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3" r:id="rId2"/>
  </p:sldMasterIdLst>
  <p:notesMasterIdLst>
    <p:notesMasterId r:id="rId54"/>
  </p:notesMasterIdLst>
  <p:sldIdLst>
    <p:sldId id="340" r:id="rId3"/>
    <p:sldId id="280" r:id="rId4"/>
    <p:sldId id="323" r:id="rId5"/>
    <p:sldId id="324" r:id="rId6"/>
    <p:sldId id="325" r:id="rId7"/>
    <p:sldId id="326" r:id="rId8"/>
    <p:sldId id="327" r:id="rId9"/>
    <p:sldId id="329" r:id="rId10"/>
    <p:sldId id="328" r:id="rId11"/>
    <p:sldId id="334" r:id="rId12"/>
    <p:sldId id="260" r:id="rId13"/>
    <p:sldId id="303" r:id="rId14"/>
    <p:sldId id="261" r:id="rId15"/>
    <p:sldId id="285" r:id="rId16"/>
    <p:sldId id="306" r:id="rId17"/>
    <p:sldId id="333" r:id="rId18"/>
    <p:sldId id="332" r:id="rId19"/>
    <p:sldId id="286" r:id="rId20"/>
    <p:sldId id="315" r:id="rId21"/>
    <p:sldId id="316" r:id="rId22"/>
    <p:sldId id="287" r:id="rId23"/>
    <p:sldId id="320" r:id="rId24"/>
    <p:sldId id="319" r:id="rId25"/>
    <p:sldId id="335" r:id="rId26"/>
    <p:sldId id="336" r:id="rId27"/>
    <p:sldId id="300" r:id="rId28"/>
    <p:sldId id="296" r:id="rId29"/>
    <p:sldId id="297" r:id="rId30"/>
    <p:sldId id="298" r:id="rId31"/>
    <p:sldId id="337" r:id="rId32"/>
    <p:sldId id="317" r:id="rId33"/>
    <p:sldId id="318" r:id="rId34"/>
    <p:sldId id="302" r:id="rId35"/>
    <p:sldId id="311" r:id="rId36"/>
    <p:sldId id="312" r:id="rId37"/>
    <p:sldId id="305" r:id="rId38"/>
    <p:sldId id="338" r:id="rId39"/>
    <p:sldId id="321" r:id="rId40"/>
    <p:sldId id="322" r:id="rId41"/>
    <p:sldId id="307" r:id="rId42"/>
    <p:sldId id="308" r:id="rId43"/>
    <p:sldId id="339" r:id="rId44"/>
    <p:sldId id="293" r:id="rId45"/>
    <p:sldId id="294" r:id="rId46"/>
    <p:sldId id="309" r:id="rId47"/>
    <p:sldId id="310" r:id="rId48"/>
    <p:sldId id="295" r:id="rId49"/>
    <p:sldId id="313" r:id="rId50"/>
    <p:sldId id="343" r:id="rId51"/>
    <p:sldId id="314" r:id="rId52"/>
    <p:sldId id="27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2411" autoAdjust="0"/>
  </p:normalViewPr>
  <p:slideViewPr>
    <p:cSldViewPr>
      <p:cViewPr>
        <p:scale>
          <a:sx n="80" d="100"/>
          <a:sy n="80" d="100"/>
        </p:scale>
        <p:origin x="-1339"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3471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28008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08523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5804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80194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0476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322759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309442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19755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58056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02362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24214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338283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186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778758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6213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2/09/2011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2/09/2011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799275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windowsazure/virtualnetwork/"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www.microsoft.com/download/en/details.aspx?displaylang=en&amp;id=8396" TargetMode="External"/><Relationship Id="rId4" Type="http://schemas.openxmlformats.org/officeDocument/2006/relationships/hyperlink" Target="http://blogs.msdn.com/b/windows_azure_connect_team_blo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8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10" descr="http://www.issis.org/Mainframe.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l="13317" t="25706" b="23221"/>
          <a:stretch/>
        </p:blipFill>
        <p:spPr bwMode="auto">
          <a:xfrm flipH="1">
            <a:off x="-121299" y="0"/>
            <a:ext cx="10774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94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Azure integration technologies overview</a:t>
            </a:r>
          </a:p>
          <a:p>
            <a:r>
              <a:rPr lang="en-US" dirty="0" smtClean="0"/>
              <a:t>Windows Azure Connect overview, scenarios, and walkthroughs</a:t>
            </a:r>
          </a:p>
          <a:p>
            <a:r>
              <a:rPr lang="en-US" dirty="0" smtClean="0"/>
              <a:t>Windows Azure Connect benefits, limitations, and futures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Azure Integration Technologies</a:t>
            </a:r>
            <a:br>
              <a:rPr lang="en-US" dirty="0" smtClean="0"/>
            </a:br>
            <a:r>
              <a:rPr lang="en-AU" sz="3600" dirty="0" smtClean="0">
                <a:solidFill>
                  <a:schemeClr val="accent2"/>
                </a:solidFill>
              </a:rPr>
              <a:t>Overview</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 y="2068858"/>
            <a:ext cx="9151144"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3690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Network</a:t>
            </a:r>
            <a:br>
              <a:rPr lang="en-US" dirty="0" smtClean="0"/>
            </a:br>
            <a:r>
              <a:rPr lang="en-AU" sz="3600" dirty="0" smtClean="0">
                <a:solidFill>
                  <a:schemeClr val="accent2"/>
                </a:solidFill>
              </a:rPr>
              <a:t>Overview</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smtClean="0"/>
              <a:t>A </a:t>
            </a:r>
            <a:r>
              <a:rPr lang="en-AU" dirty="0"/>
              <a:t>range of networking </a:t>
            </a:r>
            <a:r>
              <a:rPr lang="en-AU" dirty="0" smtClean="0"/>
              <a:t>functionality</a:t>
            </a:r>
          </a:p>
          <a:p>
            <a:r>
              <a:rPr lang="en-AU" dirty="0"/>
              <a:t>The first feature that was </a:t>
            </a:r>
            <a:r>
              <a:rPr lang="en-AU" dirty="0" smtClean="0"/>
              <a:t>shipped was </a:t>
            </a:r>
            <a:r>
              <a:rPr lang="en-AU" dirty="0"/>
              <a:t>Windows Azure </a:t>
            </a:r>
            <a:r>
              <a:rPr lang="en-AU" dirty="0" smtClean="0"/>
              <a:t>Connect (formerly </a:t>
            </a:r>
            <a:r>
              <a:rPr lang="en-AU" dirty="0"/>
              <a:t>Project Sydney</a:t>
            </a:r>
            <a:r>
              <a:rPr lang="en-AU" dirty="0" smtClean="0"/>
              <a:t>)</a:t>
            </a:r>
          </a:p>
          <a:p>
            <a:pPr lvl="1"/>
            <a:r>
              <a:rPr lang="en-AU" dirty="0"/>
              <a:t>Announced at PDC10</a:t>
            </a:r>
            <a:endParaRPr lang="en-AU" dirty="0" smtClean="0"/>
          </a:p>
          <a:p>
            <a:r>
              <a:rPr lang="en-AU" dirty="0"/>
              <a:t>The </a:t>
            </a:r>
            <a:r>
              <a:rPr lang="en-AU" dirty="0" smtClean="0"/>
              <a:t>second feature </a:t>
            </a:r>
            <a:r>
              <a:rPr lang="en-AU" dirty="0"/>
              <a:t>that was shipped was Windows Azure Traffic </a:t>
            </a:r>
            <a:r>
              <a:rPr lang="en-AU" dirty="0" smtClean="0"/>
              <a:t>Manager</a:t>
            </a:r>
          </a:p>
          <a:p>
            <a:pPr lvl="1"/>
            <a:r>
              <a:rPr lang="en-US" dirty="0"/>
              <a:t>Announced at </a:t>
            </a:r>
            <a:r>
              <a:rPr lang="en-US" dirty="0" smtClean="0"/>
              <a:t>MIX11</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br>
              <a:rPr lang="en-US" dirty="0" smtClean="0"/>
            </a:br>
            <a:r>
              <a:rPr lang="en-AU" sz="3600" dirty="0" smtClean="0">
                <a:solidFill>
                  <a:schemeClr val="accent2"/>
                </a:solidFill>
              </a:rPr>
              <a:t>Overview</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smtClean="0"/>
              <a:t>Allows </a:t>
            </a:r>
            <a:r>
              <a:rPr lang="en-AU" dirty="0"/>
              <a:t>you to connect computers in your local network with roles in Windows </a:t>
            </a:r>
            <a:r>
              <a:rPr lang="en-AU" dirty="0" smtClean="0"/>
              <a:t>Azure</a:t>
            </a:r>
          </a:p>
          <a:p>
            <a:r>
              <a:rPr lang="en-AU" dirty="0" smtClean="0"/>
              <a:t>Communications are </a:t>
            </a:r>
            <a:r>
              <a:rPr lang="en-AU" dirty="0"/>
              <a:t>established using relays</a:t>
            </a:r>
            <a:endParaRPr lang="en-AU" dirty="0" smtClean="0"/>
          </a:p>
          <a:p>
            <a:pPr lvl="1"/>
            <a:r>
              <a:rPr lang="en-AU" dirty="0"/>
              <a:t>During CTP, relays are located in US, Europe, and Asia regions outside Microsoft data </a:t>
            </a:r>
            <a:r>
              <a:rPr lang="en-AU" dirty="0" smtClean="0"/>
              <a:t>centres</a:t>
            </a:r>
            <a:r>
              <a:rPr lang="en-AU" baseline="30000" dirty="0" smtClean="0"/>
              <a:t>1</a:t>
            </a:r>
          </a:p>
          <a:p>
            <a:r>
              <a:rPr lang="en-AU" dirty="0"/>
              <a:t>Communications are protected using </a:t>
            </a:r>
            <a:r>
              <a:rPr lang="en-AU" dirty="0" smtClean="0"/>
              <a:t>IPsec</a:t>
            </a:r>
          </a:p>
          <a:p>
            <a:endParaRPr lang="en-AU" dirty="0"/>
          </a:p>
          <a:p>
            <a:pPr marL="0" indent="0">
              <a:buNone/>
            </a:pPr>
            <a:r>
              <a:rPr lang="en-AU" sz="1500" baseline="30000" dirty="0"/>
              <a:t>1</a:t>
            </a:r>
            <a:r>
              <a:rPr lang="en-AU" sz="1500" dirty="0"/>
              <a:t> Network traffic between </a:t>
            </a:r>
            <a:r>
              <a:rPr lang="en-AU" sz="1500" dirty="0" smtClean="0"/>
              <a:t>Windows Azure </a:t>
            </a:r>
            <a:r>
              <a:rPr lang="en-AU" sz="1500" dirty="0"/>
              <a:t>roles and </a:t>
            </a:r>
            <a:r>
              <a:rPr lang="en-AU" sz="1500" dirty="0" smtClean="0"/>
              <a:t>Windows Azure Connect </a:t>
            </a:r>
            <a:r>
              <a:rPr lang="en-AU" sz="1500" dirty="0"/>
              <a:t>relays </a:t>
            </a:r>
            <a:r>
              <a:rPr lang="en-AU" sz="1500" dirty="0" smtClean="0"/>
              <a:t>is charged </a:t>
            </a:r>
            <a:r>
              <a:rPr lang="en-AU" sz="1500" dirty="0"/>
              <a:t>as bandwidth usage</a:t>
            </a:r>
            <a:endParaRPr lang="en-AU" sz="1500"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654634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DEMO</a:t>
            </a:r>
            <a:endParaRPr lang="en-AU" sz="3600" dirty="0"/>
          </a:p>
        </p:txBody>
      </p:sp>
      <p:sp>
        <p:nvSpPr>
          <p:cNvPr id="3" name="Text Placeholder 2"/>
          <p:cNvSpPr>
            <a:spLocks noGrp="1"/>
          </p:cNvSpPr>
          <p:nvPr>
            <p:ph type="body" idx="1"/>
          </p:nvPr>
        </p:nvSpPr>
        <p:spPr/>
        <p:txBody>
          <a:bodyPr/>
          <a:lstStyle/>
          <a:p>
            <a:r>
              <a:rPr lang="en-AU" dirty="0" smtClean="0"/>
              <a:t>Azure integration technologies</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54914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Music Store Scenario</a:t>
            </a:r>
            <a:br>
              <a:rPr lang="en-US" dirty="0" smtClean="0"/>
            </a:b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2334988"/>
            <a:ext cx="51911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1603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Music Store Scenario</a:t>
            </a:r>
            <a:br>
              <a:rPr lang="en-US" dirty="0" smtClean="0"/>
            </a:b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167" y="1628800"/>
            <a:ext cx="3702749" cy="517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892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br>
              <a:rPr lang="en-US" dirty="0" smtClean="0"/>
            </a:br>
            <a:r>
              <a:rPr lang="en-AU" dirty="0" smtClean="0">
                <a:solidFill>
                  <a:schemeClr val="accent2"/>
                </a:solidFill>
              </a:rPr>
              <a:t>Scenarios</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a:pPr>
            <a:r>
              <a:rPr lang="en-AU" dirty="0" smtClean="0"/>
              <a:t>Deploy a </a:t>
            </a:r>
            <a:r>
              <a:rPr lang="en-AU" dirty="0"/>
              <a:t>distributed application that uses roles in </a:t>
            </a:r>
            <a:r>
              <a:rPr lang="en-AU" dirty="0" smtClean="0"/>
              <a:t>Windows Azure </a:t>
            </a:r>
            <a:r>
              <a:rPr lang="en-AU" dirty="0"/>
              <a:t>and servers in your local </a:t>
            </a:r>
            <a:r>
              <a:rPr lang="en-AU" dirty="0" smtClean="0"/>
              <a:t>network</a:t>
            </a:r>
          </a:p>
          <a:p>
            <a:pPr marL="514350" indent="-514350">
              <a:buFont typeface="+mj-lt"/>
              <a:buAutoNum type="arabicPeriod"/>
            </a:pPr>
            <a:r>
              <a:rPr lang="en-AU" dirty="0" smtClean="0"/>
              <a:t>Join </a:t>
            </a:r>
            <a:r>
              <a:rPr lang="en-AU" dirty="0"/>
              <a:t>roles in </a:t>
            </a:r>
            <a:r>
              <a:rPr lang="en-AU" dirty="0" smtClean="0"/>
              <a:t>Windows Azure </a:t>
            </a:r>
            <a:r>
              <a:rPr lang="en-AU" dirty="0"/>
              <a:t>to your </a:t>
            </a:r>
            <a:r>
              <a:rPr lang="en-AU" dirty="0" smtClean="0"/>
              <a:t>local domain</a:t>
            </a:r>
          </a:p>
          <a:p>
            <a:pPr marL="514350" indent="-514350">
              <a:buFont typeface="+mj-lt"/>
              <a:buAutoNum type="arabicPeriod"/>
            </a:pPr>
            <a:r>
              <a:rPr lang="en-AU" dirty="0" smtClean="0"/>
              <a:t>Manage </a:t>
            </a:r>
            <a:r>
              <a:rPr lang="en-AU" dirty="0"/>
              <a:t>roles in </a:t>
            </a:r>
            <a:r>
              <a:rPr lang="en-AU" dirty="0" smtClean="0"/>
              <a:t>Windows Azure</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6791847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Deploying a distributed application</a:t>
            </a:r>
            <a:endParaRPr lang="en-AU" sz="3600" dirty="0"/>
          </a:p>
        </p:txBody>
      </p:sp>
      <p:sp>
        <p:nvSpPr>
          <p:cNvPr id="3" name="Text Placeholder 2"/>
          <p:cNvSpPr>
            <a:spLocks noGrp="1"/>
          </p:cNvSpPr>
          <p:nvPr>
            <p:ph type="body" idx="1"/>
          </p:nvPr>
        </p:nvSpPr>
        <p:spPr/>
        <p:txBody>
          <a:bodyPr/>
          <a:lstStyle/>
          <a:p>
            <a:r>
              <a:rPr lang="en-AU" dirty="0"/>
              <a:t>Windows Azure </a:t>
            </a:r>
            <a:r>
              <a:rPr lang="en-AU" dirty="0" smtClean="0"/>
              <a:t>Connect: Scenario 1 of 3</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8475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AU" sz="3200" dirty="0"/>
              <a:t>Connecting Cloud and On-Premises </a:t>
            </a:r>
            <a:r>
              <a:rPr lang="en-AU" sz="3200" dirty="0" smtClean="0"/>
              <a:t>Applications</a:t>
            </a:r>
            <a:endParaRPr lang="en-AU" sz="3200" dirty="0"/>
          </a:p>
        </p:txBody>
      </p:sp>
      <p:sp>
        <p:nvSpPr>
          <p:cNvPr id="3" name="Text Placeholder 2"/>
          <p:cNvSpPr>
            <a:spLocks noGrp="1"/>
          </p:cNvSpPr>
          <p:nvPr>
            <p:ph type="body" idx="1"/>
          </p:nvPr>
        </p:nvSpPr>
        <p:spPr/>
        <p:txBody>
          <a:bodyPr/>
          <a:lstStyle/>
          <a:p>
            <a:pPr lvl="0">
              <a:defRPr/>
            </a:pPr>
            <a:r>
              <a:rPr lang="en-US" dirty="0" smtClean="0"/>
              <a:t>Chris Padgett</a:t>
            </a:r>
          </a:p>
          <a:p>
            <a:pPr lvl="0">
              <a:defRPr/>
            </a:pPr>
            <a:r>
              <a:rPr lang="en-US" dirty="0" smtClean="0"/>
              <a:t>Development Consultant</a:t>
            </a:r>
          </a:p>
          <a:p>
            <a:pPr lvl="0">
              <a:defRPr/>
            </a:pPr>
            <a:r>
              <a:rPr lang="en-US" dirty="0" err="1" smtClean="0"/>
              <a:t>Kloud</a:t>
            </a:r>
            <a:r>
              <a:rPr lang="en-US" dirty="0" smtClean="0"/>
              <a:t> Solutions</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b="1" kern="600" spc="40" dirty="0">
                <a:ln w="3175">
                  <a:noFill/>
                </a:ln>
                <a:solidFill>
                  <a:schemeClr val="bg1"/>
                </a:solidFill>
                <a:latin typeface="Calibri" pitchFamily="34" charset="0"/>
                <a:cs typeface="Arial" charset="0"/>
              </a:rPr>
              <a:t>COS-MID305</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a:t>
            </a:r>
            <a:r>
              <a:rPr lang="en-US" dirty="0" smtClean="0"/>
              <a:t>Distributed Application</a:t>
            </a:r>
            <a:br>
              <a:rPr lang="en-US" dirty="0" smtClean="0"/>
            </a:br>
            <a:r>
              <a:rPr lang="en-AU" dirty="0" smtClean="0">
                <a:solidFill>
                  <a:schemeClr val="accent2"/>
                </a:solidFill>
              </a:rPr>
              <a:t>Overview</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smtClean="0"/>
              <a:t>Roles </a:t>
            </a:r>
            <a:r>
              <a:rPr lang="en-AU" dirty="0"/>
              <a:t>can be Web, Worker, or VM roles</a:t>
            </a:r>
          </a:p>
          <a:p>
            <a:r>
              <a:rPr lang="en-AU" dirty="0"/>
              <a:t>Servers might be Web, </a:t>
            </a:r>
            <a:r>
              <a:rPr lang="en-AU" dirty="0" smtClean="0"/>
              <a:t>print, line-of-business, file</a:t>
            </a:r>
            <a:r>
              <a:rPr lang="en-AU" dirty="0"/>
              <a:t>, e-mail, database, or collaboration servers</a:t>
            </a:r>
          </a:p>
          <a:p>
            <a:r>
              <a:rPr lang="en-AU" dirty="0"/>
              <a:t>Useful for extending legacy </a:t>
            </a:r>
            <a:r>
              <a:rPr lang="en-AU" dirty="0" smtClean="0"/>
              <a:t>systems</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9989540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smtClean="0">
                <a:solidFill>
                  <a:schemeClr val="accent2"/>
                </a:solidFill>
              </a:rPr>
              <a:t>Walkthrough (1 of 5)</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a:pPr>
            <a:r>
              <a:rPr lang="en-AU" dirty="0"/>
              <a:t>Sign yourself up for the </a:t>
            </a:r>
            <a:r>
              <a:rPr lang="en-AU" dirty="0" smtClean="0"/>
              <a:t>Windows Azure Connect CTP</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3399904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smtClean="0">
                <a:solidFill>
                  <a:schemeClr val="accent2"/>
                </a:solidFill>
              </a:rPr>
              <a:t>Walkthrough (2 of 5)</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startAt="2"/>
            </a:pPr>
            <a:r>
              <a:rPr lang="en-AU" dirty="0" smtClean="0"/>
              <a:t>Get </a:t>
            </a:r>
            <a:r>
              <a:rPr lang="en-AU" dirty="0"/>
              <a:t>the activation token for your </a:t>
            </a:r>
            <a:r>
              <a:rPr lang="en-AU" dirty="0" smtClean="0"/>
              <a:t>Windows Azure subscription</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6785103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smtClean="0">
                <a:solidFill>
                  <a:schemeClr val="accent2"/>
                </a:solidFill>
              </a:rPr>
              <a:t>Walkthrough (3 of 5)</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startAt="3"/>
            </a:pPr>
            <a:r>
              <a:rPr lang="en-AU" dirty="0" smtClean="0"/>
              <a:t>Enable </a:t>
            </a:r>
            <a:r>
              <a:rPr lang="en-AU" dirty="0"/>
              <a:t>roles in </a:t>
            </a:r>
            <a:r>
              <a:rPr lang="en-AU" dirty="0" smtClean="0"/>
              <a:t>Windows Azure </a:t>
            </a:r>
            <a:r>
              <a:rPr lang="en-AU" dirty="0"/>
              <a:t>by adding the activation token to the </a:t>
            </a:r>
            <a:r>
              <a:rPr lang="en-AU" sz="2400" dirty="0" err="1">
                <a:latin typeface="Consolas" pitchFamily="49" charset="0"/>
                <a:cs typeface="Consolas" pitchFamily="49" charset="0"/>
              </a:rPr>
              <a:t>ServiceConfiguration.cscfg</a:t>
            </a:r>
            <a:r>
              <a:rPr lang="en-AU" sz="2400" dirty="0">
                <a:latin typeface="Consolas" pitchFamily="49" charset="0"/>
                <a:cs typeface="Consolas" pitchFamily="49" charset="0"/>
              </a:rPr>
              <a:t> </a:t>
            </a:r>
            <a:r>
              <a:rPr lang="en-AU" dirty="0" smtClean="0"/>
              <a:t>file</a:t>
            </a:r>
          </a:p>
          <a:p>
            <a:pPr lvl="1"/>
            <a:r>
              <a:rPr lang="en-AU" dirty="0"/>
              <a:t>Roles are provisioned with the </a:t>
            </a:r>
            <a:r>
              <a:rPr lang="en-AU" dirty="0" smtClean="0"/>
              <a:t>Windows Azure Connect plug-in</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6785103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smtClean="0">
                <a:solidFill>
                  <a:schemeClr val="accent2"/>
                </a:solidFill>
              </a:rPr>
              <a:t>Walkthrough (4 of 5)</a:t>
            </a:r>
            <a:endParaRPr sz="3600" dirty="0">
              <a:solidFill>
                <a:schemeClr val="accent2"/>
              </a:solidFill>
            </a:endParaRPr>
          </a:p>
        </p:txBody>
      </p:sp>
      <p:sp>
        <p:nvSpPr>
          <p:cNvPr id="3" name="Text Placeholder 2"/>
          <p:cNvSpPr>
            <a:spLocks noGrp="1"/>
          </p:cNvSpPr>
          <p:nvPr>
            <p:ph idx="1"/>
          </p:nvPr>
        </p:nvSpPr>
        <p:spPr/>
        <p:txBody>
          <a:bodyPr>
            <a:normAutofit lnSpcReduction="10000"/>
          </a:bodyPr>
          <a:lstStyle/>
          <a:p>
            <a:pPr marL="514350" indent="-514350">
              <a:buFont typeface="+mj-lt"/>
              <a:buAutoNum type="arabicPeriod" startAt="4"/>
            </a:pPr>
            <a:r>
              <a:rPr lang="en-AU" dirty="0"/>
              <a:t>Enable computers in your local network by installing the local endpoint software to each of them</a:t>
            </a:r>
            <a:endParaRPr lang="en-AU" dirty="0" smtClean="0"/>
          </a:p>
          <a:p>
            <a:pPr lvl="1"/>
            <a:r>
              <a:rPr lang="en-AU" dirty="0"/>
              <a:t>Computers </a:t>
            </a:r>
            <a:r>
              <a:rPr lang="en-AU" dirty="0" smtClean="0"/>
              <a:t>are </a:t>
            </a:r>
            <a:r>
              <a:rPr lang="en-AU" dirty="0"/>
              <a:t>known as local endpoints</a:t>
            </a:r>
            <a:endParaRPr lang="en-AU" dirty="0" smtClean="0"/>
          </a:p>
          <a:p>
            <a:pPr lvl="1"/>
            <a:r>
              <a:rPr lang="en-AU" dirty="0"/>
              <a:t>Local endpoint software can be installed using WAP Management Portal, SCCM, or the command line (updates via WU)</a:t>
            </a:r>
            <a:endParaRPr lang="en-AU" dirty="0" smtClean="0"/>
          </a:p>
          <a:p>
            <a:pPr lvl="1"/>
            <a:r>
              <a:rPr lang="en-AU" dirty="0"/>
              <a:t>Local endpoint software is activated using the activation token (optionally, secured using an X.509 certificate)</a:t>
            </a:r>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8434727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smtClean="0">
                <a:solidFill>
                  <a:schemeClr val="accent2"/>
                </a:solidFill>
              </a:rPr>
              <a:t>Walkthrough (5 of 5)</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startAt="5"/>
            </a:pPr>
            <a:r>
              <a:rPr lang="en-AU" dirty="0"/>
              <a:t>Create endpoint groups that “link” local endpoints with roles (and/or other groups of local endpoints)</a:t>
            </a:r>
            <a:endParaRPr lang="en-AU" dirty="0" smtClean="0"/>
          </a:p>
          <a:p>
            <a:pPr lvl="1"/>
            <a:r>
              <a:rPr lang="en-AU" dirty="0"/>
              <a:t>One Windows Azure role cannot be linked with another Windows Azure role</a:t>
            </a:r>
            <a:endParaRPr lang="en-AU" dirty="0" smtClean="0"/>
          </a:p>
          <a:p>
            <a:pPr lvl="1"/>
            <a:r>
              <a:rPr lang="en-AU" dirty="0"/>
              <a:t>A Windows Azure role can be linked with one or more groups of local endpoints</a:t>
            </a:r>
            <a:endParaRPr lang="en-AU" dirty="0" smtClean="0"/>
          </a:p>
          <a:p>
            <a:pPr lvl="1"/>
            <a:r>
              <a:rPr lang="en-AU" dirty="0"/>
              <a:t>A local endpoint can only be added to one group of local endpoints</a:t>
            </a:r>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558797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DEMO</a:t>
            </a:r>
            <a:endParaRPr lang="en-AU" sz="3600" dirty="0"/>
          </a:p>
        </p:txBody>
      </p:sp>
      <p:sp>
        <p:nvSpPr>
          <p:cNvPr id="3" name="Text Placeholder 2"/>
          <p:cNvSpPr>
            <a:spLocks noGrp="1"/>
          </p:cNvSpPr>
          <p:nvPr>
            <p:ph type="body" idx="1"/>
          </p:nvPr>
        </p:nvSpPr>
        <p:spPr/>
        <p:txBody>
          <a:bodyPr/>
          <a:lstStyle/>
          <a:p>
            <a:r>
              <a:rPr lang="en-AU" dirty="0" smtClean="0"/>
              <a:t>Deploying a </a:t>
            </a:r>
            <a:r>
              <a:rPr lang="en-AU" dirty="0"/>
              <a:t>distributed application</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81976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a:solidFill>
                  <a:schemeClr val="accent2"/>
                </a:solidFill>
              </a:rPr>
              <a:t>Endpoint </a:t>
            </a:r>
            <a:r>
              <a:rPr lang="en-AU" dirty="0" smtClean="0">
                <a:solidFill>
                  <a:schemeClr val="accent2"/>
                </a:solidFill>
              </a:rPr>
              <a:t>groups: single connection</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558" y="2025223"/>
            <a:ext cx="36195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869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a:solidFill>
                  <a:schemeClr val="accent2"/>
                </a:solidFill>
              </a:rPr>
              <a:t>Endpoint </a:t>
            </a:r>
            <a:r>
              <a:rPr lang="en-AU" dirty="0" smtClean="0">
                <a:solidFill>
                  <a:schemeClr val="accent2"/>
                </a:solidFill>
              </a:rPr>
              <a:t>groups: multiple connections</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587" y="2024465"/>
            <a:ext cx="36195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3795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Deploying a Distributed Application</a:t>
            </a:r>
            <a:r>
              <a:rPr lang="en-US" dirty="0" smtClean="0"/>
              <a:t/>
            </a:r>
            <a:br>
              <a:rPr lang="en-US" dirty="0" smtClean="0"/>
            </a:br>
            <a:r>
              <a:rPr lang="en-AU" dirty="0">
                <a:solidFill>
                  <a:schemeClr val="accent2"/>
                </a:solidFill>
              </a:rPr>
              <a:t>Endpoint </a:t>
            </a:r>
            <a:r>
              <a:rPr lang="en-AU" dirty="0" smtClean="0">
                <a:solidFill>
                  <a:schemeClr val="accent2"/>
                </a:solidFill>
              </a:rPr>
              <a:t>groups: interconnections</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103" y="2026538"/>
            <a:ext cx="46101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37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10" descr="http://www.issis.org/Mainframe.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l="13317" t="25706" b="23221"/>
          <a:stretch/>
        </p:blipFill>
        <p:spPr bwMode="auto">
          <a:xfrm flipH="1">
            <a:off x="-121299" y="0"/>
            <a:ext cx="107747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bwMode="auto">
          <a:xfrm>
            <a:off x="0" y="4301472"/>
            <a:ext cx="4400549" cy="1295400"/>
          </a:xfrm>
          <a:prstGeom prst="homePlate">
            <a:avLst>
              <a:gd name="adj" fmla="val 1994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 name="TextBox 4"/>
          <p:cNvSpPr txBox="1"/>
          <p:nvPr/>
        </p:nvSpPr>
        <p:spPr>
          <a:xfrm>
            <a:off x="266700" y="4672172"/>
            <a:ext cx="1619251" cy="553998"/>
          </a:xfrm>
          <a:prstGeom prst="rect">
            <a:avLst/>
          </a:prstGeom>
          <a:noFill/>
        </p:spPr>
        <p:txBody>
          <a:bodyPr wrap="square" lIns="0" tIns="0" rIns="0" bIns="0" rtlCol="0" anchor="ctr">
            <a:spAutoFit/>
          </a:bodyPr>
          <a:lstStyle/>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Mainframe</a:t>
            </a:r>
            <a:r>
              <a:rPr lang="en-US" b="1"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r>
            <a:br>
              <a:rPr lang="en-US" b="1"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en-US" b="1"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1960s</a:t>
            </a:r>
            <a:endPar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9234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10" descr="http://www.issis.org/Mainframe.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l="13317" t="25706" b="23221"/>
          <a:stretch/>
        </p:blipFill>
        <p:spPr bwMode="auto">
          <a:xfrm flipH="1">
            <a:off x="-121299" y="0"/>
            <a:ext cx="107747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347864" y="111930"/>
            <a:ext cx="4320480" cy="3024336"/>
          </a:xfrm>
          <a:prstGeom prst="wedgeRoundRectCallout">
            <a:avLst>
              <a:gd name="adj1" fmla="val -63436"/>
              <a:gd name="adj2" fmla="val -19958"/>
              <a:gd name="adj3" fmla="val 16667"/>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gradFill>
              <a:gsLst>
                <a:gs pos="0">
                  <a:schemeClr val="bg1">
                    <a:alpha val="0"/>
                  </a:schemeClr>
                </a:gs>
                <a:gs pos="70000">
                  <a:srgbClr val="F2FBFF"/>
                </a:gs>
                <a:gs pos="5000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latin typeface="Segoe UI" pitchFamily="34" charset="0"/>
                <a:ea typeface="Segoe UI" pitchFamily="34" charset="0"/>
                <a:cs typeface="Segoe UI" pitchFamily="34" charset="0"/>
              </a:rPr>
              <a:t>If you </a:t>
            </a:r>
            <a:r>
              <a:rPr lang="en-AU" sz="2800" dirty="0" smtClean="0">
                <a:latin typeface="Segoe UI" pitchFamily="34" charset="0"/>
                <a:ea typeface="Segoe UI" pitchFamily="34" charset="0"/>
                <a:cs typeface="Segoe UI" pitchFamily="34" charset="0"/>
              </a:rPr>
              <a:t>require earth-moving </a:t>
            </a:r>
            <a:r>
              <a:rPr lang="en-AU" sz="2800" dirty="0">
                <a:latin typeface="Segoe UI" pitchFamily="34" charset="0"/>
                <a:ea typeface="Segoe UI" pitchFamily="34" charset="0"/>
                <a:cs typeface="Segoe UI" pitchFamily="34" charset="0"/>
              </a:rPr>
              <a:t>equipment to relocate it, it </a:t>
            </a:r>
            <a:r>
              <a:rPr lang="en-AU" sz="2800" dirty="0" smtClean="0">
                <a:latin typeface="Segoe UI" pitchFamily="34" charset="0"/>
                <a:ea typeface="Segoe UI" pitchFamily="34" charset="0"/>
                <a:cs typeface="Segoe UI" pitchFamily="34" charset="0"/>
              </a:rPr>
              <a:t>must be </a:t>
            </a:r>
            <a:r>
              <a:rPr lang="en-AU" sz="2800" dirty="0">
                <a:latin typeface="Segoe UI" pitchFamily="34" charset="0"/>
                <a:ea typeface="Segoe UI" pitchFamily="34" charset="0"/>
                <a:cs typeface="Segoe UI" pitchFamily="34" charset="0"/>
              </a:rPr>
              <a:t>a</a:t>
            </a:r>
          </a:p>
          <a:p>
            <a:pPr algn="ctr"/>
            <a:r>
              <a:rPr lang="en-AU" sz="2800" dirty="0">
                <a:latin typeface="Segoe UI" pitchFamily="34" charset="0"/>
                <a:ea typeface="Segoe UI" pitchFamily="34" charset="0"/>
                <a:cs typeface="Segoe UI" pitchFamily="34" charset="0"/>
              </a:rPr>
              <a:t>mainframe</a:t>
            </a:r>
            <a:r>
              <a:rPr lang="en-AU" sz="2800" dirty="0" smtClean="0">
                <a:latin typeface="Segoe UI" pitchFamily="34" charset="0"/>
                <a:ea typeface="Segoe UI" pitchFamily="34" charset="0"/>
                <a:cs typeface="Segoe UI" pitchFamily="34" charset="0"/>
              </a:rPr>
              <a:t>.</a:t>
            </a:r>
            <a:endParaRPr lang="en-AU" sz="28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305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Joining roles to your local domain</a:t>
            </a:r>
          </a:p>
        </p:txBody>
      </p:sp>
      <p:sp>
        <p:nvSpPr>
          <p:cNvPr id="3" name="Text Placeholder 2"/>
          <p:cNvSpPr>
            <a:spLocks noGrp="1"/>
          </p:cNvSpPr>
          <p:nvPr>
            <p:ph type="body" idx="1"/>
          </p:nvPr>
        </p:nvSpPr>
        <p:spPr/>
        <p:txBody>
          <a:bodyPr/>
          <a:lstStyle/>
          <a:p>
            <a:r>
              <a:rPr lang="en-AU" dirty="0"/>
              <a:t>Windows Azure </a:t>
            </a:r>
            <a:r>
              <a:rPr lang="en-AU" dirty="0" smtClean="0"/>
              <a:t>Connect: </a:t>
            </a:r>
            <a:r>
              <a:rPr lang="en-AU" smtClean="0"/>
              <a:t>Scenario 2 of 3</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907434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Joining Roles to Your Local Domain</a:t>
            </a:r>
            <a:r>
              <a:rPr lang="en-US" dirty="0" smtClean="0"/>
              <a:t/>
            </a:r>
            <a:br>
              <a:rPr lang="en-US" dirty="0" smtClean="0"/>
            </a:br>
            <a:r>
              <a:rPr lang="en-AU" dirty="0" smtClean="0">
                <a:solidFill>
                  <a:schemeClr val="accent2"/>
                </a:solidFill>
              </a:rPr>
              <a:t>Overview</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smtClean="0"/>
              <a:t>Authentication</a:t>
            </a:r>
          </a:p>
          <a:p>
            <a:pPr marL="914400" lvl="1" indent="-457200">
              <a:buFont typeface="+mj-lt"/>
              <a:buAutoNum type="arabicPeriod"/>
            </a:pPr>
            <a:r>
              <a:rPr lang="en-AU" dirty="0" smtClean="0"/>
              <a:t>Access Windows Azure roles using domain accounts</a:t>
            </a:r>
          </a:p>
          <a:p>
            <a:pPr marL="914400" lvl="1" indent="-457200">
              <a:buFont typeface="+mj-lt"/>
              <a:buAutoNum type="arabicPeriod"/>
            </a:pPr>
            <a:r>
              <a:rPr lang="en-AU" dirty="0" smtClean="0"/>
              <a:t>Run Windows Azure roles </a:t>
            </a:r>
            <a:r>
              <a:rPr lang="en-AU" dirty="0"/>
              <a:t>using </a:t>
            </a:r>
            <a:r>
              <a:rPr lang="en-AU" dirty="0" smtClean="0"/>
              <a:t>domain </a:t>
            </a:r>
            <a:r>
              <a:rPr lang="en-AU" dirty="0"/>
              <a:t>accounts</a:t>
            </a:r>
            <a:endParaRPr lang="en-AU" dirty="0" smtClean="0"/>
          </a:p>
          <a:p>
            <a:pPr marL="914400" lvl="1" indent="-457200">
              <a:buFont typeface="+mj-lt"/>
              <a:buAutoNum type="arabicPeriod"/>
            </a:pPr>
            <a:r>
              <a:rPr lang="en-AU" dirty="0" smtClean="0"/>
              <a:t>Secure Web </a:t>
            </a:r>
            <a:r>
              <a:rPr lang="en-AU" dirty="0"/>
              <a:t>roles using Integrated </a:t>
            </a:r>
            <a:r>
              <a:rPr lang="en-AU" dirty="0" smtClean="0"/>
              <a:t>Windows Authentication</a:t>
            </a:r>
          </a:p>
          <a:p>
            <a:r>
              <a:rPr lang="en-AU" dirty="0" smtClean="0"/>
              <a:t>Domain </a:t>
            </a:r>
            <a:r>
              <a:rPr lang="en-AU" dirty="0"/>
              <a:t>name </a:t>
            </a:r>
            <a:r>
              <a:rPr lang="en-AU" dirty="0" smtClean="0"/>
              <a:t>resolution</a:t>
            </a:r>
          </a:p>
          <a:p>
            <a:r>
              <a:rPr lang="en-AU" dirty="0" smtClean="0"/>
              <a:t>Other domain-wide </a:t>
            </a:r>
            <a:r>
              <a:rPr lang="en-AU" dirty="0"/>
              <a:t>maintenance tasks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933068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Joining </a:t>
            </a:r>
            <a:r>
              <a:rPr lang="en-AU" dirty="0" smtClean="0"/>
              <a:t>Roles </a:t>
            </a:r>
            <a:r>
              <a:rPr lang="en-AU" dirty="0"/>
              <a:t>to </a:t>
            </a:r>
            <a:r>
              <a:rPr lang="en-AU" dirty="0" smtClean="0"/>
              <a:t>Your Local Domain</a:t>
            </a:r>
            <a:r>
              <a:rPr lang="en-US" dirty="0" smtClean="0"/>
              <a:t/>
            </a:r>
            <a:br>
              <a:rPr lang="en-US" dirty="0" smtClean="0"/>
            </a:br>
            <a:r>
              <a:rPr lang="en-AU" dirty="0" smtClean="0">
                <a:solidFill>
                  <a:schemeClr val="accent2"/>
                </a:solidFill>
              </a:rPr>
              <a:t>Walkthrough (1 of 3)</a:t>
            </a:r>
            <a:endParaRPr sz="3600" dirty="0">
              <a:solidFill>
                <a:schemeClr val="accent2"/>
              </a:solidFill>
            </a:endParaRPr>
          </a:p>
        </p:txBody>
      </p:sp>
      <p:sp>
        <p:nvSpPr>
          <p:cNvPr id="3" name="Text Placeholder 2"/>
          <p:cNvSpPr>
            <a:spLocks noGrp="1"/>
          </p:cNvSpPr>
          <p:nvPr>
            <p:ph idx="1"/>
          </p:nvPr>
        </p:nvSpPr>
        <p:spPr/>
        <p:txBody>
          <a:bodyPr>
            <a:normAutofit fontScale="77500" lnSpcReduction="20000"/>
          </a:bodyPr>
          <a:lstStyle/>
          <a:p>
            <a:pPr marL="514350" indent="-514350">
              <a:buFont typeface="+mj-lt"/>
              <a:buAutoNum type="arabicPeriod"/>
            </a:pPr>
            <a:r>
              <a:rPr lang="en-AU" dirty="0" smtClean="0"/>
              <a:t>Add the following Windows Azure Connect plug-in settings to </a:t>
            </a:r>
            <a:r>
              <a:rPr lang="en-AU" dirty="0"/>
              <a:t>the </a:t>
            </a:r>
            <a:r>
              <a:rPr lang="en-AU" dirty="0" err="1">
                <a:latin typeface="Consolas" pitchFamily="49" charset="0"/>
                <a:cs typeface="Consolas" pitchFamily="49" charset="0"/>
              </a:rPr>
              <a:t>ServiceConfiguration.cscfg</a:t>
            </a:r>
            <a:r>
              <a:rPr lang="en-AU" dirty="0">
                <a:latin typeface="Consolas" pitchFamily="49" charset="0"/>
                <a:cs typeface="Consolas" pitchFamily="49" charset="0"/>
              </a:rPr>
              <a:t> </a:t>
            </a:r>
            <a:r>
              <a:rPr lang="en-AU" dirty="0" smtClean="0"/>
              <a:t>file:</a:t>
            </a:r>
          </a:p>
          <a:p>
            <a:pPr lvl="1"/>
            <a:r>
              <a:rPr lang="en-AU" dirty="0" err="1" smtClean="0">
                <a:latin typeface="Consolas" pitchFamily="49" charset="0"/>
                <a:cs typeface="Consolas" pitchFamily="49" charset="0"/>
              </a:rPr>
              <a:t>ActivationToken</a:t>
            </a:r>
            <a:r>
              <a:rPr lang="en-AU" dirty="0" smtClean="0">
                <a:latin typeface="Consolas" pitchFamily="49" charset="0"/>
                <a:cs typeface="Consolas" pitchFamily="49" charset="0"/>
              </a:rPr>
              <a:t> = "..."</a:t>
            </a:r>
          </a:p>
          <a:p>
            <a:pPr lvl="1"/>
            <a:r>
              <a:rPr lang="en-AU" dirty="0" err="1" smtClean="0">
                <a:latin typeface="Consolas" pitchFamily="49" charset="0"/>
                <a:cs typeface="Consolas" pitchFamily="49" charset="0"/>
              </a:rPr>
              <a:t>EnableDomainJoin</a:t>
            </a:r>
            <a:r>
              <a:rPr lang="en-AU" dirty="0" smtClean="0">
                <a:latin typeface="Consolas" pitchFamily="49" charset="0"/>
                <a:cs typeface="Consolas" pitchFamily="49" charset="0"/>
              </a:rPr>
              <a:t> = "true"</a:t>
            </a:r>
          </a:p>
          <a:p>
            <a:pPr lvl="1"/>
            <a:r>
              <a:rPr lang="en-AU" dirty="0" err="1" smtClean="0">
                <a:latin typeface="Consolas" pitchFamily="49" charset="0"/>
                <a:cs typeface="Consolas" pitchFamily="49" charset="0"/>
              </a:rPr>
              <a:t>DomainFQDN</a:t>
            </a:r>
            <a:endParaRPr lang="en-AU" dirty="0" smtClean="0">
              <a:latin typeface="Consolas" pitchFamily="49" charset="0"/>
              <a:cs typeface="Consolas" pitchFamily="49" charset="0"/>
            </a:endParaRPr>
          </a:p>
          <a:p>
            <a:pPr lvl="1"/>
            <a:r>
              <a:rPr lang="en-AU" dirty="0" err="1" smtClean="0">
                <a:latin typeface="Consolas" pitchFamily="49" charset="0"/>
                <a:cs typeface="Consolas" pitchFamily="49" charset="0"/>
              </a:rPr>
              <a:t>DomainControllerFQDN</a:t>
            </a:r>
            <a:endParaRPr lang="en-AU" dirty="0" smtClean="0">
              <a:latin typeface="Consolas" pitchFamily="49" charset="0"/>
              <a:cs typeface="Consolas" pitchFamily="49" charset="0"/>
            </a:endParaRPr>
          </a:p>
          <a:p>
            <a:pPr lvl="1"/>
            <a:r>
              <a:rPr lang="en-AU" dirty="0" err="1" smtClean="0">
                <a:latin typeface="Consolas" pitchFamily="49" charset="0"/>
                <a:cs typeface="Consolas" pitchFamily="49" charset="0"/>
              </a:rPr>
              <a:t>DomainAccountName</a:t>
            </a:r>
            <a:endParaRPr lang="en-AU" dirty="0" smtClean="0">
              <a:latin typeface="Consolas" pitchFamily="49" charset="0"/>
              <a:cs typeface="Consolas" pitchFamily="49" charset="0"/>
            </a:endParaRPr>
          </a:p>
          <a:p>
            <a:pPr lvl="1"/>
            <a:r>
              <a:rPr lang="en-AU" dirty="0" err="1" smtClean="0">
                <a:latin typeface="Consolas" pitchFamily="49" charset="0"/>
                <a:cs typeface="Consolas" pitchFamily="49" charset="0"/>
              </a:rPr>
              <a:t>DomainPassword</a:t>
            </a:r>
            <a:endParaRPr lang="en-AU" dirty="0" smtClean="0">
              <a:latin typeface="Consolas" pitchFamily="49" charset="0"/>
              <a:cs typeface="Consolas" pitchFamily="49" charset="0"/>
            </a:endParaRPr>
          </a:p>
          <a:p>
            <a:pPr lvl="1"/>
            <a:r>
              <a:rPr lang="en-AU" dirty="0" err="1" smtClean="0">
                <a:latin typeface="Consolas" pitchFamily="49" charset="0"/>
                <a:cs typeface="Consolas" pitchFamily="49" charset="0"/>
              </a:rPr>
              <a:t>DNSServers</a:t>
            </a:r>
            <a:endParaRPr lang="en-AU" dirty="0" smtClean="0">
              <a:latin typeface="Consolas" pitchFamily="49" charset="0"/>
              <a:cs typeface="Consolas" pitchFamily="49" charset="0"/>
            </a:endParaRPr>
          </a:p>
          <a:p>
            <a:pPr lvl="1"/>
            <a:r>
              <a:rPr lang="en-AU" dirty="0" err="1" smtClean="0">
                <a:latin typeface="Consolas" pitchFamily="49" charset="0"/>
                <a:cs typeface="Consolas" pitchFamily="49" charset="0"/>
              </a:rPr>
              <a:t>DomainOU</a:t>
            </a:r>
            <a:r>
              <a:rPr lang="en-AU" dirty="0" smtClean="0">
                <a:latin typeface="Consolas" pitchFamily="49" charset="0"/>
                <a:cs typeface="Consolas" pitchFamily="49" charset="0"/>
              </a:rPr>
              <a:t> </a:t>
            </a:r>
            <a:r>
              <a:rPr lang="en-AU" dirty="0" smtClean="0"/>
              <a:t>(optional)</a:t>
            </a:r>
          </a:p>
          <a:p>
            <a:pPr lvl="1"/>
            <a:r>
              <a:rPr lang="en-AU" dirty="0" smtClean="0">
                <a:latin typeface="Consolas" pitchFamily="49" charset="0"/>
                <a:cs typeface="Consolas" pitchFamily="49" charset="0"/>
              </a:rPr>
              <a:t>Administrators </a:t>
            </a:r>
            <a:r>
              <a:rPr lang="en-AU" dirty="0" smtClean="0"/>
              <a:t>(optional)</a:t>
            </a:r>
          </a:p>
          <a:p>
            <a:pPr lvl="1"/>
            <a:r>
              <a:rPr lang="en-AU" dirty="0" err="1" smtClean="0">
                <a:latin typeface="Consolas" pitchFamily="49" charset="0"/>
                <a:cs typeface="Consolas" pitchFamily="49" charset="0"/>
              </a:rPr>
              <a:t>DomainSiteName</a:t>
            </a:r>
            <a:r>
              <a:rPr lang="en-AU" dirty="0" smtClean="0">
                <a:latin typeface="Consolas" pitchFamily="49" charset="0"/>
                <a:cs typeface="Consolas" pitchFamily="49" charset="0"/>
              </a:rPr>
              <a:t> </a:t>
            </a:r>
            <a:r>
              <a:rPr lang="en-AU" dirty="0" smtClean="0"/>
              <a:t>(optional)</a:t>
            </a:r>
          </a:p>
          <a:p>
            <a:pPr lvl="1"/>
            <a:r>
              <a:rPr lang="en-AU" dirty="0" err="1" smtClean="0">
                <a:latin typeface="Consolas" pitchFamily="49" charset="0"/>
                <a:cs typeface="Consolas" pitchFamily="49" charset="0"/>
              </a:rPr>
              <a:t>WaitForConnectivity</a:t>
            </a:r>
            <a:r>
              <a:rPr lang="en-AU" dirty="0" smtClean="0">
                <a:latin typeface="Consolas" pitchFamily="49" charset="0"/>
                <a:cs typeface="Consolas" pitchFamily="49" charset="0"/>
              </a:rPr>
              <a:t> </a:t>
            </a:r>
            <a:r>
              <a:rPr lang="en-AU" dirty="0" smtClean="0"/>
              <a:t>(optional)</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9985431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Joining Roles to Your Local Domain</a:t>
            </a:r>
            <a:r>
              <a:rPr lang="en-US" dirty="0" smtClean="0"/>
              <a:t/>
            </a:r>
            <a:br>
              <a:rPr lang="en-US" dirty="0" smtClean="0"/>
            </a:br>
            <a:r>
              <a:rPr lang="en-AU" dirty="0" smtClean="0">
                <a:solidFill>
                  <a:schemeClr val="accent2"/>
                </a:solidFill>
              </a:rPr>
              <a:t>Walkthrough (2 of 3)</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startAt="2"/>
            </a:pPr>
            <a:r>
              <a:rPr lang="en-AU" dirty="0"/>
              <a:t>Enable </a:t>
            </a:r>
            <a:r>
              <a:rPr lang="en-AU" dirty="0" smtClean="0"/>
              <a:t>the domain controller computer in </a:t>
            </a:r>
            <a:r>
              <a:rPr lang="en-AU" dirty="0"/>
              <a:t>your local network by installing the local endpoint software </a:t>
            </a:r>
            <a:r>
              <a:rPr lang="en-AU" dirty="0" smtClean="0"/>
              <a:t>to it</a:t>
            </a:r>
          </a:p>
          <a:p>
            <a:pPr lvl="1"/>
            <a:r>
              <a:rPr lang="en-AU" dirty="0" smtClean="0"/>
              <a:t>It must also run the DNS server role</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001276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Joining Roles to Your Local Domain</a:t>
            </a:r>
            <a:r>
              <a:rPr lang="en-US" dirty="0" smtClean="0"/>
              <a:t/>
            </a:r>
            <a:br>
              <a:rPr lang="en-US" dirty="0" smtClean="0"/>
            </a:br>
            <a:r>
              <a:rPr lang="en-AU" dirty="0" smtClean="0">
                <a:solidFill>
                  <a:schemeClr val="accent2"/>
                </a:solidFill>
              </a:rPr>
              <a:t>Walkthrough (3 of 3)</a:t>
            </a:r>
            <a:endParaRPr sz="3600" dirty="0">
              <a:solidFill>
                <a:schemeClr val="accent2"/>
              </a:solidFill>
            </a:endParaRPr>
          </a:p>
        </p:txBody>
      </p:sp>
      <p:sp>
        <p:nvSpPr>
          <p:cNvPr id="3" name="Text Placeholder 2"/>
          <p:cNvSpPr>
            <a:spLocks noGrp="1"/>
          </p:cNvSpPr>
          <p:nvPr>
            <p:ph idx="1"/>
          </p:nvPr>
        </p:nvSpPr>
        <p:spPr/>
        <p:txBody>
          <a:bodyPr>
            <a:normAutofit/>
          </a:bodyPr>
          <a:lstStyle/>
          <a:p>
            <a:pPr marL="514350" indent="-514350">
              <a:buFont typeface="+mj-lt"/>
              <a:buAutoNum type="arabicPeriod" startAt="3"/>
            </a:pPr>
            <a:r>
              <a:rPr lang="en-AU" dirty="0"/>
              <a:t>Create </a:t>
            </a:r>
            <a:r>
              <a:rPr lang="en-AU" dirty="0" smtClean="0"/>
              <a:t>an endpoint group that links the domain controller local endpoint with roles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694218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DEMO</a:t>
            </a:r>
            <a:endParaRPr lang="en-AU" sz="3600" dirty="0"/>
          </a:p>
        </p:txBody>
      </p:sp>
      <p:sp>
        <p:nvSpPr>
          <p:cNvPr id="3" name="Text Placeholder 2"/>
          <p:cNvSpPr>
            <a:spLocks noGrp="1"/>
          </p:cNvSpPr>
          <p:nvPr>
            <p:ph type="body" idx="1"/>
          </p:nvPr>
        </p:nvSpPr>
        <p:spPr/>
        <p:txBody>
          <a:bodyPr/>
          <a:lstStyle/>
          <a:p>
            <a:r>
              <a:rPr lang="en-AU" dirty="0"/>
              <a:t>Joining roles </a:t>
            </a:r>
            <a:r>
              <a:rPr lang="en-AU" dirty="0" smtClean="0"/>
              <a:t>to </a:t>
            </a:r>
            <a:r>
              <a:rPr lang="en-AU" dirty="0"/>
              <a:t>your local domain</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541278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10" descr="http://www.issis.org/Mainframe.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l="13317" t="25706" b="23221"/>
          <a:stretch/>
        </p:blipFill>
        <p:spPr bwMode="auto">
          <a:xfrm flipH="1">
            <a:off x="-121299" y="0"/>
            <a:ext cx="107747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347864" y="111930"/>
            <a:ext cx="4320480" cy="3024336"/>
          </a:xfrm>
          <a:prstGeom prst="wedgeRoundRectCallout">
            <a:avLst>
              <a:gd name="adj1" fmla="val -63436"/>
              <a:gd name="adj2" fmla="val -19958"/>
              <a:gd name="adj3" fmla="val 16667"/>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gradFill>
              <a:gsLst>
                <a:gs pos="0">
                  <a:schemeClr val="bg1">
                    <a:alpha val="0"/>
                  </a:schemeClr>
                </a:gs>
                <a:gs pos="70000">
                  <a:srgbClr val="F2FBFF"/>
                </a:gs>
                <a:gs pos="5000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latin typeface="Segoe UI" pitchFamily="34" charset="0"/>
                <a:ea typeface="Segoe UI" pitchFamily="34" charset="0"/>
                <a:cs typeface="Segoe UI" pitchFamily="34" charset="0"/>
              </a:rPr>
              <a:t>If </a:t>
            </a:r>
            <a:r>
              <a:rPr lang="en-AU" sz="2800" dirty="0" smtClean="0">
                <a:latin typeface="Segoe UI" pitchFamily="34" charset="0"/>
                <a:ea typeface="Segoe UI" pitchFamily="34" charset="0"/>
                <a:cs typeface="Segoe UI" pitchFamily="34" charset="0"/>
              </a:rPr>
              <a:t>it is </a:t>
            </a:r>
            <a:r>
              <a:rPr lang="en-AU" sz="2800" dirty="0" err="1" smtClean="0">
                <a:latin typeface="Segoe UI" pitchFamily="34" charset="0"/>
                <a:ea typeface="Segoe UI" pitchFamily="34" charset="0"/>
                <a:cs typeface="Segoe UI" pitchFamily="34" charset="0"/>
              </a:rPr>
              <a:t>sooo</a:t>
            </a:r>
            <a:r>
              <a:rPr lang="en-AU" sz="2800" dirty="0" smtClean="0">
                <a:latin typeface="Segoe UI" pitchFamily="34" charset="0"/>
                <a:ea typeface="Segoe UI" pitchFamily="34" charset="0"/>
                <a:cs typeface="Segoe UI" pitchFamily="34" charset="0"/>
              </a:rPr>
              <a:t> large that a </a:t>
            </a:r>
            <a:r>
              <a:rPr lang="en-AU" sz="2800" dirty="0">
                <a:latin typeface="Segoe UI" pitchFamily="34" charset="0"/>
                <a:ea typeface="Segoe UI" pitchFamily="34" charset="0"/>
                <a:cs typeface="Segoe UI" pitchFamily="34" charset="0"/>
              </a:rPr>
              <a:t>dropped pen will </a:t>
            </a:r>
            <a:r>
              <a:rPr lang="en-AU" sz="2800" dirty="0" smtClean="0">
                <a:latin typeface="Segoe UI" pitchFamily="34" charset="0"/>
                <a:ea typeface="Segoe UI" pitchFamily="34" charset="0"/>
                <a:cs typeface="Segoe UI" pitchFamily="34" charset="0"/>
              </a:rPr>
              <a:t>orbit it, </a:t>
            </a:r>
            <a:r>
              <a:rPr lang="en-AU" sz="2800" dirty="0">
                <a:latin typeface="Segoe UI" pitchFamily="34" charset="0"/>
                <a:ea typeface="Segoe UI" pitchFamily="34" charset="0"/>
                <a:cs typeface="Segoe UI" pitchFamily="34" charset="0"/>
              </a:rPr>
              <a:t>it </a:t>
            </a:r>
            <a:r>
              <a:rPr lang="en-AU" sz="2800" dirty="0" smtClean="0">
                <a:latin typeface="Segoe UI" pitchFamily="34" charset="0"/>
                <a:ea typeface="Segoe UI" pitchFamily="34" charset="0"/>
                <a:cs typeface="Segoe UI" pitchFamily="34" charset="0"/>
              </a:rPr>
              <a:t>must be </a:t>
            </a:r>
            <a:r>
              <a:rPr lang="en-AU" sz="2800" dirty="0">
                <a:latin typeface="Segoe UI" pitchFamily="34" charset="0"/>
                <a:ea typeface="Segoe UI" pitchFamily="34" charset="0"/>
                <a:cs typeface="Segoe UI" pitchFamily="34" charset="0"/>
              </a:rPr>
              <a:t>a</a:t>
            </a:r>
          </a:p>
          <a:p>
            <a:pPr algn="ctr"/>
            <a:r>
              <a:rPr lang="en-AU" sz="2800" dirty="0">
                <a:latin typeface="Segoe UI" pitchFamily="34" charset="0"/>
                <a:ea typeface="Segoe UI" pitchFamily="34" charset="0"/>
                <a:cs typeface="Segoe UI" pitchFamily="34" charset="0"/>
              </a:rPr>
              <a:t>mainframe</a:t>
            </a:r>
            <a:r>
              <a:rPr lang="en-AU" sz="2800" dirty="0" smtClean="0">
                <a:latin typeface="Segoe UI" pitchFamily="34" charset="0"/>
                <a:ea typeface="Segoe UI" pitchFamily="34" charset="0"/>
                <a:cs typeface="Segoe UI" pitchFamily="34" charset="0"/>
              </a:rPr>
              <a:t>.</a:t>
            </a:r>
            <a:endParaRPr lang="en-AU" sz="28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87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Managing roles</a:t>
            </a:r>
          </a:p>
        </p:txBody>
      </p:sp>
      <p:sp>
        <p:nvSpPr>
          <p:cNvPr id="3" name="Text Placeholder 2"/>
          <p:cNvSpPr>
            <a:spLocks noGrp="1"/>
          </p:cNvSpPr>
          <p:nvPr>
            <p:ph type="body" idx="1"/>
          </p:nvPr>
        </p:nvSpPr>
        <p:spPr/>
        <p:txBody>
          <a:bodyPr/>
          <a:lstStyle/>
          <a:p>
            <a:r>
              <a:rPr lang="en-AU" dirty="0"/>
              <a:t>Windows Azure </a:t>
            </a:r>
            <a:r>
              <a:rPr lang="en-AU" dirty="0" smtClean="0"/>
              <a:t>Connect: Scenario 3 of 3</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20330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Managing Roles</a:t>
            </a:r>
            <a:r>
              <a:rPr lang="en-US" dirty="0" smtClean="0"/>
              <a:t/>
            </a:r>
            <a:br>
              <a:rPr lang="en-US" dirty="0" smtClean="0"/>
            </a:br>
            <a:r>
              <a:rPr lang="en-AU" dirty="0" smtClean="0">
                <a:solidFill>
                  <a:schemeClr val="accent2"/>
                </a:solidFill>
              </a:rPr>
              <a:t>Overview</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a:t>Group </a:t>
            </a:r>
            <a:r>
              <a:rPr lang="en-AU" dirty="0" smtClean="0"/>
              <a:t>Policy</a:t>
            </a:r>
          </a:p>
          <a:p>
            <a:r>
              <a:rPr lang="en-AU" dirty="0" smtClean="0"/>
              <a:t>SCCM, Tivoli, or other management tool</a:t>
            </a:r>
          </a:p>
          <a:p>
            <a:r>
              <a:rPr lang="en-AU" dirty="0" smtClean="0"/>
              <a:t>Windows PowerShell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596296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2" descr="http://farm5.static.flickr.com/4124/4990273435_a2d849210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63"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bwMode="auto">
          <a:xfrm>
            <a:off x="1" y="4301472"/>
            <a:ext cx="4400550" cy="1295400"/>
          </a:xfrm>
          <a:prstGeom prst="homePlate">
            <a:avLst>
              <a:gd name="adj" fmla="val 1994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 name="TextBox 4"/>
          <p:cNvSpPr txBox="1"/>
          <p:nvPr/>
        </p:nvSpPr>
        <p:spPr>
          <a:xfrm>
            <a:off x="266700" y="4668086"/>
            <a:ext cx="1619250" cy="553998"/>
          </a:xfrm>
          <a:prstGeom prst="rect">
            <a:avLst/>
          </a:prstGeom>
          <a:noFill/>
        </p:spPr>
        <p:txBody>
          <a:bodyPr wrap="square" lIns="0" tIns="0" rIns="0" bIns="0" rtlCol="0" anchor="ctr">
            <a:spAutoFit/>
          </a:bodyPr>
          <a:lstStyle/>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Mini</a:t>
            </a:r>
            <a:b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1970s</a:t>
            </a:r>
          </a:p>
        </p:txBody>
      </p:sp>
      <p:sp>
        <p:nvSpPr>
          <p:cNvPr id="6" name="Rectangle 5"/>
          <p:cNvSpPr/>
          <p:nvPr/>
        </p:nvSpPr>
        <p:spPr>
          <a:xfrm>
            <a:off x="0" y="6569406"/>
            <a:ext cx="4590000" cy="246221"/>
          </a:xfrm>
          <a:prstGeom prst="rect">
            <a:avLst/>
          </a:prstGeom>
        </p:spPr>
        <p:txBody>
          <a:bodyPr>
            <a:spAutoFit/>
          </a:bodyPr>
          <a:lstStyle/>
          <a:p>
            <a:r>
              <a:rPr lang="en-AU" sz="1000" dirty="0">
                <a:solidFill>
                  <a:schemeClr val="bg1"/>
                </a:solidFill>
                <a:latin typeface="Segoe UI" pitchFamily="34" charset="0"/>
                <a:ea typeface="Segoe UI" pitchFamily="34" charset="0"/>
                <a:cs typeface="Segoe UI" pitchFamily="34" charset="0"/>
              </a:rPr>
              <a:t>http://www.flickr.com/photos/snglinks/4990273435/sizes/l/in/photostream/</a:t>
            </a:r>
          </a:p>
        </p:txBody>
      </p:sp>
    </p:spTree>
    <p:extLst>
      <p:ext uri="{BB962C8B-B14F-4D97-AF65-F5344CB8AC3E}">
        <p14:creationId xmlns:p14="http://schemas.microsoft.com/office/powerpoint/2010/main" val="1267291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Roles (using Windows PowerShell)</a:t>
            </a:r>
            <a:br>
              <a:rPr lang="en-US" dirty="0" smtClean="0"/>
            </a:br>
            <a:r>
              <a:rPr lang="en-AU" dirty="0" smtClean="0">
                <a:solidFill>
                  <a:schemeClr val="accent2"/>
                </a:solidFill>
              </a:rPr>
              <a:t>Walkthrough</a:t>
            </a:r>
            <a:endParaRPr sz="3600" dirty="0">
              <a:solidFill>
                <a:schemeClr val="accent2"/>
              </a:solidFill>
            </a:endParaRPr>
          </a:p>
        </p:txBody>
      </p:sp>
      <p:sp>
        <p:nvSpPr>
          <p:cNvPr id="3" name="Text Placeholder 2"/>
          <p:cNvSpPr>
            <a:spLocks noGrp="1"/>
          </p:cNvSpPr>
          <p:nvPr>
            <p:ph idx="1"/>
          </p:nvPr>
        </p:nvSpPr>
        <p:spPr>
          <a:xfrm>
            <a:off x="457200" y="2276872"/>
            <a:ext cx="8229600" cy="3849291"/>
          </a:xfrm>
        </p:spPr>
        <p:txBody>
          <a:bodyPr>
            <a:normAutofit fontScale="92500"/>
          </a:bodyPr>
          <a:lstStyle/>
          <a:p>
            <a:pPr marL="514350" indent="-514350">
              <a:buFont typeface="+mj-lt"/>
              <a:buAutoNum type="arabicPeriod"/>
            </a:pPr>
            <a:r>
              <a:rPr lang="en-AU" dirty="0" smtClean="0"/>
              <a:t>Set the </a:t>
            </a:r>
            <a:r>
              <a:rPr lang="en-AU" dirty="0" err="1">
                <a:latin typeface="Consolas" pitchFamily="49" charset="0"/>
                <a:cs typeface="Consolas" pitchFamily="49" charset="0"/>
              </a:rPr>
              <a:t>osFamily</a:t>
            </a:r>
            <a:r>
              <a:rPr lang="en-AU" dirty="0"/>
              <a:t> </a:t>
            </a:r>
            <a:r>
              <a:rPr lang="en-AU" dirty="0" smtClean="0"/>
              <a:t>attribute of the </a:t>
            </a:r>
            <a:r>
              <a:rPr lang="en-AU" dirty="0" err="1" smtClean="0">
                <a:latin typeface="Consolas" pitchFamily="49" charset="0"/>
                <a:cs typeface="Consolas" pitchFamily="49" charset="0"/>
              </a:rPr>
              <a:t>ServiceConfiguration</a:t>
            </a:r>
            <a:r>
              <a:rPr lang="en-AU" dirty="0"/>
              <a:t> element to </a:t>
            </a:r>
            <a:r>
              <a:rPr lang="en-AU" dirty="0">
                <a:latin typeface="Consolas" pitchFamily="49" charset="0"/>
                <a:cs typeface="Consolas" pitchFamily="49" charset="0"/>
              </a:rPr>
              <a:t>2 </a:t>
            </a:r>
            <a:r>
              <a:rPr lang="en-AU" dirty="0"/>
              <a:t>(compatible with Windows Server 2008 R2</a:t>
            </a:r>
            <a:r>
              <a:rPr lang="en-AU" dirty="0" smtClean="0"/>
              <a:t>)</a:t>
            </a:r>
          </a:p>
          <a:p>
            <a:pPr marL="514350" indent="-514350">
              <a:buFont typeface="+mj-lt"/>
              <a:buAutoNum type="arabicPeriod"/>
            </a:pPr>
            <a:r>
              <a:rPr lang="en-AU" dirty="0" smtClean="0"/>
              <a:t>Create a user account for remote access</a:t>
            </a:r>
          </a:p>
          <a:p>
            <a:pPr marL="514350" indent="-514350">
              <a:buFont typeface="+mj-lt"/>
              <a:buAutoNum type="arabicPeriod"/>
            </a:pPr>
            <a:r>
              <a:rPr lang="en-AU" dirty="0" smtClean="0"/>
              <a:t>Add an inbound rule </a:t>
            </a:r>
            <a:r>
              <a:rPr lang="en-AU" dirty="0"/>
              <a:t>for TCP port 5985 (Windows Remote </a:t>
            </a:r>
            <a:r>
              <a:rPr lang="en-AU" dirty="0" smtClean="0"/>
              <a:t>Management)</a:t>
            </a:r>
          </a:p>
          <a:p>
            <a:pPr marL="514350" indent="-514350">
              <a:buFont typeface="+mj-lt"/>
              <a:buAutoNum type="arabicPeriod"/>
            </a:pPr>
            <a:r>
              <a:rPr lang="en-AU" dirty="0" smtClean="0"/>
              <a:t>Enable PowerShell </a:t>
            </a:r>
            <a:r>
              <a:rPr lang="en-AU" dirty="0" err="1" smtClean="0"/>
              <a:t>Remoting</a:t>
            </a:r>
            <a:endParaRPr lang="en-AU" dirty="0" smtClean="0"/>
          </a:p>
          <a:p>
            <a:pPr marL="514350" indent="-514350">
              <a:buFont typeface="+mj-lt"/>
              <a:buAutoNum type="arabicPeriod"/>
            </a:pPr>
            <a:r>
              <a:rPr lang="en-AU" dirty="0" smtClean="0"/>
              <a:t>Start a PowerShell session from a remote computer</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5129973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DEMO</a:t>
            </a:r>
            <a:endParaRPr lang="en-AU" sz="3600" dirty="0"/>
          </a:p>
        </p:txBody>
      </p:sp>
      <p:sp>
        <p:nvSpPr>
          <p:cNvPr id="3" name="Text Placeholder 2"/>
          <p:cNvSpPr>
            <a:spLocks noGrp="1"/>
          </p:cNvSpPr>
          <p:nvPr>
            <p:ph type="body" idx="1"/>
          </p:nvPr>
        </p:nvSpPr>
        <p:spPr/>
        <p:txBody>
          <a:bodyPr/>
          <a:lstStyle/>
          <a:p>
            <a:r>
              <a:rPr lang="en-AU" dirty="0" smtClean="0"/>
              <a:t>Managing roles</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395344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10" descr="http://www.issis.org/Mainframe.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l="13317" t="25706" b="23221"/>
          <a:stretch/>
        </p:blipFill>
        <p:spPr bwMode="auto">
          <a:xfrm flipH="1">
            <a:off x="-121299" y="0"/>
            <a:ext cx="107747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347864" y="111930"/>
            <a:ext cx="4320480" cy="3024336"/>
          </a:xfrm>
          <a:prstGeom prst="wedgeRoundRectCallout">
            <a:avLst>
              <a:gd name="adj1" fmla="val -63436"/>
              <a:gd name="adj2" fmla="val -19958"/>
              <a:gd name="adj3" fmla="val 16667"/>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gradFill>
              <a:gsLst>
                <a:gs pos="0">
                  <a:schemeClr val="bg1">
                    <a:alpha val="0"/>
                  </a:schemeClr>
                </a:gs>
                <a:gs pos="70000">
                  <a:srgbClr val="F2FBFF"/>
                </a:gs>
                <a:gs pos="5000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latin typeface="Segoe UI" pitchFamily="34" charset="0"/>
                <a:ea typeface="Segoe UI" pitchFamily="34" charset="0"/>
                <a:cs typeface="Segoe UI" pitchFamily="34" charset="0"/>
              </a:rPr>
              <a:t>If the </a:t>
            </a:r>
            <a:r>
              <a:rPr lang="en-AU" sz="2800" dirty="0" smtClean="0">
                <a:latin typeface="Segoe UI" pitchFamily="34" charset="0"/>
                <a:ea typeface="Segoe UI" pitchFamily="34" charset="0"/>
                <a:cs typeface="Segoe UI" pitchFamily="34" charset="0"/>
              </a:rPr>
              <a:t>system operators </a:t>
            </a:r>
            <a:r>
              <a:rPr lang="en-AU" sz="2800" dirty="0">
                <a:latin typeface="Segoe UI" pitchFamily="34" charset="0"/>
                <a:ea typeface="Segoe UI" pitchFamily="34" charset="0"/>
                <a:cs typeface="Segoe UI" pitchFamily="34" charset="0"/>
              </a:rPr>
              <a:t>considered the </a:t>
            </a:r>
            <a:r>
              <a:rPr lang="en-AU" sz="2800" dirty="0" smtClean="0">
                <a:latin typeface="Segoe UI" pitchFamily="34" charset="0"/>
                <a:ea typeface="Segoe UI" pitchFamily="34" charset="0"/>
                <a:cs typeface="Segoe UI" pitchFamily="34" charset="0"/>
              </a:rPr>
              <a:t>installation of </a:t>
            </a:r>
            <a:r>
              <a:rPr lang="en-AU" sz="2800" dirty="0">
                <a:latin typeface="Segoe UI" pitchFamily="34" charset="0"/>
                <a:ea typeface="Segoe UI" pitchFamily="34" charset="0"/>
                <a:cs typeface="Segoe UI" pitchFamily="34" charset="0"/>
              </a:rPr>
              <a:t>COBOL to be an </a:t>
            </a:r>
            <a:r>
              <a:rPr lang="en-AU" sz="2800" dirty="0" smtClean="0">
                <a:latin typeface="Segoe UI" pitchFamily="34" charset="0"/>
                <a:ea typeface="Segoe UI" pitchFamily="34" charset="0"/>
                <a:cs typeface="Segoe UI" pitchFamily="34" charset="0"/>
              </a:rPr>
              <a:t>upgrade, </a:t>
            </a:r>
            <a:r>
              <a:rPr lang="en-AU" sz="2800" dirty="0">
                <a:latin typeface="Segoe UI" pitchFamily="34" charset="0"/>
                <a:ea typeface="Segoe UI" pitchFamily="34" charset="0"/>
                <a:cs typeface="Segoe UI" pitchFamily="34" charset="0"/>
              </a:rPr>
              <a:t>it </a:t>
            </a:r>
            <a:r>
              <a:rPr lang="en-AU" sz="2800" dirty="0" smtClean="0">
                <a:latin typeface="Segoe UI" pitchFamily="34" charset="0"/>
                <a:ea typeface="Segoe UI" pitchFamily="34" charset="0"/>
                <a:cs typeface="Segoe UI" pitchFamily="34" charset="0"/>
              </a:rPr>
              <a:t>must be </a:t>
            </a:r>
            <a:r>
              <a:rPr lang="en-AU" sz="2800" dirty="0">
                <a:latin typeface="Segoe UI" pitchFamily="34" charset="0"/>
                <a:ea typeface="Segoe UI" pitchFamily="34" charset="0"/>
                <a:cs typeface="Segoe UI" pitchFamily="34" charset="0"/>
              </a:rPr>
              <a:t>a</a:t>
            </a:r>
          </a:p>
          <a:p>
            <a:pPr algn="ctr"/>
            <a:r>
              <a:rPr lang="en-AU" sz="2800" dirty="0">
                <a:latin typeface="Segoe UI" pitchFamily="34" charset="0"/>
                <a:ea typeface="Segoe UI" pitchFamily="34" charset="0"/>
                <a:cs typeface="Segoe UI" pitchFamily="34" charset="0"/>
              </a:rPr>
              <a:t>mainframe</a:t>
            </a:r>
            <a:r>
              <a:rPr lang="en-AU" sz="2800" dirty="0" smtClean="0">
                <a:latin typeface="Segoe UI" pitchFamily="34" charset="0"/>
                <a:ea typeface="Segoe UI" pitchFamily="34" charset="0"/>
                <a:cs typeface="Segoe UI" pitchFamily="34" charset="0"/>
              </a:rPr>
              <a:t>.</a:t>
            </a:r>
            <a:endParaRPr lang="en-AU" sz="28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564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br>
              <a:rPr lang="en-US" dirty="0" smtClean="0"/>
            </a:br>
            <a:r>
              <a:rPr lang="en-AU" dirty="0" smtClean="0">
                <a:solidFill>
                  <a:schemeClr val="accent2"/>
                </a:solidFill>
              </a:rPr>
              <a:t>Firewall settings</a:t>
            </a:r>
            <a:endParaRPr sz="3600" dirty="0">
              <a:solidFill>
                <a:schemeClr val="accent2"/>
              </a:solidFill>
            </a:endParaRPr>
          </a:p>
        </p:txBody>
      </p:sp>
      <p:sp>
        <p:nvSpPr>
          <p:cNvPr id="3" name="Text Placeholder 2"/>
          <p:cNvSpPr>
            <a:spLocks noGrp="1"/>
          </p:cNvSpPr>
          <p:nvPr>
            <p:ph idx="1"/>
          </p:nvPr>
        </p:nvSpPr>
        <p:spPr/>
        <p:txBody>
          <a:bodyPr>
            <a:normAutofit fontScale="92500" lnSpcReduction="10000"/>
          </a:bodyPr>
          <a:lstStyle/>
          <a:p>
            <a:r>
              <a:rPr lang="en-AU" dirty="0"/>
              <a:t>During the </a:t>
            </a:r>
            <a:r>
              <a:rPr lang="en-AU" dirty="0" smtClean="0"/>
              <a:t>local endpoint </a:t>
            </a:r>
            <a:r>
              <a:rPr lang="en-AU" dirty="0"/>
              <a:t>software installation</a:t>
            </a:r>
            <a:r>
              <a:rPr lang="en-AU" dirty="0" smtClean="0"/>
              <a:t>:</a:t>
            </a:r>
          </a:p>
          <a:p>
            <a:pPr lvl="1"/>
            <a:r>
              <a:rPr lang="en-AU" dirty="0"/>
              <a:t>Rules for ICMPv6 Router Solicitation and Router Advertisement are </a:t>
            </a:r>
            <a:r>
              <a:rPr lang="en-AU" dirty="0" smtClean="0"/>
              <a:t>added</a:t>
            </a:r>
          </a:p>
          <a:p>
            <a:pPr lvl="2"/>
            <a:r>
              <a:rPr lang="en-AU" dirty="0"/>
              <a:t>Required to maintain an IPv6 link</a:t>
            </a:r>
            <a:endParaRPr lang="en-AU" dirty="0" smtClean="0"/>
          </a:p>
          <a:p>
            <a:r>
              <a:rPr lang="en-AU" dirty="0"/>
              <a:t>After this installation</a:t>
            </a:r>
            <a:r>
              <a:rPr lang="en-AU" dirty="0" smtClean="0"/>
              <a:t>:</a:t>
            </a:r>
          </a:p>
          <a:p>
            <a:pPr lvl="1"/>
            <a:r>
              <a:rPr lang="en-AU" dirty="0"/>
              <a:t>Add an outbound rule for TCP port 443 (HTTPS</a:t>
            </a:r>
            <a:r>
              <a:rPr lang="en-AU" dirty="0" smtClean="0"/>
              <a:t>)</a:t>
            </a:r>
          </a:p>
          <a:p>
            <a:pPr lvl="2"/>
            <a:r>
              <a:rPr lang="en-AU" dirty="0"/>
              <a:t>Required to connect a </a:t>
            </a:r>
            <a:r>
              <a:rPr lang="en-AU" dirty="0" smtClean="0"/>
              <a:t>local endpoint </a:t>
            </a:r>
            <a:r>
              <a:rPr lang="en-AU" dirty="0"/>
              <a:t>with </a:t>
            </a:r>
            <a:r>
              <a:rPr lang="en-AU" dirty="0" smtClean="0"/>
              <a:t>Windows Azure </a:t>
            </a:r>
            <a:r>
              <a:rPr lang="en-AU" dirty="0"/>
              <a:t>Connect </a:t>
            </a:r>
            <a:r>
              <a:rPr lang="en-AU" dirty="0" smtClean="0"/>
              <a:t>relays</a:t>
            </a:r>
          </a:p>
          <a:p>
            <a:pPr lvl="1"/>
            <a:r>
              <a:rPr lang="en-AU" dirty="0"/>
              <a:t>Add rules for programs or ports required by applications or </a:t>
            </a:r>
            <a:r>
              <a:rPr lang="en-AU" dirty="0" smtClean="0"/>
              <a:t>tools</a:t>
            </a:r>
          </a:p>
          <a:p>
            <a:pPr lvl="2"/>
            <a:r>
              <a:rPr lang="fr-FR" dirty="0" err="1"/>
              <a:t>E.g</a:t>
            </a:r>
            <a:r>
              <a:rPr lang="fr-FR" dirty="0"/>
              <a:t>. TCP port 1433 (SQL Server)</a:t>
            </a:r>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12679575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r>
              <a:rPr lang="en-US" smtClean="0"/>
              <a:t/>
            </a:r>
            <a:br>
              <a:rPr lang="en-US" smtClean="0"/>
            </a:br>
            <a:r>
              <a:rPr lang="en-AU" dirty="0" smtClean="0">
                <a:solidFill>
                  <a:schemeClr val="accent2"/>
                </a:solidFill>
              </a:rPr>
              <a:t>Prerequisites</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a:t>Windows Azure SDK </a:t>
            </a:r>
            <a:r>
              <a:rPr lang="en-AU" dirty="0" smtClean="0"/>
              <a:t>1.4</a:t>
            </a:r>
          </a:p>
          <a:p>
            <a:r>
              <a:rPr lang="en-AU" dirty="0" smtClean="0"/>
              <a:t>Windows </a:t>
            </a:r>
            <a:r>
              <a:rPr lang="en-AU" dirty="0"/>
              <a:t>7, Windows Vista SP1, Windows Server 2008 R2, or Windows Server 2008 operating </a:t>
            </a:r>
            <a:r>
              <a:rPr lang="en-AU" dirty="0" smtClean="0"/>
              <a:t>system</a:t>
            </a:r>
          </a:p>
          <a:p>
            <a:r>
              <a:rPr lang="en-AU" dirty="0"/>
              <a:t>IPv6-enabled network</a:t>
            </a:r>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8389730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br>
              <a:rPr lang="en-US" dirty="0" smtClean="0"/>
            </a:br>
            <a:r>
              <a:rPr lang="en-AU" dirty="0" smtClean="0">
                <a:solidFill>
                  <a:schemeClr val="accent2"/>
                </a:solidFill>
              </a:rPr>
              <a:t>Benefits</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a:t>Building new applications for or </a:t>
            </a:r>
            <a:r>
              <a:rPr lang="en-AU" dirty="0" smtClean="0"/>
              <a:t>moving </a:t>
            </a:r>
            <a:r>
              <a:rPr lang="en-AU" dirty="0"/>
              <a:t>existing applications to Windows </a:t>
            </a:r>
            <a:r>
              <a:rPr lang="en-AU" dirty="0" smtClean="0"/>
              <a:t>Azure </a:t>
            </a:r>
            <a:r>
              <a:rPr lang="en-AU" dirty="0"/>
              <a:t>that must integrate with existing IT </a:t>
            </a:r>
            <a:r>
              <a:rPr lang="en-AU" dirty="0" smtClean="0"/>
              <a:t>resources</a:t>
            </a:r>
          </a:p>
          <a:p>
            <a:r>
              <a:rPr lang="en-AU" dirty="0" smtClean="0"/>
              <a:t>Securing distributed applications </a:t>
            </a:r>
            <a:r>
              <a:rPr lang="en-AU" dirty="0"/>
              <a:t>using Integrated </a:t>
            </a:r>
            <a:r>
              <a:rPr lang="en-AU" dirty="0" smtClean="0"/>
              <a:t>Windows Authentication</a:t>
            </a:r>
          </a:p>
          <a:p>
            <a:r>
              <a:rPr lang="en-AU" dirty="0" smtClean="0"/>
              <a:t>Security, legal, and/or compliance </a:t>
            </a:r>
            <a:r>
              <a:rPr lang="en-AU" dirty="0"/>
              <a:t>requirements</a:t>
            </a:r>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1900549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br>
              <a:rPr lang="en-US" dirty="0" smtClean="0"/>
            </a:br>
            <a:r>
              <a:rPr lang="en-AU" dirty="0" smtClean="0">
                <a:solidFill>
                  <a:schemeClr val="accent2"/>
                </a:solidFill>
              </a:rPr>
              <a:t>Limitations</a:t>
            </a:r>
            <a:endParaRPr sz="3600" dirty="0">
              <a:solidFill>
                <a:schemeClr val="accent2"/>
              </a:solidFill>
            </a:endParaRPr>
          </a:p>
        </p:txBody>
      </p:sp>
      <p:sp>
        <p:nvSpPr>
          <p:cNvPr id="3" name="Text Placeholder 2"/>
          <p:cNvSpPr>
            <a:spLocks noGrp="1"/>
          </p:cNvSpPr>
          <p:nvPr>
            <p:ph idx="1"/>
          </p:nvPr>
        </p:nvSpPr>
        <p:spPr/>
        <p:txBody>
          <a:bodyPr>
            <a:normAutofit fontScale="92500" lnSpcReduction="10000"/>
          </a:bodyPr>
          <a:lstStyle/>
          <a:p>
            <a:r>
              <a:rPr lang="en-AU" dirty="0" smtClean="0"/>
              <a:t>Distributed applications are subject to latency between Windows Azure and your local network</a:t>
            </a:r>
          </a:p>
          <a:p>
            <a:pPr lvl="1"/>
            <a:r>
              <a:rPr lang="en-AU" dirty="0" smtClean="0"/>
              <a:t>Consider caching data</a:t>
            </a:r>
          </a:p>
          <a:p>
            <a:pPr lvl="1"/>
            <a:r>
              <a:rPr lang="en-AU" dirty="0"/>
              <a:t>Consider </a:t>
            </a:r>
            <a:r>
              <a:rPr lang="en-AU" dirty="0" smtClean="0"/>
              <a:t>chunkier interfaces</a:t>
            </a:r>
            <a:endParaRPr lang="en-AU" dirty="0"/>
          </a:p>
          <a:p>
            <a:pPr lvl="1"/>
            <a:r>
              <a:rPr lang="en-AU" dirty="0" smtClean="0"/>
              <a:t>Consider co-locating data (syncing using SQL Azure Data Sync)</a:t>
            </a:r>
          </a:p>
          <a:p>
            <a:r>
              <a:rPr lang="en-AU" dirty="0" smtClean="0"/>
              <a:t>Local endpoint software can only be installed once per server</a:t>
            </a:r>
          </a:p>
          <a:p>
            <a:r>
              <a:rPr lang="en-AU" dirty="0" smtClean="0"/>
              <a:t>Virtual IP addresses aren’t supported</a:t>
            </a:r>
          </a:p>
          <a:p>
            <a:pPr lvl="1"/>
            <a:r>
              <a:rPr lang="en-AU" dirty="0" smtClean="0"/>
              <a:t>Consider software router</a:t>
            </a:r>
          </a:p>
          <a:p>
            <a:pPr lvl="1"/>
            <a:endParaRPr lang="en-AU" dirty="0" smtClean="0"/>
          </a:p>
          <a:p>
            <a:pPr lvl="1"/>
            <a:endParaRPr lang="en-AU" dirty="0" smtClean="0"/>
          </a:p>
          <a:p>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11192022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Azure Connect</a:t>
            </a:r>
            <a:br>
              <a:rPr lang="en-US" dirty="0" smtClean="0"/>
            </a:br>
            <a:r>
              <a:rPr lang="en-AU" dirty="0" smtClean="0">
                <a:solidFill>
                  <a:schemeClr val="accent2"/>
                </a:solidFill>
              </a:rPr>
              <a:t>Futures</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a:t>Allow you to connect using VPN </a:t>
            </a:r>
            <a:r>
              <a:rPr lang="en-AU" dirty="0" smtClean="0"/>
              <a:t>devices</a:t>
            </a:r>
          </a:p>
          <a:p>
            <a:r>
              <a:rPr lang="en-AU" dirty="0" smtClean="0"/>
              <a:t>Relays to be located with Microsoft </a:t>
            </a:r>
            <a:r>
              <a:rPr lang="en-AU" dirty="0"/>
              <a:t>data </a:t>
            </a:r>
            <a:r>
              <a:rPr lang="en-AU" dirty="0" smtClean="0"/>
              <a:t>centres</a:t>
            </a:r>
          </a:p>
          <a:p>
            <a:r>
              <a:rPr lang="en-AU" dirty="0" smtClean="0"/>
              <a:t>UDP-based relays for higher performance</a:t>
            </a:r>
          </a:p>
          <a:p>
            <a:r>
              <a:rPr lang="en-AU" dirty="0" smtClean="0"/>
              <a:t>IPv4 address ranges/subnets can be assigned to Windows Azure roles</a:t>
            </a:r>
          </a:p>
          <a:p>
            <a:r>
              <a:rPr lang="en-AU" dirty="0" smtClean="0"/>
              <a:t>Network policies can be managed using REST API</a:t>
            </a:r>
          </a:p>
          <a:p>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915354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Summary</a:t>
            </a:r>
            <a:r>
              <a:rPr lang="en-US" dirty="0" smtClean="0"/>
              <a:t/>
            </a:r>
            <a:br>
              <a:rPr lang="en-US" dirty="0" smtClean="0"/>
            </a:br>
            <a:endParaRPr lang="en-US" dirty="0">
              <a:solidFill>
                <a:schemeClr val="accent2"/>
              </a:solidFill>
            </a:endParaRPr>
          </a:p>
        </p:txBody>
      </p:sp>
      <p:sp>
        <p:nvSpPr>
          <p:cNvPr id="3" name="Text Placeholder 2"/>
          <p:cNvSpPr>
            <a:spLocks noGrp="1"/>
          </p:cNvSpPr>
          <p:nvPr>
            <p:ph idx="1"/>
          </p:nvPr>
        </p:nvSpPr>
        <p:spPr/>
        <p:txBody>
          <a:bodyPr>
            <a:normAutofit fontScale="92500" lnSpcReduction="10000"/>
          </a:bodyPr>
          <a:lstStyle/>
          <a:p>
            <a:r>
              <a:rPr lang="en-AU" dirty="0"/>
              <a:t>Windows Azure Virtual Network adds a range of networking functionality to the Windows Azure </a:t>
            </a:r>
            <a:r>
              <a:rPr lang="en-AU" dirty="0" smtClean="0"/>
              <a:t>Platform</a:t>
            </a:r>
            <a:endParaRPr lang="en-US" dirty="0" smtClean="0"/>
          </a:p>
          <a:p>
            <a:r>
              <a:rPr lang="en-AU" dirty="0" smtClean="0"/>
              <a:t>Windows Azure Connect allows </a:t>
            </a:r>
            <a:r>
              <a:rPr lang="en-AU" dirty="0"/>
              <a:t>you to securely connect computers in your local network with roles in </a:t>
            </a:r>
            <a:r>
              <a:rPr lang="en-AU" dirty="0" smtClean="0"/>
              <a:t>Windows Azure</a:t>
            </a:r>
            <a:endParaRPr lang="en-AU" dirty="0"/>
          </a:p>
          <a:p>
            <a:r>
              <a:rPr lang="en-US" dirty="0" smtClean="0"/>
              <a:t>Windows Azure Connect should be considered when building new applications for or moving applications to Windows Azure </a:t>
            </a:r>
            <a:r>
              <a:rPr lang="en-AU" dirty="0"/>
              <a:t>that must integrate with existing IT resources</a:t>
            </a:r>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11901431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744958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2" descr="http://farm1.static.flickr.com/104/251138522_fbcacf3f87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19" y="-209616"/>
            <a:ext cx="10925782" cy="7067615"/>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bwMode="auto">
          <a:xfrm>
            <a:off x="-74647" y="4301472"/>
            <a:ext cx="4475197" cy="1295400"/>
          </a:xfrm>
          <a:prstGeom prst="homePlate">
            <a:avLst>
              <a:gd name="adj" fmla="val 1994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 name="TextBox 4"/>
          <p:cNvSpPr txBox="1"/>
          <p:nvPr/>
        </p:nvSpPr>
        <p:spPr>
          <a:xfrm>
            <a:off x="257174" y="4666200"/>
            <a:ext cx="1628775" cy="553998"/>
          </a:xfrm>
          <a:prstGeom prst="rect">
            <a:avLst/>
          </a:prstGeom>
          <a:noFill/>
        </p:spPr>
        <p:txBody>
          <a:bodyPr wrap="square" lIns="0" tIns="0" rIns="0" bIns="0" rtlCol="0" anchor="ctr">
            <a:spAutoFit/>
          </a:bodyPr>
          <a:lstStyle/>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Personal</a:t>
            </a:r>
          </a:p>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1980s</a:t>
            </a:r>
          </a:p>
        </p:txBody>
      </p:sp>
      <p:sp>
        <p:nvSpPr>
          <p:cNvPr id="6" name="Rectangle 5"/>
          <p:cNvSpPr/>
          <p:nvPr/>
        </p:nvSpPr>
        <p:spPr>
          <a:xfrm>
            <a:off x="0" y="6569406"/>
            <a:ext cx="4590000" cy="246221"/>
          </a:xfrm>
          <a:prstGeom prst="rect">
            <a:avLst/>
          </a:prstGeom>
        </p:spPr>
        <p:txBody>
          <a:bodyPr>
            <a:spAutoFit/>
          </a:bodyPr>
          <a:lstStyle/>
          <a:p>
            <a:r>
              <a:rPr lang="en-AU" sz="1000" dirty="0">
                <a:solidFill>
                  <a:schemeClr val="bg1"/>
                </a:solidFill>
                <a:latin typeface="Segoe UI" pitchFamily="34" charset="0"/>
                <a:ea typeface="Segoe UI" pitchFamily="34" charset="0"/>
                <a:cs typeface="Segoe UI" pitchFamily="34" charset="0"/>
              </a:rPr>
              <a:t>http://www.flickr.com/photos/hexholden/251138522/</a:t>
            </a:r>
          </a:p>
        </p:txBody>
      </p:sp>
    </p:spTree>
    <p:extLst>
      <p:ext uri="{BB962C8B-B14F-4D97-AF65-F5344CB8AC3E}">
        <p14:creationId xmlns:p14="http://schemas.microsoft.com/office/powerpoint/2010/main" val="3699726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br>
              <a:rPr lang="en-US" dirty="0" smtClean="0"/>
            </a:br>
            <a:endParaRPr lang="en-US" dirty="0">
              <a:solidFill>
                <a:schemeClr val="accent2"/>
              </a:solidFill>
            </a:endParaRPr>
          </a:p>
        </p:txBody>
      </p:sp>
      <p:sp>
        <p:nvSpPr>
          <p:cNvPr id="3" name="Text Placeholder 2"/>
          <p:cNvSpPr>
            <a:spLocks noGrp="1"/>
          </p:cNvSpPr>
          <p:nvPr>
            <p:ph idx="1"/>
          </p:nvPr>
        </p:nvSpPr>
        <p:spPr/>
        <p:txBody>
          <a:bodyPr>
            <a:normAutofit fontScale="92500"/>
          </a:bodyPr>
          <a:lstStyle/>
          <a:p>
            <a:r>
              <a:rPr lang="en-AU" dirty="0"/>
              <a:t>Windows Azure Virtual Network </a:t>
            </a:r>
            <a:r>
              <a:rPr lang="en-AU" dirty="0" smtClean="0"/>
              <a:t>Homepage</a:t>
            </a:r>
          </a:p>
          <a:p>
            <a:pPr lvl="1"/>
            <a:r>
              <a:rPr lang="en-AU" dirty="0" smtClean="0">
                <a:hlinkClick r:id="rId3"/>
              </a:rPr>
              <a:t>http://www.microsoft.com/windowsazure/virtualnetwork/</a:t>
            </a:r>
            <a:endParaRPr lang="en-AU" dirty="0" smtClean="0"/>
          </a:p>
          <a:p>
            <a:r>
              <a:rPr lang="en-AU" dirty="0" smtClean="0"/>
              <a:t>Windows Azure Connect Team Blog</a:t>
            </a:r>
          </a:p>
          <a:p>
            <a:pPr lvl="1"/>
            <a:r>
              <a:rPr lang="en-AU" dirty="0" smtClean="0">
                <a:hlinkClick r:id="rId4"/>
              </a:rPr>
              <a:t>http://blogs.msdn.com/b/windows_azure_connect_team_blog/</a:t>
            </a:r>
            <a:endParaRPr lang="en-AU" dirty="0"/>
          </a:p>
          <a:p>
            <a:r>
              <a:rPr lang="en-AU" dirty="0"/>
              <a:t>Windows Azure Platform Training Kit – </a:t>
            </a:r>
            <a:r>
              <a:rPr lang="en-AU" dirty="0" smtClean="0"/>
              <a:t>August 2011 Update</a:t>
            </a:r>
          </a:p>
          <a:p>
            <a:pPr lvl="1"/>
            <a:r>
              <a:rPr lang="en-US" dirty="0" smtClean="0">
                <a:hlinkClick r:id="rId5"/>
              </a:rPr>
              <a:t>http://www.microsoft.com/download/en/details.aspx?displaylang=en&amp;id=8396</a:t>
            </a:r>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2693330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2" descr="http://farm1.static.flickr.com/3/4599575_028e8122f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46637" cy="6934978"/>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bwMode="auto">
          <a:xfrm>
            <a:off x="1" y="4301472"/>
            <a:ext cx="4400550" cy="1295400"/>
          </a:xfrm>
          <a:prstGeom prst="homePlate">
            <a:avLst>
              <a:gd name="adj" fmla="val 1994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 name="TextBox 4"/>
          <p:cNvSpPr txBox="1"/>
          <p:nvPr/>
        </p:nvSpPr>
        <p:spPr>
          <a:xfrm>
            <a:off x="257175" y="4668086"/>
            <a:ext cx="1628775" cy="553998"/>
          </a:xfrm>
          <a:prstGeom prst="rect">
            <a:avLst/>
          </a:prstGeom>
          <a:noFill/>
        </p:spPr>
        <p:txBody>
          <a:bodyPr wrap="square" lIns="0" tIns="0" rIns="0" bIns="0" rtlCol="0" anchor="ctr">
            <a:spAutoFit/>
          </a:bodyPr>
          <a:lstStyle/>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Client/server</a:t>
            </a:r>
          </a:p>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1990s</a:t>
            </a:r>
          </a:p>
        </p:txBody>
      </p:sp>
    </p:spTree>
    <p:extLst>
      <p:ext uri="{BB962C8B-B14F-4D97-AF65-F5344CB8AC3E}">
        <p14:creationId xmlns:p14="http://schemas.microsoft.com/office/powerpoint/2010/main" val="90472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2" descr="http://farm1.static.flickr.com/1/916142_ddc2fd0140_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bwMode="auto">
          <a:xfrm>
            <a:off x="0" y="4301472"/>
            <a:ext cx="4400551" cy="1295400"/>
          </a:xfrm>
          <a:prstGeom prst="homePlate">
            <a:avLst>
              <a:gd name="adj" fmla="val 1994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 name="TextBox 4"/>
          <p:cNvSpPr txBox="1"/>
          <p:nvPr/>
        </p:nvSpPr>
        <p:spPr>
          <a:xfrm>
            <a:off x="257175" y="4668086"/>
            <a:ext cx="1628775" cy="553998"/>
          </a:xfrm>
          <a:prstGeom prst="rect">
            <a:avLst/>
          </a:prstGeom>
          <a:noFill/>
        </p:spPr>
        <p:txBody>
          <a:bodyPr wrap="square" lIns="0" tIns="0" rIns="0" bIns="0" rtlCol="0" anchor="ctr">
            <a:spAutoFit/>
          </a:bodyPr>
          <a:lstStyle/>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Web</a:t>
            </a:r>
          </a:p>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2000s</a:t>
            </a:r>
          </a:p>
        </p:txBody>
      </p:sp>
    </p:spTree>
    <p:extLst>
      <p:ext uri="{BB962C8B-B14F-4D97-AF65-F5344CB8AC3E}">
        <p14:creationId xmlns:p14="http://schemas.microsoft.com/office/powerpoint/2010/main" val="170393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AU" sz="3200" dirty="0" smtClean="0"/>
              <a:t>Dan Merriman</a:t>
            </a:r>
            <a:r>
              <a:rPr lang="en-AU" sz="3200" dirty="0"/>
              <a:t>, “Tying it all </a:t>
            </a:r>
            <a:r>
              <a:rPr lang="en-AU" sz="3200" dirty="0" smtClean="0"/>
              <a:t>together”, 1996</a:t>
            </a:r>
            <a:endParaRPr lang="en-AU" sz="3200" dirty="0"/>
          </a:p>
        </p:txBody>
      </p:sp>
      <p:sp>
        <p:nvSpPr>
          <p:cNvPr id="3" name="Content Placeholder 2"/>
          <p:cNvSpPr>
            <a:spLocks noGrp="1"/>
          </p:cNvSpPr>
          <p:nvPr>
            <p:ph idx="1"/>
          </p:nvPr>
        </p:nvSpPr>
        <p:spPr/>
        <p:txBody>
          <a:bodyPr>
            <a:normAutofit/>
          </a:bodyPr>
          <a:lstStyle/>
          <a:p>
            <a:pPr marL="0" indent="0" algn="ctr">
              <a:buNone/>
            </a:pPr>
            <a:r>
              <a:rPr lang="en-AU" sz="3600" dirty="0" smtClean="0"/>
              <a:t>More </a:t>
            </a:r>
            <a:r>
              <a:rPr lang="en-AU" sz="3600" dirty="0"/>
              <a:t>and more systems are designed to connect together, both within the system under construction and to systems that are already </a:t>
            </a:r>
            <a:r>
              <a:rPr lang="en-AU" sz="3600" dirty="0" smtClean="0"/>
              <a:t>deployed</a:t>
            </a:r>
            <a:endParaRPr lang="en-AU" sz="36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0890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7383"/>
            <a:ext cx="9144000" cy="808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bwMode="auto">
          <a:xfrm>
            <a:off x="0" y="4301472"/>
            <a:ext cx="4400550" cy="1295400"/>
          </a:xfrm>
          <a:prstGeom prst="homePlate">
            <a:avLst>
              <a:gd name="adj" fmla="val 1994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 name="TextBox 4"/>
          <p:cNvSpPr txBox="1"/>
          <p:nvPr/>
        </p:nvSpPr>
        <p:spPr>
          <a:xfrm>
            <a:off x="257174" y="4666200"/>
            <a:ext cx="1628775" cy="553998"/>
          </a:xfrm>
          <a:prstGeom prst="rect">
            <a:avLst/>
          </a:prstGeom>
          <a:noFill/>
        </p:spPr>
        <p:txBody>
          <a:bodyPr wrap="square" lIns="0" tIns="0" rIns="0" bIns="0" rtlCol="0" anchor="ctr">
            <a:spAutoFit/>
          </a:bodyPr>
          <a:lstStyle/>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Cloud</a:t>
            </a:r>
          </a:p>
          <a:p>
            <a:r>
              <a:rPr lang="en-US" b="1"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Today</a:t>
            </a:r>
          </a:p>
        </p:txBody>
      </p:sp>
    </p:spTree>
    <p:extLst>
      <p:ext uri="{BB962C8B-B14F-4D97-AF65-F5344CB8AC3E}">
        <p14:creationId xmlns:p14="http://schemas.microsoft.com/office/powerpoint/2010/main" val="297262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4835</Words>
  <Application>Microsoft Office PowerPoint</Application>
  <PresentationFormat>On-screen Show (4:3)</PresentationFormat>
  <Paragraphs>347</Paragraphs>
  <Slides>51</Slides>
  <Notes>31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1_Office Theme</vt:lpstr>
      <vt:lpstr>PowerPoint Presentation</vt:lpstr>
      <vt:lpstr>Connecting Cloud and On-Premises Applications</vt:lpstr>
      <vt:lpstr>PowerPoint Presentation</vt:lpstr>
      <vt:lpstr>PowerPoint Presentation</vt:lpstr>
      <vt:lpstr>PowerPoint Presentation</vt:lpstr>
      <vt:lpstr>PowerPoint Presentation</vt:lpstr>
      <vt:lpstr>PowerPoint Presentation</vt:lpstr>
      <vt:lpstr>Dan Merriman, “Tying it all together”, 1996</vt:lpstr>
      <vt:lpstr>PowerPoint Presentation</vt:lpstr>
      <vt:lpstr>PowerPoint Presentation</vt:lpstr>
      <vt:lpstr>Agenda </vt:lpstr>
      <vt:lpstr>Azure Integration Technologies Overview</vt:lpstr>
      <vt:lpstr>Windows Azure Network Overview</vt:lpstr>
      <vt:lpstr>Windows Azure Connect Overview</vt:lpstr>
      <vt:lpstr>DEMO</vt:lpstr>
      <vt:lpstr>The Music Store Scenario </vt:lpstr>
      <vt:lpstr>The Music Store Scenario </vt:lpstr>
      <vt:lpstr>Windows Azure Connect Scenarios</vt:lpstr>
      <vt:lpstr>Deploying a distributed application</vt:lpstr>
      <vt:lpstr>Deploying a Distributed Application Overview</vt:lpstr>
      <vt:lpstr>Deploying a Distributed Application Walkthrough (1 of 5)</vt:lpstr>
      <vt:lpstr>Deploying a Distributed Application Walkthrough (2 of 5)</vt:lpstr>
      <vt:lpstr>Deploying a Distributed Application Walkthrough (3 of 5)</vt:lpstr>
      <vt:lpstr>Deploying a Distributed Application Walkthrough (4 of 5)</vt:lpstr>
      <vt:lpstr>Deploying a Distributed Application Walkthrough (5 of 5)</vt:lpstr>
      <vt:lpstr>DEMO</vt:lpstr>
      <vt:lpstr>Deploying a Distributed Application Endpoint groups: single connection</vt:lpstr>
      <vt:lpstr>Deploying a Distributed Application Endpoint groups: multiple connections</vt:lpstr>
      <vt:lpstr>Deploying a Distributed Application Endpoint groups: interconnections</vt:lpstr>
      <vt:lpstr>PowerPoint Presentation</vt:lpstr>
      <vt:lpstr>Joining roles to your local domain</vt:lpstr>
      <vt:lpstr>Joining Roles to Your Local Domain Overview</vt:lpstr>
      <vt:lpstr>Joining Roles to Your Local Domain Walkthrough (1 of 3)</vt:lpstr>
      <vt:lpstr>Joining Roles to Your Local Domain Walkthrough (2 of 3)</vt:lpstr>
      <vt:lpstr>Joining Roles to Your Local Domain Walkthrough (3 of 3)</vt:lpstr>
      <vt:lpstr>DEMO</vt:lpstr>
      <vt:lpstr>PowerPoint Presentation</vt:lpstr>
      <vt:lpstr>Managing roles</vt:lpstr>
      <vt:lpstr>Managing Roles Overview</vt:lpstr>
      <vt:lpstr>Managing Roles (using Windows PowerShell) Walkthrough</vt:lpstr>
      <vt:lpstr>DEMO</vt:lpstr>
      <vt:lpstr>PowerPoint Presentation</vt:lpstr>
      <vt:lpstr>Windows Azure Connect Firewall settings</vt:lpstr>
      <vt:lpstr>Windows Azure Connect Prerequisites</vt:lpstr>
      <vt:lpstr>Windows Azure Connect Benefits</vt:lpstr>
      <vt:lpstr>Windows Azure Connect Limitations</vt:lpstr>
      <vt:lpstr>Windows Azure Connect Futures</vt:lpstr>
      <vt:lpstr>Summary </vt:lpstr>
      <vt:lpstr>Enrol in Microsoft Virtual Academy Today</vt:lpstr>
      <vt:lpstr>Resources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2011-09-02T01:14:38Z</dcterms:created>
  <dcterms:modified xsi:type="dcterms:W3CDTF">2011-09-02T01:15:03Z</dcterms:modified>
</cp:coreProperties>
</file>