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38"/>
  </p:notesMasterIdLst>
  <p:sldIdLst>
    <p:sldId id="279" r:id="rId3"/>
    <p:sldId id="280" r:id="rId4"/>
    <p:sldId id="260" r:id="rId5"/>
    <p:sldId id="290" r:id="rId6"/>
    <p:sldId id="285" r:id="rId7"/>
    <p:sldId id="286" r:id="rId8"/>
    <p:sldId id="292" r:id="rId9"/>
    <p:sldId id="312" r:id="rId10"/>
    <p:sldId id="313" r:id="rId11"/>
    <p:sldId id="314" r:id="rId12"/>
    <p:sldId id="301" r:id="rId13"/>
    <p:sldId id="315" r:id="rId14"/>
    <p:sldId id="294" r:id="rId15"/>
    <p:sldId id="299" r:id="rId16"/>
    <p:sldId id="321" r:id="rId17"/>
    <p:sldId id="325" r:id="rId18"/>
    <p:sldId id="317" r:id="rId19"/>
    <p:sldId id="300" r:id="rId20"/>
    <p:sldId id="318" r:id="rId21"/>
    <p:sldId id="326" r:id="rId22"/>
    <p:sldId id="320" r:id="rId23"/>
    <p:sldId id="322" r:id="rId24"/>
    <p:sldId id="287" r:id="rId25"/>
    <p:sldId id="298" r:id="rId26"/>
    <p:sldId id="327" r:id="rId27"/>
    <p:sldId id="323" r:id="rId28"/>
    <p:sldId id="303" r:id="rId29"/>
    <p:sldId id="305" r:id="rId30"/>
    <p:sldId id="328" r:id="rId31"/>
    <p:sldId id="324" r:id="rId32"/>
    <p:sldId id="304" r:id="rId33"/>
    <p:sldId id="306" r:id="rId34"/>
    <p:sldId id="329" r:id="rId35"/>
    <p:sldId id="330" r:id="rId36"/>
    <p:sldId id="33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2F1"/>
    <a:srgbClr val="03C2F1"/>
    <a:srgbClr val="F15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69353" autoAdjust="0"/>
  </p:normalViewPr>
  <p:slideViewPr>
    <p:cSldViewPr>
      <p:cViewPr>
        <p:scale>
          <a:sx n="75" d="100"/>
          <a:sy n="75" d="100"/>
        </p:scale>
        <p:origin x="-8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B19BB0-C51C-4C9A-8C99-63F45BC88E63}" type="datetimeFigureOut">
              <a:rPr lang="en-AU" smtClean="0"/>
              <a:pPr/>
              <a:t>1/09/2011</a:t>
            </a:fld>
            <a:endParaRPr lang="en-AU"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4AC48C-614D-46D0-90EB-1AE9301A1F8C}" type="slidenum">
              <a:rPr lang="en-AU" smtClean="0"/>
              <a:pPr/>
              <a:t>‹#›</a:t>
            </a:fld>
            <a:endParaRPr lang="en-AU" dirty="0"/>
          </a:p>
        </p:txBody>
      </p:sp>
    </p:spTree>
    <p:extLst>
      <p:ext uri="{BB962C8B-B14F-4D97-AF65-F5344CB8AC3E}">
        <p14:creationId xmlns:p14="http://schemas.microsoft.com/office/powerpoint/2010/main" val="42646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434AC48C-614D-46D0-90EB-1AE9301A1F8C}" type="slidenum">
              <a:rPr lang="en-AU" smtClean="0"/>
              <a:pPr/>
              <a:t>2</a:t>
            </a:fld>
            <a:endParaRPr lang="en-AU" dirty="0"/>
          </a:p>
        </p:txBody>
      </p:sp>
    </p:spTree>
    <p:extLst>
      <p:ext uri="{BB962C8B-B14F-4D97-AF65-F5344CB8AC3E}">
        <p14:creationId xmlns:p14="http://schemas.microsoft.com/office/powerpoint/2010/main" val="2413184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err="1" smtClean="0"/>
              <a:t>WebRole</a:t>
            </a:r>
            <a:r>
              <a:rPr lang="en-AU" baseline="0" dirty="0" smtClean="0"/>
              <a:t> class with Diagnostics</a:t>
            </a:r>
          </a:p>
          <a:p>
            <a:r>
              <a:rPr lang="en-AU" baseline="0" dirty="0" smtClean="0"/>
              <a:t>Configuration changes moved away from </a:t>
            </a:r>
            <a:r>
              <a:rPr lang="en-AU" baseline="0" dirty="0" err="1" smtClean="0"/>
              <a:t>web.config</a:t>
            </a:r>
            <a:endParaRPr lang="en-AU" baseline="0" dirty="0" smtClean="0"/>
          </a:p>
          <a:p>
            <a:r>
              <a:rPr lang="en-AU" baseline="0" dirty="0" smtClean="0"/>
              <a:t>Remember copy to local </a:t>
            </a:r>
            <a:r>
              <a:rPr lang="en-AU" baseline="0" smtClean="0"/>
              <a:t>for assemblies</a:t>
            </a:r>
            <a:endParaRPr lang="en-AU" baseline="0" dirty="0" smtClean="0"/>
          </a:p>
        </p:txBody>
      </p:sp>
      <p:sp>
        <p:nvSpPr>
          <p:cNvPr id="4" name="Slide Number Placeholder 3"/>
          <p:cNvSpPr>
            <a:spLocks noGrp="1"/>
          </p:cNvSpPr>
          <p:nvPr>
            <p:ph type="sldNum" sz="quarter" idx="10"/>
          </p:nvPr>
        </p:nvSpPr>
        <p:spPr/>
        <p:txBody>
          <a:bodyPr/>
          <a:lstStyle/>
          <a:p>
            <a:fld id="{434AC48C-614D-46D0-90EB-1AE9301A1F8C}" type="slidenum">
              <a:rPr lang="en-AU" smtClean="0"/>
              <a:pPr/>
              <a:t>24</a:t>
            </a:fld>
            <a:endParaRPr lang="en-AU" dirty="0"/>
          </a:p>
        </p:txBody>
      </p:sp>
    </p:spTree>
    <p:extLst>
      <p:ext uri="{BB962C8B-B14F-4D97-AF65-F5344CB8AC3E}">
        <p14:creationId xmlns:p14="http://schemas.microsoft.com/office/powerpoint/2010/main" val="389585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3:16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34112BF-CC53-4BD3-B71B-638534610DBF}" type="slidenum">
              <a:rPr lang="en-US" smtClean="0">
                <a:solidFill>
                  <a:prstClr val="black"/>
                </a:solidFill>
              </a:rPr>
              <a:pPr>
                <a:defRPr/>
              </a:pPr>
              <a:t>34</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9/1/2011 3:17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 2007 Microsoft Corporation. All rights reserved. Microsoft, Windows, Windows Vista and other product names are or may be registered trademarks and/or trademarks in the U.S. and/or other countries.</a:t>
            </a:r>
          </a:p>
          <a:p>
            <a:r>
              <a:rPr lang="en-US"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prstClr val="black"/>
                </a:solidFill>
              </a:rPr>
            </a:br>
            <a:r>
              <a:rPr lang="en-US" smtClean="0">
                <a:solidFill>
                  <a:prstClr val="black"/>
                </a:solidFill>
              </a:rPr>
              <a:t>MICROSOFT MAKES NO WARRANTIES, EXPRESS, IMPLIED OR STATUTORY, AS TO THE INFORMATION IN THIS PRESENTATION.</a:t>
            </a:r>
          </a:p>
          <a:p>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35</a:t>
            </a:fld>
            <a:endParaRPr lang="en-US" dirty="0">
              <a:solidFill>
                <a:prstClr val="black"/>
              </a:solidFill>
            </a:endParaRPr>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9/1/2011 3:16 PM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All</a:t>
            </a:r>
            <a:r>
              <a:rPr lang="en-AU" baseline="0" dirty="0" smtClean="0"/>
              <a:t> roles and storage is highly available and built with redundancy</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5</a:t>
            </a:fld>
            <a:endParaRPr lang="en-AU" dirty="0"/>
          </a:p>
        </p:txBody>
      </p:sp>
    </p:spTree>
    <p:extLst>
      <p:ext uri="{BB962C8B-B14F-4D97-AF65-F5344CB8AC3E}">
        <p14:creationId xmlns:p14="http://schemas.microsoft.com/office/powerpoint/2010/main" val="2586998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0:08</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7</a:t>
            </a:fld>
            <a:endParaRPr lang="en-AU" dirty="0"/>
          </a:p>
        </p:txBody>
      </p:sp>
    </p:spTree>
    <p:extLst>
      <p:ext uri="{BB962C8B-B14F-4D97-AF65-F5344CB8AC3E}">
        <p14:creationId xmlns:p14="http://schemas.microsoft.com/office/powerpoint/2010/main" val="4153617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11</a:t>
            </a:fld>
            <a:endParaRPr lang="en-AU" dirty="0"/>
          </a:p>
        </p:txBody>
      </p:sp>
    </p:spTree>
    <p:extLst>
      <p:ext uri="{BB962C8B-B14F-4D97-AF65-F5344CB8AC3E}">
        <p14:creationId xmlns:p14="http://schemas.microsoft.com/office/powerpoint/2010/main" val="512224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Get</a:t>
            </a:r>
            <a:r>
              <a:rPr lang="en-AU" baseline="0" dirty="0" smtClean="0"/>
              <a:t> yourself an Azure subscription first…</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13</a:t>
            </a:fld>
            <a:endParaRPr lang="en-AU" dirty="0"/>
          </a:p>
        </p:txBody>
      </p:sp>
    </p:spTree>
    <p:extLst>
      <p:ext uri="{BB962C8B-B14F-4D97-AF65-F5344CB8AC3E}">
        <p14:creationId xmlns:p14="http://schemas.microsoft.com/office/powerpoint/2010/main" val="551641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Available in </a:t>
            </a:r>
            <a:r>
              <a:rPr lang="en-AU" dirty="0" err="1" smtClean="0"/>
              <a:t>Codeplex</a:t>
            </a:r>
            <a:endParaRPr lang="en-AU" dirty="0" smtClean="0"/>
          </a:p>
          <a:p>
            <a:endParaRPr lang="en-AU" dirty="0" smtClean="0"/>
          </a:p>
          <a:p>
            <a:r>
              <a:rPr lang="en-AU" dirty="0" smtClean="0"/>
              <a:t>Diff</a:t>
            </a:r>
            <a:r>
              <a:rPr lang="en-AU" baseline="0" dirty="0" smtClean="0"/>
              <a:t> between Azure and SQ Server: Not all TSQL supported. No Agents, Create Database syntax difference, NO CLR types, No transactions across </a:t>
            </a:r>
            <a:r>
              <a:rPr lang="en-AU" baseline="0" dirty="0" err="1" smtClean="0"/>
              <a:t>dbs</a:t>
            </a:r>
            <a:r>
              <a:rPr lang="en-AU" baseline="0" dirty="0" smtClean="0"/>
              <a:t>, </a:t>
            </a:r>
            <a:r>
              <a:rPr lang="en-AU" baseline="0" dirty="0" err="1" smtClean="0"/>
              <a:t>etc</a:t>
            </a:r>
            <a:r>
              <a:rPr lang="en-AU" baseline="0" dirty="0" smtClean="0"/>
              <a:t>, </a:t>
            </a:r>
            <a:r>
              <a:rPr lang="en-AU" baseline="0" dirty="0" err="1" smtClean="0"/>
              <a:t>etc</a:t>
            </a:r>
            <a:endParaRPr lang="en-AU" baseline="0" dirty="0" smtClean="0"/>
          </a:p>
          <a:p>
            <a:r>
              <a:rPr lang="en-AU" baseline="0" dirty="0" smtClean="0"/>
              <a:t>Eventually MS will narrow down the difference between the two</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14</a:t>
            </a:fld>
            <a:endParaRPr lang="en-AU" dirty="0"/>
          </a:p>
        </p:txBody>
      </p:sp>
    </p:spTree>
    <p:extLst>
      <p:ext uri="{BB962C8B-B14F-4D97-AF65-F5344CB8AC3E}">
        <p14:creationId xmlns:p14="http://schemas.microsoft.com/office/powerpoint/2010/main" val="3979994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Connection string</a:t>
            </a:r>
            <a:r>
              <a:rPr lang="en-AU" baseline="0" dirty="0" smtClean="0"/>
              <a:t> change</a:t>
            </a:r>
          </a:p>
          <a:p>
            <a:r>
              <a:rPr lang="en-AU" baseline="0" dirty="0" smtClean="0"/>
              <a:t>Database retry logic should be included in code</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15</a:t>
            </a:fld>
            <a:endParaRPr lang="en-AU" dirty="0"/>
          </a:p>
        </p:txBody>
      </p:sp>
    </p:spTree>
    <p:extLst>
      <p:ext uri="{BB962C8B-B14F-4D97-AF65-F5344CB8AC3E}">
        <p14:creationId xmlns:p14="http://schemas.microsoft.com/office/powerpoint/2010/main" val="4217507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Also add th</a:t>
            </a:r>
            <a:r>
              <a:rPr lang="en-AU" baseline="0" dirty="0" smtClean="0"/>
              <a:t>e reference to the blob storage in the </a:t>
            </a:r>
            <a:r>
              <a:rPr lang="en-AU" baseline="0" dirty="0" err="1" smtClean="0"/>
              <a:t>config</a:t>
            </a:r>
            <a:r>
              <a:rPr lang="en-AU" baseline="0" dirty="0" smtClean="0"/>
              <a:t> file</a:t>
            </a:r>
            <a:endParaRPr lang="en-AU" dirty="0"/>
          </a:p>
        </p:txBody>
      </p:sp>
      <p:sp>
        <p:nvSpPr>
          <p:cNvPr id="4" name="Slide Number Placeholder 3"/>
          <p:cNvSpPr>
            <a:spLocks noGrp="1"/>
          </p:cNvSpPr>
          <p:nvPr>
            <p:ph type="sldNum" sz="quarter" idx="10"/>
          </p:nvPr>
        </p:nvSpPr>
        <p:spPr/>
        <p:txBody>
          <a:bodyPr/>
          <a:lstStyle/>
          <a:p>
            <a:fld id="{434AC48C-614D-46D0-90EB-1AE9301A1F8C}" type="slidenum">
              <a:rPr lang="en-AU" smtClean="0"/>
              <a:pPr/>
              <a:t>18</a:t>
            </a:fld>
            <a:endParaRPr lang="en-AU" dirty="0"/>
          </a:p>
        </p:txBody>
      </p:sp>
    </p:spTree>
    <p:extLst>
      <p:ext uri="{BB962C8B-B14F-4D97-AF65-F5344CB8AC3E}">
        <p14:creationId xmlns:p14="http://schemas.microsoft.com/office/powerpoint/2010/main" val="1900682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098" name="Picture 2"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3568" y="2348880"/>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41769C1-C44B-4111-B818-7C3DFAA6F123}"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1797135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14176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182510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r="70625" b="72361"/>
          <a:stretch/>
        </p:blipFill>
        <p:spPr bwMode="auto">
          <a:xfrm>
            <a:off x="6432476" y="-12923"/>
            <a:ext cx="2686050" cy="1895475"/>
          </a:xfrm>
          <a:prstGeom prst="rect">
            <a:avLst/>
          </a:prstGeom>
          <a:noFill/>
          <a:effectLst>
            <a:softEdge rad="127000"/>
          </a:effectLst>
        </p:spPr>
      </p:pic>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4" descr="O:\Wunderman\CLIENTS\Microsoft\_SMIC_FY11\SMIC1062 TechEd 2011\Creative\Digital\2_concept\powerpoint\teched11_powerpoint_page2.jpg"/>
          <p:cNvPicPr>
            <a:picLocks noChangeAspect="1" noChangeArrowheads="1"/>
          </p:cNvPicPr>
          <p:nvPr userDrawn="1"/>
        </p:nvPicPr>
        <p:blipFill rotWithShape="1">
          <a:blip r:embed="rId2" cstate="email"/>
          <a:srcRect l="71250" t="7222" r="5833" b="65833"/>
          <a:stretch/>
        </p:blipFill>
        <p:spPr bwMode="auto">
          <a:xfrm>
            <a:off x="6515100" y="1619250"/>
            <a:ext cx="2095500" cy="1847850"/>
          </a:xfrm>
          <a:prstGeom prst="rect">
            <a:avLst/>
          </a:prstGeom>
          <a:noFill/>
        </p:spPr>
      </p:pic>
    </p:spTree>
    <p:extLst>
      <p:ext uri="{BB962C8B-B14F-4D97-AF65-F5344CB8AC3E}">
        <p14:creationId xmlns:p14="http://schemas.microsoft.com/office/powerpoint/2010/main" val="2979167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solidFill>
                <a:srgbClr val="000000"/>
              </a:solidFill>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solidFill>
                  <a:srgbClr val="000000">
                    <a:lumMod val="50000"/>
                    <a:lumOff val="50000"/>
                  </a:srgbClr>
                </a:solidFill>
              </a:rPr>
              <a:pPr/>
              <a:t>1/09/2011</a:t>
            </a:fld>
            <a:endParaRPr lang="en-AU"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solidFill>
                  <a:srgbClr val="000000">
                    <a:lumMod val="50000"/>
                    <a:lumOff val="50000"/>
                  </a:srgbClr>
                </a:solidFill>
              </a:rPr>
              <a:t>(c) 2011 Microsoft. All rights reserved.</a:t>
            </a:r>
            <a:endParaRPr lang="en-AU"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solidFill>
                  <a:srgbClr val="000000">
                    <a:lumMod val="50000"/>
                    <a:lumOff val="50000"/>
                  </a:srgbClr>
                </a:solidFill>
              </a:rPr>
              <a:pPr/>
              <a:t>‹#›</a:t>
            </a:fld>
            <a:endParaRPr lang="en-AU" dirty="0">
              <a:solidFill>
                <a:srgbClr val="000000">
                  <a:lumMod val="50000"/>
                  <a:lumOff val="50000"/>
                </a:srgbClr>
              </a:solidFill>
            </a:endParaRPr>
          </a:p>
        </p:txBody>
      </p:sp>
    </p:spTree>
    <p:extLst>
      <p:ext uri="{BB962C8B-B14F-4D97-AF65-F5344CB8AC3E}">
        <p14:creationId xmlns:p14="http://schemas.microsoft.com/office/powerpoint/2010/main" val="13298288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141972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0C7B273F-C4BF-4147-B9F5-29804690D322}"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4" name="Date Placeholder 3"/>
          <p:cNvSpPr>
            <a:spLocks noGrp="1"/>
          </p:cNvSpPr>
          <p:nvPr>
            <p:ph type="dt" sz="half" idx="10"/>
          </p:nvPr>
        </p:nvSpPr>
        <p:spPr/>
        <p:txBody>
          <a:bodyPr/>
          <a:lstStyle/>
          <a:p>
            <a:fld id="{C5EFB78B-AC37-4A6C-AE40-2C54E3E06B06}"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3" descr="O:\Wunderman\CLIENTS\Microsoft\_SMIC_FY11\SMIC1062 TechEd 2011\Creative\Digital\2_concept\powerpoint\teched11_powerpoint_page1.jpg"/>
          <p:cNvPicPr>
            <a:picLocks noChangeAspect="1" noChangeArrowheads="1"/>
          </p:cNvPicPr>
          <p:nvPr userDrawn="1"/>
        </p:nvPicPr>
        <p:blipFill rotWithShape="1">
          <a:blip r:embed="rId2" cstate="email"/>
          <a:srcRect r="62392" b="75756"/>
          <a:stretch/>
        </p:blipFill>
        <p:spPr bwMode="auto">
          <a:xfrm>
            <a:off x="5940152" y="476672"/>
            <a:ext cx="2502743" cy="1210040"/>
          </a:xfrm>
          <a:prstGeom prst="rect">
            <a:avLst/>
          </a:prstGeom>
          <a:noFill/>
        </p:spPr>
      </p:pic>
    </p:spTree>
    <p:extLst>
      <p:ext uri="{BB962C8B-B14F-4D97-AF65-F5344CB8AC3E}">
        <p14:creationId xmlns:p14="http://schemas.microsoft.com/office/powerpoint/2010/main" val="1242934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574140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solidFill>
                  <a:srgbClr val="FFFFFF"/>
                </a:solidFill>
              </a:rPr>
              <a:pPr/>
              <a:t>1/09/2011</a:t>
            </a:fld>
            <a:endParaRPr lang="en-AU" dirty="0">
              <a:solidFill>
                <a:srgbClr val="FFFFFF"/>
              </a:solidFill>
            </a:endParaRPr>
          </a:p>
        </p:txBody>
      </p:sp>
      <p:sp>
        <p:nvSpPr>
          <p:cNvPr id="8" name="Footer Placeholder 7"/>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9" name="Slide Number Placeholder 8"/>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35966371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5" name="Slide Number Placeholder 4"/>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0626178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4" name="Slide Number Placeholder 3"/>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935993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1788906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B4B5A0-1906-4542-BC83-16D10A91ABE1}" type="datetime1">
              <a:rPr lang="en-AU" smtClean="0">
                <a:solidFill>
                  <a:srgbClr val="FFFFFF"/>
                </a:solidFill>
              </a:rPr>
              <a:pPr/>
              <a:t>1/09/2011</a:t>
            </a:fld>
            <a:endParaRPr lang="en-AU" dirty="0">
              <a:solidFill>
                <a:srgbClr val="FFFFFF"/>
              </a:solidFill>
            </a:endParaRPr>
          </a:p>
        </p:txBody>
      </p:sp>
      <p:sp>
        <p:nvSpPr>
          <p:cNvPr id="6" name="Footer Placeholder 5"/>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7" name="Slide Number Placeholder 6"/>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961815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4451492-C1FE-4A82-A1FB-7BD5AD2C295C}"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extLst>
      <p:ext uri="{BB962C8B-B14F-4D97-AF65-F5344CB8AC3E}">
        <p14:creationId xmlns:p14="http://schemas.microsoft.com/office/powerpoint/2010/main" val="2753115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p>
            <a:fld id="{391866D6-AF08-492B-9311-8437E0D459A8}"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12"/>
          </p:nvPr>
        </p:nvSpPr>
        <p:spPr/>
        <p:txBody>
          <a:bodyPr/>
          <a:lstStyle/>
          <a:p>
            <a:fld id="{2721943D-A7F9-4474-AC48-B5E8E9B2DDB3}" type="slidenum">
              <a:rPr lang="en-AU" smtClean="0">
                <a:solidFill>
                  <a:srgbClr val="FFFFFF"/>
                </a:solidFill>
              </a:rPr>
              <a:pPr/>
              <a:t>‹#›</a:t>
            </a:fld>
            <a:endParaRPr lang="en-AU" dirty="0">
              <a:solidFill>
                <a:srgbClr val="FFFFFF"/>
              </a:solidFill>
            </a:endParaRPr>
          </a:p>
        </p:txBody>
      </p:sp>
      <p:pic>
        <p:nvPicPr>
          <p:cNvPr id="7"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rot="5400000">
            <a:off x="281379" y="662836"/>
            <a:ext cx="1475656" cy="671279"/>
          </a:xfrm>
          <a:prstGeom prst="rect">
            <a:avLst/>
          </a:prstGeom>
          <a:noFill/>
        </p:spPr>
      </p:pic>
    </p:spTree>
    <p:extLst>
      <p:ext uri="{BB962C8B-B14F-4D97-AF65-F5344CB8AC3E}">
        <p14:creationId xmlns:p14="http://schemas.microsoft.com/office/powerpoint/2010/main" val="2729553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074" name="Picture 2" descr="O:\Wunderman\CLIENTS\Microsoft\_SMIC_FY11\SMIC1062 TechEd 2011\Creative\Digital\2_concept\powerpoint\teched11_powerpoint_page0.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165174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4" descr="O:\Wunderman\CLIENTS\Microsoft\_SMIC_FY11\SMIC1062 TechEd 2011\Creative\Digital\2_concept\powerpoint\teched11_powerpoint_page2.jpg"/>
          <p:cNvPicPr>
            <a:picLocks noChangeAspect="1" noChangeArrowheads="1"/>
          </p:cNvPicPr>
          <p:nvPr userDrawn="1"/>
        </p:nvPicPr>
        <p:blipFill>
          <a:blip r:embed="rId2" cstate="email"/>
          <a:srcRect t="10101" b="66799"/>
          <a:stretch>
            <a:fillRect/>
          </a:stretch>
        </p:blipFill>
        <p:spPr bwMode="auto">
          <a:xfrm>
            <a:off x="0" y="0"/>
            <a:ext cx="9144000" cy="1584176"/>
          </a:xfrm>
          <a:prstGeom prst="rect">
            <a:avLst/>
          </a:prstGeom>
          <a:noFill/>
        </p:spPr>
      </p:pic>
      <p:sp>
        <p:nvSpPr>
          <p:cNvPr id="7" name="Rectangle 6"/>
          <p:cNvSpPr/>
          <p:nvPr userDrawn="1"/>
        </p:nvSpPr>
        <p:spPr>
          <a:xfrm>
            <a:off x="0" y="1556792"/>
            <a:ext cx="9144000" cy="5301208"/>
          </a:xfrm>
          <a:prstGeom prst="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ln>
                <a:noFill/>
              </a:ln>
            </a:endParaRPr>
          </a:p>
        </p:txBody>
      </p:sp>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a:xfrm>
            <a:off x="457200" y="2276872"/>
            <a:ext cx="8229600" cy="3849291"/>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solidFill>
                  <a:schemeClr val="tx1">
                    <a:lumMod val="50000"/>
                    <a:lumOff val="50000"/>
                  </a:schemeClr>
                </a:solidFill>
              </a:defRPr>
            </a:lvl1pPr>
          </a:lstStyle>
          <a:p>
            <a:fld id="{EC9DB49B-EC1F-4860-8E6D-E2D24D557912}" type="datetime1">
              <a:rPr lang="en-AU" smtClean="0"/>
              <a:t>1/09/2011</a:t>
            </a:fld>
            <a:endParaRPr lang="en-AU" dirty="0"/>
          </a:p>
        </p:txBody>
      </p:sp>
      <p:sp>
        <p:nvSpPr>
          <p:cNvPr id="5" name="Footer Placeholder 4"/>
          <p:cNvSpPr>
            <a:spLocks noGrp="1"/>
          </p:cNvSpPr>
          <p:nvPr>
            <p:ph type="ftr" sz="quarter" idx="11"/>
          </p:nvPr>
        </p:nvSpPr>
        <p:spPr/>
        <p:txBody>
          <a:bodyPr/>
          <a:lstStyle>
            <a:lvl1pPr>
              <a:defRPr>
                <a:solidFill>
                  <a:schemeClr val="tx1">
                    <a:lumMod val="50000"/>
                    <a:lumOff val="50000"/>
                  </a:schemeClr>
                </a:solidFill>
              </a:defRPr>
            </a:lvl1p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lvl1pPr>
              <a:defRPr>
                <a:solidFill>
                  <a:schemeClr val="tx1">
                    <a:lumMod val="50000"/>
                    <a:lumOff val="50000"/>
                  </a:schemeClr>
                </a:solidFill>
              </a:defRPr>
            </a:lvl1pPr>
          </a:lstStyle>
          <a:p>
            <a:fld id="{2721943D-A7F9-4474-AC48-B5E8E9B2DDB3}"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51" name="Picture 3" descr="O:\Wunderman\CLIENTS\Microsoft\_SMIC_FY11\SMIC1062 TechEd 2011\Creative\Digital\2_concept\powerpoint\teched11_powerpoint_page1.jpg"/>
          <p:cNvPicPr>
            <a:picLocks noChangeAspect="1" noChangeArrowheads="1"/>
          </p:cNvPicPr>
          <p:nvPr userDrawn="1"/>
        </p:nvPicPr>
        <p:blipFill>
          <a:blip r:embed="rId2" cstate="email"/>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FB78B-AC37-4A6C-AE40-2C54E3E06B06}" type="datetime1">
              <a:rPr lang="en-AU" smtClean="0"/>
              <a:t>1/09/2011</a:t>
            </a:fld>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6" name="Slide Number Placeholder 5"/>
          <p:cNvSpPr>
            <a:spLocks noGrp="1"/>
          </p:cNvSpPr>
          <p:nvPr>
            <p:ph type="sldNum" sz="quarter" idx="12"/>
          </p:nvPr>
        </p:nvSpPr>
        <p:spPr/>
        <p:txBody>
          <a:bodyPr/>
          <a:lstStyle/>
          <a:p>
            <a:fld id="{2721943D-A7F9-4474-AC48-B5E8E9B2DDB3}"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97118CD-8F63-4C97-ADEB-D66F39072D8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3792"/>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solidFill>
            <a:schemeClr val="bg1"/>
          </a:solidFill>
        </p:spPr>
        <p:txBody>
          <a:bodyPr anchor="b">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solidFill>
            <a:schemeClr val="bg1"/>
          </a:solidFill>
        </p:spPr>
        <p:txBody>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600">
                <a:solidFill>
                  <a:schemeClr val="tx1">
                    <a:lumMod val="50000"/>
                    <a:lumOff val="50000"/>
                  </a:schemeClr>
                </a:solidFill>
              </a:defRPr>
            </a:lvl4pPr>
            <a:lvl5pPr>
              <a:defRPr sz="1600">
                <a:solidFill>
                  <a:schemeClr val="tx1">
                    <a:lumMod val="50000"/>
                    <a:lumOff val="50000"/>
                  </a:schemeClr>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Date Placeholder 6"/>
          <p:cNvSpPr>
            <a:spLocks noGrp="1"/>
          </p:cNvSpPr>
          <p:nvPr>
            <p:ph type="dt" sz="half" idx="10"/>
          </p:nvPr>
        </p:nvSpPr>
        <p:spPr/>
        <p:txBody>
          <a:bodyPr/>
          <a:lstStyle/>
          <a:p>
            <a:fld id="{6B4F00E4-E128-49DC-A031-34EAD9C2E422}" type="datetime1">
              <a:rPr lang="en-AU" smtClean="0"/>
              <a:t>1/09/2011</a:t>
            </a:fld>
            <a:endParaRPr lang="en-AU" dirty="0"/>
          </a:p>
        </p:txBody>
      </p:sp>
      <p:sp>
        <p:nvSpPr>
          <p:cNvPr id="8" name="Footer Placeholder 7"/>
          <p:cNvSpPr>
            <a:spLocks noGrp="1"/>
          </p:cNvSpPr>
          <p:nvPr>
            <p:ph type="ftr" sz="quarter" idx="11"/>
          </p:nvPr>
        </p:nvSpPr>
        <p:spPr/>
        <p:txBody>
          <a:bodyPr/>
          <a:lstStyle/>
          <a:p>
            <a:r>
              <a:rPr lang="en-AU" smtClean="0"/>
              <a:t>(c) 2011 Microsoft. All rights reserved.</a:t>
            </a:r>
            <a:endParaRPr lang="en-AU" dirty="0"/>
          </a:p>
        </p:txBody>
      </p:sp>
      <p:sp>
        <p:nvSpPr>
          <p:cNvPr id="9" name="Slide Number Placeholder 8"/>
          <p:cNvSpPr>
            <a:spLocks noGrp="1"/>
          </p:cNvSpPr>
          <p:nvPr>
            <p:ph type="sldNum" sz="quarter" idx="12"/>
          </p:nvPr>
        </p:nvSpPr>
        <p:spPr/>
        <p:txBody>
          <a:bodyPr/>
          <a:lstStyle/>
          <a:p>
            <a:fld id="{2721943D-A7F9-4474-AC48-B5E8E9B2DDB3}" type="slidenum">
              <a:rPr lang="en-AU" smtClean="0"/>
              <a:pPr/>
              <a:t>‹#›</a:t>
            </a:fld>
            <a:endParaRPr lang="en-AU" dirty="0"/>
          </a:p>
        </p:txBody>
      </p:sp>
      <p:pic>
        <p:nvPicPr>
          <p:cNvPr id="11"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Slide Number Placeholder 4"/>
          <p:cNvSpPr>
            <a:spLocks noGrp="1"/>
          </p:cNvSpPr>
          <p:nvPr>
            <p:ph type="sldNum" sz="quarter" idx="12"/>
          </p:nvPr>
        </p:nvSpPr>
        <p:spPr/>
        <p:txBody>
          <a:bodyPr/>
          <a:lstStyle/>
          <a:p>
            <a:fld id="{2721943D-A7F9-4474-AC48-B5E8E9B2DDB3}" type="slidenum">
              <a:rPr lang="en-AU" smtClean="0"/>
              <a:pPr/>
              <a:t>‹#›</a:t>
            </a:fld>
            <a:endParaRPr lang="en-AU" dirty="0"/>
          </a:p>
        </p:txBody>
      </p:sp>
      <p:pic>
        <p:nvPicPr>
          <p:cNvPr id="6146"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smtClean="0"/>
              <a:t>(c) 2011 Microsoft. All rights reserved.</a:t>
            </a:r>
            <a:endParaRPr lang="en-AU" dirty="0"/>
          </a:p>
        </p:txBody>
      </p:sp>
      <p:sp>
        <p:nvSpPr>
          <p:cNvPr id="4" name="Slide Number Placeholder 3"/>
          <p:cNvSpPr>
            <a:spLocks noGrp="1"/>
          </p:cNvSpPr>
          <p:nvPr>
            <p:ph type="sldNum" sz="quarter" idx="12"/>
          </p:nvPr>
        </p:nvSpPr>
        <p:spPr/>
        <p:txBody>
          <a:bodyPr/>
          <a:lstStyle/>
          <a:p>
            <a:fld id="{2721943D-A7F9-4474-AC48-B5E8E9B2DDB3}" type="slidenum">
              <a:rPr lang="en-AU" smtClean="0"/>
              <a:pPr/>
              <a:t>‹#›</a:t>
            </a:fld>
            <a:endParaRPr lang="en-AU" dirty="0"/>
          </a:p>
        </p:txBody>
      </p:sp>
      <p:pic>
        <p:nvPicPr>
          <p:cNvPr id="5"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8A66D8-1CAC-4C59-BD22-220102F538C0}" type="datetime1">
              <a:rPr lang="en-AU" smtClean="0"/>
              <a:t>1/09/2011</a:t>
            </a:fld>
            <a:endParaRPr lang="en-AU" dirty="0"/>
          </a:p>
        </p:txBody>
      </p:sp>
      <p:sp>
        <p:nvSpPr>
          <p:cNvPr id="6" name="Footer Placeholder 5"/>
          <p:cNvSpPr>
            <a:spLocks noGrp="1"/>
          </p:cNvSpPr>
          <p:nvPr>
            <p:ph type="ftr" sz="quarter" idx="11"/>
          </p:nvPr>
        </p:nvSpPr>
        <p:spPr/>
        <p:txBody>
          <a:bodyPr/>
          <a:lstStyle/>
          <a:p>
            <a:r>
              <a:rPr lang="en-AU" smtClean="0"/>
              <a:t>(c) 2011 Microsoft. All rights reserved.</a:t>
            </a:r>
            <a:endParaRPr lang="en-AU" dirty="0"/>
          </a:p>
        </p:txBody>
      </p:sp>
      <p:sp>
        <p:nvSpPr>
          <p:cNvPr id="7" name="Slide Number Placeholder 6"/>
          <p:cNvSpPr>
            <a:spLocks noGrp="1"/>
          </p:cNvSpPr>
          <p:nvPr>
            <p:ph type="sldNum" sz="quarter" idx="12"/>
          </p:nvPr>
        </p:nvSpPr>
        <p:spPr/>
        <p:txBody>
          <a:bodyPr/>
          <a:lstStyle/>
          <a:p>
            <a:fld id="{2721943D-A7F9-4474-AC48-B5E8E9B2DDB3}" type="slidenum">
              <a:rPr lang="en-AU" smtClean="0"/>
              <a:pPr/>
              <a:t>‹#›</a:t>
            </a:fld>
            <a:endParaRPr lang="en-AU" dirty="0"/>
          </a:p>
        </p:txBody>
      </p:sp>
      <p:pic>
        <p:nvPicPr>
          <p:cNvPr id="8" name="Picture 2" descr="O:\Wunderman\CLIENTS\Microsoft\_SMIC_FY11\SMIC1062 TechEd 2011\Creative\Digital\2_concept\powerpoint\elements\teched11_powerpoint_logosmall.png"/>
          <p:cNvPicPr>
            <a:picLocks noChangeAspect="1" noChangeArrowheads="1"/>
          </p:cNvPicPr>
          <p:nvPr userDrawn="1"/>
        </p:nvPicPr>
        <p:blipFill>
          <a:blip r:embed="rId2" cstate="email"/>
          <a:srcRect/>
          <a:stretch>
            <a:fillRect/>
          </a:stretch>
        </p:blipFill>
        <p:spPr bwMode="auto">
          <a:xfrm>
            <a:off x="323528" y="6021288"/>
            <a:ext cx="1475656" cy="671279"/>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5"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t>1/09/2011</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t>(c) 2011 Microsoft. All rights reserved.</a:t>
            </a:r>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8" name="Picture 4" descr="O:\Wunderman\CLIENTS\Microsoft\_SMIC_FY11\SMIC1062 TechEd 2011\Creative\Digital\2_concept\powerpoint\teched11_powerpoint_page2.jpg"/>
          <p:cNvPicPr>
            <a:picLocks noChangeAspect="1" noChangeArrowheads="1"/>
          </p:cNvPicPr>
          <p:nvPr/>
        </p:nvPicPr>
        <p:blipFill>
          <a:blip r:embed="rId18" cstate="email"/>
          <a:srcRect/>
          <a:stretch>
            <a:fillRect/>
          </a:stretch>
        </p:blipFill>
        <p:spPr bwMode="auto">
          <a:xfrm>
            <a:off x="0" y="0"/>
            <a:ext cx="9144000" cy="6858000"/>
          </a:xfrm>
          <a:prstGeom prst="rect">
            <a:avLst/>
          </a:prstGeom>
          <a:noFill/>
        </p:spPr>
      </p:pic>
      <p:sp>
        <p:nvSpPr>
          <p:cNvPr id="2" name="Title Placeholder 1"/>
          <p:cNvSpPr>
            <a:spLocks noGrp="1"/>
          </p:cNvSpPr>
          <p:nvPr>
            <p:ph type="title"/>
          </p:nvPr>
        </p:nvSpPr>
        <p:spPr>
          <a:xfrm>
            <a:off x="457200" y="341784"/>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Segoe UI" pitchFamily="34" charset="0"/>
                <a:ea typeface="Segoe UI" pitchFamily="34" charset="0"/>
                <a:cs typeface="Segoe UI" pitchFamily="34" charset="0"/>
              </a:defRPr>
            </a:lvl1pPr>
          </a:lstStyle>
          <a:p>
            <a:fld id="{1434DAEF-ADEF-4314-AB1F-69B7FB6E84BE}" type="datetime1">
              <a:rPr lang="en-AU" smtClean="0">
                <a:solidFill>
                  <a:srgbClr val="FFFFFF"/>
                </a:solidFill>
              </a:rPr>
              <a:pPr/>
              <a:t>1/09/2011</a:t>
            </a:fld>
            <a:endParaRPr lang="en-AU" dirty="0">
              <a:solidFill>
                <a:srgbClr val="FFFFFF"/>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Segoe UI" pitchFamily="34" charset="0"/>
                <a:ea typeface="Segoe UI" pitchFamily="34" charset="0"/>
                <a:cs typeface="Segoe UI" pitchFamily="34" charset="0"/>
              </a:defRPr>
            </a:lvl1pPr>
          </a:lstStyle>
          <a:p>
            <a:r>
              <a:rPr lang="en-AU" smtClean="0">
                <a:solidFill>
                  <a:srgbClr val="FFFFFF"/>
                </a:solidFill>
              </a:rPr>
              <a:t>(c) 2011 Microsoft. All rights reserved.</a:t>
            </a:r>
            <a:endParaRPr lang="en-AU" dirty="0">
              <a:solidFill>
                <a:srgbClr val="FFFFFF"/>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Segoe UI" pitchFamily="34" charset="0"/>
                <a:ea typeface="Segoe UI" pitchFamily="34" charset="0"/>
                <a:cs typeface="Segoe UI" pitchFamily="34" charset="0"/>
              </a:defRPr>
            </a:lvl1pPr>
          </a:lstStyle>
          <a:p>
            <a:fld id="{2721943D-A7F9-4474-AC48-B5E8E9B2DDB3}" type="slidenum">
              <a:rPr lang="en-AU" smtClean="0">
                <a:solidFill>
                  <a:srgbClr val="FFFFFF"/>
                </a:solidFill>
              </a:rPr>
              <a:pPr/>
              <a:t>‹#›</a:t>
            </a:fld>
            <a:endParaRPr lang="en-AU" dirty="0">
              <a:solidFill>
                <a:srgbClr val="FFFFFF"/>
              </a:solidFill>
            </a:endParaRPr>
          </a:p>
        </p:txBody>
      </p:sp>
    </p:spTree>
    <p:extLst>
      <p:ext uri="{BB962C8B-B14F-4D97-AF65-F5344CB8AC3E}">
        <p14:creationId xmlns:p14="http://schemas.microsoft.com/office/powerpoint/2010/main" val="234405541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dt="0"/>
  <p:txStyles>
    <p:titleStyle>
      <a:lvl1pPr algn="l" defTabSz="914400" rtl="0" eaLnBrk="1" latinLnBrk="0" hangingPunct="1">
        <a:spcBef>
          <a:spcPct val="0"/>
        </a:spcBef>
        <a:buNone/>
        <a:defRPr sz="3600" kern="1200" baseline="0">
          <a:solidFill>
            <a:srgbClr val="03C2F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Clr>
          <a:srgbClr val="03C2F1"/>
        </a:buClr>
        <a:buFont typeface="Segoe UI" pitchFamily="34" charset="0"/>
        <a:buChar char="►"/>
        <a:defRPr sz="2800" kern="1200">
          <a:solidFill>
            <a:schemeClr val="bg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Clr>
          <a:srgbClr val="03C2F1"/>
        </a:buClr>
        <a:buFont typeface="Arial" pitchFamily="34" charset="0"/>
        <a:buChar char="–"/>
        <a:defRPr sz="2400" kern="1200">
          <a:solidFill>
            <a:schemeClr val="bg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Clr>
          <a:srgbClr val="03C2F1"/>
        </a:buClr>
        <a:buFont typeface="Arial" pitchFamily="34" charset="0"/>
        <a:buChar char="•"/>
        <a:defRPr sz="2000" kern="1200">
          <a:solidFill>
            <a:schemeClr val="bg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Clr>
          <a:srgbClr val="03C2F1"/>
        </a:buClr>
        <a:buFont typeface="Arial" pitchFamily="34" charset="0"/>
        <a:buChar char="»"/>
        <a:defRPr sz="1800" kern="1200">
          <a:solidFill>
            <a:schemeClr val="bg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9.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http://blogesh.wordpress.com/" TargetMode="External"/><Relationship Id="rId2" Type="http://schemas.openxmlformats.org/officeDocument/2006/relationships/hyperlink" Target="http://scrumofone.blogspot.com/"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microsoftvirtualacademy.com/Home.aspx?WT.mc_id=otc-n-au-jtc-DPR-40787"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hyperlink" Target="http://msdn.microsoft.com/en-au" TargetMode="External"/><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4.png"/><Relationship Id="rId11" Type="http://schemas.openxmlformats.org/officeDocument/2006/relationships/image" Target="../media/image27.png"/><Relationship Id="rId5" Type="http://schemas.openxmlformats.org/officeDocument/2006/relationships/hyperlink" Target="http://technet.microsoft.com/en-au" TargetMode="External"/><Relationship Id="rId10" Type="http://schemas.openxmlformats.org/officeDocument/2006/relationships/image" Target="../media/image26.emf"/><Relationship Id="rId4" Type="http://schemas.openxmlformats.org/officeDocument/2006/relationships/hyperlink" Target="http://www.msteched.com/Australia" TargetMode="External"/><Relationship Id="rId9" Type="http://schemas.openxmlformats.org/officeDocument/2006/relationships/hyperlink" Target="http://www.microsoft.com/australia/learn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2.emf"/><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Anatomy of the application : </a:t>
            </a:r>
            <a:r>
              <a:rPr lang="en-AU" dirty="0" smtClean="0"/>
              <a:t>After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36303"/>
            <a:ext cx="8112323" cy="43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73798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RUNNING EXISTING APP</a:t>
            </a:r>
            <a:endParaRPr lang="en-AU" dirty="0"/>
          </a:p>
        </p:txBody>
      </p:sp>
      <p:sp>
        <p:nvSpPr>
          <p:cNvPr id="3" name="Text Placeholder 2"/>
          <p:cNvSpPr>
            <a:spLocks noGrp="1"/>
          </p:cNvSpPr>
          <p:nvPr>
            <p:ph type="body" idx="1"/>
          </p:nvPr>
        </p:nvSpPr>
        <p:spPr/>
        <p:txBody>
          <a:bodyPr/>
          <a:lstStyle/>
          <a:p>
            <a:r>
              <a:rPr lang="en-AU" dirty="0" smtClean="0"/>
              <a:t>Demo: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1618721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MOVE STORAGE TO AZURE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ext Placeholder 4"/>
          <p:cNvSpPr>
            <a:spLocks noGrp="1"/>
          </p:cNvSpPr>
          <p:nvPr>
            <p:ph type="body" idx="1"/>
          </p:nvPr>
        </p:nvSpPr>
        <p:spPr/>
        <p:txBody>
          <a:bodyPr/>
          <a:lstStyle/>
          <a:p>
            <a:r>
              <a:rPr lang="en-AU" dirty="0" smtClean="0"/>
              <a:t>Walkthrough</a:t>
            </a:r>
            <a:endParaRPr lang="en-AU" dirty="0"/>
          </a:p>
        </p:txBody>
      </p:sp>
    </p:spTree>
    <p:extLst>
      <p:ext uri="{BB962C8B-B14F-4D97-AF65-F5344CB8AC3E}">
        <p14:creationId xmlns:p14="http://schemas.microsoft.com/office/powerpoint/2010/main" val="1707386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Create Azure Subscriptions</a:t>
            </a:r>
            <a:endParaRPr lang="en-AU" dirty="0"/>
          </a:p>
        </p:txBody>
      </p:sp>
      <p:sp>
        <p:nvSpPr>
          <p:cNvPr id="3" name="Content Placeholder 2"/>
          <p:cNvSpPr>
            <a:spLocks noGrp="1"/>
          </p:cNvSpPr>
          <p:nvPr>
            <p:ph idx="1"/>
          </p:nvPr>
        </p:nvSpPr>
        <p:spPr/>
        <p:txBody>
          <a:bodyPr/>
          <a:lstStyle/>
          <a:p>
            <a:r>
              <a:rPr lang="en-AU" dirty="0" smtClean="0"/>
              <a:t>Create one Hosted Service</a:t>
            </a:r>
          </a:p>
          <a:p>
            <a:r>
              <a:rPr lang="en-AU" dirty="0" smtClean="0"/>
              <a:t>Create one Storage Account</a:t>
            </a:r>
          </a:p>
          <a:p>
            <a:r>
              <a:rPr lang="en-AU" dirty="0" smtClean="0"/>
              <a:t>Create one SQL Azure Instance</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27706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Migrate the Database</a:t>
            </a:r>
            <a:endParaRPr lang="en-AU" dirty="0"/>
          </a:p>
        </p:txBody>
      </p:sp>
      <p:sp>
        <p:nvSpPr>
          <p:cNvPr id="3" name="Content Placeholder 2"/>
          <p:cNvSpPr>
            <a:spLocks noGrp="1"/>
          </p:cNvSpPr>
          <p:nvPr>
            <p:ph idx="1"/>
          </p:nvPr>
        </p:nvSpPr>
        <p:spPr/>
        <p:txBody>
          <a:bodyPr/>
          <a:lstStyle/>
          <a:p>
            <a:r>
              <a:rPr lang="en-AU" dirty="0" smtClean="0"/>
              <a:t>Run Migration Wizard</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709145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Connect to the Cloud Database</a:t>
            </a:r>
            <a:endParaRPr lang="en-AU" dirty="0"/>
          </a:p>
        </p:txBody>
      </p:sp>
      <p:sp>
        <p:nvSpPr>
          <p:cNvPr id="3" name="Content Placeholder 2"/>
          <p:cNvSpPr>
            <a:spLocks noGrp="1"/>
          </p:cNvSpPr>
          <p:nvPr>
            <p:ph idx="1"/>
          </p:nvPr>
        </p:nvSpPr>
        <p:spPr/>
        <p:txBody>
          <a:bodyPr/>
          <a:lstStyle/>
          <a:p>
            <a:r>
              <a:rPr lang="en-AU" dirty="0" smtClean="0"/>
              <a:t>Change the connection string in </a:t>
            </a:r>
            <a:r>
              <a:rPr lang="en-AU" dirty="0" err="1" smtClean="0"/>
              <a:t>Web.Config</a:t>
            </a:r>
            <a:r>
              <a:rPr lang="en-AU" dirty="0" smtClean="0"/>
              <a:t> </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6992"/>
            <a:ext cx="9130094" cy="1362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1850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Anatomy of the application : </a:t>
            </a:r>
            <a:r>
              <a:rPr lang="en-AU" dirty="0" smtClean="0"/>
              <a:t>After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36303"/>
            <a:ext cx="8112323" cy="43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08303" y="1494944"/>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Tree>
    <p:extLst>
      <p:ext uri="{BB962C8B-B14F-4D97-AF65-F5344CB8AC3E}">
        <p14:creationId xmlns:p14="http://schemas.microsoft.com/office/powerpoint/2010/main" val="24952433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LOCAL APP</a:t>
            </a:r>
            <a:br>
              <a:rPr lang="en-AU" dirty="0" smtClean="0"/>
            </a:br>
            <a:r>
              <a:rPr lang="en-AU" dirty="0" smtClean="0"/>
              <a:t>REMOTE DATA</a:t>
            </a:r>
            <a:endParaRPr lang="en-AU" dirty="0"/>
          </a:p>
        </p:txBody>
      </p:sp>
      <p:sp>
        <p:nvSpPr>
          <p:cNvPr id="3" name="Text Placeholder 2"/>
          <p:cNvSpPr>
            <a:spLocks noGrp="1"/>
          </p:cNvSpPr>
          <p:nvPr>
            <p:ph type="body" idx="1"/>
          </p:nvPr>
        </p:nvSpPr>
        <p:spPr/>
        <p:txBody>
          <a:bodyPr/>
          <a:lstStyle/>
          <a:p>
            <a:r>
              <a:rPr lang="en-AU" dirty="0" smtClean="0"/>
              <a:t>Demo: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58315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Moving Files to Blobs</a:t>
            </a:r>
            <a:endParaRPr lang="en-AU" dirty="0"/>
          </a:p>
        </p:txBody>
      </p:sp>
      <p:sp>
        <p:nvSpPr>
          <p:cNvPr id="3" name="Content Placeholder 2"/>
          <p:cNvSpPr>
            <a:spLocks noGrp="1"/>
          </p:cNvSpPr>
          <p:nvPr>
            <p:ph idx="1"/>
          </p:nvPr>
        </p:nvSpPr>
        <p:spPr/>
        <p:txBody>
          <a:bodyPr/>
          <a:lstStyle/>
          <a:p>
            <a:r>
              <a:rPr lang="en-AU" dirty="0" smtClean="0"/>
              <a:t>Use Blob storage to store cached files</a:t>
            </a:r>
          </a:p>
          <a:p>
            <a:endParaRPr lang="en-AU" dirty="0" smtClean="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707210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State in the cloud</a:t>
            </a:r>
            <a:endParaRPr lang="en-AU" dirty="0"/>
          </a:p>
        </p:txBody>
      </p:sp>
      <p:sp>
        <p:nvSpPr>
          <p:cNvPr id="3" name="Content Placeholder 2"/>
          <p:cNvSpPr>
            <a:spLocks noGrp="1"/>
          </p:cNvSpPr>
          <p:nvPr>
            <p:ph idx="1"/>
          </p:nvPr>
        </p:nvSpPr>
        <p:spPr/>
        <p:txBody>
          <a:bodyPr/>
          <a:lstStyle/>
          <a:p>
            <a:r>
              <a:rPr lang="en-AU" dirty="0" smtClean="0"/>
              <a:t>Use App Fabric Cache to store session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016717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Migrating your applications to Azure</a:t>
            </a:r>
            <a:endParaRPr lang="en-AU" dirty="0"/>
          </a:p>
        </p:txBody>
      </p:sp>
      <p:sp>
        <p:nvSpPr>
          <p:cNvPr id="3" name="Text Placeholder 2"/>
          <p:cNvSpPr>
            <a:spLocks noGrp="1"/>
          </p:cNvSpPr>
          <p:nvPr>
            <p:ph type="body" idx="1"/>
          </p:nvPr>
        </p:nvSpPr>
        <p:spPr>
          <a:xfrm>
            <a:off x="722313" y="2864917"/>
            <a:ext cx="2913583" cy="1500187"/>
          </a:xfrm>
        </p:spPr>
        <p:txBody>
          <a:bodyPr/>
          <a:lstStyle/>
          <a:p>
            <a:pPr lvl="0">
              <a:defRPr/>
            </a:pPr>
            <a:r>
              <a:rPr lang="en-US" dirty="0" smtClean="0"/>
              <a:t>@</a:t>
            </a:r>
            <a:r>
              <a:rPr lang="en-US" dirty="0" err="1" smtClean="0"/>
              <a:t>MaheshKrishnan</a:t>
            </a:r>
            <a:endParaRPr lang="en-US" dirty="0" smtClean="0"/>
          </a:p>
          <a:p>
            <a:pPr lvl="0">
              <a:defRPr/>
            </a:pPr>
            <a:r>
              <a:rPr lang="en-US" dirty="0" smtClean="0"/>
              <a:t>Principal Consultant</a:t>
            </a:r>
          </a:p>
          <a:p>
            <a:pPr lvl="0">
              <a:defRPr/>
            </a:pPr>
            <a:r>
              <a:rPr lang="en-US" dirty="0" smtClean="0"/>
              <a:t>Readify</a:t>
            </a:r>
          </a:p>
        </p:txBody>
      </p:sp>
      <p:sp>
        <p:nvSpPr>
          <p:cNvPr id="6" name="Title 1"/>
          <p:cNvSpPr txBox="1">
            <a:spLocks/>
          </p:cNvSpPr>
          <p:nvPr/>
        </p:nvSpPr>
        <p:spPr>
          <a:xfrm>
            <a:off x="334200" y="447366"/>
            <a:ext cx="3605471" cy="249299"/>
          </a:xfrm>
          <a:prstGeom prst="rect">
            <a:avLst/>
          </a:prstGeom>
        </p:spPr>
        <p:txBody>
          <a:bodyPr vert="horz" wrap="square" lIns="0" tIns="0" rIns="0" bIns="0" rtlCol="0" anchor="t">
            <a:spAutoFit/>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b="1" i="0" u="none" strike="noStrike" kern="600" cap="none" spc="40" normalizeH="0" baseline="0" noProof="0" dirty="0" smtClean="0">
                <a:ln w="3175">
                  <a:noFill/>
                </a:ln>
                <a:solidFill>
                  <a:schemeClr val="bg1"/>
                </a:solidFill>
                <a:effectLst/>
                <a:uLnTx/>
                <a:uFillTx/>
                <a:latin typeface="Calibri" pitchFamily="34" charset="0"/>
                <a:ea typeface="+mn-ea"/>
                <a:cs typeface="Arial" charset="0"/>
              </a:rPr>
              <a:t>SESSION CODE: </a:t>
            </a:r>
            <a:r>
              <a:rPr lang="en-US" b="1" kern="600" spc="40" noProof="0" dirty="0" smtClean="0">
                <a:ln w="3175">
                  <a:noFill/>
                </a:ln>
                <a:solidFill>
                  <a:schemeClr val="bg1"/>
                </a:solidFill>
                <a:latin typeface="Calibri" pitchFamily="34" charset="0"/>
                <a:cs typeface="Arial" charset="0"/>
              </a:rPr>
              <a:t>#COS204</a:t>
            </a:r>
            <a:endParaRPr kumimoji="0" lang="en-US" b="1" i="0" u="none" strike="noStrike" kern="600" cap="none" spc="40" normalizeH="0" baseline="0" noProof="0" dirty="0">
              <a:ln w="3175">
                <a:noFill/>
              </a:ln>
              <a:solidFill>
                <a:schemeClr val="bg1"/>
              </a:solidFill>
              <a:effectLst/>
              <a:uLnTx/>
              <a:uFillTx/>
              <a:latin typeface="Calibri" pitchFamily="34" charset="0"/>
              <a:ea typeface="+mn-ea"/>
              <a:cs typeface="Arial" charset="0"/>
            </a:endParaRP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
        <p:nvSpPr>
          <p:cNvPr id="7" name="Text Placeholder 2"/>
          <p:cNvSpPr txBox="1">
            <a:spLocks/>
          </p:cNvSpPr>
          <p:nvPr/>
        </p:nvSpPr>
        <p:spPr>
          <a:xfrm>
            <a:off x="5186809" y="2864917"/>
            <a:ext cx="2913583" cy="1500187"/>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Clr>
                <a:srgbClr val="03C2F1"/>
              </a:buClr>
              <a:buFont typeface="Segoe UI" pitchFamily="34" charset="0"/>
              <a:buNone/>
              <a:defRPr sz="2000" kern="1200">
                <a:solidFill>
                  <a:schemeClr val="bg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rgbClr val="03C2F1"/>
              </a:buClr>
              <a:buFont typeface="Arial" pitchFamily="34" charset="0"/>
              <a:buNone/>
              <a:defRPr sz="1800" kern="1200">
                <a:solidFill>
                  <a:schemeClr val="tx1">
                    <a:tint val="75000"/>
                  </a:schemeClr>
                </a:solidFill>
                <a:latin typeface="Segoe UI" pitchFamily="34" charset="0"/>
                <a:ea typeface="Segoe UI" pitchFamily="34" charset="0"/>
                <a:cs typeface="Segoe UI" pitchFamily="34" charset="0"/>
              </a:defRPr>
            </a:lvl2pPr>
            <a:lvl3pPr marL="914400" indent="0" algn="l" defTabSz="914400" rtl="0" eaLnBrk="1" latinLnBrk="0" hangingPunct="1">
              <a:spcBef>
                <a:spcPct val="20000"/>
              </a:spcBef>
              <a:buClr>
                <a:srgbClr val="03C2F1"/>
              </a:buClr>
              <a:buFont typeface="Arial" pitchFamily="34" charset="0"/>
              <a:buNone/>
              <a:defRPr sz="1600" kern="1200">
                <a:solidFill>
                  <a:schemeClr val="tx1">
                    <a:tint val="75000"/>
                  </a:schemeClr>
                </a:solidFill>
                <a:latin typeface="Segoe UI" pitchFamily="34" charset="0"/>
                <a:ea typeface="Segoe UI" pitchFamily="34" charset="0"/>
                <a:cs typeface="Segoe UI" pitchFamily="34" charset="0"/>
              </a:defRPr>
            </a:lvl3pPr>
            <a:lvl4pPr marL="13716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4pPr>
            <a:lvl5pPr marL="1828800" indent="0" algn="l" defTabSz="914400" rtl="0" eaLnBrk="1" latinLnBrk="0" hangingPunct="1">
              <a:spcBef>
                <a:spcPct val="20000"/>
              </a:spcBef>
              <a:buClr>
                <a:srgbClr val="03C2F1"/>
              </a:buClr>
              <a:buFont typeface="Arial" pitchFamily="34" charset="0"/>
              <a:buNone/>
              <a:defRPr sz="1400" kern="1200">
                <a:solidFill>
                  <a:schemeClr val="tx1">
                    <a:tint val="75000"/>
                  </a:schemeClr>
                </a:solidFill>
                <a:latin typeface="Segoe UI" pitchFamily="34" charset="0"/>
                <a:ea typeface="Segoe UI" pitchFamily="34" charset="0"/>
                <a:cs typeface="Segoe UI" pitchFamily="34" charset="0"/>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defRPr/>
            </a:pPr>
            <a:r>
              <a:rPr lang="en-US" dirty="0" smtClean="0"/>
              <a:t>@</a:t>
            </a:r>
            <a:r>
              <a:rPr lang="en-US" dirty="0" err="1" smtClean="0"/>
              <a:t>JohnAzariah</a:t>
            </a:r>
            <a:endParaRPr lang="en-US" dirty="0" smtClean="0"/>
          </a:p>
          <a:p>
            <a:pPr>
              <a:defRPr/>
            </a:pPr>
            <a:r>
              <a:rPr lang="en-US" dirty="0" smtClean="0"/>
              <a:t>Senior Architect</a:t>
            </a:r>
          </a:p>
          <a:p>
            <a:pPr>
              <a:defRPr/>
            </a:pPr>
            <a:r>
              <a:rPr lang="en-US" dirty="0" smtClean="0"/>
              <a:t>MYOB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Anatomy of the application : </a:t>
            </a:r>
            <a:r>
              <a:rPr lang="en-AU" dirty="0" smtClean="0"/>
              <a:t>After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36303"/>
            <a:ext cx="8112323" cy="43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08303" y="1494944"/>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6" name="TextBox 5"/>
          <p:cNvSpPr txBox="1"/>
          <p:nvPr/>
        </p:nvSpPr>
        <p:spPr>
          <a:xfrm>
            <a:off x="5868144" y="4653136"/>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Tree>
    <p:extLst>
      <p:ext uri="{BB962C8B-B14F-4D97-AF65-F5344CB8AC3E}">
        <p14:creationId xmlns:p14="http://schemas.microsoft.com/office/powerpoint/2010/main" val="2395932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LOCAL APP</a:t>
            </a:r>
            <a:br>
              <a:rPr lang="en-AU" dirty="0" smtClean="0"/>
            </a:br>
            <a:r>
              <a:rPr lang="en-AU" dirty="0" smtClean="0"/>
              <a:t>REMOTE EVERYTHING ELSE</a:t>
            </a:r>
            <a:endParaRPr lang="en-AU" dirty="0"/>
          </a:p>
        </p:txBody>
      </p:sp>
      <p:sp>
        <p:nvSpPr>
          <p:cNvPr id="3" name="Text Placeholder 2"/>
          <p:cNvSpPr>
            <a:spLocks noGrp="1"/>
          </p:cNvSpPr>
          <p:nvPr>
            <p:ph type="body" idx="1"/>
          </p:nvPr>
        </p:nvSpPr>
        <p:spPr/>
        <p:txBody>
          <a:bodyPr/>
          <a:lstStyle/>
          <a:p>
            <a:r>
              <a:rPr lang="en-AU" dirty="0" smtClean="0"/>
              <a:t>Demo:</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8583153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MOVE Web App TO Windows AZURE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ext Placeholder 4"/>
          <p:cNvSpPr>
            <a:spLocks noGrp="1"/>
          </p:cNvSpPr>
          <p:nvPr>
            <p:ph type="body" idx="1"/>
          </p:nvPr>
        </p:nvSpPr>
        <p:spPr/>
        <p:txBody>
          <a:bodyPr/>
          <a:lstStyle/>
          <a:p>
            <a:r>
              <a:rPr lang="en-AU" dirty="0" smtClean="0"/>
              <a:t>Walkthrough</a:t>
            </a:r>
            <a:endParaRPr lang="en-AU" dirty="0"/>
          </a:p>
        </p:txBody>
      </p:sp>
    </p:spTree>
    <p:extLst>
      <p:ext uri="{BB962C8B-B14F-4D97-AF65-F5344CB8AC3E}">
        <p14:creationId xmlns:p14="http://schemas.microsoft.com/office/powerpoint/2010/main" val="1270273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All work done in local PC</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7" name="Picture 2" descr="D:\DVD_ART36\Artwork_Imagery\Shapes\Clear glass shapes\large horizontal glass rectangle square.pn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409949" y="1610340"/>
            <a:ext cx="8229554" cy="487872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93644" y="1813563"/>
            <a:ext cx="3117298" cy="369332"/>
          </a:xfrm>
          <a:prstGeom prst="rect">
            <a:avLst/>
          </a:prstGeom>
          <a:noFill/>
        </p:spPr>
        <p:txBody>
          <a:bodyPr wrap="square" lIns="0" tIns="0" rIns="0" bIns="0" rtlCol="0">
            <a:spAutoFit/>
          </a:bodyPr>
          <a:lstStyle/>
          <a:p>
            <a:r>
              <a:rPr lang="en-US" sz="2400" b="1" dirty="0" smtClean="0">
                <a:gradFill>
                  <a:gsLst>
                    <a:gs pos="0">
                      <a:schemeClr val="tx1"/>
                    </a:gs>
                    <a:gs pos="86000">
                      <a:schemeClr val="tx1"/>
                    </a:gs>
                  </a:gsLst>
                  <a:lin ang="5400000" scaled="0"/>
                </a:gradFill>
              </a:rPr>
              <a:t>Local Machine</a:t>
            </a:r>
          </a:p>
        </p:txBody>
      </p:sp>
      <p:pic>
        <p:nvPicPr>
          <p:cNvPr id="9" name="Picture 3" descr="D:\DVD_ART36\Artwork_Imagery\Shapes\Clear glass shapes\large horizontal glass rectangle square.png"/>
          <p:cNvPicPr>
            <a:picLocks noChangeAspect="1" noChangeArrowheads="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725182" y="2340263"/>
            <a:ext cx="7583253" cy="383348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61673" y="2559803"/>
            <a:ext cx="6322005"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Windows Azure Simulation Environment </a:t>
            </a:r>
          </a:p>
        </p:txBody>
      </p:sp>
      <p:pic>
        <p:nvPicPr>
          <p:cNvPr id="11" name="Picture 3" descr="D:\DVD_ART36\Artwork_Imagery\Shapes\Clear glass shapes\large horizontal glass rectangle square.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1190559" y="3144329"/>
            <a:ext cx="3097658" cy="263528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D:\DVD_ART36\Artwork_Imagery\Shapes\Clear glass shapes\large horizontal glass rectangle square.pn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4732546" y="3107542"/>
            <a:ext cx="3071382" cy="26352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500310" y="5329280"/>
            <a:ext cx="2606599"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Compute Emulator</a:t>
            </a:r>
          </a:p>
        </p:txBody>
      </p:sp>
      <p:sp>
        <p:nvSpPr>
          <p:cNvPr id="14" name="TextBox 13"/>
          <p:cNvSpPr txBox="1"/>
          <p:nvPr/>
        </p:nvSpPr>
        <p:spPr>
          <a:xfrm>
            <a:off x="5364391" y="5273075"/>
            <a:ext cx="1896920" cy="307777"/>
          </a:xfrm>
          <a:prstGeom prst="rect">
            <a:avLst/>
          </a:prstGeom>
          <a:noFill/>
        </p:spPr>
        <p:txBody>
          <a:bodyPr wrap="square" lIns="0" tIns="0" rIns="0" bIns="0" rtlCol="0">
            <a:spAutoFit/>
          </a:bodyPr>
          <a:lstStyle/>
          <a:p>
            <a:r>
              <a:rPr lang="en-US" sz="2000" b="1" dirty="0" smtClean="0">
                <a:gradFill>
                  <a:gsLst>
                    <a:gs pos="0">
                      <a:schemeClr val="tx1"/>
                    </a:gs>
                    <a:gs pos="86000">
                      <a:schemeClr val="tx1"/>
                    </a:gs>
                  </a:gsLst>
                  <a:lin ang="5400000" scaled="0"/>
                </a:gradFill>
              </a:rPr>
              <a:t>Storage Emulator</a:t>
            </a:r>
          </a:p>
        </p:txBody>
      </p:sp>
      <p:pic>
        <p:nvPicPr>
          <p:cNvPr id="15" name="Picture 4" descr="\\eventsql\dvd\Online_ART\DVD_ART36\Artwork_Imagery\Icons - Illustrations\_ REAL VISTA STYLE\batch database grou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59083" y="3476926"/>
            <a:ext cx="1847088" cy="184708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1681952" y="3366533"/>
            <a:ext cx="2013382" cy="2060431"/>
            <a:chOff x="5588145" y="1718252"/>
            <a:chExt cx="2013382" cy="2060430"/>
          </a:xfrm>
          <a:noFill/>
        </p:grpSpPr>
        <p:pic>
          <p:nvPicPr>
            <p:cNvPr id="17" name="Picture 5" descr="\\eventsql\dvd\Online_ART\DVD_ART36\Artwork_Imagery\Icons - Illustrations\_ REAL VISTA STYLE\navigation window scree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145" y="1718252"/>
              <a:ext cx="1847088" cy="1847088"/>
            </a:xfrm>
            <a:prstGeom prst="rect">
              <a:avLst/>
            </a:prstGeom>
            <a:grpFill/>
            <a:extLst/>
          </p:spPr>
        </p:pic>
        <p:pic>
          <p:nvPicPr>
            <p:cNvPr id="18" name="Picture 6" descr="\\eventsql\dvd\Online_ART\DVD_ART36\Artwork_Imagery\Icons - Illustrations\_ REAL VISTA STYLE\world globe map.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66622" y="2743777"/>
              <a:ext cx="1034905" cy="1034905"/>
            </a:xfrm>
            <a:prstGeom prst="rect">
              <a:avLst/>
            </a:prstGeom>
            <a:grpFill/>
            <a:extLst/>
          </p:spPr>
        </p:pic>
      </p:grpSp>
    </p:spTree>
    <p:extLst>
      <p:ext uri="{BB962C8B-B14F-4D97-AF65-F5344CB8AC3E}">
        <p14:creationId xmlns:p14="http://schemas.microsoft.com/office/powerpoint/2010/main" val="1846164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Move the Application to Azure</a:t>
            </a:r>
            <a:endParaRPr lang="en-AU" dirty="0"/>
          </a:p>
        </p:txBody>
      </p:sp>
      <p:sp>
        <p:nvSpPr>
          <p:cNvPr id="3" name="Content Placeholder 2"/>
          <p:cNvSpPr>
            <a:spLocks noGrp="1"/>
          </p:cNvSpPr>
          <p:nvPr>
            <p:ph idx="1"/>
          </p:nvPr>
        </p:nvSpPr>
        <p:spPr/>
        <p:txBody>
          <a:bodyPr/>
          <a:lstStyle/>
          <a:p>
            <a:r>
              <a:rPr lang="en-AU" dirty="0" smtClean="0"/>
              <a:t>Azure Project in Visual Studio</a:t>
            </a:r>
            <a:endParaRPr lang="en-AU" dirty="0"/>
          </a:p>
          <a:p>
            <a:r>
              <a:rPr lang="en-AU" dirty="0" smtClean="0"/>
              <a:t>Running in Compute Emulator</a:t>
            </a:r>
          </a:p>
          <a:p>
            <a:r>
              <a:rPr lang="en-AU" dirty="0" smtClean="0"/>
              <a:t>Deploy to the cloud</a:t>
            </a:r>
            <a:endParaRPr lang="en-AU" dirty="0"/>
          </a:p>
          <a:p>
            <a:pPr marL="0" indent="0">
              <a:buNone/>
            </a:pP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140700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Anatomy of the application : </a:t>
            </a:r>
            <a:r>
              <a:rPr lang="en-AU" dirty="0" smtClean="0"/>
              <a:t>After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36303"/>
            <a:ext cx="8112323" cy="43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08303" y="1494944"/>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6" name="TextBox 5"/>
          <p:cNvSpPr txBox="1"/>
          <p:nvPr/>
        </p:nvSpPr>
        <p:spPr>
          <a:xfrm>
            <a:off x="5868144" y="4653136"/>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8" name="TextBox 7"/>
          <p:cNvSpPr txBox="1"/>
          <p:nvPr/>
        </p:nvSpPr>
        <p:spPr>
          <a:xfrm>
            <a:off x="4283968" y="3001109"/>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Tree>
    <p:extLst>
      <p:ext uri="{BB962C8B-B14F-4D97-AF65-F5344CB8AC3E}">
        <p14:creationId xmlns:p14="http://schemas.microsoft.com/office/powerpoint/2010/main" val="740518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 in Compute Emulator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ext Placeholder 4"/>
          <p:cNvSpPr>
            <a:spLocks noGrp="1"/>
          </p:cNvSpPr>
          <p:nvPr>
            <p:ph type="body" idx="1"/>
          </p:nvPr>
        </p:nvSpPr>
        <p:spPr/>
        <p:txBody>
          <a:bodyPr/>
          <a:lstStyle/>
          <a:p>
            <a:r>
              <a:rPr lang="en-AU" dirty="0" smtClean="0"/>
              <a:t>Demo</a:t>
            </a:r>
            <a:endParaRPr lang="en-AU" dirty="0"/>
          </a:p>
        </p:txBody>
      </p:sp>
    </p:spTree>
    <p:extLst>
      <p:ext uri="{BB962C8B-B14F-4D97-AF65-F5344CB8AC3E}">
        <p14:creationId xmlns:p14="http://schemas.microsoft.com/office/powerpoint/2010/main" val="4091011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Authentication using </a:t>
            </a:r>
            <a:r>
              <a:rPr lang="en-AU" dirty="0" err="1" smtClean="0"/>
              <a:t>GooGle</a:t>
            </a:r>
            <a:r>
              <a:rPr lang="en-AU" dirty="0" smtClean="0"/>
              <a:t>, WINDOWS LIVE ID</a:t>
            </a:r>
            <a:endParaRPr lang="en-AU" dirty="0"/>
          </a:p>
        </p:txBody>
      </p:sp>
      <p:sp>
        <p:nvSpPr>
          <p:cNvPr id="3" name="Text Placeholder 2"/>
          <p:cNvSpPr>
            <a:spLocks noGrp="1"/>
          </p:cNvSpPr>
          <p:nvPr>
            <p:ph type="body" idx="1"/>
          </p:nvPr>
        </p:nvSpPr>
        <p:spPr/>
        <p:txBody>
          <a:bodyPr/>
          <a:lstStyle/>
          <a:p>
            <a:r>
              <a:rPr lang="en-AU" dirty="0" smtClean="0"/>
              <a:t>Walkthrough</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666831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Outsourcing your authentication</a:t>
            </a:r>
            <a:endParaRPr lang="en-AU" dirty="0"/>
          </a:p>
        </p:txBody>
      </p:sp>
      <p:sp>
        <p:nvSpPr>
          <p:cNvPr id="3" name="Content Placeholder 2"/>
          <p:cNvSpPr>
            <a:spLocks noGrp="1"/>
          </p:cNvSpPr>
          <p:nvPr>
            <p:ph idx="1"/>
          </p:nvPr>
        </p:nvSpPr>
        <p:spPr/>
        <p:txBody>
          <a:bodyPr/>
          <a:lstStyle/>
          <a:p>
            <a:r>
              <a:rPr lang="en-AU" dirty="0" smtClean="0"/>
              <a:t>Set up Identity Providers, Relying party and settings via Management portal</a:t>
            </a:r>
          </a:p>
          <a:p>
            <a:r>
              <a:rPr lang="en-AU" dirty="0" smtClean="0"/>
              <a:t>Hook up app to use ACS</a:t>
            </a:r>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6245939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Anatomy of the application : </a:t>
            </a:r>
            <a:r>
              <a:rPr lang="en-AU" dirty="0" smtClean="0"/>
              <a:t>After</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736303"/>
            <a:ext cx="8112323" cy="439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308303" y="1494944"/>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6" name="TextBox 5"/>
          <p:cNvSpPr txBox="1"/>
          <p:nvPr/>
        </p:nvSpPr>
        <p:spPr>
          <a:xfrm>
            <a:off x="5868144" y="4653136"/>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8" name="TextBox 7"/>
          <p:cNvSpPr txBox="1"/>
          <p:nvPr/>
        </p:nvSpPr>
        <p:spPr>
          <a:xfrm>
            <a:off x="4283968" y="3001109"/>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
        <p:nvSpPr>
          <p:cNvPr id="9" name="TextBox 8"/>
          <p:cNvSpPr txBox="1"/>
          <p:nvPr/>
        </p:nvSpPr>
        <p:spPr>
          <a:xfrm>
            <a:off x="4067944" y="1412776"/>
            <a:ext cx="1524019" cy="1862048"/>
          </a:xfrm>
          <a:prstGeom prst="rect">
            <a:avLst/>
          </a:prstGeom>
          <a:noFill/>
        </p:spPr>
        <p:txBody>
          <a:bodyPr wrap="square" rtlCol="0">
            <a:spAutoFit/>
          </a:bodyPr>
          <a:lstStyle/>
          <a:p>
            <a:r>
              <a:rPr lang="en-AU" sz="11500" dirty="0" smtClean="0">
                <a:solidFill>
                  <a:schemeClr val="accent3"/>
                </a:solidFill>
                <a:sym typeface="Wingdings 2"/>
              </a:rPr>
              <a:t></a:t>
            </a:r>
            <a:endParaRPr lang="en-AU" sz="11500" dirty="0">
              <a:solidFill>
                <a:schemeClr val="accent3"/>
              </a:solidFill>
            </a:endParaRPr>
          </a:p>
        </p:txBody>
      </p:sp>
    </p:spTree>
    <p:extLst>
      <p:ext uri="{BB962C8B-B14F-4D97-AF65-F5344CB8AC3E}">
        <p14:creationId xmlns:p14="http://schemas.microsoft.com/office/powerpoint/2010/main" val="2853146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Agenda</a:t>
            </a:r>
            <a:br>
              <a:rPr lang="en-US" dirty="0" smtClean="0"/>
            </a:br>
            <a:r>
              <a:rPr lang="en-AU" sz="3600" dirty="0" smtClean="0">
                <a:solidFill>
                  <a:schemeClr val="accent2"/>
                </a:solidFill>
              </a:rPr>
              <a:t>What are we </a:t>
            </a:r>
            <a:r>
              <a:rPr lang="en-AU" sz="3600" dirty="0" err="1" smtClean="0">
                <a:solidFill>
                  <a:schemeClr val="accent2"/>
                </a:solidFill>
              </a:rPr>
              <a:t>gonna</a:t>
            </a:r>
            <a:r>
              <a:rPr lang="en-AU" sz="3600" dirty="0" smtClean="0">
                <a:solidFill>
                  <a:schemeClr val="accent2"/>
                </a:solidFill>
              </a:rPr>
              <a:t> cover?</a:t>
            </a:r>
            <a:endParaRPr lang="en-US"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Getting started with Azure</a:t>
            </a:r>
          </a:p>
          <a:p>
            <a:r>
              <a:rPr lang="en-US" dirty="0" smtClean="0"/>
              <a:t>Moving your DB to SQL Azure</a:t>
            </a:r>
          </a:p>
          <a:p>
            <a:r>
              <a:rPr lang="en-US" dirty="0" smtClean="0"/>
              <a:t>Moving your Web App to Windows Azure</a:t>
            </a:r>
          </a:p>
          <a:p>
            <a:r>
              <a:rPr lang="en-US" dirty="0" smtClean="0"/>
              <a:t>Some extras</a:t>
            </a:r>
          </a:p>
          <a:p>
            <a:pPr lvl="1"/>
            <a:r>
              <a:rPr lang="en-US" dirty="0" smtClean="0"/>
              <a:t>Using blobs</a:t>
            </a:r>
          </a:p>
          <a:p>
            <a:pPr lvl="1"/>
            <a:r>
              <a:rPr lang="en-US" dirty="0" smtClean="0"/>
              <a:t>Hooking up Google, Windows Live ID</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 in Compute Emulator with Live ID/</a:t>
            </a:r>
            <a:r>
              <a:rPr lang="en-AU" dirty="0" err="1" smtClean="0"/>
              <a:t>GooGLE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
        <p:nvSpPr>
          <p:cNvPr id="5" name="Text Placeholder 4"/>
          <p:cNvSpPr>
            <a:spLocks noGrp="1"/>
          </p:cNvSpPr>
          <p:nvPr>
            <p:ph type="body" idx="1"/>
          </p:nvPr>
        </p:nvSpPr>
        <p:spPr/>
        <p:txBody>
          <a:bodyPr/>
          <a:lstStyle/>
          <a:p>
            <a:r>
              <a:rPr lang="en-AU" dirty="0" smtClean="0"/>
              <a:t>Demo</a:t>
            </a:r>
            <a:endParaRPr lang="en-AU" dirty="0"/>
          </a:p>
        </p:txBody>
      </p:sp>
    </p:spTree>
    <p:extLst>
      <p:ext uri="{BB962C8B-B14F-4D97-AF65-F5344CB8AC3E}">
        <p14:creationId xmlns:p14="http://schemas.microsoft.com/office/powerpoint/2010/main" val="3908985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a:t>
            </a:r>
            <a:br>
              <a:rPr lang="en-US" dirty="0" smtClean="0"/>
            </a:br>
            <a:r>
              <a:rPr lang="en-AU" sz="3600" dirty="0" smtClean="0">
                <a:solidFill>
                  <a:schemeClr val="accent2"/>
                </a:solidFill>
              </a:rPr>
              <a:t>What we covered</a:t>
            </a:r>
            <a:endParaRPr lang="en-US" dirty="0">
              <a:solidFill>
                <a:schemeClr val="accent2"/>
              </a:solidFill>
            </a:endParaRPr>
          </a:p>
        </p:txBody>
      </p:sp>
      <p:sp>
        <p:nvSpPr>
          <p:cNvPr id="3" name="Text Placeholder 2"/>
          <p:cNvSpPr>
            <a:spLocks noGrp="1"/>
          </p:cNvSpPr>
          <p:nvPr>
            <p:ph idx="1"/>
          </p:nvPr>
        </p:nvSpPr>
        <p:spPr/>
        <p:txBody>
          <a:bodyPr>
            <a:normAutofit/>
          </a:bodyPr>
          <a:lstStyle/>
          <a:p>
            <a:r>
              <a:rPr lang="en-US" dirty="0" smtClean="0"/>
              <a:t>Brief intro to Azure</a:t>
            </a:r>
          </a:p>
          <a:p>
            <a:r>
              <a:rPr lang="en-US" dirty="0" smtClean="0"/>
              <a:t>Migrating to SQL Azure database</a:t>
            </a:r>
          </a:p>
          <a:p>
            <a:r>
              <a:rPr lang="en-US" dirty="0" smtClean="0"/>
              <a:t>Using the </a:t>
            </a:r>
            <a:r>
              <a:rPr lang="en-US" dirty="0" err="1" smtClean="0"/>
              <a:t>WebRole</a:t>
            </a:r>
            <a:endParaRPr lang="en-US" dirty="0" smtClean="0"/>
          </a:p>
          <a:p>
            <a:r>
              <a:rPr lang="en-US" dirty="0" smtClean="0"/>
              <a:t>Hooking up Google/Live ID</a:t>
            </a:r>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16447797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Interested in more?</a:t>
            </a:r>
            <a:endParaRPr lang="en-AU" dirty="0"/>
          </a:p>
        </p:txBody>
      </p:sp>
      <p:sp>
        <p:nvSpPr>
          <p:cNvPr id="3" name="Content Placeholder 2"/>
          <p:cNvSpPr>
            <a:spLocks noGrp="1"/>
          </p:cNvSpPr>
          <p:nvPr>
            <p:ph idx="1"/>
          </p:nvPr>
        </p:nvSpPr>
        <p:spPr/>
        <p:txBody>
          <a:bodyPr/>
          <a:lstStyle/>
          <a:p>
            <a:r>
              <a:rPr lang="en-AU" dirty="0" smtClean="0"/>
              <a:t>Slides, steps and code available in blog:</a:t>
            </a:r>
          </a:p>
          <a:p>
            <a:pPr lvl="1"/>
            <a:r>
              <a:rPr lang="en-AU" dirty="0" smtClean="0">
                <a:hlinkClick r:id="rId2"/>
              </a:rPr>
              <a:t>http://scrumofone.blogspot.com</a:t>
            </a:r>
            <a:endParaRPr lang="en-AU" dirty="0" smtClean="0"/>
          </a:p>
          <a:p>
            <a:pPr lvl="1"/>
            <a:r>
              <a:rPr lang="en-AU" dirty="0" smtClean="0">
                <a:hlinkClick r:id="rId3"/>
              </a:rPr>
              <a:t>http://blogesh.wordpress.com</a:t>
            </a:r>
            <a:r>
              <a:rPr lang="en-AU" dirty="0" smtClean="0"/>
              <a:t> </a:t>
            </a:r>
          </a:p>
          <a:p>
            <a:r>
              <a:rPr lang="en-AU" dirty="0" smtClean="0"/>
              <a:t>Follow us on twitter</a:t>
            </a:r>
          </a:p>
          <a:p>
            <a:pPr lvl="1"/>
            <a:r>
              <a:rPr lang="en-AU" dirty="0" smtClean="0"/>
              <a:t>@</a:t>
            </a:r>
            <a:r>
              <a:rPr lang="en-AU" dirty="0" err="1" smtClean="0"/>
              <a:t>JohnAzariah</a:t>
            </a:r>
            <a:endParaRPr lang="en-AU" dirty="0" smtClean="0"/>
          </a:p>
          <a:p>
            <a:pPr lvl="1"/>
            <a:r>
              <a:rPr lang="en-AU" dirty="0" smtClean="0"/>
              <a:t>@</a:t>
            </a:r>
            <a:r>
              <a:rPr lang="en-AU" dirty="0" err="1" smtClean="0"/>
              <a:t>MaheshKrishnan</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29718749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172" y="274637"/>
            <a:ext cx="8471316" cy="1143000"/>
          </a:xfrm>
        </p:spPr>
        <p:txBody>
          <a:bodyPr>
            <a:normAutofit/>
          </a:bodyPr>
          <a:lstStyle/>
          <a:p>
            <a:r>
              <a:rPr lang="en-GB" sz="3200" dirty="0" smtClean="0"/>
              <a:t>Enrol in Microsoft Virtual Academy Today</a:t>
            </a:r>
            <a:endParaRPr lang="en-GB" sz="3200" dirty="0"/>
          </a:p>
        </p:txBody>
      </p:sp>
      <p:sp>
        <p:nvSpPr>
          <p:cNvPr id="8" name="TextBox 7"/>
          <p:cNvSpPr txBox="1"/>
          <p:nvPr/>
        </p:nvSpPr>
        <p:spPr>
          <a:xfrm>
            <a:off x="493172" y="1412777"/>
            <a:ext cx="8471316" cy="1138773"/>
          </a:xfrm>
          <a:prstGeom prst="rect">
            <a:avLst/>
          </a:prstGeom>
          <a:noFill/>
          <a:effectLst>
            <a:innerShdw blurRad="63500" dist="50800" dir="2700000">
              <a:prstClr val="black">
                <a:alpha val="50000"/>
              </a:prstClr>
            </a:innerShdw>
          </a:effectLst>
          <a:scene3d>
            <a:camera prst="orthographicFront"/>
            <a:lightRig rig="threePt" dir="t"/>
          </a:scene3d>
          <a:sp3d>
            <a:bevelT/>
          </a:sp3d>
        </p:spPr>
        <p:txBody>
          <a:bodyPr wrap="square" rtlCol="0">
            <a:spAutoFit/>
          </a:bodyPr>
          <a:lstStyle/>
          <a:p>
            <a:r>
              <a:rPr lang="en-US" sz="2000" b="1" dirty="0" smtClean="0">
                <a:solidFill>
                  <a:srgbClr val="FFFFFF"/>
                </a:solidFill>
                <a:latin typeface="Segoe UI" pitchFamily="34" charset="0"/>
                <a:cs typeface="Segoe UI" pitchFamily="34" charset="0"/>
              </a:rPr>
              <a:t>Why Enroll, other than it being free?</a:t>
            </a:r>
          </a:p>
          <a:p>
            <a:r>
              <a:rPr lang="en-US" sz="1600" dirty="0" smtClean="0">
                <a:solidFill>
                  <a:srgbClr val="FFFFFF"/>
                </a:solidFill>
                <a:latin typeface="Segoe UI" pitchFamily="34" charset="0"/>
                <a:cs typeface="Segoe UI" pitchFamily="34" charset="0"/>
              </a:rPr>
              <a:t>The MVA helps improve </a:t>
            </a:r>
            <a:r>
              <a:rPr lang="en-US" sz="1600" dirty="0">
                <a:solidFill>
                  <a:srgbClr val="FFFFFF"/>
                </a:solidFill>
                <a:latin typeface="Segoe UI" pitchFamily="34" charset="0"/>
                <a:cs typeface="Segoe UI" pitchFamily="34" charset="0"/>
              </a:rPr>
              <a:t>your IT skill set and advance your career with </a:t>
            </a:r>
            <a:r>
              <a:rPr lang="en-US" sz="1600" dirty="0" smtClean="0">
                <a:solidFill>
                  <a:srgbClr val="FFFFFF"/>
                </a:solidFill>
                <a:latin typeface="Segoe UI" pitchFamily="34" charset="0"/>
                <a:cs typeface="Segoe UI" pitchFamily="34" charset="0"/>
              </a:rPr>
              <a:t>a </a:t>
            </a:r>
            <a:r>
              <a:rPr lang="en-US" sz="1600" dirty="0">
                <a:solidFill>
                  <a:srgbClr val="FFFFFF"/>
                </a:solidFill>
                <a:latin typeface="Segoe UI" pitchFamily="34" charset="0"/>
                <a:cs typeface="Segoe UI" pitchFamily="34" charset="0"/>
              </a:rPr>
              <a:t>free, easy to access training portal that allows you to learn at your own pace, focusing on Microsoft </a:t>
            </a:r>
            <a:r>
              <a:rPr lang="en-US" sz="1600" dirty="0" smtClean="0">
                <a:solidFill>
                  <a:srgbClr val="FFFFFF"/>
                </a:solidFill>
                <a:latin typeface="Segoe UI" pitchFamily="34" charset="0"/>
                <a:cs typeface="Segoe UI" pitchFamily="34" charset="0"/>
              </a:rPr>
              <a:t>technologies.</a:t>
            </a:r>
            <a:endParaRPr lang="en-GB" sz="1600" dirty="0">
              <a:solidFill>
                <a:srgbClr val="FFFFFF"/>
              </a:solidFill>
              <a:latin typeface="Segoe UI" pitchFamily="34" charset="0"/>
              <a:cs typeface="Segoe UI" pitchFamily="34" charset="0"/>
            </a:endParaRPr>
          </a:p>
        </p:txBody>
      </p:sp>
      <p:sp>
        <p:nvSpPr>
          <p:cNvPr id="9" name="TextBox 8"/>
          <p:cNvSpPr txBox="1"/>
          <p:nvPr/>
        </p:nvSpPr>
        <p:spPr>
          <a:xfrm>
            <a:off x="493173" y="2697734"/>
            <a:ext cx="8038829" cy="1323439"/>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What Do I </a:t>
            </a:r>
            <a:r>
              <a:rPr lang="en-GB" sz="2000" b="1" dirty="0" smtClean="0">
                <a:solidFill>
                  <a:srgbClr val="FFFFFF"/>
                </a:solidFill>
                <a:latin typeface="Segoe UI" pitchFamily="34" charset="0"/>
                <a:cs typeface="Segoe UI" pitchFamily="34" charset="0"/>
              </a:rPr>
              <a:t>get for enrolment?</a:t>
            </a:r>
            <a:r>
              <a:rPr lang="en-GB" sz="2000" b="1" dirty="0">
                <a:solidFill>
                  <a:srgbClr val="FFFFFF"/>
                </a:solidFill>
                <a:latin typeface="Segoe UI" pitchFamily="34" charset="0"/>
                <a:cs typeface="Segoe UI" pitchFamily="34" charset="0"/>
              </a:rPr>
              <a:t>	</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Free training to make you become the Cloud-Hero in my Organization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Help mastering your Training Path and get the recognition</a:t>
            </a:r>
          </a:p>
          <a:p>
            <a:pPr marL="342900" indent="-342900">
              <a:spcBef>
                <a:spcPct val="20000"/>
              </a:spcBef>
              <a:buClr>
                <a:srgbClr val="03C2F1"/>
              </a:buClr>
              <a:buFont typeface="Segoe UI" pitchFamily="34" charset="0"/>
              <a:buChar char="►"/>
            </a:pPr>
            <a:r>
              <a:rPr lang="en-GB" sz="1600" dirty="0">
                <a:solidFill>
                  <a:srgbClr val="FFFFFF"/>
                </a:solidFill>
                <a:latin typeface="Segoe UI" pitchFamily="34" charset="0"/>
                <a:ea typeface="Segoe UI" pitchFamily="34" charset="0"/>
                <a:cs typeface="Segoe UI" pitchFamily="34" charset="0"/>
              </a:rPr>
              <a:t>Connect with other IT Pros and discuss The Cloud </a:t>
            </a:r>
          </a:p>
        </p:txBody>
      </p:sp>
      <p:sp>
        <p:nvSpPr>
          <p:cNvPr id="12" name="TextBox 11"/>
          <p:cNvSpPr txBox="1"/>
          <p:nvPr/>
        </p:nvSpPr>
        <p:spPr>
          <a:xfrm>
            <a:off x="493172" y="4167356"/>
            <a:ext cx="7416824" cy="817245"/>
          </a:xfrm>
          <a:prstGeom prst="roundRect">
            <a:avLst/>
          </a:prstGeom>
          <a:noFill/>
        </p:spPr>
        <p:txBody>
          <a:bodyPr wrap="square" rtlCol="0">
            <a:spAutoFit/>
          </a:bodyPr>
          <a:lstStyle/>
          <a:p>
            <a:r>
              <a:rPr lang="en-GB" b="1" dirty="0">
                <a:solidFill>
                  <a:srgbClr val="FFFFFF"/>
                </a:solidFill>
                <a:latin typeface="Segoe UI" pitchFamily="34" charset="0"/>
                <a:cs typeface="Segoe UI" pitchFamily="34" charset="0"/>
              </a:rPr>
              <a:t>Where do I </a:t>
            </a:r>
            <a:r>
              <a:rPr lang="en-GB" b="1" dirty="0" smtClean="0">
                <a:solidFill>
                  <a:srgbClr val="FFFFFF"/>
                </a:solidFill>
                <a:latin typeface="Segoe UI" pitchFamily="34" charset="0"/>
                <a:cs typeface="Segoe UI" pitchFamily="34" charset="0"/>
              </a:rPr>
              <a:t>Enrol?</a:t>
            </a:r>
            <a:endParaRPr lang="en-GB" sz="1600" b="1" dirty="0">
              <a:solidFill>
                <a:srgbClr val="FFFFFF"/>
              </a:solidFill>
              <a:latin typeface="Segoe UI" pitchFamily="34" charset="0"/>
              <a:cs typeface="Segoe UI" pitchFamily="34" charset="0"/>
            </a:endParaRPr>
          </a:p>
          <a:p>
            <a:r>
              <a:rPr lang="en-GB" sz="2400" b="1" dirty="0" smtClean="0">
                <a:solidFill>
                  <a:srgbClr val="00B0F0"/>
                </a:solidFill>
                <a:latin typeface="Segoe UI" pitchFamily="34" charset="0"/>
                <a:cs typeface="Segoe UI" pitchFamily="34" charset="0"/>
                <a:hlinkClick r:id="rId2"/>
              </a:rPr>
              <a:t>www.microsoftvirtualacademy.com</a:t>
            </a:r>
            <a:r>
              <a:rPr lang="en-GB" sz="2400" b="1" dirty="0" smtClean="0">
                <a:solidFill>
                  <a:srgbClr val="00B0F0"/>
                </a:solidFill>
                <a:latin typeface="Segoe UI" pitchFamily="34" charset="0"/>
                <a:cs typeface="Segoe UI" pitchFamily="34" charset="0"/>
              </a:rPr>
              <a:t> </a:t>
            </a:r>
            <a:endParaRPr lang="en-GB" sz="2400" b="1" dirty="0">
              <a:solidFill>
                <a:srgbClr val="00B0F0"/>
              </a:solidFill>
              <a:latin typeface="Segoe UI" pitchFamily="34" charset="0"/>
              <a:cs typeface="Segoe UI" pitchFamily="34" charset="0"/>
            </a:endParaRPr>
          </a:p>
        </p:txBody>
      </p:sp>
      <p:sp>
        <p:nvSpPr>
          <p:cNvPr id="13" name="TextBox 12"/>
          <p:cNvSpPr txBox="1"/>
          <p:nvPr/>
        </p:nvSpPr>
        <p:spPr>
          <a:xfrm>
            <a:off x="521747" y="5213559"/>
            <a:ext cx="7416824" cy="400110"/>
          </a:xfrm>
          <a:prstGeom prst="rect">
            <a:avLst/>
          </a:prstGeom>
          <a:noFill/>
        </p:spPr>
        <p:txBody>
          <a:bodyPr wrap="square" rtlCol="0">
            <a:spAutoFit/>
          </a:bodyPr>
          <a:lstStyle/>
          <a:p>
            <a:r>
              <a:rPr lang="en-GB" sz="2000" b="1" dirty="0">
                <a:solidFill>
                  <a:srgbClr val="FFFFFF"/>
                </a:solidFill>
                <a:latin typeface="Segoe UI" pitchFamily="34" charset="0"/>
                <a:cs typeface="Segoe UI" pitchFamily="34" charset="0"/>
              </a:rPr>
              <a:t>Then tell us what you </a:t>
            </a:r>
            <a:r>
              <a:rPr lang="en-GB" sz="2000" b="1" dirty="0" smtClean="0">
                <a:solidFill>
                  <a:srgbClr val="FFFFFF"/>
                </a:solidFill>
                <a:latin typeface="Segoe UI" pitchFamily="34" charset="0"/>
                <a:cs typeface="Segoe UI" pitchFamily="34" charset="0"/>
              </a:rPr>
              <a:t>think. </a:t>
            </a:r>
            <a:r>
              <a:rPr lang="en-GB" sz="1600" dirty="0" smtClean="0">
                <a:solidFill>
                  <a:srgbClr val="FFFFFF"/>
                </a:solidFill>
                <a:latin typeface="Segoe UI" pitchFamily="34" charset="0"/>
                <a:cs typeface="Segoe UI" pitchFamily="34" charset="0"/>
              </a:rPr>
              <a:t>TellTheDean@microsoft.com</a:t>
            </a:r>
          </a:p>
        </p:txBody>
      </p:sp>
      <p:grpSp>
        <p:nvGrpSpPr>
          <p:cNvPr id="5" name="Group 4"/>
          <p:cNvGrpSpPr/>
          <p:nvPr/>
        </p:nvGrpSpPr>
        <p:grpSpPr>
          <a:xfrm>
            <a:off x="6228184" y="3621020"/>
            <a:ext cx="2549302" cy="1258207"/>
            <a:chOff x="6732240" y="2211710"/>
            <a:chExt cx="2160240" cy="799639"/>
          </a:xfrm>
          <a:effectLst>
            <a:reflection blurRad="6350" stA="52000" endA="300" endPos="35000" dir="5400000" sy="-100000" algn="bl" rotWithShape="0"/>
          </a:effectLst>
        </p:grpSpPr>
        <p:sp>
          <p:nvSpPr>
            <p:cNvPr id="3" name="Rounded Rectangle 2"/>
            <p:cNvSpPr/>
            <p:nvPr/>
          </p:nvSpPr>
          <p:spPr>
            <a:xfrm>
              <a:off x="6732240" y="2211710"/>
              <a:ext cx="2160240" cy="79963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FFFFFF"/>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4248" y="2302400"/>
              <a:ext cx="2031581" cy="629389"/>
            </a:xfrm>
            <a:prstGeom prst="roundRect">
              <a:avLst>
                <a:gd name="adj" fmla="val 12264"/>
              </a:avLst>
            </a:prstGeom>
          </p:spPr>
        </p:pic>
      </p:grpSp>
    </p:spTree>
    <p:extLst>
      <p:ext uri="{BB962C8B-B14F-4D97-AF65-F5344CB8AC3E}">
        <p14:creationId xmlns:p14="http://schemas.microsoft.com/office/powerpoint/2010/main" val="35055705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ounded Rectangle 52"/>
          <p:cNvSpPr/>
          <p:nvPr/>
        </p:nvSpPr>
        <p:spPr bwMode="auto">
          <a:xfrm>
            <a:off x="4716016"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50" name="Rounded Rectangle 49"/>
          <p:cNvSpPr/>
          <p:nvPr/>
        </p:nvSpPr>
        <p:spPr bwMode="auto">
          <a:xfrm>
            <a:off x="323528" y="342900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48" name="Rounded Rectangle 47"/>
          <p:cNvSpPr/>
          <p:nvPr/>
        </p:nvSpPr>
        <p:spPr bwMode="auto">
          <a:xfrm>
            <a:off x="4644008"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sp>
        <p:nvSpPr>
          <p:cNvPr id="29" name="Rounded Rectangle 28"/>
          <p:cNvSpPr/>
          <p:nvPr/>
        </p:nvSpPr>
        <p:spPr bwMode="auto">
          <a:xfrm>
            <a:off x="130621" y="1268760"/>
            <a:ext cx="4297363" cy="1152128"/>
          </a:xfrm>
          <a:prstGeom prst="roundRect">
            <a:avLst>
              <a:gd name="adj" fmla="val 50000"/>
            </a:avLst>
          </a:prstGeom>
          <a:gradFill rotWithShape="1">
            <a:gsLst>
              <a:gs pos="0">
                <a:schemeClr val="accent2"/>
              </a:gs>
              <a:gs pos="100000">
                <a:srgbClr val="000000">
                  <a:alpha val="0"/>
                </a:srgbClr>
              </a:gs>
            </a:gsLst>
            <a:lin ang="5400000" scaled="1"/>
          </a:gradFill>
          <a:ln w="9525">
            <a:noFill/>
            <a:miter lim="800000"/>
            <a:headEnd/>
            <a:tailEnd/>
          </a:ln>
        </p:spPr>
        <p:txBody>
          <a:bodyPr anchor="ctr"/>
          <a:lstStyle/>
          <a:p>
            <a:pPr algn="ctr">
              <a:defRPr/>
            </a:pPr>
            <a:endParaRPr lang="en-US" sz="1600">
              <a:solidFill>
                <a:srgbClr val="FFFFFF"/>
              </a:solidFill>
              <a:effectLst>
                <a:outerShdw blurRad="38100" dist="38100" dir="2700000" algn="tl">
                  <a:srgbClr val="C0C0C0"/>
                </a:outerShdw>
              </a:effectLst>
              <a:latin typeface="Segoe" pitchFamily="-108" charset="0"/>
            </a:endParaRPr>
          </a:p>
        </p:txBody>
      </p:sp>
      <p:pic>
        <p:nvPicPr>
          <p:cNvPr id="30724" name="Picture 23" descr="TechNet.png"/>
          <p:cNvPicPr>
            <a:picLocks noChangeAspect="1"/>
          </p:cNvPicPr>
          <p:nvPr/>
        </p:nvPicPr>
        <p:blipFill>
          <a:blip r:embed="rId3" cstate="print"/>
          <a:srcRect/>
          <a:stretch>
            <a:fillRect/>
          </a:stretch>
        </p:blipFill>
        <p:spPr bwMode="black">
          <a:xfrm>
            <a:off x="683568" y="3573016"/>
            <a:ext cx="3624263" cy="738188"/>
          </a:xfrm>
          <a:prstGeom prst="rect">
            <a:avLst/>
          </a:prstGeom>
          <a:noFill/>
          <a:ln w="9525">
            <a:noFill/>
            <a:miter lim="800000"/>
            <a:headEnd/>
            <a:tailEnd/>
          </a:ln>
        </p:spPr>
      </p:pic>
      <p:sp>
        <p:nvSpPr>
          <p:cNvPr id="30729" name="Rectangle 46"/>
          <p:cNvSpPr>
            <a:spLocks noChangeArrowheads="1"/>
          </p:cNvSpPr>
          <p:nvPr/>
        </p:nvSpPr>
        <p:spPr bwMode="auto">
          <a:xfrm>
            <a:off x="838200" y="2322513"/>
            <a:ext cx="3849688" cy="954087"/>
          </a:xfrm>
          <a:prstGeom prst="rect">
            <a:avLst/>
          </a:prstGeom>
          <a:noFill/>
          <a:ln w="9525">
            <a:noFill/>
            <a:miter lim="800000"/>
            <a:headEnd/>
            <a:tailEnd/>
          </a:ln>
        </p:spPr>
        <p:txBody>
          <a:bodyPr>
            <a:spAutoFit/>
          </a:bodyPr>
          <a:lstStyle/>
          <a:p>
            <a:pPr>
              <a:spcBef>
                <a:spcPts val="600"/>
              </a:spcBef>
            </a:pPr>
            <a:r>
              <a:rPr lang="en-US" sz="2000" dirty="0" smtClean="0">
                <a:solidFill>
                  <a:srgbClr val="F2F2F2"/>
                </a:solidFill>
                <a:hlinkClick r:id="rId4"/>
              </a:rPr>
              <a:t>www.msteched.com/Australia</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pPr marL="0" lvl="1"/>
            <a:r>
              <a:rPr lang="en-US" dirty="0">
                <a:solidFill>
                  <a:srgbClr val="F2F2F2"/>
                </a:solidFill>
              </a:rPr>
              <a:t>Sessions On-Demand &amp; Community</a:t>
            </a:r>
          </a:p>
        </p:txBody>
      </p:sp>
      <p:sp>
        <p:nvSpPr>
          <p:cNvPr id="30730" name="Rectangle 47"/>
          <p:cNvSpPr>
            <a:spLocks noChangeArrowheads="1"/>
          </p:cNvSpPr>
          <p:nvPr/>
        </p:nvSpPr>
        <p:spPr bwMode="auto">
          <a:xfrm>
            <a:off x="733425" y="4473575"/>
            <a:ext cx="4067175" cy="1015663"/>
          </a:xfrm>
          <a:prstGeom prst="rect">
            <a:avLst/>
          </a:prstGeom>
          <a:noFill/>
          <a:ln w="9525">
            <a:noFill/>
            <a:miter lim="800000"/>
            <a:headEnd/>
            <a:tailEnd/>
          </a:ln>
        </p:spPr>
        <p:txBody>
          <a:bodyPr wrap="square">
            <a:spAutoFit/>
          </a:bodyPr>
          <a:lstStyle/>
          <a:p>
            <a:pPr>
              <a:spcBef>
                <a:spcPts val="600"/>
              </a:spcBef>
              <a:buSzPct val="120000"/>
              <a:tabLst>
                <a:tab pos="1828800" algn="l"/>
              </a:tabLst>
            </a:pPr>
            <a:r>
              <a:rPr lang="en-US" sz="2000" dirty="0">
                <a:solidFill>
                  <a:srgbClr val="F2F2F2"/>
                </a:solidFill>
                <a:hlinkClick r:id="rId5"/>
              </a:rPr>
              <a:t>http</a:t>
            </a:r>
            <a:r>
              <a:rPr lang="en-US" sz="2000" dirty="0" smtClean="0">
                <a:solidFill>
                  <a:srgbClr val="F2F2F2"/>
                </a:solidFill>
                <a:hlinkClick r:id="rId5"/>
              </a:rPr>
              <a:t>://</a:t>
            </a:r>
            <a:r>
              <a:rPr lang="en-AU" sz="2000" dirty="0" smtClean="0">
                <a:solidFill>
                  <a:srgbClr val="F2F2F2"/>
                </a:solidFill>
                <a:hlinkClick r:id="rId5"/>
              </a:rPr>
              <a:t> technet.microsoft.com/en-au</a:t>
            </a:r>
            <a:r>
              <a:rPr lang="en-US" sz="2400" b="1" dirty="0" smtClean="0">
                <a:solidFill>
                  <a:srgbClr val="F2F2F2"/>
                </a:solidFill>
                <a:hlinkClick r:id="rId5"/>
              </a:rPr>
              <a:t>  </a:t>
            </a:r>
            <a:endParaRPr lang="en-US" sz="2400" dirty="0">
              <a:solidFill>
                <a:srgbClr val="F2F2F2"/>
              </a:solidFill>
            </a:endParaRPr>
          </a:p>
          <a:p>
            <a:pPr marL="0" lvl="1">
              <a:tabLst>
                <a:tab pos="1828800" algn="l"/>
              </a:tabLst>
            </a:pPr>
            <a:endParaRPr lang="en-US" dirty="0">
              <a:solidFill>
                <a:srgbClr val="F2F2F2"/>
              </a:solidFill>
            </a:endParaRPr>
          </a:p>
          <a:p>
            <a:pPr marL="0" lvl="1">
              <a:tabLst>
                <a:tab pos="1828800" algn="l"/>
              </a:tabLst>
            </a:pPr>
            <a:r>
              <a:rPr lang="en-US" dirty="0">
                <a:solidFill>
                  <a:srgbClr val="F2F2F2"/>
                </a:solidFill>
              </a:rPr>
              <a:t>Resources for IT Professionals</a:t>
            </a:r>
          </a:p>
        </p:txBody>
      </p:sp>
      <p:pic>
        <p:nvPicPr>
          <p:cNvPr id="30731" name="Picture 24" descr="TechEd_online.png"/>
          <p:cNvPicPr>
            <a:picLocks noChangeAspect="1"/>
          </p:cNvPicPr>
          <p:nvPr/>
        </p:nvPicPr>
        <p:blipFill>
          <a:blip r:embed="rId6" cstate="print"/>
          <a:srcRect/>
          <a:stretch>
            <a:fillRect/>
          </a:stretch>
        </p:blipFill>
        <p:spPr bwMode="black">
          <a:xfrm>
            <a:off x="914400" y="1281113"/>
            <a:ext cx="2409825" cy="1076325"/>
          </a:xfrm>
          <a:prstGeom prst="rect">
            <a:avLst/>
          </a:prstGeom>
          <a:noFill/>
          <a:ln w="9525">
            <a:noFill/>
            <a:miter lim="800000"/>
            <a:headEnd/>
            <a:tailEnd/>
          </a:ln>
        </p:spPr>
      </p:pic>
      <p:pic>
        <p:nvPicPr>
          <p:cNvPr id="30733" name="Picture 26" descr="msdn_1inch_rgb.png"/>
          <p:cNvPicPr>
            <a:picLocks noChangeAspect="1"/>
          </p:cNvPicPr>
          <p:nvPr/>
        </p:nvPicPr>
        <p:blipFill>
          <a:blip r:embed="rId7" cstate="print"/>
          <a:srcRect/>
          <a:stretch>
            <a:fillRect/>
          </a:stretch>
        </p:blipFill>
        <p:spPr bwMode="black">
          <a:xfrm>
            <a:off x="5457825" y="3582988"/>
            <a:ext cx="1857375" cy="942975"/>
          </a:xfrm>
          <a:prstGeom prst="rect">
            <a:avLst/>
          </a:prstGeom>
          <a:noFill/>
          <a:ln w="9525">
            <a:noFill/>
            <a:miter lim="800000"/>
            <a:headEnd/>
            <a:tailEnd/>
          </a:ln>
        </p:spPr>
      </p:pic>
      <p:sp>
        <p:nvSpPr>
          <p:cNvPr id="30734" name="Rectangle 27"/>
          <p:cNvSpPr>
            <a:spLocks noChangeArrowheads="1"/>
          </p:cNvSpPr>
          <p:nvPr/>
        </p:nvSpPr>
        <p:spPr bwMode="auto">
          <a:xfrm>
            <a:off x="5218112" y="4473575"/>
            <a:ext cx="3925888" cy="1123384"/>
          </a:xfrm>
          <a:prstGeom prst="rect">
            <a:avLst/>
          </a:prstGeom>
          <a:noFill/>
          <a:ln w="9525">
            <a:noFill/>
            <a:miter lim="800000"/>
            <a:headEnd/>
            <a:tailEnd/>
          </a:ln>
        </p:spPr>
        <p:txBody>
          <a:bodyPr wrap="square">
            <a:spAutoFit/>
          </a:bodyPr>
          <a:lstStyle/>
          <a:p>
            <a:pPr>
              <a:spcBef>
                <a:spcPts val="600"/>
              </a:spcBef>
              <a:tabLst>
                <a:tab pos="1828800" algn="l"/>
              </a:tabLst>
            </a:pPr>
            <a:r>
              <a:rPr lang="en-US" sz="2000" dirty="0">
                <a:solidFill>
                  <a:srgbClr val="F2F2F2"/>
                </a:solidFill>
                <a:hlinkClick r:id="rId8"/>
              </a:rPr>
              <a:t>http</a:t>
            </a:r>
            <a:r>
              <a:rPr lang="en-US" sz="2000" dirty="0" smtClean="0">
                <a:solidFill>
                  <a:srgbClr val="F2F2F2"/>
                </a:solidFill>
                <a:hlinkClick r:id="rId8"/>
              </a:rPr>
              <a:t>://</a:t>
            </a:r>
            <a:r>
              <a:rPr lang="en-AU" sz="2000" dirty="0" smtClean="0">
                <a:solidFill>
                  <a:srgbClr val="F2F2F2"/>
                </a:solidFill>
                <a:hlinkClick r:id="rId8"/>
              </a:rPr>
              <a:t>msdn.microsoft.com/en-au</a:t>
            </a:r>
            <a:endParaRPr lang="en-AU" sz="2000" dirty="0" smtClean="0">
              <a:solidFill>
                <a:srgbClr val="F2F2F2"/>
              </a:solidFill>
            </a:endParaRPr>
          </a:p>
          <a:p>
            <a:pPr>
              <a:spcBef>
                <a:spcPts val="600"/>
              </a:spcBef>
              <a:tabLst>
                <a:tab pos="1828800" algn="l"/>
              </a:tabLst>
            </a:pPr>
            <a:r>
              <a:rPr lang="en-US" sz="2400" b="1" dirty="0" smtClean="0">
                <a:solidFill>
                  <a:srgbClr val="F2F2F2"/>
                </a:solidFill>
              </a:rPr>
              <a:t> </a:t>
            </a:r>
            <a:endParaRPr lang="en-US" dirty="0">
              <a:solidFill>
                <a:srgbClr val="F2F2F2"/>
              </a:solidFill>
            </a:endParaRPr>
          </a:p>
          <a:p>
            <a:pPr marL="0" lvl="1">
              <a:tabLst>
                <a:tab pos="1828800" algn="l"/>
              </a:tabLst>
            </a:pPr>
            <a:r>
              <a:rPr lang="en-US" dirty="0">
                <a:solidFill>
                  <a:srgbClr val="F2F2F2"/>
                </a:solidFill>
              </a:rPr>
              <a:t>Resources for Developers</a:t>
            </a:r>
          </a:p>
        </p:txBody>
      </p:sp>
      <p:sp>
        <p:nvSpPr>
          <p:cNvPr id="30748" name="Rectangle 56"/>
          <p:cNvSpPr>
            <a:spLocks noChangeArrowheads="1"/>
          </p:cNvSpPr>
          <p:nvPr/>
        </p:nvSpPr>
        <p:spPr bwMode="auto">
          <a:xfrm>
            <a:off x="4629150" y="2322513"/>
            <a:ext cx="4514850" cy="954087"/>
          </a:xfrm>
          <a:prstGeom prst="rect">
            <a:avLst/>
          </a:prstGeom>
          <a:noFill/>
          <a:ln w="9525">
            <a:noFill/>
            <a:miter lim="800000"/>
            <a:headEnd/>
            <a:tailEnd/>
          </a:ln>
        </p:spPr>
        <p:txBody>
          <a:bodyPr>
            <a:spAutoFit/>
          </a:bodyPr>
          <a:lstStyle/>
          <a:p>
            <a:pPr>
              <a:spcBef>
                <a:spcPts val="600"/>
              </a:spcBef>
            </a:pPr>
            <a:r>
              <a:rPr lang="en-AU" sz="2000" dirty="0" smtClean="0">
                <a:solidFill>
                  <a:srgbClr val="F2F2F2"/>
                </a:solidFill>
                <a:hlinkClick r:id="rId9"/>
              </a:rPr>
              <a:t>www.microsoft.com/australia/learning</a:t>
            </a:r>
            <a:r>
              <a:rPr lang="en-US" sz="2000" dirty="0" smtClean="0">
                <a:solidFill>
                  <a:srgbClr val="F2F2F2"/>
                </a:solidFill>
              </a:rPr>
              <a:t>  </a:t>
            </a:r>
            <a:endParaRPr lang="en-US" sz="2000" dirty="0">
              <a:solidFill>
                <a:srgbClr val="F2F2F2"/>
              </a:solidFill>
            </a:endParaRPr>
          </a:p>
          <a:p>
            <a:pPr marL="0" lvl="1"/>
            <a:endParaRPr lang="en-US" dirty="0">
              <a:solidFill>
                <a:srgbClr val="F2F2F2"/>
              </a:solidFill>
            </a:endParaRPr>
          </a:p>
          <a:p>
            <a:r>
              <a:rPr lang="en-US" dirty="0">
                <a:solidFill>
                  <a:srgbClr val="F2F2F2"/>
                </a:solidFill>
              </a:rPr>
              <a:t>Microsoft Certification &amp; Training Resources</a:t>
            </a:r>
          </a:p>
        </p:txBody>
      </p:sp>
      <p:sp>
        <p:nvSpPr>
          <p:cNvPr id="54" name="Title 1"/>
          <p:cNvSpPr>
            <a:spLocks noGrp="1"/>
          </p:cNvSpPr>
          <p:nvPr>
            <p:ph type="title"/>
          </p:nvPr>
        </p:nvSpPr>
        <p:spPr/>
        <p:txBody>
          <a:bodyPr/>
          <a:lstStyle/>
          <a:p>
            <a:pPr eaLnBrk="1" hangingPunct="1">
              <a:defRPr/>
            </a:pPr>
            <a:r>
              <a:rPr dirty="0" smtClean="0">
                <a:ln>
                  <a:noFill/>
                </a:ln>
              </a:rPr>
              <a:t>Resources</a:t>
            </a:r>
          </a:p>
        </p:txBody>
      </p:sp>
      <p:grpSp>
        <p:nvGrpSpPr>
          <p:cNvPr id="6" name="Group 57"/>
          <p:cNvGrpSpPr>
            <a:grpSpLocks/>
          </p:cNvGrpSpPr>
          <p:nvPr/>
        </p:nvGrpSpPr>
        <p:grpSpPr bwMode="auto">
          <a:xfrm>
            <a:off x="5148064" y="1268760"/>
            <a:ext cx="3476625" cy="771525"/>
            <a:chOff x="5561787" y="0"/>
            <a:chExt cx="3477054" cy="771334"/>
          </a:xfrm>
        </p:grpSpPr>
        <p:pic>
          <p:nvPicPr>
            <p:cNvPr id="30754" name="Picture 55" descr="ms_Learning_w.eps"/>
            <p:cNvPicPr>
              <a:picLocks noChangeAspect="1"/>
            </p:cNvPicPr>
            <p:nvPr/>
          </p:nvPicPr>
          <p:blipFill>
            <a:blip r:embed="rId10" cstate="print"/>
            <a:srcRect l="51466"/>
            <a:stretch>
              <a:fillRect/>
            </a:stretch>
          </p:blipFill>
          <p:spPr bwMode="black">
            <a:xfrm>
              <a:off x="7257327" y="0"/>
              <a:ext cx="1781514" cy="771334"/>
            </a:xfrm>
            <a:prstGeom prst="rect">
              <a:avLst/>
            </a:prstGeom>
            <a:noFill/>
            <a:ln w="9525">
              <a:noFill/>
              <a:miter lim="800000"/>
              <a:headEnd/>
              <a:tailEnd/>
            </a:ln>
          </p:spPr>
        </p:pic>
        <p:pic>
          <p:nvPicPr>
            <p:cNvPr id="30755" name="Picture 2" descr="C:\Documents and Settings\Pennie\My Documents\ACERDATA (D)\Pennie's documents\MS Image\Boxshot_Logo\MICROSOFT\Microsoft Logo wht shadow.png"/>
            <p:cNvPicPr>
              <a:picLocks noChangeAspect="1" noChangeArrowheads="1"/>
            </p:cNvPicPr>
            <p:nvPr/>
          </p:nvPicPr>
          <p:blipFill>
            <a:blip r:embed="rId11" cstate="print"/>
            <a:srcRect/>
            <a:stretch>
              <a:fillRect/>
            </a:stretch>
          </p:blipFill>
          <p:spPr bwMode="black">
            <a:xfrm>
              <a:off x="5561787" y="254642"/>
              <a:ext cx="1693646" cy="312516"/>
            </a:xfrm>
            <a:prstGeom prst="rect">
              <a:avLst/>
            </a:prstGeom>
            <a:noFill/>
            <a:ln w="9525">
              <a:noFill/>
              <a:miter lim="800000"/>
              <a:headEnd/>
              <a:tailEnd/>
            </a:ln>
          </p:spPr>
        </p:pic>
      </p:grpSp>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266316996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blackWhite">
          <a:xfrm>
            <a:off x="395536" y="5301208"/>
            <a:ext cx="8382000" cy="707872"/>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800" dirty="0">
                <a:solidFill>
                  <a:srgbClr val="F2F2F2"/>
                </a:solidFill>
                <a:cs typeface="Arial" charset="0"/>
              </a:rPr>
              <a:t>© </a:t>
            </a:r>
            <a:r>
              <a:rPr lang="en-US" sz="800" dirty="0" smtClean="0">
                <a:solidFill>
                  <a:srgbClr val="F2F2F2"/>
                </a:solidFill>
                <a:cs typeface="Arial" charset="0"/>
              </a:rPr>
              <a:t>2010 Microsoft </a:t>
            </a:r>
            <a:r>
              <a:rPr lang="en-US" sz="800" dirty="0">
                <a:solidFill>
                  <a:srgbClr val="F2F2F2"/>
                </a:soli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800" dirty="0">
                <a:solidFill>
                  <a:srgbClr val="F2F2F2"/>
                </a:soli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800" dirty="0" smtClean="0">
                <a:solidFill>
                  <a:srgbClr val="F2F2F2"/>
                </a:solidFill>
                <a:cs typeface="Arial" charset="0"/>
              </a:rPr>
              <a:t>MICROSOFT </a:t>
            </a:r>
            <a:r>
              <a:rPr lang="en-US" sz="800" dirty="0">
                <a:solidFill>
                  <a:srgbClr val="F2F2F2"/>
                </a:solidFill>
                <a:cs typeface="Arial" charset="0"/>
              </a:rPr>
              <a:t>MAKES NO WARRANTIES, EXPRESS, IMPLIED OR STATUTORY, AS TO THE INFORMATION IN THIS PRESENTATION.</a:t>
            </a:r>
          </a:p>
        </p:txBody>
      </p:sp>
      <p:pic>
        <p:nvPicPr>
          <p:cNvPr id="7" name="Picture 2" descr="Microsoft logo and tagline"/>
          <p:cNvPicPr>
            <a:picLocks noChangeAspect="1" noChangeArrowheads="1"/>
          </p:cNvPicPr>
          <p:nvPr/>
        </p:nvPicPr>
        <p:blipFill>
          <a:blip r:embed="rId3" cstate="print"/>
          <a:srcRect r="25754" b="36106"/>
          <a:stretch>
            <a:fillRect/>
          </a:stretch>
        </p:blipFill>
        <p:spPr bwMode="black">
          <a:xfrm>
            <a:off x="2213840" y="2666735"/>
            <a:ext cx="4718061" cy="875731"/>
          </a:xfrm>
          <a:prstGeom prst="rect">
            <a:avLst/>
          </a:prstGeom>
          <a:noFill/>
          <a:ln>
            <a:noFill/>
          </a:ln>
        </p:spPr>
      </p:pic>
      <p:sp>
        <p:nvSpPr>
          <p:cNvPr id="3" name="Footer Placeholder 2"/>
          <p:cNvSpPr>
            <a:spLocks noGrp="1"/>
          </p:cNvSpPr>
          <p:nvPr>
            <p:ph type="ftr" sz="quarter" idx="11"/>
          </p:nvPr>
        </p:nvSpPr>
        <p:spPr/>
        <p:txBody>
          <a:bodyPr/>
          <a:lstStyle/>
          <a:p>
            <a:r>
              <a:rPr lang="en-AU" smtClean="0">
                <a:solidFill>
                  <a:srgbClr val="FFFFFF"/>
                </a:solidFill>
              </a:rPr>
              <a:t>(c) 2011 Microsoft. All rights reserved.</a:t>
            </a:r>
            <a:endParaRPr lang="en-AU" dirty="0">
              <a:solidFill>
                <a:srgbClr val="FFFFFF"/>
              </a:solidFill>
            </a:endParaRPr>
          </a:p>
        </p:txBody>
      </p:sp>
    </p:spTree>
    <p:extLst>
      <p:ext uri="{BB962C8B-B14F-4D97-AF65-F5344CB8AC3E}">
        <p14:creationId xmlns:p14="http://schemas.microsoft.com/office/powerpoint/2010/main" val="351801300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The Basics</a:t>
            </a:r>
            <a:endParaRPr lang="en-AU" dirty="0"/>
          </a:p>
        </p:txBody>
      </p:sp>
      <p:sp>
        <p:nvSpPr>
          <p:cNvPr id="3" name="Subtitle 2"/>
          <p:cNvSpPr>
            <a:spLocks noGrp="1"/>
          </p:cNvSpPr>
          <p:nvPr>
            <p:ph type="subTitle" idx="1"/>
          </p:nvPr>
        </p:nvSpPr>
        <p:spPr>
          <a:xfrm>
            <a:off x="683568" y="3356992"/>
            <a:ext cx="6400800" cy="1752600"/>
          </a:xfrm>
        </p:spPr>
        <p:txBody>
          <a:bodyPr/>
          <a:lstStyle/>
          <a:p>
            <a:pPr algn="l"/>
            <a:r>
              <a:rPr lang="en-AU" dirty="0" smtClean="0"/>
              <a:t>Getting started + some concepts</a:t>
            </a:r>
            <a:endParaRPr lang="en-AU" dirty="0"/>
          </a:p>
        </p:txBody>
      </p:sp>
    </p:spTree>
    <p:extLst>
      <p:ext uri="{BB962C8B-B14F-4D97-AF65-F5344CB8AC3E}">
        <p14:creationId xmlns:p14="http://schemas.microsoft.com/office/powerpoint/2010/main" val="1367323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Azure in a slide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51" name="Picture 4" descr="D:\DVD_ART36\Artwork_Imagery\Icons - Illustrations\_ SEVEN STYLE\world globe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398" y="1896822"/>
            <a:ext cx="1503470" cy="150347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D:\DVD_ART36\Artwork_Imagery\Icons - Illustrations\_ WINDOWS SERVER ICONS\Misc\box arrow 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5387" y="2554580"/>
            <a:ext cx="918550" cy="83299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62147" y="1845310"/>
            <a:ext cx="1503470" cy="150347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 descr="D:\DVD_ART36\Artwork_Imagery\Icons - Illustrations\_ WINDOWS SERVER ICONS\Misc\box arrow blu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2503070"/>
            <a:ext cx="918550" cy="832999"/>
          </a:xfrm>
          <a:prstGeom prst="rect">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2267744" y="1607285"/>
            <a:ext cx="1205116" cy="369332"/>
          </a:xfrm>
          <a:prstGeom prst="rect">
            <a:avLst/>
          </a:prstGeom>
          <a:noFill/>
        </p:spPr>
        <p:txBody>
          <a:bodyPr wrap="square" rtlCol="0">
            <a:spAutoFit/>
          </a:bodyPr>
          <a:lstStyle/>
          <a:p>
            <a:r>
              <a:rPr lang="en-AU" dirty="0" smtClean="0"/>
              <a:t>Web Role</a:t>
            </a:r>
            <a:endParaRPr lang="en-AU" dirty="0"/>
          </a:p>
        </p:txBody>
      </p:sp>
      <p:sp>
        <p:nvSpPr>
          <p:cNvPr id="56" name="TextBox 55"/>
          <p:cNvSpPr txBox="1"/>
          <p:nvPr/>
        </p:nvSpPr>
        <p:spPr>
          <a:xfrm>
            <a:off x="5364088" y="1589544"/>
            <a:ext cx="1584176" cy="369332"/>
          </a:xfrm>
          <a:prstGeom prst="rect">
            <a:avLst/>
          </a:prstGeom>
          <a:noFill/>
        </p:spPr>
        <p:txBody>
          <a:bodyPr wrap="square" rtlCol="0">
            <a:spAutoFit/>
          </a:bodyPr>
          <a:lstStyle/>
          <a:p>
            <a:r>
              <a:rPr lang="en-AU" dirty="0" smtClean="0"/>
              <a:t>Worker Role</a:t>
            </a:r>
            <a:endParaRPr lang="en-AU" dirty="0"/>
          </a:p>
        </p:txBody>
      </p:sp>
      <p:pic>
        <p:nvPicPr>
          <p:cNvPr id="60" name="Picture 4" descr="\\eventsql\dvd\Online_ART\DVD_ART36\Artwork_Imagery\Icons - Illustrations\_ REAL VISTA STYLE\batch database grou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4386" y="4023440"/>
            <a:ext cx="1847088" cy="1847088"/>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3" descr="D:\DVD_ART36\Artwork_Imagery\Icons - Illustrations\_ REAL VISTA STYLE\mail envelop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61084" y="5349682"/>
            <a:ext cx="515287" cy="515287"/>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4" descr="D:\DVD_ART36\Artwork_Imagery\Icons - Illustrations\_ VISTA STYLE\gallery photos.png"/>
          <p:cNvPicPr>
            <a:picLocks noChangeAspect="1" noChangeArrowheads="1"/>
          </p:cNvPicPr>
          <p:nvPr/>
        </p:nvPicPr>
        <p:blipFill>
          <a:blip r:embed="rId8" cstate="print">
            <a:extLst>
              <a:ext uri="{BEBA8EAE-BF5A-486C-A8C5-ECC9F3942E4B}">
                <a14:imgProps xmlns:a14="http://schemas.microsoft.com/office/drawing/2010/main">
                  <a14:imgLayer r:embed="rId9">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6666632" y="5330892"/>
            <a:ext cx="515173" cy="51517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5" descr="D:\DVD_ART36\Artwork_Imagery\Icons - Illustrations\_ WINDOWS SERVER ICONS\Data\Table with Data Blue spreadsheet document.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93093" y="5665349"/>
            <a:ext cx="482982" cy="39923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41006" y="4196000"/>
            <a:ext cx="2382854" cy="204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TextBox 64"/>
          <p:cNvSpPr txBox="1"/>
          <p:nvPr/>
        </p:nvSpPr>
        <p:spPr>
          <a:xfrm>
            <a:off x="2339752" y="3789526"/>
            <a:ext cx="1205116" cy="369332"/>
          </a:xfrm>
          <a:prstGeom prst="rect">
            <a:avLst/>
          </a:prstGeom>
          <a:noFill/>
        </p:spPr>
        <p:txBody>
          <a:bodyPr wrap="square" rtlCol="0">
            <a:spAutoFit/>
          </a:bodyPr>
          <a:lstStyle/>
          <a:p>
            <a:r>
              <a:rPr lang="en-AU" dirty="0" smtClean="0"/>
              <a:t>SQL Azure</a:t>
            </a:r>
            <a:endParaRPr lang="en-AU" dirty="0"/>
          </a:p>
        </p:txBody>
      </p:sp>
      <p:sp>
        <p:nvSpPr>
          <p:cNvPr id="66" name="TextBox 65"/>
          <p:cNvSpPr txBox="1"/>
          <p:nvPr/>
        </p:nvSpPr>
        <p:spPr>
          <a:xfrm>
            <a:off x="5292080" y="3780234"/>
            <a:ext cx="1666434" cy="369332"/>
          </a:xfrm>
          <a:prstGeom prst="rect">
            <a:avLst/>
          </a:prstGeom>
          <a:noFill/>
        </p:spPr>
        <p:txBody>
          <a:bodyPr wrap="square" rtlCol="0">
            <a:spAutoFit/>
          </a:bodyPr>
          <a:lstStyle/>
          <a:p>
            <a:r>
              <a:rPr lang="en-AU" dirty="0" smtClean="0"/>
              <a:t>Azure Storage</a:t>
            </a:r>
            <a:endParaRPr lang="en-AU" dirty="0"/>
          </a:p>
        </p:txBody>
      </p:sp>
    </p:spTree>
    <p:extLst>
      <p:ext uri="{BB962C8B-B14F-4D97-AF65-F5344CB8AC3E}">
        <p14:creationId xmlns:p14="http://schemas.microsoft.com/office/powerpoint/2010/main" val="234806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more to Azure</a:t>
            </a:r>
            <a:endParaRPr lang="en-AU" dirty="0"/>
          </a:p>
        </p:txBody>
      </p:sp>
      <p:sp>
        <p:nvSpPr>
          <p:cNvPr id="3" name="Content Placeholder 2"/>
          <p:cNvSpPr>
            <a:spLocks noGrp="1"/>
          </p:cNvSpPr>
          <p:nvPr>
            <p:ph idx="1"/>
          </p:nvPr>
        </p:nvSpPr>
        <p:spPr/>
        <p:txBody>
          <a:bodyPr/>
          <a:lstStyle/>
          <a:p>
            <a:r>
              <a:rPr lang="en-AU" dirty="0" smtClean="0"/>
              <a:t>Access Control</a:t>
            </a:r>
          </a:p>
          <a:p>
            <a:r>
              <a:rPr lang="en-AU" dirty="0" err="1" smtClean="0"/>
              <a:t>AppFabric</a:t>
            </a:r>
            <a:r>
              <a:rPr lang="en-AU" dirty="0" smtClean="0"/>
              <a:t> Caching</a:t>
            </a:r>
          </a:p>
          <a:p>
            <a:r>
              <a:rPr lang="en-AU" dirty="0" smtClean="0"/>
              <a:t>Service Bus</a:t>
            </a:r>
          </a:p>
          <a:p>
            <a:r>
              <a:rPr lang="en-AU" dirty="0" smtClean="0"/>
              <a:t>Virtual Network</a:t>
            </a:r>
          </a:p>
          <a:p>
            <a:r>
              <a:rPr lang="en-AU" dirty="0" smtClean="0"/>
              <a:t>CDNs</a:t>
            </a:r>
          </a:p>
          <a:p>
            <a:r>
              <a:rPr lang="en-AU" dirty="0" smtClean="0"/>
              <a:t>…</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466133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Existing APP</a:t>
            </a:r>
            <a:endParaRPr lang="en-AU" dirty="0"/>
          </a:p>
        </p:txBody>
      </p:sp>
      <p:sp>
        <p:nvSpPr>
          <p:cNvPr id="3" name="Text Placeholder 2"/>
          <p:cNvSpPr>
            <a:spLocks noGrp="1"/>
          </p:cNvSpPr>
          <p:nvPr>
            <p:ph type="body" idx="1"/>
          </p:nvPr>
        </p:nvSpPr>
        <p:spPr/>
        <p:txBody>
          <a:bodyPr/>
          <a:lstStyle/>
          <a:p>
            <a:r>
              <a:rPr lang="en-AU" dirty="0" smtClean="0"/>
              <a:t>Demo Time</a:t>
            </a:r>
            <a:endParaRPr lang="en-AU" dirty="0"/>
          </a:p>
        </p:txBody>
      </p:sp>
      <p:sp>
        <p:nvSpPr>
          <p:cNvPr id="5" name="Footer Placeholder 4"/>
          <p:cNvSpPr>
            <a:spLocks noGrp="1"/>
          </p:cNvSpPr>
          <p:nvPr>
            <p:ph type="ftr" sz="quarter" idx="11"/>
          </p:nvPr>
        </p:nvSpPr>
        <p:spPr/>
        <p:txBody>
          <a:bodyPr/>
          <a:lstStyle/>
          <a:p>
            <a:r>
              <a:rPr lang="en-AU" smtClean="0"/>
              <a:t>(c) 2011 Microsoft. All rights reserved.</a:t>
            </a:r>
            <a:endParaRPr lang="en-AU" dirty="0"/>
          </a:p>
        </p:txBody>
      </p:sp>
    </p:spTree>
    <p:extLst>
      <p:ext uri="{BB962C8B-B14F-4D97-AF65-F5344CB8AC3E}">
        <p14:creationId xmlns:p14="http://schemas.microsoft.com/office/powerpoint/2010/main" val="3378851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contrived application…</a:t>
            </a:r>
            <a:endParaRPr lang="en-AU" dirty="0"/>
          </a:p>
        </p:txBody>
      </p:sp>
      <p:sp>
        <p:nvSpPr>
          <p:cNvPr id="3" name="Content Placeholder 2"/>
          <p:cNvSpPr>
            <a:spLocks noGrp="1"/>
          </p:cNvSpPr>
          <p:nvPr>
            <p:ph idx="1"/>
          </p:nvPr>
        </p:nvSpPr>
        <p:spPr>
          <a:xfrm>
            <a:off x="889247" y="1902759"/>
            <a:ext cx="7429661" cy="4213313"/>
          </a:xfrm>
        </p:spPr>
        <p:txBody>
          <a:bodyPr/>
          <a:lstStyle/>
          <a:p>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8914" name="Picture 2" descr="C:\Users\Mahesh\Dropbox\SharPix\Blog\Step 0\sharpi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06742"/>
            <a:ext cx="7416824" cy="4330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2985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Anatomy of the application : Before</a:t>
            </a:r>
            <a:endParaRPr lang="en-AU" dirty="0"/>
          </a:p>
        </p:txBody>
      </p:sp>
      <p:sp>
        <p:nvSpPr>
          <p:cNvPr id="4" name="Footer Placeholder 3"/>
          <p:cNvSpPr>
            <a:spLocks noGrp="1"/>
          </p:cNvSpPr>
          <p:nvPr>
            <p:ph type="ftr" sz="quarter" idx="11"/>
          </p:nvPr>
        </p:nvSpPr>
        <p:spPr/>
        <p:txBody>
          <a:bodyPr/>
          <a:lstStyle/>
          <a:p>
            <a:r>
              <a:rPr lang="en-AU" smtClean="0"/>
              <a:t>(c) 2011 Microsoft. All rights reserved.</a:t>
            </a:r>
            <a:endParaRPr lang="en-AU" dirty="0"/>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1800000"/>
            <a:ext cx="8224282" cy="4309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689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TEch Ed 2011">
      <a:dk1>
        <a:srgbClr val="000000"/>
      </a:dk1>
      <a:lt1>
        <a:srgbClr val="FFFFFF"/>
      </a:lt1>
      <a:dk2>
        <a:srgbClr val="000000"/>
      </a:dk2>
      <a:lt2>
        <a:srgbClr val="F2F2F2"/>
      </a:lt2>
      <a:accent1>
        <a:srgbClr val="03C2F1"/>
      </a:accent1>
      <a:accent2>
        <a:srgbClr val="F15C44"/>
      </a:accent2>
      <a:accent3>
        <a:srgbClr val="33CC33"/>
      </a:accent3>
      <a:accent4>
        <a:srgbClr val="ED1977"/>
      </a:accent4>
      <a:accent5>
        <a:srgbClr val="FFFF00"/>
      </a:accent5>
      <a:accent6>
        <a:srgbClr val="824BB5"/>
      </a:accent6>
      <a:hlink>
        <a:srgbClr val="03C2F1"/>
      </a:hlink>
      <a:folHlink>
        <a:srgbClr val="FFFF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11057</TotalTime>
  <Words>1295</Words>
  <Application>Microsoft Office PowerPoint</Application>
  <PresentationFormat>On-screen Show (4:3)</PresentationFormat>
  <Paragraphs>192</Paragraphs>
  <Slides>35</Slides>
  <Notes>13</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Office Theme</vt:lpstr>
      <vt:lpstr>1_Office Theme</vt:lpstr>
      <vt:lpstr>PowerPoint Presentation</vt:lpstr>
      <vt:lpstr>Migrating your applications to Azure</vt:lpstr>
      <vt:lpstr>Agenda What are we gonna cover?</vt:lpstr>
      <vt:lpstr>The Basics</vt:lpstr>
      <vt:lpstr>Azure in a slide</vt:lpstr>
      <vt:lpstr>There is more to Azure</vt:lpstr>
      <vt:lpstr>The Existing APP</vt:lpstr>
      <vt:lpstr>A contrived application…</vt:lpstr>
      <vt:lpstr>Anatomy of the application : Before</vt:lpstr>
      <vt:lpstr>Anatomy of the application : After</vt:lpstr>
      <vt:lpstr>RUNNING EXISTING APP</vt:lpstr>
      <vt:lpstr>MOVE STORAGE TO AZURE</vt:lpstr>
      <vt:lpstr>Create Azure Subscriptions</vt:lpstr>
      <vt:lpstr>Migrate the Database</vt:lpstr>
      <vt:lpstr>Connect to the Cloud Database</vt:lpstr>
      <vt:lpstr>Anatomy of the application : After</vt:lpstr>
      <vt:lpstr>LOCAL APP REMOTE DATA</vt:lpstr>
      <vt:lpstr>Moving Files to Blobs</vt:lpstr>
      <vt:lpstr>Session State in the cloud</vt:lpstr>
      <vt:lpstr>Anatomy of the application : After</vt:lpstr>
      <vt:lpstr>LOCAL APP REMOTE EVERYTHING ELSE</vt:lpstr>
      <vt:lpstr>MOVE Web App TO Windows AZURE</vt:lpstr>
      <vt:lpstr>All work done in local PC</vt:lpstr>
      <vt:lpstr>Move the Application to Azure</vt:lpstr>
      <vt:lpstr>Anatomy of the application : After</vt:lpstr>
      <vt:lpstr>App in Compute Emulator</vt:lpstr>
      <vt:lpstr>Authentication using GooGle, WINDOWS LIVE ID</vt:lpstr>
      <vt:lpstr>Outsourcing your authentication</vt:lpstr>
      <vt:lpstr>Anatomy of the application : After</vt:lpstr>
      <vt:lpstr>App in Compute Emulator with Live ID/GooGLE</vt:lpstr>
      <vt:lpstr>Summary What we covered</vt:lpstr>
      <vt:lpstr>Interested in more?</vt:lpstr>
      <vt:lpstr>Enrol in Microsoft Virtual Academy Today</vt:lpstr>
      <vt:lpstr>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clarken</dc:creator>
  <cp:lastModifiedBy>Event Staff</cp:lastModifiedBy>
  <cp:revision>325</cp:revision>
  <dcterms:created xsi:type="dcterms:W3CDTF">2011-04-01T05:55:34Z</dcterms:created>
  <dcterms:modified xsi:type="dcterms:W3CDTF">2011-09-01T05:18:01Z</dcterms:modified>
</cp:coreProperties>
</file>