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Lst>
  <p:notesMasterIdLst>
    <p:notesMasterId r:id="rId103"/>
  </p:notesMasterIdLst>
  <p:sldIdLst>
    <p:sldId id="279" r:id="rId3"/>
    <p:sldId id="387" r:id="rId4"/>
    <p:sldId id="287" r:id="rId5"/>
    <p:sldId id="288" r:id="rId6"/>
    <p:sldId id="381" r:id="rId7"/>
    <p:sldId id="290" r:id="rId8"/>
    <p:sldId id="386"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82"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 id="353" r:id="rId71"/>
    <p:sldId id="354" r:id="rId72"/>
    <p:sldId id="355" r:id="rId73"/>
    <p:sldId id="356"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 id="260" r:id="rId96"/>
    <p:sldId id="385" r:id="rId97"/>
    <p:sldId id="384" r:id="rId98"/>
    <p:sldId id="380" r:id="rId99"/>
    <p:sldId id="388" r:id="rId100"/>
    <p:sldId id="389" r:id="rId101"/>
    <p:sldId id="390"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00C2F1"/>
    <a:srgbClr val="F15C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92411" autoAdjust="0"/>
  </p:normalViewPr>
  <p:slideViewPr>
    <p:cSldViewPr>
      <p:cViewPr>
        <p:scale>
          <a:sx n="33" d="100"/>
          <a:sy n="33" d="100"/>
        </p:scale>
        <p:origin x="-1146" y="-10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B19BB0-C51C-4C9A-8C99-63F45BC88E63}" type="datetimeFigureOut">
              <a:rPr lang="en-AU" smtClean="0"/>
              <a:pPr/>
              <a:t>1/09/2011</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4AC48C-614D-46D0-90EB-1AE9301A1F8C}" type="slidenum">
              <a:rPr lang="en-AU" smtClean="0"/>
              <a:pPr/>
              <a:t>‹#›</a:t>
            </a:fld>
            <a:endParaRPr lang="en-AU" dirty="0"/>
          </a:p>
        </p:txBody>
      </p:sp>
    </p:spTree>
    <p:extLst>
      <p:ext uri="{BB962C8B-B14F-4D97-AF65-F5344CB8AC3E}">
        <p14:creationId xmlns:p14="http://schemas.microsoft.com/office/powerpoint/2010/main" val="426468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34AC48C-614D-46D0-90EB-1AE9301A1F8C}" type="slidenum">
              <a:rPr lang="en-AU" smtClean="0"/>
              <a:pPr/>
              <a:t>2</a:t>
            </a:fld>
            <a:endParaRPr lang="en-AU" dirty="0"/>
          </a:p>
        </p:txBody>
      </p:sp>
    </p:spTree>
    <p:extLst>
      <p:ext uri="{BB962C8B-B14F-4D97-AF65-F5344CB8AC3E}">
        <p14:creationId xmlns:p14="http://schemas.microsoft.com/office/powerpoint/2010/main" val="241318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extLst>
      <p:ext uri="{BB962C8B-B14F-4D97-AF65-F5344CB8AC3E}">
        <p14:creationId xmlns:p14="http://schemas.microsoft.com/office/powerpoint/2010/main" val="2185975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176005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extLst>
      <p:ext uri="{BB962C8B-B14F-4D97-AF65-F5344CB8AC3E}">
        <p14:creationId xmlns:p14="http://schemas.microsoft.com/office/powerpoint/2010/main" val="882553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1115327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extLst>
      <p:ext uri="{BB962C8B-B14F-4D97-AF65-F5344CB8AC3E}">
        <p14:creationId xmlns:p14="http://schemas.microsoft.com/office/powerpoint/2010/main" val="1262220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extLst>
      <p:ext uri="{BB962C8B-B14F-4D97-AF65-F5344CB8AC3E}">
        <p14:creationId xmlns:p14="http://schemas.microsoft.com/office/powerpoint/2010/main" val="196544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52</a:t>
            </a:fld>
            <a:endParaRPr lang="en-US" dirty="0"/>
          </a:p>
        </p:txBody>
      </p:sp>
    </p:spTree>
    <p:extLst>
      <p:ext uri="{BB962C8B-B14F-4D97-AF65-F5344CB8AC3E}">
        <p14:creationId xmlns:p14="http://schemas.microsoft.com/office/powerpoint/2010/main" val="2618164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2618164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extLst>
      <p:ext uri="{BB962C8B-B14F-4D97-AF65-F5344CB8AC3E}">
        <p14:creationId xmlns:p14="http://schemas.microsoft.com/office/powerpoint/2010/main" val="593690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extLst>
      <p:ext uri="{BB962C8B-B14F-4D97-AF65-F5344CB8AC3E}">
        <p14:creationId xmlns:p14="http://schemas.microsoft.com/office/powerpoint/2010/main" val="593690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extLst>
      <p:ext uri="{BB962C8B-B14F-4D97-AF65-F5344CB8AC3E}">
        <p14:creationId xmlns:p14="http://schemas.microsoft.com/office/powerpoint/2010/main" val="46638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57</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58</a:t>
            </a:fld>
            <a:endParaRPr lang="en-US" dirty="0"/>
          </a:p>
        </p:txBody>
      </p:sp>
    </p:spTree>
    <p:extLst>
      <p:ext uri="{BB962C8B-B14F-4D97-AF65-F5344CB8AC3E}">
        <p14:creationId xmlns:p14="http://schemas.microsoft.com/office/powerpoint/2010/main" val="2898471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61</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62</a:t>
            </a:fld>
            <a:endParaRPr lang="en-US" dirty="0"/>
          </a:p>
        </p:txBody>
      </p:sp>
    </p:spTree>
    <p:extLst>
      <p:ext uri="{BB962C8B-B14F-4D97-AF65-F5344CB8AC3E}">
        <p14:creationId xmlns:p14="http://schemas.microsoft.com/office/powerpoint/2010/main" val="3702455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63</a:t>
            </a:fld>
            <a:endParaRPr lang="en-US" dirty="0"/>
          </a:p>
        </p:txBody>
      </p:sp>
    </p:spTree>
    <p:extLst>
      <p:ext uri="{BB962C8B-B14F-4D97-AF65-F5344CB8AC3E}">
        <p14:creationId xmlns:p14="http://schemas.microsoft.com/office/powerpoint/2010/main" val="1201826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64</a:t>
            </a:fld>
            <a:endParaRPr lang="en-US" dirty="0"/>
          </a:p>
        </p:txBody>
      </p:sp>
    </p:spTree>
    <p:extLst>
      <p:ext uri="{BB962C8B-B14F-4D97-AF65-F5344CB8AC3E}">
        <p14:creationId xmlns:p14="http://schemas.microsoft.com/office/powerpoint/2010/main" val="2507109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65</a:t>
            </a:fld>
            <a:endParaRPr lang="en-US" dirty="0"/>
          </a:p>
        </p:txBody>
      </p:sp>
    </p:spTree>
    <p:extLst>
      <p:ext uri="{BB962C8B-B14F-4D97-AF65-F5344CB8AC3E}">
        <p14:creationId xmlns:p14="http://schemas.microsoft.com/office/powerpoint/2010/main" val="733424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67</a:t>
            </a:fld>
            <a:endParaRPr lang="en-US" dirty="0"/>
          </a:p>
        </p:txBody>
      </p:sp>
    </p:spTree>
    <p:extLst>
      <p:ext uri="{BB962C8B-B14F-4D97-AF65-F5344CB8AC3E}">
        <p14:creationId xmlns:p14="http://schemas.microsoft.com/office/powerpoint/2010/main" val="20845229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68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69</a:t>
            </a:fld>
            <a:endParaRPr lang="en-US" dirty="0"/>
          </a:p>
        </p:txBody>
      </p:sp>
    </p:spTree>
    <p:extLst>
      <p:ext uri="{BB962C8B-B14F-4D97-AF65-F5344CB8AC3E}">
        <p14:creationId xmlns:p14="http://schemas.microsoft.com/office/powerpoint/2010/main" val="216763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84</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85</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86</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97</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112BF-CC53-4BD3-B71B-638534610DBF}" type="slidenum">
              <a:rPr lang="en-US" smtClean="0">
                <a:solidFill>
                  <a:prstClr val="black"/>
                </a:solidFill>
              </a:rPr>
              <a:pPr>
                <a:defRPr/>
              </a:pPr>
              <a:t>99</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9/1/2011 2:42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 2007 Microsoft Corporation. All rights reserved. Microsoft, Windows, Windows Vista and other product names are or may be registered trademarks and/or trademarks in the U.S. and/or other countries.</a:t>
            </a:r>
          </a:p>
          <a:p>
            <a:r>
              <a:rPr lang="en-US"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prstClr val="black"/>
                </a:solidFill>
              </a:rPr>
            </a:br>
            <a:r>
              <a:rPr lang="en-US" smtClean="0">
                <a:solidFill>
                  <a:prstClr val="black"/>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100</a:t>
            </a:fld>
            <a:endParaRPr lang="en-US" dirty="0">
              <a:solidFill>
                <a:prstClr val="black"/>
              </a:solidFill>
            </a:endParaRPr>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232772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2327727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2455047"/>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27623" y="4189144"/>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2266178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627623" y="2431024"/>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627623" y="4191001"/>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4694471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623" y="2442175"/>
            <a:ext cx="6994362"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27623" y="4191001"/>
            <a:ext cx="6994363"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799117" y="4876800"/>
            <a:ext cx="7683914"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34535466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3112600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437946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l="71250" t="7222" r="5833" b="65833"/>
          <a:stretch/>
        </p:blipFill>
        <p:spPr bwMode="auto">
          <a:xfrm>
            <a:off x="6515100" y="1619250"/>
            <a:ext cx="2095500" cy="1847850"/>
          </a:xfrm>
          <a:prstGeom prst="rect">
            <a:avLst/>
          </a:prstGeom>
          <a:noFill/>
        </p:spPr>
      </p:pic>
    </p:spTree>
    <p:extLst>
      <p:ext uri="{BB962C8B-B14F-4D97-AF65-F5344CB8AC3E}">
        <p14:creationId xmlns:p14="http://schemas.microsoft.com/office/powerpoint/2010/main" val="1875000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r="70625" b="72361"/>
          <a:stretch/>
        </p:blipFill>
        <p:spPr bwMode="auto">
          <a:xfrm>
            <a:off x="6432476" y="-12923"/>
            <a:ext cx="2686050" cy="1895475"/>
          </a:xfrm>
          <a:prstGeom prst="rect">
            <a:avLst/>
          </a:prstGeom>
          <a:noFill/>
          <a:effectLst>
            <a:softEdge rad="127000"/>
          </a:effectLst>
        </p:spPr>
      </p:pic>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l="71250" t="7222" r="5833" b="65833"/>
          <a:stretch/>
        </p:blipFill>
        <p:spPr bwMode="auto">
          <a:xfrm>
            <a:off x="6515100" y="1619250"/>
            <a:ext cx="2095500" cy="1847850"/>
          </a:xfrm>
          <a:prstGeom prst="rect">
            <a:avLst/>
          </a:prstGeom>
          <a:noFill/>
        </p:spPr>
      </p:pic>
    </p:spTree>
    <p:extLst>
      <p:ext uri="{BB962C8B-B14F-4D97-AF65-F5344CB8AC3E}">
        <p14:creationId xmlns:p14="http://schemas.microsoft.com/office/powerpoint/2010/main" val="2733244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solidFill>
                  <a:srgbClr val="000000">
                    <a:lumMod val="50000"/>
                    <a:lumOff val="50000"/>
                  </a:srgbClr>
                </a:solidFill>
              </a:rPr>
              <a:pPr/>
              <a:t>1/09/2011</a:t>
            </a:fld>
            <a:endParaRPr lang="en-AU"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solidFill>
                  <a:srgbClr val="000000">
                    <a:lumMod val="50000"/>
                    <a:lumOff val="50000"/>
                  </a:srgbClr>
                </a:solidFill>
              </a:rPr>
              <a:t>(c) 2011 Microsoft. All rights reserved.</a:t>
            </a:r>
            <a:endParaRPr lang="en-AU"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solidFill>
                  <a:srgbClr val="000000">
                    <a:lumMod val="50000"/>
                    <a:lumOff val="50000"/>
                  </a:srgbClr>
                </a:solidFill>
              </a:rPr>
              <a:pPr/>
              <a:t>‹#›</a:t>
            </a:fld>
            <a:endParaRPr lang="en-AU" dirty="0">
              <a:solidFill>
                <a:srgbClr val="000000">
                  <a:lumMod val="50000"/>
                  <a:lumOff val="50000"/>
                </a:srgbClr>
              </a:solidFill>
            </a:endParaRPr>
          </a:p>
        </p:txBody>
      </p:sp>
    </p:spTree>
    <p:extLst>
      <p:ext uri="{BB962C8B-B14F-4D97-AF65-F5344CB8AC3E}">
        <p14:creationId xmlns:p14="http://schemas.microsoft.com/office/powerpoint/2010/main" val="300543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540026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3" descr="O:\Wunderman\CLIENTS\Microsoft\_SMIC_FY11\SMIC1062 TechEd 2011\Creative\Digital\2_concept\powerpoint\teched11_powerpoint_page1.jpg"/>
          <p:cNvPicPr>
            <a:picLocks noChangeAspect="1" noChangeArrowheads="1"/>
          </p:cNvPicPr>
          <p:nvPr userDrawn="1"/>
        </p:nvPicPr>
        <p:blipFill rotWithShape="1">
          <a:blip r:embed="rId2" cstate="email"/>
          <a:srcRect r="62392" b="75756"/>
          <a:stretch/>
        </p:blipFill>
        <p:spPr bwMode="auto">
          <a:xfrm>
            <a:off x="5940152" y="476672"/>
            <a:ext cx="2502743" cy="1210040"/>
          </a:xfrm>
          <a:prstGeom prst="rect">
            <a:avLst/>
          </a:prstGeom>
          <a:noFill/>
        </p:spPr>
      </p:pic>
    </p:spTree>
    <p:extLst>
      <p:ext uri="{BB962C8B-B14F-4D97-AF65-F5344CB8AC3E}">
        <p14:creationId xmlns:p14="http://schemas.microsoft.com/office/powerpoint/2010/main" val="2366818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848029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solidFill>
                  <a:srgbClr val="FFFFFF"/>
                </a:solidFill>
              </a:rPr>
              <a:pPr/>
              <a:t>1/09/2011</a:t>
            </a:fld>
            <a:endParaRPr lang="en-AU" dirty="0">
              <a:solidFill>
                <a:srgbClr val="FFFFFF"/>
              </a:solidFill>
            </a:endParaRPr>
          </a:p>
        </p:txBody>
      </p:sp>
      <p:sp>
        <p:nvSpPr>
          <p:cNvPr id="8" name="Footer Placeholder 7"/>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9" name="Slide Number Placeholder 8"/>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637350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5" name="Slide Number Placeholder 4"/>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085727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4" name="Slide Number Placeholder 3"/>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734095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748801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92209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dirty="0">
              <a:ln>
                <a:noFill/>
              </a:ln>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t>1/09/2011</a:t>
            </a:fld>
            <a:endParaRPr lang="en-AU"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pPr/>
              <a:t>‹#›</a:t>
            </a:fld>
            <a:endParaRPr lang="en-AU"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251386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extLst>
      <p:ext uri="{BB962C8B-B14F-4D97-AF65-F5344CB8AC3E}">
        <p14:creationId xmlns:p14="http://schemas.microsoft.com/office/powerpoint/2010/main" val="33954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60837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t>1/09/2011</a:t>
            </a:fld>
            <a:endParaRPr lang="en-AU" dirty="0"/>
          </a:p>
        </p:txBody>
      </p:sp>
      <p:sp>
        <p:nvSpPr>
          <p:cNvPr id="8" name="Footer Placeholder 7"/>
          <p:cNvSpPr>
            <a:spLocks noGrp="1"/>
          </p:cNvSpPr>
          <p:nvPr>
            <p:ph type="ftr" sz="quarter" idx="11"/>
          </p:nvPr>
        </p:nvSpPr>
        <p:spPr/>
        <p:txBody>
          <a:bodyPr/>
          <a:lstStyle/>
          <a:p>
            <a:r>
              <a:rPr lang="en-AU" smtClean="0"/>
              <a:t>(c) 2011 Microsoft. All rights reserved.</a:t>
            </a:r>
            <a:endParaRPr lang="en-AU" dirty="0"/>
          </a:p>
        </p:txBody>
      </p:sp>
      <p:sp>
        <p:nvSpPr>
          <p:cNvPr id="9" name="Slide Number Placeholder 8"/>
          <p:cNvSpPr>
            <a:spLocks noGrp="1"/>
          </p:cNvSpPr>
          <p:nvPr>
            <p:ph type="sldNum" sz="quarter" idx="12"/>
          </p:nvPr>
        </p:nvSpPr>
        <p:spPr/>
        <p:txBody>
          <a:bodyPr/>
          <a:lstStyle/>
          <a:p>
            <a:fld id="{2721943D-A7F9-4474-AC48-B5E8E9B2DDB3}" type="slidenum">
              <a:rPr lang="en-AU" smtClean="0"/>
              <a:pPr/>
              <a:t>‹#›</a:t>
            </a:fld>
            <a:endParaRPr lang="en-AU" dirty="0"/>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
        <p:nvSpPr>
          <p:cNvPr id="5" name="Slide Number Placeholder 4"/>
          <p:cNvSpPr>
            <a:spLocks noGrp="1"/>
          </p:cNvSpPr>
          <p:nvPr>
            <p:ph type="sldNum" sz="quarter" idx="12"/>
          </p:nvPr>
        </p:nvSpPr>
        <p:spPr/>
        <p:txBody>
          <a:bodyPr/>
          <a:lstStyle/>
          <a:p>
            <a:fld id="{2721943D-A7F9-4474-AC48-B5E8E9B2DDB3}" type="slidenum">
              <a:rPr lang="en-AU" smtClean="0"/>
              <a:pPr/>
              <a:t>‹#›</a:t>
            </a:fld>
            <a:endParaRPr lang="en-AU" dirty="0"/>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(c) 2011 Microsoft. All rights reserved.</a:t>
            </a:r>
            <a:endParaRPr lang="en-AU" dirty="0"/>
          </a:p>
        </p:txBody>
      </p:sp>
      <p:sp>
        <p:nvSpPr>
          <p:cNvPr id="4" name="Slide Number Placeholder 3"/>
          <p:cNvSpPr>
            <a:spLocks noGrp="1"/>
          </p:cNvSpPr>
          <p:nvPr>
            <p:ph type="sldNum" sz="quarter" idx="12"/>
          </p:nvPr>
        </p:nvSpPr>
        <p:spPr/>
        <p:txBody>
          <a:bodyPr/>
          <a:lstStyle/>
          <a:p>
            <a:fld id="{2721943D-A7F9-4474-AC48-B5E8E9B2DDB3}" type="slidenum">
              <a:rPr lang="en-AU" smtClean="0"/>
              <a:pPr/>
              <a:t>‹#›</a:t>
            </a:fld>
            <a:endParaRPr lang="en-AU" dirty="0"/>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8"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fld id="{1434DAEF-ADEF-4314-AB1F-69B7FB6E84BE}" type="datetime1">
              <a:rPr lang="en-AU" smtClean="0"/>
              <a:t>1/09/2011</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r>
              <a:rPr lang="en-AU" smtClean="0"/>
              <a:t>(c) 2011 Microsoft. All rights reserved.</a:t>
            </a:r>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fld id="{2721943D-A7F9-4474-AC48-B5E8E9B2DDB3}"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4" r:id="rId14"/>
    <p:sldLayoutId id="2147483665" r:id="rId15"/>
    <p:sldLayoutId id="2147483666" r:id="rId16"/>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8"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fld id="{1434DAEF-ADEF-4314-AB1F-69B7FB6E84BE}"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296418037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file:///C:\!Demo\2-BMW_S1000RR_Dinner.mp4"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6.xml"/><Relationship Id="rId1" Type="http://schemas.openxmlformats.org/officeDocument/2006/relationships/slideLayout" Target="../slideLayouts/slideLayout16.xml"/><Relationship Id="rId5" Type="http://schemas.openxmlformats.org/officeDocument/2006/relationships/image" Target="../media/image92.jpeg"/><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microsoftvirtualacademy.com/Home.aspx?WT.mc_id=otc-n-au-jtc-DPR-40787" TargetMode="Externa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8" Type="http://schemas.openxmlformats.org/officeDocument/2006/relationships/hyperlink" Target="http://msdn.microsoft.com/en-au" TargetMode="External"/><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26.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hyperlink" Target="http://technet.microsoft.com/en-au" TargetMode="External"/><Relationship Id="rId10" Type="http://schemas.openxmlformats.org/officeDocument/2006/relationships/image" Target="../media/image97.emf"/><Relationship Id="rId4" Type="http://schemas.openxmlformats.org/officeDocument/2006/relationships/hyperlink" Target="http://www.msteched.com/Australia" TargetMode="External"/><Relationship Id="rId9" Type="http://schemas.openxmlformats.org/officeDocument/2006/relationships/hyperlink" Target="http://www.microsoft.com/australia/learn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0" y="0"/>
            <a:ext cx="9127079" cy="6858000"/>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213010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95536" y="5301208"/>
            <a:ext cx="8382000" cy="707872"/>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800" dirty="0">
                <a:solidFill>
                  <a:srgbClr val="F2F2F2"/>
                </a:solidFill>
                <a:cs typeface="Arial" charset="0"/>
              </a:rPr>
              <a:t>© </a:t>
            </a:r>
            <a:r>
              <a:rPr lang="en-US" sz="800" dirty="0" smtClean="0">
                <a:solidFill>
                  <a:srgbClr val="F2F2F2"/>
                </a:solidFill>
                <a:cs typeface="Arial" charset="0"/>
              </a:rPr>
              <a:t>2010 Microsoft </a:t>
            </a:r>
            <a:r>
              <a:rPr lang="en-US" sz="800" dirty="0">
                <a:solidFill>
                  <a:srgbClr val="F2F2F2"/>
                </a:soli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800" dirty="0">
                <a:solidFill>
                  <a:srgbClr val="F2F2F2"/>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800" dirty="0" smtClean="0">
                <a:solidFill>
                  <a:srgbClr val="F2F2F2"/>
                </a:solidFill>
                <a:cs typeface="Arial" charset="0"/>
              </a:rPr>
              <a:t>MICROSOFT </a:t>
            </a:r>
            <a:r>
              <a:rPr lang="en-US" sz="800" dirty="0">
                <a:solidFill>
                  <a:srgbClr val="F2F2F2"/>
                </a:solidFill>
                <a:cs typeface="Arial" charset="0"/>
              </a:rPr>
              <a:t>MAKES NO WARRANTIES, EXPRESS, IMPLIED OR STATUTORY, AS TO THE INFORMATION IN THIS PRESENTATION.</a:t>
            </a:r>
          </a:p>
        </p:txBody>
      </p:sp>
      <p:pic>
        <p:nvPicPr>
          <p:cNvPr id="7" name="Picture 2" descr="Microsoft logo and tagline"/>
          <p:cNvPicPr>
            <a:picLocks noChangeAspect="1" noChangeArrowheads="1"/>
          </p:cNvPicPr>
          <p:nvPr/>
        </p:nvPicPr>
        <p:blipFill>
          <a:blip r:embed="rId3" cstate="print"/>
          <a:srcRect r="25754" b="36106"/>
          <a:stretch>
            <a:fillRect/>
          </a:stretch>
        </p:blipFill>
        <p:spPr bwMode="black">
          <a:xfrm>
            <a:off x="2213840" y="2666735"/>
            <a:ext cx="4718061" cy="875731"/>
          </a:xfrm>
          <a:prstGeom prst="rect">
            <a:avLst/>
          </a:prstGeom>
          <a:noFill/>
          <a:ln>
            <a:noFill/>
          </a:ln>
        </p:spPr>
      </p:pic>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340347874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5379"/>
            <a:ext cx="9136494" cy="6847242"/>
          </a:xfrm>
          <a:prstGeom prst="rect">
            <a:avLst/>
          </a:prstGeom>
        </p:spPr>
      </p:pic>
      <p:sp>
        <p:nvSpPr>
          <p:cNvPr id="6" name="Title 5"/>
          <p:cNvSpPr>
            <a:spLocks noGrp="1"/>
          </p:cNvSpPr>
          <p:nvPr>
            <p:ph type="title"/>
          </p:nvPr>
        </p:nvSpPr>
        <p:spPr/>
        <p:txBody>
          <a:bodyPr/>
          <a:lstStyle/>
          <a:p>
            <a:endParaRPr lang="en-AU"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361" y="1828309"/>
            <a:ext cx="4044703" cy="3039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3602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8307" y="1"/>
            <a:ext cx="9138950" cy="685800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408550" cy="6858000"/>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575055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0" y="0"/>
            <a:ext cx="9127079" cy="6858000"/>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1568221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0"/>
            <a:ext cx="9136494" cy="6858000"/>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101409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922"/>
            <a:ext cx="9136494" cy="6856157"/>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154038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922"/>
            <a:ext cx="9136494" cy="6856157"/>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311615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922"/>
            <a:ext cx="9136494" cy="6856157"/>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402711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922"/>
            <a:ext cx="9136494" cy="6856157"/>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3680198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5379"/>
            <a:ext cx="9136494" cy="6847242"/>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4219698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Killer Real-World </a:t>
            </a:r>
            <a:r>
              <a:rPr lang="en-US" dirty="0" err="1" smtClean="0"/>
              <a:t>PowerPivot</a:t>
            </a:r>
            <a:r>
              <a:rPr lang="en-US" dirty="0" smtClean="0"/>
              <a:t> Examples</a:t>
            </a:r>
            <a:endParaRPr lang="en-AU" dirty="0"/>
          </a:p>
        </p:txBody>
      </p:sp>
      <p:sp>
        <p:nvSpPr>
          <p:cNvPr id="3" name="Text Placeholder 2"/>
          <p:cNvSpPr>
            <a:spLocks noGrp="1"/>
          </p:cNvSpPr>
          <p:nvPr>
            <p:ph type="body" idx="1"/>
          </p:nvPr>
        </p:nvSpPr>
        <p:spPr/>
        <p:txBody>
          <a:bodyPr/>
          <a:lstStyle/>
          <a:p>
            <a:pPr lvl="0">
              <a:defRPr/>
            </a:pPr>
            <a:r>
              <a:rPr lang="en-US" b="1" dirty="0" smtClean="0"/>
              <a:t>Grant Paisley</a:t>
            </a:r>
          </a:p>
          <a:p>
            <a:pPr lvl="0">
              <a:defRPr/>
            </a:pPr>
            <a:r>
              <a:rPr lang="en-US" dirty="0" smtClean="0"/>
              <a:t>SQL Server MVP</a:t>
            </a:r>
          </a:p>
          <a:p>
            <a:pPr lvl="0">
              <a:defRPr/>
            </a:pPr>
            <a:r>
              <a:rPr lang="en-US" dirty="0" smtClean="0"/>
              <a:t>Angry Koala</a:t>
            </a:r>
          </a:p>
          <a:p>
            <a:pPr lvl="0">
              <a:defRPr/>
            </a:pPr>
            <a:r>
              <a:rPr lang="en-US" dirty="0" smtClean="0"/>
              <a:t>grant@angrykoala.com.au</a:t>
            </a:r>
          </a:p>
        </p:txBody>
      </p:sp>
      <p:sp>
        <p:nvSpPr>
          <p:cNvPr id="6" name="Title 1"/>
          <p:cNvSpPr txBox="1">
            <a:spLocks/>
          </p:cNvSpPr>
          <p:nvPr/>
        </p:nvSpPr>
        <p:spPr>
          <a:xfrm>
            <a:off x="334200" y="447366"/>
            <a:ext cx="3605471" cy="249299"/>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b="1" i="0" u="none" strike="noStrike" kern="600" cap="none" spc="40" normalizeH="0" baseline="0" noProof="0" dirty="0" smtClean="0">
                <a:ln w="3175">
                  <a:noFill/>
                </a:ln>
                <a:solidFill>
                  <a:schemeClr val="bg1"/>
                </a:solidFill>
                <a:effectLst/>
                <a:uLnTx/>
                <a:uFillTx/>
                <a:latin typeface="Calibri" pitchFamily="34" charset="0"/>
                <a:ea typeface="+mn-ea"/>
                <a:cs typeface="Arial" charset="0"/>
              </a:rPr>
              <a:t>SESSION CODE: DAT303</a:t>
            </a:r>
            <a:endParaRPr kumimoji="0" lang="en-US" b="1" i="0" u="none" strike="noStrike" kern="600" cap="none" spc="40" normalizeH="0" baseline="0" noProof="0" dirty="0">
              <a:ln w="3175">
                <a:noFill/>
              </a:ln>
              <a:solidFill>
                <a:schemeClr val="bg1"/>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1290728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922"/>
            <a:ext cx="9136494" cy="6856157"/>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276431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125" y="-1327355"/>
            <a:ext cx="9271125" cy="8185355"/>
          </a:xfrm>
          <a:prstGeom prst="rect">
            <a:avLst/>
          </a:prstGeom>
        </p:spPr>
      </p:pic>
      <p:sp>
        <p:nvSpPr>
          <p:cNvPr id="3" name="Title 2"/>
          <p:cNvSpPr>
            <a:spLocks noGrp="1"/>
          </p:cNvSpPr>
          <p:nvPr>
            <p:ph type="title"/>
          </p:nvPr>
        </p:nvSpPr>
        <p:spPr/>
        <p:txBody>
          <a:bodyPr/>
          <a:lstStyle/>
          <a:p>
            <a:endParaRPr lang="en-AU"/>
          </a:p>
        </p:txBody>
      </p:sp>
    </p:spTree>
    <p:extLst>
      <p:ext uri="{BB962C8B-B14F-4D97-AF65-F5344CB8AC3E}">
        <p14:creationId xmlns:p14="http://schemas.microsoft.com/office/powerpoint/2010/main" val="3053384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3" name="Title 2"/>
          <p:cNvSpPr>
            <a:spLocks noGrp="1"/>
          </p:cNvSpPr>
          <p:nvPr>
            <p:ph type="title"/>
          </p:nvPr>
        </p:nvSpPr>
        <p:spPr/>
        <p:txBody>
          <a:bodyPr/>
          <a:lstStyle/>
          <a:p>
            <a:endParaRPr lang="en-AU"/>
          </a:p>
        </p:txBody>
      </p:sp>
    </p:spTree>
    <p:extLst>
      <p:ext uri="{BB962C8B-B14F-4D97-AF65-F5344CB8AC3E}">
        <p14:creationId xmlns:p14="http://schemas.microsoft.com/office/powerpoint/2010/main" val="188945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3" name="Title 2"/>
          <p:cNvSpPr>
            <a:spLocks noGrp="1"/>
          </p:cNvSpPr>
          <p:nvPr>
            <p:ph type="title"/>
          </p:nvPr>
        </p:nvSpPr>
        <p:spPr/>
        <p:txBody>
          <a:bodyPr/>
          <a:lstStyle/>
          <a:p>
            <a:endParaRPr lang="en-AU"/>
          </a:p>
        </p:txBody>
      </p:sp>
    </p:spTree>
    <p:extLst>
      <p:ext uri="{BB962C8B-B14F-4D97-AF65-F5344CB8AC3E}">
        <p14:creationId xmlns:p14="http://schemas.microsoft.com/office/powerpoint/2010/main" val="427976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3" name="Title 2"/>
          <p:cNvSpPr>
            <a:spLocks noGrp="1"/>
          </p:cNvSpPr>
          <p:nvPr>
            <p:ph type="title"/>
          </p:nvPr>
        </p:nvSpPr>
        <p:spPr/>
        <p:txBody>
          <a:bodyPr/>
          <a:lstStyle/>
          <a:p>
            <a:endParaRPr lang="en-AU"/>
          </a:p>
        </p:txBody>
      </p:sp>
    </p:spTree>
    <p:extLst>
      <p:ext uri="{BB962C8B-B14F-4D97-AF65-F5344CB8AC3E}">
        <p14:creationId xmlns:p14="http://schemas.microsoft.com/office/powerpoint/2010/main" val="293699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3" name="Title 2"/>
          <p:cNvSpPr>
            <a:spLocks noGrp="1"/>
          </p:cNvSpPr>
          <p:nvPr>
            <p:ph type="title"/>
          </p:nvPr>
        </p:nvSpPr>
        <p:spPr/>
        <p:txBody>
          <a:bodyPr/>
          <a:lstStyle/>
          <a:p>
            <a:endParaRPr lang="en-AU"/>
          </a:p>
        </p:txBody>
      </p:sp>
    </p:spTree>
    <p:extLst>
      <p:ext uri="{BB962C8B-B14F-4D97-AF65-F5344CB8AC3E}">
        <p14:creationId xmlns:p14="http://schemas.microsoft.com/office/powerpoint/2010/main" val="148095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35040" y="2539382"/>
            <a:ext cx="1248063" cy="609398"/>
          </a:xfrm>
        </p:spPr>
        <p:txBody>
          <a:bodyPr>
            <a:normAutofit fontScale="90000"/>
          </a:bodyPr>
          <a:lstStyle/>
          <a:p>
            <a:r>
              <a:rPr lang="en-AU" dirty="0" smtClean="0"/>
              <a:t>Slicer</a:t>
            </a:r>
            <a:endParaRPr lang="en-AU" dirty="0"/>
          </a:p>
        </p:txBody>
      </p:sp>
    </p:spTree>
    <p:extLst>
      <p:ext uri="{BB962C8B-B14F-4D97-AF65-F5344CB8AC3E}">
        <p14:creationId xmlns:p14="http://schemas.microsoft.com/office/powerpoint/2010/main" val="2621117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47" y="-619433"/>
            <a:ext cx="9204306" cy="8126361"/>
          </a:xfrm>
          <a:prstGeom prst="rect">
            <a:avLst/>
          </a:prstGeom>
        </p:spPr>
      </p:pic>
      <p:sp>
        <p:nvSpPr>
          <p:cNvPr id="3" name="Title 2"/>
          <p:cNvSpPr>
            <a:spLocks noGrp="1"/>
          </p:cNvSpPr>
          <p:nvPr>
            <p:ph type="title"/>
          </p:nvPr>
        </p:nvSpPr>
        <p:spPr/>
        <p:txBody>
          <a:bodyPr/>
          <a:lstStyle/>
          <a:p>
            <a:endParaRPr lang="en-AU"/>
          </a:p>
        </p:txBody>
      </p:sp>
    </p:spTree>
    <p:extLst>
      <p:ext uri="{BB962C8B-B14F-4D97-AF65-F5344CB8AC3E}">
        <p14:creationId xmlns:p14="http://schemas.microsoft.com/office/powerpoint/2010/main" val="44863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a:t>3</a:t>
            </a:r>
            <a:r>
              <a:rPr lang="en-US" dirty="0" smtClean="0"/>
              <a:t> Navigation</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247394628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07559"/>
            <a:ext cx="9143999" cy="8073117"/>
          </a:xfrm>
          <a:prstGeom prst="rect">
            <a:avLst/>
          </a:prstGeom>
        </p:spPr>
      </p:pic>
    </p:spTree>
    <p:extLst>
      <p:ext uri="{BB962C8B-B14F-4D97-AF65-F5344CB8AC3E}">
        <p14:creationId xmlns:p14="http://schemas.microsoft.com/office/powerpoint/2010/main" val="2559147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FAST</a:t>
            </a:r>
            <a:endParaRPr lang="en-US" dirty="0"/>
          </a:p>
        </p:txBody>
      </p:sp>
      <p:sp>
        <p:nvSpPr>
          <p:cNvPr id="6" name="Subtitle 5"/>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r>
              <a:rPr lang="en-US" dirty="0" smtClean="0"/>
              <a:t>video</a:t>
            </a:r>
            <a:endParaRPr lang="en-US" dirty="0"/>
          </a:p>
        </p:txBody>
      </p:sp>
      <p:pic>
        <p:nvPicPr>
          <p:cNvPr id="5" name="Picture 4">
            <a:hlinkClick r:id="rId3" action="ppaction://program"/>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07453" y="2609876"/>
            <a:ext cx="2495238" cy="1476191"/>
          </a:xfrm>
          <a:prstGeom prst="rect">
            <a:avLst/>
          </a:prstGeom>
        </p:spPr>
      </p:pic>
    </p:spTree>
    <p:extLst>
      <p:ext uri="{BB962C8B-B14F-4D97-AF65-F5344CB8AC3E}">
        <p14:creationId xmlns:p14="http://schemas.microsoft.com/office/powerpoint/2010/main" val="356357255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07559"/>
            <a:ext cx="9143998" cy="8073117"/>
          </a:xfrm>
          <a:prstGeom prst="rect">
            <a:avLst/>
          </a:prstGeom>
        </p:spPr>
      </p:pic>
    </p:spTree>
    <p:extLst>
      <p:ext uri="{BB962C8B-B14F-4D97-AF65-F5344CB8AC3E}">
        <p14:creationId xmlns:p14="http://schemas.microsoft.com/office/powerpoint/2010/main" val="1025067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07559"/>
            <a:ext cx="9143998" cy="8073116"/>
          </a:xfrm>
          <a:prstGeom prst="rect">
            <a:avLst/>
          </a:prstGeom>
        </p:spPr>
      </p:pic>
      <p:sp>
        <p:nvSpPr>
          <p:cNvPr id="3" name="Title 1"/>
          <p:cNvSpPr>
            <a:spLocks noGrp="1"/>
          </p:cNvSpPr>
          <p:nvPr>
            <p:ph type="title"/>
          </p:nvPr>
        </p:nvSpPr>
        <p:spPr>
          <a:xfrm>
            <a:off x="3454211" y="1890454"/>
            <a:ext cx="2053893" cy="1218795"/>
          </a:xfrm>
        </p:spPr>
        <p:txBody>
          <a:bodyPr/>
          <a:lstStyle/>
          <a:p>
            <a:r>
              <a:rPr lang="en-AU" dirty="0" smtClean="0"/>
              <a:t>Twelve</a:t>
            </a:r>
            <a:endParaRPr lang="en-AU" dirty="0"/>
          </a:p>
        </p:txBody>
      </p:sp>
    </p:spTree>
    <p:extLst>
      <p:ext uri="{BB962C8B-B14F-4D97-AF65-F5344CB8AC3E}">
        <p14:creationId xmlns:p14="http://schemas.microsoft.com/office/powerpoint/2010/main" val="3502291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07559"/>
            <a:ext cx="9143998" cy="8073116"/>
          </a:xfrm>
          <a:prstGeom prst="rect">
            <a:avLst/>
          </a:prstGeom>
        </p:spPr>
      </p:pic>
    </p:spTree>
    <p:extLst>
      <p:ext uri="{BB962C8B-B14F-4D97-AF65-F5344CB8AC3E}">
        <p14:creationId xmlns:p14="http://schemas.microsoft.com/office/powerpoint/2010/main" val="50278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a:t>4</a:t>
            </a:r>
            <a:r>
              <a:rPr lang="en-US" dirty="0" smtClean="0"/>
              <a:t> Top Twelve</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214938752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Navigation</a:t>
            </a:r>
            <a:endParaRPr lang="en-AU" dirty="0"/>
          </a:p>
        </p:txBody>
      </p:sp>
      <p:sp>
        <p:nvSpPr>
          <p:cNvPr id="3" name="Content Placeholder 2"/>
          <p:cNvSpPr>
            <a:spLocks noGrp="1"/>
          </p:cNvSpPr>
          <p:nvPr>
            <p:ph idx="1"/>
          </p:nvPr>
        </p:nvSpPr>
        <p:spPr/>
        <p:txBody>
          <a:bodyPr/>
          <a:lstStyle/>
          <a:p>
            <a:r>
              <a:rPr lang="en-AU" dirty="0" smtClean="0"/>
              <a:t>Slicer gallery</a:t>
            </a:r>
          </a:p>
          <a:p>
            <a:r>
              <a:rPr lang="en-AU" dirty="0" smtClean="0"/>
              <a:t>Link pivot tables</a:t>
            </a:r>
          </a:p>
          <a:p>
            <a:r>
              <a:rPr lang="en-AU" dirty="0" smtClean="0"/>
              <a:t>Top 12</a:t>
            </a:r>
          </a:p>
          <a:p>
            <a:endParaRPr lang="en-AU" dirty="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2090219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3448" y="-619432"/>
            <a:ext cx="9154191" cy="8082116"/>
          </a:xfrm>
          <a:prstGeom prst="rect">
            <a:avLst/>
          </a:prstGeom>
        </p:spPr>
      </p:pic>
    </p:spTree>
    <p:extLst>
      <p:ext uri="{BB962C8B-B14F-4D97-AF65-F5344CB8AC3E}">
        <p14:creationId xmlns:p14="http://schemas.microsoft.com/office/powerpoint/2010/main" val="91951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ctrTitle"/>
          </p:nvPr>
        </p:nvSpPr>
        <p:spPr>
          <a:xfrm>
            <a:off x="705072" y="174522"/>
            <a:ext cx="6994362" cy="1523494"/>
          </a:xfrm>
        </p:spPr>
        <p:txBody>
          <a:bodyPr/>
          <a:lstStyle/>
          <a:p>
            <a:r>
              <a:rPr lang="en-AU" dirty="0" smtClean="0"/>
              <a:t>Big can be good</a:t>
            </a:r>
            <a:endParaRPr lang="en-AU"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301566051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
            <a:ext cx="9144000" cy="6858001"/>
          </a:xfrm>
          <a:prstGeom prst="rect">
            <a:avLst/>
          </a:prstGeom>
        </p:spPr>
      </p:pic>
      <p:sp>
        <p:nvSpPr>
          <p:cNvPr id="3" name="Title 2"/>
          <p:cNvSpPr txBox="1">
            <a:spLocks/>
          </p:cNvSpPr>
          <p:nvPr/>
        </p:nvSpPr>
        <p:spPr>
          <a:xfrm>
            <a:off x="2898276" y="221627"/>
            <a:ext cx="1673724" cy="609398"/>
          </a:xfrm>
          <a:prstGeom prst="rect">
            <a:avLst/>
          </a:prstGeom>
          <a:effectLst>
            <a:outerShdw blurRad="50800" dist="38100" dir="2700000" algn="tl" rotWithShape="0">
              <a:prstClr val="black">
                <a:alpha val="40000"/>
              </a:prstClr>
            </a:outerShdw>
          </a:effectLst>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AU" dirty="0" smtClean="0"/>
              <a:t>Too big</a:t>
            </a:r>
            <a:endParaRPr lang="en-AU" dirty="0"/>
          </a:p>
        </p:txBody>
      </p:sp>
    </p:spTree>
    <p:extLst>
      <p:ext uri="{BB962C8B-B14F-4D97-AF65-F5344CB8AC3E}">
        <p14:creationId xmlns:p14="http://schemas.microsoft.com/office/powerpoint/2010/main" val="1612381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1881" y="0"/>
            <a:ext cx="5652120" cy="6887512"/>
          </a:xfrm>
          <a:prstGeom prst="rect">
            <a:avLst/>
          </a:prstGeom>
          <a:ln>
            <a:noFill/>
          </a:ln>
          <a:effectLst>
            <a:outerShdw blurRad="292100" dist="139700" dir="2700000" algn="tl" rotWithShape="0">
              <a:srgbClr val="333333">
                <a:alpha val="65000"/>
              </a:srgbClr>
            </a:outerShdw>
          </a:effectLst>
        </p:spPr>
      </p:pic>
      <p:sp>
        <p:nvSpPr>
          <p:cNvPr id="4" name="Title 2"/>
          <p:cNvSpPr txBox="1">
            <a:spLocks/>
          </p:cNvSpPr>
          <p:nvPr/>
        </p:nvSpPr>
        <p:spPr>
          <a:xfrm>
            <a:off x="295694" y="3044399"/>
            <a:ext cx="2260081"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AU" dirty="0" err="1" smtClean="0">
                <a:solidFill>
                  <a:schemeClr val="bg1"/>
                </a:solidFill>
              </a:rPr>
              <a:t>Sparklines</a:t>
            </a:r>
            <a:endParaRPr lang="en-AU" dirty="0">
              <a:solidFill>
                <a:schemeClr val="bg1"/>
              </a:solidFill>
            </a:endParaRPr>
          </a:p>
        </p:txBody>
      </p:sp>
    </p:spTree>
    <p:extLst>
      <p:ext uri="{BB962C8B-B14F-4D97-AF65-F5344CB8AC3E}">
        <p14:creationId xmlns:p14="http://schemas.microsoft.com/office/powerpoint/2010/main" val="2636787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3" y="-2"/>
            <a:ext cx="9140815" cy="6858001"/>
          </a:xfrm>
          <a:prstGeom prst="rect">
            <a:avLst/>
          </a:prstGeom>
        </p:spPr>
      </p:pic>
    </p:spTree>
    <p:extLst>
      <p:ext uri="{BB962C8B-B14F-4D97-AF65-F5344CB8AC3E}">
        <p14:creationId xmlns:p14="http://schemas.microsoft.com/office/powerpoint/2010/main" val="317383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2" y="0"/>
            <a:ext cx="9134936" cy="6858000"/>
          </a:xfrm>
          <a:prstGeom prst="rect">
            <a:avLst/>
          </a:prstGeom>
        </p:spPr>
      </p:pic>
      <p:sp>
        <p:nvSpPr>
          <p:cNvPr id="2" name="Title 1"/>
          <p:cNvSpPr>
            <a:spLocks noGrp="1"/>
          </p:cNvSpPr>
          <p:nvPr>
            <p:ph type="title"/>
          </p:nvPr>
        </p:nvSpPr>
        <p:spPr/>
        <p:txBody>
          <a:bodyPr/>
          <a:lstStyle/>
          <a:p>
            <a:r>
              <a:rPr lang="en-AU" smtClean="0"/>
              <a:t>WHY</a:t>
            </a:r>
            <a:endParaRPr lang="en-AU" dirty="0"/>
          </a:p>
        </p:txBody>
      </p:sp>
      <p:sp>
        <p:nvSpPr>
          <p:cNvPr id="3" name="Text Placeholder 2"/>
          <p:cNvSpPr>
            <a:spLocks noGrp="1"/>
          </p:cNvSpPr>
          <p:nvPr>
            <p:ph type="body" sz="quarter" idx="10"/>
          </p:nvPr>
        </p:nvSpPr>
        <p:spPr/>
        <p:txBody>
          <a:bodyPr/>
          <a:lstStyle/>
          <a:p>
            <a:r>
              <a:rPr lang="en-AU" smtClean="0"/>
              <a:t>Fast</a:t>
            </a:r>
          </a:p>
          <a:p>
            <a:r>
              <a:rPr lang="en-AU" smtClean="0"/>
              <a:t>+ Flexible</a:t>
            </a:r>
          </a:p>
          <a:p>
            <a:r>
              <a:rPr lang="en-AU" smtClean="0"/>
              <a:t>= Freedom</a:t>
            </a:r>
            <a:endParaRPr lang="en-AU" dirty="0"/>
          </a:p>
        </p:txBody>
      </p:sp>
    </p:spTree>
    <p:extLst>
      <p:ext uri="{BB962C8B-B14F-4D97-AF65-F5344CB8AC3E}">
        <p14:creationId xmlns:p14="http://schemas.microsoft.com/office/powerpoint/2010/main" val="3934034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err="1" smtClean="0"/>
              <a:t>Sparklines</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97884998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1509212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VISUALIZATION</a:t>
            </a:r>
            <a:endParaRPr lang="en-AU" dirty="0"/>
          </a:p>
        </p:txBody>
      </p:sp>
      <p:sp>
        <p:nvSpPr>
          <p:cNvPr id="3" name="Content Placeholder 2"/>
          <p:cNvSpPr>
            <a:spLocks noGrp="1"/>
          </p:cNvSpPr>
          <p:nvPr>
            <p:ph idx="1"/>
          </p:nvPr>
        </p:nvSpPr>
        <p:spPr>
          <a:xfrm>
            <a:off x="389436" y="1447799"/>
            <a:ext cx="8363938" cy="1526572"/>
          </a:xfrm>
        </p:spPr>
        <p:txBody>
          <a:bodyPr>
            <a:normAutofit lnSpcReduction="10000"/>
          </a:bodyPr>
          <a:lstStyle/>
          <a:p>
            <a:r>
              <a:rPr lang="en-AU" dirty="0" err="1" smtClean="0"/>
              <a:t>Sparklines</a:t>
            </a:r>
            <a:endParaRPr lang="en-AU" dirty="0" smtClean="0"/>
          </a:p>
          <a:p>
            <a:r>
              <a:rPr lang="en-AU" dirty="0" smtClean="0"/>
              <a:t>Top 12</a:t>
            </a:r>
          </a:p>
          <a:p>
            <a:r>
              <a:rPr lang="en-AU" dirty="0" smtClean="0"/>
              <a:t>Conditional Formatting</a:t>
            </a:r>
            <a:endParaRPr lang="en-AU" dirty="0"/>
          </a:p>
        </p:txBody>
      </p:sp>
    </p:spTree>
    <p:extLst>
      <p:ext uri="{BB962C8B-B14F-4D97-AF65-F5344CB8AC3E}">
        <p14:creationId xmlns:p14="http://schemas.microsoft.com/office/powerpoint/2010/main" val="212554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5 ATM Transactions</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135747735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100311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287319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71787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3164942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ATM</a:t>
            </a:r>
            <a:endParaRPr lang="en-AU" dirty="0"/>
          </a:p>
        </p:txBody>
      </p:sp>
      <p:sp>
        <p:nvSpPr>
          <p:cNvPr id="3" name="Content Placeholder 2"/>
          <p:cNvSpPr>
            <a:spLocks noGrp="1"/>
          </p:cNvSpPr>
          <p:nvPr>
            <p:ph idx="1"/>
          </p:nvPr>
        </p:nvSpPr>
        <p:spPr>
          <a:xfrm>
            <a:off x="389436" y="1447800"/>
            <a:ext cx="8363938" cy="2068259"/>
          </a:xfrm>
        </p:spPr>
        <p:txBody>
          <a:bodyPr/>
          <a:lstStyle/>
          <a:p>
            <a:r>
              <a:rPr lang="en-AU" dirty="0" err="1" smtClean="0"/>
              <a:t>Sparklines</a:t>
            </a:r>
            <a:endParaRPr lang="en-AU" dirty="0" smtClean="0"/>
          </a:p>
          <a:p>
            <a:r>
              <a:rPr lang="en-AU" dirty="0" smtClean="0"/>
              <a:t>Banding</a:t>
            </a:r>
          </a:p>
          <a:p>
            <a:r>
              <a:rPr lang="en-AU" dirty="0" smtClean="0"/>
              <a:t>Conditional Formatting</a:t>
            </a:r>
          </a:p>
          <a:p>
            <a:r>
              <a:rPr lang="en-AU" dirty="0" smtClean="0"/>
              <a:t>+ Multiple Charts</a:t>
            </a:r>
            <a:endParaRPr lang="en-AU" dirty="0"/>
          </a:p>
        </p:txBody>
      </p:sp>
    </p:spTree>
    <p:extLst>
      <p:ext uri="{BB962C8B-B14F-4D97-AF65-F5344CB8AC3E}">
        <p14:creationId xmlns:p14="http://schemas.microsoft.com/office/powerpoint/2010/main" val="285499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6 Aged Payments?</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269281978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PowerPivot</a:t>
            </a:r>
            <a:endParaRPr lang="en-AU" dirty="0"/>
          </a:p>
        </p:txBody>
      </p:sp>
      <p:sp>
        <p:nvSpPr>
          <p:cNvPr id="3" name="Content Placeholder 2"/>
          <p:cNvSpPr>
            <a:spLocks noGrp="1"/>
          </p:cNvSpPr>
          <p:nvPr>
            <p:ph idx="1"/>
          </p:nvPr>
        </p:nvSpPr>
        <p:spPr/>
        <p:txBody>
          <a:bodyPr/>
          <a:lstStyle/>
          <a:p>
            <a:r>
              <a:rPr lang="en-AU" dirty="0"/>
              <a:t>Navigation</a:t>
            </a:r>
          </a:p>
          <a:p>
            <a:r>
              <a:rPr lang="en-AU" dirty="0"/>
              <a:t>Visualization</a:t>
            </a:r>
          </a:p>
          <a:p>
            <a:r>
              <a:rPr lang="en-AU" dirty="0"/>
              <a:t>Right Metrics</a:t>
            </a:r>
          </a:p>
          <a:p>
            <a:endParaRPr lang="en-AU" dirty="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22413025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173630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Aged Payments</a:t>
            </a:r>
            <a:endParaRPr lang="en-AU" dirty="0"/>
          </a:p>
        </p:txBody>
      </p:sp>
      <p:sp>
        <p:nvSpPr>
          <p:cNvPr id="3" name="Content Placeholder 2"/>
          <p:cNvSpPr>
            <a:spLocks noGrp="1"/>
          </p:cNvSpPr>
          <p:nvPr>
            <p:ph idx="1"/>
          </p:nvPr>
        </p:nvSpPr>
        <p:spPr>
          <a:xfrm>
            <a:off x="389436" y="1447800"/>
            <a:ext cx="8363938" cy="984885"/>
          </a:xfrm>
        </p:spPr>
        <p:txBody>
          <a:bodyPr>
            <a:normAutofit lnSpcReduction="10000"/>
          </a:bodyPr>
          <a:lstStyle/>
          <a:p>
            <a:r>
              <a:rPr lang="en-AU" dirty="0" smtClean="0"/>
              <a:t>Point in time reporting</a:t>
            </a:r>
          </a:p>
          <a:p>
            <a:r>
              <a:rPr lang="en-AU" dirty="0" smtClean="0"/>
              <a:t>Banding</a:t>
            </a:r>
          </a:p>
        </p:txBody>
      </p:sp>
    </p:spTree>
    <p:extLst>
      <p:ext uri="{BB962C8B-B14F-4D97-AF65-F5344CB8AC3E}">
        <p14:creationId xmlns:p14="http://schemas.microsoft.com/office/powerpoint/2010/main" val="621830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556"/>
            <a:ext cx="9144000" cy="6856214"/>
          </a:xfrm>
          <a:prstGeom prst="rect">
            <a:avLst/>
          </a:prstGeom>
        </p:spPr>
      </p:pic>
    </p:spTree>
    <p:extLst>
      <p:ext uri="{BB962C8B-B14F-4D97-AF65-F5344CB8AC3E}">
        <p14:creationId xmlns:p14="http://schemas.microsoft.com/office/powerpoint/2010/main" val="1637105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
            <a:ext cx="9144000" cy="6933334"/>
          </a:xfrm>
          <a:prstGeom prst="rect">
            <a:avLst/>
          </a:prstGeom>
        </p:spPr>
      </p:pic>
    </p:spTree>
    <p:extLst>
      <p:ext uri="{BB962C8B-B14F-4D97-AF65-F5344CB8AC3E}">
        <p14:creationId xmlns:p14="http://schemas.microsoft.com/office/powerpoint/2010/main" val="389742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5942"/>
            <a:ext cx="9144000" cy="6861443"/>
          </a:xfrm>
          <a:prstGeom prst="rect">
            <a:avLst/>
          </a:prstGeom>
        </p:spPr>
      </p:pic>
    </p:spTree>
    <p:extLst>
      <p:ext uri="{BB962C8B-B14F-4D97-AF65-F5344CB8AC3E}">
        <p14:creationId xmlns:p14="http://schemas.microsoft.com/office/powerpoint/2010/main" val="1651290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0" y="35942"/>
            <a:ext cx="9141520" cy="6861443"/>
          </a:xfrm>
          <a:prstGeom prst="rect">
            <a:avLst/>
          </a:prstGeom>
        </p:spPr>
      </p:pic>
    </p:spTree>
    <p:extLst>
      <p:ext uri="{BB962C8B-B14F-4D97-AF65-F5344CB8AC3E}">
        <p14:creationId xmlns:p14="http://schemas.microsoft.com/office/powerpoint/2010/main" val="104419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91"/>
            <a:ext cx="9144000" cy="6856214"/>
          </a:xfrm>
          <a:prstGeom prst="rect">
            <a:avLst/>
          </a:prstGeom>
        </p:spPr>
      </p:pic>
    </p:spTree>
    <p:extLst>
      <p:ext uri="{BB962C8B-B14F-4D97-AF65-F5344CB8AC3E}">
        <p14:creationId xmlns:p14="http://schemas.microsoft.com/office/powerpoint/2010/main" val="211770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7 Right Metrics</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8897963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1994453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2731830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4738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Asset Rental</a:t>
            </a:r>
            <a:endParaRPr lang="en-AU" dirty="0"/>
          </a:p>
        </p:txBody>
      </p:sp>
      <p:sp>
        <p:nvSpPr>
          <p:cNvPr id="3" name="Content Placeholder 2"/>
          <p:cNvSpPr>
            <a:spLocks noGrp="1"/>
          </p:cNvSpPr>
          <p:nvPr>
            <p:ph idx="1"/>
          </p:nvPr>
        </p:nvSpPr>
        <p:spPr>
          <a:xfrm>
            <a:off x="389436" y="1447800"/>
            <a:ext cx="8363938" cy="2068259"/>
          </a:xfrm>
        </p:spPr>
        <p:txBody>
          <a:bodyPr/>
          <a:lstStyle/>
          <a:p>
            <a:r>
              <a:rPr lang="en-AU" dirty="0" smtClean="0"/>
              <a:t>Point in time reporting</a:t>
            </a:r>
          </a:p>
          <a:p>
            <a:r>
              <a:rPr lang="en-AU" dirty="0" smtClean="0"/>
              <a:t>Banding</a:t>
            </a:r>
          </a:p>
          <a:p>
            <a:r>
              <a:rPr lang="en-AU" dirty="0" smtClean="0"/>
              <a:t>Currency Conversion</a:t>
            </a:r>
          </a:p>
          <a:p>
            <a:r>
              <a:rPr lang="en-AU" dirty="0" smtClean="0"/>
              <a:t>Right metrics</a:t>
            </a:r>
          </a:p>
        </p:txBody>
      </p:sp>
    </p:spTree>
    <p:extLst>
      <p:ext uri="{BB962C8B-B14F-4D97-AF65-F5344CB8AC3E}">
        <p14:creationId xmlns:p14="http://schemas.microsoft.com/office/powerpoint/2010/main" val="204613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Retailer</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358440904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191840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243151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498180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170679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Retailer</a:t>
            </a:r>
            <a:endParaRPr lang="en-AU" dirty="0"/>
          </a:p>
        </p:txBody>
      </p:sp>
      <p:sp>
        <p:nvSpPr>
          <p:cNvPr id="3" name="Content Placeholder 2"/>
          <p:cNvSpPr>
            <a:spLocks noGrp="1"/>
          </p:cNvSpPr>
          <p:nvPr>
            <p:ph idx="1"/>
          </p:nvPr>
        </p:nvSpPr>
        <p:spPr>
          <a:xfrm>
            <a:off x="389436" y="1447800"/>
            <a:ext cx="8363938" cy="984885"/>
          </a:xfrm>
        </p:spPr>
        <p:txBody>
          <a:bodyPr>
            <a:normAutofit lnSpcReduction="10000"/>
          </a:bodyPr>
          <a:lstStyle/>
          <a:p>
            <a:r>
              <a:rPr lang="en-AU" dirty="0" smtClean="0"/>
              <a:t>Added own data</a:t>
            </a:r>
          </a:p>
          <a:p>
            <a:r>
              <a:rPr lang="en-AU" dirty="0" smtClean="0"/>
              <a:t>Top 12</a:t>
            </a:r>
          </a:p>
        </p:txBody>
      </p:sp>
    </p:spTree>
    <p:extLst>
      <p:ext uri="{BB962C8B-B14F-4D97-AF65-F5344CB8AC3E}">
        <p14:creationId xmlns:p14="http://schemas.microsoft.com/office/powerpoint/2010/main" val="3346797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8274" y="752007"/>
            <a:ext cx="3012402" cy="535398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3417" y="729521"/>
            <a:ext cx="3025053" cy="5376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889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Looking Good</a:t>
            </a:r>
            <a:endParaRPr lang="en-US" dirty="0"/>
          </a:p>
        </p:txBody>
      </p:sp>
      <p:sp>
        <p:nvSpPr>
          <p:cNvPr id="3" name="Subtitle 2"/>
          <p:cNvSpPr>
            <a:spLocks noGrp="1"/>
          </p:cNvSpPr>
          <p:nvPr>
            <p:ph type="subTitle" idx="1"/>
          </p:nvPr>
        </p:nvSpPr>
        <p:spPr/>
        <p:txBody>
          <a:bodyPr/>
          <a:lstStyle/>
          <a:p>
            <a:endParaRPr lang="en-US" dirty="0" smtClean="0"/>
          </a:p>
          <a:p>
            <a:endParaRPr lang="en-US" dirty="0" smtClean="0"/>
          </a:p>
          <a:p>
            <a:endParaRPr lang="en-US" dirty="0"/>
          </a:p>
        </p:txBody>
      </p:sp>
    </p:spTree>
    <p:extLst>
      <p:ext uri="{BB962C8B-B14F-4D97-AF65-F5344CB8AC3E}">
        <p14:creationId xmlns:p14="http://schemas.microsoft.com/office/powerpoint/2010/main" val="382395697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2430594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39" y="-958645"/>
            <a:ext cx="9208503" cy="7816645"/>
          </a:xfrm>
          <a:prstGeom prst="rect">
            <a:avLst/>
          </a:prstGeom>
        </p:spPr>
      </p:pic>
    </p:spTree>
    <p:extLst>
      <p:ext uri="{BB962C8B-B14F-4D97-AF65-F5344CB8AC3E}">
        <p14:creationId xmlns:p14="http://schemas.microsoft.com/office/powerpoint/2010/main" val="373816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3369848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3519307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2373684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1912633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 y="-4"/>
            <a:ext cx="9259555" cy="6933334"/>
          </a:xfrm>
          <a:prstGeom prst="rect">
            <a:avLst/>
          </a:prstGeom>
        </p:spPr>
      </p:pic>
    </p:spTree>
    <p:extLst>
      <p:ext uri="{BB962C8B-B14F-4D97-AF65-F5344CB8AC3E}">
        <p14:creationId xmlns:p14="http://schemas.microsoft.com/office/powerpoint/2010/main" val="399588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0"/>
            <a:ext cx="9181561" cy="6858000"/>
          </a:xfrm>
        </p:spPr>
      </p:pic>
    </p:spTree>
    <p:extLst>
      <p:ext uri="{BB962C8B-B14F-4D97-AF65-F5344CB8AC3E}">
        <p14:creationId xmlns:p14="http://schemas.microsoft.com/office/powerpoint/2010/main" val="2825134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9207827" cy="6877619"/>
          </a:xfrm>
        </p:spPr>
      </p:pic>
    </p:spTree>
    <p:extLst>
      <p:ext uri="{BB962C8B-B14F-4D97-AF65-F5344CB8AC3E}">
        <p14:creationId xmlns:p14="http://schemas.microsoft.com/office/powerpoint/2010/main" val="3379804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9207827" cy="6877619"/>
          </a:xfrm>
        </p:spPr>
      </p:pic>
    </p:spTree>
    <p:extLst>
      <p:ext uri="{BB962C8B-B14F-4D97-AF65-F5344CB8AC3E}">
        <p14:creationId xmlns:p14="http://schemas.microsoft.com/office/powerpoint/2010/main" val="1354259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9207827" cy="6877619"/>
          </a:xfrm>
        </p:spPr>
      </p:pic>
    </p:spTree>
    <p:extLst>
      <p:ext uri="{BB962C8B-B14F-4D97-AF65-F5344CB8AC3E}">
        <p14:creationId xmlns:p14="http://schemas.microsoft.com/office/powerpoint/2010/main" val="296694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9207827" cy="6877619"/>
          </a:xfrm>
        </p:spPr>
      </p:pic>
    </p:spTree>
    <p:extLst>
      <p:ext uri="{BB962C8B-B14F-4D97-AF65-F5344CB8AC3E}">
        <p14:creationId xmlns:p14="http://schemas.microsoft.com/office/powerpoint/2010/main" val="4257856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592826"/>
            <a:ext cx="11258519" cy="8450826"/>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49803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9207827" cy="6877619"/>
          </a:xfrm>
        </p:spPr>
      </p:pic>
    </p:spTree>
    <p:extLst>
      <p:ext uri="{BB962C8B-B14F-4D97-AF65-F5344CB8AC3E}">
        <p14:creationId xmlns:p14="http://schemas.microsoft.com/office/powerpoint/2010/main" val="1805266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77619"/>
          </a:xfrm>
        </p:spPr>
      </p:pic>
    </p:spTree>
    <p:extLst>
      <p:ext uri="{BB962C8B-B14F-4D97-AF65-F5344CB8AC3E}">
        <p14:creationId xmlns:p14="http://schemas.microsoft.com/office/powerpoint/2010/main" val="3098818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77619"/>
          </a:xfrm>
        </p:spPr>
      </p:pic>
    </p:spTree>
    <p:extLst>
      <p:ext uri="{BB962C8B-B14F-4D97-AF65-F5344CB8AC3E}">
        <p14:creationId xmlns:p14="http://schemas.microsoft.com/office/powerpoint/2010/main" val="1594431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77619"/>
          </a:xfrm>
        </p:spPr>
      </p:pic>
    </p:spTree>
    <p:extLst>
      <p:ext uri="{BB962C8B-B14F-4D97-AF65-F5344CB8AC3E}">
        <p14:creationId xmlns:p14="http://schemas.microsoft.com/office/powerpoint/2010/main" val="149878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724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0" y="0"/>
            <a:ext cx="9127079" cy="6858000"/>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212278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8188" y="-4825734"/>
            <a:ext cx="5835812" cy="11683734"/>
          </a:xfrm>
          <a:prstGeom prst="rect">
            <a:avLst/>
          </a:prstGeom>
        </p:spPr>
      </p:pic>
      <p:sp>
        <p:nvSpPr>
          <p:cNvPr id="6" name="Title 5"/>
          <p:cNvSpPr>
            <a:spLocks noGrp="1"/>
          </p:cNvSpPr>
          <p:nvPr>
            <p:ph type="title"/>
          </p:nvPr>
        </p:nvSpPr>
        <p:spPr/>
        <p:txBody>
          <a:bodyPr/>
          <a:lstStyle/>
          <a:p>
            <a:r>
              <a:rPr lang="en-AU" dirty="0" smtClean="0"/>
              <a:t>Rules</a:t>
            </a:r>
            <a:endParaRPr lang="en-AU"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14820"/>
            <a:ext cx="3473696" cy="6972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581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
            <a:ext cx="9160673" cy="8086725"/>
          </a:xfrm>
        </p:spPr>
      </p:pic>
    </p:spTree>
    <p:extLst>
      <p:ext uri="{BB962C8B-B14F-4D97-AF65-F5344CB8AC3E}">
        <p14:creationId xmlns:p14="http://schemas.microsoft.com/office/powerpoint/2010/main" val="411708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1"/>
            <a:ext cx="9153527" cy="6867525"/>
          </a:xfrm>
        </p:spPr>
      </p:pic>
    </p:spTree>
    <p:extLst>
      <p:ext uri="{BB962C8B-B14F-4D97-AF65-F5344CB8AC3E}">
        <p14:creationId xmlns:p14="http://schemas.microsoft.com/office/powerpoint/2010/main" val="2982388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1029" y="-734961"/>
            <a:ext cx="9139236" cy="8067675"/>
          </a:xfrm>
        </p:spPr>
      </p:pic>
      <p:sp>
        <p:nvSpPr>
          <p:cNvPr id="5" name="Title 1"/>
          <p:cNvSpPr txBox="1">
            <a:spLocks/>
          </p:cNvSpPr>
          <p:nvPr/>
        </p:nvSpPr>
        <p:spPr>
          <a:xfrm>
            <a:off x="1988516" y="3716383"/>
            <a:ext cx="1850752"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AU" dirty="0" smtClean="0"/>
              <a:t>Simple</a:t>
            </a:r>
            <a:endParaRPr lang="en-AU" dirty="0"/>
          </a:p>
        </p:txBody>
      </p:sp>
    </p:spTree>
    <p:extLst>
      <p:ext uri="{BB962C8B-B14F-4D97-AF65-F5344CB8AC3E}">
        <p14:creationId xmlns:p14="http://schemas.microsoft.com/office/powerpoint/2010/main" val="1307929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 y="922"/>
            <a:ext cx="9136494" cy="6856157"/>
          </a:xfrm>
          <a:prstGeom prst="rect">
            <a:avLst/>
          </a:prstGeom>
        </p:spPr>
      </p:pic>
      <p:sp>
        <p:nvSpPr>
          <p:cNvPr id="6" name="Title 5"/>
          <p:cNvSpPr>
            <a:spLocks noGrp="1"/>
          </p:cNvSpPr>
          <p:nvPr>
            <p:ph type="title"/>
          </p:nvPr>
        </p:nvSpPr>
        <p:spPr/>
        <p:txBody>
          <a:bodyPr/>
          <a:lstStyle/>
          <a:p>
            <a:endParaRPr lang="en-AU" dirty="0"/>
          </a:p>
        </p:txBody>
      </p:sp>
    </p:spTree>
    <p:extLst>
      <p:ext uri="{BB962C8B-B14F-4D97-AF65-F5344CB8AC3E}">
        <p14:creationId xmlns:p14="http://schemas.microsoft.com/office/powerpoint/2010/main" val="357634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1209675"/>
            <a:ext cx="9139236" cy="8067675"/>
          </a:xfrm>
        </p:spPr>
      </p:pic>
    </p:spTree>
    <p:extLst>
      <p:ext uri="{BB962C8B-B14F-4D97-AF65-F5344CB8AC3E}">
        <p14:creationId xmlns:p14="http://schemas.microsoft.com/office/powerpoint/2010/main" val="232764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LESSONS</a:t>
            </a:r>
            <a:endParaRPr lang="en-AU" dirty="0"/>
          </a:p>
        </p:txBody>
      </p:sp>
      <p:pic>
        <p:nvPicPr>
          <p:cNvPr id="8"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010914" y="3880653"/>
            <a:ext cx="3309299" cy="258096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0915" y="659403"/>
            <a:ext cx="2280374" cy="277879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080" y="973395"/>
            <a:ext cx="2923327" cy="258096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1080" y="3880654"/>
            <a:ext cx="2923327" cy="2580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5410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US"/>
          </a:p>
        </p:txBody>
      </p:sp>
      <p:pic>
        <p:nvPicPr>
          <p:cNvPr id="5"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215118"/>
            <a:ext cx="9143998" cy="8073117"/>
          </a:xfrm>
          <a:prstGeom prst="rect">
            <a:avLst/>
          </a:prstGeom>
        </p:spPr>
      </p:pic>
    </p:spTree>
    <p:extLst>
      <p:ext uri="{BB962C8B-B14F-4D97-AF65-F5344CB8AC3E}">
        <p14:creationId xmlns:p14="http://schemas.microsoft.com/office/powerpoint/2010/main" val="66936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64096"/>
          </a:xfrm>
        </p:spPr>
        <p:txBody>
          <a:bodyPr/>
          <a:lstStyle/>
          <a:p>
            <a:r>
              <a:rPr lang="en-US" dirty="0" smtClean="0"/>
              <a:t>What’s new in </a:t>
            </a:r>
            <a:r>
              <a:rPr lang="en-US" dirty="0" err="1" smtClean="0"/>
              <a:t>PowerPivot</a:t>
            </a:r>
            <a:r>
              <a:rPr lang="en-US" dirty="0" smtClean="0"/>
              <a:t> in Denali?</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6037" y="1302923"/>
            <a:ext cx="6269506" cy="50388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69323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Powerpivot</a:t>
            </a:r>
            <a:r>
              <a:rPr lang="en-US" dirty="0" smtClean="0"/>
              <a:t> next</a:t>
            </a:r>
            <a:br>
              <a:rPr lang="en-US" dirty="0" smtClean="0"/>
            </a:br>
            <a:r>
              <a:rPr lang="en-US" dirty="0" smtClean="0">
                <a:solidFill>
                  <a:schemeClr val="accent2"/>
                </a:solidFill>
              </a:rPr>
              <a:t>Richer </a:t>
            </a:r>
            <a:r>
              <a:rPr lang="en-US" dirty="0" err="1" smtClean="0">
                <a:solidFill>
                  <a:schemeClr val="accent2"/>
                </a:solidFill>
              </a:rPr>
              <a:t>Modelling</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9" name="Content Placeholder 2"/>
          <p:cNvSpPr>
            <a:spLocks noGrp="1"/>
          </p:cNvSpPr>
          <p:nvPr>
            <p:ph idx="1"/>
          </p:nvPr>
        </p:nvSpPr>
        <p:spPr>
          <a:xfrm>
            <a:off x="457200" y="2204864"/>
            <a:ext cx="8229600" cy="3921299"/>
          </a:xfrm>
        </p:spPr>
        <p:txBody>
          <a:bodyPr/>
          <a:lstStyle/>
          <a:p>
            <a:pPr lvl="0"/>
            <a:r>
              <a:rPr lang="en-US" altLang="zh-CN" dirty="0" smtClean="0"/>
              <a:t>Multiple relationships</a:t>
            </a:r>
          </a:p>
          <a:p>
            <a:pPr lvl="0"/>
            <a:r>
              <a:rPr lang="en-US" altLang="zh-CN" dirty="0" smtClean="0"/>
              <a:t>Hierarchies</a:t>
            </a:r>
          </a:p>
          <a:p>
            <a:pPr lvl="0"/>
            <a:r>
              <a:rPr lang="en-US" altLang="zh-CN" dirty="0" smtClean="0"/>
              <a:t>Parent-child relationships</a:t>
            </a:r>
          </a:p>
          <a:p>
            <a:pPr marL="0" indent="0">
              <a:buNone/>
            </a:pPr>
            <a:endParaRPr lang="en-US"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Powerpivot</a:t>
            </a:r>
            <a:r>
              <a:rPr lang="en-US" dirty="0" smtClean="0"/>
              <a:t> next</a:t>
            </a:r>
            <a:br>
              <a:rPr lang="en-US" dirty="0" smtClean="0"/>
            </a:br>
            <a:r>
              <a:rPr lang="en-US" dirty="0" smtClean="0">
                <a:solidFill>
                  <a:schemeClr val="accent2"/>
                </a:solidFill>
              </a:rPr>
              <a:t>Richer </a:t>
            </a:r>
            <a:r>
              <a:rPr lang="en-US" dirty="0" err="1" smtClean="0">
                <a:solidFill>
                  <a:schemeClr val="accent2"/>
                </a:solidFill>
              </a:rPr>
              <a:t>Modelling</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4" name="Content Placeholder 2"/>
          <p:cNvSpPr>
            <a:spLocks noGrp="1"/>
          </p:cNvSpPr>
          <p:nvPr>
            <p:ph idx="1"/>
          </p:nvPr>
        </p:nvSpPr>
        <p:spPr>
          <a:xfrm>
            <a:off x="457200" y="2204864"/>
            <a:ext cx="8229600" cy="3921299"/>
          </a:xfrm>
        </p:spPr>
        <p:txBody>
          <a:bodyPr/>
          <a:lstStyle/>
          <a:p>
            <a:pPr lvl="0"/>
            <a:r>
              <a:rPr lang="en-US" altLang="zh-CN" dirty="0" smtClean="0"/>
              <a:t>Key performance indicators</a:t>
            </a:r>
          </a:p>
          <a:p>
            <a:pPr lvl="0"/>
            <a:r>
              <a:rPr lang="en-US" altLang="zh-CN" dirty="0" smtClean="0"/>
              <a:t>Drill-through</a:t>
            </a:r>
          </a:p>
          <a:p>
            <a:pPr lvl="0"/>
            <a:r>
              <a:rPr lang="en-US" altLang="zh-CN" dirty="0" smtClean="0"/>
              <a:t>Perspectives</a:t>
            </a:r>
          </a:p>
        </p:txBody>
      </p:sp>
    </p:spTree>
    <p:extLst>
      <p:ext uri="{BB962C8B-B14F-4D97-AF65-F5344CB8AC3E}">
        <p14:creationId xmlns:p14="http://schemas.microsoft.com/office/powerpoint/2010/main" val="2528484806"/>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Powerpivot</a:t>
            </a:r>
            <a:r>
              <a:rPr lang="en-US" dirty="0" smtClean="0"/>
              <a:t> next</a:t>
            </a:r>
            <a:br>
              <a:rPr lang="en-US" dirty="0" smtClean="0"/>
            </a:b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7" name="Content Placeholder 2"/>
          <p:cNvSpPr>
            <a:spLocks noGrp="1"/>
          </p:cNvSpPr>
          <p:nvPr>
            <p:ph idx="1"/>
          </p:nvPr>
        </p:nvSpPr>
        <p:spPr>
          <a:xfrm>
            <a:off x="457200" y="1916832"/>
            <a:ext cx="8229600" cy="4209331"/>
          </a:xfrm>
        </p:spPr>
        <p:txBody>
          <a:bodyPr/>
          <a:lstStyle/>
          <a:p>
            <a:r>
              <a:rPr lang="en-US" altLang="zh-CN" dirty="0" smtClean="0"/>
              <a:t>Data Analysis Expressions (DAX), </a:t>
            </a:r>
            <a:br>
              <a:rPr lang="en-US" altLang="zh-CN" dirty="0" smtClean="0"/>
            </a:br>
            <a:r>
              <a:rPr lang="en-US" altLang="zh-CN" dirty="0" smtClean="0"/>
              <a:t>Excel formulas, MDX</a:t>
            </a:r>
          </a:p>
          <a:p>
            <a:r>
              <a:rPr lang="en-US" altLang="zh-CN" dirty="0" smtClean="0"/>
              <a:t>Relational operators </a:t>
            </a:r>
            <a:br>
              <a:rPr lang="en-US" altLang="zh-CN" dirty="0" smtClean="0"/>
            </a:br>
            <a:r>
              <a:rPr lang="en-US" altLang="zh-CN" dirty="0" smtClean="0"/>
              <a:t>(Filter, Aggregate, </a:t>
            </a:r>
            <a:r>
              <a:rPr lang="en-US" altLang="zh-CN" dirty="0" err="1" smtClean="0"/>
              <a:t>GroupBy</a:t>
            </a:r>
            <a:r>
              <a:rPr lang="en-US" altLang="zh-CN" dirty="0" smtClean="0"/>
              <a:t>, Lookup)</a:t>
            </a:r>
          </a:p>
          <a:p>
            <a:r>
              <a:rPr lang="en-US" altLang="zh-CN" dirty="0" smtClean="0"/>
              <a:t>Statistical, time intelligence </a:t>
            </a:r>
            <a:br>
              <a:rPr lang="en-US" altLang="zh-CN" dirty="0" smtClean="0"/>
            </a:br>
            <a:r>
              <a:rPr lang="en-US" altLang="zh-CN" dirty="0" smtClean="0"/>
              <a:t>(YTD, QTD) functions</a:t>
            </a:r>
          </a:p>
          <a:p>
            <a:r>
              <a:rPr lang="en-US" altLang="zh-CN" dirty="0" smtClean="0"/>
              <a:t>Rank, </a:t>
            </a:r>
            <a:r>
              <a:rPr lang="en-US" altLang="zh-CN" dirty="0" err="1" smtClean="0"/>
              <a:t>TopN</a:t>
            </a:r>
            <a:r>
              <a:rPr lang="en-US" altLang="zh-CN" dirty="0" smtClean="0"/>
              <a:t>, </a:t>
            </a:r>
            <a:r>
              <a:rPr lang="en-US" altLang="zh-CN" dirty="0" err="1" smtClean="0"/>
              <a:t>VisualTotals</a:t>
            </a:r>
            <a:r>
              <a:rPr lang="en-US" altLang="zh-CN" dirty="0" smtClean="0"/>
              <a:t>, </a:t>
            </a:r>
            <a:r>
              <a:rPr lang="en-US" altLang="zh-CN" b="1" dirty="0" err="1" smtClean="0"/>
              <a:t>DistinctCount</a:t>
            </a:r>
            <a:endParaRPr lang="en-US" altLang="zh-CN" b="1" dirty="0" smtClean="0"/>
          </a:p>
          <a:p>
            <a:endParaRPr lang="en-US" dirty="0"/>
          </a:p>
        </p:txBody>
      </p:sp>
    </p:spTree>
    <p:extLst>
      <p:ext uri="{BB962C8B-B14F-4D97-AF65-F5344CB8AC3E}">
        <p14:creationId xmlns:p14="http://schemas.microsoft.com/office/powerpoint/2010/main" val="196869531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Reporting Competition</a:t>
            </a:r>
            <a:endParaRPr lang="en-US" dirty="0"/>
          </a:p>
        </p:txBody>
      </p:sp>
      <p:sp>
        <p:nvSpPr>
          <p:cNvPr id="7" name="Subtitle 6"/>
          <p:cNvSpPr>
            <a:spLocks noGrp="1"/>
          </p:cNvSpPr>
          <p:nvPr>
            <p:ph type="subTitle" idx="1"/>
          </p:nvPr>
        </p:nvSpPr>
        <p:spPr/>
        <p:txBody>
          <a:bodyPr/>
          <a:lstStyle/>
          <a:p>
            <a:r>
              <a:rPr lang="en-US" dirty="0" smtClean="0">
                <a:solidFill>
                  <a:srgbClr val="03C2F1"/>
                </a:solidFill>
              </a:rPr>
              <a:t>Big Prizes – stay tuned</a:t>
            </a:r>
            <a:br>
              <a:rPr lang="en-US" dirty="0" smtClean="0">
                <a:solidFill>
                  <a:srgbClr val="03C2F1"/>
                </a:solidFill>
              </a:rPr>
            </a:br>
            <a:r>
              <a:rPr lang="en-US" dirty="0" smtClean="0">
                <a:solidFill>
                  <a:srgbClr val="03C2F1"/>
                </a:solidFill>
              </a:rPr>
              <a:t>http://hostedpowerpivot.reportsurfer.com</a:t>
            </a:r>
            <a:endParaRPr lang="en-US" dirty="0">
              <a:solidFill>
                <a:srgbClr val="03C2F1"/>
              </a:solidFill>
            </a:endParaRPr>
          </a:p>
        </p:txBody>
      </p:sp>
      <p:sp>
        <p:nvSpPr>
          <p:cNvPr id="5" name="Text Placeholder 4"/>
          <p:cNvSpPr>
            <a:spLocks noGrp="1"/>
          </p:cNvSpPr>
          <p:nvPr>
            <p:ph type="body" sz="quarter" idx="10"/>
          </p:nvPr>
        </p:nvSpPr>
        <p:spPr/>
        <p:txBody>
          <a:bodyPr/>
          <a:lstStyle/>
          <a:p>
            <a:r>
              <a:rPr lang="en-US" dirty="0" smtClean="0"/>
              <a:t>announcement</a:t>
            </a:r>
            <a:endParaRPr lang="en-US" dirty="0"/>
          </a:p>
        </p:txBody>
      </p:sp>
      <p:pic>
        <p:nvPicPr>
          <p:cNvPr id="6" name="Picture 2" descr="C:\Users\grantp\Pictures\akLogos\akFaceOnWhit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8947" y="494675"/>
            <a:ext cx="1689585" cy="18095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026" name="Picture 2" descr="http://powerpivotpro.files.wordpress.com/2010/05/pivotstreamlogocompac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26589" y="290383"/>
            <a:ext cx="2115724" cy="201382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28" name="Picture 4" descr="http://proplabs.org/wp-content/uploads/2011/04/rackspace-log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48375" y="639287"/>
            <a:ext cx="2538690" cy="131601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Title 1"/>
          <p:cNvSpPr txBox="1">
            <a:spLocks/>
          </p:cNvSpPr>
          <p:nvPr/>
        </p:nvSpPr>
        <p:spPr>
          <a:xfrm>
            <a:off x="2646063" y="1067317"/>
            <a:ext cx="380525" cy="664242"/>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AU" dirty="0" smtClean="0"/>
              <a:t>+</a:t>
            </a:r>
            <a:endParaRPr lang="en-AU" dirty="0"/>
          </a:p>
        </p:txBody>
      </p:sp>
      <p:sp>
        <p:nvSpPr>
          <p:cNvPr id="10" name="Title 1"/>
          <p:cNvSpPr txBox="1">
            <a:spLocks/>
          </p:cNvSpPr>
          <p:nvPr/>
        </p:nvSpPr>
        <p:spPr>
          <a:xfrm>
            <a:off x="5260896" y="1067318"/>
            <a:ext cx="380525" cy="664242"/>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AU" dirty="0" smtClean="0"/>
              <a:t>+</a:t>
            </a:r>
            <a:endParaRPr lang="en-AU" dirty="0"/>
          </a:p>
        </p:txBody>
      </p:sp>
    </p:spTree>
    <p:extLst>
      <p:ext uri="{BB962C8B-B14F-4D97-AF65-F5344CB8AC3E}">
        <p14:creationId xmlns:p14="http://schemas.microsoft.com/office/powerpoint/2010/main" val="1653457031"/>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172" y="274637"/>
            <a:ext cx="8471316" cy="1143000"/>
          </a:xfrm>
        </p:spPr>
        <p:txBody>
          <a:bodyPr>
            <a:normAutofit/>
          </a:bodyPr>
          <a:lstStyle/>
          <a:p>
            <a:r>
              <a:rPr lang="en-GB" sz="3200" dirty="0" smtClean="0"/>
              <a:t>Enrol in Microsoft Virtual Academy Today</a:t>
            </a:r>
            <a:endParaRPr lang="en-GB" sz="3200" dirty="0"/>
          </a:p>
        </p:txBody>
      </p:sp>
      <p:sp>
        <p:nvSpPr>
          <p:cNvPr id="8" name="TextBox 7"/>
          <p:cNvSpPr txBox="1"/>
          <p:nvPr/>
        </p:nvSpPr>
        <p:spPr>
          <a:xfrm>
            <a:off x="493172" y="1412777"/>
            <a:ext cx="8471316" cy="1138773"/>
          </a:xfrm>
          <a:prstGeom prst="rect">
            <a:avLst/>
          </a:prstGeom>
          <a:noFill/>
          <a:effectLst>
            <a:innerShdw blurRad="63500" dist="50800" dir="2700000">
              <a:prstClr val="black">
                <a:alpha val="50000"/>
              </a:prstClr>
            </a:innerShdw>
          </a:effectLst>
          <a:scene3d>
            <a:camera prst="orthographicFront"/>
            <a:lightRig rig="threePt" dir="t"/>
          </a:scene3d>
          <a:sp3d>
            <a:bevelT/>
          </a:sp3d>
        </p:spPr>
        <p:txBody>
          <a:bodyPr wrap="square" rtlCol="0">
            <a:spAutoFit/>
          </a:bodyPr>
          <a:lstStyle/>
          <a:p>
            <a:r>
              <a:rPr lang="en-US" sz="2000" b="1" dirty="0" smtClean="0">
                <a:solidFill>
                  <a:srgbClr val="FFFFFF"/>
                </a:solidFill>
                <a:latin typeface="Segoe UI" pitchFamily="34" charset="0"/>
                <a:cs typeface="Segoe UI" pitchFamily="34" charset="0"/>
              </a:rPr>
              <a:t>Why Enroll, other than it being free?</a:t>
            </a:r>
          </a:p>
          <a:p>
            <a:r>
              <a:rPr lang="en-US" sz="1600" dirty="0" smtClean="0">
                <a:solidFill>
                  <a:srgbClr val="FFFFFF"/>
                </a:solidFill>
                <a:latin typeface="Segoe UI" pitchFamily="34" charset="0"/>
                <a:cs typeface="Segoe UI" pitchFamily="34" charset="0"/>
              </a:rPr>
              <a:t>The MVA helps improve </a:t>
            </a:r>
            <a:r>
              <a:rPr lang="en-US" sz="1600" dirty="0">
                <a:solidFill>
                  <a:srgbClr val="FFFFFF"/>
                </a:solidFill>
                <a:latin typeface="Segoe UI" pitchFamily="34" charset="0"/>
                <a:cs typeface="Segoe UI" pitchFamily="34" charset="0"/>
              </a:rPr>
              <a:t>your IT skill set and advance your career with </a:t>
            </a:r>
            <a:r>
              <a:rPr lang="en-US" sz="1600" dirty="0" smtClean="0">
                <a:solidFill>
                  <a:srgbClr val="FFFFFF"/>
                </a:solidFill>
                <a:latin typeface="Segoe UI" pitchFamily="34" charset="0"/>
                <a:cs typeface="Segoe UI" pitchFamily="34" charset="0"/>
              </a:rPr>
              <a:t>a </a:t>
            </a:r>
            <a:r>
              <a:rPr lang="en-US" sz="1600" dirty="0">
                <a:solidFill>
                  <a:srgbClr val="FFFFFF"/>
                </a:solidFill>
                <a:latin typeface="Segoe UI" pitchFamily="34" charset="0"/>
                <a:cs typeface="Segoe UI" pitchFamily="34" charset="0"/>
              </a:rPr>
              <a:t>free, easy to access training portal that allows you to learn at your own pace, focusing on Microsoft </a:t>
            </a:r>
            <a:r>
              <a:rPr lang="en-US" sz="1600" dirty="0" smtClean="0">
                <a:solidFill>
                  <a:srgbClr val="FFFFFF"/>
                </a:solidFill>
                <a:latin typeface="Segoe UI" pitchFamily="34" charset="0"/>
                <a:cs typeface="Segoe UI" pitchFamily="34" charset="0"/>
              </a:rPr>
              <a:t>technologies.</a:t>
            </a:r>
            <a:endParaRPr lang="en-GB" sz="1600" dirty="0">
              <a:solidFill>
                <a:srgbClr val="FFFFFF"/>
              </a:solidFill>
              <a:latin typeface="Segoe UI" pitchFamily="34" charset="0"/>
              <a:cs typeface="Segoe UI" pitchFamily="34" charset="0"/>
            </a:endParaRPr>
          </a:p>
        </p:txBody>
      </p:sp>
      <p:sp>
        <p:nvSpPr>
          <p:cNvPr id="9" name="TextBox 8"/>
          <p:cNvSpPr txBox="1"/>
          <p:nvPr/>
        </p:nvSpPr>
        <p:spPr>
          <a:xfrm>
            <a:off x="493173" y="2697734"/>
            <a:ext cx="8038829" cy="1323439"/>
          </a:xfrm>
          <a:prstGeom prst="rect">
            <a:avLst/>
          </a:prstGeom>
          <a:noFill/>
        </p:spPr>
        <p:txBody>
          <a:bodyPr wrap="square" rtlCol="0">
            <a:spAutoFit/>
          </a:bodyPr>
          <a:lstStyle/>
          <a:p>
            <a:r>
              <a:rPr lang="en-GB" sz="2000" b="1" dirty="0">
                <a:solidFill>
                  <a:srgbClr val="FFFFFF"/>
                </a:solidFill>
                <a:latin typeface="Segoe UI" pitchFamily="34" charset="0"/>
                <a:cs typeface="Segoe UI" pitchFamily="34" charset="0"/>
              </a:rPr>
              <a:t>What Do I </a:t>
            </a:r>
            <a:r>
              <a:rPr lang="en-GB" sz="2000" b="1" dirty="0" smtClean="0">
                <a:solidFill>
                  <a:srgbClr val="FFFFFF"/>
                </a:solidFill>
                <a:latin typeface="Segoe UI" pitchFamily="34" charset="0"/>
                <a:cs typeface="Segoe UI" pitchFamily="34" charset="0"/>
              </a:rPr>
              <a:t>get for enrolment?</a:t>
            </a:r>
            <a:r>
              <a:rPr lang="en-GB" sz="2000" b="1" dirty="0">
                <a:solidFill>
                  <a:srgbClr val="FFFFFF"/>
                </a:solidFill>
                <a:latin typeface="Segoe UI" pitchFamily="34" charset="0"/>
                <a:cs typeface="Segoe UI" pitchFamily="34" charset="0"/>
              </a:rPr>
              <a:t>	</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Free training to make you become the Cloud-Hero in my Organization</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Help mastering your Training Path and get the recognition</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Connect with other IT Pros and discuss The Cloud </a:t>
            </a:r>
          </a:p>
        </p:txBody>
      </p:sp>
      <p:sp>
        <p:nvSpPr>
          <p:cNvPr id="12" name="TextBox 11"/>
          <p:cNvSpPr txBox="1"/>
          <p:nvPr/>
        </p:nvSpPr>
        <p:spPr>
          <a:xfrm>
            <a:off x="493172" y="4167356"/>
            <a:ext cx="7416824" cy="817245"/>
          </a:xfrm>
          <a:prstGeom prst="roundRect">
            <a:avLst/>
          </a:prstGeom>
          <a:noFill/>
        </p:spPr>
        <p:txBody>
          <a:bodyPr wrap="square" rtlCol="0">
            <a:spAutoFit/>
          </a:bodyPr>
          <a:lstStyle/>
          <a:p>
            <a:r>
              <a:rPr lang="en-GB" b="1" dirty="0">
                <a:solidFill>
                  <a:srgbClr val="FFFFFF"/>
                </a:solidFill>
                <a:latin typeface="Segoe UI" pitchFamily="34" charset="0"/>
                <a:cs typeface="Segoe UI" pitchFamily="34" charset="0"/>
              </a:rPr>
              <a:t>Where do I </a:t>
            </a:r>
            <a:r>
              <a:rPr lang="en-GB" b="1" dirty="0" smtClean="0">
                <a:solidFill>
                  <a:srgbClr val="FFFFFF"/>
                </a:solidFill>
                <a:latin typeface="Segoe UI" pitchFamily="34" charset="0"/>
                <a:cs typeface="Segoe UI" pitchFamily="34" charset="0"/>
              </a:rPr>
              <a:t>Enrol?</a:t>
            </a:r>
            <a:endParaRPr lang="en-GB" sz="1600" b="1" dirty="0">
              <a:solidFill>
                <a:srgbClr val="FFFFFF"/>
              </a:solidFill>
              <a:latin typeface="Segoe UI" pitchFamily="34" charset="0"/>
              <a:cs typeface="Segoe UI" pitchFamily="34" charset="0"/>
            </a:endParaRPr>
          </a:p>
          <a:p>
            <a:r>
              <a:rPr lang="en-GB" sz="2400" b="1" dirty="0" smtClean="0">
                <a:solidFill>
                  <a:srgbClr val="00B0F0"/>
                </a:solidFill>
                <a:latin typeface="Segoe UI" pitchFamily="34" charset="0"/>
                <a:cs typeface="Segoe UI" pitchFamily="34" charset="0"/>
                <a:hlinkClick r:id="rId2"/>
              </a:rPr>
              <a:t>www.microsoftvirtualacademy.com</a:t>
            </a:r>
            <a:r>
              <a:rPr lang="en-GB" sz="2400" b="1" dirty="0" smtClean="0">
                <a:solidFill>
                  <a:srgbClr val="00B0F0"/>
                </a:solidFill>
                <a:latin typeface="Segoe UI" pitchFamily="34" charset="0"/>
                <a:cs typeface="Segoe UI" pitchFamily="34" charset="0"/>
              </a:rPr>
              <a:t> </a:t>
            </a:r>
            <a:endParaRPr lang="en-GB" sz="2400" b="1" dirty="0">
              <a:solidFill>
                <a:srgbClr val="00B0F0"/>
              </a:solidFill>
              <a:latin typeface="Segoe UI" pitchFamily="34" charset="0"/>
              <a:cs typeface="Segoe UI" pitchFamily="34" charset="0"/>
            </a:endParaRPr>
          </a:p>
        </p:txBody>
      </p:sp>
      <p:sp>
        <p:nvSpPr>
          <p:cNvPr id="13" name="TextBox 12"/>
          <p:cNvSpPr txBox="1"/>
          <p:nvPr/>
        </p:nvSpPr>
        <p:spPr>
          <a:xfrm>
            <a:off x="521747" y="5213559"/>
            <a:ext cx="7416824" cy="400110"/>
          </a:xfrm>
          <a:prstGeom prst="rect">
            <a:avLst/>
          </a:prstGeom>
          <a:noFill/>
        </p:spPr>
        <p:txBody>
          <a:bodyPr wrap="square" rtlCol="0">
            <a:spAutoFit/>
          </a:bodyPr>
          <a:lstStyle/>
          <a:p>
            <a:r>
              <a:rPr lang="en-GB" sz="2000" b="1" dirty="0">
                <a:solidFill>
                  <a:srgbClr val="FFFFFF"/>
                </a:solidFill>
                <a:latin typeface="Segoe UI" pitchFamily="34" charset="0"/>
                <a:cs typeface="Segoe UI" pitchFamily="34" charset="0"/>
              </a:rPr>
              <a:t>Then tell us what you </a:t>
            </a:r>
            <a:r>
              <a:rPr lang="en-GB" sz="2000" b="1" dirty="0" smtClean="0">
                <a:solidFill>
                  <a:srgbClr val="FFFFFF"/>
                </a:solidFill>
                <a:latin typeface="Segoe UI" pitchFamily="34" charset="0"/>
                <a:cs typeface="Segoe UI" pitchFamily="34" charset="0"/>
              </a:rPr>
              <a:t>think. </a:t>
            </a:r>
            <a:r>
              <a:rPr lang="en-GB" sz="1600" dirty="0" smtClean="0">
                <a:solidFill>
                  <a:srgbClr val="FFFFFF"/>
                </a:solidFill>
                <a:latin typeface="Segoe UI" pitchFamily="34" charset="0"/>
                <a:cs typeface="Segoe UI" pitchFamily="34" charset="0"/>
              </a:rPr>
              <a:t>TellTheDean@microsoft.com</a:t>
            </a:r>
          </a:p>
        </p:txBody>
      </p:sp>
      <p:grpSp>
        <p:nvGrpSpPr>
          <p:cNvPr id="5" name="Group 4"/>
          <p:cNvGrpSpPr/>
          <p:nvPr/>
        </p:nvGrpSpPr>
        <p:grpSpPr>
          <a:xfrm>
            <a:off x="6228184" y="3621020"/>
            <a:ext cx="2549302" cy="1258207"/>
            <a:chOff x="6732240" y="2211710"/>
            <a:chExt cx="2160240" cy="799639"/>
          </a:xfrm>
          <a:effectLst>
            <a:reflection blurRad="6350" stA="52000" endA="300" endPos="35000" dir="5400000" sy="-100000" algn="bl" rotWithShape="0"/>
          </a:effectLst>
        </p:grpSpPr>
        <p:sp>
          <p:nvSpPr>
            <p:cNvPr id="3" name="Rounded Rectangle 2"/>
            <p:cNvSpPr/>
            <p:nvPr/>
          </p:nvSpPr>
          <p:spPr>
            <a:xfrm>
              <a:off x="6732240" y="2211710"/>
              <a:ext cx="2160240" cy="799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2302400"/>
              <a:ext cx="2031581" cy="629389"/>
            </a:xfrm>
            <a:prstGeom prst="roundRect">
              <a:avLst>
                <a:gd name="adj" fmla="val 12264"/>
              </a:avLst>
            </a:prstGeom>
          </p:spPr>
        </p:pic>
      </p:grpSp>
    </p:spTree>
    <p:extLst>
      <p:ext uri="{BB962C8B-B14F-4D97-AF65-F5344CB8AC3E}">
        <p14:creationId xmlns:p14="http://schemas.microsoft.com/office/powerpoint/2010/main" val="26773212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bwMode="auto">
          <a:xfrm>
            <a:off x="4716016" y="342900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50" name="Rounded Rectangle 49"/>
          <p:cNvSpPr/>
          <p:nvPr/>
        </p:nvSpPr>
        <p:spPr bwMode="auto">
          <a:xfrm>
            <a:off x="323528" y="342900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48" name="Rounded Rectangle 47"/>
          <p:cNvSpPr/>
          <p:nvPr/>
        </p:nvSpPr>
        <p:spPr bwMode="auto">
          <a:xfrm>
            <a:off x="4644008" y="126876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29" name="Rounded Rectangle 28"/>
          <p:cNvSpPr/>
          <p:nvPr/>
        </p:nvSpPr>
        <p:spPr bwMode="auto">
          <a:xfrm>
            <a:off x="130621" y="126876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a:defRPr/>
            </a:pPr>
            <a:endParaRPr lang="en-US" sz="1600">
              <a:solidFill>
                <a:srgbClr val="FFFFFF"/>
              </a:solidFill>
              <a:effectLst>
                <a:outerShdw blurRad="38100" dist="38100" dir="2700000" algn="tl">
                  <a:srgbClr val="C0C0C0"/>
                </a:outerShdw>
              </a:effectLst>
              <a:latin typeface="Segoe" pitchFamily="-108" charset="0"/>
            </a:endParaRPr>
          </a:p>
        </p:txBody>
      </p:sp>
      <p:pic>
        <p:nvPicPr>
          <p:cNvPr id="30724" name="Picture 23" descr="TechNet.png"/>
          <p:cNvPicPr>
            <a:picLocks noChangeAspect="1"/>
          </p:cNvPicPr>
          <p:nvPr/>
        </p:nvPicPr>
        <p:blipFill>
          <a:blip r:embed="rId3" cstate="print"/>
          <a:srcRect/>
          <a:stretch>
            <a:fillRect/>
          </a:stretch>
        </p:blipFill>
        <p:spPr bwMode="black">
          <a:xfrm>
            <a:off x="683568" y="3573016"/>
            <a:ext cx="3624263" cy="738188"/>
          </a:xfrm>
          <a:prstGeom prst="rect">
            <a:avLst/>
          </a:prstGeom>
          <a:noFill/>
          <a:ln w="9525">
            <a:noFill/>
            <a:miter lim="800000"/>
            <a:headEnd/>
            <a:tailEnd/>
          </a:ln>
        </p:spPr>
      </p:pic>
      <p:sp>
        <p:nvSpPr>
          <p:cNvPr id="30729" name="Rectangle 46"/>
          <p:cNvSpPr>
            <a:spLocks noChangeArrowheads="1"/>
          </p:cNvSpPr>
          <p:nvPr/>
        </p:nvSpPr>
        <p:spPr bwMode="auto">
          <a:xfrm>
            <a:off x="838200" y="2322513"/>
            <a:ext cx="3849688" cy="954087"/>
          </a:xfrm>
          <a:prstGeom prst="rect">
            <a:avLst/>
          </a:prstGeom>
          <a:noFill/>
          <a:ln w="9525">
            <a:noFill/>
            <a:miter lim="800000"/>
            <a:headEnd/>
            <a:tailEnd/>
          </a:ln>
        </p:spPr>
        <p:txBody>
          <a:bodyPr>
            <a:spAutoFit/>
          </a:bodyPr>
          <a:lstStyle/>
          <a:p>
            <a:pPr>
              <a:spcBef>
                <a:spcPts val="600"/>
              </a:spcBef>
            </a:pPr>
            <a:r>
              <a:rPr lang="en-US" sz="2000" dirty="0" smtClean="0">
                <a:solidFill>
                  <a:srgbClr val="F2F2F2"/>
                </a:solidFill>
                <a:hlinkClick r:id="rId4"/>
              </a:rPr>
              <a:t>www.msteched.com/Australia</a:t>
            </a:r>
            <a:r>
              <a:rPr lang="en-US" sz="2000" dirty="0" smtClean="0">
                <a:solidFill>
                  <a:srgbClr val="F2F2F2"/>
                </a:solidFill>
              </a:rPr>
              <a:t> </a:t>
            </a:r>
            <a:endParaRPr lang="en-US" sz="2000" dirty="0">
              <a:solidFill>
                <a:srgbClr val="F2F2F2"/>
              </a:solidFill>
            </a:endParaRPr>
          </a:p>
          <a:p>
            <a:pPr marL="0" lvl="1"/>
            <a:endParaRPr lang="en-US" dirty="0">
              <a:solidFill>
                <a:srgbClr val="F2F2F2"/>
              </a:solidFill>
            </a:endParaRPr>
          </a:p>
          <a:p>
            <a:pPr marL="0" lvl="1"/>
            <a:r>
              <a:rPr lang="en-US" dirty="0">
                <a:solidFill>
                  <a:srgbClr val="F2F2F2"/>
                </a:solidFill>
              </a:rPr>
              <a:t>Sessions On-Demand &amp; Community</a:t>
            </a:r>
          </a:p>
        </p:txBody>
      </p:sp>
      <p:sp>
        <p:nvSpPr>
          <p:cNvPr id="30730" name="Rectangle 47"/>
          <p:cNvSpPr>
            <a:spLocks noChangeArrowheads="1"/>
          </p:cNvSpPr>
          <p:nvPr/>
        </p:nvSpPr>
        <p:spPr bwMode="auto">
          <a:xfrm>
            <a:off x="733425" y="4473575"/>
            <a:ext cx="4067175" cy="1015663"/>
          </a:xfrm>
          <a:prstGeom prst="rect">
            <a:avLst/>
          </a:prstGeom>
          <a:noFill/>
          <a:ln w="9525">
            <a:noFill/>
            <a:miter lim="800000"/>
            <a:headEnd/>
            <a:tailEnd/>
          </a:ln>
        </p:spPr>
        <p:txBody>
          <a:bodyPr wrap="square">
            <a:spAutoFit/>
          </a:bodyPr>
          <a:lstStyle/>
          <a:p>
            <a:pPr>
              <a:spcBef>
                <a:spcPts val="600"/>
              </a:spcBef>
              <a:buSzPct val="120000"/>
              <a:tabLst>
                <a:tab pos="1828800" algn="l"/>
              </a:tabLst>
            </a:pPr>
            <a:r>
              <a:rPr lang="en-US" sz="2000" dirty="0">
                <a:solidFill>
                  <a:srgbClr val="F2F2F2"/>
                </a:solidFill>
                <a:hlinkClick r:id="rId5"/>
              </a:rPr>
              <a:t>http</a:t>
            </a:r>
            <a:r>
              <a:rPr lang="en-US" sz="2000" dirty="0" smtClean="0">
                <a:solidFill>
                  <a:srgbClr val="F2F2F2"/>
                </a:solidFill>
                <a:hlinkClick r:id="rId5"/>
              </a:rPr>
              <a:t>://</a:t>
            </a:r>
            <a:r>
              <a:rPr lang="en-AU" sz="2000" dirty="0" smtClean="0">
                <a:solidFill>
                  <a:srgbClr val="F2F2F2"/>
                </a:solidFill>
                <a:hlinkClick r:id="rId5"/>
              </a:rPr>
              <a:t> technet.microsoft.com/en-au</a:t>
            </a:r>
            <a:r>
              <a:rPr lang="en-US" sz="2400" b="1" dirty="0" smtClean="0">
                <a:solidFill>
                  <a:srgbClr val="F2F2F2"/>
                </a:solidFill>
                <a:hlinkClick r:id="rId5"/>
              </a:rPr>
              <a:t>  </a:t>
            </a:r>
            <a:endParaRPr lang="en-US" sz="2400" dirty="0">
              <a:solidFill>
                <a:srgbClr val="F2F2F2"/>
              </a:solidFill>
            </a:endParaRPr>
          </a:p>
          <a:p>
            <a:pPr marL="0" lvl="1">
              <a:tabLst>
                <a:tab pos="1828800" algn="l"/>
              </a:tabLst>
            </a:pPr>
            <a:endParaRPr lang="en-US" dirty="0">
              <a:solidFill>
                <a:srgbClr val="F2F2F2"/>
              </a:solidFill>
            </a:endParaRPr>
          </a:p>
          <a:p>
            <a:pPr marL="0" lvl="1">
              <a:tabLst>
                <a:tab pos="1828800" algn="l"/>
              </a:tabLst>
            </a:pPr>
            <a:r>
              <a:rPr lang="en-US" dirty="0">
                <a:solidFill>
                  <a:srgbClr val="F2F2F2"/>
                </a:solidFill>
              </a:rPr>
              <a:t>Resources for IT Professionals</a:t>
            </a:r>
          </a:p>
        </p:txBody>
      </p:sp>
      <p:pic>
        <p:nvPicPr>
          <p:cNvPr id="30731" name="Picture 24" descr="TechEd_online.png"/>
          <p:cNvPicPr>
            <a:picLocks noChangeAspect="1"/>
          </p:cNvPicPr>
          <p:nvPr/>
        </p:nvPicPr>
        <p:blipFill>
          <a:blip r:embed="rId6" cstate="print"/>
          <a:srcRect/>
          <a:stretch>
            <a:fillRect/>
          </a:stretch>
        </p:blipFill>
        <p:spPr bwMode="black">
          <a:xfrm>
            <a:off x="914400" y="1281113"/>
            <a:ext cx="2409825" cy="1076325"/>
          </a:xfrm>
          <a:prstGeom prst="rect">
            <a:avLst/>
          </a:prstGeom>
          <a:noFill/>
          <a:ln w="9525">
            <a:noFill/>
            <a:miter lim="800000"/>
            <a:headEnd/>
            <a:tailEnd/>
          </a:ln>
        </p:spPr>
      </p:pic>
      <p:pic>
        <p:nvPicPr>
          <p:cNvPr id="30733" name="Picture 26" descr="msdn_1inch_rgb.png"/>
          <p:cNvPicPr>
            <a:picLocks noChangeAspect="1"/>
          </p:cNvPicPr>
          <p:nvPr/>
        </p:nvPicPr>
        <p:blipFill>
          <a:blip r:embed="rId7" cstate="print"/>
          <a:srcRect/>
          <a:stretch>
            <a:fillRect/>
          </a:stretch>
        </p:blipFill>
        <p:spPr bwMode="black">
          <a:xfrm>
            <a:off x="5457825" y="3582988"/>
            <a:ext cx="1857375" cy="942975"/>
          </a:xfrm>
          <a:prstGeom prst="rect">
            <a:avLst/>
          </a:prstGeom>
          <a:noFill/>
          <a:ln w="9525">
            <a:noFill/>
            <a:miter lim="800000"/>
            <a:headEnd/>
            <a:tailEnd/>
          </a:ln>
        </p:spPr>
      </p:pic>
      <p:sp>
        <p:nvSpPr>
          <p:cNvPr id="30734" name="Rectangle 27"/>
          <p:cNvSpPr>
            <a:spLocks noChangeArrowheads="1"/>
          </p:cNvSpPr>
          <p:nvPr/>
        </p:nvSpPr>
        <p:spPr bwMode="auto">
          <a:xfrm>
            <a:off x="5218112" y="4473575"/>
            <a:ext cx="3925888" cy="1123384"/>
          </a:xfrm>
          <a:prstGeom prst="rect">
            <a:avLst/>
          </a:prstGeom>
          <a:noFill/>
          <a:ln w="9525">
            <a:noFill/>
            <a:miter lim="800000"/>
            <a:headEnd/>
            <a:tailEnd/>
          </a:ln>
        </p:spPr>
        <p:txBody>
          <a:bodyPr wrap="square">
            <a:spAutoFit/>
          </a:bodyPr>
          <a:lstStyle/>
          <a:p>
            <a:pPr>
              <a:spcBef>
                <a:spcPts val="600"/>
              </a:spcBef>
              <a:tabLst>
                <a:tab pos="1828800" algn="l"/>
              </a:tabLst>
            </a:pPr>
            <a:r>
              <a:rPr lang="en-US" sz="2000" dirty="0">
                <a:solidFill>
                  <a:srgbClr val="F2F2F2"/>
                </a:solidFill>
                <a:hlinkClick r:id="rId8"/>
              </a:rPr>
              <a:t>http</a:t>
            </a:r>
            <a:r>
              <a:rPr lang="en-US" sz="2000" dirty="0" smtClean="0">
                <a:solidFill>
                  <a:srgbClr val="F2F2F2"/>
                </a:solidFill>
                <a:hlinkClick r:id="rId8"/>
              </a:rPr>
              <a:t>://</a:t>
            </a:r>
            <a:r>
              <a:rPr lang="en-AU" sz="2000" dirty="0" smtClean="0">
                <a:solidFill>
                  <a:srgbClr val="F2F2F2"/>
                </a:solidFill>
                <a:hlinkClick r:id="rId8"/>
              </a:rPr>
              <a:t>msdn.microsoft.com/en-au</a:t>
            </a:r>
            <a:endParaRPr lang="en-AU" sz="2000" dirty="0" smtClean="0">
              <a:solidFill>
                <a:srgbClr val="F2F2F2"/>
              </a:solidFill>
            </a:endParaRPr>
          </a:p>
          <a:p>
            <a:pPr>
              <a:spcBef>
                <a:spcPts val="600"/>
              </a:spcBef>
              <a:tabLst>
                <a:tab pos="1828800" algn="l"/>
              </a:tabLst>
            </a:pPr>
            <a:r>
              <a:rPr lang="en-US" sz="2400" b="1" dirty="0" smtClean="0">
                <a:solidFill>
                  <a:srgbClr val="F2F2F2"/>
                </a:solidFill>
              </a:rPr>
              <a:t> </a:t>
            </a:r>
            <a:endParaRPr lang="en-US" dirty="0">
              <a:solidFill>
                <a:srgbClr val="F2F2F2"/>
              </a:solidFill>
            </a:endParaRPr>
          </a:p>
          <a:p>
            <a:pPr marL="0" lvl="1">
              <a:tabLst>
                <a:tab pos="1828800" algn="l"/>
              </a:tabLst>
            </a:pPr>
            <a:r>
              <a:rPr lang="en-US" dirty="0">
                <a:solidFill>
                  <a:srgbClr val="F2F2F2"/>
                </a:solidFill>
              </a:rPr>
              <a:t>Resources for Developers</a:t>
            </a:r>
          </a:p>
        </p:txBody>
      </p:sp>
      <p:sp>
        <p:nvSpPr>
          <p:cNvPr id="30748" name="Rectangle 56"/>
          <p:cNvSpPr>
            <a:spLocks noChangeArrowheads="1"/>
          </p:cNvSpPr>
          <p:nvPr/>
        </p:nvSpPr>
        <p:spPr bwMode="auto">
          <a:xfrm>
            <a:off x="4629150" y="2322513"/>
            <a:ext cx="4514850" cy="954087"/>
          </a:xfrm>
          <a:prstGeom prst="rect">
            <a:avLst/>
          </a:prstGeom>
          <a:noFill/>
          <a:ln w="9525">
            <a:noFill/>
            <a:miter lim="800000"/>
            <a:headEnd/>
            <a:tailEnd/>
          </a:ln>
        </p:spPr>
        <p:txBody>
          <a:bodyPr>
            <a:spAutoFit/>
          </a:bodyPr>
          <a:lstStyle/>
          <a:p>
            <a:pPr>
              <a:spcBef>
                <a:spcPts val="600"/>
              </a:spcBef>
            </a:pPr>
            <a:r>
              <a:rPr lang="en-AU" sz="2000" dirty="0" smtClean="0">
                <a:solidFill>
                  <a:srgbClr val="F2F2F2"/>
                </a:solidFill>
                <a:hlinkClick r:id="rId9"/>
              </a:rPr>
              <a:t>www.microsoft.com/australia/learning</a:t>
            </a:r>
            <a:r>
              <a:rPr lang="en-US" sz="2000" dirty="0" smtClean="0">
                <a:solidFill>
                  <a:srgbClr val="F2F2F2"/>
                </a:solidFill>
              </a:rPr>
              <a:t>  </a:t>
            </a:r>
            <a:endParaRPr lang="en-US" sz="2000" dirty="0">
              <a:solidFill>
                <a:srgbClr val="F2F2F2"/>
              </a:solidFill>
            </a:endParaRPr>
          </a:p>
          <a:p>
            <a:pPr marL="0" lvl="1"/>
            <a:endParaRPr lang="en-US" dirty="0">
              <a:solidFill>
                <a:srgbClr val="F2F2F2"/>
              </a:solidFill>
            </a:endParaRPr>
          </a:p>
          <a:p>
            <a:r>
              <a:rPr lang="en-US" dirty="0">
                <a:solidFill>
                  <a:srgbClr val="F2F2F2"/>
                </a:solidFill>
              </a:rPr>
              <a:t>Microsoft Certification &amp; Training Resources</a:t>
            </a:r>
          </a:p>
        </p:txBody>
      </p:sp>
      <p:sp>
        <p:nvSpPr>
          <p:cNvPr id="54" name="Title 1"/>
          <p:cNvSpPr>
            <a:spLocks noGrp="1"/>
          </p:cNvSpPr>
          <p:nvPr>
            <p:ph type="title"/>
          </p:nvPr>
        </p:nvSpPr>
        <p:spPr/>
        <p:txBody>
          <a:bodyPr/>
          <a:lstStyle/>
          <a:p>
            <a:pPr eaLnBrk="1" hangingPunct="1">
              <a:defRPr/>
            </a:pPr>
            <a:r>
              <a:rPr dirty="0" smtClean="0">
                <a:ln>
                  <a:noFill/>
                </a:ln>
              </a:rPr>
              <a:t>Resources</a:t>
            </a:r>
          </a:p>
        </p:txBody>
      </p:sp>
      <p:grpSp>
        <p:nvGrpSpPr>
          <p:cNvPr id="6" name="Group 57"/>
          <p:cNvGrpSpPr>
            <a:grpSpLocks/>
          </p:cNvGrpSpPr>
          <p:nvPr/>
        </p:nvGrpSpPr>
        <p:grpSpPr bwMode="auto">
          <a:xfrm>
            <a:off x="5148064" y="1268760"/>
            <a:ext cx="3476625" cy="771525"/>
            <a:chOff x="5561787" y="0"/>
            <a:chExt cx="3477054" cy="771334"/>
          </a:xfrm>
        </p:grpSpPr>
        <p:pic>
          <p:nvPicPr>
            <p:cNvPr id="30754" name="Picture 55" descr="ms_Learning_w.eps"/>
            <p:cNvPicPr>
              <a:picLocks noChangeAspect="1"/>
            </p:cNvPicPr>
            <p:nvPr/>
          </p:nvPicPr>
          <p:blipFill>
            <a:blip r:embed="rId10" cstate="print"/>
            <a:srcRect l="51466"/>
            <a:stretch>
              <a:fillRect/>
            </a:stretch>
          </p:blipFill>
          <p:spPr bwMode="black">
            <a:xfrm>
              <a:off x="7257327" y="0"/>
              <a:ext cx="1781514" cy="771334"/>
            </a:xfrm>
            <a:prstGeom prst="rect">
              <a:avLst/>
            </a:prstGeom>
            <a:noFill/>
            <a:ln w="9525">
              <a:noFill/>
              <a:miter lim="800000"/>
              <a:headEnd/>
              <a:tailEnd/>
            </a:ln>
          </p:spPr>
        </p:pic>
        <p:pic>
          <p:nvPicPr>
            <p:cNvPr id="30755" name="Picture 2" descr="C:\Documents and Settings\Pennie\My Documents\ACERDATA (D)\Pennie's documents\MS Image\Boxshot_Logo\MICROSOFT\Microsoft Logo wht shadow.png"/>
            <p:cNvPicPr>
              <a:picLocks noChangeAspect="1" noChangeArrowheads="1"/>
            </p:cNvPicPr>
            <p:nvPr/>
          </p:nvPicPr>
          <p:blipFill>
            <a:blip r:embed="rId11" cstate="print"/>
            <a:srcRect/>
            <a:stretch>
              <a:fillRect/>
            </a:stretch>
          </p:blipFill>
          <p:spPr bwMode="black">
            <a:xfrm>
              <a:off x="5561787" y="254642"/>
              <a:ext cx="1693646" cy="312516"/>
            </a:xfrm>
            <a:prstGeom prst="rect">
              <a:avLst/>
            </a:prstGeom>
            <a:noFill/>
            <a:ln w="9525">
              <a:noFill/>
              <a:miter lim="800000"/>
              <a:headEnd/>
              <a:tailEnd/>
            </a:ln>
          </p:spPr>
        </p:pic>
      </p:grpSp>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98123955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3">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TEch Ed 2011">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3C2F1"/>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7383</TotalTime>
  <Words>1932</Words>
  <Application>Microsoft Office PowerPoint</Application>
  <PresentationFormat>On-screen Show (4:3)</PresentationFormat>
  <Paragraphs>234</Paragraphs>
  <Slides>100</Slides>
  <Notes>68</Notes>
  <HiddenSlides>0</HiddenSlides>
  <MMClips>0</MMClips>
  <ScaleCrop>false</ScaleCrop>
  <HeadingPairs>
    <vt:vector size="4" baseType="variant">
      <vt:variant>
        <vt:lpstr>Theme</vt:lpstr>
      </vt:variant>
      <vt:variant>
        <vt:i4>2</vt:i4>
      </vt:variant>
      <vt:variant>
        <vt:lpstr>Slide Titles</vt:lpstr>
      </vt:variant>
      <vt:variant>
        <vt:i4>100</vt:i4>
      </vt:variant>
    </vt:vector>
  </HeadingPairs>
  <TitlesOfParts>
    <vt:vector size="102" baseType="lpstr">
      <vt:lpstr>Office Theme</vt:lpstr>
      <vt:lpstr>1_Office Theme</vt:lpstr>
      <vt:lpstr>PowerPoint Presentation</vt:lpstr>
      <vt:lpstr>Killer Real-World PowerPivot Examples</vt:lpstr>
      <vt:lpstr>FAST</vt:lpstr>
      <vt:lpstr>WHY</vt:lpstr>
      <vt:lpstr>PowerPivot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Slicer</vt:lpstr>
      <vt:lpstr>PowerPoint Presentation</vt:lpstr>
      <vt:lpstr>3 Navigation</vt:lpstr>
      <vt:lpstr>PowerPoint Presentation</vt:lpstr>
      <vt:lpstr>PowerPoint Presentation</vt:lpstr>
      <vt:lpstr>Twelve</vt:lpstr>
      <vt:lpstr>PowerPoint Presentation</vt:lpstr>
      <vt:lpstr>4 Top Twelve</vt:lpstr>
      <vt:lpstr>Navigation</vt:lpstr>
      <vt:lpstr>PowerPoint Presentation</vt:lpstr>
      <vt:lpstr>Big can be good</vt:lpstr>
      <vt:lpstr>PowerPoint Presentation</vt:lpstr>
      <vt:lpstr>PowerPoint Presentation</vt:lpstr>
      <vt:lpstr>PowerPoint Presentation</vt:lpstr>
      <vt:lpstr>Sparklines</vt:lpstr>
      <vt:lpstr>PowerPoint Presentation</vt:lpstr>
      <vt:lpstr>VISUALIZATION</vt:lpstr>
      <vt:lpstr>5 ATM Transactions</vt:lpstr>
      <vt:lpstr>PowerPoint Presentation</vt:lpstr>
      <vt:lpstr>PowerPoint Presentation</vt:lpstr>
      <vt:lpstr>PowerPoint Presentation</vt:lpstr>
      <vt:lpstr>PowerPoint Presentation</vt:lpstr>
      <vt:lpstr>ATM</vt:lpstr>
      <vt:lpstr>6 Aged Payments?</vt:lpstr>
      <vt:lpstr>PowerPoint Presentation</vt:lpstr>
      <vt:lpstr>Aged Payments</vt:lpstr>
      <vt:lpstr>PowerPoint Presentation</vt:lpstr>
      <vt:lpstr>PowerPoint Presentation</vt:lpstr>
      <vt:lpstr>PowerPoint Presentation</vt:lpstr>
      <vt:lpstr>PowerPoint Presentation</vt:lpstr>
      <vt:lpstr>PowerPoint Presentation</vt:lpstr>
      <vt:lpstr>7 Right Metrics</vt:lpstr>
      <vt:lpstr>PowerPoint Presentation</vt:lpstr>
      <vt:lpstr>PowerPoint Presentation</vt:lpstr>
      <vt:lpstr>Asset Rental</vt:lpstr>
      <vt:lpstr>Retailer</vt:lpstr>
      <vt:lpstr>PowerPoint Presentation</vt:lpstr>
      <vt:lpstr>PowerPoint Presentation</vt:lpstr>
      <vt:lpstr>PowerPoint Presentation</vt:lpstr>
      <vt:lpstr>PowerPoint Presentation</vt:lpstr>
      <vt:lpstr>Retailer</vt:lpstr>
      <vt:lpstr>PowerPoint Presentation</vt:lpstr>
      <vt:lpstr>Looking Good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Rules</vt:lpstr>
      <vt:lpstr>PowerPoint Presentation</vt:lpstr>
      <vt:lpstr>PowerPoint Presentation</vt:lpstr>
      <vt:lpstr>PowerPoint Presentation</vt:lpstr>
      <vt:lpstr>PowerPoint Presentation</vt:lpstr>
      <vt:lpstr>LESSONS</vt:lpstr>
      <vt:lpstr>PowerPoint Presentation</vt:lpstr>
      <vt:lpstr>What’s new in PowerPivot in Denali?</vt:lpstr>
      <vt:lpstr>Powerpivot next Richer Modelling</vt:lpstr>
      <vt:lpstr>Powerpivot next Richer Modelling</vt:lpstr>
      <vt:lpstr>Powerpivot next </vt:lpstr>
      <vt:lpstr>Reporting Competition</vt:lpstr>
      <vt:lpstr>Enrol in Microsoft Virtual Academy Today</vt:lpstr>
      <vt:lpstr>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clarken</dc:creator>
  <cp:lastModifiedBy>Event Staff</cp:lastModifiedBy>
  <cp:revision>271</cp:revision>
  <dcterms:created xsi:type="dcterms:W3CDTF">2011-04-01T05:55:34Z</dcterms:created>
  <dcterms:modified xsi:type="dcterms:W3CDTF">2011-09-01T04:43:08Z</dcterms:modified>
</cp:coreProperties>
</file>