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29"/>
  </p:notesMasterIdLst>
  <p:sldIdLst>
    <p:sldId id="279" r:id="rId3"/>
    <p:sldId id="280" r:id="rId4"/>
    <p:sldId id="307" r:id="rId5"/>
    <p:sldId id="308"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31" r:id="rId26"/>
    <p:sldId id="270"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varScale="1">
        <p:scale>
          <a:sx n="60" d="100"/>
          <a:sy n="60" d="100"/>
        </p:scale>
        <p:origin x="-4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8/31/2011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4:46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04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05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50E6C0B-C62D-45E1-8E79-3A5A80F9FC7E}"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78178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8/31/2011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20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2010 Microsoft Corporation.   Microsoft Materials - Confidential.  All rights reserved.</a:t>
            </a:r>
            <a:endParaRPr lang="en-US"/>
          </a:p>
        </p:txBody>
      </p:sp>
    </p:spTree>
    <p:extLst>
      <p:ext uri="{BB962C8B-B14F-4D97-AF65-F5344CB8AC3E}">
        <p14:creationId xmlns:p14="http://schemas.microsoft.com/office/powerpoint/2010/main" val="388871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05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790067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929968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547180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05012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92809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31/08/2011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76309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9088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20373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270535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31/08/2011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14594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41974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2511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60008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93947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83123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150032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0705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6"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5776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msdn.microsoft.com/en-us/sqlserver/gg490638(en-us,MSDN.1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technet.microsoft.com/en-au" TargetMode="External"/><Relationship Id="rId10" Type="http://schemas.openxmlformats.org/officeDocument/2006/relationships/image" Target="../media/image35.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553998"/>
          </a:xfrm>
        </p:spPr>
        <p:txBody>
          <a:bodyPr vert="horz" wrap="square" lIns="0" tIns="0" rIns="0" bIns="0" rtlCol="0" anchor="t">
            <a:spAutoFit/>
          </a:bodyPr>
          <a:lstStyle/>
          <a:p>
            <a:r>
              <a:rPr lang="en-US" dirty="0" smtClean="0"/>
              <a:t>What about Server Objects?</a:t>
            </a:r>
            <a:endParaRPr lang="en-US" dirty="0"/>
          </a:p>
        </p:txBody>
      </p:sp>
      <p:sp>
        <p:nvSpPr>
          <p:cNvPr id="3" name="Content Placeholder 2"/>
          <p:cNvSpPr>
            <a:spLocks noGrp="1"/>
          </p:cNvSpPr>
          <p:nvPr>
            <p:ph sz="half" idx="1"/>
          </p:nvPr>
        </p:nvSpPr>
        <p:spPr>
          <a:xfrm>
            <a:off x="389436" y="1447800"/>
            <a:ext cx="4115872" cy="4508927"/>
          </a:xfrm>
        </p:spPr>
        <p:txBody>
          <a:bodyPr>
            <a:normAutofit fontScale="92500" lnSpcReduction="10000"/>
          </a:bodyPr>
          <a:lstStyle/>
          <a:p>
            <a:r>
              <a:rPr lang="en-US" sz="2400" dirty="0"/>
              <a:t>Introducing Contained </a:t>
            </a:r>
            <a:r>
              <a:rPr lang="en-US" sz="2400" dirty="0" smtClean="0"/>
              <a:t/>
            </a:r>
            <a:br>
              <a:rPr lang="en-US" sz="2400" dirty="0" smtClean="0"/>
            </a:br>
            <a:r>
              <a:rPr lang="en-US" sz="2400" dirty="0" smtClean="0"/>
              <a:t>Databases </a:t>
            </a:r>
            <a:r>
              <a:rPr lang="en-US" sz="2400" dirty="0"/>
              <a:t>or CDB’s</a:t>
            </a:r>
          </a:p>
          <a:p>
            <a:pPr marL="740822" lvl="2" indent="-460375"/>
            <a:r>
              <a:rPr lang="en-US" sz="2000" dirty="0"/>
              <a:t>Unit of application </a:t>
            </a:r>
            <a:r>
              <a:rPr lang="en-US" sz="2000" dirty="0" smtClean="0"/>
              <a:t/>
            </a:r>
            <a:br>
              <a:rPr lang="en-US" sz="2000" dirty="0" smtClean="0"/>
            </a:br>
            <a:r>
              <a:rPr lang="en-US" sz="2000" dirty="0" smtClean="0"/>
              <a:t>programmability </a:t>
            </a:r>
            <a:r>
              <a:rPr lang="en-US" sz="2000" dirty="0"/>
              <a:t>in Denali</a:t>
            </a:r>
          </a:p>
          <a:p>
            <a:pPr marL="734208" lvl="3" indent="-460375"/>
            <a:r>
              <a:rPr lang="en-US" dirty="0"/>
              <a:t>A DB which establishes a boundary </a:t>
            </a:r>
            <a:r>
              <a:rPr lang="en-US" dirty="0" smtClean="0"/>
              <a:t/>
            </a:r>
            <a:br>
              <a:rPr lang="en-US" dirty="0" smtClean="0"/>
            </a:br>
            <a:r>
              <a:rPr lang="en-US" dirty="0" smtClean="0"/>
              <a:t>between </a:t>
            </a:r>
            <a:r>
              <a:rPr lang="en-US" dirty="0"/>
              <a:t>application and </a:t>
            </a:r>
            <a:r>
              <a:rPr lang="en-US" dirty="0" smtClean="0"/>
              <a:t>server</a:t>
            </a:r>
          </a:p>
          <a:p>
            <a:pPr marL="0" lvl="2" indent="0">
              <a:buNone/>
            </a:pPr>
            <a:endParaRPr lang="en-US" sz="1800" dirty="0"/>
          </a:p>
          <a:p>
            <a:r>
              <a:rPr lang="en-US" sz="2400" dirty="0"/>
              <a:t>CDBs sever the </a:t>
            </a:r>
            <a:r>
              <a:rPr lang="en-US" sz="2400" dirty="0" smtClean="0"/>
              <a:t/>
            </a:r>
            <a:br>
              <a:rPr lang="en-US" sz="2400" dirty="0" smtClean="0"/>
            </a:br>
            <a:r>
              <a:rPr lang="en-US" sz="2400" dirty="0" smtClean="0"/>
              <a:t>user–login </a:t>
            </a:r>
            <a:r>
              <a:rPr lang="en-US" sz="2400" dirty="0"/>
              <a:t>relationship</a:t>
            </a:r>
          </a:p>
          <a:p>
            <a:pPr marL="740822" lvl="2" indent="-460375"/>
            <a:r>
              <a:rPr lang="en-US" sz="2000" dirty="0"/>
              <a:t>Windows users no longer </a:t>
            </a:r>
            <a:r>
              <a:rPr lang="en-US" sz="2000" dirty="0" smtClean="0"/>
              <a:t/>
            </a:r>
            <a:br>
              <a:rPr lang="en-US" sz="2000" dirty="0" smtClean="0"/>
            </a:br>
            <a:r>
              <a:rPr lang="en-US" sz="2000" dirty="0" smtClean="0"/>
              <a:t>need </a:t>
            </a:r>
            <a:r>
              <a:rPr lang="en-US" sz="2000" dirty="0"/>
              <a:t>matching logins</a:t>
            </a:r>
          </a:p>
          <a:p>
            <a:pPr marL="740822" lvl="2" indent="-460375"/>
            <a:r>
              <a:rPr lang="en-US" sz="2000" dirty="0"/>
              <a:t>Users with </a:t>
            </a:r>
            <a:r>
              <a:rPr lang="en-US" sz="2000" dirty="0" smtClean="0"/>
              <a:t>passwords </a:t>
            </a:r>
            <a:br>
              <a:rPr lang="en-US" sz="2000" dirty="0" smtClean="0"/>
            </a:br>
            <a:r>
              <a:rPr lang="en-US" sz="2000" dirty="0" smtClean="0"/>
              <a:t>replace </a:t>
            </a:r>
            <a:r>
              <a:rPr lang="en-US" sz="2000" dirty="0"/>
              <a:t>SQL logins</a:t>
            </a:r>
          </a:p>
          <a:p>
            <a:pPr lvl="1">
              <a:buFont typeface="Wingdings" pitchFamily="2" charset="2"/>
              <a:buChar char="Ø"/>
            </a:pPr>
            <a:endParaRPr lang="en-US" sz="2000" dirty="0" smtClean="0"/>
          </a:p>
        </p:txBody>
      </p:sp>
      <p:sp>
        <p:nvSpPr>
          <p:cNvPr id="9" name="Content Placeholder 8"/>
          <p:cNvSpPr>
            <a:spLocks noGrp="1"/>
          </p:cNvSpPr>
          <p:nvPr>
            <p:ph sz="half" idx="2"/>
          </p:nvPr>
        </p:nvSpPr>
        <p:spPr>
          <a:xfrm>
            <a:off x="4637501" y="1447801"/>
            <a:ext cx="4115872" cy="4025717"/>
          </a:xfrm>
        </p:spPr>
        <p:txBody>
          <a:bodyPr>
            <a:normAutofit fontScale="92500" lnSpcReduction="10000"/>
          </a:bodyPr>
          <a:lstStyle/>
          <a:p>
            <a:r>
              <a:rPr lang="en-US" sz="2400" dirty="0"/>
              <a:t>CDB can be part of an </a:t>
            </a:r>
            <a:r>
              <a:rPr lang="en-US" sz="2400" dirty="0" smtClean="0"/>
              <a:t/>
            </a:r>
            <a:br>
              <a:rPr lang="en-US" sz="2400" dirty="0" smtClean="0"/>
            </a:br>
            <a:r>
              <a:rPr lang="en-US" sz="2400" dirty="0" smtClean="0"/>
              <a:t>availability </a:t>
            </a:r>
            <a:r>
              <a:rPr lang="en-US" sz="2400" dirty="0"/>
              <a:t>group and can </a:t>
            </a:r>
            <a:r>
              <a:rPr lang="en-US" sz="2400" dirty="0" smtClean="0"/>
              <a:t/>
            </a:r>
            <a:br>
              <a:rPr lang="en-US" sz="2400" dirty="0" smtClean="0"/>
            </a:br>
            <a:r>
              <a:rPr lang="en-US" sz="2400" dirty="0" smtClean="0"/>
              <a:t>failover </a:t>
            </a:r>
            <a:r>
              <a:rPr lang="en-US" sz="2400" dirty="0"/>
              <a:t>across </a:t>
            </a:r>
            <a:r>
              <a:rPr lang="en-US" sz="2400" dirty="0" smtClean="0"/>
              <a:t>replicas</a:t>
            </a:r>
          </a:p>
          <a:p>
            <a:pPr marL="0" indent="0">
              <a:buNone/>
            </a:pPr>
            <a:endParaRPr lang="en-US" sz="2400" dirty="0"/>
          </a:p>
          <a:p>
            <a:r>
              <a:rPr lang="en-US" sz="2400" b="1" dirty="0"/>
              <a:t>Authentication </a:t>
            </a:r>
            <a:r>
              <a:rPr lang="en-US" sz="2400" b="1" dirty="0" smtClean="0"/>
              <a:t>information</a:t>
            </a:r>
            <a:br>
              <a:rPr lang="en-US" sz="2400" b="1" dirty="0" smtClean="0"/>
            </a:br>
            <a:r>
              <a:rPr lang="en-US" sz="2400" b="1" dirty="0" smtClean="0"/>
              <a:t> </a:t>
            </a:r>
            <a:r>
              <a:rPr lang="en-US" sz="2400" b="1" dirty="0"/>
              <a:t>moves with the </a:t>
            </a:r>
            <a:r>
              <a:rPr lang="en-US" sz="2400" b="1" dirty="0" smtClean="0"/>
              <a:t>CDB</a:t>
            </a:r>
          </a:p>
          <a:p>
            <a:pPr marL="0" indent="0">
              <a:buNone/>
            </a:pPr>
            <a:endParaRPr lang="en-US" sz="2400" dirty="0"/>
          </a:p>
          <a:p>
            <a:r>
              <a:rPr lang="en-US" sz="2400" b="1" dirty="0" smtClean="0"/>
              <a:t>Limitation</a:t>
            </a:r>
            <a:br>
              <a:rPr lang="en-US" sz="2400" b="1" dirty="0" smtClean="0"/>
            </a:br>
            <a:r>
              <a:rPr lang="en-US" sz="2400" dirty="0" smtClean="0"/>
              <a:t>Other </a:t>
            </a:r>
            <a:r>
              <a:rPr lang="en-US" sz="2400" dirty="0"/>
              <a:t>objects, like jobs are not contained and has to be managed</a:t>
            </a:r>
          </a:p>
          <a:p>
            <a:endParaRPr lang="en-US" sz="2400" dirty="0"/>
          </a:p>
        </p:txBody>
      </p:sp>
    </p:spTree>
    <p:extLst>
      <p:ext uri="{BB962C8B-B14F-4D97-AF65-F5344CB8AC3E}">
        <p14:creationId xmlns:p14="http://schemas.microsoft.com/office/powerpoint/2010/main" val="359659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626"/>
            <a:ext cx="9144000" cy="553998"/>
          </a:xfrm>
        </p:spPr>
        <p:txBody>
          <a:bodyPr vert="horz" wrap="square" lIns="0" tIns="0" rIns="0" bIns="0" rtlCol="0" anchor="t">
            <a:spAutoFit/>
          </a:bodyPr>
          <a:lstStyle/>
          <a:p>
            <a:r>
              <a:rPr lang="en-US" dirty="0" smtClean="0"/>
              <a:t>    Availability Group Architecture</a:t>
            </a:r>
            <a:endParaRPr lang="en-US" dirty="0"/>
          </a:p>
        </p:txBody>
      </p:sp>
      <p:sp>
        <p:nvSpPr>
          <p:cNvPr id="3" name="Content Placeholder 2"/>
          <p:cNvSpPr>
            <a:spLocks noGrp="1"/>
          </p:cNvSpPr>
          <p:nvPr>
            <p:ph idx="1"/>
          </p:nvPr>
        </p:nvSpPr>
        <p:spPr>
          <a:xfrm>
            <a:off x="298355" y="3789040"/>
            <a:ext cx="4252487" cy="2344389"/>
          </a:xfrm>
        </p:spPr>
        <p:txBody>
          <a:bodyPr>
            <a:noAutofit/>
          </a:bodyPr>
          <a:lstStyle/>
          <a:p>
            <a:pPr marL="460375" lvl="1" indent="-460375"/>
            <a:r>
              <a:rPr lang="en-US" sz="2000" dirty="0"/>
              <a:t>Inter-node health detection, </a:t>
            </a:r>
          </a:p>
          <a:p>
            <a:pPr marL="460375" lvl="1" indent="-460375"/>
            <a:r>
              <a:rPr lang="en-US" sz="2000" dirty="0"/>
              <a:t>Failover coordination, </a:t>
            </a:r>
          </a:p>
          <a:p>
            <a:pPr marL="460375" lvl="1" indent="-460375"/>
            <a:r>
              <a:rPr lang="en-US" sz="2000" dirty="0"/>
              <a:t>Primary health detection, </a:t>
            </a:r>
          </a:p>
          <a:p>
            <a:pPr marL="460375" lvl="1" indent="-460375"/>
            <a:r>
              <a:rPr lang="en-US" sz="2000" dirty="0"/>
              <a:t>Distributed data store for settings and state, </a:t>
            </a:r>
          </a:p>
          <a:p>
            <a:pPr marL="460375" lvl="1" indent="-460375"/>
            <a:r>
              <a:rPr lang="en-US" sz="2000" dirty="0"/>
              <a:t>Distributed change notifications</a:t>
            </a:r>
          </a:p>
          <a:p>
            <a:pPr marL="0" indent="0">
              <a:buNone/>
            </a:pPr>
            <a:endParaRPr lang="en-US" sz="2400" dirty="0"/>
          </a:p>
        </p:txBody>
      </p:sp>
      <p:grpSp>
        <p:nvGrpSpPr>
          <p:cNvPr id="18" name="Group 17"/>
          <p:cNvGrpSpPr/>
          <p:nvPr/>
        </p:nvGrpSpPr>
        <p:grpSpPr>
          <a:xfrm>
            <a:off x="862768" y="1581712"/>
            <a:ext cx="6904612" cy="1624028"/>
            <a:chOff x="1175358" y="1179737"/>
            <a:chExt cx="6791003" cy="2651184"/>
          </a:xfrm>
        </p:grpSpPr>
        <p:pic>
          <p:nvPicPr>
            <p:cNvPr id="4" name="Picture 3" descr="C:\Users\gopala\Pictures\DVD_ART35\Artwork_Imagery\Icons - Illustrations\_WINDOWS VISTA ICONS\Servers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358" y="1179737"/>
              <a:ext cx="1168827" cy="1331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gopala\Pictures\DVD_ART35\Artwork_Imagery\Icons - Illustrations\_WINDOWS VISTA ICONS\Servers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254" y="1179737"/>
              <a:ext cx="1168827" cy="1331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gopala\Pictures\DVD_ART35\Artwork_Imagery\Icons - Illustrations\_WINDOWS VISTA ICONS\Servers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534" y="1179737"/>
              <a:ext cx="1168827" cy="1331428"/>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Magnetic Disk 6"/>
            <p:cNvSpPr/>
            <p:nvPr/>
          </p:nvSpPr>
          <p:spPr>
            <a:xfrm>
              <a:off x="1467566" y="3218273"/>
              <a:ext cx="584413" cy="6126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Flowchart: Magnetic Disk 7"/>
            <p:cNvSpPr/>
            <p:nvPr/>
          </p:nvSpPr>
          <p:spPr>
            <a:xfrm>
              <a:off x="4263413" y="3218273"/>
              <a:ext cx="584413" cy="6126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Flowchart: Magnetic Disk 8"/>
            <p:cNvSpPr/>
            <p:nvPr/>
          </p:nvSpPr>
          <p:spPr>
            <a:xfrm>
              <a:off x="7089740" y="3218273"/>
              <a:ext cx="584413" cy="61264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1" name="Straight Connector 10"/>
            <p:cNvCxnSpPr>
              <a:endCxn id="7" idx="1"/>
            </p:cNvCxnSpPr>
            <p:nvPr/>
          </p:nvCxnSpPr>
          <p:spPr>
            <a:xfrm>
              <a:off x="1759773" y="2344189"/>
              <a:ext cx="0" cy="874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55866" y="2344189"/>
              <a:ext cx="0" cy="874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381947" y="2368365"/>
              <a:ext cx="0" cy="87408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Rounded Rectangle 18"/>
          <p:cNvSpPr/>
          <p:nvPr/>
        </p:nvSpPr>
        <p:spPr bwMode="auto">
          <a:xfrm>
            <a:off x="862769" y="980903"/>
            <a:ext cx="6751690" cy="470252"/>
          </a:xfrm>
          <a:prstGeom prst="roundRect">
            <a:avLst/>
          </a:prstGeom>
          <a:solidFill>
            <a:schemeClr val="tx1">
              <a:lumMod val="50000"/>
              <a:lumOff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solidFill>
                <a:latin typeface="Segoe" pitchFamily="34" charset="0"/>
              </a:rPr>
              <a:t>Windows Server Failover Cluster</a:t>
            </a:r>
          </a:p>
        </p:txBody>
      </p:sp>
      <p:sp>
        <p:nvSpPr>
          <p:cNvPr id="20" name="Content Placeholder 2"/>
          <p:cNvSpPr txBox="1">
            <a:spLocks/>
          </p:cNvSpPr>
          <p:nvPr/>
        </p:nvSpPr>
        <p:spPr>
          <a:xfrm>
            <a:off x="4550842" y="3205740"/>
            <a:ext cx="4547326" cy="1496290"/>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r>
              <a:rPr lang="en-US" sz="1800" b="1" dirty="0" smtClean="0">
                <a:solidFill>
                  <a:schemeClr val="bg1"/>
                </a:solidFill>
              </a:rPr>
              <a:t>WSFC Common </a:t>
            </a:r>
            <a:r>
              <a:rPr lang="en-US" sz="1800" b="1" dirty="0">
                <a:solidFill>
                  <a:schemeClr val="bg1"/>
                </a:solidFill>
              </a:rPr>
              <a:t>Microsoft </a:t>
            </a:r>
            <a:r>
              <a:rPr lang="en-US" sz="1800" b="1" dirty="0" smtClean="0">
                <a:solidFill>
                  <a:schemeClr val="bg1"/>
                </a:solidFill>
              </a:rPr>
              <a:t>Availability </a:t>
            </a:r>
            <a:r>
              <a:rPr lang="en-US" sz="1800" b="1" dirty="0">
                <a:solidFill>
                  <a:schemeClr val="bg1"/>
                </a:solidFill>
              </a:rPr>
              <a:t>P</a:t>
            </a:r>
            <a:r>
              <a:rPr lang="en-US" sz="1800" b="1" dirty="0" smtClean="0">
                <a:solidFill>
                  <a:schemeClr val="bg1"/>
                </a:solidFill>
              </a:rPr>
              <a:t>latform</a:t>
            </a:r>
          </a:p>
          <a:p>
            <a:pPr marL="460375" lvl="1" indent="-460375" defTabSz="914363">
              <a:lnSpc>
                <a:spcPct val="90000"/>
              </a:lnSpc>
              <a:spcBef>
                <a:spcPct val="20000"/>
              </a:spcBef>
              <a:buSzPct val="90000"/>
              <a:buBlip>
                <a:blip r:embed="rId4"/>
              </a:buBlip>
            </a:pPr>
            <a:r>
              <a:rPr lang="en-US" sz="2000" dirty="0">
                <a:solidFill>
                  <a:schemeClr val="bg1"/>
                </a:solidFill>
                <a:latin typeface="+mn-lt"/>
                <a:cs typeface="+mn-cs"/>
              </a:rPr>
              <a:t>SQL Server AlwaysOn Failover cluster instances</a:t>
            </a:r>
          </a:p>
          <a:p>
            <a:pPr marL="460375" lvl="1" indent="-460375" defTabSz="914363">
              <a:lnSpc>
                <a:spcPct val="90000"/>
              </a:lnSpc>
              <a:spcBef>
                <a:spcPct val="20000"/>
              </a:spcBef>
              <a:buSzPct val="90000"/>
              <a:buBlip>
                <a:blip r:embed="rId4"/>
              </a:buBlip>
            </a:pPr>
            <a:r>
              <a:rPr lang="en-US" sz="2000" dirty="0">
                <a:solidFill>
                  <a:schemeClr val="bg1"/>
                </a:solidFill>
                <a:latin typeface="+mn-lt"/>
                <a:cs typeface="+mn-cs"/>
              </a:rPr>
              <a:t>SQL Server AlwaysOn Availability Group</a:t>
            </a:r>
          </a:p>
          <a:p>
            <a:pPr marL="460375" lvl="1" indent="-460375" defTabSz="914363">
              <a:lnSpc>
                <a:spcPct val="90000"/>
              </a:lnSpc>
              <a:spcBef>
                <a:spcPct val="20000"/>
              </a:spcBef>
              <a:buSzPct val="90000"/>
              <a:buBlip>
                <a:blip r:embed="rId4"/>
              </a:buBlip>
            </a:pPr>
            <a:r>
              <a:rPr lang="en-US" sz="2000" dirty="0">
                <a:solidFill>
                  <a:schemeClr val="bg1"/>
                </a:solidFill>
                <a:latin typeface="+mn-lt"/>
                <a:cs typeface="+mn-cs"/>
              </a:rPr>
              <a:t>Microsoft Hyper-V</a:t>
            </a:r>
          </a:p>
          <a:p>
            <a:pPr marL="460375" lvl="1" indent="-460375" defTabSz="914363">
              <a:lnSpc>
                <a:spcPct val="90000"/>
              </a:lnSpc>
              <a:spcBef>
                <a:spcPct val="20000"/>
              </a:spcBef>
              <a:buSzPct val="90000"/>
              <a:buBlip>
                <a:blip r:embed="rId4"/>
              </a:buBlip>
            </a:pPr>
            <a:r>
              <a:rPr lang="en-US" sz="2000" dirty="0">
                <a:solidFill>
                  <a:schemeClr val="bg1"/>
                </a:solidFill>
                <a:latin typeface="+mn-lt"/>
                <a:cs typeface="+mn-cs"/>
              </a:rPr>
              <a:t>Microsoft Exchange</a:t>
            </a:r>
          </a:p>
          <a:p>
            <a:pPr marL="460375" lvl="1" indent="-460375" defTabSz="914363">
              <a:lnSpc>
                <a:spcPct val="90000"/>
              </a:lnSpc>
              <a:spcBef>
                <a:spcPct val="20000"/>
              </a:spcBef>
              <a:buSzPct val="90000"/>
              <a:buBlip>
                <a:blip r:embed="rId4"/>
              </a:buBlip>
            </a:pPr>
            <a:r>
              <a:rPr lang="en-US" sz="2000" dirty="0">
                <a:solidFill>
                  <a:schemeClr val="bg1"/>
                </a:solidFill>
                <a:latin typeface="+mn-lt"/>
                <a:cs typeface="+mn-cs"/>
              </a:rPr>
              <a:t>Built-in WSFC workloads (e.g. file share, NLB, </a:t>
            </a:r>
            <a:r>
              <a:rPr lang="en-US" sz="2000" dirty="0" err="1">
                <a:solidFill>
                  <a:schemeClr val="bg1"/>
                </a:solidFill>
                <a:latin typeface="+mn-lt"/>
                <a:cs typeface="+mn-cs"/>
              </a:rPr>
              <a:t>etc</a:t>
            </a:r>
            <a:r>
              <a:rPr lang="en-US" sz="2000" dirty="0">
                <a:solidFill>
                  <a:schemeClr val="bg1"/>
                </a:solidFill>
                <a:latin typeface="+mn-lt"/>
                <a:cs typeface="+mn-cs"/>
              </a:rPr>
              <a:t>) and third party workloads</a:t>
            </a:r>
          </a:p>
          <a:p>
            <a:pPr lvl="1"/>
            <a:endParaRPr lang="en-US" sz="1600" dirty="0" smtClean="0">
              <a:solidFill>
                <a:schemeClr val="bg1"/>
              </a:solidFill>
            </a:endParaRPr>
          </a:p>
        </p:txBody>
      </p:sp>
      <p:grpSp>
        <p:nvGrpSpPr>
          <p:cNvPr id="27" name="Group 26"/>
          <p:cNvGrpSpPr/>
          <p:nvPr/>
        </p:nvGrpSpPr>
        <p:grpSpPr>
          <a:xfrm>
            <a:off x="1754055" y="2298777"/>
            <a:ext cx="5674125" cy="719321"/>
            <a:chOff x="1754054" y="2298775"/>
            <a:chExt cx="5674125" cy="719321"/>
          </a:xfrm>
        </p:grpSpPr>
        <p:cxnSp>
          <p:nvCxnSpPr>
            <p:cNvPr id="22" name="Straight Arrow Connector 21"/>
            <p:cNvCxnSpPr/>
            <p:nvPr/>
          </p:nvCxnSpPr>
          <p:spPr>
            <a:xfrm>
              <a:off x="4602431" y="3018096"/>
              <a:ext cx="227942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a:endCxn id="7" idx="4"/>
            </p:cNvCxnSpPr>
            <p:nvPr/>
          </p:nvCxnSpPr>
          <p:spPr>
            <a:xfrm flipH="1">
              <a:off x="1754054" y="3018096"/>
              <a:ext cx="224843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1892291" y="2298775"/>
              <a:ext cx="2741135" cy="646331"/>
            </a:xfrm>
            <a:prstGeom prst="rect">
              <a:avLst/>
            </a:prstGeom>
            <a:noFill/>
          </p:spPr>
          <p:txBody>
            <a:bodyPr wrap="none" rtlCol="0">
              <a:spAutoFit/>
            </a:bodyPr>
            <a:lstStyle/>
            <a:p>
              <a:r>
                <a:rPr lang="en-US" dirty="0" smtClean="0">
                  <a:solidFill>
                    <a:schemeClr val="bg1"/>
                  </a:solidFill>
                </a:rPr>
                <a:t>Database</a:t>
              </a:r>
            </a:p>
            <a:p>
              <a:r>
                <a:rPr lang="en-US" dirty="0" smtClean="0">
                  <a:solidFill>
                    <a:schemeClr val="bg1"/>
                  </a:solidFill>
                </a:rPr>
                <a:t>Active Log Synchronization </a:t>
              </a:r>
              <a:endParaRPr lang="en-US" dirty="0">
                <a:solidFill>
                  <a:schemeClr val="bg1"/>
                </a:solidFill>
              </a:endParaRPr>
            </a:p>
          </p:txBody>
        </p:sp>
        <p:sp>
          <p:nvSpPr>
            <p:cNvPr id="26" name="TextBox 25"/>
            <p:cNvSpPr txBox="1"/>
            <p:nvPr/>
          </p:nvSpPr>
          <p:spPr>
            <a:xfrm>
              <a:off x="4687044" y="2317217"/>
              <a:ext cx="2741135" cy="646331"/>
            </a:xfrm>
            <a:prstGeom prst="rect">
              <a:avLst/>
            </a:prstGeom>
            <a:noFill/>
          </p:spPr>
          <p:txBody>
            <a:bodyPr wrap="none" rtlCol="0">
              <a:spAutoFit/>
            </a:bodyPr>
            <a:lstStyle/>
            <a:p>
              <a:r>
                <a:rPr lang="en-US" dirty="0" smtClean="0">
                  <a:solidFill>
                    <a:schemeClr val="bg1"/>
                  </a:solidFill>
                </a:rPr>
                <a:t>Database</a:t>
              </a:r>
            </a:p>
            <a:p>
              <a:r>
                <a:rPr lang="en-US" dirty="0" smtClean="0">
                  <a:solidFill>
                    <a:schemeClr val="bg1"/>
                  </a:solidFill>
                </a:rPr>
                <a:t>Active Log Synchronization </a:t>
              </a:r>
              <a:endParaRPr lang="en-US" dirty="0">
                <a:solidFill>
                  <a:schemeClr val="bg1"/>
                </a:solidFill>
              </a:endParaRPr>
            </a:p>
          </p:txBody>
        </p:sp>
      </p:grpSp>
      <p:sp>
        <p:nvSpPr>
          <p:cNvPr id="10" name="TextBox 9"/>
          <p:cNvSpPr txBox="1"/>
          <p:nvPr/>
        </p:nvSpPr>
        <p:spPr>
          <a:xfrm>
            <a:off x="373097" y="3205740"/>
            <a:ext cx="4177745" cy="923330"/>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Availability Group uses </a:t>
            </a:r>
            <a:r>
              <a:rPr lang="en-US" b="1" dirty="0" smtClean="0">
                <a:solidFill>
                  <a:schemeClr val="bg1"/>
                </a:solidFill>
                <a:latin typeface="Arial" pitchFamily="34" charset="0"/>
                <a:cs typeface="Arial" pitchFamily="34" charset="0"/>
              </a:rPr>
              <a:t>Windows </a:t>
            </a:r>
            <a:r>
              <a:rPr lang="en-US" b="1" dirty="0">
                <a:solidFill>
                  <a:schemeClr val="bg1"/>
                </a:solidFill>
                <a:latin typeface="Arial" pitchFamily="34" charset="0"/>
                <a:cs typeface="Arial" pitchFamily="34" charset="0"/>
              </a:rPr>
              <a:t>S</a:t>
            </a:r>
            <a:r>
              <a:rPr lang="en-US" b="1" dirty="0" smtClean="0">
                <a:solidFill>
                  <a:schemeClr val="bg1"/>
                </a:solidFill>
                <a:latin typeface="Arial" pitchFamily="34" charset="0"/>
                <a:cs typeface="Arial" pitchFamily="34" charset="0"/>
              </a:rPr>
              <a:t>erver </a:t>
            </a:r>
            <a:r>
              <a:rPr lang="en-US" b="1" dirty="0">
                <a:solidFill>
                  <a:schemeClr val="bg1"/>
                </a:solidFill>
                <a:latin typeface="Arial" pitchFamily="34" charset="0"/>
                <a:cs typeface="Arial" pitchFamily="34" charset="0"/>
              </a:rPr>
              <a:t>F</a:t>
            </a:r>
            <a:r>
              <a:rPr lang="en-US" b="1" dirty="0" smtClean="0">
                <a:solidFill>
                  <a:schemeClr val="bg1"/>
                </a:solidFill>
                <a:latin typeface="Arial" pitchFamily="34" charset="0"/>
                <a:cs typeface="Arial" pitchFamily="34" charset="0"/>
              </a:rPr>
              <a:t>ailover </a:t>
            </a:r>
            <a:r>
              <a:rPr lang="en-US" b="1" dirty="0">
                <a:solidFill>
                  <a:schemeClr val="bg1"/>
                </a:solidFill>
                <a:latin typeface="Arial" pitchFamily="34" charset="0"/>
                <a:cs typeface="Arial" pitchFamily="34" charset="0"/>
              </a:rPr>
              <a:t>C</a:t>
            </a:r>
            <a:r>
              <a:rPr lang="en-US" b="1" dirty="0" smtClean="0">
                <a:solidFill>
                  <a:schemeClr val="bg1"/>
                </a:solidFill>
                <a:latin typeface="Arial" pitchFamily="34" charset="0"/>
                <a:cs typeface="Arial" pitchFamily="34" charset="0"/>
              </a:rPr>
              <a:t>luster </a:t>
            </a:r>
            <a:r>
              <a:rPr lang="en-US" b="1" dirty="0">
                <a:solidFill>
                  <a:schemeClr val="bg1"/>
                </a:solidFill>
                <a:latin typeface="Arial" pitchFamily="34" charset="0"/>
                <a:cs typeface="Arial" pitchFamily="34" charset="0"/>
              </a:rPr>
              <a:t>(WSFC) for </a:t>
            </a:r>
          </a:p>
          <a:p>
            <a:endParaRPr lang="en-US" dirty="0"/>
          </a:p>
        </p:txBody>
      </p:sp>
    </p:spTree>
    <p:extLst>
      <p:ext uri="{BB962C8B-B14F-4D97-AF65-F5344CB8AC3E}">
        <p14:creationId xmlns:p14="http://schemas.microsoft.com/office/powerpoint/2010/main" val="79196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AlwaysOn</a:t>
            </a:r>
            <a:r>
              <a:rPr lang="en-US" dirty="0" smtClean="0"/>
              <a:t> Active Secondary</a:t>
            </a:r>
            <a:endParaRPr lang="en-US" dirty="0"/>
          </a:p>
        </p:txBody>
      </p:sp>
      <p:sp>
        <p:nvSpPr>
          <p:cNvPr id="5" name="Content Placeholder 4"/>
          <p:cNvSpPr>
            <a:spLocks noGrp="1"/>
          </p:cNvSpPr>
          <p:nvPr>
            <p:ph idx="1"/>
          </p:nvPr>
        </p:nvSpPr>
        <p:spPr>
          <a:xfrm>
            <a:off x="457200" y="1916832"/>
            <a:ext cx="8229600" cy="4209331"/>
          </a:xfrm>
        </p:spPr>
        <p:txBody>
          <a:bodyPr>
            <a:normAutofit lnSpcReduction="10000"/>
          </a:bodyPr>
          <a:lstStyle/>
          <a:p>
            <a:r>
              <a:rPr lang="en-AU" sz="2400" dirty="0">
                <a:solidFill>
                  <a:schemeClr val="tx1">
                    <a:lumMod val="75000"/>
                    <a:lumOff val="25000"/>
                  </a:schemeClr>
                </a:solidFill>
              </a:rPr>
              <a:t>IT efficiency and cost-effectiveness is critical for businesses</a:t>
            </a:r>
          </a:p>
          <a:p>
            <a:pPr lvl="1"/>
            <a:r>
              <a:rPr lang="en-AU" sz="2000" dirty="0">
                <a:solidFill>
                  <a:schemeClr val="tx1">
                    <a:lumMod val="75000"/>
                    <a:lumOff val="25000"/>
                  </a:schemeClr>
                </a:solidFill>
              </a:rPr>
              <a:t>Idle hardware is not an option </a:t>
            </a:r>
            <a:r>
              <a:rPr lang="en-AU" sz="2000" dirty="0" smtClean="0">
                <a:solidFill>
                  <a:schemeClr val="tx1">
                    <a:lumMod val="75000"/>
                    <a:lumOff val="25000"/>
                  </a:schemeClr>
                </a:solidFill>
              </a:rPr>
              <a:t>anymore</a:t>
            </a:r>
          </a:p>
          <a:p>
            <a:pPr lvl="1"/>
            <a:endParaRPr lang="en-AU" sz="2000" dirty="0">
              <a:solidFill>
                <a:schemeClr val="tx1">
                  <a:lumMod val="75000"/>
                  <a:lumOff val="25000"/>
                </a:schemeClr>
              </a:solidFill>
            </a:endParaRPr>
          </a:p>
          <a:p>
            <a:r>
              <a:rPr lang="en-AU" sz="2400" dirty="0" err="1">
                <a:solidFill>
                  <a:schemeClr val="accent6"/>
                </a:solidFill>
              </a:rPr>
              <a:t>AlwaysOn</a:t>
            </a:r>
            <a:r>
              <a:rPr lang="en-AU" sz="2400" dirty="0">
                <a:solidFill>
                  <a:schemeClr val="accent6"/>
                </a:solidFill>
              </a:rPr>
              <a:t> Active Secondary enables efficient utilization of high availability hardware resources thereby improving overall IT </a:t>
            </a:r>
            <a:r>
              <a:rPr lang="en-AU" sz="2400" dirty="0" smtClean="0">
                <a:solidFill>
                  <a:schemeClr val="accent6"/>
                </a:solidFill>
              </a:rPr>
              <a:t>efficiency</a:t>
            </a:r>
          </a:p>
          <a:p>
            <a:endParaRPr lang="en-AU" sz="2400" dirty="0">
              <a:solidFill>
                <a:schemeClr val="tx1">
                  <a:lumMod val="75000"/>
                  <a:lumOff val="25000"/>
                </a:schemeClr>
              </a:solidFill>
            </a:endParaRPr>
          </a:p>
          <a:p>
            <a:r>
              <a:rPr lang="en-AU" sz="2400" dirty="0">
                <a:solidFill>
                  <a:schemeClr val="tx1">
                    <a:lumMod val="75000"/>
                    <a:lumOff val="25000"/>
                  </a:schemeClr>
                </a:solidFill>
              </a:rPr>
              <a:t>Active Secondary can be utilized for</a:t>
            </a:r>
          </a:p>
          <a:p>
            <a:pPr lvl="1"/>
            <a:r>
              <a:rPr lang="en-AU" sz="2000" dirty="0">
                <a:solidFill>
                  <a:schemeClr val="tx1">
                    <a:lumMod val="75000"/>
                    <a:lumOff val="25000"/>
                  </a:schemeClr>
                </a:solidFill>
              </a:rPr>
              <a:t>Balancing read-only workloads</a:t>
            </a:r>
          </a:p>
          <a:p>
            <a:pPr lvl="1"/>
            <a:r>
              <a:rPr lang="en-AU" sz="2000" dirty="0">
                <a:solidFill>
                  <a:schemeClr val="tx1">
                    <a:lumMod val="75000"/>
                    <a:lumOff val="25000"/>
                  </a:schemeClr>
                </a:solidFill>
              </a:rPr>
              <a:t>Offloading Backup Operations</a:t>
            </a:r>
          </a:p>
          <a:p>
            <a:endParaRPr lang="en-AU" sz="2400" dirty="0">
              <a:solidFill>
                <a:schemeClr val="tx1">
                  <a:lumMod val="75000"/>
                  <a:lumOff val="25000"/>
                </a:schemeClr>
              </a:solidFill>
            </a:endParaRPr>
          </a:p>
          <a:p>
            <a:endParaRPr lang="en-AU" sz="2400" dirty="0">
              <a:solidFill>
                <a:schemeClr val="tx1">
                  <a:lumMod val="75000"/>
                  <a:lumOff val="25000"/>
                </a:schemeClr>
              </a:solidFill>
            </a:endParaRPr>
          </a:p>
        </p:txBody>
      </p:sp>
    </p:spTree>
    <p:extLst>
      <p:ext uri="{BB962C8B-B14F-4D97-AF65-F5344CB8AC3E}">
        <p14:creationId xmlns:p14="http://schemas.microsoft.com/office/powerpoint/2010/main" val="288486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13750"/>
            <a:ext cx="8754564" cy="492443"/>
          </a:xfrm>
        </p:spPr>
        <p:txBody>
          <a:bodyPr vert="horz" wrap="square" lIns="0" tIns="0" rIns="0" bIns="0" rtlCol="0" anchor="t">
            <a:spAutoFit/>
          </a:bodyPr>
          <a:lstStyle/>
          <a:p>
            <a:r>
              <a:rPr lang="en-US" sz="3200" dirty="0" smtClean="0"/>
              <a:t>Active Secondary – Making Secondary Readable</a:t>
            </a:r>
            <a:endParaRPr lang="en-US" sz="3200" dirty="0"/>
          </a:p>
        </p:txBody>
      </p:sp>
      <p:sp>
        <p:nvSpPr>
          <p:cNvPr id="3" name="Content Placeholder 2"/>
          <p:cNvSpPr>
            <a:spLocks noGrp="1"/>
          </p:cNvSpPr>
          <p:nvPr>
            <p:ph idx="1"/>
          </p:nvPr>
        </p:nvSpPr>
        <p:spPr>
          <a:xfrm>
            <a:off x="396833" y="4764390"/>
            <a:ext cx="8356540" cy="1465886"/>
          </a:xfrm>
        </p:spPr>
        <p:txBody>
          <a:bodyPr>
            <a:noAutofit/>
          </a:bodyPr>
          <a:lstStyle/>
          <a:p>
            <a:r>
              <a:rPr lang="en-US" sz="2000" dirty="0"/>
              <a:t>Readable secondary allow offloading read queries to secondary</a:t>
            </a:r>
          </a:p>
          <a:p>
            <a:r>
              <a:rPr lang="en-US" sz="2000" dirty="0"/>
              <a:t>Close to real-time data, latency of log synchronization </a:t>
            </a:r>
            <a:r>
              <a:rPr lang="en-US" sz="2000" dirty="0" smtClean="0"/>
              <a:t/>
            </a:r>
            <a:br>
              <a:rPr lang="en-US" sz="2000" dirty="0" smtClean="0"/>
            </a:br>
            <a:r>
              <a:rPr lang="en-US" sz="2000" dirty="0" smtClean="0"/>
              <a:t>impact </a:t>
            </a:r>
            <a:r>
              <a:rPr lang="en-US" sz="2000" dirty="0"/>
              <a:t>data freshness</a:t>
            </a:r>
          </a:p>
        </p:txBody>
      </p:sp>
      <p:pic>
        <p:nvPicPr>
          <p:cNvPr id="4" name="Picture 3" descr="C:\Users\gopala\Pictures\DVD_ART35\Artwork_Imagery\Icons - Illustrations\_WINDOWS VISTA ICONS\Servers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31663"/>
            <a:ext cx="2066780" cy="1226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7995" y="2957912"/>
            <a:ext cx="1650762" cy="4949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p>
        </p:txBody>
      </p:sp>
      <p:grpSp>
        <p:nvGrpSpPr>
          <p:cNvPr id="6" name="Group 5"/>
          <p:cNvGrpSpPr/>
          <p:nvPr/>
        </p:nvGrpSpPr>
        <p:grpSpPr>
          <a:xfrm>
            <a:off x="653431" y="3020936"/>
            <a:ext cx="1322929" cy="342926"/>
            <a:chOff x="982643" y="5840175"/>
            <a:chExt cx="1677093" cy="563874"/>
          </a:xfrm>
        </p:grpSpPr>
        <p:sp>
          <p:nvSpPr>
            <p:cNvPr id="7" name="Flowchart: Magnetic Disk 6"/>
            <p:cNvSpPr/>
            <p:nvPr/>
          </p:nvSpPr>
          <p:spPr>
            <a:xfrm>
              <a:off x="1924070" y="5840176"/>
              <a:ext cx="735666" cy="563873"/>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DB2</a:t>
              </a:r>
              <a:endParaRPr lang="en-US" sz="1600" dirty="0"/>
            </a:p>
          </p:txBody>
        </p:sp>
        <p:sp>
          <p:nvSpPr>
            <p:cNvPr id="8" name="Flowchart: Magnetic Disk 7"/>
            <p:cNvSpPr/>
            <p:nvPr/>
          </p:nvSpPr>
          <p:spPr>
            <a:xfrm>
              <a:off x="982643" y="5840175"/>
              <a:ext cx="735666" cy="563873"/>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DB1</a:t>
              </a:r>
              <a:endParaRPr lang="en-US" sz="1600" dirty="0"/>
            </a:p>
          </p:txBody>
        </p:sp>
      </p:grpSp>
      <p:sp>
        <p:nvSpPr>
          <p:cNvPr id="9" name="Rounded Rectangle 8"/>
          <p:cNvSpPr/>
          <p:nvPr/>
        </p:nvSpPr>
        <p:spPr>
          <a:xfrm>
            <a:off x="653431" y="1335894"/>
            <a:ext cx="1645920" cy="30597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SQLservr.exe</a:t>
            </a:r>
            <a:endParaRPr lang="en-US" dirty="0"/>
          </a:p>
        </p:txBody>
      </p:sp>
      <p:sp>
        <p:nvSpPr>
          <p:cNvPr id="10" name="Rounded Rectangle 9"/>
          <p:cNvSpPr/>
          <p:nvPr/>
        </p:nvSpPr>
        <p:spPr>
          <a:xfrm>
            <a:off x="6077876" y="1340083"/>
            <a:ext cx="1645920" cy="305970"/>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SQLservr.exe</a:t>
            </a:r>
            <a:endParaRPr lang="en-US" dirty="0"/>
          </a:p>
        </p:txBody>
      </p:sp>
      <p:sp>
        <p:nvSpPr>
          <p:cNvPr id="14" name="TextBox 13"/>
          <p:cNvSpPr txBox="1"/>
          <p:nvPr/>
        </p:nvSpPr>
        <p:spPr>
          <a:xfrm>
            <a:off x="1343376" y="2057570"/>
            <a:ext cx="1000595" cy="338554"/>
          </a:xfrm>
          <a:prstGeom prst="rect">
            <a:avLst/>
          </a:prstGeom>
          <a:noFill/>
        </p:spPr>
        <p:txBody>
          <a:bodyPr wrap="none" rtlCol="0">
            <a:spAutoFit/>
          </a:bodyPr>
          <a:lstStyle/>
          <a:p>
            <a:r>
              <a:rPr lang="en-US" sz="1600" dirty="0" smtClean="0"/>
              <a:t>InstanceA</a:t>
            </a:r>
            <a:endParaRPr lang="en-US" sz="1600" dirty="0"/>
          </a:p>
        </p:txBody>
      </p:sp>
      <p:sp>
        <p:nvSpPr>
          <p:cNvPr id="16" name="Rectangle 15"/>
          <p:cNvSpPr/>
          <p:nvPr/>
        </p:nvSpPr>
        <p:spPr>
          <a:xfrm>
            <a:off x="5981823" y="2972809"/>
            <a:ext cx="1650762" cy="4949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7" name="Group 16"/>
          <p:cNvGrpSpPr/>
          <p:nvPr/>
        </p:nvGrpSpPr>
        <p:grpSpPr>
          <a:xfrm>
            <a:off x="6125291" y="3007937"/>
            <a:ext cx="1322929" cy="342926"/>
            <a:chOff x="6117843" y="5818801"/>
            <a:chExt cx="1322929" cy="563873"/>
          </a:xfrm>
        </p:grpSpPr>
        <p:sp>
          <p:nvSpPr>
            <p:cNvPr id="18" name="Flowchart: Magnetic Disk 17"/>
            <p:cNvSpPr/>
            <p:nvPr/>
          </p:nvSpPr>
          <p:spPr>
            <a:xfrm>
              <a:off x="6860462" y="5818802"/>
              <a:ext cx="580310" cy="563872"/>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DB2</a:t>
              </a:r>
              <a:endParaRPr lang="en-US" sz="1600" dirty="0"/>
            </a:p>
          </p:txBody>
        </p:sp>
        <p:sp>
          <p:nvSpPr>
            <p:cNvPr id="19" name="Flowchart: Magnetic Disk 18"/>
            <p:cNvSpPr/>
            <p:nvPr/>
          </p:nvSpPr>
          <p:spPr>
            <a:xfrm>
              <a:off x="6117843" y="5818801"/>
              <a:ext cx="580310" cy="563872"/>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DB1</a:t>
              </a:r>
              <a:endParaRPr lang="en-US" sz="1600" dirty="0"/>
            </a:p>
          </p:txBody>
        </p:sp>
      </p:grpSp>
      <p:sp>
        <p:nvSpPr>
          <p:cNvPr id="20" name="TextBox 19"/>
          <p:cNvSpPr txBox="1"/>
          <p:nvPr/>
        </p:nvSpPr>
        <p:spPr>
          <a:xfrm>
            <a:off x="2374185" y="1417938"/>
            <a:ext cx="1001877" cy="400110"/>
          </a:xfrm>
          <a:prstGeom prst="rect">
            <a:avLst/>
          </a:prstGeom>
          <a:noFill/>
        </p:spPr>
        <p:txBody>
          <a:bodyPr wrap="none" rtlCol="0">
            <a:spAutoFit/>
          </a:bodyPr>
          <a:lstStyle/>
          <a:p>
            <a:r>
              <a:rPr lang="en-US" sz="2000" dirty="0" smtClean="0">
                <a:solidFill>
                  <a:srgbClr val="FFFFFF"/>
                </a:solidFill>
              </a:rPr>
              <a:t>Primary</a:t>
            </a:r>
            <a:endParaRPr lang="en-US" sz="2000" dirty="0">
              <a:solidFill>
                <a:srgbClr val="FFFFFF"/>
              </a:solidFill>
            </a:endParaRPr>
          </a:p>
        </p:txBody>
      </p:sp>
      <p:sp>
        <p:nvSpPr>
          <p:cNvPr id="21" name="TextBox 20"/>
          <p:cNvSpPr txBox="1"/>
          <p:nvPr/>
        </p:nvSpPr>
        <p:spPr>
          <a:xfrm>
            <a:off x="4914545" y="1421439"/>
            <a:ext cx="1272271" cy="400110"/>
          </a:xfrm>
          <a:prstGeom prst="rect">
            <a:avLst/>
          </a:prstGeom>
          <a:noFill/>
        </p:spPr>
        <p:txBody>
          <a:bodyPr wrap="none" rtlCol="0">
            <a:spAutoFit/>
          </a:bodyPr>
          <a:lstStyle/>
          <a:p>
            <a:r>
              <a:rPr lang="en-US" sz="2000" dirty="0" smtClean="0">
                <a:solidFill>
                  <a:srgbClr val="FFFFFF"/>
                </a:solidFill>
              </a:rPr>
              <a:t>Secondary</a:t>
            </a:r>
            <a:endParaRPr lang="en-US" sz="2000" dirty="0">
              <a:solidFill>
                <a:srgbClr val="FFFFFF"/>
              </a:solidFill>
            </a:endParaRPr>
          </a:p>
        </p:txBody>
      </p:sp>
      <p:cxnSp>
        <p:nvCxnSpPr>
          <p:cNvPr id="22" name="Straight Arrow Connector 21"/>
          <p:cNvCxnSpPr/>
          <p:nvPr/>
        </p:nvCxnSpPr>
        <p:spPr>
          <a:xfrm>
            <a:off x="2313020" y="3262632"/>
            <a:ext cx="3617079" cy="0"/>
          </a:xfrm>
          <a:prstGeom prst="straightConnector1">
            <a:avLst/>
          </a:prstGeom>
          <a:ln w="50800">
            <a:solidFill>
              <a:schemeClr val="bg1"/>
            </a:solidFill>
            <a:tailEnd type="arrow"/>
          </a:ln>
        </p:spPr>
        <p:style>
          <a:lnRef idx="3">
            <a:schemeClr val="accent1"/>
          </a:lnRef>
          <a:fillRef idx="0">
            <a:schemeClr val="accent1"/>
          </a:fillRef>
          <a:effectRef idx="2">
            <a:schemeClr val="accent1"/>
          </a:effectRef>
          <a:fontRef idx="minor">
            <a:schemeClr val="tx1"/>
          </a:fontRef>
        </p:style>
      </p:cxnSp>
      <p:pic>
        <p:nvPicPr>
          <p:cNvPr id="26" name="Picture 25" descr="C:\Users\gopala\Pictures\DVD_ART35\Artwork_Imagery\Icons - Illustrations\_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014" y="1805363"/>
            <a:ext cx="2042926" cy="11632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609966" y="2162363"/>
            <a:ext cx="994183" cy="338554"/>
          </a:xfrm>
          <a:prstGeom prst="rect">
            <a:avLst/>
          </a:prstGeom>
          <a:noFill/>
        </p:spPr>
        <p:txBody>
          <a:bodyPr wrap="none" rtlCol="0">
            <a:spAutoFit/>
          </a:bodyPr>
          <a:lstStyle/>
          <a:p>
            <a:r>
              <a:rPr lang="en-US" sz="1600" dirty="0" smtClean="0"/>
              <a:t>InstanceB</a:t>
            </a:r>
            <a:endParaRPr lang="en-US" sz="1600" dirty="0"/>
          </a:p>
        </p:txBody>
      </p:sp>
      <p:grpSp>
        <p:nvGrpSpPr>
          <p:cNvPr id="12" name="Group 11"/>
          <p:cNvGrpSpPr/>
          <p:nvPr/>
        </p:nvGrpSpPr>
        <p:grpSpPr>
          <a:xfrm>
            <a:off x="5811074" y="3467785"/>
            <a:ext cx="1922126" cy="1330917"/>
            <a:chOff x="5811074" y="3099659"/>
            <a:chExt cx="1922126" cy="1330917"/>
          </a:xfrm>
        </p:grpSpPr>
        <p:grpSp>
          <p:nvGrpSpPr>
            <p:cNvPr id="28" name="Group 27"/>
            <p:cNvGrpSpPr/>
            <p:nvPr/>
          </p:nvGrpSpPr>
          <p:grpSpPr>
            <a:xfrm>
              <a:off x="5811074" y="3328185"/>
              <a:ext cx="1922126" cy="1102391"/>
              <a:chOff x="6252868" y="489990"/>
              <a:chExt cx="2569099" cy="2473453"/>
            </a:xfrm>
          </p:grpSpPr>
          <p:pic>
            <p:nvPicPr>
              <p:cNvPr id="29" name="Picture 4" descr="C:\Users\gopala\Pictures\DVD_ART35\Artwork_Imagery\Icons - Illustrations\charts - diagrams\3d pie 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68" y="1239680"/>
                <a:ext cx="2569099" cy="172376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905673" y="489990"/>
                <a:ext cx="1542302" cy="952978"/>
              </a:xfrm>
              <a:prstGeom prst="rect">
                <a:avLst/>
              </a:prstGeom>
              <a:noFill/>
            </p:spPr>
            <p:txBody>
              <a:bodyPr wrap="none" rtlCol="0">
                <a:spAutoFit/>
              </a:bodyPr>
              <a:lstStyle/>
              <a:p>
                <a:pPr indent="-396875">
                  <a:lnSpc>
                    <a:spcPct val="90000"/>
                  </a:lnSpc>
                  <a:spcBef>
                    <a:spcPct val="20000"/>
                  </a:spcBef>
                  <a:buClr>
                    <a:srgbClr val="777777"/>
                  </a:buClr>
                </a:pPr>
                <a:r>
                  <a:rPr lang="en-US" sz="2400" dirty="0" smtClean="0">
                    <a:solidFill>
                      <a:schemeClr val="bg1"/>
                    </a:solidFill>
                  </a:rPr>
                  <a:t>Reports</a:t>
                </a:r>
              </a:p>
            </p:txBody>
          </p:sp>
        </p:grpSp>
        <p:cxnSp>
          <p:nvCxnSpPr>
            <p:cNvPr id="32" name="Straight Arrow Connector 31"/>
            <p:cNvCxnSpPr/>
            <p:nvPr/>
          </p:nvCxnSpPr>
          <p:spPr>
            <a:xfrm flipV="1">
              <a:off x="6705601" y="3099659"/>
              <a:ext cx="0" cy="389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4657293" y="1935064"/>
            <a:ext cx="1001877" cy="400110"/>
          </a:xfrm>
          <a:prstGeom prst="rect">
            <a:avLst/>
          </a:prstGeom>
          <a:noFill/>
        </p:spPr>
        <p:txBody>
          <a:bodyPr wrap="none" rtlCol="0">
            <a:spAutoFit/>
          </a:bodyPr>
          <a:lstStyle/>
          <a:p>
            <a:r>
              <a:rPr lang="en-US" sz="2000" dirty="0" smtClean="0">
                <a:solidFill>
                  <a:srgbClr val="FFFFFF"/>
                </a:solidFill>
              </a:rPr>
              <a:t>Primary</a:t>
            </a:r>
            <a:endParaRPr lang="en-US" sz="2000" dirty="0">
              <a:solidFill>
                <a:srgbClr val="FFFFFF"/>
              </a:solidFill>
            </a:endParaRPr>
          </a:p>
        </p:txBody>
      </p:sp>
      <p:sp>
        <p:nvSpPr>
          <p:cNvPr id="33" name="TextBox 32"/>
          <p:cNvSpPr txBox="1"/>
          <p:nvPr/>
        </p:nvSpPr>
        <p:spPr>
          <a:xfrm>
            <a:off x="2537501" y="1798777"/>
            <a:ext cx="1272271" cy="400110"/>
          </a:xfrm>
          <a:prstGeom prst="rect">
            <a:avLst/>
          </a:prstGeom>
          <a:noFill/>
        </p:spPr>
        <p:txBody>
          <a:bodyPr wrap="none" rtlCol="0">
            <a:spAutoFit/>
          </a:bodyPr>
          <a:lstStyle/>
          <a:p>
            <a:r>
              <a:rPr lang="en-US" sz="2000" dirty="0" smtClean="0">
                <a:solidFill>
                  <a:srgbClr val="FFFFFF"/>
                </a:solidFill>
              </a:rPr>
              <a:t>Secondary</a:t>
            </a:r>
            <a:endParaRPr lang="en-US" sz="2000" dirty="0">
              <a:solidFill>
                <a:srgbClr val="FFFFFF"/>
              </a:solidFill>
            </a:endParaRPr>
          </a:p>
        </p:txBody>
      </p:sp>
      <p:cxnSp>
        <p:nvCxnSpPr>
          <p:cNvPr id="34" name="Straight Arrow Connector 33"/>
          <p:cNvCxnSpPr/>
          <p:nvPr/>
        </p:nvCxnSpPr>
        <p:spPr>
          <a:xfrm flipH="1">
            <a:off x="2299351" y="3408941"/>
            <a:ext cx="3628990" cy="0"/>
          </a:xfrm>
          <a:prstGeom prst="straightConnector1">
            <a:avLst/>
          </a:prstGeom>
          <a:ln w="50800">
            <a:solidFill>
              <a:schemeClr val="bg1"/>
            </a:solidFill>
            <a:tailEnd type="arrow"/>
          </a:ln>
        </p:spPr>
        <p:style>
          <a:lnRef idx="3">
            <a:schemeClr val="accent1"/>
          </a:lnRef>
          <a:fillRef idx="0">
            <a:schemeClr val="accent1"/>
          </a:fillRef>
          <a:effectRef idx="2">
            <a:schemeClr val="accent1"/>
          </a:effectRef>
          <a:fontRef idx="minor">
            <a:schemeClr val="tx1"/>
          </a:fontRef>
        </p:style>
      </p:cxnSp>
      <p:grpSp>
        <p:nvGrpSpPr>
          <p:cNvPr id="11" name="Group 10"/>
          <p:cNvGrpSpPr/>
          <p:nvPr/>
        </p:nvGrpSpPr>
        <p:grpSpPr>
          <a:xfrm>
            <a:off x="396833" y="3452887"/>
            <a:ext cx="1922126" cy="1312219"/>
            <a:chOff x="396833" y="3084761"/>
            <a:chExt cx="1922126" cy="1312219"/>
          </a:xfrm>
        </p:grpSpPr>
        <p:grpSp>
          <p:nvGrpSpPr>
            <p:cNvPr id="35" name="Group 34"/>
            <p:cNvGrpSpPr/>
            <p:nvPr/>
          </p:nvGrpSpPr>
          <p:grpSpPr>
            <a:xfrm>
              <a:off x="396833" y="3294589"/>
              <a:ext cx="1922126" cy="1102391"/>
              <a:chOff x="6252868" y="489990"/>
              <a:chExt cx="2569099" cy="2473453"/>
            </a:xfrm>
          </p:grpSpPr>
          <p:pic>
            <p:nvPicPr>
              <p:cNvPr id="36" name="Picture 4" descr="C:\Users\gopala\Pictures\DVD_ART35\Artwork_Imagery\Icons - Illustrations\charts - diagrams\3d pie 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868" y="1239680"/>
                <a:ext cx="2569099" cy="172376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884231" y="489990"/>
                <a:ext cx="1542302" cy="952978"/>
              </a:xfrm>
              <a:prstGeom prst="rect">
                <a:avLst/>
              </a:prstGeom>
              <a:noFill/>
            </p:spPr>
            <p:txBody>
              <a:bodyPr wrap="none" rtlCol="0">
                <a:spAutoFit/>
              </a:bodyPr>
              <a:lstStyle/>
              <a:p>
                <a:pPr indent="-396875">
                  <a:lnSpc>
                    <a:spcPct val="90000"/>
                  </a:lnSpc>
                  <a:spcBef>
                    <a:spcPct val="20000"/>
                  </a:spcBef>
                  <a:buClr>
                    <a:srgbClr val="777777"/>
                  </a:buClr>
                </a:pPr>
                <a:r>
                  <a:rPr lang="en-US" sz="2400" dirty="0" smtClean="0">
                    <a:solidFill>
                      <a:schemeClr val="bg1"/>
                    </a:solidFill>
                  </a:rPr>
                  <a:t>Reports</a:t>
                </a:r>
              </a:p>
            </p:txBody>
          </p:sp>
        </p:grpSp>
        <p:cxnSp>
          <p:nvCxnSpPr>
            <p:cNvPr id="38" name="Straight Arrow Connector 37"/>
            <p:cNvCxnSpPr/>
            <p:nvPr/>
          </p:nvCxnSpPr>
          <p:spPr>
            <a:xfrm flipV="1">
              <a:off x="1357896" y="3084761"/>
              <a:ext cx="0" cy="389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3" name="Explosion 1 12"/>
          <p:cNvSpPr/>
          <p:nvPr/>
        </p:nvSpPr>
        <p:spPr bwMode="auto">
          <a:xfrm>
            <a:off x="2964326" y="806389"/>
            <a:ext cx="2129170" cy="1725306"/>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rPr>
              <a:t>Failover</a:t>
            </a:r>
          </a:p>
        </p:txBody>
      </p:sp>
    </p:spTree>
    <p:extLst>
      <p:ext uri="{BB962C8B-B14F-4D97-AF65-F5344CB8AC3E}">
        <p14:creationId xmlns:p14="http://schemas.microsoft.com/office/powerpoint/2010/main" val="223409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1" grpId="0"/>
      <p:bldP spid="31" grpId="0"/>
      <p:bldP spid="31" grpId="1"/>
      <p:bldP spid="33" grpId="0"/>
      <p:bldP spid="33" grpId="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579296" cy="1143000"/>
          </a:xfrm>
        </p:spPr>
        <p:txBody>
          <a:bodyPr>
            <a:normAutofit fontScale="90000"/>
          </a:bodyPr>
          <a:lstStyle/>
          <a:p>
            <a:r>
              <a:rPr lang="en-US" sz="3600" dirty="0" smtClean="0"/>
              <a:t>Active Secondary: Enabling Backup On Secondary</a:t>
            </a:r>
            <a:endParaRPr lang="en-US" sz="3600" dirty="0"/>
          </a:p>
        </p:txBody>
      </p:sp>
      <p:sp>
        <p:nvSpPr>
          <p:cNvPr id="12" name="Content Placeholder 11"/>
          <p:cNvSpPr>
            <a:spLocks noGrp="1"/>
          </p:cNvSpPr>
          <p:nvPr>
            <p:ph idx="4294967295"/>
          </p:nvPr>
        </p:nvSpPr>
        <p:spPr>
          <a:xfrm>
            <a:off x="6156177" y="2276872"/>
            <a:ext cx="2987824" cy="4760902"/>
          </a:xfrm>
        </p:spPr>
        <p:txBody>
          <a:bodyPr>
            <a:normAutofit/>
          </a:bodyPr>
          <a:lstStyle/>
          <a:p>
            <a:r>
              <a:rPr lang="en-US" sz="2000" dirty="0"/>
              <a:t>Backups can be done on any replica of a </a:t>
            </a:r>
            <a:r>
              <a:rPr lang="en-US" sz="2000" dirty="0" smtClean="0"/>
              <a:t>database</a:t>
            </a:r>
            <a:endParaRPr lang="en-US" sz="2000" dirty="0"/>
          </a:p>
          <a:p>
            <a:r>
              <a:rPr lang="en-US" sz="2000" dirty="0"/>
              <a:t>Backups on primary replica still </a:t>
            </a:r>
            <a:r>
              <a:rPr lang="en-US" sz="2000" dirty="0" smtClean="0"/>
              <a:t>works</a:t>
            </a:r>
            <a:endParaRPr lang="en-US" sz="2000" dirty="0"/>
          </a:p>
          <a:p>
            <a:r>
              <a:rPr lang="en-US" sz="2000" dirty="0"/>
              <a:t>Log backups done on all replicas form a single log </a:t>
            </a:r>
            <a:r>
              <a:rPr lang="en-US" sz="2000" dirty="0" smtClean="0"/>
              <a:t>chain</a:t>
            </a:r>
            <a:endParaRPr lang="en-US" sz="2000" dirty="0"/>
          </a:p>
          <a:p>
            <a:r>
              <a:rPr lang="en-US" sz="2000" b="1" dirty="0"/>
              <a:t>Database Recovery Advisor</a:t>
            </a:r>
            <a:r>
              <a:rPr lang="en-US" sz="2000" dirty="0"/>
              <a:t> makes restores simple</a:t>
            </a:r>
          </a:p>
          <a:p>
            <a:endParaRPr lang="en-US" sz="2000" dirty="0"/>
          </a:p>
        </p:txBody>
      </p:sp>
      <p:grpSp>
        <p:nvGrpSpPr>
          <p:cNvPr id="5" name="Group 4"/>
          <p:cNvGrpSpPr/>
          <p:nvPr/>
        </p:nvGrpSpPr>
        <p:grpSpPr>
          <a:xfrm>
            <a:off x="288470" y="1294745"/>
            <a:ext cx="5818239" cy="5158591"/>
            <a:chOff x="384526" y="1294745"/>
            <a:chExt cx="11238564" cy="5302390"/>
          </a:xfrm>
        </p:grpSpPr>
        <p:pic>
          <p:nvPicPr>
            <p:cNvPr id="4" name="Picture 3" descr="C:\Users\sunila\AppData\Local\Microsoft\Windows\Temporary Internet Files\Content.IE5\FQWGWRL9\MCj03102320000[1].wmf"/>
            <p:cNvPicPr>
              <a:picLocks noChangeAspect="1" noChangeArrowheads="1"/>
            </p:cNvPicPr>
            <p:nvPr/>
          </p:nvPicPr>
          <p:blipFill>
            <a:blip r:embed="rId3" cstate="print"/>
            <a:srcRect/>
            <a:stretch>
              <a:fillRect/>
            </a:stretch>
          </p:blipFill>
          <p:spPr bwMode="auto">
            <a:xfrm>
              <a:off x="2437765" y="1634183"/>
              <a:ext cx="1881227" cy="1074737"/>
            </a:xfrm>
            <a:prstGeom prst="rect">
              <a:avLst/>
            </a:prstGeom>
            <a:noFill/>
          </p:spPr>
        </p:pic>
        <p:sp>
          <p:nvSpPr>
            <p:cNvPr id="36" name="TextBox 35"/>
            <p:cNvSpPr txBox="1"/>
            <p:nvPr/>
          </p:nvSpPr>
          <p:spPr>
            <a:xfrm>
              <a:off x="812586" y="1369244"/>
              <a:ext cx="2962859" cy="369332"/>
            </a:xfrm>
            <a:prstGeom prst="rect">
              <a:avLst/>
            </a:prstGeom>
            <a:noFill/>
          </p:spPr>
          <p:txBody>
            <a:bodyPr wrap="none" rtlCol="0">
              <a:spAutoFit/>
            </a:bodyPr>
            <a:lstStyle/>
            <a:p>
              <a:r>
                <a:rPr lang="en-US" dirty="0" smtClean="0">
                  <a:solidFill>
                    <a:schemeClr val="bg1"/>
                  </a:solidFill>
                </a:rPr>
                <a:t>R/W workload</a:t>
              </a:r>
              <a:endParaRPr lang="en-US" dirty="0">
                <a:solidFill>
                  <a:schemeClr val="bg1"/>
                </a:solidFill>
              </a:endParaRPr>
            </a:p>
          </p:txBody>
        </p:sp>
        <p:pic>
          <p:nvPicPr>
            <p:cNvPr id="1026" name="Picture 2" descr="E:\DVD_Art_Sept-2-2010\DVD_Art_Sept-2-2010\Artwork_Imagery\Icons - Illustrations\_ WINDOWS SERVER ICONS\Hardware\Hard  Drive sto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20" y="5217286"/>
              <a:ext cx="1838345" cy="6578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VD_Art_Sept-2-2010\DVD_Art_Sept-2-2010\Artwork_Imagery\Icons - Illustrations\_ WINDOWS SERVER ICONS\Hardware\Virtual Servers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503" y="3374986"/>
              <a:ext cx="1251854" cy="1533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9288" y="5064448"/>
              <a:ext cx="1770878" cy="369332"/>
            </a:xfrm>
            <a:prstGeom prst="rect">
              <a:avLst/>
            </a:prstGeom>
            <a:noFill/>
          </p:spPr>
          <p:txBody>
            <a:bodyPr wrap="none" rtlCol="0">
              <a:spAutoFit/>
            </a:bodyPr>
            <a:lstStyle/>
            <a:p>
              <a:r>
                <a:rPr lang="en-US" dirty="0" smtClean="0">
                  <a:solidFill>
                    <a:schemeClr val="bg1"/>
                  </a:solidFill>
                </a:rPr>
                <a:t>Primary</a:t>
              </a:r>
              <a:endParaRPr lang="en-US" dirty="0">
                <a:solidFill>
                  <a:schemeClr val="bg1"/>
                </a:solidFill>
              </a:endParaRPr>
            </a:p>
          </p:txBody>
        </p:sp>
        <p:pic>
          <p:nvPicPr>
            <p:cNvPr id="32" name="Picture 5" descr="E:\DVD_Art_Sept-2-2010\DVD_Art_Sept-2-2010\Artwork_Imagery\Shapes\Arrows\Curved\big green arr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457013">
              <a:off x="1541041" y="3867309"/>
              <a:ext cx="1523729" cy="152556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13" name="Straight Arrow Connector 12"/>
            <p:cNvCxnSpPr>
              <a:stCxn id="4" idx="2"/>
            </p:cNvCxnSpPr>
            <p:nvPr/>
          </p:nvCxnSpPr>
          <p:spPr>
            <a:xfrm>
              <a:off x="3378379" y="2708920"/>
              <a:ext cx="176696" cy="4785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4526" y="4197087"/>
              <a:ext cx="1838133" cy="369332"/>
            </a:xfrm>
            <a:prstGeom prst="rect">
              <a:avLst/>
            </a:prstGeom>
            <a:noFill/>
          </p:spPr>
          <p:txBody>
            <a:bodyPr wrap="none" rtlCol="0">
              <a:spAutoFit/>
            </a:bodyPr>
            <a:lstStyle/>
            <a:p>
              <a:r>
                <a:rPr lang="en-US" dirty="0" smtClean="0">
                  <a:solidFill>
                    <a:schemeClr val="bg1"/>
                  </a:solidFill>
                </a:rPr>
                <a:t>Backups</a:t>
              </a:r>
              <a:endParaRPr lang="en-US" dirty="0">
                <a:solidFill>
                  <a:schemeClr val="bg1"/>
                </a:solidFill>
              </a:endParaRPr>
            </a:p>
          </p:txBody>
        </p:sp>
        <p:grpSp>
          <p:nvGrpSpPr>
            <p:cNvPr id="3" name="Group 2"/>
            <p:cNvGrpSpPr/>
            <p:nvPr/>
          </p:nvGrpSpPr>
          <p:grpSpPr>
            <a:xfrm>
              <a:off x="6845977" y="4097012"/>
              <a:ext cx="4651439" cy="2500123"/>
              <a:chOff x="5157086" y="3374985"/>
              <a:chExt cx="3489488" cy="2500123"/>
            </a:xfrm>
          </p:grpSpPr>
          <p:pic>
            <p:nvPicPr>
              <p:cNvPr id="1028" name="Picture 4" descr="E:\DVD_Art_Sept-2-2010\DVD_Art_Sept-2-2010\Artwork_Imagery\Icons - Illustrations\_ WINDOWS SERVER ICONS\Hardware\Virtual Server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366" y="3374985"/>
                <a:ext cx="1077735" cy="15123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DVD_Art_Sept-2-2010\DVD_Art_Sept-2-2010\Artwork_Imagery\Icons - Illustrations\_ WINDOWS SERVER ICONS\Hardware\Hard  Drive sto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41" y="5217286"/>
                <a:ext cx="1379118" cy="6578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57086" y="5064448"/>
                <a:ext cx="1685766" cy="369332"/>
              </a:xfrm>
              <a:prstGeom prst="rect">
                <a:avLst/>
              </a:prstGeom>
              <a:noFill/>
            </p:spPr>
            <p:txBody>
              <a:bodyPr wrap="none" rtlCol="0">
                <a:spAutoFit/>
              </a:bodyPr>
              <a:lstStyle/>
              <a:p>
                <a:r>
                  <a:rPr lang="en-US" dirty="0" smtClean="0">
                    <a:solidFill>
                      <a:schemeClr val="bg1"/>
                    </a:solidFill>
                  </a:rPr>
                  <a:t>Secondary</a:t>
                </a:r>
                <a:endParaRPr lang="en-US" dirty="0">
                  <a:solidFill>
                    <a:schemeClr val="bg1"/>
                  </a:solidFill>
                </a:endParaRPr>
              </a:p>
            </p:txBody>
          </p:sp>
          <p:pic>
            <p:nvPicPr>
              <p:cNvPr id="31" name="Picture 5" descr="E:\DVD_Art_Sept-2-2010\DVD_Art_Sept-2-2010\Artwork_Imagery\Shapes\Arrows\Curved\big green arr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05247">
                <a:off x="6016176" y="4057853"/>
                <a:ext cx="1523729" cy="114447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267616" y="4260758"/>
                <a:ext cx="1378958" cy="369332"/>
              </a:xfrm>
              <a:prstGeom prst="rect">
                <a:avLst/>
              </a:prstGeom>
              <a:noFill/>
            </p:spPr>
            <p:txBody>
              <a:bodyPr wrap="none" rtlCol="0">
                <a:spAutoFit/>
              </a:bodyPr>
              <a:lstStyle/>
              <a:p>
                <a:r>
                  <a:rPr lang="en-US" dirty="0" smtClean="0">
                    <a:solidFill>
                      <a:schemeClr val="bg1"/>
                    </a:solidFill>
                  </a:rPr>
                  <a:t>Backups</a:t>
                </a:r>
                <a:endParaRPr lang="en-US" dirty="0">
                  <a:solidFill>
                    <a:schemeClr val="bg1"/>
                  </a:solidFill>
                </a:endParaRPr>
              </a:p>
            </p:txBody>
          </p:sp>
        </p:grpSp>
        <p:grpSp>
          <p:nvGrpSpPr>
            <p:cNvPr id="25" name="Group 24"/>
            <p:cNvGrpSpPr/>
            <p:nvPr/>
          </p:nvGrpSpPr>
          <p:grpSpPr>
            <a:xfrm>
              <a:off x="6971651" y="1294745"/>
              <a:ext cx="4651439" cy="2500123"/>
              <a:chOff x="5157086" y="3374985"/>
              <a:chExt cx="3489488" cy="2500123"/>
            </a:xfrm>
          </p:grpSpPr>
          <p:pic>
            <p:nvPicPr>
              <p:cNvPr id="26" name="Picture 4" descr="E:\DVD_Art_Sept-2-2010\DVD_Art_Sept-2-2010\Artwork_Imagery\Icons - Illustrations\_ WINDOWS SERVER ICONS\Hardware\Virtual Server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1366" y="3374985"/>
                <a:ext cx="1077735" cy="15123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DVD_Art_Sept-2-2010\DVD_Art_Sept-2-2010\Artwork_Imagery\Icons - Illustrations\_ WINDOWS SERVER ICONS\Hardware\Hard  Drive sto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41" y="5217286"/>
                <a:ext cx="1379118" cy="65782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57086" y="5064448"/>
                <a:ext cx="1685766" cy="369332"/>
              </a:xfrm>
              <a:prstGeom prst="rect">
                <a:avLst/>
              </a:prstGeom>
              <a:noFill/>
            </p:spPr>
            <p:txBody>
              <a:bodyPr wrap="none" rtlCol="0">
                <a:spAutoFit/>
              </a:bodyPr>
              <a:lstStyle/>
              <a:p>
                <a:r>
                  <a:rPr lang="en-US" dirty="0" smtClean="0">
                    <a:solidFill>
                      <a:schemeClr val="bg1"/>
                    </a:solidFill>
                  </a:rPr>
                  <a:t>Secondary</a:t>
                </a:r>
                <a:endParaRPr lang="en-US" dirty="0">
                  <a:solidFill>
                    <a:schemeClr val="bg1"/>
                  </a:solidFill>
                </a:endParaRPr>
              </a:p>
            </p:txBody>
          </p:sp>
          <p:pic>
            <p:nvPicPr>
              <p:cNvPr id="29" name="Picture 5" descr="E:\DVD_Art_Sept-2-2010\DVD_Art_Sept-2-2010\Artwork_Imagery\Shapes\Arrows\Curved\big green arr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05247">
                <a:off x="6016176" y="4057853"/>
                <a:ext cx="1523729" cy="11444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267615" y="4260758"/>
                <a:ext cx="1378959" cy="369332"/>
              </a:xfrm>
              <a:prstGeom prst="rect">
                <a:avLst/>
              </a:prstGeom>
              <a:noFill/>
            </p:spPr>
            <p:txBody>
              <a:bodyPr wrap="none" rtlCol="0">
                <a:spAutoFit/>
              </a:bodyPr>
              <a:lstStyle/>
              <a:p>
                <a:r>
                  <a:rPr lang="en-US" dirty="0" smtClean="0">
                    <a:solidFill>
                      <a:schemeClr val="bg1"/>
                    </a:solidFill>
                  </a:rPr>
                  <a:t>Backups</a:t>
                </a:r>
                <a:endParaRPr lang="en-US" dirty="0">
                  <a:solidFill>
                    <a:schemeClr val="bg1"/>
                  </a:solidFill>
                </a:endParaRPr>
              </a:p>
            </p:txBody>
          </p:sp>
        </p:grpSp>
      </p:grpSp>
    </p:spTree>
    <p:extLst>
      <p:ext uri="{BB962C8B-B14F-4D97-AF65-F5344CB8AC3E}">
        <p14:creationId xmlns:p14="http://schemas.microsoft.com/office/powerpoint/2010/main" val="389665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Read-Only Client Connectivity</a:t>
            </a:r>
            <a:endParaRPr lang="en-US" dirty="0"/>
          </a:p>
        </p:txBody>
      </p:sp>
      <p:sp>
        <p:nvSpPr>
          <p:cNvPr id="3" name="Content Placeholder 2"/>
          <p:cNvSpPr>
            <a:spLocks noGrp="1"/>
          </p:cNvSpPr>
          <p:nvPr>
            <p:ph idx="1"/>
          </p:nvPr>
        </p:nvSpPr>
        <p:spPr>
          <a:xfrm>
            <a:off x="389436" y="1447799"/>
            <a:ext cx="8363938" cy="4610493"/>
          </a:xfrm>
        </p:spPr>
        <p:txBody>
          <a:bodyPr/>
          <a:lstStyle/>
          <a:p>
            <a:r>
              <a:rPr lang="en-US" dirty="0" smtClean="0"/>
              <a:t>Read-Only client connection behavior determined by Availability Replica Option+ </a:t>
            </a:r>
            <a:r>
              <a:rPr lang="en-US" dirty="0" err="1" smtClean="0"/>
              <a:t>ApplicationIntent</a:t>
            </a:r>
            <a:r>
              <a:rPr lang="en-US" dirty="0" smtClean="0"/>
              <a:t> Property</a:t>
            </a:r>
          </a:p>
          <a:p>
            <a:pPr lvl="1"/>
            <a:r>
              <a:rPr lang="en-US" dirty="0" err="1" smtClean="0"/>
              <a:t>ApplicationIntent</a:t>
            </a:r>
            <a:r>
              <a:rPr lang="en-US" dirty="0" smtClean="0"/>
              <a:t> is a connection property </a:t>
            </a:r>
          </a:p>
          <a:p>
            <a:pPr lvl="1"/>
            <a:r>
              <a:rPr lang="en-US" dirty="0" smtClean="0"/>
              <a:t>Replica option determines whether a replica is enabled for read access when in a secondary role</a:t>
            </a:r>
          </a:p>
          <a:p>
            <a:r>
              <a:rPr lang="en-US" dirty="0" smtClean="0"/>
              <a:t>Read-Only Routing enables redirection of client connection to new secondary on role change</a:t>
            </a:r>
          </a:p>
          <a:p>
            <a:pPr lvl="1"/>
            <a:r>
              <a:rPr lang="en-US" dirty="0" smtClean="0"/>
              <a:t>Enable seamless redirection of application connection across replicas without manual intervention</a:t>
            </a:r>
          </a:p>
          <a:p>
            <a:endParaRPr lang="en-US" dirty="0"/>
          </a:p>
        </p:txBody>
      </p:sp>
    </p:spTree>
    <p:extLst>
      <p:ext uri="{BB962C8B-B14F-4D97-AF65-F5344CB8AC3E}">
        <p14:creationId xmlns:p14="http://schemas.microsoft.com/office/powerpoint/2010/main" val="296452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Active Secondary Demo</a:t>
            </a:r>
            <a:endParaRPr lang="en-US" dirty="0"/>
          </a:p>
        </p:txBody>
      </p:sp>
    </p:spTree>
    <p:extLst>
      <p:ext uri="{BB962C8B-B14F-4D97-AF65-F5344CB8AC3E}">
        <p14:creationId xmlns:p14="http://schemas.microsoft.com/office/powerpoint/2010/main" val="39803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772793"/>
          </a:xfrm>
        </p:spPr>
        <p:txBody>
          <a:bodyPr>
            <a:normAutofit fontScale="90000"/>
          </a:bodyPr>
          <a:lstStyle/>
          <a:p>
            <a:r>
              <a:rPr lang="en-US" dirty="0" err="1">
                <a:solidFill>
                  <a:schemeClr val="bg1"/>
                </a:solidFill>
              </a:rPr>
              <a:t>AlwaysOn</a:t>
            </a:r>
            <a:r>
              <a:rPr lang="en-US" dirty="0">
                <a:solidFill>
                  <a:schemeClr val="bg1"/>
                </a:solidFill>
              </a:rPr>
              <a:t> Failover Cluster Instances</a:t>
            </a:r>
            <a:br>
              <a:rPr lang="en-US" dirty="0">
                <a:solidFill>
                  <a:schemeClr val="bg1"/>
                </a:solidFill>
              </a:rPr>
            </a:br>
            <a:r>
              <a:rPr lang="en-US" sz="4000" dirty="0">
                <a:solidFill>
                  <a:schemeClr val="bg1"/>
                </a:solidFill>
              </a:rPr>
              <a:t>Providing Instance Availability</a:t>
            </a:r>
            <a:r>
              <a:rPr lang="en-US" sz="4000" dirty="0">
                <a:gradFill>
                  <a:gsLst>
                    <a:gs pos="0">
                      <a:schemeClr val="tx1"/>
                    </a:gs>
                    <a:gs pos="86000">
                      <a:schemeClr val="tx1"/>
                    </a:gs>
                  </a:gsLst>
                  <a:lin ang="5400000" scaled="0"/>
                </a:gradFill>
              </a:rPr>
              <a:t/>
            </a:r>
            <a:br>
              <a:rPr lang="en-US" sz="4000" dirty="0">
                <a:gradFill>
                  <a:gsLst>
                    <a:gs pos="0">
                      <a:schemeClr val="tx1"/>
                    </a:gs>
                    <a:gs pos="86000">
                      <a:schemeClr val="tx1"/>
                    </a:gs>
                  </a:gsLst>
                  <a:lin ang="5400000" scaled="0"/>
                </a:gradFill>
              </a:rPr>
            </a:br>
            <a:endParaRPr lang="en-US" dirty="0"/>
          </a:p>
        </p:txBody>
      </p:sp>
    </p:spTree>
    <p:extLst>
      <p:ext uri="{BB962C8B-B14F-4D97-AF65-F5344CB8AC3E}">
        <p14:creationId xmlns:p14="http://schemas.microsoft.com/office/powerpoint/2010/main" val="288188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vert="horz" wrap="square" lIns="0" tIns="0" rIns="0" bIns="0" rtlCol="0" anchor="t">
            <a:spAutoFit/>
          </a:bodyPr>
          <a:lstStyle/>
          <a:p>
            <a:r>
              <a:rPr lang="en-US" dirty="0" smtClean="0"/>
              <a:t>Key Enhancements</a:t>
            </a:r>
            <a:br>
              <a:rPr lang="en-US" dirty="0" smtClean="0"/>
            </a:br>
            <a:endParaRPr lang="en-US" dirty="0"/>
          </a:p>
        </p:txBody>
      </p:sp>
      <p:sp>
        <p:nvSpPr>
          <p:cNvPr id="9" name="Content Placeholder 8"/>
          <p:cNvSpPr>
            <a:spLocks noGrp="1"/>
          </p:cNvSpPr>
          <p:nvPr>
            <p:ph sz="half" idx="1"/>
          </p:nvPr>
        </p:nvSpPr>
        <p:spPr>
          <a:xfrm>
            <a:off x="389436" y="1447801"/>
            <a:ext cx="4115872" cy="3637383"/>
          </a:xfrm>
        </p:spPr>
        <p:txBody>
          <a:bodyPr>
            <a:normAutofit fontScale="92500" lnSpcReduction="20000"/>
          </a:bodyPr>
          <a:lstStyle/>
          <a:p>
            <a:pPr lvl="0">
              <a:lnSpc>
                <a:spcPct val="120000"/>
              </a:lnSpc>
            </a:pPr>
            <a:r>
              <a:rPr lang="en-US" dirty="0">
                <a:latin typeface="Segoe UI Semibold" pitchFamily="34" charset="0"/>
              </a:rPr>
              <a:t>Fast instance failover </a:t>
            </a:r>
            <a:r>
              <a:rPr lang="en-US" dirty="0" smtClean="0">
                <a:latin typeface="Segoe UI Semibold" pitchFamily="34" charset="0"/>
              </a:rPr>
              <a:t/>
            </a:r>
            <a:br>
              <a:rPr lang="en-US" dirty="0" smtClean="0">
                <a:latin typeface="Segoe UI Semibold" pitchFamily="34" charset="0"/>
              </a:rPr>
            </a:br>
            <a:r>
              <a:rPr lang="en-US" dirty="0" smtClean="0"/>
              <a:t>through </a:t>
            </a:r>
            <a:r>
              <a:rPr lang="en-US" dirty="0"/>
              <a:t>predictable </a:t>
            </a:r>
            <a:r>
              <a:rPr lang="en-US" dirty="0" smtClean="0"/>
              <a:t/>
            </a:r>
            <a:br>
              <a:rPr lang="en-US" dirty="0" smtClean="0"/>
            </a:br>
            <a:r>
              <a:rPr lang="en-US" dirty="0" smtClean="0"/>
              <a:t>database </a:t>
            </a:r>
            <a:r>
              <a:rPr lang="en-US" dirty="0"/>
              <a:t>recovery time</a:t>
            </a:r>
            <a:endParaRPr lang="en-US" sz="2400" dirty="0"/>
          </a:p>
          <a:p>
            <a:pPr>
              <a:lnSpc>
                <a:spcPct val="120000"/>
              </a:lnSpc>
            </a:pPr>
            <a:r>
              <a:rPr lang="en-US" dirty="0">
                <a:latin typeface="Segoe UI Semibold" pitchFamily="34" charset="0"/>
              </a:rPr>
              <a:t>Native support  for multi-site clustering </a:t>
            </a:r>
            <a:r>
              <a:rPr lang="en-US" dirty="0"/>
              <a:t>across subnets enable DR using failover </a:t>
            </a:r>
            <a:r>
              <a:rPr lang="en-US" dirty="0" smtClean="0"/>
              <a:t/>
            </a:r>
            <a:br>
              <a:rPr lang="en-US" dirty="0" smtClean="0"/>
            </a:br>
            <a:r>
              <a:rPr lang="en-US" dirty="0" smtClean="0"/>
              <a:t>cluster instances</a:t>
            </a:r>
            <a:endParaRPr lang="en-US" dirty="0"/>
          </a:p>
        </p:txBody>
      </p:sp>
      <p:sp>
        <p:nvSpPr>
          <p:cNvPr id="10" name="Content Placeholder 9"/>
          <p:cNvSpPr>
            <a:spLocks noGrp="1"/>
          </p:cNvSpPr>
          <p:nvPr>
            <p:ph sz="half" idx="2"/>
          </p:nvPr>
        </p:nvSpPr>
        <p:spPr>
          <a:xfrm>
            <a:off x="4637501" y="1447801"/>
            <a:ext cx="4115872" cy="5300186"/>
          </a:xfrm>
        </p:spPr>
        <p:txBody>
          <a:bodyPr>
            <a:normAutofit fontScale="92500" lnSpcReduction="20000"/>
          </a:bodyPr>
          <a:lstStyle/>
          <a:p>
            <a:pPr>
              <a:lnSpc>
                <a:spcPct val="120000"/>
              </a:lnSpc>
            </a:pPr>
            <a:r>
              <a:rPr lang="en-US" dirty="0">
                <a:latin typeface="Segoe UI Semibold" pitchFamily="34" charset="0"/>
              </a:rPr>
              <a:t>Flexible Failover Policy</a:t>
            </a:r>
          </a:p>
          <a:p>
            <a:pPr lvl="1">
              <a:lnSpc>
                <a:spcPct val="120000"/>
              </a:lnSpc>
            </a:pPr>
            <a:r>
              <a:rPr lang="en-US" dirty="0"/>
              <a:t>Eliminates false failover</a:t>
            </a:r>
          </a:p>
          <a:p>
            <a:pPr lvl="1">
              <a:lnSpc>
                <a:spcPct val="120000"/>
              </a:lnSpc>
            </a:pPr>
            <a:r>
              <a:rPr lang="en-US" dirty="0"/>
              <a:t>Configurable failure </a:t>
            </a:r>
            <a:r>
              <a:rPr lang="en-US" dirty="0" smtClean="0"/>
              <a:t/>
            </a:r>
            <a:br>
              <a:rPr lang="en-US" dirty="0" smtClean="0"/>
            </a:br>
            <a:r>
              <a:rPr lang="en-US" dirty="0" smtClean="0"/>
              <a:t>condition </a:t>
            </a:r>
            <a:r>
              <a:rPr lang="en-US" dirty="0"/>
              <a:t>levels</a:t>
            </a:r>
          </a:p>
          <a:p>
            <a:pPr lvl="1">
              <a:lnSpc>
                <a:spcPct val="120000"/>
              </a:lnSpc>
            </a:pPr>
            <a:r>
              <a:rPr lang="en-US" dirty="0"/>
              <a:t>Better </a:t>
            </a:r>
            <a:r>
              <a:rPr lang="en-US" dirty="0" smtClean="0"/>
              <a:t>diagnostics</a:t>
            </a:r>
          </a:p>
          <a:p>
            <a:pPr lvl="0">
              <a:lnSpc>
                <a:spcPct val="120000"/>
              </a:lnSpc>
            </a:pPr>
            <a:r>
              <a:rPr lang="en-US" dirty="0">
                <a:latin typeface="Segoe UI Semibold" pitchFamily="34" charset="0"/>
              </a:rPr>
              <a:t>SMB support </a:t>
            </a:r>
            <a:br>
              <a:rPr lang="en-US" dirty="0">
                <a:latin typeface="Segoe UI Semibold" pitchFamily="34" charset="0"/>
              </a:rPr>
            </a:br>
            <a:r>
              <a:rPr lang="en-US" dirty="0" smtClean="0"/>
              <a:t>enables consolidation of </a:t>
            </a:r>
            <a:br>
              <a:rPr lang="en-US" dirty="0" smtClean="0"/>
            </a:br>
            <a:r>
              <a:rPr lang="en-US" dirty="0" smtClean="0"/>
              <a:t>more than 26 instances</a:t>
            </a:r>
          </a:p>
          <a:p>
            <a:pPr lvl="0">
              <a:lnSpc>
                <a:spcPct val="120000"/>
              </a:lnSpc>
            </a:pPr>
            <a:r>
              <a:rPr lang="en-US" dirty="0">
                <a:latin typeface="Segoe UI Semibold" pitchFamily="34" charset="0"/>
              </a:rPr>
              <a:t>Support TEMPDB on local drive</a:t>
            </a:r>
          </a:p>
        </p:txBody>
      </p:sp>
    </p:spTree>
    <p:extLst>
      <p:ext uri="{BB962C8B-B14F-4D97-AF65-F5344CB8AC3E}">
        <p14:creationId xmlns:p14="http://schemas.microsoft.com/office/powerpoint/2010/main" val="349750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en-US" dirty="0" smtClean="0"/>
              <a:t>    Introducing </a:t>
            </a:r>
            <a:r>
              <a:rPr lang="en-US" dirty="0"/>
              <a:t>Flexible Failover Policy</a:t>
            </a:r>
          </a:p>
        </p:txBody>
      </p:sp>
      <p:sp>
        <p:nvSpPr>
          <p:cNvPr id="3" name="Content Placeholder 2"/>
          <p:cNvSpPr>
            <a:spLocks noGrp="1"/>
          </p:cNvSpPr>
          <p:nvPr>
            <p:ph idx="4294967295"/>
          </p:nvPr>
        </p:nvSpPr>
        <p:spPr>
          <a:xfrm>
            <a:off x="827585" y="990600"/>
            <a:ext cx="7632848" cy="1358280"/>
          </a:xfrm>
        </p:spPr>
        <p:txBody>
          <a:bodyPr>
            <a:normAutofit lnSpcReduction="10000"/>
          </a:bodyPr>
          <a:lstStyle/>
          <a:p>
            <a:pPr marL="0" indent="0">
              <a:buNone/>
            </a:pPr>
            <a:r>
              <a:rPr lang="en-US" sz="2800" dirty="0" smtClean="0"/>
              <a:t>Flexible Failover Policy provides administrators control over the conditions when an automatic failover should be initiated.</a:t>
            </a:r>
          </a:p>
        </p:txBody>
      </p:sp>
      <p:grpSp>
        <p:nvGrpSpPr>
          <p:cNvPr id="23" name="Group 22"/>
          <p:cNvGrpSpPr/>
          <p:nvPr/>
        </p:nvGrpSpPr>
        <p:grpSpPr>
          <a:xfrm>
            <a:off x="968305" y="2413211"/>
            <a:ext cx="2862835" cy="3029388"/>
            <a:chOff x="372063" y="2914212"/>
            <a:chExt cx="2862835" cy="3029388"/>
          </a:xfrm>
        </p:grpSpPr>
        <p:sp>
          <p:nvSpPr>
            <p:cNvPr id="4" name="Rounded Rectangle 3"/>
            <p:cNvSpPr/>
            <p:nvPr/>
          </p:nvSpPr>
          <p:spPr bwMode="auto">
            <a:xfrm>
              <a:off x="990600" y="36576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Resource DLL</a:t>
              </a:r>
            </a:p>
          </p:txBody>
        </p:sp>
        <p:sp>
          <p:nvSpPr>
            <p:cNvPr id="5" name="Rounded Rectangle 4"/>
            <p:cNvSpPr/>
            <p:nvPr/>
          </p:nvSpPr>
          <p:spPr bwMode="auto">
            <a:xfrm>
              <a:off x="533400" y="5257800"/>
              <a:ext cx="2209799"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SQL Server</a:t>
              </a:r>
            </a:p>
          </p:txBody>
        </p:sp>
        <p:cxnSp>
          <p:nvCxnSpPr>
            <p:cNvPr id="7" name="Straight Arrow Connector 6"/>
            <p:cNvCxnSpPr/>
            <p:nvPr/>
          </p:nvCxnSpPr>
          <p:spPr>
            <a:xfrm>
              <a:off x="1905000" y="4343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72063" y="4615934"/>
              <a:ext cx="2862835" cy="369332"/>
            </a:xfrm>
            <a:prstGeom prst="rect">
              <a:avLst/>
            </a:prstGeom>
            <a:noFill/>
          </p:spPr>
          <p:txBody>
            <a:bodyPr wrap="none" lIns="0" tIns="0" rIns="0" bIns="0" rtlCol="0">
              <a:spAutoFit/>
            </a:bodyPr>
            <a:lstStyle/>
            <a:p>
              <a:r>
                <a:rPr lang="en-US" sz="2400" dirty="0" smtClean="0">
                  <a:solidFill>
                    <a:schemeClr val="bg1"/>
                  </a:solidFill>
                </a:rPr>
                <a:t>Select @@servername</a:t>
              </a:r>
            </a:p>
          </p:txBody>
        </p:sp>
        <p:cxnSp>
          <p:nvCxnSpPr>
            <p:cNvPr id="10" name="Straight Arrow Connector 9"/>
            <p:cNvCxnSpPr/>
            <p:nvPr/>
          </p:nvCxnSpPr>
          <p:spPr>
            <a:xfrm flipV="1">
              <a:off x="1295400" y="4343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405686" y="2914212"/>
              <a:ext cx="2465227" cy="369332"/>
            </a:xfrm>
            <a:prstGeom prst="rect">
              <a:avLst/>
            </a:prstGeom>
            <a:noFill/>
          </p:spPr>
          <p:txBody>
            <a:bodyPr wrap="none" lIns="0" tIns="0" rIns="0" bIns="0" rtlCol="0">
              <a:spAutoFit/>
            </a:bodyPr>
            <a:lstStyle/>
            <a:p>
              <a:r>
                <a:rPr lang="en-US" sz="2400" b="1" dirty="0" smtClean="0">
                  <a:solidFill>
                    <a:schemeClr val="bg1"/>
                  </a:solidFill>
                </a:rPr>
                <a:t>SQL Server 2008 R2</a:t>
              </a:r>
            </a:p>
          </p:txBody>
        </p:sp>
      </p:grpSp>
      <p:grpSp>
        <p:nvGrpSpPr>
          <p:cNvPr id="24" name="Group 23"/>
          <p:cNvGrpSpPr/>
          <p:nvPr/>
        </p:nvGrpSpPr>
        <p:grpSpPr>
          <a:xfrm>
            <a:off x="4314618" y="2413211"/>
            <a:ext cx="4514702" cy="2925364"/>
            <a:chOff x="4314617" y="3032019"/>
            <a:chExt cx="4514702" cy="2925364"/>
          </a:xfrm>
        </p:grpSpPr>
        <p:sp>
          <p:nvSpPr>
            <p:cNvPr id="12" name="TextBox 11"/>
            <p:cNvSpPr txBox="1"/>
            <p:nvPr/>
          </p:nvSpPr>
          <p:spPr>
            <a:xfrm>
              <a:off x="5957668" y="3032019"/>
              <a:ext cx="2263248" cy="369332"/>
            </a:xfrm>
            <a:prstGeom prst="rect">
              <a:avLst/>
            </a:prstGeom>
            <a:noFill/>
          </p:spPr>
          <p:txBody>
            <a:bodyPr wrap="none" lIns="0" tIns="0" rIns="0" bIns="0" rtlCol="0">
              <a:spAutoFit/>
            </a:bodyPr>
            <a:lstStyle/>
            <a:p>
              <a:r>
                <a:rPr lang="en-US" sz="2400" b="1" dirty="0" smtClean="0">
                  <a:solidFill>
                    <a:schemeClr val="bg1"/>
                  </a:solidFill>
                </a:rPr>
                <a:t>SQL Server Denali</a:t>
              </a:r>
            </a:p>
          </p:txBody>
        </p:sp>
        <p:sp>
          <p:nvSpPr>
            <p:cNvPr id="13" name="Rounded Rectangle 12"/>
            <p:cNvSpPr/>
            <p:nvPr/>
          </p:nvSpPr>
          <p:spPr bwMode="auto">
            <a:xfrm>
              <a:off x="6468317" y="3657600"/>
              <a:ext cx="1295400"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Resource DLL</a:t>
              </a:r>
            </a:p>
          </p:txBody>
        </p:sp>
        <p:sp>
          <p:nvSpPr>
            <p:cNvPr id="14" name="Rounded Rectangle 13"/>
            <p:cNvSpPr/>
            <p:nvPr/>
          </p:nvSpPr>
          <p:spPr bwMode="auto">
            <a:xfrm>
              <a:off x="6011117" y="5257800"/>
              <a:ext cx="2209799" cy="6858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SQL Server</a:t>
              </a:r>
            </a:p>
          </p:txBody>
        </p:sp>
        <p:cxnSp>
          <p:nvCxnSpPr>
            <p:cNvPr id="15" name="Straight Arrow Connector 14"/>
            <p:cNvCxnSpPr/>
            <p:nvPr/>
          </p:nvCxnSpPr>
          <p:spPr>
            <a:xfrm>
              <a:off x="7653759" y="4352828"/>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6586959" y="4343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759329" y="4615934"/>
              <a:ext cx="2069990" cy="276999"/>
            </a:xfrm>
            <a:prstGeom prst="rect">
              <a:avLst/>
            </a:prstGeom>
            <a:noFill/>
          </p:spPr>
          <p:txBody>
            <a:bodyPr wrap="none" lIns="0" tIns="0" rIns="0" bIns="0" rtlCol="0">
              <a:spAutoFit/>
            </a:bodyPr>
            <a:lstStyle/>
            <a:p>
              <a:r>
                <a:rPr lang="en-US" dirty="0" err="1" smtClean="0">
                  <a:solidFill>
                    <a:schemeClr val="bg1"/>
                  </a:solidFill>
                </a:rPr>
                <a:t>sp_server_diagnostic</a:t>
              </a:r>
              <a:r>
                <a:rPr lang="en-US" dirty="0" err="1" smtClean="0">
                  <a:gradFill>
                    <a:gsLst>
                      <a:gs pos="0">
                        <a:schemeClr val="tx1"/>
                      </a:gs>
                      <a:gs pos="86000">
                        <a:schemeClr val="tx1"/>
                      </a:gs>
                    </a:gsLst>
                    <a:lin ang="5400000" scaled="0"/>
                  </a:gradFill>
                </a:rPr>
                <a:t>s</a:t>
              </a:r>
              <a:endParaRPr lang="en-US" dirty="0" smtClean="0">
                <a:gradFill>
                  <a:gsLst>
                    <a:gs pos="0">
                      <a:schemeClr val="tx1"/>
                    </a:gs>
                    <a:gs pos="86000">
                      <a:schemeClr val="tx1"/>
                    </a:gs>
                  </a:gsLst>
                  <a:lin ang="5400000" scaled="0"/>
                </a:gradFill>
              </a:endParaRPr>
            </a:p>
          </p:txBody>
        </p:sp>
        <p:sp>
          <p:nvSpPr>
            <p:cNvPr id="19" name="File"/>
            <p:cNvSpPr>
              <a:spLocks noEditPoints="1" noChangeArrowheads="1"/>
            </p:cNvSpPr>
            <p:nvPr/>
          </p:nvSpPr>
          <p:spPr bwMode="auto">
            <a:xfrm>
              <a:off x="4314617" y="5080157"/>
              <a:ext cx="1295400" cy="87722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sz="1400" dirty="0" smtClean="0">
                <a:solidFill>
                  <a:schemeClr val="bg1"/>
                </a:solidFill>
              </a:endParaRPr>
            </a:p>
            <a:p>
              <a:r>
                <a:rPr lang="en-US" sz="1400" dirty="0" smtClean="0">
                  <a:solidFill>
                    <a:schemeClr val="bg1"/>
                  </a:solidFill>
                </a:rPr>
                <a:t>Diagnostics</a:t>
              </a:r>
              <a:endParaRPr lang="en-US" sz="1400" dirty="0">
                <a:solidFill>
                  <a:schemeClr val="bg1"/>
                </a:solidFill>
              </a:endParaRPr>
            </a:p>
          </p:txBody>
        </p:sp>
        <p:cxnSp>
          <p:nvCxnSpPr>
            <p:cNvPr id="21" name="Straight Arrow Connector 20"/>
            <p:cNvCxnSpPr>
              <a:stCxn id="14" idx="1"/>
            </p:cNvCxnSpPr>
            <p:nvPr/>
          </p:nvCxnSpPr>
          <p:spPr>
            <a:xfrm flipH="1">
              <a:off x="5610017" y="5600700"/>
              <a:ext cx="4011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4275382" y="5715002"/>
            <a:ext cx="4623154" cy="830997"/>
          </a:xfrm>
          <a:prstGeom prst="rect">
            <a:avLst/>
          </a:prstGeom>
          <a:noFill/>
        </p:spPr>
        <p:txBody>
          <a:bodyPr wrap="square" lIns="0" tIns="0" rIns="0" bIns="0" rtlCol="0">
            <a:spAutoFit/>
          </a:bodyPr>
          <a:lstStyle/>
          <a:p>
            <a:r>
              <a:rPr lang="en-US" dirty="0">
                <a:solidFill>
                  <a:schemeClr val="bg1"/>
                </a:solidFill>
              </a:rPr>
              <a:t>Configurable </a:t>
            </a:r>
            <a:r>
              <a:rPr lang="en-US" dirty="0" smtClean="0">
                <a:solidFill>
                  <a:schemeClr val="bg1"/>
                </a:solidFill>
              </a:rPr>
              <a:t>options eliminate false failover</a:t>
            </a:r>
          </a:p>
          <a:p>
            <a:r>
              <a:rPr lang="en-US" dirty="0" smtClean="0">
                <a:solidFill>
                  <a:schemeClr val="bg1"/>
                </a:solidFill>
              </a:rPr>
              <a:t>Improved </a:t>
            </a:r>
            <a:r>
              <a:rPr lang="en-US" dirty="0">
                <a:solidFill>
                  <a:schemeClr val="bg1"/>
                </a:solidFill>
              </a:rPr>
              <a:t>logging for </a:t>
            </a:r>
            <a:r>
              <a:rPr lang="en-US" dirty="0" smtClean="0">
                <a:solidFill>
                  <a:schemeClr val="bg1"/>
                </a:solidFill>
              </a:rPr>
              <a:t>better diagnostics</a:t>
            </a:r>
            <a:endParaRPr lang="en-US" dirty="0">
              <a:solidFill>
                <a:schemeClr val="bg1"/>
              </a:solidFill>
            </a:endParaRPr>
          </a:p>
          <a:p>
            <a:endParaRPr lang="en-US" dirty="0" err="1" smtClean="0">
              <a:solidFill>
                <a:schemeClr val="bg1"/>
              </a:solidFill>
            </a:endParaRPr>
          </a:p>
        </p:txBody>
      </p:sp>
    </p:spTree>
    <p:extLst>
      <p:ext uri="{BB962C8B-B14F-4D97-AF65-F5344CB8AC3E}">
        <p14:creationId xmlns:p14="http://schemas.microsoft.com/office/powerpoint/2010/main" val="6551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Denali Always On for Mission Critical Systems</a:t>
            </a:r>
            <a:endParaRPr lang="en-AU" dirty="0"/>
          </a:p>
        </p:txBody>
      </p:sp>
      <p:sp>
        <p:nvSpPr>
          <p:cNvPr id="3" name="Text Placeholder 2"/>
          <p:cNvSpPr>
            <a:spLocks noGrp="1"/>
          </p:cNvSpPr>
          <p:nvPr>
            <p:ph type="body" idx="1"/>
          </p:nvPr>
        </p:nvSpPr>
        <p:spPr/>
        <p:txBody>
          <a:bodyPr/>
          <a:lstStyle/>
          <a:p>
            <a:pPr lvl="0">
              <a:defRPr/>
            </a:pPr>
            <a:r>
              <a:rPr lang="en-US" dirty="0" smtClean="0"/>
              <a:t>Nicholas Dritsas</a:t>
            </a:r>
          </a:p>
          <a:p>
            <a:pPr lvl="0">
              <a:defRPr/>
            </a:pPr>
            <a:r>
              <a:rPr lang="en-US" dirty="0" smtClean="0"/>
              <a:t>Principal Program Manager</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 DAT308</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Planned Downtime</a:t>
            </a:r>
            <a:endParaRPr lang="en-US" dirty="0"/>
          </a:p>
        </p:txBody>
      </p:sp>
      <p:sp>
        <p:nvSpPr>
          <p:cNvPr id="4" name="Content Placeholder 3"/>
          <p:cNvSpPr>
            <a:spLocks noGrp="1"/>
          </p:cNvSpPr>
          <p:nvPr>
            <p:ph idx="1"/>
          </p:nvPr>
        </p:nvSpPr>
        <p:spPr>
          <a:xfrm>
            <a:off x="457200" y="1916832"/>
            <a:ext cx="8229600" cy="4536504"/>
          </a:xfrm>
        </p:spPr>
        <p:txBody>
          <a:bodyPr>
            <a:normAutofit lnSpcReduction="10000"/>
          </a:bodyPr>
          <a:lstStyle/>
          <a:p>
            <a:r>
              <a:rPr lang="en-AU" dirty="0">
                <a:solidFill>
                  <a:schemeClr val="tx1">
                    <a:lumMod val="75000"/>
                    <a:lumOff val="25000"/>
                  </a:schemeClr>
                </a:solidFill>
              </a:rPr>
              <a:t>Support for Windows Server Core</a:t>
            </a:r>
          </a:p>
          <a:p>
            <a:pPr lvl="1"/>
            <a:r>
              <a:rPr lang="en-AU" dirty="0">
                <a:solidFill>
                  <a:schemeClr val="tx1">
                    <a:lumMod val="75000"/>
                    <a:lumOff val="25000"/>
                  </a:schemeClr>
                </a:solidFill>
              </a:rPr>
              <a:t>Reduce OS patching by as much as 50-60%</a:t>
            </a:r>
          </a:p>
          <a:p>
            <a:r>
              <a:rPr lang="en-AU" dirty="0">
                <a:solidFill>
                  <a:schemeClr val="tx1">
                    <a:lumMod val="75000"/>
                    <a:lumOff val="25000"/>
                  </a:schemeClr>
                </a:solidFill>
              </a:rPr>
              <a:t>Support for rolling upgrade and patching of SQL Server for both Availability Groups and Failover Cluster Instance</a:t>
            </a:r>
          </a:p>
          <a:p>
            <a:r>
              <a:rPr lang="en-AU" dirty="0">
                <a:solidFill>
                  <a:schemeClr val="tx1">
                    <a:lumMod val="75000"/>
                    <a:lumOff val="25000"/>
                  </a:schemeClr>
                </a:solidFill>
              </a:rPr>
              <a:t>Fast failover time for both Availability Groups and Failover Cluster Instances</a:t>
            </a:r>
          </a:p>
          <a:p>
            <a:r>
              <a:rPr lang="en-AU" dirty="0">
                <a:solidFill>
                  <a:schemeClr val="tx1">
                    <a:lumMod val="75000"/>
                    <a:lumOff val="25000"/>
                  </a:schemeClr>
                </a:solidFill>
              </a:rPr>
              <a:t>New online operations supported</a:t>
            </a:r>
          </a:p>
          <a:p>
            <a:pPr lvl="1"/>
            <a:r>
              <a:rPr lang="en-AU" dirty="0">
                <a:solidFill>
                  <a:schemeClr val="tx1">
                    <a:lumMod val="75000"/>
                    <a:lumOff val="25000"/>
                  </a:schemeClr>
                </a:solidFill>
              </a:rPr>
              <a:t>LOB Index</a:t>
            </a:r>
          </a:p>
          <a:p>
            <a:pPr lvl="1"/>
            <a:r>
              <a:rPr lang="en-AU" dirty="0">
                <a:solidFill>
                  <a:schemeClr val="tx1">
                    <a:lumMod val="75000"/>
                    <a:lumOff val="25000"/>
                  </a:schemeClr>
                </a:solidFill>
              </a:rPr>
              <a:t>Adding of column with default</a:t>
            </a:r>
          </a:p>
          <a:p>
            <a:pPr lvl="1"/>
            <a:endParaRPr lang="en-AU" dirty="0">
              <a:solidFill>
                <a:schemeClr val="tx1">
                  <a:lumMod val="75000"/>
                  <a:lumOff val="25000"/>
                </a:schemeClr>
              </a:solidFill>
            </a:endParaRPr>
          </a:p>
          <a:p>
            <a:pPr lvl="1"/>
            <a:endParaRPr lang="en-AU" dirty="0">
              <a:solidFill>
                <a:schemeClr val="tx1">
                  <a:lumMod val="75000"/>
                  <a:lumOff val="25000"/>
                </a:schemeClr>
              </a:solidFill>
            </a:endParaRPr>
          </a:p>
        </p:txBody>
      </p:sp>
    </p:spTree>
    <p:extLst>
      <p:ext uri="{BB962C8B-B14F-4D97-AF65-F5344CB8AC3E}">
        <p14:creationId xmlns:p14="http://schemas.microsoft.com/office/powerpoint/2010/main" val="44736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Soon</a:t>
            </a:r>
            <a:endParaRPr lang="en-US" dirty="0"/>
          </a:p>
        </p:txBody>
      </p:sp>
      <p:sp>
        <p:nvSpPr>
          <p:cNvPr id="3" name="Content Placeholder 2"/>
          <p:cNvSpPr>
            <a:spLocks noGrp="1"/>
          </p:cNvSpPr>
          <p:nvPr>
            <p:ph idx="1"/>
          </p:nvPr>
        </p:nvSpPr>
        <p:spPr>
          <a:xfrm>
            <a:off x="395536" y="1268760"/>
            <a:ext cx="8363938" cy="5201424"/>
          </a:xfrm>
        </p:spPr>
        <p:txBody>
          <a:bodyPr>
            <a:normAutofit fontScale="85000" lnSpcReduction="20000"/>
          </a:bodyPr>
          <a:lstStyle/>
          <a:p>
            <a:r>
              <a:rPr lang="en-US" sz="2800" dirty="0" smtClean="0"/>
              <a:t>Following feature set that you can test and provide feedback</a:t>
            </a:r>
          </a:p>
          <a:p>
            <a:pPr lvl="1"/>
            <a:r>
              <a:rPr lang="en-US" sz="2400" dirty="0" err="1" smtClean="0"/>
              <a:t>AlwaysOn</a:t>
            </a:r>
            <a:r>
              <a:rPr lang="en-US" sz="2400" dirty="0" smtClean="0"/>
              <a:t> Availability Groups Preview</a:t>
            </a:r>
          </a:p>
          <a:p>
            <a:pPr lvl="2"/>
            <a:r>
              <a:rPr lang="en-US" sz="2000" dirty="0" smtClean="0"/>
              <a:t>Ability to configure availability groups through T-SQL, SSMS, and PowerShell</a:t>
            </a:r>
          </a:p>
          <a:p>
            <a:pPr lvl="2"/>
            <a:r>
              <a:rPr lang="en-US" sz="2000" dirty="0" smtClean="0"/>
              <a:t>Synchronous or Asynchronous commit</a:t>
            </a:r>
          </a:p>
          <a:p>
            <a:pPr lvl="2"/>
            <a:r>
              <a:rPr lang="en-US" sz="2000" dirty="0" smtClean="0"/>
              <a:t>Automatic and Manual failover</a:t>
            </a:r>
          </a:p>
          <a:p>
            <a:pPr lvl="2"/>
            <a:r>
              <a:rPr lang="en-US" sz="2000" dirty="0" smtClean="0"/>
              <a:t>Multiple databases support in availability groups</a:t>
            </a:r>
          </a:p>
          <a:p>
            <a:pPr lvl="2"/>
            <a:r>
              <a:rPr lang="en-US" sz="2000" dirty="0" smtClean="0"/>
              <a:t>Read-only access to the secondary</a:t>
            </a:r>
          </a:p>
          <a:p>
            <a:pPr lvl="2"/>
            <a:r>
              <a:rPr lang="en-US" sz="2000" dirty="0" smtClean="0"/>
              <a:t>Support for </a:t>
            </a:r>
            <a:r>
              <a:rPr lang="en-US" sz="2000" dirty="0" err="1" smtClean="0"/>
              <a:t>Filestream</a:t>
            </a:r>
            <a:r>
              <a:rPr lang="en-US" sz="2000" dirty="0" smtClean="0"/>
              <a:t> data type</a:t>
            </a:r>
          </a:p>
          <a:p>
            <a:pPr lvl="2"/>
            <a:r>
              <a:rPr lang="en-US" sz="2000" dirty="0" smtClean="0"/>
              <a:t>Failing over client connections using the new connectivity story based on virtual network names and virtual IP addresses</a:t>
            </a:r>
          </a:p>
          <a:p>
            <a:pPr lvl="2"/>
            <a:r>
              <a:rPr lang="en-US" sz="2000" dirty="0" smtClean="0"/>
              <a:t>Including logins in user databases through a Contained Database</a:t>
            </a:r>
          </a:p>
          <a:p>
            <a:pPr lvl="2"/>
            <a:r>
              <a:rPr lang="en-US" sz="2000" dirty="0" smtClean="0"/>
              <a:t>SSMS, Catalog Views, and DMVs to view and monitor state</a:t>
            </a:r>
          </a:p>
          <a:p>
            <a:pPr lvl="2"/>
            <a:r>
              <a:rPr lang="en-US" sz="2000" dirty="0" smtClean="0"/>
              <a:t>Support for multiple availability groups on the same instance</a:t>
            </a:r>
          </a:p>
          <a:p>
            <a:pPr lvl="2"/>
            <a:r>
              <a:rPr lang="en-US" sz="2000" dirty="0" smtClean="0"/>
              <a:t>Support for availability groups on standalone instances and/or failover cluster instances</a:t>
            </a:r>
          </a:p>
          <a:p>
            <a:pPr lvl="1"/>
            <a:r>
              <a:rPr lang="en-US" sz="2400" dirty="0" err="1" smtClean="0"/>
              <a:t>AlwaysOn</a:t>
            </a:r>
            <a:r>
              <a:rPr lang="en-US" sz="2400" dirty="0" smtClean="0"/>
              <a:t> SQL Server Failover Cluster Instance (all features)</a:t>
            </a:r>
            <a:endParaRPr lang="en-US" sz="2400" dirty="0"/>
          </a:p>
        </p:txBody>
      </p:sp>
    </p:spTree>
    <p:extLst>
      <p:ext uri="{BB962C8B-B14F-4D97-AF65-F5344CB8AC3E}">
        <p14:creationId xmlns:p14="http://schemas.microsoft.com/office/powerpoint/2010/main" val="32369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AlwaysOn Resources</a:t>
            </a:r>
            <a:endParaRPr lang="en-US" dirty="0"/>
          </a:p>
        </p:txBody>
      </p:sp>
      <p:sp>
        <p:nvSpPr>
          <p:cNvPr id="3" name="Content Placeholder 2"/>
          <p:cNvSpPr>
            <a:spLocks noGrp="1"/>
          </p:cNvSpPr>
          <p:nvPr>
            <p:ph idx="1"/>
          </p:nvPr>
        </p:nvSpPr>
        <p:spPr>
          <a:xfrm>
            <a:off x="395536" y="1268760"/>
            <a:ext cx="8363938" cy="3280898"/>
          </a:xfrm>
        </p:spPr>
        <p:txBody>
          <a:bodyPr>
            <a:normAutofit fontScale="92500" lnSpcReduction="20000"/>
          </a:bodyPr>
          <a:lstStyle/>
          <a:p>
            <a:pPr lvl="0"/>
            <a:r>
              <a:rPr lang="en-US" sz="2800" dirty="0" smtClean="0"/>
              <a:t>“Denali” </a:t>
            </a:r>
            <a:r>
              <a:rPr lang="en-US" sz="2800" dirty="0" err="1" smtClean="0"/>
              <a:t>AlwaysOn</a:t>
            </a:r>
            <a:r>
              <a:rPr lang="en-US" sz="2800" dirty="0" smtClean="0"/>
              <a:t> Resource Center: </a:t>
            </a:r>
            <a:r>
              <a:rPr lang="en-US" sz="2800" dirty="0" smtClean="0">
                <a:hlinkClick r:id="rId2"/>
              </a:rPr>
              <a:t>http://msdn.microsoft.com/en-us/sqlserver/gg490638(en-us,MSDN.10)</a:t>
            </a:r>
            <a:endParaRPr lang="en-US" sz="2800" dirty="0" smtClean="0"/>
          </a:p>
          <a:p>
            <a:pPr lvl="1"/>
            <a:endParaRPr lang="en-US" sz="2400" dirty="0" smtClean="0"/>
          </a:p>
          <a:p>
            <a:pPr lvl="1"/>
            <a:r>
              <a:rPr lang="en-US" sz="2400" dirty="0" smtClean="0"/>
              <a:t>CTP download</a:t>
            </a:r>
          </a:p>
          <a:p>
            <a:pPr lvl="1"/>
            <a:r>
              <a:rPr lang="en-US" sz="2400" dirty="0" smtClean="0"/>
              <a:t>Documentation</a:t>
            </a:r>
          </a:p>
          <a:p>
            <a:pPr lvl="1"/>
            <a:r>
              <a:rPr lang="en-US" sz="2400" dirty="0" smtClean="0"/>
              <a:t>MSDN forums</a:t>
            </a:r>
          </a:p>
          <a:p>
            <a:pPr lvl="1"/>
            <a:r>
              <a:rPr lang="en-US" sz="2400" dirty="0" smtClean="0"/>
              <a:t>Microsoft Connect</a:t>
            </a:r>
          </a:p>
          <a:p>
            <a:pPr lvl="1"/>
            <a:r>
              <a:rPr lang="en-US" sz="2400" dirty="0" err="1" smtClean="0"/>
              <a:t>AlwaysOn</a:t>
            </a:r>
            <a:r>
              <a:rPr lang="en-US" sz="2400" dirty="0" smtClean="0"/>
              <a:t> Blog</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516" y="2564903"/>
            <a:ext cx="4344531" cy="404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2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4" name="Content Placeholder 3"/>
          <p:cNvSpPr>
            <a:spLocks noGrp="1"/>
          </p:cNvSpPr>
          <p:nvPr>
            <p:ph idx="1"/>
          </p:nvPr>
        </p:nvSpPr>
        <p:spPr>
          <a:xfrm>
            <a:off x="395536" y="1124744"/>
            <a:ext cx="8363938" cy="5564600"/>
          </a:xfrm>
        </p:spPr>
        <p:txBody>
          <a:bodyPr>
            <a:normAutofit lnSpcReduction="10000"/>
          </a:bodyPr>
          <a:lstStyle/>
          <a:p>
            <a:pPr marL="344488" lvl="0" indent="-344488"/>
            <a:r>
              <a:rPr lang="en-US" sz="2000" b="1" dirty="0"/>
              <a:t>Simpler and Unified</a:t>
            </a:r>
          </a:p>
          <a:p>
            <a:pPr marL="688975" lvl="0" indent="-344488"/>
            <a:r>
              <a:rPr lang="en-US" sz="2000" dirty="0" err="1"/>
              <a:t>AlwaysOn</a:t>
            </a:r>
            <a:r>
              <a:rPr lang="en-US" sz="2000" dirty="0"/>
              <a:t> Availability Groups</a:t>
            </a:r>
          </a:p>
          <a:p>
            <a:pPr marL="688975" lvl="0" indent="-344488"/>
            <a:r>
              <a:rPr lang="en-US" sz="2000" dirty="0" err="1"/>
              <a:t>AlwaysOn</a:t>
            </a:r>
            <a:r>
              <a:rPr lang="en-US" sz="2000" dirty="0"/>
              <a:t> Failover Cluster Instances</a:t>
            </a:r>
          </a:p>
          <a:p>
            <a:pPr marL="688975" lvl="0" indent="-344488"/>
            <a:r>
              <a:rPr lang="en-US" sz="2000" dirty="0"/>
              <a:t>Rich built in management experience</a:t>
            </a:r>
          </a:p>
          <a:p>
            <a:pPr marL="688975" lvl="0" indent="-344488"/>
            <a:r>
              <a:rPr lang="en-US" sz="2000" dirty="0" err="1"/>
              <a:t>AlwaysOn</a:t>
            </a:r>
            <a:r>
              <a:rPr lang="en-US" sz="2000" dirty="0"/>
              <a:t> Systems Center Management Pack</a:t>
            </a:r>
          </a:p>
          <a:p>
            <a:pPr marL="344488" indent="-344488"/>
            <a:r>
              <a:rPr lang="en-US" sz="2000" b="1" dirty="0"/>
              <a:t>Important Gaps Filled</a:t>
            </a:r>
          </a:p>
          <a:p>
            <a:pPr marL="688975" lvl="0" indent="-344488"/>
            <a:r>
              <a:rPr lang="en-US" sz="2000" dirty="0"/>
              <a:t>Improved Online Operations</a:t>
            </a:r>
          </a:p>
          <a:p>
            <a:pPr marL="688975" lvl="0" indent="-344488"/>
            <a:r>
              <a:rPr lang="en-US" sz="2000" dirty="0"/>
              <a:t>Better health analysis</a:t>
            </a:r>
          </a:p>
          <a:p>
            <a:pPr marL="688975" lvl="0" indent="-344488"/>
            <a:r>
              <a:rPr lang="en-US" sz="2000" dirty="0"/>
              <a:t>Less patching via Windows Server Core</a:t>
            </a:r>
          </a:p>
          <a:p>
            <a:pPr marL="688975" lvl="0" indent="-344488"/>
            <a:r>
              <a:rPr lang="en-US" sz="2000" dirty="0"/>
              <a:t>Support NAS/Remove drive letter limitations</a:t>
            </a:r>
          </a:p>
          <a:p>
            <a:pPr marL="344488" indent="-344488"/>
            <a:r>
              <a:rPr lang="en-US" sz="2000" b="1" dirty="0"/>
              <a:t>Consistent, Solid Foundation</a:t>
            </a:r>
          </a:p>
          <a:p>
            <a:pPr marL="688975" indent="-344488"/>
            <a:r>
              <a:rPr lang="en-US" sz="2000" dirty="0" err="1"/>
              <a:t>AlwaysOn</a:t>
            </a:r>
            <a:r>
              <a:rPr lang="en-US" sz="2000" dirty="0"/>
              <a:t> Availability Groups becomes common substrate </a:t>
            </a:r>
            <a:r>
              <a:rPr lang="en-US" sz="2000" dirty="0" smtClean="0"/>
              <a:t/>
            </a:r>
            <a:br>
              <a:rPr lang="en-US" sz="2000" dirty="0" smtClean="0"/>
            </a:br>
            <a:r>
              <a:rPr lang="en-US" sz="2000" dirty="0" smtClean="0"/>
              <a:t>for </a:t>
            </a:r>
            <a:r>
              <a:rPr lang="en-US" sz="2000" dirty="0"/>
              <a:t>future enhancements, and traditional Enterprise Box business</a:t>
            </a:r>
          </a:p>
          <a:p>
            <a:pPr marL="0" indent="0" algn="ctr">
              <a:buNone/>
            </a:pPr>
            <a:endParaRPr lang="en-US" sz="800" b="1" dirty="0" smtClean="0"/>
          </a:p>
          <a:p>
            <a:pPr marL="0" indent="0" algn="ctr">
              <a:buNone/>
            </a:pPr>
            <a:r>
              <a:rPr lang="en-US" sz="2800" b="1" dirty="0" smtClean="0"/>
              <a:t>Denali </a:t>
            </a:r>
            <a:r>
              <a:rPr lang="en-US" sz="2800" b="1" dirty="0"/>
              <a:t>is a huge leap forward for </a:t>
            </a:r>
            <a:r>
              <a:rPr lang="en-US" sz="2800" b="1" dirty="0" smtClean="0"/>
              <a:t/>
            </a:r>
            <a:br>
              <a:rPr lang="en-US" sz="2800" b="1" dirty="0" smtClean="0"/>
            </a:br>
            <a:r>
              <a:rPr lang="en-US" sz="2800" b="1" dirty="0" smtClean="0"/>
              <a:t>customer’s </a:t>
            </a:r>
            <a:r>
              <a:rPr lang="en-US" sz="2800" b="1" dirty="0"/>
              <a:t>DB HA needs!</a:t>
            </a:r>
          </a:p>
          <a:p>
            <a:pPr lvl="0"/>
            <a:endParaRPr lang="en-US" sz="2000" dirty="0">
              <a:solidFill>
                <a:schemeClr val="tx1"/>
              </a:solidFill>
            </a:endParaRPr>
          </a:p>
          <a:p>
            <a:endParaRPr lang="en-US" sz="2000" dirty="0"/>
          </a:p>
        </p:txBody>
      </p:sp>
    </p:spTree>
    <p:extLst>
      <p:ext uri="{BB962C8B-B14F-4D97-AF65-F5344CB8AC3E}">
        <p14:creationId xmlns:p14="http://schemas.microsoft.com/office/powerpoint/2010/main" val="380800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614323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SQL Server High Availability Retrospective</a:t>
            </a:r>
            <a:endParaRPr lang="en-US" dirty="0"/>
          </a:p>
        </p:txBody>
      </p:sp>
      <p:sp>
        <p:nvSpPr>
          <p:cNvPr id="3" name="Text Placeholder 2"/>
          <p:cNvSpPr>
            <a:spLocks noGrp="1"/>
          </p:cNvSpPr>
          <p:nvPr>
            <p:ph type="body" sz="quarter" idx="10"/>
          </p:nvPr>
        </p:nvSpPr>
        <p:spPr>
          <a:xfrm>
            <a:off x="251520" y="1772816"/>
            <a:ext cx="8363938" cy="4733604"/>
          </a:xfrm>
        </p:spPr>
        <p:txBody>
          <a:bodyPr/>
          <a:lstStyle/>
          <a:p>
            <a:r>
              <a:rPr lang="en-US" sz="2400" dirty="0" smtClean="0"/>
              <a:t>SQL Server High Availability Today</a:t>
            </a:r>
          </a:p>
          <a:p>
            <a:pPr lvl="1"/>
            <a:r>
              <a:rPr lang="en-US" sz="2000" dirty="0" smtClean="0"/>
              <a:t>Enterprise customers are being successful</a:t>
            </a:r>
          </a:p>
          <a:p>
            <a:pPr lvl="2"/>
            <a:r>
              <a:rPr lang="en-US" sz="1800" dirty="0" smtClean="0"/>
              <a:t>Dell, HP, </a:t>
            </a:r>
            <a:r>
              <a:rPr lang="en-US" sz="1800" dirty="0" err="1" smtClean="0"/>
              <a:t>Bwin</a:t>
            </a:r>
            <a:r>
              <a:rPr lang="en-US" sz="1800" dirty="0" smtClean="0"/>
              <a:t>, </a:t>
            </a:r>
            <a:r>
              <a:rPr lang="en-US" sz="1800" dirty="0" err="1" smtClean="0"/>
              <a:t>ServiceU</a:t>
            </a:r>
            <a:r>
              <a:rPr lang="en-US" sz="1800" dirty="0" smtClean="0"/>
              <a:t>, </a:t>
            </a:r>
            <a:r>
              <a:rPr lang="en-US" sz="1800" dirty="0" err="1" smtClean="0"/>
              <a:t>CareGroup</a:t>
            </a:r>
            <a:r>
              <a:rPr lang="en-US" sz="1800" dirty="0" smtClean="0"/>
              <a:t>, </a:t>
            </a:r>
            <a:r>
              <a:rPr lang="en-US" sz="1800" dirty="0" err="1" smtClean="0"/>
              <a:t>BigHammer</a:t>
            </a:r>
            <a:endParaRPr lang="en-US" sz="1800" dirty="0" smtClean="0"/>
          </a:p>
          <a:p>
            <a:pPr lvl="1"/>
            <a:r>
              <a:rPr lang="en-US" sz="2000" i="1" dirty="0" smtClean="0"/>
              <a:t>but</a:t>
            </a:r>
          </a:p>
          <a:p>
            <a:pPr lvl="2"/>
            <a:r>
              <a:rPr lang="en-US" sz="1800" dirty="0" smtClean="0"/>
              <a:t>Solutions fragmented</a:t>
            </a:r>
          </a:p>
          <a:p>
            <a:pPr lvl="2"/>
            <a:r>
              <a:rPr lang="en-US" sz="1800" dirty="0" smtClean="0"/>
              <a:t>Lack important flexibility points</a:t>
            </a:r>
          </a:p>
          <a:p>
            <a:pPr marL="855663" lvl="2" indent="0">
              <a:buNone/>
            </a:pPr>
            <a:endParaRPr lang="en-US" sz="1800" dirty="0" smtClean="0"/>
          </a:p>
          <a:p>
            <a:r>
              <a:rPr lang="en-US" sz="2400" dirty="0" smtClean="0"/>
              <a:t>Initiated holistic review of SQL HA and DR</a:t>
            </a:r>
          </a:p>
          <a:p>
            <a:pPr lvl="1"/>
            <a:r>
              <a:rPr lang="en-US" sz="2000" dirty="0" smtClean="0"/>
              <a:t>Looked at customer scenarios  (RTO and RPO requirements, Local HA and DR)</a:t>
            </a:r>
          </a:p>
          <a:p>
            <a:pPr lvl="1"/>
            <a:r>
              <a:rPr lang="en-US" sz="2000" dirty="0" smtClean="0"/>
              <a:t>Enterprise blockers</a:t>
            </a:r>
          </a:p>
          <a:p>
            <a:pPr lvl="1"/>
            <a:r>
              <a:rPr lang="en-US" sz="2000" dirty="0" smtClean="0"/>
              <a:t>Mission Critical Needs (online ops, patching, planned and unplanned maintenance)</a:t>
            </a:r>
          </a:p>
          <a:p>
            <a:pPr lvl="1"/>
            <a:r>
              <a:rPr lang="en-US" sz="2000" dirty="0" smtClean="0"/>
              <a:t>Failover requirements and hardware usage</a:t>
            </a:r>
          </a:p>
          <a:p>
            <a:pPr lvl="1"/>
            <a:r>
              <a:rPr lang="en-US" sz="2000" dirty="0" smtClean="0"/>
              <a:t>Future needs</a:t>
            </a:r>
          </a:p>
          <a:p>
            <a:endParaRPr lang="en-US" sz="2400" dirty="0"/>
          </a:p>
        </p:txBody>
      </p:sp>
    </p:spTree>
    <p:extLst>
      <p:ext uri="{BB962C8B-B14F-4D97-AF65-F5344CB8AC3E}">
        <p14:creationId xmlns:p14="http://schemas.microsoft.com/office/powerpoint/2010/main" val="29949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Mission Critical Availability</a:t>
            </a:r>
            <a:endParaRPr lang="en-US" dirty="0"/>
          </a:p>
        </p:txBody>
      </p:sp>
      <p:sp>
        <p:nvSpPr>
          <p:cNvPr id="6" name="Text Placeholder 5"/>
          <p:cNvSpPr>
            <a:spLocks noGrp="1"/>
          </p:cNvSpPr>
          <p:nvPr>
            <p:ph type="body" sz="quarter" idx="10"/>
          </p:nvPr>
        </p:nvSpPr>
        <p:spPr>
          <a:xfrm>
            <a:off x="4572000" y="1846740"/>
            <a:ext cx="4181373" cy="738664"/>
          </a:xfrm>
        </p:spPr>
        <p:txBody>
          <a:bodyPr/>
          <a:lstStyle/>
          <a:p>
            <a:r>
              <a:rPr lang="en-US" sz="2400" dirty="0"/>
              <a:t>A unified, simplified solution</a:t>
            </a:r>
          </a:p>
          <a:p>
            <a:r>
              <a:rPr lang="en-US" sz="2400" dirty="0"/>
              <a:t>Easy to deploy and </a:t>
            </a:r>
            <a:r>
              <a:rPr lang="en-US" sz="2400" dirty="0" smtClean="0"/>
              <a:t>Manage</a:t>
            </a:r>
            <a:endParaRPr lang="en-US" sz="2400" dirty="0"/>
          </a:p>
        </p:txBody>
      </p:sp>
      <p:grpSp>
        <p:nvGrpSpPr>
          <p:cNvPr id="4" name="Group 3"/>
          <p:cNvGrpSpPr/>
          <p:nvPr/>
        </p:nvGrpSpPr>
        <p:grpSpPr>
          <a:xfrm>
            <a:off x="397566" y="1801063"/>
            <a:ext cx="2292182" cy="3953188"/>
            <a:chOff x="529950" y="1447581"/>
            <a:chExt cx="3055447" cy="3953188"/>
          </a:xfrm>
        </p:grpSpPr>
        <p:sp>
          <p:nvSpPr>
            <p:cNvPr id="10" name="Rounded Rectangle 9"/>
            <p:cNvSpPr/>
            <p:nvPr/>
          </p:nvSpPr>
          <p:spPr bwMode="auto">
            <a:xfrm>
              <a:off x="529950" y="1447581"/>
              <a:ext cx="3014783" cy="83001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Integrated</a:t>
              </a:r>
            </a:p>
          </p:txBody>
        </p:sp>
        <p:sp>
          <p:nvSpPr>
            <p:cNvPr id="12" name="Rounded Rectangle 11"/>
            <p:cNvSpPr/>
            <p:nvPr/>
          </p:nvSpPr>
          <p:spPr bwMode="auto">
            <a:xfrm>
              <a:off x="529950" y="2713008"/>
              <a:ext cx="3055447" cy="83001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Flexible</a:t>
              </a:r>
            </a:p>
          </p:txBody>
        </p:sp>
        <p:sp>
          <p:nvSpPr>
            <p:cNvPr id="14" name="Rounded Rectangle 13"/>
            <p:cNvSpPr/>
            <p:nvPr/>
          </p:nvSpPr>
          <p:spPr bwMode="auto">
            <a:xfrm>
              <a:off x="550283" y="4570751"/>
              <a:ext cx="3035114" cy="83001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Efficient</a:t>
              </a:r>
            </a:p>
          </p:txBody>
        </p:sp>
      </p:grpSp>
      <p:grpSp>
        <p:nvGrpSpPr>
          <p:cNvPr id="61" name="Group 60"/>
          <p:cNvGrpSpPr/>
          <p:nvPr/>
        </p:nvGrpSpPr>
        <p:grpSpPr>
          <a:xfrm>
            <a:off x="397566" y="1896063"/>
            <a:ext cx="8243305" cy="3398054"/>
            <a:chOff x="1227221" y="1820779"/>
            <a:chExt cx="10988211" cy="3398054"/>
          </a:xfrm>
        </p:grpSpPr>
        <p:grpSp>
          <p:nvGrpSpPr>
            <p:cNvPr id="59" name="Group 58"/>
            <p:cNvGrpSpPr/>
            <p:nvPr/>
          </p:nvGrpSpPr>
          <p:grpSpPr>
            <a:xfrm>
              <a:off x="1227221" y="2499696"/>
              <a:ext cx="10988211" cy="2719137"/>
              <a:chOff x="888116" y="1259305"/>
              <a:chExt cx="10988211" cy="2719137"/>
            </a:xfrm>
          </p:grpSpPr>
          <p:sp>
            <p:nvSpPr>
              <p:cNvPr id="51" name="Content Placeholder 8"/>
              <p:cNvSpPr txBox="1">
                <a:spLocks/>
              </p:cNvSpPr>
              <p:nvPr/>
            </p:nvSpPr>
            <p:spPr>
              <a:xfrm>
                <a:off x="6262219" y="2207847"/>
                <a:ext cx="5614108" cy="17705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2" indent="-460375" defTabSz="914363">
                  <a:lnSpc>
                    <a:spcPct val="90000"/>
                  </a:lnSpc>
                  <a:spcAft>
                    <a:spcPts val="600"/>
                  </a:spcAft>
                  <a:buClr>
                    <a:srgbClr val="FFFFFF"/>
                  </a:buClr>
                  <a:buSzPct val="90000"/>
                  <a:buBlip>
                    <a:blip r:embed="rId2"/>
                  </a:buBlip>
                  <a:defRPr/>
                </a:pPr>
                <a:r>
                  <a:rPr lang="en-US" dirty="0">
                    <a:gradFill>
                      <a:gsLst>
                        <a:gs pos="0">
                          <a:schemeClr val="tx1"/>
                        </a:gs>
                        <a:gs pos="86000">
                          <a:schemeClr val="tx1"/>
                        </a:gs>
                      </a:gsLst>
                      <a:lin ang="5400000" scaled="0"/>
                    </a:gradFill>
                  </a:rPr>
                  <a:t>Multisite Clustering </a:t>
                </a:r>
              </a:p>
              <a:p>
                <a:pPr marL="460375" lvl="2" indent="-460375" defTabSz="914363">
                  <a:lnSpc>
                    <a:spcPct val="90000"/>
                  </a:lnSpc>
                  <a:spcAft>
                    <a:spcPts val="600"/>
                  </a:spcAft>
                  <a:buClr>
                    <a:srgbClr val="FFFFFF"/>
                  </a:buClr>
                  <a:buSzPct val="90000"/>
                  <a:buBlip>
                    <a:blip r:embed="rId2"/>
                  </a:buBlip>
                  <a:defRPr/>
                </a:pPr>
                <a:r>
                  <a:rPr lang="en-US" dirty="0">
                    <a:gradFill>
                      <a:gsLst>
                        <a:gs pos="0">
                          <a:schemeClr val="tx1"/>
                        </a:gs>
                        <a:gs pos="86000">
                          <a:schemeClr val="tx1"/>
                        </a:gs>
                      </a:gsLst>
                      <a:lin ang="5400000" scaled="0"/>
                    </a:gradFill>
                  </a:rPr>
                  <a:t>Flexible Failover Policy</a:t>
                </a:r>
              </a:p>
              <a:p>
                <a:pPr marL="460375" lvl="2" indent="-460375" defTabSz="914363">
                  <a:lnSpc>
                    <a:spcPct val="90000"/>
                  </a:lnSpc>
                  <a:spcAft>
                    <a:spcPts val="600"/>
                  </a:spcAft>
                  <a:buClr>
                    <a:srgbClr val="FFFFFF"/>
                  </a:buClr>
                  <a:buSzPct val="90000"/>
                  <a:buBlip>
                    <a:blip r:embed="rId2"/>
                  </a:buBlip>
                  <a:defRPr/>
                </a:pPr>
                <a:r>
                  <a:rPr lang="en-US" dirty="0">
                    <a:gradFill>
                      <a:gsLst>
                        <a:gs pos="0">
                          <a:schemeClr val="tx1"/>
                        </a:gs>
                        <a:gs pos="86000">
                          <a:schemeClr val="tx1"/>
                        </a:gs>
                      </a:gsLst>
                      <a:lin ang="5400000" scaled="0"/>
                    </a:gradFill>
                  </a:rPr>
                  <a:t>Improved Diagnostics</a:t>
                </a:r>
              </a:p>
              <a:p>
                <a:pPr marL="460375" lvl="2" indent="-460375" defTabSz="914363">
                  <a:lnSpc>
                    <a:spcPct val="90000"/>
                  </a:lnSpc>
                  <a:spcAft>
                    <a:spcPts val="600"/>
                  </a:spcAft>
                  <a:buClr>
                    <a:srgbClr val="FFFFFF"/>
                  </a:buClr>
                  <a:buSzPct val="90000"/>
                  <a:buBlip>
                    <a:blip r:embed="rId2"/>
                  </a:buBlip>
                  <a:defRPr/>
                </a:pPr>
                <a:r>
                  <a:rPr lang="en-US" dirty="0">
                    <a:gradFill>
                      <a:gsLst>
                        <a:gs pos="0">
                          <a:schemeClr val="tx1"/>
                        </a:gs>
                        <a:gs pos="86000">
                          <a:schemeClr val="tx1"/>
                        </a:gs>
                      </a:gsLst>
                      <a:lin ang="5400000" scaled="0"/>
                    </a:gradFill>
                  </a:rPr>
                  <a:t>Built for consolidation scenarios</a:t>
                </a:r>
              </a:p>
              <a:p>
                <a:pPr marL="400050" lvl="2" indent="0" defTabSz="914363">
                  <a:spcAft>
                    <a:spcPts val="600"/>
                  </a:spcAft>
                  <a:buClr>
                    <a:srgbClr val="FFFFFF"/>
                  </a:buClr>
                  <a:buSzPct val="60000"/>
                  <a:buNone/>
                  <a:defRPr/>
                </a:pPr>
                <a:endParaRPr lang="en-US" sz="1600" dirty="0" smtClean="0">
                  <a:latin typeface="Arial" pitchFamily="34" charset="0"/>
                  <a:ea typeface="Segoe UI" pitchFamily="34" charset="0"/>
                  <a:cs typeface="Arial" pitchFamily="34" charset="0"/>
                </a:endParaRPr>
              </a:p>
              <a:p>
                <a:pPr marL="0" lvl="1" indent="0" defTabSz="914363">
                  <a:lnSpc>
                    <a:spcPts val="2800"/>
                  </a:lnSpc>
                  <a:spcAft>
                    <a:spcPts val="600"/>
                  </a:spcAft>
                  <a:buClr>
                    <a:srgbClr val="FFFFFF"/>
                  </a:buClr>
                  <a:buSzPct val="60000"/>
                  <a:buFont typeface="Arial" pitchFamily="34" charset="0"/>
                  <a:buNone/>
                </a:pPr>
                <a:endParaRPr lang="en-US" sz="2400" dirty="0" smtClean="0">
                  <a:latin typeface="Arial" pitchFamily="34" charset="0"/>
                  <a:ea typeface="Segoe UI" pitchFamily="34" charset="0"/>
                  <a:cs typeface="Arial" pitchFamily="34" charset="0"/>
                </a:endParaRPr>
              </a:p>
            </p:txBody>
          </p:sp>
          <p:sp>
            <p:nvSpPr>
              <p:cNvPr id="52" name="Content Placeholder 8"/>
              <p:cNvSpPr txBox="1">
                <a:spLocks/>
              </p:cNvSpPr>
              <p:nvPr/>
            </p:nvSpPr>
            <p:spPr>
              <a:xfrm>
                <a:off x="888116" y="2207847"/>
                <a:ext cx="5614108" cy="13783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lvl="2" indent="-460375" defTabSz="914363">
                  <a:lnSpc>
                    <a:spcPct val="90000"/>
                  </a:lnSpc>
                  <a:spcAft>
                    <a:spcPts val="600"/>
                  </a:spcAft>
                  <a:buClr>
                    <a:srgbClr val="FFFFFF"/>
                  </a:buClr>
                  <a:buSzPct val="90000"/>
                  <a:buBlip>
                    <a:blip r:embed="rId2"/>
                  </a:buBlip>
                </a:pPr>
                <a:r>
                  <a:rPr lang="en-US" dirty="0">
                    <a:gradFill>
                      <a:gsLst>
                        <a:gs pos="0">
                          <a:schemeClr val="tx1"/>
                        </a:gs>
                        <a:gs pos="86000">
                          <a:schemeClr val="tx1"/>
                        </a:gs>
                      </a:gsLst>
                      <a:lin ang="5400000" scaled="0"/>
                    </a:gradFill>
                  </a:rPr>
                  <a:t>Multi-Database Failover</a:t>
                </a:r>
              </a:p>
              <a:p>
                <a:pPr marL="460375" lvl="2" indent="-460375" defTabSz="914363">
                  <a:lnSpc>
                    <a:spcPct val="90000"/>
                  </a:lnSpc>
                  <a:spcAft>
                    <a:spcPts val="600"/>
                  </a:spcAft>
                  <a:buClr>
                    <a:srgbClr val="FFFFFF"/>
                  </a:buClr>
                  <a:buSzPct val="90000"/>
                  <a:buBlip>
                    <a:blip r:embed="rId2"/>
                  </a:buBlip>
                </a:pPr>
                <a:r>
                  <a:rPr lang="en-US" dirty="0">
                    <a:gradFill>
                      <a:gsLst>
                        <a:gs pos="0">
                          <a:schemeClr val="tx1"/>
                        </a:gs>
                        <a:gs pos="86000">
                          <a:schemeClr val="tx1"/>
                        </a:gs>
                      </a:gsLst>
                      <a:lin ang="5400000" scaled="0"/>
                    </a:gradFill>
                  </a:rPr>
                  <a:t>Multiple Secondaries</a:t>
                </a:r>
              </a:p>
              <a:p>
                <a:pPr marL="460375" lvl="2" indent="-460375" defTabSz="914363">
                  <a:lnSpc>
                    <a:spcPct val="90000"/>
                  </a:lnSpc>
                  <a:spcAft>
                    <a:spcPts val="600"/>
                  </a:spcAft>
                  <a:buClr>
                    <a:srgbClr val="FFFFFF"/>
                  </a:buClr>
                  <a:buSzPct val="90000"/>
                  <a:buBlip>
                    <a:blip r:embed="rId2"/>
                  </a:buBlip>
                </a:pPr>
                <a:r>
                  <a:rPr lang="en-US" dirty="0">
                    <a:gradFill>
                      <a:gsLst>
                        <a:gs pos="0">
                          <a:schemeClr val="tx1"/>
                        </a:gs>
                        <a:gs pos="86000">
                          <a:schemeClr val="tx1"/>
                        </a:gs>
                      </a:gsLst>
                      <a:lin ang="5400000" scaled="0"/>
                    </a:gradFill>
                  </a:rPr>
                  <a:t>Active Secondaries </a:t>
                </a:r>
              </a:p>
              <a:p>
                <a:pPr marL="460375" lvl="2" indent="-460375" defTabSz="914363">
                  <a:lnSpc>
                    <a:spcPct val="90000"/>
                  </a:lnSpc>
                  <a:spcAft>
                    <a:spcPts val="600"/>
                  </a:spcAft>
                  <a:buClr>
                    <a:srgbClr val="FFFFFF"/>
                  </a:buClr>
                  <a:buSzPct val="90000"/>
                  <a:buBlip>
                    <a:blip r:embed="rId2"/>
                  </a:buBlip>
                </a:pPr>
                <a:r>
                  <a:rPr lang="en-US" dirty="0">
                    <a:gradFill>
                      <a:gsLst>
                        <a:gs pos="0">
                          <a:schemeClr val="tx1"/>
                        </a:gs>
                        <a:gs pos="86000">
                          <a:schemeClr val="tx1"/>
                        </a:gs>
                      </a:gsLst>
                      <a:lin ang="5400000" scaled="0"/>
                    </a:gradFill>
                  </a:rPr>
                  <a:t>Integrated HA Management</a:t>
                </a:r>
              </a:p>
              <a:p>
                <a:pPr marL="630238" lvl="2" indent="-230188" defTabSz="914363">
                  <a:spcAft>
                    <a:spcPts val="600"/>
                  </a:spcAft>
                  <a:buClr>
                    <a:srgbClr val="FFFFFF"/>
                  </a:buClr>
                  <a:buSzPct val="60000"/>
                  <a:buBlip>
                    <a:blip r:embed="rId3"/>
                  </a:buBlip>
                </a:pPr>
                <a:endParaRPr lang="en-US" sz="1200" dirty="0">
                  <a:latin typeface="Arial" pitchFamily="34" charset="0"/>
                  <a:ea typeface="Segoe UI" pitchFamily="34" charset="0"/>
                  <a:cs typeface="Arial" pitchFamily="34" charset="0"/>
                </a:endParaRPr>
              </a:p>
              <a:p>
                <a:pPr marL="630238" lvl="2" indent="-230188" defTabSz="914363">
                  <a:spcAft>
                    <a:spcPts val="600"/>
                  </a:spcAft>
                  <a:buClr>
                    <a:srgbClr val="FFFFFF"/>
                  </a:buClr>
                  <a:buSzPct val="60000"/>
                  <a:buBlip>
                    <a:blip r:embed="rId3"/>
                  </a:buBlip>
                </a:pPr>
                <a:endParaRPr lang="en-US" sz="1200" dirty="0">
                  <a:latin typeface="Arial" pitchFamily="34" charset="0"/>
                  <a:ea typeface="Segoe UI" pitchFamily="34" charset="0"/>
                  <a:cs typeface="Arial" pitchFamily="34" charset="0"/>
                </a:endParaRPr>
              </a:p>
              <a:p>
                <a:pPr marL="0" lvl="1" indent="0" defTabSz="914363">
                  <a:lnSpc>
                    <a:spcPts val="2800"/>
                  </a:lnSpc>
                  <a:spcAft>
                    <a:spcPts val="600"/>
                  </a:spcAft>
                  <a:buClr>
                    <a:srgbClr val="FFFFFF"/>
                  </a:buClr>
                  <a:buSzPct val="60000"/>
                  <a:buFont typeface="Arial" pitchFamily="34" charset="0"/>
                  <a:buNone/>
                </a:pPr>
                <a:endParaRPr lang="en-US" sz="1800" dirty="0" smtClean="0">
                  <a:latin typeface="Arial" pitchFamily="34" charset="0"/>
                  <a:ea typeface="Segoe UI" pitchFamily="34" charset="0"/>
                  <a:cs typeface="Arial" pitchFamily="34" charset="0"/>
                </a:endParaRPr>
              </a:p>
            </p:txBody>
          </p:sp>
          <p:sp>
            <p:nvSpPr>
              <p:cNvPr id="57" name="Rounded Rectangle 56"/>
              <p:cNvSpPr/>
              <p:nvPr/>
            </p:nvSpPr>
            <p:spPr bwMode="auto">
              <a:xfrm>
                <a:off x="888116" y="1259305"/>
                <a:ext cx="3599450" cy="88231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b="1" dirty="0" err="1"/>
                  <a:t>AlwaysOn</a:t>
                </a:r>
                <a:r>
                  <a:rPr lang="en-US" b="1" dirty="0"/>
                  <a:t> Availability Groups</a:t>
                </a:r>
              </a:p>
              <a:p>
                <a:r>
                  <a:rPr lang="en-US" sz="1400" dirty="0"/>
                  <a:t>for database protection</a:t>
                </a:r>
              </a:p>
            </p:txBody>
          </p:sp>
          <p:sp>
            <p:nvSpPr>
              <p:cNvPr id="58" name="Rounded Rectangle 57"/>
              <p:cNvSpPr/>
              <p:nvPr/>
            </p:nvSpPr>
            <p:spPr bwMode="auto">
              <a:xfrm>
                <a:off x="6262219" y="1259305"/>
                <a:ext cx="4510767" cy="88231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b="1" dirty="0" err="1"/>
                  <a:t>AlwaysOn</a:t>
                </a:r>
                <a:r>
                  <a:rPr lang="en-US" b="1" dirty="0"/>
                  <a:t> Failover Cluster Instances</a:t>
                </a:r>
              </a:p>
              <a:p>
                <a:r>
                  <a:rPr lang="en-US" sz="1400" dirty="0"/>
                  <a:t>for instance level protection</a:t>
                </a:r>
              </a:p>
            </p:txBody>
          </p:sp>
        </p:grpSp>
        <p:sp>
          <p:nvSpPr>
            <p:cNvPr id="60" name="TextBox 59"/>
            <p:cNvSpPr txBox="1"/>
            <p:nvPr/>
          </p:nvSpPr>
          <p:spPr>
            <a:xfrm>
              <a:off x="1227221" y="1820779"/>
              <a:ext cx="5781063"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New </a:t>
              </a:r>
              <a:r>
                <a:rPr lang="en-US" sz="2800" dirty="0" err="1" smtClean="0">
                  <a:gradFill>
                    <a:gsLst>
                      <a:gs pos="0">
                        <a:schemeClr val="tx1"/>
                      </a:gs>
                      <a:gs pos="86000">
                        <a:schemeClr val="tx1"/>
                      </a:gs>
                    </a:gsLst>
                    <a:lin ang="5400000" scaled="0"/>
                  </a:gradFill>
                </a:rPr>
                <a:t>AlwaysOn</a:t>
              </a:r>
              <a:r>
                <a:rPr lang="en-US" sz="2800" dirty="0" smtClean="0">
                  <a:gradFill>
                    <a:gsLst>
                      <a:gs pos="0">
                        <a:schemeClr val="tx1"/>
                      </a:gs>
                      <a:gs pos="86000">
                        <a:schemeClr val="tx1"/>
                      </a:gs>
                    </a:gsLst>
                    <a:lin ang="5400000" scaled="0"/>
                  </a:gradFill>
                </a:rPr>
                <a:t> solutions</a:t>
              </a:r>
            </a:p>
          </p:txBody>
        </p:sp>
      </p:grpSp>
      <p:sp>
        <p:nvSpPr>
          <p:cNvPr id="7" name="Rectangle 6"/>
          <p:cNvSpPr/>
          <p:nvPr/>
        </p:nvSpPr>
        <p:spPr>
          <a:xfrm>
            <a:off x="4571999" y="3066002"/>
            <a:ext cx="4181374" cy="1163395"/>
          </a:xfrm>
          <a:prstGeom prst="rect">
            <a:avLst/>
          </a:prstGeom>
        </p:spPr>
        <p:txBody>
          <a:bodyPr wrap="square">
            <a:spAutoFit/>
          </a:bodyPr>
          <a:lstStyle/>
          <a:p>
            <a:pPr marL="460375" indent="-460375">
              <a:lnSpc>
                <a:spcPct val="90000"/>
              </a:lnSpc>
              <a:spcBef>
                <a:spcPct val="20000"/>
              </a:spcBef>
              <a:buSzPct val="90000"/>
              <a:buBlip>
                <a:blip r:embed="rId2"/>
              </a:buBlip>
            </a:pPr>
            <a:r>
              <a:rPr lang="en-US" sz="2400" dirty="0">
                <a:gradFill>
                  <a:gsLst>
                    <a:gs pos="0">
                      <a:schemeClr val="tx1"/>
                    </a:gs>
                    <a:gs pos="86000">
                      <a:schemeClr val="tx1"/>
                    </a:gs>
                  </a:gsLst>
                  <a:lin ang="5400000" scaled="0"/>
                </a:gradFill>
              </a:rPr>
              <a:t>Reuse existing investment</a:t>
            </a:r>
          </a:p>
          <a:p>
            <a:pPr marL="460375" indent="-460375">
              <a:lnSpc>
                <a:spcPct val="90000"/>
              </a:lnSpc>
              <a:spcBef>
                <a:spcPct val="20000"/>
              </a:spcBef>
              <a:buSzPct val="90000"/>
              <a:buBlip>
                <a:blip r:embed="rId2"/>
              </a:buBlip>
            </a:pPr>
            <a:r>
              <a:rPr lang="en-US" sz="2400" dirty="0">
                <a:gradFill>
                  <a:gsLst>
                    <a:gs pos="0">
                      <a:schemeClr val="tx1"/>
                    </a:gs>
                    <a:gs pos="86000">
                      <a:schemeClr val="tx1"/>
                    </a:gs>
                  </a:gsLst>
                  <a:lin ang="5400000" scaled="0"/>
                </a:gradFill>
              </a:rPr>
              <a:t>SAN </a:t>
            </a:r>
            <a:r>
              <a:rPr lang="en-US" sz="2400" dirty="0" smtClean="0">
                <a:gradFill>
                  <a:gsLst>
                    <a:gs pos="0">
                      <a:schemeClr val="tx1"/>
                    </a:gs>
                    <a:gs pos="86000">
                      <a:schemeClr val="tx1"/>
                    </a:gs>
                  </a:gsLst>
                  <a:lin ang="5400000" scaled="0"/>
                </a:gradFill>
              </a:rPr>
              <a:t>versus </a:t>
            </a:r>
            <a:r>
              <a:rPr lang="en-US" sz="2400" dirty="0">
                <a:gradFill>
                  <a:gsLst>
                    <a:gs pos="0">
                      <a:schemeClr val="tx1"/>
                    </a:gs>
                    <a:gs pos="86000">
                      <a:schemeClr val="tx1"/>
                    </a:gs>
                  </a:gsLst>
                  <a:lin ang="5400000" scaled="0"/>
                </a:gradFill>
              </a:rPr>
              <a:t>DAS environments</a:t>
            </a:r>
          </a:p>
        </p:txBody>
      </p:sp>
      <p:sp>
        <p:nvSpPr>
          <p:cNvPr id="8" name="Rectangle 7"/>
          <p:cNvSpPr/>
          <p:nvPr/>
        </p:nvSpPr>
        <p:spPr>
          <a:xfrm>
            <a:off x="4572000" y="4585191"/>
            <a:ext cx="4181374" cy="1508105"/>
          </a:xfrm>
          <a:prstGeom prst="rect">
            <a:avLst/>
          </a:prstGeom>
        </p:spPr>
        <p:txBody>
          <a:bodyPr wrap="square">
            <a:spAutoFit/>
          </a:bodyPr>
          <a:lstStyle/>
          <a:p>
            <a:pPr marL="460375" indent="-460375">
              <a:lnSpc>
                <a:spcPct val="90000"/>
              </a:lnSpc>
              <a:spcBef>
                <a:spcPct val="20000"/>
              </a:spcBef>
              <a:buSzPct val="90000"/>
              <a:buBlip>
                <a:blip r:embed="rId2"/>
              </a:buBlip>
            </a:pPr>
            <a:r>
              <a:rPr lang="en-US" sz="2400" dirty="0">
                <a:gradFill>
                  <a:gsLst>
                    <a:gs pos="0">
                      <a:schemeClr val="tx1"/>
                    </a:gs>
                    <a:gs pos="86000">
                      <a:schemeClr val="tx1"/>
                    </a:gs>
                  </a:gsLst>
                  <a:lin ang="5400000" scaled="0"/>
                </a:gradFill>
              </a:rPr>
              <a:t>Cost Effective</a:t>
            </a:r>
          </a:p>
          <a:p>
            <a:pPr marL="795338" lvl="1" indent="-331788">
              <a:lnSpc>
                <a:spcPct val="90000"/>
              </a:lnSpc>
              <a:spcBef>
                <a:spcPct val="20000"/>
              </a:spcBef>
              <a:buSzPct val="90000"/>
              <a:buBlip>
                <a:blip r:embed="rId2"/>
              </a:buBlip>
            </a:pPr>
            <a:r>
              <a:rPr lang="en-US" sz="2000" dirty="0">
                <a:gradFill>
                  <a:gsLst>
                    <a:gs pos="0">
                      <a:schemeClr val="tx1"/>
                    </a:gs>
                    <a:gs pos="86000">
                      <a:schemeClr val="tx1"/>
                    </a:gs>
                  </a:gsLst>
                  <a:lin ang="5400000" scaled="0"/>
                </a:gradFill>
              </a:rPr>
              <a:t>HA hardware Utilization</a:t>
            </a:r>
          </a:p>
          <a:p>
            <a:pPr marL="795338" lvl="1" indent="-331788">
              <a:lnSpc>
                <a:spcPct val="90000"/>
              </a:lnSpc>
              <a:spcBef>
                <a:spcPct val="20000"/>
              </a:spcBef>
              <a:buSzPct val="90000"/>
              <a:buBlip>
                <a:blip r:embed="rId2"/>
              </a:buBlip>
            </a:pPr>
            <a:r>
              <a:rPr lang="en-US" sz="2000" dirty="0">
                <a:gradFill>
                  <a:gsLst>
                    <a:gs pos="0">
                      <a:schemeClr val="tx1"/>
                    </a:gs>
                    <a:gs pos="86000">
                      <a:schemeClr val="tx1"/>
                    </a:gs>
                  </a:gsLst>
                  <a:lin ang="5400000" scaled="0"/>
                </a:gradFill>
              </a:rPr>
              <a:t>No idle systems</a:t>
            </a:r>
          </a:p>
          <a:p>
            <a:pPr marL="460375" indent="-460375">
              <a:lnSpc>
                <a:spcPct val="90000"/>
              </a:lnSpc>
              <a:spcBef>
                <a:spcPct val="20000"/>
              </a:spcBef>
              <a:buSzPct val="90000"/>
              <a:buBlip>
                <a:blip r:embed="rId2"/>
              </a:buBlip>
            </a:pPr>
            <a:r>
              <a:rPr lang="en-US" sz="2400" dirty="0">
                <a:gradFill>
                  <a:gsLst>
                    <a:gs pos="0">
                      <a:schemeClr val="tx1"/>
                    </a:gs>
                    <a:gs pos="86000">
                      <a:schemeClr val="tx1"/>
                    </a:gs>
                  </a:gsLst>
                  <a:lin ang="5400000" scaled="0"/>
                </a:gradFill>
              </a:rPr>
              <a:t>Improve IT efficiency</a:t>
            </a:r>
          </a:p>
        </p:txBody>
      </p:sp>
    </p:spTree>
    <p:extLst>
      <p:ext uri="{BB962C8B-B14F-4D97-AF65-F5344CB8AC3E}">
        <p14:creationId xmlns:p14="http://schemas.microsoft.com/office/powerpoint/2010/main" val="58075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625"/>
            <a:ext cx="9144000" cy="553998"/>
          </a:xfrm>
        </p:spPr>
        <p:txBody>
          <a:bodyPr vert="horz" wrap="square" lIns="0" tIns="0" rIns="0" bIns="0" rtlCol="0" anchor="t">
            <a:spAutoFit/>
          </a:bodyPr>
          <a:lstStyle/>
          <a:p>
            <a:r>
              <a:rPr lang="en-US" smtClean="0"/>
              <a:t>    AlwaysOn Availability Groups</a:t>
            </a:r>
            <a:endParaRPr lang="en-US" dirty="0"/>
          </a:p>
        </p:txBody>
      </p:sp>
      <p:sp>
        <p:nvSpPr>
          <p:cNvPr id="3" name="Content Placeholder 2"/>
          <p:cNvSpPr>
            <a:spLocks noGrp="1"/>
          </p:cNvSpPr>
          <p:nvPr>
            <p:ph idx="1"/>
          </p:nvPr>
        </p:nvSpPr>
        <p:spPr>
          <a:xfrm>
            <a:off x="318827" y="836712"/>
            <a:ext cx="8760734" cy="931024"/>
          </a:xfrm>
        </p:spPr>
        <p:txBody>
          <a:bodyPr>
            <a:noAutofit/>
          </a:bodyPr>
          <a:lstStyle/>
          <a:p>
            <a:pPr marL="0" indent="0">
              <a:buNone/>
            </a:pPr>
            <a:r>
              <a:rPr lang="en-US" sz="2400" dirty="0" err="1" smtClean="0"/>
              <a:t>AlwaysOn</a:t>
            </a:r>
            <a:r>
              <a:rPr lang="en-US" sz="2400" dirty="0" smtClean="0"/>
              <a:t> Availability Groups is a new feature that enhances and combines database mirroring and log shipping capabilities</a:t>
            </a:r>
          </a:p>
        </p:txBody>
      </p:sp>
      <p:sp>
        <p:nvSpPr>
          <p:cNvPr id="4" name="Content Placeholder 2"/>
          <p:cNvSpPr txBox="1">
            <a:spLocks/>
          </p:cNvSpPr>
          <p:nvPr/>
        </p:nvSpPr>
        <p:spPr>
          <a:xfrm>
            <a:off x="101253" y="2148739"/>
            <a:ext cx="3096344" cy="2773680"/>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Multi-database failover</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Multiple secondaries </a:t>
            </a:r>
          </a:p>
          <a:p>
            <a:pPr marL="730250" lvl="3" indent="-460375" defTabSz="914363">
              <a:spcBef>
                <a:spcPts val="0"/>
              </a:spcBef>
              <a:buSzPct val="90000"/>
              <a:buBlip>
                <a:blip r:embed="rId3"/>
              </a:buBlip>
            </a:pPr>
            <a:r>
              <a:rPr lang="en-US" sz="1600" dirty="0">
                <a:solidFill>
                  <a:schemeClr val="bg1"/>
                </a:solidFill>
                <a:latin typeface="+mn-lt"/>
                <a:cs typeface="+mn-cs"/>
              </a:rPr>
              <a:t>Total of 4 secondaries</a:t>
            </a:r>
          </a:p>
          <a:p>
            <a:pPr marL="730250" lvl="3" indent="-460375" defTabSz="914363">
              <a:spcBef>
                <a:spcPts val="0"/>
              </a:spcBef>
              <a:buSzPct val="90000"/>
              <a:buBlip>
                <a:blip r:embed="rId3"/>
              </a:buBlip>
            </a:pPr>
            <a:r>
              <a:rPr lang="en-US" sz="1600" dirty="0">
                <a:solidFill>
                  <a:schemeClr val="bg1"/>
                </a:solidFill>
                <a:latin typeface="+mn-lt"/>
                <a:cs typeface="+mn-cs"/>
              </a:rPr>
              <a:t>2 synchronous secondaries</a:t>
            </a:r>
          </a:p>
          <a:p>
            <a:pPr marL="727075" lvl="4" indent="-460375" defTabSz="914363">
              <a:spcBef>
                <a:spcPts val="0"/>
              </a:spcBef>
              <a:buSzPct val="90000"/>
              <a:buBlip>
                <a:blip r:embed="rId3"/>
              </a:buBlip>
            </a:pPr>
            <a:r>
              <a:rPr lang="en-US" sz="1600" dirty="0">
                <a:solidFill>
                  <a:schemeClr val="bg1"/>
                </a:solidFill>
                <a:latin typeface="+mn-lt"/>
                <a:cs typeface="+mn-cs"/>
              </a:rPr>
              <a:t>1 automatic failover pair</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Synchronous and asynchronous </a:t>
            </a:r>
            <a:r>
              <a:rPr lang="en-US" sz="1600" dirty="0" smtClean="0">
                <a:solidFill>
                  <a:schemeClr val="bg1"/>
                </a:solidFill>
                <a:latin typeface="+mn-lt"/>
                <a:cs typeface="+mn-cs"/>
              </a:rPr>
              <a:t/>
            </a:r>
            <a:br>
              <a:rPr lang="en-US" sz="1600" dirty="0" smtClean="0">
                <a:solidFill>
                  <a:schemeClr val="bg1"/>
                </a:solidFill>
                <a:latin typeface="+mn-lt"/>
                <a:cs typeface="+mn-cs"/>
              </a:rPr>
            </a:br>
            <a:r>
              <a:rPr lang="en-US" sz="1600" dirty="0" smtClean="0">
                <a:solidFill>
                  <a:schemeClr val="bg1"/>
                </a:solidFill>
                <a:latin typeface="+mn-lt"/>
                <a:cs typeface="+mn-cs"/>
              </a:rPr>
              <a:t>data </a:t>
            </a:r>
            <a:r>
              <a:rPr lang="en-US" sz="1600" dirty="0">
                <a:solidFill>
                  <a:schemeClr val="bg1"/>
                </a:solidFill>
                <a:latin typeface="+mn-lt"/>
                <a:cs typeface="+mn-cs"/>
              </a:rPr>
              <a:t>movement</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Built in compression and encryption</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Automatic and </a:t>
            </a:r>
            <a:r>
              <a:rPr lang="en-US" sz="1600" dirty="0" smtClean="0">
                <a:solidFill>
                  <a:schemeClr val="bg1"/>
                </a:solidFill>
                <a:latin typeface="+mn-lt"/>
                <a:cs typeface="+mn-cs"/>
              </a:rPr>
              <a:t/>
            </a:r>
            <a:br>
              <a:rPr lang="en-US" sz="1600" dirty="0" smtClean="0">
                <a:solidFill>
                  <a:schemeClr val="bg1"/>
                </a:solidFill>
                <a:latin typeface="+mn-lt"/>
                <a:cs typeface="+mn-cs"/>
              </a:rPr>
            </a:br>
            <a:r>
              <a:rPr lang="en-US" sz="1600" dirty="0" smtClean="0">
                <a:solidFill>
                  <a:schemeClr val="bg1"/>
                </a:solidFill>
                <a:latin typeface="+mn-lt"/>
                <a:cs typeface="+mn-cs"/>
              </a:rPr>
              <a:t>manual </a:t>
            </a:r>
            <a:r>
              <a:rPr lang="en-US" sz="1600" dirty="0">
                <a:solidFill>
                  <a:schemeClr val="bg1"/>
                </a:solidFill>
                <a:latin typeface="+mn-lt"/>
                <a:cs typeface="+mn-cs"/>
              </a:rPr>
              <a:t>failover</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Flexible failover policy</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Automatic Page Repair</a:t>
            </a:r>
          </a:p>
          <a:p>
            <a:pPr marL="571500" lvl="1">
              <a:lnSpc>
                <a:spcPct val="100000"/>
              </a:lnSpc>
              <a:spcBef>
                <a:spcPts val="0"/>
              </a:spcBef>
              <a:buFont typeface="Wingdings" pitchFamily="2" charset="2"/>
              <a:buChar char="Ø"/>
            </a:pPr>
            <a:endParaRPr lang="en-US" sz="1800" dirty="0" smtClean="0">
              <a:solidFill>
                <a:schemeClr val="bg1"/>
              </a:solidFill>
            </a:endParaRPr>
          </a:p>
          <a:p>
            <a:pPr>
              <a:lnSpc>
                <a:spcPct val="100000"/>
              </a:lnSpc>
              <a:spcBef>
                <a:spcPts val="0"/>
              </a:spcBef>
            </a:pPr>
            <a:endParaRPr lang="en-US" sz="1800" dirty="0" smtClean="0">
              <a:solidFill>
                <a:schemeClr val="bg1"/>
              </a:solidFill>
            </a:endParaRPr>
          </a:p>
          <a:p>
            <a:pPr lvl="1" indent="0">
              <a:lnSpc>
                <a:spcPct val="100000"/>
              </a:lnSpc>
              <a:spcBef>
                <a:spcPts val="0"/>
              </a:spcBef>
              <a:buFont typeface="Arial"/>
              <a:buNone/>
            </a:pPr>
            <a:endParaRPr lang="en-US" sz="1600" dirty="0">
              <a:solidFill>
                <a:schemeClr val="bg1"/>
              </a:solidFill>
            </a:endParaRPr>
          </a:p>
        </p:txBody>
      </p:sp>
      <p:sp>
        <p:nvSpPr>
          <p:cNvPr id="5" name="Content Placeholder 2"/>
          <p:cNvSpPr txBox="1">
            <a:spLocks/>
          </p:cNvSpPr>
          <p:nvPr/>
        </p:nvSpPr>
        <p:spPr>
          <a:xfrm>
            <a:off x="3247289" y="2281931"/>
            <a:ext cx="2903810"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Application failover using virtual name</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Configuration Wizard</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Dashboard</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System Center Integration</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Rich diagnostic infrastructure</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File-stream replication</a:t>
            </a:r>
          </a:p>
          <a:p>
            <a:pPr marL="460375" lvl="1" indent="-460375" defTabSz="914363">
              <a:lnSpc>
                <a:spcPct val="100000"/>
              </a:lnSpc>
              <a:spcBef>
                <a:spcPts val="0"/>
              </a:spcBef>
              <a:buSzPct val="90000"/>
              <a:buBlip>
                <a:blip r:embed="rId3"/>
              </a:buBlip>
            </a:pPr>
            <a:r>
              <a:rPr lang="en-US" sz="1600" dirty="0">
                <a:solidFill>
                  <a:schemeClr val="bg1"/>
                </a:solidFill>
                <a:latin typeface="+mn-lt"/>
                <a:cs typeface="+mn-cs"/>
              </a:rPr>
              <a:t>Replication publisher failover</a:t>
            </a:r>
          </a:p>
          <a:p>
            <a:pPr marL="742950" lvl="1" indent="-457200">
              <a:lnSpc>
                <a:spcPct val="100000"/>
              </a:lnSpc>
              <a:spcBef>
                <a:spcPts val="0"/>
              </a:spcBef>
              <a:buFont typeface="Arial" pitchFamily="34" charset="0"/>
              <a:buChar char="•"/>
            </a:pPr>
            <a:endParaRPr lang="en-US" sz="1800" dirty="0" smtClean="0">
              <a:solidFill>
                <a:schemeClr val="tx1"/>
              </a:solidFill>
            </a:endParaRPr>
          </a:p>
          <a:p>
            <a:pPr>
              <a:lnSpc>
                <a:spcPct val="100000"/>
              </a:lnSpc>
              <a:spcBef>
                <a:spcPts val="0"/>
              </a:spcBef>
            </a:pPr>
            <a:endParaRPr lang="en-US" sz="1800" dirty="0" smtClean="0">
              <a:solidFill>
                <a:schemeClr val="tx1"/>
              </a:solidFill>
            </a:endParaRPr>
          </a:p>
          <a:p>
            <a:pPr lvl="1" indent="0">
              <a:lnSpc>
                <a:spcPct val="100000"/>
              </a:lnSpc>
              <a:spcBef>
                <a:spcPts val="0"/>
              </a:spcBef>
              <a:buFont typeface="Arial"/>
              <a:buNone/>
            </a:pPr>
            <a:endParaRPr lang="en-US" sz="1600" dirty="0">
              <a:solidFill>
                <a:schemeClr val="tx1"/>
              </a:solidFill>
            </a:endParaRPr>
          </a:p>
        </p:txBody>
      </p:sp>
      <p:sp>
        <p:nvSpPr>
          <p:cNvPr id="6" name="TextBox 5"/>
          <p:cNvSpPr txBox="1"/>
          <p:nvPr/>
        </p:nvSpPr>
        <p:spPr>
          <a:xfrm>
            <a:off x="383266" y="1717852"/>
            <a:ext cx="2164150" cy="430887"/>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solidFill>
                  <a:schemeClr val="tx1">
                    <a:alpha val="99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Flexible</a:t>
            </a:r>
          </a:p>
        </p:txBody>
      </p:sp>
      <p:sp>
        <p:nvSpPr>
          <p:cNvPr id="12" name="TextBox 11"/>
          <p:cNvSpPr txBox="1"/>
          <p:nvPr/>
        </p:nvSpPr>
        <p:spPr>
          <a:xfrm>
            <a:off x="3307518" y="1717852"/>
            <a:ext cx="2266656" cy="4308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Integrated</a:t>
            </a:r>
          </a:p>
        </p:txBody>
      </p:sp>
      <p:sp>
        <p:nvSpPr>
          <p:cNvPr id="13" name="TextBox 12"/>
          <p:cNvSpPr txBox="1"/>
          <p:nvPr/>
        </p:nvSpPr>
        <p:spPr>
          <a:xfrm>
            <a:off x="6427207" y="1717852"/>
            <a:ext cx="2266656" cy="430887"/>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Efficient</a:t>
            </a:r>
          </a:p>
        </p:txBody>
      </p:sp>
      <p:sp>
        <p:nvSpPr>
          <p:cNvPr id="14" name="Content Placeholder 2"/>
          <p:cNvSpPr txBox="1">
            <a:spLocks/>
          </p:cNvSpPr>
          <p:nvPr/>
        </p:nvSpPr>
        <p:spPr>
          <a:xfrm>
            <a:off x="6372809" y="2292461"/>
            <a:ext cx="2464535"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0375" lvl="1" indent="-460375" defTabSz="914363">
              <a:lnSpc>
                <a:spcPct val="100000"/>
              </a:lnSpc>
              <a:spcBef>
                <a:spcPts val="0"/>
              </a:spcBef>
              <a:buSzPct val="90000"/>
              <a:buBlip>
                <a:blip r:embed="rId3"/>
              </a:buBlip>
            </a:pPr>
            <a:r>
              <a:rPr lang="en-US" sz="1800" dirty="0">
                <a:solidFill>
                  <a:schemeClr val="bg1"/>
                </a:solidFill>
                <a:latin typeface="+mn-lt"/>
                <a:cs typeface="+mn-cs"/>
              </a:rPr>
              <a:t>Active Secondary</a:t>
            </a:r>
          </a:p>
          <a:p>
            <a:pPr marL="460375" lvl="2" indent="-460375" defTabSz="914363">
              <a:spcBef>
                <a:spcPts val="0"/>
              </a:spcBef>
              <a:buSzPct val="90000"/>
              <a:buBlip>
                <a:blip r:embed="rId3"/>
              </a:buBlip>
            </a:pPr>
            <a:r>
              <a:rPr lang="en-US" sz="1800" dirty="0">
                <a:solidFill>
                  <a:schemeClr val="bg1"/>
                </a:solidFill>
                <a:latin typeface="+mn-lt"/>
                <a:cs typeface="+mn-cs"/>
              </a:rPr>
              <a:t>Readable Secondary</a:t>
            </a:r>
          </a:p>
          <a:p>
            <a:pPr marL="460375" lvl="2" indent="-460375" defTabSz="914363">
              <a:spcBef>
                <a:spcPts val="0"/>
              </a:spcBef>
              <a:buSzPct val="90000"/>
              <a:buBlip>
                <a:blip r:embed="rId3"/>
              </a:buBlip>
            </a:pPr>
            <a:r>
              <a:rPr lang="en-US" sz="1800" dirty="0">
                <a:solidFill>
                  <a:schemeClr val="bg1"/>
                </a:solidFill>
                <a:latin typeface="+mn-lt"/>
                <a:cs typeface="+mn-cs"/>
              </a:rPr>
              <a:t>Backup from </a:t>
            </a:r>
            <a:r>
              <a:rPr lang="en-US" sz="1800" dirty="0" smtClean="0">
                <a:solidFill>
                  <a:schemeClr val="bg1"/>
                </a:solidFill>
                <a:latin typeface="+mn-lt"/>
                <a:cs typeface="+mn-cs"/>
              </a:rPr>
              <a:t>Secondary</a:t>
            </a:r>
            <a:endParaRPr lang="en-US" sz="1800" dirty="0">
              <a:solidFill>
                <a:schemeClr val="bg1"/>
              </a:solidFill>
              <a:latin typeface="+mn-lt"/>
              <a:cs typeface="+mn-cs"/>
            </a:endParaRPr>
          </a:p>
          <a:p>
            <a:pPr marL="460375" lvl="1" indent="-460375" defTabSz="914363">
              <a:lnSpc>
                <a:spcPct val="100000"/>
              </a:lnSpc>
              <a:spcBef>
                <a:spcPts val="0"/>
              </a:spcBef>
              <a:buSzPct val="90000"/>
              <a:buBlip>
                <a:blip r:embed="rId3"/>
              </a:buBlip>
            </a:pPr>
            <a:r>
              <a:rPr lang="en-US" sz="1800" dirty="0">
                <a:solidFill>
                  <a:schemeClr val="bg1"/>
                </a:solidFill>
                <a:latin typeface="+mn-lt"/>
                <a:cs typeface="+mn-cs"/>
              </a:rPr>
              <a:t>Automation </a:t>
            </a:r>
            <a:r>
              <a:rPr lang="en-US" sz="1800" dirty="0" smtClean="0">
                <a:solidFill>
                  <a:schemeClr val="bg1"/>
                </a:solidFill>
                <a:latin typeface="+mn-lt"/>
                <a:cs typeface="+mn-cs"/>
              </a:rPr>
              <a:t/>
            </a:r>
            <a:br>
              <a:rPr lang="en-US" sz="1800" dirty="0" smtClean="0">
                <a:solidFill>
                  <a:schemeClr val="bg1"/>
                </a:solidFill>
                <a:latin typeface="+mn-lt"/>
                <a:cs typeface="+mn-cs"/>
              </a:rPr>
            </a:br>
            <a:r>
              <a:rPr lang="en-US" sz="1800" dirty="0" smtClean="0">
                <a:solidFill>
                  <a:schemeClr val="bg1"/>
                </a:solidFill>
                <a:latin typeface="+mn-lt"/>
                <a:cs typeface="+mn-cs"/>
              </a:rPr>
              <a:t>using power-shell</a:t>
            </a:r>
            <a:endParaRPr lang="en-US" sz="1800" dirty="0">
              <a:solidFill>
                <a:schemeClr val="bg1"/>
              </a:solidFill>
              <a:latin typeface="+mn-lt"/>
              <a:cs typeface="+mn-cs"/>
            </a:endParaRPr>
          </a:p>
          <a:p>
            <a:pPr marL="460375" lvl="1" indent="-460375" defTabSz="914363">
              <a:lnSpc>
                <a:spcPct val="100000"/>
              </a:lnSpc>
              <a:spcBef>
                <a:spcPts val="0"/>
              </a:spcBef>
              <a:buSzPct val="90000"/>
              <a:buBlip>
                <a:blip r:embed="rId3"/>
              </a:buBlip>
            </a:pPr>
            <a:endParaRPr lang="en-US" sz="1800" dirty="0">
              <a:gradFill>
                <a:gsLst>
                  <a:gs pos="0">
                    <a:schemeClr val="tx1"/>
                  </a:gs>
                  <a:gs pos="86000">
                    <a:schemeClr val="tx1"/>
                  </a:gs>
                </a:gsLst>
                <a:lin ang="5400000" scaled="0"/>
              </a:gradFill>
              <a:latin typeface="+mn-lt"/>
              <a:cs typeface="+mn-cs"/>
            </a:endParaRPr>
          </a:p>
          <a:p>
            <a:pPr>
              <a:lnSpc>
                <a:spcPct val="100000"/>
              </a:lnSpc>
              <a:spcBef>
                <a:spcPts val="0"/>
              </a:spcBef>
            </a:pPr>
            <a:endParaRPr lang="en-US" sz="2000" dirty="0" smtClean="0">
              <a:solidFill>
                <a:schemeClr val="tx1"/>
              </a:solidFill>
            </a:endParaRPr>
          </a:p>
          <a:p>
            <a:pPr lvl="1" indent="0">
              <a:lnSpc>
                <a:spcPct val="100000"/>
              </a:lnSpc>
              <a:spcBef>
                <a:spcPts val="0"/>
              </a:spcBef>
              <a:buFont typeface="Arial"/>
              <a:buNone/>
            </a:pPr>
            <a:endParaRPr lang="en-US" sz="1800" dirty="0">
              <a:solidFill>
                <a:schemeClr val="tx1"/>
              </a:solidFill>
            </a:endParaRPr>
          </a:p>
        </p:txBody>
      </p:sp>
    </p:spTree>
    <p:extLst>
      <p:ext uri="{BB962C8B-B14F-4D97-AF65-F5344CB8AC3E}">
        <p14:creationId xmlns:p14="http://schemas.microsoft.com/office/powerpoint/2010/main" val="304664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a:t>
            </a:r>
            <a:r>
              <a:rPr lang="en-US" dirty="0"/>
              <a:t>F</a:t>
            </a:r>
            <a:r>
              <a:rPr lang="en-US" dirty="0" smtClean="0"/>
              <a:t>lexible Solution</a:t>
            </a:r>
            <a:endParaRPr lang="en-US" dirty="0"/>
          </a:p>
        </p:txBody>
      </p:sp>
      <p:sp>
        <p:nvSpPr>
          <p:cNvPr id="6" name="Content Placeholder 5"/>
          <p:cNvSpPr>
            <a:spLocks noGrp="1"/>
          </p:cNvSpPr>
          <p:nvPr>
            <p:ph type="body" sz="quarter" idx="10"/>
          </p:nvPr>
        </p:nvSpPr>
        <p:spPr>
          <a:xfrm>
            <a:off x="453673" y="5301208"/>
            <a:ext cx="6774997" cy="365125"/>
          </a:xfrm>
        </p:spPr>
        <p:txBody>
          <a:bodyPr/>
          <a:lstStyle/>
          <a:p>
            <a:r>
              <a:rPr lang="en-US" sz="2800" dirty="0" err="1" smtClean="0"/>
              <a:t>AlwaysOn</a:t>
            </a:r>
            <a:r>
              <a:rPr lang="en-US" sz="2800" dirty="0" smtClean="0"/>
              <a:t> provides the flexibility of different HA configurations</a:t>
            </a:r>
            <a:endParaRPr lang="en-US" sz="2800" dirty="0"/>
          </a:p>
        </p:txBody>
      </p:sp>
      <p:grpSp>
        <p:nvGrpSpPr>
          <p:cNvPr id="5" name="Group 4"/>
          <p:cNvGrpSpPr/>
          <p:nvPr/>
        </p:nvGrpSpPr>
        <p:grpSpPr>
          <a:xfrm>
            <a:off x="497377" y="6020428"/>
            <a:ext cx="6229292" cy="418474"/>
            <a:chOff x="497377" y="5709079"/>
            <a:chExt cx="3359729" cy="418474"/>
          </a:xfrm>
        </p:grpSpPr>
        <p:pic>
          <p:nvPicPr>
            <p:cNvPr id="8" name="Picture 2" descr="\\johnlserver\docs$\Artwork from DVD Website\Shapes\Arrows\Gold Gradient Collection\dashed arrow 0 gold  arrow curved 7.png"/>
            <p:cNvPicPr>
              <a:picLocks noChangeAspect="1" noChangeArrowheads="1"/>
            </p:cNvPicPr>
            <p:nvPr/>
          </p:nvPicPr>
          <p:blipFill>
            <a:blip r:embed="rId3" cstate="print"/>
            <a:srcRect/>
            <a:stretch>
              <a:fillRect/>
            </a:stretch>
          </p:blipFill>
          <p:spPr bwMode="auto">
            <a:xfrm flipV="1">
              <a:off x="2244396" y="5776011"/>
              <a:ext cx="617768" cy="228599"/>
            </a:xfrm>
            <a:prstGeom prst="rect">
              <a:avLst/>
            </a:prstGeom>
            <a:noFill/>
            <a:ln w="9525">
              <a:noFill/>
              <a:miter lim="800000"/>
              <a:headEnd/>
              <a:tailEnd/>
            </a:ln>
          </p:spPr>
        </p:pic>
        <p:pic>
          <p:nvPicPr>
            <p:cNvPr id="9" name="Picture 3" descr="\\johnlserver\docs$\Artwork from DVD Website\Shapes\Arrows\Gold Gradient Collection\arrow 0 gold  arrow curved 4.png"/>
            <p:cNvPicPr>
              <a:picLocks noChangeAspect="1" noChangeArrowheads="1"/>
            </p:cNvPicPr>
            <p:nvPr/>
          </p:nvPicPr>
          <p:blipFill>
            <a:blip r:embed="rId4" cstate="print"/>
            <a:srcRect/>
            <a:stretch>
              <a:fillRect/>
            </a:stretch>
          </p:blipFill>
          <p:spPr bwMode="auto">
            <a:xfrm rot="16200000">
              <a:off x="631677" y="5574779"/>
              <a:ext cx="311348" cy="579947"/>
            </a:xfrm>
            <a:prstGeom prst="rect">
              <a:avLst/>
            </a:prstGeom>
            <a:noFill/>
            <a:ln w="9525">
              <a:noFill/>
              <a:miter lim="800000"/>
              <a:headEnd/>
              <a:tailEnd/>
            </a:ln>
          </p:spPr>
        </p:pic>
        <p:sp>
          <p:nvSpPr>
            <p:cNvPr id="10" name="TextBox 9"/>
            <p:cNvSpPr txBox="1"/>
            <p:nvPr/>
          </p:nvSpPr>
          <p:spPr>
            <a:xfrm>
              <a:off x="1106974" y="5712055"/>
              <a:ext cx="1302221" cy="415498"/>
            </a:xfrm>
            <a:prstGeom prst="rect">
              <a:avLst/>
            </a:prstGeom>
            <a:noFill/>
          </p:spPr>
          <p:txBody>
            <a:bodyPr wrap="square" rtlCol="0">
              <a:spAutoFit/>
            </a:bodyPr>
            <a:lstStyle/>
            <a:p>
              <a:r>
                <a:rPr lang="en-US" sz="1050" dirty="0" smtClean="0"/>
                <a:t>Synchronous </a:t>
              </a:r>
            </a:p>
            <a:p>
              <a:r>
                <a:rPr lang="en-US" sz="1050" dirty="0" smtClean="0"/>
                <a:t>Data Movement</a:t>
              </a:r>
            </a:p>
          </p:txBody>
        </p:sp>
        <p:sp>
          <p:nvSpPr>
            <p:cNvPr id="11" name="TextBox 10"/>
            <p:cNvSpPr txBox="1"/>
            <p:nvPr/>
          </p:nvSpPr>
          <p:spPr>
            <a:xfrm>
              <a:off x="2731307" y="5712055"/>
              <a:ext cx="1125799" cy="415498"/>
            </a:xfrm>
            <a:prstGeom prst="rect">
              <a:avLst/>
            </a:prstGeom>
            <a:noFill/>
          </p:spPr>
          <p:txBody>
            <a:bodyPr wrap="square" rtlCol="0">
              <a:spAutoFit/>
            </a:bodyPr>
            <a:lstStyle/>
            <a:p>
              <a:r>
                <a:rPr lang="en-US" sz="1050" dirty="0" smtClean="0"/>
                <a:t>Asynchcronous Data Movement</a:t>
              </a:r>
            </a:p>
          </p:txBody>
        </p:sp>
      </p:grpSp>
      <p:grpSp>
        <p:nvGrpSpPr>
          <p:cNvPr id="27" name="Group 26"/>
          <p:cNvGrpSpPr/>
          <p:nvPr/>
        </p:nvGrpSpPr>
        <p:grpSpPr>
          <a:xfrm>
            <a:off x="4495800" y="2133251"/>
            <a:ext cx="4426527" cy="2818348"/>
            <a:chOff x="1447800" y="3657601"/>
            <a:chExt cx="5105400" cy="2895599"/>
          </a:xfrm>
        </p:grpSpPr>
        <p:grpSp>
          <p:nvGrpSpPr>
            <p:cNvPr id="28" name="Group 58"/>
            <p:cNvGrpSpPr/>
            <p:nvPr/>
          </p:nvGrpSpPr>
          <p:grpSpPr>
            <a:xfrm>
              <a:off x="1447800" y="3657601"/>
              <a:ext cx="5105400" cy="2895599"/>
              <a:chOff x="228600" y="990600"/>
              <a:chExt cx="4191000" cy="2438400"/>
            </a:xfrm>
          </p:grpSpPr>
          <p:pic>
            <p:nvPicPr>
              <p:cNvPr id="56" name="Picture 3" descr="\\johnlserver\docs$\Artwork from DVD Website\Icons - Illustrations\Maps Globes\USA map states with glow.png"/>
              <p:cNvPicPr>
                <a:picLocks noChangeAspect="1" noChangeArrowheads="1"/>
              </p:cNvPicPr>
              <p:nvPr/>
            </p:nvPicPr>
            <p:blipFill>
              <a:blip r:embed="rId5" cstate="print"/>
              <a:srcRect/>
              <a:stretch>
                <a:fillRect/>
              </a:stretch>
            </p:blipFill>
            <p:spPr bwMode="auto">
              <a:xfrm>
                <a:off x="381000" y="990600"/>
                <a:ext cx="3919538" cy="2438400"/>
              </a:xfrm>
              <a:prstGeom prst="rect">
                <a:avLst/>
              </a:prstGeom>
              <a:noFill/>
              <a:ln w="9525">
                <a:noFill/>
                <a:miter lim="800000"/>
                <a:headEnd/>
                <a:tailEnd/>
              </a:ln>
            </p:spPr>
          </p:pic>
          <p:sp>
            <p:nvSpPr>
              <p:cNvPr id="57" name="TextBox 25"/>
              <p:cNvSpPr txBox="1"/>
              <p:nvPr/>
            </p:nvSpPr>
            <p:spPr>
              <a:xfrm>
                <a:off x="228600" y="3090863"/>
                <a:ext cx="4191000" cy="23965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en-US"/>
                </a:defPPr>
                <a:lvl1pPr algn="ctr" defTabSz="914400" fontAlgn="auto">
                  <a:spcBef>
                    <a:spcPts val="0"/>
                  </a:spcBef>
                  <a:spcAft>
                    <a:spcPts val="0"/>
                  </a:spcAft>
                  <a:defRPr sz="1200"/>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t>Shared Storage, regional and geo secondaries</a:t>
                </a:r>
              </a:p>
            </p:txBody>
          </p:sp>
          <p:pic>
            <p:nvPicPr>
              <p:cNvPr id="58" name="Picture 2" descr="\\johnlserver\docs$\Artwork from DVD Website\Shapes\Arrows\Gold Gradient Collection\dashed arrow 0 gold  arrow curved 7.png"/>
              <p:cNvPicPr>
                <a:picLocks noChangeAspect="1" noChangeArrowheads="1"/>
              </p:cNvPicPr>
              <p:nvPr/>
            </p:nvPicPr>
            <p:blipFill>
              <a:blip r:embed="rId6" cstate="print"/>
              <a:srcRect/>
              <a:stretch>
                <a:fillRect/>
              </a:stretch>
            </p:blipFill>
            <p:spPr bwMode="auto">
              <a:xfrm rot="1717296" flipV="1">
                <a:off x="634234" y="1175053"/>
                <a:ext cx="2866624" cy="735470"/>
              </a:xfrm>
              <a:prstGeom prst="rect">
                <a:avLst/>
              </a:prstGeom>
              <a:noFill/>
              <a:ln w="9525">
                <a:noFill/>
                <a:miter lim="800000"/>
                <a:headEnd/>
                <a:tailEnd/>
              </a:ln>
            </p:spPr>
          </p:pic>
        </p:grpSp>
        <p:pic>
          <p:nvPicPr>
            <p:cNvPr id="29" name="Picture 1" descr="\\johnlserver\docs$\Artwork from DVD Website\Icons - Illustrations\_XML ICONS\Servers SQL database computer.png"/>
            <p:cNvPicPr>
              <a:picLocks noChangeAspect="1" noChangeArrowheads="1"/>
            </p:cNvPicPr>
            <p:nvPr/>
          </p:nvPicPr>
          <p:blipFill>
            <a:blip r:embed="rId7" cstate="print"/>
            <a:srcRect/>
            <a:stretch>
              <a:fillRect/>
            </a:stretch>
          </p:blipFill>
          <p:spPr bwMode="auto">
            <a:xfrm>
              <a:off x="2178590" y="4110038"/>
              <a:ext cx="449914" cy="723900"/>
            </a:xfrm>
            <a:prstGeom prst="rect">
              <a:avLst/>
            </a:prstGeom>
            <a:noFill/>
            <a:ln w="9525">
              <a:noFill/>
              <a:miter lim="800000"/>
              <a:headEnd/>
              <a:tailEnd/>
            </a:ln>
          </p:spPr>
        </p:pic>
        <p:sp>
          <p:nvSpPr>
            <p:cNvPr id="30" name="Flowchart: Punched Tape 29"/>
            <p:cNvSpPr/>
            <p:nvPr/>
          </p:nvSpPr>
          <p:spPr bwMode="auto">
            <a:xfrm>
              <a:off x="2190404" y="4233430"/>
              <a:ext cx="397305" cy="329045"/>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100" dirty="0" smtClean="0">
                  <a:solidFill>
                    <a:schemeClr val="tx1"/>
                  </a:solidFill>
                  <a:effectLst>
                    <a:outerShdw blurRad="38100" dist="38100" dir="2700000" algn="tl">
                      <a:srgbClr val="000000">
                        <a:alpha val="43137"/>
                      </a:srgbClr>
                    </a:outerShdw>
                  </a:effectLst>
                </a:rPr>
                <a:t>A</a:t>
              </a:r>
              <a:endParaRPr lang="en-US" sz="1100" dirty="0">
                <a:solidFill>
                  <a:schemeClr val="tx1"/>
                </a:solidFill>
                <a:effectLst>
                  <a:outerShdw blurRad="38100" dist="38100" dir="2700000" algn="tl">
                    <a:srgbClr val="000000">
                      <a:alpha val="43137"/>
                    </a:srgbClr>
                  </a:outerShdw>
                </a:effectLst>
              </a:endParaRPr>
            </a:p>
          </p:txBody>
        </p:sp>
        <p:pic>
          <p:nvPicPr>
            <p:cNvPr id="31" name="Picture 2" descr="\\johnlserver\docs$\Artwork from DVD Website\Shapes\Arrows\Gold Gradient Collection\dashed arrow 0 gold  arrow curved 7.png"/>
            <p:cNvPicPr>
              <a:picLocks noChangeAspect="1" noChangeArrowheads="1"/>
            </p:cNvPicPr>
            <p:nvPr/>
          </p:nvPicPr>
          <p:blipFill>
            <a:blip r:embed="rId8" cstate="print"/>
            <a:srcRect/>
            <a:stretch>
              <a:fillRect/>
            </a:stretch>
          </p:blipFill>
          <p:spPr bwMode="auto">
            <a:xfrm rot="21234860" flipV="1">
              <a:off x="3202774" y="4361399"/>
              <a:ext cx="1802708" cy="873370"/>
            </a:xfrm>
            <a:prstGeom prst="rect">
              <a:avLst/>
            </a:prstGeom>
            <a:noFill/>
            <a:ln w="9525">
              <a:noFill/>
              <a:miter lim="800000"/>
              <a:headEnd/>
              <a:tailEnd/>
            </a:ln>
          </p:spPr>
        </p:pic>
        <p:grpSp>
          <p:nvGrpSpPr>
            <p:cNvPr id="32" name="Group 37"/>
            <p:cNvGrpSpPr/>
            <p:nvPr/>
          </p:nvGrpSpPr>
          <p:grpSpPr>
            <a:xfrm>
              <a:off x="4603864" y="4833947"/>
              <a:ext cx="742605" cy="804501"/>
              <a:chOff x="4603864" y="4833947"/>
              <a:chExt cx="742605" cy="804501"/>
            </a:xfrm>
          </p:grpSpPr>
          <p:grpSp>
            <p:nvGrpSpPr>
              <p:cNvPr id="45" name="Group 129"/>
              <p:cNvGrpSpPr/>
              <p:nvPr/>
            </p:nvGrpSpPr>
            <p:grpSpPr>
              <a:xfrm>
                <a:off x="4603864" y="4833947"/>
                <a:ext cx="742605" cy="804501"/>
                <a:chOff x="2743200" y="4800599"/>
                <a:chExt cx="838202" cy="812340"/>
              </a:xfrm>
            </p:grpSpPr>
            <p:grpSp>
              <p:nvGrpSpPr>
                <p:cNvPr id="47" name="Group 124"/>
                <p:cNvGrpSpPr/>
                <p:nvPr/>
              </p:nvGrpSpPr>
              <p:grpSpPr>
                <a:xfrm>
                  <a:off x="2743200" y="5334002"/>
                  <a:ext cx="838200" cy="278937"/>
                  <a:chOff x="4495800" y="4648200"/>
                  <a:chExt cx="3581400" cy="614820"/>
                </a:xfrm>
              </p:grpSpPr>
              <p:sp>
                <p:nvSpPr>
                  <p:cNvPr id="53" name="Oval 21"/>
                  <p:cNvSpPr/>
                  <p:nvPr/>
                </p:nvSpPr>
                <p:spPr bwMode="auto">
                  <a:xfrm>
                    <a:off x="4495800" y="4854784"/>
                    <a:ext cx="3581400" cy="408236"/>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54" name="Rectangle 53"/>
                  <p:cNvSpPr/>
                  <p:nvPr/>
                </p:nvSpPr>
                <p:spPr bwMode="auto">
                  <a:xfrm>
                    <a:off x="4495800" y="4796981"/>
                    <a:ext cx="3581400" cy="308419"/>
                  </a:xfrm>
                  <a:prstGeom prst="rect">
                    <a:avLst/>
                  </a:prstGeom>
                  <a:solidFill>
                    <a:srgbClr val="6D668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55" name="Oval 54"/>
                  <p:cNvSpPr/>
                  <p:nvPr/>
                </p:nvSpPr>
                <p:spPr bwMode="auto">
                  <a:xfrm>
                    <a:off x="4495800" y="4648200"/>
                    <a:ext cx="3581400" cy="261155"/>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grpSp>
            <p:grpSp>
              <p:nvGrpSpPr>
                <p:cNvPr id="48" name="Group 123"/>
                <p:cNvGrpSpPr/>
                <p:nvPr/>
              </p:nvGrpSpPr>
              <p:grpSpPr>
                <a:xfrm>
                  <a:off x="2745880" y="4800599"/>
                  <a:ext cx="835522" cy="690787"/>
                  <a:chOff x="2743200" y="4800599"/>
                  <a:chExt cx="835522" cy="690787"/>
                </a:xfrm>
              </p:grpSpPr>
              <p:pic>
                <p:nvPicPr>
                  <p:cNvPr id="49"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743200" y="4800600"/>
                    <a:ext cx="373259" cy="684208"/>
                  </a:xfrm>
                  <a:prstGeom prst="rect">
                    <a:avLst/>
                  </a:prstGeom>
                  <a:noFill/>
                  <a:ln w="9525">
                    <a:noFill/>
                    <a:miter lim="800000"/>
                    <a:headEnd/>
                    <a:tailEnd/>
                  </a:ln>
                </p:spPr>
              </p:pic>
              <p:grpSp>
                <p:nvGrpSpPr>
                  <p:cNvPr id="50" name="Group 33"/>
                  <p:cNvGrpSpPr>
                    <a:grpSpLocks/>
                  </p:cNvGrpSpPr>
                  <p:nvPr/>
                </p:nvGrpSpPr>
                <p:grpSpPr bwMode="auto">
                  <a:xfrm>
                    <a:off x="2979541" y="4800599"/>
                    <a:ext cx="599181" cy="690787"/>
                    <a:chOff x="2592079" y="4114800"/>
                    <a:chExt cx="941570" cy="1000125"/>
                  </a:xfrm>
                </p:grpSpPr>
                <p:pic>
                  <p:nvPicPr>
                    <p:cNvPr id="51"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592079" y="4124325"/>
                      <a:ext cx="586550" cy="990600"/>
                    </a:xfrm>
                    <a:prstGeom prst="rect">
                      <a:avLst/>
                    </a:prstGeom>
                    <a:noFill/>
                    <a:ln w="9525">
                      <a:noFill/>
                      <a:miter lim="800000"/>
                      <a:headEnd/>
                      <a:tailEnd/>
                    </a:ln>
                  </p:spPr>
                </p:pic>
                <p:pic>
                  <p:nvPicPr>
                    <p:cNvPr id="52"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947098" y="4114800"/>
                      <a:ext cx="586551" cy="990600"/>
                    </a:xfrm>
                    <a:prstGeom prst="rect">
                      <a:avLst/>
                    </a:prstGeom>
                    <a:noFill/>
                    <a:ln w="9525">
                      <a:noFill/>
                      <a:miter lim="800000"/>
                      <a:headEnd/>
                      <a:tailEnd/>
                    </a:ln>
                  </p:spPr>
                </p:pic>
              </p:grpSp>
            </p:grpSp>
          </p:grpSp>
          <p:sp>
            <p:nvSpPr>
              <p:cNvPr id="46" name="Flowchart: Punched Tape 12"/>
              <p:cNvSpPr/>
              <p:nvPr/>
            </p:nvSpPr>
            <p:spPr bwMode="auto">
              <a:xfrm>
                <a:off x="5067993" y="5112600"/>
                <a:ext cx="278476" cy="264263"/>
              </a:xfrm>
              <a:prstGeom prst="flowChartPunchedTape">
                <a:avLst/>
              </a:prstGeom>
              <a:solidFill>
                <a:schemeClr val="bg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200" dirty="0">
                    <a:solidFill>
                      <a:schemeClr val="tx1"/>
                    </a:solidFill>
                    <a:effectLst>
                      <a:outerShdw blurRad="38100" dist="38100" dir="2700000" algn="tl">
                        <a:srgbClr val="000000">
                          <a:alpha val="43137"/>
                        </a:srgbClr>
                      </a:outerShdw>
                    </a:effectLst>
                  </a:rPr>
                  <a:t>A</a:t>
                </a:r>
                <a:endParaRPr lang="en-US" dirty="0">
                  <a:solidFill>
                    <a:schemeClr val="tx1"/>
                  </a:solidFill>
                  <a:effectLst>
                    <a:outerShdw blurRad="38100" dist="38100" dir="2700000" algn="tl">
                      <a:srgbClr val="000000">
                        <a:alpha val="43137"/>
                      </a:srgbClr>
                    </a:outerShdw>
                  </a:effectLst>
                </a:endParaRPr>
              </a:p>
            </p:txBody>
          </p:sp>
        </p:grpSp>
        <p:grpSp>
          <p:nvGrpSpPr>
            <p:cNvPr id="33" name="Group 38"/>
            <p:cNvGrpSpPr/>
            <p:nvPr/>
          </p:nvGrpSpPr>
          <p:grpSpPr>
            <a:xfrm>
              <a:off x="3091366" y="5176131"/>
              <a:ext cx="742605" cy="814391"/>
              <a:chOff x="4603864" y="4833950"/>
              <a:chExt cx="742605" cy="814391"/>
            </a:xfrm>
          </p:grpSpPr>
          <p:grpSp>
            <p:nvGrpSpPr>
              <p:cNvPr id="34" name="Group 129"/>
              <p:cNvGrpSpPr/>
              <p:nvPr/>
            </p:nvGrpSpPr>
            <p:grpSpPr>
              <a:xfrm>
                <a:off x="4603864" y="4833950"/>
                <a:ext cx="742605" cy="814391"/>
                <a:chOff x="2743200" y="4800599"/>
                <a:chExt cx="838202" cy="822326"/>
              </a:xfrm>
            </p:grpSpPr>
            <p:grpSp>
              <p:nvGrpSpPr>
                <p:cNvPr id="36" name="Group 124"/>
                <p:cNvGrpSpPr/>
                <p:nvPr/>
              </p:nvGrpSpPr>
              <p:grpSpPr>
                <a:xfrm>
                  <a:off x="2743200" y="5334000"/>
                  <a:ext cx="838200" cy="288925"/>
                  <a:chOff x="4495800" y="4648200"/>
                  <a:chExt cx="3581400" cy="636836"/>
                </a:xfrm>
              </p:grpSpPr>
              <p:sp>
                <p:nvSpPr>
                  <p:cNvPr id="42" name="Oval 41"/>
                  <p:cNvSpPr/>
                  <p:nvPr/>
                </p:nvSpPr>
                <p:spPr bwMode="auto">
                  <a:xfrm>
                    <a:off x="4495800" y="4876800"/>
                    <a:ext cx="3581400" cy="408236"/>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4495800" y="4796981"/>
                    <a:ext cx="3581400" cy="308419"/>
                  </a:xfrm>
                  <a:prstGeom prst="rect">
                    <a:avLst/>
                  </a:prstGeom>
                  <a:solidFill>
                    <a:srgbClr val="6D668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44" name="Oval 43"/>
                  <p:cNvSpPr/>
                  <p:nvPr/>
                </p:nvSpPr>
                <p:spPr bwMode="auto">
                  <a:xfrm>
                    <a:off x="4495800" y="4648200"/>
                    <a:ext cx="3581400" cy="261155"/>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grpSp>
            <p:grpSp>
              <p:nvGrpSpPr>
                <p:cNvPr id="37" name="Group 123"/>
                <p:cNvGrpSpPr/>
                <p:nvPr/>
              </p:nvGrpSpPr>
              <p:grpSpPr>
                <a:xfrm>
                  <a:off x="2745880" y="4800599"/>
                  <a:ext cx="835522" cy="690787"/>
                  <a:chOff x="2743200" y="4800599"/>
                  <a:chExt cx="835522" cy="690787"/>
                </a:xfrm>
              </p:grpSpPr>
              <p:pic>
                <p:nvPicPr>
                  <p:cNvPr id="38"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743200" y="4800600"/>
                    <a:ext cx="373259" cy="684208"/>
                  </a:xfrm>
                  <a:prstGeom prst="rect">
                    <a:avLst/>
                  </a:prstGeom>
                  <a:noFill/>
                  <a:ln w="9525">
                    <a:noFill/>
                    <a:miter lim="800000"/>
                    <a:headEnd/>
                    <a:tailEnd/>
                  </a:ln>
                </p:spPr>
              </p:pic>
              <p:grpSp>
                <p:nvGrpSpPr>
                  <p:cNvPr id="39" name="Group 33"/>
                  <p:cNvGrpSpPr>
                    <a:grpSpLocks/>
                  </p:cNvGrpSpPr>
                  <p:nvPr/>
                </p:nvGrpSpPr>
                <p:grpSpPr bwMode="auto">
                  <a:xfrm>
                    <a:off x="2979541" y="4800599"/>
                    <a:ext cx="599181" cy="690787"/>
                    <a:chOff x="2592079" y="4114800"/>
                    <a:chExt cx="941570" cy="1000125"/>
                  </a:xfrm>
                </p:grpSpPr>
                <p:pic>
                  <p:nvPicPr>
                    <p:cNvPr id="40"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592079" y="4124325"/>
                      <a:ext cx="586550" cy="990600"/>
                    </a:xfrm>
                    <a:prstGeom prst="rect">
                      <a:avLst/>
                    </a:prstGeom>
                    <a:noFill/>
                    <a:ln w="9525">
                      <a:noFill/>
                      <a:miter lim="800000"/>
                      <a:headEnd/>
                      <a:tailEnd/>
                    </a:ln>
                  </p:spPr>
                </p:pic>
                <p:pic>
                  <p:nvPicPr>
                    <p:cNvPr id="41"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947098" y="4114800"/>
                      <a:ext cx="586551" cy="990600"/>
                    </a:xfrm>
                    <a:prstGeom prst="rect">
                      <a:avLst/>
                    </a:prstGeom>
                    <a:noFill/>
                    <a:ln w="9525">
                      <a:noFill/>
                      <a:miter lim="800000"/>
                      <a:headEnd/>
                      <a:tailEnd/>
                    </a:ln>
                  </p:spPr>
                </p:pic>
              </p:grpSp>
            </p:grpSp>
          </p:grpSp>
          <p:sp>
            <p:nvSpPr>
              <p:cNvPr id="35" name="Flowchart: Punched Tape 34"/>
              <p:cNvSpPr/>
              <p:nvPr/>
            </p:nvSpPr>
            <p:spPr bwMode="auto">
              <a:xfrm>
                <a:off x="4766725" y="5014913"/>
                <a:ext cx="255685" cy="249785"/>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000" b="1" dirty="0">
                    <a:solidFill>
                      <a:schemeClr val="tx1"/>
                    </a:solidFill>
                    <a:effectLst>
                      <a:outerShdw blurRad="38100" dist="38100" dir="2700000" algn="tl">
                        <a:srgbClr val="000000">
                          <a:alpha val="43137"/>
                        </a:srgbClr>
                      </a:outerShdw>
                    </a:effectLst>
                  </a:rPr>
                  <a:t>A</a:t>
                </a:r>
              </a:p>
            </p:txBody>
          </p:sp>
        </p:grpSp>
      </p:grpSp>
      <p:grpSp>
        <p:nvGrpSpPr>
          <p:cNvPr id="59" name="Group 58"/>
          <p:cNvGrpSpPr/>
          <p:nvPr/>
        </p:nvGrpSpPr>
        <p:grpSpPr>
          <a:xfrm>
            <a:off x="107372" y="2357122"/>
            <a:ext cx="4267200" cy="2575937"/>
            <a:chOff x="304800" y="853063"/>
            <a:chExt cx="4267200" cy="2575937"/>
          </a:xfrm>
        </p:grpSpPr>
        <p:pic>
          <p:nvPicPr>
            <p:cNvPr id="60" name="Picture 59" descr="\\johnlserver\docs$\Artwork from DVD Website\Icons - Illustrations\Maps Globes\USA map states with glow.png"/>
            <p:cNvPicPr>
              <a:picLocks noChangeAspect="1" noChangeArrowheads="1"/>
            </p:cNvPicPr>
            <p:nvPr/>
          </p:nvPicPr>
          <p:blipFill>
            <a:blip r:embed="rId5" cstate="print"/>
            <a:srcRect/>
            <a:stretch>
              <a:fillRect/>
            </a:stretch>
          </p:blipFill>
          <p:spPr bwMode="auto">
            <a:xfrm>
              <a:off x="459971" y="914400"/>
              <a:ext cx="3990802" cy="2514600"/>
            </a:xfrm>
            <a:prstGeom prst="rect">
              <a:avLst/>
            </a:prstGeom>
            <a:noFill/>
            <a:ln w="9525">
              <a:noFill/>
              <a:miter lim="800000"/>
              <a:headEnd/>
              <a:tailEnd/>
            </a:ln>
          </p:spPr>
        </p:pic>
        <p:pic>
          <p:nvPicPr>
            <p:cNvPr id="61" name="Picture 60"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692727" y="1307306"/>
              <a:ext cx="523702" cy="864394"/>
            </a:xfrm>
            <a:prstGeom prst="rect">
              <a:avLst/>
            </a:prstGeom>
            <a:noFill/>
            <a:ln w="9525">
              <a:noFill/>
              <a:miter lim="800000"/>
              <a:headEnd/>
              <a:tailEnd/>
            </a:ln>
          </p:spPr>
        </p:pic>
        <p:sp>
          <p:nvSpPr>
            <p:cNvPr id="62" name="Flowchart: Punched Tape 61"/>
            <p:cNvSpPr/>
            <p:nvPr/>
          </p:nvSpPr>
          <p:spPr bwMode="auto">
            <a:xfrm>
              <a:off x="692727" y="1524000"/>
              <a:ext cx="450273" cy="359569"/>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3" name="Picture 62"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2477193" y="1700213"/>
              <a:ext cx="523702" cy="864394"/>
            </a:xfrm>
            <a:prstGeom prst="rect">
              <a:avLst/>
            </a:prstGeom>
            <a:noFill/>
            <a:ln w="9525">
              <a:noFill/>
              <a:miter lim="800000"/>
              <a:headEnd/>
              <a:tailEnd/>
            </a:ln>
          </p:spPr>
        </p:pic>
        <p:sp>
          <p:nvSpPr>
            <p:cNvPr id="64" name="Flowchart: Punched Tape 63"/>
            <p:cNvSpPr/>
            <p:nvPr/>
          </p:nvSpPr>
          <p:spPr bwMode="auto">
            <a:xfrm>
              <a:off x="2477193" y="1981200"/>
              <a:ext cx="418407" cy="347662"/>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sp>
          <p:nvSpPr>
            <p:cNvPr id="65" name="TextBox 8"/>
            <p:cNvSpPr txBox="1"/>
            <p:nvPr/>
          </p:nvSpPr>
          <p:spPr>
            <a:xfrm>
              <a:off x="304800" y="3080295"/>
              <a:ext cx="4267200" cy="27699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1200" dirty="0" smtClean="0"/>
                <a:t>Direct attached storage local, regional and geo target</a:t>
              </a:r>
              <a:endParaRPr lang="en-US" sz="1200" dirty="0"/>
            </a:p>
          </p:txBody>
        </p:sp>
        <p:pic>
          <p:nvPicPr>
            <p:cNvPr id="66" name="Picture 65"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3191435" y="1621632"/>
              <a:ext cx="523702" cy="864394"/>
            </a:xfrm>
            <a:prstGeom prst="rect">
              <a:avLst/>
            </a:prstGeom>
            <a:noFill/>
            <a:ln w="9525">
              <a:noFill/>
              <a:miter lim="800000"/>
              <a:headEnd/>
              <a:tailEnd/>
            </a:ln>
          </p:spPr>
        </p:pic>
        <p:sp>
          <p:nvSpPr>
            <p:cNvPr id="67" name="Flowchart: Punched Tape 66"/>
            <p:cNvSpPr/>
            <p:nvPr/>
          </p:nvSpPr>
          <p:spPr bwMode="auto">
            <a:xfrm>
              <a:off x="3253047" y="1778794"/>
              <a:ext cx="543098" cy="392906"/>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8" name="Picture 67"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3582785" y="1700213"/>
              <a:ext cx="523702" cy="864394"/>
            </a:xfrm>
            <a:prstGeom prst="rect">
              <a:avLst/>
            </a:prstGeom>
            <a:noFill/>
            <a:ln w="9525">
              <a:noFill/>
              <a:miter lim="800000"/>
              <a:headEnd/>
              <a:tailEnd/>
            </a:ln>
          </p:spPr>
        </p:pic>
        <p:pic>
          <p:nvPicPr>
            <p:cNvPr id="69" name="Picture 68" descr="\\johnlserver\docs$\Artwork from DVD Website\Shapes\Arrows\Gold Gradient Collection\arrow 0 gold  arrow curved 6.png"/>
            <p:cNvPicPr>
              <a:picLocks noChangeAspect="1" noChangeArrowheads="1"/>
            </p:cNvPicPr>
            <p:nvPr/>
          </p:nvPicPr>
          <p:blipFill>
            <a:blip r:embed="rId11" cstate="print"/>
            <a:srcRect/>
            <a:stretch>
              <a:fillRect/>
            </a:stretch>
          </p:blipFill>
          <p:spPr bwMode="auto">
            <a:xfrm rot="11066889" flipH="1">
              <a:off x="2527301" y="1518494"/>
              <a:ext cx="1396538" cy="571351"/>
            </a:xfrm>
            <a:prstGeom prst="rect">
              <a:avLst/>
            </a:prstGeom>
            <a:noFill/>
            <a:ln w="9525">
              <a:noFill/>
              <a:miter lim="800000"/>
              <a:headEnd/>
              <a:tailEnd/>
            </a:ln>
          </p:spPr>
        </p:pic>
        <p:pic>
          <p:nvPicPr>
            <p:cNvPr id="70" name="Picture 69" descr="\\johnlserver\docs$\Artwork from DVD Website\Shapes\Arrows\Gold Gradient Collection\arrow 0 gold  arrow curved 6.png"/>
            <p:cNvPicPr>
              <a:picLocks noChangeAspect="1" noChangeArrowheads="1"/>
            </p:cNvPicPr>
            <p:nvPr/>
          </p:nvPicPr>
          <p:blipFill>
            <a:blip r:embed="rId11" cstate="print"/>
            <a:srcRect/>
            <a:stretch>
              <a:fillRect/>
            </a:stretch>
          </p:blipFill>
          <p:spPr bwMode="auto">
            <a:xfrm rot="12150246" flipH="1">
              <a:off x="3308005" y="1450701"/>
              <a:ext cx="578658" cy="571352"/>
            </a:xfrm>
            <a:prstGeom prst="rect">
              <a:avLst/>
            </a:prstGeom>
            <a:noFill/>
            <a:ln w="9525">
              <a:noFill/>
              <a:miter lim="800000"/>
              <a:headEnd/>
              <a:tailEnd/>
            </a:ln>
          </p:spPr>
        </p:pic>
        <p:sp>
          <p:nvSpPr>
            <p:cNvPr id="71" name="Flowchart: Punched Tape 70"/>
            <p:cNvSpPr/>
            <p:nvPr/>
          </p:nvSpPr>
          <p:spPr bwMode="auto">
            <a:xfrm>
              <a:off x="3657600" y="1946644"/>
              <a:ext cx="381000" cy="339356"/>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rPr>
                <a:t>A</a:t>
              </a:r>
            </a:p>
          </p:txBody>
        </p:sp>
        <p:pic>
          <p:nvPicPr>
            <p:cNvPr id="72" name="Picture 71" descr="\\johnlserver\docs$\Artwork from DVD Website\Shapes\Arrows\Gold Gradient Collection\dashed arrow 0 gold  arrow curved 7.png"/>
            <p:cNvPicPr>
              <a:picLocks noChangeAspect="1" noChangeArrowheads="1"/>
            </p:cNvPicPr>
            <p:nvPr/>
          </p:nvPicPr>
          <p:blipFill>
            <a:blip r:embed="rId6" cstate="print"/>
            <a:srcRect/>
            <a:stretch>
              <a:fillRect/>
            </a:stretch>
          </p:blipFill>
          <p:spPr bwMode="auto">
            <a:xfrm rot="1231825" flipV="1">
              <a:off x="612302" y="853063"/>
              <a:ext cx="3492851" cy="995363"/>
            </a:xfrm>
            <a:prstGeom prst="rect">
              <a:avLst/>
            </a:prstGeom>
            <a:noFill/>
            <a:ln w="9525">
              <a:noFill/>
              <a:miter lim="800000"/>
              <a:headEnd/>
              <a:tailEnd/>
            </a:ln>
          </p:spPr>
        </p:pic>
      </p:grpSp>
    </p:spTree>
    <p:extLst>
      <p:ext uri="{BB962C8B-B14F-4D97-AF65-F5344CB8AC3E}">
        <p14:creationId xmlns:p14="http://schemas.microsoft.com/office/powerpoint/2010/main" val="379120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ohnlserver\docs$\Artwork from DVD Website\Icons - Illustrations\Maps Globes\USA map states with glow.png"/>
          <p:cNvPicPr>
            <a:picLocks noChangeAspect="1" noChangeArrowheads="1"/>
          </p:cNvPicPr>
          <p:nvPr/>
        </p:nvPicPr>
        <p:blipFill>
          <a:blip r:embed="rId3" cstate="print"/>
          <a:srcRect/>
          <a:stretch>
            <a:fillRect/>
          </a:stretch>
        </p:blipFill>
        <p:spPr bwMode="auto">
          <a:xfrm>
            <a:off x="-630005" y="-635634"/>
            <a:ext cx="10661809" cy="8048723"/>
          </a:xfrm>
          <a:prstGeom prst="rect">
            <a:avLst/>
          </a:prstGeom>
          <a:noFill/>
          <a:ln w="9525">
            <a:noFill/>
            <a:miter lim="800000"/>
            <a:headEnd/>
            <a:tailEnd/>
          </a:ln>
        </p:spPr>
      </p:pic>
      <p:sp>
        <p:nvSpPr>
          <p:cNvPr id="5" name="Title 4"/>
          <p:cNvSpPr>
            <a:spLocks noGrp="1"/>
          </p:cNvSpPr>
          <p:nvPr>
            <p:ph type="title"/>
          </p:nvPr>
        </p:nvSpPr>
        <p:spPr>
          <a:xfrm>
            <a:off x="2452887" y="166569"/>
            <a:ext cx="5229803" cy="4099584"/>
          </a:xfrm>
          <a:noFill/>
        </p:spPr>
        <p:txBody>
          <a:bodyPr anchor="b">
            <a:normAutofit fontScale="90000"/>
          </a:bodyPr>
          <a:lstStyle/>
          <a:p>
            <a:r>
              <a:rPr lang="en-US" sz="2800" b="1" dirty="0" smtClean="0">
                <a:solidFill>
                  <a:srgbClr val="FFFF00"/>
                </a:solidFill>
              </a:rPr>
              <a:t>Mission Critical Requirements</a:t>
            </a:r>
            <a:br>
              <a:rPr lang="en-US" sz="2800" b="1" dirty="0" smtClean="0">
                <a:solidFill>
                  <a:srgbClr val="FFFF00"/>
                </a:solidFill>
              </a:rPr>
            </a:br>
            <a:r>
              <a:rPr lang="en-US" sz="2800" b="1" dirty="0" smtClean="0">
                <a:solidFill>
                  <a:srgbClr val="FFFF00"/>
                </a:solidFill>
              </a:rPr>
              <a:t/>
            </a:r>
            <a:br>
              <a:rPr lang="en-US" sz="2800" b="1" dirty="0" smtClean="0">
                <a:solidFill>
                  <a:srgbClr val="FFFF00"/>
                </a:solidFill>
              </a:rPr>
            </a:br>
            <a:r>
              <a:rPr lang="en-US" sz="2400" dirty="0" smtClean="0">
                <a:solidFill>
                  <a:srgbClr val="FFFF00"/>
                </a:solidFill>
                <a:latin typeface="+mn-lt"/>
              </a:rPr>
              <a:t>Zero data loss is critical for the business</a:t>
            </a:r>
            <a:br>
              <a:rPr lang="en-US" sz="2400" dirty="0" smtClean="0">
                <a:solidFill>
                  <a:srgbClr val="FFFF00"/>
                </a:solidFill>
                <a:latin typeface="+mn-lt"/>
              </a:rPr>
            </a:br>
            <a:r>
              <a:rPr lang="en-US" sz="2400" dirty="0" smtClean="0">
                <a:solidFill>
                  <a:srgbClr val="FFFF00"/>
                </a:solidFill>
                <a:latin typeface="+mn-lt"/>
              </a:rPr>
              <a:t/>
            </a:r>
            <a:br>
              <a:rPr lang="en-US" sz="2400" dirty="0" smtClean="0">
                <a:solidFill>
                  <a:srgbClr val="FFFF00"/>
                </a:solidFill>
                <a:latin typeface="+mn-lt"/>
              </a:rPr>
            </a:br>
            <a:r>
              <a:rPr lang="en-US" sz="2400" dirty="0" smtClean="0">
                <a:solidFill>
                  <a:srgbClr val="FFFF00"/>
                </a:solidFill>
                <a:latin typeface="+mn-lt"/>
              </a:rPr>
              <a:t>Fast application recovery during planned and unplanned downtime</a:t>
            </a:r>
            <a:br>
              <a:rPr lang="en-US" sz="2400" dirty="0" smtClean="0">
                <a:solidFill>
                  <a:srgbClr val="FFFF00"/>
                </a:solidFill>
                <a:latin typeface="+mn-lt"/>
              </a:rPr>
            </a:br>
            <a:r>
              <a:rPr lang="en-US" sz="2400" dirty="0" smtClean="0">
                <a:solidFill>
                  <a:srgbClr val="FFFF00"/>
                </a:solidFill>
                <a:latin typeface="+mn-lt"/>
              </a:rPr>
              <a:t/>
            </a:r>
            <a:br>
              <a:rPr lang="en-US" sz="2400" dirty="0" smtClean="0">
                <a:solidFill>
                  <a:srgbClr val="FFFF00"/>
                </a:solidFill>
                <a:latin typeface="+mn-lt"/>
              </a:rPr>
            </a:br>
            <a:r>
              <a:rPr lang="en-US" sz="2400" dirty="0" smtClean="0">
                <a:solidFill>
                  <a:srgbClr val="FFFF00"/>
                </a:solidFill>
                <a:latin typeface="+mn-lt"/>
              </a:rPr>
              <a:t>Redundancy across 3 datacenters</a:t>
            </a:r>
            <a:br>
              <a:rPr lang="en-US" sz="2400" dirty="0" smtClean="0">
                <a:solidFill>
                  <a:srgbClr val="FFFF00"/>
                </a:solidFill>
                <a:latin typeface="+mn-lt"/>
              </a:rPr>
            </a:br>
            <a:r>
              <a:rPr lang="en-US" sz="2400" dirty="0" smtClean="0">
                <a:solidFill>
                  <a:srgbClr val="FFFF00"/>
                </a:solidFill>
                <a:latin typeface="+mn-lt"/>
              </a:rPr>
              <a:t/>
            </a:r>
            <a:br>
              <a:rPr lang="en-US" sz="2400" dirty="0" smtClean="0">
                <a:solidFill>
                  <a:srgbClr val="FFFF00"/>
                </a:solidFill>
                <a:latin typeface="+mn-lt"/>
              </a:rPr>
            </a:br>
            <a:r>
              <a:rPr lang="en-US" sz="2400" dirty="0" smtClean="0">
                <a:solidFill>
                  <a:srgbClr val="FFFF00"/>
                </a:solidFill>
                <a:latin typeface="+mn-lt"/>
              </a:rPr>
              <a:t>Application databases and dependencies failover together</a:t>
            </a:r>
            <a:endParaRPr lang="en-US" sz="2800" b="1" dirty="0">
              <a:solidFill>
                <a:srgbClr val="FFFF00"/>
              </a:solidFill>
            </a:endParaRPr>
          </a:p>
        </p:txBody>
      </p:sp>
      <p:pic>
        <p:nvPicPr>
          <p:cNvPr id="7" name="Picture 6"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334039" y="2216361"/>
            <a:ext cx="687919" cy="1135443"/>
          </a:xfrm>
          <a:prstGeom prst="rect">
            <a:avLst/>
          </a:prstGeom>
          <a:noFill/>
          <a:ln w="9525">
            <a:noFill/>
            <a:miter lim="800000"/>
            <a:headEnd/>
            <a:tailEnd/>
          </a:ln>
        </p:spPr>
      </p:pic>
      <p:grpSp>
        <p:nvGrpSpPr>
          <p:cNvPr id="3" name="Group 2"/>
          <p:cNvGrpSpPr/>
          <p:nvPr/>
        </p:nvGrpSpPr>
        <p:grpSpPr>
          <a:xfrm>
            <a:off x="1021958" y="433677"/>
            <a:ext cx="1055685" cy="1087753"/>
            <a:chOff x="1708029" y="770900"/>
            <a:chExt cx="846802" cy="807082"/>
          </a:xfrm>
        </p:grpSpPr>
        <p:pic>
          <p:nvPicPr>
            <p:cNvPr id="6" name="Picture 5"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1708029" y="770900"/>
              <a:ext cx="557642" cy="690490"/>
            </a:xfrm>
            <a:prstGeom prst="rect">
              <a:avLst/>
            </a:prstGeom>
            <a:noFill/>
            <a:ln w="9525">
              <a:noFill/>
              <a:miter lim="800000"/>
              <a:headEnd/>
              <a:tailEnd/>
            </a:ln>
          </p:spPr>
        </p:pic>
        <p:pic>
          <p:nvPicPr>
            <p:cNvPr id="8" name="Picture 7"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1986850" y="874690"/>
              <a:ext cx="567981" cy="703292"/>
            </a:xfrm>
            <a:prstGeom prst="rect">
              <a:avLst/>
            </a:prstGeom>
            <a:noFill/>
            <a:ln w="9525">
              <a:noFill/>
              <a:miter lim="800000"/>
              <a:headEnd/>
              <a:tailEnd/>
            </a:ln>
          </p:spPr>
        </p:pic>
      </p:grpSp>
      <p:pic>
        <p:nvPicPr>
          <p:cNvPr id="9" name="Picture 8" descr="\\johnlserver\docs$\Artwork from DVD Website\Icons - Illustrations\_XML ICONS\Servers SQL database computer.png"/>
          <p:cNvPicPr>
            <a:picLocks noChangeAspect="1" noChangeArrowheads="1"/>
          </p:cNvPicPr>
          <p:nvPr/>
        </p:nvPicPr>
        <p:blipFill>
          <a:blip r:embed="rId4" cstate="print"/>
          <a:srcRect/>
          <a:stretch>
            <a:fillRect/>
          </a:stretch>
        </p:blipFill>
        <p:spPr bwMode="auto">
          <a:xfrm>
            <a:off x="4010927" y="1597292"/>
            <a:ext cx="750329" cy="1238453"/>
          </a:xfrm>
          <a:prstGeom prst="rect">
            <a:avLst/>
          </a:prstGeom>
          <a:noFill/>
          <a:ln w="9525">
            <a:noFill/>
            <a:miter lim="800000"/>
            <a:headEnd/>
            <a:tailEnd/>
          </a:ln>
        </p:spPr>
      </p:pic>
      <p:sp>
        <p:nvSpPr>
          <p:cNvPr id="11" name="TextBox 10"/>
          <p:cNvSpPr txBox="1"/>
          <p:nvPr/>
        </p:nvSpPr>
        <p:spPr>
          <a:xfrm>
            <a:off x="2206995" y="730698"/>
            <a:ext cx="2860794" cy="861774"/>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Automatic Failover </a:t>
            </a:r>
          </a:p>
          <a:p>
            <a:r>
              <a:rPr lang="en-US" sz="2800" dirty="0" smtClean="0">
                <a:gradFill>
                  <a:gsLst>
                    <a:gs pos="0">
                      <a:schemeClr val="tx1"/>
                    </a:gs>
                    <a:gs pos="86000">
                      <a:schemeClr val="tx1"/>
                    </a:gs>
                  </a:gsLst>
                  <a:lin ang="5400000" scaled="0"/>
                </a:gradFill>
              </a:rPr>
              <a:t>Database Mirroring</a:t>
            </a:r>
          </a:p>
        </p:txBody>
      </p:sp>
      <p:sp>
        <p:nvSpPr>
          <p:cNvPr id="12" name="TextBox 11"/>
          <p:cNvSpPr txBox="1"/>
          <p:nvPr/>
        </p:nvSpPr>
        <p:spPr>
          <a:xfrm>
            <a:off x="546776" y="3351803"/>
            <a:ext cx="1843453"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Log Shipping</a:t>
            </a:r>
          </a:p>
        </p:txBody>
      </p:sp>
      <p:sp>
        <p:nvSpPr>
          <p:cNvPr id="14" name="TextBox 13"/>
          <p:cNvSpPr txBox="1"/>
          <p:nvPr/>
        </p:nvSpPr>
        <p:spPr>
          <a:xfrm>
            <a:off x="3569393" y="2835745"/>
            <a:ext cx="1843453"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Log Shipping</a:t>
            </a:r>
          </a:p>
        </p:txBody>
      </p:sp>
      <p:sp>
        <p:nvSpPr>
          <p:cNvPr id="13" name="Oval 12"/>
          <p:cNvSpPr/>
          <p:nvPr/>
        </p:nvSpPr>
        <p:spPr bwMode="auto">
          <a:xfrm>
            <a:off x="4244032" y="2091838"/>
            <a:ext cx="284118" cy="28388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Oval 15"/>
          <p:cNvSpPr/>
          <p:nvPr/>
        </p:nvSpPr>
        <p:spPr bwMode="auto">
          <a:xfrm>
            <a:off x="1144738" y="730698"/>
            <a:ext cx="275951" cy="28388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Oval 16"/>
          <p:cNvSpPr/>
          <p:nvPr/>
        </p:nvSpPr>
        <p:spPr bwMode="auto">
          <a:xfrm>
            <a:off x="373938" y="2627906"/>
            <a:ext cx="280005" cy="38856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640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Deploying using AlwaysOn Availability Groups</a:t>
            </a:r>
            <a:endParaRPr lang="en-US" dirty="0"/>
          </a:p>
        </p:txBody>
      </p:sp>
    </p:spTree>
    <p:extLst>
      <p:ext uri="{BB962C8B-B14F-4D97-AF65-F5344CB8AC3E}">
        <p14:creationId xmlns:p14="http://schemas.microsoft.com/office/powerpoint/2010/main" val="216412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572072" y="2978236"/>
            <a:ext cx="7924800" cy="2019327"/>
          </a:xfrm>
          <a:prstGeom prst="roundRect">
            <a:avLst/>
          </a:prstGeom>
          <a:solidFill>
            <a:schemeClr val="bg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tx1">
                  <a:lumMod val="75000"/>
                  <a:lumOff val="25000"/>
                </a:schemeClr>
              </a:solidFill>
              <a:latin typeface="Segoe" pitchFamily="34" charset="0"/>
            </a:endParaRPr>
          </a:p>
        </p:txBody>
      </p:sp>
      <p:sp>
        <p:nvSpPr>
          <p:cNvPr id="2" name="Title 1"/>
          <p:cNvSpPr>
            <a:spLocks noGrp="1"/>
          </p:cNvSpPr>
          <p:nvPr>
            <p:ph type="title"/>
          </p:nvPr>
        </p:nvSpPr>
        <p:spPr/>
        <p:txBody>
          <a:bodyPr/>
          <a:lstStyle/>
          <a:p>
            <a:r>
              <a:rPr lang="en-US" smtClean="0"/>
              <a:t>     Application Failover</a:t>
            </a:r>
            <a:endParaRPr lang="en-US" dirty="0"/>
          </a:p>
        </p:txBody>
      </p:sp>
      <p:sp>
        <p:nvSpPr>
          <p:cNvPr id="3" name="Content Placeholder 2"/>
          <p:cNvSpPr>
            <a:spLocks noGrp="1"/>
          </p:cNvSpPr>
          <p:nvPr>
            <p:ph idx="1"/>
          </p:nvPr>
        </p:nvSpPr>
        <p:spPr>
          <a:xfrm>
            <a:off x="389436" y="1447799"/>
            <a:ext cx="8402019" cy="1181862"/>
          </a:xfrm>
        </p:spPr>
        <p:txBody>
          <a:bodyPr>
            <a:normAutofit/>
          </a:bodyPr>
          <a:lstStyle/>
          <a:p>
            <a:r>
              <a:rPr lang="en-US" sz="2000" dirty="0" smtClean="0"/>
              <a:t>Availability Groups Listener allow applications to failover seamlessly to any secondary</a:t>
            </a:r>
          </a:p>
          <a:p>
            <a:pPr lvl="1"/>
            <a:r>
              <a:rPr lang="en-US" sz="1800" dirty="0" smtClean="0"/>
              <a:t>Application reconnects using a virtual name after a failover to a secondary </a:t>
            </a:r>
          </a:p>
        </p:txBody>
      </p:sp>
      <p:pic>
        <p:nvPicPr>
          <p:cNvPr id="4" name="Picture 2" descr="C:\Users\gopala\AppData\Local\Microsoft\Windows\Temporary Internet Files\Content.IE5\Q5H3X8E8\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111" y="3330210"/>
            <a:ext cx="1208175" cy="1208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opala\AppData\Local\Microsoft\Windows\Temporary Internet Files\Content.IE5\Q5H3X8E8\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544" y="3330210"/>
            <a:ext cx="1208175" cy="1208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672" y="5303109"/>
            <a:ext cx="1371600" cy="993228"/>
          </a:xfrm>
          <a:prstGeom prst="rect">
            <a:avLst/>
          </a:prstGeom>
        </p:spPr>
      </p:pic>
      <p:sp>
        <p:nvSpPr>
          <p:cNvPr id="7" name="Rounded Rectangle 6"/>
          <p:cNvSpPr/>
          <p:nvPr/>
        </p:nvSpPr>
        <p:spPr bwMode="auto">
          <a:xfrm>
            <a:off x="1910229" y="3827972"/>
            <a:ext cx="875350" cy="430367"/>
          </a:xfrm>
          <a:prstGeom prst="roundRect">
            <a:avLst/>
          </a:prstGeom>
          <a:solidFill>
            <a:schemeClr val="bg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chemeClr val="tx1">
                    <a:lumMod val="75000"/>
                    <a:lumOff val="25000"/>
                  </a:schemeClr>
                </a:solidFill>
                <a:latin typeface="Segoe" pitchFamily="34" charset="0"/>
              </a:rPr>
              <a:t>AG_HR</a:t>
            </a:r>
          </a:p>
        </p:txBody>
      </p:sp>
      <p:sp>
        <p:nvSpPr>
          <p:cNvPr id="8" name="Can 7"/>
          <p:cNvSpPr/>
          <p:nvPr/>
        </p:nvSpPr>
        <p:spPr bwMode="auto">
          <a:xfrm>
            <a:off x="1910228" y="3419406"/>
            <a:ext cx="440524" cy="399178"/>
          </a:xfrm>
          <a:prstGeom prst="can">
            <a:avLst/>
          </a:prstGeom>
          <a:solidFill>
            <a:schemeClr val="tx1">
              <a:lumMod val="85000"/>
              <a:lumOff val="1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a:solidFill>
                  <a:schemeClr val="tx1">
                    <a:lumMod val="75000"/>
                    <a:lumOff val="25000"/>
                  </a:schemeClr>
                </a:solidFill>
                <a:latin typeface="Segoe" pitchFamily="34" charset="0"/>
              </a:rPr>
              <a:t>HR</a:t>
            </a:r>
          </a:p>
          <a:p>
            <a:pPr algn="ctr" defTabSz="914099"/>
            <a:r>
              <a:rPr lang="en-US" sz="1100" dirty="0">
                <a:solidFill>
                  <a:schemeClr val="tx1">
                    <a:lumMod val="75000"/>
                    <a:lumOff val="25000"/>
                  </a:schemeClr>
                </a:solidFill>
                <a:latin typeface="Segoe" pitchFamily="34" charset="0"/>
              </a:rPr>
              <a:t>DB</a:t>
            </a:r>
          </a:p>
        </p:txBody>
      </p:sp>
      <p:sp>
        <p:nvSpPr>
          <p:cNvPr id="9" name="Can 8"/>
          <p:cNvSpPr/>
          <p:nvPr/>
        </p:nvSpPr>
        <p:spPr bwMode="auto">
          <a:xfrm>
            <a:off x="3732629" y="3404389"/>
            <a:ext cx="482164" cy="374732"/>
          </a:xfrm>
          <a:prstGeom prst="can">
            <a:avLst/>
          </a:prstGeom>
          <a:solidFill>
            <a:schemeClr val="tx1">
              <a:lumMod val="85000"/>
              <a:lumOff val="1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chemeClr val="tx1">
                    <a:lumMod val="75000"/>
                    <a:lumOff val="25000"/>
                  </a:schemeClr>
                </a:solidFill>
                <a:latin typeface="Segoe" pitchFamily="34" charset="0"/>
              </a:rPr>
              <a:t>HR</a:t>
            </a:r>
          </a:p>
          <a:p>
            <a:pPr algn="ctr" defTabSz="914099"/>
            <a:r>
              <a:rPr lang="en-US" sz="1100" dirty="0" smtClean="0">
                <a:solidFill>
                  <a:schemeClr val="tx1">
                    <a:lumMod val="75000"/>
                    <a:lumOff val="25000"/>
                  </a:schemeClr>
                </a:solidFill>
                <a:latin typeface="Segoe" pitchFamily="34" charset="0"/>
              </a:rPr>
              <a:t>DB</a:t>
            </a:r>
          </a:p>
        </p:txBody>
      </p:sp>
      <p:sp>
        <p:nvSpPr>
          <p:cNvPr id="10" name="TextBox 9"/>
          <p:cNvSpPr txBox="1"/>
          <p:nvPr/>
        </p:nvSpPr>
        <p:spPr>
          <a:xfrm>
            <a:off x="971243" y="4538385"/>
            <a:ext cx="1162369" cy="424732"/>
          </a:xfrm>
          <a:prstGeom prst="rect">
            <a:avLst/>
          </a:prstGeom>
          <a:noFill/>
        </p:spPr>
        <p:txBody>
          <a:bodyPr wrap="none" rtlCol="0">
            <a:spAutoFit/>
          </a:bodyPr>
          <a:lstStyle/>
          <a:p>
            <a:pPr indent="-396875">
              <a:lnSpc>
                <a:spcPct val="90000"/>
              </a:lnSpc>
              <a:spcBef>
                <a:spcPct val="20000"/>
              </a:spcBef>
              <a:buClr>
                <a:srgbClr val="777777"/>
              </a:buClr>
            </a:pPr>
            <a:r>
              <a:rPr lang="en-US" sz="2400" dirty="0" smtClean="0">
                <a:solidFill>
                  <a:schemeClr val="tx1">
                    <a:lumMod val="75000"/>
                    <a:lumOff val="25000"/>
                  </a:schemeClr>
                </a:solidFill>
              </a:rPr>
              <a:t>Primary</a:t>
            </a:r>
          </a:p>
        </p:txBody>
      </p:sp>
      <p:sp>
        <p:nvSpPr>
          <p:cNvPr id="11" name="TextBox 10"/>
          <p:cNvSpPr txBox="1"/>
          <p:nvPr/>
        </p:nvSpPr>
        <p:spPr>
          <a:xfrm>
            <a:off x="4002727" y="4538385"/>
            <a:ext cx="1488421" cy="424732"/>
          </a:xfrm>
          <a:prstGeom prst="rect">
            <a:avLst/>
          </a:prstGeom>
          <a:noFill/>
        </p:spPr>
        <p:txBody>
          <a:bodyPr wrap="none" rtlCol="0">
            <a:spAutoFit/>
          </a:bodyPr>
          <a:lstStyle/>
          <a:p>
            <a:pPr indent="-396875">
              <a:lnSpc>
                <a:spcPct val="90000"/>
              </a:lnSpc>
              <a:spcBef>
                <a:spcPct val="20000"/>
              </a:spcBef>
              <a:buClr>
                <a:srgbClr val="777777"/>
              </a:buClr>
            </a:pPr>
            <a:r>
              <a:rPr lang="en-US" sz="2400" dirty="0" smtClean="0">
                <a:solidFill>
                  <a:schemeClr val="tx1">
                    <a:lumMod val="75000"/>
                    <a:lumOff val="25000"/>
                  </a:schemeClr>
                </a:solidFill>
              </a:rPr>
              <a:t>Secondary</a:t>
            </a:r>
          </a:p>
        </p:txBody>
      </p:sp>
      <p:sp>
        <p:nvSpPr>
          <p:cNvPr id="12" name="Rounded Rectangle 11"/>
          <p:cNvSpPr/>
          <p:nvPr/>
        </p:nvSpPr>
        <p:spPr bwMode="auto">
          <a:xfrm>
            <a:off x="1922260" y="4258337"/>
            <a:ext cx="875350" cy="280048"/>
          </a:xfrm>
          <a:prstGeom prst="round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dirty="0" smtClean="0">
                <a:solidFill>
                  <a:schemeClr val="tx1">
                    <a:lumMod val="75000"/>
                    <a:lumOff val="25000"/>
                  </a:schemeClr>
                </a:solidFill>
                <a:latin typeface="Segoe" pitchFamily="34" charset="0"/>
              </a:rPr>
              <a:t>HR_VNN</a:t>
            </a:r>
          </a:p>
        </p:txBody>
      </p:sp>
      <p:sp>
        <p:nvSpPr>
          <p:cNvPr id="13" name="TextBox 12"/>
          <p:cNvSpPr txBox="1"/>
          <p:nvPr/>
        </p:nvSpPr>
        <p:spPr>
          <a:xfrm>
            <a:off x="997380" y="5303109"/>
            <a:ext cx="2970643" cy="646331"/>
          </a:xfrm>
          <a:prstGeom prst="rect">
            <a:avLst/>
          </a:prstGeom>
          <a:noFill/>
        </p:spPr>
        <p:txBody>
          <a:bodyPr wrap="square" rtlCol="0">
            <a:spAutoFit/>
          </a:bodyPr>
          <a:lstStyle/>
          <a:p>
            <a:pPr indent="-396875">
              <a:lnSpc>
                <a:spcPct val="90000"/>
              </a:lnSpc>
              <a:spcBef>
                <a:spcPct val="20000"/>
              </a:spcBef>
              <a:buClr>
                <a:srgbClr val="777777"/>
              </a:buClr>
            </a:pPr>
            <a:r>
              <a:rPr lang="en-US" sz="2000" dirty="0" smtClean="0">
                <a:solidFill>
                  <a:schemeClr val="bg1"/>
                </a:solidFill>
              </a:rPr>
              <a:t>-server </a:t>
            </a:r>
            <a:r>
              <a:rPr lang="en-US" sz="2000" dirty="0" err="1" smtClean="0">
                <a:solidFill>
                  <a:schemeClr val="bg1"/>
                </a:solidFill>
              </a:rPr>
              <a:t>HR_Listener</a:t>
            </a:r>
            <a:r>
              <a:rPr lang="en-US" sz="2000" dirty="0" smtClean="0">
                <a:solidFill>
                  <a:schemeClr val="bg1"/>
                </a:solidFill>
              </a:rPr>
              <a:t>;-catalog HRDB</a:t>
            </a:r>
          </a:p>
        </p:txBody>
      </p:sp>
      <p:pic>
        <p:nvPicPr>
          <p:cNvPr id="2050" name="Picture 2" descr="C:\Users\gopala\AppData\Local\Microsoft\Windows\Temporary Internet Files\Content.IE5\BFDK3GA3\MC9004325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511" y="3782028"/>
            <a:ext cx="599436" cy="5994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34494" y="4997563"/>
            <a:ext cx="3691422" cy="369332"/>
          </a:xfrm>
          <a:prstGeom prst="rect">
            <a:avLst/>
          </a:prstGeom>
          <a:noFill/>
        </p:spPr>
        <p:txBody>
          <a:bodyPr wrap="square" rtlCol="0">
            <a:spAutoFit/>
          </a:bodyPr>
          <a:lstStyle/>
          <a:p>
            <a:pPr indent="-396875">
              <a:lnSpc>
                <a:spcPct val="90000"/>
              </a:lnSpc>
              <a:spcBef>
                <a:spcPct val="20000"/>
              </a:spcBef>
              <a:buClr>
                <a:srgbClr val="777777"/>
              </a:buClr>
            </a:pPr>
            <a:r>
              <a:rPr lang="en-US" sz="2000" b="1" dirty="0" smtClean="0">
                <a:solidFill>
                  <a:schemeClr val="bg1"/>
                </a:solidFill>
              </a:rPr>
              <a:t>Application retry during failover</a:t>
            </a:r>
          </a:p>
        </p:txBody>
      </p:sp>
      <p:sp>
        <p:nvSpPr>
          <p:cNvPr id="16" name="TextBox 15"/>
          <p:cNvSpPr txBox="1"/>
          <p:nvPr/>
        </p:nvSpPr>
        <p:spPr>
          <a:xfrm>
            <a:off x="5408221" y="5464384"/>
            <a:ext cx="3383234" cy="1046440"/>
          </a:xfrm>
          <a:prstGeom prst="rect">
            <a:avLst/>
          </a:prstGeom>
          <a:noFill/>
        </p:spPr>
        <p:txBody>
          <a:bodyPr wrap="none" rtlCol="0">
            <a:spAutoFit/>
          </a:bodyPr>
          <a:lstStyle/>
          <a:p>
            <a:pPr indent="-396875">
              <a:lnSpc>
                <a:spcPct val="90000"/>
              </a:lnSpc>
              <a:spcBef>
                <a:spcPct val="20000"/>
              </a:spcBef>
              <a:buClr>
                <a:srgbClr val="777777"/>
              </a:buClr>
            </a:pPr>
            <a:r>
              <a:rPr lang="en-US" sz="2000" b="1" dirty="0" smtClean="0">
                <a:solidFill>
                  <a:schemeClr val="bg1"/>
                </a:solidFill>
              </a:rPr>
              <a:t>Connect to new primary once </a:t>
            </a:r>
          </a:p>
          <a:p>
            <a:pPr indent="-396875">
              <a:lnSpc>
                <a:spcPct val="90000"/>
              </a:lnSpc>
              <a:spcBef>
                <a:spcPct val="20000"/>
              </a:spcBef>
              <a:buClr>
                <a:srgbClr val="777777"/>
              </a:buClr>
            </a:pPr>
            <a:r>
              <a:rPr lang="en-US" sz="2000" b="1" dirty="0" smtClean="0">
                <a:solidFill>
                  <a:schemeClr val="bg1"/>
                </a:solidFill>
              </a:rPr>
              <a:t>failover is complete</a:t>
            </a:r>
          </a:p>
          <a:p>
            <a:pPr indent="-396875">
              <a:lnSpc>
                <a:spcPct val="90000"/>
              </a:lnSpc>
              <a:spcBef>
                <a:spcPct val="20000"/>
              </a:spcBef>
              <a:buClr>
                <a:srgbClr val="777777"/>
              </a:buClr>
            </a:pPr>
            <a:r>
              <a:rPr lang="en-US" sz="2000" b="1" dirty="0" smtClean="0">
                <a:solidFill>
                  <a:schemeClr val="bg1"/>
                </a:solidFill>
              </a:rPr>
              <a:t>and the listener is online</a:t>
            </a:r>
          </a:p>
        </p:txBody>
      </p:sp>
      <p:sp>
        <p:nvSpPr>
          <p:cNvPr id="17" name="TextBox 16"/>
          <p:cNvSpPr txBox="1"/>
          <p:nvPr/>
        </p:nvSpPr>
        <p:spPr>
          <a:xfrm>
            <a:off x="3324900" y="2498105"/>
            <a:ext cx="3191316" cy="480131"/>
          </a:xfrm>
          <a:prstGeom prst="rect">
            <a:avLst/>
          </a:prstGeom>
          <a:noFill/>
        </p:spPr>
        <p:txBody>
          <a:bodyPr wrap="square" rtlCol="0">
            <a:spAutoFit/>
          </a:bodyPr>
          <a:lstStyle/>
          <a:p>
            <a:pPr indent="-396875">
              <a:lnSpc>
                <a:spcPct val="90000"/>
              </a:lnSpc>
              <a:spcBef>
                <a:spcPct val="20000"/>
              </a:spcBef>
              <a:buClr>
                <a:srgbClr val="777777"/>
              </a:buClr>
            </a:pPr>
            <a:r>
              <a:rPr lang="en-US" sz="2800" dirty="0" smtClean="0">
                <a:solidFill>
                  <a:schemeClr val="bg1"/>
                </a:solidFill>
              </a:rPr>
              <a:t>Primary</a:t>
            </a:r>
          </a:p>
        </p:txBody>
      </p:sp>
      <p:pic>
        <p:nvPicPr>
          <p:cNvPr id="19" name="Picture 2" descr="C:\Users\gopala\AppData\Local\Microsoft\Windows\Temporary Internet Files\Content.IE5\Q5H3X8E8\MC9004348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3330210"/>
            <a:ext cx="1208175" cy="12081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516216" y="4485947"/>
            <a:ext cx="1704697" cy="480131"/>
          </a:xfrm>
          <a:prstGeom prst="rect">
            <a:avLst/>
          </a:prstGeom>
          <a:noFill/>
        </p:spPr>
        <p:txBody>
          <a:bodyPr wrap="none" rtlCol="0">
            <a:spAutoFit/>
          </a:bodyPr>
          <a:lstStyle/>
          <a:p>
            <a:pPr indent="-396875">
              <a:lnSpc>
                <a:spcPct val="90000"/>
              </a:lnSpc>
              <a:spcBef>
                <a:spcPct val="20000"/>
              </a:spcBef>
              <a:buClr>
                <a:srgbClr val="777777"/>
              </a:buClr>
            </a:pPr>
            <a:r>
              <a:rPr lang="en-US" sz="2800" dirty="0" smtClean="0">
                <a:solidFill>
                  <a:schemeClr val="tx1">
                    <a:lumMod val="75000"/>
                    <a:lumOff val="25000"/>
                  </a:schemeClr>
                </a:solidFill>
              </a:rPr>
              <a:t>Secondary</a:t>
            </a:r>
          </a:p>
        </p:txBody>
      </p:sp>
      <p:sp>
        <p:nvSpPr>
          <p:cNvPr id="22" name="TextBox 21"/>
          <p:cNvSpPr txBox="1"/>
          <p:nvPr/>
        </p:nvSpPr>
        <p:spPr>
          <a:xfrm>
            <a:off x="6516216" y="4417075"/>
            <a:ext cx="1704697" cy="480131"/>
          </a:xfrm>
          <a:prstGeom prst="rect">
            <a:avLst/>
          </a:prstGeom>
          <a:noFill/>
        </p:spPr>
        <p:txBody>
          <a:bodyPr wrap="none" rtlCol="0">
            <a:spAutoFit/>
          </a:bodyPr>
          <a:lstStyle/>
          <a:p>
            <a:pPr indent="-396875">
              <a:lnSpc>
                <a:spcPct val="90000"/>
              </a:lnSpc>
              <a:spcBef>
                <a:spcPct val="20000"/>
              </a:spcBef>
              <a:buClr>
                <a:srgbClr val="777777"/>
              </a:buClr>
            </a:pPr>
            <a:r>
              <a:rPr lang="en-US" sz="2800" dirty="0" smtClean="0">
                <a:solidFill>
                  <a:schemeClr val="tx1">
                    <a:lumMod val="75000"/>
                    <a:lumOff val="25000"/>
                  </a:schemeClr>
                </a:solidFill>
              </a:rPr>
              <a:t>Secondary</a:t>
            </a:r>
          </a:p>
        </p:txBody>
      </p:sp>
      <p:sp>
        <p:nvSpPr>
          <p:cNvPr id="25" name="Can 24"/>
          <p:cNvSpPr/>
          <p:nvPr/>
        </p:nvSpPr>
        <p:spPr bwMode="auto">
          <a:xfrm>
            <a:off x="6616918" y="3443852"/>
            <a:ext cx="482164" cy="374732"/>
          </a:xfrm>
          <a:prstGeom prst="can">
            <a:avLst/>
          </a:prstGeom>
          <a:solidFill>
            <a:schemeClr val="tx1">
              <a:lumMod val="85000"/>
              <a:lumOff val="1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chemeClr val="tx1">
                    <a:lumMod val="75000"/>
                    <a:lumOff val="25000"/>
                  </a:schemeClr>
                </a:solidFill>
                <a:latin typeface="Segoe" pitchFamily="34" charset="0"/>
              </a:rPr>
              <a:t>HR</a:t>
            </a:r>
          </a:p>
          <a:p>
            <a:pPr algn="ctr" defTabSz="914099"/>
            <a:r>
              <a:rPr lang="en-US" sz="1100" dirty="0" smtClean="0">
                <a:solidFill>
                  <a:schemeClr val="tx1">
                    <a:lumMod val="75000"/>
                    <a:lumOff val="25000"/>
                  </a:schemeClr>
                </a:solidFill>
                <a:latin typeface="Segoe" pitchFamily="34" charset="0"/>
              </a:rPr>
              <a:t>DB</a:t>
            </a:r>
          </a:p>
        </p:txBody>
      </p:sp>
      <p:sp>
        <p:nvSpPr>
          <p:cNvPr id="29" name="TextBox 28"/>
          <p:cNvSpPr txBox="1"/>
          <p:nvPr/>
        </p:nvSpPr>
        <p:spPr>
          <a:xfrm>
            <a:off x="1244058" y="3043978"/>
            <a:ext cx="756874" cy="286232"/>
          </a:xfrm>
          <a:prstGeom prst="rect">
            <a:avLst/>
          </a:prstGeom>
          <a:noFill/>
        </p:spPr>
        <p:txBody>
          <a:bodyPr wrap="none" rtlCol="0">
            <a:spAutoFit/>
          </a:bodyPr>
          <a:lstStyle/>
          <a:p>
            <a:pPr indent="-396875">
              <a:lnSpc>
                <a:spcPct val="90000"/>
              </a:lnSpc>
              <a:spcBef>
                <a:spcPct val="20000"/>
              </a:spcBef>
              <a:buClr>
                <a:srgbClr val="777777"/>
              </a:buClr>
            </a:pPr>
            <a:r>
              <a:rPr lang="en-US" sz="1400" dirty="0" err="1" smtClean="0">
                <a:solidFill>
                  <a:schemeClr val="tx1">
                    <a:lumMod val="75000"/>
                    <a:lumOff val="25000"/>
                  </a:schemeClr>
                </a:solidFill>
              </a:rPr>
              <a:t>ServerA</a:t>
            </a:r>
            <a:endParaRPr lang="en-US" sz="1400" dirty="0" smtClean="0">
              <a:solidFill>
                <a:schemeClr val="tx1">
                  <a:lumMod val="75000"/>
                  <a:lumOff val="25000"/>
                </a:schemeClr>
              </a:solidFill>
            </a:endParaRPr>
          </a:p>
        </p:txBody>
      </p:sp>
      <p:sp>
        <p:nvSpPr>
          <p:cNvPr id="31" name="TextBox 30"/>
          <p:cNvSpPr txBox="1"/>
          <p:nvPr/>
        </p:nvSpPr>
        <p:spPr>
          <a:xfrm>
            <a:off x="4269491" y="3053262"/>
            <a:ext cx="750462" cy="286232"/>
          </a:xfrm>
          <a:prstGeom prst="rect">
            <a:avLst/>
          </a:prstGeom>
          <a:noFill/>
        </p:spPr>
        <p:txBody>
          <a:bodyPr wrap="none" rtlCol="0">
            <a:spAutoFit/>
          </a:bodyPr>
          <a:lstStyle/>
          <a:p>
            <a:pPr indent="-396875">
              <a:lnSpc>
                <a:spcPct val="90000"/>
              </a:lnSpc>
              <a:spcBef>
                <a:spcPct val="20000"/>
              </a:spcBef>
              <a:buClr>
                <a:srgbClr val="777777"/>
              </a:buClr>
            </a:pPr>
            <a:r>
              <a:rPr lang="en-US" sz="1400" dirty="0" err="1" smtClean="0">
                <a:solidFill>
                  <a:schemeClr val="tx1">
                    <a:lumMod val="75000"/>
                    <a:lumOff val="25000"/>
                  </a:schemeClr>
                </a:solidFill>
              </a:rPr>
              <a:t>ServerB</a:t>
            </a:r>
            <a:endParaRPr lang="en-US" sz="1400" dirty="0" smtClean="0">
              <a:solidFill>
                <a:schemeClr val="tx1">
                  <a:lumMod val="75000"/>
                  <a:lumOff val="25000"/>
                </a:schemeClr>
              </a:solidFill>
            </a:endParaRPr>
          </a:p>
        </p:txBody>
      </p:sp>
      <p:sp>
        <p:nvSpPr>
          <p:cNvPr id="32" name="TextBox 31"/>
          <p:cNvSpPr txBox="1"/>
          <p:nvPr/>
        </p:nvSpPr>
        <p:spPr>
          <a:xfrm>
            <a:off x="7099083" y="3043978"/>
            <a:ext cx="748859" cy="286232"/>
          </a:xfrm>
          <a:prstGeom prst="rect">
            <a:avLst/>
          </a:prstGeom>
          <a:noFill/>
        </p:spPr>
        <p:txBody>
          <a:bodyPr wrap="none" rtlCol="0">
            <a:spAutoFit/>
          </a:bodyPr>
          <a:lstStyle/>
          <a:p>
            <a:pPr indent="-396875">
              <a:lnSpc>
                <a:spcPct val="90000"/>
              </a:lnSpc>
              <a:spcBef>
                <a:spcPct val="20000"/>
              </a:spcBef>
              <a:buClr>
                <a:srgbClr val="777777"/>
              </a:buClr>
            </a:pPr>
            <a:r>
              <a:rPr lang="en-US" sz="1400" dirty="0" err="1" smtClean="0">
                <a:solidFill>
                  <a:schemeClr val="tx1">
                    <a:lumMod val="75000"/>
                    <a:lumOff val="25000"/>
                  </a:schemeClr>
                </a:solidFill>
              </a:rPr>
              <a:t>ServerC</a:t>
            </a:r>
            <a:endParaRPr lang="en-US" sz="1400" dirty="0" smtClean="0">
              <a:solidFill>
                <a:schemeClr val="tx1">
                  <a:lumMod val="75000"/>
                  <a:lumOff val="25000"/>
                </a:schemeClr>
              </a:solidFill>
            </a:endParaRPr>
          </a:p>
        </p:txBody>
      </p:sp>
    </p:spTree>
    <p:extLst>
      <p:ext uri="{BB962C8B-B14F-4D97-AF65-F5344CB8AC3E}">
        <p14:creationId xmlns:p14="http://schemas.microsoft.com/office/powerpoint/2010/main" val="3244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 0 C 0.01285 -0.00555 0.0073 -0.0037 0.0316 -0.00462 C 0.06737 -0.00578 0.10296 -0.00624 0.13872 -0.00694 C 0.15504 -0.00925 0.14914 -0.00925 0.15625 -0.00925 " pathEditMode="relative" ptsTypes="fffA">
                                      <p:cBhvr>
                                        <p:cTn id="21" dur="2000" fill="hold"/>
                                        <p:tgtEl>
                                          <p:spTgt spid="7"/>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 0 C 0.01285 -0.00555 0.0073 -0.0037 0.0316 -0.00462 C 0.06737 -0.00578 0.10296 -0.00624 0.13872 -0.00694 C 0.15504 -0.00925 0.14914 -0.00925 0.15625 -0.00925 " pathEditMode="relative" ptsTypes="fffA">
                                      <p:cBhvr>
                                        <p:cTn id="23" dur="2000" fill="hold"/>
                                        <p:tgtEl>
                                          <p:spTgt spid="12"/>
                                        </p:tgtEl>
                                        <p:attrNameLst>
                                          <p:attrName>ppt_x</p:attrName>
                                          <p:attrName>ppt_y</p:attrName>
                                        </p:attrNameLst>
                                      </p:cBhvr>
                                    </p:animMotion>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animBg="1"/>
      <p:bldP spid="15" grpId="0"/>
      <p:bldP spid="15" grpId="1"/>
      <p:bldP spid="16" grpId="0"/>
      <p:bldP spid="17" grpId="0"/>
      <p:bldP spid="20" grpId="0"/>
      <p:bldP spid="22" grpId="0"/>
    </p:bld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7239</TotalTime>
  <Words>1636</Words>
  <Application>Microsoft Office PowerPoint</Application>
  <PresentationFormat>On-screen Show (4:3)</PresentationFormat>
  <Paragraphs>314</Paragraphs>
  <Slides>26</Slides>
  <Notes>12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Denali Always On for Mission Critical Systems</vt:lpstr>
      <vt:lpstr>SQL Server High Availability Retrospective</vt:lpstr>
      <vt:lpstr>Mission Critical Availability</vt:lpstr>
      <vt:lpstr>    AlwaysOn Availability Groups</vt:lpstr>
      <vt:lpstr>A Flexible Solution</vt:lpstr>
      <vt:lpstr>Mission Critical Requirements  Zero data loss is critical for the business  Fast application recovery during planned and unplanned downtime  Redundancy across 3 datacenters  Application databases and dependencies failover together</vt:lpstr>
      <vt:lpstr>Deploying using AlwaysOn Availability Groups</vt:lpstr>
      <vt:lpstr>     Application Failover</vt:lpstr>
      <vt:lpstr>What about Server Objects?</vt:lpstr>
      <vt:lpstr>    Availability Group Architecture</vt:lpstr>
      <vt:lpstr>AlwaysOn Active Secondary</vt:lpstr>
      <vt:lpstr>Active Secondary – Making Secondary Readable</vt:lpstr>
      <vt:lpstr>Active Secondary: Enabling Backup On Secondary</vt:lpstr>
      <vt:lpstr>Read-Only Client Connectivity</vt:lpstr>
      <vt:lpstr>Active Secondary Demo</vt:lpstr>
      <vt:lpstr>AlwaysOn Failover Cluster Instances Providing Instance Availability </vt:lpstr>
      <vt:lpstr>Key Enhancements </vt:lpstr>
      <vt:lpstr>    Introducing Flexible Failover Policy</vt:lpstr>
      <vt:lpstr>Reducing Planned Downtime</vt:lpstr>
      <vt:lpstr>Available Soon</vt:lpstr>
      <vt:lpstr>   AlwaysOn Resources</vt:lpstr>
      <vt:lpstr>Conclusion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268</cp:revision>
  <dcterms:created xsi:type="dcterms:W3CDTF">2011-04-01T05:55:34Z</dcterms:created>
  <dcterms:modified xsi:type="dcterms:W3CDTF">2011-08-31T06:46:41Z</dcterms:modified>
</cp:coreProperties>
</file>