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3" r:id="rId2"/>
  </p:sldMasterIdLst>
  <p:notesMasterIdLst>
    <p:notesMasterId r:id="rId89"/>
  </p:notesMasterIdLst>
  <p:handoutMasterIdLst>
    <p:handoutMasterId r:id="rId90"/>
  </p:handoutMasterIdLst>
  <p:sldIdLst>
    <p:sldId id="279" r:id="rId3"/>
    <p:sldId id="285" r:id="rId4"/>
    <p:sldId id="260" r:id="rId5"/>
    <p:sldId id="337" r:id="rId6"/>
    <p:sldId id="340" r:id="rId7"/>
    <p:sldId id="359" r:id="rId8"/>
    <p:sldId id="346" r:id="rId9"/>
    <p:sldId id="347" r:id="rId10"/>
    <p:sldId id="350" r:id="rId11"/>
    <p:sldId id="353" r:id="rId12"/>
    <p:sldId id="358" r:id="rId13"/>
    <p:sldId id="356" r:id="rId14"/>
    <p:sldId id="354" r:id="rId15"/>
    <p:sldId id="355" r:id="rId16"/>
    <p:sldId id="261" r:id="rId17"/>
    <p:sldId id="286" r:id="rId18"/>
    <p:sldId id="384" r:id="rId19"/>
    <p:sldId id="387" r:id="rId20"/>
    <p:sldId id="287" r:id="rId21"/>
    <p:sldId id="288" r:id="rId22"/>
    <p:sldId id="363" r:id="rId23"/>
    <p:sldId id="316" r:id="rId24"/>
    <p:sldId id="317" r:id="rId25"/>
    <p:sldId id="318" r:id="rId26"/>
    <p:sldId id="319" r:id="rId27"/>
    <p:sldId id="320" r:id="rId28"/>
    <p:sldId id="321" r:id="rId29"/>
    <p:sldId id="367" r:id="rId30"/>
    <p:sldId id="301" r:id="rId31"/>
    <p:sldId id="302" r:id="rId32"/>
    <p:sldId id="303" r:id="rId33"/>
    <p:sldId id="304" r:id="rId34"/>
    <p:sldId id="360" r:id="rId35"/>
    <p:sldId id="322" r:id="rId36"/>
    <p:sldId id="389" r:id="rId37"/>
    <p:sldId id="390" r:id="rId38"/>
    <p:sldId id="391" r:id="rId39"/>
    <p:sldId id="392" r:id="rId40"/>
    <p:sldId id="394" r:id="rId41"/>
    <p:sldId id="388" r:id="rId42"/>
    <p:sldId id="323" r:id="rId43"/>
    <p:sldId id="325" r:id="rId44"/>
    <p:sldId id="305" r:id="rId45"/>
    <p:sldId id="366" r:id="rId46"/>
    <p:sldId id="326" r:id="rId47"/>
    <p:sldId id="395" r:id="rId48"/>
    <p:sldId id="383" r:id="rId49"/>
    <p:sldId id="306" r:id="rId50"/>
    <p:sldId id="361" r:id="rId51"/>
    <p:sldId id="308" r:id="rId52"/>
    <p:sldId id="369" r:id="rId53"/>
    <p:sldId id="370" r:id="rId54"/>
    <p:sldId id="371" r:id="rId55"/>
    <p:sldId id="372" r:id="rId56"/>
    <p:sldId id="373" r:id="rId57"/>
    <p:sldId id="374" r:id="rId58"/>
    <p:sldId id="375" r:id="rId59"/>
    <p:sldId id="327" r:id="rId60"/>
    <p:sldId id="330" r:id="rId61"/>
    <p:sldId id="328" r:id="rId62"/>
    <p:sldId id="329" r:id="rId63"/>
    <p:sldId id="365" r:id="rId64"/>
    <p:sldId id="309" r:id="rId65"/>
    <p:sldId id="385" r:id="rId66"/>
    <p:sldId id="310" r:id="rId67"/>
    <p:sldId id="311" r:id="rId68"/>
    <p:sldId id="362" r:id="rId69"/>
    <p:sldId id="312" r:id="rId70"/>
    <p:sldId id="377" r:id="rId71"/>
    <p:sldId id="378" r:id="rId72"/>
    <p:sldId id="379" r:id="rId73"/>
    <p:sldId id="380" r:id="rId74"/>
    <p:sldId id="381" r:id="rId75"/>
    <p:sldId id="382" r:id="rId76"/>
    <p:sldId id="376" r:id="rId77"/>
    <p:sldId id="331" r:id="rId78"/>
    <p:sldId id="332" r:id="rId79"/>
    <p:sldId id="333" r:id="rId80"/>
    <p:sldId id="334" r:id="rId81"/>
    <p:sldId id="335" r:id="rId82"/>
    <p:sldId id="364" r:id="rId83"/>
    <p:sldId id="313" r:id="rId84"/>
    <p:sldId id="314" r:id="rId85"/>
    <p:sldId id="386" r:id="rId86"/>
    <p:sldId id="396" r:id="rId87"/>
    <p:sldId id="270" r:id="rId88"/>
  </p:sldIdLst>
  <p:sldSz cx="9144000" cy="6858000" type="screen4x3"/>
  <p:notesSz cx="6794500" cy="99314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44"/>
    <a:srgbClr val="00C2F1"/>
    <a:srgbClr val="03C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3688" autoAdjust="0"/>
  </p:normalViewPr>
  <p:slideViewPr>
    <p:cSldViewPr>
      <p:cViewPr varScale="1">
        <p:scale>
          <a:sx n="79" d="100"/>
          <a:sy n="79" d="100"/>
        </p:scale>
        <p:origin x="-136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04936405-A4DD-4E74-BD46-953E02C28870}" type="datetimeFigureOut">
              <a:rPr lang="en-AU" smtClean="0"/>
              <a:pPr/>
              <a:t>2/09/2011</a:t>
            </a:fld>
            <a:endParaRPr lang="en-AU"/>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EDDF09B5-CCD3-4C79-A18A-C3B4023DE9BB}" type="slidenum">
              <a:rPr lang="en-AU" smtClean="0"/>
              <a:pPr/>
              <a:t>‹#›</a:t>
            </a:fld>
            <a:endParaRPr lang="en-AU"/>
          </a:p>
        </p:txBody>
      </p:sp>
    </p:spTree>
    <p:extLst>
      <p:ext uri="{BB962C8B-B14F-4D97-AF65-F5344CB8AC3E}">
        <p14:creationId xmlns:p14="http://schemas.microsoft.com/office/powerpoint/2010/main" val="140271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75</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77</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78</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81</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82</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83</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84</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86</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11:18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343025" y="496888"/>
            <a:ext cx="4057650" cy="304323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1"/>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pPr/>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7"/>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8719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12423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07611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3"/>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18720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6858000"/>
          </a:xfrm>
          <a:prstGeom prst="rect">
            <a:avLst/>
          </a:prstGeom>
        </p:spPr>
      </p:pic>
      <p:sp>
        <p:nvSpPr>
          <p:cNvPr id="2" name="Title 1"/>
          <p:cNvSpPr>
            <a:spLocks noGrp="1"/>
          </p:cNvSpPr>
          <p:nvPr>
            <p:ph type="title" hasCustomPrompt="1"/>
          </p:nvPr>
        </p:nvSpPr>
        <p:spPr>
          <a:xfrm>
            <a:off x="722313" y="4406901"/>
            <a:ext cx="7772400" cy="1362075"/>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787400"/>
            <a:ext cx="2447922" cy="1327688"/>
          </a:xfrm>
          <a:prstGeom prst="rect">
            <a:avLst/>
          </a:prstGeom>
        </p:spPr>
      </p:pic>
    </p:spTree>
    <p:extLst>
      <p:ext uri="{BB962C8B-B14F-4D97-AF65-F5344CB8AC3E}">
        <p14:creationId xmlns:p14="http://schemas.microsoft.com/office/powerpoint/2010/main" val="263882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6858000"/>
          </a:xfrm>
          <a:prstGeom prst="rect">
            <a:avLst/>
          </a:prstGeom>
        </p:spPr>
      </p:pic>
    </p:spTree>
    <p:extLst>
      <p:ext uri="{BB962C8B-B14F-4D97-AF65-F5344CB8AC3E}">
        <p14:creationId xmlns:p14="http://schemas.microsoft.com/office/powerpoint/2010/main" val="96252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77155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600200"/>
            <a:ext cx="4114800" cy="41656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5606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00867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823044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804682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706426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6858000"/>
          </a:xfrm>
          <a:prstGeom prst="rect">
            <a:avLst/>
          </a:prstGeom>
        </p:spPr>
      </p:pic>
      <p:pic>
        <p:nvPicPr>
          <p:cNvPr id="4" name="Picture 3" descr="Tech·Ed_LOGO.png"/>
          <p:cNvPicPr>
            <a:picLocks noChangeAspect="1"/>
          </p:cNvPicPr>
          <p:nvPr userDrawn="1"/>
        </p:nvPicPr>
        <p:blipFill>
          <a:blip r:embed="rId4"/>
          <a:stretch>
            <a:fillRect/>
          </a:stretch>
        </p:blipFill>
        <p:spPr>
          <a:xfrm>
            <a:off x="990603" y="1905000"/>
            <a:ext cx="4870445" cy="2641600"/>
          </a:xfrm>
          <a:prstGeom prst="rect">
            <a:avLst/>
          </a:prstGeom>
        </p:spPr>
      </p:pic>
    </p:spTree>
    <p:extLst>
      <p:ext uri="{BB962C8B-B14F-4D97-AF65-F5344CB8AC3E}">
        <p14:creationId xmlns:p14="http://schemas.microsoft.com/office/powerpoint/2010/main" val="61204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3"/>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pPr/>
              <a:t>2/09/2011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pPr/>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pPr/>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pPr/>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pPr/>
              <a:t>2/09/2011</a:t>
            </a:fld>
            <a:endParaRPr lang="en-AU"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5">
            <a:extLst>
              <a:ext uri="{BEBA8EAE-BF5A-486C-A8C5-ECC9F3942E4B}">
                <a14:imgProps xmlns:a14="http://schemas.microsoft.com/office/drawing/2010/main">
                  <a14:imgLayer r:embed="rId16">
                    <a14:imgEffect>
                      <a14:colorTemperature colorTemp="7200"/>
                    </a14:imgEffect>
                    <a14:imgEffect>
                      <a14:saturation sat="200000"/>
                    </a14:imgEffect>
                  </a14:imgLayer>
                </a14:imgProps>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6356352"/>
            <a:ext cx="2895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17"/>
          <a:stretch>
            <a:fillRect/>
          </a:stretch>
        </p:blipFill>
        <p:spPr>
          <a:xfrm>
            <a:off x="457203" y="6070601"/>
            <a:ext cx="990599" cy="537275"/>
          </a:xfrm>
          <a:prstGeom prst="rect">
            <a:avLst/>
          </a:prstGeom>
        </p:spPr>
      </p:pic>
    </p:spTree>
    <p:extLst>
      <p:ext uri="{BB962C8B-B14F-4D97-AF65-F5344CB8AC3E}">
        <p14:creationId xmlns:p14="http://schemas.microsoft.com/office/powerpoint/2010/main" val="7518001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854968"/>
          </a:xfrm>
        </p:spPr>
        <p:txBody>
          <a:bodyPr>
            <a:normAutofit/>
          </a:bodyPr>
          <a:lstStyle/>
          <a:p>
            <a:r>
              <a:rPr lang="en-US" sz="3200" dirty="0" smtClean="0"/>
              <a:t>Solution</a:t>
            </a:r>
            <a:endParaRPr lang="en-US" sz="3200" dirty="0">
              <a:solidFill>
                <a:schemeClr val="accent2"/>
              </a:solidFill>
            </a:endParaRPr>
          </a:p>
        </p:txBody>
      </p:sp>
      <p:sp>
        <p:nvSpPr>
          <p:cNvPr id="3" name="Text Placeholder 2"/>
          <p:cNvSpPr>
            <a:spLocks noGrp="1"/>
          </p:cNvSpPr>
          <p:nvPr>
            <p:ph idx="1"/>
          </p:nvPr>
        </p:nvSpPr>
        <p:spPr>
          <a:xfrm>
            <a:off x="457200" y="1772817"/>
            <a:ext cx="8229600" cy="1008112"/>
          </a:xfrm>
        </p:spPr>
        <p:txBody>
          <a:bodyPr>
            <a:normAutofit/>
          </a:bodyPr>
          <a:lstStyle/>
          <a:p>
            <a:pPr>
              <a:lnSpc>
                <a:spcPct val="150000"/>
              </a:lnSpc>
            </a:pPr>
            <a:r>
              <a:rPr lang="en-US" dirty="0" smtClean="0"/>
              <a:t>Microsoft Business Intelligence Suite</a:t>
            </a: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grpSp>
        <p:nvGrpSpPr>
          <p:cNvPr id="6" name="Group 5"/>
          <p:cNvGrpSpPr>
            <a:grpSpLocks/>
          </p:cNvGrpSpPr>
          <p:nvPr/>
        </p:nvGrpSpPr>
        <p:grpSpPr bwMode="auto">
          <a:xfrm>
            <a:off x="230313" y="2636912"/>
            <a:ext cx="915988" cy="3682379"/>
            <a:chOff x="128" y="864"/>
            <a:chExt cx="577" cy="1836"/>
          </a:xfrm>
        </p:grpSpPr>
        <p:sp>
          <p:nvSpPr>
            <p:cNvPr id="7" name="AutoShape 43"/>
            <p:cNvSpPr>
              <a:spLocks noChangeArrowheads="1"/>
            </p:cNvSpPr>
            <p:nvPr/>
          </p:nvSpPr>
          <p:spPr bwMode="auto">
            <a:xfrm>
              <a:off x="187" y="1582"/>
              <a:ext cx="438" cy="346"/>
            </a:xfrm>
            <a:prstGeom prst="can">
              <a:avLst>
                <a:gd name="adj" fmla="val 2500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marL="168275" indent="-168275" algn="ctr" fontAlgn="base">
                <a:lnSpc>
                  <a:spcPct val="90000"/>
                </a:lnSpc>
                <a:spcBef>
                  <a:spcPct val="30000"/>
                </a:spcBef>
                <a:spcAft>
                  <a:spcPct val="0"/>
                </a:spcAft>
              </a:pPr>
              <a:r>
                <a:rPr lang="en-US" sz="1600" b="1" dirty="0">
                  <a:solidFill>
                    <a:schemeClr val="bg1"/>
                  </a:solidFill>
                  <a:latin typeface="Segoe Semibold" pitchFamily="34" charset="0"/>
                  <a:cs typeface="Arial" charset="0"/>
                </a:rPr>
                <a:t>Apps</a:t>
              </a:r>
            </a:p>
          </p:txBody>
        </p:sp>
        <p:sp>
          <p:nvSpPr>
            <p:cNvPr id="8" name="AutoShape 44"/>
            <p:cNvSpPr>
              <a:spLocks noChangeArrowheads="1"/>
            </p:cNvSpPr>
            <p:nvPr/>
          </p:nvSpPr>
          <p:spPr bwMode="auto">
            <a:xfrm>
              <a:off x="187" y="2348"/>
              <a:ext cx="438" cy="352"/>
            </a:xfrm>
            <a:prstGeom prst="can">
              <a:avLst>
                <a:gd name="adj" fmla="val 2500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68275" indent="-168275" algn="ctr">
                <a:lnSpc>
                  <a:spcPct val="90000"/>
                </a:lnSpc>
                <a:spcBef>
                  <a:spcPct val="30000"/>
                </a:spcBef>
              </a:pPr>
              <a:r>
                <a:rPr lang="en-US" sz="1400" b="1" dirty="0" smtClean="0">
                  <a:solidFill>
                    <a:schemeClr val="bg1"/>
                  </a:solidFill>
                  <a:latin typeface="Segoe Semibold" pitchFamily="34" charset="0"/>
                  <a:cs typeface="Arial" charset="0"/>
                </a:rPr>
                <a:t>MySQL</a:t>
              </a:r>
              <a:endParaRPr lang="en-US" sz="1400" b="1" dirty="0">
                <a:solidFill>
                  <a:schemeClr val="bg1"/>
                </a:solidFill>
                <a:latin typeface="Segoe Semibold" pitchFamily="34" charset="0"/>
                <a:cs typeface="Arial" charset="0"/>
              </a:endParaRPr>
            </a:p>
          </p:txBody>
        </p:sp>
        <p:sp>
          <p:nvSpPr>
            <p:cNvPr id="9" name="AutoShape 45"/>
            <p:cNvSpPr>
              <a:spLocks noChangeArrowheads="1"/>
            </p:cNvSpPr>
            <p:nvPr/>
          </p:nvSpPr>
          <p:spPr bwMode="auto">
            <a:xfrm>
              <a:off x="187" y="1212"/>
              <a:ext cx="438" cy="333"/>
            </a:xfrm>
            <a:prstGeom prst="can">
              <a:avLst>
                <a:gd name="adj" fmla="val 2500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68275" indent="-168275" algn="ctr">
                <a:lnSpc>
                  <a:spcPct val="90000"/>
                </a:lnSpc>
                <a:spcBef>
                  <a:spcPct val="30000"/>
                </a:spcBef>
              </a:pPr>
              <a:r>
                <a:rPr lang="en-US" sz="1600" b="1" dirty="0" smtClean="0">
                  <a:solidFill>
                    <a:schemeClr val="bg1"/>
                  </a:solidFill>
                  <a:latin typeface="Segoe Semibold" pitchFamily="34" charset="0"/>
                  <a:cs typeface="Arial" charset="0"/>
                </a:rPr>
                <a:t>AD</a:t>
              </a:r>
              <a:endParaRPr lang="en-US" sz="1600" b="1" dirty="0">
                <a:solidFill>
                  <a:schemeClr val="bg1"/>
                </a:solidFill>
                <a:latin typeface="Segoe Semibold" pitchFamily="34" charset="0"/>
                <a:cs typeface="Arial" charset="0"/>
              </a:endParaRPr>
            </a:p>
          </p:txBody>
        </p:sp>
        <p:sp>
          <p:nvSpPr>
            <p:cNvPr id="10" name="Text Box 46"/>
            <p:cNvSpPr txBox="1">
              <a:spLocks noChangeArrowheads="1"/>
            </p:cNvSpPr>
            <p:nvPr/>
          </p:nvSpPr>
          <p:spPr bwMode="auto">
            <a:xfrm>
              <a:off x="128" y="864"/>
              <a:ext cx="577" cy="267"/>
            </a:xfrm>
            <a:prstGeom prst="rect">
              <a:avLst/>
            </a:prstGeom>
            <a:ln/>
            <a:extLst/>
          </p:spPr>
          <p:style>
            <a:lnRef idx="0">
              <a:schemeClr val="accent6"/>
            </a:lnRef>
            <a:fillRef idx="3">
              <a:schemeClr val="accent6"/>
            </a:fillRef>
            <a:effectRef idx="3">
              <a:schemeClr val="accent6"/>
            </a:effectRef>
            <a:fontRef idx="minor">
              <a:schemeClr val="lt1"/>
            </a:fontRef>
          </p:style>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90000"/>
                </a:lnSpc>
                <a:spcBef>
                  <a:spcPct val="30000"/>
                </a:spcBef>
              </a:pPr>
              <a:r>
                <a:rPr lang="en-US" sz="1600" dirty="0">
                  <a:solidFill>
                    <a:schemeClr val="bg1"/>
                  </a:solidFill>
                  <a:latin typeface="Segoe Semibold" pitchFamily="34" charset="0"/>
                </a:rPr>
                <a:t>Source</a:t>
              </a:r>
              <a:br>
                <a:rPr lang="en-US" sz="1600" dirty="0">
                  <a:solidFill>
                    <a:schemeClr val="bg1"/>
                  </a:solidFill>
                  <a:latin typeface="Segoe Semibold" pitchFamily="34" charset="0"/>
                </a:rPr>
              </a:br>
              <a:r>
                <a:rPr lang="en-US" sz="1600" dirty="0">
                  <a:solidFill>
                    <a:schemeClr val="bg1"/>
                  </a:solidFill>
                  <a:latin typeface="Segoe Semibold" pitchFamily="34" charset="0"/>
                </a:rPr>
                <a:t>Systems</a:t>
              </a:r>
            </a:p>
          </p:txBody>
        </p:sp>
      </p:grpSp>
      <p:pic>
        <p:nvPicPr>
          <p:cNvPr id="11" name="Picture 10" descr="four arrows_2"/>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1331642" y="3155955"/>
            <a:ext cx="1972883" cy="20371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1475658" y="3985257"/>
            <a:ext cx="1718163"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en-US" sz="1400" b="1" dirty="0" smtClean="0">
                <a:effectLst>
                  <a:outerShdw blurRad="38100" dist="38100" dir="2700000" algn="tl">
                    <a:srgbClr val="C0C0C0"/>
                  </a:outerShdw>
                </a:effectLst>
              </a:rPr>
              <a:t>Extract, </a:t>
            </a:r>
            <a:endParaRPr lang="en-US" sz="1400" b="1" dirty="0">
              <a:effectLst>
                <a:outerShdw blurRad="38100" dist="38100" dir="2700000" algn="tl">
                  <a:srgbClr val="C0C0C0"/>
                </a:outerShdw>
              </a:effectLst>
            </a:endParaRPr>
          </a:p>
          <a:p>
            <a:pPr algn="ctr" eaLnBrk="0" hangingPunct="0"/>
            <a:r>
              <a:rPr lang="en-US" sz="1400" b="1" dirty="0" smtClean="0">
                <a:effectLst>
                  <a:outerShdw blurRad="38100" dist="38100" dir="2700000" algn="tl">
                    <a:srgbClr val="C0C0C0"/>
                  </a:outerShdw>
                </a:effectLst>
              </a:rPr>
              <a:t>Transform &amp; Load</a:t>
            </a:r>
            <a:endParaRPr lang="en-US" sz="1400" b="1" dirty="0">
              <a:effectLst>
                <a:outerShdw blurRad="38100" dist="38100" dir="2700000" algn="tl">
                  <a:srgbClr val="C0C0C0"/>
                </a:outerShdw>
              </a:effectLst>
            </a:endParaRPr>
          </a:p>
        </p:txBody>
      </p:sp>
      <p:grpSp>
        <p:nvGrpSpPr>
          <p:cNvPr id="13" name="Group 12"/>
          <p:cNvGrpSpPr>
            <a:grpSpLocks/>
          </p:cNvGrpSpPr>
          <p:nvPr/>
        </p:nvGrpSpPr>
        <p:grpSpPr bwMode="auto">
          <a:xfrm>
            <a:off x="3491880" y="2622555"/>
            <a:ext cx="3744416" cy="3200400"/>
            <a:chOff x="2728" y="912"/>
            <a:chExt cx="1200" cy="2016"/>
          </a:xfrm>
        </p:grpSpPr>
        <p:sp>
          <p:nvSpPr>
            <p:cNvPr id="14" name="AutoShape 68"/>
            <p:cNvSpPr>
              <a:spLocks noChangeArrowheads="1"/>
            </p:cNvSpPr>
            <p:nvPr/>
          </p:nvSpPr>
          <p:spPr bwMode="auto">
            <a:xfrm>
              <a:off x="2728" y="912"/>
              <a:ext cx="1200" cy="2016"/>
            </a:xfrm>
            <a:prstGeom prst="roundRect">
              <a:avLst>
                <a:gd name="adj" fmla="val 16667"/>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AU">
                <a:solidFill>
                  <a:schemeClr val="bg1"/>
                </a:solidFill>
              </a:endParaRPr>
            </a:p>
          </p:txBody>
        </p:sp>
        <p:sp>
          <p:nvSpPr>
            <p:cNvPr id="15" name="Text Box 69"/>
            <p:cNvSpPr txBox="1">
              <a:spLocks noChangeArrowheads="1"/>
            </p:cNvSpPr>
            <p:nvPr/>
          </p:nvSpPr>
          <p:spPr bwMode="auto">
            <a:xfrm flipH="1">
              <a:off x="2843" y="1038"/>
              <a:ext cx="339" cy="337"/>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90000"/>
                </a:lnSpc>
                <a:spcBef>
                  <a:spcPct val="30000"/>
                </a:spcBef>
              </a:pPr>
              <a:r>
                <a:rPr lang="en-US" sz="1600" dirty="0" smtClean="0">
                  <a:solidFill>
                    <a:schemeClr val="bg1"/>
                  </a:solidFill>
                  <a:latin typeface="Segoe Semibold" pitchFamily="34" charset="0"/>
                </a:rPr>
                <a:t>BI </a:t>
              </a:r>
              <a:r>
                <a:rPr lang="en-US" sz="1600" dirty="0">
                  <a:solidFill>
                    <a:schemeClr val="bg1"/>
                  </a:solidFill>
                  <a:latin typeface="Segoe Semibold" pitchFamily="34" charset="0"/>
                </a:rPr>
                <a:t>Data Server</a:t>
              </a:r>
            </a:p>
          </p:txBody>
        </p:sp>
      </p:grpSp>
      <p:grpSp>
        <p:nvGrpSpPr>
          <p:cNvPr id="16" name="Group 15"/>
          <p:cNvGrpSpPr>
            <a:grpSpLocks/>
          </p:cNvGrpSpPr>
          <p:nvPr/>
        </p:nvGrpSpPr>
        <p:grpSpPr bwMode="auto">
          <a:xfrm>
            <a:off x="3682630" y="3533691"/>
            <a:ext cx="1719241" cy="1602103"/>
            <a:chOff x="2014" y="1114"/>
            <a:chExt cx="1173" cy="776"/>
          </a:xfrm>
        </p:grpSpPr>
        <p:sp>
          <p:nvSpPr>
            <p:cNvPr id="17" name="Rectangle 16"/>
            <p:cNvSpPr>
              <a:spLocks noChangeArrowheads="1"/>
            </p:cNvSpPr>
            <p:nvPr/>
          </p:nvSpPr>
          <p:spPr bwMode="auto">
            <a:xfrm>
              <a:off x="2014" y="1657"/>
              <a:ext cx="1173" cy="233"/>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lnSpc>
                  <a:spcPct val="90000"/>
                </a:lnSpc>
                <a:spcBef>
                  <a:spcPct val="30000"/>
                </a:spcBef>
              </a:pPr>
              <a:r>
                <a:rPr lang="en-US" sz="1400" dirty="0" smtClean="0">
                  <a:solidFill>
                    <a:schemeClr val="bg1"/>
                  </a:solidFill>
                  <a:latin typeface="Segoe Semibold" pitchFamily="34" charset="0"/>
                </a:rPr>
                <a:t>Staging data</a:t>
              </a:r>
              <a:br>
                <a:rPr lang="en-US" sz="1400" dirty="0" smtClean="0">
                  <a:solidFill>
                    <a:schemeClr val="bg1"/>
                  </a:solidFill>
                  <a:latin typeface="Segoe Semibold" pitchFamily="34" charset="0"/>
                </a:rPr>
              </a:br>
              <a:r>
                <a:rPr lang="en-US" sz="1400" dirty="0" smtClean="0">
                  <a:solidFill>
                    <a:schemeClr val="bg1"/>
                  </a:solidFill>
                  <a:latin typeface="Segoe Semibold" pitchFamily="34" charset="0"/>
                </a:rPr>
                <a:t> Relational data</a:t>
              </a:r>
              <a:endParaRPr lang="en-US" sz="1400" dirty="0">
                <a:solidFill>
                  <a:schemeClr val="bg1"/>
                </a:solidFill>
                <a:latin typeface="Segoe Semibold" pitchFamily="34" charset="0"/>
              </a:endParaRPr>
            </a:p>
          </p:txBody>
        </p:sp>
        <p:grpSp>
          <p:nvGrpSpPr>
            <p:cNvPr id="18" name="Group 17"/>
            <p:cNvGrpSpPr>
              <a:grpSpLocks/>
            </p:cNvGrpSpPr>
            <p:nvPr/>
          </p:nvGrpSpPr>
          <p:grpSpPr bwMode="auto">
            <a:xfrm>
              <a:off x="2120" y="1114"/>
              <a:ext cx="692" cy="404"/>
              <a:chOff x="2188" y="1258"/>
              <a:chExt cx="692" cy="404"/>
            </a:xfrm>
          </p:grpSpPr>
          <p:sp>
            <p:nvSpPr>
              <p:cNvPr id="19" name="AutoShape 29"/>
              <p:cNvSpPr>
                <a:spLocks noChangeArrowheads="1"/>
              </p:cNvSpPr>
              <p:nvPr/>
            </p:nvSpPr>
            <p:spPr bwMode="auto">
              <a:xfrm>
                <a:off x="2496" y="1258"/>
                <a:ext cx="384" cy="307"/>
              </a:xfrm>
              <a:prstGeom prst="can">
                <a:avLst>
                  <a:gd name="adj" fmla="val 2500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AU"/>
              </a:p>
            </p:txBody>
          </p:sp>
          <p:sp>
            <p:nvSpPr>
              <p:cNvPr id="20" name="AutoShape 41"/>
              <p:cNvSpPr>
                <a:spLocks noChangeArrowheads="1"/>
              </p:cNvSpPr>
              <p:nvPr/>
            </p:nvSpPr>
            <p:spPr bwMode="auto">
              <a:xfrm>
                <a:off x="2188" y="1355"/>
                <a:ext cx="384" cy="307"/>
              </a:xfrm>
              <a:prstGeom prst="can">
                <a:avLst>
                  <a:gd name="adj" fmla="val 2500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AU"/>
              </a:p>
            </p:txBody>
          </p:sp>
        </p:grpSp>
      </p:grpSp>
      <p:grpSp>
        <p:nvGrpSpPr>
          <p:cNvPr id="21" name="Group 20"/>
          <p:cNvGrpSpPr>
            <a:grpSpLocks/>
          </p:cNvGrpSpPr>
          <p:nvPr/>
        </p:nvGrpSpPr>
        <p:grpSpPr bwMode="auto">
          <a:xfrm>
            <a:off x="5364090" y="3465545"/>
            <a:ext cx="1770509" cy="1160389"/>
            <a:chOff x="2304" y="1872"/>
            <a:chExt cx="1296" cy="746"/>
          </a:xfrm>
        </p:grpSpPr>
        <p:pic>
          <p:nvPicPr>
            <p:cNvPr id="22" name="Picture 21" descr="300714_rubiks_c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0" y="1872"/>
              <a:ext cx="446" cy="4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30"/>
            <p:cNvSpPr txBox="1">
              <a:spLocks noChangeArrowheads="1"/>
            </p:cNvSpPr>
            <p:nvPr/>
          </p:nvSpPr>
          <p:spPr bwMode="auto">
            <a:xfrm flipH="1">
              <a:off x="2304" y="2309"/>
              <a:ext cx="1296" cy="309"/>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90000"/>
                </a:lnSpc>
                <a:spcBef>
                  <a:spcPct val="30000"/>
                </a:spcBef>
              </a:pPr>
              <a:r>
                <a:rPr lang="en-US" sz="1400" dirty="0">
                  <a:solidFill>
                    <a:schemeClr val="bg1"/>
                  </a:solidFill>
                  <a:latin typeface="Segoe Semibold" pitchFamily="34" charset="0"/>
                </a:rPr>
                <a:t>OLAP Cubes, Multi-Dimensional Data</a:t>
              </a:r>
            </a:p>
          </p:txBody>
        </p:sp>
      </p:grpSp>
      <p:sp>
        <p:nvSpPr>
          <p:cNvPr id="24" name="AutoShape 43"/>
          <p:cNvSpPr>
            <a:spLocks noChangeArrowheads="1"/>
          </p:cNvSpPr>
          <p:nvPr/>
        </p:nvSpPr>
        <p:spPr bwMode="auto">
          <a:xfrm>
            <a:off x="341437" y="4869160"/>
            <a:ext cx="677864" cy="647891"/>
          </a:xfrm>
          <a:prstGeom prst="can">
            <a:avLst>
              <a:gd name="adj" fmla="val 2500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marL="168275" indent="-168275" algn="ctr" fontAlgn="base">
              <a:lnSpc>
                <a:spcPct val="90000"/>
              </a:lnSpc>
              <a:spcBef>
                <a:spcPct val="30000"/>
              </a:spcBef>
              <a:spcAft>
                <a:spcPct val="0"/>
              </a:spcAft>
            </a:pPr>
            <a:endParaRPr lang="en-US" sz="1600" b="1" dirty="0" smtClean="0">
              <a:solidFill>
                <a:schemeClr val="bg1"/>
              </a:solidFill>
              <a:latin typeface="Segoe Semibold" pitchFamily="34" charset="0"/>
              <a:cs typeface="Arial" charset="0"/>
            </a:endParaRPr>
          </a:p>
          <a:p>
            <a:pPr marL="168275" indent="-168275" algn="ctr" fontAlgn="base">
              <a:lnSpc>
                <a:spcPct val="90000"/>
              </a:lnSpc>
              <a:spcBef>
                <a:spcPct val="30000"/>
              </a:spcBef>
              <a:spcAft>
                <a:spcPct val="0"/>
              </a:spcAft>
            </a:pPr>
            <a:r>
              <a:rPr lang="en-US" sz="1600" b="1" dirty="0" smtClean="0">
                <a:solidFill>
                  <a:schemeClr val="bg1"/>
                </a:solidFill>
                <a:latin typeface="Segoe Semibold" pitchFamily="34" charset="0"/>
                <a:cs typeface="Arial" charset="0"/>
              </a:rPr>
              <a:t>IDM </a:t>
            </a:r>
            <a:br>
              <a:rPr lang="en-US" sz="1600" b="1" dirty="0" smtClean="0">
                <a:solidFill>
                  <a:schemeClr val="bg1"/>
                </a:solidFill>
                <a:latin typeface="Segoe Semibold" pitchFamily="34" charset="0"/>
                <a:cs typeface="Arial" charset="0"/>
              </a:rPr>
            </a:br>
            <a:endParaRPr lang="en-US" sz="1600" b="1" dirty="0">
              <a:solidFill>
                <a:schemeClr val="bg1"/>
              </a:solidFill>
              <a:latin typeface="Segoe Semibold" pitchFamily="34" charset="0"/>
              <a:cs typeface="Arial" charset="0"/>
            </a:endParaRPr>
          </a:p>
        </p:txBody>
      </p:sp>
      <p:pic>
        <p:nvPicPr>
          <p:cNvPr id="389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2630568"/>
            <a:ext cx="1224136" cy="74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3650517"/>
            <a:ext cx="1500386" cy="86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4856" y="4953869"/>
            <a:ext cx="1171299" cy="6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5985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Point</a:t>
            </a:r>
            <a:br>
              <a:rPr lang="en-US" dirty="0" smtClean="0"/>
            </a:br>
            <a:r>
              <a:rPr lang="en-AU" dirty="0" smtClean="0">
                <a:solidFill>
                  <a:schemeClr val="accent2"/>
                </a:solidFill>
              </a:rPr>
              <a:t>Output</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628800"/>
            <a:ext cx="7108576" cy="48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9713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Excel Services </a:t>
            </a:r>
            <a:br>
              <a:rPr lang="en-US" dirty="0" smtClean="0"/>
            </a:br>
            <a:r>
              <a:rPr lang="en-AU" dirty="0" smtClean="0">
                <a:solidFill>
                  <a:schemeClr val="accent2"/>
                </a:solidFill>
              </a:rPr>
              <a:t>Interactive Dashboard</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9" name="Picture 8" descr="law_excel_dashboard_by_user_role.png"/>
          <p:cNvPicPr>
            <a:picLocks noChangeAspect="1"/>
          </p:cNvPicPr>
          <p:nvPr/>
        </p:nvPicPr>
        <p:blipFill>
          <a:blip r:embed="rId3" cstate="print"/>
          <a:stretch>
            <a:fillRect/>
          </a:stretch>
        </p:blipFill>
        <p:spPr>
          <a:xfrm>
            <a:off x="755576" y="1772818"/>
            <a:ext cx="7776864" cy="4372351"/>
          </a:xfrm>
          <a:prstGeom prst="rect">
            <a:avLst/>
          </a:prstGeom>
        </p:spPr>
      </p:pic>
    </p:spTree>
    <p:extLst>
      <p:ext uri="{BB962C8B-B14F-4D97-AF65-F5344CB8AC3E}">
        <p14:creationId xmlns:p14="http://schemas.microsoft.com/office/powerpoint/2010/main" val="41192775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Excel Services </a:t>
            </a:r>
            <a:br>
              <a:rPr lang="en-US" dirty="0" smtClean="0"/>
            </a:br>
            <a:r>
              <a:rPr lang="en-AU" dirty="0" smtClean="0">
                <a:solidFill>
                  <a:schemeClr val="accent2"/>
                </a:solidFill>
              </a:rPr>
              <a:t>Interactive Dashboard</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5" descr="law_excel_dashboard_by_activity_type.png"/>
          <p:cNvPicPr>
            <a:picLocks noChangeAspect="1"/>
          </p:cNvPicPr>
          <p:nvPr/>
        </p:nvPicPr>
        <p:blipFill>
          <a:blip r:embed="rId3" cstate="print"/>
          <a:stretch>
            <a:fillRect/>
          </a:stretch>
        </p:blipFill>
        <p:spPr>
          <a:xfrm>
            <a:off x="755576" y="1844825"/>
            <a:ext cx="7596336" cy="4270855"/>
          </a:xfrm>
          <a:prstGeom prst="rect">
            <a:avLst/>
          </a:prstGeom>
        </p:spPr>
      </p:pic>
    </p:spTree>
    <p:extLst>
      <p:ext uri="{BB962C8B-B14F-4D97-AF65-F5344CB8AC3E}">
        <p14:creationId xmlns:p14="http://schemas.microsoft.com/office/powerpoint/2010/main" val="3320691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8" name="Title 1"/>
          <p:cNvSpPr>
            <a:spLocks noGrp="1"/>
          </p:cNvSpPr>
          <p:nvPr>
            <p:ph type="title"/>
          </p:nvPr>
        </p:nvSpPr>
        <p:spPr>
          <a:xfrm>
            <a:off x="457200" y="341784"/>
            <a:ext cx="8229600" cy="1143000"/>
          </a:xfrm>
        </p:spPr>
        <p:txBody>
          <a:bodyPr>
            <a:normAutofit/>
          </a:bodyPr>
          <a:lstStyle/>
          <a:p>
            <a:r>
              <a:rPr lang="en-US" sz="3200" dirty="0" smtClean="0"/>
              <a:t>Visualize first Cube </a:t>
            </a:r>
            <a:r>
              <a:rPr lang="en-US" dirty="0" smtClean="0"/>
              <a:t>:</a:t>
            </a:r>
            <a:br>
              <a:rPr lang="en-US" dirty="0" smtClean="0"/>
            </a:br>
            <a:r>
              <a:rPr lang="en-US" sz="2200" dirty="0">
                <a:solidFill>
                  <a:schemeClr val="accent2"/>
                </a:solidFill>
              </a:rPr>
              <a:t>first Excel 2010 pivot table based on cube was straight forward</a:t>
            </a:r>
            <a:r>
              <a:rPr lang="en-US" sz="1300" dirty="0" smtClean="0"/>
              <a:t>.</a:t>
            </a:r>
            <a:endParaRPr lang="en-US" sz="1300" dirty="0">
              <a:solidFill>
                <a:schemeClr val="accent2"/>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589925"/>
            <a:ext cx="4158170" cy="471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9512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One – Common User Identifier</a:t>
            </a:r>
            <a:br>
              <a:rPr lang="en-US" dirty="0" smtClean="0"/>
            </a:br>
            <a:r>
              <a:rPr lang="en-AU" sz="3600" dirty="0" smtClean="0">
                <a:solidFill>
                  <a:schemeClr val="accent2"/>
                </a:solidFill>
              </a:rPr>
              <a:t>What was the challenge?</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US" dirty="0"/>
              <a:t>User </a:t>
            </a:r>
            <a:r>
              <a:rPr lang="en-US" dirty="0" smtClean="0"/>
              <a:t>information </a:t>
            </a:r>
            <a:r>
              <a:rPr lang="en-US" dirty="0"/>
              <a:t>data from Oracle </a:t>
            </a:r>
            <a:r>
              <a:rPr lang="en-US" dirty="0" smtClean="0"/>
              <a:t>IDM</a:t>
            </a:r>
            <a:endParaRPr lang="en-US" dirty="0"/>
          </a:p>
          <a:p>
            <a:r>
              <a:rPr lang="en-US" dirty="0"/>
              <a:t>User information </a:t>
            </a:r>
            <a:r>
              <a:rPr lang="en-US" dirty="0" smtClean="0"/>
              <a:t>data </a:t>
            </a:r>
            <a:r>
              <a:rPr lang="en-US" dirty="0"/>
              <a:t>from Active </a:t>
            </a:r>
            <a:r>
              <a:rPr lang="en-US" dirty="0" smtClean="0"/>
              <a:t>Directory</a:t>
            </a:r>
          </a:p>
          <a:p>
            <a:r>
              <a:rPr lang="en-US" dirty="0" smtClean="0"/>
              <a:t>Every source have different set of user data</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One – Common User Identifier</a:t>
            </a:r>
            <a:br>
              <a:rPr lang="en-US" dirty="0" smtClean="0"/>
            </a:br>
            <a:r>
              <a:rPr lang="en-AU" sz="3600" dirty="0" smtClean="0">
                <a:solidFill>
                  <a:schemeClr val="accent2"/>
                </a:solidFill>
              </a:rPr>
              <a:t>What wer</a:t>
            </a:r>
            <a:r>
              <a:rPr lang="en-AU" dirty="0" smtClean="0">
                <a:solidFill>
                  <a:schemeClr val="accent2"/>
                </a:solidFill>
              </a:rPr>
              <a:t>e our options?</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Collecting all the data from IDM team</a:t>
            </a:r>
          </a:p>
          <a:p>
            <a:r>
              <a:rPr lang="en-US" dirty="0" smtClean="0"/>
              <a:t>Accessing Oracle database &amp; AD via API</a:t>
            </a:r>
            <a:endParaRPr lang="en-US" dirty="0"/>
          </a:p>
          <a:p>
            <a:r>
              <a:rPr lang="en-US" dirty="0" smtClean="0"/>
              <a:t>Develop a custom solution</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626396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One – Common User </a:t>
            </a:r>
            <a:r>
              <a:rPr lang="en-US" dirty="0" smtClean="0"/>
              <a:t>Identifier</a:t>
            </a:r>
            <a:br>
              <a:rPr lang="en-US" dirty="0" smtClean="0"/>
            </a:br>
            <a:r>
              <a:rPr lang="en-US" dirty="0">
                <a:solidFill>
                  <a:schemeClr val="accent2"/>
                </a:solidFill>
              </a:rPr>
              <a:t>DET NSW Portal</a:t>
            </a:r>
            <a:endParaRPr lang="en-AU" dirty="0">
              <a:solidFill>
                <a:schemeClr val="accent2"/>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628801"/>
            <a:ext cx="7980523" cy="4425355"/>
          </a:xfrm>
        </p:spPr>
      </p:pic>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30741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 One – Common User </a:t>
            </a:r>
            <a:r>
              <a:rPr lang="en-US" dirty="0" smtClean="0"/>
              <a:t>Identifier</a:t>
            </a:r>
            <a:br>
              <a:rPr lang="en-US" dirty="0" smtClean="0"/>
            </a:br>
            <a:r>
              <a:rPr lang="en-US" dirty="0" smtClean="0">
                <a:solidFill>
                  <a:schemeClr val="accent2"/>
                </a:solidFill>
              </a:rPr>
              <a:t>Windows Accounts &amp; Active </a:t>
            </a:r>
            <a:r>
              <a:rPr lang="en-US" dirty="0">
                <a:solidFill>
                  <a:schemeClr val="accent2"/>
                </a:solidFill>
              </a:rPr>
              <a:t>D</a:t>
            </a:r>
            <a:r>
              <a:rPr lang="en-US" dirty="0" smtClean="0">
                <a:solidFill>
                  <a:schemeClr val="accent2"/>
                </a:solidFill>
              </a:rPr>
              <a:t>irectory </a:t>
            </a:r>
            <a:endParaRPr lang="en-AU" dirty="0">
              <a:solidFill>
                <a:schemeClr val="accent2"/>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04" y="1772816"/>
            <a:ext cx="6997369" cy="45968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478" y="1658843"/>
            <a:ext cx="2874000" cy="1772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71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One – Common User Identifier</a:t>
            </a:r>
            <a:br>
              <a:rPr lang="en-US" dirty="0" smtClean="0"/>
            </a:br>
            <a:r>
              <a:rPr lang="en-AU" sz="3600" dirty="0" smtClean="0">
                <a:solidFill>
                  <a:schemeClr val="accent2"/>
                </a:solidFill>
              </a:rPr>
              <a:t>Which option did we choose and why?</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Solution: Console application </a:t>
            </a:r>
            <a:br>
              <a:rPr lang="en-US" dirty="0" smtClean="0"/>
            </a:br>
            <a:endParaRPr lang="en-US" dirty="0" smtClean="0"/>
          </a:p>
          <a:p>
            <a:pPr lvl="1"/>
            <a:r>
              <a:rPr lang="en-US" dirty="0" smtClean="0"/>
              <a:t>Initial upload from Active Directory</a:t>
            </a:r>
          </a:p>
          <a:p>
            <a:pPr lvl="1"/>
            <a:r>
              <a:rPr lang="en-US" dirty="0" smtClean="0"/>
              <a:t>Access Oracle IDM services via API</a:t>
            </a:r>
          </a:p>
          <a:p>
            <a:pPr lvl="1"/>
            <a:r>
              <a:rPr lang="en-US" dirty="0" smtClean="0"/>
              <a:t>Merge data</a:t>
            </a:r>
          </a:p>
          <a:p>
            <a:pPr lvl="1"/>
            <a:r>
              <a:rPr lang="en-US" dirty="0" smtClean="0"/>
              <a:t>Regular update of new users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4618649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AU" dirty="0" smtClean="0"/>
              <a:t>Data </a:t>
            </a:r>
            <a:r>
              <a:rPr lang="en-AU" dirty="0"/>
              <a:t>Dashboards using Microsoft BI </a:t>
            </a:r>
          </a:p>
        </p:txBody>
      </p:sp>
      <p:sp>
        <p:nvSpPr>
          <p:cNvPr id="3" name="Text Placeholder 2"/>
          <p:cNvSpPr>
            <a:spLocks noGrp="1"/>
          </p:cNvSpPr>
          <p:nvPr>
            <p:ph type="body" idx="1"/>
          </p:nvPr>
        </p:nvSpPr>
        <p:spPr/>
        <p:txBody>
          <a:bodyPr/>
          <a:lstStyle/>
          <a:p>
            <a:pPr lvl="0">
              <a:defRPr/>
            </a:pPr>
            <a:r>
              <a:rPr lang="en-US" dirty="0" err="1" smtClean="0"/>
              <a:t>Dheeraj</a:t>
            </a:r>
            <a:r>
              <a:rPr lang="en-US" dirty="0" smtClean="0"/>
              <a:t> </a:t>
            </a:r>
            <a:r>
              <a:rPr lang="en-US" dirty="0" err="1" smtClean="0"/>
              <a:t>Chowdhury</a:t>
            </a:r>
            <a:endParaRPr lang="en-US" dirty="0" smtClean="0"/>
          </a:p>
          <a:p>
            <a:pPr lvl="0">
              <a:defRPr/>
            </a:pPr>
            <a:r>
              <a:rPr lang="en-US" dirty="0" smtClean="0"/>
              <a:t>Group Leader Digital Media</a:t>
            </a:r>
          </a:p>
          <a:p>
            <a:pPr lvl="0">
              <a:defRPr/>
            </a:pPr>
            <a:r>
              <a:rPr lang="en-US" dirty="0" smtClean="0"/>
              <a:t>NSW Department of Education and Communities</a:t>
            </a:r>
          </a:p>
          <a:p>
            <a:pPr lvl="0">
              <a:defRPr/>
            </a:pPr>
            <a:r>
              <a:rPr lang="en-US" dirty="0" smtClean="0"/>
              <a:t>Curriculum and Learning Innovation Centre</a:t>
            </a:r>
          </a:p>
        </p:txBody>
      </p:sp>
      <p:sp>
        <p:nvSpPr>
          <p:cNvPr id="6" name="Title 1"/>
          <p:cNvSpPr txBox="1">
            <a:spLocks/>
          </p:cNvSpPr>
          <p:nvPr/>
        </p:nvSpPr>
        <p:spPr>
          <a:xfrm>
            <a:off x="334201" y="447367"/>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DAT 311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3125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Down Arrow Callout 5"/>
          <p:cNvSpPr/>
          <p:nvPr/>
        </p:nvSpPr>
        <p:spPr>
          <a:xfrm>
            <a:off x="287524" y="1669240"/>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b="1" dirty="0" smtClean="0">
                <a:solidFill>
                  <a:schemeClr val="bg1"/>
                </a:solidFill>
              </a:rPr>
              <a:t>User identity</a:t>
            </a:r>
            <a:br>
              <a:rPr lang="en-AU" b="1" dirty="0" smtClean="0">
                <a:solidFill>
                  <a:schemeClr val="bg1"/>
                </a:solidFill>
              </a:rPr>
            </a:br>
            <a:r>
              <a:rPr lang="en-AU" b="1" dirty="0" smtClean="0">
                <a:solidFill>
                  <a:schemeClr val="bg1"/>
                </a:solidFill>
              </a:rPr>
              <a:t>Active Directory</a:t>
            </a:r>
            <a:endParaRPr lang="en-AU" b="1" dirty="0">
              <a:solidFill>
                <a:schemeClr val="bg1"/>
              </a:solidFill>
            </a:endParaRPr>
          </a:p>
        </p:txBody>
      </p:sp>
      <p:sp>
        <p:nvSpPr>
          <p:cNvPr id="7" name="Down Arrow Callout 6"/>
          <p:cNvSpPr/>
          <p:nvPr/>
        </p:nvSpPr>
        <p:spPr>
          <a:xfrm>
            <a:off x="2483768" y="1692440"/>
            <a:ext cx="1872208"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b="1" dirty="0" smtClean="0">
                <a:solidFill>
                  <a:schemeClr val="bg1"/>
                </a:solidFill>
              </a:rPr>
              <a:t>IDM</a:t>
            </a:r>
            <a:br>
              <a:rPr lang="en-AU" b="1" dirty="0" smtClean="0">
                <a:solidFill>
                  <a:schemeClr val="bg1"/>
                </a:solidFill>
              </a:rPr>
            </a:br>
            <a:r>
              <a:rPr lang="en-AU" b="1" dirty="0" smtClean="0">
                <a:solidFill>
                  <a:schemeClr val="bg1"/>
                </a:solidFill>
              </a:rPr>
              <a:t>(Oracle Database)</a:t>
            </a:r>
            <a:endParaRPr lang="en-AU" b="1" dirty="0">
              <a:solidFill>
                <a:schemeClr val="bg1"/>
              </a:solidFill>
            </a:endParaRPr>
          </a:p>
        </p:txBody>
      </p:sp>
      <p:sp>
        <p:nvSpPr>
          <p:cNvPr id="8" name="Down Arrow Callout 7"/>
          <p:cNvSpPr/>
          <p:nvPr/>
        </p:nvSpPr>
        <p:spPr>
          <a:xfrm>
            <a:off x="2483768" y="3496823"/>
            <a:ext cx="1872208"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Accessing data via </a:t>
            </a:r>
            <a:r>
              <a:rPr lang="en-AU" b="1" dirty="0" smtClean="0">
                <a:solidFill>
                  <a:schemeClr val="bg1"/>
                </a:solidFill>
              </a:rPr>
              <a:t>SOAP </a:t>
            </a:r>
            <a:r>
              <a:rPr lang="en-AU" b="1" dirty="0" err="1" smtClean="0">
                <a:solidFill>
                  <a:schemeClr val="bg1"/>
                </a:solidFill>
              </a:rPr>
              <a:t>Webservices</a:t>
            </a:r>
            <a:endParaRPr lang="en-AU" b="1" dirty="0">
              <a:solidFill>
                <a:schemeClr val="bg1"/>
              </a:solidFill>
            </a:endParaRPr>
          </a:p>
        </p:txBody>
      </p:sp>
      <p:sp>
        <p:nvSpPr>
          <p:cNvPr id="9" name="Down Arrow Callout 8"/>
          <p:cNvSpPr/>
          <p:nvPr/>
        </p:nvSpPr>
        <p:spPr>
          <a:xfrm>
            <a:off x="359532" y="3496823"/>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MS SQL AD </a:t>
            </a:r>
            <a:r>
              <a:rPr lang="en-AU" b="1" dirty="0" smtClean="0">
                <a:solidFill>
                  <a:schemeClr val="bg1"/>
                </a:solidFill>
              </a:rPr>
              <a:t>Linked Server </a:t>
            </a:r>
            <a:endParaRPr lang="en-AU" b="1" dirty="0">
              <a:solidFill>
                <a:schemeClr val="bg1"/>
              </a:solidFill>
            </a:endParaRPr>
          </a:p>
        </p:txBody>
      </p:sp>
      <p:sp>
        <p:nvSpPr>
          <p:cNvPr id="10" name="Down Arrow Callout 9"/>
          <p:cNvSpPr/>
          <p:nvPr/>
        </p:nvSpPr>
        <p:spPr>
          <a:xfrm>
            <a:off x="359532" y="5301208"/>
            <a:ext cx="8568952" cy="1183699"/>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Regular Updates to MS SQL Staging Data for </a:t>
            </a:r>
            <a:r>
              <a:rPr lang="en-AU" b="1" dirty="0" smtClean="0">
                <a:solidFill>
                  <a:schemeClr val="bg1"/>
                </a:solidFill>
              </a:rPr>
              <a:t>SSAS</a:t>
            </a:r>
            <a:endParaRPr lang="en-AU" b="1" dirty="0">
              <a:solidFill>
                <a:schemeClr val="bg1"/>
              </a:solidFill>
            </a:endParaRPr>
          </a:p>
        </p:txBody>
      </p:sp>
    </p:spTree>
    <p:extLst>
      <p:ext uri="{BB962C8B-B14F-4D97-AF65-F5344CB8AC3E}">
        <p14:creationId xmlns:p14="http://schemas.microsoft.com/office/powerpoint/2010/main" val="29261207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Demo</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pPr marL="0" indent="0" algn="ctr">
              <a:buNone/>
            </a:pPr>
            <a:r>
              <a:rPr lang="en-US" dirty="0" smtClean="0"/>
              <a:t>Online demo</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215309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92362"/>
            <a:ext cx="8748464" cy="3607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341784"/>
            <a:ext cx="8229600" cy="1143000"/>
          </a:xfrm>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
        <p:nvSpPr>
          <p:cNvPr id="8" name="Text Placeholder 2"/>
          <p:cNvSpPr>
            <a:spLocks noGrp="1"/>
          </p:cNvSpPr>
          <p:nvPr>
            <p:ph idx="1"/>
          </p:nvPr>
        </p:nvSpPr>
        <p:spPr>
          <a:xfrm>
            <a:off x="251520" y="1739949"/>
            <a:ext cx="8229600" cy="3849291"/>
          </a:xfrm>
        </p:spPr>
        <p:txBody>
          <a:bodyPr>
            <a:normAutofit/>
          </a:bodyPr>
          <a:lstStyle/>
          <a:p>
            <a:r>
              <a:rPr lang="en-US" sz="2400" dirty="0"/>
              <a:t>1 single </a:t>
            </a:r>
            <a:r>
              <a:rPr lang="en-US" sz="2400" dirty="0" smtClean="0"/>
              <a:t>consolidated table </a:t>
            </a:r>
            <a:r>
              <a:rPr lang="en-US" sz="2400" dirty="0"/>
              <a:t>hold all </a:t>
            </a:r>
            <a:r>
              <a:rPr lang="en-US" sz="2400" dirty="0" smtClean="0"/>
              <a:t>User information</a:t>
            </a:r>
          </a:p>
        </p:txBody>
      </p:sp>
    </p:spTree>
    <p:extLst>
      <p:ext uri="{BB962C8B-B14F-4D97-AF65-F5344CB8AC3E}">
        <p14:creationId xmlns:p14="http://schemas.microsoft.com/office/powerpoint/2010/main" val="35186330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86747"/>
            <a:ext cx="2362200" cy="3333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8" name="Title 1"/>
          <p:cNvSpPr>
            <a:spLocks noGrp="1"/>
          </p:cNvSpPr>
          <p:nvPr>
            <p:ph type="title"/>
          </p:nvPr>
        </p:nvSpPr>
        <p:spPr>
          <a:xfrm>
            <a:off x="457200" y="341784"/>
            <a:ext cx="8229600" cy="1143000"/>
          </a:xfrm>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
        <p:nvSpPr>
          <p:cNvPr id="10" name="Text Placeholder 2"/>
          <p:cNvSpPr>
            <a:spLocks noGrp="1"/>
          </p:cNvSpPr>
          <p:nvPr>
            <p:ph idx="1"/>
          </p:nvPr>
        </p:nvSpPr>
        <p:spPr>
          <a:xfrm>
            <a:off x="251520" y="1739949"/>
            <a:ext cx="8229600" cy="3849291"/>
          </a:xfrm>
        </p:spPr>
        <p:txBody>
          <a:bodyPr>
            <a:normAutofit/>
          </a:bodyPr>
          <a:lstStyle/>
          <a:p>
            <a:r>
              <a:rPr lang="en-US" sz="2400" dirty="0" smtClean="0"/>
              <a:t>Creating AD </a:t>
            </a:r>
            <a:r>
              <a:rPr lang="en-US" sz="2400" dirty="0"/>
              <a:t>Linked </a:t>
            </a:r>
            <a:r>
              <a:rPr lang="en-US" sz="2400" dirty="0" smtClean="0"/>
              <a:t>Server.</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6748" y="2564904"/>
            <a:ext cx="6877050" cy="348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4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descr="C:\Users\rwahib\Desktop\Learning apps\Graphic\law_db_adsi_query_sni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2564904"/>
            <a:ext cx="8964613" cy="3371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67544" y="332656"/>
            <a:ext cx="8229600" cy="1143000"/>
          </a:xfrm>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
        <p:nvSpPr>
          <p:cNvPr id="7" name="Text Placeholder 2"/>
          <p:cNvSpPr>
            <a:spLocks noGrp="1"/>
          </p:cNvSpPr>
          <p:nvPr>
            <p:ph idx="1"/>
          </p:nvPr>
        </p:nvSpPr>
        <p:spPr>
          <a:xfrm>
            <a:off x="251520" y="1739949"/>
            <a:ext cx="8229600" cy="3849291"/>
          </a:xfrm>
        </p:spPr>
        <p:txBody>
          <a:bodyPr>
            <a:normAutofit/>
          </a:bodyPr>
          <a:lstStyle/>
          <a:p>
            <a:r>
              <a:rPr lang="en-US" sz="2400" dirty="0" smtClean="0"/>
              <a:t>Initial upload from AD Linked server</a:t>
            </a:r>
          </a:p>
        </p:txBody>
      </p:sp>
    </p:spTree>
    <p:extLst>
      <p:ext uri="{BB962C8B-B14F-4D97-AF65-F5344CB8AC3E}">
        <p14:creationId xmlns:p14="http://schemas.microsoft.com/office/powerpoint/2010/main" val="26741383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76872"/>
            <a:ext cx="6552728" cy="38232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67544" y="332656"/>
            <a:ext cx="8229600" cy="1143000"/>
          </a:xfrm>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
        <p:nvSpPr>
          <p:cNvPr id="7" name="Text Placeholder 2"/>
          <p:cNvSpPr>
            <a:spLocks noGrp="1"/>
          </p:cNvSpPr>
          <p:nvPr>
            <p:ph idx="1"/>
          </p:nvPr>
        </p:nvSpPr>
        <p:spPr>
          <a:xfrm>
            <a:off x="251520" y="1739949"/>
            <a:ext cx="8229600" cy="3849291"/>
          </a:xfrm>
        </p:spPr>
        <p:txBody>
          <a:bodyPr>
            <a:normAutofit/>
          </a:bodyPr>
          <a:lstStyle/>
          <a:p>
            <a:r>
              <a:rPr lang="en-US" sz="2400" dirty="0" smtClean="0"/>
              <a:t>Access Oracle IDM using SOAP </a:t>
            </a:r>
            <a:r>
              <a:rPr lang="en-US" sz="2400" dirty="0" err="1" smtClean="0"/>
              <a:t>webservice</a:t>
            </a:r>
            <a:endParaRPr lang="en-US" sz="2400" dirty="0" smtClean="0"/>
          </a:p>
        </p:txBody>
      </p:sp>
    </p:spTree>
    <p:extLst>
      <p:ext uri="{BB962C8B-B14F-4D97-AF65-F5344CB8AC3E}">
        <p14:creationId xmlns:p14="http://schemas.microsoft.com/office/powerpoint/2010/main" val="28613628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43" y="1888655"/>
            <a:ext cx="5472608" cy="4129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67544" y="332656"/>
            <a:ext cx="8229600" cy="1143000"/>
          </a:xfrm>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Tree>
    <p:extLst>
      <p:ext uri="{BB962C8B-B14F-4D97-AF65-F5344CB8AC3E}">
        <p14:creationId xmlns:p14="http://schemas.microsoft.com/office/powerpoint/2010/main" val="42269993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772816"/>
            <a:ext cx="8229600" cy="4353347"/>
          </a:xfrm>
        </p:spPr>
        <p:txBody>
          <a:bodyPr>
            <a:normAutofit/>
          </a:bodyPr>
          <a:lstStyle/>
          <a:p>
            <a:pPr marL="0" indent="0">
              <a:buNone/>
            </a:pPr>
            <a:endParaRPr lang="en-US" dirty="0" smtClean="0"/>
          </a:p>
          <a:p>
            <a:pPr marL="0" indent="0">
              <a:buNone/>
            </a:pPr>
            <a:r>
              <a:rPr lang="en-US" dirty="0" smtClean="0"/>
              <a:t> </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597019"/>
            <a:ext cx="5832648" cy="3712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67544" y="332656"/>
            <a:ext cx="8229600" cy="1143000"/>
          </a:xfrm>
        </p:spPr>
        <p:txBody>
          <a:bodyPr>
            <a:normAutofit fontScale="90000"/>
          </a:bodyPr>
          <a:lstStyle/>
          <a:p>
            <a:r>
              <a:rPr lang="en-US" dirty="0" smtClean="0"/>
              <a:t>Challenge One – Common User Identifier</a:t>
            </a:r>
            <a:br>
              <a:rPr lang="en-US" dirty="0" smtClean="0"/>
            </a:br>
            <a:r>
              <a:rPr lang="en-AU" dirty="0" smtClean="0">
                <a:solidFill>
                  <a:schemeClr val="accent2"/>
                </a:solidFill>
              </a:rPr>
              <a:t>How does it work?</a:t>
            </a:r>
            <a:endParaRPr sz="3600" dirty="0">
              <a:solidFill>
                <a:schemeClr val="accent2"/>
              </a:solidFill>
            </a:endParaRPr>
          </a:p>
        </p:txBody>
      </p:sp>
      <p:sp>
        <p:nvSpPr>
          <p:cNvPr id="8" name="Text Placeholder 2"/>
          <p:cNvSpPr txBox="1">
            <a:spLocks/>
          </p:cNvSpPr>
          <p:nvPr/>
        </p:nvSpPr>
        <p:spPr>
          <a:xfrm>
            <a:off x="251520" y="1739949"/>
            <a:ext cx="8496944" cy="4209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.NET C# Console app: consuming </a:t>
            </a:r>
            <a:r>
              <a:rPr lang="en-AU" sz="2400" dirty="0" smtClean="0"/>
              <a:t>IDM </a:t>
            </a:r>
            <a:r>
              <a:rPr lang="en-AU" sz="2400" dirty="0" err="1" smtClean="0"/>
              <a:t>webservice</a:t>
            </a:r>
            <a:r>
              <a:rPr lang="en-AU" sz="2400" dirty="0"/>
              <a:t>, and regularly </a:t>
            </a:r>
            <a:r>
              <a:rPr lang="en-AU" sz="2400" dirty="0" smtClean="0"/>
              <a:t>making incremental updates to </a:t>
            </a:r>
            <a:r>
              <a:rPr lang="en-AU" sz="2400" dirty="0"/>
              <a:t>staging data.</a:t>
            </a:r>
            <a:endParaRPr lang="en-US" sz="2400" dirty="0" smtClean="0"/>
          </a:p>
        </p:txBody>
      </p:sp>
    </p:spTree>
    <p:extLst>
      <p:ext uri="{BB962C8B-B14F-4D97-AF65-F5344CB8AC3E}">
        <p14:creationId xmlns:p14="http://schemas.microsoft.com/office/powerpoint/2010/main" val="3422152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mtClean="0"/>
              <a:t>Challenge One </a:t>
            </a:r>
            <a:r>
              <a:rPr lang="en-AU" dirty="0" smtClean="0"/>
              <a:t>- Summary</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r>
              <a:rPr lang="en-US" dirty="0" smtClean="0"/>
              <a:t>No access to live user information database (Oracle IDM)</a:t>
            </a:r>
          </a:p>
          <a:p>
            <a:r>
              <a:rPr lang="en-US" dirty="0" smtClean="0"/>
              <a:t>Custom solution</a:t>
            </a:r>
          </a:p>
          <a:p>
            <a:pPr lvl="1"/>
            <a:r>
              <a:rPr lang="en-US" dirty="0" smtClean="0"/>
              <a:t>Extract only required user data</a:t>
            </a:r>
          </a:p>
          <a:p>
            <a:pPr lvl="1"/>
            <a:r>
              <a:rPr lang="en-US" dirty="0" smtClean="0"/>
              <a:t>Improved processing times through caching</a:t>
            </a:r>
          </a:p>
          <a:p>
            <a:pPr lvl="1"/>
            <a:r>
              <a:rPr lang="en-US" dirty="0" smtClean="0"/>
              <a:t>Delta harvesting</a:t>
            </a:r>
          </a:p>
          <a:p>
            <a:r>
              <a:rPr lang="en-US" dirty="0" smtClean="0"/>
              <a:t>Side effect – for another day</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237978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sz="3600" dirty="0" smtClean="0">
                <a:solidFill>
                  <a:schemeClr val="accent2"/>
                </a:solidFill>
              </a:rPr>
              <a:t>What was the challenge?</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Different locations</a:t>
            </a:r>
          </a:p>
          <a:p>
            <a:pPr lvl="1"/>
            <a:r>
              <a:rPr lang="en-US" dirty="0" smtClean="0"/>
              <a:t>Internal : accessible via the network</a:t>
            </a:r>
          </a:p>
          <a:p>
            <a:pPr lvl="1"/>
            <a:r>
              <a:rPr lang="en-US" dirty="0" smtClean="0"/>
              <a:t>External: hosted outside</a:t>
            </a:r>
            <a:endParaRPr lang="en-US" dirty="0"/>
          </a:p>
          <a:p>
            <a:r>
              <a:rPr lang="en-US" dirty="0" smtClean="0"/>
              <a:t>Different format</a:t>
            </a:r>
          </a:p>
          <a:p>
            <a:pPr lvl="1"/>
            <a:r>
              <a:rPr lang="en-US" dirty="0"/>
              <a:t>Oracle database</a:t>
            </a:r>
          </a:p>
          <a:p>
            <a:pPr lvl="1"/>
            <a:r>
              <a:rPr lang="en-US" dirty="0"/>
              <a:t>MS SQL Server</a:t>
            </a:r>
          </a:p>
          <a:p>
            <a:pPr lvl="1"/>
            <a:r>
              <a:rPr lang="en-US" dirty="0" smtClean="0"/>
              <a:t>MySQL</a:t>
            </a:r>
          </a:p>
          <a:p>
            <a:pPr lvl="1"/>
            <a:r>
              <a:rPr lang="en-US" dirty="0" smtClean="0"/>
              <a:t>SharePoint Server 2007</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230146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r>
              <a:rPr lang="en-US" smtClean="0"/>
              <a:t/>
            </a:r>
            <a:br>
              <a:rPr lang="en-US" smtClean="0"/>
            </a:br>
            <a:endParaRPr lang="en-US" dirty="0">
              <a:solidFill>
                <a:schemeClr val="accent2"/>
              </a:solidFill>
            </a:endParaRPr>
          </a:p>
        </p:txBody>
      </p:sp>
      <p:sp>
        <p:nvSpPr>
          <p:cNvPr id="3" name="Text Placeholder 2"/>
          <p:cNvSpPr>
            <a:spLocks noGrp="1"/>
          </p:cNvSpPr>
          <p:nvPr>
            <p:ph idx="1"/>
          </p:nvPr>
        </p:nvSpPr>
        <p:spPr>
          <a:xfrm>
            <a:off x="457200" y="1700808"/>
            <a:ext cx="8229600" cy="4425355"/>
          </a:xfrm>
        </p:spPr>
        <p:txBody>
          <a:bodyPr>
            <a:normAutofit fontScale="85000" lnSpcReduction="20000"/>
          </a:bodyPr>
          <a:lstStyle/>
          <a:p>
            <a:r>
              <a:rPr lang="en-AU" dirty="0" smtClean="0"/>
              <a:t>Introduction</a:t>
            </a:r>
            <a:endParaRPr lang="en-AU" dirty="0"/>
          </a:p>
          <a:p>
            <a:pPr lvl="1"/>
            <a:r>
              <a:rPr lang="en-AU" dirty="0" smtClean="0"/>
              <a:t>Who </a:t>
            </a:r>
          </a:p>
          <a:p>
            <a:pPr lvl="1"/>
            <a:r>
              <a:rPr lang="en-AU" dirty="0" smtClean="0"/>
              <a:t>What</a:t>
            </a:r>
          </a:p>
          <a:p>
            <a:pPr lvl="1"/>
            <a:r>
              <a:rPr lang="en-AU" dirty="0" smtClean="0"/>
              <a:t>How</a:t>
            </a:r>
            <a:endParaRPr lang="en-AU" dirty="0"/>
          </a:p>
          <a:p>
            <a:r>
              <a:rPr lang="en-AU" dirty="0" smtClean="0"/>
              <a:t>Challenge </a:t>
            </a:r>
            <a:r>
              <a:rPr lang="en-AU" dirty="0"/>
              <a:t>One </a:t>
            </a:r>
            <a:r>
              <a:rPr lang="en-AU" dirty="0" smtClean="0"/>
              <a:t>– Common user identifier</a:t>
            </a:r>
          </a:p>
          <a:p>
            <a:r>
              <a:rPr lang="en-AU" dirty="0" smtClean="0"/>
              <a:t>Challenge Two – Data from different sources</a:t>
            </a:r>
            <a:endParaRPr lang="en-AU" dirty="0"/>
          </a:p>
          <a:p>
            <a:r>
              <a:rPr lang="en-AU" dirty="0" smtClean="0"/>
              <a:t>Challenge Three – Complex relationships</a:t>
            </a:r>
            <a:endParaRPr lang="en-AU" dirty="0"/>
          </a:p>
          <a:p>
            <a:r>
              <a:rPr lang="en-AU" dirty="0" smtClean="0"/>
              <a:t>Challenge Four – Data reporting formats</a:t>
            </a:r>
            <a:endParaRPr lang="en-AU" dirty="0"/>
          </a:p>
          <a:p>
            <a:r>
              <a:rPr lang="en-AU" dirty="0" smtClean="0"/>
              <a:t>Recommendations</a:t>
            </a:r>
            <a:endParaRPr lang="en-AU" dirty="0"/>
          </a:p>
          <a:p>
            <a:pPr lvl="1"/>
            <a:r>
              <a:rPr lang="en-AU" dirty="0" smtClean="0"/>
              <a:t>Lessons learned</a:t>
            </a:r>
            <a:endParaRPr lang="en-AU" dirty="0"/>
          </a:p>
          <a:p>
            <a:pPr lvl="1"/>
            <a:r>
              <a:rPr lang="en-AU" dirty="0" smtClean="0"/>
              <a:t>Project highlights</a:t>
            </a:r>
            <a:endParaRPr lang="en-AU" dirty="0"/>
          </a:p>
          <a:p>
            <a:r>
              <a:rPr lang="en-AU" dirty="0" smtClean="0"/>
              <a:t>Q&amp;A</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sz="3600" dirty="0" smtClean="0">
                <a:solidFill>
                  <a:schemeClr val="accent2"/>
                </a:solidFill>
              </a:rPr>
              <a:t>What wer</a:t>
            </a:r>
            <a:r>
              <a:rPr lang="en-AU" dirty="0" smtClean="0">
                <a:solidFill>
                  <a:schemeClr val="accent2"/>
                </a:solidFill>
              </a:rPr>
              <a:t>e our options?</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r>
              <a:rPr lang="en-US" dirty="0" smtClean="0"/>
              <a:t>Accessing Oracle and MySQL data</a:t>
            </a:r>
          </a:p>
          <a:p>
            <a:pPr lvl="1"/>
            <a:r>
              <a:rPr lang="en-US" dirty="0"/>
              <a:t>v</a:t>
            </a:r>
            <a:r>
              <a:rPr lang="en-US" dirty="0" smtClean="0"/>
              <a:t>ia ODBC/OLEDB</a:t>
            </a:r>
          </a:p>
          <a:p>
            <a:pPr lvl="1"/>
            <a:r>
              <a:rPr lang="en-US" dirty="0"/>
              <a:t>v</a:t>
            </a:r>
            <a:r>
              <a:rPr lang="en-US" dirty="0" smtClean="0"/>
              <a:t>ia MS SQL Linked server</a:t>
            </a:r>
          </a:p>
          <a:p>
            <a:r>
              <a:rPr lang="en-US" dirty="0" smtClean="0"/>
              <a:t>Accessing  SharePoint Lists</a:t>
            </a:r>
          </a:p>
          <a:p>
            <a:pPr lvl="1"/>
            <a:r>
              <a:rPr lang="en-US" dirty="0"/>
              <a:t>v</a:t>
            </a:r>
            <a:r>
              <a:rPr lang="en-US" dirty="0" smtClean="0"/>
              <a:t>ia SSIS</a:t>
            </a:r>
          </a:p>
          <a:p>
            <a:pPr lvl="1"/>
            <a:r>
              <a:rPr lang="en-US" dirty="0"/>
              <a:t>v</a:t>
            </a:r>
            <a:r>
              <a:rPr lang="en-US" dirty="0" smtClean="0"/>
              <a:t>ia SharePoint list SOAP </a:t>
            </a:r>
            <a:r>
              <a:rPr lang="en-US" dirty="0" err="1" smtClean="0"/>
              <a:t>Webservices</a:t>
            </a:r>
            <a:r>
              <a:rPr lang="en-US" dirty="0" smtClean="0"/>
              <a:t> </a:t>
            </a:r>
          </a:p>
          <a:p>
            <a:pPr lvl="1"/>
            <a:r>
              <a:rPr lang="en-US" dirty="0" smtClean="0"/>
              <a:t>Directly from SharePoint database</a:t>
            </a:r>
          </a:p>
          <a:p>
            <a:pPr lvl="1"/>
            <a:r>
              <a:rPr lang="en-US" dirty="0" smtClean="0"/>
              <a:t>MS Access Linked Tabled from SharePoint Lists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124830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sz="3600" dirty="0" smtClean="0">
                <a:solidFill>
                  <a:schemeClr val="accent2"/>
                </a:solidFill>
              </a:rPr>
              <a:t>Which option did we choose and why?</a:t>
            </a:r>
            <a:endParaRPr sz="3600" dirty="0">
              <a:solidFill>
                <a:schemeClr val="accent2"/>
              </a:solidFill>
            </a:endParaRPr>
          </a:p>
        </p:txBody>
      </p:sp>
      <p:sp>
        <p:nvSpPr>
          <p:cNvPr id="3" name="Text Placeholder 2"/>
          <p:cNvSpPr>
            <a:spLocks noGrp="1"/>
          </p:cNvSpPr>
          <p:nvPr>
            <p:ph idx="1"/>
          </p:nvPr>
        </p:nvSpPr>
        <p:spPr>
          <a:xfrm>
            <a:off x="457200" y="1772816"/>
            <a:ext cx="8229600" cy="4353347"/>
          </a:xfrm>
        </p:spPr>
        <p:txBody>
          <a:bodyPr>
            <a:normAutofit fontScale="92500" lnSpcReduction="10000"/>
          </a:bodyPr>
          <a:lstStyle/>
          <a:p>
            <a:r>
              <a:rPr lang="en-US" dirty="0" smtClean="0"/>
              <a:t>MySQL: Data extracted via MS SQL Linked Server</a:t>
            </a:r>
          </a:p>
          <a:p>
            <a:pPr lvl="1"/>
            <a:r>
              <a:rPr lang="en-US" dirty="0" smtClean="0"/>
              <a:t>Easy to use</a:t>
            </a:r>
          </a:p>
          <a:p>
            <a:pPr lvl="1"/>
            <a:r>
              <a:rPr lang="en-US" dirty="0" smtClean="0"/>
              <a:t>Does not need ODBC to be installed in the client machines</a:t>
            </a:r>
          </a:p>
          <a:p>
            <a:pPr lvl="1"/>
            <a:r>
              <a:rPr lang="en-US" dirty="0" smtClean="0"/>
              <a:t>We can create views across multiple databases</a:t>
            </a:r>
          </a:p>
          <a:p>
            <a:r>
              <a:rPr lang="en-US" dirty="0" smtClean="0"/>
              <a:t>SharePoint Server 2010 </a:t>
            </a:r>
            <a:r>
              <a:rPr lang="en-US" dirty="0"/>
              <a:t>Data extracted via MS </a:t>
            </a:r>
            <a:r>
              <a:rPr lang="en-US" dirty="0" smtClean="0"/>
              <a:t>Access Linked tables</a:t>
            </a:r>
          </a:p>
          <a:p>
            <a:pPr lvl="1"/>
            <a:r>
              <a:rPr lang="en-US" dirty="0" smtClean="0"/>
              <a:t>Simple and straight forward for initial uploading data for testing and developing</a:t>
            </a:r>
          </a:p>
          <a:p>
            <a:pPr lvl="1"/>
            <a:r>
              <a:rPr lang="en-US" dirty="0" smtClean="0"/>
              <a:t>ICT had a concerns to use SharePoint database directly </a:t>
            </a:r>
          </a:p>
          <a:p>
            <a:pPr lvl="1"/>
            <a:r>
              <a:rPr lang="en-US" dirty="0"/>
              <a:t>SSIS was not available for us at the beginning</a:t>
            </a:r>
            <a:r>
              <a:rPr lang="en-US" dirty="0" smtClean="0"/>
              <a:t>. (we consider it as the next step)</a:t>
            </a:r>
            <a:endParaRPr lang="en-US" dirty="0"/>
          </a:p>
          <a:p>
            <a:pPr lvl="1"/>
            <a:endParaRPr lang="en-US" dirty="0" smtClean="0"/>
          </a:p>
          <a:p>
            <a:pPr lvl="1"/>
            <a:endParaRPr lang="en-US" dirty="0" smtClean="0"/>
          </a:p>
          <a:p>
            <a:pPr lvl="1"/>
            <a:endParaRPr lang="en-US" dirty="0" smtClean="0"/>
          </a:p>
          <a:p>
            <a:pPr lvl="1"/>
            <a:endParaRPr lang="en-US" dirty="0"/>
          </a:p>
          <a:p>
            <a:endParaRPr lang="en-US" dirty="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2429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Down Arrow Callout 5"/>
          <p:cNvSpPr/>
          <p:nvPr/>
        </p:nvSpPr>
        <p:spPr>
          <a:xfrm>
            <a:off x="5724336" y="1691466"/>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b="1" dirty="0" smtClean="0">
                <a:solidFill>
                  <a:schemeClr val="bg1"/>
                </a:solidFill>
              </a:rPr>
              <a:t>SharePoint List</a:t>
            </a:r>
            <a:endParaRPr lang="en-AU" b="1" dirty="0">
              <a:solidFill>
                <a:schemeClr val="bg1"/>
              </a:solidFill>
            </a:endParaRPr>
          </a:p>
        </p:txBody>
      </p:sp>
      <p:sp>
        <p:nvSpPr>
          <p:cNvPr id="7" name="Down Arrow Callout 6"/>
          <p:cNvSpPr/>
          <p:nvPr/>
        </p:nvSpPr>
        <p:spPr>
          <a:xfrm>
            <a:off x="359532" y="5301208"/>
            <a:ext cx="8568952" cy="1183699"/>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Regular Updates to MS SQL Staging Data for </a:t>
            </a:r>
            <a:r>
              <a:rPr lang="en-AU" b="1" dirty="0" smtClean="0">
                <a:solidFill>
                  <a:schemeClr val="bg1"/>
                </a:solidFill>
              </a:rPr>
              <a:t>SSAS</a:t>
            </a:r>
            <a:endParaRPr lang="en-AU" b="1" dirty="0">
              <a:solidFill>
                <a:schemeClr val="bg1"/>
              </a:solidFill>
            </a:endParaRPr>
          </a:p>
        </p:txBody>
      </p:sp>
      <p:sp>
        <p:nvSpPr>
          <p:cNvPr id="8" name="Down Arrow Callout 7"/>
          <p:cNvSpPr/>
          <p:nvPr/>
        </p:nvSpPr>
        <p:spPr>
          <a:xfrm>
            <a:off x="735645" y="1700809"/>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b="1" dirty="0" smtClean="0">
                <a:solidFill>
                  <a:schemeClr val="bg1"/>
                </a:solidFill>
              </a:rPr>
              <a:t>MySQL</a:t>
            </a:r>
            <a:endParaRPr lang="en-AU" b="1" dirty="0">
              <a:solidFill>
                <a:schemeClr val="bg1"/>
              </a:solidFill>
            </a:endParaRPr>
          </a:p>
        </p:txBody>
      </p:sp>
      <p:sp>
        <p:nvSpPr>
          <p:cNvPr id="9" name="Down Arrow Callout 8"/>
          <p:cNvSpPr/>
          <p:nvPr/>
        </p:nvSpPr>
        <p:spPr>
          <a:xfrm>
            <a:off x="827584" y="3568833"/>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MS SQL MySQL ODBC </a:t>
            </a:r>
            <a:r>
              <a:rPr lang="en-AU" b="1" dirty="0" smtClean="0">
                <a:solidFill>
                  <a:schemeClr val="bg1"/>
                </a:solidFill>
              </a:rPr>
              <a:t>Linked Server </a:t>
            </a:r>
            <a:endParaRPr lang="en-AU" b="1" dirty="0">
              <a:solidFill>
                <a:schemeClr val="bg1"/>
              </a:solidFill>
            </a:endParaRPr>
          </a:p>
        </p:txBody>
      </p:sp>
      <p:sp>
        <p:nvSpPr>
          <p:cNvPr id="10" name="Down Arrow Callout 9"/>
          <p:cNvSpPr/>
          <p:nvPr/>
        </p:nvSpPr>
        <p:spPr>
          <a:xfrm>
            <a:off x="5724128" y="3515762"/>
            <a:ext cx="1872208"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Initial test upload via MS Access linked tables</a:t>
            </a:r>
            <a:endParaRPr lang="en-AU" b="1" dirty="0">
              <a:solidFill>
                <a:schemeClr val="bg1"/>
              </a:solidFill>
            </a:endParaRPr>
          </a:p>
        </p:txBody>
      </p:sp>
      <p:sp>
        <p:nvSpPr>
          <p:cNvPr id="11" name="Down Arrow Callout 10"/>
          <p:cNvSpPr/>
          <p:nvPr/>
        </p:nvSpPr>
        <p:spPr>
          <a:xfrm>
            <a:off x="3275856" y="1667277"/>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b="1" dirty="0" smtClean="0">
                <a:solidFill>
                  <a:schemeClr val="bg1"/>
                </a:solidFill>
              </a:rPr>
              <a:t>Oracle 11g</a:t>
            </a:r>
            <a:endParaRPr lang="en-AU" b="1" dirty="0">
              <a:solidFill>
                <a:schemeClr val="bg1"/>
              </a:solidFill>
            </a:endParaRPr>
          </a:p>
        </p:txBody>
      </p:sp>
      <p:sp>
        <p:nvSpPr>
          <p:cNvPr id="12" name="Down Arrow Callout 11"/>
          <p:cNvSpPr/>
          <p:nvPr/>
        </p:nvSpPr>
        <p:spPr>
          <a:xfrm>
            <a:off x="3367795" y="3535301"/>
            <a:ext cx="1872000" cy="1732377"/>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smtClean="0">
                <a:solidFill>
                  <a:schemeClr val="bg1"/>
                </a:solidFill>
              </a:rPr>
              <a:t>MS SQL Oracle </a:t>
            </a:r>
            <a:r>
              <a:rPr lang="en-AU" dirty="0" smtClean="0"/>
              <a:t>OLEDB </a:t>
            </a:r>
            <a:r>
              <a:rPr lang="en-AU" b="1" dirty="0" smtClean="0">
                <a:solidFill>
                  <a:schemeClr val="bg1"/>
                </a:solidFill>
              </a:rPr>
              <a:t>Linked Server </a:t>
            </a:r>
            <a:endParaRPr lang="en-AU" b="1" dirty="0">
              <a:solidFill>
                <a:schemeClr val="bg1"/>
              </a:solidFill>
            </a:endParaRPr>
          </a:p>
        </p:txBody>
      </p:sp>
    </p:spTree>
    <p:extLst>
      <p:ext uri="{BB962C8B-B14F-4D97-AF65-F5344CB8AC3E}">
        <p14:creationId xmlns:p14="http://schemas.microsoft.com/office/powerpoint/2010/main" val="2091884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Demo</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pPr marL="0" indent="0" algn="ctr">
              <a:buNone/>
            </a:pPr>
            <a:r>
              <a:rPr lang="en-US" dirty="0" smtClean="0"/>
              <a:t>Online demo</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3998053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idx="1"/>
          </p:nvPr>
        </p:nvSpPr>
        <p:spPr>
          <a:xfrm>
            <a:off x="457200" y="1772816"/>
            <a:ext cx="8229600" cy="4353347"/>
          </a:xfrm>
        </p:spPr>
        <p:txBody>
          <a:bodyPr>
            <a:normAutofit/>
          </a:bodyPr>
          <a:lstStyle/>
          <a:p>
            <a:r>
              <a:rPr lang="en-US" dirty="0" smtClean="0"/>
              <a:t>Creating MS SQL  - Oracle OLE linked server</a:t>
            </a:r>
          </a:p>
        </p:txBody>
      </p:sp>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564905"/>
            <a:ext cx="2895600" cy="3333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8651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6480720" cy="48645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7392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6120680" cy="436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73541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44" y="1628801"/>
            <a:ext cx="5373159" cy="45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1119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53" y="1700808"/>
            <a:ext cx="60102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3500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7"/>
            <a:ext cx="8687519" cy="33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2565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we are</a:t>
            </a:r>
            <a:br>
              <a:rPr lang="en-US" dirty="0" smtClean="0"/>
            </a:br>
            <a:endParaRPr sz="3600" dirty="0">
              <a:solidFill>
                <a:schemeClr val="accent2"/>
              </a:solidFill>
            </a:endParaRPr>
          </a:p>
        </p:txBody>
      </p:sp>
      <p:sp>
        <p:nvSpPr>
          <p:cNvPr id="3" name="Text Placeholder 2"/>
          <p:cNvSpPr>
            <a:spLocks noGrp="1"/>
          </p:cNvSpPr>
          <p:nvPr>
            <p:ph idx="1"/>
          </p:nvPr>
        </p:nvSpPr>
        <p:spPr/>
        <p:txBody>
          <a:bodyPr>
            <a:normAutofit/>
          </a:bodyPr>
          <a:lstStyle/>
          <a:p>
            <a:r>
              <a:rPr lang="en-AU" dirty="0"/>
              <a:t>2200+ Schools in 10 Regions</a:t>
            </a:r>
          </a:p>
          <a:p>
            <a:r>
              <a:rPr lang="en-AU" dirty="0"/>
              <a:t>200+ TAFE Colleges in 10 Regions</a:t>
            </a:r>
          </a:p>
          <a:p>
            <a:r>
              <a:rPr lang="en-AU" dirty="0"/>
              <a:t>70,000+ Full time staff</a:t>
            </a:r>
          </a:p>
          <a:p>
            <a:r>
              <a:rPr lang="en-AU" dirty="0"/>
              <a:t>3 million+ user </a:t>
            </a:r>
            <a:r>
              <a:rPr lang="en-AU" dirty="0" smtClean="0"/>
              <a:t>accounts</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2870340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idx="1"/>
          </p:nvPr>
        </p:nvSpPr>
        <p:spPr>
          <a:xfrm>
            <a:off x="457200" y="1772816"/>
            <a:ext cx="8229600" cy="4353347"/>
          </a:xfrm>
        </p:spPr>
        <p:txBody>
          <a:bodyPr>
            <a:normAutofit/>
          </a:bodyPr>
          <a:lstStyle/>
          <a:p>
            <a:r>
              <a:rPr lang="en-US" dirty="0" smtClean="0"/>
              <a:t>Creating MS SQL  - MySQL ODBC linked server</a:t>
            </a:r>
          </a:p>
        </p:txBody>
      </p:sp>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420887"/>
            <a:ext cx="2592288" cy="36584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2897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740" y="1700808"/>
            <a:ext cx="5842992" cy="4680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5391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58" y="1916832"/>
            <a:ext cx="6526683" cy="4320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933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6" y="2728715"/>
            <a:ext cx="3079611" cy="32403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427388"/>
            <a:ext cx="4392488" cy="38430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 Placeholder 2"/>
          <p:cNvSpPr>
            <a:spLocks noGrp="1"/>
          </p:cNvSpPr>
          <p:nvPr>
            <p:ph idx="1"/>
          </p:nvPr>
        </p:nvSpPr>
        <p:spPr>
          <a:xfrm>
            <a:off x="395536" y="1790168"/>
            <a:ext cx="8229600" cy="4353347"/>
          </a:xfrm>
        </p:spPr>
        <p:txBody>
          <a:bodyPr>
            <a:normAutofit/>
          </a:bodyPr>
          <a:lstStyle/>
          <a:p>
            <a:r>
              <a:rPr lang="en-US" dirty="0" smtClean="0"/>
              <a:t>Exporting SharePoint list via MS Access</a:t>
            </a:r>
          </a:p>
        </p:txBody>
      </p:sp>
      <p:sp>
        <p:nvSpPr>
          <p:cNvPr id="9" name="Title 1"/>
          <p:cNvSpPr>
            <a:spLocks noGrp="1"/>
          </p:cNvSpPr>
          <p:nvPr>
            <p:ph type="title"/>
          </p:nvPr>
        </p:nvSpPr>
        <p:spPr>
          <a:xfrm>
            <a:off x="457200" y="341784"/>
            <a:ext cx="8229600" cy="1143000"/>
          </a:xfrm>
        </p:spPr>
        <p:txBody>
          <a:bodyPr>
            <a:normAutofit fontScale="90000"/>
          </a:bodyPr>
          <a:lstStyle/>
          <a:p>
            <a:r>
              <a:rPr lang="en-US" dirty="0" smtClean="0"/>
              <a:t>Challenge Two – </a:t>
            </a:r>
            <a:r>
              <a:rPr lang="en-US" dirty="0"/>
              <a:t>Data from different sources</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Tree>
    <p:extLst>
      <p:ext uri="{BB962C8B-B14F-4D97-AF65-F5344CB8AC3E}">
        <p14:creationId xmlns:p14="http://schemas.microsoft.com/office/powerpoint/2010/main" val="1594029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Challenge Two - Summary</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r>
              <a:rPr lang="en-US" dirty="0" smtClean="0"/>
              <a:t>SSIS is a the way to go for importing and processing data</a:t>
            </a:r>
          </a:p>
          <a:p>
            <a:r>
              <a:rPr lang="en-US" dirty="0" smtClean="0"/>
              <a:t>MS SQL Linked Server is the best solution to link with live data sources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2379789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Three – Complex data relationship</a:t>
            </a:r>
            <a:br>
              <a:rPr lang="en-US" dirty="0" smtClean="0"/>
            </a:br>
            <a:r>
              <a:rPr lang="en-AU" sz="3600" dirty="0" smtClean="0">
                <a:solidFill>
                  <a:schemeClr val="accent2"/>
                </a:solidFill>
              </a:rPr>
              <a:t>What was the challenge?</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4" name="Text Placeholder 2"/>
          <p:cNvSpPr>
            <a:spLocks noGrp="1"/>
          </p:cNvSpPr>
          <p:nvPr>
            <p:ph idx="1"/>
          </p:nvPr>
        </p:nvSpPr>
        <p:spPr>
          <a:xfrm>
            <a:off x="395536" y="2060849"/>
            <a:ext cx="8229600" cy="3849291"/>
          </a:xfrm>
        </p:spPr>
        <p:txBody>
          <a:bodyPr>
            <a:normAutofit/>
          </a:bodyPr>
          <a:lstStyle/>
          <a:p>
            <a:r>
              <a:rPr lang="en-US" dirty="0" smtClean="0"/>
              <a:t>Handling </a:t>
            </a:r>
            <a:r>
              <a:rPr lang="en-US" dirty="0"/>
              <a:t>Many to Many relationships between Facts and </a:t>
            </a:r>
            <a:r>
              <a:rPr lang="en-US" dirty="0" smtClean="0"/>
              <a:t>Dimensions</a:t>
            </a:r>
          </a:p>
        </p:txBody>
      </p:sp>
    </p:spTree>
    <p:extLst>
      <p:ext uri="{BB962C8B-B14F-4D97-AF65-F5344CB8AC3E}">
        <p14:creationId xmlns:p14="http://schemas.microsoft.com/office/powerpoint/2010/main" val="233054267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586834"/>
            <a:ext cx="9036000" cy="5298551"/>
          </a:xfrm>
        </p:spPr>
      </p:pic>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Title 1"/>
          <p:cNvSpPr>
            <a:spLocks noGrp="1"/>
          </p:cNvSpPr>
          <p:nvPr>
            <p:ph type="title"/>
          </p:nvPr>
        </p:nvSpPr>
        <p:spPr>
          <a:xfrm>
            <a:off x="457200" y="341784"/>
            <a:ext cx="8229600" cy="1143000"/>
          </a:xfrm>
        </p:spPr>
        <p:txBody>
          <a:bodyPr>
            <a:normAutofit fontScale="90000"/>
          </a:bodyPr>
          <a:lstStyle/>
          <a:p>
            <a:r>
              <a:rPr lang="en-US" dirty="0" smtClean="0"/>
              <a:t>Challenge Three – Complex data relationship</a:t>
            </a:r>
            <a:br>
              <a:rPr lang="en-US" dirty="0" smtClean="0"/>
            </a:br>
            <a:r>
              <a:rPr lang="en-AU" sz="3600" dirty="0" smtClean="0">
                <a:solidFill>
                  <a:schemeClr val="accent2"/>
                </a:solidFill>
              </a:rPr>
              <a:t>What was the challenge?</a:t>
            </a:r>
            <a:endParaRPr sz="3600" dirty="0">
              <a:solidFill>
                <a:schemeClr val="accent2"/>
              </a:solidFill>
            </a:endParaRPr>
          </a:p>
        </p:txBody>
      </p:sp>
    </p:spTree>
    <p:extLst>
      <p:ext uri="{BB962C8B-B14F-4D97-AF65-F5344CB8AC3E}">
        <p14:creationId xmlns:p14="http://schemas.microsoft.com/office/powerpoint/2010/main" val="3116937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87016"/>
          </a:xfrm>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What was the challenge?</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3" name="Content Placeholder 2"/>
          <p:cNvSpPr>
            <a:spLocks noGrp="1"/>
          </p:cNvSpPr>
          <p:nvPr>
            <p:ph idx="1"/>
          </p:nvPr>
        </p:nvSpPr>
        <p:spPr>
          <a:xfrm>
            <a:off x="457200" y="2276873"/>
            <a:ext cx="3250704" cy="3849291"/>
          </a:xfrm>
        </p:spPr>
        <p:txBody>
          <a:bodyPr>
            <a:normAutofit fontScale="92500"/>
          </a:bodyPr>
          <a:lstStyle/>
          <a:p>
            <a:r>
              <a:rPr lang="en-AU" dirty="0" smtClean="0"/>
              <a:t>Each Learning Resource has multiple educational levels</a:t>
            </a:r>
          </a:p>
          <a:p>
            <a:r>
              <a:rPr lang="en-AU" dirty="0" smtClean="0"/>
              <a:t>Each educational level can be referenced in multiple learning resources</a:t>
            </a:r>
          </a:p>
          <a:p>
            <a:endParaRPr lang="en-A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772816"/>
            <a:ext cx="496841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12160" y="1988841"/>
            <a:ext cx="3024202" cy="4216847"/>
          </a:xfrm>
          <a:prstGeom prst="ellipse">
            <a:avLst/>
          </a:prstGeom>
          <a:noFill/>
          <a:ln w="19050">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3044598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Three – </a:t>
            </a:r>
            <a:r>
              <a:rPr lang="en-US" dirty="0"/>
              <a:t>Complex data relationship</a:t>
            </a:r>
            <a:r>
              <a:rPr lang="en-US" dirty="0" smtClean="0"/>
              <a:t/>
            </a:r>
            <a:br>
              <a:rPr lang="en-US" dirty="0" smtClean="0"/>
            </a:br>
            <a:r>
              <a:rPr lang="en-AU" sz="3600" dirty="0" smtClean="0">
                <a:solidFill>
                  <a:schemeClr val="accent2"/>
                </a:solidFill>
              </a:rPr>
              <a:t>What wer</a:t>
            </a:r>
            <a:r>
              <a:rPr lang="en-AU" dirty="0" smtClean="0">
                <a:solidFill>
                  <a:schemeClr val="accent2"/>
                </a:solidFill>
              </a:rPr>
              <a:t>e our options?</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Creating views in the relational database</a:t>
            </a:r>
          </a:p>
          <a:p>
            <a:r>
              <a:rPr lang="en-US" dirty="0" smtClean="0"/>
              <a:t>Merging fact tables with the intermediate table</a:t>
            </a:r>
          </a:p>
          <a:p>
            <a:r>
              <a:rPr lang="en-US" dirty="0" smtClean="0"/>
              <a:t>Use SSAS to define many-many relationships</a:t>
            </a: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4136692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Demo</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pPr marL="0" indent="0" algn="ctr">
              <a:buNone/>
            </a:pPr>
            <a:r>
              <a:rPr lang="en-US" dirty="0" smtClean="0"/>
              <a:t>Online demo</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215309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Resource Ecosystem</a:t>
            </a:r>
            <a:br>
              <a:rPr lang="en-US" dirty="0" smtClean="0"/>
            </a:b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5" descr="ecosyetem.jpg"/>
          <p:cNvPicPr>
            <a:picLocks noChangeAspect="1"/>
          </p:cNvPicPr>
          <p:nvPr/>
        </p:nvPicPr>
        <p:blipFill>
          <a:blip r:embed="rId3" cstate="print"/>
          <a:srcRect l="4462" t="5949" r="4550" b="5665"/>
          <a:stretch>
            <a:fillRect/>
          </a:stretch>
        </p:blipFill>
        <p:spPr>
          <a:xfrm>
            <a:off x="127592" y="1737432"/>
            <a:ext cx="6769545" cy="4931928"/>
          </a:xfrm>
          <a:prstGeom prst="rect">
            <a:avLst/>
          </a:prstGeom>
        </p:spPr>
      </p:pic>
      <p:grpSp>
        <p:nvGrpSpPr>
          <p:cNvPr id="7" name="Group 6"/>
          <p:cNvGrpSpPr/>
          <p:nvPr/>
        </p:nvGrpSpPr>
        <p:grpSpPr>
          <a:xfrm>
            <a:off x="7063117" y="1994633"/>
            <a:ext cx="1327350" cy="587136"/>
            <a:chOff x="7063117" y="1384251"/>
            <a:chExt cx="1327350" cy="587136"/>
          </a:xfrm>
        </p:grpSpPr>
        <p:pic>
          <p:nvPicPr>
            <p:cNvPr id="8" name="Picture 7" descr="create.jpg"/>
            <p:cNvPicPr>
              <a:picLocks noChangeAspect="1"/>
            </p:cNvPicPr>
            <p:nvPr/>
          </p:nvPicPr>
          <p:blipFill>
            <a:blip r:embed="rId4" cstate="print"/>
            <a:stretch>
              <a:fillRect/>
            </a:stretch>
          </p:blipFill>
          <p:spPr>
            <a:xfrm>
              <a:off x="7063117" y="1384251"/>
              <a:ext cx="587136" cy="587136"/>
            </a:xfrm>
            <a:prstGeom prst="roundRect">
              <a:avLst>
                <a:gd name="adj" fmla="val 10307"/>
              </a:avLst>
            </a:prstGeom>
          </p:spPr>
        </p:pic>
        <p:sp>
          <p:nvSpPr>
            <p:cNvPr id="9" name="TextBox 8"/>
            <p:cNvSpPr txBox="1"/>
            <p:nvPr/>
          </p:nvSpPr>
          <p:spPr bwMode="auto">
            <a:xfrm>
              <a:off x="7697970" y="1541721"/>
              <a:ext cx="692497" cy="323165"/>
            </a:xfrm>
            <a:prstGeom prst="rect">
              <a:avLst/>
            </a:prstGeom>
            <a:noFill/>
            <a:ln w="9525">
              <a:noFill/>
              <a:miter lim="800000"/>
              <a:headEnd/>
              <a:tailEnd/>
            </a:ln>
          </p:spPr>
          <p:txBody>
            <a:bodyPr vert="horz" wrap="none" lIns="0" tIns="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tab pos="5475288" algn="l"/>
                </a:tabLst>
              </a:pPr>
              <a:r>
                <a:rPr kumimoji="0" lang="en-AU" sz="18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Create</a:t>
              </a:r>
            </a:p>
          </p:txBody>
        </p:sp>
      </p:grpSp>
      <p:grpSp>
        <p:nvGrpSpPr>
          <p:cNvPr id="10" name="Group 9"/>
          <p:cNvGrpSpPr/>
          <p:nvPr/>
        </p:nvGrpSpPr>
        <p:grpSpPr>
          <a:xfrm>
            <a:off x="7050164" y="3280143"/>
            <a:ext cx="1298803" cy="474578"/>
            <a:chOff x="7050162" y="2595335"/>
            <a:chExt cx="1298803" cy="474578"/>
          </a:xfrm>
        </p:grpSpPr>
        <p:pic>
          <p:nvPicPr>
            <p:cNvPr id="11" name="Picture 10" descr="share.jpg"/>
            <p:cNvPicPr>
              <a:picLocks noChangeAspect="1"/>
            </p:cNvPicPr>
            <p:nvPr/>
          </p:nvPicPr>
          <p:blipFill>
            <a:blip r:embed="rId5" cstate="print"/>
            <a:stretch>
              <a:fillRect/>
            </a:stretch>
          </p:blipFill>
          <p:spPr>
            <a:xfrm>
              <a:off x="7050162" y="2595335"/>
              <a:ext cx="570056" cy="474578"/>
            </a:xfrm>
            <a:prstGeom prst="roundRect">
              <a:avLst/>
            </a:prstGeom>
          </p:spPr>
        </p:pic>
        <p:sp>
          <p:nvSpPr>
            <p:cNvPr id="12" name="TextBox 11"/>
            <p:cNvSpPr txBox="1"/>
            <p:nvPr/>
          </p:nvSpPr>
          <p:spPr bwMode="auto">
            <a:xfrm>
              <a:off x="7733412" y="2714846"/>
              <a:ext cx="615553" cy="323165"/>
            </a:xfrm>
            <a:prstGeom prst="rect">
              <a:avLst/>
            </a:prstGeom>
            <a:noFill/>
            <a:ln w="9525">
              <a:noFill/>
              <a:miter lim="800000"/>
              <a:headEnd/>
              <a:tailEnd/>
            </a:ln>
          </p:spPr>
          <p:txBody>
            <a:bodyPr vert="horz" wrap="none" lIns="0" tIns="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tab pos="5475288" algn="l"/>
                </a:tabLst>
              </a:pPr>
              <a:r>
                <a:rPr kumimoji="0" lang="en-AU" sz="18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Share</a:t>
              </a:r>
            </a:p>
          </p:txBody>
        </p:sp>
      </p:grpSp>
      <p:grpSp>
        <p:nvGrpSpPr>
          <p:cNvPr id="13" name="Group 12"/>
          <p:cNvGrpSpPr/>
          <p:nvPr/>
        </p:nvGrpSpPr>
        <p:grpSpPr>
          <a:xfrm>
            <a:off x="7072756" y="4551848"/>
            <a:ext cx="1502146" cy="529373"/>
            <a:chOff x="7072756" y="3675653"/>
            <a:chExt cx="1502146" cy="529373"/>
          </a:xfrm>
        </p:grpSpPr>
        <p:pic>
          <p:nvPicPr>
            <p:cNvPr id="14" name="Picture 13" descr="connect.jpg"/>
            <p:cNvPicPr>
              <a:picLocks noChangeAspect="1"/>
            </p:cNvPicPr>
            <p:nvPr/>
          </p:nvPicPr>
          <p:blipFill>
            <a:blip r:embed="rId6" cstate="print"/>
            <a:stretch>
              <a:fillRect/>
            </a:stretch>
          </p:blipFill>
          <p:spPr>
            <a:xfrm>
              <a:off x="7072756" y="3675653"/>
              <a:ext cx="529373" cy="529373"/>
            </a:xfrm>
            <a:prstGeom prst="rect">
              <a:avLst/>
            </a:prstGeom>
          </p:spPr>
        </p:pic>
        <p:sp>
          <p:nvSpPr>
            <p:cNvPr id="15" name="TextBox 14"/>
            <p:cNvSpPr txBox="1"/>
            <p:nvPr/>
          </p:nvSpPr>
          <p:spPr bwMode="auto">
            <a:xfrm>
              <a:off x="7715692" y="3834808"/>
              <a:ext cx="859210" cy="323165"/>
            </a:xfrm>
            <a:prstGeom prst="rect">
              <a:avLst/>
            </a:prstGeom>
            <a:noFill/>
            <a:ln w="9525">
              <a:noFill/>
              <a:miter lim="800000"/>
              <a:headEnd/>
              <a:tailEnd/>
            </a:ln>
          </p:spPr>
          <p:txBody>
            <a:bodyPr vert="horz" wrap="none" lIns="0" tIns="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tab pos="5475288" algn="l"/>
                </a:tabLst>
              </a:pPr>
              <a:r>
                <a:rPr kumimoji="0" lang="en-AU" sz="18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Connect</a:t>
              </a:r>
            </a:p>
          </p:txBody>
        </p:sp>
      </p:grpSp>
      <p:grpSp>
        <p:nvGrpSpPr>
          <p:cNvPr id="16" name="Group 15"/>
          <p:cNvGrpSpPr/>
          <p:nvPr/>
        </p:nvGrpSpPr>
        <p:grpSpPr>
          <a:xfrm>
            <a:off x="7053598" y="5768718"/>
            <a:ext cx="1930915" cy="451210"/>
            <a:chOff x="7053596" y="4849997"/>
            <a:chExt cx="1930915" cy="451211"/>
          </a:xfrm>
        </p:grpSpPr>
        <p:pic>
          <p:nvPicPr>
            <p:cNvPr id="17" name="Picture 16" descr="collaborate.jpg"/>
            <p:cNvPicPr>
              <a:picLocks noChangeAspect="1"/>
            </p:cNvPicPr>
            <p:nvPr/>
          </p:nvPicPr>
          <p:blipFill>
            <a:blip r:embed="rId7" cstate="print"/>
            <a:stretch>
              <a:fillRect/>
            </a:stretch>
          </p:blipFill>
          <p:spPr>
            <a:xfrm>
              <a:off x="7053596" y="4849997"/>
              <a:ext cx="646917" cy="451211"/>
            </a:xfrm>
            <a:prstGeom prst="rect">
              <a:avLst/>
            </a:prstGeom>
          </p:spPr>
        </p:pic>
        <p:sp>
          <p:nvSpPr>
            <p:cNvPr id="18" name="TextBox 17"/>
            <p:cNvSpPr txBox="1"/>
            <p:nvPr/>
          </p:nvSpPr>
          <p:spPr bwMode="auto">
            <a:xfrm>
              <a:off x="7719236" y="4869710"/>
              <a:ext cx="1265275" cy="323166"/>
            </a:xfrm>
            <a:prstGeom prst="rect">
              <a:avLst/>
            </a:prstGeom>
            <a:noFill/>
            <a:ln w="9525">
              <a:noFill/>
              <a:miter lim="800000"/>
              <a:headEnd/>
              <a:tailEnd/>
            </a:ln>
          </p:spPr>
          <p:txBody>
            <a:bodyPr vert="horz" wrap="square" lIns="0" tIns="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tab pos="5475288" algn="l"/>
                </a:tabLst>
              </a:pPr>
              <a:r>
                <a:rPr kumimoji="0" lang="en-AU" sz="18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Collaborate</a:t>
              </a:r>
            </a:p>
          </p:txBody>
        </p:sp>
      </p:grpSp>
    </p:spTree>
    <p:extLst>
      <p:ext uri="{BB962C8B-B14F-4D97-AF65-F5344CB8AC3E}">
        <p14:creationId xmlns:p14="http://schemas.microsoft.com/office/powerpoint/2010/main" val="3873432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680990"/>
            <a:ext cx="4514850" cy="4152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9" name="Left Arrow 8"/>
          <p:cNvSpPr/>
          <p:nvPr/>
        </p:nvSpPr>
        <p:spPr>
          <a:xfrm rot="19283978">
            <a:off x="7412032" y="2196057"/>
            <a:ext cx="1692695" cy="46362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Dimension Table</a:t>
            </a:r>
            <a:endParaRPr lang="en-AU" sz="1400" b="1" dirty="0">
              <a:solidFill>
                <a:schemeClr val="bg1"/>
              </a:solidFill>
            </a:endParaRPr>
          </a:p>
        </p:txBody>
      </p:sp>
      <p:sp>
        <p:nvSpPr>
          <p:cNvPr id="10" name="Left Arrow 9"/>
          <p:cNvSpPr/>
          <p:nvPr/>
        </p:nvSpPr>
        <p:spPr>
          <a:xfrm rot="20210160">
            <a:off x="6236970" y="2014135"/>
            <a:ext cx="1468030" cy="50405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Fact Table</a:t>
            </a:r>
            <a:endParaRPr lang="en-AU" sz="1400" b="1" dirty="0">
              <a:solidFill>
                <a:schemeClr val="bg1"/>
              </a:solidFill>
            </a:endParaRPr>
          </a:p>
        </p:txBody>
      </p:sp>
      <p:sp>
        <p:nvSpPr>
          <p:cNvPr id="11" name="Left Arrow 10"/>
          <p:cNvSpPr/>
          <p:nvPr/>
        </p:nvSpPr>
        <p:spPr>
          <a:xfrm>
            <a:off x="6372202" y="4849342"/>
            <a:ext cx="1692695" cy="46362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Dimension Table</a:t>
            </a:r>
            <a:endParaRPr lang="en-AU" sz="1400" b="1" dirty="0">
              <a:solidFill>
                <a:schemeClr val="bg1"/>
              </a:solidFill>
            </a:endParaRPr>
          </a:p>
        </p:txBody>
      </p:sp>
      <p:sp>
        <p:nvSpPr>
          <p:cNvPr id="12" name="Text Placeholder 2"/>
          <p:cNvSpPr>
            <a:spLocks noGrp="1"/>
          </p:cNvSpPr>
          <p:nvPr>
            <p:ph idx="1"/>
          </p:nvPr>
        </p:nvSpPr>
        <p:spPr>
          <a:xfrm>
            <a:off x="179512" y="1745717"/>
            <a:ext cx="3826768" cy="4347579"/>
          </a:xfrm>
        </p:spPr>
        <p:txBody>
          <a:bodyPr>
            <a:normAutofit lnSpcReduction="10000"/>
          </a:bodyPr>
          <a:lstStyle/>
          <a:p>
            <a:r>
              <a:rPr lang="en-AU" dirty="0"/>
              <a:t>Simple relationship (regular relationship)</a:t>
            </a:r>
            <a:endParaRPr lang="en-US" dirty="0"/>
          </a:p>
          <a:p>
            <a:r>
              <a:rPr lang="en-US" dirty="0" smtClean="0"/>
              <a:t>All master detail tables (</a:t>
            </a:r>
            <a:r>
              <a:rPr lang="en-US" i="1" dirty="0" smtClean="0"/>
              <a:t>or lookup  tables based on foreign keys</a:t>
            </a:r>
            <a:r>
              <a:rPr lang="en-US" dirty="0" smtClean="0"/>
              <a:t>) can be mapped to simple regular relationships in Cubes-Dimension usages.</a:t>
            </a:r>
          </a:p>
          <a:p>
            <a:endParaRPr lang="en-US" dirty="0" smtClean="0"/>
          </a:p>
          <a:p>
            <a:endParaRPr lang="en-US" dirty="0" smtClean="0"/>
          </a:p>
        </p:txBody>
      </p:sp>
    </p:spTree>
    <p:extLst>
      <p:ext uri="{BB962C8B-B14F-4D97-AF65-F5344CB8AC3E}">
        <p14:creationId xmlns:p14="http://schemas.microsoft.com/office/powerpoint/2010/main" val="187235707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680990"/>
            <a:ext cx="4514850" cy="4152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9" name="Left Arrow 8"/>
          <p:cNvSpPr/>
          <p:nvPr/>
        </p:nvSpPr>
        <p:spPr>
          <a:xfrm rot="19283978">
            <a:off x="7412032" y="2196057"/>
            <a:ext cx="1692695" cy="46362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Dimension Table</a:t>
            </a:r>
            <a:endParaRPr lang="en-AU" sz="1400" b="1" dirty="0">
              <a:solidFill>
                <a:schemeClr val="bg1"/>
              </a:solidFill>
            </a:endParaRPr>
          </a:p>
        </p:txBody>
      </p:sp>
      <p:sp>
        <p:nvSpPr>
          <p:cNvPr id="10" name="Left Arrow 9"/>
          <p:cNvSpPr/>
          <p:nvPr/>
        </p:nvSpPr>
        <p:spPr>
          <a:xfrm rot="20210160">
            <a:off x="6236970" y="2014135"/>
            <a:ext cx="1468030" cy="50405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Fact Table</a:t>
            </a:r>
            <a:endParaRPr lang="en-AU" sz="1400" b="1" dirty="0">
              <a:solidFill>
                <a:schemeClr val="bg1"/>
              </a:solidFill>
            </a:endParaRPr>
          </a:p>
        </p:txBody>
      </p:sp>
      <p:sp>
        <p:nvSpPr>
          <p:cNvPr id="11" name="Left Arrow 10"/>
          <p:cNvSpPr/>
          <p:nvPr/>
        </p:nvSpPr>
        <p:spPr>
          <a:xfrm>
            <a:off x="6372202" y="4849342"/>
            <a:ext cx="1692695" cy="46362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Dimension Table</a:t>
            </a:r>
            <a:endParaRPr lang="en-AU" sz="1400" b="1" dirty="0">
              <a:solidFill>
                <a:schemeClr val="bg1"/>
              </a:solidFill>
            </a:endParaRPr>
          </a:p>
        </p:txBody>
      </p:sp>
      <p:sp>
        <p:nvSpPr>
          <p:cNvPr id="12" name="Text Placeholder 2"/>
          <p:cNvSpPr>
            <a:spLocks noGrp="1"/>
          </p:cNvSpPr>
          <p:nvPr>
            <p:ph idx="1"/>
          </p:nvPr>
        </p:nvSpPr>
        <p:spPr>
          <a:xfrm>
            <a:off x="179512" y="1745717"/>
            <a:ext cx="3826768" cy="4491596"/>
          </a:xfrm>
        </p:spPr>
        <p:txBody>
          <a:bodyPr>
            <a:normAutofit fontScale="92500"/>
          </a:bodyPr>
          <a:lstStyle/>
          <a:p>
            <a:r>
              <a:rPr lang="en-US" dirty="0" smtClean="0"/>
              <a:t>Blue (Dimension) tables have the primary key.</a:t>
            </a:r>
          </a:p>
          <a:p>
            <a:r>
              <a:rPr lang="en-US" dirty="0" smtClean="0"/>
              <a:t>Blue (Dimension) tables are the master tables (lookup tables)</a:t>
            </a:r>
          </a:p>
          <a:p>
            <a:r>
              <a:rPr lang="en-US" dirty="0"/>
              <a:t>Yellow (Fact) tables have the foreign keys.</a:t>
            </a:r>
          </a:p>
          <a:p>
            <a:r>
              <a:rPr lang="en-US" dirty="0"/>
              <a:t>Yellow (Fact) tables are the detail tables</a:t>
            </a:r>
          </a:p>
          <a:p>
            <a:endParaRPr lang="en-US" dirty="0" smtClean="0"/>
          </a:p>
        </p:txBody>
      </p:sp>
    </p:spTree>
    <p:extLst>
      <p:ext uri="{BB962C8B-B14F-4D97-AF65-F5344CB8AC3E}">
        <p14:creationId xmlns:p14="http://schemas.microsoft.com/office/powerpoint/2010/main" val="6807159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758" y="2427866"/>
            <a:ext cx="2905125" cy="219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smtClean="0">
                <a:solidFill>
                  <a:schemeClr val="accent2"/>
                </a:solidFill>
              </a:rPr>
              <a:t>Simple relationship (regular relationship)</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0" name="Left Arrow 9"/>
          <p:cNvSpPr/>
          <p:nvPr/>
        </p:nvSpPr>
        <p:spPr>
          <a:xfrm rot="20210160">
            <a:off x="7508281" y="2113243"/>
            <a:ext cx="1468030" cy="50405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Measure</a:t>
            </a:r>
            <a:endParaRPr lang="en-AU" sz="1400" b="1" dirty="0">
              <a:solidFill>
                <a:schemeClr val="bg1"/>
              </a:solidFill>
            </a:endParaRPr>
          </a:p>
        </p:txBody>
      </p:sp>
      <p:sp>
        <p:nvSpPr>
          <p:cNvPr id="12" name="Text Placeholder 2"/>
          <p:cNvSpPr>
            <a:spLocks noGrp="1"/>
          </p:cNvSpPr>
          <p:nvPr>
            <p:ph idx="1"/>
          </p:nvPr>
        </p:nvSpPr>
        <p:spPr>
          <a:xfrm>
            <a:off x="179512" y="1745716"/>
            <a:ext cx="3826768" cy="1875803"/>
          </a:xfrm>
        </p:spPr>
        <p:txBody>
          <a:bodyPr>
            <a:normAutofit fontScale="92500" lnSpcReduction="20000"/>
          </a:bodyPr>
          <a:lstStyle/>
          <a:p>
            <a:r>
              <a:rPr lang="en-US" dirty="0" smtClean="0"/>
              <a:t>Measure (</a:t>
            </a:r>
            <a:r>
              <a:rPr lang="en-US" i="1" dirty="0" smtClean="0"/>
              <a:t>Activities</a:t>
            </a:r>
            <a:r>
              <a:rPr lang="en-US" dirty="0" smtClean="0"/>
              <a:t>)</a:t>
            </a:r>
          </a:p>
          <a:p>
            <a:r>
              <a:rPr lang="en-US" dirty="0" smtClean="0"/>
              <a:t>Dimensions (</a:t>
            </a:r>
            <a:r>
              <a:rPr lang="en-US" i="1" dirty="0" smtClean="0"/>
              <a:t>By Skin, By Activity type</a:t>
            </a:r>
            <a:r>
              <a:rPr lang="en-US" dirty="0" smtClean="0"/>
              <a:t>)</a:t>
            </a:r>
          </a:p>
          <a:p>
            <a:r>
              <a:rPr lang="en-US" dirty="0" smtClean="0"/>
              <a:t>Regular is the default relationship.</a:t>
            </a:r>
          </a:p>
        </p:txBody>
      </p:sp>
      <p:sp>
        <p:nvSpPr>
          <p:cNvPr id="14" name="Right Arrow 13"/>
          <p:cNvSpPr/>
          <p:nvPr/>
        </p:nvSpPr>
        <p:spPr>
          <a:xfrm>
            <a:off x="4611985" y="3416611"/>
            <a:ext cx="1440160" cy="40981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a:solidFill>
                  <a:schemeClr val="bg1"/>
                </a:solidFill>
              </a:rPr>
              <a:t>Dimension</a:t>
            </a:r>
          </a:p>
        </p:txBody>
      </p:sp>
      <p:sp>
        <p:nvSpPr>
          <p:cNvPr id="15" name="Right Arrow 14"/>
          <p:cNvSpPr/>
          <p:nvPr/>
        </p:nvSpPr>
        <p:spPr>
          <a:xfrm rot="19972512">
            <a:off x="6397695" y="4057388"/>
            <a:ext cx="2016224"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Regular relationship</a:t>
            </a:r>
            <a:endParaRPr lang="en-AU" sz="1400" b="1" dirty="0">
              <a:solidFill>
                <a:schemeClr val="bg1"/>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758503"/>
            <a:ext cx="4608512" cy="25077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5755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87016"/>
          </a:xfrm>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Text Placeholder 2"/>
          <p:cNvSpPr>
            <a:spLocks noGrp="1"/>
          </p:cNvSpPr>
          <p:nvPr>
            <p:ph idx="1"/>
          </p:nvPr>
        </p:nvSpPr>
        <p:spPr>
          <a:xfrm>
            <a:off x="179512" y="1745717"/>
            <a:ext cx="3826768" cy="3699508"/>
          </a:xfrm>
        </p:spPr>
        <p:txBody>
          <a:bodyPr>
            <a:normAutofit lnSpcReduction="10000"/>
          </a:bodyPr>
          <a:lstStyle/>
          <a:p>
            <a:r>
              <a:rPr lang="en-US" dirty="0" smtClean="0"/>
              <a:t>Learning Resource &amp; Educational level tables have many-many relationship.</a:t>
            </a:r>
          </a:p>
          <a:p>
            <a:r>
              <a:rPr lang="en-US" dirty="0" smtClean="0"/>
              <a:t>Resource-Educational level table is the many-many relationship table.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618" y="1916833"/>
            <a:ext cx="51149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rot="19533961">
            <a:off x="4480032" y="4351393"/>
            <a:ext cx="2283404" cy="94997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many-many relationship table</a:t>
            </a:r>
            <a:endParaRPr lang="en-AU" sz="1400" b="1" dirty="0">
              <a:solidFill>
                <a:schemeClr val="bg1"/>
              </a:solidFill>
            </a:endParaRPr>
          </a:p>
        </p:txBody>
      </p:sp>
    </p:spTree>
    <p:extLst>
      <p:ext uri="{BB962C8B-B14F-4D97-AF65-F5344CB8AC3E}">
        <p14:creationId xmlns:p14="http://schemas.microsoft.com/office/powerpoint/2010/main" val="14996658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87016"/>
          </a:xfrm>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r>
              <a:rPr lang="en-AU" dirty="0" smtClean="0">
                <a:solidFill>
                  <a:schemeClr val="accent2"/>
                </a:solidFill>
              </a:rPr>
              <a:t>?</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3" name="Content Placeholder 2"/>
          <p:cNvSpPr>
            <a:spLocks noGrp="1"/>
          </p:cNvSpPr>
          <p:nvPr>
            <p:ph idx="1"/>
          </p:nvPr>
        </p:nvSpPr>
        <p:spPr>
          <a:xfrm>
            <a:off x="457200" y="2276873"/>
            <a:ext cx="3250704" cy="3849291"/>
          </a:xfrm>
        </p:spPr>
        <p:txBody>
          <a:bodyPr>
            <a:normAutofit fontScale="92500"/>
          </a:bodyPr>
          <a:lstStyle/>
          <a:p>
            <a:r>
              <a:rPr lang="en-AU" dirty="0" smtClean="0"/>
              <a:t>Each Learning Resource has multiple educational levels</a:t>
            </a:r>
          </a:p>
          <a:p>
            <a:r>
              <a:rPr lang="en-AU" dirty="0" smtClean="0"/>
              <a:t>Each educational level can be referenced in multiple learning resources</a:t>
            </a:r>
          </a:p>
          <a:p>
            <a:endParaRPr lang="en-A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772816"/>
            <a:ext cx="496841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12160" y="1988841"/>
            <a:ext cx="3024202" cy="4216847"/>
          </a:xfrm>
          <a:prstGeom prst="ellipse">
            <a:avLst/>
          </a:prstGeom>
          <a:noFill/>
          <a:ln w="127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ln>
                <a:solidFill>
                  <a:schemeClr val="accent6">
                    <a:lumMod val="50000"/>
                  </a:schemeClr>
                </a:solidFill>
              </a:ln>
            </a:endParaRPr>
          </a:p>
        </p:txBody>
      </p:sp>
    </p:spTree>
    <p:extLst>
      <p:ext uri="{BB962C8B-B14F-4D97-AF65-F5344CB8AC3E}">
        <p14:creationId xmlns:p14="http://schemas.microsoft.com/office/powerpoint/2010/main" val="263218013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87016"/>
          </a:xfrm>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Text Placeholder 2"/>
          <p:cNvSpPr>
            <a:spLocks noGrp="1"/>
          </p:cNvSpPr>
          <p:nvPr>
            <p:ph idx="1"/>
          </p:nvPr>
        </p:nvSpPr>
        <p:spPr>
          <a:xfrm>
            <a:off x="179512" y="1745717"/>
            <a:ext cx="3826768" cy="4203564"/>
          </a:xfrm>
        </p:spPr>
        <p:txBody>
          <a:bodyPr>
            <a:normAutofit/>
          </a:bodyPr>
          <a:lstStyle/>
          <a:p>
            <a:r>
              <a:rPr lang="en-US" dirty="0" smtClean="0"/>
              <a:t>Learning Resource table (Fact)</a:t>
            </a:r>
          </a:p>
          <a:p>
            <a:r>
              <a:rPr lang="en-US" dirty="0" smtClean="0"/>
              <a:t>Educational level table (Dimension)</a:t>
            </a:r>
          </a:p>
          <a:p>
            <a:r>
              <a:rPr lang="en-US" dirty="0" smtClean="0"/>
              <a:t>There is no primary-foreign key relationship (master-detail, or lookup table alike patterns)</a:t>
            </a:r>
          </a:p>
          <a:p>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70" y="1916832"/>
            <a:ext cx="475488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rot="20210160">
            <a:off x="5823280" y="1945911"/>
            <a:ext cx="1274981" cy="3993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Fact table</a:t>
            </a:r>
            <a:endParaRPr lang="en-AU" sz="1400" b="1" dirty="0">
              <a:solidFill>
                <a:schemeClr val="bg1"/>
              </a:solidFill>
            </a:endParaRPr>
          </a:p>
        </p:txBody>
      </p:sp>
      <p:sp>
        <p:nvSpPr>
          <p:cNvPr id="9" name="Right Arrow 8"/>
          <p:cNvSpPr/>
          <p:nvPr/>
        </p:nvSpPr>
        <p:spPr>
          <a:xfrm rot="19983519">
            <a:off x="6328389" y="2637287"/>
            <a:ext cx="1719436" cy="5363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solidFill>
                  <a:schemeClr val="bg1"/>
                </a:solidFill>
              </a:rPr>
              <a:t>Dimension table</a:t>
            </a:r>
            <a:endParaRPr lang="en-AU" sz="1400" b="1" dirty="0">
              <a:solidFill>
                <a:schemeClr val="bg1"/>
              </a:solidFill>
            </a:endParaRPr>
          </a:p>
        </p:txBody>
      </p:sp>
      <p:sp>
        <p:nvSpPr>
          <p:cNvPr id="3" name="Rectangle 2"/>
          <p:cNvSpPr/>
          <p:nvPr/>
        </p:nvSpPr>
        <p:spPr>
          <a:xfrm>
            <a:off x="6460768" y="3501008"/>
            <a:ext cx="1711632"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dirty="0" smtClean="0"/>
              <a:t>???</a:t>
            </a:r>
            <a:endParaRPr lang="en-AU" dirty="0"/>
          </a:p>
        </p:txBody>
      </p:sp>
    </p:spTree>
    <p:extLst>
      <p:ext uri="{BB962C8B-B14F-4D97-AF65-F5344CB8AC3E}">
        <p14:creationId xmlns:p14="http://schemas.microsoft.com/office/powerpoint/2010/main" val="19186966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994" y="3303360"/>
            <a:ext cx="7188438" cy="304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88640"/>
            <a:ext cx="8229600" cy="1287016"/>
          </a:xfrm>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Text Placeholder 2"/>
          <p:cNvSpPr>
            <a:spLocks noGrp="1"/>
          </p:cNvSpPr>
          <p:nvPr>
            <p:ph idx="1"/>
          </p:nvPr>
        </p:nvSpPr>
        <p:spPr>
          <a:xfrm>
            <a:off x="179512" y="1745717"/>
            <a:ext cx="3826768" cy="1611276"/>
          </a:xfrm>
        </p:spPr>
        <p:txBody>
          <a:bodyPr>
            <a:normAutofit/>
          </a:bodyPr>
          <a:lstStyle/>
          <a:p>
            <a:r>
              <a:rPr lang="en-US" dirty="0" smtClean="0"/>
              <a:t>Solution: using the  SSAS built-in many-many relationship</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919" y="1628802"/>
            <a:ext cx="3384376" cy="167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rot="20210160">
            <a:off x="6666482" y="1704923"/>
            <a:ext cx="1043253" cy="275984"/>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800" b="1" dirty="0">
                <a:solidFill>
                  <a:schemeClr val="bg1"/>
                </a:solidFill>
              </a:rPr>
              <a:t>Fact table</a:t>
            </a:r>
          </a:p>
        </p:txBody>
      </p:sp>
      <p:sp>
        <p:nvSpPr>
          <p:cNvPr id="9" name="Right Arrow 8"/>
          <p:cNvSpPr/>
          <p:nvPr/>
        </p:nvSpPr>
        <p:spPr>
          <a:xfrm rot="19983519">
            <a:off x="253248" y="4686348"/>
            <a:ext cx="1251964" cy="37843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100" b="1" dirty="0" smtClean="0">
                <a:solidFill>
                  <a:schemeClr val="bg1"/>
                </a:solidFill>
              </a:rPr>
              <a:t>Dimension table</a:t>
            </a:r>
            <a:endParaRPr lang="en-AU" sz="1100" b="1" dirty="0">
              <a:solidFill>
                <a:schemeClr val="bg1"/>
              </a:solidFill>
            </a:endParaRPr>
          </a:p>
        </p:txBody>
      </p:sp>
      <p:sp>
        <p:nvSpPr>
          <p:cNvPr id="3" name="Rectangle 2"/>
          <p:cNvSpPr/>
          <p:nvPr/>
        </p:nvSpPr>
        <p:spPr>
          <a:xfrm>
            <a:off x="7092281" y="2780928"/>
            <a:ext cx="1164873" cy="4320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dirty="0" smtClean="0"/>
              <a:t>???</a:t>
            </a:r>
            <a:endParaRPr lang="en-AU" dirty="0"/>
          </a:p>
        </p:txBody>
      </p:sp>
      <p:sp>
        <p:nvSpPr>
          <p:cNvPr id="10" name="Left Arrow 9"/>
          <p:cNvSpPr/>
          <p:nvPr/>
        </p:nvSpPr>
        <p:spPr>
          <a:xfrm rot="20210160">
            <a:off x="1642245" y="4979104"/>
            <a:ext cx="1242346" cy="369379"/>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000" b="1" dirty="0">
                <a:solidFill>
                  <a:schemeClr val="bg1"/>
                </a:solidFill>
              </a:rPr>
              <a:t>Fact table</a:t>
            </a:r>
          </a:p>
        </p:txBody>
      </p:sp>
      <p:sp>
        <p:nvSpPr>
          <p:cNvPr id="14" name="Left Arrow 13"/>
          <p:cNvSpPr/>
          <p:nvPr/>
        </p:nvSpPr>
        <p:spPr>
          <a:xfrm rot="20210160">
            <a:off x="2610349" y="3895291"/>
            <a:ext cx="1747734" cy="46922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200" b="1" dirty="0" smtClean="0">
                <a:solidFill>
                  <a:schemeClr val="bg1"/>
                </a:solidFill>
              </a:rPr>
              <a:t>Intermediate table</a:t>
            </a:r>
            <a:endParaRPr lang="en-AU" sz="1200" b="1" dirty="0">
              <a:solidFill>
                <a:schemeClr val="bg1"/>
              </a:solidFill>
            </a:endParaRPr>
          </a:p>
        </p:txBody>
      </p:sp>
    </p:spTree>
    <p:extLst>
      <p:ext uri="{BB962C8B-B14F-4D97-AF65-F5344CB8AC3E}">
        <p14:creationId xmlns:p14="http://schemas.microsoft.com/office/powerpoint/2010/main" val="420151118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995" y="3501009"/>
            <a:ext cx="6180326" cy="285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88640"/>
            <a:ext cx="8229600" cy="1287016"/>
          </a:xfrm>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Text Placeholder 2"/>
          <p:cNvSpPr>
            <a:spLocks noGrp="1"/>
          </p:cNvSpPr>
          <p:nvPr>
            <p:ph idx="1"/>
          </p:nvPr>
        </p:nvSpPr>
        <p:spPr>
          <a:xfrm>
            <a:off x="179512" y="1745717"/>
            <a:ext cx="3826768" cy="1611276"/>
          </a:xfrm>
        </p:spPr>
        <p:txBody>
          <a:bodyPr>
            <a:normAutofit/>
          </a:bodyPr>
          <a:lstStyle/>
          <a:p>
            <a:r>
              <a:rPr lang="en-US" dirty="0" smtClean="0"/>
              <a:t>Creating a bridge (Intermediate Fact table)</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919" y="1628802"/>
            <a:ext cx="3384376" cy="167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ft Arrow 11"/>
          <p:cNvSpPr/>
          <p:nvPr/>
        </p:nvSpPr>
        <p:spPr>
          <a:xfrm rot="20210160">
            <a:off x="2433598" y="4100483"/>
            <a:ext cx="1747734" cy="46922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200" b="1" dirty="0" smtClean="0">
                <a:solidFill>
                  <a:schemeClr val="bg1"/>
                </a:solidFill>
              </a:rPr>
              <a:t>Intermediate table</a:t>
            </a:r>
            <a:endParaRPr lang="en-AU" sz="1200" b="1" dirty="0">
              <a:solidFill>
                <a:schemeClr val="bg1"/>
              </a:solidFill>
            </a:endParaRPr>
          </a:p>
        </p:txBody>
      </p:sp>
      <p:sp>
        <p:nvSpPr>
          <p:cNvPr id="13" name="Left Arrow 12"/>
          <p:cNvSpPr/>
          <p:nvPr/>
        </p:nvSpPr>
        <p:spPr>
          <a:xfrm rot="20210160">
            <a:off x="7205011" y="2169659"/>
            <a:ext cx="1747734" cy="46922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200" b="1" dirty="0" smtClean="0">
                <a:solidFill>
                  <a:schemeClr val="bg1"/>
                </a:solidFill>
              </a:rPr>
              <a:t>Intermediate table</a:t>
            </a:r>
            <a:endParaRPr lang="en-AU" sz="1200" b="1" dirty="0">
              <a:solidFill>
                <a:schemeClr val="bg1"/>
              </a:solidFill>
            </a:endParaRPr>
          </a:p>
        </p:txBody>
      </p:sp>
    </p:spTree>
    <p:extLst>
      <p:ext uri="{BB962C8B-B14F-4D97-AF65-F5344CB8AC3E}">
        <p14:creationId xmlns:p14="http://schemas.microsoft.com/office/powerpoint/2010/main" val="197519722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55196"/>
            <a:ext cx="7715250" cy="443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Text Placeholder 2"/>
          <p:cNvSpPr txBox="1">
            <a:spLocks/>
          </p:cNvSpPr>
          <p:nvPr/>
        </p:nvSpPr>
        <p:spPr>
          <a:xfrm>
            <a:off x="457200" y="1772816"/>
            <a:ext cx="8229600" cy="43533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egoe UI" pitchFamily="34" charset="0"/>
              <a:buNone/>
            </a:pPr>
            <a:r>
              <a:rPr lang="en-US" smtClean="0"/>
              <a:t> </a:t>
            </a:r>
            <a:endParaRPr lang="en-US" dirty="0" smtClean="0"/>
          </a:p>
        </p:txBody>
      </p:sp>
      <p:sp>
        <p:nvSpPr>
          <p:cNvPr id="9" name="Left Arrow 8"/>
          <p:cNvSpPr/>
          <p:nvPr/>
        </p:nvSpPr>
        <p:spPr>
          <a:xfrm rot="19932165">
            <a:off x="1834973" y="2645379"/>
            <a:ext cx="2340589" cy="576064"/>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500" dirty="0"/>
              <a:t>Intermediate measures</a:t>
            </a:r>
          </a:p>
        </p:txBody>
      </p:sp>
      <p:sp>
        <p:nvSpPr>
          <p:cNvPr id="12" name="Left Arrow 11"/>
          <p:cNvSpPr/>
          <p:nvPr/>
        </p:nvSpPr>
        <p:spPr>
          <a:xfrm rot="20145892">
            <a:off x="6630416" y="3666988"/>
            <a:ext cx="3024336" cy="504056"/>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500" dirty="0" smtClean="0"/>
              <a:t>Intermediate (bridge) Fact table</a:t>
            </a:r>
            <a:endParaRPr lang="en-AU" sz="1500" dirty="0"/>
          </a:p>
        </p:txBody>
      </p:sp>
    </p:spTree>
    <p:extLst>
      <p:ext uri="{BB962C8B-B14F-4D97-AF65-F5344CB8AC3E}">
        <p14:creationId xmlns:p14="http://schemas.microsoft.com/office/powerpoint/2010/main" val="349625400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6611" y="2790430"/>
            <a:ext cx="2143125" cy="325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0" y="2498438"/>
            <a:ext cx="53244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ext Placeholder 2"/>
          <p:cNvSpPr>
            <a:spLocks noGrp="1"/>
          </p:cNvSpPr>
          <p:nvPr>
            <p:ph idx="1"/>
          </p:nvPr>
        </p:nvSpPr>
        <p:spPr>
          <a:xfrm>
            <a:off x="395536" y="1646957"/>
            <a:ext cx="7745974" cy="4590356"/>
          </a:xfrm>
        </p:spPr>
        <p:txBody>
          <a:bodyPr>
            <a:normAutofit/>
          </a:bodyPr>
          <a:lstStyle/>
          <a:p>
            <a:r>
              <a:rPr lang="en-AU" dirty="0" smtClean="0"/>
              <a:t>Apply </a:t>
            </a:r>
            <a:r>
              <a:rPr lang="en-AU" dirty="0"/>
              <a:t>intermediate relation first, then </a:t>
            </a:r>
            <a:r>
              <a:rPr lang="en-AU" dirty="0" smtClean="0"/>
              <a:t>the </a:t>
            </a:r>
            <a:r>
              <a:rPr lang="en-AU" dirty="0"/>
              <a:t>Many-Many relationship</a:t>
            </a:r>
            <a:endParaRPr lang="en-US" dirty="0"/>
          </a:p>
        </p:txBody>
      </p:sp>
      <p:sp>
        <p:nvSpPr>
          <p:cNvPr id="8" name="Left Arrow 7"/>
          <p:cNvSpPr/>
          <p:nvPr/>
        </p:nvSpPr>
        <p:spPr>
          <a:xfrm rot="2832795">
            <a:off x="5953922" y="4011746"/>
            <a:ext cx="2617853" cy="59288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t>Regular relationship</a:t>
            </a:r>
            <a:endParaRPr lang="en-AU" sz="1400" b="1" dirty="0"/>
          </a:p>
        </p:txBody>
      </p:sp>
      <p:sp>
        <p:nvSpPr>
          <p:cNvPr id="9" name="Left Arrow 8"/>
          <p:cNvSpPr/>
          <p:nvPr/>
        </p:nvSpPr>
        <p:spPr>
          <a:xfrm rot="1289306">
            <a:off x="3358375" y="5038555"/>
            <a:ext cx="2602034" cy="55112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t>Many-Many relationship</a:t>
            </a:r>
            <a:endParaRPr lang="en-AU" sz="1400" b="1" dirty="0"/>
          </a:p>
        </p:txBody>
      </p:sp>
      <p:sp>
        <p:nvSpPr>
          <p:cNvPr id="10" name="Left Arrow 9"/>
          <p:cNvSpPr/>
          <p:nvPr/>
        </p:nvSpPr>
        <p:spPr>
          <a:xfrm rot="1289306">
            <a:off x="5446608" y="5038553"/>
            <a:ext cx="2602034" cy="551127"/>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t>Many-Many relationship</a:t>
            </a:r>
            <a:endParaRPr lang="en-AU" sz="1400" b="1" dirty="0"/>
          </a:p>
        </p:txBody>
      </p:sp>
      <p:sp>
        <p:nvSpPr>
          <p:cNvPr id="3" name="Rounded Rectangle 2"/>
          <p:cNvSpPr/>
          <p:nvPr/>
        </p:nvSpPr>
        <p:spPr>
          <a:xfrm>
            <a:off x="208923" y="4509121"/>
            <a:ext cx="1584176" cy="522401"/>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5776609" y="3133102"/>
            <a:ext cx="1037632" cy="367908"/>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62540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r>
              <a:rPr lang="en-US" dirty="0" smtClean="0"/>
              <a:t/>
            </a:r>
            <a:br>
              <a:rPr lang="en-US" dirty="0" smtClean="0"/>
            </a:br>
            <a:endParaRPr sz="3600" dirty="0">
              <a:solidFill>
                <a:schemeClr val="accent2"/>
              </a:solidFill>
            </a:endParaRPr>
          </a:p>
        </p:txBody>
      </p:sp>
      <p:sp>
        <p:nvSpPr>
          <p:cNvPr id="3" name="Text Placeholder 2"/>
          <p:cNvSpPr>
            <a:spLocks noGrp="1"/>
          </p:cNvSpPr>
          <p:nvPr>
            <p:ph idx="1"/>
          </p:nvPr>
        </p:nvSpPr>
        <p:spPr/>
        <p:txBody>
          <a:bodyPr>
            <a:normAutofit/>
          </a:bodyPr>
          <a:lstStyle/>
          <a:p>
            <a:pPr marL="0" indent="0" algn="ctr">
              <a:buNone/>
            </a:pPr>
            <a:r>
              <a:rPr lang="en-AU" sz="6600" b="1" dirty="0" smtClean="0"/>
              <a:t>In God we trust everyone else bring DATA</a:t>
            </a:r>
            <a:endParaRPr lang="en-AU" sz="6600" b="1"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itle 1"/>
          <p:cNvSpPr txBox="1">
            <a:spLocks/>
          </p:cNvSpPr>
          <p:nvPr/>
        </p:nvSpPr>
        <p:spPr>
          <a:xfrm>
            <a:off x="457200" y="341784"/>
            <a:ext cx="8229600" cy="114300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‘Executive decree’</a:t>
            </a:r>
            <a:br>
              <a:rPr lang="en-US" dirty="0" smtClean="0"/>
            </a:br>
            <a:endParaRPr lang="en-US" dirty="0">
              <a:solidFill>
                <a:schemeClr val="accent2"/>
              </a:solidFill>
            </a:endParaRPr>
          </a:p>
        </p:txBody>
      </p:sp>
    </p:spTree>
    <p:extLst>
      <p:ext uri="{BB962C8B-B14F-4D97-AF65-F5344CB8AC3E}">
        <p14:creationId xmlns:p14="http://schemas.microsoft.com/office/powerpoint/2010/main" val="8829972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Text Placeholder 2"/>
          <p:cNvSpPr>
            <a:spLocks noGrp="1"/>
          </p:cNvSpPr>
          <p:nvPr>
            <p:ph idx="1"/>
          </p:nvPr>
        </p:nvSpPr>
        <p:spPr>
          <a:xfrm>
            <a:off x="395536" y="1646957"/>
            <a:ext cx="7745974" cy="1205980"/>
          </a:xfrm>
        </p:spPr>
        <p:txBody>
          <a:bodyPr>
            <a:normAutofit/>
          </a:bodyPr>
          <a:lstStyle/>
          <a:p>
            <a:r>
              <a:rPr lang="en-AU" dirty="0"/>
              <a:t>All intermediate measures are </a:t>
            </a:r>
            <a:r>
              <a:rPr lang="en-AU" dirty="0" smtClean="0"/>
              <a:t>hidden</a:t>
            </a:r>
            <a:r>
              <a:rPr lang="en-US" dirty="0" smtClean="0"/>
              <a:t>.</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492897"/>
            <a:ext cx="5153025" cy="3333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25400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Three – </a:t>
            </a:r>
            <a:r>
              <a:rPr lang="en-US" dirty="0"/>
              <a:t>Complex data </a:t>
            </a:r>
            <a:r>
              <a:rPr lang="en-US" dirty="0" smtClean="0"/>
              <a:t>relationship</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ext Placeholder 2"/>
          <p:cNvSpPr>
            <a:spLocks noGrp="1"/>
          </p:cNvSpPr>
          <p:nvPr>
            <p:ph idx="1"/>
          </p:nvPr>
        </p:nvSpPr>
        <p:spPr>
          <a:xfrm>
            <a:off x="395536" y="1646957"/>
            <a:ext cx="7745974" cy="557908"/>
          </a:xfrm>
        </p:spPr>
        <p:txBody>
          <a:bodyPr>
            <a:normAutofit/>
          </a:bodyPr>
          <a:lstStyle/>
          <a:p>
            <a:r>
              <a:rPr lang="en-AU" dirty="0"/>
              <a:t>All intermediate measures are </a:t>
            </a:r>
            <a:r>
              <a:rPr lang="en-AU" dirty="0" smtClean="0"/>
              <a:t>hidden </a:t>
            </a:r>
            <a:r>
              <a:rPr lang="en-US" dirty="0" smtClean="0"/>
              <a:t>.</a:t>
            </a:r>
            <a:endParaRPr lang="en-U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076156"/>
            <a:ext cx="7271345" cy="42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25400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Challenge Three - Summary</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r>
              <a:rPr lang="en-US" dirty="0" smtClean="0"/>
              <a:t>Performance gains by using SSAS</a:t>
            </a:r>
          </a:p>
          <a:p>
            <a:r>
              <a:rPr lang="en-US" dirty="0" smtClean="0"/>
              <a:t>Ability to resolve Many – Many to Many relationships</a:t>
            </a:r>
          </a:p>
          <a:p>
            <a:r>
              <a:rPr lang="en-US" dirty="0" smtClean="0"/>
              <a:t>Ability to hide intermediate tables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237978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Data reporting format</a:t>
            </a:r>
            <a:br>
              <a:rPr lang="en-US" dirty="0" smtClean="0"/>
            </a:br>
            <a:r>
              <a:rPr lang="en-AU" sz="3600" dirty="0" smtClean="0">
                <a:solidFill>
                  <a:schemeClr val="accent2"/>
                </a:solidFill>
              </a:rPr>
              <a:t>What was the challenge?</a:t>
            </a:r>
            <a:endParaRPr sz="3600"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Creating “accumulated” or total values over time</a:t>
            </a:r>
          </a:p>
          <a:p>
            <a:r>
              <a:rPr lang="en-US" dirty="0" smtClean="0"/>
              <a:t>Controlling </a:t>
            </a:r>
            <a:r>
              <a:rPr lang="en-US" dirty="0"/>
              <a:t>g</a:t>
            </a:r>
            <a:r>
              <a:rPr lang="en-US" dirty="0" smtClean="0"/>
              <a:t>enerated time dimension range</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9402943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a:solidFill>
                  <a:schemeClr val="accent2"/>
                </a:solidFill>
              </a:rPr>
              <a:t>What was the challenge?</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62944"/>
            <a:ext cx="738817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41797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sz="3600" dirty="0" smtClean="0">
                <a:solidFill>
                  <a:schemeClr val="accent2"/>
                </a:solidFill>
              </a:rPr>
              <a:t>What wer</a:t>
            </a:r>
            <a:r>
              <a:rPr lang="en-AU" dirty="0" smtClean="0">
                <a:solidFill>
                  <a:schemeClr val="accent2"/>
                </a:solidFill>
              </a:rPr>
              <a:t>e our options?</a:t>
            </a:r>
            <a:endParaRPr sz="3600" dirty="0">
              <a:solidFill>
                <a:schemeClr val="accent2"/>
              </a:solidFill>
            </a:endParaRPr>
          </a:p>
        </p:txBody>
      </p:sp>
      <p:sp>
        <p:nvSpPr>
          <p:cNvPr id="3" name="Text Placeholder 2"/>
          <p:cNvSpPr>
            <a:spLocks noGrp="1"/>
          </p:cNvSpPr>
          <p:nvPr>
            <p:ph idx="1"/>
          </p:nvPr>
        </p:nvSpPr>
        <p:spPr>
          <a:xfrm>
            <a:off x="457200" y="1988841"/>
            <a:ext cx="8229600" cy="4137323"/>
          </a:xfrm>
        </p:spPr>
        <p:txBody>
          <a:bodyPr>
            <a:normAutofit/>
          </a:bodyPr>
          <a:lstStyle/>
          <a:p>
            <a:r>
              <a:rPr lang="en-US" dirty="0"/>
              <a:t>Creating “accumulated” </a:t>
            </a:r>
            <a:r>
              <a:rPr lang="en-US" dirty="0" smtClean="0"/>
              <a:t>values </a:t>
            </a:r>
            <a:r>
              <a:rPr lang="en-US" dirty="0"/>
              <a:t>over time</a:t>
            </a:r>
            <a:r>
              <a:rPr lang="en-US" dirty="0" smtClean="0"/>
              <a:t>.</a:t>
            </a:r>
          </a:p>
          <a:p>
            <a:pPr lvl="1"/>
            <a:r>
              <a:rPr lang="en-US" dirty="0" smtClean="0"/>
              <a:t>Using aggregations or recursive computed fields on the underlying relational database.</a:t>
            </a:r>
          </a:p>
          <a:p>
            <a:pPr lvl="1"/>
            <a:r>
              <a:rPr lang="en-US" dirty="0" smtClean="0"/>
              <a:t>Using MDX with Time dimension hierarchy. </a:t>
            </a:r>
            <a:endParaRPr lang="en-US" dirty="0"/>
          </a:p>
          <a:p>
            <a:pPr lvl="1"/>
            <a:endParaRPr lang="en-US" dirty="0"/>
          </a:p>
          <a:p>
            <a:r>
              <a:rPr lang="en-US" dirty="0"/>
              <a:t>Controlling generated time dimension range</a:t>
            </a:r>
            <a:r>
              <a:rPr lang="en-US" dirty="0" smtClean="0"/>
              <a:t>.</a:t>
            </a:r>
          </a:p>
          <a:p>
            <a:pPr lvl="1"/>
            <a:r>
              <a:rPr lang="en-US" dirty="0" smtClean="0"/>
              <a:t>Extract time range for the transactional </a:t>
            </a:r>
            <a:r>
              <a:rPr lang="en-US" dirty="0" err="1" smtClean="0"/>
              <a:t>datetime</a:t>
            </a:r>
            <a:r>
              <a:rPr lang="en-US" dirty="0" smtClean="0"/>
              <a:t> fields in underlying relational database.</a:t>
            </a:r>
          </a:p>
          <a:p>
            <a:pPr lvl="1"/>
            <a:r>
              <a:rPr lang="en-US" dirty="0"/>
              <a:t>Using MDX </a:t>
            </a:r>
            <a:r>
              <a:rPr lang="en-US" dirty="0" smtClean="0"/>
              <a:t>to filter the calculated time range.</a:t>
            </a:r>
            <a:endParaRPr lang="en-US" dirty="0"/>
          </a:p>
          <a:p>
            <a:pPr lvl="1"/>
            <a:endParaRPr lang="en-US" dirty="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4136692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sz="3600" dirty="0" smtClean="0">
                <a:solidFill>
                  <a:schemeClr val="accent2"/>
                </a:solidFill>
              </a:rPr>
              <a:t>Which option did we choose and why?</a:t>
            </a:r>
            <a:endParaRPr sz="3600" dirty="0">
              <a:solidFill>
                <a:schemeClr val="accent2"/>
              </a:solidFill>
            </a:endParaRPr>
          </a:p>
        </p:txBody>
      </p:sp>
      <p:sp>
        <p:nvSpPr>
          <p:cNvPr id="3" name="Text Placeholder 2"/>
          <p:cNvSpPr>
            <a:spLocks noGrp="1"/>
          </p:cNvSpPr>
          <p:nvPr>
            <p:ph idx="1"/>
          </p:nvPr>
        </p:nvSpPr>
        <p:spPr>
          <a:xfrm>
            <a:off x="467544" y="1916833"/>
            <a:ext cx="8229600" cy="3849291"/>
          </a:xfrm>
        </p:spPr>
        <p:txBody>
          <a:bodyPr>
            <a:normAutofit/>
          </a:bodyPr>
          <a:lstStyle/>
          <a:p>
            <a:r>
              <a:rPr lang="en-US" dirty="0" smtClean="0"/>
              <a:t>Solution: using  calculations with MDX</a:t>
            </a:r>
          </a:p>
          <a:p>
            <a:pPr lvl="1"/>
            <a:r>
              <a:rPr lang="en-US" dirty="0" smtClean="0"/>
              <a:t>It was easy as single line of code.</a:t>
            </a:r>
          </a:p>
          <a:p>
            <a:pPr lvl="1"/>
            <a:r>
              <a:rPr lang="en-US" dirty="0" smtClean="0"/>
              <a:t>It work perfect with dimensions, and hierarchy.</a:t>
            </a:r>
          </a:p>
          <a:p>
            <a:pPr lvl="1"/>
            <a:r>
              <a:rPr lang="en-US" dirty="0" smtClean="0"/>
              <a:t> it can control and filter the generated time dimension without any need to be regenerated every time through ETL process.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4655070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Demo</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pPr marL="0" indent="0" algn="ctr">
              <a:buNone/>
            </a:pPr>
            <a:r>
              <a:rPr lang="en-US" dirty="0" smtClean="0"/>
              <a:t>Online demo</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215309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628801"/>
            <a:ext cx="4530080" cy="2808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466727" y="1700808"/>
            <a:ext cx="3385195" cy="4536504"/>
          </a:xfrm>
        </p:spPr>
        <p:txBody>
          <a:bodyPr>
            <a:normAutofit/>
          </a:bodyPr>
          <a:lstStyle/>
          <a:p>
            <a:r>
              <a:rPr lang="en-US" sz="2400" dirty="0" smtClean="0"/>
              <a:t>Using MDX (multi dimensional expression) </a:t>
            </a:r>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690" y="4101835"/>
            <a:ext cx="4999062" cy="21107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Left Arrow 5"/>
          <p:cNvSpPr/>
          <p:nvPr/>
        </p:nvSpPr>
        <p:spPr>
          <a:xfrm>
            <a:off x="5940152" y="5132039"/>
            <a:ext cx="2664296" cy="432048"/>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200" b="1" dirty="0" smtClean="0"/>
              <a:t>Drag cube name to the Editor</a:t>
            </a:r>
            <a:endParaRPr lang="en-AU" sz="1200" b="1" dirty="0"/>
          </a:p>
        </p:txBody>
      </p:sp>
    </p:spTree>
    <p:extLst>
      <p:ext uri="{BB962C8B-B14F-4D97-AF65-F5344CB8AC3E}">
        <p14:creationId xmlns:p14="http://schemas.microsoft.com/office/powerpoint/2010/main" val="187235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179512" y="1628800"/>
            <a:ext cx="5472608" cy="1224136"/>
          </a:xfrm>
        </p:spPr>
        <p:txBody>
          <a:bodyPr>
            <a:normAutofit/>
          </a:bodyPr>
          <a:lstStyle/>
          <a:p>
            <a:r>
              <a:rPr lang="en-US" sz="2400" dirty="0" smtClean="0"/>
              <a:t>Result: get the default measure </a:t>
            </a:r>
            <a:r>
              <a:rPr lang="en-AU" sz="2400" dirty="0"/>
              <a:t>[Measures].[Resources Count]</a:t>
            </a:r>
            <a:endParaRPr lang="en-US" sz="2400" dirty="0" smtClean="0"/>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6" y="3356993"/>
            <a:ext cx="6410325" cy="2324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8745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all the data</a:t>
            </a:r>
            <a:br>
              <a:rPr lang="en-US" dirty="0" smtClean="0"/>
            </a:b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8" name="Content Placeholder 17"/>
          <p:cNvSpPr>
            <a:spLocks noGrp="1"/>
          </p:cNvSpPr>
          <p:nvPr>
            <p:ph idx="1"/>
          </p:nvPr>
        </p:nvSpPr>
        <p:spPr>
          <a:xfrm>
            <a:off x="467544" y="1988841"/>
            <a:ext cx="8219256" cy="4137323"/>
          </a:xfrm>
        </p:spPr>
        <p:txBody>
          <a:bodyPr/>
          <a:lstStyle/>
          <a:p>
            <a:pPr>
              <a:buNone/>
            </a:pPr>
            <a:r>
              <a:rPr lang="en-AU" dirty="0" smtClean="0"/>
              <a:t>We are capturing data from the following sources</a:t>
            </a:r>
          </a:p>
          <a:p>
            <a:pPr>
              <a:buNone/>
            </a:pPr>
            <a:endParaRPr lang="en-AU" dirty="0" smtClean="0"/>
          </a:p>
          <a:p>
            <a:pPr marL="514350" indent="-514350">
              <a:buFont typeface="+mj-lt"/>
              <a:buAutoNum type="arabicPeriod"/>
            </a:pPr>
            <a:r>
              <a:rPr lang="en-AU" dirty="0" smtClean="0"/>
              <a:t>Active directory</a:t>
            </a:r>
          </a:p>
          <a:p>
            <a:pPr marL="514350" indent="-514350">
              <a:buFont typeface="+mj-lt"/>
              <a:buAutoNum type="arabicPeriod"/>
            </a:pPr>
            <a:r>
              <a:rPr lang="en-AU" dirty="0" smtClean="0"/>
              <a:t>Oracle IDM</a:t>
            </a:r>
          </a:p>
          <a:p>
            <a:pPr marL="514350" indent="-514350">
              <a:buFont typeface="+mj-lt"/>
              <a:buAutoNum type="arabicPeriod"/>
            </a:pPr>
            <a:r>
              <a:rPr lang="en-AU" dirty="0" smtClean="0"/>
              <a:t>Application databases</a:t>
            </a:r>
          </a:p>
          <a:p>
            <a:pPr marL="514350" indent="-514350">
              <a:buFont typeface="+mj-lt"/>
              <a:buAutoNum type="arabicPeriod"/>
            </a:pPr>
            <a:r>
              <a:rPr lang="en-AU" dirty="0" smtClean="0"/>
              <a:t>Google Analytics</a:t>
            </a:r>
          </a:p>
          <a:p>
            <a:pPr marL="514350" indent="-514350">
              <a:buNone/>
            </a:pPr>
            <a:endParaRPr lang="en-AU" dirty="0" smtClean="0"/>
          </a:p>
          <a:p>
            <a:pPr>
              <a:buNone/>
            </a:pPr>
            <a:endParaRPr lang="en-AU" dirty="0" smtClean="0"/>
          </a:p>
          <a:p>
            <a:pPr>
              <a:buNone/>
            </a:pPr>
            <a:endParaRPr lang="en-AU" dirty="0"/>
          </a:p>
        </p:txBody>
      </p:sp>
    </p:spTree>
    <p:extLst>
      <p:ext uri="{BB962C8B-B14F-4D97-AF65-F5344CB8AC3E}">
        <p14:creationId xmlns:p14="http://schemas.microsoft.com/office/powerpoint/2010/main" val="290667582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179512" y="1628800"/>
            <a:ext cx="5472608" cy="1224136"/>
          </a:xfrm>
        </p:spPr>
        <p:txBody>
          <a:bodyPr>
            <a:normAutofit/>
          </a:bodyPr>
          <a:lstStyle/>
          <a:p>
            <a:r>
              <a:rPr lang="en-AU" sz="2400" dirty="0" smtClean="0"/>
              <a:t>Using a slicer (where statement)</a:t>
            </a:r>
            <a:endParaRPr lang="en-US" sz="2400" dirty="0" smtClean="0"/>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564904"/>
            <a:ext cx="7772400" cy="3495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20425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179512" y="1628800"/>
            <a:ext cx="4176464" cy="4608512"/>
          </a:xfrm>
        </p:spPr>
        <p:txBody>
          <a:bodyPr>
            <a:normAutofit/>
          </a:bodyPr>
          <a:lstStyle/>
          <a:p>
            <a:r>
              <a:rPr lang="en-AU" sz="2400" dirty="0" smtClean="0"/>
              <a:t>Using time Hierarchy to get the total value for  download count</a:t>
            </a:r>
            <a:endParaRPr lang="en-US" sz="2400" dirty="0" smtClean="0"/>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7" y="1700809"/>
            <a:ext cx="4742369" cy="42892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3331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179513" y="1628800"/>
            <a:ext cx="2448272" cy="4608512"/>
          </a:xfrm>
        </p:spPr>
        <p:txBody>
          <a:bodyPr>
            <a:normAutofit/>
          </a:bodyPr>
          <a:lstStyle/>
          <a:p>
            <a:r>
              <a:rPr lang="en-AU" sz="2400" dirty="0" smtClean="0"/>
              <a:t>Using time Hierarchy attribute [Year] to get all download Count  per year</a:t>
            </a:r>
            <a:endParaRPr lang="en-US" sz="2400" dirty="0" smtClean="0"/>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4" name="Rounded Rectangle 3"/>
          <p:cNvSpPr/>
          <p:nvPr/>
        </p:nvSpPr>
        <p:spPr>
          <a:xfrm>
            <a:off x="4283968" y="5013176"/>
            <a:ext cx="1584176" cy="288032"/>
          </a:xfrm>
          <a:prstGeom prst="roundRect">
            <a:avLst/>
          </a:prstGeom>
          <a:noFill/>
          <a:ln cmpd="dbl">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700809"/>
            <a:ext cx="5987578" cy="42032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23927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179513" y="1628800"/>
            <a:ext cx="7704855" cy="792088"/>
          </a:xfrm>
        </p:spPr>
        <p:txBody>
          <a:bodyPr>
            <a:normAutofit/>
          </a:bodyPr>
          <a:lstStyle/>
          <a:p>
            <a:r>
              <a:rPr lang="en-AU" sz="2400" dirty="0" smtClean="0"/>
              <a:t>Trim all Null value with “non empty”</a:t>
            </a:r>
            <a:endParaRPr lang="en-US" sz="2400" dirty="0" smtClean="0"/>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4" name="Rounded Rectangle 3"/>
          <p:cNvSpPr/>
          <p:nvPr/>
        </p:nvSpPr>
        <p:spPr>
          <a:xfrm>
            <a:off x="4283968" y="5013176"/>
            <a:ext cx="1584176" cy="288032"/>
          </a:xfrm>
          <a:prstGeom prst="roundRect">
            <a:avLst/>
          </a:prstGeom>
          <a:noFill/>
          <a:ln cmpd="dbl">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15" y="3110458"/>
            <a:ext cx="8772525" cy="219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06566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179513" y="1628800"/>
            <a:ext cx="7704855" cy="792088"/>
          </a:xfrm>
        </p:spPr>
        <p:txBody>
          <a:bodyPr>
            <a:normAutofit/>
          </a:bodyPr>
          <a:lstStyle/>
          <a:p>
            <a:r>
              <a:rPr lang="en-AU" sz="2400" dirty="0" smtClean="0"/>
              <a:t>Use 2 </a:t>
            </a:r>
            <a:r>
              <a:rPr lang="en-AU" sz="2400" dirty="0"/>
              <a:t>d</a:t>
            </a:r>
            <a:r>
              <a:rPr lang="en-AU" sz="2400" dirty="0" smtClean="0"/>
              <a:t>imensional query</a:t>
            </a:r>
            <a:endParaRPr lang="en-US" sz="2400" dirty="0" smtClean="0"/>
          </a:p>
          <a:p>
            <a:endParaRPr lang="en-US" sz="2400" dirty="0" smtClean="0"/>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4" name="Rounded Rectangle 3"/>
          <p:cNvSpPr/>
          <p:nvPr/>
        </p:nvSpPr>
        <p:spPr>
          <a:xfrm>
            <a:off x="4283968" y="5013176"/>
            <a:ext cx="1584176" cy="288032"/>
          </a:xfrm>
          <a:prstGeom prst="roundRect">
            <a:avLst/>
          </a:prstGeom>
          <a:noFill/>
          <a:ln cmpd="dbl">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04865"/>
            <a:ext cx="6768752" cy="427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38886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466725" y="1700809"/>
            <a:ext cx="8229600" cy="3849291"/>
          </a:xfrm>
        </p:spPr>
        <p:txBody>
          <a:bodyPr>
            <a:normAutofit/>
          </a:bodyPr>
          <a:lstStyle/>
          <a:p>
            <a:r>
              <a:rPr lang="en-US" sz="2400" dirty="0" smtClean="0"/>
              <a:t>[accumulated value]=[measure value]+[</a:t>
            </a:r>
            <a:r>
              <a:rPr lang="en-US" sz="2400" dirty="0"/>
              <a:t>time dimension </a:t>
            </a:r>
            <a:r>
              <a:rPr lang="en-US" sz="2400" dirty="0" smtClean="0"/>
              <a:t>hierarchy value].</a:t>
            </a:r>
            <a:r>
              <a:rPr lang="en-US" sz="1600" b="1" dirty="0" smtClean="0">
                <a:solidFill>
                  <a:schemeClr val="accent2">
                    <a:lumMod val="50000"/>
                  </a:schemeClr>
                </a:solidFill>
              </a:rPr>
              <a:t>PREVMEMBER</a:t>
            </a:r>
            <a:endParaRPr lang="en-US" sz="1600" b="1" dirty="0">
              <a:solidFill>
                <a:schemeClr val="accent2">
                  <a:lumMod val="50000"/>
                </a:schemeClr>
              </a:solidFill>
            </a:endParaRP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2924944"/>
            <a:ext cx="8248650" cy="3524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23743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62944"/>
            <a:ext cx="738817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76745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466725" y="1700809"/>
            <a:ext cx="8229600" cy="3849291"/>
          </a:xfrm>
        </p:spPr>
        <p:txBody>
          <a:bodyPr>
            <a:normAutofit/>
          </a:bodyPr>
          <a:lstStyle/>
          <a:p>
            <a:r>
              <a:rPr lang="en-US" sz="2400" dirty="0" smtClean="0"/>
              <a:t>[accumulated value]=[measure value]+[</a:t>
            </a:r>
            <a:r>
              <a:rPr lang="en-US" sz="2400" dirty="0"/>
              <a:t>time dimension </a:t>
            </a:r>
            <a:r>
              <a:rPr lang="en-US" sz="2400" dirty="0" smtClean="0"/>
              <a:t>hierarchy value].</a:t>
            </a:r>
            <a:r>
              <a:rPr lang="en-US" sz="1600" b="1" dirty="0" smtClean="0">
                <a:solidFill>
                  <a:schemeClr val="accent2">
                    <a:lumMod val="50000"/>
                  </a:schemeClr>
                </a:solidFill>
              </a:rPr>
              <a:t>PREVMEMBER</a:t>
            </a:r>
            <a:endParaRPr lang="en-US" sz="1600" b="1" dirty="0">
              <a:solidFill>
                <a:schemeClr val="accent2">
                  <a:lumMod val="50000"/>
                </a:schemeClr>
              </a:solidFill>
            </a:endParaRP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2924944"/>
            <a:ext cx="8248650" cy="3524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26583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467544" y="1700809"/>
            <a:ext cx="8229600" cy="3849291"/>
          </a:xfrm>
        </p:spPr>
        <p:txBody>
          <a:bodyPr>
            <a:normAutofit/>
          </a:bodyPr>
          <a:lstStyle/>
          <a:p>
            <a:r>
              <a:rPr lang="en-US" sz="2400" dirty="0" smtClean="0"/>
              <a:t>Time dimensions generated once from 2000 to 2015</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43" y="2276872"/>
            <a:ext cx="2076450" cy="3990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26583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466725" y="1700809"/>
            <a:ext cx="8229600" cy="3849291"/>
          </a:xfrm>
        </p:spPr>
        <p:txBody>
          <a:bodyPr>
            <a:normAutofit/>
          </a:bodyPr>
          <a:lstStyle/>
          <a:p>
            <a:r>
              <a:rPr lang="en-US" sz="2400" dirty="0" smtClean="0"/>
              <a:t>Using MDX to filter the time range</a:t>
            </a:r>
            <a:endParaRPr lang="en-US" sz="1600" b="1" dirty="0">
              <a:solidFill>
                <a:schemeClr val="accent2">
                  <a:lumMod val="50000"/>
                </a:schemeClr>
              </a:solidFill>
            </a:endParaRP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6" y="2391942"/>
            <a:ext cx="7079159" cy="39649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4134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challenge</a:t>
            </a:r>
            <a:r>
              <a:rPr lang="en-US" sz="4000" dirty="0" smtClean="0"/>
              <a:t> </a:t>
            </a:r>
            <a:r>
              <a:rPr lang="en-US" dirty="0" smtClean="0"/>
              <a:t/>
            </a:r>
            <a:br>
              <a:rPr lang="en-US" dirty="0" smtClean="0"/>
            </a:br>
            <a:endParaRPr lang="en-US" sz="2700" dirty="0">
              <a:solidFill>
                <a:srgbClr val="F15C44"/>
              </a:solidFill>
            </a:endParaRPr>
          </a:p>
        </p:txBody>
      </p:sp>
      <p:sp>
        <p:nvSpPr>
          <p:cNvPr id="3" name="Text Placeholder 2"/>
          <p:cNvSpPr>
            <a:spLocks noGrp="1"/>
          </p:cNvSpPr>
          <p:nvPr>
            <p:ph idx="1"/>
          </p:nvPr>
        </p:nvSpPr>
        <p:spPr>
          <a:xfrm>
            <a:off x="457200" y="1772816"/>
            <a:ext cx="8229600" cy="4353347"/>
          </a:xfrm>
        </p:spPr>
        <p:txBody>
          <a:bodyPr>
            <a:normAutofit/>
          </a:bodyPr>
          <a:lstStyle/>
          <a:p>
            <a:pPr>
              <a:lnSpc>
                <a:spcPct val="160000"/>
              </a:lnSpc>
            </a:pPr>
            <a:r>
              <a:rPr lang="en-US" dirty="0" smtClean="0"/>
              <a:t>Single point of access to key performance data</a:t>
            </a:r>
          </a:p>
          <a:p>
            <a:pPr>
              <a:lnSpc>
                <a:spcPct val="160000"/>
              </a:lnSpc>
            </a:pPr>
            <a:r>
              <a:rPr lang="en-US" dirty="0" smtClean="0"/>
              <a:t>Visual representation of data</a:t>
            </a:r>
          </a:p>
          <a:p>
            <a:pPr>
              <a:lnSpc>
                <a:spcPct val="160000"/>
              </a:lnSpc>
            </a:pPr>
            <a:r>
              <a:rPr lang="en-US" dirty="0" smtClean="0"/>
              <a:t>Interactive and drill down reports</a:t>
            </a:r>
          </a:p>
          <a:p>
            <a:pPr>
              <a:lnSpc>
                <a:spcPct val="160000"/>
              </a:lnSpc>
            </a:pPr>
            <a:r>
              <a:rPr lang="en-US" dirty="0" smtClean="0"/>
              <a:t>Business user driven reporting</a:t>
            </a:r>
          </a:p>
          <a:p>
            <a:pPr>
              <a:lnSpc>
                <a:spcPct val="160000"/>
              </a:lnSpc>
            </a:pPr>
            <a:r>
              <a:rPr lang="en-US" dirty="0" smtClean="0"/>
              <a:t>Ability to </a:t>
            </a:r>
            <a:r>
              <a:rPr lang="en-US" dirty="0" err="1" smtClean="0"/>
              <a:t>analyse</a:t>
            </a:r>
            <a:r>
              <a:rPr lang="en-US" dirty="0" smtClean="0"/>
              <a:t> data</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049767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Four – </a:t>
            </a:r>
            <a:r>
              <a:rPr lang="en-US" dirty="0"/>
              <a:t>Data reporting format</a:t>
            </a:r>
            <a:r>
              <a:rPr lang="en-US" dirty="0" smtClean="0"/>
              <a:t/>
            </a:r>
            <a:br>
              <a:rPr lang="en-US" dirty="0" smtClean="0"/>
            </a:br>
            <a:r>
              <a:rPr lang="en-AU" dirty="0" smtClean="0">
                <a:solidFill>
                  <a:schemeClr val="accent2"/>
                </a:solidFill>
              </a:rPr>
              <a:t>How does it work?</a:t>
            </a:r>
            <a:endParaRPr sz="3600" dirty="0">
              <a:solidFill>
                <a:schemeClr val="accent2"/>
              </a:solidFill>
            </a:endParaRPr>
          </a:p>
        </p:txBody>
      </p:sp>
      <p:sp>
        <p:nvSpPr>
          <p:cNvPr id="3" name="Text Placeholder 2"/>
          <p:cNvSpPr>
            <a:spLocks noGrp="1"/>
          </p:cNvSpPr>
          <p:nvPr>
            <p:ph idx="1"/>
          </p:nvPr>
        </p:nvSpPr>
        <p:spPr>
          <a:xfrm>
            <a:off x="466725" y="1700809"/>
            <a:ext cx="8229600" cy="3849291"/>
          </a:xfrm>
        </p:spPr>
        <p:txBody>
          <a:bodyPr>
            <a:normAutofit/>
          </a:bodyPr>
          <a:lstStyle/>
          <a:p>
            <a:r>
              <a:rPr lang="en-US" sz="2400" dirty="0" smtClean="0"/>
              <a:t>Using MDX to filter the time range</a:t>
            </a:r>
            <a:endParaRPr lang="en-US" sz="1600" b="1" dirty="0">
              <a:solidFill>
                <a:schemeClr val="accent2">
                  <a:lumMod val="50000"/>
                </a:schemeClr>
              </a:solidFill>
            </a:endParaRPr>
          </a:p>
          <a:p>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255834"/>
            <a:ext cx="4320480" cy="41254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5411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Challenge Four - Summary</a:t>
            </a:r>
            <a:endParaRPr sz="3600" dirty="0">
              <a:solidFill>
                <a:schemeClr val="accent2"/>
              </a:solidFill>
            </a:endParaRPr>
          </a:p>
        </p:txBody>
      </p:sp>
      <p:sp>
        <p:nvSpPr>
          <p:cNvPr id="3" name="Text Placeholder 2"/>
          <p:cNvSpPr>
            <a:spLocks noGrp="1"/>
          </p:cNvSpPr>
          <p:nvPr>
            <p:ph idx="1"/>
          </p:nvPr>
        </p:nvSpPr>
        <p:spPr>
          <a:xfrm>
            <a:off x="457200" y="2276872"/>
            <a:ext cx="8229600" cy="3888432"/>
          </a:xfrm>
        </p:spPr>
        <p:txBody>
          <a:bodyPr>
            <a:normAutofit/>
          </a:bodyPr>
          <a:lstStyle/>
          <a:p>
            <a:r>
              <a:rPr lang="en-US" dirty="0" smtClean="0"/>
              <a:t>Powerful tool to query multidimensional cubes</a:t>
            </a:r>
          </a:p>
          <a:p>
            <a:r>
              <a:rPr lang="en-US" dirty="0" smtClean="0"/>
              <a:t>Calculate and format complex data sets</a:t>
            </a:r>
          </a:p>
          <a:p>
            <a:r>
              <a:rPr lang="en-US" dirty="0" smtClean="0"/>
              <a:t>Easy to use</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25149733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AU" dirty="0" smtClean="0">
                <a:solidFill>
                  <a:schemeClr val="accent2"/>
                </a:solidFill>
              </a:rPr>
              <a:t>Lessons learned</a:t>
            </a:r>
            <a:endParaRPr sz="3600" dirty="0">
              <a:solidFill>
                <a:schemeClr val="accent2"/>
              </a:solidFill>
            </a:endParaRPr>
          </a:p>
        </p:txBody>
      </p:sp>
      <p:sp>
        <p:nvSpPr>
          <p:cNvPr id="3" name="Text Placeholder 2"/>
          <p:cNvSpPr>
            <a:spLocks noGrp="1"/>
          </p:cNvSpPr>
          <p:nvPr>
            <p:ph idx="1"/>
          </p:nvPr>
        </p:nvSpPr>
        <p:spPr>
          <a:xfrm>
            <a:off x="467544" y="1772816"/>
            <a:ext cx="8229600" cy="4536504"/>
          </a:xfrm>
        </p:spPr>
        <p:txBody>
          <a:bodyPr>
            <a:normAutofit fontScale="85000" lnSpcReduction="20000"/>
          </a:bodyPr>
          <a:lstStyle/>
          <a:p>
            <a:r>
              <a:rPr lang="en-US" dirty="0" smtClean="0"/>
              <a:t>ETL process is vital process</a:t>
            </a:r>
          </a:p>
          <a:p>
            <a:pPr lvl="1"/>
            <a:r>
              <a:rPr lang="en-US" dirty="0" smtClean="0"/>
              <a:t>Use SQL Linked server with different data source formats if possible</a:t>
            </a:r>
          </a:p>
          <a:p>
            <a:pPr lvl="1"/>
            <a:r>
              <a:rPr lang="en-US" dirty="0" smtClean="0"/>
              <a:t>Use SSIS for all transformation </a:t>
            </a:r>
            <a:r>
              <a:rPr lang="en-US" dirty="0"/>
              <a:t>like </a:t>
            </a:r>
            <a:r>
              <a:rPr lang="en-US" dirty="0" smtClean="0"/>
              <a:t>‘Slowly Changing Dimension’ transformation</a:t>
            </a:r>
          </a:p>
          <a:p>
            <a:r>
              <a:rPr lang="en-US" dirty="0" smtClean="0"/>
              <a:t>Using “Linked dimension” for time and user info dimensions</a:t>
            </a:r>
          </a:p>
          <a:p>
            <a:r>
              <a:rPr lang="en-US" dirty="0" smtClean="0"/>
              <a:t>Using SSAS Enterprise version to create multiple perspectives to </a:t>
            </a:r>
            <a:r>
              <a:rPr lang="en-US" dirty="0" err="1" smtClean="0"/>
              <a:t>personalise</a:t>
            </a:r>
            <a:r>
              <a:rPr lang="en-US" dirty="0" smtClean="0"/>
              <a:t> the </a:t>
            </a:r>
            <a:r>
              <a:rPr lang="en-US" smtClean="0"/>
              <a:t>output </a:t>
            </a:r>
            <a:r>
              <a:rPr lang="en-US" sz="2400" smtClean="0"/>
              <a:t>with </a:t>
            </a:r>
            <a:r>
              <a:rPr lang="en-US" sz="2400" dirty="0"/>
              <a:t>every new requirement try to put it in this formula </a:t>
            </a:r>
          </a:p>
          <a:p>
            <a:pPr lvl="1"/>
            <a:r>
              <a:rPr lang="en-US" sz="2000" dirty="0"/>
              <a:t>I want [</a:t>
            </a:r>
            <a:r>
              <a:rPr lang="en-US" sz="2000" dirty="0">
                <a:solidFill>
                  <a:srgbClr val="002060"/>
                </a:solidFill>
              </a:rPr>
              <a:t>Something</a:t>
            </a:r>
            <a:r>
              <a:rPr lang="en-US" sz="2000" dirty="0"/>
              <a:t>] Break down by [</a:t>
            </a:r>
            <a:r>
              <a:rPr lang="en-US" sz="2000" dirty="0">
                <a:solidFill>
                  <a:srgbClr val="002060"/>
                </a:solidFill>
              </a:rPr>
              <a:t>Something</a:t>
            </a:r>
            <a:r>
              <a:rPr lang="en-US" sz="2000" dirty="0"/>
              <a:t>]</a:t>
            </a:r>
          </a:p>
          <a:p>
            <a:pPr lvl="1"/>
            <a:r>
              <a:rPr lang="en-US" sz="2000" dirty="0"/>
              <a:t>(I want [</a:t>
            </a:r>
            <a:r>
              <a:rPr lang="en-US" sz="2000" dirty="0">
                <a:solidFill>
                  <a:srgbClr val="002060"/>
                </a:solidFill>
              </a:rPr>
              <a:t>Measure(s)</a:t>
            </a:r>
            <a:r>
              <a:rPr lang="en-US" sz="2000" dirty="0"/>
              <a:t>] Break down by [</a:t>
            </a:r>
            <a:r>
              <a:rPr lang="en-US" sz="2000" dirty="0">
                <a:solidFill>
                  <a:srgbClr val="002060"/>
                </a:solidFill>
              </a:rPr>
              <a:t>Dimension(s)</a:t>
            </a:r>
            <a:r>
              <a:rPr lang="en-US" sz="2000" dirty="0"/>
              <a:t>])</a:t>
            </a:r>
          </a:p>
          <a:p>
            <a:r>
              <a:rPr lang="en-US" sz="2400" dirty="0"/>
              <a:t>SSAS </a:t>
            </a:r>
            <a:r>
              <a:rPr lang="en-US" sz="2400" dirty="0" err="1"/>
              <a:t>vs</a:t>
            </a:r>
            <a:r>
              <a:rPr lang="en-US" sz="2400" dirty="0"/>
              <a:t> relational database queries for aggregated data</a:t>
            </a:r>
          </a:p>
          <a:p>
            <a:r>
              <a:rPr lang="en-US" sz="2400" dirty="0"/>
              <a:t>Friendly attribute </a:t>
            </a:r>
            <a:r>
              <a:rPr lang="en-US" sz="2400" dirty="0" smtClean="0"/>
              <a:t>names</a:t>
            </a:r>
            <a:endParaRPr lang="en-US" sz="2400"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6497669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AU" dirty="0" smtClean="0">
                <a:solidFill>
                  <a:schemeClr val="accent2"/>
                </a:solidFill>
              </a:rPr>
              <a:t>Project highlight</a:t>
            </a:r>
            <a:r>
              <a:rPr lang="en-AU" dirty="0">
                <a:solidFill>
                  <a:schemeClr val="accent2"/>
                </a:solidFill>
              </a:rPr>
              <a:t>s</a:t>
            </a:r>
            <a:endParaRPr sz="3600" dirty="0">
              <a:solidFill>
                <a:schemeClr val="accent2"/>
              </a:solidFill>
            </a:endParaRPr>
          </a:p>
        </p:txBody>
      </p:sp>
      <p:sp>
        <p:nvSpPr>
          <p:cNvPr id="3" name="Text Placeholder 2"/>
          <p:cNvSpPr>
            <a:spLocks noGrp="1"/>
          </p:cNvSpPr>
          <p:nvPr>
            <p:ph idx="1"/>
          </p:nvPr>
        </p:nvSpPr>
        <p:spPr>
          <a:xfrm>
            <a:off x="395536" y="1772816"/>
            <a:ext cx="8229600" cy="4464496"/>
          </a:xfrm>
        </p:spPr>
        <p:txBody>
          <a:bodyPr>
            <a:normAutofit/>
          </a:bodyPr>
          <a:lstStyle/>
          <a:p>
            <a:r>
              <a:rPr lang="en-US" dirty="0" smtClean="0"/>
              <a:t>Easy and user friendly</a:t>
            </a:r>
          </a:p>
          <a:p>
            <a:r>
              <a:rPr lang="en-US" dirty="0" smtClean="0"/>
              <a:t>Minimal training cost</a:t>
            </a:r>
          </a:p>
          <a:p>
            <a:r>
              <a:rPr lang="en-US" dirty="0" smtClean="0"/>
              <a:t>Greater control to business users</a:t>
            </a:r>
          </a:p>
          <a:p>
            <a:endParaRPr lang="en-US" dirty="0" smtClean="0"/>
          </a:p>
          <a:p>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9575556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Point</a:t>
            </a:r>
            <a:br>
              <a:rPr lang="en-US" dirty="0" smtClean="0"/>
            </a:br>
            <a:r>
              <a:rPr lang="en-AU" dirty="0" smtClean="0">
                <a:solidFill>
                  <a:schemeClr val="accent2"/>
                </a:solidFill>
              </a:rPr>
              <a:t>Output</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628800"/>
            <a:ext cx="7108576" cy="48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51030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6" y="2580821"/>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23905"/>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521355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6"/>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4108454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1" y="2666736"/>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Tools for the trade</a:t>
            </a:r>
            <a:br>
              <a:rPr lang="en-US" dirty="0" smtClean="0"/>
            </a:br>
            <a:endParaRPr sz="36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267744" y="1721864"/>
            <a:ext cx="4093089" cy="440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1948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DRAFT&amp;#x0D;&amp;#x0A;Data Dashboards using Microsoft BI &amp;quot;&quot;/&gt;&lt;property id=&quot;20307&quot; value=&quot;285&quot;/&gt;&lt;/object&gt;&lt;object type=&quot;3&quot; unique_id=&quot;10006&quot;&gt;&lt;property id=&quot;20148&quot; value=&quot;5&quot;/&gt;&lt;property id=&quot;20300&quot; value=&quot;Slide 3 - &amp;quot;Agenda&amp;#x0D;&amp;#x0A;&amp;quot;&quot;/&gt;&lt;property id=&quot;20307&quot; value=&quot;260&quot;/&gt;&lt;/object&gt;&lt;object type=&quot;3&quot; unique_id=&quot;10007&quot;&gt;&lt;property id=&quot;20148&quot; value=&quot;5&quot;/&gt;&lt;property id=&quot;20300&quot; value=&quot;Slide 15 - &amp;quot;Challenge One – Common User Identifier&amp;#x0D;&amp;#x0A;What was the challenge?&amp;quot;&quot;/&gt;&lt;property id=&quot;20307&quot; value=&quot;261&quot;/&gt;&lt;/object&gt;&lt;object type=&quot;3&quot; unique_id=&quot;10008&quot;&gt;&lt;property id=&quot;20148&quot; value=&quot;5&quot;/&gt;&lt;property id=&quot;20300&quot; value=&quot;Slide 16 - &amp;quot;Challenge One – Common User Identifier&amp;#x0D;&amp;#x0A;What were our options?&amp;quot;&quot;/&gt;&lt;property id=&quot;20307&quot; value=&quot;286&quot;/&gt;&lt;/object&gt;&lt;object type=&quot;3&quot; unique_id=&quot;10009&quot;&gt;&lt;property id=&quot;20148&quot; value=&quot;5&quot;/&gt;&lt;property id=&quot;20300&quot; value=&quot;Slide 19 - &amp;quot;Challenge One – Common User Identifier&amp;#x0D;&amp;#x0A;Which option did we choose and why?&amp;quot;&quot;/&gt;&lt;property id=&quot;20307&quot; value=&quot;287&quot;/&gt;&lt;/object&gt;&lt;object type=&quot;3&quot; unique_id=&quot;10010&quot;&gt;&lt;property id=&quot;20148&quot; value=&quot;5&quot;/&gt;&lt;property id=&quot;20300&quot; value=&quot;Slide 20 - &amp;quot;Challenge One – Common User Identifier&amp;#x0D;&amp;#x0A;How does it work?&amp;quot;&quot;/&gt;&lt;property id=&quot;20307&quot; value=&quot;288&quot;/&gt;&lt;/object&gt;&lt;object type=&quot;3&quot; unique_id=&quot;10011&quot;&gt;&lt;property id=&quot;20148&quot; value=&quot;5&quot;/&gt;&lt;property id=&quot;20300&quot; value=&quot;Slide 29 - &amp;quot;Challenge Two – Data from different sources&amp;#x0D;&amp;#x0A;What was the challenge?&amp;quot;&quot;/&gt;&lt;property id=&quot;20307&quot; value=&quot;301&quot;/&gt;&lt;/object&gt;&lt;object type=&quot;3&quot; unique_id=&quot;10012&quot;&gt;&lt;property id=&quot;20148&quot; value=&quot;5&quot;/&gt;&lt;property id=&quot;20300&quot; value=&quot;Slide 30 - &amp;quot;Challenge Two – Data from different sources&amp;#x0D;&amp;#x0A;What were our options?&amp;quot;&quot;/&gt;&lt;property id=&quot;20307&quot; value=&quot;302&quot;/&gt;&lt;/object&gt;&lt;object type=&quot;3&quot; unique_id=&quot;10013&quot;&gt;&lt;property id=&quot;20148&quot; value=&quot;5&quot;/&gt;&lt;property id=&quot;20300&quot; value=&quot;Slide 31 - &amp;quot;Challenge Two – Data from different sources&amp;#x0D;&amp;#x0A;Which option did we choose and why?&amp;quot;&quot;/&gt;&lt;property id=&quot;20307&quot; value=&quot;303&quot;/&gt;&lt;/object&gt;&lt;object type=&quot;3&quot; unique_id=&quot;10014&quot;&gt;&lt;property id=&quot;20148&quot; value=&quot;5&quot;/&gt;&lt;property id=&quot;20300&quot; value=&quot;Slide 32 - &amp;quot;Challenge Two – Data from different sources&amp;#x0D;&amp;#x0A;How does it work?&amp;quot;&quot;/&gt;&lt;property id=&quot;20307&quot; value=&quot;304&quot;/&gt;&lt;/object&gt;&lt;object type=&quot;3&quot; unique_id=&quot;10015&quot;&gt;&lt;property id=&quot;20148&quot; value=&quot;5&quot;/&gt;&lt;property id=&quot;20300&quot; value=&quot;Slide 43 - &amp;quot;Challenge Two – Data from different sources&amp;#x0D;&amp;#x0A;How does it work?&amp;quot;&quot;/&gt;&lt;property id=&quot;20307&quot; value=&quot;305&quot;/&gt;&lt;/object&gt;&lt;object type=&quot;3&quot; unique_id=&quot;10016&quot;&gt;&lt;property id=&quot;20148&quot; value=&quot;5&quot;/&gt;&lt;property id=&quot;20300&quot; value=&quot;Slide 47 - &amp;quot;Challenge Three – Complex data relationship&amp;#x0D;&amp;#x0A;What were our options?&amp;quot;&quot;/&gt;&lt;property id=&quot;20307&quot; value=&quot;306&quot;/&gt;&lt;/object&gt;&lt;object type=&quot;3&quot; unique_id=&quot;10018&quot;&gt;&lt;property id=&quot;20148&quot; value=&quot;5&quot;/&gt;&lt;property id=&quot;20300&quot; value=&quot;Slide 49 - &amp;quot;Challenge Three – Complex data relationship&amp;#x0D;&amp;#x0A;How does it work?&amp;quot;&quot;/&gt;&lt;property id=&quot;20307&quot; value=&quot;308&quot;/&gt;&lt;/object&gt;&lt;object type=&quot;3&quot; unique_id=&quot;10019&quot;&gt;&lt;property id=&quot;20148&quot; value=&quot;5&quot;/&gt;&lt;property id=&quot;20300&quot; value=&quot;Slide 62 - &amp;quot;Challenge Four – Data reporting format&amp;#x0D;&amp;#x0A;What was the challenge?&amp;quot;&quot;/&gt;&lt;property id=&quot;20307&quot; value=&quot;309&quot;/&gt;&lt;/object&gt;&lt;object type=&quot;3&quot; unique_id=&quot;10020&quot;&gt;&lt;property id=&quot;20148&quot; value=&quot;5&quot;/&gt;&lt;property id=&quot;20300&quot; value=&quot;Slide 64 - &amp;quot;Challenge Four – Data reporting format&amp;#x0D;&amp;#x0A;What were our options?&amp;quot;&quot;/&gt;&lt;property id=&quot;20307&quot; value=&quot;310&quot;/&gt;&lt;/object&gt;&lt;object type=&quot;3&quot; unique_id=&quot;10021&quot;&gt;&lt;property id=&quot;20148&quot; value=&quot;5&quot;/&gt;&lt;property id=&quot;20300&quot; value=&quot;Slide 65 - &amp;quot;Challenge Four – Data reporting format&amp;#x0D;&amp;#x0A;Which option did we choose and why?&amp;quot;&quot;/&gt;&lt;property id=&quot;20307&quot; value=&quot;311&quot;/&gt;&lt;/object&gt;&lt;object type=&quot;3&quot; unique_id=&quot;10022&quot;&gt;&lt;property id=&quot;20148&quot; value=&quot;5&quot;/&gt;&lt;property id=&quot;20300&quot; value=&quot;Slide 67 - &amp;quot;Challenge Four – Data reporting format&amp;#x0D;&amp;#x0A;How does it work?&amp;quot;&quot;/&gt;&lt;property id=&quot;20307&quot; value=&quot;312&quot;/&gt;&lt;/object&gt;&lt;object type=&quot;3&quot; unique_id=&quot;10023&quot;&gt;&lt;property id=&quot;20148&quot; value=&quot;5&quot;/&gt;&lt;property id=&quot;20300&quot; value=&quot;Slide 81 - &amp;quot;Recommendations&amp;#x0D;&amp;#x0A;Experience and lessons learned?&amp;quot;&quot;/&gt;&lt;property id=&quot;20307&quot; value=&quot;313&quot;/&gt;&lt;/object&gt;&lt;object type=&quot;3&quot; unique_id=&quot;10024&quot;&gt;&lt;property id=&quot;20148&quot; value=&quot;5&quot;/&gt;&lt;property id=&quot;20300&quot; value=&quot;Slide 82 - &amp;quot;Recommendations&amp;#x0D;&amp;#x0A;What was our project highlight?&amp;quot;&quot;/&gt;&lt;property id=&quot;20307&quot; value=&quot;314&quot;/&gt;&lt;/object&gt;&lt;object type=&quot;3&quot; unique_id=&quot;10026&quot;&gt;&lt;property id=&quot;20148&quot; value=&quot;5&quot;/&gt;&lt;property id=&quot;20300&quot; value=&quot;Slide 84 - &amp;quot;Question &amp;amp; Answer Session&amp;quot;&quot;/&gt;&lt;property id=&quot;20307&quot; value=&quot;282&quot;/&gt;&lt;/object&gt;&lt;object type=&quot;3&quot; unique_id=&quot;10027&quot;&gt;&lt;property id=&quot;20148&quot; value=&quot;5&quot;/&gt;&lt;property id=&quot;20300&quot; value=&quot;Slide 85 - &amp;quot;Complete an Evaluation online and enter to WIN these prizes!&amp;quot;&quot;/&gt;&lt;property id=&quot;20307&quot; value=&quot;283&quot;/&gt;&lt;/object&gt;&lt;object type=&quot;3&quot; unique_id=&quot;10028&quot;&gt;&lt;property id=&quot;20148&quot; value=&quot;5&quot;/&gt;&lt;property id=&quot;20300&quot; value=&quot;Slide 86&quot;/&gt;&lt;property id=&quot;20307&quot; value=&quot;270&quot;/&gt;&lt;/object&gt;&lt;object type=&quot;3&quot; unique_id=&quot;10596&quot;&gt;&lt;property id=&quot;20148&quot; value=&quot;5&quot;/&gt;&lt;property id=&quot;20300&quot; value=&quot;Slide 22 - &amp;quot;Challenge One – Common User Identifier&amp;#x0D;&amp;#x0A;How does it work?&amp;quot;&quot;/&gt;&lt;property id=&quot;20307&quot; value=&quot;316&quot;/&gt;&lt;/object&gt;&lt;object type=&quot;3&quot; unique_id=&quot;10597&quot;&gt;&lt;property id=&quot;20148&quot; value=&quot;5&quot;/&gt;&lt;property id=&quot;20300&quot; value=&quot;Slide 23 - &amp;quot;Challenge One – Common User Identifier&amp;#x0D;&amp;#x0A;How does it work?&amp;quot;&quot;/&gt;&lt;property id=&quot;20307&quot; value=&quot;317&quot;/&gt;&lt;/object&gt;&lt;object type=&quot;3&quot; unique_id=&quot;10598&quot;&gt;&lt;property id=&quot;20148&quot; value=&quot;5&quot;/&gt;&lt;property id=&quot;20300&quot; value=&quot;Slide 24 - &amp;quot;Challenge One – Common User Identifier&amp;#x0D;&amp;#x0A;How does it work?&amp;quot;&quot;/&gt;&lt;property id=&quot;20307&quot; value=&quot;318&quot;/&gt;&lt;/object&gt;&lt;object type=&quot;3&quot; unique_id=&quot;10599&quot;&gt;&lt;property id=&quot;20148&quot; value=&quot;5&quot;/&gt;&lt;property id=&quot;20300&quot; value=&quot;Slide 25 - &amp;quot;Challenge One – Common User Identifier&amp;#x0D;&amp;#x0A;How does it work?&amp;quot;&quot;/&gt;&lt;property id=&quot;20307&quot; value=&quot;319&quot;/&gt;&lt;/object&gt;&lt;object type=&quot;3&quot; unique_id=&quot;10600&quot;&gt;&lt;property id=&quot;20148&quot; value=&quot;5&quot;/&gt;&lt;property id=&quot;20300&quot; value=&quot;Slide 26 - &amp;quot;Challenge One – Common User Identifier&amp;#x0D;&amp;#x0A;How does it work?&amp;quot;&quot;/&gt;&lt;property id=&quot;20307&quot; value=&quot;320&quot;/&gt;&lt;/object&gt;&lt;object type=&quot;3&quot; unique_id=&quot;10601&quot;&gt;&lt;property id=&quot;20148&quot; value=&quot;5&quot;/&gt;&lt;property id=&quot;20300&quot; value=&quot;Slide 27 - &amp;quot;Challenge One – Common User Identifier&amp;#x0D;&amp;#x0A;How does it work?&amp;quot;&quot;/&gt;&lt;property id=&quot;20307&quot; value=&quot;321&quot;/&gt;&lt;/object&gt;&lt;object type=&quot;3&quot; unique_id=&quot;12087&quot;&gt;&lt;property id=&quot;20148&quot; value=&quot;5&quot;/&gt;&lt;property id=&quot;20300&quot; value=&quot;Slide 34 - &amp;quot;Challenge Two – Data from different sources&amp;#x0D;&amp;#x0A;How does it work?&amp;quot;&quot;/&gt;&lt;property id=&quot;20307&quot; value=&quot;322&quot;/&gt;&lt;/object&gt;&lt;object type=&quot;3&quot; unique_id=&quot;12088&quot;&gt;&lt;property id=&quot;20148&quot; value=&quot;5&quot;/&gt;&lt;property id=&quot;20300&quot; value=&quot;Slide 41 - &amp;quot;Challenge Two – Data from different sources&amp;#x0D;&amp;#x0A;How does it work?&amp;quot;&quot;/&gt;&lt;property id=&quot;20307&quot; value=&quot;323&quot;/&gt;&lt;/object&gt;&lt;object type=&quot;3&quot; unique_id=&quot;12578&quot;&gt;&lt;property id=&quot;20148&quot; value=&quot;5&quot;/&gt;&lt;property id=&quot;20300&quot; value=&quot;Slide 42 - &amp;quot;Challenge Two – Data from different sources&amp;#x0D;&amp;#x0A;How does it work?&amp;quot;&quot;/&gt;&lt;property id=&quot;20307&quot; value=&quot;325&quot;/&gt;&lt;/object&gt;&lt;object type=&quot;3&quot; unique_id=&quot;12579&quot;&gt;&lt;property id=&quot;20148&quot; value=&quot;5&quot;/&gt;&lt;property id=&quot;20300&quot; value=&quot;Slide 45 - &amp;quot;Challenge Three – Complex data relationship&amp;#x0D;&amp;#x0A;What was the challenge?&amp;quot;&quot;/&gt;&lt;property id=&quot;20307&quot; value=&quot;326&quot;/&gt;&lt;/object&gt;&lt;object type=&quot;3&quot; unique_id=&quot;25310&quot;&gt;&lt;property id=&quot;20148&quot; value=&quot;5&quot;/&gt;&lt;property id=&quot;20300&quot; value=&quot;Slide 57 - &amp;quot;Challenge Three – Complex data relationship&amp;#x0D;&amp;#x0A;How does it work?&amp;quot;&quot;/&gt;&lt;property id=&quot;20307&quot; value=&quot;327&quot;/&gt;&lt;/object&gt;&lt;object type=&quot;3&quot; unique_id=&quot;25311&quot;&gt;&lt;property id=&quot;20148&quot; value=&quot;5&quot;/&gt;&lt;property id=&quot;20300&quot; value=&quot;Slide 59 - &amp;quot;Challenge Three – Complex data relationship&amp;#x0D;&amp;#x0A;How does it work?&amp;quot;&quot;/&gt;&lt;property id=&quot;20307&quot; value=&quot;328&quot;/&gt;&lt;/object&gt;&lt;object type=&quot;3&quot; unique_id=&quot;25312&quot;&gt;&lt;property id=&quot;20148&quot; value=&quot;5&quot;/&gt;&lt;property id=&quot;20300&quot; value=&quot;Slide 60 - &amp;quot;Challenge Three – Complex data relationship&amp;#x0D;&amp;#x0A;How does it work?&amp;quot;&quot;/&gt;&lt;property id=&quot;20307&quot; value=&quot;329&quot;/&gt;&lt;/object&gt;&lt;object type=&quot;3&quot; unique_id=&quot;25313&quot;&gt;&lt;property id=&quot;20148&quot; value=&quot;5&quot;/&gt;&lt;property id=&quot;20300&quot; value=&quot;Slide 58 - &amp;quot;Challenge Three – Complex data relationship&amp;#x0D;&amp;#x0A;How does it work?&amp;quot;&quot;/&gt;&lt;property id=&quot;20307&quot; value=&quot;330&quot;/&gt;&lt;/object&gt;&lt;object type=&quot;3&quot; unique_id=&quot;26439&quot;&gt;&lt;property id=&quot;20148&quot; value=&quot;5&quot;/&gt;&lt;property id=&quot;20300&quot; value=&quot;Slide 75 - &amp;quot;Challenge Four – Data reporting format&amp;#x0D;&amp;#x0A;How does it work?&amp;quot;&quot;/&gt;&lt;property id=&quot;20307&quot; value=&quot;331&quot;/&gt;&lt;/object&gt;&lt;object type=&quot;3&quot; unique_id=&quot;26860&quot;&gt;&lt;property id=&quot;20148&quot; value=&quot;5&quot;/&gt;&lt;property id=&quot;20300&quot; value=&quot;Slide 76 - &amp;quot;Challenge Four – Data reporting format&amp;#x0D;&amp;#x0A;How does it work?&amp;quot;&quot;/&gt;&lt;property id=&quot;20307&quot; value=&quot;332&quot;/&gt;&lt;/object&gt;&lt;object type=&quot;3&quot; unique_id=&quot;26861&quot;&gt;&lt;property id=&quot;20148&quot; value=&quot;5&quot;/&gt;&lt;property id=&quot;20300&quot; value=&quot;Slide 77 - &amp;quot;Challenge Four – Data reporting format&amp;#x0D;&amp;#x0A;How does it work?&amp;quot;&quot;/&gt;&lt;property id=&quot;20307&quot; value=&quot;333&quot;/&gt;&lt;/object&gt;&lt;object type=&quot;3&quot; unique_id=&quot;27038&quot;&gt;&lt;property id=&quot;20148&quot; value=&quot;5&quot;/&gt;&lt;property id=&quot;20300&quot; value=&quot;Slide 78 - &amp;quot;Challenge Four – Data reporting format&amp;#x0D;&amp;#x0A;How does it work?&amp;quot;&quot;/&gt;&lt;property id=&quot;20307&quot; value=&quot;334&quot;/&gt;&lt;/object&gt;&lt;object type=&quot;3&quot; unique_id=&quot;27039&quot;&gt;&lt;property id=&quot;20148&quot; value=&quot;5&quot;/&gt;&lt;property id=&quot;20300&quot; value=&quot;Slide 79 - &amp;quot;Challenge Four – Data reporting format&amp;#x0D;&amp;#x0A;How does it work?&amp;quot;&quot;/&gt;&lt;property id=&quot;20307&quot; value=&quot;335&quot;/&gt;&lt;/object&gt;&lt;object type=&quot;3&quot; unique_id=&quot;28604&quot;&gt;&lt;property id=&quot;20148&quot; value=&quot;5&quot;/&gt;&lt;property id=&quot;20300&quot; value=&quot;Slide 4 - &amp;quot;Who we are&amp;#x0D;&amp;#x0A;&amp;quot;&quot;/&gt;&lt;property id=&quot;20307&quot; value=&quot;337&quot;/&gt;&lt;/object&gt;&lt;object type=&quot;3&quot; unique_id=&quot;28606&quot;&gt;&lt;property id=&quot;20148&quot; value=&quot;5&quot;/&gt;&lt;property id=&quot;20300&quot; value=&quot;Slide 5 - &amp;quot;Learning Resource Ecosystem&amp;#x0D;&amp;#x0A;&amp;quot;&quot;/&gt;&lt;property id=&quot;20307&quot; value=&quot;340&quot;/&gt;&lt;/object&gt;&lt;object type=&quot;3&quot; unique_id=&quot;28608&quot;&gt;&lt;property id=&quot;20148&quot; value=&quot;5&quot;/&gt;&lt;property id=&quot;20300&quot; value=&quot;Slide 7 - &amp;quot;Where is all the data&amp;#x0D;&amp;#x0A;&amp;quot;&quot;/&gt;&lt;property id=&quot;20307&quot; value=&quot;346&quot;/&gt;&lt;/object&gt;&lt;object type=&quot;3&quot; unique_id=&quot;28609&quot;&gt;&lt;property id=&quot;20148&quot; value=&quot;5&quot;/&gt;&lt;property id=&quot;20300&quot; value=&quot;Slide 8 - &amp;quot;Business challenge &amp;#x0D;&amp;#x0A;&amp;quot;&quot;/&gt;&lt;property id=&quot;20307&quot; value=&quot;347&quot;/&gt;&lt;/object&gt;&lt;object type=&quot;3&quot; unique_id=&quot;28612&quot;&gt;&lt;property id=&quot;20148&quot; value=&quot;5&quot;/&gt;&lt;property id=&quot;20300&quot; value=&quot;Slide 9 - &amp;quot;Tools for the trade&amp;#x0D;&amp;#x0A;&amp;quot;&quot;/&gt;&lt;property id=&quot;20307&quot; value=&quot;350&quot;/&gt;&lt;/object&gt;&lt;object type=&quot;3&quot; unique_id=&quot;28615&quot;&gt;&lt;property id=&quot;20148&quot; value=&quot;5&quot;/&gt;&lt;property id=&quot;20300&quot; value=&quot;Slide 10 - &amp;quot;Solution&amp;quot;&quot;/&gt;&lt;property id=&quot;20307&quot; value=&quot;353&quot;/&gt;&lt;/object&gt;&lt;object type=&quot;3&quot; unique_id=&quot;28616&quot;&gt;&lt;property id=&quot;20148&quot; value=&quot;5&quot;/&gt;&lt;property id=&quot;20300&quot; value=&quot;Slide 13 - &amp;quot;Excel Services &amp;#x0D;&amp;#x0A;Interactive Dashboard&amp;quot;&quot;/&gt;&lt;property id=&quot;20307&quot; value=&quot;354&quot;/&gt;&lt;/object&gt;&lt;object type=&quot;3&quot; unique_id=&quot;28617&quot;&gt;&lt;property id=&quot;20148&quot; value=&quot;5&quot;/&gt;&lt;property id=&quot;20300&quot; value=&quot;Slide 14 - &amp;quot;Visualize first Cube :&amp;#x0D;&amp;#x0A;first Excel 2010 pivot table based on cube was straight forward.&amp;quot;&quot;/&gt;&lt;property id=&quot;20307&quot; value=&quot;355&quot;/&gt;&lt;/object&gt;&lt;object type=&quot;3&quot; unique_id=&quot;28618&quot;&gt;&lt;property id=&quot;20148&quot; value=&quot;5&quot;/&gt;&lt;property id=&quot;20300&quot; value=&quot;Slide 12 - &amp;quot;Excel Services &amp;#x0D;&amp;#x0A;Interactive Dashboard&amp;quot;&quot;/&gt;&lt;property id=&quot;20307&quot; value=&quot;356&quot;/&gt;&lt;/object&gt;&lt;object type=&quot;3&quot; unique_id=&quot;28620&quot;&gt;&lt;property id=&quot;20148&quot; value=&quot;5&quot;/&gt;&lt;property id=&quot;20300&quot; value=&quot;Slide 11 - &amp;quot;Performance Point&amp;#x0D;&amp;#x0A;Output&amp;quot;&quot;/&gt;&lt;property id=&quot;20307&quot; value=&quot;358&quot;/&gt;&lt;/object&gt;&lt;object type=&quot;3&quot; unique_id=&quot;28621&quot;&gt;&lt;property id=&quot;20148&quot; value=&quot;5&quot;/&gt;&lt;property id=&quot;20300&quot; value=&quot;Slide 6 - &amp;quot;&amp;#x0D;&amp;#x0A;&amp;quot;&quot;/&gt;&lt;property id=&quot;20307&quot; value=&quot;359&quot;/&gt;&lt;/object&gt;&lt;object type=&quot;3&quot; unique_id=&quot;28622&quot;&gt;&lt;property id=&quot;20148&quot; value=&quot;5&quot;/&gt;&lt;property id=&quot;20300&quot; value=&quot;Slide 21 - &amp;quot;Demo&amp;quot;&quot;/&gt;&lt;property id=&quot;20307&quot; value=&quot;363&quot;/&gt;&lt;/object&gt;&lt;object type=&quot;3&quot; unique_id=&quot;28623&quot;&gt;&lt;property id=&quot;20148&quot; value=&quot;5&quot;/&gt;&lt;property id=&quot;20300&quot; value=&quot;Slide 28 - &amp;quot;Challenge One - Summary&amp;quot;&quot;/&gt;&lt;property id=&quot;20307&quot; value=&quot;367&quot;/&gt;&lt;/object&gt;&lt;object type=&quot;3&quot; unique_id=&quot;28624&quot;&gt;&lt;property id=&quot;20148&quot; value=&quot;5&quot;/&gt;&lt;property id=&quot;20300&quot; value=&quot;Slide 33 - &amp;quot;Demo&amp;quot;&quot;/&gt;&lt;property id=&quot;20307&quot; value=&quot;360&quot;/&gt;&lt;/object&gt;&lt;object type=&quot;3&quot; unique_id=&quot;28625&quot;&gt;&lt;property id=&quot;20148&quot; value=&quot;5&quot;/&gt;&lt;property id=&quot;20300&quot; value=&quot;Slide 44 - &amp;quot;Challenge Two - Summary&amp;quot;&quot;/&gt;&lt;property id=&quot;20307&quot; value=&quot;366&quot;/&gt;&lt;/object&gt;&lt;object type=&quot;3&quot; unique_id=&quot;28626&quot;&gt;&lt;property id=&quot;20148&quot; value=&quot;5&quot;/&gt;&lt;property id=&quot;20300&quot; value=&quot;Slide 48 - &amp;quot;Demo&amp;quot;&quot;/&gt;&lt;property id=&quot;20307&quot; value=&quot;361&quot;/&gt;&lt;/object&gt;&lt;object type=&quot;3&quot; unique_id=&quot;28627&quot;&gt;&lt;property id=&quot;20148&quot; value=&quot;5&quot;/&gt;&lt;property id=&quot;20300&quot; value=&quot;Slide 61 - &amp;quot;Challenge Three - Summary&amp;quot;&quot;/&gt;&lt;property id=&quot;20307&quot; value=&quot;365&quot;/&gt;&lt;/object&gt;&lt;object type=&quot;3&quot; unique_id=&quot;28628&quot;&gt;&lt;property id=&quot;20148&quot; value=&quot;5&quot;/&gt;&lt;property id=&quot;20300&quot; value=&quot;Slide 66 - &amp;quot;Demo&amp;quot;&quot;/&gt;&lt;property id=&quot;20307&quot; value=&quot;362&quot;/&gt;&lt;/object&gt;&lt;object type=&quot;3&quot; unique_id=&quot;28629&quot;&gt;&lt;property id=&quot;20148&quot; value=&quot;5&quot;/&gt;&lt;property id=&quot;20300&quot; value=&quot;Slide 80 - &amp;quot;Challenge Four - Summary&amp;quot;&quot;/&gt;&lt;property id=&quot;20307&quot; value=&quot;364&quot;/&gt;&lt;/object&gt;&lt;object type=&quot;3&quot; unique_id=&quot;29233&quot;&gt;&lt;property id=&quot;20148&quot; value=&quot;5&quot;/&gt;&lt;property id=&quot;20300&quot; value=&quot;Slide 50 - &amp;quot;Challenge Three – Complex data relationship&amp;#x0D;&amp;#x0A;How does it work?&amp;quot;&quot;/&gt;&lt;property id=&quot;20307&quot; value=&quot;369&quot;/&gt;&lt;/object&gt;&lt;object type=&quot;3&quot; unique_id=&quot;29438&quot;&gt;&lt;property id=&quot;20148&quot; value=&quot;5&quot;/&gt;&lt;property id=&quot;20300&quot; value=&quot;Slide 51 - &amp;quot;Challenge Three – Complex data relationship&amp;#x0D;&amp;#x0A;Simple relationship (regular relationship)&amp;quot;&quot;/&gt;&lt;property id=&quot;20307&quot; value=&quot;370&quot;/&gt;&lt;/object&gt;&lt;object type=&quot;3&quot; unique_id=&quot;29784&quot;&gt;&lt;property id=&quot;20148&quot; value=&quot;5&quot;/&gt;&lt;property id=&quot;20300&quot; value=&quot;Slide 52 - &amp;quot;Challenge Three – Complex data relationship&amp;#x0D;&amp;#x0A;How does it work?&amp;quot;&quot;/&gt;&lt;property id=&quot;20307&quot; value=&quot;371&quot;/&gt;&lt;/object&gt;&lt;object type=&quot;3&quot; unique_id=&quot;29995&quot;&gt;&lt;property id=&quot;20148&quot; value=&quot;5&quot;/&gt;&lt;property id=&quot;20300&quot; value=&quot;Slide 53 - &amp;quot;Challenge Three – Complex data relationship&amp;#x0D;&amp;#x0A;How does it work?&amp;quot;&quot;/&gt;&lt;property id=&quot;20307&quot; value=&quot;372&quot;/&gt;&lt;/object&gt;&lt;object type=&quot;3&quot; unique_id=&quot;30280&quot;&gt;&lt;property id=&quot;20148&quot; value=&quot;5&quot;/&gt;&lt;property id=&quot;20300&quot; value=&quot;Slide 54 - &amp;quot;Challenge Three – Complex data relationship&amp;#x0D;&amp;#x0A;How does it work?&amp;quot;&quot;/&gt;&lt;property id=&quot;20307&quot; value=&quot;373&quot;/&gt;&lt;/object&gt;&lt;object type=&quot;3&quot; unique_id=&quot;30281&quot;&gt;&lt;property id=&quot;20148&quot; value=&quot;5&quot;/&gt;&lt;property id=&quot;20300&quot; value=&quot;Slide 55 - &amp;quot;Challenge Three – Complex data relationship&amp;#x0D;&amp;#x0A;How does it work?&amp;quot;&quot;/&gt;&lt;property id=&quot;20307&quot; value=&quot;374&quot;/&gt;&lt;/object&gt;&lt;object type=&quot;3&quot; unique_id=&quot;30939&quot;&gt;&lt;property id=&quot;20148&quot; value=&quot;5&quot;/&gt;&lt;property id=&quot;20300&quot; value=&quot;Slide 56 - &amp;quot;Challenge Three – Complex data relationship&amp;#x0D;&amp;#x0A;How does it work?&amp;quot;&quot;/&gt;&lt;property id=&quot;20307&quot; value=&quot;375&quot;/&gt;&lt;/object&gt;&lt;object type=&quot;3&quot; unique_id=&quot;31013&quot;&gt;&lt;property id=&quot;20148&quot; value=&quot;5&quot;/&gt;&lt;property id=&quot;20300&quot; value=&quot;Slide 74 - &amp;quot;Challenge Four – Data reporting format&amp;#x0D;&amp;#x0A;How does it work?&amp;quot;&quot;/&gt;&lt;property id=&quot;20307&quot; value=&quot;376&quot;/&gt;&lt;/object&gt;&lt;object type=&quot;3&quot; unique_id=&quot;31680&quot;&gt;&lt;property id=&quot;20148&quot; value=&quot;5&quot;/&gt;&lt;property id=&quot;20300&quot; value=&quot;Slide 68 - &amp;quot;Challenge Four – Data reporting format&amp;#x0D;&amp;#x0A;How does it work?&amp;quot;&quot;/&gt;&lt;property id=&quot;20307&quot; value=&quot;377&quot;/&gt;&lt;/object&gt;&lt;object type=&quot;3&quot; unique_id=&quot;31681&quot;&gt;&lt;property id=&quot;20148&quot; value=&quot;5&quot;/&gt;&lt;property id=&quot;20300&quot; value=&quot;Slide 69 - &amp;quot;Challenge Four – Data reporting format&amp;#x0D;&amp;#x0A;How does it work?&amp;quot;&quot;/&gt;&lt;property id=&quot;20307&quot; value=&quot;378&quot;/&gt;&lt;/object&gt;&lt;object type=&quot;3&quot; unique_id=&quot;31682&quot;&gt;&lt;property id=&quot;20148&quot; value=&quot;5&quot;/&gt;&lt;property id=&quot;20300&quot; value=&quot;Slide 70 - &amp;quot;Challenge Four – Data reporting format&amp;#x0D;&amp;#x0A;How does it work?&amp;quot;&quot;/&gt;&lt;property id=&quot;20307&quot; value=&quot;379&quot;/&gt;&lt;/object&gt;&lt;object type=&quot;3&quot; unique_id=&quot;31683&quot;&gt;&lt;property id=&quot;20148&quot; value=&quot;5&quot;/&gt;&lt;property id=&quot;20300&quot; value=&quot;Slide 71 - &amp;quot;Challenge Four – Data reporting format&amp;#x0D;&amp;#x0A;How does it work?&amp;quot;&quot;/&gt;&lt;property id=&quot;20307&quot; value=&quot;380&quot;/&gt;&lt;/object&gt;&lt;object type=&quot;3&quot; unique_id=&quot;31918&quot;&gt;&lt;property id=&quot;20148&quot; value=&quot;5&quot;/&gt;&lt;property id=&quot;20300&quot; value=&quot;Slide 72 - &amp;quot;Challenge Four – Data reporting format&amp;#x0D;&amp;#x0A;How does it work?&amp;quot;&quot;/&gt;&lt;property id=&quot;20307&quot; value=&quot;381&quot;/&gt;&lt;/object&gt;&lt;object type=&quot;3&quot; unique_id=&quot;32156&quot;&gt;&lt;property id=&quot;20148&quot; value=&quot;5&quot;/&gt;&lt;property id=&quot;20300&quot; value=&quot;Slide 73 - &amp;quot;Challenge Four – Data reporting format&amp;#x0D;&amp;#x0A;How does it work?&amp;quot;&quot;/&gt;&lt;property id=&quot;20307&quot; value=&quot;382&quot;/&gt;&lt;/object&gt;&lt;object type=&quot;3&quot; unique_id=&quot;32157&quot;&gt;&lt;property id=&quot;20148&quot; value=&quot;5&quot;/&gt;&lt;property id=&quot;20300&quot; value=&quot;Slide 17 - &amp;quot;Challenge One – Common User Identifier&amp;#x0D;&amp;#x0A;DET NSW Portal&amp;quot;&quot;/&gt;&lt;property id=&quot;20307&quot; value=&quot;384&quot;/&gt;&lt;/object&gt;&lt;object type=&quot;3&quot; unique_id=&quot;32158&quot;&gt;&lt;property id=&quot;20148&quot; value=&quot;5&quot;/&gt;&lt;property id=&quot;20300&quot; value=&quot;Slide 46 - &amp;quot;Challenge Three – Complex data relationship&amp;#x0D;&amp;#x0A;What was the challenge?&amp;quot;&quot;/&gt;&lt;property id=&quot;20307&quot; value=&quot;383&quot;/&gt;&lt;/object&gt;&lt;object type=&quot;3&quot; unique_id=&quot;32159&quot;&gt;&lt;property id=&quot;20148&quot; value=&quot;5&quot;/&gt;&lt;property id=&quot;20300&quot; value=&quot;Slide 63 - &amp;quot;Challenge Four – Data reporting format&amp;#x0D;&amp;#x0A;What was the challenge?&amp;quot;&quot;/&gt;&lt;property id=&quot;20307&quot; value=&quot;385&quot;/&gt;&lt;/object&gt;&lt;object type=&quot;3&quot; unique_id=&quot;32160&quot;&gt;&lt;property id=&quot;20148&quot; value=&quot;5&quot;/&gt;&lt;property id=&quot;20300&quot; value=&quot;Slide 83 - &amp;quot;Performance Point&amp;#x0D;&amp;#x0A;Output&amp;quot;&quot;/&gt;&lt;property id=&quot;20307&quot; value=&quot;386&quot;/&gt;&lt;/object&gt;&lt;object type=&quot;3&quot; unique_id=&quot;32491&quot;&gt;&lt;property id=&quot;20148&quot; value=&quot;5&quot;/&gt;&lt;property id=&quot;20300&quot; value=&quot;Slide 18 - &amp;quot;Challenge One – Common User Identifier&amp;#x0D;&amp;#x0A;Windows Accounts &amp;amp; Active Directory &amp;quot;&quot;/&gt;&lt;property id=&quot;20307&quot; value=&quot;387&quot;/&gt;&lt;/object&gt;&lt;object type=&quot;3&quot; unique_id=&quot;33230&quot;&gt;&lt;property id=&quot;20148&quot; value=&quot;5&quot;/&gt;&lt;property id=&quot;20300&quot; value=&quot;Slide 35 - &amp;quot;Challenge Two – Data from different sources&amp;#x0D;&amp;#x0A;How does it work?&amp;quot;&quot;/&gt;&lt;property id=&quot;20307&quot; value=&quot;389&quot;/&gt;&lt;/object&gt;&lt;object type=&quot;3&quot; unique_id=&quot;33231&quot;&gt;&lt;property id=&quot;20148&quot; value=&quot;5&quot;/&gt;&lt;property id=&quot;20300&quot; value=&quot;Slide 36 - &amp;quot;Challenge Two – Data from different sources&amp;#x0D;&amp;#x0A;How does it work?&amp;quot;&quot;/&gt;&lt;property id=&quot;20307&quot; value=&quot;390&quot;/&gt;&lt;/object&gt;&lt;object type=&quot;3&quot; unique_id=&quot;33232&quot;&gt;&lt;property id=&quot;20148&quot; value=&quot;5&quot;/&gt;&lt;property id=&quot;20300&quot; value=&quot;Slide 37 - &amp;quot;Challenge Two – Data from different sources&amp;#x0D;&amp;#x0A;How does it work?&amp;quot;&quot;/&gt;&lt;property id=&quot;20307&quot; value=&quot;391&quot;/&gt;&lt;/object&gt;&lt;object type=&quot;3&quot; unique_id=&quot;33233&quot;&gt;&lt;property id=&quot;20148&quot; value=&quot;5&quot;/&gt;&lt;property id=&quot;20300&quot; value=&quot;Slide 38 - &amp;quot;Challenge Two – Data from different sources&amp;#x0D;&amp;#x0A;How does it work?&amp;quot;&quot;/&gt;&lt;property id=&quot;20307&quot; value=&quot;392&quot;/&gt;&lt;/object&gt;&lt;object type=&quot;3&quot; unique_id=&quot;33234&quot;&gt;&lt;property id=&quot;20148&quot; value=&quot;5&quot;/&gt;&lt;property id=&quot;20300&quot; value=&quot;Slide 39 - &amp;quot;Challenge Two – Data from different sources&amp;#x0D;&amp;#x0A;How does it work?&amp;quot;&quot;/&gt;&lt;property id=&quot;20307&quot; value=&quot;394&quot;/&gt;&lt;/object&gt;&lt;object type=&quot;3&quot; unique_id=&quot;33235&quot;&gt;&lt;property id=&quot;20148&quot; value=&quot;5&quot;/&gt;&lt;property id=&quot;20300&quot; value=&quot;Slide 40 - &amp;quot;Challenge Two – Data from different sources&amp;#x0D;&amp;#x0A;How does it work?&amp;quot;&quot;/&gt;&lt;property id=&quot;20307&quot; value=&quot;388&quot;/&gt;&lt;/object&gt;&lt;/object&gt;&lt;/object&gt;&lt;/database&gt;"/>
  <p:tag name="SECTOMILLISECCONVERTED" val="1"/>
</p:tagLst>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10808</Words>
  <Application>Microsoft Office PowerPoint</Application>
  <PresentationFormat>On-screen Show (4:3)</PresentationFormat>
  <Paragraphs>721</Paragraphs>
  <Slides>86</Slides>
  <Notes>81</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Office Theme</vt:lpstr>
      <vt:lpstr>1_Office Theme</vt:lpstr>
      <vt:lpstr>PowerPoint Presentation</vt:lpstr>
      <vt:lpstr>Data Dashboards using Microsoft BI </vt:lpstr>
      <vt:lpstr>Agenda </vt:lpstr>
      <vt:lpstr>Who we are </vt:lpstr>
      <vt:lpstr>Learning Resource Ecosystem </vt:lpstr>
      <vt:lpstr> </vt:lpstr>
      <vt:lpstr>Where is all the data </vt:lpstr>
      <vt:lpstr>Business challenge  </vt:lpstr>
      <vt:lpstr>Tools for the trade </vt:lpstr>
      <vt:lpstr>Solution</vt:lpstr>
      <vt:lpstr>Performance Point Output</vt:lpstr>
      <vt:lpstr>Excel Services  Interactive Dashboard</vt:lpstr>
      <vt:lpstr>Excel Services  Interactive Dashboard</vt:lpstr>
      <vt:lpstr>Visualize first Cube : first Excel 2010 pivot table based on cube was straight forward.</vt:lpstr>
      <vt:lpstr>Challenge One – Common User Identifier What was the challenge?</vt:lpstr>
      <vt:lpstr>Challenge One – Common User Identifier What were our options?</vt:lpstr>
      <vt:lpstr>Challenge One – Common User Identifier DET NSW Portal</vt:lpstr>
      <vt:lpstr>Challenge One – Common User Identifier Windows Accounts &amp; Active Directory </vt:lpstr>
      <vt:lpstr>Challenge One – Common User Identifier Which option did we choose and why?</vt:lpstr>
      <vt:lpstr>Challenge One – Common User Identifier How does it work?</vt:lpstr>
      <vt:lpstr>Demo</vt:lpstr>
      <vt:lpstr>Challenge One – Common User Identifier How does it work?</vt:lpstr>
      <vt:lpstr>Challenge One – Common User Identifier How does it work?</vt:lpstr>
      <vt:lpstr>Challenge One – Common User Identifier How does it work?</vt:lpstr>
      <vt:lpstr>Challenge One – Common User Identifier How does it work?</vt:lpstr>
      <vt:lpstr>Challenge One – Common User Identifier How does it work?</vt:lpstr>
      <vt:lpstr>Challenge One – Common User Identifier How does it work?</vt:lpstr>
      <vt:lpstr>Challenge One - Summary</vt:lpstr>
      <vt:lpstr>Challenge Two – Data from different sources What was the challenge?</vt:lpstr>
      <vt:lpstr>Challenge Two – Data from different sources What were our options?</vt:lpstr>
      <vt:lpstr>Challenge Two – Data from different sources Which option did we choose and why?</vt:lpstr>
      <vt:lpstr>Challenge Two – Data from different sources How does it work?</vt:lpstr>
      <vt:lpstr>Demo</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Data from different sources How does it work?</vt:lpstr>
      <vt:lpstr>Challenge Two - Summary</vt:lpstr>
      <vt:lpstr>Challenge Three – Complex data relationship What was the challenge?</vt:lpstr>
      <vt:lpstr>Challenge Three – Complex data relationship What was the challenge?</vt:lpstr>
      <vt:lpstr>Challenge Three – Complex data relationship What was the challenge?</vt:lpstr>
      <vt:lpstr>Challenge Three – Complex data relationship What were our options?</vt:lpstr>
      <vt:lpstr>Demo</vt:lpstr>
      <vt:lpstr>Challenge Three – Complex data relationship How does it work?</vt:lpstr>
      <vt:lpstr>Challenge Three – Complex data relationship How does it work?</vt:lpstr>
      <vt:lpstr>Challenge Three – Complex data relationship Simple relationship (regular relationship)</vt:lpstr>
      <vt:lpstr>Challenge Three – Complex data relationship How does it work?</vt:lpstr>
      <vt:lpstr>Challenge Three – Complex data relationship How does it work?</vt:lpstr>
      <vt:lpstr>Challenge Three – Complex data relationship How does it work?</vt:lpstr>
      <vt:lpstr>Challenge Three – Complex data relationship How does it work?</vt:lpstr>
      <vt:lpstr>Challenge Three – Complex data relationship How does it work?</vt:lpstr>
      <vt:lpstr>Challenge Three – Complex data relationship How does it work?</vt:lpstr>
      <vt:lpstr>Challenge Three – Complex data relationship How does it work?</vt:lpstr>
      <vt:lpstr>Challenge Three – Complex data relationship How does it work?</vt:lpstr>
      <vt:lpstr>Challenge Three – Complex data relationship How does it work?</vt:lpstr>
      <vt:lpstr>Challenge Three - Summary</vt:lpstr>
      <vt:lpstr>Challenge Four – Data reporting format What was the challenge?</vt:lpstr>
      <vt:lpstr>Challenge Four – Data reporting format What was the challenge?</vt:lpstr>
      <vt:lpstr>Challenge Four – Data reporting format What were our options?</vt:lpstr>
      <vt:lpstr>Challenge Four – Data reporting format Which option did we choose and why?</vt:lpstr>
      <vt:lpstr>Demo</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Data reporting format How does it work?</vt:lpstr>
      <vt:lpstr>Challenge Four - Summary</vt:lpstr>
      <vt:lpstr>Recommendations Lessons learned</vt:lpstr>
      <vt:lpstr>Recommendations Project highlights</vt:lpstr>
      <vt:lpstr>Performance Point Output</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2011-09-02T01:19:17Z</dcterms:created>
  <dcterms:modified xsi:type="dcterms:W3CDTF">2011-09-02T01:19:28Z</dcterms:modified>
</cp:coreProperties>
</file>