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8" r:id="rId2"/>
  </p:sldMasterIdLst>
  <p:notesMasterIdLst>
    <p:notesMasterId r:id="rId52"/>
  </p:notesMasterIdLst>
  <p:sldIdLst>
    <p:sldId id="279" r:id="rId3"/>
    <p:sldId id="280" r:id="rId4"/>
    <p:sldId id="286" r:id="rId5"/>
    <p:sldId id="287" r:id="rId6"/>
    <p:sldId id="288" r:id="rId7"/>
    <p:sldId id="292" r:id="rId8"/>
    <p:sldId id="293" r:id="rId9"/>
    <p:sldId id="350" r:id="rId10"/>
    <p:sldId id="294" r:id="rId11"/>
    <p:sldId id="296" r:id="rId12"/>
    <p:sldId id="298" r:id="rId13"/>
    <p:sldId id="351" r:id="rId14"/>
    <p:sldId id="352" r:id="rId15"/>
    <p:sldId id="354" r:id="rId16"/>
    <p:sldId id="308" r:id="rId17"/>
    <p:sldId id="310" r:id="rId18"/>
    <p:sldId id="311" r:id="rId19"/>
    <p:sldId id="313" r:id="rId20"/>
    <p:sldId id="314" r:id="rId21"/>
    <p:sldId id="316" r:id="rId22"/>
    <p:sldId id="315" r:id="rId23"/>
    <p:sldId id="319" r:id="rId24"/>
    <p:sldId id="320" r:id="rId25"/>
    <p:sldId id="321" r:id="rId26"/>
    <p:sldId id="322" r:id="rId27"/>
    <p:sldId id="323" r:id="rId28"/>
    <p:sldId id="324" r:id="rId29"/>
    <p:sldId id="325" r:id="rId30"/>
    <p:sldId id="329" r:id="rId31"/>
    <p:sldId id="330"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5" r:id="rId45"/>
    <p:sldId id="291" r:id="rId46"/>
    <p:sldId id="347" r:id="rId47"/>
    <p:sldId id="355" r:id="rId48"/>
    <p:sldId id="356" r:id="rId49"/>
    <p:sldId id="357" r:id="rId50"/>
    <p:sldId id="35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00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8" autoAdjust="0"/>
    <p:restoredTop sz="92411" autoAdjust="0"/>
  </p:normalViewPr>
  <p:slideViewPr>
    <p:cSldViewPr>
      <p:cViewPr>
        <p:scale>
          <a:sx n="55" d="100"/>
          <a:sy n="55" d="100"/>
        </p:scale>
        <p:origin x="-246" y="-57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091E0-65D8-4724-AA99-DEFDE4CC2E26}" type="doc">
      <dgm:prSet loTypeId="urn:microsoft.com/office/officeart/2005/8/layout/venn3" loCatId="relationship" qsTypeId="urn:microsoft.com/office/officeart/2005/8/quickstyle/3d2" qsCatId="3D" csTypeId="urn:microsoft.com/office/officeart/2005/8/colors/colorful5" csCatId="colorful" phldr="1"/>
      <dgm:spPr/>
      <dgm:t>
        <a:bodyPr/>
        <a:lstStyle/>
        <a:p>
          <a:endParaRPr lang="en-US"/>
        </a:p>
      </dgm:t>
    </dgm:pt>
    <dgm:pt modelId="{5DFC6392-B740-4B52-8F83-386D1E9F7019}">
      <dgm:prSet phldrT="[Text]"/>
      <dgm:spPr/>
      <dgm:t>
        <a:bodyPr/>
        <a:lstStyle/>
        <a:p>
          <a:r>
            <a:rPr lang="en-US" dirty="0" smtClean="0"/>
            <a:t>Workload</a:t>
          </a:r>
          <a:endParaRPr lang="en-US" dirty="0"/>
        </a:p>
      </dgm:t>
    </dgm:pt>
    <dgm:pt modelId="{69B14FED-5232-4191-8145-7CD6D6F82E8D}" type="parTrans" cxnId="{7A461C07-0C8A-4A79-8711-54A32CA8DC5F}">
      <dgm:prSet/>
      <dgm:spPr/>
      <dgm:t>
        <a:bodyPr/>
        <a:lstStyle/>
        <a:p>
          <a:endParaRPr lang="en-US"/>
        </a:p>
      </dgm:t>
    </dgm:pt>
    <dgm:pt modelId="{8A1AB4BB-8417-40DF-AD14-71D03D6948AE}" type="sibTrans" cxnId="{7A461C07-0C8A-4A79-8711-54A32CA8DC5F}">
      <dgm:prSet/>
      <dgm:spPr/>
      <dgm:t>
        <a:bodyPr/>
        <a:lstStyle/>
        <a:p>
          <a:endParaRPr lang="en-US"/>
        </a:p>
      </dgm:t>
    </dgm:pt>
    <dgm:pt modelId="{BB7E9BC7-803C-42F3-A015-82E8F2994797}">
      <dgm:prSet phldrT="[Text]"/>
      <dgm:spPr/>
      <dgm:t>
        <a:bodyPr/>
        <a:lstStyle/>
        <a:p>
          <a:r>
            <a:rPr lang="en-US" dirty="0" smtClean="0"/>
            <a:t>Architecture</a:t>
          </a:r>
          <a:endParaRPr lang="en-US" dirty="0"/>
        </a:p>
      </dgm:t>
    </dgm:pt>
    <dgm:pt modelId="{79430C76-63ED-4632-B8EA-F689D9DD4341}" type="parTrans" cxnId="{BCCF16EB-5291-4062-86BC-4B5545348F2C}">
      <dgm:prSet/>
      <dgm:spPr/>
      <dgm:t>
        <a:bodyPr/>
        <a:lstStyle/>
        <a:p>
          <a:endParaRPr lang="en-US"/>
        </a:p>
      </dgm:t>
    </dgm:pt>
    <dgm:pt modelId="{ADDB4325-F43D-47CD-AD4B-68984D0FA899}" type="sibTrans" cxnId="{BCCF16EB-5291-4062-86BC-4B5545348F2C}">
      <dgm:prSet/>
      <dgm:spPr/>
      <dgm:t>
        <a:bodyPr/>
        <a:lstStyle/>
        <a:p>
          <a:endParaRPr lang="en-US"/>
        </a:p>
      </dgm:t>
    </dgm:pt>
    <dgm:pt modelId="{24CE69D3-A2C7-41AD-A020-DCDDD626C5C6}">
      <dgm:prSet phldrT="[Text]"/>
      <dgm:spPr/>
      <dgm:t>
        <a:bodyPr/>
        <a:lstStyle/>
        <a:p>
          <a:r>
            <a:rPr lang="en-US" dirty="0" smtClean="0"/>
            <a:t>Software</a:t>
          </a:r>
          <a:endParaRPr lang="en-US" dirty="0"/>
        </a:p>
      </dgm:t>
    </dgm:pt>
    <dgm:pt modelId="{FF5E2F57-6762-4238-894A-D4BC48BBFE49}" type="parTrans" cxnId="{1EAD7ECB-4682-489E-8CE0-6DD8FAF864DE}">
      <dgm:prSet/>
      <dgm:spPr/>
      <dgm:t>
        <a:bodyPr/>
        <a:lstStyle/>
        <a:p>
          <a:endParaRPr lang="en-US"/>
        </a:p>
      </dgm:t>
    </dgm:pt>
    <dgm:pt modelId="{B6509551-1745-477E-B682-6FDB313F003F}" type="sibTrans" cxnId="{1EAD7ECB-4682-489E-8CE0-6DD8FAF864DE}">
      <dgm:prSet/>
      <dgm:spPr/>
      <dgm:t>
        <a:bodyPr/>
        <a:lstStyle/>
        <a:p>
          <a:endParaRPr lang="en-US"/>
        </a:p>
      </dgm:t>
    </dgm:pt>
    <dgm:pt modelId="{B8010C1C-2850-4903-8479-1A1C2929E8D2}">
      <dgm:prSet phldrT="[Text]"/>
      <dgm:spPr/>
      <dgm:t>
        <a:bodyPr/>
        <a:lstStyle/>
        <a:p>
          <a:r>
            <a:rPr lang="en-US" dirty="0" smtClean="0"/>
            <a:t>Hardware</a:t>
          </a:r>
          <a:endParaRPr lang="en-US" dirty="0"/>
        </a:p>
      </dgm:t>
    </dgm:pt>
    <dgm:pt modelId="{4EEEFF1B-3D98-42BB-8E6A-2F15ACDC53E5}" type="parTrans" cxnId="{F0AC3552-E822-4CFC-BA17-CDEFA3BEC58E}">
      <dgm:prSet/>
      <dgm:spPr/>
      <dgm:t>
        <a:bodyPr/>
        <a:lstStyle/>
        <a:p>
          <a:endParaRPr lang="en-US"/>
        </a:p>
      </dgm:t>
    </dgm:pt>
    <dgm:pt modelId="{6FA268C4-7A9C-4FCE-8773-DAD86E7ECBD7}" type="sibTrans" cxnId="{F0AC3552-E822-4CFC-BA17-CDEFA3BEC58E}">
      <dgm:prSet/>
      <dgm:spPr/>
      <dgm:t>
        <a:bodyPr/>
        <a:lstStyle/>
        <a:p>
          <a:endParaRPr lang="en-US"/>
        </a:p>
      </dgm:t>
    </dgm:pt>
    <dgm:pt modelId="{0BA9EE34-1537-4727-A4E5-9E79A7F2FE5E}" type="pres">
      <dgm:prSet presAssocID="{451091E0-65D8-4724-AA99-DEFDE4CC2E26}" presName="Name0" presStyleCnt="0">
        <dgm:presLayoutVars>
          <dgm:dir/>
          <dgm:resizeHandles val="exact"/>
        </dgm:presLayoutVars>
      </dgm:prSet>
      <dgm:spPr/>
      <dgm:t>
        <a:bodyPr/>
        <a:lstStyle/>
        <a:p>
          <a:endParaRPr lang="en-US"/>
        </a:p>
      </dgm:t>
    </dgm:pt>
    <dgm:pt modelId="{22EC26A9-68BD-4913-BCFE-AADA74559E63}" type="pres">
      <dgm:prSet presAssocID="{5DFC6392-B740-4B52-8F83-386D1E9F7019}" presName="Name5" presStyleLbl="vennNode1" presStyleIdx="0" presStyleCnt="4" custLinFactNeighborX="-17855">
        <dgm:presLayoutVars>
          <dgm:bulletEnabled val="1"/>
        </dgm:presLayoutVars>
      </dgm:prSet>
      <dgm:spPr/>
      <dgm:t>
        <a:bodyPr/>
        <a:lstStyle/>
        <a:p>
          <a:endParaRPr lang="en-US"/>
        </a:p>
      </dgm:t>
    </dgm:pt>
    <dgm:pt modelId="{1169A87B-9150-42AB-95F9-5603776C0CD4}" type="pres">
      <dgm:prSet presAssocID="{8A1AB4BB-8417-40DF-AD14-71D03D6948AE}" presName="space" presStyleCnt="0"/>
      <dgm:spPr/>
      <dgm:t>
        <a:bodyPr/>
        <a:lstStyle/>
        <a:p>
          <a:endParaRPr lang="en-US"/>
        </a:p>
      </dgm:t>
    </dgm:pt>
    <dgm:pt modelId="{1049DFF0-57E0-4A2F-ABA7-EED9241DCF5D}" type="pres">
      <dgm:prSet presAssocID="{BB7E9BC7-803C-42F3-A015-82E8F2994797}" presName="Name5" presStyleLbl="vennNode1" presStyleIdx="1" presStyleCnt="4">
        <dgm:presLayoutVars>
          <dgm:bulletEnabled val="1"/>
        </dgm:presLayoutVars>
      </dgm:prSet>
      <dgm:spPr/>
      <dgm:t>
        <a:bodyPr/>
        <a:lstStyle/>
        <a:p>
          <a:endParaRPr lang="en-US"/>
        </a:p>
      </dgm:t>
    </dgm:pt>
    <dgm:pt modelId="{234EED6B-1256-4916-BB76-4B8630E4ACCB}" type="pres">
      <dgm:prSet presAssocID="{ADDB4325-F43D-47CD-AD4B-68984D0FA899}" presName="space" presStyleCnt="0"/>
      <dgm:spPr/>
      <dgm:t>
        <a:bodyPr/>
        <a:lstStyle/>
        <a:p>
          <a:endParaRPr lang="en-US"/>
        </a:p>
      </dgm:t>
    </dgm:pt>
    <dgm:pt modelId="{FC0AC48D-A0A4-4D0A-8FF4-CB7831DA3B2E}" type="pres">
      <dgm:prSet presAssocID="{24CE69D3-A2C7-41AD-A020-DCDDD626C5C6}" presName="Name5" presStyleLbl="vennNode1" presStyleIdx="2" presStyleCnt="4">
        <dgm:presLayoutVars>
          <dgm:bulletEnabled val="1"/>
        </dgm:presLayoutVars>
      </dgm:prSet>
      <dgm:spPr/>
      <dgm:t>
        <a:bodyPr/>
        <a:lstStyle/>
        <a:p>
          <a:endParaRPr lang="en-US"/>
        </a:p>
      </dgm:t>
    </dgm:pt>
    <dgm:pt modelId="{59A2AF37-4A08-4F86-A5A3-EEA66AE9080E}" type="pres">
      <dgm:prSet presAssocID="{B6509551-1745-477E-B682-6FDB313F003F}" presName="space" presStyleCnt="0"/>
      <dgm:spPr/>
      <dgm:t>
        <a:bodyPr/>
        <a:lstStyle/>
        <a:p>
          <a:endParaRPr lang="en-US"/>
        </a:p>
      </dgm:t>
    </dgm:pt>
    <dgm:pt modelId="{C9B4011F-49CC-47F5-85D6-974E2A40B212}" type="pres">
      <dgm:prSet presAssocID="{B8010C1C-2850-4903-8479-1A1C2929E8D2}" presName="Name5" presStyleLbl="vennNode1" presStyleIdx="3" presStyleCnt="4">
        <dgm:presLayoutVars>
          <dgm:bulletEnabled val="1"/>
        </dgm:presLayoutVars>
      </dgm:prSet>
      <dgm:spPr/>
      <dgm:t>
        <a:bodyPr/>
        <a:lstStyle/>
        <a:p>
          <a:endParaRPr lang="en-US"/>
        </a:p>
      </dgm:t>
    </dgm:pt>
  </dgm:ptLst>
  <dgm:cxnLst>
    <dgm:cxn modelId="{D999EFE6-BAB9-4DC6-984C-3EF6360E417B}" type="presOf" srcId="{451091E0-65D8-4724-AA99-DEFDE4CC2E26}" destId="{0BA9EE34-1537-4727-A4E5-9E79A7F2FE5E}" srcOrd="0" destOrd="0" presId="urn:microsoft.com/office/officeart/2005/8/layout/venn3"/>
    <dgm:cxn modelId="{1EAD7ECB-4682-489E-8CE0-6DD8FAF864DE}" srcId="{451091E0-65D8-4724-AA99-DEFDE4CC2E26}" destId="{24CE69D3-A2C7-41AD-A020-DCDDD626C5C6}" srcOrd="2" destOrd="0" parTransId="{FF5E2F57-6762-4238-894A-D4BC48BBFE49}" sibTransId="{B6509551-1745-477E-B682-6FDB313F003F}"/>
    <dgm:cxn modelId="{7A461C07-0C8A-4A79-8711-54A32CA8DC5F}" srcId="{451091E0-65D8-4724-AA99-DEFDE4CC2E26}" destId="{5DFC6392-B740-4B52-8F83-386D1E9F7019}" srcOrd="0" destOrd="0" parTransId="{69B14FED-5232-4191-8145-7CD6D6F82E8D}" sibTransId="{8A1AB4BB-8417-40DF-AD14-71D03D6948AE}"/>
    <dgm:cxn modelId="{75007802-5523-4893-ADB4-1C54234D951A}" type="presOf" srcId="{B8010C1C-2850-4903-8479-1A1C2929E8D2}" destId="{C9B4011F-49CC-47F5-85D6-974E2A40B212}" srcOrd="0" destOrd="0" presId="urn:microsoft.com/office/officeart/2005/8/layout/venn3"/>
    <dgm:cxn modelId="{BCCF16EB-5291-4062-86BC-4B5545348F2C}" srcId="{451091E0-65D8-4724-AA99-DEFDE4CC2E26}" destId="{BB7E9BC7-803C-42F3-A015-82E8F2994797}" srcOrd="1" destOrd="0" parTransId="{79430C76-63ED-4632-B8EA-F689D9DD4341}" sibTransId="{ADDB4325-F43D-47CD-AD4B-68984D0FA899}"/>
    <dgm:cxn modelId="{94D72CE7-D6D5-4C5C-B42C-BAEF6D77F1DB}" type="presOf" srcId="{BB7E9BC7-803C-42F3-A015-82E8F2994797}" destId="{1049DFF0-57E0-4A2F-ABA7-EED9241DCF5D}" srcOrd="0" destOrd="0" presId="urn:microsoft.com/office/officeart/2005/8/layout/venn3"/>
    <dgm:cxn modelId="{F0AC3552-E822-4CFC-BA17-CDEFA3BEC58E}" srcId="{451091E0-65D8-4724-AA99-DEFDE4CC2E26}" destId="{B8010C1C-2850-4903-8479-1A1C2929E8D2}" srcOrd="3" destOrd="0" parTransId="{4EEEFF1B-3D98-42BB-8E6A-2F15ACDC53E5}" sibTransId="{6FA268C4-7A9C-4FCE-8773-DAD86E7ECBD7}"/>
    <dgm:cxn modelId="{780E2BA5-9F27-4553-8BEA-ECE30B01444C}" type="presOf" srcId="{5DFC6392-B740-4B52-8F83-386D1E9F7019}" destId="{22EC26A9-68BD-4913-BCFE-AADA74559E63}" srcOrd="0" destOrd="0" presId="urn:microsoft.com/office/officeart/2005/8/layout/venn3"/>
    <dgm:cxn modelId="{A921545C-1C4F-497F-A5E4-A01EA53BA76C}" type="presOf" srcId="{24CE69D3-A2C7-41AD-A020-DCDDD626C5C6}" destId="{FC0AC48D-A0A4-4D0A-8FF4-CB7831DA3B2E}" srcOrd="0" destOrd="0" presId="urn:microsoft.com/office/officeart/2005/8/layout/venn3"/>
    <dgm:cxn modelId="{2AC2D54A-18DA-4F13-85A6-E461E110C9BE}" type="presParOf" srcId="{0BA9EE34-1537-4727-A4E5-9E79A7F2FE5E}" destId="{22EC26A9-68BD-4913-BCFE-AADA74559E63}" srcOrd="0" destOrd="0" presId="urn:microsoft.com/office/officeart/2005/8/layout/venn3"/>
    <dgm:cxn modelId="{70D78071-DFC0-4F1E-BA8B-EB47086F09C2}" type="presParOf" srcId="{0BA9EE34-1537-4727-A4E5-9E79A7F2FE5E}" destId="{1169A87B-9150-42AB-95F9-5603776C0CD4}" srcOrd="1" destOrd="0" presId="urn:microsoft.com/office/officeart/2005/8/layout/venn3"/>
    <dgm:cxn modelId="{DB02EA35-40E4-42A9-9F1B-BDBAEAF38E48}" type="presParOf" srcId="{0BA9EE34-1537-4727-A4E5-9E79A7F2FE5E}" destId="{1049DFF0-57E0-4A2F-ABA7-EED9241DCF5D}" srcOrd="2" destOrd="0" presId="urn:microsoft.com/office/officeart/2005/8/layout/venn3"/>
    <dgm:cxn modelId="{B7D794AC-0455-4C02-9C35-C0B7B344B169}" type="presParOf" srcId="{0BA9EE34-1537-4727-A4E5-9E79A7F2FE5E}" destId="{234EED6B-1256-4916-BB76-4B8630E4ACCB}" srcOrd="3" destOrd="0" presId="urn:microsoft.com/office/officeart/2005/8/layout/venn3"/>
    <dgm:cxn modelId="{4D004997-BC8B-4770-BACB-C6514ED8F5C2}" type="presParOf" srcId="{0BA9EE34-1537-4727-A4E5-9E79A7F2FE5E}" destId="{FC0AC48D-A0A4-4D0A-8FF4-CB7831DA3B2E}" srcOrd="4" destOrd="0" presId="urn:microsoft.com/office/officeart/2005/8/layout/venn3"/>
    <dgm:cxn modelId="{9535D21E-BF14-4F2A-9A08-EB3368E22247}" type="presParOf" srcId="{0BA9EE34-1537-4727-A4E5-9E79A7F2FE5E}" destId="{59A2AF37-4A08-4F86-A5A3-EEA66AE9080E}" srcOrd="5" destOrd="0" presId="urn:microsoft.com/office/officeart/2005/8/layout/venn3"/>
    <dgm:cxn modelId="{BFEAC3DE-37BA-4818-A370-56C2A350337C}" type="presParOf" srcId="{0BA9EE34-1537-4727-A4E5-9E79A7F2FE5E}" destId="{C9B4011F-49CC-47F5-85D6-974E2A40B212}"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C26A9-68BD-4913-BCFE-AADA74559E63}">
      <dsp:nvSpPr>
        <dsp:cNvPr id="0" name=""/>
        <dsp:cNvSpPr/>
      </dsp:nvSpPr>
      <dsp:spPr>
        <a:xfrm>
          <a:off x="0" y="731266"/>
          <a:ext cx="2195066" cy="219506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0802" tIns="25400" rIns="120802" bIns="25400" numCol="1" spcCol="1270" anchor="ctr" anchorCtr="0">
          <a:noAutofit/>
        </a:bodyPr>
        <a:lstStyle/>
        <a:p>
          <a:pPr lvl="0" algn="ctr" defTabSz="889000">
            <a:lnSpc>
              <a:spcPct val="90000"/>
            </a:lnSpc>
            <a:spcBef>
              <a:spcPct val="0"/>
            </a:spcBef>
            <a:spcAft>
              <a:spcPct val="35000"/>
            </a:spcAft>
          </a:pPr>
          <a:r>
            <a:rPr lang="en-US" sz="2000" kern="1200" dirty="0" smtClean="0"/>
            <a:t>Workload</a:t>
          </a:r>
          <a:endParaRPr lang="en-US" sz="2000" kern="1200" dirty="0"/>
        </a:p>
      </dsp:txBody>
      <dsp:txXfrm>
        <a:off x="321460" y="1052726"/>
        <a:ext cx="1552146" cy="1552146"/>
      </dsp:txXfrm>
    </dsp:sp>
    <dsp:sp modelId="{1049DFF0-57E0-4A2F-ABA7-EED9241DCF5D}">
      <dsp:nvSpPr>
        <dsp:cNvPr id="0" name=""/>
        <dsp:cNvSpPr/>
      </dsp:nvSpPr>
      <dsp:spPr>
        <a:xfrm>
          <a:off x="1758240" y="731266"/>
          <a:ext cx="2195066" cy="2195066"/>
        </a:xfrm>
        <a:prstGeom prst="ellipse">
          <a:avLst/>
        </a:prstGeom>
        <a:gradFill rotWithShape="0">
          <a:gsLst>
            <a:gs pos="0">
              <a:schemeClr val="accent5">
                <a:alpha val="50000"/>
                <a:hueOff val="4222646"/>
                <a:satOff val="-19422"/>
                <a:lumOff val="65"/>
                <a:alphaOff val="0"/>
                <a:shade val="51000"/>
                <a:satMod val="130000"/>
              </a:schemeClr>
            </a:gs>
            <a:gs pos="80000">
              <a:schemeClr val="accent5">
                <a:alpha val="50000"/>
                <a:hueOff val="4222646"/>
                <a:satOff val="-19422"/>
                <a:lumOff val="65"/>
                <a:alphaOff val="0"/>
                <a:shade val="93000"/>
                <a:satMod val="130000"/>
              </a:schemeClr>
            </a:gs>
            <a:gs pos="100000">
              <a:schemeClr val="accent5">
                <a:alpha val="50000"/>
                <a:hueOff val="4222646"/>
                <a:satOff val="-19422"/>
                <a:lumOff val="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0802" tIns="25400" rIns="120802" bIns="25400" numCol="1" spcCol="1270" anchor="ctr" anchorCtr="0">
          <a:noAutofit/>
        </a:bodyPr>
        <a:lstStyle/>
        <a:p>
          <a:pPr lvl="0" algn="ctr" defTabSz="889000">
            <a:lnSpc>
              <a:spcPct val="90000"/>
            </a:lnSpc>
            <a:spcBef>
              <a:spcPct val="0"/>
            </a:spcBef>
            <a:spcAft>
              <a:spcPct val="35000"/>
            </a:spcAft>
          </a:pPr>
          <a:r>
            <a:rPr lang="en-US" sz="2000" kern="1200" dirty="0" smtClean="0"/>
            <a:t>Architecture</a:t>
          </a:r>
          <a:endParaRPr lang="en-US" sz="2000" kern="1200" dirty="0"/>
        </a:p>
      </dsp:txBody>
      <dsp:txXfrm>
        <a:off x="2079700" y="1052726"/>
        <a:ext cx="1552146" cy="1552146"/>
      </dsp:txXfrm>
    </dsp:sp>
    <dsp:sp modelId="{FC0AC48D-A0A4-4D0A-8FF4-CB7831DA3B2E}">
      <dsp:nvSpPr>
        <dsp:cNvPr id="0" name=""/>
        <dsp:cNvSpPr/>
      </dsp:nvSpPr>
      <dsp:spPr>
        <a:xfrm>
          <a:off x="3514293" y="731266"/>
          <a:ext cx="2195066" cy="2195066"/>
        </a:xfrm>
        <a:prstGeom prst="ellipse">
          <a:avLst/>
        </a:prstGeom>
        <a:gradFill rotWithShape="0">
          <a:gsLst>
            <a:gs pos="0">
              <a:schemeClr val="accent5">
                <a:alpha val="50000"/>
                <a:hueOff val="8445291"/>
                <a:satOff val="-38845"/>
                <a:lumOff val="131"/>
                <a:alphaOff val="0"/>
                <a:shade val="51000"/>
                <a:satMod val="130000"/>
              </a:schemeClr>
            </a:gs>
            <a:gs pos="80000">
              <a:schemeClr val="accent5">
                <a:alpha val="50000"/>
                <a:hueOff val="8445291"/>
                <a:satOff val="-38845"/>
                <a:lumOff val="131"/>
                <a:alphaOff val="0"/>
                <a:shade val="93000"/>
                <a:satMod val="130000"/>
              </a:schemeClr>
            </a:gs>
            <a:gs pos="100000">
              <a:schemeClr val="accent5">
                <a:alpha val="50000"/>
                <a:hueOff val="8445291"/>
                <a:satOff val="-38845"/>
                <a:lumOff val="1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0802" tIns="25400" rIns="120802" bIns="25400" numCol="1" spcCol="1270" anchor="ctr" anchorCtr="0">
          <a:noAutofit/>
        </a:bodyPr>
        <a:lstStyle/>
        <a:p>
          <a:pPr lvl="0" algn="ctr" defTabSz="889000">
            <a:lnSpc>
              <a:spcPct val="90000"/>
            </a:lnSpc>
            <a:spcBef>
              <a:spcPct val="0"/>
            </a:spcBef>
            <a:spcAft>
              <a:spcPct val="35000"/>
            </a:spcAft>
          </a:pPr>
          <a:r>
            <a:rPr lang="en-US" sz="2000" kern="1200" dirty="0" smtClean="0"/>
            <a:t>Software</a:t>
          </a:r>
          <a:endParaRPr lang="en-US" sz="2000" kern="1200" dirty="0"/>
        </a:p>
      </dsp:txBody>
      <dsp:txXfrm>
        <a:off x="3835753" y="1052726"/>
        <a:ext cx="1552146" cy="1552146"/>
      </dsp:txXfrm>
    </dsp:sp>
    <dsp:sp modelId="{C9B4011F-49CC-47F5-85D6-974E2A40B212}">
      <dsp:nvSpPr>
        <dsp:cNvPr id="0" name=""/>
        <dsp:cNvSpPr/>
      </dsp:nvSpPr>
      <dsp:spPr>
        <a:xfrm>
          <a:off x="5270346" y="731266"/>
          <a:ext cx="2195066" cy="2195066"/>
        </a:xfrm>
        <a:prstGeom prst="ellipse">
          <a:avLst/>
        </a:prstGeom>
        <a:gradFill rotWithShape="0">
          <a:gsLst>
            <a:gs pos="0">
              <a:schemeClr val="accent5">
                <a:alpha val="50000"/>
                <a:hueOff val="12667936"/>
                <a:satOff val="-58267"/>
                <a:lumOff val="196"/>
                <a:alphaOff val="0"/>
                <a:shade val="51000"/>
                <a:satMod val="130000"/>
              </a:schemeClr>
            </a:gs>
            <a:gs pos="80000">
              <a:schemeClr val="accent5">
                <a:alpha val="50000"/>
                <a:hueOff val="12667936"/>
                <a:satOff val="-58267"/>
                <a:lumOff val="196"/>
                <a:alphaOff val="0"/>
                <a:shade val="93000"/>
                <a:satMod val="130000"/>
              </a:schemeClr>
            </a:gs>
            <a:gs pos="100000">
              <a:schemeClr val="accent5">
                <a:alpha val="50000"/>
                <a:hueOff val="12667936"/>
                <a:satOff val="-58267"/>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0802" tIns="25400" rIns="120802" bIns="25400" numCol="1" spcCol="1270" anchor="ctr" anchorCtr="0">
          <a:noAutofit/>
        </a:bodyPr>
        <a:lstStyle/>
        <a:p>
          <a:pPr lvl="0" algn="ctr" defTabSz="889000">
            <a:lnSpc>
              <a:spcPct val="90000"/>
            </a:lnSpc>
            <a:spcBef>
              <a:spcPct val="0"/>
            </a:spcBef>
            <a:spcAft>
              <a:spcPct val="35000"/>
            </a:spcAft>
          </a:pPr>
          <a:r>
            <a:rPr lang="en-US" sz="2000" kern="1200" dirty="0" smtClean="0"/>
            <a:t>Hardware</a:t>
          </a:r>
          <a:endParaRPr lang="en-US" sz="2000" kern="1200" dirty="0"/>
        </a:p>
      </dsp:txBody>
      <dsp:txXfrm>
        <a:off x="5591806" y="1052726"/>
        <a:ext cx="1552146" cy="155214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16</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17</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18</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19</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20</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8A147FA-3FD6-4031-95DE-04146A18DB50}" type="slidenum">
              <a:rPr lang="en-CA" smtClean="0"/>
              <a:pPr/>
              <a:t>21</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23</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24</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25</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90DDEE-D442-44CE-8FE2-B171B89FF89E}"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28</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a:normAutofit/>
          </a:bodyPr>
          <a:lstStyle/>
          <a:p>
            <a:endParaRPr lang="en-GB" dirty="0"/>
          </a:p>
        </p:txBody>
      </p:sp>
      <p:sp>
        <p:nvSpPr>
          <p:cNvPr id="5" name="Date Placeholder 4"/>
          <p:cNvSpPr>
            <a:spLocks noGrp="1"/>
          </p:cNvSpPr>
          <p:nvPr>
            <p:ph type="dt" idx="10"/>
          </p:nvPr>
        </p:nvSpPr>
        <p:spPr/>
        <p:txBody>
          <a:bodyPr/>
          <a:lstStyle/>
          <a:p>
            <a:fld id="{E61409B4-4A00-4837-8A27-025D8EBE55A9}" type="datetime1">
              <a:rPr lang="en-US" smtClean="0"/>
              <a:t>9/1/2011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32</a:t>
            </a:fld>
            <a:endParaRPr lang="en-US" dirty="0"/>
          </a:p>
        </p:txBody>
      </p:sp>
      <p:sp>
        <p:nvSpPr>
          <p:cNvPr id="8" name="Header Placeholder 7"/>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a:normAutofit/>
          </a:bodyPr>
          <a:lstStyle/>
          <a:p>
            <a:endParaRPr lang="en-US" dirty="0"/>
          </a:p>
        </p:txBody>
      </p:sp>
      <p:sp>
        <p:nvSpPr>
          <p:cNvPr id="5" name="Date Placeholder 4"/>
          <p:cNvSpPr>
            <a:spLocks noGrp="1"/>
          </p:cNvSpPr>
          <p:nvPr>
            <p:ph type="dt" idx="10"/>
          </p:nvPr>
        </p:nvSpPr>
        <p:spPr/>
        <p:txBody>
          <a:bodyPr/>
          <a:lstStyle/>
          <a:p>
            <a:fld id="{143D365B-6D91-463D-9974-E9AE48C5F6EC}" type="datetime1">
              <a:rPr lang="en-US" smtClean="0"/>
              <a:t>9/1/2011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34</a:t>
            </a:fld>
            <a:endParaRPr lang="en-US" dirty="0"/>
          </a:p>
        </p:txBody>
      </p:sp>
      <p:sp>
        <p:nvSpPr>
          <p:cNvPr id="8" name="Header Placeholder 7"/>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4988" y="593725"/>
            <a:ext cx="3146425" cy="2359025"/>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fld id="{55267E85-069A-4D61-8C0F-028E16C0630B}" type="datetime1">
              <a:rPr lang="en-US" smtClean="0"/>
              <a:t>9/1/2011</a:t>
            </a:fld>
            <a:endParaRPr lang="en-US" dirty="0"/>
          </a:p>
        </p:txBody>
      </p:sp>
      <p:sp>
        <p:nvSpPr>
          <p:cNvPr id="8" name="Footer Placeholder 7"/>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9" name="Slide Number Placeholder 8"/>
          <p:cNvSpPr>
            <a:spLocks noGrp="1"/>
          </p:cNvSpPr>
          <p:nvPr>
            <p:ph type="sldNum" sz="quarter" idx="12"/>
          </p:nvPr>
        </p:nvSpPr>
        <p:spPr/>
        <p:txBody>
          <a:bodyPr/>
          <a:lstStyle/>
          <a:p>
            <a:fld id="{8B263312-38AA-4E1E-B2B5-0F8F122B24FE}" type="slidenum">
              <a:rPr lang="en-US" smtClean="0"/>
              <a:pPr/>
              <a:t>35</a:t>
            </a:fld>
            <a:endParaRPr lang="en-US" dirty="0"/>
          </a:p>
        </p:txBody>
      </p:sp>
      <p:sp>
        <p:nvSpPr>
          <p:cNvPr id="10" name="Header Placeholder 9"/>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xfrm>
            <a:off x="1147763" y="690563"/>
            <a:ext cx="4565650" cy="3424237"/>
          </a:xfrm>
          <a:ln/>
        </p:spPr>
      </p:sp>
      <p:sp>
        <p:nvSpPr>
          <p:cNvPr id="35844" name="Rectangle 3"/>
          <p:cNvSpPr>
            <a:spLocks noGrp="1" noChangeArrowheads="1"/>
          </p:cNvSpPr>
          <p:nvPr>
            <p:ph type="body" idx="1"/>
          </p:nvPr>
        </p:nvSpPr>
        <p:spPr>
          <a:xfrm>
            <a:off x="914607" y="4344336"/>
            <a:ext cx="5028787" cy="4108875"/>
          </a:xfrm>
          <a:noFill/>
          <a:ln/>
        </p:spPr>
        <p:txBody>
          <a:bodyPr/>
          <a:lstStyle/>
          <a:p>
            <a:pPr marL="149306" indent="-149306">
              <a:lnSpc>
                <a:spcPct val="80000"/>
              </a:lnSpc>
            </a:pPr>
            <a:endParaRPr lang="en-US" dirty="0"/>
          </a:p>
        </p:txBody>
      </p:sp>
      <p:sp>
        <p:nvSpPr>
          <p:cNvPr id="2" name="Date Placeholder 1"/>
          <p:cNvSpPr>
            <a:spLocks noGrp="1"/>
          </p:cNvSpPr>
          <p:nvPr>
            <p:ph type="dt" idx="10"/>
          </p:nvPr>
        </p:nvSpPr>
        <p:spPr/>
        <p:txBody>
          <a:bodyPr/>
          <a:lstStyle/>
          <a:p>
            <a:fld id="{AC23ED12-6EBC-4691-BEC9-CD25DD04D458}" type="datetime1">
              <a:rPr lang="en-US" smtClean="0"/>
              <a:t>9/1/2011</a:t>
            </a:fld>
            <a:endParaRPr lang="en-US"/>
          </a:p>
        </p:txBody>
      </p:sp>
      <p:sp>
        <p:nvSpPr>
          <p:cNvPr id="3" name="Footer Placeholder 2"/>
          <p:cNvSpPr>
            <a:spLocks noGrp="1"/>
          </p:cNvSpPr>
          <p:nvPr>
            <p:ph type="ftr" sz="quarter" idx="11"/>
          </p:nvPr>
        </p:nvSpPr>
        <p:spPr/>
        <p:txBody>
          <a:bodyPr/>
          <a:lstStyle/>
          <a:p>
            <a:r>
              <a:rPr lang="en-US" sz="50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UI" pitchFamily="34" charset="0"/>
              </a:rPr>
            </a:br>
            <a:r>
              <a:rPr lang="en-US" sz="500" smtClean="0">
                <a:solidFill>
                  <a:srgbClr val="000000"/>
                </a:solidFill>
                <a:latin typeface="Segoe UI" pitchFamily="34" charset="0"/>
              </a:rPr>
              <a:t>MICROSOFT MAKES NO WARRANTIES, EXPRESS, IMPLIED OR STATUTORY, AS TO THE INFORMATION IN THIS PRESENTATION.</a:t>
            </a:r>
            <a:endParaRPr lang="en-US" sz="500" dirty="0" smtClean="0">
              <a:solidFill>
                <a:srgbClr val="000000"/>
              </a:solidFill>
              <a:latin typeface="Segoe UI" pitchFamily="34" charset="0"/>
            </a:endParaRPr>
          </a:p>
        </p:txBody>
      </p:sp>
      <p:sp>
        <p:nvSpPr>
          <p:cNvPr id="4" name="Slide Number Placeholder 3"/>
          <p:cNvSpPr>
            <a:spLocks noGrp="1"/>
          </p:cNvSpPr>
          <p:nvPr>
            <p:ph type="sldNum" sz="quarter" idx="12"/>
          </p:nvPr>
        </p:nvSpPr>
        <p:spPr/>
        <p:txBody>
          <a:bodyPr/>
          <a:lstStyle/>
          <a:p>
            <a:fld id="{D4CB89A1-7629-4158-808B-7D7AD9F63F5F}" type="slidenum">
              <a:rPr lang="en-US" smtClean="0"/>
              <a:t>37</a:t>
            </a:fld>
            <a:endParaRPr lang="en-US"/>
          </a:p>
        </p:txBody>
      </p:sp>
      <p:sp>
        <p:nvSpPr>
          <p:cNvPr id="5" name="Header Placeholder 4"/>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xfrm>
            <a:off x="1147763" y="690563"/>
            <a:ext cx="4565650" cy="3424237"/>
          </a:xfrm>
          <a:ln/>
        </p:spPr>
      </p:sp>
      <p:sp>
        <p:nvSpPr>
          <p:cNvPr id="35844" name="Rectangle 3"/>
          <p:cNvSpPr>
            <a:spLocks noGrp="1" noChangeArrowheads="1"/>
          </p:cNvSpPr>
          <p:nvPr>
            <p:ph type="body" idx="1"/>
          </p:nvPr>
        </p:nvSpPr>
        <p:spPr>
          <a:xfrm>
            <a:off x="914607" y="4344336"/>
            <a:ext cx="5028787" cy="4108875"/>
          </a:xfrm>
          <a:noFill/>
          <a:ln/>
        </p:spPr>
        <p:txBody>
          <a:bodyPr/>
          <a:lstStyle/>
          <a:p>
            <a:pPr marL="149306" indent="-149306">
              <a:lnSpc>
                <a:spcPct val="80000"/>
              </a:lnSpc>
            </a:pPr>
            <a:endParaRPr lang="en-US" dirty="0"/>
          </a:p>
        </p:txBody>
      </p:sp>
      <p:sp>
        <p:nvSpPr>
          <p:cNvPr id="2" name="Date Placeholder 1"/>
          <p:cNvSpPr>
            <a:spLocks noGrp="1"/>
          </p:cNvSpPr>
          <p:nvPr>
            <p:ph type="dt" idx="10"/>
          </p:nvPr>
        </p:nvSpPr>
        <p:spPr/>
        <p:txBody>
          <a:bodyPr/>
          <a:lstStyle/>
          <a:p>
            <a:fld id="{6FDCF4C7-7682-4631-80BD-7CE4B31670C5}" type="datetime1">
              <a:rPr lang="en-US" smtClean="0"/>
              <a:t>9/1/2011</a:t>
            </a:fld>
            <a:endParaRPr lang="en-US"/>
          </a:p>
        </p:txBody>
      </p:sp>
      <p:sp>
        <p:nvSpPr>
          <p:cNvPr id="3" name="Footer Placeholder 2"/>
          <p:cNvSpPr>
            <a:spLocks noGrp="1"/>
          </p:cNvSpPr>
          <p:nvPr>
            <p:ph type="ftr" sz="quarter" idx="11"/>
          </p:nvPr>
        </p:nvSpPr>
        <p:spPr/>
        <p:txBody>
          <a:bodyPr/>
          <a:lstStyle/>
          <a:p>
            <a:r>
              <a:rPr lang="en-US" sz="50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UI" pitchFamily="34" charset="0"/>
              </a:rPr>
            </a:br>
            <a:r>
              <a:rPr lang="en-US" sz="500" smtClean="0">
                <a:solidFill>
                  <a:srgbClr val="000000"/>
                </a:solidFill>
                <a:latin typeface="Segoe UI" pitchFamily="34" charset="0"/>
              </a:rPr>
              <a:t>MICROSOFT MAKES NO WARRANTIES, EXPRESS, IMPLIED OR STATUTORY, AS TO THE INFORMATION IN THIS PRESENTATION.</a:t>
            </a:r>
            <a:endParaRPr lang="en-US" sz="500" dirty="0" smtClean="0">
              <a:solidFill>
                <a:srgbClr val="000000"/>
              </a:solidFill>
              <a:latin typeface="Segoe UI" pitchFamily="34" charset="0"/>
            </a:endParaRPr>
          </a:p>
        </p:txBody>
      </p:sp>
      <p:sp>
        <p:nvSpPr>
          <p:cNvPr id="4" name="Slide Number Placeholder 3"/>
          <p:cNvSpPr>
            <a:spLocks noGrp="1"/>
          </p:cNvSpPr>
          <p:nvPr>
            <p:ph type="sldNum" sz="quarter" idx="12"/>
          </p:nvPr>
        </p:nvSpPr>
        <p:spPr/>
        <p:txBody>
          <a:bodyPr/>
          <a:lstStyle/>
          <a:p>
            <a:fld id="{D4CB89A1-7629-4158-808B-7D7AD9F63F5F}" type="slidenum">
              <a:rPr lang="en-US" smtClean="0"/>
              <a:t>38</a:t>
            </a:fld>
            <a:endParaRPr lang="en-US"/>
          </a:p>
        </p:txBody>
      </p:sp>
      <p:sp>
        <p:nvSpPr>
          <p:cNvPr id="5" name="Header Placeholder 4"/>
          <p:cNvSpPr>
            <a:spLocks noGrp="1"/>
          </p:cNvSpPr>
          <p:nvPr>
            <p:ph type="hdr" sz="quarter" idx="13"/>
          </p:nvPr>
        </p:nvSpPr>
        <p:spPr/>
        <p:txBody>
          <a:bodyPr/>
          <a:lstStyle/>
          <a:p>
            <a:r>
              <a:rPr lang="en-US" smtClean="0">
                <a:latin typeface="Segoe UI" pitchFamily="34" charset="0"/>
              </a:rPr>
              <a:t>TechReady11</a:t>
            </a:r>
            <a:endParaRPr lang="en-US" dirty="0">
              <a:latin typeface="Segoe U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6</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MGX FY11</a:t>
            </a:r>
            <a:endParaRPr lang="en-US" dirty="0"/>
          </a:p>
        </p:txBody>
      </p:sp>
      <p:sp>
        <p:nvSpPr>
          <p:cNvPr id="5" name="Date Placeholder 4"/>
          <p:cNvSpPr>
            <a:spLocks noGrp="1"/>
          </p:cNvSpPr>
          <p:nvPr>
            <p:ph type="dt" idx="11"/>
          </p:nvPr>
        </p:nvSpPr>
        <p:spPr/>
        <p:txBody>
          <a:bodyPr/>
          <a:lstStyle/>
          <a:p>
            <a:fld id="{A21F77AF-4CCC-476C-8FFE-36163E118506}" type="datetime1">
              <a:rPr lang="en-US" smtClean="0"/>
              <a:t>9/1/2011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3973062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48</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2:43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9C40D954-FEB6-4A6E-8379-AB6D7DA35613}" type="datetime1">
              <a:rPr lang="en-US" smtClean="0"/>
              <a:t>9/1/2011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9</a:t>
            </a:fld>
            <a:endParaRPr lang="en-US" dirty="0"/>
          </a:p>
        </p:txBody>
      </p:sp>
      <p:sp>
        <p:nvSpPr>
          <p:cNvPr id="8" name="Header Placeholder 7"/>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11</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685800" y="4343400"/>
            <a:ext cx="5486400" cy="4114800"/>
          </a:xfrm>
          <a:prstGeom prst="rect">
            <a:avLst/>
          </a:prstGeom>
          <a:noFill/>
          <a:ln/>
        </p:spPr>
        <p:txBody>
          <a:bodyPr/>
          <a:lstStyle/>
          <a:p>
            <a:pPr lv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420624"/>
            <a:ext cx="8375650" cy="439737"/>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rgbClr val="000000"/>
                </a:solidFill>
                <a:latin typeface="Futura Bk" pitchFamily="34" charset="0"/>
              </a:defRPr>
            </a:lvl1pPr>
          </a:lstStyle>
          <a:p>
            <a:r>
              <a:rPr lang="en-US" dirty="0" smtClean="0"/>
              <a:t>Single Line Title</a:t>
            </a:r>
            <a:endParaRPr lang="en-US" dirty="0"/>
          </a:p>
        </p:txBody>
      </p:sp>
      <p:sp>
        <p:nvSpPr>
          <p:cNvPr id="27" name="Text Placeholder 26"/>
          <p:cNvSpPr>
            <a:spLocks noGrp="1"/>
          </p:cNvSpPr>
          <p:nvPr>
            <p:ph type="body" sz="quarter" idx="10"/>
          </p:nvPr>
        </p:nvSpPr>
        <p:spPr>
          <a:xfrm>
            <a:off x="365760" y="1142999"/>
            <a:ext cx="8348472" cy="5006975"/>
          </a:xfrm>
          <a:prstGeom prst="rect">
            <a:avLst/>
          </a:prstGeom>
        </p:spPr>
        <p:txBody>
          <a:bodyPr>
            <a:normAutofit/>
          </a:bodyPr>
          <a:lstStyle>
            <a:lvl1pPr>
              <a:lnSpc>
                <a:spcPct val="110000"/>
              </a:lnSpc>
              <a:spcBef>
                <a:spcPts val="1000"/>
              </a:spcBef>
              <a:buClr>
                <a:srgbClr val="000000"/>
              </a:buClr>
              <a:defRPr>
                <a:solidFill>
                  <a:srgbClr val="000000"/>
                </a:solidFill>
              </a:defRPr>
            </a:lvl1pPr>
            <a:lvl2pPr marL="342900" indent="-114300">
              <a:lnSpc>
                <a:spcPct val="110000"/>
              </a:lnSpc>
              <a:spcBef>
                <a:spcPts val="500"/>
              </a:spcBef>
              <a:buSzPct val="80000"/>
              <a:buFont typeface="Arial" pitchFamily="34" charset="0"/>
              <a:buChar char="•"/>
              <a:defRPr>
                <a:solidFill>
                  <a:srgbClr val="000000"/>
                </a:solidFill>
              </a:defRPr>
            </a:lvl2pPr>
            <a:lvl3pPr marL="571500" indent="-168275">
              <a:lnSpc>
                <a:spcPct val="110000"/>
              </a:lnSpc>
              <a:spcBef>
                <a:spcPts val="400"/>
              </a:spcBef>
              <a:buFont typeface="Futura Bk" pitchFamily="34" charset="0"/>
              <a:buChar char="−"/>
              <a:defRPr sz="1200">
                <a:solidFill>
                  <a:srgbClr val="000000"/>
                </a:solidFill>
              </a:defRPr>
            </a:lvl3pPr>
            <a:lvl4pPr marL="800100" indent="-114300">
              <a:lnSpc>
                <a:spcPct val="110000"/>
              </a:lnSpc>
              <a:spcBef>
                <a:spcPts val="400"/>
              </a:spcBef>
              <a:buSzPct val="80000"/>
              <a:buFont typeface="Arial" pitchFamily="34" charset="0"/>
              <a:buChar char="•"/>
              <a:defRPr sz="1200">
                <a:solidFill>
                  <a:srgbClr val="000000"/>
                </a:solidFill>
              </a:defRPr>
            </a:lvl4pPr>
            <a:lvl5pPr marL="1028700" indent="-174625">
              <a:lnSpc>
                <a:spcPct val="110000"/>
              </a:lnSpc>
              <a:spcBef>
                <a:spcPts val="400"/>
              </a:spcBef>
              <a:buFont typeface="Futura Bk" pitchFamily="34" charset="0"/>
              <a:buChar char="−"/>
              <a:defRPr sz="12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3601198"/>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D92FB4A5-83C2-40AB-851E-9C7C0F476288}" type="datetime1">
              <a:rPr lang="en-US" smtClean="0"/>
              <a:pPr/>
              <a:t>9/1/2011</a:t>
            </a:fld>
            <a:endParaRPr lang="en-US"/>
          </a:p>
        </p:txBody>
      </p:sp>
      <p:sp>
        <p:nvSpPr>
          <p:cNvPr id="11" name="Slide Number Placeholder 10"/>
          <p:cNvSpPr>
            <a:spLocks noGrp="1"/>
          </p:cNvSpPr>
          <p:nvPr>
            <p:ph type="sldNum" sz="quarter" idx="11"/>
          </p:nvPr>
        </p:nvSpPr>
        <p:spPr/>
        <p:txBody>
          <a:bodyPr/>
          <a:lstStyle/>
          <a:p>
            <a:fld id="{1827D83A-55DF-465A-8BAC-990E7A5BFAE5}" type="slidenum">
              <a:rPr lang="en-US" smtClean="0"/>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r>
              <a:rPr lang="en-US" smtClean="0"/>
              <a:t>asdf</a:t>
            </a:r>
            <a:endParaRPr lang="en-US" dirty="0"/>
          </a:p>
        </p:txBody>
      </p:sp>
    </p:spTree>
    <p:extLst>
      <p:ext uri="{BB962C8B-B14F-4D97-AF65-F5344CB8AC3E}">
        <p14:creationId xmlns:p14="http://schemas.microsoft.com/office/powerpoint/2010/main" val="76073639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ftr" sz="quarter" idx="10"/>
          </p:nvPr>
        </p:nvSpPr>
        <p:spPr>
          <a:xfrm>
            <a:off x="0" y="6492875"/>
            <a:ext cx="4572000" cy="365125"/>
          </a:xfrm>
          <a:prstGeom prst="rect">
            <a:avLst/>
          </a:prstGeom>
          <a:ln/>
        </p:spPr>
        <p:txBody>
          <a:bodyPr/>
          <a:lstStyle>
            <a:lvl1pPr>
              <a:defRPr/>
            </a:lvl1pPr>
          </a:lstStyle>
          <a:p>
            <a:pPr>
              <a:defRPr/>
            </a:pPr>
            <a:r>
              <a:rPr lang="en-US"/>
              <a:t>Microsoft Confidential – Internal Use Only</a:t>
            </a:r>
          </a:p>
        </p:txBody>
      </p:sp>
      <p:sp>
        <p:nvSpPr>
          <p:cNvPr id="5" name="Rectangle 11"/>
          <p:cNvSpPr>
            <a:spLocks noGrp="1" noChangeArrowheads="1"/>
          </p:cNvSpPr>
          <p:nvPr>
            <p:ph type="sldNum" sz="quarter" idx="11"/>
          </p:nvPr>
        </p:nvSpPr>
        <p:spPr>
          <a:xfrm>
            <a:off x="7010400" y="6492875"/>
            <a:ext cx="2133600" cy="365125"/>
          </a:xfrm>
          <a:prstGeom prst="rect">
            <a:avLst/>
          </a:prstGeom>
          <a:ln/>
        </p:spPr>
        <p:txBody>
          <a:bodyPr/>
          <a:lstStyle>
            <a:lvl1pPr>
              <a:defRPr/>
            </a:lvl1pPr>
          </a:lstStyle>
          <a:p>
            <a:pPr>
              <a:defRPr/>
            </a:pPr>
            <a:fld id="{AE89169F-A069-42E1-857F-6518F02769E2}" type="slidenum">
              <a:rPr lang="en-US"/>
              <a:pPr>
                <a:defRPr/>
              </a:pPr>
              <a:t>‹#›</a:t>
            </a:fld>
            <a:endParaRPr lang="en-US"/>
          </a:p>
        </p:txBody>
      </p:sp>
    </p:spTree>
    <p:extLst>
      <p:ext uri="{BB962C8B-B14F-4D97-AF65-F5344CB8AC3E}">
        <p14:creationId xmlns:p14="http://schemas.microsoft.com/office/powerpoint/2010/main" val="117964585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2600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37946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7500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3324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05439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4002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366818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48029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37350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5727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34095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8801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2209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51386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954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0837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6" r:id="rId15"/>
    <p:sldLayoutId id="2147483667"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6418037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gif"/><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0.jpe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33.pdf"/></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image" Target="../media/image57.png"/><Relationship Id="rId11" Type="http://schemas.openxmlformats.org/officeDocument/2006/relationships/image" Target="../media/image60.png"/><Relationship Id="rId5" Type="http://schemas.openxmlformats.org/officeDocument/2006/relationships/hyperlink" Target="http://technet.microsoft.com/en-au" TargetMode="External"/><Relationship Id="rId10" Type="http://schemas.openxmlformats.org/officeDocument/2006/relationships/image" Target="../media/image59.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752600"/>
            <a:ext cx="8382000" cy="4572000"/>
          </a:xfrm>
          <a:prstGeom prst="rect">
            <a:avLst/>
          </a:prstGeom>
        </p:spPr>
        <p:txBody>
          <a:bodyPr>
            <a:normAutofit/>
          </a:bodyPr>
          <a:lstStyle/>
          <a:p>
            <a:r>
              <a:rPr lang="en-US" dirty="0" smtClean="0"/>
              <a:t>Design a server + storage configuration that can deliver all the IO bandwidth that CPUs can consume when executing a SQL Relational DW workload</a:t>
            </a:r>
          </a:p>
          <a:p>
            <a:r>
              <a:rPr lang="en-US" dirty="0" smtClean="0"/>
              <a:t>Avoid sharing storage devices among servers</a:t>
            </a:r>
          </a:p>
          <a:p>
            <a:r>
              <a:rPr lang="en-US" dirty="0" smtClean="0"/>
              <a:t>Avoid overinvesting in disk drives </a:t>
            </a:r>
          </a:p>
          <a:p>
            <a:pPr lvl="1"/>
            <a:r>
              <a:rPr lang="en-US" dirty="0" smtClean="0"/>
              <a:t>Focus on scan performance, not IOPS</a:t>
            </a:r>
          </a:p>
          <a:p>
            <a:r>
              <a:rPr lang="en-US" dirty="0" smtClean="0"/>
              <a:t>Layout and manage data to maximize range scan performance and minimize fragmentation</a:t>
            </a:r>
            <a:endParaRPr lang="en-US" dirty="0"/>
          </a:p>
        </p:txBody>
      </p:sp>
      <p:sp>
        <p:nvSpPr>
          <p:cNvPr id="2" name="Title 1"/>
          <p:cNvSpPr>
            <a:spLocks noGrp="1"/>
          </p:cNvSpPr>
          <p:nvPr>
            <p:ph type="title"/>
          </p:nvPr>
        </p:nvSpPr>
        <p:spPr/>
        <p:txBody>
          <a:bodyPr>
            <a:normAutofit/>
          </a:bodyPr>
          <a:lstStyle/>
          <a:p>
            <a:r>
              <a:rPr lang="en-US" dirty="0" smtClean="0"/>
              <a:t>The Alternative:  A Balanced System</a:t>
            </a:r>
            <a:endParaRPr lang="en-US" dirty="0"/>
          </a:p>
        </p:txBody>
      </p:sp>
    </p:spTree>
    <p:extLst>
      <p:ext uri="{BB962C8B-B14F-4D97-AF65-F5344CB8AC3E}">
        <p14:creationId xmlns:p14="http://schemas.microsoft.com/office/powerpoint/2010/main" val="131383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371600"/>
            <a:ext cx="8229600" cy="4818475"/>
          </a:xfrm>
          <a:prstGeom prst="rect">
            <a:avLst/>
          </a:prstGeom>
        </p:spPr>
        <p:txBody>
          <a:bodyPr>
            <a:normAutofit/>
          </a:bodyPr>
          <a:lstStyle/>
          <a:p>
            <a:r>
              <a:rPr lang="en-US" sz="2800" dirty="0" smtClean="0"/>
              <a:t>A </a:t>
            </a:r>
            <a:r>
              <a:rPr lang="en-US" sz="2800" b="1" dirty="0" smtClean="0"/>
              <a:t>method</a:t>
            </a:r>
            <a:r>
              <a:rPr lang="en-US" sz="2800" dirty="0" smtClean="0"/>
              <a:t> for designing a cost-effective, balanced system for Data Warehouse workloads… An Architecture.. </a:t>
            </a:r>
          </a:p>
          <a:p>
            <a:r>
              <a:rPr lang="en-US" sz="2800" dirty="0" smtClean="0">
                <a:solidFill>
                  <a:srgbClr val="FFFF00"/>
                </a:solidFill>
              </a:rPr>
              <a:t>Reference hardware </a:t>
            </a:r>
            <a:r>
              <a:rPr lang="en-US" sz="2800" b="1" dirty="0" smtClean="0">
                <a:solidFill>
                  <a:srgbClr val="FFFF00"/>
                </a:solidFill>
              </a:rPr>
              <a:t>configurations</a:t>
            </a:r>
            <a:r>
              <a:rPr lang="en-US" sz="2800" dirty="0" smtClean="0">
                <a:solidFill>
                  <a:srgbClr val="FFFF00"/>
                </a:solidFill>
              </a:rPr>
              <a:t> developed in conjunction with hardware partners using this method.</a:t>
            </a:r>
          </a:p>
          <a:p>
            <a:r>
              <a:rPr lang="en-US" sz="2800" b="1" dirty="0" smtClean="0"/>
              <a:t>Best practices </a:t>
            </a:r>
            <a:r>
              <a:rPr lang="en-US" sz="2800" dirty="0" smtClean="0"/>
              <a:t>for data layout, loading and management</a:t>
            </a:r>
            <a:br>
              <a:rPr lang="en-US" sz="2800" dirty="0" smtClean="0"/>
            </a:br>
            <a:endParaRPr lang="en-US" sz="2800" dirty="0" smtClean="0"/>
          </a:p>
          <a:p>
            <a:pPr>
              <a:buNone/>
            </a:pPr>
            <a:r>
              <a:rPr lang="en-US" sz="2800" b="1" i="1" dirty="0" smtClean="0"/>
              <a:t>Relational Database Only – Not SSAS, IS, RS</a:t>
            </a:r>
            <a:endParaRPr lang="en-US" sz="2800" b="1" i="1" dirty="0"/>
          </a:p>
        </p:txBody>
      </p:sp>
      <p:sp>
        <p:nvSpPr>
          <p:cNvPr id="2" name="Title 1"/>
          <p:cNvSpPr>
            <a:spLocks noGrp="1"/>
          </p:cNvSpPr>
          <p:nvPr>
            <p:ph type="title"/>
          </p:nvPr>
        </p:nvSpPr>
        <p:spPr/>
        <p:txBody>
          <a:bodyPr>
            <a:normAutofit/>
          </a:bodyPr>
          <a:lstStyle/>
          <a:p>
            <a:r>
              <a:rPr lang="en-US" dirty="0" smtClean="0"/>
              <a:t>What is Fast Track Data Warehouse?</a:t>
            </a:r>
            <a:endParaRPr lang="en-US" dirty="0"/>
          </a:p>
        </p:txBody>
      </p:sp>
    </p:spTree>
    <p:extLst>
      <p:ext uri="{BB962C8B-B14F-4D97-AF65-F5344CB8AC3E}">
        <p14:creationId xmlns:p14="http://schemas.microsoft.com/office/powerpoint/2010/main" val="375461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4550"/>
            <a:ext cx="7772400" cy="457200"/>
          </a:xfrm>
        </p:spPr>
        <p:txBody>
          <a:bodyPr>
            <a:normAutofit fontScale="90000"/>
          </a:bodyPr>
          <a:lstStyle/>
          <a:p>
            <a:r>
              <a:rPr dirty="0" smtClean="0"/>
              <a:t>Fast Track Scope </a:t>
            </a:r>
            <a:endParaRPr lang="en-US" dirty="0"/>
          </a:p>
        </p:txBody>
      </p:sp>
      <p:sp>
        <p:nvSpPr>
          <p:cNvPr id="48" name="Right Arrow 47"/>
          <p:cNvSpPr/>
          <p:nvPr/>
        </p:nvSpPr>
        <p:spPr>
          <a:xfrm rot="16200000">
            <a:off x="1676400" y="3103034"/>
            <a:ext cx="3009900" cy="342900"/>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Arial" pitchFamily="34" charset="0"/>
                <a:cs typeface="Arial" pitchFamily="34" charset="0"/>
              </a:rPr>
              <a:t>Data Path</a:t>
            </a:r>
            <a:endParaRPr lang="en-US" sz="1000" b="1" dirty="0">
              <a:solidFill>
                <a:schemeClr val="bg1"/>
              </a:solidFill>
              <a:latin typeface="Arial" pitchFamily="34" charset="0"/>
              <a:cs typeface="Arial" pitchFamily="34" charset="0"/>
            </a:endParaRPr>
          </a:p>
        </p:txBody>
      </p:sp>
      <p:pic>
        <p:nvPicPr>
          <p:cNvPr id="49" name="Picture 4"/>
          <p:cNvPicPr>
            <a:picLocks noChangeAspect="1" noChangeArrowheads="1"/>
          </p:cNvPicPr>
          <p:nvPr/>
        </p:nvPicPr>
        <p:blipFill>
          <a:blip r:embed="rId3" cstate="print"/>
          <a:srcRect/>
          <a:stretch>
            <a:fillRect/>
          </a:stretch>
        </p:blipFill>
        <p:spPr bwMode="auto">
          <a:xfrm>
            <a:off x="3657600" y="1540934"/>
            <a:ext cx="483672" cy="666750"/>
          </a:xfrm>
          <a:prstGeom prst="rect">
            <a:avLst/>
          </a:prstGeom>
          <a:noFill/>
          <a:ln w="9525">
            <a:noFill/>
            <a:miter lim="800000"/>
            <a:headEnd/>
            <a:tailEnd/>
          </a:ln>
        </p:spPr>
      </p:pic>
      <p:pic>
        <p:nvPicPr>
          <p:cNvPr id="6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26943" y="1625600"/>
            <a:ext cx="497237" cy="685801"/>
          </a:xfrm>
          <a:prstGeom prst="rect">
            <a:avLst/>
          </a:prstGeom>
          <a:noFill/>
          <a:ln w="9525">
            <a:noFill/>
            <a:miter lim="800000"/>
            <a:headEnd/>
            <a:tailEnd/>
          </a:ln>
        </p:spPr>
      </p:pic>
      <p:pic>
        <p:nvPicPr>
          <p:cNvPr id="68"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672668" y="1786468"/>
            <a:ext cx="534988" cy="790136"/>
          </a:xfrm>
          <a:prstGeom prst="rect">
            <a:avLst/>
          </a:prstGeom>
          <a:noFill/>
          <a:ln w="9525">
            <a:noFill/>
            <a:miter lim="800000"/>
            <a:headEnd/>
            <a:tailEnd/>
          </a:ln>
        </p:spPr>
      </p:pic>
      <p:pic>
        <p:nvPicPr>
          <p:cNvPr id="69" name="Picture 4" descr="Server SQL database"/>
          <p:cNvPicPr>
            <a:picLocks noChangeAspect="1" noChangeArrowheads="1"/>
          </p:cNvPicPr>
          <p:nvPr/>
        </p:nvPicPr>
        <p:blipFill>
          <a:blip r:embed="rId5" cstate="print"/>
          <a:srcRect/>
          <a:stretch>
            <a:fillRect/>
          </a:stretch>
        </p:blipFill>
        <p:spPr bwMode="auto">
          <a:xfrm>
            <a:off x="3682998" y="4047067"/>
            <a:ext cx="771525" cy="1143000"/>
          </a:xfrm>
          <a:prstGeom prst="rect">
            <a:avLst/>
          </a:prstGeom>
          <a:noFill/>
          <a:ln w="9525">
            <a:noFill/>
            <a:miter lim="800000"/>
            <a:headEnd/>
            <a:tailEnd/>
          </a:ln>
        </p:spPr>
      </p:pic>
      <p:sp>
        <p:nvSpPr>
          <p:cNvPr id="70" name="Rectangle 40"/>
          <p:cNvSpPr>
            <a:spLocks noChangeArrowheads="1"/>
          </p:cNvSpPr>
          <p:nvPr/>
        </p:nvSpPr>
        <p:spPr bwMode="auto">
          <a:xfrm>
            <a:off x="3581400" y="5181600"/>
            <a:ext cx="1290738" cy="261610"/>
          </a:xfrm>
          <a:prstGeom prst="rect">
            <a:avLst/>
          </a:prstGeom>
          <a:noFill/>
          <a:ln w="12700">
            <a:noFill/>
            <a:miter lim="800000"/>
            <a:headEnd/>
            <a:tailEnd/>
          </a:ln>
        </p:spPr>
        <p:txBody>
          <a:bodyPr wrap="none">
            <a:spAutoFit/>
          </a:bodyPr>
          <a:lstStyle/>
          <a:p>
            <a:r>
              <a:rPr lang="en-US" sz="1100" b="1" dirty="0">
                <a:solidFill>
                  <a:schemeClr val="bg1"/>
                </a:solidFill>
                <a:latin typeface="Arial" pitchFamily="34" charset="0"/>
                <a:cs typeface="Arial" pitchFamily="34" charset="0"/>
              </a:rPr>
              <a:t>Data </a:t>
            </a:r>
            <a:r>
              <a:rPr lang="en-US" sz="1100" b="1" dirty="0" smtClean="0">
                <a:solidFill>
                  <a:schemeClr val="bg1"/>
                </a:solidFill>
                <a:latin typeface="Arial" pitchFamily="34" charset="0"/>
                <a:cs typeface="Arial" pitchFamily="34" charset="0"/>
              </a:rPr>
              <a:t>Warehouse</a:t>
            </a:r>
            <a:endParaRPr lang="en-US" sz="1100" b="1" dirty="0">
              <a:solidFill>
                <a:schemeClr val="bg1"/>
              </a:solidFill>
              <a:latin typeface="Arial" pitchFamily="34" charset="0"/>
              <a:cs typeface="Arial" pitchFamily="34" charset="0"/>
            </a:endParaRPr>
          </a:p>
        </p:txBody>
      </p:sp>
      <p:sp>
        <p:nvSpPr>
          <p:cNvPr id="71" name="Rectangle 40"/>
          <p:cNvSpPr>
            <a:spLocks noChangeArrowheads="1"/>
          </p:cNvSpPr>
          <p:nvPr/>
        </p:nvSpPr>
        <p:spPr bwMode="auto">
          <a:xfrm>
            <a:off x="3581400" y="2253047"/>
            <a:ext cx="1422184" cy="430887"/>
          </a:xfrm>
          <a:prstGeom prst="rect">
            <a:avLst/>
          </a:prstGeom>
          <a:noFill/>
          <a:ln w="12700">
            <a:noFill/>
            <a:miter lim="800000"/>
            <a:headEnd/>
            <a:tailEnd/>
          </a:ln>
        </p:spPr>
        <p:txBody>
          <a:bodyPr wrap="none">
            <a:spAutoFit/>
          </a:bodyPr>
          <a:lstStyle/>
          <a:p>
            <a:r>
              <a:rPr lang="en-US" sz="1100" b="1" dirty="0">
                <a:solidFill>
                  <a:schemeClr val="bg1"/>
                </a:solidFill>
                <a:latin typeface="Arial" pitchFamily="34" charset="0"/>
                <a:cs typeface="Arial" pitchFamily="34" charset="0"/>
              </a:rPr>
              <a:t>Analysis Services </a:t>
            </a:r>
            <a:br>
              <a:rPr lang="en-US" sz="1100" b="1" dirty="0">
                <a:solidFill>
                  <a:schemeClr val="bg1"/>
                </a:solidFill>
                <a:latin typeface="Arial" pitchFamily="34" charset="0"/>
                <a:cs typeface="Arial" pitchFamily="34" charset="0"/>
              </a:rPr>
            </a:br>
            <a:r>
              <a:rPr lang="en-US" sz="1100" b="1" dirty="0">
                <a:solidFill>
                  <a:schemeClr val="bg1"/>
                </a:solidFill>
                <a:latin typeface="Arial" pitchFamily="34" charset="0"/>
                <a:cs typeface="Arial" pitchFamily="34" charset="0"/>
              </a:rPr>
              <a:t>Cubes</a:t>
            </a:r>
          </a:p>
        </p:txBody>
      </p:sp>
      <p:sp>
        <p:nvSpPr>
          <p:cNvPr id="72" name="Rectangle 40"/>
          <p:cNvSpPr>
            <a:spLocks noChangeArrowheads="1"/>
          </p:cNvSpPr>
          <p:nvPr/>
        </p:nvSpPr>
        <p:spPr bwMode="auto">
          <a:xfrm>
            <a:off x="5976938" y="5198534"/>
            <a:ext cx="1795462" cy="261610"/>
          </a:xfrm>
          <a:prstGeom prst="rect">
            <a:avLst/>
          </a:prstGeom>
          <a:noFill/>
          <a:ln w="12700">
            <a:noFill/>
            <a:miter lim="800000"/>
            <a:headEnd/>
            <a:tailEnd/>
          </a:ln>
        </p:spPr>
        <p:txBody>
          <a:bodyPr>
            <a:spAutoFit/>
          </a:bodyPr>
          <a:lstStyle/>
          <a:p>
            <a:r>
              <a:rPr lang="en-US" sz="1100" b="1" dirty="0">
                <a:solidFill>
                  <a:schemeClr val="bg1"/>
                </a:solidFill>
                <a:latin typeface="Arial" pitchFamily="34" charset="0"/>
                <a:cs typeface="Arial" pitchFamily="34" charset="0"/>
              </a:rPr>
              <a:t>PerformancePoint</a:t>
            </a:r>
          </a:p>
        </p:txBody>
      </p:sp>
      <p:pic>
        <p:nvPicPr>
          <p:cNvPr id="73" name="Picture 3" descr="C:\Program Files\Microsoft Resource DVD Artwork\DVD_ART\Artwork_Imagery\HARDWARE_IMAGERY\Illustration - Misc Hardware\XML Icons\Server.png"/>
          <p:cNvPicPr>
            <a:picLocks noChangeAspect="1" noChangeArrowheads="1"/>
          </p:cNvPicPr>
          <p:nvPr/>
        </p:nvPicPr>
        <p:blipFill>
          <a:blip r:embed="rId6" cstate="print"/>
          <a:srcRect/>
          <a:stretch>
            <a:fillRect/>
          </a:stretch>
        </p:blipFill>
        <p:spPr bwMode="auto">
          <a:xfrm>
            <a:off x="1710268" y="1447800"/>
            <a:ext cx="464574" cy="685800"/>
          </a:xfrm>
          <a:prstGeom prst="rect">
            <a:avLst/>
          </a:prstGeom>
          <a:noFill/>
          <a:ln w="9525">
            <a:noFill/>
            <a:miter lim="800000"/>
            <a:headEnd/>
            <a:tailEnd/>
          </a:ln>
        </p:spPr>
      </p:pic>
      <p:sp>
        <p:nvSpPr>
          <p:cNvPr id="74" name="Rectangle 40"/>
          <p:cNvSpPr>
            <a:spLocks noChangeArrowheads="1"/>
          </p:cNvSpPr>
          <p:nvPr/>
        </p:nvSpPr>
        <p:spPr bwMode="auto">
          <a:xfrm>
            <a:off x="1600200" y="4996247"/>
            <a:ext cx="1447800" cy="430887"/>
          </a:xfrm>
          <a:prstGeom prst="rect">
            <a:avLst/>
          </a:prstGeom>
          <a:noFill/>
          <a:ln w="12700">
            <a:noFill/>
            <a:miter lim="800000"/>
            <a:headEnd/>
            <a:tailEnd/>
          </a:ln>
        </p:spPr>
        <p:txBody>
          <a:bodyPr wrap="square">
            <a:spAutoFit/>
          </a:bodyPr>
          <a:lstStyle/>
          <a:p>
            <a:r>
              <a:rPr lang="en-US" sz="1100" b="1" dirty="0" smtClean="0">
                <a:solidFill>
                  <a:schemeClr val="bg1"/>
                </a:solidFill>
                <a:latin typeface="Arial" pitchFamily="34" charset="0"/>
                <a:cs typeface="Arial" pitchFamily="34" charset="0"/>
              </a:rPr>
              <a:t>Dedicated SAN, Storage Array</a:t>
            </a:r>
            <a:endParaRPr lang="en-US" sz="1100" b="1" dirty="0">
              <a:solidFill>
                <a:schemeClr val="bg1"/>
              </a:solidFill>
              <a:latin typeface="Arial" pitchFamily="34" charset="0"/>
              <a:cs typeface="Arial" pitchFamily="34" charset="0"/>
            </a:endParaRPr>
          </a:p>
        </p:txBody>
      </p:sp>
      <p:sp>
        <p:nvSpPr>
          <p:cNvPr id="75" name="Rectangle 40"/>
          <p:cNvSpPr>
            <a:spLocks noChangeArrowheads="1"/>
          </p:cNvSpPr>
          <p:nvPr/>
        </p:nvSpPr>
        <p:spPr bwMode="auto">
          <a:xfrm>
            <a:off x="5562600" y="3108124"/>
            <a:ext cx="1870075" cy="261610"/>
          </a:xfrm>
          <a:prstGeom prst="rect">
            <a:avLst/>
          </a:prstGeom>
          <a:noFill/>
          <a:ln w="12700">
            <a:noFill/>
            <a:miter lim="800000"/>
            <a:headEnd/>
            <a:tailEnd/>
          </a:ln>
        </p:spPr>
        <p:txBody>
          <a:bodyPr>
            <a:spAutoFit/>
          </a:bodyPr>
          <a:lstStyle/>
          <a:p>
            <a:r>
              <a:rPr lang="en-US" sz="1100" b="1" dirty="0">
                <a:solidFill>
                  <a:schemeClr val="bg1"/>
                </a:solidFill>
                <a:latin typeface="Arial" pitchFamily="34" charset="0"/>
                <a:cs typeface="Arial" pitchFamily="34" charset="0"/>
              </a:rPr>
              <a:t>Reporting Services</a:t>
            </a:r>
          </a:p>
        </p:txBody>
      </p:sp>
      <p:pic>
        <p:nvPicPr>
          <p:cNvPr id="76"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980112" y="1921934"/>
            <a:ext cx="517072" cy="762000"/>
          </a:xfrm>
          <a:prstGeom prst="rect">
            <a:avLst/>
          </a:prstGeom>
          <a:noFill/>
          <a:ln w="9525">
            <a:noFill/>
            <a:miter lim="800000"/>
            <a:headEnd/>
            <a:tailEnd/>
          </a:ln>
        </p:spPr>
      </p:pic>
      <p:sp>
        <p:nvSpPr>
          <p:cNvPr id="77" name="Rectangle 40"/>
          <p:cNvSpPr>
            <a:spLocks noChangeArrowheads="1"/>
          </p:cNvSpPr>
          <p:nvPr/>
        </p:nvSpPr>
        <p:spPr bwMode="auto">
          <a:xfrm>
            <a:off x="5562600" y="2854654"/>
            <a:ext cx="1795463" cy="261610"/>
          </a:xfrm>
          <a:prstGeom prst="rect">
            <a:avLst/>
          </a:prstGeom>
          <a:noFill/>
          <a:ln w="12700">
            <a:noFill/>
            <a:miter lim="800000"/>
            <a:headEnd/>
            <a:tailEnd/>
          </a:ln>
        </p:spPr>
        <p:txBody>
          <a:bodyPr>
            <a:spAutoFit/>
          </a:bodyPr>
          <a:lstStyle/>
          <a:p>
            <a:r>
              <a:rPr lang="en-US" sz="1100" b="1" dirty="0">
                <a:solidFill>
                  <a:schemeClr val="bg1"/>
                </a:solidFill>
                <a:latin typeface="Arial" pitchFamily="34" charset="0"/>
                <a:cs typeface="Arial" pitchFamily="34" charset="0"/>
              </a:rPr>
              <a:t>Web </a:t>
            </a:r>
            <a:r>
              <a:rPr lang="en-US" sz="1100" b="1" dirty="0" smtClean="0">
                <a:solidFill>
                  <a:schemeClr val="bg1"/>
                </a:solidFill>
                <a:latin typeface="Arial" pitchFamily="34" charset="0"/>
                <a:cs typeface="Arial" pitchFamily="34" charset="0"/>
              </a:rPr>
              <a:t>Analytic Tools</a:t>
            </a:r>
            <a:endParaRPr lang="en-US" sz="1100" b="1" dirty="0">
              <a:solidFill>
                <a:schemeClr val="bg1"/>
              </a:solidFill>
              <a:latin typeface="Arial" pitchFamily="34" charset="0"/>
              <a:cs typeface="Arial" pitchFamily="34" charset="0"/>
            </a:endParaRPr>
          </a:p>
        </p:txBody>
      </p:sp>
      <p:pic>
        <p:nvPicPr>
          <p:cNvPr id="78" name="Picture 7" descr="Server"/>
          <p:cNvPicPr>
            <a:picLocks noChangeAspect="1" noChangeArrowheads="1"/>
          </p:cNvPicPr>
          <p:nvPr/>
        </p:nvPicPr>
        <p:blipFill>
          <a:blip r:embed="rId7" cstate="print"/>
          <a:srcRect/>
          <a:stretch>
            <a:fillRect/>
          </a:stretch>
        </p:blipFill>
        <p:spPr bwMode="auto">
          <a:xfrm>
            <a:off x="1676400" y="4758796"/>
            <a:ext cx="838200" cy="203200"/>
          </a:xfrm>
          <a:prstGeom prst="rect">
            <a:avLst/>
          </a:prstGeom>
          <a:noFill/>
          <a:ln w="9525">
            <a:noFill/>
            <a:miter lim="800000"/>
            <a:headEnd/>
            <a:tailEnd/>
          </a:ln>
        </p:spPr>
      </p:pic>
      <p:pic>
        <p:nvPicPr>
          <p:cNvPr id="79" name="Picture 7" descr="Server"/>
          <p:cNvPicPr>
            <a:picLocks noChangeAspect="1" noChangeArrowheads="1"/>
          </p:cNvPicPr>
          <p:nvPr/>
        </p:nvPicPr>
        <p:blipFill>
          <a:blip r:embed="rId7" cstate="print"/>
          <a:srcRect/>
          <a:stretch>
            <a:fillRect/>
          </a:stretch>
        </p:blipFill>
        <p:spPr bwMode="auto">
          <a:xfrm>
            <a:off x="1676400" y="4614334"/>
            <a:ext cx="838200" cy="203200"/>
          </a:xfrm>
          <a:prstGeom prst="rect">
            <a:avLst/>
          </a:prstGeom>
          <a:noFill/>
          <a:ln w="9525">
            <a:noFill/>
            <a:miter lim="800000"/>
            <a:headEnd/>
            <a:tailEnd/>
          </a:ln>
        </p:spPr>
      </p:pic>
      <p:pic>
        <p:nvPicPr>
          <p:cNvPr id="80" name="Picture 7" descr="Server"/>
          <p:cNvPicPr>
            <a:picLocks noChangeAspect="1" noChangeArrowheads="1"/>
          </p:cNvPicPr>
          <p:nvPr/>
        </p:nvPicPr>
        <p:blipFill>
          <a:blip r:embed="rId7" cstate="print"/>
          <a:srcRect/>
          <a:stretch>
            <a:fillRect/>
          </a:stretch>
        </p:blipFill>
        <p:spPr bwMode="auto">
          <a:xfrm>
            <a:off x="1676400" y="4479396"/>
            <a:ext cx="838200" cy="203200"/>
          </a:xfrm>
          <a:prstGeom prst="rect">
            <a:avLst/>
          </a:prstGeom>
          <a:noFill/>
          <a:ln w="9525">
            <a:noFill/>
            <a:miter lim="800000"/>
            <a:headEnd/>
            <a:tailEnd/>
          </a:ln>
        </p:spPr>
      </p:pic>
      <p:pic>
        <p:nvPicPr>
          <p:cNvPr id="81" name="Picture 7" descr="Server"/>
          <p:cNvPicPr>
            <a:picLocks noChangeAspect="1" noChangeArrowheads="1"/>
          </p:cNvPicPr>
          <p:nvPr/>
        </p:nvPicPr>
        <p:blipFill>
          <a:blip r:embed="rId7" cstate="print"/>
          <a:srcRect/>
          <a:stretch>
            <a:fillRect/>
          </a:stretch>
        </p:blipFill>
        <p:spPr bwMode="auto">
          <a:xfrm>
            <a:off x="1676400" y="4342871"/>
            <a:ext cx="838200" cy="203200"/>
          </a:xfrm>
          <a:prstGeom prst="rect">
            <a:avLst/>
          </a:prstGeom>
          <a:noFill/>
          <a:ln w="9525">
            <a:noFill/>
            <a:miter lim="800000"/>
            <a:headEnd/>
            <a:tailEnd/>
          </a:ln>
        </p:spPr>
      </p:pic>
      <p:pic>
        <p:nvPicPr>
          <p:cNvPr id="82" name="Picture 7" descr="Server"/>
          <p:cNvPicPr>
            <a:picLocks noChangeAspect="1" noChangeArrowheads="1"/>
          </p:cNvPicPr>
          <p:nvPr/>
        </p:nvPicPr>
        <p:blipFill>
          <a:blip r:embed="rId7" cstate="print"/>
          <a:srcRect/>
          <a:stretch>
            <a:fillRect/>
          </a:stretch>
        </p:blipFill>
        <p:spPr bwMode="auto">
          <a:xfrm>
            <a:off x="1676400" y="4207934"/>
            <a:ext cx="838200" cy="203200"/>
          </a:xfrm>
          <a:prstGeom prst="rect">
            <a:avLst/>
          </a:prstGeom>
          <a:noFill/>
          <a:ln w="9525">
            <a:noFill/>
            <a:miter lim="800000"/>
            <a:headEnd/>
            <a:tailEnd/>
          </a:ln>
        </p:spPr>
      </p:pic>
      <p:sp>
        <p:nvSpPr>
          <p:cNvPr id="83" name="Rectangle 40"/>
          <p:cNvSpPr>
            <a:spLocks noChangeArrowheads="1"/>
          </p:cNvSpPr>
          <p:nvPr/>
        </p:nvSpPr>
        <p:spPr bwMode="auto">
          <a:xfrm>
            <a:off x="1600200" y="2226746"/>
            <a:ext cx="1565275" cy="430887"/>
          </a:xfrm>
          <a:prstGeom prst="rect">
            <a:avLst/>
          </a:prstGeom>
          <a:noFill/>
          <a:ln w="12700">
            <a:noFill/>
            <a:miter lim="800000"/>
            <a:headEnd/>
            <a:tailEnd/>
          </a:ln>
        </p:spPr>
        <p:txBody>
          <a:bodyPr wrap="square">
            <a:spAutoFit/>
          </a:bodyPr>
          <a:lstStyle/>
          <a:p>
            <a:r>
              <a:rPr lang="en-US" sz="1100" b="1" dirty="0" smtClean="0">
                <a:solidFill>
                  <a:schemeClr val="bg1"/>
                </a:solidFill>
                <a:latin typeface="Arial" pitchFamily="34" charset="0"/>
                <a:cs typeface="Arial" pitchFamily="34" charset="0"/>
              </a:rPr>
              <a:t>Integration </a:t>
            </a:r>
            <a:br>
              <a:rPr lang="en-US" sz="1100" b="1" dirty="0" smtClean="0">
                <a:solidFill>
                  <a:schemeClr val="bg1"/>
                </a:solidFill>
                <a:latin typeface="Arial" pitchFamily="34" charset="0"/>
                <a:cs typeface="Arial" pitchFamily="34" charset="0"/>
              </a:rPr>
            </a:br>
            <a:r>
              <a:rPr lang="en-US" sz="1100" b="1" dirty="0" smtClean="0">
                <a:solidFill>
                  <a:schemeClr val="bg1"/>
                </a:solidFill>
                <a:latin typeface="Arial" pitchFamily="34" charset="0"/>
                <a:cs typeface="Arial" pitchFamily="34" charset="0"/>
              </a:rPr>
              <a:t>Services </a:t>
            </a:r>
            <a:r>
              <a:rPr lang="en-US" sz="1100" b="1" dirty="0">
                <a:solidFill>
                  <a:schemeClr val="bg1"/>
                </a:solidFill>
                <a:latin typeface="Arial" pitchFamily="34" charset="0"/>
                <a:cs typeface="Arial" pitchFamily="34" charset="0"/>
              </a:rPr>
              <a:t>ETL </a:t>
            </a:r>
          </a:p>
        </p:txBody>
      </p:sp>
      <p:pic>
        <p:nvPicPr>
          <p:cNvPr id="84" name="Picture 12" descr="Internet01"/>
          <p:cNvPicPr>
            <a:picLocks noChangeAspect="1" noChangeArrowheads="1"/>
          </p:cNvPicPr>
          <p:nvPr/>
        </p:nvPicPr>
        <p:blipFill>
          <a:blip r:embed="rId8" cstate="print"/>
          <a:srcRect/>
          <a:stretch>
            <a:fillRect/>
          </a:stretch>
        </p:blipFill>
        <p:spPr bwMode="auto">
          <a:xfrm>
            <a:off x="6248400" y="2302934"/>
            <a:ext cx="381000" cy="365125"/>
          </a:xfrm>
          <a:prstGeom prst="rect">
            <a:avLst/>
          </a:prstGeom>
          <a:noFill/>
          <a:ln w="9525">
            <a:noFill/>
            <a:miter lim="800000"/>
            <a:headEnd/>
            <a:tailEnd/>
          </a:ln>
        </p:spPr>
      </p:pic>
      <p:sp>
        <p:nvSpPr>
          <p:cNvPr id="85" name="Rectangle 40"/>
          <p:cNvSpPr>
            <a:spLocks noChangeArrowheads="1"/>
          </p:cNvSpPr>
          <p:nvPr/>
        </p:nvSpPr>
        <p:spPr bwMode="auto">
          <a:xfrm>
            <a:off x="5613399" y="4668109"/>
            <a:ext cx="2016652" cy="261610"/>
          </a:xfrm>
          <a:prstGeom prst="rect">
            <a:avLst/>
          </a:prstGeom>
          <a:noFill/>
          <a:ln w="12700">
            <a:noFill/>
            <a:miter lim="800000"/>
            <a:headEnd/>
            <a:tailEnd/>
          </a:ln>
        </p:spPr>
        <p:txBody>
          <a:bodyPr wrap="square">
            <a:spAutoFit/>
          </a:bodyPr>
          <a:lstStyle/>
          <a:p>
            <a:r>
              <a:rPr lang="en-US" sz="1100" b="1" dirty="0" smtClean="0">
                <a:solidFill>
                  <a:schemeClr val="bg1"/>
                </a:solidFill>
                <a:latin typeface="Arial" pitchFamily="34" charset="0"/>
                <a:cs typeface="Arial" pitchFamily="34" charset="0"/>
              </a:rPr>
              <a:t>SharePoint Services</a:t>
            </a:r>
            <a:endParaRPr lang="en-US" sz="1100" b="1" dirty="0">
              <a:solidFill>
                <a:schemeClr val="bg1"/>
              </a:solidFill>
              <a:latin typeface="Arial" pitchFamily="34" charset="0"/>
              <a:cs typeface="Arial" pitchFamily="34" charset="0"/>
            </a:endParaRPr>
          </a:p>
        </p:txBody>
      </p:sp>
      <p:sp>
        <p:nvSpPr>
          <p:cNvPr id="86" name="Rectangle 40"/>
          <p:cNvSpPr>
            <a:spLocks noChangeArrowheads="1"/>
          </p:cNvSpPr>
          <p:nvPr/>
        </p:nvSpPr>
        <p:spPr bwMode="auto">
          <a:xfrm>
            <a:off x="5613399" y="4936924"/>
            <a:ext cx="2362200" cy="261610"/>
          </a:xfrm>
          <a:prstGeom prst="rect">
            <a:avLst/>
          </a:prstGeom>
          <a:noFill/>
          <a:ln w="12700">
            <a:noFill/>
            <a:miter lim="800000"/>
            <a:headEnd/>
            <a:tailEnd/>
          </a:ln>
        </p:spPr>
        <p:txBody>
          <a:bodyPr wrap="square">
            <a:spAutoFit/>
          </a:bodyPr>
          <a:lstStyle/>
          <a:p>
            <a:r>
              <a:rPr lang="en-US" sz="1100" b="1" dirty="0" smtClean="0">
                <a:solidFill>
                  <a:schemeClr val="bg1"/>
                </a:solidFill>
                <a:latin typeface="Arial" pitchFamily="34" charset="0"/>
                <a:cs typeface="Arial" pitchFamily="34" charset="0"/>
              </a:rPr>
              <a:t>Microsoft Office SharePoint</a:t>
            </a:r>
            <a:endParaRPr lang="en-US" sz="1100" b="1" dirty="0">
              <a:solidFill>
                <a:schemeClr val="bg1"/>
              </a:solidFill>
              <a:latin typeface="Arial" pitchFamily="34" charset="0"/>
              <a:cs typeface="Arial" pitchFamily="34" charset="0"/>
            </a:endParaRPr>
          </a:p>
        </p:txBody>
      </p:sp>
      <p:pic>
        <p:nvPicPr>
          <p:cNvPr id="87"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712356" y="3779095"/>
            <a:ext cx="534988" cy="790136"/>
          </a:xfrm>
          <a:prstGeom prst="rect">
            <a:avLst/>
          </a:prstGeom>
          <a:noFill/>
          <a:ln w="9525">
            <a:noFill/>
            <a:miter lim="800000"/>
            <a:headEnd/>
            <a:tailEnd/>
          </a:ln>
        </p:spPr>
      </p:pic>
      <p:pic>
        <p:nvPicPr>
          <p:cNvPr id="88" name="Picture 3"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6019800" y="3914561"/>
            <a:ext cx="517072" cy="762000"/>
          </a:xfrm>
          <a:prstGeom prst="rect">
            <a:avLst/>
          </a:prstGeom>
          <a:noFill/>
          <a:ln w="9525">
            <a:noFill/>
            <a:miter lim="800000"/>
            <a:headEnd/>
            <a:tailEnd/>
          </a:ln>
        </p:spPr>
      </p:pic>
      <p:pic>
        <p:nvPicPr>
          <p:cNvPr id="89" name="Picture 12" descr="Internet01"/>
          <p:cNvPicPr>
            <a:picLocks noChangeAspect="1" noChangeArrowheads="1"/>
          </p:cNvPicPr>
          <p:nvPr/>
        </p:nvPicPr>
        <p:blipFill>
          <a:blip r:embed="rId8" cstate="print"/>
          <a:srcRect/>
          <a:stretch>
            <a:fillRect/>
          </a:stretch>
        </p:blipFill>
        <p:spPr bwMode="auto">
          <a:xfrm>
            <a:off x="6288088" y="4295561"/>
            <a:ext cx="381000" cy="365125"/>
          </a:xfrm>
          <a:prstGeom prst="rect">
            <a:avLst/>
          </a:prstGeom>
          <a:noFill/>
          <a:ln w="9525">
            <a:noFill/>
            <a:miter lim="800000"/>
            <a:headEnd/>
            <a:tailEnd/>
          </a:ln>
        </p:spPr>
      </p:pic>
      <p:sp>
        <p:nvSpPr>
          <p:cNvPr id="90" name="Rectangle 40"/>
          <p:cNvSpPr>
            <a:spLocks noChangeArrowheads="1"/>
          </p:cNvSpPr>
          <p:nvPr/>
        </p:nvSpPr>
        <p:spPr bwMode="auto">
          <a:xfrm>
            <a:off x="3581400" y="5377247"/>
            <a:ext cx="1504950" cy="430887"/>
          </a:xfrm>
          <a:prstGeom prst="rect">
            <a:avLst/>
          </a:prstGeom>
          <a:noFill/>
          <a:ln w="12700">
            <a:noFill/>
            <a:miter lim="800000"/>
            <a:headEnd/>
            <a:tailEnd/>
          </a:ln>
        </p:spPr>
        <p:txBody>
          <a:bodyPr wrap="square">
            <a:spAutoFit/>
          </a:bodyPr>
          <a:lstStyle/>
          <a:p>
            <a:r>
              <a:rPr lang="en-US" sz="1100" b="1" dirty="0" smtClean="0">
                <a:solidFill>
                  <a:schemeClr val="bg1"/>
                </a:solidFill>
                <a:latin typeface="Arial" pitchFamily="34" charset="0"/>
                <a:cs typeface="Arial" pitchFamily="34" charset="0"/>
              </a:rPr>
              <a:t>Data Staging,</a:t>
            </a:r>
            <a:br>
              <a:rPr lang="en-US" sz="1100" b="1" dirty="0" smtClean="0">
                <a:solidFill>
                  <a:schemeClr val="bg1"/>
                </a:solidFill>
                <a:latin typeface="Arial" pitchFamily="34" charset="0"/>
                <a:cs typeface="Arial" pitchFamily="34" charset="0"/>
              </a:rPr>
            </a:br>
            <a:r>
              <a:rPr lang="en-US" sz="1100" b="1" dirty="0" smtClean="0">
                <a:solidFill>
                  <a:schemeClr val="bg1"/>
                </a:solidFill>
                <a:latin typeface="Arial" pitchFamily="34" charset="0"/>
                <a:cs typeface="Arial" pitchFamily="34" charset="0"/>
              </a:rPr>
              <a:t>Bulk Loading</a:t>
            </a:r>
            <a:endParaRPr lang="en-US" sz="1100" b="1" dirty="0">
              <a:solidFill>
                <a:schemeClr val="bg1"/>
              </a:solidFill>
              <a:latin typeface="Arial" pitchFamily="34" charset="0"/>
              <a:cs typeface="Arial" pitchFamily="34" charset="0"/>
            </a:endParaRPr>
          </a:p>
        </p:txBody>
      </p:sp>
      <p:pic>
        <p:nvPicPr>
          <p:cNvPr id="91" name="Picture 3" descr="C:\Program Files\Microsoft Resource DVD Artwork\DVD_ART\Artwork_Imagery\HARDWARE_IMAGERY\Illustration - Misc Hardware\XML Icons\Server.png"/>
          <p:cNvPicPr>
            <a:picLocks noChangeAspect="1" noChangeArrowheads="1"/>
          </p:cNvPicPr>
          <p:nvPr/>
        </p:nvPicPr>
        <p:blipFill>
          <a:blip r:embed="rId6" cstate="print"/>
          <a:srcRect/>
          <a:stretch>
            <a:fillRect/>
          </a:stretch>
        </p:blipFill>
        <p:spPr bwMode="auto">
          <a:xfrm>
            <a:off x="1973826" y="1591733"/>
            <a:ext cx="464574" cy="685800"/>
          </a:xfrm>
          <a:prstGeom prst="rect">
            <a:avLst/>
          </a:prstGeom>
          <a:noFill/>
          <a:ln w="9525">
            <a:noFill/>
            <a:miter lim="800000"/>
            <a:headEnd/>
            <a:tailEnd/>
          </a:ln>
        </p:spPr>
      </p:pic>
      <p:sp>
        <p:nvSpPr>
          <p:cNvPr id="93" name="Rectangle 40"/>
          <p:cNvSpPr>
            <a:spLocks noChangeArrowheads="1"/>
          </p:cNvSpPr>
          <p:nvPr/>
        </p:nvSpPr>
        <p:spPr bwMode="auto">
          <a:xfrm>
            <a:off x="1219200" y="1096146"/>
            <a:ext cx="1676400" cy="292388"/>
          </a:xfrm>
          <a:prstGeom prst="rect">
            <a:avLst/>
          </a:prstGeom>
          <a:noFill/>
          <a:ln w="12700">
            <a:noFill/>
            <a:miter lim="800000"/>
            <a:headEnd/>
            <a:tailEnd/>
          </a:ln>
        </p:spPr>
        <p:txBody>
          <a:bodyPr wrap="square">
            <a:spAutoFit/>
          </a:bodyPr>
          <a:lstStyle/>
          <a:p>
            <a:r>
              <a:rPr lang="en-US" sz="1300" dirty="0" smtClean="0">
                <a:solidFill>
                  <a:schemeClr val="bg1"/>
                </a:solidFill>
                <a:latin typeface="Arial" pitchFamily="34" charset="0"/>
                <a:cs typeface="Arial" pitchFamily="34" charset="0"/>
              </a:rPr>
              <a:t>Supporting Systems</a:t>
            </a:r>
            <a:endParaRPr lang="en-US" sz="1300" dirty="0">
              <a:solidFill>
                <a:schemeClr val="bg1"/>
              </a:solidFill>
              <a:latin typeface="Arial" pitchFamily="34" charset="0"/>
              <a:cs typeface="Arial" pitchFamily="34" charset="0"/>
            </a:endParaRPr>
          </a:p>
        </p:txBody>
      </p:sp>
      <p:sp>
        <p:nvSpPr>
          <p:cNvPr id="94" name="Rectangle 40"/>
          <p:cNvSpPr>
            <a:spLocks noChangeArrowheads="1"/>
          </p:cNvSpPr>
          <p:nvPr/>
        </p:nvSpPr>
        <p:spPr bwMode="auto">
          <a:xfrm>
            <a:off x="2895600" y="1096146"/>
            <a:ext cx="2438400" cy="292388"/>
          </a:xfrm>
          <a:prstGeom prst="rect">
            <a:avLst/>
          </a:prstGeom>
          <a:noFill/>
          <a:ln w="12700">
            <a:noFill/>
            <a:miter lim="800000"/>
            <a:headEnd/>
            <a:tailEnd/>
          </a:ln>
        </p:spPr>
        <p:txBody>
          <a:bodyPr wrap="square">
            <a:spAutoFit/>
          </a:bodyPr>
          <a:lstStyle/>
          <a:p>
            <a:r>
              <a:rPr lang="en-US" sz="1300" dirty="0" smtClean="0">
                <a:solidFill>
                  <a:schemeClr val="bg1"/>
                </a:solidFill>
                <a:latin typeface="Arial" pitchFamily="34" charset="0"/>
                <a:cs typeface="Arial" pitchFamily="34" charset="0"/>
              </a:rPr>
              <a:t>BI Data Storage Systems</a:t>
            </a:r>
            <a:endParaRPr lang="en-US" sz="1300" dirty="0">
              <a:solidFill>
                <a:schemeClr val="bg1"/>
              </a:solidFill>
              <a:latin typeface="Arial" pitchFamily="34" charset="0"/>
              <a:cs typeface="Arial" pitchFamily="34" charset="0"/>
            </a:endParaRPr>
          </a:p>
        </p:txBody>
      </p:sp>
      <p:sp>
        <p:nvSpPr>
          <p:cNvPr id="95" name="Rectangle 40"/>
          <p:cNvSpPr>
            <a:spLocks noChangeArrowheads="1"/>
          </p:cNvSpPr>
          <p:nvPr/>
        </p:nvSpPr>
        <p:spPr bwMode="auto">
          <a:xfrm>
            <a:off x="5181600" y="1096146"/>
            <a:ext cx="2590800" cy="292388"/>
          </a:xfrm>
          <a:prstGeom prst="rect">
            <a:avLst/>
          </a:prstGeom>
          <a:noFill/>
          <a:ln w="12700">
            <a:noFill/>
            <a:miter lim="800000"/>
            <a:headEnd/>
            <a:tailEnd/>
          </a:ln>
        </p:spPr>
        <p:txBody>
          <a:bodyPr wrap="square">
            <a:spAutoFit/>
          </a:bodyPr>
          <a:lstStyle/>
          <a:p>
            <a:r>
              <a:rPr lang="en-US" sz="1300" dirty="0" smtClean="0">
                <a:solidFill>
                  <a:schemeClr val="bg1"/>
                </a:solidFill>
                <a:latin typeface="Arial" pitchFamily="34" charset="0"/>
                <a:cs typeface="Arial" pitchFamily="34" charset="0"/>
              </a:rPr>
              <a:t>Presentation Layer Systems</a:t>
            </a:r>
            <a:endParaRPr lang="en-US" sz="1300" dirty="0">
              <a:solidFill>
                <a:schemeClr val="bg1"/>
              </a:solidFill>
              <a:latin typeface="Arial" pitchFamily="34" charset="0"/>
              <a:cs typeface="Arial" pitchFamily="34" charset="0"/>
            </a:endParaRPr>
          </a:p>
        </p:txBody>
      </p:sp>
      <p:sp>
        <p:nvSpPr>
          <p:cNvPr id="96" name="Rectangle 40"/>
          <p:cNvSpPr>
            <a:spLocks noChangeArrowheads="1"/>
          </p:cNvSpPr>
          <p:nvPr/>
        </p:nvSpPr>
        <p:spPr bwMode="auto">
          <a:xfrm>
            <a:off x="1371600" y="5864423"/>
            <a:ext cx="3962400" cy="307777"/>
          </a:xfrm>
          <a:prstGeom prst="rect">
            <a:avLst/>
          </a:prstGeom>
          <a:noFill/>
          <a:ln w="12700">
            <a:noFill/>
            <a:miter lim="800000"/>
            <a:headEnd/>
            <a:tailEnd/>
          </a:ln>
        </p:spPr>
        <p:txBody>
          <a:bodyPr wrap="square">
            <a:spAutoFit/>
          </a:bodyPr>
          <a:lstStyle/>
          <a:p>
            <a:r>
              <a:rPr lang="en-US" sz="1400" b="1" dirty="0" smtClean="0">
                <a:solidFill>
                  <a:schemeClr val="bg1"/>
                </a:solidFill>
                <a:latin typeface="Arial" pitchFamily="34" charset="0"/>
                <a:cs typeface="Arial" pitchFamily="34" charset="0"/>
              </a:rPr>
              <a:t>Reference Architecture Scope (dashed)</a:t>
            </a:r>
            <a:endParaRPr lang="en-US" sz="1400" b="1" dirty="0">
              <a:solidFill>
                <a:schemeClr val="bg1"/>
              </a:solidFill>
              <a:latin typeface="Arial" pitchFamily="34" charset="0"/>
              <a:cs typeface="Arial" pitchFamily="34" charset="0"/>
            </a:endParaRPr>
          </a:p>
        </p:txBody>
      </p:sp>
      <p:sp>
        <p:nvSpPr>
          <p:cNvPr id="97" name="Right Arrow 96"/>
          <p:cNvSpPr/>
          <p:nvPr/>
        </p:nvSpPr>
        <p:spPr>
          <a:xfrm>
            <a:off x="5029200" y="4284134"/>
            <a:ext cx="533400" cy="457200"/>
          </a:xfrm>
          <a:prstGeom prst="rightArrow">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Right Arrow 97"/>
          <p:cNvSpPr/>
          <p:nvPr/>
        </p:nvSpPr>
        <p:spPr>
          <a:xfrm>
            <a:off x="5029200" y="2988734"/>
            <a:ext cx="533400" cy="457200"/>
          </a:xfrm>
          <a:prstGeom prst="rightArrow">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 name="Right Arrow 98"/>
          <p:cNvSpPr/>
          <p:nvPr/>
        </p:nvSpPr>
        <p:spPr>
          <a:xfrm>
            <a:off x="5029200" y="1693334"/>
            <a:ext cx="533400" cy="457200"/>
          </a:xfrm>
          <a:prstGeom prst="rightArrow">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Rectangle 99"/>
          <p:cNvSpPr/>
          <p:nvPr/>
        </p:nvSpPr>
        <p:spPr>
          <a:xfrm>
            <a:off x="1371600" y="2667000"/>
            <a:ext cx="3505200" cy="3200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01" name="Straight Connector 100"/>
          <p:cNvCxnSpPr/>
          <p:nvPr/>
        </p:nvCxnSpPr>
        <p:spPr>
          <a:xfrm>
            <a:off x="1295400" y="1388534"/>
            <a:ext cx="1524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971800" y="1388534"/>
            <a:ext cx="2133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257800" y="1388534"/>
            <a:ext cx="2209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1219994" y="1463940"/>
            <a:ext cx="151606"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2743994" y="1463940"/>
            <a:ext cx="151606"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2896394" y="1463940"/>
            <a:ext cx="151606"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5182394" y="1463940"/>
            <a:ext cx="151606"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5029200" y="1463940"/>
            <a:ext cx="151606"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a:off x="7392194" y="1463940"/>
            <a:ext cx="151606"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40"/>
          <p:cNvSpPr>
            <a:spLocks noChangeArrowheads="1"/>
          </p:cNvSpPr>
          <p:nvPr/>
        </p:nvSpPr>
        <p:spPr bwMode="auto">
          <a:xfrm>
            <a:off x="5968430" y="5406586"/>
            <a:ext cx="1795462" cy="261610"/>
          </a:xfrm>
          <a:prstGeom prst="rect">
            <a:avLst/>
          </a:prstGeom>
          <a:noFill/>
          <a:ln w="12700">
            <a:noFill/>
            <a:miter lim="800000"/>
            <a:headEnd/>
            <a:tailEnd/>
          </a:ln>
        </p:spPr>
        <p:txBody>
          <a:bodyPr>
            <a:spAutoFit/>
          </a:bodyPr>
          <a:lstStyle/>
          <a:p>
            <a:r>
              <a:rPr lang="en-US" sz="1100" b="1" dirty="0" smtClean="0">
                <a:solidFill>
                  <a:schemeClr val="bg1"/>
                </a:solidFill>
                <a:latin typeface="Arial" pitchFamily="34" charset="0"/>
                <a:cs typeface="Arial" pitchFamily="34" charset="0"/>
              </a:rPr>
              <a:t>Excel Services</a:t>
            </a:r>
            <a:endParaRPr lang="en-US" sz="1100" b="1" dirty="0">
              <a:solidFill>
                <a:schemeClr val="bg1"/>
              </a:solidFill>
              <a:latin typeface="Arial" pitchFamily="34" charset="0"/>
              <a:cs typeface="Arial" pitchFamily="34" charset="0"/>
            </a:endParaRPr>
          </a:p>
        </p:txBody>
      </p:sp>
      <p:sp>
        <p:nvSpPr>
          <p:cNvPr id="111" name="Right Arrow 110"/>
          <p:cNvSpPr/>
          <p:nvPr/>
        </p:nvSpPr>
        <p:spPr>
          <a:xfrm>
            <a:off x="5105400" y="4419602"/>
            <a:ext cx="533400" cy="457200"/>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2" name="Right Arrow 111"/>
          <p:cNvSpPr/>
          <p:nvPr/>
        </p:nvSpPr>
        <p:spPr>
          <a:xfrm>
            <a:off x="5105400" y="3200401"/>
            <a:ext cx="533400" cy="457200"/>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3" name="Right Arrow 112"/>
          <p:cNvSpPr/>
          <p:nvPr/>
        </p:nvSpPr>
        <p:spPr>
          <a:xfrm>
            <a:off x="5105400" y="1905001"/>
            <a:ext cx="533400" cy="457200"/>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4" name="Rectangle 113"/>
          <p:cNvSpPr/>
          <p:nvPr/>
        </p:nvSpPr>
        <p:spPr>
          <a:xfrm rot="16200000">
            <a:off x="3581400" y="3352801"/>
            <a:ext cx="3048000" cy="1524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Arial" pitchFamily="34" charset="0"/>
                <a:cs typeface="Arial" pitchFamily="34" charset="0"/>
              </a:rPr>
              <a:t>Presentation Data</a:t>
            </a:r>
          </a:p>
        </p:txBody>
      </p:sp>
      <p:sp>
        <p:nvSpPr>
          <p:cNvPr id="115" name="Right Arrow 114"/>
          <p:cNvSpPr/>
          <p:nvPr/>
        </p:nvSpPr>
        <p:spPr>
          <a:xfrm>
            <a:off x="5105400" y="3124201"/>
            <a:ext cx="533400" cy="457200"/>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6" name="Right Arrow 115"/>
          <p:cNvSpPr/>
          <p:nvPr/>
        </p:nvSpPr>
        <p:spPr>
          <a:xfrm>
            <a:off x="5105400" y="1828801"/>
            <a:ext cx="533400" cy="457200"/>
          </a:xfrm>
          <a:prstGeom prst="rightArrow">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ectangle 116"/>
          <p:cNvSpPr/>
          <p:nvPr/>
        </p:nvSpPr>
        <p:spPr>
          <a:xfrm rot="16200000">
            <a:off x="3581400" y="3276601"/>
            <a:ext cx="3048000" cy="1524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Arial" pitchFamily="34" charset="0"/>
                <a:cs typeface="Arial" pitchFamily="34" charset="0"/>
              </a:rPr>
              <a:t>Presentation Data</a:t>
            </a:r>
          </a:p>
        </p:txBody>
      </p:sp>
    </p:spTree>
    <p:extLst>
      <p:ext uri="{BB962C8B-B14F-4D97-AF65-F5344CB8AC3E}">
        <p14:creationId xmlns:p14="http://schemas.microsoft.com/office/powerpoint/2010/main" val="267701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ounded Rectangle 30"/>
          <p:cNvSpPr/>
          <p:nvPr/>
        </p:nvSpPr>
        <p:spPr bwMode="auto">
          <a:xfrm>
            <a:off x="272439" y="3939156"/>
            <a:ext cx="8458199" cy="2773357"/>
          </a:xfrm>
          <a:prstGeom prst="roundRect">
            <a:avLst>
              <a:gd name="adj" fmla="val 3635"/>
            </a:avLst>
          </a:prstGeom>
          <a:blipFill dpi="0" rotWithShape="0">
            <a:blip r:embed="rId3">
              <a:lum/>
              <a:extLst>
                <a:ext uri="{28A0092B-C50C-407E-A947-70E740481C1C}">
                  <a14:useLocalDpi xmlns:a14="http://schemas.microsoft.com/office/drawing/2010/main"/>
                </a:ext>
              </a:extLst>
            </a:blip>
            <a:srcRect/>
            <a:stretch>
              <a:fillRect/>
            </a:stretch>
          </a:blipFill>
          <a:ln>
            <a:solidFill>
              <a:srgbClr val="FF3300"/>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rgbClr val="0099FF">
                <a:satMod val="300000"/>
              </a:srgbClr>
            </a:contourClr>
          </a:sp3d>
        </p:spPr>
        <p:txBody>
          <a:bodyPr vert="horz" wrap="square" lIns="91436" tIns="45718" rIns="91436" bIns="45718" numCol="1" rtlCol="0" anchor="t" anchorCtr="0" compatLnSpc="1">
            <a:prstTxWarp prst="textNoShape">
              <a:avLst/>
            </a:prstTxWarp>
          </a:bodyPr>
          <a:lstStyle/>
          <a:p>
            <a:pPr marL="342900" marR="0" lvl="0" indent="-342900" algn="ctr" defTabSz="914400" eaLnBrk="0" fontAlgn="auto" latinLnBrk="0" hangingPunct="0">
              <a:lnSpc>
                <a:spcPct val="100000"/>
              </a:lnSpc>
              <a:spcBef>
                <a:spcPct val="20000"/>
              </a:spcBef>
              <a:spcAft>
                <a:spcPts val="0"/>
              </a:spcAft>
              <a:buClr>
                <a:srgbClr val="0070C0"/>
              </a:buClr>
              <a:buSzPct val="115000"/>
              <a:buFontTx/>
              <a:buNone/>
              <a:tabLst/>
              <a:defRPr/>
            </a:pPr>
            <a:endParaRPr kumimoji="0" lang="en-US" sz="1800" b="0" i="0" u="none" strike="noStrike" kern="0" cap="none" spc="-150" normalizeH="0" baseline="0" noProof="0" dirty="0" smtClean="0">
              <a:ln>
                <a:noFill/>
              </a:ln>
              <a:solidFill>
                <a:srgbClr val="FF0000"/>
              </a:solidFill>
              <a:effectLst/>
              <a:uLnTx/>
              <a:uFillTx/>
              <a:latin typeface="Segoe"/>
              <a:ea typeface="+mn-ea"/>
              <a:cs typeface="+mn-cs"/>
            </a:endParaRPr>
          </a:p>
        </p:txBody>
      </p:sp>
      <p:sp>
        <p:nvSpPr>
          <p:cNvPr id="32" name="Rounded Rectangle 31"/>
          <p:cNvSpPr/>
          <p:nvPr/>
        </p:nvSpPr>
        <p:spPr>
          <a:xfrm>
            <a:off x="348639" y="4959913"/>
            <a:ext cx="8305800" cy="1981200"/>
          </a:xfrm>
          <a:prstGeom prst="roundRect">
            <a:avLst>
              <a:gd name="adj" fmla="val 2389"/>
            </a:avLst>
          </a:prstGeom>
          <a:gradFill flip="none" rotWithShape="1">
            <a:gsLst>
              <a:gs pos="0">
                <a:srgbClr val="FFFFFF">
                  <a:alpha val="54000"/>
                </a:srgbClr>
              </a:gs>
              <a:gs pos="50000">
                <a:srgbClr val="000000">
                  <a:alpha val="0"/>
                </a:srgbClr>
              </a:gs>
              <a:gs pos="100000">
                <a:srgbClr val="FFFFFF">
                  <a:lumMod val="75000"/>
                  <a:alpha val="0"/>
                </a:srgbClr>
              </a:gs>
            </a:gsLst>
            <a:lin ang="5400000" scaled="1"/>
            <a:tileRect/>
          </a:gradFill>
          <a:ln w="25400" cap="flat" cmpd="sng" algn="ctr">
            <a:noFill/>
            <a:prstDash val="solid"/>
          </a:ln>
          <a:effectLst/>
        </p:spPr>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pic>
        <p:nvPicPr>
          <p:cNvPr id="33" name="Picture 32"/>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239" y="5721913"/>
            <a:ext cx="1371600" cy="556788"/>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35" name="Picture 34" descr="hp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90782" y="5721913"/>
            <a:ext cx="1305154" cy="559352"/>
          </a:xfrm>
          <a:prstGeom prst="rect">
            <a:avLst/>
          </a:prstGeom>
          <a:effectLst/>
        </p:spPr>
      </p:pic>
      <p:pic>
        <p:nvPicPr>
          <p:cNvPr id="37" name="Picture 8" descr="IBM eServer xSeries 360"/>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762084" y="5402824"/>
            <a:ext cx="1746250" cy="1309689"/>
          </a:xfrm>
          <a:prstGeom prst="rect">
            <a:avLst/>
          </a:prstGeom>
          <a:noFill/>
          <a:effectLst/>
        </p:spPr>
      </p:pic>
      <p:pic>
        <p:nvPicPr>
          <p:cNvPr id="38" name="Picture 37" descr="ibm-logo.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19284" y="5264713"/>
            <a:ext cx="914400" cy="415636"/>
          </a:xfrm>
          <a:prstGeom prst="rect">
            <a:avLst/>
          </a:prstGeom>
        </p:spPr>
      </p:pic>
      <p:pic>
        <p:nvPicPr>
          <p:cNvPr id="39"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31316" y="5112313"/>
            <a:ext cx="1195387" cy="676275"/>
          </a:xfrm>
          <a:prstGeom prst="rect">
            <a:avLst/>
          </a:prstGeom>
          <a:noFill/>
          <a:ln w="9525">
            <a:noFill/>
            <a:miter lim="800000"/>
            <a:headEnd/>
            <a:tailEnd/>
          </a:ln>
          <a:effectLst/>
        </p:spPr>
      </p:pic>
      <p:pic>
        <p:nvPicPr>
          <p:cNvPr id="40" name="Picture 72" descr="emc_nod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55116" y="5874313"/>
            <a:ext cx="1361300" cy="381000"/>
          </a:xfrm>
          <a:prstGeom prst="rect">
            <a:avLst/>
          </a:prstGeom>
          <a:noFill/>
        </p:spPr>
      </p:pic>
      <p:pic>
        <p:nvPicPr>
          <p:cNvPr id="41" name="Picture 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8240" y="5159940"/>
            <a:ext cx="504824" cy="504824"/>
          </a:xfrm>
          <a:prstGeom prst="rect">
            <a:avLst/>
          </a:prstGeom>
          <a:noFill/>
          <a:ln w="9525">
            <a:noFill/>
            <a:miter lim="800000"/>
            <a:headEnd/>
            <a:tailEnd/>
          </a:ln>
        </p:spPr>
      </p:pic>
      <p:pic>
        <p:nvPicPr>
          <p:cNvPr id="42" name="Picture 7" descr="C:\Users\vfontama\AppData\Local\Microsoft\Windows\Temporary Internet Files\Content.Outlook\JAE8CBKN\Dell Black Logo.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09882" y="5150413"/>
            <a:ext cx="514350" cy="514350"/>
          </a:xfrm>
          <a:prstGeom prst="rect">
            <a:avLst/>
          </a:prstGeom>
          <a:noFill/>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36070" y="4368290"/>
            <a:ext cx="2418711" cy="476007"/>
          </a:xfrm>
          <a:prstGeom prst="rect">
            <a:avLst/>
          </a:prstGeom>
        </p:spPr>
      </p:pic>
      <p:sp>
        <p:nvSpPr>
          <p:cNvPr id="70" name="Title 69"/>
          <p:cNvSpPr>
            <a:spLocks noGrp="1"/>
          </p:cNvSpPr>
          <p:nvPr>
            <p:ph type="title"/>
          </p:nvPr>
        </p:nvSpPr>
        <p:spPr>
          <a:xfrm>
            <a:off x="381000" y="230188"/>
            <a:ext cx="8382000" cy="553998"/>
          </a:xfrm>
        </p:spPr>
        <p:txBody>
          <a:bodyPr vert="horz" wrap="square" lIns="0" tIns="0" rIns="0" bIns="0" rtlCol="0" anchor="t">
            <a:spAutoFit/>
          </a:bodyPr>
          <a:lstStyle/>
          <a:p>
            <a:r>
              <a:rPr lang="en-US" dirty="0"/>
              <a:t>Fast Track Data </a:t>
            </a:r>
            <a:r>
              <a:rPr lang="en-US" dirty="0" smtClean="0"/>
              <a:t>Warehouse Vendors</a:t>
            </a:r>
            <a:endParaRPr lang="en-US" dirty="0"/>
          </a:p>
        </p:txBody>
      </p:sp>
      <p:grpSp>
        <p:nvGrpSpPr>
          <p:cNvPr id="16" name="Group 15"/>
          <p:cNvGrpSpPr/>
          <p:nvPr/>
        </p:nvGrpSpPr>
        <p:grpSpPr>
          <a:xfrm>
            <a:off x="272440" y="1089000"/>
            <a:ext cx="8458199" cy="3078157"/>
            <a:chOff x="339535" y="2250664"/>
            <a:chExt cx="8458199" cy="3078157"/>
          </a:xfrm>
        </p:grpSpPr>
        <p:sp useBgFill="1">
          <p:nvSpPr>
            <p:cNvPr id="17" name="Rounded Rectangle 16"/>
            <p:cNvSpPr/>
            <p:nvPr/>
          </p:nvSpPr>
          <p:spPr bwMode="auto">
            <a:xfrm>
              <a:off x="339535" y="2250664"/>
              <a:ext cx="8458199" cy="2773357"/>
            </a:xfrm>
            <a:prstGeom prst="roundRect">
              <a:avLst>
                <a:gd name="adj" fmla="val 3635"/>
              </a:avLst>
            </a:prstGeom>
            <a:blipFill dpi="0" rotWithShape="0">
              <a:blip r:embed="rId3">
                <a:lum/>
                <a:extLst>
                  <a:ext uri="{28A0092B-C50C-407E-A947-70E740481C1C}">
                    <a14:useLocalDpi xmlns:a14="http://schemas.microsoft.com/office/drawing/2010/main"/>
                  </a:ext>
                </a:extLst>
              </a:blip>
              <a:srcRect/>
              <a:stretch>
                <a:fillRect/>
              </a:stretch>
            </a:blipFill>
            <a:ln>
              <a:solidFill>
                <a:srgbClr val="FF3300"/>
              </a:solidFill>
              <a:headEnd type="none" w="med" len="med"/>
              <a:tailEnd type="none" w="med" len="med"/>
            </a:ln>
            <a:effectLst>
              <a:outerShdw blurRad="254000" dist="152400" dir="5400000" algn="ctr" rotWithShape="0">
                <a:srgbClr val="000000">
                  <a:alpha val="62000"/>
                </a:srgbClr>
              </a:outerShdw>
            </a:effectLst>
            <a:scene3d>
              <a:camera prst="orthographicFront" fov="0">
                <a:rot lat="0" lon="0" rev="0"/>
              </a:camera>
              <a:lightRig rig="glow" dir="t">
                <a:rot lat="0" lon="0" rev="6360000"/>
              </a:lightRig>
            </a:scene3d>
            <a:sp3d prstMaterial="flat">
              <a:contourClr>
                <a:srgbClr val="0099FF">
                  <a:satMod val="300000"/>
                </a:srgbClr>
              </a:contourClr>
            </a:sp3d>
          </p:spPr>
          <p:txBody>
            <a:bodyPr vert="horz" wrap="square" lIns="91436" tIns="45718" rIns="91436" bIns="45718" numCol="1" rtlCol="0" anchor="t" anchorCtr="0" compatLnSpc="1">
              <a:prstTxWarp prst="textNoShape">
                <a:avLst/>
              </a:prstTxWarp>
            </a:bodyPr>
            <a:lstStyle/>
            <a:p>
              <a:pPr marL="342900" marR="0" lvl="0" indent="-342900" algn="ctr" defTabSz="914400" eaLnBrk="0" fontAlgn="auto" latinLnBrk="0" hangingPunct="0">
                <a:lnSpc>
                  <a:spcPct val="100000"/>
                </a:lnSpc>
                <a:spcBef>
                  <a:spcPct val="20000"/>
                </a:spcBef>
                <a:spcAft>
                  <a:spcPts val="0"/>
                </a:spcAft>
                <a:buClr>
                  <a:srgbClr val="0070C0"/>
                </a:buClr>
                <a:buSzPct val="115000"/>
                <a:buFontTx/>
                <a:buNone/>
                <a:tabLst/>
                <a:defRPr/>
              </a:pPr>
              <a:r>
                <a:rPr kumimoji="0" lang="en-US" sz="1800" b="0" i="0" u="none" strike="noStrike" kern="0" cap="none" spc="-150" normalizeH="0" baseline="0" noProof="0" dirty="0" smtClean="0">
                  <a:ln>
                    <a:noFill/>
                  </a:ln>
                  <a:solidFill>
                    <a:srgbClr val="FF0000"/>
                  </a:solidFill>
                  <a:effectLst/>
                  <a:uLnTx/>
                  <a:uFillTx/>
                  <a:latin typeface="Segoe"/>
                  <a:ea typeface="+mn-ea"/>
                  <a:cs typeface="+mn-cs"/>
                </a:rPr>
                <a:t>Numerous SMP Reference Architectures</a:t>
              </a:r>
            </a:p>
          </p:txBody>
        </p:sp>
        <p:sp>
          <p:nvSpPr>
            <p:cNvPr id="18" name="Rounded Rectangle 17"/>
            <p:cNvSpPr/>
            <p:nvPr/>
          </p:nvSpPr>
          <p:spPr>
            <a:xfrm>
              <a:off x="415735" y="3271421"/>
              <a:ext cx="8305800" cy="1981200"/>
            </a:xfrm>
            <a:prstGeom prst="roundRect">
              <a:avLst>
                <a:gd name="adj" fmla="val 2389"/>
              </a:avLst>
            </a:prstGeom>
            <a:gradFill flip="none" rotWithShape="1">
              <a:gsLst>
                <a:gs pos="0">
                  <a:srgbClr val="FFFFFF">
                    <a:alpha val="54000"/>
                  </a:srgbClr>
                </a:gs>
                <a:gs pos="50000">
                  <a:srgbClr val="000000">
                    <a:alpha val="0"/>
                  </a:srgbClr>
                </a:gs>
                <a:gs pos="100000">
                  <a:srgbClr val="FFFFFF">
                    <a:lumMod val="75000"/>
                    <a:alpha val="0"/>
                  </a:srgbClr>
                </a:gs>
              </a:gsLst>
              <a:lin ang="5400000" scaled="1"/>
              <a:tileRect/>
            </a:gradFill>
            <a:ln w="25400" cap="flat" cmpd="sng" algn="ctr">
              <a:noFill/>
              <a:prstDash val="solid"/>
            </a:ln>
            <a:effectLst/>
          </p:spPr>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pic>
          <p:nvPicPr>
            <p:cNvPr id="19" name="Picture 18"/>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335" y="4033421"/>
              <a:ext cx="1371600" cy="556788"/>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20" name="Picture 19" descr="bull.png"/>
            <p:cNvPicPr>
              <a:picLocks noChangeAspect="1"/>
            </p:cNvPicPr>
            <p:nvPr/>
          </p:nvPicPr>
          <p:blipFill>
            <a:blip r:embed="rId13" cstate="email">
              <a:lum bright="40000"/>
              <a:extLst>
                <a:ext uri="{28A0092B-C50C-407E-A947-70E740481C1C}">
                  <a14:useLocalDpi xmlns:a14="http://schemas.microsoft.com/office/drawing/2010/main"/>
                </a:ext>
              </a:extLst>
            </a:blip>
            <a:stretch>
              <a:fillRect/>
            </a:stretch>
          </p:blipFill>
          <p:spPr>
            <a:xfrm>
              <a:off x="4225735" y="3500021"/>
              <a:ext cx="735358" cy="332254"/>
            </a:xfrm>
            <a:prstGeom prst="rect">
              <a:avLst/>
            </a:prstGeom>
          </p:spPr>
        </p:pic>
        <p:pic>
          <p:nvPicPr>
            <p:cNvPr id="21" name="Picture 20" descr="hp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44535" y="4033421"/>
              <a:ext cx="1305154" cy="559352"/>
            </a:xfrm>
            <a:prstGeom prst="rect">
              <a:avLst/>
            </a:prstGeom>
            <a:effectLst/>
          </p:spPr>
        </p:pic>
        <p:pic>
          <p:nvPicPr>
            <p:cNvPr id="22" name="Picture 21" descr="bull2.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44735" y="3957221"/>
              <a:ext cx="1371600" cy="1371600"/>
            </a:xfrm>
            <a:prstGeom prst="rect">
              <a:avLst/>
            </a:prstGeom>
            <a:effectLst/>
          </p:spPr>
        </p:pic>
        <p:pic>
          <p:nvPicPr>
            <p:cNvPr id="23" name="Picture 8" descr="IBM eServer xSeries 360"/>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5292535" y="3714332"/>
              <a:ext cx="1746250" cy="1309689"/>
            </a:xfrm>
            <a:prstGeom prst="rect">
              <a:avLst/>
            </a:prstGeom>
            <a:noFill/>
            <a:effectLst/>
          </p:spPr>
        </p:pic>
        <p:pic>
          <p:nvPicPr>
            <p:cNvPr id="24" name="Picture 23" descr="ibm-logo.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9735" y="3576221"/>
              <a:ext cx="914400" cy="415636"/>
            </a:xfrm>
            <a:prstGeom prst="rect">
              <a:avLst/>
            </a:prstGeom>
          </p:spPr>
        </p:pic>
        <p:pic>
          <p:nvPicPr>
            <p:cNvPr id="25"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73735" y="3423821"/>
              <a:ext cx="1195387" cy="676275"/>
            </a:xfrm>
            <a:prstGeom prst="rect">
              <a:avLst/>
            </a:prstGeom>
            <a:noFill/>
            <a:ln w="9525">
              <a:noFill/>
              <a:miter lim="800000"/>
              <a:headEnd/>
              <a:tailEnd/>
            </a:ln>
            <a:effectLst/>
          </p:spPr>
        </p:pic>
        <p:pic>
          <p:nvPicPr>
            <p:cNvPr id="26" name="Picture 72" descr="emc_nod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97535" y="4185821"/>
              <a:ext cx="1361300" cy="381000"/>
            </a:xfrm>
            <a:prstGeom prst="rect">
              <a:avLst/>
            </a:prstGeom>
            <a:noFill/>
          </p:spPr>
        </p:pic>
        <p:pic>
          <p:nvPicPr>
            <p:cNvPr id="27" name="Picture 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25336" y="3471448"/>
              <a:ext cx="504824" cy="504824"/>
            </a:xfrm>
            <a:prstGeom prst="rect">
              <a:avLst/>
            </a:prstGeom>
            <a:noFill/>
            <a:ln w="9525">
              <a:noFill/>
              <a:miter lim="800000"/>
              <a:headEnd/>
              <a:tailEnd/>
            </a:ln>
          </p:spPr>
        </p:pic>
        <p:pic>
          <p:nvPicPr>
            <p:cNvPr id="28" name="Picture 7" descr="C:\Users\vfontama\AppData\Local\Microsoft\Windows\Temporary Internet Files\Content.Outlook\JAE8CBKN\Dell Black Logo.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63635" y="3461921"/>
              <a:ext cx="514350" cy="514350"/>
            </a:xfrm>
            <a:prstGeom prst="rect">
              <a:avLst/>
            </a:prstGeom>
            <a:noFill/>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03166" y="2679798"/>
              <a:ext cx="2418711" cy="476007"/>
            </a:xfrm>
            <a:prstGeom prst="rect">
              <a:avLst/>
            </a:prstGeom>
          </p:spPr>
        </p:pic>
      </p:grpSp>
      <p:sp>
        <p:nvSpPr>
          <p:cNvPr id="4" name="Explosion 2 3"/>
          <p:cNvSpPr/>
          <p:nvPr/>
        </p:nvSpPr>
        <p:spPr bwMode="auto">
          <a:xfrm rot="1760506">
            <a:off x="7318219" y="3888486"/>
            <a:ext cx="1376895" cy="1063507"/>
          </a:xfrm>
          <a:prstGeom prst="irregularSeal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7514127" y="4161386"/>
            <a:ext cx="985078"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FT 3.0</a:t>
            </a:r>
          </a:p>
        </p:txBody>
      </p:sp>
      <p:sp>
        <p:nvSpPr>
          <p:cNvPr id="44" name="TextBox 43"/>
          <p:cNvSpPr txBox="1"/>
          <p:nvPr/>
        </p:nvSpPr>
        <p:spPr>
          <a:xfrm>
            <a:off x="7418524" y="1301980"/>
            <a:ext cx="985078"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FT 2.0</a:t>
            </a:r>
          </a:p>
        </p:txBody>
      </p:sp>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3204" y="5121838"/>
            <a:ext cx="10001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208251" y="5629925"/>
            <a:ext cx="985078" cy="276999"/>
          </a:xfrm>
          <a:prstGeom prst="rect">
            <a:avLst/>
          </a:prstGeom>
          <a:noFill/>
        </p:spPr>
        <p:txBody>
          <a:bodyPr wrap="square" rtlCol="0">
            <a:spAutoFit/>
          </a:bodyPr>
          <a:lstStyle/>
          <a:p>
            <a:r>
              <a:rPr lang="en-US" sz="1200" dirty="0" smtClean="0">
                <a:solidFill>
                  <a:srgbClr val="FFFF00"/>
                </a:solidFill>
                <a:effectLst>
                  <a:outerShdw blurRad="38100" dist="38100" dir="2700000" algn="tl">
                    <a:srgbClr val="000000">
                      <a:alpha val="43137"/>
                    </a:srgbClr>
                  </a:outerShdw>
                </a:effectLst>
              </a:rPr>
              <a:t>UCS + EMC</a:t>
            </a:r>
          </a:p>
        </p:txBody>
      </p:sp>
    </p:spTree>
    <p:extLst>
      <p:ext uri="{BB962C8B-B14F-4D97-AF65-F5344CB8AC3E}">
        <p14:creationId xmlns:p14="http://schemas.microsoft.com/office/powerpoint/2010/main" val="34223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5"/>
          <p:cNvSpPr txBox="1">
            <a:spLocks/>
          </p:cNvSpPr>
          <p:nvPr/>
        </p:nvSpPr>
        <p:spPr>
          <a:xfrm>
            <a:off x="457199" y="533400"/>
            <a:ext cx="8335963" cy="685800"/>
          </a:xfrm>
          <a:prstGeom prst="rect">
            <a:avLst/>
          </a:prstGeom>
        </p:spPr>
        <p:txBody>
          <a:bodyPr vert="horz" wrap="square" lIns="0" tIns="0" rIns="0" bIns="0" rtlCol="0" anchor="t">
            <a:normAutofit fontScale="90000" lnSpcReduction="20000"/>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solidFill>
                  <a:srgbClr val="03C2F1"/>
                </a:solidFill>
              </a:rPr>
              <a:t>HP and Microsoft Fast Track 3.0</a:t>
            </a:r>
            <a:br>
              <a:rPr lang="en-US" dirty="0" smtClean="0">
                <a:solidFill>
                  <a:srgbClr val="03C2F1"/>
                </a:solidFill>
              </a:rPr>
            </a:br>
            <a:r>
              <a:rPr lang="en-US" sz="2000" dirty="0" smtClean="0">
                <a:solidFill>
                  <a:srgbClr val="03C2F1"/>
                </a:solidFill>
              </a:rPr>
              <a:t>Data Warehousing Continuum:  Fast Track G7/G3, Starter DW and PDW</a:t>
            </a:r>
            <a:endParaRPr lang="en-US" sz="2800" dirty="0">
              <a:solidFill>
                <a:srgbClr val="03C2F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86687580"/>
              </p:ext>
            </p:extLst>
          </p:nvPr>
        </p:nvGraphicFramePr>
        <p:xfrm>
          <a:off x="76200" y="5928360"/>
          <a:ext cx="8991599" cy="762000"/>
        </p:xfrm>
        <a:graphic>
          <a:graphicData uri="http://schemas.openxmlformats.org/drawingml/2006/table">
            <a:tbl>
              <a:tblPr firstRow="1" bandRow="1">
                <a:tableStyleId>{22838BEF-8BB2-4498-84A7-C5851F593DF1}</a:tableStyleId>
              </a:tblPr>
              <a:tblGrid>
                <a:gridCol w="1395248"/>
                <a:gridCol w="1347952"/>
                <a:gridCol w="2438400"/>
                <a:gridCol w="1447800"/>
                <a:gridCol w="2362199"/>
              </a:tblGrid>
              <a:tr h="762000">
                <a:tc>
                  <a:txBody>
                    <a:bodyPr/>
                    <a:lstStyle/>
                    <a:p>
                      <a:r>
                        <a:rPr lang="en-US" sz="1000" b="1" dirty="0" smtClean="0">
                          <a:latin typeface="+mn-lt"/>
                        </a:rPr>
                        <a:t>Starter DW</a:t>
                      </a:r>
                    </a:p>
                    <a:p>
                      <a:r>
                        <a:rPr lang="en-US" sz="1000" b="0" dirty="0" smtClean="0">
                          <a:latin typeface="+mn-lt"/>
                        </a:rPr>
                        <a:t>ProLiant DL370 (2P) </a:t>
                      </a:r>
                    </a:p>
                    <a:p>
                      <a:r>
                        <a:rPr lang="en-US" sz="1000" b="0" dirty="0" smtClean="0">
                          <a:latin typeface="+mn-lt"/>
                        </a:rPr>
                        <a:t>Internal disks (1-6TB)</a:t>
                      </a:r>
                    </a:p>
                    <a:p>
                      <a:r>
                        <a:rPr lang="en-US" sz="1000" b="0" dirty="0" smtClean="0">
                          <a:latin typeface="+mn-lt"/>
                        </a:rPr>
                        <a:t>Expansion</a:t>
                      </a:r>
                      <a:r>
                        <a:rPr lang="en-US" sz="1000" b="0" baseline="0" dirty="0" smtClean="0">
                          <a:latin typeface="+mn-lt"/>
                        </a:rPr>
                        <a:t> (12-16TB)</a:t>
                      </a:r>
                      <a:endParaRPr lang="en-US" sz="1000" b="0" dirty="0">
                        <a:latin typeface="+mn-lt"/>
                      </a:endParaRPr>
                    </a:p>
                  </a:txBody>
                  <a:tcPr/>
                </a:tc>
                <a:tc>
                  <a:txBody>
                    <a:bodyPr/>
                    <a:lstStyle/>
                    <a:p>
                      <a:r>
                        <a:rPr lang="en-US" sz="1000" b="1" dirty="0" smtClean="0">
                          <a:latin typeface="+mn-lt"/>
                        </a:rPr>
                        <a:t>Basic RA</a:t>
                      </a:r>
                    </a:p>
                    <a:p>
                      <a:r>
                        <a:rPr lang="en-US" sz="1000" b="0" dirty="0" smtClean="0">
                          <a:latin typeface="+mn-lt"/>
                        </a:rPr>
                        <a:t>ProLiant DL38x (2P) </a:t>
                      </a:r>
                    </a:p>
                    <a:p>
                      <a:r>
                        <a:rPr lang="en-US" sz="1000" b="0" dirty="0" smtClean="0">
                          <a:latin typeface="+mn-lt"/>
                        </a:rPr>
                        <a:t>MSA</a:t>
                      </a:r>
                      <a:r>
                        <a:rPr lang="en-US" sz="1000" b="0" baseline="0" dirty="0" smtClean="0">
                          <a:latin typeface="+mn-lt"/>
                        </a:rPr>
                        <a:t> P2000 </a:t>
                      </a:r>
                      <a:br>
                        <a:rPr lang="en-US" sz="1000" b="0" baseline="0" dirty="0" smtClean="0">
                          <a:latin typeface="+mn-lt"/>
                        </a:rPr>
                      </a:br>
                      <a:r>
                        <a:rPr lang="en-US" sz="1000" b="0" baseline="0" dirty="0" smtClean="0">
                          <a:latin typeface="+mn-lt"/>
                        </a:rPr>
                        <a:t>(8 – 30TB)</a:t>
                      </a:r>
                      <a:endParaRPr lang="en-US" sz="1000" b="0" dirty="0" smtClean="0">
                        <a:latin typeface="+mn-lt"/>
                      </a:endParaRPr>
                    </a:p>
                  </a:txBody>
                  <a:tcPr/>
                </a:tc>
                <a:tc>
                  <a:txBody>
                    <a:bodyPr/>
                    <a:lstStyle/>
                    <a:p>
                      <a:pPr algn="ctr"/>
                      <a:r>
                        <a:rPr lang="en-US" sz="1000" b="1" dirty="0" smtClean="0">
                          <a:latin typeface="+mn-lt"/>
                        </a:rPr>
                        <a:t>Mainstream</a:t>
                      </a:r>
                      <a:r>
                        <a:rPr lang="en-US" sz="1000" b="1" baseline="0" dirty="0" smtClean="0">
                          <a:latin typeface="+mn-lt"/>
                        </a:rPr>
                        <a:t> RAs</a:t>
                      </a:r>
                      <a:endParaRPr lang="en-US" sz="1000" b="1" dirty="0" smtClean="0">
                        <a:latin typeface="+mn-lt"/>
                      </a:endParaRPr>
                    </a:p>
                    <a:p>
                      <a:pPr algn="ctr"/>
                      <a:r>
                        <a:rPr lang="en-US" sz="1000" b="0" dirty="0" smtClean="0">
                          <a:latin typeface="+mn-lt"/>
                        </a:rPr>
                        <a:t>ProLiant DL58x</a:t>
                      </a:r>
                      <a:r>
                        <a:rPr lang="en-US" sz="1000" b="0" baseline="0" dirty="0" smtClean="0">
                          <a:latin typeface="+mn-lt"/>
                        </a:rPr>
                        <a:t> (4P</a:t>
                      </a:r>
                      <a:r>
                        <a:rPr lang="en-US" sz="1000" b="0" dirty="0" smtClean="0">
                          <a:latin typeface="+mn-lt"/>
                        </a:rPr>
                        <a:t>) </a:t>
                      </a:r>
                    </a:p>
                    <a:p>
                      <a:pPr algn="ctr"/>
                      <a:r>
                        <a:rPr lang="en-US" sz="1000" b="0" dirty="0" smtClean="0">
                          <a:latin typeface="+mn-lt"/>
                        </a:rPr>
                        <a:t>MSA P2000 (20 – 60TB)</a:t>
                      </a:r>
                      <a:endParaRPr lang="en-US" sz="1000" b="0" dirty="0">
                        <a:latin typeface="+mn-lt"/>
                      </a:endParaRPr>
                    </a:p>
                  </a:txBody>
                  <a:tcPr/>
                </a:tc>
                <a:tc>
                  <a:txBody>
                    <a:bodyPr/>
                    <a:lstStyle/>
                    <a:p>
                      <a:r>
                        <a:rPr lang="en-US" sz="1000" b="1" dirty="0" smtClean="0">
                          <a:latin typeface="+mn-lt"/>
                        </a:rPr>
                        <a:t>Premium RA</a:t>
                      </a:r>
                    </a:p>
                    <a:p>
                      <a:r>
                        <a:rPr lang="en-US" sz="1000" b="0" dirty="0" smtClean="0">
                          <a:latin typeface="+mn-lt"/>
                        </a:rPr>
                        <a:t>ProLiant DL980 (8P) </a:t>
                      </a:r>
                    </a:p>
                    <a:p>
                      <a:r>
                        <a:rPr lang="en-US" sz="1000" b="0" dirty="0" smtClean="0">
                          <a:latin typeface="+mn-lt"/>
                        </a:rPr>
                        <a:t>MSA P2000 </a:t>
                      </a:r>
                      <a:br>
                        <a:rPr lang="en-US" sz="1000" b="0" dirty="0" smtClean="0">
                          <a:latin typeface="+mn-lt"/>
                        </a:rPr>
                      </a:br>
                      <a:r>
                        <a:rPr lang="en-US" sz="1000" b="0" dirty="0" smtClean="0">
                          <a:latin typeface="+mn-lt"/>
                        </a:rPr>
                        <a:t>(40 – 80TB)</a:t>
                      </a:r>
                      <a:endParaRPr lang="en-US" sz="1000" b="0" dirty="0">
                        <a:latin typeface="+mn-lt"/>
                      </a:endParaRPr>
                    </a:p>
                  </a:txBody>
                  <a:tcPr/>
                </a:tc>
                <a:tc>
                  <a:txBody>
                    <a:bodyPr/>
                    <a:lstStyle/>
                    <a:p>
                      <a:r>
                        <a:rPr lang="en-US" sz="1000" b="1" dirty="0" smtClean="0">
                          <a:latin typeface="+mn-lt"/>
                        </a:rPr>
                        <a:t>Parallel Data Warehouse</a:t>
                      </a:r>
                    </a:p>
                    <a:p>
                      <a:r>
                        <a:rPr lang="en-US" sz="1000" b="0" dirty="0" smtClean="0">
                          <a:latin typeface="+mn-lt"/>
                        </a:rPr>
                        <a:t>Per data rack:  11 x ProLiant DL360 (2P) </a:t>
                      </a:r>
                    </a:p>
                    <a:p>
                      <a:r>
                        <a:rPr lang="en-US" sz="1000" b="0" dirty="0" smtClean="0">
                          <a:latin typeface="+mn-lt"/>
                        </a:rPr>
                        <a:t>10 x MSA</a:t>
                      </a:r>
                      <a:r>
                        <a:rPr lang="en-US" sz="1000" b="0" baseline="0" dirty="0" smtClean="0">
                          <a:latin typeface="+mn-lt"/>
                        </a:rPr>
                        <a:t> P2000 (56 – 125TB)</a:t>
                      </a:r>
                    </a:p>
                    <a:p>
                      <a:r>
                        <a:rPr lang="en-US" sz="1000" b="0" baseline="0" dirty="0" smtClean="0">
                          <a:latin typeface="+mn-lt"/>
                        </a:rPr>
                        <a:t>Up to 4 data racks (up to 500TB)</a:t>
                      </a:r>
                      <a:endParaRPr lang="en-US" sz="1000" b="0" dirty="0" smtClean="0">
                        <a:latin typeface="+mn-lt"/>
                      </a:endParaRPr>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588198"/>
            <a:ext cx="9010024" cy="432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HP.jpg"/>
          <p:cNvPicPr>
            <a:picLocks noChangeAspect="1"/>
          </p:cNvPicPr>
          <p:nvPr/>
        </p:nvPicPr>
        <p:blipFill>
          <a:blip r:embed="rId3" cstate="print"/>
          <a:stretch>
            <a:fillRect/>
          </a:stretch>
        </p:blipFill>
        <p:spPr>
          <a:xfrm>
            <a:off x="7904563" y="1412776"/>
            <a:ext cx="1143000" cy="857250"/>
          </a:xfrm>
          <a:prstGeom prst="rect">
            <a:avLst/>
          </a:prstGeom>
        </p:spPr>
      </p:pic>
    </p:spTree>
    <p:extLst>
      <p:ext uri="{BB962C8B-B14F-4D97-AF65-F5344CB8AC3E}">
        <p14:creationId xmlns:p14="http://schemas.microsoft.com/office/powerpoint/2010/main" val="36828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172200" y="1524000"/>
            <a:ext cx="2565375" cy="1675014"/>
          </a:xfrm>
          <a:prstGeom prst="rect">
            <a:avLst/>
          </a:prstGeom>
        </p:spPr>
        <p:txBody>
          <a:bodyPr>
            <a:noAutofit/>
          </a:bodyPr>
          <a:lstStyle/>
          <a:p>
            <a:pPr>
              <a:lnSpc>
                <a:spcPct val="120000"/>
              </a:lnSpc>
              <a:buNone/>
            </a:pPr>
            <a:r>
              <a:rPr lang="en-US" sz="2800" b="1" i="1" dirty="0" smtClean="0"/>
              <a:t>Scan Intensive</a:t>
            </a:r>
          </a:p>
          <a:p>
            <a:pPr>
              <a:lnSpc>
                <a:spcPct val="120000"/>
              </a:lnSpc>
              <a:buNone/>
            </a:pPr>
            <a:r>
              <a:rPr lang="en-US" sz="2800" b="1" i="1" dirty="0" smtClean="0"/>
              <a:t>Hash Joins</a:t>
            </a:r>
          </a:p>
          <a:p>
            <a:pPr>
              <a:lnSpc>
                <a:spcPct val="120000"/>
              </a:lnSpc>
              <a:buNone/>
            </a:pPr>
            <a:r>
              <a:rPr lang="en-US" sz="2800" b="1" i="1" dirty="0" smtClean="0"/>
              <a:t>Aggregations</a:t>
            </a:r>
          </a:p>
        </p:txBody>
      </p:sp>
      <p:sp>
        <p:nvSpPr>
          <p:cNvPr id="2" name="Title 1"/>
          <p:cNvSpPr>
            <a:spLocks noGrp="1"/>
          </p:cNvSpPr>
          <p:nvPr>
            <p:ph type="title"/>
          </p:nvPr>
        </p:nvSpPr>
        <p:spPr/>
        <p:txBody>
          <a:bodyPr>
            <a:normAutofit fontScale="90000"/>
          </a:bodyPr>
          <a:lstStyle/>
          <a:p>
            <a:r>
              <a:rPr lang="en-US" dirty="0" smtClean="0"/>
              <a:t>Data Warehouse Workload Characteristics</a:t>
            </a:r>
            <a:endParaRPr lang="en-US" dirty="0"/>
          </a:p>
        </p:txBody>
      </p:sp>
      <p:sp>
        <p:nvSpPr>
          <p:cNvPr id="7" name="Rectangle 6"/>
          <p:cNvSpPr/>
          <p:nvPr/>
        </p:nvSpPr>
        <p:spPr>
          <a:xfrm>
            <a:off x="381000" y="1676400"/>
            <a:ext cx="5548861" cy="2862322"/>
          </a:xfrm>
          <a:prstGeom prst="rect">
            <a:avLst/>
          </a:prstGeom>
        </p:spPr>
        <p:txBody>
          <a:bodyPr wrap="square">
            <a:spAutoFit/>
          </a:bodyPr>
          <a:lstStyle/>
          <a:p>
            <a:r>
              <a:rPr lang="en-US" sz="1200" b="1" dirty="0" smtClean="0">
                <a:solidFill>
                  <a:srgbClr val="FFC000"/>
                </a:solidFill>
              </a:rPr>
              <a:t>SELECT	L_RETURNFLAG, L_LINESTATUS, SUM(L_QUANTITY) AS SUM_QTY,</a:t>
            </a:r>
          </a:p>
          <a:p>
            <a:r>
              <a:rPr lang="en-US" sz="1200" b="1" dirty="0" smtClean="0">
                <a:solidFill>
                  <a:srgbClr val="FFC000"/>
                </a:solidFill>
              </a:rPr>
              <a:t>		SUM(L_EXTENDEDPRICE) AS  SUM_BASE_PRICE,</a:t>
            </a:r>
          </a:p>
          <a:p>
            <a:r>
              <a:rPr lang="en-US" sz="1200" b="1" dirty="0" smtClean="0">
                <a:solidFill>
                  <a:srgbClr val="FFC000"/>
                </a:solidFill>
              </a:rPr>
              <a:t>		SUM(L_EXTENDEDPRICE*(1-L_DISCOUNT)) AS  SUM_DISC_PRICE,</a:t>
            </a:r>
          </a:p>
          <a:p>
            <a:r>
              <a:rPr lang="en-US" sz="1200" b="1" dirty="0" smtClean="0">
                <a:solidFill>
                  <a:srgbClr val="FFC000"/>
                </a:solidFill>
              </a:rPr>
              <a:t>		SUM(L_EXTENDEDPRICE*(1-L_DISCOUNT)*(1+L_TAX)) </a:t>
            </a:r>
          </a:p>
          <a:p>
            <a:r>
              <a:rPr lang="en-US" sz="1200" b="1" dirty="0" smtClean="0">
                <a:solidFill>
                  <a:srgbClr val="FFC000"/>
                </a:solidFill>
              </a:rPr>
              <a:t>			AS  SUM_CHARGE,</a:t>
            </a:r>
          </a:p>
          <a:p>
            <a:r>
              <a:rPr lang="en-US" sz="1200" b="1" dirty="0" smtClean="0">
                <a:solidFill>
                  <a:srgbClr val="FFC000"/>
                </a:solidFill>
              </a:rPr>
              <a:t>		AVG(L_QUANTITY) AS  AVG_QTY,</a:t>
            </a:r>
          </a:p>
          <a:p>
            <a:r>
              <a:rPr lang="en-US" sz="1200" b="1" dirty="0" smtClean="0">
                <a:solidFill>
                  <a:srgbClr val="FFC000"/>
                </a:solidFill>
              </a:rPr>
              <a:t>		AVG(L_EXTENDEDPRICE) AS  AVG_PRICE,</a:t>
            </a:r>
          </a:p>
          <a:p>
            <a:r>
              <a:rPr lang="en-US" sz="1200" b="1" dirty="0" smtClean="0">
                <a:solidFill>
                  <a:srgbClr val="FFC000"/>
                </a:solidFill>
              </a:rPr>
              <a:t>		AVG(L_DISCOUNT) AS  AVG_DISC,</a:t>
            </a:r>
          </a:p>
          <a:p>
            <a:r>
              <a:rPr lang="en-US" sz="1200" b="1" dirty="0" smtClean="0">
                <a:solidFill>
                  <a:srgbClr val="FFC000"/>
                </a:solidFill>
              </a:rPr>
              <a:t>		COUNT(*) AS  COUNT_ORDER</a:t>
            </a:r>
          </a:p>
          <a:p>
            <a:r>
              <a:rPr lang="en-US" sz="1200" b="1" dirty="0" smtClean="0">
                <a:solidFill>
                  <a:srgbClr val="FFC000"/>
                </a:solidFill>
              </a:rPr>
              <a:t>	FROM	LINEITEM</a:t>
            </a:r>
          </a:p>
          <a:p>
            <a:r>
              <a:rPr lang="en-US" sz="1200" b="1" dirty="0" smtClean="0">
                <a:solidFill>
                  <a:srgbClr val="FFC000"/>
                </a:solidFill>
              </a:rPr>
              <a:t>	GROUP	BY	L_RETURNFLAG,</a:t>
            </a:r>
          </a:p>
          <a:p>
            <a:r>
              <a:rPr lang="en-US" sz="1200" b="1" dirty="0" smtClean="0">
                <a:solidFill>
                  <a:srgbClr val="FFC000"/>
                </a:solidFill>
              </a:rPr>
              <a:t>			L_LINESTATUS</a:t>
            </a:r>
          </a:p>
          <a:p>
            <a:r>
              <a:rPr lang="en-US" sz="1200" b="1" dirty="0" smtClean="0">
                <a:solidFill>
                  <a:srgbClr val="FFC000"/>
                </a:solidFill>
              </a:rPr>
              <a:t>	ORDER	BY	L_RETURNFLAG,</a:t>
            </a:r>
          </a:p>
          <a:p>
            <a:r>
              <a:rPr lang="en-US" sz="1200" b="1" dirty="0" smtClean="0">
                <a:solidFill>
                  <a:srgbClr val="FFC000"/>
                </a:solidFill>
              </a:rPr>
              <a:t>			L_LINESTATUS</a:t>
            </a:r>
          </a:p>
        </p:txBody>
      </p:sp>
      <p:pic>
        <p:nvPicPr>
          <p:cNvPr id="1027" name="Picture 3"/>
          <p:cNvPicPr>
            <a:picLocks noChangeAspect="1" noChangeArrowheads="1"/>
          </p:cNvPicPr>
          <p:nvPr/>
        </p:nvPicPr>
        <p:blipFill>
          <a:blip r:embed="rId3"/>
          <a:srcRect/>
          <a:stretch>
            <a:fillRect/>
          </a:stretch>
        </p:blipFill>
        <p:spPr bwMode="auto">
          <a:xfrm>
            <a:off x="304800" y="5105400"/>
            <a:ext cx="8520545" cy="685800"/>
          </a:xfrm>
          <a:prstGeom prst="rect">
            <a:avLst/>
          </a:prstGeom>
          <a:noFill/>
          <a:ln w="9525">
            <a:noFill/>
            <a:miter lim="800000"/>
            <a:headEnd/>
            <a:tailEnd/>
          </a:ln>
        </p:spPr>
      </p:pic>
      <p:sp>
        <p:nvSpPr>
          <p:cNvPr id="6" name="Oval 5"/>
          <p:cNvSpPr/>
          <p:nvPr/>
        </p:nvSpPr>
        <p:spPr>
          <a:xfrm>
            <a:off x="7295594" y="4876800"/>
            <a:ext cx="1619806" cy="1295400"/>
          </a:xfrm>
          <a:prstGeom prst="ellipse">
            <a:avLst/>
          </a:prstGeom>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877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828799"/>
            <a:ext cx="8229600" cy="3958047"/>
          </a:xfrm>
          <a:prstGeom prst="rect">
            <a:avLst/>
          </a:prstGeom>
        </p:spPr>
        <p:txBody>
          <a:bodyPr>
            <a:normAutofit/>
          </a:bodyPr>
          <a:lstStyle/>
          <a:p>
            <a:pPr>
              <a:lnSpc>
                <a:spcPct val="120000"/>
              </a:lnSpc>
            </a:pPr>
            <a:r>
              <a:rPr lang="en-US" sz="2000" dirty="0" smtClean="0"/>
              <a:t>Determine your data consumption rate, </a:t>
            </a:r>
            <a:r>
              <a:rPr lang="en-US" sz="2000" i="1" dirty="0" smtClean="0"/>
              <a:t>per CPU core</a:t>
            </a:r>
            <a:r>
              <a:rPr lang="en-US" sz="2000" dirty="0" smtClean="0"/>
              <a:t>, for your query mix</a:t>
            </a:r>
          </a:p>
          <a:p>
            <a:pPr lvl="1">
              <a:lnSpc>
                <a:spcPct val="120000"/>
              </a:lnSpc>
            </a:pPr>
            <a:r>
              <a:rPr lang="en-US" sz="2000" dirty="0" smtClean="0"/>
              <a:t>Simple example:  Assume TPC-H query 2 is your </a:t>
            </a:r>
            <a:r>
              <a:rPr lang="en-US" sz="2000" i="1" dirty="0" smtClean="0"/>
              <a:t>average </a:t>
            </a:r>
            <a:r>
              <a:rPr lang="en-US" sz="2000" dirty="0" smtClean="0"/>
              <a:t>query</a:t>
            </a:r>
          </a:p>
          <a:p>
            <a:pPr lvl="1">
              <a:lnSpc>
                <a:spcPct val="120000"/>
              </a:lnSpc>
            </a:pPr>
            <a:r>
              <a:rPr lang="en-US" sz="2000" dirty="0" smtClean="0"/>
              <a:t>Run the query on a test server with data </a:t>
            </a:r>
            <a:r>
              <a:rPr lang="en-US" sz="2000" i="1" dirty="0" smtClean="0"/>
              <a:t>fully cached </a:t>
            </a:r>
            <a:r>
              <a:rPr lang="en-US" sz="2000" dirty="0" smtClean="0"/>
              <a:t>in memory </a:t>
            </a:r>
          </a:p>
          <a:p>
            <a:pPr lvl="2">
              <a:lnSpc>
                <a:spcPct val="120000"/>
              </a:lnSpc>
            </a:pPr>
            <a:r>
              <a:rPr lang="en-US" sz="2000" dirty="0" smtClean="0"/>
              <a:t>Execute parallel query using MAXDOP 4</a:t>
            </a:r>
          </a:p>
          <a:p>
            <a:pPr lvl="2">
              <a:lnSpc>
                <a:spcPct val="120000"/>
              </a:lnSpc>
            </a:pPr>
            <a:r>
              <a:rPr lang="en-US" sz="2000" dirty="0" smtClean="0"/>
              <a:t>Observe 100% CPU on 4 cores</a:t>
            </a:r>
          </a:p>
          <a:p>
            <a:pPr lvl="2">
              <a:lnSpc>
                <a:spcPct val="120000"/>
              </a:lnSpc>
            </a:pPr>
            <a:r>
              <a:rPr lang="en-US" sz="2000" dirty="0" smtClean="0"/>
              <a:t>Time the query and observe # pages read</a:t>
            </a:r>
          </a:p>
          <a:p>
            <a:pPr lvl="3">
              <a:lnSpc>
                <a:spcPct val="120000"/>
              </a:lnSpc>
            </a:pPr>
            <a:r>
              <a:rPr lang="en-US" sz="2000" dirty="0" smtClean="0"/>
              <a:t>(Set Statistics IO on; Set Statistics Time on)</a:t>
            </a:r>
          </a:p>
          <a:p>
            <a:pPr lvl="2">
              <a:lnSpc>
                <a:spcPct val="120000"/>
              </a:lnSpc>
            </a:pPr>
            <a:r>
              <a:rPr lang="en-US" sz="2000" dirty="0" smtClean="0"/>
              <a:t>Per Core Consumption = (# Logical Reads* 8K)/(CPU Time)</a:t>
            </a:r>
          </a:p>
          <a:p>
            <a:pPr lvl="1">
              <a:lnSpc>
                <a:spcPct val="120000"/>
              </a:lnSpc>
            </a:pPr>
            <a:endParaRPr lang="en-US" dirty="0" smtClean="0"/>
          </a:p>
        </p:txBody>
      </p:sp>
      <p:sp>
        <p:nvSpPr>
          <p:cNvPr id="2" name="Title 1"/>
          <p:cNvSpPr>
            <a:spLocks noGrp="1"/>
          </p:cNvSpPr>
          <p:nvPr>
            <p:ph type="title"/>
          </p:nvPr>
        </p:nvSpPr>
        <p:spPr>
          <a:xfrm>
            <a:off x="457200" y="533400"/>
            <a:ext cx="8686800" cy="1311424"/>
          </a:xfrm>
        </p:spPr>
        <p:txBody>
          <a:bodyPr>
            <a:normAutofit fontScale="90000"/>
          </a:bodyPr>
          <a:lstStyle/>
          <a:p>
            <a:r>
              <a:rPr lang="en-US" dirty="0" smtClean="0"/>
              <a:t>Technical Background</a:t>
            </a:r>
            <a:br>
              <a:rPr lang="en-US" dirty="0" smtClean="0"/>
            </a:br>
            <a:r>
              <a:rPr lang="en-US" sz="2700" dirty="0" smtClean="0"/>
              <a:t>Show me The Math …</a:t>
            </a:r>
            <a:br>
              <a:rPr lang="en-US" sz="2700" dirty="0" smtClean="0"/>
            </a:br>
            <a:r>
              <a:rPr lang="en-US" sz="2700" dirty="0" smtClean="0"/>
              <a:t>Balanced System - CPU</a:t>
            </a:r>
            <a:endParaRPr lang="en-US" sz="2700" dirty="0"/>
          </a:p>
        </p:txBody>
      </p:sp>
    </p:spTree>
    <p:extLst>
      <p:ext uri="{BB962C8B-B14F-4D97-AF65-F5344CB8AC3E}">
        <p14:creationId xmlns:p14="http://schemas.microsoft.com/office/powerpoint/2010/main" val="184027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447799"/>
            <a:ext cx="8382000" cy="4800601"/>
          </a:xfrm>
          <a:prstGeom prst="rect">
            <a:avLst/>
          </a:prstGeom>
        </p:spPr>
        <p:txBody>
          <a:bodyPr>
            <a:normAutofit/>
          </a:bodyPr>
          <a:lstStyle/>
          <a:p>
            <a:pPr>
              <a:lnSpc>
                <a:spcPct val="110000"/>
              </a:lnSpc>
            </a:pPr>
            <a:r>
              <a:rPr lang="en-US" sz="2400" dirty="0" smtClean="0"/>
              <a:t>We’ve measured a mix of TPC-H queries that reflect a ‘prototype’ Data Warehouse workload</a:t>
            </a:r>
          </a:p>
          <a:p>
            <a:pPr>
              <a:lnSpc>
                <a:spcPct val="110000"/>
              </a:lnSpc>
            </a:pPr>
            <a:r>
              <a:rPr lang="en-US" sz="2400" dirty="0" smtClean="0"/>
              <a:t>Concluded that SQL Sever 2008 on current x64 cores consume </a:t>
            </a:r>
            <a:r>
              <a:rPr lang="en-US" sz="2400" dirty="0" smtClean="0">
                <a:solidFill>
                  <a:srgbClr val="FF0066"/>
                </a:solidFill>
              </a:rPr>
              <a:t>~300 MB/Sec per core </a:t>
            </a:r>
            <a:r>
              <a:rPr lang="en-US" sz="2400" i="1" dirty="0" smtClean="0"/>
              <a:t>on average</a:t>
            </a:r>
            <a:r>
              <a:rPr lang="en-US" sz="2400" dirty="0" smtClean="0"/>
              <a:t> for this workload</a:t>
            </a:r>
          </a:p>
          <a:p>
            <a:pPr>
              <a:lnSpc>
                <a:spcPct val="110000"/>
              </a:lnSpc>
            </a:pPr>
            <a:r>
              <a:rPr lang="en-US" sz="2400" dirty="0" smtClean="0"/>
              <a:t>We use this as a basis for the published reference architectures</a:t>
            </a:r>
          </a:p>
          <a:p>
            <a:pPr>
              <a:lnSpc>
                <a:spcPct val="110000"/>
              </a:lnSpc>
            </a:pPr>
            <a:r>
              <a:rPr lang="en-US" sz="2400" dirty="0" smtClean="0"/>
              <a:t>Your mileage will vary! </a:t>
            </a:r>
          </a:p>
          <a:p>
            <a:pPr lvl="1">
              <a:lnSpc>
                <a:spcPct val="110000"/>
              </a:lnSpc>
            </a:pPr>
            <a:r>
              <a:rPr lang="en-US" sz="2400" dirty="0" smtClean="0">
                <a:solidFill>
                  <a:srgbClr val="FF0000"/>
                </a:solidFill>
              </a:rPr>
              <a:t>For precise system sizing, measure your </a:t>
            </a:r>
            <a:r>
              <a:rPr lang="en-US" sz="2400" i="1" u="sng" dirty="0" smtClean="0">
                <a:solidFill>
                  <a:srgbClr val="FF0000"/>
                </a:solidFill>
              </a:rPr>
              <a:t>own</a:t>
            </a:r>
            <a:r>
              <a:rPr lang="en-US" sz="2400" dirty="0" smtClean="0">
                <a:solidFill>
                  <a:srgbClr val="FF0000"/>
                </a:solidFill>
              </a:rPr>
              <a:t> workload</a:t>
            </a:r>
          </a:p>
          <a:p>
            <a:pPr lvl="1">
              <a:lnSpc>
                <a:spcPct val="110000"/>
              </a:lnSpc>
            </a:pPr>
            <a:r>
              <a:rPr lang="en-US" sz="2400" dirty="0" smtClean="0">
                <a:solidFill>
                  <a:srgbClr val="FF0000"/>
                </a:solidFill>
              </a:rPr>
              <a:t>POC may be required to demo..</a:t>
            </a:r>
            <a:endParaRPr lang="en-US" sz="2400" dirty="0">
              <a:solidFill>
                <a:srgbClr val="FF0000"/>
              </a:solidFill>
            </a:endParaRPr>
          </a:p>
        </p:txBody>
      </p:sp>
      <p:sp>
        <p:nvSpPr>
          <p:cNvPr id="2" name="Title 1"/>
          <p:cNvSpPr>
            <a:spLocks noGrp="1"/>
          </p:cNvSpPr>
          <p:nvPr>
            <p:ph type="title"/>
          </p:nvPr>
        </p:nvSpPr>
        <p:spPr/>
        <p:txBody>
          <a:bodyPr/>
          <a:lstStyle/>
          <a:p>
            <a:r>
              <a:rPr lang="en-US" dirty="0" smtClean="0"/>
              <a:t>Or you can leave it to us…</a:t>
            </a:r>
            <a:endParaRPr lang="en-US" dirty="0"/>
          </a:p>
        </p:txBody>
      </p:sp>
    </p:spTree>
    <p:extLst>
      <p:ext uri="{BB962C8B-B14F-4D97-AF65-F5344CB8AC3E}">
        <p14:creationId xmlns:p14="http://schemas.microsoft.com/office/powerpoint/2010/main" val="1233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752600"/>
            <a:ext cx="8382000" cy="4419600"/>
          </a:xfrm>
          <a:prstGeom prst="rect">
            <a:avLst/>
          </a:prstGeom>
        </p:spPr>
        <p:txBody>
          <a:bodyPr>
            <a:normAutofit/>
          </a:bodyPr>
          <a:lstStyle/>
          <a:p>
            <a:pPr>
              <a:lnSpc>
                <a:spcPct val="110000"/>
              </a:lnSpc>
            </a:pPr>
            <a:r>
              <a:rPr lang="en-US" sz="2400" dirty="0" smtClean="0"/>
              <a:t>CPU core count and consumption rate for workload will </a:t>
            </a:r>
            <a:r>
              <a:rPr lang="en-US" sz="2400" dirty="0" smtClean="0">
                <a:solidFill>
                  <a:srgbClr val="FF0000"/>
                </a:solidFill>
              </a:rPr>
              <a:t>determine # of controllers </a:t>
            </a:r>
            <a:r>
              <a:rPr lang="en-US" sz="2400" dirty="0" smtClean="0"/>
              <a:t>and enclosures need to provide aggregate throughput</a:t>
            </a:r>
          </a:p>
          <a:p>
            <a:pPr>
              <a:lnSpc>
                <a:spcPct val="110000"/>
              </a:lnSpc>
            </a:pPr>
            <a:r>
              <a:rPr lang="en-US" sz="2400" dirty="0" smtClean="0">
                <a:solidFill>
                  <a:srgbClr val="FF0000"/>
                </a:solidFill>
              </a:rPr>
              <a:t># of controllers will determine minimum disk count </a:t>
            </a:r>
            <a:r>
              <a:rPr lang="en-US" sz="2400" dirty="0" smtClean="0"/>
              <a:t>for delivering the scan bandwidth</a:t>
            </a:r>
          </a:p>
          <a:p>
            <a:pPr>
              <a:lnSpc>
                <a:spcPct val="110000"/>
              </a:lnSpc>
            </a:pPr>
            <a:r>
              <a:rPr lang="en-US" sz="2400" dirty="0" smtClean="0"/>
              <a:t>Determine desired per-disk capacity based on expected data volume</a:t>
            </a:r>
          </a:p>
          <a:p>
            <a:pPr lvl="1">
              <a:lnSpc>
                <a:spcPct val="110000"/>
              </a:lnSpc>
            </a:pPr>
            <a:r>
              <a:rPr lang="en-US" sz="2400" dirty="0" smtClean="0">
                <a:solidFill>
                  <a:srgbClr val="FF0000"/>
                </a:solidFill>
              </a:rPr>
              <a:t>Leave enough room for </a:t>
            </a:r>
            <a:r>
              <a:rPr lang="en-US" sz="2400" dirty="0" err="1" smtClean="0">
                <a:solidFill>
                  <a:srgbClr val="FF0000"/>
                </a:solidFill>
              </a:rPr>
              <a:t>TempDB</a:t>
            </a:r>
            <a:r>
              <a:rPr lang="en-US" sz="2400" dirty="0" smtClean="0">
                <a:solidFill>
                  <a:srgbClr val="FF0000"/>
                </a:solidFill>
              </a:rPr>
              <a:t> </a:t>
            </a:r>
            <a:r>
              <a:rPr lang="en-US" sz="2400" dirty="0" smtClean="0"/>
              <a:t>and for extra copies of the largest tables in the system, for maintenance activities</a:t>
            </a:r>
          </a:p>
          <a:p>
            <a:pPr>
              <a:lnSpc>
                <a:spcPct val="110000"/>
              </a:lnSpc>
            </a:pPr>
            <a:endParaRPr lang="en-US" dirty="0"/>
          </a:p>
        </p:txBody>
      </p:sp>
      <p:sp>
        <p:nvSpPr>
          <p:cNvPr id="2" name="Title 1"/>
          <p:cNvSpPr>
            <a:spLocks noGrp="1"/>
          </p:cNvSpPr>
          <p:nvPr>
            <p:ph type="title"/>
          </p:nvPr>
        </p:nvSpPr>
        <p:spPr/>
        <p:txBody>
          <a:bodyPr>
            <a:normAutofit fontScale="90000"/>
          </a:bodyPr>
          <a:lstStyle/>
          <a:p>
            <a:r>
              <a:rPr lang="en-US" dirty="0" smtClean="0"/>
              <a:t>Balanced System</a:t>
            </a:r>
            <a:br>
              <a:rPr lang="en-US" dirty="0" smtClean="0"/>
            </a:br>
            <a:r>
              <a:rPr lang="en-US" dirty="0" smtClean="0"/>
              <a:t>Determine Storage Sizing</a:t>
            </a:r>
            <a:endParaRPr lang="en-US" dirty="0"/>
          </a:p>
        </p:txBody>
      </p:sp>
    </p:spTree>
    <p:extLst>
      <p:ext uri="{BB962C8B-B14F-4D97-AF65-F5344CB8AC3E}">
        <p14:creationId xmlns:p14="http://schemas.microsoft.com/office/powerpoint/2010/main" val="20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51208" y="1752600"/>
            <a:ext cx="3587261" cy="4354285"/>
          </a:xfrm>
          <a:prstGeom prst="rect">
            <a:avLst/>
          </a:prstGeom>
        </p:spPr>
        <p:txBody>
          <a:bodyPr>
            <a:normAutofit/>
          </a:bodyPr>
          <a:lstStyle/>
          <a:p>
            <a:pPr>
              <a:lnSpc>
                <a:spcPct val="100000"/>
              </a:lnSpc>
            </a:pPr>
            <a:r>
              <a:rPr lang="en-US" sz="2400" dirty="0" smtClean="0"/>
              <a:t>Use a </a:t>
            </a:r>
            <a:r>
              <a:rPr lang="en-US" sz="2400" b="1" dirty="0" smtClean="0"/>
              <a:t>2x quad-core </a:t>
            </a:r>
            <a:r>
              <a:rPr lang="en-US" sz="2400" dirty="0" smtClean="0"/>
              <a:t>server as a </a:t>
            </a:r>
            <a:r>
              <a:rPr lang="en-US" sz="2400" b="1" dirty="0" smtClean="0"/>
              <a:t>building block</a:t>
            </a:r>
            <a:r>
              <a:rPr lang="en-US" sz="2400" dirty="0" smtClean="0"/>
              <a:t> / starting point</a:t>
            </a:r>
          </a:p>
          <a:p>
            <a:pPr>
              <a:lnSpc>
                <a:spcPct val="100000"/>
              </a:lnSpc>
            </a:pPr>
            <a:r>
              <a:rPr lang="en-US" sz="2400" dirty="0" smtClean="0"/>
              <a:t>Ensure that the per-core data consumption rate can be delivered by all elements of the IO stack</a:t>
            </a:r>
          </a:p>
          <a:p>
            <a:pPr>
              <a:lnSpc>
                <a:spcPct val="100000"/>
              </a:lnSpc>
              <a:buNone/>
            </a:pPr>
            <a:endParaRPr lang="en-US" sz="2400" dirty="0" smtClean="0"/>
          </a:p>
        </p:txBody>
      </p:sp>
      <p:sp>
        <p:nvSpPr>
          <p:cNvPr id="2" name="Title 1"/>
          <p:cNvSpPr>
            <a:spLocks noGrp="1"/>
          </p:cNvSpPr>
          <p:nvPr>
            <p:ph type="title"/>
          </p:nvPr>
        </p:nvSpPr>
        <p:spPr/>
        <p:txBody>
          <a:bodyPr>
            <a:normAutofit fontScale="90000"/>
          </a:bodyPr>
          <a:lstStyle/>
          <a:p>
            <a:r>
              <a:rPr lang="en-US" dirty="0" smtClean="0"/>
              <a:t>Balanced System</a:t>
            </a:r>
            <a:br>
              <a:rPr lang="en-US" dirty="0" smtClean="0"/>
            </a:br>
            <a:r>
              <a:rPr lang="en-US" dirty="0" smtClean="0"/>
              <a:t>IO Stack</a:t>
            </a:r>
            <a:endParaRPr lang="en-US" dirty="0"/>
          </a:p>
        </p:txBody>
      </p:sp>
      <p:pic>
        <p:nvPicPr>
          <p:cNvPr id="6" name="Picture 5"/>
          <p:cNvPicPr/>
          <p:nvPr/>
        </p:nvPicPr>
        <p:blipFill>
          <a:blip r:embed="rId3"/>
          <a:srcRect/>
          <a:stretch>
            <a:fillRect/>
          </a:stretch>
        </p:blipFill>
        <p:spPr bwMode="auto">
          <a:xfrm>
            <a:off x="3968758" y="3733800"/>
            <a:ext cx="4999355" cy="2962910"/>
          </a:xfrm>
          <a:prstGeom prst="rect">
            <a:avLst/>
          </a:prstGeom>
          <a:noFill/>
          <a:effectLst>
            <a:outerShdw blurRad="76200" dist="12700" dir="8100000" sy="-23000" kx="800400" algn="br" rotWithShape="0">
              <a:prstClr val="black">
                <a:alpha val="20000"/>
              </a:prstClr>
            </a:outerShdw>
          </a:effectLst>
        </p:spPr>
      </p:pic>
      <p:sp>
        <p:nvSpPr>
          <p:cNvPr id="7" name="TextBox 6"/>
          <p:cNvSpPr txBox="1"/>
          <p:nvPr/>
        </p:nvSpPr>
        <p:spPr>
          <a:xfrm>
            <a:off x="3973285" y="1328057"/>
            <a:ext cx="4735286" cy="1754326"/>
          </a:xfrm>
          <a:prstGeom prst="rect">
            <a:avLst/>
          </a:prstGeom>
          <a:noFill/>
        </p:spPr>
        <p:txBody>
          <a:bodyPr wrap="square" rtlCol="0">
            <a:spAutoFit/>
          </a:bodyPr>
          <a:lstStyle/>
          <a:p>
            <a:r>
              <a:rPr lang="en-US" i="1" dirty="0" smtClean="0">
                <a:solidFill>
                  <a:schemeClr val="bg1">
                    <a:lumMod val="75000"/>
                  </a:schemeClr>
                </a:solidFill>
              </a:rPr>
              <a:t>Maximum </a:t>
            </a:r>
            <a:r>
              <a:rPr lang="en-US" b="1" i="1" u="sng" dirty="0" smtClean="0">
                <a:solidFill>
                  <a:schemeClr val="bg1">
                    <a:lumMod val="75000"/>
                  </a:schemeClr>
                </a:solidFill>
              </a:rPr>
              <a:t>theoretical</a:t>
            </a:r>
            <a:r>
              <a:rPr lang="en-US" i="1" dirty="0" smtClean="0">
                <a:solidFill>
                  <a:schemeClr val="bg1">
                    <a:lumMod val="75000"/>
                  </a:schemeClr>
                </a:solidFill>
              </a:rPr>
              <a:t> throughput for IO stack components sized for an 8 CPU core Fast Track system</a:t>
            </a:r>
          </a:p>
          <a:p>
            <a:endParaRPr lang="en-US" dirty="0">
              <a:solidFill>
                <a:schemeClr val="bg1">
                  <a:lumMod val="75000"/>
                </a:schemeClr>
              </a:solidFill>
            </a:endParaRPr>
          </a:p>
          <a:p>
            <a:r>
              <a:rPr lang="en-US" i="1" dirty="0" smtClean="0">
                <a:solidFill>
                  <a:schemeClr val="bg1">
                    <a:lumMod val="75000"/>
                  </a:schemeClr>
                </a:solidFill>
              </a:rPr>
              <a:t>Max. </a:t>
            </a:r>
            <a:r>
              <a:rPr lang="en-US" b="1" i="1" u="sng" dirty="0" smtClean="0">
                <a:solidFill>
                  <a:schemeClr val="bg1">
                    <a:lumMod val="75000"/>
                  </a:schemeClr>
                </a:solidFill>
              </a:rPr>
              <a:t>Real</a:t>
            </a:r>
            <a:r>
              <a:rPr lang="en-US" i="1" dirty="0" smtClean="0">
                <a:solidFill>
                  <a:schemeClr val="bg1">
                    <a:lumMod val="75000"/>
                  </a:schemeClr>
                </a:solidFill>
              </a:rPr>
              <a:t> Throughput Values in a LAB will be slightly less. </a:t>
            </a:r>
          </a:p>
        </p:txBody>
      </p:sp>
      <p:sp>
        <p:nvSpPr>
          <p:cNvPr id="88" name="Rectangle 87"/>
          <p:cNvSpPr/>
          <p:nvPr/>
        </p:nvSpPr>
        <p:spPr>
          <a:xfrm>
            <a:off x="4019342" y="4200210"/>
            <a:ext cx="572756" cy="4019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sp>
        <p:nvSpPr>
          <p:cNvPr id="97" name="Rectangle 96"/>
          <p:cNvSpPr/>
          <p:nvPr/>
        </p:nvSpPr>
        <p:spPr>
          <a:xfrm>
            <a:off x="4593773" y="4201885"/>
            <a:ext cx="572756" cy="4019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spTree>
    <p:extLst>
      <p:ext uri="{BB962C8B-B14F-4D97-AF65-F5344CB8AC3E}">
        <p14:creationId xmlns:p14="http://schemas.microsoft.com/office/powerpoint/2010/main" val="212230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49067"/>
            <a:ext cx="7772400" cy="1362075"/>
          </a:xfrm>
        </p:spPr>
        <p:txBody>
          <a:bodyPr/>
          <a:lstStyle/>
          <a:p>
            <a:pPr lvl="0"/>
            <a:r>
              <a:rPr lang="en-US" dirty="0" smtClean="0"/>
              <a:t>Overview of Fast Track and PDW</a:t>
            </a:r>
            <a:endParaRPr lang="en-AU" dirty="0"/>
          </a:p>
        </p:txBody>
      </p:sp>
      <p:sp>
        <p:nvSpPr>
          <p:cNvPr id="3" name="Text Placeholder 2"/>
          <p:cNvSpPr>
            <a:spLocks noGrp="1"/>
          </p:cNvSpPr>
          <p:nvPr>
            <p:ph type="body" idx="1"/>
          </p:nvPr>
        </p:nvSpPr>
        <p:spPr>
          <a:xfrm>
            <a:off x="722313" y="2348880"/>
            <a:ext cx="7772400" cy="1500187"/>
          </a:xfrm>
        </p:spPr>
        <p:txBody>
          <a:bodyPr/>
          <a:lstStyle/>
          <a:p>
            <a:pPr lvl="0">
              <a:defRPr/>
            </a:pPr>
            <a:r>
              <a:rPr lang="en-US" b="1" dirty="0" smtClean="0"/>
              <a:t>Danny Tambs</a:t>
            </a:r>
          </a:p>
          <a:p>
            <a:pPr lvl="0">
              <a:defRPr/>
            </a:pPr>
            <a:r>
              <a:rPr lang="en-US" dirty="0" smtClean="0"/>
              <a:t>Architect Appliance </a:t>
            </a:r>
            <a:r>
              <a:rPr lang="en-US" dirty="0" err="1" smtClean="0"/>
              <a:t>CoE</a:t>
            </a:r>
            <a:r>
              <a:rPr lang="en-US" dirty="0" smtClean="0"/>
              <a:t> </a:t>
            </a:r>
          </a:p>
          <a:p>
            <a:pPr lvl="0">
              <a:defRPr/>
            </a:pPr>
            <a:r>
              <a:rPr lang="en-US" dirty="0" smtClean="0"/>
              <a:t>Microsoft</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828800"/>
            <a:ext cx="8382000" cy="4185761"/>
          </a:xfrm>
          <a:prstGeom prst="rect">
            <a:avLst/>
          </a:prstGeom>
        </p:spPr>
        <p:txBody>
          <a:bodyPr/>
          <a:lstStyle/>
          <a:p>
            <a:pPr>
              <a:lnSpc>
                <a:spcPct val="100000"/>
              </a:lnSpc>
            </a:pPr>
            <a:r>
              <a:rPr lang="en-US" dirty="0" smtClean="0"/>
              <a:t>200 – 300 MB/sec per core for an ‘average’ DW workload</a:t>
            </a:r>
          </a:p>
          <a:p>
            <a:pPr>
              <a:lnSpc>
                <a:spcPct val="100000"/>
              </a:lnSpc>
            </a:pPr>
            <a:r>
              <a:rPr lang="en-US" dirty="0" smtClean="0"/>
              <a:t>Equates to 800 MB/Sec enclosure per quad-core CPU</a:t>
            </a:r>
          </a:p>
          <a:p>
            <a:pPr>
              <a:lnSpc>
                <a:spcPct val="100000"/>
              </a:lnSpc>
            </a:pPr>
            <a:r>
              <a:rPr lang="en-US" dirty="0" smtClean="0"/>
              <a:t>Estimate total bandwidth needed under query concurrency</a:t>
            </a:r>
          </a:p>
          <a:p>
            <a:pPr lvl="1">
              <a:lnSpc>
                <a:spcPct val="100000"/>
              </a:lnSpc>
            </a:pPr>
            <a:r>
              <a:rPr lang="en-US" dirty="0" smtClean="0"/>
              <a:t>Derives CPU count</a:t>
            </a:r>
          </a:p>
          <a:p>
            <a:pPr lvl="1">
              <a:lnSpc>
                <a:spcPct val="100000"/>
              </a:lnSpc>
            </a:pPr>
            <a:r>
              <a:rPr lang="en-US" dirty="0" smtClean="0"/>
              <a:t>Derives total Storage profile </a:t>
            </a:r>
          </a:p>
          <a:p>
            <a:pPr lvl="1">
              <a:lnSpc>
                <a:spcPct val="100000"/>
              </a:lnSpc>
            </a:pPr>
            <a:endParaRPr lang="en-US" dirty="0"/>
          </a:p>
        </p:txBody>
      </p:sp>
      <p:sp>
        <p:nvSpPr>
          <p:cNvPr id="2" name="Title 1"/>
          <p:cNvSpPr>
            <a:spLocks noGrp="1"/>
          </p:cNvSpPr>
          <p:nvPr>
            <p:ph type="title"/>
          </p:nvPr>
        </p:nvSpPr>
        <p:spPr/>
        <p:txBody>
          <a:bodyPr>
            <a:normAutofit fontScale="90000"/>
          </a:bodyPr>
          <a:lstStyle/>
          <a:p>
            <a:r>
              <a:rPr lang="en-US" dirty="0" smtClean="0"/>
              <a:t>Using a Preconfigured Fast Track Reference Architecture</a:t>
            </a:r>
            <a:endParaRPr lang="en-US" dirty="0"/>
          </a:p>
        </p:txBody>
      </p:sp>
    </p:spTree>
    <p:extLst>
      <p:ext uri="{BB962C8B-B14F-4D97-AF65-F5344CB8AC3E}">
        <p14:creationId xmlns:p14="http://schemas.microsoft.com/office/powerpoint/2010/main" val="8654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29595"/>
          </a:xfrm>
        </p:spPr>
        <p:txBody>
          <a:bodyPr>
            <a:normAutofit/>
          </a:bodyPr>
          <a:lstStyle/>
          <a:p>
            <a:r>
              <a:rPr lang="en-US" dirty="0" smtClean="0">
                <a:solidFill>
                  <a:schemeClr val="tx1"/>
                </a:solidFill>
              </a:rPr>
              <a:t>Balanced System</a:t>
            </a:r>
            <a:br>
              <a:rPr lang="en-US" dirty="0" smtClean="0">
                <a:solidFill>
                  <a:schemeClr val="tx1"/>
                </a:solidFill>
              </a:rPr>
            </a:br>
            <a:r>
              <a:rPr lang="en-US" dirty="0" smtClean="0">
                <a:solidFill>
                  <a:schemeClr val="tx1"/>
                </a:solidFill>
              </a:rPr>
              <a:t>Scaling the IO Stack out…</a:t>
            </a:r>
            <a:endParaRPr lang="en-US" dirty="0">
              <a:solidFill>
                <a:schemeClr val="tx1"/>
              </a:solidFill>
            </a:endParaRPr>
          </a:p>
        </p:txBody>
      </p:sp>
      <p:sp>
        <p:nvSpPr>
          <p:cNvPr id="9" name="Rectangle 8"/>
          <p:cNvSpPr/>
          <p:nvPr/>
        </p:nvSpPr>
        <p:spPr>
          <a:xfrm>
            <a:off x="714348" y="1595437"/>
            <a:ext cx="2071702" cy="4714908"/>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lstStyle/>
          <a:p>
            <a:r>
              <a:rPr lang="en-US" sz="2400" b="1" dirty="0" smtClean="0">
                <a:solidFill>
                  <a:schemeClr val="tx1"/>
                </a:solidFill>
              </a:rPr>
              <a:t>Server</a:t>
            </a:r>
            <a:endParaRPr lang="en-US" sz="1200" b="1" dirty="0">
              <a:solidFill>
                <a:schemeClr val="tx1"/>
              </a:solidFill>
            </a:endParaRPr>
          </a:p>
        </p:txBody>
      </p:sp>
      <p:sp>
        <p:nvSpPr>
          <p:cNvPr id="14" name="Rectangle 13"/>
          <p:cNvSpPr/>
          <p:nvPr/>
        </p:nvSpPr>
        <p:spPr>
          <a:xfrm>
            <a:off x="2928926" y="1595437"/>
            <a:ext cx="857256" cy="4786346"/>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vert="horz" rtlCol="0" anchor="t" anchorCtr="0"/>
          <a:lstStyle/>
          <a:p>
            <a:r>
              <a:rPr lang="en-US" sz="1600" b="1" dirty="0" smtClean="0">
                <a:solidFill>
                  <a:schemeClr val="tx1"/>
                </a:solidFill>
              </a:rPr>
              <a:t>Fiber Switch</a:t>
            </a:r>
          </a:p>
        </p:txBody>
      </p:sp>
      <p:grpSp>
        <p:nvGrpSpPr>
          <p:cNvPr id="3" name="Group 44"/>
          <p:cNvGrpSpPr/>
          <p:nvPr/>
        </p:nvGrpSpPr>
        <p:grpSpPr>
          <a:xfrm>
            <a:off x="2000231" y="5762427"/>
            <a:ext cx="1448851" cy="547918"/>
            <a:chOff x="2100850" y="3237229"/>
            <a:chExt cx="885428" cy="614275"/>
          </a:xfrm>
        </p:grpSpPr>
        <p:sp>
          <p:nvSpPr>
            <p:cNvPr id="12" name="Rectangle 11"/>
            <p:cNvSpPr/>
            <p:nvPr/>
          </p:nvSpPr>
          <p:spPr>
            <a:xfrm>
              <a:off x="2100850" y="3237229"/>
              <a:ext cx="804935" cy="293916"/>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1000" b="1" dirty="0" smtClean="0">
                  <a:solidFill>
                    <a:schemeClr val="tx1"/>
                  </a:solidFill>
                </a:rPr>
                <a:t>HBA</a:t>
              </a:r>
              <a:endParaRPr lang="en-US" sz="1000" b="1" dirty="0">
                <a:solidFill>
                  <a:schemeClr val="tx1"/>
                </a:solidFill>
              </a:endParaRPr>
            </a:p>
          </p:txBody>
        </p:sp>
        <p:sp>
          <p:nvSpPr>
            <p:cNvPr id="13" name="Rectangle 12"/>
            <p:cNvSpPr/>
            <p:nvPr/>
          </p:nvSpPr>
          <p:spPr>
            <a:xfrm>
              <a:off x="2100850" y="3557588"/>
              <a:ext cx="804935" cy="293916"/>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1000" b="1" dirty="0" smtClean="0">
                  <a:solidFill>
                    <a:schemeClr val="tx1"/>
                  </a:solidFill>
                </a:rPr>
                <a:t>HBA</a:t>
              </a:r>
              <a:endParaRPr lang="en-US" sz="1000" b="1" dirty="0">
                <a:solidFill>
                  <a:schemeClr val="tx1"/>
                </a:solidFill>
              </a:endParaRPr>
            </a:p>
          </p:txBody>
        </p:sp>
        <p:cxnSp>
          <p:nvCxnSpPr>
            <p:cNvPr id="25" name="Straight Connector 24"/>
            <p:cNvCxnSpPr/>
            <p:nvPr/>
          </p:nvCxnSpPr>
          <p:spPr>
            <a:xfrm>
              <a:off x="2825291"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25291" y="3778026"/>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25291" y="363106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25291" y="3410630"/>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46"/>
          <p:cNvGrpSpPr/>
          <p:nvPr/>
        </p:nvGrpSpPr>
        <p:grpSpPr>
          <a:xfrm>
            <a:off x="3714744" y="2166942"/>
            <a:ext cx="4023360" cy="548640"/>
            <a:chOff x="3710720" y="2896277"/>
            <a:chExt cx="2575792" cy="1175665"/>
          </a:xfrm>
        </p:grpSpPr>
        <p:sp>
          <p:nvSpPr>
            <p:cNvPr id="18" name="Rectangle 17"/>
            <p:cNvSpPr/>
            <p:nvPr/>
          </p:nvSpPr>
          <p:spPr>
            <a:xfrm>
              <a:off x="3871706" y="2896277"/>
              <a:ext cx="2414806" cy="1175665"/>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r>
                <a:rPr lang="en-US" sz="1000" b="1" dirty="0" smtClean="0">
                  <a:solidFill>
                    <a:schemeClr val="tx1"/>
                  </a:solidFill>
                </a:rPr>
                <a:t>Storage Enclosure</a:t>
              </a:r>
              <a:endParaRPr lang="en-US" sz="1000" b="1" dirty="0">
                <a:solidFill>
                  <a:schemeClr val="tx1"/>
                </a:solidFill>
              </a:endParaRPr>
            </a:p>
          </p:txBody>
        </p:sp>
        <p:sp>
          <p:nvSpPr>
            <p:cNvPr id="19" name="Rectangle 18"/>
            <p:cNvSpPr/>
            <p:nvPr/>
          </p:nvSpPr>
          <p:spPr>
            <a:xfrm>
              <a:off x="3791213" y="2969756"/>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sp>
          <p:nvSpPr>
            <p:cNvPr id="20" name="Rectangle 19"/>
            <p:cNvSpPr/>
            <p:nvPr/>
          </p:nvSpPr>
          <p:spPr>
            <a:xfrm>
              <a:off x="3791213" y="3410630"/>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cxnSp>
          <p:nvCxnSpPr>
            <p:cNvPr id="26" name="Straight Connector 25"/>
            <p:cNvCxnSpPr/>
            <p:nvPr/>
          </p:nvCxnSpPr>
          <p:spPr>
            <a:xfrm>
              <a:off x="3710720" y="370454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10720" y="3484109"/>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10720"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10720" y="3043235"/>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837629" y="2969756"/>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39" name="Rectangle 38"/>
            <p:cNvSpPr/>
            <p:nvPr/>
          </p:nvSpPr>
          <p:spPr>
            <a:xfrm>
              <a:off x="4998616" y="3116714"/>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40" name="Rectangle 39"/>
            <p:cNvSpPr/>
            <p:nvPr/>
          </p:nvSpPr>
          <p:spPr>
            <a:xfrm>
              <a:off x="5159603" y="3263672"/>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41" name="Rectangle 40"/>
            <p:cNvSpPr/>
            <p:nvPr/>
          </p:nvSpPr>
          <p:spPr>
            <a:xfrm>
              <a:off x="5320590" y="3410630"/>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42" name="Rectangle 41"/>
            <p:cNvSpPr/>
            <p:nvPr/>
          </p:nvSpPr>
          <p:spPr>
            <a:xfrm>
              <a:off x="5481577" y="3557588"/>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grpSp>
      <p:sp>
        <p:nvSpPr>
          <p:cNvPr id="43" name="Rectangle 42"/>
          <p:cNvSpPr/>
          <p:nvPr/>
        </p:nvSpPr>
        <p:spPr>
          <a:xfrm>
            <a:off x="1071537" y="1738313"/>
            <a:ext cx="640080" cy="4019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sp>
        <p:nvSpPr>
          <p:cNvPr id="44" name="Rectangle 43"/>
          <p:cNvSpPr/>
          <p:nvPr/>
        </p:nvSpPr>
        <p:spPr>
          <a:xfrm>
            <a:off x="1785918" y="1738313"/>
            <a:ext cx="640080" cy="4019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sp>
        <p:nvSpPr>
          <p:cNvPr id="52" name="Rectangle 51"/>
          <p:cNvSpPr/>
          <p:nvPr/>
        </p:nvSpPr>
        <p:spPr>
          <a:xfrm>
            <a:off x="1071537" y="2238379"/>
            <a:ext cx="640080" cy="4019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sp>
        <p:nvSpPr>
          <p:cNvPr id="53" name="Rectangle 52"/>
          <p:cNvSpPr/>
          <p:nvPr/>
        </p:nvSpPr>
        <p:spPr>
          <a:xfrm>
            <a:off x="1785917" y="2238379"/>
            <a:ext cx="640080" cy="4019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grpSp>
        <p:nvGrpSpPr>
          <p:cNvPr id="5" name="Group 53"/>
          <p:cNvGrpSpPr/>
          <p:nvPr/>
        </p:nvGrpSpPr>
        <p:grpSpPr>
          <a:xfrm>
            <a:off x="3714744" y="1524000"/>
            <a:ext cx="4023360" cy="548640"/>
            <a:chOff x="3710720" y="2896277"/>
            <a:chExt cx="2575792" cy="1175665"/>
          </a:xfrm>
        </p:grpSpPr>
        <p:sp>
          <p:nvSpPr>
            <p:cNvPr id="55" name="Rectangle 54"/>
            <p:cNvSpPr/>
            <p:nvPr/>
          </p:nvSpPr>
          <p:spPr>
            <a:xfrm>
              <a:off x="3871706" y="2896277"/>
              <a:ext cx="2414806" cy="1175665"/>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r>
                <a:rPr lang="en-US" sz="1000" b="1" dirty="0" smtClean="0">
                  <a:solidFill>
                    <a:schemeClr val="tx1"/>
                  </a:solidFill>
                </a:rPr>
                <a:t>Storage Enclosure</a:t>
              </a:r>
              <a:endParaRPr lang="en-US" sz="1000" b="1" dirty="0">
                <a:solidFill>
                  <a:schemeClr val="tx1"/>
                </a:solidFill>
              </a:endParaRPr>
            </a:p>
          </p:txBody>
        </p:sp>
        <p:sp>
          <p:nvSpPr>
            <p:cNvPr id="56" name="Rectangle 55"/>
            <p:cNvSpPr/>
            <p:nvPr/>
          </p:nvSpPr>
          <p:spPr>
            <a:xfrm>
              <a:off x="3791213" y="2969756"/>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sp>
          <p:nvSpPr>
            <p:cNvPr id="57" name="Rectangle 56"/>
            <p:cNvSpPr/>
            <p:nvPr/>
          </p:nvSpPr>
          <p:spPr>
            <a:xfrm>
              <a:off x="3791213" y="3410630"/>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cxnSp>
          <p:nvCxnSpPr>
            <p:cNvPr id="58" name="Straight Connector 57"/>
            <p:cNvCxnSpPr/>
            <p:nvPr/>
          </p:nvCxnSpPr>
          <p:spPr>
            <a:xfrm>
              <a:off x="3710720" y="370454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0720" y="3484109"/>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10720"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10720" y="3043235"/>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837629" y="2969756"/>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63" name="Rectangle 62"/>
            <p:cNvSpPr/>
            <p:nvPr/>
          </p:nvSpPr>
          <p:spPr>
            <a:xfrm>
              <a:off x="4998616" y="3116714"/>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64" name="Rectangle 63"/>
            <p:cNvSpPr/>
            <p:nvPr/>
          </p:nvSpPr>
          <p:spPr>
            <a:xfrm>
              <a:off x="5159603" y="3263672"/>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65" name="Rectangle 64"/>
            <p:cNvSpPr/>
            <p:nvPr/>
          </p:nvSpPr>
          <p:spPr>
            <a:xfrm>
              <a:off x="5320590" y="3410630"/>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66" name="Rectangle 65"/>
            <p:cNvSpPr/>
            <p:nvPr/>
          </p:nvSpPr>
          <p:spPr>
            <a:xfrm>
              <a:off x="5481577" y="3557588"/>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grpSp>
      <p:grpSp>
        <p:nvGrpSpPr>
          <p:cNvPr id="6" name="Group 66"/>
          <p:cNvGrpSpPr/>
          <p:nvPr/>
        </p:nvGrpSpPr>
        <p:grpSpPr>
          <a:xfrm>
            <a:off x="3714744" y="5381652"/>
            <a:ext cx="4023360" cy="548640"/>
            <a:chOff x="3710720" y="2896277"/>
            <a:chExt cx="2575792" cy="1175665"/>
          </a:xfrm>
        </p:grpSpPr>
        <p:sp>
          <p:nvSpPr>
            <p:cNvPr id="68" name="Rectangle 67"/>
            <p:cNvSpPr/>
            <p:nvPr/>
          </p:nvSpPr>
          <p:spPr>
            <a:xfrm>
              <a:off x="3871706" y="2896277"/>
              <a:ext cx="2414806" cy="1175665"/>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r>
                <a:rPr lang="en-US" sz="1000" b="1" dirty="0" smtClean="0">
                  <a:solidFill>
                    <a:schemeClr val="tx1"/>
                  </a:solidFill>
                </a:rPr>
                <a:t>Storage Enclosure</a:t>
              </a:r>
              <a:endParaRPr lang="en-US" sz="1000" b="1" dirty="0">
                <a:solidFill>
                  <a:schemeClr val="tx1"/>
                </a:solidFill>
              </a:endParaRPr>
            </a:p>
          </p:txBody>
        </p:sp>
        <p:sp>
          <p:nvSpPr>
            <p:cNvPr id="69" name="Rectangle 68"/>
            <p:cNvSpPr/>
            <p:nvPr/>
          </p:nvSpPr>
          <p:spPr>
            <a:xfrm>
              <a:off x="3791213" y="2969756"/>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sp>
          <p:nvSpPr>
            <p:cNvPr id="70" name="Rectangle 69"/>
            <p:cNvSpPr/>
            <p:nvPr/>
          </p:nvSpPr>
          <p:spPr>
            <a:xfrm>
              <a:off x="3791213" y="3410630"/>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cxnSp>
          <p:nvCxnSpPr>
            <p:cNvPr id="71" name="Straight Connector 70"/>
            <p:cNvCxnSpPr/>
            <p:nvPr/>
          </p:nvCxnSpPr>
          <p:spPr>
            <a:xfrm>
              <a:off x="3710720" y="370454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710720" y="3484109"/>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710720"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0720" y="3043235"/>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4837629" y="2969756"/>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76" name="Rectangle 75"/>
            <p:cNvSpPr/>
            <p:nvPr/>
          </p:nvSpPr>
          <p:spPr>
            <a:xfrm>
              <a:off x="4998616" y="3116714"/>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77" name="Rectangle 76"/>
            <p:cNvSpPr/>
            <p:nvPr/>
          </p:nvSpPr>
          <p:spPr>
            <a:xfrm>
              <a:off x="5159603" y="3263672"/>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78" name="Rectangle 77"/>
            <p:cNvSpPr/>
            <p:nvPr/>
          </p:nvSpPr>
          <p:spPr>
            <a:xfrm>
              <a:off x="5320590" y="3410630"/>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79" name="Rectangle 78"/>
            <p:cNvSpPr/>
            <p:nvPr/>
          </p:nvSpPr>
          <p:spPr>
            <a:xfrm>
              <a:off x="5481577" y="3557588"/>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grpSp>
      <p:grpSp>
        <p:nvGrpSpPr>
          <p:cNvPr id="7" name="Group 79"/>
          <p:cNvGrpSpPr/>
          <p:nvPr/>
        </p:nvGrpSpPr>
        <p:grpSpPr>
          <a:xfrm>
            <a:off x="3714744" y="6024593"/>
            <a:ext cx="4023360" cy="548640"/>
            <a:chOff x="3710720" y="2896277"/>
            <a:chExt cx="2575792" cy="1175665"/>
          </a:xfrm>
        </p:grpSpPr>
        <p:sp>
          <p:nvSpPr>
            <p:cNvPr id="81" name="Rectangle 80"/>
            <p:cNvSpPr/>
            <p:nvPr/>
          </p:nvSpPr>
          <p:spPr>
            <a:xfrm>
              <a:off x="3871706" y="2896277"/>
              <a:ext cx="2414806" cy="1175665"/>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r>
                <a:rPr lang="en-US" sz="1000" b="1" dirty="0" smtClean="0">
                  <a:solidFill>
                    <a:schemeClr val="tx1"/>
                  </a:solidFill>
                </a:rPr>
                <a:t>Storage Enclosure</a:t>
              </a:r>
              <a:endParaRPr lang="en-US" sz="1000" b="1" dirty="0">
                <a:solidFill>
                  <a:schemeClr val="tx1"/>
                </a:solidFill>
              </a:endParaRPr>
            </a:p>
          </p:txBody>
        </p:sp>
        <p:sp>
          <p:nvSpPr>
            <p:cNvPr id="82" name="Rectangle 81"/>
            <p:cNvSpPr/>
            <p:nvPr/>
          </p:nvSpPr>
          <p:spPr>
            <a:xfrm>
              <a:off x="3791213" y="2969756"/>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sp>
          <p:nvSpPr>
            <p:cNvPr id="83" name="Rectangle 82"/>
            <p:cNvSpPr/>
            <p:nvPr/>
          </p:nvSpPr>
          <p:spPr>
            <a:xfrm>
              <a:off x="3791213" y="3410630"/>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cxnSp>
          <p:nvCxnSpPr>
            <p:cNvPr id="84" name="Straight Connector 83"/>
            <p:cNvCxnSpPr/>
            <p:nvPr/>
          </p:nvCxnSpPr>
          <p:spPr>
            <a:xfrm>
              <a:off x="3710720" y="370454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710720" y="3484109"/>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710720"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710720" y="3043235"/>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4837629" y="2969756"/>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90" name="Rectangle 89"/>
            <p:cNvSpPr/>
            <p:nvPr/>
          </p:nvSpPr>
          <p:spPr>
            <a:xfrm>
              <a:off x="4998616" y="3116714"/>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91" name="Rectangle 90"/>
            <p:cNvSpPr/>
            <p:nvPr/>
          </p:nvSpPr>
          <p:spPr>
            <a:xfrm>
              <a:off x="5159603" y="3263672"/>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92" name="Rectangle 91"/>
            <p:cNvSpPr/>
            <p:nvPr/>
          </p:nvSpPr>
          <p:spPr>
            <a:xfrm>
              <a:off x="5320590" y="3410630"/>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93" name="Rectangle 92"/>
            <p:cNvSpPr/>
            <p:nvPr/>
          </p:nvSpPr>
          <p:spPr>
            <a:xfrm>
              <a:off x="5481577" y="3557588"/>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grpSp>
      <p:grpSp>
        <p:nvGrpSpPr>
          <p:cNvPr id="8" name="Group 93"/>
          <p:cNvGrpSpPr/>
          <p:nvPr/>
        </p:nvGrpSpPr>
        <p:grpSpPr>
          <a:xfrm>
            <a:off x="3714744" y="4738710"/>
            <a:ext cx="4023360" cy="548640"/>
            <a:chOff x="3710720" y="2896277"/>
            <a:chExt cx="2575792" cy="1175665"/>
          </a:xfrm>
        </p:grpSpPr>
        <p:sp>
          <p:nvSpPr>
            <p:cNvPr id="95" name="Rectangle 94"/>
            <p:cNvSpPr/>
            <p:nvPr/>
          </p:nvSpPr>
          <p:spPr>
            <a:xfrm>
              <a:off x="3871706" y="2896277"/>
              <a:ext cx="2414806" cy="1175665"/>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r>
                <a:rPr lang="en-US" sz="1000" b="1" dirty="0" smtClean="0">
                  <a:solidFill>
                    <a:schemeClr val="tx1"/>
                  </a:solidFill>
                </a:rPr>
                <a:t>Storage Enclosure</a:t>
              </a:r>
              <a:endParaRPr lang="en-US" sz="1000" b="1" dirty="0">
                <a:solidFill>
                  <a:schemeClr val="tx1"/>
                </a:solidFill>
              </a:endParaRPr>
            </a:p>
          </p:txBody>
        </p:sp>
        <p:sp>
          <p:nvSpPr>
            <p:cNvPr id="96" name="Rectangle 95"/>
            <p:cNvSpPr/>
            <p:nvPr/>
          </p:nvSpPr>
          <p:spPr>
            <a:xfrm>
              <a:off x="3791213" y="2969756"/>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sp>
          <p:nvSpPr>
            <p:cNvPr id="98" name="Rectangle 97"/>
            <p:cNvSpPr/>
            <p:nvPr/>
          </p:nvSpPr>
          <p:spPr>
            <a:xfrm>
              <a:off x="3791213" y="3410630"/>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cxnSp>
          <p:nvCxnSpPr>
            <p:cNvPr id="99" name="Straight Connector 98"/>
            <p:cNvCxnSpPr/>
            <p:nvPr/>
          </p:nvCxnSpPr>
          <p:spPr>
            <a:xfrm>
              <a:off x="3710720" y="370454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710720" y="3484109"/>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710720"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710720" y="3043235"/>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837629" y="2969756"/>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04" name="Rectangle 103"/>
            <p:cNvSpPr/>
            <p:nvPr/>
          </p:nvSpPr>
          <p:spPr>
            <a:xfrm>
              <a:off x="4998616" y="3116714"/>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05" name="Rectangle 104"/>
            <p:cNvSpPr/>
            <p:nvPr/>
          </p:nvSpPr>
          <p:spPr>
            <a:xfrm>
              <a:off x="5159603" y="3263672"/>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06" name="Rectangle 105"/>
            <p:cNvSpPr/>
            <p:nvPr/>
          </p:nvSpPr>
          <p:spPr>
            <a:xfrm>
              <a:off x="5320590" y="3410630"/>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07" name="Rectangle 106"/>
            <p:cNvSpPr/>
            <p:nvPr/>
          </p:nvSpPr>
          <p:spPr>
            <a:xfrm>
              <a:off x="5481577" y="3557588"/>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grpSp>
      <p:grpSp>
        <p:nvGrpSpPr>
          <p:cNvPr id="10" name="Group 107"/>
          <p:cNvGrpSpPr/>
          <p:nvPr/>
        </p:nvGrpSpPr>
        <p:grpSpPr>
          <a:xfrm>
            <a:off x="3714744" y="2809884"/>
            <a:ext cx="4023360" cy="548640"/>
            <a:chOff x="3710720" y="2896277"/>
            <a:chExt cx="2575792" cy="1175665"/>
          </a:xfrm>
        </p:grpSpPr>
        <p:sp>
          <p:nvSpPr>
            <p:cNvPr id="109" name="Rectangle 108"/>
            <p:cNvSpPr/>
            <p:nvPr/>
          </p:nvSpPr>
          <p:spPr>
            <a:xfrm>
              <a:off x="3871706" y="2896277"/>
              <a:ext cx="2414806" cy="1175665"/>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r>
                <a:rPr lang="en-US" sz="1000" b="1" dirty="0" smtClean="0">
                  <a:solidFill>
                    <a:schemeClr val="tx1"/>
                  </a:solidFill>
                </a:rPr>
                <a:t>Storage Enclosure</a:t>
              </a:r>
              <a:endParaRPr lang="en-US" sz="1000" b="1" dirty="0">
                <a:solidFill>
                  <a:schemeClr val="tx1"/>
                </a:solidFill>
              </a:endParaRPr>
            </a:p>
          </p:txBody>
        </p:sp>
        <p:sp>
          <p:nvSpPr>
            <p:cNvPr id="110" name="Rectangle 109"/>
            <p:cNvSpPr/>
            <p:nvPr/>
          </p:nvSpPr>
          <p:spPr>
            <a:xfrm>
              <a:off x="3791213" y="2969756"/>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sp>
          <p:nvSpPr>
            <p:cNvPr id="111" name="Rectangle 110"/>
            <p:cNvSpPr/>
            <p:nvPr/>
          </p:nvSpPr>
          <p:spPr>
            <a:xfrm>
              <a:off x="3791213" y="3410630"/>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cxnSp>
          <p:nvCxnSpPr>
            <p:cNvPr id="112" name="Straight Connector 111"/>
            <p:cNvCxnSpPr/>
            <p:nvPr/>
          </p:nvCxnSpPr>
          <p:spPr>
            <a:xfrm>
              <a:off x="3710720" y="370454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710720" y="3484109"/>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710720"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710720" y="3043235"/>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4837629" y="2969756"/>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17" name="Rectangle 116"/>
            <p:cNvSpPr/>
            <p:nvPr/>
          </p:nvSpPr>
          <p:spPr>
            <a:xfrm>
              <a:off x="4998616" y="3116714"/>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18" name="Rectangle 117"/>
            <p:cNvSpPr/>
            <p:nvPr/>
          </p:nvSpPr>
          <p:spPr>
            <a:xfrm>
              <a:off x="5159603" y="3263672"/>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19" name="Rectangle 118"/>
            <p:cNvSpPr/>
            <p:nvPr/>
          </p:nvSpPr>
          <p:spPr>
            <a:xfrm>
              <a:off x="5320590" y="3410630"/>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20" name="Rectangle 119"/>
            <p:cNvSpPr/>
            <p:nvPr/>
          </p:nvSpPr>
          <p:spPr>
            <a:xfrm>
              <a:off x="5481577" y="3557588"/>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grpSp>
      <p:grpSp>
        <p:nvGrpSpPr>
          <p:cNvPr id="11" name="Group 120"/>
          <p:cNvGrpSpPr/>
          <p:nvPr/>
        </p:nvGrpSpPr>
        <p:grpSpPr>
          <a:xfrm>
            <a:off x="3714744" y="3452826"/>
            <a:ext cx="4023360" cy="548640"/>
            <a:chOff x="3710720" y="2896275"/>
            <a:chExt cx="2575792" cy="1175664"/>
          </a:xfrm>
        </p:grpSpPr>
        <p:sp>
          <p:nvSpPr>
            <p:cNvPr id="122" name="Rectangle 121"/>
            <p:cNvSpPr/>
            <p:nvPr/>
          </p:nvSpPr>
          <p:spPr>
            <a:xfrm>
              <a:off x="3871706" y="2896275"/>
              <a:ext cx="2414806" cy="1175664"/>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r>
                <a:rPr lang="en-US" sz="1000" b="1" dirty="0" smtClean="0">
                  <a:solidFill>
                    <a:schemeClr val="tx1"/>
                  </a:solidFill>
                </a:rPr>
                <a:t>Storage Enclosure</a:t>
              </a:r>
              <a:endParaRPr lang="en-US" sz="1000" b="1" dirty="0">
                <a:solidFill>
                  <a:schemeClr val="tx1"/>
                </a:solidFill>
              </a:endParaRPr>
            </a:p>
          </p:txBody>
        </p:sp>
        <p:sp>
          <p:nvSpPr>
            <p:cNvPr id="123" name="Rectangle 122"/>
            <p:cNvSpPr/>
            <p:nvPr/>
          </p:nvSpPr>
          <p:spPr>
            <a:xfrm>
              <a:off x="3791213" y="2969756"/>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sp>
          <p:nvSpPr>
            <p:cNvPr id="124" name="Rectangle 123"/>
            <p:cNvSpPr/>
            <p:nvPr/>
          </p:nvSpPr>
          <p:spPr>
            <a:xfrm>
              <a:off x="3791213" y="3410630"/>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cxnSp>
          <p:nvCxnSpPr>
            <p:cNvPr id="125" name="Straight Connector 124"/>
            <p:cNvCxnSpPr/>
            <p:nvPr/>
          </p:nvCxnSpPr>
          <p:spPr>
            <a:xfrm>
              <a:off x="3710720" y="370454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710720" y="3484109"/>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710720"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710720" y="3043235"/>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4837629" y="2969756"/>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30" name="Rectangle 129"/>
            <p:cNvSpPr/>
            <p:nvPr/>
          </p:nvSpPr>
          <p:spPr>
            <a:xfrm>
              <a:off x="4998616" y="3116714"/>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31" name="Rectangle 130"/>
            <p:cNvSpPr/>
            <p:nvPr/>
          </p:nvSpPr>
          <p:spPr>
            <a:xfrm>
              <a:off x="5159603" y="3263672"/>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32" name="Rectangle 131"/>
            <p:cNvSpPr/>
            <p:nvPr/>
          </p:nvSpPr>
          <p:spPr>
            <a:xfrm>
              <a:off x="5320590" y="3410630"/>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33" name="Rectangle 132"/>
            <p:cNvSpPr/>
            <p:nvPr/>
          </p:nvSpPr>
          <p:spPr>
            <a:xfrm>
              <a:off x="5481577" y="3557588"/>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grpSp>
      <p:grpSp>
        <p:nvGrpSpPr>
          <p:cNvPr id="15" name="Group 133"/>
          <p:cNvGrpSpPr/>
          <p:nvPr/>
        </p:nvGrpSpPr>
        <p:grpSpPr>
          <a:xfrm>
            <a:off x="3714744" y="4095768"/>
            <a:ext cx="4023360" cy="548640"/>
            <a:chOff x="3710720" y="2896277"/>
            <a:chExt cx="2575792" cy="1175665"/>
          </a:xfrm>
        </p:grpSpPr>
        <p:sp>
          <p:nvSpPr>
            <p:cNvPr id="135" name="Rectangle 134"/>
            <p:cNvSpPr/>
            <p:nvPr/>
          </p:nvSpPr>
          <p:spPr>
            <a:xfrm>
              <a:off x="3871706" y="2896277"/>
              <a:ext cx="2414806" cy="1175665"/>
            </a:xfrm>
            <a:prstGeom prst="rect">
              <a:avLst/>
            </a:prstGeom>
            <a:solidFill>
              <a:schemeClr val="accent6">
                <a:lumMod val="60000"/>
                <a:lumOff val="40000"/>
              </a:schemeClr>
            </a:solidFill>
            <a:ln>
              <a:solidFill>
                <a:schemeClr val="bg1"/>
              </a:solid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rtlCol="0" anchor="b"/>
            <a:lstStyle/>
            <a:p>
              <a:pPr algn="ctr"/>
              <a:r>
                <a:rPr lang="en-US" sz="1000" b="1" dirty="0" smtClean="0">
                  <a:solidFill>
                    <a:schemeClr val="tx1"/>
                  </a:solidFill>
                </a:rPr>
                <a:t>Storage Enclosure</a:t>
              </a:r>
              <a:endParaRPr lang="en-US" sz="1000" b="1" dirty="0">
                <a:solidFill>
                  <a:schemeClr val="tx1"/>
                </a:solidFill>
              </a:endParaRPr>
            </a:p>
          </p:txBody>
        </p:sp>
        <p:sp>
          <p:nvSpPr>
            <p:cNvPr id="136" name="Rectangle 135"/>
            <p:cNvSpPr/>
            <p:nvPr/>
          </p:nvSpPr>
          <p:spPr>
            <a:xfrm>
              <a:off x="3791213" y="2969756"/>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sp>
          <p:nvSpPr>
            <p:cNvPr id="137" name="Rectangle 136"/>
            <p:cNvSpPr/>
            <p:nvPr/>
          </p:nvSpPr>
          <p:spPr>
            <a:xfrm>
              <a:off x="3791213" y="3410630"/>
              <a:ext cx="885429" cy="367395"/>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700" b="1" dirty="0" smtClean="0">
                  <a:solidFill>
                    <a:schemeClr val="tx1"/>
                  </a:solidFill>
                </a:rPr>
                <a:t>Storage Processor</a:t>
              </a:r>
              <a:endParaRPr lang="en-US" sz="700" b="1" dirty="0">
                <a:solidFill>
                  <a:schemeClr val="tx1"/>
                </a:solidFill>
              </a:endParaRPr>
            </a:p>
          </p:txBody>
        </p:sp>
        <p:cxnSp>
          <p:nvCxnSpPr>
            <p:cNvPr id="138" name="Straight Connector 137"/>
            <p:cNvCxnSpPr/>
            <p:nvPr/>
          </p:nvCxnSpPr>
          <p:spPr>
            <a:xfrm>
              <a:off x="3710720" y="370454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710720" y="3484109"/>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710720"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710720" y="3043235"/>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4837629" y="2969756"/>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43" name="Rectangle 142"/>
            <p:cNvSpPr/>
            <p:nvPr/>
          </p:nvSpPr>
          <p:spPr>
            <a:xfrm>
              <a:off x="4998616" y="3116714"/>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44" name="Rectangle 143"/>
            <p:cNvSpPr/>
            <p:nvPr/>
          </p:nvSpPr>
          <p:spPr>
            <a:xfrm>
              <a:off x="5159603" y="3263672"/>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1000" b="1" dirty="0" smtClean="0">
                  <a:solidFill>
                    <a:schemeClr val="tx1"/>
                  </a:solidFill>
                </a:rPr>
                <a:t>RAID-1</a:t>
              </a:r>
              <a:endParaRPr lang="en-US" sz="1000" b="1" dirty="0">
                <a:solidFill>
                  <a:schemeClr val="tx1"/>
                </a:solidFill>
              </a:endParaRPr>
            </a:p>
          </p:txBody>
        </p:sp>
        <p:sp>
          <p:nvSpPr>
            <p:cNvPr id="145" name="Rectangle 144"/>
            <p:cNvSpPr/>
            <p:nvPr/>
          </p:nvSpPr>
          <p:spPr>
            <a:xfrm>
              <a:off x="5320590" y="3410630"/>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sp>
          <p:nvSpPr>
            <p:cNvPr id="146" name="Rectangle 145"/>
            <p:cNvSpPr/>
            <p:nvPr/>
          </p:nvSpPr>
          <p:spPr>
            <a:xfrm>
              <a:off x="5481577" y="3557588"/>
              <a:ext cx="724442" cy="220437"/>
            </a:xfrm>
            <a:prstGeom prst="rect">
              <a:avLst/>
            </a:prstGeom>
            <a:solidFill>
              <a:schemeClr val="accent6">
                <a:lumMod val="75000"/>
              </a:schemeClr>
            </a:soli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nchorCtr="1"/>
            <a:lstStyle/>
            <a:p>
              <a:pPr algn="ctr"/>
              <a:r>
                <a:rPr lang="en-US" sz="700" b="1" dirty="0" smtClean="0">
                  <a:solidFill>
                    <a:schemeClr val="tx1"/>
                  </a:solidFill>
                </a:rPr>
                <a:t>RAID-1</a:t>
              </a:r>
              <a:endParaRPr lang="en-US" sz="700" b="1" dirty="0">
                <a:solidFill>
                  <a:schemeClr val="tx1"/>
                </a:solidFill>
              </a:endParaRPr>
            </a:p>
          </p:txBody>
        </p:sp>
      </p:grpSp>
      <p:sp>
        <p:nvSpPr>
          <p:cNvPr id="147" name="Rectangle 146"/>
          <p:cNvSpPr/>
          <p:nvPr/>
        </p:nvSpPr>
        <p:spPr>
          <a:xfrm>
            <a:off x="1071537" y="2809883"/>
            <a:ext cx="640080" cy="4019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sp>
        <p:nvSpPr>
          <p:cNvPr id="148" name="Rectangle 147"/>
          <p:cNvSpPr/>
          <p:nvPr/>
        </p:nvSpPr>
        <p:spPr>
          <a:xfrm>
            <a:off x="1785917" y="2809883"/>
            <a:ext cx="640080" cy="4019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sp>
        <p:nvSpPr>
          <p:cNvPr id="149" name="Rectangle 148"/>
          <p:cNvSpPr/>
          <p:nvPr/>
        </p:nvSpPr>
        <p:spPr>
          <a:xfrm>
            <a:off x="1071537" y="3309949"/>
            <a:ext cx="640080" cy="4019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sp>
        <p:nvSpPr>
          <p:cNvPr id="150" name="Rectangle 149"/>
          <p:cNvSpPr/>
          <p:nvPr/>
        </p:nvSpPr>
        <p:spPr>
          <a:xfrm>
            <a:off x="1785917" y="3309949"/>
            <a:ext cx="640080" cy="40193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tx1"/>
                </a:solidFill>
              </a:rPr>
              <a:t>CPU Socket</a:t>
            </a:r>
          </a:p>
          <a:p>
            <a:pPr algn="ctr"/>
            <a:r>
              <a:rPr lang="en-US" sz="800" b="1" dirty="0" smtClean="0">
                <a:solidFill>
                  <a:schemeClr val="tx1"/>
                </a:solidFill>
              </a:rPr>
              <a:t>(4 Core)</a:t>
            </a:r>
            <a:endParaRPr lang="en-US" sz="800" b="1" dirty="0">
              <a:solidFill>
                <a:schemeClr val="tx1"/>
              </a:solidFill>
            </a:endParaRPr>
          </a:p>
        </p:txBody>
      </p:sp>
      <p:grpSp>
        <p:nvGrpSpPr>
          <p:cNvPr id="16" name="Group 157"/>
          <p:cNvGrpSpPr/>
          <p:nvPr/>
        </p:nvGrpSpPr>
        <p:grpSpPr>
          <a:xfrm>
            <a:off x="2000231" y="4452957"/>
            <a:ext cx="1448851" cy="589873"/>
            <a:chOff x="2100850" y="3190193"/>
            <a:chExt cx="885428" cy="661311"/>
          </a:xfrm>
        </p:grpSpPr>
        <p:sp>
          <p:nvSpPr>
            <p:cNvPr id="159" name="Rectangle 158"/>
            <p:cNvSpPr/>
            <p:nvPr/>
          </p:nvSpPr>
          <p:spPr>
            <a:xfrm>
              <a:off x="2100850" y="3190193"/>
              <a:ext cx="804935" cy="293916"/>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1000" b="1" dirty="0" smtClean="0">
                  <a:solidFill>
                    <a:schemeClr val="tx1"/>
                  </a:solidFill>
                </a:rPr>
                <a:t>HBA</a:t>
              </a:r>
              <a:endParaRPr lang="en-US" sz="1000" b="1" dirty="0">
                <a:solidFill>
                  <a:schemeClr val="tx1"/>
                </a:solidFill>
              </a:endParaRPr>
            </a:p>
          </p:txBody>
        </p:sp>
        <p:sp>
          <p:nvSpPr>
            <p:cNvPr id="160" name="Rectangle 159"/>
            <p:cNvSpPr/>
            <p:nvPr/>
          </p:nvSpPr>
          <p:spPr>
            <a:xfrm>
              <a:off x="2100850" y="3557588"/>
              <a:ext cx="804935" cy="293916"/>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1000" b="1" dirty="0" smtClean="0">
                  <a:solidFill>
                    <a:schemeClr val="tx1"/>
                  </a:solidFill>
                </a:rPr>
                <a:t>HBA</a:t>
              </a:r>
              <a:endParaRPr lang="en-US" sz="1000" b="1" dirty="0">
                <a:solidFill>
                  <a:schemeClr val="tx1"/>
                </a:solidFill>
              </a:endParaRPr>
            </a:p>
          </p:txBody>
        </p:sp>
        <p:cxnSp>
          <p:nvCxnSpPr>
            <p:cNvPr id="161" name="Straight Connector 160"/>
            <p:cNvCxnSpPr/>
            <p:nvPr/>
          </p:nvCxnSpPr>
          <p:spPr>
            <a:xfrm>
              <a:off x="2825291"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825291" y="3778026"/>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825291" y="363106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825291" y="3410630"/>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4"/>
          <p:cNvGrpSpPr/>
          <p:nvPr/>
        </p:nvGrpSpPr>
        <p:grpSpPr>
          <a:xfrm>
            <a:off x="2000231" y="3810015"/>
            <a:ext cx="1448851" cy="589873"/>
            <a:chOff x="2100850" y="3190193"/>
            <a:chExt cx="885428" cy="661311"/>
          </a:xfrm>
        </p:grpSpPr>
        <p:sp>
          <p:nvSpPr>
            <p:cNvPr id="166" name="Rectangle 165"/>
            <p:cNvSpPr/>
            <p:nvPr/>
          </p:nvSpPr>
          <p:spPr>
            <a:xfrm>
              <a:off x="2100850" y="3190193"/>
              <a:ext cx="804935" cy="293916"/>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1000" b="1" dirty="0" smtClean="0">
                  <a:solidFill>
                    <a:schemeClr val="tx1"/>
                  </a:solidFill>
                </a:rPr>
                <a:t>HBA</a:t>
              </a:r>
              <a:endParaRPr lang="en-US" sz="1000" b="1" dirty="0">
                <a:solidFill>
                  <a:schemeClr val="tx1"/>
                </a:solidFill>
              </a:endParaRPr>
            </a:p>
          </p:txBody>
        </p:sp>
        <p:sp>
          <p:nvSpPr>
            <p:cNvPr id="167" name="Rectangle 166"/>
            <p:cNvSpPr/>
            <p:nvPr/>
          </p:nvSpPr>
          <p:spPr>
            <a:xfrm>
              <a:off x="2100850" y="3557588"/>
              <a:ext cx="804935" cy="293916"/>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1000" b="1" dirty="0" smtClean="0">
                  <a:solidFill>
                    <a:schemeClr val="tx1"/>
                  </a:solidFill>
                </a:rPr>
                <a:t>HBA</a:t>
              </a:r>
              <a:endParaRPr lang="en-US" sz="1000" b="1" dirty="0">
                <a:solidFill>
                  <a:schemeClr val="tx1"/>
                </a:solidFill>
              </a:endParaRPr>
            </a:p>
          </p:txBody>
        </p:sp>
        <p:cxnSp>
          <p:nvCxnSpPr>
            <p:cNvPr id="168" name="Straight Connector 167"/>
            <p:cNvCxnSpPr/>
            <p:nvPr/>
          </p:nvCxnSpPr>
          <p:spPr>
            <a:xfrm>
              <a:off x="2825291"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825291" y="3778026"/>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825291" y="363106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825291" y="3410630"/>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171"/>
          <p:cNvGrpSpPr/>
          <p:nvPr/>
        </p:nvGrpSpPr>
        <p:grpSpPr>
          <a:xfrm>
            <a:off x="2000231" y="5095899"/>
            <a:ext cx="1448851" cy="589873"/>
            <a:chOff x="2100850" y="3190193"/>
            <a:chExt cx="885428" cy="661311"/>
          </a:xfrm>
        </p:grpSpPr>
        <p:sp>
          <p:nvSpPr>
            <p:cNvPr id="173" name="Rectangle 172"/>
            <p:cNvSpPr/>
            <p:nvPr/>
          </p:nvSpPr>
          <p:spPr>
            <a:xfrm>
              <a:off x="2100850" y="3190193"/>
              <a:ext cx="804935" cy="293916"/>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1000" b="1" dirty="0" smtClean="0">
                  <a:solidFill>
                    <a:schemeClr val="tx1"/>
                  </a:solidFill>
                </a:rPr>
                <a:t>HBA</a:t>
              </a:r>
              <a:endParaRPr lang="en-US" sz="1000" b="1" dirty="0">
                <a:solidFill>
                  <a:schemeClr val="tx1"/>
                </a:solidFill>
              </a:endParaRPr>
            </a:p>
          </p:txBody>
        </p:sp>
        <p:sp>
          <p:nvSpPr>
            <p:cNvPr id="174" name="Rectangle 173"/>
            <p:cNvSpPr/>
            <p:nvPr/>
          </p:nvSpPr>
          <p:spPr>
            <a:xfrm>
              <a:off x="2100850" y="3557588"/>
              <a:ext cx="804935" cy="293916"/>
            </a:xfrm>
            <a:prstGeom prst="rect">
              <a:avLst/>
            </a:prstGeom>
            <a:solidFill>
              <a:schemeClr val="accent6">
                <a:lumMod val="75000"/>
              </a:schemeClr>
            </a:solidFill>
            <a:ln/>
          </p:spPr>
          <p:style>
            <a:lnRef idx="1">
              <a:schemeClr val="accent2"/>
            </a:lnRef>
            <a:fillRef idx="3">
              <a:schemeClr val="accent2"/>
            </a:fillRef>
            <a:effectRef idx="2">
              <a:schemeClr val="accent2"/>
            </a:effectRef>
            <a:fontRef idx="minor">
              <a:schemeClr val="lt1"/>
            </a:fontRef>
          </p:style>
          <p:txBody>
            <a:bodyPr rtlCol="0" anchor="b"/>
            <a:lstStyle/>
            <a:p>
              <a:pPr algn="ctr"/>
              <a:r>
                <a:rPr lang="en-US" sz="1000" b="1" dirty="0" smtClean="0">
                  <a:solidFill>
                    <a:schemeClr val="tx1"/>
                  </a:solidFill>
                </a:rPr>
                <a:t>HBA</a:t>
              </a:r>
              <a:endParaRPr lang="en-US" sz="1000" b="1" dirty="0">
                <a:solidFill>
                  <a:schemeClr val="tx1"/>
                </a:solidFill>
              </a:endParaRPr>
            </a:p>
          </p:txBody>
        </p:sp>
        <p:cxnSp>
          <p:nvCxnSpPr>
            <p:cNvPr id="175" name="Straight Connector 174"/>
            <p:cNvCxnSpPr/>
            <p:nvPr/>
          </p:nvCxnSpPr>
          <p:spPr>
            <a:xfrm>
              <a:off x="2825291" y="3263672"/>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2825291" y="3778026"/>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825291" y="3631067"/>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825291" y="3410630"/>
              <a:ext cx="16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641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down)">
                                      <p:cBhvr>
                                        <p:cTn id="10" dur="500"/>
                                        <p:tgtEl>
                                          <p:spTgt spid="53"/>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wipe(down)">
                                      <p:cBhvr>
                                        <p:cTn id="24" dur="500"/>
                                        <p:tgtEl>
                                          <p:spTgt spid="14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wipe(down)">
                                      <p:cBhvr>
                                        <p:cTn id="27" dur="500"/>
                                        <p:tgtEl>
                                          <p:spTgt spid="148"/>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9"/>
                                        </p:tgtEl>
                                        <p:attrNameLst>
                                          <p:attrName>style.visibility</p:attrName>
                                        </p:attrNameLst>
                                      </p:cBhvr>
                                      <p:to>
                                        <p:strVal val="visible"/>
                                      </p:to>
                                    </p:set>
                                    <p:animEffect transition="in" filter="wipe(down)">
                                      <p:cBhvr>
                                        <p:cTn id="42" dur="500"/>
                                        <p:tgtEl>
                                          <p:spTgt spid="14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50"/>
                                        </p:tgtEl>
                                        <p:attrNameLst>
                                          <p:attrName>style.visibility</p:attrName>
                                        </p:attrNameLst>
                                      </p:cBhvr>
                                      <p:to>
                                        <p:strVal val="visible"/>
                                      </p:to>
                                    </p:set>
                                    <p:animEffect transition="in" filter="wipe(down)">
                                      <p:cBhvr>
                                        <p:cTn id="45" dur="500"/>
                                        <p:tgtEl>
                                          <p:spTgt spid="150"/>
                                        </p:tgtEl>
                                      </p:cBhvr>
                                    </p:animEffect>
                                  </p:childTnLst>
                                </p:cTn>
                              </p:par>
                              <p:par>
                                <p:cTn id="46" presetID="22" presetClass="entr" presetSubtype="4"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par>
                                <p:cTn id="49" presetID="2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147" grpId="0" animBg="1"/>
      <p:bldP spid="148" grpId="0" animBg="1"/>
      <p:bldP spid="149" grpId="0" animBg="1"/>
      <p:bldP spid="1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676400"/>
            <a:ext cx="8382000" cy="4616648"/>
          </a:xfrm>
          <a:prstGeom prst="rect">
            <a:avLst/>
          </a:prstGeom>
        </p:spPr>
        <p:txBody>
          <a:bodyPr>
            <a:normAutofit/>
          </a:bodyPr>
          <a:lstStyle/>
          <a:p>
            <a:pPr>
              <a:lnSpc>
                <a:spcPct val="100000"/>
              </a:lnSpc>
            </a:pPr>
            <a:r>
              <a:rPr lang="en-US" sz="2400" dirty="0" smtClean="0"/>
              <a:t>Create a SQL data file per LUN, for every </a:t>
            </a:r>
            <a:r>
              <a:rPr lang="en-US" sz="2400" dirty="0" err="1" smtClean="0"/>
              <a:t>filegroup</a:t>
            </a:r>
            <a:endParaRPr lang="en-US" sz="2400" dirty="0" smtClean="0"/>
          </a:p>
          <a:p>
            <a:pPr>
              <a:lnSpc>
                <a:spcPct val="100000"/>
              </a:lnSpc>
            </a:pPr>
            <a:r>
              <a:rPr lang="en-US" sz="2400" dirty="0" err="1" smtClean="0"/>
              <a:t>TempDB</a:t>
            </a:r>
            <a:r>
              <a:rPr lang="en-US" sz="2400" dirty="0" smtClean="0"/>
              <a:t> </a:t>
            </a:r>
            <a:r>
              <a:rPr lang="en-US" sz="2400" dirty="0" err="1" smtClean="0"/>
              <a:t>filegroups</a:t>
            </a:r>
            <a:r>
              <a:rPr lang="en-US" sz="2400" dirty="0" smtClean="0"/>
              <a:t> share same LUNs as other databases</a:t>
            </a:r>
          </a:p>
          <a:p>
            <a:pPr>
              <a:lnSpc>
                <a:spcPct val="100000"/>
              </a:lnSpc>
            </a:pPr>
            <a:r>
              <a:rPr lang="en-US" sz="2400" dirty="0" smtClean="0"/>
              <a:t>Log on separate disks, within each enclosure </a:t>
            </a:r>
          </a:p>
          <a:p>
            <a:pPr lvl="1">
              <a:lnSpc>
                <a:spcPct val="100000"/>
              </a:lnSpc>
            </a:pPr>
            <a:r>
              <a:rPr lang="en-US" sz="2400" dirty="0" smtClean="0"/>
              <a:t>Striped using SQL Striping</a:t>
            </a:r>
          </a:p>
          <a:p>
            <a:pPr lvl="1">
              <a:lnSpc>
                <a:spcPct val="100000"/>
              </a:lnSpc>
            </a:pPr>
            <a:r>
              <a:rPr lang="en-US" sz="2400" dirty="0" smtClean="0"/>
              <a:t>Log may share these LUNs with load files, backup targets</a:t>
            </a:r>
            <a:endParaRPr lang="en-US" sz="2400" dirty="0"/>
          </a:p>
        </p:txBody>
      </p:sp>
      <p:sp>
        <p:nvSpPr>
          <p:cNvPr id="2" name="Title 1"/>
          <p:cNvSpPr>
            <a:spLocks noGrp="1"/>
          </p:cNvSpPr>
          <p:nvPr>
            <p:ph type="title"/>
          </p:nvPr>
        </p:nvSpPr>
        <p:spPr>
          <a:xfrm>
            <a:off x="152400" y="533400"/>
            <a:ext cx="8915400" cy="685800"/>
          </a:xfrm>
        </p:spPr>
        <p:txBody>
          <a:bodyPr>
            <a:normAutofit fontScale="90000"/>
          </a:bodyPr>
          <a:lstStyle/>
          <a:p>
            <a:r>
              <a:rPr lang="en-US" dirty="0" smtClean="0"/>
              <a:t>Storage Layout Best Practices for SQL Server</a:t>
            </a:r>
            <a:endParaRPr lang="en-US" dirty="0"/>
          </a:p>
        </p:txBody>
      </p:sp>
    </p:spTree>
    <p:extLst>
      <p:ext uri="{BB962C8B-B14F-4D97-AF65-F5344CB8AC3E}">
        <p14:creationId xmlns:p14="http://schemas.microsoft.com/office/powerpoint/2010/main" val="117466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3"/>
            <a:ext cx="8763000" cy="864096"/>
          </a:xfrm>
        </p:spPr>
        <p:txBody>
          <a:bodyPr>
            <a:normAutofit/>
          </a:bodyPr>
          <a:lstStyle/>
          <a:p>
            <a:r>
              <a:rPr lang="en-US" sz="2400" dirty="0"/>
              <a:t>Storage Layout Best Practices for SQL Server</a:t>
            </a:r>
            <a:endParaRPr lang="en-US" sz="2400" dirty="0">
              <a:solidFill>
                <a:schemeClr val="tx1"/>
              </a:solidFill>
            </a:endParaRPr>
          </a:p>
        </p:txBody>
      </p:sp>
      <p:sp>
        <p:nvSpPr>
          <p:cNvPr id="8" name="Can 7"/>
          <p:cNvSpPr/>
          <p:nvPr/>
        </p:nvSpPr>
        <p:spPr>
          <a:xfrm>
            <a:off x="7048500" y="1807534"/>
            <a:ext cx="1600200" cy="3640765"/>
          </a:xfrm>
          <a:prstGeom prst="can">
            <a:avLst>
              <a:gd name="adj" fmla="val 14796"/>
            </a:avLst>
          </a:prstGeom>
          <a:solidFill>
            <a:schemeClr val="accent3">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endParaRPr>
          </a:p>
        </p:txBody>
      </p:sp>
      <p:sp>
        <p:nvSpPr>
          <p:cNvPr id="9" name="TextBox 131"/>
          <p:cNvSpPr txBox="1"/>
          <p:nvPr/>
        </p:nvSpPr>
        <p:spPr>
          <a:xfrm>
            <a:off x="7549099" y="1770799"/>
            <a:ext cx="832901" cy="307777"/>
          </a:xfrm>
          <a:prstGeom prst="rect">
            <a:avLst/>
          </a:prstGeom>
          <a:noFill/>
          <a:ln w="0">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2">
                    <a:lumMod val="25000"/>
                  </a:schemeClr>
                </a:solidFill>
              </a:rPr>
              <a:t>LUN16 </a:t>
            </a:r>
            <a:endParaRPr lang="en-US" sz="1400" dirty="0">
              <a:solidFill>
                <a:schemeClr val="bg2">
                  <a:lumMod val="25000"/>
                </a:schemeClr>
              </a:solidFill>
            </a:endParaRPr>
          </a:p>
        </p:txBody>
      </p:sp>
      <p:sp>
        <p:nvSpPr>
          <p:cNvPr id="10" name="Can 9"/>
          <p:cNvSpPr/>
          <p:nvPr/>
        </p:nvSpPr>
        <p:spPr>
          <a:xfrm>
            <a:off x="2552700" y="1807534"/>
            <a:ext cx="1600200" cy="3640765"/>
          </a:xfrm>
          <a:prstGeom prst="can">
            <a:avLst>
              <a:gd name="adj" fmla="val 14796"/>
            </a:avLst>
          </a:prstGeom>
          <a:solidFill>
            <a:schemeClr val="accent3">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endParaRPr>
          </a:p>
        </p:txBody>
      </p:sp>
      <p:sp>
        <p:nvSpPr>
          <p:cNvPr id="11" name="TextBox 112"/>
          <p:cNvSpPr txBox="1"/>
          <p:nvPr/>
        </p:nvSpPr>
        <p:spPr>
          <a:xfrm>
            <a:off x="3053299" y="1776586"/>
            <a:ext cx="699551" cy="307777"/>
          </a:xfrm>
          <a:prstGeom prst="rect">
            <a:avLst/>
          </a:prstGeom>
          <a:noFill/>
          <a:ln w="0">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2">
                    <a:lumMod val="25000"/>
                  </a:schemeClr>
                </a:solidFill>
              </a:rPr>
              <a:t>LUN 2</a:t>
            </a:r>
            <a:endParaRPr lang="en-US" sz="1400" dirty="0">
              <a:solidFill>
                <a:schemeClr val="bg2">
                  <a:lumMod val="25000"/>
                </a:schemeClr>
              </a:solidFill>
            </a:endParaRPr>
          </a:p>
        </p:txBody>
      </p:sp>
      <p:sp>
        <p:nvSpPr>
          <p:cNvPr id="12" name="Can 11"/>
          <p:cNvSpPr/>
          <p:nvPr/>
        </p:nvSpPr>
        <p:spPr>
          <a:xfrm>
            <a:off x="4229100" y="1807534"/>
            <a:ext cx="1600200" cy="3640765"/>
          </a:xfrm>
          <a:prstGeom prst="can">
            <a:avLst>
              <a:gd name="adj" fmla="val 14796"/>
            </a:avLst>
          </a:prstGeom>
          <a:solidFill>
            <a:schemeClr val="accent3">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endParaRPr>
          </a:p>
        </p:txBody>
      </p:sp>
      <p:sp>
        <p:nvSpPr>
          <p:cNvPr id="13" name="TextBox 115"/>
          <p:cNvSpPr txBox="1"/>
          <p:nvPr/>
        </p:nvSpPr>
        <p:spPr>
          <a:xfrm>
            <a:off x="4729699" y="1776586"/>
            <a:ext cx="699551" cy="307777"/>
          </a:xfrm>
          <a:prstGeom prst="rect">
            <a:avLst/>
          </a:prstGeom>
          <a:noFill/>
          <a:ln w="0">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2">
                    <a:lumMod val="25000"/>
                  </a:schemeClr>
                </a:solidFill>
              </a:rPr>
              <a:t>LUN 3</a:t>
            </a:r>
            <a:endParaRPr lang="en-US" sz="1400" dirty="0">
              <a:solidFill>
                <a:schemeClr val="bg2">
                  <a:lumMod val="25000"/>
                </a:schemeClr>
              </a:solidFill>
            </a:endParaRPr>
          </a:p>
        </p:txBody>
      </p:sp>
      <p:sp>
        <p:nvSpPr>
          <p:cNvPr id="14" name="TextBox 67"/>
          <p:cNvSpPr txBox="1"/>
          <p:nvPr/>
        </p:nvSpPr>
        <p:spPr>
          <a:xfrm>
            <a:off x="1132115" y="4374211"/>
            <a:ext cx="1012371" cy="276999"/>
          </a:xfrm>
          <a:prstGeom prst="rect">
            <a:avLst/>
          </a:prstGeom>
          <a:noFill/>
          <a:ln w="0">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solidFill>
                  <a:schemeClr val="bg2">
                    <a:lumMod val="25000"/>
                  </a:schemeClr>
                </a:solidFill>
              </a:rPr>
              <a:t>Local Drive 1</a:t>
            </a:r>
            <a:endParaRPr lang="en-US" sz="1200" b="1" dirty="0">
              <a:solidFill>
                <a:schemeClr val="bg2">
                  <a:lumMod val="25000"/>
                </a:schemeClr>
              </a:solidFill>
            </a:endParaRPr>
          </a:p>
        </p:txBody>
      </p:sp>
      <p:sp>
        <p:nvSpPr>
          <p:cNvPr id="15" name="Can 14"/>
          <p:cNvSpPr/>
          <p:nvPr/>
        </p:nvSpPr>
        <p:spPr>
          <a:xfrm>
            <a:off x="6206077" y="5590067"/>
            <a:ext cx="1371600" cy="990600"/>
          </a:xfrm>
          <a:prstGeom prst="can">
            <a:avLst>
              <a:gd name="adj" fmla="val 17437"/>
            </a:avLst>
          </a:prstGeom>
          <a:solidFill>
            <a:schemeClr val="accent3">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endParaRPr>
          </a:p>
        </p:txBody>
      </p:sp>
      <p:sp>
        <p:nvSpPr>
          <p:cNvPr id="16" name="TextBox 101"/>
          <p:cNvSpPr txBox="1"/>
          <p:nvPr/>
        </p:nvSpPr>
        <p:spPr>
          <a:xfrm>
            <a:off x="6548977" y="5567690"/>
            <a:ext cx="76200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smtClean="0">
                <a:solidFill>
                  <a:schemeClr val="bg2">
                    <a:lumMod val="25000"/>
                  </a:schemeClr>
                </a:solidFill>
              </a:rPr>
              <a:t>Log LUN 1</a:t>
            </a:r>
            <a:endParaRPr lang="en-US" sz="1100" b="1" dirty="0">
              <a:solidFill>
                <a:schemeClr val="bg2">
                  <a:lumMod val="25000"/>
                </a:schemeClr>
              </a:solidFill>
            </a:endParaRPr>
          </a:p>
        </p:txBody>
      </p:sp>
      <p:sp>
        <p:nvSpPr>
          <p:cNvPr id="17" name="Flowchart: Alternate Process 16"/>
          <p:cNvSpPr/>
          <p:nvPr/>
        </p:nvSpPr>
        <p:spPr>
          <a:xfrm>
            <a:off x="6320377" y="5894867"/>
            <a:ext cx="1143000" cy="325180"/>
          </a:xfrm>
          <a:prstGeom prst="flowChartAlternate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smtClean="0">
                <a:solidFill>
                  <a:schemeClr val="bg1"/>
                </a:solidFill>
              </a:rPr>
              <a:t>Permanent DB Log</a:t>
            </a:r>
            <a:endParaRPr lang="en-US" sz="1050" b="1" dirty="0">
              <a:solidFill>
                <a:schemeClr val="bg1"/>
              </a:solidFill>
            </a:endParaRPr>
          </a:p>
        </p:txBody>
      </p:sp>
      <p:sp>
        <p:nvSpPr>
          <p:cNvPr id="20" name="Can 19"/>
          <p:cNvSpPr/>
          <p:nvPr/>
        </p:nvSpPr>
        <p:spPr>
          <a:xfrm>
            <a:off x="876300" y="1807534"/>
            <a:ext cx="1600200" cy="3640765"/>
          </a:xfrm>
          <a:prstGeom prst="can">
            <a:avLst>
              <a:gd name="adj" fmla="val 14796"/>
            </a:avLst>
          </a:prstGeom>
          <a:solidFill>
            <a:schemeClr val="accent3">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endParaRPr>
          </a:p>
        </p:txBody>
      </p:sp>
      <p:sp>
        <p:nvSpPr>
          <p:cNvPr id="21" name="TextBox 25"/>
          <p:cNvSpPr txBox="1"/>
          <p:nvPr/>
        </p:nvSpPr>
        <p:spPr>
          <a:xfrm>
            <a:off x="1376899" y="1767708"/>
            <a:ext cx="699551" cy="307777"/>
          </a:xfrm>
          <a:prstGeom prst="rect">
            <a:avLst/>
          </a:prstGeom>
          <a:noFill/>
          <a:ln w="0">
            <a:noFill/>
          </a:ln>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2">
                    <a:lumMod val="25000"/>
                  </a:schemeClr>
                </a:solidFill>
              </a:rPr>
              <a:t>LUN 1</a:t>
            </a:r>
            <a:endParaRPr lang="en-US" sz="1400" dirty="0">
              <a:solidFill>
                <a:schemeClr val="bg2">
                  <a:lumMod val="25000"/>
                </a:schemeClr>
              </a:solidFill>
            </a:endParaRPr>
          </a:p>
        </p:txBody>
      </p:sp>
      <p:sp>
        <p:nvSpPr>
          <p:cNvPr id="22" name="Snip Same Side Corner Rectangle 21"/>
          <p:cNvSpPr/>
          <p:nvPr/>
        </p:nvSpPr>
        <p:spPr>
          <a:xfrm>
            <a:off x="876300" y="4762500"/>
            <a:ext cx="7772400" cy="533400"/>
          </a:xfrm>
          <a:prstGeom prst="snip2SameRect">
            <a:avLst/>
          </a:prstGeom>
          <a:solidFill>
            <a:schemeClr val="accent2">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23" name="Rounded Rectangle 22"/>
          <p:cNvSpPr/>
          <p:nvPr/>
        </p:nvSpPr>
        <p:spPr>
          <a:xfrm>
            <a:off x="952500" y="4838700"/>
            <a:ext cx="7543800" cy="381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24" name="Flowchart: Alternate Process 23"/>
          <p:cNvSpPr/>
          <p:nvPr/>
        </p:nvSpPr>
        <p:spPr>
          <a:xfrm rot="16200000">
            <a:off x="324612" y="4856988"/>
            <a:ext cx="762000" cy="420624"/>
          </a:xfrm>
          <a:prstGeom prst="flowChartAlternate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b="1" dirty="0" err="1" smtClean="0">
                <a:solidFill>
                  <a:schemeClr val="bg1"/>
                </a:solidFill>
                <a:latin typeface="Arial" pitchFamily="34" charset="0"/>
                <a:cs typeface="Arial" pitchFamily="34" charset="0"/>
              </a:rPr>
              <a:t>TempDB</a:t>
            </a:r>
            <a:endParaRPr lang="en-US" sz="900" b="1" dirty="0">
              <a:solidFill>
                <a:schemeClr val="bg1"/>
              </a:solidFill>
              <a:latin typeface="Arial" pitchFamily="34" charset="0"/>
              <a:cs typeface="Arial" pitchFamily="34" charset="0"/>
            </a:endParaRPr>
          </a:p>
        </p:txBody>
      </p:sp>
      <p:sp>
        <p:nvSpPr>
          <p:cNvPr id="25" name="TextBox 82"/>
          <p:cNvSpPr txBox="1"/>
          <p:nvPr/>
        </p:nvSpPr>
        <p:spPr>
          <a:xfrm>
            <a:off x="1195711" y="4944190"/>
            <a:ext cx="1495922"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solidFill>
                  <a:schemeClr val="bg1"/>
                </a:solidFill>
              </a:rPr>
              <a:t>TempDB.mdf (25GB)</a:t>
            </a:r>
            <a:endParaRPr lang="en-US" sz="1050" b="1" dirty="0">
              <a:solidFill>
                <a:schemeClr val="bg1"/>
              </a:solidFill>
            </a:endParaRPr>
          </a:p>
        </p:txBody>
      </p:sp>
      <p:sp>
        <p:nvSpPr>
          <p:cNvPr id="26" name="TextBox 188"/>
          <p:cNvSpPr txBox="1"/>
          <p:nvPr/>
        </p:nvSpPr>
        <p:spPr>
          <a:xfrm>
            <a:off x="2628900" y="4944190"/>
            <a:ext cx="1664238"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solidFill>
                  <a:schemeClr val="bg1"/>
                </a:solidFill>
              </a:rPr>
              <a:t>TempDB_02.ndf (25GB)</a:t>
            </a:r>
            <a:endParaRPr lang="en-US" sz="1050" b="1" dirty="0">
              <a:solidFill>
                <a:schemeClr val="bg1"/>
              </a:solidFill>
            </a:endParaRPr>
          </a:p>
        </p:txBody>
      </p:sp>
      <p:sp>
        <p:nvSpPr>
          <p:cNvPr id="27" name="TextBox 193"/>
          <p:cNvSpPr txBox="1"/>
          <p:nvPr/>
        </p:nvSpPr>
        <p:spPr>
          <a:xfrm>
            <a:off x="4346946" y="4944190"/>
            <a:ext cx="1627369"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solidFill>
                  <a:schemeClr val="bg1"/>
                </a:solidFill>
              </a:rPr>
              <a:t>TempDB_03ndf (25GB)</a:t>
            </a:r>
            <a:endParaRPr lang="en-US" sz="1050" b="1" dirty="0">
              <a:solidFill>
                <a:schemeClr val="bg1"/>
              </a:solidFill>
            </a:endParaRPr>
          </a:p>
        </p:txBody>
      </p:sp>
      <p:sp>
        <p:nvSpPr>
          <p:cNvPr id="28" name="TextBox 209"/>
          <p:cNvSpPr txBox="1"/>
          <p:nvPr/>
        </p:nvSpPr>
        <p:spPr>
          <a:xfrm>
            <a:off x="7048500" y="4944190"/>
            <a:ext cx="1664238" cy="25391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solidFill>
                  <a:schemeClr val="bg1"/>
                </a:solidFill>
              </a:rPr>
              <a:t>TempDB_16.ndf (25GB)</a:t>
            </a:r>
            <a:endParaRPr lang="en-US" sz="1050" b="1" dirty="0">
              <a:solidFill>
                <a:schemeClr val="bg1"/>
              </a:solidFill>
            </a:endParaRPr>
          </a:p>
        </p:txBody>
      </p:sp>
      <p:grpSp>
        <p:nvGrpSpPr>
          <p:cNvPr id="3" name="Group 28"/>
          <p:cNvGrpSpPr/>
          <p:nvPr/>
        </p:nvGrpSpPr>
        <p:grpSpPr>
          <a:xfrm>
            <a:off x="908198" y="2272779"/>
            <a:ext cx="7772400" cy="1288831"/>
            <a:chOff x="914400" y="533400"/>
            <a:chExt cx="7772400" cy="762000"/>
          </a:xfrm>
        </p:grpSpPr>
        <p:sp>
          <p:nvSpPr>
            <p:cNvPr id="76" name="Snip Same Side Corner Rectangle 75"/>
            <p:cNvSpPr/>
            <p:nvPr/>
          </p:nvSpPr>
          <p:spPr>
            <a:xfrm>
              <a:off x="914400" y="533400"/>
              <a:ext cx="7772400" cy="762000"/>
            </a:xfrm>
            <a:prstGeom prst="snip2SameRect">
              <a:avLst/>
            </a:prstGeom>
            <a:solidFill>
              <a:schemeClr val="tx2">
                <a:lumMod val="60000"/>
                <a:lumOff val="4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2">
                    <a:lumMod val="25000"/>
                  </a:schemeClr>
                </a:solidFill>
              </a:endParaRPr>
            </a:p>
          </p:txBody>
        </p:sp>
        <p:grpSp>
          <p:nvGrpSpPr>
            <p:cNvPr id="4" name="Group 76"/>
            <p:cNvGrpSpPr/>
            <p:nvPr/>
          </p:nvGrpSpPr>
          <p:grpSpPr>
            <a:xfrm>
              <a:off x="990600" y="588005"/>
              <a:ext cx="7543800" cy="652790"/>
              <a:chOff x="990600" y="680710"/>
              <a:chExt cx="7543800" cy="652790"/>
            </a:xfrm>
          </p:grpSpPr>
          <p:sp>
            <p:nvSpPr>
              <p:cNvPr id="78" name="Rounded Rectangle 77"/>
              <p:cNvSpPr/>
              <p:nvPr/>
            </p:nvSpPr>
            <p:spPr>
              <a:xfrm>
                <a:off x="990600" y="876300"/>
                <a:ext cx="7543800" cy="457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2">
                      <a:lumMod val="25000"/>
                    </a:schemeClr>
                  </a:solidFill>
                </a:endParaRPr>
              </a:p>
            </p:txBody>
          </p:sp>
          <p:sp>
            <p:nvSpPr>
              <p:cNvPr id="79" name="Round Same Side Corner Rectangle 78"/>
              <p:cNvSpPr/>
              <p:nvPr/>
            </p:nvSpPr>
            <p:spPr>
              <a:xfrm>
                <a:off x="1143000" y="680710"/>
                <a:ext cx="7239000" cy="195590"/>
              </a:xfrm>
              <a:prstGeom prst="round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smtClean="0">
                    <a:solidFill>
                      <a:schemeClr val="bg2">
                        <a:lumMod val="25000"/>
                      </a:schemeClr>
                    </a:solidFill>
                  </a:rPr>
                  <a:t>Permanent FG</a:t>
                </a:r>
                <a:endParaRPr lang="en-US" sz="1100" b="1" dirty="0">
                  <a:solidFill>
                    <a:schemeClr val="bg2">
                      <a:lumMod val="25000"/>
                    </a:schemeClr>
                  </a:solidFill>
                </a:endParaRPr>
              </a:p>
            </p:txBody>
          </p:sp>
          <p:sp>
            <p:nvSpPr>
              <p:cNvPr id="80" name="Rounded Rectangle 79"/>
              <p:cNvSpPr/>
              <p:nvPr/>
            </p:nvSpPr>
            <p:spPr>
              <a:xfrm>
                <a:off x="1104900" y="949955"/>
                <a:ext cx="1378688" cy="30989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b="1" dirty="0" smtClean="0">
                    <a:solidFill>
                      <a:schemeClr val="bg2">
                        <a:lumMod val="25000"/>
                      </a:schemeClr>
                    </a:solidFill>
                  </a:rPr>
                  <a:t>Permanent_1.ndf</a:t>
                </a:r>
              </a:p>
            </p:txBody>
          </p:sp>
          <p:sp>
            <p:nvSpPr>
              <p:cNvPr id="81" name="Striped Right Arrow 80"/>
              <p:cNvSpPr/>
              <p:nvPr/>
            </p:nvSpPr>
            <p:spPr>
              <a:xfrm>
                <a:off x="6031992" y="914400"/>
                <a:ext cx="978408" cy="381000"/>
              </a:xfrm>
              <a:prstGeom prst="stripedRightArrow">
                <a:avLst/>
              </a:prstGeom>
              <a:gradFill flip="none" rotWithShape="1">
                <a:gsLst>
                  <a:gs pos="69000">
                    <a:schemeClr val="accent3">
                      <a:lumMod val="40000"/>
                      <a:lumOff val="60000"/>
                    </a:schemeClr>
                  </a:gs>
                  <a:gs pos="0">
                    <a:schemeClr val="accent1">
                      <a:tint val="66000"/>
                      <a:satMod val="160000"/>
                    </a:schemeClr>
                  </a:gs>
                  <a:gs pos="0">
                    <a:schemeClr val="bg2">
                      <a:lumMod val="50000"/>
                    </a:schemeClr>
                  </a:gs>
                  <a:gs pos="50000">
                    <a:schemeClr val="accent1">
                      <a:tint val="44500"/>
                      <a:satMod val="160000"/>
                    </a:schemeClr>
                  </a:gs>
                  <a:gs pos="100000">
                    <a:schemeClr val="accent1">
                      <a:tint val="23500"/>
                      <a:satMod val="160000"/>
                    </a:schemeClr>
                  </a:gs>
                </a:gsLst>
                <a:lin ang="108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2">
                      <a:lumMod val="25000"/>
                    </a:schemeClr>
                  </a:solidFill>
                </a:endParaRPr>
              </a:p>
            </p:txBody>
          </p:sp>
        </p:grpSp>
      </p:grpSp>
      <p:sp>
        <p:nvSpPr>
          <p:cNvPr id="31" name="Flowchart: Alternate Process 30"/>
          <p:cNvSpPr/>
          <p:nvPr/>
        </p:nvSpPr>
        <p:spPr>
          <a:xfrm rot="16200000">
            <a:off x="-56388" y="2824468"/>
            <a:ext cx="1524000" cy="420624"/>
          </a:xfrm>
          <a:prstGeom prst="flowChartAlternate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b="1" dirty="0" err="1" smtClean="0">
                <a:solidFill>
                  <a:schemeClr val="bg1"/>
                </a:solidFill>
                <a:latin typeface="Arial" pitchFamily="34" charset="0"/>
                <a:cs typeface="Arial" pitchFamily="34" charset="0"/>
              </a:rPr>
              <a:t>Permanant_DB</a:t>
            </a:r>
            <a:endParaRPr lang="en-US" sz="900" b="1" dirty="0">
              <a:solidFill>
                <a:schemeClr val="bg1"/>
              </a:solidFill>
              <a:latin typeface="Arial" pitchFamily="34" charset="0"/>
              <a:cs typeface="Arial" pitchFamily="34" charset="0"/>
            </a:endParaRPr>
          </a:p>
        </p:txBody>
      </p:sp>
      <p:sp>
        <p:nvSpPr>
          <p:cNvPr id="38" name="Snip Same Side Corner Rectangle 37"/>
          <p:cNvSpPr/>
          <p:nvPr/>
        </p:nvSpPr>
        <p:spPr>
          <a:xfrm>
            <a:off x="876300" y="3843010"/>
            <a:ext cx="7772400" cy="762000"/>
          </a:xfrm>
          <a:prstGeom prst="snip2SameRect">
            <a:avLst/>
          </a:prstGeom>
          <a:solidFill>
            <a:schemeClr val="tx2">
              <a:lumMod val="60000"/>
              <a:lumOff val="4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2">
                  <a:lumMod val="25000"/>
                </a:schemeClr>
              </a:solidFill>
            </a:endParaRPr>
          </a:p>
        </p:txBody>
      </p:sp>
      <p:sp>
        <p:nvSpPr>
          <p:cNvPr id="39" name="Flowchart: Alternate Process 38"/>
          <p:cNvSpPr/>
          <p:nvPr/>
        </p:nvSpPr>
        <p:spPr>
          <a:xfrm rot="16200000">
            <a:off x="322067" y="4016243"/>
            <a:ext cx="767090" cy="420624"/>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b="1" dirty="0" smtClean="0">
                <a:solidFill>
                  <a:schemeClr val="bg1"/>
                </a:solidFill>
                <a:latin typeface="Arial" pitchFamily="34" charset="0"/>
                <a:cs typeface="Arial" pitchFamily="34" charset="0"/>
              </a:rPr>
              <a:t>Stage Database</a:t>
            </a:r>
            <a:endParaRPr lang="en-US" sz="900" b="1" dirty="0">
              <a:solidFill>
                <a:schemeClr val="bg1"/>
              </a:solidFill>
              <a:latin typeface="Arial" pitchFamily="34" charset="0"/>
              <a:cs typeface="Arial" pitchFamily="34" charset="0"/>
            </a:endParaRPr>
          </a:p>
        </p:txBody>
      </p:sp>
      <p:sp>
        <p:nvSpPr>
          <p:cNvPr id="40" name="Rounded Rectangle 39"/>
          <p:cNvSpPr/>
          <p:nvPr/>
        </p:nvSpPr>
        <p:spPr>
          <a:xfrm>
            <a:off x="952500" y="4093205"/>
            <a:ext cx="7543800" cy="457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2">
                  <a:lumMod val="25000"/>
                </a:schemeClr>
              </a:solidFill>
            </a:endParaRPr>
          </a:p>
        </p:txBody>
      </p:sp>
      <p:sp>
        <p:nvSpPr>
          <p:cNvPr id="41" name="Round Same Side Corner Rectangle 40"/>
          <p:cNvSpPr/>
          <p:nvPr/>
        </p:nvSpPr>
        <p:spPr>
          <a:xfrm>
            <a:off x="1104900" y="3897615"/>
            <a:ext cx="7239000" cy="195590"/>
          </a:xfrm>
          <a:prstGeom prst="round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dirty="0" smtClean="0">
                <a:solidFill>
                  <a:schemeClr val="bg2">
                    <a:lumMod val="25000"/>
                  </a:schemeClr>
                </a:solidFill>
              </a:rPr>
              <a:t>Stage FG </a:t>
            </a:r>
            <a:endParaRPr lang="en-US" sz="1100" b="1" dirty="0">
              <a:solidFill>
                <a:schemeClr val="bg2">
                  <a:lumMod val="25000"/>
                </a:schemeClr>
              </a:solidFill>
            </a:endParaRPr>
          </a:p>
        </p:txBody>
      </p:sp>
      <p:sp>
        <p:nvSpPr>
          <p:cNvPr id="42" name="Rounded Rectangle 41"/>
          <p:cNvSpPr/>
          <p:nvPr/>
        </p:nvSpPr>
        <p:spPr>
          <a:xfrm>
            <a:off x="1194396" y="4166860"/>
            <a:ext cx="1219200" cy="30989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b="1" dirty="0" smtClean="0">
                <a:solidFill>
                  <a:schemeClr val="bg2">
                    <a:lumMod val="25000"/>
                  </a:schemeClr>
                </a:solidFill>
              </a:rPr>
              <a:t>Stage_1.ndf</a:t>
            </a:r>
          </a:p>
        </p:txBody>
      </p:sp>
      <p:sp>
        <p:nvSpPr>
          <p:cNvPr id="43" name="Striped Right Arrow 42"/>
          <p:cNvSpPr/>
          <p:nvPr/>
        </p:nvSpPr>
        <p:spPr>
          <a:xfrm>
            <a:off x="5993892" y="4131305"/>
            <a:ext cx="978408" cy="381000"/>
          </a:xfrm>
          <a:prstGeom prst="stripedRightArrow">
            <a:avLst/>
          </a:prstGeom>
          <a:gradFill flip="none" rotWithShape="1">
            <a:gsLst>
              <a:gs pos="69000">
                <a:schemeClr val="accent3">
                  <a:lumMod val="40000"/>
                  <a:lumOff val="60000"/>
                </a:schemeClr>
              </a:gs>
              <a:gs pos="0">
                <a:schemeClr val="accent1">
                  <a:tint val="66000"/>
                  <a:satMod val="160000"/>
                </a:schemeClr>
              </a:gs>
              <a:gs pos="0">
                <a:schemeClr val="bg2">
                  <a:lumMod val="50000"/>
                </a:schemeClr>
              </a:gs>
              <a:gs pos="50000">
                <a:schemeClr val="accent1">
                  <a:tint val="44500"/>
                  <a:satMod val="160000"/>
                </a:schemeClr>
              </a:gs>
              <a:gs pos="100000">
                <a:schemeClr val="accent1">
                  <a:tint val="23500"/>
                  <a:satMod val="160000"/>
                </a:schemeClr>
              </a:gs>
            </a:gsLst>
            <a:lin ang="108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2">
                  <a:lumMod val="25000"/>
                </a:schemeClr>
              </a:solidFill>
            </a:endParaRPr>
          </a:p>
        </p:txBody>
      </p:sp>
      <p:sp>
        <p:nvSpPr>
          <p:cNvPr id="44" name="Rounded Rectangle 43"/>
          <p:cNvSpPr/>
          <p:nvPr/>
        </p:nvSpPr>
        <p:spPr>
          <a:xfrm>
            <a:off x="2870796" y="4166860"/>
            <a:ext cx="1219200" cy="30989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b="1" dirty="0" smtClean="0">
                <a:solidFill>
                  <a:schemeClr val="bg2">
                    <a:lumMod val="25000"/>
                  </a:schemeClr>
                </a:solidFill>
              </a:rPr>
              <a:t>Stage_2.ndf</a:t>
            </a:r>
          </a:p>
        </p:txBody>
      </p:sp>
      <p:sp>
        <p:nvSpPr>
          <p:cNvPr id="45" name="Rounded Rectangle 44"/>
          <p:cNvSpPr/>
          <p:nvPr/>
        </p:nvSpPr>
        <p:spPr>
          <a:xfrm>
            <a:off x="4419600" y="4166860"/>
            <a:ext cx="1219200" cy="30989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b="1" dirty="0" smtClean="0">
                <a:solidFill>
                  <a:schemeClr val="bg2">
                    <a:lumMod val="25000"/>
                  </a:schemeClr>
                </a:solidFill>
              </a:rPr>
              <a:t>Stage_3.ndf</a:t>
            </a:r>
          </a:p>
        </p:txBody>
      </p:sp>
      <p:sp>
        <p:nvSpPr>
          <p:cNvPr id="46" name="Rounded Rectangle 45"/>
          <p:cNvSpPr/>
          <p:nvPr/>
        </p:nvSpPr>
        <p:spPr>
          <a:xfrm>
            <a:off x="7200900" y="4171950"/>
            <a:ext cx="1219200" cy="30989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b="1" dirty="0" smtClean="0">
                <a:solidFill>
                  <a:schemeClr val="bg2">
                    <a:lumMod val="25000"/>
                  </a:schemeClr>
                </a:solidFill>
              </a:rPr>
              <a:t>Stage_16.ndf</a:t>
            </a:r>
          </a:p>
        </p:txBody>
      </p:sp>
      <p:sp>
        <p:nvSpPr>
          <p:cNvPr id="47" name="Flowchart: Alternate Process 46"/>
          <p:cNvSpPr/>
          <p:nvPr/>
        </p:nvSpPr>
        <p:spPr>
          <a:xfrm>
            <a:off x="6320377" y="6263465"/>
            <a:ext cx="1143000" cy="228600"/>
          </a:xfrm>
          <a:prstGeom prst="flowChartAlternate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smtClean="0">
                <a:solidFill>
                  <a:schemeClr val="bg1"/>
                </a:solidFill>
              </a:rPr>
              <a:t>Stage DB Log</a:t>
            </a:r>
            <a:endParaRPr lang="en-US" sz="1050" b="1" dirty="0">
              <a:solidFill>
                <a:schemeClr val="bg1"/>
              </a:solidFill>
            </a:endParaRPr>
          </a:p>
        </p:txBody>
      </p:sp>
      <p:sp>
        <p:nvSpPr>
          <p:cNvPr id="49" name="Striped Right Arrow 48"/>
          <p:cNvSpPr/>
          <p:nvPr/>
        </p:nvSpPr>
        <p:spPr>
          <a:xfrm>
            <a:off x="5993892" y="4838700"/>
            <a:ext cx="978408" cy="381000"/>
          </a:xfrm>
          <a:prstGeom prst="stripedRightArrow">
            <a:avLst/>
          </a:prstGeom>
          <a:gradFill flip="none" rotWithShape="1">
            <a:gsLst>
              <a:gs pos="69000">
                <a:schemeClr val="accent3">
                  <a:lumMod val="40000"/>
                  <a:lumOff val="60000"/>
                </a:schemeClr>
              </a:gs>
              <a:gs pos="0">
                <a:schemeClr val="accent1">
                  <a:tint val="66000"/>
                  <a:satMod val="160000"/>
                </a:schemeClr>
              </a:gs>
              <a:gs pos="0">
                <a:schemeClr val="bg2">
                  <a:lumMod val="50000"/>
                </a:schemeClr>
              </a:gs>
              <a:gs pos="50000">
                <a:schemeClr val="accent1">
                  <a:tint val="44500"/>
                  <a:satMod val="160000"/>
                </a:schemeClr>
              </a:gs>
              <a:gs pos="100000">
                <a:schemeClr val="accent1">
                  <a:tint val="23500"/>
                  <a:satMod val="160000"/>
                </a:schemeClr>
              </a:gs>
            </a:gsLst>
            <a:lin ang="108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85" name="Rounded Rectangle 84"/>
          <p:cNvSpPr/>
          <p:nvPr/>
        </p:nvSpPr>
        <p:spPr>
          <a:xfrm>
            <a:off x="2764615" y="2922456"/>
            <a:ext cx="1480827" cy="30989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b="1" dirty="0" smtClean="0">
                <a:solidFill>
                  <a:schemeClr val="bg2">
                    <a:lumMod val="25000"/>
                  </a:schemeClr>
                </a:solidFill>
              </a:rPr>
              <a:t>Permanent_2.ndf</a:t>
            </a:r>
            <a:endParaRPr lang="en-US" sz="1200" b="1" dirty="0" smtClean="0">
              <a:solidFill>
                <a:schemeClr val="bg2">
                  <a:lumMod val="25000"/>
                </a:schemeClr>
              </a:solidFill>
            </a:endParaRPr>
          </a:p>
        </p:txBody>
      </p:sp>
      <p:sp>
        <p:nvSpPr>
          <p:cNvPr id="86" name="Rounded Rectangle 85"/>
          <p:cNvSpPr/>
          <p:nvPr/>
        </p:nvSpPr>
        <p:spPr>
          <a:xfrm>
            <a:off x="4430551" y="2917196"/>
            <a:ext cx="1480827" cy="30989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b="1" dirty="0" smtClean="0">
                <a:solidFill>
                  <a:schemeClr val="bg2">
                    <a:lumMod val="25000"/>
                  </a:schemeClr>
                </a:solidFill>
              </a:rPr>
              <a:t>Permanent_3.ndf</a:t>
            </a:r>
            <a:endParaRPr lang="en-US" sz="1200" b="1" dirty="0" smtClean="0">
              <a:solidFill>
                <a:schemeClr val="bg2">
                  <a:lumMod val="25000"/>
                </a:schemeClr>
              </a:solidFill>
            </a:endParaRPr>
          </a:p>
        </p:txBody>
      </p:sp>
      <p:sp>
        <p:nvSpPr>
          <p:cNvPr id="87" name="Rounded Rectangle 86"/>
          <p:cNvSpPr/>
          <p:nvPr/>
        </p:nvSpPr>
        <p:spPr>
          <a:xfrm>
            <a:off x="7152809" y="2896170"/>
            <a:ext cx="1480827" cy="30989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00" b="1" dirty="0" smtClean="0">
                <a:solidFill>
                  <a:schemeClr val="bg2">
                    <a:lumMod val="25000"/>
                  </a:schemeClr>
                </a:solidFill>
              </a:rPr>
              <a:t>Permanent_16.ndf</a:t>
            </a:r>
          </a:p>
        </p:txBody>
      </p:sp>
    </p:spTree>
    <p:extLst>
      <p:ext uri="{BB962C8B-B14F-4D97-AF65-F5344CB8AC3E}">
        <p14:creationId xmlns:p14="http://schemas.microsoft.com/office/powerpoint/2010/main" val="117020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205802"/>
            <a:ext cx="8229600" cy="4230357"/>
          </a:xfrm>
          <a:prstGeom prst="rect">
            <a:avLst/>
          </a:prstGeom>
        </p:spPr>
        <p:txBody>
          <a:bodyPr>
            <a:noAutofit/>
          </a:bodyPr>
          <a:lstStyle/>
          <a:p>
            <a:pPr>
              <a:lnSpc>
                <a:spcPct val="110000"/>
              </a:lnSpc>
            </a:pPr>
            <a:r>
              <a:rPr lang="en-US" sz="2400" dirty="0" smtClean="0"/>
              <a:t>SQL Server issues a large number of asynchronous read-ahead requests when performing scans</a:t>
            </a:r>
          </a:p>
          <a:p>
            <a:pPr>
              <a:lnSpc>
                <a:spcPct val="110000"/>
              </a:lnSpc>
            </a:pPr>
            <a:r>
              <a:rPr lang="en-US" sz="2400" dirty="0" smtClean="0"/>
              <a:t>Attempts to issue I/O at rate needed to keep CPUs “busy”</a:t>
            </a:r>
          </a:p>
          <a:p>
            <a:pPr>
              <a:lnSpc>
                <a:spcPct val="110000"/>
              </a:lnSpc>
            </a:pPr>
            <a:r>
              <a:rPr lang="en-US" sz="2400" dirty="0" smtClean="0"/>
              <a:t>Size of I/O issued is dependent on continuity of underlying data pages </a:t>
            </a:r>
          </a:p>
          <a:p>
            <a:pPr lvl="1">
              <a:lnSpc>
                <a:spcPct val="110000"/>
              </a:lnSpc>
            </a:pPr>
            <a:r>
              <a:rPr lang="en-US" sz="2200" dirty="0" smtClean="0"/>
              <a:t>I/O size can be any multiple of 8K up to 512K</a:t>
            </a:r>
          </a:p>
          <a:p>
            <a:pPr>
              <a:lnSpc>
                <a:spcPct val="110000"/>
              </a:lnSpc>
            </a:pPr>
            <a:r>
              <a:rPr lang="en-US" sz="2400" dirty="0" smtClean="0"/>
              <a:t>Average request size that will be issued by read-ahead operations can be determined by looking at</a:t>
            </a:r>
          </a:p>
          <a:p>
            <a:pPr lvl="1">
              <a:lnSpc>
                <a:spcPct val="110000"/>
              </a:lnSpc>
            </a:pPr>
            <a:r>
              <a:rPr lang="en-US" sz="1800" b="1" i="1" dirty="0" err="1" smtClean="0"/>
              <a:t>avg_fragment_size_in_pages</a:t>
            </a:r>
            <a:r>
              <a:rPr lang="en-US" sz="1800" dirty="0" smtClean="0"/>
              <a:t> exposed by </a:t>
            </a:r>
            <a:r>
              <a:rPr lang="en-US" sz="1800" b="1" i="1" dirty="0" err="1" smtClean="0"/>
              <a:t>sys.dm_index_physical_stats</a:t>
            </a:r>
            <a:endParaRPr lang="en-US" sz="1800" b="1" i="1" dirty="0" smtClean="0"/>
          </a:p>
          <a:p>
            <a:pPr>
              <a:lnSpc>
                <a:spcPct val="110000"/>
              </a:lnSpc>
              <a:buNone/>
            </a:pPr>
            <a:endParaRPr lang="en-US" sz="2400" dirty="0" smtClean="0"/>
          </a:p>
        </p:txBody>
      </p:sp>
      <p:sp>
        <p:nvSpPr>
          <p:cNvPr id="2" name="Title 1"/>
          <p:cNvSpPr>
            <a:spLocks noGrp="1"/>
          </p:cNvSpPr>
          <p:nvPr>
            <p:ph type="title"/>
          </p:nvPr>
        </p:nvSpPr>
        <p:spPr/>
        <p:txBody>
          <a:bodyPr/>
          <a:lstStyle/>
          <a:p>
            <a:r>
              <a:rPr lang="en-US" dirty="0" smtClean="0"/>
              <a:t>How Scans are Optimized</a:t>
            </a:r>
            <a:endParaRPr lang="en-US" dirty="0"/>
          </a:p>
        </p:txBody>
      </p:sp>
    </p:spTree>
    <p:extLst>
      <p:ext uri="{BB962C8B-B14F-4D97-AF65-F5344CB8AC3E}">
        <p14:creationId xmlns:p14="http://schemas.microsoft.com/office/powerpoint/2010/main" val="3015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1752600"/>
            <a:ext cx="8534400" cy="4419601"/>
          </a:xfrm>
          <a:prstGeom prst="rect">
            <a:avLst/>
          </a:prstGeom>
        </p:spPr>
        <p:txBody>
          <a:bodyPr>
            <a:normAutofit/>
          </a:bodyPr>
          <a:lstStyle/>
          <a:p>
            <a:pPr>
              <a:lnSpc>
                <a:spcPct val="120000"/>
              </a:lnSpc>
            </a:pPr>
            <a:r>
              <a:rPr lang="en-US" sz="2000" dirty="0" smtClean="0"/>
              <a:t>–E startup parameter (2MB Extents and not mixed extents)</a:t>
            </a:r>
          </a:p>
          <a:p>
            <a:pPr>
              <a:lnSpc>
                <a:spcPct val="120000"/>
              </a:lnSpc>
            </a:pPr>
            <a:r>
              <a:rPr lang="en-US" sz="2000" dirty="0" smtClean="0"/>
              <a:t>Minimize use of </a:t>
            </a:r>
            <a:r>
              <a:rPr lang="en-US" sz="2000" dirty="0" err="1" smtClean="0"/>
              <a:t>NonClustered</a:t>
            </a:r>
            <a:r>
              <a:rPr lang="en-US" sz="2000" dirty="0" smtClean="0"/>
              <a:t> indexes on Fact Tables</a:t>
            </a:r>
          </a:p>
          <a:p>
            <a:pPr>
              <a:lnSpc>
                <a:spcPct val="120000"/>
              </a:lnSpc>
            </a:pPr>
            <a:r>
              <a:rPr lang="en-US" sz="2000" dirty="0" smtClean="0"/>
              <a:t>Load techniques to avoid fragmentation</a:t>
            </a:r>
          </a:p>
          <a:p>
            <a:pPr lvl="1">
              <a:lnSpc>
                <a:spcPct val="120000"/>
              </a:lnSpc>
            </a:pPr>
            <a:r>
              <a:rPr lang="en-US" sz="2000" dirty="0" smtClean="0"/>
              <a:t>Load in Clustered Index order (e.g. date) when possible</a:t>
            </a:r>
          </a:p>
          <a:p>
            <a:pPr>
              <a:lnSpc>
                <a:spcPct val="120000"/>
              </a:lnSpc>
            </a:pPr>
            <a:r>
              <a:rPr lang="en-US" sz="2000" dirty="0" smtClean="0"/>
              <a:t>Index Creation always MAXDOP 1, SORT_IN_TEMPDB</a:t>
            </a:r>
          </a:p>
          <a:p>
            <a:pPr>
              <a:lnSpc>
                <a:spcPct val="120000"/>
              </a:lnSpc>
            </a:pPr>
            <a:r>
              <a:rPr lang="en-US" sz="2000" dirty="0" smtClean="0"/>
              <a:t>Isolate volatile tables in separate </a:t>
            </a:r>
            <a:r>
              <a:rPr lang="en-US" sz="2000" dirty="0" err="1" smtClean="0"/>
              <a:t>filegroup</a:t>
            </a:r>
            <a:endParaRPr lang="en-US" sz="2000" dirty="0" smtClean="0"/>
          </a:p>
          <a:p>
            <a:pPr>
              <a:lnSpc>
                <a:spcPct val="120000"/>
              </a:lnSpc>
            </a:pPr>
            <a:r>
              <a:rPr lang="en-US" sz="2000" dirty="0" smtClean="0"/>
              <a:t>Isolate staging tables in separate </a:t>
            </a:r>
            <a:r>
              <a:rPr lang="en-US" sz="2000" dirty="0" err="1" smtClean="0"/>
              <a:t>filegroup</a:t>
            </a:r>
            <a:r>
              <a:rPr lang="en-US" sz="2000" dirty="0" smtClean="0"/>
              <a:t> or DB</a:t>
            </a:r>
          </a:p>
          <a:p>
            <a:pPr>
              <a:lnSpc>
                <a:spcPct val="120000"/>
              </a:lnSpc>
            </a:pPr>
            <a:r>
              <a:rPr lang="en-US" sz="2000" dirty="0" smtClean="0"/>
              <a:t>Periodic maintenance</a:t>
            </a:r>
          </a:p>
          <a:p>
            <a:pPr>
              <a:lnSpc>
                <a:spcPct val="120000"/>
              </a:lnSpc>
            </a:pPr>
            <a:endParaRPr lang="en-US" sz="2000" dirty="0" smtClean="0"/>
          </a:p>
        </p:txBody>
      </p:sp>
      <p:sp>
        <p:nvSpPr>
          <p:cNvPr id="2" name="Title 1"/>
          <p:cNvSpPr>
            <a:spLocks noGrp="1"/>
          </p:cNvSpPr>
          <p:nvPr>
            <p:ph type="title"/>
          </p:nvPr>
        </p:nvSpPr>
        <p:spPr/>
        <p:txBody>
          <a:bodyPr>
            <a:normAutofit fontScale="90000"/>
          </a:bodyPr>
          <a:lstStyle/>
          <a:p>
            <a:r>
              <a:rPr lang="en-US" dirty="0" smtClean="0"/>
              <a:t>Techniques to Maximize Scan Throughput</a:t>
            </a:r>
            <a:endParaRPr lang="en-US" dirty="0"/>
          </a:p>
        </p:txBody>
      </p:sp>
    </p:spTree>
    <p:extLst>
      <p:ext uri="{BB962C8B-B14F-4D97-AF65-F5344CB8AC3E}">
        <p14:creationId xmlns:p14="http://schemas.microsoft.com/office/powerpoint/2010/main" val="410873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676400"/>
            <a:ext cx="8229600" cy="2324104"/>
          </a:xfrm>
          <a:prstGeom prst="rect">
            <a:avLst/>
          </a:prstGeom>
        </p:spPr>
        <p:txBody>
          <a:bodyPr>
            <a:normAutofit/>
          </a:bodyPr>
          <a:lstStyle/>
          <a:p>
            <a:pPr>
              <a:lnSpc>
                <a:spcPct val="100000"/>
              </a:lnSpc>
            </a:pPr>
            <a:r>
              <a:rPr lang="en-US" dirty="0" smtClean="0"/>
              <a:t>Bulk Inserts into Clustered Index using a moderate ‘</a:t>
            </a:r>
            <a:r>
              <a:rPr lang="en-US" dirty="0" err="1" smtClean="0"/>
              <a:t>batchsize</a:t>
            </a:r>
            <a:r>
              <a:rPr lang="en-US" dirty="0" smtClean="0"/>
              <a:t>’ parameter</a:t>
            </a:r>
          </a:p>
          <a:p>
            <a:pPr lvl="1">
              <a:lnSpc>
                <a:spcPct val="100000"/>
              </a:lnSpc>
            </a:pPr>
            <a:r>
              <a:rPr lang="en-US" dirty="0" smtClean="0">
                <a:solidFill>
                  <a:srgbClr val="FF0000"/>
                </a:solidFill>
              </a:rPr>
              <a:t>Each ‘batch’ is sorted independently…  causes fragmentation</a:t>
            </a:r>
          </a:p>
          <a:p>
            <a:pPr>
              <a:lnSpc>
                <a:spcPct val="100000"/>
              </a:lnSpc>
            </a:pPr>
            <a:r>
              <a:rPr lang="en-US" dirty="0" smtClean="0"/>
              <a:t>Overlapping batches lead to page splits</a:t>
            </a:r>
          </a:p>
        </p:txBody>
      </p:sp>
      <p:sp>
        <p:nvSpPr>
          <p:cNvPr id="2" name="Title 1"/>
          <p:cNvSpPr>
            <a:spLocks noGrp="1"/>
          </p:cNvSpPr>
          <p:nvPr>
            <p:ph type="title"/>
          </p:nvPr>
        </p:nvSpPr>
        <p:spPr/>
        <p:txBody>
          <a:bodyPr>
            <a:normAutofit fontScale="90000"/>
          </a:bodyPr>
          <a:lstStyle/>
          <a:p>
            <a:r>
              <a:rPr lang="en-US" dirty="0" smtClean="0"/>
              <a:t>Conventional data loads lead to fragmentation</a:t>
            </a:r>
            <a:endParaRPr lang="en-US" dirty="0"/>
          </a:p>
        </p:txBody>
      </p:sp>
      <p:grpSp>
        <p:nvGrpSpPr>
          <p:cNvPr id="4" name="Group 33"/>
          <p:cNvGrpSpPr/>
          <p:nvPr/>
        </p:nvGrpSpPr>
        <p:grpSpPr>
          <a:xfrm>
            <a:off x="1112763" y="3919526"/>
            <a:ext cx="2444775" cy="648118"/>
            <a:chOff x="1117501" y="4491613"/>
            <a:chExt cx="2444775" cy="648118"/>
          </a:xfrm>
          <a:solidFill>
            <a:schemeClr val="tx2">
              <a:lumMod val="50000"/>
            </a:schemeClr>
          </a:solidFill>
        </p:grpSpPr>
        <p:sp>
          <p:nvSpPr>
            <p:cNvPr id="5" name="Rectangle 4"/>
            <p:cNvSpPr/>
            <p:nvPr/>
          </p:nvSpPr>
          <p:spPr>
            <a:xfrm>
              <a:off x="1605633" y="4491613"/>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rgbClr val="000000"/>
                  </a:solidFill>
                </a:rPr>
                <a:t>1:32</a:t>
              </a:r>
              <a:endParaRPr lang="en-US" sz="1200" dirty="0">
                <a:solidFill>
                  <a:srgbClr val="000000"/>
                </a:solidFill>
              </a:endParaRPr>
            </a:p>
          </p:txBody>
        </p:sp>
        <p:sp>
          <p:nvSpPr>
            <p:cNvPr id="6" name="Rectangle 5"/>
            <p:cNvSpPr/>
            <p:nvPr/>
          </p:nvSpPr>
          <p:spPr>
            <a:xfrm>
              <a:off x="1117501" y="4491613"/>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rgbClr val="000000"/>
                  </a:solidFill>
                </a:rPr>
                <a:t>1:31</a:t>
              </a:r>
              <a:endParaRPr lang="en-US" sz="1200" dirty="0">
                <a:solidFill>
                  <a:srgbClr val="000000"/>
                </a:solidFill>
              </a:endParaRPr>
            </a:p>
          </p:txBody>
        </p:sp>
        <p:sp>
          <p:nvSpPr>
            <p:cNvPr id="9" name="Rectangle 8"/>
            <p:cNvSpPr/>
            <p:nvPr/>
          </p:nvSpPr>
          <p:spPr>
            <a:xfrm>
              <a:off x="3069905" y="4491613"/>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rgbClr val="000000"/>
                  </a:solidFill>
                </a:rPr>
                <a:t>1:35</a:t>
              </a:r>
              <a:endParaRPr lang="en-US" sz="1200" dirty="0">
                <a:solidFill>
                  <a:srgbClr val="000000"/>
                </a:solidFill>
              </a:endParaRPr>
            </a:p>
          </p:txBody>
        </p:sp>
        <p:sp>
          <p:nvSpPr>
            <p:cNvPr id="10" name="Rectangle 9"/>
            <p:cNvSpPr/>
            <p:nvPr/>
          </p:nvSpPr>
          <p:spPr>
            <a:xfrm>
              <a:off x="2581773" y="4491613"/>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rgbClr val="000000"/>
                  </a:solidFill>
                </a:rPr>
                <a:t>1:34</a:t>
              </a:r>
              <a:endParaRPr lang="en-US" sz="1200" dirty="0">
                <a:solidFill>
                  <a:srgbClr val="000000"/>
                </a:solidFill>
              </a:endParaRPr>
            </a:p>
          </p:txBody>
        </p:sp>
        <p:sp>
          <p:nvSpPr>
            <p:cNvPr id="11" name="Rectangle 10"/>
            <p:cNvSpPr/>
            <p:nvPr/>
          </p:nvSpPr>
          <p:spPr>
            <a:xfrm>
              <a:off x="2093641" y="4491613"/>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rgbClr val="000000"/>
                  </a:solidFill>
                </a:rPr>
                <a:t>1:33</a:t>
              </a:r>
              <a:endParaRPr lang="en-US" sz="1200" dirty="0">
                <a:solidFill>
                  <a:srgbClr val="000000"/>
                </a:solidFill>
              </a:endParaRPr>
            </a:p>
          </p:txBody>
        </p:sp>
      </p:grpSp>
      <p:grpSp>
        <p:nvGrpSpPr>
          <p:cNvPr id="8" name="Group 34"/>
          <p:cNvGrpSpPr/>
          <p:nvPr/>
        </p:nvGrpSpPr>
        <p:grpSpPr>
          <a:xfrm>
            <a:off x="1112763" y="4780563"/>
            <a:ext cx="2454367" cy="648118"/>
            <a:chOff x="1117501" y="5352650"/>
            <a:chExt cx="2454367" cy="648118"/>
          </a:xfrm>
          <a:solidFill>
            <a:schemeClr val="accent6">
              <a:lumMod val="20000"/>
              <a:lumOff val="80000"/>
              <a:alpha val="87000"/>
            </a:schemeClr>
          </a:solidFill>
        </p:grpSpPr>
        <p:sp>
          <p:nvSpPr>
            <p:cNvPr id="7" name="Rectangle 6"/>
            <p:cNvSpPr/>
            <p:nvPr/>
          </p:nvSpPr>
          <p:spPr>
            <a:xfrm>
              <a:off x="1117501" y="535265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200" dirty="0">
                <a:solidFill>
                  <a:schemeClr val="bg1"/>
                </a:solidFill>
              </a:endParaRPr>
            </a:p>
          </p:txBody>
        </p:sp>
        <p:sp>
          <p:nvSpPr>
            <p:cNvPr id="13" name="Rectangle 12"/>
            <p:cNvSpPr/>
            <p:nvPr/>
          </p:nvSpPr>
          <p:spPr>
            <a:xfrm>
              <a:off x="2103233" y="535265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200" dirty="0">
                <a:solidFill>
                  <a:schemeClr val="bg1"/>
                </a:solidFill>
              </a:endParaRPr>
            </a:p>
          </p:txBody>
        </p:sp>
        <p:sp>
          <p:nvSpPr>
            <p:cNvPr id="14" name="Rectangle 13"/>
            <p:cNvSpPr/>
            <p:nvPr/>
          </p:nvSpPr>
          <p:spPr>
            <a:xfrm>
              <a:off x="1615101" y="535265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200" dirty="0">
                <a:solidFill>
                  <a:schemeClr val="bg1"/>
                </a:solidFill>
              </a:endParaRPr>
            </a:p>
          </p:txBody>
        </p:sp>
        <p:sp>
          <p:nvSpPr>
            <p:cNvPr id="19" name="Rectangle 18"/>
            <p:cNvSpPr/>
            <p:nvPr/>
          </p:nvSpPr>
          <p:spPr>
            <a:xfrm>
              <a:off x="3079497" y="535265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200" dirty="0">
                <a:solidFill>
                  <a:schemeClr val="bg1"/>
                </a:solidFill>
              </a:endParaRPr>
            </a:p>
          </p:txBody>
        </p:sp>
        <p:sp>
          <p:nvSpPr>
            <p:cNvPr id="20" name="Rectangle 19"/>
            <p:cNvSpPr/>
            <p:nvPr/>
          </p:nvSpPr>
          <p:spPr>
            <a:xfrm>
              <a:off x="2591365" y="535265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200" dirty="0">
                <a:solidFill>
                  <a:schemeClr val="bg1"/>
                </a:solidFill>
              </a:endParaRPr>
            </a:p>
          </p:txBody>
        </p:sp>
      </p:grpSp>
      <p:grpSp>
        <p:nvGrpSpPr>
          <p:cNvPr id="12" name="Group 40"/>
          <p:cNvGrpSpPr/>
          <p:nvPr/>
        </p:nvGrpSpPr>
        <p:grpSpPr>
          <a:xfrm>
            <a:off x="1098332" y="3928483"/>
            <a:ext cx="4969128" cy="648118"/>
            <a:chOff x="1103070" y="4500570"/>
            <a:chExt cx="4969128" cy="648118"/>
          </a:xfrm>
        </p:grpSpPr>
        <p:grpSp>
          <p:nvGrpSpPr>
            <p:cNvPr id="15" name="Group 35"/>
            <p:cNvGrpSpPr/>
            <p:nvPr/>
          </p:nvGrpSpPr>
          <p:grpSpPr>
            <a:xfrm>
              <a:off x="1103070" y="4500570"/>
              <a:ext cx="4969128" cy="648118"/>
              <a:chOff x="3786182" y="4500570"/>
              <a:chExt cx="4969128" cy="648118"/>
            </a:xfrm>
          </p:grpSpPr>
          <p:sp>
            <p:nvSpPr>
              <p:cNvPr id="24" name="Rectangle 23"/>
              <p:cNvSpPr/>
              <p:nvPr/>
            </p:nvSpPr>
            <p:spPr>
              <a:xfrm>
                <a:off x="4286248" y="450057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bg1"/>
                    </a:solidFill>
                  </a:rPr>
                  <a:t>1:36</a:t>
                </a:r>
                <a:endParaRPr lang="en-US" sz="1200" dirty="0">
                  <a:solidFill>
                    <a:schemeClr val="bg1"/>
                  </a:solidFill>
                </a:endParaRPr>
              </a:p>
            </p:txBody>
          </p:sp>
          <p:sp>
            <p:nvSpPr>
              <p:cNvPr id="25" name="Rectangle 24"/>
              <p:cNvSpPr/>
              <p:nvPr/>
            </p:nvSpPr>
            <p:spPr>
              <a:xfrm>
                <a:off x="6294207" y="450057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bg1"/>
                    </a:solidFill>
                  </a:rPr>
                  <a:t>1:38</a:t>
                </a:r>
                <a:endParaRPr lang="en-US" sz="1200" dirty="0">
                  <a:solidFill>
                    <a:schemeClr val="bg1"/>
                  </a:solidFill>
                </a:endParaRPr>
              </a:p>
            </p:txBody>
          </p:sp>
          <p:sp>
            <p:nvSpPr>
              <p:cNvPr id="26" name="Rectangle 25"/>
              <p:cNvSpPr/>
              <p:nvPr/>
            </p:nvSpPr>
            <p:spPr>
              <a:xfrm>
                <a:off x="5286380" y="450057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bg1"/>
                    </a:solidFill>
                  </a:rPr>
                  <a:t>1:37</a:t>
                </a:r>
                <a:endParaRPr lang="en-US" sz="1200" dirty="0">
                  <a:solidFill>
                    <a:schemeClr val="bg1"/>
                  </a:solidFill>
                </a:endParaRPr>
              </a:p>
            </p:txBody>
          </p:sp>
          <p:sp>
            <p:nvSpPr>
              <p:cNvPr id="27" name="Rectangle 26"/>
              <p:cNvSpPr/>
              <p:nvPr/>
            </p:nvSpPr>
            <p:spPr>
              <a:xfrm>
                <a:off x="8262939" y="450057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bg1"/>
                    </a:solidFill>
                  </a:rPr>
                  <a:t>1:40</a:t>
                </a:r>
                <a:endParaRPr lang="en-US" sz="1200" dirty="0">
                  <a:solidFill>
                    <a:schemeClr val="bg1"/>
                  </a:solidFill>
                </a:endParaRPr>
              </a:p>
            </p:txBody>
          </p:sp>
          <p:sp>
            <p:nvSpPr>
              <p:cNvPr id="28" name="Rectangle 27"/>
              <p:cNvSpPr/>
              <p:nvPr/>
            </p:nvSpPr>
            <p:spPr>
              <a:xfrm>
                <a:off x="7262807" y="4500570"/>
                <a:ext cx="492371" cy="6481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solidFill>
                      <a:schemeClr val="bg1"/>
                    </a:solidFill>
                  </a:rPr>
                  <a:t>1:39</a:t>
                </a:r>
                <a:endParaRPr lang="en-US" sz="1200" dirty="0">
                  <a:solidFill>
                    <a:schemeClr val="bg1"/>
                  </a:solidFill>
                </a:endParaRPr>
              </a:p>
            </p:txBody>
          </p:sp>
          <p:sp>
            <p:nvSpPr>
              <p:cNvPr id="29" name="Rectangle 28"/>
              <p:cNvSpPr/>
              <p:nvPr/>
            </p:nvSpPr>
            <p:spPr>
              <a:xfrm>
                <a:off x="4786314" y="4500570"/>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bg1"/>
                    </a:solidFill>
                  </a:rPr>
                  <a:t>1:32</a:t>
                </a:r>
                <a:endParaRPr lang="en-US" sz="1200" dirty="0">
                  <a:solidFill>
                    <a:schemeClr val="bg1"/>
                  </a:solidFill>
                </a:endParaRPr>
              </a:p>
            </p:txBody>
          </p:sp>
          <p:sp>
            <p:nvSpPr>
              <p:cNvPr id="30" name="Rectangle 29"/>
              <p:cNvSpPr/>
              <p:nvPr/>
            </p:nvSpPr>
            <p:spPr>
              <a:xfrm>
                <a:off x="3786182" y="4500570"/>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bg1"/>
                    </a:solidFill>
                  </a:rPr>
                  <a:t>1:31</a:t>
                </a:r>
                <a:endParaRPr lang="en-US" sz="1200" dirty="0">
                  <a:solidFill>
                    <a:schemeClr val="bg1"/>
                  </a:solidFill>
                </a:endParaRPr>
              </a:p>
            </p:txBody>
          </p:sp>
          <p:sp>
            <p:nvSpPr>
              <p:cNvPr id="31" name="Rectangle 30"/>
              <p:cNvSpPr/>
              <p:nvPr/>
            </p:nvSpPr>
            <p:spPr>
              <a:xfrm>
                <a:off x="7762873" y="4500570"/>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bg1"/>
                    </a:solidFill>
                  </a:rPr>
                  <a:t>1:35</a:t>
                </a:r>
                <a:endParaRPr lang="en-US" sz="1200" dirty="0">
                  <a:solidFill>
                    <a:schemeClr val="bg1"/>
                  </a:solidFill>
                </a:endParaRPr>
              </a:p>
            </p:txBody>
          </p:sp>
          <p:sp>
            <p:nvSpPr>
              <p:cNvPr id="32" name="Rectangle 31"/>
              <p:cNvSpPr/>
              <p:nvPr/>
            </p:nvSpPr>
            <p:spPr>
              <a:xfrm>
                <a:off x="6782370" y="4500570"/>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bg1"/>
                    </a:solidFill>
                  </a:rPr>
                  <a:t>1:34</a:t>
                </a:r>
                <a:endParaRPr lang="en-US" sz="1200" dirty="0">
                  <a:solidFill>
                    <a:schemeClr val="bg1"/>
                  </a:solidFill>
                </a:endParaRPr>
              </a:p>
            </p:txBody>
          </p:sp>
          <p:sp>
            <p:nvSpPr>
              <p:cNvPr id="33" name="Rectangle 32"/>
              <p:cNvSpPr/>
              <p:nvPr/>
            </p:nvSpPr>
            <p:spPr>
              <a:xfrm>
                <a:off x="5786446" y="4500570"/>
                <a:ext cx="492371" cy="648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solidFill>
                      <a:schemeClr val="bg1"/>
                    </a:solidFill>
                  </a:rPr>
                  <a:t>1:33</a:t>
                </a:r>
                <a:endParaRPr lang="en-US" sz="1200" dirty="0">
                  <a:solidFill>
                    <a:schemeClr val="bg1"/>
                  </a:solidFill>
                </a:endParaRPr>
              </a:p>
            </p:txBody>
          </p:sp>
        </p:grpSp>
        <p:cxnSp>
          <p:nvCxnSpPr>
            <p:cNvPr id="37" name="Elbow Connector 36"/>
            <p:cNvCxnSpPr/>
            <p:nvPr/>
          </p:nvCxnSpPr>
          <p:spPr>
            <a:xfrm rot="16200000" flipH="1">
              <a:off x="2029190" y="4900240"/>
              <a:ext cx="1588" cy="488132"/>
            </a:xfrm>
            <a:prstGeom prst="bentConnector3">
              <a:avLst>
                <a:gd name="adj1" fmla="val 1364761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p:nvPr/>
          </p:nvCxnSpPr>
          <p:spPr>
            <a:xfrm rot="16200000" flipH="1">
              <a:off x="3112694" y="4900240"/>
              <a:ext cx="1588" cy="488132"/>
            </a:xfrm>
            <a:prstGeom prst="bentConnector3">
              <a:avLst>
                <a:gd name="adj1" fmla="val 1364761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8"/>
            <p:cNvCxnSpPr/>
            <p:nvPr/>
          </p:nvCxnSpPr>
          <p:spPr>
            <a:xfrm rot="16200000" flipH="1">
              <a:off x="4112826" y="4900240"/>
              <a:ext cx="1588" cy="488132"/>
            </a:xfrm>
            <a:prstGeom prst="bentConnector3">
              <a:avLst>
                <a:gd name="adj1" fmla="val 1364761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16200000" flipH="1">
              <a:off x="5112958" y="4900240"/>
              <a:ext cx="1588" cy="488132"/>
            </a:xfrm>
            <a:prstGeom prst="bentConnector3">
              <a:avLst>
                <a:gd name="adj1" fmla="val 1364761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16" name="Group 46"/>
          <p:cNvGrpSpPr/>
          <p:nvPr/>
        </p:nvGrpSpPr>
        <p:grpSpPr>
          <a:xfrm>
            <a:off x="1066800" y="5596250"/>
            <a:ext cx="5643602" cy="423550"/>
            <a:chOff x="500034" y="5462914"/>
            <a:chExt cx="5643602" cy="423550"/>
          </a:xfrm>
        </p:grpSpPr>
        <p:cxnSp>
          <p:nvCxnSpPr>
            <p:cNvPr id="42" name="Straight Arrow Connector 41"/>
            <p:cNvCxnSpPr/>
            <p:nvPr/>
          </p:nvCxnSpPr>
          <p:spPr>
            <a:xfrm>
              <a:off x="500034" y="5462914"/>
              <a:ext cx="5643602" cy="37788"/>
            </a:xfrm>
            <a:prstGeom prst="straightConnector1">
              <a:avLst/>
            </a:prstGeom>
            <a:ln>
              <a:solidFill>
                <a:schemeClr val="tx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538244" y="5517132"/>
              <a:ext cx="2533557" cy="369332"/>
            </a:xfrm>
            <a:prstGeom prst="rect">
              <a:avLst/>
            </a:prstGeom>
            <a:noFill/>
          </p:spPr>
          <p:txBody>
            <a:bodyPr wrap="square" rtlCol="0">
              <a:spAutoFit/>
            </a:bodyPr>
            <a:lstStyle/>
            <a:p>
              <a:r>
                <a:rPr lang="en-US" b="1" i="1" dirty="0" smtClean="0"/>
                <a:t>Key Order of Index</a:t>
              </a:r>
              <a:endParaRPr lang="en-US" b="1" i="1" dirty="0"/>
            </a:p>
          </p:txBody>
        </p:sp>
      </p:grpSp>
    </p:spTree>
    <p:extLst>
      <p:ext uri="{BB962C8B-B14F-4D97-AF65-F5344CB8AC3E}">
        <p14:creationId xmlns:p14="http://schemas.microsoft.com/office/powerpoint/2010/main" val="62301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1+#ppt_w/2"/>
                                          </p:val>
                                        </p:tav>
                                        <p:tav tm="100000">
                                          <p:val>
                                            <p:strVal val="#ppt_x"/>
                                          </p:val>
                                        </p:tav>
                                      </p:tavLst>
                                    </p:anim>
                                    <p:anim calcmode="lin" valueType="num">
                                      <p:cBhvr additive="base">
                                        <p:cTn id="1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nodeType="clickEffect">
                                  <p:stCondLst>
                                    <p:cond delay="0"/>
                                  </p:stCondLst>
                                  <p:childTnLst>
                                    <p:animMotion origin="layout" path="M -3.61111E-6 2.22222E-6 L 0.02309 -0.11783 " pathEditMode="relative" rAng="0" ptsTypes="AA">
                                      <p:cBhvr>
                                        <p:cTn id="22" dur="2000" fill="hold"/>
                                        <p:tgtEl>
                                          <p:spTgt spid="8"/>
                                        </p:tgtEl>
                                        <p:attrNameLst>
                                          <p:attrName>ppt_x</p:attrName>
                                          <p:attrName>ppt_y</p:attrName>
                                        </p:attrNameLst>
                                      </p:cBhvr>
                                      <p:rCtr x="1100" y="-5900"/>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447799"/>
            <a:ext cx="8382000" cy="4724401"/>
          </a:xfrm>
          <a:prstGeom prst="rect">
            <a:avLst/>
          </a:prstGeom>
        </p:spPr>
        <p:txBody>
          <a:bodyPr>
            <a:normAutofit/>
          </a:bodyPr>
          <a:lstStyle/>
          <a:p>
            <a:r>
              <a:rPr lang="en-US" sz="2000" dirty="0" smtClean="0"/>
              <a:t>Use a heap</a:t>
            </a:r>
          </a:p>
          <a:p>
            <a:pPr lvl="1"/>
            <a:r>
              <a:rPr lang="en-US" sz="2000" dirty="0" smtClean="0"/>
              <a:t>Practical if queries need to scan whole partitions</a:t>
            </a:r>
          </a:p>
          <a:p>
            <a:r>
              <a:rPr lang="en-US" sz="2000" dirty="0" smtClean="0"/>
              <a:t>or…Use a </a:t>
            </a:r>
            <a:r>
              <a:rPr lang="en-US" sz="2000" dirty="0" err="1" smtClean="0"/>
              <a:t>batchsize</a:t>
            </a:r>
            <a:r>
              <a:rPr lang="en-US" sz="2000" dirty="0" smtClean="0"/>
              <a:t> = 0</a:t>
            </a:r>
          </a:p>
          <a:p>
            <a:pPr lvl="1"/>
            <a:r>
              <a:rPr lang="en-US" sz="2000" dirty="0" smtClean="0"/>
              <a:t>Fine if no parallelism is needed during load</a:t>
            </a:r>
          </a:p>
          <a:p>
            <a:r>
              <a:rPr lang="en-US" sz="2000" dirty="0" smtClean="0"/>
              <a:t>or…Use a Two-Step Load </a:t>
            </a:r>
          </a:p>
          <a:p>
            <a:pPr marL="971550" lvl="1" indent="-514350">
              <a:buFont typeface="+mj-lt"/>
              <a:buAutoNum type="arabicPeriod"/>
            </a:pPr>
            <a:r>
              <a:rPr lang="en-US" sz="2000" dirty="0" smtClean="0"/>
              <a:t>Load to a Staging Table (heap)</a:t>
            </a:r>
          </a:p>
          <a:p>
            <a:pPr marL="971550" lvl="1" indent="-514350">
              <a:buFont typeface="+mj-lt"/>
              <a:buAutoNum type="arabicPeriod"/>
            </a:pPr>
            <a:r>
              <a:rPr lang="en-US" sz="2000" dirty="0" smtClean="0"/>
              <a:t>INSERT-SELECT from Staging Table into Target CI</a:t>
            </a:r>
          </a:p>
          <a:p>
            <a:pPr marL="971550" lvl="1" indent="-514350">
              <a:buNone/>
            </a:pPr>
            <a:r>
              <a:rPr lang="en-US" sz="2000" dirty="0" smtClean="0"/>
              <a:t>Resulting rows are not fragmented</a:t>
            </a:r>
          </a:p>
          <a:p>
            <a:pPr marL="971550" lvl="1" indent="-514350">
              <a:buNone/>
            </a:pPr>
            <a:r>
              <a:rPr lang="en-US" sz="2000" dirty="0" smtClean="0"/>
              <a:t>Can use Parallelism in step 1 – essential for large data volumes</a:t>
            </a:r>
          </a:p>
        </p:txBody>
      </p:sp>
      <p:sp>
        <p:nvSpPr>
          <p:cNvPr id="2" name="Title 1"/>
          <p:cNvSpPr>
            <a:spLocks noGrp="1"/>
          </p:cNvSpPr>
          <p:nvPr>
            <p:ph type="title"/>
          </p:nvPr>
        </p:nvSpPr>
        <p:spPr/>
        <p:txBody>
          <a:bodyPr/>
          <a:lstStyle/>
          <a:p>
            <a:r>
              <a:rPr lang="en-US" dirty="0" smtClean="0"/>
              <a:t>Best Practices for loading</a:t>
            </a:r>
            <a:endParaRPr lang="en-US" dirty="0"/>
          </a:p>
        </p:txBody>
      </p:sp>
    </p:spTree>
    <p:extLst>
      <p:ext uri="{BB962C8B-B14F-4D97-AF65-F5344CB8AC3E}">
        <p14:creationId xmlns:p14="http://schemas.microsoft.com/office/powerpoint/2010/main" val="1867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676400"/>
            <a:ext cx="8382000" cy="4724401"/>
          </a:xfrm>
          <a:prstGeom prst="rect">
            <a:avLst/>
          </a:prstGeom>
        </p:spPr>
        <p:txBody>
          <a:bodyPr>
            <a:normAutofit/>
          </a:bodyPr>
          <a:lstStyle/>
          <a:p>
            <a:pPr>
              <a:lnSpc>
                <a:spcPct val="110000"/>
              </a:lnSpc>
            </a:pPr>
            <a:r>
              <a:rPr lang="en-US" dirty="0" smtClean="0"/>
              <a:t>Avoid </a:t>
            </a:r>
            <a:r>
              <a:rPr lang="en-US" dirty="0" err="1" smtClean="0"/>
              <a:t>Autogrow</a:t>
            </a:r>
            <a:r>
              <a:rPr lang="en-US" dirty="0" smtClean="0"/>
              <a:t> of </a:t>
            </a:r>
            <a:r>
              <a:rPr lang="en-US" dirty="0" err="1" smtClean="0"/>
              <a:t>filegroups</a:t>
            </a:r>
            <a:endParaRPr lang="en-US" dirty="0" smtClean="0"/>
          </a:p>
          <a:p>
            <a:pPr lvl="1">
              <a:lnSpc>
                <a:spcPct val="110000"/>
              </a:lnSpc>
            </a:pPr>
            <a:r>
              <a:rPr lang="en-US" dirty="0" smtClean="0"/>
              <a:t>Pre-allocate </a:t>
            </a:r>
            <a:r>
              <a:rPr lang="en-US" dirty="0" err="1" smtClean="0"/>
              <a:t>filegroups</a:t>
            </a:r>
            <a:r>
              <a:rPr lang="en-US" dirty="0" smtClean="0"/>
              <a:t> to desired long-term size</a:t>
            </a:r>
          </a:p>
          <a:p>
            <a:pPr lvl="1">
              <a:lnSpc>
                <a:spcPct val="110000"/>
              </a:lnSpc>
            </a:pPr>
            <a:r>
              <a:rPr lang="en-US" dirty="0" smtClean="0"/>
              <a:t>Manually grow in large increments when necessary</a:t>
            </a:r>
          </a:p>
          <a:p>
            <a:pPr>
              <a:lnSpc>
                <a:spcPct val="110000"/>
              </a:lnSpc>
            </a:pPr>
            <a:r>
              <a:rPr lang="en-US" dirty="0" smtClean="0"/>
              <a:t>Keep volatile tables in a separate </a:t>
            </a:r>
            <a:r>
              <a:rPr lang="en-US" dirty="0" err="1" smtClean="0"/>
              <a:t>filegroup</a:t>
            </a:r>
            <a:endParaRPr lang="en-US" dirty="0" smtClean="0"/>
          </a:p>
          <a:p>
            <a:pPr lvl="1">
              <a:lnSpc>
                <a:spcPct val="110000"/>
              </a:lnSpc>
            </a:pPr>
            <a:r>
              <a:rPr lang="en-US" dirty="0" smtClean="0"/>
              <a:t>Tables that are frequently rebuilt or loaded in small increments</a:t>
            </a:r>
          </a:p>
          <a:p>
            <a:pPr>
              <a:lnSpc>
                <a:spcPct val="110000"/>
              </a:lnSpc>
            </a:pPr>
            <a:r>
              <a:rPr lang="en-US" dirty="0" smtClean="0"/>
              <a:t>If historical partitions are loaded in parallel, consider separate </a:t>
            </a:r>
            <a:r>
              <a:rPr lang="en-US" dirty="0" err="1" smtClean="0"/>
              <a:t>filegroups</a:t>
            </a:r>
            <a:r>
              <a:rPr lang="en-US" dirty="0" smtClean="0"/>
              <a:t> for separate partitions to avoid extent fragmentation</a:t>
            </a:r>
            <a:endParaRPr lang="en-US" dirty="0"/>
          </a:p>
        </p:txBody>
      </p:sp>
      <p:sp>
        <p:nvSpPr>
          <p:cNvPr id="2" name="Title 1"/>
          <p:cNvSpPr>
            <a:spLocks noGrp="1"/>
          </p:cNvSpPr>
          <p:nvPr>
            <p:ph type="title"/>
          </p:nvPr>
        </p:nvSpPr>
        <p:spPr/>
        <p:txBody>
          <a:bodyPr>
            <a:normAutofit/>
          </a:bodyPr>
          <a:lstStyle/>
          <a:p>
            <a:r>
              <a:rPr lang="en-US" dirty="0" smtClean="0"/>
              <a:t>Other fragmentation best practices</a:t>
            </a:r>
            <a:endParaRPr lang="en-US" dirty="0"/>
          </a:p>
        </p:txBody>
      </p:sp>
    </p:spTree>
    <p:extLst>
      <p:ext uri="{BB962C8B-B14F-4D97-AF65-F5344CB8AC3E}">
        <p14:creationId xmlns:p14="http://schemas.microsoft.com/office/powerpoint/2010/main" val="289314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533400" y="1545336"/>
            <a:ext cx="8458200" cy="3886200"/>
          </a:xfrm>
          <a:prstGeom prst="rect">
            <a:avLst/>
          </a:prstGeom>
        </p:spPr>
        <p:txBody>
          <a:bodyPr>
            <a:normAutofit/>
          </a:bodyPr>
          <a:lstStyle/>
          <a:p>
            <a:pPr marL="0" indent="0">
              <a:buNone/>
            </a:pPr>
            <a:r>
              <a:rPr lang="en-US" sz="5400" b="1" dirty="0" smtClean="0">
                <a:solidFill>
                  <a:srgbClr val="FF0000"/>
                </a:solidFill>
              </a:rPr>
              <a:t>Parallel Data Warehouse</a:t>
            </a:r>
          </a:p>
          <a:p>
            <a:pPr marL="457200" lvl="1" indent="0">
              <a:buNone/>
            </a:pPr>
            <a:r>
              <a:rPr lang="en-US" sz="5400" b="1" dirty="0" smtClean="0">
                <a:solidFill>
                  <a:srgbClr val="FF0000"/>
                </a:solidFill>
              </a:rPr>
              <a:t>	Overview</a:t>
            </a:r>
            <a:endParaRPr lang="en-AU" sz="5400" b="1" dirty="0">
              <a:solidFill>
                <a:srgbClr val="FF0000"/>
              </a:solidFill>
            </a:endParaRPr>
          </a:p>
        </p:txBody>
      </p:sp>
      <p:sp>
        <p:nvSpPr>
          <p:cNvPr id="3" name="Title 2"/>
          <p:cNvSpPr>
            <a:spLocks noGrp="1"/>
          </p:cNvSpPr>
          <p:nvPr>
            <p:ph type="title"/>
          </p:nvPr>
        </p:nvSpPr>
        <p:spPr/>
        <p:txBody>
          <a:bodyPr/>
          <a:lstStyle/>
          <a:p>
            <a:endParaRPr lang="en-AU" dirty="0"/>
          </a:p>
        </p:txBody>
      </p:sp>
    </p:spTree>
    <p:extLst>
      <p:ext uri="{BB962C8B-B14F-4D97-AF65-F5344CB8AC3E}">
        <p14:creationId xmlns:p14="http://schemas.microsoft.com/office/powerpoint/2010/main" val="177195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340768"/>
            <a:ext cx="7147560" cy="4779264"/>
          </a:xfrm>
          <a:prstGeom prst="rect">
            <a:avLst/>
          </a:prstGeom>
        </p:spPr>
        <p:txBody>
          <a:bodyPr>
            <a:normAutofit/>
          </a:bodyPr>
          <a:lstStyle/>
          <a:p>
            <a:endParaRPr lang="en-US" sz="2400" b="1" dirty="0" smtClean="0"/>
          </a:p>
          <a:p>
            <a:r>
              <a:rPr lang="en-US" sz="2400" b="1" dirty="0" smtClean="0"/>
              <a:t>Data Warehouse</a:t>
            </a:r>
          </a:p>
          <a:p>
            <a:r>
              <a:rPr lang="en-US" sz="2400" b="1" dirty="0" smtClean="0"/>
              <a:t>Fast Track</a:t>
            </a:r>
          </a:p>
          <a:p>
            <a:pPr lvl="1"/>
            <a:r>
              <a:rPr lang="en-US" sz="2400" b="1" dirty="0" smtClean="0"/>
              <a:t>Why / What is this ?</a:t>
            </a:r>
          </a:p>
          <a:p>
            <a:pPr lvl="1"/>
            <a:r>
              <a:rPr lang="en-US" sz="2400" b="1" dirty="0" smtClean="0"/>
              <a:t>Overview Architecture</a:t>
            </a:r>
          </a:p>
          <a:p>
            <a:pPr lvl="1"/>
            <a:r>
              <a:rPr lang="en-US" sz="2400" b="1" dirty="0" smtClean="0"/>
              <a:t>Balanced Architecture Approach for DW</a:t>
            </a:r>
          </a:p>
          <a:p>
            <a:pPr marL="0" indent="0">
              <a:buNone/>
            </a:pPr>
            <a:endParaRPr lang="en-US" sz="2400" b="1" dirty="0" smtClean="0"/>
          </a:p>
          <a:p>
            <a:r>
              <a:rPr lang="en-US" sz="2400" b="1" dirty="0" smtClean="0"/>
              <a:t>PDW</a:t>
            </a:r>
          </a:p>
          <a:p>
            <a:pPr lvl="1"/>
            <a:r>
              <a:rPr lang="en-US" sz="2400" b="1" dirty="0" smtClean="0"/>
              <a:t>Overview and Architecture</a:t>
            </a:r>
          </a:p>
          <a:p>
            <a:pPr lvl="1"/>
            <a:r>
              <a:rPr lang="en-US" sz="2400" b="1" dirty="0" smtClean="0"/>
              <a:t>Balanced IO and </a:t>
            </a:r>
            <a:r>
              <a:rPr lang="en-US" sz="2400" b="1" dirty="0" err="1" smtClean="0"/>
              <a:t>scaleout</a:t>
            </a:r>
            <a:endParaRPr lang="en-US" sz="2400" b="1"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34010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5" y="304800"/>
            <a:ext cx="8229600" cy="762000"/>
          </a:xfrm>
        </p:spPr>
        <p:txBody>
          <a:bodyPr/>
          <a:lstStyle/>
          <a:p>
            <a:r>
              <a:rPr lang="en-US" dirty="0" smtClean="0"/>
              <a:t>Data Warehouse appliances</a:t>
            </a:r>
            <a:endParaRPr lang="en-US" dirty="0"/>
          </a:p>
        </p:txBody>
      </p:sp>
      <p:sp>
        <p:nvSpPr>
          <p:cNvPr id="3" name="Content Placeholder 2"/>
          <p:cNvSpPr>
            <a:spLocks noGrp="1"/>
          </p:cNvSpPr>
          <p:nvPr>
            <p:ph sz="half" idx="2"/>
          </p:nvPr>
        </p:nvSpPr>
        <p:spPr>
          <a:xfrm>
            <a:off x="4942381" y="1449659"/>
            <a:ext cx="4040188" cy="4460488"/>
          </a:xfrm>
        </p:spPr>
        <p:txBody>
          <a:bodyPr>
            <a:normAutofit/>
          </a:bodyPr>
          <a:lstStyle/>
          <a:p>
            <a:pPr marL="280988" indent="9525">
              <a:buNone/>
            </a:pPr>
            <a:r>
              <a:rPr lang="en-US" dirty="0"/>
              <a:t>A prepackaged or pre-configured balanced set of hardware (servers, memory, storage and I/O channels), software (operating system, DBMS and management software), service and support, sold as a unit with built-in redundancy for high availability positioned as a platform for data warehousing. </a:t>
            </a:r>
          </a:p>
        </p:txBody>
      </p:sp>
      <p:pic>
        <p:nvPicPr>
          <p:cNvPr id="1028" name="Picture 4" descr="http://www.netezza.com/images/skimmer_blad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400" r="97600"/>
                    </a14:imgEffect>
                  </a14:imgLayer>
                </a14:imgProps>
              </a:ext>
              <a:ext uri="{28A0092B-C50C-407E-A947-70E740481C1C}">
                <a14:useLocalDpi xmlns:a14="http://schemas.microsoft.com/office/drawing/2010/main"/>
              </a:ext>
            </a:extLst>
          </a:blip>
          <a:srcRect/>
          <a:stretch>
            <a:fillRect/>
          </a:stretch>
        </p:blipFill>
        <p:spPr bwMode="auto">
          <a:xfrm>
            <a:off x="76200" y="4834965"/>
            <a:ext cx="2076450" cy="1337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etezza.com/images/twinfin_prod_shot.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79433" l="11628" r="98256"/>
                    </a14:imgEffect>
                  </a14:imgLayer>
                </a14:imgProps>
              </a:ext>
              <a:ext uri="{28A0092B-C50C-407E-A947-70E740481C1C}">
                <a14:useLocalDpi xmlns:a14="http://schemas.microsoft.com/office/drawing/2010/main"/>
              </a:ext>
            </a:extLst>
          </a:blip>
          <a:srcRect/>
          <a:stretch>
            <a:fillRect/>
          </a:stretch>
        </p:blipFill>
        <p:spPr bwMode="auto">
          <a:xfrm>
            <a:off x="0" y="1524000"/>
            <a:ext cx="2819400" cy="46225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m.ee/files/images/exadata.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250" b="98542" l="3425" r="96918">
                        <a14:foregroundMark x1="68493" y1="46250" x2="78082" y2="46458"/>
                        <a14:foregroundMark x1="78082" y1="46458" x2="79110" y2="56250"/>
                        <a14:foregroundMark x1="78767" y1="56250" x2="66096" y2="56250"/>
                        <a14:foregroundMark x1="66096" y1="56250" x2="66096" y2="46042"/>
                        <a14:foregroundMark x1="68493" y1="48958" x2="73973" y2="52500"/>
                        <a14:foregroundMark x1="74658" y1="53542" x2="76027" y2="55000"/>
                        <a14:foregroundMark x1="71233" y1="54167" x2="71233" y2="54167"/>
                      </a14:backgroundRemoval>
                    </a14:imgEffect>
                  </a14:imgLayer>
                </a14:imgProps>
              </a:ext>
              <a:ext uri="{28A0092B-C50C-407E-A947-70E740481C1C}">
                <a14:useLocalDpi xmlns:a14="http://schemas.microsoft.com/office/drawing/2010/main"/>
              </a:ext>
            </a:extLst>
          </a:blip>
          <a:srcRect/>
          <a:stretch>
            <a:fillRect/>
          </a:stretch>
        </p:blipFill>
        <p:spPr bwMode="auto">
          <a:xfrm>
            <a:off x="1371600" y="2743200"/>
            <a:ext cx="250316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Madison.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90800" y="1368812"/>
            <a:ext cx="2287161" cy="5489188"/>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75826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1000"/>
                                        <p:tgtEl>
                                          <p:spTgt spid="1030"/>
                                        </p:tgtEl>
                                      </p:cBhvr>
                                    </p:animEffect>
                                  </p:childTnLst>
                                </p:cTn>
                              </p:par>
                            </p:childTnLst>
                          </p:cTn>
                        </p:par>
                        <p:par>
                          <p:cTn id="16" fill="hold">
                            <p:stCondLst>
                              <p:cond delay="4000"/>
                            </p:stCondLst>
                            <p:childTnLst>
                              <p:par>
                                <p:cTn id="17" presetID="10"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solidFill>
                  <a:srgbClr val="FFFFFF"/>
                </a:solidFill>
              </a:rPr>
              <a:t>Parallel Data Warehouse Node </a:t>
            </a:r>
            <a:endParaRPr lang="en-US" dirty="0">
              <a:solidFill>
                <a:srgbClr val="FFFFFF"/>
              </a:solidFill>
            </a:endParaRPr>
          </a:p>
        </p:txBody>
      </p:sp>
      <p:sp>
        <p:nvSpPr>
          <p:cNvPr id="12" name="TextBox 11"/>
          <p:cNvSpPr txBox="1"/>
          <p:nvPr/>
        </p:nvSpPr>
        <p:spPr>
          <a:xfrm>
            <a:off x="1454046" y="4497049"/>
            <a:ext cx="6565692"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Compute Node     		   Storage Node</a:t>
            </a:r>
          </a:p>
        </p:txBody>
      </p:sp>
      <p:cxnSp>
        <p:nvCxnSpPr>
          <p:cNvPr id="7" name="Straight Connector 6"/>
          <p:cNvCxnSpPr/>
          <p:nvPr/>
        </p:nvCxnSpPr>
        <p:spPr>
          <a:xfrm>
            <a:off x="3893906" y="3390472"/>
            <a:ext cx="1191802" cy="10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descr="dl380g5-new.jpg"/>
          <p:cNvPicPr>
            <a:picLocks noChangeAspect="1"/>
          </p:cNvPicPr>
          <p:nvPr/>
        </p:nvPicPr>
        <p:blipFill>
          <a:blip r:embed="rId2" cstate="print"/>
          <a:stretch>
            <a:fillRect/>
          </a:stretch>
        </p:blipFill>
        <p:spPr>
          <a:xfrm>
            <a:off x="914807" y="3071972"/>
            <a:ext cx="2983381" cy="586389"/>
          </a:xfrm>
          <a:prstGeom prst="rect">
            <a:avLst/>
          </a:prstGeom>
        </p:spPr>
      </p:pic>
      <p:pic>
        <p:nvPicPr>
          <p:cNvPr id="9" name="Picture 8" descr="dl180g5-new.jpg"/>
          <p:cNvPicPr>
            <a:picLocks noChangeAspect="1"/>
          </p:cNvPicPr>
          <p:nvPr/>
        </p:nvPicPr>
        <p:blipFill>
          <a:blip r:embed="rId3" cstate="print"/>
          <a:stretch>
            <a:fillRect/>
          </a:stretch>
        </p:blipFill>
        <p:spPr>
          <a:xfrm>
            <a:off x="5089099" y="3086637"/>
            <a:ext cx="3058308" cy="554695"/>
          </a:xfrm>
          <a:prstGeom prst="rect">
            <a:avLst/>
          </a:prstGeom>
        </p:spPr>
      </p:pic>
      <p:sp>
        <p:nvSpPr>
          <p:cNvPr id="10" name="Footer Placeholder 2"/>
          <p:cNvSpPr txBox="1">
            <a:spLocks/>
          </p:cNvSpPr>
          <p:nvPr/>
        </p:nvSpPr>
        <p:spPr>
          <a:xfrm>
            <a:off x="7010400" y="6639633"/>
            <a:ext cx="2133600" cy="201436"/>
          </a:xfrm>
          <a:prstGeom prst="rect">
            <a:avLst/>
          </a:prstGeom>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solidFill>
                <a:effectLst/>
                <a:uLnTx/>
                <a:uFillTx/>
                <a:latin typeface="+mn-lt"/>
                <a:ea typeface="+mn-ea"/>
                <a:cs typeface="+mn-cs"/>
              </a:rPr>
              <a:t>Microsoft Confidential</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0404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dison.png"/>
          <p:cNvPicPr>
            <a:picLocks noChangeAspect="1"/>
          </p:cNvPicPr>
          <p:nvPr/>
        </p:nvPicPr>
        <p:blipFill>
          <a:blip r:embed="rId4" cstate="print"/>
          <a:stretch>
            <a:fillRect/>
          </a:stretch>
        </p:blipFill>
        <p:spPr>
          <a:xfrm>
            <a:off x="609600" y="1676400"/>
            <a:ext cx="2287161" cy="5489188"/>
          </a:xfrm>
          <a:prstGeom prst="rect">
            <a:avLst/>
          </a:prstGeom>
          <a:effectLst>
            <a:reflection blurRad="6350" stA="52000" endA="300" endPos="35000" dir="5400000" sy="-100000" algn="bl" rotWithShape="0"/>
          </a:effectLst>
        </p:spPr>
      </p:pic>
      <p:sp>
        <p:nvSpPr>
          <p:cNvPr id="22" name="Isosceles Triangle 21"/>
          <p:cNvSpPr/>
          <p:nvPr/>
        </p:nvSpPr>
        <p:spPr bwMode="auto">
          <a:xfrm rot="16200000">
            <a:off x="1295400" y="4319736"/>
            <a:ext cx="3048000" cy="1219200"/>
          </a:xfrm>
          <a:prstGeom prst="triangle">
            <a:avLst>
              <a:gd name="adj" fmla="val 80186"/>
            </a:avLst>
          </a:prstGeom>
          <a:solidFill>
            <a:srgbClr val="3399FF">
              <a:alpha val="20000"/>
            </a:srgbClr>
          </a:solidFill>
          <a:ln>
            <a:noFill/>
            <a:headEnd type="none" w="med" len="med"/>
            <a:tailEnd type="none" w="med" len="med"/>
          </a:ln>
          <a:scene3d>
            <a:camera prst="orthographicFront"/>
            <a:lightRig rig="threePt" dir="t"/>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endParaRPr>
          </a:p>
        </p:txBody>
      </p:sp>
      <p:sp>
        <p:nvSpPr>
          <p:cNvPr id="23" name="Rounded Rectangle 22"/>
          <p:cNvSpPr/>
          <p:nvPr/>
        </p:nvSpPr>
        <p:spPr bwMode="auto">
          <a:xfrm>
            <a:off x="3429000" y="3244552"/>
            <a:ext cx="5486400" cy="3352800"/>
          </a:xfrm>
          <a:prstGeom prst="roundRect">
            <a:avLst>
              <a:gd name="adj" fmla="val 6898"/>
            </a:avLst>
          </a:prstGeom>
          <a:solidFill>
            <a:srgbClr val="3399FF">
              <a:alpha val="20000"/>
            </a:srgbClr>
          </a:solidFill>
          <a:ln>
            <a:noFill/>
            <a:headEnd type="none" w="med" len="med"/>
            <a:tailEnd type="none" w="med" len="med"/>
          </a:ln>
          <a:scene3d>
            <a:camera prst="orthographicFront"/>
            <a:lightRig rig="threePt" dir="t"/>
          </a:scene3d>
          <a:sp3d contourW="1000"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rmAutofit fontScale="90000"/>
          </a:bodyPr>
          <a:lstStyle/>
          <a:p>
            <a:r>
              <a:rPr lang="en-GB" smtClean="0"/>
              <a:t>SQL Server Parallel Data Warehouse</a:t>
            </a:r>
            <a:br>
              <a:rPr lang="en-GB" smtClean="0"/>
            </a:br>
            <a:endParaRPr lang="en-GB" dirty="0"/>
          </a:p>
        </p:txBody>
      </p:sp>
      <p:sp>
        <p:nvSpPr>
          <p:cNvPr id="15" name="Rounded Rectangle 14"/>
          <p:cNvSpPr/>
          <p:nvPr/>
        </p:nvSpPr>
        <p:spPr bwMode="auto">
          <a:xfrm>
            <a:off x="3505200" y="3276600"/>
            <a:ext cx="5334000" cy="990600"/>
          </a:xfrm>
          <a:prstGeom prst="roundRect">
            <a:avLst/>
          </a:prstGeom>
          <a:solidFill>
            <a:schemeClr val="bg1"/>
          </a:soli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GB" altLang="zh-CN" sz="3200" i="1" dirty="0" smtClean="0">
              <a:solidFill>
                <a:srgbClr val="FFFFFF"/>
              </a:solidFill>
            </a:endParaRPr>
          </a:p>
        </p:txBody>
      </p:sp>
      <p:grpSp>
        <p:nvGrpSpPr>
          <p:cNvPr id="3" name="Group 19"/>
          <p:cNvGrpSpPr/>
          <p:nvPr/>
        </p:nvGrpSpPr>
        <p:grpSpPr>
          <a:xfrm>
            <a:off x="3489960" y="4373880"/>
            <a:ext cx="5349240" cy="2103120"/>
            <a:chOff x="3489960" y="4450080"/>
            <a:chExt cx="5349240" cy="2103120"/>
          </a:xfrm>
          <a:solidFill>
            <a:schemeClr val="bg1"/>
          </a:solidFill>
          <a:effectLst>
            <a:outerShdw blurRad="50800" dist="38100" dir="2700000" algn="tl" rotWithShape="0">
              <a:prstClr val="black">
                <a:alpha val="40000"/>
              </a:prstClr>
            </a:outerShdw>
          </a:effectLst>
        </p:grpSpPr>
        <p:sp>
          <p:nvSpPr>
            <p:cNvPr id="21" name="Rounded Rectangle 20"/>
            <p:cNvSpPr/>
            <p:nvPr/>
          </p:nvSpPr>
          <p:spPr bwMode="auto">
            <a:xfrm>
              <a:off x="3489960" y="5562600"/>
              <a:ext cx="5334000" cy="990600"/>
            </a:xfrm>
            <a:prstGeom prst="roundRect">
              <a:avLst/>
            </a:prstGeom>
            <a:grpFill/>
            <a:ln w="12700" cap="flat" cmpd="sng" algn="ctr">
              <a:noFill/>
              <a:prstDash val="solid"/>
              <a:round/>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endParaRPr>
            </a:p>
          </p:txBody>
        </p:sp>
        <p:sp>
          <p:nvSpPr>
            <p:cNvPr id="18" name="Rounded Rectangle 17"/>
            <p:cNvSpPr/>
            <p:nvPr/>
          </p:nvSpPr>
          <p:spPr bwMode="auto">
            <a:xfrm>
              <a:off x="3505200" y="4450080"/>
              <a:ext cx="5334000" cy="990600"/>
            </a:xfrm>
            <a:prstGeom prst="roundRect">
              <a:avLst/>
            </a:prstGeom>
            <a:grpFill/>
            <a:ln w="12700" cap="flat" cmpd="sng" algn="ctr">
              <a:noFill/>
              <a:prstDash val="solid"/>
              <a:round/>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endParaRPr>
            </a:p>
          </p:txBody>
        </p:sp>
        <p:pic>
          <p:nvPicPr>
            <p:cNvPr id="19" name="Picture 18" descr="WS08_h_rgb.png"/>
            <p:cNvPicPr>
              <a:picLocks noChangeAspect="1"/>
            </p:cNvPicPr>
            <p:nvPr/>
          </p:nvPicPr>
          <p:blipFill>
            <a:blip r:embed="rId5" cstate="print"/>
            <a:stretch>
              <a:fillRect/>
            </a:stretch>
          </p:blipFill>
          <p:spPr>
            <a:xfrm>
              <a:off x="3929063" y="4602480"/>
              <a:ext cx="4376737" cy="664821"/>
            </a:xfrm>
            <a:prstGeom prst="rect">
              <a:avLst/>
            </a:prstGeom>
            <a:grpFill/>
            <a:ln w="12700" cap="flat" cmpd="sng" algn="ctr">
              <a:noFill/>
              <a:prstDash val="solid"/>
              <a:round/>
              <a:headEnd type="none" w="med" len="med"/>
              <a:tailEnd type="none" w="med" len="med"/>
            </a:ln>
            <a:effectLst/>
          </p:spPr>
        </p:pic>
      </p:grpSp>
      <p:pic>
        <p:nvPicPr>
          <p:cNvPr id="27" name="Picture 26" descr="SQL08R2-PDW_h_rgb.png"/>
          <p:cNvPicPr>
            <a:picLocks noChangeAspect="1"/>
          </p:cNvPicPr>
          <p:nvPr/>
        </p:nvPicPr>
        <p:blipFill>
          <a:blip r:embed="rId6" cstate="print"/>
          <a:stretch>
            <a:fillRect/>
          </a:stretch>
        </p:blipFill>
        <p:spPr>
          <a:xfrm>
            <a:off x="3886200" y="3276600"/>
            <a:ext cx="3733800" cy="933450"/>
          </a:xfrm>
          <a:prstGeom prst="rect">
            <a:avLst/>
          </a:prstGeom>
        </p:spPr>
      </p:pic>
      <p:pic>
        <p:nvPicPr>
          <p:cNvPr id="8" name="Picture 3" descr="E:\Work Graphics\FT-hp_logo-118x75.jpg"/>
          <p:cNvPicPr>
            <a:picLocks noChangeAspect="1" noChangeArrowheads="1"/>
          </p:cNvPicPr>
          <p:nvPr/>
        </p:nvPicPr>
        <p:blipFill>
          <a:blip r:embed="rId7" cstate="print"/>
          <a:srcRect/>
          <a:stretch>
            <a:fillRect/>
          </a:stretch>
        </p:blipFill>
        <p:spPr bwMode="auto">
          <a:xfrm>
            <a:off x="5809635" y="5797934"/>
            <a:ext cx="725129" cy="460887"/>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pic>
      <p:sp>
        <p:nvSpPr>
          <p:cNvPr id="24" name="Text Placeholder 2"/>
          <p:cNvSpPr txBox="1">
            <a:spLocks/>
          </p:cNvSpPr>
          <p:nvPr/>
        </p:nvSpPr>
        <p:spPr>
          <a:xfrm>
            <a:off x="3528060" y="1567591"/>
            <a:ext cx="5257800" cy="1676961"/>
          </a:xfrm>
          <a:prstGeom prst="rect">
            <a:avLst/>
          </a:prstGeom>
        </p:spPr>
        <p:txBody>
          <a:bodyPr vert="horz" lIns="91440" tIns="45720" rIns="91440" bIns="45720" rtlCol="0">
            <a:normAutofit fontScale="62500" lnSpcReduction="20000"/>
          </a:bodyPr>
          <a:lstStyle>
            <a:lvl1pPr marL="342900" indent="-342900">
              <a:spcBef>
                <a:spcPct val="20000"/>
              </a:spcBef>
              <a:buClr>
                <a:srgbClr val="03C2F1"/>
              </a:buClr>
              <a:buFont typeface="Segoe UI" pitchFamily="34" charset="0"/>
              <a:buChar char="►"/>
              <a:defRPr sz="2800">
                <a:solidFill>
                  <a:schemeClr val="tx1">
                    <a:lumMod val="50000"/>
                    <a:lumOff val="50000"/>
                  </a:schemeClr>
                </a:solidFill>
                <a:latin typeface="Segoe UI" pitchFamily="34" charset="0"/>
                <a:ea typeface="Segoe UI" pitchFamily="34" charset="0"/>
                <a:cs typeface="Segoe UI" pitchFamily="34" charset="0"/>
              </a:defRPr>
            </a:lvl1pPr>
            <a:lvl2pPr marL="742950" indent="-285750">
              <a:spcBef>
                <a:spcPct val="20000"/>
              </a:spcBef>
              <a:buClr>
                <a:srgbClr val="03C2F1"/>
              </a:buClr>
              <a:buFont typeface="Arial" pitchFamily="34" charset="0"/>
              <a:buChar char="–"/>
              <a:defRPr sz="2400">
                <a:solidFill>
                  <a:schemeClr val="tx1">
                    <a:lumMod val="50000"/>
                    <a:lumOff val="50000"/>
                  </a:schemeClr>
                </a:solidFill>
                <a:latin typeface="Segoe UI" pitchFamily="34" charset="0"/>
                <a:ea typeface="Segoe UI" pitchFamily="34" charset="0"/>
                <a:cs typeface="Segoe UI" pitchFamily="34" charset="0"/>
              </a:defRPr>
            </a:lvl2pPr>
            <a:lvl3pPr marL="1143000" indent="-228600">
              <a:spcBef>
                <a:spcPct val="20000"/>
              </a:spcBef>
              <a:buClr>
                <a:srgbClr val="03C2F1"/>
              </a:buClr>
              <a:buFont typeface="Arial" pitchFamily="34" charset="0"/>
              <a:buChar char="•"/>
              <a:defRPr sz="2000">
                <a:solidFill>
                  <a:schemeClr val="tx1">
                    <a:lumMod val="50000"/>
                    <a:lumOff val="50000"/>
                  </a:schemeClr>
                </a:solidFill>
                <a:latin typeface="Segoe UI" pitchFamily="34" charset="0"/>
                <a:ea typeface="Segoe UI" pitchFamily="34" charset="0"/>
                <a:cs typeface="Segoe UI" pitchFamily="34" charset="0"/>
              </a:defRPr>
            </a:lvl3pPr>
            <a:lvl4pPr marL="1600200" indent="-228600">
              <a:spcBef>
                <a:spcPct val="20000"/>
              </a:spcBef>
              <a:buClr>
                <a:srgbClr val="03C2F1"/>
              </a:buClr>
              <a:buFont typeface="Arial" pitchFamily="34" charset="0"/>
              <a:buChar char="–"/>
              <a:defRPr>
                <a:solidFill>
                  <a:schemeClr val="tx1">
                    <a:lumMod val="50000"/>
                    <a:lumOff val="50000"/>
                  </a:schemeClr>
                </a:solidFill>
                <a:latin typeface="Segoe UI" pitchFamily="34" charset="0"/>
                <a:ea typeface="Segoe UI" pitchFamily="34" charset="0"/>
                <a:cs typeface="Segoe UI" pitchFamily="34" charset="0"/>
              </a:defRPr>
            </a:lvl4pPr>
            <a:lvl5pPr marL="2057400" indent="-228600">
              <a:spcBef>
                <a:spcPct val="20000"/>
              </a:spcBef>
              <a:buClr>
                <a:srgbClr val="03C2F1"/>
              </a:buClr>
              <a:buFont typeface="Arial" pitchFamily="34" charset="0"/>
              <a:buChar char="»"/>
              <a:defRPr>
                <a:solidFill>
                  <a:schemeClr val="tx1">
                    <a:lumMod val="50000"/>
                    <a:lumOff val="50000"/>
                  </a:schemeClr>
                </a:solidFill>
                <a:latin typeface="Segoe UI" pitchFamily="34" charset="0"/>
                <a:ea typeface="Segoe UI" pitchFamily="34" charset="0"/>
                <a:cs typeface="Segoe UI"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t>High Scalability from 10s to 100s of TB</a:t>
            </a:r>
          </a:p>
          <a:p>
            <a:r>
              <a:rPr lang="en-GB" dirty="0"/>
              <a:t>High scale through Massively Parallel Processing (MPP) system</a:t>
            </a:r>
          </a:p>
          <a:p>
            <a:r>
              <a:rPr lang="en-GB" dirty="0"/>
              <a:t>Choice of hardware vendor</a:t>
            </a:r>
          </a:p>
          <a:p>
            <a:r>
              <a:rPr lang="en-GB" dirty="0"/>
              <a:t>Low cost through commodity hardware</a:t>
            </a:r>
          </a:p>
          <a:p>
            <a:r>
              <a:rPr lang="en-GB" dirty="0"/>
              <a:t>Deep integration with Microsoft BI</a:t>
            </a:r>
          </a:p>
        </p:txBody>
      </p:sp>
      <p:sp>
        <p:nvSpPr>
          <p:cNvPr id="20" name="TextBox 19"/>
          <p:cNvSpPr txBox="1"/>
          <p:nvPr/>
        </p:nvSpPr>
        <p:spPr>
          <a:xfrm>
            <a:off x="409903" y="804041"/>
            <a:ext cx="7914290" cy="369332"/>
          </a:xfrm>
          <a:prstGeom prst="rect">
            <a:avLst/>
          </a:prstGeom>
          <a:noFill/>
        </p:spPr>
        <p:txBody>
          <a:bodyPr wrap="square" rtlCol="0">
            <a:spAutoFit/>
          </a:bodyPr>
          <a:lstStyle/>
          <a:p>
            <a:pPr indent="-396875">
              <a:lnSpc>
                <a:spcPct val="90000"/>
              </a:lnSpc>
              <a:spcBef>
                <a:spcPct val="20000"/>
              </a:spcBef>
              <a:buClr>
                <a:srgbClr val="777777"/>
              </a:buClr>
            </a:pPr>
            <a:r>
              <a:rPr lang="en-US" sz="20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 data warehouse appliance with massive scalability</a:t>
            </a:r>
            <a:endParaRPr lang="en-IN" sz="200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Footer Placeholder 4"/>
          <p:cNvSpPr txBox="1">
            <a:spLocks/>
          </p:cNvSpPr>
          <p:nvPr/>
        </p:nvSpPr>
        <p:spPr>
          <a:xfrm>
            <a:off x="159326" y="6521750"/>
            <a:ext cx="8679873" cy="365125"/>
          </a:xfrm>
          <a:prstGeom prst="rect">
            <a:avLst/>
          </a:prstGeom>
        </p:spPr>
        <p:txBody>
          <a:bodyPr vert="horz" lIns="91425" tIns="45713" rIns="91425" bIns="45713" rtlCol="0" anchor="ctr"/>
          <a:lstStyle>
            <a:defPPr>
              <a:defRPr lang="en-US"/>
            </a:defPPr>
            <a:lvl1pPr marL="0" algn="r" defTabSz="914253" rtl="0" eaLnBrk="1" latinLnBrk="0" hangingPunct="1">
              <a:defRPr sz="1200" kern="1200">
                <a:solidFill>
                  <a:schemeClr val="tx1"/>
                </a:solidFill>
                <a:latin typeface="+mn-lt"/>
                <a:ea typeface="+mn-ea"/>
                <a:cs typeface="+mn-cs"/>
              </a:defRPr>
            </a:lvl1pPr>
            <a:lvl2pPr marL="457127" algn="l" defTabSz="914253" rtl="0" eaLnBrk="1" latinLnBrk="0" hangingPunct="1">
              <a:defRPr sz="1800" kern="1200">
                <a:solidFill>
                  <a:schemeClr val="tx1"/>
                </a:solidFill>
                <a:latin typeface="+mn-lt"/>
                <a:ea typeface="+mn-ea"/>
                <a:cs typeface="+mn-cs"/>
              </a:defRPr>
            </a:lvl2pPr>
            <a:lvl3pPr marL="914253" algn="l" defTabSz="914253" rtl="0" eaLnBrk="1" latinLnBrk="0" hangingPunct="1">
              <a:defRPr sz="1800" kern="1200">
                <a:solidFill>
                  <a:schemeClr val="tx1"/>
                </a:solidFill>
                <a:latin typeface="+mn-lt"/>
                <a:ea typeface="+mn-ea"/>
                <a:cs typeface="+mn-cs"/>
              </a:defRPr>
            </a:lvl3pPr>
            <a:lvl4pPr marL="1371380" algn="l" defTabSz="914253" rtl="0" eaLnBrk="1" latinLnBrk="0" hangingPunct="1">
              <a:defRPr sz="1800" kern="1200">
                <a:solidFill>
                  <a:schemeClr val="tx1"/>
                </a:solidFill>
                <a:latin typeface="+mn-lt"/>
                <a:ea typeface="+mn-ea"/>
                <a:cs typeface="+mn-cs"/>
              </a:defRPr>
            </a:lvl4pPr>
            <a:lvl5pPr marL="1828508" algn="l" defTabSz="914253" rtl="0" eaLnBrk="1" latinLnBrk="0" hangingPunct="1">
              <a:defRPr sz="1800" kern="1200">
                <a:solidFill>
                  <a:schemeClr val="tx1"/>
                </a:solidFill>
                <a:latin typeface="+mn-lt"/>
                <a:ea typeface="+mn-ea"/>
                <a:cs typeface="+mn-cs"/>
              </a:defRPr>
            </a:lvl5pPr>
            <a:lvl6pPr marL="2285635" algn="l" defTabSz="914253" rtl="0" eaLnBrk="1" latinLnBrk="0" hangingPunct="1">
              <a:defRPr sz="1800" kern="1200">
                <a:solidFill>
                  <a:schemeClr val="tx1"/>
                </a:solidFill>
                <a:latin typeface="+mn-lt"/>
                <a:ea typeface="+mn-ea"/>
                <a:cs typeface="+mn-cs"/>
              </a:defRPr>
            </a:lvl6pPr>
            <a:lvl7pPr marL="2742760" algn="l" defTabSz="914253" rtl="0" eaLnBrk="1" latinLnBrk="0" hangingPunct="1">
              <a:defRPr sz="1800" kern="1200">
                <a:solidFill>
                  <a:schemeClr val="tx1"/>
                </a:solidFill>
                <a:latin typeface="+mn-lt"/>
                <a:ea typeface="+mn-ea"/>
                <a:cs typeface="+mn-cs"/>
              </a:defRPr>
            </a:lvl7pPr>
            <a:lvl8pPr marL="3199888" algn="l" defTabSz="914253" rtl="0" eaLnBrk="1" latinLnBrk="0" hangingPunct="1">
              <a:defRPr sz="1800" kern="1200">
                <a:solidFill>
                  <a:schemeClr val="tx1"/>
                </a:solidFill>
                <a:latin typeface="+mn-lt"/>
                <a:ea typeface="+mn-ea"/>
                <a:cs typeface="+mn-cs"/>
              </a:defRPr>
            </a:lvl8pPr>
            <a:lvl9pPr marL="3657015" algn="l" defTabSz="914253" rtl="0" eaLnBrk="1" latinLnBrk="0" hangingPunct="1">
              <a:defRPr sz="1800" kern="1200">
                <a:solidFill>
                  <a:schemeClr val="tx1"/>
                </a:solidFill>
                <a:latin typeface="+mn-lt"/>
                <a:ea typeface="+mn-ea"/>
                <a:cs typeface="+mn-cs"/>
              </a:defRPr>
            </a:lvl9pPr>
          </a:lstStyle>
          <a:p>
            <a:pPr algn="ctr"/>
            <a:r>
              <a:rPr lang="en-CA" dirty="0" smtClean="0">
                <a:solidFill>
                  <a:srgbClr val="FFFFFF"/>
                </a:solidFill>
              </a:rPr>
              <a:t>© 2010 Microsoft Corporation.   Microsoft Materials - Confidential.  All rights reserved. CITA # MSFT101120_A</a:t>
            </a:r>
            <a:endParaRPr lang="en-US" dirty="0">
              <a:solidFill>
                <a:srgbClr val="FFFFFF"/>
              </a:solidFill>
            </a:endParaRPr>
          </a:p>
        </p:txBody>
      </p:sp>
    </p:spTree>
    <p:custDataLst>
      <p:tags r:id="rId1"/>
    </p:custDataLst>
    <p:extLst>
      <p:ext uri="{BB962C8B-B14F-4D97-AF65-F5344CB8AC3E}">
        <p14:creationId xmlns:p14="http://schemas.microsoft.com/office/powerpoint/2010/main" val="1911398227"/>
      </p:ext>
    </p:extLst>
  </p:cSld>
  <p:clrMapOvr>
    <a:masterClrMapping/>
  </p:clrMapOvr>
  <mc:AlternateContent xmlns:mc="http://schemas.openxmlformats.org/markup-compatibility/2006" xmlns:p14="http://schemas.microsoft.com/office/powerpoint/2010/main">
    <mc:Choice Requires="p14">
      <p:transition spd="med" p14:dur="700" advTm="30582">
        <p:fade/>
      </p:transition>
    </mc:Choice>
    <mc:Fallback xmlns="">
      <p:transition spd="med" advTm="305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6918201" y="1219200"/>
            <a:ext cx="2121170" cy="4215353"/>
          </a:xfrm>
          <a:prstGeom prst="roundRect">
            <a:avLst/>
          </a:prstGeom>
          <a:solidFill>
            <a:schemeClr val="bg1">
              <a:lumMod val="50000"/>
              <a:lumOff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ounded Rectangle 2"/>
          <p:cNvSpPr/>
          <p:nvPr/>
        </p:nvSpPr>
        <p:spPr bwMode="auto">
          <a:xfrm>
            <a:off x="133350" y="1589911"/>
            <a:ext cx="2121170" cy="4215353"/>
          </a:xfrm>
          <a:prstGeom prst="roundRect">
            <a:avLst/>
          </a:prstGeom>
          <a:solidFill>
            <a:schemeClr val="bg1">
              <a:lumMod val="50000"/>
              <a:lumOff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7" name="Picture 7"/>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834972" y="2075021"/>
            <a:ext cx="1116292" cy="250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608720" y="2273455"/>
            <a:ext cx="1116292" cy="250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57167" y="2636912"/>
            <a:ext cx="1796469" cy="1796468"/>
          </a:xfrm>
          <a:prstGeom prst="rect">
            <a:avLst/>
          </a:prstGeom>
          <a:noFill/>
          <a:ln>
            <a:noFill/>
          </a:ln>
          <a:effectLst/>
          <a:extLst/>
        </p:spPr>
      </p:pic>
      <p:grpSp>
        <p:nvGrpSpPr>
          <p:cNvPr id="2" name="Group 1"/>
          <p:cNvGrpSpPr/>
          <p:nvPr/>
        </p:nvGrpSpPr>
        <p:grpSpPr>
          <a:xfrm>
            <a:off x="2398536" y="980728"/>
            <a:ext cx="4392488" cy="4824536"/>
            <a:chOff x="3858053" y="1484784"/>
            <a:chExt cx="3384376" cy="3709644"/>
          </a:xfrm>
        </p:grpSpPr>
        <p:sp>
          <p:nvSpPr>
            <p:cNvPr id="5" name="Oval 4"/>
            <p:cNvSpPr>
              <a:spLocks noChangeAspect="1"/>
            </p:cNvSpPr>
            <p:nvPr/>
          </p:nvSpPr>
          <p:spPr>
            <a:xfrm>
              <a:off x="3858053" y="1895414"/>
              <a:ext cx="3384376" cy="3299014"/>
            </a:xfrm>
            <a:prstGeom prst="ellipse">
              <a:avLst/>
            </a:prstGeom>
            <a:solidFill>
              <a:schemeClr val="lt1"/>
            </a:solidFill>
            <a:ln w="63500">
              <a:solidFill>
                <a:srgbClr val="C00000">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218093" y="1484784"/>
              <a:ext cx="864096" cy="3600400"/>
            </a:xfrm>
            <a:prstGeom prst="roundRect">
              <a:avLst/>
            </a:prstGeom>
            <a:gradFill>
              <a:gsLst>
                <a:gs pos="0">
                  <a:schemeClr val="accent2">
                    <a:tint val="50000"/>
                    <a:satMod val="300000"/>
                    <a:alpha val="45000"/>
                  </a:schemeClr>
                </a:gs>
                <a:gs pos="35000">
                  <a:schemeClr val="accent2">
                    <a:tint val="37000"/>
                    <a:satMod val="300000"/>
                    <a:alpha val="45000"/>
                  </a:schemeClr>
                </a:gs>
                <a:gs pos="100000">
                  <a:schemeClr val="accent2">
                    <a:tint val="15000"/>
                    <a:satMod val="350000"/>
                    <a:alpha val="45000"/>
                  </a:schemeClr>
                </a:gs>
              </a:gsLst>
            </a:gradFill>
          </p:spPr>
          <p:style>
            <a:lnRef idx="1">
              <a:schemeClr val="accent2"/>
            </a:lnRef>
            <a:fillRef idx="2">
              <a:schemeClr val="accent2"/>
            </a:fillRef>
            <a:effectRef idx="1">
              <a:schemeClr val="accent2"/>
            </a:effectRef>
            <a:fontRef idx="minor">
              <a:schemeClr val="dk1"/>
            </a:fontRef>
          </p:style>
          <p:txBody>
            <a:bodyPr rtlCol="0" anchor="t"/>
            <a:lstStyle/>
            <a:p>
              <a:pPr algn="ctr"/>
              <a:r>
                <a:rPr lang="en-GB" sz="1100" b="1" dirty="0" smtClean="0">
                  <a:solidFill>
                    <a:schemeClr val="tx1"/>
                  </a:solidFill>
                </a:rPr>
                <a:t>Control Rack</a:t>
              </a:r>
              <a:endParaRPr lang="en-GB" sz="1100" b="1" dirty="0">
                <a:solidFill>
                  <a:schemeClr val="tx1"/>
                </a:solidFill>
              </a:endParaRPr>
            </a:p>
          </p:txBody>
        </p:sp>
        <p:sp>
          <p:nvSpPr>
            <p:cNvPr id="34" name="Rounded Rectangle 33"/>
            <p:cNvSpPr/>
            <p:nvPr/>
          </p:nvSpPr>
          <p:spPr>
            <a:xfrm>
              <a:off x="5118381" y="1484784"/>
              <a:ext cx="1692000" cy="3600400"/>
            </a:xfrm>
            <a:prstGeom prst="roundRect">
              <a:avLst>
                <a:gd name="adj" fmla="val 8650"/>
              </a:avLst>
            </a:prstGeom>
            <a:gradFill>
              <a:gsLst>
                <a:gs pos="0">
                  <a:schemeClr val="accent4">
                    <a:tint val="50000"/>
                    <a:satMod val="300000"/>
                    <a:alpha val="45000"/>
                  </a:schemeClr>
                </a:gs>
                <a:gs pos="35000">
                  <a:schemeClr val="accent4">
                    <a:tint val="37000"/>
                    <a:satMod val="300000"/>
                    <a:alpha val="44000"/>
                  </a:schemeClr>
                </a:gs>
                <a:gs pos="100000">
                  <a:schemeClr val="accent4">
                    <a:tint val="15000"/>
                    <a:satMod val="350000"/>
                    <a:alpha val="45000"/>
                  </a:schemeClr>
                </a:gs>
              </a:gsLst>
            </a:gradFill>
          </p:spPr>
          <p:style>
            <a:lnRef idx="1">
              <a:schemeClr val="accent4"/>
            </a:lnRef>
            <a:fillRef idx="2">
              <a:schemeClr val="accent4"/>
            </a:fillRef>
            <a:effectRef idx="1">
              <a:schemeClr val="accent4"/>
            </a:effectRef>
            <a:fontRef idx="minor">
              <a:schemeClr val="dk1"/>
            </a:fontRef>
          </p:style>
          <p:txBody>
            <a:bodyPr rtlCol="0" anchor="t"/>
            <a:lstStyle/>
            <a:p>
              <a:pPr algn="ctr"/>
              <a:r>
                <a:rPr lang="en-GB" sz="1100" b="1" dirty="0" smtClean="0">
                  <a:solidFill>
                    <a:schemeClr val="tx1"/>
                  </a:solidFill>
                </a:rPr>
                <a:t>Data</a:t>
              </a:r>
              <a:br>
                <a:rPr lang="en-GB" sz="1100" b="1" dirty="0" smtClean="0">
                  <a:solidFill>
                    <a:schemeClr val="tx1"/>
                  </a:solidFill>
                </a:rPr>
              </a:br>
              <a:r>
                <a:rPr lang="en-GB" sz="1100" b="1" dirty="0" smtClean="0">
                  <a:solidFill>
                    <a:schemeClr val="tx1"/>
                  </a:solidFill>
                </a:rPr>
                <a:t>Rack</a:t>
              </a:r>
              <a:endParaRPr lang="en-GB" sz="1100" b="1" dirty="0">
                <a:solidFill>
                  <a:schemeClr val="tx1"/>
                </a:solidFill>
              </a:endParaRPr>
            </a:p>
          </p:txBody>
        </p:sp>
        <p:pic>
          <p:nvPicPr>
            <p:cNvPr id="4" name="Picture 3"/>
            <p:cNvPicPr/>
            <p:nvPr/>
          </p:nvPicPr>
          <p:blipFill rotWithShape="1">
            <a:blip r:embed="rId4" cstate="screen">
              <a:extLst>
                <a:ext uri="{28A0092B-C50C-407E-A947-70E740481C1C}">
                  <a14:useLocalDpi xmlns:a14="http://schemas.microsoft.com/office/drawing/2010/main" val="0"/>
                </a:ext>
              </a:extLst>
            </a:blip>
            <a:srcRect/>
            <a:stretch/>
          </p:blipFill>
          <p:spPr bwMode="auto">
            <a:xfrm>
              <a:off x="4422116" y="1895780"/>
              <a:ext cx="2312062" cy="309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7"/>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306895" y="2465070"/>
            <a:ext cx="1116292" cy="250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a:xfrm>
            <a:off x="381000" y="230188"/>
            <a:ext cx="8382000" cy="4985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GB" sz="3600" dirty="0" smtClean="0">
                <a:solidFill>
                  <a:schemeClr val="accent1">
                    <a:lumMod val="60000"/>
                    <a:lumOff val="40000"/>
                  </a:schemeClr>
                </a:solidFill>
                <a:latin typeface="Segoe Semibold"/>
              </a:rPr>
              <a:t>Parallel Data Warehouse</a:t>
            </a:r>
            <a:endParaRPr lang="en-GB" sz="3600" dirty="0">
              <a:solidFill>
                <a:schemeClr val="accent1">
                  <a:lumMod val="60000"/>
                  <a:lumOff val="40000"/>
                </a:schemeClr>
              </a:solidFill>
              <a:latin typeface="Segoe Semibold"/>
            </a:endParaRPr>
          </a:p>
        </p:txBody>
      </p:sp>
      <p:pic>
        <p:nvPicPr>
          <p:cNvPr id="18" name="Picture 6"/>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063282" y="1378796"/>
            <a:ext cx="1690354" cy="42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rapezoid 13"/>
          <p:cNvSpPr/>
          <p:nvPr/>
        </p:nvSpPr>
        <p:spPr>
          <a:xfrm rot="16200000" flipH="1" flipV="1">
            <a:off x="6174548" y="3171923"/>
            <a:ext cx="838351" cy="726886"/>
          </a:xfrm>
          <a:prstGeom prst="trapezoid">
            <a:avLst>
              <a:gd name="adj" fmla="val 45250"/>
            </a:avLst>
          </a:prstGeom>
          <a:gradFill>
            <a:gsLst>
              <a:gs pos="0">
                <a:schemeClr val="tx2"/>
              </a:gs>
              <a:gs pos="35000">
                <a:schemeClr val="tx2"/>
              </a:gs>
              <a:gs pos="100000">
                <a:schemeClr val="accent2">
                  <a:tint val="15000"/>
                  <a:satMod val="350000"/>
                  <a:alpha val="10000"/>
                </a:schemeClr>
              </a:gs>
            </a:gsLst>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8" name="Trapezoid 7"/>
          <p:cNvSpPr/>
          <p:nvPr/>
        </p:nvSpPr>
        <p:spPr>
          <a:xfrm rot="5400000" flipV="1">
            <a:off x="1974713" y="3088992"/>
            <a:ext cx="954893" cy="827327"/>
          </a:xfrm>
          <a:prstGeom prst="trapezoid">
            <a:avLst>
              <a:gd name="adj" fmla="val 45250"/>
            </a:avLst>
          </a:prstGeom>
          <a:gradFill>
            <a:gsLst>
              <a:gs pos="0">
                <a:schemeClr val="tx2"/>
              </a:gs>
              <a:gs pos="35000">
                <a:schemeClr val="tx2"/>
              </a:gs>
              <a:gs pos="100000">
                <a:schemeClr val="accent2">
                  <a:tint val="15000"/>
                  <a:satMod val="350000"/>
                  <a:alpha val="10000"/>
                </a:schemeClr>
              </a:gs>
            </a:gsLst>
          </a:gra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2050" name="Picture 2"/>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33350" y="1850435"/>
            <a:ext cx="2121170" cy="310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4559" y="5076774"/>
            <a:ext cx="1298752" cy="307777"/>
          </a:xfrm>
          <a:prstGeom prst="rect">
            <a:avLst/>
          </a:prstGeom>
          <a:noFill/>
        </p:spPr>
        <p:txBody>
          <a:bodyPr wrap="none" rtlCol="0">
            <a:spAutoFit/>
          </a:bodyPr>
          <a:lstStyle/>
          <a:p>
            <a:pPr algn="ctr" defTabSz="914099"/>
            <a:r>
              <a:rPr lang="en-GB" sz="1400" b="1" dirty="0">
                <a:solidFill>
                  <a:schemeClr val="bg1"/>
                </a:solidFill>
                <a:latin typeface="Segoe" pitchFamily="34" charset="0"/>
                <a:cs typeface="+mn-cs"/>
              </a:rPr>
              <a:t>Control Rack</a:t>
            </a:r>
          </a:p>
        </p:txBody>
      </p:sp>
      <p:sp>
        <p:nvSpPr>
          <p:cNvPr id="21" name="TextBox 20"/>
          <p:cNvSpPr txBox="1"/>
          <p:nvPr/>
        </p:nvSpPr>
        <p:spPr>
          <a:xfrm>
            <a:off x="7385163" y="4922886"/>
            <a:ext cx="1199367" cy="307777"/>
          </a:xfrm>
          <a:prstGeom prst="rect">
            <a:avLst/>
          </a:prstGeom>
          <a:noFill/>
        </p:spPr>
        <p:txBody>
          <a:bodyPr wrap="none" rtlCol="0">
            <a:spAutoFit/>
          </a:bodyPr>
          <a:lstStyle/>
          <a:p>
            <a:pPr algn="ctr" defTabSz="914099"/>
            <a:r>
              <a:rPr lang="en-GB" sz="1400" b="1" dirty="0" smtClean="0">
                <a:solidFill>
                  <a:schemeClr val="bg1"/>
                </a:solidFill>
                <a:latin typeface="Segoe" pitchFamily="34" charset="0"/>
                <a:cs typeface="+mn-cs"/>
              </a:rPr>
              <a:t>Data Rack/s</a:t>
            </a:r>
            <a:endParaRPr lang="en-GB" sz="1400" b="1" dirty="0">
              <a:solidFill>
                <a:schemeClr val="bg1"/>
              </a:solidFill>
              <a:latin typeface="Segoe" pitchFamily="34" charset="0"/>
              <a:cs typeface="+mn-cs"/>
            </a:endParaRPr>
          </a:p>
        </p:txBody>
      </p:sp>
    </p:spTree>
    <p:extLst>
      <p:ext uri="{BB962C8B-B14F-4D97-AF65-F5344CB8AC3E}">
        <p14:creationId xmlns:p14="http://schemas.microsoft.com/office/powerpoint/2010/main" val="44098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173" descr="dl380g5-new.jpg"/>
          <p:cNvPicPr>
            <a:picLocks noChangeAspect="1"/>
          </p:cNvPicPr>
          <p:nvPr/>
        </p:nvPicPr>
        <p:blipFill>
          <a:blip r:embed="rId3" cstate="print"/>
          <a:stretch>
            <a:fillRect/>
          </a:stretch>
        </p:blipFill>
        <p:spPr>
          <a:xfrm>
            <a:off x="2846664" y="2678883"/>
            <a:ext cx="1382785" cy="285255"/>
          </a:xfrm>
          <a:prstGeom prst="rect">
            <a:avLst/>
          </a:prstGeom>
        </p:spPr>
      </p:pic>
      <p:pic>
        <p:nvPicPr>
          <p:cNvPr id="165" name="Picture 164" descr="dl380g5-new.jpg"/>
          <p:cNvPicPr>
            <a:picLocks noChangeAspect="1"/>
          </p:cNvPicPr>
          <p:nvPr/>
        </p:nvPicPr>
        <p:blipFill>
          <a:blip r:embed="rId3" cstate="print"/>
          <a:stretch>
            <a:fillRect/>
          </a:stretch>
        </p:blipFill>
        <p:spPr>
          <a:xfrm>
            <a:off x="2845266" y="2341925"/>
            <a:ext cx="1382785" cy="285255"/>
          </a:xfrm>
          <a:prstGeom prst="rect">
            <a:avLst/>
          </a:prstGeom>
        </p:spPr>
      </p:pic>
      <p:pic>
        <p:nvPicPr>
          <p:cNvPr id="136" name="Picture 135" descr="dl380g5-new.jpg"/>
          <p:cNvPicPr>
            <a:picLocks noChangeAspect="1"/>
          </p:cNvPicPr>
          <p:nvPr/>
        </p:nvPicPr>
        <p:blipFill>
          <a:blip r:embed="rId3" cstate="print"/>
          <a:stretch>
            <a:fillRect/>
          </a:stretch>
        </p:blipFill>
        <p:spPr>
          <a:xfrm>
            <a:off x="4976069" y="2434204"/>
            <a:ext cx="1451296" cy="285255"/>
          </a:xfrm>
          <a:prstGeom prst="rect">
            <a:avLst/>
          </a:prstGeom>
        </p:spPr>
      </p:pic>
      <p:pic>
        <p:nvPicPr>
          <p:cNvPr id="145" name="Picture 144" descr="dl380g5-new.jpg"/>
          <p:cNvPicPr>
            <a:picLocks noChangeAspect="1"/>
          </p:cNvPicPr>
          <p:nvPr/>
        </p:nvPicPr>
        <p:blipFill>
          <a:blip r:embed="rId3" cstate="print"/>
          <a:stretch>
            <a:fillRect/>
          </a:stretch>
        </p:blipFill>
        <p:spPr>
          <a:xfrm>
            <a:off x="4967680" y="2845265"/>
            <a:ext cx="1451296" cy="285255"/>
          </a:xfrm>
          <a:prstGeom prst="rect">
            <a:avLst/>
          </a:prstGeom>
        </p:spPr>
      </p:pic>
      <p:pic>
        <p:nvPicPr>
          <p:cNvPr id="156" name="Picture 155" descr="dl380g5-new.jpg"/>
          <p:cNvPicPr>
            <a:picLocks noChangeAspect="1"/>
          </p:cNvPicPr>
          <p:nvPr/>
        </p:nvPicPr>
        <p:blipFill>
          <a:blip r:embed="rId3" cstate="print"/>
          <a:stretch>
            <a:fillRect/>
          </a:stretch>
        </p:blipFill>
        <p:spPr>
          <a:xfrm>
            <a:off x="4976069" y="3264714"/>
            <a:ext cx="1451296" cy="285255"/>
          </a:xfrm>
          <a:prstGeom prst="rect">
            <a:avLst/>
          </a:prstGeom>
        </p:spPr>
      </p:pic>
      <p:pic>
        <p:nvPicPr>
          <p:cNvPr id="159" name="Picture 158" descr="dl380g5-new.jpg"/>
          <p:cNvPicPr>
            <a:picLocks noChangeAspect="1"/>
          </p:cNvPicPr>
          <p:nvPr/>
        </p:nvPicPr>
        <p:blipFill>
          <a:blip r:embed="rId3" cstate="print"/>
          <a:stretch>
            <a:fillRect/>
          </a:stretch>
        </p:blipFill>
        <p:spPr>
          <a:xfrm>
            <a:off x="4984458" y="3684164"/>
            <a:ext cx="1451296" cy="285255"/>
          </a:xfrm>
          <a:prstGeom prst="rect">
            <a:avLst/>
          </a:prstGeom>
        </p:spPr>
      </p:pic>
      <p:pic>
        <p:nvPicPr>
          <p:cNvPr id="162" name="Picture 161" descr="dl380g5-new.jpg"/>
          <p:cNvPicPr>
            <a:picLocks noChangeAspect="1"/>
          </p:cNvPicPr>
          <p:nvPr/>
        </p:nvPicPr>
        <p:blipFill>
          <a:blip r:embed="rId3" cstate="print"/>
          <a:stretch>
            <a:fillRect/>
          </a:stretch>
        </p:blipFill>
        <p:spPr>
          <a:xfrm>
            <a:off x="4976069" y="4070057"/>
            <a:ext cx="1451296" cy="285255"/>
          </a:xfrm>
          <a:prstGeom prst="rect">
            <a:avLst/>
          </a:prstGeom>
        </p:spPr>
      </p:pic>
      <p:pic>
        <p:nvPicPr>
          <p:cNvPr id="163" name="Picture 162" descr="dl380g5-new.jpg"/>
          <p:cNvPicPr>
            <a:picLocks noChangeAspect="1"/>
          </p:cNvPicPr>
          <p:nvPr/>
        </p:nvPicPr>
        <p:blipFill>
          <a:blip r:embed="rId3" cstate="print"/>
          <a:stretch>
            <a:fillRect/>
          </a:stretch>
        </p:blipFill>
        <p:spPr>
          <a:xfrm>
            <a:off x="4984458" y="4514674"/>
            <a:ext cx="1451296" cy="285255"/>
          </a:xfrm>
          <a:prstGeom prst="rect">
            <a:avLst/>
          </a:prstGeom>
        </p:spPr>
      </p:pic>
      <p:pic>
        <p:nvPicPr>
          <p:cNvPr id="130" name="Picture 129" descr="dl380g5-new.jpg"/>
          <p:cNvPicPr>
            <a:picLocks noChangeAspect="1"/>
          </p:cNvPicPr>
          <p:nvPr/>
        </p:nvPicPr>
        <p:blipFill>
          <a:blip r:embed="rId3" cstate="print"/>
          <a:stretch>
            <a:fillRect/>
          </a:stretch>
        </p:blipFill>
        <p:spPr>
          <a:xfrm>
            <a:off x="4967680" y="2031533"/>
            <a:ext cx="1451296" cy="285255"/>
          </a:xfrm>
          <a:prstGeom prst="rect">
            <a:avLst/>
          </a:prstGeom>
        </p:spPr>
      </p:pic>
      <p:pic>
        <p:nvPicPr>
          <p:cNvPr id="129" name="Picture 128" descr="dl380g5-new.jpg"/>
          <p:cNvPicPr>
            <a:picLocks noChangeAspect="1"/>
          </p:cNvPicPr>
          <p:nvPr/>
        </p:nvPicPr>
        <p:blipFill>
          <a:blip r:embed="rId3" cstate="print"/>
          <a:stretch>
            <a:fillRect/>
          </a:stretch>
        </p:blipFill>
        <p:spPr>
          <a:xfrm>
            <a:off x="4957893" y="1585518"/>
            <a:ext cx="1451296" cy="285255"/>
          </a:xfrm>
          <a:prstGeom prst="rect">
            <a:avLst/>
          </a:prstGeom>
        </p:spPr>
      </p:pic>
      <p:sp>
        <p:nvSpPr>
          <p:cNvPr id="2" name="Title 1"/>
          <p:cNvSpPr>
            <a:spLocks noGrp="1"/>
          </p:cNvSpPr>
          <p:nvPr>
            <p:ph type="title"/>
          </p:nvPr>
        </p:nvSpPr>
        <p:spPr>
          <a:xfrm>
            <a:off x="382323" y="120005"/>
            <a:ext cx="8380677" cy="775597"/>
          </a:xfrm>
        </p:spPr>
        <p:txBody>
          <a:bodyPr vert="horz" wrap="square" lIns="0" tIns="0" rIns="0" bIns="0" rtlCol="0" anchor="t">
            <a:spAutoFit/>
          </a:bodyPr>
          <a:lstStyle/>
          <a:p>
            <a:pPr algn="ctr"/>
            <a:r>
              <a:rPr lang="en-US" sz="2800" b="1" dirty="0"/>
              <a:t>Parallel Data Warehouse </a:t>
            </a:r>
            <a:r>
              <a:rPr lang="en-GB" sz="2800" b="1" dirty="0"/>
              <a:t>Appliance - Hardware Architecture</a:t>
            </a:r>
          </a:p>
        </p:txBody>
      </p:sp>
      <p:sp>
        <p:nvSpPr>
          <p:cNvPr id="5" name="Line 214"/>
          <p:cNvSpPr>
            <a:spLocks noChangeShapeType="1"/>
          </p:cNvSpPr>
          <p:nvPr/>
        </p:nvSpPr>
        <p:spPr bwMode="auto">
          <a:xfrm rot="10800000" flipH="1">
            <a:off x="6230652" y="6327168"/>
            <a:ext cx="394912" cy="0"/>
          </a:xfrm>
          <a:prstGeom prst="line">
            <a:avLst/>
          </a:prstGeom>
          <a:noFill/>
          <a:ln w="38100">
            <a:solidFill>
              <a:schemeClr val="accent1"/>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6" name="Text Box 52"/>
          <p:cNvSpPr txBox="1">
            <a:spLocks noChangeArrowheads="1"/>
          </p:cNvSpPr>
          <p:nvPr/>
        </p:nvSpPr>
        <p:spPr bwMode="auto">
          <a:xfrm>
            <a:off x="4745153" y="1150415"/>
            <a:ext cx="1765723" cy="323161"/>
          </a:xfrm>
          <a:prstGeom prst="rect">
            <a:avLst/>
          </a:prstGeom>
          <a:noFill/>
          <a:ln w="9525" algn="ctr">
            <a:noFill/>
            <a:miter lim="800000"/>
            <a:headEnd/>
            <a:tailEnd/>
          </a:ln>
        </p:spPr>
        <p:txBody>
          <a:bodyPr wrap="square" lIns="91436" tIns="45718" rIns="91436" bIns="45718">
            <a:spAutoFit/>
          </a:bodyPr>
          <a:lstStyle/>
          <a:p>
            <a:pPr algn="ctr" defTabSz="914363">
              <a:lnSpc>
                <a:spcPts val="1800"/>
              </a:lnSpc>
            </a:pPr>
            <a:r>
              <a:rPr lang="en-US" sz="1100" b="1" dirty="0" smtClean="0">
                <a:solidFill>
                  <a:srgbClr val="FFFFFF"/>
                </a:solidFill>
                <a:latin typeface="Segoe UI" pitchFamily="34" charset="0"/>
                <a:cs typeface="Segoe UI" pitchFamily="34" charset="0"/>
              </a:rPr>
              <a:t>Database Servers</a:t>
            </a:r>
            <a:endParaRPr lang="en-US" sz="1100" b="1" dirty="0">
              <a:solidFill>
                <a:srgbClr val="FFFFFF"/>
              </a:solidFill>
              <a:latin typeface="Segoe UI" pitchFamily="34" charset="0"/>
              <a:cs typeface="Segoe UI" pitchFamily="34" charset="0"/>
            </a:endParaRPr>
          </a:p>
        </p:txBody>
      </p:sp>
      <p:sp>
        <p:nvSpPr>
          <p:cNvPr id="8" name="Text Box 119"/>
          <p:cNvSpPr txBox="1">
            <a:spLocks noChangeArrowheads="1"/>
          </p:cNvSpPr>
          <p:nvPr/>
        </p:nvSpPr>
        <p:spPr bwMode="auto">
          <a:xfrm rot="16200000">
            <a:off x="3947880" y="4022668"/>
            <a:ext cx="1212182" cy="323161"/>
          </a:xfrm>
          <a:prstGeom prst="rect">
            <a:avLst/>
          </a:prstGeom>
          <a:noFill/>
          <a:ln w="9525" algn="ctr">
            <a:noFill/>
            <a:miter lim="800000"/>
            <a:headEnd/>
            <a:tailEnd/>
          </a:ln>
        </p:spPr>
        <p:txBody>
          <a:bodyPr wrap="none" lIns="91436" tIns="45718" rIns="91436" bIns="45718">
            <a:spAutoFit/>
          </a:bodyPr>
          <a:lstStyle/>
          <a:p>
            <a:pPr algn="ctr" defTabSz="914363">
              <a:lnSpc>
                <a:spcPts val="1800"/>
              </a:lnSpc>
            </a:pPr>
            <a:r>
              <a:rPr lang="en-US" sz="1100" b="1"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Dual </a:t>
            </a:r>
            <a:r>
              <a:rPr lang="en-US" sz="1100" b="1" dirty="0" err="1" smtClean="0">
                <a:solidFill>
                  <a:srgbClr val="FFFFFF"/>
                </a:solidFill>
                <a:effectLst>
                  <a:outerShdw blurRad="38100" dist="38100" dir="2700000" algn="tl">
                    <a:srgbClr val="000000">
                      <a:alpha val="43137"/>
                    </a:srgbClr>
                  </a:outerShdw>
                </a:effectLst>
                <a:latin typeface="Segoe UI" pitchFamily="34" charset="0"/>
                <a:cs typeface="Segoe UI" pitchFamily="34" charset="0"/>
              </a:rPr>
              <a:t>Infiniband</a:t>
            </a:r>
            <a:endParaRPr lang="en-US" sz="1100" b="1" dirty="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9" name="Line 10"/>
          <p:cNvSpPr>
            <a:spLocks noChangeShapeType="1"/>
          </p:cNvSpPr>
          <p:nvPr/>
        </p:nvSpPr>
        <p:spPr bwMode="auto">
          <a:xfrm flipH="1">
            <a:off x="4699979" y="6315048"/>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0" name="Line 126"/>
          <p:cNvSpPr>
            <a:spLocks noChangeShapeType="1"/>
          </p:cNvSpPr>
          <p:nvPr/>
        </p:nvSpPr>
        <p:spPr bwMode="auto">
          <a:xfrm>
            <a:off x="6578514" y="1746606"/>
            <a:ext cx="50472" cy="4619903"/>
          </a:xfrm>
          <a:prstGeom prst="line">
            <a:avLst/>
          </a:prstGeom>
          <a:noFill/>
          <a:ln w="38100">
            <a:solidFill>
              <a:schemeClr val="accent1"/>
            </a:solidFill>
            <a:round/>
            <a:headEnd/>
            <a:tailEnd/>
          </a:ln>
        </p:spPr>
        <p:txBody>
          <a:bodyPr lIns="91436" tIns="45718" rIns="91436" bIns="45718"/>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2" name="Line 128"/>
          <p:cNvSpPr>
            <a:spLocks noChangeShapeType="1"/>
          </p:cNvSpPr>
          <p:nvPr/>
        </p:nvSpPr>
        <p:spPr bwMode="auto">
          <a:xfrm>
            <a:off x="4662940" y="1703071"/>
            <a:ext cx="45719" cy="4621259"/>
          </a:xfrm>
          <a:prstGeom prst="line">
            <a:avLst/>
          </a:prstGeom>
          <a:noFill/>
          <a:ln w="38100">
            <a:solidFill>
              <a:srgbClr val="C00000"/>
            </a:solidFill>
            <a:round/>
            <a:headEnd/>
            <a:tailEnd/>
          </a:ln>
        </p:spPr>
        <p:txBody>
          <a:bodyPr lIns="91436" tIns="45718" rIns="91436" bIns="45718"/>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5" name="Line 12"/>
          <p:cNvSpPr>
            <a:spLocks noChangeShapeType="1"/>
          </p:cNvSpPr>
          <p:nvPr/>
        </p:nvSpPr>
        <p:spPr bwMode="auto">
          <a:xfrm flipH="1">
            <a:off x="4682762" y="1728557"/>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22" name="Line 5"/>
          <p:cNvSpPr>
            <a:spLocks noChangeShapeType="1"/>
          </p:cNvSpPr>
          <p:nvPr/>
        </p:nvSpPr>
        <p:spPr bwMode="auto">
          <a:xfrm flipV="1">
            <a:off x="4200587" y="2467005"/>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23" name="Text Box 173"/>
          <p:cNvSpPr txBox="1">
            <a:spLocks noChangeArrowheads="1"/>
          </p:cNvSpPr>
          <p:nvPr/>
        </p:nvSpPr>
        <p:spPr bwMode="auto">
          <a:xfrm>
            <a:off x="2669832" y="1591731"/>
            <a:ext cx="1669480" cy="656586"/>
          </a:xfrm>
          <a:prstGeom prst="rect">
            <a:avLst/>
          </a:prstGeom>
          <a:noFill/>
          <a:ln w="9525" algn="ctr">
            <a:noFill/>
            <a:miter lim="800000"/>
            <a:headEnd/>
            <a:tailEnd/>
          </a:ln>
        </p:spPr>
        <p:txBody>
          <a:bodyPr wrap="square" lIns="91436" tIns="45718" rIns="91436" bIns="45718">
            <a:spAutoFit/>
          </a:bodyPr>
          <a:lstStyle/>
          <a:p>
            <a:pPr algn="ctr" defTabSz="914363">
              <a:lnSpc>
                <a:spcPts val="2200"/>
              </a:lnSpc>
            </a:pPr>
            <a:r>
              <a:rPr lang="en-US" sz="1100" b="1" dirty="0">
                <a:solidFill>
                  <a:srgbClr val="FFFFFF"/>
                </a:solidFill>
                <a:latin typeface="Segoe UI" pitchFamily="34" charset="0"/>
                <a:cs typeface="Segoe UI" pitchFamily="34" charset="0"/>
              </a:rPr>
              <a:t>Control </a:t>
            </a:r>
            <a:r>
              <a:rPr lang="en-US" sz="1100" b="1" dirty="0" smtClean="0">
                <a:solidFill>
                  <a:srgbClr val="FFFFFF"/>
                </a:solidFill>
                <a:latin typeface="Segoe UI" pitchFamily="34" charset="0"/>
                <a:cs typeface="Segoe UI" pitchFamily="34" charset="0"/>
              </a:rPr>
              <a:t>Nodes</a:t>
            </a:r>
          </a:p>
          <a:p>
            <a:pPr algn="ctr" defTabSz="914363">
              <a:lnSpc>
                <a:spcPts val="2200"/>
              </a:lnSpc>
              <a:defRPr/>
            </a:pPr>
            <a:r>
              <a:rPr lang="en-US" sz="1100" b="1" dirty="0" smtClean="0">
                <a:solidFill>
                  <a:srgbClr val="FFFFFF"/>
                </a:solidFill>
                <a:latin typeface="Segoe UI" pitchFamily="34" charset="0"/>
                <a:cs typeface="Segoe UI" pitchFamily="34" charset="0"/>
              </a:rPr>
              <a:t>Active / Passive</a:t>
            </a:r>
          </a:p>
        </p:txBody>
      </p:sp>
      <p:sp>
        <p:nvSpPr>
          <p:cNvPr id="25" name="Line 199"/>
          <p:cNvSpPr>
            <a:spLocks noChangeShapeType="1"/>
          </p:cNvSpPr>
          <p:nvPr/>
        </p:nvSpPr>
        <p:spPr bwMode="auto">
          <a:xfrm flipH="1">
            <a:off x="4694192" y="2589248"/>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32" name="Line 209"/>
          <p:cNvSpPr>
            <a:spLocks noChangeShapeType="1"/>
          </p:cNvSpPr>
          <p:nvPr/>
        </p:nvSpPr>
        <p:spPr bwMode="auto">
          <a:xfrm flipH="1">
            <a:off x="4694192" y="3407947"/>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76" name="Line 214"/>
          <p:cNvSpPr>
            <a:spLocks noChangeShapeType="1"/>
          </p:cNvSpPr>
          <p:nvPr/>
        </p:nvSpPr>
        <p:spPr bwMode="auto">
          <a:xfrm rot="10800000" flipH="1">
            <a:off x="6416567" y="4679623"/>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81" name="Line 214"/>
          <p:cNvSpPr>
            <a:spLocks noChangeShapeType="1"/>
          </p:cNvSpPr>
          <p:nvPr/>
        </p:nvSpPr>
        <p:spPr bwMode="auto">
          <a:xfrm rot="10800000" flipH="1">
            <a:off x="6405137" y="3025625"/>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86" name="Line 214"/>
          <p:cNvSpPr>
            <a:spLocks noChangeShapeType="1"/>
          </p:cNvSpPr>
          <p:nvPr/>
        </p:nvSpPr>
        <p:spPr bwMode="auto">
          <a:xfrm rot="10800000" flipH="1">
            <a:off x="6416567" y="2583959"/>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91" name="Line 214"/>
          <p:cNvSpPr>
            <a:spLocks noChangeShapeType="1"/>
          </p:cNvSpPr>
          <p:nvPr/>
        </p:nvSpPr>
        <p:spPr bwMode="auto">
          <a:xfrm rot="10800000" flipH="1">
            <a:off x="6405137" y="2195975"/>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96" name="Line 214"/>
          <p:cNvSpPr>
            <a:spLocks noChangeShapeType="1"/>
          </p:cNvSpPr>
          <p:nvPr/>
        </p:nvSpPr>
        <p:spPr bwMode="auto">
          <a:xfrm rot="10800000" flipH="1">
            <a:off x="6385744" y="1739543"/>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01" name="Line 10"/>
          <p:cNvSpPr>
            <a:spLocks noChangeShapeType="1"/>
          </p:cNvSpPr>
          <p:nvPr/>
        </p:nvSpPr>
        <p:spPr bwMode="auto">
          <a:xfrm flipH="1">
            <a:off x="4703789" y="3836134"/>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02" name="Line 10"/>
          <p:cNvSpPr>
            <a:spLocks noChangeShapeType="1"/>
          </p:cNvSpPr>
          <p:nvPr/>
        </p:nvSpPr>
        <p:spPr bwMode="auto">
          <a:xfrm flipH="1">
            <a:off x="4692359" y="2995054"/>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03" name="Line 10"/>
          <p:cNvSpPr>
            <a:spLocks noChangeShapeType="1"/>
          </p:cNvSpPr>
          <p:nvPr/>
        </p:nvSpPr>
        <p:spPr bwMode="auto">
          <a:xfrm flipH="1">
            <a:off x="4692359" y="2179146"/>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04" name="Line 5"/>
          <p:cNvSpPr>
            <a:spLocks noChangeShapeType="1"/>
          </p:cNvSpPr>
          <p:nvPr/>
        </p:nvSpPr>
        <p:spPr bwMode="auto">
          <a:xfrm flipV="1">
            <a:off x="4204397" y="4903059"/>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05" name="Line 5"/>
          <p:cNvSpPr>
            <a:spLocks noChangeShapeType="1"/>
          </p:cNvSpPr>
          <p:nvPr/>
        </p:nvSpPr>
        <p:spPr bwMode="auto">
          <a:xfrm flipV="1">
            <a:off x="4196777" y="5815187"/>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06" name="TextBox 105"/>
          <p:cNvSpPr txBox="1"/>
          <p:nvPr/>
        </p:nvSpPr>
        <p:spPr>
          <a:xfrm>
            <a:off x="2948526" y="4343400"/>
            <a:ext cx="1360170" cy="261610"/>
          </a:xfrm>
          <a:prstGeom prst="rect">
            <a:avLst/>
          </a:prstGeom>
          <a:noFill/>
        </p:spPr>
        <p:txBody>
          <a:bodyPr wrap="square" lIns="91436" tIns="45718" rIns="91436" bIns="45718" rtlCol="0">
            <a:spAutoFit/>
          </a:bodyPr>
          <a:lstStyle/>
          <a:p>
            <a:pPr defTabSz="914363"/>
            <a:r>
              <a:rPr lang="en-US" sz="1100" b="1"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Landing Zone</a:t>
            </a:r>
          </a:p>
        </p:txBody>
      </p:sp>
      <p:sp>
        <p:nvSpPr>
          <p:cNvPr id="107" name="TextBox 106"/>
          <p:cNvSpPr txBox="1"/>
          <p:nvPr/>
        </p:nvSpPr>
        <p:spPr>
          <a:xfrm>
            <a:off x="2971386" y="5257800"/>
            <a:ext cx="1154430" cy="261610"/>
          </a:xfrm>
          <a:prstGeom prst="rect">
            <a:avLst/>
          </a:prstGeom>
          <a:noFill/>
        </p:spPr>
        <p:txBody>
          <a:bodyPr wrap="square" lIns="91436" tIns="45718" rIns="91436" bIns="45718" rtlCol="0">
            <a:spAutoFit/>
          </a:bodyPr>
          <a:lstStyle/>
          <a:p>
            <a:pPr defTabSz="914363"/>
            <a:r>
              <a:rPr lang="en-US" sz="1100" b="1"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Backup Node</a:t>
            </a:r>
          </a:p>
        </p:txBody>
      </p:sp>
      <p:sp>
        <p:nvSpPr>
          <p:cNvPr id="108" name="TextBox 107"/>
          <p:cNvSpPr txBox="1"/>
          <p:nvPr/>
        </p:nvSpPr>
        <p:spPr>
          <a:xfrm>
            <a:off x="6900440" y="1169062"/>
            <a:ext cx="1680210" cy="261610"/>
          </a:xfrm>
          <a:prstGeom prst="rect">
            <a:avLst/>
          </a:prstGeom>
          <a:noFill/>
        </p:spPr>
        <p:txBody>
          <a:bodyPr wrap="square" lIns="91436" tIns="45718" rIns="91436" bIns="45718" rtlCol="0">
            <a:spAutoFit/>
          </a:bodyPr>
          <a:lstStyle/>
          <a:p>
            <a:pPr defTabSz="914363"/>
            <a:r>
              <a:rPr lang="en-US" sz="1100" b="1" dirty="0" smtClean="0">
                <a:solidFill>
                  <a:srgbClr val="FFFFFF"/>
                </a:solidFill>
                <a:latin typeface="Segoe UI" pitchFamily="34" charset="0"/>
                <a:cs typeface="Segoe UI" pitchFamily="34" charset="0"/>
              </a:rPr>
              <a:t>Storage Nodes</a:t>
            </a:r>
          </a:p>
        </p:txBody>
      </p:sp>
      <p:sp>
        <p:nvSpPr>
          <p:cNvPr id="11" name="Text Box 49"/>
          <p:cNvSpPr txBox="1">
            <a:spLocks noChangeArrowheads="1"/>
          </p:cNvSpPr>
          <p:nvPr/>
        </p:nvSpPr>
        <p:spPr bwMode="auto">
          <a:xfrm>
            <a:off x="4605876" y="5828488"/>
            <a:ext cx="2253986" cy="323161"/>
          </a:xfrm>
          <a:prstGeom prst="rect">
            <a:avLst/>
          </a:prstGeom>
          <a:noFill/>
          <a:ln w="9525" algn="ctr">
            <a:noFill/>
            <a:miter lim="800000"/>
            <a:headEnd/>
            <a:tailEnd/>
          </a:ln>
        </p:spPr>
        <p:txBody>
          <a:bodyPr wrap="square" lIns="91436" tIns="45718" rIns="91436" bIns="45718">
            <a:spAutoFit/>
          </a:bodyPr>
          <a:lstStyle/>
          <a:p>
            <a:pPr algn="ctr" defTabSz="914363">
              <a:lnSpc>
                <a:spcPts val="1800"/>
              </a:lnSpc>
            </a:pPr>
            <a:r>
              <a:rPr lang="en-US" sz="1100" b="1" dirty="0">
                <a:solidFill>
                  <a:srgbClr val="FFFFFF"/>
                </a:solidFill>
                <a:latin typeface="Segoe UI" pitchFamily="34" charset="0"/>
                <a:cs typeface="Segoe UI" pitchFamily="34" charset="0"/>
              </a:rPr>
              <a:t>Spare </a:t>
            </a:r>
            <a:r>
              <a:rPr lang="en-US" sz="1100" b="1" dirty="0" smtClean="0">
                <a:solidFill>
                  <a:srgbClr val="FFFFFF"/>
                </a:solidFill>
                <a:latin typeface="Segoe UI" pitchFamily="34" charset="0"/>
                <a:cs typeface="Segoe UI" pitchFamily="34" charset="0"/>
              </a:rPr>
              <a:t> Database Server</a:t>
            </a:r>
            <a:endParaRPr lang="en-US" sz="1100" b="1" dirty="0">
              <a:solidFill>
                <a:srgbClr val="FFFFFF"/>
              </a:solidFill>
              <a:latin typeface="Segoe UI" pitchFamily="34" charset="0"/>
              <a:cs typeface="Segoe UI" pitchFamily="34" charset="0"/>
            </a:endParaRPr>
          </a:p>
        </p:txBody>
      </p:sp>
      <p:sp>
        <p:nvSpPr>
          <p:cNvPr id="127" name="Line 10"/>
          <p:cNvSpPr>
            <a:spLocks noChangeShapeType="1"/>
          </p:cNvSpPr>
          <p:nvPr/>
        </p:nvSpPr>
        <p:spPr bwMode="auto">
          <a:xfrm flipH="1">
            <a:off x="4702079" y="4235110"/>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28" name="Line 10"/>
          <p:cNvSpPr>
            <a:spLocks noChangeShapeType="1"/>
          </p:cNvSpPr>
          <p:nvPr/>
        </p:nvSpPr>
        <p:spPr bwMode="auto">
          <a:xfrm flipH="1">
            <a:off x="4700369" y="4664908"/>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31" name="Line 214"/>
          <p:cNvSpPr>
            <a:spLocks noChangeShapeType="1"/>
          </p:cNvSpPr>
          <p:nvPr/>
        </p:nvSpPr>
        <p:spPr bwMode="auto">
          <a:xfrm rot="10800000" flipH="1">
            <a:off x="6422265" y="3402343"/>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32" name="Line 214"/>
          <p:cNvSpPr>
            <a:spLocks noChangeShapeType="1"/>
          </p:cNvSpPr>
          <p:nvPr/>
        </p:nvSpPr>
        <p:spPr bwMode="auto">
          <a:xfrm rot="10800000" flipH="1">
            <a:off x="6420555" y="3832141"/>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133" name="Line 214"/>
          <p:cNvSpPr>
            <a:spLocks noChangeShapeType="1"/>
          </p:cNvSpPr>
          <p:nvPr/>
        </p:nvSpPr>
        <p:spPr bwMode="auto">
          <a:xfrm rot="10800000" flipH="1">
            <a:off x="6429119" y="4241391"/>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79" name="Text Box 119"/>
          <p:cNvSpPr txBox="1">
            <a:spLocks noChangeArrowheads="1"/>
          </p:cNvSpPr>
          <p:nvPr/>
        </p:nvSpPr>
        <p:spPr bwMode="auto">
          <a:xfrm rot="16200000">
            <a:off x="5786892" y="3980197"/>
            <a:ext cx="1436604" cy="323161"/>
          </a:xfrm>
          <a:prstGeom prst="rect">
            <a:avLst/>
          </a:prstGeom>
          <a:noFill/>
          <a:ln w="9525" algn="ctr">
            <a:noFill/>
            <a:miter lim="800000"/>
            <a:headEnd/>
            <a:tailEnd/>
          </a:ln>
        </p:spPr>
        <p:txBody>
          <a:bodyPr wrap="none" lIns="91436" tIns="45718" rIns="91436" bIns="45718">
            <a:spAutoFit/>
          </a:bodyPr>
          <a:lstStyle/>
          <a:p>
            <a:pPr algn="ctr" defTabSz="914363">
              <a:lnSpc>
                <a:spcPts val="1800"/>
              </a:lnSpc>
            </a:pPr>
            <a:r>
              <a:rPr lang="en-US" sz="1100" b="1"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Dual Fiber Channel</a:t>
            </a:r>
            <a:endParaRPr lang="en-US" sz="1100" b="1" dirty="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grpSp>
        <p:nvGrpSpPr>
          <p:cNvPr id="3" name="Group 83"/>
          <p:cNvGrpSpPr/>
          <p:nvPr/>
        </p:nvGrpSpPr>
        <p:grpSpPr>
          <a:xfrm>
            <a:off x="6102963" y="1743444"/>
            <a:ext cx="346570" cy="258771"/>
            <a:chOff x="359635" y="1371600"/>
            <a:chExt cx="193539" cy="186845"/>
          </a:xfrm>
          <a:effectLst>
            <a:outerShdw blurRad="50800" dist="38100" dir="2700000" algn="tl" rotWithShape="0">
              <a:prstClr val="black">
                <a:alpha val="40000"/>
              </a:prstClr>
            </a:outerShdw>
          </a:effectLst>
        </p:grpSpPr>
        <p:sp>
          <p:nvSpPr>
            <p:cNvPr id="80" name="Flowchart: Magnetic Disk 79"/>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82" name="TextBox 81"/>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grpSp>
        <p:nvGrpSpPr>
          <p:cNvPr id="4" name="Group 83"/>
          <p:cNvGrpSpPr/>
          <p:nvPr/>
        </p:nvGrpSpPr>
        <p:grpSpPr>
          <a:xfrm>
            <a:off x="6114255" y="2195000"/>
            <a:ext cx="346570" cy="258771"/>
            <a:chOff x="359635" y="1371600"/>
            <a:chExt cx="193539" cy="186845"/>
          </a:xfrm>
          <a:effectLst>
            <a:outerShdw blurRad="50800" dist="38100" dir="2700000" algn="tl" rotWithShape="0">
              <a:prstClr val="black">
                <a:alpha val="40000"/>
              </a:prstClr>
            </a:outerShdw>
          </a:effectLst>
        </p:grpSpPr>
        <p:sp>
          <p:nvSpPr>
            <p:cNvPr id="92" name="Flowchart: Magnetic Disk 91"/>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93" name="TextBox 92"/>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grpSp>
        <p:nvGrpSpPr>
          <p:cNvPr id="7" name="Group 83"/>
          <p:cNvGrpSpPr/>
          <p:nvPr/>
        </p:nvGrpSpPr>
        <p:grpSpPr>
          <a:xfrm>
            <a:off x="6108609" y="2573179"/>
            <a:ext cx="346570" cy="258771"/>
            <a:chOff x="359635" y="1371600"/>
            <a:chExt cx="193539" cy="186845"/>
          </a:xfrm>
          <a:effectLst>
            <a:outerShdw blurRad="50800" dist="38100" dir="2700000" algn="tl" rotWithShape="0">
              <a:prstClr val="black">
                <a:alpha val="40000"/>
              </a:prstClr>
            </a:outerShdw>
          </a:effectLst>
        </p:grpSpPr>
        <p:sp>
          <p:nvSpPr>
            <p:cNvPr id="97" name="Flowchart: Magnetic Disk 9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98" name="TextBox 97"/>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grpSp>
        <p:nvGrpSpPr>
          <p:cNvPr id="13" name="Group 83"/>
          <p:cNvGrpSpPr/>
          <p:nvPr/>
        </p:nvGrpSpPr>
        <p:grpSpPr>
          <a:xfrm>
            <a:off x="6114255" y="2996513"/>
            <a:ext cx="346570" cy="258771"/>
            <a:chOff x="359635" y="1371600"/>
            <a:chExt cx="193539" cy="186845"/>
          </a:xfrm>
          <a:effectLst>
            <a:outerShdw blurRad="50800" dist="38100" dir="2700000" algn="tl" rotWithShape="0">
              <a:prstClr val="black">
                <a:alpha val="40000"/>
              </a:prstClr>
            </a:outerShdw>
          </a:effectLst>
        </p:grpSpPr>
        <p:sp>
          <p:nvSpPr>
            <p:cNvPr id="112" name="Flowchart: Magnetic Disk 111"/>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114" name="TextBox 113"/>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grpSp>
        <p:nvGrpSpPr>
          <p:cNvPr id="14" name="Group 83"/>
          <p:cNvGrpSpPr/>
          <p:nvPr/>
        </p:nvGrpSpPr>
        <p:grpSpPr>
          <a:xfrm>
            <a:off x="6108610" y="3419845"/>
            <a:ext cx="346570" cy="258771"/>
            <a:chOff x="359635" y="1371600"/>
            <a:chExt cx="193539" cy="186845"/>
          </a:xfrm>
          <a:effectLst>
            <a:outerShdw blurRad="50800" dist="38100" dir="2700000" algn="tl" rotWithShape="0">
              <a:prstClr val="black">
                <a:alpha val="40000"/>
              </a:prstClr>
            </a:outerShdw>
          </a:effectLst>
        </p:grpSpPr>
        <p:sp>
          <p:nvSpPr>
            <p:cNvPr id="118" name="Flowchart: Magnetic Disk 117"/>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120" name="TextBox 119"/>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grpSp>
        <p:nvGrpSpPr>
          <p:cNvPr id="16" name="Group 83"/>
          <p:cNvGrpSpPr/>
          <p:nvPr/>
        </p:nvGrpSpPr>
        <p:grpSpPr>
          <a:xfrm>
            <a:off x="6114255" y="3843178"/>
            <a:ext cx="346570" cy="258771"/>
            <a:chOff x="359635" y="1371600"/>
            <a:chExt cx="193539" cy="186845"/>
          </a:xfrm>
          <a:effectLst>
            <a:outerShdw blurRad="50800" dist="38100" dir="2700000" algn="tl" rotWithShape="0">
              <a:prstClr val="black">
                <a:alpha val="40000"/>
              </a:prstClr>
            </a:outerShdw>
          </a:effectLst>
        </p:grpSpPr>
        <p:sp>
          <p:nvSpPr>
            <p:cNvPr id="154" name="Flowchart: Magnetic Disk 153"/>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155" name="TextBox 154"/>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grpSp>
        <p:nvGrpSpPr>
          <p:cNvPr id="17" name="Group 83"/>
          <p:cNvGrpSpPr/>
          <p:nvPr/>
        </p:nvGrpSpPr>
        <p:grpSpPr>
          <a:xfrm>
            <a:off x="6108610" y="4266512"/>
            <a:ext cx="346570" cy="258771"/>
            <a:chOff x="359635" y="1371600"/>
            <a:chExt cx="193539" cy="186845"/>
          </a:xfrm>
          <a:effectLst>
            <a:outerShdw blurRad="50800" dist="38100" dir="2700000" algn="tl" rotWithShape="0">
              <a:prstClr val="black">
                <a:alpha val="40000"/>
              </a:prstClr>
            </a:outerShdw>
          </a:effectLst>
        </p:grpSpPr>
        <p:sp>
          <p:nvSpPr>
            <p:cNvPr id="157" name="Flowchart: Magnetic Disk 15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158" name="TextBox 157"/>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grpSp>
        <p:nvGrpSpPr>
          <p:cNvPr id="18" name="Group 83"/>
          <p:cNvGrpSpPr/>
          <p:nvPr/>
        </p:nvGrpSpPr>
        <p:grpSpPr>
          <a:xfrm>
            <a:off x="6125543" y="4655978"/>
            <a:ext cx="346570" cy="258771"/>
            <a:chOff x="359635" y="1371600"/>
            <a:chExt cx="193539" cy="186845"/>
          </a:xfrm>
          <a:effectLst>
            <a:outerShdw blurRad="50800" dist="38100" dir="2700000" algn="tl" rotWithShape="0">
              <a:prstClr val="black">
                <a:alpha val="40000"/>
              </a:prstClr>
            </a:outerShdw>
          </a:effectLst>
        </p:grpSpPr>
        <p:sp>
          <p:nvSpPr>
            <p:cNvPr id="160" name="Flowchart: Magnetic Disk 159"/>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161" name="TextBox 160"/>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sp>
        <p:nvSpPr>
          <p:cNvPr id="168" name="Line 5"/>
          <p:cNvSpPr>
            <a:spLocks noChangeShapeType="1"/>
          </p:cNvSpPr>
          <p:nvPr/>
        </p:nvSpPr>
        <p:spPr bwMode="auto">
          <a:xfrm flipV="1">
            <a:off x="4206230" y="2822607"/>
            <a:ext cx="500064" cy="0"/>
          </a:xfrm>
          <a:prstGeom prst="line">
            <a:avLst/>
          </a:prstGeom>
          <a:noFill/>
          <a:ln w="38100">
            <a:solidFill>
              <a:srgbClr val="C00000"/>
            </a:solidFill>
            <a:round/>
            <a:headEnd type="triangle" w="med" len="med"/>
            <a:tailEnd type="triangle" w="med" len="me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grpSp>
        <p:nvGrpSpPr>
          <p:cNvPr id="19" name="Group 83"/>
          <p:cNvGrpSpPr/>
          <p:nvPr/>
        </p:nvGrpSpPr>
        <p:grpSpPr>
          <a:xfrm>
            <a:off x="3983516" y="2515637"/>
            <a:ext cx="346570" cy="258771"/>
            <a:chOff x="359635" y="1371600"/>
            <a:chExt cx="193539" cy="186845"/>
          </a:xfrm>
          <a:effectLst>
            <a:outerShdw blurRad="50800" dist="38100" dir="2700000" algn="tl" rotWithShape="0">
              <a:prstClr val="black">
                <a:alpha val="40000"/>
              </a:prstClr>
            </a:outerShdw>
          </a:effectLst>
        </p:grpSpPr>
        <p:sp>
          <p:nvSpPr>
            <p:cNvPr id="166" name="Flowchart: Magnetic Disk 165"/>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167" name="TextBox 166"/>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sp>
        <p:nvSpPr>
          <p:cNvPr id="173" name="TextBox 172"/>
          <p:cNvSpPr txBox="1"/>
          <p:nvPr/>
        </p:nvSpPr>
        <p:spPr>
          <a:xfrm>
            <a:off x="2724414" y="3308556"/>
            <a:ext cx="1595263" cy="261606"/>
          </a:xfrm>
          <a:prstGeom prst="rect">
            <a:avLst/>
          </a:prstGeom>
          <a:noFill/>
        </p:spPr>
        <p:txBody>
          <a:bodyPr wrap="square" lIns="91436" tIns="45718" rIns="91436" bIns="45718" rtlCol="0">
            <a:spAutoFit/>
          </a:bodyPr>
          <a:lstStyle/>
          <a:p>
            <a:pPr defTabSz="914363"/>
            <a:r>
              <a:rPr lang="en-US" sz="1100" b="1"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rPr>
              <a:t>Management Servers</a:t>
            </a:r>
          </a:p>
        </p:txBody>
      </p:sp>
      <p:pic>
        <p:nvPicPr>
          <p:cNvPr id="176"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654761" y="2299813"/>
            <a:ext cx="1447801" cy="615820"/>
          </a:xfrm>
          <a:prstGeom prst="rect">
            <a:avLst/>
          </a:prstGeom>
          <a:solidFill>
            <a:schemeClr val="bg2">
              <a:lumMod val="20000"/>
              <a:lumOff val="80000"/>
            </a:schemeClr>
          </a:solidFill>
        </p:spPr>
      </p:pic>
      <p:sp>
        <p:nvSpPr>
          <p:cNvPr id="177" name="TextBox 176"/>
          <p:cNvSpPr txBox="1"/>
          <p:nvPr/>
        </p:nvSpPr>
        <p:spPr>
          <a:xfrm>
            <a:off x="894651" y="2497909"/>
            <a:ext cx="1015021" cy="246221"/>
          </a:xfrm>
          <a:prstGeom prst="rect">
            <a:avLst/>
          </a:prstGeom>
          <a:noFill/>
        </p:spPr>
        <p:txBody>
          <a:bodyPr wrap="none" rtlCol="0">
            <a:spAutoFit/>
          </a:bodyPr>
          <a:lstStyle/>
          <a:p>
            <a:pPr defTabSz="914363"/>
            <a:r>
              <a:rPr lang="en-US" sz="1000" b="1" dirty="0">
                <a:solidFill>
                  <a:srgbClr val="000000"/>
                </a:solidFill>
              </a:rPr>
              <a:t>Client Drivers</a:t>
            </a:r>
          </a:p>
        </p:txBody>
      </p:sp>
      <p:pic>
        <p:nvPicPr>
          <p:cNvPr id="178"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666051" y="4692530"/>
            <a:ext cx="1447801" cy="381000"/>
          </a:xfrm>
          <a:prstGeom prst="rect">
            <a:avLst/>
          </a:prstGeom>
          <a:solidFill>
            <a:schemeClr val="bg2">
              <a:lumMod val="20000"/>
              <a:lumOff val="80000"/>
            </a:schemeClr>
          </a:solidFill>
        </p:spPr>
      </p:pic>
      <p:sp>
        <p:nvSpPr>
          <p:cNvPr id="179" name="TextBox 178"/>
          <p:cNvSpPr txBox="1"/>
          <p:nvPr/>
        </p:nvSpPr>
        <p:spPr>
          <a:xfrm>
            <a:off x="756881" y="4758365"/>
            <a:ext cx="1335622" cy="246221"/>
          </a:xfrm>
          <a:prstGeom prst="rect">
            <a:avLst/>
          </a:prstGeom>
          <a:noFill/>
        </p:spPr>
        <p:txBody>
          <a:bodyPr wrap="none" rtlCol="0">
            <a:spAutoFit/>
          </a:bodyPr>
          <a:lstStyle/>
          <a:p>
            <a:pPr defTabSz="914363"/>
            <a:r>
              <a:rPr lang="en-US" sz="1000" b="1" dirty="0">
                <a:solidFill>
                  <a:srgbClr val="000000"/>
                </a:solidFill>
              </a:rPr>
              <a:t>ETL Load Interface</a:t>
            </a:r>
          </a:p>
        </p:txBody>
      </p:sp>
      <p:pic>
        <p:nvPicPr>
          <p:cNvPr id="180"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666051" y="5666595"/>
            <a:ext cx="1447801" cy="381000"/>
          </a:xfrm>
          <a:prstGeom prst="rect">
            <a:avLst/>
          </a:prstGeom>
          <a:solidFill>
            <a:schemeClr val="bg2">
              <a:lumMod val="20000"/>
              <a:lumOff val="80000"/>
            </a:schemeClr>
          </a:solidFill>
        </p:spPr>
      </p:pic>
      <p:sp>
        <p:nvSpPr>
          <p:cNvPr id="181" name="TextBox 180"/>
          <p:cNvSpPr txBox="1"/>
          <p:nvPr/>
        </p:nvSpPr>
        <p:spPr>
          <a:xfrm>
            <a:off x="756881" y="5666595"/>
            <a:ext cx="1329210" cy="400110"/>
          </a:xfrm>
          <a:prstGeom prst="rect">
            <a:avLst/>
          </a:prstGeom>
          <a:noFill/>
        </p:spPr>
        <p:txBody>
          <a:bodyPr wrap="none" rtlCol="0">
            <a:spAutoFit/>
          </a:bodyPr>
          <a:lstStyle/>
          <a:p>
            <a:pPr algn="ctr" defTabSz="914363"/>
            <a:r>
              <a:rPr lang="en-US" sz="1000" b="1" dirty="0">
                <a:solidFill>
                  <a:srgbClr val="000000"/>
                </a:solidFill>
              </a:rPr>
              <a:t>Corporate Backup </a:t>
            </a:r>
          </a:p>
          <a:p>
            <a:pPr algn="ctr" defTabSz="914363"/>
            <a:r>
              <a:rPr lang="en-US" sz="1000" b="1" dirty="0">
                <a:solidFill>
                  <a:srgbClr val="000000"/>
                </a:solidFill>
              </a:rPr>
              <a:t>Solution</a:t>
            </a:r>
          </a:p>
        </p:txBody>
      </p:sp>
      <p:cxnSp>
        <p:nvCxnSpPr>
          <p:cNvPr id="187" name="Straight Arrow Connector 186"/>
          <p:cNvCxnSpPr/>
          <p:nvPr/>
        </p:nvCxnSpPr>
        <p:spPr>
          <a:xfrm>
            <a:off x="2102562" y="2472255"/>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2096917" y="2793988"/>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2108207" y="3776122"/>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endCxn id="183" idx="1"/>
          </p:cNvCxnSpPr>
          <p:nvPr/>
        </p:nvCxnSpPr>
        <p:spPr>
          <a:xfrm flipV="1">
            <a:off x="2063051" y="4900583"/>
            <a:ext cx="773826" cy="4428"/>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2119496" y="4092211"/>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2096918" y="5819411"/>
            <a:ext cx="742238" cy="11299"/>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93" name="Picture 2" descr="\\showsrus\infoDVD\Clip_Installer\DVD_ART\Artwork_Imagery\Shapes and Graphics\Bar\Metallic edge Bar 1 Faded Edge\Metallic edge Black transparent Bars 1 faded edge.png"/>
          <p:cNvPicPr>
            <a:picLocks noChangeAspect="1" noChangeArrowheads="1"/>
          </p:cNvPicPr>
          <p:nvPr/>
        </p:nvPicPr>
        <p:blipFill>
          <a:blip r:embed="rId4" cstate="print"/>
          <a:srcRect/>
          <a:stretch>
            <a:fillRect/>
          </a:stretch>
        </p:blipFill>
        <p:spPr bwMode="auto">
          <a:xfrm>
            <a:off x="649116" y="3635022"/>
            <a:ext cx="1447801" cy="541031"/>
          </a:xfrm>
          <a:prstGeom prst="rect">
            <a:avLst/>
          </a:prstGeom>
          <a:solidFill>
            <a:schemeClr val="bg2">
              <a:lumMod val="20000"/>
              <a:lumOff val="80000"/>
            </a:schemeClr>
          </a:solidFill>
        </p:spPr>
      </p:pic>
      <p:sp>
        <p:nvSpPr>
          <p:cNvPr id="194" name="TextBox 193"/>
          <p:cNvSpPr txBox="1"/>
          <p:nvPr/>
        </p:nvSpPr>
        <p:spPr>
          <a:xfrm>
            <a:off x="909281" y="3725420"/>
            <a:ext cx="902811" cy="400110"/>
          </a:xfrm>
          <a:prstGeom prst="rect">
            <a:avLst/>
          </a:prstGeom>
          <a:noFill/>
        </p:spPr>
        <p:txBody>
          <a:bodyPr wrap="none" rtlCol="0">
            <a:spAutoFit/>
          </a:bodyPr>
          <a:lstStyle/>
          <a:p>
            <a:pPr defTabSz="914363"/>
            <a:r>
              <a:rPr lang="en-US" sz="1000" b="1" dirty="0" smtClean="0">
                <a:solidFill>
                  <a:srgbClr val="000000"/>
                </a:solidFill>
              </a:rPr>
              <a:t>Data Center</a:t>
            </a:r>
          </a:p>
          <a:p>
            <a:pPr defTabSz="914363"/>
            <a:r>
              <a:rPr lang="en-US" sz="1000" b="1" dirty="0" smtClean="0">
                <a:solidFill>
                  <a:srgbClr val="000000"/>
                </a:solidFill>
              </a:rPr>
              <a:t> Monitoring</a:t>
            </a:r>
            <a:endParaRPr lang="en-US" sz="1000" b="1" dirty="0">
              <a:solidFill>
                <a:srgbClr val="000000"/>
              </a:solidFill>
            </a:endParaRPr>
          </a:p>
        </p:txBody>
      </p:sp>
      <p:cxnSp>
        <p:nvCxnSpPr>
          <p:cNvPr id="196" name="Straight Connector 195"/>
          <p:cNvCxnSpPr/>
          <p:nvPr/>
        </p:nvCxnSpPr>
        <p:spPr>
          <a:xfrm rot="16200000" flipH="1">
            <a:off x="-333022" y="3821290"/>
            <a:ext cx="5644444" cy="11288"/>
          </a:xfrm>
          <a:prstGeom prst="line">
            <a:avLst/>
          </a:prstGeom>
          <a:ln w="349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435324" y="1116367"/>
            <a:ext cx="1823704" cy="338554"/>
          </a:xfrm>
          <a:prstGeom prst="rect">
            <a:avLst/>
          </a:prstGeom>
          <a:noFill/>
        </p:spPr>
        <p:txBody>
          <a:bodyPr wrap="none" rtlCol="0">
            <a:spAutoFit/>
          </a:bodyPr>
          <a:lstStyle/>
          <a:p>
            <a:pPr defTabSz="914363"/>
            <a:r>
              <a:rPr lang="en-US" sz="1600" b="1" dirty="0" smtClean="0">
                <a:solidFill>
                  <a:srgbClr val="FFFFFF"/>
                </a:solidFill>
                <a:latin typeface="Calibri"/>
              </a:rPr>
              <a:t>Corporate Network</a:t>
            </a:r>
            <a:endParaRPr lang="en-US" sz="1600" b="1" dirty="0">
              <a:solidFill>
                <a:srgbClr val="FFFFFF"/>
              </a:solidFill>
              <a:latin typeface="Calibri"/>
            </a:endParaRPr>
          </a:p>
        </p:txBody>
      </p:sp>
      <p:sp>
        <p:nvSpPr>
          <p:cNvPr id="199" name="TextBox 198"/>
          <p:cNvSpPr txBox="1"/>
          <p:nvPr/>
        </p:nvSpPr>
        <p:spPr>
          <a:xfrm>
            <a:off x="2907591" y="1127656"/>
            <a:ext cx="1567096" cy="338554"/>
          </a:xfrm>
          <a:prstGeom prst="rect">
            <a:avLst/>
          </a:prstGeom>
          <a:noFill/>
        </p:spPr>
        <p:txBody>
          <a:bodyPr wrap="none" rtlCol="0">
            <a:spAutoFit/>
          </a:bodyPr>
          <a:lstStyle/>
          <a:p>
            <a:pPr defTabSz="914363"/>
            <a:r>
              <a:rPr lang="en-US" sz="1600" b="1" dirty="0" smtClean="0">
                <a:solidFill>
                  <a:srgbClr val="FFFFFF"/>
                </a:solidFill>
                <a:latin typeface="Calibri"/>
              </a:rPr>
              <a:t>Private Network</a:t>
            </a:r>
            <a:endParaRPr lang="en-US" sz="1600" b="1" dirty="0">
              <a:solidFill>
                <a:srgbClr val="FFFFFF"/>
              </a:solidFill>
              <a:latin typeface="Calibri"/>
            </a:endParaRPr>
          </a:p>
        </p:txBody>
      </p:sp>
      <p:pic>
        <p:nvPicPr>
          <p:cNvPr id="164" name="Picture 163" descr="dl380g5-new.jpg"/>
          <p:cNvPicPr>
            <a:picLocks noChangeAspect="1"/>
          </p:cNvPicPr>
          <p:nvPr/>
        </p:nvPicPr>
        <p:blipFill>
          <a:blip r:embed="rId3" cstate="print"/>
          <a:stretch>
            <a:fillRect/>
          </a:stretch>
        </p:blipFill>
        <p:spPr>
          <a:xfrm>
            <a:off x="4959291" y="6150527"/>
            <a:ext cx="1451296" cy="285255"/>
          </a:xfrm>
          <a:prstGeom prst="rect">
            <a:avLst/>
          </a:prstGeom>
        </p:spPr>
      </p:pic>
      <p:pic>
        <p:nvPicPr>
          <p:cNvPr id="175" name="Picture 174" descr="dl380g5-new.jpg"/>
          <p:cNvPicPr>
            <a:picLocks noChangeAspect="1"/>
          </p:cNvPicPr>
          <p:nvPr/>
        </p:nvPicPr>
        <p:blipFill>
          <a:blip r:embed="rId3" cstate="print"/>
          <a:stretch>
            <a:fillRect/>
          </a:stretch>
        </p:blipFill>
        <p:spPr>
          <a:xfrm>
            <a:off x="2862044" y="3650608"/>
            <a:ext cx="1382785" cy="285255"/>
          </a:xfrm>
          <a:prstGeom prst="rect">
            <a:avLst/>
          </a:prstGeom>
        </p:spPr>
      </p:pic>
      <p:pic>
        <p:nvPicPr>
          <p:cNvPr id="182" name="Picture 181" descr="dl380g5-new.jpg"/>
          <p:cNvPicPr>
            <a:picLocks noChangeAspect="1"/>
          </p:cNvPicPr>
          <p:nvPr/>
        </p:nvPicPr>
        <p:blipFill>
          <a:blip r:embed="rId3" cstate="print"/>
          <a:stretch>
            <a:fillRect/>
          </a:stretch>
        </p:blipFill>
        <p:spPr>
          <a:xfrm>
            <a:off x="2870433" y="4002945"/>
            <a:ext cx="1382785" cy="285255"/>
          </a:xfrm>
          <a:prstGeom prst="rect">
            <a:avLst/>
          </a:prstGeom>
        </p:spPr>
      </p:pic>
      <p:pic>
        <p:nvPicPr>
          <p:cNvPr id="183" name="Picture 182" descr="dl380g5-new.jpg"/>
          <p:cNvPicPr>
            <a:picLocks noChangeAspect="1"/>
          </p:cNvPicPr>
          <p:nvPr/>
        </p:nvPicPr>
        <p:blipFill>
          <a:blip r:embed="rId3" cstate="print"/>
          <a:stretch>
            <a:fillRect/>
          </a:stretch>
        </p:blipFill>
        <p:spPr>
          <a:xfrm>
            <a:off x="2836877" y="4757955"/>
            <a:ext cx="1382785" cy="285255"/>
          </a:xfrm>
          <a:prstGeom prst="rect">
            <a:avLst/>
          </a:prstGeom>
        </p:spPr>
      </p:pic>
      <p:pic>
        <p:nvPicPr>
          <p:cNvPr id="185" name="Picture 184" descr="dl380g5-new.jpg"/>
          <p:cNvPicPr>
            <a:picLocks noChangeAspect="1"/>
          </p:cNvPicPr>
          <p:nvPr/>
        </p:nvPicPr>
        <p:blipFill>
          <a:blip r:embed="rId3" cstate="print"/>
          <a:stretch>
            <a:fillRect/>
          </a:stretch>
        </p:blipFill>
        <p:spPr>
          <a:xfrm>
            <a:off x="2845266" y="5680744"/>
            <a:ext cx="1382785" cy="285255"/>
          </a:xfrm>
          <a:prstGeom prst="rect">
            <a:avLst/>
          </a:prstGeom>
        </p:spPr>
      </p:pic>
      <p:pic>
        <p:nvPicPr>
          <p:cNvPr id="186" name="Picture 185" descr="dl180g5-new.jpg"/>
          <p:cNvPicPr>
            <a:picLocks noChangeAspect="1"/>
          </p:cNvPicPr>
          <p:nvPr/>
        </p:nvPicPr>
        <p:blipFill>
          <a:blip r:embed="rId5" cstate="print"/>
          <a:stretch>
            <a:fillRect/>
          </a:stretch>
        </p:blipFill>
        <p:spPr>
          <a:xfrm>
            <a:off x="6791654" y="1604717"/>
            <a:ext cx="1374234" cy="249249"/>
          </a:xfrm>
          <a:prstGeom prst="rect">
            <a:avLst/>
          </a:prstGeom>
        </p:spPr>
      </p:pic>
      <p:pic>
        <p:nvPicPr>
          <p:cNvPr id="195" name="Picture 194" descr="dl180g5-new.jpg"/>
          <p:cNvPicPr>
            <a:picLocks noChangeAspect="1"/>
          </p:cNvPicPr>
          <p:nvPr/>
        </p:nvPicPr>
        <p:blipFill>
          <a:blip r:embed="rId5" cstate="print"/>
          <a:stretch>
            <a:fillRect/>
          </a:stretch>
        </p:blipFill>
        <p:spPr>
          <a:xfrm>
            <a:off x="6801441" y="2084288"/>
            <a:ext cx="1374234" cy="249249"/>
          </a:xfrm>
          <a:prstGeom prst="rect">
            <a:avLst/>
          </a:prstGeom>
        </p:spPr>
      </p:pic>
      <p:pic>
        <p:nvPicPr>
          <p:cNvPr id="197" name="Picture 196" descr="dl180g5-new.jpg"/>
          <p:cNvPicPr>
            <a:picLocks noChangeAspect="1"/>
          </p:cNvPicPr>
          <p:nvPr/>
        </p:nvPicPr>
        <p:blipFill>
          <a:blip r:embed="rId5" cstate="print"/>
          <a:stretch>
            <a:fillRect/>
          </a:stretch>
        </p:blipFill>
        <p:spPr>
          <a:xfrm>
            <a:off x="6809830" y="2470181"/>
            <a:ext cx="1374234" cy="249249"/>
          </a:xfrm>
          <a:prstGeom prst="rect">
            <a:avLst/>
          </a:prstGeom>
        </p:spPr>
      </p:pic>
      <p:pic>
        <p:nvPicPr>
          <p:cNvPr id="200" name="Picture 199" descr="dl180g5-new.jpg"/>
          <p:cNvPicPr>
            <a:picLocks noChangeAspect="1"/>
          </p:cNvPicPr>
          <p:nvPr/>
        </p:nvPicPr>
        <p:blipFill>
          <a:blip r:embed="rId5" cstate="print"/>
          <a:stretch>
            <a:fillRect/>
          </a:stretch>
        </p:blipFill>
        <p:spPr>
          <a:xfrm>
            <a:off x="6818219" y="2898020"/>
            <a:ext cx="1374234" cy="249249"/>
          </a:xfrm>
          <a:prstGeom prst="rect">
            <a:avLst/>
          </a:prstGeom>
        </p:spPr>
      </p:pic>
      <p:pic>
        <p:nvPicPr>
          <p:cNvPr id="201" name="Picture 200" descr="dl180g5-new.jpg"/>
          <p:cNvPicPr>
            <a:picLocks noChangeAspect="1"/>
          </p:cNvPicPr>
          <p:nvPr/>
        </p:nvPicPr>
        <p:blipFill>
          <a:blip r:embed="rId5" cstate="print"/>
          <a:stretch>
            <a:fillRect/>
          </a:stretch>
        </p:blipFill>
        <p:spPr>
          <a:xfrm>
            <a:off x="6818219" y="3292302"/>
            <a:ext cx="1374234" cy="249249"/>
          </a:xfrm>
          <a:prstGeom prst="rect">
            <a:avLst/>
          </a:prstGeom>
        </p:spPr>
      </p:pic>
      <p:pic>
        <p:nvPicPr>
          <p:cNvPr id="202" name="Picture 201" descr="dl180g5-new.jpg"/>
          <p:cNvPicPr>
            <a:picLocks noChangeAspect="1"/>
          </p:cNvPicPr>
          <p:nvPr/>
        </p:nvPicPr>
        <p:blipFill>
          <a:blip r:embed="rId5" cstate="print"/>
          <a:stretch>
            <a:fillRect/>
          </a:stretch>
        </p:blipFill>
        <p:spPr>
          <a:xfrm>
            <a:off x="6818219" y="3711752"/>
            <a:ext cx="1374234" cy="249249"/>
          </a:xfrm>
          <a:prstGeom prst="rect">
            <a:avLst/>
          </a:prstGeom>
        </p:spPr>
      </p:pic>
      <p:pic>
        <p:nvPicPr>
          <p:cNvPr id="203" name="Picture 202" descr="dl180g5-new.jpg"/>
          <p:cNvPicPr>
            <a:picLocks noChangeAspect="1"/>
          </p:cNvPicPr>
          <p:nvPr/>
        </p:nvPicPr>
        <p:blipFill>
          <a:blip r:embed="rId5" cstate="print"/>
          <a:stretch>
            <a:fillRect/>
          </a:stretch>
        </p:blipFill>
        <p:spPr>
          <a:xfrm>
            <a:off x="6826608" y="4122812"/>
            <a:ext cx="1374234" cy="249249"/>
          </a:xfrm>
          <a:prstGeom prst="rect">
            <a:avLst/>
          </a:prstGeom>
        </p:spPr>
      </p:pic>
      <p:pic>
        <p:nvPicPr>
          <p:cNvPr id="204" name="Picture 203" descr="dl180g5-new.jpg"/>
          <p:cNvPicPr>
            <a:picLocks noChangeAspect="1"/>
          </p:cNvPicPr>
          <p:nvPr/>
        </p:nvPicPr>
        <p:blipFill>
          <a:blip r:embed="rId5" cstate="print"/>
          <a:stretch>
            <a:fillRect/>
          </a:stretch>
        </p:blipFill>
        <p:spPr>
          <a:xfrm>
            <a:off x="6826608" y="4559040"/>
            <a:ext cx="1374234" cy="249249"/>
          </a:xfrm>
          <a:prstGeom prst="rect">
            <a:avLst/>
          </a:prstGeom>
        </p:spPr>
      </p:pic>
      <p:pic>
        <p:nvPicPr>
          <p:cNvPr id="205" name="Picture 204" descr="dl380g5-new.jpg"/>
          <p:cNvPicPr>
            <a:picLocks noChangeAspect="1"/>
          </p:cNvPicPr>
          <p:nvPr/>
        </p:nvPicPr>
        <p:blipFill>
          <a:blip r:embed="rId3" cstate="print"/>
          <a:stretch>
            <a:fillRect/>
          </a:stretch>
        </p:blipFill>
        <p:spPr>
          <a:xfrm>
            <a:off x="5002634" y="4943911"/>
            <a:ext cx="1451296" cy="285255"/>
          </a:xfrm>
          <a:prstGeom prst="rect">
            <a:avLst/>
          </a:prstGeom>
        </p:spPr>
      </p:pic>
      <p:sp>
        <p:nvSpPr>
          <p:cNvPr id="206" name="Line 214"/>
          <p:cNvSpPr>
            <a:spLocks noChangeShapeType="1"/>
          </p:cNvSpPr>
          <p:nvPr/>
        </p:nvSpPr>
        <p:spPr bwMode="auto">
          <a:xfrm rot="10800000" flipH="1">
            <a:off x="6434743" y="5108860"/>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207" name="Line 10"/>
          <p:cNvSpPr>
            <a:spLocks noChangeShapeType="1"/>
          </p:cNvSpPr>
          <p:nvPr/>
        </p:nvSpPr>
        <p:spPr bwMode="auto">
          <a:xfrm flipH="1">
            <a:off x="4718545" y="5094145"/>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grpSp>
        <p:nvGrpSpPr>
          <p:cNvPr id="20" name="Group 83"/>
          <p:cNvGrpSpPr/>
          <p:nvPr/>
        </p:nvGrpSpPr>
        <p:grpSpPr>
          <a:xfrm>
            <a:off x="6143719" y="5085215"/>
            <a:ext cx="346570" cy="258771"/>
            <a:chOff x="359635" y="1371600"/>
            <a:chExt cx="193539" cy="186845"/>
          </a:xfrm>
          <a:effectLst>
            <a:outerShdw blurRad="50800" dist="38100" dir="2700000" algn="tl" rotWithShape="0">
              <a:prstClr val="black">
                <a:alpha val="40000"/>
              </a:prstClr>
            </a:outerShdw>
          </a:effectLst>
        </p:grpSpPr>
        <p:sp>
          <p:nvSpPr>
            <p:cNvPr id="209" name="Flowchart: Magnetic Disk 208"/>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210" name="TextBox 209"/>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pic>
        <p:nvPicPr>
          <p:cNvPr id="211" name="Picture 210" descr="dl180g5-new.jpg"/>
          <p:cNvPicPr>
            <a:picLocks noChangeAspect="1"/>
          </p:cNvPicPr>
          <p:nvPr/>
        </p:nvPicPr>
        <p:blipFill>
          <a:blip r:embed="rId5" cstate="print"/>
          <a:stretch>
            <a:fillRect/>
          </a:stretch>
        </p:blipFill>
        <p:spPr>
          <a:xfrm>
            <a:off x="6844784" y="4988277"/>
            <a:ext cx="1374234" cy="249249"/>
          </a:xfrm>
          <a:prstGeom prst="rect">
            <a:avLst/>
          </a:prstGeom>
        </p:spPr>
      </p:pic>
      <p:pic>
        <p:nvPicPr>
          <p:cNvPr id="212" name="Picture 211" descr="dl380g5-new.jpg"/>
          <p:cNvPicPr>
            <a:picLocks noChangeAspect="1"/>
          </p:cNvPicPr>
          <p:nvPr/>
        </p:nvPicPr>
        <p:blipFill>
          <a:blip r:embed="rId3" cstate="print"/>
          <a:stretch>
            <a:fillRect/>
          </a:stretch>
        </p:blipFill>
        <p:spPr>
          <a:xfrm>
            <a:off x="5011023" y="5363361"/>
            <a:ext cx="1451296" cy="285255"/>
          </a:xfrm>
          <a:prstGeom prst="rect">
            <a:avLst/>
          </a:prstGeom>
        </p:spPr>
      </p:pic>
      <p:sp>
        <p:nvSpPr>
          <p:cNvPr id="213" name="Line 214"/>
          <p:cNvSpPr>
            <a:spLocks noChangeShapeType="1"/>
          </p:cNvSpPr>
          <p:nvPr/>
        </p:nvSpPr>
        <p:spPr bwMode="auto">
          <a:xfrm rot="10800000" flipH="1">
            <a:off x="6443132" y="5528310"/>
            <a:ext cx="395146" cy="0"/>
          </a:xfrm>
          <a:prstGeom prst="line">
            <a:avLst/>
          </a:prstGeom>
          <a:noFill/>
          <a:ln w="38100">
            <a:solidFill>
              <a:schemeClr val="accent1"/>
            </a:solidFill>
            <a:round/>
            <a:headEnd/>
            <a:tailEnd/>
          </a:ln>
        </p:spPr>
        <p:txBody>
          <a:bodyPr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sp>
        <p:nvSpPr>
          <p:cNvPr id="214" name="Line 10"/>
          <p:cNvSpPr>
            <a:spLocks noChangeShapeType="1"/>
          </p:cNvSpPr>
          <p:nvPr/>
        </p:nvSpPr>
        <p:spPr bwMode="auto">
          <a:xfrm flipH="1">
            <a:off x="4726934" y="5513595"/>
            <a:ext cx="271955" cy="0"/>
          </a:xfrm>
          <a:prstGeom prst="line">
            <a:avLst/>
          </a:prstGeom>
          <a:noFill/>
          <a:ln w="31750">
            <a:solidFill>
              <a:srgbClr val="C00000"/>
            </a:solidFill>
            <a:round/>
            <a:headEnd/>
            <a:tailEnd/>
          </a:ln>
        </p:spPr>
        <p:txBody>
          <a:bodyPr lIns="91436" tIns="45718" rIns="91436" bIns="45718" anchor="ctr"/>
          <a:lstStyle/>
          <a:p>
            <a:pPr defTabSz="914363" fontAlgn="base">
              <a:spcBef>
                <a:spcPct val="0"/>
              </a:spcBef>
              <a:spcAft>
                <a:spcPct val="0"/>
              </a:spcAft>
            </a:pPr>
            <a:endParaRPr lang="en-US" sz="100" baseline="-25000" dirty="0">
              <a:solidFill>
                <a:srgbClr val="FFFFFF"/>
              </a:solidFill>
              <a:latin typeface="Arial Black" pitchFamily="34" charset="0"/>
            </a:endParaRPr>
          </a:p>
        </p:txBody>
      </p:sp>
      <p:grpSp>
        <p:nvGrpSpPr>
          <p:cNvPr id="21" name="Group 83"/>
          <p:cNvGrpSpPr/>
          <p:nvPr/>
        </p:nvGrpSpPr>
        <p:grpSpPr>
          <a:xfrm>
            <a:off x="6152108" y="5504665"/>
            <a:ext cx="346570" cy="258771"/>
            <a:chOff x="359635" y="1371600"/>
            <a:chExt cx="193539" cy="186845"/>
          </a:xfrm>
          <a:effectLst>
            <a:outerShdw blurRad="50800" dist="38100" dir="2700000" algn="tl" rotWithShape="0">
              <a:prstClr val="black">
                <a:alpha val="40000"/>
              </a:prstClr>
            </a:outerShdw>
          </a:effectLst>
        </p:grpSpPr>
        <p:sp>
          <p:nvSpPr>
            <p:cNvPr id="216" name="Flowchart: Magnetic Disk 215"/>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endParaRPr lang="en-US" sz="300" dirty="0">
                <a:solidFill>
                  <a:srgbClr val="FFFFFF"/>
                </a:solidFill>
                <a:latin typeface="Calibri"/>
              </a:endParaRPr>
            </a:p>
          </p:txBody>
        </p:sp>
        <p:sp>
          <p:nvSpPr>
            <p:cNvPr id="217" name="TextBox 216"/>
            <p:cNvSpPr txBox="1"/>
            <p:nvPr/>
          </p:nvSpPr>
          <p:spPr>
            <a:xfrm>
              <a:off x="359635" y="1402884"/>
              <a:ext cx="193539" cy="155561"/>
            </a:xfrm>
            <a:prstGeom prst="rect">
              <a:avLst/>
            </a:prstGeom>
            <a:noFill/>
          </p:spPr>
          <p:txBody>
            <a:bodyPr wrap="none" rtlCol="0">
              <a:spAutoFit/>
            </a:bodyPr>
            <a:lstStyle/>
            <a:p>
              <a:pPr defTabSz="914363"/>
              <a:r>
                <a:rPr lang="en-US" sz="800" b="1" dirty="0" smtClean="0">
                  <a:solidFill>
                    <a:srgbClr val="FFFFFF"/>
                  </a:solidFill>
                  <a:latin typeface="Calibri"/>
                </a:rPr>
                <a:t>SQL</a:t>
              </a:r>
              <a:endParaRPr lang="en-US" sz="800" b="1" dirty="0">
                <a:solidFill>
                  <a:srgbClr val="FFFFFF"/>
                </a:solidFill>
                <a:latin typeface="Calibri"/>
              </a:endParaRPr>
            </a:p>
          </p:txBody>
        </p:sp>
      </p:grpSp>
      <p:pic>
        <p:nvPicPr>
          <p:cNvPr id="218" name="Picture 217" descr="dl180g5-new.jpg"/>
          <p:cNvPicPr>
            <a:picLocks noChangeAspect="1"/>
          </p:cNvPicPr>
          <p:nvPr/>
        </p:nvPicPr>
        <p:blipFill>
          <a:blip r:embed="rId5" cstate="print"/>
          <a:stretch>
            <a:fillRect/>
          </a:stretch>
        </p:blipFill>
        <p:spPr>
          <a:xfrm>
            <a:off x="6853173" y="5407727"/>
            <a:ext cx="1374234" cy="249249"/>
          </a:xfrm>
          <a:prstGeom prst="rect">
            <a:avLst/>
          </a:prstGeom>
        </p:spPr>
      </p:pic>
    </p:spTree>
    <p:extLst>
      <p:ext uri="{BB962C8B-B14F-4D97-AF65-F5344CB8AC3E}">
        <p14:creationId xmlns:p14="http://schemas.microsoft.com/office/powerpoint/2010/main" val="211121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Parallel DW Appliance</a:t>
            </a:r>
            <a:endParaRPr lang="en-US" sz="2000" dirty="0">
              <a:solidFill>
                <a:srgbClr val="7B7B79"/>
              </a:solidFill>
              <a:ea typeface="+mn-ea"/>
              <a:cs typeface="+mn-cs"/>
            </a:endParaRPr>
          </a:p>
        </p:txBody>
      </p:sp>
      <p:sp>
        <p:nvSpPr>
          <p:cNvPr id="9" name="Content Placeholder 8"/>
          <p:cNvSpPr>
            <a:spLocks noGrp="1"/>
          </p:cNvSpPr>
          <p:nvPr>
            <p:ph sz="half" idx="4294967295"/>
          </p:nvPr>
        </p:nvSpPr>
        <p:spPr>
          <a:xfrm>
            <a:off x="3322638" y="1460500"/>
            <a:ext cx="5491162" cy="1536700"/>
          </a:xfrm>
        </p:spPr>
        <p:txBody>
          <a:bodyPr>
            <a:noAutofit/>
          </a:bodyPr>
          <a:lstStyle/>
          <a:p>
            <a:pPr marL="0" indent="0">
              <a:lnSpc>
                <a:spcPct val="100000"/>
              </a:lnSpc>
              <a:spcBef>
                <a:spcPts val="600"/>
              </a:spcBef>
              <a:buNone/>
            </a:pPr>
            <a:r>
              <a:rPr lang="en-US" sz="1300" b="1" dirty="0" smtClean="0"/>
              <a:t>Comprehensive functionality: </a:t>
            </a:r>
            <a:r>
              <a:rPr lang="en-US" sz="1300" dirty="0" smtClean="0"/>
              <a:t>Deep integration with Microsoft BI and comprehensive toolset for BI, ETL, MDM and streaming data</a:t>
            </a:r>
          </a:p>
          <a:p>
            <a:pPr marL="0" indent="0">
              <a:lnSpc>
                <a:spcPct val="100000"/>
              </a:lnSpc>
              <a:spcBef>
                <a:spcPts val="600"/>
              </a:spcBef>
              <a:buNone/>
            </a:pPr>
            <a:r>
              <a:rPr lang="en-US" sz="1300" b="1" dirty="0" smtClean="0"/>
              <a:t>Powerful, flexible platform: </a:t>
            </a:r>
            <a:r>
              <a:rPr lang="en-US" sz="1300" dirty="0" smtClean="0"/>
              <a:t>Leading density, capacity, and performance per rack with choice of deployment options (MPP or SMP) for a range of SLA demands</a:t>
            </a:r>
          </a:p>
          <a:p>
            <a:pPr marL="0" indent="0">
              <a:lnSpc>
                <a:spcPct val="100000"/>
              </a:lnSpc>
              <a:spcBef>
                <a:spcPts val="600"/>
              </a:spcBef>
              <a:buNone/>
            </a:pPr>
            <a:r>
              <a:rPr lang="en-US" sz="1300" b="1" dirty="0" smtClean="0"/>
              <a:t>Low-risk deployment: </a:t>
            </a:r>
            <a:r>
              <a:rPr lang="en-US" sz="1300" dirty="0" smtClean="0"/>
              <a:t>Optimized, pre-configured solution delivered by Factory Express backed by Tier 1 mission-critical support for low risk</a:t>
            </a:r>
          </a:p>
        </p:txBody>
      </p:sp>
      <p:graphicFrame>
        <p:nvGraphicFramePr>
          <p:cNvPr id="6" name="Table 5"/>
          <p:cNvGraphicFramePr>
            <a:graphicFrameLocks noGrp="1"/>
          </p:cNvGraphicFramePr>
          <p:nvPr>
            <p:extLst>
              <p:ext uri="{D42A27DB-BD31-4B8C-83A1-F6EECF244321}">
                <p14:modId xmlns:p14="http://schemas.microsoft.com/office/powerpoint/2010/main" val="3587465598"/>
              </p:ext>
            </p:extLst>
          </p:nvPr>
        </p:nvGraphicFramePr>
        <p:xfrm>
          <a:off x="3322638" y="3228975"/>
          <a:ext cx="5516561" cy="2939630"/>
        </p:xfrm>
        <a:graphic>
          <a:graphicData uri="http://schemas.openxmlformats.org/drawingml/2006/table">
            <a:tbl>
              <a:tblPr firstRow="1" bandRow="1">
                <a:tableStyleId>{21E4AEA4-8DFA-4A89-87EB-49C32662AFE0}</a:tableStyleId>
              </a:tblPr>
              <a:tblGrid>
                <a:gridCol w="1122362"/>
                <a:gridCol w="1146130"/>
                <a:gridCol w="3248069"/>
              </a:tblGrid>
              <a:tr h="223777">
                <a:tc>
                  <a:txBody>
                    <a:bodyPr/>
                    <a:lstStyle/>
                    <a:p>
                      <a:r>
                        <a:rPr lang="en-US" sz="900" dirty="0" smtClean="0"/>
                        <a:t>SKUs</a:t>
                      </a:r>
                      <a:endParaRPr lang="en-US" sz="900" dirty="0"/>
                    </a:p>
                  </a:txBody>
                  <a:tcPr/>
                </a:tc>
                <a:tc gridSpan="2">
                  <a:txBody>
                    <a:bodyPr/>
                    <a:lstStyle/>
                    <a:p>
                      <a:r>
                        <a:rPr lang="en-US" sz="900" dirty="0" smtClean="0"/>
                        <a:t>Components</a:t>
                      </a:r>
                      <a:endParaRPr lang="en-US" sz="900" dirty="0"/>
                    </a:p>
                  </a:txBody>
                  <a:tcPr/>
                </a:tc>
                <a:tc hMerge="1">
                  <a:txBody>
                    <a:bodyPr/>
                    <a:lstStyle/>
                    <a:p>
                      <a:endParaRPr lang="en-US"/>
                    </a:p>
                  </a:txBody>
                  <a:tcPr/>
                </a:tc>
              </a:tr>
              <a:tr h="223777">
                <a:tc rowSpan="5">
                  <a:txBody>
                    <a:bodyPr/>
                    <a:lstStyle/>
                    <a:p>
                      <a:r>
                        <a:rPr lang="en-US" sz="900" dirty="0" smtClean="0"/>
                        <a:t>Control rack</a:t>
                      </a:r>
                      <a:endParaRPr lang="en-US" sz="900" dirty="0"/>
                    </a:p>
                  </a:txBody>
                  <a:tcPr>
                    <a:lnB w="12700" cap="flat" cmpd="sng" algn="ctr">
                      <a:solidFill>
                        <a:schemeClr val="tx1"/>
                      </a:solidFill>
                      <a:prstDash val="solid"/>
                      <a:round/>
                      <a:headEnd type="none" w="med" len="med"/>
                      <a:tailEnd type="none" w="med" len="med"/>
                    </a:lnB>
                    <a:solidFill>
                      <a:srgbClr val="FFFFFF"/>
                    </a:solidFill>
                  </a:tcPr>
                </a:tc>
                <a:tc>
                  <a:txBody>
                    <a:bodyPr/>
                    <a:lstStyle/>
                    <a:p>
                      <a:r>
                        <a:rPr lang="en-US" sz="900" dirty="0" smtClean="0"/>
                        <a:t>Servers</a:t>
                      </a:r>
                    </a:p>
                  </a:txBody>
                  <a:tcPr/>
                </a:tc>
                <a:tc>
                  <a:txBody>
                    <a:bodyPr/>
                    <a:lstStyle/>
                    <a:p>
                      <a:r>
                        <a:rPr lang="en-US" sz="900" dirty="0" smtClean="0"/>
                        <a:t>Controller supports parallel</a:t>
                      </a:r>
                      <a:r>
                        <a:rPr lang="en-US" sz="900" baseline="0" dirty="0" smtClean="0"/>
                        <a:t> processing in data nodes</a:t>
                      </a:r>
                      <a:endParaRPr lang="en-US" sz="900" dirty="0"/>
                    </a:p>
                  </a:txBody>
                  <a:tcPr/>
                </a:tc>
              </a:tr>
              <a:tr h="223777">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Storage</a:t>
                      </a:r>
                      <a:endParaRPr lang="en-US" sz="900" baseline="0" dirty="0" smtClean="0"/>
                    </a:p>
                  </a:txBody>
                  <a:tcPr/>
                </a:tc>
                <a:tc>
                  <a:txBody>
                    <a:bodyPr/>
                    <a:lstStyle/>
                    <a:p>
                      <a:r>
                        <a:rPr lang="en-US" sz="900" baseline="0" dirty="0" smtClean="0"/>
                        <a:t>Tuned storage</a:t>
                      </a:r>
                      <a:endParaRPr lang="en-US" sz="900" dirty="0"/>
                    </a:p>
                  </a:txBody>
                  <a:tcPr/>
                </a:tc>
              </a:tr>
              <a:tr h="24751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Software</a:t>
                      </a:r>
                    </a:p>
                  </a:txBody>
                  <a:tcPr/>
                </a:tc>
                <a:tc>
                  <a:txBody>
                    <a:bodyPr/>
                    <a:lstStyle/>
                    <a:p>
                      <a:r>
                        <a:rPr lang="en-US" sz="900" baseline="0" dirty="0" smtClean="0"/>
                        <a:t>Microsoft SQL Server 2008 R2 Parallel Data Warehouse</a:t>
                      </a:r>
                      <a:endParaRPr lang="en-US" sz="900" dirty="0"/>
                    </a:p>
                  </a:txBody>
                  <a:tcPr/>
                </a:tc>
              </a:tr>
              <a:tr h="223777">
                <a:tc vMerge="1">
                  <a:txBody>
                    <a:bodyPr/>
                    <a:lstStyle/>
                    <a:p>
                      <a:endParaRPr lang="en-US"/>
                    </a:p>
                  </a:txBody>
                  <a:tcPr/>
                </a:tc>
                <a:tc>
                  <a:txBody>
                    <a:bodyPr/>
                    <a:lstStyle/>
                    <a:p>
                      <a:r>
                        <a:rPr lang="en-US" sz="900" baseline="0" dirty="0" smtClean="0"/>
                        <a:t>Infrastructure</a:t>
                      </a:r>
                      <a:endParaRPr 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Infiniband, FC and Ethernet switching, 42u rack</a:t>
                      </a:r>
                      <a:endParaRPr lang="en-US" sz="900" dirty="0" smtClean="0"/>
                    </a:p>
                  </a:txBody>
                  <a:tcPr/>
                </a:tc>
              </a:tr>
              <a:tr h="223777">
                <a:tc vMerge="1">
                  <a:txBody>
                    <a:bodyPr/>
                    <a:lstStyle/>
                    <a:p>
                      <a:endParaRPr lang="en-US" sz="1600" dirty="0"/>
                    </a:p>
                  </a:txBody>
                  <a:tcPr/>
                </a:tc>
                <a:tc>
                  <a:txBody>
                    <a:bodyPr/>
                    <a:lstStyle/>
                    <a:p>
                      <a:r>
                        <a:rPr lang="en-US" sz="900" dirty="0" smtClean="0"/>
                        <a:t>Services</a:t>
                      </a:r>
                      <a:endParaRPr lang="en-US" sz="900" dirty="0"/>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Software technical support</a:t>
                      </a:r>
                    </a:p>
                  </a:txBody>
                  <a:tcPr>
                    <a:lnB w="12700" cap="flat" cmpd="sng" algn="ctr">
                      <a:solidFill>
                        <a:schemeClr val="tx1"/>
                      </a:solidFill>
                      <a:prstDash val="solid"/>
                      <a:round/>
                      <a:headEnd type="none" w="med" len="med"/>
                      <a:tailEnd type="none" w="med" len="med"/>
                    </a:lnB>
                  </a:tcPr>
                </a:tc>
              </a:tr>
              <a:tr h="223777">
                <a:tc rowSpan="5">
                  <a:txBody>
                    <a:bodyPr/>
                    <a:lstStyle/>
                    <a:p>
                      <a:r>
                        <a:rPr lang="en-US" sz="900" dirty="0" smtClean="0"/>
                        <a:t>Data rack</a:t>
                      </a:r>
                      <a:endParaRPr lang="en-US" sz="900" dirty="0"/>
                    </a:p>
                  </a:txBody>
                  <a:tcPr>
                    <a:lnT w="12700" cap="flat" cmpd="sng" algn="ctr">
                      <a:solidFill>
                        <a:schemeClr val="tx1"/>
                      </a:solidFill>
                      <a:prstDash val="solid"/>
                      <a:round/>
                      <a:headEnd type="none" w="med" len="med"/>
                      <a:tailEnd type="none" w="med" len="med"/>
                    </a:lnT>
                    <a:solidFill>
                      <a:srgbClr val="FFFFFF"/>
                    </a:solidFill>
                  </a:tcPr>
                </a:tc>
                <a:tc>
                  <a:txBody>
                    <a:bodyPr/>
                    <a:lstStyle/>
                    <a:p>
                      <a:r>
                        <a:rPr lang="en-US" sz="900" dirty="0" smtClean="0"/>
                        <a:t>Servers</a:t>
                      </a:r>
                    </a:p>
                  </a:txBody>
                  <a:tcPr>
                    <a:lnT w="12700" cap="flat" cmpd="sng" algn="ctr">
                      <a:solidFill>
                        <a:schemeClr val="tx1"/>
                      </a:solidFill>
                      <a:prstDash val="solid"/>
                      <a:round/>
                      <a:headEnd type="none" w="med" len="med"/>
                      <a:tailEnd type="none" w="med" len="med"/>
                    </a:lnT>
                  </a:tcPr>
                </a:tc>
                <a:tc>
                  <a:txBody>
                    <a:bodyPr/>
                    <a:lstStyle/>
                    <a:p>
                      <a:r>
                        <a:rPr lang="en-US" sz="900" dirty="0" smtClean="0"/>
                        <a:t>Server &amp; storage nodes support parallel processing</a:t>
                      </a:r>
                      <a:endParaRPr lang="en-US" sz="900" dirty="0"/>
                    </a:p>
                  </a:txBody>
                  <a:tcPr>
                    <a:lnT w="12700" cap="flat" cmpd="sng" algn="ctr">
                      <a:solidFill>
                        <a:schemeClr val="tx1"/>
                      </a:solidFill>
                      <a:prstDash val="solid"/>
                      <a:round/>
                      <a:headEnd type="none" w="med" len="med"/>
                      <a:tailEnd type="none" w="med" len="med"/>
                    </a:lnT>
                  </a:tcPr>
                </a:tc>
              </a:tr>
              <a:tr h="223777">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Storage</a:t>
                      </a:r>
                    </a:p>
                  </a:txBody>
                  <a:tcPr/>
                </a:tc>
                <a:tc>
                  <a:txBody>
                    <a:bodyPr/>
                    <a:lstStyle/>
                    <a:p>
                      <a:r>
                        <a:rPr lang="en-US" sz="900" dirty="0" smtClean="0"/>
                        <a:t>Storage optimized for DW workloads</a:t>
                      </a:r>
                      <a:endParaRPr lang="en-US" sz="900" dirty="0"/>
                    </a:p>
                  </a:txBody>
                  <a:tcPr/>
                </a:tc>
              </a:tr>
              <a:tr h="223777">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Software</a:t>
                      </a:r>
                    </a:p>
                  </a:txBody>
                  <a:tcPr/>
                </a:tc>
                <a:tc>
                  <a:txBody>
                    <a:bodyPr/>
                    <a:lstStyle/>
                    <a:p>
                      <a:r>
                        <a:rPr lang="en-US" sz="900" baseline="0" dirty="0" smtClean="0"/>
                        <a:t>Microsoft SQL Server 2008 R2 Parallel Data Warehouse</a:t>
                      </a:r>
                      <a:endParaRPr lang="en-US" sz="900" dirty="0"/>
                    </a:p>
                  </a:txBody>
                  <a:tcPr/>
                </a:tc>
              </a:tr>
              <a:tr h="223777">
                <a:tc vMerge="1">
                  <a:txBody>
                    <a:bodyPr/>
                    <a:lstStyle/>
                    <a:p>
                      <a:endParaRPr lang="en-US"/>
                    </a:p>
                  </a:txBody>
                  <a:tcPr/>
                </a:tc>
                <a:tc>
                  <a:txBody>
                    <a:bodyPr/>
                    <a:lstStyle/>
                    <a:p>
                      <a:r>
                        <a:rPr lang="en-US" sz="900" baseline="0" dirty="0" smtClean="0"/>
                        <a:t>Infrastructure</a:t>
                      </a:r>
                      <a:endParaRPr 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Infiniband, FC and Ethernet switching, 42u rack</a:t>
                      </a:r>
                      <a:endParaRPr lang="en-US" sz="900" dirty="0" smtClean="0"/>
                    </a:p>
                  </a:txBody>
                  <a:tcPr/>
                </a:tc>
              </a:tr>
              <a:tr h="336559">
                <a:tc vMerge="1">
                  <a:txBody>
                    <a:bodyPr/>
                    <a:lstStyle/>
                    <a:p>
                      <a:endParaRPr lang="en-US" sz="1600" dirty="0"/>
                    </a:p>
                  </a:txBody>
                  <a:tcPr/>
                </a:tc>
                <a:tc>
                  <a:txBody>
                    <a:bodyPr/>
                    <a:lstStyle/>
                    <a:p>
                      <a:r>
                        <a:rPr lang="en-US" sz="900" dirty="0" smtClean="0"/>
                        <a:t>Services</a:t>
                      </a:r>
                      <a:endParaRPr lang="en-US" sz="900" dirty="0"/>
                    </a:p>
                  </a:txBody>
                  <a:tcPr/>
                </a:tc>
                <a:tc>
                  <a:txBody>
                    <a:bodyPr/>
                    <a:lstStyle/>
                    <a:p>
                      <a:pPr marL="165100" indent="-165100">
                        <a:buFont typeface="Arial"/>
                        <a:buNone/>
                      </a:pPr>
                      <a:r>
                        <a:rPr lang="en-US" sz="900" dirty="0" smtClean="0">
                          <a:solidFill>
                            <a:srgbClr val="000000"/>
                          </a:solidFill>
                        </a:rPr>
                        <a:t>Solution support from basic to Mission Critical</a:t>
                      </a:r>
                    </a:p>
                    <a:p>
                      <a:pPr marL="165100" indent="-165100">
                        <a:buFont typeface="Arial"/>
                        <a:buNone/>
                      </a:pPr>
                      <a:r>
                        <a:rPr lang="en-US" sz="900" dirty="0" smtClean="0">
                          <a:solidFill>
                            <a:srgbClr val="000000"/>
                          </a:solidFill>
                        </a:rPr>
                        <a:t>PDW Assessment  Consulting Services</a:t>
                      </a:r>
                    </a:p>
                  </a:txBody>
                  <a:tcPr/>
                </a:tc>
              </a:tr>
              <a:tr h="268959">
                <a:tc>
                  <a:txBody>
                    <a:bodyPr/>
                    <a:lstStyle/>
                    <a:p>
                      <a:r>
                        <a:rPr lang="en-US" sz="900" dirty="0" smtClean="0"/>
                        <a:t>Expansion SKUs</a:t>
                      </a:r>
                      <a:endParaRPr lang="en-US" sz="9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Grow from 1 – 4 data racks, backup options, test/dev system</a:t>
                      </a:r>
                    </a:p>
                  </a:txBody>
                  <a:tcPr/>
                </a:tc>
                <a:tc hMerge="1">
                  <a:txBody>
                    <a:bodyPr/>
                    <a:lstStyle/>
                    <a:p>
                      <a:endParaRPr lang="en-US"/>
                    </a:p>
                  </a:txBody>
                  <a:tcPr/>
                </a:tc>
              </a:tr>
            </a:tbl>
          </a:graphicData>
        </a:graphic>
      </p:graphicFrame>
      <p:sp>
        <p:nvSpPr>
          <p:cNvPr id="18" name="Rectangle 17"/>
          <p:cNvSpPr/>
          <p:nvPr/>
        </p:nvSpPr>
        <p:spPr>
          <a:xfrm>
            <a:off x="442118" y="1218664"/>
            <a:ext cx="8259763" cy="121186"/>
          </a:xfrm>
          <a:prstGeom prst="rect">
            <a:avLst/>
          </a:prstGeom>
          <a:gradFill flip="none" rotWithShape="1">
            <a:gsLst>
              <a:gs pos="0">
                <a:srgbClr val="1E89C5"/>
              </a:gs>
              <a:gs pos="100000">
                <a:srgbClr val="00104D"/>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defTabSz="914400">
              <a:lnSpc>
                <a:spcPct val="85000"/>
              </a:lnSpc>
            </a:pPr>
            <a:endParaRPr lang="en-US" sz="2000" dirty="0" smtClean="0">
              <a:solidFill>
                <a:prstClr val="white"/>
              </a:solidFill>
            </a:endParaRPr>
          </a:p>
        </p:txBody>
      </p:sp>
      <p:sp>
        <p:nvSpPr>
          <p:cNvPr id="19" name="TextBox 18"/>
          <p:cNvSpPr txBox="1"/>
          <p:nvPr/>
        </p:nvSpPr>
        <p:spPr>
          <a:xfrm>
            <a:off x="368300" y="838200"/>
            <a:ext cx="8316913" cy="400110"/>
          </a:xfrm>
          <a:prstGeom prst="rect">
            <a:avLst/>
          </a:prstGeom>
          <a:noFill/>
        </p:spPr>
        <p:txBody>
          <a:bodyPr wrap="square" rtlCol="0">
            <a:spAutoFit/>
          </a:bodyPr>
          <a:lstStyle/>
          <a:p>
            <a:pPr defTabSz="914400"/>
            <a:r>
              <a:rPr lang="en-US" sz="2000" dirty="0" smtClean="0">
                <a:solidFill>
                  <a:srgbClr val="7B7B79"/>
                </a:solidFill>
              </a:rPr>
              <a:t>Enterprise-class scalability at market-leading $/TB</a:t>
            </a:r>
            <a:endParaRPr lang="en-US" sz="2000" dirty="0" smtClean="0">
              <a:solidFill>
                <a:srgbClr val="000000"/>
              </a:solidFill>
            </a:endParaRPr>
          </a:p>
        </p:txBody>
      </p:sp>
      <p:pic>
        <p:nvPicPr>
          <p:cNvPr id="13" name="Picture 3"/>
          <p:cNvPicPr>
            <a:picLocks noChangeAspect="1" noChangeArrowheads="1"/>
          </p:cNvPicPr>
          <p:nvPr/>
        </p:nvPicPr>
        <p:blipFill>
          <a:blip r:embed="rId3" cstate="print"/>
          <a:srcRect/>
          <a:stretch>
            <a:fillRect/>
          </a:stretch>
        </p:blipFill>
        <p:spPr bwMode="auto">
          <a:xfrm>
            <a:off x="469900" y="1514475"/>
            <a:ext cx="2540000" cy="4067217"/>
          </a:xfrm>
          <a:prstGeom prst="rect">
            <a:avLst/>
          </a:prstGeom>
          <a:noFill/>
          <a:ln w="9525">
            <a:noFill/>
            <a:miter lim="800000"/>
            <a:headEnd/>
            <a:tailEnd/>
          </a:ln>
        </p:spPr>
      </p:pic>
      <p:pic>
        <p:nvPicPr>
          <p:cNvPr id="10" name="Picture 9" descr="SQL08R2-PDW_h_cL.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322638" y="3797301"/>
            <a:ext cx="846137" cy="210475"/>
          </a:xfrm>
          <a:prstGeom prst="rect">
            <a:avLst/>
          </a:prstGeom>
        </p:spPr>
      </p:pic>
      <p:pic>
        <p:nvPicPr>
          <p:cNvPr id="11" name="Picture 10" descr="SQL08R2-PDW_h_cL.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322638" y="5210704"/>
            <a:ext cx="904113" cy="224896"/>
          </a:xfrm>
          <a:prstGeom prst="rect">
            <a:avLst/>
          </a:prstGeom>
        </p:spPr>
      </p:pic>
      <p:cxnSp>
        <p:nvCxnSpPr>
          <p:cNvPr id="16" name="Straight Connector 15"/>
          <p:cNvCxnSpPr/>
          <p:nvPr/>
        </p:nvCxnSpPr>
        <p:spPr>
          <a:xfrm rot="5400000">
            <a:off x="8060262" y="6455833"/>
            <a:ext cx="448733" cy="1588"/>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850922"/>
      </p:ext>
    </p:extLst>
  </p:cSld>
  <p:clrMapOvr>
    <a:masterClrMapping/>
  </p:clrMapOvr>
  <mc:AlternateContent xmlns:mc="http://schemas.openxmlformats.org/markup-compatibility/2006" xmlns:p14="http://schemas.microsoft.com/office/powerpoint/2010/main">
    <mc:Choice Requires="p14">
      <p:transition spd="med" p14:dur="700" advTm="60179">
        <p:fade/>
      </p:transition>
    </mc:Choice>
    <mc:Fallback xmlns="">
      <p:transition spd="med" advTm="60179">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Compute Node</a:t>
            </a:r>
            <a:endParaRPr lang="en-US" dirty="0"/>
          </a:p>
        </p:txBody>
      </p:sp>
      <p:sp>
        <p:nvSpPr>
          <p:cNvPr id="3" name="Content Placeholder 2"/>
          <p:cNvSpPr>
            <a:spLocks noGrp="1"/>
          </p:cNvSpPr>
          <p:nvPr>
            <p:ph type="body" sz="quarter" idx="10"/>
          </p:nvPr>
        </p:nvSpPr>
        <p:spPr>
          <a:xfrm>
            <a:off x="381000" y="1411552"/>
            <a:ext cx="8382000" cy="3053144"/>
          </a:xfrm>
          <a:prstGeom prst="rect">
            <a:avLst/>
          </a:prstGeom>
        </p:spPr>
        <p:txBody>
          <a:bodyPr/>
          <a:lstStyle/>
          <a:p>
            <a:r>
              <a:rPr lang="en-US" sz="2400" dirty="0" smtClean="0"/>
              <a:t>A SQL Server 2008 instance</a:t>
            </a:r>
          </a:p>
          <a:p>
            <a:r>
              <a:rPr lang="en-US" sz="2400" dirty="0" smtClean="0"/>
              <a:t>DB engine nodes autonomous on local data</a:t>
            </a:r>
          </a:p>
          <a:p>
            <a:r>
              <a:rPr lang="en-US" sz="2400" dirty="0" smtClean="0"/>
              <a:t>SQL as primary interface</a:t>
            </a:r>
          </a:p>
          <a:p>
            <a:r>
              <a:rPr lang="en-US" sz="2400" dirty="0" smtClean="0"/>
              <a:t>Each MPP node is a highly tuned SMP node with standard interfaces</a:t>
            </a:r>
          </a:p>
          <a:p>
            <a:endParaRPr lang="en-US" dirty="0"/>
          </a:p>
        </p:txBody>
      </p:sp>
      <p:sp>
        <p:nvSpPr>
          <p:cNvPr id="5" name="Footer Placeholder 2"/>
          <p:cNvSpPr>
            <a:spLocks noGrp="1"/>
          </p:cNvSpPr>
          <p:nvPr>
            <p:ph type="ftr" sz="quarter" idx="4294967295"/>
          </p:nvPr>
        </p:nvSpPr>
        <p:spPr>
          <a:xfrm>
            <a:off x="7519988" y="6580188"/>
            <a:ext cx="1624012" cy="250825"/>
          </a:xfrm>
          <a:prstGeom prst="rect">
            <a:avLst/>
          </a:prstGeom>
        </p:spPr>
        <p:txBody>
          <a:bodyPr/>
          <a:lstStyle/>
          <a:p>
            <a:r>
              <a:rPr lang="en-US" sz="1000" dirty="0" smtClean="0">
                <a:solidFill>
                  <a:schemeClr val="bg1"/>
                </a:solidFill>
              </a:rPr>
              <a:t>Microsoft Confidential</a:t>
            </a:r>
            <a:endParaRPr lang="en-US" sz="1000" dirty="0">
              <a:solidFill>
                <a:schemeClr val="bg1"/>
              </a:solidFill>
            </a:endParaRPr>
          </a:p>
        </p:txBody>
      </p:sp>
      <p:sp>
        <p:nvSpPr>
          <p:cNvPr id="10" name="TextBox 9"/>
          <p:cNvSpPr txBox="1"/>
          <p:nvPr/>
        </p:nvSpPr>
        <p:spPr>
          <a:xfrm>
            <a:off x="7039634" y="281354"/>
            <a:ext cx="1736436" cy="246221"/>
          </a:xfrm>
          <a:prstGeom prst="rect">
            <a:avLst/>
          </a:prstGeom>
          <a:noFill/>
        </p:spPr>
        <p:txBody>
          <a:bodyPr wrap="square" rtlCol="0">
            <a:spAutoFit/>
          </a:bodyPr>
          <a:lstStyle/>
          <a:p>
            <a:r>
              <a:rPr lang="en-US" sz="1000" b="1" dirty="0" smtClean="0">
                <a:solidFill>
                  <a:schemeClr val="accent1">
                    <a:lumMod val="75000"/>
                  </a:schemeClr>
                </a:solidFill>
              </a:rPr>
              <a:t>Compute Node</a:t>
            </a:r>
            <a:endParaRPr lang="en-US" sz="1000" b="1" dirty="0">
              <a:solidFill>
                <a:schemeClr val="accent1">
                  <a:lumMod val="75000"/>
                </a:schemeClr>
              </a:solidFill>
            </a:endParaRPr>
          </a:p>
        </p:txBody>
      </p:sp>
      <p:pic>
        <p:nvPicPr>
          <p:cNvPr id="11" name="Picture 10" descr="dl380g5-new.jpg"/>
          <p:cNvPicPr>
            <a:picLocks noChangeAspect="1"/>
          </p:cNvPicPr>
          <p:nvPr/>
        </p:nvPicPr>
        <p:blipFill>
          <a:blip r:embed="rId3" cstate="print"/>
          <a:stretch>
            <a:fillRect/>
          </a:stretch>
        </p:blipFill>
        <p:spPr>
          <a:xfrm>
            <a:off x="6999075" y="530996"/>
            <a:ext cx="1234926" cy="242727"/>
          </a:xfrm>
          <a:prstGeom prst="rect">
            <a:avLst/>
          </a:prstGeom>
        </p:spPr>
      </p:pic>
      <p:grpSp>
        <p:nvGrpSpPr>
          <p:cNvPr id="7" name="Group 83"/>
          <p:cNvGrpSpPr/>
          <p:nvPr/>
        </p:nvGrpSpPr>
        <p:grpSpPr>
          <a:xfrm>
            <a:off x="7983846" y="630476"/>
            <a:ext cx="344666" cy="213359"/>
            <a:chOff x="359635" y="1371600"/>
            <a:chExt cx="192476" cy="154055"/>
          </a:xfrm>
          <a:effectLst>
            <a:outerShdw blurRad="50800" dist="38100" dir="2700000" algn="tl" rotWithShape="0">
              <a:prstClr val="black">
                <a:alpha val="40000"/>
              </a:prstClr>
            </a:outerShdw>
          </a:effectLst>
        </p:grpSpPr>
        <p:sp>
          <p:nvSpPr>
            <p:cNvPr id="8" name="Flowchart: Magnetic Disk 7"/>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prstClr val="white"/>
                </a:solidFill>
                <a:latin typeface="Calibri"/>
                <a:ea typeface="+mn-ea"/>
                <a:cs typeface="+mn-cs"/>
              </a:endParaRPr>
            </a:p>
          </p:txBody>
        </p:sp>
        <p:sp>
          <p:nvSpPr>
            <p:cNvPr id="9" name="TextBox 8"/>
            <p:cNvSpPr txBox="1"/>
            <p:nvPr/>
          </p:nvSpPr>
          <p:spPr>
            <a:xfrm>
              <a:off x="359635" y="1402883"/>
              <a:ext cx="192476" cy="122772"/>
            </a:xfrm>
            <a:prstGeom prst="rect">
              <a:avLst/>
            </a:prstGeom>
            <a:noFill/>
          </p:spPr>
          <p:txBody>
            <a:bodyPr wrap="none" rtlCol="0">
              <a:spAutoFit/>
            </a:bodyPr>
            <a:lstStyle/>
            <a:p>
              <a:pPr algn="l" rtl="0"/>
              <a:r>
                <a:rPr lang="en-US" sz="800" b="1" kern="1200" dirty="0" smtClean="0">
                  <a:solidFill>
                    <a:schemeClr val="bg2">
                      <a:lumMod val="60000"/>
                      <a:lumOff val="40000"/>
                    </a:schemeClr>
                  </a:solidFill>
                  <a:latin typeface="Calibri"/>
                  <a:ea typeface="+mn-ea"/>
                  <a:cs typeface="+mn-cs"/>
                </a:rPr>
                <a:t>SQL</a:t>
              </a:r>
              <a:endParaRPr lang="en-US" sz="800" b="1" kern="1200" dirty="0">
                <a:solidFill>
                  <a:schemeClr val="bg2">
                    <a:lumMod val="60000"/>
                    <a:lumOff val="40000"/>
                  </a:schemeClr>
                </a:solidFill>
                <a:latin typeface="Calibri"/>
                <a:ea typeface="+mn-ea"/>
                <a:cs typeface="+mn-cs"/>
              </a:endParaRPr>
            </a:p>
          </p:txBody>
        </p:sp>
      </p:grpSp>
    </p:spTree>
    <p:extLst>
      <p:ext uri="{BB962C8B-B14F-4D97-AF65-F5344CB8AC3E}">
        <p14:creationId xmlns:p14="http://schemas.microsoft.com/office/powerpoint/2010/main" val="184919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dl380g5-new.jpg"/>
          <p:cNvPicPr>
            <a:picLocks noChangeAspect="1"/>
          </p:cNvPicPr>
          <p:nvPr/>
        </p:nvPicPr>
        <p:blipFill>
          <a:blip r:embed="rId3" cstate="print"/>
          <a:stretch>
            <a:fillRect/>
          </a:stretch>
        </p:blipFill>
        <p:spPr>
          <a:xfrm>
            <a:off x="4733142" y="2657050"/>
            <a:ext cx="1105063" cy="217202"/>
          </a:xfrm>
          <a:prstGeom prst="rect">
            <a:avLst/>
          </a:prstGeom>
        </p:spPr>
      </p:pic>
      <p:pic>
        <p:nvPicPr>
          <p:cNvPr id="81" name="Picture 80" descr="dl180g5-new.jpg"/>
          <p:cNvPicPr>
            <a:picLocks noChangeAspect="1"/>
          </p:cNvPicPr>
          <p:nvPr/>
        </p:nvPicPr>
        <p:blipFill>
          <a:blip r:embed="rId4" cstate="print"/>
          <a:stretch>
            <a:fillRect/>
          </a:stretch>
        </p:blipFill>
        <p:spPr>
          <a:xfrm>
            <a:off x="6022243" y="2641289"/>
            <a:ext cx="1374234" cy="249249"/>
          </a:xfrm>
          <a:prstGeom prst="rect">
            <a:avLst/>
          </a:prstGeom>
        </p:spPr>
      </p:pic>
      <p:pic>
        <p:nvPicPr>
          <p:cNvPr id="82" name="Picture 81" descr="dl380g5-new.jpg"/>
          <p:cNvPicPr>
            <a:picLocks noChangeAspect="1"/>
          </p:cNvPicPr>
          <p:nvPr/>
        </p:nvPicPr>
        <p:blipFill>
          <a:blip r:embed="rId3" cstate="print"/>
          <a:stretch>
            <a:fillRect/>
          </a:stretch>
        </p:blipFill>
        <p:spPr>
          <a:xfrm>
            <a:off x="4747641" y="3418131"/>
            <a:ext cx="1105063" cy="217202"/>
          </a:xfrm>
          <a:prstGeom prst="rect">
            <a:avLst/>
          </a:prstGeom>
        </p:spPr>
      </p:pic>
      <p:pic>
        <p:nvPicPr>
          <p:cNvPr id="83" name="Picture 82" descr="dl180g5-new.jpg"/>
          <p:cNvPicPr>
            <a:picLocks noChangeAspect="1"/>
          </p:cNvPicPr>
          <p:nvPr/>
        </p:nvPicPr>
        <p:blipFill>
          <a:blip r:embed="rId4" cstate="print"/>
          <a:stretch>
            <a:fillRect/>
          </a:stretch>
        </p:blipFill>
        <p:spPr>
          <a:xfrm>
            <a:off x="6036742" y="3402370"/>
            <a:ext cx="1374234" cy="249249"/>
          </a:xfrm>
          <a:prstGeom prst="rect">
            <a:avLst/>
          </a:prstGeom>
        </p:spPr>
      </p:pic>
      <p:pic>
        <p:nvPicPr>
          <p:cNvPr id="108" name="Picture 107" descr="dl380g5-new.jpg"/>
          <p:cNvPicPr>
            <a:picLocks noChangeAspect="1"/>
          </p:cNvPicPr>
          <p:nvPr/>
        </p:nvPicPr>
        <p:blipFill>
          <a:blip r:embed="rId3" cstate="print"/>
          <a:stretch>
            <a:fillRect/>
          </a:stretch>
        </p:blipFill>
        <p:spPr>
          <a:xfrm>
            <a:off x="4711096" y="4145985"/>
            <a:ext cx="1105063" cy="217202"/>
          </a:xfrm>
          <a:prstGeom prst="rect">
            <a:avLst/>
          </a:prstGeom>
        </p:spPr>
      </p:pic>
      <p:pic>
        <p:nvPicPr>
          <p:cNvPr id="109" name="Picture 108" descr="dl180g5-new.jpg"/>
          <p:cNvPicPr>
            <a:picLocks noChangeAspect="1"/>
          </p:cNvPicPr>
          <p:nvPr/>
        </p:nvPicPr>
        <p:blipFill>
          <a:blip r:embed="rId4" cstate="print"/>
          <a:stretch>
            <a:fillRect/>
          </a:stretch>
        </p:blipFill>
        <p:spPr>
          <a:xfrm>
            <a:off x="6000197" y="4130224"/>
            <a:ext cx="1374234" cy="249249"/>
          </a:xfrm>
          <a:prstGeom prst="rect">
            <a:avLst/>
          </a:prstGeom>
        </p:spPr>
      </p:pic>
      <p:pic>
        <p:nvPicPr>
          <p:cNvPr id="111" name="Picture 110" descr="dl380g5-new.jpg"/>
          <p:cNvPicPr>
            <a:picLocks noChangeAspect="1"/>
          </p:cNvPicPr>
          <p:nvPr/>
        </p:nvPicPr>
        <p:blipFill>
          <a:blip r:embed="rId3" cstate="print"/>
          <a:stretch>
            <a:fillRect/>
          </a:stretch>
        </p:blipFill>
        <p:spPr>
          <a:xfrm>
            <a:off x="4733141" y="4760614"/>
            <a:ext cx="1105063" cy="217202"/>
          </a:xfrm>
          <a:prstGeom prst="rect">
            <a:avLst/>
          </a:prstGeom>
        </p:spPr>
      </p:pic>
      <p:pic>
        <p:nvPicPr>
          <p:cNvPr id="112" name="Picture 111" descr="dl180g5-new.jpg"/>
          <p:cNvPicPr>
            <a:picLocks noChangeAspect="1"/>
          </p:cNvPicPr>
          <p:nvPr/>
        </p:nvPicPr>
        <p:blipFill>
          <a:blip r:embed="rId4" cstate="print"/>
          <a:stretch>
            <a:fillRect/>
          </a:stretch>
        </p:blipFill>
        <p:spPr>
          <a:xfrm>
            <a:off x="6022242" y="4744853"/>
            <a:ext cx="1374234" cy="249249"/>
          </a:xfrm>
          <a:prstGeom prst="rect">
            <a:avLst/>
          </a:prstGeom>
        </p:spPr>
      </p:pic>
      <p:sp>
        <p:nvSpPr>
          <p:cNvPr id="93" name="Rectangle 92"/>
          <p:cNvSpPr/>
          <p:nvPr/>
        </p:nvSpPr>
        <p:spPr bwMode="auto">
          <a:xfrm>
            <a:off x="8177734" y="4599249"/>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4" name="Rectangle 93"/>
          <p:cNvSpPr/>
          <p:nvPr/>
        </p:nvSpPr>
        <p:spPr bwMode="auto">
          <a:xfrm>
            <a:off x="8124286" y="4623475"/>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5" name="Rectangle 94"/>
          <p:cNvSpPr/>
          <p:nvPr/>
        </p:nvSpPr>
        <p:spPr bwMode="auto">
          <a:xfrm>
            <a:off x="8077200" y="4653841"/>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0" name="Rectangle 89"/>
          <p:cNvSpPr/>
          <p:nvPr/>
        </p:nvSpPr>
        <p:spPr bwMode="auto">
          <a:xfrm>
            <a:off x="8177734" y="3989649"/>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1" name="Rectangle 90"/>
          <p:cNvSpPr/>
          <p:nvPr/>
        </p:nvSpPr>
        <p:spPr bwMode="auto">
          <a:xfrm>
            <a:off x="8124286" y="4013875"/>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2" name="Rectangle 91"/>
          <p:cNvSpPr/>
          <p:nvPr/>
        </p:nvSpPr>
        <p:spPr bwMode="auto">
          <a:xfrm>
            <a:off x="8077200" y="4044241"/>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7" name="Rectangle 86"/>
          <p:cNvSpPr/>
          <p:nvPr/>
        </p:nvSpPr>
        <p:spPr bwMode="auto">
          <a:xfrm>
            <a:off x="8177734" y="3227649"/>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8" name="Rectangle 87"/>
          <p:cNvSpPr/>
          <p:nvPr/>
        </p:nvSpPr>
        <p:spPr bwMode="auto">
          <a:xfrm>
            <a:off x="8124286" y="3251875"/>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9" name="Rectangle 88"/>
          <p:cNvSpPr/>
          <p:nvPr/>
        </p:nvSpPr>
        <p:spPr bwMode="auto">
          <a:xfrm>
            <a:off x="8077200" y="3282241"/>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5" name="Rectangle 84"/>
          <p:cNvSpPr/>
          <p:nvPr/>
        </p:nvSpPr>
        <p:spPr bwMode="auto">
          <a:xfrm>
            <a:off x="8177734" y="2528248"/>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6" name="Rectangle 85"/>
          <p:cNvSpPr/>
          <p:nvPr/>
        </p:nvSpPr>
        <p:spPr bwMode="auto">
          <a:xfrm>
            <a:off x="8124286" y="2552474"/>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4" name="Rectangle 83"/>
          <p:cNvSpPr/>
          <p:nvPr/>
        </p:nvSpPr>
        <p:spPr bwMode="auto">
          <a:xfrm>
            <a:off x="8077200" y="2582840"/>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66" name="Slide Number Placeholder 4"/>
          <p:cNvSpPr>
            <a:spLocks noGrp="1"/>
          </p:cNvSpPr>
          <p:nvPr>
            <p:ph type="sldNum" sz="quarter" idx="4294967295"/>
          </p:nvPr>
        </p:nvSpPr>
        <p:spPr>
          <a:xfrm>
            <a:off x="8382000" y="6416675"/>
            <a:ext cx="762000" cy="365125"/>
          </a:xfrm>
          <a:prstGeom prst="rect">
            <a:avLst/>
          </a:prstGeom>
        </p:spPr>
        <p:txBody>
          <a:bodyPr/>
          <a:lstStyle/>
          <a:p>
            <a:pPr>
              <a:defRPr/>
            </a:pPr>
            <a:fld id="{83EB2073-B898-4FA1-B7D1-2C117BF6BDC6}" type="slidenum">
              <a:rPr lang="en-US"/>
              <a:pPr>
                <a:defRPr/>
              </a:pPr>
              <a:t>37</a:t>
            </a:fld>
            <a:endParaRPr lang="en-US"/>
          </a:p>
        </p:txBody>
      </p:sp>
      <p:grpSp>
        <p:nvGrpSpPr>
          <p:cNvPr id="5" name="Group 86"/>
          <p:cNvGrpSpPr/>
          <p:nvPr/>
        </p:nvGrpSpPr>
        <p:grpSpPr>
          <a:xfrm>
            <a:off x="1308694" y="3572038"/>
            <a:ext cx="1146726" cy="1565692"/>
            <a:chOff x="1672511" y="3201471"/>
            <a:chExt cx="866775" cy="901700"/>
          </a:xfrm>
          <a:solidFill>
            <a:schemeClr val="accent3">
              <a:lumMod val="50000"/>
            </a:schemeClr>
          </a:solidFill>
        </p:grpSpPr>
        <p:sp>
          <p:nvSpPr>
            <p:cNvPr id="23581" name="Rectangle 64"/>
            <p:cNvSpPr>
              <a:spLocks noChangeArrowheads="1"/>
            </p:cNvSpPr>
            <p:nvPr/>
          </p:nvSpPr>
          <p:spPr bwMode="auto">
            <a:xfrm>
              <a:off x="1672511" y="3201471"/>
              <a:ext cx="866775" cy="901700"/>
            </a:xfrm>
            <a:prstGeom prst="rect">
              <a:avLst/>
            </a:prstGeom>
            <a:grp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a:solidFill>
                    <a:schemeClr val="tx1"/>
                  </a:solidFill>
                  <a:latin typeface="Arial" charset="0"/>
                </a:rPr>
                <a:t>Sales Facts</a:t>
              </a:r>
            </a:p>
          </p:txBody>
        </p:sp>
        <p:sp>
          <p:nvSpPr>
            <p:cNvPr id="23582" name="Text Box 65"/>
            <p:cNvSpPr txBox="1">
              <a:spLocks noChangeArrowheads="1"/>
            </p:cNvSpPr>
            <p:nvPr/>
          </p:nvSpPr>
          <p:spPr bwMode="auto">
            <a:xfrm>
              <a:off x="1699409" y="3403922"/>
              <a:ext cx="816695" cy="638108"/>
            </a:xfrm>
            <a:prstGeom prst="rect">
              <a:avLst/>
            </a:prstGeom>
            <a:grpFill/>
            <a:ln w="9525" algn="ctr">
              <a:noFill/>
              <a:miter lim="800000"/>
              <a:headEnd/>
              <a:tailEnd/>
            </a:ln>
            <a:effectLst/>
          </p:spPr>
          <p:txBody>
            <a:bodyPr wrap="square">
              <a:spAutoFit/>
            </a:bodyPr>
            <a:lstStyle/>
            <a:p>
              <a:pPr algn="l"/>
              <a:r>
                <a:rPr lang="en-US" sz="1100" dirty="0">
                  <a:solidFill>
                    <a:schemeClr val="tx1"/>
                  </a:solidFill>
                  <a:latin typeface="Arial" charset="0"/>
                </a:rPr>
                <a:t>Date Dim ID</a:t>
              </a:r>
            </a:p>
            <a:p>
              <a:pPr algn="l"/>
              <a:r>
                <a:rPr lang="en-US" sz="1100" dirty="0">
                  <a:solidFill>
                    <a:schemeClr val="tx1"/>
                  </a:solidFill>
                  <a:latin typeface="Arial" charset="0"/>
                </a:rPr>
                <a:t>Store Dim ID</a:t>
              </a:r>
            </a:p>
            <a:p>
              <a:pPr algn="l"/>
              <a:r>
                <a:rPr lang="en-US" sz="1100" dirty="0">
                  <a:solidFill>
                    <a:schemeClr val="tx1"/>
                  </a:solidFill>
                  <a:latin typeface="Arial" charset="0"/>
                </a:rPr>
                <a:t>Prod Dim ID</a:t>
              </a:r>
            </a:p>
            <a:p>
              <a:pPr algn="l"/>
              <a:r>
                <a:rPr lang="en-US" sz="1100" dirty="0" err="1">
                  <a:solidFill>
                    <a:schemeClr val="tx1"/>
                  </a:solidFill>
                  <a:latin typeface="Arial" charset="0"/>
                </a:rPr>
                <a:t>Mktg</a:t>
              </a:r>
              <a:r>
                <a:rPr lang="en-US" sz="1100" dirty="0">
                  <a:solidFill>
                    <a:schemeClr val="tx1"/>
                  </a:solidFill>
                  <a:latin typeface="Arial" charset="0"/>
                </a:rPr>
                <a:t> Camp Id</a:t>
              </a:r>
            </a:p>
            <a:p>
              <a:pPr algn="l"/>
              <a:r>
                <a:rPr lang="en-US" sz="1100" dirty="0">
                  <a:solidFill>
                    <a:schemeClr val="tx1"/>
                  </a:solidFill>
                  <a:latin typeface="Arial" charset="0"/>
                </a:rPr>
                <a:t>Qty Sold</a:t>
              </a:r>
            </a:p>
            <a:p>
              <a:pPr algn="l"/>
              <a:r>
                <a:rPr lang="en-US" sz="1100" dirty="0">
                  <a:solidFill>
                    <a:schemeClr val="tx1"/>
                  </a:solidFill>
                  <a:latin typeface="Arial" charset="0"/>
                </a:rPr>
                <a:t>Dollars Sold</a:t>
              </a:r>
            </a:p>
          </p:txBody>
        </p:sp>
      </p:grpSp>
      <p:cxnSp>
        <p:nvCxnSpPr>
          <p:cNvPr id="23575" name="AutoShape 111"/>
          <p:cNvCxnSpPr>
            <a:cxnSpLocks noChangeShapeType="1"/>
            <a:endCxn id="23581" idx="0"/>
          </p:cNvCxnSpPr>
          <p:nvPr/>
        </p:nvCxnSpPr>
        <p:spPr bwMode="auto">
          <a:xfrm rot="16200000" flipH="1">
            <a:off x="1214245" y="2904225"/>
            <a:ext cx="425635" cy="909990"/>
          </a:xfrm>
          <a:prstGeom prst="bentConnector3">
            <a:avLst>
              <a:gd name="adj1" fmla="val 50000"/>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6" name="AutoShape 112"/>
          <p:cNvCxnSpPr>
            <a:cxnSpLocks noChangeShapeType="1"/>
            <a:endCxn id="23581" idx="1"/>
          </p:cNvCxnSpPr>
          <p:nvPr/>
        </p:nvCxnSpPr>
        <p:spPr bwMode="auto">
          <a:xfrm rot="5400000" flipH="1" flipV="1">
            <a:off x="698824" y="4375827"/>
            <a:ext cx="630813" cy="588928"/>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7" name="AutoShape 113"/>
          <p:cNvCxnSpPr>
            <a:cxnSpLocks noChangeShapeType="1"/>
            <a:endCxn id="23581" idx="2"/>
          </p:cNvCxnSpPr>
          <p:nvPr/>
        </p:nvCxnSpPr>
        <p:spPr bwMode="auto">
          <a:xfrm rot="10800000">
            <a:off x="1882057" y="5137730"/>
            <a:ext cx="571554" cy="400758"/>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8" name="AutoShape 114"/>
          <p:cNvCxnSpPr>
            <a:cxnSpLocks noChangeShapeType="1"/>
            <a:endCxn id="23581" idx="3"/>
          </p:cNvCxnSpPr>
          <p:nvPr/>
        </p:nvCxnSpPr>
        <p:spPr bwMode="auto">
          <a:xfrm rot="5400000">
            <a:off x="2051006" y="3576240"/>
            <a:ext cx="1183058" cy="374230"/>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sp>
        <p:nvSpPr>
          <p:cNvPr id="210" name="Line 12"/>
          <p:cNvSpPr>
            <a:spLocks noChangeShapeType="1"/>
          </p:cNvSpPr>
          <p:nvPr/>
        </p:nvSpPr>
        <p:spPr bwMode="auto">
          <a:xfrm flipH="1">
            <a:off x="4568975" y="2770117"/>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2" name="Line 199"/>
          <p:cNvSpPr>
            <a:spLocks noChangeShapeType="1"/>
          </p:cNvSpPr>
          <p:nvPr/>
        </p:nvSpPr>
        <p:spPr bwMode="auto">
          <a:xfrm flipH="1">
            <a:off x="4558185" y="4273722"/>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3" name="Line 214"/>
          <p:cNvSpPr>
            <a:spLocks noChangeShapeType="1"/>
          </p:cNvSpPr>
          <p:nvPr/>
        </p:nvSpPr>
        <p:spPr bwMode="auto">
          <a:xfrm rot="10800000" flipH="1">
            <a:off x="5841727" y="4898326"/>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4" name="Line 214"/>
          <p:cNvSpPr>
            <a:spLocks noChangeShapeType="1"/>
          </p:cNvSpPr>
          <p:nvPr/>
        </p:nvSpPr>
        <p:spPr bwMode="auto">
          <a:xfrm rot="10800000" flipH="1">
            <a:off x="5850302" y="426843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5" name="Line 214"/>
          <p:cNvSpPr>
            <a:spLocks noChangeShapeType="1"/>
          </p:cNvSpPr>
          <p:nvPr/>
        </p:nvSpPr>
        <p:spPr bwMode="auto">
          <a:xfrm rot="10800000" flipH="1">
            <a:off x="5861092" y="353488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6" name="Line 214"/>
          <p:cNvSpPr>
            <a:spLocks noChangeShapeType="1"/>
          </p:cNvSpPr>
          <p:nvPr/>
        </p:nvSpPr>
        <p:spPr bwMode="auto">
          <a:xfrm rot="10800000" flipH="1">
            <a:off x="5846544" y="278110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7" name="Line 10"/>
          <p:cNvSpPr>
            <a:spLocks noChangeShapeType="1"/>
          </p:cNvSpPr>
          <p:nvPr/>
        </p:nvSpPr>
        <p:spPr bwMode="auto">
          <a:xfrm flipH="1">
            <a:off x="4556809" y="4867755"/>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8" name="Line 10"/>
          <p:cNvSpPr>
            <a:spLocks noChangeShapeType="1"/>
          </p:cNvSpPr>
          <p:nvPr/>
        </p:nvSpPr>
        <p:spPr bwMode="auto">
          <a:xfrm flipH="1">
            <a:off x="4576175" y="3518054"/>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grpSp>
        <p:nvGrpSpPr>
          <p:cNvPr id="227" name="Group 83"/>
          <p:cNvGrpSpPr/>
          <p:nvPr/>
        </p:nvGrpSpPr>
        <p:grpSpPr>
          <a:xfrm>
            <a:off x="5634403" y="2785005"/>
            <a:ext cx="346570" cy="258771"/>
            <a:chOff x="359635" y="1371600"/>
            <a:chExt cx="257985" cy="186845"/>
          </a:xfrm>
          <a:effectLst>
            <a:outerShdw blurRad="50800" dist="38100" dir="2700000" algn="tl" rotWithShape="0">
              <a:prstClr val="black">
                <a:alpha val="40000"/>
              </a:prstClr>
            </a:outerShdw>
          </a:effectLst>
        </p:grpSpPr>
        <p:sp>
          <p:nvSpPr>
            <p:cNvPr id="228" name="Flowchart: Magnetic Disk 227"/>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29" name="TextBox 228"/>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0" name="Group 83"/>
          <p:cNvGrpSpPr/>
          <p:nvPr/>
        </p:nvGrpSpPr>
        <p:grpSpPr>
          <a:xfrm>
            <a:off x="5642874" y="3533909"/>
            <a:ext cx="346570" cy="258771"/>
            <a:chOff x="359635" y="1371600"/>
            <a:chExt cx="257985" cy="186845"/>
          </a:xfrm>
          <a:effectLst>
            <a:outerShdw blurRad="50800" dist="38100" dir="2700000" algn="tl" rotWithShape="0">
              <a:prstClr val="black">
                <a:alpha val="40000"/>
              </a:prstClr>
            </a:outerShdw>
          </a:effectLst>
        </p:grpSpPr>
        <p:sp>
          <p:nvSpPr>
            <p:cNvPr id="231" name="Flowchart: Magnetic Disk 230"/>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2" name="TextBox 231"/>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3" name="Group 83"/>
          <p:cNvGrpSpPr/>
          <p:nvPr/>
        </p:nvGrpSpPr>
        <p:grpSpPr>
          <a:xfrm>
            <a:off x="5619273" y="4257654"/>
            <a:ext cx="346570" cy="258771"/>
            <a:chOff x="359635" y="1371600"/>
            <a:chExt cx="257985" cy="186845"/>
          </a:xfrm>
          <a:effectLst>
            <a:outerShdw blurRad="50800" dist="38100" dir="2700000" algn="tl" rotWithShape="0">
              <a:prstClr val="black">
                <a:alpha val="40000"/>
              </a:prstClr>
            </a:outerShdw>
          </a:effectLst>
        </p:grpSpPr>
        <p:sp>
          <p:nvSpPr>
            <p:cNvPr id="234" name="Flowchart: Magnetic Disk 233"/>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5" name="TextBox 234"/>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6" name="Group 83"/>
          <p:cNvGrpSpPr/>
          <p:nvPr/>
        </p:nvGrpSpPr>
        <p:grpSpPr>
          <a:xfrm>
            <a:off x="5623509" y="4869215"/>
            <a:ext cx="346570" cy="258771"/>
            <a:chOff x="359635" y="1371600"/>
            <a:chExt cx="257985" cy="186845"/>
          </a:xfrm>
          <a:effectLst>
            <a:outerShdw blurRad="50800" dist="38100" dir="2700000" algn="tl" rotWithShape="0">
              <a:prstClr val="black">
                <a:alpha val="40000"/>
              </a:prstClr>
            </a:outerShdw>
          </a:effectLst>
        </p:grpSpPr>
        <p:sp>
          <p:nvSpPr>
            <p:cNvPr id="237" name="Flowchart: Magnetic Disk 23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8" name="TextBox 237"/>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sp>
        <p:nvSpPr>
          <p:cNvPr id="239" name="Line 12"/>
          <p:cNvSpPr>
            <a:spLocks noChangeShapeType="1"/>
          </p:cNvSpPr>
          <p:nvPr/>
        </p:nvSpPr>
        <p:spPr bwMode="auto">
          <a:xfrm flipH="1" flipV="1">
            <a:off x="4558185" y="2770116"/>
            <a:ext cx="8545" cy="211540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cxnSp>
        <p:nvCxnSpPr>
          <p:cNvPr id="10" name="Straight Arrow Connector 9"/>
          <p:cNvCxnSpPr>
            <a:stCxn id="74" idx="3"/>
            <a:endCxn id="75" idx="1"/>
          </p:cNvCxnSpPr>
          <p:nvPr/>
        </p:nvCxnSpPr>
        <p:spPr>
          <a:xfrm flipV="1">
            <a:off x="3307577" y="2808394"/>
            <a:ext cx="4731235" cy="1540993"/>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4" idx="3"/>
            <a:endCxn id="77" idx="1"/>
          </p:cNvCxnSpPr>
          <p:nvPr/>
        </p:nvCxnSpPr>
        <p:spPr>
          <a:xfrm flipV="1">
            <a:off x="3307577" y="3507972"/>
            <a:ext cx="4731235" cy="841415"/>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4" idx="3"/>
            <a:endCxn id="78" idx="1"/>
          </p:cNvCxnSpPr>
          <p:nvPr/>
        </p:nvCxnSpPr>
        <p:spPr>
          <a:xfrm flipV="1">
            <a:off x="3307577" y="4263934"/>
            <a:ext cx="4731235" cy="85453"/>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4" idx="3"/>
            <a:endCxn id="79" idx="1"/>
          </p:cNvCxnSpPr>
          <p:nvPr/>
        </p:nvCxnSpPr>
        <p:spPr>
          <a:xfrm>
            <a:off x="3307577" y="4349387"/>
            <a:ext cx="4731235" cy="518369"/>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181600" y="1247450"/>
            <a:ext cx="2367639" cy="1323439"/>
          </a:xfrm>
          <a:prstGeom prst="rect">
            <a:avLst/>
          </a:prstGeom>
          <a:noFill/>
        </p:spPr>
        <p:txBody>
          <a:bodyPr wrap="square" rtlCol="0">
            <a:spAutoFit/>
          </a:bodyPr>
          <a:lstStyle/>
          <a:p>
            <a:pPr algn="ctr"/>
            <a:r>
              <a:rPr lang="en-US" sz="1600" b="1" dirty="0" smtClean="0">
                <a:latin typeface="Arial" pitchFamily="34" charset="0"/>
                <a:cs typeface="Arial" pitchFamily="34" charset="0"/>
              </a:rPr>
              <a:t>Larger Fact Table is Hash Distributed Across All Compute Nodes</a:t>
            </a:r>
            <a:endParaRPr lang="en-US" sz="1600" b="1" baseline="0" dirty="0" smtClean="0">
              <a:latin typeface="Arial" pitchFamily="34" charset="0"/>
              <a:cs typeface="Arial" pitchFamily="34" charset="0"/>
            </a:endParaRPr>
          </a:p>
          <a:p>
            <a:pPr algn="ctr"/>
            <a:endParaRPr lang="en-US" sz="1600" b="1" dirty="0">
              <a:latin typeface="Arial" pitchFamily="34" charset="0"/>
              <a:cs typeface="Arial" pitchFamily="34" charset="0"/>
            </a:endParaRPr>
          </a:p>
        </p:txBody>
      </p:sp>
      <p:pic>
        <p:nvPicPr>
          <p:cNvPr id="74" name="Picture 13" descr="slice"/>
          <p:cNvPicPr>
            <a:picLocks noChangeAspect="1" noChangeArrowheads="1"/>
          </p:cNvPicPr>
          <p:nvPr/>
        </p:nvPicPr>
        <p:blipFill>
          <a:blip r:embed="rId5" cstate="print"/>
          <a:srcRect/>
          <a:stretch>
            <a:fillRect/>
          </a:stretch>
        </p:blipFill>
        <p:spPr bwMode="auto">
          <a:xfrm>
            <a:off x="2454748" y="4090306"/>
            <a:ext cx="852829" cy="518160"/>
          </a:xfrm>
          <a:prstGeom prst="rect">
            <a:avLst/>
          </a:prstGeom>
          <a:noFill/>
          <a:ln w="9525">
            <a:noFill/>
            <a:miter lim="800000"/>
            <a:headEnd/>
            <a:tailEnd/>
          </a:ln>
        </p:spPr>
      </p:pic>
      <p:sp>
        <p:nvSpPr>
          <p:cNvPr id="75" name="Rectangle 74"/>
          <p:cNvSpPr/>
          <p:nvPr/>
        </p:nvSpPr>
        <p:spPr bwMode="auto">
          <a:xfrm>
            <a:off x="8038812" y="2620714"/>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77" name="Rectangle 76"/>
          <p:cNvSpPr/>
          <p:nvPr/>
        </p:nvSpPr>
        <p:spPr bwMode="auto">
          <a:xfrm>
            <a:off x="8038812" y="3320292"/>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SF-2</a:t>
            </a:r>
          </a:p>
        </p:txBody>
      </p:sp>
      <p:sp>
        <p:nvSpPr>
          <p:cNvPr id="78" name="Rectangle 77"/>
          <p:cNvSpPr/>
          <p:nvPr/>
        </p:nvSpPr>
        <p:spPr bwMode="auto">
          <a:xfrm>
            <a:off x="8038812" y="4076254"/>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SF-3</a:t>
            </a:r>
          </a:p>
        </p:txBody>
      </p:sp>
      <p:sp>
        <p:nvSpPr>
          <p:cNvPr id="79" name="Rectangle 78"/>
          <p:cNvSpPr/>
          <p:nvPr/>
        </p:nvSpPr>
        <p:spPr bwMode="auto">
          <a:xfrm>
            <a:off x="8038812" y="4680075"/>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SF-4</a:t>
            </a:r>
          </a:p>
        </p:txBody>
      </p:sp>
      <p:grpSp>
        <p:nvGrpSpPr>
          <p:cNvPr id="96" name="Group 54"/>
          <p:cNvGrpSpPr>
            <a:grpSpLocks/>
          </p:cNvGrpSpPr>
          <p:nvPr/>
        </p:nvGrpSpPr>
        <p:grpSpPr bwMode="auto">
          <a:xfrm>
            <a:off x="386390" y="1943101"/>
            <a:ext cx="1171353" cy="1203302"/>
            <a:chOff x="197" y="1242"/>
            <a:chExt cx="546" cy="568"/>
          </a:xfrm>
          <a:solidFill>
            <a:schemeClr val="accent2"/>
          </a:solidFill>
          <a:scene3d>
            <a:camera prst="orthographicFront">
              <a:rot lat="0" lon="0" rev="0"/>
            </a:camera>
            <a:lightRig rig="soft" dir="t">
              <a:rot lat="0" lon="0" rev="0"/>
            </a:lightRig>
          </a:scene3d>
        </p:grpSpPr>
        <p:sp>
          <p:nvSpPr>
            <p:cNvPr id="97" name="Rectangle 55"/>
            <p:cNvSpPr>
              <a:spLocks noChangeArrowheads="1"/>
            </p:cNvSpPr>
            <p:nvPr/>
          </p:nvSpPr>
          <p:spPr bwMode="auto">
            <a:xfrm>
              <a:off x="197"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Time Dim</a:t>
              </a:r>
            </a:p>
          </p:txBody>
        </p:sp>
        <p:sp>
          <p:nvSpPr>
            <p:cNvPr id="98" name="Text Box 56"/>
            <p:cNvSpPr txBox="1">
              <a:spLocks noChangeArrowheads="1"/>
            </p:cNvSpPr>
            <p:nvPr/>
          </p:nvSpPr>
          <p:spPr bwMode="auto">
            <a:xfrm>
              <a:off x="226" y="1364"/>
              <a:ext cx="469" cy="40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Date Dim ID</a:t>
              </a:r>
            </a:p>
            <a:p>
              <a:pPr algn="l"/>
              <a:r>
                <a:rPr lang="en-US" sz="1000" dirty="0">
                  <a:latin typeface="Arial" charset="0"/>
                </a:rPr>
                <a:t>Calendar Year</a:t>
              </a:r>
            </a:p>
            <a:p>
              <a:pPr algn="l"/>
              <a:r>
                <a:rPr lang="en-US" sz="1000" dirty="0">
                  <a:latin typeface="Arial" charset="0"/>
                </a:rPr>
                <a:t>Calendar Qtr</a:t>
              </a:r>
            </a:p>
            <a:p>
              <a:pPr algn="l"/>
              <a:r>
                <a:rPr lang="en-US" sz="1000" dirty="0">
                  <a:latin typeface="Arial" charset="0"/>
                </a:rPr>
                <a:t>Calendar Mo</a:t>
              </a:r>
            </a:p>
            <a:p>
              <a:pPr algn="l"/>
              <a:r>
                <a:rPr lang="en-US" sz="1000" dirty="0">
                  <a:latin typeface="Arial" charset="0"/>
                </a:rPr>
                <a:t>Calendar Day</a:t>
              </a:r>
            </a:p>
          </p:txBody>
        </p:sp>
      </p:grpSp>
      <p:grpSp>
        <p:nvGrpSpPr>
          <p:cNvPr id="99" name="Group 57"/>
          <p:cNvGrpSpPr>
            <a:grpSpLocks/>
          </p:cNvGrpSpPr>
          <p:nvPr/>
        </p:nvGrpSpPr>
        <p:grpSpPr bwMode="auto">
          <a:xfrm>
            <a:off x="286377" y="4985698"/>
            <a:ext cx="1022317" cy="1188372"/>
            <a:chOff x="197" y="2652"/>
            <a:chExt cx="546" cy="631"/>
          </a:xfrm>
          <a:solidFill>
            <a:schemeClr val="accent2"/>
          </a:solidFill>
          <a:scene3d>
            <a:camera prst="orthographicFront">
              <a:rot lat="0" lon="0" rev="0"/>
            </a:camera>
            <a:lightRig rig="soft" dir="t">
              <a:rot lat="0" lon="0" rev="0"/>
            </a:lightRig>
          </a:scene3d>
        </p:grpSpPr>
        <p:sp>
          <p:nvSpPr>
            <p:cNvPr id="100" name="Rectangle 58"/>
            <p:cNvSpPr>
              <a:spLocks noChangeArrowheads="1"/>
            </p:cNvSpPr>
            <p:nvPr/>
          </p:nvSpPr>
          <p:spPr bwMode="auto">
            <a:xfrm>
              <a:off x="197" y="265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Store Dim</a:t>
              </a:r>
            </a:p>
          </p:txBody>
        </p:sp>
        <p:sp>
          <p:nvSpPr>
            <p:cNvPr id="101" name="Text Box 59"/>
            <p:cNvSpPr txBox="1">
              <a:spLocks noChangeArrowheads="1"/>
            </p:cNvSpPr>
            <p:nvPr/>
          </p:nvSpPr>
          <p:spPr bwMode="auto">
            <a:xfrm>
              <a:off x="197" y="2825"/>
              <a:ext cx="542" cy="45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p>
              <a:pPr algn="l"/>
              <a:r>
                <a:rPr lang="en-US" sz="1000" dirty="0">
                  <a:latin typeface="Arial" charset="0"/>
                </a:rPr>
                <a:t>Store Dim ID</a:t>
              </a:r>
            </a:p>
            <a:p>
              <a:pPr algn="l"/>
              <a:r>
                <a:rPr lang="en-US" sz="1000" dirty="0">
                  <a:latin typeface="Arial" charset="0"/>
                </a:rPr>
                <a:t>Store Name</a:t>
              </a:r>
            </a:p>
            <a:p>
              <a:pPr algn="l"/>
              <a:r>
                <a:rPr lang="en-US" sz="1000" dirty="0">
                  <a:latin typeface="Arial" charset="0"/>
                </a:rPr>
                <a:t>Store Mgr</a:t>
              </a:r>
            </a:p>
            <a:p>
              <a:pPr algn="l"/>
              <a:r>
                <a:rPr lang="en-US" sz="1000" dirty="0">
                  <a:latin typeface="Arial" charset="0"/>
                </a:rPr>
                <a:t>Store Size</a:t>
              </a:r>
            </a:p>
          </p:txBody>
        </p:sp>
      </p:grpSp>
      <p:grpSp>
        <p:nvGrpSpPr>
          <p:cNvPr id="102" name="Group 60"/>
          <p:cNvGrpSpPr>
            <a:grpSpLocks/>
          </p:cNvGrpSpPr>
          <p:nvPr/>
        </p:nvGrpSpPr>
        <p:grpSpPr bwMode="auto">
          <a:xfrm>
            <a:off x="2243698" y="1943103"/>
            <a:ext cx="1171904" cy="1228723"/>
            <a:chOff x="1704" y="1242"/>
            <a:chExt cx="546" cy="568"/>
          </a:xfrm>
          <a:solidFill>
            <a:schemeClr val="accent2"/>
          </a:solidFill>
          <a:scene3d>
            <a:camera prst="orthographicFront">
              <a:rot lat="0" lon="0" rev="0"/>
            </a:camera>
            <a:lightRig rig="soft" dir="t">
              <a:rot lat="0" lon="0" rev="0"/>
            </a:lightRig>
          </a:scene3d>
        </p:grpSpPr>
        <p:sp>
          <p:nvSpPr>
            <p:cNvPr id="103" name="Rectangle 61"/>
            <p:cNvSpPr>
              <a:spLocks noChangeArrowheads="1"/>
            </p:cNvSpPr>
            <p:nvPr/>
          </p:nvSpPr>
          <p:spPr bwMode="auto">
            <a:xfrm>
              <a:off x="1704"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Product Dim</a:t>
              </a:r>
            </a:p>
          </p:txBody>
        </p:sp>
        <p:sp>
          <p:nvSpPr>
            <p:cNvPr id="104" name="Text Box 62"/>
            <p:cNvSpPr txBox="1">
              <a:spLocks noChangeArrowheads="1"/>
            </p:cNvSpPr>
            <p:nvPr/>
          </p:nvSpPr>
          <p:spPr bwMode="auto">
            <a:xfrm>
              <a:off x="1763" y="1381"/>
              <a:ext cx="469" cy="32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Prod Dim ID</a:t>
              </a:r>
            </a:p>
            <a:p>
              <a:pPr algn="l"/>
              <a:r>
                <a:rPr lang="en-US" sz="1000" dirty="0">
                  <a:latin typeface="Arial" charset="0"/>
                </a:rPr>
                <a:t>Prod Category</a:t>
              </a:r>
            </a:p>
            <a:p>
              <a:pPr algn="l"/>
              <a:r>
                <a:rPr lang="en-US" sz="1000" dirty="0">
                  <a:latin typeface="Arial" charset="0"/>
                </a:rPr>
                <a:t>Prod Sub Cat</a:t>
              </a:r>
            </a:p>
            <a:p>
              <a:pPr algn="l"/>
              <a:r>
                <a:rPr lang="en-US" sz="1000" dirty="0">
                  <a:latin typeface="Arial" charset="0"/>
                </a:rPr>
                <a:t>Prod </a:t>
              </a:r>
              <a:r>
                <a:rPr lang="en-US" sz="1000" dirty="0" err="1">
                  <a:latin typeface="Arial" charset="0"/>
                </a:rPr>
                <a:t>Desc</a:t>
              </a:r>
              <a:endParaRPr lang="en-US" sz="1000" dirty="0">
                <a:latin typeface="Arial" charset="0"/>
              </a:endParaRPr>
            </a:p>
          </p:txBody>
        </p:sp>
      </p:grpSp>
      <p:grpSp>
        <p:nvGrpSpPr>
          <p:cNvPr id="105" name="Group 1569"/>
          <p:cNvGrpSpPr/>
          <p:nvPr/>
        </p:nvGrpSpPr>
        <p:grpSpPr>
          <a:xfrm>
            <a:off x="2396262" y="4696383"/>
            <a:ext cx="1183689" cy="1628217"/>
            <a:chOff x="2468067" y="4894805"/>
            <a:chExt cx="953453" cy="1212354"/>
          </a:xfrm>
          <a:solidFill>
            <a:schemeClr val="accent2"/>
          </a:solidFill>
        </p:grpSpPr>
        <p:sp>
          <p:nvSpPr>
            <p:cNvPr id="106" name="Rectangle 67"/>
            <p:cNvSpPr>
              <a:spLocks noChangeArrowheads="1"/>
            </p:cNvSpPr>
            <p:nvPr/>
          </p:nvSpPr>
          <p:spPr bwMode="auto">
            <a:xfrm>
              <a:off x="2468067" y="4894805"/>
              <a:ext cx="953453" cy="1212354"/>
            </a:xfrm>
            <a:prstGeom prst="rect">
              <a:avLst/>
            </a:prstGeom>
            <a:grp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err="1" smtClean="0">
                  <a:latin typeface="Arial" charset="0"/>
                </a:rPr>
                <a:t>Mktg</a:t>
              </a:r>
              <a:endParaRPr lang="en-US" sz="1300" b="1" dirty="0">
                <a:latin typeface="Arial" charset="0"/>
              </a:endParaRPr>
            </a:p>
            <a:p>
              <a:r>
                <a:rPr lang="en-US" sz="1300" b="1" dirty="0" smtClean="0">
                  <a:latin typeface="Arial" charset="0"/>
                </a:rPr>
                <a:t>Campaign </a:t>
              </a:r>
              <a:r>
                <a:rPr lang="en-US" sz="1300" b="1" dirty="0">
                  <a:latin typeface="Arial" charset="0"/>
                </a:rPr>
                <a:t>Dim</a:t>
              </a:r>
            </a:p>
          </p:txBody>
        </p:sp>
        <p:sp>
          <p:nvSpPr>
            <p:cNvPr id="107" name="Text Box 68"/>
            <p:cNvSpPr txBox="1">
              <a:spLocks noChangeArrowheads="1"/>
            </p:cNvSpPr>
            <p:nvPr/>
          </p:nvSpPr>
          <p:spPr bwMode="auto">
            <a:xfrm>
              <a:off x="2557695" y="5408753"/>
              <a:ext cx="812024" cy="641668"/>
            </a:xfrm>
            <a:prstGeom prst="rect">
              <a:avLst/>
            </a:prstGeom>
            <a:grpFill/>
            <a:ln w="9525" algn="ctr">
              <a:noFill/>
              <a:miter lim="800000"/>
              <a:headEnd/>
              <a:tailEnd/>
            </a:ln>
            <a:effectLst/>
          </p:spPr>
          <p:txBody>
            <a:bodyPr wrap="square">
              <a:spAutoFit/>
            </a:bodyPr>
            <a:lstStyle/>
            <a:p>
              <a:pPr algn="l"/>
              <a:r>
                <a:rPr lang="en-US" sz="1000" dirty="0" err="1">
                  <a:latin typeface="Arial" charset="0"/>
                </a:rPr>
                <a:t>Mktg</a:t>
              </a:r>
              <a:r>
                <a:rPr lang="en-US" sz="1000" dirty="0">
                  <a:latin typeface="Arial" charset="0"/>
                </a:rPr>
                <a:t> Camp ID</a:t>
              </a:r>
            </a:p>
            <a:p>
              <a:pPr algn="l"/>
              <a:r>
                <a:rPr lang="en-US" sz="1000" dirty="0">
                  <a:latin typeface="Arial" charset="0"/>
                </a:rPr>
                <a:t>Camp Name</a:t>
              </a:r>
            </a:p>
            <a:p>
              <a:pPr algn="l"/>
              <a:r>
                <a:rPr lang="en-US" sz="1000" dirty="0">
                  <a:latin typeface="Arial" charset="0"/>
                </a:rPr>
                <a:t>Camp Mgr</a:t>
              </a:r>
            </a:p>
            <a:p>
              <a:pPr algn="l"/>
              <a:r>
                <a:rPr lang="en-US" sz="1000" dirty="0">
                  <a:latin typeface="Arial" charset="0"/>
                </a:rPr>
                <a:t>Camp Start</a:t>
              </a:r>
            </a:p>
            <a:p>
              <a:pPr algn="l"/>
              <a:r>
                <a:rPr lang="en-US" sz="1000" dirty="0">
                  <a:latin typeface="Arial" charset="0"/>
                </a:rPr>
                <a:t>Camp End</a:t>
              </a:r>
            </a:p>
          </p:txBody>
        </p:sp>
      </p:grpSp>
      <p:sp>
        <p:nvSpPr>
          <p:cNvPr id="110" name="Title 6"/>
          <p:cNvSpPr>
            <a:spLocks noGrp="1"/>
          </p:cNvSpPr>
          <p:nvPr>
            <p:ph type="title"/>
          </p:nvPr>
        </p:nvSpPr>
        <p:spPr>
          <a:xfrm>
            <a:off x="381000" y="228600"/>
            <a:ext cx="8382000" cy="1107996"/>
          </a:xfrm>
        </p:spPr>
        <p:txBody>
          <a:bodyPr>
            <a:normAutofit fontScale="90000"/>
          </a:bodyPr>
          <a:lstStyle/>
          <a:p>
            <a:r>
              <a:rPr lang="en-US" dirty="0" smtClean="0"/>
              <a:t>Basic Physical DB Design in PDW</a:t>
            </a:r>
            <a:br>
              <a:rPr lang="en-US" dirty="0" smtClean="0"/>
            </a:br>
            <a:r>
              <a:rPr lang="en-US" sz="3200" dirty="0" smtClean="0"/>
              <a:t>“Ultra Shared Nothing”</a:t>
            </a:r>
            <a:endParaRPr lang="en-US" sz="3200" dirty="0"/>
          </a:p>
        </p:txBody>
      </p:sp>
    </p:spTree>
    <p:extLst>
      <p:ext uri="{BB962C8B-B14F-4D97-AF65-F5344CB8AC3E}">
        <p14:creationId xmlns:p14="http://schemas.microsoft.com/office/powerpoint/2010/main" val="317846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descr="dl380g5-new.jpg"/>
          <p:cNvPicPr>
            <a:picLocks noChangeAspect="1"/>
          </p:cNvPicPr>
          <p:nvPr/>
        </p:nvPicPr>
        <p:blipFill>
          <a:blip r:embed="rId3" cstate="print"/>
          <a:stretch>
            <a:fillRect/>
          </a:stretch>
        </p:blipFill>
        <p:spPr>
          <a:xfrm>
            <a:off x="4733142" y="2657050"/>
            <a:ext cx="1105063" cy="217202"/>
          </a:xfrm>
          <a:prstGeom prst="rect">
            <a:avLst/>
          </a:prstGeom>
        </p:spPr>
      </p:pic>
      <p:pic>
        <p:nvPicPr>
          <p:cNvPr id="100" name="Picture 99" descr="dl180g5-new.jpg"/>
          <p:cNvPicPr>
            <a:picLocks noChangeAspect="1"/>
          </p:cNvPicPr>
          <p:nvPr/>
        </p:nvPicPr>
        <p:blipFill>
          <a:blip r:embed="rId4" cstate="print"/>
          <a:stretch>
            <a:fillRect/>
          </a:stretch>
        </p:blipFill>
        <p:spPr>
          <a:xfrm>
            <a:off x="6022243" y="2641289"/>
            <a:ext cx="1374234" cy="249249"/>
          </a:xfrm>
          <a:prstGeom prst="rect">
            <a:avLst/>
          </a:prstGeom>
        </p:spPr>
      </p:pic>
      <p:pic>
        <p:nvPicPr>
          <p:cNvPr id="101" name="Picture 100" descr="dl380g5-new.jpg"/>
          <p:cNvPicPr>
            <a:picLocks noChangeAspect="1"/>
          </p:cNvPicPr>
          <p:nvPr/>
        </p:nvPicPr>
        <p:blipFill>
          <a:blip r:embed="rId3" cstate="print"/>
          <a:stretch>
            <a:fillRect/>
          </a:stretch>
        </p:blipFill>
        <p:spPr>
          <a:xfrm>
            <a:off x="4747641" y="3418131"/>
            <a:ext cx="1105063" cy="217202"/>
          </a:xfrm>
          <a:prstGeom prst="rect">
            <a:avLst/>
          </a:prstGeom>
        </p:spPr>
      </p:pic>
      <p:pic>
        <p:nvPicPr>
          <p:cNvPr id="102" name="Picture 101" descr="dl180g5-new.jpg"/>
          <p:cNvPicPr>
            <a:picLocks noChangeAspect="1"/>
          </p:cNvPicPr>
          <p:nvPr/>
        </p:nvPicPr>
        <p:blipFill>
          <a:blip r:embed="rId4" cstate="print"/>
          <a:stretch>
            <a:fillRect/>
          </a:stretch>
        </p:blipFill>
        <p:spPr>
          <a:xfrm>
            <a:off x="6036742" y="3402370"/>
            <a:ext cx="1374234" cy="249249"/>
          </a:xfrm>
          <a:prstGeom prst="rect">
            <a:avLst/>
          </a:prstGeom>
        </p:spPr>
      </p:pic>
      <p:pic>
        <p:nvPicPr>
          <p:cNvPr id="103" name="Picture 102" descr="dl380g5-new.jpg"/>
          <p:cNvPicPr>
            <a:picLocks noChangeAspect="1"/>
          </p:cNvPicPr>
          <p:nvPr/>
        </p:nvPicPr>
        <p:blipFill>
          <a:blip r:embed="rId3" cstate="print"/>
          <a:stretch>
            <a:fillRect/>
          </a:stretch>
        </p:blipFill>
        <p:spPr>
          <a:xfrm>
            <a:off x="4711096" y="4145985"/>
            <a:ext cx="1105063" cy="217202"/>
          </a:xfrm>
          <a:prstGeom prst="rect">
            <a:avLst/>
          </a:prstGeom>
        </p:spPr>
      </p:pic>
      <p:pic>
        <p:nvPicPr>
          <p:cNvPr id="104" name="Picture 103" descr="dl180g5-new.jpg"/>
          <p:cNvPicPr>
            <a:picLocks noChangeAspect="1"/>
          </p:cNvPicPr>
          <p:nvPr/>
        </p:nvPicPr>
        <p:blipFill>
          <a:blip r:embed="rId4" cstate="print"/>
          <a:stretch>
            <a:fillRect/>
          </a:stretch>
        </p:blipFill>
        <p:spPr>
          <a:xfrm>
            <a:off x="6000197" y="4130224"/>
            <a:ext cx="1374234" cy="249249"/>
          </a:xfrm>
          <a:prstGeom prst="rect">
            <a:avLst/>
          </a:prstGeom>
        </p:spPr>
      </p:pic>
      <p:pic>
        <p:nvPicPr>
          <p:cNvPr id="105" name="Picture 104" descr="dl380g5-new.jpg"/>
          <p:cNvPicPr>
            <a:picLocks noChangeAspect="1"/>
          </p:cNvPicPr>
          <p:nvPr/>
        </p:nvPicPr>
        <p:blipFill>
          <a:blip r:embed="rId3" cstate="print"/>
          <a:stretch>
            <a:fillRect/>
          </a:stretch>
        </p:blipFill>
        <p:spPr>
          <a:xfrm>
            <a:off x="4733141" y="4760614"/>
            <a:ext cx="1105063" cy="217202"/>
          </a:xfrm>
          <a:prstGeom prst="rect">
            <a:avLst/>
          </a:prstGeom>
        </p:spPr>
      </p:pic>
      <p:pic>
        <p:nvPicPr>
          <p:cNvPr id="106" name="Picture 105" descr="dl180g5-new.jpg"/>
          <p:cNvPicPr>
            <a:picLocks noChangeAspect="1"/>
          </p:cNvPicPr>
          <p:nvPr/>
        </p:nvPicPr>
        <p:blipFill>
          <a:blip r:embed="rId4" cstate="print"/>
          <a:stretch>
            <a:fillRect/>
          </a:stretch>
        </p:blipFill>
        <p:spPr>
          <a:xfrm>
            <a:off x="6022242" y="4744853"/>
            <a:ext cx="1374234" cy="249249"/>
          </a:xfrm>
          <a:prstGeom prst="rect">
            <a:avLst/>
          </a:prstGeom>
        </p:spPr>
      </p:pic>
      <p:sp>
        <p:nvSpPr>
          <p:cNvPr id="66" name="Slide Number Placeholder 4"/>
          <p:cNvSpPr>
            <a:spLocks noGrp="1"/>
          </p:cNvSpPr>
          <p:nvPr>
            <p:ph type="sldNum" sz="quarter" idx="4294967295"/>
          </p:nvPr>
        </p:nvSpPr>
        <p:spPr>
          <a:xfrm>
            <a:off x="8382000" y="6416675"/>
            <a:ext cx="762000" cy="365125"/>
          </a:xfrm>
          <a:prstGeom prst="rect">
            <a:avLst/>
          </a:prstGeom>
        </p:spPr>
        <p:txBody>
          <a:bodyPr/>
          <a:lstStyle/>
          <a:p>
            <a:pPr>
              <a:defRPr/>
            </a:pPr>
            <a:fld id="{83EB2073-B898-4FA1-B7D1-2C117BF6BDC6}" type="slidenum">
              <a:rPr lang="en-US"/>
              <a:pPr>
                <a:defRPr/>
              </a:pPr>
              <a:t>38</a:t>
            </a:fld>
            <a:endParaRPr lang="en-US"/>
          </a:p>
        </p:txBody>
      </p:sp>
      <p:grpSp>
        <p:nvGrpSpPr>
          <p:cNvPr id="2" name="Group 54"/>
          <p:cNvGrpSpPr>
            <a:grpSpLocks/>
          </p:cNvGrpSpPr>
          <p:nvPr/>
        </p:nvGrpSpPr>
        <p:grpSpPr bwMode="auto">
          <a:xfrm>
            <a:off x="386390" y="1943101"/>
            <a:ext cx="1171353" cy="1203302"/>
            <a:chOff x="197" y="1242"/>
            <a:chExt cx="546" cy="568"/>
          </a:xfrm>
          <a:solidFill>
            <a:schemeClr val="accent2"/>
          </a:solidFill>
          <a:scene3d>
            <a:camera prst="orthographicFront">
              <a:rot lat="0" lon="0" rev="0"/>
            </a:camera>
            <a:lightRig rig="soft" dir="t">
              <a:rot lat="0" lon="0" rev="0"/>
            </a:lightRig>
          </a:scene3d>
        </p:grpSpPr>
        <p:sp>
          <p:nvSpPr>
            <p:cNvPr id="23587" name="Rectangle 55"/>
            <p:cNvSpPr>
              <a:spLocks noChangeArrowheads="1"/>
            </p:cNvSpPr>
            <p:nvPr/>
          </p:nvSpPr>
          <p:spPr bwMode="auto">
            <a:xfrm>
              <a:off x="197"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Time Dim</a:t>
              </a:r>
            </a:p>
          </p:txBody>
        </p:sp>
        <p:sp>
          <p:nvSpPr>
            <p:cNvPr id="23588" name="Text Box 56"/>
            <p:cNvSpPr txBox="1">
              <a:spLocks noChangeArrowheads="1"/>
            </p:cNvSpPr>
            <p:nvPr/>
          </p:nvSpPr>
          <p:spPr bwMode="auto">
            <a:xfrm>
              <a:off x="226" y="1364"/>
              <a:ext cx="469" cy="40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Date Dim ID</a:t>
              </a:r>
            </a:p>
            <a:p>
              <a:pPr algn="l"/>
              <a:r>
                <a:rPr lang="en-US" sz="1000" dirty="0">
                  <a:latin typeface="Arial" charset="0"/>
                </a:rPr>
                <a:t>Calendar Year</a:t>
              </a:r>
            </a:p>
            <a:p>
              <a:pPr algn="l"/>
              <a:r>
                <a:rPr lang="en-US" sz="1000" dirty="0">
                  <a:latin typeface="Arial" charset="0"/>
                </a:rPr>
                <a:t>Calendar Qtr</a:t>
              </a:r>
            </a:p>
            <a:p>
              <a:pPr algn="l"/>
              <a:r>
                <a:rPr lang="en-US" sz="1000" dirty="0">
                  <a:latin typeface="Arial" charset="0"/>
                </a:rPr>
                <a:t>Calendar Mo</a:t>
              </a:r>
            </a:p>
            <a:p>
              <a:pPr algn="l"/>
              <a:r>
                <a:rPr lang="en-US" sz="1000" dirty="0">
                  <a:latin typeface="Arial" charset="0"/>
                </a:rPr>
                <a:t>Calendar Day</a:t>
              </a:r>
            </a:p>
          </p:txBody>
        </p:sp>
      </p:grpSp>
      <p:grpSp>
        <p:nvGrpSpPr>
          <p:cNvPr id="3" name="Group 57"/>
          <p:cNvGrpSpPr>
            <a:grpSpLocks/>
          </p:cNvGrpSpPr>
          <p:nvPr/>
        </p:nvGrpSpPr>
        <p:grpSpPr bwMode="auto">
          <a:xfrm>
            <a:off x="286377" y="4985698"/>
            <a:ext cx="1022317" cy="1188372"/>
            <a:chOff x="197" y="2652"/>
            <a:chExt cx="546" cy="631"/>
          </a:xfrm>
          <a:solidFill>
            <a:schemeClr val="accent2"/>
          </a:solidFill>
          <a:scene3d>
            <a:camera prst="orthographicFront">
              <a:rot lat="0" lon="0" rev="0"/>
            </a:camera>
            <a:lightRig rig="soft" dir="t">
              <a:rot lat="0" lon="0" rev="0"/>
            </a:lightRig>
          </a:scene3d>
        </p:grpSpPr>
        <p:sp>
          <p:nvSpPr>
            <p:cNvPr id="23585" name="Rectangle 58"/>
            <p:cNvSpPr>
              <a:spLocks noChangeArrowheads="1"/>
            </p:cNvSpPr>
            <p:nvPr/>
          </p:nvSpPr>
          <p:spPr bwMode="auto">
            <a:xfrm>
              <a:off x="197" y="265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Store Dim</a:t>
              </a:r>
            </a:p>
          </p:txBody>
        </p:sp>
        <p:sp>
          <p:nvSpPr>
            <p:cNvPr id="23586" name="Text Box 59"/>
            <p:cNvSpPr txBox="1">
              <a:spLocks noChangeArrowheads="1"/>
            </p:cNvSpPr>
            <p:nvPr/>
          </p:nvSpPr>
          <p:spPr bwMode="auto">
            <a:xfrm>
              <a:off x="197" y="2825"/>
              <a:ext cx="542" cy="45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p>
              <a:pPr algn="l"/>
              <a:r>
                <a:rPr lang="en-US" sz="1000" dirty="0">
                  <a:latin typeface="Arial" charset="0"/>
                </a:rPr>
                <a:t>Store Dim ID</a:t>
              </a:r>
            </a:p>
            <a:p>
              <a:pPr algn="l"/>
              <a:r>
                <a:rPr lang="en-US" sz="1000" dirty="0">
                  <a:latin typeface="Arial" charset="0"/>
                </a:rPr>
                <a:t>Store Name</a:t>
              </a:r>
            </a:p>
            <a:p>
              <a:pPr algn="l"/>
              <a:r>
                <a:rPr lang="en-US" sz="1000" dirty="0">
                  <a:latin typeface="Arial" charset="0"/>
                </a:rPr>
                <a:t>Store Mgr</a:t>
              </a:r>
            </a:p>
            <a:p>
              <a:pPr algn="l"/>
              <a:r>
                <a:rPr lang="en-US" sz="1000" dirty="0">
                  <a:latin typeface="Arial" charset="0"/>
                </a:rPr>
                <a:t>Store Size</a:t>
              </a:r>
            </a:p>
          </p:txBody>
        </p:sp>
      </p:grpSp>
      <p:grpSp>
        <p:nvGrpSpPr>
          <p:cNvPr id="4" name="Group 60"/>
          <p:cNvGrpSpPr>
            <a:grpSpLocks/>
          </p:cNvGrpSpPr>
          <p:nvPr/>
        </p:nvGrpSpPr>
        <p:grpSpPr bwMode="auto">
          <a:xfrm>
            <a:off x="2243698" y="1943103"/>
            <a:ext cx="1171904" cy="1228723"/>
            <a:chOff x="1704" y="1242"/>
            <a:chExt cx="546" cy="568"/>
          </a:xfrm>
          <a:solidFill>
            <a:schemeClr val="accent2"/>
          </a:solidFill>
          <a:scene3d>
            <a:camera prst="orthographicFront">
              <a:rot lat="0" lon="0" rev="0"/>
            </a:camera>
            <a:lightRig rig="soft" dir="t">
              <a:rot lat="0" lon="0" rev="0"/>
            </a:lightRig>
          </a:scene3d>
        </p:grpSpPr>
        <p:sp>
          <p:nvSpPr>
            <p:cNvPr id="23583" name="Rectangle 61"/>
            <p:cNvSpPr>
              <a:spLocks noChangeArrowheads="1"/>
            </p:cNvSpPr>
            <p:nvPr/>
          </p:nvSpPr>
          <p:spPr bwMode="auto">
            <a:xfrm>
              <a:off x="1704" y="1242"/>
              <a:ext cx="546" cy="568"/>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nchorCtr="1"/>
            <a:lstStyle/>
            <a:p>
              <a:r>
                <a:rPr lang="en-US" sz="1300" b="1" dirty="0">
                  <a:latin typeface="Arial" charset="0"/>
                </a:rPr>
                <a:t>Product Dim</a:t>
              </a:r>
            </a:p>
          </p:txBody>
        </p:sp>
        <p:sp>
          <p:nvSpPr>
            <p:cNvPr id="23584" name="Text Box 62"/>
            <p:cNvSpPr txBox="1">
              <a:spLocks noChangeArrowheads="1"/>
            </p:cNvSpPr>
            <p:nvPr/>
          </p:nvSpPr>
          <p:spPr bwMode="auto">
            <a:xfrm>
              <a:off x="1763" y="1381"/>
              <a:ext cx="469" cy="327"/>
            </a:xfrm>
            <a:prstGeom prst="rect">
              <a:avLst/>
            </a:prstGeom>
            <a:grpFill/>
            <a:ln w="9525" algn="ctr">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l"/>
              <a:r>
                <a:rPr lang="en-US" sz="1000" dirty="0">
                  <a:latin typeface="Arial" charset="0"/>
                </a:rPr>
                <a:t>Prod Dim ID</a:t>
              </a:r>
            </a:p>
            <a:p>
              <a:pPr algn="l"/>
              <a:r>
                <a:rPr lang="en-US" sz="1000" dirty="0">
                  <a:latin typeface="Arial" charset="0"/>
                </a:rPr>
                <a:t>Prod Category</a:t>
              </a:r>
            </a:p>
            <a:p>
              <a:pPr algn="l"/>
              <a:r>
                <a:rPr lang="en-US" sz="1000" dirty="0">
                  <a:latin typeface="Arial" charset="0"/>
                </a:rPr>
                <a:t>Prod Sub Cat</a:t>
              </a:r>
            </a:p>
            <a:p>
              <a:pPr algn="l"/>
              <a:r>
                <a:rPr lang="en-US" sz="1000" dirty="0">
                  <a:latin typeface="Arial" charset="0"/>
                </a:rPr>
                <a:t>Prod </a:t>
              </a:r>
              <a:r>
                <a:rPr lang="en-US" sz="1000" dirty="0" err="1">
                  <a:latin typeface="Arial" charset="0"/>
                </a:rPr>
                <a:t>Desc</a:t>
              </a:r>
              <a:endParaRPr lang="en-US" sz="1000" dirty="0">
                <a:latin typeface="Arial" charset="0"/>
              </a:endParaRPr>
            </a:p>
          </p:txBody>
        </p:sp>
      </p:grpSp>
      <p:grpSp>
        <p:nvGrpSpPr>
          <p:cNvPr id="6" name="Group 1569"/>
          <p:cNvGrpSpPr/>
          <p:nvPr/>
        </p:nvGrpSpPr>
        <p:grpSpPr>
          <a:xfrm>
            <a:off x="2396262" y="4696383"/>
            <a:ext cx="1183689" cy="1628217"/>
            <a:chOff x="2468067" y="4894805"/>
            <a:chExt cx="953453" cy="1212354"/>
          </a:xfrm>
          <a:solidFill>
            <a:schemeClr val="accent2"/>
          </a:solidFill>
        </p:grpSpPr>
        <p:sp>
          <p:nvSpPr>
            <p:cNvPr id="23579" name="Rectangle 67"/>
            <p:cNvSpPr>
              <a:spLocks noChangeArrowheads="1"/>
            </p:cNvSpPr>
            <p:nvPr/>
          </p:nvSpPr>
          <p:spPr bwMode="auto">
            <a:xfrm>
              <a:off x="2468067" y="4894805"/>
              <a:ext cx="953453" cy="1212354"/>
            </a:xfrm>
            <a:prstGeom prst="rect">
              <a:avLst/>
            </a:prstGeom>
            <a:grp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err="1" smtClean="0">
                  <a:latin typeface="Arial" charset="0"/>
                </a:rPr>
                <a:t>Mktg</a:t>
              </a:r>
              <a:endParaRPr lang="en-US" sz="1300" b="1" dirty="0">
                <a:latin typeface="Arial" charset="0"/>
              </a:endParaRPr>
            </a:p>
            <a:p>
              <a:r>
                <a:rPr lang="en-US" sz="1300" b="1" dirty="0" smtClean="0">
                  <a:latin typeface="Arial" charset="0"/>
                </a:rPr>
                <a:t>Campaign </a:t>
              </a:r>
              <a:r>
                <a:rPr lang="en-US" sz="1300" b="1" dirty="0">
                  <a:latin typeface="Arial" charset="0"/>
                </a:rPr>
                <a:t>Dim</a:t>
              </a:r>
            </a:p>
          </p:txBody>
        </p:sp>
        <p:sp>
          <p:nvSpPr>
            <p:cNvPr id="23580" name="Text Box 68"/>
            <p:cNvSpPr txBox="1">
              <a:spLocks noChangeArrowheads="1"/>
            </p:cNvSpPr>
            <p:nvPr/>
          </p:nvSpPr>
          <p:spPr bwMode="auto">
            <a:xfrm>
              <a:off x="2557695" y="5408753"/>
              <a:ext cx="812024" cy="641668"/>
            </a:xfrm>
            <a:prstGeom prst="rect">
              <a:avLst/>
            </a:prstGeom>
            <a:grpFill/>
            <a:ln w="9525" algn="ctr">
              <a:noFill/>
              <a:miter lim="800000"/>
              <a:headEnd/>
              <a:tailEnd/>
            </a:ln>
            <a:effectLst/>
          </p:spPr>
          <p:txBody>
            <a:bodyPr wrap="square">
              <a:spAutoFit/>
            </a:bodyPr>
            <a:lstStyle/>
            <a:p>
              <a:pPr algn="l"/>
              <a:r>
                <a:rPr lang="en-US" sz="1000" dirty="0" err="1">
                  <a:latin typeface="Arial" charset="0"/>
                </a:rPr>
                <a:t>Mktg</a:t>
              </a:r>
              <a:r>
                <a:rPr lang="en-US" sz="1000" dirty="0">
                  <a:latin typeface="Arial" charset="0"/>
                </a:rPr>
                <a:t> Camp ID</a:t>
              </a:r>
            </a:p>
            <a:p>
              <a:pPr algn="l"/>
              <a:r>
                <a:rPr lang="en-US" sz="1000" dirty="0">
                  <a:latin typeface="Arial" charset="0"/>
                </a:rPr>
                <a:t>Camp Name</a:t>
              </a:r>
            </a:p>
            <a:p>
              <a:pPr algn="l"/>
              <a:r>
                <a:rPr lang="en-US" sz="1000" dirty="0">
                  <a:latin typeface="Arial" charset="0"/>
                </a:rPr>
                <a:t>Camp Mgr</a:t>
              </a:r>
            </a:p>
            <a:p>
              <a:pPr algn="l"/>
              <a:r>
                <a:rPr lang="en-US" sz="1000" dirty="0">
                  <a:latin typeface="Arial" charset="0"/>
                </a:rPr>
                <a:t>Camp Start</a:t>
              </a:r>
            </a:p>
            <a:p>
              <a:pPr algn="l"/>
              <a:r>
                <a:rPr lang="en-US" sz="1000" dirty="0">
                  <a:latin typeface="Arial" charset="0"/>
                </a:rPr>
                <a:t>Camp End</a:t>
              </a:r>
            </a:p>
          </p:txBody>
        </p:sp>
      </p:grpSp>
      <p:cxnSp>
        <p:nvCxnSpPr>
          <p:cNvPr id="23575" name="AutoShape 111"/>
          <p:cNvCxnSpPr>
            <a:cxnSpLocks noChangeShapeType="1"/>
            <a:stCxn id="23587" idx="2"/>
          </p:cNvCxnSpPr>
          <p:nvPr/>
        </p:nvCxnSpPr>
        <p:spPr bwMode="auto">
          <a:xfrm rot="16200000" flipH="1">
            <a:off x="1214245" y="2904225"/>
            <a:ext cx="425635" cy="909990"/>
          </a:xfrm>
          <a:prstGeom prst="bentConnector3">
            <a:avLst>
              <a:gd name="adj1" fmla="val 50000"/>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6" name="AutoShape 112"/>
          <p:cNvCxnSpPr>
            <a:cxnSpLocks noChangeShapeType="1"/>
            <a:stCxn id="23585" idx="0"/>
          </p:cNvCxnSpPr>
          <p:nvPr/>
        </p:nvCxnSpPr>
        <p:spPr bwMode="auto">
          <a:xfrm rot="5400000" flipH="1" flipV="1">
            <a:off x="737708" y="4414712"/>
            <a:ext cx="630814" cy="511158"/>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7" name="AutoShape 113"/>
          <p:cNvCxnSpPr>
            <a:cxnSpLocks noChangeShapeType="1"/>
            <a:stCxn id="23579" idx="1"/>
          </p:cNvCxnSpPr>
          <p:nvPr/>
        </p:nvCxnSpPr>
        <p:spPr bwMode="auto">
          <a:xfrm rot="10800000">
            <a:off x="1882058" y="5137730"/>
            <a:ext cx="514205" cy="372762"/>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23578" name="AutoShape 114"/>
          <p:cNvCxnSpPr>
            <a:cxnSpLocks noChangeShapeType="1"/>
            <a:stCxn id="23583" idx="2"/>
          </p:cNvCxnSpPr>
          <p:nvPr/>
        </p:nvCxnSpPr>
        <p:spPr bwMode="auto">
          <a:xfrm rot="5400000">
            <a:off x="2051006" y="3576240"/>
            <a:ext cx="1183058" cy="374230"/>
          </a:xfrm>
          <a:prstGeom prst="bentConnector2">
            <a:avLst/>
          </a:prstGeom>
          <a:ln>
            <a:solidFill>
              <a:srgbClr val="FFC000"/>
            </a:solidFill>
            <a:headEnd/>
            <a:tailEnd type="triangle" w="med" len="med"/>
          </a:ln>
        </p:spPr>
        <p:style>
          <a:lnRef idx="2">
            <a:schemeClr val="accent1"/>
          </a:lnRef>
          <a:fillRef idx="0">
            <a:schemeClr val="accent1"/>
          </a:fillRef>
          <a:effectRef idx="1">
            <a:schemeClr val="accent1"/>
          </a:effectRef>
          <a:fontRef idx="minor">
            <a:schemeClr val="tx1"/>
          </a:fontRef>
        </p:style>
      </p:cxnSp>
      <p:sp>
        <p:nvSpPr>
          <p:cNvPr id="210" name="Line 12"/>
          <p:cNvSpPr>
            <a:spLocks noChangeShapeType="1"/>
          </p:cNvSpPr>
          <p:nvPr/>
        </p:nvSpPr>
        <p:spPr bwMode="auto">
          <a:xfrm flipH="1">
            <a:off x="4568975" y="2770117"/>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2" name="Line 199"/>
          <p:cNvSpPr>
            <a:spLocks noChangeShapeType="1"/>
          </p:cNvSpPr>
          <p:nvPr/>
        </p:nvSpPr>
        <p:spPr bwMode="auto">
          <a:xfrm flipH="1">
            <a:off x="4558185" y="4273722"/>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3" name="Line 214"/>
          <p:cNvSpPr>
            <a:spLocks noChangeShapeType="1"/>
          </p:cNvSpPr>
          <p:nvPr/>
        </p:nvSpPr>
        <p:spPr bwMode="auto">
          <a:xfrm rot="10800000" flipH="1">
            <a:off x="5841727" y="4898326"/>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4" name="Line 214"/>
          <p:cNvSpPr>
            <a:spLocks noChangeShapeType="1"/>
          </p:cNvSpPr>
          <p:nvPr/>
        </p:nvSpPr>
        <p:spPr bwMode="auto">
          <a:xfrm rot="10800000" flipH="1">
            <a:off x="5850302" y="426843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5" name="Line 214"/>
          <p:cNvSpPr>
            <a:spLocks noChangeShapeType="1"/>
          </p:cNvSpPr>
          <p:nvPr/>
        </p:nvSpPr>
        <p:spPr bwMode="auto">
          <a:xfrm rot="10800000" flipH="1">
            <a:off x="5861092" y="353488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6" name="Line 214"/>
          <p:cNvSpPr>
            <a:spLocks noChangeShapeType="1"/>
          </p:cNvSpPr>
          <p:nvPr/>
        </p:nvSpPr>
        <p:spPr bwMode="auto">
          <a:xfrm rot="10800000" flipH="1">
            <a:off x="5846544" y="2781103"/>
            <a:ext cx="296437" cy="0"/>
          </a:xfrm>
          <a:prstGeom prst="line">
            <a:avLst/>
          </a:prstGeom>
          <a:noFill/>
          <a:ln w="38100">
            <a:solidFill>
              <a:schemeClr val="accent1"/>
            </a:solidFill>
            <a:round/>
            <a:headEnd/>
            <a:tailEnd/>
          </a:ln>
        </p:spPr>
        <p:txBody>
          <a:bodyPr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7" name="Line 10"/>
          <p:cNvSpPr>
            <a:spLocks noChangeShapeType="1"/>
          </p:cNvSpPr>
          <p:nvPr/>
        </p:nvSpPr>
        <p:spPr bwMode="auto">
          <a:xfrm flipH="1">
            <a:off x="4556809" y="4867755"/>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218" name="Line 10"/>
          <p:cNvSpPr>
            <a:spLocks noChangeShapeType="1"/>
          </p:cNvSpPr>
          <p:nvPr/>
        </p:nvSpPr>
        <p:spPr bwMode="auto">
          <a:xfrm flipH="1">
            <a:off x="4576175" y="3518054"/>
            <a:ext cx="204019" cy="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grpSp>
        <p:nvGrpSpPr>
          <p:cNvPr id="227" name="Group 83"/>
          <p:cNvGrpSpPr/>
          <p:nvPr/>
        </p:nvGrpSpPr>
        <p:grpSpPr>
          <a:xfrm>
            <a:off x="5634403" y="2785005"/>
            <a:ext cx="346570" cy="258771"/>
            <a:chOff x="359635" y="1371600"/>
            <a:chExt cx="257985" cy="186845"/>
          </a:xfrm>
          <a:effectLst>
            <a:outerShdw blurRad="50800" dist="38100" dir="2700000" algn="tl" rotWithShape="0">
              <a:prstClr val="black">
                <a:alpha val="40000"/>
              </a:prstClr>
            </a:outerShdw>
          </a:effectLst>
        </p:grpSpPr>
        <p:sp>
          <p:nvSpPr>
            <p:cNvPr id="228" name="Flowchart: Magnetic Disk 227"/>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29" name="TextBox 228"/>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0" name="Group 83"/>
          <p:cNvGrpSpPr/>
          <p:nvPr/>
        </p:nvGrpSpPr>
        <p:grpSpPr>
          <a:xfrm>
            <a:off x="5642874" y="3533909"/>
            <a:ext cx="346570" cy="258771"/>
            <a:chOff x="359635" y="1371600"/>
            <a:chExt cx="257985" cy="186845"/>
          </a:xfrm>
          <a:effectLst>
            <a:outerShdw blurRad="50800" dist="38100" dir="2700000" algn="tl" rotWithShape="0">
              <a:prstClr val="black">
                <a:alpha val="40000"/>
              </a:prstClr>
            </a:outerShdw>
          </a:effectLst>
        </p:grpSpPr>
        <p:sp>
          <p:nvSpPr>
            <p:cNvPr id="231" name="Flowchart: Magnetic Disk 230"/>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2" name="TextBox 231"/>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3" name="Group 83"/>
          <p:cNvGrpSpPr/>
          <p:nvPr/>
        </p:nvGrpSpPr>
        <p:grpSpPr>
          <a:xfrm>
            <a:off x="5619273" y="4257654"/>
            <a:ext cx="346570" cy="258771"/>
            <a:chOff x="359635" y="1371600"/>
            <a:chExt cx="257985" cy="186845"/>
          </a:xfrm>
          <a:effectLst>
            <a:outerShdw blurRad="50800" dist="38100" dir="2700000" algn="tl" rotWithShape="0">
              <a:prstClr val="black">
                <a:alpha val="40000"/>
              </a:prstClr>
            </a:outerShdw>
          </a:effectLst>
        </p:grpSpPr>
        <p:sp>
          <p:nvSpPr>
            <p:cNvPr id="234" name="Flowchart: Magnetic Disk 233"/>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5" name="TextBox 234"/>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grpSp>
        <p:nvGrpSpPr>
          <p:cNvPr id="236" name="Group 83"/>
          <p:cNvGrpSpPr/>
          <p:nvPr/>
        </p:nvGrpSpPr>
        <p:grpSpPr>
          <a:xfrm>
            <a:off x="5623509" y="4869215"/>
            <a:ext cx="346570" cy="258771"/>
            <a:chOff x="359635" y="1371600"/>
            <a:chExt cx="257985" cy="186845"/>
          </a:xfrm>
          <a:effectLst>
            <a:outerShdw blurRad="50800" dist="38100" dir="2700000" algn="tl" rotWithShape="0">
              <a:prstClr val="black">
                <a:alpha val="40000"/>
              </a:prstClr>
            </a:outerShdw>
          </a:effectLst>
        </p:grpSpPr>
        <p:sp>
          <p:nvSpPr>
            <p:cNvPr id="237" name="Flowchart: Magnetic Disk 236"/>
            <p:cNvSpPr/>
            <p:nvPr/>
          </p:nvSpPr>
          <p:spPr>
            <a:xfrm>
              <a:off x="381000" y="1371600"/>
              <a:ext cx="152400" cy="152400"/>
            </a:xfrm>
            <a:prstGeom prst="flowChartMagneticDisk">
              <a:avLst/>
            </a:prstGeom>
            <a:gradFill flip="none" rotWithShape="1">
              <a:gsLst>
                <a:gs pos="0">
                  <a:schemeClr val="accent2">
                    <a:lumMod val="75000"/>
                  </a:schemeClr>
                </a:gs>
                <a:gs pos="62000">
                  <a:schemeClr val="accent2">
                    <a:lumMod val="20000"/>
                    <a:lumOff val="80000"/>
                  </a:schemeClr>
                </a:gs>
              </a:gsLst>
              <a:path path="circle">
                <a:fillToRect r="100000" b="100000"/>
              </a:path>
              <a:tileRect l="-100000" t="-100000"/>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00" kern="1200" dirty="0">
                <a:solidFill>
                  <a:schemeClr val="bg1"/>
                </a:solidFill>
                <a:latin typeface="Calibri"/>
                <a:ea typeface="+mn-ea"/>
                <a:cs typeface="+mn-cs"/>
              </a:endParaRPr>
            </a:p>
          </p:txBody>
        </p:sp>
        <p:sp>
          <p:nvSpPr>
            <p:cNvPr id="238" name="TextBox 237"/>
            <p:cNvSpPr txBox="1"/>
            <p:nvPr/>
          </p:nvSpPr>
          <p:spPr>
            <a:xfrm>
              <a:off x="359635" y="1402884"/>
              <a:ext cx="257985" cy="155561"/>
            </a:xfrm>
            <a:prstGeom prst="rect">
              <a:avLst/>
            </a:prstGeom>
            <a:noFill/>
          </p:spPr>
          <p:txBody>
            <a:bodyPr wrap="none" rtlCol="0">
              <a:spAutoFit/>
            </a:bodyPr>
            <a:lstStyle/>
            <a:p>
              <a:pPr algn="l" rtl="0"/>
              <a:r>
                <a:rPr lang="en-US" sz="800" b="1" kern="1200" dirty="0" smtClean="0">
                  <a:solidFill>
                    <a:schemeClr val="bg1"/>
                  </a:solidFill>
                  <a:latin typeface="Calibri"/>
                  <a:ea typeface="+mn-ea"/>
                  <a:cs typeface="+mn-cs"/>
                </a:rPr>
                <a:t>SQL</a:t>
              </a:r>
              <a:endParaRPr lang="en-US" sz="800" b="1" kern="1200" dirty="0">
                <a:solidFill>
                  <a:schemeClr val="bg1"/>
                </a:solidFill>
                <a:latin typeface="Calibri"/>
                <a:ea typeface="+mn-ea"/>
                <a:cs typeface="+mn-cs"/>
              </a:endParaRPr>
            </a:p>
          </p:txBody>
        </p:sp>
      </p:grpSp>
      <p:sp>
        <p:nvSpPr>
          <p:cNvPr id="239" name="Line 12"/>
          <p:cNvSpPr>
            <a:spLocks noChangeShapeType="1"/>
          </p:cNvSpPr>
          <p:nvPr/>
        </p:nvSpPr>
        <p:spPr bwMode="auto">
          <a:xfrm flipH="1" flipV="1">
            <a:off x="4558185" y="2770116"/>
            <a:ext cx="8545" cy="2115400"/>
          </a:xfrm>
          <a:prstGeom prst="line">
            <a:avLst/>
          </a:prstGeom>
          <a:noFill/>
          <a:ln w="31750">
            <a:solidFill>
              <a:srgbClr val="C00000"/>
            </a:solidFill>
            <a:round/>
            <a:headEnd/>
            <a:tailEnd/>
          </a:ln>
        </p:spPr>
        <p:txBody>
          <a:bodyPr lIns="91436" tIns="45718" rIns="91436" bIns="45718" anchor="ctr"/>
          <a:lstStyle/>
          <a:p>
            <a:pPr algn="l" rtl="0" fontAlgn="base">
              <a:spcBef>
                <a:spcPct val="0"/>
              </a:spcBef>
              <a:spcAft>
                <a:spcPct val="0"/>
              </a:spcAft>
            </a:pPr>
            <a:endParaRPr lang="en-US" sz="100" baseline="-25000" dirty="0">
              <a:solidFill>
                <a:schemeClr val="bg1"/>
              </a:solidFill>
              <a:latin typeface="Arial Black" pitchFamily="34" charset="0"/>
            </a:endParaRPr>
          </a:p>
        </p:txBody>
      </p:sp>
      <p:sp>
        <p:nvSpPr>
          <p:cNvPr id="56" name="Rectangle 55"/>
          <p:cNvSpPr/>
          <p:nvPr/>
        </p:nvSpPr>
        <p:spPr bwMode="auto">
          <a:xfrm>
            <a:off x="7502891" y="327842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57" name="Rectangle 56"/>
          <p:cNvSpPr/>
          <p:nvPr/>
        </p:nvSpPr>
        <p:spPr bwMode="auto">
          <a:xfrm>
            <a:off x="7738696" y="327842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58" name="Rectangle 57"/>
          <p:cNvSpPr/>
          <p:nvPr/>
        </p:nvSpPr>
        <p:spPr bwMode="auto">
          <a:xfrm>
            <a:off x="7502891" y="3534884"/>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59" name="Rectangle 58"/>
          <p:cNvSpPr/>
          <p:nvPr/>
        </p:nvSpPr>
        <p:spPr bwMode="auto">
          <a:xfrm>
            <a:off x="7738696" y="3530982"/>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sp>
        <p:nvSpPr>
          <p:cNvPr id="60" name="Rectangle 59"/>
          <p:cNvSpPr/>
          <p:nvPr/>
        </p:nvSpPr>
        <p:spPr bwMode="auto">
          <a:xfrm>
            <a:off x="7502891" y="401608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61" name="Rectangle 60"/>
          <p:cNvSpPr/>
          <p:nvPr/>
        </p:nvSpPr>
        <p:spPr bwMode="auto">
          <a:xfrm>
            <a:off x="7738696" y="401608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62" name="Rectangle 61"/>
          <p:cNvSpPr/>
          <p:nvPr/>
        </p:nvSpPr>
        <p:spPr bwMode="auto">
          <a:xfrm>
            <a:off x="7502891" y="4272543"/>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63" name="Rectangle 62"/>
          <p:cNvSpPr/>
          <p:nvPr/>
        </p:nvSpPr>
        <p:spPr bwMode="auto">
          <a:xfrm>
            <a:off x="7738696" y="4268642"/>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sp>
        <p:nvSpPr>
          <p:cNvPr id="64" name="Rectangle 63"/>
          <p:cNvSpPr/>
          <p:nvPr/>
        </p:nvSpPr>
        <p:spPr bwMode="auto">
          <a:xfrm>
            <a:off x="7495746" y="4615690"/>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65" name="Rectangle 64"/>
          <p:cNvSpPr/>
          <p:nvPr/>
        </p:nvSpPr>
        <p:spPr bwMode="auto">
          <a:xfrm>
            <a:off x="7731551" y="4615690"/>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67" name="Rectangle 66"/>
          <p:cNvSpPr/>
          <p:nvPr/>
        </p:nvSpPr>
        <p:spPr bwMode="auto">
          <a:xfrm>
            <a:off x="7495746" y="4872148"/>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68" name="Rectangle 67"/>
          <p:cNvSpPr/>
          <p:nvPr/>
        </p:nvSpPr>
        <p:spPr bwMode="auto">
          <a:xfrm>
            <a:off x="7731551" y="486824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cxnSp>
        <p:nvCxnSpPr>
          <p:cNvPr id="70" name="Straight Arrow Connector 69"/>
          <p:cNvCxnSpPr/>
          <p:nvPr/>
        </p:nvCxnSpPr>
        <p:spPr>
          <a:xfrm>
            <a:off x="1431935" y="2421602"/>
            <a:ext cx="6070956" cy="227730"/>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053142" y="2905791"/>
            <a:ext cx="6449750" cy="2802361"/>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515641" y="3022672"/>
            <a:ext cx="4337386" cy="2824796"/>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181600" y="1267361"/>
            <a:ext cx="2367639" cy="1323439"/>
          </a:xfrm>
          <a:prstGeom prst="rect">
            <a:avLst/>
          </a:prstGeom>
          <a:noFill/>
        </p:spPr>
        <p:txBody>
          <a:bodyPr wrap="square" rtlCol="0">
            <a:spAutoFit/>
          </a:bodyPr>
          <a:lstStyle/>
          <a:p>
            <a:pPr algn="ctr"/>
            <a:r>
              <a:rPr lang="en-US" sz="1600" b="1" dirty="0" smtClean="0">
                <a:latin typeface="Arial" pitchFamily="34" charset="0"/>
                <a:cs typeface="Arial" pitchFamily="34" charset="0"/>
              </a:rPr>
              <a:t>Smaller Dimension Tables are Replicated</a:t>
            </a:r>
            <a:r>
              <a:rPr lang="en-US" sz="1600" b="1" baseline="0" dirty="0" smtClean="0">
                <a:latin typeface="Arial" pitchFamily="34" charset="0"/>
                <a:cs typeface="Arial" pitchFamily="34" charset="0"/>
              </a:rPr>
              <a:t> on Every Compute Node</a:t>
            </a:r>
          </a:p>
          <a:p>
            <a:pPr algn="ctr"/>
            <a:endParaRPr lang="en-US" sz="1600" b="1" dirty="0">
              <a:latin typeface="Arial" pitchFamily="34" charset="0"/>
              <a:cs typeface="Arial" pitchFamily="34" charset="0"/>
            </a:endParaRPr>
          </a:p>
        </p:txBody>
      </p:sp>
      <p:sp>
        <p:nvSpPr>
          <p:cNvPr id="78" name="Rectangle 77"/>
          <p:cNvSpPr/>
          <p:nvPr/>
        </p:nvSpPr>
        <p:spPr bwMode="auto">
          <a:xfrm>
            <a:off x="7495746" y="248758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TD</a:t>
            </a:r>
          </a:p>
        </p:txBody>
      </p:sp>
      <p:sp>
        <p:nvSpPr>
          <p:cNvPr id="79" name="Rectangle 78"/>
          <p:cNvSpPr/>
          <p:nvPr/>
        </p:nvSpPr>
        <p:spPr bwMode="auto">
          <a:xfrm>
            <a:off x="7731551" y="2487586"/>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PD</a:t>
            </a:r>
          </a:p>
        </p:txBody>
      </p:sp>
      <p:sp>
        <p:nvSpPr>
          <p:cNvPr id="80" name="Rectangle 79"/>
          <p:cNvSpPr/>
          <p:nvPr/>
        </p:nvSpPr>
        <p:spPr bwMode="auto">
          <a:xfrm>
            <a:off x="7495746" y="2744044"/>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SD</a:t>
            </a:r>
          </a:p>
        </p:txBody>
      </p:sp>
      <p:sp>
        <p:nvSpPr>
          <p:cNvPr id="81" name="Rectangle 80"/>
          <p:cNvSpPr/>
          <p:nvPr/>
        </p:nvSpPr>
        <p:spPr bwMode="auto">
          <a:xfrm>
            <a:off x="7731551" y="2740142"/>
            <a:ext cx="228660" cy="241569"/>
          </a:xfrm>
          <a:prstGeom prst="rect">
            <a:avLst/>
          </a:prstGeom>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dirty="0" smtClean="0">
                <a:solidFill>
                  <a:schemeClr val="tx1">
                    <a:alpha val="99000"/>
                  </a:schemeClr>
                </a:solidFill>
              </a:rPr>
              <a:t>MD</a:t>
            </a:r>
          </a:p>
        </p:txBody>
      </p:sp>
      <p:cxnSp>
        <p:nvCxnSpPr>
          <p:cNvPr id="10" name="Straight Arrow Connector 9"/>
          <p:cNvCxnSpPr/>
          <p:nvPr/>
        </p:nvCxnSpPr>
        <p:spPr>
          <a:xfrm>
            <a:off x="3391992" y="2085975"/>
            <a:ext cx="4461034" cy="442572"/>
          </a:xfrm>
          <a:prstGeom prst="straightConnector1">
            <a:avLst/>
          </a:prstGeom>
          <a:ln w="25400">
            <a:solidFill>
              <a:srgbClr val="FFFF00"/>
            </a:solidFill>
            <a:headEnd w="lg" len="lg"/>
            <a:tailEnd type="arrow" w="lg" len="lg"/>
          </a:ln>
        </p:spPr>
        <p:style>
          <a:lnRef idx="1">
            <a:schemeClr val="accent1"/>
          </a:lnRef>
          <a:fillRef idx="0">
            <a:schemeClr val="accent1"/>
          </a:fillRef>
          <a:effectRef idx="0">
            <a:schemeClr val="accent1"/>
          </a:effectRef>
          <a:fontRef idx="minor">
            <a:schemeClr val="tx1"/>
          </a:fontRef>
        </p:style>
      </p:cxnSp>
      <p:grpSp>
        <p:nvGrpSpPr>
          <p:cNvPr id="73" name="Group 86"/>
          <p:cNvGrpSpPr/>
          <p:nvPr/>
        </p:nvGrpSpPr>
        <p:grpSpPr>
          <a:xfrm>
            <a:off x="1308694" y="3572038"/>
            <a:ext cx="1146726" cy="1565692"/>
            <a:chOff x="1672511" y="3201471"/>
            <a:chExt cx="866775" cy="901700"/>
          </a:xfrm>
          <a:solidFill>
            <a:schemeClr val="accent3">
              <a:lumMod val="50000"/>
            </a:schemeClr>
          </a:solidFill>
        </p:grpSpPr>
        <p:sp>
          <p:nvSpPr>
            <p:cNvPr id="74" name="Rectangle 64"/>
            <p:cNvSpPr>
              <a:spLocks noChangeArrowheads="1"/>
            </p:cNvSpPr>
            <p:nvPr/>
          </p:nvSpPr>
          <p:spPr bwMode="auto">
            <a:xfrm>
              <a:off x="1672511" y="3201471"/>
              <a:ext cx="866775" cy="901700"/>
            </a:xfrm>
            <a:prstGeom prst="rect">
              <a:avLst/>
            </a:prstGeom>
            <a:grp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1"/>
            <a:lstStyle/>
            <a:p>
              <a:r>
                <a:rPr lang="en-US" sz="1300" b="1" dirty="0">
                  <a:solidFill>
                    <a:schemeClr val="tx1"/>
                  </a:solidFill>
                  <a:latin typeface="Arial" charset="0"/>
                </a:rPr>
                <a:t>Sales Facts</a:t>
              </a:r>
            </a:p>
          </p:txBody>
        </p:sp>
        <p:sp>
          <p:nvSpPr>
            <p:cNvPr id="75" name="Text Box 65"/>
            <p:cNvSpPr txBox="1">
              <a:spLocks noChangeArrowheads="1"/>
            </p:cNvSpPr>
            <p:nvPr/>
          </p:nvSpPr>
          <p:spPr bwMode="auto">
            <a:xfrm>
              <a:off x="1699409" y="3403922"/>
              <a:ext cx="816695" cy="638108"/>
            </a:xfrm>
            <a:prstGeom prst="rect">
              <a:avLst/>
            </a:prstGeom>
            <a:grpFill/>
            <a:ln w="9525" algn="ctr">
              <a:noFill/>
              <a:miter lim="800000"/>
              <a:headEnd/>
              <a:tailEnd/>
            </a:ln>
            <a:effectLst/>
          </p:spPr>
          <p:txBody>
            <a:bodyPr wrap="square">
              <a:spAutoFit/>
            </a:bodyPr>
            <a:lstStyle/>
            <a:p>
              <a:pPr algn="l"/>
              <a:r>
                <a:rPr lang="en-US" sz="1100" dirty="0">
                  <a:solidFill>
                    <a:schemeClr val="tx1"/>
                  </a:solidFill>
                  <a:latin typeface="Arial" charset="0"/>
                </a:rPr>
                <a:t>Date Dim ID</a:t>
              </a:r>
            </a:p>
            <a:p>
              <a:pPr algn="l"/>
              <a:r>
                <a:rPr lang="en-US" sz="1100" dirty="0">
                  <a:solidFill>
                    <a:schemeClr val="tx1"/>
                  </a:solidFill>
                  <a:latin typeface="Arial" charset="0"/>
                </a:rPr>
                <a:t>Store Dim ID</a:t>
              </a:r>
            </a:p>
            <a:p>
              <a:pPr algn="l"/>
              <a:r>
                <a:rPr lang="en-US" sz="1100" dirty="0">
                  <a:solidFill>
                    <a:schemeClr val="tx1"/>
                  </a:solidFill>
                  <a:latin typeface="Arial" charset="0"/>
                </a:rPr>
                <a:t>Prod Dim ID</a:t>
              </a:r>
            </a:p>
            <a:p>
              <a:pPr algn="l"/>
              <a:r>
                <a:rPr lang="en-US" sz="1100" dirty="0" err="1">
                  <a:solidFill>
                    <a:schemeClr val="tx1"/>
                  </a:solidFill>
                  <a:latin typeface="Arial" charset="0"/>
                </a:rPr>
                <a:t>Mktg</a:t>
              </a:r>
              <a:r>
                <a:rPr lang="en-US" sz="1100" dirty="0">
                  <a:solidFill>
                    <a:schemeClr val="tx1"/>
                  </a:solidFill>
                  <a:latin typeface="Arial" charset="0"/>
                </a:rPr>
                <a:t> Camp Id</a:t>
              </a:r>
            </a:p>
            <a:p>
              <a:pPr algn="l"/>
              <a:r>
                <a:rPr lang="en-US" sz="1100" dirty="0">
                  <a:solidFill>
                    <a:schemeClr val="tx1"/>
                  </a:solidFill>
                  <a:latin typeface="Arial" charset="0"/>
                </a:rPr>
                <a:t>Qty Sold</a:t>
              </a:r>
            </a:p>
            <a:p>
              <a:pPr algn="l"/>
              <a:r>
                <a:rPr lang="en-US" sz="1100" dirty="0">
                  <a:solidFill>
                    <a:schemeClr val="tx1"/>
                  </a:solidFill>
                  <a:latin typeface="Arial" charset="0"/>
                </a:rPr>
                <a:t>Dollars Sold</a:t>
              </a:r>
            </a:p>
          </p:txBody>
        </p:sp>
      </p:grpSp>
      <p:sp>
        <p:nvSpPr>
          <p:cNvPr id="82" name="Title 6"/>
          <p:cNvSpPr>
            <a:spLocks noGrp="1"/>
          </p:cNvSpPr>
          <p:nvPr>
            <p:ph type="title"/>
          </p:nvPr>
        </p:nvSpPr>
        <p:spPr>
          <a:xfrm>
            <a:off x="381000" y="228600"/>
            <a:ext cx="8382000" cy="1107996"/>
          </a:xfrm>
        </p:spPr>
        <p:txBody>
          <a:bodyPr>
            <a:normAutofit fontScale="90000"/>
          </a:bodyPr>
          <a:lstStyle/>
          <a:p>
            <a:r>
              <a:rPr lang="en-US" dirty="0" smtClean="0"/>
              <a:t>Basic Physical DB Design in PDW</a:t>
            </a:r>
            <a:br>
              <a:rPr lang="en-US" dirty="0" smtClean="0"/>
            </a:br>
            <a:r>
              <a:rPr lang="en-US" sz="3200" dirty="0" smtClean="0"/>
              <a:t>“Ultra Shared Nothing”</a:t>
            </a:r>
            <a:endParaRPr lang="en-US" sz="3200" dirty="0"/>
          </a:p>
        </p:txBody>
      </p:sp>
      <p:sp>
        <p:nvSpPr>
          <p:cNvPr id="77" name="Rectangle 76"/>
          <p:cNvSpPr/>
          <p:nvPr/>
        </p:nvSpPr>
        <p:spPr bwMode="auto">
          <a:xfrm>
            <a:off x="8177734" y="4599249"/>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3" name="Rectangle 82"/>
          <p:cNvSpPr/>
          <p:nvPr/>
        </p:nvSpPr>
        <p:spPr bwMode="auto">
          <a:xfrm>
            <a:off x="8124286" y="4623475"/>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4" name="Rectangle 83"/>
          <p:cNvSpPr/>
          <p:nvPr/>
        </p:nvSpPr>
        <p:spPr bwMode="auto">
          <a:xfrm>
            <a:off x="8077200" y="4653841"/>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5" name="Rectangle 84"/>
          <p:cNvSpPr/>
          <p:nvPr/>
        </p:nvSpPr>
        <p:spPr bwMode="auto">
          <a:xfrm>
            <a:off x="8177734" y="3989649"/>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6" name="Rectangle 85"/>
          <p:cNvSpPr/>
          <p:nvPr/>
        </p:nvSpPr>
        <p:spPr bwMode="auto">
          <a:xfrm>
            <a:off x="8124286" y="4013875"/>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7" name="Rectangle 86"/>
          <p:cNvSpPr/>
          <p:nvPr/>
        </p:nvSpPr>
        <p:spPr bwMode="auto">
          <a:xfrm>
            <a:off x="8077200" y="4044241"/>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8" name="Rectangle 87"/>
          <p:cNvSpPr/>
          <p:nvPr/>
        </p:nvSpPr>
        <p:spPr bwMode="auto">
          <a:xfrm>
            <a:off x="8177734" y="3227649"/>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89" name="Rectangle 88"/>
          <p:cNvSpPr/>
          <p:nvPr/>
        </p:nvSpPr>
        <p:spPr bwMode="auto">
          <a:xfrm>
            <a:off x="8124286" y="3251875"/>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0" name="Rectangle 89"/>
          <p:cNvSpPr/>
          <p:nvPr/>
        </p:nvSpPr>
        <p:spPr bwMode="auto">
          <a:xfrm>
            <a:off x="8077200" y="3282241"/>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1" name="Rectangle 90"/>
          <p:cNvSpPr/>
          <p:nvPr/>
        </p:nvSpPr>
        <p:spPr bwMode="auto">
          <a:xfrm>
            <a:off x="8177734" y="2528248"/>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2" name="Rectangle 91"/>
          <p:cNvSpPr/>
          <p:nvPr/>
        </p:nvSpPr>
        <p:spPr bwMode="auto">
          <a:xfrm>
            <a:off x="8124286" y="2552474"/>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3" name="Rectangle 92"/>
          <p:cNvSpPr/>
          <p:nvPr/>
        </p:nvSpPr>
        <p:spPr bwMode="auto">
          <a:xfrm>
            <a:off x="8077200" y="2582840"/>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4" name="Rectangle 93"/>
          <p:cNvSpPr/>
          <p:nvPr/>
        </p:nvSpPr>
        <p:spPr bwMode="auto">
          <a:xfrm>
            <a:off x="8038812" y="2620714"/>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SF-1</a:t>
            </a:r>
          </a:p>
        </p:txBody>
      </p:sp>
      <p:sp>
        <p:nvSpPr>
          <p:cNvPr id="95" name="Rectangle 94"/>
          <p:cNvSpPr/>
          <p:nvPr/>
        </p:nvSpPr>
        <p:spPr bwMode="auto">
          <a:xfrm>
            <a:off x="8038812" y="3320292"/>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SF-2</a:t>
            </a:r>
          </a:p>
        </p:txBody>
      </p:sp>
      <p:sp>
        <p:nvSpPr>
          <p:cNvPr id="96" name="Rectangle 95"/>
          <p:cNvSpPr/>
          <p:nvPr/>
        </p:nvSpPr>
        <p:spPr bwMode="auto">
          <a:xfrm>
            <a:off x="8038812" y="4076254"/>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SF-3</a:t>
            </a:r>
          </a:p>
        </p:txBody>
      </p:sp>
      <p:sp>
        <p:nvSpPr>
          <p:cNvPr id="97" name="Rectangle 96"/>
          <p:cNvSpPr/>
          <p:nvPr/>
        </p:nvSpPr>
        <p:spPr bwMode="auto">
          <a:xfrm>
            <a:off x="8038812" y="4680075"/>
            <a:ext cx="292970" cy="375359"/>
          </a:xfrm>
          <a:prstGeom prst="rect">
            <a:avLst/>
          </a:prstGeom>
          <a:solidFill>
            <a:schemeClr val="accent3">
              <a:lumMod val="50000"/>
            </a:scheme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 b="1" dirty="0" smtClean="0">
                <a:solidFill>
                  <a:schemeClr val="tx1">
                    <a:alpha val="99000"/>
                  </a:schemeClr>
                </a:solidFill>
              </a:rPr>
              <a:t>SF-4</a:t>
            </a:r>
          </a:p>
        </p:txBody>
      </p:sp>
      <p:sp>
        <p:nvSpPr>
          <p:cNvPr id="98" name="TextBox 97"/>
          <p:cNvSpPr txBox="1"/>
          <p:nvPr/>
        </p:nvSpPr>
        <p:spPr>
          <a:xfrm>
            <a:off x="5181600" y="5493603"/>
            <a:ext cx="2778611" cy="830997"/>
          </a:xfrm>
          <a:prstGeom prst="rect">
            <a:avLst/>
          </a:prstGeom>
          <a:noFill/>
        </p:spPr>
        <p:txBody>
          <a:bodyPr wrap="square" rtlCol="0">
            <a:spAutoFit/>
          </a:bodyPr>
          <a:lstStyle/>
          <a:p>
            <a:pPr algn="ctr"/>
            <a:r>
              <a:rPr lang="en-US" sz="1600" b="1" dirty="0" smtClean="0">
                <a:latin typeface="Arial" pitchFamily="34" charset="0"/>
                <a:cs typeface="Arial" pitchFamily="34" charset="0"/>
              </a:rPr>
              <a:t>Result:  Fact -Dimension Joins can be performed </a:t>
            </a:r>
            <a:r>
              <a:rPr lang="en-US" sz="1600" b="1" u="sng" dirty="0" smtClean="0">
                <a:latin typeface="Arial" pitchFamily="34" charset="0"/>
                <a:cs typeface="Arial" pitchFamily="34" charset="0"/>
              </a:rPr>
              <a:t>locally</a:t>
            </a:r>
            <a:endParaRPr lang="en-US" sz="1600" b="1" u="sng" dirty="0">
              <a:latin typeface="Arial" pitchFamily="34" charset="0"/>
              <a:cs typeface="Arial" pitchFamily="34" charset="0"/>
            </a:endParaRPr>
          </a:p>
        </p:txBody>
      </p:sp>
    </p:spTree>
    <p:extLst>
      <p:ext uri="{BB962C8B-B14F-4D97-AF65-F5344CB8AC3E}">
        <p14:creationId xmlns:p14="http://schemas.microsoft.com/office/powerpoint/2010/main" val="3950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 Node &amp; Client Drivers</a:t>
            </a:r>
            <a:endParaRPr lang="en-US" dirty="0"/>
          </a:p>
        </p:txBody>
      </p:sp>
      <p:sp>
        <p:nvSpPr>
          <p:cNvPr id="3" name="Content Placeholder 2"/>
          <p:cNvSpPr>
            <a:spLocks noGrp="1"/>
          </p:cNvSpPr>
          <p:nvPr>
            <p:ph idx="4294967295"/>
          </p:nvPr>
        </p:nvSpPr>
        <p:spPr>
          <a:xfrm>
            <a:off x="381000" y="1128713"/>
            <a:ext cx="7859713" cy="5364162"/>
          </a:xfrm>
        </p:spPr>
        <p:txBody>
          <a:bodyPr>
            <a:normAutofit/>
          </a:bodyPr>
          <a:lstStyle/>
          <a:p>
            <a:r>
              <a:rPr lang="en-US" sz="2400" dirty="0" smtClean="0"/>
              <a:t>Client connections always go through the control node</a:t>
            </a:r>
          </a:p>
          <a:p>
            <a:pPr lvl="1"/>
            <a:r>
              <a:rPr lang="en-US" sz="2000" dirty="0" smtClean="0"/>
              <a:t>Clustered to a passive node</a:t>
            </a:r>
          </a:p>
          <a:p>
            <a:r>
              <a:rPr lang="en-US" sz="2400" dirty="0" smtClean="0"/>
              <a:t>Contains no persistent user data</a:t>
            </a:r>
          </a:p>
          <a:p>
            <a:r>
              <a:rPr lang="en-US" sz="2400" dirty="0" smtClean="0"/>
              <a:t>Processes SQL requests</a:t>
            </a:r>
          </a:p>
          <a:p>
            <a:r>
              <a:rPr lang="en-US" sz="2400" dirty="0" smtClean="0"/>
              <a:t>Prepares execution plan</a:t>
            </a:r>
          </a:p>
          <a:p>
            <a:r>
              <a:rPr lang="en-US" sz="2400" dirty="0" smtClean="0"/>
              <a:t>Orchestrates distributed execution</a:t>
            </a:r>
          </a:p>
          <a:p>
            <a:r>
              <a:rPr lang="en-US" sz="2400" dirty="0" smtClean="0"/>
              <a:t>Local SQL Server to do final query plan processing / result aggregation</a:t>
            </a:r>
          </a:p>
          <a:p>
            <a:endParaRPr lang="en-US" sz="2400" dirty="0" smtClean="0"/>
          </a:p>
          <a:p>
            <a:endParaRPr lang="en-US" sz="2400" dirty="0"/>
          </a:p>
        </p:txBody>
      </p:sp>
    </p:spTree>
    <p:extLst>
      <p:ext uri="{BB962C8B-B14F-4D97-AF65-F5344CB8AC3E}">
        <p14:creationId xmlns:p14="http://schemas.microsoft.com/office/powerpoint/2010/main" val="2277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Data Warehousing </a:t>
            </a:r>
            <a:r>
              <a:rPr lang="en-US" dirty="0" smtClean="0"/>
              <a:t>solutions</a:t>
            </a:r>
            <a:endParaRPr lang="en-US" dirty="0"/>
          </a:p>
        </p:txBody>
      </p:sp>
      <p:grpSp>
        <p:nvGrpSpPr>
          <p:cNvPr id="3" name="Group 2"/>
          <p:cNvGrpSpPr/>
          <p:nvPr/>
        </p:nvGrpSpPr>
        <p:grpSpPr>
          <a:xfrm>
            <a:off x="439945" y="1342174"/>
            <a:ext cx="8266176" cy="393500"/>
            <a:chOff x="2619" y="130529"/>
            <a:chExt cx="2553890" cy="460800"/>
          </a:xfrm>
          <a:scene3d>
            <a:camera prst="orthographicFront"/>
            <a:lightRig rig="chilly" dir="t"/>
          </a:scene3d>
        </p:grpSpPr>
        <p:sp>
          <p:nvSpPr>
            <p:cNvPr id="5" name="Rectangle 4"/>
            <p:cNvSpPr/>
            <p:nvPr/>
          </p:nvSpPr>
          <p:spPr>
            <a:xfrm>
              <a:off x="2619" y="130529"/>
              <a:ext cx="2553890" cy="460800"/>
            </a:xfrm>
            <a:prstGeom prst="rect">
              <a:avLst/>
            </a:prstGeom>
            <a:ln>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sp>
        <p:sp>
          <p:nvSpPr>
            <p:cNvPr id="6" name="Rectangle 5"/>
            <p:cNvSpPr/>
            <p:nvPr/>
          </p:nvSpPr>
          <p:spPr>
            <a:xfrm>
              <a:off x="2619" y="130529"/>
              <a:ext cx="2553890" cy="460800"/>
            </a:xfrm>
            <a:prstGeom prst="rect">
              <a:avLst/>
            </a:prstGeom>
            <a:ln>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gradFill>
                    <a:gsLst>
                      <a:gs pos="0">
                        <a:srgbClr val="FFFFFF"/>
                      </a:gs>
                      <a:gs pos="100000">
                        <a:srgbClr val="FFFFFF"/>
                      </a:gs>
                    </a:gsLst>
                    <a:lin ang="5400000" scaled="0"/>
                  </a:gradFill>
                </a:rPr>
                <a:t>Tier 1 offerings</a:t>
              </a:r>
            </a:p>
          </p:txBody>
        </p:sp>
      </p:grpSp>
      <p:sp>
        <p:nvSpPr>
          <p:cNvPr id="4" name="Rectangle 3"/>
          <p:cNvSpPr/>
          <p:nvPr/>
        </p:nvSpPr>
        <p:spPr>
          <a:xfrm>
            <a:off x="439946" y="1802974"/>
            <a:ext cx="8255479" cy="3836880"/>
          </a:xfrm>
          <a:prstGeom prst="rect">
            <a:avLst/>
          </a:prstGeom>
          <a:ln>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sp>
      <p:grpSp>
        <p:nvGrpSpPr>
          <p:cNvPr id="7" name="Group 6"/>
          <p:cNvGrpSpPr/>
          <p:nvPr/>
        </p:nvGrpSpPr>
        <p:grpSpPr>
          <a:xfrm>
            <a:off x="431318" y="5691610"/>
            <a:ext cx="8274802" cy="674661"/>
            <a:chOff x="2914054" y="130529"/>
            <a:chExt cx="2556555" cy="460800"/>
          </a:xfrm>
          <a:scene3d>
            <a:camera prst="orthographicFront"/>
            <a:lightRig rig="chilly" dir="t"/>
          </a:scene3d>
        </p:grpSpPr>
        <p:sp>
          <p:nvSpPr>
            <p:cNvPr id="8" name="Rectangle 7"/>
            <p:cNvSpPr/>
            <p:nvPr/>
          </p:nvSpPr>
          <p:spPr>
            <a:xfrm>
              <a:off x="2916719" y="130529"/>
              <a:ext cx="2553890" cy="460800"/>
            </a:xfrm>
            <a:prstGeom prst="rect">
              <a:avLst/>
            </a:prstGeom>
            <a:ln>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sp>
        <p:sp>
          <p:nvSpPr>
            <p:cNvPr id="9" name="Rectangle 8"/>
            <p:cNvSpPr/>
            <p:nvPr/>
          </p:nvSpPr>
          <p:spPr>
            <a:xfrm>
              <a:off x="2914054" y="130529"/>
              <a:ext cx="2553890" cy="460800"/>
            </a:xfrm>
            <a:prstGeom prst="rect">
              <a:avLst/>
            </a:prstGeom>
            <a:ln>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Tier 1 Services and Support</a:t>
              </a:r>
              <a:endParaRPr lang="en-US" sz="1600" kern="1200" dirty="0"/>
            </a:p>
          </p:txBody>
        </p:sp>
      </p:grpSp>
      <p:sp>
        <p:nvSpPr>
          <p:cNvPr id="31" name="Content Placeholder 6"/>
          <p:cNvSpPr txBox="1">
            <a:spLocks/>
          </p:cNvSpPr>
          <p:nvPr/>
        </p:nvSpPr>
        <p:spPr>
          <a:xfrm>
            <a:off x="4602189" y="2441267"/>
            <a:ext cx="1965960" cy="3131399"/>
          </a:xfrm>
          <a:prstGeom prst="rect">
            <a:avLst/>
          </a:prstGeom>
          <a:ln/>
        </p:spPr>
        <p:style>
          <a:lnRef idx="1">
            <a:schemeClr val="accent3"/>
          </a:lnRef>
          <a:fillRef idx="2">
            <a:schemeClr val="accent3"/>
          </a:fillRef>
          <a:effectRef idx="1">
            <a:schemeClr val="accent3"/>
          </a:effectRef>
          <a:fontRef idx="minor">
            <a:schemeClr val="dk1"/>
          </a:fontRef>
        </p:style>
        <p:txBody>
          <a:bodyPr vert="horz" lIns="182880" tIns="182880" rIns="182880" bIns="182880" rtlCol="0">
            <a:norm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en-US" sz="1600" b="0" i="0" u="none" strike="noStrike" kern="0" cap="none" spc="0" normalizeH="0" baseline="0" noProof="0" dirty="0" smtClean="0">
              <a:ln>
                <a:noFill/>
              </a:ln>
              <a:solidFill>
                <a:sysClr val="windowText" lastClr="000000"/>
              </a:solidFill>
              <a:effectLst/>
              <a:uLnTx/>
              <a:uFillTx/>
            </a:endParaRPr>
          </a:p>
        </p:txBody>
      </p:sp>
      <p:grpSp>
        <p:nvGrpSpPr>
          <p:cNvPr id="10" name="Group 13"/>
          <p:cNvGrpSpPr/>
          <p:nvPr/>
        </p:nvGrpSpPr>
        <p:grpSpPr>
          <a:xfrm>
            <a:off x="6633703" y="2441267"/>
            <a:ext cx="1965960" cy="3131399"/>
            <a:chOff x="2819927" y="2294180"/>
            <a:chExt cx="1235397" cy="345600"/>
          </a:xfrm>
          <a:solidFill>
            <a:srgbClr val="5082B9">
              <a:lumMod val="20000"/>
              <a:lumOff val="80000"/>
            </a:srgb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33" name="Rectangle 32"/>
            <p:cNvSpPr/>
            <p:nvPr/>
          </p:nvSpPr>
          <p:spPr>
            <a:xfrm>
              <a:off x="2819927" y="2294180"/>
              <a:ext cx="1235397" cy="345600"/>
            </a:xfrm>
            <a:prstGeom prst="rect">
              <a:avLst/>
            </a:prstGeom>
            <a:ln/>
          </p:spPr>
          <p:style>
            <a:lnRef idx="1">
              <a:schemeClr val="accent4"/>
            </a:lnRef>
            <a:fillRef idx="2">
              <a:schemeClr val="accent4"/>
            </a:fillRef>
            <a:effectRef idx="1">
              <a:schemeClr val="accent4"/>
            </a:effectRef>
            <a:fontRef idx="minor">
              <a:schemeClr val="dk1"/>
            </a:fontRef>
          </p:style>
        </p:sp>
        <p:sp>
          <p:nvSpPr>
            <p:cNvPr id="34" name="Rectangle 33"/>
            <p:cNvSpPr/>
            <p:nvPr/>
          </p:nvSpPr>
          <p:spPr>
            <a:xfrm>
              <a:off x="2819927" y="2294180"/>
              <a:ext cx="1235397" cy="345600"/>
            </a:xfrm>
            <a:prstGeom prst="rect">
              <a:avLst/>
            </a:prstGeom>
            <a:ln/>
          </p:spPr>
          <p:style>
            <a:lnRef idx="1">
              <a:schemeClr val="accent4"/>
            </a:lnRef>
            <a:fillRef idx="2">
              <a:schemeClr val="accent4"/>
            </a:fillRef>
            <a:effectRef idx="1">
              <a:schemeClr val="accent4"/>
            </a:effectRef>
            <a:fontRef idx="minor">
              <a:schemeClr val="dk1"/>
            </a:fontRef>
          </p:style>
          <p:txBody>
            <a:bodyPr lIns="85344" tIns="48768" rIns="85344" bIns="48768"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endParaRPr kumimoji="0" lang="en-US" sz="1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grpSp>
      <p:sp>
        <p:nvSpPr>
          <p:cNvPr id="35" name="Content Placeholder 6"/>
          <p:cNvSpPr txBox="1">
            <a:spLocks/>
          </p:cNvSpPr>
          <p:nvPr/>
        </p:nvSpPr>
        <p:spPr>
          <a:xfrm>
            <a:off x="2570667" y="2441267"/>
            <a:ext cx="1965960" cy="3131399"/>
          </a:xfrm>
          <a:prstGeom prst="rect">
            <a:avLst/>
          </a:prstGeom>
          <a:ln/>
        </p:spPr>
        <p:style>
          <a:lnRef idx="1">
            <a:schemeClr val="accent2"/>
          </a:lnRef>
          <a:fillRef idx="2">
            <a:schemeClr val="accent2"/>
          </a:fillRef>
          <a:effectRef idx="1">
            <a:schemeClr val="accent2"/>
          </a:effectRef>
          <a:fontRef idx="minor">
            <a:schemeClr val="dk1"/>
          </a:fontRef>
        </p:style>
        <p:txBody>
          <a:bodyPr vert="horz" lIns="182880" tIns="182880" rIns="182880" bIns="182880" rtlCol="0">
            <a:normAutofit/>
          </a:bodyPr>
          <a:lstStyle/>
          <a:p>
            <a:pPr marL="0" marR="0" lvl="0" indent="0" defTabSz="914400" eaLnBrk="1" fontAlgn="auto" latinLnBrk="0" hangingPunct="1">
              <a:lnSpc>
                <a:spcPct val="100000"/>
              </a:lnSpc>
              <a:spcBef>
                <a:spcPts val="0"/>
              </a:spcBef>
              <a:spcAft>
                <a:spcPts val="0"/>
              </a:spcAft>
              <a:buClrTx/>
              <a:buSzTx/>
              <a:buFont typeface="Arial" pitchFamily="34" charset="0"/>
              <a:buNone/>
              <a:tabLst/>
              <a:defRPr/>
            </a:pPr>
            <a:endParaRPr kumimoji="0" lang="en-US" sz="1600" b="0" i="0" u="none" strike="noStrike" kern="0" cap="none" spc="0" normalizeH="0" baseline="0" noProof="0" dirty="0" smtClean="0">
              <a:ln>
                <a:noFill/>
              </a:ln>
              <a:solidFill>
                <a:sysClr val="windowText" lastClr="000000"/>
              </a:solidFill>
              <a:effectLst/>
              <a:uLnTx/>
              <a:uFillTx/>
            </a:endParaRPr>
          </a:p>
        </p:txBody>
      </p:sp>
      <p:sp>
        <p:nvSpPr>
          <p:cNvPr id="36" name="Content Placeholder 4"/>
          <p:cNvSpPr txBox="1">
            <a:spLocks/>
          </p:cNvSpPr>
          <p:nvPr/>
        </p:nvSpPr>
        <p:spPr>
          <a:xfrm>
            <a:off x="542025" y="2441267"/>
            <a:ext cx="1965960" cy="3131399"/>
          </a:xfrm>
          <a:prstGeom prst="rect">
            <a:avLst/>
          </a:prstGeom>
          <a:ln/>
        </p:spPr>
        <p:style>
          <a:lnRef idx="1">
            <a:schemeClr val="accent1"/>
          </a:lnRef>
          <a:fillRef idx="2">
            <a:schemeClr val="accent1"/>
          </a:fillRef>
          <a:effectRef idx="1">
            <a:schemeClr val="accent1"/>
          </a:effectRef>
          <a:fontRef idx="minor">
            <a:schemeClr val="dk1"/>
          </a:fontRef>
        </p:style>
        <p:txBody>
          <a:bodyPr vert="horz" lIns="0" tIns="182880" rIns="182880" bIns="182880" rtlCol="0">
            <a:normAutofit/>
          </a:bodyPr>
          <a:lstStyle/>
          <a:p>
            <a:pPr algn="ctr"/>
            <a:endParaRPr lang="en-US" sz="1600" dirty="0"/>
          </a:p>
        </p:txBody>
      </p:sp>
      <p:grpSp>
        <p:nvGrpSpPr>
          <p:cNvPr id="11" name="Group 15"/>
          <p:cNvGrpSpPr/>
          <p:nvPr/>
        </p:nvGrpSpPr>
        <p:grpSpPr>
          <a:xfrm>
            <a:off x="4598855" y="1856170"/>
            <a:ext cx="1965960" cy="585098"/>
            <a:chOff x="5636633" y="2294180"/>
            <a:chExt cx="1235397" cy="345600"/>
          </a:xfrm>
          <a:solidFill>
            <a:srgbClr val="953735"/>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38" name="Rectangle 37"/>
            <p:cNvSpPr/>
            <p:nvPr/>
          </p:nvSpPr>
          <p:spPr>
            <a:xfrm>
              <a:off x="5636633" y="2294180"/>
              <a:ext cx="1235397" cy="345600"/>
            </a:xfrm>
            <a:prstGeom prst="rect">
              <a:avLst/>
            </a:prstGeom>
            <a:ln/>
          </p:spPr>
          <p:style>
            <a:lnRef idx="1">
              <a:schemeClr val="accent3"/>
            </a:lnRef>
            <a:fillRef idx="3">
              <a:schemeClr val="accent3"/>
            </a:fillRef>
            <a:effectRef idx="2">
              <a:schemeClr val="accent3"/>
            </a:effectRef>
            <a:fontRef idx="minor">
              <a:schemeClr val="lt1"/>
            </a:fontRef>
          </p:style>
        </p:sp>
        <p:sp>
          <p:nvSpPr>
            <p:cNvPr id="39" name="Rectangle 38"/>
            <p:cNvSpPr/>
            <p:nvPr/>
          </p:nvSpPr>
          <p:spPr>
            <a:xfrm>
              <a:off x="5636633" y="2294180"/>
              <a:ext cx="1235397" cy="345600"/>
            </a:xfrm>
            <a:prstGeom prst="rect">
              <a:avLst/>
            </a:prstGeom>
            <a:ln/>
          </p:spPr>
          <p:style>
            <a:lnRef idx="1">
              <a:schemeClr val="accent3"/>
            </a:lnRef>
            <a:fillRef idx="3">
              <a:schemeClr val="accent3"/>
            </a:fillRef>
            <a:effectRef idx="2">
              <a:schemeClr val="accent3"/>
            </a:effectRef>
            <a:fontRef idx="minor">
              <a:schemeClr val="lt1"/>
            </a:fontRef>
          </p:style>
          <p:txBody>
            <a:bodyPr lIns="85344" tIns="48768" rIns="85344" bIns="48768"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Data Center</a:t>
              </a:r>
              <a:endPar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grpSp>
      <p:grpSp>
        <p:nvGrpSpPr>
          <p:cNvPr id="12" name="Group 14"/>
          <p:cNvGrpSpPr/>
          <p:nvPr/>
        </p:nvGrpSpPr>
        <p:grpSpPr>
          <a:xfrm>
            <a:off x="542025" y="1856170"/>
            <a:ext cx="1965960" cy="585098"/>
            <a:chOff x="4228280" y="2294180"/>
            <a:chExt cx="1235397" cy="345600"/>
          </a:xfrm>
          <a:solidFill>
            <a:srgbClr val="769535"/>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41" name="Rectangle 40"/>
            <p:cNvSpPr/>
            <p:nvPr/>
          </p:nvSpPr>
          <p:spPr>
            <a:xfrm>
              <a:off x="4228280" y="2294180"/>
              <a:ext cx="1235397" cy="345600"/>
            </a:xfrm>
            <a:prstGeom prst="rect">
              <a:avLst/>
            </a:prstGeom>
            <a:ln/>
          </p:spPr>
          <p:style>
            <a:lnRef idx="1">
              <a:schemeClr val="accent1"/>
            </a:lnRef>
            <a:fillRef idx="3">
              <a:schemeClr val="accent1"/>
            </a:fillRef>
            <a:effectRef idx="2">
              <a:schemeClr val="accent1"/>
            </a:effectRef>
            <a:fontRef idx="minor">
              <a:schemeClr val="lt1"/>
            </a:fontRef>
          </p:style>
        </p:sp>
        <p:sp>
          <p:nvSpPr>
            <p:cNvPr id="42" name="Rectangle 41"/>
            <p:cNvSpPr/>
            <p:nvPr/>
          </p:nvSpPr>
          <p:spPr>
            <a:xfrm>
              <a:off x="4228280" y="2294180"/>
              <a:ext cx="1235397" cy="345600"/>
            </a:xfrm>
            <a:prstGeom prst="rect">
              <a:avLst/>
            </a:prstGeom>
            <a:ln/>
          </p:spPr>
          <p:style>
            <a:lnRef idx="1">
              <a:schemeClr val="accent1"/>
            </a:lnRef>
            <a:fillRef idx="3">
              <a:schemeClr val="accent1"/>
            </a:fillRef>
            <a:effectRef idx="2">
              <a:schemeClr val="accent1"/>
            </a:effectRef>
            <a:fontRef idx="minor">
              <a:schemeClr val="lt1"/>
            </a:fontRef>
          </p:style>
          <p:txBody>
            <a:bodyPr lIns="85344" tIns="48768" rIns="85344" bIns="48768"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Enterprise</a:t>
              </a:r>
              <a:endPar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grpSp>
      <p:grpSp>
        <p:nvGrpSpPr>
          <p:cNvPr id="13" name="Group 15"/>
          <p:cNvGrpSpPr/>
          <p:nvPr/>
        </p:nvGrpSpPr>
        <p:grpSpPr>
          <a:xfrm>
            <a:off x="2574002" y="1856170"/>
            <a:ext cx="1965960" cy="585098"/>
            <a:chOff x="5389554" y="2294180"/>
            <a:chExt cx="1482476" cy="345600"/>
          </a:xfrm>
          <a:solidFill>
            <a:srgbClr val="002060"/>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44" name="Rectangle 43"/>
            <p:cNvSpPr/>
            <p:nvPr/>
          </p:nvSpPr>
          <p:spPr>
            <a:xfrm>
              <a:off x="5636633" y="2294180"/>
              <a:ext cx="1235397" cy="345600"/>
            </a:xfrm>
            <a:prstGeom prst="rect">
              <a:avLst/>
            </a:prstGeom>
            <a:ln/>
          </p:spPr>
          <p:style>
            <a:lnRef idx="1">
              <a:schemeClr val="accent2"/>
            </a:lnRef>
            <a:fillRef idx="3">
              <a:schemeClr val="accent2"/>
            </a:fillRef>
            <a:effectRef idx="2">
              <a:schemeClr val="accent2"/>
            </a:effectRef>
            <a:fontRef idx="minor">
              <a:schemeClr val="lt1"/>
            </a:fontRef>
          </p:style>
        </p:sp>
        <p:sp>
          <p:nvSpPr>
            <p:cNvPr id="45" name="Rectangle 44"/>
            <p:cNvSpPr/>
            <p:nvPr/>
          </p:nvSpPr>
          <p:spPr>
            <a:xfrm>
              <a:off x="5389554" y="2294180"/>
              <a:ext cx="1482476" cy="345600"/>
            </a:xfrm>
            <a:prstGeom prst="rect">
              <a:avLst/>
            </a:prstGeom>
            <a:ln/>
          </p:spPr>
          <p:style>
            <a:lnRef idx="1">
              <a:schemeClr val="accent2"/>
            </a:lnRef>
            <a:fillRef idx="3">
              <a:schemeClr val="accent2"/>
            </a:fillRef>
            <a:effectRef idx="2">
              <a:schemeClr val="accent2"/>
            </a:effectRef>
            <a:fontRef idx="minor">
              <a:schemeClr val="lt1"/>
            </a:fontRef>
          </p:style>
          <p:txBody>
            <a:bodyPr lIns="85344" tIns="48768" rIns="85344" bIns="48768"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Fast Track Data Warehouse (v2.0)</a:t>
              </a:r>
              <a:endPar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grpSp>
      <p:grpSp>
        <p:nvGrpSpPr>
          <p:cNvPr id="14" name="Group 13"/>
          <p:cNvGrpSpPr/>
          <p:nvPr/>
        </p:nvGrpSpPr>
        <p:grpSpPr>
          <a:xfrm>
            <a:off x="6633703" y="1856170"/>
            <a:ext cx="1965960" cy="585098"/>
            <a:chOff x="2819927" y="2294180"/>
            <a:chExt cx="1235397" cy="345600"/>
          </a:xfrm>
          <a:solidFill>
            <a:srgbClr val="5082B9">
              <a:lumMod val="75000"/>
            </a:srgbClr>
          </a:solidFill>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p:grpSpPr>
        <p:sp>
          <p:nvSpPr>
            <p:cNvPr id="47" name="Rectangle 46"/>
            <p:cNvSpPr/>
            <p:nvPr/>
          </p:nvSpPr>
          <p:spPr>
            <a:xfrm>
              <a:off x="2819927" y="2294180"/>
              <a:ext cx="1235397" cy="345600"/>
            </a:xfrm>
            <a:prstGeom prst="rect">
              <a:avLst/>
            </a:prstGeom>
            <a:ln/>
          </p:spPr>
          <p:style>
            <a:lnRef idx="1">
              <a:schemeClr val="accent4"/>
            </a:lnRef>
            <a:fillRef idx="3">
              <a:schemeClr val="accent4"/>
            </a:fillRef>
            <a:effectRef idx="2">
              <a:schemeClr val="accent4"/>
            </a:effectRef>
            <a:fontRef idx="minor">
              <a:schemeClr val="lt1"/>
            </a:fontRef>
          </p:style>
        </p:sp>
        <p:sp>
          <p:nvSpPr>
            <p:cNvPr id="48" name="Rectangle 47"/>
            <p:cNvSpPr/>
            <p:nvPr/>
          </p:nvSpPr>
          <p:spPr>
            <a:xfrm>
              <a:off x="2819927" y="2294180"/>
              <a:ext cx="1235397" cy="345600"/>
            </a:xfrm>
            <a:prstGeom prst="rect">
              <a:avLst/>
            </a:prstGeom>
            <a:ln/>
          </p:spPr>
          <p:style>
            <a:lnRef idx="1">
              <a:schemeClr val="accent4"/>
            </a:lnRef>
            <a:fillRef idx="3">
              <a:schemeClr val="accent4"/>
            </a:fillRef>
            <a:effectRef idx="2">
              <a:schemeClr val="accent4"/>
            </a:effectRef>
            <a:fontRef idx="minor">
              <a:schemeClr val="lt1"/>
            </a:fontRef>
          </p:style>
          <p:txBody>
            <a:bodyPr lIns="85344" tIns="48768" rIns="85344" bIns="48768"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rPr>
                <a:t>Parallel Data Warehouse</a:t>
              </a:r>
              <a:endPar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grpSp>
      <p:graphicFrame>
        <p:nvGraphicFramePr>
          <p:cNvPr id="58" name="Content Placeholder 5"/>
          <p:cNvGraphicFramePr>
            <a:graphicFrameLocks/>
          </p:cNvGraphicFramePr>
          <p:nvPr>
            <p:extLst>
              <p:ext uri="{D42A27DB-BD31-4B8C-83A1-F6EECF244321}">
                <p14:modId xmlns:p14="http://schemas.microsoft.com/office/powerpoint/2010/main" val="531391556"/>
              </p:ext>
            </p:extLst>
          </p:nvPr>
        </p:nvGraphicFramePr>
        <p:xfrm>
          <a:off x="552035" y="2494725"/>
          <a:ext cx="8058719" cy="3718659"/>
        </p:xfrm>
        <a:graphic>
          <a:graphicData uri="http://schemas.openxmlformats.org/drawingml/2006/table">
            <a:tbl>
              <a:tblPr firstRow="1" bandRow="1"/>
              <a:tblGrid>
                <a:gridCol w="1992702"/>
                <a:gridCol w="2027208"/>
                <a:gridCol w="2027207"/>
                <a:gridCol w="2011602"/>
              </a:tblGrid>
              <a:tr h="685416">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Scalable and reliable platform for Data Warehousing on any hardware.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b="1" kern="1200">
                          <a:solidFill>
                            <a:schemeClr val="tx1"/>
                          </a:solidFill>
                          <a:latin typeface="Segoe"/>
                        </a:defRPr>
                      </a:lvl1pPr>
                      <a:lvl2pPr marL="457182" algn="l" defTabSz="914363" rtl="0" eaLnBrk="1" latinLnBrk="0" hangingPunct="1">
                        <a:defRPr sz="1800" b="1" kern="1200">
                          <a:solidFill>
                            <a:schemeClr val="tx1"/>
                          </a:solidFill>
                          <a:latin typeface="Segoe"/>
                        </a:defRPr>
                      </a:lvl2pPr>
                      <a:lvl3pPr marL="914363" algn="l" defTabSz="914363" rtl="0" eaLnBrk="1" latinLnBrk="0" hangingPunct="1">
                        <a:defRPr sz="1800" b="1" kern="1200">
                          <a:solidFill>
                            <a:schemeClr val="tx1"/>
                          </a:solidFill>
                          <a:latin typeface="Segoe"/>
                        </a:defRPr>
                      </a:lvl3pPr>
                      <a:lvl4pPr marL="1371545" algn="l" defTabSz="914363" rtl="0" eaLnBrk="1" latinLnBrk="0" hangingPunct="1">
                        <a:defRPr sz="1800" b="1" kern="1200">
                          <a:solidFill>
                            <a:schemeClr val="tx1"/>
                          </a:solidFill>
                          <a:latin typeface="Segoe"/>
                        </a:defRPr>
                      </a:lvl4pPr>
                      <a:lvl5pPr marL="1828727" algn="l" defTabSz="914363" rtl="0" eaLnBrk="1" latinLnBrk="0" hangingPunct="1">
                        <a:defRPr sz="1800" b="1" kern="1200">
                          <a:solidFill>
                            <a:schemeClr val="tx1"/>
                          </a:solidFill>
                          <a:latin typeface="Segoe"/>
                        </a:defRPr>
                      </a:lvl5pPr>
                      <a:lvl6pPr marL="2285909" algn="l" defTabSz="914363" rtl="0" eaLnBrk="1" latinLnBrk="0" hangingPunct="1">
                        <a:defRPr sz="1800" b="1" kern="1200">
                          <a:solidFill>
                            <a:schemeClr val="tx1"/>
                          </a:solidFill>
                          <a:latin typeface="Segoe"/>
                        </a:defRPr>
                      </a:lvl6pPr>
                      <a:lvl7pPr marL="2743090" algn="l" defTabSz="914363" rtl="0" eaLnBrk="1" latinLnBrk="0" hangingPunct="1">
                        <a:defRPr sz="1800" b="1" kern="1200">
                          <a:solidFill>
                            <a:schemeClr val="tx1"/>
                          </a:solidFill>
                          <a:latin typeface="Segoe"/>
                        </a:defRPr>
                      </a:lvl7pPr>
                      <a:lvl8pPr marL="3200272" algn="l" defTabSz="914363" rtl="0" eaLnBrk="1" latinLnBrk="0" hangingPunct="1">
                        <a:defRPr sz="1800" b="1" kern="1200">
                          <a:solidFill>
                            <a:schemeClr val="tx1"/>
                          </a:solidFill>
                          <a:latin typeface="Segoe"/>
                        </a:defRPr>
                      </a:lvl8pPr>
                      <a:lvl9pPr marL="3657454" algn="l" defTabSz="914363" rtl="0" eaLnBrk="1" latinLnBrk="0" hangingPunct="1">
                        <a:defRPr sz="1800" b="1" kern="1200">
                          <a:solidFill>
                            <a:schemeClr val="tx1"/>
                          </a:solidFill>
                          <a:latin typeface="Segoe"/>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Reference Architectures offering best price performance for data warehousing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253" rtl="0" eaLnBrk="1" latinLnBrk="0" hangingPunct="1">
                        <a:defRPr sz="1800" b="1" kern="1200">
                          <a:solidFill>
                            <a:schemeClr val="bg1"/>
                          </a:solidFill>
                          <a:latin typeface="Calibri"/>
                        </a:defRPr>
                      </a:lvl1pPr>
                      <a:lvl2pPr marL="457127" algn="l" defTabSz="914253" rtl="0" eaLnBrk="1" latinLnBrk="0" hangingPunct="1">
                        <a:defRPr sz="1800" b="1" kern="1200">
                          <a:solidFill>
                            <a:schemeClr val="bg1"/>
                          </a:solidFill>
                          <a:latin typeface="Calibri"/>
                        </a:defRPr>
                      </a:lvl2pPr>
                      <a:lvl3pPr marL="914253" algn="l" defTabSz="914253" rtl="0" eaLnBrk="1" latinLnBrk="0" hangingPunct="1">
                        <a:defRPr sz="1800" b="1" kern="1200">
                          <a:solidFill>
                            <a:schemeClr val="bg1"/>
                          </a:solidFill>
                          <a:latin typeface="Calibri"/>
                        </a:defRPr>
                      </a:lvl3pPr>
                      <a:lvl4pPr marL="1371380" algn="l" defTabSz="914253" rtl="0" eaLnBrk="1" latinLnBrk="0" hangingPunct="1">
                        <a:defRPr sz="1800" b="1" kern="1200">
                          <a:solidFill>
                            <a:schemeClr val="bg1"/>
                          </a:solidFill>
                          <a:latin typeface="Calibri"/>
                        </a:defRPr>
                      </a:lvl4pPr>
                      <a:lvl5pPr marL="1828508" algn="l" defTabSz="914253" rtl="0" eaLnBrk="1" latinLnBrk="0" hangingPunct="1">
                        <a:defRPr sz="1800" b="1" kern="1200">
                          <a:solidFill>
                            <a:schemeClr val="bg1"/>
                          </a:solidFill>
                          <a:latin typeface="Calibri"/>
                        </a:defRPr>
                      </a:lvl5pPr>
                      <a:lvl6pPr marL="2285635" algn="l" defTabSz="914253" rtl="0" eaLnBrk="1" latinLnBrk="0" hangingPunct="1">
                        <a:defRPr sz="1800" b="1" kern="1200">
                          <a:solidFill>
                            <a:schemeClr val="bg1"/>
                          </a:solidFill>
                          <a:latin typeface="Calibri"/>
                        </a:defRPr>
                      </a:lvl6pPr>
                      <a:lvl7pPr marL="2742760" algn="l" defTabSz="914253" rtl="0" eaLnBrk="1" latinLnBrk="0" hangingPunct="1">
                        <a:defRPr sz="1800" b="1" kern="1200">
                          <a:solidFill>
                            <a:schemeClr val="bg1"/>
                          </a:solidFill>
                          <a:latin typeface="Calibri"/>
                        </a:defRPr>
                      </a:lvl7pPr>
                      <a:lvl8pPr marL="3199888" algn="l" defTabSz="914253" rtl="0" eaLnBrk="1" latinLnBrk="0" hangingPunct="1">
                        <a:defRPr sz="1800" b="1" kern="1200">
                          <a:solidFill>
                            <a:schemeClr val="bg1"/>
                          </a:solidFill>
                          <a:latin typeface="Calibri"/>
                        </a:defRPr>
                      </a:lvl8pPr>
                      <a:lvl9pPr marL="3657015" algn="l" defTabSz="914253" rtl="0" eaLnBrk="1" latinLnBrk="0" hangingPunct="1">
                        <a:defRPr sz="1800" b="1" kern="1200">
                          <a:solidFill>
                            <a:schemeClr val="bg1"/>
                          </a:solidFill>
                          <a:latin typeface="Calibri"/>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Scalable and reliable platform for Data Warehousing on any hardware.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Appliance for high end Data Warehousing requiring highest scalability, performance or complexity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78059">
                <a:tc>
                  <a:txBody>
                    <a:body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Ideal for data marts or small to mid-sized EDWs</a:t>
                      </a:r>
                    </a:p>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Ideal for data marts or small to mid-sized DWs with scan centric workloads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Ideal for data marts or small to mid-sized EDWs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Offers flexibility in hardware and architecture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36412">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Software only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Reference Architectures (Software and Hardware)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Software only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DW Appliance</a:t>
                      </a:r>
                    </a:p>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(Fully integrated Software and Hardware)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4476">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Scale-Up DW</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Scale-Up DW</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Scale-Up DW</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Scale-Out DW with MPP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84018">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10s of TB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4 – 48 TB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rPr>
                        <a:t>10s of TB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smtClean="0">
                          <a:ln>
                            <a:noFill/>
                          </a:ln>
                          <a:solidFill>
                            <a:schemeClr val="bg2">
                              <a:lumMod val="25000"/>
                            </a:schemeClr>
                          </a:solidFill>
                          <a:effectLst/>
                          <a:latin typeface="Segoe" pitchFamily="34" charset="0"/>
                          <a:ea typeface="+mn-ea"/>
                          <a:cs typeface="Arial" charset="0"/>
                          <a:sym typeface="Segoe" pitchFamily="2" charset="0"/>
                        </a:rPr>
                        <a:t>  10s - 100s of TB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66213">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smtClean="0">
                          <a:ln>
                            <a:noFill/>
                          </a:ln>
                          <a:solidFill>
                            <a:schemeClr val="bg2">
                              <a:lumMod val="25000"/>
                            </a:schemeClr>
                          </a:solidFill>
                          <a:effectLst/>
                          <a:uLnTx/>
                          <a:uFillTx/>
                          <a:latin typeface="Segoe" pitchFamily="34" charset="0"/>
                          <a:ea typeface="+mn-ea"/>
                          <a:cs typeface="Arial" charset="0"/>
                          <a:sym typeface="Segoe" pitchFamily="2" charset="0"/>
                        </a:rPr>
                        <a:t>$107K - $683K (2 – 8 </a:t>
                      </a:r>
                      <a:r>
                        <a:rPr kumimoji="0" lang="en-US" sz="1000" b="1" i="0" u="none" strike="noStrike" kern="1200" cap="none" spc="0" normalizeH="0" baseline="0" noProof="0" dirty="0" err="1" smtClean="0">
                          <a:ln>
                            <a:noFill/>
                          </a:ln>
                          <a:solidFill>
                            <a:schemeClr val="bg2">
                              <a:lumMod val="25000"/>
                            </a:schemeClr>
                          </a:solidFill>
                          <a:effectLst/>
                          <a:uLnTx/>
                          <a:uFillTx/>
                          <a:latin typeface="Segoe" pitchFamily="34" charset="0"/>
                          <a:ea typeface="+mn-ea"/>
                          <a:cs typeface="Arial" charset="0"/>
                          <a:sym typeface="Segoe" pitchFamily="2" charset="0"/>
                        </a:rPr>
                        <a:t>Procs</a:t>
                      </a:r>
                      <a:r>
                        <a:rPr kumimoji="0" lang="en-US" sz="1000" b="1" i="0" u="none" strike="noStrike" kern="1200" cap="none" spc="0" normalizeH="0" baseline="0" noProof="0" dirty="0" smtClean="0">
                          <a:ln>
                            <a:noFill/>
                          </a:ln>
                          <a:solidFill>
                            <a:schemeClr val="bg2">
                              <a:lumMod val="25000"/>
                            </a:schemeClr>
                          </a:solidFill>
                          <a:effectLst/>
                          <a:uLnTx/>
                          <a:uFillTx/>
                          <a:latin typeface="Segoe" pitchFamily="34" charset="0"/>
                          <a:ea typeface="+mn-ea"/>
                          <a:cs typeface="Arial" charset="0"/>
                          <a:sym typeface="Segoe" pitchFamily="2" charset="0"/>
                        </a:rPr>
                        <a:t>; includes Hardware)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000" b="1" i="0" u="none" strike="noStrike" kern="1200" cap="none" normalizeH="0" baseline="0" noProof="0" dirty="0" smtClean="0">
                        <a:ln>
                          <a:noFill/>
                        </a:ln>
                        <a:solidFill>
                          <a:schemeClr val="bg2">
                            <a:lumMod val="25000"/>
                          </a:schemeClr>
                        </a:solidFill>
                        <a:effectLst/>
                        <a:latin typeface="Segoe" pitchFamily="34" charset="0"/>
                        <a:ea typeface="+mn-ea"/>
                        <a:cs typeface="Arial" charset="0"/>
                        <a:sym typeface="Wingdings 2" pitchFamily="18" charset="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tx1"/>
                          </a:solidFill>
                          <a:latin typeface="Segoe"/>
                        </a:defRPr>
                      </a:lvl1pPr>
                      <a:lvl2pPr marL="457182" algn="l" defTabSz="914363" rtl="0" eaLnBrk="1" latinLnBrk="0" hangingPunct="1">
                        <a:defRPr sz="1800" kern="1200">
                          <a:solidFill>
                            <a:schemeClr val="tx1"/>
                          </a:solidFill>
                          <a:latin typeface="Segoe"/>
                        </a:defRPr>
                      </a:lvl2pPr>
                      <a:lvl3pPr marL="914363" algn="l" defTabSz="914363" rtl="0" eaLnBrk="1" latinLnBrk="0" hangingPunct="1">
                        <a:defRPr sz="1800" kern="1200">
                          <a:solidFill>
                            <a:schemeClr val="tx1"/>
                          </a:solidFill>
                          <a:latin typeface="Segoe"/>
                        </a:defRPr>
                      </a:lvl3pPr>
                      <a:lvl4pPr marL="1371545" algn="l" defTabSz="914363" rtl="0" eaLnBrk="1" latinLnBrk="0" hangingPunct="1">
                        <a:defRPr sz="1800" kern="1200">
                          <a:solidFill>
                            <a:schemeClr val="tx1"/>
                          </a:solidFill>
                          <a:latin typeface="Segoe"/>
                        </a:defRPr>
                      </a:lvl4pPr>
                      <a:lvl5pPr marL="1828727" algn="l" defTabSz="914363" rtl="0" eaLnBrk="1" latinLnBrk="0" hangingPunct="1">
                        <a:defRPr sz="1800" kern="1200">
                          <a:solidFill>
                            <a:schemeClr val="tx1"/>
                          </a:solidFill>
                          <a:latin typeface="Segoe"/>
                        </a:defRPr>
                      </a:lvl5pPr>
                      <a:lvl6pPr marL="2285909" algn="l" defTabSz="914363" rtl="0" eaLnBrk="1" latinLnBrk="0" hangingPunct="1">
                        <a:defRPr sz="1800" kern="1200">
                          <a:solidFill>
                            <a:schemeClr val="tx1"/>
                          </a:solidFill>
                          <a:latin typeface="Segoe"/>
                        </a:defRPr>
                      </a:lvl6pPr>
                      <a:lvl7pPr marL="2743090" algn="l" defTabSz="914363" rtl="0" eaLnBrk="1" latinLnBrk="0" hangingPunct="1">
                        <a:defRPr sz="1800" kern="1200">
                          <a:solidFill>
                            <a:schemeClr val="tx1"/>
                          </a:solidFill>
                          <a:latin typeface="Segoe"/>
                        </a:defRPr>
                      </a:lvl7pPr>
                      <a:lvl8pPr marL="3200272" algn="l" defTabSz="914363" rtl="0" eaLnBrk="1" latinLnBrk="0" hangingPunct="1">
                        <a:defRPr sz="1800" kern="1200">
                          <a:solidFill>
                            <a:schemeClr val="tx1"/>
                          </a:solidFill>
                          <a:latin typeface="Segoe"/>
                        </a:defRPr>
                      </a:lvl8pPr>
                      <a:lvl9pPr marL="3657454" algn="l" defTabSz="914363" rtl="0" eaLnBrk="1" latinLnBrk="0" hangingPunct="1">
                        <a:defRPr sz="1800" kern="1200">
                          <a:solidFill>
                            <a:schemeClr val="tx1"/>
                          </a:solidFill>
                          <a:latin typeface="Sego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smtClean="0">
                          <a:ln>
                            <a:noFill/>
                          </a:ln>
                          <a:solidFill>
                            <a:schemeClr val="bg2">
                              <a:lumMod val="25000"/>
                            </a:schemeClr>
                          </a:solidFill>
                          <a:effectLst/>
                          <a:uLnTx/>
                          <a:uFillTx/>
                          <a:latin typeface="Segoe" pitchFamily="34" charset="0"/>
                          <a:ea typeface="+mn-ea"/>
                          <a:cs typeface="Arial" charset="0"/>
                          <a:sym typeface="Segoe" pitchFamily="2" charset="0"/>
                        </a:rPr>
                        <a:t>$1.7 - $1.9 million /Rack (includes Hardware)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66213">
                <a:tc>
                  <a:txBody>
                    <a:body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11430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000" b="1" i="0" u="none" strike="noStrike" kern="1200" cap="none" normalizeH="0" baseline="0" noProof="0" dirty="0" smtClean="0">
                        <a:ln>
                          <a:noFill/>
                        </a:ln>
                        <a:solidFill>
                          <a:schemeClr val="bg1"/>
                        </a:solidFill>
                        <a:effectLst/>
                        <a:latin typeface="Segoe" pitchFamily="34" charset="0"/>
                        <a:ea typeface="+mn-ea"/>
                        <a:cs typeface="Arial" charset="0"/>
                        <a:sym typeface="Wingdings 2" pitchFamily="18" charset="2"/>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kern="1200" cap="none" spc="0" normalizeH="0" baseline="0" noProof="0" dirty="0" smtClean="0">
                        <a:ln>
                          <a:noFill/>
                        </a:ln>
                        <a:solidFill>
                          <a:schemeClr val="bg1"/>
                        </a:solidFill>
                        <a:effectLst/>
                        <a:uLnTx/>
                        <a:uFillTx/>
                        <a:latin typeface="Segoe" pitchFamily="34" charset="0"/>
                        <a:ea typeface="+mn-ea"/>
                        <a:cs typeface="Arial" charset="0"/>
                        <a:sym typeface="Segoe" pitchFamily="2"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390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Landing Zone</a:t>
            </a:r>
            <a:endParaRPr lang="en-US" dirty="0"/>
          </a:p>
        </p:txBody>
      </p:sp>
      <p:sp>
        <p:nvSpPr>
          <p:cNvPr id="3" name="Content Placeholder 2"/>
          <p:cNvSpPr>
            <a:spLocks noGrp="1"/>
          </p:cNvSpPr>
          <p:nvPr>
            <p:ph type="body" sz="quarter" idx="10"/>
          </p:nvPr>
        </p:nvSpPr>
        <p:spPr>
          <a:xfrm>
            <a:off x="395536" y="1556792"/>
            <a:ext cx="8382000" cy="2210862"/>
          </a:xfrm>
          <a:prstGeom prst="rect">
            <a:avLst/>
          </a:prstGeom>
        </p:spPr>
        <p:txBody>
          <a:bodyPr>
            <a:normAutofit/>
          </a:bodyPr>
          <a:lstStyle/>
          <a:p>
            <a:r>
              <a:rPr lang="en-US" sz="2000" dirty="0" smtClean="0">
                <a:solidFill>
                  <a:schemeClr val="tx1">
                    <a:lumMod val="95000"/>
                    <a:lumOff val="5000"/>
                  </a:schemeClr>
                </a:solidFill>
              </a:rPr>
              <a:t>Provides high capacity storage for data files from ETL processes</a:t>
            </a:r>
          </a:p>
          <a:p>
            <a:r>
              <a:rPr lang="en-US" sz="2000" dirty="0" smtClean="0">
                <a:solidFill>
                  <a:schemeClr val="tx1">
                    <a:lumMod val="95000"/>
                    <a:lumOff val="5000"/>
                  </a:schemeClr>
                </a:solidFill>
              </a:rPr>
              <a:t>Integration services available on the landing zone</a:t>
            </a:r>
          </a:p>
          <a:p>
            <a:r>
              <a:rPr lang="en-US" sz="2000" dirty="0" smtClean="0">
                <a:solidFill>
                  <a:schemeClr val="tx1">
                    <a:lumMod val="95000"/>
                    <a:lumOff val="5000"/>
                  </a:schemeClr>
                </a:solidFill>
              </a:rPr>
              <a:t>Connected to internal network</a:t>
            </a:r>
          </a:p>
          <a:p>
            <a:r>
              <a:rPr lang="en-US" sz="2000" dirty="0" smtClean="0">
                <a:solidFill>
                  <a:schemeClr val="tx1">
                    <a:lumMod val="95000"/>
                    <a:lumOff val="5000"/>
                  </a:schemeClr>
                </a:solidFill>
              </a:rPr>
              <a:t>Available as sandbox for other applications and scripts that run on internal network.</a:t>
            </a:r>
            <a:endParaRPr lang="en-US" sz="2000" dirty="0">
              <a:solidFill>
                <a:schemeClr val="tx1">
                  <a:lumMod val="95000"/>
                  <a:lumOff val="5000"/>
                </a:schemeClr>
              </a:solidFill>
            </a:endParaRPr>
          </a:p>
        </p:txBody>
      </p:sp>
      <p:grpSp>
        <p:nvGrpSpPr>
          <p:cNvPr id="6" name="Group 5"/>
          <p:cNvGrpSpPr/>
          <p:nvPr/>
        </p:nvGrpSpPr>
        <p:grpSpPr>
          <a:xfrm>
            <a:off x="1600200" y="3505200"/>
            <a:ext cx="5386648" cy="2603500"/>
            <a:chOff x="1792506" y="4412981"/>
            <a:chExt cx="5386648" cy="2603500"/>
          </a:xfrm>
        </p:grpSpPr>
        <p:sp>
          <p:nvSpPr>
            <p:cNvPr id="7" name="Right Arrow 6"/>
            <p:cNvSpPr/>
            <p:nvPr/>
          </p:nvSpPr>
          <p:spPr>
            <a:xfrm>
              <a:off x="2194592" y="4412981"/>
              <a:ext cx="4582477" cy="2603500"/>
            </a:xfrm>
            <a:prstGeom prst="rightArrow">
              <a:avLst/>
            </a:prstGeom>
          </p:spPr>
          <p:style>
            <a:lnRef idx="2">
              <a:schemeClr val="accent2">
                <a:shade val="50000"/>
              </a:schemeClr>
            </a:lnRef>
            <a:fillRef idx="1">
              <a:schemeClr val="accent2"/>
            </a:fillRef>
            <a:effectRef idx="0">
              <a:schemeClr val="accent2"/>
            </a:effectRef>
            <a:fontRef idx="minor">
              <a:schemeClr val="lt1"/>
            </a:fontRef>
          </p:style>
        </p:sp>
        <p:sp>
          <p:nvSpPr>
            <p:cNvPr id="8" name="Freeform 7"/>
            <p:cNvSpPr/>
            <p:nvPr/>
          </p:nvSpPr>
          <p:spPr>
            <a:xfrm>
              <a:off x="1792506" y="5194031"/>
              <a:ext cx="1297403" cy="1041400"/>
            </a:xfrm>
            <a:custGeom>
              <a:avLst/>
              <a:gdLst>
                <a:gd name="connsiteX0" fmla="*/ 0 w 1297403"/>
                <a:gd name="connsiteY0" fmla="*/ 173570 h 1041400"/>
                <a:gd name="connsiteX1" fmla="*/ 50838 w 1297403"/>
                <a:gd name="connsiteY1" fmla="*/ 50837 h 1041400"/>
                <a:gd name="connsiteX2" fmla="*/ 173571 w 1297403"/>
                <a:gd name="connsiteY2" fmla="*/ 0 h 1041400"/>
                <a:gd name="connsiteX3" fmla="*/ 1123833 w 1297403"/>
                <a:gd name="connsiteY3" fmla="*/ 0 h 1041400"/>
                <a:gd name="connsiteX4" fmla="*/ 1246566 w 1297403"/>
                <a:gd name="connsiteY4" fmla="*/ 50838 h 1041400"/>
                <a:gd name="connsiteX5" fmla="*/ 1297403 w 1297403"/>
                <a:gd name="connsiteY5" fmla="*/ 173571 h 1041400"/>
                <a:gd name="connsiteX6" fmla="*/ 1297403 w 1297403"/>
                <a:gd name="connsiteY6" fmla="*/ 867830 h 1041400"/>
                <a:gd name="connsiteX7" fmla="*/ 1246565 w 1297403"/>
                <a:gd name="connsiteY7" fmla="*/ 990563 h 1041400"/>
                <a:gd name="connsiteX8" fmla="*/ 1123832 w 1297403"/>
                <a:gd name="connsiteY8" fmla="*/ 1041400 h 1041400"/>
                <a:gd name="connsiteX9" fmla="*/ 173570 w 1297403"/>
                <a:gd name="connsiteY9" fmla="*/ 1041400 h 1041400"/>
                <a:gd name="connsiteX10" fmla="*/ 50837 w 1297403"/>
                <a:gd name="connsiteY10" fmla="*/ 990562 h 1041400"/>
                <a:gd name="connsiteX11" fmla="*/ 0 w 1297403"/>
                <a:gd name="connsiteY11" fmla="*/ 867829 h 1041400"/>
                <a:gd name="connsiteX12" fmla="*/ 0 w 1297403"/>
                <a:gd name="connsiteY12" fmla="*/ 17357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7403" h="1041400">
                  <a:moveTo>
                    <a:pt x="0" y="173570"/>
                  </a:moveTo>
                  <a:cubicBezTo>
                    <a:pt x="0" y="127536"/>
                    <a:pt x="18287" y="83388"/>
                    <a:pt x="50838" y="50837"/>
                  </a:cubicBezTo>
                  <a:cubicBezTo>
                    <a:pt x="83389" y="18286"/>
                    <a:pt x="127537" y="0"/>
                    <a:pt x="173571" y="0"/>
                  </a:cubicBezTo>
                  <a:lnTo>
                    <a:pt x="1123833" y="0"/>
                  </a:lnTo>
                  <a:cubicBezTo>
                    <a:pt x="1169867" y="0"/>
                    <a:pt x="1214015" y="18287"/>
                    <a:pt x="1246566" y="50838"/>
                  </a:cubicBezTo>
                  <a:cubicBezTo>
                    <a:pt x="1279117" y="83389"/>
                    <a:pt x="1297403" y="127537"/>
                    <a:pt x="1297403" y="173571"/>
                  </a:cubicBezTo>
                  <a:lnTo>
                    <a:pt x="1297403" y="867830"/>
                  </a:lnTo>
                  <a:cubicBezTo>
                    <a:pt x="1297403" y="913864"/>
                    <a:pt x="1279116" y="958012"/>
                    <a:pt x="1246565" y="990563"/>
                  </a:cubicBezTo>
                  <a:cubicBezTo>
                    <a:pt x="1214014" y="1023114"/>
                    <a:pt x="1169866" y="1041400"/>
                    <a:pt x="1123832" y="1041400"/>
                  </a:cubicBezTo>
                  <a:lnTo>
                    <a:pt x="173570" y="1041400"/>
                  </a:lnTo>
                  <a:cubicBezTo>
                    <a:pt x="127536" y="1041400"/>
                    <a:pt x="83388" y="1023113"/>
                    <a:pt x="50837" y="990562"/>
                  </a:cubicBezTo>
                  <a:cubicBezTo>
                    <a:pt x="18286" y="958011"/>
                    <a:pt x="0" y="913863"/>
                    <a:pt x="0" y="867829"/>
                  </a:cubicBezTo>
                  <a:lnTo>
                    <a:pt x="0" y="17357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3227" tIns="123227" rIns="123227" bIns="123227" numCol="1" spcCol="1270" anchor="ctr" anchorCtr="0">
              <a:noAutofit/>
            </a:bodyPr>
            <a:lstStyle/>
            <a:p>
              <a:pPr lvl="0" algn="ctr" defTabSz="844550">
                <a:lnSpc>
                  <a:spcPct val="90000"/>
                </a:lnSpc>
                <a:spcBef>
                  <a:spcPct val="0"/>
                </a:spcBef>
                <a:spcAft>
                  <a:spcPct val="35000"/>
                </a:spcAft>
              </a:pPr>
              <a:r>
                <a:rPr lang="en-US" sz="1900" kern="1200" dirty="0" smtClean="0"/>
                <a:t>Source</a:t>
              </a:r>
              <a:endParaRPr lang="en-US" sz="1900" kern="1200" dirty="0"/>
            </a:p>
          </p:txBody>
        </p:sp>
        <p:sp>
          <p:nvSpPr>
            <p:cNvPr id="9" name="Freeform 8"/>
            <p:cNvSpPr/>
            <p:nvPr/>
          </p:nvSpPr>
          <p:spPr>
            <a:xfrm>
              <a:off x="3155588" y="5194031"/>
              <a:ext cx="1297403" cy="1041400"/>
            </a:xfrm>
            <a:custGeom>
              <a:avLst/>
              <a:gdLst>
                <a:gd name="connsiteX0" fmla="*/ 0 w 1297403"/>
                <a:gd name="connsiteY0" fmla="*/ 173570 h 1041400"/>
                <a:gd name="connsiteX1" fmla="*/ 50838 w 1297403"/>
                <a:gd name="connsiteY1" fmla="*/ 50837 h 1041400"/>
                <a:gd name="connsiteX2" fmla="*/ 173571 w 1297403"/>
                <a:gd name="connsiteY2" fmla="*/ 0 h 1041400"/>
                <a:gd name="connsiteX3" fmla="*/ 1123833 w 1297403"/>
                <a:gd name="connsiteY3" fmla="*/ 0 h 1041400"/>
                <a:gd name="connsiteX4" fmla="*/ 1246566 w 1297403"/>
                <a:gd name="connsiteY4" fmla="*/ 50838 h 1041400"/>
                <a:gd name="connsiteX5" fmla="*/ 1297403 w 1297403"/>
                <a:gd name="connsiteY5" fmla="*/ 173571 h 1041400"/>
                <a:gd name="connsiteX6" fmla="*/ 1297403 w 1297403"/>
                <a:gd name="connsiteY6" fmla="*/ 867830 h 1041400"/>
                <a:gd name="connsiteX7" fmla="*/ 1246565 w 1297403"/>
                <a:gd name="connsiteY7" fmla="*/ 990563 h 1041400"/>
                <a:gd name="connsiteX8" fmla="*/ 1123832 w 1297403"/>
                <a:gd name="connsiteY8" fmla="*/ 1041400 h 1041400"/>
                <a:gd name="connsiteX9" fmla="*/ 173570 w 1297403"/>
                <a:gd name="connsiteY9" fmla="*/ 1041400 h 1041400"/>
                <a:gd name="connsiteX10" fmla="*/ 50837 w 1297403"/>
                <a:gd name="connsiteY10" fmla="*/ 990562 h 1041400"/>
                <a:gd name="connsiteX11" fmla="*/ 0 w 1297403"/>
                <a:gd name="connsiteY11" fmla="*/ 867829 h 1041400"/>
                <a:gd name="connsiteX12" fmla="*/ 0 w 1297403"/>
                <a:gd name="connsiteY12" fmla="*/ 17357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7403" h="1041400">
                  <a:moveTo>
                    <a:pt x="0" y="173570"/>
                  </a:moveTo>
                  <a:cubicBezTo>
                    <a:pt x="0" y="127536"/>
                    <a:pt x="18287" y="83388"/>
                    <a:pt x="50838" y="50837"/>
                  </a:cubicBezTo>
                  <a:cubicBezTo>
                    <a:pt x="83389" y="18286"/>
                    <a:pt x="127537" y="0"/>
                    <a:pt x="173571" y="0"/>
                  </a:cubicBezTo>
                  <a:lnTo>
                    <a:pt x="1123833" y="0"/>
                  </a:lnTo>
                  <a:cubicBezTo>
                    <a:pt x="1169867" y="0"/>
                    <a:pt x="1214015" y="18287"/>
                    <a:pt x="1246566" y="50838"/>
                  </a:cubicBezTo>
                  <a:cubicBezTo>
                    <a:pt x="1279117" y="83389"/>
                    <a:pt x="1297403" y="127537"/>
                    <a:pt x="1297403" y="173571"/>
                  </a:cubicBezTo>
                  <a:lnTo>
                    <a:pt x="1297403" y="867830"/>
                  </a:lnTo>
                  <a:cubicBezTo>
                    <a:pt x="1297403" y="913864"/>
                    <a:pt x="1279116" y="958012"/>
                    <a:pt x="1246565" y="990563"/>
                  </a:cubicBezTo>
                  <a:cubicBezTo>
                    <a:pt x="1214014" y="1023114"/>
                    <a:pt x="1169866" y="1041400"/>
                    <a:pt x="1123832" y="1041400"/>
                  </a:cubicBezTo>
                  <a:lnTo>
                    <a:pt x="173570" y="1041400"/>
                  </a:lnTo>
                  <a:cubicBezTo>
                    <a:pt x="127536" y="1041400"/>
                    <a:pt x="83388" y="1023113"/>
                    <a:pt x="50837" y="990562"/>
                  </a:cubicBezTo>
                  <a:cubicBezTo>
                    <a:pt x="18286" y="958011"/>
                    <a:pt x="0" y="913863"/>
                    <a:pt x="0" y="867829"/>
                  </a:cubicBezTo>
                  <a:lnTo>
                    <a:pt x="0" y="17357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3227" tIns="123227" rIns="123227" bIns="123227" numCol="1" spcCol="1270" anchor="ctr" anchorCtr="0">
              <a:noAutofit/>
            </a:bodyPr>
            <a:lstStyle/>
            <a:p>
              <a:pPr lvl="0" algn="ctr" defTabSz="844550">
                <a:lnSpc>
                  <a:spcPct val="90000"/>
                </a:lnSpc>
                <a:spcBef>
                  <a:spcPct val="0"/>
                </a:spcBef>
                <a:spcAft>
                  <a:spcPct val="35000"/>
                </a:spcAft>
              </a:pPr>
              <a:r>
                <a:rPr lang="en-US" sz="1900" kern="1200" dirty="0" smtClean="0"/>
                <a:t>Landing Zone Files</a:t>
              </a:r>
              <a:endParaRPr lang="en-US" sz="1900" kern="1200" dirty="0"/>
            </a:p>
          </p:txBody>
        </p:sp>
        <p:sp>
          <p:nvSpPr>
            <p:cNvPr id="11" name="Freeform 10"/>
            <p:cNvSpPr/>
            <p:nvPr/>
          </p:nvSpPr>
          <p:spPr>
            <a:xfrm>
              <a:off x="4518670" y="5194031"/>
              <a:ext cx="1297403" cy="1041400"/>
            </a:xfrm>
            <a:custGeom>
              <a:avLst/>
              <a:gdLst>
                <a:gd name="connsiteX0" fmla="*/ 0 w 1297403"/>
                <a:gd name="connsiteY0" fmla="*/ 173570 h 1041400"/>
                <a:gd name="connsiteX1" fmla="*/ 50838 w 1297403"/>
                <a:gd name="connsiteY1" fmla="*/ 50837 h 1041400"/>
                <a:gd name="connsiteX2" fmla="*/ 173571 w 1297403"/>
                <a:gd name="connsiteY2" fmla="*/ 0 h 1041400"/>
                <a:gd name="connsiteX3" fmla="*/ 1123833 w 1297403"/>
                <a:gd name="connsiteY3" fmla="*/ 0 h 1041400"/>
                <a:gd name="connsiteX4" fmla="*/ 1246566 w 1297403"/>
                <a:gd name="connsiteY4" fmla="*/ 50838 h 1041400"/>
                <a:gd name="connsiteX5" fmla="*/ 1297403 w 1297403"/>
                <a:gd name="connsiteY5" fmla="*/ 173571 h 1041400"/>
                <a:gd name="connsiteX6" fmla="*/ 1297403 w 1297403"/>
                <a:gd name="connsiteY6" fmla="*/ 867830 h 1041400"/>
                <a:gd name="connsiteX7" fmla="*/ 1246565 w 1297403"/>
                <a:gd name="connsiteY7" fmla="*/ 990563 h 1041400"/>
                <a:gd name="connsiteX8" fmla="*/ 1123832 w 1297403"/>
                <a:gd name="connsiteY8" fmla="*/ 1041400 h 1041400"/>
                <a:gd name="connsiteX9" fmla="*/ 173570 w 1297403"/>
                <a:gd name="connsiteY9" fmla="*/ 1041400 h 1041400"/>
                <a:gd name="connsiteX10" fmla="*/ 50837 w 1297403"/>
                <a:gd name="connsiteY10" fmla="*/ 990562 h 1041400"/>
                <a:gd name="connsiteX11" fmla="*/ 0 w 1297403"/>
                <a:gd name="connsiteY11" fmla="*/ 867829 h 1041400"/>
                <a:gd name="connsiteX12" fmla="*/ 0 w 1297403"/>
                <a:gd name="connsiteY12" fmla="*/ 17357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7403" h="1041400">
                  <a:moveTo>
                    <a:pt x="0" y="173570"/>
                  </a:moveTo>
                  <a:cubicBezTo>
                    <a:pt x="0" y="127536"/>
                    <a:pt x="18287" y="83388"/>
                    <a:pt x="50838" y="50837"/>
                  </a:cubicBezTo>
                  <a:cubicBezTo>
                    <a:pt x="83389" y="18286"/>
                    <a:pt x="127537" y="0"/>
                    <a:pt x="173571" y="0"/>
                  </a:cubicBezTo>
                  <a:lnTo>
                    <a:pt x="1123833" y="0"/>
                  </a:lnTo>
                  <a:cubicBezTo>
                    <a:pt x="1169867" y="0"/>
                    <a:pt x="1214015" y="18287"/>
                    <a:pt x="1246566" y="50838"/>
                  </a:cubicBezTo>
                  <a:cubicBezTo>
                    <a:pt x="1279117" y="83389"/>
                    <a:pt x="1297403" y="127537"/>
                    <a:pt x="1297403" y="173571"/>
                  </a:cubicBezTo>
                  <a:lnTo>
                    <a:pt x="1297403" y="867830"/>
                  </a:lnTo>
                  <a:cubicBezTo>
                    <a:pt x="1297403" y="913864"/>
                    <a:pt x="1279116" y="958012"/>
                    <a:pt x="1246565" y="990563"/>
                  </a:cubicBezTo>
                  <a:cubicBezTo>
                    <a:pt x="1214014" y="1023114"/>
                    <a:pt x="1169866" y="1041400"/>
                    <a:pt x="1123832" y="1041400"/>
                  </a:cubicBezTo>
                  <a:lnTo>
                    <a:pt x="173570" y="1041400"/>
                  </a:lnTo>
                  <a:cubicBezTo>
                    <a:pt x="127536" y="1041400"/>
                    <a:pt x="83388" y="1023113"/>
                    <a:pt x="50837" y="990562"/>
                  </a:cubicBezTo>
                  <a:cubicBezTo>
                    <a:pt x="18286" y="958011"/>
                    <a:pt x="0" y="913863"/>
                    <a:pt x="0" y="867829"/>
                  </a:cubicBezTo>
                  <a:lnTo>
                    <a:pt x="0" y="17357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3227" tIns="123227" rIns="123227" bIns="123227" numCol="1" spcCol="1270" anchor="ctr" anchorCtr="0">
              <a:noAutofit/>
            </a:bodyPr>
            <a:lstStyle/>
            <a:p>
              <a:pPr lvl="0" algn="ctr" defTabSz="844550">
                <a:lnSpc>
                  <a:spcPct val="90000"/>
                </a:lnSpc>
                <a:spcBef>
                  <a:spcPct val="0"/>
                </a:spcBef>
                <a:spcAft>
                  <a:spcPct val="35000"/>
                </a:spcAft>
              </a:pPr>
              <a:r>
                <a:rPr lang="en-US" sz="1900" kern="1200" dirty="0" smtClean="0"/>
                <a:t>Data Loader</a:t>
              </a:r>
              <a:endParaRPr lang="en-US" sz="1900" kern="1200" dirty="0"/>
            </a:p>
          </p:txBody>
        </p:sp>
        <p:sp>
          <p:nvSpPr>
            <p:cNvPr id="12" name="Freeform 11"/>
            <p:cNvSpPr/>
            <p:nvPr/>
          </p:nvSpPr>
          <p:spPr>
            <a:xfrm>
              <a:off x="5881751" y="5194031"/>
              <a:ext cx="1297403" cy="1041400"/>
            </a:xfrm>
            <a:custGeom>
              <a:avLst/>
              <a:gdLst>
                <a:gd name="connsiteX0" fmla="*/ 0 w 1297403"/>
                <a:gd name="connsiteY0" fmla="*/ 173570 h 1041400"/>
                <a:gd name="connsiteX1" fmla="*/ 50838 w 1297403"/>
                <a:gd name="connsiteY1" fmla="*/ 50837 h 1041400"/>
                <a:gd name="connsiteX2" fmla="*/ 173571 w 1297403"/>
                <a:gd name="connsiteY2" fmla="*/ 0 h 1041400"/>
                <a:gd name="connsiteX3" fmla="*/ 1123833 w 1297403"/>
                <a:gd name="connsiteY3" fmla="*/ 0 h 1041400"/>
                <a:gd name="connsiteX4" fmla="*/ 1246566 w 1297403"/>
                <a:gd name="connsiteY4" fmla="*/ 50838 h 1041400"/>
                <a:gd name="connsiteX5" fmla="*/ 1297403 w 1297403"/>
                <a:gd name="connsiteY5" fmla="*/ 173571 h 1041400"/>
                <a:gd name="connsiteX6" fmla="*/ 1297403 w 1297403"/>
                <a:gd name="connsiteY6" fmla="*/ 867830 h 1041400"/>
                <a:gd name="connsiteX7" fmla="*/ 1246565 w 1297403"/>
                <a:gd name="connsiteY7" fmla="*/ 990563 h 1041400"/>
                <a:gd name="connsiteX8" fmla="*/ 1123832 w 1297403"/>
                <a:gd name="connsiteY8" fmla="*/ 1041400 h 1041400"/>
                <a:gd name="connsiteX9" fmla="*/ 173570 w 1297403"/>
                <a:gd name="connsiteY9" fmla="*/ 1041400 h 1041400"/>
                <a:gd name="connsiteX10" fmla="*/ 50837 w 1297403"/>
                <a:gd name="connsiteY10" fmla="*/ 990562 h 1041400"/>
                <a:gd name="connsiteX11" fmla="*/ 0 w 1297403"/>
                <a:gd name="connsiteY11" fmla="*/ 867829 h 1041400"/>
                <a:gd name="connsiteX12" fmla="*/ 0 w 1297403"/>
                <a:gd name="connsiteY12" fmla="*/ 17357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7403" h="1041400">
                  <a:moveTo>
                    <a:pt x="0" y="173570"/>
                  </a:moveTo>
                  <a:cubicBezTo>
                    <a:pt x="0" y="127536"/>
                    <a:pt x="18287" y="83388"/>
                    <a:pt x="50838" y="50837"/>
                  </a:cubicBezTo>
                  <a:cubicBezTo>
                    <a:pt x="83389" y="18286"/>
                    <a:pt x="127537" y="0"/>
                    <a:pt x="173571" y="0"/>
                  </a:cubicBezTo>
                  <a:lnTo>
                    <a:pt x="1123833" y="0"/>
                  </a:lnTo>
                  <a:cubicBezTo>
                    <a:pt x="1169867" y="0"/>
                    <a:pt x="1214015" y="18287"/>
                    <a:pt x="1246566" y="50838"/>
                  </a:cubicBezTo>
                  <a:cubicBezTo>
                    <a:pt x="1279117" y="83389"/>
                    <a:pt x="1297403" y="127537"/>
                    <a:pt x="1297403" y="173571"/>
                  </a:cubicBezTo>
                  <a:lnTo>
                    <a:pt x="1297403" y="867830"/>
                  </a:lnTo>
                  <a:cubicBezTo>
                    <a:pt x="1297403" y="913864"/>
                    <a:pt x="1279116" y="958012"/>
                    <a:pt x="1246565" y="990563"/>
                  </a:cubicBezTo>
                  <a:cubicBezTo>
                    <a:pt x="1214014" y="1023114"/>
                    <a:pt x="1169866" y="1041400"/>
                    <a:pt x="1123832" y="1041400"/>
                  </a:cubicBezTo>
                  <a:lnTo>
                    <a:pt x="173570" y="1041400"/>
                  </a:lnTo>
                  <a:cubicBezTo>
                    <a:pt x="127536" y="1041400"/>
                    <a:pt x="83388" y="1023113"/>
                    <a:pt x="50837" y="990562"/>
                  </a:cubicBezTo>
                  <a:cubicBezTo>
                    <a:pt x="18286" y="958011"/>
                    <a:pt x="0" y="913863"/>
                    <a:pt x="0" y="867829"/>
                  </a:cubicBezTo>
                  <a:lnTo>
                    <a:pt x="0" y="17357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3227" tIns="123227" rIns="123227" bIns="123227" numCol="1" spcCol="1270" anchor="ctr" anchorCtr="0">
              <a:noAutofit/>
            </a:bodyPr>
            <a:lstStyle/>
            <a:p>
              <a:pPr lvl="0" algn="ctr" defTabSz="844550">
                <a:lnSpc>
                  <a:spcPct val="90000"/>
                </a:lnSpc>
                <a:spcBef>
                  <a:spcPct val="0"/>
                </a:spcBef>
                <a:spcAft>
                  <a:spcPct val="35000"/>
                </a:spcAft>
              </a:pPr>
              <a:r>
                <a:rPr lang="en-US" sz="1900" kern="1200" dirty="0" smtClean="0"/>
                <a:t>Compute Nodes</a:t>
              </a:r>
              <a:endParaRPr lang="en-US" sz="1900" kern="1200" dirty="0"/>
            </a:p>
          </p:txBody>
        </p:sp>
      </p:grpSp>
      <p:sp>
        <p:nvSpPr>
          <p:cNvPr id="13" name="Footer Placeholder 2"/>
          <p:cNvSpPr txBox="1">
            <a:spLocks/>
          </p:cNvSpPr>
          <p:nvPr/>
        </p:nvSpPr>
        <p:spPr>
          <a:xfrm>
            <a:off x="7467584" y="6580795"/>
            <a:ext cx="1623646" cy="250825"/>
          </a:xfrm>
          <a:prstGeom prst="rect">
            <a:avLst/>
          </a:prstGeom>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bg1"/>
                </a:solidFill>
                <a:effectLst/>
                <a:uLnTx/>
                <a:uFillTx/>
                <a:latin typeface="+mn-lt"/>
                <a:ea typeface="+mn-ea"/>
                <a:cs typeface="+mn-cs"/>
              </a:rPr>
              <a:t>Microsoft Confidential</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31076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66385"/>
          </a:xfrm>
        </p:spPr>
        <p:txBody>
          <a:bodyPr/>
          <a:lstStyle/>
          <a:p>
            <a:r>
              <a:rPr lang="en-US" dirty="0" smtClean="0"/>
              <a:t>Backup Node</a:t>
            </a:r>
            <a:endParaRPr lang="en-US" dirty="0"/>
          </a:p>
        </p:txBody>
      </p:sp>
      <p:sp>
        <p:nvSpPr>
          <p:cNvPr id="3" name="Content Placeholder 2"/>
          <p:cNvSpPr>
            <a:spLocks noGrp="1"/>
          </p:cNvSpPr>
          <p:nvPr>
            <p:ph type="body" sz="quarter" idx="10"/>
          </p:nvPr>
        </p:nvSpPr>
        <p:spPr>
          <a:xfrm>
            <a:off x="323528" y="1988840"/>
            <a:ext cx="8382000" cy="3600400"/>
          </a:xfrm>
          <a:prstGeom prst="rect">
            <a:avLst/>
          </a:prstGeom>
        </p:spPr>
        <p:txBody>
          <a:bodyPr/>
          <a:lstStyle/>
          <a:p>
            <a:pPr marL="342900" indent="-342900">
              <a:buFont typeface="Arial" pitchFamily="34" charset="0"/>
              <a:buChar char="•"/>
            </a:pPr>
            <a:r>
              <a:rPr lang="en-US" sz="2000" dirty="0" smtClean="0">
                <a:solidFill>
                  <a:schemeClr val="tx1">
                    <a:lumMod val="95000"/>
                    <a:lumOff val="5000"/>
                  </a:schemeClr>
                </a:solidFill>
              </a:rPr>
              <a:t>Coordinated backup across the nodes</a:t>
            </a:r>
          </a:p>
          <a:p>
            <a:pPr marL="342900" indent="-342900">
              <a:buFont typeface="Arial" pitchFamily="34" charset="0"/>
              <a:buChar char="•"/>
            </a:pPr>
            <a:r>
              <a:rPr lang="en-US" sz="2000" dirty="0" err="1" smtClean="0">
                <a:solidFill>
                  <a:schemeClr val="tx1">
                    <a:lumMod val="95000"/>
                    <a:lumOff val="5000"/>
                  </a:schemeClr>
                </a:solidFill>
              </a:rPr>
              <a:t>Quiesce</a:t>
            </a:r>
            <a:r>
              <a:rPr lang="en-US" sz="2000" dirty="0" smtClean="0">
                <a:solidFill>
                  <a:schemeClr val="tx1">
                    <a:lumMod val="95000"/>
                    <a:lumOff val="5000"/>
                  </a:schemeClr>
                </a:solidFill>
              </a:rPr>
              <a:t> write activity to synchronize</a:t>
            </a:r>
          </a:p>
          <a:p>
            <a:pPr marL="342900" indent="-342900">
              <a:buFont typeface="Arial" pitchFamily="34" charset="0"/>
              <a:buChar char="•"/>
            </a:pPr>
            <a:r>
              <a:rPr lang="en-US" sz="2000" dirty="0" smtClean="0">
                <a:solidFill>
                  <a:schemeClr val="tx1">
                    <a:lumMod val="95000"/>
                    <a:lumOff val="5000"/>
                  </a:schemeClr>
                </a:solidFill>
              </a:rPr>
              <a:t>Database level backup</a:t>
            </a:r>
          </a:p>
          <a:p>
            <a:pPr marL="800100" lvl="1" indent="-342900">
              <a:buFont typeface="Arial" pitchFamily="34" charset="0"/>
              <a:buChar char="•"/>
            </a:pPr>
            <a:r>
              <a:rPr lang="en-US" sz="2000" dirty="0" smtClean="0">
                <a:solidFill>
                  <a:schemeClr val="tx1">
                    <a:lumMod val="95000"/>
                    <a:lumOff val="5000"/>
                  </a:schemeClr>
                </a:solidFill>
              </a:rPr>
              <a:t>Full or differential</a:t>
            </a:r>
          </a:p>
          <a:p>
            <a:pPr marL="800100" lvl="1" indent="-342900">
              <a:buFont typeface="Arial" pitchFamily="34" charset="0"/>
              <a:buChar char="•"/>
            </a:pPr>
            <a:r>
              <a:rPr lang="en-US" sz="2000" dirty="0" smtClean="0">
                <a:solidFill>
                  <a:schemeClr val="tx1">
                    <a:lumMod val="95000"/>
                    <a:lumOff val="5000"/>
                  </a:schemeClr>
                </a:solidFill>
              </a:rPr>
              <a:t>Metadata backup</a:t>
            </a:r>
          </a:p>
          <a:p>
            <a:pPr marL="342900" indent="-342900">
              <a:buFont typeface="Arial" pitchFamily="34" charset="0"/>
              <a:buChar char="•"/>
            </a:pPr>
            <a:r>
              <a:rPr lang="en-US" sz="2000" dirty="0" smtClean="0">
                <a:solidFill>
                  <a:schemeClr val="tx1">
                    <a:lumMod val="95000"/>
                    <a:lumOff val="5000"/>
                  </a:schemeClr>
                </a:solidFill>
              </a:rPr>
              <a:t>Can restore to a larger appliance</a:t>
            </a:r>
          </a:p>
          <a:p>
            <a:pPr marL="342900" indent="-342900">
              <a:buFont typeface="Arial" pitchFamily="34" charset="0"/>
              <a:buChar char="•"/>
            </a:pPr>
            <a:r>
              <a:rPr lang="en-US" sz="2000" dirty="0" smtClean="0">
                <a:solidFill>
                  <a:schemeClr val="tx1">
                    <a:lumMod val="95000"/>
                    <a:lumOff val="5000"/>
                  </a:schemeClr>
                </a:solidFill>
              </a:rPr>
              <a:t>Up to 524TB of capacity</a:t>
            </a:r>
          </a:p>
          <a:p>
            <a:pPr marL="800100" lvl="1" indent="-342900">
              <a:buFont typeface="Arial" pitchFamily="34" charset="0"/>
              <a:buChar char="•"/>
            </a:pPr>
            <a:r>
              <a:rPr lang="en-US" sz="2000" dirty="0" smtClean="0">
                <a:solidFill>
                  <a:schemeClr val="tx1">
                    <a:lumMod val="95000"/>
                    <a:lumOff val="5000"/>
                  </a:schemeClr>
                </a:solidFill>
              </a:rPr>
              <a:t>Available in XS, S, M, L and XL</a:t>
            </a:r>
          </a:p>
          <a:p>
            <a:pPr marL="342900" indent="-342900">
              <a:buFont typeface="Arial" pitchFamily="34" charset="0"/>
              <a:buChar char="•"/>
            </a:pPr>
            <a:r>
              <a:rPr lang="en-US" sz="2000" dirty="0" smtClean="0">
                <a:solidFill>
                  <a:schemeClr val="tx1">
                    <a:lumMod val="95000"/>
                    <a:lumOff val="5000"/>
                  </a:schemeClr>
                </a:solidFill>
              </a:rPr>
              <a:t>Optional item – 1 size per </a:t>
            </a:r>
            <a:r>
              <a:rPr lang="en-US" sz="2000" dirty="0" err="1" smtClean="0">
                <a:solidFill>
                  <a:schemeClr val="tx1">
                    <a:lumMod val="95000"/>
                    <a:lumOff val="5000"/>
                  </a:schemeClr>
                </a:solidFill>
              </a:rPr>
              <a:t>config</a:t>
            </a:r>
            <a:endParaRPr lang="en-US" sz="2000" dirty="0" smtClean="0">
              <a:solidFill>
                <a:schemeClr val="tx1">
                  <a:lumMod val="95000"/>
                  <a:lumOff val="5000"/>
                </a:schemeClr>
              </a:solidFill>
            </a:endParaRPr>
          </a:p>
          <a:p>
            <a:endParaRPr lang="en-US" dirty="0" smtClean="0"/>
          </a:p>
          <a:p>
            <a:endParaRPr lang="en-US" dirty="0" smtClean="0"/>
          </a:p>
        </p:txBody>
      </p:sp>
      <p:sp>
        <p:nvSpPr>
          <p:cNvPr id="5" name="Footer Placeholder 2"/>
          <p:cNvSpPr txBox="1">
            <a:spLocks/>
          </p:cNvSpPr>
          <p:nvPr/>
        </p:nvSpPr>
        <p:spPr>
          <a:xfrm>
            <a:off x="7467584" y="6580795"/>
            <a:ext cx="1623646" cy="250825"/>
          </a:xfrm>
          <a:prstGeom prst="rect">
            <a:avLst/>
          </a:prstGeom>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bg1"/>
                </a:solidFill>
                <a:effectLst/>
                <a:uLnTx/>
                <a:uFillTx/>
                <a:latin typeface="+mn-lt"/>
                <a:ea typeface="+mn-ea"/>
                <a:cs typeface="+mn-cs"/>
              </a:rPr>
              <a:t>Microsoft Confidential</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58843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Node</a:t>
            </a:r>
            <a:endParaRPr lang="en-US" dirty="0"/>
          </a:p>
        </p:txBody>
      </p:sp>
      <p:sp>
        <p:nvSpPr>
          <p:cNvPr id="3" name="Content Placeholder 2"/>
          <p:cNvSpPr>
            <a:spLocks noGrp="1"/>
          </p:cNvSpPr>
          <p:nvPr>
            <p:ph type="body" sz="quarter" idx="10"/>
          </p:nvPr>
        </p:nvSpPr>
        <p:spPr>
          <a:xfrm>
            <a:off x="381000" y="1411552"/>
            <a:ext cx="8382000" cy="3077766"/>
          </a:xfrm>
          <a:prstGeom prst="rect">
            <a:avLst/>
          </a:prstGeom>
        </p:spPr>
        <p:txBody>
          <a:bodyPr/>
          <a:lstStyle/>
          <a:p>
            <a:r>
              <a:rPr lang="en-US" sz="2400" dirty="0">
                <a:solidFill>
                  <a:schemeClr val="tx1"/>
                </a:solidFill>
                <a:latin typeface="+mn-lt"/>
                <a:ea typeface="+mn-ea"/>
                <a:cs typeface="+mn-cs"/>
              </a:rPr>
              <a:t>Management </a:t>
            </a:r>
            <a:r>
              <a:rPr lang="en-US" sz="2400" dirty="0" smtClean="0">
                <a:solidFill>
                  <a:schemeClr val="tx1"/>
                </a:solidFill>
                <a:latin typeface="+mn-lt"/>
                <a:ea typeface="+mn-ea"/>
                <a:cs typeface="+mn-cs"/>
              </a:rPr>
              <a:t>Node</a:t>
            </a:r>
            <a:endParaRPr lang="en-US" sz="2400" dirty="0">
              <a:solidFill>
                <a:schemeClr val="tx1"/>
              </a:solidFill>
              <a:latin typeface="+mn-lt"/>
              <a:ea typeface="+mn-ea"/>
              <a:cs typeface="+mn-cs"/>
            </a:endParaRPr>
          </a:p>
          <a:p>
            <a:pPr lvl="1"/>
            <a:r>
              <a:rPr lang="en-US" sz="2400" dirty="0"/>
              <a:t>Runs the Windows domain controller (Active Directory)</a:t>
            </a:r>
          </a:p>
          <a:p>
            <a:pPr lvl="1"/>
            <a:r>
              <a:rPr lang="en-US" sz="2400" dirty="0"/>
              <a:t>Used for deploying patches to all nodes in the appliance</a:t>
            </a:r>
          </a:p>
          <a:p>
            <a:pPr lvl="1"/>
            <a:r>
              <a:rPr lang="en-US" sz="2400" dirty="0"/>
              <a:t>Holds images in case a node needs reimaging</a:t>
            </a:r>
          </a:p>
          <a:p>
            <a:endParaRPr lang="en-US" dirty="0" smtClean="0"/>
          </a:p>
          <a:p>
            <a:endParaRPr lang="en-US" dirty="0" smtClean="0"/>
          </a:p>
        </p:txBody>
      </p:sp>
      <p:sp>
        <p:nvSpPr>
          <p:cNvPr id="5" name="Footer Placeholder 2"/>
          <p:cNvSpPr txBox="1">
            <a:spLocks/>
          </p:cNvSpPr>
          <p:nvPr/>
        </p:nvSpPr>
        <p:spPr>
          <a:xfrm>
            <a:off x="7467584" y="6580795"/>
            <a:ext cx="1623646" cy="250825"/>
          </a:xfrm>
          <a:prstGeom prst="rect">
            <a:avLst/>
          </a:prstGeom>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bg1"/>
                </a:solidFill>
                <a:effectLst/>
                <a:uLnTx/>
                <a:uFillTx/>
                <a:latin typeface="+mn-lt"/>
                <a:ea typeface="+mn-ea"/>
                <a:cs typeface="+mn-cs"/>
              </a:rPr>
              <a:t>Microsoft Confidential</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8829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117447" y="1476462"/>
            <a:ext cx="5134062" cy="42532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itle 4"/>
          <p:cNvSpPr>
            <a:spLocks noGrp="1"/>
          </p:cNvSpPr>
          <p:nvPr>
            <p:ph type="title"/>
          </p:nvPr>
        </p:nvSpPr>
        <p:spPr>
          <a:xfrm>
            <a:off x="381000" y="230188"/>
            <a:ext cx="8382000" cy="387798"/>
          </a:xfrm>
        </p:spPr>
        <p:txBody>
          <a:bodyPr>
            <a:normAutofit fontScale="90000"/>
          </a:bodyPr>
          <a:lstStyle/>
          <a:p>
            <a:r>
              <a:rPr lang="en-US" sz="2800" dirty="0" smtClean="0"/>
              <a:t>PDW Software Architecture</a:t>
            </a:r>
            <a:endParaRPr lang="en-US" sz="2800" dirty="0"/>
          </a:p>
        </p:txBody>
      </p:sp>
      <p:sp>
        <p:nvSpPr>
          <p:cNvPr id="7" name="Rectangle 6"/>
          <p:cNvSpPr/>
          <p:nvPr/>
        </p:nvSpPr>
        <p:spPr>
          <a:xfrm>
            <a:off x="228600" y="4667697"/>
            <a:ext cx="48768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b"/>
          <a:lstStyle/>
          <a:p>
            <a:pPr algn="r"/>
            <a:r>
              <a:rPr lang="en-US" sz="1200" dirty="0" smtClean="0">
                <a:solidFill>
                  <a:srgbClr val="C0504D">
                    <a:lumMod val="50000"/>
                  </a:srgbClr>
                </a:solidFill>
              </a:rPr>
              <a:t>SQL Server</a:t>
            </a:r>
            <a:endParaRPr lang="en-US" sz="1200" dirty="0">
              <a:solidFill>
                <a:srgbClr val="C0504D">
                  <a:lumMod val="50000"/>
                </a:srgbClr>
              </a:solidFill>
            </a:endParaRPr>
          </a:p>
        </p:txBody>
      </p:sp>
      <p:sp>
        <p:nvSpPr>
          <p:cNvPr id="8" name="Can 7"/>
          <p:cNvSpPr/>
          <p:nvPr/>
        </p:nvSpPr>
        <p:spPr>
          <a:xfrm>
            <a:off x="390417" y="4848672"/>
            <a:ext cx="1099336" cy="457200"/>
          </a:xfrm>
          <a:prstGeom prst="can">
            <a:avLst/>
          </a:prstGeom>
          <a:ln w="22225"/>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000" b="1" dirty="0" smtClean="0">
                <a:solidFill>
                  <a:srgbClr val="C0504D">
                    <a:lumMod val="75000"/>
                  </a:srgbClr>
                </a:solidFill>
              </a:rPr>
              <a:t>DW Authentication</a:t>
            </a:r>
            <a:endParaRPr lang="en-US" sz="1000" b="1" dirty="0">
              <a:solidFill>
                <a:srgbClr val="C0504D">
                  <a:lumMod val="75000"/>
                </a:srgbClr>
              </a:solidFill>
            </a:endParaRPr>
          </a:p>
        </p:txBody>
      </p:sp>
      <p:sp>
        <p:nvSpPr>
          <p:cNvPr id="9" name="Can 8"/>
          <p:cNvSpPr/>
          <p:nvPr/>
        </p:nvSpPr>
        <p:spPr>
          <a:xfrm>
            <a:off x="1552575" y="4839147"/>
            <a:ext cx="1066800" cy="457200"/>
          </a:xfrm>
          <a:prstGeom prst="can">
            <a:avLst/>
          </a:prstGeom>
          <a:ln w="22225"/>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000" b="1" dirty="0" smtClean="0">
                <a:solidFill>
                  <a:srgbClr val="C0504D">
                    <a:lumMod val="75000"/>
                  </a:srgbClr>
                </a:solidFill>
              </a:rPr>
              <a:t>DW Configuration</a:t>
            </a:r>
            <a:endParaRPr lang="en-US" sz="1000" b="1" dirty="0">
              <a:solidFill>
                <a:srgbClr val="C0504D">
                  <a:lumMod val="75000"/>
                </a:srgbClr>
              </a:solidFill>
            </a:endParaRPr>
          </a:p>
        </p:txBody>
      </p:sp>
      <p:sp>
        <p:nvSpPr>
          <p:cNvPr id="10" name="Can 9"/>
          <p:cNvSpPr/>
          <p:nvPr/>
        </p:nvSpPr>
        <p:spPr>
          <a:xfrm>
            <a:off x="2695575" y="4829622"/>
            <a:ext cx="1066800" cy="457200"/>
          </a:xfrm>
          <a:prstGeom prst="can">
            <a:avLst/>
          </a:prstGeom>
          <a:ln w="22225"/>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000" b="1" dirty="0" smtClean="0">
                <a:solidFill>
                  <a:srgbClr val="C0504D">
                    <a:lumMod val="75000"/>
                  </a:srgbClr>
                </a:solidFill>
              </a:rPr>
              <a:t>DW </a:t>
            </a:r>
          </a:p>
          <a:p>
            <a:pPr algn="ctr">
              <a:defRPr/>
            </a:pPr>
            <a:r>
              <a:rPr lang="en-US" sz="1000" b="1" dirty="0" smtClean="0">
                <a:solidFill>
                  <a:srgbClr val="C0504D">
                    <a:lumMod val="75000"/>
                  </a:srgbClr>
                </a:solidFill>
              </a:rPr>
              <a:t>Queue</a:t>
            </a:r>
            <a:endParaRPr lang="en-US" sz="1000" b="1" dirty="0">
              <a:solidFill>
                <a:srgbClr val="C0504D">
                  <a:lumMod val="75000"/>
                </a:srgbClr>
              </a:solidFill>
            </a:endParaRPr>
          </a:p>
        </p:txBody>
      </p:sp>
      <p:sp>
        <p:nvSpPr>
          <p:cNvPr id="11" name="Can 10"/>
          <p:cNvSpPr/>
          <p:nvPr/>
        </p:nvSpPr>
        <p:spPr>
          <a:xfrm>
            <a:off x="3838575" y="4820097"/>
            <a:ext cx="1066800" cy="457200"/>
          </a:xfrm>
          <a:prstGeom prst="can">
            <a:avLst/>
          </a:prstGeom>
          <a:ln w="22225"/>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000" b="1" dirty="0" smtClean="0">
                <a:solidFill>
                  <a:srgbClr val="C0504D">
                    <a:lumMod val="75000"/>
                  </a:srgbClr>
                </a:solidFill>
              </a:rPr>
              <a:t>DW Schema</a:t>
            </a:r>
            <a:endParaRPr lang="en-US" sz="1000" b="1" dirty="0">
              <a:solidFill>
                <a:srgbClr val="C0504D">
                  <a:lumMod val="75000"/>
                </a:srgbClr>
              </a:solidFill>
            </a:endParaRPr>
          </a:p>
        </p:txBody>
      </p:sp>
      <p:sp>
        <p:nvSpPr>
          <p:cNvPr id="12" name="Rectangle 11"/>
          <p:cNvSpPr/>
          <p:nvPr/>
        </p:nvSpPr>
        <p:spPr>
          <a:xfrm>
            <a:off x="1600200" y="2915097"/>
            <a:ext cx="3505200" cy="1524000"/>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t"/>
          <a:lstStyle/>
          <a:p>
            <a:r>
              <a:rPr lang="en-US" sz="1200" b="1" dirty="0" smtClean="0">
                <a:solidFill>
                  <a:srgbClr val="4F81BD">
                    <a:lumMod val="75000"/>
                  </a:srgbClr>
                </a:solidFill>
              </a:rPr>
              <a:t>PDW Services</a:t>
            </a:r>
            <a:endParaRPr lang="en-US" sz="1200" b="1" dirty="0">
              <a:solidFill>
                <a:srgbClr val="4F81BD">
                  <a:lumMod val="75000"/>
                </a:srgbClr>
              </a:solidFill>
            </a:endParaRPr>
          </a:p>
        </p:txBody>
      </p:sp>
      <p:sp>
        <p:nvSpPr>
          <p:cNvPr id="13" name="Rectangle 12"/>
          <p:cNvSpPr/>
          <p:nvPr/>
        </p:nvSpPr>
        <p:spPr>
          <a:xfrm>
            <a:off x="228600" y="2915097"/>
            <a:ext cx="1219200" cy="1066800"/>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rgbClr val="4F81BD">
                    <a:lumMod val="75000"/>
                  </a:srgbClr>
                </a:solidFill>
              </a:rPr>
              <a:t>DMS</a:t>
            </a:r>
            <a:endParaRPr lang="en-US" sz="1200" b="1" dirty="0">
              <a:solidFill>
                <a:srgbClr val="4F81BD">
                  <a:lumMod val="75000"/>
                </a:srgbClr>
              </a:solidFill>
            </a:endParaRPr>
          </a:p>
        </p:txBody>
      </p:sp>
      <p:sp>
        <p:nvSpPr>
          <p:cNvPr id="14" name="Rectangle 13"/>
          <p:cNvSpPr/>
          <p:nvPr/>
        </p:nvSpPr>
        <p:spPr>
          <a:xfrm>
            <a:off x="1607820" y="1619697"/>
            <a:ext cx="136398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r>
              <a:rPr lang="en-US" sz="1200" dirty="0" smtClean="0">
                <a:solidFill>
                  <a:srgbClr val="C0504D">
                    <a:lumMod val="50000"/>
                  </a:srgbClr>
                </a:solidFill>
              </a:rPr>
              <a:t>IIS</a:t>
            </a:r>
            <a:endParaRPr lang="en-US" sz="1200" dirty="0">
              <a:solidFill>
                <a:srgbClr val="C0504D">
                  <a:lumMod val="50000"/>
                </a:srgbClr>
              </a:solidFill>
            </a:endParaRPr>
          </a:p>
        </p:txBody>
      </p:sp>
      <p:sp>
        <p:nvSpPr>
          <p:cNvPr id="15" name="Rectangle 14"/>
          <p:cNvSpPr/>
          <p:nvPr/>
        </p:nvSpPr>
        <p:spPr>
          <a:xfrm>
            <a:off x="5682342" y="1010097"/>
            <a:ext cx="3352800" cy="1828800"/>
          </a:xfrm>
          <a:prstGeom prst="rect">
            <a:avLst/>
          </a:prstGeom>
          <a:ln/>
        </p:spPr>
        <p:style>
          <a:lnRef idx="0">
            <a:schemeClr val="accent6"/>
          </a:lnRef>
          <a:fillRef idx="3">
            <a:schemeClr val="accent6"/>
          </a:fillRef>
          <a:effectRef idx="3">
            <a:schemeClr val="accent6"/>
          </a:effectRef>
          <a:fontRef idx="minor">
            <a:schemeClr val="lt1"/>
          </a:fontRef>
        </p:style>
        <p:txBody>
          <a:bodyPr anchor="t"/>
          <a:lstStyle/>
          <a:p>
            <a:pPr>
              <a:defRPr/>
            </a:pPr>
            <a:r>
              <a:rPr lang="en-US" sz="1200" b="1" dirty="0" smtClean="0">
                <a:solidFill>
                  <a:srgbClr val="C0504D">
                    <a:lumMod val="50000"/>
                  </a:srgbClr>
                </a:solidFill>
              </a:rPr>
              <a:t>Compute Nodes</a:t>
            </a:r>
          </a:p>
        </p:txBody>
      </p:sp>
      <p:sp>
        <p:nvSpPr>
          <p:cNvPr id="16" name="Rectangle 15"/>
          <p:cNvSpPr/>
          <p:nvPr/>
        </p:nvSpPr>
        <p:spPr>
          <a:xfrm>
            <a:off x="5529942" y="857697"/>
            <a:ext cx="3352800" cy="1828800"/>
          </a:xfrm>
          <a:prstGeom prst="rect">
            <a:avLst/>
          </a:prstGeom>
          <a:ln/>
        </p:spPr>
        <p:style>
          <a:lnRef idx="0">
            <a:schemeClr val="accent6"/>
          </a:lnRef>
          <a:fillRef idx="3">
            <a:schemeClr val="accent6"/>
          </a:fillRef>
          <a:effectRef idx="3">
            <a:schemeClr val="accent6"/>
          </a:effectRef>
          <a:fontRef idx="minor">
            <a:schemeClr val="lt1"/>
          </a:fontRef>
        </p:style>
        <p:txBody>
          <a:bodyPr anchor="t"/>
          <a:lstStyle/>
          <a:p>
            <a:pPr>
              <a:defRPr/>
            </a:pPr>
            <a:r>
              <a:rPr lang="en-US" sz="1200" b="1" dirty="0" smtClean="0">
                <a:solidFill>
                  <a:srgbClr val="C0504D">
                    <a:lumMod val="50000"/>
                  </a:srgbClr>
                </a:solidFill>
              </a:rPr>
              <a:t>Compute Nodes</a:t>
            </a:r>
            <a:endParaRPr lang="en-US" sz="1200" b="1" dirty="0">
              <a:solidFill>
                <a:srgbClr val="C0504D">
                  <a:lumMod val="50000"/>
                </a:srgbClr>
              </a:solidFill>
            </a:endParaRPr>
          </a:p>
        </p:txBody>
      </p:sp>
      <p:sp>
        <p:nvSpPr>
          <p:cNvPr id="17" name="Rectangle 16"/>
          <p:cNvSpPr/>
          <p:nvPr/>
        </p:nvSpPr>
        <p:spPr>
          <a:xfrm>
            <a:off x="5377542" y="705297"/>
            <a:ext cx="3352800" cy="1828800"/>
          </a:xfrm>
          <a:prstGeom prst="rect">
            <a:avLst/>
          </a:prstGeom>
          <a:ln/>
        </p:spPr>
        <p:style>
          <a:lnRef idx="0">
            <a:schemeClr val="accent6"/>
          </a:lnRef>
          <a:fillRef idx="3">
            <a:schemeClr val="accent6"/>
          </a:fillRef>
          <a:effectRef idx="3">
            <a:schemeClr val="accent6"/>
          </a:effectRef>
          <a:fontRef idx="minor">
            <a:schemeClr val="lt1"/>
          </a:fontRef>
        </p:style>
        <p:txBody>
          <a:bodyPr anchor="t"/>
          <a:lstStyle/>
          <a:p>
            <a:pPr>
              <a:defRPr/>
            </a:pPr>
            <a:r>
              <a:rPr lang="en-US" sz="1200" b="1" dirty="0" smtClean="0">
                <a:solidFill>
                  <a:schemeClr val="bg1"/>
                </a:solidFill>
              </a:rPr>
              <a:t>Database Server (Compute Nodes)</a:t>
            </a:r>
            <a:endParaRPr lang="en-US" sz="1200" b="1" dirty="0">
              <a:solidFill>
                <a:schemeClr val="bg1"/>
              </a:solidFill>
            </a:endParaRPr>
          </a:p>
        </p:txBody>
      </p:sp>
      <p:sp>
        <p:nvSpPr>
          <p:cNvPr id="18" name="Rectangle 17"/>
          <p:cNvSpPr/>
          <p:nvPr/>
        </p:nvSpPr>
        <p:spPr>
          <a:xfrm>
            <a:off x="5482770" y="2991297"/>
            <a:ext cx="3352800" cy="838200"/>
          </a:xfrm>
          <a:prstGeom prst="rect">
            <a:avLst/>
          </a:prstGeom>
          <a:ln/>
        </p:spPr>
        <p:style>
          <a:lnRef idx="0">
            <a:schemeClr val="accent2"/>
          </a:lnRef>
          <a:fillRef idx="3">
            <a:schemeClr val="accent2"/>
          </a:fillRef>
          <a:effectRef idx="3">
            <a:schemeClr val="accent2"/>
          </a:effectRef>
          <a:fontRef idx="minor">
            <a:schemeClr val="lt1"/>
          </a:fontRef>
        </p:style>
        <p:txBody>
          <a:bodyPr anchor="t"/>
          <a:lstStyle/>
          <a:p>
            <a:pPr>
              <a:defRPr/>
            </a:pPr>
            <a:r>
              <a:rPr lang="en-US" sz="1200" b="1" dirty="0" smtClean="0">
                <a:solidFill>
                  <a:schemeClr val="bg1"/>
                </a:solidFill>
              </a:rPr>
              <a:t>Landing Zone</a:t>
            </a:r>
          </a:p>
        </p:txBody>
      </p:sp>
      <p:sp>
        <p:nvSpPr>
          <p:cNvPr id="19" name="Rectangle 18"/>
          <p:cNvSpPr/>
          <p:nvPr/>
        </p:nvSpPr>
        <p:spPr>
          <a:xfrm>
            <a:off x="5479140" y="3981897"/>
            <a:ext cx="3352800" cy="838200"/>
          </a:xfrm>
          <a:prstGeom prst="rect">
            <a:avLst/>
          </a:prstGeom>
          <a:ln/>
        </p:spPr>
        <p:style>
          <a:lnRef idx="0">
            <a:schemeClr val="accent2"/>
          </a:lnRef>
          <a:fillRef idx="3">
            <a:schemeClr val="accent2"/>
          </a:fillRef>
          <a:effectRef idx="3">
            <a:schemeClr val="accent2"/>
          </a:effectRef>
          <a:fontRef idx="minor">
            <a:schemeClr val="lt1"/>
          </a:fontRef>
        </p:style>
        <p:txBody>
          <a:bodyPr anchor="t"/>
          <a:lstStyle/>
          <a:p>
            <a:pPr>
              <a:defRPr/>
            </a:pPr>
            <a:r>
              <a:rPr lang="en-US" sz="1200" b="1" dirty="0" smtClean="0">
                <a:solidFill>
                  <a:schemeClr val="bg1"/>
                </a:solidFill>
              </a:rPr>
              <a:t>Backup Node</a:t>
            </a:r>
            <a:endParaRPr lang="en-US" sz="1200" b="1" dirty="0">
              <a:solidFill>
                <a:schemeClr val="bg1"/>
              </a:solidFill>
            </a:endParaRPr>
          </a:p>
        </p:txBody>
      </p:sp>
      <p:sp>
        <p:nvSpPr>
          <p:cNvPr id="20" name="Rectangle 19"/>
          <p:cNvSpPr/>
          <p:nvPr/>
        </p:nvSpPr>
        <p:spPr>
          <a:xfrm>
            <a:off x="5475510" y="4972497"/>
            <a:ext cx="3352800" cy="838200"/>
          </a:xfrm>
          <a:prstGeom prst="rect">
            <a:avLst/>
          </a:prstGeom>
          <a:ln/>
        </p:spPr>
        <p:style>
          <a:lnRef idx="0">
            <a:schemeClr val="accent2"/>
          </a:lnRef>
          <a:fillRef idx="3">
            <a:schemeClr val="accent2"/>
          </a:fillRef>
          <a:effectRef idx="3">
            <a:schemeClr val="accent2"/>
          </a:effectRef>
          <a:fontRef idx="minor">
            <a:schemeClr val="lt1"/>
          </a:fontRef>
        </p:style>
        <p:txBody>
          <a:bodyPr anchor="t"/>
          <a:lstStyle/>
          <a:p>
            <a:pPr>
              <a:defRPr/>
            </a:pPr>
            <a:r>
              <a:rPr lang="en-US" sz="1200" b="1" dirty="0" smtClean="0">
                <a:solidFill>
                  <a:schemeClr val="bg1"/>
                </a:solidFill>
              </a:rPr>
              <a:t>Management Node</a:t>
            </a:r>
            <a:endParaRPr lang="en-US" sz="1200" b="1" dirty="0">
              <a:solidFill>
                <a:schemeClr val="bg1"/>
              </a:solidFill>
            </a:endParaRPr>
          </a:p>
        </p:txBody>
      </p:sp>
      <p:sp>
        <p:nvSpPr>
          <p:cNvPr id="31" name="Rectangle 30"/>
          <p:cNvSpPr/>
          <p:nvPr/>
        </p:nvSpPr>
        <p:spPr>
          <a:xfrm>
            <a:off x="4282440" y="561862"/>
            <a:ext cx="822960" cy="548640"/>
          </a:xfrm>
          <a:prstGeom prst="rect">
            <a:avLst/>
          </a:prstGeom>
          <a:solidFill>
            <a:srgbClr val="F2AB5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solidFill>
                  <a:srgbClr val="9BBB59">
                    <a:lumMod val="75000"/>
                  </a:srgbClr>
                </a:solidFill>
              </a:rPr>
              <a:t>Nexus </a:t>
            </a:r>
          </a:p>
          <a:p>
            <a:pPr algn="ctr"/>
            <a:r>
              <a:rPr lang="en-US" sz="1200" b="1" dirty="0" smtClean="0">
                <a:solidFill>
                  <a:srgbClr val="9BBB59">
                    <a:lumMod val="75000"/>
                  </a:srgbClr>
                </a:solidFill>
              </a:rPr>
              <a:t>Query Tool</a:t>
            </a:r>
            <a:endParaRPr lang="en-US" sz="1200" b="1" dirty="0">
              <a:solidFill>
                <a:srgbClr val="9BBB59">
                  <a:lumMod val="75000"/>
                </a:srgbClr>
              </a:solidFill>
            </a:endParaRPr>
          </a:p>
        </p:txBody>
      </p:sp>
      <p:sp>
        <p:nvSpPr>
          <p:cNvPr id="32" name="Freeform 31"/>
          <p:cNvSpPr/>
          <p:nvPr/>
        </p:nvSpPr>
        <p:spPr>
          <a:xfrm>
            <a:off x="1600200" y="1619697"/>
            <a:ext cx="3505200" cy="1219200"/>
          </a:xfrm>
          <a:custGeom>
            <a:avLst/>
            <a:gdLst>
              <a:gd name="connsiteX0" fmla="*/ 0 w 1173480"/>
              <a:gd name="connsiteY0" fmla="*/ 0 h 838200"/>
              <a:gd name="connsiteX1" fmla="*/ 1173480 w 1173480"/>
              <a:gd name="connsiteY1" fmla="*/ 0 h 838200"/>
              <a:gd name="connsiteX2" fmla="*/ 1173480 w 1173480"/>
              <a:gd name="connsiteY2" fmla="*/ 838200 h 838200"/>
              <a:gd name="connsiteX3" fmla="*/ 0 w 1173480"/>
              <a:gd name="connsiteY3" fmla="*/ 838200 h 838200"/>
              <a:gd name="connsiteX4" fmla="*/ 0 w 1173480"/>
              <a:gd name="connsiteY4" fmla="*/ 0 h 838200"/>
              <a:gd name="connsiteX0" fmla="*/ 0 w 1173480"/>
              <a:gd name="connsiteY0" fmla="*/ 0 h 838200"/>
              <a:gd name="connsiteX1" fmla="*/ 1173480 w 1173480"/>
              <a:gd name="connsiteY1" fmla="*/ 0 h 838200"/>
              <a:gd name="connsiteX2" fmla="*/ 1173480 w 1173480"/>
              <a:gd name="connsiteY2" fmla="*/ 838200 h 838200"/>
              <a:gd name="connsiteX3" fmla="*/ 266700 w 1173480"/>
              <a:gd name="connsiteY3" fmla="*/ 825500 h 838200"/>
              <a:gd name="connsiteX4" fmla="*/ 0 w 1173480"/>
              <a:gd name="connsiteY4" fmla="*/ 838200 h 838200"/>
              <a:gd name="connsiteX5" fmla="*/ 0 w 1173480"/>
              <a:gd name="connsiteY5" fmla="*/ 0 h 838200"/>
              <a:gd name="connsiteX0" fmla="*/ 2209800 w 3383280"/>
              <a:gd name="connsiteY0" fmla="*/ 0 h 1066800"/>
              <a:gd name="connsiteX1" fmla="*/ 3383280 w 3383280"/>
              <a:gd name="connsiteY1" fmla="*/ 0 h 1066800"/>
              <a:gd name="connsiteX2" fmla="*/ 3383280 w 3383280"/>
              <a:gd name="connsiteY2" fmla="*/ 838200 h 1066800"/>
              <a:gd name="connsiteX3" fmla="*/ 0 w 3383280"/>
              <a:gd name="connsiteY3" fmla="*/ 1066800 h 1066800"/>
              <a:gd name="connsiteX4" fmla="*/ 2209800 w 3383280"/>
              <a:gd name="connsiteY4" fmla="*/ 838200 h 1066800"/>
              <a:gd name="connsiteX5" fmla="*/ 2209800 w 3383280"/>
              <a:gd name="connsiteY5" fmla="*/ 0 h 1066800"/>
              <a:gd name="connsiteX0" fmla="*/ 2209800 w 3383280"/>
              <a:gd name="connsiteY0" fmla="*/ 0 h 1066800"/>
              <a:gd name="connsiteX1" fmla="*/ 3383280 w 3383280"/>
              <a:gd name="connsiteY1" fmla="*/ 0 h 1066800"/>
              <a:gd name="connsiteX2" fmla="*/ 3383280 w 3383280"/>
              <a:gd name="connsiteY2" fmla="*/ 838200 h 1066800"/>
              <a:gd name="connsiteX3" fmla="*/ 2171700 w 3383280"/>
              <a:gd name="connsiteY3" fmla="*/ 914400 h 1066800"/>
              <a:gd name="connsiteX4" fmla="*/ 0 w 3383280"/>
              <a:gd name="connsiteY4" fmla="*/ 1066800 h 1066800"/>
              <a:gd name="connsiteX5" fmla="*/ 2209800 w 3383280"/>
              <a:gd name="connsiteY5" fmla="*/ 838200 h 1066800"/>
              <a:gd name="connsiteX6" fmla="*/ 2209800 w 3383280"/>
              <a:gd name="connsiteY6" fmla="*/ 0 h 1066800"/>
              <a:gd name="connsiteX0" fmla="*/ 2209800 w 3383280"/>
              <a:gd name="connsiteY0" fmla="*/ 0 h 1219200"/>
              <a:gd name="connsiteX1" fmla="*/ 3383280 w 3383280"/>
              <a:gd name="connsiteY1" fmla="*/ 0 h 1219200"/>
              <a:gd name="connsiteX2" fmla="*/ 3383280 w 3383280"/>
              <a:gd name="connsiteY2" fmla="*/ 838200 h 1219200"/>
              <a:gd name="connsiteX3" fmla="*/ 3352800 w 3383280"/>
              <a:gd name="connsiteY3" fmla="*/ 1219200 h 1219200"/>
              <a:gd name="connsiteX4" fmla="*/ 0 w 3383280"/>
              <a:gd name="connsiteY4" fmla="*/ 1066800 h 1219200"/>
              <a:gd name="connsiteX5" fmla="*/ 2209800 w 3383280"/>
              <a:gd name="connsiteY5" fmla="*/ 838200 h 1219200"/>
              <a:gd name="connsiteX6" fmla="*/ 2209800 w 3383280"/>
              <a:gd name="connsiteY6" fmla="*/ 0 h 1219200"/>
              <a:gd name="connsiteX0" fmla="*/ 2209800 w 3383280"/>
              <a:gd name="connsiteY0" fmla="*/ 0 h 1219200"/>
              <a:gd name="connsiteX1" fmla="*/ 3383280 w 3383280"/>
              <a:gd name="connsiteY1" fmla="*/ 0 h 1219200"/>
              <a:gd name="connsiteX2" fmla="*/ 3383280 w 3383280"/>
              <a:gd name="connsiteY2" fmla="*/ 838200 h 1219200"/>
              <a:gd name="connsiteX3" fmla="*/ 3352800 w 3383280"/>
              <a:gd name="connsiteY3" fmla="*/ 1219200 h 1219200"/>
              <a:gd name="connsiteX4" fmla="*/ 1993900 w 3383280"/>
              <a:gd name="connsiteY4" fmla="*/ 1155700 h 1219200"/>
              <a:gd name="connsiteX5" fmla="*/ 0 w 3383280"/>
              <a:gd name="connsiteY5" fmla="*/ 1066800 h 1219200"/>
              <a:gd name="connsiteX6" fmla="*/ 2209800 w 3383280"/>
              <a:gd name="connsiteY6" fmla="*/ 838200 h 1219200"/>
              <a:gd name="connsiteX7" fmla="*/ 2209800 w 3383280"/>
              <a:gd name="connsiteY7" fmla="*/ 0 h 1219200"/>
              <a:gd name="connsiteX0" fmla="*/ 2362200 w 3535680"/>
              <a:gd name="connsiteY0" fmla="*/ 0 h 1219200"/>
              <a:gd name="connsiteX1" fmla="*/ 3535680 w 3535680"/>
              <a:gd name="connsiteY1" fmla="*/ 0 h 1219200"/>
              <a:gd name="connsiteX2" fmla="*/ 3535680 w 3535680"/>
              <a:gd name="connsiteY2" fmla="*/ 838200 h 1219200"/>
              <a:gd name="connsiteX3" fmla="*/ 3505200 w 3535680"/>
              <a:gd name="connsiteY3" fmla="*/ 1219200 h 1219200"/>
              <a:gd name="connsiteX4" fmla="*/ 0 w 3535680"/>
              <a:gd name="connsiteY4" fmla="*/ 1219200 h 1219200"/>
              <a:gd name="connsiteX5" fmla="*/ 152400 w 3535680"/>
              <a:gd name="connsiteY5" fmla="*/ 1066800 h 1219200"/>
              <a:gd name="connsiteX6" fmla="*/ 2362200 w 3535680"/>
              <a:gd name="connsiteY6" fmla="*/ 838200 h 1219200"/>
              <a:gd name="connsiteX7" fmla="*/ 2362200 w 3535680"/>
              <a:gd name="connsiteY7" fmla="*/ 0 h 1219200"/>
              <a:gd name="connsiteX0" fmla="*/ 2362200 w 3535680"/>
              <a:gd name="connsiteY0" fmla="*/ 0 h 1219200"/>
              <a:gd name="connsiteX1" fmla="*/ 3535680 w 3535680"/>
              <a:gd name="connsiteY1" fmla="*/ 0 h 1219200"/>
              <a:gd name="connsiteX2" fmla="*/ 3535680 w 3535680"/>
              <a:gd name="connsiteY2" fmla="*/ 838200 h 1219200"/>
              <a:gd name="connsiteX3" fmla="*/ 3505200 w 3535680"/>
              <a:gd name="connsiteY3" fmla="*/ 1219200 h 1219200"/>
              <a:gd name="connsiteX4" fmla="*/ 0 w 3535680"/>
              <a:gd name="connsiteY4" fmla="*/ 1219200 h 1219200"/>
              <a:gd name="connsiteX5" fmla="*/ 0 w 3535680"/>
              <a:gd name="connsiteY5" fmla="*/ 990600 h 1219200"/>
              <a:gd name="connsiteX6" fmla="*/ 2362200 w 3535680"/>
              <a:gd name="connsiteY6" fmla="*/ 838200 h 1219200"/>
              <a:gd name="connsiteX7" fmla="*/ 2362200 w 3535680"/>
              <a:gd name="connsiteY7" fmla="*/ 0 h 1219200"/>
              <a:gd name="connsiteX0" fmla="*/ 2362200 w 3535680"/>
              <a:gd name="connsiteY0" fmla="*/ 0 h 1219200"/>
              <a:gd name="connsiteX1" fmla="*/ 3535680 w 3535680"/>
              <a:gd name="connsiteY1" fmla="*/ 0 h 1219200"/>
              <a:gd name="connsiteX2" fmla="*/ 3505200 w 3535680"/>
              <a:gd name="connsiteY2" fmla="*/ 838200 h 1219200"/>
              <a:gd name="connsiteX3" fmla="*/ 3505200 w 3535680"/>
              <a:gd name="connsiteY3" fmla="*/ 1219200 h 1219200"/>
              <a:gd name="connsiteX4" fmla="*/ 0 w 3535680"/>
              <a:gd name="connsiteY4" fmla="*/ 1219200 h 1219200"/>
              <a:gd name="connsiteX5" fmla="*/ 0 w 3535680"/>
              <a:gd name="connsiteY5" fmla="*/ 990600 h 1219200"/>
              <a:gd name="connsiteX6" fmla="*/ 2362200 w 3535680"/>
              <a:gd name="connsiteY6" fmla="*/ 838200 h 1219200"/>
              <a:gd name="connsiteX7" fmla="*/ 2362200 w 3535680"/>
              <a:gd name="connsiteY7" fmla="*/ 0 h 1219200"/>
              <a:gd name="connsiteX0" fmla="*/ 2362200 w 3505200"/>
              <a:gd name="connsiteY0" fmla="*/ 0 h 1219200"/>
              <a:gd name="connsiteX1" fmla="*/ 3505200 w 3505200"/>
              <a:gd name="connsiteY1" fmla="*/ 0 h 1219200"/>
              <a:gd name="connsiteX2" fmla="*/ 3505200 w 3505200"/>
              <a:gd name="connsiteY2" fmla="*/ 838200 h 1219200"/>
              <a:gd name="connsiteX3" fmla="*/ 3505200 w 3505200"/>
              <a:gd name="connsiteY3" fmla="*/ 1219200 h 1219200"/>
              <a:gd name="connsiteX4" fmla="*/ 0 w 3505200"/>
              <a:gd name="connsiteY4" fmla="*/ 1219200 h 1219200"/>
              <a:gd name="connsiteX5" fmla="*/ 0 w 3505200"/>
              <a:gd name="connsiteY5" fmla="*/ 990600 h 1219200"/>
              <a:gd name="connsiteX6" fmla="*/ 2362200 w 3505200"/>
              <a:gd name="connsiteY6" fmla="*/ 838200 h 1219200"/>
              <a:gd name="connsiteX7" fmla="*/ 2362200 w 3505200"/>
              <a:gd name="connsiteY7" fmla="*/ 0 h 1219200"/>
              <a:gd name="connsiteX0" fmla="*/ 2362200 w 3505200"/>
              <a:gd name="connsiteY0" fmla="*/ 0 h 1219200"/>
              <a:gd name="connsiteX1" fmla="*/ 3505200 w 3505200"/>
              <a:gd name="connsiteY1" fmla="*/ 0 h 1219200"/>
              <a:gd name="connsiteX2" fmla="*/ 3505200 w 3505200"/>
              <a:gd name="connsiteY2" fmla="*/ 838200 h 1219200"/>
              <a:gd name="connsiteX3" fmla="*/ 3505200 w 3505200"/>
              <a:gd name="connsiteY3" fmla="*/ 1219200 h 1219200"/>
              <a:gd name="connsiteX4" fmla="*/ 0 w 3505200"/>
              <a:gd name="connsiteY4" fmla="*/ 1219200 h 1219200"/>
              <a:gd name="connsiteX5" fmla="*/ 0 w 3505200"/>
              <a:gd name="connsiteY5" fmla="*/ 990600 h 1219200"/>
              <a:gd name="connsiteX6" fmla="*/ 2362200 w 3505200"/>
              <a:gd name="connsiteY6" fmla="*/ 990600 h 1219200"/>
              <a:gd name="connsiteX7" fmla="*/ 2362200 w 3505200"/>
              <a:gd name="connsiteY7" fmla="*/ 0 h 1219200"/>
              <a:gd name="connsiteX0" fmla="*/ 2362200 w 3505200"/>
              <a:gd name="connsiteY0" fmla="*/ 0 h 1219200"/>
              <a:gd name="connsiteX1" fmla="*/ 3505200 w 3505200"/>
              <a:gd name="connsiteY1" fmla="*/ 0 h 1219200"/>
              <a:gd name="connsiteX2" fmla="*/ 3505200 w 3505200"/>
              <a:gd name="connsiteY2" fmla="*/ 838200 h 1219200"/>
              <a:gd name="connsiteX3" fmla="*/ 3505200 w 3505200"/>
              <a:gd name="connsiteY3" fmla="*/ 1219200 h 1219200"/>
              <a:gd name="connsiteX4" fmla="*/ 0 w 3505200"/>
              <a:gd name="connsiteY4" fmla="*/ 1219200 h 1219200"/>
              <a:gd name="connsiteX5" fmla="*/ 0 w 3505200"/>
              <a:gd name="connsiteY5" fmla="*/ 990600 h 1219200"/>
              <a:gd name="connsiteX6" fmla="*/ 2362200 w 3505200"/>
              <a:gd name="connsiteY6" fmla="*/ 762000 h 1219200"/>
              <a:gd name="connsiteX7" fmla="*/ 2362200 w 3505200"/>
              <a:gd name="connsiteY7" fmla="*/ 0 h 1219200"/>
              <a:gd name="connsiteX0" fmla="*/ 2362200 w 3505200"/>
              <a:gd name="connsiteY0" fmla="*/ 0 h 1219200"/>
              <a:gd name="connsiteX1" fmla="*/ 3505200 w 3505200"/>
              <a:gd name="connsiteY1" fmla="*/ 0 h 1219200"/>
              <a:gd name="connsiteX2" fmla="*/ 3505200 w 3505200"/>
              <a:gd name="connsiteY2" fmla="*/ 838200 h 1219200"/>
              <a:gd name="connsiteX3" fmla="*/ 3505200 w 3505200"/>
              <a:gd name="connsiteY3" fmla="*/ 1219200 h 1219200"/>
              <a:gd name="connsiteX4" fmla="*/ 0 w 3505200"/>
              <a:gd name="connsiteY4" fmla="*/ 1219200 h 1219200"/>
              <a:gd name="connsiteX5" fmla="*/ 0 w 3505200"/>
              <a:gd name="connsiteY5" fmla="*/ 762000 h 1219200"/>
              <a:gd name="connsiteX6" fmla="*/ 2362200 w 3505200"/>
              <a:gd name="connsiteY6" fmla="*/ 762000 h 1219200"/>
              <a:gd name="connsiteX7" fmla="*/ 2362200 w 3505200"/>
              <a:gd name="connsiteY7" fmla="*/ 0 h 1219200"/>
              <a:gd name="connsiteX0" fmla="*/ 2362200 w 3505200"/>
              <a:gd name="connsiteY0" fmla="*/ 0 h 1219200"/>
              <a:gd name="connsiteX1" fmla="*/ 3505200 w 3505200"/>
              <a:gd name="connsiteY1" fmla="*/ 0 h 1219200"/>
              <a:gd name="connsiteX2" fmla="*/ 3505200 w 3505200"/>
              <a:gd name="connsiteY2" fmla="*/ 838200 h 1219200"/>
              <a:gd name="connsiteX3" fmla="*/ 3505200 w 3505200"/>
              <a:gd name="connsiteY3" fmla="*/ 1219200 h 1219200"/>
              <a:gd name="connsiteX4" fmla="*/ 0 w 3505200"/>
              <a:gd name="connsiteY4" fmla="*/ 1219200 h 1219200"/>
              <a:gd name="connsiteX5" fmla="*/ 0 w 3505200"/>
              <a:gd name="connsiteY5" fmla="*/ 762000 h 1219200"/>
              <a:gd name="connsiteX6" fmla="*/ 1447800 w 3505200"/>
              <a:gd name="connsiteY6" fmla="*/ 762000 h 1219200"/>
              <a:gd name="connsiteX7" fmla="*/ 2362200 w 3505200"/>
              <a:gd name="connsiteY7" fmla="*/ 0 h 1219200"/>
              <a:gd name="connsiteX0" fmla="*/ 1447800 w 3505200"/>
              <a:gd name="connsiteY0" fmla="*/ 0 h 1219200"/>
              <a:gd name="connsiteX1" fmla="*/ 3505200 w 3505200"/>
              <a:gd name="connsiteY1" fmla="*/ 0 h 1219200"/>
              <a:gd name="connsiteX2" fmla="*/ 3505200 w 3505200"/>
              <a:gd name="connsiteY2" fmla="*/ 838200 h 1219200"/>
              <a:gd name="connsiteX3" fmla="*/ 3505200 w 3505200"/>
              <a:gd name="connsiteY3" fmla="*/ 1219200 h 1219200"/>
              <a:gd name="connsiteX4" fmla="*/ 0 w 3505200"/>
              <a:gd name="connsiteY4" fmla="*/ 1219200 h 1219200"/>
              <a:gd name="connsiteX5" fmla="*/ 0 w 3505200"/>
              <a:gd name="connsiteY5" fmla="*/ 762000 h 1219200"/>
              <a:gd name="connsiteX6" fmla="*/ 1447800 w 3505200"/>
              <a:gd name="connsiteY6" fmla="*/ 762000 h 1219200"/>
              <a:gd name="connsiteX7" fmla="*/ 1447800 w 3505200"/>
              <a:gd name="connsiteY7"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0" h="1219200">
                <a:moveTo>
                  <a:pt x="1447800" y="0"/>
                </a:moveTo>
                <a:lnTo>
                  <a:pt x="3505200" y="0"/>
                </a:lnTo>
                <a:lnTo>
                  <a:pt x="3505200" y="838200"/>
                </a:lnTo>
                <a:lnTo>
                  <a:pt x="3505200" y="1219200"/>
                </a:lnTo>
                <a:lnTo>
                  <a:pt x="0" y="1219200"/>
                </a:lnTo>
                <a:lnTo>
                  <a:pt x="0" y="762000"/>
                </a:lnTo>
                <a:lnTo>
                  <a:pt x="1447800" y="762000"/>
                </a:lnTo>
                <a:lnTo>
                  <a:pt x="1447800" y="0"/>
                </a:lnTo>
                <a:close/>
              </a:path>
            </a:pathLst>
          </a:custGeom>
          <a:solidFill>
            <a:srgbClr val="F2AB5C"/>
          </a:solidFill>
        </p:spPr>
        <p:style>
          <a:lnRef idx="1">
            <a:schemeClr val="accent3"/>
          </a:lnRef>
          <a:fillRef idx="2">
            <a:schemeClr val="accent3"/>
          </a:fillRef>
          <a:effectRef idx="1">
            <a:schemeClr val="accent3"/>
          </a:effectRef>
          <a:fontRef idx="minor">
            <a:schemeClr val="dk1"/>
          </a:fontRef>
        </p:style>
        <p:txBody>
          <a:bodyPr rtlCol="0" anchor="ctr"/>
          <a:lstStyle/>
          <a:p>
            <a:pPr algn="ctr">
              <a:tabLst>
                <a:tab pos="1260475" algn="l"/>
                <a:tab pos="1600200" algn="l"/>
              </a:tabLst>
            </a:pPr>
            <a:r>
              <a:rPr lang="en-US" sz="1200" dirty="0" smtClean="0">
                <a:solidFill>
                  <a:srgbClr val="9BBB59">
                    <a:lumMod val="75000"/>
                  </a:srgbClr>
                </a:solidFill>
              </a:rPr>
              <a:t>		</a:t>
            </a:r>
            <a:r>
              <a:rPr lang="en-US" sz="1200" b="1" dirty="0" smtClean="0">
                <a:solidFill>
                  <a:srgbClr val="9BBB59">
                    <a:lumMod val="75000"/>
                  </a:srgbClr>
                </a:solidFill>
              </a:rPr>
              <a:t>JDBC</a:t>
            </a:r>
          </a:p>
          <a:p>
            <a:pPr algn="ctr">
              <a:tabLst>
                <a:tab pos="1260475" algn="l"/>
                <a:tab pos="1600200" algn="l"/>
              </a:tabLst>
            </a:pPr>
            <a:r>
              <a:rPr lang="en-US" sz="1200" b="1" dirty="0" smtClean="0">
                <a:solidFill>
                  <a:srgbClr val="9BBB59">
                    <a:lumMod val="75000"/>
                  </a:srgbClr>
                </a:solidFill>
              </a:rPr>
              <a:t>		OLE-DB</a:t>
            </a:r>
          </a:p>
          <a:p>
            <a:pPr algn="ctr">
              <a:tabLst>
                <a:tab pos="1260475" algn="l"/>
                <a:tab pos="1600200" algn="l"/>
              </a:tabLst>
            </a:pPr>
            <a:r>
              <a:rPr lang="en-US" sz="1200" b="1" dirty="0" smtClean="0">
                <a:solidFill>
                  <a:srgbClr val="9BBB59">
                    <a:lumMod val="75000"/>
                  </a:srgbClr>
                </a:solidFill>
              </a:rPr>
              <a:t>		ODBC</a:t>
            </a:r>
          </a:p>
          <a:p>
            <a:pPr algn="ctr">
              <a:tabLst>
                <a:tab pos="1260475" algn="l"/>
                <a:tab pos="1600200" algn="l"/>
              </a:tabLst>
            </a:pPr>
            <a:r>
              <a:rPr lang="en-US" sz="1200" b="1" dirty="0" smtClean="0">
                <a:solidFill>
                  <a:srgbClr val="9BBB59">
                    <a:lumMod val="75000"/>
                  </a:srgbClr>
                </a:solidFill>
              </a:rPr>
              <a:t>		</a:t>
            </a:r>
            <a:r>
              <a:rPr lang="en-US" sz="1200" b="1" dirty="0" err="1" smtClean="0">
                <a:solidFill>
                  <a:srgbClr val="9BBB59">
                    <a:lumMod val="75000"/>
                  </a:srgbClr>
                </a:solidFill>
              </a:rPr>
              <a:t>Ado.Net</a:t>
            </a:r>
            <a:endParaRPr lang="en-US" sz="1200" b="1" dirty="0">
              <a:solidFill>
                <a:srgbClr val="9BBB59">
                  <a:lumMod val="75000"/>
                </a:srgbClr>
              </a:solidFill>
            </a:endParaRPr>
          </a:p>
        </p:txBody>
      </p:sp>
      <p:sp>
        <p:nvSpPr>
          <p:cNvPr id="33" name="Rectangle 32"/>
          <p:cNvSpPr/>
          <p:nvPr/>
        </p:nvSpPr>
        <p:spPr>
          <a:xfrm>
            <a:off x="5486400" y="1695897"/>
            <a:ext cx="30480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b"/>
          <a:lstStyle/>
          <a:p>
            <a:pPr algn="r"/>
            <a:r>
              <a:rPr lang="en-US" sz="1200" dirty="0" smtClean="0">
                <a:solidFill>
                  <a:srgbClr val="C0504D">
                    <a:lumMod val="50000"/>
                  </a:srgbClr>
                </a:solidFill>
              </a:rPr>
              <a:t>SQL Server</a:t>
            </a:r>
            <a:endParaRPr lang="en-US" sz="1200" dirty="0">
              <a:solidFill>
                <a:srgbClr val="C0504D">
                  <a:lumMod val="50000"/>
                </a:srgbClr>
              </a:solidFill>
            </a:endParaRPr>
          </a:p>
        </p:txBody>
      </p:sp>
      <p:sp>
        <p:nvSpPr>
          <p:cNvPr id="34" name="Rectangle 33"/>
          <p:cNvSpPr/>
          <p:nvPr/>
        </p:nvSpPr>
        <p:spPr>
          <a:xfrm>
            <a:off x="5486400" y="1086297"/>
            <a:ext cx="762000" cy="457200"/>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solidFill>
                  <a:srgbClr val="4F81BD">
                    <a:lumMod val="75000"/>
                  </a:srgbClr>
                </a:solidFill>
              </a:rPr>
              <a:t>DMS</a:t>
            </a:r>
            <a:endParaRPr lang="en-US" sz="1200" dirty="0">
              <a:solidFill>
                <a:srgbClr val="4F81BD">
                  <a:lumMod val="75000"/>
                </a:srgbClr>
              </a:solidFill>
            </a:endParaRPr>
          </a:p>
        </p:txBody>
      </p:sp>
      <p:sp>
        <p:nvSpPr>
          <p:cNvPr id="35" name="Can 34"/>
          <p:cNvSpPr/>
          <p:nvPr/>
        </p:nvSpPr>
        <p:spPr>
          <a:xfrm>
            <a:off x="5715000" y="1848297"/>
            <a:ext cx="1066800" cy="457200"/>
          </a:xfrm>
          <a:prstGeom prst="can">
            <a:avLst/>
          </a:prstGeom>
          <a:ln w="22225"/>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000" b="1" dirty="0" smtClean="0">
                <a:solidFill>
                  <a:srgbClr val="C0504D">
                    <a:lumMod val="75000"/>
                  </a:srgbClr>
                </a:solidFill>
              </a:rPr>
              <a:t>User Data</a:t>
            </a:r>
            <a:endParaRPr lang="en-US" sz="1000" b="1" dirty="0">
              <a:solidFill>
                <a:srgbClr val="C0504D">
                  <a:lumMod val="75000"/>
                </a:srgbClr>
              </a:solidFill>
            </a:endParaRPr>
          </a:p>
        </p:txBody>
      </p:sp>
      <p:sp>
        <p:nvSpPr>
          <p:cNvPr id="36" name="Rectangle 35"/>
          <p:cNvSpPr/>
          <p:nvPr/>
        </p:nvSpPr>
        <p:spPr>
          <a:xfrm>
            <a:off x="1676400" y="1859622"/>
            <a:ext cx="1219200" cy="369675"/>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rgbClr val="4F81BD">
                    <a:lumMod val="75000"/>
                  </a:srgbClr>
                </a:solidFill>
              </a:rPr>
              <a:t>Admin Console</a:t>
            </a:r>
            <a:endParaRPr lang="en-US" sz="1200" b="1" dirty="0">
              <a:solidFill>
                <a:srgbClr val="4F81BD">
                  <a:lumMod val="75000"/>
                </a:srgbClr>
              </a:solidFill>
            </a:endParaRPr>
          </a:p>
        </p:txBody>
      </p:sp>
      <p:sp>
        <p:nvSpPr>
          <p:cNvPr id="38" name="Rectangle 37"/>
          <p:cNvSpPr/>
          <p:nvPr/>
        </p:nvSpPr>
        <p:spPr>
          <a:xfrm>
            <a:off x="1712260" y="3264717"/>
            <a:ext cx="990600" cy="838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497D">
                    <a:lumMod val="60000"/>
                    <a:lumOff val="40000"/>
                  </a:srgbClr>
                </a:solidFill>
              </a:rPr>
              <a:t>DSQL</a:t>
            </a:r>
            <a:endParaRPr lang="en-US" sz="1200" b="1" dirty="0">
              <a:solidFill>
                <a:srgbClr val="1F497D">
                  <a:lumMod val="60000"/>
                  <a:lumOff val="40000"/>
                </a:srgbClr>
              </a:solidFill>
            </a:endParaRPr>
          </a:p>
        </p:txBody>
      </p:sp>
      <p:sp>
        <p:nvSpPr>
          <p:cNvPr id="39" name="Rectangle 38"/>
          <p:cNvSpPr/>
          <p:nvPr/>
        </p:nvSpPr>
        <p:spPr>
          <a:xfrm>
            <a:off x="2855260" y="3264717"/>
            <a:ext cx="990600" cy="838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497D">
                    <a:lumMod val="60000"/>
                    <a:lumOff val="40000"/>
                  </a:srgbClr>
                </a:solidFill>
              </a:rPr>
              <a:t>Core Engine Services</a:t>
            </a:r>
            <a:endParaRPr lang="en-US" sz="1200" b="1" dirty="0">
              <a:solidFill>
                <a:srgbClr val="1F497D">
                  <a:lumMod val="60000"/>
                  <a:lumOff val="40000"/>
                </a:srgbClr>
              </a:solidFill>
            </a:endParaRPr>
          </a:p>
        </p:txBody>
      </p:sp>
      <p:sp>
        <p:nvSpPr>
          <p:cNvPr id="40" name="Rectangle 39"/>
          <p:cNvSpPr/>
          <p:nvPr/>
        </p:nvSpPr>
        <p:spPr>
          <a:xfrm>
            <a:off x="3998260" y="3264717"/>
            <a:ext cx="990600" cy="8382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497D">
                    <a:lumMod val="60000"/>
                    <a:lumOff val="40000"/>
                  </a:srgbClr>
                </a:solidFill>
              </a:rPr>
              <a:t>DMS Manager</a:t>
            </a:r>
            <a:endParaRPr lang="en-US" sz="1200" b="1" dirty="0">
              <a:solidFill>
                <a:srgbClr val="1F497D">
                  <a:lumMod val="60000"/>
                  <a:lumOff val="40000"/>
                </a:srgbClr>
              </a:solidFill>
            </a:endParaRPr>
          </a:p>
        </p:txBody>
      </p:sp>
      <p:sp>
        <p:nvSpPr>
          <p:cNvPr id="41" name="Rectangle 40"/>
          <p:cNvSpPr/>
          <p:nvPr/>
        </p:nvSpPr>
        <p:spPr>
          <a:xfrm>
            <a:off x="3401210" y="561862"/>
            <a:ext cx="822960" cy="5486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solidFill>
                  <a:srgbClr val="C0504D">
                    <a:lumMod val="50000"/>
                  </a:srgbClr>
                </a:solidFill>
              </a:rPr>
              <a:t>MS BI</a:t>
            </a:r>
          </a:p>
          <a:p>
            <a:pPr algn="ctr"/>
            <a:r>
              <a:rPr lang="en-US" sz="1200" dirty="0" smtClean="0">
                <a:solidFill>
                  <a:srgbClr val="C0504D">
                    <a:lumMod val="50000"/>
                  </a:srgbClr>
                </a:solidFill>
              </a:rPr>
              <a:t>(AS, RS)</a:t>
            </a:r>
            <a:endParaRPr lang="en-US" sz="1200" dirty="0">
              <a:solidFill>
                <a:srgbClr val="C0504D">
                  <a:lumMod val="50000"/>
                </a:srgbClr>
              </a:solidFill>
            </a:endParaRPr>
          </a:p>
        </p:txBody>
      </p:sp>
      <p:sp>
        <p:nvSpPr>
          <p:cNvPr id="42" name="Down Arrow 41"/>
          <p:cNvSpPr/>
          <p:nvPr/>
        </p:nvSpPr>
        <p:spPr>
          <a:xfrm>
            <a:off x="2514600" y="1238697"/>
            <a:ext cx="304800" cy="457200"/>
          </a:xfrm>
          <a:prstGeom prst="downArrow">
            <a:avLst/>
          </a:prstGeom>
          <a:solidFill>
            <a:schemeClr val="bg2">
              <a:lumMod val="50000"/>
            </a:schemeClr>
          </a:solidFill>
          <a:scene3d>
            <a:camera prst="orthographicFront">
              <a:rot lat="0" lon="0" rev="0"/>
            </a:camera>
            <a:lightRig rig="threePt" dir="t">
              <a:rot lat="0" lon="0" rev="1200000"/>
            </a:lightRig>
          </a:scene3d>
          <a:sp3d>
            <a:bevelT w="38100" h="25400"/>
          </a:sp3d>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43" name="Down Arrow 42"/>
          <p:cNvSpPr/>
          <p:nvPr/>
        </p:nvSpPr>
        <p:spPr>
          <a:xfrm>
            <a:off x="3048000" y="1238697"/>
            <a:ext cx="304800" cy="457200"/>
          </a:xfrm>
          <a:prstGeom prst="downArrow">
            <a:avLst/>
          </a:prstGeom>
          <a:solidFill>
            <a:schemeClr val="bg2">
              <a:lumMod val="50000"/>
            </a:schemeClr>
          </a:solidFill>
          <a:scene3d>
            <a:camera prst="orthographicFront">
              <a:rot lat="0" lon="0" rev="0"/>
            </a:camera>
            <a:lightRig rig="threePt" dir="t">
              <a:rot lat="0" lon="0" rev="1200000"/>
            </a:lightRig>
          </a:scene3d>
          <a:sp3d>
            <a:bevelT w="38100" h="25400"/>
          </a:sp3d>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44" name="Down Arrow 43"/>
          <p:cNvSpPr/>
          <p:nvPr/>
        </p:nvSpPr>
        <p:spPr>
          <a:xfrm>
            <a:off x="3581400" y="1238697"/>
            <a:ext cx="304800" cy="457200"/>
          </a:xfrm>
          <a:prstGeom prst="downArrow">
            <a:avLst/>
          </a:prstGeom>
          <a:solidFill>
            <a:schemeClr val="bg2">
              <a:lumMod val="50000"/>
            </a:schemeClr>
          </a:solidFill>
          <a:scene3d>
            <a:camera prst="orthographicFront">
              <a:rot lat="0" lon="0" rev="0"/>
            </a:camera>
            <a:lightRig rig="threePt" dir="t">
              <a:rot lat="0" lon="0" rev="1200000"/>
            </a:lightRig>
          </a:scene3d>
          <a:sp3d>
            <a:bevelT w="38100" h="25400"/>
          </a:sp3d>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45" name="Down Arrow 44"/>
          <p:cNvSpPr/>
          <p:nvPr/>
        </p:nvSpPr>
        <p:spPr>
          <a:xfrm>
            <a:off x="4114800" y="1238697"/>
            <a:ext cx="304800" cy="457200"/>
          </a:xfrm>
          <a:prstGeom prst="downArrow">
            <a:avLst/>
          </a:prstGeom>
          <a:solidFill>
            <a:schemeClr val="bg2">
              <a:lumMod val="50000"/>
            </a:schemeClr>
          </a:solidFill>
          <a:scene3d>
            <a:camera prst="orthographicFront">
              <a:rot lat="0" lon="0" rev="0"/>
            </a:camera>
            <a:lightRig rig="threePt" dir="t">
              <a:rot lat="0" lon="0" rev="1200000"/>
            </a:lightRig>
          </a:scene3d>
          <a:sp3d>
            <a:bevelT w="38100" h="25400"/>
          </a:sp3d>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46" name="Down Arrow 45"/>
          <p:cNvSpPr/>
          <p:nvPr/>
        </p:nvSpPr>
        <p:spPr>
          <a:xfrm>
            <a:off x="4648200" y="1238697"/>
            <a:ext cx="304800" cy="457200"/>
          </a:xfrm>
          <a:prstGeom prst="downArrow">
            <a:avLst/>
          </a:prstGeom>
          <a:solidFill>
            <a:schemeClr val="bg2">
              <a:lumMod val="50000"/>
            </a:schemeClr>
          </a:solidFill>
          <a:scene3d>
            <a:camera prst="orthographicFront">
              <a:rot lat="0" lon="0" rev="0"/>
            </a:camera>
            <a:lightRig rig="threePt" dir="t">
              <a:rot lat="0" lon="0" rev="1200000"/>
            </a:lightRig>
          </a:scene3d>
          <a:sp3d>
            <a:bevelT w="38100" h="25400"/>
          </a:sp3d>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5638800" y="3257997"/>
            <a:ext cx="762000" cy="457200"/>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rgbClr val="4F81BD">
                    <a:lumMod val="75000"/>
                  </a:srgbClr>
                </a:solidFill>
              </a:rPr>
              <a:t>DMS</a:t>
            </a:r>
            <a:endParaRPr lang="en-US" sz="1200" b="1" dirty="0">
              <a:solidFill>
                <a:srgbClr val="4F81BD">
                  <a:lumMod val="75000"/>
                </a:srgbClr>
              </a:solidFill>
            </a:endParaRPr>
          </a:p>
        </p:txBody>
      </p:sp>
      <p:sp>
        <p:nvSpPr>
          <p:cNvPr id="48" name="Rectangle 47"/>
          <p:cNvSpPr/>
          <p:nvPr/>
        </p:nvSpPr>
        <p:spPr>
          <a:xfrm>
            <a:off x="5638800" y="4277732"/>
            <a:ext cx="762000" cy="457200"/>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rgbClr val="4F81BD">
                    <a:lumMod val="75000"/>
                  </a:srgbClr>
                </a:solidFill>
              </a:rPr>
              <a:t>DMS</a:t>
            </a:r>
            <a:endParaRPr lang="en-US" sz="1200" b="1" dirty="0">
              <a:solidFill>
                <a:srgbClr val="4F81BD">
                  <a:lumMod val="75000"/>
                </a:srgbClr>
              </a:solidFill>
            </a:endParaRPr>
          </a:p>
        </p:txBody>
      </p:sp>
      <p:sp>
        <p:nvSpPr>
          <p:cNvPr id="49" name="Rectangle 48"/>
          <p:cNvSpPr/>
          <p:nvPr/>
        </p:nvSpPr>
        <p:spPr>
          <a:xfrm>
            <a:off x="6553200" y="3257997"/>
            <a:ext cx="762000" cy="457200"/>
          </a:xfrm>
          <a:prstGeom prst="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solidFill>
                  <a:srgbClr val="4F81BD">
                    <a:lumMod val="75000"/>
                  </a:srgbClr>
                </a:solidFill>
              </a:rPr>
              <a:t>Loader Client</a:t>
            </a:r>
            <a:endParaRPr lang="en-US" sz="1200" b="1" dirty="0">
              <a:solidFill>
                <a:srgbClr val="4F81BD">
                  <a:lumMod val="75000"/>
                </a:srgbClr>
              </a:solidFill>
            </a:endParaRPr>
          </a:p>
        </p:txBody>
      </p:sp>
      <p:sp>
        <p:nvSpPr>
          <p:cNvPr id="50" name="Rectangle 49"/>
          <p:cNvSpPr/>
          <p:nvPr/>
        </p:nvSpPr>
        <p:spPr>
          <a:xfrm>
            <a:off x="7620000" y="3257997"/>
            <a:ext cx="10668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solidFill>
                  <a:srgbClr val="C0504D">
                    <a:lumMod val="50000"/>
                  </a:srgbClr>
                </a:solidFill>
              </a:rPr>
              <a:t>SQL SSIS</a:t>
            </a:r>
            <a:endParaRPr lang="en-US" sz="1200" dirty="0">
              <a:solidFill>
                <a:srgbClr val="C0504D">
                  <a:lumMod val="50000"/>
                </a:srgbClr>
              </a:solidFill>
            </a:endParaRPr>
          </a:p>
        </p:txBody>
      </p:sp>
      <p:sp>
        <p:nvSpPr>
          <p:cNvPr id="51" name="Rectangle 50"/>
          <p:cNvSpPr/>
          <p:nvPr/>
        </p:nvSpPr>
        <p:spPr>
          <a:xfrm>
            <a:off x="5867400" y="5277297"/>
            <a:ext cx="106680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solidFill>
                  <a:srgbClr val="C0504D">
                    <a:lumMod val="50000"/>
                  </a:srgbClr>
                </a:solidFill>
              </a:rPr>
              <a:t>HPC</a:t>
            </a:r>
            <a:endParaRPr lang="en-US" sz="1200" dirty="0">
              <a:solidFill>
                <a:srgbClr val="C0504D">
                  <a:lumMod val="50000"/>
                </a:srgbClr>
              </a:solidFill>
            </a:endParaRPr>
          </a:p>
        </p:txBody>
      </p:sp>
      <p:sp>
        <p:nvSpPr>
          <p:cNvPr id="52" name="Rectangle 51"/>
          <p:cNvSpPr/>
          <p:nvPr/>
        </p:nvSpPr>
        <p:spPr>
          <a:xfrm>
            <a:off x="7239000" y="5277297"/>
            <a:ext cx="106680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solidFill>
                  <a:srgbClr val="C0504D">
                    <a:lumMod val="50000"/>
                  </a:srgbClr>
                </a:solidFill>
              </a:rPr>
              <a:t>AD</a:t>
            </a:r>
            <a:endParaRPr lang="en-US" sz="1200" dirty="0">
              <a:solidFill>
                <a:srgbClr val="C0504D">
                  <a:lumMod val="50000"/>
                </a:srgbClr>
              </a:solidFill>
            </a:endParaRPr>
          </a:p>
        </p:txBody>
      </p:sp>
      <p:sp>
        <p:nvSpPr>
          <p:cNvPr id="53" name="Rectangle 52"/>
          <p:cNvSpPr/>
          <p:nvPr/>
        </p:nvSpPr>
        <p:spPr>
          <a:xfrm>
            <a:off x="1694330" y="4156707"/>
            <a:ext cx="32766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sz="1200" dirty="0" smtClean="0">
                <a:solidFill>
                  <a:srgbClr val="C0504D">
                    <a:lumMod val="50000"/>
                  </a:srgbClr>
                </a:solidFill>
              </a:rPr>
              <a:t>SQL OS</a:t>
            </a:r>
            <a:endParaRPr lang="en-US" sz="1200" dirty="0">
              <a:solidFill>
                <a:srgbClr val="C0504D">
                  <a:lumMod val="50000"/>
                </a:srgbClr>
              </a:solidFill>
            </a:endParaRPr>
          </a:p>
        </p:txBody>
      </p:sp>
      <p:sp>
        <p:nvSpPr>
          <p:cNvPr id="54" name="Rectangle 53"/>
          <p:cNvSpPr/>
          <p:nvPr/>
        </p:nvSpPr>
        <p:spPr>
          <a:xfrm>
            <a:off x="304800" y="3677097"/>
            <a:ext cx="10668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sz="1200" dirty="0" smtClean="0">
                <a:solidFill>
                  <a:srgbClr val="C0504D">
                    <a:lumMod val="50000"/>
                  </a:srgbClr>
                </a:solidFill>
              </a:rPr>
              <a:t>SQL OS</a:t>
            </a:r>
            <a:endParaRPr lang="en-US" sz="1200" dirty="0">
              <a:solidFill>
                <a:srgbClr val="C0504D">
                  <a:lumMod val="50000"/>
                </a:srgbClr>
              </a:solidFill>
            </a:endParaRPr>
          </a:p>
        </p:txBody>
      </p:sp>
      <p:sp>
        <p:nvSpPr>
          <p:cNvPr id="56" name="TextBox 55"/>
          <p:cNvSpPr txBox="1"/>
          <p:nvPr/>
        </p:nvSpPr>
        <p:spPr>
          <a:xfrm>
            <a:off x="209725" y="1795244"/>
            <a:ext cx="1275126" cy="276999"/>
          </a:xfrm>
          <a:prstGeom prst="rect">
            <a:avLst/>
          </a:prstGeom>
          <a:noFill/>
        </p:spPr>
        <p:txBody>
          <a:bodyPr wrap="square" rtlCol="0">
            <a:spAutoFit/>
          </a:bodyPr>
          <a:lstStyle/>
          <a:p>
            <a:r>
              <a:rPr lang="en-US" sz="1200" b="1" dirty="0" smtClean="0">
                <a:solidFill>
                  <a:schemeClr val="bg1"/>
                </a:solidFill>
              </a:rPr>
              <a:t>Control Node</a:t>
            </a:r>
            <a:endParaRPr lang="en-US" sz="1200" b="1" dirty="0">
              <a:solidFill>
                <a:schemeClr val="bg1"/>
              </a:solidFill>
            </a:endParaRPr>
          </a:p>
        </p:txBody>
      </p:sp>
      <p:sp>
        <p:nvSpPr>
          <p:cNvPr id="57" name="Rectangle 56"/>
          <p:cNvSpPr/>
          <p:nvPr/>
        </p:nvSpPr>
        <p:spPr>
          <a:xfrm>
            <a:off x="2505372" y="571649"/>
            <a:ext cx="822960" cy="548640"/>
          </a:xfrm>
          <a:prstGeom prst="rect">
            <a:avLst/>
          </a:prstGeom>
          <a:solidFill>
            <a:srgbClr val="F2AB5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solidFill>
                  <a:srgbClr val="9BBB59">
                    <a:lumMod val="75000"/>
                  </a:srgbClr>
                </a:solidFill>
              </a:rPr>
              <a:t>Other 3</a:t>
            </a:r>
            <a:r>
              <a:rPr lang="en-US" sz="1200" b="1" baseline="30000" dirty="0" smtClean="0">
                <a:solidFill>
                  <a:srgbClr val="9BBB59">
                    <a:lumMod val="75000"/>
                  </a:srgbClr>
                </a:solidFill>
              </a:rPr>
              <a:t>rd</a:t>
            </a:r>
            <a:r>
              <a:rPr lang="en-US" sz="1200" b="1" dirty="0" smtClean="0">
                <a:solidFill>
                  <a:srgbClr val="9BBB59">
                    <a:lumMod val="75000"/>
                  </a:srgbClr>
                </a:solidFill>
              </a:rPr>
              <a:t> Party Tools</a:t>
            </a:r>
            <a:endParaRPr lang="en-US" sz="1200" b="1" dirty="0">
              <a:solidFill>
                <a:srgbClr val="9BBB59">
                  <a:lumMod val="75000"/>
                </a:srgbClr>
              </a:solidFill>
            </a:endParaRPr>
          </a:p>
        </p:txBody>
      </p:sp>
    </p:spTree>
    <p:extLst>
      <p:ext uri="{BB962C8B-B14F-4D97-AF65-F5344CB8AC3E}">
        <p14:creationId xmlns:p14="http://schemas.microsoft.com/office/powerpoint/2010/main" val="290170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16632"/>
            <a:ext cx="8382000" cy="1329595"/>
          </a:xfrm>
        </p:spPr>
        <p:txBody>
          <a:bodyPr>
            <a:normAutofit/>
          </a:bodyPr>
          <a:lstStyle/>
          <a:p>
            <a:r>
              <a:rPr lang="en-US" sz="3200" dirty="0" smtClean="0"/>
              <a:t>Integration with PDW:</a:t>
            </a:r>
            <a:br>
              <a:rPr lang="en-US" sz="3200" dirty="0" smtClean="0"/>
            </a:br>
            <a:r>
              <a:rPr lang="en-US" sz="3200" dirty="0" smtClean="0"/>
              <a:t>“Hub and Spoke”</a:t>
            </a:r>
            <a:endParaRPr lang="en-US" sz="3200" dirty="0"/>
          </a:p>
        </p:txBody>
      </p:sp>
      <p:pic>
        <p:nvPicPr>
          <p:cNvPr id="5" name="Content Placeholder 4" descr="2 (No ME) - Microsoft Madison Hub &amp; Spoke.jpg"/>
          <p:cNvPicPr>
            <a:picLocks noGrp="1" noChangeAspect="1"/>
          </p:cNvPicPr>
          <p:nvPr>
            <p:ph idx="4294967295"/>
          </p:nvPr>
        </p:nvPicPr>
        <p:blipFill>
          <a:blip r:embed="rId2" cstate="print"/>
          <a:stretch>
            <a:fillRect/>
          </a:stretch>
        </p:blipFill>
        <p:spPr>
          <a:xfrm>
            <a:off x="1589070" y="1340768"/>
            <a:ext cx="5863250" cy="5008566"/>
          </a:xfrm>
          <a:prstGeom prst="roundRect">
            <a:avLst>
              <a:gd name="adj" fmla="val 8594"/>
            </a:avLst>
          </a:prstGeom>
          <a:solidFill>
            <a:srgbClr val="FFFFFF">
              <a:shade val="85000"/>
              <a:alpha val="46000"/>
            </a:srgbClr>
          </a:solidFill>
          <a:ln>
            <a:noFill/>
          </a:ln>
          <a:effectLst>
            <a:reflection blurRad="12700" stA="38000" endPos="28000" dist="5000" dir="5400000" sy="-100000" algn="bl" rotWithShape="0"/>
          </a:effectLst>
        </p:spPr>
      </p:pic>
      <p:sp>
        <p:nvSpPr>
          <p:cNvPr id="3" name="TextBox 2"/>
          <p:cNvSpPr txBox="1"/>
          <p:nvPr/>
        </p:nvSpPr>
        <p:spPr>
          <a:xfrm>
            <a:off x="4174232" y="3933056"/>
            <a:ext cx="685800" cy="169277"/>
          </a:xfrm>
          <a:prstGeom prst="rect">
            <a:avLst/>
          </a:prstGeom>
          <a:solidFill>
            <a:srgbClr val="F3AF35"/>
          </a:solidFill>
        </p:spPr>
        <p:txBody>
          <a:bodyPr wrap="square" lIns="0" tIns="0" rIns="0" bIns="0" rtlCol="0">
            <a:spAutoFit/>
          </a:bodyPr>
          <a:lstStyle/>
          <a:p>
            <a:pPr algn="ctr"/>
            <a:r>
              <a:rPr lang="en-US" sz="1100" b="1" dirty="0" smtClean="0">
                <a:solidFill>
                  <a:srgbClr val="333333"/>
                </a:solidFill>
              </a:rPr>
              <a:t>PDW</a:t>
            </a:r>
          </a:p>
        </p:txBody>
      </p:sp>
      <p:sp>
        <p:nvSpPr>
          <p:cNvPr id="6" name="TextBox 5"/>
          <p:cNvSpPr txBox="1"/>
          <p:nvPr/>
        </p:nvSpPr>
        <p:spPr>
          <a:xfrm>
            <a:off x="5830416" y="3979803"/>
            <a:ext cx="685800" cy="169277"/>
          </a:xfrm>
          <a:prstGeom prst="rect">
            <a:avLst/>
          </a:prstGeom>
          <a:solidFill>
            <a:srgbClr val="F3AF35"/>
          </a:solidFill>
        </p:spPr>
        <p:txBody>
          <a:bodyPr wrap="square" lIns="0" tIns="0" rIns="0" bIns="0" rtlCol="0">
            <a:spAutoFit/>
          </a:bodyPr>
          <a:lstStyle/>
          <a:p>
            <a:pPr algn="ctr"/>
            <a:r>
              <a:rPr lang="en-US" sz="1100" b="1" dirty="0" smtClean="0">
                <a:solidFill>
                  <a:srgbClr val="333333"/>
                </a:solidFill>
              </a:rPr>
              <a:t>PDW</a:t>
            </a:r>
          </a:p>
        </p:txBody>
      </p:sp>
      <p:sp>
        <p:nvSpPr>
          <p:cNvPr id="7" name="TextBox 6"/>
          <p:cNvSpPr txBox="1"/>
          <p:nvPr/>
        </p:nvSpPr>
        <p:spPr>
          <a:xfrm>
            <a:off x="4174232" y="4267835"/>
            <a:ext cx="685800" cy="169277"/>
          </a:xfrm>
          <a:prstGeom prst="rect">
            <a:avLst/>
          </a:prstGeom>
          <a:solidFill>
            <a:srgbClr val="F3AF35"/>
          </a:solidFill>
        </p:spPr>
        <p:txBody>
          <a:bodyPr wrap="square" lIns="0" tIns="0" rIns="0" bIns="0" rtlCol="0">
            <a:spAutoFit/>
          </a:bodyPr>
          <a:lstStyle/>
          <a:p>
            <a:pPr algn="ctr"/>
            <a:r>
              <a:rPr lang="en-US" sz="1100" b="1" dirty="0" smtClean="0">
                <a:solidFill>
                  <a:srgbClr val="333333"/>
                </a:solidFill>
              </a:rPr>
              <a:t>PDW</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018856"/>
            <a:ext cx="323380" cy="36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486400"/>
            <a:ext cx="323380" cy="36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980" y="5245321"/>
            <a:ext cx="323380" cy="36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0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Hub-and-Spoke Benefits</a:t>
            </a:r>
            <a:endParaRPr lang="en-US" dirty="0"/>
          </a:p>
        </p:txBody>
      </p:sp>
      <p:sp>
        <p:nvSpPr>
          <p:cNvPr id="6" name="Text Placeholder 5"/>
          <p:cNvSpPr>
            <a:spLocks noGrp="1"/>
          </p:cNvSpPr>
          <p:nvPr>
            <p:ph type="body" idx="1"/>
          </p:nvPr>
        </p:nvSpPr>
        <p:spPr>
          <a:xfrm>
            <a:off x="387054" y="1420814"/>
            <a:ext cx="8375946" cy="4093428"/>
          </a:xfrm>
        </p:spPr>
        <p:txBody>
          <a:bodyPr>
            <a:normAutofit fontScale="92500" lnSpcReduction="10000"/>
          </a:bodyPr>
          <a:lstStyle/>
          <a:p>
            <a:pPr marL="282575" indent="-342900" eaLnBrk="0" hangingPunct="0">
              <a:buClr>
                <a:srgbClr val="0070C0"/>
              </a:buClr>
              <a:buSzPct val="115000"/>
              <a:defRPr/>
            </a:pPr>
            <a:r>
              <a:rPr lang="en-US" sz="2800" kern="0" dirty="0" smtClean="0">
                <a:latin typeface="Calibri" pitchFamily="34" charset="0"/>
              </a:rPr>
              <a:t>Full SQL Server functionality</a:t>
            </a:r>
          </a:p>
          <a:p>
            <a:pPr marL="282575" indent="-342900" eaLnBrk="0" hangingPunct="0">
              <a:buClr>
                <a:srgbClr val="0070C0"/>
              </a:buClr>
              <a:buSzPct val="115000"/>
              <a:defRPr/>
            </a:pPr>
            <a:r>
              <a:rPr lang="en-US" sz="2800" kern="0" dirty="0" smtClean="0">
                <a:latin typeface="Calibri" pitchFamily="34" charset="0"/>
              </a:rPr>
              <a:t>Distributes the workload</a:t>
            </a:r>
          </a:p>
          <a:p>
            <a:pPr marL="282575" indent="-342900" eaLnBrk="0" hangingPunct="0">
              <a:buClr>
                <a:srgbClr val="0070C0"/>
              </a:buClr>
              <a:buSzPct val="115000"/>
              <a:defRPr/>
            </a:pPr>
            <a:r>
              <a:rPr lang="en-US" sz="2800" kern="0" dirty="0" smtClean="0">
                <a:latin typeface="Calibri" pitchFamily="34" charset="0"/>
              </a:rPr>
              <a:t>Allows existing/new data marts to be fully and easily integrated into the EDW</a:t>
            </a:r>
          </a:p>
          <a:p>
            <a:pPr marL="282575" indent="-342900" eaLnBrk="0" hangingPunct="0">
              <a:buClr>
                <a:srgbClr val="0070C0"/>
              </a:buClr>
              <a:buSzPct val="115000"/>
              <a:defRPr/>
            </a:pPr>
            <a:r>
              <a:rPr lang="en-US" sz="2800" kern="0" dirty="0" smtClean="0">
                <a:latin typeface="Calibri" pitchFamily="34" charset="0"/>
              </a:rPr>
              <a:t>Better solution for customers than consolidation</a:t>
            </a:r>
          </a:p>
          <a:p>
            <a:pPr marL="282575" indent="-342900" eaLnBrk="0" hangingPunct="0">
              <a:buClr>
                <a:srgbClr val="0070C0"/>
              </a:buClr>
              <a:buSzPct val="115000"/>
              <a:defRPr/>
            </a:pPr>
            <a:r>
              <a:rPr lang="en-US" sz="2800" kern="0" dirty="0" smtClean="0">
                <a:latin typeface="Calibri" pitchFamily="34" charset="0"/>
              </a:rPr>
              <a:t>‘Best of both worlds’ solution</a:t>
            </a:r>
          </a:p>
          <a:p>
            <a:pPr marL="282575" indent="-342900" eaLnBrk="0" hangingPunct="0">
              <a:buClr>
                <a:srgbClr val="0070C0"/>
              </a:buClr>
              <a:buSzPct val="115000"/>
              <a:defRPr/>
            </a:pPr>
            <a:r>
              <a:rPr lang="en-US" sz="2800" kern="0" dirty="0" smtClean="0">
                <a:latin typeface="Calibri" pitchFamily="34" charset="0"/>
              </a:rPr>
              <a:t>Enables publishing</a:t>
            </a:r>
          </a:p>
          <a:p>
            <a:pPr marL="282575" indent="-342900" eaLnBrk="0" hangingPunct="0">
              <a:buClr>
                <a:srgbClr val="0070C0"/>
              </a:buClr>
              <a:buSzPct val="115000"/>
              <a:defRPr/>
            </a:pPr>
            <a:r>
              <a:rPr lang="en-US" sz="2800" kern="0" dirty="0" smtClean="0">
                <a:latin typeface="Calibri" pitchFamily="34" charset="0"/>
              </a:rPr>
              <a:t>Expand and add spokes without impacting other users</a:t>
            </a:r>
          </a:p>
          <a:p>
            <a:pPr marL="282575" indent="-342900" eaLnBrk="0" hangingPunct="0">
              <a:buClr>
                <a:srgbClr val="0070C0"/>
              </a:buClr>
              <a:buSzPct val="115000"/>
              <a:defRPr/>
            </a:pPr>
            <a:r>
              <a:rPr lang="en-US" sz="2800" kern="0" dirty="0" smtClean="0">
                <a:latin typeface="Calibri" pitchFamily="34" charset="0"/>
              </a:rPr>
              <a:t>Spokes can be budgeted</a:t>
            </a:r>
            <a:endParaRPr lang="en-US" dirty="0"/>
          </a:p>
        </p:txBody>
      </p:sp>
      <p:sp>
        <p:nvSpPr>
          <p:cNvPr id="7" name="Footer Placeholder 2"/>
          <p:cNvSpPr txBox="1">
            <a:spLocks/>
          </p:cNvSpPr>
          <p:nvPr/>
        </p:nvSpPr>
        <p:spPr>
          <a:xfrm>
            <a:off x="7010400" y="6639633"/>
            <a:ext cx="2133600" cy="201436"/>
          </a:xfrm>
          <a:prstGeom prst="rect">
            <a:avLst/>
          </a:prstGeom>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solidFill>
                <a:effectLst/>
                <a:uLnTx/>
                <a:uFillTx/>
                <a:latin typeface="+mn-lt"/>
                <a:ea typeface="+mn-ea"/>
                <a:cs typeface="+mn-cs"/>
              </a:rPr>
              <a:t>Microsoft Confidential</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4293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82960"/>
          </a:xfrm>
        </p:spPr>
        <p:txBody>
          <a:bodyPr>
            <a:noAutofit/>
          </a:bodyPr>
          <a:lstStyle/>
          <a:p>
            <a:pPr defTabSz="914363">
              <a:lnSpc>
                <a:spcPct val="90000"/>
              </a:lnSpc>
            </a:pPr>
            <a:r>
              <a:rPr lang="en-US" sz="3200" spc="-150" dirty="0" smtClean="0">
                <a:ln w="3175">
                  <a:noFill/>
                </a:ln>
                <a:solidFill>
                  <a:schemeClr val="bg1"/>
                </a:solidFill>
                <a:latin typeface="Arial" pitchFamily="34" charset="0"/>
                <a:ea typeface="+mn-ea"/>
                <a:cs typeface="Arial" pitchFamily="34" charset="0"/>
              </a:rPr>
              <a:t>PDW Software </a:t>
            </a:r>
            <a:r>
              <a:rPr lang="en-US" sz="3200" b="0" spc="-150" dirty="0" smtClean="0">
                <a:ln w="3175">
                  <a:noFill/>
                </a:ln>
                <a:solidFill>
                  <a:schemeClr val="bg1"/>
                </a:solidFill>
                <a:latin typeface="Arial" pitchFamily="34" charset="0"/>
                <a:ea typeface="+mn-ea"/>
                <a:cs typeface="Arial" pitchFamily="34" charset="0"/>
              </a:rPr>
              <a:t>Support offerings</a:t>
            </a:r>
            <a:endParaRPr lang="en-US" sz="3200" b="0" spc="-150" dirty="0">
              <a:ln w="3175">
                <a:noFill/>
              </a:ln>
              <a:solidFill>
                <a:schemeClr val="bg1"/>
              </a:solidFill>
              <a:latin typeface="Arial" pitchFamily="34" charset="0"/>
              <a:ea typeface="+mn-ea"/>
              <a:cs typeface="Arial" pitchFamily="34" charset="0"/>
            </a:endParaRPr>
          </a:p>
        </p:txBody>
      </p:sp>
      <p:sp>
        <p:nvSpPr>
          <p:cNvPr id="7" name="Text Placeholder 2"/>
          <p:cNvSpPr>
            <a:spLocks noGrp="1"/>
          </p:cNvSpPr>
          <p:nvPr/>
        </p:nvSpPr>
        <p:spPr>
          <a:xfrm>
            <a:off x="2400799" y="1052736"/>
            <a:ext cx="6426679" cy="515371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solidFill>
                  <a:schemeClr val="bg1"/>
                </a:solidFill>
              </a:rPr>
              <a:t>With Microsoft SQL Server 2008 R2 Parallel Data </a:t>
            </a:r>
            <a:r>
              <a:rPr lang="en-US" sz="1400" b="1" dirty="0" smtClean="0">
                <a:solidFill>
                  <a:schemeClr val="bg1"/>
                </a:solidFill>
              </a:rPr>
              <a:t>Warehouse you can choose from two support packages:</a:t>
            </a:r>
          </a:p>
          <a:p>
            <a:pPr lvl="1"/>
            <a:r>
              <a:rPr lang="en-US" sz="1100" b="1" dirty="0" smtClean="0">
                <a:solidFill>
                  <a:schemeClr val="bg1"/>
                </a:solidFill>
              </a:rPr>
              <a:t>SA + Premier</a:t>
            </a:r>
          </a:p>
          <a:p>
            <a:pPr lvl="1"/>
            <a:r>
              <a:rPr lang="en-US" sz="1100" b="1" dirty="0" smtClean="0">
                <a:solidFill>
                  <a:schemeClr val="bg1"/>
                </a:solidFill>
              </a:rPr>
              <a:t>SA + Premier Mission Critical</a:t>
            </a:r>
          </a:p>
          <a:p>
            <a:pPr marL="855663" lvl="2" indent="0">
              <a:buNone/>
            </a:pPr>
            <a:endParaRPr lang="en-US" sz="1100" dirty="0">
              <a:solidFill>
                <a:schemeClr val="bg1"/>
              </a:solidFill>
            </a:endParaRPr>
          </a:p>
          <a:p>
            <a:r>
              <a:rPr lang="en-US" sz="1400" b="1" i="1" dirty="0" smtClean="0">
                <a:solidFill>
                  <a:schemeClr val="bg1"/>
                </a:solidFill>
              </a:rPr>
              <a:t>SA + Premier </a:t>
            </a:r>
            <a:r>
              <a:rPr lang="en-US" sz="1400" dirty="0" smtClean="0">
                <a:solidFill>
                  <a:schemeClr val="bg1"/>
                </a:solidFill>
              </a:rPr>
              <a:t>provides </a:t>
            </a:r>
            <a:r>
              <a:rPr lang="en-US" sz="1400" dirty="0">
                <a:solidFill>
                  <a:schemeClr val="bg1"/>
                </a:solidFill>
              </a:rPr>
              <a:t>core </a:t>
            </a:r>
            <a:r>
              <a:rPr lang="en-US" sz="1400" dirty="0" smtClean="0">
                <a:solidFill>
                  <a:schemeClr val="bg1"/>
                </a:solidFill>
              </a:rPr>
              <a:t>support</a:t>
            </a:r>
          </a:p>
          <a:p>
            <a:pPr marL="395288" lvl="1" indent="61913">
              <a:buNone/>
            </a:pPr>
            <a:r>
              <a:rPr lang="en-US" sz="1400" dirty="0" smtClean="0">
                <a:solidFill>
                  <a:schemeClr val="bg1"/>
                </a:solidFill>
              </a:rPr>
              <a:t>Recommended for staging/test servers.</a:t>
            </a:r>
            <a:endParaRPr lang="en-US" sz="1400" dirty="0">
              <a:solidFill>
                <a:schemeClr val="bg1"/>
              </a:solidFill>
            </a:endParaRPr>
          </a:p>
          <a:p>
            <a:pPr lvl="2"/>
            <a:r>
              <a:rPr lang="en-US" sz="1050" dirty="0" smtClean="0">
                <a:solidFill>
                  <a:schemeClr val="bg1"/>
                </a:solidFill>
              </a:rPr>
              <a:t>First point </a:t>
            </a:r>
            <a:r>
              <a:rPr lang="en-US" sz="1050" dirty="0">
                <a:solidFill>
                  <a:schemeClr val="bg1"/>
                </a:solidFill>
              </a:rPr>
              <a:t>of contact for </a:t>
            </a:r>
            <a:r>
              <a:rPr lang="en-US" sz="1050" dirty="0" smtClean="0">
                <a:solidFill>
                  <a:schemeClr val="bg1"/>
                </a:solidFill>
              </a:rPr>
              <a:t>support for the </a:t>
            </a:r>
            <a:r>
              <a:rPr lang="en-US" sz="1050" dirty="0">
                <a:solidFill>
                  <a:schemeClr val="bg1"/>
                </a:solidFill>
              </a:rPr>
              <a:t>appliance </a:t>
            </a:r>
            <a:r>
              <a:rPr lang="en-US" sz="1050" dirty="0" smtClean="0">
                <a:solidFill>
                  <a:schemeClr val="bg1"/>
                </a:solidFill>
              </a:rPr>
              <a:t>(Microsoft collaborates with the hardware support group )</a:t>
            </a:r>
            <a:endParaRPr lang="en-US" sz="1000" dirty="0">
              <a:solidFill>
                <a:schemeClr val="bg1"/>
              </a:solidFill>
            </a:endParaRPr>
          </a:p>
          <a:p>
            <a:pPr lvl="2"/>
            <a:r>
              <a:rPr lang="en-US" sz="1050" dirty="0" smtClean="0">
                <a:solidFill>
                  <a:schemeClr val="bg1"/>
                </a:solidFill>
              </a:rPr>
              <a:t>Hardware maintenance provided by HP</a:t>
            </a:r>
            <a:endParaRPr lang="en-US" sz="1050" baseline="30000" dirty="0">
              <a:solidFill>
                <a:schemeClr val="bg1"/>
              </a:solidFill>
            </a:endParaRPr>
          </a:p>
          <a:p>
            <a:pPr lvl="2"/>
            <a:r>
              <a:rPr lang="en-US" sz="1050" dirty="0" smtClean="0">
                <a:solidFill>
                  <a:schemeClr val="bg1"/>
                </a:solidFill>
              </a:rPr>
              <a:t>Remote Unlimited Break/Fix </a:t>
            </a:r>
            <a:r>
              <a:rPr lang="en-US" sz="1050" dirty="0">
                <a:solidFill>
                  <a:schemeClr val="bg1"/>
                </a:solidFill>
              </a:rPr>
              <a:t>incidents</a:t>
            </a:r>
          </a:p>
          <a:p>
            <a:pPr lvl="2"/>
            <a:r>
              <a:rPr lang="en-US" sz="1050" dirty="0">
                <a:solidFill>
                  <a:schemeClr val="bg1"/>
                </a:solidFill>
              </a:rPr>
              <a:t>New Product Version rights</a:t>
            </a:r>
          </a:p>
          <a:p>
            <a:pPr lvl="2"/>
            <a:r>
              <a:rPr lang="en-US" sz="1050" dirty="0">
                <a:solidFill>
                  <a:schemeClr val="bg1"/>
                </a:solidFill>
              </a:rPr>
              <a:t>Appliance centric software servicing and support lifecycle</a:t>
            </a:r>
          </a:p>
          <a:p>
            <a:pPr marL="0" indent="0">
              <a:buNone/>
            </a:pPr>
            <a:endParaRPr lang="en-US" sz="1400" b="1" i="1" dirty="0" smtClean="0">
              <a:solidFill>
                <a:schemeClr val="bg1"/>
              </a:solidFill>
            </a:endParaRPr>
          </a:p>
          <a:p>
            <a:r>
              <a:rPr lang="en-US" sz="1400" b="1" i="1" dirty="0" smtClean="0">
                <a:solidFill>
                  <a:schemeClr val="bg1"/>
                </a:solidFill>
              </a:rPr>
              <a:t>SA + Premier Mission Critical </a:t>
            </a:r>
            <a:r>
              <a:rPr lang="en-US" sz="1400" dirty="0" smtClean="0">
                <a:solidFill>
                  <a:schemeClr val="bg1"/>
                </a:solidFill>
              </a:rPr>
              <a:t>for appliances</a:t>
            </a:r>
            <a:r>
              <a:rPr lang="en-US" sz="1400" b="1" i="1" dirty="0" smtClean="0">
                <a:solidFill>
                  <a:schemeClr val="bg1"/>
                </a:solidFill>
              </a:rPr>
              <a:t> </a:t>
            </a:r>
            <a:r>
              <a:rPr lang="en-US" sz="1400" dirty="0" smtClean="0">
                <a:solidFill>
                  <a:schemeClr val="bg1"/>
                </a:solidFill>
              </a:rPr>
              <a:t>is designed to maximize business continuity for your most important of solutions:</a:t>
            </a:r>
          </a:p>
          <a:p>
            <a:pPr marL="395288" lvl="1" indent="61913">
              <a:buNone/>
            </a:pPr>
            <a:r>
              <a:rPr lang="en-US" sz="1400" dirty="0" smtClean="0">
                <a:solidFill>
                  <a:schemeClr val="bg1"/>
                </a:solidFill>
              </a:rPr>
              <a:t>Recommended for production PDW appliances</a:t>
            </a:r>
          </a:p>
          <a:p>
            <a:pPr lvl="1"/>
            <a:r>
              <a:rPr lang="en-US" sz="1200" dirty="0" smtClean="0">
                <a:solidFill>
                  <a:schemeClr val="bg1"/>
                </a:solidFill>
              </a:rPr>
              <a:t>Maintain</a:t>
            </a:r>
          </a:p>
          <a:p>
            <a:pPr lvl="2"/>
            <a:r>
              <a:rPr lang="en-US" sz="1100" dirty="0" smtClean="0">
                <a:solidFill>
                  <a:schemeClr val="bg1"/>
                </a:solidFill>
              </a:rPr>
              <a:t>Dedicated Service Engineer (400hrs per year)</a:t>
            </a:r>
          </a:p>
          <a:p>
            <a:pPr lvl="2"/>
            <a:r>
              <a:rPr lang="en-US" sz="1100" dirty="0" smtClean="0">
                <a:solidFill>
                  <a:schemeClr val="bg1"/>
                </a:solidFill>
              </a:rPr>
              <a:t>PDW Health Check</a:t>
            </a:r>
          </a:p>
          <a:p>
            <a:pPr lvl="1"/>
            <a:r>
              <a:rPr lang="en-US" sz="1200" dirty="0" smtClean="0">
                <a:solidFill>
                  <a:schemeClr val="bg1"/>
                </a:solidFill>
              </a:rPr>
              <a:t>Restore</a:t>
            </a:r>
          </a:p>
          <a:p>
            <a:pPr lvl="2"/>
            <a:r>
              <a:rPr lang="en-US" sz="1100" dirty="0" smtClean="0">
                <a:solidFill>
                  <a:schemeClr val="bg1"/>
                </a:solidFill>
              </a:rPr>
              <a:t>30 minute response (priority phone number access)</a:t>
            </a:r>
          </a:p>
          <a:p>
            <a:pPr lvl="2"/>
            <a:r>
              <a:rPr lang="en-US" sz="1100" dirty="0" smtClean="0">
                <a:solidFill>
                  <a:schemeClr val="bg1"/>
                </a:solidFill>
              </a:rPr>
              <a:t>Enhanced Critical Situation escalation process</a:t>
            </a:r>
          </a:p>
          <a:p>
            <a:pPr lvl="2"/>
            <a:r>
              <a:rPr lang="en-US" sz="1100" dirty="0" smtClean="0">
                <a:solidFill>
                  <a:schemeClr val="bg1"/>
                </a:solidFill>
              </a:rPr>
              <a:t>Escalation Manager</a:t>
            </a:r>
          </a:p>
          <a:p>
            <a:pPr lvl="2"/>
            <a:r>
              <a:rPr lang="en-US" sz="1100" dirty="0" smtClean="0">
                <a:solidFill>
                  <a:schemeClr val="bg1"/>
                </a:solidFill>
              </a:rPr>
              <a:t>Executive incident visibility</a:t>
            </a:r>
          </a:p>
          <a:p>
            <a:pPr lvl="2"/>
            <a:r>
              <a:rPr lang="en-US" sz="1100" dirty="0" smtClean="0">
                <a:solidFill>
                  <a:schemeClr val="bg1"/>
                </a:solidFill>
              </a:rPr>
              <a:t>Faster access to the software engineering team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80728"/>
            <a:ext cx="2390201" cy="5736484"/>
          </a:xfrm>
          <a:prstGeom prst="rect">
            <a:avLst/>
          </a:prstGeom>
        </p:spPr>
      </p:pic>
    </p:spTree>
    <p:extLst>
      <p:ext uri="{BB962C8B-B14F-4D97-AF65-F5344CB8AC3E}">
        <p14:creationId xmlns:p14="http://schemas.microsoft.com/office/powerpoint/2010/main" val="241816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677321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98123955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34787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DW </a:t>
            </a:r>
            <a:r>
              <a:rPr lang="en-US" dirty="0" smtClean="0"/>
              <a:t>products </a:t>
            </a:r>
            <a:r>
              <a:rPr lang="en-US" dirty="0"/>
              <a:t>positioning</a:t>
            </a:r>
          </a:p>
        </p:txBody>
      </p:sp>
      <p:sp>
        <p:nvSpPr>
          <p:cNvPr id="59" name="Up Arrow 58"/>
          <p:cNvSpPr/>
          <p:nvPr/>
        </p:nvSpPr>
        <p:spPr>
          <a:xfrm>
            <a:off x="4267200" y="6019800"/>
            <a:ext cx="1066800" cy="609600"/>
          </a:xfrm>
          <a:prstGeom prst="upArrow">
            <a:avLst>
              <a:gd name="adj1" fmla="val 62793"/>
              <a:gd name="adj2" fmla="val 50000"/>
            </a:avLst>
          </a:prstGeom>
          <a:gradFill rotWithShape="1">
            <a:gsLst>
              <a:gs pos="0">
                <a:srgbClr val="000000">
                  <a:tint val="62000"/>
                  <a:satMod val="180000"/>
                </a:srgbClr>
              </a:gs>
              <a:gs pos="65000">
                <a:srgbClr val="000000">
                  <a:tint val="32000"/>
                  <a:satMod val="250000"/>
                </a:srgbClr>
              </a:gs>
              <a:gs pos="100000">
                <a:srgbClr val="000000">
                  <a:tint val="23000"/>
                  <a:satMod val="300000"/>
                </a:srgbClr>
              </a:gs>
            </a:gsLst>
            <a:lin ang="16200000" scaled="0"/>
          </a:gradFill>
          <a:ln w="9525" cap="flat" cmpd="sng" algn="ctr">
            <a:solidFill>
              <a:srgbClr val="000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Segoe"/>
                <a:ea typeface="+mn-ea"/>
                <a:cs typeface="+mn-cs"/>
              </a:rPr>
              <a:t>Start here</a:t>
            </a:r>
            <a:endParaRPr kumimoji="0" lang="en-US" sz="1200" b="0" i="0" u="none" strike="noStrike" kern="0" cap="none" spc="0" normalizeH="0" baseline="0" noProof="0" dirty="0">
              <a:ln>
                <a:noFill/>
              </a:ln>
              <a:solidFill>
                <a:srgbClr val="000000"/>
              </a:solidFill>
              <a:effectLst/>
              <a:uLnTx/>
              <a:uFillTx/>
              <a:latin typeface="Segoe"/>
              <a:ea typeface="+mn-ea"/>
              <a:cs typeface="+mn-cs"/>
            </a:endParaRPr>
          </a:p>
        </p:txBody>
      </p:sp>
      <p:sp>
        <p:nvSpPr>
          <p:cNvPr id="60" name="Oval 59"/>
          <p:cNvSpPr/>
          <p:nvPr/>
        </p:nvSpPr>
        <p:spPr>
          <a:xfrm>
            <a:off x="5867400" y="1524000"/>
            <a:ext cx="2667000" cy="685800"/>
          </a:xfrm>
          <a:prstGeom prst="ellipse">
            <a:avLst/>
          </a:prstGeom>
          <a:solidFill>
            <a:srgbClr val="FFC000"/>
          </a:solidFill>
          <a:ln w="9525" cap="flat" cmpd="sng" algn="ctr">
            <a:solidFill>
              <a:srgbClr val="000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Appliance Simplicity</a:t>
            </a:r>
            <a:endParaRPr kumimoji="0" lang="en-US" sz="1800" b="0" i="0" u="none" strike="noStrike" kern="0" cap="none" spc="0" normalizeH="0" baseline="0" noProof="0" dirty="0">
              <a:ln>
                <a:noFill/>
              </a:ln>
              <a:solidFill>
                <a:srgbClr val="000000"/>
              </a:solidFill>
              <a:effectLst/>
              <a:uLnTx/>
              <a:uFillTx/>
              <a:latin typeface="Segoe"/>
              <a:ea typeface="+mn-ea"/>
              <a:cs typeface="+mn-cs"/>
            </a:endParaRPr>
          </a:p>
        </p:txBody>
      </p:sp>
      <p:sp>
        <p:nvSpPr>
          <p:cNvPr id="61" name="Freeform 60"/>
          <p:cNvSpPr/>
          <p:nvPr/>
        </p:nvSpPr>
        <p:spPr>
          <a:xfrm>
            <a:off x="3954229" y="1615083"/>
            <a:ext cx="2650310" cy="3540481"/>
          </a:xfrm>
          <a:custGeom>
            <a:avLst/>
            <a:gdLst>
              <a:gd name="connsiteX0" fmla="*/ 2577830 w 2577830"/>
              <a:gd name="connsiteY0" fmla="*/ 3404681 h 3453319"/>
              <a:gd name="connsiteX1" fmla="*/ 729575 w 2577830"/>
              <a:gd name="connsiteY1" fmla="*/ 0 h 3453319"/>
              <a:gd name="connsiteX2" fmla="*/ 0 w 2577830"/>
              <a:gd name="connsiteY2" fmla="*/ 1332689 h 3453319"/>
              <a:gd name="connsiteX3" fmla="*/ 29183 w 2577830"/>
              <a:gd name="connsiteY3" fmla="*/ 1595336 h 3453319"/>
              <a:gd name="connsiteX4" fmla="*/ 77821 w 2577830"/>
              <a:gd name="connsiteY4" fmla="*/ 1867710 h 3453319"/>
              <a:gd name="connsiteX5" fmla="*/ 155643 w 2577830"/>
              <a:gd name="connsiteY5" fmla="*/ 2081719 h 3453319"/>
              <a:gd name="connsiteX6" fmla="*/ 252919 w 2577830"/>
              <a:gd name="connsiteY6" fmla="*/ 2286000 h 3453319"/>
              <a:gd name="connsiteX7" fmla="*/ 350196 w 2577830"/>
              <a:gd name="connsiteY7" fmla="*/ 2451370 h 3453319"/>
              <a:gd name="connsiteX8" fmla="*/ 447472 w 2577830"/>
              <a:gd name="connsiteY8" fmla="*/ 2607013 h 3453319"/>
              <a:gd name="connsiteX9" fmla="*/ 603115 w 2577830"/>
              <a:gd name="connsiteY9" fmla="*/ 2772383 h 3453319"/>
              <a:gd name="connsiteX10" fmla="*/ 807396 w 2577830"/>
              <a:gd name="connsiteY10" fmla="*/ 2947481 h 3453319"/>
              <a:gd name="connsiteX11" fmla="*/ 972766 w 2577830"/>
              <a:gd name="connsiteY11" fmla="*/ 3064213 h 3453319"/>
              <a:gd name="connsiteX12" fmla="*/ 1186775 w 2577830"/>
              <a:gd name="connsiteY12" fmla="*/ 3180944 h 3453319"/>
              <a:gd name="connsiteX13" fmla="*/ 1381328 w 2577830"/>
              <a:gd name="connsiteY13" fmla="*/ 3278221 h 3453319"/>
              <a:gd name="connsiteX14" fmla="*/ 1614792 w 2577830"/>
              <a:gd name="connsiteY14" fmla="*/ 3346315 h 3453319"/>
              <a:gd name="connsiteX15" fmla="*/ 1857983 w 2577830"/>
              <a:gd name="connsiteY15" fmla="*/ 3424136 h 3453319"/>
              <a:gd name="connsiteX16" fmla="*/ 2101175 w 2577830"/>
              <a:gd name="connsiteY16" fmla="*/ 3443591 h 3453319"/>
              <a:gd name="connsiteX17" fmla="*/ 2402732 w 2577830"/>
              <a:gd name="connsiteY17" fmla="*/ 3453319 h 3453319"/>
              <a:gd name="connsiteX18" fmla="*/ 2577830 w 2577830"/>
              <a:gd name="connsiteY18" fmla="*/ 3404681 h 3453319"/>
              <a:gd name="connsiteX0" fmla="*/ 2620115 w 2620115"/>
              <a:gd name="connsiteY0" fmla="*/ 3441167 h 3453319"/>
              <a:gd name="connsiteX1" fmla="*/ 729575 w 2620115"/>
              <a:gd name="connsiteY1" fmla="*/ 0 h 3453319"/>
              <a:gd name="connsiteX2" fmla="*/ 0 w 2620115"/>
              <a:gd name="connsiteY2" fmla="*/ 1332689 h 3453319"/>
              <a:gd name="connsiteX3" fmla="*/ 29183 w 2620115"/>
              <a:gd name="connsiteY3" fmla="*/ 1595336 h 3453319"/>
              <a:gd name="connsiteX4" fmla="*/ 77821 w 2620115"/>
              <a:gd name="connsiteY4" fmla="*/ 1867710 h 3453319"/>
              <a:gd name="connsiteX5" fmla="*/ 155643 w 2620115"/>
              <a:gd name="connsiteY5" fmla="*/ 2081719 h 3453319"/>
              <a:gd name="connsiteX6" fmla="*/ 252919 w 2620115"/>
              <a:gd name="connsiteY6" fmla="*/ 2286000 h 3453319"/>
              <a:gd name="connsiteX7" fmla="*/ 350196 w 2620115"/>
              <a:gd name="connsiteY7" fmla="*/ 2451370 h 3453319"/>
              <a:gd name="connsiteX8" fmla="*/ 447472 w 2620115"/>
              <a:gd name="connsiteY8" fmla="*/ 2607013 h 3453319"/>
              <a:gd name="connsiteX9" fmla="*/ 603115 w 2620115"/>
              <a:gd name="connsiteY9" fmla="*/ 2772383 h 3453319"/>
              <a:gd name="connsiteX10" fmla="*/ 807396 w 2620115"/>
              <a:gd name="connsiteY10" fmla="*/ 2947481 h 3453319"/>
              <a:gd name="connsiteX11" fmla="*/ 972766 w 2620115"/>
              <a:gd name="connsiteY11" fmla="*/ 3064213 h 3453319"/>
              <a:gd name="connsiteX12" fmla="*/ 1186775 w 2620115"/>
              <a:gd name="connsiteY12" fmla="*/ 3180944 h 3453319"/>
              <a:gd name="connsiteX13" fmla="*/ 1381328 w 2620115"/>
              <a:gd name="connsiteY13" fmla="*/ 3278221 h 3453319"/>
              <a:gd name="connsiteX14" fmla="*/ 1614792 w 2620115"/>
              <a:gd name="connsiteY14" fmla="*/ 3346315 h 3453319"/>
              <a:gd name="connsiteX15" fmla="*/ 1857983 w 2620115"/>
              <a:gd name="connsiteY15" fmla="*/ 3424136 h 3453319"/>
              <a:gd name="connsiteX16" fmla="*/ 2101175 w 2620115"/>
              <a:gd name="connsiteY16" fmla="*/ 3443591 h 3453319"/>
              <a:gd name="connsiteX17" fmla="*/ 2402732 w 2620115"/>
              <a:gd name="connsiteY17" fmla="*/ 3453319 h 3453319"/>
              <a:gd name="connsiteX18" fmla="*/ 2620115 w 2620115"/>
              <a:gd name="connsiteY18" fmla="*/ 3441167 h 3453319"/>
              <a:gd name="connsiteX0" fmla="*/ 2620115 w 2620115"/>
              <a:gd name="connsiteY0" fmla="*/ 3441167 h 3453319"/>
              <a:gd name="connsiteX1" fmla="*/ 729575 w 2620115"/>
              <a:gd name="connsiteY1" fmla="*/ 0 h 3453319"/>
              <a:gd name="connsiteX2" fmla="*/ 0 w 2620115"/>
              <a:gd name="connsiteY2" fmla="*/ 1332689 h 3453319"/>
              <a:gd name="connsiteX3" fmla="*/ 29183 w 2620115"/>
              <a:gd name="connsiteY3" fmla="*/ 1595336 h 3453319"/>
              <a:gd name="connsiteX4" fmla="*/ 77821 w 2620115"/>
              <a:gd name="connsiteY4" fmla="*/ 1867710 h 3453319"/>
              <a:gd name="connsiteX5" fmla="*/ 155643 w 2620115"/>
              <a:gd name="connsiteY5" fmla="*/ 2081719 h 3453319"/>
              <a:gd name="connsiteX6" fmla="*/ 252919 w 2620115"/>
              <a:gd name="connsiteY6" fmla="*/ 2286000 h 3453319"/>
              <a:gd name="connsiteX7" fmla="*/ 350196 w 2620115"/>
              <a:gd name="connsiteY7" fmla="*/ 2451370 h 3453319"/>
              <a:gd name="connsiteX8" fmla="*/ 447472 w 2620115"/>
              <a:gd name="connsiteY8" fmla="*/ 2607013 h 3453319"/>
              <a:gd name="connsiteX9" fmla="*/ 603115 w 2620115"/>
              <a:gd name="connsiteY9" fmla="*/ 2772383 h 3453319"/>
              <a:gd name="connsiteX10" fmla="*/ 807396 w 2620115"/>
              <a:gd name="connsiteY10" fmla="*/ 2947481 h 3453319"/>
              <a:gd name="connsiteX11" fmla="*/ 972766 w 2620115"/>
              <a:gd name="connsiteY11" fmla="*/ 3064213 h 3453319"/>
              <a:gd name="connsiteX12" fmla="*/ 1186775 w 2620115"/>
              <a:gd name="connsiteY12" fmla="*/ 3180944 h 3453319"/>
              <a:gd name="connsiteX13" fmla="*/ 1381328 w 2620115"/>
              <a:gd name="connsiteY13" fmla="*/ 3278221 h 3453319"/>
              <a:gd name="connsiteX14" fmla="*/ 1614792 w 2620115"/>
              <a:gd name="connsiteY14" fmla="*/ 3346315 h 3453319"/>
              <a:gd name="connsiteX15" fmla="*/ 1863269 w 2620115"/>
              <a:gd name="connsiteY15" fmla="*/ 3408499 h 3453319"/>
              <a:gd name="connsiteX16" fmla="*/ 2101175 w 2620115"/>
              <a:gd name="connsiteY16" fmla="*/ 3443591 h 3453319"/>
              <a:gd name="connsiteX17" fmla="*/ 2402732 w 2620115"/>
              <a:gd name="connsiteY17" fmla="*/ 3453319 h 3453319"/>
              <a:gd name="connsiteX18" fmla="*/ 2620115 w 2620115"/>
              <a:gd name="connsiteY18" fmla="*/ 3441167 h 3453319"/>
              <a:gd name="connsiteX0" fmla="*/ 2620115 w 2620115"/>
              <a:gd name="connsiteY0" fmla="*/ 3441167 h 3453319"/>
              <a:gd name="connsiteX1" fmla="*/ 729575 w 2620115"/>
              <a:gd name="connsiteY1" fmla="*/ 0 h 3453319"/>
              <a:gd name="connsiteX2" fmla="*/ 0 w 2620115"/>
              <a:gd name="connsiteY2" fmla="*/ 1332689 h 3453319"/>
              <a:gd name="connsiteX3" fmla="*/ 29183 w 2620115"/>
              <a:gd name="connsiteY3" fmla="*/ 1595336 h 3453319"/>
              <a:gd name="connsiteX4" fmla="*/ 77821 w 2620115"/>
              <a:gd name="connsiteY4" fmla="*/ 1867710 h 3453319"/>
              <a:gd name="connsiteX5" fmla="*/ 155643 w 2620115"/>
              <a:gd name="connsiteY5" fmla="*/ 2081719 h 3453319"/>
              <a:gd name="connsiteX6" fmla="*/ 252919 w 2620115"/>
              <a:gd name="connsiteY6" fmla="*/ 2286000 h 3453319"/>
              <a:gd name="connsiteX7" fmla="*/ 350196 w 2620115"/>
              <a:gd name="connsiteY7" fmla="*/ 2451370 h 3453319"/>
              <a:gd name="connsiteX8" fmla="*/ 447472 w 2620115"/>
              <a:gd name="connsiteY8" fmla="*/ 2607013 h 3453319"/>
              <a:gd name="connsiteX9" fmla="*/ 603115 w 2620115"/>
              <a:gd name="connsiteY9" fmla="*/ 2772383 h 3453319"/>
              <a:gd name="connsiteX10" fmla="*/ 807396 w 2620115"/>
              <a:gd name="connsiteY10" fmla="*/ 2947481 h 3453319"/>
              <a:gd name="connsiteX11" fmla="*/ 972766 w 2620115"/>
              <a:gd name="connsiteY11" fmla="*/ 3064213 h 3453319"/>
              <a:gd name="connsiteX12" fmla="*/ 1186775 w 2620115"/>
              <a:gd name="connsiteY12" fmla="*/ 3180944 h 3453319"/>
              <a:gd name="connsiteX13" fmla="*/ 1397184 w 2620115"/>
              <a:gd name="connsiteY13" fmla="*/ 3262585 h 3453319"/>
              <a:gd name="connsiteX14" fmla="*/ 1614792 w 2620115"/>
              <a:gd name="connsiteY14" fmla="*/ 3346315 h 3453319"/>
              <a:gd name="connsiteX15" fmla="*/ 1863269 w 2620115"/>
              <a:gd name="connsiteY15" fmla="*/ 3408499 h 3453319"/>
              <a:gd name="connsiteX16" fmla="*/ 2101175 w 2620115"/>
              <a:gd name="connsiteY16" fmla="*/ 3443591 h 3453319"/>
              <a:gd name="connsiteX17" fmla="*/ 2402732 w 2620115"/>
              <a:gd name="connsiteY17" fmla="*/ 3453319 h 3453319"/>
              <a:gd name="connsiteX18" fmla="*/ 2620115 w 2620115"/>
              <a:gd name="connsiteY18" fmla="*/ 3441167 h 3453319"/>
              <a:gd name="connsiteX0" fmla="*/ 2620115 w 2620115"/>
              <a:gd name="connsiteY0" fmla="*/ 3441167 h 3453319"/>
              <a:gd name="connsiteX1" fmla="*/ 729575 w 2620115"/>
              <a:gd name="connsiteY1" fmla="*/ 0 h 3453319"/>
              <a:gd name="connsiteX2" fmla="*/ 0 w 2620115"/>
              <a:gd name="connsiteY2" fmla="*/ 1332689 h 3453319"/>
              <a:gd name="connsiteX3" fmla="*/ 29183 w 2620115"/>
              <a:gd name="connsiteY3" fmla="*/ 1595336 h 3453319"/>
              <a:gd name="connsiteX4" fmla="*/ 77821 w 2620115"/>
              <a:gd name="connsiteY4" fmla="*/ 1867710 h 3453319"/>
              <a:gd name="connsiteX5" fmla="*/ 155643 w 2620115"/>
              <a:gd name="connsiteY5" fmla="*/ 2081719 h 3453319"/>
              <a:gd name="connsiteX6" fmla="*/ 252919 w 2620115"/>
              <a:gd name="connsiteY6" fmla="*/ 2286000 h 3453319"/>
              <a:gd name="connsiteX7" fmla="*/ 350196 w 2620115"/>
              <a:gd name="connsiteY7" fmla="*/ 2451370 h 3453319"/>
              <a:gd name="connsiteX8" fmla="*/ 447472 w 2620115"/>
              <a:gd name="connsiteY8" fmla="*/ 2607013 h 3453319"/>
              <a:gd name="connsiteX9" fmla="*/ 603115 w 2620115"/>
              <a:gd name="connsiteY9" fmla="*/ 2772383 h 3453319"/>
              <a:gd name="connsiteX10" fmla="*/ 807396 w 2620115"/>
              <a:gd name="connsiteY10" fmla="*/ 2947481 h 3453319"/>
              <a:gd name="connsiteX11" fmla="*/ 993909 w 2620115"/>
              <a:gd name="connsiteY11" fmla="*/ 3048577 h 3453319"/>
              <a:gd name="connsiteX12" fmla="*/ 1186775 w 2620115"/>
              <a:gd name="connsiteY12" fmla="*/ 3180944 h 3453319"/>
              <a:gd name="connsiteX13" fmla="*/ 1397184 w 2620115"/>
              <a:gd name="connsiteY13" fmla="*/ 3262585 h 3453319"/>
              <a:gd name="connsiteX14" fmla="*/ 1614792 w 2620115"/>
              <a:gd name="connsiteY14" fmla="*/ 3346315 h 3453319"/>
              <a:gd name="connsiteX15" fmla="*/ 1863269 w 2620115"/>
              <a:gd name="connsiteY15" fmla="*/ 3408499 h 3453319"/>
              <a:gd name="connsiteX16" fmla="*/ 2101175 w 2620115"/>
              <a:gd name="connsiteY16" fmla="*/ 3443591 h 3453319"/>
              <a:gd name="connsiteX17" fmla="*/ 2402732 w 2620115"/>
              <a:gd name="connsiteY17" fmla="*/ 3453319 h 3453319"/>
              <a:gd name="connsiteX18" fmla="*/ 2620115 w 2620115"/>
              <a:gd name="connsiteY18" fmla="*/ 3441167 h 3453319"/>
              <a:gd name="connsiteX0" fmla="*/ 2620115 w 2620115"/>
              <a:gd name="connsiteY0" fmla="*/ 3441167 h 3453319"/>
              <a:gd name="connsiteX1" fmla="*/ 729575 w 2620115"/>
              <a:gd name="connsiteY1" fmla="*/ 0 h 3453319"/>
              <a:gd name="connsiteX2" fmla="*/ 0 w 2620115"/>
              <a:gd name="connsiteY2" fmla="*/ 1332689 h 3453319"/>
              <a:gd name="connsiteX3" fmla="*/ 29183 w 2620115"/>
              <a:gd name="connsiteY3" fmla="*/ 1595336 h 3453319"/>
              <a:gd name="connsiteX4" fmla="*/ 77821 w 2620115"/>
              <a:gd name="connsiteY4" fmla="*/ 1867710 h 3453319"/>
              <a:gd name="connsiteX5" fmla="*/ 155643 w 2620115"/>
              <a:gd name="connsiteY5" fmla="*/ 2081719 h 3453319"/>
              <a:gd name="connsiteX6" fmla="*/ 252919 w 2620115"/>
              <a:gd name="connsiteY6" fmla="*/ 2286000 h 3453319"/>
              <a:gd name="connsiteX7" fmla="*/ 350196 w 2620115"/>
              <a:gd name="connsiteY7" fmla="*/ 2451370 h 3453319"/>
              <a:gd name="connsiteX8" fmla="*/ 447472 w 2620115"/>
              <a:gd name="connsiteY8" fmla="*/ 2607013 h 3453319"/>
              <a:gd name="connsiteX9" fmla="*/ 603115 w 2620115"/>
              <a:gd name="connsiteY9" fmla="*/ 2772383 h 3453319"/>
              <a:gd name="connsiteX10" fmla="*/ 833824 w 2620115"/>
              <a:gd name="connsiteY10" fmla="*/ 2947481 h 3453319"/>
              <a:gd name="connsiteX11" fmla="*/ 993909 w 2620115"/>
              <a:gd name="connsiteY11" fmla="*/ 3048577 h 3453319"/>
              <a:gd name="connsiteX12" fmla="*/ 1186775 w 2620115"/>
              <a:gd name="connsiteY12" fmla="*/ 3180944 h 3453319"/>
              <a:gd name="connsiteX13" fmla="*/ 1397184 w 2620115"/>
              <a:gd name="connsiteY13" fmla="*/ 3262585 h 3453319"/>
              <a:gd name="connsiteX14" fmla="*/ 1614792 w 2620115"/>
              <a:gd name="connsiteY14" fmla="*/ 3346315 h 3453319"/>
              <a:gd name="connsiteX15" fmla="*/ 1863269 w 2620115"/>
              <a:gd name="connsiteY15" fmla="*/ 3408499 h 3453319"/>
              <a:gd name="connsiteX16" fmla="*/ 2101175 w 2620115"/>
              <a:gd name="connsiteY16" fmla="*/ 3443591 h 3453319"/>
              <a:gd name="connsiteX17" fmla="*/ 2402732 w 2620115"/>
              <a:gd name="connsiteY17" fmla="*/ 3453319 h 3453319"/>
              <a:gd name="connsiteX18" fmla="*/ 2620115 w 2620115"/>
              <a:gd name="connsiteY18" fmla="*/ 3441167 h 3453319"/>
              <a:gd name="connsiteX0" fmla="*/ 2620115 w 2620115"/>
              <a:gd name="connsiteY0" fmla="*/ 3441167 h 3453319"/>
              <a:gd name="connsiteX1" fmla="*/ 729575 w 2620115"/>
              <a:gd name="connsiteY1" fmla="*/ 0 h 3453319"/>
              <a:gd name="connsiteX2" fmla="*/ 0 w 2620115"/>
              <a:gd name="connsiteY2" fmla="*/ 1332689 h 3453319"/>
              <a:gd name="connsiteX3" fmla="*/ 29183 w 2620115"/>
              <a:gd name="connsiteY3" fmla="*/ 1595336 h 3453319"/>
              <a:gd name="connsiteX4" fmla="*/ 77821 w 2620115"/>
              <a:gd name="connsiteY4" fmla="*/ 1867710 h 3453319"/>
              <a:gd name="connsiteX5" fmla="*/ 155643 w 2620115"/>
              <a:gd name="connsiteY5" fmla="*/ 2081719 h 3453319"/>
              <a:gd name="connsiteX6" fmla="*/ 252919 w 2620115"/>
              <a:gd name="connsiteY6" fmla="*/ 2286000 h 3453319"/>
              <a:gd name="connsiteX7" fmla="*/ 350196 w 2620115"/>
              <a:gd name="connsiteY7" fmla="*/ 2451370 h 3453319"/>
              <a:gd name="connsiteX8" fmla="*/ 447472 w 2620115"/>
              <a:gd name="connsiteY8" fmla="*/ 2607013 h 3453319"/>
              <a:gd name="connsiteX9" fmla="*/ 618971 w 2620115"/>
              <a:gd name="connsiteY9" fmla="*/ 2767172 h 3453319"/>
              <a:gd name="connsiteX10" fmla="*/ 833824 w 2620115"/>
              <a:gd name="connsiteY10" fmla="*/ 2947481 h 3453319"/>
              <a:gd name="connsiteX11" fmla="*/ 993909 w 2620115"/>
              <a:gd name="connsiteY11" fmla="*/ 3048577 h 3453319"/>
              <a:gd name="connsiteX12" fmla="*/ 1186775 w 2620115"/>
              <a:gd name="connsiteY12" fmla="*/ 3180944 h 3453319"/>
              <a:gd name="connsiteX13" fmla="*/ 1397184 w 2620115"/>
              <a:gd name="connsiteY13" fmla="*/ 3262585 h 3453319"/>
              <a:gd name="connsiteX14" fmla="*/ 1614792 w 2620115"/>
              <a:gd name="connsiteY14" fmla="*/ 3346315 h 3453319"/>
              <a:gd name="connsiteX15" fmla="*/ 1863269 w 2620115"/>
              <a:gd name="connsiteY15" fmla="*/ 3408499 h 3453319"/>
              <a:gd name="connsiteX16" fmla="*/ 2101175 w 2620115"/>
              <a:gd name="connsiteY16" fmla="*/ 3443591 h 3453319"/>
              <a:gd name="connsiteX17" fmla="*/ 2402732 w 2620115"/>
              <a:gd name="connsiteY17" fmla="*/ 3453319 h 3453319"/>
              <a:gd name="connsiteX18" fmla="*/ 2620115 w 2620115"/>
              <a:gd name="connsiteY18" fmla="*/ 3441167 h 3453319"/>
              <a:gd name="connsiteX0" fmla="*/ 2620115 w 2620115"/>
              <a:gd name="connsiteY0" fmla="*/ 3441167 h 3453319"/>
              <a:gd name="connsiteX1" fmla="*/ 729575 w 2620115"/>
              <a:gd name="connsiteY1" fmla="*/ 0 h 3453319"/>
              <a:gd name="connsiteX2" fmla="*/ 0 w 2620115"/>
              <a:gd name="connsiteY2" fmla="*/ 1332689 h 3453319"/>
              <a:gd name="connsiteX3" fmla="*/ 29183 w 2620115"/>
              <a:gd name="connsiteY3" fmla="*/ 1595336 h 3453319"/>
              <a:gd name="connsiteX4" fmla="*/ 77821 w 2620115"/>
              <a:gd name="connsiteY4" fmla="*/ 1867710 h 3453319"/>
              <a:gd name="connsiteX5" fmla="*/ 155643 w 2620115"/>
              <a:gd name="connsiteY5" fmla="*/ 2081719 h 3453319"/>
              <a:gd name="connsiteX6" fmla="*/ 252919 w 2620115"/>
              <a:gd name="connsiteY6" fmla="*/ 2286000 h 3453319"/>
              <a:gd name="connsiteX7" fmla="*/ 350196 w 2620115"/>
              <a:gd name="connsiteY7" fmla="*/ 2451370 h 3453319"/>
              <a:gd name="connsiteX8" fmla="*/ 468614 w 2620115"/>
              <a:gd name="connsiteY8" fmla="*/ 2596589 h 3453319"/>
              <a:gd name="connsiteX9" fmla="*/ 618971 w 2620115"/>
              <a:gd name="connsiteY9" fmla="*/ 2767172 h 3453319"/>
              <a:gd name="connsiteX10" fmla="*/ 833824 w 2620115"/>
              <a:gd name="connsiteY10" fmla="*/ 2947481 h 3453319"/>
              <a:gd name="connsiteX11" fmla="*/ 993909 w 2620115"/>
              <a:gd name="connsiteY11" fmla="*/ 3048577 h 3453319"/>
              <a:gd name="connsiteX12" fmla="*/ 1186775 w 2620115"/>
              <a:gd name="connsiteY12" fmla="*/ 3180944 h 3453319"/>
              <a:gd name="connsiteX13" fmla="*/ 1397184 w 2620115"/>
              <a:gd name="connsiteY13" fmla="*/ 3262585 h 3453319"/>
              <a:gd name="connsiteX14" fmla="*/ 1614792 w 2620115"/>
              <a:gd name="connsiteY14" fmla="*/ 3346315 h 3453319"/>
              <a:gd name="connsiteX15" fmla="*/ 1863269 w 2620115"/>
              <a:gd name="connsiteY15" fmla="*/ 3408499 h 3453319"/>
              <a:gd name="connsiteX16" fmla="*/ 2101175 w 2620115"/>
              <a:gd name="connsiteY16" fmla="*/ 3443591 h 3453319"/>
              <a:gd name="connsiteX17" fmla="*/ 2402732 w 2620115"/>
              <a:gd name="connsiteY17" fmla="*/ 3453319 h 3453319"/>
              <a:gd name="connsiteX18" fmla="*/ 2620115 w 2620115"/>
              <a:gd name="connsiteY18" fmla="*/ 3441167 h 3453319"/>
              <a:gd name="connsiteX0" fmla="*/ 2620115 w 2620115"/>
              <a:gd name="connsiteY0" fmla="*/ 3441167 h 3453319"/>
              <a:gd name="connsiteX1" fmla="*/ 729575 w 2620115"/>
              <a:gd name="connsiteY1" fmla="*/ 0 h 3453319"/>
              <a:gd name="connsiteX2" fmla="*/ 0 w 2620115"/>
              <a:gd name="connsiteY2" fmla="*/ 1332689 h 3453319"/>
              <a:gd name="connsiteX3" fmla="*/ 2755 w 2620115"/>
              <a:gd name="connsiteY3" fmla="*/ 1600548 h 3453319"/>
              <a:gd name="connsiteX4" fmla="*/ 77821 w 2620115"/>
              <a:gd name="connsiteY4" fmla="*/ 1867710 h 3453319"/>
              <a:gd name="connsiteX5" fmla="*/ 155643 w 2620115"/>
              <a:gd name="connsiteY5" fmla="*/ 2081719 h 3453319"/>
              <a:gd name="connsiteX6" fmla="*/ 252919 w 2620115"/>
              <a:gd name="connsiteY6" fmla="*/ 2286000 h 3453319"/>
              <a:gd name="connsiteX7" fmla="*/ 350196 w 2620115"/>
              <a:gd name="connsiteY7" fmla="*/ 2451370 h 3453319"/>
              <a:gd name="connsiteX8" fmla="*/ 468614 w 2620115"/>
              <a:gd name="connsiteY8" fmla="*/ 2596589 h 3453319"/>
              <a:gd name="connsiteX9" fmla="*/ 618971 w 2620115"/>
              <a:gd name="connsiteY9" fmla="*/ 2767172 h 3453319"/>
              <a:gd name="connsiteX10" fmla="*/ 833824 w 2620115"/>
              <a:gd name="connsiteY10" fmla="*/ 2947481 h 3453319"/>
              <a:gd name="connsiteX11" fmla="*/ 993909 w 2620115"/>
              <a:gd name="connsiteY11" fmla="*/ 3048577 h 3453319"/>
              <a:gd name="connsiteX12" fmla="*/ 1186775 w 2620115"/>
              <a:gd name="connsiteY12" fmla="*/ 3180944 h 3453319"/>
              <a:gd name="connsiteX13" fmla="*/ 1397184 w 2620115"/>
              <a:gd name="connsiteY13" fmla="*/ 3262585 h 3453319"/>
              <a:gd name="connsiteX14" fmla="*/ 1614792 w 2620115"/>
              <a:gd name="connsiteY14" fmla="*/ 3346315 h 3453319"/>
              <a:gd name="connsiteX15" fmla="*/ 1863269 w 2620115"/>
              <a:gd name="connsiteY15" fmla="*/ 3408499 h 3453319"/>
              <a:gd name="connsiteX16" fmla="*/ 2101175 w 2620115"/>
              <a:gd name="connsiteY16" fmla="*/ 3443591 h 3453319"/>
              <a:gd name="connsiteX17" fmla="*/ 2402732 w 2620115"/>
              <a:gd name="connsiteY17" fmla="*/ 3453319 h 3453319"/>
              <a:gd name="connsiteX18" fmla="*/ 2620115 w 2620115"/>
              <a:gd name="connsiteY18" fmla="*/ 3441167 h 3453319"/>
              <a:gd name="connsiteX0" fmla="*/ 2641257 w 2641257"/>
              <a:gd name="connsiteY0" fmla="*/ 3441167 h 3453319"/>
              <a:gd name="connsiteX1" fmla="*/ 750717 w 2641257"/>
              <a:gd name="connsiteY1" fmla="*/ 0 h 3453319"/>
              <a:gd name="connsiteX2" fmla="*/ 0 w 2641257"/>
              <a:gd name="connsiteY2" fmla="*/ 1301416 h 3453319"/>
              <a:gd name="connsiteX3" fmla="*/ 23897 w 2641257"/>
              <a:gd name="connsiteY3" fmla="*/ 1600548 h 3453319"/>
              <a:gd name="connsiteX4" fmla="*/ 98963 w 2641257"/>
              <a:gd name="connsiteY4" fmla="*/ 1867710 h 3453319"/>
              <a:gd name="connsiteX5" fmla="*/ 176785 w 2641257"/>
              <a:gd name="connsiteY5" fmla="*/ 2081719 h 3453319"/>
              <a:gd name="connsiteX6" fmla="*/ 274061 w 2641257"/>
              <a:gd name="connsiteY6" fmla="*/ 2286000 h 3453319"/>
              <a:gd name="connsiteX7" fmla="*/ 371338 w 2641257"/>
              <a:gd name="connsiteY7" fmla="*/ 2451370 h 3453319"/>
              <a:gd name="connsiteX8" fmla="*/ 489756 w 2641257"/>
              <a:gd name="connsiteY8" fmla="*/ 2596589 h 3453319"/>
              <a:gd name="connsiteX9" fmla="*/ 640113 w 2641257"/>
              <a:gd name="connsiteY9" fmla="*/ 2767172 h 3453319"/>
              <a:gd name="connsiteX10" fmla="*/ 854966 w 2641257"/>
              <a:gd name="connsiteY10" fmla="*/ 2947481 h 3453319"/>
              <a:gd name="connsiteX11" fmla="*/ 1015051 w 2641257"/>
              <a:gd name="connsiteY11" fmla="*/ 3048577 h 3453319"/>
              <a:gd name="connsiteX12" fmla="*/ 1207917 w 2641257"/>
              <a:gd name="connsiteY12" fmla="*/ 3180944 h 3453319"/>
              <a:gd name="connsiteX13" fmla="*/ 1418326 w 2641257"/>
              <a:gd name="connsiteY13" fmla="*/ 3262585 h 3453319"/>
              <a:gd name="connsiteX14" fmla="*/ 1635934 w 2641257"/>
              <a:gd name="connsiteY14" fmla="*/ 3346315 h 3453319"/>
              <a:gd name="connsiteX15" fmla="*/ 1884411 w 2641257"/>
              <a:gd name="connsiteY15" fmla="*/ 3408499 h 3453319"/>
              <a:gd name="connsiteX16" fmla="*/ 2122317 w 2641257"/>
              <a:gd name="connsiteY16" fmla="*/ 3443591 h 3453319"/>
              <a:gd name="connsiteX17" fmla="*/ 2423874 w 2641257"/>
              <a:gd name="connsiteY17" fmla="*/ 3453319 h 3453319"/>
              <a:gd name="connsiteX18" fmla="*/ 2641257 w 2641257"/>
              <a:gd name="connsiteY18" fmla="*/ 3441167 h 3453319"/>
              <a:gd name="connsiteX0" fmla="*/ 2641257 w 2641257"/>
              <a:gd name="connsiteY0" fmla="*/ 3462016 h 3474168"/>
              <a:gd name="connsiteX1" fmla="*/ 734860 w 2641257"/>
              <a:gd name="connsiteY1" fmla="*/ 0 h 3474168"/>
              <a:gd name="connsiteX2" fmla="*/ 0 w 2641257"/>
              <a:gd name="connsiteY2" fmla="*/ 1322265 h 3474168"/>
              <a:gd name="connsiteX3" fmla="*/ 23897 w 2641257"/>
              <a:gd name="connsiteY3" fmla="*/ 1621397 h 3474168"/>
              <a:gd name="connsiteX4" fmla="*/ 98963 w 2641257"/>
              <a:gd name="connsiteY4" fmla="*/ 1888559 h 3474168"/>
              <a:gd name="connsiteX5" fmla="*/ 176785 w 2641257"/>
              <a:gd name="connsiteY5" fmla="*/ 2102568 h 3474168"/>
              <a:gd name="connsiteX6" fmla="*/ 274061 w 2641257"/>
              <a:gd name="connsiteY6" fmla="*/ 2306849 h 3474168"/>
              <a:gd name="connsiteX7" fmla="*/ 371338 w 2641257"/>
              <a:gd name="connsiteY7" fmla="*/ 2472219 h 3474168"/>
              <a:gd name="connsiteX8" fmla="*/ 489756 w 2641257"/>
              <a:gd name="connsiteY8" fmla="*/ 2617438 h 3474168"/>
              <a:gd name="connsiteX9" fmla="*/ 640113 w 2641257"/>
              <a:gd name="connsiteY9" fmla="*/ 2788021 h 3474168"/>
              <a:gd name="connsiteX10" fmla="*/ 854966 w 2641257"/>
              <a:gd name="connsiteY10" fmla="*/ 2968330 h 3474168"/>
              <a:gd name="connsiteX11" fmla="*/ 1015051 w 2641257"/>
              <a:gd name="connsiteY11" fmla="*/ 3069426 h 3474168"/>
              <a:gd name="connsiteX12" fmla="*/ 1207917 w 2641257"/>
              <a:gd name="connsiteY12" fmla="*/ 3201793 h 3474168"/>
              <a:gd name="connsiteX13" fmla="*/ 1418326 w 2641257"/>
              <a:gd name="connsiteY13" fmla="*/ 3283434 h 3474168"/>
              <a:gd name="connsiteX14" fmla="*/ 1635934 w 2641257"/>
              <a:gd name="connsiteY14" fmla="*/ 3367164 h 3474168"/>
              <a:gd name="connsiteX15" fmla="*/ 1884411 w 2641257"/>
              <a:gd name="connsiteY15" fmla="*/ 3429348 h 3474168"/>
              <a:gd name="connsiteX16" fmla="*/ 2122317 w 2641257"/>
              <a:gd name="connsiteY16" fmla="*/ 3464440 h 3474168"/>
              <a:gd name="connsiteX17" fmla="*/ 2423874 w 2641257"/>
              <a:gd name="connsiteY17" fmla="*/ 3474168 h 3474168"/>
              <a:gd name="connsiteX18" fmla="*/ 2641257 w 2641257"/>
              <a:gd name="connsiteY18" fmla="*/ 3462016 h 3474168"/>
              <a:gd name="connsiteX0" fmla="*/ 2641257 w 2641257"/>
              <a:gd name="connsiteY0" fmla="*/ 3488078 h 3500230"/>
              <a:gd name="connsiteX1" fmla="*/ 734860 w 2641257"/>
              <a:gd name="connsiteY1" fmla="*/ 0 h 3500230"/>
              <a:gd name="connsiteX2" fmla="*/ 0 w 2641257"/>
              <a:gd name="connsiteY2" fmla="*/ 1348327 h 3500230"/>
              <a:gd name="connsiteX3" fmla="*/ 23897 w 2641257"/>
              <a:gd name="connsiteY3" fmla="*/ 1647459 h 3500230"/>
              <a:gd name="connsiteX4" fmla="*/ 98963 w 2641257"/>
              <a:gd name="connsiteY4" fmla="*/ 1914621 h 3500230"/>
              <a:gd name="connsiteX5" fmla="*/ 176785 w 2641257"/>
              <a:gd name="connsiteY5" fmla="*/ 2128630 h 3500230"/>
              <a:gd name="connsiteX6" fmla="*/ 274061 w 2641257"/>
              <a:gd name="connsiteY6" fmla="*/ 2332911 h 3500230"/>
              <a:gd name="connsiteX7" fmla="*/ 371338 w 2641257"/>
              <a:gd name="connsiteY7" fmla="*/ 2498281 h 3500230"/>
              <a:gd name="connsiteX8" fmla="*/ 489756 w 2641257"/>
              <a:gd name="connsiteY8" fmla="*/ 2643500 h 3500230"/>
              <a:gd name="connsiteX9" fmla="*/ 640113 w 2641257"/>
              <a:gd name="connsiteY9" fmla="*/ 2814083 h 3500230"/>
              <a:gd name="connsiteX10" fmla="*/ 854966 w 2641257"/>
              <a:gd name="connsiteY10" fmla="*/ 2994392 h 3500230"/>
              <a:gd name="connsiteX11" fmla="*/ 1015051 w 2641257"/>
              <a:gd name="connsiteY11" fmla="*/ 3095488 h 3500230"/>
              <a:gd name="connsiteX12" fmla="*/ 1207917 w 2641257"/>
              <a:gd name="connsiteY12" fmla="*/ 3227855 h 3500230"/>
              <a:gd name="connsiteX13" fmla="*/ 1418326 w 2641257"/>
              <a:gd name="connsiteY13" fmla="*/ 3309496 h 3500230"/>
              <a:gd name="connsiteX14" fmla="*/ 1635934 w 2641257"/>
              <a:gd name="connsiteY14" fmla="*/ 3393226 h 3500230"/>
              <a:gd name="connsiteX15" fmla="*/ 1884411 w 2641257"/>
              <a:gd name="connsiteY15" fmla="*/ 3455410 h 3500230"/>
              <a:gd name="connsiteX16" fmla="*/ 2122317 w 2641257"/>
              <a:gd name="connsiteY16" fmla="*/ 3490502 h 3500230"/>
              <a:gd name="connsiteX17" fmla="*/ 2423874 w 2641257"/>
              <a:gd name="connsiteY17" fmla="*/ 3500230 h 3500230"/>
              <a:gd name="connsiteX18" fmla="*/ 2641257 w 2641257"/>
              <a:gd name="connsiteY18" fmla="*/ 3488078 h 3500230"/>
              <a:gd name="connsiteX0" fmla="*/ 2641257 w 2641257"/>
              <a:gd name="connsiteY0" fmla="*/ 3477654 h 3489806"/>
              <a:gd name="connsiteX1" fmla="*/ 734860 w 2641257"/>
              <a:gd name="connsiteY1" fmla="*/ 0 h 3489806"/>
              <a:gd name="connsiteX2" fmla="*/ 0 w 2641257"/>
              <a:gd name="connsiteY2" fmla="*/ 1337903 h 3489806"/>
              <a:gd name="connsiteX3" fmla="*/ 23897 w 2641257"/>
              <a:gd name="connsiteY3" fmla="*/ 1637035 h 3489806"/>
              <a:gd name="connsiteX4" fmla="*/ 98963 w 2641257"/>
              <a:gd name="connsiteY4" fmla="*/ 1904197 h 3489806"/>
              <a:gd name="connsiteX5" fmla="*/ 176785 w 2641257"/>
              <a:gd name="connsiteY5" fmla="*/ 2118206 h 3489806"/>
              <a:gd name="connsiteX6" fmla="*/ 274061 w 2641257"/>
              <a:gd name="connsiteY6" fmla="*/ 2322487 h 3489806"/>
              <a:gd name="connsiteX7" fmla="*/ 371338 w 2641257"/>
              <a:gd name="connsiteY7" fmla="*/ 2487857 h 3489806"/>
              <a:gd name="connsiteX8" fmla="*/ 489756 w 2641257"/>
              <a:gd name="connsiteY8" fmla="*/ 2633076 h 3489806"/>
              <a:gd name="connsiteX9" fmla="*/ 640113 w 2641257"/>
              <a:gd name="connsiteY9" fmla="*/ 2803659 h 3489806"/>
              <a:gd name="connsiteX10" fmla="*/ 854966 w 2641257"/>
              <a:gd name="connsiteY10" fmla="*/ 2983968 h 3489806"/>
              <a:gd name="connsiteX11" fmla="*/ 1015051 w 2641257"/>
              <a:gd name="connsiteY11" fmla="*/ 3085064 h 3489806"/>
              <a:gd name="connsiteX12" fmla="*/ 1207917 w 2641257"/>
              <a:gd name="connsiteY12" fmla="*/ 3217431 h 3489806"/>
              <a:gd name="connsiteX13" fmla="*/ 1418326 w 2641257"/>
              <a:gd name="connsiteY13" fmla="*/ 3299072 h 3489806"/>
              <a:gd name="connsiteX14" fmla="*/ 1635934 w 2641257"/>
              <a:gd name="connsiteY14" fmla="*/ 3382802 h 3489806"/>
              <a:gd name="connsiteX15" fmla="*/ 1884411 w 2641257"/>
              <a:gd name="connsiteY15" fmla="*/ 3444986 h 3489806"/>
              <a:gd name="connsiteX16" fmla="*/ 2122317 w 2641257"/>
              <a:gd name="connsiteY16" fmla="*/ 3480078 h 3489806"/>
              <a:gd name="connsiteX17" fmla="*/ 2423874 w 2641257"/>
              <a:gd name="connsiteY17" fmla="*/ 3489806 h 3489806"/>
              <a:gd name="connsiteX18" fmla="*/ 2641257 w 2641257"/>
              <a:gd name="connsiteY18" fmla="*/ 3477654 h 3489806"/>
              <a:gd name="connsiteX0" fmla="*/ 2641257 w 2641257"/>
              <a:gd name="connsiteY0" fmla="*/ 3477654 h 3489806"/>
              <a:gd name="connsiteX1" fmla="*/ 734860 w 2641257"/>
              <a:gd name="connsiteY1" fmla="*/ 0 h 3489806"/>
              <a:gd name="connsiteX2" fmla="*/ 0 w 2641257"/>
              <a:gd name="connsiteY2" fmla="*/ 1337903 h 3489806"/>
              <a:gd name="connsiteX3" fmla="*/ 23897 w 2641257"/>
              <a:gd name="connsiteY3" fmla="*/ 1637035 h 3489806"/>
              <a:gd name="connsiteX4" fmla="*/ 98963 w 2641257"/>
              <a:gd name="connsiteY4" fmla="*/ 1904197 h 3489806"/>
              <a:gd name="connsiteX5" fmla="*/ 176785 w 2641257"/>
              <a:gd name="connsiteY5" fmla="*/ 2118206 h 3489806"/>
              <a:gd name="connsiteX6" fmla="*/ 274061 w 2641257"/>
              <a:gd name="connsiteY6" fmla="*/ 2322487 h 3489806"/>
              <a:gd name="connsiteX7" fmla="*/ 371338 w 2641257"/>
              <a:gd name="connsiteY7" fmla="*/ 2487857 h 3489806"/>
              <a:gd name="connsiteX8" fmla="*/ 489756 w 2641257"/>
              <a:gd name="connsiteY8" fmla="*/ 2633076 h 3489806"/>
              <a:gd name="connsiteX9" fmla="*/ 640113 w 2641257"/>
              <a:gd name="connsiteY9" fmla="*/ 2803659 h 3489806"/>
              <a:gd name="connsiteX10" fmla="*/ 854966 w 2641257"/>
              <a:gd name="connsiteY10" fmla="*/ 2983968 h 3489806"/>
              <a:gd name="connsiteX11" fmla="*/ 1015051 w 2641257"/>
              <a:gd name="connsiteY11" fmla="*/ 3085064 h 3489806"/>
              <a:gd name="connsiteX12" fmla="*/ 1221497 w 2641257"/>
              <a:gd name="connsiteY12" fmla="*/ 3212967 h 3489806"/>
              <a:gd name="connsiteX13" fmla="*/ 1418326 w 2641257"/>
              <a:gd name="connsiteY13" fmla="*/ 3299072 h 3489806"/>
              <a:gd name="connsiteX14" fmla="*/ 1635934 w 2641257"/>
              <a:gd name="connsiteY14" fmla="*/ 3382802 h 3489806"/>
              <a:gd name="connsiteX15" fmla="*/ 1884411 w 2641257"/>
              <a:gd name="connsiteY15" fmla="*/ 3444986 h 3489806"/>
              <a:gd name="connsiteX16" fmla="*/ 2122317 w 2641257"/>
              <a:gd name="connsiteY16" fmla="*/ 3480078 h 3489806"/>
              <a:gd name="connsiteX17" fmla="*/ 2423874 w 2641257"/>
              <a:gd name="connsiteY17" fmla="*/ 3489806 h 3489806"/>
              <a:gd name="connsiteX18" fmla="*/ 2641257 w 2641257"/>
              <a:gd name="connsiteY18" fmla="*/ 3477654 h 3489806"/>
              <a:gd name="connsiteX0" fmla="*/ 2641257 w 2641257"/>
              <a:gd name="connsiteY0" fmla="*/ 3477654 h 3489806"/>
              <a:gd name="connsiteX1" fmla="*/ 734860 w 2641257"/>
              <a:gd name="connsiteY1" fmla="*/ 0 h 3489806"/>
              <a:gd name="connsiteX2" fmla="*/ 0 w 2641257"/>
              <a:gd name="connsiteY2" fmla="*/ 1337903 h 3489806"/>
              <a:gd name="connsiteX3" fmla="*/ 23897 w 2641257"/>
              <a:gd name="connsiteY3" fmla="*/ 1637035 h 3489806"/>
              <a:gd name="connsiteX4" fmla="*/ 89910 w 2641257"/>
              <a:gd name="connsiteY4" fmla="*/ 1917589 h 3489806"/>
              <a:gd name="connsiteX5" fmla="*/ 176785 w 2641257"/>
              <a:gd name="connsiteY5" fmla="*/ 2118206 h 3489806"/>
              <a:gd name="connsiteX6" fmla="*/ 274061 w 2641257"/>
              <a:gd name="connsiteY6" fmla="*/ 2322487 h 3489806"/>
              <a:gd name="connsiteX7" fmla="*/ 371338 w 2641257"/>
              <a:gd name="connsiteY7" fmla="*/ 2487857 h 3489806"/>
              <a:gd name="connsiteX8" fmla="*/ 489756 w 2641257"/>
              <a:gd name="connsiteY8" fmla="*/ 2633076 h 3489806"/>
              <a:gd name="connsiteX9" fmla="*/ 640113 w 2641257"/>
              <a:gd name="connsiteY9" fmla="*/ 2803659 h 3489806"/>
              <a:gd name="connsiteX10" fmla="*/ 854966 w 2641257"/>
              <a:gd name="connsiteY10" fmla="*/ 2983968 h 3489806"/>
              <a:gd name="connsiteX11" fmla="*/ 1015051 w 2641257"/>
              <a:gd name="connsiteY11" fmla="*/ 3085064 h 3489806"/>
              <a:gd name="connsiteX12" fmla="*/ 1221497 w 2641257"/>
              <a:gd name="connsiteY12" fmla="*/ 3212967 h 3489806"/>
              <a:gd name="connsiteX13" fmla="*/ 1418326 w 2641257"/>
              <a:gd name="connsiteY13" fmla="*/ 3299072 h 3489806"/>
              <a:gd name="connsiteX14" fmla="*/ 1635934 w 2641257"/>
              <a:gd name="connsiteY14" fmla="*/ 3382802 h 3489806"/>
              <a:gd name="connsiteX15" fmla="*/ 1884411 w 2641257"/>
              <a:gd name="connsiteY15" fmla="*/ 3444986 h 3489806"/>
              <a:gd name="connsiteX16" fmla="*/ 2122317 w 2641257"/>
              <a:gd name="connsiteY16" fmla="*/ 3480078 h 3489806"/>
              <a:gd name="connsiteX17" fmla="*/ 2423874 w 2641257"/>
              <a:gd name="connsiteY17" fmla="*/ 3489806 h 3489806"/>
              <a:gd name="connsiteX18" fmla="*/ 2641257 w 2641257"/>
              <a:gd name="connsiteY18" fmla="*/ 3477654 h 3489806"/>
              <a:gd name="connsiteX0" fmla="*/ 2650310 w 2650310"/>
              <a:gd name="connsiteY0" fmla="*/ 3464262 h 3489806"/>
              <a:gd name="connsiteX1" fmla="*/ 734860 w 2650310"/>
              <a:gd name="connsiteY1" fmla="*/ 0 h 3489806"/>
              <a:gd name="connsiteX2" fmla="*/ 0 w 2650310"/>
              <a:gd name="connsiteY2" fmla="*/ 1337903 h 3489806"/>
              <a:gd name="connsiteX3" fmla="*/ 23897 w 2650310"/>
              <a:gd name="connsiteY3" fmla="*/ 1637035 h 3489806"/>
              <a:gd name="connsiteX4" fmla="*/ 89910 w 2650310"/>
              <a:gd name="connsiteY4" fmla="*/ 1917589 h 3489806"/>
              <a:gd name="connsiteX5" fmla="*/ 176785 w 2650310"/>
              <a:gd name="connsiteY5" fmla="*/ 2118206 h 3489806"/>
              <a:gd name="connsiteX6" fmla="*/ 274061 w 2650310"/>
              <a:gd name="connsiteY6" fmla="*/ 2322487 h 3489806"/>
              <a:gd name="connsiteX7" fmla="*/ 371338 w 2650310"/>
              <a:gd name="connsiteY7" fmla="*/ 2487857 h 3489806"/>
              <a:gd name="connsiteX8" fmla="*/ 489756 w 2650310"/>
              <a:gd name="connsiteY8" fmla="*/ 2633076 h 3489806"/>
              <a:gd name="connsiteX9" fmla="*/ 640113 w 2650310"/>
              <a:gd name="connsiteY9" fmla="*/ 2803659 h 3489806"/>
              <a:gd name="connsiteX10" fmla="*/ 854966 w 2650310"/>
              <a:gd name="connsiteY10" fmla="*/ 2983968 h 3489806"/>
              <a:gd name="connsiteX11" fmla="*/ 1015051 w 2650310"/>
              <a:gd name="connsiteY11" fmla="*/ 3085064 h 3489806"/>
              <a:gd name="connsiteX12" fmla="*/ 1221497 w 2650310"/>
              <a:gd name="connsiteY12" fmla="*/ 3212967 h 3489806"/>
              <a:gd name="connsiteX13" fmla="*/ 1418326 w 2650310"/>
              <a:gd name="connsiteY13" fmla="*/ 3299072 h 3489806"/>
              <a:gd name="connsiteX14" fmla="*/ 1635934 w 2650310"/>
              <a:gd name="connsiteY14" fmla="*/ 3382802 h 3489806"/>
              <a:gd name="connsiteX15" fmla="*/ 1884411 w 2650310"/>
              <a:gd name="connsiteY15" fmla="*/ 3444986 h 3489806"/>
              <a:gd name="connsiteX16" fmla="*/ 2122317 w 2650310"/>
              <a:gd name="connsiteY16" fmla="*/ 3480078 h 3489806"/>
              <a:gd name="connsiteX17" fmla="*/ 2423874 w 2650310"/>
              <a:gd name="connsiteY17" fmla="*/ 3489806 h 3489806"/>
              <a:gd name="connsiteX18" fmla="*/ 2650310 w 2650310"/>
              <a:gd name="connsiteY18" fmla="*/ 3464262 h 3489806"/>
              <a:gd name="connsiteX0" fmla="*/ 2650310 w 2650310"/>
              <a:gd name="connsiteY0" fmla="*/ 3464262 h 3489806"/>
              <a:gd name="connsiteX1" fmla="*/ 734860 w 2650310"/>
              <a:gd name="connsiteY1" fmla="*/ 0 h 3489806"/>
              <a:gd name="connsiteX2" fmla="*/ 0 w 2650310"/>
              <a:gd name="connsiteY2" fmla="*/ 1337903 h 3489806"/>
              <a:gd name="connsiteX3" fmla="*/ 23897 w 2650310"/>
              <a:gd name="connsiteY3" fmla="*/ 1637035 h 3489806"/>
              <a:gd name="connsiteX4" fmla="*/ 89910 w 2650310"/>
              <a:gd name="connsiteY4" fmla="*/ 1917589 h 3489806"/>
              <a:gd name="connsiteX5" fmla="*/ 176785 w 2650310"/>
              <a:gd name="connsiteY5" fmla="*/ 2118206 h 3489806"/>
              <a:gd name="connsiteX6" fmla="*/ 274061 w 2650310"/>
              <a:gd name="connsiteY6" fmla="*/ 2322487 h 3489806"/>
              <a:gd name="connsiteX7" fmla="*/ 371338 w 2650310"/>
              <a:gd name="connsiteY7" fmla="*/ 2487857 h 3489806"/>
              <a:gd name="connsiteX8" fmla="*/ 489756 w 2650310"/>
              <a:gd name="connsiteY8" fmla="*/ 2633076 h 3489806"/>
              <a:gd name="connsiteX9" fmla="*/ 640113 w 2650310"/>
              <a:gd name="connsiteY9" fmla="*/ 2803659 h 3489806"/>
              <a:gd name="connsiteX10" fmla="*/ 854966 w 2650310"/>
              <a:gd name="connsiteY10" fmla="*/ 2983968 h 3489806"/>
              <a:gd name="connsiteX11" fmla="*/ 1015051 w 2650310"/>
              <a:gd name="connsiteY11" fmla="*/ 3085064 h 3489806"/>
              <a:gd name="connsiteX12" fmla="*/ 1221497 w 2650310"/>
              <a:gd name="connsiteY12" fmla="*/ 3212967 h 3489806"/>
              <a:gd name="connsiteX13" fmla="*/ 1418326 w 2650310"/>
              <a:gd name="connsiteY13" fmla="*/ 3299072 h 3489806"/>
              <a:gd name="connsiteX14" fmla="*/ 1635934 w 2650310"/>
              <a:gd name="connsiteY14" fmla="*/ 3382802 h 3489806"/>
              <a:gd name="connsiteX15" fmla="*/ 1884411 w 2650310"/>
              <a:gd name="connsiteY15" fmla="*/ 3444986 h 3489806"/>
              <a:gd name="connsiteX16" fmla="*/ 2122317 w 2650310"/>
              <a:gd name="connsiteY16" fmla="*/ 3480078 h 3489806"/>
              <a:gd name="connsiteX17" fmla="*/ 2423874 w 2650310"/>
              <a:gd name="connsiteY17" fmla="*/ 3489806 h 3489806"/>
              <a:gd name="connsiteX18" fmla="*/ 2650310 w 2650310"/>
              <a:gd name="connsiteY18" fmla="*/ 3464262 h 3489806"/>
              <a:gd name="connsiteX0" fmla="*/ 2650310 w 2650310"/>
              <a:gd name="connsiteY0" fmla="*/ 3464262 h 3489806"/>
              <a:gd name="connsiteX1" fmla="*/ 734860 w 2650310"/>
              <a:gd name="connsiteY1" fmla="*/ 0 h 3489806"/>
              <a:gd name="connsiteX2" fmla="*/ 0 w 2650310"/>
              <a:gd name="connsiteY2" fmla="*/ 1337903 h 3489806"/>
              <a:gd name="connsiteX3" fmla="*/ 23897 w 2650310"/>
              <a:gd name="connsiteY3" fmla="*/ 1637035 h 3489806"/>
              <a:gd name="connsiteX4" fmla="*/ 89910 w 2650310"/>
              <a:gd name="connsiteY4" fmla="*/ 1917589 h 3489806"/>
              <a:gd name="connsiteX5" fmla="*/ 176785 w 2650310"/>
              <a:gd name="connsiteY5" fmla="*/ 2118206 h 3489806"/>
              <a:gd name="connsiteX6" fmla="*/ 274061 w 2650310"/>
              <a:gd name="connsiteY6" fmla="*/ 2322487 h 3489806"/>
              <a:gd name="connsiteX7" fmla="*/ 371338 w 2650310"/>
              <a:gd name="connsiteY7" fmla="*/ 2487857 h 3489806"/>
              <a:gd name="connsiteX8" fmla="*/ 489756 w 2650310"/>
              <a:gd name="connsiteY8" fmla="*/ 2633076 h 3489806"/>
              <a:gd name="connsiteX9" fmla="*/ 640113 w 2650310"/>
              <a:gd name="connsiteY9" fmla="*/ 2803659 h 3489806"/>
              <a:gd name="connsiteX10" fmla="*/ 854966 w 2650310"/>
              <a:gd name="connsiteY10" fmla="*/ 2983968 h 3489806"/>
              <a:gd name="connsiteX11" fmla="*/ 1015051 w 2650310"/>
              <a:gd name="connsiteY11" fmla="*/ 3085064 h 3489806"/>
              <a:gd name="connsiteX12" fmla="*/ 1221497 w 2650310"/>
              <a:gd name="connsiteY12" fmla="*/ 3212967 h 3489806"/>
              <a:gd name="connsiteX13" fmla="*/ 1418326 w 2650310"/>
              <a:gd name="connsiteY13" fmla="*/ 3299072 h 3489806"/>
              <a:gd name="connsiteX14" fmla="*/ 1635934 w 2650310"/>
              <a:gd name="connsiteY14" fmla="*/ 3382802 h 3489806"/>
              <a:gd name="connsiteX15" fmla="*/ 1884411 w 2650310"/>
              <a:gd name="connsiteY15" fmla="*/ 3444986 h 3489806"/>
              <a:gd name="connsiteX16" fmla="*/ 2122317 w 2650310"/>
              <a:gd name="connsiteY16" fmla="*/ 3471149 h 3489806"/>
              <a:gd name="connsiteX17" fmla="*/ 2423874 w 2650310"/>
              <a:gd name="connsiteY17" fmla="*/ 3489806 h 3489806"/>
              <a:gd name="connsiteX18" fmla="*/ 2650310 w 2650310"/>
              <a:gd name="connsiteY18" fmla="*/ 3464262 h 3489806"/>
              <a:gd name="connsiteX0" fmla="*/ 2650310 w 2650310"/>
              <a:gd name="connsiteY0" fmla="*/ 3464262 h 3489806"/>
              <a:gd name="connsiteX1" fmla="*/ 734860 w 2650310"/>
              <a:gd name="connsiteY1" fmla="*/ 0 h 3489806"/>
              <a:gd name="connsiteX2" fmla="*/ 0 w 2650310"/>
              <a:gd name="connsiteY2" fmla="*/ 1337903 h 3489806"/>
              <a:gd name="connsiteX3" fmla="*/ 23897 w 2650310"/>
              <a:gd name="connsiteY3" fmla="*/ 1637035 h 3489806"/>
              <a:gd name="connsiteX4" fmla="*/ 89910 w 2650310"/>
              <a:gd name="connsiteY4" fmla="*/ 1917589 h 3489806"/>
              <a:gd name="connsiteX5" fmla="*/ 176785 w 2650310"/>
              <a:gd name="connsiteY5" fmla="*/ 2118206 h 3489806"/>
              <a:gd name="connsiteX6" fmla="*/ 274061 w 2650310"/>
              <a:gd name="connsiteY6" fmla="*/ 2322487 h 3489806"/>
              <a:gd name="connsiteX7" fmla="*/ 371338 w 2650310"/>
              <a:gd name="connsiteY7" fmla="*/ 2487857 h 3489806"/>
              <a:gd name="connsiteX8" fmla="*/ 489756 w 2650310"/>
              <a:gd name="connsiteY8" fmla="*/ 2633076 h 3489806"/>
              <a:gd name="connsiteX9" fmla="*/ 640113 w 2650310"/>
              <a:gd name="connsiteY9" fmla="*/ 2803659 h 3489806"/>
              <a:gd name="connsiteX10" fmla="*/ 854966 w 2650310"/>
              <a:gd name="connsiteY10" fmla="*/ 2983968 h 3489806"/>
              <a:gd name="connsiteX11" fmla="*/ 1015051 w 2650310"/>
              <a:gd name="connsiteY11" fmla="*/ 3085064 h 3489806"/>
              <a:gd name="connsiteX12" fmla="*/ 1221497 w 2650310"/>
              <a:gd name="connsiteY12" fmla="*/ 3212967 h 3489806"/>
              <a:gd name="connsiteX13" fmla="*/ 1418326 w 2650310"/>
              <a:gd name="connsiteY13" fmla="*/ 3299072 h 3489806"/>
              <a:gd name="connsiteX14" fmla="*/ 1635934 w 2650310"/>
              <a:gd name="connsiteY14" fmla="*/ 3382802 h 3489806"/>
              <a:gd name="connsiteX15" fmla="*/ 1884411 w 2650310"/>
              <a:gd name="connsiteY15" fmla="*/ 3444986 h 3489806"/>
              <a:gd name="connsiteX16" fmla="*/ 2122317 w 2650310"/>
              <a:gd name="connsiteY16" fmla="*/ 3471149 h 3489806"/>
              <a:gd name="connsiteX17" fmla="*/ 2419347 w 2650310"/>
              <a:gd name="connsiteY17" fmla="*/ 3489806 h 3489806"/>
              <a:gd name="connsiteX18" fmla="*/ 2650310 w 2650310"/>
              <a:gd name="connsiteY18" fmla="*/ 3464262 h 3489806"/>
              <a:gd name="connsiteX0" fmla="*/ 2650310 w 2650310"/>
              <a:gd name="connsiteY0" fmla="*/ 3464262 h 3485343"/>
              <a:gd name="connsiteX1" fmla="*/ 734860 w 2650310"/>
              <a:gd name="connsiteY1" fmla="*/ 0 h 3485343"/>
              <a:gd name="connsiteX2" fmla="*/ 0 w 2650310"/>
              <a:gd name="connsiteY2" fmla="*/ 1337903 h 3485343"/>
              <a:gd name="connsiteX3" fmla="*/ 23897 w 2650310"/>
              <a:gd name="connsiteY3" fmla="*/ 1637035 h 3485343"/>
              <a:gd name="connsiteX4" fmla="*/ 89910 w 2650310"/>
              <a:gd name="connsiteY4" fmla="*/ 1917589 h 3485343"/>
              <a:gd name="connsiteX5" fmla="*/ 176785 w 2650310"/>
              <a:gd name="connsiteY5" fmla="*/ 2118206 h 3485343"/>
              <a:gd name="connsiteX6" fmla="*/ 274061 w 2650310"/>
              <a:gd name="connsiteY6" fmla="*/ 2322487 h 3485343"/>
              <a:gd name="connsiteX7" fmla="*/ 371338 w 2650310"/>
              <a:gd name="connsiteY7" fmla="*/ 2487857 h 3485343"/>
              <a:gd name="connsiteX8" fmla="*/ 489756 w 2650310"/>
              <a:gd name="connsiteY8" fmla="*/ 2633076 h 3485343"/>
              <a:gd name="connsiteX9" fmla="*/ 640113 w 2650310"/>
              <a:gd name="connsiteY9" fmla="*/ 2803659 h 3485343"/>
              <a:gd name="connsiteX10" fmla="*/ 854966 w 2650310"/>
              <a:gd name="connsiteY10" fmla="*/ 2983968 h 3485343"/>
              <a:gd name="connsiteX11" fmla="*/ 1015051 w 2650310"/>
              <a:gd name="connsiteY11" fmla="*/ 3085064 h 3485343"/>
              <a:gd name="connsiteX12" fmla="*/ 1221497 w 2650310"/>
              <a:gd name="connsiteY12" fmla="*/ 3212967 h 3485343"/>
              <a:gd name="connsiteX13" fmla="*/ 1418326 w 2650310"/>
              <a:gd name="connsiteY13" fmla="*/ 3299072 h 3485343"/>
              <a:gd name="connsiteX14" fmla="*/ 1635934 w 2650310"/>
              <a:gd name="connsiteY14" fmla="*/ 3382802 h 3485343"/>
              <a:gd name="connsiteX15" fmla="*/ 1884411 w 2650310"/>
              <a:gd name="connsiteY15" fmla="*/ 3444986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3897 w 2650310"/>
              <a:gd name="connsiteY3" fmla="*/ 1637035 h 3485343"/>
              <a:gd name="connsiteX4" fmla="*/ 89910 w 2650310"/>
              <a:gd name="connsiteY4" fmla="*/ 1917589 h 3485343"/>
              <a:gd name="connsiteX5" fmla="*/ 176785 w 2650310"/>
              <a:gd name="connsiteY5" fmla="*/ 2118206 h 3485343"/>
              <a:gd name="connsiteX6" fmla="*/ 274061 w 2650310"/>
              <a:gd name="connsiteY6" fmla="*/ 2322487 h 3485343"/>
              <a:gd name="connsiteX7" fmla="*/ 371338 w 2650310"/>
              <a:gd name="connsiteY7" fmla="*/ 2487857 h 3485343"/>
              <a:gd name="connsiteX8" fmla="*/ 489756 w 2650310"/>
              <a:gd name="connsiteY8" fmla="*/ 2633076 h 3485343"/>
              <a:gd name="connsiteX9" fmla="*/ 640113 w 2650310"/>
              <a:gd name="connsiteY9" fmla="*/ 2803659 h 3485343"/>
              <a:gd name="connsiteX10" fmla="*/ 854966 w 2650310"/>
              <a:gd name="connsiteY10" fmla="*/ 2983968 h 3485343"/>
              <a:gd name="connsiteX11" fmla="*/ 1015051 w 2650310"/>
              <a:gd name="connsiteY11" fmla="*/ 3085064 h 3485343"/>
              <a:gd name="connsiteX12" fmla="*/ 1221497 w 2650310"/>
              <a:gd name="connsiteY12" fmla="*/ 3212967 h 3485343"/>
              <a:gd name="connsiteX13" fmla="*/ 1418326 w 2650310"/>
              <a:gd name="connsiteY13" fmla="*/ 3299072 h 3485343"/>
              <a:gd name="connsiteX14" fmla="*/ 1635934 w 2650310"/>
              <a:gd name="connsiteY14" fmla="*/ 3382802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3897 w 2650310"/>
              <a:gd name="connsiteY3" fmla="*/ 1637035 h 3485343"/>
              <a:gd name="connsiteX4" fmla="*/ 89910 w 2650310"/>
              <a:gd name="connsiteY4" fmla="*/ 1917589 h 3485343"/>
              <a:gd name="connsiteX5" fmla="*/ 176785 w 2650310"/>
              <a:gd name="connsiteY5" fmla="*/ 2118206 h 3485343"/>
              <a:gd name="connsiteX6" fmla="*/ 274061 w 2650310"/>
              <a:gd name="connsiteY6" fmla="*/ 2322487 h 3485343"/>
              <a:gd name="connsiteX7" fmla="*/ 371338 w 2650310"/>
              <a:gd name="connsiteY7" fmla="*/ 2487857 h 3485343"/>
              <a:gd name="connsiteX8" fmla="*/ 489756 w 2650310"/>
              <a:gd name="connsiteY8" fmla="*/ 2633076 h 3485343"/>
              <a:gd name="connsiteX9" fmla="*/ 640113 w 2650310"/>
              <a:gd name="connsiteY9" fmla="*/ 2803659 h 3485343"/>
              <a:gd name="connsiteX10" fmla="*/ 854966 w 2650310"/>
              <a:gd name="connsiteY10" fmla="*/ 2983968 h 3485343"/>
              <a:gd name="connsiteX11" fmla="*/ 1015051 w 2650310"/>
              <a:gd name="connsiteY11" fmla="*/ 3085064 h 3485343"/>
              <a:gd name="connsiteX12" fmla="*/ 1221497 w 2650310"/>
              <a:gd name="connsiteY12" fmla="*/ 3212967 h 3485343"/>
              <a:gd name="connsiteX13" fmla="*/ 1418326 w 2650310"/>
              <a:gd name="connsiteY13" fmla="*/ 3299072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76785 w 2650310"/>
              <a:gd name="connsiteY5" fmla="*/ 2118206 h 3485343"/>
              <a:gd name="connsiteX6" fmla="*/ 274061 w 2650310"/>
              <a:gd name="connsiteY6" fmla="*/ 2322487 h 3485343"/>
              <a:gd name="connsiteX7" fmla="*/ 371338 w 2650310"/>
              <a:gd name="connsiteY7" fmla="*/ 2487857 h 3485343"/>
              <a:gd name="connsiteX8" fmla="*/ 489756 w 2650310"/>
              <a:gd name="connsiteY8" fmla="*/ 2633076 h 3485343"/>
              <a:gd name="connsiteX9" fmla="*/ 640113 w 2650310"/>
              <a:gd name="connsiteY9" fmla="*/ 2803659 h 3485343"/>
              <a:gd name="connsiteX10" fmla="*/ 854966 w 2650310"/>
              <a:gd name="connsiteY10" fmla="*/ 2983968 h 3485343"/>
              <a:gd name="connsiteX11" fmla="*/ 1015051 w 2650310"/>
              <a:gd name="connsiteY11" fmla="*/ 3085064 h 3485343"/>
              <a:gd name="connsiteX12" fmla="*/ 1221497 w 2650310"/>
              <a:gd name="connsiteY12" fmla="*/ 3212967 h 3485343"/>
              <a:gd name="connsiteX13" fmla="*/ 1418326 w 2650310"/>
              <a:gd name="connsiteY13" fmla="*/ 3299072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76785 w 2650310"/>
              <a:gd name="connsiteY5" fmla="*/ 2118206 h 3485343"/>
              <a:gd name="connsiteX6" fmla="*/ 274061 w 2650310"/>
              <a:gd name="connsiteY6" fmla="*/ 2322487 h 3485343"/>
              <a:gd name="connsiteX7" fmla="*/ 371338 w 2650310"/>
              <a:gd name="connsiteY7" fmla="*/ 2487857 h 3485343"/>
              <a:gd name="connsiteX8" fmla="*/ 489756 w 2650310"/>
              <a:gd name="connsiteY8" fmla="*/ 2633076 h 3485343"/>
              <a:gd name="connsiteX9" fmla="*/ 640113 w 2650310"/>
              <a:gd name="connsiteY9" fmla="*/ 2803659 h 3485343"/>
              <a:gd name="connsiteX10" fmla="*/ 854966 w 2650310"/>
              <a:gd name="connsiteY10" fmla="*/ 2983968 h 3485343"/>
              <a:gd name="connsiteX11" fmla="*/ 1015051 w 2650310"/>
              <a:gd name="connsiteY11" fmla="*/ 3085064 h 3485343"/>
              <a:gd name="connsiteX12" fmla="*/ 1221497 w 2650310"/>
              <a:gd name="connsiteY12" fmla="*/ 3212967 h 3485343"/>
              <a:gd name="connsiteX13" fmla="*/ 1418326 w 2650310"/>
              <a:gd name="connsiteY13" fmla="*/ 3299072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74061 w 2650310"/>
              <a:gd name="connsiteY6" fmla="*/ 2322487 h 3485343"/>
              <a:gd name="connsiteX7" fmla="*/ 371338 w 2650310"/>
              <a:gd name="connsiteY7" fmla="*/ 2487857 h 3485343"/>
              <a:gd name="connsiteX8" fmla="*/ 489756 w 2650310"/>
              <a:gd name="connsiteY8" fmla="*/ 2633076 h 3485343"/>
              <a:gd name="connsiteX9" fmla="*/ 640113 w 2650310"/>
              <a:gd name="connsiteY9" fmla="*/ 2803659 h 3485343"/>
              <a:gd name="connsiteX10" fmla="*/ 854966 w 2650310"/>
              <a:gd name="connsiteY10" fmla="*/ 2983968 h 3485343"/>
              <a:gd name="connsiteX11" fmla="*/ 1015051 w 2650310"/>
              <a:gd name="connsiteY11" fmla="*/ 3085064 h 3485343"/>
              <a:gd name="connsiteX12" fmla="*/ 1221497 w 2650310"/>
              <a:gd name="connsiteY12" fmla="*/ 3212967 h 3485343"/>
              <a:gd name="connsiteX13" fmla="*/ 1418326 w 2650310"/>
              <a:gd name="connsiteY13" fmla="*/ 3299072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64856 w 2650310"/>
              <a:gd name="connsiteY6" fmla="*/ 2334591 h 3485343"/>
              <a:gd name="connsiteX7" fmla="*/ 371338 w 2650310"/>
              <a:gd name="connsiteY7" fmla="*/ 2487857 h 3485343"/>
              <a:gd name="connsiteX8" fmla="*/ 489756 w 2650310"/>
              <a:gd name="connsiteY8" fmla="*/ 2633076 h 3485343"/>
              <a:gd name="connsiteX9" fmla="*/ 640113 w 2650310"/>
              <a:gd name="connsiteY9" fmla="*/ 2803659 h 3485343"/>
              <a:gd name="connsiteX10" fmla="*/ 854966 w 2650310"/>
              <a:gd name="connsiteY10" fmla="*/ 2983968 h 3485343"/>
              <a:gd name="connsiteX11" fmla="*/ 1015051 w 2650310"/>
              <a:gd name="connsiteY11" fmla="*/ 3085064 h 3485343"/>
              <a:gd name="connsiteX12" fmla="*/ 1221497 w 2650310"/>
              <a:gd name="connsiteY12" fmla="*/ 3212967 h 3485343"/>
              <a:gd name="connsiteX13" fmla="*/ 1418326 w 2650310"/>
              <a:gd name="connsiteY13" fmla="*/ 3299072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64856 w 2650310"/>
              <a:gd name="connsiteY6" fmla="*/ 2334591 h 3485343"/>
              <a:gd name="connsiteX7" fmla="*/ 371338 w 2650310"/>
              <a:gd name="connsiteY7" fmla="*/ 2487857 h 3485343"/>
              <a:gd name="connsiteX8" fmla="*/ 483619 w 2650310"/>
              <a:gd name="connsiteY8" fmla="*/ 2645180 h 3485343"/>
              <a:gd name="connsiteX9" fmla="*/ 640113 w 2650310"/>
              <a:gd name="connsiteY9" fmla="*/ 2803659 h 3485343"/>
              <a:gd name="connsiteX10" fmla="*/ 854966 w 2650310"/>
              <a:gd name="connsiteY10" fmla="*/ 2983968 h 3485343"/>
              <a:gd name="connsiteX11" fmla="*/ 1015051 w 2650310"/>
              <a:gd name="connsiteY11" fmla="*/ 3085064 h 3485343"/>
              <a:gd name="connsiteX12" fmla="*/ 1221497 w 2650310"/>
              <a:gd name="connsiteY12" fmla="*/ 3212967 h 3485343"/>
              <a:gd name="connsiteX13" fmla="*/ 1418326 w 2650310"/>
              <a:gd name="connsiteY13" fmla="*/ 3299072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64856 w 2650310"/>
              <a:gd name="connsiteY6" fmla="*/ 2334591 h 3485343"/>
              <a:gd name="connsiteX7" fmla="*/ 371338 w 2650310"/>
              <a:gd name="connsiteY7" fmla="*/ 2487857 h 3485343"/>
              <a:gd name="connsiteX8" fmla="*/ 483619 w 2650310"/>
              <a:gd name="connsiteY8" fmla="*/ 2645180 h 3485343"/>
              <a:gd name="connsiteX9" fmla="*/ 640113 w 2650310"/>
              <a:gd name="connsiteY9" fmla="*/ 2803659 h 3485343"/>
              <a:gd name="connsiteX10" fmla="*/ 851898 w 2650310"/>
              <a:gd name="connsiteY10" fmla="*/ 2993045 h 3485343"/>
              <a:gd name="connsiteX11" fmla="*/ 1015051 w 2650310"/>
              <a:gd name="connsiteY11" fmla="*/ 3085064 h 3485343"/>
              <a:gd name="connsiteX12" fmla="*/ 1221497 w 2650310"/>
              <a:gd name="connsiteY12" fmla="*/ 3212967 h 3485343"/>
              <a:gd name="connsiteX13" fmla="*/ 1418326 w 2650310"/>
              <a:gd name="connsiteY13" fmla="*/ 3299072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64856 w 2650310"/>
              <a:gd name="connsiteY6" fmla="*/ 2334591 h 3485343"/>
              <a:gd name="connsiteX7" fmla="*/ 371338 w 2650310"/>
              <a:gd name="connsiteY7" fmla="*/ 2487857 h 3485343"/>
              <a:gd name="connsiteX8" fmla="*/ 483619 w 2650310"/>
              <a:gd name="connsiteY8" fmla="*/ 2645180 h 3485343"/>
              <a:gd name="connsiteX9" fmla="*/ 640113 w 2650310"/>
              <a:gd name="connsiteY9" fmla="*/ 2803659 h 3485343"/>
              <a:gd name="connsiteX10" fmla="*/ 851898 w 2650310"/>
              <a:gd name="connsiteY10" fmla="*/ 2993045 h 3485343"/>
              <a:gd name="connsiteX11" fmla="*/ 1011983 w 2650310"/>
              <a:gd name="connsiteY11" fmla="*/ 3097168 h 3485343"/>
              <a:gd name="connsiteX12" fmla="*/ 1221497 w 2650310"/>
              <a:gd name="connsiteY12" fmla="*/ 3212967 h 3485343"/>
              <a:gd name="connsiteX13" fmla="*/ 1418326 w 2650310"/>
              <a:gd name="connsiteY13" fmla="*/ 3299072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64856 w 2650310"/>
              <a:gd name="connsiteY6" fmla="*/ 2334591 h 3485343"/>
              <a:gd name="connsiteX7" fmla="*/ 371338 w 2650310"/>
              <a:gd name="connsiteY7" fmla="*/ 2487857 h 3485343"/>
              <a:gd name="connsiteX8" fmla="*/ 483619 w 2650310"/>
              <a:gd name="connsiteY8" fmla="*/ 2645180 h 3485343"/>
              <a:gd name="connsiteX9" fmla="*/ 640113 w 2650310"/>
              <a:gd name="connsiteY9" fmla="*/ 2803659 h 3485343"/>
              <a:gd name="connsiteX10" fmla="*/ 851898 w 2650310"/>
              <a:gd name="connsiteY10" fmla="*/ 2993045 h 3485343"/>
              <a:gd name="connsiteX11" fmla="*/ 1011983 w 2650310"/>
              <a:gd name="connsiteY11" fmla="*/ 3097168 h 3485343"/>
              <a:gd name="connsiteX12" fmla="*/ 1221497 w 2650310"/>
              <a:gd name="connsiteY12" fmla="*/ 3219019 h 3485343"/>
              <a:gd name="connsiteX13" fmla="*/ 1418326 w 2650310"/>
              <a:gd name="connsiteY13" fmla="*/ 3299072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64856 w 2650310"/>
              <a:gd name="connsiteY6" fmla="*/ 2334591 h 3485343"/>
              <a:gd name="connsiteX7" fmla="*/ 371338 w 2650310"/>
              <a:gd name="connsiteY7" fmla="*/ 2487857 h 3485343"/>
              <a:gd name="connsiteX8" fmla="*/ 483619 w 2650310"/>
              <a:gd name="connsiteY8" fmla="*/ 2645180 h 3485343"/>
              <a:gd name="connsiteX9" fmla="*/ 640113 w 2650310"/>
              <a:gd name="connsiteY9" fmla="*/ 2803659 h 3485343"/>
              <a:gd name="connsiteX10" fmla="*/ 851898 w 2650310"/>
              <a:gd name="connsiteY10" fmla="*/ 2993045 h 3485343"/>
              <a:gd name="connsiteX11" fmla="*/ 1011983 w 2650310"/>
              <a:gd name="connsiteY11" fmla="*/ 3097168 h 3485343"/>
              <a:gd name="connsiteX12" fmla="*/ 1221497 w 2650310"/>
              <a:gd name="connsiteY12" fmla="*/ 3219019 h 3485343"/>
              <a:gd name="connsiteX13" fmla="*/ 1421395 w 2650310"/>
              <a:gd name="connsiteY13" fmla="*/ 3308149 h 3485343"/>
              <a:gd name="connsiteX14" fmla="*/ 1635934 w 2650310"/>
              <a:gd name="connsiteY14" fmla="*/ 3373875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64856 w 2650310"/>
              <a:gd name="connsiteY6" fmla="*/ 2334591 h 3485343"/>
              <a:gd name="connsiteX7" fmla="*/ 371338 w 2650310"/>
              <a:gd name="connsiteY7" fmla="*/ 2487857 h 3485343"/>
              <a:gd name="connsiteX8" fmla="*/ 483619 w 2650310"/>
              <a:gd name="connsiteY8" fmla="*/ 2645180 h 3485343"/>
              <a:gd name="connsiteX9" fmla="*/ 640113 w 2650310"/>
              <a:gd name="connsiteY9" fmla="*/ 2803659 h 3485343"/>
              <a:gd name="connsiteX10" fmla="*/ 851898 w 2650310"/>
              <a:gd name="connsiteY10" fmla="*/ 2993045 h 3485343"/>
              <a:gd name="connsiteX11" fmla="*/ 1011983 w 2650310"/>
              <a:gd name="connsiteY11" fmla="*/ 3097168 h 3485343"/>
              <a:gd name="connsiteX12" fmla="*/ 1221497 w 2650310"/>
              <a:gd name="connsiteY12" fmla="*/ 3219019 h 3485343"/>
              <a:gd name="connsiteX13" fmla="*/ 1421395 w 2650310"/>
              <a:gd name="connsiteY13" fmla="*/ 3308149 h 3485343"/>
              <a:gd name="connsiteX14" fmla="*/ 1632865 w 2650310"/>
              <a:gd name="connsiteY14" fmla="*/ 3382953 h 3485343"/>
              <a:gd name="connsiteX15" fmla="*/ 1884411 w 2650310"/>
              <a:gd name="connsiteY15" fmla="*/ 3431595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64856 w 2650310"/>
              <a:gd name="connsiteY6" fmla="*/ 2334591 h 3485343"/>
              <a:gd name="connsiteX7" fmla="*/ 371338 w 2650310"/>
              <a:gd name="connsiteY7" fmla="*/ 2487857 h 3485343"/>
              <a:gd name="connsiteX8" fmla="*/ 483619 w 2650310"/>
              <a:gd name="connsiteY8" fmla="*/ 2645180 h 3485343"/>
              <a:gd name="connsiteX9" fmla="*/ 640113 w 2650310"/>
              <a:gd name="connsiteY9" fmla="*/ 2803659 h 3485343"/>
              <a:gd name="connsiteX10" fmla="*/ 851898 w 2650310"/>
              <a:gd name="connsiteY10" fmla="*/ 2993045 h 3485343"/>
              <a:gd name="connsiteX11" fmla="*/ 1011983 w 2650310"/>
              <a:gd name="connsiteY11" fmla="*/ 3097168 h 3485343"/>
              <a:gd name="connsiteX12" fmla="*/ 1221497 w 2650310"/>
              <a:gd name="connsiteY12" fmla="*/ 3219019 h 3485343"/>
              <a:gd name="connsiteX13" fmla="*/ 1421395 w 2650310"/>
              <a:gd name="connsiteY13" fmla="*/ 3308149 h 3485343"/>
              <a:gd name="connsiteX14" fmla="*/ 1632865 w 2650310"/>
              <a:gd name="connsiteY14" fmla="*/ 3382953 h 3485343"/>
              <a:gd name="connsiteX15" fmla="*/ 1881343 w 2650310"/>
              <a:gd name="connsiteY15" fmla="*/ 3440673 h 3485343"/>
              <a:gd name="connsiteX16" fmla="*/ 2122317 w 2650310"/>
              <a:gd name="connsiteY16" fmla="*/ 3471149 h 3485343"/>
              <a:gd name="connsiteX17" fmla="*/ 2419347 w 2650310"/>
              <a:gd name="connsiteY17" fmla="*/ 3485343 h 3485343"/>
              <a:gd name="connsiteX18" fmla="*/ 2650310 w 2650310"/>
              <a:gd name="connsiteY18" fmla="*/ 3464262 h 3485343"/>
              <a:gd name="connsiteX0" fmla="*/ 2650310 w 2650310"/>
              <a:gd name="connsiteY0" fmla="*/ 3464262 h 3485343"/>
              <a:gd name="connsiteX1" fmla="*/ 734860 w 2650310"/>
              <a:gd name="connsiteY1" fmla="*/ 0 h 3485343"/>
              <a:gd name="connsiteX2" fmla="*/ 0 w 2650310"/>
              <a:gd name="connsiteY2" fmla="*/ 1337903 h 3485343"/>
              <a:gd name="connsiteX3" fmla="*/ 20828 w 2650310"/>
              <a:gd name="connsiteY3" fmla="*/ 1643087 h 3485343"/>
              <a:gd name="connsiteX4" fmla="*/ 89910 w 2650310"/>
              <a:gd name="connsiteY4" fmla="*/ 1917589 h 3485343"/>
              <a:gd name="connsiteX5" fmla="*/ 164511 w 2650310"/>
              <a:gd name="connsiteY5" fmla="*/ 2133335 h 3485343"/>
              <a:gd name="connsiteX6" fmla="*/ 264856 w 2650310"/>
              <a:gd name="connsiteY6" fmla="*/ 2334591 h 3485343"/>
              <a:gd name="connsiteX7" fmla="*/ 371338 w 2650310"/>
              <a:gd name="connsiteY7" fmla="*/ 2487857 h 3485343"/>
              <a:gd name="connsiteX8" fmla="*/ 483619 w 2650310"/>
              <a:gd name="connsiteY8" fmla="*/ 2645180 h 3485343"/>
              <a:gd name="connsiteX9" fmla="*/ 640113 w 2650310"/>
              <a:gd name="connsiteY9" fmla="*/ 2803659 h 3485343"/>
              <a:gd name="connsiteX10" fmla="*/ 851898 w 2650310"/>
              <a:gd name="connsiteY10" fmla="*/ 2993045 h 3485343"/>
              <a:gd name="connsiteX11" fmla="*/ 1011983 w 2650310"/>
              <a:gd name="connsiteY11" fmla="*/ 3097168 h 3485343"/>
              <a:gd name="connsiteX12" fmla="*/ 1221497 w 2650310"/>
              <a:gd name="connsiteY12" fmla="*/ 3219019 h 3485343"/>
              <a:gd name="connsiteX13" fmla="*/ 1421395 w 2650310"/>
              <a:gd name="connsiteY13" fmla="*/ 3308149 h 3485343"/>
              <a:gd name="connsiteX14" fmla="*/ 1632865 w 2650310"/>
              <a:gd name="connsiteY14" fmla="*/ 3382953 h 3485343"/>
              <a:gd name="connsiteX15" fmla="*/ 1881343 w 2650310"/>
              <a:gd name="connsiteY15" fmla="*/ 3440673 h 3485343"/>
              <a:gd name="connsiteX16" fmla="*/ 2122317 w 2650310"/>
              <a:gd name="connsiteY16" fmla="*/ 3480227 h 3485343"/>
              <a:gd name="connsiteX17" fmla="*/ 2419347 w 2650310"/>
              <a:gd name="connsiteY17" fmla="*/ 3485343 h 3485343"/>
              <a:gd name="connsiteX18" fmla="*/ 2650310 w 2650310"/>
              <a:gd name="connsiteY18" fmla="*/ 3464262 h 3485343"/>
              <a:gd name="connsiteX0" fmla="*/ 2650310 w 2650310"/>
              <a:gd name="connsiteY0" fmla="*/ 3464262 h 3491395"/>
              <a:gd name="connsiteX1" fmla="*/ 734860 w 2650310"/>
              <a:gd name="connsiteY1" fmla="*/ 0 h 3491395"/>
              <a:gd name="connsiteX2" fmla="*/ 0 w 2650310"/>
              <a:gd name="connsiteY2" fmla="*/ 1337903 h 3491395"/>
              <a:gd name="connsiteX3" fmla="*/ 20828 w 2650310"/>
              <a:gd name="connsiteY3" fmla="*/ 1643087 h 3491395"/>
              <a:gd name="connsiteX4" fmla="*/ 89910 w 2650310"/>
              <a:gd name="connsiteY4" fmla="*/ 1917589 h 3491395"/>
              <a:gd name="connsiteX5" fmla="*/ 164511 w 2650310"/>
              <a:gd name="connsiteY5" fmla="*/ 2133335 h 3491395"/>
              <a:gd name="connsiteX6" fmla="*/ 264856 w 2650310"/>
              <a:gd name="connsiteY6" fmla="*/ 2334591 h 3491395"/>
              <a:gd name="connsiteX7" fmla="*/ 371338 w 2650310"/>
              <a:gd name="connsiteY7" fmla="*/ 2487857 h 3491395"/>
              <a:gd name="connsiteX8" fmla="*/ 483619 w 2650310"/>
              <a:gd name="connsiteY8" fmla="*/ 2645180 h 3491395"/>
              <a:gd name="connsiteX9" fmla="*/ 640113 w 2650310"/>
              <a:gd name="connsiteY9" fmla="*/ 2803659 h 3491395"/>
              <a:gd name="connsiteX10" fmla="*/ 851898 w 2650310"/>
              <a:gd name="connsiteY10" fmla="*/ 2993045 h 3491395"/>
              <a:gd name="connsiteX11" fmla="*/ 1011983 w 2650310"/>
              <a:gd name="connsiteY11" fmla="*/ 3097168 h 3491395"/>
              <a:gd name="connsiteX12" fmla="*/ 1221497 w 2650310"/>
              <a:gd name="connsiteY12" fmla="*/ 3219019 h 3491395"/>
              <a:gd name="connsiteX13" fmla="*/ 1421395 w 2650310"/>
              <a:gd name="connsiteY13" fmla="*/ 3308149 h 3491395"/>
              <a:gd name="connsiteX14" fmla="*/ 1632865 w 2650310"/>
              <a:gd name="connsiteY14" fmla="*/ 3382953 h 3491395"/>
              <a:gd name="connsiteX15" fmla="*/ 1881343 w 2650310"/>
              <a:gd name="connsiteY15" fmla="*/ 3440673 h 3491395"/>
              <a:gd name="connsiteX16" fmla="*/ 2122317 w 2650310"/>
              <a:gd name="connsiteY16" fmla="*/ 3480227 h 3491395"/>
              <a:gd name="connsiteX17" fmla="*/ 2400937 w 2650310"/>
              <a:gd name="connsiteY17" fmla="*/ 3491395 h 3491395"/>
              <a:gd name="connsiteX18" fmla="*/ 2650310 w 2650310"/>
              <a:gd name="connsiteY18" fmla="*/ 3464262 h 349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50310" h="3491395">
                <a:moveTo>
                  <a:pt x="2650310" y="3464262"/>
                </a:moveTo>
                <a:lnTo>
                  <a:pt x="734860" y="0"/>
                </a:lnTo>
                <a:lnTo>
                  <a:pt x="0" y="1337903"/>
                </a:lnTo>
                <a:cubicBezTo>
                  <a:pt x="918" y="1427189"/>
                  <a:pt x="1499" y="1514464"/>
                  <a:pt x="20828" y="1643087"/>
                </a:cubicBezTo>
                <a:lnTo>
                  <a:pt x="89910" y="1917589"/>
                </a:lnTo>
                <a:lnTo>
                  <a:pt x="164511" y="2133335"/>
                </a:lnTo>
                <a:lnTo>
                  <a:pt x="264856" y="2334591"/>
                </a:lnTo>
                <a:lnTo>
                  <a:pt x="371338" y="2487857"/>
                </a:lnTo>
                <a:lnTo>
                  <a:pt x="483619" y="2645180"/>
                </a:lnTo>
                <a:lnTo>
                  <a:pt x="640113" y="2803659"/>
                </a:lnTo>
                <a:lnTo>
                  <a:pt x="851898" y="2993045"/>
                </a:lnTo>
                <a:lnTo>
                  <a:pt x="1011983" y="3097168"/>
                </a:lnTo>
                <a:lnTo>
                  <a:pt x="1221497" y="3219019"/>
                </a:lnTo>
                <a:lnTo>
                  <a:pt x="1421395" y="3308149"/>
                </a:lnTo>
                <a:lnTo>
                  <a:pt x="1632865" y="3382953"/>
                </a:lnTo>
                <a:lnTo>
                  <a:pt x="1881343" y="3440673"/>
                </a:lnTo>
                <a:lnTo>
                  <a:pt x="2122317" y="3480227"/>
                </a:lnTo>
                <a:lnTo>
                  <a:pt x="2400937" y="3491395"/>
                </a:lnTo>
                <a:cubicBezTo>
                  <a:pt x="2476416" y="3482880"/>
                  <a:pt x="2565778" y="3486169"/>
                  <a:pt x="2650310" y="3464262"/>
                </a:cubicBezTo>
                <a:close/>
              </a:path>
            </a:pathLst>
          </a:custGeom>
          <a:solidFill>
            <a:srgbClr val="FFC000"/>
          </a:solidFill>
          <a:ln w="55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grpSp>
        <p:nvGrpSpPr>
          <p:cNvPr id="3" name="Group 61"/>
          <p:cNvGrpSpPr/>
          <p:nvPr/>
        </p:nvGrpSpPr>
        <p:grpSpPr>
          <a:xfrm>
            <a:off x="2132806" y="760651"/>
            <a:ext cx="6597826" cy="5336143"/>
            <a:chOff x="837406" y="760651"/>
            <a:chExt cx="6597826" cy="5336143"/>
          </a:xfrm>
        </p:grpSpPr>
        <p:cxnSp>
          <p:nvCxnSpPr>
            <p:cNvPr id="63" name="Straight Arrow Connector 62"/>
            <p:cNvCxnSpPr/>
            <p:nvPr/>
          </p:nvCxnSpPr>
          <p:spPr>
            <a:xfrm rot="5400000" flipH="1" flipV="1">
              <a:off x="-1371203" y="3886597"/>
              <a:ext cx="4418806" cy="1588"/>
            </a:xfrm>
            <a:prstGeom prst="straightConnector1">
              <a:avLst/>
            </a:prstGeom>
            <a:noFill/>
            <a:ln w="57150" cap="flat" cmpd="sng" algn="ctr">
              <a:solidFill>
                <a:srgbClr val="FFFFFF"/>
              </a:solidFill>
              <a:prstDash val="solid"/>
              <a:tailEnd type="arrow"/>
            </a:ln>
            <a:effectLst/>
          </p:spPr>
        </p:cxnSp>
        <p:sp>
          <p:nvSpPr>
            <p:cNvPr id="64" name="Arc 63"/>
            <p:cNvSpPr/>
            <p:nvPr/>
          </p:nvSpPr>
          <p:spPr>
            <a:xfrm rot="16200000">
              <a:off x="3717616" y="2819400"/>
              <a:ext cx="1219200" cy="2590800"/>
            </a:xfrm>
            <a:prstGeom prst="arc">
              <a:avLst>
                <a:gd name="adj1" fmla="val 16111738"/>
                <a:gd name="adj2" fmla="val 586539"/>
              </a:avLst>
            </a:prstGeom>
            <a:no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65" name="TextBox 64"/>
            <p:cNvSpPr txBox="1"/>
            <p:nvPr/>
          </p:nvSpPr>
          <p:spPr>
            <a:xfrm>
              <a:off x="994529" y="1676400"/>
              <a:ext cx="1718740" cy="9541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rPr>
                <a:t>Scale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rPr>
                <a:t>Complexity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rPr>
                <a:t>HA by default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rPr>
                <a:t>SW-HW integration</a:t>
              </a:r>
            </a:p>
          </p:txBody>
        </p:sp>
        <p:sp>
          <p:nvSpPr>
            <p:cNvPr id="66" name="Oval 65"/>
            <p:cNvSpPr/>
            <p:nvPr/>
          </p:nvSpPr>
          <p:spPr>
            <a:xfrm>
              <a:off x="3581400" y="5306704"/>
              <a:ext cx="301752" cy="301752"/>
            </a:xfrm>
            <a:prstGeom prst="ellipse">
              <a:avLst/>
            </a:prstGeom>
            <a:gradFill rotWithShape="1">
              <a:gsLst>
                <a:gs pos="0">
                  <a:srgbClr val="000000">
                    <a:tint val="62000"/>
                    <a:satMod val="180000"/>
                  </a:srgbClr>
                </a:gs>
                <a:gs pos="65000">
                  <a:srgbClr val="000000">
                    <a:tint val="32000"/>
                    <a:satMod val="250000"/>
                  </a:srgbClr>
                </a:gs>
                <a:gs pos="100000">
                  <a:srgbClr val="000000">
                    <a:tint val="23000"/>
                    <a:satMod val="300000"/>
                  </a:srgbClr>
                </a:gs>
              </a:gsLst>
              <a:lin ang="16200000" scaled="0"/>
            </a:gradFill>
            <a:ln w="9525" cap="flat" cmpd="sng" algn="ctr">
              <a:solidFill>
                <a:srgbClr val="000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1</a:t>
              </a:r>
              <a:endParaRPr kumimoji="0" lang="en-US" sz="1800" b="0" i="0" u="none" strike="noStrike" kern="0" cap="none" spc="0" normalizeH="0" baseline="0" noProof="0" dirty="0">
                <a:ln>
                  <a:noFill/>
                </a:ln>
                <a:solidFill>
                  <a:srgbClr val="000000"/>
                </a:solidFill>
                <a:effectLst/>
                <a:uLnTx/>
                <a:uFillTx/>
                <a:latin typeface="Segoe"/>
                <a:ea typeface="+mn-ea"/>
                <a:cs typeface="+mn-cs"/>
              </a:endParaRPr>
            </a:p>
          </p:txBody>
        </p:sp>
        <p:sp>
          <p:nvSpPr>
            <p:cNvPr id="67" name="Oval 66"/>
            <p:cNvSpPr/>
            <p:nvPr/>
          </p:nvSpPr>
          <p:spPr>
            <a:xfrm>
              <a:off x="4267200" y="4419600"/>
              <a:ext cx="304800" cy="304800"/>
            </a:xfrm>
            <a:prstGeom prst="ellipse">
              <a:avLst/>
            </a:prstGeom>
            <a:gradFill rotWithShape="1">
              <a:gsLst>
                <a:gs pos="0">
                  <a:srgbClr val="000000">
                    <a:tint val="62000"/>
                    <a:satMod val="180000"/>
                  </a:srgbClr>
                </a:gs>
                <a:gs pos="65000">
                  <a:srgbClr val="000000">
                    <a:tint val="32000"/>
                    <a:satMod val="250000"/>
                  </a:srgbClr>
                </a:gs>
                <a:gs pos="100000">
                  <a:srgbClr val="000000">
                    <a:tint val="23000"/>
                    <a:satMod val="300000"/>
                  </a:srgbClr>
                </a:gs>
              </a:gsLst>
              <a:lin ang="16200000" scaled="0"/>
            </a:gradFill>
            <a:ln w="9525" cap="flat" cmpd="sng" algn="ctr">
              <a:solidFill>
                <a:srgbClr val="000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a:ea typeface="+mn-ea"/>
                  <a:cs typeface="+mn-cs"/>
                </a:rPr>
                <a:t>2</a:t>
              </a:r>
            </a:p>
          </p:txBody>
        </p:sp>
        <p:sp>
          <p:nvSpPr>
            <p:cNvPr id="68" name="Oval 67"/>
            <p:cNvSpPr/>
            <p:nvPr/>
          </p:nvSpPr>
          <p:spPr>
            <a:xfrm>
              <a:off x="3153768" y="2514600"/>
              <a:ext cx="301752" cy="301752"/>
            </a:xfrm>
            <a:prstGeom prst="ellipse">
              <a:avLst/>
            </a:prstGeom>
            <a:gradFill rotWithShape="1">
              <a:gsLst>
                <a:gs pos="0">
                  <a:srgbClr val="000000">
                    <a:tint val="62000"/>
                    <a:satMod val="180000"/>
                  </a:srgbClr>
                </a:gs>
                <a:gs pos="65000">
                  <a:srgbClr val="000000">
                    <a:tint val="32000"/>
                    <a:satMod val="250000"/>
                  </a:srgbClr>
                </a:gs>
                <a:gs pos="100000">
                  <a:srgbClr val="000000">
                    <a:tint val="23000"/>
                    <a:satMod val="300000"/>
                  </a:srgbClr>
                </a:gs>
              </a:gsLst>
              <a:lin ang="16200000" scaled="0"/>
            </a:gradFill>
            <a:ln w="9525" cap="flat" cmpd="sng" algn="ctr">
              <a:solidFill>
                <a:srgbClr val="000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a:ea typeface="+mn-ea"/>
                  <a:cs typeface="+mn-cs"/>
                </a:rPr>
                <a:t>3</a:t>
              </a:r>
            </a:p>
          </p:txBody>
        </p:sp>
        <p:sp>
          <p:nvSpPr>
            <p:cNvPr id="69" name="TextBox 68"/>
            <p:cNvSpPr txBox="1"/>
            <p:nvPr/>
          </p:nvSpPr>
          <p:spPr>
            <a:xfrm>
              <a:off x="3041888" y="3657600"/>
              <a:ext cx="1745542"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SQL Server 2008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w</a:t>
              </a:r>
              <a:r>
                <a:rPr kumimoji="0" lang="en-US" sz="1200" b="0" i="0" u="none" strike="noStrike" kern="0" cap="none" spc="0" normalizeH="0" baseline="0" noProof="0" dirty="0" smtClean="0">
                  <a:ln>
                    <a:noFill/>
                  </a:ln>
                  <a:solidFill>
                    <a:srgbClr val="000000"/>
                  </a:solidFill>
                  <a:effectLst/>
                  <a:uLnTx/>
                  <a:uFillTx/>
                </a:rPr>
                <a:t>ith Fast Track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Reference Architecture</a:t>
              </a:r>
              <a:endParaRPr kumimoji="0" lang="en-US" sz="1200" b="0" i="0" u="none" strike="noStrike" kern="0" cap="none" spc="0" normalizeH="0" baseline="0" noProof="0" dirty="0">
                <a:ln>
                  <a:noFill/>
                </a:ln>
                <a:solidFill>
                  <a:srgbClr val="000000"/>
                </a:solidFill>
                <a:effectLst/>
                <a:uLnTx/>
                <a:uFillTx/>
              </a:endParaRPr>
            </a:p>
          </p:txBody>
        </p:sp>
        <p:sp>
          <p:nvSpPr>
            <p:cNvPr id="70" name="TextBox 69"/>
            <p:cNvSpPr txBox="1"/>
            <p:nvPr/>
          </p:nvSpPr>
          <p:spPr>
            <a:xfrm>
              <a:off x="2097957" y="1397913"/>
              <a:ext cx="1149675" cy="4308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chemeClr val="bg1"/>
                  </a:solidFill>
                  <a:effectLst/>
                  <a:uLnTx/>
                  <a:uFillTx/>
                </a:rPr>
                <a:t>PDW with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chemeClr val="bg1"/>
                  </a:solidFill>
                  <a:effectLst/>
                  <a:uLnTx/>
                  <a:uFillTx/>
                </a:rPr>
                <a:t>Hub-and-spoke</a:t>
              </a:r>
              <a:endParaRPr kumimoji="0" lang="en-US" sz="1100" b="0" i="0" u="none" strike="noStrike" kern="0" cap="none" spc="0" normalizeH="0" baseline="0" noProof="0" dirty="0">
                <a:ln>
                  <a:noFill/>
                </a:ln>
                <a:solidFill>
                  <a:schemeClr val="bg1"/>
                </a:solidFill>
                <a:effectLst/>
                <a:uLnTx/>
                <a:uFillTx/>
              </a:endParaRPr>
            </a:p>
          </p:txBody>
        </p:sp>
        <p:sp>
          <p:nvSpPr>
            <p:cNvPr id="71" name="TextBox 70"/>
            <p:cNvSpPr txBox="1"/>
            <p:nvPr/>
          </p:nvSpPr>
          <p:spPr>
            <a:xfrm>
              <a:off x="1576235" y="5029200"/>
              <a:ext cx="177003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rPr>
                <a:t>SQL Server 2008</a:t>
              </a:r>
            </a:p>
          </p:txBody>
        </p:sp>
        <p:cxnSp>
          <p:nvCxnSpPr>
            <p:cNvPr id="72" name="Straight Connector 71"/>
            <p:cNvCxnSpPr/>
            <p:nvPr/>
          </p:nvCxnSpPr>
          <p:spPr>
            <a:xfrm>
              <a:off x="3060462" y="2217892"/>
              <a:ext cx="677637" cy="0"/>
            </a:xfrm>
            <a:prstGeom prst="line">
              <a:avLst/>
            </a:prstGeom>
            <a:noFill/>
            <a:ln w="25400" cap="flat" cmpd="sng" algn="ctr">
              <a:solidFill>
                <a:srgbClr val="FFFFFF"/>
              </a:solidFill>
              <a:prstDash val="solid"/>
            </a:ln>
            <a:effectLst/>
          </p:spPr>
        </p:cxnSp>
        <p:sp>
          <p:nvSpPr>
            <p:cNvPr id="73" name="Oval 72"/>
            <p:cNvSpPr/>
            <p:nvPr/>
          </p:nvSpPr>
          <p:spPr>
            <a:xfrm>
              <a:off x="3245571" y="1885020"/>
              <a:ext cx="301752" cy="301752"/>
            </a:xfrm>
            <a:prstGeom prst="ellipse">
              <a:avLst/>
            </a:prstGeom>
            <a:gradFill rotWithShape="1">
              <a:gsLst>
                <a:gs pos="0">
                  <a:srgbClr val="000000">
                    <a:tint val="62000"/>
                    <a:satMod val="180000"/>
                  </a:srgbClr>
                </a:gs>
                <a:gs pos="65000">
                  <a:srgbClr val="000000">
                    <a:tint val="32000"/>
                    <a:satMod val="250000"/>
                  </a:srgbClr>
                </a:gs>
                <a:gs pos="100000">
                  <a:srgbClr val="000000">
                    <a:tint val="23000"/>
                    <a:satMod val="300000"/>
                  </a:srgbClr>
                </a:gs>
              </a:gsLst>
              <a:lin ang="16200000" scaled="0"/>
            </a:gradFill>
            <a:ln w="9525" cap="flat" cmpd="sng" algn="ctr">
              <a:solidFill>
                <a:srgbClr val="000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Segoe"/>
                  <a:ea typeface="+mn-ea"/>
                  <a:cs typeface="+mn-cs"/>
                </a:rPr>
                <a:t>4</a:t>
              </a:r>
              <a:endParaRPr kumimoji="0" lang="en-US" sz="1800" b="0" i="0" u="none" strike="noStrike" kern="0" cap="none" spc="0" normalizeH="0" baseline="0" noProof="0" dirty="0">
                <a:ln>
                  <a:noFill/>
                </a:ln>
                <a:solidFill>
                  <a:srgbClr val="000000"/>
                </a:solidFill>
                <a:effectLst/>
                <a:uLnTx/>
                <a:uFillTx/>
                <a:latin typeface="Segoe"/>
                <a:ea typeface="+mn-ea"/>
                <a:cs typeface="+mn-cs"/>
              </a:endParaRPr>
            </a:p>
          </p:txBody>
        </p:sp>
        <p:sp>
          <p:nvSpPr>
            <p:cNvPr id="74" name="TextBox 73"/>
            <p:cNvSpPr txBox="1"/>
            <p:nvPr/>
          </p:nvSpPr>
          <p:spPr>
            <a:xfrm>
              <a:off x="3005427" y="2957195"/>
              <a:ext cx="662361"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rPr>
                <a:t>PDW</a:t>
              </a:r>
              <a:endParaRPr kumimoji="0" lang="en-US" sz="1600" b="0" i="0" u="none" strike="noStrike" kern="0" cap="none" spc="0" normalizeH="0" baseline="0" noProof="0" dirty="0">
                <a:ln>
                  <a:noFill/>
                </a:ln>
                <a:solidFill>
                  <a:srgbClr val="000000"/>
                </a:solidFill>
                <a:effectLst/>
                <a:uLnTx/>
                <a:uFillTx/>
              </a:endParaRPr>
            </a:p>
          </p:txBody>
        </p:sp>
        <p:sp>
          <p:nvSpPr>
            <p:cNvPr id="75" name="Arc 74"/>
            <p:cNvSpPr/>
            <p:nvPr/>
          </p:nvSpPr>
          <p:spPr>
            <a:xfrm>
              <a:off x="2667000" y="1600200"/>
              <a:ext cx="715900" cy="342900"/>
            </a:xfrm>
            <a:prstGeom prst="arc">
              <a:avLst/>
            </a:prstGeom>
            <a:no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76" name="Arc 75"/>
            <p:cNvSpPr/>
            <p:nvPr/>
          </p:nvSpPr>
          <p:spPr>
            <a:xfrm rot="10800000">
              <a:off x="2650816" y="760651"/>
              <a:ext cx="4784416" cy="4393301"/>
            </a:xfrm>
            <a:prstGeom prst="arc">
              <a:avLst>
                <a:gd name="adj1" fmla="val 15789145"/>
                <a:gd name="adj2" fmla="val 5775"/>
              </a:avLst>
            </a:prstGeom>
            <a:noFill/>
            <a:ln w="28575" cap="flat" cmpd="sng" algn="ctr">
              <a:solidFill>
                <a:srgbClr val="FFFFFF"/>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a:ea typeface="+mn-ea"/>
                <a:cs typeface="+mn-cs"/>
              </a:endParaRPr>
            </a:p>
          </p:txBody>
        </p:sp>
        <p:sp>
          <p:nvSpPr>
            <p:cNvPr id="77" name="Isosceles Triangle 76"/>
            <p:cNvSpPr/>
            <p:nvPr/>
          </p:nvSpPr>
          <p:spPr>
            <a:xfrm>
              <a:off x="1066800" y="1600200"/>
              <a:ext cx="4648200" cy="4267200"/>
            </a:xfrm>
            <a:prstGeom prst="triangle">
              <a:avLst/>
            </a:prstGeom>
            <a:noFill/>
            <a:ln w="2857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a:ea typeface="+mn-ea"/>
                <a:cs typeface="+mn-cs"/>
              </a:endParaRPr>
            </a:p>
          </p:txBody>
        </p:sp>
      </p:grpSp>
      <p:sp>
        <p:nvSpPr>
          <p:cNvPr id="22" name="Footer Placeholder 2"/>
          <p:cNvSpPr txBox="1">
            <a:spLocks/>
          </p:cNvSpPr>
          <p:nvPr/>
        </p:nvSpPr>
        <p:spPr>
          <a:xfrm>
            <a:off x="7010400" y="6639633"/>
            <a:ext cx="2133600" cy="201436"/>
          </a:xfrm>
          <a:prstGeom prst="rect">
            <a:avLst/>
          </a:prstGeom>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solidFill>
                <a:effectLst/>
                <a:uLnTx/>
                <a:uFillTx/>
                <a:latin typeface="+mn-lt"/>
                <a:ea typeface="+mn-ea"/>
                <a:cs typeface="+mn-cs"/>
              </a:rPr>
              <a:t>Microsoft Confidential</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1106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885950" y="2514600"/>
            <a:ext cx="3257550" cy="2086072"/>
          </a:xfrm>
          <a:prstGeom prst="rect">
            <a:avLst/>
          </a:prstGeom>
        </p:spPr>
        <p:txBody>
          <a:bodyPr>
            <a:normAutofit fontScale="77500" lnSpcReduction="20000"/>
          </a:bodyPr>
          <a:lstStyle/>
          <a:p>
            <a:pPr>
              <a:buNone/>
            </a:pPr>
            <a:endParaRPr lang="en-US" sz="2000" i="1" dirty="0" smtClean="0"/>
          </a:p>
          <a:p>
            <a:pPr>
              <a:buNone/>
            </a:pPr>
            <a:endParaRPr lang="en-US" sz="2000" i="1" dirty="0"/>
          </a:p>
          <a:p>
            <a:pPr>
              <a:buNone/>
            </a:pPr>
            <a:r>
              <a:rPr lang="en-US" sz="2000" i="1" dirty="0" smtClean="0"/>
              <a:t>Get a Big SAN…</a:t>
            </a:r>
          </a:p>
          <a:p>
            <a:pPr>
              <a:buNone/>
            </a:pPr>
            <a:endParaRPr lang="en-US" sz="2000" i="1" dirty="0" smtClean="0"/>
          </a:p>
          <a:p>
            <a:pPr marL="273050" indent="0">
              <a:buNone/>
            </a:pPr>
            <a:r>
              <a:rPr lang="en-US" sz="2000" i="1" dirty="0" smtClean="0"/>
              <a:t>Connect it to the biggest Server you can get your hands on.</a:t>
            </a:r>
          </a:p>
          <a:p>
            <a:pPr marL="273050" indent="0">
              <a:buNone/>
            </a:pPr>
            <a:endParaRPr lang="en-US" sz="2000" dirty="0"/>
          </a:p>
          <a:p>
            <a:pPr marL="273050" indent="0">
              <a:buNone/>
            </a:pPr>
            <a:r>
              <a:rPr lang="en-US" sz="2000" i="1" dirty="0" smtClean="0"/>
              <a:t>Hope fo</a:t>
            </a:r>
            <a:r>
              <a:rPr lang="en-US" sz="2000" dirty="0" smtClean="0"/>
              <a:t>r the best..</a:t>
            </a:r>
            <a:endParaRPr lang="en-US" sz="2000" i="1" dirty="0" smtClean="0"/>
          </a:p>
          <a:p>
            <a:pPr>
              <a:buNone/>
            </a:pPr>
            <a:endParaRPr lang="en-US" sz="2000" i="1" dirty="0" smtClean="0"/>
          </a:p>
          <a:p>
            <a:pPr>
              <a:buNone/>
            </a:pPr>
            <a:endParaRPr lang="en-US" sz="2000" i="1" dirty="0" smtClean="0"/>
          </a:p>
          <a:p>
            <a:pPr>
              <a:buNone/>
            </a:pPr>
            <a:endParaRPr lang="en-US" sz="2000" i="1" dirty="0" smtClean="0"/>
          </a:p>
          <a:p>
            <a:pPr>
              <a:buNone/>
            </a:pPr>
            <a:endParaRPr lang="en-US" sz="2000" i="1" dirty="0" smtClean="0"/>
          </a:p>
          <a:p>
            <a:pPr>
              <a:buNone/>
            </a:pPr>
            <a:endParaRPr lang="en-US" sz="2000" i="1" dirty="0" smtClean="0"/>
          </a:p>
        </p:txBody>
      </p:sp>
      <p:sp>
        <p:nvSpPr>
          <p:cNvPr id="2" name="Title 1"/>
          <p:cNvSpPr>
            <a:spLocks noGrp="1"/>
          </p:cNvSpPr>
          <p:nvPr>
            <p:ph type="title"/>
          </p:nvPr>
        </p:nvSpPr>
        <p:spPr/>
        <p:txBody>
          <a:bodyPr>
            <a:normAutofit/>
          </a:bodyPr>
          <a:lstStyle/>
          <a:p>
            <a:r>
              <a:rPr lang="en-US" i="1" dirty="0" smtClean="0"/>
              <a:t>Some</a:t>
            </a:r>
            <a:r>
              <a:rPr lang="en-US" dirty="0" smtClean="0"/>
              <a:t> SQL Data Warehouses Today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54295"/>
            <a:ext cx="1857375" cy="348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011895"/>
            <a:ext cx="1943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a:endCxn id="4" idx="2"/>
          </p:cNvCxnSpPr>
          <p:nvPr/>
        </p:nvCxnSpPr>
        <p:spPr>
          <a:xfrm flipV="1">
            <a:off x="5143500" y="4842190"/>
            <a:ext cx="1576388" cy="798355"/>
          </a:xfrm>
          <a:prstGeom prst="line">
            <a:avLst/>
          </a:prstGeom>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533520" y="1844824"/>
            <a:ext cx="4572000" cy="954107"/>
          </a:xfrm>
          <a:prstGeom prst="rect">
            <a:avLst/>
          </a:prstGeom>
        </p:spPr>
        <p:txBody>
          <a:bodyPr>
            <a:spAutoFit/>
          </a:bodyPr>
          <a:lstStyle/>
          <a:p>
            <a:pPr>
              <a:buNone/>
            </a:pPr>
            <a:r>
              <a:rPr lang="en-US" sz="2800" i="1" dirty="0">
                <a:solidFill>
                  <a:schemeClr val="bg1"/>
                </a:solidFill>
              </a:rPr>
              <a:t>What’s wrong with</a:t>
            </a:r>
          </a:p>
          <a:p>
            <a:pPr>
              <a:buNone/>
            </a:pPr>
            <a:r>
              <a:rPr lang="en-US" sz="2800" i="1" dirty="0">
                <a:solidFill>
                  <a:schemeClr val="bg1"/>
                </a:solidFill>
              </a:rPr>
              <a:t>this picture???</a:t>
            </a:r>
          </a:p>
        </p:txBody>
      </p:sp>
    </p:spTree>
    <p:extLst>
      <p:ext uri="{BB962C8B-B14F-4D97-AF65-F5344CB8AC3E}">
        <p14:creationId xmlns:p14="http://schemas.microsoft.com/office/powerpoint/2010/main" val="83557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in)">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429926"/>
            <a:ext cx="8229600" cy="4860515"/>
          </a:xfrm>
          <a:prstGeom prst="rect">
            <a:avLst/>
          </a:prstGeom>
        </p:spPr>
        <p:txBody>
          <a:bodyPr>
            <a:normAutofit lnSpcReduction="10000"/>
          </a:bodyPr>
          <a:lstStyle/>
          <a:p>
            <a:r>
              <a:rPr lang="en-US" sz="2400" dirty="0" smtClean="0"/>
              <a:t>This server CPUs can consume 16 GB/Sec of IO, but the SAN can only deliver 2 GB/Sec.</a:t>
            </a:r>
          </a:p>
          <a:p>
            <a:pPr lvl="1"/>
            <a:r>
              <a:rPr lang="en-US" sz="2400" dirty="0" smtClean="0"/>
              <a:t>Even when the SAN is dedicated to the SQL Data Warehouse, which it often isn’t.</a:t>
            </a:r>
          </a:p>
          <a:p>
            <a:pPr lvl="1"/>
            <a:r>
              <a:rPr lang="en-US" sz="2400" dirty="0" smtClean="0"/>
              <a:t>Lots of disks for Random IOPS  </a:t>
            </a:r>
            <a:r>
              <a:rPr lang="en-US" sz="2400" i="1" dirty="0" smtClean="0"/>
              <a:t>BUT</a:t>
            </a:r>
            <a:endParaRPr lang="en-US" sz="2400" dirty="0" smtClean="0"/>
          </a:p>
          <a:p>
            <a:pPr lvl="1"/>
            <a:r>
              <a:rPr lang="en-US" sz="2400" dirty="0" smtClean="0"/>
              <a:t>Limited controllers &amp; </a:t>
            </a:r>
            <a:r>
              <a:rPr lang="en-US" sz="2400" dirty="0" smtClean="0">
                <a:sym typeface="Wingdings" pitchFamily="2" charset="2"/>
              </a:rPr>
              <a:t>Limited IO bandwidth</a:t>
            </a:r>
            <a:endParaRPr lang="en-US" sz="2400" dirty="0" smtClean="0"/>
          </a:p>
          <a:p>
            <a:r>
              <a:rPr lang="en-US" sz="2400" dirty="0" smtClean="0"/>
              <a:t>System is typically IO bound and queries are slow</a:t>
            </a:r>
          </a:p>
          <a:p>
            <a:pPr lvl="1"/>
            <a:r>
              <a:rPr lang="en-US" sz="2400" dirty="0" smtClean="0"/>
              <a:t>Despite </a:t>
            </a:r>
            <a:r>
              <a:rPr lang="en-US" sz="2400" i="1" dirty="0" smtClean="0"/>
              <a:t>significant</a:t>
            </a:r>
            <a:r>
              <a:rPr lang="en-US" sz="2400" dirty="0" smtClean="0"/>
              <a:t> investment in both Server and Storage</a:t>
            </a:r>
          </a:p>
          <a:p>
            <a:pPr lvl="1"/>
            <a:endParaRPr lang="en-US" sz="2400" dirty="0"/>
          </a:p>
          <a:p>
            <a:pPr lvl="1"/>
            <a:r>
              <a:rPr lang="en-US" sz="2400" dirty="0" smtClean="0"/>
              <a:t>Result.  Disappointed customer turning to tuning to squeeze out a bit more performance.</a:t>
            </a:r>
            <a:endParaRPr lang="en-US" sz="2400" dirty="0"/>
          </a:p>
        </p:txBody>
      </p:sp>
      <p:sp>
        <p:nvSpPr>
          <p:cNvPr id="2" name="Title 1"/>
          <p:cNvSpPr>
            <a:spLocks noGrp="1"/>
          </p:cNvSpPr>
          <p:nvPr>
            <p:ph type="title"/>
          </p:nvPr>
        </p:nvSpPr>
        <p:spPr/>
        <p:txBody>
          <a:bodyPr/>
          <a:lstStyle/>
          <a:p>
            <a:r>
              <a:rPr lang="en-US" dirty="0" smtClean="0"/>
              <a:t>System out of balance !!!</a:t>
            </a:r>
            <a:endParaRPr lang="en-US" dirty="0"/>
          </a:p>
        </p:txBody>
      </p:sp>
    </p:spTree>
    <p:extLst>
      <p:ext uri="{BB962C8B-B14F-4D97-AF65-F5344CB8AC3E}">
        <p14:creationId xmlns:p14="http://schemas.microsoft.com/office/powerpoint/2010/main" val="192809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066" y="533400"/>
            <a:ext cx="8364538" cy="554038"/>
          </a:xfrm>
        </p:spPr>
        <p:txBody>
          <a:bodyPr/>
          <a:lstStyle/>
          <a:p>
            <a:r>
              <a:rPr lang="en-US" sz="2800" dirty="0"/>
              <a:t>Potential Performance Bottlenecks</a:t>
            </a:r>
          </a:p>
        </p:txBody>
      </p:sp>
      <p:grpSp>
        <p:nvGrpSpPr>
          <p:cNvPr id="3" name="Group 127"/>
          <p:cNvGrpSpPr/>
          <p:nvPr/>
        </p:nvGrpSpPr>
        <p:grpSpPr>
          <a:xfrm>
            <a:off x="2638984" y="2420873"/>
            <a:ext cx="838200" cy="1066800"/>
            <a:chOff x="3505200" y="2667000"/>
            <a:chExt cx="838200" cy="10668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p:grpSpPr>
        <p:grpSp>
          <p:nvGrpSpPr>
            <p:cNvPr id="5" name="Group 50"/>
            <p:cNvGrpSpPr/>
            <p:nvPr/>
          </p:nvGrpSpPr>
          <p:grpSpPr>
            <a:xfrm>
              <a:off x="3505200" y="2667000"/>
              <a:ext cx="838200" cy="381000"/>
              <a:chOff x="3505200" y="2667000"/>
              <a:chExt cx="838200" cy="381000"/>
            </a:xfrm>
            <a:grpFill/>
          </p:grpSpPr>
          <p:sp>
            <p:nvSpPr>
              <p:cNvPr id="138" name="Rectangle 137"/>
              <p:cNvSpPr/>
              <p:nvPr/>
            </p:nvSpPr>
            <p:spPr>
              <a:xfrm>
                <a:off x="3505200" y="2667000"/>
                <a:ext cx="685800" cy="381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FC</a:t>
                </a:r>
              </a:p>
              <a:p>
                <a:pPr algn="ctr">
                  <a:defRPr/>
                </a:pPr>
                <a:r>
                  <a:rPr lang="en-US" sz="1200" dirty="0" smtClean="0">
                    <a:solidFill>
                      <a:srgbClr val="FFFFFF"/>
                    </a:solidFill>
                  </a:rPr>
                  <a:t>HBA</a:t>
                </a:r>
                <a:endParaRPr lang="en-US" sz="1200" dirty="0">
                  <a:solidFill>
                    <a:srgbClr val="FFFFFF"/>
                  </a:solidFill>
                </a:endParaRPr>
              </a:p>
            </p:txBody>
          </p:sp>
          <p:grpSp>
            <p:nvGrpSpPr>
              <p:cNvPr id="7" name="Group 61"/>
              <p:cNvGrpSpPr/>
              <p:nvPr/>
            </p:nvGrpSpPr>
            <p:grpSpPr>
              <a:xfrm>
                <a:off x="4191000" y="2667000"/>
                <a:ext cx="152400" cy="381000"/>
                <a:chOff x="4343400" y="1676400"/>
                <a:chExt cx="152400" cy="381000"/>
              </a:xfrm>
              <a:grpFill/>
            </p:grpSpPr>
            <p:sp>
              <p:nvSpPr>
                <p:cNvPr id="141" name="Rectangle 140"/>
                <p:cNvSpPr/>
                <p:nvPr/>
              </p:nvSpPr>
              <p:spPr>
                <a:xfrm>
                  <a:off x="4343400" y="16764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A</a:t>
                  </a:r>
                  <a:endParaRPr lang="en-US" sz="1200" dirty="0">
                    <a:solidFill>
                      <a:srgbClr val="FFFFFF"/>
                    </a:solidFill>
                  </a:endParaRPr>
                </a:p>
              </p:txBody>
            </p:sp>
            <p:sp>
              <p:nvSpPr>
                <p:cNvPr id="142" name="Rectangle 141"/>
                <p:cNvSpPr/>
                <p:nvPr/>
              </p:nvSpPr>
              <p:spPr>
                <a:xfrm>
                  <a:off x="4343400" y="19050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B</a:t>
                  </a:r>
                  <a:endParaRPr lang="en-US" sz="1200" dirty="0">
                    <a:solidFill>
                      <a:srgbClr val="FFFFFF"/>
                    </a:solidFill>
                  </a:endParaRPr>
                </a:p>
              </p:txBody>
            </p:sp>
          </p:grpSp>
        </p:grpSp>
        <p:grpSp>
          <p:nvGrpSpPr>
            <p:cNvPr id="8" name="Group 51"/>
            <p:cNvGrpSpPr/>
            <p:nvPr/>
          </p:nvGrpSpPr>
          <p:grpSpPr>
            <a:xfrm>
              <a:off x="3505200" y="3352800"/>
              <a:ext cx="838200" cy="381000"/>
              <a:chOff x="3505200" y="2667000"/>
              <a:chExt cx="838200" cy="381000"/>
            </a:xfrm>
            <a:grpFill/>
          </p:grpSpPr>
          <p:sp>
            <p:nvSpPr>
              <p:cNvPr id="131" name="Rectangle 130"/>
              <p:cNvSpPr/>
              <p:nvPr/>
            </p:nvSpPr>
            <p:spPr>
              <a:xfrm>
                <a:off x="3505200" y="2667000"/>
                <a:ext cx="685800" cy="381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FC</a:t>
                </a:r>
              </a:p>
              <a:p>
                <a:pPr algn="ctr">
                  <a:defRPr/>
                </a:pPr>
                <a:r>
                  <a:rPr lang="en-US" sz="1200" dirty="0" smtClean="0">
                    <a:solidFill>
                      <a:srgbClr val="FFFFFF"/>
                    </a:solidFill>
                  </a:rPr>
                  <a:t>HBA</a:t>
                </a:r>
                <a:endParaRPr lang="en-US" sz="1200" dirty="0">
                  <a:solidFill>
                    <a:srgbClr val="FFFFFF"/>
                  </a:solidFill>
                </a:endParaRPr>
              </a:p>
            </p:txBody>
          </p:sp>
          <p:grpSp>
            <p:nvGrpSpPr>
              <p:cNvPr id="10" name="Group 54"/>
              <p:cNvGrpSpPr/>
              <p:nvPr/>
            </p:nvGrpSpPr>
            <p:grpSpPr>
              <a:xfrm>
                <a:off x="4191000" y="2667000"/>
                <a:ext cx="152400" cy="381000"/>
                <a:chOff x="4343400" y="1676400"/>
                <a:chExt cx="152400" cy="381000"/>
              </a:xfrm>
              <a:grpFill/>
            </p:grpSpPr>
            <p:sp>
              <p:nvSpPr>
                <p:cNvPr id="134" name="Rectangle 133"/>
                <p:cNvSpPr/>
                <p:nvPr/>
              </p:nvSpPr>
              <p:spPr>
                <a:xfrm>
                  <a:off x="4343400" y="16764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A</a:t>
                  </a:r>
                  <a:endParaRPr lang="en-US" sz="1200" dirty="0">
                    <a:solidFill>
                      <a:srgbClr val="FFFFFF"/>
                    </a:solidFill>
                  </a:endParaRPr>
                </a:p>
              </p:txBody>
            </p:sp>
            <p:sp>
              <p:nvSpPr>
                <p:cNvPr id="135" name="Rectangle 134"/>
                <p:cNvSpPr/>
                <p:nvPr/>
              </p:nvSpPr>
              <p:spPr>
                <a:xfrm>
                  <a:off x="4343400" y="19050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B</a:t>
                  </a:r>
                  <a:endParaRPr lang="en-US" sz="1200" dirty="0">
                    <a:solidFill>
                      <a:srgbClr val="FFFFFF"/>
                    </a:solidFill>
                  </a:endParaRPr>
                </a:p>
              </p:txBody>
            </p:sp>
          </p:grpSp>
        </p:grpSp>
      </p:grpSp>
      <p:sp>
        <p:nvSpPr>
          <p:cNvPr id="145" name="Rectangle 5"/>
          <p:cNvSpPr/>
          <p:nvPr/>
        </p:nvSpPr>
        <p:spPr>
          <a:xfrm>
            <a:off x="3705783" y="2039873"/>
            <a:ext cx="228600" cy="1828800"/>
          </a:xfrm>
          <a:prstGeom prst="rect">
            <a:avLst/>
          </a:prstGeom>
          <a:ln/>
        </p:spPr>
        <p:style>
          <a:lnRef idx="0">
            <a:schemeClr val="accent1"/>
          </a:lnRef>
          <a:fillRef idx="3">
            <a:schemeClr val="accent1"/>
          </a:fillRef>
          <a:effectRef idx="3">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rgbClr val="FFFFFF"/>
                </a:solidFill>
              </a:rPr>
              <a:t>FC SWITCH</a:t>
            </a:r>
            <a:endParaRPr lang="en-US" sz="1400" dirty="0">
              <a:solidFill>
                <a:srgbClr val="FFFFFF"/>
              </a:solidFill>
            </a:endParaRPr>
          </a:p>
        </p:txBody>
      </p:sp>
      <p:grpSp>
        <p:nvGrpSpPr>
          <p:cNvPr id="11" name="Group 6"/>
          <p:cNvGrpSpPr/>
          <p:nvPr/>
        </p:nvGrpSpPr>
        <p:grpSpPr>
          <a:xfrm>
            <a:off x="4162983" y="2497073"/>
            <a:ext cx="1905000" cy="914400"/>
            <a:chOff x="4800600" y="2743200"/>
            <a:chExt cx="1905000" cy="9144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p:grpSpPr>
        <p:sp>
          <p:nvSpPr>
            <p:cNvPr id="147" name="Rectangle 146"/>
            <p:cNvSpPr/>
            <p:nvPr/>
          </p:nvSpPr>
          <p:spPr>
            <a:xfrm>
              <a:off x="4953000" y="2743200"/>
              <a:ext cx="1371600" cy="914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STORAGE</a:t>
              </a:r>
            </a:p>
            <a:p>
              <a:pPr algn="ctr">
                <a:defRPr/>
              </a:pPr>
              <a:r>
                <a:rPr lang="en-US" sz="1200" dirty="0" smtClean="0">
                  <a:solidFill>
                    <a:srgbClr val="FFFFFF"/>
                  </a:solidFill>
                </a:rPr>
                <a:t>CONTROLLER</a:t>
              </a:r>
              <a:endParaRPr lang="en-US" sz="1200" dirty="0">
                <a:solidFill>
                  <a:srgbClr val="FFFFFF"/>
                </a:solidFill>
              </a:endParaRPr>
            </a:p>
          </p:txBody>
        </p:sp>
        <p:grpSp>
          <p:nvGrpSpPr>
            <p:cNvPr id="12" name="Group 43"/>
            <p:cNvGrpSpPr/>
            <p:nvPr/>
          </p:nvGrpSpPr>
          <p:grpSpPr>
            <a:xfrm>
              <a:off x="4800600" y="3048000"/>
              <a:ext cx="152400" cy="381000"/>
              <a:chOff x="3505200" y="2819400"/>
              <a:chExt cx="152400" cy="381000"/>
            </a:xfrm>
            <a:grpFill/>
          </p:grpSpPr>
          <p:sp>
            <p:nvSpPr>
              <p:cNvPr id="153" name="Rectangle 152"/>
              <p:cNvSpPr/>
              <p:nvPr/>
            </p:nvSpPr>
            <p:spPr>
              <a:xfrm>
                <a:off x="3505200" y="28194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A</a:t>
                </a:r>
                <a:endParaRPr lang="en-US" sz="1200" dirty="0">
                  <a:solidFill>
                    <a:srgbClr val="FFFFFF"/>
                  </a:solidFill>
                </a:endParaRPr>
              </a:p>
            </p:txBody>
          </p:sp>
          <p:sp>
            <p:nvSpPr>
              <p:cNvPr id="154" name="Rectangle 153"/>
              <p:cNvSpPr/>
              <p:nvPr/>
            </p:nvSpPr>
            <p:spPr>
              <a:xfrm>
                <a:off x="3505200" y="30480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B</a:t>
                </a:r>
                <a:endParaRPr lang="en-US" sz="1200" dirty="0">
                  <a:solidFill>
                    <a:srgbClr val="FFFFFF"/>
                  </a:solidFill>
                </a:endParaRPr>
              </a:p>
            </p:txBody>
          </p:sp>
        </p:grpSp>
        <p:grpSp>
          <p:nvGrpSpPr>
            <p:cNvPr id="13" name="Group 44"/>
            <p:cNvGrpSpPr/>
            <p:nvPr/>
          </p:nvGrpSpPr>
          <p:grpSpPr>
            <a:xfrm>
              <a:off x="6553200" y="3048000"/>
              <a:ext cx="152400" cy="381000"/>
              <a:chOff x="3505200" y="2819400"/>
              <a:chExt cx="152400" cy="381000"/>
            </a:xfrm>
            <a:grpFill/>
          </p:grpSpPr>
          <p:sp>
            <p:nvSpPr>
              <p:cNvPr id="151" name="Rectangle 150"/>
              <p:cNvSpPr/>
              <p:nvPr/>
            </p:nvSpPr>
            <p:spPr>
              <a:xfrm>
                <a:off x="3505200" y="28194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A</a:t>
                </a:r>
                <a:endParaRPr lang="en-US" sz="1200" dirty="0">
                  <a:solidFill>
                    <a:srgbClr val="FFFFFF"/>
                  </a:solidFill>
                </a:endParaRPr>
              </a:p>
            </p:txBody>
          </p:sp>
          <p:sp>
            <p:nvSpPr>
              <p:cNvPr id="152" name="Rectangle 151"/>
              <p:cNvSpPr/>
              <p:nvPr/>
            </p:nvSpPr>
            <p:spPr>
              <a:xfrm>
                <a:off x="3505200" y="30480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B</a:t>
                </a:r>
                <a:endParaRPr lang="en-US" sz="1200" dirty="0">
                  <a:solidFill>
                    <a:srgbClr val="FFFFFF"/>
                  </a:solidFill>
                </a:endParaRPr>
              </a:p>
            </p:txBody>
          </p:sp>
        </p:grpSp>
        <p:sp>
          <p:nvSpPr>
            <p:cNvPr id="150" name="Rectangle 149"/>
            <p:cNvSpPr/>
            <p:nvPr/>
          </p:nvSpPr>
          <p:spPr>
            <a:xfrm>
              <a:off x="6248400" y="2743200"/>
              <a:ext cx="304800" cy="914400"/>
            </a:xfrm>
            <a:prstGeom prst="rect">
              <a:avLst/>
            </a:prstGeom>
            <a:ln/>
          </p:spPr>
          <p:style>
            <a:lnRef idx="0">
              <a:schemeClr val="accent1"/>
            </a:lnRef>
            <a:fillRef idx="3">
              <a:schemeClr val="accent1"/>
            </a:fillRef>
            <a:effectRef idx="3">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CACHE</a:t>
              </a:r>
              <a:endParaRPr lang="en-US" sz="1200" dirty="0">
                <a:solidFill>
                  <a:srgbClr val="FFFFFF"/>
                </a:solidFill>
              </a:endParaRPr>
            </a:p>
          </p:txBody>
        </p:sp>
      </p:grpSp>
      <p:grpSp>
        <p:nvGrpSpPr>
          <p:cNvPr id="14" name="Group 7"/>
          <p:cNvGrpSpPr/>
          <p:nvPr/>
        </p:nvGrpSpPr>
        <p:grpSpPr>
          <a:xfrm>
            <a:off x="733983" y="2001773"/>
            <a:ext cx="1524000" cy="1828800"/>
            <a:chOff x="381000" y="2286000"/>
            <a:chExt cx="1524000" cy="18288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p:grpSpPr>
        <p:sp>
          <p:nvSpPr>
            <p:cNvPr id="156" name="Rectangle 155"/>
            <p:cNvSpPr/>
            <p:nvPr/>
          </p:nvSpPr>
          <p:spPr>
            <a:xfrm>
              <a:off x="381000" y="2286000"/>
              <a:ext cx="609600" cy="1828800"/>
            </a:xfrm>
            <a:prstGeom prst="rect">
              <a:avLst/>
            </a:prstGeom>
            <a:ln/>
          </p:spPr>
          <p:style>
            <a:lnRef idx="0">
              <a:schemeClr val="accent1"/>
            </a:lnRef>
            <a:fillRef idx="3">
              <a:schemeClr val="accent1"/>
            </a:fillRef>
            <a:effectRef idx="3">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solidFill>
                    <a:srgbClr val="FFFFFF"/>
                  </a:solidFill>
                </a:rPr>
                <a:t>SERVER</a:t>
              </a:r>
              <a:endParaRPr lang="en-US" dirty="0">
                <a:solidFill>
                  <a:srgbClr val="FFFFFF"/>
                </a:solidFill>
              </a:endParaRPr>
            </a:p>
          </p:txBody>
        </p:sp>
        <p:sp>
          <p:nvSpPr>
            <p:cNvPr id="157" name="Rectangle 156"/>
            <p:cNvSpPr/>
            <p:nvPr/>
          </p:nvSpPr>
          <p:spPr>
            <a:xfrm>
              <a:off x="1676400" y="2286000"/>
              <a:ext cx="228600" cy="1828800"/>
            </a:xfrm>
            <a:prstGeom prst="rect">
              <a:avLst/>
            </a:prstGeom>
            <a:ln/>
          </p:spPr>
          <p:style>
            <a:lnRef idx="0">
              <a:schemeClr val="accent1"/>
            </a:lnRef>
            <a:fillRef idx="3">
              <a:schemeClr val="accent1"/>
            </a:fillRef>
            <a:effectRef idx="3">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rgbClr val="FFFFFF"/>
                  </a:solidFill>
                </a:rPr>
                <a:t>CACHE</a:t>
              </a:r>
              <a:endParaRPr lang="en-US" sz="1400" dirty="0">
                <a:solidFill>
                  <a:srgbClr val="FFFFFF"/>
                </a:solidFill>
              </a:endParaRPr>
            </a:p>
          </p:txBody>
        </p:sp>
        <p:sp>
          <p:nvSpPr>
            <p:cNvPr id="158" name="Rectangle 157"/>
            <p:cNvSpPr/>
            <p:nvPr/>
          </p:nvSpPr>
          <p:spPr>
            <a:xfrm>
              <a:off x="1447800" y="2286000"/>
              <a:ext cx="228600" cy="1828800"/>
            </a:xfrm>
            <a:prstGeom prst="rect">
              <a:avLst/>
            </a:prstGeom>
            <a:ln/>
          </p:spPr>
          <p:style>
            <a:lnRef idx="0">
              <a:schemeClr val="accent1"/>
            </a:lnRef>
            <a:fillRef idx="3">
              <a:schemeClr val="accent1"/>
            </a:fillRef>
            <a:effectRef idx="3">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rgbClr val="FFFFFF"/>
                  </a:solidFill>
                </a:rPr>
                <a:t>SQL SERVER</a:t>
              </a:r>
              <a:endParaRPr lang="en-US" sz="1400" dirty="0">
                <a:solidFill>
                  <a:srgbClr val="FFFFFF"/>
                </a:solidFill>
              </a:endParaRPr>
            </a:p>
          </p:txBody>
        </p:sp>
        <p:sp>
          <p:nvSpPr>
            <p:cNvPr id="159" name="Rectangle 158"/>
            <p:cNvSpPr/>
            <p:nvPr/>
          </p:nvSpPr>
          <p:spPr>
            <a:xfrm>
              <a:off x="1219200" y="2286000"/>
              <a:ext cx="228600" cy="1828800"/>
            </a:xfrm>
            <a:prstGeom prst="rect">
              <a:avLst/>
            </a:prstGeom>
            <a:ln/>
          </p:spPr>
          <p:style>
            <a:lnRef idx="0">
              <a:schemeClr val="accent1"/>
            </a:lnRef>
            <a:fillRef idx="3">
              <a:schemeClr val="accent1"/>
            </a:fillRef>
            <a:effectRef idx="3">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rgbClr val="FFFFFF"/>
                  </a:solidFill>
                </a:rPr>
                <a:t>WINDOWS</a:t>
              </a:r>
              <a:endParaRPr lang="en-US" sz="1400" dirty="0">
                <a:solidFill>
                  <a:srgbClr val="FFFFFF"/>
                </a:solidFill>
              </a:endParaRPr>
            </a:p>
          </p:txBody>
        </p:sp>
        <p:sp>
          <p:nvSpPr>
            <p:cNvPr id="160" name="Rectangle 159"/>
            <p:cNvSpPr/>
            <p:nvPr/>
          </p:nvSpPr>
          <p:spPr>
            <a:xfrm>
              <a:off x="990600" y="2286000"/>
              <a:ext cx="228600" cy="1828800"/>
            </a:xfrm>
            <a:prstGeom prst="rect">
              <a:avLst/>
            </a:prstGeom>
            <a:ln/>
          </p:spPr>
          <p:style>
            <a:lnRef idx="0">
              <a:schemeClr val="accent1"/>
            </a:lnRef>
            <a:fillRef idx="3">
              <a:schemeClr val="accent1"/>
            </a:fillRef>
            <a:effectRef idx="3">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srgbClr val="FFFFFF"/>
                  </a:solidFill>
                </a:rPr>
                <a:t>CPU CORES</a:t>
              </a:r>
              <a:endParaRPr lang="en-US" sz="1400" dirty="0">
                <a:solidFill>
                  <a:srgbClr val="FFFFFF"/>
                </a:solidFill>
              </a:endParaRPr>
            </a:p>
          </p:txBody>
        </p:sp>
      </p:grpSp>
      <p:sp>
        <p:nvSpPr>
          <p:cNvPr id="161" name="TextBox 52"/>
          <p:cNvSpPr txBox="1"/>
          <p:nvPr/>
        </p:nvSpPr>
        <p:spPr>
          <a:xfrm>
            <a:off x="581588" y="4478273"/>
            <a:ext cx="1181734" cy="26161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solidFill>
                  <a:srgbClr val="FFFFFF"/>
                </a:solidFill>
              </a:rPr>
              <a:t>CPU Feed Rate</a:t>
            </a:r>
            <a:endParaRPr lang="en-US" sz="1100" dirty="0">
              <a:solidFill>
                <a:srgbClr val="FFFFFF"/>
              </a:solidFill>
            </a:endParaRPr>
          </a:p>
        </p:txBody>
      </p:sp>
      <p:sp>
        <p:nvSpPr>
          <p:cNvPr id="162" name="TextBox 53"/>
          <p:cNvSpPr txBox="1"/>
          <p:nvPr/>
        </p:nvSpPr>
        <p:spPr>
          <a:xfrm>
            <a:off x="3115470" y="4478273"/>
            <a:ext cx="1109599" cy="26161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solidFill>
                  <a:srgbClr val="FFFFFF"/>
                </a:solidFill>
              </a:rPr>
              <a:t>HBA Port </a:t>
            </a:r>
            <a:r>
              <a:rPr lang="en-US" sz="1100" dirty="0">
                <a:solidFill>
                  <a:srgbClr val="FFFFFF"/>
                </a:solidFill>
              </a:rPr>
              <a:t>Rate</a:t>
            </a:r>
          </a:p>
        </p:txBody>
      </p:sp>
      <p:sp>
        <p:nvSpPr>
          <p:cNvPr id="163" name="TextBox 54"/>
          <p:cNvSpPr txBox="1"/>
          <p:nvPr/>
        </p:nvSpPr>
        <p:spPr>
          <a:xfrm>
            <a:off x="4275335" y="4478273"/>
            <a:ext cx="1234633" cy="26161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solidFill>
                  <a:srgbClr val="FFFFFF"/>
                </a:solidFill>
              </a:rPr>
              <a:t>Switch Port Rate</a:t>
            </a:r>
            <a:endParaRPr lang="en-US" sz="1100" dirty="0">
              <a:solidFill>
                <a:srgbClr val="FFFFFF"/>
              </a:solidFill>
            </a:endParaRPr>
          </a:p>
        </p:txBody>
      </p:sp>
      <p:sp>
        <p:nvSpPr>
          <p:cNvPr id="164" name="TextBox 55"/>
          <p:cNvSpPr txBox="1"/>
          <p:nvPr/>
        </p:nvSpPr>
        <p:spPr>
          <a:xfrm>
            <a:off x="5577808" y="4478273"/>
            <a:ext cx="1007007" cy="26161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solidFill>
                  <a:srgbClr val="FFFFFF"/>
                </a:solidFill>
              </a:rPr>
              <a:t>SP Port Rate</a:t>
            </a:r>
            <a:endParaRPr lang="en-US" sz="1100" dirty="0">
              <a:solidFill>
                <a:srgbClr val="FFFFFF"/>
              </a:solidFill>
            </a:endParaRPr>
          </a:p>
        </p:txBody>
      </p:sp>
      <p:grpSp>
        <p:nvGrpSpPr>
          <p:cNvPr id="15" name="Group 12"/>
          <p:cNvGrpSpPr/>
          <p:nvPr/>
        </p:nvGrpSpPr>
        <p:grpSpPr>
          <a:xfrm>
            <a:off x="6296584" y="2116073"/>
            <a:ext cx="1524000" cy="1600200"/>
            <a:chOff x="5943600" y="2743200"/>
            <a:chExt cx="1524000" cy="16002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p:grpSpPr>
        <p:sp>
          <p:nvSpPr>
            <p:cNvPr id="166" name="Rectangle 165"/>
            <p:cNvSpPr/>
            <p:nvPr/>
          </p:nvSpPr>
          <p:spPr>
            <a:xfrm>
              <a:off x="6096000" y="2743200"/>
              <a:ext cx="1371600" cy="1600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srgbClr val="FFFFFF"/>
                </a:solidFill>
              </a:endParaRPr>
            </a:p>
          </p:txBody>
        </p:sp>
        <p:sp>
          <p:nvSpPr>
            <p:cNvPr id="167" name="Rectangle 166"/>
            <p:cNvSpPr/>
            <p:nvPr/>
          </p:nvSpPr>
          <p:spPr>
            <a:xfrm>
              <a:off x="5943600" y="31242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A</a:t>
              </a:r>
              <a:endParaRPr lang="en-US" sz="1200" dirty="0">
                <a:solidFill>
                  <a:srgbClr val="FFFFFF"/>
                </a:solidFill>
              </a:endParaRPr>
            </a:p>
          </p:txBody>
        </p:sp>
        <p:sp>
          <p:nvSpPr>
            <p:cNvPr id="168" name="Rectangle 167"/>
            <p:cNvSpPr/>
            <p:nvPr/>
          </p:nvSpPr>
          <p:spPr>
            <a:xfrm>
              <a:off x="5943600" y="3886200"/>
              <a:ext cx="152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dirty="0" smtClean="0">
                  <a:solidFill>
                    <a:srgbClr val="FFFFFF"/>
                  </a:solidFill>
                </a:rPr>
                <a:t>B</a:t>
              </a:r>
              <a:endParaRPr lang="en-US" sz="1200" dirty="0">
                <a:solidFill>
                  <a:srgbClr val="FFFFFF"/>
                </a:solidFill>
              </a:endParaRPr>
            </a:p>
          </p:txBody>
        </p:sp>
        <p:grpSp>
          <p:nvGrpSpPr>
            <p:cNvPr id="16" name="Group 27"/>
            <p:cNvGrpSpPr/>
            <p:nvPr/>
          </p:nvGrpSpPr>
          <p:grpSpPr>
            <a:xfrm>
              <a:off x="6248400" y="3581400"/>
              <a:ext cx="1066800" cy="685800"/>
              <a:chOff x="7086600" y="4648200"/>
              <a:chExt cx="1066800" cy="685800"/>
            </a:xfrm>
            <a:grpFill/>
          </p:grpSpPr>
          <p:sp>
            <p:nvSpPr>
              <p:cNvPr id="175" name="Rectangle 174"/>
              <p:cNvSpPr/>
              <p:nvPr/>
            </p:nvSpPr>
            <p:spPr>
              <a:xfrm>
                <a:off x="7086600" y="4648200"/>
                <a:ext cx="10668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endParaRPr>
              </a:p>
            </p:txBody>
          </p:sp>
          <p:sp>
            <p:nvSpPr>
              <p:cNvPr id="176" name="Rectangle 175"/>
              <p:cNvSpPr/>
              <p:nvPr/>
            </p:nvSpPr>
            <p:spPr>
              <a:xfrm>
                <a:off x="7162800" y="4648200"/>
                <a:ext cx="457200" cy="3657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900" dirty="0" smtClean="0">
                    <a:solidFill>
                      <a:srgbClr val="FFFFFF"/>
                    </a:solidFill>
                  </a:rPr>
                  <a:t>DISK</a:t>
                </a:r>
                <a:endParaRPr lang="en-US" sz="900" dirty="0">
                  <a:solidFill>
                    <a:srgbClr val="FFFFFF"/>
                  </a:solidFill>
                </a:endParaRPr>
              </a:p>
            </p:txBody>
          </p:sp>
          <p:sp>
            <p:nvSpPr>
              <p:cNvPr id="177" name="Rectangle 176"/>
              <p:cNvSpPr/>
              <p:nvPr/>
            </p:nvSpPr>
            <p:spPr>
              <a:xfrm>
                <a:off x="7620000" y="4648200"/>
                <a:ext cx="457200" cy="3657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900" dirty="0" smtClean="0">
                    <a:solidFill>
                      <a:srgbClr val="FFFFFF"/>
                    </a:solidFill>
                  </a:rPr>
                  <a:t>DISK</a:t>
                </a:r>
                <a:endParaRPr lang="en-US" sz="900" dirty="0">
                  <a:solidFill>
                    <a:srgbClr val="FFFFFF"/>
                  </a:solidFill>
                </a:endParaRPr>
              </a:p>
            </p:txBody>
          </p:sp>
          <p:sp>
            <p:nvSpPr>
              <p:cNvPr id="178" name="TextBox 60"/>
              <p:cNvSpPr txBox="1"/>
              <p:nvPr/>
            </p:nvSpPr>
            <p:spPr>
              <a:xfrm>
                <a:off x="7086600" y="5057001"/>
                <a:ext cx="1066800" cy="27699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solidFill>
                      <a:srgbClr val="FFFFFF"/>
                    </a:solidFill>
                  </a:rPr>
                  <a:t>LUN</a:t>
                </a:r>
                <a:endParaRPr lang="en-US" sz="1200" dirty="0">
                  <a:solidFill>
                    <a:srgbClr val="FFFFFF"/>
                  </a:solidFill>
                </a:endParaRPr>
              </a:p>
            </p:txBody>
          </p:sp>
        </p:grpSp>
        <p:grpSp>
          <p:nvGrpSpPr>
            <p:cNvPr id="17" name="Group 28"/>
            <p:cNvGrpSpPr/>
            <p:nvPr/>
          </p:nvGrpSpPr>
          <p:grpSpPr>
            <a:xfrm>
              <a:off x="6248400" y="2819400"/>
              <a:ext cx="1066800" cy="685800"/>
              <a:chOff x="7086600" y="4648200"/>
              <a:chExt cx="1066800" cy="685800"/>
            </a:xfrm>
            <a:grpFill/>
          </p:grpSpPr>
          <p:sp>
            <p:nvSpPr>
              <p:cNvPr id="171" name="Rectangle 170"/>
              <p:cNvSpPr/>
              <p:nvPr/>
            </p:nvSpPr>
            <p:spPr>
              <a:xfrm>
                <a:off x="7086600" y="4648200"/>
                <a:ext cx="10668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srgbClr val="FFFFFF"/>
                  </a:solidFill>
                </a:endParaRPr>
              </a:p>
            </p:txBody>
          </p:sp>
          <p:sp>
            <p:nvSpPr>
              <p:cNvPr id="172" name="Rectangle 171"/>
              <p:cNvSpPr/>
              <p:nvPr/>
            </p:nvSpPr>
            <p:spPr>
              <a:xfrm>
                <a:off x="7162800" y="4648200"/>
                <a:ext cx="457200" cy="3657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900" dirty="0" smtClean="0">
                    <a:solidFill>
                      <a:srgbClr val="FFFFFF"/>
                    </a:solidFill>
                  </a:rPr>
                  <a:t>DISK</a:t>
                </a:r>
                <a:endParaRPr lang="en-US" sz="900" dirty="0">
                  <a:solidFill>
                    <a:srgbClr val="FFFFFF"/>
                  </a:solidFill>
                </a:endParaRPr>
              </a:p>
            </p:txBody>
          </p:sp>
          <p:sp>
            <p:nvSpPr>
              <p:cNvPr id="173" name="Rectangle 172"/>
              <p:cNvSpPr/>
              <p:nvPr/>
            </p:nvSpPr>
            <p:spPr>
              <a:xfrm>
                <a:off x="7620000" y="4648200"/>
                <a:ext cx="457200" cy="36576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900" dirty="0" smtClean="0">
                    <a:solidFill>
                      <a:srgbClr val="FFFFFF"/>
                    </a:solidFill>
                  </a:rPr>
                  <a:t>DISK</a:t>
                </a:r>
                <a:endParaRPr lang="en-US" sz="900" dirty="0">
                  <a:solidFill>
                    <a:srgbClr val="FFFFFF"/>
                  </a:solidFill>
                </a:endParaRPr>
              </a:p>
            </p:txBody>
          </p:sp>
          <p:sp>
            <p:nvSpPr>
              <p:cNvPr id="174" name="TextBox 66"/>
              <p:cNvSpPr txBox="1"/>
              <p:nvPr/>
            </p:nvSpPr>
            <p:spPr>
              <a:xfrm>
                <a:off x="7086600" y="5057001"/>
                <a:ext cx="1066800" cy="27699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solidFill>
                      <a:srgbClr val="FFFFFF"/>
                    </a:solidFill>
                  </a:rPr>
                  <a:t>LUN</a:t>
                </a:r>
                <a:endParaRPr lang="en-US" sz="1200" dirty="0">
                  <a:solidFill>
                    <a:srgbClr val="FFFFFF"/>
                  </a:solidFill>
                </a:endParaRPr>
              </a:p>
            </p:txBody>
          </p:sp>
        </p:grpSp>
      </p:grpSp>
      <p:sp>
        <p:nvSpPr>
          <p:cNvPr id="179" name="TextBox 68"/>
          <p:cNvSpPr txBox="1"/>
          <p:nvPr/>
        </p:nvSpPr>
        <p:spPr>
          <a:xfrm>
            <a:off x="1774212" y="4478285"/>
            <a:ext cx="1306769" cy="430887"/>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100" dirty="0" smtClean="0">
                <a:solidFill>
                  <a:srgbClr val="FFFFFF"/>
                </a:solidFill>
              </a:rPr>
              <a:t>SQL Server </a:t>
            </a:r>
          </a:p>
          <a:p>
            <a:pPr algn="ctr">
              <a:defRPr/>
            </a:pPr>
            <a:r>
              <a:rPr lang="en-US" sz="1100" dirty="0" smtClean="0">
                <a:solidFill>
                  <a:srgbClr val="FFFFFF"/>
                </a:solidFill>
              </a:rPr>
              <a:t>Read Ahead Rate</a:t>
            </a:r>
            <a:endParaRPr lang="en-US" sz="1100" dirty="0">
              <a:solidFill>
                <a:srgbClr val="FFFFFF"/>
              </a:solidFill>
            </a:endParaRPr>
          </a:p>
        </p:txBody>
      </p:sp>
      <p:sp>
        <p:nvSpPr>
          <p:cNvPr id="180" name="TextBox 69"/>
          <p:cNvSpPr txBox="1"/>
          <p:nvPr/>
        </p:nvSpPr>
        <p:spPr>
          <a:xfrm>
            <a:off x="6620519" y="4478273"/>
            <a:ext cx="1181734" cy="26161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solidFill>
                  <a:srgbClr val="FFFFFF"/>
                </a:solidFill>
              </a:rPr>
              <a:t>LUN Read Rate</a:t>
            </a:r>
            <a:endParaRPr lang="en-US" sz="1100" dirty="0">
              <a:solidFill>
                <a:srgbClr val="FFFFFF"/>
              </a:solidFill>
            </a:endParaRPr>
          </a:p>
        </p:txBody>
      </p:sp>
      <p:sp>
        <p:nvSpPr>
          <p:cNvPr id="181" name="TextBox 70"/>
          <p:cNvSpPr txBox="1"/>
          <p:nvPr/>
        </p:nvSpPr>
        <p:spPr>
          <a:xfrm>
            <a:off x="7820589" y="4478273"/>
            <a:ext cx="1157689" cy="26161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smtClean="0">
                <a:solidFill>
                  <a:srgbClr val="FFFFFF"/>
                </a:solidFill>
              </a:rPr>
              <a:t>Disk Feed Rate</a:t>
            </a:r>
            <a:endParaRPr lang="en-US" sz="1100" dirty="0">
              <a:solidFill>
                <a:srgbClr val="FFFFFF"/>
              </a:solidFill>
            </a:endParaRPr>
          </a:p>
        </p:txBody>
      </p:sp>
      <p:cxnSp>
        <p:nvCxnSpPr>
          <p:cNvPr id="182" name="Straight Arrow Connector 16"/>
          <p:cNvCxnSpPr>
            <a:stCxn id="180" idx="0"/>
          </p:cNvCxnSpPr>
          <p:nvPr/>
        </p:nvCxnSpPr>
        <p:spPr>
          <a:xfrm flipH="1" flipV="1">
            <a:off x="7134785" y="3640073"/>
            <a:ext cx="76601" cy="838200"/>
          </a:xfrm>
          <a:prstGeom prst="straightConnector1">
            <a:avLst/>
          </a:prstGeom>
          <a:noFill/>
          <a:ln w="9525" cap="flat" cmpd="sng" algn="ctr">
            <a:solidFill>
              <a:srgbClr val="070909"/>
            </a:solidFill>
            <a:prstDash val="solid"/>
            <a:tailEnd type="arrow"/>
          </a:ln>
          <a:effectLst/>
        </p:spPr>
      </p:cxnSp>
      <p:cxnSp>
        <p:nvCxnSpPr>
          <p:cNvPr id="183" name="Straight Arrow Connector 17"/>
          <p:cNvCxnSpPr/>
          <p:nvPr/>
        </p:nvCxnSpPr>
        <p:spPr>
          <a:xfrm rot="16200000" flipV="1">
            <a:off x="7310991" y="3418145"/>
            <a:ext cx="1341120" cy="779136"/>
          </a:xfrm>
          <a:prstGeom prst="straightConnector1">
            <a:avLst/>
          </a:prstGeom>
          <a:noFill/>
          <a:ln w="9525" cap="flat" cmpd="sng" algn="ctr">
            <a:solidFill>
              <a:srgbClr val="070909"/>
            </a:solidFill>
            <a:prstDash val="solid"/>
            <a:tailEnd type="arrow"/>
          </a:ln>
          <a:effectLst/>
        </p:spPr>
      </p:cxnSp>
      <p:cxnSp>
        <p:nvCxnSpPr>
          <p:cNvPr id="184" name="Straight Arrow Connector 18"/>
          <p:cNvCxnSpPr>
            <a:stCxn id="164" idx="0"/>
          </p:cNvCxnSpPr>
          <p:nvPr/>
        </p:nvCxnSpPr>
        <p:spPr>
          <a:xfrm flipH="1" flipV="1">
            <a:off x="5229791" y="3259083"/>
            <a:ext cx="851521" cy="1219190"/>
          </a:xfrm>
          <a:prstGeom prst="straightConnector1">
            <a:avLst/>
          </a:prstGeom>
          <a:noFill/>
          <a:ln w="9525" cap="flat" cmpd="sng" algn="ctr">
            <a:solidFill>
              <a:srgbClr val="070909"/>
            </a:solidFill>
            <a:prstDash val="solid"/>
            <a:tailEnd type="arrow"/>
          </a:ln>
          <a:effectLst/>
        </p:spPr>
      </p:cxnSp>
      <p:cxnSp>
        <p:nvCxnSpPr>
          <p:cNvPr id="185" name="Straight Arrow Connector 19"/>
          <p:cNvCxnSpPr>
            <a:stCxn id="163" idx="0"/>
          </p:cNvCxnSpPr>
          <p:nvPr/>
        </p:nvCxnSpPr>
        <p:spPr>
          <a:xfrm flipH="1" flipV="1">
            <a:off x="3820086" y="3868675"/>
            <a:ext cx="1072566" cy="609598"/>
          </a:xfrm>
          <a:prstGeom prst="straightConnector1">
            <a:avLst/>
          </a:prstGeom>
          <a:noFill/>
          <a:ln w="9525" cap="flat" cmpd="sng" algn="ctr">
            <a:solidFill>
              <a:srgbClr val="070909"/>
            </a:solidFill>
            <a:prstDash val="solid"/>
            <a:tailEnd type="arrow"/>
          </a:ln>
          <a:effectLst/>
        </p:spPr>
      </p:cxnSp>
      <p:cxnSp>
        <p:nvCxnSpPr>
          <p:cNvPr id="186" name="Straight Arrow Connector 20"/>
          <p:cNvCxnSpPr>
            <a:stCxn id="162" idx="0"/>
          </p:cNvCxnSpPr>
          <p:nvPr/>
        </p:nvCxnSpPr>
        <p:spPr>
          <a:xfrm flipH="1" flipV="1">
            <a:off x="3400993" y="3487673"/>
            <a:ext cx="269277" cy="990600"/>
          </a:xfrm>
          <a:prstGeom prst="straightConnector1">
            <a:avLst/>
          </a:prstGeom>
          <a:noFill/>
          <a:ln w="9525" cap="flat" cmpd="sng" algn="ctr">
            <a:solidFill>
              <a:srgbClr val="070909"/>
            </a:solidFill>
            <a:prstDash val="solid"/>
            <a:tailEnd type="arrow"/>
          </a:ln>
          <a:effectLst/>
        </p:spPr>
      </p:cxnSp>
      <p:cxnSp>
        <p:nvCxnSpPr>
          <p:cNvPr id="187" name="Straight Arrow Connector 21"/>
          <p:cNvCxnSpPr/>
          <p:nvPr/>
        </p:nvCxnSpPr>
        <p:spPr>
          <a:xfrm rot="16200000" flipV="1">
            <a:off x="1941759" y="4070598"/>
            <a:ext cx="609600" cy="205751"/>
          </a:xfrm>
          <a:prstGeom prst="straightConnector1">
            <a:avLst/>
          </a:prstGeom>
          <a:noFill/>
          <a:ln w="9525" cap="flat" cmpd="sng" algn="ctr">
            <a:solidFill>
              <a:srgbClr val="070909"/>
            </a:solidFill>
            <a:prstDash val="solid"/>
            <a:tailEnd type="arrow"/>
          </a:ln>
          <a:effectLst/>
        </p:spPr>
      </p:cxnSp>
      <p:cxnSp>
        <p:nvCxnSpPr>
          <p:cNvPr id="188" name="Straight Arrow Connector 22"/>
          <p:cNvCxnSpPr/>
          <p:nvPr/>
        </p:nvCxnSpPr>
        <p:spPr>
          <a:xfrm rot="5400000" flipH="1" flipV="1">
            <a:off x="990201" y="4010592"/>
            <a:ext cx="609600" cy="325764"/>
          </a:xfrm>
          <a:prstGeom prst="straightConnector1">
            <a:avLst/>
          </a:prstGeom>
          <a:noFill/>
          <a:ln w="9525" cap="flat" cmpd="sng" algn="ctr">
            <a:solidFill>
              <a:srgbClr val="070909"/>
            </a:solidFill>
            <a:prstDash val="solid"/>
            <a:tailEnd type="arrow"/>
          </a:ln>
          <a:effectLst/>
        </p:spPr>
      </p:cxnSp>
      <p:pic>
        <p:nvPicPr>
          <p:cNvPr id="58" name="Picture 2" descr="Microsoft logo and tagline"/>
          <p:cNvPicPr>
            <a:picLocks noChangeAspect="1" noChangeArrowheads="1"/>
          </p:cNvPicPr>
          <p:nvPr/>
        </p:nvPicPr>
        <p:blipFill rotWithShape="1">
          <a:blip r:embed="rId3" cstate="email">
            <a:duotone>
              <a:prstClr val="black"/>
              <a:srgbClr val="070909">
                <a:tint val="45000"/>
                <a:satMod val="400000"/>
              </a:srgbClr>
            </a:duotone>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p:blipFill>
        <p:spPr bwMode="black">
          <a:xfrm>
            <a:off x="7696200" y="170990"/>
            <a:ext cx="1371600" cy="230684"/>
          </a:xfrm>
          <a:prstGeom prst="rect">
            <a:avLst/>
          </a:prstGeom>
          <a:noFill/>
          <a:ln>
            <a:noFill/>
          </a:ln>
        </p:spPr>
      </p:pic>
    </p:spTree>
    <p:extLst>
      <p:ext uri="{BB962C8B-B14F-4D97-AF65-F5344CB8AC3E}">
        <p14:creationId xmlns:p14="http://schemas.microsoft.com/office/powerpoint/2010/main" val="185601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990600"/>
          </a:xfrm>
        </p:spPr>
        <p:txBody>
          <a:bodyPr>
            <a:normAutofit fontScale="90000"/>
          </a:bodyPr>
          <a:lstStyle/>
          <a:p>
            <a:pPr algn="ctr"/>
            <a:r>
              <a:rPr lang="en-US" dirty="0" smtClean="0">
                <a:solidFill>
                  <a:schemeClr val="bg1"/>
                </a:solidFill>
              </a:rPr>
              <a:t>The Appliance Engineering Approach</a:t>
            </a:r>
            <a:br>
              <a:rPr lang="en-US" dirty="0" smtClean="0">
                <a:solidFill>
                  <a:schemeClr val="bg1"/>
                </a:solidFill>
              </a:rPr>
            </a:br>
            <a:r>
              <a:rPr lang="en-US" dirty="0" smtClean="0">
                <a:solidFill>
                  <a:schemeClr val="bg1"/>
                </a:solidFill>
              </a:rPr>
              <a:t>HP &amp; MS Working as partners</a:t>
            </a:r>
            <a:endParaRPr lang="en-US" dirty="0">
              <a:solidFill>
                <a:schemeClr val="bg1"/>
              </a:solidFill>
            </a:endParaRPr>
          </a:p>
        </p:txBody>
      </p:sp>
      <p:sp>
        <p:nvSpPr>
          <p:cNvPr id="3" name="Content Placeholder 2"/>
          <p:cNvSpPr>
            <a:spLocks noGrp="1"/>
          </p:cNvSpPr>
          <p:nvPr>
            <p:ph idx="4294967295"/>
          </p:nvPr>
        </p:nvSpPr>
        <p:spPr>
          <a:xfrm>
            <a:off x="381000" y="1600200"/>
            <a:ext cx="8382000" cy="4648200"/>
          </a:xfrm>
          <a:prstGeom prst="rect">
            <a:avLst/>
          </a:prstGeom>
        </p:spPr>
        <p:txBody>
          <a:bodyPr>
            <a:normAutofit lnSpcReduction="10000"/>
          </a:bodyPr>
          <a:lstStyle/>
          <a:p>
            <a:pPr marL="0" indent="0" algn="ctr">
              <a:buNone/>
            </a:pPr>
            <a:r>
              <a:rPr lang="en-US" sz="2400" dirty="0" smtClean="0"/>
              <a:t>Each solution matching and balancing four main elements</a:t>
            </a:r>
          </a:p>
          <a:p>
            <a:endParaRPr lang="en-US" sz="2800" dirty="0" smtClean="0"/>
          </a:p>
          <a:p>
            <a:endParaRPr lang="en-US" sz="2800" dirty="0" smtClean="0"/>
          </a:p>
          <a:p>
            <a:endParaRPr lang="en-US" sz="2800" dirty="0" smtClean="0"/>
          </a:p>
          <a:p>
            <a:endParaRPr lang="en-US" sz="2800" dirty="0" smtClean="0"/>
          </a:p>
          <a:p>
            <a:endParaRPr lang="en-US" sz="2400" dirty="0" smtClean="0"/>
          </a:p>
          <a:p>
            <a:endParaRPr lang="en-US" sz="2400" dirty="0" smtClean="0"/>
          </a:p>
          <a:p>
            <a:endParaRPr lang="en-US" sz="2400" dirty="0" smtClean="0"/>
          </a:p>
          <a:p>
            <a:pPr algn="ctr"/>
            <a:r>
              <a:rPr lang="en-US" sz="2400" dirty="0" smtClean="0"/>
              <a:t>Driven by a fundamental understanding of the workload</a:t>
            </a:r>
          </a:p>
          <a:p>
            <a:pPr algn="ctr"/>
            <a:r>
              <a:rPr lang="en-US" sz="2400" dirty="0" smtClean="0"/>
              <a:t>Architecture followed by and supported by components</a:t>
            </a:r>
            <a:endParaRPr lang="en-US" sz="2400" dirty="0"/>
          </a:p>
        </p:txBody>
      </p:sp>
      <p:graphicFrame>
        <p:nvGraphicFramePr>
          <p:cNvPr id="4" name="Diagram 3"/>
          <p:cNvGraphicFramePr/>
          <p:nvPr>
            <p:extLst>
              <p:ext uri="{D42A27DB-BD31-4B8C-83A1-F6EECF244321}">
                <p14:modId xmlns:p14="http://schemas.microsoft.com/office/powerpoint/2010/main" val="3584659994"/>
              </p:ext>
            </p:extLst>
          </p:nvPr>
        </p:nvGraphicFramePr>
        <p:xfrm>
          <a:off x="990600" y="1600200"/>
          <a:ext cx="7467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070453"/>
      </p:ext>
    </p:extLst>
  </p:cSld>
  <p:clrMapOvr>
    <a:masterClrMapping/>
  </p:clrMapOvr>
  <mc:AlternateContent xmlns:mc="http://schemas.openxmlformats.org/markup-compatibility/2006" xmlns:p14="http://schemas.microsoft.com/office/powerpoint/2010/main">
    <mc:Choice Requires="p14">
      <p:transition spd="med" p14:dur="700" advTm="89914">
        <p:fade/>
      </p:transition>
    </mc:Choice>
    <mc:Fallback xmlns="">
      <p:transition spd="med" advTm="89914">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3"/>
</p:tagLst>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8639</TotalTime>
  <Words>3828</Words>
  <Application>Microsoft Office PowerPoint</Application>
  <PresentationFormat>On-screen Show (4:3)</PresentationFormat>
  <Paragraphs>843</Paragraphs>
  <Slides>49</Slides>
  <Notes>34</Notes>
  <HiddenSlides>1</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PowerPoint Presentation</vt:lpstr>
      <vt:lpstr>Overview of Fast Track and PDW</vt:lpstr>
      <vt:lpstr>Agenda</vt:lpstr>
      <vt:lpstr>Our Data Warehousing solutions</vt:lpstr>
      <vt:lpstr>DW products positioning</vt:lpstr>
      <vt:lpstr>Some SQL Data Warehouses Today</vt:lpstr>
      <vt:lpstr>System out of balance !!!</vt:lpstr>
      <vt:lpstr>Potential Performance Bottlenecks</vt:lpstr>
      <vt:lpstr>The Appliance Engineering Approach HP &amp; MS Working as partners</vt:lpstr>
      <vt:lpstr>The Alternative:  A Balanced System</vt:lpstr>
      <vt:lpstr>What is Fast Track Data Warehouse?</vt:lpstr>
      <vt:lpstr>Fast Track Scope </vt:lpstr>
      <vt:lpstr>Fast Track Data Warehouse Vendors</vt:lpstr>
      <vt:lpstr>PowerPoint Presentation</vt:lpstr>
      <vt:lpstr>Data Warehouse Workload Characteristics</vt:lpstr>
      <vt:lpstr>Technical Background Show me The Math … Balanced System - CPU</vt:lpstr>
      <vt:lpstr>Or you can leave it to us…</vt:lpstr>
      <vt:lpstr>Balanced System Determine Storage Sizing</vt:lpstr>
      <vt:lpstr>Balanced System IO Stack</vt:lpstr>
      <vt:lpstr>Using a Preconfigured Fast Track Reference Architecture</vt:lpstr>
      <vt:lpstr>Balanced System Scaling the IO Stack out…</vt:lpstr>
      <vt:lpstr>Storage Layout Best Practices for SQL Server</vt:lpstr>
      <vt:lpstr>Storage Layout Best Practices for SQL Server</vt:lpstr>
      <vt:lpstr>How Scans are Optimized</vt:lpstr>
      <vt:lpstr>Techniques to Maximize Scan Throughput</vt:lpstr>
      <vt:lpstr>Conventional data loads lead to fragmentation</vt:lpstr>
      <vt:lpstr>Best Practices for loading</vt:lpstr>
      <vt:lpstr>Other fragmentation best practices</vt:lpstr>
      <vt:lpstr>PowerPoint Presentation</vt:lpstr>
      <vt:lpstr>Data Warehouse appliances</vt:lpstr>
      <vt:lpstr>Parallel Data Warehouse Node </vt:lpstr>
      <vt:lpstr>SQL Server Parallel Data Warehouse </vt:lpstr>
      <vt:lpstr>PowerPoint Presentation</vt:lpstr>
      <vt:lpstr>Parallel Data Warehouse Appliance - Hardware Architecture</vt:lpstr>
      <vt:lpstr>Parallel DW Appliance</vt:lpstr>
      <vt:lpstr>What is a Compute Node</vt:lpstr>
      <vt:lpstr>Basic Physical DB Design in PDW “Ultra Shared Nothing”</vt:lpstr>
      <vt:lpstr>Basic Physical DB Design in PDW “Ultra Shared Nothing”</vt:lpstr>
      <vt:lpstr>Control Node &amp; Client Drivers</vt:lpstr>
      <vt:lpstr>Landing Zone</vt:lpstr>
      <vt:lpstr>Backup Node</vt:lpstr>
      <vt:lpstr>Management Node</vt:lpstr>
      <vt:lpstr>PDW Software Architecture</vt:lpstr>
      <vt:lpstr>Integration with PDW: “Hub and Spoke”</vt:lpstr>
      <vt:lpstr>Hub-and-Spoke Benefits</vt:lpstr>
      <vt:lpstr>PDW Software Support offerings</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281</cp:revision>
  <dcterms:created xsi:type="dcterms:W3CDTF">2011-04-01T05:55:34Z</dcterms:created>
  <dcterms:modified xsi:type="dcterms:W3CDTF">2011-09-01T04:43:44Z</dcterms:modified>
</cp:coreProperties>
</file>