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80" r:id="rId3"/>
  </p:sldMasterIdLst>
  <p:notesMasterIdLst>
    <p:notesMasterId r:id="rId26"/>
  </p:notesMasterIdLst>
  <p:sldIdLst>
    <p:sldId id="320" r:id="rId4"/>
    <p:sldId id="311" r:id="rId5"/>
    <p:sldId id="286" r:id="rId6"/>
    <p:sldId id="288" r:id="rId7"/>
    <p:sldId id="289" r:id="rId8"/>
    <p:sldId id="314" r:id="rId9"/>
    <p:sldId id="312" r:id="rId10"/>
    <p:sldId id="319" r:id="rId11"/>
    <p:sldId id="313" r:id="rId12"/>
    <p:sldId id="306" r:id="rId13"/>
    <p:sldId id="317" r:id="rId14"/>
    <p:sldId id="318" r:id="rId15"/>
    <p:sldId id="315" r:id="rId16"/>
    <p:sldId id="292" r:id="rId17"/>
    <p:sldId id="293" r:id="rId18"/>
    <p:sldId id="307" r:id="rId19"/>
    <p:sldId id="295" r:id="rId20"/>
    <p:sldId id="308" r:id="rId21"/>
    <p:sldId id="305" r:id="rId22"/>
    <p:sldId id="321" r:id="rId23"/>
    <p:sldId id="322" r:id="rId24"/>
    <p:sldId id="32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62" d="100"/>
          <a:sy n="62" d="100"/>
        </p:scale>
        <p:origin x="-306" y="-4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jpeg"/></Relationships>
</file>

<file path=ppt/diagrams/_rels/data2.xml.rels><?xml version="1.0" encoding="UTF-8" standalone="yes"?>
<Relationships xmlns="http://schemas.openxmlformats.org/package/2006/relationships"><Relationship Id="rId3" Type="http://schemas.openxmlformats.org/officeDocument/2006/relationships/hyperlink" Target="http://go.microsoft.com/?linkid=9762116" TargetMode="External"/><Relationship Id="rId2" Type="http://schemas.openxmlformats.org/officeDocument/2006/relationships/hyperlink" Target="http://go.microsoft.com/?linkid=9759264" TargetMode="External"/><Relationship Id="rId1" Type="http://schemas.openxmlformats.org/officeDocument/2006/relationships/hyperlink" Target="http://www.microsoft.com/downloads/en/details.aspx?FamilyID=42b24fb7-b0c7-408a-ae65-90884616285f&amp;displaylang=en" TargetMode="Externa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msdn.microsoft.com/en-us/wazplatformtrainingcourse.aspx"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msdn.microsoft.com/en-us/wazplatformtrainingcourse.aspx" TargetMode="External"/><Relationship Id="rId1" Type="http://schemas.openxmlformats.org/officeDocument/2006/relationships/hyperlink" Target="http://go.microsoft.com/?linkid=9762116" TargetMode="External"/><Relationship Id="rId6" Type="http://schemas.openxmlformats.org/officeDocument/2006/relationships/image" Target="../media/image53.png"/><Relationship Id="rId5" Type="http://schemas.openxmlformats.org/officeDocument/2006/relationships/hyperlink" Target="http://go.microsoft.com/?linkid=9759264" TargetMode="External"/><Relationship Id="rId4" Type="http://schemas.openxmlformats.org/officeDocument/2006/relationships/hyperlink" Target="http://www.microsoft.com/downloads/en/details.aspx?FamilyID=42b24fb7-b0c7-408a-ae65-90884616285f&amp;displaylang=e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6677D-B3BA-4362-946D-B7AEFB5AEE86}"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91902D58-7EC1-4303-A31D-DEB8D38CC9DF}">
      <dgm:prSet phldrT="[Text]" custT="1"/>
      <dgm:spPr/>
      <dgm:t>
        <a:bodyPr/>
        <a:lstStyle/>
        <a:p>
          <a:r>
            <a:rPr lang="en-US" sz="2000" dirty="0" smtClean="0">
              <a:solidFill>
                <a:schemeClr val="bg1"/>
              </a:solidFill>
            </a:rPr>
            <a:t>http://xrmvirtual.com</a:t>
          </a:r>
          <a:endParaRPr lang="en-US" sz="2000" dirty="0">
            <a:solidFill>
              <a:schemeClr val="bg1"/>
            </a:solidFill>
          </a:endParaRPr>
        </a:p>
      </dgm:t>
    </dgm:pt>
    <dgm:pt modelId="{0515102A-1BBC-49F6-8894-FCB37FB370C6}" type="parTrans" cxnId="{19ECCC21-F22C-401D-9EDD-647725CA02F9}">
      <dgm:prSet/>
      <dgm:spPr/>
      <dgm:t>
        <a:bodyPr/>
        <a:lstStyle/>
        <a:p>
          <a:endParaRPr lang="en-US"/>
        </a:p>
      </dgm:t>
    </dgm:pt>
    <dgm:pt modelId="{9C660CA4-B76B-4093-95C2-ED8FA97E7031}" type="sibTrans" cxnId="{19ECCC21-F22C-401D-9EDD-647725CA02F9}">
      <dgm:prSet/>
      <dgm:spPr/>
      <dgm:t>
        <a:bodyPr/>
        <a:lstStyle/>
        <a:p>
          <a:endParaRPr lang="en-US"/>
        </a:p>
      </dgm:t>
    </dgm:pt>
    <dgm:pt modelId="{69C5AAC3-9E3E-4BC3-905B-220B7E5F0AC5}">
      <dgm:prSet phldrT="[Text]" custT="1"/>
      <dgm:spPr/>
      <dgm:t>
        <a:bodyPr/>
        <a:lstStyle/>
        <a:p>
          <a:r>
            <a:rPr lang="en-US" sz="1800" dirty="0" smtClean="0">
              <a:solidFill>
                <a:schemeClr val="bg1"/>
              </a:solidFill>
            </a:rPr>
            <a:t>http://www.skibanff.com</a:t>
          </a:r>
          <a:endParaRPr lang="en-US" sz="1800" dirty="0">
            <a:solidFill>
              <a:schemeClr val="bg1"/>
            </a:solidFill>
          </a:endParaRPr>
        </a:p>
      </dgm:t>
    </dgm:pt>
    <dgm:pt modelId="{CD349FF0-5046-43A9-B1FC-0A7642B0DE7B}" type="parTrans" cxnId="{951B5E56-5930-4F2C-9940-FED507CD35D7}">
      <dgm:prSet/>
      <dgm:spPr/>
      <dgm:t>
        <a:bodyPr/>
        <a:lstStyle/>
        <a:p>
          <a:endParaRPr lang="en-US"/>
        </a:p>
      </dgm:t>
    </dgm:pt>
    <dgm:pt modelId="{BC1A71E2-47F9-4415-A377-E751370F6DF7}" type="sibTrans" cxnId="{951B5E56-5930-4F2C-9940-FED507CD35D7}">
      <dgm:prSet/>
      <dgm:spPr/>
      <dgm:t>
        <a:bodyPr/>
        <a:lstStyle/>
        <a:p>
          <a:endParaRPr lang="en-US"/>
        </a:p>
      </dgm:t>
    </dgm:pt>
    <dgm:pt modelId="{7FFD92AB-4DA8-4788-8562-604E130C63A0}">
      <dgm:prSet phldrT="[Text]" custT="1"/>
      <dgm:spPr/>
      <dgm:t>
        <a:bodyPr/>
        <a:lstStyle/>
        <a:p>
          <a:r>
            <a:rPr lang="en-US" sz="2000" dirty="0" smtClean="0">
              <a:solidFill>
                <a:schemeClr val="bg1"/>
              </a:solidFill>
            </a:rPr>
            <a:t>http://www.techdays.ca</a:t>
          </a:r>
          <a:endParaRPr lang="en-US" sz="2000" dirty="0">
            <a:solidFill>
              <a:schemeClr val="bg1"/>
            </a:solidFill>
          </a:endParaRPr>
        </a:p>
      </dgm:t>
    </dgm:pt>
    <dgm:pt modelId="{C3635F28-B4F0-40AE-A601-D172DB4866C1}" type="parTrans" cxnId="{4BF841F6-7A14-4614-BC4B-97F0F4394BA2}">
      <dgm:prSet/>
      <dgm:spPr/>
      <dgm:t>
        <a:bodyPr/>
        <a:lstStyle/>
        <a:p>
          <a:endParaRPr lang="en-US"/>
        </a:p>
      </dgm:t>
    </dgm:pt>
    <dgm:pt modelId="{38E37912-CD63-4490-B0C9-D6D37635D78E}" type="sibTrans" cxnId="{4BF841F6-7A14-4614-BC4B-97F0F4394BA2}">
      <dgm:prSet/>
      <dgm:spPr/>
      <dgm:t>
        <a:bodyPr/>
        <a:lstStyle/>
        <a:p>
          <a:endParaRPr lang="en-US"/>
        </a:p>
      </dgm:t>
    </dgm:pt>
    <dgm:pt modelId="{C2706360-966E-4E35-833A-B91C664F2B93}">
      <dgm:prSet phldrT="[Text]" custT="1"/>
      <dgm:spPr/>
      <dgm:t>
        <a:bodyPr/>
        <a:lstStyle/>
        <a:p>
          <a:r>
            <a:rPr lang="en-US" sz="1800" dirty="0" smtClean="0">
              <a:solidFill>
                <a:schemeClr val="bg1"/>
              </a:solidFill>
            </a:rPr>
            <a:t>http://crm.dynamics.com</a:t>
          </a:r>
          <a:endParaRPr lang="en-US" sz="1800" dirty="0">
            <a:solidFill>
              <a:schemeClr val="bg1"/>
            </a:solidFill>
          </a:endParaRPr>
        </a:p>
      </dgm:t>
    </dgm:pt>
    <dgm:pt modelId="{72E7C1B6-6321-4743-9CF7-310ED8F0BB26}" type="sibTrans" cxnId="{10487F80-8E22-4D76-9458-F20421457CB8}">
      <dgm:prSet/>
      <dgm:spPr/>
      <dgm:t>
        <a:bodyPr/>
        <a:lstStyle/>
        <a:p>
          <a:endParaRPr lang="en-US"/>
        </a:p>
      </dgm:t>
    </dgm:pt>
    <dgm:pt modelId="{ED455EFB-46B3-4B21-93D0-92766CD430B5}" type="parTrans" cxnId="{10487F80-8E22-4D76-9458-F20421457CB8}">
      <dgm:prSet/>
      <dgm:spPr/>
      <dgm:t>
        <a:bodyPr/>
        <a:lstStyle/>
        <a:p>
          <a:endParaRPr lang="en-US"/>
        </a:p>
      </dgm:t>
    </dgm:pt>
    <dgm:pt modelId="{DB4B1E59-5F8D-423D-A11B-DE6066A1698D}" type="pres">
      <dgm:prSet presAssocID="{7A76677D-B3BA-4362-946D-B7AEFB5AEE86}" presName="Name0" presStyleCnt="0">
        <dgm:presLayoutVars>
          <dgm:chMax/>
          <dgm:chPref/>
          <dgm:dir/>
          <dgm:animLvl val="lvl"/>
        </dgm:presLayoutVars>
      </dgm:prSet>
      <dgm:spPr/>
      <dgm:t>
        <a:bodyPr/>
        <a:lstStyle/>
        <a:p>
          <a:endParaRPr lang="en-US"/>
        </a:p>
      </dgm:t>
    </dgm:pt>
    <dgm:pt modelId="{02F43FA8-1D0E-49C5-AE5F-6E9CD97857D9}" type="pres">
      <dgm:prSet presAssocID="{C2706360-966E-4E35-833A-B91C664F2B93}" presName="composite" presStyleCnt="0"/>
      <dgm:spPr/>
    </dgm:pt>
    <dgm:pt modelId="{040CD235-E6E8-4A8D-A7E5-C69886EA3BCA}" type="pres">
      <dgm:prSet presAssocID="{C2706360-966E-4E35-833A-B91C664F2B93}" presName="ParentAccentShape" presStyleLbl="trBgShp" presStyleIdx="0" presStyleCnt="4"/>
      <dgm:spPr/>
    </dgm:pt>
    <dgm:pt modelId="{AD7F5EAD-D164-4D14-8F29-EC51EB9E8397}" type="pres">
      <dgm:prSet presAssocID="{C2706360-966E-4E35-833A-B91C664F2B93}" presName="ParentText" presStyleLbl="revTx" presStyleIdx="0" presStyleCnt="8">
        <dgm:presLayoutVars>
          <dgm:chMax val="1"/>
          <dgm:chPref val="1"/>
          <dgm:bulletEnabled val="1"/>
        </dgm:presLayoutVars>
      </dgm:prSet>
      <dgm:spPr/>
      <dgm:t>
        <a:bodyPr/>
        <a:lstStyle/>
        <a:p>
          <a:endParaRPr lang="en-US"/>
        </a:p>
      </dgm:t>
    </dgm:pt>
    <dgm:pt modelId="{BF38C838-49D3-41E9-99BA-BE185F5D29BE}" type="pres">
      <dgm:prSet presAssocID="{C2706360-966E-4E35-833A-B91C664F2B93}" presName="ChildText" presStyleLbl="revTx" presStyleIdx="1" presStyleCnt="8">
        <dgm:presLayoutVars>
          <dgm:chMax val="0"/>
          <dgm:chPref val="0"/>
        </dgm:presLayoutVars>
      </dgm:prSet>
      <dgm:spPr/>
    </dgm:pt>
    <dgm:pt modelId="{AB86B30B-D5B2-405B-AC5A-918B8275B553}" type="pres">
      <dgm:prSet presAssocID="{C2706360-966E-4E35-833A-B91C664F2B93}" presName="ChildAccentShape" presStyleLbl="trBgShp" presStyleIdx="0" presStyleCnt="4"/>
      <dgm:spPr/>
    </dgm:pt>
    <dgm:pt modelId="{EE1DA00D-6111-4319-8B33-F9CA1F450A04}" type="pres">
      <dgm:prSet presAssocID="{C2706360-966E-4E35-833A-B91C664F2B93}" presName="Image" presStyleLbl="alignImgPlace1" presStyleIdx="0" presStyleCnt="4" custLinFactNeighborY="-14168"/>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AU"/>
        </a:p>
      </dgm:t>
    </dgm:pt>
    <dgm:pt modelId="{DB6ECCE4-31E8-4AF3-ACF5-F766F933D506}" type="pres">
      <dgm:prSet presAssocID="{72E7C1B6-6321-4743-9CF7-310ED8F0BB26}" presName="sibTrans" presStyleCnt="0"/>
      <dgm:spPr/>
    </dgm:pt>
    <dgm:pt modelId="{66F66772-16F1-4292-89F5-8FC949DAF85C}" type="pres">
      <dgm:prSet presAssocID="{91902D58-7EC1-4303-A31D-DEB8D38CC9DF}" presName="composite" presStyleCnt="0"/>
      <dgm:spPr/>
    </dgm:pt>
    <dgm:pt modelId="{5B4DC63E-4181-413C-9CE2-4F3D17048177}" type="pres">
      <dgm:prSet presAssocID="{91902D58-7EC1-4303-A31D-DEB8D38CC9DF}" presName="ParentAccentShape" presStyleLbl="trBgShp" presStyleIdx="1" presStyleCnt="4"/>
      <dgm:spPr/>
    </dgm:pt>
    <dgm:pt modelId="{EE103A2E-3559-419A-83CF-15C404310C53}" type="pres">
      <dgm:prSet presAssocID="{91902D58-7EC1-4303-A31D-DEB8D38CC9DF}" presName="ParentText" presStyleLbl="revTx" presStyleIdx="2" presStyleCnt="8">
        <dgm:presLayoutVars>
          <dgm:chMax val="1"/>
          <dgm:chPref val="1"/>
          <dgm:bulletEnabled val="1"/>
        </dgm:presLayoutVars>
      </dgm:prSet>
      <dgm:spPr/>
      <dgm:t>
        <a:bodyPr/>
        <a:lstStyle/>
        <a:p>
          <a:endParaRPr lang="en-US"/>
        </a:p>
      </dgm:t>
    </dgm:pt>
    <dgm:pt modelId="{BDFDFF0E-78F0-4E53-A80B-7FDFDB6D797D}" type="pres">
      <dgm:prSet presAssocID="{91902D58-7EC1-4303-A31D-DEB8D38CC9DF}" presName="ChildText" presStyleLbl="revTx" presStyleIdx="3" presStyleCnt="8">
        <dgm:presLayoutVars>
          <dgm:chMax val="0"/>
          <dgm:chPref val="0"/>
        </dgm:presLayoutVars>
      </dgm:prSet>
      <dgm:spPr/>
    </dgm:pt>
    <dgm:pt modelId="{0FE147F9-D0D3-4D56-B1C6-F307F391B3F5}" type="pres">
      <dgm:prSet presAssocID="{91902D58-7EC1-4303-A31D-DEB8D38CC9DF}" presName="ChildAccentShape" presStyleLbl="trBgShp" presStyleIdx="1" presStyleCnt="4"/>
      <dgm:spPr/>
    </dgm:pt>
    <dgm:pt modelId="{4701CF78-370A-4F78-9E5C-982652B18D3D}" type="pres">
      <dgm:prSet presAssocID="{91902D58-7EC1-4303-A31D-DEB8D38CC9DF}" presName="Image" presStyleLbl="alignImgPlace1" presStyleIdx="1" presStyleCnt="4" custLinFactNeighborY="-1358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AU"/>
        </a:p>
      </dgm:t>
    </dgm:pt>
    <dgm:pt modelId="{C94F0834-A246-4B12-8C64-A08F340E54AA}" type="pres">
      <dgm:prSet presAssocID="{9C660CA4-B76B-4093-95C2-ED8FA97E7031}" presName="sibTrans" presStyleCnt="0"/>
      <dgm:spPr/>
    </dgm:pt>
    <dgm:pt modelId="{578D482F-F563-45F3-8174-A9E6449F8FE1}" type="pres">
      <dgm:prSet presAssocID="{69C5AAC3-9E3E-4BC3-905B-220B7E5F0AC5}" presName="composite" presStyleCnt="0"/>
      <dgm:spPr/>
    </dgm:pt>
    <dgm:pt modelId="{600CBCF3-C879-4818-B5F5-ACD25175DEDF}" type="pres">
      <dgm:prSet presAssocID="{69C5AAC3-9E3E-4BC3-905B-220B7E5F0AC5}" presName="ParentAccentShape" presStyleLbl="trBgShp" presStyleIdx="2" presStyleCnt="4"/>
      <dgm:spPr/>
    </dgm:pt>
    <dgm:pt modelId="{333FB328-2111-4CB9-B398-6BFA10EC5233}" type="pres">
      <dgm:prSet presAssocID="{69C5AAC3-9E3E-4BC3-905B-220B7E5F0AC5}" presName="ParentText" presStyleLbl="revTx" presStyleIdx="4" presStyleCnt="8">
        <dgm:presLayoutVars>
          <dgm:chMax val="1"/>
          <dgm:chPref val="1"/>
          <dgm:bulletEnabled val="1"/>
        </dgm:presLayoutVars>
      </dgm:prSet>
      <dgm:spPr/>
      <dgm:t>
        <a:bodyPr/>
        <a:lstStyle/>
        <a:p>
          <a:endParaRPr lang="en-US"/>
        </a:p>
      </dgm:t>
    </dgm:pt>
    <dgm:pt modelId="{B96A3FEC-7A49-445C-9844-2A5F5D060D9C}" type="pres">
      <dgm:prSet presAssocID="{69C5AAC3-9E3E-4BC3-905B-220B7E5F0AC5}" presName="ChildText" presStyleLbl="revTx" presStyleIdx="5" presStyleCnt="8">
        <dgm:presLayoutVars>
          <dgm:chMax val="0"/>
          <dgm:chPref val="0"/>
        </dgm:presLayoutVars>
      </dgm:prSet>
      <dgm:spPr/>
    </dgm:pt>
    <dgm:pt modelId="{87655EA2-E36A-4E69-A2F3-E71D6B5A9B21}" type="pres">
      <dgm:prSet presAssocID="{69C5AAC3-9E3E-4BC3-905B-220B7E5F0AC5}" presName="ChildAccentShape" presStyleLbl="trBgShp" presStyleIdx="2" presStyleCnt="4"/>
      <dgm:spPr/>
    </dgm:pt>
    <dgm:pt modelId="{B206DADA-F0DB-4A54-BA46-62A9166EA4C9}" type="pres">
      <dgm:prSet presAssocID="{69C5AAC3-9E3E-4BC3-905B-220B7E5F0AC5}" presName="Image" presStyleLbl="alignImgPlace1" presStyleIdx="2" presStyleCnt="4" custLinFactNeighborY="-9802"/>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AU"/>
        </a:p>
      </dgm:t>
    </dgm:pt>
    <dgm:pt modelId="{FB41B9B0-C9B5-49DD-A75C-24ED943C21F5}" type="pres">
      <dgm:prSet presAssocID="{BC1A71E2-47F9-4415-A377-E751370F6DF7}" presName="sibTrans" presStyleCnt="0"/>
      <dgm:spPr/>
    </dgm:pt>
    <dgm:pt modelId="{FB83043D-1EE6-497D-8E4D-77D6119A7E0F}" type="pres">
      <dgm:prSet presAssocID="{7FFD92AB-4DA8-4788-8562-604E130C63A0}" presName="composite" presStyleCnt="0"/>
      <dgm:spPr/>
    </dgm:pt>
    <dgm:pt modelId="{F15BFBD9-A6FD-4B50-8B42-28FC02218A1C}" type="pres">
      <dgm:prSet presAssocID="{7FFD92AB-4DA8-4788-8562-604E130C63A0}" presName="ParentAccentShape" presStyleLbl="trBgShp" presStyleIdx="3" presStyleCnt="4"/>
      <dgm:spPr/>
    </dgm:pt>
    <dgm:pt modelId="{0990F17D-39AC-4EDF-98AF-BE2C73638093}" type="pres">
      <dgm:prSet presAssocID="{7FFD92AB-4DA8-4788-8562-604E130C63A0}" presName="ParentText" presStyleLbl="revTx" presStyleIdx="6" presStyleCnt="8">
        <dgm:presLayoutVars>
          <dgm:chMax val="1"/>
          <dgm:chPref val="1"/>
          <dgm:bulletEnabled val="1"/>
        </dgm:presLayoutVars>
      </dgm:prSet>
      <dgm:spPr/>
      <dgm:t>
        <a:bodyPr/>
        <a:lstStyle/>
        <a:p>
          <a:endParaRPr lang="en-US"/>
        </a:p>
      </dgm:t>
    </dgm:pt>
    <dgm:pt modelId="{4935905D-A473-4D7D-9C1C-E46A3E1DB64D}" type="pres">
      <dgm:prSet presAssocID="{7FFD92AB-4DA8-4788-8562-604E130C63A0}" presName="ChildText" presStyleLbl="revTx" presStyleIdx="7" presStyleCnt="8">
        <dgm:presLayoutVars>
          <dgm:chMax val="0"/>
          <dgm:chPref val="0"/>
        </dgm:presLayoutVars>
      </dgm:prSet>
      <dgm:spPr/>
    </dgm:pt>
    <dgm:pt modelId="{46C2703C-9AF6-42CC-BF4C-FD0307D0A9D4}" type="pres">
      <dgm:prSet presAssocID="{7FFD92AB-4DA8-4788-8562-604E130C63A0}" presName="ChildAccentShape" presStyleLbl="trBgShp" presStyleIdx="3" presStyleCnt="4"/>
      <dgm:spPr/>
    </dgm:pt>
    <dgm:pt modelId="{D0D447AD-9F3E-426B-8974-4DEF3A52C020}" type="pres">
      <dgm:prSet presAssocID="{7FFD92AB-4DA8-4788-8562-604E130C63A0}" presName="Image" presStyleLbl="alignImgPlace1" presStyleIdx="3" presStyleCnt="4" custLinFactNeighborY="-9217"/>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AU"/>
        </a:p>
      </dgm:t>
    </dgm:pt>
  </dgm:ptLst>
  <dgm:cxnLst>
    <dgm:cxn modelId="{4BF841F6-7A14-4614-BC4B-97F0F4394BA2}" srcId="{7A76677D-B3BA-4362-946D-B7AEFB5AEE86}" destId="{7FFD92AB-4DA8-4788-8562-604E130C63A0}" srcOrd="3" destOrd="0" parTransId="{C3635F28-B4F0-40AE-A601-D172DB4866C1}" sibTransId="{38E37912-CD63-4490-B0C9-D6D37635D78E}"/>
    <dgm:cxn modelId="{951B5E56-5930-4F2C-9940-FED507CD35D7}" srcId="{7A76677D-B3BA-4362-946D-B7AEFB5AEE86}" destId="{69C5AAC3-9E3E-4BC3-905B-220B7E5F0AC5}" srcOrd="2" destOrd="0" parTransId="{CD349FF0-5046-43A9-B1FC-0A7642B0DE7B}" sibTransId="{BC1A71E2-47F9-4415-A377-E751370F6DF7}"/>
    <dgm:cxn modelId="{38B4C6B6-2C5D-4810-AB94-EB91E7936E39}" type="presOf" srcId="{69C5AAC3-9E3E-4BC3-905B-220B7E5F0AC5}" destId="{333FB328-2111-4CB9-B398-6BFA10EC5233}" srcOrd="0" destOrd="0" presId="urn:microsoft.com/office/officeart/2009/3/layout/SnapshotPictureList"/>
    <dgm:cxn modelId="{89ECFAFF-8D54-46C0-9E5C-C547EA3C63F0}" type="presOf" srcId="{C2706360-966E-4E35-833A-B91C664F2B93}" destId="{AD7F5EAD-D164-4D14-8F29-EC51EB9E8397}" srcOrd="0" destOrd="0" presId="urn:microsoft.com/office/officeart/2009/3/layout/SnapshotPictureList"/>
    <dgm:cxn modelId="{62525A22-17F6-4632-B96C-436189EA0DEF}" type="presOf" srcId="{91902D58-7EC1-4303-A31D-DEB8D38CC9DF}" destId="{EE103A2E-3559-419A-83CF-15C404310C53}" srcOrd="0" destOrd="0" presId="urn:microsoft.com/office/officeart/2009/3/layout/SnapshotPictureList"/>
    <dgm:cxn modelId="{8CB414C7-C099-4EA8-A9AD-ABF263910556}" type="presOf" srcId="{7FFD92AB-4DA8-4788-8562-604E130C63A0}" destId="{0990F17D-39AC-4EDF-98AF-BE2C73638093}" srcOrd="0" destOrd="0" presId="urn:microsoft.com/office/officeart/2009/3/layout/SnapshotPictureList"/>
    <dgm:cxn modelId="{19ECCC21-F22C-401D-9EDD-647725CA02F9}" srcId="{7A76677D-B3BA-4362-946D-B7AEFB5AEE86}" destId="{91902D58-7EC1-4303-A31D-DEB8D38CC9DF}" srcOrd="1" destOrd="0" parTransId="{0515102A-1BBC-49F6-8894-FCB37FB370C6}" sibTransId="{9C660CA4-B76B-4093-95C2-ED8FA97E7031}"/>
    <dgm:cxn modelId="{10487F80-8E22-4D76-9458-F20421457CB8}" srcId="{7A76677D-B3BA-4362-946D-B7AEFB5AEE86}" destId="{C2706360-966E-4E35-833A-B91C664F2B93}" srcOrd="0" destOrd="0" parTransId="{ED455EFB-46B3-4B21-93D0-92766CD430B5}" sibTransId="{72E7C1B6-6321-4743-9CF7-310ED8F0BB26}"/>
    <dgm:cxn modelId="{D1B915E9-258B-450D-878E-7DF5B61A5F29}" type="presOf" srcId="{7A76677D-B3BA-4362-946D-B7AEFB5AEE86}" destId="{DB4B1E59-5F8D-423D-A11B-DE6066A1698D}" srcOrd="0" destOrd="0" presId="urn:microsoft.com/office/officeart/2009/3/layout/SnapshotPictureList"/>
    <dgm:cxn modelId="{412772E4-C08C-4D6E-8504-FD665FCE9307}" type="presParOf" srcId="{DB4B1E59-5F8D-423D-A11B-DE6066A1698D}" destId="{02F43FA8-1D0E-49C5-AE5F-6E9CD97857D9}" srcOrd="0" destOrd="0" presId="urn:microsoft.com/office/officeart/2009/3/layout/SnapshotPictureList"/>
    <dgm:cxn modelId="{438477A9-8558-469C-B477-3FBCA5D93369}" type="presParOf" srcId="{02F43FA8-1D0E-49C5-AE5F-6E9CD97857D9}" destId="{040CD235-E6E8-4A8D-A7E5-C69886EA3BCA}" srcOrd="0" destOrd="0" presId="urn:microsoft.com/office/officeart/2009/3/layout/SnapshotPictureList"/>
    <dgm:cxn modelId="{2F1E82EB-FEBF-4FEE-8F33-B4BD3D81BAF6}" type="presParOf" srcId="{02F43FA8-1D0E-49C5-AE5F-6E9CD97857D9}" destId="{AD7F5EAD-D164-4D14-8F29-EC51EB9E8397}" srcOrd="1" destOrd="0" presId="urn:microsoft.com/office/officeart/2009/3/layout/SnapshotPictureList"/>
    <dgm:cxn modelId="{3933C95A-0B72-4080-9E84-B42B5B2F91BA}" type="presParOf" srcId="{02F43FA8-1D0E-49C5-AE5F-6E9CD97857D9}" destId="{BF38C838-49D3-41E9-99BA-BE185F5D29BE}" srcOrd="2" destOrd="0" presId="urn:microsoft.com/office/officeart/2009/3/layout/SnapshotPictureList"/>
    <dgm:cxn modelId="{D09B740C-6B1A-4512-9B7D-1625A0E67F4A}" type="presParOf" srcId="{02F43FA8-1D0E-49C5-AE5F-6E9CD97857D9}" destId="{AB86B30B-D5B2-405B-AC5A-918B8275B553}" srcOrd="3" destOrd="0" presId="urn:microsoft.com/office/officeart/2009/3/layout/SnapshotPictureList"/>
    <dgm:cxn modelId="{C76094C2-807C-4D2D-8342-5D907E18D646}" type="presParOf" srcId="{02F43FA8-1D0E-49C5-AE5F-6E9CD97857D9}" destId="{EE1DA00D-6111-4319-8B33-F9CA1F450A04}" srcOrd="4" destOrd="0" presId="urn:microsoft.com/office/officeart/2009/3/layout/SnapshotPictureList"/>
    <dgm:cxn modelId="{4CE8D35B-B50C-4BBF-8BC2-D11FA7182A0C}" type="presParOf" srcId="{DB4B1E59-5F8D-423D-A11B-DE6066A1698D}" destId="{DB6ECCE4-31E8-4AF3-ACF5-F766F933D506}" srcOrd="1" destOrd="0" presId="urn:microsoft.com/office/officeart/2009/3/layout/SnapshotPictureList"/>
    <dgm:cxn modelId="{D58E87AF-1428-4BEA-AE34-3F35E1B791C2}" type="presParOf" srcId="{DB4B1E59-5F8D-423D-A11B-DE6066A1698D}" destId="{66F66772-16F1-4292-89F5-8FC949DAF85C}" srcOrd="2" destOrd="0" presId="urn:microsoft.com/office/officeart/2009/3/layout/SnapshotPictureList"/>
    <dgm:cxn modelId="{32EAD237-B26F-4A7C-A4F0-E1F37BD09D25}" type="presParOf" srcId="{66F66772-16F1-4292-89F5-8FC949DAF85C}" destId="{5B4DC63E-4181-413C-9CE2-4F3D17048177}" srcOrd="0" destOrd="0" presId="urn:microsoft.com/office/officeart/2009/3/layout/SnapshotPictureList"/>
    <dgm:cxn modelId="{0F2AE584-673E-4ABA-A419-5DEA457C0D2F}" type="presParOf" srcId="{66F66772-16F1-4292-89F5-8FC949DAF85C}" destId="{EE103A2E-3559-419A-83CF-15C404310C53}" srcOrd="1" destOrd="0" presId="urn:microsoft.com/office/officeart/2009/3/layout/SnapshotPictureList"/>
    <dgm:cxn modelId="{744CD541-057D-4F42-8609-CF9852B55C56}" type="presParOf" srcId="{66F66772-16F1-4292-89F5-8FC949DAF85C}" destId="{BDFDFF0E-78F0-4E53-A80B-7FDFDB6D797D}" srcOrd="2" destOrd="0" presId="urn:microsoft.com/office/officeart/2009/3/layout/SnapshotPictureList"/>
    <dgm:cxn modelId="{B6C5202E-A567-4A28-A6D4-8AD460370365}" type="presParOf" srcId="{66F66772-16F1-4292-89F5-8FC949DAF85C}" destId="{0FE147F9-D0D3-4D56-B1C6-F307F391B3F5}" srcOrd="3" destOrd="0" presId="urn:microsoft.com/office/officeart/2009/3/layout/SnapshotPictureList"/>
    <dgm:cxn modelId="{6B651F79-2845-4481-B5E3-81442505D9F5}" type="presParOf" srcId="{66F66772-16F1-4292-89F5-8FC949DAF85C}" destId="{4701CF78-370A-4F78-9E5C-982652B18D3D}" srcOrd="4" destOrd="0" presId="urn:microsoft.com/office/officeart/2009/3/layout/SnapshotPictureList"/>
    <dgm:cxn modelId="{7D6B9658-8CD3-41B8-9F65-D7FDFEE8F81C}" type="presParOf" srcId="{DB4B1E59-5F8D-423D-A11B-DE6066A1698D}" destId="{C94F0834-A246-4B12-8C64-A08F340E54AA}" srcOrd="3" destOrd="0" presId="urn:microsoft.com/office/officeart/2009/3/layout/SnapshotPictureList"/>
    <dgm:cxn modelId="{47FAF6CA-59C8-4BEA-AF1D-5BCF932D6915}" type="presParOf" srcId="{DB4B1E59-5F8D-423D-A11B-DE6066A1698D}" destId="{578D482F-F563-45F3-8174-A9E6449F8FE1}" srcOrd="4" destOrd="0" presId="urn:microsoft.com/office/officeart/2009/3/layout/SnapshotPictureList"/>
    <dgm:cxn modelId="{3DB9ADDA-5F31-451F-BEDA-C8AB85BBE54F}" type="presParOf" srcId="{578D482F-F563-45F3-8174-A9E6449F8FE1}" destId="{600CBCF3-C879-4818-B5F5-ACD25175DEDF}" srcOrd="0" destOrd="0" presId="urn:microsoft.com/office/officeart/2009/3/layout/SnapshotPictureList"/>
    <dgm:cxn modelId="{47958DD4-AB8A-4341-A12D-E1CC5AFB5F91}" type="presParOf" srcId="{578D482F-F563-45F3-8174-A9E6449F8FE1}" destId="{333FB328-2111-4CB9-B398-6BFA10EC5233}" srcOrd="1" destOrd="0" presId="urn:microsoft.com/office/officeart/2009/3/layout/SnapshotPictureList"/>
    <dgm:cxn modelId="{2E2C5BED-1C96-497D-ABAF-403E35B54417}" type="presParOf" srcId="{578D482F-F563-45F3-8174-A9E6449F8FE1}" destId="{B96A3FEC-7A49-445C-9844-2A5F5D060D9C}" srcOrd="2" destOrd="0" presId="urn:microsoft.com/office/officeart/2009/3/layout/SnapshotPictureList"/>
    <dgm:cxn modelId="{A9CC5A0C-29A2-4E95-AA50-E1DF5D14EA8D}" type="presParOf" srcId="{578D482F-F563-45F3-8174-A9E6449F8FE1}" destId="{87655EA2-E36A-4E69-A2F3-E71D6B5A9B21}" srcOrd="3" destOrd="0" presId="urn:microsoft.com/office/officeart/2009/3/layout/SnapshotPictureList"/>
    <dgm:cxn modelId="{33B55ADF-0062-4C78-B478-6531A3089088}" type="presParOf" srcId="{578D482F-F563-45F3-8174-A9E6449F8FE1}" destId="{B206DADA-F0DB-4A54-BA46-62A9166EA4C9}" srcOrd="4" destOrd="0" presId="urn:microsoft.com/office/officeart/2009/3/layout/SnapshotPictureList"/>
    <dgm:cxn modelId="{FC4E3D0F-6CC4-40B7-B37E-19E23306A45F}" type="presParOf" srcId="{DB4B1E59-5F8D-423D-A11B-DE6066A1698D}" destId="{FB41B9B0-C9B5-49DD-A75C-24ED943C21F5}" srcOrd="5" destOrd="0" presId="urn:microsoft.com/office/officeart/2009/3/layout/SnapshotPictureList"/>
    <dgm:cxn modelId="{37A04883-3AAC-47BD-8466-3FC33D1A46BD}" type="presParOf" srcId="{DB4B1E59-5F8D-423D-A11B-DE6066A1698D}" destId="{FB83043D-1EE6-497D-8E4D-77D6119A7E0F}" srcOrd="6" destOrd="0" presId="urn:microsoft.com/office/officeart/2009/3/layout/SnapshotPictureList"/>
    <dgm:cxn modelId="{29A64AC4-BFC9-45E3-B853-ABFB18543997}" type="presParOf" srcId="{FB83043D-1EE6-497D-8E4D-77D6119A7E0F}" destId="{F15BFBD9-A6FD-4B50-8B42-28FC02218A1C}" srcOrd="0" destOrd="0" presId="urn:microsoft.com/office/officeart/2009/3/layout/SnapshotPictureList"/>
    <dgm:cxn modelId="{8BA9E522-91BE-42B3-BF86-259214A962EC}" type="presParOf" srcId="{FB83043D-1EE6-497D-8E4D-77D6119A7E0F}" destId="{0990F17D-39AC-4EDF-98AF-BE2C73638093}" srcOrd="1" destOrd="0" presId="urn:microsoft.com/office/officeart/2009/3/layout/SnapshotPictureList"/>
    <dgm:cxn modelId="{7B63D563-C4EC-4988-BEBC-546216E3E579}" type="presParOf" srcId="{FB83043D-1EE6-497D-8E4D-77D6119A7E0F}" destId="{4935905D-A473-4D7D-9C1C-E46A3E1DB64D}" srcOrd="2" destOrd="0" presId="urn:microsoft.com/office/officeart/2009/3/layout/SnapshotPictureList"/>
    <dgm:cxn modelId="{5A45A7F4-0449-47D8-A2B2-EC362DCB8292}" type="presParOf" srcId="{FB83043D-1EE6-497D-8E4D-77D6119A7E0F}" destId="{46C2703C-9AF6-42CC-BF4C-FD0307D0A9D4}" srcOrd="3" destOrd="0" presId="urn:microsoft.com/office/officeart/2009/3/layout/SnapshotPictureList"/>
    <dgm:cxn modelId="{7C3C2314-7C39-46F8-BA80-DD3C624ACFA5}" type="presParOf" srcId="{FB83043D-1EE6-497D-8E4D-77D6119A7E0F}" destId="{D0D447AD-9F3E-426B-8974-4DEF3A52C020}"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ABEE5-3849-4510-8253-B28B0B92FD21}" type="doc">
      <dgm:prSet loTypeId="urn:microsoft.com/office/officeart/2005/8/layout/vList4" loCatId="picture" qsTypeId="urn:microsoft.com/office/officeart/2005/8/quickstyle/simple1" qsCatId="simple" csTypeId="urn:microsoft.com/office/officeart/2005/8/colors/accent0_3" csCatId="mainScheme" phldr="1"/>
      <dgm:spPr/>
      <dgm:t>
        <a:bodyPr/>
        <a:lstStyle/>
        <a:p>
          <a:endParaRPr lang="en-US"/>
        </a:p>
      </dgm:t>
    </dgm:pt>
    <dgm:pt modelId="{87C74320-FDE8-4523-83E3-852B7C939A05}">
      <dgm:prSet phldrT="[Text]" custT="1"/>
      <dgm:spPr>
        <a:solidFill>
          <a:schemeClr val="bg2">
            <a:lumMod val="90000"/>
          </a:schemeClr>
        </a:solidFill>
      </dgm:spPr>
      <dgm:t>
        <a:bodyPr/>
        <a:lstStyle/>
        <a:p>
          <a:r>
            <a:rPr lang="en-US" sz="2000" dirty="0" smtClean="0">
              <a:solidFill>
                <a:schemeClr val="tx1"/>
              </a:solidFill>
            </a:rPr>
            <a:t>Developer Training Kits</a:t>
          </a:r>
          <a:endParaRPr lang="en-US" sz="2000" dirty="0">
            <a:solidFill>
              <a:schemeClr val="tx1"/>
            </a:solidFill>
          </a:endParaRPr>
        </a:p>
      </dgm:t>
    </dgm:pt>
    <dgm:pt modelId="{2EC72C40-9BB4-4C0E-B707-245D56DB6B12}" type="parTrans" cxnId="{0262F2AA-79FC-4275-B3A2-57D657A01AD1}">
      <dgm:prSet/>
      <dgm:spPr/>
      <dgm:t>
        <a:bodyPr/>
        <a:lstStyle/>
        <a:p>
          <a:endParaRPr lang="en-US" sz="2000"/>
        </a:p>
      </dgm:t>
    </dgm:pt>
    <dgm:pt modelId="{D3C845C1-2F41-4E07-9EA3-AC5C5E9CCA80}" type="sibTrans" cxnId="{0262F2AA-79FC-4275-B3A2-57D657A01AD1}">
      <dgm:prSet/>
      <dgm:spPr/>
      <dgm:t>
        <a:bodyPr/>
        <a:lstStyle/>
        <a:p>
          <a:endParaRPr lang="en-US" sz="2000"/>
        </a:p>
      </dgm:t>
    </dgm:pt>
    <dgm:pt modelId="{C5F7EB70-218B-446D-A17C-2D2E26854C28}">
      <dgm:prSet phldrT="[Text]" custT="1"/>
      <dgm:spPr>
        <a:solidFill>
          <a:schemeClr val="bg2">
            <a:lumMod val="90000"/>
          </a:schemeClr>
        </a:solidFill>
      </dgm:spPr>
      <dgm:t>
        <a:bodyPr/>
        <a:lstStyle/>
        <a:p>
          <a:r>
            <a:rPr lang="en-US" sz="1600" dirty="0" smtClean="0">
              <a:solidFill>
                <a:schemeClr val="tx1"/>
              </a:solidFill>
            </a:rPr>
            <a:t>Presentations, Hands-on Labs &amp; Videos</a:t>
          </a:r>
          <a:endParaRPr lang="en-US" sz="1600" dirty="0">
            <a:solidFill>
              <a:schemeClr val="tx1"/>
            </a:solidFill>
          </a:endParaRPr>
        </a:p>
      </dgm:t>
    </dgm:pt>
    <dgm:pt modelId="{13E97778-4B43-4B33-A5CC-FF26502982FA}" type="parTrans" cxnId="{04B67471-BB8F-49DA-8EEF-56BBC990EE6B}">
      <dgm:prSet/>
      <dgm:spPr/>
      <dgm:t>
        <a:bodyPr/>
        <a:lstStyle/>
        <a:p>
          <a:endParaRPr lang="en-US" sz="2000"/>
        </a:p>
      </dgm:t>
    </dgm:pt>
    <dgm:pt modelId="{D66A2850-D6E0-4754-B323-93EF7414FFC6}" type="sibTrans" cxnId="{04B67471-BB8F-49DA-8EEF-56BBC990EE6B}">
      <dgm:prSet/>
      <dgm:spPr/>
      <dgm:t>
        <a:bodyPr/>
        <a:lstStyle/>
        <a:p>
          <a:endParaRPr lang="en-US" sz="2000"/>
        </a:p>
      </dgm:t>
    </dgm:pt>
    <dgm:pt modelId="{23F34DC9-AD28-4583-9EED-1ED2353A3A55}">
      <dgm:prSet custT="1"/>
      <dgm:spPr>
        <a:solidFill>
          <a:schemeClr val="bg2">
            <a:lumMod val="90000"/>
          </a:schemeClr>
        </a:solidFill>
      </dgm:spPr>
      <dgm:t>
        <a:bodyPr/>
        <a:lstStyle/>
        <a:p>
          <a:r>
            <a:rPr lang="en-US" sz="2000" dirty="0" smtClean="0">
              <a:solidFill>
                <a:schemeClr val="tx1"/>
              </a:solidFill>
            </a:rPr>
            <a:t>Whitepapers</a:t>
          </a:r>
        </a:p>
      </dgm:t>
    </dgm:pt>
    <dgm:pt modelId="{845CBC16-368B-4E23-8B3E-F96C0CCE301E}" type="parTrans" cxnId="{53D523AA-96E0-46F2-9F43-DF5B2577DA89}">
      <dgm:prSet/>
      <dgm:spPr/>
      <dgm:t>
        <a:bodyPr/>
        <a:lstStyle/>
        <a:p>
          <a:endParaRPr lang="en-US" sz="2000"/>
        </a:p>
      </dgm:t>
    </dgm:pt>
    <dgm:pt modelId="{D4C8FA0D-B821-4317-940E-F697C0134270}" type="sibTrans" cxnId="{53D523AA-96E0-46F2-9F43-DF5B2577DA89}">
      <dgm:prSet/>
      <dgm:spPr/>
      <dgm:t>
        <a:bodyPr/>
        <a:lstStyle/>
        <a:p>
          <a:endParaRPr lang="en-US" sz="2000"/>
        </a:p>
      </dgm:t>
    </dgm:pt>
    <dgm:pt modelId="{491BAD11-2AE7-451F-906B-7F4F29505F7A}">
      <dgm:prSet custT="1"/>
      <dgm:spPr>
        <a:solidFill>
          <a:schemeClr val="bg2">
            <a:lumMod val="90000"/>
          </a:schemeClr>
        </a:solidFill>
      </dgm:spPr>
      <dgm:t>
        <a:bodyPr/>
        <a:lstStyle/>
        <a:p>
          <a:r>
            <a:rPr lang="en-US" sz="1600" dirty="0" smtClean="0">
              <a:solidFill>
                <a:schemeClr val="tx1"/>
              </a:solidFill>
              <a:hlinkClick xmlns:r="http://schemas.openxmlformats.org/officeDocument/2006/relationships" r:id="rId1"/>
            </a:rPr>
            <a:t>Building business apps with CRM 2011</a:t>
          </a:r>
          <a:endParaRPr lang="en-US" sz="1600" dirty="0" smtClean="0">
            <a:solidFill>
              <a:schemeClr val="tx1"/>
            </a:solidFill>
          </a:endParaRPr>
        </a:p>
      </dgm:t>
    </dgm:pt>
    <dgm:pt modelId="{78E5EB09-AFD9-4646-8050-A5483B40FAAC}" type="parTrans" cxnId="{7510CB61-750E-4CBC-94B1-9959D3315F12}">
      <dgm:prSet/>
      <dgm:spPr/>
      <dgm:t>
        <a:bodyPr/>
        <a:lstStyle/>
        <a:p>
          <a:endParaRPr lang="en-US" sz="2000"/>
        </a:p>
      </dgm:t>
    </dgm:pt>
    <dgm:pt modelId="{2A0721AC-E991-4829-960B-D636292A8605}" type="sibTrans" cxnId="{7510CB61-750E-4CBC-94B1-9959D3315F12}">
      <dgm:prSet/>
      <dgm:spPr/>
      <dgm:t>
        <a:bodyPr/>
        <a:lstStyle/>
        <a:p>
          <a:endParaRPr lang="en-US" sz="2000"/>
        </a:p>
      </dgm:t>
    </dgm:pt>
    <dgm:pt modelId="{EF6FCB0D-2F18-474C-A51A-46C063397B6E}">
      <dgm:prSet custT="1"/>
      <dgm:spPr>
        <a:solidFill>
          <a:schemeClr val="bg2">
            <a:lumMod val="90000"/>
          </a:schemeClr>
        </a:solidFill>
      </dgm:spPr>
      <dgm:t>
        <a:bodyPr/>
        <a:lstStyle/>
        <a:p>
          <a:r>
            <a:rPr lang="en-US" sz="1600" dirty="0" smtClean="0">
              <a:solidFill>
                <a:schemeClr val="tx1"/>
              </a:solidFill>
              <a:hlinkClick xmlns:r="http://schemas.openxmlformats.org/officeDocument/2006/relationships" r:id="rId2"/>
            </a:rPr>
            <a:t>Comparing </a:t>
          </a:r>
          <a:r>
            <a:rPr lang="en-US" sz="1600" dirty="0" err="1" smtClean="0">
              <a:solidFill>
                <a:schemeClr val="tx1"/>
              </a:solidFill>
              <a:hlinkClick xmlns:r="http://schemas.openxmlformats.org/officeDocument/2006/relationships" r:id="rId2"/>
            </a:rPr>
            <a:t>xRM</a:t>
          </a:r>
          <a:r>
            <a:rPr lang="en-US" sz="1600" dirty="0" smtClean="0">
              <a:solidFill>
                <a:schemeClr val="tx1"/>
              </a:solidFill>
              <a:hlinkClick xmlns:r="http://schemas.openxmlformats.org/officeDocument/2006/relationships" r:id="rId2"/>
            </a:rPr>
            <a:t> &amp; Force.com</a:t>
          </a:r>
          <a:endParaRPr lang="en-US" sz="1600" dirty="0" smtClean="0">
            <a:solidFill>
              <a:schemeClr val="tx1"/>
            </a:solidFill>
          </a:endParaRPr>
        </a:p>
      </dgm:t>
    </dgm:pt>
    <dgm:pt modelId="{802C5F24-D5EA-4CA6-B4DD-34B2478981D4}" type="sibTrans" cxnId="{D779B8F5-F7FA-45B5-BCDE-A85720B6A544}">
      <dgm:prSet/>
      <dgm:spPr/>
      <dgm:t>
        <a:bodyPr/>
        <a:lstStyle/>
        <a:p>
          <a:endParaRPr lang="en-US" sz="2000"/>
        </a:p>
      </dgm:t>
    </dgm:pt>
    <dgm:pt modelId="{3D63F3C7-7EB7-42B8-9790-561DD7C8FAA5}" type="parTrans" cxnId="{D779B8F5-F7FA-45B5-BCDE-A85720B6A544}">
      <dgm:prSet/>
      <dgm:spPr/>
      <dgm:t>
        <a:bodyPr/>
        <a:lstStyle/>
        <a:p>
          <a:endParaRPr lang="en-US" sz="2000"/>
        </a:p>
      </dgm:t>
    </dgm:pt>
    <dgm:pt modelId="{F4B2B154-6968-40A2-AD17-59507109E999}">
      <dgm:prSet phldrT="[Text]" custT="1"/>
      <dgm:spPr>
        <a:solidFill>
          <a:schemeClr val="bg2">
            <a:lumMod val="90000"/>
          </a:schemeClr>
        </a:solidFill>
      </dgm:spPr>
      <dgm:t>
        <a:bodyPr/>
        <a:lstStyle/>
        <a:p>
          <a:r>
            <a:rPr lang="en-US" sz="1600" dirty="0" smtClean="0">
              <a:solidFill>
                <a:schemeClr val="tx1"/>
              </a:solidFill>
              <a:hlinkClick xmlns:r="http://schemas.openxmlformats.org/officeDocument/2006/relationships" r:id="rId3"/>
            </a:rPr>
            <a:t>CRM 2011 Training Kit</a:t>
          </a:r>
          <a:endParaRPr lang="en-US" sz="1600" dirty="0">
            <a:solidFill>
              <a:schemeClr val="tx1"/>
            </a:solidFill>
          </a:endParaRPr>
        </a:p>
      </dgm:t>
    </dgm:pt>
    <dgm:pt modelId="{DFF4BA54-8AF2-4159-A55F-3F8469F3D847}" type="parTrans" cxnId="{956C826F-7411-474C-A52A-BF3853F4E474}">
      <dgm:prSet/>
      <dgm:spPr/>
      <dgm:t>
        <a:bodyPr/>
        <a:lstStyle/>
        <a:p>
          <a:endParaRPr lang="en-GB"/>
        </a:p>
      </dgm:t>
    </dgm:pt>
    <dgm:pt modelId="{8D2577D6-33F2-44AB-929C-0326034F31BE}" type="sibTrans" cxnId="{956C826F-7411-474C-A52A-BF3853F4E474}">
      <dgm:prSet/>
      <dgm:spPr/>
      <dgm:t>
        <a:bodyPr/>
        <a:lstStyle/>
        <a:p>
          <a:endParaRPr lang="en-GB"/>
        </a:p>
      </dgm:t>
    </dgm:pt>
    <dgm:pt modelId="{16748D69-3108-4326-A3F1-35B52C787C02}">
      <dgm:prSet phldrT="[Text]" custT="1"/>
      <dgm:spPr>
        <a:solidFill>
          <a:schemeClr val="bg2">
            <a:lumMod val="90000"/>
          </a:schemeClr>
        </a:solidFill>
      </dgm:spPr>
      <dgm:t>
        <a:bodyPr/>
        <a:lstStyle/>
        <a:p>
          <a:endParaRPr lang="en-US" sz="1600" dirty="0">
            <a:solidFill>
              <a:schemeClr val="tx1"/>
            </a:solidFill>
          </a:endParaRPr>
        </a:p>
      </dgm:t>
    </dgm:pt>
    <dgm:pt modelId="{8497ACEA-A5AC-4723-B84B-CCA0A784EDE8}" type="parTrans" cxnId="{C5C74C8E-0F17-4EF6-93E8-FC4B2042DA9B}">
      <dgm:prSet/>
      <dgm:spPr/>
      <dgm:t>
        <a:bodyPr/>
        <a:lstStyle/>
        <a:p>
          <a:endParaRPr lang="en-GB"/>
        </a:p>
      </dgm:t>
    </dgm:pt>
    <dgm:pt modelId="{F0D84D97-4EBD-46CF-BDE9-F9BCE0689560}" type="sibTrans" cxnId="{C5C74C8E-0F17-4EF6-93E8-FC4B2042DA9B}">
      <dgm:prSet/>
      <dgm:spPr/>
      <dgm:t>
        <a:bodyPr/>
        <a:lstStyle/>
        <a:p>
          <a:endParaRPr lang="en-GB"/>
        </a:p>
      </dgm:t>
    </dgm:pt>
    <dgm:pt modelId="{C32E52C5-9BD5-4969-BC66-1C939FF01B7D}">
      <dgm:prSet phldrT="[Text]" custT="1"/>
      <dgm:spPr>
        <a:solidFill>
          <a:schemeClr val="bg2">
            <a:lumMod val="90000"/>
          </a:schemeClr>
        </a:solidFill>
      </dgm:spPr>
      <dgm:t>
        <a:bodyPr/>
        <a:lstStyle/>
        <a:p>
          <a:r>
            <a:rPr lang="en-US" sz="1600" dirty="0" smtClean="0">
              <a:solidFill>
                <a:schemeClr val="tx1"/>
              </a:solidFill>
              <a:hlinkClick xmlns:r="http://schemas.openxmlformats.org/officeDocument/2006/relationships" r:id="rId4"/>
            </a:rPr>
            <a:t>Windows Azure Training Kit</a:t>
          </a:r>
          <a:endParaRPr lang="en-US" sz="1600" dirty="0">
            <a:solidFill>
              <a:schemeClr val="tx1"/>
            </a:solidFill>
          </a:endParaRPr>
        </a:p>
      </dgm:t>
    </dgm:pt>
    <dgm:pt modelId="{6EF6134B-3CDA-473F-AF4D-6219A1C58390}" type="parTrans" cxnId="{945C3BB1-3535-48C6-966B-99FDE3DC3E67}">
      <dgm:prSet/>
      <dgm:spPr/>
      <dgm:t>
        <a:bodyPr/>
        <a:lstStyle/>
        <a:p>
          <a:endParaRPr lang="en-GB"/>
        </a:p>
      </dgm:t>
    </dgm:pt>
    <dgm:pt modelId="{A75EB157-35A7-4F9A-A90E-E7A7D474B26C}" type="sibTrans" cxnId="{945C3BB1-3535-48C6-966B-99FDE3DC3E67}">
      <dgm:prSet/>
      <dgm:spPr/>
      <dgm:t>
        <a:bodyPr/>
        <a:lstStyle/>
        <a:p>
          <a:endParaRPr lang="en-GB"/>
        </a:p>
      </dgm:t>
    </dgm:pt>
    <dgm:pt modelId="{A139F766-A42E-4A18-8948-53E6F3DA8379}" type="pres">
      <dgm:prSet presAssocID="{263ABEE5-3849-4510-8253-B28B0B92FD21}" presName="linear" presStyleCnt="0">
        <dgm:presLayoutVars>
          <dgm:dir/>
          <dgm:resizeHandles val="exact"/>
        </dgm:presLayoutVars>
      </dgm:prSet>
      <dgm:spPr/>
      <dgm:t>
        <a:bodyPr/>
        <a:lstStyle/>
        <a:p>
          <a:endParaRPr lang="en-US"/>
        </a:p>
      </dgm:t>
    </dgm:pt>
    <dgm:pt modelId="{FA474A38-6654-45DF-A0C4-463923B4F08C}" type="pres">
      <dgm:prSet presAssocID="{87C74320-FDE8-4523-83E3-852B7C939A05}" presName="comp" presStyleCnt="0"/>
      <dgm:spPr/>
    </dgm:pt>
    <dgm:pt modelId="{C16D9EC5-B2DD-4D16-A24E-CF08984D505D}" type="pres">
      <dgm:prSet presAssocID="{87C74320-FDE8-4523-83E3-852B7C939A05}" presName="box" presStyleLbl="node1" presStyleIdx="0" presStyleCnt="2"/>
      <dgm:spPr/>
      <dgm:t>
        <a:bodyPr/>
        <a:lstStyle/>
        <a:p>
          <a:endParaRPr lang="en-US"/>
        </a:p>
      </dgm:t>
    </dgm:pt>
    <dgm:pt modelId="{45858903-5D24-4114-AAA6-4071DBFCEEA8}" type="pres">
      <dgm:prSet presAssocID="{87C74320-FDE8-4523-83E3-852B7C939A05}" presName="img" presStyleLbl="fgImgPlace1" presStyleIdx="0" presStyleCnt="2"/>
      <dgm:spPr>
        <a:blipFill rotWithShape="1">
          <a:blip xmlns:r="http://schemas.openxmlformats.org/officeDocument/2006/relationships" r:embed="rId5"/>
          <a:stretch>
            <a:fillRect/>
          </a:stretch>
        </a:blipFill>
      </dgm:spPr>
      <dgm:t>
        <a:bodyPr/>
        <a:lstStyle/>
        <a:p>
          <a:endParaRPr lang="en-US"/>
        </a:p>
      </dgm:t>
    </dgm:pt>
    <dgm:pt modelId="{D071227A-E0F3-4C8F-B973-AD9D3EE422FC}" type="pres">
      <dgm:prSet presAssocID="{87C74320-FDE8-4523-83E3-852B7C939A05}" presName="text" presStyleLbl="node1" presStyleIdx="0" presStyleCnt="2">
        <dgm:presLayoutVars>
          <dgm:bulletEnabled val="1"/>
        </dgm:presLayoutVars>
      </dgm:prSet>
      <dgm:spPr/>
      <dgm:t>
        <a:bodyPr/>
        <a:lstStyle/>
        <a:p>
          <a:endParaRPr lang="en-US"/>
        </a:p>
      </dgm:t>
    </dgm:pt>
    <dgm:pt modelId="{609D8A2E-33A6-4C9D-ADAE-304A6A825759}" type="pres">
      <dgm:prSet presAssocID="{D3C845C1-2F41-4E07-9EA3-AC5C5E9CCA80}" presName="spacer" presStyleCnt="0"/>
      <dgm:spPr/>
    </dgm:pt>
    <dgm:pt modelId="{8CEC7131-3073-436D-8231-244995C1DE42}" type="pres">
      <dgm:prSet presAssocID="{23F34DC9-AD28-4583-9EED-1ED2353A3A55}" presName="comp" presStyleCnt="0"/>
      <dgm:spPr/>
    </dgm:pt>
    <dgm:pt modelId="{08AC9C20-E818-40CD-984A-9E1E2639BC47}" type="pres">
      <dgm:prSet presAssocID="{23F34DC9-AD28-4583-9EED-1ED2353A3A55}" presName="box" presStyleLbl="node1" presStyleIdx="1" presStyleCnt="2"/>
      <dgm:spPr/>
      <dgm:t>
        <a:bodyPr/>
        <a:lstStyle/>
        <a:p>
          <a:endParaRPr lang="en-US"/>
        </a:p>
      </dgm:t>
    </dgm:pt>
    <dgm:pt modelId="{1F5A571A-11CE-4F1A-9210-10D799A1220B}" type="pres">
      <dgm:prSet presAssocID="{23F34DC9-AD28-4583-9EED-1ED2353A3A55}" presName="img" presStyleLbl="fgImgPlace1" presStyleIdx="1" presStyleCnt="2" custScaleY="84849"/>
      <dgm:spPr>
        <a:blipFill rotWithShape="1">
          <a:blip xmlns:r="http://schemas.openxmlformats.org/officeDocument/2006/relationships" r:embed="rId6"/>
          <a:stretch>
            <a:fillRect/>
          </a:stretch>
        </a:blipFill>
      </dgm:spPr>
      <dgm:t>
        <a:bodyPr/>
        <a:lstStyle/>
        <a:p>
          <a:endParaRPr lang="en-US"/>
        </a:p>
      </dgm:t>
    </dgm:pt>
    <dgm:pt modelId="{EDD51044-0FAD-460B-B1BB-C59A7352430C}" type="pres">
      <dgm:prSet presAssocID="{23F34DC9-AD28-4583-9EED-1ED2353A3A55}" presName="text" presStyleLbl="node1" presStyleIdx="1" presStyleCnt="2">
        <dgm:presLayoutVars>
          <dgm:bulletEnabled val="1"/>
        </dgm:presLayoutVars>
      </dgm:prSet>
      <dgm:spPr/>
      <dgm:t>
        <a:bodyPr/>
        <a:lstStyle/>
        <a:p>
          <a:endParaRPr lang="en-US"/>
        </a:p>
      </dgm:t>
    </dgm:pt>
  </dgm:ptLst>
  <dgm:cxnLst>
    <dgm:cxn modelId="{327BDB67-A4AF-4459-82F2-7BCD13A0A7BC}" type="presOf" srcId="{C32E52C5-9BD5-4969-BC66-1C939FF01B7D}" destId="{C16D9EC5-B2DD-4D16-A24E-CF08984D505D}" srcOrd="0" destOrd="3" presId="urn:microsoft.com/office/officeart/2005/8/layout/vList4"/>
    <dgm:cxn modelId="{5A7BA884-2C15-45CB-84C3-A2C182F5FF0A}" type="presOf" srcId="{491BAD11-2AE7-451F-906B-7F4F29505F7A}" destId="{08AC9C20-E818-40CD-984A-9E1E2639BC47}" srcOrd="0" destOrd="1" presId="urn:microsoft.com/office/officeart/2005/8/layout/vList4"/>
    <dgm:cxn modelId="{D779B8F5-F7FA-45B5-BCDE-A85720B6A544}" srcId="{23F34DC9-AD28-4583-9EED-1ED2353A3A55}" destId="{EF6FCB0D-2F18-474C-A51A-46C063397B6E}" srcOrd="1" destOrd="0" parTransId="{3D63F3C7-7EB7-42B8-9790-561DD7C8FAA5}" sibTransId="{802C5F24-D5EA-4CA6-B4DD-34B2478981D4}"/>
    <dgm:cxn modelId="{53D523AA-96E0-46F2-9F43-DF5B2577DA89}" srcId="{263ABEE5-3849-4510-8253-B28B0B92FD21}" destId="{23F34DC9-AD28-4583-9EED-1ED2353A3A55}" srcOrd="1" destOrd="0" parTransId="{845CBC16-368B-4E23-8B3E-F96C0CCE301E}" sibTransId="{D4C8FA0D-B821-4317-940E-F697C0134270}"/>
    <dgm:cxn modelId="{C5C74C8E-0F17-4EF6-93E8-FC4B2042DA9B}" srcId="{87C74320-FDE8-4523-83E3-852B7C939A05}" destId="{16748D69-3108-4326-A3F1-35B52C787C02}" srcOrd="3" destOrd="0" parTransId="{8497ACEA-A5AC-4723-B84B-CCA0A784EDE8}" sibTransId="{F0D84D97-4EBD-46CF-BDE9-F9BCE0689560}"/>
    <dgm:cxn modelId="{CD290A9E-6148-449F-8F1D-98978A7228AC}" type="presOf" srcId="{87C74320-FDE8-4523-83E3-852B7C939A05}" destId="{D071227A-E0F3-4C8F-B973-AD9D3EE422FC}" srcOrd="1" destOrd="0" presId="urn:microsoft.com/office/officeart/2005/8/layout/vList4"/>
    <dgm:cxn modelId="{945C3BB1-3535-48C6-966B-99FDE3DC3E67}" srcId="{87C74320-FDE8-4523-83E3-852B7C939A05}" destId="{C32E52C5-9BD5-4969-BC66-1C939FF01B7D}" srcOrd="2" destOrd="0" parTransId="{6EF6134B-3CDA-473F-AF4D-6219A1C58390}" sibTransId="{A75EB157-35A7-4F9A-A90E-E7A7D474B26C}"/>
    <dgm:cxn modelId="{5BDD6E2D-DCB0-490C-9A8D-910DB704440E}" type="presOf" srcId="{EF6FCB0D-2F18-474C-A51A-46C063397B6E}" destId="{08AC9C20-E818-40CD-984A-9E1E2639BC47}" srcOrd="0" destOrd="2" presId="urn:microsoft.com/office/officeart/2005/8/layout/vList4"/>
    <dgm:cxn modelId="{E5234CBC-8207-4886-ABFA-B751CA3A1DE4}" type="presOf" srcId="{C5F7EB70-218B-446D-A17C-2D2E26854C28}" destId="{D071227A-E0F3-4C8F-B973-AD9D3EE422FC}" srcOrd="1" destOrd="1" presId="urn:microsoft.com/office/officeart/2005/8/layout/vList4"/>
    <dgm:cxn modelId="{4BC2E546-816B-45E9-A5B2-C324952CC41D}" type="presOf" srcId="{23F34DC9-AD28-4583-9EED-1ED2353A3A55}" destId="{EDD51044-0FAD-460B-B1BB-C59A7352430C}" srcOrd="1" destOrd="0" presId="urn:microsoft.com/office/officeart/2005/8/layout/vList4"/>
    <dgm:cxn modelId="{0262F2AA-79FC-4275-B3A2-57D657A01AD1}" srcId="{263ABEE5-3849-4510-8253-B28B0B92FD21}" destId="{87C74320-FDE8-4523-83E3-852B7C939A05}" srcOrd="0" destOrd="0" parTransId="{2EC72C40-9BB4-4C0E-B707-245D56DB6B12}" sibTransId="{D3C845C1-2F41-4E07-9EA3-AC5C5E9CCA80}"/>
    <dgm:cxn modelId="{9082CCD8-40C0-470E-A171-F4C7F36FA567}" type="presOf" srcId="{C5F7EB70-218B-446D-A17C-2D2E26854C28}" destId="{C16D9EC5-B2DD-4D16-A24E-CF08984D505D}" srcOrd="0" destOrd="1" presId="urn:microsoft.com/office/officeart/2005/8/layout/vList4"/>
    <dgm:cxn modelId="{63608E1F-9C57-4B41-9E04-4FBA4F014E91}" type="presOf" srcId="{87C74320-FDE8-4523-83E3-852B7C939A05}" destId="{C16D9EC5-B2DD-4D16-A24E-CF08984D505D}" srcOrd="0" destOrd="0" presId="urn:microsoft.com/office/officeart/2005/8/layout/vList4"/>
    <dgm:cxn modelId="{F9BD1183-EDB5-4689-AA42-C9F940979CA1}" type="presOf" srcId="{23F34DC9-AD28-4583-9EED-1ED2353A3A55}" destId="{08AC9C20-E818-40CD-984A-9E1E2639BC47}" srcOrd="0" destOrd="0" presId="urn:microsoft.com/office/officeart/2005/8/layout/vList4"/>
    <dgm:cxn modelId="{7510CB61-750E-4CBC-94B1-9959D3315F12}" srcId="{23F34DC9-AD28-4583-9EED-1ED2353A3A55}" destId="{491BAD11-2AE7-451F-906B-7F4F29505F7A}" srcOrd="0" destOrd="0" parTransId="{78E5EB09-AFD9-4646-8050-A5483B40FAAC}" sibTransId="{2A0721AC-E991-4829-960B-D636292A8605}"/>
    <dgm:cxn modelId="{0C05536D-0C11-40AB-814D-2F7B1EC11357}" type="presOf" srcId="{C32E52C5-9BD5-4969-BC66-1C939FF01B7D}" destId="{D071227A-E0F3-4C8F-B973-AD9D3EE422FC}" srcOrd="1" destOrd="3" presId="urn:microsoft.com/office/officeart/2005/8/layout/vList4"/>
    <dgm:cxn modelId="{94F9A97F-B44A-4BB3-8F6B-FC87C1A699BD}" type="presOf" srcId="{EF6FCB0D-2F18-474C-A51A-46C063397B6E}" destId="{EDD51044-0FAD-460B-B1BB-C59A7352430C}" srcOrd="1" destOrd="2" presId="urn:microsoft.com/office/officeart/2005/8/layout/vList4"/>
    <dgm:cxn modelId="{04B67471-BB8F-49DA-8EEF-56BBC990EE6B}" srcId="{87C74320-FDE8-4523-83E3-852B7C939A05}" destId="{C5F7EB70-218B-446D-A17C-2D2E26854C28}" srcOrd="0" destOrd="0" parTransId="{13E97778-4B43-4B33-A5CC-FF26502982FA}" sibTransId="{D66A2850-D6E0-4754-B323-93EF7414FFC6}"/>
    <dgm:cxn modelId="{6D0CD524-46D6-47E4-9803-79AF2F07C71C}" type="presOf" srcId="{16748D69-3108-4326-A3F1-35B52C787C02}" destId="{C16D9EC5-B2DD-4D16-A24E-CF08984D505D}" srcOrd="0" destOrd="4" presId="urn:microsoft.com/office/officeart/2005/8/layout/vList4"/>
    <dgm:cxn modelId="{956C826F-7411-474C-A52A-BF3853F4E474}" srcId="{87C74320-FDE8-4523-83E3-852B7C939A05}" destId="{F4B2B154-6968-40A2-AD17-59507109E999}" srcOrd="1" destOrd="0" parTransId="{DFF4BA54-8AF2-4159-A55F-3F8469F3D847}" sibTransId="{8D2577D6-33F2-44AB-929C-0326034F31BE}"/>
    <dgm:cxn modelId="{5986F97D-914D-431B-BFD8-4E97A987CF8A}" type="presOf" srcId="{F4B2B154-6968-40A2-AD17-59507109E999}" destId="{D071227A-E0F3-4C8F-B973-AD9D3EE422FC}" srcOrd="1" destOrd="2" presId="urn:microsoft.com/office/officeart/2005/8/layout/vList4"/>
    <dgm:cxn modelId="{B4668FD1-9001-494F-8820-AE7A18CF803D}" type="presOf" srcId="{F4B2B154-6968-40A2-AD17-59507109E999}" destId="{C16D9EC5-B2DD-4D16-A24E-CF08984D505D}" srcOrd="0" destOrd="2" presId="urn:microsoft.com/office/officeart/2005/8/layout/vList4"/>
    <dgm:cxn modelId="{7FDA237D-96CC-4C99-9BA0-BB59005E4A99}" type="presOf" srcId="{16748D69-3108-4326-A3F1-35B52C787C02}" destId="{D071227A-E0F3-4C8F-B973-AD9D3EE422FC}" srcOrd="1" destOrd="4" presId="urn:microsoft.com/office/officeart/2005/8/layout/vList4"/>
    <dgm:cxn modelId="{480D3157-F03A-4332-9881-DAE8197A5D4D}" type="presOf" srcId="{263ABEE5-3849-4510-8253-B28B0B92FD21}" destId="{A139F766-A42E-4A18-8948-53E6F3DA8379}" srcOrd="0" destOrd="0" presId="urn:microsoft.com/office/officeart/2005/8/layout/vList4"/>
    <dgm:cxn modelId="{C98B212C-301A-4EEE-9F2E-401DADB44356}" type="presOf" srcId="{491BAD11-2AE7-451F-906B-7F4F29505F7A}" destId="{EDD51044-0FAD-460B-B1BB-C59A7352430C}" srcOrd="1" destOrd="1" presId="urn:microsoft.com/office/officeart/2005/8/layout/vList4"/>
    <dgm:cxn modelId="{7CBA2D21-ACD5-4AF0-9252-0D32929E36AE}" type="presParOf" srcId="{A139F766-A42E-4A18-8948-53E6F3DA8379}" destId="{FA474A38-6654-45DF-A0C4-463923B4F08C}" srcOrd="0" destOrd="0" presId="urn:microsoft.com/office/officeart/2005/8/layout/vList4"/>
    <dgm:cxn modelId="{BE8E94D2-9C3F-40E4-8A8B-7B9C34257DC5}" type="presParOf" srcId="{FA474A38-6654-45DF-A0C4-463923B4F08C}" destId="{C16D9EC5-B2DD-4D16-A24E-CF08984D505D}" srcOrd="0" destOrd="0" presId="urn:microsoft.com/office/officeart/2005/8/layout/vList4"/>
    <dgm:cxn modelId="{689EBFBA-5294-4CB6-B914-0E85C92D992D}" type="presParOf" srcId="{FA474A38-6654-45DF-A0C4-463923B4F08C}" destId="{45858903-5D24-4114-AAA6-4071DBFCEEA8}" srcOrd="1" destOrd="0" presId="urn:microsoft.com/office/officeart/2005/8/layout/vList4"/>
    <dgm:cxn modelId="{8A38B4B2-7EA1-422D-B40A-0D5A27CF7665}" type="presParOf" srcId="{FA474A38-6654-45DF-A0C4-463923B4F08C}" destId="{D071227A-E0F3-4C8F-B973-AD9D3EE422FC}" srcOrd="2" destOrd="0" presId="urn:microsoft.com/office/officeart/2005/8/layout/vList4"/>
    <dgm:cxn modelId="{C6B6036C-D436-4A72-B062-57BC99083A71}" type="presParOf" srcId="{A139F766-A42E-4A18-8948-53E6F3DA8379}" destId="{609D8A2E-33A6-4C9D-ADAE-304A6A825759}" srcOrd="1" destOrd="0" presId="urn:microsoft.com/office/officeart/2005/8/layout/vList4"/>
    <dgm:cxn modelId="{435C9AE8-40E1-44AE-B37A-1A12438135BD}" type="presParOf" srcId="{A139F766-A42E-4A18-8948-53E6F3DA8379}" destId="{8CEC7131-3073-436D-8231-244995C1DE42}" srcOrd="2" destOrd="0" presId="urn:microsoft.com/office/officeart/2005/8/layout/vList4"/>
    <dgm:cxn modelId="{C8A9D5D7-E3CC-4174-A8E2-462D194F54A9}" type="presParOf" srcId="{8CEC7131-3073-436D-8231-244995C1DE42}" destId="{08AC9C20-E818-40CD-984A-9E1E2639BC47}" srcOrd="0" destOrd="0" presId="urn:microsoft.com/office/officeart/2005/8/layout/vList4"/>
    <dgm:cxn modelId="{64D6AB28-6AA7-4B60-9233-AF725972B232}" type="presParOf" srcId="{8CEC7131-3073-436D-8231-244995C1DE42}" destId="{1F5A571A-11CE-4F1A-9210-10D799A1220B}" srcOrd="1" destOrd="0" presId="urn:microsoft.com/office/officeart/2005/8/layout/vList4"/>
    <dgm:cxn modelId="{535E7933-7FCD-492E-B9E0-94D52FCAE7F8}" type="presParOf" srcId="{8CEC7131-3073-436D-8231-244995C1DE42}" destId="{EDD51044-0FAD-460B-B1BB-C59A7352430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CD235-E6E8-4A8D-A7E5-C69886EA3BCA}">
      <dsp:nvSpPr>
        <dsp:cNvPr id="0" name=""/>
        <dsp:cNvSpPr/>
      </dsp:nvSpPr>
      <dsp:spPr>
        <a:xfrm>
          <a:off x="132537" y="912901"/>
          <a:ext cx="2450441" cy="1743762"/>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4DC63E-4181-413C-9CE2-4F3D17048177}">
      <dsp:nvSpPr>
        <dsp:cNvPr id="0" name=""/>
        <dsp:cNvSpPr/>
      </dsp:nvSpPr>
      <dsp:spPr>
        <a:xfrm>
          <a:off x="132537" y="3135494"/>
          <a:ext cx="2450441" cy="1743762"/>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CBCF3-C879-4818-B5F5-ACD25175DEDF}">
      <dsp:nvSpPr>
        <dsp:cNvPr id="0" name=""/>
        <dsp:cNvSpPr/>
      </dsp:nvSpPr>
      <dsp:spPr>
        <a:xfrm>
          <a:off x="4286518" y="912901"/>
          <a:ext cx="2450441" cy="1743762"/>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1DA00D-6111-4319-8B33-F9CA1F450A04}">
      <dsp:nvSpPr>
        <dsp:cNvPr id="0" name=""/>
        <dsp:cNvSpPr/>
      </dsp:nvSpPr>
      <dsp:spPr>
        <a:xfrm>
          <a:off x="38320" y="470268"/>
          <a:ext cx="2356224" cy="1649446"/>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F5EAD-D164-4D14-8F29-EC51EB9E8397}">
      <dsp:nvSpPr>
        <dsp:cNvPr id="0" name=""/>
        <dsp:cNvSpPr/>
      </dsp:nvSpPr>
      <dsp:spPr>
        <a:xfrm>
          <a:off x="228338" y="2353994"/>
          <a:ext cx="2260423" cy="20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rPr>
            <a:t>http://crm.dynamics.com</a:t>
          </a:r>
          <a:endParaRPr lang="en-US" sz="1800" kern="1200" dirty="0">
            <a:solidFill>
              <a:schemeClr val="bg1"/>
            </a:solidFill>
          </a:endParaRPr>
        </a:p>
      </dsp:txBody>
      <dsp:txXfrm>
        <a:off x="228338" y="2353994"/>
        <a:ext cx="2260423" cy="206986"/>
      </dsp:txXfrm>
    </dsp:sp>
    <dsp:sp modelId="{BF38C838-49D3-41E9-99BA-BE185F5D29BE}">
      <dsp:nvSpPr>
        <dsp:cNvPr id="0" name=""/>
        <dsp:cNvSpPr/>
      </dsp:nvSpPr>
      <dsp:spPr>
        <a:xfrm>
          <a:off x="2682739" y="912901"/>
          <a:ext cx="1120315" cy="1743762"/>
        </a:xfrm>
        <a:prstGeom prst="rect">
          <a:avLst/>
        </a:prstGeom>
        <a:noFill/>
        <a:ln>
          <a:noFill/>
        </a:ln>
        <a:effectLst/>
      </dsp:spPr>
      <dsp:style>
        <a:lnRef idx="0">
          <a:scrgbClr r="0" g="0" b="0"/>
        </a:lnRef>
        <a:fillRef idx="0">
          <a:scrgbClr r="0" g="0" b="0"/>
        </a:fillRef>
        <a:effectRef idx="0">
          <a:scrgbClr r="0" g="0" b="0"/>
        </a:effectRef>
        <a:fontRef idx="minor"/>
      </dsp:style>
    </dsp:sp>
    <dsp:sp modelId="{F15BFBD9-A6FD-4B50-8B42-28FC02218A1C}">
      <dsp:nvSpPr>
        <dsp:cNvPr id="0" name=""/>
        <dsp:cNvSpPr/>
      </dsp:nvSpPr>
      <dsp:spPr>
        <a:xfrm>
          <a:off x="4286518" y="3135494"/>
          <a:ext cx="2450441" cy="1743762"/>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01CF78-370A-4F78-9E5C-982652B18D3D}">
      <dsp:nvSpPr>
        <dsp:cNvPr id="0" name=""/>
        <dsp:cNvSpPr/>
      </dsp:nvSpPr>
      <dsp:spPr>
        <a:xfrm>
          <a:off x="38320" y="2702511"/>
          <a:ext cx="2356224" cy="1649446"/>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03A2E-3559-419A-83CF-15C404310C53}">
      <dsp:nvSpPr>
        <dsp:cNvPr id="0" name=""/>
        <dsp:cNvSpPr/>
      </dsp:nvSpPr>
      <dsp:spPr>
        <a:xfrm>
          <a:off x="228338" y="4576587"/>
          <a:ext cx="2260423" cy="20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http://xrmvirtual.com</a:t>
          </a:r>
          <a:endParaRPr lang="en-US" sz="2000" kern="1200" dirty="0">
            <a:solidFill>
              <a:schemeClr val="bg1"/>
            </a:solidFill>
          </a:endParaRPr>
        </a:p>
      </dsp:txBody>
      <dsp:txXfrm>
        <a:off x="228338" y="4576587"/>
        <a:ext cx="2260423" cy="206986"/>
      </dsp:txXfrm>
    </dsp:sp>
    <dsp:sp modelId="{BDFDFF0E-78F0-4E53-A80B-7FDFDB6D797D}">
      <dsp:nvSpPr>
        <dsp:cNvPr id="0" name=""/>
        <dsp:cNvSpPr/>
      </dsp:nvSpPr>
      <dsp:spPr>
        <a:xfrm>
          <a:off x="2682739" y="3135494"/>
          <a:ext cx="1120315" cy="1743762"/>
        </a:xfrm>
        <a:prstGeom prst="rect">
          <a:avLst/>
        </a:prstGeom>
        <a:noFill/>
        <a:ln>
          <a:noFill/>
        </a:ln>
        <a:effectLst/>
      </dsp:spPr>
      <dsp:style>
        <a:lnRef idx="0">
          <a:scrgbClr r="0" g="0" b="0"/>
        </a:lnRef>
        <a:fillRef idx="0">
          <a:scrgbClr r="0" g="0" b="0"/>
        </a:fillRef>
        <a:effectRef idx="0">
          <a:scrgbClr r="0" g="0" b="0"/>
        </a:effectRef>
        <a:fontRef idx="minor"/>
      </dsp:style>
    </dsp:sp>
    <dsp:sp modelId="{B206DADA-F0DB-4A54-BA46-62A9166EA4C9}">
      <dsp:nvSpPr>
        <dsp:cNvPr id="0" name=""/>
        <dsp:cNvSpPr/>
      </dsp:nvSpPr>
      <dsp:spPr>
        <a:xfrm>
          <a:off x="4192301" y="542283"/>
          <a:ext cx="2356224" cy="1649446"/>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FB328-2111-4CB9-B398-6BFA10EC5233}">
      <dsp:nvSpPr>
        <dsp:cNvPr id="0" name=""/>
        <dsp:cNvSpPr/>
      </dsp:nvSpPr>
      <dsp:spPr>
        <a:xfrm>
          <a:off x="4382319" y="2353994"/>
          <a:ext cx="2260423" cy="20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rPr>
            <a:t>http://www.skibanff.com</a:t>
          </a:r>
          <a:endParaRPr lang="en-US" sz="1800" kern="1200" dirty="0">
            <a:solidFill>
              <a:schemeClr val="bg1"/>
            </a:solidFill>
          </a:endParaRPr>
        </a:p>
      </dsp:txBody>
      <dsp:txXfrm>
        <a:off x="4382319" y="2353994"/>
        <a:ext cx="2260423" cy="206986"/>
      </dsp:txXfrm>
    </dsp:sp>
    <dsp:sp modelId="{B96A3FEC-7A49-445C-9844-2A5F5D060D9C}">
      <dsp:nvSpPr>
        <dsp:cNvPr id="0" name=""/>
        <dsp:cNvSpPr/>
      </dsp:nvSpPr>
      <dsp:spPr>
        <a:xfrm>
          <a:off x="6836720" y="912901"/>
          <a:ext cx="1120315" cy="1743762"/>
        </a:xfrm>
        <a:prstGeom prst="rect">
          <a:avLst/>
        </a:prstGeom>
        <a:noFill/>
        <a:ln>
          <a:noFill/>
        </a:ln>
        <a:effectLst/>
      </dsp:spPr>
      <dsp:style>
        <a:lnRef idx="0">
          <a:scrgbClr r="0" g="0" b="0"/>
        </a:lnRef>
        <a:fillRef idx="0">
          <a:scrgbClr r="0" g="0" b="0"/>
        </a:fillRef>
        <a:effectRef idx="0">
          <a:scrgbClr r="0" g="0" b="0"/>
        </a:effectRef>
        <a:fontRef idx="minor"/>
      </dsp:style>
    </dsp:sp>
    <dsp:sp modelId="{D0D447AD-9F3E-426B-8974-4DEF3A52C020}">
      <dsp:nvSpPr>
        <dsp:cNvPr id="0" name=""/>
        <dsp:cNvSpPr/>
      </dsp:nvSpPr>
      <dsp:spPr>
        <a:xfrm>
          <a:off x="4192301" y="2774525"/>
          <a:ext cx="2356224" cy="1649446"/>
        </a:xfrm>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90F17D-39AC-4EDF-98AF-BE2C73638093}">
      <dsp:nvSpPr>
        <dsp:cNvPr id="0" name=""/>
        <dsp:cNvSpPr/>
      </dsp:nvSpPr>
      <dsp:spPr>
        <a:xfrm>
          <a:off x="4382319" y="4576587"/>
          <a:ext cx="2260423" cy="20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http://www.techdays.ca</a:t>
          </a:r>
          <a:endParaRPr lang="en-US" sz="2000" kern="1200" dirty="0">
            <a:solidFill>
              <a:schemeClr val="bg1"/>
            </a:solidFill>
          </a:endParaRPr>
        </a:p>
      </dsp:txBody>
      <dsp:txXfrm>
        <a:off x="4382319" y="4576587"/>
        <a:ext cx="2260423" cy="206986"/>
      </dsp:txXfrm>
    </dsp:sp>
    <dsp:sp modelId="{4935905D-A473-4D7D-9C1C-E46A3E1DB64D}">
      <dsp:nvSpPr>
        <dsp:cNvPr id="0" name=""/>
        <dsp:cNvSpPr/>
      </dsp:nvSpPr>
      <dsp:spPr>
        <a:xfrm>
          <a:off x="6836720" y="3135494"/>
          <a:ext cx="1120315" cy="174376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D9EC5-B2DD-4D16-A24E-CF08984D505D}">
      <dsp:nvSpPr>
        <dsp:cNvPr id="0" name=""/>
        <dsp:cNvSpPr/>
      </dsp:nvSpPr>
      <dsp:spPr>
        <a:xfrm>
          <a:off x="0" y="0"/>
          <a:ext cx="8763000" cy="2394272"/>
        </a:xfrm>
        <a:prstGeom prst="roundRect">
          <a:avLst>
            <a:gd name="adj" fmla="val 10000"/>
          </a:avLst>
        </a:prstGeom>
        <a:solidFill>
          <a:schemeClr val="bg2">
            <a:lumMod val="9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tx1"/>
              </a:solidFill>
            </a:rPr>
            <a:t>Developer Training Kits</a:t>
          </a:r>
          <a:endParaRPr lang="en-US" sz="20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Presentations, Hands-on Labs &amp; Videos</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hlinkClick xmlns:r="http://schemas.openxmlformats.org/officeDocument/2006/relationships" r:id="rId1"/>
            </a:rPr>
            <a:t>CRM 2011 Training Kit</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hlinkClick xmlns:r="http://schemas.openxmlformats.org/officeDocument/2006/relationships" r:id="rId2"/>
            </a:rPr>
            <a:t>Windows Azure Training Kit</a:t>
          </a:r>
          <a:endParaRPr lang="en-US" sz="1600" kern="1200" dirty="0">
            <a:solidFill>
              <a:schemeClr val="tx1"/>
            </a:solidFill>
          </a:endParaRPr>
        </a:p>
        <a:p>
          <a:pPr marL="171450" lvl="1" indent="-171450" algn="l" defTabSz="711200">
            <a:lnSpc>
              <a:spcPct val="90000"/>
            </a:lnSpc>
            <a:spcBef>
              <a:spcPct val="0"/>
            </a:spcBef>
            <a:spcAft>
              <a:spcPct val="15000"/>
            </a:spcAft>
            <a:buChar char="••"/>
          </a:pPr>
          <a:endParaRPr lang="en-US" sz="1600" kern="1200" dirty="0">
            <a:solidFill>
              <a:schemeClr val="tx1"/>
            </a:solidFill>
          </a:endParaRPr>
        </a:p>
      </dsp:txBody>
      <dsp:txXfrm>
        <a:off x="1992027" y="0"/>
        <a:ext cx="6770972" cy="2394272"/>
      </dsp:txXfrm>
    </dsp:sp>
    <dsp:sp modelId="{45858903-5D24-4114-AAA6-4071DBFCEEA8}">
      <dsp:nvSpPr>
        <dsp:cNvPr id="0" name=""/>
        <dsp:cNvSpPr/>
      </dsp:nvSpPr>
      <dsp:spPr>
        <a:xfrm>
          <a:off x="239427" y="239427"/>
          <a:ext cx="1752600" cy="191541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AC9C20-E818-40CD-984A-9E1E2639BC47}">
      <dsp:nvSpPr>
        <dsp:cNvPr id="0" name=""/>
        <dsp:cNvSpPr/>
      </dsp:nvSpPr>
      <dsp:spPr>
        <a:xfrm>
          <a:off x="0" y="2633699"/>
          <a:ext cx="8763000" cy="2394272"/>
        </a:xfrm>
        <a:prstGeom prst="roundRect">
          <a:avLst>
            <a:gd name="adj" fmla="val 10000"/>
          </a:avLst>
        </a:prstGeom>
        <a:solidFill>
          <a:schemeClr val="bg2">
            <a:lumMod val="9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tx1"/>
              </a:solidFill>
            </a:rPr>
            <a:t>Whitepapers</a:t>
          </a:r>
        </a:p>
        <a:p>
          <a:pPr marL="171450" lvl="1" indent="-171450" algn="l" defTabSz="711200">
            <a:lnSpc>
              <a:spcPct val="90000"/>
            </a:lnSpc>
            <a:spcBef>
              <a:spcPct val="0"/>
            </a:spcBef>
            <a:spcAft>
              <a:spcPct val="15000"/>
            </a:spcAft>
            <a:buChar char="••"/>
          </a:pPr>
          <a:r>
            <a:rPr lang="en-US" sz="1600" kern="1200" dirty="0" smtClean="0">
              <a:solidFill>
                <a:schemeClr val="tx1"/>
              </a:solidFill>
              <a:hlinkClick xmlns:r="http://schemas.openxmlformats.org/officeDocument/2006/relationships" r:id="rId4"/>
            </a:rPr>
            <a:t>Building business apps with CRM 2011</a:t>
          </a:r>
          <a:endParaRPr lang="en-US" sz="1600" kern="1200" dirty="0" smtClean="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hlinkClick xmlns:r="http://schemas.openxmlformats.org/officeDocument/2006/relationships" r:id="rId5"/>
            </a:rPr>
            <a:t>Comparing </a:t>
          </a:r>
          <a:r>
            <a:rPr lang="en-US" sz="1600" kern="1200" dirty="0" err="1" smtClean="0">
              <a:solidFill>
                <a:schemeClr val="tx1"/>
              </a:solidFill>
              <a:hlinkClick xmlns:r="http://schemas.openxmlformats.org/officeDocument/2006/relationships" r:id="rId5"/>
            </a:rPr>
            <a:t>xRM</a:t>
          </a:r>
          <a:r>
            <a:rPr lang="en-US" sz="1600" kern="1200" dirty="0" smtClean="0">
              <a:solidFill>
                <a:schemeClr val="tx1"/>
              </a:solidFill>
              <a:hlinkClick xmlns:r="http://schemas.openxmlformats.org/officeDocument/2006/relationships" r:id="rId5"/>
            </a:rPr>
            <a:t> &amp; Force.com</a:t>
          </a:r>
          <a:endParaRPr lang="en-US" sz="1600" kern="1200" dirty="0" smtClean="0">
            <a:solidFill>
              <a:schemeClr val="tx1"/>
            </a:solidFill>
          </a:endParaRPr>
        </a:p>
      </dsp:txBody>
      <dsp:txXfrm>
        <a:off x="1992027" y="2633699"/>
        <a:ext cx="6770972" cy="2394272"/>
      </dsp:txXfrm>
    </dsp:sp>
    <dsp:sp modelId="{1F5A571A-11CE-4F1A-9210-10D799A1220B}">
      <dsp:nvSpPr>
        <dsp:cNvPr id="0" name=""/>
        <dsp:cNvSpPr/>
      </dsp:nvSpPr>
      <dsp:spPr>
        <a:xfrm>
          <a:off x="239427" y="3018229"/>
          <a:ext cx="1752600" cy="1625212"/>
        </a:xfrm>
        <a:prstGeom prst="roundRect">
          <a:avLst>
            <a:gd name="adj" fmla="val 10000"/>
          </a:avLst>
        </a:prstGeom>
        <a:blipFill rotWithShape="1">
          <a:blip xmlns:r="http://schemas.openxmlformats.org/officeDocument/2006/relationships" r:embed="rId6"/>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1</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9/1/2011 2:18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2007 Microsoft Corporation. All rights reserved. Microsoft, Windows, Windows Vista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 y="4343400"/>
            <a:ext cx="6743700" cy="4114800"/>
          </a:xfrm>
        </p:spPr>
        <p:txBody>
          <a:bodyPr>
            <a:no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dirty="0" smtClean="0"/>
              <a:t>MGX FY11</a:t>
            </a:r>
            <a:endParaRPr lang="en-US" dirty="0"/>
          </a:p>
        </p:txBody>
      </p:sp>
      <p:sp>
        <p:nvSpPr>
          <p:cNvPr id="5" name="Date Placeholder 4"/>
          <p:cNvSpPr>
            <a:spLocks noGrp="1"/>
          </p:cNvSpPr>
          <p:nvPr>
            <p:ph type="dt" idx="11"/>
          </p:nvPr>
        </p:nvSpPr>
        <p:spPr/>
        <p:txBody>
          <a:bodyPr/>
          <a:lstStyle/>
          <a:p>
            <a:fld id="{F32C73E3-6785-436F-9834-549E248A1BC1}" type="datetime1">
              <a:rPr lang="en-US" smtClean="0"/>
              <a:t>9/1/2011</a:t>
            </a:fld>
            <a:endParaRPr lang="en-US" dirty="0"/>
          </a:p>
        </p:txBody>
      </p:sp>
      <p:sp>
        <p:nvSpPr>
          <p:cNvPr id="6" name="Footer Placeholder 5"/>
          <p:cNvSpPr>
            <a:spLocks noGrp="1"/>
          </p:cNvSpPr>
          <p:nvPr>
            <p:ph type="ftr" sz="quarter" idx="12"/>
          </p:nvPr>
        </p:nvSpPr>
        <p:spPr/>
        <p:txBody>
          <a:bodyPr/>
          <a:lstStyle/>
          <a:p>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2011</a:t>
            </a:r>
            <a:endParaRPr lang="en-US" dirty="0"/>
          </a:p>
        </p:txBody>
      </p:sp>
      <p:sp>
        <p:nvSpPr>
          <p:cNvPr id="5" name="Date Placeholder 4"/>
          <p:cNvSpPr>
            <a:spLocks noGrp="1"/>
          </p:cNvSpPr>
          <p:nvPr>
            <p:ph type="dt" idx="11"/>
          </p:nvPr>
        </p:nvSpPr>
        <p:spPr/>
        <p:txBody>
          <a:bodyPr/>
          <a:lstStyle/>
          <a:p>
            <a:fld id="{9610F615-8F74-4C1E-8AC8-1E28AC984123}" type="datetime1">
              <a:rPr lang="en-US" smtClean="0"/>
              <a:t>9/1/2011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6489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0465FC15-FD77-4950-9B76-33F7CB418E46}" type="datetime1">
              <a:rPr lang="en-US" smtClean="0"/>
              <a:t>9/1/2011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457324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2011</a:t>
            </a:r>
            <a:endParaRPr lang="en-US" dirty="0"/>
          </a:p>
        </p:txBody>
      </p:sp>
      <p:sp>
        <p:nvSpPr>
          <p:cNvPr id="5" name="Date Placeholder 4"/>
          <p:cNvSpPr>
            <a:spLocks noGrp="1"/>
          </p:cNvSpPr>
          <p:nvPr>
            <p:ph type="dt" idx="11"/>
          </p:nvPr>
        </p:nvSpPr>
        <p:spPr/>
        <p:txBody>
          <a:bodyPr/>
          <a:lstStyle/>
          <a:p>
            <a:fld id="{B2C0416F-FBF3-4295-A0DB-A5FC8FD7731F}" type="datetime1">
              <a:rPr lang="en-US" smtClean="0"/>
              <a:t>9/1/2011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414975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27110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68086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112600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437946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1875000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733244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3005439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54002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2366818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48029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637350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085727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734095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48801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22091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5138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339546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60837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1/09/2011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292748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15087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1625246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64666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00366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5880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27138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860037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477973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98621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89120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4058277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88806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1/09/2011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1/09/2011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9641803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542101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8.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hyperlink" Target="http://technet.microsoft.com/en-au" TargetMode="External"/><Relationship Id="rId10" Type="http://schemas.openxmlformats.org/officeDocument/2006/relationships/image" Target="../media/image58.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blogs.office.com/b/office_comics/archive/2011/03/25/the-cloud-marketing-new-office-comic.aspx"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hyperlink" Target="http://blog.smarx.com/posts/what-is-windows-azure-a-hand-drawn-video"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blog.smarx.com/posts/what-is-windows-azure-a-hand-drawn-video"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AU" dirty="0"/>
              <a:t>Building Hybrid Apps with Dynamics CRM &amp; Windows Azure</a:t>
            </a:r>
          </a:p>
        </p:txBody>
      </p:sp>
      <p:sp>
        <p:nvSpPr>
          <p:cNvPr id="3" name="Text Placeholder 2"/>
          <p:cNvSpPr>
            <a:spLocks noGrp="1"/>
          </p:cNvSpPr>
          <p:nvPr>
            <p:ph type="body" idx="1"/>
          </p:nvPr>
        </p:nvSpPr>
        <p:spPr/>
        <p:txBody>
          <a:bodyPr/>
          <a:lstStyle/>
          <a:p>
            <a:pPr lvl="0">
              <a:defRPr/>
            </a:pPr>
            <a:r>
              <a:rPr lang="en-US" b="1" dirty="0" smtClean="0"/>
              <a:t>Guy Riddle &amp; George Doubinski</a:t>
            </a:r>
          </a:p>
          <a:p>
            <a:pPr lvl="0">
              <a:defRPr/>
            </a:pPr>
            <a:r>
              <a:rPr lang="en-US" dirty="0" smtClean="0"/>
              <a:t>Dynamics CRM MVP’s</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DEV-DYN-MID306</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72512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AU" dirty="0"/>
          </a:p>
        </p:txBody>
      </p:sp>
      <p:sp>
        <p:nvSpPr>
          <p:cNvPr id="3" name="Text Placeholder 2"/>
          <p:cNvSpPr>
            <a:spLocks noGrp="1"/>
          </p:cNvSpPr>
          <p:nvPr>
            <p:ph type="body" idx="1"/>
          </p:nvPr>
        </p:nvSpPr>
        <p:spPr/>
        <p:txBody>
          <a:bodyPr/>
          <a:lstStyle/>
          <a:p>
            <a:r>
              <a:rPr lang="en-AU" dirty="0" smtClean="0"/>
              <a:t>Connecting from an Azure website to CRM</a:t>
            </a:r>
          </a:p>
          <a:p>
            <a:endParaRPr lang="en-AU" dirty="0"/>
          </a:p>
          <a:p>
            <a:r>
              <a:rPr lang="en-AU" dirty="0"/>
              <a:t>Connecting to CRM </a:t>
            </a:r>
            <a:r>
              <a:rPr lang="en-AU" dirty="0" smtClean="0"/>
              <a:t>to SQL Azure</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19853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3"/>
            <a:ext cx="8363938" cy="738664"/>
          </a:xfrm>
        </p:spPr>
        <p:txBody>
          <a:bodyPr>
            <a:noAutofit/>
          </a:bodyPr>
          <a:lstStyle/>
          <a:p>
            <a:r>
              <a:rPr lang="en-US" sz="4400" dirty="0"/>
              <a:t>Windows Azure </a:t>
            </a:r>
            <a:r>
              <a:rPr lang="en-US" sz="4400" dirty="0" smtClean="0"/>
              <a:t>Virtual Network</a:t>
            </a:r>
            <a:endParaRPr lang="en-US" sz="4400" dirty="0"/>
          </a:p>
        </p:txBody>
      </p:sp>
      <p:sp>
        <p:nvSpPr>
          <p:cNvPr id="3" name="Content Placeholder 2"/>
          <p:cNvSpPr>
            <a:spLocks noGrp="1"/>
          </p:cNvSpPr>
          <p:nvPr>
            <p:ph idx="1"/>
          </p:nvPr>
        </p:nvSpPr>
        <p:spPr>
          <a:xfrm>
            <a:off x="380411" y="1565423"/>
            <a:ext cx="5552729" cy="4887913"/>
          </a:xfrm>
        </p:spPr>
        <p:txBody>
          <a:bodyPr>
            <a:normAutofit/>
          </a:bodyPr>
          <a:lstStyle/>
          <a:p>
            <a:pPr>
              <a:spcBef>
                <a:spcPts val="200"/>
              </a:spcBef>
            </a:pPr>
            <a:r>
              <a:rPr lang="en-US" sz="2000" dirty="0"/>
              <a:t>Secure network connectivity between on-premises and cloud</a:t>
            </a:r>
          </a:p>
          <a:p>
            <a:pPr lvl="1">
              <a:spcBef>
                <a:spcPts val="200"/>
              </a:spcBef>
            </a:pPr>
            <a:r>
              <a:rPr lang="en-US" sz="2000" dirty="0"/>
              <a:t>Supports standard IP protocols</a:t>
            </a:r>
          </a:p>
          <a:p>
            <a:pPr marL="0" indent="0">
              <a:spcBef>
                <a:spcPts val="200"/>
              </a:spcBef>
              <a:buNone/>
            </a:pPr>
            <a:endParaRPr lang="en-US" sz="2000" dirty="0"/>
          </a:p>
          <a:p>
            <a:pPr>
              <a:spcBef>
                <a:spcPts val="200"/>
              </a:spcBef>
            </a:pPr>
            <a:r>
              <a:rPr lang="en-US" sz="2000" dirty="0"/>
              <a:t>Enables hybrid apps access to on-premises servers</a:t>
            </a:r>
          </a:p>
          <a:p>
            <a:pPr marL="0" indent="0">
              <a:spcBef>
                <a:spcPts val="200"/>
              </a:spcBef>
              <a:buNone/>
            </a:pPr>
            <a:endParaRPr lang="en-US" sz="2000" dirty="0"/>
          </a:p>
          <a:p>
            <a:pPr>
              <a:spcBef>
                <a:spcPts val="200"/>
              </a:spcBef>
            </a:pPr>
            <a:r>
              <a:rPr lang="en-US" sz="2000" dirty="0"/>
              <a:t>Simple setup and management</a:t>
            </a:r>
          </a:p>
          <a:p>
            <a:pPr lvl="1">
              <a:spcBef>
                <a:spcPts val="200"/>
              </a:spcBef>
            </a:pPr>
            <a:r>
              <a:rPr lang="en-US" sz="2000" dirty="0" smtClean="0"/>
              <a:t>Web</a:t>
            </a:r>
            <a:r>
              <a:rPr lang="en-US" sz="2000" dirty="0"/>
              <a:t>, Worker and VM Roles </a:t>
            </a:r>
            <a:r>
              <a:rPr lang="en-US" sz="2000" dirty="0" smtClean="0"/>
              <a:t>supported</a:t>
            </a:r>
          </a:p>
          <a:p>
            <a:pPr>
              <a:spcBef>
                <a:spcPts val="200"/>
              </a:spcBef>
            </a:pPr>
            <a:endParaRPr lang="en-US" sz="2000" dirty="0" smtClean="0"/>
          </a:p>
          <a:p>
            <a:pPr>
              <a:spcBef>
                <a:spcPts val="200"/>
              </a:spcBef>
            </a:pPr>
            <a:r>
              <a:rPr lang="en-US" sz="2000" dirty="0" smtClean="0"/>
              <a:t>Use </a:t>
            </a:r>
            <a:r>
              <a:rPr lang="en-US" sz="2000" dirty="0"/>
              <a:t>cases include Windows Azure app domain-joined to corporate </a:t>
            </a:r>
            <a:r>
              <a:rPr lang="en-US" sz="2000" dirty="0" smtClean="0"/>
              <a:t/>
            </a:r>
            <a:br>
              <a:rPr lang="en-US" sz="2000" dirty="0" smtClean="0"/>
            </a:br>
            <a:r>
              <a:rPr lang="en-US" sz="2000" dirty="0" smtClean="0"/>
              <a:t>Active </a:t>
            </a:r>
            <a:r>
              <a:rPr lang="en-US" sz="2000" dirty="0"/>
              <a:t>Directory </a:t>
            </a:r>
            <a:endParaRPr lang="en-US" sz="2000" dirty="0" smtClean="0"/>
          </a:p>
          <a:p>
            <a:pPr>
              <a:spcBef>
                <a:spcPts val="200"/>
              </a:spcBef>
            </a:pPr>
            <a:endParaRPr lang="en-US" sz="2000" dirty="0"/>
          </a:p>
        </p:txBody>
      </p:sp>
      <p:pic>
        <p:nvPicPr>
          <p:cNvPr id="22" name="Picture 21" descr="\\SERVER3\InternalBin\Resource DVD\DVD_ART36\Artwork_Imagery\Icons - Illustrations\Internet Clouds web\cloud 4.png"/>
          <p:cNvPicPr>
            <a:picLocks noChangeAspect="1" noChangeArrowheads="1"/>
          </p:cNvPicPr>
          <p:nvPr/>
        </p:nvPicPr>
        <p:blipFill>
          <a:blip r:embed="rId3" cstate="screen">
            <a:extLst>
              <a:ext uri="{28A0092B-C50C-407E-A947-70E740481C1C}">
                <a14:useLocalDpi xmlns:a14="http://schemas.microsoft.com/office/drawing/2010/main"/>
              </a:ext>
            </a:extLst>
          </a:blip>
          <a:srcRect t="27139"/>
          <a:stretch>
            <a:fillRect/>
          </a:stretch>
        </p:blipFill>
        <p:spPr bwMode="auto">
          <a:xfrm rot="20616818">
            <a:off x="4745590" y="762282"/>
            <a:ext cx="2779741" cy="1948303"/>
          </a:xfrm>
          <a:prstGeom prst="rect">
            <a:avLst/>
          </a:prstGeom>
          <a:noFill/>
        </p:spPr>
      </p:pic>
      <p:pic>
        <p:nvPicPr>
          <p:cNvPr id="23" name="Picture 22" descr="\\SERVER3\InternalBin\Resource DVD\DVD_ART36\Artwork_Imagery\Icons - Illustrations\Internet Clouds web\cloud 4.png"/>
          <p:cNvPicPr>
            <a:picLocks noChangeAspect="1" noChangeArrowheads="1"/>
          </p:cNvPicPr>
          <p:nvPr/>
        </p:nvPicPr>
        <p:blipFill>
          <a:blip r:embed="rId3" cstate="screen">
            <a:extLst>
              <a:ext uri="{28A0092B-C50C-407E-A947-70E740481C1C}">
                <a14:useLocalDpi xmlns:a14="http://schemas.microsoft.com/office/drawing/2010/main"/>
              </a:ext>
            </a:extLst>
          </a:blip>
          <a:srcRect t="27139"/>
          <a:stretch>
            <a:fillRect/>
          </a:stretch>
        </p:blipFill>
        <p:spPr bwMode="auto">
          <a:xfrm rot="20616818">
            <a:off x="6151507" y="707962"/>
            <a:ext cx="2779741" cy="1948303"/>
          </a:xfrm>
          <a:prstGeom prst="rect">
            <a:avLst/>
          </a:prstGeom>
          <a:noFill/>
        </p:spPr>
      </p:pic>
      <p:pic>
        <p:nvPicPr>
          <p:cNvPr id="24" name="Picture 23" descr="\\SERVER3\InternalBin\Resource DVD\DVD_ART36\Artwork_Imagery\Icons - Illustrations\Internet Clouds web\cloud 4.png"/>
          <p:cNvPicPr>
            <a:picLocks noChangeAspect="1" noChangeArrowheads="1"/>
          </p:cNvPicPr>
          <p:nvPr/>
        </p:nvPicPr>
        <p:blipFill>
          <a:blip r:embed="rId3" cstate="screen">
            <a:extLst>
              <a:ext uri="{28A0092B-C50C-407E-A947-70E740481C1C}">
                <a14:useLocalDpi xmlns:a14="http://schemas.microsoft.com/office/drawing/2010/main"/>
              </a:ext>
            </a:extLst>
          </a:blip>
          <a:srcRect t="27139"/>
          <a:stretch>
            <a:fillRect/>
          </a:stretch>
        </p:blipFill>
        <p:spPr bwMode="auto">
          <a:xfrm rot="20616818">
            <a:off x="5350068" y="1504667"/>
            <a:ext cx="2779741" cy="1948303"/>
          </a:xfrm>
          <a:prstGeom prst="rect">
            <a:avLst/>
          </a:prstGeom>
          <a:noFill/>
        </p:spPr>
      </p:pic>
      <p:sp>
        <p:nvSpPr>
          <p:cNvPr id="25" name="Oval 24"/>
          <p:cNvSpPr/>
          <p:nvPr/>
        </p:nvSpPr>
        <p:spPr>
          <a:xfrm>
            <a:off x="5729447" y="3812332"/>
            <a:ext cx="2624909" cy="2057400"/>
          </a:xfrm>
          <a:prstGeom prst="ellipse">
            <a:avLst/>
          </a:prstGeom>
          <a:solidFill>
            <a:srgbClr val="FFFFFF">
              <a:lumMod val="85000"/>
              <a:alpha val="13000"/>
            </a:srgbClr>
          </a:solidFill>
          <a:ln w="19050" cap="flat" cmpd="sng" algn="ctr">
            <a:solidFill>
              <a:srgbClr val="EAEAEA"/>
            </a:solidFill>
            <a:prstDash val="solid"/>
          </a:ln>
          <a:effectLst/>
        </p:spPr>
        <p:txBody>
          <a:bodyPr lIns="91436" tIns="45719" rIns="91436" bIns="45719"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325">
              <a:defRPr/>
            </a:pPr>
            <a:endParaRPr lang="en-US" sz="1900">
              <a:solidFill>
                <a:srgbClr val="FFFFFF"/>
              </a:solidFill>
              <a:latin typeface="Segoe Condensed"/>
            </a:endParaRPr>
          </a:p>
        </p:txBody>
      </p:sp>
      <p:sp>
        <p:nvSpPr>
          <p:cNvPr id="26" name="TextBox 7"/>
          <p:cNvSpPr txBox="1"/>
          <p:nvPr/>
        </p:nvSpPr>
        <p:spPr>
          <a:xfrm>
            <a:off x="6633344" y="5889355"/>
            <a:ext cx="1298745" cy="384719"/>
          </a:xfrm>
          <a:prstGeom prst="rect">
            <a:avLst/>
          </a:prstGeom>
          <a:noFill/>
        </p:spPr>
        <p:txBody>
          <a:bodyPr wrap="none" lIns="91436" tIns="45719" rIns="91436" bIns="45719"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325">
              <a:defRPr/>
            </a:pPr>
            <a:r>
              <a:rPr lang="en-US" sz="1900" dirty="0">
                <a:solidFill>
                  <a:srgbClr val="FFFFFF"/>
                </a:solidFill>
                <a:latin typeface="Segoe Condensed"/>
              </a:rPr>
              <a:t>Enterprise</a:t>
            </a:r>
          </a:p>
        </p:txBody>
      </p:sp>
      <p:sp>
        <p:nvSpPr>
          <p:cNvPr id="27" name="Rounded Rectangle 26"/>
          <p:cNvSpPr/>
          <p:nvPr/>
        </p:nvSpPr>
        <p:spPr>
          <a:xfrm>
            <a:off x="7365790" y="2123518"/>
            <a:ext cx="988564" cy="3406196"/>
          </a:xfrm>
          <a:prstGeom prst="roundRect">
            <a:avLst/>
          </a:prstGeom>
          <a:solidFill>
            <a:srgbClr val="F0694E">
              <a:alpha val="19000"/>
            </a:srgbClr>
          </a:solidFill>
          <a:ln w="28575" cap="flat" cmpd="sng" algn="ctr">
            <a:solidFill>
              <a:srgbClr val="F0694E"/>
            </a:solidFill>
            <a:prstDash val="dash"/>
          </a:ln>
          <a:effectLst/>
        </p:spPr>
        <p:txBody>
          <a:bodyPr lIns="91436" tIns="45719" rIns="91436" bIns="45719"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325">
              <a:defRPr/>
            </a:pPr>
            <a:endParaRPr lang="en-US" sz="1900">
              <a:solidFill>
                <a:srgbClr val="FFFFFF"/>
              </a:solidFill>
              <a:latin typeface="Segoe Condensed"/>
            </a:endParaRPr>
          </a:p>
        </p:txBody>
      </p:sp>
      <p:sp>
        <p:nvSpPr>
          <p:cNvPr id="28" name="Rounded Rectangle 27"/>
          <p:cNvSpPr/>
          <p:nvPr/>
        </p:nvSpPr>
        <p:spPr>
          <a:xfrm>
            <a:off x="5896920" y="2288331"/>
            <a:ext cx="810245" cy="3157171"/>
          </a:xfrm>
          <a:prstGeom prst="roundRect">
            <a:avLst/>
          </a:prstGeom>
          <a:solidFill>
            <a:srgbClr val="F0694E">
              <a:alpha val="19000"/>
            </a:srgbClr>
          </a:solidFill>
          <a:ln w="28575" cap="flat" cmpd="sng" algn="ctr">
            <a:solidFill>
              <a:srgbClr val="F0694E"/>
            </a:solidFill>
            <a:prstDash val="dash"/>
          </a:ln>
          <a:effectLst/>
        </p:spPr>
        <p:txBody>
          <a:bodyPr lIns="91436" tIns="45719" rIns="91436" bIns="45719"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325">
              <a:defRPr/>
            </a:pPr>
            <a:endParaRPr lang="en-US" sz="1900">
              <a:solidFill>
                <a:srgbClr val="FFFFFF"/>
              </a:solidFill>
              <a:latin typeface="Segoe Condensed"/>
            </a:endParaRPr>
          </a:p>
        </p:txBody>
      </p:sp>
      <p:sp>
        <p:nvSpPr>
          <p:cNvPr id="29" name="Rectangle 28"/>
          <p:cNvSpPr/>
          <p:nvPr/>
        </p:nvSpPr>
        <p:spPr>
          <a:xfrm>
            <a:off x="6051701" y="1538747"/>
            <a:ext cx="3124373" cy="584773"/>
          </a:xfrm>
          <a:prstGeom prst="rect">
            <a:avLst/>
          </a:prstGeom>
        </p:spPr>
        <p:txBody>
          <a:bodyPr wrap="none" lIns="91436" tIns="45719" rIns="91436" bIns="45719">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325">
              <a:defRPr/>
            </a:pPr>
            <a:r>
              <a:rPr lang="en-US" sz="3200" dirty="0">
                <a:solidFill>
                  <a:srgbClr val="000000"/>
                </a:solidFill>
                <a:latin typeface="Segoe Condensed"/>
              </a:rPr>
              <a:t>Windows Azure </a:t>
            </a:r>
          </a:p>
        </p:txBody>
      </p:sp>
      <p:sp>
        <p:nvSpPr>
          <p:cNvPr id="30" name="Up-Down Arrow 29"/>
          <p:cNvSpPr/>
          <p:nvPr/>
        </p:nvSpPr>
        <p:spPr bwMode="auto">
          <a:xfrm>
            <a:off x="6163318" y="2564926"/>
            <a:ext cx="282998" cy="1431033"/>
          </a:xfrm>
          <a:prstGeom prst="upDownArrow">
            <a:avLst/>
          </a:prstGeom>
          <a:gradFill rotWithShape="1">
            <a:gsLst>
              <a:gs pos="0">
                <a:srgbClr val="EAEAEA">
                  <a:shade val="51000"/>
                  <a:satMod val="130000"/>
                </a:srgbClr>
              </a:gs>
              <a:gs pos="80000">
                <a:srgbClr val="EAEAEA">
                  <a:shade val="93000"/>
                  <a:satMod val="130000"/>
                </a:srgbClr>
              </a:gs>
              <a:gs pos="100000">
                <a:srgbClr val="EAEAEA">
                  <a:shade val="94000"/>
                  <a:satMod val="135000"/>
                </a:srgbClr>
              </a:gs>
            </a:gsLst>
            <a:lin ang="16200000" scaled="0"/>
          </a:gradFill>
          <a:ln w="9525" cap="flat" cmpd="sng" algn="ctr">
            <a:solidFill>
              <a:srgbClr val="EAEAE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2" tIns="45716" rIns="91432" bIns="45716"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61" fontAlgn="base">
              <a:spcBef>
                <a:spcPct val="0"/>
              </a:spcBef>
              <a:spcAft>
                <a:spcPct val="0"/>
              </a:spcAft>
              <a:defRPr/>
            </a:pPr>
            <a:endParaRPr lang="en-US" sz="2300" dirty="0">
              <a:gradFill>
                <a:gsLst>
                  <a:gs pos="0">
                    <a:srgbClr val="FFFFFF"/>
                  </a:gs>
                  <a:gs pos="100000">
                    <a:srgbClr val="FFFFFF"/>
                  </a:gs>
                </a:gsLst>
                <a:lin ang="5400000" scaled="0"/>
              </a:gradFill>
              <a:latin typeface="Segoe Condensed"/>
            </a:endParaRPr>
          </a:p>
        </p:txBody>
      </p:sp>
      <p:sp>
        <p:nvSpPr>
          <p:cNvPr id="31" name="Up-Down Arrow 30"/>
          <p:cNvSpPr/>
          <p:nvPr/>
        </p:nvSpPr>
        <p:spPr bwMode="auto">
          <a:xfrm>
            <a:off x="7783361" y="2564925"/>
            <a:ext cx="282998" cy="1727660"/>
          </a:xfrm>
          <a:prstGeom prst="upDownArrow">
            <a:avLst/>
          </a:prstGeom>
          <a:gradFill rotWithShape="1">
            <a:gsLst>
              <a:gs pos="0">
                <a:srgbClr val="EAEAEA">
                  <a:shade val="51000"/>
                  <a:satMod val="130000"/>
                </a:srgbClr>
              </a:gs>
              <a:gs pos="80000">
                <a:srgbClr val="EAEAEA">
                  <a:shade val="93000"/>
                  <a:satMod val="130000"/>
                </a:srgbClr>
              </a:gs>
              <a:gs pos="100000">
                <a:srgbClr val="EAEAEA">
                  <a:shade val="94000"/>
                  <a:satMod val="135000"/>
                </a:srgbClr>
              </a:gs>
            </a:gsLst>
            <a:lin ang="16200000" scaled="0"/>
          </a:gradFill>
          <a:ln w="9525" cap="flat" cmpd="sng" algn="ctr">
            <a:solidFill>
              <a:srgbClr val="EAEAE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2" tIns="45716" rIns="91432" bIns="45716"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61" fontAlgn="base">
              <a:spcBef>
                <a:spcPct val="0"/>
              </a:spcBef>
              <a:spcAft>
                <a:spcPct val="0"/>
              </a:spcAft>
              <a:defRPr/>
            </a:pPr>
            <a:endParaRPr lang="en-US" sz="2300" dirty="0">
              <a:gradFill>
                <a:gsLst>
                  <a:gs pos="0">
                    <a:srgbClr val="FFFFFF"/>
                  </a:gs>
                  <a:gs pos="100000">
                    <a:srgbClr val="FFFFFF"/>
                  </a:gs>
                </a:gsLst>
                <a:lin ang="5400000" scaled="0"/>
              </a:gradFill>
              <a:latin typeface="Segoe Condensed"/>
            </a:endParaRPr>
          </a:p>
        </p:txBody>
      </p:sp>
      <p:pic>
        <p:nvPicPr>
          <p:cNvPr id="32" name="Picture 31" descr="C:\Users\Claudette\Documents\DVD_ART37-Sept2010\Artwork_Imagery\Icons - Illustrations\_ WINDOWS SERVER ICONS\Hardware\Computer PC desktop machin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28494" y="4056199"/>
            <a:ext cx="522195" cy="581025"/>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6408874" y="4411061"/>
            <a:ext cx="1859339" cy="1320181"/>
            <a:chOff x="7783985" y="4516372"/>
            <a:chExt cx="3082157" cy="1641740"/>
          </a:xfrm>
        </p:grpSpPr>
        <p:pic>
          <p:nvPicPr>
            <p:cNvPr id="34" name="Picture 33" descr="C:\Users\Claudette\Documents\DVD_ART37-Sept2010\Artwork_Imagery\Icons - Illustrations\_ WINDOWS VISTA ICONS\Servers compute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83985" y="5023366"/>
              <a:ext cx="538134" cy="73639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C:\Users\Claudette\Documents\DVD_ART37-Sept2010\Artwork_Imagery\Icons - Illustrations\_ WINDOWS VISTA ICONS\Servers compute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90568" y="5421718"/>
              <a:ext cx="538134" cy="73639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C:\Users\Claudette\Documents\DVD_ART37-Sept2010\Artwork_Imagery\Icons - Illustrations\_ WINDOWS VISTA ICONS\Servers compute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28702" y="5421718"/>
              <a:ext cx="538134" cy="73639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C:\Users\Claudette\Documents\DVD_ART37-Sept2010\Artwork_Imagery\Icons - Illustrations\_ WINDOWS VISTA ICONS\Servers compute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12373" y="5023366"/>
              <a:ext cx="538134" cy="73639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C:\Users\Claudette\Documents\DVD_ART37-Sept2010\Artwork_Imagery\Icons - Illustrations\_ WINDOWS VISTA ICONS\Servers compute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28008" y="4516372"/>
              <a:ext cx="538134" cy="7363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3412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AU" dirty="0"/>
          </a:p>
        </p:txBody>
      </p:sp>
      <p:sp>
        <p:nvSpPr>
          <p:cNvPr id="3" name="Text Placeholder 2"/>
          <p:cNvSpPr>
            <a:spLocks noGrp="1"/>
          </p:cNvSpPr>
          <p:nvPr>
            <p:ph type="body" idx="1"/>
          </p:nvPr>
        </p:nvSpPr>
        <p:spPr/>
        <p:txBody>
          <a:bodyPr/>
          <a:lstStyle/>
          <a:p>
            <a:r>
              <a:rPr lang="en-AU" dirty="0"/>
              <a:t>Using Windows Azure “Connect</a:t>
            </a:r>
            <a:r>
              <a:rPr lang="en-AU" dirty="0" smtClean="0"/>
              <a:t>”</a:t>
            </a:r>
          </a:p>
          <a:p>
            <a:endParaRPr lang="en-AU" dirty="0"/>
          </a:p>
          <a:p>
            <a:r>
              <a:rPr lang="en-AU" dirty="0"/>
              <a:t>Domain joining an Azure Web </a:t>
            </a:r>
            <a:r>
              <a:rPr lang="en-AU" dirty="0" smtClean="0"/>
              <a:t>Role</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01368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Dynamics Marketplace</a:t>
            </a:r>
            <a:endParaRPr lang="en-GB"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740" y="1268760"/>
            <a:ext cx="5726291"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11960" y="5524848"/>
            <a:ext cx="4752528" cy="369332"/>
          </a:xfrm>
          <a:prstGeom prst="rect">
            <a:avLst/>
          </a:prstGeom>
          <a:noFill/>
        </p:spPr>
        <p:txBody>
          <a:bodyPr wrap="square" rtlCol="0">
            <a:spAutoFit/>
          </a:bodyPr>
          <a:lstStyle/>
          <a:p>
            <a:r>
              <a:rPr lang="en-GB" b="1" dirty="0">
                <a:solidFill>
                  <a:schemeClr val="bg1"/>
                </a:solidFill>
              </a:rPr>
              <a:t>http://dynamics.pinpoint.microsoft.com</a:t>
            </a:r>
          </a:p>
        </p:txBody>
      </p:sp>
    </p:spTree>
    <p:extLst>
      <p:ext uri="{BB962C8B-B14F-4D97-AF65-F5344CB8AC3E}">
        <p14:creationId xmlns:p14="http://schemas.microsoft.com/office/powerpoint/2010/main" val="1767004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Framework</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1680" y="1268760"/>
            <a:ext cx="5971936" cy="477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527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Websites Powered by Azure &amp; CRM Online</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08419271"/>
              </p:ext>
            </p:extLst>
          </p:nvPr>
        </p:nvGraphicFramePr>
        <p:xfrm>
          <a:off x="1220681" y="1086523"/>
          <a:ext cx="8189333" cy="5583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308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AU" dirty="0"/>
          </a:p>
        </p:txBody>
      </p:sp>
      <p:sp>
        <p:nvSpPr>
          <p:cNvPr id="3" name="Text Placeholder 2"/>
          <p:cNvSpPr>
            <a:spLocks noGrp="1"/>
          </p:cNvSpPr>
          <p:nvPr>
            <p:ph type="body" idx="1"/>
          </p:nvPr>
        </p:nvSpPr>
        <p:spPr/>
        <p:txBody>
          <a:bodyPr/>
          <a:lstStyle/>
          <a:p>
            <a:r>
              <a:rPr lang="en-AU" dirty="0"/>
              <a:t>Azure Portal </a:t>
            </a:r>
            <a:r>
              <a:rPr lang="en-AU" dirty="0" smtClean="0"/>
              <a:t>working with </a:t>
            </a:r>
            <a:r>
              <a:rPr lang="en-AU" dirty="0"/>
              <a:t>CRM </a:t>
            </a:r>
            <a:endParaRPr lang="en-AU" dirty="0" smtClean="0"/>
          </a:p>
          <a:p>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753008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arrow 3"/>
          <p:cNvCxnSpPr>
            <a:endCxn id="4098" idx="2"/>
          </p:cNvCxnSpPr>
          <p:nvPr/>
        </p:nvCxnSpPr>
        <p:spPr>
          <a:xfrm rot="16200000" flipV="1">
            <a:off x="-481067" y="3355339"/>
            <a:ext cx="3082921" cy="747023"/>
          </a:xfrm>
          <a:prstGeom prst="bentConnector3">
            <a:avLst>
              <a:gd name="adj1" fmla="val 50000"/>
            </a:avLst>
          </a:prstGeom>
          <a:ln w="57150">
            <a:solidFill>
              <a:schemeClr val="accent1">
                <a:lumMod val="9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9436" y="456806"/>
            <a:ext cx="8363938" cy="498598"/>
          </a:xfrm>
        </p:spPr>
        <p:txBody>
          <a:bodyPr>
            <a:normAutofit fontScale="90000"/>
          </a:bodyPr>
          <a:lstStyle/>
          <a:p>
            <a:r>
              <a:rPr lang="en-US" sz="3600" dirty="0"/>
              <a:t>Authenticating </a:t>
            </a:r>
            <a:r>
              <a:rPr lang="en-US" sz="3600" dirty="0" smtClean="0"/>
              <a:t>Users </a:t>
            </a:r>
            <a:r>
              <a:rPr lang="en-US" sz="3600" dirty="0"/>
              <a:t>from Web and </a:t>
            </a:r>
            <a:r>
              <a:rPr lang="en-US" sz="3600" dirty="0" smtClean="0"/>
              <a:t>Social Providers</a:t>
            </a:r>
            <a:endParaRPr lang="en-US" sz="3600" dirty="0"/>
          </a:p>
        </p:txBody>
      </p:sp>
      <p:pic>
        <p:nvPicPr>
          <p:cNvPr id="4098" name="Picture 2" descr="C:\Users\vittorib\Desktop\PDCPics\95. logo FB.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0880" y="1371600"/>
            <a:ext cx="612002" cy="81579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vittorib\Desktop\PDCPics\95. logo G.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70920" y="1180838"/>
            <a:ext cx="909990" cy="12130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vittorib\Desktop\PDCPics\95. logo wlid.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06877" y="1387290"/>
            <a:ext cx="571649" cy="800100"/>
          </a:xfrm>
          <a:prstGeom prst="rect">
            <a:avLst/>
          </a:prstGeom>
          <a:noFill/>
          <a:extLst>
            <a:ext uri="{909E8E84-426E-40DD-AFC4-6F175D3DCCD1}">
              <a14:hiddenFill xmlns:a14="http://schemas.microsoft.com/office/drawing/2010/main">
                <a:solidFill>
                  <a:srgbClr val="FFFFFF"/>
                </a:solidFill>
              </a14:hiddenFill>
            </a:ext>
          </a:extLst>
        </p:spPr>
      </p:pic>
      <p:pic>
        <p:nvPicPr>
          <p:cNvPr id="26" name="WIF pipeline" descr="C:\Users\vittorib\Desktop\PDCPics\7. WIF  pipeline.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58287" y="3400827"/>
            <a:ext cx="802613" cy="766741"/>
          </a:xfrm>
          <a:prstGeom prst="rect">
            <a:avLst/>
          </a:prstGeom>
          <a:noFill/>
          <a:extLst>
            <a:ext uri="{909E8E84-426E-40DD-AFC4-6F175D3DCCD1}">
              <a14:hiddenFill xmlns:a14="http://schemas.microsoft.com/office/drawing/2010/main">
                <a:solidFill>
                  <a:srgbClr val="FFFFFF"/>
                </a:solidFill>
              </a14:hiddenFill>
            </a:ext>
          </a:extLst>
        </p:spPr>
      </p:pic>
      <p:pic>
        <p:nvPicPr>
          <p:cNvPr id="28" name="windows Azure" descr="C:\Users\vittorib\Desktop\PDCPics\4. CLoud.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744265" y="2895600"/>
            <a:ext cx="2305017" cy="1474826"/>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browser"/>
          <p:cNvGrpSpPr/>
          <p:nvPr/>
        </p:nvGrpSpPr>
        <p:grpSpPr>
          <a:xfrm>
            <a:off x="684787" y="4891088"/>
            <a:ext cx="896775" cy="976313"/>
            <a:chOff x="4899025" y="2452687"/>
            <a:chExt cx="2390775" cy="1952625"/>
          </a:xfrm>
          <a:scene3d>
            <a:camera prst="perspectiveHeroicExtremeLeftFacing"/>
            <a:lightRig rig="threePt" dir="t"/>
          </a:scene3d>
        </p:grpSpPr>
        <p:pic>
          <p:nvPicPr>
            <p:cNvPr id="34" name="Picture 2" descr="C:\DVD_Art_Sept-2-2010\Artwork_Imagery\Icons - Illustrations\_ WINDOWS SERVER ICONS\Documents\Window Application program.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99025" y="2452687"/>
              <a:ext cx="239077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DVD_Art_Sept-2-2010\Artwork_Imagery\Icons - Illustrations\_ WINDOWS SERVER ICONS\Search\Globe earth internet world web 2.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541962" y="2824162"/>
              <a:ext cx="1104900" cy="1209675"/>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User" descr="C:\DVD_Art_Sept-2-2010\Artwork_Imagery\Icons - Illustrations\_ VISTA STYLE\man student user people.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flipH="1">
            <a:off x="113138" y="4965510"/>
            <a:ext cx="1037582" cy="1383082"/>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arrow 3"/>
          <p:cNvCxnSpPr/>
          <p:nvPr/>
        </p:nvCxnSpPr>
        <p:spPr>
          <a:xfrm flipV="1">
            <a:off x="1205245" y="3891404"/>
            <a:ext cx="4906990" cy="1074107"/>
          </a:xfrm>
          <a:prstGeom prst="bentConnector3">
            <a:avLst>
              <a:gd name="adj1" fmla="val 87429"/>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6" name="Picture 3" descr="C:\Users\vittorib\Desktop\TEChinaPics\93. STS-RP.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057516" y="3078111"/>
            <a:ext cx="1022286" cy="1412176"/>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arrow 3"/>
          <p:cNvCxnSpPr>
            <a:endCxn id="56" idx="1"/>
          </p:cNvCxnSpPr>
          <p:nvPr/>
        </p:nvCxnSpPr>
        <p:spPr>
          <a:xfrm flipV="1">
            <a:off x="1319574" y="3784199"/>
            <a:ext cx="2737942" cy="1333712"/>
          </a:xfrm>
          <a:prstGeom prst="bentConnector3">
            <a:avLst>
              <a:gd name="adj1" fmla="val 73438"/>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9" name="Token" descr="C:\Users\vittorib\Desktop\PDCPics\6. Token.png"/>
          <p:cNvPicPr>
            <a:picLocks noChangeAspect="1" noChangeArrowheads="1"/>
          </p:cNvPicPr>
          <p:nvPr/>
        </p:nvPicPr>
        <p:blipFill>
          <a:blip r:embed="rId12"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85959" y="3784198"/>
            <a:ext cx="844821" cy="103784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vittorib\Desktop\PDCPics\95. logo Y.png"/>
          <p:cNvPicPr>
            <a:picLocks noChangeAspect="1" noChangeArrowheads="1"/>
          </p:cNvPicPr>
          <p:nvPr/>
        </p:nvPicPr>
        <p:blipFill>
          <a:blip r:embed="rId13">
            <a:lum bright="70000" contrast="-70000"/>
            <a:extLst>
              <a:ext uri="{28A0092B-C50C-407E-A947-70E740481C1C}">
                <a14:useLocalDpi xmlns:a14="http://schemas.microsoft.com/office/drawing/2010/main"/>
              </a:ext>
            </a:extLst>
          </a:blip>
          <a:srcRect/>
          <a:stretch>
            <a:fillRect/>
          </a:stretch>
        </p:blipFill>
        <p:spPr bwMode="auto">
          <a:xfrm>
            <a:off x="2628394" y="1344337"/>
            <a:ext cx="974009" cy="761937"/>
          </a:xfrm>
          <a:prstGeom prst="rect">
            <a:avLst/>
          </a:prstGeom>
          <a:noFill/>
          <a:extLst>
            <a:ext uri="{909E8E84-426E-40DD-AFC4-6F175D3DCCD1}">
              <a14:hiddenFill xmlns:a14="http://schemas.microsoft.com/office/drawing/2010/main">
                <a:solidFill>
                  <a:srgbClr val="FFFFFF"/>
                </a:solidFill>
              </a14:hiddenFill>
            </a:ext>
          </a:extLst>
        </p:spPr>
      </p:pic>
      <p:sp>
        <p:nvSpPr>
          <p:cNvPr id="12" name="Octagon 11"/>
          <p:cNvSpPr/>
          <p:nvPr/>
        </p:nvSpPr>
        <p:spPr bwMode="auto">
          <a:xfrm>
            <a:off x="768748" y="2631953"/>
            <a:ext cx="571649" cy="706086"/>
          </a:xfrm>
          <a:prstGeom prst="octagon">
            <a:avLst/>
          </a:prstGeom>
          <a:solidFill>
            <a:schemeClr val="accent1">
              <a:lumMod val="75000"/>
            </a:schemeClr>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a:bevelT/>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5" name="Group 14"/>
          <p:cNvGrpSpPr/>
          <p:nvPr/>
        </p:nvGrpSpPr>
        <p:grpSpPr>
          <a:xfrm>
            <a:off x="856282" y="5101818"/>
            <a:ext cx="896775" cy="994182"/>
            <a:chOff x="4166248" y="5364905"/>
            <a:chExt cx="1195388" cy="994182"/>
          </a:xfrm>
          <a:scene3d>
            <a:camera prst="perspectiveHeroicExtremeLeftFacing"/>
            <a:lightRig rig="threePt" dir="t"/>
          </a:scene3d>
        </p:grpSpPr>
        <p:pic>
          <p:nvPicPr>
            <p:cNvPr id="48" name="Picture 2" descr="C:\DVD_Art_Sept-2-2010\Artwork_Imagery\Icons - Illustrations\_ WINDOWS SERVER ICONS\Documents\Window Application program.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66248" y="5364905"/>
              <a:ext cx="1195388" cy="97631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Users\vittorib\Desktop\PDCPics\95. logo FB.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291521" y="5511317"/>
              <a:ext cx="355091" cy="35509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 descr="C:\Users\vittorib\Desktop\PDCPics\95. logo G.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265612" y="5831100"/>
              <a:ext cx="527987" cy="52798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C:\Users\vittorib\Desktop\PDCPics\95. logo wlid.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772134" y="5518146"/>
              <a:ext cx="331678" cy="34826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Users\vittorib\Desktop\PDCPics\95. logo Y.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722812" y="5902266"/>
              <a:ext cx="565132" cy="331650"/>
            </a:xfrm>
            <a:prstGeom prst="rect">
              <a:avLst/>
            </a:prstGeom>
            <a:noFill/>
            <a:extLst>
              <a:ext uri="{909E8E84-426E-40DD-AFC4-6F175D3DCCD1}">
                <a14:hiddenFill xmlns:a14="http://schemas.microsoft.com/office/drawing/2010/main">
                  <a:solidFill>
                    <a:srgbClr val="FFFFFF"/>
                  </a:solidFill>
                </a14:hiddenFill>
              </a:ext>
            </a:extLst>
          </p:spPr>
        </p:pic>
      </p:grpSp>
      <p:pic>
        <p:nvPicPr>
          <p:cNvPr id="4120" name="Picture 6" descr="C:\Users\vittorib\Desktop\PDCPics\96. FshippingHome.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862699" y="2133600"/>
            <a:ext cx="1882338" cy="1425186"/>
          </a:xfrm>
          <a:prstGeom prst="rect">
            <a:avLst/>
          </a:prstGeom>
          <a:noFill/>
          <a:extLst>
            <a:ext uri="{909E8E84-426E-40DD-AFC4-6F175D3DCCD1}">
              <a14:hiddenFill xmlns:a14="http://schemas.microsoft.com/office/drawing/2010/main">
                <a:solidFill>
                  <a:srgbClr val="FFFFFF"/>
                </a:solidFill>
              </a14:hiddenFill>
            </a:ext>
          </a:extLst>
        </p:spPr>
      </p:pic>
      <p:pic>
        <p:nvPicPr>
          <p:cNvPr id="32" name="App" descr="C:\Users\vittorib\Desktop\PDCPics\3. Application.png"/>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6744265" y="3197970"/>
            <a:ext cx="784482" cy="1172456"/>
          </a:xfrm>
          <a:prstGeom prst="rect">
            <a:avLst/>
          </a:prstGeom>
          <a:noFill/>
          <a:extLst>
            <a:ext uri="{909E8E84-426E-40DD-AFC4-6F175D3DCCD1}">
              <a14:hiddenFill xmlns:a14="http://schemas.microsoft.com/office/drawing/2010/main">
                <a:solidFill>
                  <a:srgbClr val="FFFFFF"/>
                </a:solidFill>
              </a14:hiddenFill>
            </a:ext>
          </a:extLst>
        </p:spPr>
      </p:pic>
      <p:sp>
        <p:nvSpPr>
          <p:cNvPr id="16" name="Down Arrow 15"/>
          <p:cNvSpPr/>
          <p:nvPr/>
        </p:nvSpPr>
        <p:spPr bwMode="auto">
          <a:xfrm flipV="1">
            <a:off x="4230780" y="4343400"/>
            <a:ext cx="363569" cy="978408"/>
          </a:xfrm>
          <a:prstGeom prst="downArrow">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71" name="Down Arrow 70"/>
          <p:cNvSpPr/>
          <p:nvPr/>
        </p:nvSpPr>
        <p:spPr bwMode="auto">
          <a:xfrm flipV="1">
            <a:off x="6277809" y="4194869"/>
            <a:ext cx="363569" cy="978408"/>
          </a:xfrm>
          <a:prstGeom prst="downArrow">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17" name="TextBox 16"/>
          <p:cNvSpPr txBox="1"/>
          <p:nvPr/>
        </p:nvSpPr>
        <p:spPr>
          <a:xfrm>
            <a:off x="3713385" y="5271795"/>
            <a:ext cx="5138651" cy="492443"/>
          </a:xfrm>
          <a:prstGeom prst="rect">
            <a:avLst/>
          </a:prstGeom>
          <a:noFill/>
        </p:spPr>
        <p:txBody>
          <a:bodyPr wrap="none" lIns="0" tIns="0" rIns="0" bIns="0" rtlCol="0">
            <a:spAutoFit/>
          </a:bodyPr>
          <a:lstStyle/>
          <a:p>
            <a:r>
              <a:rPr lang="en-US" sz="3200" dirty="0" smtClean="0">
                <a:solidFill>
                  <a:schemeClr val="bg1"/>
                </a:solidFill>
                <a:effectLst>
                  <a:outerShdw blurRad="63500" algn="ctr" rotWithShape="0">
                    <a:schemeClr val="tx1">
                      <a:alpha val="60000"/>
                    </a:schemeClr>
                  </a:outerShdw>
                </a:effectLst>
              </a:rPr>
              <a:t>Sign-up and claims enrichment</a:t>
            </a:r>
          </a:p>
        </p:txBody>
      </p:sp>
    </p:spTree>
    <p:extLst>
      <p:ext uri="{BB962C8B-B14F-4D97-AF65-F5344CB8AC3E}">
        <p14:creationId xmlns:p14="http://schemas.microsoft.com/office/powerpoint/2010/main" val="3941608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AU" dirty="0"/>
          </a:p>
        </p:txBody>
      </p:sp>
      <p:sp>
        <p:nvSpPr>
          <p:cNvPr id="3" name="Text Placeholder 2"/>
          <p:cNvSpPr>
            <a:spLocks noGrp="1"/>
          </p:cNvSpPr>
          <p:nvPr>
            <p:ph type="body" idx="1"/>
          </p:nvPr>
        </p:nvSpPr>
        <p:spPr/>
        <p:txBody>
          <a:bodyPr/>
          <a:lstStyle/>
          <a:p>
            <a:r>
              <a:rPr lang="en-AU" dirty="0"/>
              <a:t>Multiple Portal Sign-On </a:t>
            </a:r>
            <a:r>
              <a:rPr lang="en-AU" dirty="0" smtClean="0"/>
              <a:t>Mechanisms</a:t>
            </a:r>
          </a:p>
          <a:p>
            <a:endParaRPr lang="en-AU" dirty="0" smtClean="0"/>
          </a:p>
          <a:p>
            <a:r>
              <a:rPr lang="en-AU" dirty="0" smtClean="0"/>
              <a:t>Access </a:t>
            </a:r>
            <a:r>
              <a:rPr lang="en-AU" dirty="0"/>
              <a:t>Control Service </a:t>
            </a:r>
            <a:r>
              <a:rPr lang="en-AU" dirty="0" smtClean="0"/>
              <a:t>2.0</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802066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9436" y="228600"/>
            <a:ext cx="8363938" cy="609398"/>
          </a:xfrm>
        </p:spPr>
        <p:txBody>
          <a:bodyPr>
            <a:normAutofit fontScale="90000"/>
          </a:bodyPr>
          <a:lstStyle/>
          <a:p>
            <a:r>
              <a:rPr lang="en-US" dirty="0" smtClean="0"/>
              <a:t>Resources</a:t>
            </a:r>
            <a:endParaRPr lang="en-US" sz="2800" b="1" dirty="0"/>
          </a:p>
        </p:txBody>
      </p:sp>
      <p:graphicFrame>
        <p:nvGraphicFramePr>
          <p:cNvPr id="9" name="Diagram 8"/>
          <p:cNvGraphicFramePr/>
          <p:nvPr>
            <p:extLst>
              <p:ext uri="{D42A27DB-BD31-4B8C-83A1-F6EECF244321}">
                <p14:modId xmlns:p14="http://schemas.microsoft.com/office/powerpoint/2010/main" val="3230855"/>
              </p:ext>
            </p:extLst>
          </p:nvPr>
        </p:nvGraphicFramePr>
        <p:xfrm>
          <a:off x="152400" y="1447800"/>
          <a:ext cx="8763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440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solidFill>
                <a:schemeClr val="accent2"/>
              </a:solidFill>
            </a:endParaRPr>
          </a:p>
        </p:txBody>
      </p:sp>
      <p:sp>
        <p:nvSpPr>
          <p:cNvPr id="3" name="Text Placeholder 2"/>
          <p:cNvSpPr>
            <a:spLocks noGrp="1"/>
          </p:cNvSpPr>
          <p:nvPr>
            <p:ph idx="1"/>
          </p:nvPr>
        </p:nvSpPr>
        <p:spPr/>
        <p:txBody>
          <a:bodyPr>
            <a:normAutofit/>
          </a:bodyPr>
          <a:lstStyle/>
          <a:p>
            <a:r>
              <a:rPr lang="en-AU" dirty="0"/>
              <a:t>leverage cloud technologies to develop advanced business solutions with </a:t>
            </a:r>
            <a:r>
              <a:rPr lang="en-AU" dirty="0" smtClean="0"/>
              <a:t>Microsoft Dynamics CRM</a:t>
            </a:r>
          </a:p>
          <a:p>
            <a:r>
              <a:rPr lang="en-AU" dirty="0" smtClean="0"/>
              <a:t>Through demonstrations, how </a:t>
            </a:r>
            <a:r>
              <a:rPr lang="en-AU" dirty="0"/>
              <a:t>to develop solutions that pull together Microsoft Dynamics CRM 2011, Windows Azure platform and customer </a:t>
            </a:r>
            <a:r>
              <a:rPr lang="en-AU" dirty="0" smtClean="0"/>
              <a:t>portals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768330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677321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rgbClr val="F2F2F2"/>
                </a:solidFill>
                <a:hlinkClick r:id="rId4"/>
              </a:rPr>
              <a:t>www.msteched.com/Australia</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pPr marL="0" lvl="1"/>
            <a:r>
              <a:rPr lang="en-US" dirty="0">
                <a:solidFill>
                  <a:srgbClr val="F2F2F2"/>
                </a:solidFill>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rgbClr val="F2F2F2"/>
                </a:solidFill>
                <a:hlinkClick r:id="rId5"/>
              </a:rPr>
              <a:t>http</a:t>
            </a:r>
            <a:r>
              <a:rPr lang="en-US" sz="2000" dirty="0" smtClean="0">
                <a:solidFill>
                  <a:srgbClr val="F2F2F2"/>
                </a:solidFill>
                <a:hlinkClick r:id="rId5"/>
              </a:rPr>
              <a:t>://</a:t>
            </a:r>
            <a:r>
              <a:rPr lang="en-AU" sz="2000" dirty="0" smtClean="0">
                <a:solidFill>
                  <a:srgbClr val="F2F2F2"/>
                </a:solidFill>
                <a:hlinkClick r:id="rId5"/>
              </a:rPr>
              <a:t> technet.microsoft.com/en-au</a:t>
            </a:r>
            <a:r>
              <a:rPr lang="en-US" sz="2400" b="1" dirty="0" smtClean="0">
                <a:solidFill>
                  <a:srgbClr val="F2F2F2"/>
                </a:solidFill>
                <a:hlinkClick r:id="rId5"/>
              </a:rPr>
              <a:t>  </a:t>
            </a:r>
            <a:endParaRPr lang="en-US" sz="2400" dirty="0">
              <a:solidFill>
                <a:srgbClr val="F2F2F2"/>
              </a:solidFill>
            </a:endParaRPr>
          </a:p>
          <a:p>
            <a:pPr marL="0" lvl="1">
              <a:tabLst>
                <a:tab pos="1828800" algn="l"/>
              </a:tabLst>
            </a:pPr>
            <a:endParaRPr lang="en-US" dirty="0">
              <a:solidFill>
                <a:srgbClr val="F2F2F2"/>
              </a:solidFill>
            </a:endParaRPr>
          </a:p>
          <a:p>
            <a:pPr marL="0" lvl="1">
              <a:tabLst>
                <a:tab pos="1828800" algn="l"/>
              </a:tabLst>
            </a:pPr>
            <a:r>
              <a:rPr lang="en-US" dirty="0">
                <a:solidFill>
                  <a:srgbClr val="F2F2F2"/>
                </a:solidFill>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rgbClr val="F2F2F2"/>
                </a:solidFill>
                <a:hlinkClick r:id="rId8"/>
              </a:rPr>
              <a:t>http</a:t>
            </a:r>
            <a:r>
              <a:rPr lang="en-US" sz="2000" dirty="0" smtClean="0">
                <a:solidFill>
                  <a:srgbClr val="F2F2F2"/>
                </a:solidFill>
                <a:hlinkClick r:id="rId8"/>
              </a:rPr>
              <a:t>://</a:t>
            </a:r>
            <a:r>
              <a:rPr lang="en-AU" sz="2000" dirty="0" smtClean="0">
                <a:solidFill>
                  <a:srgbClr val="F2F2F2"/>
                </a:solidFill>
                <a:hlinkClick r:id="rId8"/>
              </a:rPr>
              <a:t>msdn.microsoft.com/en-au</a:t>
            </a:r>
            <a:endParaRPr lang="en-AU" sz="2000" dirty="0" smtClean="0">
              <a:solidFill>
                <a:srgbClr val="F2F2F2"/>
              </a:solidFill>
            </a:endParaRPr>
          </a:p>
          <a:p>
            <a:pPr>
              <a:spcBef>
                <a:spcPts val="600"/>
              </a:spcBef>
              <a:tabLst>
                <a:tab pos="1828800" algn="l"/>
              </a:tabLst>
            </a:pPr>
            <a:r>
              <a:rPr lang="en-US" sz="2400" b="1" dirty="0" smtClean="0">
                <a:solidFill>
                  <a:srgbClr val="F2F2F2"/>
                </a:solidFill>
              </a:rPr>
              <a:t> </a:t>
            </a:r>
            <a:endParaRPr lang="en-US" dirty="0">
              <a:solidFill>
                <a:srgbClr val="F2F2F2"/>
              </a:solidFill>
            </a:endParaRPr>
          </a:p>
          <a:p>
            <a:pPr marL="0" lvl="1">
              <a:tabLst>
                <a:tab pos="1828800" algn="l"/>
              </a:tabLst>
            </a:pPr>
            <a:r>
              <a:rPr lang="en-US" dirty="0">
                <a:solidFill>
                  <a:srgbClr val="F2F2F2"/>
                </a:solidFill>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rgbClr val="F2F2F2"/>
                </a:solidFill>
                <a:hlinkClick r:id="rId9"/>
              </a:rPr>
              <a:t>www.microsoft.com/australia/learning</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r>
              <a:rPr lang="en-US" dirty="0">
                <a:solidFill>
                  <a:srgbClr val="F2F2F2"/>
                </a:solidFill>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98123955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rgbClr val="F2F2F2"/>
                </a:solidFill>
                <a:cs typeface="Arial" charset="0"/>
              </a:rPr>
              <a:t>© </a:t>
            </a:r>
            <a:r>
              <a:rPr lang="en-US" sz="800" dirty="0" smtClean="0">
                <a:solidFill>
                  <a:srgbClr val="F2F2F2"/>
                </a:solidFill>
                <a:cs typeface="Arial" charset="0"/>
              </a:rPr>
              <a:t>2010 Microsoft </a:t>
            </a:r>
            <a:r>
              <a:rPr lang="en-US" sz="800" dirty="0">
                <a:solidFill>
                  <a:srgbClr val="F2F2F2"/>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rgbClr val="F2F2F2"/>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rgbClr val="F2F2F2"/>
                </a:solidFill>
                <a:cs typeface="Arial" charset="0"/>
              </a:rPr>
              <a:t>MICROSOFT </a:t>
            </a:r>
            <a:r>
              <a:rPr lang="en-US" sz="800" dirty="0">
                <a:solidFill>
                  <a:srgbClr val="F2F2F2"/>
                </a:solidFill>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4034787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5383"/>
            <a:ext cx="8229600" cy="1143000"/>
          </a:xfrm>
        </p:spPr>
        <p:txBody>
          <a:bodyPr vert="horz" lIns="91440" tIns="45720" rIns="91440" bIns="45720" rtlCol="0" anchor="ctr">
            <a:normAutofit/>
          </a:bodyPr>
          <a:lstStyle/>
          <a:p>
            <a:r>
              <a:rPr lang="en-US" sz="3600" dirty="0" smtClean="0"/>
              <a:t>Types of Cloud Computing</a:t>
            </a:r>
            <a:endParaRPr lang="en-US" sz="3600" dirty="0"/>
          </a:p>
        </p:txBody>
      </p:sp>
      <p:sp>
        <p:nvSpPr>
          <p:cNvPr id="52" name="Pentagon 51"/>
          <p:cNvSpPr/>
          <p:nvPr/>
        </p:nvSpPr>
        <p:spPr bwMode="auto">
          <a:xfrm>
            <a:off x="4347362" y="1185140"/>
            <a:ext cx="1911310" cy="457200"/>
          </a:xfrm>
          <a:prstGeom prst="homePlate">
            <a:avLst/>
          </a:prstGeom>
          <a:solidFill>
            <a:schemeClr val="accent5">
              <a:lumMod val="75000"/>
            </a:schemeClr>
          </a:solidFill>
          <a:ln>
            <a:noFill/>
          </a:ln>
        </p:spPr>
        <p:style>
          <a:lnRef idx="0">
            <a:schemeClr val="lt1">
              <a:hueOff val="0"/>
              <a:satOff val="0"/>
              <a:lumOff val="0"/>
              <a:alphaOff val="0"/>
            </a:schemeClr>
          </a:lnRef>
          <a:fillRef idx="3">
            <a:schemeClr val="accent6">
              <a:alpha val="90000"/>
              <a:hueOff val="0"/>
              <a:satOff val="0"/>
              <a:lumOff val="0"/>
              <a:alphaOff val="-40000"/>
            </a:schemeClr>
          </a:fillRef>
          <a:effectRef idx="2">
            <a:schemeClr val="accent6">
              <a:alpha val="90000"/>
              <a:hueOff val="0"/>
              <a:satOff val="0"/>
              <a:lumOff val="0"/>
              <a:alphaOff val="-40000"/>
            </a:schemeClr>
          </a:effectRef>
          <a:fontRef idx="minor">
            <a:schemeClr val="lt1"/>
          </a:fontRef>
        </p:style>
        <p:txBody>
          <a:bodyPr vert="horz" wrap="square" lIns="91436" tIns="45718" rIns="91436" bIns="45718" numCol="1" rtlCol="0" anchor="ctr" anchorCtr="0" compatLnSpc="1">
            <a:prstTxWarp prst="textNoShape">
              <a:avLst/>
            </a:prstTxWarp>
          </a:bodyPr>
          <a:lstStyle/>
          <a:p>
            <a:pPr fontAlgn="base">
              <a:spcBef>
                <a:spcPct val="0"/>
              </a:spcBef>
              <a:spcAft>
                <a:spcPct val="0"/>
              </a:spcAft>
            </a:pPr>
            <a:endParaRPr lang="en-US" dirty="0" smtClean="0">
              <a:solidFill>
                <a:schemeClr val="bg1"/>
              </a:solidFill>
            </a:endParaRPr>
          </a:p>
        </p:txBody>
      </p:sp>
      <p:sp>
        <p:nvSpPr>
          <p:cNvPr id="53" name="Pentagon 52"/>
          <p:cNvSpPr/>
          <p:nvPr/>
        </p:nvSpPr>
        <p:spPr bwMode="auto">
          <a:xfrm rot="10800000">
            <a:off x="3224806" y="1185140"/>
            <a:ext cx="1122564" cy="457200"/>
          </a:xfrm>
          <a:prstGeom prst="homePlate">
            <a:avLst/>
          </a:prstGeom>
          <a:solidFill>
            <a:schemeClr val="accent5">
              <a:lumMod val="75000"/>
            </a:schemeClr>
          </a:solidFill>
          <a:ln>
            <a:noFill/>
          </a:ln>
        </p:spPr>
        <p:style>
          <a:lnRef idx="0">
            <a:schemeClr val="lt1">
              <a:hueOff val="0"/>
              <a:satOff val="0"/>
              <a:lumOff val="0"/>
              <a:alphaOff val="0"/>
            </a:schemeClr>
          </a:lnRef>
          <a:fillRef idx="3">
            <a:schemeClr val="accent6">
              <a:alpha val="90000"/>
              <a:hueOff val="0"/>
              <a:satOff val="0"/>
              <a:lumOff val="0"/>
              <a:alphaOff val="-40000"/>
            </a:schemeClr>
          </a:fillRef>
          <a:effectRef idx="2">
            <a:schemeClr val="accent6">
              <a:alpha val="90000"/>
              <a:hueOff val="0"/>
              <a:satOff val="0"/>
              <a:lumOff val="0"/>
              <a:alphaOff val="-40000"/>
            </a:schemeClr>
          </a:effectRef>
          <a:fontRef idx="minor">
            <a:schemeClr val="lt1"/>
          </a:fontRef>
        </p:style>
        <p:txBody>
          <a:bodyPr vert="horz" wrap="square" lIns="91436" tIns="45718" rIns="91436" bIns="45718" numCol="1" rtlCol="0" anchor="ctr" anchorCtr="0" compatLnSpc="1">
            <a:prstTxWarp prst="textNoShape">
              <a:avLst/>
            </a:prstTxWarp>
          </a:bodyPr>
          <a:lstStyle/>
          <a:p>
            <a:pPr fontAlgn="base">
              <a:spcBef>
                <a:spcPct val="0"/>
              </a:spcBef>
              <a:spcAft>
                <a:spcPct val="0"/>
              </a:spcAft>
            </a:pPr>
            <a:endParaRPr lang="en-US" dirty="0" smtClean="0">
              <a:solidFill>
                <a:schemeClr val="bg1"/>
              </a:solidFill>
            </a:endParaRPr>
          </a:p>
        </p:txBody>
      </p:sp>
      <p:sp>
        <p:nvSpPr>
          <p:cNvPr id="51" name="Rectangle 50"/>
          <p:cNvSpPr/>
          <p:nvPr/>
        </p:nvSpPr>
        <p:spPr bwMode="auto">
          <a:xfrm>
            <a:off x="3606354" y="1185139"/>
            <a:ext cx="1896835" cy="457200"/>
          </a:xfrm>
          <a:prstGeom prst="rect">
            <a:avLst/>
          </a:prstGeom>
          <a:noFill/>
          <a:ln w="1270">
            <a:noFill/>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bg1"/>
                </a:solidFill>
              </a:rPr>
              <a:t>Hybrid</a:t>
            </a:r>
          </a:p>
        </p:txBody>
      </p:sp>
      <p:sp>
        <p:nvSpPr>
          <p:cNvPr id="61" name="Private Cloud_text"/>
          <p:cNvSpPr/>
          <p:nvPr/>
        </p:nvSpPr>
        <p:spPr bwMode="auto">
          <a:xfrm>
            <a:off x="6258672" y="1185139"/>
            <a:ext cx="2428126" cy="457200"/>
          </a:xfrm>
          <a:prstGeom prst="roundRect">
            <a:avLst/>
          </a:prstGeom>
          <a:solidFill>
            <a:srgbClr val="002060"/>
          </a:solidFill>
          <a:ln>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l"/>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bg1"/>
                </a:solidFill>
              </a:rPr>
              <a:t>Private cloud</a:t>
            </a:r>
          </a:p>
        </p:txBody>
      </p:sp>
      <p:sp>
        <p:nvSpPr>
          <p:cNvPr id="66" name="Public Cloud_Text"/>
          <p:cNvSpPr/>
          <p:nvPr/>
        </p:nvSpPr>
        <p:spPr bwMode="auto">
          <a:xfrm>
            <a:off x="422747" y="1185140"/>
            <a:ext cx="2802060" cy="457200"/>
          </a:xfrm>
          <a:prstGeom prst="roundRect">
            <a:avLst/>
          </a:prstGeom>
          <a:solidFill>
            <a:srgbClr val="557EB9"/>
          </a:solidFill>
          <a:ln>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l"/>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bg1"/>
                </a:solidFill>
              </a:rPr>
              <a:t>Public cloud</a:t>
            </a:r>
          </a:p>
        </p:txBody>
      </p:sp>
      <p:sp>
        <p:nvSpPr>
          <p:cNvPr id="45" name="SaaS Obj"/>
          <p:cNvSpPr/>
          <p:nvPr/>
        </p:nvSpPr>
        <p:spPr bwMode="auto">
          <a:xfrm>
            <a:off x="422747" y="3781681"/>
            <a:ext cx="8264051" cy="731520"/>
          </a:xfrm>
          <a:prstGeom prst="roundRect">
            <a:avLst/>
          </a:prstGeom>
          <a:solidFill>
            <a:schemeClr val="accent1">
              <a:lumMod val="20000"/>
              <a:lumOff val="80000"/>
            </a:schemeClr>
          </a:solidFill>
          <a:ln>
            <a:headEnd type="none" w="med" len="med"/>
            <a:tailEnd type="none" w="med" len="med"/>
          </a:ln>
          <a:effectLst>
            <a:outerShdw blurRad="65532" dist="38100" dir="5400000" rotWithShape="0">
              <a:srgbClr val="000000">
                <a:alpha val="40000"/>
              </a:srgbClr>
            </a:outerShdw>
          </a:effectLst>
          <a:scene3d>
            <a:camera prst="orthographicFront">
              <a:rot lat="0" lon="0" rev="0"/>
            </a:camera>
            <a:lightRig rig="threePt" dir="tl"/>
          </a:scene3d>
          <a:sp3d prstMaterial="matte">
            <a:bevelT/>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36" tIns="45718" rIns="91436" bIns="82296" numCol="1" spcCol="0" rtlCol="0" fromWordArt="0" anchor="ctr" anchorCtr="0" forceAA="0" compatLnSpc="1">
            <a:prstTxWarp prst="textNoShape">
              <a:avLst/>
            </a:prstTxWarp>
            <a:noAutofit/>
          </a:bodyPr>
          <a:lstStyle/>
          <a:p>
            <a:pPr defTabSz="914099" fontAlgn="base">
              <a:spcBef>
                <a:spcPct val="0"/>
              </a:spcBef>
              <a:spcAft>
                <a:spcPct val="0"/>
              </a:spcAft>
              <a:buSzPct val="125000"/>
              <a:tabLst>
                <a:tab pos="3430588" algn="l"/>
                <a:tab pos="10739438" algn="r"/>
              </a:tabLst>
            </a:pPr>
            <a:r>
              <a:rPr lang="en-US" sz="2400" dirty="0">
                <a:solidFill>
                  <a:schemeClr val="tx1"/>
                </a:solidFill>
              </a:rPr>
              <a:t>Software</a:t>
            </a:r>
            <a:r>
              <a:rPr lang="en-US" dirty="0">
                <a:solidFill>
                  <a:schemeClr val="tx1"/>
                </a:solidFill>
              </a:rPr>
              <a:t> as a </a:t>
            </a:r>
            <a:r>
              <a:rPr lang="en-US" dirty="0" smtClean="0">
                <a:solidFill>
                  <a:schemeClr val="tx1"/>
                </a:solidFill>
              </a:rPr>
              <a:t>service</a:t>
            </a:r>
            <a:r>
              <a:rPr lang="en-US" dirty="0">
                <a:solidFill>
                  <a:schemeClr val="tx1"/>
                </a:solidFill>
              </a:rPr>
              <a:t>	</a:t>
            </a:r>
            <a:r>
              <a:rPr lang="en-US" dirty="0" smtClean="0">
                <a:solidFill>
                  <a:schemeClr val="tx1"/>
                </a:solidFill>
              </a:rPr>
              <a:t>	</a:t>
            </a:r>
            <a:r>
              <a:rPr lang="en-US" sz="2400" dirty="0" smtClean="0">
                <a:solidFill>
                  <a:schemeClr val="tx1"/>
                </a:solidFill>
              </a:rPr>
              <a:t>User Productivity</a:t>
            </a:r>
            <a:endParaRPr lang="en-US" sz="2400" dirty="0">
              <a:solidFill>
                <a:schemeClr val="tx1"/>
              </a:solidFill>
            </a:endParaRPr>
          </a:p>
        </p:txBody>
      </p:sp>
      <p:sp>
        <p:nvSpPr>
          <p:cNvPr id="46" name="PaaS Obj n lbl"/>
          <p:cNvSpPr/>
          <p:nvPr/>
        </p:nvSpPr>
        <p:spPr bwMode="auto">
          <a:xfrm>
            <a:off x="422746" y="4718055"/>
            <a:ext cx="8264050" cy="731520"/>
          </a:xfrm>
          <a:prstGeom prst="roundRect">
            <a:avLst/>
          </a:prstGeom>
          <a:solidFill>
            <a:schemeClr val="accent1">
              <a:lumMod val="20000"/>
              <a:lumOff val="80000"/>
            </a:schemeClr>
          </a:solidFill>
          <a:ln>
            <a:headEnd type="none" w="med" len="med"/>
            <a:tailEnd type="none" w="med" len="med"/>
          </a:ln>
          <a:effectLst>
            <a:outerShdw blurRad="65532" dist="38100" dir="5400000" rotWithShape="0">
              <a:srgbClr val="000000">
                <a:alpha val="40000"/>
              </a:srgbClr>
            </a:outerShdw>
          </a:effectLst>
          <a:scene3d>
            <a:camera prst="orthographicFront">
              <a:rot lat="0" lon="0" rev="0"/>
            </a:camera>
            <a:lightRig rig="threePt" dir="tl"/>
          </a:scene3d>
          <a:sp3d prstMaterial="matte">
            <a:bevelT/>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36" tIns="45718" rIns="91436" bIns="82296" numCol="1" spcCol="0" rtlCol="0" fromWordArt="0" anchor="ctr" anchorCtr="0" forceAA="0" compatLnSpc="1">
            <a:prstTxWarp prst="textNoShape">
              <a:avLst/>
            </a:prstTxWarp>
            <a:noAutofit/>
          </a:bodyPr>
          <a:lstStyle/>
          <a:p>
            <a:pPr defTabSz="914099" fontAlgn="base">
              <a:spcBef>
                <a:spcPct val="0"/>
              </a:spcBef>
              <a:spcAft>
                <a:spcPct val="0"/>
              </a:spcAft>
              <a:buSzPct val="125000"/>
              <a:tabLst>
                <a:tab pos="3430588" algn="l"/>
                <a:tab pos="10739438" algn="r"/>
              </a:tabLst>
            </a:pPr>
            <a:r>
              <a:rPr lang="en-US" sz="2400" dirty="0" smtClean="0">
                <a:solidFill>
                  <a:schemeClr val="tx1"/>
                </a:solidFill>
              </a:rPr>
              <a:t>Platform </a:t>
            </a:r>
            <a:r>
              <a:rPr lang="en-US" dirty="0" smtClean="0">
                <a:solidFill>
                  <a:schemeClr val="tx1"/>
                </a:solidFill>
              </a:rPr>
              <a:t>as a service</a:t>
            </a:r>
            <a:r>
              <a:rPr lang="en-US" sz="2400" dirty="0" smtClean="0">
                <a:solidFill>
                  <a:schemeClr val="tx1"/>
                </a:solidFill>
              </a:rPr>
              <a:t>		Rapidly Develop Apps</a:t>
            </a:r>
            <a:endParaRPr lang="en-US" sz="2400" dirty="0">
              <a:solidFill>
                <a:schemeClr val="tx1"/>
              </a:solidFill>
            </a:endParaRPr>
          </a:p>
        </p:txBody>
      </p:sp>
      <p:sp>
        <p:nvSpPr>
          <p:cNvPr id="84" name="IaaS obj n lbl"/>
          <p:cNvSpPr/>
          <p:nvPr/>
        </p:nvSpPr>
        <p:spPr bwMode="auto">
          <a:xfrm>
            <a:off x="422747" y="5654430"/>
            <a:ext cx="8264051" cy="731520"/>
          </a:xfrm>
          <a:prstGeom prst="roundRect">
            <a:avLst/>
          </a:prstGeom>
          <a:solidFill>
            <a:schemeClr val="accent1">
              <a:lumMod val="20000"/>
              <a:lumOff val="80000"/>
            </a:schemeClr>
          </a:solidFill>
          <a:ln>
            <a:headEnd type="none" w="med" len="med"/>
            <a:tailEnd type="none" w="med" len="med"/>
          </a:ln>
          <a:effectLst>
            <a:outerShdw blurRad="65532" dist="38100" dir="5400000" rotWithShape="0">
              <a:srgbClr val="000000">
                <a:alpha val="40000"/>
              </a:srgbClr>
            </a:outerShdw>
          </a:effectLst>
          <a:scene3d>
            <a:camera prst="orthographicFront">
              <a:rot lat="0" lon="0" rev="0"/>
            </a:camera>
            <a:lightRig rig="threePt" dir="tl"/>
          </a:scene3d>
          <a:sp3d prstMaterial="matte">
            <a:bevelT/>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36" tIns="45718" rIns="91436" bIns="82296" numCol="1" spcCol="0" rtlCol="0" fromWordArt="0" anchor="ctr" anchorCtr="0" forceAA="0" compatLnSpc="1">
            <a:prstTxWarp prst="textNoShape">
              <a:avLst/>
            </a:prstTxWarp>
            <a:noAutofit/>
          </a:bodyPr>
          <a:lstStyle/>
          <a:p>
            <a:pPr defTabSz="914099" fontAlgn="base">
              <a:spcBef>
                <a:spcPct val="0"/>
              </a:spcBef>
              <a:spcAft>
                <a:spcPct val="0"/>
              </a:spcAft>
              <a:buSzPct val="125000"/>
              <a:tabLst>
                <a:tab pos="3430588" algn="l"/>
                <a:tab pos="10739438" algn="r"/>
              </a:tabLst>
            </a:pPr>
            <a:r>
              <a:rPr lang="en-US" sz="2400" dirty="0">
                <a:solidFill>
                  <a:schemeClr val="tx1"/>
                </a:solidFill>
              </a:rPr>
              <a:t>Infrastructure </a:t>
            </a:r>
            <a:r>
              <a:rPr lang="en-US" dirty="0">
                <a:solidFill>
                  <a:schemeClr val="tx1"/>
                </a:solidFill>
              </a:rPr>
              <a:t>as a </a:t>
            </a:r>
            <a:r>
              <a:rPr lang="en-US" dirty="0" smtClean="0">
                <a:solidFill>
                  <a:schemeClr val="tx1"/>
                </a:solidFill>
              </a:rPr>
              <a:t>service</a:t>
            </a:r>
            <a:r>
              <a:rPr lang="en-US" sz="2400" dirty="0" smtClean="0">
                <a:solidFill>
                  <a:schemeClr val="tx1"/>
                </a:solidFill>
              </a:rPr>
              <a:t>		Reduce Management</a:t>
            </a:r>
            <a:endParaRPr lang="en-US" sz="2400" dirty="0">
              <a:solidFill>
                <a:schemeClr val="tx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7797" y="2054045"/>
            <a:ext cx="1371957" cy="1384026"/>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68793" y="2026723"/>
            <a:ext cx="1371957" cy="1438673"/>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80091" y="2069340"/>
            <a:ext cx="1371957" cy="1368733"/>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67103" y="6416344"/>
            <a:ext cx="6776897" cy="397032"/>
          </a:xfrm>
          <a:prstGeom prst="rect">
            <a:avLst/>
          </a:prstGeom>
        </p:spPr>
        <p:txBody>
          <a:bodyPr wrap="square">
            <a:spAutoFit/>
          </a:bodyPr>
          <a:lstStyle/>
          <a:p>
            <a:pPr>
              <a:lnSpc>
                <a:spcPct val="90000"/>
              </a:lnSpc>
              <a:spcAft>
                <a:spcPts val="333"/>
              </a:spcAft>
              <a:defRPr/>
            </a:pPr>
            <a:r>
              <a:rPr lang="en-US" sz="1100" dirty="0">
                <a:solidFill>
                  <a:schemeClr val="bg1"/>
                </a:solidFill>
              </a:rPr>
              <a:t>Reference: </a:t>
            </a:r>
            <a:r>
              <a:rPr lang="en-US" sz="1100" dirty="0">
                <a:solidFill>
                  <a:schemeClr val="bg1"/>
                </a:solidFill>
                <a:hlinkClick r:id="rId6"/>
              </a:rPr>
              <a:t>http://blogs.office.com/b/office_comics/archive/2011/03/25/the-cloud-marketing-new-office-comic.aspx</a:t>
            </a:r>
            <a:endParaRPr lang="en-US" sz="1100" dirty="0">
              <a:solidFill>
                <a:schemeClr val="bg1"/>
              </a:solidFill>
            </a:endParaRPr>
          </a:p>
        </p:txBody>
      </p:sp>
    </p:spTree>
    <p:extLst>
      <p:ext uri="{BB962C8B-B14F-4D97-AF65-F5344CB8AC3E}">
        <p14:creationId xmlns:p14="http://schemas.microsoft.com/office/powerpoint/2010/main" val="315165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Windows Azure Platform really?</a:t>
            </a:r>
            <a:endParaRPr lang="en-US" dirty="0"/>
          </a:p>
        </p:txBody>
      </p:sp>
      <p:sp>
        <p:nvSpPr>
          <p:cNvPr id="3" name="Content Placeholder 2"/>
          <p:cNvSpPr>
            <a:spLocks noGrp="1"/>
          </p:cNvSpPr>
          <p:nvPr>
            <p:ph idx="1"/>
          </p:nvPr>
        </p:nvSpPr>
        <p:spPr>
          <a:xfrm>
            <a:off x="381000" y="1280615"/>
            <a:ext cx="4703816" cy="4596658"/>
          </a:xfrm>
        </p:spPr>
        <p:txBody>
          <a:bodyPr>
            <a:normAutofit/>
          </a:bodyPr>
          <a:lstStyle/>
          <a:p>
            <a:r>
              <a:rPr lang="en-US" sz="2000" dirty="0"/>
              <a:t>Windows Azure &amp; SQL Azure</a:t>
            </a:r>
          </a:p>
          <a:p>
            <a:pPr lvl="1"/>
            <a:r>
              <a:rPr lang="en-US" sz="2000" dirty="0"/>
              <a:t>Public Cloud </a:t>
            </a:r>
            <a:r>
              <a:rPr lang="en-US" sz="2000" dirty="0" smtClean="0"/>
              <a:t>Platform</a:t>
            </a:r>
            <a:endParaRPr lang="en-US" sz="2000" dirty="0"/>
          </a:p>
          <a:p>
            <a:r>
              <a:rPr lang="en-US" sz="2000" dirty="0" err="1" smtClean="0"/>
              <a:t>AppFabric</a:t>
            </a:r>
            <a:endParaRPr lang="en-US" sz="2000" dirty="0" smtClean="0"/>
          </a:p>
          <a:p>
            <a:pPr lvl="1"/>
            <a:r>
              <a:rPr lang="en-US" sz="2000" dirty="0"/>
              <a:t>Hybrid </a:t>
            </a:r>
            <a:r>
              <a:rPr lang="en-US" sz="2000" dirty="0" smtClean="0"/>
              <a:t>Middleware</a:t>
            </a:r>
          </a:p>
          <a:p>
            <a:r>
              <a:rPr lang="en-US" sz="2000" dirty="0" smtClean="0"/>
              <a:t>Virtual </a:t>
            </a:r>
            <a:r>
              <a:rPr lang="en-US" sz="2000" dirty="0"/>
              <a:t>Machine Role</a:t>
            </a:r>
          </a:p>
          <a:p>
            <a:pPr lvl="1"/>
            <a:r>
              <a:rPr lang="en-US" sz="2000" dirty="0"/>
              <a:t>Infrastructure </a:t>
            </a:r>
            <a:r>
              <a:rPr lang="en-US" sz="2000" dirty="0" smtClean="0"/>
              <a:t>Services</a:t>
            </a:r>
          </a:p>
          <a:p>
            <a:r>
              <a:rPr lang="en-US" sz="2000" dirty="0" smtClean="0"/>
              <a:t>Data as a Service</a:t>
            </a:r>
            <a:endParaRPr lang="en-US" sz="2000" dirty="0"/>
          </a:p>
          <a:p>
            <a:pPr lvl="1"/>
            <a:r>
              <a:rPr lang="en-US" sz="2000" dirty="0"/>
              <a:t>Data </a:t>
            </a:r>
            <a:r>
              <a:rPr lang="en-US" sz="2000" dirty="0" smtClean="0"/>
              <a:t>Market</a:t>
            </a:r>
          </a:p>
          <a:p>
            <a:r>
              <a:rPr lang="en-US" sz="2000" dirty="0" smtClean="0"/>
              <a:t>Windows Azure “Connect”</a:t>
            </a:r>
          </a:p>
          <a:p>
            <a:pPr lvl="1"/>
            <a:r>
              <a:rPr lang="en-US" sz="2000" dirty="0" smtClean="0"/>
              <a:t>VPN into cloud!</a:t>
            </a:r>
          </a:p>
          <a:p>
            <a:r>
              <a:rPr lang="en-US" sz="2000" dirty="0" smtClean="0"/>
              <a:t>… keeps growing</a:t>
            </a:r>
          </a:p>
          <a:p>
            <a:pPr marL="460375" lvl="1" indent="0">
              <a:buNone/>
            </a:pPr>
            <a:endParaRPr lang="en-US" sz="2000" dirty="0"/>
          </a:p>
        </p:txBody>
      </p:sp>
      <p:pic>
        <p:nvPicPr>
          <p:cNvPr id="6" name="Picture 5" descr="image_thumb[18].png"/>
          <p:cNvPicPr>
            <a:picLocks noChangeAspect="1"/>
          </p:cNvPicPr>
          <p:nvPr/>
        </p:nvPicPr>
        <p:blipFill>
          <a:blip r:embed="rId4"/>
          <a:stretch>
            <a:fillRect/>
          </a:stretch>
        </p:blipFill>
        <p:spPr>
          <a:xfrm>
            <a:off x="5378961" y="1444755"/>
            <a:ext cx="3536439" cy="2704336"/>
          </a:xfrm>
          <a:prstGeom prst="rect">
            <a:avLst/>
          </a:prstGeom>
        </p:spPr>
      </p:pic>
      <p:sp>
        <p:nvSpPr>
          <p:cNvPr id="4" name="Rectangle 3"/>
          <p:cNvSpPr/>
          <p:nvPr/>
        </p:nvSpPr>
        <p:spPr>
          <a:xfrm>
            <a:off x="5364088" y="4488181"/>
            <a:ext cx="3713261" cy="461665"/>
          </a:xfrm>
          <a:prstGeom prst="rect">
            <a:avLst/>
          </a:prstGeom>
        </p:spPr>
        <p:txBody>
          <a:bodyPr wrap="none">
            <a:spAutoFit/>
          </a:bodyPr>
          <a:lstStyle/>
          <a:p>
            <a:r>
              <a:rPr lang="en-US" sz="2400" b="1" dirty="0">
                <a:solidFill>
                  <a:schemeClr val="bg1"/>
                </a:solidFill>
              </a:rPr>
              <a:t>Utility</a:t>
            </a:r>
            <a:r>
              <a:rPr lang="en-US" sz="2400" dirty="0">
                <a:solidFill>
                  <a:schemeClr val="bg1"/>
                </a:solidFill>
              </a:rPr>
              <a:t>: Pay for what you use</a:t>
            </a:r>
          </a:p>
        </p:txBody>
      </p:sp>
      <p:sp>
        <p:nvSpPr>
          <p:cNvPr id="7" name="TextBox 6"/>
          <p:cNvSpPr txBox="1"/>
          <p:nvPr/>
        </p:nvSpPr>
        <p:spPr>
          <a:xfrm>
            <a:off x="3365770" y="6129950"/>
            <a:ext cx="5778230" cy="492443"/>
          </a:xfrm>
          <a:prstGeom prst="rect">
            <a:avLst/>
          </a:prstGeom>
          <a:noFill/>
        </p:spPr>
        <p:txBody>
          <a:bodyPr wrap="square" lIns="0" tIns="0" rIns="0" bIns="0" rtlCol="0">
            <a:spAutoFit/>
          </a:bodyPr>
          <a:lstStyle/>
          <a:p>
            <a:r>
              <a:rPr lang="en-US" sz="1600" dirty="0" smtClean="0">
                <a:solidFill>
                  <a:schemeClr val="bg1"/>
                </a:solidFill>
              </a:rPr>
              <a:t>Reference: </a:t>
            </a:r>
            <a:r>
              <a:rPr lang="en-US" sz="1600" dirty="0" smtClean="0">
                <a:solidFill>
                  <a:schemeClr val="bg1"/>
                </a:solidFill>
                <a:hlinkClick r:id="rId5"/>
              </a:rPr>
              <a:t>http://blog.smarx.com/posts/what-is-windows-azure-a-hand-drawn-video</a:t>
            </a:r>
            <a:endParaRPr lang="en-US" sz="1600" dirty="0" smtClean="0">
              <a:solidFill>
                <a:schemeClr val="bg1"/>
              </a:solidFill>
            </a:endParaRPr>
          </a:p>
        </p:txBody>
      </p:sp>
    </p:spTree>
    <p:custDataLst>
      <p:tags r:id="rId1"/>
    </p:custDataLst>
    <p:extLst>
      <p:ext uri="{BB962C8B-B14F-4D97-AF65-F5344CB8AC3E}">
        <p14:creationId xmlns:p14="http://schemas.microsoft.com/office/powerpoint/2010/main" val="2653653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normAutofit fontScale="90000"/>
          </a:bodyPr>
          <a:lstStyle/>
          <a:p>
            <a:r>
              <a:rPr lang="en-US" sz="4400" dirty="0" smtClean="0"/>
              <a:t>Life without the Cloud</a:t>
            </a:r>
            <a:endParaRPr lang="en-US" sz="4400" dirty="0"/>
          </a:p>
        </p:txBody>
      </p:sp>
      <p:sp>
        <p:nvSpPr>
          <p:cNvPr id="3" name="Content Placeholder 2"/>
          <p:cNvSpPr>
            <a:spLocks noGrp="1"/>
          </p:cNvSpPr>
          <p:nvPr>
            <p:ph sz="half" idx="1"/>
          </p:nvPr>
        </p:nvSpPr>
        <p:spPr>
          <a:xfrm>
            <a:off x="381001" y="1447800"/>
            <a:ext cx="4495800" cy="3705630"/>
          </a:xfrm>
        </p:spPr>
        <p:txBody>
          <a:bodyPr>
            <a:normAutofit fontScale="85000" lnSpcReduction="10000"/>
          </a:bodyPr>
          <a:lstStyle/>
          <a:p>
            <a:r>
              <a:rPr lang="en-US" dirty="0" smtClean="0"/>
              <a:t>Hardware &amp; OS Maintenance</a:t>
            </a:r>
          </a:p>
          <a:p>
            <a:r>
              <a:rPr lang="en-US" dirty="0" smtClean="0"/>
              <a:t>Deployment</a:t>
            </a:r>
          </a:p>
          <a:p>
            <a:r>
              <a:rPr lang="en-US" dirty="0" smtClean="0"/>
              <a:t>Load balancing </a:t>
            </a:r>
          </a:p>
          <a:p>
            <a:r>
              <a:rPr lang="en-US" dirty="0" smtClean="0"/>
              <a:t>Scalability</a:t>
            </a:r>
          </a:p>
          <a:p>
            <a:r>
              <a:rPr lang="en-US" dirty="0" smtClean="0"/>
              <a:t>Performance</a:t>
            </a:r>
          </a:p>
          <a:p>
            <a:r>
              <a:rPr lang="en-US" dirty="0" smtClean="0"/>
              <a:t>…</a:t>
            </a:r>
          </a:p>
          <a:p>
            <a:endParaRPr lang="en-US" dirty="0" smtClean="0"/>
          </a:p>
          <a:p>
            <a:r>
              <a:rPr lang="en-US" dirty="0" smtClean="0"/>
              <a:t>So Little Time for the </a:t>
            </a:r>
            <a:r>
              <a:rPr lang="en-US" b="1" dirty="0" smtClean="0"/>
              <a:t>Application!</a:t>
            </a:r>
            <a:endParaRPr lang="en-US" b="1" dirty="0"/>
          </a:p>
        </p:txBody>
      </p:sp>
      <p:pic>
        <p:nvPicPr>
          <p:cNvPr id="7" name="Content Placeholder 6" descr="image_thumb[20].png"/>
          <p:cNvPicPr>
            <a:picLocks noGrp="1" noChangeAspect="1"/>
          </p:cNvPicPr>
          <p:nvPr>
            <p:ph sz="half" idx="2"/>
          </p:nvPr>
        </p:nvPicPr>
        <p:blipFill>
          <a:blip r:embed="rId2"/>
          <a:stretch>
            <a:fillRect/>
          </a:stretch>
        </p:blipFill>
        <p:spPr>
          <a:xfrm>
            <a:off x="5042749" y="1447801"/>
            <a:ext cx="3710338" cy="3782105"/>
          </a:xfrm>
        </p:spPr>
      </p:pic>
      <p:sp>
        <p:nvSpPr>
          <p:cNvPr id="4" name="TextBox 3"/>
          <p:cNvSpPr txBox="1"/>
          <p:nvPr/>
        </p:nvSpPr>
        <p:spPr>
          <a:xfrm>
            <a:off x="685801" y="6320792"/>
            <a:ext cx="7848600" cy="246221"/>
          </a:xfrm>
          <a:prstGeom prst="rect">
            <a:avLst/>
          </a:prstGeom>
          <a:noFill/>
        </p:spPr>
        <p:txBody>
          <a:bodyPr wrap="square" lIns="0" tIns="0" rIns="0" bIns="0" rtlCol="0">
            <a:spAutoFit/>
          </a:bodyPr>
          <a:lstStyle/>
          <a:p>
            <a:r>
              <a:rPr lang="en-US" sz="1600" dirty="0" smtClean="0">
                <a:gradFill>
                  <a:gsLst>
                    <a:gs pos="0">
                      <a:schemeClr val="tx1"/>
                    </a:gs>
                    <a:gs pos="86000">
                      <a:schemeClr val="tx1"/>
                    </a:gs>
                  </a:gsLst>
                  <a:lin ang="5400000" scaled="0"/>
                </a:gradFill>
              </a:rPr>
              <a:t>Reference: </a:t>
            </a:r>
            <a:r>
              <a:rPr lang="en-US" sz="1600" dirty="0" smtClean="0">
                <a:gradFill>
                  <a:gsLst>
                    <a:gs pos="0">
                      <a:schemeClr val="tx1"/>
                    </a:gs>
                    <a:gs pos="86000">
                      <a:schemeClr val="tx1"/>
                    </a:gs>
                  </a:gsLst>
                  <a:lin ang="5400000" scaled="0"/>
                </a:gradFill>
                <a:hlinkClick r:id="rId3"/>
              </a:rPr>
              <a:t>http://blog.smarx.com/posts/what-is-windows-azure-a-hand-drawn-video</a:t>
            </a:r>
            <a:endParaRPr lang="en-US" sz="16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24636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Evolution From CRM to </a:t>
            </a:r>
            <a:r>
              <a:rPr lang="en-US" dirty="0" smtClean="0"/>
              <a:t>xRM</a:t>
            </a:r>
            <a:endParaRPr lang="en-US" dirty="0"/>
          </a:p>
        </p:txBody>
      </p:sp>
      <p:sp>
        <p:nvSpPr>
          <p:cNvPr id="3" name="Rectangle 2"/>
          <p:cNvSpPr/>
          <p:nvPr/>
        </p:nvSpPr>
        <p:spPr bwMode="auto">
          <a:xfrm>
            <a:off x="152400" y="1577752"/>
            <a:ext cx="4724400" cy="4724400"/>
          </a:xfrm>
          <a:prstGeom prst="rect">
            <a:avLst/>
          </a:prstGeom>
          <a:solidFill>
            <a:schemeClr val="accent3">
              <a:alpha val="40000"/>
            </a:schemeClr>
          </a:solidFill>
          <a:ln>
            <a:noFill/>
            <a:headEnd type="none" w="med" len="med"/>
            <a:tailEnd type="none" w="med" len="med"/>
          </a:ln>
          <a:effectLst>
            <a:outerShdw blurRad="63500" dist="38100" dir="5400000" rotWithShape="0">
              <a:srgbClr val="000000">
                <a:alpha val="45000"/>
              </a:srgbClr>
            </a:outerShdw>
          </a:effectLst>
          <a:scene3d>
            <a:camera prst="perspectiveRight" fov="4800000">
              <a:rot lat="0" lon="19200000" rev="0"/>
            </a:camera>
            <a:lightRig rig="glow" dir="t">
              <a:rot lat="0" lon="0" rev="6360000"/>
            </a:lightRig>
          </a:scene3d>
          <a:sp3d contourW="1000" prstMaterial="flat">
            <a:bevelT w="95250" h="101600"/>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 name="Rectangle 3"/>
          <p:cNvSpPr/>
          <p:nvPr/>
        </p:nvSpPr>
        <p:spPr bwMode="auto">
          <a:xfrm flipH="1">
            <a:off x="4416552" y="1577752"/>
            <a:ext cx="4727448" cy="4724400"/>
          </a:xfrm>
          <a:prstGeom prst="rect">
            <a:avLst/>
          </a:prstGeom>
          <a:solidFill>
            <a:schemeClr val="accent3">
              <a:alpha val="40000"/>
            </a:schemeClr>
          </a:solidFill>
          <a:ln>
            <a:noFill/>
            <a:headEnd type="none" w="med" len="med"/>
            <a:tailEnd type="none" w="med" len="med"/>
          </a:ln>
          <a:effectLst>
            <a:outerShdw blurRad="63500" dist="38100" dir="5400000" rotWithShape="0">
              <a:srgbClr val="000000">
                <a:alpha val="45000"/>
              </a:srgbClr>
            </a:outerShdw>
          </a:effectLst>
          <a:scene3d>
            <a:camera prst="perspectiveRight" fov="4800000">
              <a:rot lat="0" lon="13380000" rev="0"/>
            </a:camera>
            <a:lightRig rig="glow" dir="t">
              <a:rot lat="0" lon="0" rev="6360000"/>
            </a:lightRig>
          </a:scene3d>
          <a:sp3d contourW="1000" prstMaterial="flat">
            <a:bevelT w="95250" h="101600"/>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grpSp>
        <p:nvGrpSpPr>
          <p:cNvPr id="6" name="Group 4"/>
          <p:cNvGrpSpPr/>
          <p:nvPr/>
        </p:nvGrpSpPr>
        <p:grpSpPr>
          <a:xfrm>
            <a:off x="2728912" y="2364512"/>
            <a:ext cx="3686176" cy="2185040"/>
            <a:chOff x="1847850" y="2235689"/>
            <a:chExt cx="5448300" cy="3159534"/>
          </a:xfrm>
        </p:grpSpPr>
        <p:grpSp>
          <p:nvGrpSpPr>
            <p:cNvPr id="8" name="Group 34"/>
            <p:cNvGrpSpPr/>
            <p:nvPr/>
          </p:nvGrpSpPr>
          <p:grpSpPr>
            <a:xfrm>
              <a:off x="1847850" y="2652023"/>
              <a:ext cx="5448300" cy="2743200"/>
              <a:chOff x="3370262" y="2057400"/>
              <a:chExt cx="5448300" cy="2743200"/>
            </a:xfrm>
          </p:grpSpPr>
          <p:pic>
            <p:nvPicPr>
              <p:cNvPr id="15" name="Picture 13" descr="C:\Users\mitchelld\Desktop\network balls.png"/>
              <p:cNvPicPr>
                <a:picLocks noChangeAspect="1" noChangeArrowheads="1"/>
              </p:cNvPicPr>
              <p:nvPr/>
            </p:nvPicPr>
            <p:blipFill>
              <a:blip r:embed="rId3" cstate="print"/>
              <a:srcRect/>
              <a:stretch>
                <a:fillRect/>
              </a:stretch>
            </p:blipFill>
            <p:spPr bwMode="auto">
              <a:xfrm>
                <a:off x="4323667" y="2525070"/>
                <a:ext cx="3310193" cy="2136269"/>
              </a:xfrm>
              <a:prstGeom prst="rect">
                <a:avLst/>
              </a:prstGeom>
              <a:noFill/>
            </p:spPr>
          </p:pic>
          <p:pic>
            <p:nvPicPr>
              <p:cNvPr id="16" name="Picture 14" descr="\\SERVER3\InternalBin\Resource DVD\DVD_ART36\Artwork_Imagery\Icons - Illustrations\Internet Clouds web\cloud 2.png"/>
              <p:cNvPicPr>
                <a:picLocks noChangeAspect="1" noChangeArrowheads="1"/>
              </p:cNvPicPr>
              <p:nvPr/>
            </p:nvPicPr>
            <p:blipFill>
              <a:blip r:embed="rId4" cstate="print">
                <a:alphaModFix amt="50000"/>
              </a:blip>
              <a:srcRect/>
              <a:stretch>
                <a:fillRect/>
              </a:stretch>
            </p:blipFill>
            <p:spPr bwMode="auto">
              <a:xfrm>
                <a:off x="3370262" y="2057400"/>
                <a:ext cx="5448300" cy="2743200"/>
              </a:xfrm>
              <a:prstGeom prst="rect">
                <a:avLst/>
              </a:prstGeom>
              <a:blipFill dpi="0" rotWithShape="1">
                <a:blip r:embed="rId5" cstate="print">
                  <a:alphaModFix amt="50000"/>
                </a:blip>
                <a:srcRect/>
                <a:stretch>
                  <a:fillRect/>
                </a:stretch>
              </a:blipFill>
              <a:ln w="55000" cap="flat" cmpd="thickThin" algn="ctr">
                <a:noFill/>
                <a:prstDash val="solid"/>
                <a:headEnd type="none" w="med" len="med"/>
                <a:tailEnd type="none" w="med" len="med"/>
              </a:ln>
              <a:effectLst/>
            </p:spPr>
          </p:pic>
        </p:grpSp>
        <p:pic>
          <p:nvPicPr>
            <p:cNvPr id="7" name="Picture 6" descr="dashboard_neil.png"/>
            <p:cNvPicPr>
              <a:picLocks noChangeAspect="1"/>
            </p:cNvPicPr>
            <p:nvPr/>
          </p:nvPicPr>
          <p:blipFill>
            <a:blip r:embed="rId6" cstate="print"/>
            <a:stretch>
              <a:fillRect/>
            </a:stretch>
          </p:blipFill>
          <p:spPr>
            <a:xfrm>
              <a:off x="3002673" y="2235689"/>
              <a:ext cx="3172968" cy="1979290"/>
            </a:xfrm>
            <a:prstGeom prst="rect">
              <a:avLst/>
            </a:prstGeom>
          </p:spPr>
        </p:pic>
        <p:grpSp>
          <p:nvGrpSpPr>
            <p:cNvPr id="9" name="Group 81"/>
            <p:cNvGrpSpPr/>
            <p:nvPr/>
          </p:nvGrpSpPr>
          <p:grpSpPr>
            <a:xfrm>
              <a:off x="2525713" y="2495113"/>
              <a:ext cx="1235154" cy="1235154"/>
              <a:chOff x="-298151" y="-367462"/>
              <a:chExt cx="5092786" cy="5092786"/>
            </a:xfrm>
          </p:grpSpPr>
          <p:pic>
            <p:nvPicPr>
              <p:cNvPr id="13" name="Picture 12" descr="desktop-pc2.png"/>
              <p:cNvPicPr>
                <a:picLocks noChangeAspect="1"/>
              </p:cNvPicPr>
              <p:nvPr/>
            </p:nvPicPr>
            <p:blipFill>
              <a:blip r:embed="rId7" cstate="print">
                <a:lum contrast="10000"/>
              </a:blip>
              <a:stretch>
                <a:fillRect/>
              </a:stretch>
            </p:blipFill>
            <p:spPr>
              <a:xfrm>
                <a:off x="-298151" y="-367462"/>
                <a:ext cx="5092786" cy="5092786"/>
              </a:xfrm>
              <a:prstGeom prst="rect">
                <a:avLst/>
              </a:prstGeom>
            </p:spPr>
          </p:pic>
          <p:pic>
            <p:nvPicPr>
              <p:cNvPr id="14" name="Picture 13" descr="dashboard_neil.png"/>
              <p:cNvPicPr>
                <a:picLocks noChangeAspect="1"/>
              </p:cNvPicPr>
              <p:nvPr/>
            </p:nvPicPr>
            <p:blipFill>
              <a:blip r:embed="rId6" cstate="print"/>
              <a:stretch>
                <a:fillRect/>
              </a:stretch>
            </p:blipFill>
            <p:spPr>
              <a:xfrm>
                <a:off x="510503" y="377759"/>
                <a:ext cx="3437059" cy="2144029"/>
              </a:xfrm>
              <a:prstGeom prst="rect">
                <a:avLst/>
              </a:prstGeom>
            </p:spPr>
          </p:pic>
        </p:grpSp>
        <p:grpSp>
          <p:nvGrpSpPr>
            <p:cNvPr id="18" name="Group 87"/>
            <p:cNvGrpSpPr/>
            <p:nvPr/>
          </p:nvGrpSpPr>
          <p:grpSpPr>
            <a:xfrm>
              <a:off x="4578309" y="3663056"/>
              <a:ext cx="411177" cy="723863"/>
              <a:chOff x="6018524" y="2017345"/>
              <a:chExt cx="382277" cy="672985"/>
            </a:xfrm>
          </p:grpSpPr>
          <p:pic>
            <p:nvPicPr>
              <p:cNvPr id="11" name="Picture 5" descr="C:\Users\Public\Pictures\DVD_ART35\Artwork_Imagery\Hardware Photos\OEM HW\Windows Mobile devices (cell phone, pda)\Smartphone cell phones\Motorola Moto Q Verizon.png"/>
              <p:cNvPicPr>
                <a:picLocks noChangeAspect="1" noChangeArrowheads="1"/>
              </p:cNvPicPr>
              <p:nvPr/>
            </p:nvPicPr>
            <p:blipFill>
              <a:blip r:embed="rId8" cstate="print"/>
              <a:srcRect/>
              <a:stretch>
                <a:fillRect/>
              </a:stretch>
            </p:blipFill>
            <p:spPr bwMode="auto">
              <a:xfrm>
                <a:off x="6018524" y="2017345"/>
                <a:ext cx="382277" cy="672985"/>
              </a:xfrm>
              <a:prstGeom prst="rect">
                <a:avLst/>
              </a:prstGeom>
              <a:noFill/>
              <a:effectLst>
                <a:outerShdw blurRad="609600" dist="50800" dir="5400000" algn="ctr" rotWithShape="0">
                  <a:schemeClr val="bg1">
                    <a:alpha val="62000"/>
                  </a:schemeClr>
                </a:outerShdw>
              </a:effectLst>
            </p:spPr>
          </p:pic>
          <p:pic>
            <p:nvPicPr>
              <p:cNvPr id="12" name="Picture 11" descr="dashboard_neil.png"/>
              <p:cNvPicPr>
                <a:picLocks noChangeAspect="1"/>
              </p:cNvPicPr>
              <p:nvPr/>
            </p:nvPicPr>
            <p:blipFill>
              <a:blip r:embed="rId6" cstate="print"/>
              <a:stretch>
                <a:fillRect/>
              </a:stretch>
            </p:blipFill>
            <p:spPr>
              <a:xfrm>
                <a:off x="6068224" y="2134643"/>
                <a:ext cx="277807" cy="173295"/>
              </a:xfrm>
              <a:prstGeom prst="rect">
                <a:avLst/>
              </a:prstGeom>
            </p:spPr>
          </p:pic>
        </p:grpSp>
        <p:pic>
          <p:nvPicPr>
            <p:cNvPr id="10" name="Picture 9" descr="desktop-pc3.png"/>
            <p:cNvPicPr>
              <a:picLocks noChangeAspect="1"/>
            </p:cNvPicPr>
            <p:nvPr/>
          </p:nvPicPr>
          <p:blipFill>
            <a:blip r:embed="rId9" cstate="print"/>
            <a:stretch>
              <a:fillRect/>
            </a:stretch>
          </p:blipFill>
          <p:spPr>
            <a:xfrm>
              <a:off x="5341197" y="3009856"/>
              <a:ext cx="1007067" cy="896207"/>
            </a:xfrm>
            <a:prstGeom prst="rect">
              <a:avLst/>
            </a:prstGeom>
          </p:spPr>
        </p:pic>
      </p:grpSp>
      <p:sp>
        <p:nvSpPr>
          <p:cNvPr id="17" name="Rounded Rectangle 10"/>
          <p:cNvSpPr/>
          <p:nvPr/>
        </p:nvSpPr>
        <p:spPr>
          <a:xfrm>
            <a:off x="2890227" y="3951332"/>
            <a:ext cx="3444420" cy="845820"/>
          </a:xfrm>
          <a:prstGeom prst="roundRect">
            <a:avLst/>
          </a:prstGeom>
          <a:gradFill rotWithShape="0">
            <a:gsLst>
              <a:gs pos="0">
                <a:srgbClr val="2A96AC">
                  <a:lumMod val="50000"/>
                  <a:alpha val="86000"/>
                </a:srgbClr>
              </a:gs>
              <a:gs pos="100000">
                <a:srgbClr val="000000">
                  <a:alpha val="68000"/>
                </a:srgbClr>
              </a:gs>
            </a:gsLst>
            <a:lin ang="5400000" scaled="1"/>
          </a:gradFill>
          <a:ln w="3175">
            <a:solidFill>
              <a:srgbClr val="2A96AC">
                <a:lumMod val="75000"/>
              </a:srgbClr>
            </a:solidFill>
            <a:miter lim="800000"/>
            <a:headEnd/>
            <a:tailEnd/>
          </a:ln>
          <a:effectLst/>
        </p:spPr>
        <p:txBody>
          <a:bodyPr wrap="none" anchor="ctr"/>
          <a:lstStyle/>
          <a:p>
            <a:pPr indent="-286922" algn="ctr" defTabSz="914400">
              <a:lnSpc>
                <a:spcPct val="90000"/>
              </a:lnSpc>
              <a:spcBef>
                <a:spcPct val="30000"/>
              </a:spcBef>
              <a:spcAft>
                <a:spcPct val="35000"/>
              </a:spcAft>
              <a:buClr>
                <a:srgbClr val="050595"/>
              </a:buClr>
              <a:buSzPct val="95000"/>
              <a:tabLst>
                <a:tab pos="514476" algn="l"/>
              </a:tabLst>
              <a:defRPr/>
            </a:pPr>
            <a:r>
              <a:rPr lang="en-US" sz="2400" kern="0" dirty="0" smtClean="0">
                <a:solidFill>
                  <a:schemeClr val="bg1"/>
                </a:solidFill>
              </a:rPr>
              <a:t>Customer Relationship </a:t>
            </a:r>
            <a:br>
              <a:rPr lang="en-US" sz="2400" kern="0" dirty="0" smtClean="0">
                <a:solidFill>
                  <a:schemeClr val="bg1"/>
                </a:solidFill>
              </a:rPr>
            </a:br>
            <a:r>
              <a:rPr lang="en-US" sz="2400" kern="0" dirty="0" smtClean="0">
                <a:solidFill>
                  <a:schemeClr val="bg1"/>
                </a:solidFill>
              </a:rPr>
              <a:t>Management</a:t>
            </a:r>
          </a:p>
        </p:txBody>
      </p:sp>
      <p:sp>
        <p:nvSpPr>
          <p:cNvPr id="23" name="Round Same Side Corner Rectangle 22"/>
          <p:cNvSpPr/>
          <p:nvPr/>
        </p:nvSpPr>
        <p:spPr>
          <a:xfrm>
            <a:off x="2750176" y="6096000"/>
            <a:ext cx="3636338" cy="762000"/>
          </a:xfrm>
          <a:prstGeom prst="round2SameRect">
            <a:avLst>
              <a:gd name="adj1" fmla="val 8477"/>
              <a:gd name="adj2" fmla="val 0"/>
            </a:avLst>
          </a:prstGeom>
          <a:gradFill flip="none" rotWithShape="1">
            <a:gsLst>
              <a:gs pos="16000">
                <a:srgbClr val="000000">
                  <a:alpha val="79000"/>
                </a:srgbClr>
              </a:gs>
              <a:gs pos="78000">
                <a:srgbClr val="000000">
                  <a:alpha val="0"/>
                </a:srgbClr>
              </a:gs>
              <a:gs pos="100000">
                <a:srgbClr val="000000">
                  <a:alpha val="0"/>
                </a:srgbClr>
              </a:gs>
            </a:gsLst>
            <a:lin ang="5400000" scaled="0"/>
            <a:tileRect/>
          </a:gradFill>
          <a:ln>
            <a:noFill/>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rgbClr val="3497AE">
                <a:satMod val="300000"/>
              </a:srgbClr>
            </a:contourClr>
          </a:sp3d>
        </p:spPr>
        <p:txBody>
          <a:bodyPr lIns="81623" tIns="91440" rIns="81623" bIns="40812" anchor="t"/>
          <a:lstStyle/>
          <a:p>
            <a:pPr algn="ctr" defTabSz="1087825">
              <a:lnSpc>
                <a:spcPct val="90000"/>
              </a:lnSpc>
              <a:defRPr/>
            </a:pPr>
            <a:r>
              <a:rPr lang="en-US" sz="1600" dirty="0" smtClean="0">
                <a:solidFill>
                  <a:schemeClr val="bg1"/>
                </a:solidFill>
              </a:rPr>
              <a:t>Shared  Infrastructure </a:t>
            </a:r>
            <a:br>
              <a:rPr lang="en-US" sz="1600" dirty="0" smtClean="0">
                <a:solidFill>
                  <a:schemeClr val="bg1"/>
                </a:solidFill>
              </a:rPr>
            </a:br>
            <a:r>
              <a:rPr lang="en-US" sz="1600" dirty="0" smtClean="0">
                <a:solidFill>
                  <a:schemeClr val="bg1"/>
                </a:solidFill>
              </a:rPr>
              <a:t>and Services</a:t>
            </a:r>
          </a:p>
        </p:txBody>
      </p:sp>
      <p:sp>
        <p:nvSpPr>
          <p:cNvPr id="25" name="Rectangle 24"/>
          <p:cNvSpPr/>
          <p:nvPr/>
        </p:nvSpPr>
        <p:spPr>
          <a:xfrm>
            <a:off x="0" y="1335956"/>
            <a:ext cx="3747364" cy="594360"/>
          </a:xfrm>
          <a:prstGeom prst="rect">
            <a:avLst/>
          </a:prstGeom>
          <a:gradFill>
            <a:gsLst>
              <a:gs pos="0">
                <a:schemeClr val="accent3">
                  <a:lumMod val="75000"/>
                </a:schemeClr>
              </a:gs>
              <a:gs pos="86000">
                <a:schemeClr val="tx1">
                  <a:alpha val="0"/>
                </a:schemeClr>
              </a:gs>
            </a:gsLst>
            <a:lin ang="0" scaled="0"/>
          </a:gradFill>
          <a:effectLst/>
          <a:scene3d>
            <a:camera prst="orthographicFront">
              <a:rot lat="0" lon="0" rev="0"/>
            </a:camera>
            <a:lightRig rig="soft" dir="tl">
              <a:rot lat="0" lon="0" rev="0"/>
            </a:lightRig>
          </a:scene3d>
          <a:sp3d prstMaterial="matte">
            <a:bevelT w="0" h="0" prst="coolSlant"/>
          </a:sp3d>
        </p:spPr>
        <p:style>
          <a:lnRef idx="0">
            <a:schemeClr val="accent3"/>
          </a:lnRef>
          <a:fillRef idx="3">
            <a:schemeClr val="accent3"/>
          </a:fillRef>
          <a:effectRef idx="3">
            <a:schemeClr val="accent3"/>
          </a:effectRef>
          <a:fontRef idx="minor">
            <a:schemeClr val="lt1"/>
          </a:fontRef>
        </p:style>
        <p:txBody>
          <a:bodyPr spcFirstLastPara="0" vert="horz" wrap="square" lIns="274320" tIns="76948" rIns="76948" bIns="76948" numCol="1" spcCol="1270" anchor="ctr" anchorCtr="0">
            <a:noAutofit/>
          </a:bodyPr>
          <a:lstStyle/>
          <a:p>
            <a:pPr defTabSz="711200">
              <a:lnSpc>
                <a:spcPct val="90000"/>
              </a:lnSpc>
              <a:spcBef>
                <a:spcPct val="0"/>
              </a:spcBef>
              <a:spcAft>
                <a:spcPct val="35000"/>
              </a:spcAft>
            </a:pPr>
            <a:r>
              <a:rPr lang="en-US" sz="1600" dirty="0" smtClean="0"/>
              <a:t>Partner Relationship </a:t>
            </a:r>
            <a:br>
              <a:rPr lang="en-US" sz="1600" dirty="0" smtClean="0"/>
            </a:br>
            <a:r>
              <a:rPr lang="en-US" sz="1600" dirty="0" smtClean="0"/>
              <a:t>Management</a:t>
            </a:r>
            <a:endParaRPr lang="en-US" sz="1600" dirty="0"/>
          </a:p>
        </p:txBody>
      </p:sp>
      <p:sp>
        <p:nvSpPr>
          <p:cNvPr id="26" name="Rectangle 25"/>
          <p:cNvSpPr/>
          <p:nvPr/>
        </p:nvSpPr>
        <p:spPr>
          <a:xfrm>
            <a:off x="0" y="1942252"/>
            <a:ext cx="3747364" cy="594360"/>
          </a:xfrm>
          <a:prstGeom prst="rect">
            <a:avLst/>
          </a:prstGeom>
          <a:noFill/>
        </p:spPr>
        <p:style>
          <a:lnRef idx="0">
            <a:schemeClr val="accent3"/>
          </a:lnRef>
          <a:fillRef idx="3">
            <a:schemeClr val="accent3"/>
          </a:fillRef>
          <a:effectRef idx="3">
            <a:schemeClr val="accent3"/>
          </a:effectRef>
          <a:fontRef idx="minor">
            <a:schemeClr val="lt1"/>
          </a:fontRef>
        </p:style>
        <p:txBody>
          <a:bodyPr spcFirstLastPara="0" vert="horz" wrap="square" lIns="274320" tIns="76948" rIns="76948" bIns="76948" numCol="1" spcCol="1270" anchor="ctr" anchorCtr="0">
            <a:noAutofit/>
          </a:bodyPr>
          <a:lstStyle/>
          <a:p>
            <a:pPr lvl="0" defTabSz="711200" rtl="0">
              <a:lnSpc>
                <a:spcPct val="90000"/>
              </a:lnSpc>
              <a:spcBef>
                <a:spcPct val="0"/>
              </a:spcBef>
              <a:spcAft>
                <a:spcPct val="35000"/>
              </a:spcAft>
            </a:pPr>
            <a:r>
              <a:rPr lang="en-US" sz="1600" kern="1200" dirty="0" smtClean="0"/>
              <a:t>Distributor Relationship </a:t>
            </a:r>
            <a:br>
              <a:rPr lang="en-US" sz="1600" kern="1200" dirty="0" smtClean="0"/>
            </a:br>
            <a:r>
              <a:rPr lang="en-US" sz="1600" kern="1200" dirty="0" smtClean="0"/>
              <a:t>Management</a:t>
            </a:r>
            <a:endParaRPr lang="en-US" sz="1600" kern="1200" dirty="0"/>
          </a:p>
        </p:txBody>
      </p:sp>
      <p:sp>
        <p:nvSpPr>
          <p:cNvPr id="27" name="Rectangle 26"/>
          <p:cNvSpPr/>
          <p:nvPr/>
        </p:nvSpPr>
        <p:spPr>
          <a:xfrm>
            <a:off x="0" y="2571408"/>
            <a:ext cx="3747364" cy="594360"/>
          </a:xfrm>
          <a:prstGeom prst="rect">
            <a:avLst/>
          </a:prstGeom>
          <a:gradFill>
            <a:gsLst>
              <a:gs pos="0">
                <a:schemeClr val="accent3">
                  <a:lumMod val="75000"/>
                </a:schemeClr>
              </a:gs>
              <a:gs pos="86000">
                <a:schemeClr val="tx1">
                  <a:alpha val="0"/>
                </a:schemeClr>
              </a:gs>
            </a:gsLst>
            <a:lin ang="0" scaled="0"/>
          </a:gradFill>
          <a:effectLst/>
          <a:scene3d>
            <a:camera prst="orthographicFront">
              <a:rot lat="0" lon="0" rev="0"/>
            </a:camera>
            <a:lightRig rig="soft" dir="tl">
              <a:rot lat="0" lon="0" rev="0"/>
            </a:lightRig>
          </a:scene3d>
          <a:sp3d prstMaterial="matte">
            <a:bevelT w="0" h="0" prst="coolSlant"/>
          </a:sp3d>
        </p:spPr>
        <p:style>
          <a:lnRef idx="0">
            <a:schemeClr val="accent3"/>
          </a:lnRef>
          <a:fillRef idx="3">
            <a:schemeClr val="accent3"/>
          </a:fillRef>
          <a:effectRef idx="3">
            <a:schemeClr val="accent3"/>
          </a:effectRef>
          <a:fontRef idx="minor">
            <a:schemeClr val="lt1"/>
          </a:fontRef>
        </p:style>
        <p:txBody>
          <a:bodyPr spcFirstLastPara="0" vert="horz" wrap="square" lIns="274320" tIns="76948" rIns="76948" bIns="76948" numCol="1" spcCol="1270" anchor="ctr" anchorCtr="0">
            <a:noAutofit/>
          </a:bodyPr>
          <a:lstStyle/>
          <a:p>
            <a:pPr lvl="0" defTabSz="711200">
              <a:lnSpc>
                <a:spcPct val="90000"/>
              </a:lnSpc>
              <a:spcBef>
                <a:spcPct val="0"/>
              </a:spcBef>
              <a:spcAft>
                <a:spcPct val="35000"/>
              </a:spcAft>
            </a:pPr>
            <a:r>
              <a:rPr lang="en-US" sz="1600" dirty="0" smtClean="0"/>
              <a:t>Reseller Relationship </a:t>
            </a:r>
            <a:br>
              <a:rPr lang="en-US" sz="1600" dirty="0" smtClean="0"/>
            </a:br>
            <a:r>
              <a:rPr lang="en-US" sz="1600" dirty="0" smtClean="0"/>
              <a:t>Management</a:t>
            </a:r>
            <a:endParaRPr lang="en-US" sz="1600" dirty="0"/>
          </a:p>
        </p:txBody>
      </p:sp>
      <p:sp>
        <p:nvSpPr>
          <p:cNvPr id="28" name="Rectangle 27"/>
          <p:cNvSpPr/>
          <p:nvPr/>
        </p:nvSpPr>
        <p:spPr>
          <a:xfrm>
            <a:off x="0" y="3189134"/>
            <a:ext cx="3747364" cy="594360"/>
          </a:xfrm>
          <a:prstGeom prst="rect">
            <a:avLst/>
          </a:prstGeom>
          <a:noFill/>
        </p:spPr>
        <p:style>
          <a:lnRef idx="0">
            <a:schemeClr val="accent3"/>
          </a:lnRef>
          <a:fillRef idx="3">
            <a:schemeClr val="accent3"/>
          </a:fillRef>
          <a:effectRef idx="3">
            <a:schemeClr val="accent3"/>
          </a:effectRef>
          <a:fontRef idx="minor">
            <a:schemeClr val="lt1"/>
          </a:fontRef>
        </p:style>
        <p:txBody>
          <a:bodyPr spcFirstLastPara="0" vert="horz" wrap="square" lIns="274320" tIns="76948" rIns="76948" bIns="76948" numCol="1" spcCol="1270" anchor="ctr" anchorCtr="0">
            <a:noAutofit/>
          </a:bodyPr>
          <a:lstStyle/>
          <a:p>
            <a:pPr lvl="0" defTabSz="711200" rtl="0">
              <a:lnSpc>
                <a:spcPct val="90000"/>
              </a:lnSpc>
              <a:spcBef>
                <a:spcPct val="0"/>
              </a:spcBef>
              <a:spcAft>
                <a:spcPct val="35000"/>
              </a:spcAft>
            </a:pPr>
            <a:r>
              <a:rPr lang="en-US" sz="1600" kern="1200" dirty="0" smtClean="0"/>
              <a:t>Employee Relationship </a:t>
            </a:r>
            <a:br>
              <a:rPr lang="en-US" sz="1600" kern="1200" dirty="0" smtClean="0"/>
            </a:br>
            <a:r>
              <a:rPr lang="en-US" sz="1600" kern="1200" dirty="0" smtClean="0"/>
              <a:t>Management</a:t>
            </a:r>
            <a:endParaRPr lang="en-US" sz="1600" kern="1200" dirty="0"/>
          </a:p>
        </p:txBody>
      </p:sp>
      <p:sp>
        <p:nvSpPr>
          <p:cNvPr id="29" name="Rectangle 28"/>
          <p:cNvSpPr/>
          <p:nvPr/>
        </p:nvSpPr>
        <p:spPr>
          <a:xfrm>
            <a:off x="0" y="3806860"/>
            <a:ext cx="3747364" cy="594360"/>
          </a:xfrm>
          <a:prstGeom prst="rect">
            <a:avLst/>
          </a:prstGeom>
          <a:gradFill>
            <a:gsLst>
              <a:gs pos="0">
                <a:schemeClr val="accent3">
                  <a:lumMod val="75000"/>
                </a:schemeClr>
              </a:gs>
              <a:gs pos="86000">
                <a:schemeClr val="tx1">
                  <a:alpha val="0"/>
                </a:schemeClr>
              </a:gs>
            </a:gsLst>
            <a:lin ang="0" scaled="0"/>
          </a:gradFill>
          <a:effectLst/>
          <a:scene3d>
            <a:camera prst="orthographicFront">
              <a:rot lat="0" lon="0" rev="0"/>
            </a:camera>
            <a:lightRig rig="soft" dir="tl">
              <a:rot lat="0" lon="0" rev="0"/>
            </a:lightRig>
          </a:scene3d>
          <a:sp3d prstMaterial="matte">
            <a:bevelT w="0" h="0" prst="coolSlant"/>
          </a:sp3d>
        </p:spPr>
        <p:style>
          <a:lnRef idx="0">
            <a:schemeClr val="accent3"/>
          </a:lnRef>
          <a:fillRef idx="3">
            <a:schemeClr val="accent3"/>
          </a:fillRef>
          <a:effectRef idx="3">
            <a:schemeClr val="accent3"/>
          </a:effectRef>
          <a:fontRef idx="minor">
            <a:schemeClr val="lt1"/>
          </a:fontRef>
        </p:style>
        <p:txBody>
          <a:bodyPr spcFirstLastPara="0" vert="horz" wrap="square" lIns="274320" tIns="76948" rIns="76948" bIns="76948" numCol="1" spcCol="1270" anchor="ctr" anchorCtr="0">
            <a:noAutofit/>
          </a:bodyPr>
          <a:lstStyle/>
          <a:p>
            <a:pPr lvl="0" defTabSz="711200">
              <a:lnSpc>
                <a:spcPct val="90000"/>
              </a:lnSpc>
              <a:spcBef>
                <a:spcPct val="0"/>
              </a:spcBef>
              <a:spcAft>
                <a:spcPct val="35000"/>
              </a:spcAft>
            </a:pPr>
            <a:r>
              <a:rPr lang="en-US" sz="1600" dirty="0" smtClean="0"/>
              <a:t>Contractor Relationship </a:t>
            </a:r>
            <a:br>
              <a:rPr lang="en-US" sz="1600" dirty="0" smtClean="0"/>
            </a:br>
            <a:r>
              <a:rPr lang="en-US" sz="1600" dirty="0" smtClean="0"/>
              <a:t>Management</a:t>
            </a:r>
            <a:endParaRPr lang="en-US" sz="1600" dirty="0"/>
          </a:p>
        </p:txBody>
      </p:sp>
      <p:sp>
        <p:nvSpPr>
          <p:cNvPr id="30" name="Rectangle 29"/>
          <p:cNvSpPr/>
          <p:nvPr/>
        </p:nvSpPr>
        <p:spPr>
          <a:xfrm>
            <a:off x="0" y="4424584"/>
            <a:ext cx="3747364" cy="594360"/>
          </a:xfrm>
          <a:prstGeom prst="rect">
            <a:avLst/>
          </a:prstGeom>
          <a:noFill/>
        </p:spPr>
        <p:style>
          <a:lnRef idx="0">
            <a:schemeClr val="accent3"/>
          </a:lnRef>
          <a:fillRef idx="3">
            <a:schemeClr val="accent3"/>
          </a:fillRef>
          <a:effectRef idx="3">
            <a:schemeClr val="accent3"/>
          </a:effectRef>
          <a:fontRef idx="minor">
            <a:schemeClr val="lt1"/>
          </a:fontRef>
        </p:style>
        <p:txBody>
          <a:bodyPr spcFirstLastPara="0" vert="horz" wrap="square" lIns="274320" tIns="76948" rIns="76948" bIns="76948" numCol="1" spcCol="1270" anchor="ctr" anchorCtr="0">
            <a:noAutofit/>
          </a:bodyPr>
          <a:lstStyle/>
          <a:p>
            <a:pPr lvl="0" defTabSz="711200" rtl="0">
              <a:lnSpc>
                <a:spcPct val="90000"/>
              </a:lnSpc>
              <a:spcBef>
                <a:spcPct val="0"/>
              </a:spcBef>
              <a:spcAft>
                <a:spcPct val="35000"/>
              </a:spcAft>
            </a:pPr>
            <a:r>
              <a:rPr lang="en-US" sz="1600" kern="1200" dirty="0" smtClean="0"/>
              <a:t>Supplier Relationship </a:t>
            </a:r>
            <a:br>
              <a:rPr lang="en-US" sz="1600" kern="1200" dirty="0" smtClean="0"/>
            </a:br>
            <a:r>
              <a:rPr lang="en-US" sz="1600" kern="1200" dirty="0" smtClean="0"/>
              <a:t>Management</a:t>
            </a:r>
            <a:endParaRPr lang="en-US" sz="1600" kern="1200" dirty="0"/>
          </a:p>
        </p:txBody>
      </p:sp>
      <p:sp>
        <p:nvSpPr>
          <p:cNvPr id="31" name="Rectangle 30"/>
          <p:cNvSpPr/>
          <p:nvPr/>
        </p:nvSpPr>
        <p:spPr>
          <a:xfrm>
            <a:off x="5394960" y="1335956"/>
            <a:ext cx="3749040" cy="594360"/>
          </a:xfrm>
          <a:prstGeom prst="rect">
            <a:avLst/>
          </a:prstGeom>
          <a:gradFill>
            <a:gsLst>
              <a:gs pos="0">
                <a:schemeClr val="accent3">
                  <a:lumMod val="75000"/>
                </a:schemeClr>
              </a:gs>
              <a:gs pos="86000">
                <a:schemeClr val="tx1">
                  <a:alpha val="0"/>
                </a:schemeClr>
              </a:gs>
            </a:gsLst>
            <a:lin ang="10800000" scaled="0"/>
          </a:gradFill>
          <a:effectLst/>
          <a:scene3d>
            <a:camera prst="orthographicFront">
              <a:rot lat="0" lon="0" rev="0"/>
            </a:camera>
            <a:lightRig rig="soft" dir="tl">
              <a:rot lat="0" lon="0" rev="0"/>
            </a:lightRig>
          </a:scene3d>
          <a:sp3d prstMaterial="matte">
            <a:bevelT w="0" h="0" prst="coolSlant"/>
          </a:sp3d>
        </p:spPr>
        <p:style>
          <a:lnRef idx="0">
            <a:schemeClr val="accent3"/>
          </a:lnRef>
          <a:fillRef idx="3">
            <a:schemeClr val="accent3"/>
          </a:fillRef>
          <a:effectRef idx="3">
            <a:schemeClr val="accent3"/>
          </a:effectRef>
          <a:fontRef idx="minor">
            <a:schemeClr val="lt1"/>
          </a:fontRef>
        </p:style>
        <p:txBody>
          <a:bodyPr spcFirstLastPara="0" vert="horz" wrap="square" lIns="0" tIns="76948" rIns="274320" bIns="76948" numCol="1" spcCol="1270" anchor="ctr" anchorCtr="0">
            <a:noAutofit/>
          </a:bodyPr>
          <a:lstStyle/>
          <a:p>
            <a:pPr lvl="0" algn="r" defTabSz="711200" rtl="0">
              <a:lnSpc>
                <a:spcPct val="90000"/>
              </a:lnSpc>
              <a:spcBef>
                <a:spcPct val="0"/>
              </a:spcBef>
              <a:spcAft>
                <a:spcPct val="35000"/>
              </a:spcAft>
            </a:pPr>
            <a:r>
              <a:rPr lang="en-US" sz="1600" kern="1200" dirty="0" smtClean="0"/>
              <a:t>Asset Management</a:t>
            </a:r>
            <a:endParaRPr lang="en-US" sz="1600" kern="1200" dirty="0"/>
          </a:p>
        </p:txBody>
      </p:sp>
      <p:sp>
        <p:nvSpPr>
          <p:cNvPr id="32" name="Rectangle 31"/>
          <p:cNvSpPr/>
          <p:nvPr/>
        </p:nvSpPr>
        <p:spPr>
          <a:xfrm>
            <a:off x="5394960" y="1942252"/>
            <a:ext cx="3749040" cy="594360"/>
          </a:xfrm>
          <a:prstGeom prst="rect">
            <a:avLst/>
          </a:prstGeom>
          <a:noFill/>
          <a:scene3d>
            <a:camera prst="orthographicFront">
              <a:rot lat="0" lon="0" rev="0"/>
            </a:camera>
            <a:lightRig rig="soft" dir="tl">
              <a:rot lat="0" lon="0" rev="20000000"/>
            </a:lightRig>
          </a:scene3d>
          <a:sp3d prstMaterial="matte">
            <a:bevelT w="63500" h="63500" prst="coolSlant"/>
          </a:sp3d>
        </p:spPr>
        <p:style>
          <a:lnRef idx="0">
            <a:schemeClr val="accent3"/>
          </a:lnRef>
          <a:fillRef idx="3">
            <a:schemeClr val="accent3"/>
          </a:fillRef>
          <a:effectRef idx="3">
            <a:schemeClr val="accent3"/>
          </a:effectRef>
          <a:fontRef idx="minor">
            <a:schemeClr val="lt1"/>
          </a:fontRef>
        </p:style>
        <p:txBody>
          <a:bodyPr spcFirstLastPara="0" vert="horz" wrap="square" lIns="0" tIns="76948" rIns="274320" bIns="76948" numCol="1" spcCol="1270" anchor="ctr" anchorCtr="0">
            <a:noAutofit/>
          </a:bodyPr>
          <a:lstStyle/>
          <a:p>
            <a:pPr lvl="0" algn="r" defTabSz="711200" rtl="0">
              <a:lnSpc>
                <a:spcPct val="90000"/>
              </a:lnSpc>
              <a:spcBef>
                <a:spcPct val="0"/>
              </a:spcBef>
              <a:spcAft>
                <a:spcPct val="35000"/>
              </a:spcAft>
            </a:pPr>
            <a:r>
              <a:rPr lang="en-US" sz="1600" kern="1200" dirty="0" smtClean="0"/>
              <a:t>Property Management</a:t>
            </a:r>
            <a:endParaRPr lang="en-US" sz="1600" kern="1200" dirty="0"/>
          </a:p>
        </p:txBody>
      </p:sp>
      <p:sp>
        <p:nvSpPr>
          <p:cNvPr id="33" name="Rectangle 32"/>
          <p:cNvSpPr/>
          <p:nvPr/>
        </p:nvSpPr>
        <p:spPr>
          <a:xfrm>
            <a:off x="5394960" y="2571408"/>
            <a:ext cx="3749040" cy="594360"/>
          </a:xfrm>
          <a:prstGeom prst="rect">
            <a:avLst/>
          </a:prstGeom>
          <a:gradFill>
            <a:gsLst>
              <a:gs pos="0">
                <a:schemeClr val="accent3">
                  <a:lumMod val="75000"/>
                </a:schemeClr>
              </a:gs>
              <a:gs pos="86000">
                <a:schemeClr val="tx1">
                  <a:alpha val="0"/>
                </a:schemeClr>
              </a:gs>
            </a:gsLst>
            <a:lin ang="10800000" scaled="0"/>
          </a:gradFill>
          <a:effectLst/>
          <a:scene3d>
            <a:camera prst="orthographicFront">
              <a:rot lat="0" lon="0" rev="0"/>
            </a:camera>
            <a:lightRig rig="soft" dir="tl">
              <a:rot lat="0" lon="0" rev="0"/>
            </a:lightRig>
          </a:scene3d>
          <a:sp3d prstMaterial="matte">
            <a:bevelT w="0" h="0" prst="coolSlant"/>
          </a:sp3d>
        </p:spPr>
        <p:style>
          <a:lnRef idx="0">
            <a:schemeClr val="accent3"/>
          </a:lnRef>
          <a:fillRef idx="3">
            <a:schemeClr val="accent3"/>
          </a:fillRef>
          <a:effectRef idx="3">
            <a:schemeClr val="accent3"/>
          </a:effectRef>
          <a:fontRef idx="minor">
            <a:schemeClr val="lt1"/>
          </a:fontRef>
        </p:style>
        <p:txBody>
          <a:bodyPr spcFirstLastPara="0" vert="horz" wrap="square" lIns="0" tIns="76948" rIns="274320" bIns="76948" numCol="1" spcCol="1270" anchor="ctr" anchorCtr="0">
            <a:noAutofit/>
          </a:bodyPr>
          <a:lstStyle/>
          <a:p>
            <a:pPr algn="r" defTabSz="711200">
              <a:lnSpc>
                <a:spcPct val="90000"/>
              </a:lnSpc>
              <a:spcBef>
                <a:spcPct val="0"/>
              </a:spcBef>
              <a:spcAft>
                <a:spcPct val="35000"/>
              </a:spcAft>
            </a:pPr>
            <a:r>
              <a:rPr lang="en-US" sz="1600" dirty="0" smtClean="0"/>
              <a:t>Fleet Management</a:t>
            </a:r>
            <a:endParaRPr lang="en-US" sz="1600" dirty="0"/>
          </a:p>
        </p:txBody>
      </p:sp>
      <p:sp>
        <p:nvSpPr>
          <p:cNvPr id="34" name="Rectangle 33"/>
          <p:cNvSpPr/>
          <p:nvPr/>
        </p:nvSpPr>
        <p:spPr>
          <a:xfrm>
            <a:off x="5394960" y="3189134"/>
            <a:ext cx="3749040" cy="594360"/>
          </a:xfrm>
          <a:prstGeom prst="rect">
            <a:avLst/>
          </a:prstGeom>
          <a:noFill/>
          <a:scene3d>
            <a:camera prst="orthographicFront">
              <a:rot lat="0" lon="0" rev="0"/>
            </a:camera>
            <a:lightRig rig="soft" dir="tl">
              <a:rot lat="0" lon="0" rev="20000000"/>
            </a:lightRig>
          </a:scene3d>
          <a:sp3d prstMaterial="matte">
            <a:bevelT w="63500" h="63500" prst="coolSlant"/>
          </a:sp3d>
        </p:spPr>
        <p:style>
          <a:lnRef idx="0">
            <a:schemeClr val="accent3"/>
          </a:lnRef>
          <a:fillRef idx="3">
            <a:schemeClr val="accent3"/>
          </a:fillRef>
          <a:effectRef idx="3">
            <a:schemeClr val="accent3"/>
          </a:effectRef>
          <a:fontRef idx="minor">
            <a:schemeClr val="lt1"/>
          </a:fontRef>
        </p:style>
        <p:txBody>
          <a:bodyPr spcFirstLastPara="0" vert="horz" wrap="square" lIns="0" tIns="76948" rIns="274320" bIns="76948" numCol="1" spcCol="1270" anchor="ctr" anchorCtr="0">
            <a:noAutofit/>
          </a:bodyPr>
          <a:lstStyle/>
          <a:p>
            <a:pPr lvl="0" algn="r" defTabSz="711200" rtl="0">
              <a:lnSpc>
                <a:spcPct val="90000"/>
              </a:lnSpc>
              <a:spcBef>
                <a:spcPct val="0"/>
              </a:spcBef>
              <a:spcAft>
                <a:spcPct val="35000"/>
              </a:spcAft>
            </a:pPr>
            <a:r>
              <a:rPr lang="en-US" sz="1600" kern="1200" dirty="0" smtClean="0"/>
              <a:t>Case Management</a:t>
            </a:r>
            <a:endParaRPr lang="en-US" sz="1600" kern="1200" dirty="0"/>
          </a:p>
        </p:txBody>
      </p:sp>
      <p:sp>
        <p:nvSpPr>
          <p:cNvPr id="35" name="Rectangle 34"/>
          <p:cNvSpPr/>
          <p:nvPr/>
        </p:nvSpPr>
        <p:spPr>
          <a:xfrm>
            <a:off x="5400392" y="3806860"/>
            <a:ext cx="3749040" cy="594360"/>
          </a:xfrm>
          <a:prstGeom prst="rect">
            <a:avLst/>
          </a:prstGeom>
          <a:gradFill>
            <a:gsLst>
              <a:gs pos="0">
                <a:schemeClr val="accent3">
                  <a:lumMod val="75000"/>
                </a:schemeClr>
              </a:gs>
              <a:gs pos="86000">
                <a:schemeClr val="tx1">
                  <a:alpha val="0"/>
                </a:schemeClr>
              </a:gs>
            </a:gsLst>
            <a:lin ang="10800000" scaled="0"/>
          </a:gradFill>
          <a:effectLst/>
          <a:scene3d>
            <a:camera prst="orthographicFront">
              <a:rot lat="0" lon="0" rev="0"/>
            </a:camera>
            <a:lightRig rig="soft" dir="tl">
              <a:rot lat="0" lon="0" rev="0"/>
            </a:lightRig>
          </a:scene3d>
          <a:sp3d prstMaterial="matte">
            <a:bevelT w="0" h="0" prst="coolSlant"/>
          </a:sp3d>
        </p:spPr>
        <p:style>
          <a:lnRef idx="0">
            <a:schemeClr val="accent3"/>
          </a:lnRef>
          <a:fillRef idx="3">
            <a:schemeClr val="accent3"/>
          </a:fillRef>
          <a:effectRef idx="3">
            <a:schemeClr val="accent3"/>
          </a:effectRef>
          <a:fontRef idx="minor">
            <a:schemeClr val="lt1"/>
          </a:fontRef>
        </p:style>
        <p:txBody>
          <a:bodyPr spcFirstLastPara="0" vert="horz" wrap="square" lIns="0" tIns="76948" rIns="274320" bIns="76948" numCol="1" spcCol="1270" anchor="ctr" anchorCtr="0">
            <a:noAutofit/>
          </a:bodyPr>
          <a:lstStyle/>
          <a:p>
            <a:pPr algn="r" defTabSz="711200">
              <a:lnSpc>
                <a:spcPct val="90000"/>
              </a:lnSpc>
              <a:spcBef>
                <a:spcPct val="0"/>
              </a:spcBef>
              <a:spcAft>
                <a:spcPct val="35000"/>
              </a:spcAft>
            </a:pPr>
            <a:r>
              <a:rPr lang="en-US" sz="1600" dirty="0" smtClean="0"/>
              <a:t>Task Management</a:t>
            </a:r>
            <a:endParaRPr lang="en-US" sz="1600" dirty="0"/>
          </a:p>
        </p:txBody>
      </p:sp>
      <p:sp>
        <p:nvSpPr>
          <p:cNvPr id="36" name="Rectangle 35"/>
          <p:cNvSpPr/>
          <p:nvPr/>
        </p:nvSpPr>
        <p:spPr>
          <a:xfrm>
            <a:off x="5377532" y="4424584"/>
            <a:ext cx="3749040" cy="594360"/>
          </a:xfrm>
          <a:prstGeom prst="rect">
            <a:avLst/>
          </a:prstGeom>
          <a:noFill/>
          <a:scene3d>
            <a:camera prst="orthographicFront">
              <a:rot lat="0" lon="0" rev="0"/>
            </a:camera>
            <a:lightRig rig="soft" dir="tl">
              <a:rot lat="0" lon="0" rev="20000000"/>
            </a:lightRig>
          </a:scene3d>
          <a:sp3d prstMaterial="matte">
            <a:bevelT w="63500" h="63500" prst="coolSlant"/>
          </a:sp3d>
        </p:spPr>
        <p:style>
          <a:lnRef idx="0">
            <a:schemeClr val="accent3"/>
          </a:lnRef>
          <a:fillRef idx="3">
            <a:schemeClr val="accent3"/>
          </a:fillRef>
          <a:effectRef idx="3">
            <a:schemeClr val="accent3"/>
          </a:effectRef>
          <a:fontRef idx="minor">
            <a:schemeClr val="lt1"/>
          </a:fontRef>
        </p:style>
        <p:txBody>
          <a:bodyPr spcFirstLastPara="0" vert="horz" wrap="square" lIns="0" tIns="76948" rIns="274320" bIns="76948" numCol="1" spcCol="1270" anchor="ctr" anchorCtr="0">
            <a:noAutofit/>
          </a:bodyPr>
          <a:lstStyle/>
          <a:p>
            <a:pPr lvl="0" algn="r" defTabSz="711200" rtl="0">
              <a:lnSpc>
                <a:spcPct val="90000"/>
              </a:lnSpc>
              <a:spcBef>
                <a:spcPct val="0"/>
              </a:spcBef>
              <a:spcAft>
                <a:spcPct val="35000"/>
              </a:spcAft>
            </a:pPr>
            <a:r>
              <a:rPr lang="en-US" sz="1600" dirty="0" smtClean="0"/>
              <a:t>Event </a:t>
            </a:r>
            <a:r>
              <a:rPr lang="en-US" sz="1600" kern="1200" dirty="0" smtClean="0"/>
              <a:t>Management</a:t>
            </a:r>
            <a:endParaRPr lang="en-US" sz="1600" kern="1200" dirty="0"/>
          </a:p>
        </p:txBody>
      </p:sp>
      <p:sp>
        <p:nvSpPr>
          <p:cNvPr id="38" name="Rounded Rectangle 10"/>
          <p:cNvSpPr/>
          <p:nvPr/>
        </p:nvSpPr>
        <p:spPr>
          <a:xfrm>
            <a:off x="2012723" y="1196752"/>
            <a:ext cx="5118554" cy="1066800"/>
          </a:xfrm>
          <a:prstGeom prst="roundRect">
            <a:avLst/>
          </a:prstGeom>
          <a:gradFill rotWithShape="0">
            <a:gsLst>
              <a:gs pos="0">
                <a:srgbClr val="2A96AC">
                  <a:lumMod val="50000"/>
                  <a:alpha val="86000"/>
                </a:srgbClr>
              </a:gs>
              <a:gs pos="100000">
                <a:srgbClr val="000000">
                  <a:alpha val="68000"/>
                </a:srgbClr>
              </a:gs>
            </a:gsLst>
            <a:lin ang="5400000" scaled="1"/>
          </a:gradFill>
          <a:ln w="3175">
            <a:solidFill>
              <a:srgbClr val="2A96AC">
                <a:lumMod val="75000"/>
              </a:srgbClr>
            </a:solidFill>
            <a:miter lim="800000"/>
            <a:headEnd/>
            <a:tailEnd/>
          </a:ln>
          <a:effectLst/>
        </p:spPr>
        <p:txBody>
          <a:bodyPr wrap="none" anchor="ctr"/>
          <a:lstStyle/>
          <a:p>
            <a:pPr indent="-286922" algn="ctr" defTabSz="914400">
              <a:lnSpc>
                <a:spcPct val="90000"/>
              </a:lnSpc>
              <a:spcBef>
                <a:spcPct val="30000"/>
              </a:spcBef>
              <a:spcAft>
                <a:spcPct val="35000"/>
              </a:spcAft>
              <a:buClr>
                <a:srgbClr val="050595"/>
              </a:buClr>
              <a:buSzPct val="95000"/>
              <a:tabLst>
                <a:tab pos="514476" algn="l"/>
              </a:tabLst>
              <a:defRPr/>
            </a:pPr>
            <a:r>
              <a:rPr lang="en-US" sz="2800" kern="0" dirty="0" smtClean="0">
                <a:solidFill>
                  <a:schemeClr val="bg1"/>
                </a:solidFill>
              </a:rPr>
              <a:t>xRM= “Any”</a:t>
            </a:r>
            <a:br>
              <a:rPr lang="en-US" sz="2800" kern="0" dirty="0" smtClean="0">
                <a:solidFill>
                  <a:schemeClr val="bg1"/>
                </a:solidFill>
              </a:rPr>
            </a:br>
            <a:r>
              <a:rPr lang="en-US" sz="2800" kern="0" dirty="0" smtClean="0">
                <a:solidFill>
                  <a:schemeClr val="bg1"/>
                </a:solidFill>
              </a:rPr>
              <a:t>Relationship Management</a:t>
            </a:r>
          </a:p>
        </p:txBody>
      </p:sp>
      <p:pic>
        <p:nvPicPr>
          <p:cNvPr id="37" name="Picture 2" descr="C:\Users\maryfj\Desktop\DVD_ART35\Artwork_Imagery\Brand Photos\Scenarios\FY09 Microsoft Services Brand\woman standing people.png"/>
          <p:cNvPicPr>
            <a:picLocks noChangeAspect="1" noChangeArrowheads="1"/>
          </p:cNvPicPr>
          <p:nvPr/>
        </p:nvPicPr>
        <p:blipFill>
          <a:blip r:embed="rId10" cstate="print">
            <a:lum bright="10000"/>
          </a:blip>
          <a:stretch>
            <a:fillRect/>
          </a:stretch>
        </p:blipFill>
        <p:spPr bwMode="auto">
          <a:xfrm>
            <a:off x="3806339" y="2286600"/>
            <a:ext cx="1044609" cy="2045029"/>
          </a:xfrm>
          <a:prstGeom prst="rect">
            <a:avLst/>
          </a:prstGeom>
          <a:noFill/>
          <a:ln>
            <a:noFill/>
          </a:ln>
          <a:effectLst>
            <a:outerShdw blurRad="165100" sx="102000" sy="102000" algn="ctr" rotWithShape="0">
              <a:prstClr val="black"/>
            </a:outerShdw>
          </a:effectLst>
        </p:spPr>
      </p:pic>
      <p:pic>
        <p:nvPicPr>
          <p:cNvPr id="39" name="Picture 3" descr="C:\Users\maryfj\Desktop\Maryfj\DVD_ART35_Update1_rev_Mar09\Artwork_Imagery\Brand Photos\Scenarios\FY09 Microsoft Services Brand\man legs crossed standing people.png"/>
          <p:cNvPicPr>
            <a:picLocks noChangeAspect="1" noChangeArrowheads="1"/>
          </p:cNvPicPr>
          <p:nvPr/>
        </p:nvPicPr>
        <p:blipFill>
          <a:blip r:embed="rId11" cstate="print">
            <a:lum bright="10000"/>
          </a:blip>
          <a:stretch>
            <a:fillRect/>
          </a:stretch>
        </p:blipFill>
        <p:spPr bwMode="auto">
          <a:xfrm>
            <a:off x="4668205" y="2210985"/>
            <a:ext cx="845042" cy="1999307"/>
          </a:xfrm>
          <a:prstGeom prst="rect">
            <a:avLst/>
          </a:prstGeom>
          <a:noFill/>
          <a:ln>
            <a:noFill/>
          </a:ln>
          <a:effectLst>
            <a:outerShdw blurRad="165100" sx="102000" sy="102000" algn="ctr" rotWithShape="0">
              <a:prstClr val="black"/>
            </a:outerShdw>
          </a:effectLst>
        </p:spPr>
      </p:pic>
      <p:grpSp>
        <p:nvGrpSpPr>
          <p:cNvPr id="57" name="Group 56"/>
          <p:cNvGrpSpPr/>
          <p:nvPr/>
        </p:nvGrpSpPr>
        <p:grpSpPr>
          <a:xfrm>
            <a:off x="1432252" y="4628940"/>
            <a:ext cx="1509153" cy="2229061"/>
            <a:chOff x="381000" y="4628939"/>
            <a:chExt cx="2011680" cy="2229061"/>
          </a:xfrm>
        </p:grpSpPr>
        <p:sp>
          <p:nvSpPr>
            <p:cNvPr id="58" name="Round Same Side Corner Rectangle 57"/>
            <p:cNvSpPr/>
            <p:nvPr/>
          </p:nvSpPr>
          <p:spPr>
            <a:xfrm>
              <a:off x="381000" y="5029200"/>
              <a:ext cx="2011680" cy="1828800"/>
            </a:xfrm>
            <a:prstGeom prst="round2SameRect">
              <a:avLst>
                <a:gd name="adj1" fmla="val 8477"/>
                <a:gd name="adj2" fmla="val 0"/>
              </a:avLst>
            </a:prstGeom>
            <a:gradFill flip="none" rotWithShape="1">
              <a:gsLst>
                <a:gs pos="16000">
                  <a:srgbClr val="000000">
                    <a:alpha val="79000"/>
                  </a:srgbClr>
                </a:gs>
                <a:gs pos="78000">
                  <a:srgbClr val="000000">
                    <a:alpha val="0"/>
                  </a:srgbClr>
                </a:gs>
                <a:gs pos="100000">
                  <a:srgbClr val="000000">
                    <a:alpha val="0"/>
                  </a:srgbClr>
                </a:gs>
              </a:gsLst>
              <a:lin ang="5400000" scaled="0"/>
              <a:tileRect/>
            </a:gradFill>
            <a:ln>
              <a:noFill/>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rgbClr val="3497AE">
                  <a:satMod val="300000"/>
                </a:srgbClr>
              </a:contourClr>
            </a:sp3d>
          </p:spPr>
          <p:txBody>
            <a:bodyPr lIns="81623" tIns="457200" rIns="81623" bIns="40812" anchor="t"/>
            <a:lstStyle/>
            <a:p>
              <a:pPr lvl="0" algn="ctr" defTabSz="1087825">
                <a:lnSpc>
                  <a:spcPct val="90000"/>
                </a:lnSpc>
                <a:defRPr/>
              </a:pPr>
              <a:r>
                <a:rPr lang="en-US" sz="1600" dirty="0" smtClean="0">
                  <a:solidFill>
                    <a:schemeClr val="bg1"/>
                  </a:solidFill>
                </a:rPr>
                <a:t>Rapid Application Development</a:t>
              </a:r>
            </a:p>
          </p:txBody>
        </p:sp>
        <p:sp>
          <p:nvSpPr>
            <p:cNvPr id="59" name="Oval 58"/>
            <p:cNvSpPr/>
            <p:nvPr/>
          </p:nvSpPr>
          <p:spPr bwMode="auto">
            <a:xfrm>
              <a:off x="975678" y="4628939"/>
              <a:ext cx="822324" cy="807746"/>
            </a:xfrm>
            <a:prstGeom prst="ellipse">
              <a:avLst/>
            </a:prstGeom>
            <a:gradFill rotWithShape="0">
              <a:gsLst>
                <a:gs pos="0">
                  <a:schemeClr val="accent3">
                    <a:lumMod val="60000"/>
                    <a:lumOff val="40000"/>
                  </a:schemeClr>
                </a:gs>
                <a:gs pos="100000">
                  <a:schemeClr val="accent6">
                    <a:lumMod val="50000"/>
                  </a:schemeClr>
                </a:gs>
              </a:gsLst>
              <a:lin ang="5400000" scaled="1"/>
            </a:gradFill>
            <a:ln w="3175">
              <a:solidFill>
                <a:srgbClr val="3B5633">
                  <a:lumMod val="60000"/>
                  <a:lumOff val="40000"/>
                </a:srgbClr>
              </a:solidFill>
              <a:miter lim="800000"/>
              <a:headEnd/>
              <a:tailEnd/>
            </a:ln>
            <a:effectLst/>
          </p:spPr>
          <p:txBody>
            <a:bodyPr wrap="none" anchor="ctr"/>
            <a:lstStyle/>
            <a:p>
              <a:pPr indent="-286922" defTabSz="914400">
                <a:lnSpc>
                  <a:spcPct val="90000"/>
                </a:lnSpc>
                <a:spcBef>
                  <a:spcPct val="30000"/>
                </a:spcBef>
                <a:buClr>
                  <a:srgbClr val="050595"/>
                </a:buClr>
                <a:buSzPct val="95000"/>
                <a:buBlip>
                  <a:blip r:embed="rId12"/>
                </a:buBlip>
                <a:tabLst>
                  <a:tab pos="514476" algn="l"/>
                </a:tabLst>
                <a:defRPr/>
              </a:pPr>
              <a:endParaRPr lang="en-US" kern="0" dirty="0">
                <a:solidFill>
                  <a:schemeClr val="bg1"/>
                </a:solidFill>
              </a:endParaRPr>
            </a:p>
          </p:txBody>
        </p:sp>
        <p:pic>
          <p:nvPicPr>
            <p:cNvPr id="60" name="Picture 59" descr="gear.png"/>
            <p:cNvPicPr>
              <a:picLocks noChangeAspect="1"/>
            </p:cNvPicPr>
            <p:nvPr/>
          </p:nvPicPr>
          <p:blipFill>
            <a:blip r:embed="rId13"/>
            <a:stretch>
              <a:fillRect/>
            </a:stretch>
          </p:blipFill>
          <p:spPr>
            <a:xfrm rot="1528879">
              <a:off x="1121121" y="4778900"/>
              <a:ext cx="547312" cy="547312"/>
            </a:xfrm>
            <a:prstGeom prst="rect">
              <a:avLst/>
            </a:prstGeom>
          </p:spPr>
        </p:pic>
      </p:grpSp>
      <p:grpSp>
        <p:nvGrpSpPr>
          <p:cNvPr id="61" name="Group 60"/>
          <p:cNvGrpSpPr/>
          <p:nvPr/>
        </p:nvGrpSpPr>
        <p:grpSpPr>
          <a:xfrm>
            <a:off x="3022865" y="4628940"/>
            <a:ext cx="1509153" cy="2229061"/>
            <a:chOff x="2501265" y="4628939"/>
            <a:chExt cx="2011680" cy="2229061"/>
          </a:xfrm>
        </p:grpSpPr>
        <p:sp>
          <p:nvSpPr>
            <p:cNvPr id="62" name="Round Same Side Corner Rectangle 61"/>
            <p:cNvSpPr/>
            <p:nvPr/>
          </p:nvSpPr>
          <p:spPr>
            <a:xfrm>
              <a:off x="2501265" y="5029200"/>
              <a:ext cx="2011680" cy="1828800"/>
            </a:xfrm>
            <a:prstGeom prst="round2SameRect">
              <a:avLst>
                <a:gd name="adj1" fmla="val 8477"/>
                <a:gd name="adj2" fmla="val 0"/>
              </a:avLst>
            </a:prstGeom>
            <a:gradFill flip="none" rotWithShape="1">
              <a:gsLst>
                <a:gs pos="16000">
                  <a:srgbClr val="000000">
                    <a:alpha val="79000"/>
                  </a:srgbClr>
                </a:gs>
                <a:gs pos="78000">
                  <a:srgbClr val="000000">
                    <a:alpha val="0"/>
                  </a:srgbClr>
                </a:gs>
                <a:gs pos="100000">
                  <a:srgbClr val="000000">
                    <a:alpha val="0"/>
                  </a:srgbClr>
                </a:gs>
              </a:gsLst>
              <a:lin ang="5400000" scaled="0"/>
              <a:tileRect/>
            </a:gradFill>
            <a:ln>
              <a:noFill/>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rgbClr val="3497AE">
                  <a:satMod val="300000"/>
                </a:srgbClr>
              </a:contourClr>
            </a:sp3d>
          </p:spPr>
          <p:txBody>
            <a:bodyPr lIns="81623" tIns="457200" rIns="81623" bIns="40812" anchor="t"/>
            <a:lstStyle/>
            <a:p>
              <a:pPr algn="ctr" defTabSz="1087825">
                <a:lnSpc>
                  <a:spcPct val="90000"/>
                </a:lnSpc>
                <a:defRPr/>
              </a:pPr>
              <a:r>
                <a:rPr lang="en-US" sz="1600" dirty="0" smtClean="0">
                  <a:solidFill>
                    <a:schemeClr val="bg1"/>
                  </a:solidFill>
                </a:rPr>
                <a:t>Business Process Management</a:t>
              </a:r>
            </a:p>
          </p:txBody>
        </p:sp>
        <p:sp>
          <p:nvSpPr>
            <p:cNvPr id="63" name="Oval 62"/>
            <p:cNvSpPr/>
            <p:nvPr/>
          </p:nvSpPr>
          <p:spPr bwMode="auto">
            <a:xfrm>
              <a:off x="3095943" y="4628939"/>
              <a:ext cx="822324" cy="807746"/>
            </a:xfrm>
            <a:prstGeom prst="ellipse">
              <a:avLst/>
            </a:prstGeom>
            <a:gradFill rotWithShape="0">
              <a:gsLst>
                <a:gs pos="0">
                  <a:schemeClr val="accent3">
                    <a:lumMod val="60000"/>
                    <a:lumOff val="40000"/>
                  </a:schemeClr>
                </a:gs>
                <a:gs pos="100000">
                  <a:schemeClr val="accent6">
                    <a:lumMod val="50000"/>
                  </a:schemeClr>
                </a:gs>
              </a:gsLst>
              <a:lin ang="5400000" scaled="1"/>
            </a:gradFill>
            <a:ln w="3175">
              <a:solidFill>
                <a:srgbClr val="3B5633">
                  <a:lumMod val="60000"/>
                  <a:lumOff val="40000"/>
                </a:srgbClr>
              </a:solidFill>
              <a:miter lim="800000"/>
              <a:headEnd/>
              <a:tailEnd/>
            </a:ln>
            <a:effectLst/>
          </p:spPr>
          <p:txBody>
            <a:bodyPr wrap="none" anchor="ctr"/>
            <a:lstStyle/>
            <a:p>
              <a:pPr indent="-286922" defTabSz="914400">
                <a:lnSpc>
                  <a:spcPct val="90000"/>
                </a:lnSpc>
                <a:spcBef>
                  <a:spcPct val="30000"/>
                </a:spcBef>
                <a:buClr>
                  <a:srgbClr val="050595"/>
                </a:buClr>
                <a:buSzPct val="95000"/>
                <a:buBlip>
                  <a:blip r:embed="rId12"/>
                </a:buBlip>
                <a:tabLst>
                  <a:tab pos="514476" algn="l"/>
                </a:tabLst>
                <a:defRPr/>
              </a:pPr>
              <a:endParaRPr lang="en-US" kern="0" dirty="0">
                <a:solidFill>
                  <a:schemeClr val="bg1"/>
                </a:solidFill>
              </a:endParaRPr>
            </a:p>
          </p:txBody>
        </p:sp>
        <p:pic>
          <p:nvPicPr>
            <p:cNvPr id="64" name="Picture 2" descr="C:\Users\ADI1\Pictures\Icons - Illustrations\People\shaking hands handshake parter silhouette 2 copy.png"/>
            <p:cNvPicPr>
              <a:picLocks noChangeAspect="1" noChangeArrowheads="1"/>
            </p:cNvPicPr>
            <p:nvPr/>
          </p:nvPicPr>
          <p:blipFill>
            <a:blip r:embed="rId14"/>
            <a:srcRect/>
            <a:stretch>
              <a:fillRect/>
            </a:stretch>
          </p:blipFill>
          <p:spPr bwMode="auto">
            <a:xfrm>
              <a:off x="3320500" y="4762302"/>
              <a:ext cx="373210" cy="541020"/>
            </a:xfrm>
            <a:prstGeom prst="rect">
              <a:avLst/>
            </a:prstGeom>
            <a:noFill/>
          </p:spPr>
        </p:pic>
      </p:grpSp>
      <p:grpSp>
        <p:nvGrpSpPr>
          <p:cNvPr id="65" name="Group 64"/>
          <p:cNvGrpSpPr/>
          <p:nvPr/>
        </p:nvGrpSpPr>
        <p:grpSpPr>
          <a:xfrm>
            <a:off x="4613478" y="4628940"/>
            <a:ext cx="1509153" cy="2229061"/>
            <a:chOff x="4621530" y="4628939"/>
            <a:chExt cx="2011680" cy="2229061"/>
          </a:xfrm>
        </p:grpSpPr>
        <p:sp>
          <p:nvSpPr>
            <p:cNvPr id="66" name="Round Same Side Corner Rectangle 65"/>
            <p:cNvSpPr/>
            <p:nvPr/>
          </p:nvSpPr>
          <p:spPr>
            <a:xfrm>
              <a:off x="4621530" y="5029200"/>
              <a:ext cx="2011680" cy="1828800"/>
            </a:xfrm>
            <a:prstGeom prst="round2SameRect">
              <a:avLst>
                <a:gd name="adj1" fmla="val 8477"/>
                <a:gd name="adj2" fmla="val 0"/>
              </a:avLst>
            </a:prstGeom>
            <a:gradFill flip="none" rotWithShape="1">
              <a:gsLst>
                <a:gs pos="16000">
                  <a:srgbClr val="000000">
                    <a:alpha val="79000"/>
                  </a:srgbClr>
                </a:gs>
                <a:gs pos="78000">
                  <a:srgbClr val="000000">
                    <a:alpha val="0"/>
                  </a:srgbClr>
                </a:gs>
                <a:gs pos="100000">
                  <a:srgbClr val="000000">
                    <a:alpha val="0"/>
                  </a:srgbClr>
                </a:gs>
              </a:gsLst>
              <a:lin ang="5400000" scaled="0"/>
              <a:tileRect/>
            </a:gradFill>
            <a:ln>
              <a:noFill/>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rgbClr val="3497AE">
                  <a:satMod val="300000"/>
                </a:srgbClr>
              </a:contourClr>
            </a:sp3d>
          </p:spPr>
          <p:txBody>
            <a:bodyPr lIns="81623" tIns="457200" rIns="81623" bIns="40812" anchor="t"/>
            <a:lstStyle/>
            <a:p>
              <a:pPr algn="ctr" defTabSz="1087825">
                <a:lnSpc>
                  <a:spcPct val="90000"/>
                </a:lnSpc>
                <a:defRPr/>
              </a:pPr>
              <a:r>
                <a:rPr lang="en-US" sz="1600" dirty="0" smtClean="0">
                  <a:solidFill>
                    <a:schemeClr val="bg1"/>
                  </a:solidFill>
                </a:rPr>
                <a:t>Business</a:t>
              </a:r>
            </a:p>
            <a:p>
              <a:pPr algn="ctr" defTabSz="1087825">
                <a:lnSpc>
                  <a:spcPct val="90000"/>
                </a:lnSpc>
                <a:defRPr/>
              </a:pPr>
              <a:r>
                <a:rPr lang="en-US" sz="1600" dirty="0" smtClean="0">
                  <a:solidFill>
                    <a:schemeClr val="bg1"/>
                  </a:solidFill>
                </a:rPr>
                <a:t>Intelligence</a:t>
              </a:r>
            </a:p>
          </p:txBody>
        </p:sp>
        <p:sp>
          <p:nvSpPr>
            <p:cNvPr id="67" name="Oval 66"/>
            <p:cNvSpPr/>
            <p:nvPr/>
          </p:nvSpPr>
          <p:spPr bwMode="auto">
            <a:xfrm>
              <a:off x="5216208" y="4628939"/>
              <a:ext cx="822324" cy="807746"/>
            </a:xfrm>
            <a:prstGeom prst="ellipse">
              <a:avLst/>
            </a:prstGeom>
            <a:gradFill rotWithShape="0">
              <a:gsLst>
                <a:gs pos="0">
                  <a:schemeClr val="accent3">
                    <a:lumMod val="60000"/>
                    <a:lumOff val="40000"/>
                  </a:schemeClr>
                </a:gs>
                <a:gs pos="100000">
                  <a:schemeClr val="accent6">
                    <a:lumMod val="50000"/>
                  </a:schemeClr>
                </a:gs>
              </a:gsLst>
              <a:lin ang="5400000" scaled="1"/>
            </a:gradFill>
            <a:ln w="3175">
              <a:solidFill>
                <a:srgbClr val="3B5633">
                  <a:lumMod val="60000"/>
                  <a:lumOff val="40000"/>
                </a:srgbClr>
              </a:solidFill>
              <a:miter lim="800000"/>
              <a:headEnd/>
              <a:tailEnd/>
            </a:ln>
            <a:effectLst/>
          </p:spPr>
          <p:txBody>
            <a:bodyPr wrap="none" anchor="ctr"/>
            <a:lstStyle/>
            <a:p>
              <a:pPr indent="-286922" defTabSz="914400">
                <a:lnSpc>
                  <a:spcPct val="90000"/>
                </a:lnSpc>
                <a:spcBef>
                  <a:spcPct val="30000"/>
                </a:spcBef>
                <a:buClr>
                  <a:srgbClr val="050595"/>
                </a:buClr>
                <a:buSzPct val="95000"/>
                <a:buBlip>
                  <a:blip r:embed="rId12"/>
                </a:buBlip>
                <a:tabLst>
                  <a:tab pos="514476" algn="l"/>
                </a:tabLst>
                <a:defRPr/>
              </a:pPr>
              <a:endParaRPr lang="en-US" kern="0" dirty="0">
                <a:solidFill>
                  <a:schemeClr val="bg1"/>
                </a:solidFill>
              </a:endParaRPr>
            </a:p>
          </p:txBody>
        </p:sp>
        <p:pic>
          <p:nvPicPr>
            <p:cNvPr id="68" name="Picture 67" descr="brain2 copy.png"/>
            <p:cNvPicPr>
              <a:picLocks noChangeAspect="1"/>
            </p:cNvPicPr>
            <p:nvPr/>
          </p:nvPicPr>
          <p:blipFill>
            <a:blip r:embed="rId15"/>
            <a:stretch>
              <a:fillRect/>
            </a:stretch>
          </p:blipFill>
          <p:spPr>
            <a:xfrm>
              <a:off x="5326384" y="4803941"/>
              <a:ext cx="586736" cy="476430"/>
            </a:xfrm>
            <a:prstGeom prst="rect">
              <a:avLst/>
            </a:prstGeom>
          </p:spPr>
        </p:pic>
      </p:grpSp>
      <p:grpSp>
        <p:nvGrpSpPr>
          <p:cNvPr id="69" name="Group 68"/>
          <p:cNvGrpSpPr/>
          <p:nvPr/>
        </p:nvGrpSpPr>
        <p:grpSpPr>
          <a:xfrm>
            <a:off x="6204091" y="4628940"/>
            <a:ext cx="1509153" cy="2229061"/>
            <a:chOff x="6741795" y="4628939"/>
            <a:chExt cx="2011680" cy="2229061"/>
          </a:xfrm>
        </p:grpSpPr>
        <p:sp>
          <p:nvSpPr>
            <p:cNvPr id="70" name="Round Same Side Corner Rectangle 69"/>
            <p:cNvSpPr/>
            <p:nvPr/>
          </p:nvSpPr>
          <p:spPr>
            <a:xfrm>
              <a:off x="6741795" y="5029200"/>
              <a:ext cx="2011680" cy="1828800"/>
            </a:xfrm>
            <a:prstGeom prst="round2SameRect">
              <a:avLst>
                <a:gd name="adj1" fmla="val 8477"/>
                <a:gd name="adj2" fmla="val 0"/>
              </a:avLst>
            </a:prstGeom>
            <a:gradFill flip="none" rotWithShape="1">
              <a:gsLst>
                <a:gs pos="16000">
                  <a:srgbClr val="000000">
                    <a:alpha val="79000"/>
                  </a:srgbClr>
                </a:gs>
                <a:gs pos="78000">
                  <a:srgbClr val="000000">
                    <a:alpha val="0"/>
                  </a:srgbClr>
                </a:gs>
                <a:gs pos="100000">
                  <a:srgbClr val="000000">
                    <a:alpha val="0"/>
                  </a:srgbClr>
                </a:gs>
              </a:gsLst>
              <a:lin ang="5400000" scaled="0"/>
              <a:tileRect/>
            </a:gradFill>
            <a:ln>
              <a:noFill/>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rgbClr val="3497AE">
                  <a:satMod val="300000"/>
                </a:srgbClr>
              </a:contourClr>
            </a:sp3d>
          </p:spPr>
          <p:txBody>
            <a:bodyPr lIns="81623" tIns="457200" rIns="81623" bIns="40812" anchor="t"/>
            <a:lstStyle/>
            <a:p>
              <a:pPr algn="ctr" defTabSz="1087825">
                <a:lnSpc>
                  <a:spcPct val="90000"/>
                </a:lnSpc>
                <a:defRPr/>
              </a:pPr>
              <a:r>
                <a:rPr lang="en-US" sz="1600" dirty="0" smtClean="0">
                  <a:solidFill>
                    <a:schemeClr val="bg1"/>
                  </a:solidFill>
                </a:rPr>
                <a:t>Office and Web-based User Experiences</a:t>
              </a:r>
            </a:p>
          </p:txBody>
        </p:sp>
        <p:sp>
          <p:nvSpPr>
            <p:cNvPr id="71" name="Oval 70"/>
            <p:cNvSpPr/>
            <p:nvPr/>
          </p:nvSpPr>
          <p:spPr bwMode="auto">
            <a:xfrm>
              <a:off x="7336473" y="4628939"/>
              <a:ext cx="822324" cy="807746"/>
            </a:xfrm>
            <a:prstGeom prst="ellipse">
              <a:avLst/>
            </a:prstGeom>
            <a:gradFill rotWithShape="0">
              <a:gsLst>
                <a:gs pos="0">
                  <a:schemeClr val="accent3">
                    <a:lumMod val="60000"/>
                    <a:lumOff val="40000"/>
                  </a:schemeClr>
                </a:gs>
                <a:gs pos="100000">
                  <a:schemeClr val="accent6">
                    <a:lumMod val="50000"/>
                  </a:schemeClr>
                </a:gs>
              </a:gsLst>
              <a:lin ang="5400000" scaled="1"/>
            </a:gradFill>
            <a:ln w="3175">
              <a:solidFill>
                <a:srgbClr val="3B5633">
                  <a:lumMod val="60000"/>
                  <a:lumOff val="40000"/>
                </a:srgbClr>
              </a:solidFill>
              <a:miter lim="800000"/>
              <a:headEnd/>
              <a:tailEnd/>
            </a:ln>
            <a:effectLst/>
          </p:spPr>
          <p:txBody>
            <a:bodyPr wrap="none" anchor="ctr"/>
            <a:lstStyle/>
            <a:p>
              <a:pPr indent="-286922" defTabSz="914400">
                <a:lnSpc>
                  <a:spcPct val="90000"/>
                </a:lnSpc>
                <a:spcBef>
                  <a:spcPct val="30000"/>
                </a:spcBef>
                <a:buClr>
                  <a:srgbClr val="050595"/>
                </a:buClr>
                <a:buSzPct val="95000"/>
                <a:buBlip>
                  <a:blip r:embed="rId12"/>
                </a:buBlip>
                <a:tabLst>
                  <a:tab pos="514476" algn="l"/>
                </a:tabLst>
                <a:defRPr/>
              </a:pPr>
              <a:endParaRPr lang="en-US" kern="0" dirty="0">
                <a:solidFill>
                  <a:srgbClr val="FFFFFF"/>
                </a:solidFill>
              </a:endParaRPr>
            </a:p>
          </p:txBody>
        </p:sp>
        <p:pic>
          <p:nvPicPr>
            <p:cNvPr id="72" name="Picture 71" descr="PC blank screen.png"/>
            <p:cNvPicPr>
              <a:picLocks noChangeAspect="1"/>
            </p:cNvPicPr>
            <p:nvPr/>
          </p:nvPicPr>
          <p:blipFill>
            <a:blip r:embed="rId16"/>
            <a:stretch>
              <a:fillRect/>
            </a:stretch>
          </p:blipFill>
          <p:spPr>
            <a:xfrm>
              <a:off x="7482840" y="4774374"/>
              <a:ext cx="533400" cy="532512"/>
            </a:xfrm>
            <a:prstGeom prst="rect">
              <a:avLst/>
            </a:prstGeom>
          </p:spPr>
        </p:pic>
      </p:grpSp>
    </p:spTree>
    <p:extLst>
      <p:ext uri="{BB962C8B-B14F-4D97-AF65-F5344CB8AC3E}">
        <p14:creationId xmlns:p14="http://schemas.microsoft.com/office/powerpoint/2010/main" val="415909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slide(fromBottom)">
                                      <p:cBhvr>
                                        <p:cTn id="14" dur="500"/>
                                        <p:tgtEl>
                                          <p:spTgt spid="57"/>
                                        </p:tgtEl>
                                      </p:cBhvr>
                                    </p:animEffect>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slide(fromBottom)">
                                      <p:cBhvr>
                                        <p:cTn id="18" dur="500"/>
                                        <p:tgtEl>
                                          <p:spTgt spid="61"/>
                                        </p:tgtEl>
                                      </p:cBhvr>
                                    </p:animEffect>
                                  </p:childTnLst>
                                </p:cTn>
                              </p:par>
                            </p:childTnLst>
                          </p:cTn>
                        </p:par>
                        <p:par>
                          <p:cTn id="19" fill="hold">
                            <p:stCondLst>
                              <p:cond delay="1000"/>
                            </p:stCondLst>
                            <p:childTnLst>
                              <p:par>
                                <p:cTn id="20" presetID="12" presetClass="entr" presetSubtype="4"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slide(fromBottom)">
                                      <p:cBhvr>
                                        <p:cTn id="22" dur="500"/>
                                        <p:tgtEl>
                                          <p:spTgt spid="65"/>
                                        </p:tgtEl>
                                      </p:cBhvr>
                                    </p:animEffect>
                                  </p:childTnLst>
                                </p:cTn>
                              </p:par>
                            </p:childTnLst>
                          </p:cTn>
                        </p:par>
                        <p:par>
                          <p:cTn id="23" fill="hold">
                            <p:stCondLst>
                              <p:cond delay="1500"/>
                            </p:stCondLst>
                            <p:childTnLst>
                              <p:par>
                                <p:cTn id="24" presetID="12" presetClass="entr" presetSubtype="4"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slide(fromBottom)">
                                      <p:cBhvr>
                                        <p:cTn id="26" dur="500"/>
                                        <p:tgtEl>
                                          <p:spTgt spid="69"/>
                                        </p:tgtEl>
                                      </p:cBhvr>
                                    </p:animEffect>
                                  </p:childTnLst>
                                </p:cTn>
                              </p:par>
                            </p:childTnLst>
                          </p:cTn>
                        </p:par>
                        <p:par>
                          <p:cTn id="27" fill="hold">
                            <p:stCondLst>
                              <p:cond delay="2000"/>
                            </p:stCondLst>
                            <p:childTnLst>
                              <p:par>
                                <p:cTn id="28" presetID="12" presetClass="entr" presetSubtype="4"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slide(fromBottom)">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0-#ppt_w/2"/>
                                          </p:val>
                                        </p:tav>
                                        <p:tav tm="100000">
                                          <p:val>
                                            <p:strVal val="#ppt_x"/>
                                          </p:val>
                                        </p:tav>
                                      </p:tavLst>
                                    </p:anim>
                                    <p:anim calcmode="lin" valueType="num">
                                      <p:cBhvr additive="base">
                                        <p:cTn id="36" dur="1000" fill="hold"/>
                                        <p:tgtEl>
                                          <p:spTgt spid="3"/>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12" presetClass="entr" presetSubtype="8"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slide(fromLeft)">
                                      <p:cBhvr>
                                        <p:cTn id="40" dur="500"/>
                                        <p:tgtEl>
                                          <p:spTgt spid="25"/>
                                        </p:tgtEl>
                                      </p:cBhvr>
                                    </p:animEffect>
                                  </p:childTnLst>
                                </p:cTn>
                              </p:par>
                              <p:par>
                                <p:cTn id="41" presetID="12" presetClass="entr" presetSubtype="8" fill="hold" grpId="0" nodeType="withEffect">
                                  <p:stCondLst>
                                    <p:cond delay="200"/>
                                  </p:stCondLst>
                                  <p:childTnLst>
                                    <p:set>
                                      <p:cBhvr>
                                        <p:cTn id="42" dur="1" fill="hold">
                                          <p:stCondLst>
                                            <p:cond delay="0"/>
                                          </p:stCondLst>
                                        </p:cTn>
                                        <p:tgtEl>
                                          <p:spTgt spid="26"/>
                                        </p:tgtEl>
                                        <p:attrNameLst>
                                          <p:attrName>style.visibility</p:attrName>
                                        </p:attrNameLst>
                                      </p:cBhvr>
                                      <p:to>
                                        <p:strVal val="visible"/>
                                      </p:to>
                                    </p:set>
                                    <p:animEffect transition="in" filter="slide(fromLeft)">
                                      <p:cBhvr>
                                        <p:cTn id="43" dur="500"/>
                                        <p:tgtEl>
                                          <p:spTgt spid="26"/>
                                        </p:tgtEl>
                                      </p:cBhvr>
                                    </p:animEffect>
                                  </p:childTnLst>
                                </p:cTn>
                              </p:par>
                              <p:par>
                                <p:cTn id="44" presetID="12" presetClass="entr" presetSubtype="8" fill="hold" grpId="0" nodeType="withEffect">
                                  <p:stCondLst>
                                    <p:cond delay="400"/>
                                  </p:stCondLst>
                                  <p:childTnLst>
                                    <p:set>
                                      <p:cBhvr>
                                        <p:cTn id="45" dur="1" fill="hold">
                                          <p:stCondLst>
                                            <p:cond delay="0"/>
                                          </p:stCondLst>
                                        </p:cTn>
                                        <p:tgtEl>
                                          <p:spTgt spid="27"/>
                                        </p:tgtEl>
                                        <p:attrNameLst>
                                          <p:attrName>style.visibility</p:attrName>
                                        </p:attrNameLst>
                                      </p:cBhvr>
                                      <p:to>
                                        <p:strVal val="visible"/>
                                      </p:to>
                                    </p:set>
                                    <p:animEffect transition="in" filter="slide(fromLeft)">
                                      <p:cBhvr>
                                        <p:cTn id="46" dur="500"/>
                                        <p:tgtEl>
                                          <p:spTgt spid="27"/>
                                        </p:tgtEl>
                                      </p:cBhvr>
                                    </p:animEffect>
                                  </p:childTnLst>
                                </p:cTn>
                              </p:par>
                              <p:par>
                                <p:cTn id="47" presetID="12" presetClass="entr" presetSubtype="8" fill="hold" grpId="0" nodeType="withEffect">
                                  <p:stCondLst>
                                    <p:cond delay="600"/>
                                  </p:stCondLst>
                                  <p:childTnLst>
                                    <p:set>
                                      <p:cBhvr>
                                        <p:cTn id="48" dur="1" fill="hold">
                                          <p:stCondLst>
                                            <p:cond delay="0"/>
                                          </p:stCondLst>
                                        </p:cTn>
                                        <p:tgtEl>
                                          <p:spTgt spid="28"/>
                                        </p:tgtEl>
                                        <p:attrNameLst>
                                          <p:attrName>style.visibility</p:attrName>
                                        </p:attrNameLst>
                                      </p:cBhvr>
                                      <p:to>
                                        <p:strVal val="visible"/>
                                      </p:to>
                                    </p:set>
                                    <p:animEffect transition="in" filter="slide(fromLeft)">
                                      <p:cBhvr>
                                        <p:cTn id="49" dur="500"/>
                                        <p:tgtEl>
                                          <p:spTgt spid="28"/>
                                        </p:tgtEl>
                                      </p:cBhvr>
                                    </p:animEffect>
                                  </p:childTnLst>
                                </p:cTn>
                              </p:par>
                              <p:par>
                                <p:cTn id="50" presetID="12" presetClass="entr" presetSubtype="8" fill="hold" grpId="0" nodeType="withEffect">
                                  <p:stCondLst>
                                    <p:cond delay="800"/>
                                  </p:stCondLst>
                                  <p:childTnLst>
                                    <p:set>
                                      <p:cBhvr>
                                        <p:cTn id="51" dur="1" fill="hold">
                                          <p:stCondLst>
                                            <p:cond delay="0"/>
                                          </p:stCondLst>
                                        </p:cTn>
                                        <p:tgtEl>
                                          <p:spTgt spid="29"/>
                                        </p:tgtEl>
                                        <p:attrNameLst>
                                          <p:attrName>style.visibility</p:attrName>
                                        </p:attrNameLst>
                                      </p:cBhvr>
                                      <p:to>
                                        <p:strVal val="visible"/>
                                      </p:to>
                                    </p:set>
                                    <p:animEffect transition="in" filter="slide(fromLeft)">
                                      <p:cBhvr>
                                        <p:cTn id="52" dur="500"/>
                                        <p:tgtEl>
                                          <p:spTgt spid="29"/>
                                        </p:tgtEl>
                                      </p:cBhvr>
                                    </p:animEffect>
                                  </p:childTnLst>
                                </p:cTn>
                              </p:par>
                              <p:par>
                                <p:cTn id="53" presetID="12" presetClass="entr" presetSubtype="8" fill="hold" grpId="0" nodeType="withEffect">
                                  <p:stCondLst>
                                    <p:cond delay="1000"/>
                                  </p:stCondLst>
                                  <p:childTnLst>
                                    <p:set>
                                      <p:cBhvr>
                                        <p:cTn id="54" dur="1" fill="hold">
                                          <p:stCondLst>
                                            <p:cond delay="0"/>
                                          </p:stCondLst>
                                        </p:cTn>
                                        <p:tgtEl>
                                          <p:spTgt spid="30"/>
                                        </p:tgtEl>
                                        <p:attrNameLst>
                                          <p:attrName>style.visibility</p:attrName>
                                        </p:attrNameLst>
                                      </p:cBhvr>
                                      <p:to>
                                        <p:strVal val="visible"/>
                                      </p:to>
                                    </p:set>
                                    <p:animEffect transition="in" filter="slide(fromLeft)">
                                      <p:cBhvr>
                                        <p:cTn id="55" dur="500"/>
                                        <p:tgtEl>
                                          <p:spTgt spid="30"/>
                                        </p:tgtEl>
                                      </p:cBhvr>
                                    </p:animEffect>
                                  </p:childTnLst>
                                </p:cTn>
                              </p:par>
                            </p:childTnLst>
                          </p:cTn>
                        </p:par>
                        <p:par>
                          <p:cTn id="56" fill="hold">
                            <p:stCondLst>
                              <p:cond delay="2500"/>
                            </p:stCondLst>
                            <p:childTnLst>
                              <p:par>
                                <p:cTn id="57" presetID="2" presetClass="entr" presetSubtype="2"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1000" fill="hold"/>
                                        <p:tgtEl>
                                          <p:spTgt spid="4"/>
                                        </p:tgtEl>
                                        <p:attrNameLst>
                                          <p:attrName>ppt_x</p:attrName>
                                        </p:attrNameLst>
                                      </p:cBhvr>
                                      <p:tavLst>
                                        <p:tav tm="0">
                                          <p:val>
                                            <p:strVal val="1+#ppt_w/2"/>
                                          </p:val>
                                        </p:tav>
                                        <p:tav tm="100000">
                                          <p:val>
                                            <p:strVal val="#ppt_x"/>
                                          </p:val>
                                        </p:tav>
                                      </p:tavLst>
                                    </p:anim>
                                    <p:anim calcmode="lin" valueType="num">
                                      <p:cBhvr additive="base">
                                        <p:cTn id="60" dur="1000" fill="hold"/>
                                        <p:tgtEl>
                                          <p:spTgt spid="4"/>
                                        </p:tgtEl>
                                        <p:attrNameLst>
                                          <p:attrName>ppt_y</p:attrName>
                                        </p:attrNameLst>
                                      </p:cBhvr>
                                      <p:tavLst>
                                        <p:tav tm="0">
                                          <p:val>
                                            <p:strVal val="#ppt_y"/>
                                          </p:val>
                                        </p:tav>
                                        <p:tav tm="100000">
                                          <p:val>
                                            <p:strVal val="#ppt_y"/>
                                          </p:val>
                                        </p:tav>
                                      </p:tavLst>
                                    </p:anim>
                                  </p:childTnLst>
                                </p:cTn>
                              </p:par>
                              <p:par>
                                <p:cTn id="61" presetID="12" presetClass="entr" presetSubtype="2" fill="hold" grpId="0" nodeType="withEffect">
                                  <p:stCondLst>
                                    <p:cond delay="1200"/>
                                  </p:stCondLst>
                                  <p:childTnLst>
                                    <p:set>
                                      <p:cBhvr>
                                        <p:cTn id="62" dur="1" fill="hold">
                                          <p:stCondLst>
                                            <p:cond delay="0"/>
                                          </p:stCondLst>
                                        </p:cTn>
                                        <p:tgtEl>
                                          <p:spTgt spid="31"/>
                                        </p:tgtEl>
                                        <p:attrNameLst>
                                          <p:attrName>style.visibility</p:attrName>
                                        </p:attrNameLst>
                                      </p:cBhvr>
                                      <p:to>
                                        <p:strVal val="visible"/>
                                      </p:to>
                                    </p:set>
                                    <p:animEffect transition="in" filter="slide(fromRight)">
                                      <p:cBhvr>
                                        <p:cTn id="63" dur="500"/>
                                        <p:tgtEl>
                                          <p:spTgt spid="31"/>
                                        </p:tgtEl>
                                      </p:cBhvr>
                                    </p:animEffect>
                                  </p:childTnLst>
                                </p:cTn>
                              </p:par>
                              <p:par>
                                <p:cTn id="64" presetID="12" presetClass="entr" presetSubtype="2" fill="hold" grpId="0" nodeType="withEffect">
                                  <p:stCondLst>
                                    <p:cond delay="1400"/>
                                  </p:stCondLst>
                                  <p:childTnLst>
                                    <p:set>
                                      <p:cBhvr>
                                        <p:cTn id="65" dur="1" fill="hold">
                                          <p:stCondLst>
                                            <p:cond delay="0"/>
                                          </p:stCondLst>
                                        </p:cTn>
                                        <p:tgtEl>
                                          <p:spTgt spid="32"/>
                                        </p:tgtEl>
                                        <p:attrNameLst>
                                          <p:attrName>style.visibility</p:attrName>
                                        </p:attrNameLst>
                                      </p:cBhvr>
                                      <p:to>
                                        <p:strVal val="visible"/>
                                      </p:to>
                                    </p:set>
                                    <p:animEffect transition="in" filter="slide(fromRight)">
                                      <p:cBhvr>
                                        <p:cTn id="66" dur="500"/>
                                        <p:tgtEl>
                                          <p:spTgt spid="32"/>
                                        </p:tgtEl>
                                      </p:cBhvr>
                                    </p:animEffect>
                                  </p:childTnLst>
                                </p:cTn>
                              </p:par>
                              <p:par>
                                <p:cTn id="67" presetID="12" presetClass="entr" presetSubtype="2" fill="hold" grpId="0" nodeType="withEffect">
                                  <p:stCondLst>
                                    <p:cond delay="1600"/>
                                  </p:stCondLst>
                                  <p:childTnLst>
                                    <p:set>
                                      <p:cBhvr>
                                        <p:cTn id="68" dur="1" fill="hold">
                                          <p:stCondLst>
                                            <p:cond delay="0"/>
                                          </p:stCondLst>
                                        </p:cTn>
                                        <p:tgtEl>
                                          <p:spTgt spid="33"/>
                                        </p:tgtEl>
                                        <p:attrNameLst>
                                          <p:attrName>style.visibility</p:attrName>
                                        </p:attrNameLst>
                                      </p:cBhvr>
                                      <p:to>
                                        <p:strVal val="visible"/>
                                      </p:to>
                                    </p:set>
                                    <p:animEffect transition="in" filter="slide(fromRight)">
                                      <p:cBhvr>
                                        <p:cTn id="69" dur="500"/>
                                        <p:tgtEl>
                                          <p:spTgt spid="33"/>
                                        </p:tgtEl>
                                      </p:cBhvr>
                                    </p:animEffect>
                                  </p:childTnLst>
                                </p:cTn>
                              </p:par>
                              <p:par>
                                <p:cTn id="70" presetID="12" presetClass="entr" presetSubtype="2" fill="hold" grpId="0" nodeType="withEffect">
                                  <p:stCondLst>
                                    <p:cond delay="1800"/>
                                  </p:stCondLst>
                                  <p:childTnLst>
                                    <p:set>
                                      <p:cBhvr>
                                        <p:cTn id="71" dur="1" fill="hold">
                                          <p:stCondLst>
                                            <p:cond delay="0"/>
                                          </p:stCondLst>
                                        </p:cTn>
                                        <p:tgtEl>
                                          <p:spTgt spid="34"/>
                                        </p:tgtEl>
                                        <p:attrNameLst>
                                          <p:attrName>style.visibility</p:attrName>
                                        </p:attrNameLst>
                                      </p:cBhvr>
                                      <p:to>
                                        <p:strVal val="visible"/>
                                      </p:to>
                                    </p:set>
                                    <p:animEffect transition="in" filter="slide(fromRight)">
                                      <p:cBhvr>
                                        <p:cTn id="72" dur="500"/>
                                        <p:tgtEl>
                                          <p:spTgt spid="34"/>
                                        </p:tgtEl>
                                      </p:cBhvr>
                                    </p:animEffect>
                                  </p:childTnLst>
                                </p:cTn>
                              </p:par>
                              <p:par>
                                <p:cTn id="73" presetID="12" presetClass="entr" presetSubtype="2" fill="hold" grpId="0" nodeType="withEffect">
                                  <p:stCondLst>
                                    <p:cond delay="2000"/>
                                  </p:stCondLst>
                                  <p:childTnLst>
                                    <p:set>
                                      <p:cBhvr>
                                        <p:cTn id="74" dur="1" fill="hold">
                                          <p:stCondLst>
                                            <p:cond delay="0"/>
                                          </p:stCondLst>
                                        </p:cTn>
                                        <p:tgtEl>
                                          <p:spTgt spid="35"/>
                                        </p:tgtEl>
                                        <p:attrNameLst>
                                          <p:attrName>style.visibility</p:attrName>
                                        </p:attrNameLst>
                                      </p:cBhvr>
                                      <p:to>
                                        <p:strVal val="visible"/>
                                      </p:to>
                                    </p:set>
                                    <p:animEffect transition="in" filter="slide(fromRight)">
                                      <p:cBhvr>
                                        <p:cTn id="75" dur="500"/>
                                        <p:tgtEl>
                                          <p:spTgt spid="35"/>
                                        </p:tgtEl>
                                      </p:cBhvr>
                                    </p:animEffect>
                                  </p:childTnLst>
                                </p:cTn>
                              </p:par>
                              <p:par>
                                <p:cTn id="76" presetID="12" presetClass="entr" presetSubtype="2" fill="hold" grpId="0" nodeType="withEffect">
                                  <p:stCondLst>
                                    <p:cond delay="2200"/>
                                  </p:stCondLst>
                                  <p:childTnLst>
                                    <p:set>
                                      <p:cBhvr>
                                        <p:cTn id="77" dur="1" fill="hold">
                                          <p:stCondLst>
                                            <p:cond delay="0"/>
                                          </p:stCondLst>
                                        </p:cTn>
                                        <p:tgtEl>
                                          <p:spTgt spid="36"/>
                                        </p:tgtEl>
                                        <p:attrNameLst>
                                          <p:attrName>style.visibility</p:attrName>
                                        </p:attrNameLst>
                                      </p:cBhvr>
                                      <p:to>
                                        <p:strVal val="visible"/>
                                      </p:to>
                                    </p:set>
                                    <p:animEffect transition="in" filter="slide(fromRight)">
                                      <p:cBhvr>
                                        <p:cTn id="78" dur="500"/>
                                        <p:tgtEl>
                                          <p:spTgt spid="3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25"/>
                                        </p:tgtEl>
                                      </p:cBhvr>
                                    </p:animEffect>
                                    <p:set>
                                      <p:cBhvr>
                                        <p:cTn id="83" dur="1" fill="hold">
                                          <p:stCondLst>
                                            <p:cond delay="499"/>
                                          </p:stCondLst>
                                        </p:cTn>
                                        <p:tgtEl>
                                          <p:spTgt spid="2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6"/>
                                        </p:tgtEl>
                                      </p:cBhvr>
                                    </p:animEffect>
                                    <p:set>
                                      <p:cBhvr>
                                        <p:cTn id="86" dur="1" fill="hold">
                                          <p:stCondLst>
                                            <p:cond delay="499"/>
                                          </p:stCondLst>
                                        </p:cTn>
                                        <p:tgtEl>
                                          <p:spTgt spid="26"/>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27"/>
                                        </p:tgtEl>
                                      </p:cBhvr>
                                    </p:animEffect>
                                    <p:set>
                                      <p:cBhvr>
                                        <p:cTn id="89" dur="1" fill="hold">
                                          <p:stCondLst>
                                            <p:cond delay="499"/>
                                          </p:stCondLst>
                                        </p:cTn>
                                        <p:tgtEl>
                                          <p:spTgt spid="2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28"/>
                                        </p:tgtEl>
                                      </p:cBhvr>
                                    </p:animEffect>
                                    <p:set>
                                      <p:cBhvr>
                                        <p:cTn id="92" dur="1" fill="hold">
                                          <p:stCondLst>
                                            <p:cond delay="499"/>
                                          </p:stCondLst>
                                        </p:cTn>
                                        <p:tgtEl>
                                          <p:spTgt spid="28"/>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29"/>
                                        </p:tgtEl>
                                      </p:cBhvr>
                                    </p:animEffect>
                                    <p:set>
                                      <p:cBhvr>
                                        <p:cTn id="95" dur="1" fill="hold">
                                          <p:stCondLst>
                                            <p:cond delay="499"/>
                                          </p:stCondLst>
                                        </p:cTn>
                                        <p:tgtEl>
                                          <p:spTgt spid="29"/>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30"/>
                                        </p:tgtEl>
                                      </p:cBhvr>
                                    </p:animEffect>
                                    <p:set>
                                      <p:cBhvr>
                                        <p:cTn id="98" dur="1" fill="hold">
                                          <p:stCondLst>
                                            <p:cond delay="499"/>
                                          </p:stCondLst>
                                        </p:cTn>
                                        <p:tgtEl>
                                          <p:spTgt spid="30"/>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36"/>
                                        </p:tgtEl>
                                      </p:cBhvr>
                                    </p:animEffect>
                                    <p:set>
                                      <p:cBhvr>
                                        <p:cTn id="101" dur="1" fill="hold">
                                          <p:stCondLst>
                                            <p:cond delay="499"/>
                                          </p:stCondLst>
                                        </p:cTn>
                                        <p:tgtEl>
                                          <p:spTgt spid="36"/>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35"/>
                                        </p:tgtEl>
                                      </p:cBhvr>
                                    </p:animEffect>
                                    <p:set>
                                      <p:cBhvr>
                                        <p:cTn id="104" dur="1" fill="hold">
                                          <p:stCondLst>
                                            <p:cond delay="499"/>
                                          </p:stCondLst>
                                        </p:cTn>
                                        <p:tgtEl>
                                          <p:spTgt spid="35"/>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34"/>
                                        </p:tgtEl>
                                      </p:cBhvr>
                                    </p:animEffect>
                                    <p:set>
                                      <p:cBhvr>
                                        <p:cTn id="107" dur="1" fill="hold">
                                          <p:stCondLst>
                                            <p:cond delay="499"/>
                                          </p:stCondLst>
                                        </p:cTn>
                                        <p:tgtEl>
                                          <p:spTgt spid="34"/>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33"/>
                                        </p:tgtEl>
                                      </p:cBhvr>
                                    </p:animEffect>
                                    <p:set>
                                      <p:cBhvr>
                                        <p:cTn id="110" dur="1" fill="hold">
                                          <p:stCondLst>
                                            <p:cond delay="499"/>
                                          </p:stCondLst>
                                        </p:cTn>
                                        <p:tgtEl>
                                          <p:spTgt spid="33"/>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32"/>
                                        </p:tgtEl>
                                      </p:cBhvr>
                                    </p:animEffect>
                                    <p:set>
                                      <p:cBhvr>
                                        <p:cTn id="113" dur="1" fill="hold">
                                          <p:stCondLst>
                                            <p:cond delay="499"/>
                                          </p:stCondLst>
                                        </p:cTn>
                                        <p:tgtEl>
                                          <p:spTgt spid="32"/>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31"/>
                                        </p:tgtEl>
                                      </p:cBhvr>
                                    </p:animEffect>
                                    <p:set>
                                      <p:cBhvr>
                                        <p:cTn id="116" dur="1" fill="hold">
                                          <p:stCondLst>
                                            <p:cond delay="499"/>
                                          </p:stCondLst>
                                        </p:cTn>
                                        <p:tgtEl>
                                          <p:spTgt spid="31"/>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4"/>
                                        </p:tgtEl>
                                      </p:cBhvr>
                                    </p:animEffect>
                                    <p:set>
                                      <p:cBhvr>
                                        <p:cTn id="119" dur="1" fill="hold">
                                          <p:stCondLst>
                                            <p:cond delay="499"/>
                                          </p:stCondLst>
                                        </p:cTn>
                                        <p:tgtEl>
                                          <p:spTgt spid="4"/>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3"/>
                                        </p:tgtEl>
                                      </p:cBhvr>
                                    </p:animEffect>
                                    <p:set>
                                      <p:cBhvr>
                                        <p:cTn id="122" dur="1" fill="hold">
                                          <p:stCondLst>
                                            <p:cond delay="499"/>
                                          </p:stCondLst>
                                        </p:cTn>
                                        <p:tgtEl>
                                          <p:spTgt spid="3"/>
                                        </p:tgtEl>
                                        <p:attrNameLst>
                                          <p:attrName>style.visibility</p:attrName>
                                        </p:attrNameLst>
                                      </p:cBhvr>
                                      <p:to>
                                        <p:strVal val="hidden"/>
                                      </p:to>
                                    </p:set>
                                  </p:childTnLst>
                                </p:cTn>
                              </p:par>
                            </p:childTnLst>
                          </p:cTn>
                        </p:par>
                        <p:par>
                          <p:cTn id="123" fill="hold">
                            <p:stCondLst>
                              <p:cond delay="500"/>
                            </p:stCondLst>
                            <p:childTnLst>
                              <p:par>
                                <p:cTn id="124" presetID="53" presetClass="entr" presetSubtype="0" fill="hold" grpId="0" nodeType="after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p:cTn id="126" dur="500" fill="hold"/>
                                        <p:tgtEl>
                                          <p:spTgt spid="38"/>
                                        </p:tgtEl>
                                        <p:attrNameLst>
                                          <p:attrName>ppt_w</p:attrName>
                                        </p:attrNameLst>
                                      </p:cBhvr>
                                      <p:tavLst>
                                        <p:tav tm="0">
                                          <p:val>
                                            <p:fltVal val="0"/>
                                          </p:val>
                                        </p:tav>
                                        <p:tav tm="100000">
                                          <p:val>
                                            <p:strVal val="#ppt_w"/>
                                          </p:val>
                                        </p:tav>
                                      </p:tavLst>
                                    </p:anim>
                                    <p:anim calcmode="lin" valueType="num">
                                      <p:cBhvr>
                                        <p:cTn id="127" dur="500" fill="hold"/>
                                        <p:tgtEl>
                                          <p:spTgt spid="38"/>
                                        </p:tgtEl>
                                        <p:attrNameLst>
                                          <p:attrName>ppt_h</p:attrName>
                                        </p:attrNameLst>
                                      </p:cBhvr>
                                      <p:tavLst>
                                        <p:tav tm="0">
                                          <p:val>
                                            <p:fltVal val="0"/>
                                          </p:val>
                                        </p:tav>
                                        <p:tav tm="100000">
                                          <p:val>
                                            <p:strVal val="#ppt_h"/>
                                          </p:val>
                                        </p:tav>
                                      </p:tavLst>
                                    </p:anim>
                                    <p:animEffect transition="in" filter="fade">
                                      <p:cBhvr>
                                        <p:cTn id="1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17" grpId="0" animBg="1"/>
      <p:bldP spid="23" grpId="0" animBg="1"/>
      <p:bldP spid="25" grpId="0" animBg="1"/>
      <p:bldP spid="25" grpId="1" animBg="1"/>
      <p:bldP spid="26" grpId="0"/>
      <p:bldP spid="26" grpId="1"/>
      <p:bldP spid="27" grpId="0" animBg="1"/>
      <p:bldP spid="27" grpId="1" animBg="1"/>
      <p:bldP spid="28" grpId="0"/>
      <p:bldP spid="28" grpId="1"/>
      <p:bldP spid="29" grpId="0" animBg="1"/>
      <p:bldP spid="29" grpId="1" animBg="1"/>
      <p:bldP spid="30" grpId="0"/>
      <p:bldP spid="30" grpId="1"/>
      <p:bldP spid="31" grpId="0" animBg="1"/>
      <p:bldP spid="31" grpId="1" animBg="1"/>
      <p:bldP spid="32" grpId="0"/>
      <p:bldP spid="32" grpId="1"/>
      <p:bldP spid="33" grpId="0" animBg="1"/>
      <p:bldP spid="33" grpId="1" animBg="1"/>
      <p:bldP spid="34" grpId="0"/>
      <p:bldP spid="34" grpId="1"/>
      <p:bldP spid="35" grpId="0" animBg="1"/>
      <p:bldP spid="35" grpId="1" animBg="1"/>
      <p:bldP spid="36" grpId="0"/>
      <p:bldP spid="36" grpId="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CRM 2011 Platform Architecture</a:t>
            </a:r>
            <a:endParaRPr lang="en-GB"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920880" cy="497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21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CRM 2011 - for Developers</a:t>
            </a:r>
            <a:endParaRPr lang="en-GB" dirty="0"/>
          </a:p>
        </p:txBody>
      </p:sp>
      <p:sp>
        <p:nvSpPr>
          <p:cNvPr id="3" name="Text Placeholder 2"/>
          <p:cNvSpPr>
            <a:spLocks noGrp="1"/>
          </p:cNvSpPr>
          <p:nvPr>
            <p:ph idx="1"/>
          </p:nvPr>
        </p:nvSpPr>
        <p:spPr/>
        <p:txBody>
          <a:bodyPr/>
          <a:lstStyle/>
          <a:p>
            <a:pPr lvl="1"/>
            <a:r>
              <a:rPr lang="en-AU" dirty="0" smtClean="0"/>
              <a:t>.NET 4.0</a:t>
            </a:r>
          </a:p>
          <a:p>
            <a:pPr lvl="1"/>
            <a:r>
              <a:rPr lang="en-AU" dirty="0" smtClean="0"/>
              <a:t>Flexible web services (WCF, REST)</a:t>
            </a:r>
          </a:p>
          <a:p>
            <a:pPr lvl="1"/>
            <a:r>
              <a:rPr lang="en-AU" dirty="0"/>
              <a:t>LINQ Provider</a:t>
            </a:r>
          </a:p>
          <a:p>
            <a:pPr lvl="1"/>
            <a:r>
              <a:rPr lang="en-AU" dirty="0"/>
              <a:t>ODATA service</a:t>
            </a:r>
            <a:endParaRPr lang="en-GB" dirty="0"/>
          </a:p>
          <a:p>
            <a:pPr lvl="1"/>
            <a:r>
              <a:rPr lang="en-AU" dirty="0" smtClean="0"/>
              <a:t>Web Resources</a:t>
            </a:r>
          </a:p>
          <a:p>
            <a:pPr lvl="1"/>
            <a:r>
              <a:rPr lang="en-AU" dirty="0" smtClean="0"/>
              <a:t>Fetch XML for reporting</a:t>
            </a:r>
          </a:p>
          <a:p>
            <a:pPr lvl="1"/>
            <a:r>
              <a:rPr lang="en-AU" dirty="0" smtClean="0"/>
              <a:t>Code “Sandbox” in hosted deployments</a:t>
            </a:r>
          </a:p>
          <a:p>
            <a:pPr lvl="1"/>
            <a:r>
              <a:rPr lang="en-AU" dirty="0" smtClean="0"/>
              <a:t>Extended Event pipeline via Windows Azure</a:t>
            </a:r>
          </a:p>
          <a:p>
            <a:pPr lvl="1"/>
            <a:r>
              <a:rPr lang="en-AU" dirty="0" smtClean="0"/>
              <a:t>Additional authentication methods</a:t>
            </a:r>
          </a:p>
        </p:txBody>
      </p:sp>
    </p:spTree>
    <p:extLst>
      <p:ext uri="{BB962C8B-B14F-4D97-AF65-F5344CB8AC3E}">
        <p14:creationId xmlns:p14="http://schemas.microsoft.com/office/powerpoint/2010/main" val="363459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SharePoint and </a:t>
            </a:r>
            <a:r>
              <a:rPr lang="en-AU" dirty="0" smtClean="0"/>
              <a:t>CRM are </a:t>
            </a:r>
            <a:r>
              <a:rPr lang="en-AU" dirty="0"/>
              <a:t>Complementary</a:t>
            </a:r>
            <a:br>
              <a:rPr lang="en-AU" dirty="0"/>
            </a:br>
            <a:r>
              <a:rPr lang="en-AU" sz="3100" dirty="0"/>
              <a:t>Combined strengths cover broad business needs</a:t>
            </a:r>
            <a:endParaRPr lang="en-GB" sz="3100" dirty="0"/>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0097"/>
            <a:ext cx="914241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448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5|21.1|8.9|25.7|6.2|23.9|33.8"/>
</p:tagLst>
</file>

<file path=ppt/theme/theme1.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7294</TotalTime>
  <Words>1257</Words>
  <Application>Microsoft Office PowerPoint</Application>
  <PresentationFormat>On-screen Show (4:3)</PresentationFormat>
  <Paragraphs>182</Paragraphs>
  <Slides>22</Slides>
  <Notes>11</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1_Office Theme</vt:lpstr>
      <vt:lpstr>2_Office Theme</vt:lpstr>
      <vt:lpstr>Building Hybrid Apps with Dynamics CRM &amp; Windows Azure</vt:lpstr>
      <vt:lpstr>Agenda</vt:lpstr>
      <vt:lpstr>Types of Cloud Computing</vt:lpstr>
      <vt:lpstr>What is Windows Azure Platform really?</vt:lpstr>
      <vt:lpstr>Life without the Cloud</vt:lpstr>
      <vt:lpstr>The Evolution From CRM to xRM</vt:lpstr>
      <vt:lpstr>CRM 2011 Platform Architecture</vt:lpstr>
      <vt:lpstr>CRM 2011 - for Developers</vt:lpstr>
      <vt:lpstr>SharePoint and CRM are Complementary Combined strengths cover broad business needs</vt:lpstr>
      <vt:lpstr>Demonstration</vt:lpstr>
      <vt:lpstr>Windows Azure Virtual Network</vt:lpstr>
      <vt:lpstr>Demonstration</vt:lpstr>
      <vt:lpstr>Dynamics Marketplace</vt:lpstr>
      <vt:lpstr>Portal Framework</vt:lpstr>
      <vt:lpstr>Websites Powered by Azure &amp; CRM Online</vt:lpstr>
      <vt:lpstr>Demonstration</vt:lpstr>
      <vt:lpstr>Authenticating Users from Web and Social Providers</vt:lpstr>
      <vt:lpstr>Demonstration</vt:lpstr>
      <vt:lpstr>Resources</vt:lpstr>
      <vt:lpstr>Enrol in Microsoft Virtual Academy Today</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266</cp:revision>
  <dcterms:created xsi:type="dcterms:W3CDTF">2011-04-01T05:55:34Z</dcterms:created>
  <dcterms:modified xsi:type="dcterms:W3CDTF">2011-09-01T04:18:07Z</dcterms:modified>
</cp:coreProperties>
</file>