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27"/>
  </p:notesMasterIdLst>
  <p:sldIdLst>
    <p:sldId id="279" r:id="rId3"/>
    <p:sldId id="280" r:id="rId4"/>
    <p:sldId id="301" r:id="rId5"/>
    <p:sldId id="302" r:id="rId6"/>
    <p:sldId id="286" r:id="rId7"/>
    <p:sldId id="262" r:id="rId8"/>
    <p:sldId id="289" r:id="rId9"/>
    <p:sldId id="288" r:id="rId10"/>
    <p:sldId id="290" r:id="rId11"/>
    <p:sldId id="291" r:id="rId12"/>
    <p:sldId id="292" r:id="rId13"/>
    <p:sldId id="287" r:id="rId14"/>
    <p:sldId id="293" r:id="rId15"/>
    <p:sldId id="294" r:id="rId16"/>
    <p:sldId id="295" r:id="rId17"/>
    <p:sldId id="296" r:id="rId18"/>
    <p:sldId id="297" r:id="rId19"/>
    <p:sldId id="298" r:id="rId20"/>
    <p:sldId id="299" r:id="rId21"/>
    <p:sldId id="282" r:id="rId22"/>
    <p:sldId id="300" r:id="rId23"/>
    <p:sldId id="303" r:id="rId24"/>
    <p:sldId id="304" r:id="rId25"/>
    <p:sldId id="30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2" autoAdjust="0"/>
    <p:restoredTop sz="92411" autoAdjust="0"/>
  </p:normalViewPr>
  <p:slideViewPr>
    <p:cSldViewPr>
      <p:cViewPr>
        <p:scale>
          <a:sx n="100" d="100"/>
          <a:sy n="100" d="100"/>
        </p:scale>
        <p:origin x="-72"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2:15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24</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2:15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311260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437946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75000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733244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3005439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54002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2366818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848029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637350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085727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34095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488010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9220913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2513867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339546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60837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96418037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3.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hyperlink" Target="http://technet.microsoft.com/en-au" TargetMode="External"/><Relationship Id="rId10" Type="http://schemas.openxmlformats.org/officeDocument/2006/relationships/image" Target="../media/image28.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Why is this good for Designers?</a:t>
            </a:r>
            <a:br>
              <a:rPr lang="en-US" dirty="0" smtClean="0"/>
            </a:br>
            <a:endParaRPr lang="en-US" dirty="0">
              <a:solidFill>
                <a:schemeClr val="accent2"/>
              </a:solidFill>
            </a:endParaRPr>
          </a:p>
        </p:txBody>
      </p:sp>
      <p:sp>
        <p:nvSpPr>
          <p:cNvPr id="3" name="Text Placeholder 2"/>
          <p:cNvSpPr>
            <a:spLocks noGrp="1"/>
          </p:cNvSpPr>
          <p:nvPr>
            <p:ph idx="1"/>
          </p:nvPr>
        </p:nvSpPr>
        <p:spPr>
          <a:xfrm>
            <a:off x="1959024" y="3212976"/>
            <a:ext cx="7184976" cy="1800200"/>
          </a:xfrm>
        </p:spPr>
        <p:txBody>
          <a:bodyPr>
            <a:normAutofit fontScale="92500" lnSpcReduction="10000"/>
          </a:bodyPr>
          <a:lstStyle/>
          <a:p>
            <a:r>
              <a:rPr lang="en-US" dirty="0" smtClean="0"/>
              <a:t>Holy crap, I’m building an app!</a:t>
            </a:r>
          </a:p>
          <a:p>
            <a:r>
              <a:rPr lang="en-US" dirty="0" smtClean="0"/>
              <a:t>Completely in control of UI and animation</a:t>
            </a:r>
          </a:p>
          <a:p>
            <a:r>
              <a:rPr lang="en-US" dirty="0" smtClean="0"/>
              <a:t>Nudge </a:t>
            </a:r>
            <a:r>
              <a:rPr lang="en-US" dirty="0" err="1" smtClean="0"/>
              <a:t>Nudge</a:t>
            </a:r>
            <a:r>
              <a:rPr lang="en-US" dirty="0" smtClean="0"/>
              <a:t> </a:t>
            </a:r>
            <a:r>
              <a:rPr lang="en-US" dirty="0" err="1" smtClean="0"/>
              <a:t>Nudge</a:t>
            </a:r>
            <a:endParaRPr lang="en-US" dirty="0" smtClean="0"/>
          </a:p>
          <a:p>
            <a:r>
              <a:rPr lang="en-US" dirty="0" smtClean="0"/>
              <a:t>Developers won’t hate us as much now!</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5" descr="D:\MESH\Designer_Developer Talk\AlexAva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04864"/>
            <a:ext cx="971550"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08092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Why is this good for Developers?</a:t>
            </a:r>
            <a:br>
              <a:rPr lang="en-US" dirty="0" smtClean="0"/>
            </a:br>
            <a:endParaRPr lang="en-US" dirty="0">
              <a:solidFill>
                <a:schemeClr val="accent2"/>
              </a:solidFill>
            </a:endParaRPr>
          </a:p>
        </p:txBody>
      </p:sp>
      <p:sp>
        <p:nvSpPr>
          <p:cNvPr id="3" name="Text Placeholder 2"/>
          <p:cNvSpPr>
            <a:spLocks noGrp="1"/>
          </p:cNvSpPr>
          <p:nvPr>
            <p:ph idx="1"/>
          </p:nvPr>
        </p:nvSpPr>
        <p:spPr>
          <a:xfrm>
            <a:off x="699392" y="2852936"/>
            <a:ext cx="7184976" cy="2589163"/>
          </a:xfrm>
        </p:spPr>
        <p:txBody>
          <a:bodyPr>
            <a:normAutofit/>
          </a:bodyPr>
          <a:lstStyle/>
          <a:p>
            <a:r>
              <a:rPr lang="en-US" dirty="0" smtClean="0"/>
              <a:t>Brain don’t hurt no more</a:t>
            </a:r>
          </a:p>
          <a:p>
            <a:r>
              <a:rPr lang="en-US" dirty="0" smtClean="0"/>
              <a:t>Forces good development practice</a:t>
            </a:r>
          </a:p>
          <a:p>
            <a:r>
              <a:rPr lang="en-US" dirty="0" smtClean="0"/>
              <a:t>Concentrate on code</a:t>
            </a:r>
          </a:p>
          <a:p>
            <a:r>
              <a:rPr lang="en-US" dirty="0" smtClean="0"/>
              <a:t>Designers won’t hate us as much now</a:t>
            </a:r>
          </a:p>
          <a:p>
            <a:pPr lvl="1"/>
            <a:r>
              <a:rPr lang="en-US" dirty="0" smtClean="0"/>
              <a:t>Ok, so they might, no promises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7" name="Picture 5" descr="D:\MESH\Designer_Developer Talk\JordanAva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348880"/>
            <a:ext cx="1130300"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5064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Choose the best method for you!</a:t>
            </a:r>
            <a:br>
              <a:rPr lang="en-US" dirty="0" smtClean="0"/>
            </a:br>
            <a:r>
              <a:rPr lang="en-AU" sz="3100" dirty="0" smtClean="0">
                <a:solidFill>
                  <a:schemeClr val="accent2"/>
                </a:solidFill>
              </a:rPr>
              <a:t>Designer/Integrator/Developer method</a:t>
            </a:r>
            <a:endParaRPr lang="en-US" sz="3100" dirty="0"/>
          </a:p>
        </p:txBody>
      </p:sp>
      <p:sp>
        <p:nvSpPr>
          <p:cNvPr id="3" name="Text Placeholder 2"/>
          <p:cNvSpPr>
            <a:spLocks noGrp="1"/>
          </p:cNvSpPr>
          <p:nvPr>
            <p:ph idx="1"/>
          </p:nvPr>
        </p:nvSpPr>
        <p:spPr>
          <a:xfrm>
            <a:off x="395536" y="2460029"/>
            <a:ext cx="4546848" cy="3273227"/>
          </a:xfrm>
        </p:spPr>
        <p:txBody>
          <a:bodyPr>
            <a:normAutofit/>
          </a:bodyPr>
          <a:lstStyle/>
          <a:p>
            <a:r>
              <a:rPr lang="en-US" sz="2000" dirty="0" smtClean="0"/>
              <a:t>New role created</a:t>
            </a:r>
          </a:p>
          <a:p>
            <a:pPr marL="0" indent="0">
              <a:buNone/>
            </a:pPr>
            <a:endParaRPr lang="en-US" sz="2000" dirty="0" smtClean="0"/>
          </a:p>
          <a:p>
            <a:r>
              <a:rPr lang="en-US" sz="2000" dirty="0" smtClean="0"/>
              <a:t>Designer creates assets</a:t>
            </a:r>
          </a:p>
          <a:p>
            <a:pPr marL="0" indent="0">
              <a:buNone/>
            </a:pPr>
            <a:endParaRPr lang="en-US" sz="2000" dirty="0" smtClean="0"/>
          </a:p>
          <a:p>
            <a:r>
              <a:rPr lang="en-US" sz="2000" dirty="0" smtClean="0"/>
              <a:t>Developer creates logic</a:t>
            </a:r>
          </a:p>
          <a:p>
            <a:pPr marL="0" indent="0">
              <a:buNone/>
            </a:pPr>
            <a:endParaRPr lang="en-US" sz="2000" dirty="0" smtClean="0"/>
          </a:p>
          <a:p>
            <a:r>
              <a:rPr lang="en-US" sz="2000" dirty="0" smtClean="0"/>
              <a:t>Integrator merges the two</a:t>
            </a:r>
          </a:p>
        </p:txBody>
      </p:sp>
      <p:sp>
        <p:nvSpPr>
          <p:cNvPr id="25" name="Rounded Rectangle 24"/>
          <p:cNvSpPr/>
          <p:nvPr/>
        </p:nvSpPr>
        <p:spPr bwMode="auto">
          <a:xfrm>
            <a:off x="4139952" y="1916832"/>
            <a:ext cx="2232248" cy="18002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Rounded Rectangle 10"/>
          <p:cNvSpPr/>
          <p:nvPr/>
        </p:nvSpPr>
        <p:spPr bwMode="auto">
          <a:xfrm>
            <a:off x="6554688" y="1916832"/>
            <a:ext cx="2232248" cy="18002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sp>
        <p:nvSpPr>
          <p:cNvPr id="12" name="Rounded Rectangle 11"/>
          <p:cNvSpPr/>
          <p:nvPr/>
        </p:nvSpPr>
        <p:spPr bwMode="auto">
          <a:xfrm>
            <a:off x="4139952" y="4005064"/>
            <a:ext cx="4646984" cy="1215752"/>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sp>
        <p:nvSpPr>
          <p:cNvPr id="13" name="Down Arrow 12"/>
          <p:cNvSpPr/>
          <p:nvPr/>
        </p:nvSpPr>
        <p:spPr>
          <a:xfrm>
            <a:off x="5147741" y="3570660"/>
            <a:ext cx="360363"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5" name="Down Arrow 14"/>
          <p:cNvSpPr/>
          <p:nvPr/>
        </p:nvSpPr>
        <p:spPr>
          <a:xfrm>
            <a:off x="7524328" y="3570660"/>
            <a:ext cx="358775"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pic>
        <p:nvPicPr>
          <p:cNvPr id="18" name="Picture 3" descr="D:\aaaSVN\talkstuff\VisualStud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232" y="2601913"/>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9110" y="2678559"/>
            <a:ext cx="60801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5735" y="2678559"/>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4" descr="D:\aaaSVN\talkstuff\ExpressionBl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4727" y="4177171"/>
            <a:ext cx="79216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 descr="D:\aaaSVN\talkstuff\VisualStud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452" y="4199396"/>
            <a:ext cx="8286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16107" y="1969676"/>
            <a:ext cx="1467068" cy="523220"/>
          </a:xfrm>
          <a:prstGeom prst="rect">
            <a:avLst/>
          </a:prstGeom>
          <a:noFill/>
        </p:spPr>
        <p:txBody>
          <a:bodyPr wrap="none" rtlCol="0">
            <a:spAutoFit/>
          </a:bodyPr>
          <a:lstStyle/>
          <a:p>
            <a:r>
              <a:rPr lang="en-AU" sz="2800" dirty="0" smtClean="0">
                <a:solidFill>
                  <a:schemeClr val="bg1"/>
                </a:solidFill>
              </a:rPr>
              <a:t>Designer</a:t>
            </a:r>
            <a:endParaRPr lang="en-AU" sz="2800" dirty="0">
              <a:solidFill>
                <a:schemeClr val="bg1"/>
              </a:solidFill>
            </a:endParaRPr>
          </a:p>
        </p:txBody>
      </p:sp>
      <p:sp>
        <p:nvSpPr>
          <p:cNvPr id="23" name="TextBox 22"/>
          <p:cNvSpPr txBox="1"/>
          <p:nvPr/>
        </p:nvSpPr>
        <p:spPr>
          <a:xfrm>
            <a:off x="6633324" y="1988840"/>
            <a:ext cx="1681422" cy="523220"/>
          </a:xfrm>
          <a:prstGeom prst="rect">
            <a:avLst/>
          </a:prstGeom>
          <a:noFill/>
        </p:spPr>
        <p:txBody>
          <a:bodyPr wrap="none" rtlCol="0">
            <a:spAutoFit/>
          </a:bodyPr>
          <a:lstStyle/>
          <a:p>
            <a:r>
              <a:rPr lang="en-AU" sz="2800" dirty="0" smtClean="0">
                <a:solidFill>
                  <a:schemeClr val="bg1"/>
                </a:solidFill>
              </a:rPr>
              <a:t>Developer</a:t>
            </a:r>
            <a:endParaRPr lang="en-AU" sz="2800" dirty="0">
              <a:solidFill>
                <a:schemeClr val="bg1"/>
              </a:solidFill>
            </a:endParaRPr>
          </a:p>
        </p:txBody>
      </p:sp>
      <p:sp>
        <p:nvSpPr>
          <p:cNvPr id="26" name="TextBox 25"/>
          <p:cNvSpPr txBox="1"/>
          <p:nvPr/>
        </p:nvSpPr>
        <p:spPr>
          <a:xfrm>
            <a:off x="5899790" y="4351329"/>
            <a:ext cx="1639616" cy="523220"/>
          </a:xfrm>
          <a:prstGeom prst="rect">
            <a:avLst/>
          </a:prstGeom>
          <a:noFill/>
        </p:spPr>
        <p:txBody>
          <a:bodyPr wrap="none" rtlCol="0">
            <a:spAutoFit/>
          </a:bodyPr>
          <a:lstStyle/>
          <a:p>
            <a:r>
              <a:rPr lang="en-AU" sz="2800" dirty="0" smtClean="0">
                <a:solidFill>
                  <a:schemeClr val="bg1"/>
                </a:solidFill>
              </a:rPr>
              <a:t>Integrator</a:t>
            </a:r>
            <a:endParaRPr lang="en-AU" sz="2800" dirty="0">
              <a:solidFill>
                <a:schemeClr val="bg1"/>
              </a:solidFill>
            </a:endParaRPr>
          </a:p>
        </p:txBody>
      </p:sp>
      <p:sp>
        <p:nvSpPr>
          <p:cNvPr id="27" name="Rounded Rectangle 26"/>
          <p:cNvSpPr/>
          <p:nvPr/>
        </p:nvSpPr>
        <p:spPr bwMode="auto">
          <a:xfrm>
            <a:off x="4161631" y="5498232"/>
            <a:ext cx="4646984" cy="52305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chemeClr val="bg1"/>
                </a:solidFill>
                <a:latin typeface="Calibri" pitchFamily="34" charset="0"/>
              </a:rPr>
              <a:t>Final Product</a:t>
            </a:r>
          </a:p>
        </p:txBody>
      </p:sp>
      <p:sp>
        <p:nvSpPr>
          <p:cNvPr id="28" name="Down Arrow 27"/>
          <p:cNvSpPr/>
          <p:nvPr/>
        </p:nvSpPr>
        <p:spPr>
          <a:xfrm>
            <a:off x="6300192" y="5085184"/>
            <a:ext cx="358775"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Tree>
    <p:extLst>
      <p:ext uri="{BB962C8B-B14F-4D97-AF65-F5344CB8AC3E}">
        <p14:creationId xmlns:p14="http://schemas.microsoft.com/office/powerpoint/2010/main" val="4086963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Choose the best method for you!</a:t>
            </a:r>
            <a:br>
              <a:rPr lang="en-US" dirty="0" smtClean="0"/>
            </a:br>
            <a:r>
              <a:rPr lang="en-AU" sz="3100" dirty="0" smtClean="0">
                <a:solidFill>
                  <a:schemeClr val="accent2"/>
                </a:solidFill>
              </a:rPr>
              <a:t>Designer/Integrator/Developer method</a:t>
            </a:r>
            <a:endParaRPr lang="en-US" sz="3100" dirty="0"/>
          </a:p>
        </p:txBody>
      </p:sp>
      <p:sp>
        <p:nvSpPr>
          <p:cNvPr id="3" name="Text Placeholder 2"/>
          <p:cNvSpPr>
            <a:spLocks noGrp="1"/>
          </p:cNvSpPr>
          <p:nvPr>
            <p:ph idx="1"/>
          </p:nvPr>
        </p:nvSpPr>
        <p:spPr>
          <a:xfrm>
            <a:off x="323529" y="1916832"/>
            <a:ext cx="3600400" cy="3528392"/>
          </a:xfrm>
        </p:spPr>
        <p:txBody>
          <a:bodyPr>
            <a:normAutofit fontScale="85000" lnSpcReduction="10000"/>
          </a:bodyPr>
          <a:lstStyle/>
          <a:p>
            <a:pPr marL="0" indent="0">
              <a:buNone/>
            </a:pPr>
            <a:r>
              <a:rPr lang="en-US" sz="3000" dirty="0" smtClean="0"/>
              <a:t>Harvest Model</a:t>
            </a:r>
          </a:p>
          <a:p>
            <a:endParaRPr lang="en-US" sz="2000" dirty="0" smtClean="0"/>
          </a:p>
          <a:p>
            <a:r>
              <a:rPr lang="en-US" sz="2000" dirty="0" smtClean="0"/>
              <a:t>Designer create assets and the developer integrates them</a:t>
            </a:r>
          </a:p>
          <a:p>
            <a:endParaRPr lang="en-US" sz="2000" dirty="0"/>
          </a:p>
          <a:p>
            <a:r>
              <a:rPr lang="en-US" sz="2000" dirty="0" smtClean="0"/>
              <a:t>Designer still has overall control of the interaction side of the project</a:t>
            </a:r>
          </a:p>
          <a:p>
            <a:endParaRPr lang="en-US" sz="2000" dirty="0"/>
          </a:p>
          <a:p>
            <a:r>
              <a:rPr lang="en-US" sz="2000" dirty="0" smtClean="0"/>
              <a:t>Designer doesn’t need a developer environment to work.</a:t>
            </a:r>
          </a:p>
        </p:txBody>
      </p:sp>
      <p:sp>
        <p:nvSpPr>
          <p:cNvPr id="25" name="Rounded Rectangle 24"/>
          <p:cNvSpPr/>
          <p:nvPr/>
        </p:nvSpPr>
        <p:spPr bwMode="auto">
          <a:xfrm>
            <a:off x="4139952" y="2348880"/>
            <a:ext cx="2232248" cy="18002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Rounded Rectangle 10"/>
          <p:cNvSpPr/>
          <p:nvPr/>
        </p:nvSpPr>
        <p:spPr bwMode="auto">
          <a:xfrm>
            <a:off x="6554688" y="2348880"/>
            <a:ext cx="2232248" cy="18002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pic>
        <p:nvPicPr>
          <p:cNvPr id="18" name="Picture 3" descr="D:\aaaSVN\talkstuff\VisualStud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256" y="3033961"/>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16107" y="2401724"/>
            <a:ext cx="1467068" cy="523220"/>
          </a:xfrm>
          <a:prstGeom prst="rect">
            <a:avLst/>
          </a:prstGeom>
          <a:noFill/>
        </p:spPr>
        <p:txBody>
          <a:bodyPr wrap="none" rtlCol="0">
            <a:spAutoFit/>
          </a:bodyPr>
          <a:lstStyle/>
          <a:p>
            <a:r>
              <a:rPr lang="en-AU" sz="2800" dirty="0" smtClean="0">
                <a:solidFill>
                  <a:schemeClr val="bg1"/>
                </a:solidFill>
              </a:rPr>
              <a:t>Designer</a:t>
            </a:r>
            <a:endParaRPr lang="en-AU" sz="2800" dirty="0">
              <a:solidFill>
                <a:schemeClr val="bg1"/>
              </a:solidFill>
            </a:endParaRPr>
          </a:p>
        </p:txBody>
      </p:sp>
      <p:sp>
        <p:nvSpPr>
          <p:cNvPr id="23" name="TextBox 22"/>
          <p:cNvSpPr txBox="1"/>
          <p:nvPr/>
        </p:nvSpPr>
        <p:spPr>
          <a:xfrm>
            <a:off x="6779010" y="2420888"/>
            <a:ext cx="1681422" cy="523220"/>
          </a:xfrm>
          <a:prstGeom prst="rect">
            <a:avLst/>
          </a:prstGeom>
          <a:noFill/>
        </p:spPr>
        <p:txBody>
          <a:bodyPr wrap="none" rtlCol="0">
            <a:spAutoFit/>
          </a:bodyPr>
          <a:lstStyle/>
          <a:p>
            <a:r>
              <a:rPr lang="en-AU" sz="2800" dirty="0" smtClean="0">
                <a:solidFill>
                  <a:schemeClr val="bg1"/>
                </a:solidFill>
              </a:rPr>
              <a:t>Developer</a:t>
            </a:r>
            <a:endParaRPr lang="en-AU" sz="2800" dirty="0">
              <a:solidFill>
                <a:schemeClr val="bg1"/>
              </a:solidFill>
            </a:endParaRPr>
          </a:p>
        </p:txBody>
      </p:sp>
      <p:sp>
        <p:nvSpPr>
          <p:cNvPr id="27" name="Rounded Rectangle 26"/>
          <p:cNvSpPr/>
          <p:nvPr/>
        </p:nvSpPr>
        <p:spPr bwMode="auto">
          <a:xfrm>
            <a:off x="4161631" y="4418112"/>
            <a:ext cx="4646984" cy="52305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chemeClr val="bg1"/>
                </a:solidFill>
                <a:latin typeface="Calibri" pitchFamily="34" charset="0"/>
              </a:rPr>
              <a:t>Final Product</a:t>
            </a:r>
          </a:p>
        </p:txBody>
      </p:sp>
      <p:sp>
        <p:nvSpPr>
          <p:cNvPr id="28" name="Down Arrow 27"/>
          <p:cNvSpPr/>
          <p:nvPr/>
        </p:nvSpPr>
        <p:spPr>
          <a:xfrm rot="16200000">
            <a:off x="6298790" y="2995774"/>
            <a:ext cx="358775"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5" name="Down Arrow 14"/>
          <p:cNvSpPr/>
          <p:nvPr/>
        </p:nvSpPr>
        <p:spPr>
          <a:xfrm>
            <a:off x="7524328" y="4002708"/>
            <a:ext cx="358775"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4800"/>
          </a:p>
        </p:txBody>
      </p:sp>
      <p:pic>
        <p:nvPicPr>
          <p:cNvPr id="24" name="Picture 2" descr="D:\aaaSVN\talkstuff\ExpressionDe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776" y="2996952"/>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D:\aaaSVN\talkstuff\ExpressionBle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038" y="2996952"/>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D:\aaaSVN\talkstuff\ExpressionBl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5940" y="3010942"/>
            <a:ext cx="8477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685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Choose the best method for you!</a:t>
            </a:r>
            <a:br>
              <a:rPr lang="en-US" dirty="0" smtClean="0"/>
            </a:br>
            <a:r>
              <a:rPr lang="en-AU" sz="3100" dirty="0" smtClean="0">
                <a:solidFill>
                  <a:schemeClr val="accent2"/>
                </a:solidFill>
              </a:rPr>
              <a:t>Designer/Integrator/Developer method</a:t>
            </a:r>
            <a:endParaRPr lang="en-US" sz="3100" dirty="0"/>
          </a:p>
        </p:txBody>
      </p:sp>
      <p:sp>
        <p:nvSpPr>
          <p:cNvPr id="3" name="Text Placeholder 2"/>
          <p:cNvSpPr>
            <a:spLocks noGrp="1"/>
          </p:cNvSpPr>
          <p:nvPr>
            <p:ph idx="1"/>
          </p:nvPr>
        </p:nvSpPr>
        <p:spPr>
          <a:xfrm>
            <a:off x="323529" y="1916832"/>
            <a:ext cx="3600400" cy="3528392"/>
          </a:xfrm>
        </p:spPr>
        <p:txBody>
          <a:bodyPr>
            <a:normAutofit fontScale="85000" lnSpcReduction="10000"/>
          </a:bodyPr>
          <a:lstStyle/>
          <a:p>
            <a:pPr marL="0" indent="0">
              <a:buNone/>
            </a:pPr>
            <a:r>
              <a:rPr lang="en-US" sz="3000" dirty="0" smtClean="0"/>
              <a:t>Collaboration Model</a:t>
            </a:r>
          </a:p>
          <a:p>
            <a:endParaRPr lang="en-US" sz="2000" dirty="0" smtClean="0"/>
          </a:p>
          <a:p>
            <a:r>
              <a:rPr lang="en-US" sz="2000" dirty="0" smtClean="0"/>
              <a:t>Designer works directly on the project</a:t>
            </a:r>
          </a:p>
          <a:p>
            <a:endParaRPr lang="en-US" sz="2000" dirty="0"/>
          </a:p>
          <a:p>
            <a:r>
              <a:rPr lang="en-US" sz="2000" dirty="0" smtClean="0"/>
              <a:t>Has full control of the interface design and overall experience</a:t>
            </a:r>
          </a:p>
          <a:p>
            <a:endParaRPr lang="en-US" sz="2000" dirty="0"/>
          </a:p>
          <a:p>
            <a:r>
              <a:rPr lang="en-US" sz="2000" dirty="0" smtClean="0"/>
              <a:t>Nudge, Nudge, Nudge.</a:t>
            </a:r>
          </a:p>
          <a:p>
            <a:endParaRPr lang="en-US" sz="2000" dirty="0" smtClean="0"/>
          </a:p>
          <a:p>
            <a:r>
              <a:rPr lang="en-US" sz="2000" dirty="0" smtClean="0"/>
              <a:t>Stream lines development process</a:t>
            </a:r>
          </a:p>
        </p:txBody>
      </p:sp>
      <p:sp>
        <p:nvSpPr>
          <p:cNvPr id="25" name="Rounded Rectangle 24"/>
          <p:cNvSpPr/>
          <p:nvPr/>
        </p:nvSpPr>
        <p:spPr bwMode="auto">
          <a:xfrm>
            <a:off x="4139952" y="2348880"/>
            <a:ext cx="2232248" cy="18002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Rounded Rectangle 10"/>
          <p:cNvSpPr/>
          <p:nvPr/>
        </p:nvSpPr>
        <p:spPr bwMode="auto">
          <a:xfrm>
            <a:off x="6554688" y="2348880"/>
            <a:ext cx="2232248" cy="1800200"/>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endParaRPr lang="en-US" sz="2000" dirty="0" smtClean="0">
              <a:solidFill>
                <a:schemeClr val="bg1"/>
              </a:solidFill>
              <a:latin typeface="Calibri" pitchFamily="34" charset="0"/>
            </a:endParaRPr>
          </a:p>
        </p:txBody>
      </p:sp>
      <p:pic>
        <p:nvPicPr>
          <p:cNvPr id="18" name="Picture 3" descr="D:\aaaSVN\talkstuff\VisualStudi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1256" y="3033961"/>
            <a:ext cx="8270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316107" y="2401724"/>
            <a:ext cx="1467068" cy="523220"/>
          </a:xfrm>
          <a:prstGeom prst="rect">
            <a:avLst/>
          </a:prstGeom>
          <a:noFill/>
        </p:spPr>
        <p:txBody>
          <a:bodyPr wrap="none" rtlCol="0">
            <a:spAutoFit/>
          </a:bodyPr>
          <a:lstStyle/>
          <a:p>
            <a:r>
              <a:rPr lang="en-AU" sz="2800" dirty="0" smtClean="0">
                <a:solidFill>
                  <a:schemeClr val="bg1"/>
                </a:solidFill>
              </a:rPr>
              <a:t>Designer</a:t>
            </a:r>
            <a:endParaRPr lang="en-AU" sz="2800" dirty="0">
              <a:solidFill>
                <a:schemeClr val="bg1"/>
              </a:solidFill>
            </a:endParaRPr>
          </a:p>
        </p:txBody>
      </p:sp>
      <p:sp>
        <p:nvSpPr>
          <p:cNvPr id="23" name="TextBox 22"/>
          <p:cNvSpPr txBox="1"/>
          <p:nvPr/>
        </p:nvSpPr>
        <p:spPr>
          <a:xfrm>
            <a:off x="6779010" y="2420888"/>
            <a:ext cx="1681422" cy="523220"/>
          </a:xfrm>
          <a:prstGeom prst="rect">
            <a:avLst/>
          </a:prstGeom>
          <a:noFill/>
        </p:spPr>
        <p:txBody>
          <a:bodyPr wrap="none" rtlCol="0">
            <a:spAutoFit/>
          </a:bodyPr>
          <a:lstStyle/>
          <a:p>
            <a:r>
              <a:rPr lang="en-AU" sz="2800" dirty="0" smtClean="0">
                <a:solidFill>
                  <a:schemeClr val="bg1"/>
                </a:solidFill>
              </a:rPr>
              <a:t>Developer</a:t>
            </a:r>
            <a:endParaRPr lang="en-AU" sz="2800" dirty="0">
              <a:solidFill>
                <a:schemeClr val="bg1"/>
              </a:solidFill>
            </a:endParaRPr>
          </a:p>
        </p:txBody>
      </p:sp>
      <p:sp>
        <p:nvSpPr>
          <p:cNvPr id="27" name="Rounded Rectangle 26"/>
          <p:cNvSpPr/>
          <p:nvPr/>
        </p:nvSpPr>
        <p:spPr bwMode="auto">
          <a:xfrm>
            <a:off x="4161631" y="4418112"/>
            <a:ext cx="4646984" cy="52305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72000" tIns="45718" rIns="72000" bIns="45718" numCol="1" rtlCol="0" anchor="ctr" anchorCtr="0" compatLnSpc="1">
            <a:prstTxWarp prst="textNoShape">
              <a:avLst/>
            </a:prstTxWarp>
          </a:bodyPr>
          <a:lstStyle/>
          <a:p>
            <a:pPr algn="ctr" defTabSz="914099"/>
            <a:r>
              <a:rPr lang="en-US" sz="2000" dirty="0" smtClean="0">
                <a:solidFill>
                  <a:schemeClr val="bg1"/>
                </a:solidFill>
                <a:latin typeface="Calibri" pitchFamily="34" charset="0"/>
              </a:rPr>
              <a:t>Final Product</a:t>
            </a:r>
          </a:p>
        </p:txBody>
      </p:sp>
      <p:sp>
        <p:nvSpPr>
          <p:cNvPr id="28" name="Down Arrow 27"/>
          <p:cNvSpPr/>
          <p:nvPr/>
        </p:nvSpPr>
        <p:spPr>
          <a:xfrm>
            <a:off x="4976663" y="4017082"/>
            <a:ext cx="358775"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a:p>
        </p:txBody>
      </p:sp>
      <p:sp>
        <p:nvSpPr>
          <p:cNvPr id="15" name="Down Arrow 14"/>
          <p:cNvSpPr/>
          <p:nvPr/>
        </p:nvSpPr>
        <p:spPr>
          <a:xfrm>
            <a:off x="7524328" y="4002708"/>
            <a:ext cx="358775" cy="506412"/>
          </a:xfrm>
          <a:prstGeom prst="downArrow">
            <a:avLst/>
          </a:prstGeom>
          <a:solidFill>
            <a:schemeClr val="bg1">
              <a:lumMod val="9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AU" sz="4800"/>
          </a:p>
        </p:txBody>
      </p:sp>
      <p:pic>
        <p:nvPicPr>
          <p:cNvPr id="24" name="Picture 2" descr="D:\aaaSVN\talkstuff\ExpressionDesig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1776" y="2996952"/>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 descr="D:\aaaSVN\talkstuff\ExpressionBle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1038" y="2996952"/>
            <a:ext cx="914400"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 descr="D:\aaaSVN\talkstuff\ExpressionBlen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5940" y="3010942"/>
            <a:ext cx="847725"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4376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Changes to the roles</a:t>
            </a:r>
            <a:br>
              <a:rPr lang="en-US" dirty="0" smtClean="0"/>
            </a:br>
            <a:endParaRPr lang="en-US" dirty="0">
              <a:solidFill>
                <a:schemeClr val="accent2"/>
              </a:solidFill>
            </a:endParaRPr>
          </a:p>
        </p:txBody>
      </p:sp>
      <p:sp>
        <p:nvSpPr>
          <p:cNvPr id="3" name="Text Placeholder 2"/>
          <p:cNvSpPr>
            <a:spLocks noGrp="1"/>
          </p:cNvSpPr>
          <p:nvPr>
            <p:ph idx="1"/>
          </p:nvPr>
        </p:nvSpPr>
        <p:spPr>
          <a:xfrm>
            <a:off x="1619672" y="2132856"/>
            <a:ext cx="7184976" cy="2589163"/>
          </a:xfrm>
        </p:spPr>
        <p:txBody>
          <a:bodyPr>
            <a:normAutofit/>
          </a:bodyPr>
          <a:lstStyle/>
          <a:p>
            <a:pPr marL="0" indent="0">
              <a:buNone/>
            </a:pPr>
            <a:r>
              <a:rPr lang="en-US" b="1" dirty="0" smtClean="0"/>
              <a:t>For Designers</a:t>
            </a:r>
          </a:p>
          <a:p>
            <a:r>
              <a:rPr lang="en-US" sz="2400" dirty="0" smtClean="0"/>
              <a:t>Learn what impact your work has from a software perspective</a:t>
            </a:r>
          </a:p>
          <a:p>
            <a:r>
              <a:rPr lang="en-US" sz="2400" dirty="0" smtClean="0"/>
              <a:t>Learn the tools (Visual Studio, Code repositories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6" descr="D:\MESH\Designer_Developer Talk\AlexAva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93" y="1988840"/>
            <a:ext cx="517525"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MESH\Designer_Developer Talk\JordanAvat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 y="4293890"/>
            <a:ext cx="623887"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txBox="1">
            <a:spLocks/>
          </p:cNvSpPr>
          <p:nvPr/>
        </p:nvSpPr>
        <p:spPr>
          <a:xfrm>
            <a:off x="1691680" y="4268837"/>
            <a:ext cx="7184976" cy="2589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Segoe UI" pitchFamily="34" charset="0"/>
              <a:buNone/>
            </a:pPr>
            <a:r>
              <a:rPr lang="en-US" b="1" dirty="0" smtClean="0"/>
              <a:t>For Developers</a:t>
            </a:r>
          </a:p>
          <a:p>
            <a:r>
              <a:rPr lang="en-US" sz="2400" dirty="0" smtClean="0"/>
              <a:t>Embrace Expression Blend (for the designers sake)</a:t>
            </a:r>
          </a:p>
          <a:p>
            <a:r>
              <a:rPr lang="en-US" sz="2400" dirty="0" smtClean="0"/>
              <a:t>Make you code ‘</a:t>
            </a:r>
            <a:r>
              <a:rPr lang="en-US" sz="2400" dirty="0" err="1" smtClean="0"/>
              <a:t>blendable</a:t>
            </a:r>
            <a:r>
              <a:rPr lang="en-US" sz="2400" dirty="0" smtClean="0"/>
              <a:t>’</a:t>
            </a:r>
          </a:p>
        </p:txBody>
      </p:sp>
    </p:spTree>
    <p:extLst>
      <p:ext uri="{BB962C8B-B14F-4D97-AF65-F5344CB8AC3E}">
        <p14:creationId xmlns:p14="http://schemas.microsoft.com/office/powerpoint/2010/main" val="341903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How Silverlight/WPF help with this</a:t>
            </a:r>
            <a:br>
              <a:rPr lang="en-US" dirty="0" smtClean="0"/>
            </a:br>
            <a:endParaRPr lang="en-US" dirty="0">
              <a:solidFill>
                <a:schemeClr val="accent2"/>
              </a:solidFill>
            </a:endParaRPr>
          </a:p>
        </p:txBody>
      </p:sp>
      <p:sp>
        <p:nvSpPr>
          <p:cNvPr id="3" name="Text Placeholder 2"/>
          <p:cNvSpPr>
            <a:spLocks noGrp="1"/>
          </p:cNvSpPr>
          <p:nvPr>
            <p:ph idx="1"/>
          </p:nvPr>
        </p:nvSpPr>
        <p:spPr>
          <a:xfrm>
            <a:off x="1115616" y="2564904"/>
            <a:ext cx="7184976" cy="2589163"/>
          </a:xfrm>
        </p:spPr>
        <p:txBody>
          <a:bodyPr>
            <a:normAutofit/>
          </a:bodyPr>
          <a:lstStyle/>
          <a:p>
            <a:r>
              <a:rPr lang="en-US" sz="2400" dirty="0" smtClean="0"/>
              <a:t>Built from the ground up to support DDW</a:t>
            </a:r>
          </a:p>
          <a:p>
            <a:r>
              <a:rPr lang="en-US" sz="2400" dirty="0" smtClean="0"/>
              <a:t>Allows designers to have full control over the design and user experience</a:t>
            </a:r>
          </a:p>
          <a:p>
            <a:r>
              <a:rPr lang="en-US" sz="2400" dirty="0" smtClean="0"/>
              <a:t>Allows developers to focus on the logic behind the application</a:t>
            </a:r>
          </a:p>
          <a:p>
            <a:r>
              <a:rPr lang="en-US" sz="2400" dirty="0" smtClean="0"/>
              <a:t>Most of all! – Speeds up the process</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870808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Wireframes and naming conventions</a:t>
            </a:r>
            <a:br>
              <a:rPr lang="en-US" dirty="0" smtClean="0"/>
            </a:br>
            <a:endParaRPr lang="en-US" dirty="0">
              <a:solidFill>
                <a:schemeClr val="accent2"/>
              </a:solidFill>
            </a:endParaRPr>
          </a:p>
        </p:txBody>
      </p:sp>
      <p:sp>
        <p:nvSpPr>
          <p:cNvPr id="3" name="Text Placeholder 2"/>
          <p:cNvSpPr>
            <a:spLocks noGrp="1"/>
          </p:cNvSpPr>
          <p:nvPr>
            <p:ph idx="1"/>
          </p:nvPr>
        </p:nvSpPr>
        <p:spPr>
          <a:xfrm>
            <a:off x="539552" y="1988840"/>
            <a:ext cx="7184976" cy="1152128"/>
          </a:xfrm>
        </p:spPr>
        <p:txBody>
          <a:bodyPr>
            <a:normAutofit/>
          </a:bodyPr>
          <a:lstStyle/>
          <a:p>
            <a:r>
              <a:rPr lang="en-US" sz="2400" dirty="0" smtClean="0"/>
              <a:t>Create detailed wireframes of the application</a:t>
            </a:r>
          </a:p>
          <a:p>
            <a:pPr lvl="1"/>
            <a:r>
              <a:rPr lang="en-US" sz="2000" dirty="0" smtClean="0"/>
              <a:t>Check out </a:t>
            </a:r>
            <a:r>
              <a:rPr lang="en-US" sz="2000" dirty="0" err="1" smtClean="0"/>
              <a:t>sketchflow</a:t>
            </a:r>
            <a:r>
              <a:rPr lang="en-US" sz="2000" dirty="0" smtClean="0"/>
              <a:t> for rapid prototyping</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4" descr="D:\Design - AGKDesign\WebDUTalk\wirefram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52936"/>
            <a:ext cx="8496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txBox="1">
            <a:spLocks/>
          </p:cNvSpPr>
          <p:nvPr/>
        </p:nvSpPr>
        <p:spPr>
          <a:xfrm>
            <a:off x="611560" y="5157192"/>
            <a:ext cx="7184976" cy="11521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Working out naming conventions is important for keeping everyone on the same page.</a:t>
            </a:r>
            <a:endParaRPr lang="en-US" sz="2000" dirty="0" smtClean="0"/>
          </a:p>
        </p:txBody>
      </p:sp>
    </p:spTree>
    <p:extLst>
      <p:ext uri="{BB962C8B-B14F-4D97-AF65-F5344CB8AC3E}">
        <p14:creationId xmlns:p14="http://schemas.microsoft.com/office/powerpoint/2010/main" val="42060229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Setting up your project</a:t>
            </a:r>
            <a:br>
              <a:rPr lang="en-US" dirty="0" smtClean="0"/>
            </a:br>
            <a:endParaRPr lang="en-US" dirty="0">
              <a:solidFill>
                <a:schemeClr val="accent2"/>
              </a:solidFill>
            </a:endParaRPr>
          </a:p>
        </p:txBody>
      </p:sp>
      <p:sp>
        <p:nvSpPr>
          <p:cNvPr id="3" name="Text Placeholder 2"/>
          <p:cNvSpPr>
            <a:spLocks noGrp="1"/>
          </p:cNvSpPr>
          <p:nvPr>
            <p:ph idx="1"/>
          </p:nvPr>
        </p:nvSpPr>
        <p:spPr>
          <a:xfrm>
            <a:off x="485253" y="2348880"/>
            <a:ext cx="7184976" cy="1224136"/>
          </a:xfrm>
        </p:spPr>
        <p:txBody>
          <a:bodyPr>
            <a:normAutofit/>
          </a:bodyPr>
          <a:lstStyle/>
          <a:p>
            <a:r>
              <a:rPr lang="en-US" sz="2400" dirty="0" smtClean="0"/>
              <a:t>Work out how each style will be implemented</a:t>
            </a:r>
          </a:p>
          <a:p>
            <a:pPr lvl="1"/>
            <a:r>
              <a:rPr lang="en-US" sz="1600" dirty="0" smtClean="0"/>
              <a:t>Themes</a:t>
            </a:r>
          </a:p>
          <a:p>
            <a:pPr lvl="1"/>
            <a:r>
              <a:rPr lang="en-US" sz="1600" dirty="0" smtClean="0"/>
              <a:t>Resource dictionaries</a:t>
            </a:r>
          </a:p>
          <a:p>
            <a:pPr marL="457200" lvl="1" indent="0">
              <a:buNone/>
            </a:pPr>
            <a:endParaRPr lang="en-US" sz="1600"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8" name="Text Placeholder 2"/>
          <p:cNvSpPr txBox="1">
            <a:spLocks/>
          </p:cNvSpPr>
          <p:nvPr/>
        </p:nvSpPr>
        <p:spPr>
          <a:xfrm>
            <a:off x="483368" y="3789040"/>
            <a:ext cx="7184976" cy="19442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It not only makes it easier to work with, but helps with changes in the future</a:t>
            </a:r>
            <a:endParaRPr lang="en-US" sz="2400" dirty="0"/>
          </a:p>
          <a:p>
            <a:r>
              <a:rPr lang="en-US" sz="2400" dirty="0" smtClean="0"/>
              <a:t>Viewable in Blend</a:t>
            </a:r>
          </a:p>
          <a:p>
            <a:r>
              <a:rPr lang="en-US" sz="2400" dirty="0" smtClean="0"/>
              <a:t>Make sure no UI elements are created from C#</a:t>
            </a:r>
          </a:p>
          <a:p>
            <a:pPr marL="457200" lvl="1" indent="0">
              <a:buNone/>
            </a:pPr>
            <a:endParaRPr lang="en-US" sz="1600" dirty="0" smtClean="0"/>
          </a:p>
          <a:p>
            <a:pPr marL="457200" lvl="1" indent="0">
              <a:buFont typeface="Arial" pitchFamily="34" charset="0"/>
              <a:buNone/>
            </a:pPr>
            <a:endParaRPr lang="en-US" sz="1600" dirty="0"/>
          </a:p>
        </p:txBody>
      </p:sp>
    </p:spTree>
    <p:extLst>
      <p:ext uri="{BB962C8B-B14F-4D97-AF65-F5344CB8AC3E}">
        <p14:creationId xmlns:p14="http://schemas.microsoft.com/office/powerpoint/2010/main" val="4272080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501008"/>
            <a:ext cx="4752528" cy="2583160"/>
          </a:xfrm>
        </p:spPr>
        <p:txBody>
          <a:bodyPr>
            <a:noAutofit/>
          </a:bodyPr>
          <a:lstStyle/>
          <a:p>
            <a:r>
              <a:rPr lang="en-US" sz="6000" b="1" dirty="0" smtClean="0"/>
              <a:t>Let’s build something!</a:t>
            </a:r>
            <a:br>
              <a:rPr lang="en-US" sz="6000" b="1" dirty="0" smtClean="0"/>
            </a:br>
            <a:endParaRPr lang="en-US" sz="6000" b="1"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9865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5300" dirty="0" smtClean="0"/>
              <a:t>Over the Fence</a:t>
            </a:r>
            <a:r>
              <a:rPr lang="en-US" dirty="0" smtClean="0"/>
              <a:t/>
            </a:r>
            <a:br>
              <a:rPr lang="en-US" dirty="0" smtClean="0"/>
            </a:br>
            <a:r>
              <a:rPr lang="en-US" sz="3600" dirty="0" smtClean="0"/>
              <a:t>Designer Developer workflow</a:t>
            </a:r>
            <a:endParaRPr lang="en-AU" sz="3600" dirty="0"/>
          </a:p>
        </p:txBody>
      </p:sp>
      <p:sp>
        <p:nvSpPr>
          <p:cNvPr id="3" name="Text Placeholder 2"/>
          <p:cNvSpPr>
            <a:spLocks noGrp="1"/>
          </p:cNvSpPr>
          <p:nvPr>
            <p:ph type="body" idx="1"/>
          </p:nvPr>
        </p:nvSpPr>
        <p:spPr/>
        <p:txBody>
          <a:bodyPr/>
          <a:lstStyle/>
          <a:p>
            <a:pPr lvl="0">
              <a:defRPr/>
            </a:pPr>
            <a:r>
              <a:rPr lang="en-US" dirty="0" smtClean="0"/>
              <a:t>Jordan &amp; Alex Knight</a:t>
            </a:r>
          </a:p>
          <a:p>
            <a:pPr lvl="0">
              <a:defRPr/>
            </a:pPr>
            <a:r>
              <a:rPr lang="en-US" dirty="0" smtClean="0"/>
              <a:t>Directors</a:t>
            </a:r>
          </a:p>
          <a:p>
            <a:pPr lvl="0">
              <a:defRPr/>
            </a:pPr>
            <a:r>
              <a:rPr lang="en-US" dirty="0" err="1" smtClean="0"/>
              <a:t>Xamling</a:t>
            </a:r>
            <a:endParaRPr lang="en-US" dirty="0" smtClean="0"/>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DEV203</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AU" dirty="0"/>
          </a:p>
        </p:txBody>
      </p:sp>
      <p:sp>
        <p:nvSpPr>
          <p:cNvPr id="3" name="Text Placeholder 2"/>
          <p:cNvSpPr>
            <a:spLocks noGrp="1"/>
          </p:cNvSpPr>
          <p:nvPr>
            <p:ph type="body" idx="1"/>
          </p:nvPr>
        </p:nvSpPr>
        <p:spPr>
          <a:xfrm>
            <a:off x="722313" y="1010940"/>
            <a:ext cx="7772400" cy="2778100"/>
          </a:xfrm>
        </p:spPr>
        <p:txBody>
          <a:bodyPr/>
          <a:lstStyle/>
          <a:p>
            <a:r>
              <a:rPr lang="en-AU" sz="4400" dirty="0" smtClean="0"/>
              <a:t>Last minute stuff</a:t>
            </a:r>
            <a:r>
              <a:rPr lang="en-AU" dirty="0" smtClean="0"/>
              <a:t/>
            </a:r>
            <a:br>
              <a:rPr lang="en-AU" dirty="0" smtClean="0"/>
            </a:br>
            <a:endParaRPr lang="en-AU" dirty="0" smtClean="0"/>
          </a:p>
          <a:p>
            <a:pPr marL="342900" indent="-342900">
              <a:buFont typeface="Arial" pitchFamily="34" charset="0"/>
              <a:buChar char="•"/>
            </a:pPr>
            <a:r>
              <a:rPr lang="en-AU" dirty="0" smtClean="0"/>
              <a:t>Know your tools</a:t>
            </a:r>
          </a:p>
          <a:p>
            <a:pPr marL="342900" indent="-342900">
              <a:buFont typeface="Arial" pitchFamily="34" charset="0"/>
              <a:buChar char="•"/>
            </a:pPr>
            <a:r>
              <a:rPr lang="en-AU" dirty="0" smtClean="0"/>
              <a:t>Consider the people you are working with</a:t>
            </a:r>
          </a:p>
          <a:p>
            <a:pPr marL="342900" indent="-342900">
              <a:buFont typeface="Arial" pitchFamily="34" charset="0"/>
              <a:buChar char="•"/>
            </a:pPr>
            <a:r>
              <a:rPr lang="en-AU" dirty="0" smtClean="0"/>
              <a:t>Always keep close contact</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35277"/>
            <a:ext cx="7772400" cy="1362075"/>
          </a:xfrm>
        </p:spPr>
        <p:txBody>
          <a:bodyPr/>
          <a:lstStyle/>
          <a:p>
            <a:r>
              <a:rPr lang="en-US" dirty="0" smtClean="0"/>
              <a:t>Contact us</a:t>
            </a:r>
            <a:endParaRPr lang="en-AU" dirty="0"/>
          </a:p>
        </p:txBody>
      </p:sp>
      <p:sp>
        <p:nvSpPr>
          <p:cNvPr id="3" name="Text Placeholder 2"/>
          <p:cNvSpPr>
            <a:spLocks noGrp="1"/>
          </p:cNvSpPr>
          <p:nvPr>
            <p:ph type="body" idx="1"/>
          </p:nvPr>
        </p:nvSpPr>
        <p:spPr>
          <a:xfrm>
            <a:off x="2123728" y="764704"/>
            <a:ext cx="7772400" cy="4146252"/>
          </a:xfrm>
        </p:spPr>
        <p:txBody>
          <a:bodyPr>
            <a:normAutofit fontScale="92500" lnSpcReduction="10000"/>
          </a:bodyPr>
          <a:lstStyle/>
          <a:p>
            <a:r>
              <a:rPr lang="en-AU" sz="3600" dirty="0" smtClean="0">
                <a:latin typeface="+mj-lt"/>
              </a:rPr>
              <a:t>Jordan Knight</a:t>
            </a:r>
            <a:r>
              <a:rPr lang="en-AU" dirty="0" smtClean="0"/>
              <a:t/>
            </a:r>
            <a:br>
              <a:rPr lang="en-AU" dirty="0" smtClean="0"/>
            </a:br>
            <a:endParaRPr lang="en-AU" dirty="0" smtClean="0"/>
          </a:p>
          <a:p>
            <a:pPr marL="342900" indent="-342900">
              <a:buFont typeface="Arial" pitchFamily="34" charset="0"/>
              <a:buChar char="•"/>
            </a:pPr>
            <a:r>
              <a:rPr lang="en-AU" dirty="0" smtClean="0"/>
              <a:t>Jordan@xamling.net</a:t>
            </a:r>
          </a:p>
          <a:p>
            <a:pPr marL="342900" indent="-342900">
              <a:buFont typeface="Arial" pitchFamily="34" charset="0"/>
              <a:buChar char="•"/>
            </a:pPr>
            <a:r>
              <a:rPr lang="en-AU" dirty="0" smtClean="0"/>
              <a:t>Blog.webjak.net</a:t>
            </a:r>
          </a:p>
          <a:p>
            <a:pPr marL="342900" indent="-342900">
              <a:buFont typeface="Arial" pitchFamily="34" charset="0"/>
              <a:buChar char="•"/>
            </a:pPr>
            <a:r>
              <a:rPr lang="en-AU" dirty="0" smtClean="0"/>
              <a:t>@</a:t>
            </a:r>
            <a:r>
              <a:rPr lang="en-AU" dirty="0" err="1" smtClean="0"/>
              <a:t>jakkaj</a:t>
            </a:r>
            <a:endParaRPr lang="en-AU" dirty="0" smtClean="0"/>
          </a:p>
          <a:p>
            <a:endParaRPr lang="en-AU" dirty="0"/>
          </a:p>
          <a:p>
            <a:r>
              <a:rPr lang="en-AU" sz="3600" dirty="0" smtClean="0"/>
              <a:t>Alex </a:t>
            </a:r>
            <a:r>
              <a:rPr lang="en-AU" sz="3600" dirty="0"/>
              <a:t>Knight</a:t>
            </a:r>
            <a:r>
              <a:rPr lang="en-AU" dirty="0"/>
              <a:t/>
            </a:r>
            <a:br>
              <a:rPr lang="en-AU" dirty="0"/>
            </a:br>
            <a:endParaRPr lang="en-AU" dirty="0"/>
          </a:p>
          <a:p>
            <a:pPr marL="342900" indent="-342900">
              <a:buFont typeface="Arial" pitchFamily="34" charset="0"/>
              <a:buChar char="•"/>
            </a:pPr>
            <a:r>
              <a:rPr lang="en-AU" dirty="0" smtClean="0"/>
              <a:t>Alex@xamling.net</a:t>
            </a:r>
            <a:endParaRPr lang="en-AU" dirty="0"/>
          </a:p>
          <a:p>
            <a:pPr marL="342900" indent="-342900">
              <a:buFont typeface="Arial" pitchFamily="34" charset="0"/>
              <a:buChar char="•"/>
            </a:pPr>
            <a:r>
              <a:rPr lang="en-AU" dirty="0" smtClean="0"/>
              <a:t>www.Silverzine.net</a:t>
            </a:r>
            <a:endParaRPr lang="en-AU" dirty="0"/>
          </a:p>
          <a:p>
            <a:pPr marL="342900" indent="-342900">
              <a:buFont typeface="Arial" pitchFamily="34" charset="0"/>
              <a:buChar char="•"/>
            </a:pPr>
            <a:r>
              <a:rPr lang="en-AU" dirty="0" smtClean="0"/>
              <a:t>@</a:t>
            </a:r>
            <a:r>
              <a:rPr lang="en-AU" dirty="0" err="1" smtClean="0"/>
              <a:t>agkdesign</a:t>
            </a:r>
            <a:endParaRPr lang="en-AU" dirty="0"/>
          </a:p>
          <a:p>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6" name="Picture 4" descr="D:\MESH\Designer_Developer Talk\AlexAvat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13" y="2996952"/>
            <a:ext cx="4667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D:\MESH\Designer_Developer Talk\JordanAva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38" y="836712"/>
            <a:ext cx="5461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9898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26773212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9812395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4034787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Jordan Knight</a:t>
            </a:r>
            <a:br>
              <a:rPr lang="en-US" dirty="0"/>
            </a:br>
            <a:r>
              <a:rPr lang="en-AU" sz="3100" dirty="0">
                <a:solidFill>
                  <a:schemeClr val="accent2"/>
                </a:solidFill>
              </a:rPr>
              <a:t>The Developer</a:t>
            </a:r>
            <a:r>
              <a:rPr lang="en-US" dirty="0" smtClean="0"/>
              <a:t/>
            </a:r>
            <a:br>
              <a:rPr lang="en-US" dirty="0" smtClean="0"/>
            </a:b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22" name="Picture 21" descr="D:\MESH\Designer_Developer Talk\JordanAvata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794347"/>
            <a:ext cx="10668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1784350" y="1844824"/>
            <a:ext cx="5184105" cy="37449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3C2F1"/>
              </a:buClr>
              <a:buFont typeface="Segoe UI" pitchFamily="34" charset="0"/>
              <a:buChar char="►"/>
              <a:defRPr sz="2800" kern="1200">
                <a:solidFill>
                  <a:schemeClr val="tx1">
                    <a:lumMod val="50000"/>
                    <a:lumOff val="50000"/>
                  </a:schemeClr>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tx1">
                    <a:lumMod val="50000"/>
                    <a:lumOff val="50000"/>
                  </a:schemeClr>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tx1">
                    <a:lumMod val="50000"/>
                    <a:lumOff val="50000"/>
                  </a:schemeClr>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tx1">
                    <a:lumMod val="50000"/>
                    <a:lumOff val="50000"/>
                  </a:schemeClr>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AU" sz="3200" dirty="0" smtClean="0">
                <a:solidFill>
                  <a:schemeClr val="bg1"/>
                </a:solidFill>
              </a:rPr>
              <a:t>Owner of</a:t>
            </a:r>
          </a:p>
          <a:p>
            <a:pPr marL="0" indent="0">
              <a:buFont typeface="Arial" pitchFamily="34" charset="0"/>
              <a:buNone/>
              <a:defRPr/>
            </a:pPr>
            <a:endParaRPr lang="en-AU" sz="3200" dirty="0" smtClean="0">
              <a:solidFill>
                <a:schemeClr val="bg1"/>
              </a:solidFill>
            </a:endParaRPr>
          </a:p>
          <a:p>
            <a:pPr marL="0" indent="0">
              <a:buFont typeface="Arial" pitchFamily="34" charset="0"/>
              <a:buNone/>
              <a:defRPr/>
            </a:pPr>
            <a:r>
              <a:rPr lang="en-AU" sz="3200" dirty="0" smtClean="0">
                <a:solidFill>
                  <a:schemeClr val="bg1"/>
                </a:solidFill>
              </a:rPr>
              <a:t>Microsoft MVP – Silverlight</a:t>
            </a:r>
          </a:p>
          <a:p>
            <a:pPr marL="0" indent="0">
              <a:buFont typeface="Arial" pitchFamily="34" charset="0"/>
              <a:buNone/>
              <a:defRPr/>
            </a:pPr>
            <a:endParaRPr lang="en-AU" sz="3200" dirty="0" smtClean="0">
              <a:solidFill>
                <a:schemeClr val="bg1"/>
              </a:solidFill>
            </a:endParaRPr>
          </a:p>
          <a:p>
            <a:pPr marL="0" indent="0">
              <a:buFont typeface="Arial" pitchFamily="34" charset="0"/>
              <a:buNone/>
              <a:defRPr/>
            </a:pPr>
            <a:r>
              <a:rPr lang="en-AU" sz="3200" dirty="0" smtClean="0">
                <a:solidFill>
                  <a:schemeClr val="bg1"/>
                </a:solidFill>
              </a:rPr>
              <a:t>http://blog.webjak.net</a:t>
            </a:r>
            <a:endParaRPr lang="en-AU" sz="3200" dirty="0">
              <a:solidFill>
                <a:schemeClr val="bg1"/>
              </a:solidFill>
            </a:endParaRPr>
          </a:p>
        </p:txBody>
      </p:sp>
      <p:pic>
        <p:nvPicPr>
          <p:cNvPr id="8" name="Picture 2" descr="D:\aaaSVN\talkstuff\MVP_FullColor_ForScree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3425" y="2821930"/>
            <a:ext cx="569912"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C:\MESH\Designer_Developer Talk\Xamling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238" y="1773387"/>
            <a:ext cx="1284287"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MESH\Designer_Developer Talk\xamling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28095" y="1838773"/>
            <a:ext cx="18859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85870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Alex </a:t>
            </a:r>
            <a:r>
              <a:rPr lang="en-US" dirty="0"/>
              <a:t>Knight</a:t>
            </a:r>
            <a:br>
              <a:rPr lang="en-US" dirty="0"/>
            </a:br>
            <a:r>
              <a:rPr lang="en-AU" sz="3100" dirty="0">
                <a:solidFill>
                  <a:schemeClr val="accent2"/>
                </a:solidFill>
              </a:rPr>
              <a:t>The </a:t>
            </a:r>
            <a:r>
              <a:rPr lang="en-AU" sz="3100" dirty="0" smtClean="0">
                <a:solidFill>
                  <a:schemeClr val="accent2"/>
                </a:solidFill>
              </a:rPr>
              <a:t>Designer</a:t>
            </a:r>
            <a:r>
              <a:rPr lang="en-US" dirty="0" smtClean="0"/>
              <a:t/>
            </a:r>
            <a:br>
              <a:rPr lang="en-US" dirty="0" smtClean="0"/>
            </a:b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11" name="Content Placeholder 2"/>
          <p:cNvSpPr>
            <a:spLocks noGrp="1"/>
          </p:cNvSpPr>
          <p:nvPr>
            <p:ph idx="1"/>
          </p:nvPr>
        </p:nvSpPr>
        <p:spPr>
          <a:xfrm>
            <a:off x="1985764" y="1542455"/>
            <a:ext cx="6418263" cy="3614737"/>
          </a:xfrm>
        </p:spPr>
        <p:txBody>
          <a:bodyPr rtlCol="0">
            <a:normAutofit/>
          </a:bodyPr>
          <a:lstStyle/>
          <a:p>
            <a:pPr marL="0" indent="0" eaLnBrk="1" fontAlgn="auto" hangingPunct="1">
              <a:spcAft>
                <a:spcPts val="0"/>
              </a:spcAft>
              <a:buFont typeface="Arial" pitchFamily="34" charset="0"/>
              <a:buNone/>
              <a:defRPr/>
            </a:pPr>
            <a:endParaRPr lang="en-AU" sz="3200" dirty="0" smtClean="0">
              <a:latin typeface="Arial Rounded MT Bold" pitchFamily="34" charset="0"/>
            </a:endParaRPr>
          </a:p>
          <a:p>
            <a:pPr marL="0" indent="0" eaLnBrk="1" fontAlgn="auto" hangingPunct="1">
              <a:spcAft>
                <a:spcPts val="0"/>
              </a:spcAft>
              <a:buFont typeface="Arial" pitchFamily="34" charset="0"/>
              <a:buNone/>
              <a:defRPr/>
            </a:pPr>
            <a:r>
              <a:rPr lang="en-AU" sz="3200" dirty="0" smtClean="0">
                <a:latin typeface="+mj-lt"/>
              </a:rPr>
              <a:t>Owner of</a:t>
            </a:r>
          </a:p>
          <a:p>
            <a:pPr marL="0" indent="0" eaLnBrk="1" fontAlgn="auto" hangingPunct="1">
              <a:spcAft>
                <a:spcPts val="0"/>
              </a:spcAft>
              <a:buFont typeface="Arial" pitchFamily="34" charset="0"/>
              <a:buNone/>
              <a:defRPr/>
            </a:pPr>
            <a:endParaRPr lang="en-AU" sz="3200" dirty="0">
              <a:latin typeface="+mj-lt"/>
            </a:endParaRPr>
          </a:p>
          <a:p>
            <a:pPr marL="0" indent="0" eaLnBrk="1" fontAlgn="auto" hangingPunct="1">
              <a:spcAft>
                <a:spcPts val="0"/>
              </a:spcAft>
              <a:buFont typeface="Arial" charset="0"/>
              <a:buNone/>
              <a:defRPr/>
            </a:pPr>
            <a:r>
              <a:rPr lang="en-AU" sz="3200" dirty="0"/>
              <a:t>Microsoft MVP – Silverlight</a:t>
            </a:r>
          </a:p>
          <a:p>
            <a:pPr marL="0" indent="0" eaLnBrk="1" fontAlgn="auto" hangingPunct="1">
              <a:spcAft>
                <a:spcPts val="0"/>
              </a:spcAft>
              <a:buFont typeface="Arial" pitchFamily="34" charset="0"/>
              <a:buNone/>
              <a:defRPr/>
            </a:pPr>
            <a:endParaRPr lang="en-AU" sz="3200" dirty="0" smtClean="0">
              <a:latin typeface="+mj-lt"/>
            </a:endParaRPr>
          </a:p>
          <a:p>
            <a:pPr marL="0" indent="0" eaLnBrk="1" fontAlgn="auto" hangingPunct="1">
              <a:spcAft>
                <a:spcPts val="0"/>
              </a:spcAft>
              <a:buFont typeface="Arial" pitchFamily="34" charset="0"/>
              <a:buNone/>
              <a:defRPr/>
            </a:pPr>
            <a:r>
              <a:rPr lang="en-AU" sz="3200" dirty="0" smtClean="0">
                <a:latin typeface="+mj-lt"/>
              </a:rPr>
              <a:t>Creator of Silverzine.com</a:t>
            </a:r>
          </a:p>
          <a:p>
            <a:pPr marL="0" indent="0" eaLnBrk="1" fontAlgn="auto" hangingPunct="1">
              <a:spcAft>
                <a:spcPts val="0"/>
              </a:spcAft>
              <a:buFont typeface="Arial" pitchFamily="34" charset="0"/>
              <a:buNone/>
              <a:defRPr/>
            </a:pPr>
            <a:endParaRPr lang="en-AU" dirty="0" smtClean="0">
              <a:latin typeface="+mj-lt"/>
            </a:endParaRPr>
          </a:p>
          <a:p>
            <a:pPr marL="0" indent="0" eaLnBrk="1" fontAlgn="auto" hangingPunct="1">
              <a:spcAft>
                <a:spcPts val="0"/>
              </a:spcAft>
              <a:buFont typeface="Arial" pitchFamily="34" charset="0"/>
              <a:buNone/>
              <a:defRPr/>
            </a:pPr>
            <a:endParaRPr lang="en-AU" dirty="0"/>
          </a:p>
        </p:txBody>
      </p:sp>
      <p:pic>
        <p:nvPicPr>
          <p:cNvPr id="12" name="Picture 2" descr="D:\aaaSVN\talkstuff\SZ_silverzine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702" y="4349675"/>
            <a:ext cx="8286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MESH\Designer_Developer Talk\AlexAvat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6032" y="1758876"/>
            <a:ext cx="9144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MESH\Designer_Developer Talk\Xamling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044625"/>
            <a:ext cx="128428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C:\MESH\Designer_Developer Talk\xamlingText.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109887"/>
            <a:ext cx="188595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D:\aaaSVN\talkstuff\MVP_FullColor_ForScree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877" y="3093963"/>
            <a:ext cx="5683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65535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endParaRPr lang="en-US" dirty="0">
              <a:solidFill>
                <a:schemeClr val="accent2"/>
              </a:solidFill>
            </a:endParaRPr>
          </a:p>
        </p:txBody>
      </p:sp>
      <p:sp>
        <p:nvSpPr>
          <p:cNvPr id="3" name="Text Placeholder 2"/>
          <p:cNvSpPr>
            <a:spLocks noGrp="1"/>
          </p:cNvSpPr>
          <p:nvPr>
            <p:ph idx="1"/>
          </p:nvPr>
        </p:nvSpPr>
        <p:spPr>
          <a:xfrm>
            <a:off x="590872" y="2604045"/>
            <a:ext cx="8229600" cy="3849291"/>
          </a:xfrm>
        </p:spPr>
        <p:txBody>
          <a:bodyPr/>
          <a:lstStyle/>
          <a:p>
            <a:r>
              <a:rPr lang="en-US" dirty="0" smtClean="0"/>
              <a:t>What’s the problem</a:t>
            </a:r>
          </a:p>
          <a:p>
            <a:pPr lvl="1"/>
            <a:r>
              <a:rPr lang="en-US" dirty="0" smtClean="0"/>
              <a:t>Designers and Developers at war</a:t>
            </a:r>
          </a:p>
          <a:p>
            <a:r>
              <a:rPr lang="en-US" dirty="0" smtClean="0"/>
              <a:t>What is DDW?</a:t>
            </a:r>
          </a:p>
          <a:p>
            <a:r>
              <a:rPr lang="en-US" dirty="0" smtClean="0"/>
              <a:t>Solutions</a:t>
            </a:r>
          </a:p>
          <a:p>
            <a:pPr lvl="1"/>
            <a:r>
              <a:rPr lang="en-US" dirty="0" smtClean="0"/>
              <a:t>How can we fix it</a:t>
            </a:r>
          </a:p>
          <a:p>
            <a:r>
              <a:rPr lang="en-US" dirty="0" smtClean="0"/>
              <a:t>Live Example</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716508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problem</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20" name="Picture 2" descr="C:\Users\alex.knight\Desktop\figh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6931" y="1916832"/>
            <a:ext cx="4751388"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D:\MESH\Designer_Developer Talk\AlexAvat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606" y="2061295"/>
            <a:ext cx="874713"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D:\MESH\Designer_Developer Talk\JordanAvat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9831" y="2142654"/>
            <a:ext cx="1066800" cy="323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Designer/Developer workflow?</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12" name="Picture 5" descr="D:\MESH\Designer_Developer Talk\f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977" y="2370683"/>
            <a:ext cx="9763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292527" y="2689770"/>
            <a:ext cx="2130425" cy="1938338"/>
          </a:xfrm>
          <a:prstGeom prst="rect">
            <a:avLst/>
          </a:prstGeom>
          <a:noFill/>
        </p:spPr>
        <p:txBody>
          <a:bodyPr wrap="none">
            <a:spAutoFit/>
          </a:bodyPr>
          <a:lstStyle/>
          <a:p>
            <a:pPr algn="r" fontAlgn="auto">
              <a:spcBef>
                <a:spcPts val="0"/>
              </a:spcBef>
              <a:spcAft>
                <a:spcPts val="0"/>
              </a:spcAft>
              <a:defRPr/>
            </a:pPr>
            <a:r>
              <a:rPr lang="en-AU" sz="2400" dirty="0">
                <a:solidFill>
                  <a:schemeClr val="bg1">
                    <a:lumMod val="95000"/>
                  </a:schemeClr>
                </a:solidFill>
                <a:latin typeface="+mn-lt"/>
                <a:cs typeface="+mn-cs"/>
              </a:rPr>
              <a:t>The Application</a:t>
            </a:r>
          </a:p>
          <a:p>
            <a:pPr algn="r" fontAlgn="auto">
              <a:spcBef>
                <a:spcPts val="0"/>
              </a:spcBef>
              <a:spcAft>
                <a:spcPts val="0"/>
              </a:spcAft>
              <a:defRPr/>
            </a:pPr>
            <a:endParaRPr lang="en-AU" sz="2400" dirty="0">
              <a:solidFill>
                <a:schemeClr val="bg1">
                  <a:lumMod val="95000"/>
                </a:schemeClr>
              </a:solidFill>
              <a:latin typeface="+mn-lt"/>
              <a:cs typeface="+mn-cs"/>
            </a:endParaRPr>
          </a:p>
          <a:p>
            <a:pPr algn="r" fontAlgn="auto">
              <a:spcBef>
                <a:spcPts val="0"/>
              </a:spcBef>
              <a:spcAft>
                <a:spcPts val="0"/>
              </a:spcAft>
              <a:defRPr/>
            </a:pPr>
            <a:r>
              <a:rPr lang="en-AU" sz="2400" dirty="0">
                <a:solidFill>
                  <a:schemeClr val="bg1">
                    <a:lumMod val="95000"/>
                  </a:schemeClr>
                </a:solidFill>
                <a:latin typeface="+mn-lt"/>
                <a:cs typeface="+mn-cs"/>
              </a:rPr>
              <a:t>User Interface</a:t>
            </a:r>
          </a:p>
          <a:p>
            <a:pPr algn="r" fontAlgn="auto">
              <a:spcBef>
                <a:spcPts val="0"/>
              </a:spcBef>
              <a:spcAft>
                <a:spcPts val="0"/>
              </a:spcAft>
              <a:defRPr/>
            </a:pPr>
            <a:r>
              <a:rPr lang="en-AU" sz="2400" dirty="0">
                <a:solidFill>
                  <a:schemeClr val="bg1">
                    <a:lumMod val="95000"/>
                  </a:schemeClr>
                </a:solidFill>
                <a:latin typeface="+mn-lt"/>
                <a:cs typeface="+mn-cs"/>
              </a:rPr>
              <a:t>Code</a:t>
            </a:r>
          </a:p>
          <a:p>
            <a:pPr algn="r" fontAlgn="auto">
              <a:spcBef>
                <a:spcPts val="0"/>
              </a:spcBef>
              <a:spcAft>
                <a:spcPts val="0"/>
              </a:spcAft>
              <a:defRPr/>
            </a:pPr>
            <a:r>
              <a:rPr lang="en-AU" sz="2400" dirty="0">
                <a:solidFill>
                  <a:schemeClr val="bg1">
                    <a:lumMod val="95000"/>
                  </a:schemeClr>
                </a:solidFill>
                <a:latin typeface="+mn-lt"/>
                <a:cs typeface="+mn-cs"/>
              </a:rPr>
              <a:t>Final Product</a:t>
            </a:r>
          </a:p>
        </p:txBody>
      </p:sp>
      <p:sp>
        <p:nvSpPr>
          <p:cNvPr id="15" name="TextBox 14"/>
          <p:cNvSpPr txBox="1"/>
          <p:nvPr/>
        </p:nvSpPr>
        <p:spPr>
          <a:xfrm>
            <a:off x="1692077" y="2765970"/>
            <a:ext cx="2262188" cy="1939925"/>
          </a:xfrm>
          <a:prstGeom prst="rect">
            <a:avLst/>
          </a:prstGeom>
          <a:noFill/>
        </p:spPr>
        <p:txBody>
          <a:bodyPr>
            <a:spAutoFit/>
          </a:bodyPr>
          <a:lstStyle/>
          <a:p>
            <a:pPr fontAlgn="auto">
              <a:spcBef>
                <a:spcPts val="0"/>
              </a:spcBef>
              <a:spcAft>
                <a:spcPts val="0"/>
              </a:spcAft>
              <a:defRPr/>
            </a:pPr>
            <a:r>
              <a:rPr lang="en-AU" sz="2400" dirty="0">
                <a:solidFill>
                  <a:schemeClr val="bg1">
                    <a:lumMod val="95000"/>
                  </a:schemeClr>
                </a:solidFill>
                <a:latin typeface="+mn-lt"/>
                <a:cs typeface="+mn-cs"/>
              </a:rPr>
              <a:t>The Design</a:t>
            </a:r>
          </a:p>
          <a:p>
            <a:pPr fontAlgn="auto">
              <a:spcBef>
                <a:spcPts val="0"/>
              </a:spcBef>
              <a:spcAft>
                <a:spcPts val="0"/>
              </a:spcAft>
              <a:defRPr/>
            </a:pPr>
            <a:endParaRPr lang="en-AU" sz="2400" dirty="0">
              <a:solidFill>
                <a:schemeClr val="bg1">
                  <a:lumMod val="95000"/>
                </a:schemeClr>
              </a:solidFill>
              <a:latin typeface="+mn-lt"/>
              <a:cs typeface="+mn-cs"/>
            </a:endParaRPr>
          </a:p>
          <a:p>
            <a:pPr fontAlgn="auto">
              <a:spcBef>
                <a:spcPts val="0"/>
              </a:spcBef>
              <a:spcAft>
                <a:spcPts val="0"/>
              </a:spcAft>
              <a:defRPr/>
            </a:pPr>
            <a:r>
              <a:rPr lang="en-AU" sz="2400" dirty="0">
                <a:solidFill>
                  <a:schemeClr val="bg1">
                    <a:lumMod val="95000"/>
                  </a:schemeClr>
                </a:solidFill>
                <a:latin typeface="+mn-lt"/>
                <a:cs typeface="+mn-cs"/>
              </a:rPr>
              <a:t>Photoshop Files</a:t>
            </a:r>
          </a:p>
          <a:p>
            <a:pPr fontAlgn="auto">
              <a:spcBef>
                <a:spcPts val="0"/>
              </a:spcBef>
              <a:spcAft>
                <a:spcPts val="0"/>
              </a:spcAft>
              <a:defRPr/>
            </a:pPr>
            <a:r>
              <a:rPr lang="en-AU" sz="2400" dirty="0">
                <a:solidFill>
                  <a:schemeClr val="bg1">
                    <a:lumMod val="95000"/>
                  </a:schemeClr>
                </a:solidFill>
                <a:latin typeface="+mn-lt"/>
                <a:cs typeface="+mn-cs"/>
              </a:rPr>
              <a:t>JPGs</a:t>
            </a:r>
          </a:p>
          <a:p>
            <a:pPr fontAlgn="auto">
              <a:spcBef>
                <a:spcPts val="0"/>
              </a:spcBef>
              <a:spcAft>
                <a:spcPts val="0"/>
              </a:spcAft>
              <a:defRPr/>
            </a:pPr>
            <a:r>
              <a:rPr lang="en-AU" sz="2400" dirty="0">
                <a:solidFill>
                  <a:schemeClr val="bg1">
                    <a:lumMod val="95000"/>
                  </a:schemeClr>
                </a:solidFill>
                <a:latin typeface="+mn-lt"/>
                <a:cs typeface="+mn-cs"/>
              </a:rPr>
              <a:t>Wireframes</a:t>
            </a:r>
          </a:p>
        </p:txBody>
      </p:sp>
      <p:pic>
        <p:nvPicPr>
          <p:cNvPr id="18" name="Picture 8" descr="D:\MESH\Designer_Developer Talk\AlexAvat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40483"/>
            <a:ext cx="879475"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9" descr="D:\MESH\Designer_Developer Talk\JordanAvat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6015" y="2188120"/>
            <a:ext cx="1023937" cy="309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5126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old way is no good…</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pic>
        <p:nvPicPr>
          <p:cNvPr id="9" name="Picture 5" descr="D:\MESH\Designer_Developer Talk\fen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2564904"/>
            <a:ext cx="976313"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D:\MESH\Designer_Developer Talk\JordanAvat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5254" y="3892054"/>
            <a:ext cx="3157538" cy="104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descr="D:\MESH\Designer_Developer Talk\AlexAvata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967" y="1909266"/>
            <a:ext cx="952500"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07146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a:normAutofit fontScale="90000"/>
          </a:bodyPr>
          <a:lstStyle/>
          <a:p>
            <a:r>
              <a:rPr lang="en-US" dirty="0" smtClean="0"/>
              <a:t>The times, they are a-</a:t>
            </a:r>
            <a:r>
              <a:rPr lang="en-US" dirty="0" err="1" smtClean="0"/>
              <a:t>changin</a:t>
            </a:r>
            <a:r>
              <a:rPr lang="en-US" dirty="0" smtClean="0"/>
              <a:t>’</a:t>
            </a:r>
            <a:br>
              <a:rPr lang="en-US" dirty="0" smtClean="0"/>
            </a:br>
            <a:endParaRPr lang="en-US" dirty="0">
              <a:solidFill>
                <a:schemeClr val="accent2"/>
              </a:solidFill>
            </a:endParaRPr>
          </a:p>
        </p:txBody>
      </p:sp>
      <p:sp>
        <p:nvSpPr>
          <p:cNvPr id="3" name="Text Placeholder 2"/>
          <p:cNvSpPr>
            <a:spLocks noGrp="1"/>
          </p:cNvSpPr>
          <p:nvPr>
            <p:ph idx="1"/>
          </p:nvPr>
        </p:nvSpPr>
        <p:spPr>
          <a:xfrm>
            <a:off x="590872" y="2348880"/>
            <a:ext cx="8229600" cy="3849291"/>
          </a:xfrm>
        </p:spPr>
        <p:txBody>
          <a:bodyPr/>
          <a:lstStyle/>
          <a:p>
            <a:r>
              <a:rPr lang="en-US" dirty="0" smtClean="0"/>
              <a:t>Silverlight and the Expression suite solve the problem using technology</a:t>
            </a:r>
          </a:p>
          <a:p>
            <a:pPr lvl="1"/>
            <a:r>
              <a:rPr lang="en-US" dirty="0" smtClean="0"/>
              <a:t>And convention/guidance</a:t>
            </a:r>
          </a:p>
          <a:p>
            <a:pPr lvl="1"/>
            <a:r>
              <a:rPr lang="en-US" dirty="0" smtClean="0"/>
              <a:t>Check out a document called “The New Iteration”</a:t>
            </a:r>
          </a:p>
          <a:p>
            <a:pPr lvl="1"/>
            <a:endParaRPr lang="en-US" dirty="0" smtClean="0"/>
          </a:p>
          <a:p>
            <a:pPr marL="457200" lvl="1" indent="0">
              <a:buNone/>
            </a:pPr>
            <a:r>
              <a:rPr lang="en-US" dirty="0" smtClean="0"/>
              <a:t>XAML (interface mark-up) – separates interface from developer code </a:t>
            </a:r>
            <a:r>
              <a:rPr lang="en-US" dirty="0" smtClean="0">
                <a:sym typeface="Wingdings" pitchFamily="2" charset="2"/>
              </a:rPr>
              <a:t> It all begins here…</a:t>
            </a:r>
            <a:endParaRPr lang="en-US"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569261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7434</TotalTime>
  <Words>2752</Words>
  <Application>Microsoft Office PowerPoint</Application>
  <PresentationFormat>On-screen Show (4:3)</PresentationFormat>
  <Paragraphs>251</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Over the Fence Designer Developer workflow</vt:lpstr>
      <vt:lpstr>Jordan Knight The Developer </vt:lpstr>
      <vt:lpstr>Alex Knight The Designer </vt:lpstr>
      <vt:lpstr>Agenda </vt:lpstr>
      <vt:lpstr>What’s the problem</vt:lpstr>
      <vt:lpstr>What is Designer/Developer workflow?</vt:lpstr>
      <vt:lpstr>The old way is no good…</vt:lpstr>
      <vt:lpstr>The times, they are a-changin’ </vt:lpstr>
      <vt:lpstr>Why is this good for Designers? </vt:lpstr>
      <vt:lpstr>Why is this good for Developers? </vt:lpstr>
      <vt:lpstr>Choose the best method for you! Designer/Integrator/Developer method</vt:lpstr>
      <vt:lpstr>Choose the best method for you! Designer/Integrator/Developer method</vt:lpstr>
      <vt:lpstr>Choose the best method for you! Designer/Integrator/Developer method</vt:lpstr>
      <vt:lpstr>Changes to the roles </vt:lpstr>
      <vt:lpstr>How Silverlight/WPF help with this </vt:lpstr>
      <vt:lpstr>Wireframes and naming conventions </vt:lpstr>
      <vt:lpstr>Setting up your project </vt:lpstr>
      <vt:lpstr>Let’s build something! </vt:lpstr>
      <vt:lpstr>Questions?</vt:lpstr>
      <vt:lpstr>Contact us</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277</cp:revision>
  <dcterms:created xsi:type="dcterms:W3CDTF">2011-04-01T05:55:34Z</dcterms:created>
  <dcterms:modified xsi:type="dcterms:W3CDTF">2011-09-01T04:15:36Z</dcterms:modified>
</cp:coreProperties>
</file>