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1" r:id="rId6"/>
    <p:sldMasterId id="2147483753" r:id="rId7"/>
    <p:sldMasterId id="2147483772" r:id="rId8"/>
  </p:sldMasterIdLst>
  <p:notesMasterIdLst>
    <p:notesMasterId r:id="rId40"/>
  </p:notesMasterIdLst>
  <p:handoutMasterIdLst>
    <p:handoutMasterId r:id="rId41"/>
  </p:handoutMasterIdLst>
  <p:sldIdLst>
    <p:sldId id="319" r:id="rId9"/>
    <p:sldId id="384" r:id="rId10"/>
    <p:sldId id="385" r:id="rId11"/>
    <p:sldId id="386" r:id="rId12"/>
    <p:sldId id="365" r:id="rId13"/>
    <p:sldId id="367" r:id="rId14"/>
    <p:sldId id="396" r:id="rId15"/>
    <p:sldId id="387" r:id="rId16"/>
    <p:sldId id="369" r:id="rId17"/>
    <p:sldId id="371" r:id="rId18"/>
    <p:sldId id="382" r:id="rId19"/>
    <p:sldId id="397" r:id="rId20"/>
    <p:sldId id="388" r:id="rId21"/>
    <p:sldId id="373" r:id="rId22"/>
    <p:sldId id="374" r:id="rId23"/>
    <p:sldId id="398" r:id="rId24"/>
    <p:sldId id="395" r:id="rId25"/>
    <p:sldId id="376" r:id="rId26"/>
    <p:sldId id="383" r:id="rId27"/>
    <p:sldId id="378" r:id="rId28"/>
    <p:sldId id="379" r:id="rId29"/>
    <p:sldId id="380" r:id="rId30"/>
    <p:sldId id="399" r:id="rId31"/>
    <p:sldId id="400" r:id="rId32"/>
    <p:sldId id="393" r:id="rId33"/>
    <p:sldId id="394" r:id="rId34"/>
    <p:sldId id="344" r:id="rId35"/>
    <p:sldId id="345" r:id="rId36"/>
    <p:sldId id="390" r:id="rId37"/>
    <p:sldId id="391" r:id="rId38"/>
    <p:sldId id="392"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5"/>
    <a:srgbClr val="429A16"/>
    <a:srgbClr val="292929"/>
    <a:srgbClr val="000000"/>
    <a:srgbClr val="FFFFFF"/>
    <a:srgbClr val="F8F8F8"/>
    <a:srgbClr val="03C2F1"/>
    <a:srgbClr val="F8F57B"/>
    <a:srgbClr val="59D01E"/>
    <a:srgbClr val="ACE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4526" autoAdjust="0"/>
  </p:normalViewPr>
  <p:slideViewPr>
    <p:cSldViewPr snapToObjects="1">
      <p:cViewPr varScale="1">
        <p:scale>
          <a:sx n="59" d="100"/>
          <a:sy n="59" d="100"/>
        </p:scale>
        <p:origin x="-486"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80" d="100"/>
        <a:sy n="80" d="100"/>
      </p:scale>
      <p:origin x="0" y="0"/>
    </p:cViewPr>
  </p:sorterViewPr>
  <p:notesViewPr>
    <p:cSldViewPr snapToObjects="1"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59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23</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9/1/2011 1:38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1:38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1:38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72830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62912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28544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28544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988828"/>
            <a:ext cx="11149012" cy="568841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dirty="0"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187" y="2348881"/>
            <a:ext cx="10360501" cy="1470025"/>
          </a:xfrm>
        </p:spPr>
        <p:txBody>
          <a:bodyPr/>
          <a:lstStyle>
            <a:lvl1pPr>
              <a:defRPr>
                <a:solidFill>
                  <a:schemeClr val="bg1"/>
                </a:solidFill>
              </a:defRPr>
            </a:lvl1pPr>
          </a:lstStyle>
          <a:p>
            <a:r>
              <a:rPr lang="en-US" smtClean="0"/>
              <a:t>Click to edit Master title style</a:t>
            </a:r>
            <a:endParaRPr lang="en-AU"/>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4" cy="1002082"/>
          </a:xfrm>
        </p:spPr>
        <p:txBody>
          <a:bodyPr/>
          <a:lstStyle>
            <a:lvl1pPr>
              <a:defRPr>
                <a:solidFill>
                  <a:schemeClr val="bg1"/>
                </a:solidFill>
              </a:defRPr>
            </a:lvl1pPr>
          </a:lstStyle>
          <a:p>
            <a:r>
              <a:rPr lang="en-US" smtClean="0"/>
              <a:t>Click to edit Master title style</a:t>
            </a:r>
            <a:endParaRPr lang="en-AU" dirty="0"/>
          </a:p>
        </p:txBody>
      </p:sp>
      <p:sp>
        <p:nvSpPr>
          <p:cNvPr id="3" name="Content Placeholder 2"/>
          <p:cNvSpPr>
            <a:spLocks noGrp="1"/>
          </p:cNvSpPr>
          <p:nvPr>
            <p:ph idx="1"/>
          </p:nvPr>
        </p:nvSpPr>
        <p:spPr>
          <a:xfrm>
            <a:off x="250521" y="1102290"/>
            <a:ext cx="11786991" cy="5173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p:nvPicPr>
        <p:blipFill>
          <a:blip r:embed="rId2"/>
          <a:stretch>
            <a:fillRect/>
          </a:stretch>
        </p:blipFill>
        <p:spPr>
          <a:xfrm>
            <a:off x="5012" y="0"/>
            <a:ext cx="12178801" cy="6858000"/>
          </a:xfrm>
          <a:prstGeom prst="rect">
            <a:avLst/>
          </a:prstGeom>
        </p:spPr>
      </p:pic>
      <p:sp>
        <p:nvSpPr>
          <p:cNvPr id="2" name="Title 1"/>
          <p:cNvSpPr>
            <a:spLocks noGrp="1"/>
          </p:cNvSpPr>
          <p:nvPr>
            <p:ph type="title"/>
          </p:nvPr>
        </p:nvSpPr>
        <p:spPr>
          <a:xfrm>
            <a:off x="5013" y="0"/>
            <a:ext cx="12178800" cy="1102290"/>
          </a:xfrm>
        </p:spPr>
        <p:txBody>
          <a:bodyPr anchor="t"/>
          <a:lstStyle>
            <a:lvl1pPr>
              <a:defRPr>
                <a:solidFill>
                  <a:schemeClr val="bg1"/>
                </a:solidFill>
              </a:defRPr>
            </a:lvl1pPr>
          </a:lstStyle>
          <a:p>
            <a:r>
              <a:rPr lang="en-US" smtClean="0"/>
              <a:t>Click to edit Master title style</a:t>
            </a:r>
            <a:endParaRPr lang="en-AU" dirty="0"/>
          </a:p>
        </p:txBody>
      </p:sp>
      <p:sp>
        <p:nvSpPr>
          <p:cNvPr id="3" name="Content Placeholder 2"/>
          <p:cNvSpPr>
            <a:spLocks noGrp="1"/>
          </p:cNvSpPr>
          <p:nvPr>
            <p:ph idx="1"/>
          </p:nvPr>
        </p:nvSpPr>
        <p:spPr>
          <a:xfrm>
            <a:off x="609441" y="1816275"/>
            <a:ext cx="10969943" cy="491020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p:nvPicPr>
        <p:blipFill>
          <a:blip r:embed="rId2"/>
          <a:stretch>
            <a:fillRect/>
          </a:stretch>
        </p:blipFill>
        <p:spPr>
          <a:xfrm>
            <a:off x="5012" y="0"/>
            <a:ext cx="12178801" cy="6858000"/>
          </a:xfrm>
          <a:prstGeom prst="rect">
            <a:avLst/>
          </a:prstGeom>
        </p:spPr>
      </p:pic>
      <p:sp>
        <p:nvSpPr>
          <p:cNvPr id="2" name="Title 1"/>
          <p:cNvSpPr>
            <a:spLocks noGrp="1"/>
          </p:cNvSpPr>
          <p:nvPr>
            <p:ph type="title" hasCustomPrompt="1"/>
          </p:nvPr>
        </p:nvSpPr>
        <p:spPr>
          <a:xfrm>
            <a:off x="962833" y="4406901"/>
            <a:ext cx="10360501" cy="1362075"/>
          </a:xfrm>
        </p:spPr>
        <p:txBody>
          <a:bodyPr anchor="t"/>
          <a:lstStyle>
            <a:lvl1pPr algn="l">
              <a:defRPr sz="5300" b="1" cap="all">
                <a:solidFill>
                  <a:schemeClr val="bg1"/>
                </a:solidFill>
              </a:defRPr>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p:nvPicPr>
        <p:blipFill>
          <a:blip r:embed="rId3"/>
          <a:stretch>
            <a:fillRect/>
          </a:stretch>
        </p:blipFill>
        <p:spPr>
          <a:xfrm>
            <a:off x="8024310" y="787400"/>
            <a:ext cx="3263046" cy="132768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268760"/>
          </a:xfrm>
        </p:spPr>
        <p:txBody>
          <a:bodyPr vert="horz" lIns="121899" tIns="60949" rIns="121899" bIns="60949" rtlCol="0" anchor="t">
            <a:normAutofit/>
          </a:bodyPr>
          <a:lstStyle>
            <a:lvl1pPr>
              <a:defRPr lang="en-AU"/>
            </a:lvl1pPr>
          </a:lstStyle>
          <a:p>
            <a:pPr lvl="0"/>
            <a:r>
              <a:rPr lang="en-US" smtClean="0"/>
              <a:t>Click to edit Master title style</a:t>
            </a:r>
            <a:endParaRPr lang="en-AU"/>
          </a:p>
        </p:txBody>
      </p:sp>
      <p:sp>
        <p:nvSpPr>
          <p:cNvPr id="3" name="Content Placeholder 2"/>
          <p:cNvSpPr>
            <a:spLocks noGrp="1"/>
          </p:cNvSpPr>
          <p:nvPr>
            <p:ph sz="half" idx="1"/>
          </p:nvPr>
        </p:nvSpPr>
        <p:spPr>
          <a:xfrm>
            <a:off x="333772" y="1268761"/>
            <a:ext cx="5659067" cy="48574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5986" y="1268761"/>
            <a:ext cx="5659066" cy="485740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262713"/>
          </a:xfrm>
        </p:spPr>
        <p:txBody>
          <a:bodyPr anchor="t"/>
          <a:lstStyle>
            <a:lvl1pPr>
              <a:defRPr>
                <a:solidFill>
                  <a:schemeClr val="bg1"/>
                </a:solidFill>
              </a:defRPr>
            </a:lvl1pPr>
          </a:lstStyle>
          <a:p>
            <a:r>
              <a:rPr lang="en-US" smtClean="0"/>
              <a:t>Click to edit Master title style</a:t>
            </a:r>
            <a:endParaRPr lang="en-AU"/>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solidFill>
                  <a:schemeClr val="bg1"/>
                </a:solidFill>
              </a:defRPr>
            </a:lvl1pPr>
          </a:lstStyle>
          <a:p>
            <a:r>
              <a:rPr lang="en-US" smtClean="0"/>
              <a:t>Click to edit Master title style</a:t>
            </a:r>
            <a:endParaRPr lang="en-AU"/>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solidFill>
                  <a:schemeClr val="bg1"/>
                </a:solidFill>
              </a:defRPr>
            </a:lvl1pPr>
          </a:lstStyle>
          <a:p>
            <a:r>
              <a:rPr lang="en-US" smtClean="0"/>
              <a:t>Click to edit Master title style</a:t>
            </a:r>
            <a:endParaRPr lang="en-AU"/>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AU"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p:nvPicPr>
        <p:blipFill>
          <a:blip r:embed="rId2"/>
          <a:stretch>
            <a:fillRect/>
          </a:stretch>
        </p:blipFill>
        <p:spPr>
          <a:xfrm>
            <a:off x="5012" y="0"/>
            <a:ext cx="12178801" cy="6858000"/>
          </a:xfrm>
          <a:prstGeom prst="rect">
            <a:avLst/>
          </a:prstGeom>
        </p:spPr>
      </p:pic>
      <p:pic>
        <p:nvPicPr>
          <p:cNvPr id="4" name="Picture 3" descr="Tech·Ed_LOGO.png"/>
          <p:cNvPicPr>
            <a:picLocks noChangeAspect="1"/>
          </p:cNvPicPr>
          <p:nvPr/>
        </p:nvPicPr>
        <p:blipFill>
          <a:blip r:embed="rId3"/>
          <a:stretch>
            <a:fillRect/>
          </a:stretch>
        </p:blipFill>
        <p:spPr>
          <a:xfrm>
            <a:off x="1320455" y="1905000"/>
            <a:ext cx="6492236" cy="2641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rgbClr val="FFC000">
                    <a:alpha val="99000"/>
                  </a:srgbClr>
                </a:solidFill>
                <a:effectLst/>
                <a:uLnTx/>
                <a:uFillTx/>
                <a:latin typeface="Segoe" pitchFamily="34" charset="0"/>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marL="714375" indent="-714375">
              <a:lnSpc>
                <a:spcPct val="90000"/>
              </a:lnSpc>
              <a:defRPr sz="5400">
                <a:solidFill>
                  <a:srgbClr val="FFFFFF"/>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4" y="988828"/>
            <a:ext cx="11149012" cy="568841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5.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2.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97927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gs>
              <a:gs pos="86000">
                <a:schemeClr val="tx1"/>
              </a:gs>
            </a:gsLst>
            <a:lin ang="5400000" scaled="0"/>
            <a:tileRect/>
          </a:gra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4400" kern="1200">
          <a:gradFill>
            <a:gsLst>
              <a:gs pos="0">
                <a:schemeClr val="tx1"/>
              </a:gs>
              <a:gs pos="86000">
                <a:schemeClr val="tx1"/>
              </a:gs>
            </a:gsLst>
            <a:lin ang="5400000" scaled="0"/>
          </a:gradFill>
          <a:latin typeface="Segoe"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4000" kern="1200">
          <a:gradFill>
            <a:gsLst>
              <a:gs pos="0">
                <a:schemeClr val="tx1"/>
              </a:gs>
              <a:gs pos="86000">
                <a:schemeClr val="tx1"/>
              </a:gs>
            </a:gsLst>
            <a:lin ang="5400000" scaled="0"/>
          </a:gradFill>
          <a:latin typeface="Segoe"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3600" kern="1200">
          <a:gradFill>
            <a:gsLst>
              <a:gs pos="0">
                <a:schemeClr val="tx1"/>
              </a:gs>
              <a:gs pos="86000">
                <a:schemeClr val="tx1"/>
              </a:gs>
            </a:gsLst>
            <a:lin ang="5400000" scaled="0"/>
          </a:gradFill>
          <a:latin typeface="Segoe"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Segoe"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073888"/>
            <a:ext cx="11149011" cy="5624624"/>
          </a:xfrm>
          <a:prstGeom prst="rect">
            <a:avLst/>
          </a:prstGeom>
          <a:gradFill>
            <a:gsLst>
              <a:gs pos="5000">
                <a:schemeClr val="tx1"/>
              </a:gs>
              <a:gs pos="0">
                <a:schemeClr val="tx2">
                  <a:lumMod val="0"/>
                  <a:alpha val="0"/>
                </a:schemeClr>
              </a:gs>
              <a:gs pos="95000">
                <a:schemeClr val="tx1"/>
              </a:gs>
              <a:gs pos="100000">
                <a:schemeClr val="accent1">
                  <a:tint val="23500"/>
                  <a:satMod val="160000"/>
                  <a:alpha val="0"/>
                </a:schemeClr>
              </a:gs>
            </a:gsLst>
            <a:lin ang="0" scaled="1"/>
          </a:gradFill>
          <a:ln>
            <a:noFill/>
          </a:ln>
        </p:spPr>
        <p:style>
          <a:lnRef idx="2">
            <a:schemeClr val="accent1"/>
          </a:lnRef>
          <a:fillRef idx="1">
            <a:schemeClr val="lt1"/>
          </a:fillRef>
          <a:effectRef idx="0">
            <a:schemeClr val="accent1"/>
          </a:effectRef>
          <a:fontRef idx="none"/>
        </p:style>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p:nvPicPr>
        <p:blipFill>
          <a:blip r:embed="rId13"/>
          <a:stretch>
            <a:fillRect/>
          </a:stretch>
        </p:blipFill>
        <p:spPr>
          <a:xfrm>
            <a:off x="0" y="0"/>
            <a:ext cx="12188825" cy="6858000"/>
          </a:xfrm>
          <a:prstGeom prst="rect">
            <a:avLst/>
          </a:prstGeom>
        </p:spPr>
      </p:pic>
      <p:sp>
        <p:nvSpPr>
          <p:cNvPr id="2" name="Title Placeholder 1"/>
          <p:cNvSpPr>
            <a:spLocks noGrp="1"/>
          </p:cNvSpPr>
          <p:nvPr>
            <p:ph type="title"/>
          </p:nvPr>
        </p:nvSpPr>
        <p:spPr>
          <a:xfrm>
            <a:off x="1" y="0"/>
            <a:ext cx="12188824" cy="1240077"/>
          </a:xfrm>
          <a:prstGeom prst="rect">
            <a:avLst/>
          </a:prstGeom>
        </p:spPr>
        <p:txBody>
          <a:bodyPr vert="horz" lIns="121899" tIns="60949" rIns="121899" bIns="60949"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12942" y="1352811"/>
            <a:ext cx="11824569" cy="5255065"/>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9" name="Picture 8" descr="Tech·Ed_LOGO.png"/>
          <p:cNvPicPr>
            <a:picLocks noChangeAspect="1"/>
          </p:cNvPicPr>
          <p:nvPr/>
        </p:nvPicPr>
        <p:blipFill>
          <a:blip r:embed="rId14"/>
          <a:stretch>
            <a:fillRect/>
          </a:stretch>
        </p:blipFill>
        <p:spPr>
          <a:xfrm>
            <a:off x="609443" y="6070601"/>
            <a:ext cx="1320455" cy="537275"/>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fade/>
  </p:transition>
  <p:timing>
    <p:tnLst>
      <p:par>
        <p:cTn id="1" dur="indefinite" restart="never" nodeType="tmRoot"/>
      </p:par>
    </p:tnLst>
  </p:timing>
  <p:txStyles>
    <p:titleStyle>
      <a:lvl1pPr algn="l" defTabSz="1218987" rtl="0" eaLnBrk="1" latinLnBrk="0" hangingPunct="1">
        <a:spcBef>
          <a:spcPct val="0"/>
        </a:spcBef>
        <a:buNone/>
        <a:defRPr sz="4800" kern="1200" baseline="0">
          <a:solidFill>
            <a:schemeClr val="bg1"/>
          </a:solidFill>
          <a:latin typeface="Segoe UI" pitchFamily="34" charset="0"/>
          <a:ea typeface="Segoe UI" pitchFamily="34" charset="0"/>
          <a:cs typeface="Segoe UI" pitchFamily="34" charset="0"/>
        </a:defRPr>
      </a:lvl1pPr>
    </p:titleStyle>
    <p:bodyStyle>
      <a:lvl1pPr marL="457120" indent="-457120" algn="l" defTabSz="1218987" rtl="0" eaLnBrk="1" latinLnBrk="0" hangingPunct="1">
        <a:spcBef>
          <a:spcPct val="20000"/>
        </a:spcBef>
        <a:buClr>
          <a:srgbClr val="03C2F1"/>
        </a:buClr>
        <a:buFont typeface="Segoe UI" pitchFamily="34" charset="0"/>
        <a:buChar char="►"/>
        <a:defRPr sz="3700" kern="1200">
          <a:solidFill>
            <a:schemeClr val="bg1"/>
          </a:solidFill>
          <a:latin typeface="Segoe UI" pitchFamily="34" charset="0"/>
          <a:ea typeface="Segoe UI" pitchFamily="34" charset="0"/>
          <a:cs typeface="Segoe UI" pitchFamily="34" charset="0"/>
        </a:defRPr>
      </a:lvl1pPr>
      <a:lvl2pPr marL="990427" indent="-380933" algn="l" defTabSz="1218987" rtl="0" eaLnBrk="1" latinLnBrk="0" hangingPunct="1">
        <a:spcBef>
          <a:spcPct val="20000"/>
        </a:spcBef>
        <a:buClr>
          <a:srgbClr val="03C2F1"/>
        </a:buClr>
        <a:buFont typeface="Arial" pitchFamily="34" charset="0"/>
        <a:buChar char="–"/>
        <a:defRPr sz="3200" kern="1200">
          <a:solidFill>
            <a:schemeClr val="bg1"/>
          </a:solidFill>
          <a:latin typeface="Segoe UI" pitchFamily="34" charset="0"/>
          <a:ea typeface="Segoe UI" pitchFamily="34" charset="0"/>
          <a:cs typeface="Segoe UI" pitchFamily="34" charset="0"/>
        </a:defRPr>
      </a:lvl2pPr>
      <a:lvl3pPr marL="1523733" indent="-304747" algn="l" defTabSz="1218987" rtl="0" eaLnBrk="1" latinLnBrk="0" hangingPunct="1">
        <a:spcBef>
          <a:spcPct val="20000"/>
        </a:spcBef>
        <a:buClr>
          <a:srgbClr val="03C2F1"/>
        </a:buClr>
        <a:buFont typeface="Arial" pitchFamily="34" charset="0"/>
        <a:buChar char="•"/>
        <a:defRPr sz="2700" kern="1200">
          <a:solidFill>
            <a:schemeClr val="bg1"/>
          </a:solidFill>
          <a:latin typeface="Segoe UI" pitchFamily="34" charset="0"/>
          <a:ea typeface="Segoe UI" pitchFamily="34" charset="0"/>
          <a:cs typeface="Segoe UI" pitchFamily="34" charset="0"/>
        </a:defRPr>
      </a:lvl3pPr>
      <a:lvl4pPr marL="2133227" indent="-304747" algn="l" defTabSz="1218987"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4pPr>
      <a:lvl5pPr marL="2742720" indent="-304747" algn="l" defTabSz="1218987"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97927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gs>
              <a:gs pos="86000">
                <a:schemeClr val="tx1"/>
              </a:gs>
            </a:gsLst>
            <a:lin ang="5400000" scaled="0"/>
            <a:tileRect/>
          </a:gra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4400" kern="1200">
          <a:gradFill>
            <a:gsLst>
              <a:gs pos="0">
                <a:schemeClr val="tx1"/>
              </a:gs>
              <a:gs pos="86000">
                <a:schemeClr val="tx1"/>
              </a:gs>
            </a:gsLst>
            <a:lin ang="5400000" scaled="0"/>
          </a:gradFill>
          <a:latin typeface="Segoe"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4000" kern="1200">
          <a:gradFill>
            <a:gsLst>
              <a:gs pos="0">
                <a:schemeClr val="tx1"/>
              </a:gs>
              <a:gs pos="86000">
                <a:schemeClr val="tx1"/>
              </a:gs>
            </a:gsLst>
            <a:lin ang="5400000" scaled="0"/>
          </a:gradFill>
          <a:latin typeface="Segoe"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3600" kern="1200">
          <a:gradFill>
            <a:gsLst>
              <a:gs pos="0">
                <a:schemeClr val="tx1"/>
              </a:gs>
              <a:gs pos="86000">
                <a:schemeClr val="tx1"/>
              </a:gs>
            </a:gsLst>
            <a:lin ang="5400000" scaled="0"/>
          </a:gradFill>
          <a:latin typeface="Segoe"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Segoe"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073888"/>
            <a:ext cx="11149011" cy="5624624"/>
          </a:xfrm>
          <a:prstGeom prst="rect">
            <a:avLst/>
          </a:prstGeom>
          <a:gradFill>
            <a:gsLst>
              <a:gs pos="5000">
                <a:schemeClr val="tx1"/>
              </a:gs>
              <a:gs pos="0">
                <a:schemeClr val="tx2">
                  <a:lumMod val="0"/>
                  <a:alpha val="0"/>
                </a:schemeClr>
              </a:gs>
              <a:gs pos="95000">
                <a:schemeClr val="tx1"/>
              </a:gs>
              <a:gs pos="100000">
                <a:schemeClr val="accent1">
                  <a:tint val="23500"/>
                  <a:satMod val="160000"/>
                  <a:alpha val="0"/>
                </a:schemeClr>
              </a:gs>
            </a:gsLst>
            <a:lin ang="0" scaled="1"/>
          </a:gradFill>
          <a:ln>
            <a:noFill/>
          </a:ln>
        </p:spPr>
        <p:style>
          <a:lnRef idx="2">
            <a:schemeClr val="accent1"/>
          </a:lnRef>
          <a:fillRef idx="1">
            <a:schemeClr val="lt1"/>
          </a:fillRef>
          <a:effectRef idx="0">
            <a:schemeClr val="accent1"/>
          </a:effectRef>
          <a:fontRef idx="none"/>
        </p:style>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7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hyperlink" Target="http://twitter.com/coatsy" TargetMode="External"/><Relationship Id="rId5" Type="http://schemas.openxmlformats.org/officeDocument/2006/relationships/hyperlink" Target="http://blogs.msdn.com/acoa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msdn.microsoft.com/en-us/lightswitch"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http://visualstudiogallery.msdn.microsoft.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hyperlink" Target="http://aka.ms/lsmsau" TargetMode="Externa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hyperlink" Target="http://australia.teched.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blogs.msdn.com/lightswitch" TargetMode="External"/><Relationship Id="rId2" Type="http://schemas.openxmlformats.org/officeDocument/2006/relationships/hyperlink" Target="http://msdn.com/lightswitch" TargetMode="External"/><Relationship Id="rId1" Type="http://schemas.openxmlformats.org/officeDocument/2006/relationships/slideLayout" Target="../slideLayouts/slideLayout21.xml"/><Relationship Id="rId6" Type="http://schemas.openxmlformats.org/officeDocument/2006/relationships/hyperlink" Target="http://social.msdn.microsoft.com/Forums/en-US/category/vslightswitch" TargetMode="External"/><Relationship Id="rId5" Type="http://schemas.openxmlformats.org/officeDocument/2006/relationships/hyperlink" Target="http://go.microsoft.com/?linkid=9741442" TargetMode="External"/><Relationship Id="rId4" Type="http://schemas.openxmlformats.org/officeDocument/2006/relationships/hyperlink" Target="http://www.microsoft.com/lightswitch"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logs.msdn.com/acoat" TargetMode="External"/><Relationship Id="rId2" Type="http://schemas.openxmlformats.org/officeDocument/2006/relationships/hyperlink" Target="mailto:andrew.coates@microsoft.com" TargetMode="External"/><Relationship Id="rId1" Type="http://schemas.openxmlformats.org/officeDocument/2006/relationships/slideLayout" Target="../slideLayouts/slideLayout21.xml"/><Relationship Id="rId4" Type="http://schemas.openxmlformats.org/officeDocument/2006/relationships/hyperlink" Target="http://twitter.com/coats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132856"/>
            <a:ext cx="8830716" cy="2064044"/>
          </a:xfrm>
          <a:prstGeom prst="rect">
            <a:avLst/>
          </a:prstGeom>
          <a:gradFill flip="none" rotWithShape="1">
            <a:gsLst>
              <a:gs pos="0">
                <a:schemeClr val="tx2">
                  <a:lumMod val="0"/>
                </a:schemeClr>
              </a:gs>
              <a:gs pos="50000">
                <a:schemeClr val="tx2">
                  <a:lumMod val="50000"/>
                  <a:alpha val="53000"/>
                </a:schemeClr>
              </a:gs>
              <a:gs pos="100000">
                <a:schemeClr val="accent1">
                  <a:tint val="23500"/>
                  <a:satMod val="160000"/>
                  <a:alpha val="0"/>
                </a:schemeClr>
              </a:gs>
            </a:gsLst>
            <a:lin ang="0" scaled="1"/>
            <a:tileRect/>
          </a:gradFill>
        </p:spPr>
        <p:txBody>
          <a:bodyPr anchor="ct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989013" indent="-542925"/>
            <a:r>
              <a:rPr lang="en-US" b="1" dirty="0" smtClean="0">
                <a:solidFill>
                  <a:schemeClr val="bg1"/>
                </a:solidFill>
                <a:latin typeface="Segoe" pitchFamily="34" charset="0"/>
              </a:rPr>
              <a:t>Advanced Solutions </a:t>
            </a:r>
            <a:r>
              <a:rPr lang="en-US" b="1" dirty="0" smtClean="0">
                <a:solidFill>
                  <a:schemeClr val="bg1"/>
                </a:solidFill>
                <a:latin typeface="Segoe" pitchFamily="34" charset="0"/>
              </a:rPr>
              <a:t>with</a:t>
            </a:r>
            <a:br>
              <a:rPr lang="en-US" b="1" dirty="0" smtClean="0">
                <a:solidFill>
                  <a:schemeClr val="bg1"/>
                </a:solidFill>
                <a:latin typeface="Segoe" pitchFamily="34" charset="0"/>
              </a:rPr>
            </a:br>
            <a:r>
              <a:rPr lang="en-US" b="1" dirty="0" smtClean="0">
                <a:solidFill>
                  <a:schemeClr val="bg1"/>
                </a:solidFill>
                <a:latin typeface="Segoe" pitchFamily="34" charset="0"/>
              </a:rPr>
              <a:t>Visual </a:t>
            </a:r>
            <a:r>
              <a:rPr lang="en-US" b="1" dirty="0" smtClean="0">
                <a:solidFill>
                  <a:schemeClr val="bg1"/>
                </a:solidFill>
                <a:latin typeface="Segoe" pitchFamily="34" charset="0"/>
              </a:rPr>
              <a:t>Studio</a:t>
            </a:r>
            <a:r>
              <a:rPr lang="en-US" b="1" baseline="30000" dirty="0" smtClean="0">
                <a:solidFill>
                  <a:schemeClr val="bg1"/>
                </a:solidFill>
                <a:latin typeface="Segoe" pitchFamily="34" charset="0"/>
              </a:rPr>
              <a:t>® </a:t>
            </a:r>
            <a:r>
              <a:rPr lang="en-US" b="1" dirty="0" err="1" smtClean="0">
                <a:solidFill>
                  <a:schemeClr val="bg1"/>
                </a:solidFill>
                <a:latin typeface="Segoe" pitchFamily="34" charset="0"/>
              </a:rPr>
              <a:t>LightSwitch</a:t>
            </a:r>
            <a:r>
              <a:rPr lang="en-US" b="1" dirty="0" smtClean="0">
                <a:solidFill>
                  <a:schemeClr val="bg1"/>
                </a:solidFill>
                <a:latin typeface="Segoe" pitchFamily="34" charset="0"/>
              </a:rPr>
              <a:t>™</a:t>
            </a:r>
            <a:endParaRPr lang="en-US" dirty="0" smtClean="0">
              <a:solidFill>
                <a:srgbClr val="FFC425"/>
              </a:solidFill>
              <a:latin typeface="Segoe" pitchFamily="34" charset="0"/>
            </a:endParaRPr>
          </a:p>
        </p:txBody>
      </p:sp>
      <p:sp>
        <p:nvSpPr>
          <p:cNvPr id="4" name="Subtitle 2"/>
          <p:cNvSpPr txBox="1">
            <a:spLocks/>
          </p:cNvSpPr>
          <p:nvPr/>
        </p:nvSpPr>
        <p:spPr>
          <a:xfrm>
            <a:off x="969964" y="4509120"/>
            <a:ext cx="7644728" cy="234888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600" dirty="0">
                <a:solidFill>
                  <a:schemeClr val="bg1"/>
                </a:solidFill>
              </a:rPr>
              <a:t>Andrew Coates</a:t>
            </a:r>
            <a:br>
              <a:rPr lang="en-US" sz="3600" dirty="0">
                <a:solidFill>
                  <a:schemeClr val="bg1"/>
                </a:solidFill>
              </a:rPr>
            </a:br>
            <a:r>
              <a:rPr lang="en-US" sz="3600" dirty="0">
                <a:solidFill>
                  <a:schemeClr val="bg1"/>
                </a:solidFill>
              </a:rPr>
              <a:t>Microsoft</a:t>
            </a:r>
          </a:p>
          <a:p>
            <a:pPr marL="0" indent="0" algn="r">
              <a:buNone/>
            </a:pPr>
            <a:r>
              <a:rPr lang="en-US" sz="3600" dirty="0">
                <a:hlinkClick r:id="rId5"/>
              </a:rPr>
              <a:t>blogs.msdn.com/</a:t>
            </a:r>
            <a:r>
              <a:rPr lang="en-US" sz="3600" dirty="0" err="1">
                <a:hlinkClick r:id="rId5"/>
              </a:rPr>
              <a:t>acoat</a:t>
            </a:r>
            <a:r>
              <a:rPr lang="en-US" sz="3600" dirty="0"/>
              <a:t/>
            </a:r>
            <a:br>
              <a:rPr lang="en-US" sz="3600" dirty="0"/>
            </a:br>
            <a:r>
              <a:rPr lang="en-US" sz="3600" dirty="0">
                <a:hlinkClick r:id="rId6"/>
              </a:rPr>
              <a:t>@</a:t>
            </a:r>
            <a:r>
              <a:rPr lang="en-US" sz="3600" dirty="0" err="1">
                <a:hlinkClick r:id="rId6"/>
              </a:rPr>
              <a:t>coatsy</a:t>
            </a:r>
            <a:endParaRPr lang="en-US" sz="3600" dirty="0"/>
          </a:p>
        </p:txBody>
      </p:sp>
      <p:sp>
        <p:nvSpPr>
          <p:cNvPr id="5" name="TextBox 4"/>
          <p:cNvSpPr txBox="1"/>
          <p:nvPr/>
        </p:nvSpPr>
        <p:spPr>
          <a:xfrm>
            <a:off x="9478788" y="116632"/>
            <a:ext cx="2384884" cy="1323439"/>
          </a:xfrm>
          <a:prstGeom prst="rect">
            <a:avLst/>
          </a:prstGeom>
          <a:noFill/>
        </p:spPr>
        <p:txBody>
          <a:bodyPr wrap="none" rtlCol="0">
            <a:spAutoFit/>
          </a:bodyPr>
          <a:lstStyle/>
          <a:p>
            <a:pPr algn="r"/>
            <a:r>
              <a:rPr lang="en-US" sz="4000" dirty="0" smtClean="0">
                <a:solidFill>
                  <a:srgbClr val="FFC000"/>
                </a:solidFill>
              </a:rPr>
              <a:t>#</a:t>
            </a:r>
            <a:r>
              <a:rPr lang="en-US" sz="4000" dirty="0" err="1" smtClean="0">
                <a:solidFill>
                  <a:srgbClr val="FFC000"/>
                </a:solidFill>
              </a:rPr>
              <a:t>auteched</a:t>
            </a:r>
            <a:endParaRPr lang="en-US" sz="4000" dirty="0" smtClean="0">
              <a:solidFill>
                <a:srgbClr val="FFC000"/>
              </a:solidFill>
            </a:endParaRPr>
          </a:p>
          <a:p>
            <a:pPr algn="r"/>
            <a:r>
              <a:rPr lang="en-US" sz="4000" dirty="0" smtClean="0">
                <a:solidFill>
                  <a:srgbClr val="FFC000"/>
                </a:solidFill>
              </a:rPr>
              <a:t>#dev213</a:t>
            </a:r>
            <a:endParaRPr lang="en-AU" sz="4000" dirty="0">
              <a:solidFill>
                <a:srgbClr val="FFC000"/>
              </a:solidFill>
            </a:endParaRPr>
          </a:p>
        </p:txBody>
      </p:sp>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just </a:t>
            </a:r>
            <a:r>
              <a:rPr lang="en-US" dirty="0" err="1" smtClean="0"/>
              <a:t>LightSwitch</a:t>
            </a:r>
            <a:endParaRPr lang="en-US" dirty="0"/>
          </a:p>
        </p:txBody>
      </p:sp>
      <p:sp>
        <p:nvSpPr>
          <p:cNvPr id="3" name="Text Placeholder 2"/>
          <p:cNvSpPr>
            <a:spLocks noGrp="1"/>
          </p:cNvSpPr>
          <p:nvPr>
            <p:ph sz="half" idx="1"/>
          </p:nvPr>
        </p:nvSpPr>
        <p:spPr/>
        <p:txBody>
          <a:bodyPr>
            <a:normAutofit fontScale="92500"/>
          </a:bodyPr>
          <a:lstStyle/>
          <a:p>
            <a:r>
              <a:rPr lang="en-US" dirty="0" smtClean="0"/>
              <a:t>Advanced </a:t>
            </a:r>
            <a:r>
              <a:rPr lang="en-US" dirty="0" err="1" smtClean="0">
                <a:solidFill>
                  <a:srgbClr val="FFC425"/>
                </a:solidFill>
              </a:rPr>
              <a:t>LightSwitch</a:t>
            </a:r>
            <a:r>
              <a:rPr lang="en-US" dirty="0" smtClean="0">
                <a:solidFill>
                  <a:srgbClr val="FFC425"/>
                </a:solidFill>
              </a:rPr>
              <a:t> APIs</a:t>
            </a:r>
          </a:p>
          <a:p>
            <a:r>
              <a:rPr lang="en-US" dirty="0" smtClean="0">
                <a:solidFill>
                  <a:srgbClr val="FFC425"/>
                </a:solidFill>
              </a:rPr>
              <a:t>Silverlight and .NET</a:t>
            </a:r>
            <a:r>
              <a:rPr lang="en-US" dirty="0" smtClean="0"/>
              <a:t> frameworks</a:t>
            </a:r>
          </a:p>
          <a:p>
            <a:r>
              <a:rPr lang="en-US" dirty="0" smtClean="0"/>
              <a:t>Custom screen layouts &amp; screen workflows</a:t>
            </a:r>
          </a:p>
          <a:p>
            <a:r>
              <a:rPr lang="en-US" dirty="0" smtClean="0"/>
              <a:t>Save </a:t>
            </a:r>
            <a:r>
              <a:rPr lang="en-US" dirty="0" smtClean="0">
                <a:solidFill>
                  <a:srgbClr val="FFC425"/>
                </a:solidFill>
              </a:rPr>
              <a:t>pipeline</a:t>
            </a:r>
            <a:r>
              <a:rPr lang="en-US" dirty="0" smtClean="0"/>
              <a:t>, validation &amp; access control </a:t>
            </a:r>
            <a:r>
              <a:rPr lang="en-US" dirty="0" smtClean="0">
                <a:solidFill>
                  <a:srgbClr val="FFC425"/>
                </a:solidFill>
              </a:rPr>
              <a:t>hooks</a:t>
            </a:r>
          </a:p>
        </p:txBody>
      </p:sp>
      <p:sp>
        <p:nvSpPr>
          <p:cNvPr id="4" name="Content Placeholder 3"/>
          <p:cNvSpPr>
            <a:spLocks noGrp="1"/>
          </p:cNvSpPr>
          <p:nvPr>
            <p:ph sz="half" idx="2"/>
          </p:nvPr>
        </p:nvSpPr>
        <p:spPr/>
        <p:txBody>
          <a:bodyPr>
            <a:normAutofit fontScale="92500"/>
          </a:bodyPr>
          <a:lstStyle/>
          <a:p>
            <a:r>
              <a:rPr lang="en-US" dirty="0" smtClean="0">
                <a:solidFill>
                  <a:srgbClr val="FFC425"/>
                </a:solidFill>
              </a:rPr>
              <a:t>Complex</a:t>
            </a:r>
            <a:r>
              <a:rPr lang="en-US" dirty="0" smtClean="0"/>
              <a:t> &amp; composite LINQ </a:t>
            </a:r>
            <a:r>
              <a:rPr lang="en-US" dirty="0" smtClean="0">
                <a:solidFill>
                  <a:srgbClr val="FFC425"/>
                </a:solidFill>
              </a:rPr>
              <a:t>queries</a:t>
            </a:r>
          </a:p>
          <a:p>
            <a:r>
              <a:rPr lang="en-US" dirty="0" smtClean="0">
                <a:solidFill>
                  <a:srgbClr val="FFC425"/>
                </a:solidFill>
              </a:rPr>
              <a:t>Access to</a:t>
            </a:r>
            <a:r>
              <a:rPr lang="en-US" dirty="0" smtClean="0"/>
              <a:t> client &amp; server project </a:t>
            </a:r>
            <a:r>
              <a:rPr lang="en-US" dirty="0" smtClean="0">
                <a:solidFill>
                  <a:srgbClr val="FFC425"/>
                </a:solidFill>
              </a:rPr>
              <a:t>code</a:t>
            </a:r>
            <a:r>
              <a:rPr lang="en-US" dirty="0" smtClean="0"/>
              <a:t> </a:t>
            </a:r>
          </a:p>
          <a:p>
            <a:r>
              <a:rPr lang="en-US" dirty="0" smtClean="0"/>
              <a:t>COM </a:t>
            </a:r>
            <a:r>
              <a:rPr lang="en-US" dirty="0" err="1" smtClean="0">
                <a:solidFill>
                  <a:srgbClr val="FFC425"/>
                </a:solidFill>
              </a:rPr>
              <a:t>Interop</a:t>
            </a:r>
            <a:endParaRPr lang="en-US" dirty="0" smtClean="0">
              <a:solidFill>
                <a:srgbClr val="FFC425"/>
              </a:solidFill>
            </a:endParaRPr>
          </a:p>
          <a:p>
            <a:r>
              <a:rPr lang="en-US" dirty="0" smtClean="0"/>
              <a:t>Publish to IIS or </a:t>
            </a:r>
            <a:r>
              <a:rPr lang="en-US" dirty="0" smtClean="0">
                <a:solidFill>
                  <a:srgbClr val="FFC425"/>
                </a:solidFill>
              </a:rPr>
              <a:t>Windows Azure</a:t>
            </a:r>
            <a:endParaRPr lang="en-US" dirty="0">
              <a:solidFill>
                <a:srgbClr val="FFC425"/>
              </a:solidFill>
            </a:endParaRPr>
          </a:p>
        </p:txBody>
      </p:sp>
    </p:spTree>
    <p:extLst>
      <p:ext uri="{BB962C8B-B14F-4D97-AF65-F5344CB8AC3E}">
        <p14:creationId xmlns:p14="http://schemas.microsoft.com/office/powerpoint/2010/main" val="489097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VS Pro</a:t>
            </a:r>
            <a:endParaRPr lang="en-US" dirty="0"/>
          </a:p>
        </p:txBody>
      </p:sp>
      <p:sp>
        <p:nvSpPr>
          <p:cNvPr id="3" name="Text Placeholder 2"/>
          <p:cNvSpPr>
            <a:spLocks noGrp="1"/>
          </p:cNvSpPr>
          <p:nvPr>
            <p:ph idx="1"/>
          </p:nvPr>
        </p:nvSpPr>
        <p:spPr>
          <a:xfrm>
            <a:off x="519112" y="1447799"/>
            <a:ext cx="11149013" cy="2843855"/>
          </a:xfrm>
        </p:spPr>
        <p:txBody>
          <a:bodyPr/>
          <a:lstStyle/>
          <a:p>
            <a:r>
              <a:rPr lang="en-US" dirty="0" smtClean="0"/>
              <a:t>… all of that plus</a:t>
            </a:r>
          </a:p>
          <a:p>
            <a:r>
              <a:rPr lang="en-US" dirty="0" smtClean="0"/>
              <a:t>Custom controls</a:t>
            </a:r>
          </a:p>
          <a:p>
            <a:r>
              <a:rPr lang="en-US" dirty="0" smtClean="0"/>
              <a:t>Data sources</a:t>
            </a:r>
          </a:p>
          <a:p>
            <a:r>
              <a:rPr lang="en-US" dirty="0" err="1" smtClean="0"/>
              <a:t>LightSwitch</a:t>
            </a:r>
            <a:r>
              <a:rPr lang="en-US" dirty="0" smtClean="0"/>
              <a:t> Extensions</a:t>
            </a:r>
            <a:endParaRPr lang="en-US" dirty="0"/>
          </a:p>
        </p:txBody>
      </p:sp>
    </p:spTree>
    <p:extLst>
      <p:ext uri="{BB962C8B-B14F-4D97-AF65-F5344CB8AC3E}">
        <p14:creationId xmlns:p14="http://schemas.microsoft.com/office/powerpoint/2010/main" val="800134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a:gradFill>
                  <a:gsLst>
                    <a:gs pos="0">
                      <a:srgbClr val="FFFFFF"/>
                    </a:gs>
                    <a:gs pos="100000">
                      <a:srgbClr val="FFFFFF"/>
                    </a:gs>
                  </a:gsLst>
                  <a:lin ang="5400000" scaled="0"/>
                </a:gradFill>
              </a:rPr>
              <a:t>Customise</a:t>
            </a:r>
            <a:r>
              <a:rPr lang="en-US" sz="2800" dirty="0">
                <a:gradFill>
                  <a:gsLst>
                    <a:gs pos="0">
                      <a:srgbClr val="FFFFFF"/>
                    </a:gs>
                    <a:gs pos="100000">
                      <a:srgbClr val="FFFFFF"/>
                    </a:gs>
                  </a:gsLst>
                  <a:lin ang="5400000" scaled="0"/>
                </a:gradFill>
              </a:rPr>
              <a:t> screen layouts</a:t>
            </a: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Define custom queries</a:t>
            </a: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Explore ecosystem components</a:t>
            </a:r>
            <a:endParaRPr lang="en-US" sz="2800" dirty="0">
              <a:solidFill>
                <a:schemeClr val="bg1">
                  <a:alpha val="99000"/>
                </a:schemeClr>
              </a:solidFill>
            </a:endParaRP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7245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bg1">
                    <a:alpha val="99000"/>
                  </a:schemeClr>
                </a:solidFill>
              </a:rPr>
              <a:t>Customise</a:t>
            </a:r>
            <a:r>
              <a:rPr lang="en-US" sz="2800" dirty="0" smtClean="0">
                <a:solidFill>
                  <a:schemeClr val="bg1">
                    <a:alpha val="99000"/>
                  </a:schemeClr>
                </a:solidFill>
              </a:rPr>
              <a:t> screen layouts</a:t>
            </a:r>
            <a:endParaRPr lang="en-US" sz="2800" dirty="0">
              <a:solidFill>
                <a:schemeClr val="bg1">
                  <a:alpha val="99000"/>
                </a:schemeClr>
              </a:solidFill>
            </a:endParaRP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Define custom queries</a:t>
            </a:r>
            <a:endParaRPr lang="en-US" sz="2800" dirty="0">
              <a:solidFill>
                <a:schemeClr val="bg1">
                  <a:alpha val="99000"/>
                </a:schemeClr>
              </a:solidFill>
            </a:endParaRP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Explore ecosystem components</a:t>
            </a: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9409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Consuming Extensions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200694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Installing Extensions</a:t>
            </a:r>
            <a:endParaRPr lang="en-US" dirty="0"/>
          </a:p>
        </p:txBody>
      </p:sp>
      <p:sp>
        <p:nvSpPr>
          <p:cNvPr id="3" name="Content Placeholder 2"/>
          <p:cNvSpPr>
            <a:spLocks noGrp="1"/>
          </p:cNvSpPr>
          <p:nvPr>
            <p:ph idx="1"/>
          </p:nvPr>
        </p:nvSpPr>
        <p:spPr/>
        <p:txBody>
          <a:bodyPr/>
          <a:lstStyle/>
          <a:p>
            <a:r>
              <a:rPr lang="en-US" smtClean="0"/>
              <a:t>LightSwitch developers install extensions via Extension Manager</a:t>
            </a:r>
          </a:p>
          <a:p>
            <a:r>
              <a:rPr lang="en-US" smtClean="0"/>
              <a:t>Or just click on the VSIX package to install</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3772" y="3429000"/>
            <a:ext cx="8991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8520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bg1">
                    <a:alpha val="99000"/>
                  </a:schemeClr>
                </a:solidFill>
              </a:rPr>
              <a:t>Customise</a:t>
            </a:r>
            <a:r>
              <a:rPr lang="en-US" sz="2800" dirty="0" smtClean="0">
                <a:solidFill>
                  <a:schemeClr val="bg1">
                    <a:alpha val="99000"/>
                  </a:schemeClr>
                </a:solidFill>
              </a:rPr>
              <a:t> screen layouts</a:t>
            </a:r>
            <a:endParaRPr lang="en-US" sz="2800" dirty="0">
              <a:solidFill>
                <a:schemeClr val="bg1">
                  <a:alpha val="99000"/>
                </a:schemeClr>
              </a:solidFill>
            </a:endParaRP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Define custom queries</a:t>
            </a:r>
            <a:endParaRPr lang="en-US" sz="2800" dirty="0">
              <a:solidFill>
                <a:schemeClr val="bg1">
                  <a:alpha val="99000"/>
                </a:schemeClr>
              </a:solidFill>
            </a:endParaRP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Explore ecosystem components</a:t>
            </a: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8835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bg1">
                    <a:alpha val="99000"/>
                  </a:schemeClr>
                </a:solidFill>
              </a:rPr>
              <a:t>Customise</a:t>
            </a:r>
            <a:r>
              <a:rPr lang="en-US" sz="2800" dirty="0" smtClean="0">
                <a:solidFill>
                  <a:schemeClr val="bg1">
                    <a:alpha val="99000"/>
                  </a:schemeClr>
                </a:solidFill>
              </a:rPr>
              <a:t> screen layouts</a:t>
            </a:r>
            <a:endParaRPr lang="en-US" sz="2800" dirty="0">
              <a:solidFill>
                <a:schemeClr val="bg1">
                  <a:alpha val="99000"/>
                </a:schemeClr>
              </a:solidFill>
            </a:endParaRP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Define custom queries</a:t>
            </a:r>
            <a:endParaRPr lang="en-US" sz="2800" dirty="0">
              <a:solidFill>
                <a:schemeClr val="bg1">
                  <a:alpha val="99000"/>
                </a:schemeClr>
              </a:solidFill>
            </a:endParaRP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Explore ecosystem components</a:t>
            </a: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Create custom Silverlight controls</a:t>
            </a: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47756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Integrating a </a:t>
            </a:r>
            <a:r>
              <a:rPr lang="en-US" dirty="0"/>
              <a:t>C</a:t>
            </a:r>
            <a:r>
              <a:rPr lang="en-US" dirty="0" smtClean="0"/>
              <a:t>ustom Silverlight Control</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17253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2713"/>
            <a:ext cx="12188825" cy="559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US" dirty="0" err="1" smtClean="0"/>
              <a:t>LightSwitch</a:t>
            </a:r>
            <a:r>
              <a:rPr lang="en-US" dirty="0" smtClean="0"/>
              <a:t> Extension Points</a:t>
            </a:r>
            <a:endParaRPr lang="en-AU" dirty="0"/>
          </a:p>
        </p:txBody>
      </p:sp>
      <p:sp>
        <p:nvSpPr>
          <p:cNvPr id="6" name="TextBox 5"/>
          <p:cNvSpPr txBox="1"/>
          <p:nvPr/>
        </p:nvSpPr>
        <p:spPr>
          <a:xfrm>
            <a:off x="333772" y="1268760"/>
            <a:ext cx="3600400" cy="720080"/>
          </a:xfrm>
          <a:prstGeom prst="rect">
            <a:avLst/>
          </a:prstGeom>
          <a:noFill/>
        </p:spPr>
        <p:txBody>
          <a:bodyPr wrap="square" lIns="0" tIns="0" rIns="0" bIns="0" rtlCol="0">
            <a:noAutofit/>
          </a:bodyPr>
          <a:lstStyle/>
          <a:p>
            <a:pPr algn="ctr"/>
            <a:r>
              <a:rPr lang="en-US" sz="4000" dirty="0" smtClean="0">
                <a:latin typeface="Segoe" pitchFamily="34" charset="0"/>
              </a:rPr>
              <a:t>Design-time</a:t>
            </a:r>
            <a:endParaRPr lang="en-AU" sz="4000" dirty="0" err="1" smtClean="0">
              <a:latin typeface="Segoe" pitchFamily="34" charset="0"/>
            </a:endParaRPr>
          </a:p>
        </p:txBody>
      </p:sp>
      <p:sp>
        <p:nvSpPr>
          <p:cNvPr id="7" name="TextBox 6"/>
          <p:cNvSpPr txBox="1"/>
          <p:nvPr/>
        </p:nvSpPr>
        <p:spPr>
          <a:xfrm>
            <a:off x="4294212" y="1265623"/>
            <a:ext cx="3600400" cy="720080"/>
          </a:xfrm>
          <a:prstGeom prst="rect">
            <a:avLst/>
          </a:prstGeom>
          <a:noFill/>
        </p:spPr>
        <p:txBody>
          <a:bodyPr wrap="square" lIns="0" tIns="0" rIns="0" bIns="0" rtlCol="0">
            <a:noAutofit/>
          </a:bodyPr>
          <a:lstStyle/>
          <a:p>
            <a:pPr algn="ctr"/>
            <a:r>
              <a:rPr lang="en-US" sz="4000" dirty="0" smtClean="0">
                <a:latin typeface="Segoe" pitchFamily="34" charset="0"/>
              </a:rPr>
              <a:t>Client</a:t>
            </a:r>
            <a:endParaRPr lang="en-AU" sz="4000" dirty="0" err="1" smtClean="0">
              <a:latin typeface="Segoe" pitchFamily="34" charset="0"/>
            </a:endParaRPr>
          </a:p>
        </p:txBody>
      </p:sp>
      <p:sp>
        <p:nvSpPr>
          <p:cNvPr id="8" name="TextBox 7"/>
          <p:cNvSpPr txBox="1"/>
          <p:nvPr/>
        </p:nvSpPr>
        <p:spPr>
          <a:xfrm>
            <a:off x="8254652" y="1268760"/>
            <a:ext cx="3600400" cy="720080"/>
          </a:xfrm>
          <a:prstGeom prst="rect">
            <a:avLst/>
          </a:prstGeom>
          <a:noFill/>
        </p:spPr>
        <p:txBody>
          <a:bodyPr wrap="square" lIns="0" tIns="0" rIns="0" bIns="0" rtlCol="0">
            <a:noAutofit/>
          </a:bodyPr>
          <a:lstStyle/>
          <a:p>
            <a:pPr algn="ctr"/>
            <a:r>
              <a:rPr lang="en-US" sz="4000" dirty="0" smtClean="0">
                <a:latin typeface="Segoe" pitchFamily="34" charset="0"/>
              </a:rPr>
              <a:t>Middle Tier</a:t>
            </a:r>
            <a:endParaRPr lang="en-AU" sz="4000" dirty="0" err="1" smtClean="0">
              <a:latin typeface="Segoe" pitchFamily="34" charset="0"/>
            </a:endParaRPr>
          </a:p>
        </p:txBody>
      </p:sp>
      <p:cxnSp>
        <p:nvCxnSpPr>
          <p:cNvPr id="10" name="Straight Connector 9"/>
          <p:cNvCxnSpPr/>
          <p:nvPr/>
        </p:nvCxnSpPr>
        <p:spPr>
          <a:xfrm>
            <a:off x="4114413" y="1265623"/>
            <a:ext cx="0" cy="5331729"/>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74413" y="1268760"/>
            <a:ext cx="0" cy="5331729"/>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333772" y="1985703"/>
            <a:ext cx="3600400" cy="939241"/>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bg1">
                    <a:alpha val="99000"/>
                  </a:schemeClr>
                </a:solidFill>
              </a:rPr>
              <a:t>Screen Templates</a:t>
            </a:r>
            <a:endParaRPr lang="en-AU" sz="3200" dirty="0" smtClean="0">
              <a:solidFill>
                <a:schemeClr val="bg1">
                  <a:alpha val="99000"/>
                </a:schemeClr>
              </a:solidFill>
            </a:endParaRPr>
          </a:p>
        </p:txBody>
      </p:sp>
      <p:sp>
        <p:nvSpPr>
          <p:cNvPr id="13" name="Rounded Rectangle 12"/>
          <p:cNvSpPr/>
          <p:nvPr/>
        </p:nvSpPr>
        <p:spPr bwMode="auto">
          <a:xfrm>
            <a:off x="4294212" y="1988840"/>
            <a:ext cx="7560840" cy="939241"/>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bg1">
                    <a:alpha val="99000"/>
                  </a:schemeClr>
                </a:solidFill>
              </a:rPr>
              <a:t>Business Types</a:t>
            </a:r>
            <a:endParaRPr lang="en-AU" sz="3200" dirty="0" smtClean="0">
              <a:solidFill>
                <a:schemeClr val="bg1">
                  <a:alpha val="99000"/>
                </a:schemeClr>
              </a:solidFill>
            </a:endParaRPr>
          </a:p>
        </p:txBody>
      </p:sp>
      <p:sp>
        <p:nvSpPr>
          <p:cNvPr id="14" name="Rounded Rectangle 13"/>
          <p:cNvSpPr/>
          <p:nvPr/>
        </p:nvSpPr>
        <p:spPr bwMode="auto">
          <a:xfrm>
            <a:off x="4294212" y="3212976"/>
            <a:ext cx="3600400" cy="93924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bg1">
                    <a:alpha val="99000"/>
                  </a:schemeClr>
                </a:solidFill>
              </a:rPr>
              <a:t>Controls</a:t>
            </a:r>
            <a:endParaRPr lang="en-AU" sz="3200" dirty="0" smtClean="0">
              <a:solidFill>
                <a:schemeClr val="bg1">
                  <a:alpha val="99000"/>
                </a:schemeClr>
              </a:solidFill>
            </a:endParaRPr>
          </a:p>
        </p:txBody>
      </p:sp>
      <p:sp>
        <p:nvSpPr>
          <p:cNvPr id="15" name="Rounded Rectangle 14"/>
          <p:cNvSpPr/>
          <p:nvPr/>
        </p:nvSpPr>
        <p:spPr bwMode="auto">
          <a:xfrm>
            <a:off x="4294212" y="4435544"/>
            <a:ext cx="3600400" cy="93924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bg1">
                    <a:alpha val="99000"/>
                  </a:schemeClr>
                </a:solidFill>
              </a:rPr>
              <a:t>Themes</a:t>
            </a:r>
            <a:endParaRPr lang="en-AU" sz="3200" dirty="0" smtClean="0">
              <a:solidFill>
                <a:schemeClr val="bg1">
                  <a:alpha val="99000"/>
                </a:schemeClr>
              </a:solidFill>
            </a:endParaRPr>
          </a:p>
        </p:txBody>
      </p:sp>
      <p:sp>
        <p:nvSpPr>
          <p:cNvPr id="16" name="Rounded Rectangle 15"/>
          <p:cNvSpPr/>
          <p:nvPr/>
        </p:nvSpPr>
        <p:spPr bwMode="auto">
          <a:xfrm>
            <a:off x="4294212" y="5658111"/>
            <a:ext cx="3600400" cy="93924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bg1">
                    <a:alpha val="99000"/>
                  </a:schemeClr>
                </a:solidFill>
              </a:rPr>
              <a:t>Shells</a:t>
            </a:r>
            <a:endParaRPr lang="en-AU" sz="3200" dirty="0" smtClean="0">
              <a:solidFill>
                <a:schemeClr val="bg1">
                  <a:alpha val="99000"/>
                </a:schemeClr>
              </a:solidFill>
            </a:endParaRPr>
          </a:p>
        </p:txBody>
      </p:sp>
      <p:sp>
        <p:nvSpPr>
          <p:cNvPr id="17" name="Rounded Rectangle 16"/>
          <p:cNvSpPr/>
          <p:nvPr/>
        </p:nvSpPr>
        <p:spPr bwMode="auto">
          <a:xfrm>
            <a:off x="8256299" y="3212975"/>
            <a:ext cx="3600400" cy="93924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bg1">
                    <a:alpha val="99000"/>
                  </a:schemeClr>
                </a:solidFill>
              </a:rPr>
              <a:t>Controls</a:t>
            </a:r>
            <a:endParaRPr lang="en-AU" sz="3200" dirty="0" smtClean="0">
              <a:solidFill>
                <a:schemeClr val="bg1">
                  <a:alpha val="99000"/>
                </a:schemeClr>
              </a:solidFill>
            </a:endParaRPr>
          </a:p>
        </p:txBody>
      </p:sp>
    </p:spTree>
    <p:extLst>
      <p:ext uri="{BB962C8B-B14F-4D97-AF65-F5344CB8AC3E}">
        <p14:creationId xmlns:p14="http://schemas.microsoft.com/office/powerpoint/2010/main" val="12736053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88825" cy="18578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7"/>
          <p:cNvSpPr txBox="1">
            <a:spLocks/>
          </p:cNvSpPr>
          <p:nvPr/>
        </p:nvSpPr>
        <p:spPr>
          <a:xfrm>
            <a:off x="0" y="2235201"/>
            <a:ext cx="12188825" cy="3875314"/>
          </a:xfrm>
          <a:prstGeom prst="rect">
            <a:avLst/>
          </a:prstGeom>
        </p:spPr>
        <p:txBody>
          <a:bodyPr anchor="ct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6000"/>
              </a:lnSpc>
              <a:buFontTx/>
              <a:buNone/>
            </a:pPr>
            <a:r>
              <a:rPr lang="en-US" sz="6000" dirty="0" smtClean="0">
                <a:solidFill>
                  <a:schemeClr val="bg1"/>
                </a:solidFill>
                <a:effectLst>
                  <a:outerShdw blurRad="50800" dist="38100" dir="2700000" algn="tl" rotWithShape="0">
                    <a:prstClr val="black">
                      <a:alpha val="40000"/>
                    </a:prstClr>
                  </a:outerShdw>
                </a:effectLst>
                <a:latin typeface="Segoe" pitchFamily="34" charset="0"/>
              </a:rPr>
              <a:t>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simplest</a:t>
            </a:r>
            <a:r>
              <a:rPr lang="en-US" sz="6000" dirty="0" smtClean="0">
                <a:solidFill>
                  <a:schemeClr val="bg1"/>
                </a:solidFill>
                <a:effectLst>
                  <a:outerShdw blurRad="50800" dist="38100" dir="2700000" algn="tl" rotWithShape="0">
                    <a:prstClr val="black">
                      <a:alpha val="40000"/>
                    </a:prstClr>
                  </a:outerShdw>
                </a:effectLst>
                <a:latin typeface="Segoe" pitchFamily="34" charset="0"/>
              </a:rPr>
              <a:t> way to create</a:t>
            </a:r>
          </a:p>
          <a:p>
            <a:pPr marL="0" indent="0" algn="ctr">
              <a:lnSpc>
                <a:spcPts val="6000"/>
              </a:lnSpc>
              <a:buFontTx/>
              <a:buNone/>
            </a:pP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business applications</a:t>
            </a:r>
          </a:p>
          <a:p>
            <a:pPr marL="0" indent="0" algn="ctr">
              <a:lnSpc>
                <a:spcPts val="6000"/>
              </a:lnSpc>
              <a:buFontTx/>
              <a:buNone/>
            </a:pPr>
            <a:r>
              <a:rPr lang="en-US" sz="6000" dirty="0" smtClean="0">
                <a:solidFill>
                  <a:schemeClr val="bg1"/>
                </a:solidFill>
                <a:effectLst>
                  <a:outerShdw blurRad="50800" dist="38100" dir="2700000" algn="tl" rotWithShape="0">
                    <a:prstClr val="black">
                      <a:alpha val="40000"/>
                    </a:prstClr>
                  </a:outerShdw>
                </a:effectLst>
                <a:latin typeface="Segoe" pitchFamily="34" charset="0"/>
              </a:rPr>
              <a:t>for 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desktop</a:t>
            </a:r>
            <a:r>
              <a:rPr lang="en-US" sz="6000" dirty="0" smtClean="0">
                <a:solidFill>
                  <a:schemeClr val="bg1"/>
                </a:solidFill>
                <a:effectLst>
                  <a:outerShdw blurRad="50800" dist="38100" dir="2700000" algn="tl" rotWithShape="0">
                    <a:prstClr val="black">
                      <a:alpha val="40000"/>
                    </a:prstClr>
                  </a:outerShdw>
                </a:effectLst>
                <a:latin typeface="Segoe" pitchFamily="34" charset="0"/>
              </a:rPr>
              <a:t> and 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cloud</a:t>
            </a:r>
            <a:endParaRPr lang="en-US" sz="4400" b="1" dirty="0">
              <a:solidFill>
                <a:srgbClr val="FFC000"/>
              </a:solidFill>
              <a:effectLst>
                <a:outerShdw blurRad="50800" dist="38100" dir="2700000" algn="tl" rotWithShape="0">
                  <a:prstClr val="black">
                    <a:alpha val="40000"/>
                  </a:prstClr>
                </a:outerShdw>
              </a:effectLst>
              <a:latin typeface="Segoe"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2" y="393109"/>
            <a:ext cx="10058400" cy="1043586"/>
          </a:xfrm>
          <a:prstGeom prst="rect">
            <a:avLst/>
          </a:prstGeom>
          <a:solidFill>
            <a:schemeClr val="bg1"/>
          </a:solidFill>
        </p:spPr>
      </p:pic>
      <p:sp>
        <p:nvSpPr>
          <p:cNvPr id="5" name="Rectangle 4"/>
          <p:cNvSpPr/>
          <p:nvPr/>
        </p:nvSpPr>
        <p:spPr>
          <a:xfrm>
            <a:off x="2952245" y="2780928"/>
            <a:ext cx="3142167"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
        <p:nvSpPr>
          <p:cNvPr id="6" name="Rectangle 5"/>
          <p:cNvSpPr/>
          <p:nvPr/>
        </p:nvSpPr>
        <p:spPr>
          <a:xfrm>
            <a:off x="2061964" y="3693408"/>
            <a:ext cx="3384376"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
        <p:nvSpPr>
          <p:cNvPr id="7" name="Rectangle 6"/>
          <p:cNvSpPr/>
          <p:nvPr/>
        </p:nvSpPr>
        <p:spPr>
          <a:xfrm>
            <a:off x="3286100" y="4603968"/>
            <a:ext cx="3024336"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
        <p:nvSpPr>
          <p:cNvPr id="8" name="Rectangle 7"/>
          <p:cNvSpPr/>
          <p:nvPr/>
        </p:nvSpPr>
        <p:spPr>
          <a:xfrm>
            <a:off x="9164489" y="4616112"/>
            <a:ext cx="2258515"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
        <p:nvSpPr>
          <p:cNvPr id="9" name="Rectangle 8"/>
          <p:cNvSpPr/>
          <p:nvPr/>
        </p:nvSpPr>
        <p:spPr>
          <a:xfrm>
            <a:off x="5554880" y="3693408"/>
            <a:ext cx="457198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3112609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LightSwitch Extensibility</a:t>
            </a:r>
            <a:endParaRPr lang="en-US" dirty="0"/>
          </a:p>
        </p:txBody>
      </p:sp>
      <p:sp>
        <p:nvSpPr>
          <p:cNvPr id="6" name="Text Placeholder 5"/>
          <p:cNvSpPr>
            <a:spLocks noGrp="1"/>
          </p:cNvSpPr>
          <p:nvPr>
            <p:ph idx="1"/>
          </p:nvPr>
        </p:nvSpPr>
        <p:spPr/>
        <p:txBody>
          <a:bodyPr>
            <a:normAutofit lnSpcReduction="10000"/>
          </a:bodyPr>
          <a:lstStyle/>
          <a:p>
            <a:r>
              <a:rPr lang="en-US" sz="3700" dirty="0" smtClean="0"/>
              <a:t>Core </a:t>
            </a:r>
            <a:r>
              <a:rPr lang="en-US" sz="3700" dirty="0"/>
              <a:t>Extension Points</a:t>
            </a:r>
          </a:p>
          <a:p>
            <a:pPr lvl="1"/>
            <a:r>
              <a:rPr lang="en-US" sz="3200" b="1" dirty="0">
                <a:solidFill>
                  <a:srgbClr val="FFC425"/>
                </a:solidFill>
              </a:rPr>
              <a:t>Shell</a:t>
            </a:r>
            <a:r>
              <a:rPr lang="en-US" sz="3200" dirty="0"/>
              <a:t>: Outer chrome, Windowing, Navigation, etc.</a:t>
            </a:r>
          </a:p>
          <a:p>
            <a:pPr lvl="1"/>
            <a:r>
              <a:rPr lang="en-US" sz="3200" b="1" dirty="0">
                <a:solidFill>
                  <a:srgbClr val="FFC425"/>
                </a:solidFill>
              </a:rPr>
              <a:t>Theme</a:t>
            </a:r>
            <a:r>
              <a:rPr lang="en-US" sz="3200" dirty="0"/>
              <a:t>: Color, Style, Shape of individual elements</a:t>
            </a:r>
          </a:p>
          <a:p>
            <a:pPr lvl="1"/>
            <a:r>
              <a:rPr lang="en-US" sz="3200" b="1" dirty="0">
                <a:solidFill>
                  <a:srgbClr val="FFC425"/>
                </a:solidFill>
              </a:rPr>
              <a:t>Business</a:t>
            </a:r>
            <a:r>
              <a:rPr lang="en-US" sz="3200" dirty="0">
                <a:solidFill>
                  <a:srgbClr val="FFC425"/>
                </a:solidFill>
              </a:rPr>
              <a:t> </a:t>
            </a:r>
            <a:r>
              <a:rPr lang="en-US" sz="3200" b="1" dirty="0">
                <a:solidFill>
                  <a:srgbClr val="FFC425"/>
                </a:solidFill>
              </a:rPr>
              <a:t>Type</a:t>
            </a:r>
            <a:r>
              <a:rPr lang="en-US" sz="3200" dirty="0"/>
              <a:t>: Validation, Presentation of common business elements</a:t>
            </a:r>
          </a:p>
          <a:p>
            <a:pPr lvl="1"/>
            <a:r>
              <a:rPr lang="en-US" sz="3200" b="1" dirty="0">
                <a:solidFill>
                  <a:srgbClr val="FFC425"/>
                </a:solidFill>
              </a:rPr>
              <a:t>Screen</a:t>
            </a:r>
            <a:r>
              <a:rPr lang="en-US" sz="3200" dirty="0">
                <a:solidFill>
                  <a:srgbClr val="FFC425"/>
                </a:solidFill>
              </a:rPr>
              <a:t> </a:t>
            </a:r>
            <a:r>
              <a:rPr lang="en-US" sz="3200" b="1" dirty="0">
                <a:solidFill>
                  <a:srgbClr val="FFC425"/>
                </a:solidFill>
              </a:rPr>
              <a:t>Template</a:t>
            </a:r>
            <a:r>
              <a:rPr lang="en-US" sz="3200" dirty="0"/>
              <a:t>: Single and multi-screen UI patterns</a:t>
            </a:r>
          </a:p>
          <a:p>
            <a:pPr lvl="1"/>
            <a:r>
              <a:rPr lang="en-US" sz="3200" b="1" dirty="0" smtClean="0">
                <a:solidFill>
                  <a:srgbClr val="FFC425"/>
                </a:solidFill>
              </a:rPr>
              <a:t>Data Sources</a:t>
            </a:r>
            <a:r>
              <a:rPr lang="en-US" sz="3200" dirty="0"/>
              <a:t>: Access to traditional or service based data</a:t>
            </a:r>
          </a:p>
          <a:p>
            <a:pPr lvl="1"/>
            <a:r>
              <a:rPr lang="en-US" sz="3200" b="1" dirty="0">
                <a:solidFill>
                  <a:srgbClr val="FFC425"/>
                </a:solidFill>
              </a:rPr>
              <a:t>Controls</a:t>
            </a:r>
            <a:r>
              <a:rPr lang="en-US" sz="3200" dirty="0"/>
              <a:t>: UI widgets within a screen</a:t>
            </a:r>
          </a:p>
          <a:p>
            <a:r>
              <a:rPr lang="en-US" sz="3700" dirty="0"/>
              <a:t>Can be packaged individually or combined</a:t>
            </a:r>
          </a:p>
        </p:txBody>
      </p:sp>
    </p:spTree>
    <p:extLst>
      <p:ext uri="{BB962C8B-B14F-4D97-AF65-F5344CB8AC3E}">
        <p14:creationId xmlns:p14="http://schemas.microsoft.com/office/powerpoint/2010/main" val="16763875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Building </a:t>
            </a:r>
            <a:r>
              <a:rPr lang="en-US" dirty="0" err="1" smtClean="0"/>
              <a:t>LightSwitch</a:t>
            </a:r>
            <a:r>
              <a:rPr lang="en-US" dirty="0" smtClean="0"/>
              <a:t> Extensions</a:t>
            </a:r>
            <a:endParaRPr lang="en-US" dirty="0"/>
          </a:p>
        </p:txBody>
      </p:sp>
      <p:sp>
        <p:nvSpPr>
          <p:cNvPr id="7" name="Subtitle 6"/>
          <p:cNvSpPr>
            <a:spLocks noGrp="1"/>
          </p:cNvSpPr>
          <p:nvPr>
            <p:ph type="subTitle" idx="1"/>
          </p:nvPr>
        </p:nvSpPr>
        <p:spPr/>
        <p:txBody>
          <a:bodyPr/>
          <a:lstStyle/>
          <a:p>
            <a:endParaRPr lang="en-AU"/>
          </a:p>
        </p:txBody>
      </p:sp>
    </p:spTree>
    <p:extLst>
      <p:ext uri="{BB962C8B-B14F-4D97-AF65-F5344CB8AC3E}">
        <p14:creationId xmlns:p14="http://schemas.microsoft.com/office/powerpoint/2010/main" val="28619263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73090" cy="1218795"/>
          </a:xfrm>
        </p:spPr>
        <p:txBody>
          <a:bodyPr>
            <a:normAutofit fontScale="90000"/>
          </a:bodyPr>
          <a:lstStyle/>
          <a:p>
            <a:r>
              <a:rPr lang="en-US" dirty="0" smtClean="0"/>
              <a:t>Requirements for Building LightSwitch Extensions</a:t>
            </a:r>
            <a:endParaRPr lang="en-US" dirty="0"/>
          </a:p>
        </p:txBody>
      </p:sp>
      <p:sp>
        <p:nvSpPr>
          <p:cNvPr id="3" name="Content Placeholder 2"/>
          <p:cNvSpPr>
            <a:spLocks noGrp="1"/>
          </p:cNvSpPr>
          <p:nvPr>
            <p:ph idx="1"/>
          </p:nvPr>
        </p:nvSpPr>
        <p:spPr>
          <a:xfrm>
            <a:off x="470840" y="1936689"/>
            <a:ext cx="11186987" cy="4481227"/>
          </a:xfrm>
        </p:spPr>
        <p:txBody>
          <a:bodyPr>
            <a:normAutofit fontScale="92500" lnSpcReduction="10000"/>
          </a:bodyPr>
          <a:lstStyle/>
          <a:p>
            <a:r>
              <a:rPr lang="en-US" sz="4000" b="1" dirty="0" smtClean="0">
                <a:solidFill>
                  <a:srgbClr val="FFC425"/>
                </a:solidFill>
              </a:rPr>
              <a:t>VS 2010 Pro</a:t>
            </a:r>
            <a:r>
              <a:rPr lang="en-US" sz="4000" dirty="0" smtClean="0"/>
              <a:t> (or higher) + SP1</a:t>
            </a:r>
          </a:p>
          <a:p>
            <a:r>
              <a:rPr lang="en-US" sz="4000" b="1" dirty="0" smtClean="0">
                <a:solidFill>
                  <a:srgbClr val="FFC425"/>
                </a:solidFill>
              </a:rPr>
              <a:t>VS LightSwitch</a:t>
            </a:r>
            <a:r>
              <a:rPr lang="en-US" sz="4000" dirty="0" smtClean="0"/>
              <a:t> 2011</a:t>
            </a:r>
          </a:p>
          <a:p>
            <a:r>
              <a:rPr lang="en-US" sz="4000" b="1" dirty="0" smtClean="0">
                <a:solidFill>
                  <a:srgbClr val="FFC425"/>
                </a:solidFill>
              </a:rPr>
              <a:t>VS 2010 SP1 SDK</a:t>
            </a:r>
            <a:r>
              <a:rPr lang="en-US" sz="4000" dirty="0"/>
              <a:t> </a:t>
            </a:r>
            <a:r>
              <a:rPr lang="en-US" sz="4000" dirty="0" smtClean="0"/>
              <a:t>(</a:t>
            </a:r>
            <a:r>
              <a:rPr lang="en-US" sz="3600" dirty="0" smtClean="0"/>
              <a:t>For building VSIX packages)</a:t>
            </a:r>
          </a:p>
          <a:p>
            <a:r>
              <a:rPr lang="en-US" sz="4000" dirty="0" smtClean="0"/>
              <a:t>LightSwitch </a:t>
            </a:r>
            <a:r>
              <a:rPr lang="en-US" sz="4000" dirty="0" smtClean="0">
                <a:solidFill>
                  <a:srgbClr val="FFC425"/>
                </a:solidFill>
              </a:rPr>
              <a:t>Extensibility Toolkit</a:t>
            </a:r>
          </a:p>
          <a:p>
            <a:pPr lvl="1"/>
            <a:r>
              <a:rPr lang="en-US" dirty="0">
                <a:hlinkClick r:id="rId3"/>
              </a:rPr>
              <a:t>http://msdn.microsoft.com/lightswitch</a:t>
            </a:r>
            <a:r>
              <a:rPr lang="en-US" dirty="0"/>
              <a:t> </a:t>
            </a:r>
          </a:p>
          <a:p>
            <a:r>
              <a:rPr lang="en-US" sz="4000" dirty="0" smtClean="0"/>
              <a:t>Upload to </a:t>
            </a:r>
            <a:r>
              <a:rPr lang="en-US" sz="4000" dirty="0" smtClean="0">
                <a:solidFill>
                  <a:srgbClr val="FFC425"/>
                </a:solidFill>
              </a:rPr>
              <a:t>VS Gallery</a:t>
            </a:r>
          </a:p>
          <a:p>
            <a:pPr lvl="1"/>
            <a:r>
              <a:rPr lang="en-US" dirty="0">
                <a:hlinkClick r:id="rId4"/>
              </a:rPr>
              <a:t>http://visualstudiogallery.msdn.microsoft.com/</a:t>
            </a:r>
            <a:r>
              <a:rPr lang="en-US" dirty="0"/>
              <a:t> </a:t>
            </a:r>
          </a:p>
        </p:txBody>
      </p:sp>
    </p:spTree>
    <p:extLst>
      <p:ext uri="{BB962C8B-B14F-4D97-AF65-F5344CB8AC3E}">
        <p14:creationId xmlns:p14="http://schemas.microsoft.com/office/powerpoint/2010/main" val="278528392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Deploying to Windows Azure</a:t>
            </a:r>
            <a:endParaRPr lang="en-US" dirty="0"/>
          </a:p>
        </p:txBody>
      </p:sp>
      <p:sp>
        <p:nvSpPr>
          <p:cNvPr id="7" name="Subtitle 6"/>
          <p:cNvSpPr>
            <a:spLocks noGrp="1"/>
          </p:cNvSpPr>
          <p:nvPr>
            <p:ph type="subTitle" idx="1"/>
          </p:nvPr>
        </p:nvSpPr>
        <p:spPr/>
        <p:txBody>
          <a:bodyPr/>
          <a:lstStyle/>
          <a:p>
            <a:endParaRPr lang="en-AU"/>
          </a:p>
        </p:txBody>
      </p:sp>
    </p:spTree>
    <p:extLst>
      <p:ext uri="{BB962C8B-B14F-4D97-AF65-F5344CB8AC3E}">
        <p14:creationId xmlns:p14="http://schemas.microsoft.com/office/powerpoint/2010/main" val="211216628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 </a:t>
            </a:r>
            <a:r>
              <a:rPr lang="en-US" dirty="0" err="1" smtClean="0"/>
              <a:t>LightSwitch</a:t>
            </a:r>
            <a:r>
              <a:rPr lang="en-US" dirty="0" smtClean="0"/>
              <a:t> Clothing!</a:t>
            </a:r>
            <a:endParaRPr lang="en-AU" dirty="0"/>
          </a:p>
        </p:txBody>
      </p:sp>
      <p:sp>
        <p:nvSpPr>
          <p:cNvPr id="6" name="Content Placeholder 5"/>
          <p:cNvSpPr>
            <a:spLocks noGrp="1"/>
          </p:cNvSpPr>
          <p:nvPr>
            <p:ph idx="1"/>
          </p:nvPr>
        </p:nvSpPr>
        <p:spPr>
          <a:xfrm>
            <a:off x="261764" y="1816275"/>
            <a:ext cx="11593287" cy="4910202"/>
          </a:xfrm>
        </p:spPr>
        <p:txBody>
          <a:bodyPr>
            <a:normAutofit fontScale="92500" lnSpcReduction="20000"/>
          </a:bodyPr>
          <a:lstStyle/>
          <a:p>
            <a:r>
              <a:rPr lang="en-US" dirty="0" smtClean="0">
                <a:solidFill>
                  <a:schemeClr val="tx1"/>
                </a:solidFill>
              </a:rPr>
              <a:t>Tweet </a:t>
            </a:r>
            <a:r>
              <a:rPr lang="en-US" dirty="0" smtClean="0">
                <a:solidFill>
                  <a:schemeClr val="tx1"/>
                </a:solidFill>
                <a:hlinkClick r:id="rId2"/>
              </a:rPr>
              <a:t>http://aka.ms/lsmsau</a:t>
            </a:r>
            <a:r>
              <a:rPr lang="en-US" dirty="0" smtClean="0">
                <a:solidFill>
                  <a:schemeClr val="tx1"/>
                </a:solidFill>
              </a:rPr>
              <a:t> #</a:t>
            </a:r>
            <a:r>
              <a:rPr lang="en-US" dirty="0" err="1" smtClean="0">
                <a:solidFill>
                  <a:schemeClr val="tx1"/>
                </a:solidFill>
              </a:rPr>
              <a:t>auteched</a:t>
            </a:r>
            <a:r>
              <a:rPr lang="en-US" dirty="0" smtClean="0">
                <a:solidFill>
                  <a:schemeClr val="tx1"/>
                </a:solidFill>
              </a:rPr>
              <a:t> #</a:t>
            </a:r>
            <a:r>
              <a:rPr lang="en-US" dirty="0" err="1" smtClean="0">
                <a:solidFill>
                  <a:schemeClr val="tx1"/>
                </a:solidFill>
              </a:rPr>
              <a:t>lightswitch</a:t>
            </a:r>
            <a:endParaRPr lang="en-US" dirty="0" smtClean="0">
              <a:solidFill>
                <a:schemeClr val="tx1"/>
              </a:solidFill>
            </a:endParaRPr>
          </a:p>
          <a:p>
            <a:pPr lvl="1"/>
            <a:r>
              <a:rPr lang="en-US" dirty="0" err="1" smtClean="0">
                <a:solidFill>
                  <a:schemeClr val="tx1"/>
                </a:solidFill>
              </a:rPr>
              <a:t>LightSwitch</a:t>
            </a:r>
            <a:r>
              <a:rPr lang="en-US" dirty="0" smtClean="0">
                <a:solidFill>
                  <a:schemeClr val="tx1"/>
                </a:solidFill>
              </a:rPr>
              <a:t> T-shirt</a:t>
            </a:r>
            <a:r>
              <a:rPr lang="en-US" baseline="30000" dirty="0" smtClean="0">
                <a:solidFill>
                  <a:schemeClr val="tx1"/>
                </a:solidFill>
              </a:rPr>
              <a:t>*</a:t>
            </a:r>
          </a:p>
          <a:p>
            <a:endParaRPr lang="en-US" dirty="0" smtClean="0">
              <a:solidFill>
                <a:schemeClr val="tx1"/>
              </a:solidFill>
            </a:endParaRPr>
          </a:p>
          <a:p>
            <a:r>
              <a:rPr lang="en-US" dirty="0" smtClean="0">
                <a:solidFill>
                  <a:schemeClr val="tx1"/>
                </a:solidFill>
              </a:rPr>
              <a:t>Install the LS trial and show the booth staff</a:t>
            </a:r>
          </a:p>
          <a:p>
            <a:pPr lvl="1"/>
            <a:r>
              <a:rPr lang="en-US" dirty="0" err="1" smtClean="0">
                <a:solidFill>
                  <a:schemeClr val="tx1"/>
                </a:solidFill>
              </a:rPr>
              <a:t>LightSwitch</a:t>
            </a:r>
            <a:r>
              <a:rPr lang="en-US" dirty="0" smtClean="0">
                <a:solidFill>
                  <a:schemeClr val="tx1"/>
                </a:solidFill>
              </a:rPr>
              <a:t> Hoodie</a:t>
            </a:r>
            <a:r>
              <a:rPr lang="en-US" baseline="30000" dirty="0" smtClean="0">
                <a:solidFill>
                  <a:schemeClr val="tx1"/>
                </a:solidFill>
              </a:rPr>
              <a:t>*</a:t>
            </a:r>
          </a:p>
          <a:p>
            <a:endParaRPr lang="en-US" dirty="0" smtClean="0">
              <a:solidFill>
                <a:schemeClr val="tx1"/>
              </a:solidFill>
            </a:endParaRPr>
          </a:p>
          <a:p>
            <a:r>
              <a:rPr lang="en-US" dirty="0" smtClean="0">
                <a:solidFill>
                  <a:schemeClr val="tx1"/>
                </a:solidFill>
              </a:rPr>
              <a:t>Deploy a </a:t>
            </a:r>
            <a:r>
              <a:rPr lang="en-US" dirty="0" err="1" smtClean="0">
                <a:solidFill>
                  <a:schemeClr val="tx1"/>
                </a:solidFill>
              </a:rPr>
              <a:t>LightSwitch</a:t>
            </a:r>
            <a:r>
              <a:rPr lang="en-US" dirty="0" smtClean="0">
                <a:solidFill>
                  <a:schemeClr val="tx1"/>
                </a:solidFill>
              </a:rPr>
              <a:t> App to Azure and tweet URL</a:t>
            </a:r>
          </a:p>
          <a:p>
            <a:pPr lvl="1"/>
            <a:r>
              <a:rPr lang="en-US" dirty="0" err="1" smtClean="0">
                <a:solidFill>
                  <a:schemeClr val="tx1"/>
                </a:solidFill>
              </a:rPr>
              <a:t>LightSwitch</a:t>
            </a:r>
            <a:r>
              <a:rPr lang="en-US" dirty="0" smtClean="0">
                <a:solidFill>
                  <a:schemeClr val="tx1"/>
                </a:solidFill>
              </a:rPr>
              <a:t> Jacket</a:t>
            </a:r>
            <a:r>
              <a:rPr lang="en-US" baseline="30000" dirty="0" smtClean="0">
                <a:solidFill>
                  <a:schemeClr val="tx1"/>
                </a:solidFill>
              </a:rPr>
              <a:t>#</a:t>
            </a:r>
          </a:p>
          <a:p>
            <a:endParaRPr lang="en-US" baseline="30000" dirty="0" smtClean="0">
              <a:solidFill>
                <a:schemeClr val="tx1"/>
              </a:solidFill>
            </a:endParaRPr>
          </a:p>
          <a:p>
            <a:pPr marL="0" indent="0" algn="r">
              <a:buNone/>
            </a:pPr>
            <a:r>
              <a:rPr lang="en-US" sz="2200" baseline="30000" dirty="0" smtClean="0">
                <a:solidFill>
                  <a:schemeClr val="tx1"/>
                </a:solidFill>
              </a:rPr>
              <a:t>*</a:t>
            </a:r>
            <a:r>
              <a:rPr lang="en-US" sz="2200" dirty="0" smtClean="0">
                <a:solidFill>
                  <a:schemeClr val="tx1"/>
                </a:solidFill>
              </a:rPr>
              <a:t> While Stocks Last</a:t>
            </a:r>
            <a:br>
              <a:rPr lang="en-US" sz="2200" dirty="0" smtClean="0">
                <a:solidFill>
                  <a:schemeClr val="tx1"/>
                </a:solidFill>
              </a:rPr>
            </a:br>
            <a:r>
              <a:rPr lang="en-US" sz="2200" baseline="30000" dirty="0" smtClean="0">
                <a:solidFill>
                  <a:schemeClr val="tx1"/>
                </a:solidFill>
              </a:rPr>
              <a:t>#</a:t>
            </a:r>
            <a:r>
              <a:rPr lang="en-US" sz="2200" dirty="0" smtClean="0">
                <a:solidFill>
                  <a:schemeClr val="tx1"/>
                </a:solidFill>
              </a:rPr>
              <a:t> Five jackets available</a:t>
            </a:r>
            <a:endParaRPr lang="en-US" sz="3000" dirty="0">
              <a:solidFill>
                <a:schemeClr val="tx1"/>
              </a:solidFill>
            </a:endParaRPr>
          </a:p>
        </p:txBody>
      </p:sp>
    </p:spTree>
    <p:extLst>
      <p:ext uri="{BB962C8B-B14F-4D97-AF65-F5344CB8AC3E}">
        <p14:creationId xmlns:p14="http://schemas.microsoft.com/office/powerpoint/2010/main" val="25192937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88825" cy="18578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7"/>
          <p:cNvSpPr txBox="1">
            <a:spLocks/>
          </p:cNvSpPr>
          <p:nvPr/>
        </p:nvSpPr>
        <p:spPr>
          <a:xfrm>
            <a:off x="0" y="2235201"/>
            <a:ext cx="12188825" cy="3875314"/>
          </a:xfrm>
          <a:prstGeom prst="rect">
            <a:avLst/>
          </a:prstGeom>
        </p:spPr>
        <p:txBody>
          <a:bodyPr anchor="ct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6000"/>
              </a:lnSpc>
              <a:buFontTx/>
              <a:buNone/>
            </a:pPr>
            <a:r>
              <a:rPr lang="en-US" sz="6000" dirty="0" smtClean="0">
                <a:solidFill>
                  <a:schemeClr val="bg1"/>
                </a:solidFill>
                <a:effectLst>
                  <a:outerShdw blurRad="50800" dist="38100" dir="2700000" algn="tl" rotWithShape="0">
                    <a:prstClr val="black">
                      <a:alpha val="40000"/>
                    </a:prstClr>
                  </a:outerShdw>
                </a:effectLst>
                <a:latin typeface="Segoe" pitchFamily="34" charset="0"/>
              </a:rPr>
              <a:t>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simplest</a:t>
            </a:r>
            <a:r>
              <a:rPr lang="en-US" sz="6000" dirty="0" smtClean="0">
                <a:solidFill>
                  <a:schemeClr val="bg1"/>
                </a:solidFill>
                <a:effectLst>
                  <a:outerShdw blurRad="50800" dist="38100" dir="2700000" algn="tl" rotWithShape="0">
                    <a:prstClr val="black">
                      <a:alpha val="40000"/>
                    </a:prstClr>
                  </a:outerShdw>
                </a:effectLst>
                <a:latin typeface="Segoe" pitchFamily="34" charset="0"/>
              </a:rPr>
              <a:t> way to create</a:t>
            </a:r>
          </a:p>
          <a:p>
            <a:pPr marL="0" indent="0" algn="ctr">
              <a:lnSpc>
                <a:spcPts val="6000"/>
              </a:lnSpc>
              <a:buFontTx/>
              <a:buNone/>
            </a:pP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business applications</a:t>
            </a:r>
          </a:p>
          <a:p>
            <a:pPr marL="0" indent="0" algn="ctr">
              <a:lnSpc>
                <a:spcPts val="6000"/>
              </a:lnSpc>
              <a:buFontTx/>
              <a:buNone/>
            </a:pPr>
            <a:r>
              <a:rPr lang="en-US" sz="6000" dirty="0" smtClean="0">
                <a:solidFill>
                  <a:schemeClr val="bg1"/>
                </a:solidFill>
                <a:effectLst>
                  <a:outerShdw blurRad="50800" dist="38100" dir="2700000" algn="tl" rotWithShape="0">
                    <a:prstClr val="black">
                      <a:alpha val="40000"/>
                    </a:prstClr>
                  </a:outerShdw>
                </a:effectLst>
                <a:latin typeface="Segoe" pitchFamily="34" charset="0"/>
              </a:rPr>
              <a:t>for 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desktop</a:t>
            </a:r>
            <a:r>
              <a:rPr lang="en-US" sz="6000" dirty="0" smtClean="0">
                <a:solidFill>
                  <a:schemeClr val="bg1"/>
                </a:solidFill>
                <a:effectLst>
                  <a:outerShdw blurRad="50800" dist="38100" dir="2700000" algn="tl" rotWithShape="0">
                    <a:prstClr val="black">
                      <a:alpha val="40000"/>
                    </a:prstClr>
                  </a:outerShdw>
                </a:effectLst>
                <a:latin typeface="Segoe" pitchFamily="34" charset="0"/>
              </a:rPr>
              <a:t> and 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cloud</a:t>
            </a:r>
            <a:endParaRPr lang="en-US" sz="4400" b="1" dirty="0">
              <a:solidFill>
                <a:srgbClr val="FFC000"/>
              </a:solidFill>
              <a:effectLst>
                <a:outerShdw blurRad="50800" dist="38100" dir="2700000" algn="tl" rotWithShape="0">
                  <a:prstClr val="black">
                    <a:alpha val="40000"/>
                  </a:prstClr>
                </a:outerShdw>
              </a:effectLst>
              <a:latin typeface="Segoe"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2" y="393109"/>
            <a:ext cx="10058400" cy="1043586"/>
          </a:xfrm>
          <a:prstGeom prst="rect">
            <a:avLst/>
          </a:prstGeom>
          <a:solidFill>
            <a:schemeClr val="bg1"/>
          </a:solidFill>
        </p:spPr>
      </p:pic>
    </p:spTree>
    <p:extLst>
      <p:ext uri="{BB962C8B-B14F-4D97-AF65-F5344CB8AC3E}">
        <p14:creationId xmlns:p14="http://schemas.microsoft.com/office/powerpoint/2010/main" val="368864558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1261884"/>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3200" dirty="0"/>
              <a:t>DEV201 Introducing Visual Studio </a:t>
            </a:r>
            <a:r>
              <a:rPr lang="en-US" sz="3200" dirty="0" err="1"/>
              <a:t>LightSwitch</a:t>
            </a:r>
            <a:endParaRPr lang="en-US" sz="3200" dirty="0"/>
          </a:p>
          <a:p>
            <a:pPr marL="917557" lvl="1" indent="-460375">
              <a:lnSpc>
                <a:spcPct val="90000"/>
              </a:lnSpc>
              <a:spcBef>
                <a:spcPct val="20000"/>
              </a:spcBef>
              <a:buSzPct val="90000"/>
              <a:buBlip>
                <a:blip r:embed="rId3"/>
              </a:buBlip>
            </a:pPr>
            <a:r>
              <a:rPr lang="en-US" sz="3200" dirty="0"/>
              <a:t>Online at </a:t>
            </a:r>
            <a:r>
              <a:rPr lang="en-US" sz="3200" dirty="0">
                <a:hlinkClick r:id="rId4"/>
              </a:rPr>
              <a:t>http://australia.teched.com</a:t>
            </a:r>
            <a:r>
              <a:rPr lang="en-US" sz="3200" dirty="0"/>
              <a:t> sometime soon-</a:t>
            </a:r>
            <a:r>
              <a:rPr lang="en-US" sz="3200" dirty="0" err="1"/>
              <a:t>ish</a:t>
            </a:r>
            <a:endParaRPr lang="en-US" sz="3200" dirty="0"/>
          </a:p>
        </p:txBody>
      </p:sp>
      <p:sp>
        <p:nvSpPr>
          <p:cNvPr id="5" name="Rectangle 4"/>
          <p:cNvSpPr/>
          <p:nvPr/>
        </p:nvSpPr>
        <p:spPr bwMode="auto">
          <a:xfrm>
            <a:off x="517965" y="3068960"/>
            <a:ext cx="11173090" cy="180357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3200" dirty="0" smtClean="0"/>
              <a:t>Developer Area Demos</a:t>
            </a:r>
          </a:p>
          <a:p>
            <a:pPr marL="917557" lvl="1" indent="-460375">
              <a:lnSpc>
                <a:spcPct val="90000"/>
              </a:lnSpc>
              <a:spcBef>
                <a:spcPct val="20000"/>
              </a:spcBef>
              <a:buSzPct val="90000"/>
              <a:buBlip>
                <a:blip r:embed="rId3"/>
              </a:buBlip>
            </a:pPr>
            <a:r>
              <a:rPr lang="en-US" sz="3200" dirty="0" smtClean="0"/>
              <a:t>Friday 11:00</a:t>
            </a:r>
          </a:p>
          <a:p>
            <a:pPr marL="917557" lvl="1" indent="-460375">
              <a:lnSpc>
                <a:spcPct val="90000"/>
              </a:lnSpc>
              <a:spcBef>
                <a:spcPct val="20000"/>
              </a:spcBef>
              <a:buSzPct val="90000"/>
              <a:buBlip>
                <a:blip r:embed="rId3"/>
              </a:buBlip>
            </a:pPr>
            <a:r>
              <a:rPr lang="en-US" sz="3200" dirty="0" smtClean="0"/>
              <a:t>Friday 12:30</a:t>
            </a:r>
            <a:endParaRPr lang="en-US" sz="3200" dirty="0"/>
          </a:p>
        </p:txBody>
      </p:sp>
    </p:spTree>
    <p:extLst>
      <p:ext uri="{BB962C8B-B14F-4D97-AF65-F5344CB8AC3E}">
        <p14:creationId xmlns:p14="http://schemas.microsoft.com/office/powerpoint/2010/main" val="29465978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Text Placeholder 2"/>
          <p:cNvSpPr>
            <a:spLocks noGrp="1"/>
          </p:cNvSpPr>
          <p:nvPr>
            <p:ph idx="1"/>
          </p:nvPr>
        </p:nvSpPr>
        <p:spPr/>
        <p:txBody>
          <a:bodyPr/>
          <a:lstStyle/>
          <a:p>
            <a:r>
              <a:rPr lang="en-US" dirty="0"/>
              <a:t>MSDN </a:t>
            </a:r>
            <a:r>
              <a:rPr lang="en-US" dirty="0" err="1"/>
              <a:t>LightSwitch</a:t>
            </a:r>
            <a:r>
              <a:rPr lang="en-US" dirty="0"/>
              <a:t> Developer Center</a:t>
            </a:r>
            <a:br>
              <a:rPr lang="en-US" dirty="0"/>
            </a:br>
            <a:r>
              <a:rPr lang="en-US" dirty="0">
                <a:hlinkClick r:id="rId2"/>
              </a:rPr>
              <a:t>http://msdn.com/lightswitch</a:t>
            </a:r>
            <a:r>
              <a:rPr lang="en-US" dirty="0"/>
              <a:t>  </a:t>
            </a:r>
          </a:p>
          <a:p>
            <a:r>
              <a:rPr lang="en-US" dirty="0" err="1">
                <a:hlinkClick r:id="rId3"/>
              </a:rPr>
              <a:t>LightSwitch</a:t>
            </a:r>
            <a:r>
              <a:rPr lang="en-US" dirty="0">
                <a:hlinkClick r:id="rId3"/>
              </a:rPr>
              <a:t> Team Blog</a:t>
            </a:r>
            <a:r>
              <a:rPr lang="en-US" dirty="0"/>
              <a:t> </a:t>
            </a:r>
          </a:p>
          <a:p>
            <a:r>
              <a:rPr lang="en-US" dirty="0">
                <a:hlinkClick r:id="rId4"/>
              </a:rPr>
              <a:t>Download </a:t>
            </a:r>
            <a:r>
              <a:rPr lang="en-US" dirty="0" err="1">
                <a:hlinkClick r:id="rId4"/>
              </a:rPr>
              <a:t>LightSwitch</a:t>
            </a:r>
            <a:r>
              <a:rPr lang="en-US" dirty="0">
                <a:hlinkClick r:id="rId4"/>
              </a:rPr>
              <a:t> Trial</a:t>
            </a:r>
            <a:r>
              <a:rPr lang="en-US" dirty="0"/>
              <a:t> </a:t>
            </a:r>
          </a:p>
          <a:p>
            <a:r>
              <a:rPr lang="en-US" dirty="0">
                <a:hlinkClick r:id="rId5"/>
              </a:rPr>
              <a:t>Download the </a:t>
            </a:r>
            <a:r>
              <a:rPr lang="en-US" dirty="0" err="1">
                <a:hlinkClick r:id="rId5"/>
              </a:rPr>
              <a:t>LightSwitch</a:t>
            </a:r>
            <a:r>
              <a:rPr lang="en-US" dirty="0">
                <a:hlinkClick r:id="rId5"/>
              </a:rPr>
              <a:t> Training Kit</a:t>
            </a:r>
            <a:r>
              <a:rPr lang="en-US" dirty="0"/>
              <a:t> </a:t>
            </a:r>
          </a:p>
          <a:p>
            <a:r>
              <a:rPr lang="en-US" dirty="0">
                <a:hlinkClick r:id="rId6"/>
              </a:rPr>
              <a:t>Visit the </a:t>
            </a:r>
            <a:r>
              <a:rPr lang="en-US" dirty="0" err="1">
                <a:hlinkClick r:id="rId6"/>
              </a:rPr>
              <a:t>LightSwitch</a:t>
            </a:r>
            <a:r>
              <a:rPr lang="en-US" dirty="0">
                <a:hlinkClick r:id="rId6"/>
              </a:rPr>
              <a:t> Forums on MSDN</a:t>
            </a:r>
            <a:endParaRPr lang="en-US" dirty="0"/>
          </a:p>
        </p:txBody>
      </p:sp>
    </p:spTree>
    <p:extLst>
      <p:ext uri="{BB962C8B-B14F-4D97-AF65-F5344CB8AC3E}">
        <p14:creationId xmlns:p14="http://schemas.microsoft.com/office/powerpoint/2010/main" val="5270634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Contact Information</a:t>
            </a:r>
            <a:endParaRPr lang="en-US" dirty="0"/>
          </a:p>
        </p:txBody>
      </p:sp>
      <p:sp>
        <p:nvSpPr>
          <p:cNvPr id="3" name="Text Placeholder 2"/>
          <p:cNvSpPr>
            <a:spLocks noGrp="1"/>
          </p:cNvSpPr>
          <p:nvPr>
            <p:ph idx="1"/>
          </p:nvPr>
        </p:nvSpPr>
        <p:spPr/>
        <p:txBody>
          <a:bodyPr>
            <a:normAutofit/>
          </a:bodyPr>
          <a:lstStyle/>
          <a:p>
            <a:pPr marL="0" indent="0">
              <a:buNone/>
            </a:pPr>
            <a:r>
              <a:rPr lang="en-US" sz="4400" dirty="0">
                <a:hlinkClick r:id="rId2"/>
              </a:rPr>
              <a:t>andrew.coates@microsoft.com</a:t>
            </a:r>
            <a:r>
              <a:rPr lang="en-US" sz="4400" dirty="0"/>
              <a:t> </a:t>
            </a:r>
          </a:p>
          <a:p>
            <a:pPr marL="0" indent="0">
              <a:buNone/>
            </a:pPr>
            <a:r>
              <a:rPr lang="en-US" sz="4400" dirty="0">
                <a:hlinkClick r:id="rId3"/>
              </a:rPr>
              <a:t>http://blogs.msdn.com/acoat</a:t>
            </a:r>
            <a:r>
              <a:rPr lang="en-US" sz="4400" dirty="0"/>
              <a:t> </a:t>
            </a:r>
          </a:p>
          <a:p>
            <a:pPr marL="0" indent="0">
              <a:buNone/>
            </a:pPr>
            <a:r>
              <a:rPr lang="en-US" sz="4400" dirty="0">
                <a:hlinkClick r:id="rId4"/>
              </a:rPr>
              <a:t>http://</a:t>
            </a:r>
            <a:r>
              <a:rPr lang="en-US" sz="4400" dirty="0" smtClean="0">
                <a:hlinkClick r:id="rId4"/>
              </a:rPr>
              <a:t>twitter.com/coatsy</a:t>
            </a:r>
            <a:endParaRPr lang="en-US" sz="4400" dirty="0" smtClean="0"/>
          </a:p>
          <a:p>
            <a:pPr marL="0" indent="0">
              <a:buNone/>
            </a:pPr>
            <a:endParaRPr lang="en-US" sz="4400" dirty="0"/>
          </a:p>
          <a:p>
            <a:pPr marL="0" indent="0">
              <a:buNone/>
            </a:pPr>
            <a:r>
              <a:rPr lang="en-US" sz="4400" dirty="0" err="1" smtClean="0"/>
              <a:t>TechQuest</a:t>
            </a:r>
            <a:r>
              <a:rPr lang="en-US" sz="4400" dirty="0" smtClean="0"/>
              <a:t> Coast </a:t>
            </a:r>
            <a:r>
              <a:rPr lang="en-US" sz="4400" smtClean="0"/>
              <a:t>to Coates </a:t>
            </a:r>
            <a:endParaRPr lang="en-US" sz="4400" dirty="0"/>
          </a:p>
        </p:txBody>
      </p:sp>
    </p:spTree>
    <p:extLst>
      <p:ext uri="{BB962C8B-B14F-4D97-AF65-F5344CB8AC3E}">
        <p14:creationId xmlns:p14="http://schemas.microsoft.com/office/powerpoint/2010/main" val="36725454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&amp; Answer Session</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05302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bg1">
                    <a:alpha val="99000"/>
                  </a:schemeClr>
                </a:solidFill>
              </a:rPr>
              <a:t>Customise</a:t>
            </a:r>
            <a:r>
              <a:rPr lang="en-US" sz="2800" dirty="0" smtClean="0">
                <a:solidFill>
                  <a:schemeClr val="bg1">
                    <a:alpha val="99000"/>
                  </a:schemeClr>
                </a:solidFill>
              </a:rPr>
              <a:t> screen layouts</a:t>
            </a:r>
            <a:endParaRPr lang="en-US" sz="2800" dirty="0">
              <a:solidFill>
                <a:schemeClr val="bg1">
                  <a:alpha val="99000"/>
                </a:schemeClr>
              </a:solidFill>
            </a:endParaRP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Define custom queries</a:t>
            </a:r>
            <a:endParaRPr lang="en-US" sz="2800" dirty="0">
              <a:solidFill>
                <a:schemeClr val="bg1">
                  <a:alpha val="99000"/>
                </a:schemeClr>
              </a:solidFill>
            </a:endParaRP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Explore ecosystem components</a:t>
            </a:r>
            <a:endParaRPr lang="en-US" sz="2800" dirty="0">
              <a:solidFill>
                <a:schemeClr val="bg1">
                  <a:alpha val="99000"/>
                </a:schemeClr>
              </a:solidFill>
            </a:endParaRP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8767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an Evaluation online and enter to WIN prizes!</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92433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27244" y="5054600"/>
            <a:ext cx="11173090" cy="738623"/>
          </a:xfrm>
          <a:prstGeom prst="rect">
            <a:avLst/>
          </a:prstGeom>
          <a:noFill/>
          <a:ln w="12700">
            <a:noFill/>
            <a:miter lim="800000"/>
            <a:headEnd type="none" w="sm" len="sm"/>
            <a:tailEnd type="none" w="sm" len="sm"/>
          </a:ln>
          <a:effectLst/>
        </p:spPr>
        <p:txBody>
          <a:bodyPr vert="horz" wrap="square" lIns="121879" tIns="60940" rIns="121879" bIns="60940" numCol="1" anchor="t" anchorCtr="0" compatLnSpc="1">
            <a:prstTxWarp prst="textNoShape">
              <a:avLst/>
            </a:prstTxWarp>
            <a:spAutoFit/>
          </a:bodyPr>
          <a:lstStyle/>
          <a:p>
            <a:pPr algn="ctr" defTabSz="1218585" eaLnBrk="0" hangingPunct="0"/>
            <a:r>
              <a:rPr lang="en-US" sz="1000" dirty="0">
                <a:solidFill>
                  <a:schemeClr val="bg2"/>
                </a:solidFill>
                <a:latin typeface="Calibri" pitchFamily="34" charset="0"/>
                <a:cs typeface="Arial" charset="0"/>
              </a:rPr>
              <a:t>© </a:t>
            </a:r>
            <a:r>
              <a:rPr lang="en-US" sz="1000" dirty="0" smtClean="0">
                <a:solidFill>
                  <a:schemeClr val="bg2"/>
                </a:solidFill>
                <a:latin typeface="Calibri" pitchFamily="34" charset="0"/>
                <a:cs typeface="Arial" charset="0"/>
              </a:rPr>
              <a:t>2011 </a:t>
            </a:r>
            <a:r>
              <a:rPr lang="en-US" sz="1000" dirty="0">
                <a:solidFill>
                  <a:schemeClr val="bg2"/>
                </a:solidFill>
                <a:latin typeface="Calibri" pitchFamily="34" charset="0"/>
                <a:cs typeface="Arial" charset="0"/>
              </a:rPr>
              <a:t>Microsoft Corporation. All rights reserved. Microsoft, Windows, Windows Vista and other product names are or may be registered trademarks and/or trademarks </a:t>
            </a:r>
            <a:r>
              <a:rPr lang="en-US" sz="1000" dirty="0" smtClean="0">
                <a:solidFill>
                  <a:schemeClr val="bg2"/>
                </a:solidFill>
                <a:latin typeface="Calibri" pitchFamily="34" charset="0"/>
                <a:cs typeface="Arial" charset="0"/>
              </a:rPr>
              <a:t>in </a:t>
            </a:r>
            <a:r>
              <a:rPr lang="en-US" sz="1000" dirty="0">
                <a:solidFill>
                  <a:schemeClr val="bg2"/>
                </a:solidFill>
                <a:latin typeface="Calibri" pitchFamily="34" charset="0"/>
                <a:cs typeface="Arial" charset="0"/>
              </a:rPr>
              <a:t>the U.S. and/or other countries.</a:t>
            </a:r>
          </a:p>
          <a:p>
            <a:pPr algn="ctr" defTabSz="1218585" eaLnBrk="0" hangingPunct="0"/>
            <a:r>
              <a:rPr lang="en-US" sz="10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descr="mslogo_white.png"/>
          <p:cNvPicPr>
            <a:picLocks noChangeAspect="1"/>
          </p:cNvPicPr>
          <p:nvPr/>
        </p:nvPicPr>
        <p:blipFill>
          <a:blip r:embed="rId3"/>
          <a:stretch>
            <a:fillRect/>
          </a:stretch>
        </p:blipFill>
        <p:spPr>
          <a:xfrm>
            <a:off x="3161211" y="2953552"/>
            <a:ext cx="5866403" cy="950897"/>
          </a:xfrm>
          <a:prstGeom prst="rect">
            <a:avLst/>
          </a:prstGeom>
        </p:spPr>
      </p:pic>
    </p:spTree>
    <p:extLst>
      <p:ext uri="{BB962C8B-B14F-4D97-AF65-F5344CB8AC3E}">
        <p14:creationId xmlns:p14="http://schemas.microsoft.com/office/powerpoint/2010/main" val="28478784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246742" y="2140746"/>
            <a:ext cx="11152777" cy="1523494"/>
          </a:xfrm>
        </p:spPr>
        <p:txBody>
          <a:bodyPr/>
          <a:lstStyle/>
          <a:p>
            <a:r>
              <a:rPr lang="en-US" sz="6000" dirty="0" smtClean="0"/>
              <a:t>Introduction to </a:t>
            </a:r>
            <a:r>
              <a:rPr lang="en-US" sz="6000" dirty="0" err="1" smtClean="0"/>
              <a:t>LightSwitch</a:t>
            </a:r>
            <a:endParaRPr lang="en-US" sz="6000" dirty="0"/>
          </a:p>
        </p:txBody>
      </p:sp>
    </p:spTree>
    <p:extLst>
      <p:ext uri="{BB962C8B-B14F-4D97-AF65-F5344CB8AC3E}">
        <p14:creationId xmlns:p14="http://schemas.microsoft.com/office/powerpoint/2010/main" val="19886845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62712"/>
            <a:ext cx="12188825" cy="559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US" dirty="0" smtClean="0"/>
              <a:t>LightSwitch Architecture</a:t>
            </a:r>
            <a:endParaRPr lang="en-US" dirty="0"/>
          </a:p>
        </p:txBody>
      </p:sp>
      <p:sp>
        <p:nvSpPr>
          <p:cNvPr id="7" name="Rectangle 6"/>
          <p:cNvSpPr/>
          <p:nvPr/>
        </p:nvSpPr>
        <p:spPr>
          <a:xfrm>
            <a:off x="1995933" y="890075"/>
            <a:ext cx="873109" cy="1115445"/>
          </a:xfrm>
          <a:prstGeom prst="rect">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8" name="Rectangle 7"/>
          <p:cNvSpPr/>
          <p:nvPr/>
        </p:nvSpPr>
        <p:spPr>
          <a:xfrm>
            <a:off x="5880160" y="913342"/>
            <a:ext cx="594027" cy="1065313"/>
          </a:xfrm>
          <a:prstGeom prst="rect">
            <a:avLst/>
          </a:prstGeom>
          <a:blipFill rotWithShape="1">
            <a:blip r:embed="rId4"/>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9523244" y="897193"/>
            <a:ext cx="797228" cy="1081460"/>
          </a:xfrm>
          <a:prstGeom prst="rect">
            <a:avLst/>
          </a:prstGeom>
          <a:blipFill rotWithShape="1">
            <a:blip r:embed="rId5"/>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4" name="Rectangle 3"/>
          <p:cNvSpPr/>
          <p:nvPr/>
        </p:nvSpPr>
        <p:spPr bwMode="auto">
          <a:xfrm>
            <a:off x="1001017" y="2005520"/>
            <a:ext cx="2862944" cy="40930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1" name="Rectangle 10"/>
          <p:cNvSpPr/>
          <p:nvPr/>
        </p:nvSpPr>
        <p:spPr bwMode="auto">
          <a:xfrm>
            <a:off x="4745703" y="2005520"/>
            <a:ext cx="2862944" cy="40930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bwMode="auto">
          <a:xfrm>
            <a:off x="8490388" y="2005520"/>
            <a:ext cx="2862944" cy="40930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10" name="Straight Arrow Connector 9"/>
          <p:cNvCxnSpPr/>
          <p:nvPr/>
        </p:nvCxnSpPr>
        <p:spPr>
          <a:xfrm>
            <a:off x="2743201" y="1447794"/>
            <a:ext cx="3048001"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a:off x="6475243" y="1445995"/>
            <a:ext cx="293001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8" name="Rectangle 17"/>
          <p:cNvSpPr/>
          <p:nvPr/>
        </p:nvSpPr>
        <p:spPr>
          <a:xfrm rot="16200000">
            <a:off x="-149617" y="2632932"/>
            <a:ext cx="1778051" cy="523220"/>
          </a:xfrm>
          <a:prstGeom prst="rect">
            <a:avLst/>
          </a:prstGeom>
        </p:spPr>
        <p:txBody>
          <a:bodyPr wrap="none">
            <a:spAutoFit/>
          </a:bodyPr>
          <a:lstStyle/>
          <a:p>
            <a:r>
              <a:rPr lang="en-US" sz="2800" dirty="0" smtClean="0"/>
              <a:t>Client Tier</a:t>
            </a:r>
            <a:endParaRPr lang="en-US" sz="2800" dirty="0"/>
          </a:p>
        </p:txBody>
      </p:sp>
      <p:sp>
        <p:nvSpPr>
          <p:cNvPr id="32" name="Rectangle 31"/>
          <p:cNvSpPr/>
          <p:nvPr/>
        </p:nvSpPr>
        <p:spPr>
          <a:xfrm rot="16200000">
            <a:off x="3525218" y="2682625"/>
            <a:ext cx="1975221" cy="523220"/>
          </a:xfrm>
          <a:prstGeom prst="rect">
            <a:avLst/>
          </a:prstGeom>
        </p:spPr>
        <p:txBody>
          <a:bodyPr wrap="none">
            <a:spAutoFit/>
          </a:bodyPr>
          <a:lstStyle/>
          <a:p>
            <a:r>
              <a:rPr lang="en-US" sz="2800" dirty="0" smtClean="0"/>
              <a:t>Middle Tier</a:t>
            </a:r>
            <a:endParaRPr lang="en-US" sz="2800" dirty="0"/>
          </a:p>
        </p:txBody>
      </p:sp>
      <p:sp>
        <p:nvSpPr>
          <p:cNvPr id="33" name="Rectangle 32"/>
          <p:cNvSpPr/>
          <p:nvPr/>
        </p:nvSpPr>
        <p:spPr>
          <a:xfrm rot="16200000">
            <a:off x="7223289" y="2682626"/>
            <a:ext cx="2074607" cy="523220"/>
          </a:xfrm>
          <a:prstGeom prst="rect">
            <a:avLst/>
          </a:prstGeom>
        </p:spPr>
        <p:txBody>
          <a:bodyPr wrap="none">
            <a:spAutoFit/>
          </a:bodyPr>
          <a:lstStyle/>
          <a:p>
            <a:r>
              <a:rPr lang="en-US" sz="2800" dirty="0" smtClean="0"/>
              <a:t>Data Access</a:t>
            </a:r>
            <a:endParaRPr lang="en-US" sz="2800" dirty="0"/>
          </a:p>
        </p:txBody>
      </p:sp>
      <p:grpSp>
        <p:nvGrpSpPr>
          <p:cNvPr id="258" name="Group 257"/>
          <p:cNvGrpSpPr/>
          <p:nvPr/>
        </p:nvGrpSpPr>
        <p:grpSpPr>
          <a:xfrm>
            <a:off x="8490387" y="3918327"/>
            <a:ext cx="2862945" cy="2180218"/>
            <a:chOff x="8490386" y="3918327"/>
            <a:chExt cx="2862945" cy="2180218"/>
          </a:xfrm>
        </p:grpSpPr>
        <p:sp>
          <p:nvSpPr>
            <p:cNvPr id="34" name="Rectangle 33"/>
            <p:cNvSpPr/>
            <p:nvPr/>
          </p:nvSpPr>
          <p:spPr bwMode="auto">
            <a:xfrm rot="16200000">
              <a:off x="7630151" y="4778564"/>
              <a:ext cx="2180216" cy="45974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SQL Server</a:t>
              </a:r>
            </a:p>
          </p:txBody>
        </p:sp>
        <p:sp>
          <p:nvSpPr>
            <p:cNvPr id="35" name="Rectangle 34"/>
            <p:cNvSpPr/>
            <p:nvPr/>
          </p:nvSpPr>
          <p:spPr bwMode="auto">
            <a:xfrm rot="16200000">
              <a:off x="8183566" y="4778564"/>
              <a:ext cx="2180216"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SQL Azure</a:t>
              </a:r>
            </a:p>
          </p:txBody>
        </p:sp>
        <p:sp>
          <p:nvSpPr>
            <p:cNvPr id="36" name="Rectangle 35"/>
            <p:cNvSpPr/>
            <p:nvPr/>
          </p:nvSpPr>
          <p:spPr bwMode="auto">
            <a:xfrm rot="16200000">
              <a:off x="8781018" y="4785322"/>
              <a:ext cx="2166699" cy="45974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SharePoint</a:t>
              </a:r>
            </a:p>
          </p:txBody>
        </p:sp>
        <p:sp>
          <p:nvSpPr>
            <p:cNvPr id="38" name="Rectangle 37"/>
            <p:cNvSpPr/>
            <p:nvPr/>
          </p:nvSpPr>
          <p:spPr bwMode="auto">
            <a:xfrm rot="16200000">
              <a:off x="9691958" y="4437172"/>
              <a:ext cx="2180217" cy="114252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Other </a:t>
              </a:r>
            </a:p>
          </p:txBody>
        </p:sp>
      </p:grpSp>
      <p:grpSp>
        <p:nvGrpSpPr>
          <p:cNvPr id="39" name="Group 38"/>
          <p:cNvGrpSpPr/>
          <p:nvPr/>
        </p:nvGrpSpPr>
        <p:grpSpPr>
          <a:xfrm>
            <a:off x="1120990" y="2093513"/>
            <a:ext cx="2678356" cy="1193975"/>
            <a:chOff x="356585" y="1678675"/>
            <a:chExt cx="11382921" cy="4585647"/>
          </a:xfrm>
        </p:grpSpPr>
        <p:pic>
          <p:nvPicPr>
            <p:cNvPr id="40" name="Picture 39" descr="Screen Clipping"/>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l="48145" r="-300"/>
            <a:stretch/>
          </p:blipFill>
          <p:spPr>
            <a:xfrm>
              <a:off x="9114978" y="2132808"/>
              <a:ext cx="2624528" cy="3766271"/>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p:spPr>
        </p:pic>
        <p:pic>
          <p:nvPicPr>
            <p:cNvPr id="41" name="Picture 40" descr="VisionClinic - Windows Internet Explore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r="47423"/>
            <a:stretch/>
          </p:blipFill>
          <p:spPr>
            <a:xfrm>
              <a:off x="356585" y="2127179"/>
              <a:ext cx="2644197" cy="3771900"/>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p:spPr>
        </p:pic>
        <p:pic>
          <p:nvPicPr>
            <p:cNvPr id="42" name="Picture 3" descr="C:\Users\dseven\Documents\Visual Studio LightSwitch\Screenshots\NewBlu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3314" y="1678675"/>
              <a:ext cx="6114196" cy="4585647"/>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1001017" y="3500030"/>
            <a:ext cx="2862945" cy="2580567"/>
            <a:chOff x="1001015" y="3500027"/>
            <a:chExt cx="2862945" cy="2580567"/>
          </a:xfrm>
        </p:grpSpPr>
        <p:sp>
          <p:nvSpPr>
            <p:cNvPr id="15" name="Rectangle 14"/>
            <p:cNvSpPr/>
            <p:nvPr/>
          </p:nvSpPr>
          <p:spPr bwMode="auto">
            <a:xfrm>
              <a:off x="1001016" y="4887666"/>
              <a:ext cx="2862943"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Silverlight 4.0</a:t>
              </a:r>
            </a:p>
          </p:txBody>
        </p:sp>
        <p:sp>
          <p:nvSpPr>
            <p:cNvPr id="23" name="Rectangle 22"/>
            <p:cNvSpPr/>
            <p:nvPr/>
          </p:nvSpPr>
          <p:spPr bwMode="auto">
            <a:xfrm>
              <a:off x="2432488" y="5369184"/>
              <a:ext cx="1431472" cy="7114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Desktop Host</a:t>
              </a:r>
            </a:p>
          </p:txBody>
        </p:sp>
        <p:sp>
          <p:nvSpPr>
            <p:cNvPr id="24" name="Rectangle 23"/>
            <p:cNvSpPr/>
            <p:nvPr/>
          </p:nvSpPr>
          <p:spPr bwMode="auto">
            <a:xfrm>
              <a:off x="1001015" y="5369184"/>
              <a:ext cx="1431473" cy="7114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Browser Host</a:t>
              </a:r>
            </a:p>
          </p:txBody>
        </p:sp>
        <p:sp>
          <p:nvSpPr>
            <p:cNvPr id="57" name="Rectangle 56"/>
            <p:cNvSpPr/>
            <p:nvPr/>
          </p:nvSpPr>
          <p:spPr bwMode="auto">
            <a:xfrm>
              <a:off x="1877549" y="3500856"/>
              <a:ext cx="1050705" cy="419342"/>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Methods</a:t>
              </a:r>
            </a:p>
          </p:txBody>
        </p:sp>
        <p:sp>
          <p:nvSpPr>
            <p:cNvPr id="60" name="Rectangle 59"/>
            <p:cNvSpPr/>
            <p:nvPr/>
          </p:nvSpPr>
          <p:spPr bwMode="auto">
            <a:xfrm>
              <a:off x="2928254" y="3500027"/>
              <a:ext cx="935704" cy="419342"/>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Controls</a:t>
              </a:r>
            </a:p>
          </p:txBody>
        </p:sp>
        <p:sp>
          <p:nvSpPr>
            <p:cNvPr id="68" name="Rectangle 67"/>
            <p:cNvSpPr/>
            <p:nvPr/>
          </p:nvSpPr>
          <p:spPr bwMode="auto">
            <a:xfrm>
              <a:off x="1001017" y="3500855"/>
              <a:ext cx="898910" cy="41745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Screens</a:t>
              </a:r>
            </a:p>
          </p:txBody>
        </p:sp>
        <p:sp>
          <p:nvSpPr>
            <p:cNvPr id="61" name="Rectangle 60"/>
            <p:cNvSpPr/>
            <p:nvPr/>
          </p:nvSpPr>
          <p:spPr bwMode="auto">
            <a:xfrm>
              <a:off x="1001016" y="3925354"/>
              <a:ext cx="2862943" cy="45974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Data Workspace</a:t>
              </a:r>
            </a:p>
          </p:txBody>
        </p:sp>
        <p:sp>
          <p:nvSpPr>
            <p:cNvPr id="25" name="Rectangle 24"/>
            <p:cNvSpPr/>
            <p:nvPr/>
          </p:nvSpPr>
          <p:spPr bwMode="auto">
            <a:xfrm>
              <a:off x="1001015" y="4406131"/>
              <a:ext cx="2862943" cy="45974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WCF RIA Services</a:t>
              </a:r>
            </a:p>
          </p:txBody>
        </p:sp>
      </p:grpSp>
      <p:grpSp>
        <p:nvGrpSpPr>
          <p:cNvPr id="256" name="Group 255"/>
          <p:cNvGrpSpPr/>
          <p:nvPr/>
        </p:nvGrpSpPr>
        <p:grpSpPr>
          <a:xfrm>
            <a:off x="4745698" y="3479085"/>
            <a:ext cx="2863044" cy="2612392"/>
            <a:chOff x="4745697" y="3479084"/>
            <a:chExt cx="2863042" cy="2612392"/>
          </a:xfrm>
        </p:grpSpPr>
        <p:sp>
          <p:nvSpPr>
            <p:cNvPr id="26" name="Rectangle 25"/>
            <p:cNvSpPr/>
            <p:nvPr/>
          </p:nvSpPr>
          <p:spPr bwMode="auto">
            <a:xfrm>
              <a:off x="4745796" y="4898548"/>
              <a:ext cx="2862943"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ASP.NET 4.0</a:t>
              </a:r>
            </a:p>
          </p:txBody>
        </p:sp>
        <p:sp>
          <p:nvSpPr>
            <p:cNvPr id="28" name="Rectangle 27"/>
            <p:cNvSpPr/>
            <p:nvPr/>
          </p:nvSpPr>
          <p:spPr bwMode="auto">
            <a:xfrm>
              <a:off x="4745795" y="5369184"/>
              <a:ext cx="2862944" cy="72229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IIS 6.0/7.0</a:t>
              </a:r>
            </a:p>
          </p:txBody>
        </p:sp>
        <p:sp>
          <p:nvSpPr>
            <p:cNvPr id="62" name="Rectangle 61"/>
            <p:cNvSpPr/>
            <p:nvPr/>
          </p:nvSpPr>
          <p:spPr bwMode="auto">
            <a:xfrm>
              <a:off x="4745697" y="3479084"/>
              <a:ext cx="1481023" cy="45974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Submit Pipeline</a:t>
              </a:r>
            </a:p>
          </p:txBody>
        </p:sp>
        <p:sp>
          <p:nvSpPr>
            <p:cNvPr id="65" name="Rectangle 64"/>
            <p:cNvSpPr/>
            <p:nvPr/>
          </p:nvSpPr>
          <p:spPr bwMode="auto">
            <a:xfrm>
              <a:off x="6226721" y="3479084"/>
              <a:ext cx="1381924" cy="45715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Queries</a:t>
              </a:r>
            </a:p>
          </p:txBody>
        </p:sp>
        <p:sp>
          <p:nvSpPr>
            <p:cNvPr id="63" name="Rectangle 62"/>
            <p:cNvSpPr/>
            <p:nvPr/>
          </p:nvSpPr>
          <p:spPr bwMode="auto">
            <a:xfrm>
              <a:off x="4745697" y="3946385"/>
              <a:ext cx="2863042" cy="45974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Data Workspace</a:t>
              </a:r>
            </a:p>
          </p:txBody>
        </p:sp>
        <p:sp>
          <p:nvSpPr>
            <p:cNvPr id="29" name="Rectangle 28"/>
            <p:cNvSpPr/>
            <p:nvPr/>
          </p:nvSpPr>
          <p:spPr bwMode="auto">
            <a:xfrm>
              <a:off x="4745795" y="4417013"/>
              <a:ext cx="2862943" cy="45974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WCF RIA Services</a:t>
              </a:r>
            </a:p>
          </p:txBody>
        </p:sp>
      </p:grpSp>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2414" y="2067134"/>
            <a:ext cx="2679601" cy="130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76634" y="2021645"/>
            <a:ext cx="2700968" cy="17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418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52736"/>
            <a:ext cx="12188825"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US" dirty="0" err="1" smtClean="0"/>
              <a:t>LightSwitch</a:t>
            </a:r>
            <a:r>
              <a:rPr lang="en-US" dirty="0" smtClean="0"/>
              <a:t> Building Blocks</a:t>
            </a:r>
            <a:endParaRPr lang="en-US" dirty="0"/>
          </a:p>
        </p:txBody>
      </p:sp>
      <p:sp>
        <p:nvSpPr>
          <p:cNvPr id="4" name="Rectangle 3"/>
          <p:cNvSpPr/>
          <p:nvPr/>
        </p:nvSpPr>
        <p:spPr bwMode="auto">
          <a:xfrm>
            <a:off x="891881" y="2002979"/>
            <a:ext cx="2884721"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gradFill>
                  <a:gsLst>
                    <a:gs pos="0">
                      <a:srgbClr val="FFFFFF"/>
                    </a:gs>
                    <a:gs pos="100000">
                      <a:srgbClr val="FFFFFF"/>
                    </a:gs>
                  </a:gsLst>
                  <a:lin ang="5400000" scaled="0"/>
                </a:gradFill>
              </a:rPr>
              <a:t>Screens</a:t>
            </a:r>
          </a:p>
        </p:txBody>
      </p:sp>
      <p:sp>
        <p:nvSpPr>
          <p:cNvPr id="5" name="Rectangle 4"/>
          <p:cNvSpPr/>
          <p:nvPr/>
        </p:nvSpPr>
        <p:spPr bwMode="auto">
          <a:xfrm>
            <a:off x="891882" y="3265721"/>
            <a:ext cx="2884722"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gradFill>
                  <a:gsLst>
                    <a:gs pos="0">
                      <a:srgbClr val="FFFFFF"/>
                    </a:gs>
                    <a:gs pos="100000">
                      <a:srgbClr val="FFFFFF"/>
                    </a:gs>
                  </a:gsLst>
                  <a:lin ang="5400000" scaled="0"/>
                </a:gradFill>
              </a:rPr>
              <a:t>Entities</a:t>
            </a:r>
          </a:p>
        </p:txBody>
      </p:sp>
      <p:sp>
        <p:nvSpPr>
          <p:cNvPr id="6" name="Rectangle 5"/>
          <p:cNvSpPr/>
          <p:nvPr/>
        </p:nvSpPr>
        <p:spPr bwMode="auto">
          <a:xfrm>
            <a:off x="891882" y="2623464"/>
            <a:ext cx="2884722"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gradFill>
                  <a:gsLst>
                    <a:gs pos="0">
                      <a:srgbClr val="FFFFFF"/>
                    </a:gs>
                    <a:gs pos="100000">
                      <a:srgbClr val="FFFFFF"/>
                    </a:gs>
                  </a:gsLst>
                  <a:lin ang="5400000" scaled="0"/>
                </a:gradFill>
              </a:rPr>
              <a:t>Queries</a:t>
            </a:r>
          </a:p>
        </p:txBody>
      </p:sp>
      <p:sp>
        <p:nvSpPr>
          <p:cNvPr id="7" name="Rectangle 6"/>
          <p:cNvSpPr/>
          <p:nvPr/>
        </p:nvSpPr>
        <p:spPr bwMode="auto">
          <a:xfrm>
            <a:off x="891882" y="3897093"/>
            <a:ext cx="2884722"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gradFill>
                  <a:gsLst>
                    <a:gs pos="0">
                      <a:srgbClr val="FFFFFF"/>
                    </a:gs>
                    <a:gs pos="100000">
                      <a:srgbClr val="FFFFFF"/>
                    </a:gs>
                  </a:gsLst>
                  <a:lin ang="5400000" scaled="0"/>
                </a:gradFill>
              </a:rPr>
              <a:t>Business Logic</a:t>
            </a:r>
          </a:p>
        </p:txBody>
      </p:sp>
      <p:sp>
        <p:nvSpPr>
          <p:cNvPr id="8" name="Rectangle 7"/>
          <p:cNvSpPr/>
          <p:nvPr/>
        </p:nvSpPr>
        <p:spPr bwMode="auto">
          <a:xfrm>
            <a:off x="4310006" y="2002979"/>
            <a:ext cx="3200400" cy="4572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gradFill>
                  <a:gsLst>
                    <a:gs pos="0">
                      <a:srgbClr val="FFFFFF"/>
                    </a:gs>
                    <a:gs pos="100000">
                      <a:srgbClr val="FFFFFF"/>
                    </a:gs>
                  </a:gsLst>
                  <a:lin ang="5400000" scaled="0"/>
                </a:gradFill>
              </a:rPr>
              <a:t>Custom WCF Services</a:t>
            </a:r>
          </a:p>
        </p:txBody>
      </p:sp>
      <p:sp>
        <p:nvSpPr>
          <p:cNvPr id="10" name="Rectangle 9"/>
          <p:cNvSpPr/>
          <p:nvPr/>
        </p:nvSpPr>
        <p:spPr bwMode="auto">
          <a:xfrm>
            <a:off x="4310006" y="2623464"/>
            <a:ext cx="3200400" cy="4572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gradFill>
                  <a:gsLst>
                    <a:gs pos="0">
                      <a:srgbClr val="FFFFFF"/>
                    </a:gs>
                    <a:gs pos="100000">
                      <a:srgbClr val="FFFFFF"/>
                    </a:gs>
                  </a:gsLst>
                  <a:lin ang="5400000" scaled="0"/>
                </a:gradFill>
              </a:rPr>
              <a:t>Silverlight Controls</a:t>
            </a:r>
          </a:p>
        </p:txBody>
      </p:sp>
      <p:sp>
        <p:nvSpPr>
          <p:cNvPr id="12" name="Rectangle 11"/>
          <p:cNvSpPr/>
          <p:nvPr/>
        </p:nvSpPr>
        <p:spPr bwMode="auto">
          <a:xfrm>
            <a:off x="8000261" y="2002979"/>
            <a:ext cx="3200400" cy="457200"/>
          </a:xfrm>
          <a:prstGeom prst="rect">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solidFill>
                  <a:schemeClr val="tx1"/>
                </a:solidFill>
              </a:rPr>
              <a:t>Data Providers</a:t>
            </a:r>
          </a:p>
        </p:txBody>
      </p:sp>
      <p:sp>
        <p:nvSpPr>
          <p:cNvPr id="13" name="Rectangle 12"/>
          <p:cNvSpPr/>
          <p:nvPr/>
        </p:nvSpPr>
        <p:spPr bwMode="auto">
          <a:xfrm>
            <a:off x="8000255" y="3897093"/>
            <a:ext cx="3200400" cy="457200"/>
          </a:xfrm>
          <a:prstGeom prst="rect">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solidFill>
                  <a:schemeClr val="tx1"/>
                </a:solidFill>
              </a:rPr>
              <a:t>Application Themes</a:t>
            </a:r>
          </a:p>
        </p:txBody>
      </p:sp>
      <p:sp>
        <p:nvSpPr>
          <p:cNvPr id="14" name="Rectangle 13"/>
          <p:cNvSpPr/>
          <p:nvPr/>
        </p:nvSpPr>
        <p:spPr bwMode="auto">
          <a:xfrm>
            <a:off x="8000253" y="4539350"/>
            <a:ext cx="3200400" cy="457200"/>
          </a:xfrm>
          <a:prstGeom prst="rect">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solidFill>
                  <a:schemeClr val="tx1"/>
                </a:solidFill>
              </a:rPr>
              <a:t>Application Shells</a:t>
            </a:r>
          </a:p>
        </p:txBody>
      </p:sp>
      <p:sp>
        <p:nvSpPr>
          <p:cNvPr id="15" name="Rectangle 14"/>
          <p:cNvSpPr/>
          <p:nvPr/>
        </p:nvSpPr>
        <p:spPr bwMode="auto">
          <a:xfrm>
            <a:off x="8000253" y="5192494"/>
            <a:ext cx="3200400" cy="457200"/>
          </a:xfrm>
          <a:prstGeom prst="rect">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solidFill>
                  <a:schemeClr val="tx1"/>
                </a:solidFill>
              </a:rPr>
              <a:t>Business Types</a:t>
            </a:r>
          </a:p>
        </p:txBody>
      </p:sp>
      <p:sp>
        <p:nvSpPr>
          <p:cNvPr id="16" name="Rectangle 15"/>
          <p:cNvSpPr/>
          <p:nvPr/>
        </p:nvSpPr>
        <p:spPr bwMode="auto">
          <a:xfrm>
            <a:off x="8000262" y="2623464"/>
            <a:ext cx="3200400" cy="457200"/>
          </a:xfrm>
          <a:prstGeom prst="rect">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solidFill>
                  <a:schemeClr val="tx1"/>
                </a:solidFill>
              </a:rPr>
              <a:t>Custom Controls</a:t>
            </a:r>
          </a:p>
        </p:txBody>
      </p:sp>
      <p:sp>
        <p:nvSpPr>
          <p:cNvPr id="17" name="Rectangle 16"/>
          <p:cNvSpPr/>
          <p:nvPr/>
        </p:nvSpPr>
        <p:spPr bwMode="auto">
          <a:xfrm>
            <a:off x="8000255" y="3276607"/>
            <a:ext cx="3200400" cy="457200"/>
          </a:xfrm>
          <a:prstGeom prst="rect">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600" dirty="0" smtClean="0">
                <a:solidFill>
                  <a:schemeClr val="tx1"/>
                </a:solidFill>
              </a:rPr>
              <a:t>Screen Templates</a:t>
            </a:r>
          </a:p>
        </p:txBody>
      </p:sp>
      <p:cxnSp>
        <p:nvCxnSpPr>
          <p:cNvPr id="22" name="Straight Connector 21"/>
          <p:cNvCxnSpPr/>
          <p:nvPr/>
        </p:nvCxnSpPr>
        <p:spPr>
          <a:xfrm flipV="1">
            <a:off x="4055920" y="1265292"/>
            <a:ext cx="0" cy="5263601"/>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25" name="TextBox 24"/>
          <p:cNvSpPr txBox="1"/>
          <p:nvPr/>
        </p:nvSpPr>
        <p:spPr>
          <a:xfrm>
            <a:off x="891882" y="1259467"/>
            <a:ext cx="2884722" cy="615553"/>
          </a:xfrm>
          <a:prstGeom prst="rect">
            <a:avLst/>
          </a:prstGeom>
          <a:noFill/>
        </p:spPr>
        <p:txBody>
          <a:bodyPr wrap="square" lIns="0" tIns="0" rIns="0" bIns="0" rtlCol="0">
            <a:spAutoFit/>
          </a:bodyPr>
          <a:lstStyle/>
          <a:p>
            <a:pPr algn="ctr"/>
            <a:r>
              <a:rPr lang="en-US" sz="4000" dirty="0" err="1">
                <a:latin typeface="+mj-lt"/>
              </a:rPr>
              <a:t>LightSwitch</a:t>
            </a:r>
            <a:endParaRPr lang="en-US" sz="4000" dirty="0">
              <a:latin typeface="+mj-lt"/>
            </a:endParaRPr>
          </a:p>
        </p:txBody>
      </p:sp>
      <p:sp>
        <p:nvSpPr>
          <p:cNvPr id="26" name="TextBox 25"/>
          <p:cNvSpPr txBox="1"/>
          <p:nvPr/>
        </p:nvSpPr>
        <p:spPr>
          <a:xfrm>
            <a:off x="4310006" y="1259466"/>
            <a:ext cx="3200402" cy="615553"/>
          </a:xfrm>
          <a:prstGeom prst="rect">
            <a:avLst/>
          </a:prstGeom>
          <a:noFill/>
        </p:spPr>
        <p:txBody>
          <a:bodyPr wrap="square" lIns="0" tIns="0" rIns="0" bIns="0" rtlCol="0">
            <a:spAutoFit/>
          </a:bodyPr>
          <a:lstStyle/>
          <a:p>
            <a:pPr algn="ctr"/>
            <a:r>
              <a:rPr lang="en-US" sz="4000" dirty="0">
                <a:latin typeface="+mj-lt"/>
              </a:rPr>
              <a:t>VS Pro</a:t>
            </a:r>
          </a:p>
        </p:txBody>
      </p:sp>
      <p:sp>
        <p:nvSpPr>
          <p:cNvPr id="27" name="TextBox 26"/>
          <p:cNvSpPr txBox="1"/>
          <p:nvPr/>
        </p:nvSpPr>
        <p:spPr>
          <a:xfrm>
            <a:off x="8000252" y="1259467"/>
            <a:ext cx="3200402" cy="615553"/>
          </a:xfrm>
          <a:prstGeom prst="rect">
            <a:avLst/>
          </a:prstGeom>
          <a:noFill/>
        </p:spPr>
        <p:txBody>
          <a:bodyPr wrap="square" lIns="0" tIns="0" rIns="0" bIns="0" rtlCol="0">
            <a:spAutoFit/>
          </a:bodyPr>
          <a:lstStyle/>
          <a:p>
            <a:pPr algn="ctr"/>
            <a:r>
              <a:rPr lang="en-US" sz="4000" dirty="0">
                <a:latin typeface="+mj-lt"/>
              </a:rPr>
              <a:t>Ecosystem</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537" y="5835833"/>
            <a:ext cx="1700606" cy="646801"/>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2309" y="5870686"/>
            <a:ext cx="1519651" cy="577978"/>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37" y="5861931"/>
            <a:ext cx="1565691" cy="595488"/>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992" y="5993985"/>
            <a:ext cx="3193934" cy="331379"/>
          </a:xfrm>
          <a:prstGeom prst="rect">
            <a:avLst/>
          </a:prstGeom>
        </p:spPr>
      </p:pic>
    </p:spTree>
    <p:extLst>
      <p:ext uri="{BB962C8B-B14F-4D97-AF65-F5344CB8AC3E}">
        <p14:creationId xmlns:p14="http://schemas.microsoft.com/office/powerpoint/2010/main" val="33565876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bg1">
                    <a:alpha val="99000"/>
                  </a:schemeClr>
                </a:solidFill>
              </a:rPr>
              <a:t>Customise</a:t>
            </a:r>
            <a:r>
              <a:rPr lang="en-US" sz="2800" dirty="0" smtClean="0">
                <a:solidFill>
                  <a:schemeClr val="bg1">
                    <a:alpha val="99000"/>
                  </a:schemeClr>
                </a:solidFill>
              </a:rPr>
              <a:t> screen layouts</a:t>
            </a:r>
            <a:endParaRPr lang="en-US" sz="2800" dirty="0">
              <a:solidFill>
                <a:schemeClr val="bg1">
                  <a:alpha val="99000"/>
                </a:schemeClr>
              </a:solidFill>
            </a:endParaRP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Define custom queries</a:t>
            </a:r>
            <a:endParaRPr lang="en-US" sz="2800" dirty="0">
              <a:solidFill>
                <a:schemeClr val="bg1">
                  <a:alpha val="99000"/>
                </a:schemeClr>
              </a:solidFill>
            </a:endParaRP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Explore ecosystem components</a:t>
            </a:r>
            <a:endParaRPr lang="en-US" sz="2800" dirty="0">
              <a:solidFill>
                <a:schemeClr val="bg1">
                  <a:alpha val="99000"/>
                </a:schemeClr>
              </a:solidFill>
            </a:endParaRP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3348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a:gradFill>
                  <a:gsLst>
                    <a:gs pos="0">
                      <a:srgbClr val="FFFFFF"/>
                    </a:gs>
                    <a:gs pos="100000">
                      <a:srgbClr val="FFFFFF"/>
                    </a:gs>
                  </a:gsLst>
                  <a:lin ang="5400000" scaled="0"/>
                </a:gradFill>
              </a:rPr>
              <a:t>Customise</a:t>
            </a:r>
            <a:r>
              <a:rPr lang="en-US" sz="2800" dirty="0">
                <a:gradFill>
                  <a:gsLst>
                    <a:gs pos="0">
                      <a:srgbClr val="FFFFFF"/>
                    </a:gs>
                    <a:gs pos="100000">
                      <a:srgbClr val="FFFFFF"/>
                    </a:gs>
                  </a:gsLst>
                  <a:lin ang="5400000" scaled="0"/>
                </a:gradFill>
              </a:rPr>
              <a:t> screen layouts</a:t>
            </a: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Define custom queries</a:t>
            </a: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Explore ecosystem components</a:t>
            </a:r>
            <a:endParaRPr lang="en-US" sz="2800" dirty="0">
              <a:solidFill>
                <a:schemeClr val="bg1">
                  <a:alpha val="99000"/>
                </a:schemeClr>
              </a:solidFill>
            </a:endParaRP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3306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Advanced Customization</a:t>
            </a:r>
            <a:endParaRPr lang="en-US" dirty="0"/>
          </a:p>
        </p:txBody>
      </p:sp>
      <p:sp>
        <p:nvSpPr>
          <p:cNvPr id="6" name="Subtitle 5"/>
          <p:cNvSpPr>
            <a:spLocks noGrp="1"/>
          </p:cNvSpPr>
          <p:nvPr>
            <p:ph type="subTitle" idx="1"/>
          </p:nvPr>
        </p:nvSpPr>
        <p:spPr/>
        <p:txBody>
          <a:bodyPr/>
          <a:lstStyle/>
          <a:p>
            <a:endParaRPr lang="en-AU"/>
          </a:p>
        </p:txBody>
      </p:sp>
    </p:spTree>
    <p:extLst>
      <p:ext uri="{BB962C8B-B14F-4D97-AF65-F5344CB8AC3E}">
        <p14:creationId xmlns:p14="http://schemas.microsoft.com/office/powerpoint/2010/main" val="40760524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Z2011 Final PPT">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 2011 Presentation Template Speakers 16-9 format">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FFC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NZ2011 Final PPT">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DEV203</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http://purl.org/dc/dcmitype/"/>
    <ds:schemaRef ds:uri="2295e2e7-0eeb-498e-8716-217bb2ee6ee3"/>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8b529f77-48ab-4581-b468-93f09345b8a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TENZ2011 Final PPT</Template>
  <TotalTime>994</TotalTime>
  <Words>1630</Words>
  <Application>Microsoft Office PowerPoint</Application>
  <PresentationFormat>Custom</PresentationFormat>
  <Paragraphs>266</Paragraphs>
  <Slides>31</Slides>
  <Notes>14</Notes>
  <HiddenSlides>4</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TENZ2011 Final PPT</vt:lpstr>
      <vt:lpstr>White with Consolas font for code slides</vt:lpstr>
      <vt:lpstr>Tech.Ed 2011 Presentation Template Speakers 16-9 format</vt:lpstr>
      <vt:lpstr>1_TENZ2011 Final PPT</vt:lpstr>
      <vt:lpstr>1_White with Consolas font for code slides</vt:lpstr>
      <vt:lpstr>PowerPoint Presentation</vt:lpstr>
      <vt:lpstr>PowerPoint Presentation</vt:lpstr>
      <vt:lpstr>The LightSwitch Development Experience</vt:lpstr>
      <vt:lpstr>Introduction to LightSwitch</vt:lpstr>
      <vt:lpstr>LightSwitch Architecture</vt:lpstr>
      <vt:lpstr>LightSwitch Building Blocks</vt:lpstr>
      <vt:lpstr>The LightSwitch Development Experience</vt:lpstr>
      <vt:lpstr>The LightSwitch Development Experience</vt:lpstr>
      <vt:lpstr>Advanced Customization</vt:lpstr>
      <vt:lpstr>With just LightSwitch</vt:lpstr>
      <vt:lpstr>With VS Pro</vt:lpstr>
      <vt:lpstr>The LightSwitch Development Experience</vt:lpstr>
      <vt:lpstr>The LightSwitch Development Experience</vt:lpstr>
      <vt:lpstr>Consuming Extensions</vt:lpstr>
      <vt:lpstr>Installing Extensions</vt:lpstr>
      <vt:lpstr>The LightSwitch Development Experience</vt:lpstr>
      <vt:lpstr>The LightSwitch Development Experience</vt:lpstr>
      <vt:lpstr>Integrating a Custom Silverlight Control</vt:lpstr>
      <vt:lpstr>LightSwitch Extension Points</vt:lpstr>
      <vt:lpstr>LightSwitch Extensibility</vt:lpstr>
      <vt:lpstr>Building LightSwitch Extensions</vt:lpstr>
      <vt:lpstr>Requirements for Building LightSwitch Extensions</vt:lpstr>
      <vt:lpstr>Deploying to Windows Azure</vt:lpstr>
      <vt:lpstr>Win LightSwitch Clothing!</vt:lpstr>
      <vt:lpstr>PowerPoint Presentation</vt:lpstr>
      <vt:lpstr>Related Content</vt:lpstr>
      <vt:lpstr>Next Steps</vt:lpstr>
      <vt:lpstr>My Contact Information</vt:lpstr>
      <vt:lpstr>Question &amp; Answer Session</vt:lpstr>
      <vt:lpstr>Complete an Evaluation online and enter to WIN prizes!</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New Zealand 2011</dc:subject>
  <dc:creator>Daryl Ooh (Adecco);andrew.coates@microsoft.com</dc:creator>
  <dc:description>Template Design: Jordan Cayabyab
Formatter: 
Audience Type: Developers, IT Pros</dc:description>
  <cp:lastModifiedBy>Andrew Coates</cp:lastModifiedBy>
  <cp:revision>71</cp:revision>
  <cp:lastPrinted>2010-05-11T05:02:34Z</cp:lastPrinted>
  <dcterms:created xsi:type="dcterms:W3CDTF">2011-07-12T19:28:19Z</dcterms:created>
  <dcterms:modified xsi:type="dcterms:W3CDTF">2011-09-01T06:53:08Z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