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308" r:id="rId2"/>
    <p:sldId id="280" r:id="rId3"/>
    <p:sldId id="298" r:id="rId4"/>
    <p:sldId id="260" r:id="rId5"/>
    <p:sldId id="290" r:id="rId6"/>
    <p:sldId id="261" r:id="rId7"/>
    <p:sldId id="286" r:id="rId8"/>
    <p:sldId id="283" r:id="rId9"/>
    <p:sldId id="284" r:id="rId10"/>
    <p:sldId id="285" r:id="rId11"/>
    <p:sldId id="289" r:id="rId12"/>
    <p:sldId id="291" r:id="rId13"/>
    <p:sldId id="293" r:id="rId14"/>
    <p:sldId id="292" r:id="rId15"/>
    <p:sldId id="294" r:id="rId16"/>
    <p:sldId id="299" r:id="rId17"/>
    <p:sldId id="302" r:id="rId18"/>
    <p:sldId id="303" r:id="rId19"/>
    <p:sldId id="288" r:id="rId20"/>
    <p:sldId id="304" r:id="rId21"/>
    <p:sldId id="305" r:id="rId22"/>
    <p:sldId id="287" r:id="rId23"/>
    <p:sldId id="312" r:id="rId24"/>
    <p:sldId id="31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2F1"/>
    <a:srgbClr val="03C2F1"/>
    <a:srgbClr val="F15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90547" autoAdjust="0"/>
  </p:normalViewPr>
  <p:slideViewPr>
    <p:cSldViewPr>
      <p:cViewPr>
        <p:scale>
          <a:sx n="75" d="100"/>
          <a:sy n="75"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9C8561-50B5-4578-993C-A3CFA43BFFB9}" type="doc">
      <dgm:prSet loTypeId="urn:microsoft.com/office/officeart/2005/8/layout/lProcess2" loCatId="list" qsTypeId="urn:microsoft.com/office/officeart/2005/8/quickstyle/3d1" qsCatId="3D" csTypeId="urn:microsoft.com/office/officeart/2005/8/colors/accent1_2" csCatId="accent1" phldr="1"/>
      <dgm:spPr/>
      <dgm:t>
        <a:bodyPr/>
        <a:lstStyle/>
        <a:p>
          <a:endParaRPr lang="en-AU"/>
        </a:p>
      </dgm:t>
    </dgm:pt>
    <dgm:pt modelId="{A6E823C3-4A94-4DA6-AD80-E7D1FB785BAF}">
      <dgm:prSet custT="1">
        <dgm:style>
          <a:lnRef idx="2">
            <a:schemeClr val="accent6"/>
          </a:lnRef>
          <a:fillRef idx="1">
            <a:schemeClr val="lt1"/>
          </a:fillRef>
          <a:effectRef idx="0">
            <a:schemeClr val="accent6"/>
          </a:effectRef>
          <a:fontRef idx="minor">
            <a:schemeClr val="dk1"/>
          </a:fontRef>
        </dgm:style>
      </dgm:prSet>
      <dgm:spPr/>
      <dgm:t>
        <a:bodyPr/>
        <a:lstStyle/>
        <a:p>
          <a:pPr rtl="0"/>
          <a:r>
            <a:rPr lang="en-AU" sz="5400" b="0" dirty="0" smtClean="0"/>
            <a:t>VSTO</a:t>
          </a:r>
          <a:endParaRPr lang="en-AU" sz="5400" b="0" dirty="0"/>
        </a:p>
      </dgm:t>
    </dgm:pt>
    <dgm:pt modelId="{04740C7D-93BC-4BE7-BDD0-10ABE2332C47}" type="parTrans" cxnId="{5C3DF12D-79EE-485A-8098-C49F79AFC122}">
      <dgm:prSet/>
      <dgm:spPr/>
      <dgm:t>
        <a:bodyPr/>
        <a:lstStyle/>
        <a:p>
          <a:endParaRPr lang="en-AU"/>
        </a:p>
      </dgm:t>
    </dgm:pt>
    <dgm:pt modelId="{0A00C0A5-226E-4976-9D46-F1D8B56C6356}" type="sibTrans" cxnId="{5C3DF12D-79EE-485A-8098-C49F79AFC122}">
      <dgm:prSet/>
      <dgm:spPr/>
      <dgm:t>
        <a:bodyPr/>
        <a:lstStyle/>
        <a:p>
          <a:endParaRPr lang="en-AU"/>
        </a:p>
      </dgm:t>
    </dgm:pt>
    <dgm:pt modelId="{6AD48F6B-9898-459E-80E5-D42D59948A9B}">
      <dgm:prSet custT="1"/>
      <dgm:spPr/>
      <dgm:t>
        <a:bodyPr/>
        <a:lstStyle/>
        <a:p>
          <a:pPr rtl="0"/>
          <a:r>
            <a:rPr lang="en-AU" sz="2800" dirty="0" smtClean="0"/>
            <a:t>Allows hosting of Managed Add-ins</a:t>
          </a:r>
          <a:endParaRPr lang="en-AU" sz="2800" dirty="0"/>
        </a:p>
      </dgm:t>
    </dgm:pt>
    <dgm:pt modelId="{0330571C-40FB-4813-9CB2-103BC68051F6}" type="parTrans" cxnId="{5CC52F0F-99C5-4D13-B0ED-58AD7EE9BCF3}">
      <dgm:prSet/>
      <dgm:spPr/>
      <dgm:t>
        <a:bodyPr/>
        <a:lstStyle/>
        <a:p>
          <a:endParaRPr lang="en-AU"/>
        </a:p>
      </dgm:t>
    </dgm:pt>
    <dgm:pt modelId="{5415C21B-60A4-4032-BCB1-B30936D688DC}" type="sibTrans" cxnId="{5CC52F0F-99C5-4D13-B0ED-58AD7EE9BCF3}">
      <dgm:prSet/>
      <dgm:spPr/>
      <dgm:t>
        <a:bodyPr/>
        <a:lstStyle/>
        <a:p>
          <a:endParaRPr lang="en-AU"/>
        </a:p>
      </dgm:t>
    </dgm:pt>
    <dgm:pt modelId="{42675BC4-0A30-4566-9DE5-9F45006A3B16}">
      <dgm:prSet custT="1"/>
      <dgm:spPr/>
      <dgm:t>
        <a:bodyPr/>
        <a:lstStyle/>
        <a:p>
          <a:pPr rtl="0"/>
          <a:r>
            <a:rPr lang="en-AU" sz="2800" dirty="0" smtClean="0"/>
            <a:t>Managed Code</a:t>
          </a:r>
          <a:endParaRPr lang="en-AU" sz="2800" dirty="0"/>
        </a:p>
      </dgm:t>
    </dgm:pt>
    <dgm:pt modelId="{8E14F1E9-C99B-474B-B232-B197D12C8F11}" type="sibTrans" cxnId="{7891C741-5D2B-4B0E-AB14-C78FAC0460F0}">
      <dgm:prSet/>
      <dgm:spPr/>
      <dgm:t>
        <a:bodyPr/>
        <a:lstStyle/>
        <a:p>
          <a:endParaRPr lang="en-AU"/>
        </a:p>
      </dgm:t>
    </dgm:pt>
    <dgm:pt modelId="{64252207-D207-489A-8D5E-A6F16F631746}" type="parTrans" cxnId="{7891C741-5D2B-4B0E-AB14-C78FAC0460F0}">
      <dgm:prSet/>
      <dgm:spPr/>
      <dgm:t>
        <a:bodyPr/>
        <a:lstStyle/>
        <a:p>
          <a:endParaRPr lang="en-AU"/>
        </a:p>
      </dgm:t>
    </dgm:pt>
    <dgm:pt modelId="{FAD13DEF-7E69-4DEE-8568-B935B4BB04D7}" type="pres">
      <dgm:prSet presAssocID="{459C8561-50B5-4578-993C-A3CFA43BFFB9}" presName="theList" presStyleCnt="0">
        <dgm:presLayoutVars>
          <dgm:dir/>
          <dgm:animLvl val="lvl"/>
          <dgm:resizeHandles val="exact"/>
        </dgm:presLayoutVars>
      </dgm:prSet>
      <dgm:spPr/>
      <dgm:t>
        <a:bodyPr/>
        <a:lstStyle/>
        <a:p>
          <a:endParaRPr lang="en-AU"/>
        </a:p>
      </dgm:t>
    </dgm:pt>
    <dgm:pt modelId="{5DDE67F4-3E58-4210-A387-1E184D79A3EA}" type="pres">
      <dgm:prSet presAssocID="{A6E823C3-4A94-4DA6-AD80-E7D1FB785BAF}" presName="compNode" presStyleCnt="0"/>
      <dgm:spPr/>
      <dgm:t>
        <a:bodyPr/>
        <a:lstStyle/>
        <a:p>
          <a:endParaRPr lang="en-AU"/>
        </a:p>
      </dgm:t>
    </dgm:pt>
    <dgm:pt modelId="{D5B499EA-4B97-469A-84C4-874D3759AAA2}" type="pres">
      <dgm:prSet presAssocID="{A6E823C3-4A94-4DA6-AD80-E7D1FB785BAF}" presName="aNode" presStyleLbl="bgShp" presStyleIdx="0" presStyleCnt="1" custLinFactNeighborY="-766"/>
      <dgm:spPr/>
      <dgm:t>
        <a:bodyPr/>
        <a:lstStyle/>
        <a:p>
          <a:endParaRPr lang="en-AU"/>
        </a:p>
      </dgm:t>
    </dgm:pt>
    <dgm:pt modelId="{F04EDF28-D184-4EFE-8C36-70B66ED08184}" type="pres">
      <dgm:prSet presAssocID="{A6E823C3-4A94-4DA6-AD80-E7D1FB785BAF}" presName="textNode" presStyleLbl="bgShp" presStyleIdx="0" presStyleCnt="1"/>
      <dgm:spPr/>
      <dgm:t>
        <a:bodyPr/>
        <a:lstStyle/>
        <a:p>
          <a:endParaRPr lang="en-AU"/>
        </a:p>
      </dgm:t>
    </dgm:pt>
    <dgm:pt modelId="{A55AA282-D8C2-424F-97E0-9886B5E0C198}" type="pres">
      <dgm:prSet presAssocID="{A6E823C3-4A94-4DA6-AD80-E7D1FB785BAF}" presName="compChildNode" presStyleCnt="0"/>
      <dgm:spPr/>
      <dgm:t>
        <a:bodyPr/>
        <a:lstStyle/>
        <a:p>
          <a:endParaRPr lang="en-AU"/>
        </a:p>
      </dgm:t>
    </dgm:pt>
    <dgm:pt modelId="{7914345C-3605-4041-BCD1-FC292FD1E2CB}" type="pres">
      <dgm:prSet presAssocID="{A6E823C3-4A94-4DA6-AD80-E7D1FB785BAF}" presName="theInnerList" presStyleCnt="0"/>
      <dgm:spPr/>
      <dgm:t>
        <a:bodyPr/>
        <a:lstStyle/>
        <a:p>
          <a:endParaRPr lang="en-AU"/>
        </a:p>
      </dgm:t>
    </dgm:pt>
    <dgm:pt modelId="{70F4826E-9FB3-4D2F-818D-07E9B40F4B55}" type="pres">
      <dgm:prSet presAssocID="{42675BC4-0A30-4566-9DE5-9F45006A3B16}" presName="childNode" presStyleLbl="node1" presStyleIdx="0" presStyleCnt="2">
        <dgm:presLayoutVars>
          <dgm:bulletEnabled val="1"/>
        </dgm:presLayoutVars>
      </dgm:prSet>
      <dgm:spPr/>
      <dgm:t>
        <a:bodyPr/>
        <a:lstStyle/>
        <a:p>
          <a:endParaRPr lang="en-AU"/>
        </a:p>
      </dgm:t>
    </dgm:pt>
    <dgm:pt modelId="{590FA493-95E5-4370-9BC1-95030F95644A}" type="pres">
      <dgm:prSet presAssocID="{42675BC4-0A30-4566-9DE5-9F45006A3B16}" presName="aSpace2" presStyleCnt="0"/>
      <dgm:spPr/>
      <dgm:t>
        <a:bodyPr/>
        <a:lstStyle/>
        <a:p>
          <a:endParaRPr lang="en-AU"/>
        </a:p>
      </dgm:t>
    </dgm:pt>
    <dgm:pt modelId="{E2ADA4E5-9974-4CD6-9B26-6B2A099267D7}" type="pres">
      <dgm:prSet presAssocID="{6AD48F6B-9898-459E-80E5-D42D59948A9B}" presName="childNode" presStyleLbl="node1" presStyleIdx="1" presStyleCnt="2">
        <dgm:presLayoutVars>
          <dgm:bulletEnabled val="1"/>
        </dgm:presLayoutVars>
      </dgm:prSet>
      <dgm:spPr/>
      <dgm:t>
        <a:bodyPr/>
        <a:lstStyle/>
        <a:p>
          <a:endParaRPr lang="en-AU"/>
        </a:p>
      </dgm:t>
    </dgm:pt>
  </dgm:ptLst>
  <dgm:cxnLst>
    <dgm:cxn modelId="{5C3DF12D-79EE-485A-8098-C49F79AFC122}" srcId="{459C8561-50B5-4578-993C-A3CFA43BFFB9}" destId="{A6E823C3-4A94-4DA6-AD80-E7D1FB785BAF}" srcOrd="0" destOrd="0" parTransId="{04740C7D-93BC-4BE7-BDD0-10ABE2332C47}" sibTransId="{0A00C0A5-226E-4976-9D46-F1D8B56C6356}"/>
    <dgm:cxn modelId="{DBBACD5A-9320-465E-99FE-C9CCA8E9237E}" type="presOf" srcId="{6AD48F6B-9898-459E-80E5-D42D59948A9B}" destId="{E2ADA4E5-9974-4CD6-9B26-6B2A099267D7}" srcOrd="0" destOrd="0" presId="urn:microsoft.com/office/officeart/2005/8/layout/lProcess2"/>
    <dgm:cxn modelId="{2FA03316-F17A-4D5C-B8A4-3A9B4DB4EB04}" type="presOf" srcId="{A6E823C3-4A94-4DA6-AD80-E7D1FB785BAF}" destId="{D5B499EA-4B97-469A-84C4-874D3759AAA2}" srcOrd="0" destOrd="0" presId="urn:microsoft.com/office/officeart/2005/8/layout/lProcess2"/>
    <dgm:cxn modelId="{0CF6A7C8-14ED-48B6-A965-20EDD11279F3}" type="presOf" srcId="{42675BC4-0A30-4566-9DE5-9F45006A3B16}" destId="{70F4826E-9FB3-4D2F-818D-07E9B40F4B55}" srcOrd="0" destOrd="0" presId="urn:microsoft.com/office/officeart/2005/8/layout/lProcess2"/>
    <dgm:cxn modelId="{E3290F99-C0F6-41E7-B380-902F07E5C72D}" type="presOf" srcId="{459C8561-50B5-4578-993C-A3CFA43BFFB9}" destId="{FAD13DEF-7E69-4DEE-8568-B935B4BB04D7}" srcOrd="0" destOrd="0" presId="urn:microsoft.com/office/officeart/2005/8/layout/lProcess2"/>
    <dgm:cxn modelId="{5CC52F0F-99C5-4D13-B0ED-58AD7EE9BCF3}" srcId="{A6E823C3-4A94-4DA6-AD80-E7D1FB785BAF}" destId="{6AD48F6B-9898-459E-80E5-D42D59948A9B}" srcOrd="1" destOrd="0" parTransId="{0330571C-40FB-4813-9CB2-103BC68051F6}" sibTransId="{5415C21B-60A4-4032-BCB1-B30936D688DC}"/>
    <dgm:cxn modelId="{7891C741-5D2B-4B0E-AB14-C78FAC0460F0}" srcId="{A6E823C3-4A94-4DA6-AD80-E7D1FB785BAF}" destId="{42675BC4-0A30-4566-9DE5-9F45006A3B16}" srcOrd="0" destOrd="0" parTransId="{64252207-D207-489A-8D5E-A6F16F631746}" sibTransId="{8E14F1E9-C99B-474B-B232-B197D12C8F11}"/>
    <dgm:cxn modelId="{8727A49A-07CB-4263-87F5-D873BAB42B0E}" type="presOf" srcId="{A6E823C3-4A94-4DA6-AD80-E7D1FB785BAF}" destId="{F04EDF28-D184-4EFE-8C36-70B66ED08184}" srcOrd="1" destOrd="0" presId="urn:microsoft.com/office/officeart/2005/8/layout/lProcess2"/>
    <dgm:cxn modelId="{D1E14EBD-D7B6-4BCE-9BD1-039FE80B5EB5}" type="presParOf" srcId="{FAD13DEF-7E69-4DEE-8568-B935B4BB04D7}" destId="{5DDE67F4-3E58-4210-A387-1E184D79A3EA}" srcOrd="0" destOrd="0" presId="urn:microsoft.com/office/officeart/2005/8/layout/lProcess2"/>
    <dgm:cxn modelId="{ACC947E8-7070-4747-8EDD-F885D511634A}" type="presParOf" srcId="{5DDE67F4-3E58-4210-A387-1E184D79A3EA}" destId="{D5B499EA-4B97-469A-84C4-874D3759AAA2}" srcOrd="0" destOrd="0" presId="urn:microsoft.com/office/officeart/2005/8/layout/lProcess2"/>
    <dgm:cxn modelId="{1EF3022D-86D1-4C72-B325-A1B00819FDB5}" type="presParOf" srcId="{5DDE67F4-3E58-4210-A387-1E184D79A3EA}" destId="{F04EDF28-D184-4EFE-8C36-70B66ED08184}" srcOrd="1" destOrd="0" presId="urn:microsoft.com/office/officeart/2005/8/layout/lProcess2"/>
    <dgm:cxn modelId="{DB73CFDC-B53A-4AA8-BADC-3436D0F4505E}" type="presParOf" srcId="{5DDE67F4-3E58-4210-A387-1E184D79A3EA}" destId="{A55AA282-D8C2-424F-97E0-9886B5E0C198}" srcOrd="2" destOrd="0" presId="urn:microsoft.com/office/officeart/2005/8/layout/lProcess2"/>
    <dgm:cxn modelId="{A4B1A4B2-C77D-4E96-B8B9-8FDBF8C5F16D}" type="presParOf" srcId="{A55AA282-D8C2-424F-97E0-9886B5E0C198}" destId="{7914345C-3605-4041-BCD1-FC292FD1E2CB}" srcOrd="0" destOrd="0" presId="urn:microsoft.com/office/officeart/2005/8/layout/lProcess2"/>
    <dgm:cxn modelId="{46FEEF9D-75C2-48F1-A50F-292DBCF1B57D}" type="presParOf" srcId="{7914345C-3605-4041-BCD1-FC292FD1E2CB}" destId="{70F4826E-9FB3-4D2F-818D-07E9B40F4B55}" srcOrd="0" destOrd="0" presId="urn:microsoft.com/office/officeart/2005/8/layout/lProcess2"/>
    <dgm:cxn modelId="{8768950D-7112-47B5-99E0-849C1346564C}" type="presParOf" srcId="{7914345C-3605-4041-BCD1-FC292FD1E2CB}" destId="{590FA493-95E5-4370-9BC1-95030F95644A}" srcOrd="1" destOrd="0" presId="urn:microsoft.com/office/officeart/2005/8/layout/lProcess2"/>
    <dgm:cxn modelId="{AB6A1871-3E88-4737-9514-21B6F59E51E7}" type="presParOf" srcId="{7914345C-3605-4041-BCD1-FC292FD1E2CB}" destId="{E2ADA4E5-9974-4CD6-9B26-6B2A099267D7}"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9C8561-50B5-4578-993C-A3CFA43BFFB9}" type="doc">
      <dgm:prSet loTypeId="urn:microsoft.com/office/officeart/2005/8/layout/lProcess2" loCatId="list" qsTypeId="urn:microsoft.com/office/officeart/2005/8/quickstyle/3d1" qsCatId="3D" csTypeId="urn:microsoft.com/office/officeart/2005/8/colors/accent1_2" csCatId="accent1" phldr="1"/>
      <dgm:spPr/>
      <dgm:t>
        <a:bodyPr/>
        <a:lstStyle/>
        <a:p>
          <a:endParaRPr lang="en-AU"/>
        </a:p>
      </dgm:t>
    </dgm:pt>
    <dgm:pt modelId="{A6E823C3-4A94-4DA6-AD80-E7D1FB785BAF}">
      <dgm:prSet custT="1">
        <dgm:style>
          <a:lnRef idx="2">
            <a:schemeClr val="accent6"/>
          </a:lnRef>
          <a:fillRef idx="1">
            <a:schemeClr val="lt1"/>
          </a:fillRef>
          <a:effectRef idx="0">
            <a:schemeClr val="accent6"/>
          </a:effectRef>
          <a:fontRef idx="minor">
            <a:schemeClr val="dk1"/>
          </a:fontRef>
        </dgm:style>
      </dgm:prSet>
      <dgm:spPr/>
      <dgm:t>
        <a:bodyPr/>
        <a:lstStyle/>
        <a:p>
          <a:pPr rtl="0"/>
          <a:r>
            <a:rPr lang="en-AU" sz="4400" dirty="0" smtClean="0"/>
            <a:t>Office</a:t>
          </a:r>
          <a:r>
            <a:rPr lang="en-AU" sz="4500" dirty="0" smtClean="0"/>
            <a:t> </a:t>
          </a:r>
          <a:r>
            <a:rPr lang="en-AU" sz="4500" dirty="0" err="1" smtClean="0"/>
            <a:t>Interop</a:t>
          </a:r>
          <a:endParaRPr lang="en-AU" sz="4500" dirty="0"/>
        </a:p>
      </dgm:t>
    </dgm:pt>
    <dgm:pt modelId="{04740C7D-93BC-4BE7-BDD0-10ABE2332C47}" type="parTrans" cxnId="{5C3DF12D-79EE-485A-8098-C49F79AFC122}">
      <dgm:prSet/>
      <dgm:spPr/>
      <dgm:t>
        <a:bodyPr/>
        <a:lstStyle/>
        <a:p>
          <a:endParaRPr lang="en-AU"/>
        </a:p>
      </dgm:t>
    </dgm:pt>
    <dgm:pt modelId="{0A00C0A5-226E-4976-9D46-F1D8B56C6356}" type="sibTrans" cxnId="{5C3DF12D-79EE-485A-8098-C49F79AFC122}">
      <dgm:prSet/>
      <dgm:spPr/>
      <dgm:t>
        <a:bodyPr/>
        <a:lstStyle/>
        <a:p>
          <a:endParaRPr lang="en-AU"/>
        </a:p>
      </dgm:t>
    </dgm:pt>
    <dgm:pt modelId="{78D0C748-3BA6-4C95-A889-7449891F3123}">
      <dgm:prSet custT="1"/>
      <dgm:spPr/>
      <dgm:t>
        <a:bodyPr/>
        <a:lstStyle/>
        <a:p>
          <a:pPr rtl="0"/>
          <a:r>
            <a:rPr lang="en-AU" sz="2800" dirty="0" smtClean="0"/>
            <a:t>Unmanaged/</a:t>
          </a:r>
          <a:br>
            <a:rPr lang="en-AU" sz="2800" dirty="0" smtClean="0"/>
          </a:br>
          <a:r>
            <a:rPr lang="en-AU" sz="2800" dirty="0" smtClean="0"/>
            <a:t>COM </a:t>
          </a:r>
          <a:r>
            <a:rPr lang="en-AU" sz="2800" dirty="0" err="1" smtClean="0"/>
            <a:t>Interop</a:t>
          </a:r>
          <a:endParaRPr lang="en-AU" sz="2800" dirty="0"/>
        </a:p>
      </dgm:t>
    </dgm:pt>
    <dgm:pt modelId="{6E08C549-4156-4955-987B-A5C011A5063E}" type="parTrans" cxnId="{478998AC-E4CE-4846-A616-F5CCA2544A2F}">
      <dgm:prSet/>
      <dgm:spPr/>
      <dgm:t>
        <a:bodyPr/>
        <a:lstStyle/>
        <a:p>
          <a:endParaRPr lang="en-AU"/>
        </a:p>
      </dgm:t>
    </dgm:pt>
    <dgm:pt modelId="{AFFC3768-A089-4F6A-A5C8-EF7EB0DEB6D2}" type="sibTrans" cxnId="{478998AC-E4CE-4846-A616-F5CCA2544A2F}">
      <dgm:prSet/>
      <dgm:spPr/>
      <dgm:t>
        <a:bodyPr/>
        <a:lstStyle/>
        <a:p>
          <a:endParaRPr lang="en-AU"/>
        </a:p>
      </dgm:t>
    </dgm:pt>
    <dgm:pt modelId="{49404021-345D-45A9-AD14-DFBB8A64E173}">
      <dgm:prSet custT="1"/>
      <dgm:spPr/>
      <dgm:t>
        <a:bodyPr/>
        <a:lstStyle/>
        <a:p>
          <a:pPr rtl="0"/>
          <a:r>
            <a:rPr lang="en-AU" sz="2800" dirty="0" smtClean="0"/>
            <a:t>Office Automation</a:t>
          </a:r>
          <a:endParaRPr lang="en-AU" sz="2800" dirty="0"/>
        </a:p>
      </dgm:t>
    </dgm:pt>
    <dgm:pt modelId="{98657997-3CD2-4F59-BD65-B4E6E8896D4A}" type="parTrans" cxnId="{61206929-2B2B-4952-B36E-D53BE4D4A7BF}">
      <dgm:prSet/>
      <dgm:spPr/>
      <dgm:t>
        <a:bodyPr/>
        <a:lstStyle/>
        <a:p>
          <a:endParaRPr lang="en-AU"/>
        </a:p>
      </dgm:t>
    </dgm:pt>
    <dgm:pt modelId="{FA7A8A44-4FB4-4FEE-B2C0-33289C33EC25}" type="sibTrans" cxnId="{61206929-2B2B-4952-B36E-D53BE4D4A7BF}">
      <dgm:prSet/>
      <dgm:spPr/>
      <dgm:t>
        <a:bodyPr/>
        <a:lstStyle/>
        <a:p>
          <a:endParaRPr lang="en-AU"/>
        </a:p>
      </dgm:t>
    </dgm:pt>
    <dgm:pt modelId="{FAD13DEF-7E69-4DEE-8568-B935B4BB04D7}" type="pres">
      <dgm:prSet presAssocID="{459C8561-50B5-4578-993C-A3CFA43BFFB9}" presName="theList" presStyleCnt="0">
        <dgm:presLayoutVars>
          <dgm:dir/>
          <dgm:animLvl val="lvl"/>
          <dgm:resizeHandles val="exact"/>
        </dgm:presLayoutVars>
      </dgm:prSet>
      <dgm:spPr/>
      <dgm:t>
        <a:bodyPr/>
        <a:lstStyle/>
        <a:p>
          <a:endParaRPr lang="en-AU"/>
        </a:p>
      </dgm:t>
    </dgm:pt>
    <dgm:pt modelId="{5DDE67F4-3E58-4210-A387-1E184D79A3EA}" type="pres">
      <dgm:prSet presAssocID="{A6E823C3-4A94-4DA6-AD80-E7D1FB785BAF}" presName="compNode" presStyleCnt="0"/>
      <dgm:spPr/>
      <dgm:t>
        <a:bodyPr/>
        <a:lstStyle/>
        <a:p>
          <a:endParaRPr lang="en-AU"/>
        </a:p>
      </dgm:t>
    </dgm:pt>
    <dgm:pt modelId="{D5B499EA-4B97-469A-84C4-874D3759AAA2}" type="pres">
      <dgm:prSet presAssocID="{A6E823C3-4A94-4DA6-AD80-E7D1FB785BAF}" presName="aNode" presStyleLbl="bgShp" presStyleIdx="0" presStyleCnt="1" custLinFactX="-4907" custLinFactNeighborX="-100000" custLinFactNeighborY="-1058"/>
      <dgm:spPr/>
      <dgm:t>
        <a:bodyPr/>
        <a:lstStyle/>
        <a:p>
          <a:endParaRPr lang="en-AU"/>
        </a:p>
      </dgm:t>
    </dgm:pt>
    <dgm:pt modelId="{F04EDF28-D184-4EFE-8C36-70B66ED08184}" type="pres">
      <dgm:prSet presAssocID="{A6E823C3-4A94-4DA6-AD80-E7D1FB785BAF}" presName="textNode" presStyleLbl="bgShp" presStyleIdx="0" presStyleCnt="1"/>
      <dgm:spPr/>
      <dgm:t>
        <a:bodyPr/>
        <a:lstStyle/>
        <a:p>
          <a:endParaRPr lang="en-AU"/>
        </a:p>
      </dgm:t>
    </dgm:pt>
    <dgm:pt modelId="{A55AA282-D8C2-424F-97E0-9886B5E0C198}" type="pres">
      <dgm:prSet presAssocID="{A6E823C3-4A94-4DA6-AD80-E7D1FB785BAF}" presName="compChildNode" presStyleCnt="0"/>
      <dgm:spPr/>
      <dgm:t>
        <a:bodyPr/>
        <a:lstStyle/>
        <a:p>
          <a:endParaRPr lang="en-AU"/>
        </a:p>
      </dgm:t>
    </dgm:pt>
    <dgm:pt modelId="{7914345C-3605-4041-BCD1-FC292FD1E2CB}" type="pres">
      <dgm:prSet presAssocID="{A6E823C3-4A94-4DA6-AD80-E7D1FB785BAF}" presName="theInnerList" presStyleCnt="0"/>
      <dgm:spPr/>
      <dgm:t>
        <a:bodyPr/>
        <a:lstStyle/>
        <a:p>
          <a:endParaRPr lang="en-AU"/>
        </a:p>
      </dgm:t>
    </dgm:pt>
    <dgm:pt modelId="{195105EB-6AF3-46F1-B8AA-A6663EB0C6CB}" type="pres">
      <dgm:prSet presAssocID="{78D0C748-3BA6-4C95-A889-7449891F3123}" presName="childNode" presStyleLbl="node1" presStyleIdx="0" presStyleCnt="2">
        <dgm:presLayoutVars>
          <dgm:bulletEnabled val="1"/>
        </dgm:presLayoutVars>
      </dgm:prSet>
      <dgm:spPr/>
      <dgm:t>
        <a:bodyPr/>
        <a:lstStyle/>
        <a:p>
          <a:endParaRPr lang="en-AU"/>
        </a:p>
      </dgm:t>
    </dgm:pt>
    <dgm:pt modelId="{33467D82-2630-433F-876F-DDA4898D324E}" type="pres">
      <dgm:prSet presAssocID="{78D0C748-3BA6-4C95-A889-7449891F3123}" presName="aSpace2" presStyleCnt="0"/>
      <dgm:spPr/>
    </dgm:pt>
    <dgm:pt modelId="{2697D3D5-1E5F-4145-9A09-C9E077462A3F}" type="pres">
      <dgm:prSet presAssocID="{49404021-345D-45A9-AD14-DFBB8A64E173}" presName="childNode" presStyleLbl="node1" presStyleIdx="1" presStyleCnt="2">
        <dgm:presLayoutVars>
          <dgm:bulletEnabled val="1"/>
        </dgm:presLayoutVars>
      </dgm:prSet>
      <dgm:spPr/>
      <dgm:t>
        <a:bodyPr/>
        <a:lstStyle/>
        <a:p>
          <a:endParaRPr lang="en-AU"/>
        </a:p>
      </dgm:t>
    </dgm:pt>
  </dgm:ptLst>
  <dgm:cxnLst>
    <dgm:cxn modelId="{DD072AFF-78E2-4296-977C-58793D7CAFC4}" type="presOf" srcId="{A6E823C3-4A94-4DA6-AD80-E7D1FB785BAF}" destId="{F04EDF28-D184-4EFE-8C36-70B66ED08184}" srcOrd="1" destOrd="0" presId="urn:microsoft.com/office/officeart/2005/8/layout/lProcess2"/>
    <dgm:cxn modelId="{5C3DF12D-79EE-485A-8098-C49F79AFC122}" srcId="{459C8561-50B5-4578-993C-A3CFA43BFFB9}" destId="{A6E823C3-4A94-4DA6-AD80-E7D1FB785BAF}" srcOrd="0" destOrd="0" parTransId="{04740C7D-93BC-4BE7-BDD0-10ABE2332C47}" sibTransId="{0A00C0A5-226E-4976-9D46-F1D8B56C6356}"/>
    <dgm:cxn modelId="{0D3B7395-64F0-4425-B04D-2752D71B3A3A}" type="presOf" srcId="{78D0C748-3BA6-4C95-A889-7449891F3123}" destId="{195105EB-6AF3-46F1-B8AA-A6663EB0C6CB}" srcOrd="0" destOrd="0" presId="urn:microsoft.com/office/officeart/2005/8/layout/lProcess2"/>
    <dgm:cxn modelId="{41863F18-EE74-47FF-8208-81E8998C52C9}" type="presOf" srcId="{459C8561-50B5-4578-993C-A3CFA43BFFB9}" destId="{FAD13DEF-7E69-4DEE-8568-B935B4BB04D7}" srcOrd="0" destOrd="0" presId="urn:microsoft.com/office/officeart/2005/8/layout/lProcess2"/>
    <dgm:cxn modelId="{FBD9A926-7296-4259-826A-6897A22A7CA2}" type="presOf" srcId="{A6E823C3-4A94-4DA6-AD80-E7D1FB785BAF}" destId="{D5B499EA-4B97-469A-84C4-874D3759AAA2}" srcOrd="0" destOrd="0" presId="urn:microsoft.com/office/officeart/2005/8/layout/lProcess2"/>
    <dgm:cxn modelId="{478998AC-E4CE-4846-A616-F5CCA2544A2F}" srcId="{A6E823C3-4A94-4DA6-AD80-E7D1FB785BAF}" destId="{78D0C748-3BA6-4C95-A889-7449891F3123}" srcOrd="0" destOrd="0" parTransId="{6E08C549-4156-4955-987B-A5C011A5063E}" sibTransId="{AFFC3768-A089-4F6A-A5C8-EF7EB0DEB6D2}"/>
    <dgm:cxn modelId="{61206929-2B2B-4952-B36E-D53BE4D4A7BF}" srcId="{A6E823C3-4A94-4DA6-AD80-E7D1FB785BAF}" destId="{49404021-345D-45A9-AD14-DFBB8A64E173}" srcOrd="1" destOrd="0" parTransId="{98657997-3CD2-4F59-BD65-B4E6E8896D4A}" sibTransId="{FA7A8A44-4FB4-4FEE-B2C0-33289C33EC25}"/>
    <dgm:cxn modelId="{CE7ED01F-DBB8-42F5-B6E8-5EF2CC6E0DA0}" type="presOf" srcId="{49404021-345D-45A9-AD14-DFBB8A64E173}" destId="{2697D3D5-1E5F-4145-9A09-C9E077462A3F}" srcOrd="0" destOrd="0" presId="urn:microsoft.com/office/officeart/2005/8/layout/lProcess2"/>
    <dgm:cxn modelId="{B6E015FD-9321-4AB6-82D9-D24EBEAB821E}" type="presParOf" srcId="{FAD13DEF-7E69-4DEE-8568-B935B4BB04D7}" destId="{5DDE67F4-3E58-4210-A387-1E184D79A3EA}" srcOrd="0" destOrd="0" presId="urn:microsoft.com/office/officeart/2005/8/layout/lProcess2"/>
    <dgm:cxn modelId="{D3B9953F-24A5-4B86-85C3-F8B2EC7F3D12}" type="presParOf" srcId="{5DDE67F4-3E58-4210-A387-1E184D79A3EA}" destId="{D5B499EA-4B97-469A-84C4-874D3759AAA2}" srcOrd="0" destOrd="0" presId="urn:microsoft.com/office/officeart/2005/8/layout/lProcess2"/>
    <dgm:cxn modelId="{9B0F97B7-8EE5-4E69-8247-8BB5B5FF937B}" type="presParOf" srcId="{5DDE67F4-3E58-4210-A387-1E184D79A3EA}" destId="{F04EDF28-D184-4EFE-8C36-70B66ED08184}" srcOrd="1" destOrd="0" presId="urn:microsoft.com/office/officeart/2005/8/layout/lProcess2"/>
    <dgm:cxn modelId="{7AB0A32F-0A20-4060-A575-31480E8F4BE0}" type="presParOf" srcId="{5DDE67F4-3E58-4210-A387-1E184D79A3EA}" destId="{A55AA282-D8C2-424F-97E0-9886B5E0C198}" srcOrd="2" destOrd="0" presId="urn:microsoft.com/office/officeart/2005/8/layout/lProcess2"/>
    <dgm:cxn modelId="{466C3285-02E6-4747-A958-E4EEA9812463}" type="presParOf" srcId="{A55AA282-D8C2-424F-97E0-9886B5E0C198}" destId="{7914345C-3605-4041-BCD1-FC292FD1E2CB}" srcOrd="0" destOrd="0" presId="urn:microsoft.com/office/officeart/2005/8/layout/lProcess2"/>
    <dgm:cxn modelId="{97C42CAF-6F44-43C5-9671-A40F67D66C5A}" type="presParOf" srcId="{7914345C-3605-4041-BCD1-FC292FD1E2CB}" destId="{195105EB-6AF3-46F1-B8AA-A6663EB0C6CB}" srcOrd="0" destOrd="0" presId="urn:microsoft.com/office/officeart/2005/8/layout/lProcess2"/>
    <dgm:cxn modelId="{50707523-F6B9-4C07-AF36-709B01DD6E8F}" type="presParOf" srcId="{7914345C-3605-4041-BCD1-FC292FD1E2CB}" destId="{33467D82-2630-433F-876F-DDA4898D324E}" srcOrd="1" destOrd="0" presId="urn:microsoft.com/office/officeart/2005/8/layout/lProcess2"/>
    <dgm:cxn modelId="{74F0E0A4-E88D-4263-8724-B946E96BCC99}" type="presParOf" srcId="{7914345C-3605-4041-BCD1-FC292FD1E2CB}" destId="{2697D3D5-1E5F-4145-9A09-C9E077462A3F}" srcOrd="2" destOrd="0" presId="urn:microsoft.com/office/officeart/2005/8/layout/l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99EA-4B97-469A-84C4-874D3759AAA2}">
      <dsp:nvSpPr>
        <dsp:cNvPr id="0" name=""/>
        <dsp:cNvSpPr/>
      </dsp:nvSpPr>
      <dsp:spPr>
        <a:xfrm>
          <a:off x="0" y="0"/>
          <a:ext cx="3981128" cy="4525963"/>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z="-190500" extrusionH="12700"/>
      </dsp:spPr>
      <dsp:style>
        <a:lnRef idx="2">
          <a:schemeClr val="accent6"/>
        </a:lnRef>
        <a:fillRef idx="1">
          <a:schemeClr val="lt1"/>
        </a:fillRef>
        <a:effectRef idx="0">
          <a:schemeClr val="accent6"/>
        </a:effectRef>
        <a:fontRef idx="minor">
          <a:schemeClr val="dk1"/>
        </a:fontRef>
      </dsp:style>
      <dsp:txBody>
        <a:bodyPr spcFirstLastPara="0" vert="horz" wrap="square" lIns="205740" tIns="205740" rIns="205740" bIns="205740" numCol="1" spcCol="1270" anchor="ctr" anchorCtr="0">
          <a:noAutofit/>
        </a:bodyPr>
        <a:lstStyle/>
        <a:p>
          <a:pPr lvl="0" algn="ctr" defTabSz="2400300" rtl="0">
            <a:lnSpc>
              <a:spcPct val="90000"/>
            </a:lnSpc>
            <a:spcBef>
              <a:spcPct val="0"/>
            </a:spcBef>
            <a:spcAft>
              <a:spcPct val="35000"/>
            </a:spcAft>
          </a:pPr>
          <a:r>
            <a:rPr lang="en-AU" sz="5400" b="0" kern="1200" dirty="0" smtClean="0"/>
            <a:t>VSTO</a:t>
          </a:r>
          <a:endParaRPr lang="en-AU" sz="5400" b="0" kern="1200" dirty="0"/>
        </a:p>
      </dsp:txBody>
      <dsp:txXfrm>
        <a:off x="0" y="0"/>
        <a:ext cx="3981128" cy="1357788"/>
      </dsp:txXfrm>
    </dsp:sp>
    <dsp:sp modelId="{70F4826E-9FB3-4D2F-818D-07E9B40F4B55}">
      <dsp:nvSpPr>
        <dsp:cNvPr id="0" name=""/>
        <dsp:cNvSpPr/>
      </dsp:nvSpPr>
      <dsp:spPr>
        <a:xfrm>
          <a:off x="398112" y="1359114"/>
          <a:ext cx="3184902" cy="13646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rtl="0">
            <a:lnSpc>
              <a:spcPct val="90000"/>
            </a:lnSpc>
            <a:spcBef>
              <a:spcPct val="0"/>
            </a:spcBef>
            <a:spcAft>
              <a:spcPct val="35000"/>
            </a:spcAft>
          </a:pPr>
          <a:r>
            <a:rPr lang="en-AU" sz="2800" kern="1200" dirty="0" smtClean="0"/>
            <a:t>Managed Code</a:t>
          </a:r>
          <a:endParaRPr lang="en-AU" sz="2800" kern="1200" dirty="0"/>
        </a:p>
      </dsp:txBody>
      <dsp:txXfrm>
        <a:off x="438081" y="1399083"/>
        <a:ext cx="3104964" cy="1284701"/>
      </dsp:txXfrm>
    </dsp:sp>
    <dsp:sp modelId="{E2ADA4E5-9974-4CD6-9B26-6B2A099267D7}">
      <dsp:nvSpPr>
        <dsp:cNvPr id="0" name=""/>
        <dsp:cNvSpPr/>
      </dsp:nvSpPr>
      <dsp:spPr>
        <a:xfrm>
          <a:off x="398112" y="2933699"/>
          <a:ext cx="3184902" cy="13646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rtl="0">
            <a:lnSpc>
              <a:spcPct val="90000"/>
            </a:lnSpc>
            <a:spcBef>
              <a:spcPct val="0"/>
            </a:spcBef>
            <a:spcAft>
              <a:spcPct val="35000"/>
            </a:spcAft>
          </a:pPr>
          <a:r>
            <a:rPr lang="en-AU" sz="2800" kern="1200" dirty="0" smtClean="0"/>
            <a:t>Allows hosting of Managed Add-ins</a:t>
          </a:r>
          <a:endParaRPr lang="en-AU" sz="2800" kern="1200" dirty="0"/>
        </a:p>
      </dsp:txBody>
      <dsp:txXfrm>
        <a:off x="438081" y="2973668"/>
        <a:ext cx="3104964" cy="1284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99EA-4B97-469A-84C4-874D3759AAA2}">
      <dsp:nvSpPr>
        <dsp:cNvPr id="0" name=""/>
        <dsp:cNvSpPr/>
      </dsp:nvSpPr>
      <dsp:spPr>
        <a:xfrm>
          <a:off x="0" y="0"/>
          <a:ext cx="3981128" cy="4525963"/>
        </a:xfrm>
        <a:prstGeom prst="roundRect">
          <a:avLst>
            <a:gd name="adj" fmla="val 10000"/>
          </a:avLst>
        </a:prstGeom>
        <a:solidFill>
          <a:schemeClr val="lt1"/>
        </a:solidFill>
        <a:ln w="25400" cap="flat" cmpd="sng" algn="ctr">
          <a:solidFill>
            <a:schemeClr val="accent6"/>
          </a:solidFill>
          <a:prstDash val="solid"/>
        </a:ln>
        <a:effectLst/>
        <a:scene3d>
          <a:camera prst="orthographicFront"/>
          <a:lightRig rig="flat" dir="t"/>
        </a:scene3d>
        <a:sp3d z="-190500" extrusionH="12700"/>
      </dsp:spPr>
      <dsp:style>
        <a:lnRef idx="2">
          <a:schemeClr val="accent6"/>
        </a:lnRef>
        <a:fillRef idx="1">
          <a:schemeClr val="lt1"/>
        </a:fillRef>
        <a:effectRef idx="0">
          <a:schemeClr val="accent6"/>
        </a:effectRef>
        <a:fontRef idx="minor">
          <a:schemeClr val="dk1"/>
        </a:fontRef>
      </dsp:style>
      <dsp:txBody>
        <a:bodyPr spcFirstLastPara="0" vert="horz" wrap="square" lIns="167640" tIns="167640" rIns="167640" bIns="167640" numCol="1" spcCol="1270" anchor="ctr" anchorCtr="0">
          <a:noAutofit/>
        </a:bodyPr>
        <a:lstStyle/>
        <a:p>
          <a:pPr lvl="0" algn="ctr" defTabSz="1955800" rtl="0">
            <a:lnSpc>
              <a:spcPct val="90000"/>
            </a:lnSpc>
            <a:spcBef>
              <a:spcPct val="0"/>
            </a:spcBef>
            <a:spcAft>
              <a:spcPct val="35000"/>
            </a:spcAft>
          </a:pPr>
          <a:r>
            <a:rPr lang="en-AU" sz="4400" kern="1200" dirty="0" smtClean="0"/>
            <a:t>Office</a:t>
          </a:r>
          <a:r>
            <a:rPr lang="en-AU" sz="4500" kern="1200" dirty="0" smtClean="0"/>
            <a:t> </a:t>
          </a:r>
          <a:r>
            <a:rPr lang="en-AU" sz="4500" kern="1200" dirty="0" err="1" smtClean="0"/>
            <a:t>Interop</a:t>
          </a:r>
          <a:endParaRPr lang="en-AU" sz="4500" kern="1200" dirty="0"/>
        </a:p>
      </dsp:txBody>
      <dsp:txXfrm>
        <a:off x="0" y="0"/>
        <a:ext cx="3981128" cy="1357788"/>
      </dsp:txXfrm>
    </dsp:sp>
    <dsp:sp modelId="{195105EB-6AF3-46F1-B8AA-A6663EB0C6CB}">
      <dsp:nvSpPr>
        <dsp:cNvPr id="0" name=""/>
        <dsp:cNvSpPr/>
      </dsp:nvSpPr>
      <dsp:spPr>
        <a:xfrm>
          <a:off x="398112" y="1359114"/>
          <a:ext cx="3184902" cy="13646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rtl="0">
            <a:lnSpc>
              <a:spcPct val="90000"/>
            </a:lnSpc>
            <a:spcBef>
              <a:spcPct val="0"/>
            </a:spcBef>
            <a:spcAft>
              <a:spcPct val="35000"/>
            </a:spcAft>
          </a:pPr>
          <a:r>
            <a:rPr lang="en-AU" sz="2800" kern="1200" dirty="0" smtClean="0"/>
            <a:t>Unmanaged/</a:t>
          </a:r>
          <a:br>
            <a:rPr lang="en-AU" sz="2800" kern="1200" dirty="0" smtClean="0"/>
          </a:br>
          <a:r>
            <a:rPr lang="en-AU" sz="2800" kern="1200" dirty="0" smtClean="0"/>
            <a:t>COM </a:t>
          </a:r>
          <a:r>
            <a:rPr lang="en-AU" sz="2800" kern="1200" dirty="0" err="1" smtClean="0"/>
            <a:t>Interop</a:t>
          </a:r>
          <a:endParaRPr lang="en-AU" sz="2800" kern="1200" dirty="0"/>
        </a:p>
      </dsp:txBody>
      <dsp:txXfrm>
        <a:off x="438081" y="1399083"/>
        <a:ext cx="3104964" cy="1284701"/>
      </dsp:txXfrm>
    </dsp:sp>
    <dsp:sp modelId="{2697D3D5-1E5F-4145-9A09-C9E077462A3F}">
      <dsp:nvSpPr>
        <dsp:cNvPr id="0" name=""/>
        <dsp:cNvSpPr/>
      </dsp:nvSpPr>
      <dsp:spPr>
        <a:xfrm>
          <a:off x="398112" y="2933699"/>
          <a:ext cx="3184902" cy="136463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rtl="0">
            <a:lnSpc>
              <a:spcPct val="90000"/>
            </a:lnSpc>
            <a:spcBef>
              <a:spcPct val="0"/>
            </a:spcBef>
            <a:spcAft>
              <a:spcPct val="35000"/>
            </a:spcAft>
          </a:pPr>
          <a:r>
            <a:rPr lang="en-AU" sz="2800" kern="1200" dirty="0" smtClean="0"/>
            <a:t>Office Automation</a:t>
          </a:r>
          <a:endParaRPr lang="en-AU" sz="2800" kern="1200" dirty="0"/>
        </a:p>
      </dsp:txBody>
      <dsp:txXfrm>
        <a:off x="438081" y="2973668"/>
        <a:ext cx="3104964" cy="1284701"/>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19BB0-C51C-4C9A-8C99-63F45BC88E63}" type="datetimeFigureOut">
              <a:rPr lang="en-AU" smtClean="0"/>
              <a:pPr/>
              <a:t>31/08/2011</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AC48C-614D-46D0-90EB-1AE9301A1F8C}" type="slidenum">
              <a:rPr lang="en-AU" smtClean="0"/>
              <a:pPr/>
              <a:t>‹#›</a:t>
            </a:fld>
            <a:endParaRPr lang="en-AU" dirty="0"/>
          </a:p>
        </p:txBody>
      </p:sp>
    </p:spTree>
    <p:extLst>
      <p:ext uri="{BB962C8B-B14F-4D97-AF65-F5344CB8AC3E}">
        <p14:creationId xmlns:p14="http://schemas.microsoft.com/office/powerpoint/2010/main" val="42646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22</a:t>
            </a:fld>
            <a:endParaRPr lang="en-AU" dirty="0"/>
          </a:p>
        </p:txBody>
      </p:sp>
    </p:spTree>
    <p:extLst>
      <p:ext uri="{BB962C8B-B14F-4D97-AF65-F5344CB8AC3E}">
        <p14:creationId xmlns:p14="http://schemas.microsoft.com/office/powerpoint/2010/main" val="2496295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4:49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3</a:t>
            </a:fld>
            <a:endParaRPr lang="en-AU" dirty="0"/>
          </a:p>
        </p:txBody>
      </p:sp>
    </p:spTree>
    <p:extLst>
      <p:ext uri="{BB962C8B-B14F-4D97-AF65-F5344CB8AC3E}">
        <p14:creationId xmlns:p14="http://schemas.microsoft.com/office/powerpoint/2010/main" val="4214100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4:49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8/31/2011 4:49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7</a:t>
            </a:fld>
            <a:endParaRPr lang="en-AU" dirty="0"/>
          </a:p>
        </p:txBody>
      </p:sp>
    </p:spTree>
    <p:extLst>
      <p:ext uri="{BB962C8B-B14F-4D97-AF65-F5344CB8AC3E}">
        <p14:creationId xmlns:p14="http://schemas.microsoft.com/office/powerpoint/2010/main" val="592840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8</a:t>
            </a:fld>
            <a:endParaRPr lang="en-AU" dirty="0"/>
          </a:p>
        </p:txBody>
      </p:sp>
    </p:spTree>
    <p:extLst>
      <p:ext uri="{BB962C8B-B14F-4D97-AF65-F5344CB8AC3E}">
        <p14:creationId xmlns:p14="http://schemas.microsoft.com/office/powerpoint/2010/main" val="285561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9</a:t>
            </a:fld>
            <a:endParaRPr lang="en-AU" dirty="0"/>
          </a:p>
        </p:txBody>
      </p:sp>
    </p:spTree>
    <p:extLst>
      <p:ext uri="{BB962C8B-B14F-4D97-AF65-F5344CB8AC3E}">
        <p14:creationId xmlns:p14="http://schemas.microsoft.com/office/powerpoint/2010/main" val="3771807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10</a:t>
            </a:fld>
            <a:endParaRPr lang="en-AU" dirty="0"/>
          </a:p>
        </p:txBody>
      </p:sp>
    </p:spTree>
    <p:extLst>
      <p:ext uri="{BB962C8B-B14F-4D97-AF65-F5344CB8AC3E}">
        <p14:creationId xmlns:p14="http://schemas.microsoft.com/office/powerpoint/2010/main" val="3982653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34AC48C-614D-46D0-90EB-1AE9301A1F8C}" type="slidenum">
              <a:rPr lang="en-AU" smtClean="0"/>
              <a:pPr/>
              <a:t>15</a:t>
            </a:fld>
            <a:endParaRPr lang="en-AU" dirty="0"/>
          </a:p>
        </p:txBody>
      </p:sp>
    </p:spTree>
    <p:extLst>
      <p:ext uri="{BB962C8B-B14F-4D97-AF65-F5344CB8AC3E}">
        <p14:creationId xmlns:p14="http://schemas.microsoft.com/office/powerpoint/2010/main" val="7376938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t>31/08/2011</a:t>
            </a:fld>
            <a:endParaRPr lang="en-AU"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t>31/08/2011</a:t>
            </a:fld>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
        <p:nvSpPr>
          <p:cNvPr id="6" name="Slide Number Placeholder 5"/>
          <p:cNvSpPr>
            <a:spLocks noGrp="1"/>
          </p:cNvSpPr>
          <p:nvPr>
            <p:ph type="sldNum" sz="quarter" idx="12"/>
          </p:nvPr>
        </p:nvSpPr>
        <p:spPr/>
        <p:txBody>
          <a:bodyPr/>
          <a:lstStyle/>
          <a:p>
            <a:fld id="{2721943D-A7F9-4474-AC48-B5E8E9B2DDB3}"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t>31/08/2011</a:t>
            </a:fld>
            <a:endParaRPr lang="en-AU" dirty="0"/>
          </a:p>
        </p:txBody>
      </p:sp>
      <p:sp>
        <p:nvSpPr>
          <p:cNvPr id="8" name="Footer Placeholder 7"/>
          <p:cNvSpPr>
            <a:spLocks noGrp="1"/>
          </p:cNvSpPr>
          <p:nvPr>
            <p:ph type="ftr" sz="quarter" idx="11"/>
          </p:nvPr>
        </p:nvSpPr>
        <p:spPr/>
        <p:txBody>
          <a:bodyPr/>
          <a:lstStyle/>
          <a:p>
            <a:r>
              <a:rPr lang="en-AU" smtClean="0"/>
              <a:t>(c) 2011 Microsoft. All rights reserved.</a:t>
            </a:r>
            <a:endParaRPr lang="en-AU" dirty="0"/>
          </a:p>
        </p:txBody>
      </p:sp>
      <p:sp>
        <p:nvSpPr>
          <p:cNvPr id="9" name="Slide Number Placeholder 8"/>
          <p:cNvSpPr>
            <a:spLocks noGrp="1"/>
          </p:cNvSpPr>
          <p:nvPr>
            <p:ph type="sldNum" sz="quarter" idx="12"/>
          </p:nvPr>
        </p:nvSpPr>
        <p:spPr/>
        <p:txBody>
          <a:bodyPr/>
          <a:lstStyle/>
          <a:p>
            <a:fld id="{2721943D-A7F9-4474-AC48-B5E8E9B2DDB3}" type="slidenum">
              <a:rPr lang="en-AU" smtClean="0"/>
              <a:pPr/>
              <a:t>‹#›</a:t>
            </a:fld>
            <a:endParaRPr lang="en-AU" dirty="0"/>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Slide Number Placeholder 4"/>
          <p:cNvSpPr>
            <a:spLocks noGrp="1"/>
          </p:cNvSpPr>
          <p:nvPr>
            <p:ph type="sldNum" sz="quarter" idx="12"/>
          </p:nvPr>
        </p:nvSpPr>
        <p:spPr/>
        <p:txBody>
          <a:bodyPr/>
          <a:lstStyle/>
          <a:p>
            <a:fld id="{2721943D-A7F9-4474-AC48-B5E8E9B2DDB3}" type="slidenum">
              <a:rPr lang="en-AU" smtClean="0"/>
              <a:pPr/>
              <a:t>‹#›</a:t>
            </a:fld>
            <a:endParaRPr lang="en-AU" dirty="0"/>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
        <p:nvSpPr>
          <p:cNvPr id="4" name="Slide Number Placeholder 3"/>
          <p:cNvSpPr>
            <a:spLocks noGrp="1"/>
          </p:cNvSpPr>
          <p:nvPr>
            <p:ph type="sldNum" sz="quarter" idx="12"/>
          </p:nvPr>
        </p:nvSpPr>
        <p:spPr/>
        <p:txBody>
          <a:bodyPr/>
          <a:lstStyle/>
          <a:p>
            <a:fld id="{2721943D-A7F9-4474-AC48-B5E8E9B2DDB3}" type="slidenum">
              <a:rPr lang="en-AU" smtClean="0"/>
              <a:pPr/>
              <a:t>‹#›</a:t>
            </a:fld>
            <a:endParaRPr lang="en-AU" dirty="0"/>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t>31/08/2011</a:t>
            </a:fld>
            <a:endParaRPr lang="en-AU" dirty="0"/>
          </a:p>
        </p:txBody>
      </p:sp>
      <p:sp>
        <p:nvSpPr>
          <p:cNvPr id="6" name="Footer Placeholder 5"/>
          <p:cNvSpPr>
            <a:spLocks noGrp="1"/>
          </p:cNvSpPr>
          <p:nvPr>
            <p:ph type="ftr" sz="quarter" idx="11"/>
          </p:nvPr>
        </p:nvSpPr>
        <p:spPr/>
        <p:txBody>
          <a:bodyPr/>
          <a:lstStyle/>
          <a:p>
            <a:r>
              <a:rPr lang="en-AU" smtClean="0"/>
              <a:t>(c) 2011 Microsoft. All rights reserved.</a:t>
            </a:r>
            <a:endParaRPr lang="en-AU" dirty="0"/>
          </a:p>
        </p:txBody>
      </p:sp>
      <p:sp>
        <p:nvSpPr>
          <p:cNvPr id="7" name="Slide Number Placeholder 6"/>
          <p:cNvSpPr>
            <a:spLocks noGrp="1"/>
          </p:cNvSpPr>
          <p:nvPr>
            <p:ph type="sldNum" sz="quarter" idx="12"/>
          </p:nvPr>
        </p:nvSpPr>
        <p:spPr/>
        <p:txBody>
          <a:bodyPr/>
          <a:lstStyle/>
          <a:p>
            <a:fld id="{2721943D-A7F9-4474-AC48-B5E8E9B2DDB3}" type="slidenum">
              <a:rPr lang="en-AU" smtClean="0"/>
              <a:pPr/>
              <a:t>‹#›</a:t>
            </a:fld>
            <a:endParaRPr lang="en-AU" dirty="0"/>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t>31/08/2011</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t>(c) 2011 Microsoft. All rights reserved.</a:t>
            </a: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vstocontrib.codeplex.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msdn.microsoft.com/en-us/office/hh133430" TargetMode="External"/><Relationship Id="rId5" Type="http://schemas.openxmlformats.org/officeDocument/2006/relationships/hyperlink" Target="http://blogs.msdn.com/b/vsto/" TargetMode="External"/><Relationship Id="rId4" Type="http://schemas.openxmlformats.org/officeDocument/2006/relationships/hyperlink" Target="http://jake.ginnivan.net/tagged/vsto"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071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Views, Contexts and Features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8" name="Rectangle 7"/>
          <p:cNvSpPr/>
          <p:nvPr/>
        </p:nvSpPr>
        <p:spPr>
          <a:xfrm>
            <a:off x="2511982" y="2967335"/>
            <a:ext cx="4120039" cy="1862048"/>
          </a:xfrm>
          <a:prstGeom prst="rect">
            <a:avLst/>
          </a:prstGeom>
          <a:noFill/>
        </p:spPr>
        <p:txBody>
          <a:bodyPr wrap="none" lIns="91440" tIns="45720" rIns="91440" bIns="45720">
            <a:spAutoFit/>
          </a:bodyPr>
          <a:lstStyle/>
          <a:p>
            <a:pPr algn="ctr"/>
            <a:r>
              <a:rPr lang="en-US" sz="115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DEMO</a:t>
            </a:r>
            <a:endParaRPr lang="en-US" sz="115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684335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Rules to better VSTO Development</a:t>
            </a:r>
            <a:endParaRPr lang="en-AU" sz="3200" dirty="0"/>
          </a:p>
        </p:txBody>
      </p:sp>
      <p:sp>
        <p:nvSpPr>
          <p:cNvPr id="3" name="Content Placeholder 2"/>
          <p:cNvSpPr>
            <a:spLocks noGrp="1"/>
          </p:cNvSpPr>
          <p:nvPr>
            <p:ph idx="1"/>
          </p:nvPr>
        </p:nvSpPr>
        <p:spPr/>
        <p:txBody>
          <a:bodyPr/>
          <a:lstStyle/>
          <a:p>
            <a:r>
              <a:rPr lang="en-AU" dirty="0" smtClean="0"/>
              <a:t>Follow SOLID development principals</a:t>
            </a:r>
          </a:p>
          <a:p>
            <a:endParaRPr lang="en-AU" dirty="0"/>
          </a:p>
          <a:p>
            <a:r>
              <a:rPr lang="en-AU" dirty="0" smtClean="0"/>
              <a:t>Put logic in different project</a:t>
            </a:r>
          </a:p>
          <a:p>
            <a:endParaRPr lang="en-AU" dirty="0"/>
          </a:p>
          <a:p>
            <a:r>
              <a:rPr lang="en-AU" dirty="0" smtClean="0"/>
              <a:t>Understand basics of COM </a:t>
            </a:r>
            <a:r>
              <a:rPr lang="en-AU" dirty="0" err="1" smtClean="0"/>
              <a:t>Interop</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1718619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 </a:t>
            </a:r>
            <a:r>
              <a:rPr lang="en-AU" dirty="0" err="1" smtClean="0"/>
              <a:t>Interop</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cxnSp>
        <p:nvCxnSpPr>
          <p:cNvPr id="5" name="Straight Arrow Connector 4"/>
          <p:cNvCxnSpPr>
            <a:endCxn id="13" idx="0"/>
          </p:cNvCxnSpPr>
          <p:nvPr/>
        </p:nvCxnSpPr>
        <p:spPr>
          <a:xfrm flipH="1">
            <a:off x="2699792" y="4865823"/>
            <a:ext cx="944504" cy="3336"/>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grpSp>
        <p:nvGrpSpPr>
          <p:cNvPr id="6" name="Group 5"/>
          <p:cNvGrpSpPr/>
          <p:nvPr/>
        </p:nvGrpSpPr>
        <p:grpSpPr>
          <a:xfrm rot="5400000">
            <a:off x="5580112" y="4263292"/>
            <a:ext cx="144016" cy="720080"/>
            <a:chOff x="7380312" y="3437384"/>
            <a:chExt cx="144016" cy="720080"/>
          </a:xfrm>
        </p:grpSpPr>
        <p:cxnSp>
          <p:nvCxnSpPr>
            <p:cNvPr id="7" name="Straight Connector 6"/>
            <p:cNvCxnSpPr/>
            <p:nvPr/>
          </p:nvCxnSpPr>
          <p:spPr>
            <a:xfrm flipV="1">
              <a:off x="7448984" y="3544044"/>
              <a:ext cx="0" cy="613420"/>
            </a:xfrm>
            <a:prstGeom prst="line">
              <a:avLst/>
            </a:prstGeom>
            <a:ln/>
          </p:spPr>
          <p:style>
            <a:lnRef idx="1">
              <a:schemeClr val="accent6"/>
            </a:lnRef>
            <a:fillRef idx="0">
              <a:schemeClr val="accent6"/>
            </a:fillRef>
            <a:effectRef idx="0">
              <a:schemeClr val="accent6"/>
            </a:effectRef>
            <a:fontRef idx="minor">
              <a:schemeClr val="tx1"/>
            </a:fontRef>
          </p:style>
        </p:cxnSp>
        <p:sp>
          <p:nvSpPr>
            <p:cNvPr id="8" name="Oval 7"/>
            <p:cNvSpPr/>
            <p:nvPr/>
          </p:nvSpPr>
          <p:spPr>
            <a:xfrm>
              <a:off x="7380312" y="3437384"/>
              <a:ext cx="144016" cy="144016"/>
            </a:xfrm>
            <a:prstGeom prst="ellipse">
              <a:avLst/>
            </a:prstGeom>
            <a:solidFill>
              <a:schemeClr val="accent6"/>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grpSp>
      <p:cxnSp>
        <p:nvCxnSpPr>
          <p:cNvPr id="9" name="Straight Connector 8"/>
          <p:cNvCxnSpPr>
            <a:endCxn id="4" idx="0"/>
          </p:cNvCxnSpPr>
          <p:nvPr/>
        </p:nvCxnSpPr>
        <p:spPr>
          <a:xfrm>
            <a:off x="4564966" y="2204864"/>
            <a:ext cx="7034" cy="4151486"/>
          </a:xfrm>
          <a:prstGeom prst="line">
            <a:avLst/>
          </a:prstGeom>
        </p:spPr>
        <p:style>
          <a:lnRef idx="3">
            <a:schemeClr val="dk1"/>
          </a:lnRef>
          <a:fillRef idx="0">
            <a:schemeClr val="dk1"/>
          </a:fillRef>
          <a:effectRef idx="2">
            <a:schemeClr val="dk1"/>
          </a:effectRef>
          <a:fontRef idx="minor">
            <a:schemeClr val="tx1"/>
          </a:fontRef>
        </p:style>
      </p:cxnSp>
      <p:cxnSp>
        <p:nvCxnSpPr>
          <p:cNvPr id="10" name="Curved Connector 9"/>
          <p:cNvCxnSpPr>
            <a:endCxn id="20" idx="7"/>
          </p:cNvCxnSpPr>
          <p:nvPr/>
        </p:nvCxnSpPr>
        <p:spPr>
          <a:xfrm rot="10800000">
            <a:off x="2174646" y="3306076"/>
            <a:ext cx="2005281" cy="698989"/>
          </a:xfrm>
          <a:prstGeom prst="curvedConnector4">
            <a:avLst>
              <a:gd name="adj1" fmla="val 49474"/>
              <a:gd name="adj2" fmla="val 154843"/>
            </a:avLst>
          </a:prstGeom>
          <a:ln>
            <a:tailEnd type="stealth"/>
          </a:ln>
        </p:spPr>
        <p:style>
          <a:lnRef idx="2">
            <a:schemeClr val="accent1"/>
          </a:lnRef>
          <a:fillRef idx="0">
            <a:schemeClr val="accent1"/>
          </a:fillRef>
          <a:effectRef idx="1">
            <a:schemeClr val="accent1"/>
          </a:effectRef>
          <a:fontRef idx="minor">
            <a:schemeClr val="tx1"/>
          </a:fontRef>
        </p:style>
      </p:cxnSp>
      <p:grpSp>
        <p:nvGrpSpPr>
          <p:cNvPr id="11" name="Group 10"/>
          <p:cNvGrpSpPr/>
          <p:nvPr/>
        </p:nvGrpSpPr>
        <p:grpSpPr>
          <a:xfrm rot="5400000">
            <a:off x="2267744" y="4509119"/>
            <a:ext cx="144016" cy="720080"/>
            <a:chOff x="2511904" y="1988840"/>
            <a:chExt cx="144016" cy="720080"/>
          </a:xfrm>
        </p:grpSpPr>
        <p:cxnSp>
          <p:nvCxnSpPr>
            <p:cNvPr id="12" name="Straight Connector 11"/>
            <p:cNvCxnSpPr/>
            <p:nvPr/>
          </p:nvCxnSpPr>
          <p:spPr>
            <a:xfrm flipV="1">
              <a:off x="2580576" y="2095500"/>
              <a:ext cx="0" cy="613420"/>
            </a:xfrm>
            <a:prstGeom prst="line">
              <a:avLst/>
            </a:prstGeom>
            <a:ln/>
          </p:spPr>
          <p:style>
            <a:lnRef idx="1">
              <a:schemeClr val="accent6"/>
            </a:lnRef>
            <a:fillRef idx="0">
              <a:schemeClr val="accent6"/>
            </a:fillRef>
            <a:effectRef idx="0">
              <a:schemeClr val="accent6"/>
            </a:effectRef>
            <a:fontRef idx="minor">
              <a:schemeClr val="tx1"/>
            </a:fontRef>
          </p:style>
        </p:cxnSp>
        <p:sp>
          <p:nvSpPr>
            <p:cNvPr id="13" name="Oval 12"/>
            <p:cNvSpPr/>
            <p:nvPr/>
          </p:nvSpPr>
          <p:spPr>
            <a:xfrm>
              <a:off x="2511904" y="1988840"/>
              <a:ext cx="144016" cy="144016"/>
            </a:xfrm>
            <a:prstGeom prst="ellipse">
              <a:avLst/>
            </a:prstGeom>
            <a:solidFill>
              <a:schemeClr val="accent6"/>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grpSp>
      <p:grpSp>
        <p:nvGrpSpPr>
          <p:cNvPr id="14" name="Group 13"/>
          <p:cNvGrpSpPr/>
          <p:nvPr/>
        </p:nvGrpSpPr>
        <p:grpSpPr>
          <a:xfrm rot="5400000">
            <a:off x="2267744" y="3789040"/>
            <a:ext cx="144016" cy="720080"/>
            <a:chOff x="2511904" y="1988840"/>
            <a:chExt cx="144016" cy="720080"/>
          </a:xfrm>
        </p:grpSpPr>
        <p:cxnSp>
          <p:nvCxnSpPr>
            <p:cNvPr id="15" name="Straight Connector 14"/>
            <p:cNvCxnSpPr/>
            <p:nvPr/>
          </p:nvCxnSpPr>
          <p:spPr>
            <a:xfrm flipV="1">
              <a:off x="2580576" y="2095500"/>
              <a:ext cx="0" cy="613420"/>
            </a:xfrm>
            <a:prstGeom prst="line">
              <a:avLst/>
            </a:prstGeom>
            <a:ln/>
          </p:spPr>
          <p:style>
            <a:lnRef idx="1">
              <a:schemeClr val="accent6"/>
            </a:lnRef>
            <a:fillRef idx="0">
              <a:schemeClr val="accent6"/>
            </a:fillRef>
            <a:effectRef idx="0">
              <a:schemeClr val="accent6"/>
            </a:effectRef>
            <a:fontRef idx="minor">
              <a:schemeClr val="tx1"/>
            </a:fontRef>
          </p:style>
        </p:cxnSp>
        <p:sp>
          <p:nvSpPr>
            <p:cNvPr id="16" name="Oval 15"/>
            <p:cNvSpPr/>
            <p:nvPr/>
          </p:nvSpPr>
          <p:spPr>
            <a:xfrm>
              <a:off x="2511904" y="1988840"/>
              <a:ext cx="144016" cy="144016"/>
            </a:xfrm>
            <a:prstGeom prst="ellipse">
              <a:avLst/>
            </a:prstGeom>
            <a:solidFill>
              <a:schemeClr val="accent6"/>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grpSp>
      <p:sp>
        <p:nvSpPr>
          <p:cNvPr id="17" name="Rounded Rectangle 16"/>
          <p:cNvSpPr/>
          <p:nvPr/>
        </p:nvSpPr>
        <p:spPr>
          <a:xfrm>
            <a:off x="251520" y="4005064"/>
            <a:ext cx="2016224" cy="1224136"/>
          </a:xfrm>
          <a:prstGeom prst="roundRect">
            <a:avLst/>
          </a:prstGeom>
          <a:solidFill>
            <a:schemeClr val="accent6"/>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AU" dirty="0" smtClean="0"/>
              <a:t>COM Object</a:t>
            </a:r>
            <a:endParaRPr lang="en-AU" dirty="0"/>
          </a:p>
        </p:txBody>
      </p:sp>
      <p:grpSp>
        <p:nvGrpSpPr>
          <p:cNvPr id="18" name="Group 17"/>
          <p:cNvGrpSpPr/>
          <p:nvPr/>
        </p:nvGrpSpPr>
        <p:grpSpPr>
          <a:xfrm>
            <a:off x="2051720" y="3284984"/>
            <a:ext cx="144016" cy="720080"/>
            <a:chOff x="2511904" y="1988840"/>
            <a:chExt cx="144016" cy="720080"/>
          </a:xfrm>
        </p:grpSpPr>
        <p:cxnSp>
          <p:nvCxnSpPr>
            <p:cNvPr id="19" name="Straight Connector 18"/>
            <p:cNvCxnSpPr/>
            <p:nvPr/>
          </p:nvCxnSpPr>
          <p:spPr>
            <a:xfrm flipV="1">
              <a:off x="2580576" y="2095500"/>
              <a:ext cx="0" cy="613420"/>
            </a:xfrm>
            <a:prstGeom prst="line">
              <a:avLst/>
            </a:prstGeom>
            <a:ln/>
          </p:spPr>
          <p:style>
            <a:lnRef idx="1">
              <a:schemeClr val="accent6"/>
            </a:lnRef>
            <a:fillRef idx="0">
              <a:schemeClr val="accent6"/>
            </a:fillRef>
            <a:effectRef idx="0">
              <a:schemeClr val="accent6"/>
            </a:effectRef>
            <a:fontRef idx="minor">
              <a:schemeClr val="tx1"/>
            </a:fontRef>
          </p:style>
        </p:cxnSp>
        <p:sp>
          <p:nvSpPr>
            <p:cNvPr id="20" name="Oval 19"/>
            <p:cNvSpPr/>
            <p:nvPr/>
          </p:nvSpPr>
          <p:spPr>
            <a:xfrm>
              <a:off x="2511904" y="1988840"/>
              <a:ext cx="144016" cy="144016"/>
            </a:xfrm>
            <a:prstGeom prst="ellipse">
              <a:avLst/>
            </a:prstGeom>
            <a:solidFill>
              <a:schemeClr val="accent6"/>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grpSp>
      <p:sp>
        <p:nvSpPr>
          <p:cNvPr id="21" name="TextBox 20"/>
          <p:cNvSpPr txBox="1"/>
          <p:nvPr/>
        </p:nvSpPr>
        <p:spPr>
          <a:xfrm>
            <a:off x="2297548" y="3212976"/>
            <a:ext cx="1252266" cy="369332"/>
          </a:xfrm>
          <a:prstGeom prst="rect">
            <a:avLst/>
          </a:prstGeom>
          <a:solidFill>
            <a:schemeClr val="bg1"/>
          </a:solidFill>
        </p:spPr>
        <p:txBody>
          <a:bodyPr wrap="none" rtlCol="0">
            <a:spAutoFit/>
          </a:bodyPr>
          <a:lstStyle/>
          <a:p>
            <a:r>
              <a:rPr lang="en-AU" dirty="0" err="1" smtClean="0"/>
              <a:t>IUnknown</a:t>
            </a:r>
            <a:endParaRPr lang="en-AU" dirty="0"/>
          </a:p>
        </p:txBody>
      </p:sp>
      <p:sp>
        <p:nvSpPr>
          <p:cNvPr id="22" name="TextBox 21"/>
          <p:cNvSpPr txBox="1"/>
          <p:nvPr/>
        </p:nvSpPr>
        <p:spPr>
          <a:xfrm>
            <a:off x="2300490" y="3760904"/>
            <a:ext cx="1159356" cy="369332"/>
          </a:xfrm>
          <a:prstGeom prst="rect">
            <a:avLst/>
          </a:prstGeom>
          <a:noFill/>
        </p:spPr>
        <p:txBody>
          <a:bodyPr wrap="none" rtlCol="0">
            <a:spAutoFit/>
          </a:bodyPr>
          <a:lstStyle/>
          <a:p>
            <a:r>
              <a:rPr lang="en-AU" dirty="0" err="1" smtClean="0"/>
              <a:t>IDispatch</a:t>
            </a:r>
            <a:endParaRPr lang="en-AU" dirty="0"/>
          </a:p>
        </p:txBody>
      </p:sp>
      <p:sp>
        <p:nvSpPr>
          <p:cNvPr id="23" name="TextBox 22"/>
          <p:cNvSpPr txBox="1"/>
          <p:nvPr/>
        </p:nvSpPr>
        <p:spPr>
          <a:xfrm>
            <a:off x="2267744" y="4427820"/>
            <a:ext cx="726481" cy="369332"/>
          </a:xfrm>
          <a:prstGeom prst="rect">
            <a:avLst/>
          </a:prstGeom>
          <a:noFill/>
        </p:spPr>
        <p:txBody>
          <a:bodyPr wrap="none" rtlCol="0">
            <a:spAutoFit/>
          </a:bodyPr>
          <a:lstStyle/>
          <a:p>
            <a:r>
              <a:rPr lang="en-AU" dirty="0" err="1" smtClean="0"/>
              <a:t>INew</a:t>
            </a:r>
            <a:endParaRPr lang="en-AU" dirty="0"/>
          </a:p>
        </p:txBody>
      </p:sp>
      <p:sp>
        <p:nvSpPr>
          <p:cNvPr id="24" name="Rectangle 23"/>
          <p:cNvSpPr/>
          <p:nvPr/>
        </p:nvSpPr>
        <p:spPr>
          <a:xfrm>
            <a:off x="3549820" y="4005064"/>
            <a:ext cx="2030292" cy="1224136"/>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dirty="0" smtClean="0"/>
              <a:t>RCW</a:t>
            </a:r>
            <a:endParaRPr lang="en-AU" dirty="0"/>
          </a:p>
        </p:txBody>
      </p:sp>
      <p:cxnSp>
        <p:nvCxnSpPr>
          <p:cNvPr id="25" name="Straight Arrow Connector 24"/>
          <p:cNvCxnSpPr>
            <a:endCxn id="16" idx="7"/>
          </p:cNvCxnSpPr>
          <p:nvPr/>
        </p:nvCxnSpPr>
        <p:spPr>
          <a:xfrm flipH="1" flipV="1">
            <a:off x="2678701" y="4199997"/>
            <a:ext cx="871119" cy="227823"/>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399386" y="2113692"/>
            <a:ext cx="2244910" cy="584775"/>
          </a:xfrm>
          <a:prstGeom prst="rect">
            <a:avLst/>
          </a:prstGeom>
          <a:noFill/>
        </p:spPr>
        <p:txBody>
          <a:bodyPr wrap="none" rtlCol="0">
            <a:spAutoFit/>
          </a:bodyPr>
          <a:lstStyle/>
          <a:p>
            <a:r>
              <a:rPr lang="en-AU" sz="3200" b="1" dirty="0" smtClean="0">
                <a:latin typeface="Calibri" pitchFamily="34" charset="0"/>
                <a:ea typeface="Segoe UI" pitchFamily="34" charset="0"/>
                <a:cs typeface="Calibri" pitchFamily="34" charset="0"/>
              </a:rPr>
              <a:t>Unmanaged</a:t>
            </a:r>
            <a:endParaRPr lang="en-AU" sz="3200" b="1" dirty="0">
              <a:latin typeface="Calibri" pitchFamily="34" charset="0"/>
              <a:ea typeface="Segoe UI" pitchFamily="34" charset="0"/>
              <a:cs typeface="Calibri" pitchFamily="34" charset="0"/>
            </a:endParaRPr>
          </a:p>
        </p:txBody>
      </p:sp>
      <p:sp>
        <p:nvSpPr>
          <p:cNvPr id="27" name="TextBox 26"/>
          <p:cNvSpPr txBox="1"/>
          <p:nvPr/>
        </p:nvSpPr>
        <p:spPr>
          <a:xfrm>
            <a:off x="6029115" y="2132856"/>
            <a:ext cx="1783245" cy="584775"/>
          </a:xfrm>
          <a:prstGeom prst="rect">
            <a:avLst/>
          </a:prstGeom>
          <a:noFill/>
        </p:spPr>
        <p:txBody>
          <a:bodyPr wrap="none" rtlCol="0">
            <a:spAutoFit/>
          </a:bodyPr>
          <a:lstStyle/>
          <a:p>
            <a:r>
              <a:rPr lang="en-AU" sz="3200" b="1" dirty="0" smtClean="0">
                <a:latin typeface="Calibri" pitchFamily="34" charset="0"/>
                <a:ea typeface="Segoe UI" pitchFamily="34" charset="0"/>
                <a:cs typeface="Calibri" pitchFamily="34" charset="0"/>
              </a:rPr>
              <a:t>Managed</a:t>
            </a:r>
            <a:endParaRPr lang="en-AU" sz="3200" b="1" dirty="0">
              <a:latin typeface="Calibri" pitchFamily="34" charset="0"/>
              <a:ea typeface="Segoe UI" pitchFamily="34" charset="0"/>
              <a:cs typeface="Calibri" pitchFamily="34" charset="0"/>
            </a:endParaRPr>
          </a:p>
        </p:txBody>
      </p:sp>
      <p:sp>
        <p:nvSpPr>
          <p:cNvPr id="28" name="TextBox 27"/>
          <p:cNvSpPr txBox="1"/>
          <p:nvPr/>
        </p:nvSpPr>
        <p:spPr>
          <a:xfrm>
            <a:off x="5645719" y="4077072"/>
            <a:ext cx="726481" cy="369332"/>
          </a:xfrm>
          <a:prstGeom prst="rect">
            <a:avLst/>
          </a:prstGeom>
          <a:noFill/>
        </p:spPr>
        <p:txBody>
          <a:bodyPr wrap="none" rtlCol="0">
            <a:spAutoFit/>
          </a:bodyPr>
          <a:lstStyle/>
          <a:p>
            <a:r>
              <a:rPr lang="en-AU" dirty="0" err="1" smtClean="0"/>
              <a:t>INew</a:t>
            </a:r>
            <a:endParaRPr lang="en-AU" dirty="0"/>
          </a:p>
        </p:txBody>
      </p:sp>
      <p:cxnSp>
        <p:nvCxnSpPr>
          <p:cNvPr id="29" name="Straight Arrow Connector 28"/>
          <p:cNvCxnSpPr>
            <a:stCxn id="30" idx="1"/>
            <a:endCxn id="8" idx="0"/>
          </p:cNvCxnSpPr>
          <p:nvPr/>
        </p:nvCxnSpPr>
        <p:spPr>
          <a:xfrm flipH="1">
            <a:off x="6012160" y="4617132"/>
            <a:ext cx="792088" cy="7440"/>
          </a:xfrm>
          <a:prstGeom prst="straightConnector1">
            <a:avLst/>
          </a:prstGeom>
          <a:ln>
            <a:tailEnd type="stealth"/>
          </a:ln>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6804248" y="4005064"/>
            <a:ext cx="2016224" cy="1224136"/>
          </a:xfrm>
          <a:prstGeom prst="roundRect">
            <a:avLst/>
          </a:prstGeom>
          <a:solidFill>
            <a:srgbClr val="F8ED14"/>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AU" dirty="0" smtClean="0">
                <a:solidFill>
                  <a:schemeClr val="tx1"/>
                </a:solidFill>
              </a:rPr>
              <a:t>.NET Client</a:t>
            </a:r>
            <a:endParaRPr lang="en-AU" dirty="0">
              <a:solidFill>
                <a:schemeClr val="tx1"/>
              </a:solidFill>
            </a:endParaRPr>
          </a:p>
        </p:txBody>
      </p:sp>
    </p:spTree>
    <p:extLst>
      <p:ext uri="{BB962C8B-B14F-4D97-AF65-F5344CB8AC3E}">
        <p14:creationId xmlns:p14="http://schemas.microsoft.com/office/powerpoint/2010/main" val="309222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500"/>
                                        <p:tgtEl>
                                          <p:spTgt spid="3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par>
                                <p:cTn id="25" presetID="10"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par>
                                <p:cTn id="36" presetID="10" presetClass="entr" presetSubtype="0" fill="hold"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par>
                                <p:cTn id="39" presetID="10" presetClass="entr" presetSubtype="0" fill="hold"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par>
                                <p:cTn id="42" presetID="10" presetClass="entr" presetSubtype="0" fill="hold"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500"/>
                                        <p:tgtEl>
                                          <p:spTgt spid="25"/>
                                        </p:tgtEl>
                                      </p:cBhvr>
                                    </p:animEffect>
                                  </p:childTnLst>
                                </p:cTn>
                              </p:par>
                              <p:par>
                                <p:cTn id="50" presetID="10" presetClass="entr" presetSubtype="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par>
                                <p:cTn id="59" presetID="10" presetClass="entr" presetSubtype="0"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500"/>
                                        <p:tgtEl>
                                          <p:spTgt spid="1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animBg="1"/>
      <p:bldP spid="22" grpId="0"/>
      <p:bldP spid="23" grpId="0"/>
      <p:bldP spid="24" grpId="0" animBg="1"/>
      <p:bldP spid="26" grpId="0"/>
      <p:bldP spid="27" grpId="0"/>
      <p:bldP spid="28" grpId="0"/>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COM </a:t>
            </a:r>
            <a:r>
              <a:rPr lang="en-AU" dirty="0" err="1" smtClean="0"/>
              <a:t>Interop</a:t>
            </a:r>
            <a:endParaRPr lang="en-AU" dirty="0"/>
          </a:p>
        </p:txBody>
      </p:sp>
      <p:sp>
        <p:nvSpPr>
          <p:cNvPr id="3" name="Content Placeholder 2"/>
          <p:cNvSpPr>
            <a:spLocks noGrp="1"/>
          </p:cNvSpPr>
          <p:nvPr>
            <p:ph idx="1"/>
          </p:nvPr>
        </p:nvSpPr>
        <p:spPr>
          <a:xfrm>
            <a:off x="457200" y="2470249"/>
            <a:ext cx="8229600" cy="3655914"/>
          </a:xfrm>
        </p:spPr>
        <p:txBody>
          <a:bodyPr/>
          <a:lstStyle/>
          <a:p>
            <a:r>
              <a:rPr lang="en-AU" dirty="0" err="1" smtClean="0"/>
              <a:t>Marshal.ReleaseComObject</a:t>
            </a:r>
            <a:r>
              <a:rPr lang="en-AU" dirty="0" smtClean="0"/>
              <a:t>()</a:t>
            </a:r>
          </a:p>
          <a:p>
            <a:endParaRPr lang="en-AU" dirty="0" smtClean="0"/>
          </a:p>
          <a:p>
            <a:r>
              <a:rPr lang="en-AU" dirty="0" err="1" smtClean="0"/>
              <a:t>Marshal.FinalReleaseComObject</a:t>
            </a:r>
            <a:r>
              <a:rPr lang="en-AU" dirty="0" smtClean="0"/>
              <a:t>()</a:t>
            </a:r>
          </a:p>
          <a:p>
            <a:endParaRPr lang="en-AU" dirty="0" smtClean="0"/>
          </a:p>
          <a:p>
            <a:r>
              <a:rPr lang="en-AU" dirty="0" err="1" smtClean="0"/>
              <a:t>Marshal.IsComObject</a:t>
            </a:r>
            <a:r>
              <a:rPr lang="en-AU" dirty="0" smtClean="0"/>
              <a:t>()</a:t>
            </a:r>
          </a:p>
          <a:p>
            <a:endParaRPr lang="en-AU" dirty="0" smtClean="0"/>
          </a:p>
          <a:p>
            <a:r>
              <a:rPr lang="en-AU" dirty="0" err="1" smtClean="0"/>
              <a:t>Marshal.GetIUnknown</a:t>
            </a:r>
            <a:r>
              <a:rPr lang="en-AU" dirty="0" smtClean="0"/>
              <a:t>/</a:t>
            </a:r>
            <a:r>
              <a:rPr lang="en-AU" dirty="0" err="1" smtClean="0"/>
              <a:t>IDispatch</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Rectangle 4"/>
          <p:cNvSpPr/>
          <p:nvPr/>
        </p:nvSpPr>
        <p:spPr>
          <a:xfrm>
            <a:off x="467544" y="1484784"/>
            <a:ext cx="7775655" cy="769441"/>
          </a:xfrm>
          <a:prstGeom prst="rect">
            <a:avLst/>
          </a:prstGeom>
        </p:spPr>
        <p:txBody>
          <a:bodyPr wrap="none">
            <a:spAutoFit/>
          </a:bodyPr>
          <a:lstStyle/>
          <a:p>
            <a:r>
              <a:rPr lang="en-AU" sz="4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System.Runtime.InteropServices</a:t>
            </a:r>
            <a:endParaRPr lang="en-AU"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86856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 </a:t>
            </a:r>
            <a:r>
              <a:rPr lang="en-AU" dirty="0" err="1" smtClean="0"/>
              <a:t>Interop</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Rectangle 4"/>
          <p:cNvSpPr/>
          <p:nvPr/>
        </p:nvSpPr>
        <p:spPr>
          <a:xfrm>
            <a:off x="-508" y="4807588"/>
            <a:ext cx="9144508" cy="2050412"/>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AU" dirty="0"/>
          </a:p>
        </p:txBody>
      </p:sp>
      <p:sp>
        <p:nvSpPr>
          <p:cNvPr id="6" name="Rectangle 5"/>
          <p:cNvSpPr/>
          <p:nvPr/>
        </p:nvSpPr>
        <p:spPr>
          <a:xfrm>
            <a:off x="395536" y="1628800"/>
            <a:ext cx="5112568" cy="2880320"/>
          </a:xfrm>
          <a:prstGeom prst="rect">
            <a:avLst/>
          </a:prstGeom>
          <a:noFill/>
          <a:ln>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t"/>
          <a:lstStyle/>
          <a:p>
            <a:r>
              <a:rPr lang="en-AU" dirty="0" smtClean="0"/>
              <a:t>Managed Process Boundary</a:t>
            </a:r>
            <a:endParaRPr lang="en-AU" dirty="0"/>
          </a:p>
        </p:txBody>
      </p:sp>
      <p:sp>
        <p:nvSpPr>
          <p:cNvPr id="7" name="TextBox 6"/>
          <p:cNvSpPr txBox="1"/>
          <p:nvPr/>
        </p:nvSpPr>
        <p:spPr>
          <a:xfrm>
            <a:off x="1619672" y="2195572"/>
            <a:ext cx="2885726" cy="369332"/>
          </a:xfrm>
          <a:prstGeom prst="rect">
            <a:avLst/>
          </a:prstGeom>
          <a:noFill/>
        </p:spPr>
        <p:txBody>
          <a:bodyPr wrap="none" rtlCol="0">
            <a:spAutoFit/>
          </a:bodyPr>
          <a:lstStyle/>
          <a:p>
            <a:r>
              <a:rPr lang="en-AU" dirty="0" smtClean="0"/>
              <a:t>Multiple Managed Clients</a:t>
            </a:r>
            <a:endParaRPr lang="en-AU" dirty="0"/>
          </a:p>
        </p:txBody>
      </p:sp>
      <p:sp>
        <p:nvSpPr>
          <p:cNvPr id="8" name="Rounded Rectangle 7"/>
          <p:cNvSpPr/>
          <p:nvPr/>
        </p:nvSpPr>
        <p:spPr>
          <a:xfrm>
            <a:off x="971600" y="2564904"/>
            <a:ext cx="1224136" cy="566772"/>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dirty="0" smtClean="0"/>
              <a:t>.NET Client</a:t>
            </a:r>
            <a:endParaRPr lang="en-AU" dirty="0"/>
          </a:p>
        </p:txBody>
      </p:sp>
      <p:sp>
        <p:nvSpPr>
          <p:cNvPr id="9" name="Rounded Rectangle 8"/>
          <p:cNvSpPr/>
          <p:nvPr/>
        </p:nvSpPr>
        <p:spPr>
          <a:xfrm>
            <a:off x="2312829" y="2564904"/>
            <a:ext cx="1224136" cy="566772"/>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dirty="0"/>
              <a:t>.NET </a:t>
            </a:r>
            <a:r>
              <a:rPr lang="en-AU" dirty="0" smtClean="0"/>
              <a:t>Client 2</a:t>
            </a:r>
            <a:endParaRPr lang="en-AU" dirty="0"/>
          </a:p>
        </p:txBody>
      </p:sp>
      <p:sp>
        <p:nvSpPr>
          <p:cNvPr id="10" name="Rounded Rectangle 9"/>
          <p:cNvSpPr/>
          <p:nvPr/>
        </p:nvSpPr>
        <p:spPr>
          <a:xfrm>
            <a:off x="3635896" y="2564904"/>
            <a:ext cx="1224136" cy="566772"/>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AU" dirty="0"/>
              <a:t>.NET </a:t>
            </a:r>
            <a:r>
              <a:rPr lang="en-AU" dirty="0" smtClean="0"/>
              <a:t>Client 3</a:t>
            </a:r>
            <a:endParaRPr lang="en-AU" dirty="0"/>
          </a:p>
        </p:txBody>
      </p:sp>
      <p:sp>
        <p:nvSpPr>
          <p:cNvPr id="11" name="Rounded Rectangle 10"/>
          <p:cNvSpPr/>
          <p:nvPr/>
        </p:nvSpPr>
        <p:spPr>
          <a:xfrm>
            <a:off x="971600" y="3510300"/>
            <a:ext cx="3888432" cy="926812"/>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AU" dirty="0" smtClean="0"/>
              <a:t>RCW</a:t>
            </a:r>
            <a:endParaRPr lang="en-AU" dirty="0"/>
          </a:p>
        </p:txBody>
      </p:sp>
      <p:cxnSp>
        <p:nvCxnSpPr>
          <p:cNvPr id="12" name="Straight Arrow Connector 11"/>
          <p:cNvCxnSpPr>
            <a:stCxn id="8" idx="2"/>
          </p:cNvCxnSpPr>
          <p:nvPr/>
        </p:nvCxnSpPr>
        <p:spPr>
          <a:xfrm>
            <a:off x="1583668" y="3131676"/>
            <a:ext cx="0" cy="3786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a:stCxn id="9" idx="2"/>
            <a:endCxn id="11" idx="0"/>
          </p:cNvCxnSpPr>
          <p:nvPr/>
        </p:nvCxnSpPr>
        <p:spPr>
          <a:xfrm flipH="1">
            <a:off x="2915816" y="3131676"/>
            <a:ext cx="9081" cy="3786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a:stCxn id="10" idx="2"/>
          </p:cNvCxnSpPr>
          <p:nvPr/>
        </p:nvCxnSpPr>
        <p:spPr>
          <a:xfrm>
            <a:off x="4247964" y="3131676"/>
            <a:ext cx="0" cy="3786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RCW reference to"/>
          <p:cNvCxnSpPr/>
          <p:nvPr/>
        </p:nvCxnSpPr>
        <p:spPr>
          <a:xfrm>
            <a:off x="1475656" y="4302388"/>
            <a:ext cx="0" cy="1526236"/>
          </a:xfrm>
          <a:prstGeom prst="straightConnector1">
            <a:avLst/>
          </a:prstGeom>
          <a:ln>
            <a:headEnd type="oval"/>
            <a:tailEnd type="arrow"/>
          </a:ln>
        </p:spPr>
        <p:style>
          <a:lnRef idx="3">
            <a:schemeClr val="dk1"/>
          </a:lnRef>
          <a:fillRef idx="0">
            <a:schemeClr val="dk1"/>
          </a:fillRef>
          <a:effectRef idx="2">
            <a:schemeClr val="dk1"/>
          </a:effectRef>
          <a:fontRef idx="minor">
            <a:schemeClr val="tx1"/>
          </a:fontRef>
        </p:style>
      </p:cxnSp>
      <p:grpSp>
        <p:nvGrpSpPr>
          <p:cNvPr id="17" name="COMInterface"/>
          <p:cNvGrpSpPr/>
          <p:nvPr/>
        </p:nvGrpSpPr>
        <p:grpSpPr>
          <a:xfrm rot="16200000">
            <a:off x="1691680" y="5540592"/>
            <a:ext cx="144016" cy="720080"/>
            <a:chOff x="7380312" y="3437384"/>
            <a:chExt cx="144016" cy="720080"/>
          </a:xfrm>
        </p:grpSpPr>
        <p:cxnSp>
          <p:nvCxnSpPr>
            <p:cNvPr id="18" name="Straight Connector 17"/>
            <p:cNvCxnSpPr/>
            <p:nvPr/>
          </p:nvCxnSpPr>
          <p:spPr>
            <a:xfrm flipV="1">
              <a:off x="7448984" y="3544044"/>
              <a:ext cx="0" cy="613420"/>
            </a:xfrm>
            <a:prstGeom prst="line">
              <a:avLst/>
            </a:prstGeom>
            <a:ln/>
          </p:spPr>
          <p:style>
            <a:lnRef idx="1">
              <a:schemeClr val="accent6"/>
            </a:lnRef>
            <a:fillRef idx="0">
              <a:schemeClr val="accent6"/>
            </a:fillRef>
            <a:effectRef idx="0">
              <a:schemeClr val="accent6"/>
            </a:effectRef>
            <a:fontRef idx="minor">
              <a:schemeClr val="tx1"/>
            </a:fontRef>
          </p:style>
        </p:cxnSp>
        <p:sp>
          <p:nvSpPr>
            <p:cNvPr id="19" name="Oval 18"/>
            <p:cNvSpPr/>
            <p:nvPr/>
          </p:nvSpPr>
          <p:spPr>
            <a:xfrm>
              <a:off x="7380312" y="3437384"/>
              <a:ext cx="144016" cy="144016"/>
            </a:xfrm>
            <a:prstGeom prst="ellipse">
              <a:avLst/>
            </a:prstGeom>
            <a:solidFill>
              <a:schemeClr val="accent6"/>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grpSp>
      <p:sp>
        <p:nvSpPr>
          <p:cNvPr id="20" name="Com Object Box"/>
          <p:cNvSpPr/>
          <p:nvPr/>
        </p:nvSpPr>
        <p:spPr>
          <a:xfrm>
            <a:off x="1907704" y="5454516"/>
            <a:ext cx="3888432" cy="926812"/>
          </a:xfrm>
          <a:prstGeom prst="roundRect">
            <a:avLst>
              <a:gd name="adj" fmla="val 50000"/>
            </a:avLst>
          </a:prstGeom>
        </p:spPr>
        <p:style>
          <a:lnRef idx="2">
            <a:schemeClr val="accent6"/>
          </a:lnRef>
          <a:fillRef idx="1">
            <a:schemeClr val="lt1"/>
          </a:fillRef>
          <a:effectRef idx="0">
            <a:schemeClr val="accent6"/>
          </a:effectRef>
          <a:fontRef idx="minor">
            <a:schemeClr val="dk1"/>
          </a:fontRef>
        </p:style>
        <p:txBody>
          <a:bodyPr rtlCol="0" anchor="t"/>
          <a:lstStyle/>
          <a:p>
            <a:pPr algn="ctr"/>
            <a:r>
              <a:rPr lang="en-AU" dirty="0" smtClean="0"/>
              <a:t>COM Object</a:t>
            </a:r>
          </a:p>
        </p:txBody>
      </p:sp>
      <p:sp>
        <p:nvSpPr>
          <p:cNvPr id="21" name="COM RefCount = 1"/>
          <p:cNvSpPr txBox="1"/>
          <p:nvPr/>
        </p:nvSpPr>
        <p:spPr>
          <a:xfrm>
            <a:off x="3059832" y="5939988"/>
            <a:ext cx="1640514" cy="369332"/>
          </a:xfrm>
          <a:prstGeom prst="rect">
            <a:avLst/>
          </a:prstGeom>
          <a:noFill/>
        </p:spPr>
        <p:txBody>
          <a:bodyPr wrap="none" rtlCol="0">
            <a:spAutoFit/>
          </a:bodyPr>
          <a:lstStyle/>
          <a:p>
            <a:r>
              <a:rPr lang="en-AU" dirty="0" smtClean="0">
                <a:solidFill>
                  <a:schemeClr val="tx1">
                    <a:lumMod val="50000"/>
                    <a:lumOff val="50000"/>
                  </a:schemeClr>
                </a:solidFill>
              </a:rPr>
              <a:t>Ref Count = 1</a:t>
            </a:r>
            <a:endParaRPr lang="en-AU" dirty="0">
              <a:solidFill>
                <a:schemeClr val="tx1">
                  <a:lumMod val="50000"/>
                  <a:lumOff val="50000"/>
                </a:schemeClr>
              </a:solidFill>
            </a:endParaRPr>
          </a:p>
        </p:txBody>
      </p:sp>
      <p:cxnSp>
        <p:nvCxnSpPr>
          <p:cNvPr id="22" name="Managed/Unmanged Line"/>
          <p:cNvCxnSpPr/>
          <p:nvPr/>
        </p:nvCxnSpPr>
        <p:spPr>
          <a:xfrm flipH="1">
            <a:off x="-508" y="4807587"/>
            <a:ext cx="9253028" cy="0"/>
          </a:xfrm>
          <a:prstGeom prst="line">
            <a:avLst/>
          </a:prstGeom>
        </p:spPr>
        <p:style>
          <a:lnRef idx="3">
            <a:schemeClr val="dk1"/>
          </a:lnRef>
          <a:fillRef idx="0">
            <a:schemeClr val="dk1"/>
          </a:fillRef>
          <a:effectRef idx="2">
            <a:schemeClr val="dk1"/>
          </a:effectRef>
          <a:fontRef idx="minor">
            <a:schemeClr val="tx1"/>
          </a:fontRef>
        </p:style>
      </p:cxnSp>
      <p:sp>
        <p:nvSpPr>
          <p:cNvPr id="23" name="managedCode"/>
          <p:cNvSpPr txBox="1"/>
          <p:nvPr/>
        </p:nvSpPr>
        <p:spPr>
          <a:xfrm>
            <a:off x="7020272" y="4365104"/>
            <a:ext cx="1782860" cy="369332"/>
          </a:xfrm>
          <a:prstGeom prst="rect">
            <a:avLst/>
          </a:prstGeom>
          <a:noFill/>
        </p:spPr>
        <p:txBody>
          <a:bodyPr wrap="none" rtlCol="0">
            <a:spAutoFit/>
          </a:bodyPr>
          <a:lstStyle/>
          <a:p>
            <a:r>
              <a:rPr lang="en-AU" dirty="0" smtClean="0"/>
              <a:t>Managed Code</a:t>
            </a:r>
            <a:endParaRPr lang="en-AU" dirty="0"/>
          </a:p>
        </p:txBody>
      </p:sp>
      <p:sp>
        <p:nvSpPr>
          <p:cNvPr id="24" name="UnmanagedCode"/>
          <p:cNvSpPr txBox="1"/>
          <p:nvPr/>
        </p:nvSpPr>
        <p:spPr>
          <a:xfrm>
            <a:off x="7020272" y="4869160"/>
            <a:ext cx="2071401" cy="369332"/>
          </a:xfrm>
          <a:prstGeom prst="rect">
            <a:avLst/>
          </a:prstGeom>
          <a:noFill/>
        </p:spPr>
        <p:txBody>
          <a:bodyPr wrap="none" rtlCol="0">
            <a:spAutoFit/>
          </a:bodyPr>
          <a:lstStyle/>
          <a:p>
            <a:r>
              <a:rPr lang="en-AU" dirty="0" smtClean="0"/>
              <a:t>Unmanaged Code</a:t>
            </a:r>
            <a:endParaRPr lang="en-AU" dirty="0"/>
          </a:p>
        </p:txBody>
      </p:sp>
      <p:sp>
        <p:nvSpPr>
          <p:cNvPr id="25" name="Non-Deterministic Lifetime"/>
          <p:cNvSpPr txBox="1"/>
          <p:nvPr/>
        </p:nvSpPr>
        <p:spPr>
          <a:xfrm>
            <a:off x="5508104" y="2132856"/>
            <a:ext cx="3611053" cy="646331"/>
          </a:xfrm>
          <a:prstGeom prst="rect">
            <a:avLst/>
          </a:prstGeom>
          <a:noFill/>
        </p:spPr>
        <p:txBody>
          <a:bodyPr wrap="none" rtlCol="0">
            <a:spAutoFit/>
          </a:bodyPr>
          <a:lstStyle/>
          <a:p>
            <a:r>
              <a:rPr lang="en-AU" dirty="0" smtClean="0"/>
              <a:t>Non – Deterministic Lifetime</a:t>
            </a:r>
          </a:p>
          <a:p>
            <a:r>
              <a:rPr lang="en-AU" dirty="0" smtClean="0"/>
              <a:t>(follows Garbage Collector rules)</a:t>
            </a:r>
            <a:endParaRPr lang="en-AU" dirty="0"/>
          </a:p>
        </p:txBody>
      </p:sp>
      <p:sp>
        <p:nvSpPr>
          <p:cNvPr id="26" name="Deterministic Lifetime"/>
          <p:cNvSpPr txBox="1"/>
          <p:nvPr/>
        </p:nvSpPr>
        <p:spPr>
          <a:xfrm>
            <a:off x="6040796" y="5733256"/>
            <a:ext cx="2491644" cy="646331"/>
          </a:xfrm>
          <a:prstGeom prst="rect">
            <a:avLst/>
          </a:prstGeom>
          <a:noFill/>
        </p:spPr>
        <p:txBody>
          <a:bodyPr wrap="none" rtlCol="0">
            <a:spAutoFit/>
          </a:bodyPr>
          <a:lstStyle/>
          <a:p>
            <a:r>
              <a:rPr lang="en-AU" dirty="0" smtClean="0"/>
              <a:t>Deterministic Lifetime</a:t>
            </a:r>
          </a:p>
          <a:p>
            <a:r>
              <a:rPr lang="en-AU" dirty="0" smtClean="0"/>
              <a:t>(follows COM rules)</a:t>
            </a:r>
            <a:endParaRPr lang="en-AU" dirty="0"/>
          </a:p>
        </p:txBody>
      </p:sp>
      <p:sp>
        <p:nvSpPr>
          <p:cNvPr id="27" name="SingleRefCount"/>
          <p:cNvSpPr txBox="1"/>
          <p:nvPr/>
        </p:nvSpPr>
        <p:spPr>
          <a:xfrm>
            <a:off x="1472490" y="4859868"/>
            <a:ext cx="2595454" cy="369332"/>
          </a:xfrm>
          <a:prstGeom prst="rect">
            <a:avLst/>
          </a:prstGeom>
          <a:noFill/>
        </p:spPr>
        <p:txBody>
          <a:bodyPr wrap="none" rtlCol="0">
            <a:spAutoFit/>
          </a:bodyPr>
          <a:lstStyle/>
          <a:p>
            <a:r>
              <a:rPr lang="en-AU" dirty="0" smtClean="0"/>
              <a:t>Single Reference count</a:t>
            </a:r>
            <a:endParaRPr lang="en-AU" dirty="0"/>
          </a:p>
        </p:txBody>
      </p:sp>
      <p:sp>
        <p:nvSpPr>
          <p:cNvPr id="15" name="Internal Marshalling Count = 3"/>
          <p:cNvSpPr txBox="1"/>
          <p:nvPr/>
        </p:nvSpPr>
        <p:spPr>
          <a:xfrm>
            <a:off x="1241986" y="3933056"/>
            <a:ext cx="3402022" cy="369332"/>
          </a:xfrm>
          <a:prstGeom prst="rect">
            <a:avLst/>
          </a:prstGeom>
          <a:noFill/>
        </p:spPr>
        <p:txBody>
          <a:bodyPr wrap="none" rtlCol="0">
            <a:spAutoFit/>
          </a:bodyPr>
          <a:lstStyle/>
          <a:p>
            <a:r>
              <a:rPr lang="en-AU" dirty="0" smtClean="0">
                <a:solidFill>
                  <a:schemeClr val="tx1">
                    <a:lumMod val="50000"/>
                    <a:lumOff val="50000"/>
                  </a:schemeClr>
                </a:solidFill>
              </a:rPr>
              <a:t>Internal Marshalling Count = 3</a:t>
            </a:r>
            <a:endParaRPr lang="en-AU" dirty="0">
              <a:solidFill>
                <a:schemeClr val="tx1">
                  <a:lumMod val="50000"/>
                  <a:lumOff val="50000"/>
                </a:schemeClr>
              </a:solidFill>
            </a:endParaRPr>
          </a:p>
        </p:txBody>
      </p:sp>
      <p:sp>
        <p:nvSpPr>
          <p:cNvPr id="28" name="InternalMarshalCount = 1"/>
          <p:cNvSpPr txBox="1"/>
          <p:nvPr/>
        </p:nvSpPr>
        <p:spPr>
          <a:xfrm>
            <a:off x="1241986" y="3933056"/>
            <a:ext cx="3402022" cy="369332"/>
          </a:xfrm>
          <a:prstGeom prst="rect">
            <a:avLst/>
          </a:prstGeom>
          <a:noFill/>
        </p:spPr>
        <p:txBody>
          <a:bodyPr wrap="none" rtlCol="0">
            <a:spAutoFit/>
          </a:bodyPr>
          <a:lstStyle/>
          <a:p>
            <a:r>
              <a:rPr lang="en-AU" dirty="0" smtClean="0">
                <a:solidFill>
                  <a:schemeClr val="tx1">
                    <a:lumMod val="50000"/>
                    <a:lumOff val="50000"/>
                  </a:schemeClr>
                </a:solidFill>
              </a:rPr>
              <a:t>Internal Marshalling Count = 1</a:t>
            </a:r>
            <a:endParaRPr lang="en-AU" dirty="0">
              <a:solidFill>
                <a:schemeClr val="tx1">
                  <a:lumMod val="50000"/>
                  <a:lumOff val="50000"/>
                </a:schemeClr>
              </a:solidFill>
            </a:endParaRPr>
          </a:p>
        </p:txBody>
      </p:sp>
      <p:cxnSp>
        <p:nvCxnSpPr>
          <p:cNvPr id="30" name="Straight Arrow Connector 29"/>
          <p:cNvCxnSpPr/>
          <p:nvPr/>
        </p:nvCxnSpPr>
        <p:spPr>
          <a:xfrm flipH="1" flipV="1">
            <a:off x="4700346" y="2924944"/>
            <a:ext cx="1340450" cy="39604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1" name="Marshal.ReleaseComObject"/>
          <p:cNvSpPr txBox="1"/>
          <p:nvPr/>
        </p:nvSpPr>
        <p:spPr>
          <a:xfrm>
            <a:off x="5508104" y="3212976"/>
            <a:ext cx="3631700" cy="461665"/>
          </a:xfrm>
          <a:prstGeom prst="rect">
            <a:avLst/>
          </a:prstGeom>
          <a:noFill/>
        </p:spPr>
        <p:txBody>
          <a:bodyPr wrap="none" rtlCol="0">
            <a:spAutoFit/>
          </a:bodyPr>
          <a:lstStyle/>
          <a:p>
            <a:r>
              <a:rPr lang="en-AU" sz="2400" dirty="0" err="1" smtClean="0"/>
              <a:t>Marshal.ReleaseComObject</a:t>
            </a:r>
            <a:endParaRPr lang="en-AU" sz="2400" dirty="0"/>
          </a:p>
        </p:txBody>
      </p:sp>
      <p:sp>
        <p:nvSpPr>
          <p:cNvPr id="32" name="Internal Marshalling Count = 2"/>
          <p:cNvSpPr txBox="1"/>
          <p:nvPr/>
        </p:nvSpPr>
        <p:spPr>
          <a:xfrm>
            <a:off x="1235882" y="3933056"/>
            <a:ext cx="3020892" cy="369332"/>
          </a:xfrm>
          <a:prstGeom prst="rect">
            <a:avLst/>
          </a:prstGeom>
          <a:noFill/>
        </p:spPr>
        <p:txBody>
          <a:bodyPr wrap="none" rtlCol="0">
            <a:spAutoFit/>
          </a:bodyPr>
          <a:lstStyle/>
          <a:p>
            <a:r>
              <a:rPr lang="en-AU" dirty="0" smtClean="0">
                <a:solidFill>
                  <a:schemeClr val="tx1">
                    <a:lumMod val="50000"/>
                    <a:lumOff val="50000"/>
                  </a:schemeClr>
                </a:solidFill>
              </a:rPr>
              <a:t>Internal Marshalling Count = 2</a:t>
            </a:r>
            <a:endParaRPr lang="en-AU" dirty="0">
              <a:solidFill>
                <a:schemeClr val="tx1">
                  <a:lumMod val="50000"/>
                  <a:lumOff val="50000"/>
                </a:schemeClr>
              </a:solidFill>
            </a:endParaRPr>
          </a:p>
        </p:txBody>
      </p:sp>
    </p:spTree>
    <p:extLst>
      <p:ext uri="{BB962C8B-B14F-4D97-AF65-F5344CB8AC3E}">
        <p14:creationId xmlns:p14="http://schemas.microsoft.com/office/powerpoint/2010/main" val="370475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par>
                                <p:cTn id="28" presetID="10"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fade">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par>
                                <p:cTn id="45" presetID="10"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par>
                                <p:cTn id="57" presetID="10" presetClass="exit" presetSubtype="0" fill="hold" grpId="1" nodeType="withEffect">
                                  <p:stCondLst>
                                    <p:cond delay="0"/>
                                  </p:stCondLst>
                                  <p:childTnLst>
                                    <p:animEffect transition="out" filter="fade">
                                      <p:cBhvr>
                                        <p:cTn id="58" dur="500"/>
                                        <p:tgtEl>
                                          <p:spTgt spid="28"/>
                                        </p:tgtEl>
                                      </p:cBhvr>
                                    </p:animEffect>
                                    <p:set>
                                      <p:cBhvr>
                                        <p:cTn id="59" dur="1" fill="hold">
                                          <p:stCondLst>
                                            <p:cond delay="499"/>
                                          </p:stCondLst>
                                        </p:cTn>
                                        <p:tgtEl>
                                          <p:spTgt spid="28"/>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500"/>
                                        <p:tgtEl>
                                          <p:spTgt spid="2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10" presetClass="entr" presetSubtype="0" fill="hold" nodeType="with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500"/>
                                        <p:tgtEl>
                                          <p:spTgt spid="30"/>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500"/>
                                        <p:tgtEl>
                                          <p:spTgt spid="32"/>
                                        </p:tgtEl>
                                      </p:cBhvr>
                                    </p:animEffect>
                                  </p:childTnLst>
                                </p:cTn>
                              </p:par>
                              <p:par>
                                <p:cTn id="79" presetID="10" presetClass="exit" presetSubtype="0" fill="hold" grpId="1" nodeType="withEffect">
                                  <p:stCondLst>
                                    <p:cond delay="0"/>
                                  </p:stCondLst>
                                  <p:childTnLst>
                                    <p:animEffect transition="out" filter="fade">
                                      <p:cBhvr>
                                        <p:cTn id="80" dur="500"/>
                                        <p:tgtEl>
                                          <p:spTgt spid="15"/>
                                        </p:tgtEl>
                                      </p:cBhvr>
                                    </p:animEffect>
                                    <p:set>
                                      <p:cBhvr>
                                        <p:cTn id="81" dur="1" fill="hold">
                                          <p:stCondLst>
                                            <p:cond delay="499"/>
                                          </p:stCondLst>
                                        </p:cTn>
                                        <p:tgtEl>
                                          <p:spTgt spid="15"/>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nodeType="clickEffect">
                                  <p:stCondLst>
                                    <p:cond delay="0"/>
                                  </p:stCondLst>
                                  <p:childTnLst>
                                    <p:animEffect transition="out" filter="fade">
                                      <p:cBhvr>
                                        <p:cTn id="85" dur="500"/>
                                        <p:tgtEl>
                                          <p:spTgt spid="14"/>
                                        </p:tgtEl>
                                      </p:cBhvr>
                                    </p:animEffect>
                                    <p:set>
                                      <p:cBhvr>
                                        <p:cTn id="86" dur="1" fill="hold">
                                          <p:stCondLst>
                                            <p:cond delay="499"/>
                                          </p:stCondLst>
                                        </p:cTn>
                                        <p:tgtEl>
                                          <p:spTgt spid="14"/>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500"/>
                                        <p:tgtEl>
                                          <p:spTgt spid="10"/>
                                        </p:tgtEl>
                                      </p:cBhvr>
                                    </p:animEffect>
                                    <p:set>
                                      <p:cBhvr>
                                        <p:cTn id="89" dur="1" fill="hold">
                                          <p:stCondLst>
                                            <p:cond delay="499"/>
                                          </p:stCondLst>
                                        </p:cTn>
                                        <p:tgtEl>
                                          <p:spTgt spid="10"/>
                                        </p:tgtEl>
                                        <p:attrNameLst>
                                          <p:attrName>style.visibility</p:attrName>
                                        </p:attrNameLst>
                                      </p:cBhvr>
                                      <p:to>
                                        <p:strVal val="hidden"/>
                                      </p:to>
                                    </p:set>
                                  </p:childTnLst>
                                </p:cTn>
                              </p:par>
                              <p:par>
                                <p:cTn id="90" presetID="10" presetClass="exit" presetSubtype="0" fill="hold" grpId="1" nodeType="withEffect">
                                  <p:stCondLst>
                                    <p:cond delay="0"/>
                                  </p:stCondLst>
                                  <p:childTnLst>
                                    <p:animEffect transition="out" filter="fade">
                                      <p:cBhvr>
                                        <p:cTn id="91" dur="500"/>
                                        <p:tgtEl>
                                          <p:spTgt spid="31"/>
                                        </p:tgtEl>
                                      </p:cBhvr>
                                    </p:animEffect>
                                    <p:set>
                                      <p:cBhvr>
                                        <p:cTn id="92" dur="1" fill="hold">
                                          <p:stCondLst>
                                            <p:cond delay="499"/>
                                          </p:stCondLst>
                                        </p:cTn>
                                        <p:tgtEl>
                                          <p:spTgt spid="31"/>
                                        </p:tgtEl>
                                        <p:attrNameLst>
                                          <p:attrName>style.visibility</p:attrName>
                                        </p:attrNameLst>
                                      </p:cBhvr>
                                      <p:to>
                                        <p:strVal val="hidden"/>
                                      </p:to>
                                    </p:set>
                                  </p:childTnLst>
                                </p:cTn>
                              </p:par>
                              <p:par>
                                <p:cTn id="93" presetID="10" presetClass="exit" presetSubtype="0" fill="hold" nodeType="withEffect">
                                  <p:stCondLst>
                                    <p:cond delay="0"/>
                                  </p:stCondLst>
                                  <p:childTnLst>
                                    <p:animEffect transition="out" filter="fade">
                                      <p:cBhvr>
                                        <p:cTn id="94" dur="500"/>
                                        <p:tgtEl>
                                          <p:spTgt spid="30"/>
                                        </p:tgtEl>
                                      </p:cBhvr>
                                    </p:animEffect>
                                    <p:set>
                                      <p:cBhvr>
                                        <p:cTn id="95"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0" grpId="0" animBg="1"/>
      <p:bldP spid="10" grpId="1" animBg="1"/>
      <p:bldP spid="11" grpId="0" animBg="1"/>
      <p:bldP spid="20" grpId="0" animBg="1"/>
      <p:bldP spid="21" grpId="0"/>
      <p:bldP spid="25" grpId="0"/>
      <p:bldP spid="26" grpId="0"/>
      <p:bldP spid="27" grpId="0"/>
      <p:bldP spid="15" grpId="0"/>
      <p:bldP spid="15" grpId="1"/>
      <p:bldP spid="28" grpId="0"/>
      <p:bldP spid="28" grpId="1"/>
      <p:bldP spid="31" grpId="0"/>
      <p:bldP spid="31" grpId="1"/>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 </a:t>
            </a:r>
            <a:r>
              <a:rPr lang="en-AU" dirty="0" err="1" smtClean="0"/>
              <a:t>Interop</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
        <p:nvSpPr>
          <p:cNvPr id="5" name="TextBox 4"/>
          <p:cNvSpPr txBox="1"/>
          <p:nvPr/>
        </p:nvSpPr>
        <p:spPr>
          <a:xfrm>
            <a:off x="1757838" y="3074086"/>
            <a:ext cx="5771259" cy="2246769"/>
          </a:xfrm>
          <a:prstGeom prst="rect">
            <a:avLst/>
          </a:prstGeom>
          <a:noFill/>
        </p:spPr>
        <p:txBody>
          <a:bodyPr wrap="none" rtlCol="0">
            <a:spAutoFit/>
          </a:bodyPr>
          <a:lstStyle/>
          <a:p>
            <a:pPr algn="ctr"/>
            <a:r>
              <a:rPr lang="en-AU" sz="8000" dirty="0" smtClean="0">
                <a:solidFill>
                  <a:schemeClr val="tx1">
                    <a:lumMod val="65000"/>
                    <a:lumOff val="35000"/>
                  </a:schemeClr>
                </a:solidFill>
              </a:rPr>
              <a:t>3 Rules </a:t>
            </a:r>
          </a:p>
          <a:p>
            <a:pPr algn="ctr"/>
            <a:r>
              <a:rPr lang="en-AU" sz="6000" dirty="0" smtClean="0">
                <a:solidFill>
                  <a:schemeClr val="tx1">
                    <a:lumMod val="65000"/>
                    <a:lumOff val="35000"/>
                  </a:schemeClr>
                </a:solidFill>
              </a:rPr>
              <a:t>(To save you pain)</a:t>
            </a:r>
            <a:endParaRPr lang="en-AU" sz="6000" dirty="0">
              <a:solidFill>
                <a:schemeClr val="tx1">
                  <a:lumMod val="65000"/>
                  <a:lumOff val="35000"/>
                </a:schemeClr>
              </a:solidFill>
            </a:endParaRPr>
          </a:p>
        </p:txBody>
      </p:sp>
    </p:spTree>
    <p:extLst>
      <p:ext uri="{BB962C8B-B14F-4D97-AF65-F5344CB8AC3E}">
        <p14:creationId xmlns:p14="http://schemas.microsoft.com/office/powerpoint/2010/main" val="1346389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6000" dirty="0" smtClean="0"/>
              <a:t>Code!</a:t>
            </a:r>
            <a:endParaRPr lang="en-AU" sz="6000" dirty="0"/>
          </a:p>
        </p:txBody>
      </p:sp>
      <p:sp>
        <p:nvSpPr>
          <p:cNvPr id="3" name="Text Placeholder 2"/>
          <p:cNvSpPr>
            <a:spLocks noGrp="1"/>
          </p:cNvSpPr>
          <p:nvPr>
            <p:ph type="body" idx="1"/>
          </p:nvPr>
        </p:nvSpPr>
        <p:spPr/>
        <p:txBody>
          <a:bodyPr>
            <a:normAutofit/>
          </a:bodyPr>
          <a:lstStyle/>
          <a:p>
            <a:r>
              <a:rPr lang="en-AU" sz="2800" dirty="0" smtClean="0"/>
              <a:t>Out of the box experience</a:t>
            </a:r>
            <a:endParaRPr lang="en-AU" sz="2800"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875620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Ribbon Designer</a:t>
            </a:r>
            <a:endParaRPr lang="en-AU" dirty="0"/>
          </a:p>
        </p:txBody>
      </p:sp>
      <p:sp>
        <p:nvSpPr>
          <p:cNvPr id="3" name="Content Placeholder 2"/>
          <p:cNvSpPr>
            <a:spLocks noGrp="1"/>
          </p:cNvSpPr>
          <p:nvPr>
            <p:ph sz="half" idx="1"/>
          </p:nvPr>
        </p:nvSpPr>
        <p:spPr>
          <a:xfrm>
            <a:off x="395536" y="1600200"/>
            <a:ext cx="4038600" cy="4525963"/>
          </a:xfrm>
        </p:spPr>
        <p:txBody>
          <a:bodyPr/>
          <a:lstStyle/>
          <a:p>
            <a:pPr marL="0" indent="0">
              <a:buNone/>
            </a:pPr>
            <a:r>
              <a:rPr lang="en-AU" sz="4000" b="1" dirty="0" smtClean="0"/>
              <a:t>Pros</a:t>
            </a:r>
          </a:p>
          <a:p>
            <a:pPr marL="0" indent="0">
              <a:buNone/>
            </a:pPr>
            <a:endParaRPr lang="en-AU" dirty="0"/>
          </a:p>
          <a:p>
            <a:r>
              <a:rPr lang="en-AU" dirty="0" smtClean="0"/>
              <a:t>Context</a:t>
            </a:r>
          </a:p>
          <a:p>
            <a:endParaRPr lang="en-AU" dirty="0"/>
          </a:p>
          <a:p>
            <a:r>
              <a:rPr lang="en-AU" dirty="0" smtClean="0"/>
              <a:t>Easy, no magic string</a:t>
            </a:r>
          </a:p>
          <a:p>
            <a:endParaRPr lang="en-AU" dirty="0"/>
          </a:p>
          <a:p>
            <a:r>
              <a:rPr lang="en-AU" dirty="0" smtClean="0"/>
              <a:t>Designer Support</a:t>
            </a:r>
            <a:endParaRPr lang="en-AU" dirty="0"/>
          </a:p>
        </p:txBody>
      </p:sp>
      <p:sp>
        <p:nvSpPr>
          <p:cNvPr id="4" name="Content Placeholder 3"/>
          <p:cNvSpPr>
            <a:spLocks noGrp="1"/>
          </p:cNvSpPr>
          <p:nvPr>
            <p:ph sz="half" idx="2"/>
          </p:nvPr>
        </p:nvSpPr>
        <p:spPr/>
        <p:txBody>
          <a:bodyPr/>
          <a:lstStyle/>
          <a:p>
            <a:pPr marL="0" indent="0">
              <a:buNone/>
            </a:pPr>
            <a:r>
              <a:rPr lang="en-AU" sz="4000" b="1" dirty="0" smtClean="0"/>
              <a:t>Cons</a:t>
            </a:r>
          </a:p>
          <a:p>
            <a:endParaRPr lang="en-AU" dirty="0"/>
          </a:p>
          <a:p>
            <a:r>
              <a:rPr lang="en-AU" dirty="0" smtClean="0"/>
              <a:t> Error Handling Sucks</a:t>
            </a:r>
          </a:p>
          <a:p>
            <a:endParaRPr lang="en-AU" dirty="0"/>
          </a:p>
          <a:p>
            <a:r>
              <a:rPr lang="en-AU" dirty="0" smtClean="0"/>
              <a:t>Encourages Code behind</a:t>
            </a:r>
          </a:p>
          <a:p>
            <a:endParaRPr lang="en-AU" dirty="0"/>
          </a:p>
          <a:p>
            <a:r>
              <a:rPr lang="en-AU" dirty="0" smtClean="0"/>
              <a:t>Limited Features</a:t>
            </a:r>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986021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Ribbon XML</a:t>
            </a:r>
            <a:endParaRPr lang="en-AU" dirty="0"/>
          </a:p>
        </p:txBody>
      </p:sp>
      <p:sp>
        <p:nvSpPr>
          <p:cNvPr id="3" name="Content Placeholder 2"/>
          <p:cNvSpPr>
            <a:spLocks noGrp="1"/>
          </p:cNvSpPr>
          <p:nvPr>
            <p:ph sz="half" idx="1"/>
          </p:nvPr>
        </p:nvSpPr>
        <p:spPr/>
        <p:txBody>
          <a:bodyPr/>
          <a:lstStyle/>
          <a:p>
            <a:pPr marL="0" indent="0">
              <a:buNone/>
            </a:pPr>
            <a:r>
              <a:rPr lang="en-AU" sz="4000" b="1" dirty="0" smtClean="0"/>
              <a:t>Pros</a:t>
            </a:r>
          </a:p>
          <a:p>
            <a:endParaRPr lang="en-AU" dirty="0"/>
          </a:p>
          <a:p>
            <a:r>
              <a:rPr lang="en-AU" dirty="0" smtClean="0"/>
              <a:t>Flexible/Powerful</a:t>
            </a:r>
          </a:p>
          <a:p>
            <a:endParaRPr lang="en-AU" dirty="0"/>
          </a:p>
          <a:p>
            <a:r>
              <a:rPr lang="en-AU" dirty="0" smtClean="0"/>
              <a:t>More features</a:t>
            </a:r>
          </a:p>
          <a:p>
            <a:endParaRPr lang="en-AU" dirty="0"/>
          </a:p>
          <a:p>
            <a:r>
              <a:rPr lang="en-AU" dirty="0" smtClean="0"/>
              <a:t>Faster</a:t>
            </a:r>
            <a:endParaRPr lang="en-AU" dirty="0"/>
          </a:p>
        </p:txBody>
      </p:sp>
      <p:sp>
        <p:nvSpPr>
          <p:cNvPr id="4" name="Content Placeholder 3"/>
          <p:cNvSpPr>
            <a:spLocks noGrp="1"/>
          </p:cNvSpPr>
          <p:nvPr>
            <p:ph sz="half" idx="2"/>
          </p:nvPr>
        </p:nvSpPr>
        <p:spPr/>
        <p:txBody>
          <a:bodyPr/>
          <a:lstStyle/>
          <a:p>
            <a:pPr marL="0" indent="0">
              <a:buNone/>
            </a:pPr>
            <a:r>
              <a:rPr lang="en-AU" sz="4000" b="1" dirty="0" smtClean="0"/>
              <a:t>Cons</a:t>
            </a:r>
          </a:p>
          <a:p>
            <a:endParaRPr lang="en-AU" dirty="0"/>
          </a:p>
          <a:p>
            <a:r>
              <a:rPr lang="en-AU" dirty="0" smtClean="0"/>
              <a:t>Single </a:t>
            </a:r>
            <a:r>
              <a:rPr lang="en-AU" dirty="0" err="1" smtClean="0"/>
              <a:t>Callback</a:t>
            </a:r>
            <a:r>
              <a:rPr lang="en-AU" dirty="0" smtClean="0"/>
              <a:t> File</a:t>
            </a:r>
          </a:p>
          <a:p>
            <a:endParaRPr lang="en-AU" dirty="0"/>
          </a:p>
          <a:p>
            <a:r>
              <a:rPr lang="en-AU" dirty="0" smtClean="0"/>
              <a:t>No context</a:t>
            </a:r>
          </a:p>
          <a:p>
            <a:endParaRPr lang="en-AU" dirty="0"/>
          </a:p>
          <a:p>
            <a:r>
              <a:rPr lang="en-AU" dirty="0" smtClean="0"/>
              <a:t>Limited hooks</a:t>
            </a:r>
            <a:endParaRPr lang="en-AU"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250936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A Better Way?</a:t>
            </a:r>
            <a:endParaRPr lang="en-AU" dirty="0"/>
          </a:p>
        </p:txBody>
      </p:sp>
      <p:sp>
        <p:nvSpPr>
          <p:cNvPr id="3" name="Content Placeholder 2"/>
          <p:cNvSpPr>
            <a:spLocks noGrp="1"/>
          </p:cNvSpPr>
          <p:nvPr>
            <p:ph idx="1"/>
          </p:nvPr>
        </p:nvSpPr>
        <p:spPr>
          <a:xfrm>
            <a:off x="457200" y="2276873"/>
            <a:ext cx="8229600" cy="2664296"/>
          </a:xfrm>
        </p:spPr>
        <p:txBody>
          <a:bodyPr/>
          <a:lstStyle/>
          <a:p>
            <a:r>
              <a:rPr lang="en-AU" dirty="0" err="1"/>
              <a:t>IoC</a:t>
            </a:r>
            <a:r>
              <a:rPr lang="en-AU" dirty="0"/>
              <a:t> Container  Support</a:t>
            </a:r>
          </a:p>
          <a:p>
            <a:pPr marL="0" indent="0">
              <a:buNone/>
            </a:pPr>
            <a:endParaRPr lang="en-AU" dirty="0"/>
          </a:p>
          <a:p>
            <a:r>
              <a:rPr lang="en-AU" dirty="0"/>
              <a:t>Simplified/Maintainable Model</a:t>
            </a:r>
          </a:p>
          <a:p>
            <a:pPr marL="0" indent="0">
              <a:buNone/>
            </a:pPr>
            <a:endParaRPr lang="en-AU" dirty="0"/>
          </a:p>
          <a:p>
            <a:r>
              <a:rPr lang="en-AU" dirty="0"/>
              <a:t>Testable, Clean Code</a:t>
            </a:r>
          </a:p>
          <a:p>
            <a:endParaRPr lang="en-AU" dirty="0"/>
          </a:p>
        </p:txBody>
      </p:sp>
      <p:sp>
        <p:nvSpPr>
          <p:cNvPr id="4" name="Footer Placeholder 3"/>
          <p:cNvSpPr>
            <a:spLocks noGrp="1"/>
          </p:cNvSpPr>
          <p:nvPr>
            <p:ph type="ftr" sz="quarter" idx="11"/>
          </p:nvPr>
        </p:nvSpPr>
        <p:spPr/>
        <p:txBody>
          <a:bodyPr/>
          <a:lstStyle/>
          <a:p>
            <a:r>
              <a:rPr lang="en-AU" dirty="0" smtClean="0"/>
              <a:t>(c) 2011 Microsoft. All rights reserved.</a:t>
            </a:r>
            <a:endParaRPr lang="en-AU" dirty="0"/>
          </a:p>
        </p:txBody>
      </p:sp>
    </p:spTree>
    <p:extLst>
      <p:ext uri="{BB962C8B-B14F-4D97-AF65-F5344CB8AC3E}">
        <p14:creationId xmlns:p14="http://schemas.microsoft.com/office/powerpoint/2010/main" val="3012676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2" y="4406900"/>
            <a:ext cx="7954144" cy="1362075"/>
          </a:xfrm>
        </p:spPr>
        <p:txBody>
          <a:bodyPr/>
          <a:lstStyle/>
          <a:p>
            <a:pPr lvl="0"/>
            <a:r>
              <a:rPr lang="en-AU" cap="none" dirty="0"/>
              <a:t>Adding Value to Software Projects with VSTO</a:t>
            </a:r>
          </a:p>
        </p:txBody>
      </p:sp>
      <p:sp>
        <p:nvSpPr>
          <p:cNvPr id="3" name="Text Placeholder 2"/>
          <p:cNvSpPr>
            <a:spLocks noGrp="1"/>
          </p:cNvSpPr>
          <p:nvPr>
            <p:ph type="body" idx="1"/>
          </p:nvPr>
        </p:nvSpPr>
        <p:spPr>
          <a:xfrm>
            <a:off x="722313" y="2780928"/>
            <a:ext cx="7772400" cy="1860227"/>
          </a:xfrm>
        </p:spPr>
        <p:txBody>
          <a:bodyPr>
            <a:normAutofit/>
          </a:bodyPr>
          <a:lstStyle/>
          <a:p>
            <a:pPr>
              <a:defRPr/>
            </a:pPr>
            <a:r>
              <a:rPr lang="en-US" sz="2400" dirty="0" smtClean="0"/>
              <a:t>Jake </a:t>
            </a:r>
            <a:r>
              <a:rPr lang="en-US" sz="2400" dirty="0" err="1" smtClean="0"/>
              <a:t>Ginnivan</a:t>
            </a:r>
            <a:endParaRPr lang="en-US" sz="2400" dirty="0" smtClean="0"/>
          </a:p>
          <a:p>
            <a:pPr lvl="0">
              <a:defRPr/>
            </a:pPr>
            <a:r>
              <a:rPr lang="en-US" sz="2400" dirty="0" smtClean="0"/>
              <a:t>T: @</a:t>
            </a:r>
            <a:r>
              <a:rPr lang="en-US" sz="2400" dirty="0" err="1" smtClean="0"/>
              <a:t>JakeGinnivan</a:t>
            </a:r>
            <a:endParaRPr lang="en-US" sz="2400" dirty="0"/>
          </a:p>
          <a:p>
            <a:pPr lvl="0">
              <a:defRPr/>
            </a:pPr>
            <a:r>
              <a:rPr lang="en-US" sz="2400" dirty="0" smtClean="0"/>
              <a:t>B: jake.ginnivan.net</a:t>
            </a:r>
          </a:p>
          <a:p>
            <a:pPr lvl="0">
              <a:defRPr/>
            </a:pPr>
            <a:endParaRPr lang="en-US" sz="2400" dirty="0" smtClean="0"/>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lvl="0" defTabSz="914363">
              <a:lnSpc>
                <a:spcPct val="90000"/>
              </a:lnSpc>
              <a:spcBef>
                <a:spcPct val="0"/>
              </a:spcBef>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a:t>
            </a:r>
            <a:r>
              <a:rPr lang="en-US" b="1" kern="600" spc="40" dirty="0" smtClean="0">
                <a:ln w="3175">
                  <a:noFill/>
                </a:ln>
                <a:solidFill>
                  <a:schemeClr val="bg1"/>
                </a:solidFill>
                <a:latin typeface="Calibri" pitchFamily="34" charset="0"/>
                <a:cs typeface="Arial" charset="0"/>
              </a:rPr>
              <a:t>DEV304</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6000" dirty="0" smtClean="0"/>
              <a:t>Code!</a:t>
            </a:r>
            <a:endParaRPr lang="en-AU" sz="6000" dirty="0"/>
          </a:p>
        </p:txBody>
      </p:sp>
      <p:sp>
        <p:nvSpPr>
          <p:cNvPr id="3" name="Text Placeholder 2"/>
          <p:cNvSpPr>
            <a:spLocks noGrp="1"/>
          </p:cNvSpPr>
          <p:nvPr>
            <p:ph type="body" idx="1"/>
          </p:nvPr>
        </p:nvSpPr>
        <p:spPr/>
        <p:txBody>
          <a:bodyPr>
            <a:normAutofit/>
          </a:bodyPr>
          <a:lstStyle/>
          <a:p>
            <a:r>
              <a:rPr lang="en-AU" sz="2800" dirty="0" smtClean="0"/>
              <a:t>VSTO </a:t>
            </a:r>
            <a:r>
              <a:rPr lang="en-AU" sz="2800" dirty="0" err="1" smtClean="0"/>
              <a:t>Contrib</a:t>
            </a:r>
            <a:r>
              <a:rPr lang="en-AU" sz="2800" dirty="0" smtClean="0"/>
              <a:t> – Ribbon Factory</a:t>
            </a:r>
            <a:endParaRPr lang="en-AU" sz="2800"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963261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6000" dirty="0" smtClean="0"/>
              <a:t>Code!</a:t>
            </a:r>
            <a:endParaRPr lang="en-AU" sz="6000" dirty="0"/>
          </a:p>
        </p:txBody>
      </p:sp>
      <p:sp>
        <p:nvSpPr>
          <p:cNvPr id="3" name="Text Placeholder 2"/>
          <p:cNvSpPr>
            <a:spLocks noGrp="1"/>
          </p:cNvSpPr>
          <p:nvPr>
            <p:ph type="body" idx="1"/>
          </p:nvPr>
        </p:nvSpPr>
        <p:spPr/>
        <p:txBody>
          <a:bodyPr>
            <a:normAutofit/>
          </a:bodyPr>
          <a:lstStyle/>
          <a:p>
            <a:r>
              <a:rPr lang="en-AU" sz="2800" dirty="0" smtClean="0"/>
              <a:t>VSTO </a:t>
            </a:r>
            <a:r>
              <a:rPr lang="en-AU" sz="2800" dirty="0" err="1" smtClean="0"/>
              <a:t>Contrib</a:t>
            </a:r>
            <a:r>
              <a:rPr lang="en-AU" sz="2800" dirty="0" smtClean="0"/>
              <a:t> – COM Helpers</a:t>
            </a:r>
            <a:endParaRPr lang="en-AU" sz="2800"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572186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Next Steps/Resources</a:t>
            </a:r>
            <a:endParaRPr lang="en-AU" dirty="0"/>
          </a:p>
        </p:txBody>
      </p:sp>
      <p:sp>
        <p:nvSpPr>
          <p:cNvPr id="3" name="Content Placeholder 2"/>
          <p:cNvSpPr>
            <a:spLocks noGrp="1"/>
          </p:cNvSpPr>
          <p:nvPr>
            <p:ph idx="1"/>
          </p:nvPr>
        </p:nvSpPr>
        <p:spPr>
          <a:xfrm>
            <a:off x="457200" y="1772816"/>
            <a:ext cx="8229600" cy="4353347"/>
          </a:xfrm>
        </p:spPr>
        <p:txBody>
          <a:bodyPr/>
          <a:lstStyle/>
          <a:p>
            <a:r>
              <a:rPr lang="en-AU" sz="2400" dirty="0" smtClean="0">
                <a:hlinkClick r:id="rId3"/>
              </a:rPr>
              <a:t>http</a:t>
            </a:r>
            <a:r>
              <a:rPr lang="en-AU" sz="2400" dirty="0">
                <a:hlinkClick r:id="rId3"/>
              </a:rPr>
              <a:t>://vstocontrib.codeplex.com</a:t>
            </a:r>
            <a:r>
              <a:rPr lang="en-AU" sz="2400" dirty="0" smtClean="0">
                <a:hlinkClick r:id="rId3"/>
              </a:rPr>
              <a:t>/</a:t>
            </a:r>
            <a:endParaRPr lang="en-AU" sz="2400" dirty="0"/>
          </a:p>
          <a:p>
            <a:endParaRPr lang="en-AU" sz="2400" dirty="0" smtClean="0"/>
          </a:p>
          <a:p>
            <a:r>
              <a:rPr lang="en-AU" sz="2400" dirty="0" smtClean="0">
                <a:hlinkClick r:id="rId4"/>
              </a:rPr>
              <a:t>http</a:t>
            </a:r>
            <a:r>
              <a:rPr lang="en-AU" sz="2400" dirty="0">
                <a:hlinkClick r:id="rId4"/>
              </a:rPr>
              <a:t>://</a:t>
            </a:r>
            <a:r>
              <a:rPr lang="en-AU" sz="2400" dirty="0" smtClean="0">
                <a:hlinkClick r:id="rId4"/>
              </a:rPr>
              <a:t>jake.ginnivan.net/tagged/vsto</a:t>
            </a:r>
            <a:endParaRPr lang="en-AU" sz="2400" dirty="0" smtClean="0"/>
          </a:p>
          <a:p>
            <a:endParaRPr lang="en-AU" sz="2400" dirty="0" smtClean="0"/>
          </a:p>
          <a:p>
            <a:r>
              <a:rPr lang="en-AU" sz="2400" dirty="0" smtClean="0">
                <a:hlinkClick r:id="rId5"/>
              </a:rPr>
              <a:t>http</a:t>
            </a:r>
            <a:r>
              <a:rPr lang="en-AU" sz="2400" dirty="0">
                <a:hlinkClick r:id="rId5"/>
              </a:rPr>
              <a:t>://blogs.msdn.com/b/vsto</a:t>
            </a:r>
            <a:r>
              <a:rPr lang="en-AU" sz="2400" dirty="0" smtClean="0">
                <a:hlinkClick r:id="rId5"/>
              </a:rPr>
              <a:t>/</a:t>
            </a:r>
            <a:endParaRPr lang="en-AU" sz="2400" dirty="0" smtClean="0"/>
          </a:p>
          <a:p>
            <a:endParaRPr lang="en-AU" dirty="0"/>
          </a:p>
          <a:p>
            <a:r>
              <a:rPr lang="en-AU" sz="2400" dirty="0">
                <a:hlinkClick r:id="rId6"/>
              </a:rPr>
              <a:t>http://msdn.microsoft.com/en-us/office/hh133430</a:t>
            </a:r>
            <a:endParaRPr lang="en-AU" sz="2400"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62045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chemeClr val="bg1"/>
                </a:solidFill>
                <a:latin typeface="Segoe UI" pitchFamily="34" charset="0"/>
                <a:cs typeface="Segoe UI" pitchFamily="34" charset="0"/>
              </a:rPr>
              <a:t>Why Enroll, other than it being free?</a:t>
            </a:r>
          </a:p>
          <a:p>
            <a:r>
              <a:rPr lang="en-US" sz="1600" dirty="0" smtClean="0">
                <a:solidFill>
                  <a:schemeClr val="bg1"/>
                </a:solidFill>
                <a:latin typeface="Segoe UI" pitchFamily="34" charset="0"/>
                <a:cs typeface="Segoe UI" pitchFamily="34" charset="0"/>
              </a:rPr>
              <a:t>The MVA helps improve </a:t>
            </a:r>
            <a:r>
              <a:rPr lang="en-US" sz="1600" dirty="0">
                <a:solidFill>
                  <a:schemeClr val="bg1"/>
                </a:solidFill>
                <a:latin typeface="Segoe UI" pitchFamily="34" charset="0"/>
                <a:cs typeface="Segoe UI" pitchFamily="34" charset="0"/>
              </a:rPr>
              <a:t>your IT skill set and advance your career with </a:t>
            </a:r>
            <a:r>
              <a:rPr lang="en-US" sz="1600" dirty="0" smtClean="0">
                <a:solidFill>
                  <a:schemeClr val="bg1"/>
                </a:solidFill>
                <a:latin typeface="Segoe UI" pitchFamily="34" charset="0"/>
                <a:cs typeface="Segoe UI" pitchFamily="34" charset="0"/>
              </a:rPr>
              <a:t>a </a:t>
            </a:r>
            <a:r>
              <a:rPr lang="en-US" sz="1600" dirty="0">
                <a:solidFill>
                  <a:schemeClr val="bg1"/>
                </a:solidFill>
                <a:latin typeface="Segoe UI" pitchFamily="34" charset="0"/>
                <a:cs typeface="Segoe UI" pitchFamily="34" charset="0"/>
              </a:rPr>
              <a:t>free, easy to access training portal that allows you to learn at your own pace, focusing on Microsoft </a:t>
            </a:r>
            <a:r>
              <a:rPr lang="en-US" sz="1600" dirty="0" smtClean="0">
                <a:solidFill>
                  <a:schemeClr val="bg1"/>
                </a:solidFill>
                <a:latin typeface="Segoe UI" pitchFamily="34" charset="0"/>
                <a:cs typeface="Segoe UI" pitchFamily="34" charset="0"/>
              </a:rPr>
              <a:t>technologies.</a:t>
            </a:r>
            <a:endParaRPr lang="en-GB" sz="1600" dirty="0">
              <a:solidFill>
                <a:schemeClr val="bg1"/>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chemeClr val="bg1"/>
                </a:solidFill>
                <a:latin typeface="Segoe UI" pitchFamily="34" charset="0"/>
                <a:cs typeface="Segoe UI" pitchFamily="34" charset="0"/>
              </a:rPr>
              <a:t>What Do I </a:t>
            </a:r>
            <a:r>
              <a:rPr lang="en-GB" sz="2000" b="1" dirty="0" smtClean="0">
                <a:solidFill>
                  <a:schemeClr val="bg1"/>
                </a:solidFill>
                <a:latin typeface="Segoe UI" pitchFamily="34" charset="0"/>
                <a:cs typeface="Segoe UI" pitchFamily="34" charset="0"/>
              </a:rPr>
              <a:t>get for enrolment?</a:t>
            </a:r>
            <a:r>
              <a:rPr lang="en-GB" sz="2000" b="1" dirty="0">
                <a:solidFill>
                  <a:schemeClr val="bg1"/>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chemeClr val="bg1"/>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chemeClr val="bg1"/>
                </a:solidFill>
                <a:latin typeface="Segoe UI" pitchFamily="34" charset="0"/>
                <a:cs typeface="Segoe UI" pitchFamily="34" charset="0"/>
              </a:rPr>
              <a:t>Where do I </a:t>
            </a:r>
            <a:r>
              <a:rPr lang="en-GB" b="1" dirty="0" smtClean="0">
                <a:solidFill>
                  <a:schemeClr val="bg1"/>
                </a:solidFill>
                <a:latin typeface="Segoe UI" pitchFamily="34" charset="0"/>
                <a:cs typeface="Segoe UI" pitchFamily="34" charset="0"/>
              </a:rPr>
              <a:t>Enrol?</a:t>
            </a:r>
            <a:endParaRPr lang="en-GB" sz="1600" b="1" dirty="0">
              <a:solidFill>
                <a:schemeClr val="bg1"/>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chemeClr val="bg1"/>
                </a:solidFill>
                <a:latin typeface="Segoe UI" pitchFamily="34" charset="0"/>
                <a:cs typeface="Segoe UI" pitchFamily="34" charset="0"/>
              </a:rPr>
              <a:t>Then tell us what you </a:t>
            </a:r>
            <a:r>
              <a:rPr lang="en-GB" sz="2000" b="1" dirty="0" smtClean="0">
                <a:solidFill>
                  <a:schemeClr val="bg1"/>
                </a:solidFill>
                <a:latin typeface="Segoe UI" pitchFamily="34" charset="0"/>
                <a:cs typeface="Segoe UI" pitchFamily="34" charset="0"/>
              </a:rPr>
              <a:t>think. </a:t>
            </a:r>
            <a:r>
              <a:rPr lang="en-GB" sz="1600" dirty="0" smtClean="0">
                <a:solidFill>
                  <a:schemeClr val="bg1"/>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28135056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chemeClr val="bg2"/>
                </a:solidFill>
                <a:latin typeface="Calibri" pitchFamily="34" charset="0"/>
                <a:cs typeface="Arial" charset="0"/>
              </a:rPr>
              <a:t>© </a:t>
            </a:r>
            <a:r>
              <a:rPr lang="en-US" sz="800" dirty="0" smtClean="0">
                <a:solidFill>
                  <a:schemeClr val="bg2"/>
                </a:solidFill>
                <a:latin typeface="Calibri" pitchFamily="34" charset="0"/>
                <a:cs typeface="Arial" charset="0"/>
              </a:rPr>
              <a:t>2010 Microsoft </a:t>
            </a:r>
            <a:r>
              <a:rPr lang="en-US" sz="800" dirty="0">
                <a:solidFill>
                  <a:schemeClr val="bg2"/>
                </a:solidFill>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chemeClr val="bg2"/>
                </a:solidFill>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bg2"/>
                </a:solidFill>
                <a:latin typeface="Calibri" pitchFamily="34" charset="0"/>
                <a:cs typeface="Arial" charset="0"/>
              </a:rPr>
              <a:t>MICROSOFT </a:t>
            </a:r>
            <a:r>
              <a:rPr lang="en-US" sz="800" dirty="0">
                <a:solidFill>
                  <a:schemeClr val="bg2"/>
                </a:solidFill>
                <a:latin typeface="Calibri" pitchFamily="34" charset="0"/>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43317266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Open Source</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6" name="Picture 2" descr="C:\Users\Jake\_Code\wp7essentials\Resourc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1844824"/>
            <a:ext cx="3096344" cy="135540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Jake\_Code\VSTOContrib\Resources\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16" y="5264760"/>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077573" y="5389612"/>
            <a:ext cx="2032479" cy="523220"/>
          </a:xfrm>
          <a:prstGeom prst="rect">
            <a:avLst/>
          </a:prstGeom>
          <a:noFill/>
        </p:spPr>
        <p:txBody>
          <a:bodyPr wrap="none" rtlCol="0">
            <a:spAutoFit/>
          </a:bodyPr>
          <a:lstStyle/>
          <a:p>
            <a:r>
              <a:rPr lang="en-AU" sz="2800" dirty="0" err="1" smtClean="0"/>
              <a:t>VSTOContrib</a:t>
            </a:r>
            <a:endParaRPr lang="en-AU" sz="2800" dirty="0"/>
          </a:p>
        </p:txBody>
      </p:sp>
      <p:pic>
        <p:nvPicPr>
          <p:cNvPr id="3075" name="Picture 3" descr="C:\Users\Jake\_Code\WindowsPhoneMvc\resources\logo_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4933" y="1700809"/>
            <a:ext cx="3597507" cy="141834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427984" y="4441467"/>
            <a:ext cx="1133644" cy="584775"/>
          </a:xfrm>
          <a:prstGeom prst="rect">
            <a:avLst/>
          </a:prstGeom>
          <a:noFill/>
        </p:spPr>
        <p:txBody>
          <a:bodyPr wrap="none" rtlCol="0">
            <a:spAutoFit/>
          </a:bodyPr>
          <a:lstStyle/>
          <a:p>
            <a:r>
              <a:rPr lang="en-AU" sz="3200" dirty="0" err="1" smtClean="0"/>
              <a:t>DbUp</a:t>
            </a:r>
            <a:endParaRPr lang="en-AU" sz="3200" dirty="0"/>
          </a:p>
        </p:txBody>
      </p:sp>
      <p:sp>
        <p:nvSpPr>
          <p:cNvPr id="9" name="TextBox 8"/>
          <p:cNvSpPr txBox="1"/>
          <p:nvPr/>
        </p:nvSpPr>
        <p:spPr>
          <a:xfrm>
            <a:off x="1256202" y="3564305"/>
            <a:ext cx="2091663" cy="584775"/>
          </a:xfrm>
          <a:prstGeom prst="rect">
            <a:avLst/>
          </a:prstGeom>
          <a:noFill/>
        </p:spPr>
        <p:txBody>
          <a:bodyPr wrap="none" rtlCol="0">
            <a:spAutoFit/>
          </a:bodyPr>
          <a:lstStyle/>
          <a:p>
            <a:r>
              <a:rPr lang="en-AU" sz="3200" dirty="0" err="1" smtClean="0"/>
              <a:t>FunnelWeb</a:t>
            </a:r>
            <a:endParaRPr lang="en-AU" sz="3200" dirty="0"/>
          </a:p>
        </p:txBody>
      </p:sp>
      <p:sp>
        <p:nvSpPr>
          <p:cNvPr id="10" name="TextBox 9"/>
          <p:cNvSpPr txBox="1"/>
          <p:nvPr/>
        </p:nvSpPr>
        <p:spPr>
          <a:xfrm>
            <a:off x="6012160" y="3429000"/>
            <a:ext cx="2716193" cy="584775"/>
          </a:xfrm>
          <a:prstGeom prst="rect">
            <a:avLst/>
          </a:prstGeom>
          <a:noFill/>
        </p:spPr>
        <p:txBody>
          <a:bodyPr wrap="none" rtlCol="0">
            <a:spAutoFit/>
          </a:bodyPr>
          <a:lstStyle/>
          <a:p>
            <a:r>
              <a:rPr lang="en-AU" sz="3200" dirty="0" err="1" smtClean="0"/>
              <a:t>MSTest</a:t>
            </a:r>
            <a:r>
              <a:rPr lang="en-AU" sz="3200" dirty="0" smtClean="0"/>
              <a:t> </a:t>
            </a:r>
            <a:r>
              <a:rPr lang="en-AU" sz="3200" dirty="0" err="1" smtClean="0"/>
              <a:t>Contrib</a:t>
            </a:r>
            <a:endParaRPr lang="en-AU" sz="3200" dirty="0"/>
          </a:p>
        </p:txBody>
      </p:sp>
      <p:cxnSp>
        <p:nvCxnSpPr>
          <p:cNvPr id="12" name="Straight Arrow Connector 11"/>
          <p:cNvCxnSpPr>
            <a:endCxn id="7" idx="3"/>
          </p:cNvCxnSpPr>
          <p:nvPr/>
        </p:nvCxnSpPr>
        <p:spPr>
          <a:xfrm flipH="1" flipV="1">
            <a:off x="3110052" y="5651222"/>
            <a:ext cx="2451576" cy="261610"/>
          </a:xfrm>
          <a:prstGeom prst="straightConnector1">
            <a:avLst/>
          </a:prstGeom>
          <a:ln w="76200">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93756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fade">
                                      <p:cBhvr>
                                        <p:cTn id="10" dur="500"/>
                                        <p:tgtEl>
                                          <p:spTgt spid="307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par>
                                <p:cTn id="31" presetID="10" presetClass="entr" presetSubtype="0" fill="hold" nodeType="withEffect">
                                  <p:stCondLst>
                                    <p:cond delay="0"/>
                                  </p:stCondLst>
                                  <p:childTnLst>
                                    <p:set>
                                      <p:cBhvr>
                                        <p:cTn id="32" dur="1" fill="hold">
                                          <p:stCondLst>
                                            <p:cond delay="0"/>
                                          </p:stCondLst>
                                        </p:cTn>
                                        <p:tgtEl>
                                          <p:spTgt spid="3074"/>
                                        </p:tgtEl>
                                        <p:attrNameLst>
                                          <p:attrName>style.visibility</p:attrName>
                                        </p:attrNameLst>
                                      </p:cBhvr>
                                      <p:to>
                                        <p:strVal val="visible"/>
                                      </p:to>
                                    </p:set>
                                    <p:animEffect transition="in" filter="fade">
                                      <p:cBhvr>
                                        <p:cTn id="33" dur="500"/>
                                        <p:tgtEl>
                                          <p:spTgt spid="307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right)">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solidFill>
                <a:schemeClr val="accent2"/>
              </a:solidFill>
            </a:endParaRPr>
          </a:p>
        </p:txBody>
      </p:sp>
      <p:sp>
        <p:nvSpPr>
          <p:cNvPr id="3" name="Text Placeholder 2"/>
          <p:cNvSpPr>
            <a:spLocks noGrp="1"/>
          </p:cNvSpPr>
          <p:nvPr>
            <p:ph idx="1"/>
          </p:nvPr>
        </p:nvSpPr>
        <p:spPr/>
        <p:txBody>
          <a:bodyPr/>
          <a:lstStyle/>
          <a:p>
            <a:r>
              <a:rPr lang="en-US" dirty="0"/>
              <a:t>Introduction to </a:t>
            </a:r>
            <a:r>
              <a:rPr lang="en-US" dirty="0" smtClean="0"/>
              <a:t>VSTO</a:t>
            </a:r>
          </a:p>
          <a:p>
            <a:endParaRPr lang="en-US" dirty="0"/>
          </a:p>
          <a:p>
            <a:r>
              <a:rPr lang="en-US" dirty="0" smtClean="0"/>
              <a:t>Developing with VSTO</a:t>
            </a:r>
          </a:p>
          <a:p>
            <a:endParaRPr lang="en-US" dirty="0"/>
          </a:p>
          <a:p>
            <a:r>
              <a:rPr lang="en-AU" dirty="0"/>
              <a:t>Improving Testability &amp; Maintainability</a:t>
            </a:r>
          </a:p>
          <a:p>
            <a:endParaRPr lang="en-US" dirty="0"/>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Terminology</a:t>
            </a:r>
            <a:endParaRPr lang="en-AU" dirty="0"/>
          </a:p>
        </p:txBody>
      </p:sp>
      <p:sp>
        <p:nvSpPr>
          <p:cNvPr id="3" name="Content Placeholder 2"/>
          <p:cNvSpPr>
            <a:spLocks noGrp="1"/>
          </p:cNvSpPr>
          <p:nvPr>
            <p:ph idx="1"/>
          </p:nvPr>
        </p:nvSpPr>
        <p:spPr/>
        <p:txBody>
          <a:bodyPr/>
          <a:lstStyle/>
          <a:p>
            <a:r>
              <a:rPr lang="en-AU" dirty="0" err="1" smtClean="0"/>
              <a:t>IoC</a:t>
            </a:r>
            <a:r>
              <a:rPr lang="en-AU" dirty="0" smtClean="0"/>
              <a:t> – Inversion of Control</a:t>
            </a:r>
          </a:p>
          <a:p>
            <a:endParaRPr lang="en-AU" dirty="0"/>
          </a:p>
          <a:p>
            <a:r>
              <a:rPr lang="en-AU" dirty="0" smtClean="0"/>
              <a:t>DI – Dependency Injection</a:t>
            </a:r>
          </a:p>
          <a:p>
            <a:endParaRPr lang="en-AU" dirty="0"/>
          </a:p>
          <a:p>
            <a:r>
              <a:rPr lang="en-AU" dirty="0" smtClean="0"/>
              <a:t>Technical Debt</a:t>
            </a:r>
          </a:p>
          <a:p>
            <a:endParaRPr lang="en-AU" dirty="0"/>
          </a:p>
          <a:p>
            <a:r>
              <a:rPr lang="en-AU" dirty="0" smtClean="0"/>
              <a:t>STA/MTA – Single/Multi Threaded </a:t>
            </a:r>
            <a:r>
              <a:rPr lang="en-AU" dirty="0" err="1" smtClean="0"/>
              <a:t>Appartments</a:t>
            </a:r>
            <a:endParaRPr lang="en-AU" dirty="0" smtClean="0"/>
          </a:p>
          <a:p>
            <a:endParaRPr lang="en-AU" dirty="0"/>
          </a:p>
          <a:p>
            <a:endParaRPr lang="en-AU" dirty="0" smtClean="0"/>
          </a:p>
          <a:p>
            <a:endParaRPr lang="en-AU" dirty="0"/>
          </a:p>
          <a:p>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1823349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VSTO?</a:t>
            </a:r>
            <a:endParaRPr sz="3600" dirty="0">
              <a:solidFill>
                <a:schemeClr val="accent2"/>
              </a:solidFill>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graphicFrame>
        <p:nvGraphicFramePr>
          <p:cNvPr id="6" name="Content Placeholder 4"/>
          <p:cNvGraphicFramePr>
            <a:graphicFrameLocks/>
          </p:cNvGraphicFramePr>
          <p:nvPr>
            <p:extLst>
              <p:ext uri="{D42A27DB-BD31-4B8C-83A1-F6EECF244321}">
                <p14:modId xmlns:p14="http://schemas.microsoft.com/office/powerpoint/2010/main" val="2613942819"/>
              </p:ext>
            </p:extLst>
          </p:nvPr>
        </p:nvGraphicFramePr>
        <p:xfrm>
          <a:off x="4716016" y="1783357"/>
          <a:ext cx="3981128"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952129998"/>
              </p:ext>
            </p:extLst>
          </p:nvPr>
        </p:nvGraphicFramePr>
        <p:xfrm>
          <a:off x="395536" y="1782795"/>
          <a:ext cx="3981128" cy="45259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Adding value - Integration</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399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803087"/>
            <a:ext cx="7200800" cy="4578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9594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Views, Contexts and Features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216" y="1844824"/>
            <a:ext cx="6407063" cy="4464496"/>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WindowRectangle"/>
          <p:cNvSpPr/>
          <p:nvPr/>
        </p:nvSpPr>
        <p:spPr>
          <a:xfrm>
            <a:off x="1371216" y="1844824"/>
            <a:ext cx="6407063" cy="4464496"/>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7" name="DocumentRectangle"/>
          <p:cNvSpPr/>
          <p:nvPr/>
        </p:nvSpPr>
        <p:spPr>
          <a:xfrm>
            <a:off x="4211960" y="3501008"/>
            <a:ext cx="2880320" cy="2520280"/>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8" name="RibbonRectangle"/>
          <p:cNvSpPr/>
          <p:nvPr/>
        </p:nvSpPr>
        <p:spPr>
          <a:xfrm>
            <a:off x="1371216" y="2095500"/>
            <a:ext cx="6407063" cy="1333500"/>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9" name="CustomTaskPaneRectangle"/>
          <p:cNvSpPr/>
          <p:nvPr/>
        </p:nvSpPr>
        <p:spPr>
          <a:xfrm>
            <a:off x="1371216" y="3429000"/>
            <a:ext cx="2480704" cy="2592288"/>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37864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xit" presetSubtype="0" fill="hold" grpId="1"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xit" presetSubtype="0" fill="hold" grpId="1" nodeType="withEffect">
                                  <p:stCondLst>
                                    <p:cond delay="0"/>
                                  </p:stCondLst>
                                  <p:childTnLst>
                                    <p:animEffect transition="out" filter="fad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xit" presetSubtype="0" fill="hold" grpId="1" nodeType="with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Views, Contexts and Features</a:t>
            </a:r>
            <a:endParaRPr lang="en-AU" dirty="0"/>
          </a:p>
        </p:txBody>
      </p:sp>
      <p:sp>
        <p:nvSpPr>
          <p:cNvPr id="4" name="Footer Placeholder 3"/>
          <p:cNvSpPr>
            <a:spLocks noGrp="1"/>
          </p:cNvSpPr>
          <p:nvPr>
            <p:ph type="ftr" sz="quarter" idx="11"/>
          </p:nvPr>
        </p:nvSpPr>
        <p:spPr/>
        <p:txBody>
          <a:bodyPr/>
          <a:lstStyle/>
          <a:p>
            <a:r>
              <a:rPr lang="en-AU" smtClean="0"/>
              <a:t>(c) 2011 Microsoft. All rights reserved.</a:t>
            </a:r>
            <a:endParaRPr lang="en-AU"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44824"/>
            <a:ext cx="8838754" cy="428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nspectorRectangle"/>
          <p:cNvSpPr/>
          <p:nvPr/>
        </p:nvSpPr>
        <p:spPr>
          <a:xfrm>
            <a:off x="179512" y="1844824"/>
            <a:ext cx="8838754" cy="4285456"/>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7" name="AdjoiningFormRegionRectangle"/>
          <p:cNvSpPr/>
          <p:nvPr/>
        </p:nvSpPr>
        <p:spPr>
          <a:xfrm>
            <a:off x="251520" y="4797152"/>
            <a:ext cx="8712968" cy="1333128"/>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sp>
        <p:nvSpPr>
          <p:cNvPr id="8" name="FormRegionRectangle"/>
          <p:cNvSpPr/>
          <p:nvPr/>
        </p:nvSpPr>
        <p:spPr>
          <a:xfrm>
            <a:off x="251520" y="3284984"/>
            <a:ext cx="8712968" cy="1512168"/>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AU"/>
          </a:p>
        </p:txBody>
      </p:sp>
      <p:cxnSp>
        <p:nvCxnSpPr>
          <p:cNvPr id="9" name="Straight Arrow Connector 8"/>
          <p:cNvCxnSpPr/>
          <p:nvPr/>
        </p:nvCxnSpPr>
        <p:spPr>
          <a:xfrm flipH="1" flipV="1">
            <a:off x="3059832" y="2924944"/>
            <a:ext cx="576064" cy="11161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3354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xit" presetSubtype="0" fill="hold" grpId="1"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xit" presetSubtype="0" fill="hold" grpId="1" nodeType="withEffect">
                                  <p:stCondLst>
                                    <p:cond delay="0"/>
                                  </p:stCondLst>
                                  <p:childTnLst>
                                    <p:animEffect transition="out" filter="fad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Lst>
  </p:timing>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7484</TotalTime>
  <Words>1021</Words>
  <Application>Microsoft Office PowerPoint</Application>
  <PresentationFormat>On-screen Show (4:3)</PresentationFormat>
  <Paragraphs>190</Paragraphs>
  <Slides>24</Slides>
  <Notes>11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Adding Value to Software Projects with VSTO</vt:lpstr>
      <vt:lpstr>Open Source</vt:lpstr>
      <vt:lpstr>Agenda</vt:lpstr>
      <vt:lpstr>Terminology</vt:lpstr>
      <vt:lpstr>VSTO?</vt:lpstr>
      <vt:lpstr>Adding value - Integration</vt:lpstr>
      <vt:lpstr>Views, Contexts and Features</vt:lpstr>
      <vt:lpstr>Views, Contexts and Features</vt:lpstr>
      <vt:lpstr>Views, Contexts and Features</vt:lpstr>
      <vt:lpstr>Rules to better VSTO Development</vt:lpstr>
      <vt:lpstr>COM Interop</vt:lpstr>
      <vt:lpstr>COM Interop</vt:lpstr>
      <vt:lpstr>COM Interop</vt:lpstr>
      <vt:lpstr>COM Interop</vt:lpstr>
      <vt:lpstr>Code!</vt:lpstr>
      <vt:lpstr>Ribbon Designer</vt:lpstr>
      <vt:lpstr>Ribbon XML</vt:lpstr>
      <vt:lpstr>A Better Way?</vt:lpstr>
      <vt:lpstr>Code!</vt:lpstr>
      <vt:lpstr>Code!</vt:lpstr>
      <vt:lpstr>Next Steps/Resources</vt:lpstr>
      <vt:lpstr>Enrol in Microsoft Virtual Academy Today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clarken</dc:creator>
  <cp:lastModifiedBy>Event Staff</cp:lastModifiedBy>
  <cp:revision>285</cp:revision>
  <dcterms:created xsi:type="dcterms:W3CDTF">2011-04-01T05:55:34Z</dcterms:created>
  <dcterms:modified xsi:type="dcterms:W3CDTF">2011-08-31T06:50:10Z</dcterms:modified>
</cp:coreProperties>
</file>