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5" r:id="rId2"/>
    <p:sldMasterId id="2147483682" r:id="rId3"/>
  </p:sldMasterIdLst>
  <p:notesMasterIdLst>
    <p:notesMasterId r:id="rId39"/>
  </p:notesMasterIdLst>
  <p:sldIdLst>
    <p:sldId id="279" r:id="rId4"/>
    <p:sldId id="280" r:id="rId5"/>
    <p:sldId id="260" r:id="rId6"/>
    <p:sldId id="285" r:id="rId7"/>
    <p:sldId id="286" r:id="rId8"/>
    <p:sldId id="287" r:id="rId9"/>
    <p:sldId id="288" r:id="rId10"/>
    <p:sldId id="289" r:id="rId11"/>
    <p:sldId id="290" r:id="rId12"/>
    <p:sldId id="291" r:id="rId13"/>
    <p:sldId id="292" r:id="rId14"/>
    <p:sldId id="293" r:id="rId15"/>
    <p:sldId id="31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282" r:id="rId33"/>
    <p:sldId id="261" r:id="rId34"/>
    <p:sldId id="312" r:id="rId35"/>
    <p:sldId id="314" r:id="rId36"/>
    <p:sldId id="315" r:id="rId37"/>
    <p:sldId id="31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80" d="100"/>
          <a:sy n="80" d="100"/>
        </p:scale>
        <p:origin x="-7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solidFill>
                  <a:prstClr val="black"/>
                </a:solidFill>
              </a:rPr>
              <a:pPr>
                <a:defRPr/>
              </a:pPr>
              <a:t>34</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9/1/2011 2:16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2007 Microsoft Corporation. All rights reserved. Microsoft, Windows, Windows Vista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9780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112600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4379462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1875000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73324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3005439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54002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2366818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48029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637350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085727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734095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48801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22091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5138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1/09/2011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3395462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608371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29274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15087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1625246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646661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00366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5880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27138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860037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477973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986218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6891203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40582772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88806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1/09/2011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spTree>
    <p:extLst>
      <p:ext uri="{BB962C8B-B14F-4D97-AF65-F5344CB8AC3E}">
        <p14:creationId xmlns:p14="http://schemas.microsoft.com/office/powerpoint/2010/main" val="356650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jpeg"/><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7"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1/09/2011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64" r:id="rId9"/>
    <p:sldLayoutId id="2147483656" r:id="rId10"/>
    <p:sldLayoutId id="2147483657" r:id="rId11"/>
    <p:sldLayoutId id="2147483658" r:id="rId12"/>
    <p:sldLayoutId id="2147483659" r:id="rId13"/>
    <p:sldLayoutId id="2147483660" r:id="rId14"/>
    <p:sldLayoutId id="2147483663" r:id="rId15"/>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96418037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45421012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agilemanifesto.org/"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15.jpe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readify.net/resources/guidanc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www.woodwardweb.com/" TargetMode="External"/><Relationship Id="rId4" Type="http://schemas.openxmlformats.org/officeDocument/2006/relationships/hyperlink" Target="http://www.microsoft.com/download/en/details.aspx?id=424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readify.net/resources/guida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www.woodwardweb.com/" TargetMode="External"/><Relationship Id="rId4" Type="http://schemas.openxmlformats.org/officeDocument/2006/relationships/hyperlink" Target="http://www.microsoft.com/download/en/details.aspx?id=4240"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hyperlink" Target="http://technet.microsoft.com/en-au" TargetMode="External"/><Relationship Id="rId10" Type="http://schemas.openxmlformats.org/officeDocument/2006/relationships/image" Target="../media/image24.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Professional Preference</a:t>
            </a:r>
            <a:endParaRPr lang="en-AU" dirty="0"/>
          </a:p>
        </p:txBody>
      </p:sp>
      <p:sp>
        <p:nvSpPr>
          <p:cNvPr id="3" name="Subtitle 2"/>
          <p:cNvSpPr>
            <a:spLocks noGrp="1"/>
          </p:cNvSpPr>
          <p:nvPr>
            <p:ph type="body" idx="1"/>
          </p:nvPr>
        </p:nvSpPr>
        <p:spPr/>
        <p:txBody>
          <a:bodyPr/>
          <a:lstStyle/>
          <a:p>
            <a:r>
              <a:rPr lang="en-AU" dirty="0" smtClean="0"/>
              <a:t>Heterogeneous Development with Visual Studio 2010</a:t>
            </a:r>
            <a:endParaRPr lang="en-AU" dirty="0"/>
          </a:p>
        </p:txBody>
      </p:sp>
    </p:spTree>
    <p:extLst>
      <p:ext uri="{BB962C8B-B14F-4D97-AF65-F5344CB8AC3E}">
        <p14:creationId xmlns:p14="http://schemas.microsoft.com/office/powerpoint/2010/main" val="136726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95463" y="446936"/>
            <a:ext cx="5553075" cy="5964129"/>
            <a:chOff x="1795461" y="729803"/>
            <a:chExt cx="5553075" cy="5964129"/>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461" y="729803"/>
              <a:ext cx="5553075" cy="539839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76277" y="6324600"/>
              <a:ext cx="3391441" cy="369332"/>
            </a:xfrm>
            <a:prstGeom prst="rect">
              <a:avLst/>
            </a:prstGeom>
            <a:noFill/>
          </p:spPr>
          <p:txBody>
            <a:bodyPr wrap="none" rtlCol="0">
              <a:spAutoFit/>
            </a:bodyPr>
            <a:lstStyle/>
            <a:p>
              <a:r>
                <a:rPr lang="en-AU" b="1" dirty="0">
                  <a:solidFill>
                    <a:schemeClr val="bg1"/>
                  </a:solidFill>
                </a:rPr>
                <a:t>source: </a:t>
              </a:r>
              <a:r>
                <a:rPr lang="en-AU" dirty="0">
                  <a:solidFill>
                    <a:schemeClr val="bg1"/>
                  </a:solidFill>
                  <a:hlinkClick r:id="rId3"/>
                </a:rPr>
                <a:t>http://</a:t>
              </a:r>
              <a:r>
                <a:rPr lang="en-AU" dirty="0" smtClean="0">
                  <a:solidFill>
                    <a:schemeClr val="bg1"/>
                  </a:solidFill>
                  <a:hlinkClick r:id="rId3"/>
                </a:rPr>
                <a:t>agilemanifesto.org</a:t>
              </a:r>
              <a:r>
                <a:rPr lang="en-AU" dirty="0" smtClean="0">
                  <a:hlinkClick r:id="rId3"/>
                </a:rPr>
                <a:t>/</a:t>
              </a:r>
              <a:endParaRPr lang="en-AU" dirty="0"/>
            </a:p>
          </p:txBody>
        </p:sp>
      </p:grpSp>
    </p:spTree>
    <p:extLst>
      <p:ext uri="{BB962C8B-B14F-4D97-AF65-F5344CB8AC3E}">
        <p14:creationId xmlns:p14="http://schemas.microsoft.com/office/powerpoint/2010/main" val="301186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Agile Manifesto (revised)</a:t>
            </a:r>
            <a:endParaRPr lang="en-AU" dirty="0"/>
          </a:p>
        </p:txBody>
      </p:sp>
      <p:sp>
        <p:nvSpPr>
          <p:cNvPr id="4" name="Text Placeholder 3"/>
          <p:cNvSpPr>
            <a:spLocks noGrp="1"/>
          </p:cNvSpPr>
          <p:nvPr>
            <p:ph type="body" idx="1"/>
          </p:nvPr>
        </p:nvSpPr>
        <p:spPr/>
        <p:txBody>
          <a:bodyPr/>
          <a:lstStyle/>
          <a:p>
            <a:pPr algn="ctr"/>
            <a:r>
              <a:rPr lang="en-AU" dirty="0" smtClean="0"/>
              <a:t>VALUE MORE</a:t>
            </a:r>
            <a:endParaRPr lang="en-AU" dirty="0"/>
          </a:p>
        </p:txBody>
      </p:sp>
      <p:sp>
        <p:nvSpPr>
          <p:cNvPr id="3" name="Content Placeholder 2"/>
          <p:cNvSpPr>
            <a:spLocks noGrp="1"/>
          </p:cNvSpPr>
          <p:nvPr>
            <p:ph sz="half" idx="2"/>
          </p:nvPr>
        </p:nvSpPr>
        <p:spPr/>
        <p:txBody>
          <a:bodyPr/>
          <a:lstStyle/>
          <a:p>
            <a:r>
              <a:rPr lang="en-AU" dirty="0" smtClean="0"/>
              <a:t>Individuals and interactions.</a:t>
            </a:r>
          </a:p>
          <a:p>
            <a:r>
              <a:rPr lang="en-AU" dirty="0" smtClean="0"/>
              <a:t>Working software.</a:t>
            </a:r>
            <a:endParaRPr lang="en-AU" dirty="0"/>
          </a:p>
          <a:p>
            <a:r>
              <a:rPr lang="en-AU" dirty="0" smtClean="0"/>
              <a:t>Customer collaboration.</a:t>
            </a:r>
          </a:p>
          <a:p>
            <a:r>
              <a:rPr lang="en-AU" dirty="0" smtClean="0"/>
              <a:t>Responding to change.</a:t>
            </a:r>
            <a:endParaRPr lang="en-AU" dirty="0"/>
          </a:p>
        </p:txBody>
      </p:sp>
      <p:sp>
        <p:nvSpPr>
          <p:cNvPr id="5" name="Text Placeholder 4"/>
          <p:cNvSpPr>
            <a:spLocks noGrp="1"/>
          </p:cNvSpPr>
          <p:nvPr>
            <p:ph type="body" sz="quarter" idx="3"/>
          </p:nvPr>
        </p:nvSpPr>
        <p:spPr/>
        <p:txBody>
          <a:bodyPr/>
          <a:lstStyle/>
          <a:p>
            <a:pPr algn="ctr"/>
            <a:r>
              <a:rPr lang="en-AU" dirty="0" smtClean="0"/>
              <a:t>STILL IMPORTANT</a:t>
            </a:r>
            <a:endParaRPr lang="en-AU" dirty="0"/>
          </a:p>
        </p:txBody>
      </p:sp>
      <p:sp>
        <p:nvSpPr>
          <p:cNvPr id="10" name="Content Placeholder 9"/>
          <p:cNvSpPr>
            <a:spLocks noGrp="1"/>
          </p:cNvSpPr>
          <p:nvPr>
            <p:ph sz="quarter" idx="4"/>
          </p:nvPr>
        </p:nvSpPr>
        <p:spPr/>
        <p:txBody>
          <a:bodyPr/>
          <a:lstStyle/>
          <a:p>
            <a:r>
              <a:rPr lang="en-AU" dirty="0" smtClean="0"/>
              <a:t>Processes and tools.</a:t>
            </a:r>
          </a:p>
          <a:p>
            <a:r>
              <a:rPr lang="en-AU" dirty="0" smtClean="0"/>
              <a:t>Comprehensive documentation.</a:t>
            </a:r>
          </a:p>
          <a:p>
            <a:r>
              <a:rPr lang="en-AU" dirty="0" smtClean="0"/>
              <a:t>Contract negotiation.</a:t>
            </a:r>
          </a:p>
          <a:p>
            <a:r>
              <a:rPr lang="en-AU" dirty="0" smtClean="0"/>
              <a:t>Following a plan.</a:t>
            </a:r>
            <a:endParaRPr lang="en-AU" dirty="0"/>
          </a:p>
          <a:p>
            <a:pPr marL="0" indent="0">
              <a:buNone/>
            </a:pPr>
            <a:endParaRPr lang="en-AU" dirty="0"/>
          </a:p>
        </p:txBody>
      </p:sp>
    </p:spTree>
    <p:extLst>
      <p:ext uri="{BB962C8B-B14F-4D97-AF65-F5344CB8AC3E}">
        <p14:creationId xmlns:p14="http://schemas.microsoft.com/office/powerpoint/2010/main" val="2750157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Benefits of a Unified ALM platform</a:t>
            </a:r>
            <a:endParaRPr lang="en-AU" dirty="0"/>
          </a:p>
        </p:txBody>
      </p:sp>
      <p:sp>
        <p:nvSpPr>
          <p:cNvPr id="3" name="Subtitle 2"/>
          <p:cNvSpPr>
            <a:spLocks noGrp="1"/>
          </p:cNvSpPr>
          <p:nvPr>
            <p:ph type="body" idx="1"/>
          </p:nvPr>
        </p:nvSpPr>
        <p:spPr/>
        <p:txBody>
          <a:bodyPr/>
          <a:lstStyle/>
          <a:p>
            <a:r>
              <a:rPr lang="en-AU" dirty="0" smtClean="0"/>
              <a:t>Heterogeneous Development with Visual Studio 2010</a:t>
            </a:r>
            <a:endParaRPr lang="en-AU" dirty="0"/>
          </a:p>
        </p:txBody>
      </p:sp>
    </p:spTree>
    <p:extLst>
      <p:ext uri="{BB962C8B-B14F-4D97-AF65-F5344CB8AC3E}">
        <p14:creationId xmlns:p14="http://schemas.microsoft.com/office/powerpoint/2010/main" val="1195351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65305" y="2779520"/>
            <a:ext cx="1298961" cy="129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t>Version</a:t>
            </a:r>
          </a:p>
          <a:p>
            <a:pPr algn="ctr"/>
            <a:r>
              <a:rPr lang="en-AU" sz="1400" dirty="0" smtClean="0"/>
              <a:t>Control</a:t>
            </a:r>
            <a:endParaRPr lang="en-AU" sz="1400" dirty="0"/>
          </a:p>
        </p:txBody>
      </p:sp>
      <p:sp>
        <p:nvSpPr>
          <p:cNvPr id="7" name="Rectangle 6"/>
          <p:cNvSpPr/>
          <p:nvPr/>
        </p:nvSpPr>
        <p:spPr>
          <a:xfrm>
            <a:off x="3140105" y="2779520"/>
            <a:ext cx="1298961" cy="129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t>Build</a:t>
            </a:r>
          </a:p>
          <a:p>
            <a:pPr algn="ctr"/>
            <a:r>
              <a:rPr lang="en-AU" sz="1400" dirty="0" smtClean="0"/>
              <a:t>Automation</a:t>
            </a:r>
            <a:endParaRPr lang="en-AU" sz="1400" dirty="0"/>
          </a:p>
        </p:txBody>
      </p:sp>
      <p:sp>
        <p:nvSpPr>
          <p:cNvPr id="8" name="Rectangle 7"/>
          <p:cNvSpPr/>
          <p:nvPr/>
        </p:nvSpPr>
        <p:spPr>
          <a:xfrm>
            <a:off x="4714905" y="2779520"/>
            <a:ext cx="1298961" cy="129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t>Test Automation</a:t>
            </a:r>
            <a:endParaRPr lang="en-AU" sz="1400" dirty="0"/>
          </a:p>
        </p:txBody>
      </p:sp>
      <p:sp>
        <p:nvSpPr>
          <p:cNvPr id="9" name="Rectangle 8"/>
          <p:cNvSpPr/>
          <p:nvPr/>
        </p:nvSpPr>
        <p:spPr>
          <a:xfrm>
            <a:off x="6289705" y="2779520"/>
            <a:ext cx="1298961" cy="129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t>Release Management</a:t>
            </a:r>
            <a:endParaRPr lang="en-AU" sz="1400" dirty="0"/>
          </a:p>
        </p:txBody>
      </p:sp>
      <p:sp>
        <p:nvSpPr>
          <p:cNvPr id="11" name="Rectangle 10"/>
          <p:cNvSpPr/>
          <p:nvPr/>
        </p:nvSpPr>
        <p:spPr>
          <a:xfrm>
            <a:off x="1565304" y="2171700"/>
            <a:ext cx="6023361" cy="457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dirty="0" smtClean="0"/>
              <a:t>Work Management</a:t>
            </a:r>
            <a:endParaRPr lang="en-AU" dirty="0"/>
          </a:p>
        </p:txBody>
      </p:sp>
      <p:sp>
        <p:nvSpPr>
          <p:cNvPr id="12" name="Rectangle 11"/>
          <p:cNvSpPr/>
          <p:nvPr/>
        </p:nvSpPr>
        <p:spPr>
          <a:xfrm>
            <a:off x="1555334" y="4229100"/>
            <a:ext cx="6023361"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Reporting and Analytics</a:t>
            </a:r>
            <a:endParaRPr lang="en-AU" dirty="0"/>
          </a:p>
        </p:txBody>
      </p:sp>
      <p:grpSp>
        <p:nvGrpSpPr>
          <p:cNvPr id="3" name="Group 2"/>
          <p:cNvGrpSpPr/>
          <p:nvPr/>
        </p:nvGrpSpPr>
        <p:grpSpPr>
          <a:xfrm>
            <a:off x="2086124" y="1179041"/>
            <a:ext cx="4971753" cy="1066800"/>
            <a:chOff x="1565305" y="1179041"/>
            <a:chExt cx="4971753" cy="1066800"/>
          </a:xfrm>
        </p:grpSpPr>
        <p:sp>
          <p:nvSpPr>
            <p:cNvPr id="2" name="Down Arrow Callout 1"/>
            <p:cNvSpPr/>
            <p:nvPr/>
          </p:nvSpPr>
          <p:spPr>
            <a:xfrm>
              <a:off x="1565305" y="1179041"/>
              <a:ext cx="1046385" cy="1066800"/>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dirty="0" smtClean="0"/>
                <a:t>User Stories</a:t>
              </a:r>
              <a:endParaRPr lang="en-AU" dirty="0"/>
            </a:p>
          </p:txBody>
        </p:sp>
        <p:sp>
          <p:nvSpPr>
            <p:cNvPr id="10" name="Down Arrow Callout 9"/>
            <p:cNvSpPr/>
            <p:nvPr/>
          </p:nvSpPr>
          <p:spPr>
            <a:xfrm>
              <a:off x="2868680" y="1179041"/>
              <a:ext cx="1046385" cy="1066800"/>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dirty="0" smtClean="0"/>
                <a:t>Tasks</a:t>
              </a:r>
              <a:endParaRPr lang="en-AU" dirty="0"/>
            </a:p>
          </p:txBody>
        </p:sp>
        <p:sp>
          <p:nvSpPr>
            <p:cNvPr id="13" name="Down Arrow Callout 12"/>
            <p:cNvSpPr/>
            <p:nvPr/>
          </p:nvSpPr>
          <p:spPr>
            <a:xfrm>
              <a:off x="4191712" y="1179041"/>
              <a:ext cx="1046385" cy="1066800"/>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dirty="0" smtClean="0"/>
                <a:t>Risks</a:t>
              </a:r>
              <a:endParaRPr lang="en-AU" dirty="0"/>
            </a:p>
          </p:txBody>
        </p:sp>
        <p:sp>
          <p:nvSpPr>
            <p:cNvPr id="14" name="Down Arrow Callout 13"/>
            <p:cNvSpPr/>
            <p:nvPr/>
          </p:nvSpPr>
          <p:spPr>
            <a:xfrm>
              <a:off x="5490673" y="1179041"/>
              <a:ext cx="1046385" cy="1066800"/>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dirty="0" smtClean="0"/>
                <a:t>Sprints</a:t>
              </a:r>
              <a:endParaRPr lang="en-AU" dirty="0"/>
            </a:p>
          </p:txBody>
        </p:sp>
      </p:grpSp>
      <p:sp>
        <p:nvSpPr>
          <p:cNvPr id="15" name="TextBox 14"/>
          <p:cNvSpPr txBox="1"/>
          <p:nvPr/>
        </p:nvSpPr>
        <p:spPr>
          <a:xfrm>
            <a:off x="2127357" y="304800"/>
            <a:ext cx="4889287" cy="584775"/>
          </a:xfrm>
          <a:prstGeom prst="rect">
            <a:avLst/>
          </a:prstGeom>
          <a:noFill/>
        </p:spPr>
        <p:txBody>
          <a:bodyPr wrap="none" rtlCol="0">
            <a:spAutoFit/>
          </a:bodyPr>
          <a:lstStyle/>
          <a:p>
            <a:pPr algn="ctr"/>
            <a:r>
              <a:rPr lang="en-AU" sz="3200" b="1" dirty="0" smtClean="0">
                <a:solidFill>
                  <a:schemeClr val="bg1"/>
                </a:solidFill>
                <a:effectLst>
                  <a:glow rad="63500">
                    <a:schemeClr val="accent2">
                      <a:satMod val="175000"/>
                      <a:alpha val="40000"/>
                    </a:schemeClr>
                  </a:glow>
                </a:effectLst>
              </a:rPr>
              <a:t>Individuals and Interactions</a:t>
            </a:r>
            <a:endParaRPr lang="en-AU" sz="3200" b="1" dirty="0">
              <a:solidFill>
                <a:schemeClr val="bg1"/>
              </a:solidFill>
              <a:effectLst>
                <a:glow rad="63500">
                  <a:schemeClr val="accent2">
                    <a:satMod val="175000"/>
                    <a:alpha val="40000"/>
                  </a:schemeClr>
                </a:glow>
              </a:effectLst>
            </a:endParaRPr>
          </a:p>
        </p:txBody>
      </p:sp>
    </p:spTree>
    <p:extLst>
      <p:ext uri="{BB962C8B-B14F-4D97-AF65-F5344CB8AC3E}">
        <p14:creationId xmlns:p14="http://schemas.microsoft.com/office/powerpoint/2010/main" val="12357927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ansibhatia.com/wp-content/uploads/2010/07/person-whiteboar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652" y="1744003"/>
            <a:ext cx="7391400" cy="5357405"/>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1962427" y="3301071"/>
            <a:ext cx="4007977" cy="2606468"/>
          </a:xfrm>
          <a:custGeom>
            <a:avLst/>
            <a:gdLst>
              <a:gd name="connsiteX0" fmla="*/ 0 w 4007977"/>
              <a:gd name="connsiteY0" fmla="*/ 0 h 2606468"/>
              <a:gd name="connsiteX1" fmla="*/ 51275 w 4007977"/>
              <a:gd name="connsiteY1" fmla="*/ 2606468 h 2606468"/>
              <a:gd name="connsiteX2" fmla="*/ 3990886 w 4007977"/>
              <a:gd name="connsiteY2" fmla="*/ 2597922 h 2606468"/>
              <a:gd name="connsiteX3" fmla="*/ 4007977 w 4007977"/>
              <a:gd name="connsiteY3" fmla="*/ 42729 h 2606468"/>
              <a:gd name="connsiteX4" fmla="*/ 0 w 4007977"/>
              <a:gd name="connsiteY4" fmla="*/ 0 h 2606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977" h="2606468">
                <a:moveTo>
                  <a:pt x="0" y="0"/>
                </a:moveTo>
                <a:lnTo>
                  <a:pt x="51275" y="2606468"/>
                </a:lnTo>
                <a:lnTo>
                  <a:pt x="3990886" y="2597922"/>
                </a:lnTo>
                <a:lnTo>
                  <a:pt x="4007977" y="4272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2292152" y="3965507"/>
            <a:ext cx="3431389" cy="1200329"/>
          </a:xfrm>
          <a:prstGeom prst="rect">
            <a:avLst/>
          </a:prstGeom>
          <a:noFill/>
        </p:spPr>
        <p:txBody>
          <a:bodyPr wrap="none" rtlCol="0">
            <a:spAutoFit/>
          </a:bodyPr>
          <a:lstStyle/>
          <a:p>
            <a:pPr algn="ctr"/>
            <a:r>
              <a:rPr lang="en-AU" sz="3600" dirty="0" smtClean="0">
                <a:latin typeface="Andy" pitchFamily="66" charset="0"/>
              </a:rPr>
              <a:t>don’t forget the</a:t>
            </a:r>
          </a:p>
          <a:p>
            <a:pPr algn="ctr"/>
            <a:r>
              <a:rPr lang="en-AU" sz="3600" dirty="0" smtClean="0">
                <a:latin typeface="Andy" pitchFamily="66" charset="0"/>
              </a:rPr>
              <a:t>humble whiteboard</a:t>
            </a:r>
            <a:endParaRPr lang="en-AU" sz="3600" dirty="0">
              <a:latin typeface="Andy" pitchFamily="66" charset="0"/>
            </a:endParaRPr>
          </a:p>
        </p:txBody>
      </p:sp>
      <p:sp>
        <p:nvSpPr>
          <p:cNvPr id="8" name="Title 7"/>
          <p:cNvSpPr>
            <a:spLocks noGrp="1"/>
          </p:cNvSpPr>
          <p:nvPr>
            <p:ph type="title"/>
          </p:nvPr>
        </p:nvSpPr>
        <p:spPr/>
        <p:txBody>
          <a:bodyPr/>
          <a:lstStyle/>
          <a:p>
            <a:r>
              <a:rPr lang="en-AU" dirty="0" smtClean="0"/>
              <a:t>A great agile tool …</a:t>
            </a:r>
            <a:endParaRPr lang="en-AU" dirty="0"/>
          </a:p>
        </p:txBody>
      </p:sp>
    </p:spTree>
    <p:extLst>
      <p:ext uri="{BB962C8B-B14F-4D97-AF65-F5344CB8AC3E}">
        <p14:creationId xmlns:p14="http://schemas.microsoft.com/office/powerpoint/2010/main" val="34878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all-free-download.com/images/graphiclarge/earth_globe_522.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824" b="94118" l="2118" r="100000">
                        <a14:foregroundMark x1="20706" y1="17176" x2="20706" y2="17176"/>
                        <a14:foregroundMark x1="28235" y1="15059" x2="28235" y2="15059"/>
                        <a14:foregroundMark x1="34353" y1="15294" x2="34353" y2="15294"/>
                        <a14:foregroundMark x1="32000" y1="9882" x2="32000" y2="9882"/>
                        <a14:foregroundMark x1="43059" y1="7059" x2="43059" y2="7059"/>
                        <a14:foregroundMark x1="47765" y1="8706" x2="47765" y2="8706"/>
                      </a14:backgroundRemoval>
                    </a14:imgEffect>
                  </a14:imgLayer>
                </a14:imgProps>
              </a:ext>
              <a:ext uri="{28A0092B-C50C-407E-A947-70E740481C1C}">
                <a14:useLocalDpi xmlns:a14="http://schemas.microsoft.com/office/drawing/2010/main" val="0"/>
              </a:ext>
            </a:extLst>
          </a:blip>
          <a:srcRect/>
          <a:stretch>
            <a:fillRect/>
          </a:stretch>
        </p:blipFill>
        <p:spPr bwMode="auto">
          <a:xfrm>
            <a:off x="2547937" y="1404936"/>
            <a:ext cx="4048125" cy="40481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28699" y="5462586"/>
            <a:ext cx="7086600" cy="646331"/>
          </a:xfrm>
          <a:prstGeom prst="rect">
            <a:avLst/>
          </a:prstGeom>
          <a:noFill/>
        </p:spPr>
        <p:txBody>
          <a:bodyPr wrap="square" rtlCol="0">
            <a:spAutoFit/>
          </a:bodyPr>
          <a:lstStyle/>
          <a:p>
            <a:pPr algn="ctr"/>
            <a:r>
              <a:rPr lang="en-AU" sz="3600" dirty="0" smtClean="0">
                <a:solidFill>
                  <a:schemeClr val="bg1"/>
                </a:solidFill>
                <a:effectLst/>
              </a:rPr>
              <a:t>distributed collaboration is a reality.</a:t>
            </a:r>
            <a:endParaRPr lang="en-AU" sz="3600" dirty="0">
              <a:solidFill>
                <a:schemeClr val="bg1"/>
              </a:solidFill>
              <a:effectLst/>
            </a:endParaRPr>
          </a:p>
        </p:txBody>
      </p:sp>
      <p:sp>
        <p:nvSpPr>
          <p:cNvPr id="12" name="TextBox 11"/>
          <p:cNvSpPr txBox="1"/>
          <p:nvPr/>
        </p:nvSpPr>
        <p:spPr>
          <a:xfrm>
            <a:off x="1028699" y="533400"/>
            <a:ext cx="7086600" cy="646331"/>
          </a:xfrm>
          <a:prstGeom prst="rect">
            <a:avLst/>
          </a:prstGeom>
          <a:noFill/>
        </p:spPr>
        <p:txBody>
          <a:bodyPr wrap="square" rtlCol="0">
            <a:spAutoFit/>
          </a:bodyPr>
          <a:lstStyle/>
          <a:p>
            <a:pPr algn="ctr"/>
            <a:r>
              <a:rPr lang="en-AU" sz="3600" dirty="0" smtClean="0">
                <a:solidFill>
                  <a:schemeClr val="bg1"/>
                </a:solidFill>
                <a:effectLst/>
              </a:rPr>
              <a:t>but …</a:t>
            </a:r>
            <a:endParaRPr lang="en-AU" sz="3600" dirty="0">
              <a:solidFill>
                <a:schemeClr val="bg1"/>
              </a:solidFill>
              <a:effectLst/>
            </a:endParaRPr>
          </a:p>
        </p:txBody>
      </p:sp>
    </p:spTree>
    <p:extLst>
      <p:ext uri="{BB962C8B-B14F-4D97-AF65-F5344CB8AC3E}">
        <p14:creationId xmlns:p14="http://schemas.microsoft.com/office/powerpoint/2010/main" val="424850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ansibhatia.com/wp-content/uploads/2010/07/person-whiteboar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1744003"/>
            <a:ext cx="7391400" cy="5357405"/>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
          <p:cNvSpPr/>
          <p:nvPr/>
        </p:nvSpPr>
        <p:spPr>
          <a:xfrm>
            <a:off x="1880075" y="3301071"/>
            <a:ext cx="4007977" cy="2606468"/>
          </a:xfrm>
          <a:custGeom>
            <a:avLst/>
            <a:gdLst>
              <a:gd name="connsiteX0" fmla="*/ 0 w 4007977"/>
              <a:gd name="connsiteY0" fmla="*/ 0 h 2606468"/>
              <a:gd name="connsiteX1" fmla="*/ 51275 w 4007977"/>
              <a:gd name="connsiteY1" fmla="*/ 2606468 h 2606468"/>
              <a:gd name="connsiteX2" fmla="*/ 3990886 w 4007977"/>
              <a:gd name="connsiteY2" fmla="*/ 2597922 h 2606468"/>
              <a:gd name="connsiteX3" fmla="*/ 4007977 w 4007977"/>
              <a:gd name="connsiteY3" fmla="*/ 42729 h 2606468"/>
              <a:gd name="connsiteX4" fmla="*/ 0 w 4007977"/>
              <a:gd name="connsiteY4" fmla="*/ 0 h 2606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977" h="2606468">
                <a:moveTo>
                  <a:pt x="0" y="0"/>
                </a:moveTo>
                <a:lnTo>
                  <a:pt x="51275" y="2606468"/>
                </a:lnTo>
                <a:lnTo>
                  <a:pt x="3990886" y="2597922"/>
                </a:lnTo>
                <a:lnTo>
                  <a:pt x="4007977" y="4272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p:cNvSpPr txBox="1"/>
          <p:nvPr/>
        </p:nvSpPr>
        <p:spPr>
          <a:xfrm>
            <a:off x="2209800" y="3965507"/>
            <a:ext cx="3431389" cy="1200329"/>
          </a:xfrm>
          <a:prstGeom prst="rect">
            <a:avLst/>
          </a:prstGeom>
          <a:noFill/>
        </p:spPr>
        <p:txBody>
          <a:bodyPr wrap="none" rtlCol="0">
            <a:spAutoFit/>
          </a:bodyPr>
          <a:lstStyle/>
          <a:p>
            <a:pPr algn="ctr"/>
            <a:r>
              <a:rPr lang="en-AU" sz="3600" dirty="0" smtClean="0">
                <a:latin typeface="Andy" pitchFamily="66" charset="0"/>
              </a:rPr>
              <a:t>don’t forget the</a:t>
            </a:r>
          </a:p>
          <a:p>
            <a:pPr algn="ctr"/>
            <a:r>
              <a:rPr lang="en-AU" sz="3600" dirty="0" smtClean="0">
                <a:latin typeface="Andy" pitchFamily="66" charset="0"/>
              </a:rPr>
              <a:t>humble whiteboard</a:t>
            </a:r>
            <a:endParaRPr lang="en-AU" sz="3600" dirty="0">
              <a:latin typeface="Andy" pitchFamily="66" charset="0"/>
            </a:endParaRPr>
          </a:p>
        </p:txBody>
      </p:sp>
      <p:sp>
        <p:nvSpPr>
          <p:cNvPr id="2" name="Rectangle 1"/>
          <p:cNvSpPr/>
          <p:nvPr/>
        </p:nvSpPr>
        <p:spPr>
          <a:xfrm rot="21219208">
            <a:off x="2513678" y="4105742"/>
            <a:ext cx="2823631"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rot="225016">
            <a:off x="2621798" y="4657688"/>
            <a:ext cx="2823631"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p:cNvSpPr txBox="1"/>
          <p:nvPr/>
        </p:nvSpPr>
        <p:spPr>
          <a:xfrm rot="5400000">
            <a:off x="6598067" y="2308027"/>
            <a:ext cx="426720" cy="584775"/>
          </a:xfrm>
          <a:prstGeom prst="rect">
            <a:avLst/>
          </a:prstGeom>
          <a:noFill/>
        </p:spPr>
        <p:txBody>
          <a:bodyPr wrap="none" rtlCol="0">
            <a:spAutoFit/>
          </a:bodyPr>
          <a:lstStyle/>
          <a:p>
            <a:r>
              <a:rPr lang="en-AU" sz="3200" b="1" dirty="0" smtClean="0"/>
              <a:t>;(</a:t>
            </a:r>
            <a:endParaRPr lang="en-AU" sz="3200" b="1" dirty="0"/>
          </a:p>
        </p:txBody>
      </p:sp>
      <p:sp>
        <p:nvSpPr>
          <p:cNvPr id="3" name="Title 2"/>
          <p:cNvSpPr>
            <a:spLocks noGrp="1"/>
          </p:cNvSpPr>
          <p:nvPr>
            <p:ph type="title"/>
          </p:nvPr>
        </p:nvSpPr>
        <p:spPr/>
        <p:txBody>
          <a:bodyPr/>
          <a:lstStyle/>
          <a:p>
            <a:r>
              <a:rPr lang="en-AU" dirty="0" smtClean="0"/>
              <a:t>... whiteboard data corruption.</a:t>
            </a:r>
            <a:endParaRPr lang="en-AU" dirty="0"/>
          </a:p>
        </p:txBody>
      </p:sp>
      <p:sp>
        <p:nvSpPr>
          <p:cNvPr id="8" name="Content Placeholder 7"/>
          <p:cNvSpPr>
            <a:spLocks noGrp="1"/>
          </p:cNvSpPr>
          <p:nvPr>
            <p:ph idx="1"/>
          </p:nvPr>
        </p:nvSpPr>
        <p:spPr/>
        <p:txBody>
          <a:bodyPr/>
          <a:lstStyle/>
          <a:p>
            <a:endParaRPr lang="en-AU"/>
          </a:p>
        </p:txBody>
      </p:sp>
    </p:spTree>
    <p:extLst>
      <p:ext uri="{BB962C8B-B14F-4D97-AF65-F5344CB8AC3E}">
        <p14:creationId xmlns:p14="http://schemas.microsoft.com/office/powerpoint/2010/main" val="1017583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Callout 5"/>
          <p:cNvSpPr/>
          <p:nvPr/>
        </p:nvSpPr>
        <p:spPr>
          <a:xfrm>
            <a:off x="1565305" y="2779520"/>
            <a:ext cx="2016095" cy="1298961"/>
          </a:xfrm>
          <a:prstGeom prst="righ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400" dirty="0" smtClean="0"/>
              <a:t>Version</a:t>
            </a:r>
          </a:p>
          <a:p>
            <a:pPr algn="ctr"/>
            <a:r>
              <a:rPr lang="en-AU" sz="1400" dirty="0" smtClean="0"/>
              <a:t>Control</a:t>
            </a:r>
            <a:endParaRPr lang="en-AU" sz="1400" dirty="0"/>
          </a:p>
        </p:txBody>
      </p:sp>
      <p:sp>
        <p:nvSpPr>
          <p:cNvPr id="7" name="Right Arrow Callout 6"/>
          <p:cNvSpPr/>
          <p:nvPr/>
        </p:nvSpPr>
        <p:spPr>
          <a:xfrm>
            <a:off x="3140105" y="2779520"/>
            <a:ext cx="2016095" cy="1298961"/>
          </a:xfrm>
          <a:prstGeom prst="righ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400" dirty="0" smtClean="0"/>
              <a:t>Build</a:t>
            </a:r>
          </a:p>
          <a:p>
            <a:pPr algn="ctr"/>
            <a:r>
              <a:rPr lang="en-AU" sz="1400" dirty="0" smtClean="0"/>
              <a:t>Automation</a:t>
            </a:r>
            <a:endParaRPr lang="en-AU" sz="1400" dirty="0"/>
          </a:p>
        </p:txBody>
      </p:sp>
      <p:sp>
        <p:nvSpPr>
          <p:cNvPr id="8" name="Right Arrow Callout 7"/>
          <p:cNvSpPr/>
          <p:nvPr/>
        </p:nvSpPr>
        <p:spPr>
          <a:xfrm>
            <a:off x="4714905" y="2779520"/>
            <a:ext cx="2016095" cy="1298961"/>
          </a:xfrm>
          <a:prstGeom prst="righ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400" dirty="0" smtClean="0"/>
              <a:t>Test Automation</a:t>
            </a:r>
            <a:endParaRPr lang="en-AU" sz="1400" dirty="0"/>
          </a:p>
        </p:txBody>
      </p:sp>
      <p:sp>
        <p:nvSpPr>
          <p:cNvPr id="9" name="Right Arrow Callout 8"/>
          <p:cNvSpPr/>
          <p:nvPr/>
        </p:nvSpPr>
        <p:spPr>
          <a:xfrm>
            <a:off x="6289705" y="2779520"/>
            <a:ext cx="2016095" cy="1298961"/>
          </a:xfrm>
          <a:prstGeom prst="righ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400" dirty="0" smtClean="0"/>
              <a:t>Release Management</a:t>
            </a:r>
            <a:endParaRPr lang="en-AU" sz="1400" dirty="0"/>
          </a:p>
        </p:txBody>
      </p:sp>
      <p:sp>
        <p:nvSpPr>
          <p:cNvPr id="11" name="Rectangle 10"/>
          <p:cNvSpPr/>
          <p:nvPr/>
        </p:nvSpPr>
        <p:spPr>
          <a:xfrm>
            <a:off x="1565304" y="2171700"/>
            <a:ext cx="6023361"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Work Management</a:t>
            </a:r>
            <a:endParaRPr lang="en-AU" dirty="0"/>
          </a:p>
        </p:txBody>
      </p:sp>
      <p:sp>
        <p:nvSpPr>
          <p:cNvPr id="12" name="Rectangle 11"/>
          <p:cNvSpPr/>
          <p:nvPr/>
        </p:nvSpPr>
        <p:spPr>
          <a:xfrm>
            <a:off x="1555334" y="4229100"/>
            <a:ext cx="6023361"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Reporting and Analytics</a:t>
            </a:r>
            <a:endParaRPr lang="en-AU" dirty="0"/>
          </a:p>
        </p:txBody>
      </p:sp>
      <p:sp>
        <p:nvSpPr>
          <p:cNvPr id="15" name="TextBox 14"/>
          <p:cNvSpPr txBox="1"/>
          <p:nvPr/>
        </p:nvSpPr>
        <p:spPr>
          <a:xfrm>
            <a:off x="2946109" y="304800"/>
            <a:ext cx="3251788" cy="584775"/>
          </a:xfrm>
          <a:prstGeom prst="rect">
            <a:avLst/>
          </a:prstGeom>
          <a:noFill/>
        </p:spPr>
        <p:txBody>
          <a:bodyPr wrap="none" rtlCol="0">
            <a:spAutoFit/>
          </a:bodyPr>
          <a:lstStyle/>
          <a:p>
            <a:pPr algn="ctr"/>
            <a:r>
              <a:rPr lang="en-AU" sz="3200" b="1" dirty="0" smtClean="0">
                <a:solidFill>
                  <a:schemeClr val="bg1"/>
                </a:solidFill>
                <a:effectLst>
                  <a:glow rad="63500">
                    <a:schemeClr val="accent2">
                      <a:satMod val="175000"/>
                      <a:alpha val="40000"/>
                    </a:schemeClr>
                  </a:glow>
                </a:effectLst>
              </a:rPr>
              <a:t>Working Software</a:t>
            </a:r>
            <a:endParaRPr lang="en-AU" sz="3200" b="1" dirty="0">
              <a:solidFill>
                <a:schemeClr val="bg1"/>
              </a:solidFill>
              <a:effectLst>
                <a:glow rad="63500">
                  <a:schemeClr val="accent2">
                    <a:satMod val="175000"/>
                    <a:alpha val="40000"/>
                  </a:schemeClr>
                </a:glow>
              </a:effectLst>
            </a:endParaRPr>
          </a:p>
        </p:txBody>
      </p:sp>
    </p:spTree>
    <p:extLst>
      <p:ext uri="{BB962C8B-B14F-4D97-AF65-F5344CB8AC3E}">
        <p14:creationId xmlns:p14="http://schemas.microsoft.com/office/powerpoint/2010/main" val="725866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65305" y="2779520"/>
            <a:ext cx="1298961" cy="129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t>Version</a:t>
            </a:r>
          </a:p>
          <a:p>
            <a:pPr algn="ctr"/>
            <a:r>
              <a:rPr lang="en-AU" sz="1400" dirty="0" smtClean="0"/>
              <a:t>Control</a:t>
            </a:r>
            <a:endParaRPr lang="en-AU" sz="1400" dirty="0"/>
          </a:p>
        </p:txBody>
      </p:sp>
      <p:sp>
        <p:nvSpPr>
          <p:cNvPr id="7" name="Rectangle 6"/>
          <p:cNvSpPr/>
          <p:nvPr/>
        </p:nvSpPr>
        <p:spPr>
          <a:xfrm>
            <a:off x="3140105" y="2779520"/>
            <a:ext cx="1298961" cy="129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t>Build</a:t>
            </a:r>
          </a:p>
          <a:p>
            <a:pPr algn="ctr"/>
            <a:r>
              <a:rPr lang="en-AU" sz="1400" dirty="0" smtClean="0"/>
              <a:t>Automation</a:t>
            </a:r>
            <a:endParaRPr lang="en-AU" sz="1400" dirty="0"/>
          </a:p>
        </p:txBody>
      </p:sp>
      <p:sp>
        <p:nvSpPr>
          <p:cNvPr id="8" name="Rectangle 7"/>
          <p:cNvSpPr/>
          <p:nvPr/>
        </p:nvSpPr>
        <p:spPr>
          <a:xfrm>
            <a:off x="4714905" y="2779520"/>
            <a:ext cx="1298961" cy="129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t>Test Automation</a:t>
            </a:r>
            <a:endParaRPr lang="en-AU" sz="1400" dirty="0"/>
          </a:p>
        </p:txBody>
      </p:sp>
      <p:sp>
        <p:nvSpPr>
          <p:cNvPr id="9" name="Rectangle 8"/>
          <p:cNvSpPr/>
          <p:nvPr/>
        </p:nvSpPr>
        <p:spPr>
          <a:xfrm>
            <a:off x="6289705" y="2779520"/>
            <a:ext cx="1298961" cy="129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t>Release Management</a:t>
            </a:r>
            <a:endParaRPr lang="en-AU" sz="1400" dirty="0"/>
          </a:p>
        </p:txBody>
      </p:sp>
      <p:sp>
        <p:nvSpPr>
          <p:cNvPr id="11" name="Rectangle 10"/>
          <p:cNvSpPr/>
          <p:nvPr/>
        </p:nvSpPr>
        <p:spPr>
          <a:xfrm>
            <a:off x="1565304" y="2171700"/>
            <a:ext cx="6023361"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Work Management</a:t>
            </a:r>
            <a:endParaRPr lang="en-AU" dirty="0"/>
          </a:p>
        </p:txBody>
      </p:sp>
      <p:sp>
        <p:nvSpPr>
          <p:cNvPr id="12" name="Rectangle 11"/>
          <p:cNvSpPr/>
          <p:nvPr/>
        </p:nvSpPr>
        <p:spPr>
          <a:xfrm>
            <a:off x="1555334" y="4229100"/>
            <a:ext cx="6023361" cy="457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dirty="0" smtClean="0"/>
              <a:t>Reporting and Analytics</a:t>
            </a:r>
            <a:endParaRPr lang="en-AU" dirty="0"/>
          </a:p>
        </p:txBody>
      </p:sp>
      <p:sp>
        <p:nvSpPr>
          <p:cNvPr id="15" name="TextBox 14"/>
          <p:cNvSpPr txBox="1"/>
          <p:nvPr/>
        </p:nvSpPr>
        <p:spPr>
          <a:xfrm>
            <a:off x="2460212" y="304800"/>
            <a:ext cx="4223592" cy="584775"/>
          </a:xfrm>
          <a:prstGeom prst="rect">
            <a:avLst/>
          </a:prstGeom>
          <a:noFill/>
        </p:spPr>
        <p:txBody>
          <a:bodyPr wrap="none" rtlCol="0">
            <a:spAutoFit/>
          </a:bodyPr>
          <a:lstStyle/>
          <a:p>
            <a:pPr algn="ctr"/>
            <a:r>
              <a:rPr lang="en-AU" sz="3200" b="1" dirty="0" smtClean="0">
                <a:solidFill>
                  <a:schemeClr val="bg1"/>
                </a:solidFill>
                <a:effectLst>
                  <a:glow rad="63500">
                    <a:schemeClr val="accent2">
                      <a:satMod val="175000"/>
                      <a:alpha val="40000"/>
                    </a:schemeClr>
                  </a:glow>
                </a:effectLst>
              </a:rPr>
              <a:t>Customer Collaboration</a:t>
            </a:r>
            <a:endParaRPr lang="en-AU" sz="3200" b="1" dirty="0">
              <a:solidFill>
                <a:schemeClr val="bg1"/>
              </a:solidFill>
              <a:effectLst>
                <a:glow rad="63500">
                  <a:schemeClr val="accent2">
                    <a:satMod val="175000"/>
                    <a:alpha val="40000"/>
                  </a:schemeClr>
                </a:glow>
              </a:effectLst>
            </a:endParaRPr>
          </a:p>
        </p:txBody>
      </p:sp>
      <p:grpSp>
        <p:nvGrpSpPr>
          <p:cNvPr id="4" name="Group 3"/>
          <p:cNvGrpSpPr/>
          <p:nvPr/>
        </p:nvGrpSpPr>
        <p:grpSpPr>
          <a:xfrm>
            <a:off x="2741182" y="4576273"/>
            <a:ext cx="3661636" cy="1066800"/>
            <a:chOff x="2086123" y="4576273"/>
            <a:chExt cx="3661636" cy="1066800"/>
          </a:xfrm>
        </p:grpSpPr>
        <p:sp>
          <p:nvSpPr>
            <p:cNvPr id="14" name="Up Arrow Callout 13"/>
            <p:cNvSpPr/>
            <p:nvPr/>
          </p:nvSpPr>
          <p:spPr>
            <a:xfrm>
              <a:off x="2086123" y="4576273"/>
              <a:ext cx="1046385" cy="1066800"/>
            </a:xfrm>
            <a:prstGeom prst="up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600" dirty="0" smtClean="0"/>
                <a:t>Sprint </a:t>
              </a:r>
              <a:r>
                <a:rPr lang="en-AU" sz="1600" dirty="0" err="1" smtClean="0"/>
                <a:t>Burndown</a:t>
              </a:r>
              <a:endParaRPr lang="en-AU" sz="1600" dirty="0"/>
            </a:p>
          </p:txBody>
        </p:sp>
        <p:sp>
          <p:nvSpPr>
            <p:cNvPr id="16" name="Up Arrow Callout 15"/>
            <p:cNvSpPr/>
            <p:nvPr/>
          </p:nvSpPr>
          <p:spPr>
            <a:xfrm>
              <a:off x="3393749" y="4576273"/>
              <a:ext cx="1046385" cy="1066800"/>
            </a:xfrm>
            <a:prstGeom prst="up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600" dirty="0" smtClean="0"/>
                <a:t>Release </a:t>
              </a:r>
              <a:r>
                <a:rPr lang="en-AU" sz="1600" dirty="0" err="1" smtClean="0"/>
                <a:t>Burndown</a:t>
              </a:r>
              <a:endParaRPr lang="en-AU" sz="1600" dirty="0"/>
            </a:p>
          </p:txBody>
        </p:sp>
        <p:sp>
          <p:nvSpPr>
            <p:cNvPr id="17" name="Up Arrow Callout 16"/>
            <p:cNvSpPr/>
            <p:nvPr/>
          </p:nvSpPr>
          <p:spPr>
            <a:xfrm>
              <a:off x="4701374" y="4576273"/>
              <a:ext cx="1046385" cy="1066800"/>
            </a:xfrm>
            <a:prstGeom prst="up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600" dirty="0" smtClean="0"/>
                <a:t>Velocity</a:t>
              </a:r>
              <a:endParaRPr lang="en-AU" sz="1600" dirty="0"/>
            </a:p>
          </p:txBody>
        </p:sp>
      </p:grpSp>
    </p:spTree>
    <p:extLst>
      <p:ext uri="{BB962C8B-B14F-4D97-AF65-F5344CB8AC3E}">
        <p14:creationId xmlns:p14="http://schemas.microsoft.com/office/powerpoint/2010/main" val="318813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Heterogeneous Development with Visual Studio 2010	</a:t>
            </a:r>
            <a:endParaRPr lang="en-AU" dirty="0"/>
          </a:p>
        </p:txBody>
      </p:sp>
      <p:sp>
        <p:nvSpPr>
          <p:cNvPr id="3" name="Text Placeholder 2"/>
          <p:cNvSpPr>
            <a:spLocks noGrp="1"/>
          </p:cNvSpPr>
          <p:nvPr>
            <p:ph type="body" idx="1"/>
          </p:nvPr>
        </p:nvSpPr>
        <p:spPr/>
        <p:txBody>
          <a:bodyPr/>
          <a:lstStyle/>
          <a:p>
            <a:pPr lvl="0">
              <a:defRPr/>
            </a:pPr>
            <a:r>
              <a:rPr lang="en-US" dirty="0" smtClean="0"/>
              <a:t>Mitch Denny</a:t>
            </a:r>
          </a:p>
          <a:p>
            <a:pPr lvl="0">
              <a:defRPr/>
            </a:pPr>
            <a:r>
              <a:rPr lang="en-US" dirty="0" smtClean="0"/>
              <a:t>Chief Technology Officer</a:t>
            </a:r>
          </a:p>
          <a:p>
            <a:pPr lvl="0">
              <a:defRPr/>
            </a:pPr>
            <a:r>
              <a:rPr lang="en-US" dirty="0" smtClean="0"/>
              <a:t>Readify</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#DEV307</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understanding.com/wp-content/upload/Decision-Making.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112861"/>
            <a:ext cx="7239000" cy="57650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3528" y="187250"/>
            <a:ext cx="6133041" cy="954107"/>
          </a:xfrm>
          <a:prstGeom prst="rect">
            <a:avLst/>
          </a:prstGeom>
          <a:noFill/>
        </p:spPr>
        <p:txBody>
          <a:bodyPr wrap="square" rtlCol="0">
            <a:spAutoFit/>
          </a:bodyPr>
          <a:lstStyle/>
          <a:p>
            <a:r>
              <a:rPr lang="en-AU" sz="2800" b="1" dirty="0" smtClean="0">
                <a:solidFill>
                  <a:schemeClr val="bg1"/>
                </a:solidFill>
                <a:effectLst>
                  <a:glow rad="63500">
                    <a:schemeClr val="accent2">
                      <a:satMod val="175000"/>
                      <a:alpha val="40000"/>
                    </a:schemeClr>
                  </a:glow>
                </a:effectLst>
              </a:rPr>
              <a:t>give your business users the ability to make informed decisions</a:t>
            </a:r>
            <a:endParaRPr lang="en-AU" sz="2800" b="1" dirty="0">
              <a:solidFill>
                <a:schemeClr val="bg1"/>
              </a:solidFill>
              <a:effectLst>
                <a:glow rad="63500">
                  <a:schemeClr val="accent2">
                    <a:satMod val="175000"/>
                    <a:alpha val="40000"/>
                  </a:schemeClr>
                </a:glow>
              </a:effectLst>
            </a:endParaRPr>
          </a:p>
        </p:txBody>
      </p:sp>
      <p:sp>
        <p:nvSpPr>
          <p:cNvPr id="4" name="Content Placeholder 3"/>
          <p:cNvSpPr>
            <a:spLocks noGrp="1"/>
          </p:cNvSpPr>
          <p:nvPr>
            <p:ph idx="1"/>
          </p:nvPr>
        </p:nvSpPr>
        <p:spPr/>
        <p:txBody>
          <a:bodyPr/>
          <a:lstStyle/>
          <a:p>
            <a:endParaRPr lang="en-AU"/>
          </a:p>
        </p:txBody>
      </p:sp>
    </p:spTree>
    <p:extLst>
      <p:ext uri="{BB962C8B-B14F-4D97-AF65-F5344CB8AC3E}">
        <p14:creationId xmlns:p14="http://schemas.microsoft.com/office/powerpoint/2010/main" val="10419975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55334" y="4229100"/>
            <a:ext cx="6023361" cy="457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dirty="0" smtClean="0"/>
              <a:t>Reporting and Analytics</a:t>
            </a:r>
            <a:endParaRPr lang="en-AU" dirty="0"/>
          </a:p>
        </p:txBody>
      </p:sp>
      <p:sp>
        <p:nvSpPr>
          <p:cNvPr id="15" name="TextBox 14"/>
          <p:cNvSpPr txBox="1"/>
          <p:nvPr/>
        </p:nvSpPr>
        <p:spPr>
          <a:xfrm>
            <a:off x="2584161" y="304800"/>
            <a:ext cx="3975705" cy="584775"/>
          </a:xfrm>
          <a:prstGeom prst="rect">
            <a:avLst/>
          </a:prstGeom>
          <a:noFill/>
        </p:spPr>
        <p:txBody>
          <a:bodyPr wrap="none" rtlCol="0">
            <a:spAutoFit/>
          </a:bodyPr>
          <a:lstStyle/>
          <a:p>
            <a:pPr algn="ctr"/>
            <a:r>
              <a:rPr lang="en-AU" sz="3200" b="1" dirty="0" smtClean="0">
                <a:solidFill>
                  <a:schemeClr val="bg1"/>
                </a:solidFill>
                <a:effectLst>
                  <a:glow rad="63500">
                    <a:schemeClr val="accent2">
                      <a:satMod val="175000"/>
                      <a:alpha val="40000"/>
                    </a:schemeClr>
                  </a:glow>
                </a:effectLst>
              </a:rPr>
              <a:t>Responding to Change</a:t>
            </a:r>
            <a:endParaRPr lang="en-AU" sz="3200" b="1" dirty="0">
              <a:solidFill>
                <a:schemeClr val="bg1"/>
              </a:solidFill>
              <a:effectLst>
                <a:glow rad="63500">
                  <a:schemeClr val="accent2">
                    <a:satMod val="175000"/>
                    <a:alpha val="40000"/>
                  </a:schemeClr>
                </a:glow>
              </a:effectLst>
            </a:endParaRPr>
          </a:p>
        </p:txBody>
      </p:sp>
      <p:grpSp>
        <p:nvGrpSpPr>
          <p:cNvPr id="4" name="Group 3"/>
          <p:cNvGrpSpPr/>
          <p:nvPr/>
        </p:nvGrpSpPr>
        <p:grpSpPr>
          <a:xfrm>
            <a:off x="2741182" y="4576273"/>
            <a:ext cx="3661636" cy="1066800"/>
            <a:chOff x="2086123" y="4576273"/>
            <a:chExt cx="3661636" cy="1066800"/>
          </a:xfrm>
        </p:grpSpPr>
        <p:sp>
          <p:nvSpPr>
            <p:cNvPr id="14" name="Up Arrow Callout 13"/>
            <p:cNvSpPr/>
            <p:nvPr/>
          </p:nvSpPr>
          <p:spPr>
            <a:xfrm>
              <a:off x="2086123" y="4576273"/>
              <a:ext cx="1046385" cy="1066800"/>
            </a:xfrm>
            <a:prstGeom prst="up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600" dirty="0" smtClean="0"/>
                <a:t>Sprint </a:t>
              </a:r>
              <a:r>
                <a:rPr lang="en-AU" sz="1600" dirty="0" err="1" smtClean="0"/>
                <a:t>Burndown</a:t>
              </a:r>
              <a:endParaRPr lang="en-AU" sz="1600" dirty="0"/>
            </a:p>
          </p:txBody>
        </p:sp>
        <p:sp>
          <p:nvSpPr>
            <p:cNvPr id="16" name="Up Arrow Callout 15"/>
            <p:cNvSpPr/>
            <p:nvPr/>
          </p:nvSpPr>
          <p:spPr>
            <a:xfrm>
              <a:off x="3393749" y="4576273"/>
              <a:ext cx="1046385" cy="1066800"/>
            </a:xfrm>
            <a:prstGeom prst="up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600" dirty="0" smtClean="0"/>
                <a:t>Release </a:t>
              </a:r>
              <a:r>
                <a:rPr lang="en-AU" sz="1600" dirty="0" err="1" smtClean="0"/>
                <a:t>Burndown</a:t>
              </a:r>
              <a:endParaRPr lang="en-AU" sz="1600" dirty="0"/>
            </a:p>
          </p:txBody>
        </p:sp>
        <p:sp>
          <p:nvSpPr>
            <p:cNvPr id="17" name="Up Arrow Callout 16"/>
            <p:cNvSpPr/>
            <p:nvPr/>
          </p:nvSpPr>
          <p:spPr>
            <a:xfrm>
              <a:off x="4701374" y="4576273"/>
              <a:ext cx="1046385" cy="1066800"/>
            </a:xfrm>
            <a:prstGeom prst="up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600" dirty="0" smtClean="0"/>
                <a:t>Velocity</a:t>
              </a:r>
              <a:endParaRPr lang="en-AU" sz="1600" dirty="0"/>
            </a:p>
          </p:txBody>
        </p:sp>
      </p:grpSp>
      <p:sp>
        <p:nvSpPr>
          <p:cNvPr id="13" name="Right Arrow Callout 12"/>
          <p:cNvSpPr/>
          <p:nvPr/>
        </p:nvSpPr>
        <p:spPr>
          <a:xfrm>
            <a:off x="1565305" y="2779520"/>
            <a:ext cx="2016095" cy="1298961"/>
          </a:xfrm>
          <a:prstGeom prst="righ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400" dirty="0" smtClean="0"/>
              <a:t>Version</a:t>
            </a:r>
          </a:p>
          <a:p>
            <a:pPr algn="ctr"/>
            <a:r>
              <a:rPr lang="en-AU" sz="1400" dirty="0" smtClean="0"/>
              <a:t>Control</a:t>
            </a:r>
            <a:endParaRPr lang="en-AU" sz="1400" dirty="0"/>
          </a:p>
        </p:txBody>
      </p:sp>
      <p:sp>
        <p:nvSpPr>
          <p:cNvPr id="18" name="Right Arrow Callout 17"/>
          <p:cNvSpPr/>
          <p:nvPr/>
        </p:nvSpPr>
        <p:spPr>
          <a:xfrm>
            <a:off x="3140105" y="2779520"/>
            <a:ext cx="2016095" cy="1298961"/>
          </a:xfrm>
          <a:prstGeom prst="righ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400" dirty="0" smtClean="0"/>
              <a:t>Build</a:t>
            </a:r>
          </a:p>
          <a:p>
            <a:pPr algn="ctr"/>
            <a:r>
              <a:rPr lang="en-AU" sz="1400" dirty="0" smtClean="0"/>
              <a:t>Automation</a:t>
            </a:r>
            <a:endParaRPr lang="en-AU" sz="1400" dirty="0"/>
          </a:p>
        </p:txBody>
      </p:sp>
      <p:sp>
        <p:nvSpPr>
          <p:cNvPr id="19" name="Right Arrow Callout 18"/>
          <p:cNvSpPr/>
          <p:nvPr/>
        </p:nvSpPr>
        <p:spPr>
          <a:xfrm>
            <a:off x="4714905" y="2779520"/>
            <a:ext cx="2016095" cy="1298961"/>
          </a:xfrm>
          <a:prstGeom prst="righ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400" dirty="0" smtClean="0"/>
              <a:t>Test Automation</a:t>
            </a:r>
            <a:endParaRPr lang="en-AU" sz="1400" dirty="0"/>
          </a:p>
        </p:txBody>
      </p:sp>
      <p:sp>
        <p:nvSpPr>
          <p:cNvPr id="20" name="Right Arrow Callout 19"/>
          <p:cNvSpPr/>
          <p:nvPr/>
        </p:nvSpPr>
        <p:spPr>
          <a:xfrm>
            <a:off x="6289705" y="2779520"/>
            <a:ext cx="2016095" cy="1298961"/>
          </a:xfrm>
          <a:prstGeom prst="righ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sz="1400" dirty="0" smtClean="0"/>
              <a:t>Release Management</a:t>
            </a:r>
            <a:endParaRPr lang="en-AU" sz="1400" dirty="0"/>
          </a:p>
        </p:txBody>
      </p:sp>
      <p:sp>
        <p:nvSpPr>
          <p:cNvPr id="21" name="Rectangle 20"/>
          <p:cNvSpPr/>
          <p:nvPr/>
        </p:nvSpPr>
        <p:spPr>
          <a:xfrm>
            <a:off x="1565304" y="2171700"/>
            <a:ext cx="6023361" cy="457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dirty="0" smtClean="0"/>
              <a:t>Work Management</a:t>
            </a:r>
            <a:endParaRPr lang="en-AU" dirty="0"/>
          </a:p>
        </p:txBody>
      </p:sp>
      <p:grpSp>
        <p:nvGrpSpPr>
          <p:cNvPr id="22" name="Group 21"/>
          <p:cNvGrpSpPr/>
          <p:nvPr/>
        </p:nvGrpSpPr>
        <p:grpSpPr>
          <a:xfrm>
            <a:off x="2086124" y="1179041"/>
            <a:ext cx="4971753" cy="1066800"/>
            <a:chOff x="1565305" y="1179041"/>
            <a:chExt cx="4971753" cy="1066800"/>
          </a:xfrm>
        </p:grpSpPr>
        <p:sp>
          <p:nvSpPr>
            <p:cNvPr id="23" name="Down Arrow Callout 22"/>
            <p:cNvSpPr/>
            <p:nvPr/>
          </p:nvSpPr>
          <p:spPr>
            <a:xfrm>
              <a:off x="1565305" y="1179041"/>
              <a:ext cx="1046385" cy="1066800"/>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dirty="0" smtClean="0"/>
                <a:t>User Stories</a:t>
              </a:r>
              <a:endParaRPr lang="en-AU" dirty="0"/>
            </a:p>
          </p:txBody>
        </p:sp>
        <p:sp>
          <p:nvSpPr>
            <p:cNvPr id="24" name="Down Arrow Callout 23"/>
            <p:cNvSpPr/>
            <p:nvPr/>
          </p:nvSpPr>
          <p:spPr>
            <a:xfrm>
              <a:off x="2868680" y="1179041"/>
              <a:ext cx="1046385" cy="1066800"/>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dirty="0" smtClean="0"/>
                <a:t>Tasks</a:t>
              </a:r>
              <a:endParaRPr lang="en-AU" dirty="0"/>
            </a:p>
          </p:txBody>
        </p:sp>
        <p:sp>
          <p:nvSpPr>
            <p:cNvPr id="25" name="Down Arrow Callout 24"/>
            <p:cNvSpPr/>
            <p:nvPr/>
          </p:nvSpPr>
          <p:spPr>
            <a:xfrm>
              <a:off x="4191712" y="1179041"/>
              <a:ext cx="1046385" cy="1066800"/>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dirty="0" smtClean="0"/>
                <a:t>Risks</a:t>
              </a:r>
              <a:endParaRPr lang="en-AU" dirty="0"/>
            </a:p>
          </p:txBody>
        </p:sp>
        <p:sp>
          <p:nvSpPr>
            <p:cNvPr id="26" name="Down Arrow Callout 25"/>
            <p:cNvSpPr/>
            <p:nvPr/>
          </p:nvSpPr>
          <p:spPr>
            <a:xfrm>
              <a:off x="5490673" y="1179041"/>
              <a:ext cx="1046385" cy="1066800"/>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AU" dirty="0" smtClean="0"/>
                <a:t>Sprints</a:t>
              </a:r>
              <a:endParaRPr lang="en-AU" dirty="0"/>
            </a:p>
          </p:txBody>
        </p:sp>
      </p:grpSp>
    </p:spTree>
    <p:extLst>
      <p:ext uri="{BB962C8B-B14F-4D97-AF65-F5344CB8AC3E}">
        <p14:creationId xmlns:p14="http://schemas.microsoft.com/office/powerpoint/2010/main" val="21154898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Team Explorer Everywhere</a:t>
            </a:r>
            <a:endParaRPr lang="en-AU" dirty="0"/>
          </a:p>
        </p:txBody>
      </p:sp>
      <p:sp>
        <p:nvSpPr>
          <p:cNvPr id="3" name="Subtitle 2"/>
          <p:cNvSpPr>
            <a:spLocks noGrp="1"/>
          </p:cNvSpPr>
          <p:nvPr>
            <p:ph type="body" idx="1"/>
          </p:nvPr>
        </p:nvSpPr>
        <p:spPr/>
        <p:txBody>
          <a:bodyPr/>
          <a:lstStyle/>
          <a:p>
            <a:r>
              <a:rPr lang="en-AU" dirty="0" smtClean="0"/>
              <a:t>Heterogeneous Development with Visual Studio 2010</a:t>
            </a:r>
            <a:endParaRPr lang="en-AU" dirty="0"/>
          </a:p>
        </p:txBody>
      </p:sp>
    </p:spTree>
    <p:extLst>
      <p:ext uri="{BB962C8B-B14F-4D97-AF65-F5344CB8AC3E}">
        <p14:creationId xmlns:p14="http://schemas.microsoft.com/office/powerpoint/2010/main" val="1534500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Demo</a:t>
            </a:r>
            <a:endParaRPr lang="en-AU" dirty="0"/>
          </a:p>
        </p:txBody>
      </p:sp>
      <p:sp>
        <p:nvSpPr>
          <p:cNvPr id="3" name="Subtitle 2"/>
          <p:cNvSpPr>
            <a:spLocks noGrp="1"/>
          </p:cNvSpPr>
          <p:nvPr>
            <p:ph idx="1"/>
          </p:nvPr>
        </p:nvSpPr>
        <p:spPr/>
        <p:txBody>
          <a:bodyPr/>
          <a:lstStyle/>
          <a:p>
            <a:r>
              <a:rPr lang="en-AU" dirty="0" smtClean="0"/>
              <a:t>Work Item Tracking</a:t>
            </a:r>
          </a:p>
          <a:p>
            <a:r>
              <a:rPr lang="en-AU" dirty="0" smtClean="0"/>
              <a:t>Version Control</a:t>
            </a:r>
          </a:p>
          <a:p>
            <a:r>
              <a:rPr lang="en-AU" dirty="0" smtClean="0"/>
              <a:t>Build Automation</a:t>
            </a:r>
            <a:endParaRPr lang="en-AU" dirty="0"/>
          </a:p>
        </p:txBody>
      </p:sp>
    </p:spTree>
    <p:extLst>
      <p:ext uri="{BB962C8B-B14F-4D97-AF65-F5344CB8AC3E}">
        <p14:creationId xmlns:p14="http://schemas.microsoft.com/office/powerpoint/2010/main" val="3665495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Beyond Eclipse?</a:t>
            </a:r>
            <a:endParaRPr lang="en-AU" dirty="0"/>
          </a:p>
        </p:txBody>
      </p:sp>
      <p:sp>
        <p:nvSpPr>
          <p:cNvPr id="3" name="Subtitle 2"/>
          <p:cNvSpPr>
            <a:spLocks noGrp="1"/>
          </p:cNvSpPr>
          <p:nvPr>
            <p:ph type="body" idx="1"/>
          </p:nvPr>
        </p:nvSpPr>
        <p:spPr/>
        <p:txBody>
          <a:bodyPr/>
          <a:lstStyle/>
          <a:p>
            <a:r>
              <a:rPr lang="en-AU" dirty="0" smtClean="0"/>
              <a:t>Heterogeneous Development with Visual Studio 2010</a:t>
            </a:r>
            <a:endParaRPr lang="en-AU" dirty="0"/>
          </a:p>
        </p:txBody>
      </p:sp>
    </p:spTree>
    <p:extLst>
      <p:ext uri="{BB962C8B-B14F-4D97-AF65-F5344CB8AC3E}">
        <p14:creationId xmlns:p14="http://schemas.microsoft.com/office/powerpoint/2010/main" val="3215985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4.bp.blogspot.com/_QhnxRokNDUw/TLcSn7amppI/AAAAAAAACKk/P4MpigWNH3Q/s1600/cluedo+bo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01436">
            <a:off x="3034951" y="881185"/>
            <a:ext cx="3074096" cy="30985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3182" y="4547382"/>
            <a:ext cx="6817636" cy="646331"/>
          </a:xfrm>
          <a:prstGeom prst="rect">
            <a:avLst/>
          </a:prstGeom>
          <a:noFill/>
        </p:spPr>
        <p:txBody>
          <a:bodyPr wrap="none" rtlCol="0">
            <a:spAutoFit/>
          </a:bodyPr>
          <a:lstStyle/>
          <a:p>
            <a:r>
              <a:rPr lang="en-AU" sz="3600" b="1" dirty="0" smtClean="0">
                <a:solidFill>
                  <a:schemeClr val="bg1"/>
                </a:solidFill>
                <a:effectLst>
                  <a:glow rad="63500">
                    <a:schemeClr val="accent2">
                      <a:satMod val="175000"/>
                      <a:alpha val="40000"/>
                    </a:schemeClr>
                  </a:glow>
                </a:effectLst>
              </a:rPr>
              <a:t>it is a really  game of </a:t>
            </a:r>
            <a:r>
              <a:rPr lang="en-AU" sz="3600" b="1" u="sng" dirty="0" smtClean="0">
                <a:solidFill>
                  <a:schemeClr val="bg1"/>
                </a:solidFill>
                <a:effectLst>
                  <a:glow rad="63500">
                    <a:schemeClr val="accent2">
                      <a:satMod val="175000"/>
                      <a:alpha val="40000"/>
                    </a:schemeClr>
                  </a:glow>
                </a:effectLst>
              </a:rPr>
              <a:t>ALM </a:t>
            </a:r>
            <a:r>
              <a:rPr lang="en-AU" sz="3600" b="1" u="sng" dirty="0" err="1" smtClean="0">
                <a:solidFill>
                  <a:schemeClr val="bg1"/>
                </a:solidFill>
                <a:effectLst>
                  <a:glow rad="63500">
                    <a:schemeClr val="accent2">
                      <a:satMod val="175000"/>
                      <a:alpha val="40000"/>
                    </a:schemeClr>
                  </a:glow>
                </a:effectLst>
              </a:rPr>
              <a:t>cluedo</a:t>
            </a:r>
            <a:r>
              <a:rPr lang="en-AU" sz="3600" b="1" dirty="0" smtClean="0">
                <a:solidFill>
                  <a:schemeClr val="bg1"/>
                </a:solidFill>
                <a:effectLst>
                  <a:glow rad="63500">
                    <a:schemeClr val="accent2">
                      <a:satMod val="175000"/>
                      <a:alpha val="40000"/>
                    </a:schemeClr>
                  </a:glow>
                </a:effectLst>
              </a:rPr>
              <a:t>…</a:t>
            </a:r>
            <a:endParaRPr lang="en-AU" sz="3600" b="1" dirty="0">
              <a:solidFill>
                <a:schemeClr val="bg1"/>
              </a:solidFill>
              <a:effectLst>
                <a:glow rad="63500">
                  <a:schemeClr val="accent2">
                    <a:satMod val="175000"/>
                    <a:alpha val="40000"/>
                  </a:schemeClr>
                </a:glow>
              </a:effectLst>
            </a:endParaRPr>
          </a:p>
        </p:txBody>
      </p:sp>
    </p:spTree>
    <p:extLst>
      <p:ext uri="{BB962C8B-B14F-4D97-AF65-F5344CB8AC3E}">
        <p14:creationId xmlns:p14="http://schemas.microsoft.com/office/powerpoint/2010/main" val="340930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cdn.thenextweb.com/mobile/files/2010/03/android-logo-whit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88970" y="441960"/>
            <a:ext cx="2705100" cy="27051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rot="20868247">
            <a:off x="677117" y="3665607"/>
            <a:ext cx="2209800" cy="2667000"/>
            <a:chOff x="677117" y="3665607"/>
            <a:chExt cx="2209800" cy="2667000"/>
          </a:xfrm>
        </p:grpSpPr>
        <p:grpSp>
          <p:nvGrpSpPr>
            <p:cNvPr id="4" name="Group 3"/>
            <p:cNvGrpSpPr/>
            <p:nvPr/>
          </p:nvGrpSpPr>
          <p:grpSpPr>
            <a:xfrm>
              <a:off x="677117" y="3665607"/>
              <a:ext cx="2209800" cy="2667000"/>
              <a:chOff x="1219200" y="3962400"/>
              <a:chExt cx="2209800" cy="2667000"/>
            </a:xfrm>
          </p:grpSpPr>
          <p:sp>
            <p:nvSpPr>
              <p:cNvPr id="2" name="Rectangle 1"/>
              <p:cNvSpPr/>
              <p:nvPr/>
            </p:nvSpPr>
            <p:spPr>
              <a:xfrm>
                <a:off x="1219200" y="3962400"/>
                <a:ext cx="2209800" cy="2667000"/>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1371600" y="4114800"/>
                <a:ext cx="1920240" cy="179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TextBox 4"/>
            <p:cNvSpPr txBox="1"/>
            <p:nvPr/>
          </p:nvSpPr>
          <p:spPr>
            <a:xfrm>
              <a:off x="1255494" y="5768727"/>
              <a:ext cx="1053045" cy="461665"/>
            </a:xfrm>
            <a:prstGeom prst="rect">
              <a:avLst/>
            </a:prstGeom>
            <a:noFill/>
          </p:spPr>
          <p:txBody>
            <a:bodyPr wrap="none" rtlCol="0">
              <a:spAutoFit/>
            </a:bodyPr>
            <a:lstStyle/>
            <a:p>
              <a:r>
                <a:rPr lang="en-AU" sz="2400" b="1" dirty="0"/>
                <a:t>E</a:t>
              </a:r>
              <a:r>
                <a:rPr lang="en-AU" sz="2400" b="1" dirty="0" smtClean="0"/>
                <a:t>clipse</a:t>
              </a:r>
              <a:endParaRPr lang="en-AU" sz="2400" b="1" dirty="0"/>
            </a:p>
          </p:txBody>
        </p:sp>
      </p:grpSp>
      <p:grpSp>
        <p:nvGrpSpPr>
          <p:cNvPr id="15" name="Group 14"/>
          <p:cNvGrpSpPr/>
          <p:nvPr/>
        </p:nvGrpSpPr>
        <p:grpSpPr>
          <a:xfrm rot="560343">
            <a:off x="3357426" y="3623911"/>
            <a:ext cx="2209800" cy="2667000"/>
            <a:chOff x="677117" y="3665607"/>
            <a:chExt cx="2209800" cy="2667000"/>
          </a:xfrm>
        </p:grpSpPr>
        <p:grpSp>
          <p:nvGrpSpPr>
            <p:cNvPr id="16" name="Group 15"/>
            <p:cNvGrpSpPr/>
            <p:nvPr/>
          </p:nvGrpSpPr>
          <p:grpSpPr>
            <a:xfrm>
              <a:off x="677117" y="3665607"/>
              <a:ext cx="2209800" cy="2667000"/>
              <a:chOff x="1219200" y="3962400"/>
              <a:chExt cx="2209800" cy="2667000"/>
            </a:xfrm>
          </p:grpSpPr>
          <p:sp>
            <p:nvSpPr>
              <p:cNvPr id="18" name="Rectangle 17"/>
              <p:cNvSpPr/>
              <p:nvPr/>
            </p:nvSpPr>
            <p:spPr>
              <a:xfrm>
                <a:off x="1219200" y="3962400"/>
                <a:ext cx="2209800" cy="2667000"/>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Rectangle 18"/>
              <p:cNvSpPr/>
              <p:nvPr/>
            </p:nvSpPr>
            <p:spPr>
              <a:xfrm>
                <a:off x="1371600" y="4114800"/>
                <a:ext cx="1920240" cy="179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7" name="TextBox 16"/>
            <p:cNvSpPr txBox="1"/>
            <p:nvPr/>
          </p:nvSpPr>
          <p:spPr>
            <a:xfrm>
              <a:off x="779789" y="5768727"/>
              <a:ext cx="2004459" cy="461665"/>
            </a:xfrm>
            <a:prstGeom prst="rect">
              <a:avLst/>
            </a:prstGeom>
            <a:noFill/>
          </p:spPr>
          <p:txBody>
            <a:bodyPr wrap="none" rtlCol="0">
              <a:spAutoFit/>
            </a:bodyPr>
            <a:lstStyle/>
            <a:p>
              <a:r>
                <a:rPr lang="en-AU" sz="2400" b="1" dirty="0" smtClean="0"/>
                <a:t>Team Explorer</a:t>
              </a:r>
              <a:endParaRPr lang="en-AU" sz="2400" b="1" dirty="0"/>
            </a:p>
          </p:txBody>
        </p:sp>
      </p:grpSp>
      <p:grpSp>
        <p:nvGrpSpPr>
          <p:cNvPr id="20" name="Group 19"/>
          <p:cNvGrpSpPr/>
          <p:nvPr/>
        </p:nvGrpSpPr>
        <p:grpSpPr>
          <a:xfrm rot="21083301">
            <a:off x="5945926" y="3548931"/>
            <a:ext cx="2209800" cy="2667000"/>
            <a:chOff x="677117" y="3665607"/>
            <a:chExt cx="2209800" cy="2667000"/>
          </a:xfrm>
        </p:grpSpPr>
        <p:grpSp>
          <p:nvGrpSpPr>
            <p:cNvPr id="21" name="Group 20"/>
            <p:cNvGrpSpPr/>
            <p:nvPr/>
          </p:nvGrpSpPr>
          <p:grpSpPr>
            <a:xfrm>
              <a:off x="677117" y="3665607"/>
              <a:ext cx="2209800" cy="2667000"/>
              <a:chOff x="1219200" y="3962400"/>
              <a:chExt cx="2209800" cy="2667000"/>
            </a:xfrm>
          </p:grpSpPr>
          <p:sp>
            <p:nvSpPr>
              <p:cNvPr id="23" name="Rectangle 22"/>
              <p:cNvSpPr/>
              <p:nvPr/>
            </p:nvSpPr>
            <p:spPr>
              <a:xfrm>
                <a:off x="1219200" y="3962400"/>
                <a:ext cx="2209800" cy="2667000"/>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p:cNvSpPr/>
              <p:nvPr/>
            </p:nvSpPr>
            <p:spPr>
              <a:xfrm>
                <a:off x="1371600" y="4114800"/>
                <a:ext cx="1920240" cy="179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2" name="TextBox 21"/>
            <p:cNvSpPr txBox="1"/>
            <p:nvPr/>
          </p:nvSpPr>
          <p:spPr>
            <a:xfrm>
              <a:off x="986449" y="5768727"/>
              <a:ext cx="1591141" cy="461665"/>
            </a:xfrm>
            <a:prstGeom prst="rect">
              <a:avLst/>
            </a:prstGeom>
            <a:noFill/>
          </p:spPr>
          <p:txBody>
            <a:bodyPr wrap="none" rtlCol="0">
              <a:spAutoFit/>
            </a:bodyPr>
            <a:lstStyle/>
            <a:p>
              <a:r>
                <a:rPr lang="en-AU" sz="2400" b="1" dirty="0" smtClean="0"/>
                <a:t>Team Build</a:t>
              </a:r>
              <a:endParaRPr lang="en-AU" sz="2400" b="1" dirty="0"/>
            </a:p>
          </p:txBody>
        </p:sp>
      </p:grpSp>
      <p:pic>
        <p:nvPicPr>
          <p:cNvPr id="5124" name="Picture 4" descr="http://www.bunkerhollow.com/blogs/matt/2010/Eclips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78950">
            <a:off x="804802" y="3822357"/>
            <a:ext cx="1953087" cy="195308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http://lh4.ggpht.com/_BzoJp6lHmHg/S3cBaQ3XAZI/AAAAAAAAAC4/4uNyYvlaa6k/Logo_MS_Visual_Studio5.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01555">
            <a:off x="3736994" y="4396334"/>
            <a:ext cx="1670011" cy="65117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http://lh4.ggpht.com/_BzoJp6lHmHg/S3cBaQ3XAZI/AAAAAAAAAC4/4uNyYvlaa6k/Logo_MS_Visual_Studio5.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810858">
            <a:off x="6181137" y="4276943"/>
            <a:ext cx="1670011" cy="651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3909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20868247">
            <a:off x="256772" y="3670017"/>
            <a:ext cx="2209800" cy="2667000"/>
            <a:chOff x="677117" y="3665607"/>
            <a:chExt cx="2209800" cy="2667000"/>
          </a:xfrm>
        </p:grpSpPr>
        <p:grpSp>
          <p:nvGrpSpPr>
            <p:cNvPr id="4" name="Group 3"/>
            <p:cNvGrpSpPr/>
            <p:nvPr/>
          </p:nvGrpSpPr>
          <p:grpSpPr>
            <a:xfrm>
              <a:off x="677117" y="3665607"/>
              <a:ext cx="2209800" cy="2667000"/>
              <a:chOff x="1219200" y="3962400"/>
              <a:chExt cx="2209800" cy="2667000"/>
            </a:xfrm>
          </p:grpSpPr>
          <p:sp>
            <p:nvSpPr>
              <p:cNvPr id="2" name="Rectangle 1"/>
              <p:cNvSpPr/>
              <p:nvPr/>
            </p:nvSpPr>
            <p:spPr>
              <a:xfrm>
                <a:off x="1219200" y="3962400"/>
                <a:ext cx="2209800" cy="2667000"/>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1371600" y="4114800"/>
                <a:ext cx="1920240" cy="179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 name="TextBox 4"/>
            <p:cNvSpPr txBox="1"/>
            <p:nvPr/>
          </p:nvSpPr>
          <p:spPr>
            <a:xfrm>
              <a:off x="1298487" y="5768727"/>
              <a:ext cx="967060" cy="461665"/>
            </a:xfrm>
            <a:prstGeom prst="rect">
              <a:avLst/>
            </a:prstGeom>
            <a:noFill/>
          </p:spPr>
          <p:txBody>
            <a:bodyPr wrap="none" rtlCol="0">
              <a:spAutoFit/>
            </a:bodyPr>
            <a:lstStyle/>
            <a:p>
              <a:r>
                <a:rPr lang="en-AU" sz="2400" b="1" dirty="0" err="1" smtClean="0"/>
                <a:t>Xcode</a:t>
              </a:r>
              <a:endParaRPr lang="en-AU" sz="2400" b="1" dirty="0"/>
            </a:p>
          </p:txBody>
        </p:sp>
      </p:grpSp>
      <p:grpSp>
        <p:nvGrpSpPr>
          <p:cNvPr id="15" name="Group 14"/>
          <p:cNvGrpSpPr/>
          <p:nvPr/>
        </p:nvGrpSpPr>
        <p:grpSpPr>
          <a:xfrm rot="560343">
            <a:off x="2487751" y="3643561"/>
            <a:ext cx="2209800" cy="2667000"/>
            <a:chOff x="677117" y="3665607"/>
            <a:chExt cx="2209800" cy="2667000"/>
          </a:xfrm>
        </p:grpSpPr>
        <p:grpSp>
          <p:nvGrpSpPr>
            <p:cNvPr id="16" name="Group 15"/>
            <p:cNvGrpSpPr/>
            <p:nvPr/>
          </p:nvGrpSpPr>
          <p:grpSpPr>
            <a:xfrm>
              <a:off x="677117" y="3665607"/>
              <a:ext cx="2209800" cy="2667000"/>
              <a:chOff x="1219200" y="3962400"/>
              <a:chExt cx="2209800" cy="2667000"/>
            </a:xfrm>
          </p:grpSpPr>
          <p:sp>
            <p:nvSpPr>
              <p:cNvPr id="18" name="Rectangle 17"/>
              <p:cNvSpPr/>
              <p:nvPr/>
            </p:nvSpPr>
            <p:spPr>
              <a:xfrm>
                <a:off x="1219200" y="3962400"/>
                <a:ext cx="2209800" cy="2667000"/>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9" name="Rectangle 18"/>
              <p:cNvSpPr/>
              <p:nvPr/>
            </p:nvSpPr>
            <p:spPr>
              <a:xfrm>
                <a:off x="1371600" y="4114800"/>
                <a:ext cx="1920240" cy="179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7" name="TextBox 16"/>
            <p:cNvSpPr txBox="1"/>
            <p:nvPr/>
          </p:nvSpPr>
          <p:spPr>
            <a:xfrm>
              <a:off x="981190" y="5768727"/>
              <a:ext cx="1601657" cy="461665"/>
            </a:xfrm>
            <a:prstGeom prst="rect">
              <a:avLst/>
            </a:prstGeom>
            <a:noFill/>
          </p:spPr>
          <p:txBody>
            <a:bodyPr wrap="none" rtlCol="0">
              <a:spAutoFit/>
            </a:bodyPr>
            <a:lstStyle/>
            <a:p>
              <a:r>
                <a:rPr lang="en-AU" sz="2400" b="1" dirty="0" smtClean="0"/>
                <a:t>SVN Bridge</a:t>
              </a:r>
              <a:endParaRPr lang="en-AU" sz="2400" b="1" dirty="0"/>
            </a:p>
          </p:txBody>
        </p:sp>
      </p:grpSp>
      <p:pic>
        <p:nvPicPr>
          <p:cNvPr id="6146" name="Picture 2" descr="http://beacon.wharton.upenn.edu/kendallwhitehouse/files/2008/08/apple-logo-w254.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389" b="95139" l="9843" r="89764">
                        <a14:foregroundMark x1="58268" y1="16667" x2="58268" y2="16667"/>
                        <a14:foregroundMark x1="68110" y1="89931" x2="68110" y2="89931"/>
                        <a14:foregroundMark x1="87402" y1="71528" x2="87402" y2="71528"/>
                        <a14:foregroundMark x1="80315" y1="37847" x2="80315" y2="37847"/>
                        <a14:foregroundMark x1="41732" y1="89236" x2="41732" y2="89236"/>
                        <a14:foregroundMark x1="15354" y1="69792" x2="15354" y2="69792"/>
                        <a14:foregroundMark x1="13386" y1="66319" x2="13386" y2="66319"/>
                      </a14:backgroundRemoval>
                    </a14:imgEffect>
                  </a14:imgLayer>
                </a14:imgProps>
              </a:ext>
              <a:ext uri="{28A0092B-C50C-407E-A947-70E740481C1C}">
                <a14:useLocalDpi xmlns:a14="http://schemas.microsoft.com/office/drawing/2010/main" val="0"/>
              </a:ext>
            </a:extLst>
          </a:blip>
          <a:srcRect/>
          <a:stretch>
            <a:fillRect/>
          </a:stretch>
        </p:blipFill>
        <p:spPr bwMode="auto">
          <a:xfrm>
            <a:off x="3349627" y="339090"/>
            <a:ext cx="2419350" cy="274320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p:cNvGrpSpPr/>
          <p:nvPr/>
        </p:nvGrpSpPr>
        <p:grpSpPr>
          <a:xfrm rot="1346600">
            <a:off x="6982819" y="3870901"/>
            <a:ext cx="2209800" cy="2667000"/>
            <a:chOff x="677117" y="3665607"/>
            <a:chExt cx="2209800" cy="2667000"/>
          </a:xfrm>
        </p:grpSpPr>
        <p:grpSp>
          <p:nvGrpSpPr>
            <p:cNvPr id="26" name="Group 25"/>
            <p:cNvGrpSpPr/>
            <p:nvPr/>
          </p:nvGrpSpPr>
          <p:grpSpPr>
            <a:xfrm>
              <a:off x="677117" y="3665607"/>
              <a:ext cx="2209800" cy="2667000"/>
              <a:chOff x="1219200" y="3962400"/>
              <a:chExt cx="2209800" cy="2667000"/>
            </a:xfrm>
          </p:grpSpPr>
          <p:sp>
            <p:nvSpPr>
              <p:cNvPr id="28" name="Rectangle 27"/>
              <p:cNvSpPr/>
              <p:nvPr/>
            </p:nvSpPr>
            <p:spPr>
              <a:xfrm>
                <a:off x="1219200" y="3962400"/>
                <a:ext cx="2209800" cy="2667000"/>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Rectangle 28"/>
              <p:cNvSpPr/>
              <p:nvPr/>
            </p:nvSpPr>
            <p:spPr>
              <a:xfrm>
                <a:off x="1371600" y="4114800"/>
                <a:ext cx="1920240" cy="179832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7" name="TextBox 26"/>
            <p:cNvSpPr txBox="1"/>
            <p:nvPr/>
          </p:nvSpPr>
          <p:spPr>
            <a:xfrm>
              <a:off x="938553" y="5768726"/>
              <a:ext cx="1686937" cy="461665"/>
            </a:xfrm>
            <a:prstGeom prst="rect">
              <a:avLst/>
            </a:prstGeom>
            <a:noFill/>
          </p:spPr>
          <p:txBody>
            <a:bodyPr wrap="none" rtlCol="0">
              <a:spAutoFit/>
            </a:bodyPr>
            <a:lstStyle/>
            <a:p>
              <a:r>
                <a:rPr lang="en-AU" sz="2400" b="1" dirty="0" smtClean="0"/>
                <a:t>Web Access</a:t>
              </a:r>
              <a:endParaRPr lang="en-AU" sz="2400" b="1" dirty="0"/>
            </a:p>
          </p:txBody>
        </p:sp>
      </p:grpSp>
      <p:pic>
        <p:nvPicPr>
          <p:cNvPr id="6147" name="Picture 3"/>
          <p:cNvPicPr>
            <a:picLocks noChangeAspect="1" noChangeArrowheads="1"/>
          </p:cNvPicPr>
          <p:nvPr/>
        </p:nvPicPr>
        <p:blipFill>
          <a:blip r:embed="rId4">
            <a:clrChange>
              <a:clrFrom>
                <a:srgbClr val="8F9098"/>
              </a:clrFrom>
              <a:clrTo>
                <a:srgbClr val="8F9098">
                  <a:alpha val="0"/>
                </a:srgbClr>
              </a:clrTo>
            </a:clrChange>
            <a:extLst>
              <a:ext uri="{28A0092B-C50C-407E-A947-70E740481C1C}">
                <a14:useLocalDpi xmlns:a14="http://schemas.microsoft.com/office/drawing/2010/main" val="0"/>
              </a:ext>
            </a:extLst>
          </a:blip>
          <a:srcRect/>
          <a:stretch>
            <a:fillRect/>
          </a:stretch>
        </p:blipFill>
        <p:spPr bwMode="auto">
          <a:xfrm rot="1414441">
            <a:off x="7356878" y="4863253"/>
            <a:ext cx="1691040" cy="422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descr="http://odsphpgenerator.lapinator.net/imgs/subversion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693749">
            <a:off x="2679162" y="4001188"/>
            <a:ext cx="2008274" cy="146604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rot="21083301">
            <a:off x="4664077" y="3491753"/>
            <a:ext cx="2209800" cy="2667000"/>
            <a:chOff x="677117" y="3665607"/>
            <a:chExt cx="2209800" cy="2667000"/>
          </a:xfrm>
        </p:grpSpPr>
        <p:grpSp>
          <p:nvGrpSpPr>
            <p:cNvPr id="21" name="Group 20"/>
            <p:cNvGrpSpPr/>
            <p:nvPr/>
          </p:nvGrpSpPr>
          <p:grpSpPr>
            <a:xfrm>
              <a:off x="677117" y="3665607"/>
              <a:ext cx="2209800" cy="2667000"/>
              <a:chOff x="1219200" y="3962400"/>
              <a:chExt cx="2209800" cy="2667000"/>
            </a:xfrm>
          </p:grpSpPr>
          <p:sp>
            <p:nvSpPr>
              <p:cNvPr id="23" name="Rectangle 22"/>
              <p:cNvSpPr/>
              <p:nvPr/>
            </p:nvSpPr>
            <p:spPr>
              <a:xfrm>
                <a:off x="1219200" y="3962400"/>
                <a:ext cx="2209800" cy="2667000"/>
              </a:xfrm>
              <a:prstGeom prst="rect">
                <a:avLst/>
              </a:prstGeom>
              <a:solidFill>
                <a:schemeClr val="bg1"/>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Rectangle 23"/>
              <p:cNvSpPr/>
              <p:nvPr/>
            </p:nvSpPr>
            <p:spPr>
              <a:xfrm>
                <a:off x="1371599" y="4114800"/>
                <a:ext cx="1920240" cy="17983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2" name="TextBox 21"/>
            <p:cNvSpPr txBox="1"/>
            <p:nvPr/>
          </p:nvSpPr>
          <p:spPr>
            <a:xfrm>
              <a:off x="915116" y="5768727"/>
              <a:ext cx="1733808" cy="461665"/>
            </a:xfrm>
            <a:prstGeom prst="rect">
              <a:avLst/>
            </a:prstGeom>
            <a:noFill/>
          </p:spPr>
          <p:txBody>
            <a:bodyPr wrap="none" rtlCol="0">
              <a:spAutoFit/>
            </a:bodyPr>
            <a:lstStyle/>
            <a:p>
              <a:r>
                <a:rPr lang="en-AU" sz="2400" b="1" dirty="0" smtClean="0"/>
                <a:t>Team Build?</a:t>
              </a:r>
              <a:endParaRPr lang="en-AU" sz="2400" b="1" dirty="0"/>
            </a:p>
          </p:txBody>
        </p:sp>
      </p:grpSp>
      <p:pic>
        <p:nvPicPr>
          <p:cNvPr id="6149" name="Picture 5" descr="http://lh4.ggpht.com/_BzoJp6lHmHg/S3cBaQ3XAZI/AAAAAAAAAC4/4uNyYvlaa6k/Logo_MS_Visual_Studio5.jp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154868">
            <a:off x="4910507" y="4318370"/>
            <a:ext cx="1670011" cy="651171"/>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http://upload.wikimedia.org/wikipedia/en/0/0c/Xcode_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934921">
            <a:off x="334661" y="3872151"/>
            <a:ext cx="1768475" cy="176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234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Tips and Tricks</a:t>
            </a:r>
            <a:endParaRPr lang="en-AU" dirty="0"/>
          </a:p>
        </p:txBody>
      </p:sp>
      <p:sp>
        <p:nvSpPr>
          <p:cNvPr id="3" name="Text Placeholder 2"/>
          <p:cNvSpPr>
            <a:spLocks noGrp="1"/>
          </p:cNvSpPr>
          <p:nvPr>
            <p:ph type="body" idx="1"/>
          </p:nvPr>
        </p:nvSpPr>
        <p:spPr/>
        <p:txBody>
          <a:bodyPr/>
          <a:lstStyle/>
          <a:p>
            <a:r>
              <a:rPr lang="en-AU" dirty="0"/>
              <a:t>Heterogeneous Development with Visual Studio </a:t>
            </a:r>
            <a:r>
              <a:rPr lang="en-AU" dirty="0" smtClean="0"/>
              <a:t>2010</a:t>
            </a:r>
            <a:endParaRPr lang="en-AU" dirty="0"/>
          </a:p>
        </p:txBody>
      </p:sp>
    </p:spTree>
    <p:extLst>
      <p:ext uri="{BB962C8B-B14F-4D97-AF65-F5344CB8AC3E}">
        <p14:creationId xmlns:p14="http://schemas.microsoft.com/office/powerpoint/2010/main" val="1940354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Tips and Tricks</a:t>
            </a:r>
            <a:endParaRPr lang="en-AU" dirty="0"/>
          </a:p>
        </p:txBody>
      </p:sp>
      <p:sp>
        <p:nvSpPr>
          <p:cNvPr id="3" name="Text Placeholder 2"/>
          <p:cNvSpPr>
            <a:spLocks noGrp="1"/>
          </p:cNvSpPr>
          <p:nvPr>
            <p:ph idx="1"/>
          </p:nvPr>
        </p:nvSpPr>
        <p:spPr/>
        <p:txBody>
          <a:bodyPr/>
          <a:lstStyle/>
          <a:p>
            <a:r>
              <a:rPr lang="en-AU" dirty="0" smtClean="0"/>
              <a:t>Publish your ALM standards to teams to use.</a:t>
            </a:r>
          </a:p>
          <a:p>
            <a:r>
              <a:rPr lang="en-AU" dirty="0" smtClean="0"/>
              <a:t>Automate as much as possible.</a:t>
            </a:r>
          </a:p>
          <a:p>
            <a:r>
              <a:rPr lang="en-AU" dirty="0" smtClean="0"/>
              <a:t>Document reusable recipes for build automation etc.</a:t>
            </a:r>
          </a:p>
          <a:p>
            <a:r>
              <a:rPr lang="en-AU" dirty="0" smtClean="0"/>
              <a:t>Don’t let target platform become the reason for creating multiple team projects.</a:t>
            </a:r>
          </a:p>
          <a:p>
            <a:r>
              <a:rPr lang="en-AU" dirty="0" smtClean="0"/>
              <a:t>Don’t forget the TEE CLI!!!</a:t>
            </a:r>
          </a:p>
          <a:p>
            <a:endParaRPr lang="en-AU" dirty="0" smtClean="0"/>
          </a:p>
        </p:txBody>
      </p:sp>
    </p:spTree>
    <p:extLst>
      <p:ext uri="{BB962C8B-B14F-4D97-AF65-F5344CB8AC3E}">
        <p14:creationId xmlns:p14="http://schemas.microsoft.com/office/powerpoint/2010/main" val="2743542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r>
              <a:rPr lang="en-AU" dirty="0" smtClean="0">
                <a:solidFill>
                  <a:schemeClr val="accent2"/>
                </a:solidFill>
              </a:rPr>
              <a:t>What are we going to talk about?</a:t>
            </a:r>
            <a:endParaRPr lang="en-US" dirty="0">
              <a:solidFill>
                <a:schemeClr val="accent2"/>
              </a:solidFill>
            </a:endParaRPr>
          </a:p>
        </p:txBody>
      </p:sp>
      <p:sp>
        <p:nvSpPr>
          <p:cNvPr id="3" name="Text Placeholder 2"/>
          <p:cNvSpPr>
            <a:spLocks noGrp="1"/>
          </p:cNvSpPr>
          <p:nvPr>
            <p:ph idx="1"/>
          </p:nvPr>
        </p:nvSpPr>
        <p:spPr/>
        <p:txBody>
          <a:bodyPr>
            <a:normAutofit lnSpcReduction="10000"/>
          </a:bodyPr>
          <a:lstStyle/>
          <a:p>
            <a:r>
              <a:rPr lang="en-US" dirty="0" smtClean="0"/>
              <a:t>Define: Heterogeneous</a:t>
            </a:r>
          </a:p>
          <a:p>
            <a:r>
              <a:rPr lang="en-US" dirty="0" smtClean="0"/>
              <a:t>Software Development Silos</a:t>
            </a:r>
          </a:p>
          <a:p>
            <a:r>
              <a:rPr lang="en-US" dirty="0" smtClean="0"/>
              <a:t>Professional Preference</a:t>
            </a:r>
          </a:p>
          <a:p>
            <a:r>
              <a:rPr lang="en-US" dirty="0" smtClean="0"/>
              <a:t>Benefits of a Unified ALM Platform</a:t>
            </a:r>
          </a:p>
          <a:p>
            <a:r>
              <a:rPr lang="en-US" dirty="0" smtClean="0"/>
              <a:t>Demo: Team Explorer Everywhere</a:t>
            </a:r>
          </a:p>
          <a:p>
            <a:r>
              <a:rPr lang="en-US" dirty="0" smtClean="0"/>
              <a:t>Beyond Eclipse?</a:t>
            </a:r>
          </a:p>
          <a:p>
            <a:r>
              <a:rPr lang="en-US" dirty="0" smtClean="0"/>
              <a:t>Tips and Tricks</a:t>
            </a:r>
          </a:p>
          <a:p>
            <a:r>
              <a:rPr lang="en-US" dirty="0" smtClean="0"/>
              <a:t>Q&amp;A</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&amp; Answer Session</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a:t>
            </a:r>
            <a:br>
              <a:rPr lang="en-US" dirty="0" smtClean="0"/>
            </a:br>
            <a:r>
              <a:rPr lang="en-AU" sz="3600" dirty="0" smtClean="0">
                <a:solidFill>
                  <a:schemeClr val="accent2"/>
                </a:solidFill>
              </a:rPr>
              <a:t>To help you with your ALM journey.</a:t>
            </a:r>
            <a:endParaRPr sz="3600" dirty="0">
              <a:solidFill>
                <a:schemeClr val="accent2"/>
              </a:solidFill>
            </a:endParaRPr>
          </a:p>
        </p:txBody>
      </p:sp>
      <p:sp>
        <p:nvSpPr>
          <p:cNvPr id="3" name="Text Placeholder 2"/>
          <p:cNvSpPr>
            <a:spLocks noGrp="1"/>
          </p:cNvSpPr>
          <p:nvPr>
            <p:ph idx="1"/>
          </p:nvPr>
        </p:nvSpPr>
        <p:spPr/>
        <p:txBody>
          <a:bodyPr>
            <a:normAutofit/>
          </a:bodyPr>
          <a:lstStyle/>
          <a:p>
            <a:endParaRPr lang="en-US" dirty="0" smtClean="0"/>
          </a:p>
          <a:p>
            <a:r>
              <a:rPr lang="en-US" dirty="0" smtClean="0"/>
              <a:t>Version Control &amp; Build Automation</a:t>
            </a:r>
          </a:p>
          <a:p>
            <a:pPr lvl="1"/>
            <a:r>
              <a:rPr lang="en-US" dirty="0">
                <a:hlinkClick r:id="rId3"/>
              </a:rPr>
              <a:t>http://</a:t>
            </a:r>
            <a:r>
              <a:rPr lang="en-US" dirty="0" smtClean="0">
                <a:hlinkClick r:id="rId3"/>
              </a:rPr>
              <a:t>readify.net/resources/guidance</a:t>
            </a:r>
            <a:endParaRPr lang="en-US" dirty="0" smtClean="0"/>
          </a:p>
          <a:p>
            <a:r>
              <a:rPr lang="en-US" dirty="0" smtClean="0"/>
              <a:t>Team Explorer Everywhere Download (Trial)</a:t>
            </a:r>
          </a:p>
          <a:p>
            <a:pPr lvl="1"/>
            <a:r>
              <a:rPr lang="en-US" dirty="0">
                <a:hlinkClick r:id="rId4"/>
              </a:rPr>
              <a:t>http://</a:t>
            </a:r>
            <a:r>
              <a:rPr lang="en-US" dirty="0" smtClean="0">
                <a:hlinkClick r:id="rId4"/>
              </a:rPr>
              <a:t>www.microsoft.com/download/en/details.aspx?id=4240</a:t>
            </a:r>
            <a:endParaRPr lang="en-US" dirty="0" smtClean="0"/>
          </a:p>
          <a:p>
            <a:r>
              <a:rPr lang="en-US" dirty="0" smtClean="0"/>
              <a:t>Martin Woodward’s blog</a:t>
            </a:r>
          </a:p>
          <a:p>
            <a:pPr lvl="1"/>
            <a:r>
              <a:rPr lang="en-US" dirty="0">
                <a:hlinkClick r:id="rId5"/>
              </a:rPr>
              <a:t>http://www.woodwardweb.com</a:t>
            </a:r>
            <a:r>
              <a:rPr lang="en-US" dirty="0" smtClean="0">
                <a:hlinkClick r:id="rId5"/>
              </a:rPr>
              <a:t>/</a:t>
            </a:r>
            <a:endParaRPr lang="en-US" dirty="0" smtClean="0"/>
          </a:p>
          <a:p>
            <a:pPr lvl="1"/>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Resources (cont’d)</a:t>
            </a:r>
            <a:br>
              <a:rPr lang="en-US" dirty="0" smtClean="0"/>
            </a:br>
            <a:r>
              <a:rPr lang="en-AU" sz="3600" dirty="0" smtClean="0">
                <a:solidFill>
                  <a:schemeClr val="accent2"/>
                </a:solidFill>
              </a:rPr>
              <a:t>To help you with your ALM journey.</a:t>
            </a:r>
            <a:endParaRPr sz="3600" dirty="0">
              <a:solidFill>
                <a:schemeClr val="accent2"/>
              </a:solidFill>
            </a:endParaRPr>
          </a:p>
        </p:txBody>
      </p:sp>
      <p:sp>
        <p:nvSpPr>
          <p:cNvPr id="3" name="Text Placeholder 2"/>
          <p:cNvSpPr>
            <a:spLocks noGrp="1"/>
          </p:cNvSpPr>
          <p:nvPr>
            <p:ph idx="1"/>
          </p:nvPr>
        </p:nvSpPr>
        <p:spPr/>
        <p:txBody>
          <a:bodyPr>
            <a:normAutofit/>
          </a:bodyPr>
          <a:lstStyle/>
          <a:p>
            <a:endParaRPr lang="en-US" dirty="0" smtClean="0"/>
          </a:p>
          <a:p>
            <a:r>
              <a:rPr lang="en-US" dirty="0" smtClean="0"/>
              <a:t>Version Control &amp; Build Automation</a:t>
            </a:r>
          </a:p>
          <a:p>
            <a:pPr lvl="1"/>
            <a:r>
              <a:rPr lang="en-US" dirty="0">
                <a:hlinkClick r:id="rId3"/>
              </a:rPr>
              <a:t>http://</a:t>
            </a:r>
            <a:r>
              <a:rPr lang="en-US" dirty="0" smtClean="0">
                <a:hlinkClick r:id="rId3"/>
              </a:rPr>
              <a:t>readify.net/resources/guidance</a:t>
            </a:r>
            <a:endParaRPr lang="en-US" dirty="0" smtClean="0"/>
          </a:p>
          <a:p>
            <a:r>
              <a:rPr lang="en-US" dirty="0" smtClean="0"/>
              <a:t>Team Explorer Everywhere Download (Trial)</a:t>
            </a:r>
          </a:p>
          <a:p>
            <a:pPr lvl="1"/>
            <a:r>
              <a:rPr lang="en-US" dirty="0">
                <a:hlinkClick r:id="rId4"/>
              </a:rPr>
              <a:t>http://</a:t>
            </a:r>
            <a:r>
              <a:rPr lang="en-US" dirty="0" smtClean="0">
                <a:hlinkClick r:id="rId4"/>
              </a:rPr>
              <a:t>www.microsoft.com/download/en/details.aspx?id=4240</a:t>
            </a:r>
            <a:endParaRPr lang="en-US" dirty="0" smtClean="0"/>
          </a:p>
          <a:p>
            <a:r>
              <a:rPr lang="en-US" dirty="0" smtClean="0"/>
              <a:t>Martin Woodward’s blog</a:t>
            </a:r>
          </a:p>
          <a:p>
            <a:pPr lvl="1"/>
            <a:r>
              <a:rPr lang="en-US" dirty="0">
                <a:hlinkClick r:id="rId5"/>
              </a:rPr>
              <a:t>http://www.woodwardweb.com</a:t>
            </a:r>
            <a:r>
              <a:rPr lang="en-US" dirty="0" smtClean="0">
                <a:hlinkClick r:id="rId5"/>
              </a:rPr>
              <a:t>/</a:t>
            </a:r>
            <a:endParaRPr lang="en-US" dirty="0" smtClean="0"/>
          </a:p>
          <a:p>
            <a:pPr lvl="1"/>
            <a:endParaRPr lang="en-US" dirty="0" smtClean="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08325879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6773212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rgbClr val="F2F2F2"/>
                </a:solidFill>
                <a:hlinkClick r:id="rId4"/>
              </a:rPr>
              <a:t>www.msteched.com/Australia</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pPr marL="0" lvl="1"/>
            <a:r>
              <a:rPr lang="en-US" dirty="0">
                <a:solidFill>
                  <a:srgbClr val="F2F2F2"/>
                </a:solidFill>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rgbClr val="F2F2F2"/>
                </a:solidFill>
                <a:hlinkClick r:id="rId5"/>
              </a:rPr>
              <a:t>http</a:t>
            </a:r>
            <a:r>
              <a:rPr lang="en-US" sz="2000" dirty="0" smtClean="0">
                <a:solidFill>
                  <a:srgbClr val="F2F2F2"/>
                </a:solidFill>
                <a:hlinkClick r:id="rId5"/>
              </a:rPr>
              <a:t>://</a:t>
            </a:r>
            <a:r>
              <a:rPr lang="en-AU" sz="2000" dirty="0" smtClean="0">
                <a:solidFill>
                  <a:srgbClr val="F2F2F2"/>
                </a:solidFill>
                <a:hlinkClick r:id="rId5"/>
              </a:rPr>
              <a:t> technet.microsoft.com/en-au</a:t>
            </a:r>
            <a:r>
              <a:rPr lang="en-US" sz="2400" b="1" dirty="0" smtClean="0">
                <a:solidFill>
                  <a:srgbClr val="F2F2F2"/>
                </a:solidFill>
                <a:hlinkClick r:id="rId5"/>
              </a:rPr>
              <a:t>  </a:t>
            </a:r>
            <a:endParaRPr lang="en-US" sz="2400" dirty="0">
              <a:solidFill>
                <a:srgbClr val="F2F2F2"/>
              </a:solidFill>
            </a:endParaRPr>
          </a:p>
          <a:p>
            <a:pPr marL="0" lvl="1">
              <a:tabLst>
                <a:tab pos="1828800" algn="l"/>
              </a:tabLst>
            </a:pPr>
            <a:endParaRPr lang="en-US" dirty="0">
              <a:solidFill>
                <a:srgbClr val="F2F2F2"/>
              </a:solidFill>
            </a:endParaRPr>
          </a:p>
          <a:p>
            <a:pPr marL="0" lvl="1">
              <a:tabLst>
                <a:tab pos="1828800" algn="l"/>
              </a:tabLst>
            </a:pPr>
            <a:r>
              <a:rPr lang="en-US" dirty="0">
                <a:solidFill>
                  <a:srgbClr val="F2F2F2"/>
                </a:solidFill>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rgbClr val="F2F2F2"/>
                </a:solidFill>
                <a:hlinkClick r:id="rId8"/>
              </a:rPr>
              <a:t>http</a:t>
            </a:r>
            <a:r>
              <a:rPr lang="en-US" sz="2000" dirty="0" smtClean="0">
                <a:solidFill>
                  <a:srgbClr val="F2F2F2"/>
                </a:solidFill>
                <a:hlinkClick r:id="rId8"/>
              </a:rPr>
              <a:t>://</a:t>
            </a:r>
            <a:r>
              <a:rPr lang="en-AU" sz="2000" dirty="0" smtClean="0">
                <a:solidFill>
                  <a:srgbClr val="F2F2F2"/>
                </a:solidFill>
                <a:hlinkClick r:id="rId8"/>
              </a:rPr>
              <a:t>msdn.microsoft.com/en-au</a:t>
            </a:r>
            <a:endParaRPr lang="en-AU" sz="2000" dirty="0" smtClean="0">
              <a:solidFill>
                <a:srgbClr val="F2F2F2"/>
              </a:solidFill>
            </a:endParaRPr>
          </a:p>
          <a:p>
            <a:pPr>
              <a:spcBef>
                <a:spcPts val="600"/>
              </a:spcBef>
              <a:tabLst>
                <a:tab pos="1828800" algn="l"/>
              </a:tabLst>
            </a:pPr>
            <a:r>
              <a:rPr lang="en-US" sz="2400" b="1" dirty="0" smtClean="0">
                <a:solidFill>
                  <a:srgbClr val="F2F2F2"/>
                </a:solidFill>
              </a:rPr>
              <a:t> </a:t>
            </a:r>
            <a:endParaRPr lang="en-US" dirty="0">
              <a:solidFill>
                <a:srgbClr val="F2F2F2"/>
              </a:solidFill>
            </a:endParaRPr>
          </a:p>
          <a:p>
            <a:pPr marL="0" lvl="1">
              <a:tabLst>
                <a:tab pos="1828800" algn="l"/>
              </a:tabLst>
            </a:pPr>
            <a:r>
              <a:rPr lang="en-US" dirty="0">
                <a:solidFill>
                  <a:srgbClr val="F2F2F2"/>
                </a:solidFill>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rgbClr val="F2F2F2"/>
                </a:solidFill>
                <a:hlinkClick r:id="rId9"/>
              </a:rPr>
              <a:t>www.microsoft.com/australia/learning</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r>
              <a:rPr lang="en-US" dirty="0">
                <a:solidFill>
                  <a:srgbClr val="F2F2F2"/>
                </a:solidFill>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98123955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rgbClr val="F2F2F2"/>
                </a:solidFill>
                <a:cs typeface="Arial" charset="0"/>
              </a:rPr>
              <a:t>© </a:t>
            </a:r>
            <a:r>
              <a:rPr lang="en-US" sz="800" dirty="0" smtClean="0">
                <a:solidFill>
                  <a:srgbClr val="F2F2F2"/>
                </a:solidFill>
                <a:cs typeface="Arial" charset="0"/>
              </a:rPr>
              <a:t>2010 Microsoft </a:t>
            </a:r>
            <a:r>
              <a:rPr lang="en-US" sz="800" dirty="0">
                <a:solidFill>
                  <a:srgbClr val="F2F2F2"/>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rgbClr val="F2F2F2"/>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rgbClr val="F2F2F2"/>
                </a:solidFill>
                <a:cs typeface="Arial" charset="0"/>
              </a:rPr>
              <a:t>MICROSOFT </a:t>
            </a:r>
            <a:r>
              <a:rPr lang="en-US" sz="800" dirty="0">
                <a:solidFill>
                  <a:srgbClr val="F2F2F2"/>
                </a:solidFill>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40347874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Define: </a:t>
            </a:r>
            <a:r>
              <a:rPr lang="en-AU" dirty="0"/>
              <a:t>Heterogeneous</a:t>
            </a:r>
          </a:p>
        </p:txBody>
      </p:sp>
      <p:sp>
        <p:nvSpPr>
          <p:cNvPr id="3" name="Subtitle 2"/>
          <p:cNvSpPr>
            <a:spLocks noGrp="1"/>
          </p:cNvSpPr>
          <p:nvPr>
            <p:ph idx="1"/>
          </p:nvPr>
        </p:nvSpPr>
        <p:spPr/>
        <p:txBody>
          <a:bodyPr/>
          <a:lstStyle/>
          <a:p>
            <a:r>
              <a:rPr lang="en-AU" dirty="0" smtClean="0"/>
              <a:t>When a company runs multiple different versions of Windows?</a:t>
            </a:r>
          </a:p>
          <a:p>
            <a:pPr lvl="1"/>
            <a:r>
              <a:rPr lang="en-AU" dirty="0" smtClean="0"/>
              <a:t>XP</a:t>
            </a:r>
          </a:p>
          <a:p>
            <a:pPr lvl="1"/>
            <a:r>
              <a:rPr lang="en-AU" dirty="0" smtClean="0"/>
              <a:t>Vista</a:t>
            </a:r>
          </a:p>
          <a:p>
            <a:pPr lvl="1"/>
            <a:r>
              <a:rPr lang="en-AU" dirty="0" smtClean="0"/>
              <a:t>Windows 7</a:t>
            </a:r>
          </a:p>
          <a:p>
            <a:pPr lvl="1"/>
            <a:r>
              <a:rPr lang="en-AU" dirty="0" smtClean="0"/>
              <a:t>Windows Phone</a:t>
            </a:r>
          </a:p>
        </p:txBody>
      </p:sp>
    </p:spTree>
    <p:extLst>
      <p:ext uri="{BB962C8B-B14F-4D97-AF65-F5344CB8AC3E}">
        <p14:creationId xmlns:p14="http://schemas.microsoft.com/office/powerpoint/2010/main" val="1189723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Reality Check</a:t>
            </a:r>
            <a:endParaRPr lang="en-AU" dirty="0"/>
          </a:p>
        </p:txBody>
      </p:sp>
      <p:sp>
        <p:nvSpPr>
          <p:cNvPr id="3" name="Subtitle 2"/>
          <p:cNvSpPr>
            <a:spLocks noGrp="1"/>
          </p:cNvSpPr>
          <p:nvPr>
            <p:ph idx="1"/>
          </p:nvPr>
        </p:nvSpPr>
        <p:spPr/>
        <p:txBody>
          <a:bodyPr>
            <a:normAutofit fontScale="92500" lnSpcReduction="20000"/>
          </a:bodyPr>
          <a:lstStyle/>
          <a:p>
            <a:r>
              <a:rPr lang="en-AU" dirty="0" smtClean="0"/>
              <a:t>My first “build master gig” targeted:</a:t>
            </a:r>
          </a:p>
          <a:p>
            <a:pPr lvl="1"/>
            <a:r>
              <a:rPr lang="en-AU" dirty="0" smtClean="0"/>
              <a:t>Windows (multiple versions)</a:t>
            </a:r>
          </a:p>
          <a:p>
            <a:pPr lvl="1"/>
            <a:r>
              <a:rPr lang="en-AU" dirty="0" smtClean="0"/>
              <a:t>AIX</a:t>
            </a:r>
          </a:p>
          <a:p>
            <a:pPr lvl="1"/>
            <a:r>
              <a:rPr lang="en-AU" dirty="0" smtClean="0"/>
              <a:t>HPUX</a:t>
            </a:r>
          </a:p>
          <a:p>
            <a:pPr lvl="1"/>
            <a:r>
              <a:rPr lang="en-AU" dirty="0" smtClean="0"/>
              <a:t>Solaris</a:t>
            </a:r>
          </a:p>
          <a:p>
            <a:pPr lvl="1"/>
            <a:r>
              <a:rPr lang="en-AU" dirty="0" smtClean="0"/>
              <a:t>Linux (multiple distributions)</a:t>
            </a:r>
          </a:p>
          <a:p>
            <a:r>
              <a:rPr lang="en-AU" dirty="0" smtClean="0"/>
              <a:t>We used:</a:t>
            </a:r>
          </a:p>
          <a:p>
            <a:pPr lvl="1"/>
            <a:r>
              <a:rPr lang="en-AU" dirty="0" smtClean="0"/>
              <a:t>Classic ASP</a:t>
            </a:r>
          </a:p>
          <a:p>
            <a:pPr lvl="1"/>
            <a:r>
              <a:rPr lang="en-AU" dirty="0" smtClean="0"/>
              <a:t>Java</a:t>
            </a:r>
          </a:p>
          <a:p>
            <a:pPr lvl="1"/>
            <a:r>
              <a:rPr lang="en-AU" dirty="0" smtClean="0"/>
              <a:t>Perl</a:t>
            </a:r>
          </a:p>
          <a:p>
            <a:r>
              <a:rPr lang="en-AU" dirty="0" smtClean="0"/>
              <a:t>We achieved it through:</a:t>
            </a:r>
          </a:p>
          <a:p>
            <a:pPr lvl="1"/>
            <a:r>
              <a:rPr lang="en-AU" dirty="0" smtClean="0"/>
              <a:t>Blood, sweat, tears, and lots of swearing.</a:t>
            </a:r>
          </a:p>
          <a:p>
            <a:pPr lvl="1"/>
            <a:endParaRPr lang="en-AU" dirty="0"/>
          </a:p>
        </p:txBody>
      </p:sp>
    </p:spTree>
    <p:extLst>
      <p:ext uri="{BB962C8B-B14F-4D97-AF65-F5344CB8AC3E}">
        <p14:creationId xmlns:p14="http://schemas.microsoft.com/office/powerpoint/2010/main" val="4038944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Software Development Silos</a:t>
            </a:r>
            <a:endParaRPr lang="en-AU" dirty="0"/>
          </a:p>
        </p:txBody>
      </p:sp>
      <p:sp>
        <p:nvSpPr>
          <p:cNvPr id="3" name="Subtitle 2"/>
          <p:cNvSpPr>
            <a:spLocks noGrp="1"/>
          </p:cNvSpPr>
          <p:nvPr>
            <p:ph type="body" idx="1"/>
          </p:nvPr>
        </p:nvSpPr>
        <p:spPr/>
        <p:txBody>
          <a:bodyPr/>
          <a:lstStyle/>
          <a:p>
            <a:r>
              <a:rPr lang="en-AU" dirty="0" smtClean="0"/>
              <a:t>Heterogeneous Development with Visual Studio 2010</a:t>
            </a:r>
            <a:endParaRPr lang="en-AU" dirty="0"/>
          </a:p>
        </p:txBody>
      </p:sp>
    </p:spTree>
    <p:extLst>
      <p:ext uri="{BB962C8B-B14F-4D97-AF65-F5344CB8AC3E}">
        <p14:creationId xmlns:p14="http://schemas.microsoft.com/office/powerpoint/2010/main" val="2831490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65305" y="2779520"/>
            <a:ext cx="1298961" cy="129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t>Version</a:t>
            </a:r>
          </a:p>
          <a:p>
            <a:pPr algn="ctr"/>
            <a:r>
              <a:rPr lang="en-AU" sz="1400" dirty="0" smtClean="0"/>
              <a:t>Control</a:t>
            </a:r>
            <a:endParaRPr lang="en-AU" sz="1400" dirty="0"/>
          </a:p>
        </p:txBody>
      </p:sp>
      <p:pic>
        <p:nvPicPr>
          <p:cNvPr id="1026" name="Picture 2" descr="http://ethics.tamu.edu/guest/InTheBox/Houses/Shack.jpg"/>
          <p:cNvPicPr>
            <a:picLocks noChangeAspect="1" noChangeArrowheads="1"/>
          </p:cNvPicPr>
          <p:nvPr/>
        </p:nvPicPr>
        <p:blipFill rotWithShape="1">
          <a:blip r:embed="rId2">
            <a:extLst>
              <a:ext uri="{28A0092B-C50C-407E-A947-70E740481C1C}">
                <a14:useLocalDpi xmlns:a14="http://schemas.microsoft.com/office/drawing/2010/main" val="0"/>
              </a:ext>
            </a:extLst>
          </a:blip>
          <a:srcRect l="11894" t="22220" r="11238" b="31289"/>
          <a:stretch/>
        </p:blipFill>
        <p:spPr bwMode="auto">
          <a:xfrm>
            <a:off x="3810000" y="1748481"/>
            <a:ext cx="4312508" cy="336103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1114" y="5424815"/>
            <a:ext cx="7881773" cy="523220"/>
          </a:xfrm>
          <a:prstGeom prst="rect">
            <a:avLst/>
          </a:prstGeom>
          <a:noFill/>
        </p:spPr>
        <p:txBody>
          <a:bodyPr wrap="none" rtlCol="0">
            <a:spAutoFit/>
          </a:bodyPr>
          <a:lstStyle/>
          <a:p>
            <a:r>
              <a:rPr lang="en-AU" sz="2800" b="1" dirty="0" smtClean="0">
                <a:solidFill>
                  <a:schemeClr val="bg1"/>
                </a:solidFill>
                <a:effectLst>
                  <a:glow rad="63500">
                    <a:schemeClr val="accent2">
                      <a:satMod val="175000"/>
                      <a:alpha val="40000"/>
                    </a:schemeClr>
                  </a:glow>
                </a:effectLst>
              </a:rPr>
              <a:t>if your development silo only does version control…</a:t>
            </a:r>
            <a:endParaRPr lang="en-AU" sz="2800" b="1" dirty="0">
              <a:solidFill>
                <a:schemeClr val="bg1"/>
              </a:solidFill>
              <a:effectLst>
                <a:glow rad="63500">
                  <a:schemeClr val="accent2">
                    <a:satMod val="175000"/>
                    <a:alpha val="40000"/>
                  </a:schemeClr>
                </a:glow>
              </a:effectLst>
            </a:endParaRPr>
          </a:p>
        </p:txBody>
      </p:sp>
    </p:spTree>
    <p:extLst>
      <p:ext uri="{BB962C8B-B14F-4D97-AF65-F5344CB8AC3E}">
        <p14:creationId xmlns:p14="http://schemas.microsoft.com/office/powerpoint/2010/main" val="1142697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theage.com.au/2010/04/23/1376407/great_wall_motor_home03-600x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608" y="1875202"/>
            <a:ext cx="4669279" cy="310759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1565305" y="2779520"/>
            <a:ext cx="1298961" cy="129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t>Version</a:t>
            </a:r>
          </a:p>
          <a:p>
            <a:pPr algn="ctr"/>
            <a:r>
              <a:rPr lang="en-AU" sz="1400" dirty="0" smtClean="0"/>
              <a:t>Control</a:t>
            </a:r>
            <a:endParaRPr lang="en-AU" sz="1400" dirty="0"/>
          </a:p>
        </p:txBody>
      </p:sp>
      <p:sp>
        <p:nvSpPr>
          <p:cNvPr id="2" name="TextBox 1"/>
          <p:cNvSpPr txBox="1"/>
          <p:nvPr/>
        </p:nvSpPr>
        <p:spPr>
          <a:xfrm>
            <a:off x="1719263" y="5715000"/>
            <a:ext cx="6308009" cy="523220"/>
          </a:xfrm>
          <a:prstGeom prst="rect">
            <a:avLst/>
          </a:prstGeom>
          <a:noFill/>
        </p:spPr>
        <p:txBody>
          <a:bodyPr wrap="none" rtlCol="0">
            <a:spAutoFit/>
          </a:bodyPr>
          <a:lstStyle/>
          <a:p>
            <a:r>
              <a:rPr lang="en-AU" sz="2800" b="1" dirty="0" smtClean="0">
                <a:solidFill>
                  <a:schemeClr val="bg1"/>
                </a:solidFill>
                <a:effectLst>
                  <a:glow rad="63500">
                    <a:schemeClr val="accent2">
                      <a:satMod val="175000"/>
                      <a:alpha val="40000"/>
                    </a:schemeClr>
                  </a:glow>
                </a:effectLst>
              </a:rPr>
              <a:t>version control + just CI isn’t much better</a:t>
            </a:r>
            <a:endParaRPr lang="en-AU" sz="2800" b="1" dirty="0">
              <a:solidFill>
                <a:schemeClr val="bg1"/>
              </a:solidFill>
              <a:effectLst>
                <a:glow rad="63500">
                  <a:schemeClr val="accent2">
                    <a:satMod val="175000"/>
                    <a:alpha val="40000"/>
                  </a:schemeClr>
                </a:glow>
              </a:effectLst>
            </a:endParaRPr>
          </a:p>
        </p:txBody>
      </p:sp>
      <p:sp>
        <p:nvSpPr>
          <p:cNvPr id="5" name="Rectangle 4"/>
          <p:cNvSpPr/>
          <p:nvPr/>
        </p:nvSpPr>
        <p:spPr>
          <a:xfrm>
            <a:off x="3160519" y="2779520"/>
            <a:ext cx="1298961" cy="129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t>Build</a:t>
            </a:r>
          </a:p>
          <a:p>
            <a:pPr algn="ctr"/>
            <a:r>
              <a:rPr lang="en-AU" sz="1400" dirty="0" smtClean="0"/>
              <a:t>Automation</a:t>
            </a:r>
            <a:endParaRPr lang="en-AU" sz="1400" dirty="0"/>
          </a:p>
        </p:txBody>
      </p:sp>
    </p:spTree>
    <p:extLst>
      <p:ext uri="{BB962C8B-B14F-4D97-AF65-F5344CB8AC3E}">
        <p14:creationId xmlns:p14="http://schemas.microsoft.com/office/powerpoint/2010/main" val="2684912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65305" y="4252844"/>
            <a:ext cx="1298961" cy="129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t>Version</a:t>
            </a:r>
          </a:p>
          <a:p>
            <a:pPr algn="ctr"/>
            <a:r>
              <a:rPr lang="en-AU" sz="1400" dirty="0" smtClean="0"/>
              <a:t>Control</a:t>
            </a:r>
            <a:endParaRPr lang="en-AU" sz="1400" dirty="0"/>
          </a:p>
        </p:txBody>
      </p:sp>
      <p:sp>
        <p:nvSpPr>
          <p:cNvPr id="7" name="Rectangle 6"/>
          <p:cNvSpPr/>
          <p:nvPr/>
        </p:nvSpPr>
        <p:spPr>
          <a:xfrm>
            <a:off x="3140105" y="4252844"/>
            <a:ext cx="1298961" cy="129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t>Build</a:t>
            </a:r>
          </a:p>
          <a:p>
            <a:pPr algn="ctr"/>
            <a:r>
              <a:rPr lang="en-AU" sz="1400" dirty="0" smtClean="0"/>
              <a:t>Automation</a:t>
            </a:r>
            <a:endParaRPr lang="en-AU" sz="1400" dirty="0"/>
          </a:p>
        </p:txBody>
      </p:sp>
      <p:sp>
        <p:nvSpPr>
          <p:cNvPr id="8" name="Rectangle 7"/>
          <p:cNvSpPr/>
          <p:nvPr/>
        </p:nvSpPr>
        <p:spPr>
          <a:xfrm>
            <a:off x="4714905" y="4252844"/>
            <a:ext cx="1298961" cy="129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t>Test Automation</a:t>
            </a:r>
            <a:endParaRPr lang="en-AU" sz="1400" dirty="0"/>
          </a:p>
        </p:txBody>
      </p:sp>
      <p:sp>
        <p:nvSpPr>
          <p:cNvPr id="9" name="Rectangle 8"/>
          <p:cNvSpPr/>
          <p:nvPr/>
        </p:nvSpPr>
        <p:spPr>
          <a:xfrm>
            <a:off x="6289705" y="4252844"/>
            <a:ext cx="1298961" cy="129896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smtClean="0"/>
              <a:t>Release Management</a:t>
            </a:r>
            <a:endParaRPr lang="en-AU" sz="1400" dirty="0"/>
          </a:p>
        </p:txBody>
      </p:sp>
      <p:sp>
        <p:nvSpPr>
          <p:cNvPr id="11" name="Rectangle 10"/>
          <p:cNvSpPr/>
          <p:nvPr/>
        </p:nvSpPr>
        <p:spPr>
          <a:xfrm>
            <a:off x="1565304" y="3645024"/>
            <a:ext cx="6023361"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Work Management</a:t>
            </a:r>
            <a:endParaRPr lang="en-AU" dirty="0"/>
          </a:p>
        </p:txBody>
      </p:sp>
      <p:sp>
        <p:nvSpPr>
          <p:cNvPr id="12" name="Rectangle 11"/>
          <p:cNvSpPr/>
          <p:nvPr/>
        </p:nvSpPr>
        <p:spPr>
          <a:xfrm>
            <a:off x="1555334" y="5702424"/>
            <a:ext cx="6023361"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AU" dirty="0" smtClean="0"/>
              <a:t>Reporting and Analytics</a:t>
            </a:r>
            <a:endParaRPr lang="en-AU" dirty="0"/>
          </a:p>
        </p:txBody>
      </p:sp>
      <p:grpSp>
        <p:nvGrpSpPr>
          <p:cNvPr id="3" name="Group 2"/>
          <p:cNvGrpSpPr/>
          <p:nvPr/>
        </p:nvGrpSpPr>
        <p:grpSpPr>
          <a:xfrm>
            <a:off x="1426856" y="251036"/>
            <a:ext cx="6290289" cy="3360603"/>
            <a:chOff x="476072" y="251036"/>
            <a:chExt cx="6290289" cy="3360603"/>
          </a:xfrm>
        </p:grpSpPr>
        <p:pic>
          <p:nvPicPr>
            <p:cNvPr id="2050" name="Picture 2" descr="http://zenseeker.net/Castle/Mini/How%20to%20Build%20a%20Castle.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571" b="100000" l="1000" r="96200"/>
                      </a14:imgEffect>
                    </a14:imgLayer>
                  </a14:imgProps>
                </a:ext>
                <a:ext uri="{28A0092B-C50C-407E-A947-70E740481C1C}">
                  <a14:useLocalDpi xmlns:a14="http://schemas.microsoft.com/office/drawing/2010/main" val="0"/>
                </a:ext>
              </a:extLst>
            </a:blip>
            <a:srcRect/>
            <a:stretch>
              <a:fillRect/>
            </a:stretch>
          </p:blipFill>
          <p:spPr bwMode="auto">
            <a:xfrm>
              <a:off x="2367667" y="251036"/>
              <a:ext cx="4398694" cy="33606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flipH="1">
              <a:off x="476072" y="1331172"/>
              <a:ext cx="2178466" cy="1200329"/>
            </a:xfrm>
            <a:prstGeom prst="rect">
              <a:avLst/>
            </a:prstGeom>
            <a:noFill/>
          </p:spPr>
          <p:txBody>
            <a:bodyPr wrap="square" rtlCol="0">
              <a:spAutoFit/>
            </a:bodyPr>
            <a:lstStyle/>
            <a:p>
              <a:r>
                <a:rPr lang="en-AU" sz="7200" b="1" dirty="0" err="1" smtClean="0">
                  <a:solidFill>
                    <a:schemeClr val="bg1"/>
                  </a:solidFill>
                </a:rPr>
                <a:t>alm</a:t>
              </a:r>
              <a:r>
                <a:rPr lang="en-AU" sz="7200" b="1" dirty="0" smtClean="0">
                  <a:solidFill>
                    <a:schemeClr val="bg1"/>
                  </a:solidFill>
                </a:rPr>
                <a:t>:</a:t>
              </a:r>
              <a:endParaRPr lang="en-AU" sz="7200" b="1" dirty="0">
                <a:solidFill>
                  <a:schemeClr val="bg1"/>
                </a:solidFill>
              </a:endParaRPr>
            </a:p>
          </p:txBody>
        </p:sp>
      </p:grpSp>
    </p:spTree>
    <p:extLst>
      <p:ext uri="{BB962C8B-B14F-4D97-AF65-F5344CB8AC3E}">
        <p14:creationId xmlns:p14="http://schemas.microsoft.com/office/powerpoint/2010/main" val="3673941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7274</TotalTime>
  <Words>1199</Words>
  <Application>Microsoft Office PowerPoint</Application>
  <PresentationFormat>On-screen Show (4:3)</PresentationFormat>
  <Paragraphs>219</Paragraphs>
  <Slides>35</Slides>
  <Notes>6</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Office Theme</vt:lpstr>
      <vt:lpstr>1_Office Theme</vt:lpstr>
      <vt:lpstr>2_Office Theme</vt:lpstr>
      <vt:lpstr>PowerPoint Presentation</vt:lpstr>
      <vt:lpstr>Heterogeneous Development with Visual Studio 2010 </vt:lpstr>
      <vt:lpstr>Agenda What are we going to talk about?</vt:lpstr>
      <vt:lpstr>Define: Heterogeneous</vt:lpstr>
      <vt:lpstr>Reality Check</vt:lpstr>
      <vt:lpstr>Software Development Silos</vt:lpstr>
      <vt:lpstr>PowerPoint Presentation</vt:lpstr>
      <vt:lpstr>PowerPoint Presentation</vt:lpstr>
      <vt:lpstr>PowerPoint Presentation</vt:lpstr>
      <vt:lpstr>Professional Preference</vt:lpstr>
      <vt:lpstr>PowerPoint Presentation</vt:lpstr>
      <vt:lpstr>Agile Manifesto (revised)</vt:lpstr>
      <vt:lpstr>Benefits of a Unified ALM platform</vt:lpstr>
      <vt:lpstr>PowerPoint Presentation</vt:lpstr>
      <vt:lpstr>A great agile tool …</vt:lpstr>
      <vt:lpstr>PowerPoint Presentation</vt:lpstr>
      <vt:lpstr>... whiteboard data corruption.</vt:lpstr>
      <vt:lpstr>PowerPoint Presentation</vt:lpstr>
      <vt:lpstr>PowerPoint Presentation</vt:lpstr>
      <vt:lpstr>PowerPoint Presentation</vt:lpstr>
      <vt:lpstr>PowerPoint Presentation</vt:lpstr>
      <vt:lpstr>Team Explorer Everywhere</vt:lpstr>
      <vt:lpstr>Demo</vt:lpstr>
      <vt:lpstr>Beyond Eclipse?</vt:lpstr>
      <vt:lpstr>PowerPoint Presentation</vt:lpstr>
      <vt:lpstr>PowerPoint Presentation</vt:lpstr>
      <vt:lpstr>PowerPoint Presentation</vt:lpstr>
      <vt:lpstr>Tips and Tricks</vt:lpstr>
      <vt:lpstr>Tips and Tricks</vt:lpstr>
      <vt:lpstr>Question &amp; Answer Session</vt:lpstr>
      <vt:lpstr>Resources To help you with your ALM journey.</vt:lpstr>
      <vt:lpstr>Resources (cont’d) To help you with your ALM journey.</vt:lpstr>
      <vt:lpstr>Enrol in Microsoft Virtual Academy Today</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263</cp:revision>
  <dcterms:created xsi:type="dcterms:W3CDTF">2011-04-01T05:55:34Z</dcterms:created>
  <dcterms:modified xsi:type="dcterms:W3CDTF">2011-09-01T04:16:06Z</dcterms:modified>
</cp:coreProperties>
</file>