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3" r:id="rId2"/>
  </p:sldMasterIdLst>
  <p:notesMasterIdLst>
    <p:notesMasterId r:id="rId44"/>
  </p:notesMasterIdLst>
  <p:sldIdLst>
    <p:sldId id="279" r:id="rId3"/>
    <p:sldId id="280" r:id="rId4"/>
    <p:sldId id="332" r:id="rId5"/>
    <p:sldId id="300" r:id="rId6"/>
    <p:sldId id="329" r:id="rId7"/>
    <p:sldId id="330" r:id="rId8"/>
    <p:sldId id="331" r:id="rId9"/>
    <p:sldId id="317" r:id="rId10"/>
    <p:sldId id="313" r:id="rId11"/>
    <p:sldId id="287" r:id="rId12"/>
    <p:sldId id="288" r:id="rId13"/>
    <p:sldId id="289" r:id="rId14"/>
    <p:sldId id="290" r:id="rId15"/>
    <p:sldId id="291" r:id="rId16"/>
    <p:sldId id="292" r:id="rId17"/>
    <p:sldId id="293" r:id="rId18"/>
    <p:sldId id="297" r:id="rId19"/>
    <p:sldId id="298" r:id="rId20"/>
    <p:sldId id="294" r:id="rId21"/>
    <p:sldId id="355" r:id="rId22"/>
    <p:sldId id="356" r:id="rId23"/>
    <p:sldId id="357" r:id="rId24"/>
    <p:sldId id="358" r:id="rId25"/>
    <p:sldId id="359" r:id="rId26"/>
    <p:sldId id="360" r:id="rId27"/>
    <p:sldId id="361" r:id="rId28"/>
    <p:sldId id="362" r:id="rId29"/>
    <p:sldId id="363" r:id="rId30"/>
    <p:sldId id="364" r:id="rId31"/>
    <p:sldId id="318" r:id="rId32"/>
    <p:sldId id="349" r:id="rId33"/>
    <p:sldId id="327" r:id="rId34"/>
    <p:sldId id="351" r:id="rId35"/>
    <p:sldId id="353" r:id="rId36"/>
    <p:sldId id="334" r:id="rId37"/>
    <p:sldId id="306" r:id="rId38"/>
    <p:sldId id="308" r:id="rId39"/>
    <p:sldId id="335" r:id="rId40"/>
    <p:sldId id="354" r:id="rId41"/>
    <p:sldId id="365" r:id="rId42"/>
    <p:sldId id="27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82"/>
    <a:srgbClr val="D4DEFF"/>
    <a:srgbClr val="00B0F0"/>
    <a:srgbClr val="FFFFFF"/>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88952" autoAdjust="0"/>
  </p:normalViewPr>
  <p:slideViewPr>
    <p:cSldViewPr>
      <p:cViewPr varScale="1">
        <p:scale>
          <a:sx n="81" d="100"/>
          <a:sy n="81" d="100"/>
        </p:scale>
        <p:origin x="-16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Sheet1!$C$1</c:f>
              <c:strCache>
                <c:ptCount val="1"/>
                <c:pt idx="0">
                  <c:v>C# 4</c:v>
                </c:pt>
              </c:strCache>
            </c:strRef>
          </c:tx>
          <c:invertIfNegative val="0"/>
          <c:cat>
            <c:strRef>
              <c:f>Sheet1!$A$2</c:f>
              <c:strCache>
                <c:ptCount val="1"/>
                <c:pt idx="0">
                  <c:v>Lines of Code</c:v>
                </c:pt>
              </c:strCache>
            </c:strRef>
          </c:cat>
          <c:val>
            <c:numRef>
              <c:f>Sheet1!$C$2</c:f>
              <c:numCache>
                <c:formatCode>General</c:formatCode>
                <c:ptCount val="1"/>
                <c:pt idx="0">
                  <c:v>126</c:v>
                </c:pt>
              </c:numCache>
            </c:numRef>
          </c:val>
        </c:ser>
        <c:ser>
          <c:idx val="2"/>
          <c:order val="1"/>
          <c:tx>
            <c:strRef>
              <c:f>Sheet1!$D$1</c:f>
              <c:strCache>
                <c:ptCount val="1"/>
                <c:pt idx="0">
                  <c:v>C# 5</c:v>
                </c:pt>
              </c:strCache>
            </c:strRef>
          </c:tx>
          <c:invertIfNegative val="0"/>
          <c:cat>
            <c:strRef>
              <c:f>Sheet1!$A$2</c:f>
              <c:strCache>
                <c:ptCount val="1"/>
                <c:pt idx="0">
                  <c:v>Lines of Code</c:v>
                </c:pt>
              </c:strCache>
            </c:strRef>
          </c:cat>
          <c:val>
            <c:numRef>
              <c:f>Sheet1!$D$2</c:f>
              <c:numCache>
                <c:formatCode>General</c:formatCode>
                <c:ptCount val="1"/>
                <c:pt idx="0">
                  <c:v>20</c:v>
                </c:pt>
              </c:numCache>
            </c:numRef>
          </c:val>
        </c:ser>
        <c:dLbls>
          <c:showLegendKey val="0"/>
          <c:showVal val="0"/>
          <c:showCatName val="0"/>
          <c:showSerName val="0"/>
          <c:showPercent val="0"/>
          <c:showBubbleSize val="0"/>
        </c:dLbls>
        <c:gapWidth val="150"/>
        <c:shape val="box"/>
        <c:axId val="21120128"/>
        <c:axId val="21121664"/>
        <c:axId val="0"/>
      </c:bar3DChart>
      <c:catAx>
        <c:axId val="21120128"/>
        <c:scaling>
          <c:orientation val="minMax"/>
        </c:scaling>
        <c:delete val="1"/>
        <c:axPos val="b"/>
        <c:majorTickMark val="out"/>
        <c:minorTickMark val="none"/>
        <c:tickLblPos val="none"/>
        <c:crossAx val="21121664"/>
        <c:crosses val="autoZero"/>
        <c:auto val="1"/>
        <c:lblAlgn val="ctr"/>
        <c:lblOffset val="100"/>
        <c:noMultiLvlLbl val="0"/>
      </c:catAx>
      <c:valAx>
        <c:axId val="21121664"/>
        <c:scaling>
          <c:orientation val="minMax"/>
        </c:scaling>
        <c:delete val="1"/>
        <c:axPos val="l"/>
        <c:majorGridlines/>
        <c:numFmt formatCode="General" sourceLinked="1"/>
        <c:majorTickMark val="out"/>
        <c:minorTickMark val="none"/>
        <c:tickLblPos val="none"/>
        <c:crossAx val="21120128"/>
        <c:crosses val="autoZero"/>
        <c:crossBetween val="between"/>
      </c:valAx>
    </c:plotArea>
    <c:legend>
      <c:legendPos val="r"/>
      <c:layout/>
      <c:overlay val="0"/>
      <c:txPr>
        <a:bodyPr/>
        <a:lstStyle/>
        <a:p>
          <a:pPr>
            <a:defRPr sz="28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Sheet1!$C$1</c:f>
              <c:strCache>
                <c:ptCount val="1"/>
                <c:pt idx="0">
                  <c:v>C# 4</c:v>
                </c:pt>
              </c:strCache>
            </c:strRef>
          </c:tx>
          <c:invertIfNegative val="0"/>
          <c:cat>
            <c:strRef>
              <c:f>Sheet1!$A$2</c:f>
              <c:strCache>
                <c:ptCount val="1"/>
                <c:pt idx="0">
                  <c:v>Lines of Code</c:v>
                </c:pt>
              </c:strCache>
            </c:strRef>
          </c:cat>
          <c:val>
            <c:numRef>
              <c:f>Sheet1!$C$2</c:f>
              <c:numCache>
                <c:formatCode>General</c:formatCode>
                <c:ptCount val="1"/>
                <c:pt idx="0">
                  <c:v>126</c:v>
                </c:pt>
              </c:numCache>
            </c:numRef>
          </c:val>
        </c:ser>
        <c:ser>
          <c:idx val="2"/>
          <c:order val="1"/>
          <c:tx>
            <c:strRef>
              <c:f>Sheet1!$D$1</c:f>
              <c:strCache>
                <c:ptCount val="1"/>
                <c:pt idx="0">
                  <c:v>C# 5</c:v>
                </c:pt>
              </c:strCache>
            </c:strRef>
          </c:tx>
          <c:invertIfNegative val="0"/>
          <c:cat>
            <c:strRef>
              <c:f>Sheet1!$A$2</c:f>
              <c:strCache>
                <c:ptCount val="1"/>
                <c:pt idx="0">
                  <c:v>Lines of Code</c:v>
                </c:pt>
              </c:strCache>
            </c:strRef>
          </c:cat>
          <c:val>
            <c:numRef>
              <c:f>Sheet1!$D$2</c:f>
              <c:numCache>
                <c:formatCode>General</c:formatCode>
                <c:ptCount val="1"/>
                <c:pt idx="0">
                  <c:v>20</c:v>
                </c:pt>
              </c:numCache>
            </c:numRef>
          </c:val>
        </c:ser>
        <c:dLbls>
          <c:showLegendKey val="0"/>
          <c:showVal val="0"/>
          <c:showCatName val="0"/>
          <c:showSerName val="0"/>
          <c:showPercent val="0"/>
          <c:showBubbleSize val="0"/>
        </c:dLbls>
        <c:gapWidth val="150"/>
        <c:shape val="box"/>
        <c:axId val="21182336"/>
        <c:axId val="21183872"/>
        <c:axId val="0"/>
      </c:bar3DChart>
      <c:catAx>
        <c:axId val="21182336"/>
        <c:scaling>
          <c:orientation val="minMax"/>
        </c:scaling>
        <c:delete val="1"/>
        <c:axPos val="b"/>
        <c:majorTickMark val="out"/>
        <c:minorTickMark val="none"/>
        <c:tickLblPos val="none"/>
        <c:crossAx val="21183872"/>
        <c:crosses val="autoZero"/>
        <c:auto val="1"/>
        <c:lblAlgn val="ctr"/>
        <c:lblOffset val="100"/>
        <c:noMultiLvlLbl val="0"/>
      </c:catAx>
      <c:valAx>
        <c:axId val="21183872"/>
        <c:scaling>
          <c:orientation val="minMax"/>
        </c:scaling>
        <c:delete val="1"/>
        <c:axPos val="l"/>
        <c:majorGridlines/>
        <c:numFmt formatCode="General" sourceLinked="1"/>
        <c:majorTickMark val="out"/>
        <c:minorTickMark val="none"/>
        <c:tickLblPos val="none"/>
        <c:crossAx val="21182336"/>
        <c:crosses val="autoZero"/>
        <c:crossBetween val="between"/>
      </c:valAx>
    </c:plotArea>
    <c:legend>
      <c:legendPos val="r"/>
      <c:layout/>
      <c:overlay val="0"/>
      <c:txPr>
        <a:bodyPr/>
        <a:lstStyle/>
        <a:p>
          <a:pPr>
            <a:defRPr sz="280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70C7C1-5F21-49E0-B022-91AF654468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3ED7E423-5715-466F-B9F6-9405BC1EEA72}">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t>APM</a:t>
          </a:r>
          <a:r>
            <a:rPr lang="en-US" dirty="0" smtClean="0"/>
            <a:t> (Asynchronous Programming Model)</a:t>
          </a:r>
          <a:endParaRPr lang="en-US" dirty="0"/>
        </a:p>
      </dgm:t>
    </dgm:pt>
    <dgm:pt modelId="{44599145-D12B-4461-B440-E563B62B5D49}" type="parTrans" cxnId="{340E2336-0E1F-4A6E-AE5B-AD2B1726BC5B}">
      <dgm:prSet/>
      <dgm:spPr/>
      <dgm:t>
        <a:bodyPr/>
        <a:lstStyle/>
        <a:p>
          <a:endParaRPr lang="en-US"/>
        </a:p>
      </dgm:t>
    </dgm:pt>
    <dgm:pt modelId="{3E49CAB5-AB7C-4043-99B2-7BC4F6E0D657}" type="sibTrans" cxnId="{340E2336-0E1F-4A6E-AE5B-AD2B1726BC5B}">
      <dgm:prSet/>
      <dgm:spPr/>
      <dgm:t>
        <a:bodyPr/>
        <a:lstStyle/>
        <a:p>
          <a:endParaRPr lang="en-US"/>
        </a:p>
      </dgm:t>
    </dgm:pt>
    <dgm:pt modelId="{E59B0601-CFF7-4DC5-8C11-3649F435CAB1}">
      <dgm:prSet phldrT="[Text]">
        <dgm:style>
          <a:lnRef idx="1">
            <a:schemeClr val="accent1"/>
          </a:lnRef>
          <a:fillRef idx="3">
            <a:schemeClr val="accent1"/>
          </a:fillRef>
          <a:effectRef idx="2">
            <a:schemeClr val="accent1"/>
          </a:effectRef>
          <a:fontRef idx="minor">
            <a:schemeClr val="lt1"/>
          </a:fontRef>
        </dgm:style>
      </dgm:prSet>
      <dgm:spPr/>
      <dgm:t>
        <a:bodyPr/>
        <a:lstStyle/>
        <a:p>
          <a:r>
            <a:rPr lang="en-US" b="1" dirty="0" smtClean="0"/>
            <a:t>EAP</a:t>
          </a:r>
          <a:r>
            <a:rPr lang="en-US" dirty="0" smtClean="0"/>
            <a:t> (Event-Based Asynchronous Pattern)</a:t>
          </a:r>
          <a:endParaRPr lang="en-US" dirty="0"/>
        </a:p>
      </dgm:t>
    </dgm:pt>
    <dgm:pt modelId="{CC05466F-E9A3-4C6E-A048-28FE7044B64B}" type="parTrans" cxnId="{76C26E23-F199-4387-A5C2-FDA76364E4A0}">
      <dgm:prSet/>
      <dgm:spPr/>
      <dgm:t>
        <a:bodyPr/>
        <a:lstStyle/>
        <a:p>
          <a:endParaRPr lang="en-US"/>
        </a:p>
      </dgm:t>
    </dgm:pt>
    <dgm:pt modelId="{83301CC6-855D-43D2-A606-0AFAD3594F91}" type="sibTrans" cxnId="{76C26E23-F199-4387-A5C2-FDA76364E4A0}">
      <dgm:prSet/>
      <dgm:spPr/>
      <dgm:t>
        <a:bodyPr/>
        <a:lstStyle/>
        <a:p>
          <a:endParaRPr lang="en-US"/>
        </a:p>
      </dgm:t>
    </dgm:pt>
    <dgm:pt modelId="{F119CCAD-2A8D-4850-B325-0E8A7749EF34}">
      <dgm:prSet phldrT="[Text]">
        <dgm:style>
          <a:lnRef idx="1">
            <a:schemeClr val="accent4"/>
          </a:lnRef>
          <a:fillRef idx="3">
            <a:schemeClr val="accent4"/>
          </a:fillRef>
          <a:effectRef idx="2">
            <a:schemeClr val="accent4"/>
          </a:effectRef>
          <a:fontRef idx="minor">
            <a:schemeClr val="lt1"/>
          </a:fontRef>
        </dgm:style>
      </dgm:prSet>
      <dgm:spPr/>
      <dgm:t>
        <a:bodyPr/>
        <a:lstStyle/>
        <a:p>
          <a:r>
            <a:rPr lang="en-US" b="1" dirty="0" smtClean="0"/>
            <a:t>TAP</a:t>
          </a:r>
          <a:r>
            <a:rPr lang="en-US" dirty="0" smtClean="0"/>
            <a:t> (Task-Based Asynchronous Pattern)</a:t>
          </a:r>
          <a:endParaRPr lang="en-US" dirty="0"/>
        </a:p>
      </dgm:t>
    </dgm:pt>
    <dgm:pt modelId="{5F368989-8AE8-4418-93FB-D4EA809EB9A3}" type="parTrans" cxnId="{7116EAB8-7B4F-4C0A-A191-117BA787E4B1}">
      <dgm:prSet/>
      <dgm:spPr/>
      <dgm:t>
        <a:bodyPr/>
        <a:lstStyle/>
        <a:p>
          <a:endParaRPr lang="en-US"/>
        </a:p>
      </dgm:t>
    </dgm:pt>
    <dgm:pt modelId="{F063AA7D-B2BC-4ED1-B9ED-10D59A8CB86F}" type="sibTrans" cxnId="{7116EAB8-7B4F-4C0A-A191-117BA787E4B1}">
      <dgm:prSet/>
      <dgm:spPr/>
      <dgm:t>
        <a:bodyPr/>
        <a:lstStyle/>
        <a:p>
          <a:endParaRPr lang="en-US"/>
        </a:p>
      </dgm:t>
    </dgm:pt>
    <dgm:pt modelId="{EB03C4F4-466A-4372-B43D-18E71B4B5CA1}" type="pres">
      <dgm:prSet presAssocID="{0A70C7C1-5F21-49E0-B022-91AF6544688F}" presName="Name0" presStyleCnt="0">
        <dgm:presLayoutVars>
          <dgm:dir/>
          <dgm:animLvl val="lvl"/>
          <dgm:resizeHandles val="exact"/>
        </dgm:presLayoutVars>
      </dgm:prSet>
      <dgm:spPr/>
      <dgm:t>
        <a:bodyPr/>
        <a:lstStyle/>
        <a:p>
          <a:endParaRPr lang="en-US"/>
        </a:p>
      </dgm:t>
    </dgm:pt>
    <dgm:pt modelId="{C4AE9A60-ADB6-475D-B485-FC5026853134}" type="pres">
      <dgm:prSet presAssocID="{F119CCAD-2A8D-4850-B325-0E8A7749EF34}" presName="boxAndChildren" presStyleCnt="0"/>
      <dgm:spPr/>
    </dgm:pt>
    <dgm:pt modelId="{2B9E6774-D2E9-4798-8C79-664FDF986383}" type="pres">
      <dgm:prSet presAssocID="{F119CCAD-2A8D-4850-B325-0E8A7749EF34}" presName="parentTextBox" presStyleLbl="node1" presStyleIdx="0" presStyleCnt="3"/>
      <dgm:spPr/>
      <dgm:t>
        <a:bodyPr/>
        <a:lstStyle/>
        <a:p>
          <a:endParaRPr lang="en-US"/>
        </a:p>
      </dgm:t>
    </dgm:pt>
    <dgm:pt modelId="{0E6B4986-041B-45CC-8F3D-A35597C47DE2}" type="pres">
      <dgm:prSet presAssocID="{83301CC6-855D-43D2-A606-0AFAD3594F91}" presName="sp" presStyleCnt="0"/>
      <dgm:spPr/>
    </dgm:pt>
    <dgm:pt modelId="{665D7C19-7585-41EB-AE24-49EC03715B26}" type="pres">
      <dgm:prSet presAssocID="{E59B0601-CFF7-4DC5-8C11-3649F435CAB1}" presName="arrowAndChildren" presStyleCnt="0"/>
      <dgm:spPr/>
    </dgm:pt>
    <dgm:pt modelId="{3278B142-F263-42A4-A74C-54F6C67145E0}" type="pres">
      <dgm:prSet presAssocID="{E59B0601-CFF7-4DC5-8C11-3649F435CAB1}" presName="parentTextArrow" presStyleLbl="node1" presStyleIdx="1" presStyleCnt="3"/>
      <dgm:spPr/>
      <dgm:t>
        <a:bodyPr/>
        <a:lstStyle/>
        <a:p>
          <a:endParaRPr lang="en-US"/>
        </a:p>
      </dgm:t>
    </dgm:pt>
    <dgm:pt modelId="{3C636460-4F5F-419E-ACFB-2B58EF442E95}" type="pres">
      <dgm:prSet presAssocID="{3E49CAB5-AB7C-4043-99B2-7BC4F6E0D657}" presName="sp" presStyleCnt="0"/>
      <dgm:spPr/>
    </dgm:pt>
    <dgm:pt modelId="{2345E9B9-B841-41A5-9C2A-A7D5A3AAD384}" type="pres">
      <dgm:prSet presAssocID="{3ED7E423-5715-466F-B9F6-9405BC1EEA72}" presName="arrowAndChildren" presStyleCnt="0"/>
      <dgm:spPr/>
    </dgm:pt>
    <dgm:pt modelId="{7424E02C-D507-462E-A2A4-7E3B33662514}" type="pres">
      <dgm:prSet presAssocID="{3ED7E423-5715-466F-B9F6-9405BC1EEA72}" presName="parentTextArrow" presStyleLbl="node1" presStyleIdx="2" presStyleCnt="3"/>
      <dgm:spPr/>
      <dgm:t>
        <a:bodyPr/>
        <a:lstStyle/>
        <a:p>
          <a:endParaRPr lang="en-US"/>
        </a:p>
      </dgm:t>
    </dgm:pt>
  </dgm:ptLst>
  <dgm:cxnLst>
    <dgm:cxn modelId="{7E9A5918-4F23-4B44-8C4D-639D824E75D9}" type="presOf" srcId="{E59B0601-CFF7-4DC5-8C11-3649F435CAB1}" destId="{3278B142-F263-42A4-A74C-54F6C67145E0}" srcOrd="0" destOrd="0" presId="urn:microsoft.com/office/officeart/2005/8/layout/process4"/>
    <dgm:cxn modelId="{F635660E-29B4-4B98-85A4-A59F210A4679}" type="presOf" srcId="{0A70C7C1-5F21-49E0-B022-91AF6544688F}" destId="{EB03C4F4-466A-4372-B43D-18E71B4B5CA1}" srcOrd="0" destOrd="0" presId="urn:microsoft.com/office/officeart/2005/8/layout/process4"/>
    <dgm:cxn modelId="{03A372F6-A6F8-4B98-BB37-9B77DCEA1B53}" type="presOf" srcId="{3ED7E423-5715-466F-B9F6-9405BC1EEA72}" destId="{7424E02C-D507-462E-A2A4-7E3B33662514}" srcOrd="0" destOrd="0" presId="urn:microsoft.com/office/officeart/2005/8/layout/process4"/>
    <dgm:cxn modelId="{340E2336-0E1F-4A6E-AE5B-AD2B1726BC5B}" srcId="{0A70C7C1-5F21-49E0-B022-91AF6544688F}" destId="{3ED7E423-5715-466F-B9F6-9405BC1EEA72}" srcOrd="0" destOrd="0" parTransId="{44599145-D12B-4461-B440-E563B62B5D49}" sibTransId="{3E49CAB5-AB7C-4043-99B2-7BC4F6E0D657}"/>
    <dgm:cxn modelId="{76C26E23-F199-4387-A5C2-FDA76364E4A0}" srcId="{0A70C7C1-5F21-49E0-B022-91AF6544688F}" destId="{E59B0601-CFF7-4DC5-8C11-3649F435CAB1}" srcOrd="1" destOrd="0" parTransId="{CC05466F-E9A3-4C6E-A048-28FE7044B64B}" sibTransId="{83301CC6-855D-43D2-A606-0AFAD3594F91}"/>
    <dgm:cxn modelId="{7116EAB8-7B4F-4C0A-A191-117BA787E4B1}" srcId="{0A70C7C1-5F21-49E0-B022-91AF6544688F}" destId="{F119CCAD-2A8D-4850-B325-0E8A7749EF34}" srcOrd="2" destOrd="0" parTransId="{5F368989-8AE8-4418-93FB-D4EA809EB9A3}" sibTransId="{F063AA7D-B2BC-4ED1-B9ED-10D59A8CB86F}"/>
    <dgm:cxn modelId="{59128E49-DED7-46E8-8DF3-686366129D1A}" type="presOf" srcId="{F119CCAD-2A8D-4850-B325-0E8A7749EF34}" destId="{2B9E6774-D2E9-4798-8C79-664FDF986383}" srcOrd="0" destOrd="0" presId="urn:microsoft.com/office/officeart/2005/8/layout/process4"/>
    <dgm:cxn modelId="{E0FE6D9B-FD30-402D-82F5-FCC2A87FB1F4}" type="presParOf" srcId="{EB03C4F4-466A-4372-B43D-18E71B4B5CA1}" destId="{C4AE9A60-ADB6-475D-B485-FC5026853134}" srcOrd="0" destOrd="0" presId="urn:microsoft.com/office/officeart/2005/8/layout/process4"/>
    <dgm:cxn modelId="{DDB05CAE-2D59-42F8-A8C1-337FFAC93F3E}" type="presParOf" srcId="{C4AE9A60-ADB6-475D-B485-FC5026853134}" destId="{2B9E6774-D2E9-4798-8C79-664FDF986383}" srcOrd="0" destOrd="0" presId="urn:microsoft.com/office/officeart/2005/8/layout/process4"/>
    <dgm:cxn modelId="{50AC1377-A0AF-4038-93B6-9B100150D482}" type="presParOf" srcId="{EB03C4F4-466A-4372-B43D-18E71B4B5CA1}" destId="{0E6B4986-041B-45CC-8F3D-A35597C47DE2}" srcOrd="1" destOrd="0" presId="urn:microsoft.com/office/officeart/2005/8/layout/process4"/>
    <dgm:cxn modelId="{A5B3B818-AF97-4291-A866-EAC4A693FE35}" type="presParOf" srcId="{EB03C4F4-466A-4372-B43D-18E71B4B5CA1}" destId="{665D7C19-7585-41EB-AE24-49EC03715B26}" srcOrd="2" destOrd="0" presId="urn:microsoft.com/office/officeart/2005/8/layout/process4"/>
    <dgm:cxn modelId="{8D97746E-6D4F-4534-86B7-BACFA2BCDC3B}" type="presParOf" srcId="{665D7C19-7585-41EB-AE24-49EC03715B26}" destId="{3278B142-F263-42A4-A74C-54F6C67145E0}" srcOrd="0" destOrd="0" presId="urn:microsoft.com/office/officeart/2005/8/layout/process4"/>
    <dgm:cxn modelId="{1D9C1293-BCAA-4D7C-9A33-7CF63BE9D7C0}" type="presParOf" srcId="{EB03C4F4-466A-4372-B43D-18E71B4B5CA1}" destId="{3C636460-4F5F-419E-ACFB-2B58EF442E95}" srcOrd="3" destOrd="0" presId="urn:microsoft.com/office/officeart/2005/8/layout/process4"/>
    <dgm:cxn modelId="{D963F794-BA72-4976-B23C-7C3ECB784199}" type="presParOf" srcId="{EB03C4F4-466A-4372-B43D-18E71B4B5CA1}" destId="{2345E9B9-B841-41A5-9C2A-A7D5A3AAD384}" srcOrd="4" destOrd="0" presId="urn:microsoft.com/office/officeart/2005/8/layout/process4"/>
    <dgm:cxn modelId="{55562E17-1A1F-4A4C-8485-6CDD37EBD994}" type="presParOf" srcId="{2345E9B9-B841-41A5-9C2A-A7D5A3AAD384}" destId="{7424E02C-D507-462E-A2A4-7E3B3366251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E6774-D2E9-4798-8C79-664FDF986383}">
      <dsp:nvSpPr>
        <dsp:cNvPr id="0" name=""/>
        <dsp:cNvSpPr/>
      </dsp:nvSpPr>
      <dsp:spPr>
        <a:xfrm>
          <a:off x="0" y="3111169"/>
          <a:ext cx="8229599" cy="1021155"/>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t>TAP</a:t>
          </a:r>
          <a:r>
            <a:rPr lang="en-US" sz="3500" kern="1200" dirty="0" smtClean="0"/>
            <a:t> (Task-Based Asynchronous Pattern)</a:t>
          </a:r>
          <a:endParaRPr lang="en-US" sz="3500" kern="1200" dirty="0"/>
        </a:p>
      </dsp:txBody>
      <dsp:txXfrm>
        <a:off x="0" y="3111169"/>
        <a:ext cx="8229599" cy="1021155"/>
      </dsp:txXfrm>
    </dsp:sp>
    <dsp:sp modelId="{3278B142-F263-42A4-A74C-54F6C67145E0}">
      <dsp:nvSpPr>
        <dsp:cNvPr id="0" name=""/>
        <dsp:cNvSpPr/>
      </dsp:nvSpPr>
      <dsp:spPr>
        <a:xfrm rot="10800000">
          <a:off x="0" y="1555949"/>
          <a:ext cx="8229599" cy="1570536"/>
        </a:xfrm>
        <a:prstGeom prst="upArrowCallou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t>EAP</a:t>
          </a:r>
          <a:r>
            <a:rPr lang="en-US" sz="3500" kern="1200" dirty="0" smtClean="0"/>
            <a:t> (Event-Based Asynchronous Pattern)</a:t>
          </a:r>
          <a:endParaRPr lang="en-US" sz="3500" kern="1200" dirty="0"/>
        </a:p>
      </dsp:txBody>
      <dsp:txXfrm rot="10800000">
        <a:off x="0" y="1555949"/>
        <a:ext cx="8229599" cy="1020487"/>
      </dsp:txXfrm>
    </dsp:sp>
    <dsp:sp modelId="{7424E02C-D507-462E-A2A4-7E3B33662514}">
      <dsp:nvSpPr>
        <dsp:cNvPr id="0" name=""/>
        <dsp:cNvSpPr/>
      </dsp:nvSpPr>
      <dsp:spPr>
        <a:xfrm rot="10800000">
          <a:off x="0" y="730"/>
          <a:ext cx="8229599" cy="1570536"/>
        </a:xfrm>
        <a:prstGeom prst="upArrowCallou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dsp:spPr>
      <dsp:style>
        <a:lnRef idx="1">
          <a:schemeClr val="accent1"/>
        </a:lnRef>
        <a:fillRef idx="3">
          <a:schemeClr val="accent1"/>
        </a:fillRef>
        <a:effectRef idx="2">
          <a:schemeClr val="accent1"/>
        </a:effectRef>
        <a:fontRef idx="minor">
          <a:schemeClr val="lt1"/>
        </a:fontRef>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n-US" sz="3500" b="1" kern="1200" dirty="0" smtClean="0"/>
            <a:t>APM</a:t>
          </a:r>
          <a:r>
            <a:rPr lang="en-US" sz="3500" kern="1200" dirty="0" smtClean="0"/>
            <a:t> (Asynchronous Programming Model)</a:t>
          </a:r>
          <a:endParaRPr lang="en-US" sz="3500" kern="1200" dirty="0"/>
        </a:p>
      </dsp:txBody>
      <dsp:txXfrm rot="10800000">
        <a:off x="0" y="730"/>
        <a:ext cx="8229599" cy="10204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2/09/2011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1</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12</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15</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16</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17</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19</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20</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26</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28</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29</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31</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32</a:t>
            </a:fld>
            <a:endParaRPr lang="en-AU"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33</a:t>
            </a:fld>
            <a:endParaRPr lang="en-AU"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34</a:t>
            </a:fld>
            <a:endParaRPr lang="en-AU"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35</a:t>
            </a:fld>
            <a:endParaRPr lang="en-AU"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36</a:t>
            </a:fld>
            <a:endParaRPr lang="en-AU"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34AC48C-614D-46D0-90EB-1AE9301A1F8C}" type="slidenum">
              <a:rPr lang="en-AU" smtClean="0"/>
              <a:pPr/>
              <a:t>37</a:t>
            </a:fld>
            <a:endParaRPr lang="en-AU"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38</a:t>
            </a:fld>
            <a:endParaRPr lang="en-AU"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9/2/2011 10:42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6</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8</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9</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85651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20833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420376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50662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2/09/2011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66862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3212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3325409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91336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2/09/2011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747324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9868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8879058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04671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2/09/2011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406886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62157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491494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7060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pPr/>
              <a:t>2/09/2011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pPr/>
              <a:t>2/09/2011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pPr/>
              <a:t>2/09/2011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pPr/>
              <a:t>2/09/2011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pPr/>
              <a:t>2/09/2011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2/09/2011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80529034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is Becoming More of an Issue</a:t>
            </a:r>
            <a:endParaRPr lang="en-US" dirty="0"/>
          </a:p>
        </p:txBody>
      </p:sp>
      <p:sp>
        <p:nvSpPr>
          <p:cNvPr id="3" name="Content Placeholder 2"/>
          <p:cNvSpPr>
            <a:spLocks noGrp="1"/>
          </p:cNvSpPr>
          <p:nvPr>
            <p:ph idx="1"/>
          </p:nvPr>
        </p:nvSpPr>
        <p:spPr/>
        <p:txBody>
          <a:bodyPr>
            <a:normAutofit/>
          </a:bodyPr>
          <a:lstStyle/>
          <a:p>
            <a:r>
              <a:rPr lang="en-US" dirty="0" smtClean="0"/>
              <a:t>Growth of Internet / Cloud Systems</a:t>
            </a:r>
          </a:p>
          <a:p>
            <a:r>
              <a:rPr lang="en-US" dirty="0" smtClean="0"/>
              <a:t>Users demand responsive UIs</a:t>
            </a:r>
            <a:endParaRPr lang="en-US" i="1" dirty="0" smtClean="0"/>
          </a:p>
          <a:p>
            <a:endParaRPr lang="en-US" dirty="0" smtClean="0"/>
          </a:p>
          <a:p>
            <a:r>
              <a:rPr lang="en-US" dirty="0" smtClean="0"/>
              <a:t>Latency has two sources</a:t>
            </a:r>
          </a:p>
          <a:p>
            <a:pPr lvl="1"/>
            <a:r>
              <a:rPr lang="en-US" dirty="0" smtClean="0"/>
              <a:t>Compute-bound</a:t>
            </a:r>
          </a:p>
          <a:p>
            <a:pPr lvl="1"/>
            <a:r>
              <a:rPr lang="en-US" dirty="0" smtClean="0"/>
              <a:t>I/O-bound</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“Asynchronous Functions” in C# 5?</a:t>
            </a:r>
            <a:endParaRPr lang="en-US" dirty="0"/>
          </a:p>
        </p:txBody>
      </p:sp>
      <p:sp>
        <p:nvSpPr>
          <p:cNvPr id="3" name="Content Placeholder 2"/>
          <p:cNvSpPr>
            <a:spLocks noGrp="1"/>
          </p:cNvSpPr>
          <p:nvPr>
            <p:ph idx="1"/>
          </p:nvPr>
        </p:nvSpPr>
        <p:spPr/>
        <p:txBody>
          <a:bodyPr>
            <a:normAutofit/>
          </a:bodyPr>
          <a:lstStyle/>
          <a:p>
            <a:r>
              <a:rPr lang="en-US" dirty="0" smtClean="0"/>
              <a:t>New language feature in C# / VB (</a:t>
            </a:r>
            <a:r>
              <a:rPr lang="en-US" dirty="0" err="1" smtClean="0"/>
              <a:t>vNext</a:t>
            </a:r>
            <a:r>
              <a:rPr lang="en-US" dirty="0" smtClean="0"/>
              <a:t>)</a:t>
            </a:r>
          </a:p>
          <a:p>
            <a:r>
              <a:rPr lang="en-US" dirty="0" smtClean="0"/>
              <a:t>Deployable CTP</a:t>
            </a:r>
          </a:p>
          <a:p>
            <a:r>
              <a:rPr lang="en-US" dirty="0" smtClean="0"/>
              <a:t>Patches Compiler, but not CLR</a:t>
            </a:r>
          </a:p>
          <a:p>
            <a:r>
              <a:rPr lang="en-US" dirty="0" smtClean="0"/>
              <a:t>Small DLL</a:t>
            </a:r>
          </a:p>
          <a:p>
            <a:r>
              <a:rPr lang="en-US" dirty="0" smtClean="0"/>
              <a:t>Transparent language support for </a:t>
            </a:r>
            <a:r>
              <a:rPr lang="en-US" i="1" dirty="0" smtClean="0"/>
              <a:t>continuations</a:t>
            </a:r>
          </a:p>
          <a:p>
            <a:r>
              <a:rPr lang="en-US" dirty="0" smtClean="0"/>
              <a:t>Makes asynchronous programming easy</a:t>
            </a:r>
          </a:p>
          <a:p>
            <a:endParaRPr lang="en-US"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88070" name="Picture 6" descr="C:\Users\Joe\AppData\Local\Microsoft\Windows\Temporary Internet Files\Content.IE5\S71WQX8C\MP910221048[1].jpg"/>
          <p:cNvPicPr>
            <a:picLocks noChangeAspect="1" noChangeArrowheads="1"/>
          </p:cNvPicPr>
          <p:nvPr/>
        </p:nvPicPr>
        <p:blipFill>
          <a:blip r:embed="rId3" cstate="print"/>
          <a:srcRect/>
          <a:stretch>
            <a:fillRect/>
          </a:stretch>
        </p:blipFill>
        <p:spPr bwMode="auto">
          <a:xfrm>
            <a:off x="467544" y="1124744"/>
            <a:ext cx="4355785" cy="2901291"/>
          </a:xfrm>
          <a:prstGeom prst="rect">
            <a:avLst/>
          </a:prstGeom>
          <a:noFill/>
        </p:spPr>
      </p:pic>
      <p:sp>
        <p:nvSpPr>
          <p:cNvPr id="14" name="TextBox 13"/>
          <p:cNvSpPr txBox="1"/>
          <p:nvPr/>
        </p:nvSpPr>
        <p:spPr>
          <a:xfrm>
            <a:off x="571613" y="4221088"/>
            <a:ext cx="4216411" cy="646331"/>
          </a:xfrm>
          <a:prstGeom prst="rect">
            <a:avLst/>
          </a:prstGeom>
          <a:noFill/>
        </p:spPr>
        <p:txBody>
          <a:bodyPr wrap="none" rtlCol="0">
            <a:spAutoFit/>
          </a:bodyPr>
          <a:lstStyle/>
          <a:p>
            <a:r>
              <a:rPr lang="en-US" sz="3600" dirty="0" smtClean="0">
                <a:solidFill>
                  <a:schemeClr val="bg1"/>
                </a:solidFill>
              </a:rPr>
              <a:t>“We’re here to help!”</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89090" name="Picture 2" descr="C:\Users\Joe\AppData\Local\Microsoft\Windows\Temporary Internet Files\Content.IE5\GL0I6F9Z\MC900297635[1].wmf"/>
          <p:cNvPicPr>
            <a:picLocks noChangeAspect="1" noChangeArrowheads="1"/>
          </p:cNvPicPr>
          <p:nvPr/>
        </p:nvPicPr>
        <p:blipFill>
          <a:blip r:embed="rId3" cstate="print"/>
          <a:srcRect/>
          <a:stretch>
            <a:fillRect/>
          </a:stretch>
        </p:blipFill>
        <p:spPr bwMode="auto">
          <a:xfrm>
            <a:off x="4716016" y="501904"/>
            <a:ext cx="4127615" cy="3203707"/>
          </a:xfrm>
          <a:prstGeom prst="rect">
            <a:avLst/>
          </a:prstGeom>
          <a:noFill/>
        </p:spPr>
      </p:pic>
      <p:sp>
        <p:nvSpPr>
          <p:cNvPr id="9" name="TextBox 8"/>
          <p:cNvSpPr txBox="1"/>
          <p:nvPr/>
        </p:nvSpPr>
        <p:spPr>
          <a:xfrm>
            <a:off x="3347864" y="3933056"/>
            <a:ext cx="5471562" cy="1200329"/>
          </a:xfrm>
          <a:prstGeom prst="rect">
            <a:avLst/>
          </a:prstGeom>
          <a:noFill/>
        </p:spPr>
        <p:txBody>
          <a:bodyPr wrap="none" rtlCol="0">
            <a:spAutoFit/>
          </a:bodyPr>
          <a:lstStyle/>
          <a:p>
            <a:r>
              <a:rPr lang="en-US" sz="3600" dirty="0" smtClean="0">
                <a:solidFill>
                  <a:schemeClr val="bg1"/>
                </a:solidFill>
              </a:rPr>
              <a:t>“Your call is important to us.</a:t>
            </a:r>
          </a:p>
          <a:p>
            <a:r>
              <a:rPr lang="en-US" sz="3600" dirty="0" smtClean="0">
                <a:solidFill>
                  <a:schemeClr val="bg1"/>
                </a:solidFill>
              </a:rPr>
              <a:t>  Please hold the line!”</a:t>
            </a:r>
            <a:endParaRPr lang="en-US" sz="3600" dirty="0">
              <a:solidFill>
                <a:schemeClr val="bg1"/>
              </a:solidFill>
            </a:endParaRPr>
          </a:p>
        </p:txBody>
      </p:sp>
      <p:pic>
        <p:nvPicPr>
          <p:cNvPr id="1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3528" y="501905"/>
            <a:ext cx="3526243" cy="32037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9" name="TextBox 8"/>
          <p:cNvSpPr txBox="1"/>
          <p:nvPr/>
        </p:nvSpPr>
        <p:spPr>
          <a:xfrm>
            <a:off x="222482" y="3861048"/>
            <a:ext cx="8958030" cy="646331"/>
          </a:xfrm>
          <a:prstGeom prst="rect">
            <a:avLst/>
          </a:prstGeom>
          <a:noFill/>
        </p:spPr>
        <p:txBody>
          <a:bodyPr wrap="none" rtlCol="0">
            <a:spAutoFit/>
          </a:bodyPr>
          <a:lstStyle/>
          <a:p>
            <a:r>
              <a:rPr lang="en-US" sz="3600" dirty="0" smtClean="0">
                <a:solidFill>
                  <a:schemeClr val="bg1"/>
                </a:solidFill>
              </a:rPr>
              <a:t>“Please enter your phone number and press #”</a:t>
            </a:r>
            <a:endParaRPr lang="en-US" sz="3600" dirty="0">
              <a:solidFill>
                <a:schemeClr val="bg1"/>
              </a:solidFill>
            </a:endParaRPr>
          </a:p>
        </p:txBody>
      </p:sp>
      <p:pic>
        <p:nvPicPr>
          <p:cNvPr id="5" name="Picture 2" descr="C:\Users\Joe\AppData\Local\Microsoft\Windows\Temporary Internet Files\Content.IE5\GL0I6F9Z\MC900297635[1].wmf"/>
          <p:cNvPicPr>
            <a:picLocks noChangeAspect="1" noChangeArrowheads="1"/>
          </p:cNvPicPr>
          <p:nvPr/>
        </p:nvPicPr>
        <p:blipFill>
          <a:blip r:embed="rId3" cstate="print"/>
          <a:srcRect/>
          <a:stretch>
            <a:fillRect/>
          </a:stretch>
        </p:blipFill>
        <p:spPr bwMode="auto">
          <a:xfrm>
            <a:off x="4716016" y="501904"/>
            <a:ext cx="4127615" cy="320370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89090" name="Picture 2" descr="C:\Users\Joe\AppData\Local\Microsoft\Windows\Temporary Internet Files\Content.IE5\GL0I6F9Z\MC900297635[1].wmf"/>
          <p:cNvPicPr>
            <a:picLocks noChangeAspect="1" noChangeArrowheads="1"/>
          </p:cNvPicPr>
          <p:nvPr/>
        </p:nvPicPr>
        <p:blipFill>
          <a:blip r:embed="rId3" cstate="print"/>
          <a:srcRect/>
          <a:stretch>
            <a:fillRect/>
          </a:stretch>
        </p:blipFill>
        <p:spPr bwMode="auto">
          <a:xfrm>
            <a:off x="6731871" y="0"/>
            <a:ext cx="2412129" cy="1872208"/>
          </a:xfrm>
          <a:prstGeom prst="rect">
            <a:avLst/>
          </a:prstGeom>
          <a:noFill/>
        </p:spPr>
      </p:pic>
      <p:sp>
        <p:nvSpPr>
          <p:cNvPr id="9" name="TextBox 8"/>
          <p:cNvSpPr txBox="1"/>
          <p:nvPr/>
        </p:nvSpPr>
        <p:spPr>
          <a:xfrm>
            <a:off x="2509863" y="1340768"/>
            <a:ext cx="4006353" cy="646331"/>
          </a:xfrm>
          <a:prstGeom prst="rect">
            <a:avLst/>
          </a:prstGeom>
          <a:noFill/>
        </p:spPr>
        <p:txBody>
          <a:bodyPr wrap="none" rtlCol="0">
            <a:spAutoFit/>
          </a:bodyPr>
          <a:lstStyle/>
          <a:p>
            <a:r>
              <a:rPr lang="en-US" sz="3600" dirty="0" smtClean="0">
                <a:solidFill>
                  <a:schemeClr val="bg1"/>
                </a:solidFill>
              </a:rPr>
              <a:t>“We’ll call you back”</a:t>
            </a:r>
            <a:endParaRPr lang="en-US" sz="3600" dirty="0">
              <a:solidFill>
                <a:schemeClr val="bg1"/>
              </a:solidFill>
            </a:endParaRPr>
          </a:p>
        </p:txBody>
      </p:sp>
      <p:sp>
        <p:nvSpPr>
          <p:cNvPr id="8" name="Right Arrow 7"/>
          <p:cNvSpPr/>
          <p:nvPr/>
        </p:nvSpPr>
        <p:spPr>
          <a:xfrm>
            <a:off x="2509862" y="476672"/>
            <a:ext cx="3934345"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0800000">
            <a:off x="2509862" y="5517232"/>
            <a:ext cx="4006354" cy="57606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0117" name="Picture 5" descr="C:\Users\Joe\AppData\Local\Microsoft\Windows\Temporary Internet Files\Content.IE5\XPPB3B35\MP900438370[1].jpg"/>
          <p:cNvPicPr>
            <a:picLocks noChangeAspect="1" noChangeArrowheads="1"/>
          </p:cNvPicPr>
          <p:nvPr/>
        </p:nvPicPr>
        <p:blipFill>
          <a:blip r:embed="rId4" cstate="print"/>
          <a:srcRect r="29433"/>
          <a:stretch>
            <a:fillRect/>
          </a:stretch>
        </p:blipFill>
        <p:spPr bwMode="auto">
          <a:xfrm>
            <a:off x="6987208" y="4811678"/>
            <a:ext cx="2156792" cy="2046322"/>
          </a:xfrm>
          <a:prstGeom prst="rect">
            <a:avLst/>
          </a:prstGeom>
          <a:noFill/>
        </p:spPr>
      </p:pic>
      <p:sp>
        <p:nvSpPr>
          <p:cNvPr id="14" name="TextBox 13"/>
          <p:cNvSpPr txBox="1"/>
          <p:nvPr/>
        </p:nvSpPr>
        <p:spPr>
          <a:xfrm>
            <a:off x="3558913" y="4942909"/>
            <a:ext cx="1733167" cy="646331"/>
          </a:xfrm>
          <a:prstGeom prst="rect">
            <a:avLst/>
          </a:prstGeom>
          <a:noFill/>
        </p:spPr>
        <p:txBody>
          <a:bodyPr wrap="none" rtlCol="0">
            <a:spAutoFit/>
          </a:bodyPr>
          <a:lstStyle/>
          <a:p>
            <a:r>
              <a:rPr lang="en-US" sz="3600" dirty="0" smtClean="0">
                <a:solidFill>
                  <a:schemeClr val="bg1"/>
                </a:solidFill>
              </a:rPr>
              <a:t>Callback</a:t>
            </a:r>
            <a:endParaRPr lang="en-US" sz="3600" dirty="0">
              <a:solidFill>
                <a:schemeClr val="bg1"/>
              </a:solidFill>
            </a:endParaRPr>
          </a:p>
        </p:txBody>
      </p:sp>
      <p:cxnSp>
        <p:nvCxnSpPr>
          <p:cNvPr id="16" name="Straight Arrow Connector 15"/>
          <p:cNvCxnSpPr/>
          <p:nvPr/>
        </p:nvCxnSpPr>
        <p:spPr>
          <a:xfrm rot="5400000">
            <a:off x="6804248" y="3356992"/>
            <a:ext cx="2448272" cy="1588"/>
          </a:xfrm>
          <a:prstGeom prst="straightConnector1">
            <a:avLst/>
          </a:prstGeom>
          <a:ln w="76200">
            <a:prstDash val="sysDot"/>
            <a:tailEnd type="triangle" w="med" len="lg"/>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7" name="TextBox 16"/>
          <p:cNvSpPr txBox="1"/>
          <p:nvPr/>
        </p:nvSpPr>
        <p:spPr>
          <a:xfrm>
            <a:off x="4355976" y="3068960"/>
            <a:ext cx="3544881" cy="646331"/>
          </a:xfrm>
          <a:prstGeom prst="rect">
            <a:avLst/>
          </a:prstGeom>
          <a:noFill/>
        </p:spPr>
        <p:txBody>
          <a:bodyPr wrap="none" rtlCol="0">
            <a:spAutoFit/>
          </a:bodyPr>
          <a:lstStyle/>
          <a:p>
            <a:r>
              <a:rPr lang="en-US" sz="3600" dirty="0" smtClean="0">
                <a:solidFill>
                  <a:schemeClr val="bg1"/>
                </a:solidFill>
              </a:rPr>
              <a:t>20 minutes later…</a:t>
            </a:r>
            <a:endParaRPr lang="en-US" sz="3600" dirty="0">
              <a:solidFill>
                <a:schemeClr val="bg1"/>
              </a:solidFill>
            </a:endParaRPr>
          </a:p>
        </p:txBody>
      </p:sp>
      <p:sp>
        <p:nvSpPr>
          <p:cNvPr id="18" name="TextBox 17"/>
          <p:cNvSpPr txBox="1"/>
          <p:nvPr/>
        </p:nvSpPr>
        <p:spPr>
          <a:xfrm>
            <a:off x="3131840" y="4942909"/>
            <a:ext cx="2619050" cy="646331"/>
          </a:xfrm>
          <a:prstGeom prst="rect">
            <a:avLst/>
          </a:prstGeom>
          <a:noFill/>
        </p:spPr>
        <p:txBody>
          <a:bodyPr wrap="none" rtlCol="0">
            <a:spAutoFit/>
          </a:bodyPr>
          <a:lstStyle/>
          <a:p>
            <a:r>
              <a:rPr lang="en-US" sz="3600" dirty="0" smtClean="0">
                <a:solidFill>
                  <a:schemeClr val="bg1"/>
                </a:solidFill>
              </a:rPr>
              <a:t>Continuation</a:t>
            </a:r>
            <a:endParaRPr lang="en-US" sz="3600" dirty="0">
              <a:solidFill>
                <a:schemeClr val="bg1"/>
              </a:solidFill>
            </a:endParaRPr>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709"/>
          <a:stretch/>
        </p:blipFill>
        <p:spPr bwMode="auto">
          <a:xfrm>
            <a:off x="8880" y="0"/>
            <a:ext cx="218685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7709"/>
          <a:stretch/>
        </p:blipFill>
        <p:spPr bwMode="auto">
          <a:xfrm>
            <a:off x="8880" y="3657600"/>
            <a:ext cx="218685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 vs. </a:t>
            </a:r>
            <a:r>
              <a:rPr lang="en-US" dirty="0" err="1" smtClean="0"/>
              <a:t>Async</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5946002"/>
              </p:ext>
            </p:extLst>
          </p:nvPr>
        </p:nvGraphicFramePr>
        <p:xfrm>
          <a:off x="457200" y="1600200"/>
          <a:ext cx="8229600" cy="3688080"/>
        </p:xfrm>
        <a:graphic>
          <a:graphicData uri="http://schemas.openxmlformats.org/drawingml/2006/table">
            <a:tbl>
              <a:tblPr firstRow="1" bandRow="1">
                <a:tableStyleId>{93296810-A885-4BE3-A3E7-6D5BEEA58F35}</a:tableStyleId>
              </a:tblPr>
              <a:tblGrid>
                <a:gridCol w="4114800"/>
                <a:gridCol w="4114800"/>
              </a:tblGrid>
              <a:tr h="370840">
                <a:tc>
                  <a:txBody>
                    <a:bodyPr/>
                    <a:lstStyle/>
                    <a:p>
                      <a:r>
                        <a:rPr lang="en-US" sz="3200" dirty="0" smtClean="0"/>
                        <a:t>Synchronous call</a:t>
                      </a:r>
                      <a:endParaRPr lang="en-US" sz="3200" dirty="0"/>
                    </a:p>
                  </a:txBody>
                  <a:tcPr/>
                </a:tc>
                <a:tc>
                  <a:txBody>
                    <a:bodyPr/>
                    <a:lstStyle/>
                    <a:p>
                      <a:r>
                        <a:rPr lang="en-US" sz="3200" dirty="0" smtClean="0"/>
                        <a:t>Asynchronous call</a:t>
                      </a:r>
                      <a:endParaRPr lang="en-US" sz="3200" dirty="0"/>
                    </a:p>
                  </a:txBody>
                  <a:tcPr/>
                </a:tc>
              </a:tr>
              <a:tr h="370840">
                <a:tc>
                  <a:txBody>
                    <a:bodyPr/>
                    <a:lstStyle/>
                    <a:p>
                      <a:r>
                        <a:rPr lang="en-US" sz="3200" dirty="0" smtClean="0"/>
                        <a:t>Caller WAITS for method to complete</a:t>
                      </a:r>
                      <a:endParaRPr lang="en-US" sz="3200" dirty="0"/>
                    </a:p>
                  </a:txBody>
                  <a:tcPr/>
                </a:tc>
                <a:tc>
                  <a:txBody>
                    <a:bodyPr/>
                    <a:lstStyle/>
                    <a:p>
                      <a:r>
                        <a:rPr lang="en-US" sz="3200" dirty="0" smtClean="0"/>
                        <a:t>Method returns immediately to caller</a:t>
                      </a:r>
                      <a:r>
                        <a:rPr lang="en-US" sz="3200" baseline="0" dirty="0" smtClean="0"/>
                        <a:t>, and executes callback (continuation) when complete</a:t>
                      </a:r>
                    </a:p>
                  </a:txBody>
                  <a:tcPr/>
                </a:tc>
              </a:tr>
              <a:tr h="370840">
                <a:tc>
                  <a:txBody>
                    <a:bodyPr/>
                    <a:lstStyle/>
                    <a:p>
                      <a:r>
                        <a:rPr lang="en-US" sz="3200" dirty="0" smtClean="0"/>
                        <a:t>“Blocking”</a:t>
                      </a:r>
                      <a:endParaRPr lang="en-US" sz="3200" dirty="0"/>
                    </a:p>
                  </a:txBody>
                  <a:tcPr/>
                </a:tc>
                <a:tc>
                  <a:txBody>
                    <a:bodyPr/>
                    <a:lstStyle/>
                    <a:p>
                      <a:r>
                        <a:rPr lang="en-US" sz="3200" baseline="0" dirty="0" smtClean="0"/>
                        <a:t>“Non-blocking”</a:t>
                      </a:r>
                    </a:p>
                  </a:txBody>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0017148"/>
              </p:ext>
            </p:extLst>
          </p:nvPr>
        </p:nvGraphicFramePr>
        <p:xfrm>
          <a:off x="35496" y="44625"/>
          <a:ext cx="9108504" cy="4334672"/>
        </p:xfrm>
        <a:graphic>
          <a:graphicData uri="http://schemas.openxmlformats.org/drawingml/2006/table">
            <a:tbl>
              <a:tblPr firstRow="1" bandRow="1">
                <a:tableStyleId>{93296810-A885-4BE3-A3E7-6D5BEEA58F35}</a:tableStyleId>
              </a:tblPr>
              <a:tblGrid>
                <a:gridCol w="4591890"/>
                <a:gridCol w="4516614"/>
              </a:tblGrid>
              <a:tr h="513323">
                <a:tc>
                  <a:txBody>
                    <a:bodyPr/>
                    <a:lstStyle/>
                    <a:p>
                      <a:r>
                        <a:rPr lang="en-US" sz="2800" dirty="0" smtClean="0"/>
                        <a:t>Speakerphone Concurrency</a:t>
                      </a:r>
                    </a:p>
                  </a:txBody>
                  <a:tcPr/>
                </a:tc>
                <a:tc>
                  <a:txBody>
                    <a:bodyPr/>
                    <a:lstStyle/>
                    <a:p>
                      <a:r>
                        <a:rPr lang="en-US" sz="2800" dirty="0" smtClean="0"/>
                        <a:t>True Asynchronous</a:t>
                      </a:r>
                      <a:r>
                        <a:rPr lang="en-US" sz="2800" baseline="0" dirty="0" smtClean="0"/>
                        <a:t> Call</a:t>
                      </a:r>
                    </a:p>
                  </a:txBody>
                  <a:tcPr/>
                </a:tc>
              </a:tr>
              <a:tr h="954128">
                <a:tc>
                  <a:txBody>
                    <a:bodyPr/>
                    <a:lstStyle/>
                    <a:p>
                      <a:r>
                        <a:rPr lang="en-US" sz="2800" dirty="0" smtClean="0"/>
                        <a:t>Caller manages concurrency</a:t>
                      </a:r>
                      <a:endParaRPr lang="en-US" sz="2800" dirty="0"/>
                    </a:p>
                  </a:txBody>
                  <a:tcPr/>
                </a:tc>
                <a:tc>
                  <a:txBody>
                    <a:bodyPr/>
                    <a:lstStyle/>
                    <a:p>
                      <a:r>
                        <a:rPr lang="en-US" sz="2800" dirty="0" err="1" smtClean="0"/>
                        <a:t>Callee</a:t>
                      </a:r>
                      <a:r>
                        <a:rPr lang="en-US" sz="2800" dirty="0" smtClean="0"/>
                        <a:t> manages concurrency</a:t>
                      </a:r>
                      <a:endParaRPr lang="en-US" sz="2800" dirty="0"/>
                    </a:p>
                  </a:txBody>
                  <a:tcPr/>
                </a:tc>
              </a:tr>
              <a:tr h="954128">
                <a:tc>
                  <a:txBody>
                    <a:bodyPr/>
                    <a:lstStyle/>
                    <a:p>
                      <a:r>
                        <a:rPr lang="en-US" sz="2800" dirty="0" smtClean="0"/>
                        <a:t>Caller spins up another thread</a:t>
                      </a:r>
                      <a:endParaRPr lang="en-US" sz="2800" dirty="0"/>
                    </a:p>
                  </a:txBody>
                  <a:tcPr/>
                </a:tc>
                <a:tc>
                  <a:txBody>
                    <a:bodyPr/>
                    <a:lstStyle/>
                    <a:p>
                      <a:r>
                        <a:rPr lang="en-US" sz="2800" dirty="0" smtClean="0"/>
                        <a:t>No threads required (if I/O bound)</a:t>
                      </a:r>
                      <a:endParaRPr lang="en-US" sz="2800" b="0" dirty="0"/>
                    </a:p>
                  </a:txBody>
                  <a:tcPr/>
                </a:tc>
              </a:tr>
              <a:tr h="954128">
                <a:tc>
                  <a:txBody>
                    <a:bodyPr/>
                    <a:lstStyle/>
                    <a:p>
                      <a:r>
                        <a:rPr lang="en-US" sz="2800" dirty="0" smtClean="0"/>
                        <a:t>– and WAITS on that thread</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No waiting</a:t>
                      </a:r>
                      <a:endParaRPr lang="en-US" sz="2800" dirty="0"/>
                    </a:p>
                  </a:txBody>
                  <a:tcPr/>
                </a:tc>
              </a:tr>
              <a:tr h="954128">
                <a:tc>
                  <a:txBody>
                    <a:bodyPr/>
                    <a:lstStyle/>
                    <a:p>
                      <a:r>
                        <a:rPr lang="en-US" sz="2800" dirty="0" smtClean="0"/>
                        <a:t>No callback/continuation</a:t>
                      </a:r>
                      <a:r>
                        <a:rPr lang="en-US" sz="2800" baseline="0" dirty="0" smtClean="0"/>
                        <a:t> required</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t>Callback/continuation</a:t>
                      </a:r>
                      <a:r>
                        <a:rPr lang="en-US" sz="2800" baseline="0" dirty="0" smtClean="0"/>
                        <a:t> usually required</a:t>
                      </a:r>
                      <a:endParaRPr lang="en-US" sz="2800" dirty="0" smtClean="0"/>
                    </a:p>
                  </a:txBody>
                  <a:tcPr/>
                </a:tc>
              </a:tr>
            </a:tbl>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Async</a:t>
            </a:r>
            <a:r>
              <a:rPr lang="en-US" dirty="0" smtClean="0"/>
              <a:t> Advantages</a:t>
            </a:r>
            <a:endParaRPr lang="en-US" dirty="0"/>
          </a:p>
        </p:txBody>
      </p:sp>
      <p:sp>
        <p:nvSpPr>
          <p:cNvPr id="3" name="Content Placeholder 2"/>
          <p:cNvSpPr>
            <a:spLocks noGrp="1"/>
          </p:cNvSpPr>
          <p:nvPr>
            <p:ph idx="1"/>
          </p:nvPr>
        </p:nvSpPr>
        <p:spPr/>
        <p:txBody>
          <a:bodyPr/>
          <a:lstStyle/>
          <a:p>
            <a:r>
              <a:rPr lang="en-US" dirty="0" smtClean="0"/>
              <a:t>Allows greater efficiency/scalability</a:t>
            </a:r>
          </a:p>
          <a:p>
            <a:pPr lvl="1"/>
            <a:r>
              <a:rPr lang="en-US" dirty="0" smtClean="0"/>
              <a:t>Avoids blocking threads</a:t>
            </a:r>
          </a:p>
          <a:p>
            <a:endParaRPr lang="en-US" dirty="0" smtClean="0"/>
          </a:p>
          <a:p>
            <a:r>
              <a:rPr lang="en-US" dirty="0" smtClean="0"/>
              <a:t>Caller is freed from plumbing code</a:t>
            </a:r>
          </a:p>
          <a:p>
            <a:endParaRPr lang="en-US" dirty="0" smtClean="0"/>
          </a:p>
          <a:p>
            <a:r>
              <a:rPr lang="en-US" dirty="0" smtClean="0"/>
              <a:t>Caller is (usually) freed from thread safety issues</a:t>
            </a:r>
          </a:p>
          <a:p>
            <a:endParaRPr lang="en-US" dirty="0" smtClean="0"/>
          </a:p>
          <a:p>
            <a:r>
              <a:rPr lang="en-US" dirty="0" smtClean="0"/>
              <a:t>Can </a:t>
            </a:r>
            <a:r>
              <a:rPr lang="en-US" i="1" dirty="0" smtClean="0"/>
              <a:t>abstract</a:t>
            </a:r>
            <a:r>
              <a:rPr lang="en-US" dirty="0" smtClean="0"/>
              <a:t> concurrency</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Waiting is a Synchronous Activity!</a:t>
            </a:r>
            <a:endParaRPr lang="en-US" dirty="0"/>
          </a:p>
        </p:txBody>
      </p:sp>
      <p:sp>
        <p:nvSpPr>
          <p:cNvPr id="3" name="Content Placeholder 2"/>
          <p:cNvSpPr>
            <a:spLocks noGrp="1"/>
          </p:cNvSpPr>
          <p:nvPr>
            <p:ph idx="1"/>
          </p:nvPr>
        </p:nvSpPr>
        <p:spPr>
          <a:xfrm>
            <a:off x="2987824" y="1600200"/>
            <a:ext cx="5698976" cy="4525963"/>
          </a:xfrm>
        </p:spPr>
        <p:txBody>
          <a:bodyPr/>
          <a:lstStyle/>
          <a:p>
            <a:pPr>
              <a:buNone/>
            </a:pPr>
            <a:r>
              <a:rPr lang="en-US" dirty="0" smtClean="0"/>
              <a:t>If you’re waiting, you’re not doing asynchronous programming!</a:t>
            </a:r>
          </a:p>
          <a:p>
            <a:pPr>
              <a:buNone/>
            </a:pPr>
            <a:endParaRPr lang="en-US" dirty="0" smtClean="0"/>
          </a:p>
          <a:p>
            <a:pPr>
              <a:buNone/>
            </a:pPr>
            <a:r>
              <a:rPr lang="en-US" dirty="0" smtClean="0"/>
              <a:t>What’s the asynchronous equivalent of waiting?</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074" name="Picture 2" descr="C:\Users\Joe\AppData\Local\Microsoft\Windows\Temporary Internet Files\Content.IE5\GL0I6F9Z\MC900433921[1].png"/>
          <p:cNvPicPr>
            <a:picLocks noChangeAspect="1" noChangeArrowheads="1"/>
          </p:cNvPicPr>
          <p:nvPr/>
        </p:nvPicPr>
        <p:blipFill>
          <a:blip r:embed="rId3" cstate="print"/>
          <a:srcRect/>
          <a:stretch>
            <a:fillRect/>
          </a:stretch>
        </p:blipFill>
        <p:spPr bwMode="auto">
          <a:xfrm>
            <a:off x="107504" y="1556792"/>
            <a:ext cx="3528392" cy="352839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THE FUTURE OF C#: GOOD THINGS COME TO THOSE WHO ‘Await’</a:t>
            </a:r>
            <a:endParaRPr lang="en-AU" dirty="0"/>
          </a:p>
        </p:txBody>
      </p:sp>
      <p:sp>
        <p:nvSpPr>
          <p:cNvPr id="3" name="Text Placeholder 2"/>
          <p:cNvSpPr>
            <a:spLocks noGrp="1"/>
          </p:cNvSpPr>
          <p:nvPr>
            <p:ph type="body" idx="1"/>
          </p:nvPr>
        </p:nvSpPr>
        <p:spPr/>
        <p:txBody>
          <a:bodyPr>
            <a:normAutofit/>
          </a:bodyPr>
          <a:lstStyle/>
          <a:p>
            <a:pPr lvl="0">
              <a:defRPr/>
            </a:pPr>
            <a:r>
              <a:rPr lang="en-US" sz="2800" dirty="0" smtClean="0"/>
              <a:t>Joseph Albahari</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DEV411</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AU" smtClean="0"/>
              <a:t>(c) 2011 Microsoft. All rights reserved.</a:t>
            </a:r>
            <a:endParaRPr lang="en-AU" dirty="0"/>
          </a:p>
        </p:txBody>
      </p:sp>
      <p:sp>
        <p:nvSpPr>
          <p:cNvPr id="3" name="TextBox 2"/>
          <p:cNvSpPr txBox="1"/>
          <p:nvPr/>
        </p:nvSpPr>
        <p:spPr>
          <a:xfrm>
            <a:off x="1331640" y="2564904"/>
            <a:ext cx="6408712" cy="2123658"/>
          </a:xfrm>
          <a:prstGeom prst="rect">
            <a:avLst/>
          </a:prstGeom>
          <a:noFill/>
        </p:spPr>
        <p:txBody>
          <a:bodyPr wrap="square" rtlCol="0">
            <a:spAutoFit/>
          </a:bodyPr>
          <a:lstStyle/>
          <a:p>
            <a:pPr algn="ctr"/>
            <a:r>
              <a:rPr lang="en-US" sz="4400" dirty="0" smtClean="0">
                <a:solidFill>
                  <a:schemeClr val="accent1"/>
                </a:solidFill>
              </a:rPr>
              <a:t>What would the simplest possible asynchronous method look like?</a:t>
            </a:r>
            <a:endParaRPr lang="en-US" sz="4400" dirty="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buNone/>
            </a:pPr>
            <a:r>
              <a:rPr lang="en-AU" sz="2400" dirty="0" smtClean="0">
                <a:solidFill>
                  <a:schemeClr val="tx1"/>
                </a:solidFill>
                <a:latin typeface="Consolas" pitchFamily="49" charset="0"/>
                <a:cs typeface="Consolas" pitchFamily="49" charset="0"/>
              </a:rPr>
              <a:t>string </a:t>
            </a:r>
            <a:r>
              <a:rPr lang="en-AU" sz="2400" dirty="0" err="1" smtClean="0">
                <a:solidFill>
                  <a:schemeClr val="tx1"/>
                </a:solidFill>
                <a:latin typeface="Consolas" pitchFamily="49" charset="0"/>
                <a:cs typeface="Consolas" pitchFamily="49" charset="0"/>
              </a:rPr>
              <a:t>GetWebPage</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dirty="0" smtClean="0">
                <a:solidFill>
                  <a:schemeClr val="tx1"/>
                </a:solidFill>
                <a:latin typeface="Consolas" pitchFamily="49" charset="0"/>
                <a:cs typeface="Consolas" pitchFamily="49" charset="0"/>
              </a:rPr>
              <a:t>void Test()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string html = </a:t>
            </a:r>
            <a:r>
              <a:rPr lang="en-AU" sz="2400" dirty="0" err="1" smtClean="0">
                <a:solidFill>
                  <a:schemeClr val="tx1"/>
                </a:solidFill>
                <a:latin typeface="Consolas" pitchFamily="49" charset="0"/>
                <a:cs typeface="Consolas" pitchFamily="49" charset="0"/>
              </a:rPr>
              <a:t>GetWebPage</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Console.WriteLine</a:t>
            </a:r>
            <a:r>
              <a:rPr lang="en-AU" sz="2400" dirty="0" smtClean="0">
                <a:solidFill>
                  <a:schemeClr val="tx1"/>
                </a:solidFill>
                <a:latin typeface="Consolas" pitchFamily="49" charset="0"/>
                <a:cs typeface="Consolas" pitchFamily="49" charset="0"/>
              </a:rPr>
              <a:t> (html);</a:t>
            </a:r>
          </a:p>
          <a:p>
            <a:pPr>
              <a:buNone/>
            </a:pPr>
            <a:r>
              <a:rPr lang="en-AU" sz="2400" dirty="0" smtClean="0">
                <a:solidFill>
                  <a:schemeClr val="tx1"/>
                </a:solidFill>
                <a:latin typeface="Consolas" pitchFamily="49" charset="0"/>
                <a:cs typeface="Consolas" pitchFamily="49" charset="0"/>
              </a:rPr>
              <a:t>}</a:t>
            </a:r>
            <a:endParaRPr lang="en-AU" sz="2400" dirty="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676456" cy="5793507"/>
          </a:xfrm>
        </p:spPr>
        <p:txBody>
          <a:bodyPr>
            <a:noAutofit/>
          </a:bodyPr>
          <a:lstStyle/>
          <a:p>
            <a:pPr>
              <a:buNone/>
            </a:pPr>
            <a:r>
              <a:rPr lang="en-AU" sz="2400" dirty="0" smtClean="0">
                <a:solidFill>
                  <a:schemeClr val="tx1"/>
                </a:solidFill>
                <a:latin typeface="Consolas" pitchFamily="49" charset="0"/>
                <a:cs typeface="Consolas" pitchFamily="49" charset="0"/>
              </a:rPr>
              <a:t>void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 (</a:t>
            </a:r>
            <a:br>
              <a:rPr lang="en-AU" sz="2400" dirty="0" smtClean="0">
                <a:solidFill>
                  <a:schemeClr val="tx1"/>
                </a:solidFill>
                <a:latin typeface="Consolas" pitchFamily="49" charset="0"/>
                <a:cs typeface="Consolas" pitchFamily="49" charset="0"/>
              </a:rPr>
            </a:br>
            <a:r>
              <a:rPr lang="en-AU" sz="2400" dirty="0" smtClean="0">
                <a:solidFill>
                  <a:schemeClr val="tx1"/>
                </a:solidFill>
                <a:latin typeface="Consolas" pitchFamily="49" charset="0"/>
                <a:cs typeface="Consolas" pitchFamily="49" charset="0"/>
              </a:rPr>
              <a:t>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br>
              <a:rPr lang="en-AU" sz="2400" dirty="0" smtClean="0">
                <a:solidFill>
                  <a:schemeClr val="tx1"/>
                </a:solidFill>
                <a:latin typeface="Consolas" pitchFamily="49" charset="0"/>
                <a:cs typeface="Consolas" pitchFamily="49" charset="0"/>
              </a:rPr>
            </a:br>
            <a:r>
              <a:rPr lang="en-AU" sz="2400" dirty="0" smtClean="0">
                <a:solidFill>
                  <a:schemeClr val="tx1"/>
                </a:solidFill>
                <a:latin typeface="Consolas" pitchFamily="49" charset="0"/>
                <a:cs typeface="Consolas" pitchFamily="49" charset="0"/>
              </a:rPr>
              <a:t>Action&lt;string&gt; continuation)</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dirty="0" smtClean="0">
                <a:solidFill>
                  <a:schemeClr val="tx1"/>
                </a:solidFill>
                <a:latin typeface="Consolas" pitchFamily="49" charset="0"/>
                <a:cs typeface="Consolas" pitchFamily="49" charset="0"/>
              </a:rPr>
              <a:t>void Test()</a:t>
            </a:r>
          </a:p>
          <a:p>
            <a:pPr>
              <a:buNone/>
            </a:pPr>
            <a:r>
              <a:rPr lang="en-AU" sz="2400" dirty="0" smtClean="0">
                <a:solidFill>
                  <a:schemeClr val="tx1"/>
                </a:solidFill>
                <a:latin typeface="Consolas" pitchFamily="49" charset="0"/>
                <a:cs typeface="Consolas" pitchFamily="49" charset="0"/>
              </a:rPr>
              <a:t>{</a:t>
            </a:r>
          </a:p>
          <a:p>
            <a:pPr>
              <a:buNone/>
            </a:pPr>
            <a:r>
              <a:rPr lang="en-AU" sz="2200" dirty="0" smtClean="0">
                <a:solidFill>
                  <a:schemeClr val="tx1"/>
                </a:solidFill>
                <a:latin typeface="Consolas" pitchFamily="49" charset="0"/>
                <a:cs typeface="Consolas" pitchFamily="49" charset="0"/>
              </a:rPr>
              <a:t>  </a:t>
            </a:r>
            <a:r>
              <a:rPr lang="en-AU" sz="2200" dirty="0" err="1" smtClean="0">
                <a:solidFill>
                  <a:schemeClr val="tx1"/>
                </a:solidFill>
                <a:latin typeface="Consolas" pitchFamily="49" charset="0"/>
                <a:cs typeface="Consolas" pitchFamily="49" charset="0"/>
              </a:rPr>
              <a:t>GetWebPageAsync</a:t>
            </a:r>
            <a:r>
              <a:rPr lang="en-AU" sz="2200" dirty="0" smtClean="0">
                <a:solidFill>
                  <a:schemeClr val="tx1"/>
                </a:solidFill>
                <a:latin typeface="Consolas" pitchFamily="49" charset="0"/>
                <a:cs typeface="Consolas" pitchFamily="49" charset="0"/>
              </a:rPr>
              <a:t>(“...”, </a:t>
            </a:r>
            <a:r>
              <a:rPr lang="en-AU" sz="2200" dirty="0" err="1" smtClean="0">
                <a:solidFill>
                  <a:schemeClr val="tx1"/>
                </a:solidFill>
                <a:latin typeface="Consolas" pitchFamily="49" charset="0"/>
                <a:cs typeface="Consolas" pitchFamily="49" charset="0"/>
              </a:rPr>
              <a:t>Console.WriteLine</a:t>
            </a:r>
            <a:r>
              <a:rPr lang="en-AU" sz="22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endParaRPr lang="en-AU" sz="2400" dirty="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67544" y="311140"/>
            <a:ext cx="2160240" cy="506440"/>
          </a:xfrm>
          <a:prstGeom prst="rect">
            <a:avLst/>
          </a:prstGeom>
          <a:solidFill>
            <a:srgbClr val="FFFF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332656"/>
            <a:ext cx="8208912" cy="5793507"/>
          </a:xfrm>
        </p:spPr>
        <p:txBody>
          <a:bodyPr>
            <a:noAutofit/>
          </a:bodyPr>
          <a:lstStyle/>
          <a:p>
            <a:pPr>
              <a:buNone/>
            </a:pPr>
            <a:r>
              <a:rPr lang="en-AU" sz="2400" dirty="0" smtClean="0">
                <a:solidFill>
                  <a:schemeClr val="tx1"/>
                </a:solidFill>
                <a:latin typeface="Consolas" pitchFamily="49" charset="0"/>
                <a:cs typeface="Consolas" pitchFamily="49" charset="0"/>
              </a:rPr>
              <a:t>Task&lt;string&gt;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678834" y="6356350"/>
            <a:ext cx="2895600" cy="365125"/>
          </a:xfrm>
        </p:spPr>
        <p:txBody>
          <a:bodyPr/>
          <a:lstStyle/>
          <a:p>
            <a:r>
              <a:rPr lang="en-AU" smtClean="0"/>
              <a:t>(c) 2011 Microsoft. All rights reserved.</a:t>
            </a:r>
            <a:endParaRPr lang="en-AU" dirty="0"/>
          </a:p>
        </p:txBody>
      </p:sp>
      <p:grpSp>
        <p:nvGrpSpPr>
          <p:cNvPr id="2" name="Group 7"/>
          <p:cNvGrpSpPr/>
          <p:nvPr/>
        </p:nvGrpSpPr>
        <p:grpSpPr>
          <a:xfrm>
            <a:off x="366466" y="2774014"/>
            <a:ext cx="3989510" cy="1735106"/>
            <a:chOff x="222742" y="2393"/>
            <a:chExt cx="2549350" cy="1375066"/>
          </a:xfrm>
        </p:grpSpPr>
        <p:sp>
          <p:nvSpPr>
            <p:cNvPr id="9" name="Rounded Rectangle 8"/>
            <p:cNvSpPr/>
            <p:nvPr/>
          </p:nvSpPr>
          <p:spPr>
            <a:xfrm>
              <a:off x="222742" y="2393"/>
              <a:ext cx="2549350" cy="137506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p:nvPr/>
          </p:nvSpPr>
          <p:spPr>
            <a:xfrm>
              <a:off x="263016" y="42667"/>
              <a:ext cx="2468802" cy="12945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3825" tIns="82550" rIns="123825" bIns="82550" numCol="1" spcCol="1270" anchor="ctr" anchorCtr="0">
              <a:noAutofit/>
            </a:bodyPr>
            <a:lstStyle/>
            <a:p>
              <a:pPr lvl="0" algn="ctr" defTabSz="2889250">
                <a:lnSpc>
                  <a:spcPct val="90000"/>
                </a:lnSpc>
                <a:spcBef>
                  <a:spcPct val="0"/>
                </a:spcBef>
                <a:spcAft>
                  <a:spcPct val="35000"/>
                </a:spcAft>
              </a:pPr>
              <a:r>
                <a:rPr lang="en-US" sz="4800" kern="1200" dirty="0" smtClean="0"/>
                <a:t>Task&lt;</a:t>
              </a:r>
              <a:r>
                <a:rPr lang="en-US" sz="4800" kern="1200" dirty="0" err="1" smtClean="0"/>
                <a:t>TResult</a:t>
              </a:r>
              <a:r>
                <a:rPr lang="en-US" sz="4800" kern="1200" dirty="0" smtClean="0"/>
                <a:t>&gt;</a:t>
              </a:r>
              <a:endParaRPr lang="en-US" sz="4800" kern="1200" dirty="0"/>
            </a:p>
          </p:txBody>
        </p:sp>
      </p:grpSp>
      <p:sp>
        <p:nvSpPr>
          <p:cNvPr id="15" name="TextBox 14"/>
          <p:cNvSpPr txBox="1"/>
          <p:nvPr/>
        </p:nvSpPr>
        <p:spPr>
          <a:xfrm>
            <a:off x="4427984" y="2998257"/>
            <a:ext cx="4392488" cy="1438855"/>
          </a:xfrm>
          <a:prstGeom prst="rect">
            <a:avLst/>
          </a:prstGeom>
          <a:noFill/>
        </p:spPr>
        <p:txBody>
          <a:bodyPr wrap="square" rtlCol="0">
            <a:spAutoFit/>
          </a:bodyPr>
          <a:lstStyle/>
          <a:p>
            <a:pPr>
              <a:lnSpc>
                <a:spcPts val="3520"/>
              </a:lnSpc>
            </a:pPr>
            <a:r>
              <a:rPr lang="en-US" sz="3200" b="1" dirty="0" smtClean="0">
                <a:solidFill>
                  <a:schemeClr val="bg1"/>
                </a:solidFill>
              </a:rPr>
              <a:t>Result</a:t>
            </a:r>
            <a:r>
              <a:rPr lang="en-US" sz="3200" dirty="0" smtClean="0">
                <a:solidFill>
                  <a:schemeClr val="bg1"/>
                </a:solidFill>
              </a:rPr>
              <a:t> property</a:t>
            </a:r>
          </a:p>
          <a:p>
            <a:pPr>
              <a:lnSpc>
                <a:spcPts val="3520"/>
              </a:lnSpc>
            </a:pPr>
            <a:r>
              <a:rPr lang="en-US" sz="3200" b="1" dirty="0" smtClean="0">
                <a:solidFill>
                  <a:schemeClr val="bg1"/>
                </a:solidFill>
              </a:rPr>
              <a:t>Exception</a:t>
            </a:r>
            <a:r>
              <a:rPr lang="en-US" sz="3200" dirty="0" smtClean="0">
                <a:solidFill>
                  <a:schemeClr val="bg1"/>
                </a:solidFill>
              </a:rPr>
              <a:t> property</a:t>
            </a:r>
          </a:p>
          <a:p>
            <a:pPr>
              <a:lnSpc>
                <a:spcPts val="3520"/>
              </a:lnSpc>
            </a:pPr>
            <a:r>
              <a:rPr lang="en-US" sz="3200" b="1" dirty="0" err="1" smtClean="0">
                <a:solidFill>
                  <a:schemeClr val="bg1"/>
                </a:solidFill>
              </a:rPr>
              <a:t>ContinueWith</a:t>
            </a:r>
            <a:r>
              <a:rPr lang="en-US" sz="3200" b="1" dirty="0" smtClean="0">
                <a:solidFill>
                  <a:schemeClr val="bg1"/>
                </a:solidFill>
              </a:rPr>
              <a:t>()</a:t>
            </a:r>
            <a:r>
              <a:rPr lang="en-US" sz="3200" dirty="0" smtClean="0">
                <a:solidFill>
                  <a:schemeClr val="bg1"/>
                </a:solidFill>
              </a:rPr>
              <a:t> method</a:t>
            </a:r>
            <a:endParaRPr lang="en-US" sz="3200" dirty="0">
              <a:solidFill>
                <a:schemeClr val="bg1"/>
              </a:solidFill>
            </a:endParaRPr>
          </a:p>
        </p:txBody>
      </p:sp>
      <p:sp>
        <p:nvSpPr>
          <p:cNvPr id="14" name="TextBox 13"/>
          <p:cNvSpPr txBox="1"/>
          <p:nvPr/>
        </p:nvSpPr>
        <p:spPr>
          <a:xfrm>
            <a:off x="395536" y="332656"/>
            <a:ext cx="7992888" cy="1446550"/>
          </a:xfrm>
          <a:prstGeom prst="rect">
            <a:avLst/>
          </a:prstGeom>
          <a:noFill/>
        </p:spPr>
        <p:txBody>
          <a:bodyPr wrap="square" rtlCol="0">
            <a:spAutoFit/>
          </a:bodyPr>
          <a:lstStyle/>
          <a:p>
            <a:r>
              <a:rPr lang="en-US" sz="4400" b="1" dirty="0" smtClean="0">
                <a:solidFill>
                  <a:schemeClr val="bg1"/>
                </a:solidFill>
              </a:rPr>
              <a:t>Task&lt;</a:t>
            </a:r>
            <a:r>
              <a:rPr lang="en-US" sz="4400" b="1" dirty="0" err="1" smtClean="0">
                <a:solidFill>
                  <a:schemeClr val="bg1"/>
                </a:solidFill>
              </a:rPr>
              <a:t>TResult</a:t>
            </a:r>
            <a:r>
              <a:rPr lang="en-US" sz="4400" b="1" dirty="0" smtClean="0">
                <a:solidFill>
                  <a:schemeClr val="bg1"/>
                </a:solidFill>
              </a:rPr>
              <a:t>&gt;</a:t>
            </a:r>
            <a:r>
              <a:rPr lang="en-US" sz="4400" b="1" dirty="0" smtClean="0">
                <a:solidFill>
                  <a:schemeClr val="accent1">
                    <a:lumMod val="20000"/>
                    <a:lumOff val="80000"/>
                  </a:schemeClr>
                </a:solidFill>
              </a:rPr>
              <a:t> </a:t>
            </a:r>
            <a:r>
              <a:rPr lang="en-US" sz="4400" dirty="0" smtClean="0">
                <a:solidFill>
                  <a:schemeClr val="accent1">
                    <a:lumMod val="20000"/>
                    <a:lumOff val="80000"/>
                  </a:schemeClr>
                </a:solidFill>
              </a:rPr>
              <a:t>is a</a:t>
            </a:r>
          </a:p>
          <a:p>
            <a:r>
              <a:rPr lang="en-US" sz="4400" i="1" dirty="0" smtClean="0">
                <a:solidFill>
                  <a:schemeClr val="accent1">
                    <a:lumMod val="20000"/>
                    <a:lumOff val="80000"/>
                  </a:schemeClr>
                </a:solidFill>
              </a:rPr>
              <a:t>value-added signaling construct</a:t>
            </a:r>
            <a:endParaRPr lang="en-US" sz="4400" i="1" dirty="0">
              <a:solidFill>
                <a:schemeClr val="accent1">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208912" cy="5793507"/>
          </a:xfrm>
        </p:spPr>
        <p:txBody>
          <a:bodyPr>
            <a:noAutofit/>
          </a:bodyPr>
          <a:lstStyle/>
          <a:p>
            <a:pPr>
              <a:buNone/>
            </a:pPr>
            <a:r>
              <a:rPr lang="en-AU" sz="2400" dirty="0" smtClean="0">
                <a:solidFill>
                  <a:schemeClr val="tx1"/>
                </a:solidFill>
                <a:latin typeface="Consolas" pitchFamily="49" charset="0"/>
                <a:cs typeface="Consolas" pitchFamily="49" charset="0"/>
              </a:rPr>
              <a:t>Task&lt;string&gt;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dirty="0" smtClean="0">
                <a:solidFill>
                  <a:schemeClr val="tx1"/>
                </a:solidFill>
                <a:latin typeface="Consolas" pitchFamily="49" charset="0"/>
                <a:cs typeface="Consolas" pitchFamily="49" charset="0"/>
              </a:rPr>
              <a:t>void Test()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a:t>
            </a:r>
            <a:r>
              <a:rPr lang="en-AU" sz="2400" dirty="0" err="1" smtClean="0">
                <a:solidFill>
                  <a:schemeClr val="tx1"/>
                </a:solidFill>
                <a:latin typeface="Consolas" pitchFamily="49" charset="0"/>
                <a:cs typeface="Consolas" pitchFamily="49" charset="0"/>
              </a:rPr>
              <a:t>ContinueWith</a:t>
            </a:r>
            <a:r>
              <a:rPr lang="en-AU" sz="2400" dirty="0" smtClean="0">
                <a:solidFill>
                  <a:schemeClr val="tx1"/>
                </a:solidFill>
                <a:latin typeface="Consolas" pitchFamily="49" charset="0"/>
                <a:cs typeface="Consolas" pitchFamily="49" charset="0"/>
              </a:rPr>
              <a:t> (task =&gt;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Console.WriteLine</a:t>
            </a: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task.Result</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buNone/>
            </a:pPr>
            <a:r>
              <a:rPr lang="en-AU" sz="2400" dirty="0" smtClean="0">
                <a:solidFill>
                  <a:schemeClr val="tx1"/>
                </a:solidFill>
                <a:latin typeface="Consolas" pitchFamily="49" charset="0"/>
                <a:cs typeface="Consolas" pitchFamily="49" charset="0"/>
              </a:rPr>
              <a:t>string </a:t>
            </a:r>
            <a:r>
              <a:rPr lang="en-AU" sz="2400" dirty="0" err="1" smtClean="0">
                <a:solidFill>
                  <a:schemeClr val="tx1"/>
                </a:solidFill>
                <a:latin typeface="Consolas" pitchFamily="49" charset="0"/>
                <a:cs typeface="Consolas" pitchFamily="49" charset="0"/>
              </a:rPr>
              <a:t>GetWebPage</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dirty="0" smtClean="0">
                <a:solidFill>
                  <a:schemeClr val="tx1"/>
                </a:solidFill>
                <a:latin typeface="Consolas" pitchFamily="49" charset="0"/>
                <a:cs typeface="Consolas" pitchFamily="49" charset="0"/>
              </a:rPr>
              <a:t>void Test()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for (</a:t>
            </a:r>
            <a:r>
              <a:rPr lang="en-AU" sz="2400" dirty="0" err="1" smtClean="0">
                <a:solidFill>
                  <a:schemeClr val="tx1"/>
                </a:solidFill>
                <a:latin typeface="Consolas" pitchFamily="49" charset="0"/>
                <a:cs typeface="Consolas" pitchFamily="49" charset="0"/>
              </a:rPr>
              <a:t>int</a:t>
            </a: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 0;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&lt; 5;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string html = </a:t>
            </a:r>
            <a:r>
              <a:rPr lang="en-AU" sz="2400" dirty="0" err="1" smtClean="0">
                <a:solidFill>
                  <a:schemeClr val="tx1"/>
                </a:solidFill>
                <a:latin typeface="Consolas" pitchFamily="49" charset="0"/>
                <a:cs typeface="Consolas" pitchFamily="49" charset="0"/>
              </a:rPr>
              <a:t>GetWebPage</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Console.WriteLine</a:t>
            </a:r>
            <a:r>
              <a:rPr lang="en-AU" sz="2400" dirty="0" smtClean="0">
                <a:solidFill>
                  <a:schemeClr val="tx1"/>
                </a:solidFill>
                <a:latin typeface="Consolas" pitchFamily="49" charset="0"/>
                <a:cs typeface="Consolas" pitchFamily="49" charset="0"/>
              </a:rPr>
              <a:t> (html);</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endParaRPr lang="en-AU" sz="2400" dirty="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dirty="0" smtClean="0"/>
              <a:t>(c) 2011 Microsoft. All rights reserved.</a:t>
            </a:r>
            <a:endParaRPr lang="en-AU" dirty="0"/>
          </a:p>
        </p:txBody>
      </p:sp>
      <p:grpSp>
        <p:nvGrpSpPr>
          <p:cNvPr id="2" name="Group 7"/>
          <p:cNvGrpSpPr/>
          <p:nvPr/>
        </p:nvGrpSpPr>
        <p:grpSpPr>
          <a:xfrm>
            <a:off x="827584" y="3573016"/>
            <a:ext cx="6120680" cy="2016224"/>
            <a:chOff x="827584" y="3573016"/>
            <a:chExt cx="6120680" cy="2016224"/>
          </a:xfrm>
        </p:grpSpPr>
        <p:sp>
          <p:nvSpPr>
            <p:cNvPr id="4" name="Rectangle 3"/>
            <p:cNvSpPr/>
            <p:nvPr/>
          </p:nvSpPr>
          <p:spPr>
            <a:xfrm>
              <a:off x="827584" y="4797152"/>
              <a:ext cx="6120680" cy="792088"/>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27584" y="3573016"/>
              <a:ext cx="6120680" cy="432048"/>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7584" y="4005064"/>
              <a:ext cx="288032" cy="792088"/>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1115616" y="4797152"/>
            <a:ext cx="5832648" cy="398792"/>
          </a:xfrm>
          <a:prstGeom prst="rect">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pPr>
              <a:buNone/>
            </a:pPr>
            <a:r>
              <a:rPr lang="en-AU" sz="2400" dirty="0" smtClean="0">
                <a:solidFill>
                  <a:schemeClr val="tx1"/>
                </a:solidFill>
                <a:latin typeface="Consolas" pitchFamily="49" charset="0"/>
                <a:cs typeface="Consolas" pitchFamily="49" charset="0"/>
              </a:rPr>
              <a:t>Task&lt;string&gt;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dirty="0" err="1" smtClean="0">
                <a:solidFill>
                  <a:schemeClr val="tx1"/>
                </a:solidFill>
                <a:latin typeface="Consolas" pitchFamily="49" charset="0"/>
                <a:cs typeface="Consolas" pitchFamily="49" charset="0"/>
              </a:rPr>
              <a:t>int</a:t>
            </a:r>
            <a:r>
              <a:rPr lang="en-AU" sz="2400" dirty="0" smtClean="0">
                <a:solidFill>
                  <a:schemeClr val="tx1"/>
                </a:solidFill>
                <a:latin typeface="Consolas" pitchFamily="49" charset="0"/>
                <a:cs typeface="Consolas" pitchFamily="49" charset="0"/>
              </a:rPr>
              <a:t> _</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 0;</a:t>
            </a:r>
          </a:p>
          <a:p>
            <a:pPr>
              <a:buNone/>
            </a:pPr>
            <a:r>
              <a:rPr lang="en-AU" sz="2400" dirty="0" smtClean="0">
                <a:solidFill>
                  <a:schemeClr val="tx1"/>
                </a:solidFill>
                <a:latin typeface="Consolas" pitchFamily="49" charset="0"/>
                <a:cs typeface="Consolas" pitchFamily="49" charset="0"/>
              </a:rPr>
              <a:t>void Test()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a:t>
            </a:r>
            <a:r>
              <a:rPr lang="en-AU" sz="2400" dirty="0" err="1" smtClean="0">
                <a:solidFill>
                  <a:schemeClr val="tx1"/>
                </a:solidFill>
                <a:latin typeface="Consolas" pitchFamily="49" charset="0"/>
                <a:cs typeface="Consolas" pitchFamily="49" charset="0"/>
              </a:rPr>
              <a:t>ContinueWith</a:t>
            </a:r>
            <a:r>
              <a:rPr lang="en-AU" sz="2400" dirty="0" smtClean="0">
                <a:solidFill>
                  <a:schemeClr val="tx1"/>
                </a:solidFill>
                <a:latin typeface="Consolas" pitchFamily="49" charset="0"/>
                <a:cs typeface="Consolas" pitchFamily="49" charset="0"/>
              </a:rPr>
              <a:t> (task =&gt;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Console.WriteLine</a:t>
            </a: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task.Result</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if (++_</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&lt; 5) Test();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endParaRPr lang="en-AU" sz="2400" dirty="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buNone/>
            </a:pPr>
            <a:r>
              <a:rPr lang="en-AU" sz="2400" dirty="0" smtClean="0">
                <a:solidFill>
                  <a:schemeClr val="tx1"/>
                </a:solidFill>
                <a:latin typeface="Consolas" pitchFamily="49" charset="0"/>
                <a:cs typeface="Consolas" pitchFamily="49" charset="0"/>
              </a:rPr>
              <a:t>Task&lt;string&gt;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 (string </a:t>
            </a:r>
            <a:r>
              <a:rPr lang="en-AU" sz="2400" dirty="0" err="1" smtClean="0">
                <a:solidFill>
                  <a:schemeClr val="tx1"/>
                </a:solidFill>
                <a:latin typeface="Consolas" pitchFamily="49" charset="0"/>
                <a:cs typeface="Consolas" pitchFamily="49" charset="0"/>
              </a:rPr>
              <a:t>uri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p>
          <a:p>
            <a:pPr>
              <a:buNone/>
            </a:pPr>
            <a:endParaRPr lang="en-AU" sz="2400" dirty="0" smtClean="0">
              <a:solidFill>
                <a:schemeClr val="tx1"/>
              </a:solidFill>
              <a:latin typeface="Consolas" pitchFamily="49" charset="0"/>
              <a:cs typeface="Consolas" pitchFamily="49" charset="0"/>
            </a:endParaRPr>
          </a:p>
          <a:p>
            <a:pPr>
              <a:buNone/>
            </a:pPr>
            <a:r>
              <a:rPr lang="en-AU" sz="2400" b="1" dirty="0" err="1" smtClean="0">
                <a:solidFill>
                  <a:schemeClr val="accent4"/>
                </a:solidFill>
                <a:latin typeface="Consolas" pitchFamily="49" charset="0"/>
                <a:cs typeface="Consolas" pitchFamily="49" charset="0"/>
              </a:rPr>
              <a:t>async</a:t>
            </a:r>
            <a:r>
              <a:rPr lang="en-AU" sz="2400" dirty="0" smtClean="0">
                <a:solidFill>
                  <a:schemeClr val="tx1"/>
                </a:solidFill>
                <a:latin typeface="Consolas" pitchFamily="49" charset="0"/>
                <a:cs typeface="Consolas" pitchFamily="49" charset="0"/>
              </a:rPr>
              <a:t> void Test()</a:t>
            </a:r>
          </a:p>
          <a:p>
            <a:pPr>
              <a:buNone/>
            </a:pP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for (</a:t>
            </a:r>
            <a:r>
              <a:rPr lang="en-AU" sz="2400" dirty="0" err="1" smtClean="0">
                <a:solidFill>
                  <a:schemeClr val="tx1"/>
                </a:solidFill>
                <a:latin typeface="Consolas" pitchFamily="49" charset="0"/>
                <a:cs typeface="Consolas" pitchFamily="49" charset="0"/>
              </a:rPr>
              <a:t>int</a:t>
            </a: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 0;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 &lt; 5; </a:t>
            </a:r>
            <a:r>
              <a:rPr lang="en-AU" sz="2400" dirty="0" err="1" smtClean="0">
                <a:solidFill>
                  <a:schemeClr val="tx1"/>
                </a:solidFill>
                <a:latin typeface="Consolas" pitchFamily="49" charset="0"/>
                <a:cs typeface="Consolas" pitchFamily="49" charset="0"/>
              </a:rPr>
              <a:t>i</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    string html = </a:t>
            </a:r>
            <a:r>
              <a:rPr lang="en-AU" sz="2400" b="1" dirty="0" smtClean="0">
                <a:solidFill>
                  <a:schemeClr val="accent4"/>
                </a:solidFill>
                <a:latin typeface="Consolas" pitchFamily="49" charset="0"/>
                <a:cs typeface="Consolas" pitchFamily="49" charset="0"/>
              </a:rPr>
              <a:t>await</a:t>
            </a: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GetWebPageAsync</a:t>
            </a:r>
            <a:r>
              <a:rPr lang="en-AU" sz="2400" dirty="0" smtClean="0">
                <a:solidFill>
                  <a:schemeClr val="tx1"/>
                </a:solidFill>
                <a:latin typeface="Consolas" pitchFamily="49" charset="0"/>
                <a:cs typeface="Consolas" pitchFamily="49" charset="0"/>
              </a:rPr>
              <a:t>(“...”);</a:t>
            </a:r>
          </a:p>
          <a:p>
            <a:pPr>
              <a:buNone/>
            </a:pPr>
            <a:r>
              <a:rPr lang="en-AU" sz="2400" dirty="0" smtClean="0">
                <a:solidFill>
                  <a:schemeClr val="tx1"/>
                </a:solidFill>
                <a:latin typeface="Consolas" pitchFamily="49" charset="0"/>
                <a:cs typeface="Consolas" pitchFamily="49" charset="0"/>
              </a:rPr>
              <a:t>    </a:t>
            </a:r>
            <a:r>
              <a:rPr lang="en-AU" sz="2400" dirty="0" err="1" smtClean="0">
                <a:solidFill>
                  <a:schemeClr val="tx1"/>
                </a:solidFill>
                <a:latin typeface="Consolas" pitchFamily="49" charset="0"/>
                <a:cs typeface="Consolas" pitchFamily="49" charset="0"/>
              </a:rPr>
              <a:t>Console.WriteLine</a:t>
            </a:r>
            <a:r>
              <a:rPr lang="en-AU" sz="2400" dirty="0" smtClean="0">
                <a:solidFill>
                  <a:schemeClr val="tx1"/>
                </a:solidFill>
                <a:latin typeface="Consolas" pitchFamily="49" charset="0"/>
                <a:cs typeface="Consolas" pitchFamily="49" charset="0"/>
              </a:rPr>
              <a:t> (html);</a:t>
            </a:r>
          </a:p>
          <a:p>
            <a:pPr>
              <a:buNone/>
            </a:pPr>
            <a:r>
              <a:rPr lang="en-AU" sz="2400" dirty="0" smtClean="0">
                <a:solidFill>
                  <a:schemeClr val="tx1"/>
                </a:solidFill>
                <a:latin typeface="Consolas" pitchFamily="49" charset="0"/>
                <a:cs typeface="Consolas" pitchFamily="49" charset="0"/>
              </a:rPr>
              <a:t>  }</a:t>
            </a:r>
          </a:p>
          <a:p>
            <a:pPr>
              <a:buNone/>
            </a:pPr>
            <a:r>
              <a:rPr lang="en-AU" sz="2400" dirty="0" smtClean="0">
                <a:solidFill>
                  <a:schemeClr val="tx1"/>
                </a:solidFill>
                <a:latin typeface="Consolas" pitchFamily="49" charset="0"/>
                <a:cs typeface="Consolas" pitchFamily="49" charset="0"/>
              </a:rPr>
              <a:t>}</a:t>
            </a:r>
            <a:endParaRPr lang="en-AU" sz="2400" dirty="0">
              <a:solidFill>
                <a:schemeClr val="tx1"/>
              </a:solidFill>
              <a:latin typeface="Consolas" pitchFamily="49" charset="0"/>
              <a:cs typeface="Consolas" pitchFamily="49"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Continuations are the Root Cause of Evil!</a:t>
            </a:r>
            <a:endParaRPr lang="en-US" dirty="0"/>
          </a:p>
        </p:txBody>
      </p:sp>
      <p:sp>
        <p:nvSpPr>
          <p:cNvPr id="3" name="Content Placeholder 2"/>
          <p:cNvSpPr>
            <a:spLocks noGrp="1"/>
          </p:cNvSpPr>
          <p:nvPr>
            <p:ph idx="1"/>
          </p:nvPr>
        </p:nvSpPr>
        <p:spPr/>
        <p:txBody>
          <a:bodyPr/>
          <a:lstStyle/>
          <a:p>
            <a:r>
              <a:rPr lang="en-US" dirty="0" smtClean="0"/>
              <a:t>Continuations and imperative code don’t mix!</a:t>
            </a:r>
          </a:p>
          <a:p>
            <a:endParaRPr lang="en-US" dirty="0" smtClean="0"/>
          </a:p>
          <a:p>
            <a:r>
              <a:rPr lang="en-US" dirty="0" smtClean="0"/>
              <a:t>This is why we need C# language support</a:t>
            </a:r>
            <a:br>
              <a:rPr lang="en-US" dirty="0" smtClean="0"/>
            </a:br>
            <a:r>
              <a:rPr lang="en-US" dirty="0" smtClean="0"/>
              <a:t>  aka  </a:t>
            </a:r>
            <a:r>
              <a:rPr lang="en-US" b="1" i="1" dirty="0" smtClean="0"/>
              <a:t>asynchronous functions</a:t>
            </a:r>
            <a:endParaRPr lang="en-US" b="1" i="1"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085184"/>
            <a:ext cx="7772400" cy="1362075"/>
          </a:xfrm>
        </p:spPr>
        <p:txBody>
          <a:bodyPr/>
          <a:lstStyle/>
          <a:p>
            <a:r>
              <a:rPr lang="en-US" dirty="0" smtClean="0"/>
              <a:t>Joe Albahari</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2050" name="Picture 2"/>
          <p:cNvPicPr>
            <a:picLocks noChangeAspect="1" noChangeArrowheads="1"/>
          </p:cNvPicPr>
          <p:nvPr/>
        </p:nvPicPr>
        <p:blipFill>
          <a:blip r:embed="rId3" cstate="print"/>
          <a:srcRect/>
          <a:stretch>
            <a:fillRect/>
          </a:stretch>
        </p:blipFill>
        <p:spPr bwMode="auto">
          <a:xfrm>
            <a:off x="251520" y="188640"/>
            <a:ext cx="3072341" cy="460851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3563888" y="188640"/>
            <a:ext cx="2474630" cy="407769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6285900" y="188640"/>
            <a:ext cx="2477332" cy="4082146"/>
          </a:xfrm>
          <a:prstGeom prst="rect">
            <a:avLst/>
          </a:prstGeom>
          <a:noFill/>
          <a:ln w="9525">
            <a:noFill/>
            <a:miter lim="800000"/>
            <a:headEnd/>
            <a:tailEnd/>
          </a:ln>
        </p:spPr>
      </p:pic>
      <p:pic>
        <p:nvPicPr>
          <p:cNvPr id="8" name="Picture 7" descr="LINQPad.png"/>
          <p:cNvPicPr>
            <a:picLocks noChangeAspect="1"/>
          </p:cNvPicPr>
          <p:nvPr/>
        </p:nvPicPr>
        <p:blipFill>
          <a:blip r:embed="rId6" cstate="print"/>
          <a:stretch>
            <a:fillRect/>
          </a:stretch>
        </p:blipFill>
        <p:spPr>
          <a:xfrm>
            <a:off x="6588224" y="4437112"/>
            <a:ext cx="2208362" cy="2208362"/>
          </a:xfrm>
          <a:prstGeom prst="rect">
            <a:avLst/>
          </a:prstGeom>
        </p:spPr>
      </p:pic>
      <p:sp>
        <p:nvSpPr>
          <p:cNvPr id="9" name="TextBox 8"/>
          <p:cNvSpPr txBox="1"/>
          <p:nvPr/>
        </p:nvSpPr>
        <p:spPr>
          <a:xfrm>
            <a:off x="323528" y="5661248"/>
            <a:ext cx="3707105" cy="646331"/>
          </a:xfrm>
          <a:prstGeom prst="rect">
            <a:avLst/>
          </a:prstGeom>
          <a:noFill/>
        </p:spPr>
        <p:txBody>
          <a:bodyPr wrap="none" rtlCol="0">
            <a:spAutoFit/>
          </a:bodyPr>
          <a:lstStyle/>
          <a:p>
            <a:r>
              <a:rPr lang="en-US" sz="3600" dirty="0" smtClean="0">
                <a:solidFill>
                  <a:schemeClr val="bg1"/>
                </a:solidFill>
              </a:rPr>
              <a:t>www.albahari.com</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Demos</a:t>
            </a:r>
            <a:endParaRPr lang="en-US" dirty="0"/>
          </a:p>
        </p:txBody>
      </p:sp>
      <p:sp>
        <p:nvSpPr>
          <p:cNvPr id="3" name="Content Placeholder 2"/>
          <p:cNvSpPr>
            <a:spLocks noGrp="1"/>
          </p:cNvSpPr>
          <p:nvPr>
            <p:ph idx="1"/>
          </p:nvPr>
        </p:nvSpPr>
        <p:spPr/>
        <p:txBody>
          <a:bodyPr/>
          <a:lstStyle/>
          <a:p>
            <a:r>
              <a:rPr lang="en-US" dirty="0" smtClean="0"/>
              <a:t>LINQPad Demo</a:t>
            </a:r>
          </a:p>
          <a:p>
            <a:r>
              <a:rPr lang="en-US" dirty="0" smtClean="0"/>
              <a:t>VS Project Demo</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4011141"/>
            <a:ext cx="3274641" cy="1362075"/>
          </a:xfrm>
        </p:spPr>
        <p:txBody>
          <a:bodyPr>
            <a:normAutofit fontScale="90000"/>
          </a:bodyPr>
          <a:lstStyle/>
          <a:p>
            <a:r>
              <a:rPr lang="en-US" dirty="0" smtClean="0"/>
              <a:t>Question &amp; Answer Session</a:t>
            </a:r>
            <a:endParaRPr lang="en-AU" dirty="0"/>
          </a:p>
        </p:txBody>
      </p:sp>
      <p:pic>
        <p:nvPicPr>
          <p:cNvPr id="7" name="Picture 3" descr="C:\Users\Joe\AppData\Local\Microsoft\Windows\Temporary Internet Files\Content.IE5\1CNTLK08\MP900431117[1].jpg"/>
          <p:cNvPicPr>
            <a:picLocks noChangeAspect="1" noChangeArrowheads="1"/>
          </p:cNvPicPr>
          <p:nvPr/>
        </p:nvPicPr>
        <p:blipFill>
          <a:blip r:embed="rId3" cstate="print"/>
          <a:srcRect l="3989" r="6401"/>
          <a:stretch>
            <a:fillRect/>
          </a:stretch>
        </p:blipFill>
        <p:spPr bwMode="auto">
          <a:xfrm>
            <a:off x="0" y="0"/>
            <a:ext cx="4427984" cy="6858000"/>
          </a:xfrm>
          <a:prstGeom prst="rect">
            <a:avLst/>
          </a:prstGeom>
          <a:noFill/>
        </p:spPr>
      </p:pic>
      <p:sp>
        <p:nvSpPr>
          <p:cNvPr id="8" name="Rectangle 7"/>
          <p:cNvSpPr/>
          <p:nvPr/>
        </p:nvSpPr>
        <p:spPr>
          <a:xfrm rot="10800000">
            <a:off x="0" y="0"/>
            <a:ext cx="4427984" cy="6453336"/>
          </a:xfrm>
          <a:prstGeom prst="rect">
            <a:avLst/>
          </a:prstGeom>
          <a:gradFill>
            <a:gsLst>
              <a:gs pos="59000">
                <a:srgbClr val="000082">
                  <a:alpha val="0"/>
                </a:srgbClr>
              </a:gs>
              <a:gs pos="100000">
                <a:srgbClr val="0047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3528" y="116632"/>
            <a:ext cx="3744416" cy="1754326"/>
          </a:xfrm>
          <a:prstGeom prst="rect">
            <a:avLst/>
          </a:prstGeom>
          <a:noFill/>
        </p:spPr>
        <p:txBody>
          <a:bodyPr wrap="square" rtlCol="0">
            <a:spAutoFit/>
          </a:bodyPr>
          <a:lstStyle/>
          <a:p>
            <a:r>
              <a:rPr lang="en-US" sz="3600" b="1" dirty="0" smtClean="0">
                <a:solidFill>
                  <a:schemeClr val="bg1"/>
                </a:solidFill>
              </a:rPr>
              <a:t>Part1: all about asynchronous programming</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00200"/>
            <a:ext cx="8229600" cy="4525963"/>
          </a:xfrm>
        </p:spPr>
        <p:txBody>
          <a:bodyPr/>
          <a:lstStyle/>
          <a:p>
            <a:r>
              <a:rPr lang="en-US" dirty="0" err="1" smtClean="0"/>
              <a:t>Async</a:t>
            </a:r>
            <a:r>
              <a:rPr lang="en-US" dirty="0" smtClean="0"/>
              <a:t> functions &amp; TCS</a:t>
            </a:r>
          </a:p>
          <a:p>
            <a:r>
              <a:rPr lang="en-US" dirty="0" smtClean="0"/>
              <a:t>Compiler translations</a:t>
            </a:r>
          </a:p>
          <a:p>
            <a:r>
              <a:rPr lang="en-US" dirty="0" smtClean="0"/>
              <a:t>Parallel operations</a:t>
            </a:r>
          </a:p>
          <a:p>
            <a:r>
              <a:rPr lang="en-US" dirty="0" smtClean="0"/>
              <a:t>Asynchronous Lambdas</a:t>
            </a:r>
          </a:p>
          <a:p>
            <a:r>
              <a:rPr lang="en-US" dirty="0" err="1" smtClean="0"/>
              <a:t>Combinators</a:t>
            </a:r>
            <a:endParaRPr lang="en-US" dirty="0" smtClean="0"/>
          </a:p>
          <a:p>
            <a:r>
              <a:rPr lang="en-US" dirty="0" smtClean="0"/>
              <a:t>Rx </a:t>
            </a:r>
            <a:r>
              <a:rPr lang="en-US" dirty="0" err="1" smtClean="0"/>
              <a:t>interop</a:t>
            </a:r>
            <a:endParaRPr lang="en-US"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6" name="Picture 9" descr="C:\Users\Joe\AppData\Local\Microsoft\Windows\Temporary Internet Files\Content.IE5\37X2EB42\MP900431106[1].jpg"/>
          <p:cNvPicPr>
            <a:picLocks noChangeAspect="1" noChangeArrowheads="1"/>
          </p:cNvPicPr>
          <p:nvPr/>
        </p:nvPicPr>
        <p:blipFill>
          <a:blip r:embed="rId3" cstate="print"/>
          <a:srcRect l="20410"/>
          <a:stretch>
            <a:fillRect/>
          </a:stretch>
        </p:blipFill>
        <p:spPr bwMode="auto">
          <a:xfrm>
            <a:off x="4644008" y="0"/>
            <a:ext cx="4499993" cy="6858000"/>
          </a:xfrm>
          <a:prstGeom prst="rect">
            <a:avLst/>
          </a:prstGeom>
          <a:noFill/>
        </p:spPr>
      </p:pic>
      <p:sp>
        <p:nvSpPr>
          <p:cNvPr id="7" name="TextBox 6"/>
          <p:cNvSpPr txBox="1"/>
          <p:nvPr/>
        </p:nvSpPr>
        <p:spPr>
          <a:xfrm>
            <a:off x="4788024" y="68431"/>
            <a:ext cx="3744416" cy="646331"/>
          </a:xfrm>
          <a:prstGeom prst="rect">
            <a:avLst/>
          </a:prstGeom>
          <a:noFill/>
        </p:spPr>
        <p:txBody>
          <a:bodyPr wrap="square" rtlCol="0">
            <a:spAutoFit/>
          </a:bodyPr>
          <a:lstStyle/>
          <a:p>
            <a:r>
              <a:rPr lang="en-US" sz="3600" b="1" dirty="0" smtClean="0">
                <a:solidFill>
                  <a:schemeClr val="bg1"/>
                </a:solidFill>
              </a:rPr>
              <a:t>Part2: deep dive</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5081" y="0"/>
            <a:ext cx="9172575"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Thinking asynchronously</a:t>
            </a:r>
            <a:endParaRPr lang="en-US" dirty="0"/>
          </a:p>
        </p:txBody>
      </p:sp>
      <p:sp>
        <p:nvSpPr>
          <p:cNvPr id="6" name="Content Placeholder 5"/>
          <p:cNvSpPr>
            <a:spLocks noGrp="1"/>
          </p:cNvSpPr>
          <p:nvPr>
            <p:ph idx="1"/>
          </p:nvPr>
        </p:nvSpPr>
        <p:spPr/>
        <p:txBody>
          <a:bodyPr/>
          <a:lstStyle/>
          <a:p>
            <a:r>
              <a:rPr lang="en-US" dirty="0" smtClean="0"/>
              <a:t>Stop thinking in terms of threads!</a:t>
            </a:r>
          </a:p>
          <a:p>
            <a:endParaRPr lang="en-US" dirty="0" smtClean="0"/>
          </a:p>
          <a:p>
            <a:r>
              <a:rPr lang="en-US" dirty="0" smtClean="0"/>
              <a:t>Program </a:t>
            </a:r>
            <a:r>
              <a:rPr lang="en-US" i="1" dirty="0" smtClean="0"/>
              <a:t>synchronously</a:t>
            </a:r>
            <a:r>
              <a:rPr lang="en-US" dirty="0" smtClean="0"/>
              <a:t>,</a:t>
            </a:r>
            <a:br>
              <a:rPr lang="en-US" dirty="0" smtClean="0"/>
            </a:br>
            <a:r>
              <a:rPr lang="en-US" dirty="0" smtClean="0"/>
              <a:t>then </a:t>
            </a:r>
            <a:r>
              <a:rPr lang="en-US" b="1" dirty="0" smtClean="0">
                <a:solidFill>
                  <a:schemeClr val="accent5"/>
                </a:solidFill>
              </a:rPr>
              <a:t>await</a:t>
            </a:r>
            <a:r>
              <a:rPr lang="en-US" dirty="0" smtClean="0"/>
              <a:t> instead of</a:t>
            </a:r>
            <a:br>
              <a:rPr lang="en-US" dirty="0" smtClean="0"/>
            </a:br>
            <a:r>
              <a:rPr lang="en-US" i="1" dirty="0" smtClean="0">
                <a:solidFill>
                  <a:schemeClr val="accent5"/>
                </a:solidFill>
              </a:rPr>
              <a:t>waiting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As a rule, await asynchronous methods</a:t>
            </a:r>
          </a:p>
          <a:p>
            <a:pPr marL="514350" indent="-514350">
              <a:buFont typeface="+mj-lt"/>
              <a:buAutoNum type="arabicPeriod"/>
            </a:pPr>
            <a:endParaRPr lang="en-US" dirty="0" smtClean="0"/>
          </a:p>
          <a:p>
            <a:pPr marL="514350" indent="-514350">
              <a:buFont typeface="+mj-lt"/>
              <a:buAutoNum type="arabicPeriod"/>
            </a:pPr>
            <a:r>
              <a:rPr lang="en-US" dirty="0" smtClean="0"/>
              <a:t>If you await, make your method asynchronous (return a Task)</a:t>
            </a:r>
          </a:p>
          <a:p>
            <a:pPr marL="914400" lvl="1" indent="-457200">
              <a:buFont typeface="+mj-lt"/>
              <a:buAutoNum type="arabicPeriod"/>
            </a:pPr>
            <a:endParaRPr lang="en-US" dirty="0" smtClean="0"/>
          </a:p>
          <a:p>
            <a:pPr marL="514350" indent="-514350">
              <a:buFont typeface="+mj-lt"/>
              <a:buAutoNum type="arabicPeriod"/>
            </a:pPr>
            <a:r>
              <a:rPr lang="en-US" dirty="0" smtClean="0"/>
              <a:t>Don’t block</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Demos</a:t>
            </a:r>
            <a:endParaRPr lang="en-US" dirty="0"/>
          </a:p>
        </p:txBody>
      </p:sp>
      <p:sp>
        <p:nvSpPr>
          <p:cNvPr id="3" name="Content Placeholder 2"/>
          <p:cNvSpPr>
            <a:spLocks noGrp="1"/>
          </p:cNvSpPr>
          <p:nvPr>
            <p:ph idx="1"/>
          </p:nvPr>
        </p:nvSpPr>
        <p:spPr/>
        <p:txBody>
          <a:bodyPr/>
          <a:lstStyle/>
          <a:p>
            <a:r>
              <a:rPr lang="en-US" dirty="0" smtClean="0"/>
              <a:t>Sockets Demo</a:t>
            </a:r>
          </a:p>
          <a:p>
            <a:r>
              <a:rPr lang="en-US" dirty="0" smtClean="0"/>
              <a:t>Animation Demo</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Patterns</a:t>
            </a:r>
            <a:endParaRPr lang="en-US" dirty="0"/>
          </a:p>
        </p:txBody>
      </p:sp>
      <p:graphicFrame>
        <p:nvGraphicFramePr>
          <p:cNvPr id="5" name="Content Placeholder 4"/>
          <p:cNvGraphicFramePr>
            <a:graphicFrameLocks noGrp="1"/>
          </p:cNvGraphicFramePr>
          <p:nvPr>
            <p:ph idx="1"/>
          </p:nvPr>
        </p:nvGraphicFramePr>
        <p:xfrm>
          <a:off x="457200" y="1600201"/>
          <a:ext cx="8229600" cy="4133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Task-Based Asynchronous Pattern</a:t>
            </a:r>
            <a:endParaRPr lang="en-US" dirty="0"/>
          </a:p>
        </p:txBody>
      </p:sp>
      <p:sp>
        <p:nvSpPr>
          <p:cNvPr id="3" name="Content Placeholder 2"/>
          <p:cNvSpPr>
            <a:spLocks noGrp="1"/>
          </p:cNvSpPr>
          <p:nvPr>
            <p:ph idx="1"/>
          </p:nvPr>
        </p:nvSpPr>
        <p:spPr/>
        <p:txBody>
          <a:bodyPr/>
          <a:lstStyle/>
          <a:p>
            <a:r>
              <a:rPr lang="en-US" dirty="0" smtClean="0"/>
              <a:t>Very Simple!</a:t>
            </a:r>
          </a:p>
          <a:p>
            <a:r>
              <a:rPr lang="en-US" dirty="0" smtClean="0"/>
              <a:t>Just one method</a:t>
            </a:r>
          </a:p>
          <a:p>
            <a:r>
              <a:rPr lang="en-US" dirty="0" smtClean="0"/>
              <a:t>Asynchronous methods should:</a:t>
            </a:r>
          </a:p>
          <a:p>
            <a:pPr lvl="1"/>
            <a:r>
              <a:rPr lang="en-US" dirty="0" smtClean="0"/>
              <a:t>have a name ending in ‘</a:t>
            </a:r>
            <a:r>
              <a:rPr lang="en-US" b="1" dirty="0" smtClean="0">
                <a:latin typeface="Consolas" pitchFamily="49" charset="0"/>
                <a:cs typeface="Consolas" pitchFamily="49" charset="0"/>
              </a:rPr>
              <a:t>Async</a:t>
            </a:r>
            <a:r>
              <a:rPr lang="en-US" dirty="0" smtClean="0"/>
              <a:t>’</a:t>
            </a:r>
          </a:p>
          <a:p>
            <a:pPr lvl="1"/>
            <a:r>
              <a:rPr lang="en-US" dirty="0" smtClean="0"/>
              <a:t>return a </a:t>
            </a:r>
            <a:r>
              <a:rPr lang="en-US" b="1" dirty="0" smtClean="0">
                <a:latin typeface="Consolas" pitchFamily="49" charset="0"/>
                <a:cs typeface="Consolas" pitchFamily="49" charset="0"/>
              </a:rPr>
              <a:t>Task&lt;</a:t>
            </a:r>
            <a:r>
              <a:rPr lang="en-US" b="1" dirty="0" err="1" smtClean="0">
                <a:latin typeface="Consolas" pitchFamily="49" charset="0"/>
                <a:cs typeface="Consolas" pitchFamily="49" charset="0"/>
              </a:rPr>
              <a:t>TResult</a:t>
            </a:r>
            <a:r>
              <a:rPr lang="en-US" b="1" dirty="0" smtClean="0">
                <a:latin typeface="Consolas" pitchFamily="49" charset="0"/>
                <a:cs typeface="Consolas" pitchFamily="49" charset="0"/>
              </a:rPr>
              <a:t>&gt;</a:t>
            </a:r>
          </a:p>
          <a:p>
            <a:pPr lvl="1"/>
            <a:r>
              <a:rPr lang="en-US" dirty="0" smtClean="0"/>
              <a:t>(optionally) accept </a:t>
            </a:r>
            <a:r>
              <a:rPr lang="en-US" dirty="0" err="1" smtClean="0"/>
              <a:t>CancellationToken</a:t>
            </a:r>
            <a:endParaRPr lang="en-US" dirty="0" smtClean="0"/>
          </a:p>
          <a:p>
            <a:pPr lvl="1"/>
            <a:r>
              <a:rPr lang="en-US" dirty="0" smtClean="0"/>
              <a:t>(optionally) accept </a:t>
            </a:r>
            <a:r>
              <a:rPr lang="en-US" dirty="0" err="1" smtClean="0"/>
              <a:t>IProgress</a:t>
            </a:r>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Asynchronous functions make it easy to do genuine asynchronous programming</a:t>
            </a:r>
          </a:p>
          <a:p>
            <a:endParaRPr lang="en-US" dirty="0" smtClean="0"/>
          </a:p>
          <a:p>
            <a:r>
              <a:rPr lang="en-US" dirty="0" smtClean="0"/>
              <a:t>Start applying the TAP now</a:t>
            </a:r>
          </a:p>
          <a:p>
            <a:endParaRPr lang="en-US" dirty="0" smtClean="0"/>
          </a:p>
          <a:p>
            <a:r>
              <a:rPr lang="en-US" dirty="0" smtClean="0"/>
              <a:t>Consider consuming AsyncCtpLibrary.dll now</a:t>
            </a:r>
          </a:p>
          <a:p>
            <a:endParaRPr lang="en-US"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CTP: download from MS (search “</a:t>
            </a:r>
            <a:r>
              <a:rPr lang="en-US" dirty="0" err="1" smtClean="0"/>
              <a:t>async</a:t>
            </a:r>
            <a:r>
              <a:rPr lang="en-US" dirty="0" smtClean="0"/>
              <a:t> CTP”)</a:t>
            </a:r>
          </a:p>
          <a:p>
            <a:endParaRPr lang="en-US" dirty="0" smtClean="0"/>
          </a:p>
          <a:p>
            <a:r>
              <a:rPr lang="en-US" dirty="0" smtClean="0"/>
              <a:t>MS Async CTP Forum (search “</a:t>
            </a:r>
            <a:r>
              <a:rPr lang="en-US" dirty="0" err="1" smtClean="0"/>
              <a:t>async</a:t>
            </a:r>
            <a:r>
              <a:rPr lang="en-US" dirty="0" smtClean="0"/>
              <a:t> CTP forum”)</a:t>
            </a:r>
          </a:p>
          <a:p>
            <a:endParaRPr lang="en-US" dirty="0" smtClean="0"/>
          </a:p>
          <a:p>
            <a:r>
              <a:rPr lang="en-US" dirty="0" smtClean="0"/>
              <a:t>LINQPad </a:t>
            </a:r>
            <a:r>
              <a:rPr lang="en-US" dirty="0" smtClean="0">
                <a:solidFill>
                  <a:schemeClr val="accent5"/>
                </a:solidFill>
              </a:rPr>
              <a:t>Interactive Async Tutorial</a:t>
            </a:r>
            <a:r>
              <a:rPr lang="en-US" dirty="0" smtClean="0"/>
              <a:t> (click, ‘download more samples’ from LINQPad)</a:t>
            </a:r>
          </a:p>
          <a:p>
            <a:endParaRPr lang="en-US"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ormAutofit fontScale="90000"/>
          </a:bodyPr>
          <a:lstStyle/>
          <a:p>
            <a:r>
              <a:rPr lang="en-US" sz="4400" dirty="0" smtClean="0"/>
              <a:t>Asynchronous Programming</a:t>
            </a:r>
            <a:br>
              <a:rPr lang="en-US" sz="4400" dirty="0" smtClean="0"/>
            </a:br>
            <a:r>
              <a:rPr lang="en-US" sz="4400" dirty="0" smtClean="0"/>
              <a:t>is the theme of C# 5</a:t>
            </a:r>
            <a:endParaRPr lang="en-US" sz="4400" dirty="0"/>
          </a:p>
        </p:txBody>
      </p:sp>
      <p:sp>
        <p:nvSpPr>
          <p:cNvPr id="4" name="Text Placeholder 3"/>
          <p:cNvSpPr>
            <a:spLocks noGrp="1"/>
          </p:cNvSpPr>
          <p:nvPr>
            <p:ph type="body" idx="1"/>
          </p:nvPr>
        </p:nvSpPr>
        <p:spPr/>
        <p:txBody>
          <a:bodyPr/>
          <a:lstStyle/>
          <a:p>
            <a:endParaRPr lang="en-AU"/>
          </a:p>
        </p:txBody>
      </p:sp>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4185965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of Code – </a:t>
            </a:r>
            <a:r>
              <a:rPr lang="en-US" dirty="0" err="1" smtClean="0"/>
              <a:t>Async</a:t>
            </a:r>
            <a:r>
              <a:rPr lang="en-US" dirty="0" smtClean="0"/>
              <a:t> Old vs. New</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Cyclomatic</a:t>
            </a:r>
            <a:r>
              <a:rPr lang="en-US" dirty="0" smtClean="0"/>
              <a:t> Complexity – </a:t>
            </a:r>
            <a:r>
              <a:rPr lang="en-US" dirty="0" err="1" smtClean="0"/>
              <a:t>Async</a:t>
            </a:r>
            <a:r>
              <a:rPr lang="en-US" dirty="0" smtClean="0"/>
              <a:t> Old vs. New</a:t>
            </a:r>
            <a:endParaRPr lang="en-US" dirty="0"/>
          </a:p>
        </p:txBody>
      </p:sp>
      <p:graphicFrame>
        <p:nvGraphicFramePr>
          <p:cNvPr id="5" name="Content Placeholder 4"/>
          <p:cNvGraphicFramePr>
            <a:graphicFrameLocks noGrp="1"/>
          </p:cNvGraphicFramePr>
          <p:nvPr>
            <p:ph idx="1"/>
          </p:nvPr>
        </p:nvGraphicFramePr>
        <p:xfrm>
          <a:off x="457200" y="1412776"/>
          <a:ext cx="8229600" cy="471338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33" name="Picture 9" descr="C:\Users\Joe\AppData\Local\Microsoft\Windows\Temporary Internet Files\Content.IE5\37X2EB42\MP900431106[1].jpg"/>
          <p:cNvPicPr>
            <a:picLocks noChangeAspect="1" noChangeArrowheads="1"/>
          </p:cNvPicPr>
          <p:nvPr/>
        </p:nvPicPr>
        <p:blipFill>
          <a:blip r:embed="rId3" cstate="print"/>
          <a:srcRect l="20410"/>
          <a:stretch>
            <a:fillRect/>
          </a:stretch>
        </p:blipFill>
        <p:spPr bwMode="auto">
          <a:xfrm>
            <a:off x="4644008" y="0"/>
            <a:ext cx="4499993" cy="6858000"/>
          </a:xfrm>
          <a:prstGeom prst="rect">
            <a:avLst/>
          </a:prstGeom>
          <a:noFill/>
        </p:spPr>
      </p:pic>
      <p:pic>
        <p:nvPicPr>
          <p:cNvPr id="1027" name="Picture 3" descr="C:\Users\Joe\AppData\Local\Microsoft\Windows\Temporary Internet Files\Content.IE5\1CNTLK08\MP900431117[1].jpg"/>
          <p:cNvPicPr>
            <a:picLocks noChangeAspect="1" noChangeArrowheads="1"/>
          </p:cNvPicPr>
          <p:nvPr/>
        </p:nvPicPr>
        <p:blipFill>
          <a:blip r:embed="rId4" cstate="print"/>
          <a:srcRect l="3989" r="6401"/>
          <a:stretch>
            <a:fillRect/>
          </a:stretch>
        </p:blipFill>
        <p:spPr bwMode="auto">
          <a:xfrm>
            <a:off x="0" y="0"/>
            <a:ext cx="4427984" cy="6858000"/>
          </a:xfrm>
          <a:prstGeom prst="rect">
            <a:avLst/>
          </a:prstGeom>
          <a:noFill/>
        </p:spPr>
      </p:pic>
      <p:sp>
        <p:nvSpPr>
          <p:cNvPr id="19" name="Rectangle 18"/>
          <p:cNvSpPr/>
          <p:nvPr/>
        </p:nvSpPr>
        <p:spPr>
          <a:xfrm rot="10800000">
            <a:off x="0" y="0"/>
            <a:ext cx="4427984" cy="6453336"/>
          </a:xfrm>
          <a:prstGeom prst="rect">
            <a:avLst/>
          </a:prstGeom>
          <a:gradFill>
            <a:gsLst>
              <a:gs pos="59000">
                <a:srgbClr val="000082">
                  <a:alpha val="0"/>
                </a:srgbClr>
              </a:gs>
              <a:gs pos="100000">
                <a:srgbClr val="0047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3528" y="116632"/>
            <a:ext cx="3744416" cy="1754326"/>
          </a:xfrm>
          <a:prstGeom prst="rect">
            <a:avLst/>
          </a:prstGeom>
          <a:noFill/>
        </p:spPr>
        <p:txBody>
          <a:bodyPr wrap="square" rtlCol="0">
            <a:spAutoFit/>
          </a:bodyPr>
          <a:lstStyle/>
          <a:p>
            <a:r>
              <a:rPr lang="en-US" sz="3600" b="1" dirty="0" smtClean="0">
                <a:solidFill>
                  <a:schemeClr val="bg1"/>
                </a:solidFill>
              </a:rPr>
              <a:t>Part1: all about asynchronous programming</a:t>
            </a:r>
            <a:endParaRPr lang="en-US" sz="3600" b="1" dirty="0">
              <a:solidFill>
                <a:schemeClr val="bg1"/>
              </a:solidFill>
            </a:endParaRPr>
          </a:p>
        </p:txBody>
      </p:sp>
      <p:sp>
        <p:nvSpPr>
          <p:cNvPr id="18" name="TextBox 17"/>
          <p:cNvSpPr txBox="1"/>
          <p:nvPr/>
        </p:nvSpPr>
        <p:spPr>
          <a:xfrm>
            <a:off x="4788024" y="68431"/>
            <a:ext cx="3744416" cy="646331"/>
          </a:xfrm>
          <a:prstGeom prst="rect">
            <a:avLst/>
          </a:prstGeom>
          <a:noFill/>
        </p:spPr>
        <p:txBody>
          <a:bodyPr wrap="square" rtlCol="0">
            <a:spAutoFit/>
          </a:bodyPr>
          <a:lstStyle/>
          <a:p>
            <a:r>
              <a:rPr lang="en-US" sz="3600" b="1" dirty="0" smtClean="0">
                <a:solidFill>
                  <a:schemeClr val="bg1"/>
                </a:solidFill>
              </a:rPr>
              <a:t>Part2: deep dive</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C#</a:t>
            </a:r>
            <a:endParaRPr lang="en-US" dirty="0"/>
          </a:p>
        </p:txBody>
      </p:sp>
      <p:sp>
        <p:nvSpPr>
          <p:cNvPr id="7" name="Freeform 6"/>
          <p:cNvSpPr/>
          <p:nvPr/>
        </p:nvSpPr>
        <p:spPr>
          <a:xfrm>
            <a:off x="1987981" y="1414322"/>
            <a:ext cx="6256374" cy="837568"/>
          </a:xfrm>
          <a:custGeom>
            <a:avLst/>
            <a:gdLst>
              <a:gd name="connsiteX0" fmla="*/ 0 w 5104372"/>
              <a:gd name="connsiteY0" fmla="*/ 104696 h 837568"/>
              <a:gd name="connsiteX1" fmla="*/ 4685588 w 5104372"/>
              <a:gd name="connsiteY1" fmla="*/ 104696 h 837568"/>
              <a:gd name="connsiteX2" fmla="*/ 4685588 w 5104372"/>
              <a:gd name="connsiteY2" fmla="*/ 0 h 837568"/>
              <a:gd name="connsiteX3" fmla="*/ 5104372 w 5104372"/>
              <a:gd name="connsiteY3" fmla="*/ 418784 h 837568"/>
              <a:gd name="connsiteX4" fmla="*/ 4685588 w 5104372"/>
              <a:gd name="connsiteY4" fmla="*/ 837568 h 837568"/>
              <a:gd name="connsiteX5" fmla="*/ 4685588 w 5104372"/>
              <a:gd name="connsiteY5" fmla="*/ 732872 h 837568"/>
              <a:gd name="connsiteX6" fmla="*/ 0 w 5104372"/>
              <a:gd name="connsiteY6" fmla="*/ 732872 h 837568"/>
              <a:gd name="connsiteX7" fmla="*/ 0 w 5104372"/>
              <a:gd name="connsiteY7" fmla="*/ 104696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2" h="837568">
                <a:moveTo>
                  <a:pt x="0" y="104696"/>
                </a:moveTo>
                <a:lnTo>
                  <a:pt x="4685588" y="104696"/>
                </a:lnTo>
                <a:lnTo>
                  <a:pt x="4685588" y="0"/>
                </a:lnTo>
                <a:lnTo>
                  <a:pt x="5104372" y="418784"/>
                </a:lnTo>
                <a:lnTo>
                  <a:pt x="4685588" y="837568"/>
                </a:lnTo>
                <a:lnTo>
                  <a:pt x="4685588" y="732872"/>
                </a:lnTo>
                <a:lnTo>
                  <a:pt x="0" y="732872"/>
                </a:lnTo>
                <a:lnTo>
                  <a:pt x="0" y="1046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128826" rIns="338218" bIns="12882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RTM</a:t>
            </a:r>
            <a:endParaRPr lang="en-US" sz="3800" kern="1200" dirty="0"/>
          </a:p>
        </p:txBody>
      </p:sp>
      <p:sp>
        <p:nvSpPr>
          <p:cNvPr id="8" name="Freeform 7"/>
          <p:cNvSpPr/>
          <p:nvPr/>
        </p:nvSpPr>
        <p:spPr>
          <a:xfrm>
            <a:off x="628043" y="1414322"/>
            <a:ext cx="1359941" cy="837568"/>
          </a:xfrm>
          <a:custGeom>
            <a:avLst/>
            <a:gdLst>
              <a:gd name="connsiteX0" fmla="*/ 0 w 1359941"/>
              <a:gd name="connsiteY0" fmla="*/ 139597 h 837568"/>
              <a:gd name="connsiteX1" fmla="*/ 40887 w 1359941"/>
              <a:gd name="connsiteY1" fmla="*/ 40887 h 837568"/>
              <a:gd name="connsiteX2" fmla="*/ 139597 w 1359941"/>
              <a:gd name="connsiteY2" fmla="*/ 0 h 837568"/>
              <a:gd name="connsiteX3" fmla="*/ 1220344 w 1359941"/>
              <a:gd name="connsiteY3" fmla="*/ 0 h 837568"/>
              <a:gd name="connsiteX4" fmla="*/ 1319054 w 1359941"/>
              <a:gd name="connsiteY4" fmla="*/ 40887 h 837568"/>
              <a:gd name="connsiteX5" fmla="*/ 1359941 w 1359941"/>
              <a:gd name="connsiteY5" fmla="*/ 139597 h 837568"/>
              <a:gd name="connsiteX6" fmla="*/ 1359941 w 1359941"/>
              <a:gd name="connsiteY6" fmla="*/ 697971 h 837568"/>
              <a:gd name="connsiteX7" fmla="*/ 1319054 w 1359941"/>
              <a:gd name="connsiteY7" fmla="*/ 796681 h 837568"/>
              <a:gd name="connsiteX8" fmla="*/ 1220344 w 1359941"/>
              <a:gd name="connsiteY8" fmla="*/ 837568 h 837568"/>
              <a:gd name="connsiteX9" fmla="*/ 139597 w 1359941"/>
              <a:gd name="connsiteY9" fmla="*/ 837568 h 837568"/>
              <a:gd name="connsiteX10" fmla="*/ 40887 w 1359941"/>
              <a:gd name="connsiteY10" fmla="*/ 796681 h 837568"/>
              <a:gd name="connsiteX11" fmla="*/ 0 w 1359941"/>
              <a:gd name="connsiteY11" fmla="*/ 697971 h 837568"/>
              <a:gd name="connsiteX12" fmla="*/ 0 w 1359941"/>
              <a:gd name="connsiteY12" fmla="*/ 139597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941" h="837568">
                <a:moveTo>
                  <a:pt x="0" y="139597"/>
                </a:moveTo>
                <a:cubicBezTo>
                  <a:pt x="0" y="102574"/>
                  <a:pt x="14708" y="67067"/>
                  <a:pt x="40887" y="40887"/>
                </a:cubicBezTo>
                <a:cubicBezTo>
                  <a:pt x="67067" y="14708"/>
                  <a:pt x="102574" y="0"/>
                  <a:pt x="139597" y="0"/>
                </a:cubicBezTo>
                <a:lnTo>
                  <a:pt x="1220344" y="0"/>
                </a:lnTo>
                <a:cubicBezTo>
                  <a:pt x="1257367" y="0"/>
                  <a:pt x="1292874" y="14708"/>
                  <a:pt x="1319054" y="40887"/>
                </a:cubicBezTo>
                <a:cubicBezTo>
                  <a:pt x="1345233" y="67067"/>
                  <a:pt x="1359941" y="102574"/>
                  <a:pt x="1359941" y="139597"/>
                </a:cubicBezTo>
                <a:lnTo>
                  <a:pt x="1359941" y="697971"/>
                </a:lnTo>
                <a:cubicBezTo>
                  <a:pt x="1359941" y="734994"/>
                  <a:pt x="1345233" y="770501"/>
                  <a:pt x="1319054" y="796681"/>
                </a:cubicBezTo>
                <a:cubicBezTo>
                  <a:pt x="1292874" y="822861"/>
                  <a:pt x="1257367" y="837568"/>
                  <a:pt x="1220344" y="837568"/>
                </a:cubicBezTo>
                <a:lnTo>
                  <a:pt x="139597" y="837568"/>
                </a:lnTo>
                <a:cubicBezTo>
                  <a:pt x="102574" y="837568"/>
                  <a:pt x="67067" y="822860"/>
                  <a:pt x="40887" y="796681"/>
                </a:cubicBezTo>
                <a:cubicBezTo>
                  <a:pt x="14707" y="770501"/>
                  <a:pt x="0" y="734994"/>
                  <a:pt x="0" y="697971"/>
                </a:cubicBezTo>
                <a:lnTo>
                  <a:pt x="0" y="139597"/>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4237" tIns="107562" rIns="174237" bIns="107562" numCol="1" spcCol="1270" anchor="ctr" anchorCtr="0">
            <a:noAutofit/>
          </a:bodyPr>
          <a:lstStyle/>
          <a:p>
            <a:pPr lvl="0" algn="ctr" defTabSz="1555750">
              <a:lnSpc>
                <a:spcPct val="90000"/>
              </a:lnSpc>
              <a:spcBef>
                <a:spcPct val="0"/>
              </a:spcBef>
              <a:spcAft>
                <a:spcPct val="35000"/>
              </a:spcAft>
            </a:pPr>
            <a:r>
              <a:rPr lang="en-US" sz="3500" kern="1200" dirty="0" smtClean="0"/>
              <a:t>C# 1</a:t>
            </a:r>
            <a:endParaRPr lang="en-US" sz="3500" kern="1200" dirty="0"/>
          </a:p>
        </p:txBody>
      </p:sp>
      <p:sp>
        <p:nvSpPr>
          <p:cNvPr id="9" name="Freeform 8"/>
          <p:cNvSpPr/>
          <p:nvPr/>
        </p:nvSpPr>
        <p:spPr>
          <a:xfrm>
            <a:off x="1987981" y="2335648"/>
            <a:ext cx="6256374" cy="837568"/>
          </a:xfrm>
          <a:custGeom>
            <a:avLst/>
            <a:gdLst>
              <a:gd name="connsiteX0" fmla="*/ 0 w 5104372"/>
              <a:gd name="connsiteY0" fmla="*/ 104696 h 837568"/>
              <a:gd name="connsiteX1" fmla="*/ 4685588 w 5104372"/>
              <a:gd name="connsiteY1" fmla="*/ 104696 h 837568"/>
              <a:gd name="connsiteX2" fmla="*/ 4685588 w 5104372"/>
              <a:gd name="connsiteY2" fmla="*/ 0 h 837568"/>
              <a:gd name="connsiteX3" fmla="*/ 5104372 w 5104372"/>
              <a:gd name="connsiteY3" fmla="*/ 418784 h 837568"/>
              <a:gd name="connsiteX4" fmla="*/ 4685588 w 5104372"/>
              <a:gd name="connsiteY4" fmla="*/ 837568 h 837568"/>
              <a:gd name="connsiteX5" fmla="*/ 4685588 w 5104372"/>
              <a:gd name="connsiteY5" fmla="*/ 732872 h 837568"/>
              <a:gd name="connsiteX6" fmla="*/ 0 w 5104372"/>
              <a:gd name="connsiteY6" fmla="*/ 732872 h 837568"/>
              <a:gd name="connsiteX7" fmla="*/ 0 w 5104372"/>
              <a:gd name="connsiteY7" fmla="*/ 104696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2" h="837568">
                <a:moveTo>
                  <a:pt x="0" y="104696"/>
                </a:moveTo>
                <a:lnTo>
                  <a:pt x="4685588" y="104696"/>
                </a:lnTo>
                <a:lnTo>
                  <a:pt x="4685588" y="0"/>
                </a:lnTo>
                <a:lnTo>
                  <a:pt x="5104372" y="418784"/>
                </a:lnTo>
                <a:lnTo>
                  <a:pt x="4685588" y="837568"/>
                </a:lnTo>
                <a:lnTo>
                  <a:pt x="4685588" y="732872"/>
                </a:lnTo>
                <a:lnTo>
                  <a:pt x="0" y="732872"/>
                </a:lnTo>
                <a:lnTo>
                  <a:pt x="0" y="1046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128826" rIns="338218" bIns="12882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Generics</a:t>
            </a:r>
            <a:endParaRPr lang="en-US" sz="3800" kern="1200" dirty="0"/>
          </a:p>
        </p:txBody>
      </p:sp>
      <p:sp>
        <p:nvSpPr>
          <p:cNvPr id="10" name="Freeform 9"/>
          <p:cNvSpPr/>
          <p:nvPr/>
        </p:nvSpPr>
        <p:spPr>
          <a:xfrm>
            <a:off x="628043" y="2335648"/>
            <a:ext cx="1359941" cy="837568"/>
          </a:xfrm>
          <a:custGeom>
            <a:avLst/>
            <a:gdLst>
              <a:gd name="connsiteX0" fmla="*/ 0 w 1359941"/>
              <a:gd name="connsiteY0" fmla="*/ 139597 h 837568"/>
              <a:gd name="connsiteX1" fmla="*/ 40887 w 1359941"/>
              <a:gd name="connsiteY1" fmla="*/ 40887 h 837568"/>
              <a:gd name="connsiteX2" fmla="*/ 139597 w 1359941"/>
              <a:gd name="connsiteY2" fmla="*/ 0 h 837568"/>
              <a:gd name="connsiteX3" fmla="*/ 1220344 w 1359941"/>
              <a:gd name="connsiteY3" fmla="*/ 0 h 837568"/>
              <a:gd name="connsiteX4" fmla="*/ 1319054 w 1359941"/>
              <a:gd name="connsiteY4" fmla="*/ 40887 h 837568"/>
              <a:gd name="connsiteX5" fmla="*/ 1359941 w 1359941"/>
              <a:gd name="connsiteY5" fmla="*/ 139597 h 837568"/>
              <a:gd name="connsiteX6" fmla="*/ 1359941 w 1359941"/>
              <a:gd name="connsiteY6" fmla="*/ 697971 h 837568"/>
              <a:gd name="connsiteX7" fmla="*/ 1319054 w 1359941"/>
              <a:gd name="connsiteY7" fmla="*/ 796681 h 837568"/>
              <a:gd name="connsiteX8" fmla="*/ 1220344 w 1359941"/>
              <a:gd name="connsiteY8" fmla="*/ 837568 h 837568"/>
              <a:gd name="connsiteX9" fmla="*/ 139597 w 1359941"/>
              <a:gd name="connsiteY9" fmla="*/ 837568 h 837568"/>
              <a:gd name="connsiteX10" fmla="*/ 40887 w 1359941"/>
              <a:gd name="connsiteY10" fmla="*/ 796681 h 837568"/>
              <a:gd name="connsiteX11" fmla="*/ 0 w 1359941"/>
              <a:gd name="connsiteY11" fmla="*/ 697971 h 837568"/>
              <a:gd name="connsiteX12" fmla="*/ 0 w 1359941"/>
              <a:gd name="connsiteY12" fmla="*/ 139597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941" h="837568">
                <a:moveTo>
                  <a:pt x="0" y="139597"/>
                </a:moveTo>
                <a:cubicBezTo>
                  <a:pt x="0" y="102574"/>
                  <a:pt x="14708" y="67067"/>
                  <a:pt x="40887" y="40887"/>
                </a:cubicBezTo>
                <a:cubicBezTo>
                  <a:pt x="67067" y="14708"/>
                  <a:pt x="102574" y="0"/>
                  <a:pt x="139597" y="0"/>
                </a:cubicBezTo>
                <a:lnTo>
                  <a:pt x="1220344" y="0"/>
                </a:lnTo>
                <a:cubicBezTo>
                  <a:pt x="1257367" y="0"/>
                  <a:pt x="1292874" y="14708"/>
                  <a:pt x="1319054" y="40887"/>
                </a:cubicBezTo>
                <a:cubicBezTo>
                  <a:pt x="1345233" y="67067"/>
                  <a:pt x="1359941" y="102574"/>
                  <a:pt x="1359941" y="139597"/>
                </a:cubicBezTo>
                <a:lnTo>
                  <a:pt x="1359941" y="697971"/>
                </a:lnTo>
                <a:cubicBezTo>
                  <a:pt x="1359941" y="734994"/>
                  <a:pt x="1345233" y="770501"/>
                  <a:pt x="1319054" y="796681"/>
                </a:cubicBezTo>
                <a:cubicBezTo>
                  <a:pt x="1292874" y="822861"/>
                  <a:pt x="1257367" y="837568"/>
                  <a:pt x="1220344" y="837568"/>
                </a:cubicBezTo>
                <a:lnTo>
                  <a:pt x="139597" y="837568"/>
                </a:lnTo>
                <a:cubicBezTo>
                  <a:pt x="102574" y="837568"/>
                  <a:pt x="67067" y="822860"/>
                  <a:pt x="40887" y="796681"/>
                </a:cubicBezTo>
                <a:cubicBezTo>
                  <a:pt x="14707" y="770501"/>
                  <a:pt x="0" y="734994"/>
                  <a:pt x="0" y="697971"/>
                </a:cubicBezTo>
                <a:lnTo>
                  <a:pt x="0" y="139597"/>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4237" tIns="107562" rIns="174237" bIns="107562" numCol="1" spcCol="1270" anchor="ctr" anchorCtr="0">
            <a:noAutofit/>
          </a:bodyPr>
          <a:lstStyle/>
          <a:p>
            <a:pPr lvl="0" algn="ctr" defTabSz="1555750">
              <a:lnSpc>
                <a:spcPct val="90000"/>
              </a:lnSpc>
              <a:spcBef>
                <a:spcPct val="0"/>
              </a:spcBef>
              <a:spcAft>
                <a:spcPct val="35000"/>
              </a:spcAft>
            </a:pPr>
            <a:r>
              <a:rPr lang="en-US" sz="3500" kern="1200" dirty="0" smtClean="0"/>
              <a:t>C# 2</a:t>
            </a:r>
            <a:endParaRPr lang="en-US" sz="3500" kern="1200" dirty="0"/>
          </a:p>
        </p:txBody>
      </p:sp>
      <p:sp>
        <p:nvSpPr>
          <p:cNvPr id="11" name="Freeform 10"/>
          <p:cNvSpPr/>
          <p:nvPr/>
        </p:nvSpPr>
        <p:spPr>
          <a:xfrm>
            <a:off x="1987981" y="3256973"/>
            <a:ext cx="6256374" cy="837568"/>
          </a:xfrm>
          <a:custGeom>
            <a:avLst/>
            <a:gdLst>
              <a:gd name="connsiteX0" fmla="*/ 0 w 5104372"/>
              <a:gd name="connsiteY0" fmla="*/ 104696 h 837568"/>
              <a:gd name="connsiteX1" fmla="*/ 4685588 w 5104372"/>
              <a:gd name="connsiteY1" fmla="*/ 104696 h 837568"/>
              <a:gd name="connsiteX2" fmla="*/ 4685588 w 5104372"/>
              <a:gd name="connsiteY2" fmla="*/ 0 h 837568"/>
              <a:gd name="connsiteX3" fmla="*/ 5104372 w 5104372"/>
              <a:gd name="connsiteY3" fmla="*/ 418784 h 837568"/>
              <a:gd name="connsiteX4" fmla="*/ 4685588 w 5104372"/>
              <a:gd name="connsiteY4" fmla="*/ 837568 h 837568"/>
              <a:gd name="connsiteX5" fmla="*/ 4685588 w 5104372"/>
              <a:gd name="connsiteY5" fmla="*/ 732872 h 837568"/>
              <a:gd name="connsiteX6" fmla="*/ 0 w 5104372"/>
              <a:gd name="connsiteY6" fmla="*/ 732872 h 837568"/>
              <a:gd name="connsiteX7" fmla="*/ 0 w 5104372"/>
              <a:gd name="connsiteY7" fmla="*/ 104696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2" h="837568">
                <a:moveTo>
                  <a:pt x="0" y="104696"/>
                </a:moveTo>
                <a:lnTo>
                  <a:pt x="4685588" y="104696"/>
                </a:lnTo>
                <a:lnTo>
                  <a:pt x="4685588" y="0"/>
                </a:lnTo>
                <a:lnTo>
                  <a:pt x="5104372" y="418784"/>
                </a:lnTo>
                <a:lnTo>
                  <a:pt x="4685588" y="837568"/>
                </a:lnTo>
                <a:lnTo>
                  <a:pt x="4685588" y="732872"/>
                </a:lnTo>
                <a:lnTo>
                  <a:pt x="0" y="732872"/>
                </a:lnTo>
                <a:lnTo>
                  <a:pt x="0" y="1046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128826" rIns="338218" bIns="12882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LINQ</a:t>
            </a:r>
            <a:endParaRPr lang="en-US" sz="3800" kern="1200" dirty="0"/>
          </a:p>
        </p:txBody>
      </p:sp>
      <p:sp>
        <p:nvSpPr>
          <p:cNvPr id="12" name="Freeform 11"/>
          <p:cNvSpPr/>
          <p:nvPr/>
        </p:nvSpPr>
        <p:spPr>
          <a:xfrm>
            <a:off x="628043" y="3256973"/>
            <a:ext cx="1359941" cy="837568"/>
          </a:xfrm>
          <a:custGeom>
            <a:avLst/>
            <a:gdLst>
              <a:gd name="connsiteX0" fmla="*/ 0 w 1359941"/>
              <a:gd name="connsiteY0" fmla="*/ 139597 h 837568"/>
              <a:gd name="connsiteX1" fmla="*/ 40887 w 1359941"/>
              <a:gd name="connsiteY1" fmla="*/ 40887 h 837568"/>
              <a:gd name="connsiteX2" fmla="*/ 139597 w 1359941"/>
              <a:gd name="connsiteY2" fmla="*/ 0 h 837568"/>
              <a:gd name="connsiteX3" fmla="*/ 1220344 w 1359941"/>
              <a:gd name="connsiteY3" fmla="*/ 0 h 837568"/>
              <a:gd name="connsiteX4" fmla="*/ 1319054 w 1359941"/>
              <a:gd name="connsiteY4" fmla="*/ 40887 h 837568"/>
              <a:gd name="connsiteX5" fmla="*/ 1359941 w 1359941"/>
              <a:gd name="connsiteY5" fmla="*/ 139597 h 837568"/>
              <a:gd name="connsiteX6" fmla="*/ 1359941 w 1359941"/>
              <a:gd name="connsiteY6" fmla="*/ 697971 h 837568"/>
              <a:gd name="connsiteX7" fmla="*/ 1319054 w 1359941"/>
              <a:gd name="connsiteY7" fmla="*/ 796681 h 837568"/>
              <a:gd name="connsiteX8" fmla="*/ 1220344 w 1359941"/>
              <a:gd name="connsiteY8" fmla="*/ 837568 h 837568"/>
              <a:gd name="connsiteX9" fmla="*/ 139597 w 1359941"/>
              <a:gd name="connsiteY9" fmla="*/ 837568 h 837568"/>
              <a:gd name="connsiteX10" fmla="*/ 40887 w 1359941"/>
              <a:gd name="connsiteY10" fmla="*/ 796681 h 837568"/>
              <a:gd name="connsiteX11" fmla="*/ 0 w 1359941"/>
              <a:gd name="connsiteY11" fmla="*/ 697971 h 837568"/>
              <a:gd name="connsiteX12" fmla="*/ 0 w 1359941"/>
              <a:gd name="connsiteY12" fmla="*/ 139597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941" h="837568">
                <a:moveTo>
                  <a:pt x="0" y="139597"/>
                </a:moveTo>
                <a:cubicBezTo>
                  <a:pt x="0" y="102574"/>
                  <a:pt x="14708" y="67067"/>
                  <a:pt x="40887" y="40887"/>
                </a:cubicBezTo>
                <a:cubicBezTo>
                  <a:pt x="67067" y="14708"/>
                  <a:pt x="102574" y="0"/>
                  <a:pt x="139597" y="0"/>
                </a:cubicBezTo>
                <a:lnTo>
                  <a:pt x="1220344" y="0"/>
                </a:lnTo>
                <a:cubicBezTo>
                  <a:pt x="1257367" y="0"/>
                  <a:pt x="1292874" y="14708"/>
                  <a:pt x="1319054" y="40887"/>
                </a:cubicBezTo>
                <a:cubicBezTo>
                  <a:pt x="1345233" y="67067"/>
                  <a:pt x="1359941" y="102574"/>
                  <a:pt x="1359941" y="139597"/>
                </a:cubicBezTo>
                <a:lnTo>
                  <a:pt x="1359941" y="697971"/>
                </a:lnTo>
                <a:cubicBezTo>
                  <a:pt x="1359941" y="734994"/>
                  <a:pt x="1345233" y="770501"/>
                  <a:pt x="1319054" y="796681"/>
                </a:cubicBezTo>
                <a:cubicBezTo>
                  <a:pt x="1292874" y="822861"/>
                  <a:pt x="1257367" y="837568"/>
                  <a:pt x="1220344" y="837568"/>
                </a:cubicBezTo>
                <a:lnTo>
                  <a:pt x="139597" y="837568"/>
                </a:lnTo>
                <a:cubicBezTo>
                  <a:pt x="102574" y="837568"/>
                  <a:pt x="67067" y="822860"/>
                  <a:pt x="40887" y="796681"/>
                </a:cubicBezTo>
                <a:cubicBezTo>
                  <a:pt x="14707" y="770501"/>
                  <a:pt x="0" y="734994"/>
                  <a:pt x="0" y="697971"/>
                </a:cubicBezTo>
                <a:lnTo>
                  <a:pt x="0" y="139597"/>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4237" tIns="107562" rIns="174237" bIns="107562" numCol="1" spcCol="1270" anchor="ctr" anchorCtr="0">
            <a:noAutofit/>
          </a:bodyPr>
          <a:lstStyle/>
          <a:p>
            <a:pPr lvl="0" algn="ctr" defTabSz="1555750">
              <a:lnSpc>
                <a:spcPct val="90000"/>
              </a:lnSpc>
              <a:spcBef>
                <a:spcPct val="0"/>
              </a:spcBef>
              <a:spcAft>
                <a:spcPct val="35000"/>
              </a:spcAft>
            </a:pPr>
            <a:r>
              <a:rPr lang="en-US" sz="3500" kern="1200" dirty="0" smtClean="0"/>
              <a:t>C# 3</a:t>
            </a:r>
            <a:endParaRPr lang="en-US" sz="3500" kern="1200" dirty="0"/>
          </a:p>
        </p:txBody>
      </p:sp>
      <p:sp>
        <p:nvSpPr>
          <p:cNvPr id="13" name="Freeform 12"/>
          <p:cNvSpPr/>
          <p:nvPr/>
        </p:nvSpPr>
        <p:spPr>
          <a:xfrm>
            <a:off x="1987981" y="4178298"/>
            <a:ext cx="6256374" cy="837568"/>
          </a:xfrm>
          <a:custGeom>
            <a:avLst/>
            <a:gdLst>
              <a:gd name="connsiteX0" fmla="*/ 0 w 5104372"/>
              <a:gd name="connsiteY0" fmla="*/ 104696 h 837568"/>
              <a:gd name="connsiteX1" fmla="*/ 4685588 w 5104372"/>
              <a:gd name="connsiteY1" fmla="*/ 104696 h 837568"/>
              <a:gd name="connsiteX2" fmla="*/ 4685588 w 5104372"/>
              <a:gd name="connsiteY2" fmla="*/ 0 h 837568"/>
              <a:gd name="connsiteX3" fmla="*/ 5104372 w 5104372"/>
              <a:gd name="connsiteY3" fmla="*/ 418784 h 837568"/>
              <a:gd name="connsiteX4" fmla="*/ 4685588 w 5104372"/>
              <a:gd name="connsiteY4" fmla="*/ 837568 h 837568"/>
              <a:gd name="connsiteX5" fmla="*/ 4685588 w 5104372"/>
              <a:gd name="connsiteY5" fmla="*/ 732872 h 837568"/>
              <a:gd name="connsiteX6" fmla="*/ 0 w 5104372"/>
              <a:gd name="connsiteY6" fmla="*/ 732872 h 837568"/>
              <a:gd name="connsiteX7" fmla="*/ 0 w 5104372"/>
              <a:gd name="connsiteY7" fmla="*/ 104696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2" h="837568">
                <a:moveTo>
                  <a:pt x="0" y="104696"/>
                </a:moveTo>
                <a:lnTo>
                  <a:pt x="4685588" y="104696"/>
                </a:lnTo>
                <a:lnTo>
                  <a:pt x="4685588" y="0"/>
                </a:lnTo>
                <a:lnTo>
                  <a:pt x="5104372" y="418784"/>
                </a:lnTo>
                <a:lnTo>
                  <a:pt x="4685588" y="837568"/>
                </a:lnTo>
                <a:lnTo>
                  <a:pt x="4685588" y="732872"/>
                </a:lnTo>
                <a:lnTo>
                  <a:pt x="0" y="732872"/>
                </a:lnTo>
                <a:lnTo>
                  <a:pt x="0" y="1046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130" tIns="128826" rIns="338218" bIns="128826" numCol="1" spcCol="1270" anchor="t" anchorCtr="0">
            <a:noAutofit/>
          </a:bodyPr>
          <a:lstStyle/>
          <a:p>
            <a:pPr marL="285750" lvl="1" indent="-285750" algn="l" defTabSz="1689100">
              <a:lnSpc>
                <a:spcPct val="90000"/>
              </a:lnSpc>
              <a:spcBef>
                <a:spcPct val="0"/>
              </a:spcBef>
              <a:spcAft>
                <a:spcPct val="15000"/>
              </a:spcAft>
              <a:buChar char="••"/>
            </a:pPr>
            <a:r>
              <a:rPr lang="en-US" sz="3800" kern="1200" dirty="0" smtClean="0"/>
              <a:t>Dynamic Programming</a:t>
            </a:r>
            <a:endParaRPr lang="en-US" sz="3800" kern="1200" dirty="0"/>
          </a:p>
        </p:txBody>
      </p:sp>
      <p:sp>
        <p:nvSpPr>
          <p:cNvPr id="14" name="Freeform 13"/>
          <p:cNvSpPr/>
          <p:nvPr/>
        </p:nvSpPr>
        <p:spPr>
          <a:xfrm>
            <a:off x="628043" y="4178298"/>
            <a:ext cx="1359941" cy="837568"/>
          </a:xfrm>
          <a:custGeom>
            <a:avLst/>
            <a:gdLst>
              <a:gd name="connsiteX0" fmla="*/ 0 w 1359941"/>
              <a:gd name="connsiteY0" fmla="*/ 139597 h 837568"/>
              <a:gd name="connsiteX1" fmla="*/ 40887 w 1359941"/>
              <a:gd name="connsiteY1" fmla="*/ 40887 h 837568"/>
              <a:gd name="connsiteX2" fmla="*/ 139597 w 1359941"/>
              <a:gd name="connsiteY2" fmla="*/ 0 h 837568"/>
              <a:gd name="connsiteX3" fmla="*/ 1220344 w 1359941"/>
              <a:gd name="connsiteY3" fmla="*/ 0 h 837568"/>
              <a:gd name="connsiteX4" fmla="*/ 1319054 w 1359941"/>
              <a:gd name="connsiteY4" fmla="*/ 40887 h 837568"/>
              <a:gd name="connsiteX5" fmla="*/ 1359941 w 1359941"/>
              <a:gd name="connsiteY5" fmla="*/ 139597 h 837568"/>
              <a:gd name="connsiteX6" fmla="*/ 1359941 w 1359941"/>
              <a:gd name="connsiteY6" fmla="*/ 697971 h 837568"/>
              <a:gd name="connsiteX7" fmla="*/ 1319054 w 1359941"/>
              <a:gd name="connsiteY7" fmla="*/ 796681 h 837568"/>
              <a:gd name="connsiteX8" fmla="*/ 1220344 w 1359941"/>
              <a:gd name="connsiteY8" fmla="*/ 837568 h 837568"/>
              <a:gd name="connsiteX9" fmla="*/ 139597 w 1359941"/>
              <a:gd name="connsiteY9" fmla="*/ 837568 h 837568"/>
              <a:gd name="connsiteX10" fmla="*/ 40887 w 1359941"/>
              <a:gd name="connsiteY10" fmla="*/ 796681 h 837568"/>
              <a:gd name="connsiteX11" fmla="*/ 0 w 1359941"/>
              <a:gd name="connsiteY11" fmla="*/ 697971 h 837568"/>
              <a:gd name="connsiteX12" fmla="*/ 0 w 1359941"/>
              <a:gd name="connsiteY12" fmla="*/ 139597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941" h="837568">
                <a:moveTo>
                  <a:pt x="0" y="139597"/>
                </a:moveTo>
                <a:cubicBezTo>
                  <a:pt x="0" y="102574"/>
                  <a:pt x="14708" y="67067"/>
                  <a:pt x="40887" y="40887"/>
                </a:cubicBezTo>
                <a:cubicBezTo>
                  <a:pt x="67067" y="14708"/>
                  <a:pt x="102574" y="0"/>
                  <a:pt x="139597" y="0"/>
                </a:cubicBezTo>
                <a:lnTo>
                  <a:pt x="1220344" y="0"/>
                </a:lnTo>
                <a:cubicBezTo>
                  <a:pt x="1257367" y="0"/>
                  <a:pt x="1292874" y="14708"/>
                  <a:pt x="1319054" y="40887"/>
                </a:cubicBezTo>
                <a:cubicBezTo>
                  <a:pt x="1345233" y="67067"/>
                  <a:pt x="1359941" y="102574"/>
                  <a:pt x="1359941" y="139597"/>
                </a:cubicBezTo>
                <a:lnTo>
                  <a:pt x="1359941" y="697971"/>
                </a:lnTo>
                <a:cubicBezTo>
                  <a:pt x="1359941" y="734994"/>
                  <a:pt x="1345233" y="770501"/>
                  <a:pt x="1319054" y="796681"/>
                </a:cubicBezTo>
                <a:cubicBezTo>
                  <a:pt x="1292874" y="822861"/>
                  <a:pt x="1257367" y="837568"/>
                  <a:pt x="1220344" y="837568"/>
                </a:cubicBezTo>
                <a:lnTo>
                  <a:pt x="139597" y="837568"/>
                </a:lnTo>
                <a:cubicBezTo>
                  <a:pt x="102574" y="837568"/>
                  <a:pt x="67067" y="822860"/>
                  <a:pt x="40887" y="796681"/>
                </a:cubicBezTo>
                <a:cubicBezTo>
                  <a:pt x="14707" y="770501"/>
                  <a:pt x="0" y="734994"/>
                  <a:pt x="0" y="697971"/>
                </a:cubicBezTo>
                <a:lnTo>
                  <a:pt x="0" y="139597"/>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74237" tIns="107562" rIns="174237" bIns="107562" numCol="1" spcCol="1270" anchor="ctr" anchorCtr="0">
            <a:noAutofit/>
          </a:bodyPr>
          <a:lstStyle/>
          <a:p>
            <a:pPr lvl="0" algn="ctr" defTabSz="1555750">
              <a:lnSpc>
                <a:spcPct val="90000"/>
              </a:lnSpc>
              <a:spcBef>
                <a:spcPct val="0"/>
              </a:spcBef>
              <a:spcAft>
                <a:spcPct val="35000"/>
              </a:spcAft>
            </a:pPr>
            <a:r>
              <a:rPr lang="en-US" sz="3500" kern="1200" dirty="0" smtClean="0"/>
              <a:t>C# 4</a:t>
            </a:r>
            <a:endParaRPr lang="en-US" sz="3500" kern="1200" dirty="0"/>
          </a:p>
        </p:txBody>
      </p:sp>
      <p:sp>
        <p:nvSpPr>
          <p:cNvPr id="15" name="Freeform 14"/>
          <p:cNvSpPr/>
          <p:nvPr/>
        </p:nvSpPr>
        <p:spPr>
          <a:xfrm>
            <a:off x="1979712" y="5099623"/>
            <a:ext cx="6256374" cy="837568"/>
          </a:xfrm>
          <a:custGeom>
            <a:avLst/>
            <a:gdLst>
              <a:gd name="connsiteX0" fmla="*/ 0 w 5104372"/>
              <a:gd name="connsiteY0" fmla="*/ 104696 h 837568"/>
              <a:gd name="connsiteX1" fmla="*/ 4685588 w 5104372"/>
              <a:gd name="connsiteY1" fmla="*/ 104696 h 837568"/>
              <a:gd name="connsiteX2" fmla="*/ 4685588 w 5104372"/>
              <a:gd name="connsiteY2" fmla="*/ 0 h 837568"/>
              <a:gd name="connsiteX3" fmla="*/ 5104372 w 5104372"/>
              <a:gd name="connsiteY3" fmla="*/ 418784 h 837568"/>
              <a:gd name="connsiteX4" fmla="*/ 4685588 w 5104372"/>
              <a:gd name="connsiteY4" fmla="*/ 837568 h 837568"/>
              <a:gd name="connsiteX5" fmla="*/ 4685588 w 5104372"/>
              <a:gd name="connsiteY5" fmla="*/ 732872 h 837568"/>
              <a:gd name="connsiteX6" fmla="*/ 0 w 5104372"/>
              <a:gd name="connsiteY6" fmla="*/ 732872 h 837568"/>
              <a:gd name="connsiteX7" fmla="*/ 0 w 5104372"/>
              <a:gd name="connsiteY7" fmla="*/ 104696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4372" h="837568">
                <a:moveTo>
                  <a:pt x="0" y="104696"/>
                </a:moveTo>
                <a:lnTo>
                  <a:pt x="4685588" y="104696"/>
                </a:lnTo>
                <a:lnTo>
                  <a:pt x="4685588" y="0"/>
                </a:lnTo>
                <a:lnTo>
                  <a:pt x="5104372" y="418784"/>
                </a:lnTo>
                <a:lnTo>
                  <a:pt x="4685588" y="837568"/>
                </a:lnTo>
                <a:lnTo>
                  <a:pt x="4685588" y="732872"/>
                </a:lnTo>
                <a:lnTo>
                  <a:pt x="0" y="732872"/>
                </a:lnTo>
                <a:lnTo>
                  <a:pt x="0" y="10469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5400" tIns="130096" rIns="339488" bIns="130096" numCol="1" spcCol="1270" anchor="t" anchorCtr="0">
            <a:noAutofit/>
          </a:bodyPr>
          <a:lstStyle/>
          <a:p>
            <a:pPr marL="285750" lvl="1" indent="-285750" algn="l" defTabSz="1778000">
              <a:lnSpc>
                <a:spcPct val="90000"/>
              </a:lnSpc>
              <a:spcBef>
                <a:spcPct val="0"/>
              </a:spcBef>
              <a:spcAft>
                <a:spcPct val="15000"/>
              </a:spcAft>
              <a:buChar char="••"/>
            </a:pPr>
            <a:r>
              <a:rPr lang="en-US" sz="4000" b="1" kern="1200" dirty="0" smtClean="0">
                <a:solidFill>
                  <a:schemeClr val="accent2">
                    <a:lumMod val="50000"/>
                  </a:schemeClr>
                </a:solidFill>
              </a:rPr>
              <a:t>Parallel Programming</a:t>
            </a:r>
            <a:endParaRPr lang="en-US" sz="4000" b="1" kern="1200" dirty="0">
              <a:solidFill>
                <a:schemeClr val="accent2">
                  <a:lumMod val="50000"/>
                </a:schemeClr>
              </a:solidFill>
            </a:endParaRPr>
          </a:p>
        </p:txBody>
      </p:sp>
      <p:sp>
        <p:nvSpPr>
          <p:cNvPr id="16" name="Freeform 15"/>
          <p:cNvSpPr/>
          <p:nvPr/>
        </p:nvSpPr>
        <p:spPr>
          <a:xfrm>
            <a:off x="636312" y="5099623"/>
            <a:ext cx="1343402" cy="837568"/>
          </a:xfrm>
          <a:custGeom>
            <a:avLst/>
            <a:gdLst>
              <a:gd name="connsiteX0" fmla="*/ 0 w 1343402"/>
              <a:gd name="connsiteY0" fmla="*/ 139597 h 837568"/>
              <a:gd name="connsiteX1" fmla="*/ 40887 w 1343402"/>
              <a:gd name="connsiteY1" fmla="*/ 40887 h 837568"/>
              <a:gd name="connsiteX2" fmla="*/ 139597 w 1343402"/>
              <a:gd name="connsiteY2" fmla="*/ 0 h 837568"/>
              <a:gd name="connsiteX3" fmla="*/ 1203805 w 1343402"/>
              <a:gd name="connsiteY3" fmla="*/ 0 h 837568"/>
              <a:gd name="connsiteX4" fmla="*/ 1302515 w 1343402"/>
              <a:gd name="connsiteY4" fmla="*/ 40887 h 837568"/>
              <a:gd name="connsiteX5" fmla="*/ 1343402 w 1343402"/>
              <a:gd name="connsiteY5" fmla="*/ 139597 h 837568"/>
              <a:gd name="connsiteX6" fmla="*/ 1343402 w 1343402"/>
              <a:gd name="connsiteY6" fmla="*/ 697971 h 837568"/>
              <a:gd name="connsiteX7" fmla="*/ 1302515 w 1343402"/>
              <a:gd name="connsiteY7" fmla="*/ 796681 h 837568"/>
              <a:gd name="connsiteX8" fmla="*/ 1203805 w 1343402"/>
              <a:gd name="connsiteY8" fmla="*/ 837568 h 837568"/>
              <a:gd name="connsiteX9" fmla="*/ 139597 w 1343402"/>
              <a:gd name="connsiteY9" fmla="*/ 837568 h 837568"/>
              <a:gd name="connsiteX10" fmla="*/ 40887 w 1343402"/>
              <a:gd name="connsiteY10" fmla="*/ 796681 h 837568"/>
              <a:gd name="connsiteX11" fmla="*/ 0 w 1343402"/>
              <a:gd name="connsiteY11" fmla="*/ 697971 h 837568"/>
              <a:gd name="connsiteX12" fmla="*/ 0 w 1343402"/>
              <a:gd name="connsiteY12" fmla="*/ 139597 h 83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3402" h="837568">
                <a:moveTo>
                  <a:pt x="0" y="139597"/>
                </a:moveTo>
                <a:cubicBezTo>
                  <a:pt x="0" y="102574"/>
                  <a:pt x="14708" y="67067"/>
                  <a:pt x="40887" y="40887"/>
                </a:cubicBezTo>
                <a:cubicBezTo>
                  <a:pt x="67067" y="14708"/>
                  <a:pt x="102574" y="0"/>
                  <a:pt x="139597" y="0"/>
                </a:cubicBezTo>
                <a:lnTo>
                  <a:pt x="1203805" y="0"/>
                </a:lnTo>
                <a:cubicBezTo>
                  <a:pt x="1240828" y="0"/>
                  <a:pt x="1276335" y="14708"/>
                  <a:pt x="1302515" y="40887"/>
                </a:cubicBezTo>
                <a:cubicBezTo>
                  <a:pt x="1328694" y="67067"/>
                  <a:pt x="1343402" y="102574"/>
                  <a:pt x="1343402" y="139597"/>
                </a:cubicBezTo>
                <a:lnTo>
                  <a:pt x="1343402" y="697971"/>
                </a:lnTo>
                <a:cubicBezTo>
                  <a:pt x="1343402" y="734994"/>
                  <a:pt x="1328694" y="770501"/>
                  <a:pt x="1302515" y="796681"/>
                </a:cubicBezTo>
                <a:cubicBezTo>
                  <a:pt x="1276335" y="822861"/>
                  <a:pt x="1240828" y="837568"/>
                  <a:pt x="1203805" y="837568"/>
                </a:cubicBezTo>
                <a:lnTo>
                  <a:pt x="139597" y="837568"/>
                </a:lnTo>
                <a:cubicBezTo>
                  <a:pt x="102574" y="837568"/>
                  <a:pt x="67067" y="822860"/>
                  <a:pt x="40887" y="796681"/>
                </a:cubicBezTo>
                <a:cubicBezTo>
                  <a:pt x="14707" y="770501"/>
                  <a:pt x="0" y="734994"/>
                  <a:pt x="0" y="697971"/>
                </a:cubicBezTo>
                <a:lnTo>
                  <a:pt x="0" y="139597"/>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74237" tIns="107562" rIns="174237" bIns="107562" numCol="1" spcCol="1270" anchor="ctr" anchorCtr="0">
            <a:noAutofit/>
          </a:bodyPr>
          <a:lstStyle/>
          <a:p>
            <a:pPr lvl="0" algn="ctr" defTabSz="1555750">
              <a:lnSpc>
                <a:spcPct val="90000"/>
              </a:lnSpc>
              <a:spcBef>
                <a:spcPct val="0"/>
              </a:spcBef>
              <a:spcAft>
                <a:spcPct val="35000"/>
              </a:spcAft>
            </a:pPr>
            <a:r>
              <a:rPr lang="en-US" sz="3500" kern="1200" dirty="0" smtClean="0"/>
              <a:t>CLR 4</a:t>
            </a:r>
            <a:endParaRPr lang="en-US" sz="3500" kern="1200" dirty="0"/>
          </a:p>
        </p:txBody>
      </p:sp>
      <p:sp>
        <p:nvSpPr>
          <p:cNvPr id="4" name="Footer Placeholder 3"/>
          <p:cNvSpPr>
            <a:spLocks noGrp="1"/>
          </p:cNvSpPr>
          <p:nvPr>
            <p:ph type="ftr" sz="quarter" idx="11"/>
          </p:nvPr>
        </p:nvSpPr>
        <p:spPr/>
        <p:txBody>
          <a:bodyPr/>
          <a:lstStyle/>
          <a:p>
            <a:r>
              <a:rPr lang="en-AU" dirty="0" smtClean="0"/>
              <a:t>(c) 2011 Microsoft. All rights reserved.</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4860032" y="1412771"/>
            <a:ext cx="4104456" cy="3816429"/>
          </a:xfrm>
          <a:prstGeom prst="roundRect">
            <a:avLst/>
          </a:prstGeom>
          <a:solidFill>
            <a:schemeClr val="accent6">
              <a:lumMod val="60000"/>
              <a:lumOff val="40000"/>
              <a:alpha val="2902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dk1"/>
              </a:solidFill>
            </a:endParaRPr>
          </a:p>
        </p:txBody>
      </p:sp>
      <p:sp>
        <p:nvSpPr>
          <p:cNvPr id="23" name="Rounded Rectangle 22"/>
          <p:cNvSpPr/>
          <p:nvPr/>
        </p:nvSpPr>
        <p:spPr>
          <a:xfrm>
            <a:off x="179512" y="1412771"/>
            <a:ext cx="4104456" cy="3816429"/>
          </a:xfrm>
          <a:prstGeom prst="roundRect">
            <a:avLst/>
          </a:prstGeom>
          <a:solidFill>
            <a:schemeClr val="accent6">
              <a:lumMod val="60000"/>
              <a:lumOff val="40000"/>
              <a:alpha val="2902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chemeClr val="dk1"/>
              </a:solidFill>
            </a:endParaRPr>
          </a:p>
        </p:txBody>
      </p:sp>
      <p:sp>
        <p:nvSpPr>
          <p:cNvPr id="13" name="Freeform 12"/>
          <p:cNvSpPr/>
          <p:nvPr/>
        </p:nvSpPr>
        <p:spPr>
          <a:xfrm>
            <a:off x="2246468" y="2700204"/>
            <a:ext cx="230206" cy="1335616"/>
          </a:xfrm>
          <a:custGeom>
            <a:avLst/>
            <a:gdLst/>
            <a:ahLst/>
            <a:cxnLst/>
            <a:rect l="0" t="0" r="0" b="0"/>
            <a:pathLst>
              <a:path>
                <a:moveTo>
                  <a:pt x="0" y="0"/>
                </a:moveTo>
                <a:lnTo>
                  <a:pt x="0" y="1335616"/>
                </a:lnTo>
                <a:lnTo>
                  <a:pt x="230206" y="133561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030444" y="2700204"/>
            <a:ext cx="230206" cy="1335616"/>
          </a:xfrm>
          <a:custGeom>
            <a:avLst/>
            <a:gdLst/>
            <a:ahLst/>
            <a:cxnLst/>
            <a:rect l="0" t="0" r="0" b="0"/>
            <a:pathLst>
              <a:path>
                <a:moveTo>
                  <a:pt x="230206" y="0"/>
                </a:moveTo>
                <a:lnTo>
                  <a:pt x="230206" y="1335616"/>
                </a:lnTo>
                <a:lnTo>
                  <a:pt x="0" y="133561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1022332" y="1772811"/>
            <a:ext cx="2469548" cy="1096223"/>
          </a:xfrm>
          <a:custGeom>
            <a:avLst/>
            <a:gdLst>
              <a:gd name="connsiteX0" fmla="*/ 0 w 2192447"/>
              <a:gd name="connsiteY0" fmla="*/ 0 h 1096223"/>
              <a:gd name="connsiteX1" fmla="*/ 2192447 w 2192447"/>
              <a:gd name="connsiteY1" fmla="*/ 0 h 1096223"/>
              <a:gd name="connsiteX2" fmla="*/ 2192447 w 2192447"/>
              <a:gd name="connsiteY2" fmla="*/ 1096223 h 1096223"/>
              <a:gd name="connsiteX3" fmla="*/ 0 w 2192447"/>
              <a:gd name="connsiteY3" fmla="*/ 1096223 h 1096223"/>
              <a:gd name="connsiteX4" fmla="*/ 0 w 2192447"/>
              <a:gd name="connsiteY4" fmla="*/ 0 h 1096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1096223">
                <a:moveTo>
                  <a:pt x="0" y="0"/>
                </a:moveTo>
                <a:lnTo>
                  <a:pt x="2192447" y="0"/>
                </a:lnTo>
                <a:lnTo>
                  <a:pt x="2192447" y="1096223"/>
                </a:lnTo>
                <a:lnTo>
                  <a:pt x="0" y="1096223"/>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Parallel Programming</a:t>
            </a:r>
            <a:endParaRPr lang="en-US" sz="3000" kern="1200" dirty="0"/>
          </a:p>
        </p:txBody>
      </p:sp>
      <p:sp>
        <p:nvSpPr>
          <p:cNvPr id="18" name="Freeform 17"/>
          <p:cNvSpPr/>
          <p:nvPr/>
        </p:nvSpPr>
        <p:spPr>
          <a:xfrm>
            <a:off x="467544" y="3204263"/>
            <a:ext cx="1533444" cy="1368149"/>
          </a:xfrm>
          <a:custGeom>
            <a:avLst/>
            <a:gdLst>
              <a:gd name="connsiteX0" fmla="*/ 0 w 2192447"/>
              <a:gd name="connsiteY0" fmla="*/ 0 h 664168"/>
              <a:gd name="connsiteX1" fmla="*/ 2192447 w 2192447"/>
              <a:gd name="connsiteY1" fmla="*/ 0 h 664168"/>
              <a:gd name="connsiteX2" fmla="*/ 2192447 w 2192447"/>
              <a:gd name="connsiteY2" fmla="*/ 664168 h 664168"/>
              <a:gd name="connsiteX3" fmla="*/ 0 w 2192447"/>
              <a:gd name="connsiteY3" fmla="*/ 664168 h 664168"/>
              <a:gd name="connsiteX4" fmla="*/ 0 w 2192447"/>
              <a:gd name="connsiteY4" fmla="*/ 0 h 66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664168">
                <a:moveTo>
                  <a:pt x="0" y="0"/>
                </a:moveTo>
                <a:lnTo>
                  <a:pt x="2192447" y="0"/>
                </a:lnTo>
                <a:lnTo>
                  <a:pt x="2192447" y="664168"/>
                </a:lnTo>
                <a:lnTo>
                  <a:pt x="0" y="664168"/>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smtClean="0"/>
              <a:t>Task Parallel Library</a:t>
            </a:r>
            <a:endParaRPr lang="en-US" sz="2800" kern="1200" dirty="0"/>
          </a:p>
        </p:txBody>
      </p:sp>
      <p:sp>
        <p:nvSpPr>
          <p:cNvPr id="19" name="Freeform 18"/>
          <p:cNvSpPr/>
          <p:nvPr/>
        </p:nvSpPr>
        <p:spPr>
          <a:xfrm>
            <a:off x="2483768" y="3204260"/>
            <a:ext cx="1533444" cy="1368149"/>
          </a:xfrm>
          <a:custGeom>
            <a:avLst/>
            <a:gdLst>
              <a:gd name="connsiteX0" fmla="*/ 0 w 2192447"/>
              <a:gd name="connsiteY0" fmla="*/ 0 h 664168"/>
              <a:gd name="connsiteX1" fmla="*/ 2192447 w 2192447"/>
              <a:gd name="connsiteY1" fmla="*/ 0 h 664168"/>
              <a:gd name="connsiteX2" fmla="*/ 2192447 w 2192447"/>
              <a:gd name="connsiteY2" fmla="*/ 664168 h 664168"/>
              <a:gd name="connsiteX3" fmla="*/ 0 w 2192447"/>
              <a:gd name="connsiteY3" fmla="*/ 664168 h 664168"/>
              <a:gd name="connsiteX4" fmla="*/ 0 w 2192447"/>
              <a:gd name="connsiteY4" fmla="*/ 0 h 66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664168">
                <a:moveTo>
                  <a:pt x="0" y="0"/>
                </a:moveTo>
                <a:lnTo>
                  <a:pt x="2192447" y="0"/>
                </a:lnTo>
                <a:lnTo>
                  <a:pt x="2192447" y="664168"/>
                </a:lnTo>
                <a:lnTo>
                  <a:pt x="0" y="664168"/>
                </a:lnTo>
                <a:lnTo>
                  <a:pt x="0" y="0"/>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smtClean="0"/>
              <a:t>PLINQ</a:t>
            </a:r>
            <a:endParaRPr lang="en-US" sz="2800" kern="1200" dirty="0"/>
          </a:p>
        </p:txBody>
      </p:sp>
      <p:sp>
        <p:nvSpPr>
          <p:cNvPr id="4" name="Footer Placeholder 3"/>
          <p:cNvSpPr>
            <a:spLocks noGrp="1"/>
          </p:cNvSpPr>
          <p:nvPr>
            <p:ph type="ftr" sz="quarter" idx="11"/>
          </p:nvPr>
        </p:nvSpPr>
        <p:spPr>
          <a:xfrm>
            <a:off x="3203848" y="6492875"/>
            <a:ext cx="2895600" cy="365125"/>
          </a:xfrm>
        </p:spPr>
        <p:txBody>
          <a:bodyPr/>
          <a:lstStyle/>
          <a:p>
            <a:r>
              <a:rPr lang="en-AU" dirty="0" smtClean="0"/>
              <a:t>(c) 2011 Microsoft. All rights reserved.</a:t>
            </a:r>
            <a:endParaRPr lang="en-AU" dirty="0"/>
          </a:p>
        </p:txBody>
      </p:sp>
      <p:sp>
        <p:nvSpPr>
          <p:cNvPr id="10" name="TextBox 9"/>
          <p:cNvSpPr txBox="1"/>
          <p:nvPr/>
        </p:nvSpPr>
        <p:spPr>
          <a:xfrm>
            <a:off x="467544" y="4572417"/>
            <a:ext cx="3528391" cy="584775"/>
          </a:xfrm>
          <a:prstGeom prst="rect">
            <a:avLst/>
          </a:prstGeom>
          <a:noFill/>
        </p:spPr>
        <p:txBody>
          <a:bodyPr wrap="square" rtlCol="0">
            <a:spAutoFit/>
          </a:bodyPr>
          <a:lstStyle/>
          <a:p>
            <a:pPr algn="ctr"/>
            <a:r>
              <a:rPr lang="en-US" sz="3200" b="1" dirty="0" smtClean="0">
                <a:solidFill>
                  <a:schemeClr val="accent5"/>
                </a:solidFill>
              </a:rPr>
              <a:t>FW 4.0</a:t>
            </a:r>
            <a:endParaRPr lang="en-US" sz="3200" b="1" dirty="0">
              <a:solidFill>
                <a:schemeClr val="accent5"/>
              </a:solidFill>
            </a:endParaRPr>
          </a:p>
        </p:txBody>
      </p:sp>
      <p:sp>
        <p:nvSpPr>
          <p:cNvPr id="25" name="Freeform 24"/>
          <p:cNvSpPr/>
          <p:nvPr/>
        </p:nvSpPr>
        <p:spPr>
          <a:xfrm>
            <a:off x="6926988" y="2700204"/>
            <a:ext cx="230206" cy="1335616"/>
          </a:xfrm>
          <a:custGeom>
            <a:avLst/>
            <a:gdLst/>
            <a:ahLst/>
            <a:cxnLst/>
            <a:rect l="0" t="0" r="0" b="0"/>
            <a:pathLst>
              <a:path>
                <a:moveTo>
                  <a:pt x="0" y="0"/>
                </a:moveTo>
                <a:lnTo>
                  <a:pt x="0" y="1335616"/>
                </a:lnTo>
                <a:lnTo>
                  <a:pt x="230206" y="133561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6710964" y="2700204"/>
            <a:ext cx="230206" cy="1335616"/>
          </a:xfrm>
          <a:custGeom>
            <a:avLst/>
            <a:gdLst/>
            <a:ahLst/>
            <a:cxnLst/>
            <a:rect l="0" t="0" r="0" b="0"/>
            <a:pathLst>
              <a:path>
                <a:moveTo>
                  <a:pt x="230206" y="0"/>
                </a:moveTo>
                <a:lnTo>
                  <a:pt x="230206" y="1335616"/>
                </a:lnTo>
                <a:lnTo>
                  <a:pt x="0" y="1335616"/>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5702852" y="1772811"/>
            <a:ext cx="2469548" cy="1096223"/>
          </a:xfrm>
          <a:custGeom>
            <a:avLst/>
            <a:gdLst>
              <a:gd name="connsiteX0" fmla="*/ 0 w 2192447"/>
              <a:gd name="connsiteY0" fmla="*/ 0 h 1096223"/>
              <a:gd name="connsiteX1" fmla="*/ 2192447 w 2192447"/>
              <a:gd name="connsiteY1" fmla="*/ 0 h 1096223"/>
              <a:gd name="connsiteX2" fmla="*/ 2192447 w 2192447"/>
              <a:gd name="connsiteY2" fmla="*/ 1096223 h 1096223"/>
              <a:gd name="connsiteX3" fmla="*/ 0 w 2192447"/>
              <a:gd name="connsiteY3" fmla="*/ 1096223 h 1096223"/>
              <a:gd name="connsiteX4" fmla="*/ 0 w 2192447"/>
              <a:gd name="connsiteY4" fmla="*/ 0 h 1096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1096223">
                <a:moveTo>
                  <a:pt x="0" y="0"/>
                </a:moveTo>
                <a:lnTo>
                  <a:pt x="2192447" y="0"/>
                </a:lnTo>
                <a:lnTo>
                  <a:pt x="2192447" y="1096223"/>
                </a:lnTo>
                <a:lnTo>
                  <a:pt x="0" y="1096223"/>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kern="1200" dirty="0" smtClean="0"/>
              <a:t>Latency</a:t>
            </a:r>
            <a:endParaRPr lang="en-US" sz="3000" kern="1200" dirty="0"/>
          </a:p>
        </p:txBody>
      </p:sp>
      <p:sp>
        <p:nvSpPr>
          <p:cNvPr id="28" name="Freeform 27"/>
          <p:cNvSpPr/>
          <p:nvPr/>
        </p:nvSpPr>
        <p:spPr>
          <a:xfrm>
            <a:off x="5076056" y="3204263"/>
            <a:ext cx="1605452" cy="1368149"/>
          </a:xfrm>
          <a:custGeom>
            <a:avLst/>
            <a:gdLst>
              <a:gd name="connsiteX0" fmla="*/ 0 w 2192447"/>
              <a:gd name="connsiteY0" fmla="*/ 0 h 664168"/>
              <a:gd name="connsiteX1" fmla="*/ 2192447 w 2192447"/>
              <a:gd name="connsiteY1" fmla="*/ 0 h 664168"/>
              <a:gd name="connsiteX2" fmla="*/ 2192447 w 2192447"/>
              <a:gd name="connsiteY2" fmla="*/ 664168 h 664168"/>
              <a:gd name="connsiteX3" fmla="*/ 0 w 2192447"/>
              <a:gd name="connsiteY3" fmla="*/ 664168 h 664168"/>
              <a:gd name="connsiteX4" fmla="*/ 0 w 2192447"/>
              <a:gd name="connsiteY4" fmla="*/ 0 h 66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664168">
                <a:moveTo>
                  <a:pt x="0" y="0"/>
                </a:moveTo>
                <a:lnTo>
                  <a:pt x="2192447" y="0"/>
                </a:lnTo>
                <a:lnTo>
                  <a:pt x="2192447" y="664168"/>
                </a:lnTo>
                <a:lnTo>
                  <a:pt x="0" y="664168"/>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smtClean="0"/>
              <a:t>Async</a:t>
            </a:r>
            <a:r>
              <a:rPr lang="en-US" sz="2800" kern="1200" dirty="0" smtClean="0"/>
              <a:t> Functions (C# 5)</a:t>
            </a:r>
            <a:endParaRPr lang="en-US" sz="2800" kern="1200" dirty="0"/>
          </a:p>
        </p:txBody>
      </p:sp>
      <p:sp>
        <p:nvSpPr>
          <p:cNvPr id="29" name="Freeform 28"/>
          <p:cNvSpPr/>
          <p:nvPr/>
        </p:nvSpPr>
        <p:spPr>
          <a:xfrm>
            <a:off x="7164288" y="3204260"/>
            <a:ext cx="1533444" cy="1368149"/>
          </a:xfrm>
          <a:custGeom>
            <a:avLst/>
            <a:gdLst>
              <a:gd name="connsiteX0" fmla="*/ 0 w 2192447"/>
              <a:gd name="connsiteY0" fmla="*/ 0 h 664168"/>
              <a:gd name="connsiteX1" fmla="*/ 2192447 w 2192447"/>
              <a:gd name="connsiteY1" fmla="*/ 0 h 664168"/>
              <a:gd name="connsiteX2" fmla="*/ 2192447 w 2192447"/>
              <a:gd name="connsiteY2" fmla="*/ 664168 h 664168"/>
              <a:gd name="connsiteX3" fmla="*/ 0 w 2192447"/>
              <a:gd name="connsiteY3" fmla="*/ 664168 h 664168"/>
              <a:gd name="connsiteX4" fmla="*/ 0 w 2192447"/>
              <a:gd name="connsiteY4" fmla="*/ 0 h 66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664168">
                <a:moveTo>
                  <a:pt x="0" y="0"/>
                </a:moveTo>
                <a:lnTo>
                  <a:pt x="2192447" y="0"/>
                </a:lnTo>
                <a:lnTo>
                  <a:pt x="2192447" y="664168"/>
                </a:lnTo>
                <a:lnTo>
                  <a:pt x="0" y="664168"/>
                </a:lnTo>
                <a:lnTo>
                  <a:pt x="0" y="0"/>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smtClean="0"/>
              <a:t>Rx</a:t>
            </a:r>
            <a:endParaRPr lang="en-US" sz="2800" kern="1200" dirty="0"/>
          </a:p>
        </p:txBody>
      </p:sp>
      <p:sp>
        <p:nvSpPr>
          <p:cNvPr id="30" name="TextBox 29"/>
          <p:cNvSpPr txBox="1"/>
          <p:nvPr/>
        </p:nvSpPr>
        <p:spPr>
          <a:xfrm>
            <a:off x="5148064" y="4572417"/>
            <a:ext cx="3528392" cy="584775"/>
          </a:xfrm>
          <a:prstGeom prst="rect">
            <a:avLst/>
          </a:prstGeom>
          <a:noFill/>
        </p:spPr>
        <p:txBody>
          <a:bodyPr wrap="square" rtlCol="0">
            <a:spAutoFit/>
          </a:bodyPr>
          <a:lstStyle/>
          <a:p>
            <a:pPr algn="ctr"/>
            <a:r>
              <a:rPr lang="en-US" sz="3200" b="1" dirty="0" err="1" smtClean="0">
                <a:solidFill>
                  <a:schemeClr val="accent5"/>
                </a:solidFill>
              </a:rPr>
              <a:t>vNext</a:t>
            </a:r>
            <a:endParaRPr lang="en-US" sz="3200" b="1" dirty="0">
              <a:solidFill>
                <a:schemeClr val="accent5"/>
              </a:solidFill>
            </a:endParaRPr>
          </a:p>
        </p:txBody>
      </p:sp>
      <p:cxnSp>
        <p:nvCxnSpPr>
          <p:cNvPr id="32" name="Elbow Connector 31"/>
          <p:cNvCxnSpPr/>
          <p:nvPr/>
        </p:nvCxnSpPr>
        <p:spPr>
          <a:xfrm rot="5400000">
            <a:off x="3347864" y="1124739"/>
            <a:ext cx="1368152" cy="1080120"/>
          </a:xfrm>
          <a:prstGeom prst="bentConnector3">
            <a:avLst>
              <a:gd name="adj1" fmla="val 101109"/>
            </a:avLst>
          </a:prstGeom>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rot="16200000" flipH="1">
            <a:off x="4463988" y="1088735"/>
            <a:ext cx="1368152" cy="1152128"/>
          </a:xfrm>
          <a:prstGeom prst="bentConnector3">
            <a:avLst>
              <a:gd name="adj1" fmla="val 101109"/>
            </a:avLst>
          </a:prstGeom>
        </p:spPr>
        <p:style>
          <a:lnRef idx="2">
            <a:schemeClr val="accent1"/>
          </a:lnRef>
          <a:fillRef idx="0">
            <a:schemeClr val="accent1"/>
          </a:fillRef>
          <a:effectRef idx="1">
            <a:schemeClr val="accent1"/>
          </a:effectRef>
          <a:fontRef idx="minor">
            <a:schemeClr val="tx1"/>
          </a:fontRef>
        </p:style>
      </p:cxnSp>
      <p:sp>
        <p:nvSpPr>
          <p:cNvPr id="16" name="Freeform 15"/>
          <p:cNvSpPr/>
          <p:nvPr/>
        </p:nvSpPr>
        <p:spPr>
          <a:xfrm>
            <a:off x="3203848" y="116632"/>
            <a:ext cx="2736304" cy="880199"/>
          </a:xfrm>
          <a:custGeom>
            <a:avLst/>
            <a:gdLst>
              <a:gd name="connsiteX0" fmla="*/ 0 w 2192447"/>
              <a:gd name="connsiteY0" fmla="*/ 0 h 1096223"/>
              <a:gd name="connsiteX1" fmla="*/ 2192447 w 2192447"/>
              <a:gd name="connsiteY1" fmla="*/ 0 h 1096223"/>
              <a:gd name="connsiteX2" fmla="*/ 2192447 w 2192447"/>
              <a:gd name="connsiteY2" fmla="*/ 1096223 h 1096223"/>
              <a:gd name="connsiteX3" fmla="*/ 0 w 2192447"/>
              <a:gd name="connsiteY3" fmla="*/ 1096223 h 1096223"/>
              <a:gd name="connsiteX4" fmla="*/ 0 w 2192447"/>
              <a:gd name="connsiteY4" fmla="*/ 0 h 1096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2447" h="1096223">
                <a:moveTo>
                  <a:pt x="0" y="0"/>
                </a:moveTo>
                <a:lnTo>
                  <a:pt x="2192447" y="0"/>
                </a:lnTo>
                <a:lnTo>
                  <a:pt x="2192447" y="1096223"/>
                </a:lnTo>
                <a:lnTo>
                  <a:pt x="0" y="1096223"/>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tx1"/>
                </a:solidFill>
              </a:rPr>
              <a:t>Concurrency</a:t>
            </a:r>
            <a:endParaRPr lang="en-US" sz="3000" b="1" kern="1200" dirty="0">
              <a:solidFill>
                <a:schemeClr val="tx1"/>
              </a:solidFill>
            </a:endParaRPr>
          </a:p>
        </p:txBody>
      </p:sp>
      <p:cxnSp>
        <p:nvCxnSpPr>
          <p:cNvPr id="43" name="Straight Arrow Connector 42"/>
          <p:cNvCxnSpPr/>
          <p:nvPr/>
        </p:nvCxnSpPr>
        <p:spPr>
          <a:xfrm rot="5400000" flipH="1" flipV="1">
            <a:off x="792771" y="5049577"/>
            <a:ext cx="93531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107504" y="5405490"/>
            <a:ext cx="2304256" cy="523220"/>
          </a:xfrm>
          <a:prstGeom prst="rect">
            <a:avLst/>
          </a:prstGeom>
          <a:noFill/>
        </p:spPr>
        <p:txBody>
          <a:bodyPr wrap="square" rtlCol="0">
            <a:spAutoFit/>
          </a:bodyPr>
          <a:lstStyle/>
          <a:p>
            <a:pPr algn="ctr"/>
            <a:r>
              <a:rPr lang="en-US" sz="2800" b="1" dirty="0" smtClean="0">
                <a:solidFill>
                  <a:schemeClr val="accent2"/>
                </a:solidFill>
              </a:rPr>
              <a:t>Imperative</a:t>
            </a:r>
            <a:endParaRPr lang="en-US" sz="2800" b="1" dirty="0">
              <a:solidFill>
                <a:schemeClr val="accent2"/>
              </a:solidFill>
            </a:endParaRPr>
          </a:p>
        </p:txBody>
      </p:sp>
      <p:cxnSp>
        <p:nvCxnSpPr>
          <p:cNvPr id="46" name="Straight Arrow Connector 45"/>
          <p:cNvCxnSpPr/>
          <p:nvPr/>
        </p:nvCxnSpPr>
        <p:spPr>
          <a:xfrm rot="5400000" flipH="1" flipV="1">
            <a:off x="5401283" y="5049577"/>
            <a:ext cx="93531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7" name="TextBox 46"/>
          <p:cNvSpPr txBox="1"/>
          <p:nvPr/>
        </p:nvSpPr>
        <p:spPr>
          <a:xfrm>
            <a:off x="4716016" y="5405490"/>
            <a:ext cx="2304256" cy="523220"/>
          </a:xfrm>
          <a:prstGeom prst="rect">
            <a:avLst/>
          </a:prstGeom>
          <a:noFill/>
        </p:spPr>
        <p:txBody>
          <a:bodyPr wrap="square" rtlCol="0">
            <a:spAutoFit/>
          </a:bodyPr>
          <a:lstStyle/>
          <a:p>
            <a:pPr algn="ctr"/>
            <a:r>
              <a:rPr lang="en-US" sz="2800" b="1" dirty="0" smtClean="0">
                <a:solidFill>
                  <a:schemeClr val="accent2"/>
                </a:solidFill>
              </a:rPr>
              <a:t>Imperative</a:t>
            </a:r>
            <a:endParaRPr lang="en-US" sz="2800" b="1" dirty="0">
              <a:solidFill>
                <a:schemeClr val="accent2"/>
              </a:solidFill>
            </a:endParaRPr>
          </a:p>
        </p:txBody>
      </p:sp>
      <p:cxnSp>
        <p:nvCxnSpPr>
          <p:cNvPr id="48" name="Straight Arrow Connector 47"/>
          <p:cNvCxnSpPr/>
          <p:nvPr/>
        </p:nvCxnSpPr>
        <p:spPr>
          <a:xfrm rot="5400000" flipH="1" flipV="1">
            <a:off x="2848729" y="5049577"/>
            <a:ext cx="93531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9" name="TextBox 48"/>
          <p:cNvSpPr txBox="1"/>
          <p:nvPr/>
        </p:nvSpPr>
        <p:spPr>
          <a:xfrm>
            <a:off x="2163462" y="5405490"/>
            <a:ext cx="2304256" cy="523220"/>
          </a:xfrm>
          <a:prstGeom prst="rect">
            <a:avLst/>
          </a:prstGeom>
          <a:noFill/>
        </p:spPr>
        <p:txBody>
          <a:bodyPr wrap="square" rtlCol="0">
            <a:spAutoFit/>
          </a:bodyPr>
          <a:lstStyle/>
          <a:p>
            <a:pPr algn="ctr"/>
            <a:r>
              <a:rPr lang="en-US" sz="2800" b="1" dirty="0" smtClean="0">
                <a:solidFill>
                  <a:schemeClr val="accent3"/>
                </a:solidFill>
              </a:rPr>
              <a:t>Functional</a:t>
            </a:r>
            <a:endParaRPr lang="en-US" sz="2800" b="1" dirty="0">
              <a:solidFill>
                <a:schemeClr val="accent3"/>
              </a:solidFill>
            </a:endParaRPr>
          </a:p>
        </p:txBody>
      </p:sp>
      <p:cxnSp>
        <p:nvCxnSpPr>
          <p:cNvPr id="50" name="Straight Arrow Connector 49"/>
          <p:cNvCxnSpPr/>
          <p:nvPr/>
        </p:nvCxnSpPr>
        <p:spPr>
          <a:xfrm rot="5400000" flipH="1" flipV="1">
            <a:off x="7525011" y="5051624"/>
            <a:ext cx="93531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51" name="TextBox 50"/>
          <p:cNvSpPr txBox="1"/>
          <p:nvPr/>
        </p:nvSpPr>
        <p:spPr>
          <a:xfrm>
            <a:off x="6839744" y="5407537"/>
            <a:ext cx="2304256" cy="523220"/>
          </a:xfrm>
          <a:prstGeom prst="rect">
            <a:avLst/>
          </a:prstGeom>
          <a:noFill/>
        </p:spPr>
        <p:txBody>
          <a:bodyPr wrap="square" rtlCol="0">
            <a:spAutoFit/>
          </a:bodyPr>
          <a:lstStyle/>
          <a:p>
            <a:pPr algn="ctr"/>
            <a:r>
              <a:rPr lang="en-US" sz="2800" b="1" dirty="0" smtClean="0">
                <a:solidFill>
                  <a:schemeClr val="accent3"/>
                </a:solidFill>
              </a:rPr>
              <a:t>Functional</a:t>
            </a:r>
            <a:endParaRPr lang="en-US" sz="2800" b="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dissolv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500"/>
                                        <p:tgtEl>
                                          <p:spTgt spid="25"/>
                                        </p:tgtEl>
                                      </p:cBhvr>
                                    </p:animEffect>
                                  </p:childTnLst>
                                </p:cTn>
                              </p:par>
                              <p:par>
                                <p:cTn id="30" presetID="9"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dissolve">
                                      <p:cBhvr>
                                        <p:cTn id="38" dur="500"/>
                                        <p:tgtEl>
                                          <p:spTgt spid="2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dissolve">
                                      <p:cBhvr>
                                        <p:cTn id="41" dur="500"/>
                                        <p:tgtEl>
                                          <p:spTgt spid="4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dissolve">
                                      <p:cBhvr>
                                        <p:cTn id="44" dur="500"/>
                                        <p:tgtEl>
                                          <p:spTgt spid="51"/>
                                        </p:tgtEl>
                                      </p:cBhvr>
                                    </p:animEffect>
                                  </p:childTnLst>
                                </p:cTn>
                              </p:par>
                              <p:par>
                                <p:cTn id="45" presetID="9"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dissolve">
                                      <p:cBhvr>
                                        <p:cTn id="47" dur="500"/>
                                        <p:tgtEl>
                                          <p:spTgt spid="50"/>
                                        </p:tgtEl>
                                      </p:cBhvr>
                                    </p:animEffect>
                                  </p:childTnLst>
                                </p:cTn>
                              </p:par>
                              <p:par>
                                <p:cTn id="48" presetID="9" presetClass="entr" presetSubtype="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dissolve">
                                      <p:cBhvr>
                                        <p:cTn id="5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p:bldP spid="16" grpId="0" animBg="1"/>
      <p:bldP spid="47" grpId="0"/>
      <p:bldP spid="51" grpId="0"/>
    </p:bld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On-screen Show (4:3)</PresentationFormat>
  <Paragraphs>316</Paragraphs>
  <Slides>41</Slides>
  <Notes>39</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Office Theme</vt:lpstr>
      <vt:lpstr>1_Office Theme</vt:lpstr>
      <vt:lpstr>PowerPoint Presentation</vt:lpstr>
      <vt:lpstr>THE FUTURE OF C#: GOOD THINGS COME TO THOSE WHO ‘Await’</vt:lpstr>
      <vt:lpstr>Joe Albahari</vt:lpstr>
      <vt:lpstr>Asynchronous Programming is the theme of C# 5</vt:lpstr>
      <vt:lpstr>Lines of Code – Async Old vs. New</vt:lpstr>
      <vt:lpstr>Cyclomatic Complexity – Async Old vs. New</vt:lpstr>
      <vt:lpstr>PowerPoint Presentation</vt:lpstr>
      <vt:lpstr>History of C#</vt:lpstr>
      <vt:lpstr>PowerPoint Presentation</vt:lpstr>
      <vt:lpstr>Latency is Becoming More of an Issue</vt:lpstr>
      <vt:lpstr>What are “Asynchronous Functions” in C# 5?</vt:lpstr>
      <vt:lpstr>PowerPoint Presentation</vt:lpstr>
      <vt:lpstr>PowerPoint Presentation</vt:lpstr>
      <vt:lpstr>PowerPoint Presentation</vt:lpstr>
      <vt:lpstr>PowerPoint Presentation</vt:lpstr>
      <vt:lpstr>Sync vs. Async</vt:lpstr>
      <vt:lpstr>PowerPoint Presentation</vt:lpstr>
      <vt:lpstr>Async Advantages</vt:lpstr>
      <vt:lpstr>Waiting is a Synchronous 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Continuations are the Root Cause of Evil!</vt:lpstr>
      <vt:lpstr>Demos</vt:lpstr>
      <vt:lpstr>Question &amp; Answer Session</vt:lpstr>
      <vt:lpstr>PowerPoint Presentation</vt:lpstr>
      <vt:lpstr>Thinking asynchronously</vt:lpstr>
      <vt:lpstr>Guidelines</vt:lpstr>
      <vt:lpstr>More Demos</vt:lpstr>
      <vt:lpstr>Asynchronous Patterns</vt:lpstr>
      <vt:lpstr>Task-Based Asynchronous Pattern</vt:lpstr>
      <vt:lpstr>Conclusion</vt:lpstr>
      <vt:lpstr>Resources</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2011-09-02T00:43:15Z</dcterms:created>
  <dcterms:modified xsi:type="dcterms:W3CDTF">2011-09-02T00:45:40Z</dcterms:modified>
</cp:coreProperties>
</file>