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18" r:id="rId5"/>
    <p:sldMasterId id="2147483773" r:id="rId6"/>
    <p:sldMasterId id="2147483788" r:id="rId7"/>
    <p:sldMasterId id="2147483805" r:id="rId8"/>
  </p:sldMasterIdLst>
  <p:notesMasterIdLst>
    <p:notesMasterId r:id="rId42"/>
  </p:notesMasterIdLst>
  <p:handoutMasterIdLst>
    <p:handoutMasterId r:id="rId43"/>
  </p:handoutMasterIdLst>
  <p:sldIdLst>
    <p:sldId id="542" r:id="rId9"/>
    <p:sldId id="543" r:id="rId10"/>
    <p:sldId id="539" r:id="rId11"/>
    <p:sldId id="508" r:id="rId12"/>
    <p:sldId id="509" r:id="rId13"/>
    <p:sldId id="535" r:id="rId14"/>
    <p:sldId id="536" r:id="rId15"/>
    <p:sldId id="537" r:id="rId16"/>
    <p:sldId id="510" r:id="rId17"/>
    <p:sldId id="511" r:id="rId18"/>
    <p:sldId id="512" r:id="rId19"/>
    <p:sldId id="513" r:id="rId20"/>
    <p:sldId id="516" r:id="rId21"/>
    <p:sldId id="517" r:id="rId22"/>
    <p:sldId id="540" r:id="rId23"/>
    <p:sldId id="541" r:id="rId24"/>
    <p:sldId id="519" r:id="rId25"/>
    <p:sldId id="518" r:id="rId26"/>
    <p:sldId id="520" r:id="rId27"/>
    <p:sldId id="521" r:id="rId28"/>
    <p:sldId id="523" r:id="rId29"/>
    <p:sldId id="525" r:id="rId30"/>
    <p:sldId id="526" r:id="rId31"/>
    <p:sldId id="527" r:id="rId32"/>
    <p:sldId id="529" r:id="rId33"/>
    <p:sldId id="531" r:id="rId34"/>
    <p:sldId id="532" r:id="rId35"/>
    <p:sldId id="533" r:id="rId36"/>
    <p:sldId id="534" r:id="rId37"/>
    <p:sldId id="538" r:id="rId38"/>
    <p:sldId id="544" r:id="rId39"/>
    <p:sldId id="545" r:id="rId40"/>
    <p:sldId id="546" r:id="rId41"/>
  </p:sldIdLst>
  <p:sldSz cx="9144000" cy="6858000" type="screen4x3"/>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C2F1"/>
    <a:srgbClr val="FFFFFF"/>
    <a:srgbClr val="000000"/>
    <a:srgbClr val="429A16"/>
    <a:srgbClr val="F8F57B"/>
    <a:srgbClr val="59D01E"/>
    <a:srgbClr val="ACE58F"/>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56" autoAdjust="0"/>
    <p:restoredTop sz="96163" autoAdjust="0"/>
  </p:normalViewPr>
  <p:slideViewPr>
    <p:cSldViewPr snapToGrid="0">
      <p:cViewPr>
        <p:scale>
          <a:sx n="70" d="100"/>
          <a:sy n="70" d="100"/>
        </p:scale>
        <p:origin x="-162" y="-330"/>
      </p:cViewPr>
      <p:guideLst>
        <p:guide orient="horz" pos="144"/>
        <p:guide orient="horz" pos="1200"/>
        <p:guide orient="horz" pos="2736"/>
        <p:guide orient="horz" pos="4176"/>
        <p:guide orient="horz" pos="1488"/>
        <p:guide orient="horz" pos="912"/>
        <p:guide pos="2880"/>
        <p:guide pos="245"/>
        <p:guide pos="893"/>
        <p:guide pos="5514"/>
        <p:guide pos="5299"/>
        <p:guide pos="458"/>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p:scale>
          <a:sx n="148" d="100"/>
          <a:sy n="148" d="100"/>
        </p:scale>
        <p:origin x="-168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48"/>
    </mc:Choice>
    <mc:Fallback>
      <c:style val="48"/>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8.4328863514064614E-2"/>
          <c:y val="3.9789701649691284E-2"/>
          <c:w val="0.87189631499315889"/>
          <c:h val="0.87019867623017999"/>
        </c:manualLayout>
      </c:layout>
      <c:area3DChart>
        <c:grouping val="percentStacked"/>
        <c:varyColors val="0"/>
        <c:ser>
          <c:idx val="0"/>
          <c:order val="0"/>
          <c:tx>
            <c:strRef>
              <c:f>Sheet1!$B$1</c:f>
              <c:strCache>
                <c:ptCount val="1"/>
                <c:pt idx="0">
                  <c:v>PBX Phones</c:v>
                </c:pt>
              </c:strCache>
            </c:strRef>
          </c:tx>
          <c:cat>
            <c:strRef>
              <c:f>Sheet1!$A$2:$A$6</c:f>
              <c:strCache>
                <c:ptCount val="5"/>
                <c:pt idx="0">
                  <c:v>Year 1</c:v>
                </c:pt>
                <c:pt idx="1">
                  <c:v>Year 2</c:v>
                </c:pt>
                <c:pt idx="2">
                  <c:v>Year 3</c:v>
                </c:pt>
                <c:pt idx="3">
                  <c:v>Year 4</c:v>
                </c:pt>
                <c:pt idx="4">
                  <c:v>Year 5</c:v>
                </c:pt>
              </c:strCache>
            </c:strRef>
          </c:cat>
          <c:val>
            <c:numRef>
              <c:f>Sheet1!$B$2:$B$6</c:f>
              <c:numCache>
                <c:formatCode>0%</c:formatCode>
                <c:ptCount val="5"/>
                <c:pt idx="0">
                  <c:v>1</c:v>
                </c:pt>
                <c:pt idx="1">
                  <c:v>0.9</c:v>
                </c:pt>
                <c:pt idx="2">
                  <c:v>0.4</c:v>
                </c:pt>
                <c:pt idx="3">
                  <c:v>0</c:v>
                </c:pt>
                <c:pt idx="4">
                  <c:v>0</c:v>
                </c:pt>
              </c:numCache>
            </c:numRef>
          </c:val>
        </c:ser>
        <c:ser>
          <c:idx val="1"/>
          <c:order val="1"/>
          <c:tx>
            <c:strRef>
              <c:f>Sheet1!$C$1</c:f>
              <c:strCache>
                <c:ptCount val="1"/>
                <c:pt idx="0">
                  <c:v>Lync Endpoints</c:v>
                </c:pt>
              </c:strCache>
            </c:strRef>
          </c:tx>
          <c:cat>
            <c:strRef>
              <c:f>Sheet1!$A$2:$A$6</c:f>
              <c:strCache>
                <c:ptCount val="5"/>
                <c:pt idx="0">
                  <c:v>Year 1</c:v>
                </c:pt>
                <c:pt idx="1">
                  <c:v>Year 2</c:v>
                </c:pt>
                <c:pt idx="2">
                  <c:v>Year 3</c:v>
                </c:pt>
                <c:pt idx="3">
                  <c:v>Year 4</c:v>
                </c:pt>
                <c:pt idx="4">
                  <c:v>Year 5</c:v>
                </c:pt>
              </c:strCache>
            </c:strRef>
          </c:cat>
          <c:val>
            <c:numRef>
              <c:f>Sheet1!$C$2:$C$6</c:f>
              <c:numCache>
                <c:formatCode>0%</c:formatCode>
                <c:ptCount val="5"/>
                <c:pt idx="0">
                  <c:v>0</c:v>
                </c:pt>
                <c:pt idx="1">
                  <c:v>0.1</c:v>
                </c:pt>
                <c:pt idx="2">
                  <c:v>0.6</c:v>
                </c:pt>
                <c:pt idx="3">
                  <c:v>1</c:v>
                </c:pt>
                <c:pt idx="4">
                  <c:v>1</c:v>
                </c:pt>
              </c:numCache>
            </c:numRef>
          </c:val>
        </c:ser>
        <c:dLbls>
          <c:showLegendKey val="0"/>
          <c:showVal val="0"/>
          <c:showCatName val="0"/>
          <c:showSerName val="0"/>
          <c:showPercent val="0"/>
          <c:showBubbleSize val="0"/>
        </c:dLbls>
        <c:axId val="95065984"/>
        <c:axId val="95067520"/>
        <c:axId val="0"/>
      </c:area3DChart>
      <c:catAx>
        <c:axId val="95065984"/>
        <c:scaling>
          <c:orientation val="minMax"/>
        </c:scaling>
        <c:delete val="0"/>
        <c:axPos val="b"/>
        <c:majorTickMark val="none"/>
        <c:minorTickMark val="none"/>
        <c:tickLblPos val="nextTo"/>
        <c:crossAx val="95067520"/>
        <c:crosses val="autoZero"/>
        <c:auto val="1"/>
        <c:lblAlgn val="ctr"/>
        <c:lblOffset val="100"/>
        <c:noMultiLvlLbl val="0"/>
      </c:catAx>
      <c:valAx>
        <c:axId val="95067520"/>
        <c:scaling>
          <c:orientation val="minMax"/>
        </c:scaling>
        <c:delete val="0"/>
        <c:axPos val="l"/>
        <c:numFmt formatCode="0%" sourceLinked="1"/>
        <c:majorTickMark val="none"/>
        <c:minorTickMark val="none"/>
        <c:tickLblPos val="nextTo"/>
        <c:crossAx val="95065984"/>
        <c:crosses val="autoZero"/>
        <c:crossBetween val="midCat"/>
      </c:valAx>
      <c:spPr>
        <a:solidFill>
          <a:schemeClr val="bg1">
            <a:alpha val="0"/>
          </a:schemeClr>
        </a:solidFill>
      </c:spPr>
    </c:plotArea>
    <c:legend>
      <c:legendPos val="b"/>
      <c:layout>
        <c:manualLayout>
          <c:xMode val="edge"/>
          <c:yMode val="edge"/>
          <c:x val="0.18212584067783399"/>
          <c:y val="0.2397417827072609"/>
          <c:w val="0.70621048378330153"/>
          <c:h val="0.28704932723924159"/>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48"/>
    </mc:Choice>
    <mc:Fallback>
      <c:style val="48"/>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8.4328863514064614E-2"/>
          <c:y val="3.9789701649691284E-2"/>
          <c:w val="0.87189631499315889"/>
          <c:h val="0.87019867623017999"/>
        </c:manualLayout>
      </c:layout>
      <c:area3DChart>
        <c:grouping val="percentStacked"/>
        <c:varyColors val="0"/>
        <c:ser>
          <c:idx val="0"/>
          <c:order val="0"/>
          <c:tx>
            <c:strRef>
              <c:f>Sheet1!$B$1</c:f>
              <c:strCache>
                <c:ptCount val="1"/>
                <c:pt idx="0">
                  <c:v>PBX Phones</c:v>
                </c:pt>
              </c:strCache>
            </c:strRef>
          </c:tx>
          <c:cat>
            <c:strRef>
              <c:f>Sheet1!$A$2:$A$6</c:f>
              <c:strCache>
                <c:ptCount val="5"/>
                <c:pt idx="0">
                  <c:v>Year 1</c:v>
                </c:pt>
                <c:pt idx="1">
                  <c:v>Year 2</c:v>
                </c:pt>
                <c:pt idx="2">
                  <c:v>Year 3</c:v>
                </c:pt>
                <c:pt idx="3">
                  <c:v>Year 4</c:v>
                </c:pt>
                <c:pt idx="4">
                  <c:v>Year 5</c:v>
                </c:pt>
              </c:strCache>
            </c:strRef>
          </c:cat>
          <c:val>
            <c:numRef>
              <c:f>Sheet1!$B$2:$B$6</c:f>
              <c:numCache>
                <c:formatCode>0%</c:formatCode>
                <c:ptCount val="5"/>
                <c:pt idx="0">
                  <c:v>1</c:v>
                </c:pt>
                <c:pt idx="1">
                  <c:v>0.9</c:v>
                </c:pt>
                <c:pt idx="2">
                  <c:v>0.6</c:v>
                </c:pt>
                <c:pt idx="3">
                  <c:v>0.4</c:v>
                </c:pt>
                <c:pt idx="4">
                  <c:v>0.35</c:v>
                </c:pt>
              </c:numCache>
            </c:numRef>
          </c:val>
        </c:ser>
        <c:ser>
          <c:idx val="1"/>
          <c:order val="1"/>
          <c:tx>
            <c:strRef>
              <c:f>Sheet1!$C$1</c:f>
              <c:strCache>
                <c:ptCount val="1"/>
                <c:pt idx="0">
                  <c:v>Lync Endpoints</c:v>
                </c:pt>
              </c:strCache>
            </c:strRef>
          </c:tx>
          <c:cat>
            <c:strRef>
              <c:f>Sheet1!$A$2:$A$6</c:f>
              <c:strCache>
                <c:ptCount val="5"/>
                <c:pt idx="0">
                  <c:v>Year 1</c:v>
                </c:pt>
                <c:pt idx="1">
                  <c:v>Year 2</c:v>
                </c:pt>
                <c:pt idx="2">
                  <c:v>Year 3</c:v>
                </c:pt>
                <c:pt idx="3">
                  <c:v>Year 4</c:v>
                </c:pt>
                <c:pt idx="4">
                  <c:v>Year 5</c:v>
                </c:pt>
              </c:strCache>
            </c:strRef>
          </c:cat>
          <c:val>
            <c:numRef>
              <c:f>Sheet1!$C$2:$C$6</c:f>
              <c:numCache>
                <c:formatCode>0%</c:formatCode>
                <c:ptCount val="5"/>
                <c:pt idx="0">
                  <c:v>0</c:v>
                </c:pt>
                <c:pt idx="1">
                  <c:v>0.1</c:v>
                </c:pt>
                <c:pt idx="2">
                  <c:v>0.4</c:v>
                </c:pt>
                <c:pt idx="3">
                  <c:v>0.6</c:v>
                </c:pt>
                <c:pt idx="4">
                  <c:v>0.65</c:v>
                </c:pt>
              </c:numCache>
            </c:numRef>
          </c:val>
        </c:ser>
        <c:dLbls>
          <c:showLegendKey val="0"/>
          <c:showVal val="0"/>
          <c:showCatName val="0"/>
          <c:showSerName val="0"/>
          <c:showPercent val="0"/>
          <c:showBubbleSize val="0"/>
        </c:dLbls>
        <c:axId val="95168000"/>
        <c:axId val="95169536"/>
        <c:axId val="0"/>
      </c:area3DChart>
      <c:catAx>
        <c:axId val="95168000"/>
        <c:scaling>
          <c:orientation val="minMax"/>
        </c:scaling>
        <c:delete val="0"/>
        <c:axPos val="b"/>
        <c:majorTickMark val="none"/>
        <c:minorTickMark val="none"/>
        <c:tickLblPos val="nextTo"/>
        <c:crossAx val="95169536"/>
        <c:crosses val="autoZero"/>
        <c:auto val="1"/>
        <c:lblAlgn val="ctr"/>
        <c:lblOffset val="100"/>
        <c:noMultiLvlLbl val="0"/>
      </c:catAx>
      <c:valAx>
        <c:axId val="95169536"/>
        <c:scaling>
          <c:orientation val="minMax"/>
        </c:scaling>
        <c:delete val="0"/>
        <c:axPos val="l"/>
        <c:numFmt formatCode="0%" sourceLinked="1"/>
        <c:majorTickMark val="none"/>
        <c:minorTickMark val="none"/>
        <c:tickLblPos val="nextTo"/>
        <c:crossAx val="95168000"/>
        <c:crosses val="autoZero"/>
        <c:crossBetween val="midCat"/>
      </c:valAx>
    </c:plotArea>
    <c:legend>
      <c:legendPos val="b"/>
      <c:layout>
        <c:manualLayout>
          <c:xMode val="edge"/>
          <c:yMode val="edge"/>
          <c:x val="0.18212584067783399"/>
          <c:y val="0.2397417827072609"/>
          <c:w val="0.70621048378330153"/>
          <c:h val="0.28704932723924159"/>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OCS/Lync Conferencing  (Monthly/Avg.)</a:t>
            </a:r>
          </a:p>
        </c:rich>
      </c:tx>
      <c:layout/>
      <c:overlay val="0"/>
    </c:title>
    <c:autoTitleDeleted val="0"/>
    <c:plotArea>
      <c:layout/>
      <c:lineChart>
        <c:grouping val="standard"/>
        <c:varyColors val="0"/>
        <c:ser>
          <c:idx val="0"/>
          <c:order val="0"/>
          <c:tx>
            <c:strRef>
              <c:f>Sheet1!$D$15</c:f>
              <c:strCache>
                <c:ptCount val="1"/>
                <c:pt idx="0">
                  <c:v>Unique Meetings</c:v>
                </c:pt>
              </c:strCache>
            </c:strRef>
          </c:tx>
          <c:spPr>
            <a:ln w="66675"/>
          </c:spPr>
          <c:marker>
            <c:symbol val="none"/>
          </c:marker>
          <c:dLbls>
            <c:numFmt formatCode="#,##0" sourceLinked="0"/>
            <c:showLegendKey val="0"/>
            <c:showVal val="1"/>
            <c:showCatName val="0"/>
            <c:showSerName val="0"/>
            <c:showPercent val="0"/>
            <c:showBubbleSize val="0"/>
            <c:showLeaderLines val="0"/>
          </c:dLbls>
          <c:cat>
            <c:strRef>
              <c:f>Sheet1!$A$24:$A$27</c:f>
              <c:strCache>
                <c:ptCount val="4"/>
                <c:pt idx="0">
                  <c:v>FY08</c:v>
                </c:pt>
                <c:pt idx="1">
                  <c:v>FY09</c:v>
                </c:pt>
                <c:pt idx="2">
                  <c:v>FY10</c:v>
                </c:pt>
                <c:pt idx="3">
                  <c:v>FY11</c:v>
                </c:pt>
              </c:strCache>
            </c:strRef>
          </c:cat>
          <c:val>
            <c:numRef>
              <c:f>Sheet1!$D$16:$D$19</c:f>
              <c:numCache>
                <c:formatCode>General</c:formatCode>
                <c:ptCount val="4"/>
                <c:pt idx="0">
                  <c:v>0</c:v>
                </c:pt>
                <c:pt idx="1">
                  <c:v>39051</c:v>
                </c:pt>
                <c:pt idx="2">
                  <c:v>152175</c:v>
                </c:pt>
                <c:pt idx="3">
                  <c:v>554566</c:v>
                </c:pt>
              </c:numCache>
            </c:numRef>
          </c:val>
          <c:smooth val="0"/>
        </c:ser>
        <c:dLbls>
          <c:showLegendKey val="0"/>
          <c:showVal val="0"/>
          <c:showCatName val="0"/>
          <c:showSerName val="0"/>
          <c:showPercent val="0"/>
          <c:showBubbleSize val="0"/>
        </c:dLbls>
        <c:marker val="1"/>
        <c:smooth val="0"/>
        <c:axId val="88157184"/>
        <c:axId val="89236608"/>
      </c:lineChart>
      <c:catAx>
        <c:axId val="88157184"/>
        <c:scaling>
          <c:orientation val="minMax"/>
        </c:scaling>
        <c:delete val="0"/>
        <c:axPos val="b"/>
        <c:majorTickMark val="out"/>
        <c:minorTickMark val="none"/>
        <c:tickLblPos val="nextTo"/>
        <c:crossAx val="89236608"/>
        <c:crosses val="autoZero"/>
        <c:auto val="1"/>
        <c:lblAlgn val="ctr"/>
        <c:lblOffset val="100"/>
        <c:noMultiLvlLbl val="0"/>
      </c:catAx>
      <c:valAx>
        <c:axId val="89236608"/>
        <c:scaling>
          <c:orientation val="minMax"/>
        </c:scaling>
        <c:delete val="0"/>
        <c:axPos val="l"/>
        <c:majorGridlines/>
        <c:numFmt formatCode="#,##0" sourceLinked="0"/>
        <c:majorTickMark val="out"/>
        <c:minorTickMark val="none"/>
        <c:tickLblPos val="nextTo"/>
        <c:crossAx val="88157184"/>
        <c:crosses val="autoZero"/>
        <c:crossBetween val="between"/>
      </c:valAx>
    </c:plotArea>
    <c:plotVisOnly val="1"/>
    <c:dispBlanksAs val="gap"/>
    <c:showDLblsOverMax val="0"/>
  </c:chart>
  <c:spPr>
    <a:noFill/>
    <a:ln>
      <a:noFill/>
    </a:ln>
  </c:spPr>
  <c:txPr>
    <a:bodyPr/>
    <a:lstStyle/>
    <a:p>
      <a:pPr>
        <a:defRPr>
          <a:solidFill>
            <a:schemeClr val="bg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lineChart>
        <c:grouping val="standard"/>
        <c:varyColors val="0"/>
        <c:ser>
          <c:idx val="0"/>
          <c:order val="0"/>
          <c:tx>
            <c:strRef>
              <c:f>Sheet1!$F$23</c:f>
              <c:strCache>
                <c:ptCount val="1"/>
                <c:pt idx="0">
                  <c:v>Instant Messaging</c:v>
                </c:pt>
              </c:strCache>
            </c:strRef>
          </c:tx>
          <c:spPr>
            <a:ln w="66675"/>
          </c:spPr>
          <c:marker>
            <c:symbol val="none"/>
          </c:marker>
          <c:dLbls>
            <c:dLbl>
              <c:idx val="3"/>
              <c:layout>
                <c:manualLayout>
                  <c:x val="-5.9523809523808436E-3"/>
                  <c:y val="1.3888888888888888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Sheet1!$A$24:$A$27</c:f>
              <c:strCache>
                <c:ptCount val="4"/>
                <c:pt idx="0">
                  <c:v>FY08</c:v>
                </c:pt>
                <c:pt idx="1">
                  <c:v>FY09</c:v>
                </c:pt>
                <c:pt idx="2">
                  <c:v>FY10</c:v>
                </c:pt>
                <c:pt idx="3">
                  <c:v>FY11</c:v>
                </c:pt>
              </c:strCache>
            </c:strRef>
          </c:cat>
          <c:val>
            <c:numRef>
              <c:f>Sheet1!$F$24:$F$27</c:f>
              <c:numCache>
                <c:formatCode>General</c:formatCode>
                <c:ptCount val="4"/>
                <c:pt idx="0">
                  <c:v>40000000</c:v>
                </c:pt>
                <c:pt idx="1">
                  <c:v>58000000</c:v>
                </c:pt>
                <c:pt idx="2">
                  <c:v>97150000</c:v>
                </c:pt>
                <c:pt idx="3">
                  <c:v>135900000</c:v>
                </c:pt>
              </c:numCache>
            </c:numRef>
          </c:val>
          <c:smooth val="0"/>
        </c:ser>
        <c:dLbls>
          <c:showLegendKey val="0"/>
          <c:showVal val="0"/>
          <c:showCatName val="0"/>
          <c:showSerName val="0"/>
          <c:showPercent val="0"/>
          <c:showBubbleSize val="0"/>
        </c:dLbls>
        <c:marker val="1"/>
        <c:smooth val="0"/>
        <c:axId val="89257088"/>
        <c:axId val="89258624"/>
      </c:lineChart>
      <c:catAx>
        <c:axId val="89257088"/>
        <c:scaling>
          <c:orientation val="minMax"/>
        </c:scaling>
        <c:delete val="0"/>
        <c:axPos val="b"/>
        <c:majorTickMark val="out"/>
        <c:minorTickMark val="none"/>
        <c:tickLblPos val="nextTo"/>
        <c:crossAx val="89258624"/>
        <c:crosses val="autoZero"/>
        <c:auto val="1"/>
        <c:lblAlgn val="ctr"/>
        <c:lblOffset val="100"/>
        <c:noMultiLvlLbl val="0"/>
      </c:catAx>
      <c:valAx>
        <c:axId val="89258624"/>
        <c:scaling>
          <c:orientation val="minMax"/>
        </c:scaling>
        <c:delete val="0"/>
        <c:axPos val="l"/>
        <c:majorGridlines/>
        <c:numFmt formatCode="#,##0" sourceLinked="0"/>
        <c:majorTickMark val="out"/>
        <c:minorTickMark val="none"/>
        <c:tickLblPos val="nextTo"/>
        <c:spPr>
          <a:noFill/>
        </c:spPr>
        <c:crossAx val="89257088"/>
        <c:crosses val="autoZero"/>
        <c:crossBetween val="between"/>
        <c:dispUnits>
          <c:builtInUnit val="millions"/>
          <c:dispUnitsLbl>
            <c:layout/>
          </c:dispUnitsLbl>
        </c:dispUnits>
      </c:valAx>
    </c:plotArea>
    <c:plotVisOnly val="1"/>
    <c:dispBlanksAs val="gap"/>
    <c:showDLblsOverMax val="0"/>
  </c:chart>
  <c:spPr>
    <a:noFill/>
    <a:ln>
      <a:noFill/>
    </a:ln>
  </c:spPr>
  <c:txPr>
    <a:bodyPr/>
    <a:lstStyle/>
    <a:p>
      <a:pPr>
        <a:defRPr>
          <a:solidFill>
            <a:schemeClr val="bg1"/>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Audio &amp; Video Calls</a:t>
            </a:r>
          </a:p>
        </c:rich>
      </c:tx>
      <c:layout/>
      <c:overlay val="0"/>
    </c:title>
    <c:autoTitleDeleted val="0"/>
    <c:plotArea>
      <c:layout/>
      <c:lineChart>
        <c:grouping val="standard"/>
        <c:varyColors val="0"/>
        <c:ser>
          <c:idx val="0"/>
          <c:order val="0"/>
          <c:tx>
            <c:strRef>
              <c:f>Sheet1!$C$15</c:f>
              <c:strCache>
                <c:ptCount val="1"/>
                <c:pt idx="0">
                  <c:v>Audio Video Calls</c:v>
                </c:pt>
              </c:strCache>
            </c:strRef>
          </c:tx>
          <c:spPr>
            <a:ln w="63500"/>
          </c:spPr>
          <c:marker>
            <c:symbol val="none"/>
          </c:marker>
          <c:dLbls>
            <c:dLbl>
              <c:idx val="2"/>
              <c:layout>
                <c:manualLayout>
                  <c:x val="3.5714285714285712E-2"/>
                  <c:y val="-9.2592592592592587E-3"/>
                </c:manualLayout>
              </c:layout>
              <c:showLegendKey val="0"/>
              <c:showVal val="1"/>
              <c:showCatName val="0"/>
              <c:showSerName val="0"/>
              <c:showPercent val="0"/>
              <c:showBubbleSize val="0"/>
            </c:dLbl>
            <c:dLbl>
              <c:idx val="3"/>
              <c:layout>
                <c:manualLayout>
                  <c:x val="0"/>
                  <c:y val="5.0925925925925923E-2"/>
                </c:manualLayout>
              </c:layout>
              <c:showLegendKey val="0"/>
              <c:showVal val="1"/>
              <c:showCatName val="0"/>
              <c:showSerName val="0"/>
              <c:showPercent val="0"/>
              <c:showBubbleSize val="0"/>
            </c:dLbl>
            <c:numFmt formatCode="#,##0" sourceLinked="0"/>
            <c:showLegendKey val="0"/>
            <c:showVal val="1"/>
            <c:showCatName val="0"/>
            <c:showSerName val="0"/>
            <c:showPercent val="0"/>
            <c:showBubbleSize val="0"/>
            <c:showLeaderLines val="0"/>
          </c:dLbls>
          <c:cat>
            <c:strRef>
              <c:f>Sheet1!$A$16:$A$19</c:f>
              <c:strCache>
                <c:ptCount val="4"/>
                <c:pt idx="0">
                  <c:v>FY08</c:v>
                </c:pt>
                <c:pt idx="1">
                  <c:v>FY09</c:v>
                </c:pt>
                <c:pt idx="2">
                  <c:v>FY10</c:v>
                </c:pt>
                <c:pt idx="3">
                  <c:v>FY11</c:v>
                </c:pt>
              </c:strCache>
            </c:strRef>
          </c:cat>
          <c:val>
            <c:numRef>
              <c:f>Sheet1!$C$16:$C$19</c:f>
              <c:numCache>
                <c:formatCode>General</c:formatCode>
                <c:ptCount val="4"/>
                <c:pt idx="0">
                  <c:v>37197</c:v>
                </c:pt>
                <c:pt idx="1">
                  <c:v>114901</c:v>
                </c:pt>
                <c:pt idx="2">
                  <c:v>308961</c:v>
                </c:pt>
                <c:pt idx="3">
                  <c:v>405125</c:v>
                </c:pt>
              </c:numCache>
            </c:numRef>
          </c:val>
          <c:smooth val="0"/>
        </c:ser>
        <c:dLbls>
          <c:showLegendKey val="0"/>
          <c:showVal val="0"/>
          <c:showCatName val="0"/>
          <c:showSerName val="0"/>
          <c:showPercent val="0"/>
          <c:showBubbleSize val="0"/>
        </c:dLbls>
        <c:marker val="1"/>
        <c:smooth val="0"/>
        <c:axId val="53791744"/>
        <c:axId val="53793536"/>
      </c:lineChart>
      <c:catAx>
        <c:axId val="53791744"/>
        <c:scaling>
          <c:orientation val="minMax"/>
        </c:scaling>
        <c:delete val="0"/>
        <c:axPos val="b"/>
        <c:majorTickMark val="out"/>
        <c:minorTickMark val="none"/>
        <c:tickLblPos val="nextTo"/>
        <c:crossAx val="53793536"/>
        <c:crosses val="autoZero"/>
        <c:auto val="1"/>
        <c:lblAlgn val="ctr"/>
        <c:lblOffset val="100"/>
        <c:noMultiLvlLbl val="0"/>
      </c:catAx>
      <c:valAx>
        <c:axId val="53793536"/>
        <c:scaling>
          <c:orientation val="minMax"/>
        </c:scaling>
        <c:delete val="0"/>
        <c:axPos val="l"/>
        <c:majorGridlines/>
        <c:numFmt formatCode="#,##0" sourceLinked="0"/>
        <c:majorTickMark val="out"/>
        <c:minorTickMark val="none"/>
        <c:tickLblPos val="nextTo"/>
        <c:crossAx val="53791744"/>
        <c:crosses val="autoZero"/>
        <c:crossBetween val="between"/>
      </c:valAx>
    </c:plotArea>
    <c:plotVisOnly val="1"/>
    <c:dispBlanksAs val="gap"/>
    <c:showDLblsOverMax val="0"/>
  </c:chart>
  <c:spPr>
    <a:noFill/>
    <a:ln>
      <a:noFill/>
    </a:ln>
  </c:spPr>
  <c:txPr>
    <a:bodyPr/>
    <a:lstStyle/>
    <a:p>
      <a:pPr>
        <a:defRPr>
          <a:solidFill>
            <a:schemeClr val="bg1"/>
          </a:solidFil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9/1/2011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9/1/2011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34AC48C-614D-46D0-90EB-1AE9301A1F8C}" type="slidenum">
              <a:rPr lang="en-AU" smtClean="0"/>
              <a:pPr/>
              <a:t>2</a:t>
            </a:fld>
            <a:endParaRPr lang="en-AU" dirty="0"/>
          </a:p>
        </p:txBody>
      </p:sp>
    </p:spTree>
    <p:extLst>
      <p:ext uri="{BB962C8B-B14F-4D97-AF65-F5344CB8AC3E}">
        <p14:creationId xmlns:p14="http://schemas.microsoft.com/office/powerpoint/2010/main" val="2413184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26</a:t>
            </a:fld>
            <a:endParaRPr lang="en-US" dirty="0"/>
          </a:p>
        </p:txBody>
      </p:sp>
    </p:spTree>
    <p:extLst>
      <p:ext uri="{BB962C8B-B14F-4D97-AF65-F5344CB8AC3E}">
        <p14:creationId xmlns:p14="http://schemas.microsoft.com/office/powerpoint/2010/main" val="2061579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112BF-CC53-4BD3-B71B-638534610DBF}" type="slidenum">
              <a:rPr lang="en-US" smtClean="0">
                <a:solidFill>
                  <a:prstClr val="black"/>
                </a:solidFill>
              </a:rPr>
              <a:pPr>
                <a:defRPr/>
              </a:pPr>
              <a:t>32</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9/1/2011 2:20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 2007 Microsoft Corporation. All rights reserved. Microsoft, Windows, Windows Vista and other product names are or may be registered trademarks and/or trademarks in the U.S. and/or other countries.</a:t>
            </a:r>
          </a:p>
          <a:p>
            <a:r>
              <a:rPr lang="en-US"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prstClr val="black"/>
                </a:solidFill>
              </a:rPr>
            </a:br>
            <a:r>
              <a:rPr lang="en-US" smtClean="0">
                <a:solidFill>
                  <a:prstClr val="black"/>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33</a:t>
            </a:fld>
            <a:endParaRPr lang="en-US" dirty="0">
              <a:solidFill>
                <a:prstClr val="black"/>
              </a:solidFill>
            </a:endParaRPr>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7663" y="2265473"/>
            <a:ext cx="7683913"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727662" y="4703873"/>
            <a:ext cx="7683914"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94111883"/>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9436" y="1447799"/>
            <a:ext cx="8363938"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389436" y="1447801"/>
            <a:ext cx="4115872" cy="2129814"/>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7501" y="1447801"/>
            <a:ext cx="4115872" cy="2129814"/>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9436" y="1065305"/>
            <a:ext cx="4115872"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1000" y="2133600"/>
            <a:ext cx="4114800" cy="1855893"/>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37501" y="1065305"/>
            <a:ext cx="4115872"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7501" y="2133601"/>
            <a:ext cx="4115872" cy="1855893"/>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71896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769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412533"/>
            <a:ext cx="8382000" cy="1634294"/>
          </a:xfrm>
          <a:prstGeom prst="rect">
            <a:avLst/>
          </a:prstGeom>
        </p:spPr>
        <p:txBody>
          <a:bodyPr/>
          <a:lstStyle>
            <a:lvl1pPr>
              <a:defRPr sz="5900">
                <a:solidFill>
                  <a:schemeClr val="bg1"/>
                </a:solidFill>
              </a:defRPr>
            </a:lvl1pPr>
          </a:lstStyle>
          <a:p>
            <a:r>
              <a:rPr lang="en-US" dirty="0" smtClean="0"/>
              <a:t>Click to edit Master title style</a:t>
            </a:r>
            <a:endParaRPr lang="en-US" dirty="0"/>
          </a:p>
        </p:txBody>
      </p:sp>
      <p:sp>
        <p:nvSpPr>
          <p:cNvPr id="10" name="Text Placeholder 2"/>
          <p:cNvSpPr>
            <a:spLocks noGrp="1"/>
          </p:cNvSpPr>
          <p:nvPr>
            <p:ph type="body" idx="10"/>
          </p:nvPr>
        </p:nvSpPr>
        <p:spPr>
          <a:xfrm>
            <a:off x="397239" y="1743853"/>
            <a:ext cx="8305800" cy="4267203"/>
          </a:xfrm>
          <a:prstGeom prst="rect">
            <a:avLst/>
          </a:prstGeom>
        </p:spPr>
        <p:txBody>
          <a:bodyPr>
            <a:normAutofit/>
          </a:bodyPr>
          <a:lstStyle>
            <a:lvl1pPr>
              <a:spcBef>
                <a:spcPts val="100"/>
              </a:spcBef>
              <a:buFontTx/>
              <a:buBlip>
                <a:blip r:embed="rId2"/>
              </a:buBlip>
              <a:defRPr sz="4400">
                <a:solidFill>
                  <a:schemeClr val="bg1"/>
                </a:solidFill>
              </a:defRPr>
            </a:lvl1pPr>
            <a:lvl2pPr>
              <a:spcBef>
                <a:spcPts val="100"/>
              </a:spcBef>
              <a:buFontTx/>
              <a:buBlip>
                <a:blip r:embed="rId3"/>
              </a:buBlip>
              <a:defRPr sz="4000">
                <a:solidFill>
                  <a:schemeClr val="bg1"/>
                </a:solidFill>
              </a:defRPr>
            </a:lvl2pPr>
            <a:lvl3pPr>
              <a:spcBef>
                <a:spcPts val="100"/>
              </a:spcBef>
              <a:buFontTx/>
              <a:buBlip>
                <a:blip r:embed="rId3"/>
              </a:buBlip>
              <a:defRPr sz="3600">
                <a:solidFill>
                  <a:schemeClr val="bg1"/>
                </a:solidFill>
              </a:defRPr>
            </a:lvl3pPr>
            <a:lvl4pPr>
              <a:spcBef>
                <a:spcPts val="100"/>
              </a:spcBef>
              <a:buFontTx/>
              <a:buBlip>
                <a:blip r:embed="rId3"/>
              </a:buBlip>
              <a:defRPr sz="3100">
                <a:solidFill>
                  <a:schemeClr val="bg1"/>
                </a:solidFill>
              </a:defRPr>
            </a:lvl4pPr>
            <a:lvl5pPr>
              <a:spcBef>
                <a:spcPts val="100"/>
              </a:spcBef>
              <a:buFontTx/>
              <a:buBlip>
                <a:blip r:embed="rId3"/>
              </a:buBlip>
              <a:defRPr sz="31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3"/>
          <p:cNvSpPr>
            <a:spLocks noGrp="1"/>
          </p:cNvSpPr>
          <p:nvPr>
            <p:ph type="sldNum" sz="quarter" idx="11"/>
          </p:nvPr>
        </p:nvSpPr>
        <p:spPr>
          <a:xfrm>
            <a:off x="6553201" y="6356353"/>
            <a:ext cx="2133600" cy="365125"/>
          </a:xfrm>
          <a:prstGeom prst="rect">
            <a:avLst/>
          </a:prstGeom>
        </p:spPr>
        <p:txBody>
          <a:bodyPr lIns="121899" tIns="60949" rIns="121899" bIns="60949"/>
          <a:lstStyle>
            <a:lvl1pPr algn="r" defTabSz="1218889" fontAlgn="auto">
              <a:spcBef>
                <a:spcPts val="0"/>
              </a:spcBef>
              <a:spcAft>
                <a:spcPts val="0"/>
              </a:spcAft>
              <a:defRPr sz="1100">
                <a:solidFill>
                  <a:schemeClr val="bg1"/>
                </a:solidFill>
                <a:latin typeface="+mn-lt"/>
                <a:cs typeface="+mn-cs"/>
              </a:defRPr>
            </a:lvl1pPr>
          </a:lstStyle>
          <a:p>
            <a:pPr>
              <a:defRPr/>
            </a:pPr>
            <a:fld id="{2BF94CA3-94D9-4E9E-ACE3-0770F0F03AF3}" type="slidenum">
              <a:rPr lang="en-US" smtClean="0"/>
              <a:pPr>
                <a:defRPr/>
              </a:pPr>
              <a:t>‹#›</a:t>
            </a:fld>
            <a:endParaRPr lang="en-US" dirty="0"/>
          </a:p>
        </p:txBody>
      </p:sp>
    </p:spTree>
    <p:extLst>
      <p:ext uri="{BB962C8B-B14F-4D97-AF65-F5344CB8AC3E}">
        <p14:creationId xmlns:p14="http://schemas.microsoft.com/office/powerpoint/2010/main" val="3198037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799117" y="4876800"/>
            <a:ext cx="7683914"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627623" y="2431024"/>
            <a:ext cx="6994362"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627623" y="4191001"/>
            <a:ext cx="6994363"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2717014" y="1644651"/>
            <a:ext cx="1358507"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sp>
        <p:nvSpPr>
          <p:cNvPr id="2" name="Title 1"/>
          <p:cNvSpPr>
            <a:spLocks noGrp="1"/>
          </p:cNvSpPr>
          <p:nvPr>
            <p:ph type="ctrTitle" hasCustomPrompt="1"/>
          </p:nvPr>
        </p:nvSpPr>
        <p:spPr>
          <a:xfrm>
            <a:off x="727663" y="2265473"/>
            <a:ext cx="7683913"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727662" y="4703873"/>
            <a:ext cx="7683914"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4072997" y="1644647"/>
            <a:ext cx="771726"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2803756" y="1837299"/>
            <a:ext cx="1641654"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2373968724"/>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9437" y="1905000"/>
            <a:ext cx="8363937"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098" name="Picture 2" descr="O:\Wunderman\CLIENTS\Microsoft\_SMIC_FY11\SMIC1062 TechEd 2011\Creative\Digital\2_concept\powerpoint\teched11_powerpoint_page1.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83569" y="2348882"/>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41769C1-C44B-4111-B818-7C3DFAA6F123}" type="datetime1">
              <a:rPr lang="en-AU" smtClean="0"/>
              <a:t>1/09/2011</a:t>
            </a:fld>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p>
            <a:fld id="{2721943D-A7F9-4474-AC48-B5E8E9B2DDB3}" type="slidenum">
              <a:rPr lang="en-AU" smtClean="0"/>
              <a:pPr/>
              <a:t>‹#›</a:t>
            </a:fld>
            <a:endParaRPr lang="en-AU"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p>
            <a:fld id="{0C7B273F-C4BF-4147-B9F5-29804690D322}" type="datetime1">
              <a:rPr lang="en-AU" smtClean="0"/>
              <a:t>1/09/2011</a:t>
            </a:fld>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p>
            <a:fld id="{2721943D-A7F9-4474-AC48-B5E8E9B2DDB3}" type="slidenum">
              <a:rPr lang="en-AU" smtClean="0"/>
              <a:pPr/>
              <a:t>‹#›</a:t>
            </a:fld>
            <a:endParaRPr lang="en-AU" dirty="0"/>
          </a:p>
        </p:txBody>
      </p:sp>
      <p:pic>
        <p:nvPicPr>
          <p:cNvPr id="7" name="Picture 2" descr="O:\Wunderman\CLIENTS\Microsoft\_SMIC_FY11\SMIC1062 TechEd 2011\Creative\Digital\2_concept\powerpoint\elements\teched11_powerpoint_logosmall.png"/>
          <p:cNvPicPr>
            <a:picLocks noChangeAspect="1" noChangeArrowheads="1"/>
          </p:cNvPicPr>
          <p:nvPr/>
        </p:nvPicPr>
        <p:blipFill>
          <a:blip r:embed="rId2" cstate="email"/>
          <a:srcRect/>
          <a:stretch>
            <a:fillRect/>
          </a:stretch>
        </p:blipFill>
        <p:spPr bwMode="auto">
          <a:xfrm>
            <a:off x="323528" y="6021290"/>
            <a:ext cx="1475656" cy="671279"/>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p>
            <a:fld id="{0C7B273F-C4BF-4147-B9F5-29804690D322}" type="datetime1">
              <a:rPr lang="en-AU" smtClean="0"/>
              <a:t>1/09/2011</a:t>
            </a:fld>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p>
            <a:fld id="{2721943D-A7F9-4474-AC48-B5E8E9B2DDB3}" type="slidenum">
              <a:rPr lang="en-AU" smtClean="0"/>
              <a:pPr/>
              <a:t>‹#›</a:t>
            </a:fld>
            <a:endParaRPr lang="en-AU" dirty="0"/>
          </a:p>
        </p:txBody>
      </p:sp>
    </p:spTree>
    <p:extLst>
      <p:ext uri="{BB962C8B-B14F-4D97-AF65-F5344CB8AC3E}">
        <p14:creationId xmlns:p14="http://schemas.microsoft.com/office/powerpoint/2010/main" val="153917964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4" descr="O:\Wunderman\CLIENTS\Microsoft\_SMIC_FY11\SMIC1062 TechEd 2011\Creative\Digital\2_concept\powerpoint\teched11_powerpoint_page2.jpg"/>
          <p:cNvPicPr>
            <a:picLocks noChangeAspect="1" noChangeArrowheads="1"/>
          </p:cNvPicPr>
          <p:nvPr/>
        </p:nvPicPr>
        <p:blipFill>
          <a:blip r:embed="rId2" cstate="email"/>
          <a:srcRect t="10101" b="66799"/>
          <a:stretch>
            <a:fillRect/>
          </a:stretch>
        </p:blipFill>
        <p:spPr bwMode="auto">
          <a:xfrm>
            <a:off x="0" y="0"/>
            <a:ext cx="9144000" cy="1584176"/>
          </a:xfrm>
          <a:prstGeom prst="rect">
            <a:avLst/>
          </a:prstGeom>
          <a:noFill/>
        </p:spPr>
      </p:pic>
      <p:sp>
        <p:nvSpPr>
          <p:cNvPr id="7" name="Rectangle 6"/>
          <p:cNvSpPr/>
          <p:nvPr/>
        </p:nvSpPr>
        <p:spPr>
          <a:xfrm>
            <a:off x="0" y="1556792"/>
            <a:ext cx="9144000" cy="5301208"/>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dirty="0">
              <a:ln>
                <a:noFill/>
              </a:ln>
            </a:endParaRPr>
          </a:p>
        </p:txBody>
      </p:sp>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a:xfrm>
            <a:off x="457200" y="2276874"/>
            <a:ext cx="8229600" cy="3849291"/>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EC9DB49B-EC1F-4860-8E6D-E2D24D557912}" type="datetime1">
              <a:rPr lang="en-AU" smtClean="0"/>
              <a:t>1/09/2011</a:t>
            </a:fld>
            <a:endParaRPr lang="en-AU"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2721943D-A7F9-4474-AC48-B5E8E9B2DDB3}" type="slidenum">
              <a:rPr lang="en-AU" smtClean="0"/>
              <a:pPr/>
              <a:t>‹#›</a:t>
            </a:fld>
            <a:endParaRPr lang="en-AU" dirty="0"/>
          </a:p>
        </p:txBody>
      </p:sp>
    </p:spTree>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1" name="Picture 3" descr="O:\Wunderman\CLIENTS\Microsoft\_SMIC_FY11\SMIC1062 TechEd 2011\Creative\Digital\2_concept\powerpoint\teched11_powerpoint_page1.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EFB78B-AC37-4A6C-AE40-2C54E3E06B06}" type="datetime1">
              <a:rPr lang="en-AU" smtClean="0"/>
              <a:t>1/09/2011</a:t>
            </a:fld>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p>
            <a:fld id="{2721943D-A7F9-4474-AC48-B5E8E9B2DDB3}" type="slidenum">
              <a:rPr lang="en-AU" smtClean="0"/>
              <a:pPr/>
              <a:t>‹#›</a:t>
            </a:fld>
            <a:endParaRPr lang="en-AU"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B97118CD-8F63-4C97-ADEB-D66F39072D80}" type="datetime1">
              <a:rPr lang="en-AU" smtClean="0"/>
              <a:t>1/09/2011</a:t>
            </a:fld>
            <a:endParaRPr lang="en-AU" dirty="0"/>
          </a:p>
        </p:txBody>
      </p:sp>
      <p:sp>
        <p:nvSpPr>
          <p:cNvPr id="6" name="Footer Placeholder 5"/>
          <p:cNvSpPr>
            <a:spLocks noGrp="1"/>
          </p:cNvSpPr>
          <p:nvPr>
            <p:ph type="ftr" sz="quarter" idx="11"/>
          </p:nvPr>
        </p:nvSpPr>
        <p:spPr/>
        <p:txBody>
          <a:bodyPr/>
          <a:lstStyle/>
          <a:p>
            <a:r>
              <a:rPr lang="en-AU" smtClean="0"/>
              <a:t>(c) 2011 Microsoft. All rights reserved.</a:t>
            </a:r>
            <a:endParaRPr lang="en-AU" dirty="0"/>
          </a:p>
        </p:txBody>
      </p:sp>
      <p:sp>
        <p:nvSpPr>
          <p:cNvPr id="7" name="Slide Number Placeholder 6"/>
          <p:cNvSpPr>
            <a:spLocks noGrp="1"/>
          </p:cNvSpPr>
          <p:nvPr>
            <p:ph type="sldNum" sz="quarter" idx="12"/>
          </p:nvPr>
        </p:nvSpPr>
        <p:spPr/>
        <p:txBody>
          <a:bodyPr/>
          <a:lstStyle/>
          <a:p>
            <a:fld id="{2721943D-A7F9-4474-AC48-B5E8E9B2DDB3}" type="slidenum">
              <a:rPr lang="en-AU" smtClean="0"/>
              <a:pPr/>
              <a:t>‹#›</a:t>
            </a:fld>
            <a:endParaRPr lang="en-AU" dirty="0"/>
          </a:p>
        </p:txBody>
      </p:sp>
      <p:pic>
        <p:nvPicPr>
          <p:cNvPr id="8" name="Picture 2" descr="O:\Wunderman\CLIENTS\Microsoft\_SMIC_FY11\SMIC1062 TechEd 2011\Creative\Digital\2_concept\powerpoint\elements\teched11_powerpoint_logosmall.png"/>
          <p:cNvPicPr>
            <a:picLocks noChangeAspect="1" noChangeArrowheads="1"/>
          </p:cNvPicPr>
          <p:nvPr/>
        </p:nvPicPr>
        <p:blipFill>
          <a:blip r:embed="rId2" cstate="email"/>
          <a:srcRect/>
          <a:stretch>
            <a:fillRect/>
          </a:stretch>
        </p:blipFill>
        <p:spPr bwMode="auto">
          <a:xfrm>
            <a:off x="323528" y="6021290"/>
            <a:ext cx="1475656" cy="671279"/>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a:solidFill>
            <a:schemeClr val="bg1"/>
          </a:solidFill>
        </p:spPr>
        <p:txBody>
          <a:bodyPr anchor="b">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solidFill>
            <a:schemeClr val="bg1"/>
          </a:solidFill>
        </p:spPr>
        <p:txBody>
          <a:bodyP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7" name="Date Placeholder 6"/>
          <p:cNvSpPr>
            <a:spLocks noGrp="1"/>
          </p:cNvSpPr>
          <p:nvPr>
            <p:ph type="dt" sz="half" idx="10"/>
          </p:nvPr>
        </p:nvSpPr>
        <p:spPr/>
        <p:txBody>
          <a:bodyPr/>
          <a:lstStyle/>
          <a:p>
            <a:fld id="{6B4F00E4-E128-49DC-A031-34EAD9C2E422}" type="datetime1">
              <a:rPr lang="en-AU" smtClean="0"/>
              <a:t>1/09/2011</a:t>
            </a:fld>
            <a:endParaRPr lang="en-AU" dirty="0"/>
          </a:p>
        </p:txBody>
      </p:sp>
      <p:sp>
        <p:nvSpPr>
          <p:cNvPr id="8" name="Footer Placeholder 7"/>
          <p:cNvSpPr>
            <a:spLocks noGrp="1"/>
          </p:cNvSpPr>
          <p:nvPr>
            <p:ph type="ftr" sz="quarter" idx="11"/>
          </p:nvPr>
        </p:nvSpPr>
        <p:spPr/>
        <p:txBody>
          <a:bodyPr/>
          <a:lstStyle/>
          <a:p>
            <a:r>
              <a:rPr lang="en-AU" smtClean="0"/>
              <a:t>(c) 2011 Microsoft. All rights reserved.</a:t>
            </a:r>
            <a:endParaRPr lang="en-AU" dirty="0"/>
          </a:p>
        </p:txBody>
      </p:sp>
      <p:sp>
        <p:nvSpPr>
          <p:cNvPr id="9" name="Slide Number Placeholder 8"/>
          <p:cNvSpPr>
            <a:spLocks noGrp="1"/>
          </p:cNvSpPr>
          <p:nvPr>
            <p:ph type="sldNum" sz="quarter" idx="12"/>
          </p:nvPr>
        </p:nvSpPr>
        <p:spPr/>
        <p:txBody>
          <a:bodyPr/>
          <a:lstStyle/>
          <a:p>
            <a:fld id="{2721943D-A7F9-4474-AC48-B5E8E9B2DDB3}" type="slidenum">
              <a:rPr lang="en-AU" smtClean="0"/>
              <a:pPr/>
              <a:t>‹#›</a:t>
            </a:fld>
            <a:endParaRPr lang="en-AU" dirty="0"/>
          </a:p>
        </p:txBody>
      </p:sp>
      <p:pic>
        <p:nvPicPr>
          <p:cNvPr id="11" name="Picture 2" descr="O:\Wunderman\CLIENTS\Microsoft\_SMIC_FY11\SMIC1062 TechEd 2011\Creative\Digital\2_concept\powerpoint\elements\teched11_powerpoint_logosmall.png"/>
          <p:cNvPicPr>
            <a:picLocks noChangeAspect="1" noChangeArrowheads="1"/>
          </p:cNvPicPr>
          <p:nvPr/>
        </p:nvPicPr>
        <p:blipFill>
          <a:blip r:embed="rId2" cstate="email"/>
          <a:srcRect/>
          <a:stretch>
            <a:fillRect/>
          </a:stretch>
        </p:blipFill>
        <p:spPr bwMode="auto">
          <a:xfrm>
            <a:off x="323528" y="6021290"/>
            <a:ext cx="1475656" cy="671279"/>
          </a:xfrm>
          <a:prstGeom prst="rect">
            <a:avLst/>
          </a:prstGeom>
          <a:noFill/>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4" name="Footer Placeholder 3"/>
          <p:cNvSpPr>
            <a:spLocks noGrp="1"/>
          </p:cNvSpPr>
          <p:nvPr>
            <p:ph type="ftr" sz="quarter" idx="11"/>
          </p:nvPr>
        </p:nvSpPr>
        <p:spPr/>
        <p:txBody>
          <a:bodyPr/>
          <a:lstStyle/>
          <a:p>
            <a:r>
              <a:rPr lang="en-AU" smtClean="0"/>
              <a:t>(c) 2011 Microsoft. All rights reserved.</a:t>
            </a:r>
            <a:endParaRPr lang="en-AU" dirty="0"/>
          </a:p>
        </p:txBody>
      </p:sp>
      <p:sp>
        <p:nvSpPr>
          <p:cNvPr id="5" name="Slide Number Placeholder 4"/>
          <p:cNvSpPr>
            <a:spLocks noGrp="1"/>
          </p:cNvSpPr>
          <p:nvPr>
            <p:ph type="sldNum" sz="quarter" idx="12"/>
          </p:nvPr>
        </p:nvSpPr>
        <p:spPr/>
        <p:txBody>
          <a:bodyPr/>
          <a:lstStyle/>
          <a:p>
            <a:fld id="{2721943D-A7F9-4474-AC48-B5E8E9B2DDB3}" type="slidenum">
              <a:rPr lang="en-AU" smtClean="0"/>
              <a:pPr/>
              <a:t>‹#›</a:t>
            </a:fld>
            <a:endParaRPr lang="en-AU" dirty="0"/>
          </a:p>
        </p:txBody>
      </p:sp>
      <p:pic>
        <p:nvPicPr>
          <p:cNvPr id="6146" name="Picture 2" descr="O:\Wunderman\CLIENTS\Microsoft\_SMIC_FY11\SMIC1062 TechEd 2011\Creative\Digital\2_concept\powerpoint\elements\teched11_powerpoint_logosmall.png"/>
          <p:cNvPicPr>
            <a:picLocks noChangeAspect="1" noChangeArrowheads="1"/>
          </p:cNvPicPr>
          <p:nvPr/>
        </p:nvPicPr>
        <p:blipFill>
          <a:blip r:embed="rId2" cstate="email"/>
          <a:srcRect/>
          <a:stretch>
            <a:fillRect/>
          </a:stretch>
        </p:blipFill>
        <p:spPr bwMode="auto">
          <a:xfrm>
            <a:off x="323528" y="6021290"/>
            <a:ext cx="1475656" cy="671279"/>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623" y="2455047"/>
            <a:ext cx="6994362"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627623" y="4189144"/>
            <a:ext cx="6994363"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799117" y="4876800"/>
            <a:ext cx="7683914"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45058986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smtClean="0"/>
              <a:t>(c) 2011 Microsoft. All rights reserved.</a:t>
            </a:r>
            <a:endParaRPr lang="en-AU" dirty="0"/>
          </a:p>
        </p:txBody>
      </p:sp>
      <p:sp>
        <p:nvSpPr>
          <p:cNvPr id="4" name="Slide Number Placeholder 3"/>
          <p:cNvSpPr>
            <a:spLocks noGrp="1"/>
          </p:cNvSpPr>
          <p:nvPr>
            <p:ph type="sldNum" sz="quarter" idx="12"/>
          </p:nvPr>
        </p:nvSpPr>
        <p:spPr/>
        <p:txBody>
          <a:bodyPr/>
          <a:lstStyle/>
          <a:p>
            <a:fld id="{2721943D-A7F9-4474-AC48-B5E8E9B2DDB3}" type="slidenum">
              <a:rPr lang="en-AU" smtClean="0"/>
              <a:pPr/>
              <a:t>‹#›</a:t>
            </a:fld>
            <a:endParaRPr lang="en-AU" dirty="0"/>
          </a:p>
        </p:txBody>
      </p:sp>
      <p:pic>
        <p:nvPicPr>
          <p:cNvPr id="5" name="Picture 2" descr="O:\Wunderman\CLIENTS\Microsoft\_SMIC_FY11\SMIC1062 TechEd 2011\Creative\Digital\2_concept\powerpoint\elements\teched11_powerpoint_logosmall.png"/>
          <p:cNvPicPr>
            <a:picLocks noChangeAspect="1" noChangeArrowheads="1"/>
          </p:cNvPicPr>
          <p:nvPr/>
        </p:nvPicPr>
        <p:blipFill>
          <a:blip r:embed="rId2" cstate="email"/>
          <a:srcRect/>
          <a:stretch>
            <a:fillRect/>
          </a:stretch>
        </p:blipFill>
        <p:spPr bwMode="auto">
          <a:xfrm>
            <a:off x="323528" y="6021290"/>
            <a:ext cx="1475656" cy="671279"/>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8A66D8-1CAC-4C59-BD22-220102F538C0}" type="datetime1">
              <a:rPr lang="en-AU" smtClean="0"/>
              <a:t>1/09/2011</a:t>
            </a:fld>
            <a:endParaRPr lang="en-AU" dirty="0"/>
          </a:p>
        </p:txBody>
      </p:sp>
      <p:sp>
        <p:nvSpPr>
          <p:cNvPr id="6" name="Footer Placeholder 5"/>
          <p:cNvSpPr>
            <a:spLocks noGrp="1"/>
          </p:cNvSpPr>
          <p:nvPr>
            <p:ph type="ftr" sz="quarter" idx="11"/>
          </p:nvPr>
        </p:nvSpPr>
        <p:spPr/>
        <p:txBody>
          <a:bodyPr/>
          <a:lstStyle/>
          <a:p>
            <a:r>
              <a:rPr lang="en-AU" smtClean="0"/>
              <a:t>(c) 2011 Microsoft. All rights reserved.</a:t>
            </a:r>
            <a:endParaRPr lang="en-AU" dirty="0"/>
          </a:p>
        </p:txBody>
      </p:sp>
      <p:sp>
        <p:nvSpPr>
          <p:cNvPr id="7" name="Slide Number Placeholder 6"/>
          <p:cNvSpPr>
            <a:spLocks noGrp="1"/>
          </p:cNvSpPr>
          <p:nvPr>
            <p:ph type="sldNum" sz="quarter" idx="12"/>
          </p:nvPr>
        </p:nvSpPr>
        <p:spPr/>
        <p:txBody>
          <a:bodyPr/>
          <a:lstStyle/>
          <a:p>
            <a:fld id="{2721943D-A7F9-4474-AC48-B5E8E9B2DDB3}" type="slidenum">
              <a:rPr lang="en-AU" smtClean="0"/>
              <a:pPr/>
              <a:t>‹#›</a:t>
            </a:fld>
            <a:endParaRPr lang="en-AU" dirty="0"/>
          </a:p>
        </p:txBody>
      </p:sp>
      <p:pic>
        <p:nvPicPr>
          <p:cNvPr id="8" name="Picture 2" descr="O:\Wunderman\CLIENTS\Microsoft\_SMIC_FY11\SMIC1062 TechEd 2011\Creative\Digital\2_concept\powerpoint\elements\teched11_powerpoint_logosmall.png"/>
          <p:cNvPicPr>
            <a:picLocks noChangeAspect="1" noChangeArrowheads="1"/>
          </p:cNvPicPr>
          <p:nvPr/>
        </p:nvPicPr>
        <p:blipFill>
          <a:blip r:embed="rId2" cstate="email"/>
          <a:srcRect/>
          <a:stretch>
            <a:fillRect/>
          </a:stretch>
        </p:blipFill>
        <p:spPr bwMode="auto">
          <a:xfrm>
            <a:off x="323528" y="6021290"/>
            <a:ext cx="1475656" cy="671279"/>
          </a:xfrm>
          <a:prstGeom prst="rect">
            <a:avLst/>
          </a:prstGeom>
          <a:noFill/>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B4B5A0-1906-4542-BC83-16D10A91ABE1}" type="datetime1">
              <a:rPr lang="en-AU" smtClean="0"/>
              <a:t>1/09/2011</a:t>
            </a:fld>
            <a:endParaRPr lang="en-AU" dirty="0"/>
          </a:p>
        </p:txBody>
      </p:sp>
      <p:sp>
        <p:nvSpPr>
          <p:cNvPr id="6" name="Footer Placeholder 5"/>
          <p:cNvSpPr>
            <a:spLocks noGrp="1"/>
          </p:cNvSpPr>
          <p:nvPr>
            <p:ph type="ftr" sz="quarter" idx="11"/>
          </p:nvPr>
        </p:nvSpPr>
        <p:spPr/>
        <p:txBody>
          <a:bodyPr/>
          <a:lstStyle/>
          <a:p>
            <a:r>
              <a:rPr lang="en-AU" smtClean="0"/>
              <a:t>(c) 2011 Microsoft. All rights reserved.</a:t>
            </a:r>
            <a:endParaRPr lang="en-AU" dirty="0"/>
          </a:p>
        </p:txBody>
      </p:sp>
      <p:sp>
        <p:nvSpPr>
          <p:cNvPr id="7" name="Slide Number Placeholder 6"/>
          <p:cNvSpPr>
            <a:spLocks noGrp="1"/>
          </p:cNvSpPr>
          <p:nvPr>
            <p:ph type="sldNum" sz="quarter" idx="12"/>
          </p:nvPr>
        </p:nvSpPr>
        <p:spPr/>
        <p:txBody>
          <a:bodyPr/>
          <a:lstStyle/>
          <a:p>
            <a:fld id="{2721943D-A7F9-4474-AC48-B5E8E9B2DDB3}" type="slidenum">
              <a:rPr lang="en-AU" smtClean="0"/>
              <a:pPr/>
              <a:t>‹#›</a:t>
            </a:fld>
            <a:endParaRPr lang="en-AU" dirty="0"/>
          </a:p>
        </p:txBody>
      </p:sp>
      <p:pic>
        <p:nvPicPr>
          <p:cNvPr id="8" name="Picture 2" descr="O:\Wunderman\CLIENTS\Microsoft\_SMIC_FY11\SMIC1062 TechEd 2011\Creative\Digital\2_concept\powerpoint\elements\teched11_powerpoint_logosmall.png"/>
          <p:cNvPicPr>
            <a:picLocks noChangeAspect="1" noChangeArrowheads="1"/>
          </p:cNvPicPr>
          <p:nvPr/>
        </p:nvPicPr>
        <p:blipFill>
          <a:blip r:embed="rId2" cstate="email"/>
          <a:srcRect/>
          <a:stretch>
            <a:fillRect/>
          </a:stretch>
        </p:blipFill>
        <p:spPr bwMode="auto">
          <a:xfrm>
            <a:off x="323528" y="6021290"/>
            <a:ext cx="1475656" cy="671279"/>
          </a:xfrm>
          <a:prstGeom prst="rect">
            <a:avLst/>
          </a:prstGeom>
          <a:noFill/>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4451492-C1FE-4A82-A1FB-7BD5AD2C295C}" type="datetime1">
              <a:rPr lang="en-AU" smtClean="0"/>
              <a:t>1/09/2011</a:t>
            </a:fld>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p>
            <a:fld id="{2721943D-A7F9-4474-AC48-B5E8E9B2DDB3}" type="slidenum">
              <a:rPr lang="en-AU" smtClean="0"/>
              <a:pPr/>
              <a:t>‹#›</a:t>
            </a:fld>
            <a:endParaRPr lang="en-AU" dirty="0"/>
          </a:p>
        </p:txBody>
      </p:sp>
      <p:pic>
        <p:nvPicPr>
          <p:cNvPr id="7" name="Picture 2" descr="O:\Wunderman\CLIENTS\Microsoft\_SMIC_FY11\SMIC1062 TechEd 2011\Creative\Digital\2_concept\powerpoint\elements\teched11_powerpoint_logosmall.png"/>
          <p:cNvPicPr>
            <a:picLocks noChangeAspect="1" noChangeArrowheads="1"/>
          </p:cNvPicPr>
          <p:nvPr/>
        </p:nvPicPr>
        <p:blipFill>
          <a:blip r:embed="rId2" cstate="email"/>
          <a:srcRect/>
          <a:stretch>
            <a:fillRect/>
          </a:stretch>
        </p:blipFill>
        <p:spPr bwMode="auto">
          <a:xfrm>
            <a:off x="323528" y="6021290"/>
            <a:ext cx="1475656" cy="671279"/>
          </a:xfrm>
          <a:prstGeom prst="rect">
            <a:avLst/>
          </a:prstGeom>
          <a:noFill/>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p>
            <a:fld id="{391866D6-AF08-492B-9311-8437E0D459A8}" type="datetime1">
              <a:rPr lang="en-AU" smtClean="0"/>
              <a:t>1/09/2011</a:t>
            </a:fld>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p>
            <a:fld id="{2721943D-A7F9-4474-AC48-B5E8E9B2DDB3}" type="slidenum">
              <a:rPr lang="en-AU" smtClean="0"/>
              <a:pPr/>
              <a:t>‹#›</a:t>
            </a:fld>
            <a:endParaRPr lang="en-AU" dirty="0"/>
          </a:p>
        </p:txBody>
      </p:sp>
      <p:pic>
        <p:nvPicPr>
          <p:cNvPr id="7" name="Picture 2" descr="O:\Wunderman\CLIENTS\Microsoft\_SMIC_FY11\SMIC1062 TechEd 2011\Creative\Digital\2_concept\powerpoint\elements\teched11_powerpoint_logosmall.png"/>
          <p:cNvPicPr>
            <a:picLocks noChangeAspect="1" noChangeArrowheads="1"/>
          </p:cNvPicPr>
          <p:nvPr/>
        </p:nvPicPr>
        <p:blipFill>
          <a:blip r:embed="rId2" cstate="email"/>
          <a:srcRect/>
          <a:stretch>
            <a:fillRect/>
          </a:stretch>
        </p:blipFill>
        <p:spPr bwMode="auto">
          <a:xfrm rot="5400000">
            <a:off x="281379" y="662837"/>
            <a:ext cx="1475656" cy="671279"/>
          </a:xfrm>
          <a:prstGeom prst="rect">
            <a:avLst/>
          </a:prstGeom>
          <a:noFill/>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074" name="Picture 2" descr="O:\Wunderman\CLIENTS\Microsoft\_SMIC_FY11\SMIC1062 TechEd 2011\Creative\Digital\2_concept\powerpoint\teched11_powerpoint_page0.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098" name="Picture 2"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83568" y="2348880"/>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41769C1-C44B-4111-B818-7C3DFAA6F123}"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spTree>
    <p:extLst>
      <p:ext uri="{BB962C8B-B14F-4D97-AF65-F5344CB8AC3E}">
        <p14:creationId xmlns:p14="http://schemas.microsoft.com/office/powerpoint/2010/main" val="3112600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0C7B273F-C4BF-4147-B9F5-29804690D322}"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3437946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0C7B273F-C4BF-4147-B9F5-29804690D322}"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4" descr="O:\Wunderman\CLIENTS\Microsoft\_SMIC_FY11\SMIC1062 TechEd 2011\Creative\Digital\2_concept\powerpoint\teched11_powerpoint_page2.jpg"/>
          <p:cNvPicPr>
            <a:picLocks noChangeAspect="1" noChangeArrowheads="1"/>
          </p:cNvPicPr>
          <p:nvPr userDrawn="1"/>
        </p:nvPicPr>
        <p:blipFill rotWithShape="1">
          <a:blip r:embed="rId2" cstate="email"/>
          <a:srcRect l="71250" t="7222" r="5833" b="65833"/>
          <a:stretch/>
        </p:blipFill>
        <p:spPr bwMode="auto">
          <a:xfrm>
            <a:off x="6515100" y="1619250"/>
            <a:ext cx="2095500" cy="1847850"/>
          </a:xfrm>
          <a:prstGeom prst="rect">
            <a:avLst/>
          </a:prstGeom>
          <a:noFill/>
        </p:spPr>
      </p:pic>
    </p:spTree>
    <p:extLst>
      <p:ext uri="{BB962C8B-B14F-4D97-AF65-F5344CB8AC3E}">
        <p14:creationId xmlns:p14="http://schemas.microsoft.com/office/powerpoint/2010/main" val="18750005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9" name="Picture 4" descr="O:\Wunderman\CLIENTS\Microsoft\_SMIC_FY11\SMIC1062 TechEd 2011\Creative\Digital\2_concept\powerpoint\teched11_powerpoint_page2.jpg"/>
          <p:cNvPicPr>
            <a:picLocks noChangeAspect="1" noChangeArrowheads="1"/>
          </p:cNvPicPr>
          <p:nvPr userDrawn="1"/>
        </p:nvPicPr>
        <p:blipFill rotWithShape="1">
          <a:blip r:embed="rId2" cstate="email"/>
          <a:srcRect r="70625" b="72361"/>
          <a:stretch/>
        </p:blipFill>
        <p:spPr bwMode="auto">
          <a:xfrm>
            <a:off x="6432476" y="-12923"/>
            <a:ext cx="2686050" cy="1895475"/>
          </a:xfrm>
          <a:prstGeom prst="rect">
            <a:avLst/>
          </a:prstGeom>
          <a:noFill/>
          <a:effectLst>
            <a:softEdge rad="127000"/>
          </a:effectLst>
        </p:spPr>
      </p:pic>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0C7B273F-C4BF-4147-B9F5-29804690D322}"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4" descr="O:\Wunderman\CLIENTS\Microsoft\_SMIC_FY11\SMIC1062 TechEd 2011\Creative\Digital\2_concept\powerpoint\teched11_powerpoint_page2.jpg"/>
          <p:cNvPicPr>
            <a:picLocks noChangeAspect="1" noChangeArrowheads="1"/>
          </p:cNvPicPr>
          <p:nvPr userDrawn="1"/>
        </p:nvPicPr>
        <p:blipFill rotWithShape="1">
          <a:blip r:embed="rId2" cstate="email"/>
          <a:srcRect l="71250" t="7222" r="5833" b="65833"/>
          <a:stretch/>
        </p:blipFill>
        <p:spPr bwMode="auto">
          <a:xfrm>
            <a:off x="6515100" y="1619250"/>
            <a:ext cx="2095500" cy="1847850"/>
          </a:xfrm>
          <a:prstGeom prst="rect">
            <a:avLst/>
          </a:prstGeom>
          <a:noFill/>
        </p:spPr>
      </p:pic>
    </p:spTree>
    <p:extLst>
      <p:ext uri="{BB962C8B-B14F-4D97-AF65-F5344CB8AC3E}">
        <p14:creationId xmlns:p14="http://schemas.microsoft.com/office/powerpoint/2010/main" val="2733244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623" y="2442175"/>
            <a:ext cx="6994362"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627623" y="4191001"/>
            <a:ext cx="6994363"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799117" y="4876800"/>
            <a:ext cx="7683914"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12882157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4" descr="O:\Wunderman\CLIENTS\Microsoft\_SMIC_FY11\SMIC1062 TechEd 2011\Creative\Digital\2_concept\powerpoint\teched11_powerpoint_page2.jpg"/>
          <p:cNvPicPr>
            <a:picLocks noChangeAspect="1" noChangeArrowheads="1"/>
          </p:cNvPicPr>
          <p:nvPr userDrawn="1"/>
        </p:nvPicPr>
        <p:blipFill>
          <a:blip r:embed="rId2" cstate="email"/>
          <a:srcRect t="10101" b="66799"/>
          <a:stretch>
            <a:fillRect/>
          </a:stretch>
        </p:blipFill>
        <p:spPr bwMode="auto">
          <a:xfrm>
            <a:off x="0" y="0"/>
            <a:ext cx="9144000" cy="1584176"/>
          </a:xfrm>
          <a:prstGeom prst="rect">
            <a:avLst/>
          </a:prstGeom>
          <a:noFill/>
        </p:spPr>
      </p:pic>
      <p:sp>
        <p:nvSpPr>
          <p:cNvPr id="7" name="Rectangle 6"/>
          <p:cNvSpPr/>
          <p:nvPr userDrawn="1"/>
        </p:nvSpPr>
        <p:spPr>
          <a:xfrm>
            <a:off x="0" y="1556792"/>
            <a:ext cx="9144000" cy="5301208"/>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defTabSz="914400"/>
            <a:endParaRPr lang="en-AU" dirty="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a:xfrm>
            <a:off x="457200" y="2276872"/>
            <a:ext cx="8229600" cy="3849291"/>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EC9DB49B-EC1F-4860-8E6D-E2D24D557912}" type="datetime1">
              <a:rPr lang="en-AU" smtClean="0">
                <a:solidFill>
                  <a:srgbClr val="000000">
                    <a:lumMod val="50000"/>
                    <a:lumOff val="50000"/>
                  </a:srgbClr>
                </a:solidFill>
              </a:rPr>
              <a:pPr/>
              <a:t>1/09/2011</a:t>
            </a:fld>
            <a:endParaRPr lang="en-AU"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AU" smtClean="0">
                <a:solidFill>
                  <a:srgbClr val="000000">
                    <a:lumMod val="50000"/>
                    <a:lumOff val="50000"/>
                  </a:srgbClr>
                </a:solidFill>
              </a:rPr>
              <a:t>(c) 2011 Microsoft. All rights reserved.</a:t>
            </a:r>
            <a:endParaRPr lang="en-AU"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2721943D-A7F9-4474-AC48-B5E8E9B2DDB3}" type="slidenum">
              <a:rPr lang="en-AU" smtClean="0">
                <a:solidFill>
                  <a:srgbClr val="000000">
                    <a:lumMod val="50000"/>
                    <a:lumOff val="50000"/>
                  </a:srgbClr>
                </a:solidFill>
              </a:rPr>
              <a:pPr/>
              <a:t>‹#›</a:t>
            </a:fld>
            <a:endParaRPr lang="en-AU" dirty="0">
              <a:solidFill>
                <a:srgbClr val="000000">
                  <a:lumMod val="50000"/>
                  <a:lumOff val="50000"/>
                </a:srgbClr>
              </a:solidFill>
            </a:endParaRPr>
          </a:p>
        </p:txBody>
      </p:sp>
    </p:spTree>
    <p:extLst>
      <p:ext uri="{BB962C8B-B14F-4D97-AF65-F5344CB8AC3E}">
        <p14:creationId xmlns:p14="http://schemas.microsoft.com/office/powerpoint/2010/main" val="3005439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1" name="Picture 3"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EFB78B-AC37-4A6C-AE40-2C54E3E06B06}"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spTree>
    <p:extLst>
      <p:ext uri="{BB962C8B-B14F-4D97-AF65-F5344CB8AC3E}">
        <p14:creationId xmlns:p14="http://schemas.microsoft.com/office/powerpoint/2010/main" val="540026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051" name="Picture 3"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4" name="Date Placeholder 3"/>
          <p:cNvSpPr>
            <a:spLocks noGrp="1"/>
          </p:cNvSpPr>
          <p:nvPr>
            <p:ph type="dt" sz="half" idx="10"/>
          </p:nvPr>
        </p:nvSpPr>
        <p:spPr/>
        <p:txBody>
          <a:bodyPr/>
          <a:lstStyle/>
          <a:p>
            <a:fld id="{C5EFB78B-AC37-4A6C-AE40-2C54E3E06B06}"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3" descr="O:\Wunderman\CLIENTS\Microsoft\_SMIC_FY11\SMIC1062 TechEd 2011\Creative\Digital\2_concept\powerpoint\teched11_powerpoint_page1.jpg"/>
          <p:cNvPicPr>
            <a:picLocks noChangeAspect="1" noChangeArrowheads="1"/>
          </p:cNvPicPr>
          <p:nvPr userDrawn="1"/>
        </p:nvPicPr>
        <p:blipFill rotWithShape="1">
          <a:blip r:embed="rId2" cstate="email"/>
          <a:srcRect r="62392" b="75756"/>
          <a:stretch/>
        </p:blipFill>
        <p:spPr bwMode="auto">
          <a:xfrm>
            <a:off x="5940152" y="476672"/>
            <a:ext cx="2502743" cy="1210040"/>
          </a:xfrm>
          <a:prstGeom prst="rect">
            <a:avLst/>
          </a:prstGeom>
          <a:noFill/>
        </p:spPr>
      </p:pic>
    </p:spTree>
    <p:extLst>
      <p:ext uri="{BB962C8B-B14F-4D97-AF65-F5344CB8AC3E}">
        <p14:creationId xmlns:p14="http://schemas.microsoft.com/office/powerpoint/2010/main" val="236681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B97118CD-8F63-4C97-ADEB-D66F39072D80}" type="datetime1">
              <a:rPr lang="en-AU" smtClean="0">
                <a:solidFill>
                  <a:srgbClr val="FFFFFF"/>
                </a:solidFill>
              </a:rPr>
              <a:pPr/>
              <a:t>1/09/2011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848029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a:solidFill>
            <a:schemeClr val="bg1"/>
          </a:solidFill>
        </p:spPr>
        <p:txBody>
          <a:bodyPr anchor="b">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solidFill>
            <a:schemeClr val="bg1"/>
          </a:solidFill>
        </p:spPr>
        <p:txBody>
          <a:bodyP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Date Placeholder 6"/>
          <p:cNvSpPr>
            <a:spLocks noGrp="1"/>
          </p:cNvSpPr>
          <p:nvPr>
            <p:ph type="dt" sz="half" idx="10"/>
          </p:nvPr>
        </p:nvSpPr>
        <p:spPr/>
        <p:txBody>
          <a:bodyPr/>
          <a:lstStyle/>
          <a:p>
            <a:fld id="{6B4F00E4-E128-49DC-A031-34EAD9C2E422}" type="datetime1">
              <a:rPr lang="en-AU" smtClean="0">
                <a:solidFill>
                  <a:srgbClr val="FFFFFF"/>
                </a:solidFill>
              </a:rPr>
              <a:pPr/>
              <a:t>1/09/2011</a:t>
            </a:fld>
            <a:endParaRPr lang="en-AU" dirty="0">
              <a:solidFill>
                <a:srgbClr val="FFFFFF"/>
              </a:solidFill>
            </a:endParaRPr>
          </a:p>
        </p:txBody>
      </p:sp>
      <p:sp>
        <p:nvSpPr>
          <p:cNvPr id="8" name="Footer Placeholder 7"/>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9" name="Slide Number Placeholder 8"/>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11"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16373501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4" name="Footer Placeholder 3"/>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5" name="Slide Number Placeholder 4"/>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6146"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30857276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4" name="Slide Number Placeholder 3"/>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5"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17340959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8A66D8-1CAC-4C59-BD22-220102F538C0}" type="datetime1">
              <a:rPr lang="en-AU" smtClean="0">
                <a:solidFill>
                  <a:srgbClr val="FFFFFF"/>
                </a:solidFill>
              </a:rPr>
              <a:pPr/>
              <a:t>1/09/2011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27488010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B4B5A0-1906-4542-BC83-16D10A91ABE1}" type="datetime1">
              <a:rPr lang="en-AU" smtClean="0">
                <a:solidFill>
                  <a:srgbClr val="FFFFFF"/>
                </a:solidFill>
              </a:rPr>
              <a:pPr/>
              <a:t>1/09/2011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19220913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4451492-C1FE-4A82-A1FB-7BD5AD2C295C}"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1251386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623" y="2442175"/>
            <a:ext cx="6994362"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627623" y="4191001"/>
            <a:ext cx="6994363"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799117" y="4876800"/>
            <a:ext cx="7683914"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6911978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391866D6-AF08-492B-9311-8437E0D459A8}"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rot="5400000">
            <a:off x="281379" y="662836"/>
            <a:ext cx="1475656" cy="671279"/>
          </a:xfrm>
          <a:prstGeom prst="rect">
            <a:avLst/>
          </a:prstGeom>
          <a:noFill/>
        </p:spPr>
      </p:pic>
    </p:spTree>
    <p:extLst>
      <p:ext uri="{BB962C8B-B14F-4D97-AF65-F5344CB8AC3E}">
        <p14:creationId xmlns:p14="http://schemas.microsoft.com/office/powerpoint/2010/main" val="339546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074" name="Picture 2" descr="O:\Wunderman\CLIENTS\Microsoft\_SMIC_FY11\SMIC1062 TechEd 2011\Creative\Digital\2_concept\powerpoint\teched11_powerpoint_page0.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608371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098" name="Picture 2"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83568" y="2348880"/>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41769C1-C44B-4111-B818-7C3DFAA6F123}"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spTree>
    <p:extLst>
      <p:ext uri="{BB962C8B-B14F-4D97-AF65-F5344CB8AC3E}">
        <p14:creationId xmlns:p14="http://schemas.microsoft.com/office/powerpoint/2010/main" val="32927480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0C7B273F-C4BF-4147-B9F5-29804690D322}"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8150877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4" descr="O:\Wunderman\CLIENTS\Microsoft\_SMIC_FY11\SMIC1062 TechEd 2011\Creative\Digital\2_concept\powerpoint\teched11_powerpoint_page2.jpg"/>
          <p:cNvPicPr>
            <a:picLocks noChangeAspect="1" noChangeArrowheads="1"/>
          </p:cNvPicPr>
          <p:nvPr userDrawn="1"/>
        </p:nvPicPr>
        <p:blipFill>
          <a:blip r:embed="rId2" cstate="email"/>
          <a:srcRect t="10101" b="66799"/>
          <a:stretch>
            <a:fillRect/>
          </a:stretch>
        </p:blipFill>
        <p:spPr bwMode="auto">
          <a:xfrm>
            <a:off x="0" y="0"/>
            <a:ext cx="9144000" cy="1584176"/>
          </a:xfrm>
          <a:prstGeom prst="rect">
            <a:avLst/>
          </a:prstGeom>
          <a:noFill/>
        </p:spPr>
      </p:pic>
      <p:sp>
        <p:nvSpPr>
          <p:cNvPr id="7" name="Rectangle 6"/>
          <p:cNvSpPr/>
          <p:nvPr userDrawn="1"/>
        </p:nvSpPr>
        <p:spPr>
          <a:xfrm>
            <a:off x="0" y="1556792"/>
            <a:ext cx="9144000" cy="5301208"/>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defTabSz="914400"/>
            <a:endParaRPr lang="en-AU" dirty="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a:xfrm>
            <a:off x="457200" y="2276872"/>
            <a:ext cx="8229600" cy="3849291"/>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EC9DB49B-EC1F-4860-8E6D-E2D24D557912}" type="datetime1">
              <a:rPr lang="en-AU" smtClean="0">
                <a:solidFill>
                  <a:srgbClr val="000000">
                    <a:lumMod val="50000"/>
                    <a:lumOff val="50000"/>
                  </a:srgbClr>
                </a:solidFill>
              </a:rPr>
              <a:pPr/>
              <a:t>1/09/2011</a:t>
            </a:fld>
            <a:endParaRPr lang="en-AU"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AU" smtClean="0">
                <a:solidFill>
                  <a:srgbClr val="000000">
                    <a:lumMod val="50000"/>
                    <a:lumOff val="50000"/>
                  </a:srgbClr>
                </a:solidFill>
              </a:rPr>
              <a:t>(c) 2011 Microsoft. All rights reserved.</a:t>
            </a:r>
            <a:endParaRPr lang="en-AU"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2721943D-A7F9-4474-AC48-B5E8E9B2DDB3}" type="slidenum">
              <a:rPr lang="en-AU" smtClean="0">
                <a:solidFill>
                  <a:srgbClr val="000000">
                    <a:lumMod val="50000"/>
                    <a:lumOff val="50000"/>
                  </a:srgbClr>
                </a:solidFill>
              </a:rPr>
              <a:pPr/>
              <a:t>‹#›</a:t>
            </a:fld>
            <a:endParaRPr lang="en-AU" dirty="0">
              <a:solidFill>
                <a:srgbClr val="000000">
                  <a:lumMod val="50000"/>
                  <a:lumOff val="50000"/>
                </a:srgbClr>
              </a:solidFill>
            </a:endParaRPr>
          </a:p>
        </p:txBody>
      </p:sp>
    </p:spTree>
    <p:extLst>
      <p:ext uri="{BB962C8B-B14F-4D97-AF65-F5344CB8AC3E}">
        <p14:creationId xmlns:p14="http://schemas.microsoft.com/office/powerpoint/2010/main" val="16252464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1" name="Picture 3"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EFB78B-AC37-4A6C-AE40-2C54E3E06B06}"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spTree>
    <p:extLst>
      <p:ext uri="{BB962C8B-B14F-4D97-AF65-F5344CB8AC3E}">
        <p14:creationId xmlns:p14="http://schemas.microsoft.com/office/powerpoint/2010/main" val="4646661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B97118CD-8F63-4C97-ADEB-D66F39072D80}" type="datetime1">
              <a:rPr lang="en-AU" smtClean="0">
                <a:solidFill>
                  <a:srgbClr val="FFFFFF"/>
                </a:solidFill>
              </a:rPr>
              <a:pPr/>
              <a:t>1/09/2011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2003665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a:solidFill>
            <a:schemeClr val="bg1"/>
          </a:solidFill>
        </p:spPr>
        <p:txBody>
          <a:bodyPr anchor="b">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solidFill>
            <a:schemeClr val="bg1"/>
          </a:solidFill>
        </p:spPr>
        <p:txBody>
          <a:bodyP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Date Placeholder 6"/>
          <p:cNvSpPr>
            <a:spLocks noGrp="1"/>
          </p:cNvSpPr>
          <p:nvPr>
            <p:ph type="dt" sz="half" idx="10"/>
          </p:nvPr>
        </p:nvSpPr>
        <p:spPr/>
        <p:txBody>
          <a:bodyPr/>
          <a:lstStyle/>
          <a:p>
            <a:fld id="{6B4F00E4-E128-49DC-A031-34EAD9C2E422}" type="datetime1">
              <a:rPr lang="en-AU" smtClean="0">
                <a:solidFill>
                  <a:srgbClr val="FFFFFF"/>
                </a:solidFill>
              </a:rPr>
              <a:pPr/>
              <a:t>1/09/2011</a:t>
            </a:fld>
            <a:endParaRPr lang="en-AU" dirty="0">
              <a:solidFill>
                <a:srgbClr val="FFFFFF"/>
              </a:solidFill>
            </a:endParaRPr>
          </a:p>
        </p:txBody>
      </p:sp>
      <p:sp>
        <p:nvSpPr>
          <p:cNvPr id="8" name="Footer Placeholder 7"/>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9" name="Slide Number Placeholder 8"/>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11"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158807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4" name="Footer Placeholder 3"/>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5" name="Slide Number Placeholder 4"/>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6146"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27271381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4" name="Slide Number Placeholder 3"/>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5"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1860037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623" y="2442175"/>
            <a:ext cx="6994362"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627623" y="4191001"/>
            <a:ext cx="6994363"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799117" y="4876800"/>
            <a:ext cx="7683914"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8803007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8A66D8-1CAC-4C59-BD22-220102F538C0}" type="datetime1">
              <a:rPr lang="en-AU" smtClean="0">
                <a:solidFill>
                  <a:srgbClr val="FFFFFF"/>
                </a:solidFill>
              </a:rPr>
              <a:pPr/>
              <a:t>1/09/2011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14779735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B4B5A0-1906-4542-BC83-16D10A91ABE1}" type="datetime1">
              <a:rPr lang="en-AU" smtClean="0">
                <a:solidFill>
                  <a:srgbClr val="FFFFFF"/>
                </a:solidFill>
              </a:rPr>
              <a:pPr/>
              <a:t>1/09/2011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39862182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4451492-C1FE-4A82-A1FB-7BD5AD2C295C}"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26891203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391866D6-AF08-492B-9311-8437E0D459A8}"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rot="5400000">
            <a:off x="281379" y="662836"/>
            <a:ext cx="1475656" cy="671279"/>
          </a:xfrm>
          <a:prstGeom prst="rect">
            <a:avLst/>
          </a:prstGeom>
          <a:noFill/>
        </p:spPr>
      </p:pic>
    </p:spTree>
    <p:extLst>
      <p:ext uri="{BB962C8B-B14F-4D97-AF65-F5344CB8AC3E}">
        <p14:creationId xmlns:p14="http://schemas.microsoft.com/office/powerpoint/2010/main" val="40582772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074" name="Picture 2" descr="O:\Wunderman\CLIENTS\Microsoft\_SMIC_FY11\SMIC1062 TechEd 2011\Creative\Digital\2_concept\powerpoint\teched11_powerpoint_page0.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888062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623" y="2442175"/>
            <a:ext cx="6994362"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627623" y="4191001"/>
            <a:ext cx="6994363"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799117" y="4876800"/>
            <a:ext cx="7683914"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10266953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800"/>
            <a:ext cx="836393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799"/>
            <a:ext cx="8363938"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23044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image" Target="../media/image19.jpe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19.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19.jpe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0"/>
            <a:ext cx="8363938"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9436" y="1447800"/>
            <a:ext cx="8363937"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40" r:id="rId1"/>
    <p:sldLayoutId id="2147483695" r:id="rId2"/>
    <p:sldLayoutId id="2147483726" r:id="rId3"/>
    <p:sldLayoutId id="2147483722" r:id="rId4"/>
    <p:sldLayoutId id="2147483727" r:id="rId5"/>
    <p:sldLayoutId id="2147483733" r:id="rId6"/>
    <p:sldLayoutId id="2147483734" r:id="rId7"/>
    <p:sldLayoutId id="2147483696" r:id="rId8"/>
    <p:sldLayoutId id="2147483731" r:id="rId9"/>
    <p:sldLayoutId id="2147483697" r:id="rId10"/>
    <p:sldLayoutId id="2147483698" r:id="rId11"/>
    <p:sldLayoutId id="2147483699" r:id="rId12"/>
    <p:sldLayoutId id="2147483700" r:id="rId13"/>
    <p:sldLayoutId id="2147483701" r:id="rId14"/>
    <p:sldLayoutId id="2147483728" r:id="rId15"/>
    <p:sldLayoutId id="2147483735" r:id="rId16"/>
    <p:sldLayoutId id="2147483703" r:id="rId17"/>
    <p:sldLayoutId id="2147483704" r:id="rId18"/>
    <p:sldLayoutId id="2147483750" r:id="rId19"/>
    <p:sldLayoutId id="2147483772" r:id="rId20"/>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1"/>
            <a:ext cx="8363938"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9437" y="1905000"/>
            <a:ext cx="8363936"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21"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8" name="Picture 4" descr="O:\Wunderman\CLIENTS\Microsoft\_SMIC_FY11\SMIC1062 TechEd 2011\Creative\Digital\2_concept\powerpoint\teched11_powerpoint_page2.jpg"/>
          <p:cNvPicPr>
            <a:picLocks noChangeAspect="1" noChangeArrowheads="1"/>
          </p:cNvPicPr>
          <p:nvPr/>
        </p:nvPicPr>
        <p:blipFill>
          <a:blip r:embed="rId16" cstate="email"/>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341784"/>
            <a:ext cx="8229600" cy="1143000"/>
          </a:xfrm>
          <a:prstGeom prst="rect">
            <a:avLst/>
          </a:prstGeom>
        </p:spPr>
        <p:txBody>
          <a:bodyPr vert="horz" lIns="91440" tIns="45720" rIns="91440" bIns="45720" rtlCol="0" anchor="ctr">
            <a:normAutofit/>
          </a:bodyPr>
          <a:lstStyle/>
          <a:p>
            <a:r>
              <a:rPr lang="en-US" smtClean="0"/>
              <a:t>Click to edit Master title style</a:t>
            </a:r>
            <a:endParaRPr lang="en-AU"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bg1"/>
                </a:solidFill>
                <a:latin typeface="Segoe UI" pitchFamily="34" charset="0"/>
                <a:ea typeface="Segoe UI" pitchFamily="34" charset="0"/>
                <a:cs typeface="Segoe UI" pitchFamily="34" charset="0"/>
              </a:defRPr>
            </a:lvl1pPr>
          </a:lstStyle>
          <a:p>
            <a:fld id="{1434DAEF-ADEF-4314-AB1F-69B7FB6E84BE}" type="datetime1">
              <a:rPr lang="en-AU" smtClean="0"/>
              <a:t>1/09/2011</a:t>
            </a:fld>
            <a:endParaRPr lang="en-AU"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bg1"/>
                </a:solidFill>
                <a:latin typeface="Segoe UI" pitchFamily="34" charset="0"/>
                <a:ea typeface="Segoe UI" pitchFamily="34" charset="0"/>
                <a:cs typeface="Segoe UI" pitchFamily="34" charset="0"/>
              </a:defRPr>
            </a:lvl1pPr>
          </a:lstStyle>
          <a:p>
            <a:r>
              <a:rPr lang="en-AU" smtClean="0"/>
              <a:t>(c) 2011 Microsoft. All rights reserved.</a:t>
            </a:r>
            <a:endParaRPr lang="en-AU" dirty="0"/>
          </a:p>
        </p:txBody>
      </p:sp>
      <p:sp>
        <p:nvSpPr>
          <p:cNvPr id="6" name="Slide Number Placeholder 5"/>
          <p:cNvSpPr>
            <a:spLocks noGrp="1"/>
          </p:cNvSpPr>
          <p:nvPr>
            <p:ph type="sldNum" sz="quarter" idx="4"/>
          </p:nvPr>
        </p:nvSpPr>
        <p:spPr>
          <a:xfrm>
            <a:off x="6553201" y="6356352"/>
            <a:ext cx="2133600" cy="365125"/>
          </a:xfrm>
          <a:prstGeom prst="rect">
            <a:avLst/>
          </a:prstGeom>
        </p:spPr>
        <p:txBody>
          <a:bodyPr vert="horz" lIns="91440" tIns="45720" rIns="91440" bIns="45720" rtlCol="0" anchor="ctr"/>
          <a:lstStyle>
            <a:lvl1pPr algn="r">
              <a:defRPr sz="1200">
                <a:solidFill>
                  <a:schemeClr val="bg1"/>
                </a:solidFill>
                <a:latin typeface="Segoe UI" pitchFamily="34" charset="0"/>
                <a:ea typeface="Segoe UI" pitchFamily="34" charset="0"/>
                <a:cs typeface="Segoe UI" pitchFamily="34" charset="0"/>
              </a:defRPr>
            </a:lvl1pPr>
          </a:lstStyle>
          <a:p>
            <a:fld id="{2721943D-A7F9-4474-AC48-B5E8E9B2DDB3}" type="slidenum">
              <a:rPr lang="en-AU" smtClean="0"/>
              <a:pPr/>
              <a:t>‹#›</a:t>
            </a:fld>
            <a:endParaRPr lang="en-AU" dirty="0"/>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87"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Lst>
  <p:transition>
    <p:fade/>
  </p:transition>
  <p:timing>
    <p:tnLst>
      <p:par>
        <p:cTn id="1" dur="indefinite" restart="never" nodeType="tmRoot"/>
      </p:par>
    </p:tnLst>
  </p:timing>
  <p:txStyles>
    <p:title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p:titleStyle>
    <p:bodyStyle>
      <a:lvl1pPr marL="342900" indent="-342900" algn="l" defTabSz="914400" rtl="0" eaLnBrk="1" latinLnBrk="0" hangingPunct="1">
        <a:spcBef>
          <a:spcPct val="20000"/>
        </a:spcBef>
        <a:buClr>
          <a:srgbClr val="03C2F1"/>
        </a:buClr>
        <a:buFont typeface="Segoe UI" pitchFamily="34" charset="0"/>
        <a:buChar char="►"/>
        <a:defRPr sz="2800" kern="1200">
          <a:solidFill>
            <a:schemeClr val="bg1"/>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bg1"/>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bg1"/>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8" name="Picture 4" descr="O:\Wunderman\CLIENTS\Microsoft\_SMIC_FY11\SMIC1062 TechEd 2011\Creative\Digital\2_concept\powerpoint\teched11_powerpoint_page2.jpg"/>
          <p:cNvPicPr>
            <a:picLocks noChangeAspect="1" noChangeArrowheads="1"/>
          </p:cNvPicPr>
          <p:nvPr/>
        </p:nvPicPr>
        <p:blipFill>
          <a:blip r:embed="rId18" cstate="email"/>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341784"/>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latin typeface="Segoe UI" pitchFamily="34" charset="0"/>
                <a:ea typeface="Segoe UI" pitchFamily="34" charset="0"/>
                <a:cs typeface="Segoe UI" pitchFamily="34" charset="0"/>
              </a:defRPr>
            </a:lvl1pPr>
          </a:lstStyle>
          <a:p>
            <a:pPr defTabSz="914400"/>
            <a:fld id="{1434DAEF-ADEF-4314-AB1F-69B7FB6E84BE}" type="datetime1">
              <a:rPr lang="en-AU" smtClean="0">
                <a:solidFill>
                  <a:srgbClr val="FFFFFF"/>
                </a:solidFill>
              </a:rPr>
              <a:pPr defTabSz="914400"/>
              <a:t>1/09/2011</a:t>
            </a:fld>
            <a:endParaRPr lang="en-AU" dirty="0">
              <a:solidFill>
                <a:srgbClr val="FFFFFF"/>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latin typeface="Segoe UI" pitchFamily="34" charset="0"/>
                <a:ea typeface="Segoe UI" pitchFamily="34" charset="0"/>
                <a:cs typeface="Segoe UI" pitchFamily="34" charset="0"/>
              </a:defRPr>
            </a:lvl1pPr>
          </a:lstStyle>
          <a:p>
            <a:pPr defTabSz="914400"/>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latin typeface="Segoe UI" pitchFamily="34" charset="0"/>
                <a:ea typeface="Segoe UI" pitchFamily="34" charset="0"/>
                <a:cs typeface="Segoe UI" pitchFamily="34" charset="0"/>
              </a:defRPr>
            </a:lvl1pPr>
          </a:lstStyle>
          <a:p>
            <a:pPr defTabSz="914400"/>
            <a:fld id="{2721943D-A7F9-4474-AC48-B5E8E9B2DDB3}" type="slidenum">
              <a:rPr lang="en-AU" smtClean="0">
                <a:solidFill>
                  <a:srgbClr val="FFFFFF"/>
                </a:solidFill>
              </a:rPr>
              <a:pPr defTabSz="914400"/>
              <a:t>‹#›</a:t>
            </a:fld>
            <a:endParaRPr lang="en-AU" dirty="0">
              <a:solidFill>
                <a:srgbClr val="FFFFFF"/>
              </a:solidFill>
            </a:endParaRPr>
          </a:p>
        </p:txBody>
      </p:sp>
    </p:spTree>
    <p:extLst>
      <p:ext uri="{BB962C8B-B14F-4D97-AF65-F5344CB8AC3E}">
        <p14:creationId xmlns:p14="http://schemas.microsoft.com/office/powerpoint/2010/main" val="296418037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Lst>
  <p:hf sldNum="0" hdr="0" dt="0"/>
  <p:txStyles>
    <p:title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p:titleStyle>
    <p:bodyStyle>
      <a:lvl1pPr marL="342900" indent="-342900" algn="l" defTabSz="914400" rtl="0" eaLnBrk="1" latinLnBrk="0" hangingPunct="1">
        <a:spcBef>
          <a:spcPct val="20000"/>
        </a:spcBef>
        <a:buClr>
          <a:srgbClr val="03C2F1"/>
        </a:buClr>
        <a:buFont typeface="Segoe UI" pitchFamily="34" charset="0"/>
        <a:buChar char="►"/>
        <a:defRPr sz="2800" kern="1200">
          <a:solidFill>
            <a:schemeClr val="bg1"/>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bg1"/>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bg1"/>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8" name="Picture 4" descr="O:\Wunderman\CLIENTS\Microsoft\_SMIC_FY11\SMIC1062 TechEd 2011\Creative\Digital\2_concept\powerpoint\teched11_powerpoint_page2.jpg"/>
          <p:cNvPicPr>
            <a:picLocks noChangeAspect="1" noChangeArrowheads="1"/>
          </p:cNvPicPr>
          <p:nvPr/>
        </p:nvPicPr>
        <p:blipFill>
          <a:blip r:embed="rId15" cstate="email"/>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341784"/>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latin typeface="Segoe UI" pitchFamily="34" charset="0"/>
                <a:ea typeface="Segoe UI" pitchFamily="34" charset="0"/>
                <a:cs typeface="Segoe UI" pitchFamily="34" charset="0"/>
              </a:defRPr>
            </a:lvl1pPr>
          </a:lstStyle>
          <a:p>
            <a:pPr defTabSz="914400"/>
            <a:fld id="{1434DAEF-ADEF-4314-AB1F-69B7FB6E84BE}" type="datetime1">
              <a:rPr lang="en-AU" smtClean="0">
                <a:solidFill>
                  <a:srgbClr val="FFFFFF"/>
                </a:solidFill>
              </a:rPr>
              <a:pPr defTabSz="914400"/>
              <a:t>1/09/2011</a:t>
            </a:fld>
            <a:endParaRPr lang="en-AU" dirty="0">
              <a:solidFill>
                <a:srgbClr val="FFFFFF"/>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latin typeface="Segoe UI" pitchFamily="34" charset="0"/>
                <a:ea typeface="Segoe UI" pitchFamily="34" charset="0"/>
                <a:cs typeface="Segoe UI" pitchFamily="34" charset="0"/>
              </a:defRPr>
            </a:lvl1pPr>
          </a:lstStyle>
          <a:p>
            <a:pPr defTabSz="914400"/>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latin typeface="Segoe UI" pitchFamily="34" charset="0"/>
                <a:ea typeface="Segoe UI" pitchFamily="34" charset="0"/>
                <a:cs typeface="Segoe UI" pitchFamily="34" charset="0"/>
              </a:defRPr>
            </a:lvl1pPr>
          </a:lstStyle>
          <a:p>
            <a:pPr defTabSz="914400"/>
            <a:fld id="{2721943D-A7F9-4474-AC48-B5E8E9B2DDB3}" type="slidenum">
              <a:rPr lang="en-AU" smtClean="0">
                <a:solidFill>
                  <a:srgbClr val="FFFFFF"/>
                </a:solidFill>
              </a:rPr>
              <a:pPr defTabSz="914400"/>
              <a:t>‹#›</a:t>
            </a:fld>
            <a:endParaRPr lang="en-AU" dirty="0">
              <a:solidFill>
                <a:srgbClr val="FFFFFF"/>
              </a:solidFill>
            </a:endParaRPr>
          </a:p>
        </p:txBody>
      </p:sp>
    </p:spTree>
    <p:extLst>
      <p:ext uri="{BB962C8B-B14F-4D97-AF65-F5344CB8AC3E}">
        <p14:creationId xmlns:p14="http://schemas.microsoft.com/office/powerpoint/2010/main" val="454210125"/>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Lst>
  <p:hf sldNum="0" hdr="0" dt="0"/>
  <p:txStyles>
    <p:title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p:titleStyle>
    <p:bodyStyle>
      <a:lvl1pPr marL="342900" indent="-342900" algn="l" defTabSz="914400" rtl="0" eaLnBrk="1" latinLnBrk="0" hangingPunct="1">
        <a:spcBef>
          <a:spcPct val="20000"/>
        </a:spcBef>
        <a:buClr>
          <a:srgbClr val="03C2F1"/>
        </a:buClr>
        <a:buFont typeface="Segoe UI" pitchFamily="34" charset="0"/>
        <a:buChar char="►"/>
        <a:defRPr sz="2800" kern="1200">
          <a:solidFill>
            <a:schemeClr val="bg1"/>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bg1"/>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bg1"/>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5.xml"/><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91.png"/><Relationship Id="rId1" Type="http://schemas.openxmlformats.org/officeDocument/2006/relationships/slideLayout" Target="../slideLayouts/slideLayout24.xml"/><Relationship Id="rId5" Type="http://schemas.openxmlformats.org/officeDocument/2006/relationships/chart" Target="../charts/chart5.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www.microsoftvirtualacademy.com/Home.aspx?WT.mc_id=otc-n-au-jtc-DPR-40787" TargetMode="Externa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8" Type="http://schemas.openxmlformats.org/officeDocument/2006/relationships/hyperlink" Target="http://msdn.microsoft.com/en-au" TargetMode="External"/><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95.png"/><Relationship Id="rId11" Type="http://schemas.openxmlformats.org/officeDocument/2006/relationships/image" Target="../media/image98.png"/><Relationship Id="rId5" Type="http://schemas.openxmlformats.org/officeDocument/2006/relationships/hyperlink" Target="http://technet.microsoft.com/en-au" TargetMode="External"/><Relationship Id="rId10" Type="http://schemas.openxmlformats.org/officeDocument/2006/relationships/image" Target="../media/image97.emf"/><Relationship Id="rId4" Type="http://schemas.openxmlformats.org/officeDocument/2006/relationships/hyperlink" Target="http://www.msteched.com/Australia" TargetMode="External"/><Relationship Id="rId9" Type="http://schemas.openxmlformats.org/officeDocument/2006/relationships/hyperlink" Target="http://www.microsoft.com/australia/learnin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9" Type="http://schemas.openxmlformats.org/officeDocument/2006/relationships/image" Target="../media/image69.jpeg"/><Relationship Id="rId3" Type="http://schemas.openxmlformats.org/officeDocument/2006/relationships/image" Target="../media/image33.jpeg"/><Relationship Id="rId21" Type="http://schemas.openxmlformats.org/officeDocument/2006/relationships/image" Target="../media/image51.jpeg"/><Relationship Id="rId34" Type="http://schemas.openxmlformats.org/officeDocument/2006/relationships/image" Target="../media/image64.png"/><Relationship Id="rId42" Type="http://schemas.openxmlformats.org/officeDocument/2006/relationships/image" Target="../media/image72.png"/><Relationship Id="rId47" Type="http://schemas.openxmlformats.org/officeDocument/2006/relationships/image" Target="../media/image77.jpeg"/><Relationship Id="rId50" Type="http://schemas.openxmlformats.org/officeDocument/2006/relationships/image" Target="../media/image80.png"/><Relationship Id="rId7" Type="http://schemas.openxmlformats.org/officeDocument/2006/relationships/image" Target="../media/image37.jpeg"/><Relationship Id="rId12" Type="http://schemas.openxmlformats.org/officeDocument/2006/relationships/image" Target="../media/image42.jpeg"/><Relationship Id="rId17" Type="http://schemas.openxmlformats.org/officeDocument/2006/relationships/image" Target="../media/image47.png"/><Relationship Id="rId25" Type="http://schemas.openxmlformats.org/officeDocument/2006/relationships/image" Target="../media/image55.jpeg"/><Relationship Id="rId33" Type="http://schemas.openxmlformats.org/officeDocument/2006/relationships/image" Target="../media/image63.png"/><Relationship Id="rId38" Type="http://schemas.openxmlformats.org/officeDocument/2006/relationships/image" Target="../media/image68.jpeg"/><Relationship Id="rId46" Type="http://schemas.openxmlformats.org/officeDocument/2006/relationships/image" Target="../media/image76.png"/><Relationship Id="rId2" Type="http://schemas.openxmlformats.org/officeDocument/2006/relationships/image" Target="../media/image32.jpeg"/><Relationship Id="rId16" Type="http://schemas.openxmlformats.org/officeDocument/2006/relationships/image" Target="../media/image46.jpeg"/><Relationship Id="rId20" Type="http://schemas.openxmlformats.org/officeDocument/2006/relationships/image" Target="../media/image50.jpeg"/><Relationship Id="rId29" Type="http://schemas.openxmlformats.org/officeDocument/2006/relationships/image" Target="../media/image59.png"/><Relationship Id="rId41" Type="http://schemas.openxmlformats.org/officeDocument/2006/relationships/image" Target="../media/image71.png"/><Relationship Id="rId1" Type="http://schemas.openxmlformats.org/officeDocument/2006/relationships/slideLayout" Target="../slideLayouts/slideLayout25.xml"/><Relationship Id="rId6" Type="http://schemas.openxmlformats.org/officeDocument/2006/relationships/image" Target="../media/image36.jpeg"/><Relationship Id="rId11" Type="http://schemas.openxmlformats.org/officeDocument/2006/relationships/image" Target="../media/image41.jpeg"/><Relationship Id="rId24" Type="http://schemas.openxmlformats.org/officeDocument/2006/relationships/image" Target="../media/image54.jpeg"/><Relationship Id="rId32" Type="http://schemas.openxmlformats.org/officeDocument/2006/relationships/image" Target="../media/image62.png"/><Relationship Id="rId37" Type="http://schemas.openxmlformats.org/officeDocument/2006/relationships/image" Target="../media/image67.jpeg"/><Relationship Id="rId40" Type="http://schemas.openxmlformats.org/officeDocument/2006/relationships/image" Target="../media/image70.jpeg"/><Relationship Id="rId45" Type="http://schemas.openxmlformats.org/officeDocument/2006/relationships/image" Target="../media/image75.png"/><Relationship Id="rId5" Type="http://schemas.openxmlformats.org/officeDocument/2006/relationships/image" Target="../media/image35.jpeg"/><Relationship Id="rId15" Type="http://schemas.openxmlformats.org/officeDocument/2006/relationships/image" Target="../media/image45.jpeg"/><Relationship Id="rId23" Type="http://schemas.openxmlformats.org/officeDocument/2006/relationships/image" Target="../media/image53.jpeg"/><Relationship Id="rId28" Type="http://schemas.openxmlformats.org/officeDocument/2006/relationships/image" Target="../media/image58.jpeg"/><Relationship Id="rId36" Type="http://schemas.openxmlformats.org/officeDocument/2006/relationships/image" Target="../media/image66.jpeg"/><Relationship Id="rId49" Type="http://schemas.openxmlformats.org/officeDocument/2006/relationships/image" Target="../media/image79.jpeg"/><Relationship Id="rId10" Type="http://schemas.openxmlformats.org/officeDocument/2006/relationships/image" Target="../media/image40.jpeg"/><Relationship Id="rId19" Type="http://schemas.openxmlformats.org/officeDocument/2006/relationships/image" Target="../media/image49.png"/><Relationship Id="rId31" Type="http://schemas.openxmlformats.org/officeDocument/2006/relationships/image" Target="../media/image61.png"/><Relationship Id="rId44" Type="http://schemas.openxmlformats.org/officeDocument/2006/relationships/image" Target="../media/image74.png"/><Relationship Id="rId4" Type="http://schemas.openxmlformats.org/officeDocument/2006/relationships/image" Target="../media/image34.jpeg"/><Relationship Id="rId9" Type="http://schemas.openxmlformats.org/officeDocument/2006/relationships/image" Target="../media/image39.jpe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jpeg"/><Relationship Id="rId35" Type="http://schemas.openxmlformats.org/officeDocument/2006/relationships/image" Target="../media/image65.jpeg"/><Relationship Id="rId43" Type="http://schemas.openxmlformats.org/officeDocument/2006/relationships/image" Target="../media/image73.png"/><Relationship Id="rId48" Type="http://schemas.openxmlformats.org/officeDocument/2006/relationships/image" Target="../media/image78.jpeg"/><Relationship Id="rId8" Type="http://schemas.openxmlformats.org/officeDocument/2006/relationships/image" Target="../media/image3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373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Retain the PABX</a:t>
            </a:r>
            <a:endParaRPr lang="en-US" dirty="0"/>
          </a:p>
        </p:txBody>
      </p:sp>
      <p:sp>
        <p:nvSpPr>
          <p:cNvPr id="3" name="Content Placeholder 2"/>
          <p:cNvSpPr>
            <a:spLocks noGrp="1"/>
          </p:cNvSpPr>
          <p:nvPr>
            <p:ph idx="1"/>
          </p:nvPr>
        </p:nvSpPr>
        <p:spPr>
          <a:xfrm>
            <a:off x="457200" y="1600202"/>
            <a:ext cx="6770914" cy="4525963"/>
          </a:xfrm>
        </p:spPr>
        <p:txBody>
          <a:bodyPr>
            <a:normAutofit/>
          </a:bodyPr>
          <a:lstStyle/>
          <a:p>
            <a:r>
              <a:rPr lang="en-US" dirty="0"/>
              <a:t>Call control remains resident on </a:t>
            </a:r>
            <a:r>
              <a:rPr lang="en-US" dirty="0" smtClean="0"/>
              <a:t>PABX.</a:t>
            </a:r>
          </a:p>
          <a:p>
            <a:r>
              <a:rPr lang="en-US" dirty="0" smtClean="0"/>
              <a:t>Remote Call Control</a:t>
            </a:r>
          </a:p>
          <a:p>
            <a:pPr lvl="1"/>
            <a:r>
              <a:rPr lang="en-US" dirty="0" err="1" smtClean="0"/>
              <a:t>Lync</a:t>
            </a:r>
            <a:r>
              <a:rPr lang="en-US" dirty="0" smtClean="0"/>
              <a:t> </a:t>
            </a:r>
            <a:r>
              <a:rPr lang="en-US" dirty="0"/>
              <a:t>controls </a:t>
            </a:r>
            <a:r>
              <a:rPr lang="en-US" dirty="0" smtClean="0"/>
              <a:t>PABX </a:t>
            </a:r>
            <a:r>
              <a:rPr lang="en-US" dirty="0"/>
              <a:t>station set </a:t>
            </a:r>
            <a:r>
              <a:rPr lang="en-US" dirty="0" smtClean="0"/>
              <a:t>and </a:t>
            </a:r>
            <a:r>
              <a:rPr lang="en-US" dirty="0"/>
              <a:t>reflects binary phone presence</a:t>
            </a:r>
            <a:r>
              <a:rPr lang="en-US" dirty="0" smtClean="0"/>
              <a:t>.</a:t>
            </a:r>
            <a:endParaRPr lang="en-US" dirty="0"/>
          </a:p>
          <a:p>
            <a:r>
              <a:rPr lang="en-US" dirty="0" smtClean="0"/>
              <a:t>PABX </a:t>
            </a:r>
            <a:r>
              <a:rPr lang="en-US" dirty="0"/>
              <a:t>Plug-ins to </a:t>
            </a:r>
            <a:r>
              <a:rPr lang="en-US" dirty="0" err="1"/>
              <a:t>Lync</a:t>
            </a:r>
            <a:endParaRPr lang="en-US" dirty="0"/>
          </a:p>
          <a:p>
            <a:pPr lvl="1"/>
            <a:r>
              <a:rPr lang="en-US" dirty="0" err="1"/>
              <a:t>Lync</a:t>
            </a:r>
            <a:r>
              <a:rPr lang="en-US" dirty="0"/>
              <a:t> client is the host to a largely headless </a:t>
            </a:r>
            <a:r>
              <a:rPr lang="en-US" dirty="0" smtClean="0"/>
              <a:t>PABX client</a:t>
            </a:r>
            <a:endParaRPr lang="en-US" dirty="0"/>
          </a:p>
        </p:txBody>
      </p:sp>
      <p:sp>
        <p:nvSpPr>
          <p:cNvPr id="4" name="Rounded Rectangle 3"/>
          <p:cNvSpPr/>
          <p:nvPr/>
        </p:nvSpPr>
        <p:spPr>
          <a:xfrm>
            <a:off x="6585858" y="755904"/>
            <a:ext cx="2651526" cy="5364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bg1"/>
                </a:solidFill>
              </a:rPr>
              <a:t>Remote Call Control</a:t>
            </a:r>
          </a:p>
        </p:txBody>
      </p:sp>
      <p:sp>
        <p:nvSpPr>
          <p:cNvPr id="5" name="Rounded Rectangle 4"/>
          <p:cNvSpPr/>
          <p:nvPr/>
        </p:nvSpPr>
        <p:spPr>
          <a:xfrm>
            <a:off x="6585858" y="1444752"/>
            <a:ext cx="2651526" cy="5364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smtClean="0">
                <a:solidFill>
                  <a:schemeClr val="bg1"/>
                </a:solidFill>
              </a:rPr>
              <a:t>PABX </a:t>
            </a:r>
            <a:r>
              <a:rPr lang="en-US" sz="2000" dirty="0">
                <a:solidFill>
                  <a:schemeClr val="bg1"/>
                </a:solidFill>
              </a:rPr>
              <a:t>Plug-ins to </a:t>
            </a:r>
            <a:r>
              <a:rPr lang="en-US" sz="2000" dirty="0" err="1">
                <a:solidFill>
                  <a:schemeClr val="bg1"/>
                </a:solidFill>
              </a:rPr>
              <a:t>Lync</a:t>
            </a:r>
            <a:endParaRPr lang="en-US" sz="2000" dirty="0">
              <a:solidFill>
                <a:schemeClr val="bg1"/>
              </a:solidFill>
            </a:endParaRPr>
          </a:p>
        </p:txBody>
      </p:sp>
    </p:spTree>
    <p:extLst>
      <p:ext uri="{BB962C8B-B14F-4D97-AF65-F5344CB8AC3E}">
        <p14:creationId xmlns:p14="http://schemas.microsoft.com/office/powerpoint/2010/main" val="599526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Replace the PABX</a:t>
            </a:r>
            <a:endParaRPr lang="en-US" dirty="0"/>
          </a:p>
        </p:txBody>
      </p:sp>
      <p:sp>
        <p:nvSpPr>
          <p:cNvPr id="3" name="Content Placeholder 2"/>
          <p:cNvSpPr>
            <a:spLocks noGrp="1"/>
          </p:cNvSpPr>
          <p:nvPr>
            <p:ph idx="1"/>
          </p:nvPr>
        </p:nvSpPr>
        <p:spPr/>
        <p:txBody>
          <a:bodyPr>
            <a:normAutofit/>
          </a:bodyPr>
          <a:lstStyle/>
          <a:p>
            <a:r>
              <a:rPr lang="en-US" dirty="0" smtClean="0"/>
              <a:t>PABX </a:t>
            </a:r>
            <a:r>
              <a:rPr lang="en-US" dirty="0"/>
              <a:t>becomes </a:t>
            </a:r>
            <a:r>
              <a:rPr lang="en-US" dirty="0" smtClean="0"/>
              <a:t>obviated</a:t>
            </a:r>
            <a:endParaRPr lang="en-US" dirty="0"/>
          </a:p>
          <a:p>
            <a:r>
              <a:rPr lang="en-US" dirty="0" smtClean="0"/>
              <a:t>Call Routing</a:t>
            </a:r>
          </a:p>
          <a:p>
            <a:pPr lvl="1"/>
            <a:r>
              <a:rPr lang="en-US" dirty="0" smtClean="0"/>
              <a:t>Gateway or legacy PABX controls call routing to </a:t>
            </a:r>
            <a:r>
              <a:rPr lang="en-US" dirty="0" err="1" smtClean="0"/>
              <a:t>Lync</a:t>
            </a:r>
            <a:r>
              <a:rPr lang="en-US" dirty="0" smtClean="0"/>
              <a:t> and to PSTN</a:t>
            </a:r>
            <a:endParaRPr lang="en-US" dirty="0"/>
          </a:p>
          <a:p>
            <a:r>
              <a:rPr lang="en-US" dirty="0" smtClean="0"/>
              <a:t>Gateway </a:t>
            </a:r>
            <a:endParaRPr lang="en-US" dirty="0"/>
          </a:p>
          <a:p>
            <a:pPr lvl="1"/>
            <a:r>
              <a:rPr lang="en-US" dirty="0"/>
              <a:t>Consider benefits of deploying in front of </a:t>
            </a:r>
            <a:r>
              <a:rPr lang="en-US" dirty="0" smtClean="0"/>
              <a:t>PABX</a:t>
            </a:r>
            <a:endParaRPr lang="en-US" dirty="0"/>
          </a:p>
          <a:p>
            <a:pPr lvl="1"/>
            <a:r>
              <a:rPr lang="en-US" dirty="0" smtClean="0"/>
              <a:t>Consider benefits of deploying </a:t>
            </a:r>
            <a:r>
              <a:rPr lang="en-US" dirty="0"/>
              <a:t>behind </a:t>
            </a:r>
            <a:r>
              <a:rPr lang="en-US" dirty="0" smtClean="0"/>
              <a:t>PABX</a:t>
            </a:r>
          </a:p>
          <a:p>
            <a:r>
              <a:rPr lang="en-US" dirty="0" smtClean="0"/>
              <a:t>Determine connectivity to PABX</a:t>
            </a:r>
          </a:p>
          <a:p>
            <a:pPr lvl="1"/>
            <a:r>
              <a:rPr lang="en-US" dirty="0" smtClean="0"/>
              <a:t>Consider intra-PABX call </a:t>
            </a:r>
            <a:r>
              <a:rPr lang="en-US" dirty="0"/>
              <a:t>v</a:t>
            </a:r>
            <a:r>
              <a:rPr lang="en-US" dirty="0" smtClean="0"/>
              <a:t>olumes </a:t>
            </a:r>
          </a:p>
          <a:p>
            <a:pPr lvl="1"/>
            <a:endParaRPr lang="en-US" dirty="0"/>
          </a:p>
        </p:txBody>
      </p:sp>
      <p:sp>
        <p:nvSpPr>
          <p:cNvPr id="4" name="Rounded Rectangle 3"/>
          <p:cNvSpPr/>
          <p:nvPr/>
        </p:nvSpPr>
        <p:spPr>
          <a:xfrm>
            <a:off x="6215743" y="755904"/>
            <a:ext cx="2830029" cy="5364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rPr>
              <a:t>Transition from PABX</a:t>
            </a:r>
            <a:endParaRPr lang="en-US" sz="2400" dirty="0">
              <a:solidFill>
                <a:schemeClr val="bg1"/>
              </a:solidFill>
            </a:endParaRPr>
          </a:p>
        </p:txBody>
      </p:sp>
      <p:sp>
        <p:nvSpPr>
          <p:cNvPr id="5" name="Rounded Rectangle 4"/>
          <p:cNvSpPr/>
          <p:nvPr/>
        </p:nvSpPr>
        <p:spPr>
          <a:xfrm>
            <a:off x="6215743" y="1444752"/>
            <a:ext cx="2830029" cy="6979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bg1"/>
                </a:solidFill>
              </a:rPr>
              <a:t>Media Gateways / SIP Trunks</a:t>
            </a:r>
            <a:endParaRPr lang="en-US" sz="2400" dirty="0">
              <a:solidFill>
                <a:schemeClr val="bg1"/>
              </a:solidFill>
            </a:endParaRPr>
          </a:p>
        </p:txBody>
      </p:sp>
    </p:spTree>
    <p:extLst>
      <p:ext uri="{BB962C8B-B14F-4D97-AF65-F5344CB8AC3E}">
        <p14:creationId xmlns:p14="http://schemas.microsoft.com/office/powerpoint/2010/main" val="185312460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 with the PABX</a:t>
            </a:r>
            <a:endParaRPr lang="en-US" dirty="0"/>
          </a:p>
        </p:txBody>
      </p:sp>
      <p:sp>
        <p:nvSpPr>
          <p:cNvPr id="3" name="Content Placeholder 2"/>
          <p:cNvSpPr>
            <a:spLocks noGrp="1"/>
          </p:cNvSpPr>
          <p:nvPr>
            <p:ph idx="1"/>
          </p:nvPr>
        </p:nvSpPr>
        <p:spPr/>
        <p:txBody>
          <a:bodyPr>
            <a:normAutofit lnSpcReduction="10000"/>
          </a:bodyPr>
          <a:lstStyle/>
          <a:p>
            <a:r>
              <a:rPr lang="en-US" dirty="0"/>
              <a:t>Who moves?</a:t>
            </a:r>
          </a:p>
          <a:p>
            <a:pPr lvl="1"/>
            <a:r>
              <a:rPr lang="en-US" dirty="0" smtClean="0"/>
              <a:t>Locations</a:t>
            </a:r>
            <a:r>
              <a:rPr lang="en-US" dirty="0"/>
              <a:t>: Main site first, may make numbering easier.</a:t>
            </a:r>
          </a:p>
          <a:p>
            <a:pPr lvl="1"/>
            <a:r>
              <a:rPr lang="en-US" dirty="0" smtClean="0"/>
              <a:t>Depreciation</a:t>
            </a:r>
            <a:r>
              <a:rPr lang="en-US" dirty="0"/>
              <a:t>: Old equipment / stations go first, new ones later.</a:t>
            </a:r>
          </a:p>
          <a:p>
            <a:r>
              <a:rPr lang="en-US" dirty="0" smtClean="0"/>
              <a:t>PABX </a:t>
            </a:r>
            <a:r>
              <a:rPr lang="en-US" dirty="0"/>
              <a:t>stays resident</a:t>
            </a:r>
          </a:p>
          <a:p>
            <a:pPr lvl="1"/>
            <a:r>
              <a:rPr lang="en-US" dirty="0" smtClean="0"/>
              <a:t>Does </a:t>
            </a:r>
            <a:r>
              <a:rPr lang="en-US" dirty="0"/>
              <a:t>it make sense to reconfigure or replace the </a:t>
            </a:r>
            <a:r>
              <a:rPr lang="en-US" dirty="0" smtClean="0"/>
              <a:t>Emergency and other analogue phones?</a:t>
            </a:r>
          </a:p>
          <a:p>
            <a:r>
              <a:rPr lang="en-US" dirty="0" smtClean="0"/>
              <a:t>Connectivity</a:t>
            </a:r>
          </a:p>
          <a:p>
            <a:pPr lvl="1"/>
            <a:r>
              <a:rPr lang="en-US" dirty="0" smtClean="0"/>
              <a:t>Newer IP-PABX: Direct SIP</a:t>
            </a:r>
          </a:p>
          <a:p>
            <a:pPr lvl="1"/>
            <a:r>
              <a:rPr lang="en-US" dirty="0" smtClean="0"/>
              <a:t>Old TDM PABX (the big lumps of tin with 4MB RAM): Media Gateway</a:t>
            </a:r>
            <a:endParaRPr lang="en-US" dirty="0"/>
          </a:p>
        </p:txBody>
      </p:sp>
      <p:sp>
        <p:nvSpPr>
          <p:cNvPr id="4" name="Rounded Rectangle 3"/>
          <p:cNvSpPr/>
          <p:nvPr/>
        </p:nvSpPr>
        <p:spPr>
          <a:xfrm>
            <a:off x="6455229" y="533400"/>
            <a:ext cx="2590543" cy="6827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Direct SIP to IP-PABX</a:t>
            </a:r>
            <a:endParaRPr lang="en-US" sz="2400" dirty="0">
              <a:solidFill>
                <a:schemeClr val="bg1"/>
              </a:solidFill>
            </a:endParaRPr>
          </a:p>
        </p:txBody>
      </p:sp>
      <p:sp>
        <p:nvSpPr>
          <p:cNvPr id="5" name="Rounded Rectangle 4"/>
          <p:cNvSpPr/>
          <p:nvPr/>
        </p:nvSpPr>
        <p:spPr>
          <a:xfrm>
            <a:off x="6455229" y="1298448"/>
            <a:ext cx="2590543" cy="6827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Gateway to TDM PABX</a:t>
            </a:r>
            <a:endParaRPr lang="en-US" sz="2400" dirty="0">
              <a:solidFill>
                <a:schemeClr val="bg1"/>
              </a:solidFill>
            </a:endParaRPr>
          </a:p>
        </p:txBody>
      </p:sp>
    </p:spTree>
    <p:extLst>
      <p:ext uri="{BB962C8B-B14F-4D97-AF65-F5344CB8AC3E}">
        <p14:creationId xmlns:p14="http://schemas.microsoft.com/office/powerpoint/2010/main" val="361474173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Lync</a:t>
            </a:r>
            <a:r>
              <a:rPr lang="en-US" dirty="0" smtClean="0"/>
              <a:t> Design Principles</a:t>
            </a:r>
            <a:endParaRPr lang="en-US" dirty="0"/>
          </a:p>
        </p:txBody>
      </p:sp>
      <p:sp>
        <p:nvSpPr>
          <p:cNvPr id="3" name="Content Placeholder 2"/>
          <p:cNvSpPr>
            <a:spLocks noGrp="1"/>
          </p:cNvSpPr>
          <p:nvPr>
            <p:ph sz="half" idx="1"/>
          </p:nvPr>
        </p:nvSpPr>
        <p:spPr/>
        <p:txBody>
          <a:bodyPr>
            <a:normAutofit fontScale="62500" lnSpcReduction="20000"/>
          </a:bodyPr>
          <a:lstStyle/>
          <a:p>
            <a:r>
              <a:rPr lang="en-US" dirty="0" smtClean="0"/>
              <a:t>A Core</a:t>
            </a:r>
          </a:p>
          <a:p>
            <a:pPr lvl="1"/>
            <a:r>
              <a:rPr lang="en-US" dirty="0"/>
              <a:t>A single data </a:t>
            </a:r>
            <a:r>
              <a:rPr lang="en-US" dirty="0" err="1"/>
              <a:t>centre</a:t>
            </a:r>
            <a:r>
              <a:rPr lang="en-US" dirty="0"/>
              <a:t> location</a:t>
            </a:r>
          </a:p>
          <a:p>
            <a:pPr lvl="1"/>
            <a:r>
              <a:rPr lang="en-US" dirty="0"/>
              <a:t>High availability components within the core</a:t>
            </a:r>
          </a:p>
          <a:p>
            <a:pPr lvl="1"/>
            <a:r>
              <a:rPr lang="en-US" dirty="0"/>
              <a:t>Scalable to cater for all customer sites</a:t>
            </a:r>
          </a:p>
          <a:p>
            <a:pPr lvl="1"/>
            <a:r>
              <a:rPr lang="en-US" dirty="0" err="1"/>
              <a:t>Centralised</a:t>
            </a:r>
            <a:r>
              <a:rPr lang="en-US" dirty="0"/>
              <a:t> management</a:t>
            </a:r>
          </a:p>
          <a:p>
            <a:pPr marL="0" indent="0">
              <a:buNone/>
            </a:pPr>
            <a:endParaRPr lang="en-US" dirty="0" smtClean="0"/>
          </a:p>
        </p:txBody>
      </p:sp>
      <p:sp>
        <p:nvSpPr>
          <p:cNvPr id="5" name="Content Placeholder 4"/>
          <p:cNvSpPr>
            <a:spLocks noGrp="1"/>
          </p:cNvSpPr>
          <p:nvPr>
            <p:ph sz="half" idx="2"/>
          </p:nvPr>
        </p:nvSpPr>
        <p:spPr>
          <a:xfrm>
            <a:off x="4648200" y="1600201"/>
            <a:ext cx="4038600" cy="4868838"/>
          </a:xfrm>
        </p:spPr>
        <p:txBody>
          <a:bodyPr>
            <a:normAutofit fontScale="62500" lnSpcReduction="20000"/>
          </a:bodyPr>
          <a:lstStyle/>
          <a:p>
            <a:r>
              <a:rPr lang="en-US" dirty="0" smtClean="0"/>
              <a:t>Head Offices</a:t>
            </a:r>
          </a:p>
          <a:p>
            <a:pPr lvl="1"/>
            <a:r>
              <a:rPr lang="en-US" dirty="0"/>
              <a:t>Survivable infrastructure to cater for core and/or WAN down</a:t>
            </a:r>
          </a:p>
          <a:p>
            <a:pPr lvl="1"/>
            <a:r>
              <a:rPr lang="en-US" dirty="0"/>
              <a:t>Minimal administration and management</a:t>
            </a:r>
          </a:p>
          <a:p>
            <a:pPr lvl="1"/>
            <a:r>
              <a:rPr lang="en-US" dirty="0"/>
              <a:t>Efficient media flow</a:t>
            </a:r>
          </a:p>
          <a:p>
            <a:pPr lvl="1"/>
            <a:r>
              <a:rPr lang="en-US" dirty="0"/>
              <a:t>Replaceable in the event of </a:t>
            </a:r>
            <a:r>
              <a:rPr lang="en-US" dirty="0" smtClean="0"/>
              <a:t>failure</a:t>
            </a:r>
          </a:p>
          <a:p>
            <a:endParaRPr lang="en-US" dirty="0" smtClean="0"/>
          </a:p>
          <a:p>
            <a:r>
              <a:rPr lang="en-US" dirty="0" smtClean="0"/>
              <a:t>Branch Offices</a:t>
            </a:r>
          </a:p>
          <a:p>
            <a:pPr lvl="1"/>
            <a:r>
              <a:rPr lang="en-US" dirty="0"/>
              <a:t>If required survivable infrastructure to cater for core and/or WAN down</a:t>
            </a:r>
          </a:p>
          <a:p>
            <a:pPr lvl="1"/>
            <a:r>
              <a:rPr lang="en-US" dirty="0"/>
              <a:t>Low cost units</a:t>
            </a:r>
          </a:p>
          <a:p>
            <a:pPr lvl="1"/>
            <a:r>
              <a:rPr lang="en-US" dirty="0"/>
              <a:t>Minimal administration and management</a:t>
            </a:r>
          </a:p>
          <a:p>
            <a:pPr lvl="1"/>
            <a:r>
              <a:rPr lang="en-US" dirty="0"/>
              <a:t>Efficient media flow</a:t>
            </a:r>
          </a:p>
          <a:p>
            <a:pPr lvl="1"/>
            <a:r>
              <a:rPr lang="en-US" dirty="0"/>
              <a:t>Replaceable units in the event of failure</a:t>
            </a:r>
          </a:p>
          <a:p>
            <a:pPr lvl="1"/>
            <a:r>
              <a:rPr lang="en-US" dirty="0"/>
              <a:t>Reuse existing branch infrastructure and servers</a:t>
            </a:r>
          </a:p>
        </p:txBody>
      </p:sp>
      <p:pic>
        <p:nvPicPr>
          <p:cNvPr id="6" name="Picture 5"/>
          <p:cNvPicPr/>
          <p:nvPr/>
        </p:nvPicPr>
        <p:blipFill>
          <a:blip r:embed="rId2"/>
          <a:stretch>
            <a:fillRect/>
          </a:stretch>
        </p:blipFill>
        <p:spPr>
          <a:xfrm>
            <a:off x="990600" y="3412199"/>
            <a:ext cx="3673326" cy="2607601"/>
          </a:xfrm>
          <a:prstGeom prst="rect">
            <a:avLst/>
          </a:prstGeom>
        </p:spPr>
      </p:pic>
    </p:spTree>
    <p:extLst>
      <p:ext uri="{BB962C8B-B14F-4D97-AF65-F5344CB8AC3E}">
        <p14:creationId xmlns:p14="http://schemas.microsoft.com/office/powerpoint/2010/main" val="80808237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Lync</a:t>
            </a:r>
            <a:r>
              <a:rPr lang="en-US" dirty="0" smtClean="0"/>
              <a:t> Design Patterns</a:t>
            </a:r>
            <a:endParaRPr lang="en-US" dirty="0"/>
          </a:p>
        </p:txBody>
      </p:sp>
      <p:pic>
        <p:nvPicPr>
          <p:cNvPr id="5" name="Picture 4"/>
          <p:cNvPicPr/>
          <p:nvPr/>
        </p:nvPicPr>
        <p:blipFill>
          <a:blip r:embed="rId2"/>
          <a:stretch>
            <a:fillRect/>
          </a:stretch>
        </p:blipFill>
        <p:spPr>
          <a:xfrm>
            <a:off x="388939" y="2125421"/>
            <a:ext cx="3733184" cy="3999230"/>
          </a:xfrm>
          <a:prstGeom prst="rect">
            <a:avLst/>
          </a:prstGeom>
        </p:spPr>
      </p:pic>
      <p:pic>
        <p:nvPicPr>
          <p:cNvPr id="6" name="Picture 5"/>
          <p:cNvPicPr/>
          <p:nvPr/>
        </p:nvPicPr>
        <p:blipFill>
          <a:blip r:embed="rId3"/>
          <a:stretch>
            <a:fillRect/>
          </a:stretch>
        </p:blipFill>
        <p:spPr>
          <a:xfrm>
            <a:off x="4223581" y="1694494"/>
            <a:ext cx="4697217" cy="1640205"/>
          </a:xfrm>
          <a:prstGeom prst="rect">
            <a:avLst/>
          </a:prstGeom>
        </p:spPr>
      </p:pic>
      <p:pic>
        <p:nvPicPr>
          <p:cNvPr id="7" name="Picture 6"/>
          <p:cNvPicPr/>
          <p:nvPr/>
        </p:nvPicPr>
        <p:blipFill>
          <a:blip r:embed="rId4"/>
          <a:stretch>
            <a:fillRect/>
          </a:stretch>
        </p:blipFill>
        <p:spPr>
          <a:xfrm>
            <a:off x="4213342" y="3714750"/>
            <a:ext cx="4697217" cy="3143250"/>
          </a:xfrm>
          <a:prstGeom prst="rect">
            <a:avLst/>
          </a:prstGeom>
        </p:spPr>
      </p:pic>
    </p:spTree>
    <p:extLst>
      <p:ext uri="{BB962C8B-B14F-4D97-AF65-F5344CB8AC3E}">
        <p14:creationId xmlns:p14="http://schemas.microsoft.com/office/powerpoint/2010/main" val="56339857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the </a:t>
            </a:r>
            <a:r>
              <a:rPr lang="en-US" dirty="0" err="1" smtClean="0"/>
              <a:t>Lync</a:t>
            </a:r>
            <a:r>
              <a:rPr lang="en-US" dirty="0" smtClean="0"/>
              <a:t> Core</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638" y="1447800"/>
            <a:ext cx="6515820" cy="4604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752582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 and Configure the Network</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566" y="1447800"/>
            <a:ext cx="5959937" cy="462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924399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Replace the PABX</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8607756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Deployment Process</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7" y="1904999"/>
            <a:ext cx="8023225" cy="346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692284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Analysis and Considerations</a:t>
            </a:r>
            <a:endParaRPr lang="en-US" dirty="0"/>
          </a:p>
        </p:txBody>
      </p:sp>
      <p:sp>
        <p:nvSpPr>
          <p:cNvPr id="3" name="Content Placeholder 2"/>
          <p:cNvSpPr>
            <a:spLocks noGrp="1"/>
          </p:cNvSpPr>
          <p:nvPr>
            <p:ph idx="1"/>
          </p:nvPr>
        </p:nvSpPr>
        <p:spPr>
          <a:xfrm>
            <a:off x="457200" y="1349830"/>
            <a:ext cx="8229600" cy="4525963"/>
          </a:xfrm>
        </p:spPr>
        <p:txBody>
          <a:bodyPr>
            <a:normAutofit/>
          </a:bodyPr>
          <a:lstStyle/>
          <a:p>
            <a:r>
              <a:rPr lang="en-US" dirty="0" smtClean="0"/>
              <a:t>Select a Site Pattern for the location</a:t>
            </a:r>
            <a:endParaRPr lang="en-US" dirty="0"/>
          </a:p>
          <a:p>
            <a:r>
              <a:rPr lang="en-US" dirty="0"/>
              <a:t>Assess the site requirements</a:t>
            </a:r>
          </a:p>
          <a:p>
            <a:pPr lvl="1"/>
            <a:r>
              <a:rPr lang="en-US" dirty="0" smtClean="0"/>
              <a:t>How many analogue lines?</a:t>
            </a:r>
            <a:endParaRPr lang="en-US" dirty="0"/>
          </a:p>
          <a:p>
            <a:pPr lvl="1"/>
            <a:r>
              <a:rPr lang="en-US" dirty="0" smtClean="0"/>
              <a:t>PSTN Connectivity:</a:t>
            </a:r>
          </a:p>
          <a:p>
            <a:pPr lvl="2"/>
            <a:r>
              <a:rPr lang="en-US" dirty="0" smtClean="0"/>
              <a:t>PRIs</a:t>
            </a:r>
          </a:p>
          <a:p>
            <a:pPr lvl="2"/>
            <a:r>
              <a:rPr lang="en-US" dirty="0" smtClean="0"/>
              <a:t>BRIs</a:t>
            </a:r>
          </a:p>
          <a:p>
            <a:pPr lvl="2"/>
            <a:r>
              <a:rPr lang="en-US" dirty="0" smtClean="0"/>
              <a:t>SIP </a:t>
            </a:r>
            <a:r>
              <a:rPr lang="en-US" dirty="0" err="1" smtClean="0"/>
              <a:t>Trunking</a:t>
            </a:r>
            <a:endParaRPr lang="en-US" dirty="0" smtClean="0"/>
          </a:p>
          <a:p>
            <a:r>
              <a:rPr lang="en-US" dirty="0" smtClean="0"/>
              <a:t>Determine the User Experience</a:t>
            </a:r>
          </a:p>
          <a:p>
            <a:pPr lvl="1"/>
            <a:r>
              <a:rPr lang="en-US" dirty="0" smtClean="0"/>
              <a:t>Handsets </a:t>
            </a:r>
            <a:r>
              <a:rPr lang="en-US" dirty="0" err="1" smtClean="0"/>
              <a:t>vs</a:t>
            </a:r>
            <a:r>
              <a:rPr lang="en-US" dirty="0" smtClean="0"/>
              <a:t> Headsets</a:t>
            </a:r>
            <a:endParaRPr lang="en-US" dirty="0"/>
          </a:p>
          <a:p>
            <a:r>
              <a:rPr lang="en-US" dirty="0" smtClean="0"/>
              <a:t>Create the Bill of Materials and Order</a:t>
            </a:r>
          </a:p>
          <a:p>
            <a:endParaRPr lang="en-US" dirty="0"/>
          </a:p>
        </p:txBody>
      </p:sp>
    </p:spTree>
    <p:extLst>
      <p:ext uri="{BB962C8B-B14F-4D97-AF65-F5344CB8AC3E}">
        <p14:creationId xmlns:p14="http://schemas.microsoft.com/office/powerpoint/2010/main" val="165860666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Microsoft </a:t>
            </a:r>
            <a:r>
              <a:rPr lang="en-US" dirty="0" err="1"/>
              <a:t>Lync</a:t>
            </a:r>
            <a:r>
              <a:rPr lang="en-US" dirty="0"/>
              <a:t> 2010: How to Go Big in Voice</a:t>
            </a:r>
            <a:endParaRPr lang="en-AU" dirty="0"/>
          </a:p>
        </p:txBody>
      </p:sp>
      <p:sp>
        <p:nvSpPr>
          <p:cNvPr id="3" name="Text Placeholder 2"/>
          <p:cNvSpPr>
            <a:spLocks noGrp="1"/>
          </p:cNvSpPr>
          <p:nvPr>
            <p:ph type="body" idx="1"/>
          </p:nvPr>
        </p:nvSpPr>
        <p:spPr>
          <a:xfrm>
            <a:off x="722313" y="2111829"/>
            <a:ext cx="7772400" cy="2295071"/>
          </a:xfrm>
        </p:spPr>
        <p:txBody>
          <a:bodyPr>
            <a:normAutofit fontScale="92500" lnSpcReduction="10000"/>
          </a:bodyPr>
          <a:lstStyle/>
          <a:p>
            <a:r>
              <a:rPr lang="en-US" dirty="0" smtClean="0"/>
              <a:t>S</a:t>
            </a:r>
            <a:r>
              <a:rPr lang="en-AU" dirty="0"/>
              <a:t>Brendan </a:t>
            </a:r>
            <a:r>
              <a:rPr lang="en-AU" dirty="0" err="1"/>
              <a:t>Carius</a:t>
            </a:r>
            <a:endParaRPr lang="en-US" dirty="0"/>
          </a:p>
          <a:p>
            <a:r>
              <a:rPr lang="en-US" sz="1900" dirty="0"/>
              <a:t>Principal Consultant</a:t>
            </a:r>
          </a:p>
          <a:p>
            <a:r>
              <a:rPr lang="en-US" dirty="0" err="1"/>
              <a:t>Kloud</a:t>
            </a:r>
            <a:r>
              <a:rPr lang="en-US" dirty="0"/>
              <a:t> Solutions</a:t>
            </a:r>
          </a:p>
          <a:p>
            <a:endParaRPr lang="en-US" dirty="0" smtClean="0"/>
          </a:p>
          <a:p>
            <a:r>
              <a:rPr lang="en-US" dirty="0" err="1" smtClean="0"/>
              <a:t>elvan</a:t>
            </a:r>
            <a:r>
              <a:rPr lang="en-US" dirty="0" smtClean="0"/>
              <a:t> </a:t>
            </a:r>
            <a:r>
              <a:rPr lang="en-US" dirty="0" err="1"/>
              <a:t>Loganathan</a:t>
            </a:r>
            <a:endParaRPr lang="en-US" dirty="0"/>
          </a:p>
          <a:p>
            <a:r>
              <a:rPr lang="en-AU" dirty="0" err="1"/>
              <a:t>Lync</a:t>
            </a:r>
            <a:r>
              <a:rPr lang="en-AU" dirty="0"/>
              <a:t> Technology Specialist - Voice</a:t>
            </a:r>
            <a:endParaRPr lang="en-US" dirty="0"/>
          </a:p>
          <a:p>
            <a:r>
              <a:rPr lang="en-US" dirty="0"/>
              <a:t>Microsoft</a:t>
            </a:r>
          </a:p>
        </p:txBody>
      </p:sp>
      <p:sp>
        <p:nvSpPr>
          <p:cNvPr id="6" name="Title 1"/>
          <p:cNvSpPr txBox="1">
            <a:spLocks/>
          </p:cNvSpPr>
          <p:nvPr/>
        </p:nvSpPr>
        <p:spPr>
          <a:xfrm>
            <a:off x="334200" y="447366"/>
            <a:ext cx="3605471" cy="249299"/>
          </a:xfrm>
          <a:prstGeom prst="rect">
            <a:avLst/>
          </a:prstGeom>
        </p:spPr>
        <p:txBody>
          <a:bodyPr vert="horz" wrap="square" lIns="0" tIns="0" rIns="0" bIns="0" rtlCol="0" anchor="t">
            <a:spAutoFit/>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b="1" i="0" u="none" strike="noStrike" kern="600" cap="none" spc="40" normalizeH="0" baseline="0" noProof="0" dirty="0" smtClean="0">
                <a:ln w="3175">
                  <a:noFill/>
                </a:ln>
                <a:solidFill>
                  <a:schemeClr val="bg1"/>
                </a:solidFill>
                <a:effectLst/>
                <a:uLnTx/>
                <a:uFillTx/>
                <a:latin typeface="Calibri" pitchFamily="34" charset="0"/>
                <a:ea typeface="+mn-ea"/>
                <a:cs typeface="Arial" charset="0"/>
              </a:rPr>
              <a:t>SESSION CODE: </a:t>
            </a:r>
            <a:r>
              <a:rPr lang="en-US" b="1" kern="600" spc="40" dirty="0" smtClean="0">
                <a:ln w="3175">
                  <a:noFill/>
                </a:ln>
                <a:solidFill>
                  <a:schemeClr val="bg1"/>
                </a:solidFill>
                <a:latin typeface="Calibri" pitchFamily="34" charset="0"/>
                <a:cs typeface="Arial" charset="0"/>
              </a:rPr>
              <a:t>EXL309</a:t>
            </a:r>
            <a:endParaRPr kumimoji="0" lang="en-US" b="1" i="0" u="none" strike="noStrike" kern="600" cap="none" spc="40" normalizeH="0" baseline="0" noProof="0" dirty="0">
              <a:ln w="3175">
                <a:noFill/>
              </a:ln>
              <a:solidFill>
                <a:schemeClr val="bg1"/>
              </a:solidFill>
              <a:effectLst/>
              <a:uLnTx/>
              <a:uFillTx/>
              <a:latin typeface="Calibri" pitchFamily="34" charset="0"/>
              <a:ea typeface="+mn-ea"/>
              <a:cs typeface="Arial" charset="0"/>
            </a:endParaRP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Tree>
    <p:extLst>
      <p:ext uri="{BB962C8B-B14F-4D97-AF65-F5344CB8AC3E}">
        <p14:creationId xmlns:p14="http://schemas.microsoft.com/office/powerpoint/2010/main" val="3115676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Remediation / Replacement</a:t>
            </a:r>
            <a:endParaRPr lang="en-US" dirty="0"/>
          </a:p>
        </p:txBody>
      </p:sp>
      <p:sp>
        <p:nvSpPr>
          <p:cNvPr id="3" name="Content Placeholder 2"/>
          <p:cNvSpPr>
            <a:spLocks noGrp="1"/>
          </p:cNvSpPr>
          <p:nvPr>
            <p:ph idx="1"/>
          </p:nvPr>
        </p:nvSpPr>
        <p:spPr/>
        <p:txBody>
          <a:bodyPr/>
          <a:lstStyle/>
          <a:p>
            <a:r>
              <a:rPr lang="en-US" dirty="0" smtClean="0"/>
              <a:t>Assess PABX applications and usage</a:t>
            </a:r>
          </a:p>
          <a:p>
            <a:r>
              <a:rPr lang="en-US" dirty="0" err="1" smtClean="0"/>
              <a:t>Analyse</a:t>
            </a:r>
            <a:r>
              <a:rPr lang="en-US" dirty="0" smtClean="0"/>
              <a:t> hunt group usage</a:t>
            </a:r>
          </a:p>
          <a:p>
            <a:r>
              <a:rPr lang="en-US" dirty="0" err="1" smtClean="0"/>
              <a:t>Analyse</a:t>
            </a:r>
            <a:r>
              <a:rPr lang="en-US" dirty="0" smtClean="0"/>
              <a:t> Call Features</a:t>
            </a:r>
          </a:p>
          <a:p>
            <a:r>
              <a:rPr lang="en-US" dirty="0" smtClean="0"/>
              <a:t>Build replacement capabilities in </a:t>
            </a:r>
            <a:r>
              <a:rPr lang="en-US" dirty="0" err="1" smtClean="0"/>
              <a:t>Lync</a:t>
            </a:r>
            <a:r>
              <a:rPr lang="en-US" dirty="0" smtClean="0"/>
              <a:t> (native) or extend with third parties</a:t>
            </a:r>
          </a:p>
          <a:p>
            <a:endParaRPr lang="en-US" dirty="0"/>
          </a:p>
        </p:txBody>
      </p:sp>
      <p:sp>
        <p:nvSpPr>
          <p:cNvPr id="4" name="Title 3"/>
          <p:cNvSpPr txBox="1">
            <a:spLocks/>
          </p:cNvSpPr>
          <p:nvPr/>
        </p:nvSpPr>
        <p:spPr>
          <a:xfrm>
            <a:off x="722313" y="4406902"/>
            <a:ext cx="7772400" cy="136207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a:lstStyle>
          <a:p>
            <a:r>
              <a:rPr lang="en-US" b="1" dirty="0" smtClean="0"/>
              <a:t>Demo – Response Group meets IVR</a:t>
            </a:r>
            <a:endParaRPr lang="en-US" b="1" dirty="0"/>
          </a:p>
        </p:txBody>
      </p:sp>
    </p:spTree>
    <p:extLst>
      <p:ext uri="{BB962C8B-B14F-4D97-AF65-F5344CB8AC3E}">
        <p14:creationId xmlns:p14="http://schemas.microsoft.com/office/powerpoint/2010/main" val="120853928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Configuration</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0530" y="1447800"/>
            <a:ext cx="5563470" cy="5341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849039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Connect to the PABX to Retire the PABX</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93612734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Pilot</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058" y="1356327"/>
            <a:ext cx="7353883" cy="455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6812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Connectivity to the PABX</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242" y="1447800"/>
            <a:ext cx="6672064" cy="4604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592097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 People to </a:t>
            </a:r>
            <a:r>
              <a:rPr lang="en-US" dirty="0" err="1" smtClean="0"/>
              <a:t>Lync</a:t>
            </a:r>
            <a:endParaRPr lang="en-US" dirty="0"/>
          </a:p>
        </p:txBody>
      </p:sp>
      <p:sp>
        <p:nvSpPr>
          <p:cNvPr id="3" name="Content Placeholder 2"/>
          <p:cNvSpPr>
            <a:spLocks noGrp="1"/>
          </p:cNvSpPr>
          <p:nvPr>
            <p:ph idx="1"/>
          </p:nvPr>
        </p:nvSpPr>
        <p:spPr/>
        <p:txBody>
          <a:bodyPr/>
          <a:lstStyle/>
          <a:p>
            <a:r>
              <a:rPr lang="en-US" dirty="0" smtClean="0"/>
              <a:t>Establish a Call Forward on the PABX (or call reroute)</a:t>
            </a:r>
          </a:p>
          <a:p>
            <a:r>
              <a:rPr lang="en-US" dirty="0" smtClean="0"/>
              <a:t>Enable for the user for </a:t>
            </a:r>
            <a:r>
              <a:rPr lang="en-US" dirty="0" err="1" smtClean="0"/>
              <a:t>Lync</a:t>
            </a:r>
            <a:r>
              <a:rPr lang="en-US" dirty="0" smtClean="0"/>
              <a:t> Enterprise Voice (deploy software)</a:t>
            </a:r>
          </a:p>
          <a:p>
            <a:r>
              <a:rPr lang="en-US" dirty="0" smtClean="0"/>
              <a:t>Conduct User Training</a:t>
            </a:r>
          </a:p>
          <a:p>
            <a:r>
              <a:rPr lang="en-US" dirty="0" smtClean="0"/>
              <a:t>Provide a </a:t>
            </a:r>
            <a:r>
              <a:rPr lang="en-US" dirty="0" err="1" smtClean="0"/>
              <a:t>Lync</a:t>
            </a:r>
            <a:r>
              <a:rPr lang="en-US" dirty="0" smtClean="0"/>
              <a:t> Headset / Handset</a:t>
            </a:r>
          </a:p>
          <a:p>
            <a:r>
              <a:rPr lang="en-US" dirty="0" smtClean="0"/>
              <a:t>Solicit Feedback</a:t>
            </a:r>
            <a:br>
              <a:rPr lang="en-US" dirty="0" smtClean="0"/>
            </a:br>
            <a:endParaRPr lang="en-US" dirty="0"/>
          </a:p>
        </p:txBody>
      </p:sp>
    </p:spTree>
    <p:extLst>
      <p:ext uri="{BB962C8B-B14F-4D97-AF65-F5344CB8AC3E}">
        <p14:creationId xmlns:p14="http://schemas.microsoft.com/office/powerpoint/2010/main" val="1580326860"/>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Trends and Lessons Learned</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2317508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_115iT2_1"/>
          <p:cNvPicPr>
            <a:picLocks noChangeAspect="1" noChangeArrowheads="1"/>
          </p:cNvPicPr>
          <p:nvPr/>
        </p:nvPicPr>
        <p:blipFill rotWithShape="1">
          <a:blip r:embed="rId2">
            <a:extLst>
              <a:ext uri="{28A0092B-C50C-407E-A947-70E740481C1C}">
                <a14:useLocalDpi xmlns:a14="http://schemas.microsoft.com/office/drawing/2010/main" val="0"/>
              </a:ext>
            </a:extLst>
          </a:blip>
          <a:srcRect l="3497"/>
          <a:stretch/>
        </p:blipFill>
        <p:spPr bwMode="auto">
          <a:xfrm>
            <a:off x="3298371" y="1556657"/>
            <a:ext cx="5455104" cy="498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hart 6"/>
          <p:cNvGraphicFramePr>
            <a:graphicFrameLocks/>
          </p:cNvGraphicFramePr>
          <p:nvPr>
            <p:extLst>
              <p:ext uri="{D42A27DB-BD31-4B8C-83A1-F6EECF244321}">
                <p14:modId xmlns:p14="http://schemas.microsoft.com/office/powerpoint/2010/main" val="2567466391"/>
              </p:ext>
            </p:extLst>
          </p:nvPr>
        </p:nvGraphicFramePr>
        <p:xfrm>
          <a:off x="187501" y="1124712"/>
          <a:ext cx="2099095" cy="20208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3102119491"/>
              </p:ext>
            </p:extLst>
          </p:nvPr>
        </p:nvGraphicFramePr>
        <p:xfrm>
          <a:off x="214940" y="4974336"/>
          <a:ext cx="2062509" cy="18836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2782101169"/>
              </p:ext>
            </p:extLst>
          </p:nvPr>
        </p:nvGraphicFramePr>
        <p:xfrm>
          <a:off x="196647" y="3172968"/>
          <a:ext cx="2080802" cy="1862328"/>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p:cNvSpPr>
            <a:spLocks noGrp="1"/>
          </p:cNvSpPr>
          <p:nvPr>
            <p:ph type="title"/>
          </p:nvPr>
        </p:nvSpPr>
        <p:spPr/>
        <p:txBody>
          <a:bodyPr>
            <a:normAutofit/>
          </a:bodyPr>
          <a:lstStyle/>
          <a:p>
            <a:r>
              <a:rPr lang="en-US" dirty="0" smtClean="0"/>
              <a:t>Usage Trends</a:t>
            </a:r>
            <a:endParaRPr lang="en-US" dirty="0"/>
          </a:p>
        </p:txBody>
      </p:sp>
    </p:spTree>
    <p:extLst>
      <p:ext uri="{BB962C8B-B14F-4D97-AF65-F5344CB8AC3E}">
        <p14:creationId xmlns:p14="http://schemas.microsoft.com/office/powerpoint/2010/main" val="3178508463"/>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 Lessons Learned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Architecture</a:t>
            </a:r>
            <a:endParaRPr lang="en-US" dirty="0"/>
          </a:p>
          <a:p>
            <a:pPr lvl="1"/>
            <a:r>
              <a:rPr lang="en-US" dirty="0"/>
              <a:t>Hardware Load Balancing</a:t>
            </a:r>
          </a:p>
          <a:p>
            <a:r>
              <a:rPr lang="en-US" dirty="0"/>
              <a:t>User Experience</a:t>
            </a:r>
          </a:p>
          <a:p>
            <a:pPr lvl="1"/>
            <a:r>
              <a:rPr lang="en-US" dirty="0"/>
              <a:t>Communications</a:t>
            </a:r>
          </a:p>
          <a:p>
            <a:r>
              <a:rPr lang="en-US" dirty="0"/>
              <a:t>Project Governance</a:t>
            </a:r>
          </a:p>
          <a:p>
            <a:pPr lvl="1"/>
            <a:r>
              <a:rPr lang="en-US" dirty="0"/>
              <a:t>3 Way Partnership </a:t>
            </a:r>
            <a:r>
              <a:rPr lang="en-US" dirty="0" smtClean="0"/>
              <a:t>(IT, Deployment Partner, Business)</a:t>
            </a:r>
            <a:endParaRPr lang="en-US" dirty="0"/>
          </a:p>
          <a:p>
            <a:r>
              <a:rPr lang="en-US" dirty="0" smtClean="0"/>
              <a:t>Transitioning </a:t>
            </a:r>
            <a:r>
              <a:rPr lang="en-US" dirty="0"/>
              <a:t>from </a:t>
            </a:r>
            <a:r>
              <a:rPr lang="en-US" dirty="0" smtClean="0"/>
              <a:t>Pilot to </a:t>
            </a:r>
            <a:r>
              <a:rPr lang="en-US" dirty="0"/>
              <a:t>Production</a:t>
            </a:r>
          </a:p>
          <a:p>
            <a:pPr lvl="1"/>
            <a:r>
              <a:rPr lang="en-US" dirty="0"/>
              <a:t>Infrastructure Readiness</a:t>
            </a:r>
          </a:p>
          <a:p>
            <a:pPr lvl="1"/>
            <a:r>
              <a:rPr lang="en-US" dirty="0" err="1" smtClean="0"/>
              <a:t>QoS</a:t>
            </a:r>
            <a:r>
              <a:rPr lang="en-US" dirty="0" smtClean="0"/>
              <a:t> and CAC</a:t>
            </a:r>
          </a:p>
          <a:p>
            <a:pPr lvl="1"/>
            <a:r>
              <a:rPr lang="en-US" dirty="0" smtClean="0"/>
              <a:t>DNS</a:t>
            </a:r>
            <a:r>
              <a:rPr lang="en-US" dirty="0"/>
              <a:t>, </a:t>
            </a:r>
            <a:r>
              <a:rPr lang="en-US" dirty="0" err="1"/>
              <a:t>IPSec</a:t>
            </a:r>
            <a:r>
              <a:rPr lang="en-US" dirty="0"/>
              <a:t>, FEP, HLB, Firewalls etc.</a:t>
            </a:r>
          </a:p>
          <a:p>
            <a:r>
              <a:rPr lang="en-US" dirty="0"/>
              <a:t>Fine </a:t>
            </a:r>
            <a:r>
              <a:rPr lang="en-US" dirty="0" smtClean="0"/>
              <a:t>Tuning</a:t>
            </a:r>
            <a:endParaRPr lang="en-US" dirty="0"/>
          </a:p>
        </p:txBody>
      </p:sp>
    </p:spTree>
    <p:extLst>
      <p:ext uri="{BB962C8B-B14F-4D97-AF65-F5344CB8AC3E}">
        <p14:creationId xmlns:p14="http://schemas.microsoft.com/office/powerpoint/2010/main" val="396440735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Communications Planning</a:t>
            </a:r>
            <a:endParaRPr lang="en-US" dirty="0"/>
          </a:p>
        </p:txBody>
      </p:sp>
      <p:sp>
        <p:nvSpPr>
          <p:cNvPr id="3" name="Content Placeholder 2"/>
          <p:cNvSpPr>
            <a:spLocks noGrp="1"/>
          </p:cNvSpPr>
          <p:nvPr>
            <p:ph idx="1"/>
          </p:nvPr>
        </p:nvSpPr>
        <p:spPr>
          <a:xfrm>
            <a:off x="457200" y="1600202"/>
            <a:ext cx="3164599" cy="4525963"/>
          </a:xfrm>
        </p:spPr>
        <p:txBody>
          <a:bodyPr>
            <a:normAutofit fontScale="92500" lnSpcReduction="10000"/>
          </a:bodyPr>
          <a:lstStyle/>
          <a:p>
            <a:r>
              <a:rPr lang="en-US" dirty="0"/>
              <a:t>Self-Guided Modules</a:t>
            </a:r>
          </a:p>
          <a:p>
            <a:r>
              <a:rPr lang="en-US" dirty="0"/>
              <a:t>Instructor-Led </a:t>
            </a:r>
            <a:r>
              <a:rPr lang="en-US" dirty="0" smtClean="0"/>
              <a:t>Sessions</a:t>
            </a:r>
          </a:p>
          <a:p>
            <a:pPr lvl="1"/>
            <a:r>
              <a:rPr lang="en-US" dirty="0" smtClean="0"/>
              <a:t>In </a:t>
            </a:r>
            <a:r>
              <a:rPr lang="en-US" dirty="0"/>
              <a:t>Person</a:t>
            </a:r>
          </a:p>
          <a:p>
            <a:r>
              <a:rPr lang="en-US" dirty="0"/>
              <a:t>Instructor-Led </a:t>
            </a:r>
            <a:r>
              <a:rPr lang="en-US" dirty="0" smtClean="0"/>
              <a:t>Sessions</a:t>
            </a:r>
          </a:p>
          <a:p>
            <a:pPr lvl="1"/>
            <a:r>
              <a:rPr lang="en-US" dirty="0" smtClean="0"/>
              <a:t>Online</a:t>
            </a:r>
            <a:endParaRPr lang="en-US" dirty="0"/>
          </a:p>
          <a:p>
            <a:r>
              <a:rPr lang="en-US" dirty="0"/>
              <a:t>Printed </a:t>
            </a:r>
            <a:r>
              <a:rPr lang="en-US" dirty="0" smtClean="0"/>
              <a:t>Materials</a:t>
            </a:r>
          </a:p>
          <a:p>
            <a:pPr lvl="1"/>
            <a:r>
              <a:rPr lang="en-US" dirty="0" err="1" smtClean="0"/>
              <a:t>Lync</a:t>
            </a:r>
            <a:r>
              <a:rPr lang="en-US" dirty="0" smtClean="0"/>
              <a:t> </a:t>
            </a:r>
            <a:r>
              <a:rPr lang="en-US" dirty="0"/>
              <a:t>Adoption and Training </a:t>
            </a:r>
            <a:r>
              <a:rPr lang="en-US" dirty="0" smtClean="0"/>
              <a:t>Kit</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1771" y="1447801"/>
            <a:ext cx="4921704" cy="3058885"/>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960511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Takeaways and Objectives</a:t>
            </a:r>
            <a:endParaRPr lang="en-US" dirty="0"/>
          </a:p>
        </p:txBody>
      </p:sp>
      <p:sp>
        <p:nvSpPr>
          <p:cNvPr id="3" name="Content Placeholder 2"/>
          <p:cNvSpPr>
            <a:spLocks noGrp="1"/>
          </p:cNvSpPr>
          <p:nvPr>
            <p:ph idx="1"/>
          </p:nvPr>
        </p:nvSpPr>
        <p:spPr/>
        <p:txBody>
          <a:bodyPr/>
          <a:lstStyle/>
          <a:p>
            <a:r>
              <a:rPr lang="en-US" dirty="0" smtClean="0"/>
              <a:t>Understand the </a:t>
            </a:r>
            <a:r>
              <a:rPr lang="en-US" dirty="0" err="1" smtClean="0"/>
              <a:t>Lync</a:t>
            </a:r>
            <a:r>
              <a:rPr lang="en-US" dirty="0" smtClean="0"/>
              <a:t> Enterprise </a:t>
            </a:r>
            <a:r>
              <a:rPr lang="en-US" dirty="0"/>
              <a:t>Voice </a:t>
            </a:r>
            <a:r>
              <a:rPr lang="en-US" dirty="0" smtClean="0"/>
              <a:t>features and capabilities</a:t>
            </a:r>
            <a:endParaRPr lang="en-US" dirty="0"/>
          </a:p>
          <a:p>
            <a:r>
              <a:rPr lang="en-US" dirty="0" smtClean="0"/>
              <a:t>Understand </a:t>
            </a:r>
            <a:r>
              <a:rPr lang="en-US" dirty="0"/>
              <a:t>the paths available to best move </a:t>
            </a:r>
            <a:br>
              <a:rPr lang="en-US" dirty="0"/>
            </a:br>
            <a:r>
              <a:rPr lang="en-US" dirty="0" smtClean="0"/>
              <a:t>you or your customer forward </a:t>
            </a:r>
            <a:r>
              <a:rPr lang="en-US" dirty="0"/>
              <a:t>with Enterprise Voice</a:t>
            </a:r>
          </a:p>
          <a:p>
            <a:r>
              <a:rPr lang="en-US" dirty="0"/>
              <a:t>Importance of deployment methodology </a:t>
            </a:r>
            <a:r>
              <a:rPr lang="en-US" dirty="0" smtClean="0"/>
              <a:t>to successfully deploy Enterprise Voice</a:t>
            </a:r>
            <a:endParaRPr lang="en-US" dirty="0"/>
          </a:p>
          <a:p>
            <a:endParaRPr lang="en-US" dirty="0"/>
          </a:p>
          <a:p>
            <a:endParaRPr lang="en-US" dirty="0"/>
          </a:p>
        </p:txBody>
      </p:sp>
    </p:spTree>
    <p:extLst>
      <p:ext uri="{BB962C8B-B14F-4D97-AF65-F5344CB8AC3E}">
        <p14:creationId xmlns:p14="http://schemas.microsoft.com/office/powerpoint/2010/main" val="356552668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Takeaways and Objectives</a:t>
            </a:r>
            <a:endParaRPr lang="en-US" dirty="0"/>
          </a:p>
        </p:txBody>
      </p:sp>
      <p:sp>
        <p:nvSpPr>
          <p:cNvPr id="3" name="Content Placeholder 2"/>
          <p:cNvSpPr>
            <a:spLocks noGrp="1"/>
          </p:cNvSpPr>
          <p:nvPr>
            <p:ph idx="1"/>
          </p:nvPr>
        </p:nvSpPr>
        <p:spPr/>
        <p:txBody>
          <a:bodyPr/>
          <a:lstStyle/>
          <a:p>
            <a:r>
              <a:rPr lang="en-US" dirty="0" smtClean="0"/>
              <a:t>Understand the </a:t>
            </a:r>
            <a:r>
              <a:rPr lang="en-US" dirty="0" err="1" smtClean="0"/>
              <a:t>Lync</a:t>
            </a:r>
            <a:r>
              <a:rPr lang="en-US" dirty="0" smtClean="0"/>
              <a:t> Enterprise </a:t>
            </a:r>
            <a:r>
              <a:rPr lang="en-US" dirty="0"/>
              <a:t>Voice </a:t>
            </a:r>
            <a:r>
              <a:rPr lang="en-US" dirty="0" smtClean="0"/>
              <a:t>features and capabilities</a:t>
            </a:r>
            <a:endParaRPr lang="en-US" dirty="0"/>
          </a:p>
          <a:p>
            <a:r>
              <a:rPr lang="en-US" dirty="0" smtClean="0"/>
              <a:t>Understand </a:t>
            </a:r>
            <a:r>
              <a:rPr lang="en-US" dirty="0"/>
              <a:t>the paths available to best move </a:t>
            </a:r>
            <a:br>
              <a:rPr lang="en-US" dirty="0"/>
            </a:br>
            <a:r>
              <a:rPr lang="en-US" dirty="0" smtClean="0"/>
              <a:t>you or your customer forward </a:t>
            </a:r>
            <a:r>
              <a:rPr lang="en-US" dirty="0"/>
              <a:t>with Enterprise Voice</a:t>
            </a:r>
          </a:p>
          <a:p>
            <a:r>
              <a:rPr lang="en-US" dirty="0"/>
              <a:t>Importance of deployment methodology </a:t>
            </a:r>
            <a:r>
              <a:rPr lang="en-US" dirty="0" smtClean="0"/>
              <a:t>to successfully deploy Enterprise Voice</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36262229"/>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3172" y="274637"/>
            <a:ext cx="8471316" cy="1143000"/>
          </a:xfrm>
        </p:spPr>
        <p:txBody>
          <a:bodyPr>
            <a:normAutofit/>
          </a:bodyPr>
          <a:lstStyle/>
          <a:p>
            <a:r>
              <a:rPr lang="en-GB" sz="3200" dirty="0" smtClean="0"/>
              <a:t>Enrol in Microsoft Virtual Academy Today</a:t>
            </a:r>
            <a:endParaRPr lang="en-GB" sz="3200" dirty="0"/>
          </a:p>
        </p:txBody>
      </p:sp>
      <p:sp>
        <p:nvSpPr>
          <p:cNvPr id="8" name="TextBox 7"/>
          <p:cNvSpPr txBox="1"/>
          <p:nvPr/>
        </p:nvSpPr>
        <p:spPr>
          <a:xfrm>
            <a:off x="493172" y="1412777"/>
            <a:ext cx="8471316" cy="1138773"/>
          </a:xfrm>
          <a:prstGeom prst="rect">
            <a:avLst/>
          </a:prstGeom>
          <a:noFill/>
          <a:effectLst>
            <a:innerShdw blurRad="63500" dist="50800" dir="2700000">
              <a:prstClr val="black">
                <a:alpha val="50000"/>
              </a:prstClr>
            </a:innerShdw>
          </a:effectLst>
          <a:scene3d>
            <a:camera prst="orthographicFront"/>
            <a:lightRig rig="threePt" dir="t"/>
          </a:scene3d>
          <a:sp3d>
            <a:bevelT/>
          </a:sp3d>
        </p:spPr>
        <p:txBody>
          <a:bodyPr wrap="square" rtlCol="0">
            <a:spAutoFit/>
          </a:bodyPr>
          <a:lstStyle/>
          <a:p>
            <a:pPr defTabSz="914400"/>
            <a:r>
              <a:rPr lang="en-US" sz="2000" b="1" dirty="0" smtClean="0">
                <a:solidFill>
                  <a:srgbClr val="FFFFFF"/>
                </a:solidFill>
                <a:latin typeface="Segoe UI" pitchFamily="34" charset="0"/>
                <a:cs typeface="Segoe UI" pitchFamily="34" charset="0"/>
              </a:rPr>
              <a:t>Why Enroll, other than it being free?</a:t>
            </a:r>
          </a:p>
          <a:p>
            <a:pPr defTabSz="914400"/>
            <a:r>
              <a:rPr lang="en-US" sz="1600" dirty="0" smtClean="0">
                <a:solidFill>
                  <a:srgbClr val="FFFFFF"/>
                </a:solidFill>
                <a:latin typeface="Segoe UI" pitchFamily="34" charset="0"/>
                <a:cs typeface="Segoe UI" pitchFamily="34" charset="0"/>
              </a:rPr>
              <a:t>The MVA helps improve </a:t>
            </a:r>
            <a:r>
              <a:rPr lang="en-US" sz="1600" dirty="0">
                <a:solidFill>
                  <a:srgbClr val="FFFFFF"/>
                </a:solidFill>
                <a:latin typeface="Segoe UI" pitchFamily="34" charset="0"/>
                <a:cs typeface="Segoe UI" pitchFamily="34" charset="0"/>
              </a:rPr>
              <a:t>your IT skill set and advance your career with </a:t>
            </a:r>
            <a:r>
              <a:rPr lang="en-US" sz="1600" dirty="0" smtClean="0">
                <a:solidFill>
                  <a:srgbClr val="FFFFFF"/>
                </a:solidFill>
                <a:latin typeface="Segoe UI" pitchFamily="34" charset="0"/>
                <a:cs typeface="Segoe UI" pitchFamily="34" charset="0"/>
              </a:rPr>
              <a:t>a </a:t>
            </a:r>
            <a:r>
              <a:rPr lang="en-US" sz="1600" dirty="0">
                <a:solidFill>
                  <a:srgbClr val="FFFFFF"/>
                </a:solidFill>
                <a:latin typeface="Segoe UI" pitchFamily="34" charset="0"/>
                <a:cs typeface="Segoe UI" pitchFamily="34" charset="0"/>
              </a:rPr>
              <a:t>free, easy to access training portal that allows you to learn at your own pace, focusing on Microsoft </a:t>
            </a:r>
            <a:r>
              <a:rPr lang="en-US" sz="1600" dirty="0" smtClean="0">
                <a:solidFill>
                  <a:srgbClr val="FFFFFF"/>
                </a:solidFill>
                <a:latin typeface="Segoe UI" pitchFamily="34" charset="0"/>
                <a:cs typeface="Segoe UI" pitchFamily="34" charset="0"/>
              </a:rPr>
              <a:t>technologies.</a:t>
            </a:r>
            <a:endParaRPr lang="en-GB" sz="1600" dirty="0">
              <a:solidFill>
                <a:srgbClr val="FFFFFF"/>
              </a:solidFill>
              <a:latin typeface="Segoe UI" pitchFamily="34" charset="0"/>
              <a:cs typeface="Segoe UI" pitchFamily="34" charset="0"/>
            </a:endParaRPr>
          </a:p>
        </p:txBody>
      </p:sp>
      <p:sp>
        <p:nvSpPr>
          <p:cNvPr id="9" name="TextBox 8"/>
          <p:cNvSpPr txBox="1"/>
          <p:nvPr/>
        </p:nvSpPr>
        <p:spPr>
          <a:xfrm>
            <a:off x="493173" y="2697734"/>
            <a:ext cx="8038829" cy="1323439"/>
          </a:xfrm>
          <a:prstGeom prst="rect">
            <a:avLst/>
          </a:prstGeom>
          <a:noFill/>
        </p:spPr>
        <p:txBody>
          <a:bodyPr wrap="square" rtlCol="0">
            <a:spAutoFit/>
          </a:bodyPr>
          <a:lstStyle/>
          <a:p>
            <a:pPr defTabSz="914400"/>
            <a:r>
              <a:rPr lang="en-GB" sz="2000" b="1" dirty="0">
                <a:solidFill>
                  <a:srgbClr val="FFFFFF"/>
                </a:solidFill>
                <a:latin typeface="Segoe UI" pitchFamily="34" charset="0"/>
                <a:cs typeface="Segoe UI" pitchFamily="34" charset="0"/>
              </a:rPr>
              <a:t>What Do I </a:t>
            </a:r>
            <a:r>
              <a:rPr lang="en-GB" sz="2000" b="1" dirty="0" smtClean="0">
                <a:solidFill>
                  <a:srgbClr val="FFFFFF"/>
                </a:solidFill>
                <a:latin typeface="Segoe UI" pitchFamily="34" charset="0"/>
                <a:cs typeface="Segoe UI" pitchFamily="34" charset="0"/>
              </a:rPr>
              <a:t>get for enrolment?</a:t>
            </a:r>
            <a:r>
              <a:rPr lang="en-GB" sz="2000" b="1" dirty="0">
                <a:solidFill>
                  <a:srgbClr val="FFFFFF"/>
                </a:solidFill>
                <a:latin typeface="Segoe UI" pitchFamily="34" charset="0"/>
                <a:cs typeface="Segoe UI" pitchFamily="34" charset="0"/>
              </a:rPr>
              <a:t>	</a:t>
            </a:r>
          </a:p>
          <a:p>
            <a:pPr marL="342900" indent="-342900" defTabSz="914400">
              <a:spcBef>
                <a:spcPct val="20000"/>
              </a:spcBef>
              <a:buClr>
                <a:srgbClr val="03C2F1"/>
              </a:buClr>
              <a:buFont typeface="Segoe UI" pitchFamily="34" charset="0"/>
              <a:buChar char="►"/>
            </a:pPr>
            <a:r>
              <a:rPr lang="en-GB" sz="1600" dirty="0">
                <a:solidFill>
                  <a:srgbClr val="FFFFFF"/>
                </a:solidFill>
                <a:latin typeface="Segoe UI" pitchFamily="34" charset="0"/>
                <a:ea typeface="Segoe UI" pitchFamily="34" charset="0"/>
                <a:cs typeface="Segoe UI" pitchFamily="34" charset="0"/>
              </a:rPr>
              <a:t>Free training to make you become the Cloud-Hero in my Organization</a:t>
            </a:r>
          </a:p>
          <a:p>
            <a:pPr marL="342900" indent="-342900" defTabSz="914400">
              <a:spcBef>
                <a:spcPct val="20000"/>
              </a:spcBef>
              <a:buClr>
                <a:srgbClr val="03C2F1"/>
              </a:buClr>
              <a:buFont typeface="Segoe UI" pitchFamily="34" charset="0"/>
              <a:buChar char="►"/>
            </a:pPr>
            <a:r>
              <a:rPr lang="en-GB" sz="1600" dirty="0">
                <a:solidFill>
                  <a:srgbClr val="FFFFFF"/>
                </a:solidFill>
                <a:latin typeface="Segoe UI" pitchFamily="34" charset="0"/>
                <a:ea typeface="Segoe UI" pitchFamily="34" charset="0"/>
                <a:cs typeface="Segoe UI" pitchFamily="34" charset="0"/>
              </a:rPr>
              <a:t>Help mastering your Training Path and get the recognition</a:t>
            </a:r>
          </a:p>
          <a:p>
            <a:pPr marL="342900" indent="-342900" defTabSz="914400">
              <a:spcBef>
                <a:spcPct val="20000"/>
              </a:spcBef>
              <a:buClr>
                <a:srgbClr val="03C2F1"/>
              </a:buClr>
              <a:buFont typeface="Segoe UI" pitchFamily="34" charset="0"/>
              <a:buChar char="►"/>
            </a:pPr>
            <a:r>
              <a:rPr lang="en-GB" sz="1600" dirty="0">
                <a:solidFill>
                  <a:srgbClr val="FFFFFF"/>
                </a:solidFill>
                <a:latin typeface="Segoe UI" pitchFamily="34" charset="0"/>
                <a:ea typeface="Segoe UI" pitchFamily="34" charset="0"/>
                <a:cs typeface="Segoe UI" pitchFamily="34" charset="0"/>
              </a:rPr>
              <a:t>Connect with other IT Pros and discuss The Cloud </a:t>
            </a:r>
          </a:p>
        </p:txBody>
      </p:sp>
      <p:sp>
        <p:nvSpPr>
          <p:cNvPr id="12" name="TextBox 11"/>
          <p:cNvSpPr txBox="1"/>
          <p:nvPr/>
        </p:nvSpPr>
        <p:spPr>
          <a:xfrm>
            <a:off x="493172" y="4167356"/>
            <a:ext cx="7416824" cy="817245"/>
          </a:xfrm>
          <a:prstGeom prst="roundRect">
            <a:avLst/>
          </a:prstGeom>
          <a:noFill/>
        </p:spPr>
        <p:txBody>
          <a:bodyPr wrap="square" rtlCol="0">
            <a:spAutoFit/>
          </a:bodyPr>
          <a:lstStyle/>
          <a:p>
            <a:pPr defTabSz="914400"/>
            <a:r>
              <a:rPr lang="en-GB" b="1" dirty="0">
                <a:solidFill>
                  <a:srgbClr val="FFFFFF"/>
                </a:solidFill>
                <a:latin typeface="Segoe UI" pitchFamily="34" charset="0"/>
                <a:cs typeface="Segoe UI" pitchFamily="34" charset="0"/>
              </a:rPr>
              <a:t>Where do I </a:t>
            </a:r>
            <a:r>
              <a:rPr lang="en-GB" b="1" dirty="0" smtClean="0">
                <a:solidFill>
                  <a:srgbClr val="FFFFFF"/>
                </a:solidFill>
                <a:latin typeface="Segoe UI" pitchFamily="34" charset="0"/>
                <a:cs typeface="Segoe UI" pitchFamily="34" charset="0"/>
              </a:rPr>
              <a:t>Enrol?</a:t>
            </a:r>
            <a:endParaRPr lang="en-GB" sz="1600" b="1" dirty="0">
              <a:solidFill>
                <a:srgbClr val="FFFFFF"/>
              </a:solidFill>
              <a:latin typeface="Segoe UI" pitchFamily="34" charset="0"/>
              <a:cs typeface="Segoe UI" pitchFamily="34" charset="0"/>
            </a:endParaRPr>
          </a:p>
          <a:p>
            <a:pPr defTabSz="914400"/>
            <a:r>
              <a:rPr lang="en-GB" sz="2400" b="1" dirty="0" smtClean="0">
                <a:solidFill>
                  <a:srgbClr val="00B0F0"/>
                </a:solidFill>
                <a:latin typeface="Segoe UI" pitchFamily="34" charset="0"/>
                <a:cs typeface="Segoe UI" pitchFamily="34" charset="0"/>
                <a:hlinkClick r:id="rId2"/>
              </a:rPr>
              <a:t>www.microsoftvirtualacademy.com</a:t>
            </a:r>
            <a:r>
              <a:rPr lang="en-GB" sz="2400" b="1" dirty="0" smtClean="0">
                <a:solidFill>
                  <a:srgbClr val="00B0F0"/>
                </a:solidFill>
                <a:latin typeface="Segoe UI" pitchFamily="34" charset="0"/>
                <a:cs typeface="Segoe UI" pitchFamily="34" charset="0"/>
              </a:rPr>
              <a:t> </a:t>
            </a:r>
            <a:endParaRPr lang="en-GB" sz="2400" b="1" dirty="0">
              <a:solidFill>
                <a:srgbClr val="00B0F0"/>
              </a:solidFill>
              <a:latin typeface="Segoe UI" pitchFamily="34" charset="0"/>
              <a:cs typeface="Segoe UI" pitchFamily="34" charset="0"/>
            </a:endParaRPr>
          </a:p>
        </p:txBody>
      </p:sp>
      <p:sp>
        <p:nvSpPr>
          <p:cNvPr id="13" name="TextBox 12"/>
          <p:cNvSpPr txBox="1"/>
          <p:nvPr/>
        </p:nvSpPr>
        <p:spPr>
          <a:xfrm>
            <a:off x="521747" y="5213559"/>
            <a:ext cx="7416824" cy="400110"/>
          </a:xfrm>
          <a:prstGeom prst="rect">
            <a:avLst/>
          </a:prstGeom>
          <a:noFill/>
        </p:spPr>
        <p:txBody>
          <a:bodyPr wrap="square" rtlCol="0">
            <a:spAutoFit/>
          </a:bodyPr>
          <a:lstStyle/>
          <a:p>
            <a:pPr defTabSz="914400"/>
            <a:r>
              <a:rPr lang="en-GB" sz="2000" b="1" dirty="0">
                <a:solidFill>
                  <a:srgbClr val="FFFFFF"/>
                </a:solidFill>
                <a:latin typeface="Segoe UI" pitchFamily="34" charset="0"/>
                <a:cs typeface="Segoe UI" pitchFamily="34" charset="0"/>
              </a:rPr>
              <a:t>Then tell us what you </a:t>
            </a:r>
            <a:r>
              <a:rPr lang="en-GB" sz="2000" b="1" dirty="0" smtClean="0">
                <a:solidFill>
                  <a:srgbClr val="FFFFFF"/>
                </a:solidFill>
                <a:latin typeface="Segoe UI" pitchFamily="34" charset="0"/>
                <a:cs typeface="Segoe UI" pitchFamily="34" charset="0"/>
              </a:rPr>
              <a:t>think. </a:t>
            </a:r>
            <a:r>
              <a:rPr lang="en-GB" sz="1600" dirty="0" smtClean="0">
                <a:solidFill>
                  <a:srgbClr val="FFFFFF"/>
                </a:solidFill>
                <a:latin typeface="Segoe UI" pitchFamily="34" charset="0"/>
                <a:cs typeface="Segoe UI" pitchFamily="34" charset="0"/>
              </a:rPr>
              <a:t>TellTheDean@microsoft.com</a:t>
            </a:r>
          </a:p>
        </p:txBody>
      </p:sp>
      <p:grpSp>
        <p:nvGrpSpPr>
          <p:cNvPr id="5" name="Group 4"/>
          <p:cNvGrpSpPr/>
          <p:nvPr/>
        </p:nvGrpSpPr>
        <p:grpSpPr>
          <a:xfrm>
            <a:off x="6228184" y="3621020"/>
            <a:ext cx="2549302" cy="1258207"/>
            <a:chOff x="6732240" y="2211710"/>
            <a:chExt cx="2160240" cy="799639"/>
          </a:xfrm>
          <a:effectLst>
            <a:reflection blurRad="6350" stA="52000" endA="300" endPos="35000" dir="5400000" sy="-100000" algn="bl" rotWithShape="0"/>
          </a:effectLst>
        </p:grpSpPr>
        <p:sp>
          <p:nvSpPr>
            <p:cNvPr id="3" name="Rounded Rectangle 2"/>
            <p:cNvSpPr/>
            <p:nvPr/>
          </p:nvSpPr>
          <p:spPr>
            <a:xfrm>
              <a:off x="6732240" y="2211710"/>
              <a:ext cx="2160240" cy="799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AU">
                <a:solidFill>
                  <a:srgbClr val="FFFFFF"/>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2302400"/>
              <a:ext cx="2031581" cy="629389"/>
            </a:xfrm>
            <a:prstGeom prst="roundRect">
              <a:avLst>
                <a:gd name="adj" fmla="val 12264"/>
              </a:avLst>
            </a:prstGeom>
          </p:spPr>
        </p:pic>
      </p:grpSp>
    </p:spTree>
    <p:extLst>
      <p:ext uri="{BB962C8B-B14F-4D97-AF65-F5344CB8AC3E}">
        <p14:creationId xmlns:p14="http://schemas.microsoft.com/office/powerpoint/2010/main" val="26773212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52"/>
          <p:cNvSpPr/>
          <p:nvPr/>
        </p:nvSpPr>
        <p:spPr bwMode="auto">
          <a:xfrm>
            <a:off x="4716016" y="3429000"/>
            <a:ext cx="4297363" cy="1152128"/>
          </a:xfrm>
          <a:prstGeom prst="roundRect">
            <a:avLst>
              <a:gd name="adj" fmla="val 50000"/>
            </a:avLst>
          </a:prstGeom>
          <a:gradFill rotWithShape="1">
            <a:gsLst>
              <a:gs pos="0">
                <a:schemeClr val="accent2"/>
              </a:gs>
              <a:gs pos="100000">
                <a:srgbClr val="000000">
                  <a:alpha val="0"/>
                </a:srgbClr>
              </a:gs>
            </a:gsLst>
            <a:lin ang="5400000" scaled="1"/>
          </a:gradFill>
          <a:ln w="9525">
            <a:noFill/>
            <a:miter lim="800000"/>
            <a:headEnd/>
            <a:tailEnd/>
          </a:ln>
        </p:spPr>
        <p:txBody>
          <a:bodyPr anchor="ctr"/>
          <a:lstStyle/>
          <a:p>
            <a:pPr algn="ctr" defTabSz="914400">
              <a:defRPr/>
            </a:pPr>
            <a:endParaRPr lang="en-US" sz="1600">
              <a:solidFill>
                <a:srgbClr val="FFFFFF"/>
              </a:solidFill>
              <a:effectLst>
                <a:outerShdw blurRad="38100" dist="38100" dir="2700000" algn="tl">
                  <a:srgbClr val="C0C0C0"/>
                </a:outerShdw>
              </a:effectLst>
              <a:latin typeface="Segoe" pitchFamily="-108" charset="0"/>
            </a:endParaRPr>
          </a:p>
        </p:txBody>
      </p:sp>
      <p:sp>
        <p:nvSpPr>
          <p:cNvPr id="50" name="Rounded Rectangle 49"/>
          <p:cNvSpPr/>
          <p:nvPr/>
        </p:nvSpPr>
        <p:spPr bwMode="auto">
          <a:xfrm>
            <a:off x="323528" y="3429000"/>
            <a:ext cx="4297363" cy="1152128"/>
          </a:xfrm>
          <a:prstGeom prst="roundRect">
            <a:avLst>
              <a:gd name="adj" fmla="val 50000"/>
            </a:avLst>
          </a:prstGeom>
          <a:gradFill rotWithShape="1">
            <a:gsLst>
              <a:gs pos="0">
                <a:schemeClr val="accent2"/>
              </a:gs>
              <a:gs pos="100000">
                <a:srgbClr val="000000">
                  <a:alpha val="0"/>
                </a:srgbClr>
              </a:gs>
            </a:gsLst>
            <a:lin ang="5400000" scaled="1"/>
          </a:gradFill>
          <a:ln w="9525">
            <a:noFill/>
            <a:miter lim="800000"/>
            <a:headEnd/>
            <a:tailEnd/>
          </a:ln>
        </p:spPr>
        <p:txBody>
          <a:bodyPr anchor="ctr"/>
          <a:lstStyle/>
          <a:p>
            <a:pPr algn="ctr" defTabSz="914400">
              <a:defRPr/>
            </a:pPr>
            <a:endParaRPr lang="en-US" sz="1600">
              <a:solidFill>
                <a:srgbClr val="FFFFFF"/>
              </a:solidFill>
              <a:effectLst>
                <a:outerShdw blurRad="38100" dist="38100" dir="2700000" algn="tl">
                  <a:srgbClr val="C0C0C0"/>
                </a:outerShdw>
              </a:effectLst>
              <a:latin typeface="Segoe" pitchFamily="-108" charset="0"/>
            </a:endParaRPr>
          </a:p>
        </p:txBody>
      </p:sp>
      <p:sp>
        <p:nvSpPr>
          <p:cNvPr id="48" name="Rounded Rectangle 47"/>
          <p:cNvSpPr/>
          <p:nvPr/>
        </p:nvSpPr>
        <p:spPr bwMode="auto">
          <a:xfrm>
            <a:off x="4644008" y="1268760"/>
            <a:ext cx="4297363" cy="1152128"/>
          </a:xfrm>
          <a:prstGeom prst="roundRect">
            <a:avLst>
              <a:gd name="adj" fmla="val 50000"/>
            </a:avLst>
          </a:prstGeom>
          <a:gradFill rotWithShape="1">
            <a:gsLst>
              <a:gs pos="0">
                <a:schemeClr val="accent2"/>
              </a:gs>
              <a:gs pos="100000">
                <a:srgbClr val="000000">
                  <a:alpha val="0"/>
                </a:srgbClr>
              </a:gs>
            </a:gsLst>
            <a:lin ang="5400000" scaled="1"/>
          </a:gradFill>
          <a:ln w="9525">
            <a:noFill/>
            <a:miter lim="800000"/>
            <a:headEnd/>
            <a:tailEnd/>
          </a:ln>
        </p:spPr>
        <p:txBody>
          <a:bodyPr anchor="ctr"/>
          <a:lstStyle/>
          <a:p>
            <a:pPr algn="ctr" defTabSz="914400">
              <a:defRPr/>
            </a:pPr>
            <a:endParaRPr lang="en-US" sz="1600">
              <a:solidFill>
                <a:srgbClr val="FFFFFF"/>
              </a:solidFill>
              <a:effectLst>
                <a:outerShdw blurRad="38100" dist="38100" dir="2700000" algn="tl">
                  <a:srgbClr val="C0C0C0"/>
                </a:outerShdw>
              </a:effectLst>
              <a:latin typeface="Segoe" pitchFamily="-108" charset="0"/>
            </a:endParaRPr>
          </a:p>
        </p:txBody>
      </p:sp>
      <p:sp>
        <p:nvSpPr>
          <p:cNvPr id="29" name="Rounded Rectangle 28"/>
          <p:cNvSpPr/>
          <p:nvPr/>
        </p:nvSpPr>
        <p:spPr bwMode="auto">
          <a:xfrm>
            <a:off x="130621" y="1268760"/>
            <a:ext cx="4297363" cy="1152128"/>
          </a:xfrm>
          <a:prstGeom prst="roundRect">
            <a:avLst>
              <a:gd name="adj" fmla="val 50000"/>
            </a:avLst>
          </a:prstGeom>
          <a:gradFill rotWithShape="1">
            <a:gsLst>
              <a:gs pos="0">
                <a:schemeClr val="accent2"/>
              </a:gs>
              <a:gs pos="100000">
                <a:srgbClr val="000000">
                  <a:alpha val="0"/>
                </a:srgbClr>
              </a:gs>
            </a:gsLst>
            <a:lin ang="5400000" scaled="1"/>
          </a:gradFill>
          <a:ln w="9525">
            <a:noFill/>
            <a:miter lim="800000"/>
            <a:headEnd/>
            <a:tailEnd/>
          </a:ln>
        </p:spPr>
        <p:txBody>
          <a:bodyPr anchor="ctr"/>
          <a:lstStyle/>
          <a:p>
            <a:pPr algn="ctr" defTabSz="914400">
              <a:defRPr/>
            </a:pPr>
            <a:endParaRPr lang="en-US" sz="1600">
              <a:solidFill>
                <a:srgbClr val="FFFFFF"/>
              </a:solidFill>
              <a:effectLst>
                <a:outerShdw blurRad="38100" dist="38100" dir="2700000" algn="tl">
                  <a:srgbClr val="C0C0C0"/>
                </a:outerShdw>
              </a:effectLst>
              <a:latin typeface="Segoe" pitchFamily="-108" charset="0"/>
            </a:endParaRPr>
          </a:p>
        </p:txBody>
      </p:sp>
      <p:pic>
        <p:nvPicPr>
          <p:cNvPr id="30724" name="Picture 23" descr="TechNet.png"/>
          <p:cNvPicPr>
            <a:picLocks noChangeAspect="1"/>
          </p:cNvPicPr>
          <p:nvPr/>
        </p:nvPicPr>
        <p:blipFill>
          <a:blip r:embed="rId3" cstate="print"/>
          <a:srcRect/>
          <a:stretch>
            <a:fillRect/>
          </a:stretch>
        </p:blipFill>
        <p:spPr bwMode="black">
          <a:xfrm>
            <a:off x="683568" y="3573016"/>
            <a:ext cx="3624263" cy="738188"/>
          </a:xfrm>
          <a:prstGeom prst="rect">
            <a:avLst/>
          </a:prstGeom>
          <a:noFill/>
          <a:ln w="9525">
            <a:noFill/>
            <a:miter lim="800000"/>
            <a:headEnd/>
            <a:tailEnd/>
          </a:ln>
        </p:spPr>
      </p:pic>
      <p:sp>
        <p:nvSpPr>
          <p:cNvPr id="30729" name="Rectangle 46"/>
          <p:cNvSpPr>
            <a:spLocks noChangeArrowheads="1"/>
          </p:cNvSpPr>
          <p:nvPr/>
        </p:nvSpPr>
        <p:spPr bwMode="auto">
          <a:xfrm>
            <a:off x="838200" y="2322513"/>
            <a:ext cx="3849688" cy="954087"/>
          </a:xfrm>
          <a:prstGeom prst="rect">
            <a:avLst/>
          </a:prstGeom>
          <a:noFill/>
          <a:ln w="9525">
            <a:noFill/>
            <a:miter lim="800000"/>
            <a:headEnd/>
            <a:tailEnd/>
          </a:ln>
        </p:spPr>
        <p:txBody>
          <a:bodyPr>
            <a:spAutoFit/>
          </a:bodyPr>
          <a:lstStyle/>
          <a:p>
            <a:pPr defTabSz="914400">
              <a:spcBef>
                <a:spcPts val="600"/>
              </a:spcBef>
            </a:pPr>
            <a:r>
              <a:rPr lang="en-US" sz="2000" dirty="0" smtClean="0">
                <a:solidFill>
                  <a:srgbClr val="F2F2F2"/>
                </a:solidFill>
                <a:hlinkClick r:id="rId4"/>
              </a:rPr>
              <a:t>www.msteched.com/Australia</a:t>
            </a:r>
            <a:r>
              <a:rPr lang="en-US" sz="2000" dirty="0" smtClean="0">
                <a:solidFill>
                  <a:srgbClr val="F2F2F2"/>
                </a:solidFill>
              </a:rPr>
              <a:t> </a:t>
            </a:r>
            <a:endParaRPr lang="en-US" sz="2000" dirty="0">
              <a:solidFill>
                <a:srgbClr val="F2F2F2"/>
              </a:solidFill>
            </a:endParaRPr>
          </a:p>
          <a:p>
            <a:pPr marL="0" lvl="1" defTabSz="914400"/>
            <a:endParaRPr lang="en-US" dirty="0">
              <a:solidFill>
                <a:srgbClr val="F2F2F2"/>
              </a:solidFill>
            </a:endParaRPr>
          </a:p>
          <a:p>
            <a:pPr marL="0" lvl="1" defTabSz="914400"/>
            <a:r>
              <a:rPr lang="en-US" dirty="0">
                <a:solidFill>
                  <a:srgbClr val="F2F2F2"/>
                </a:solidFill>
              </a:rPr>
              <a:t>Sessions On-Demand &amp; Community</a:t>
            </a:r>
          </a:p>
        </p:txBody>
      </p:sp>
      <p:sp>
        <p:nvSpPr>
          <p:cNvPr id="30730" name="Rectangle 47"/>
          <p:cNvSpPr>
            <a:spLocks noChangeArrowheads="1"/>
          </p:cNvSpPr>
          <p:nvPr/>
        </p:nvSpPr>
        <p:spPr bwMode="auto">
          <a:xfrm>
            <a:off x="733425" y="4473575"/>
            <a:ext cx="4067175" cy="1015663"/>
          </a:xfrm>
          <a:prstGeom prst="rect">
            <a:avLst/>
          </a:prstGeom>
          <a:noFill/>
          <a:ln w="9525">
            <a:noFill/>
            <a:miter lim="800000"/>
            <a:headEnd/>
            <a:tailEnd/>
          </a:ln>
        </p:spPr>
        <p:txBody>
          <a:bodyPr wrap="square">
            <a:spAutoFit/>
          </a:bodyPr>
          <a:lstStyle/>
          <a:p>
            <a:pPr defTabSz="914400">
              <a:spcBef>
                <a:spcPts val="600"/>
              </a:spcBef>
              <a:buSzPct val="120000"/>
              <a:tabLst>
                <a:tab pos="1828800" algn="l"/>
              </a:tabLst>
            </a:pPr>
            <a:r>
              <a:rPr lang="en-US" sz="2000" dirty="0">
                <a:solidFill>
                  <a:srgbClr val="F2F2F2"/>
                </a:solidFill>
                <a:hlinkClick r:id="rId5"/>
              </a:rPr>
              <a:t>http</a:t>
            </a:r>
            <a:r>
              <a:rPr lang="en-US" sz="2000" dirty="0" smtClean="0">
                <a:solidFill>
                  <a:srgbClr val="F2F2F2"/>
                </a:solidFill>
                <a:hlinkClick r:id="rId5"/>
              </a:rPr>
              <a:t>://</a:t>
            </a:r>
            <a:r>
              <a:rPr lang="en-AU" sz="2000" dirty="0" smtClean="0">
                <a:solidFill>
                  <a:srgbClr val="F2F2F2"/>
                </a:solidFill>
                <a:hlinkClick r:id="rId5"/>
              </a:rPr>
              <a:t> technet.microsoft.com/en-au</a:t>
            </a:r>
            <a:r>
              <a:rPr lang="en-US" sz="2400" b="1" dirty="0" smtClean="0">
                <a:solidFill>
                  <a:srgbClr val="F2F2F2"/>
                </a:solidFill>
                <a:hlinkClick r:id="rId5"/>
              </a:rPr>
              <a:t>  </a:t>
            </a:r>
            <a:endParaRPr lang="en-US" sz="2400" dirty="0">
              <a:solidFill>
                <a:srgbClr val="F2F2F2"/>
              </a:solidFill>
            </a:endParaRPr>
          </a:p>
          <a:p>
            <a:pPr marL="0" lvl="1" defTabSz="914400">
              <a:tabLst>
                <a:tab pos="1828800" algn="l"/>
              </a:tabLst>
            </a:pPr>
            <a:endParaRPr lang="en-US" dirty="0">
              <a:solidFill>
                <a:srgbClr val="F2F2F2"/>
              </a:solidFill>
            </a:endParaRPr>
          </a:p>
          <a:p>
            <a:pPr marL="0" lvl="1" defTabSz="914400">
              <a:tabLst>
                <a:tab pos="1828800" algn="l"/>
              </a:tabLst>
            </a:pPr>
            <a:r>
              <a:rPr lang="en-US" dirty="0">
                <a:solidFill>
                  <a:srgbClr val="F2F2F2"/>
                </a:solidFill>
              </a:rPr>
              <a:t>Resources for IT Professionals</a:t>
            </a:r>
          </a:p>
        </p:txBody>
      </p:sp>
      <p:pic>
        <p:nvPicPr>
          <p:cNvPr id="30731" name="Picture 24" descr="TechEd_online.png"/>
          <p:cNvPicPr>
            <a:picLocks noChangeAspect="1"/>
          </p:cNvPicPr>
          <p:nvPr/>
        </p:nvPicPr>
        <p:blipFill>
          <a:blip r:embed="rId6" cstate="print"/>
          <a:srcRect/>
          <a:stretch>
            <a:fillRect/>
          </a:stretch>
        </p:blipFill>
        <p:spPr bwMode="black">
          <a:xfrm>
            <a:off x="914400" y="1281113"/>
            <a:ext cx="2409825" cy="1076325"/>
          </a:xfrm>
          <a:prstGeom prst="rect">
            <a:avLst/>
          </a:prstGeom>
          <a:noFill/>
          <a:ln w="9525">
            <a:noFill/>
            <a:miter lim="800000"/>
            <a:headEnd/>
            <a:tailEnd/>
          </a:ln>
        </p:spPr>
      </p:pic>
      <p:pic>
        <p:nvPicPr>
          <p:cNvPr id="30733" name="Picture 26" descr="msdn_1inch_rgb.png"/>
          <p:cNvPicPr>
            <a:picLocks noChangeAspect="1"/>
          </p:cNvPicPr>
          <p:nvPr/>
        </p:nvPicPr>
        <p:blipFill>
          <a:blip r:embed="rId7" cstate="print"/>
          <a:srcRect/>
          <a:stretch>
            <a:fillRect/>
          </a:stretch>
        </p:blipFill>
        <p:spPr bwMode="black">
          <a:xfrm>
            <a:off x="5457825" y="3582988"/>
            <a:ext cx="1857375" cy="942975"/>
          </a:xfrm>
          <a:prstGeom prst="rect">
            <a:avLst/>
          </a:prstGeom>
          <a:noFill/>
          <a:ln w="9525">
            <a:noFill/>
            <a:miter lim="800000"/>
            <a:headEnd/>
            <a:tailEnd/>
          </a:ln>
        </p:spPr>
      </p:pic>
      <p:sp>
        <p:nvSpPr>
          <p:cNvPr id="30734" name="Rectangle 27"/>
          <p:cNvSpPr>
            <a:spLocks noChangeArrowheads="1"/>
          </p:cNvSpPr>
          <p:nvPr/>
        </p:nvSpPr>
        <p:spPr bwMode="auto">
          <a:xfrm>
            <a:off x="5218112" y="4473575"/>
            <a:ext cx="3925888" cy="1123384"/>
          </a:xfrm>
          <a:prstGeom prst="rect">
            <a:avLst/>
          </a:prstGeom>
          <a:noFill/>
          <a:ln w="9525">
            <a:noFill/>
            <a:miter lim="800000"/>
            <a:headEnd/>
            <a:tailEnd/>
          </a:ln>
        </p:spPr>
        <p:txBody>
          <a:bodyPr wrap="square">
            <a:spAutoFit/>
          </a:bodyPr>
          <a:lstStyle/>
          <a:p>
            <a:pPr defTabSz="914400">
              <a:spcBef>
                <a:spcPts val="600"/>
              </a:spcBef>
              <a:tabLst>
                <a:tab pos="1828800" algn="l"/>
              </a:tabLst>
            </a:pPr>
            <a:r>
              <a:rPr lang="en-US" sz="2000" dirty="0">
                <a:solidFill>
                  <a:srgbClr val="F2F2F2"/>
                </a:solidFill>
                <a:hlinkClick r:id="rId8"/>
              </a:rPr>
              <a:t>http</a:t>
            </a:r>
            <a:r>
              <a:rPr lang="en-US" sz="2000" dirty="0" smtClean="0">
                <a:solidFill>
                  <a:srgbClr val="F2F2F2"/>
                </a:solidFill>
                <a:hlinkClick r:id="rId8"/>
              </a:rPr>
              <a:t>://</a:t>
            </a:r>
            <a:r>
              <a:rPr lang="en-AU" sz="2000" dirty="0" smtClean="0">
                <a:solidFill>
                  <a:srgbClr val="F2F2F2"/>
                </a:solidFill>
                <a:hlinkClick r:id="rId8"/>
              </a:rPr>
              <a:t>msdn.microsoft.com/en-au</a:t>
            </a:r>
            <a:endParaRPr lang="en-AU" sz="2000" dirty="0" smtClean="0">
              <a:solidFill>
                <a:srgbClr val="F2F2F2"/>
              </a:solidFill>
            </a:endParaRPr>
          </a:p>
          <a:p>
            <a:pPr defTabSz="914400">
              <a:spcBef>
                <a:spcPts val="600"/>
              </a:spcBef>
              <a:tabLst>
                <a:tab pos="1828800" algn="l"/>
              </a:tabLst>
            </a:pPr>
            <a:r>
              <a:rPr lang="en-US" sz="2400" b="1" dirty="0" smtClean="0">
                <a:solidFill>
                  <a:srgbClr val="F2F2F2"/>
                </a:solidFill>
              </a:rPr>
              <a:t> </a:t>
            </a:r>
            <a:endParaRPr lang="en-US" dirty="0">
              <a:solidFill>
                <a:srgbClr val="F2F2F2"/>
              </a:solidFill>
            </a:endParaRPr>
          </a:p>
          <a:p>
            <a:pPr marL="0" lvl="1" defTabSz="914400">
              <a:tabLst>
                <a:tab pos="1828800" algn="l"/>
              </a:tabLst>
            </a:pPr>
            <a:r>
              <a:rPr lang="en-US" dirty="0">
                <a:solidFill>
                  <a:srgbClr val="F2F2F2"/>
                </a:solidFill>
              </a:rPr>
              <a:t>Resources for Developers</a:t>
            </a:r>
          </a:p>
        </p:txBody>
      </p:sp>
      <p:sp>
        <p:nvSpPr>
          <p:cNvPr id="30748" name="Rectangle 56"/>
          <p:cNvSpPr>
            <a:spLocks noChangeArrowheads="1"/>
          </p:cNvSpPr>
          <p:nvPr/>
        </p:nvSpPr>
        <p:spPr bwMode="auto">
          <a:xfrm>
            <a:off x="4629150" y="2322513"/>
            <a:ext cx="4514850" cy="954087"/>
          </a:xfrm>
          <a:prstGeom prst="rect">
            <a:avLst/>
          </a:prstGeom>
          <a:noFill/>
          <a:ln w="9525">
            <a:noFill/>
            <a:miter lim="800000"/>
            <a:headEnd/>
            <a:tailEnd/>
          </a:ln>
        </p:spPr>
        <p:txBody>
          <a:bodyPr>
            <a:spAutoFit/>
          </a:bodyPr>
          <a:lstStyle/>
          <a:p>
            <a:pPr defTabSz="914400">
              <a:spcBef>
                <a:spcPts val="600"/>
              </a:spcBef>
            </a:pPr>
            <a:r>
              <a:rPr lang="en-AU" sz="2000" dirty="0" smtClean="0">
                <a:solidFill>
                  <a:srgbClr val="F2F2F2"/>
                </a:solidFill>
                <a:hlinkClick r:id="rId9"/>
              </a:rPr>
              <a:t>www.microsoft.com/australia/learning</a:t>
            </a:r>
            <a:r>
              <a:rPr lang="en-US" sz="2000" dirty="0" smtClean="0">
                <a:solidFill>
                  <a:srgbClr val="F2F2F2"/>
                </a:solidFill>
              </a:rPr>
              <a:t>  </a:t>
            </a:r>
            <a:endParaRPr lang="en-US" sz="2000" dirty="0">
              <a:solidFill>
                <a:srgbClr val="F2F2F2"/>
              </a:solidFill>
            </a:endParaRPr>
          </a:p>
          <a:p>
            <a:pPr marL="0" lvl="1" defTabSz="914400"/>
            <a:endParaRPr lang="en-US" dirty="0">
              <a:solidFill>
                <a:srgbClr val="F2F2F2"/>
              </a:solidFill>
            </a:endParaRPr>
          </a:p>
          <a:p>
            <a:pPr defTabSz="914400"/>
            <a:r>
              <a:rPr lang="en-US" dirty="0">
                <a:solidFill>
                  <a:srgbClr val="F2F2F2"/>
                </a:solidFill>
              </a:rPr>
              <a:t>Microsoft Certification &amp; Training Resources</a:t>
            </a:r>
          </a:p>
        </p:txBody>
      </p:sp>
      <p:sp>
        <p:nvSpPr>
          <p:cNvPr id="54" name="Title 1"/>
          <p:cNvSpPr>
            <a:spLocks noGrp="1"/>
          </p:cNvSpPr>
          <p:nvPr>
            <p:ph type="title"/>
          </p:nvPr>
        </p:nvSpPr>
        <p:spPr/>
        <p:txBody>
          <a:bodyPr/>
          <a:lstStyle/>
          <a:p>
            <a:pPr eaLnBrk="1" hangingPunct="1">
              <a:defRPr/>
            </a:pPr>
            <a:r>
              <a:rPr dirty="0" smtClean="0">
                <a:ln>
                  <a:noFill/>
                </a:ln>
              </a:rPr>
              <a:t>Resources</a:t>
            </a:r>
          </a:p>
        </p:txBody>
      </p:sp>
      <p:grpSp>
        <p:nvGrpSpPr>
          <p:cNvPr id="6" name="Group 57"/>
          <p:cNvGrpSpPr>
            <a:grpSpLocks/>
          </p:cNvGrpSpPr>
          <p:nvPr/>
        </p:nvGrpSpPr>
        <p:grpSpPr bwMode="auto">
          <a:xfrm>
            <a:off x="5148064" y="1268760"/>
            <a:ext cx="3476625" cy="771525"/>
            <a:chOff x="5561787" y="0"/>
            <a:chExt cx="3477054" cy="771334"/>
          </a:xfrm>
        </p:grpSpPr>
        <p:pic>
          <p:nvPicPr>
            <p:cNvPr id="30754" name="Picture 55" descr="ms_Learning_w.eps"/>
            <p:cNvPicPr>
              <a:picLocks noChangeAspect="1"/>
            </p:cNvPicPr>
            <p:nvPr/>
          </p:nvPicPr>
          <p:blipFill>
            <a:blip r:embed="rId10" cstate="print"/>
            <a:srcRect l="51466"/>
            <a:stretch>
              <a:fillRect/>
            </a:stretch>
          </p:blipFill>
          <p:spPr bwMode="black">
            <a:xfrm>
              <a:off x="7257327" y="0"/>
              <a:ext cx="1781514" cy="771334"/>
            </a:xfrm>
            <a:prstGeom prst="rect">
              <a:avLst/>
            </a:prstGeom>
            <a:noFill/>
            <a:ln w="9525">
              <a:noFill/>
              <a:miter lim="800000"/>
              <a:headEnd/>
              <a:tailEnd/>
            </a:ln>
          </p:spPr>
        </p:pic>
        <p:pic>
          <p:nvPicPr>
            <p:cNvPr id="30755" name="Picture 2" descr="C:\Documents and Settings\Pennie\My Documents\ACERDATA (D)\Pennie's documents\MS Image\Boxshot_Logo\MICROSOFT\Microsoft Logo wht shadow.png"/>
            <p:cNvPicPr>
              <a:picLocks noChangeAspect="1" noChangeArrowheads="1"/>
            </p:cNvPicPr>
            <p:nvPr/>
          </p:nvPicPr>
          <p:blipFill>
            <a:blip r:embed="rId11" cstate="print"/>
            <a:srcRect/>
            <a:stretch>
              <a:fillRect/>
            </a:stretch>
          </p:blipFill>
          <p:spPr bwMode="black">
            <a:xfrm>
              <a:off x="5561787" y="254642"/>
              <a:ext cx="1693646" cy="312516"/>
            </a:xfrm>
            <a:prstGeom prst="rect">
              <a:avLst/>
            </a:prstGeom>
            <a:noFill/>
            <a:ln w="9525">
              <a:noFill/>
              <a:miter lim="800000"/>
              <a:headEnd/>
              <a:tailEnd/>
            </a:ln>
          </p:spPr>
        </p:pic>
      </p:grpSp>
      <p:sp>
        <p:nvSpPr>
          <p:cNvPr id="3" name="Footer Placeholder 2"/>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Tree>
    <p:extLst>
      <p:ext uri="{BB962C8B-B14F-4D97-AF65-F5344CB8AC3E}">
        <p14:creationId xmlns:p14="http://schemas.microsoft.com/office/powerpoint/2010/main" val="98123955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95536" y="5301208"/>
            <a:ext cx="8382000" cy="707872"/>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800" dirty="0">
                <a:solidFill>
                  <a:srgbClr val="F2F2F2"/>
                </a:solidFill>
                <a:cs typeface="Arial" charset="0"/>
              </a:rPr>
              <a:t>© </a:t>
            </a:r>
            <a:r>
              <a:rPr lang="en-US" sz="800" dirty="0" smtClean="0">
                <a:solidFill>
                  <a:srgbClr val="F2F2F2"/>
                </a:solidFill>
                <a:cs typeface="Arial" charset="0"/>
              </a:rPr>
              <a:t>2010 Microsoft </a:t>
            </a:r>
            <a:r>
              <a:rPr lang="en-US" sz="800" dirty="0">
                <a:solidFill>
                  <a:srgbClr val="F2F2F2"/>
                </a:solidFill>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800" dirty="0">
                <a:solidFill>
                  <a:srgbClr val="F2F2F2"/>
                </a:soli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800" dirty="0" smtClean="0">
                <a:solidFill>
                  <a:srgbClr val="F2F2F2"/>
                </a:solidFill>
                <a:cs typeface="Arial" charset="0"/>
              </a:rPr>
              <a:t>MICROSOFT </a:t>
            </a:r>
            <a:r>
              <a:rPr lang="en-US" sz="800" dirty="0">
                <a:solidFill>
                  <a:srgbClr val="F2F2F2"/>
                </a:solidFill>
                <a:cs typeface="Arial" charset="0"/>
              </a:rPr>
              <a:t>MAKES NO WARRANTIES, EXPRESS, IMPLIED OR STATUTORY, AS TO THE INFORMATION IN THIS PRESENTATION.</a:t>
            </a:r>
          </a:p>
        </p:txBody>
      </p:sp>
      <p:pic>
        <p:nvPicPr>
          <p:cNvPr id="7" name="Picture 2" descr="Microsoft logo and tagline"/>
          <p:cNvPicPr>
            <a:picLocks noChangeAspect="1" noChangeArrowheads="1"/>
          </p:cNvPicPr>
          <p:nvPr/>
        </p:nvPicPr>
        <p:blipFill>
          <a:blip r:embed="rId3" cstate="print"/>
          <a:srcRect r="25754" b="36106"/>
          <a:stretch>
            <a:fillRect/>
          </a:stretch>
        </p:blipFill>
        <p:spPr bwMode="black">
          <a:xfrm>
            <a:off x="2213840" y="2666735"/>
            <a:ext cx="4718061" cy="875731"/>
          </a:xfrm>
          <a:prstGeom prst="rect">
            <a:avLst/>
          </a:prstGeom>
          <a:noFill/>
          <a:ln>
            <a:noFill/>
          </a:ln>
        </p:spPr>
      </p:pic>
      <p:sp>
        <p:nvSpPr>
          <p:cNvPr id="3" name="Footer Placeholder 2"/>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Tree>
    <p:extLst>
      <p:ext uri="{BB962C8B-B14F-4D97-AF65-F5344CB8AC3E}">
        <p14:creationId xmlns:p14="http://schemas.microsoft.com/office/powerpoint/2010/main" val="340347874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Lync</a:t>
            </a:r>
            <a:r>
              <a:rPr lang="en-US" dirty="0" smtClean="0"/>
              <a:t> – Expect the Best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2141" y="2362200"/>
            <a:ext cx="2061334" cy="206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www.bidets4sale.com/newspaper-backgroun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24388"/>
            <a:ext cx="6526775" cy="2981824"/>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bwMode="auto">
          <a:xfrm>
            <a:off x="604075" y="2362200"/>
            <a:ext cx="5698754" cy="2492829"/>
          </a:xfrm>
          <a:prstGeom prst="roundRect">
            <a:avLst>
              <a:gd name="adj" fmla="val 0"/>
            </a:avLst>
          </a:prstGeom>
          <a:no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r>
              <a:rPr lang="en-US" dirty="0" smtClean="0"/>
              <a:t>“Microsoft </a:t>
            </a:r>
            <a:r>
              <a:rPr lang="en-US" dirty="0"/>
              <a:t>Lync Server 2010 passed </a:t>
            </a:r>
            <a:r>
              <a:rPr lang="en-US" dirty="0" smtClean="0"/>
              <a:t>an </a:t>
            </a:r>
            <a:r>
              <a:rPr lang="en-US" dirty="0"/>
              <a:t>aggressive SIP Load </a:t>
            </a:r>
            <a:r>
              <a:rPr lang="en-US" dirty="0" smtClean="0"/>
              <a:t>Torture Test </a:t>
            </a:r>
            <a:r>
              <a:rPr lang="en-US" dirty="0"/>
              <a:t>without dropping any calls or reporting errors in the </a:t>
            </a:r>
            <a:r>
              <a:rPr lang="en-US" dirty="0" smtClean="0"/>
              <a:t>4,000,000 call </a:t>
            </a:r>
            <a:r>
              <a:rPr lang="en-US" dirty="0"/>
              <a:t>attrition test. </a:t>
            </a:r>
            <a:r>
              <a:rPr lang="en-US" dirty="0" smtClean="0"/>
              <a:t>This sustained </a:t>
            </a:r>
            <a:r>
              <a:rPr lang="en-US" dirty="0"/>
              <a:t>operation without error is the </a:t>
            </a:r>
            <a:r>
              <a:rPr lang="en-US" dirty="0" smtClean="0"/>
              <a:t>best we </a:t>
            </a:r>
            <a:r>
              <a:rPr lang="en-US" dirty="0"/>
              <a:t>have seen to date for any </a:t>
            </a:r>
            <a:r>
              <a:rPr lang="en-US" dirty="0" smtClean="0"/>
              <a:t>Unified Communications </a:t>
            </a:r>
            <a:r>
              <a:rPr lang="en-US" dirty="0"/>
              <a:t>/ IP </a:t>
            </a:r>
            <a:r>
              <a:rPr lang="en-US" dirty="0" smtClean="0"/>
              <a:t>PABX product </a:t>
            </a:r>
            <a:r>
              <a:rPr lang="en-US" dirty="0"/>
              <a:t>we have tested</a:t>
            </a:r>
            <a:r>
              <a:rPr lang="en-US" dirty="0" smtClean="0"/>
              <a:t>.”</a:t>
            </a:r>
          </a:p>
          <a:p>
            <a:endParaRPr lang="en-US" dirty="0">
              <a:gradFill>
                <a:gsLst>
                  <a:gs pos="0">
                    <a:srgbClr val="FFFFFF"/>
                  </a:gs>
                  <a:gs pos="100000">
                    <a:srgbClr val="FFFFFF"/>
                  </a:gs>
                </a:gsLst>
                <a:lin ang="5400000" scaled="0"/>
              </a:gradFill>
            </a:endParaRPr>
          </a:p>
          <a:p>
            <a:r>
              <a:rPr lang="en-US" i="1" dirty="0" err="1" smtClean="0">
                <a:solidFill>
                  <a:schemeClr val="tx2">
                    <a:lumMod val="75000"/>
                  </a:schemeClr>
                </a:solidFill>
              </a:rPr>
              <a:t>Miercom</a:t>
            </a:r>
            <a:r>
              <a:rPr lang="en-US" i="1" dirty="0">
                <a:solidFill>
                  <a:schemeClr val="tx2">
                    <a:lumMod val="75000"/>
                  </a:schemeClr>
                </a:solidFill>
              </a:rPr>
              <a:t> </a:t>
            </a:r>
            <a:r>
              <a:rPr lang="en-US" i="1" dirty="0" smtClean="0">
                <a:solidFill>
                  <a:schemeClr val="tx2">
                    <a:lumMod val="75000"/>
                  </a:schemeClr>
                </a:solidFill>
              </a:rPr>
              <a:t>(January 2011)</a:t>
            </a:r>
          </a:p>
        </p:txBody>
      </p:sp>
    </p:spTree>
    <p:extLst>
      <p:ext uri="{BB962C8B-B14F-4D97-AF65-F5344CB8AC3E}">
        <p14:creationId xmlns:p14="http://schemas.microsoft.com/office/powerpoint/2010/main" val="121211415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Lync</a:t>
            </a:r>
            <a:r>
              <a:rPr lang="en-US" dirty="0" smtClean="0"/>
              <a:t> PABX Replacement</a:t>
            </a:r>
            <a:endParaRPr lang="en-US"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extLst>
              <p:ext uri="{D42A27DB-BD31-4B8C-83A1-F6EECF244321}">
                <p14:modId xmlns:p14="http://schemas.microsoft.com/office/powerpoint/2010/main" val="3432923488"/>
              </p:ext>
            </p:extLst>
          </p:nvPr>
        </p:nvGraphicFramePr>
        <p:xfrm>
          <a:off x="439027" y="1377696"/>
          <a:ext cx="8339118" cy="47900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1132355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Lync</a:t>
            </a:r>
            <a:r>
              <a:rPr lang="en-US" dirty="0" smtClean="0"/>
              <a:t> Permanent Coexistence</a:t>
            </a:r>
            <a:endParaRPr lang="en-US" dirty="0"/>
          </a:p>
        </p:txBody>
      </p:sp>
      <p:sp>
        <p:nvSpPr>
          <p:cNvPr id="3" name="Content Placeholder 2"/>
          <p:cNvSpPr>
            <a:spLocks noGrp="1"/>
          </p:cNvSpPr>
          <p:nvPr>
            <p:ph idx="1"/>
          </p:nvPr>
        </p:nvSpPr>
        <p:spPr/>
        <p:txBody>
          <a:bodyPr/>
          <a:lstStyle/>
          <a:p>
            <a:endParaRPr lang="en-US"/>
          </a:p>
        </p:txBody>
      </p:sp>
      <p:graphicFrame>
        <p:nvGraphicFramePr>
          <p:cNvPr id="5" name="Chart 4"/>
          <p:cNvGraphicFramePr/>
          <p:nvPr>
            <p:extLst>
              <p:ext uri="{D42A27DB-BD31-4B8C-83A1-F6EECF244321}">
                <p14:modId xmlns:p14="http://schemas.microsoft.com/office/powerpoint/2010/main" val="1129843390"/>
              </p:ext>
            </p:extLst>
          </p:nvPr>
        </p:nvGraphicFramePr>
        <p:xfrm>
          <a:off x="439026" y="1377696"/>
          <a:ext cx="8341500" cy="47914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0430141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Lync</a:t>
            </a:r>
            <a:r>
              <a:rPr lang="en-US" dirty="0" smtClean="0"/>
              <a:t> as a Phone</a:t>
            </a:r>
            <a:endParaRPr lang="en-US" dirty="0"/>
          </a:p>
        </p:txBody>
      </p:sp>
      <p:sp>
        <p:nvSpPr>
          <p:cNvPr id="3" name="Content Placeholder 2"/>
          <p:cNvSpPr>
            <a:spLocks noGrp="1"/>
          </p:cNvSpPr>
          <p:nvPr>
            <p:ph idx="1"/>
          </p:nvPr>
        </p:nvSpPr>
        <p:spPr/>
        <p:txBody>
          <a:bodyPr/>
          <a:lstStyle/>
          <a:p>
            <a:r>
              <a:rPr lang="en-US" dirty="0"/>
              <a:t>Full set of critical </a:t>
            </a:r>
            <a:r>
              <a:rPr lang="en-US" dirty="0" smtClean="0"/>
              <a:t>IP-PABX </a:t>
            </a:r>
            <a:r>
              <a:rPr lang="en-US" dirty="0"/>
              <a:t>features</a:t>
            </a:r>
          </a:p>
          <a:p>
            <a:r>
              <a:rPr lang="en-US" dirty="0"/>
              <a:t>Broad choice of cost effective 3rd party phones</a:t>
            </a:r>
          </a:p>
          <a:p>
            <a:r>
              <a:rPr lang="en-US" dirty="0"/>
              <a:t>Designed for high </a:t>
            </a:r>
            <a:r>
              <a:rPr lang="en-US" dirty="0" smtClean="0"/>
              <a:t>availability and voice resiliency </a:t>
            </a:r>
          </a:p>
          <a:p>
            <a:r>
              <a:rPr lang="en-US" dirty="0" smtClean="0"/>
              <a:t>Leverages </a:t>
            </a:r>
            <a:r>
              <a:rPr lang="en-US" dirty="0"/>
              <a:t>Active Directory, Exchange, </a:t>
            </a:r>
            <a:br>
              <a:rPr lang="en-US" dirty="0"/>
            </a:br>
            <a:r>
              <a:rPr lang="en-US" dirty="0"/>
              <a:t>and other existing infrastructure</a:t>
            </a:r>
          </a:p>
        </p:txBody>
      </p:sp>
      <p:sp>
        <p:nvSpPr>
          <p:cNvPr id="41" name="Freeform 6"/>
          <p:cNvSpPr>
            <a:spLocks/>
          </p:cNvSpPr>
          <p:nvPr/>
        </p:nvSpPr>
        <p:spPr bwMode="auto">
          <a:xfrm>
            <a:off x="279597" y="5052454"/>
            <a:ext cx="1930445" cy="166456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lIns="91440" tIns="182880" rIns="91440" bIns="91440" rtlCol="0" anchor="b" anchorCtr="0"/>
          <a:lstStyle>
            <a:defPPr>
              <a:defRPr lang="en-US"/>
            </a:defPPr>
            <a:lvl1pPr marL="0" algn="l" defTabSz="914363" rtl="0" eaLnBrk="1" latinLnBrk="0" hangingPunct="1">
              <a:defRPr sz="1800" kern="1200">
                <a:solidFill>
                  <a:schemeClr val="dk1"/>
                </a:solidFill>
                <a:latin typeface="+mn-lt"/>
                <a:ea typeface="+mn-ea"/>
                <a:cs typeface="+mn-cs"/>
              </a:defRPr>
            </a:lvl1pPr>
            <a:lvl2pPr marL="457182" algn="l" defTabSz="914363" rtl="0" eaLnBrk="1" latinLnBrk="0" hangingPunct="1">
              <a:defRPr sz="1800" kern="1200">
                <a:solidFill>
                  <a:schemeClr val="dk1"/>
                </a:solidFill>
                <a:latin typeface="+mn-lt"/>
                <a:ea typeface="+mn-ea"/>
                <a:cs typeface="+mn-cs"/>
              </a:defRPr>
            </a:lvl2pPr>
            <a:lvl3pPr marL="914363" algn="l" defTabSz="914363" rtl="0" eaLnBrk="1" latinLnBrk="0" hangingPunct="1">
              <a:defRPr sz="1800" kern="1200">
                <a:solidFill>
                  <a:schemeClr val="dk1"/>
                </a:solidFill>
                <a:latin typeface="+mn-lt"/>
                <a:ea typeface="+mn-ea"/>
                <a:cs typeface="+mn-cs"/>
              </a:defRPr>
            </a:lvl3pPr>
            <a:lvl4pPr marL="1371545" algn="l" defTabSz="914363" rtl="0" eaLnBrk="1" latinLnBrk="0" hangingPunct="1">
              <a:defRPr sz="1800" kern="1200">
                <a:solidFill>
                  <a:schemeClr val="dk1"/>
                </a:solidFill>
                <a:latin typeface="+mn-lt"/>
                <a:ea typeface="+mn-ea"/>
                <a:cs typeface="+mn-cs"/>
              </a:defRPr>
            </a:lvl4pPr>
            <a:lvl5pPr marL="1828727" algn="l" defTabSz="914363" rtl="0" eaLnBrk="1" latinLnBrk="0" hangingPunct="1">
              <a:defRPr sz="1800" kern="1200">
                <a:solidFill>
                  <a:schemeClr val="dk1"/>
                </a:solidFill>
                <a:latin typeface="+mn-lt"/>
                <a:ea typeface="+mn-ea"/>
                <a:cs typeface="+mn-cs"/>
              </a:defRPr>
            </a:lvl5pPr>
            <a:lvl6pPr marL="2285909" algn="l" defTabSz="914363" rtl="0" eaLnBrk="1" latinLnBrk="0" hangingPunct="1">
              <a:defRPr sz="1800" kern="1200">
                <a:solidFill>
                  <a:schemeClr val="dk1"/>
                </a:solidFill>
                <a:latin typeface="+mn-lt"/>
                <a:ea typeface="+mn-ea"/>
                <a:cs typeface="+mn-cs"/>
              </a:defRPr>
            </a:lvl6pPr>
            <a:lvl7pPr marL="2743090" algn="l" defTabSz="914363" rtl="0" eaLnBrk="1" latinLnBrk="0" hangingPunct="1">
              <a:defRPr sz="1800" kern="1200">
                <a:solidFill>
                  <a:schemeClr val="dk1"/>
                </a:solidFill>
                <a:latin typeface="+mn-lt"/>
                <a:ea typeface="+mn-ea"/>
                <a:cs typeface="+mn-cs"/>
              </a:defRPr>
            </a:lvl7pPr>
            <a:lvl8pPr marL="3200272" algn="l" defTabSz="914363" rtl="0" eaLnBrk="1" latinLnBrk="0" hangingPunct="1">
              <a:defRPr sz="1800" kern="1200">
                <a:solidFill>
                  <a:schemeClr val="dk1"/>
                </a:solidFill>
                <a:latin typeface="+mn-lt"/>
                <a:ea typeface="+mn-ea"/>
                <a:cs typeface="+mn-cs"/>
              </a:defRPr>
            </a:lvl8pPr>
            <a:lvl9pPr marL="3657454" algn="l" defTabSz="914363" rtl="0" eaLnBrk="1" latinLnBrk="0" hangingPunct="1">
              <a:defRPr sz="1800" kern="1200">
                <a:solidFill>
                  <a:schemeClr val="dk1"/>
                </a:solidFill>
                <a:latin typeface="+mn-lt"/>
                <a:ea typeface="+mn-ea"/>
                <a:cs typeface="+mn-cs"/>
              </a:defRPr>
            </a:lvl9pPr>
          </a:lstStyle>
          <a:p>
            <a:pPr algn="ctr" defTabSz="1228907" fontAlgn="base">
              <a:spcBef>
                <a:spcPct val="0"/>
              </a:spcBef>
              <a:spcAft>
                <a:spcPct val="0"/>
              </a:spcAft>
            </a:pPr>
            <a:r>
              <a:rPr lang="en-US" sz="1400" dirty="0" err="1">
                <a:solidFill>
                  <a:schemeClr val="tx1"/>
                </a:solidFill>
              </a:rPr>
              <a:t>Lync</a:t>
            </a:r>
            <a:r>
              <a:rPr lang="en-US" sz="1400" dirty="0">
                <a:solidFill>
                  <a:schemeClr val="tx1"/>
                </a:solidFill>
              </a:rPr>
              <a:t> to </a:t>
            </a:r>
            <a:r>
              <a:rPr lang="en-US" sz="1400" dirty="0" err="1">
                <a:solidFill>
                  <a:schemeClr val="tx1"/>
                </a:solidFill>
              </a:rPr>
              <a:t>Lync</a:t>
            </a:r>
            <a:r>
              <a:rPr lang="en-US" sz="1400" dirty="0">
                <a:solidFill>
                  <a:schemeClr val="tx1"/>
                </a:solidFill>
              </a:rPr>
              <a:t> calling</a:t>
            </a:r>
          </a:p>
        </p:txBody>
      </p:sp>
      <p:sp>
        <p:nvSpPr>
          <p:cNvPr id="42" name="Freeform 6"/>
          <p:cNvSpPr>
            <a:spLocks/>
          </p:cNvSpPr>
          <p:nvPr/>
        </p:nvSpPr>
        <p:spPr bwMode="auto">
          <a:xfrm>
            <a:off x="2595045" y="5052454"/>
            <a:ext cx="1931244" cy="166456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40" tIns="182880" rIns="91440" bIns="91440" rtlCol="0" anchor="b" anchorCtr="0"/>
          <a:lstStyle>
            <a:defPPr>
              <a:defRPr lang="en-US"/>
            </a:defPPr>
            <a:lvl1pPr marL="0" algn="l" defTabSz="914363" rtl="0" eaLnBrk="1" latinLnBrk="0" hangingPunct="1">
              <a:defRPr sz="1800" kern="1200">
                <a:solidFill>
                  <a:schemeClr val="dk1"/>
                </a:solidFill>
                <a:latin typeface="+mn-lt"/>
                <a:ea typeface="+mn-ea"/>
                <a:cs typeface="+mn-cs"/>
              </a:defRPr>
            </a:lvl1pPr>
            <a:lvl2pPr marL="457182" algn="l" defTabSz="914363" rtl="0" eaLnBrk="1" latinLnBrk="0" hangingPunct="1">
              <a:defRPr sz="1800" kern="1200">
                <a:solidFill>
                  <a:schemeClr val="dk1"/>
                </a:solidFill>
                <a:latin typeface="+mn-lt"/>
                <a:ea typeface="+mn-ea"/>
                <a:cs typeface="+mn-cs"/>
              </a:defRPr>
            </a:lvl2pPr>
            <a:lvl3pPr marL="914363" algn="l" defTabSz="914363" rtl="0" eaLnBrk="1" latinLnBrk="0" hangingPunct="1">
              <a:defRPr sz="1800" kern="1200">
                <a:solidFill>
                  <a:schemeClr val="dk1"/>
                </a:solidFill>
                <a:latin typeface="+mn-lt"/>
                <a:ea typeface="+mn-ea"/>
                <a:cs typeface="+mn-cs"/>
              </a:defRPr>
            </a:lvl3pPr>
            <a:lvl4pPr marL="1371545" algn="l" defTabSz="914363" rtl="0" eaLnBrk="1" latinLnBrk="0" hangingPunct="1">
              <a:defRPr sz="1800" kern="1200">
                <a:solidFill>
                  <a:schemeClr val="dk1"/>
                </a:solidFill>
                <a:latin typeface="+mn-lt"/>
                <a:ea typeface="+mn-ea"/>
                <a:cs typeface="+mn-cs"/>
              </a:defRPr>
            </a:lvl4pPr>
            <a:lvl5pPr marL="1828727" algn="l" defTabSz="914363" rtl="0" eaLnBrk="1" latinLnBrk="0" hangingPunct="1">
              <a:defRPr sz="1800" kern="1200">
                <a:solidFill>
                  <a:schemeClr val="dk1"/>
                </a:solidFill>
                <a:latin typeface="+mn-lt"/>
                <a:ea typeface="+mn-ea"/>
                <a:cs typeface="+mn-cs"/>
              </a:defRPr>
            </a:lvl5pPr>
            <a:lvl6pPr marL="2285909" algn="l" defTabSz="914363" rtl="0" eaLnBrk="1" latinLnBrk="0" hangingPunct="1">
              <a:defRPr sz="1800" kern="1200">
                <a:solidFill>
                  <a:schemeClr val="dk1"/>
                </a:solidFill>
                <a:latin typeface="+mn-lt"/>
                <a:ea typeface="+mn-ea"/>
                <a:cs typeface="+mn-cs"/>
              </a:defRPr>
            </a:lvl6pPr>
            <a:lvl7pPr marL="2743090" algn="l" defTabSz="914363" rtl="0" eaLnBrk="1" latinLnBrk="0" hangingPunct="1">
              <a:defRPr sz="1800" kern="1200">
                <a:solidFill>
                  <a:schemeClr val="dk1"/>
                </a:solidFill>
                <a:latin typeface="+mn-lt"/>
                <a:ea typeface="+mn-ea"/>
                <a:cs typeface="+mn-cs"/>
              </a:defRPr>
            </a:lvl7pPr>
            <a:lvl8pPr marL="3200272" algn="l" defTabSz="914363" rtl="0" eaLnBrk="1" latinLnBrk="0" hangingPunct="1">
              <a:defRPr sz="1800" kern="1200">
                <a:solidFill>
                  <a:schemeClr val="dk1"/>
                </a:solidFill>
                <a:latin typeface="+mn-lt"/>
                <a:ea typeface="+mn-ea"/>
                <a:cs typeface="+mn-cs"/>
              </a:defRPr>
            </a:lvl8pPr>
            <a:lvl9pPr marL="3657454" algn="l" defTabSz="914363" rtl="0" eaLnBrk="1" latinLnBrk="0" hangingPunct="1">
              <a:defRPr sz="1800" kern="1200">
                <a:solidFill>
                  <a:schemeClr val="dk1"/>
                </a:solidFill>
                <a:latin typeface="+mn-lt"/>
                <a:ea typeface="+mn-ea"/>
                <a:cs typeface="+mn-cs"/>
              </a:defRPr>
            </a:lvl9pPr>
          </a:lstStyle>
          <a:p>
            <a:pPr algn="ctr" defTabSz="1228907" fontAlgn="base">
              <a:spcBef>
                <a:spcPct val="0"/>
              </a:spcBef>
              <a:spcAft>
                <a:spcPct val="0"/>
              </a:spcAft>
            </a:pPr>
            <a:r>
              <a:rPr lang="en-US" sz="1400" dirty="0" err="1">
                <a:solidFill>
                  <a:schemeClr val="tx1"/>
                </a:solidFill>
              </a:rPr>
              <a:t>Lync</a:t>
            </a:r>
            <a:r>
              <a:rPr lang="en-US" sz="1400" dirty="0">
                <a:solidFill>
                  <a:schemeClr val="tx1"/>
                </a:solidFill>
              </a:rPr>
              <a:t> to Phone calling</a:t>
            </a:r>
          </a:p>
        </p:txBody>
      </p:sp>
      <p:pic>
        <p:nvPicPr>
          <p:cNvPr id="43" name="Picture 42" descr="image001"/>
          <p:cNvPicPr>
            <a:picLocks noChangeAspect="1" noChangeArrowheads="1"/>
          </p:cNvPicPr>
          <p:nvPr/>
        </p:nvPicPr>
        <p:blipFill>
          <a:blip r:embed="rId2" cstate="email">
            <a:clrChange>
              <a:clrFrom>
                <a:srgbClr val="FCFCFC"/>
              </a:clrFrom>
              <a:clrTo>
                <a:srgbClr val="FCFCFC">
                  <a:alpha val="0"/>
                </a:srgbClr>
              </a:clrTo>
            </a:clrChange>
            <a:extLst>
              <a:ext uri="{28A0092B-C50C-407E-A947-70E740481C1C}">
                <a14:useLocalDpi xmlns:a14="http://schemas.microsoft.com/office/drawing/2010/main"/>
              </a:ext>
            </a:extLst>
          </a:blip>
          <a:stretch>
            <a:fillRect/>
          </a:stretch>
        </p:blipFill>
        <p:spPr bwMode="auto">
          <a:xfrm>
            <a:off x="365432" y="5515668"/>
            <a:ext cx="393063" cy="58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descr="image001"/>
          <p:cNvPicPr>
            <a:picLocks noChangeAspect="1" noChangeArrowheads="1"/>
          </p:cNvPicPr>
          <p:nvPr/>
        </p:nvPicPr>
        <p:blipFill>
          <a:blip r:embed="rId2" cstate="email">
            <a:clrChange>
              <a:clrFrom>
                <a:srgbClr val="FCFCFC"/>
              </a:clrFrom>
              <a:clrTo>
                <a:srgbClr val="FCFCFC">
                  <a:alpha val="0"/>
                </a:srgbClr>
              </a:clrTo>
            </a:clrChange>
            <a:extLst>
              <a:ext uri="{28A0092B-C50C-407E-A947-70E740481C1C}">
                <a14:useLocalDpi xmlns:a14="http://schemas.microsoft.com/office/drawing/2010/main"/>
              </a:ext>
            </a:extLst>
          </a:blip>
          <a:stretch>
            <a:fillRect/>
          </a:stretch>
        </p:blipFill>
        <p:spPr bwMode="auto">
          <a:xfrm>
            <a:off x="2724605" y="5533116"/>
            <a:ext cx="393063" cy="58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Straight Connector 44"/>
          <p:cNvCxnSpPr>
            <a:stCxn id="44" idx="3"/>
          </p:cNvCxnSpPr>
          <p:nvPr/>
        </p:nvCxnSpPr>
        <p:spPr>
          <a:xfrm flipV="1">
            <a:off x="3117669" y="5804375"/>
            <a:ext cx="967675" cy="19295"/>
          </a:xfrm>
          <a:prstGeom prst="line">
            <a:avLst/>
          </a:prstGeom>
          <a:ln/>
        </p:spPr>
        <p:style>
          <a:lnRef idx="2">
            <a:schemeClr val="accent2"/>
          </a:lnRef>
          <a:fillRef idx="0">
            <a:schemeClr val="accent2"/>
          </a:fillRef>
          <a:effectRef idx="1">
            <a:schemeClr val="accent2"/>
          </a:effectRef>
          <a:fontRef idx="minor">
            <a:schemeClr val="tx1"/>
          </a:fontRef>
        </p:style>
      </p:cxnSp>
      <p:sp>
        <p:nvSpPr>
          <p:cNvPr id="46" name="Freeform 6"/>
          <p:cNvSpPr>
            <a:spLocks/>
          </p:cNvSpPr>
          <p:nvPr/>
        </p:nvSpPr>
        <p:spPr bwMode="auto">
          <a:xfrm>
            <a:off x="7018532" y="5055833"/>
            <a:ext cx="1878872" cy="1664567"/>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lIns="91440" tIns="182880" rIns="91440" bIns="91440" rtlCol="0" anchor="b" anchorCtr="0"/>
          <a:lstStyle>
            <a:defPPr>
              <a:defRPr lang="en-US"/>
            </a:defPPr>
            <a:lvl1pPr marL="0" algn="l" defTabSz="914363" rtl="0" eaLnBrk="1" latinLnBrk="0" hangingPunct="1">
              <a:defRPr sz="1800" kern="1200">
                <a:solidFill>
                  <a:schemeClr val="dk1"/>
                </a:solidFill>
                <a:latin typeface="+mn-lt"/>
                <a:ea typeface="+mn-ea"/>
                <a:cs typeface="+mn-cs"/>
              </a:defRPr>
            </a:lvl1pPr>
            <a:lvl2pPr marL="457182" algn="l" defTabSz="914363" rtl="0" eaLnBrk="1" latinLnBrk="0" hangingPunct="1">
              <a:defRPr sz="1800" kern="1200">
                <a:solidFill>
                  <a:schemeClr val="dk1"/>
                </a:solidFill>
                <a:latin typeface="+mn-lt"/>
                <a:ea typeface="+mn-ea"/>
                <a:cs typeface="+mn-cs"/>
              </a:defRPr>
            </a:lvl2pPr>
            <a:lvl3pPr marL="914363" algn="l" defTabSz="914363" rtl="0" eaLnBrk="1" latinLnBrk="0" hangingPunct="1">
              <a:defRPr sz="1800" kern="1200">
                <a:solidFill>
                  <a:schemeClr val="dk1"/>
                </a:solidFill>
                <a:latin typeface="+mn-lt"/>
                <a:ea typeface="+mn-ea"/>
                <a:cs typeface="+mn-cs"/>
              </a:defRPr>
            </a:lvl3pPr>
            <a:lvl4pPr marL="1371545" algn="l" defTabSz="914363" rtl="0" eaLnBrk="1" latinLnBrk="0" hangingPunct="1">
              <a:defRPr sz="1800" kern="1200">
                <a:solidFill>
                  <a:schemeClr val="dk1"/>
                </a:solidFill>
                <a:latin typeface="+mn-lt"/>
                <a:ea typeface="+mn-ea"/>
                <a:cs typeface="+mn-cs"/>
              </a:defRPr>
            </a:lvl4pPr>
            <a:lvl5pPr marL="1828727" algn="l" defTabSz="914363" rtl="0" eaLnBrk="1" latinLnBrk="0" hangingPunct="1">
              <a:defRPr sz="1800" kern="1200">
                <a:solidFill>
                  <a:schemeClr val="dk1"/>
                </a:solidFill>
                <a:latin typeface="+mn-lt"/>
                <a:ea typeface="+mn-ea"/>
                <a:cs typeface="+mn-cs"/>
              </a:defRPr>
            </a:lvl5pPr>
            <a:lvl6pPr marL="2285909" algn="l" defTabSz="914363" rtl="0" eaLnBrk="1" latinLnBrk="0" hangingPunct="1">
              <a:defRPr sz="1800" kern="1200">
                <a:solidFill>
                  <a:schemeClr val="dk1"/>
                </a:solidFill>
                <a:latin typeface="+mn-lt"/>
                <a:ea typeface="+mn-ea"/>
                <a:cs typeface="+mn-cs"/>
              </a:defRPr>
            </a:lvl6pPr>
            <a:lvl7pPr marL="2743090" algn="l" defTabSz="914363" rtl="0" eaLnBrk="1" latinLnBrk="0" hangingPunct="1">
              <a:defRPr sz="1800" kern="1200">
                <a:solidFill>
                  <a:schemeClr val="dk1"/>
                </a:solidFill>
                <a:latin typeface="+mn-lt"/>
                <a:ea typeface="+mn-ea"/>
                <a:cs typeface="+mn-cs"/>
              </a:defRPr>
            </a:lvl7pPr>
            <a:lvl8pPr marL="3200272" algn="l" defTabSz="914363" rtl="0" eaLnBrk="1" latinLnBrk="0" hangingPunct="1">
              <a:defRPr sz="1800" kern="1200">
                <a:solidFill>
                  <a:schemeClr val="dk1"/>
                </a:solidFill>
                <a:latin typeface="+mn-lt"/>
                <a:ea typeface="+mn-ea"/>
                <a:cs typeface="+mn-cs"/>
              </a:defRPr>
            </a:lvl8pPr>
            <a:lvl9pPr marL="3657454" algn="l" defTabSz="914363" rtl="0" eaLnBrk="1" latinLnBrk="0" hangingPunct="1">
              <a:defRPr sz="1800" kern="1200">
                <a:solidFill>
                  <a:schemeClr val="dk1"/>
                </a:solidFill>
                <a:latin typeface="+mn-lt"/>
                <a:ea typeface="+mn-ea"/>
                <a:cs typeface="+mn-cs"/>
              </a:defRPr>
            </a:lvl9pPr>
          </a:lstStyle>
          <a:p>
            <a:pPr algn="ctr" defTabSz="1228907" fontAlgn="base">
              <a:spcBef>
                <a:spcPct val="0"/>
              </a:spcBef>
              <a:spcAft>
                <a:spcPct val="0"/>
              </a:spcAft>
            </a:pPr>
            <a:r>
              <a:rPr lang="en-US" sz="1400" dirty="0">
                <a:solidFill>
                  <a:schemeClr val="tx1"/>
                </a:solidFill>
              </a:rPr>
              <a:t>On Site Networking</a:t>
            </a:r>
          </a:p>
        </p:txBody>
      </p:sp>
      <p:cxnSp>
        <p:nvCxnSpPr>
          <p:cNvPr id="47" name="Straight Connector 46"/>
          <p:cNvCxnSpPr/>
          <p:nvPr/>
        </p:nvCxnSpPr>
        <p:spPr>
          <a:xfrm>
            <a:off x="7388416" y="5702512"/>
            <a:ext cx="1019600" cy="0"/>
          </a:xfrm>
          <a:prstGeom prst="line">
            <a:avLst/>
          </a:prstGeom>
          <a:ln/>
        </p:spPr>
        <p:style>
          <a:lnRef idx="2">
            <a:schemeClr val="accent2"/>
          </a:lnRef>
          <a:fillRef idx="0">
            <a:schemeClr val="accent2"/>
          </a:fillRef>
          <a:effectRef idx="1">
            <a:schemeClr val="accent2"/>
          </a:effectRef>
          <a:fontRef idx="minor">
            <a:schemeClr val="tx1"/>
          </a:fontRef>
        </p:style>
      </p:cxnSp>
      <p:pic>
        <p:nvPicPr>
          <p:cNvPr id="62" name="Picture 61" descr="PBX"/>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33265" y="5470736"/>
            <a:ext cx="423800" cy="568467"/>
          </a:xfrm>
          <a:prstGeom prst="rect">
            <a:avLst/>
          </a:prstGeom>
          <a:noFill/>
          <a:ln w="9525">
            <a:noFill/>
            <a:miter lim="800000"/>
            <a:headEnd/>
            <a:tailEnd/>
          </a:ln>
        </p:spPr>
      </p:pic>
      <p:pic>
        <p:nvPicPr>
          <p:cNvPr id="63" name="Picture 62" descr="server_0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37480" y="5502208"/>
            <a:ext cx="374353" cy="418288"/>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64" name="Straight Connector 63"/>
          <p:cNvCxnSpPr>
            <a:stCxn id="43" idx="3"/>
          </p:cNvCxnSpPr>
          <p:nvPr/>
        </p:nvCxnSpPr>
        <p:spPr>
          <a:xfrm flipV="1">
            <a:off x="758496" y="5786587"/>
            <a:ext cx="980610" cy="19635"/>
          </a:xfrm>
          <a:prstGeom prst="line">
            <a:avLst/>
          </a:prstGeom>
          <a:ln/>
        </p:spPr>
        <p:style>
          <a:lnRef idx="2">
            <a:schemeClr val="accent2"/>
          </a:lnRef>
          <a:fillRef idx="0">
            <a:schemeClr val="accent2"/>
          </a:fillRef>
          <a:effectRef idx="1">
            <a:schemeClr val="accent2"/>
          </a:effectRef>
          <a:fontRef idx="minor">
            <a:schemeClr val="tx1"/>
          </a:fontRef>
        </p:style>
      </p:cxnSp>
      <p:pic>
        <p:nvPicPr>
          <p:cNvPr id="65" name="Picture 64" descr="image001"/>
          <p:cNvPicPr>
            <a:picLocks noChangeAspect="1" noChangeArrowheads="1"/>
          </p:cNvPicPr>
          <p:nvPr/>
        </p:nvPicPr>
        <p:blipFill>
          <a:blip r:embed="rId2" cstate="email">
            <a:clrChange>
              <a:clrFrom>
                <a:srgbClr val="FCFCFC"/>
              </a:clrFrom>
              <a:clrTo>
                <a:srgbClr val="FCFCFC">
                  <a:alpha val="0"/>
                </a:srgbClr>
              </a:clrTo>
            </a:clrChange>
            <a:extLst>
              <a:ext uri="{28A0092B-C50C-407E-A947-70E740481C1C}">
                <a14:useLocalDpi xmlns:a14="http://schemas.microsoft.com/office/drawing/2010/main"/>
              </a:ext>
            </a:extLst>
          </a:blip>
          <a:stretch>
            <a:fillRect/>
          </a:stretch>
        </p:blipFill>
        <p:spPr bwMode="auto">
          <a:xfrm>
            <a:off x="1519102" y="5514911"/>
            <a:ext cx="393063" cy="58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Freeform 65"/>
          <p:cNvSpPr>
            <a:spLocks/>
          </p:cNvSpPr>
          <p:nvPr/>
        </p:nvSpPr>
        <p:spPr bwMode="auto">
          <a:xfrm>
            <a:off x="4004639" y="5604445"/>
            <a:ext cx="333713" cy="434759"/>
          </a:xfrm>
          <a:custGeom>
            <a:avLst/>
            <a:gdLst>
              <a:gd name="T0" fmla="*/ 0 w 1184"/>
              <a:gd name="T1" fmla="*/ 792 h 1108"/>
              <a:gd name="T2" fmla="*/ 112 w 1184"/>
              <a:gd name="T3" fmla="*/ 1080 h 1108"/>
              <a:gd name="T4" fmla="*/ 532 w 1184"/>
              <a:gd name="T5" fmla="*/ 860 h 1108"/>
              <a:gd name="T6" fmla="*/ 444 w 1184"/>
              <a:gd name="T7" fmla="*/ 668 h 1108"/>
              <a:gd name="T8" fmla="*/ 840 w 1184"/>
              <a:gd name="T9" fmla="*/ 348 h 1108"/>
              <a:gd name="T10" fmla="*/ 940 w 1184"/>
              <a:gd name="T11" fmla="*/ 444 h 1108"/>
              <a:gd name="T12" fmla="*/ 1184 w 1184"/>
              <a:gd name="T13" fmla="*/ 180 h 1108"/>
              <a:gd name="T14" fmla="*/ 972 w 1184"/>
              <a:gd name="T15" fmla="*/ 0 h 1108"/>
              <a:gd name="T16" fmla="*/ 0 w 1184"/>
              <a:gd name="T17" fmla="*/ 79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4" h="1108">
                <a:moveTo>
                  <a:pt x="0" y="792"/>
                </a:moveTo>
                <a:cubicBezTo>
                  <a:pt x="112" y="1080"/>
                  <a:pt x="112" y="1080"/>
                  <a:pt x="112" y="1080"/>
                </a:cubicBezTo>
                <a:cubicBezTo>
                  <a:pt x="112" y="1080"/>
                  <a:pt x="468" y="1108"/>
                  <a:pt x="532" y="860"/>
                </a:cubicBezTo>
                <a:cubicBezTo>
                  <a:pt x="444" y="668"/>
                  <a:pt x="444" y="668"/>
                  <a:pt x="444" y="668"/>
                </a:cubicBezTo>
                <a:cubicBezTo>
                  <a:pt x="444" y="668"/>
                  <a:pt x="520" y="392"/>
                  <a:pt x="840" y="348"/>
                </a:cubicBezTo>
                <a:cubicBezTo>
                  <a:pt x="940" y="444"/>
                  <a:pt x="940" y="444"/>
                  <a:pt x="940" y="444"/>
                </a:cubicBezTo>
                <a:cubicBezTo>
                  <a:pt x="940" y="444"/>
                  <a:pt x="1148" y="392"/>
                  <a:pt x="1184" y="180"/>
                </a:cubicBezTo>
                <a:cubicBezTo>
                  <a:pt x="972" y="0"/>
                  <a:pt x="972" y="0"/>
                  <a:pt x="972" y="0"/>
                </a:cubicBezTo>
                <a:cubicBezTo>
                  <a:pt x="972" y="0"/>
                  <a:pt x="400" y="52"/>
                  <a:pt x="0" y="792"/>
                </a:cubicBezTo>
                <a:close/>
              </a:path>
            </a:pathLst>
          </a:custGeom>
          <a:solidFill>
            <a:srgbClr val="6BBD46"/>
          </a:solidFill>
          <a:ln w="9525">
            <a:noFill/>
            <a:round/>
            <a:headEnd/>
            <a:tailEnd/>
          </a:ln>
          <a:extLst/>
        </p:spPr>
        <p:txBody>
          <a:bodyPr vert="horz" wrap="square" lIns="91435" tIns="45718" rIns="91435" bIns="45718"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kern="0">
              <a:solidFill>
                <a:srgbClr val="7F7F7F"/>
              </a:solidFill>
            </a:endParaRPr>
          </a:p>
        </p:txBody>
      </p:sp>
      <p:sp>
        <p:nvSpPr>
          <p:cNvPr id="67" name="Freeform 6"/>
          <p:cNvSpPr>
            <a:spLocks/>
          </p:cNvSpPr>
          <p:nvPr/>
        </p:nvSpPr>
        <p:spPr bwMode="auto">
          <a:xfrm>
            <a:off x="4839953" y="5055833"/>
            <a:ext cx="1878872" cy="1664567"/>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lIns="91440" tIns="182880" rIns="91440" bIns="91440" rtlCol="0" anchor="b" anchorCtr="0"/>
          <a:lstStyle>
            <a:defPPr>
              <a:defRPr lang="en-US"/>
            </a:defPPr>
            <a:lvl1pPr marL="0" algn="l" defTabSz="914363" rtl="0" eaLnBrk="1" latinLnBrk="0" hangingPunct="1">
              <a:defRPr sz="1800" kern="1200">
                <a:solidFill>
                  <a:schemeClr val="dk1"/>
                </a:solidFill>
                <a:latin typeface="+mn-lt"/>
                <a:ea typeface="+mn-ea"/>
                <a:cs typeface="+mn-cs"/>
              </a:defRPr>
            </a:lvl1pPr>
            <a:lvl2pPr marL="457182" algn="l" defTabSz="914363" rtl="0" eaLnBrk="1" latinLnBrk="0" hangingPunct="1">
              <a:defRPr sz="1800" kern="1200">
                <a:solidFill>
                  <a:schemeClr val="dk1"/>
                </a:solidFill>
                <a:latin typeface="+mn-lt"/>
                <a:ea typeface="+mn-ea"/>
                <a:cs typeface="+mn-cs"/>
              </a:defRPr>
            </a:lvl2pPr>
            <a:lvl3pPr marL="914363" algn="l" defTabSz="914363" rtl="0" eaLnBrk="1" latinLnBrk="0" hangingPunct="1">
              <a:defRPr sz="1800" kern="1200">
                <a:solidFill>
                  <a:schemeClr val="dk1"/>
                </a:solidFill>
                <a:latin typeface="+mn-lt"/>
                <a:ea typeface="+mn-ea"/>
                <a:cs typeface="+mn-cs"/>
              </a:defRPr>
            </a:lvl3pPr>
            <a:lvl4pPr marL="1371545" algn="l" defTabSz="914363" rtl="0" eaLnBrk="1" latinLnBrk="0" hangingPunct="1">
              <a:defRPr sz="1800" kern="1200">
                <a:solidFill>
                  <a:schemeClr val="dk1"/>
                </a:solidFill>
                <a:latin typeface="+mn-lt"/>
                <a:ea typeface="+mn-ea"/>
                <a:cs typeface="+mn-cs"/>
              </a:defRPr>
            </a:lvl4pPr>
            <a:lvl5pPr marL="1828727" algn="l" defTabSz="914363" rtl="0" eaLnBrk="1" latinLnBrk="0" hangingPunct="1">
              <a:defRPr sz="1800" kern="1200">
                <a:solidFill>
                  <a:schemeClr val="dk1"/>
                </a:solidFill>
                <a:latin typeface="+mn-lt"/>
                <a:ea typeface="+mn-ea"/>
                <a:cs typeface="+mn-cs"/>
              </a:defRPr>
            </a:lvl5pPr>
            <a:lvl6pPr marL="2285909" algn="l" defTabSz="914363" rtl="0" eaLnBrk="1" latinLnBrk="0" hangingPunct="1">
              <a:defRPr sz="1800" kern="1200">
                <a:solidFill>
                  <a:schemeClr val="dk1"/>
                </a:solidFill>
                <a:latin typeface="+mn-lt"/>
                <a:ea typeface="+mn-ea"/>
                <a:cs typeface="+mn-cs"/>
              </a:defRPr>
            </a:lvl6pPr>
            <a:lvl7pPr marL="2743090" algn="l" defTabSz="914363" rtl="0" eaLnBrk="1" latinLnBrk="0" hangingPunct="1">
              <a:defRPr sz="1800" kern="1200">
                <a:solidFill>
                  <a:schemeClr val="dk1"/>
                </a:solidFill>
                <a:latin typeface="+mn-lt"/>
                <a:ea typeface="+mn-ea"/>
                <a:cs typeface="+mn-cs"/>
              </a:defRPr>
            </a:lvl7pPr>
            <a:lvl8pPr marL="3200272" algn="l" defTabSz="914363" rtl="0" eaLnBrk="1" latinLnBrk="0" hangingPunct="1">
              <a:defRPr sz="1800" kern="1200">
                <a:solidFill>
                  <a:schemeClr val="dk1"/>
                </a:solidFill>
                <a:latin typeface="+mn-lt"/>
                <a:ea typeface="+mn-ea"/>
                <a:cs typeface="+mn-cs"/>
              </a:defRPr>
            </a:lvl8pPr>
            <a:lvl9pPr marL="3657454" algn="l" defTabSz="914363" rtl="0" eaLnBrk="1" latinLnBrk="0" hangingPunct="1">
              <a:defRPr sz="1800" kern="1200">
                <a:solidFill>
                  <a:schemeClr val="dk1"/>
                </a:solidFill>
                <a:latin typeface="+mn-lt"/>
                <a:ea typeface="+mn-ea"/>
                <a:cs typeface="+mn-cs"/>
              </a:defRPr>
            </a:lvl9pPr>
          </a:lstStyle>
          <a:p>
            <a:pPr algn="ctr" defTabSz="1228907" fontAlgn="base">
              <a:spcBef>
                <a:spcPct val="0"/>
              </a:spcBef>
              <a:spcAft>
                <a:spcPct val="0"/>
              </a:spcAft>
            </a:pPr>
            <a:r>
              <a:rPr lang="en-US" sz="1400" dirty="0">
                <a:solidFill>
                  <a:schemeClr val="tx1"/>
                </a:solidFill>
              </a:rPr>
              <a:t>Enterprise </a:t>
            </a:r>
            <a:r>
              <a:rPr lang="en-US" sz="1400" dirty="0" smtClean="0">
                <a:solidFill>
                  <a:schemeClr val="tx1"/>
                </a:solidFill>
              </a:rPr>
              <a:t>Calling Features</a:t>
            </a:r>
            <a:endParaRPr lang="en-US" sz="1400" dirty="0">
              <a:solidFill>
                <a:schemeClr val="tx1"/>
              </a:solidFill>
            </a:endParaRPr>
          </a:p>
        </p:txBody>
      </p:sp>
      <p:pic>
        <p:nvPicPr>
          <p:cNvPr id="68" name="Picture 67" descr="C:\Users\bjhaber\Documents\Lync - Screenshots\Lync Server - Attendent Consol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79775" y="5739802"/>
            <a:ext cx="920398" cy="62388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79775" y="5149145"/>
            <a:ext cx="992382" cy="833260"/>
          </a:xfrm>
          <a:prstGeom prst="rect">
            <a:avLst/>
          </a:prstGeom>
        </p:spPr>
      </p:pic>
      <p:pic>
        <p:nvPicPr>
          <p:cNvPr id="70" name="Picture 6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55741" y="5450382"/>
            <a:ext cx="823648" cy="585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 name="Rounded Rectangle 70"/>
          <p:cNvSpPr/>
          <p:nvPr/>
        </p:nvSpPr>
        <p:spPr bwMode="auto">
          <a:xfrm>
            <a:off x="7137697" y="2465922"/>
            <a:ext cx="1636497" cy="1116419"/>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dk1"/>
                </a:solidFill>
                <a:latin typeface="+mn-lt"/>
                <a:ea typeface="+mn-ea"/>
                <a:cs typeface="+mn-cs"/>
              </a:defRPr>
            </a:lvl1pPr>
            <a:lvl2pPr marL="457182" algn="l" defTabSz="914363" rtl="0" eaLnBrk="1" latinLnBrk="0" hangingPunct="1">
              <a:defRPr sz="1800" kern="1200">
                <a:solidFill>
                  <a:schemeClr val="dk1"/>
                </a:solidFill>
                <a:latin typeface="+mn-lt"/>
                <a:ea typeface="+mn-ea"/>
                <a:cs typeface="+mn-cs"/>
              </a:defRPr>
            </a:lvl2pPr>
            <a:lvl3pPr marL="914363" algn="l" defTabSz="914363" rtl="0" eaLnBrk="1" latinLnBrk="0" hangingPunct="1">
              <a:defRPr sz="1800" kern="1200">
                <a:solidFill>
                  <a:schemeClr val="dk1"/>
                </a:solidFill>
                <a:latin typeface="+mn-lt"/>
                <a:ea typeface="+mn-ea"/>
                <a:cs typeface="+mn-cs"/>
              </a:defRPr>
            </a:lvl3pPr>
            <a:lvl4pPr marL="1371545" algn="l" defTabSz="914363" rtl="0" eaLnBrk="1" latinLnBrk="0" hangingPunct="1">
              <a:defRPr sz="1800" kern="1200">
                <a:solidFill>
                  <a:schemeClr val="dk1"/>
                </a:solidFill>
                <a:latin typeface="+mn-lt"/>
                <a:ea typeface="+mn-ea"/>
                <a:cs typeface="+mn-cs"/>
              </a:defRPr>
            </a:lvl4pPr>
            <a:lvl5pPr marL="1828727" algn="l" defTabSz="914363" rtl="0" eaLnBrk="1" latinLnBrk="0" hangingPunct="1">
              <a:defRPr sz="1800" kern="1200">
                <a:solidFill>
                  <a:schemeClr val="dk1"/>
                </a:solidFill>
                <a:latin typeface="+mn-lt"/>
                <a:ea typeface="+mn-ea"/>
                <a:cs typeface="+mn-cs"/>
              </a:defRPr>
            </a:lvl5pPr>
            <a:lvl6pPr marL="2285909" algn="l" defTabSz="914363" rtl="0" eaLnBrk="1" latinLnBrk="0" hangingPunct="1">
              <a:defRPr sz="1800" kern="1200">
                <a:solidFill>
                  <a:schemeClr val="dk1"/>
                </a:solidFill>
                <a:latin typeface="+mn-lt"/>
                <a:ea typeface="+mn-ea"/>
                <a:cs typeface="+mn-cs"/>
              </a:defRPr>
            </a:lvl6pPr>
            <a:lvl7pPr marL="2743090" algn="l" defTabSz="914363" rtl="0" eaLnBrk="1" latinLnBrk="0" hangingPunct="1">
              <a:defRPr sz="1800" kern="1200">
                <a:solidFill>
                  <a:schemeClr val="dk1"/>
                </a:solidFill>
                <a:latin typeface="+mn-lt"/>
                <a:ea typeface="+mn-ea"/>
                <a:cs typeface="+mn-cs"/>
              </a:defRPr>
            </a:lvl7pPr>
            <a:lvl8pPr marL="3200272" algn="l" defTabSz="914363" rtl="0" eaLnBrk="1" latinLnBrk="0" hangingPunct="1">
              <a:defRPr sz="1800" kern="1200">
                <a:solidFill>
                  <a:schemeClr val="dk1"/>
                </a:solidFill>
                <a:latin typeface="+mn-lt"/>
                <a:ea typeface="+mn-ea"/>
                <a:cs typeface="+mn-cs"/>
              </a:defRPr>
            </a:lvl8pPr>
            <a:lvl9pPr marL="3657454" algn="l" defTabSz="914363" rtl="0" eaLnBrk="1" latinLnBrk="0" hangingPunct="1">
              <a:defRPr sz="1800" kern="1200">
                <a:solidFill>
                  <a:schemeClr val="dk1"/>
                </a:solidFill>
                <a:latin typeface="+mn-lt"/>
                <a:ea typeface="+mn-ea"/>
                <a:cs typeface="+mn-cs"/>
              </a:defRPr>
            </a:lvl9p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72" name="Picture 7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80207" y="2619262"/>
            <a:ext cx="1336416" cy="809738"/>
          </a:xfrm>
          <a:prstGeom prst="rect">
            <a:avLst/>
          </a:prstGeom>
          <a:noFill/>
          <a:ln>
            <a:noFill/>
          </a:ln>
        </p:spPr>
      </p:pic>
      <p:cxnSp>
        <p:nvCxnSpPr>
          <p:cNvPr id="74" name="Straight Connector 73"/>
          <p:cNvCxnSpPr>
            <a:stCxn id="71" idx="2"/>
          </p:cNvCxnSpPr>
          <p:nvPr/>
        </p:nvCxnSpPr>
        <p:spPr>
          <a:xfrm>
            <a:off x="7955946" y="3582340"/>
            <a:ext cx="452070" cy="1473492"/>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5521865" y="3582341"/>
            <a:ext cx="2206828" cy="1470113"/>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42" idx="0"/>
          </p:cNvCxnSpPr>
          <p:nvPr/>
        </p:nvCxnSpPr>
        <p:spPr>
          <a:xfrm flipH="1">
            <a:off x="3560667" y="3582341"/>
            <a:ext cx="3951166" cy="1470113"/>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41" idx="0"/>
          </p:cNvCxnSpPr>
          <p:nvPr/>
        </p:nvCxnSpPr>
        <p:spPr>
          <a:xfrm flipH="1">
            <a:off x="1244819" y="3582341"/>
            <a:ext cx="6035388" cy="1470113"/>
          </a:xfrm>
          <a:prstGeom prst="line">
            <a:avLst/>
          </a:prstGeom>
        </p:spPr>
        <p:style>
          <a:lnRef idx="1">
            <a:schemeClr val="accent1"/>
          </a:lnRef>
          <a:fillRef idx="0">
            <a:schemeClr val="accent1"/>
          </a:fillRef>
          <a:effectRef idx="0">
            <a:schemeClr val="accent1"/>
          </a:effectRef>
          <a:fontRef idx="minor">
            <a:schemeClr val="tx1"/>
          </a:fontRef>
        </p:style>
      </p:cxnSp>
      <p:sp>
        <p:nvSpPr>
          <p:cNvPr id="48" name="Rectangle 47"/>
          <p:cNvSpPr/>
          <p:nvPr/>
        </p:nvSpPr>
        <p:spPr bwMode="auto">
          <a:xfrm>
            <a:off x="212529" y="4404801"/>
            <a:ext cx="8718942" cy="4572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363" rtl="0" eaLnBrk="1" latinLnBrk="0" hangingPunct="1">
              <a:defRPr sz="1800" kern="1200">
                <a:solidFill>
                  <a:schemeClr val="dk1"/>
                </a:solidFill>
                <a:latin typeface="+mn-lt"/>
                <a:ea typeface="+mn-ea"/>
                <a:cs typeface="+mn-cs"/>
              </a:defRPr>
            </a:lvl1pPr>
            <a:lvl2pPr marL="457182" algn="l" defTabSz="914363" rtl="0" eaLnBrk="1" latinLnBrk="0" hangingPunct="1">
              <a:defRPr sz="1800" kern="1200">
                <a:solidFill>
                  <a:schemeClr val="dk1"/>
                </a:solidFill>
                <a:latin typeface="+mn-lt"/>
                <a:ea typeface="+mn-ea"/>
                <a:cs typeface="+mn-cs"/>
              </a:defRPr>
            </a:lvl2pPr>
            <a:lvl3pPr marL="914363" algn="l" defTabSz="914363" rtl="0" eaLnBrk="1" latinLnBrk="0" hangingPunct="1">
              <a:defRPr sz="1800" kern="1200">
                <a:solidFill>
                  <a:schemeClr val="dk1"/>
                </a:solidFill>
                <a:latin typeface="+mn-lt"/>
                <a:ea typeface="+mn-ea"/>
                <a:cs typeface="+mn-cs"/>
              </a:defRPr>
            </a:lvl3pPr>
            <a:lvl4pPr marL="1371545" algn="l" defTabSz="914363" rtl="0" eaLnBrk="1" latinLnBrk="0" hangingPunct="1">
              <a:defRPr sz="1800" kern="1200">
                <a:solidFill>
                  <a:schemeClr val="dk1"/>
                </a:solidFill>
                <a:latin typeface="+mn-lt"/>
                <a:ea typeface="+mn-ea"/>
                <a:cs typeface="+mn-cs"/>
              </a:defRPr>
            </a:lvl4pPr>
            <a:lvl5pPr marL="1828727" algn="l" defTabSz="914363" rtl="0" eaLnBrk="1" latinLnBrk="0" hangingPunct="1">
              <a:defRPr sz="1800" kern="1200">
                <a:solidFill>
                  <a:schemeClr val="dk1"/>
                </a:solidFill>
                <a:latin typeface="+mn-lt"/>
                <a:ea typeface="+mn-ea"/>
                <a:cs typeface="+mn-cs"/>
              </a:defRPr>
            </a:lvl5pPr>
            <a:lvl6pPr marL="2285909" algn="l" defTabSz="914363" rtl="0" eaLnBrk="1" latinLnBrk="0" hangingPunct="1">
              <a:defRPr sz="1800" kern="1200">
                <a:solidFill>
                  <a:schemeClr val="dk1"/>
                </a:solidFill>
                <a:latin typeface="+mn-lt"/>
                <a:ea typeface="+mn-ea"/>
                <a:cs typeface="+mn-cs"/>
              </a:defRPr>
            </a:lvl6pPr>
            <a:lvl7pPr marL="2743090" algn="l" defTabSz="914363" rtl="0" eaLnBrk="1" latinLnBrk="0" hangingPunct="1">
              <a:defRPr sz="1800" kern="1200">
                <a:solidFill>
                  <a:schemeClr val="dk1"/>
                </a:solidFill>
                <a:latin typeface="+mn-lt"/>
                <a:ea typeface="+mn-ea"/>
                <a:cs typeface="+mn-cs"/>
              </a:defRPr>
            </a:lvl7pPr>
            <a:lvl8pPr marL="3200272" algn="l" defTabSz="914363" rtl="0" eaLnBrk="1" latinLnBrk="0" hangingPunct="1">
              <a:defRPr sz="1800" kern="1200">
                <a:solidFill>
                  <a:schemeClr val="dk1"/>
                </a:solidFill>
                <a:latin typeface="+mn-lt"/>
                <a:ea typeface="+mn-ea"/>
                <a:cs typeface="+mn-cs"/>
              </a:defRPr>
            </a:lvl8pPr>
            <a:lvl9pPr marL="3657454" algn="l" defTabSz="914363" rtl="0" eaLnBrk="1" latinLnBrk="0" hangingPunct="1">
              <a:defRPr sz="1800" kern="1200">
                <a:solidFill>
                  <a:schemeClr val="dk1"/>
                </a:solidFill>
                <a:latin typeface="+mn-lt"/>
                <a:ea typeface="+mn-ea"/>
                <a:cs typeface="+mn-cs"/>
              </a:defRPr>
            </a:lvl9pPr>
          </a:lstStyle>
          <a:p>
            <a:pPr algn="ctr" defTabSz="914400"/>
            <a:endParaRPr lang="en-US" sz="1400" b="1" kern="0" dirty="0">
              <a:ln>
                <a:solidFill>
                  <a:schemeClr val="bg1">
                    <a:alpha val="0"/>
                  </a:schemeClr>
                </a:solidFill>
              </a:ln>
              <a:solidFill>
                <a:schemeClr val="tx1"/>
              </a:solidFill>
            </a:endParaRPr>
          </a:p>
        </p:txBody>
      </p:sp>
      <p:sp>
        <p:nvSpPr>
          <p:cNvPr id="49" name="Rectangle 48"/>
          <p:cNvSpPr/>
          <p:nvPr/>
        </p:nvSpPr>
        <p:spPr>
          <a:xfrm>
            <a:off x="2174995" y="4439504"/>
            <a:ext cx="761223" cy="387798"/>
          </a:xfrm>
          <a:prstGeom prst="rect">
            <a:avLst/>
          </a:prstGeom>
          <a:noFill/>
          <a:ln>
            <a:noFill/>
          </a:ln>
          <a:effectLst/>
          <a:scene3d>
            <a:camera prst="orthographicFront"/>
            <a:lightRig rig="flat" dir="t"/>
          </a:scene3d>
          <a:sp3d/>
        </p:spPr>
        <p:txBody>
          <a:bodyPr spcFirstLastPara="0" vert="horz" wrap="square" lIns="0" tIns="0" rIns="0" bIns="0" numCol="1" spcCol="1270" anchor="ctr" anchorCtr="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040130">
              <a:lnSpc>
                <a:spcPct val="90000"/>
              </a:lnSpc>
              <a:spcBef>
                <a:spcPct val="0"/>
              </a:spcBef>
              <a:spcAft>
                <a:spcPct val="35000"/>
              </a:spcAft>
              <a:defRPr/>
            </a:pPr>
            <a:r>
              <a:rPr lang="en-US" sz="1400" dirty="0" smtClean="0">
                <a:ln>
                  <a:solidFill>
                    <a:schemeClr val="bg1">
                      <a:alpha val="0"/>
                    </a:schemeClr>
                  </a:solidFill>
                </a:ln>
              </a:rPr>
              <a:t>PSTN Calling</a:t>
            </a:r>
            <a:endParaRPr lang="en-US" sz="1400" dirty="0">
              <a:ln>
                <a:solidFill>
                  <a:schemeClr val="bg1">
                    <a:alpha val="0"/>
                  </a:schemeClr>
                </a:solidFill>
              </a:ln>
            </a:endParaRPr>
          </a:p>
        </p:txBody>
      </p:sp>
      <p:cxnSp>
        <p:nvCxnSpPr>
          <p:cNvPr id="50" name="Straight Connector 49"/>
          <p:cNvCxnSpPr/>
          <p:nvPr/>
        </p:nvCxnSpPr>
        <p:spPr>
          <a:xfrm>
            <a:off x="1480544" y="4486411"/>
            <a:ext cx="0" cy="293980"/>
          </a:xfrm>
          <a:prstGeom prst="line">
            <a:avLst/>
          </a:prstGeom>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1623054" y="4439504"/>
            <a:ext cx="266921" cy="387798"/>
          </a:xfrm>
          <a:prstGeom prst="rect">
            <a:avLst/>
          </a:prstGeom>
          <a:noFill/>
          <a:ln>
            <a:noFill/>
          </a:ln>
          <a:effectLst/>
          <a:scene3d>
            <a:camera prst="orthographicFront"/>
            <a:lightRig rig="flat" dir="t"/>
          </a:scene3d>
          <a:sp3d/>
        </p:spPr>
        <p:txBody>
          <a:bodyPr spcFirstLastPara="0" vert="horz" wrap="square" lIns="0" tIns="0" rIns="0" bIns="0" numCol="1" spcCol="1270" anchor="ctr" anchorCtr="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040130">
              <a:lnSpc>
                <a:spcPct val="90000"/>
              </a:lnSpc>
              <a:spcBef>
                <a:spcPct val="0"/>
              </a:spcBef>
              <a:spcAft>
                <a:spcPct val="35000"/>
              </a:spcAft>
              <a:defRPr/>
            </a:pPr>
            <a:r>
              <a:rPr lang="en-US" sz="1400" dirty="0" smtClean="0">
                <a:ln>
                  <a:solidFill>
                    <a:schemeClr val="bg1">
                      <a:alpha val="0"/>
                    </a:schemeClr>
                  </a:solidFill>
                </a:ln>
              </a:rPr>
              <a:t>VoIP</a:t>
            </a:r>
            <a:endParaRPr lang="en-US" sz="1400" dirty="0">
              <a:ln>
                <a:solidFill>
                  <a:schemeClr val="bg1">
                    <a:alpha val="0"/>
                  </a:schemeClr>
                </a:solidFill>
              </a:ln>
            </a:endParaRPr>
          </a:p>
        </p:txBody>
      </p:sp>
      <p:sp>
        <p:nvSpPr>
          <p:cNvPr id="52" name="Rectangle 51"/>
          <p:cNvSpPr/>
          <p:nvPr/>
        </p:nvSpPr>
        <p:spPr>
          <a:xfrm>
            <a:off x="6918967" y="4439504"/>
            <a:ext cx="1865564" cy="387798"/>
          </a:xfrm>
          <a:prstGeom prst="rect">
            <a:avLst/>
          </a:prstGeom>
          <a:noFill/>
          <a:ln>
            <a:noFill/>
          </a:ln>
          <a:effectLst/>
          <a:scene3d>
            <a:camera prst="orthographicFront"/>
            <a:lightRig rig="flat" dir="t"/>
          </a:scene3d>
          <a:sp3d/>
        </p:spPr>
        <p:txBody>
          <a:bodyPr spcFirstLastPara="0" vert="horz" wrap="square" lIns="0" tIns="0" rIns="0" bIns="0" numCol="1" spcCol="1270" anchor="ctr" anchorCtr="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040130">
              <a:lnSpc>
                <a:spcPct val="90000"/>
              </a:lnSpc>
              <a:spcBef>
                <a:spcPct val="0"/>
              </a:spcBef>
              <a:spcAft>
                <a:spcPct val="35000"/>
              </a:spcAft>
              <a:defRPr/>
            </a:pPr>
            <a:r>
              <a:rPr lang="en-US" sz="1400" dirty="0" smtClean="0">
                <a:ln>
                  <a:solidFill>
                    <a:schemeClr val="bg1">
                      <a:alpha val="0"/>
                    </a:schemeClr>
                  </a:solidFill>
                </a:ln>
              </a:rPr>
              <a:t>PABX &amp; Network Interoperability</a:t>
            </a:r>
            <a:endParaRPr lang="en-US" sz="1400" dirty="0">
              <a:ln>
                <a:solidFill>
                  <a:schemeClr val="bg1">
                    <a:alpha val="0"/>
                  </a:schemeClr>
                </a:solidFill>
              </a:ln>
            </a:endParaRPr>
          </a:p>
        </p:txBody>
      </p:sp>
      <p:cxnSp>
        <p:nvCxnSpPr>
          <p:cNvPr id="53" name="Straight Connector 52"/>
          <p:cNvCxnSpPr/>
          <p:nvPr/>
        </p:nvCxnSpPr>
        <p:spPr>
          <a:xfrm>
            <a:off x="2032485" y="4486411"/>
            <a:ext cx="0" cy="293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078728" y="4486411"/>
            <a:ext cx="0" cy="293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755211" y="4486411"/>
            <a:ext cx="0" cy="293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776459" y="4486411"/>
            <a:ext cx="0" cy="293980"/>
          </a:xfrm>
          <a:prstGeom prst="line">
            <a:avLst/>
          </a:prstGeom>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315227" y="4439504"/>
            <a:ext cx="1022807" cy="387798"/>
          </a:xfrm>
          <a:prstGeom prst="rect">
            <a:avLst/>
          </a:prstGeom>
          <a:noFill/>
          <a:ln>
            <a:noFill/>
          </a:ln>
          <a:effectLst/>
          <a:scene3d>
            <a:camera prst="orthographicFront"/>
            <a:lightRig rig="flat" dir="t"/>
          </a:scene3d>
          <a:sp3d/>
        </p:spPr>
        <p:txBody>
          <a:bodyPr spcFirstLastPara="0" vert="horz" wrap="square" lIns="0" tIns="0" rIns="0" bIns="0" numCol="1" spcCol="1270" anchor="ctr" anchorCtr="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040130">
              <a:lnSpc>
                <a:spcPct val="90000"/>
              </a:lnSpc>
              <a:spcBef>
                <a:spcPct val="0"/>
              </a:spcBef>
              <a:spcAft>
                <a:spcPct val="35000"/>
              </a:spcAft>
              <a:defRPr/>
            </a:pPr>
            <a:r>
              <a:rPr lang="en-US" sz="1400" dirty="0" smtClean="0">
                <a:ln>
                  <a:solidFill>
                    <a:schemeClr val="bg1">
                      <a:alpha val="0"/>
                    </a:schemeClr>
                  </a:solidFill>
                </a:ln>
              </a:rPr>
              <a:t>Anywhere Access</a:t>
            </a:r>
            <a:endParaRPr lang="en-US" sz="1400" dirty="0">
              <a:ln>
                <a:solidFill>
                  <a:schemeClr val="bg1">
                    <a:alpha val="0"/>
                  </a:schemeClr>
                </a:solidFill>
              </a:ln>
            </a:endParaRPr>
          </a:p>
        </p:txBody>
      </p:sp>
      <p:sp>
        <p:nvSpPr>
          <p:cNvPr id="58" name="Rectangle 57"/>
          <p:cNvSpPr/>
          <p:nvPr/>
        </p:nvSpPr>
        <p:spPr>
          <a:xfrm>
            <a:off x="3221239" y="4439502"/>
            <a:ext cx="1391462" cy="387798"/>
          </a:xfrm>
          <a:prstGeom prst="rect">
            <a:avLst/>
          </a:prstGeom>
          <a:noFill/>
          <a:ln>
            <a:noFill/>
          </a:ln>
          <a:effectLst/>
          <a:scene3d>
            <a:camera prst="orthographicFront"/>
            <a:lightRig rig="flat" dir="t"/>
          </a:scene3d>
          <a:sp3d/>
        </p:spPr>
        <p:txBody>
          <a:bodyPr spcFirstLastPara="0" vert="horz" wrap="square" lIns="0" tIns="0" rIns="0" bIns="0" numCol="1" spcCol="1270" anchor="ctr" anchorCtr="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040130">
              <a:lnSpc>
                <a:spcPct val="90000"/>
              </a:lnSpc>
              <a:spcBef>
                <a:spcPct val="0"/>
              </a:spcBef>
              <a:spcAft>
                <a:spcPct val="35000"/>
              </a:spcAft>
              <a:defRPr/>
            </a:pPr>
            <a:r>
              <a:rPr lang="en-US" sz="1400" dirty="0" smtClean="0">
                <a:ln>
                  <a:solidFill>
                    <a:schemeClr val="bg1">
                      <a:alpha val="0"/>
                    </a:schemeClr>
                  </a:solidFill>
                </a:ln>
              </a:rPr>
              <a:t>Departmental Features</a:t>
            </a:r>
            <a:endParaRPr lang="en-US" sz="1400" dirty="0">
              <a:ln>
                <a:solidFill>
                  <a:schemeClr val="bg1">
                    <a:alpha val="0"/>
                  </a:schemeClr>
                </a:solidFill>
              </a:ln>
            </a:endParaRPr>
          </a:p>
        </p:txBody>
      </p:sp>
      <p:sp>
        <p:nvSpPr>
          <p:cNvPr id="59" name="Rectangle 58"/>
          <p:cNvSpPr/>
          <p:nvPr/>
        </p:nvSpPr>
        <p:spPr>
          <a:xfrm>
            <a:off x="4897721" y="4439504"/>
            <a:ext cx="339124" cy="387798"/>
          </a:xfrm>
          <a:prstGeom prst="rect">
            <a:avLst/>
          </a:prstGeom>
          <a:noFill/>
          <a:ln>
            <a:noFill/>
          </a:ln>
          <a:effectLst/>
          <a:scene3d>
            <a:camera prst="orthographicFront"/>
            <a:lightRig rig="flat" dir="t"/>
          </a:scene3d>
          <a:sp3d/>
        </p:spPr>
        <p:txBody>
          <a:bodyPr spcFirstLastPara="0" vert="horz" wrap="square" lIns="0" tIns="0" rIns="0" bIns="0" numCol="1" spcCol="1270" anchor="ctr" anchorCtr="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040130">
              <a:lnSpc>
                <a:spcPct val="90000"/>
              </a:lnSpc>
              <a:spcBef>
                <a:spcPct val="0"/>
              </a:spcBef>
              <a:spcAft>
                <a:spcPct val="35000"/>
              </a:spcAft>
              <a:defRPr/>
            </a:pPr>
            <a:r>
              <a:rPr lang="en-US" sz="1400" dirty="0" smtClean="0">
                <a:ln>
                  <a:solidFill>
                    <a:schemeClr val="bg1">
                      <a:alpha val="0"/>
                    </a:schemeClr>
                  </a:solidFill>
                </a:ln>
              </a:rPr>
              <a:t>E-911</a:t>
            </a:r>
            <a:endParaRPr lang="en-US" sz="1400" dirty="0">
              <a:ln>
                <a:solidFill>
                  <a:schemeClr val="bg1">
                    <a:alpha val="0"/>
                  </a:schemeClr>
                </a:solidFill>
              </a:ln>
            </a:endParaRPr>
          </a:p>
        </p:txBody>
      </p:sp>
      <p:cxnSp>
        <p:nvCxnSpPr>
          <p:cNvPr id="60" name="Straight Connector 59"/>
          <p:cNvCxnSpPr/>
          <p:nvPr/>
        </p:nvCxnSpPr>
        <p:spPr>
          <a:xfrm>
            <a:off x="5379355" y="4486411"/>
            <a:ext cx="0" cy="293980"/>
          </a:xfrm>
          <a:prstGeom prst="line">
            <a:avLst/>
          </a:prstGeom>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5521865" y="4439504"/>
            <a:ext cx="1112084" cy="387798"/>
          </a:xfrm>
          <a:prstGeom prst="rect">
            <a:avLst/>
          </a:prstGeom>
          <a:noFill/>
          <a:ln>
            <a:noFill/>
          </a:ln>
          <a:effectLst/>
          <a:scene3d>
            <a:camera prst="orthographicFront"/>
            <a:lightRig rig="flat" dir="t"/>
          </a:scene3d>
          <a:sp3d/>
        </p:spPr>
        <p:txBody>
          <a:bodyPr spcFirstLastPara="0" vert="horz" wrap="square" lIns="0" tIns="0" rIns="0" bIns="0" numCol="1" spcCol="1270" anchor="ctr" anchorCtr="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040130">
              <a:lnSpc>
                <a:spcPct val="90000"/>
              </a:lnSpc>
              <a:spcBef>
                <a:spcPct val="0"/>
              </a:spcBef>
              <a:spcAft>
                <a:spcPct val="35000"/>
              </a:spcAft>
              <a:defRPr/>
            </a:pPr>
            <a:r>
              <a:rPr lang="en-US" sz="1400" dirty="0" smtClean="0">
                <a:ln>
                  <a:solidFill>
                    <a:schemeClr val="bg1">
                      <a:alpha val="0"/>
                    </a:schemeClr>
                  </a:solidFill>
                </a:ln>
              </a:rPr>
              <a:t>Least Cost Routing</a:t>
            </a:r>
            <a:endParaRPr lang="en-US" sz="1400" dirty="0">
              <a:ln>
                <a:solidFill>
                  <a:schemeClr val="bg1">
                    <a:alpha val="0"/>
                  </a:schemeClr>
                </a:solidFill>
              </a:ln>
            </a:endParaRPr>
          </a:p>
        </p:txBody>
      </p:sp>
    </p:spTree>
    <p:extLst>
      <p:ext uri="{BB962C8B-B14F-4D97-AF65-F5344CB8AC3E}">
        <p14:creationId xmlns:p14="http://schemas.microsoft.com/office/powerpoint/2010/main" val="3044713583"/>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Lync</a:t>
            </a:r>
            <a:r>
              <a:rPr lang="en-US" dirty="0" smtClean="0"/>
              <a:t> as a Phone</a:t>
            </a:r>
            <a:endParaRPr lang="en-US" dirty="0"/>
          </a:p>
        </p:txBody>
      </p:sp>
      <p:pic>
        <p:nvPicPr>
          <p:cNvPr id="4" name="Picture 3" descr="E:\Users\sdorn\Desktop\headsets and handsets\Blackwire_C220-M_rgb.jpg"/>
          <p:cNvPicPr>
            <a:picLocks noChangeAspect="1" noChangeArrowheads="1"/>
          </p:cNvPicPr>
          <p:nvPr/>
        </p:nvPicPr>
        <p:blipFill>
          <a:blip r:embed="rId2"/>
          <a:srcRect/>
          <a:stretch>
            <a:fillRect/>
          </a:stretch>
        </p:blipFill>
        <p:spPr bwMode="auto">
          <a:xfrm>
            <a:off x="3424333" y="3749554"/>
            <a:ext cx="598360" cy="718700"/>
          </a:xfrm>
          <a:prstGeom prst="rect">
            <a:avLst/>
          </a:prstGeom>
          <a:noFill/>
          <a:ln w="9525">
            <a:noFill/>
            <a:miter lim="800000"/>
            <a:headEnd/>
            <a:tailEnd/>
          </a:ln>
        </p:spPr>
      </p:pic>
      <p:pic>
        <p:nvPicPr>
          <p:cNvPr id="5" name="Picture 4" descr="E:\Users\sdorn\Desktop\headsets and handsets\GN2000_Mono_Noise Canceling_OC.JPG"/>
          <p:cNvPicPr>
            <a:picLocks noChangeAspect="1" noChangeArrowheads="1"/>
          </p:cNvPicPr>
          <p:nvPr/>
        </p:nvPicPr>
        <p:blipFill>
          <a:blip r:embed="rId3"/>
          <a:srcRect/>
          <a:stretch>
            <a:fillRect/>
          </a:stretch>
        </p:blipFill>
        <p:spPr bwMode="auto">
          <a:xfrm>
            <a:off x="2966211" y="4575878"/>
            <a:ext cx="603396" cy="676406"/>
          </a:xfrm>
          <a:prstGeom prst="rect">
            <a:avLst/>
          </a:prstGeom>
          <a:noFill/>
          <a:ln w="9525">
            <a:noFill/>
            <a:miter lim="800000"/>
            <a:headEnd/>
            <a:tailEnd/>
          </a:ln>
        </p:spPr>
      </p:pic>
      <p:pic>
        <p:nvPicPr>
          <p:cNvPr id="6" name="Picture 5" descr="E:\Users\sdorn\Desktop\headsets and handsets\GN2020NC_IP.JPG"/>
          <p:cNvPicPr>
            <a:picLocks noChangeAspect="1" noChangeArrowheads="1"/>
          </p:cNvPicPr>
          <p:nvPr/>
        </p:nvPicPr>
        <p:blipFill>
          <a:blip r:embed="rId4"/>
          <a:srcRect/>
          <a:stretch>
            <a:fillRect/>
          </a:stretch>
        </p:blipFill>
        <p:spPr bwMode="auto">
          <a:xfrm>
            <a:off x="3511209" y="4987963"/>
            <a:ext cx="594438" cy="629648"/>
          </a:xfrm>
          <a:prstGeom prst="rect">
            <a:avLst/>
          </a:prstGeom>
          <a:noFill/>
          <a:ln w="9525">
            <a:noFill/>
            <a:miter lim="800000"/>
            <a:headEnd/>
            <a:tailEnd/>
          </a:ln>
        </p:spPr>
      </p:pic>
      <p:pic>
        <p:nvPicPr>
          <p:cNvPr id="7" name="Picture 6" descr="E:\Users\sdorn\Desktop\headsets and handsets\GN2100 Telecoil.JPG"/>
          <p:cNvPicPr>
            <a:picLocks noChangeAspect="1" noChangeArrowheads="1"/>
          </p:cNvPicPr>
          <p:nvPr/>
        </p:nvPicPr>
        <p:blipFill>
          <a:blip r:embed="rId5"/>
          <a:srcRect/>
          <a:stretch>
            <a:fillRect/>
          </a:stretch>
        </p:blipFill>
        <p:spPr bwMode="auto">
          <a:xfrm>
            <a:off x="4970450" y="5016887"/>
            <a:ext cx="594074" cy="444186"/>
          </a:xfrm>
          <a:prstGeom prst="rect">
            <a:avLst/>
          </a:prstGeom>
          <a:noFill/>
          <a:ln w="9525">
            <a:noFill/>
            <a:miter lim="800000"/>
            <a:headEnd/>
            <a:tailEnd/>
          </a:ln>
        </p:spPr>
      </p:pic>
      <p:pic>
        <p:nvPicPr>
          <p:cNvPr id="8" name="Picture 7" descr="E:\Users\sdorn\Desktop\headsets and handsets\GO 6430.JPG"/>
          <p:cNvPicPr>
            <a:picLocks noChangeAspect="1" noChangeArrowheads="1"/>
          </p:cNvPicPr>
          <p:nvPr/>
        </p:nvPicPr>
        <p:blipFill>
          <a:blip r:embed="rId6"/>
          <a:srcRect/>
          <a:stretch>
            <a:fillRect/>
          </a:stretch>
        </p:blipFill>
        <p:spPr bwMode="auto">
          <a:xfrm>
            <a:off x="1292441" y="3841862"/>
            <a:ext cx="863600" cy="452892"/>
          </a:xfrm>
          <a:prstGeom prst="rect">
            <a:avLst/>
          </a:prstGeom>
          <a:noFill/>
          <a:ln w="9525">
            <a:noFill/>
            <a:miter lim="800000"/>
            <a:headEnd/>
            <a:tailEnd/>
          </a:ln>
        </p:spPr>
      </p:pic>
      <p:pic>
        <p:nvPicPr>
          <p:cNvPr id="9" name="Picture 8" descr="E:\Users\sdorn\Desktop\headsets and handsets\Planronics Savi_Go_alternative.JPG"/>
          <p:cNvPicPr>
            <a:picLocks noChangeAspect="1" noChangeArrowheads="1"/>
          </p:cNvPicPr>
          <p:nvPr/>
        </p:nvPicPr>
        <p:blipFill>
          <a:blip r:embed="rId7"/>
          <a:srcRect/>
          <a:stretch>
            <a:fillRect/>
          </a:stretch>
        </p:blipFill>
        <p:spPr bwMode="auto">
          <a:xfrm>
            <a:off x="6184599" y="4911612"/>
            <a:ext cx="627846" cy="394456"/>
          </a:xfrm>
          <a:prstGeom prst="rect">
            <a:avLst/>
          </a:prstGeom>
          <a:noFill/>
          <a:ln w="9525">
            <a:noFill/>
            <a:miter lim="800000"/>
            <a:headEnd/>
            <a:tailEnd/>
          </a:ln>
        </p:spPr>
      </p:pic>
      <p:pic>
        <p:nvPicPr>
          <p:cNvPr id="10" name="Picture 9" descr="E:\Users\sdorn\Desktop\headsets and handsets\PS_Jabra_BIZ_620_USB_mono_2_OC.jpg"/>
          <p:cNvPicPr>
            <a:picLocks noChangeAspect="1" noChangeArrowheads="1"/>
          </p:cNvPicPr>
          <p:nvPr/>
        </p:nvPicPr>
        <p:blipFill>
          <a:blip r:embed="rId8"/>
          <a:srcRect/>
          <a:stretch>
            <a:fillRect/>
          </a:stretch>
        </p:blipFill>
        <p:spPr bwMode="auto">
          <a:xfrm>
            <a:off x="6937521" y="3192018"/>
            <a:ext cx="569766" cy="639330"/>
          </a:xfrm>
          <a:prstGeom prst="rect">
            <a:avLst/>
          </a:prstGeom>
          <a:noFill/>
          <a:ln w="9525">
            <a:noFill/>
            <a:miter lim="800000"/>
            <a:headEnd/>
            <a:tailEnd/>
          </a:ln>
        </p:spPr>
      </p:pic>
      <p:pic>
        <p:nvPicPr>
          <p:cNvPr id="11" name="Picture 10" descr="E:\Users\sdorn\Desktop\headsets and handsets\Savi Go Voyager Pro_D_cmyk.jpg"/>
          <p:cNvPicPr>
            <a:picLocks noChangeAspect="1" noChangeArrowheads="1"/>
          </p:cNvPicPr>
          <p:nvPr/>
        </p:nvPicPr>
        <p:blipFill>
          <a:blip r:embed="rId9"/>
          <a:srcRect/>
          <a:stretch>
            <a:fillRect/>
          </a:stretch>
        </p:blipFill>
        <p:spPr bwMode="auto">
          <a:xfrm>
            <a:off x="2262804" y="4990736"/>
            <a:ext cx="832906" cy="553562"/>
          </a:xfrm>
          <a:prstGeom prst="rect">
            <a:avLst/>
          </a:prstGeom>
          <a:noFill/>
          <a:ln w="9525">
            <a:noFill/>
            <a:miter lim="800000"/>
            <a:headEnd/>
            <a:tailEnd/>
          </a:ln>
        </p:spPr>
      </p:pic>
      <p:pic>
        <p:nvPicPr>
          <p:cNvPr id="12" name="Picture 11" descr="E:\Users\sdorn\Desktop\headsets and handsets\savi_officeWO101.jpg"/>
          <p:cNvPicPr>
            <a:picLocks noChangeAspect="1" noChangeArrowheads="1"/>
          </p:cNvPicPr>
          <p:nvPr/>
        </p:nvPicPr>
        <p:blipFill>
          <a:blip r:embed="rId10"/>
          <a:srcRect/>
          <a:stretch>
            <a:fillRect/>
          </a:stretch>
        </p:blipFill>
        <p:spPr bwMode="auto">
          <a:xfrm>
            <a:off x="4209137" y="3277475"/>
            <a:ext cx="1108648" cy="456148"/>
          </a:xfrm>
          <a:prstGeom prst="rect">
            <a:avLst/>
          </a:prstGeom>
          <a:noFill/>
          <a:ln w="9525">
            <a:noFill/>
            <a:miter lim="800000"/>
            <a:headEnd/>
            <a:tailEnd/>
          </a:ln>
        </p:spPr>
      </p:pic>
      <p:pic>
        <p:nvPicPr>
          <p:cNvPr id="13" name="Picture 12" descr="E:\Users\sdorn\Desktop\headsets and handsets\BIZ620_Duo.jpg"/>
          <p:cNvPicPr>
            <a:picLocks noChangeAspect="1" noChangeArrowheads="1"/>
          </p:cNvPicPr>
          <p:nvPr/>
        </p:nvPicPr>
        <p:blipFill>
          <a:blip r:embed="rId11"/>
          <a:srcRect/>
          <a:stretch>
            <a:fillRect/>
          </a:stretch>
        </p:blipFill>
        <p:spPr bwMode="auto">
          <a:xfrm>
            <a:off x="3152257" y="3187843"/>
            <a:ext cx="525816" cy="542580"/>
          </a:xfrm>
          <a:prstGeom prst="rect">
            <a:avLst/>
          </a:prstGeom>
          <a:noFill/>
          <a:ln w="9525">
            <a:noFill/>
            <a:miter lim="800000"/>
            <a:headEnd/>
            <a:tailEnd/>
          </a:ln>
        </p:spPr>
      </p:pic>
      <p:pic>
        <p:nvPicPr>
          <p:cNvPr id="14" name="Picture 13" descr="E:\Users\sdorn\Desktop\headsets and handsets\Blackwire_C210-M_rgb.jpg"/>
          <p:cNvPicPr>
            <a:picLocks noChangeAspect="1" noChangeArrowheads="1"/>
          </p:cNvPicPr>
          <p:nvPr/>
        </p:nvPicPr>
        <p:blipFill>
          <a:blip r:embed="rId12"/>
          <a:srcRect/>
          <a:stretch>
            <a:fillRect/>
          </a:stretch>
        </p:blipFill>
        <p:spPr bwMode="auto">
          <a:xfrm>
            <a:off x="7535007" y="4840345"/>
            <a:ext cx="579944" cy="697534"/>
          </a:xfrm>
          <a:prstGeom prst="rect">
            <a:avLst/>
          </a:prstGeom>
          <a:noFill/>
          <a:ln w="9525">
            <a:noFill/>
            <a:miter lim="800000"/>
            <a:headEnd/>
            <a:tailEnd/>
          </a:ln>
        </p:spPr>
      </p:pic>
      <p:pic>
        <p:nvPicPr>
          <p:cNvPr id="15" name="Picture 14" descr="E:\Users\sdorn\Desktop\webcams\GN2000OC.png"/>
          <p:cNvPicPr>
            <a:picLocks noChangeAspect="1" noChangeArrowheads="1"/>
          </p:cNvPicPr>
          <p:nvPr/>
        </p:nvPicPr>
        <p:blipFill>
          <a:blip r:embed="rId13"/>
          <a:srcRect l="10322"/>
          <a:stretch>
            <a:fillRect/>
          </a:stretch>
        </p:blipFill>
        <p:spPr bwMode="auto">
          <a:xfrm>
            <a:off x="5007618" y="3210300"/>
            <a:ext cx="891684" cy="598802"/>
          </a:xfrm>
          <a:prstGeom prst="rect">
            <a:avLst/>
          </a:prstGeom>
          <a:noFill/>
          <a:ln w="9525">
            <a:noFill/>
            <a:miter lim="800000"/>
            <a:headEnd/>
            <a:tailEnd/>
          </a:ln>
        </p:spPr>
      </p:pic>
      <p:pic>
        <p:nvPicPr>
          <p:cNvPr id="16" name="Picture 15" descr="E:\Users\sdorn\Desktop\webcams\GN2000NCIPduo.png"/>
          <p:cNvPicPr>
            <a:picLocks noChangeAspect="1" noChangeArrowheads="1"/>
          </p:cNvPicPr>
          <p:nvPr/>
        </p:nvPicPr>
        <p:blipFill>
          <a:blip r:embed="rId14"/>
          <a:srcRect/>
          <a:stretch>
            <a:fillRect/>
          </a:stretch>
        </p:blipFill>
        <p:spPr bwMode="auto">
          <a:xfrm>
            <a:off x="1873477" y="3154680"/>
            <a:ext cx="1003908" cy="605486"/>
          </a:xfrm>
          <a:prstGeom prst="rect">
            <a:avLst/>
          </a:prstGeom>
          <a:noFill/>
          <a:ln w="9525">
            <a:noFill/>
            <a:miter lim="800000"/>
            <a:headEnd/>
            <a:tailEnd/>
          </a:ln>
        </p:spPr>
      </p:pic>
      <p:pic>
        <p:nvPicPr>
          <p:cNvPr id="17" name="Picture 16" descr="E:\Users\sdorn\Desktop\Jabra_logo_black%2520(2).jpg"/>
          <p:cNvPicPr>
            <a:picLocks noChangeAspect="1" noChangeArrowheads="1"/>
          </p:cNvPicPr>
          <p:nvPr/>
        </p:nvPicPr>
        <p:blipFill>
          <a:blip r:embed="rId15"/>
          <a:stretch>
            <a:fillRect/>
          </a:stretch>
        </p:blipFill>
        <p:spPr bwMode="auto">
          <a:xfrm>
            <a:off x="5550395" y="5765284"/>
            <a:ext cx="1291498" cy="276818"/>
          </a:xfrm>
          <a:prstGeom prst="rect">
            <a:avLst/>
          </a:prstGeom>
          <a:noFill/>
          <a:ln w="9525">
            <a:noFill/>
            <a:miter lim="800000"/>
            <a:headEnd/>
            <a:tailEnd/>
          </a:ln>
        </p:spPr>
      </p:pic>
      <p:pic>
        <p:nvPicPr>
          <p:cNvPr id="18" name="Picture 17" descr="E:\Users\sdorn\Desktop\PlantronicsNewLogo.jpg"/>
          <p:cNvPicPr>
            <a:picLocks noChangeAspect="1" noChangeArrowheads="1"/>
          </p:cNvPicPr>
          <p:nvPr/>
        </p:nvPicPr>
        <p:blipFill>
          <a:blip r:embed="rId16"/>
          <a:stretch>
            <a:fillRect/>
          </a:stretch>
        </p:blipFill>
        <p:spPr bwMode="auto">
          <a:xfrm>
            <a:off x="2216392" y="6297355"/>
            <a:ext cx="1964292" cy="359828"/>
          </a:xfrm>
          <a:prstGeom prst="rect">
            <a:avLst/>
          </a:prstGeom>
          <a:noFill/>
          <a:ln w="9525">
            <a:noFill/>
            <a:miter lim="800000"/>
            <a:headEnd/>
            <a:tailEnd/>
          </a:ln>
        </p:spPr>
      </p:pic>
      <p:pic>
        <p:nvPicPr>
          <p:cNvPr id="19" name="Picture 18" descr="E:\Users\sdorn\Desktop\webcams\GNJabra9350.png"/>
          <p:cNvPicPr>
            <a:picLocks noChangeAspect="1" noChangeArrowheads="1"/>
          </p:cNvPicPr>
          <p:nvPr/>
        </p:nvPicPr>
        <p:blipFill>
          <a:blip r:embed="rId17"/>
          <a:srcRect/>
          <a:stretch>
            <a:fillRect/>
          </a:stretch>
        </p:blipFill>
        <p:spPr bwMode="auto">
          <a:xfrm>
            <a:off x="2538610" y="3244695"/>
            <a:ext cx="820720" cy="494346"/>
          </a:xfrm>
          <a:prstGeom prst="rect">
            <a:avLst/>
          </a:prstGeom>
          <a:noFill/>
          <a:ln w="9525">
            <a:noFill/>
            <a:miter lim="800000"/>
            <a:headEnd/>
            <a:tailEnd/>
          </a:ln>
        </p:spPr>
      </p:pic>
      <p:pic>
        <p:nvPicPr>
          <p:cNvPr id="20" name="Picture 19" descr="E:\Users\sdorn\Desktop\webcams\GNJabraBiz2400USB.png"/>
          <p:cNvPicPr>
            <a:picLocks noChangeAspect="1" noChangeArrowheads="1"/>
          </p:cNvPicPr>
          <p:nvPr/>
        </p:nvPicPr>
        <p:blipFill>
          <a:blip r:embed="rId18"/>
          <a:srcRect l="22319"/>
          <a:stretch>
            <a:fillRect/>
          </a:stretch>
        </p:blipFill>
        <p:spPr bwMode="auto">
          <a:xfrm>
            <a:off x="6010901" y="3125621"/>
            <a:ext cx="977640" cy="759456"/>
          </a:xfrm>
          <a:prstGeom prst="rect">
            <a:avLst/>
          </a:prstGeom>
          <a:noFill/>
          <a:ln w="9525">
            <a:noFill/>
            <a:miter lim="800000"/>
            <a:headEnd/>
            <a:tailEnd/>
          </a:ln>
        </p:spPr>
      </p:pic>
      <p:pic>
        <p:nvPicPr>
          <p:cNvPr id="21" name="Picture 20" descr="E:\Users\sdorn\Desktop\webcams\GNJabraM5390.png"/>
          <p:cNvPicPr>
            <a:picLocks noChangeAspect="1" noChangeArrowheads="1"/>
          </p:cNvPicPr>
          <p:nvPr/>
        </p:nvPicPr>
        <p:blipFill>
          <a:blip r:embed="rId19"/>
          <a:srcRect/>
          <a:stretch>
            <a:fillRect/>
          </a:stretch>
        </p:blipFill>
        <p:spPr bwMode="auto">
          <a:xfrm>
            <a:off x="1857209" y="3696505"/>
            <a:ext cx="1013736" cy="609760"/>
          </a:xfrm>
          <a:prstGeom prst="rect">
            <a:avLst/>
          </a:prstGeom>
          <a:noFill/>
          <a:ln w="9525">
            <a:noFill/>
            <a:miter lim="800000"/>
            <a:headEnd/>
            <a:tailEnd/>
          </a:ln>
        </p:spPr>
      </p:pic>
      <p:pic>
        <p:nvPicPr>
          <p:cNvPr id="22" name="Picture 21" descr="E:\Users\sdorn\Desktop\headsets and handsets\2000 DUO USB NC OC_PATH.JPG"/>
          <p:cNvPicPr>
            <a:picLocks noChangeAspect="1" noChangeArrowheads="1"/>
          </p:cNvPicPr>
          <p:nvPr/>
        </p:nvPicPr>
        <p:blipFill>
          <a:blip r:embed="rId20"/>
          <a:srcRect/>
          <a:stretch>
            <a:fillRect/>
          </a:stretch>
        </p:blipFill>
        <p:spPr bwMode="auto">
          <a:xfrm>
            <a:off x="1588545" y="4973993"/>
            <a:ext cx="743440" cy="553670"/>
          </a:xfrm>
          <a:prstGeom prst="rect">
            <a:avLst/>
          </a:prstGeom>
          <a:noFill/>
          <a:ln w="9525">
            <a:noFill/>
            <a:miter lim="800000"/>
            <a:headEnd/>
            <a:tailEnd/>
          </a:ln>
        </p:spPr>
      </p:pic>
      <p:pic>
        <p:nvPicPr>
          <p:cNvPr id="23" name="Picture 22" descr="E:\Users\sdorn\Desktop\Speakerphones, handsets, CX3000\Chat70.jpg"/>
          <p:cNvPicPr>
            <a:picLocks noChangeAspect="1" noChangeArrowheads="1"/>
          </p:cNvPicPr>
          <p:nvPr/>
        </p:nvPicPr>
        <p:blipFill>
          <a:blip r:embed="rId21"/>
          <a:srcRect/>
          <a:stretch>
            <a:fillRect/>
          </a:stretch>
        </p:blipFill>
        <p:spPr bwMode="auto">
          <a:xfrm>
            <a:off x="7474260" y="3422276"/>
            <a:ext cx="611562" cy="388066"/>
          </a:xfrm>
          <a:prstGeom prst="rect">
            <a:avLst/>
          </a:prstGeom>
          <a:noFill/>
          <a:ln w="9525">
            <a:noFill/>
            <a:miter lim="800000"/>
            <a:headEnd/>
            <a:tailEnd/>
          </a:ln>
        </p:spPr>
      </p:pic>
      <p:pic>
        <p:nvPicPr>
          <p:cNvPr id="24" name="Picture 23" descr="E:\Users\sdorn\Desktop\Speakerphones, handsets, CX3000\ClearOne CHAT170.png"/>
          <p:cNvPicPr>
            <a:picLocks noChangeAspect="1" noChangeArrowheads="1"/>
          </p:cNvPicPr>
          <p:nvPr/>
        </p:nvPicPr>
        <p:blipFill>
          <a:blip r:embed="rId22"/>
          <a:srcRect/>
          <a:stretch>
            <a:fillRect/>
          </a:stretch>
        </p:blipFill>
        <p:spPr bwMode="auto">
          <a:xfrm>
            <a:off x="1370032" y="4538265"/>
            <a:ext cx="619426" cy="349718"/>
          </a:xfrm>
          <a:prstGeom prst="rect">
            <a:avLst/>
          </a:prstGeom>
          <a:noFill/>
          <a:ln w="9525">
            <a:noFill/>
            <a:miter lim="800000"/>
            <a:headEnd/>
            <a:tailEnd/>
          </a:ln>
        </p:spPr>
      </p:pic>
      <p:pic>
        <p:nvPicPr>
          <p:cNvPr id="25" name="Picture 24" descr="E:\Users\sdorn\Desktop\Speakerphones, handsets, CX3000\CX5000resized.jpg"/>
          <p:cNvPicPr>
            <a:picLocks noChangeAspect="1" noChangeArrowheads="1"/>
          </p:cNvPicPr>
          <p:nvPr/>
        </p:nvPicPr>
        <p:blipFill>
          <a:blip r:embed="rId23"/>
          <a:srcRect l="18604" r="17481"/>
          <a:stretch>
            <a:fillRect/>
          </a:stretch>
        </p:blipFill>
        <p:spPr bwMode="auto">
          <a:xfrm>
            <a:off x="6824753" y="4858393"/>
            <a:ext cx="627952" cy="553528"/>
          </a:xfrm>
          <a:prstGeom prst="rect">
            <a:avLst/>
          </a:prstGeom>
          <a:noFill/>
          <a:ln w="9525">
            <a:noFill/>
            <a:miter lim="800000"/>
            <a:headEnd/>
            <a:tailEnd/>
          </a:ln>
        </p:spPr>
      </p:pic>
      <p:pic>
        <p:nvPicPr>
          <p:cNvPr id="26" name="Picture 25" descr="E:\Users\sdorn\Desktop\Speakerphones, handsets, CX3000\GN DIAL 520 OC USB phone resized.jpg"/>
          <p:cNvPicPr>
            <a:picLocks noChangeAspect="1" noChangeArrowheads="1"/>
          </p:cNvPicPr>
          <p:nvPr/>
        </p:nvPicPr>
        <p:blipFill>
          <a:blip r:embed="rId24"/>
          <a:srcRect/>
          <a:stretch>
            <a:fillRect/>
          </a:stretch>
        </p:blipFill>
        <p:spPr bwMode="auto">
          <a:xfrm>
            <a:off x="6602782" y="4031884"/>
            <a:ext cx="533042" cy="568458"/>
          </a:xfrm>
          <a:prstGeom prst="rect">
            <a:avLst/>
          </a:prstGeom>
          <a:noFill/>
          <a:ln w="9525">
            <a:noFill/>
            <a:miter lim="800000"/>
            <a:headEnd/>
            <a:tailEnd/>
          </a:ln>
        </p:spPr>
      </p:pic>
      <p:pic>
        <p:nvPicPr>
          <p:cNvPr id="27" name="Picture 26" descr="E:\Users\sdorn\Desktop\Speakerphones, handsets, CX3000\MCD100_A fpv.jpg"/>
          <p:cNvPicPr>
            <a:picLocks noChangeAspect="1" noChangeArrowheads="1"/>
          </p:cNvPicPr>
          <p:nvPr/>
        </p:nvPicPr>
        <p:blipFill>
          <a:blip r:embed="rId25"/>
          <a:srcRect/>
          <a:stretch>
            <a:fillRect/>
          </a:stretch>
        </p:blipFill>
        <p:spPr bwMode="auto">
          <a:xfrm>
            <a:off x="4809586" y="3863840"/>
            <a:ext cx="729236" cy="408932"/>
          </a:xfrm>
          <a:prstGeom prst="rect">
            <a:avLst/>
          </a:prstGeom>
          <a:noFill/>
          <a:ln w="9525">
            <a:noFill/>
            <a:miter lim="800000"/>
            <a:headEnd/>
            <a:tailEnd/>
          </a:ln>
        </p:spPr>
      </p:pic>
      <p:pic>
        <p:nvPicPr>
          <p:cNvPr id="28" name="Picture 27" descr="E:\Users\sdorn\Desktop\Speakerphones, handsets, CX3000\PolycomCX100.png"/>
          <p:cNvPicPr>
            <a:picLocks noChangeAspect="1" noChangeArrowheads="1"/>
          </p:cNvPicPr>
          <p:nvPr/>
        </p:nvPicPr>
        <p:blipFill>
          <a:blip r:embed="rId26"/>
          <a:srcRect/>
          <a:stretch>
            <a:fillRect/>
          </a:stretch>
        </p:blipFill>
        <p:spPr bwMode="auto">
          <a:xfrm>
            <a:off x="3863695" y="4494237"/>
            <a:ext cx="738328" cy="444384"/>
          </a:xfrm>
          <a:prstGeom prst="rect">
            <a:avLst/>
          </a:prstGeom>
          <a:noFill/>
          <a:ln w="9525">
            <a:noFill/>
            <a:miter lim="800000"/>
            <a:headEnd/>
            <a:tailEnd/>
          </a:ln>
        </p:spPr>
      </p:pic>
      <p:pic>
        <p:nvPicPr>
          <p:cNvPr id="29" name="Picture 28" descr="E:\Users\sdorn\Desktop\CX300_left2.tif"/>
          <p:cNvPicPr>
            <a:picLocks noChangeAspect="1" noChangeArrowheads="1"/>
          </p:cNvPicPr>
          <p:nvPr/>
        </p:nvPicPr>
        <p:blipFill>
          <a:blip r:embed="rId27"/>
          <a:srcRect/>
          <a:stretch>
            <a:fillRect/>
          </a:stretch>
        </p:blipFill>
        <p:spPr bwMode="auto">
          <a:xfrm>
            <a:off x="1281730" y="3244117"/>
            <a:ext cx="856194" cy="405664"/>
          </a:xfrm>
          <a:prstGeom prst="rect">
            <a:avLst/>
          </a:prstGeom>
          <a:noFill/>
          <a:ln w="9525">
            <a:noFill/>
            <a:miter lim="800000"/>
            <a:headEnd/>
            <a:tailEnd/>
          </a:ln>
        </p:spPr>
      </p:pic>
      <p:pic>
        <p:nvPicPr>
          <p:cNvPr id="30" name="Picture 29" descr="E:\Users\sdorn\Desktop\Speakerphones, handsets, CX3000\Calisto_P210-M_cmyk.jpg"/>
          <p:cNvPicPr>
            <a:picLocks noChangeAspect="1" noChangeArrowheads="1"/>
          </p:cNvPicPr>
          <p:nvPr/>
        </p:nvPicPr>
        <p:blipFill>
          <a:blip r:embed="rId28"/>
          <a:srcRect l="9111"/>
          <a:stretch>
            <a:fillRect/>
          </a:stretch>
        </p:blipFill>
        <p:spPr bwMode="auto">
          <a:xfrm>
            <a:off x="4232440" y="3823514"/>
            <a:ext cx="532832" cy="535840"/>
          </a:xfrm>
          <a:prstGeom prst="rect">
            <a:avLst/>
          </a:prstGeom>
          <a:noFill/>
          <a:ln w="9525">
            <a:noFill/>
            <a:miter lim="800000"/>
            <a:headEnd/>
            <a:tailEnd/>
          </a:ln>
        </p:spPr>
      </p:pic>
      <p:pic>
        <p:nvPicPr>
          <p:cNvPr id="31" name="Picture 30" descr="E:\Users\sdorn\Desktop\webcams\HD6000_Blk_AFront_FY10.png"/>
          <p:cNvPicPr>
            <a:picLocks noChangeAspect="1" noChangeArrowheads="1"/>
          </p:cNvPicPr>
          <p:nvPr/>
        </p:nvPicPr>
        <p:blipFill>
          <a:blip r:embed="rId29"/>
          <a:srcRect/>
          <a:stretch>
            <a:fillRect/>
          </a:stretch>
        </p:blipFill>
        <p:spPr bwMode="auto">
          <a:xfrm>
            <a:off x="4804079" y="4509519"/>
            <a:ext cx="449762" cy="451164"/>
          </a:xfrm>
          <a:prstGeom prst="rect">
            <a:avLst/>
          </a:prstGeom>
          <a:noFill/>
          <a:ln w="9525">
            <a:noFill/>
            <a:miter lim="800000"/>
            <a:headEnd/>
            <a:tailEnd/>
          </a:ln>
        </p:spPr>
      </p:pic>
      <p:pic>
        <p:nvPicPr>
          <p:cNvPr id="32" name="Picture 31" descr="E:\Users\sdorn\Desktop\webcams\LifeCam Cinema.jpg"/>
          <p:cNvPicPr>
            <a:picLocks noChangeAspect="1" noChangeArrowheads="1"/>
          </p:cNvPicPr>
          <p:nvPr/>
        </p:nvPicPr>
        <p:blipFill>
          <a:blip r:embed="rId30"/>
          <a:srcRect/>
          <a:stretch>
            <a:fillRect/>
          </a:stretch>
        </p:blipFill>
        <p:spPr bwMode="auto">
          <a:xfrm>
            <a:off x="2819614" y="3928036"/>
            <a:ext cx="564606" cy="476386"/>
          </a:xfrm>
          <a:prstGeom prst="rect">
            <a:avLst/>
          </a:prstGeom>
          <a:noFill/>
          <a:ln w="9525">
            <a:noFill/>
            <a:miter lim="800000"/>
            <a:headEnd/>
            <a:tailEnd/>
          </a:ln>
        </p:spPr>
      </p:pic>
      <p:pic>
        <p:nvPicPr>
          <p:cNvPr id="33" name="Picture 32" descr="E:\Users\sdorn\Desktop\webcams\LogitechQuickCamPro9000.png"/>
          <p:cNvPicPr>
            <a:picLocks noChangeAspect="1" noChangeArrowheads="1"/>
          </p:cNvPicPr>
          <p:nvPr/>
        </p:nvPicPr>
        <p:blipFill>
          <a:blip r:embed="rId31"/>
          <a:srcRect/>
          <a:stretch>
            <a:fillRect/>
          </a:stretch>
        </p:blipFill>
        <p:spPr bwMode="auto">
          <a:xfrm>
            <a:off x="1979393" y="4365299"/>
            <a:ext cx="884666" cy="532858"/>
          </a:xfrm>
          <a:prstGeom prst="rect">
            <a:avLst/>
          </a:prstGeom>
          <a:noFill/>
          <a:ln w="9525">
            <a:noFill/>
            <a:miter lim="800000"/>
            <a:headEnd/>
            <a:tailEnd/>
          </a:ln>
        </p:spPr>
      </p:pic>
      <p:pic>
        <p:nvPicPr>
          <p:cNvPr id="34" name="Picture 33" descr="E:\Users\sdorn\Desktop\webcams\LogitechQuickCamProNB.png"/>
          <p:cNvPicPr>
            <a:picLocks noChangeAspect="1" noChangeArrowheads="1"/>
          </p:cNvPicPr>
          <p:nvPr/>
        </p:nvPicPr>
        <p:blipFill>
          <a:blip r:embed="rId32"/>
          <a:srcRect/>
          <a:stretch>
            <a:fillRect/>
          </a:stretch>
        </p:blipFill>
        <p:spPr bwMode="auto">
          <a:xfrm>
            <a:off x="5544910" y="4055113"/>
            <a:ext cx="802658" cy="483466"/>
          </a:xfrm>
          <a:prstGeom prst="rect">
            <a:avLst/>
          </a:prstGeom>
          <a:noFill/>
          <a:ln w="9525">
            <a:noFill/>
            <a:miter lim="800000"/>
            <a:headEnd/>
            <a:tailEnd/>
          </a:ln>
        </p:spPr>
      </p:pic>
      <p:pic>
        <p:nvPicPr>
          <p:cNvPr id="35" name="Picture 34" descr="E:\Users\sdorn\Desktop\webcams\TandbergPrecisionHD.png"/>
          <p:cNvPicPr>
            <a:picLocks noChangeAspect="1" noChangeArrowheads="1"/>
          </p:cNvPicPr>
          <p:nvPr/>
        </p:nvPicPr>
        <p:blipFill>
          <a:blip r:embed="rId33"/>
          <a:srcRect/>
          <a:stretch>
            <a:fillRect/>
          </a:stretch>
        </p:blipFill>
        <p:spPr bwMode="auto">
          <a:xfrm>
            <a:off x="4200954" y="5103761"/>
            <a:ext cx="706268" cy="425348"/>
          </a:xfrm>
          <a:prstGeom prst="rect">
            <a:avLst/>
          </a:prstGeom>
          <a:noFill/>
          <a:ln w="9525">
            <a:noFill/>
            <a:miter lim="800000"/>
            <a:headEnd/>
            <a:tailEnd/>
          </a:ln>
        </p:spPr>
      </p:pic>
      <p:pic>
        <p:nvPicPr>
          <p:cNvPr id="36" name="Picture 35" descr="E:\Users\sdorn\Desktop\webcams\VX2000.JPG"/>
          <p:cNvPicPr>
            <a:picLocks noChangeAspect="1" noChangeArrowheads="1"/>
          </p:cNvPicPr>
          <p:nvPr/>
        </p:nvPicPr>
        <p:blipFill>
          <a:blip r:embed="rId34"/>
          <a:srcRect/>
          <a:stretch>
            <a:fillRect/>
          </a:stretch>
        </p:blipFill>
        <p:spPr bwMode="auto">
          <a:xfrm>
            <a:off x="5765507" y="3320521"/>
            <a:ext cx="412836" cy="348138"/>
          </a:xfrm>
          <a:prstGeom prst="rect">
            <a:avLst/>
          </a:prstGeom>
          <a:noFill/>
          <a:ln w="9525">
            <a:noFill/>
            <a:miter lim="800000"/>
            <a:headEnd/>
            <a:tailEnd/>
          </a:ln>
        </p:spPr>
      </p:pic>
      <p:pic>
        <p:nvPicPr>
          <p:cNvPr id="37" name="Picture 36" descr="E:\Users\sdorn\Desktop\webcams\VX5000.jpg"/>
          <p:cNvPicPr>
            <a:picLocks noChangeAspect="1" noChangeArrowheads="1"/>
          </p:cNvPicPr>
          <p:nvPr/>
        </p:nvPicPr>
        <p:blipFill>
          <a:blip r:embed="rId35"/>
          <a:srcRect/>
          <a:stretch>
            <a:fillRect/>
          </a:stretch>
        </p:blipFill>
        <p:spPr bwMode="auto">
          <a:xfrm>
            <a:off x="5626818" y="4953835"/>
            <a:ext cx="443076" cy="376006"/>
          </a:xfrm>
          <a:prstGeom prst="rect">
            <a:avLst/>
          </a:prstGeom>
          <a:noFill/>
          <a:ln w="9525">
            <a:noFill/>
            <a:miter lim="800000"/>
            <a:headEnd/>
            <a:tailEnd/>
          </a:ln>
        </p:spPr>
      </p:pic>
      <p:pic>
        <p:nvPicPr>
          <p:cNvPr id="38" name="Picture 37" descr="E:\Users\sdorn\Desktop\webcams\VX5500.jpg"/>
          <p:cNvPicPr>
            <a:picLocks noChangeAspect="1" noChangeArrowheads="1"/>
          </p:cNvPicPr>
          <p:nvPr/>
        </p:nvPicPr>
        <p:blipFill>
          <a:blip r:embed="rId36"/>
          <a:srcRect/>
          <a:stretch>
            <a:fillRect/>
          </a:stretch>
        </p:blipFill>
        <p:spPr bwMode="auto">
          <a:xfrm>
            <a:off x="3793346" y="3360177"/>
            <a:ext cx="439762" cy="286754"/>
          </a:xfrm>
          <a:prstGeom prst="rect">
            <a:avLst/>
          </a:prstGeom>
          <a:noFill/>
          <a:ln w="9525">
            <a:noFill/>
            <a:miter lim="800000"/>
            <a:headEnd/>
            <a:tailEnd/>
          </a:ln>
        </p:spPr>
      </p:pic>
      <p:pic>
        <p:nvPicPr>
          <p:cNvPr id="39" name="Picture 38" descr="E:\Users\sdorn\Desktop\webcams\Show Picture.jpg"/>
          <p:cNvPicPr>
            <a:picLocks noChangeAspect="1" noChangeArrowheads="1"/>
          </p:cNvPicPr>
          <p:nvPr/>
        </p:nvPicPr>
        <p:blipFill>
          <a:blip r:embed="rId37"/>
          <a:srcRect/>
          <a:stretch>
            <a:fillRect/>
          </a:stretch>
        </p:blipFill>
        <p:spPr bwMode="auto">
          <a:xfrm flipH="1">
            <a:off x="7411149" y="4118637"/>
            <a:ext cx="227056" cy="426088"/>
          </a:xfrm>
          <a:prstGeom prst="rect">
            <a:avLst/>
          </a:prstGeom>
          <a:noFill/>
          <a:ln w="9525">
            <a:noFill/>
            <a:miter lim="800000"/>
            <a:headEnd/>
            <a:tailEnd/>
          </a:ln>
        </p:spPr>
      </p:pic>
      <p:pic>
        <p:nvPicPr>
          <p:cNvPr id="40" name="Picture 39" descr="E:\Users\sdorn\Documents\For Ruth\Device Logos\PLCM.jpg"/>
          <p:cNvPicPr>
            <a:picLocks noChangeAspect="1" noChangeArrowheads="1"/>
          </p:cNvPicPr>
          <p:nvPr/>
        </p:nvPicPr>
        <p:blipFill>
          <a:blip r:embed="rId38"/>
          <a:srcRect/>
          <a:stretch>
            <a:fillRect/>
          </a:stretch>
        </p:blipFill>
        <p:spPr bwMode="auto">
          <a:xfrm>
            <a:off x="6694780" y="5735923"/>
            <a:ext cx="1615544" cy="335536"/>
          </a:xfrm>
          <a:prstGeom prst="rect">
            <a:avLst/>
          </a:prstGeom>
          <a:noFill/>
          <a:ln w="9525">
            <a:noFill/>
            <a:miter lim="800000"/>
            <a:headEnd/>
            <a:tailEnd/>
          </a:ln>
        </p:spPr>
      </p:pic>
      <p:pic>
        <p:nvPicPr>
          <p:cNvPr id="41" name="Picture 40" descr="E:\Users\sdorn\Documents\For Ruth\Device Logos\ClearOne logo_black.jpg"/>
          <p:cNvPicPr>
            <a:picLocks noChangeAspect="1" noChangeArrowheads="1"/>
          </p:cNvPicPr>
          <p:nvPr/>
        </p:nvPicPr>
        <p:blipFill>
          <a:blip r:embed="rId39"/>
          <a:srcRect/>
          <a:stretch>
            <a:fillRect/>
          </a:stretch>
        </p:blipFill>
        <p:spPr bwMode="auto">
          <a:xfrm>
            <a:off x="2560693" y="5796839"/>
            <a:ext cx="1234738" cy="213704"/>
          </a:xfrm>
          <a:prstGeom prst="rect">
            <a:avLst/>
          </a:prstGeom>
          <a:noFill/>
          <a:ln w="9525">
            <a:noFill/>
            <a:miter lim="800000"/>
            <a:headEnd/>
            <a:tailEnd/>
          </a:ln>
        </p:spPr>
      </p:pic>
      <p:pic>
        <p:nvPicPr>
          <p:cNvPr id="42" name="Picture 41" descr="E:\Users\sdorn\Documents\For Ruth\Device Logos\Logitech_sha_clr.jpg"/>
          <p:cNvPicPr>
            <a:picLocks noChangeAspect="1" noChangeArrowheads="1"/>
          </p:cNvPicPr>
          <p:nvPr/>
        </p:nvPicPr>
        <p:blipFill>
          <a:blip r:embed="rId40"/>
          <a:srcRect/>
          <a:stretch>
            <a:fillRect/>
          </a:stretch>
        </p:blipFill>
        <p:spPr bwMode="auto">
          <a:xfrm>
            <a:off x="3815174" y="5658685"/>
            <a:ext cx="753206" cy="490016"/>
          </a:xfrm>
          <a:prstGeom prst="rect">
            <a:avLst/>
          </a:prstGeom>
          <a:noFill/>
          <a:ln w="9525">
            <a:noFill/>
            <a:miter lim="800000"/>
            <a:headEnd/>
            <a:tailEnd/>
          </a:ln>
        </p:spPr>
      </p:pic>
      <p:grpSp>
        <p:nvGrpSpPr>
          <p:cNvPr id="43" name="Group 42"/>
          <p:cNvGrpSpPr/>
          <p:nvPr/>
        </p:nvGrpSpPr>
        <p:grpSpPr>
          <a:xfrm>
            <a:off x="6337561" y="1200290"/>
            <a:ext cx="2074602" cy="1659498"/>
            <a:chOff x="3530074" y="3001499"/>
            <a:chExt cx="3084688" cy="2105761"/>
          </a:xfrm>
        </p:grpSpPr>
        <p:sp>
          <p:nvSpPr>
            <p:cNvPr id="70" name="TextBox 52"/>
            <p:cNvSpPr txBox="1"/>
            <p:nvPr/>
          </p:nvSpPr>
          <p:spPr>
            <a:xfrm>
              <a:off x="3776968" y="4692254"/>
              <a:ext cx="2837794" cy="415006"/>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lnSpc>
                  <a:spcPct val="90000"/>
                </a:lnSpc>
              </a:pPr>
              <a:r>
                <a:rPr lang="en-US" sz="1200" dirty="0">
                  <a:solidFill>
                    <a:srgbClr val="292929"/>
                  </a:solidFill>
                  <a:latin typeface="Segoe UI Light" pitchFamily="34" charset="0"/>
                </a:rPr>
                <a:t>Aastra 6725 iP</a:t>
              </a:r>
            </a:p>
          </p:txBody>
        </p:sp>
        <p:pic>
          <p:nvPicPr>
            <p:cNvPr id="71" name="Picture 70" descr="6721ip.png"/>
            <p:cNvPicPr>
              <a:picLocks noChangeAspect="1"/>
            </p:cNvPicPr>
            <p:nvPr/>
          </p:nvPicPr>
          <p:blipFill>
            <a:blip r:embed="rId41"/>
            <a:stretch>
              <a:fillRect/>
            </a:stretch>
          </p:blipFill>
          <p:spPr>
            <a:xfrm>
              <a:off x="3530074" y="3001499"/>
              <a:ext cx="2379776" cy="1490628"/>
            </a:xfrm>
            <a:prstGeom prst="rect">
              <a:avLst/>
            </a:prstGeom>
            <a:effectLst>
              <a:outerShdw blurRad="88900" dir="4860000" sx="102000" sy="102000" kx="-1200000" algn="bl" rotWithShape="0">
                <a:prstClr val="black">
                  <a:alpha val="16000"/>
                </a:prstClr>
              </a:outerShdw>
            </a:effectLst>
          </p:spPr>
        </p:pic>
      </p:grpSp>
      <p:grpSp>
        <p:nvGrpSpPr>
          <p:cNvPr id="44" name="Group 43"/>
          <p:cNvGrpSpPr/>
          <p:nvPr/>
        </p:nvGrpSpPr>
        <p:grpSpPr>
          <a:xfrm>
            <a:off x="3539923" y="1200292"/>
            <a:ext cx="1926486" cy="1659500"/>
            <a:chOff x="1779961" y="4576129"/>
            <a:chExt cx="2854097" cy="2273694"/>
          </a:xfrm>
        </p:grpSpPr>
        <p:sp>
          <p:nvSpPr>
            <p:cNvPr id="68" name="TextBox 57"/>
            <p:cNvSpPr txBox="1"/>
            <p:nvPr/>
          </p:nvSpPr>
          <p:spPr>
            <a:xfrm>
              <a:off x="1796270" y="6401721"/>
              <a:ext cx="2837788" cy="448102"/>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lnSpc>
                  <a:spcPct val="90000"/>
                </a:lnSpc>
              </a:pPr>
              <a:r>
                <a:rPr lang="en-US" sz="1200" dirty="0">
                  <a:solidFill>
                    <a:srgbClr val="292929"/>
                  </a:solidFill>
                  <a:latin typeface="Segoe UI Light" pitchFamily="34" charset="0"/>
                </a:rPr>
                <a:t>Aastra 6721 iP</a:t>
              </a:r>
            </a:p>
          </p:txBody>
        </p:sp>
        <p:pic>
          <p:nvPicPr>
            <p:cNvPr id="69" name="Picture 68" descr="6725ip.png"/>
            <p:cNvPicPr>
              <a:picLocks noChangeAspect="1"/>
            </p:cNvPicPr>
            <p:nvPr/>
          </p:nvPicPr>
          <p:blipFill>
            <a:blip r:embed="rId42"/>
            <a:stretch>
              <a:fillRect/>
            </a:stretch>
          </p:blipFill>
          <p:spPr>
            <a:xfrm>
              <a:off x="1779961" y="4576129"/>
              <a:ext cx="2334003" cy="1510239"/>
            </a:xfrm>
            <a:prstGeom prst="rect">
              <a:avLst/>
            </a:prstGeom>
            <a:effectLst>
              <a:outerShdw blurRad="88900" dir="4860000" sx="102000" sy="102000" kx="-1200000" algn="bl" rotWithShape="0">
                <a:prstClr val="black">
                  <a:alpha val="16000"/>
                </a:prstClr>
              </a:outerShdw>
            </a:effectLst>
          </p:spPr>
        </p:pic>
      </p:grpSp>
      <p:grpSp>
        <p:nvGrpSpPr>
          <p:cNvPr id="45" name="Group 44"/>
          <p:cNvGrpSpPr/>
          <p:nvPr/>
        </p:nvGrpSpPr>
        <p:grpSpPr>
          <a:xfrm>
            <a:off x="5257174" y="1200291"/>
            <a:ext cx="2178040" cy="1659498"/>
            <a:chOff x="1322457" y="2803788"/>
            <a:chExt cx="2854678" cy="2496727"/>
          </a:xfrm>
        </p:grpSpPr>
        <p:pic>
          <p:nvPicPr>
            <p:cNvPr id="66" name="Picture 65" descr="cx600.png"/>
            <p:cNvPicPr>
              <a:picLocks noChangeAspect="1"/>
            </p:cNvPicPr>
            <p:nvPr/>
          </p:nvPicPr>
          <p:blipFill>
            <a:blip r:embed="rId43"/>
            <a:stretch>
              <a:fillRect/>
            </a:stretch>
          </p:blipFill>
          <p:spPr>
            <a:xfrm>
              <a:off x="1322457" y="2803788"/>
              <a:ext cx="2452265" cy="1581431"/>
            </a:xfrm>
            <a:prstGeom prst="rect">
              <a:avLst/>
            </a:prstGeom>
            <a:effectLst>
              <a:outerShdw blurRad="88900" dir="4860000" sx="102000" sy="102000" kx="-1200000" algn="bl" rotWithShape="0">
                <a:prstClr val="black">
                  <a:alpha val="16000"/>
                </a:prstClr>
              </a:outerShdw>
            </a:effectLst>
          </p:spPr>
        </p:pic>
        <p:sp>
          <p:nvSpPr>
            <p:cNvPr id="67" name="TextBox 62"/>
            <p:cNvSpPr txBox="1"/>
            <p:nvPr/>
          </p:nvSpPr>
          <p:spPr>
            <a:xfrm>
              <a:off x="1339341" y="4808457"/>
              <a:ext cx="2837794" cy="492058"/>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lnSpc>
                  <a:spcPct val="90000"/>
                </a:lnSpc>
              </a:pPr>
              <a:r>
                <a:rPr lang="en-US" sz="1200" dirty="0">
                  <a:solidFill>
                    <a:srgbClr val="292929"/>
                  </a:solidFill>
                  <a:latin typeface="Segoe UI Light" pitchFamily="34" charset="0"/>
                </a:rPr>
                <a:t>Polycom CX600</a:t>
              </a:r>
            </a:p>
          </p:txBody>
        </p:sp>
      </p:grpSp>
      <p:grpSp>
        <p:nvGrpSpPr>
          <p:cNvPr id="46" name="Group 45"/>
          <p:cNvGrpSpPr/>
          <p:nvPr/>
        </p:nvGrpSpPr>
        <p:grpSpPr>
          <a:xfrm>
            <a:off x="2064809" y="1164968"/>
            <a:ext cx="2511244" cy="1730144"/>
            <a:chOff x="-117339" y="4292052"/>
            <a:chExt cx="3183680" cy="2273374"/>
          </a:xfrm>
        </p:grpSpPr>
        <p:sp>
          <p:nvSpPr>
            <p:cNvPr id="64" name="TextBox 69"/>
            <p:cNvSpPr txBox="1"/>
            <p:nvPr/>
          </p:nvSpPr>
          <p:spPr>
            <a:xfrm>
              <a:off x="-117339" y="6135681"/>
              <a:ext cx="3183680" cy="429745"/>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lnSpc>
                  <a:spcPct val="90000"/>
                </a:lnSpc>
              </a:pPr>
              <a:r>
                <a:rPr lang="en-US" sz="1200" dirty="0">
                  <a:solidFill>
                    <a:srgbClr val="292929"/>
                  </a:solidFill>
                  <a:latin typeface="Segoe UI Light" pitchFamily="34" charset="0"/>
                </a:rPr>
                <a:t>Polycom CX500</a:t>
              </a:r>
            </a:p>
          </p:txBody>
        </p:sp>
        <p:pic>
          <p:nvPicPr>
            <p:cNvPr id="65" name="Picture 64" descr="cs500.png"/>
            <p:cNvPicPr>
              <a:picLocks noChangeAspect="1"/>
            </p:cNvPicPr>
            <p:nvPr/>
          </p:nvPicPr>
          <p:blipFill>
            <a:blip r:embed="rId44"/>
            <a:stretch>
              <a:fillRect/>
            </a:stretch>
          </p:blipFill>
          <p:spPr>
            <a:xfrm>
              <a:off x="254912" y="4292052"/>
              <a:ext cx="2193079" cy="1696240"/>
            </a:xfrm>
            <a:prstGeom prst="rect">
              <a:avLst/>
            </a:prstGeom>
            <a:effectLst>
              <a:outerShdw blurRad="88900" dir="4860000" sx="102000" sy="102000" kx="-1200000" algn="bl" rotWithShape="0">
                <a:prstClr val="black">
                  <a:alpha val="16000"/>
                </a:prstClr>
              </a:outerShdw>
            </a:effectLst>
          </p:spPr>
        </p:pic>
      </p:grpSp>
      <p:grpSp>
        <p:nvGrpSpPr>
          <p:cNvPr id="47" name="Group 46"/>
          <p:cNvGrpSpPr/>
          <p:nvPr/>
        </p:nvGrpSpPr>
        <p:grpSpPr>
          <a:xfrm>
            <a:off x="489587" y="1193096"/>
            <a:ext cx="3409010" cy="1673892"/>
            <a:chOff x="-192862" y="2105276"/>
            <a:chExt cx="2894255" cy="1323181"/>
          </a:xfrm>
        </p:grpSpPr>
        <p:pic>
          <p:nvPicPr>
            <p:cNvPr id="62" name="Picture 61"/>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465976" y="2105276"/>
              <a:ext cx="1304795" cy="1143000"/>
            </a:xfrm>
            <a:prstGeom prst="rect">
              <a:avLst/>
            </a:prstGeom>
          </p:spPr>
        </p:pic>
        <p:sp>
          <p:nvSpPr>
            <p:cNvPr id="63" name="TextBox 76"/>
            <p:cNvSpPr txBox="1"/>
            <p:nvPr/>
          </p:nvSpPr>
          <p:spPr>
            <a:xfrm>
              <a:off x="-192862" y="3169925"/>
              <a:ext cx="2894255" cy="258532"/>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lnSpc>
                  <a:spcPct val="90000"/>
                </a:lnSpc>
              </a:pPr>
              <a:r>
                <a:rPr lang="en-US" sz="1200" dirty="0" err="1" smtClean="0">
                  <a:solidFill>
                    <a:srgbClr val="292929"/>
                  </a:solidFill>
                  <a:latin typeface="Segoe UI Light" pitchFamily="34" charset="0"/>
                </a:rPr>
                <a:t>Snom</a:t>
              </a:r>
              <a:r>
                <a:rPr lang="en-US" sz="1200" dirty="0" smtClean="0">
                  <a:solidFill>
                    <a:srgbClr val="292929"/>
                  </a:solidFill>
                  <a:latin typeface="Segoe UI Light" pitchFamily="34" charset="0"/>
                </a:rPr>
                <a:t> 300</a:t>
              </a:r>
              <a:endParaRPr lang="en-US" sz="1200" baseline="30000" dirty="0" smtClean="0">
                <a:solidFill>
                  <a:srgbClr val="292929"/>
                </a:solidFill>
                <a:latin typeface="Segoe UI Light" pitchFamily="34" charset="0"/>
              </a:endParaRPr>
            </a:p>
          </p:txBody>
        </p:sp>
      </p:grpSp>
      <p:sp>
        <p:nvSpPr>
          <p:cNvPr id="48" name="TextBox 81"/>
          <p:cNvSpPr txBox="1"/>
          <p:nvPr/>
        </p:nvSpPr>
        <p:spPr>
          <a:xfrm>
            <a:off x="6615650" y="2777815"/>
            <a:ext cx="1054950" cy="258532"/>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r">
              <a:lnSpc>
                <a:spcPct val="90000"/>
              </a:lnSpc>
            </a:pPr>
            <a:r>
              <a:rPr lang="en-US" sz="1200" dirty="0" smtClean="0">
                <a:solidFill>
                  <a:srgbClr val="292929"/>
                </a:solidFill>
                <a:latin typeface="Segoe UI Light" pitchFamily="34" charset="0"/>
              </a:rPr>
              <a:t>$200-300</a:t>
            </a:r>
          </a:p>
        </p:txBody>
      </p:sp>
      <p:sp>
        <p:nvSpPr>
          <p:cNvPr id="49" name="TextBox 82"/>
          <p:cNvSpPr txBox="1"/>
          <p:nvPr/>
        </p:nvSpPr>
        <p:spPr>
          <a:xfrm>
            <a:off x="4148459" y="2777815"/>
            <a:ext cx="1116996" cy="258532"/>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r">
              <a:lnSpc>
                <a:spcPct val="90000"/>
              </a:lnSpc>
            </a:pPr>
            <a:r>
              <a:rPr lang="en-US" sz="1200" dirty="0" smtClean="0">
                <a:solidFill>
                  <a:srgbClr val="292929"/>
                </a:solidFill>
                <a:latin typeface="Segoe UI Light" pitchFamily="34" charset="0"/>
              </a:rPr>
              <a:t>$150-200</a:t>
            </a:r>
          </a:p>
        </p:txBody>
      </p:sp>
      <p:sp>
        <p:nvSpPr>
          <p:cNvPr id="51" name="TextBox 84"/>
          <p:cNvSpPr txBox="1"/>
          <p:nvPr/>
        </p:nvSpPr>
        <p:spPr>
          <a:xfrm>
            <a:off x="2066774" y="2778663"/>
            <a:ext cx="835268" cy="249299"/>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r">
              <a:lnSpc>
                <a:spcPct val="85000"/>
              </a:lnSpc>
            </a:pPr>
            <a:r>
              <a:rPr lang="en-US" sz="1200" dirty="0" smtClean="0">
                <a:solidFill>
                  <a:srgbClr val="292929"/>
                </a:solidFill>
                <a:latin typeface="Segoe UI Light" pitchFamily="34" charset="0"/>
              </a:rPr>
              <a:t>$100+</a:t>
            </a:r>
          </a:p>
        </p:txBody>
      </p:sp>
      <p:pic>
        <p:nvPicPr>
          <p:cNvPr id="55" name="Picture 54"/>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544741" y="5505628"/>
            <a:ext cx="1050108" cy="796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descr="C:\Users\V-degear\Documents\BUSINESS - UC\LYNC DEVICE PARTNERS\PARTNERS\Sennheiser\senn_p2925.jpg"/>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5169360" y="6337366"/>
            <a:ext cx="2566488" cy="27980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C:\Users\V-degear\Documents\BUSINESS - UC\LYNC DEVICE PARTNERS\PARTNERS\MICROSOFT HARDWARE\Brand_Logos_Images\MSHW_ForBusLockup.jpg"/>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4643558" y="5643182"/>
            <a:ext cx="929384" cy="52101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C:\Users\V-degear\Documents\BUSINESS - UC\LYNC DEVICE PARTNERS\PARTNERS\snom\Brand_Logos_Images\logo_snom_voip_phones_PRINT.jpg"/>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4136088" y="6094615"/>
            <a:ext cx="1187190" cy="765312"/>
          </a:xfrm>
          <a:prstGeom prst="rect">
            <a:avLst/>
          </a:prstGeom>
          <a:noFill/>
          <a:extLst>
            <a:ext uri="{909E8E84-426E-40DD-AFC4-6F175D3DCCD1}">
              <a14:hiddenFill xmlns:a14="http://schemas.microsoft.com/office/drawing/2010/main">
                <a:solidFill>
                  <a:srgbClr val="FFFFFF"/>
                </a:solidFill>
              </a14:hiddenFill>
            </a:ext>
          </a:extLst>
        </p:spPr>
      </p:pic>
      <p:pic>
        <p:nvPicPr>
          <p:cNvPr id="60" name="Snom 821"/>
          <p:cNvPicPr>
            <a:picLocks noChangeAspect="1"/>
          </p:cNvPicPr>
          <p:nvPr/>
        </p:nvPicPr>
        <p:blipFill rotWithShape="1">
          <a:blip r:embed="rId50" cstate="screen">
            <a:extLst>
              <a:ext uri="{28A0092B-C50C-407E-A947-70E740481C1C}">
                <a14:useLocalDpi xmlns:a14="http://schemas.microsoft.com/office/drawing/2010/main"/>
              </a:ext>
            </a:extLst>
          </a:blip>
          <a:srcRect l="12603" t="9467" r="16803" b="15996"/>
          <a:stretch/>
        </p:blipFill>
        <p:spPr>
          <a:xfrm>
            <a:off x="4560048" y="1266814"/>
            <a:ext cx="1423998" cy="1211132"/>
          </a:xfrm>
          <a:prstGeom prst="rect">
            <a:avLst/>
          </a:prstGeom>
        </p:spPr>
      </p:pic>
      <p:sp>
        <p:nvSpPr>
          <p:cNvPr id="61" name="TextBox 92"/>
          <p:cNvSpPr txBox="1"/>
          <p:nvPr/>
        </p:nvSpPr>
        <p:spPr>
          <a:xfrm>
            <a:off x="4404176" y="2384481"/>
            <a:ext cx="1915474" cy="258532"/>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lnSpc>
                <a:spcPct val="90000"/>
              </a:lnSpc>
            </a:pPr>
            <a:r>
              <a:rPr lang="en-US" sz="1200" dirty="0" err="1" smtClean="0">
                <a:solidFill>
                  <a:srgbClr val="292929"/>
                </a:solidFill>
                <a:latin typeface="Segoe UI Light" pitchFamily="34" charset="0"/>
              </a:rPr>
              <a:t>Snom</a:t>
            </a:r>
            <a:r>
              <a:rPr lang="en-US" sz="1200" dirty="0" smtClean="0">
                <a:solidFill>
                  <a:srgbClr val="292929"/>
                </a:solidFill>
                <a:latin typeface="Segoe UI Light" pitchFamily="34" charset="0"/>
              </a:rPr>
              <a:t> 821</a:t>
            </a:r>
            <a:endParaRPr lang="en-US" sz="1200" dirty="0">
              <a:solidFill>
                <a:srgbClr val="292929"/>
              </a:solidFill>
              <a:latin typeface="Segoe UI Light" pitchFamily="34" charset="0"/>
            </a:endParaRPr>
          </a:p>
        </p:txBody>
      </p:sp>
      <p:cxnSp>
        <p:nvCxnSpPr>
          <p:cNvPr id="74" name="Straight Arrow Connector 73"/>
          <p:cNvCxnSpPr>
            <a:endCxn id="14" idx="3"/>
          </p:cNvCxnSpPr>
          <p:nvPr/>
        </p:nvCxnSpPr>
        <p:spPr>
          <a:xfrm>
            <a:off x="1822128" y="2820311"/>
            <a:ext cx="6292823" cy="2368801"/>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211349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 Big with Voice</a:t>
            </a:r>
            <a:endParaRPr lang="en-US" dirty="0"/>
          </a:p>
        </p:txBody>
      </p:sp>
      <p:sp>
        <p:nvSpPr>
          <p:cNvPr id="4" name="Rounded Rectangle 3"/>
          <p:cNvSpPr/>
          <p:nvPr/>
        </p:nvSpPr>
        <p:spPr>
          <a:xfrm>
            <a:off x="5634171" y="1914144"/>
            <a:ext cx="2167693" cy="1219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solidFill>
                  <a:schemeClr val="bg1"/>
                </a:solidFill>
              </a:rPr>
              <a:t>Replace the PABX</a:t>
            </a:r>
            <a:endParaRPr lang="en-US" sz="2800" dirty="0">
              <a:solidFill>
                <a:schemeClr val="bg1"/>
              </a:solidFill>
            </a:endParaRPr>
          </a:p>
        </p:txBody>
      </p:sp>
      <p:sp>
        <p:nvSpPr>
          <p:cNvPr id="5" name="Rounded Rectangle 4"/>
          <p:cNvSpPr/>
          <p:nvPr/>
        </p:nvSpPr>
        <p:spPr>
          <a:xfrm>
            <a:off x="800308" y="3334512"/>
            <a:ext cx="2167693"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Connect with the </a:t>
            </a:r>
            <a:r>
              <a:rPr lang="en-US" sz="2800" dirty="0" smtClean="0">
                <a:solidFill>
                  <a:schemeClr val="bg1"/>
                </a:solidFill>
              </a:rPr>
              <a:t>PABX</a:t>
            </a:r>
            <a:endParaRPr lang="en-US" sz="2800" dirty="0">
              <a:solidFill>
                <a:schemeClr val="bg1"/>
              </a:solidFill>
            </a:endParaRPr>
          </a:p>
        </p:txBody>
      </p:sp>
      <p:sp>
        <p:nvSpPr>
          <p:cNvPr id="6" name="Rounded Rectangle 5"/>
          <p:cNvSpPr/>
          <p:nvPr/>
        </p:nvSpPr>
        <p:spPr>
          <a:xfrm>
            <a:off x="6041185" y="4919472"/>
            <a:ext cx="2167693" cy="12192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a:solidFill>
                  <a:schemeClr val="bg1"/>
                </a:solidFill>
              </a:rPr>
              <a:t>Retain the </a:t>
            </a:r>
            <a:r>
              <a:rPr lang="en-US" sz="2800" dirty="0" smtClean="0">
                <a:solidFill>
                  <a:schemeClr val="bg1"/>
                </a:solidFill>
              </a:rPr>
              <a:t>PABX</a:t>
            </a:r>
            <a:endParaRPr lang="en-US" sz="2800" dirty="0">
              <a:solidFill>
                <a:schemeClr val="bg1"/>
              </a:solidFill>
            </a:endParaRPr>
          </a:p>
        </p:txBody>
      </p:sp>
      <p:sp>
        <p:nvSpPr>
          <p:cNvPr id="7" name="TextBox 6"/>
          <p:cNvSpPr txBox="1"/>
          <p:nvPr/>
        </p:nvSpPr>
        <p:spPr>
          <a:xfrm>
            <a:off x="500743" y="1913172"/>
            <a:ext cx="4996233" cy="954107"/>
          </a:xfrm>
          <a:prstGeom prst="rect">
            <a:avLst/>
          </a:prstGeom>
          <a:noFill/>
        </p:spPr>
        <p:txBody>
          <a:bodyPr wrap="square" rtlCol="0">
            <a:spAutoFit/>
          </a:bodyPr>
          <a:lstStyle/>
          <a:p>
            <a:r>
              <a:rPr lang="en-US" sz="2800" dirty="0">
                <a:solidFill>
                  <a:schemeClr val="bg1"/>
                </a:solidFill>
              </a:rPr>
              <a:t>"Our goal is Enterprise Wide UC as soon as practical"</a:t>
            </a:r>
          </a:p>
        </p:txBody>
      </p:sp>
      <p:sp>
        <p:nvSpPr>
          <p:cNvPr id="8" name="TextBox 7"/>
          <p:cNvSpPr txBox="1"/>
          <p:nvPr/>
        </p:nvSpPr>
        <p:spPr>
          <a:xfrm>
            <a:off x="3481174" y="3402009"/>
            <a:ext cx="4545752" cy="954107"/>
          </a:xfrm>
          <a:prstGeom prst="rect">
            <a:avLst/>
          </a:prstGeom>
          <a:noFill/>
        </p:spPr>
        <p:txBody>
          <a:bodyPr wrap="square" rtlCol="0">
            <a:spAutoFit/>
          </a:bodyPr>
          <a:lstStyle/>
          <a:p>
            <a:r>
              <a:rPr lang="en-US" sz="2800" dirty="0">
                <a:solidFill>
                  <a:schemeClr val="bg1"/>
                </a:solidFill>
              </a:rPr>
              <a:t>“We love </a:t>
            </a:r>
            <a:r>
              <a:rPr lang="en-US" sz="2800" dirty="0" err="1">
                <a:solidFill>
                  <a:schemeClr val="bg1"/>
                </a:solidFill>
              </a:rPr>
              <a:t>Lync</a:t>
            </a:r>
            <a:r>
              <a:rPr lang="en-US" sz="2800" dirty="0">
                <a:solidFill>
                  <a:schemeClr val="bg1"/>
                </a:solidFill>
              </a:rPr>
              <a:t>, but I can’t replace everything yet….”</a:t>
            </a:r>
          </a:p>
        </p:txBody>
      </p:sp>
      <p:sp>
        <p:nvSpPr>
          <p:cNvPr id="9" name="TextBox 8"/>
          <p:cNvSpPr txBox="1"/>
          <p:nvPr/>
        </p:nvSpPr>
        <p:spPr>
          <a:xfrm>
            <a:off x="261257" y="4905119"/>
            <a:ext cx="6200213" cy="954107"/>
          </a:xfrm>
          <a:prstGeom prst="rect">
            <a:avLst/>
          </a:prstGeom>
          <a:noFill/>
        </p:spPr>
        <p:txBody>
          <a:bodyPr wrap="square" rtlCol="0">
            <a:spAutoFit/>
          </a:bodyPr>
          <a:lstStyle/>
          <a:p>
            <a:r>
              <a:rPr lang="en-US" sz="2800" dirty="0">
                <a:solidFill>
                  <a:schemeClr val="bg1"/>
                </a:solidFill>
              </a:rPr>
              <a:t>“</a:t>
            </a:r>
            <a:r>
              <a:rPr lang="en-US" sz="2800" dirty="0" err="1">
                <a:solidFill>
                  <a:schemeClr val="bg1"/>
                </a:solidFill>
              </a:rPr>
              <a:t>Lync</a:t>
            </a:r>
            <a:r>
              <a:rPr lang="en-US" sz="2800" dirty="0">
                <a:solidFill>
                  <a:schemeClr val="bg1"/>
                </a:solidFill>
              </a:rPr>
              <a:t> is our presence platform, but all telephony will remain on the </a:t>
            </a:r>
            <a:r>
              <a:rPr lang="en-US" sz="2800" dirty="0" smtClean="0">
                <a:solidFill>
                  <a:schemeClr val="bg1"/>
                </a:solidFill>
              </a:rPr>
              <a:t>PABX”</a:t>
            </a:r>
            <a:endParaRPr lang="en-US" sz="2800" dirty="0">
              <a:solidFill>
                <a:schemeClr val="bg1"/>
              </a:solidFill>
            </a:endParaRPr>
          </a:p>
        </p:txBody>
      </p:sp>
    </p:spTree>
    <p:extLst>
      <p:ext uri="{BB962C8B-B14F-4D97-AF65-F5344CB8AC3E}">
        <p14:creationId xmlns:p14="http://schemas.microsoft.com/office/powerpoint/2010/main" val="2029062546"/>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EXL315">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teched-PPT_Theme-2011">
  <a:themeElements>
    <a:clrScheme name="TEch Ed 2011">
      <a:dk1>
        <a:srgbClr val="000000"/>
      </a:dk1>
      <a:lt1>
        <a:srgbClr val="FFFFFF"/>
      </a:lt1>
      <a:dk2>
        <a:srgbClr val="000000"/>
      </a:dk2>
      <a:lt2>
        <a:srgbClr val="F2F2F2"/>
      </a:lt2>
      <a:accent1>
        <a:srgbClr val="03C2F1"/>
      </a:accent1>
      <a:accent2>
        <a:srgbClr val="F15C44"/>
      </a:accent2>
      <a:accent3>
        <a:srgbClr val="33CC33"/>
      </a:accent3>
      <a:accent4>
        <a:srgbClr val="ED1977"/>
      </a:accent4>
      <a:accent5>
        <a:srgbClr val="FFFF00"/>
      </a:accent5>
      <a:accent6>
        <a:srgbClr val="824BB5"/>
      </a:accent6>
      <a:hlink>
        <a:srgbClr val="03C2F1"/>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ch Ed 2011">
      <a:dk1>
        <a:srgbClr val="000000"/>
      </a:dk1>
      <a:lt1>
        <a:srgbClr val="FFFFFF"/>
      </a:lt1>
      <a:dk2>
        <a:srgbClr val="000000"/>
      </a:dk2>
      <a:lt2>
        <a:srgbClr val="F2F2F2"/>
      </a:lt2>
      <a:accent1>
        <a:srgbClr val="03C2F1"/>
      </a:accent1>
      <a:accent2>
        <a:srgbClr val="F15C44"/>
      </a:accent2>
      <a:accent3>
        <a:srgbClr val="33CC33"/>
      </a:accent3>
      <a:accent4>
        <a:srgbClr val="ED1977"/>
      </a:accent4>
      <a:accent5>
        <a:srgbClr val="FFFF00"/>
      </a:accent5>
      <a:accent6>
        <a:srgbClr val="824BB5"/>
      </a:accent6>
      <a:hlink>
        <a:srgbClr val="03C2F1"/>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Custom 3">
      <a:dk1>
        <a:srgbClr val="000000"/>
      </a:dk1>
      <a:lt1>
        <a:srgbClr val="FFFFFF"/>
      </a:lt1>
      <a:dk2>
        <a:srgbClr val="000000"/>
      </a:dk2>
      <a:lt2>
        <a:srgbClr val="F2F2F2"/>
      </a:lt2>
      <a:accent1>
        <a:srgbClr val="03C2F1"/>
      </a:accent1>
      <a:accent2>
        <a:srgbClr val="F15C44"/>
      </a:accent2>
      <a:accent3>
        <a:srgbClr val="33CC33"/>
      </a:accent3>
      <a:accent4>
        <a:srgbClr val="ED1977"/>
      </a:accent4>
      <a:accent5>
        <a:srgbClr val="FFFF00"/>
      </a:accent5>
      <a:accent6>
        <a:srgbClr val="824BB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2011-05-18T07:00:00+00:00</Event_x0020_End_x0020_Date>
    <Event_x0020_Start_x0020_Date xmlns="2295e2e7-0eeb-498e-8716-217bb2ee6ee3">2011-05-16T07:00:00+00:00</Event_x0020_Start_x0020_Date>
    <MS_x0020_Speaker xmlns="2295e2e7-0eeb-498e-8716-217bb2ee6ee3">
      <UserInfo>
        <DisplayName/>
        <AccountId xsi:nil="true"/>
        <AccountType/>
      </UserInfo>
    </MS_x0020_Speaker>
    <External_x0020_Speaker xmlns="2295e2e7-0eeb-498e-8716-217bb2ee6ee3" xsi:nil="true"/>
    <Session_x0020_Code xmlns="2295e2e7-0eeb-498e-8716-217bb2ee6ee3" xsi:nil="true"/>
    <ProductTaxHTField0 xmlns="2295e2e7-0eeb-498e-8716-217bb2ee6ee3">
      <Terms xmlns="http://schemas.microsoft.com/office/infopath/2007/PartnerControls"/>
    </ProductTaxHTField0>
    <Presentation_x0020_Date xmlns="2295e2e7-0eeb-498e-8716-217bb2ee6ee3" xsi:nil="tru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2799ace8-866f-4a6d-b555-e5fff2d7eb83</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TechEd</TermName>
          <TermId xmlns="http://schemas.microsoft.com/office/infopath/2007/PartnerControls">ac8fad57-eb30-43a8-b5bd-05dcf2cf2246</TermId>
        </TermInfo>
      </Terms>
    </Event1TaxHTField0>
    <AudienceTaxHTField0 xmlns="8b529f77-48ab-4581-b468-93f09345b8aa">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389e14a2-def5-4335-8627-c0368c2934a2</TermId>
        </TermInfo>
        <TermInfo xmlns="http://schemas.microsoft.com/office/infopath/2007/PartnerControls">
          <TermName xmlns="http://schemas.microsoft.com/office/infopath/2007/PartnerControls">IT Professionals</TermName>
          <TermId xmlns="http://schemas.microsoft.com/office/infopath/2007/PartnerControls">990979ff-1741-4b6e-880c-9fb513214ef8</TermId>
        </TermInfo>
      </Terms>
    </AudienceTaxHTField0>
    <MS_x0020_Content_x0020_Owner xmlns="2295e2e7-0eeb-498e-8716-217bb2ee6ee3">
      <UserInfo>
        <DisplayName/>
        <AccountId xsi:nil="true"/>
        <AccountType/>
      </UserInfo>
    </MS_x0020_Content_x0020_Owner>
    <TaxCatchAll xmlns="2295e2e7-0eeb-498e-8716-217bb2ee6ee3">
      <Value>29</Value>
      <Value>126</Value>
      <Value>48</Value>
      <Value>47</Value>
      <Value>34</Value>
    </TaxCatchAll>
    <Event_x0020_VenueTaxHTField0 xmlns="2295e2e7-0eeb-498e-8716-217bb2ee6ee3">
      <Terms xmlns="http://schemas.microsoft.com/office/infopath/2007/PartnerControls">
        <TermInfo xmlns="http://schemas.microsoft.com/office/infopath/2007/PartnerControls">
          <TermName xmlns="http://schemas.microsoft.com/office/infopath/2007/PartnerControls">Georgia World Congress Center Atlanta, GA</TermName>
          <TermId xmlns="http://schemas.microsoft.com/office/infopath/2007/PartnerControls">ea0ece34-59a6-4d43-8d9e-d0f9e2a2f1ce</TermId>
        </TermInfo>
      </Terms>
    </Event_x0020_VenueTaxHTField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c48896dab5c4ca26eb0df5e4080f942f">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09be9dcc7d54799376e9c0867430e3fc"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External 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3833E7-CDA5-4E4A-AF0B-36A91B78C9EF}">
  <ds:schemaRefs>
    <ds:schemaRef ds:uri="http://purl.org/dc/elements/1.1/"/>
    <ds:schemaRef ds:uri="http://www.w3.org/XML/1998/namespace"/>
    <ds:schemaRef ds:uri="http://schemas.openxmlformats.org/package/2006/metadata/core-properties"/>
    <ds:schemaRef ds:uri="http://purl.org/dc/terms/"/>
    <ds:schemaRef ds:uri="http://purl.org/dc/dcmitype/"/>
    <ds:schemaRef ds:uri="2295e2e7-0eeb-498e-8716-217bb2ee6ee3"/>
    <ds:schemaRef ds:uri="http://schemas.microsoft.com/office/2006/documentManagement/types"/>
    <ds:schemaRef ds:uri="http://schemas.microsoft.com/office/infopath/2007/PartnerControls"/>
    <ds:schemaRef ds:uri="8b529f77-48ab-4581-b468-93f09345b8aa"/>
    <ds:schemaRef ds:uri="http://schemas.microsoft.com/office/2006/metadata/properties"/>
  </ds:schemaRefs>
</ds:datastoreItem>
</file>

<file path=customXml/itemProps2.xml><?xml version="1.0" encoding="utf-8"?>
<ds:datastoreItem xmlns:ds="http://schemas.openxmlformats.org/officeDocument/2006/customXml" ds:itemID="{191448CA-3B92-42F2-A15A-E485670603B6}">
  <ds:schemaRefs>
    <ds:schemaRef ds:uri="http://schemas.microsoft.com/sharepoint/v3/contenttype/forms"/>
  </ds:schemaRefs>
</ds:datastoreItem>
</file>

<file path=customXml/itemProps3.xml><?xml version="1.0" encoding="utf-8"?>
<ds:datastoreItem xmlns:ds="http://schemas.openxmlformats.org/officeDocument/2006/customXml" ds:itemID="{7A43FFF3-CECC-482F-B8F8-FBA0900F79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EXL315</Template>
  <TotalTime>241</TotalTime>
  <Words>1117</Words>
  <Application>Microsoft Office PowerPoint</Application>
  <PresentationFormat>On-screen Show (4:3)</PresentationFormat>
  <Paragraphs>201</Paragraphs>
  <Slides>33</Slides>
  <Notes>4</Notes>
  <HiddenSlides>0</HiddenSlides>
  <MMClips>0</MMClips>
  <ScaleCrop>false</ScaleCrop>
  <HeadingPairs>
    <vt:vector size="4" baseType="variant">
      <vt:variant>
        <vt:lpstr>Theme</vt:lpstr>
      </vt:variant>
      <vt:variant>
        <vt:i4>5</vt:i4>
      </vt:variant>
      <vt:variant>
        <vt:lpstr>Slide Titles</vt:lpstr>
      </vt:variant>
      <vt:variant>
        <vt:i4>33</vt:i4>
      </vt:variant>
    </vt:vector>
  </HeadingPairs>
  <TitlesOfParts>
    <vt:vector size="38" baseType="lpstr">
      <vt:lpstr>EXL315</vt:lpstr>
      <vt:lpstr>White with Consolas font for code slides</vt:lpstr>
      <vt:lpstr>teched-PPT_Theme-2011</vt:lpstr>
      <vt:lpstr>Office Theme</vt:lpstr>
      <vt:lpstr>1_Office Theme</vt:lpstr>
      <vt:lpstr>PowerPoint Presentation</vt:lpstr>
      <vt:lpstr>Microsoft Lync 2010: How to Go Big in Voice</vt:lpstr>
      <vt:lpstr>Session Takeaways and Objectives</vt:lpstr>
      <vt:lpstr>Lync – Expect the Best</vt:lpstr>
      <vt:lpstr>Lync PABX Replacement</vt:lpstr>
      <vt:lpstr>Lync Permanent Coexistence</vt:lpstr>
      <vt:lpstr>Lync as a Phone</vt:lpstr>
      <vt:lpstr>Lync as a Phone</vt:lpstr>
      <vt:lpstr>Go Big with Voice</vt:lpstr>
      <vt:lpstr>Retain the PABX</vt:lpstr>
      <vt:lpstr>Replace the PABX</vt:lpstr>
      <vt:lpstr>Connect with the PABX</vt:lpstr>
      <vt:lpstr>Lync Design Principles</vt:lpstr>
      <vt:lpstr>Lync Design Patterns</vt:lpstr>
      <vt:lpstr>Build the Lync Core</vt:lpstr>
      <vt:lpstr>Assess and Configure the Network</vt:lpstr>
      <vt:lpstr>Replace the PABX</vt:lpstr>
      <vt:lpstr>Site Deployment Process</vt:lpstr>
      <vt:lpstr>Site Analysis and Considerations</vt:lpstr>
      <vt:lpstr>Application Remediation / Replacement</vt:lpstr>
      <vt:lpstr>Site Configuration</vt:lpstr>
      <vt:lpstr>Connect to the PABX to Retire the PABX</vt:lpstr>
      <vt:lpstr>Pilot</vt:lpstr>
      <vt:lpstr>Connectivity to the PABX</vt:lpstr>
      <vt:lpstr>Transition People to Lync</vt:lpstr>
      <vt:lpstr>Trends and Lessons Learned</vt:lpstr>
      <vt:lpstr>Usage Trends</vt:lpstr>
      <vt:lpstr>Deployment Lessons Learned</vt:lpstr>
      <vt:lpstr>Communications Planning</vt:lpstr>
      <vt:lpstr>Session Takeaways and Objectives</vt:lpstr>
      <vt:lpstr>Enrol in Microsoft Virtual Academy Today</vt:lpstr>
      <vt:lpstr>Resources</vt:lpstr>
      <vt:lpstr>PowerPoint Presentation</vt:lpstr>
    </vt:vector>
  </TitlesOfParts>
  <Manager>&lt;Content Manager Name Here&gt;</Manager>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EXL315: Microsoft Lync 2010: Core Voice Planning and Deployment</dc:title>
  <dc:subject>Microsoft TechEd North America 2011</dc:subject>
  <dc:creator>Roy Kuntz</dc:creator>
  <dc:description>Template Design: Jordan Cayabyab
Formatter: Sylvia Tedjo, Silver Fox Productions
Event Date: May 16-19, 2011
Event Location: Atlanta
Audience Type: Developers, IT Pros</dc:description>
  <cp:lastModifiedBy>Event Staff</cp:lastModifiedBy>
  <cp:revision>216</cp:revision>
  <cp:lastPrinted>2010-05-11T05:02:34Z</cp:lastPrinted>
  <dcterms:created xsi:type="dcterms:W3CDTF">2011-05-12T03:37:12Z</dcterms:created>
  <dcterms:modified xsi:type="dcterms:W3CDTF">2011-09-01T04:20:45Z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 Venue">
    <vt:lpwstr>48;#Georgia World Congress Center Atlanta, GA|ea0ece34-59a6-4d43-8d9e-d0f9e2a2f1ce</vt:lpwstr>
  </property>
  <property fmtid="{D5CDD505-2E9C-101B-9397-08002B2CF9AE}" pid="5" name="Event Location">
    <vt:lpwstr>47;#Atlanta|2799ace8-866f-4a6d-b555-e5fff2d7eb83</vt:lpwstr>
  </property>
  <property fmtid="{D5CDD505-2E9C-101B-9397-08002B2CF9AE}" pid="6" name="Event1">
    <vt:lpwstr>126;#TechEd|ac8fad57-eb30-43a8-b5bd-05dcf2cf2246</vt:lpwstr>
  </property>
  <property fmtid="{D5CDD505-2E9C-101B-9397-08002B2CF9AE}" pid="7" name="Audience">
    <vt:lpwstr>34;#Developers|389e14a2-def5-4335-8627-c0368c2934a2;#29;#IT Professionals|990979ff-1741-4b6e-880c-9fb513214ef8</vt:lpwstr>
  </property>
</Properties>
</file>