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79" r:id="rId2"/>
    <p:sldId id="280" r:id="rId3"/>
    <p:sldId id="260" r:id="rId4"/>
    <p:sldId id="323" r:id="rId5"/>
    <p:sldId id="286" r:id="rId6"/>
    <p:sldId id="287" r:id="rId7"/>
    <p:sldId id="288" r:id="rId8"/>
    <p:sldId id="289" r:id="rId9"/>
    <p:sldId id="290" r:id="rId10"/>
    <p:sldId id="322" r:id="rId11"/>
    <p:sldId id="292" r:id="rId12"/>
    <p:sldId id="293" r:id="rId13"/>
    <p:sldId id="324" r:id="rId14"/>
    <p:sldId id="296" r:id="rId15"/>
    <p:sldId id="297" r:id="rId16"/>
    <p:sldId id="298" r:id="rId17"/>
    <p:sldId id="299" r:id="rId18"/>
    <p:sldId id="300" r:id="rId19"/>
    <p:sldId id="301" r:id="rId20"/>
    <p:sldId id="327" r:id="rId21"/>
    <p:sldId id="325" r:id="rId22"/>
    <p:sldId id="304" r:id="rId23"/>
    <p:sldId id="305" r:id="rId24"/>
    <p:sldId id="306" r:id="rId25"/>
    <p:sldId id="307" r:id="rId26"/>
    <p:sldId id="308" r:id="rId27"/>
    <p:sldId id="309" r:id="rId28"/>
    <p:sldId id="326" r:id="rId29"/>
    <p:sldId id="319" r:id="rId30"/>
    <p:sldId id="320" r:id="rId31"/>
    <p:sldId id="321" r:id="rId32"/>
    <p:sldId id="328" r:id="rId33"/>
    <p:sldId id="331" r:id="rId34"/>
    <p:sldId id="270"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52" autoAdjust="0"/>
    <p:restoredTop sz="76995" autoAdjust="0"/>
  </p:normalViewPr>
  <p:slideViewPr>
    <p:cSldViewPr>
      <p:cViewPr>
        <p:scale>
          <a:sx n="70" d="100"/>
          <a:sy n="70" d="100"/>
        </p:scale>
        <p:origin x="-37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31/08/2011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p:spPr>
        <p:txBody>
          <a:bodyPr/>
          <a:lstStyle/>
          <a:p>
            <a:pPr eaLnBrk="1" hangingPunct="1"/>
            <a:endParaRPr lang="en-US" smtClean="0"/>
          </a:p>
        </p:txBody>
      </p:sp>
      <p:sp>
        <p:nvSpPr>
          <p:cNvPr id="52227" name="Date Placeholder 3"/>
          <p:cNvSpPr>
            <a:spLocks noGrp="1"/>
          </p:cNvSpPr>
          <p:nvPr>
            <p:ph type="dt" sz="quarter" idx="1"/>
          </p:nvPr>
        </p:nvSpPr>
        <p:spPr>
          <a:xfrm>
            <a:off x="3884852" y="0"/>
            <a:ext cx="2971593" cy="457200"/>
          </a:xfrm>
          <a:prstGeom prst="rect">
            <a:avLst/>
          </a:prstGeom>
        </p:spPr>
        <p:txBody>
          <a:bodyPr lIns="89940" tIns="44970" rIns="89940" bIns="44970"/>
          <a:lstStyle/>
          <a:p>
            <a:pPr>
              <a:defRPr/>
            </a:pPr>
            <a:fld id="{7FCFF2AA-F3A8-400F-8F10-9F5F4554CC72}" type="datetime1">
              <a:rPr lang="en-US" smtClean="0">
                <a:ea typeface="ＭＳ Ｐゴシック" pitchFamily="34" charset="-128"/>
              </a:rPr>
              <a:pPr>
                <a:defRPr/>
              </a:pPr>
              <a:t>8/31/2011</a:t>
            </a:fld>
            <a:endParaRPr lang="en-US" smtClean="0">
              <a:ea typeface="ＭＳ Ｐゴシック" pitchFamily="34" charset="-128"/>
            </a:endParaRPr>
          </a:p>
        </p:txBody>
      </p:sp>
      <p:sp>
        <p:nvSpPr>
          <p:cNvPr id="52228" name="Slide Number Placeholder 4"/>
          <p:cNvSpPr>
            <a:spLocks noGrp="1"/>
          </p:cNvSpPr>
          <p:nvPr>
            <p:ph type="sldNum" sz="quarter" idx="5"/>
          </p:nvPr>
        </p:nvSpPr>
        <p:spPr>
          <a:xfrm>
            <a:off x="3884852" y="8685235"/>
            <a:ext cx="2971593" cy="457200"/>
          </a:xfrm>
          <a:prstGeom prst="rect">
            <a:avLst/>
          </a:prstGeom>
        </p:spPr>
        <p:txBody>
          <a:bodyPr lIns="89940" tIns="44970" rIns="89940" bIns="44970"/>
          <a:lstStyle/>
          <a:p>
            <a:pPr>
              <a:defRPr/>
            </a:pPr>
            <a:fld id="{CBFC49FE-136F-43EA-8F5E-4C95DE3B4289}" type="slidenum">
              <a:rPr lang="en-US" smtClean="0">
                <a:ea typeface="ＭＳ Ｐゴシック" pitchFamily="34" charset="-128"/>
              </a:rPr>
              <a:pPr>
                <a:defRPr/>
              </a:pPr>
              <a:t>11</a:t>
            </a:fld>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16</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17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19</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pPr>
              <a:defRPr/>
            </a:pPr>
            <a:fld id="{653C5A1E-548E-47DF-92BB-5A0FF1A8A421}" type="datetime1">
              <a:rPr lang="en-US" smtClean="0"/>
              <a:pPr>
                <a:defRPr/>
              </a:pPr>
              <a:t>8/31/2011</a:t>
            </a:fld>
            <a:endParaRPr lang="en-US"/>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pPr>
              <a:defRPr/>
            </a:pPr>
            <a:fld id="{FF727B6D-0F00-4104-AC55-E400A5742D82}" type="slidenum">
              <a:rPr lang="en-US" smtClean="0"/>
              <a:pPr>
                <a:defRPr/>
              </a:pPr>
              <a:t>25</a:t>
            </a:fld>
            <a:endParaRPr lang="en-US"/>
          </a:p>
        </p:txBody>
      </p:sp>
    </p:spTree>
    <p:extLst>
      <p:ext uri="{BB962C8B-B14F-4D97-AF65-F5344CB8AC3E}">
        <p14:creationId xmlns:p14="http://schemas.microsoft.com/office/powerpoint/2010/main" val="141086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pPr marL="0" lvl="1" indent="0" defTabSz="899404" fontAlgn="base">
              <a:lnSpc>
                <a:spcPct val="100000"/>
              </a:lnSpc>
              <a:spcBef>
                <a:spcPct val="30000"/>
              </a:spcBef>
              <a:spcAft>
                <a:spcPct val="0"/>
              </a:spcAft>
              <a:buClrTx/>
              <a:buNone/>
              <a:defRPr/>
            </a:pPr>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pPr>
              <a:defRPr/>
            </a:pPr>
            <a:fld id="{7E9F3F64-996F-490E-AB00-D4E619FB5188}" type="datetime1">
              <a:rPr lang="en-US" smtClean="0"/>
              <a:pPr>
                <a:defRPr/>
              </a:pPr>
              <a:t>8/31/2011</a:t>
            </a:fld>
            <a:endParaRPr lang="en-US"/>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pPr>
              <a:defRPr/>
            </a:pPr>
            <a:fld id="{16B5FD4C-B717-4B9F-B877-FDE541A2D977}" type="slidenum">
              <a:rPr lang="en-US" smtClean="0"/>
              <a:pPr>
                <a:defRPr/>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xfrm>
            <a:off x="3884852" y="0"/>
            <a:ext cx="2971593" cy="457200"/>
          </a:xfrm>
          <a:prstGeom prst="rect">
            <a:avLst/>
          </a:prstGeom>
          <a:noFill/>
        </p:spPr>
        <p:txBody>
          <a:bodyPr lIns="89940" tIns="44970" rIns="89940" bIns="44970"/>
          <a:lstStyle/>
          <a:p>
            <a:fld id="{9F0FF064-276E-480C-B3D5-7B40C32757E5}" type="datetime1">
              <a:rPr lang="en-US"/>
              <a:pPr/>
              <a:t>8/31/2011</a:t>
            </a:fld>
            <a:endParaRPr lang="en-US"/>
          </a:p>
        </p:txBody>
      </p:sp>
      <p:sp>
        <p:nvSpPr>
          <p:cNvPr id="31747" name="Rectangle 7"/>
          <p:cNvSpPr>
            <a:spLocks noGrp="1" noChangeArrowheads="1"/>
          </p:cNvSpPr>
          <p:nvPr>
            <p:ph type="sldNum" sz="quarter" idx="5"/>
          </p:nvPr>
        </p:nvSpPr>
        <p:spPr>
          <a:xfrm>
            <a:off x="3884852" y="8685235"/>
            <a:ext cx="2971593" cy="457200"/>
          </a:xfrm>
          <a:prstGeom prst="rect">
            <a:avLst/>
          </a:prstGeom>
          <a:noFill/>
        </p:spPr>
        <p:txBody>
          <a:bodyPr lIns="89940" tIns="44970" rIns="89940" bIns="44970"/>
          <a:lstStyle/>
          <a:p>
            <a:fld id="{36D0F412-DA09-42DE-B538-55B822922BF9}" type="slidenum">
              <a:rPr lang="en-US"/>
              <a:pPr/>
              <a:t>27</a:t>
            </a:fld>
            <a:endParaRPr lang="en-US"/>
          </a:p>
        </p:txBody>
      </p:sp>
      <p:sp>
        <p:nvSpPr>
          <p:cNvPr id="31748" name="Rectangle 2"/>
          <p:cNvSpPr>
            <a:spLocks noGrp="1" noRot="1" noChangeAspect="1" noChangeArrowheads="1" noTextEdit="1"/>
          </p:cNvSpPr>
          <p:nvPr>
            <p:ph type="sldImg"/>
          </p:nvPr>
        </p:nvSpPr>
        <p:spPr>
          <a:xfrm>
            <a:off x="1295400" y="849313"/>
            <a:ext cx="4267200" cy="3200400"/>
          </a:xfrm>
          <a:ln/>
        </p:spPr>
      </p:sp>
      <p:sp>
        <p:nvSpPr>
          <p:cNvPr id="31749" name="Rectangle 3"/>
          <p:cNvSpPr>
            <a:spLocks noGrp="1" noChangeArrowheads="1"/>
          </p:cNvSpPr>
          <p:nvPr>
            <p:ph type="body" idx="1"/>
          </p:nvPr>
        </p:nvSpPr>
        <p:spPr>
          <a:noFill/>
          <a:ln/>
        </p:spPr>
        <p:txBody>
          <a:bodyPr/>
          <a:lstStyle/>
          <a:p>
            <a:pPr eaLnBrk="1" hangingPunct="1">
              <a:lnSpc>
                <a:spcPct val="90000"/>
              </a:lnSpc>
            </a:pP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xfrm>
            <a:off x="1295400" y="849313"/>
            <a:ext cx="4267200" cy="3200400"/>
          </a:xfrm>
          <a:ln/>
        </p:spPr>
      </p:sp>
      <p:sp>
        <p:nvSpPr>
          <p:cNvPr id="58370" name="Notes Placeholder 2"/>
          <p:cNvSpPr>
            <a:spLocks noGrp="1"/>
          </p:cNvSpPr>
          <p:nvPr>
            <p:ph type="body" idx="1"/>
          </p:nvPr>
        </p:nvSpPr>
        <p:spPr>
          <a:ln/>
        </p:spPr>
        <p:txBody>
          <a:bodyPr/>
          <a:lstStyle/>
          <a:p>
            <a:pPr eaLnBrk="1" hangingPunct="1"/>
            <a:endParaRPr lang="en-US" dirty="0" smtClean="0"/>
          </a:p>
        </p:txBody>
      </p:sp>
      <p:sp>
        <p:nvSpPr>
          <p:cNvPr id="38915" name="Date Placeholder 3"/>
          <p:cNvSpPr>
            <a:spLocks noGrp="1"/>
          </p:cNvSpPr>
          <p:nvPr>
            <p:ph type="dt" sz="quarter" idx="1"/>
          </p:nvPr>
        </p:nvSpPr>
        <p:spPr>
          <a:xfrm>
            <a:off x="3884852" y="0"/>
            <a:ext cx="2971593" cy="457200"/>
          </a:xfrm>
          <a:prstGeom prst="rect">
            <a:avLst/>
          </a:prstGeom>
        </p:spPr>
        <p:txBody>
          <a:bodyPr lIns="89940" tIns="44970" rIns="89940" bIns="44970"/>
          <a:lstStyle/>
          <a:p>
            <a:pPr>
              <a:defRPr/>
            </a:pPr>
            <a:fld id="{C87E4BFF-7508-436A-98AF-800A47DA271C}" type="datetime1">
              <a:rPr lang="en-US">
                <a:ea typeface="ＭＳ Ｐゴシック" pitchFamily="34" charset="-128"/>
              </a:rPr>
              <a:pPr>
                <a:defRPr/>
              </a:pPr>
              <a:t>8/31/2011</a:t>
            </a:fld>
            <a:endParaRPr lang="en-US" dirty="0">
              <a:ea typeface="ＭＳ Ｐゴシック" pitchFamily="34" charset="-128"/>
            </a:endParaRPr>
          </a:p>
        </p:txBody>
      </p:sp>
      <p:sp>
        <p:nvSpPr>
          <p:cNvPr id="38916" name="Slide Number Placeholder 4"/>
          <p:cNvSpPr>
            <a:spLocks noGrp="1"/>
          </p:cNvSpPr>
          <p:nvPr>
            <p:ph type="sldNum" sz="quarter" idx="5"/>
          </p:nvPr>
        </p:nvSpPr>
        <p:spPr>
          <a:xfrm>
            <a:off x="3884852" y="8685235"/>
            <a:ext cx="2971593" cy="457200"/>
          </a:xfrm>
          <a:prstGeom prst="rect">
            <a:avLst/>
          </a:prstGeom>
        </p:spPr>
        <p:txBody>
          <a:bodyPr lIns="89940" tIns="44970" rIns="89940" bIns="44970"/>
          <a:lstStyle/>
          <a:p>
            <a:pPr>
              <a:defRPr/>
            </a:pPr>
            <a:fld id="{E2450A1E-A489-4EF4-A9BD-A9421B4F65EE}" type="slidenum">
              <a:rPr lang="en-US">
                <a:ea typeface="ＭＳ Ｐゴシック" pitchFamily="34" charset="-128"/>
              </a:rPr>
              <a:pPr>
                <a:defRPr/>
              </a:pPr>
              <a:t>5</a:t>
            </a:fld>
            <a:endParaRPr lang="en-US" dirty="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xfrm>
            <a:off x="3884852" y="0"/>
            <a:ext cx="2971593" cy="457200"/>
          </a:xfrm>
          <a:prstGeom prst="rect">
            <a:avLst/>
          </a:prstGeom>
        </p:spPr>
        <p:txBody>
          <a:bodyPr lIns="89940" tIns="44970" rIns="89940" bIns="44970"/>
          <a:lstStyle/>
          <a:p>
            <a:pPr>
              <a:defRPr/>
            </a:pPr>
            <a:fld id="{56BF2F99-0DBE-4CCB-A845-27B18066F123}" type="datetime1">
              <a:rPr lang="en-US" smtClean="0">
                <a:latin typeface="Arial" pitchFamily="34" charset="0"/>
                <a:ea typeface="MS PGothic" pitchFamily="34" charset="-128"/>
              </a:rPr>
              <a:pPr>
                <a:defRPr/>
              </a:pPr>
              <a:t>8/31/2011</a:t>
            </a:fld>
            <a:endParaRPr lang="en-US" dirty="0" smtClean="0">
              <a:latin typeface="Arial" pitchFamily="34" charset="0"/>
              <a:ea typeface="MS PGothic" pitchFamily="34" charset="-128"/>
            </a:endParaRPr>
          </a:p>
        </p:txBody>
      </p:sp>
      <p:sp>
        <p:nvSpPr>
          <p:cNvPr id="49155" name="Rectangle 7"/>
          <p:cNvSpPr>
            <a:spLocks noGrp="1" noChangeArrowheads="1"/>
          </p:cNvSpPr>
          <p:nvPr>
            <p:ph type="sldNum" sz="quarter" idx="5"/>
          </p:nvPr>
        </p:nvSpPr>
        <p:spPr>
          <a:xfrm>
            <a:off x="3884852" y="8685235"/>
            <a:ext cx="2971593" cy="457200"/>
          </a:xfrm>
          <a:prstGeom prst="rect">
            <a:avLst/>
          </a:prstGeom>
        </p:spPr>
        <p:txBody>
          <a:bodyPr lIns="89940" tIns="44970" rIns="89940" bIns="44970"/>
          <a:lstStyle/>
          <a:p>
            <a:pPr>
              <a:defRPr/>
            </a:pPr>
            <a:fld id="{7CD4B4E3-E4E6-465B-96F7-16F29AE7B4AC}" type="slidenum">
              <a:rPr lang="en-US" smtClean="0">
                <a:latin typeface="Arial" pitchFamily="34" charset="0"/>
                <a:ea typeface="MS PGothic" pitchFamily="34" charset="-128"/>
              </a:rPr>
              <a:pPr>
                <a:defRPr/>
              </a:pPr>
              <a:t>6</a:t>
            </a:fld>
            <a:endParaRPr lang="en-US" dirty="0" smtClean="0">
              <a:latin typeface="Arial" pitchFamily="34" charset="0"/>
              <a:ea typeface="MS PGothic" pitchFamily="34" charset="-128"/>
            </a:endParaRPr>
          </a:p>
        </p:txBody>
      </p:sp>
      <p:sp>
        <p:nvSpPr>
          <p:cNvPr id="50180" name="Rectangle 2"/>
          <p:cNvSpPr>
            <a:spLocks noGrp="1" noRot="1" noChangeAspect="1" noChangeArrowheads="1" noTextEdit="1"/>
          </p:cNvSpPr>
          <p:nvPr>
            <p:ph type="sldImg"/>
          </p:nvPr>
        </p:nvSpPr>
        <p:spPr>
          <a:xfrm>
            <a:off x="1295400" y="849313"/>
            <a:ext cx="4267200" cy="3200400"/>
          </a:xfrm>
          <a:ln/>
        </p:spPr>
      </p:sp>
      <p:sp>
        <p:nvSpPr>
          <p:cNvPr id="50181" name="Rectangle 3"/>
          <p:cNvSpPr>
            <a:spLocks noGrp="1" noChangeArrowheads="1"/>
          </p:cNvSpPr>
          <p:nvPr>
            <p:ph type="body" idx="1"/>
          </p:nvPr>
        </p:nvSpPr>
        <p:spPr>
          <a:noFill/>
          <a:ln/>
        </p:spPr>
        <p:txBody>
          <a:bodyPr/>
          <a:lstStyle/>
          <a:p>
            <a:pPr marL="0" lvl="1" indent="0" defTabSz="899404" fontAlgn="base">
              <a:lnSpc>
                <a:spcPct val="100000"/>
              </a:lnSpc>
              <a:spcBef>
                <a:spcPct val="30000"/>
              </a:spcBef>
              <a:spcAft>
                <a:spcPct val="0"/>
              </a:spcAft>
              <a:buClrTx/>
              <a:buNone/>
              <a:defRPr/>
            </a:pPr>
            <a:endParaRPr lang="en-US" altLang="zh-TW"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pPr marL="0" indent="0" defTabSz="899404" fontAlgn="base">
              <a:lnSpc>
                <a:spcPct val="100000"/>
              </a:lnSpc>
              <a:spcBef>
                <a:spcPct val="30000"/>
              </a:spcBef>
              <a:spcAft>
                <a:spcPct val="0"/>
              </a:spcAft>
              <a:buClrTx/>
              <a:buNone/>
              <a:defRPr/>
            </a:pPr>
            <a:endParaRPr lang="en-US"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fld id="{8E2DACBD-530F-450D-9458-9F1DCE33AB9D}" type="datetime1">
              <a:rPr lang="en-US" smtClean="0"/>
              <a:pPr/>
              <a:t>8/31/2011</a:t>
            </a:fld>
            <a:endParaRPr lang="en-US" dirty="0"/>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fld id="{1093F853-CE14-43D4-9AD7-6F7E411B119F}"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849313"/>
            <a:ext cx="4267200" cy="3200400"/>
          </a:xfrm>
        </p:spPr>
      </p:sp>
      <p:sp>
        <p:nvSpPr>
          <p:cNvPr id="3" name="Notes Placeholder 2"/>
          <p:cNvSpPr>
            <a:spLocks noGrp="1"/>
          </p:cNvSpPr>
          <p:nvPr>
            <p:ph type="body" idx="1"/>
          </p:nvPr>
        </p:nvSpPr>
        <p:spPr/>
        <p:txBody>
          <a:bodyPr>
            <a:normAutofit/>
          </a:bodyPr>
          <a:lstStyle/>
          <a:p>
            <a:endParaRPr lang="en-AU" dirty="0"/>
          </a:p>
        </p:txBody>
      </p:sp>
      <p:sp>
        <p:nvSpPr>
          <p:cNvPr id="4" name="Date Placeholder 3"/>
          <p:cNvSpPr>
            <a:spLocks noGrp="1"/>
          </p:cNvSpPr>
          <p:nvPr>
            <p:ph type="dt" idx="10"/>
          </p:nvPr>
        </p:nvSpPr>
        <p:spPr>
          <a:xfrm>
            <a:off x="3884852" y="0"/>
            <a:ext cx="2971593" cy="457200"/>
          </a:xfrm>
          <a:prstGeom prst="rect">
            <a:avLst/>
          </a:prstGeom>
        </p:spPr>
        <p:txBody>
          <a:bodyPr lIns="89940" tIns="44970" rIns="89940" bIns="44970"/>
          <a:lstStyle/>
          <a:p>
            <a:pPr>
              <a:defRPr/>
            </a:pPr>
            <a:fld id="{653C5A1E-548E-47DF-92BB-5A0FF1A8A421}" type="datetime1">
              <a:rPr lang="en-US" smtClean="0"/>
              <a:pPr>
                <a:defRPr/>
              </a:pPr>
              <a:t>8/31/2011</a:t>
            </a:fld>
            <a:endParaRPr lang="en-US"/>
          </a:p>
        </p:txBody>
      </p:sp>
      <p:sp>
        <p:nvSpPr>
          <p:cNvPr id="5" name="Slide Number Placeholder 4"/>
          <p:cNvSpPr>
            <a:spLocks noGrp="1"/>
          </p:cNvSpPr>
          <p:nvPr>
            <p:ph type="sldNum" sz="quarter" idx="11"/>
          </p:nvPr>
        </p:nvSpPr>
        <p:spPr>
          <a:xfrm>
            <a:off x="3884852" y="8685235"/>
            <a:ext cx="2971593" cy="457200"/>
          </a:xfrm>
          <a:prstGeom prst="rect">
            <a:avLst/>
          </a:prstGeom>
        </p:spPr>
        <p:txBody>
          <a:bodyPr lIns="89940" tIns="44970" rIns="89940" bIns="44970"/>
          <a:lstStyle/>
          <a:p>
            <a:pPr>
              <a:defRPr/>
            </a:pPr>
            <a:fld id="{FF727B6D-0F00-4104-AC55-E400A5742D8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a:ln/>
        </p:spPr>
        <p:txBody>
          <a:bodyPr/>
          <a:lstStyle/>
          <a:p>
            <a:pPr marL="0" indent="0" defTabSz="899404" fontAlgn="base">
              <a:lnSpc>
                <a:spcPct val="100000"/>
              </a:lnSpc>
              <a:spcBef>
                <a:spcPct val="30000"/>
              </a:spcBef>
              <a:spcAft>
                <a:spcPct val="0"/>
              </a:spcAft>
              <a:buClrTx/>
              <a:buNone/>
              <a:defRPr/>
            </a:pPr>
            <a:endParaRPr lang="en-US" b="1" i="1" dirty="0" smtClean="0"/>
          </a:p>
        </p:txBody>
      </p:sp>
      <p:sp>
        <p:nvSpPr>
          <p:cNvPr id="82947" name="Date Placeholder 3"/>
          <p:cNvSpPr>
            <a:spLocks noGrp="1"/>
          </p:cNvSpPr>
          <p:nvPr>
            <p:ph type="dt" sz="quarter" idx="1"/>
          </p:nvPr>
        </p:nvSpPr>
        <p:spPr>
          <a:xfrm>
            <a:off x="3884852" y="0"/>
            <a:ext cx="2971593" cy="457200"/>
          </a:xfrm>
          <a:prstGeom prst="rect">
            <a:avLst/>
          </a:prstGeom>
          <a:noFill/>
        </p:spPr>
        <p:txBody>
          <a:bodyPr lIns="89940" tIns="44970" rIns="89940" bIns="44970"/>
          <a:lstStyle/>
          <a:p>
            <a:fld id="{2E8FEA9E-9252-4198-B1E1-54C073CFCA18}" type="datetime1">
              <a:rPr lang="en-US" smtClean="0">
                <a:latin typeface="Arial" charset="0"/>
                <a:ea typeface="MS PGothic"/>
                <a:cs typeface="MS PGothic"/>
              </a:rPr>
              <a:pPr/>
              <a:t>8/31/2011</a:t>
            </a:fld>
            <a:endParaRPr lang="en-US" dirty="0" smtClean="0">
              <a:latin typeface="Arial" charset="0"/>
              <a:ea typeface="MS PGothic"/>
              <a:cs typeface="MS PGothic"/>
            </a:endParaRPr>
          </a:p>
        </p:txBody>
      </p:sp>
      <p:sp>
        <p:nvSpPr>
          <p:cNvPr id="82948" name="Slide Number Placeholder 4"/>
          <p:cNvSpPr>
            <a:spLocks noGrp="1"/>
          </p:cNvSpPr>
          <p:nvPr>
            <p:ph type="sldNum" sz="quarter" idx="5"/>
          </p:nvPr>
        </p:nvSpPr>
        <p:spPr>
          <a:xfrm>
            <a:off x="3884852" y="8685235"/>
            <a:ext cx="2971593" cy="457200"/>
          </a:xfrm>
          <a:prstGeom prst="rect">
            <a:avLst/>
          </a:prstGeom>
          <a:noFill/>
        </p:spPr>
        <p:txBody>
          <a:bodyPr lIns="89940" tIns="44970" rIns="89940" bIns="44970"/>
          <a:lstStyle/>
          <a:p>
            <a:fld id="{B24B1846-AAAB-43CE-A834-86BEE9BAED33}" type="slidenum">
              <a:rPr lang="en-US" smtClean="0">
                <a:latin typeface="Arial" charset="0"/>
                <a:ea typeface="MS PGothic"/>
                <a:cs typeface="MS PGothic"/>
              </a:rPr>
              <a:pPr/>
              <a:t>9</a:t>
            </a:fld>
            <a:endParaRPr lang="en-US" dirty="0" smtClean="0">
              <a:latin typeface="Arial" charset="0"/>
              <a:ea typeface="MS PGothic"/>
              <a:cs typeface="MS P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8/31/2011 4:53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pPr/>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pPr/>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pPr/>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pPr/>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j-lt"/>
              </a:defRPr>
            </a:lvl1pPr>
          </a:lstStyle>
          <a:p>
            <a:r>
              <a:rPr lang="en-US" dirty="0" smtClean="0"/>
              <a:t>title placeholder</a:t>
            </a:r>
            <a:endParaRPr lang="en-US" dirty="0"/>
          </a:p>
        </p:txBody>
      </p:sp>
      <p:sp>
        <p:nvSpPr>
          <p:cNvPr id="9" name="Text Placeholder 2"/>
          <p:cNvSpPr>
            <a:spLocks noGrp="1"/>
          </p:cNvSpPr>
          <p:nvPr>
            <p:ph type="body" idx="13" hasCustomPrompt="1"/>
          </p:nvPr>
        </p:nvSpPr>
        <p:spPr>
          <a:xfrm>
            <a:off x="457200" y="981115"/>
            <a:ext cx="8229600" cy="369332"/>
          </a:xfrm>
          <a:prstGeom prst="rect">
            <a:avLst/>
          </a:prstGeom>
        </p:spPr>
        <p:txBody>
          <a:bodyPr anchor="t"/>
          <a:lstStyle>
            <a:lvl1pPr marL="0" indent="0">
              <a:buNone/>
              <a:defRPr sz="1800" b="0" cap="all" baseline="0">
                <a:solidFill>
                  <a:srgbClr val="6D6E7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 placeholder</a:t>
            </a:r>
          </a:p>
        </p:txBody>
      </p:sp>
      <p:sp>
        <p:nvSpPr>
          <p:cNvPr id="5" name="Content Placeholder 2"/>
          <p:cNvSpPr>
            <a:spLocks noGrp="1"/>
          </p:cNvSpPr>
          <p:nvPr>
            <p:ph sz="half" idx="1"/>
          </p:nvPr>
        </p:nvSpPr>
        <p:spPr>
          <a:xfrm>
            <a:off x="457200" y="1490472"/>
            <a:ext cx="4038600" cy="2482218"/>
          </a:xfrm>
          <a:prstGeom prst="rect">
            <a:avLst/>
          </a:prstGeom>
        </p:spPr>
        <p:txBody>
          <a:bodyPr vert="horz" lIns="91440" tIns="45720" rIns="91440" bIns="45720" rtlCol="0">
            <a:spAutoFit/>
          </a:bodyPr>
          <a:lstStyle>
            <a:lvl1pPr>
              <a:defRPr lang="en-US" smtClean="0">
                <a:latin typeface="+mn-lt"/>
              </a:defRPr>
            </a:lvl1pPr>
            <a:lvl2pPr>
              <a:defRPr lang="en-US" smtClean="0">
                <a:latin typeface="+mn-lt"/>
              </a:defRPr>
            </a:lvl2pPr>
            <a:lvl3pPr>
              <a:defRPr lang="en-US" smtClean="0">
                <a:latin typeface="+mn-lt"/>
              </a:defRPr>
            </a:lvl3pPr>
            <a:lvl4pPr>
              <a:defRPr lang="en-US" smtClean="0">
                <a:latin typeface="+mn-lt"/>
              </a:defRPr>
            </a:lvl4pPr>
            <a:lvl5pPr>
              <a:defRPr lang="en-US">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5"/>
          </p:nvPr>
        </p:nvSpPr>
        <p:spPr>
          <a:xfrm>
            <a:off x="4648200" y="1490471"/>
            <a:ext cx="3898900" cy="4525963"/>
          </a:xfrm>
          <a:noFill/>
          <a:effectLst>
            <a:outerShdw blurRad="50800" dist="38100" dir="5400000" algn="t" rotWithShape="0">
              <a:prstClr val="black">
                <a:alpha val="40000"/>
              </a:prstClr>
            </a:outerShdw>
          </a:effectLst>
        </p:spPr>
        <p:txBody>
          <a:bodyPr/>
          <a:lstStyle/>
          <a:p>
            <a:r>
              <a:rPr lang="en-US" smtClean="0"/>
              <a:t>Click icon to add picture</a:t>
            </a:r>
            <a:endParaRPr lang="en-US"/>
          </a:p>
        </p:txBody>
      </p:sp>
    </p:spTree>
    <p:extLst>
      <p:ext uri="{BB962C8B-B14F-4D97-AF65-F5344CB8AC3E}">
        <p14:creationId xmlns:p14="http://schemas.microsoft.com/office/powerpoint/2010/main" val="4004258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pPr/>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pPr/>
              <a:t>31/08/2011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pPr/>
              <a:t>31/08/2011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pPr/>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pPr/>
              <a:t>31/08/2011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pPr/>
              <a:t>31/08/2011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6"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pPr/>
              <a:t>31/08/2011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3" r:id="rId14"/>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image" Target="../media/image24.png"/><Relationship Id="rId16" Type="http://schemas.openxmlformats.org/officeDocument/2006/relationships/image" Target="../media/image38.png"/><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30.png"/><Relationship Id="rId21" Type="http://schemas.openxmlformats.org/officeDocument/2006/relationships/image" Target="../media/image43.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21.xml"/><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14.xml"/><Relationship Id="rId6" Type="http://schemas.openxmlformats.org/officeDocument/2006/relationships/image" Target="../media/image26.png"/><Relationship Id="rId11" Type="http://schemas.openxmlformats.org/officeDocument/2006/relationships/image" Target="../media/image42.png"/><Relationship Id="rId5" Type="http://schemas.openxmlformats.org/officeDocument/2006/relationships/image" Target="../media/image25.png"/><Relationship Id="rId15" Type="http://schemas.openxmlformats.org/officeDocument/2006/relationships/image" Target="../media/image35.png"/><Relationship Id="rId10" Type="http://schemas.openxmlformats.org/officeDocument/2006/relationships/image" Target="../media/image31.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9"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technet.microsoft.com/en-us/exchange/ff182054.aspx"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0" y="764704"/>
            <a:ext cx="9144000"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12" y="-99392"/>
            <a:ext cx="8229600" cy="926976"/>
          </a:xfrm>
        </p:spPr>
        <p:txBody>
          <a:bodyPr>
            <a:normAutofit/>
          </a:bodyPr>
          <a:lstStyle/>
          <a:p>
            <a:r>
              <a:rPr lang="en-AU" sz="2400" dirty="0" smtClean="0"/>
              <a:t>Concerns for Maintaining Availability:</a:t>
            </a:r>
            <a:br>
              <a:rPr lang="en-AU" sz="2400" dirty="0" smtClean="0"/>
            </a:br>
            <a:r>
              <a:rPr lang="en-AU" sz="2400" dirty="0" smtClean="0">
                <a:solidFill>
                  <a:schemeClr val="accent2"/>
                </a:solidFill>
              </a:rPr>
              <a:t>A brief History of Exchange </a:t>
            </a:r>
            <a:endParaRPr lang="en-US" sz="2400" dirty="0">
              <a:solidFill>
                <a:schemeClr val="accent2"/>
              </a:solidFill>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Rounded Rectangle 6"/>
          <p:cNvSpPr/>
          <p:nvPr/>
        </p:nvSpPr>
        <p:spPr>
          <a:xfrm>
            <a:off x="430311" y="1602390"/>
            <a:ext cx="2649069" cy="35661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Performance </a:t>
            </a:r>
            <a:r>
              <a:rPr lang="en-US" sz="1400" dirty="0" smtClean="0"/>
              <a:t>Demand</a:t>
            </a:r>
            <a:endParaRPr lang="en-US" sz="1400" dirty="0"/>
          </a:p>
        </p:txBody>
      </p:sp>
      <p:sp>
        <p:nvSpPr>
          <p:cNvPr id="8" name="Rounded Rectangle 7"/>
          <p:cNvSpPr/>
          <p:nvPr/>
        </p:nvSpPr>
        <p:spPr>
          <a:xfrm>
            <a:off x="430311" y="1959006"/>
            <a:ext cx="2649071" cy="356175"/>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Capacity Demand</a:t>
            </a:r>
          </a:p>
        </p:txBody>
      </p:sp>
      <p:sp>
        <p:nvSpPr>
          <p:cNvPr id="9" name="Rounded Rectangle 8"/>
          <p:cNvSpPr/>
          <p:nvPr/>
        </p:nvSpPr>
        <p:spPr>
          <a:xfrm>
            <a:off x="430300" y="3201260"/>
            <a:ext cx="2649071" cy="53796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Storage </a:t>
            </a:r>
            <a:r>
              <a:rPr lang="en-US" sz="1400" dirty="0" smtClean="0"/>
              <a:t>Replication/</a:t>
            </a:r>
            <a:r>
              <a:rPr lang="en-US" sz="1400" dirty="0" err="1" smtClean="0"/>
              <a:t>GeoClustering</a:t>
            </a:r>
            <a:endParaRPr lang="en-US" sz="1400" dirty="0"/>
          </a:p>
        </p:txBody>
      </p:sp>
      <p:sp>
        <p:nvSpPr>
          <p:cNvPr id="10" name="Rounded Rectangle 9"/>
          <p:cNvSpPr/>
          <p:nvPr/>
        </p:nvSpPr>
        <p:spPr>
          <a:xfrm>
            <a:off x="430300" y="2832870"/>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Windows </a:t>
            </a:r>
            <a:r>
              <a:rPr lang="en-US" sz="1400" dirty="0" smtClean="0"/>
              <a:t>Clustering</a:t>
            </a:r>
            <a:endParaRPr lang="en-US" sz="1400" dirty="0"/>
          </a:p>
        </p:txBody>
      </p:sp>
      <p:sp>
        <p:nvSpPr>
          <p:cNvPr id="11" name="Rounded Rectangle 10"/>
          <p:cNvSpPr/>
          <p:nvPr/>
        </p:nvSpPr>
        <p:spPr>
          <a:xfrm>
            <a:off x="430302" y="3831743"/>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Backup Window </a:t>
            </a:r>
            <a:r>
              <a:rPr lang="en-US" sz="1400" dirty="0" smtClean="0"/>
              <a:t>Relief</a:t>
            </a:r>
            <a:endParaRPr lang="en-US" sz="1400" dirty="0"/>
          </a:p>
        </p:txBody>
      </p:sp>
      <p:sp>
        <p:nvSpPr>
          <p:cNvPr id="12" name="Rounded Rectangle 11"/>
          <p:cNvSpPr/>
          <p:nvPr/>
        </p:nvSpPr>
        <p:spPr>
          <a:xfrm>
            <a:off x="3321425" y="4214968"/>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Rapid </a:t>
            </a:r>
            <a:r>
              <a:rPr lang="en-US" sz="1400" dirty="0" smtClean="0"/>
              <a:t>Recovery</a:t>
            </a:r>
            <a:endParaRPr lang="en-US" sz="1400" dirty="0"/>
          </a:p>
        </p:txBody>
      </p:sp>
      <p:sp>
        <p:nvSpPr>
          <p:cNvPr id="13" name="Rounded Rectangle 12"/>
          <p:cNvSpPr/>
          <p:nvPr/>
        </p:nvSpPr>
        <p:spPr>
          <a:xfrm>
            <a:off x="430305" y="4697755"/>
            <a:ext cx="2649071" cy="310348"/>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Offsite Contingency Copies</a:t>
            </a:r>
          </a:p>
        </p:txBody>
      </p:sp>
      <p:sp>
        <p:nvSpPr>
          <p:cNvPr id="14" name="Rounded Rectangle 13"/>
          <p:cNvSpPr/>
          <p:nvPr/>
        </p:nvSpPr>
        <p:spPr>
          <a:xfrm>
            <a:off x="430305" y="5016908"/>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Item Level Backups</a:t>
            </a:r>
            <a:endParaRPr lang="en-US" sz="1400" dirty="0"/>
          </a:p>
        </p:txBody>
      </p:sp>
      <p:sp>
        <p:nvSpPr>
          <p:cNvPr id="15" name="Rounded Rectangle 14"/>
          <p:cNvSpPr/>
          <p:nvPr/>
        </p:nvSpPr>
        <p:spPr>
          <a:xfrm>
            <a:off x="3321429" y="6061485"/>
            <a:ext cx="2649071" cy="53796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Delta Copies</a:t>
            </a:r>
          </a:p>
          <a:p>
            <a:pPr algn="ctr"/>
            <a:r>
              <a:rPr lang="en-US" sz="1400" dirty="0" smtClean="0"/>
              <a:t>(Copy on Write)</a:t>
            </a:r>
            <a:endParaRPr lang="en-US" sz="1400" dirty="0"/>
          </a:p>
        </p:txBody>
      </p:sp>
      <p:sp>
        <p:nvSpPr>
          <p:cNvPr id="16" name="Rounded Rectangle 15"/>
          <p:cNvSpPr/>
          <p:nvPr/>
        </p:nvSpPr>
        <p:spPr>
          <a:xfrm>
            <a:off x="430305" y="5523171"/>
            <a:ext cx="2649071" cy="53796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Clone Copies </a:t>
            </a:r>
          </a:p>
          <a:p>
            <a:pPr algn="ctr"/>
            <a:r>
              <a:rPr lang="en-US" sz="1400" dirty="0" smtClean="0"/>
              <a:t>(Shadow Image)</a:t>
            </a:r>
            <a:endParaRPr lang="en-US" sz="1400" dirty="0"/>
          </a:p>
        </p:txBody>
      </p:sp>
      <p:sp>
        <p:nvSpPr>
          <p:cNvPr id="17" name="Rounded Rectangle 16"/>
          <p:cNvSpPr/>
          <p:nvPr/>
        </p:nvSpPr>
        <p:spPr>
          <a:xfrm>
            <a:off x="3335499" y="1616458"/>
            <a:ext cx="2649069" cy="35661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Performance Demand</a:t>
            </a:r>
          </a:p>
        </p:txBody>
      </p:sp>
      <p:sp>
        <p:nvSpPr>
          <p:cNvPr id="18" name="Rounded Rectangle 17"/>
          <p:cNvSpPr/>
          <p:nvPr/>
        </p:nvSpPr>
        <p:spPr>
          <a:xfrm>
            <a:off x="3335497" y="1967910"/>
            <a:ext cx="2649071" cy="35617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Capacity Demand</a:t>
            </a:r>
          </a:p>
        </p:txBody>
      </p:sp>
      <p:sp>
        <p:nvSpPr>
          <p:cNvPr id="19" name="Rounded Rectangle 18"/>
          <p:cNvSpPr/>
          <p:nvPr/>
        </p:nvSpPr>
        <p:spPr>
          <a:xfrm>
            <a:off x="3321426" y="3175904"/>
            <a:ext cx="2649071" cy="5379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Storage Replication/</a:t>
            </a:r>
            <a:r>
              <a:rPr lang="en-US" sz="1400" dirty="0" err="1">
                <a:solidFill>
                  <a:schemeClr val="tx1"/>
                </a:solidFill>
              </a:rPr>
              <a:t>GeoClustering</a:t>
            </a:r>
            <a:endParaRPr lang="en-US" sz="1400" dirty="0">
              <a:solidFill>
                <a:schemeClr val="tx1"/>
              </a:solidFill>
            </a:endParaRPr>
          </a:p>
        </p:txBody>
      </p:sp>
      <p:sp>
        <p:nvSpPr>
          <p:cNvPr id="20" name="Rounded Rectangle 19"/>
          <p:cNvSpPr/>
          <p:nvPr/>
        </p:nvSpPr>
        <p:spPr>
          <a:xfrm>
            <a:off x="3321426" y="2807514"/>
            <a:ext cx="2649071" cy="35617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Windows Clustering</a:t>
            </a:r>
          </a:p>
        </p:txBody>
      </p:sp>
      <p:sp>
        <p:nvSpPr>
          <p:cNvPr id="21" name="Rounded Rectangle 20"/>
          <p:cNvSpPr/>
          <p:nvPr/>
        </p:nvSpPr>
        <p:spPr>
          <a:xfrm>
            <a:off x="3321425" y="3845811"/>
            <a:ext cx="2649071" cy="35617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Backup Window Relief</a:t>
            </a:r>
          </a:p>
        </p:txBody>
      </p:sp>
      <p:sp>
        <p:nvSpPr>
          <p:cNvPr id="22" name="Rounded Rectangle 21"/>
          <p:cNvSpPr/>
          <p:nvPr/>
        </p:nvSpPr>
        <p:spPr>
          <a:xfrm>
            <a:off x="3321425" y="4695903"/>
            <a:ext cx="2649071" cy="312200"/>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Offsite Contingency Copies</a:t>
            </a:r>
          </a:p>
        </p:txBody>
      </p:sp>
      <p:sp>
        <p:nvSpPr>
          <p:cNvPr id="23" name="Rounded Rectangle 22"/>
          <p:cNvSpPr/>
          <p:nvPr/>
        </p:nvSpPr>
        <p:spPr>
          <a:xfrm>
            <a:off x="3321425" y="5029123"/>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Item Level Backups</a:t>
            </a:r>
            <a:endParaRPr lang="en-US" sz="1400" dirty="0"/>
          </a:p>
        </p:txBody>
      </p:sp>
      <p:sp>
        <p:nvSpPr>
          <p:cNvPr id="24" name="Rounded Rectangle 23"/>
          <p:cNvSpPr/>
          <p:nvPr/>
        </p:nvSpPr>
        <p:spPr>
          <a:xfrm>
            <a:off x="3321425" y="5507250"/>
            <a:ext cx="2649071" cy="53796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Clone Copies </a:t>
            </a:r>
          </a:p>
          <a:p>
            <a:pPr algn="ctr"/>
            <a:r>
              <a:rPr lang="en-US" sz="1400" dirty="0">
                <a:solidFill>
                  <a:schemeClr val="tx1"/>
                </a:solidFill>
              </a:rPr>
              <a:t>(Shadow Image)</a:t>
            </a:r>
          </a:p>
        </p:txBody>
      </p:sp>
      <p:sp>
        <p:nvSpPr>
          <p:cNvPr id="25" name="Rounded Rectangle 24"/>
          <p:cNvSpPr/>
          <p:nvPr/>
        </p:nvSpPr>
        <p:spPr>
          <a:xfrm>
            <a:off x="6212546" y="1630526"/>
            <a:ext cx="2649069" cy="356616"/>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Performance Demand</a:t>
            </a:r>
          </a:p>
        </p:txBody>
      </p:sp>
      <p:sp>
        <p:nvSpPr>
          <p:cNvPr id="26" name="Rounded Rectangle 25"/>
          <p:cNvSpPr/>
          <p:nvPr/>
        </p:nvSpPr>
        <p:spPr>
          <a:xfrm>
            <a:off x="6212544" y="1989952"/>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Capacity Demand</a:t>
            </a:r>
          </a:p>
        </p:txBody>
      </p:sp>
      <p:sp>
        <p:nvSpPr>
          <p:cNvPr id="27" name="Rounded Rectangle 26"/>
          <p:cNvSpPr/>
          <p:nvPr/>
        </p:nvSpPr>
        <p:spPr>
          <a:xfrm>
            <a:off x="6212538" y="3189972"/>
            <a:ext cx="2649071" cy="537966"/>
          </a:xfrm>
          <a:prstGeom prst="roundRect">
            <a:avLst/>
          </a:prstGeom>
          <a:gradFill>
            <a:gsLst>
              <a:gs pos="0">
                <a:schemeClr val="bg2">
                  <a:lumMod val="60000"/>
                  <a:lumOff val="40000"/>
                </a:schemeClr>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Storage </a:t>
            </a:r>
            <a:r>
              <a:rPr lang="en-US" sz="1400" dirty="0" smtClean="0"/>
              <a:t>Replication</a:t>
            </a:r>
            <a:endParaRPr lang="en-US" sz="1400" dirty="0"/>
          </a:p>
        </p:txBody>
      </p:sp>
      <p:sp>
        <p:nvSpPr>
          <p:cNvPr id="28" name="Rounded Rectangle 27"/>
          <p:cNvSpPr/>
          <p:nvPr/>
        </p:nvSpPr>
        <p:spPr>
          <a:xfrm>
            <a:off x="6212538" y="2793446"/>
            <a:ext cx="2649071" cy="356175"/>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Windows Clustering</a:t>
            </a:r>
          </a:p>
        </p:txBody>
      </p:sp>
      <p:sp>
        <p:nvSpPr>
          <p:cNvPr id="29" name="Rounded Rectangle 28"/>
          <p:cNvSpPr/>
          <p:nvPr/>
        </p:nvSpPr>
        <p:spPr>
          <a:xfrm>
            <a:off x="6212544" y="3823529"/>
            <a:ext cx="2649071" cy="356175"/>
          </a:xfrm>
          <a:prstGeom prst="roundRect">
            <a:avLst/>
          </a:prstGeom>
          <a:gradFill>
            <a:gsLst>
              <a:gs pos="0">
                <a:schemeClr val="accent3"/>
              </a:gs>
              <a:gs pos="100000">
                <a:srgbClr val="FFFF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Backup Window Relief</a:t>
            </a:r>
          </a:p>
        </p:txBody>
      </p:sp>
      <p:sp>
        <p:nvSpPr>
          <p:cNvPr id="30" name="Rounded Rectangle 29"/>
          <p:cNvSpPr/>
          <p:nvPr/>
        </p:nvSpPr>
        <p:spPr>
          <a:xfrm>
            <a:off x="6212540" y="4708784"/>
            <a:ext cx="2649071" cy="3133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Offsite Contingency Copies</a:t>
            </a:r>
          </a:p>
        </p:txBody>
      </p:sp>
      <p:sp>
        <p:nvSpPr>
          <p:cNvPr id="31" name="Rounded Rectangle 30"/>
          <p:cNvSpPr/>
          <p:nvPr/>
        </p:nvSpPr>
        <p:spPr>
          <a:xfrm>
            <a:off x="6212540" y="5029123"/>
            <a:ext cx="2649071" cy="356175"/>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dk1"/>
                </a:solidFill>
              </a:rPr>
              <a:t>Item Level Backups</a:t>
            </a:r>
          </a:p>
        </p:txBody>
      </p:sp>
      <p:sp>
        <p:nvSpPr>
          <p:cNvPr id="32" name="Rounded Rectangle 31"/>
          <p:cNvSpPr/>
          <p:nvPr/>
        </p:nvSpPr>
        <p:spPr>
          <a:xfrm>
            <a:off x="6212540" y="5507250"/>
            <a:ext cx="2649071" cy="537966"/>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chemeClr val="dk1"/>
                </a:solidFill>
              </a:rPr>
              <a:t>Clone Copies </a:t>
            </a:r>
          </a:p>
          <a:p>
            <a:pPr algn="ctr"/>
            <a:r>
              <a:rPr lang="en-US" sz="1400" dirty="0">
                <a:solidFill>
                  <a:schemeClr val="dk1"/>
                </a:solidFill>
              </a:rPr>
              <a:t>(Shadow Image)</a:t>
            </a:r>
          </a:p>
        </p:txBody>
      </p:sp>
      <p:sp>
        <p:nvSpPr>
          <p:cNvPr id="33" name="Rounded Rectangle 32"/>
          <p:cNvSpPr/>
          <p:nvPr/>
        </p:nvSpPr>
        <p:spPr>
          <a:xfrm>
            <a:off x="6212546" y="4201985"/>
            <a:ext cx="2649071" cy="383225"/>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Exchange Native Protection</a:t>
            </a:r>
            <a:endParaRPr lang="en-US" sz="1400" dirty="0"/>
          </a:p>
        </p:txBody>
      </p:sp>
      <p:sp>
        <p:nvSpPr>
          <p:cNvPr id="34" name="Rounded Rectangle 33"/>
          <p:cNvSpPr/>
          <p:nvPr/>
        </p:nvSpPr>
        <p:spPr>
          <a:xfrm>
            <a:off x="6212539" y="6061485"/>
            <a:ext cx="2649071" cy="537966"/>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t>Delta Copies</a:t>
            </a:r>
          </a:p>
          <a:p>
            <a:pPr algn="ctr"/>
            <a:r>
              <a:rPr lang="en-US" sz="1400" dirty="0"/>
              <a:t>(Copy on Write)</a:t>
            </a:r>
          </a:p>
        </p:txBody>
      </p:sp>
      <p:sp>
        <p:nvSpPr>
          <p:cNvPr id="35" name="Rounded Rectangle 34"/>
          <p:cNvSpPr/>
          <p:nvPr/>
        </p:nvSpPr>
        <p:spPr>
          <a:xfrm>
            <a:off x="430299" y="2451064"/>
            <a:ext cx="2649071" cy="35617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a:t>Shared Disk</a:t>
            </a:r>
          </a:p>
        </p:txBody>
      </p:sp>
      <p:sp>
        <p:nvSpPr>
          <p:cNvPr id="36" name="Rounded Rectangle 35"/>
          <p:cNvSpPr/>
          <p:nvPr/>
        </p:nvSpPr>
        <p:spPr>
          <a:xfrm>
            <a:off x="3320190" y="2436996"/>
            <a:ext cx="2649071" cy="356175"/>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dirty="0">
                <a:solidFill>
                  <a:schemeClr val="tx1"/>
                </a:solidFill>
              </a:rPr>
              <a:t>Shared Disk</a:t>
            </a:r>
          </a:p>
        </p:txBody>
      </p:sp>
      <p:sp>
        <p:nvSpPr>
          <p:cNvPr id="37" name="Rounded Rectangle 36"/>
          <p:cNvSpPr/>
          <p:nvPr/>
        </p:nvSpPr>
        <p:spPr>
          <a:xfrm>
            <a:off x="6212537" y="2415500"/>
            <a:ext cx="2649071" cy="356175"/>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t>Shared Disk</a:t>
            </a:r>
          </a:p>
        </p:txBody>
      </p:sp>
      <p:sp>
        <p:nvSpPr>
          <p:cNvPr id="40" name="Rounded Rectangle 39"/>
          <p:cNvSpPr/>
          <p:nvPr/>
        </p:nvSpPr>
        <p:spPr>
          <a:xfrm rot="16200000">
            <a:off x="-429104" y="3231235"/>
            <a:ext cx="1214833" cy="356616"/>
          </a:xfrm>
          <a:prstGeom prst="round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dirty="0" smtClean="0">
                <a:solidFill>
                  <a:schemeClr val="tx1"/>
                </a:solidFill>
                <a:latin typeface="+mj-lt"/>
              </a:rPr>
              <a:t>Necessary</a:t>
            </a:r>
            <a:endParaRPr lang="en-US" sz="1600" dirty="0">
              <a:solidFill>
                <a:schemeClr val="tx1"/>
              </a:solidFill>
              <a:latin typeface="+mj-lt"/>
            </a:endParaRPr>
          </a:p>
        </p:txBody>
      </p:sp>
      <p:sp>
        <p:nvSpPr>
          <p:cNvPr id="41" name="Rounded Rectangle 40"/>
          <p:cNvSpPr/>
          <p:nvPr/>
        </p:nvSpPr>
        <p:spPr>
          <a:xfrm rot="16200000">
            <a:off x="-429107" y="2025048"/>
            <a:ext cx="1214833" cy="356616"/>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600" dirty="0">
                <a:latin typeface="+mj-lt"/>
              </a:rPr>
              <a:t>Urgent</a:t>
            </a:r>
            <a:endParaRPr lang="en-US" dirty="0">
              <a:latin typeface="+mj-lt"/>
            </a:endParaRPr>
          </a:p>
        </p:txBody>
      </p:sp>
      <p:sp>
        <p:nvSpPr>
          <p:cNvPr id="42" name="Rounded Rectangle 41"/>
          <p:cNvSpPr/>
          <p:nvPr/>
        </p:nvSpPr>
        <p:spPr>
          <a:xfrm rot="16200000">
            <a:off x="-429105" y="4446068"/>
            <a:ext cx="1214833" cy="356616"/>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dirty="0">
                <a:latin typeface="+mj-lt"/>
              </a:rPr>
              <a:t>Covered</a:t>
            </a:r>
            <a:endParaRPr lang="en-US" dirty="0">
              <a:latin typeface="+mj-lt"/>
            </a:endParaRPr>
          </a:p>
        </p:txBody>
      </p:sp>
      <p:sp>
        <p:nvSpPr>
          <p:cNvPr id="43" name="Rounded Rectangle 42"/>
          <p:cNvSpPr/>
          <p:nvPr/>
        </p:nvSpPr>
        <p:spPr>
          <a:xfrm rot="16200000">
            <a:off x="-429104" y="5631532"/>
            <a:ext cx="1214833" cy="356616"/>
          </a:xfrm>
          <a:prstGeom prst="roundRect">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dk1"/>
                </a:solidFill>
                <a:latin typeface="+mj-lt"/>
              </a:rPr>
              <a:t>Obsolete</a:t>
            </a:r>
          </a:p>
        </p:txBody>
      </p:sp>
      <p:pic>
        <p:nvPicPr>
          <p:cNvPr id="44"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6622" y="929098"/>
            <a:ext cx="1801834" cy="701428"/>
          </a:xfrm>
          <a:prstGeom prst="rect">
            <a:avLst/>
          </a:prstGeom>
          <a:noFill/>
          <a:ln w="9525">
            <a:noFill/>
            <a:miter lim="800000"/>
            <a:headEnd/>
            <a:tailEnd/>
          </a:ln>
        </p:spPr>
      </p:pic>
      <p:pic>
        <p:nvPicPr>
          <p:cNvPr id="45" name="Picture 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661397" y="826522"/>
            <a:ext cx="1624474" cy="775868"/>
          </a:xfrm>
          <a:prstGeom prst="rect">
            <a:avLst/>
          </a:prstGeom>
          <a:noFill/>
          <a:ln w="9525">
            <a:noFill/>
            <a:miter lim="800000"/>
            <a:headEnd/>
            <a:tailEnd/>
          </a:ln>
        </p:spPr>
      </p:pic>
      <p:pic>
        <p:nvPicPr>
          <p:cNvPr id="46"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62225" y="944647"/>
            <a:ext cx="1524175" cy="685879"/>
          </a:xfrm>
          <a:prstGeom prst="rect">
            <a:avLst/>
          </a:prstGeom>
          <a:noFill/>
          <a:ln w="9525">
            <a:noFill/>
            <a:miter lim="800000"/>
            <a:headEnd/>
            <a:tailEnd/>
          </a:ln>
        </p:spPr>
      </p:pic>
      <p:sp>
        <p:nvSpPr>
          <p:cNvPr id="48" name="Explosion 2 47"/>
          <p:cNvSpPr/>
          <p:nvPr/>
        </p:nvSpPr>
        <p:spPr>
          <a:xfrm>
            <a:off x="3676160" y="3541279"/>
            <a:ext cx="6548718" cy="3630704"/>
          </a:xfrm>
          <a:prstGeom prst="irregularSeal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49" name="Explosion 2 48"/>
          <p:cNvSpPr/>
          <p:nvPr/>
        </p:nvSpPr>
        <p:spPr>
          <a:xfrm>
            <a:off x="4344030" y="3967102"/>
            <a:ext cx="5212977" cy="2779057"/>
          </a:xfrm>
          <a:prstGeom prst="irregularSeal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C000"/>
              </a:solidFill>
              <a:latin typeface="+mj-lt"/>
            </a:endParaRPr>
          </a:p>
        </p:txBody>
      </p:sp>
      <p:sp>
        <p:nvSpPr>
          <p:cNvPr id="50" name="Content Placeholder 2"/>
          <p:cNvSpPr txBox="1">
            <a:spLocks/>
          </p:cNvSpPr>
          <p:nvPr/>
        </p:nvSpPr>
        <p:spPr>
          <a:xfrm>
            <a:off x="4677964" y="4728281"/>
            <a:ext cx="4249271" cy="1384995"/>
          </a:xfrm>
          <a:prstGeom prst="rect">
            <a:avLst/>
          </a:prstGeom>
        </p:spPr>
        <p:txBody>
          <a:bodyPr vert="horz" wrap="square" lIns="91440" tIns="45720" rIns="91440" bIns="45720" rtlCol="0">
            <a:spAutoFit/>
          </a:bodyPr>
          <a:lstStyle>
            <a:lvl1pPr marL="280988" indent="-280988" algn="l" defTabSz="914400" rtl="0" eaLnBrk="1" latinLnBrk="0" hangingPunct="1">
              <a:lnSpc>
                <a:spcPct val="100000"/>
              </a:lnSpc>
              <a:spcBef>
                <a:spcPts val="1200"/>
              </a:spcBef>
              <a:spcAft>
                <a:spcPts val="600"/>
              </a:spcAft>
              <a:buClr>
                <a:schemeClr val="accent2"/>
              </a:buClr>
              <a:buFont typeface="Wingdings" pitchFamily="2" charset="2"/>
              <a:buChar char="§"/>
              <a:defRPr lang="en-US" sz="2400" kern="1200" dirty="0" smtClean="0">
                <a:solidFill>
                  <a:srgbClr val="1A1A1A"/>
                </a:solidFill>
                <a:latin typeface="+mn-lt"/>
                <a:ea typeface="+mn-ea"/>
                <a:cs typeface="+mn-cs"/>
              </a:defRPr>
            </a:lvl1pPr>
            <a:lvl2pPr marL="574675" indent="-293688" algn="l" defTabSz="914400" rtl="0" eaLnBrk="1" latinLnBrk="0" hangingPunct="1">
              <a:lnSpc>
                <a:spcPct val="95000"/>
              </a:lnSpc>
              <a:spcBef>
                <a:spcPct val="20000"/>
              </a:spcBef>
              <a:spcAft>
                <a:spcPts val="800"/>
              </a:spcAft>
              <a:buFontTx/>
              <a:buChar char="‒"/>
              <a:defRPr lang="en-US" sz="2200" kern="1200" dirty="0" smtClean="0">
                <a:solidFill>
                  <a:srgbClr val="4D4D4D"/>
                </a:solidFill>
                <a:latin typeface="+mn-lt"/>
                <a:ea typeface="+mn-ea"/>
                <a:cs typeface="+mn-cs"/>
              </a:defRPr>
            </a:lvl2pPr>
            <a:lvl3pPr marL="855663" indent="-280988" algn="l" defTabSz="914400" rtl="0" eaLnBrk="1" latinLnBrk="0" hangingPunct="1">
              <a:lnSpc>
                <a:spcPct val="95000"/>
              </a:lnSpc>
              <a:spcBef>
                <a:spcPts val="0"/>
              </a:spcBef>
              <a:spcAft>
                <a:spcPts val="800"/>
              </a:spcAft>
              <a:buFontTx/>
              <a:buChar char="‒"/>
              <a:defRPr lang="en-US" sz="2000" kern="1200" dirty="0" smtClean="0">
                <a:solidFill>
                  <a:srgbClr val="4D4D4D"/>
                </a:solidFill>
                <a:latin typeface="+mn-lt"/>
                <a:ea typeface="+mn-ea"/>
                <a:cs typeface="+mn-cs"/>
              </a:defRPr>
            </a:lvl3pPr>
            <a:lvl4pPr marL="1090613" indent="-234950" algn="l" defTabSz="914400" rtl="0" eaLnBrk="1" latinLnBrk="0" hangingPunct="1">
              <a:lnSpc>
                <a:spcPct val="95000"/>
              </a:lnSpc>
              <a:spcBef>
                <a:spcPts val="0"/>
              </a:spcBef>
              <a:spcAft>
                <a:spcPts val="800"/>
              </a:spcAft>
              <a:buFontTx/>
              <a:buChar char="‒"/>
              <a:defRPr lang="en-US" sz="2000" kern="1200" dirty="0" smtClean="0">
                <a:solidFill>
                  <a:srgbClr val="4D4D4D"/>
                </a:solidFill>
                <a:latin typeface="+mn-lt"/>
                <a:ea typeface="+mn-ea"/>
                <a:cs typeface="+mn-cs"/>
              </a:defRPr>
            </a:lvl4pPr>
            <a:lvl5pPr marL="1312863" indent="-222250" algn="l" defTabSz="914400" rtl="0" eaLnBrk="1" latinLnBrk="0" hangingPunct="1">
              <a:lnSpc>
                <a:spcPct val="95000"/>
              </a:lnSpc>
              <a:spcBef>
                <a:spcPts val="0"/>
              </a:spcBef>
              <a:spcAft>
                <a:spcPts val="800"/>
              </a:spcAft>
              <a:buFontTx/>
              <a:buChar char="‒"/>
              <a:defRPr lang="en-US" sz="2000" kern="1200" dirty="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b="1" dirty="0" smtClean="0">
                <a:solidFill>
                  <a:srgbClr val="FFFFFF"/>
                </a:solidFill>
                <a:effectLst>
                  <a:outerShdw blurRad="38100" dist="38100" dir="2700000" algn="tl">
                    <a:srgbClr val="000000">
                      <a:alpha val="43137"/>
                    </a:srgbClr>
                  </a:outerShdw>
                </a:effectLst>
                <a:latin typeface="+mj-lt"/>
              </a:rPr>
              <a:t>Application Availability</a:t>
            </a:r>
          </a:p>
          <a:p>
            <a:pPr marL="0" indent="0" algn="ctr">
              <a:spcBef>
                <a:spcPts val="0"/>
              </a:spcBef>
              <a:spcAft>
                <a:spcPts val="0"/>
              </a:spcAft>
              <a:buNone/>
            </a:pPr>
            <a:r>
              <a:rPr lang="en-US" sz="2000" dirty="0" smtClean="0">
                <a:solidFill>
                  <a:srgbClr val="FFFFFF"/>
                </a:solidFill>
                <a:effectLst>
                  <a:outerShdw blurRad="38100" dist="38100" dir="2700000" algn="tl">
                    <a:srgbClr val="000000">
                      <a:alpha val="43137"/>
                    </a:srgbClr>
                  </a:outerShdw>
                </a:effectLst>
                <a:latin typeface="+mj-lt"/>
              </a:rPr>
              <a:t>More Out of the Box!</a:t>
            </a:r>
          </a:p>
          <a:p>
            <a:pPr marL="0" indent="0" algn="ctr">
              <a:spcBef>
                <a:spcPts val="0"/>
              </a:spcBef>
              <a:spcAft>
                <a:spcPts val="0"/>
              </a:spcAft>
              <a:buNone/>
            </a:pPr>
            <a:r>
              <a:rPr lang="en-US" sz="2000" dirty="0" smtClean="0">
                <a:solidFill>
                  <a:srgbClr val="FFFFFF"/>
                </a:solidFill>
                <a:effectLst>
                  <a:outerShdw blurRad="38100" dist="38100" dir="2700000" algn="tl">
                    <a:srgbClr val="000000">
                      <a:alpha val="43137"/>
                    </a:srgbClr>
                  </a:outerShdw>
                </a:effectLst>
                <a:latin typeface="+mj-lt"/>
              </a:rPr>
              <a:t>Excellent, but that’s not the whole ownership picture.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9"/>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0">
                                            <p:txEl>
                                              <p:pRg st="1" end="1"/>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8" grpId="0" animBg="1"/>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539552" y="476672"/>
            <a:ext cx="7092170" cy="646113"/>
          </a:xfrm>
        </p:spPr>
        <p:txBody>
          <a:bodyPr>
            <a:noAutofit/>
          </a:bodyPr>
          <a:lstStyle/>
          <a:p>
            <a:pPr eaLnBrk="1" hangingPunct="1"/>
            <a:r>
              <a:rPr lang="en-US" sz="3200" b="0" dirty="0" smtClean="0"/>
              <a:t>Keeping Exchange 2010 Online and Available: addressing failure scenarios</a:t>
            </a:r>
          </a:p>
        </p:txBody>
      </p:sp>
      <p:graphicFrame>
        <p:nvGraphicFramePr>
          <p:cNvPr id="6" name="Table 5"/>
          <p:cNvGraphicFramePr>
            <a:graphicFrameLocks noGrp="1"/>
          </p:cNvGraphicFramePr>
          <p:nvPr>
            <p:extLst>
              <p:ext uri="{D42A27DB-BD31-4B8C-83A1-F6EECF244321}">
                <p14:modId xmlns:p14="http://schemas.microsoft.com/office/powerpoint/2010/main" val="436286435"/>
              </p:ext>
            </p:extLst>
          </p:nvPr>
        </p:nvGraphicFramePr>
        <p:xfrm>
          <a:off x="549469" y="1339793"/>
          <a:ext cx="8060462" cy="4851400"/>
        </p:xfrm>
        <a:graphic>
          <a:graphicData uri="http://schemas.openxmlformats.org/drawingml/2006/table">
            <a:tbl>
              <a:tblPr firstRow="1" bandRow="1">
                <a:tableStyleId>{775DCB02-9BB8-47FD-8907-85C794F793BA}</a:tableStyleId>
              </a:tblPr>
              <a:tblGrid>
                <a:gridCol w="2980850"/>
                <a:gridCol w="5079612"/>
              </a:tblGrid>
              <a:tr h="370840">
                <a:tc>
                  <a:txBody>
                    <a:bodyPr/>
                    <a:lstStyle/>
                    <a:p>
                      <a:r>
                        <a:rPr lang="en-US" dirty="0" smtClean="0"/>
                        <a:t>Failure Type</a:t>
                      </a:r>
                      <a:endParaRPr lang="en-US" dirty="0"/>
                    </a:p>
                  </a:txBody>
                  <a:tcPr/>
                </a:tc>
                <a:tc>
                  <a:txBody>
                    <a:bodyPr/>
                    <a:lstStyle/>
                    <a:p>
                      <a:r>
                        <a:rPr lang="en-US" dirty="0" smtClean="0"/>
                        <a:t>Protection</a:t>
                      </a:r>
                      <a:endParaRPr lang="en-US" dirty="0"/>
                    </a:p>
                  </a:txBody>
                  <a:tcPr/>
                </a:tc>
              </a:tr>
              <a:tr h="370840">
                <a:tc>
                  <a:txBody>
                    <a:bodyPr/>
                    <a:lstStyle/>
                    <a:p>
                      <a:r>
                        <a:rPr lang="en-US" dirty="0" smtClean="0"/>
                        <a:t>Hardware,</a:t>
                      </a:r>
                      <a:r>
                        <a:rPr lang="en-US" baseline="0" dirty="0" smtClean="0"/>
                        <a:t> Software, Disk Drive Failure</a:t>
                      </a:r>
                      <a:endParaRPr lang="en-US" dirty="0"/>
                    </a:p>
                  </a:txBody>
                  <a:tcPr/>
                </a:tc>
                <a:tc>
                  <a:txBody>
                    <a:bodyPr/>
                    <a:lstStyle/>
                    <a:p>
                      <a:r>
                        <a:rPr lang="en-US" dirty="0" smtClean="0"/>
                        <a:t>Multiple Copies (Redundancy)</a:t>
                      </a:r>
                      <a:r>
                        <a:rPr lang="en-US" baseline="0" dirty="0" smtClean="0"/>
                        <a:t> – </a:t>
                      </a:r>
                    </a:p>
                    <a:p>
                      <a:r>
                        <a:rPr lang="en-US" baseline="0" dirty="0" smtClean="0"/>
                        <a:t>DAG HA Copy and RAID</a:t>
                      </a:r>
                      <a:endParaRPr lang="en-US" dirty="0"/>
                    </a:p>
                  </a:txBody>
                  <a:tcPr/>
                </a:tc>
              </a:tr>
              <a:tr h="370840">
                <a:tc>
                  <a:txBody>
                    <a:bodyPr/>
                    <a:lstStyle/>
                    <a:p>
                      <a:r>
                        <a:rPr lang="en-US" dirty="0" smtClean="0"/>
                        <a:t>Physical Corruption</a:t>
                      </a:r>
                      <a:endParaRPr lang="en-US" dirty="0"/>
                    </a:p>
                  </a:txBody>
                  <a:tcPr/>
                </a:tc>
                <a:tc>
                  <a:txBody>
                    <a:bodyPr/>
                    <a:lstStyle/>
                    <a:p>
                      <a:r>
                        <a:rPr lang="en-US" dirty="0" smtClean="0"/>
                        <a:t>Single</a:t>
                      </a:r>
                      <a:r>
                        <a:rPr lang="en-US" baseline="0" dirty="0" smtClean="0"/>
                        <a:t> Page Restore – </a:t>
                      </a:r>
                    </a:p>
                    <a:p>
                      <a:r>
                        <a:rPr lang="en-US" baseline="0" dirty="0" smtClean="0"/>
                        <a:t>Automatically Enabled</a:t>
                      </a:r>
                      <a:endParaRPr lang="en-US" dirty="0"/>
                    </a:p>
                  </a:txBody>
                  <a:tcPr/>
                </a:tc>
              </a:tr>
              <a:tr h="370840">
                <a:tc>
                  <a:txBody>
                    <a:bodyPr/>
                    <a:lstStyle/>
                    <a:p>
                      <a:r>
                        <a:rPr lang="en-US" dirty="0" smtClean="0"/>
                        <a:t>Lost Items</a:t>
                      </a:r>
                      <a:endParaRPr lang="en-US" dirty="0"/>
                    </a:p>
                  </a:txBody>
                  <a:tcPr/>
                </a:tc>
                <a:tc>
                  <a:txBody>
                    <a:bodyPr/>
                    <a:lstStyle/>
                    <a:p>
                      <a:r>
                        <a:rPr lang="en-US" dirty="0" smtClean="0"/>
                        <a:t>Single Item Recovery – </a:t>
                      </a:r>
                    </a:p>
                    <a:p>
                      <a:r>
                        <a:rPr lang="en-US" dirty="0" smtClean="0"/>
                        <a:t>Enable Feature</a:t>
                      </a:r>
                      <a:endParaRPr lang="en-US" dirty="0"/>
                    </a:p>
                  </a:txBody>
                  <a:tcPr/>
                </a:tc>
              </a:tr>
              <a:tr h="370840">
                <a:tc>
                  <a:txBody>
                    <a:bodyPr/>
                    <a:lstStyle/>
                    <a:p>
                      <a:r>
                        <a:rPr lang="en-US" dirty="0" smtClean="0"/>
                        <a:t>Logical Corruption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In Time Backup –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DAG Lag Copy</a:t>
                      </a:r>
                      <a:endParaRPr lang="en-US" dirty="0"/>
                    </a:p>
                  </a:txBody>
                  <a:tcPr/>
                </a:tc>
              </a:tr>
              <a:tr h="370840">
                <a:tc>
                  <a:txBody>
                    <a:bodyPr/>
                    <a:lstStyle/>
                    <a:p>
                      <a:r>
                        <a:rPr lang="en-US" dirty="0" smtClean="0"/>
                        <a:t>Virus</a:t>
                      </a:r>
                      <a:endParaRPr lang="en-US" dirty="0"/>
                    </a:p>
                  </a:txBody>
                  <a:tcPr>
                    <a:solidFill>
                      <a:schemeClr val="accent5">
                        <a:lumMod val="40000"/>
                        <a:lumOff val="60000"/>
                      </a:schemeClr>
                    </a:solidFill>
                  </a:tcPr>
                </a:tc>
                <a:tc>
                  <a:txBody>
                    <a:bodyPr/>
                    <a:lstStyle/>
                    <a:p>
                      <a:r>
                        <a:rPr lang="en-US" dirty="0" smtClean="0"/>
                        <a:t>AV Scanning </a:t>
                      </a:r>
                      <a:r>
                        <a:rPr lang="en-US" baseline="0" dirty="0" smtClean="0"/>
                        <a:t>(Transport, Client, Store) –</a:t>
                      </a:r>
                    </a:p>
                    <a:p>
                      <a:r>
                        <a:rPr lang="en-US" baseline="0" dirty="0" smtClean="0"/>
                        <a:t>Third Party Software</a:t>
                      </a:r>
                      <a:endParaRPr lang="en-US" dirty="0"/>
                    </a:p>
                  </a:txBody>
                  <a:tcPr>
                    <a:solidFill>
                      <a:schemeClr val="accent5">
                        <a:lumMod val="40000"/>
                        <a:lumOff val="60000"/>
                      </a:schemeClr>
                    </a:solidFill>
                  </a:tcPr>
                </a:tc>
              </a:tr>
              <a:tr h="370840">
                <a:tc>
                  <a:txBody>
                    <a:bodyPr/>
                    <a:lstStyle/>
                    <a:p>
                      <a:r>
                        <a:rPr lang="en-US" dirty="0" smtClean="0"/>
                        <a:t>Destructive</a:t>
                      </a:r>
                      <a:r>
                        <a:rPr lang="en-US" baseline="0" dirty="0" smtClean="0"/>
                        <a:t> Loss</a:t>
                      </a:r>
                      <a:endParaRPr lang="en-US" dirty="0"/>
                    </a:p>
                  </a:txBody>
                  <a:tcPr>
                    <a:solidFill>
                      <a:schemeClr val="accent5">
                        <a:lumMod val="20000"/>
                        <a:lumOff val="80000"/>
                      </a:schemeClr>
                    </a:solidFill>
                  </a:tcPr>
                </a:tc>
                <a:tc>
                  <a:txBody>
                    <a:bodyPr/>
                    <a:lstStyle/>
                    <a:p>
                      <a:r>
                        <a:rPr lang="en-US" dirty="0" smtClean="0"/>
                        <a:t>Point In Time Backup –</a:t>
                      </a:r>
                      <a:r>
                        <a:rPr lang="en-US" baseline="0" dirty="0" smtClean="0"/>
                        <a:t> </a:t>
                      </a:r>
                    </a:p>
                    <a:p>
                      <a:r>
                        <a:rPr lang="en-US" baseline="0" dirty="0" smtClean="0"/>
                        <a:t>Backup Copy</a:t>
                      </a:r>
                      <a:endParaRPr lang="en-US" dirty="0"/>
                    </a:p>
                  </a:txBody>
                  <a:tcPr>
                    <a:solidFill>
                      <a:schemeClr val="accent5">
                        <a:lumMod val="20000"/>
                        <a:lumOff val="80000"/>
                      </a:schemeClr>
                    </a:solidFill>
                  </a:tcPr>
                </a:tc>
              </a:tr>
              <a:tr h="370840">
                <a:tc>
                  <a:txBody>
                    <a:bodyPr/>
                    <a:lstStyle/>
                    <a:p>
                      <a:r>
                        <a:rPr lang="en-US" dirty="0" smtClean="0"/>
                        <a:t>Malicious</a:t>
                      </a:r>
                      <a:r>
                        <a:rPr lang="en-US" baseline="0" dirty="0" smtClean="0"/>
                        <a:t> Action</a:t>
                      </a:r>
                      <a:endParaRPr lang="en-US" dirty="0"/>
                    </a:p>
                  </a:txBody>
                  <a:tcPr>
                    <a:solidFill>
                      <a:schemeClr val="accent5">
                        <a:lumMod val="40000"/>
                        <a:lumOff val="60000"/>
                      </a:schemeClr>
                    </a:solidFill>
                  </a:tcPr>
                </a:tc>
                <a:tc>
                  <a:txBody>
                    <a:bodyPr/>
                    <a:lstStyle/>
                    <a:p>
                      <a:r>
                        <a:rPr lang="en-US" dirty="0" smtClean="0"/>
                        <a:t>Isolated Environments, Point In Time Backup – Backup</a:t>
                      </a:r>
                      <a:r>
                        <a:rPr lang="en-US" baseline="0" dirty="0" smtClean="0"/>
                        <a:t> Copy</a:t>
                      </a:r>
                      <a:endParaRPr lang="en-US" dirty="0"/>
                    </a:p>
                  </a:txBody>
                  <a:tcPr>
                    <a:solidFill>
                      <a:schemeClr val="accent5">
                        <a:lumMod val="40000"/>
                        <a:lumOff val="60000"/>
                      </a:schemeClr>
                    </a:solidFill>
                  </a:tcPr>
                </a:tc>
              </a:tr>
            </a:tbl>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51521" y="332656"/>
            <a:ext cx="7480538" cy="554037"/>
          </a:xfrm>
        </p:spPr>
        <p:txBody>
          <a:bodyPr>
            <a:normAutofit fontScale="90000"/>
          </a:bodyPr>
          <a:lstStyle/>
          <a:p>
            <a:pPr eaLnBrk="1" hangingPunct="1"/>
            <a:r>
              <a:rPr lang="en-US" dirty="0" smtClean="0"/>
              <a:t>Exchange 2010 Configuration Methodology - Consultative Approach</a:t>
            </a:r>
          </a:p>
        </p:txBody>
      </p:sp>
      <p:sp>
        <p:nvSpPr>
          <p:cNvPr id="53250" name="Content Placeholder 3"/>
          <p:cNvSpPr>
            <a:spLocks noGrp="1"/>
          </p:cNvSpPr>
          <p:nvPr>
            <p:ph idx="1"/>
          </p:nvPr>
        </p:nvSpPr>
        <p:spPr>
          <a:xfrm>
            <a:off x="221992" y="1196752"/>
            <a:ext cx="8763000" cy="4332356"/>
          </a:xfrm>
        </p:spPr>
        <p:txBody>
          <a:bodyPr/>
          <a:lstStyle/>
          <a:p>
            <a:pPr eaLnBrk="1" hangingPunct="1"/>
            <a:r>
              <a:rPr lang="en-US" sz="2000" dirty="0" smtClean="0"/>
              <a:t>Model Exchange Using Microsoft Calculators</a:t>
            </a:r>
          </a:p>
          <a:p>
            <a:pPr lvl="1" eaLnBrk="1" hangingPunct="1"/>
            <a:r>
              <a:rPr lang="en-US" sz="2000" dirty="0" smtClean="0"/>
              <a:t>Communicate Architecture</a:t>
            </a:r>
          </a:p>
          <a:p>
            <a:pPr lvl="1" eaLnBrk="1" hangingPunct="1"/>
            <a:r>
              <a:rPr lang="en-US" sz="2000" dirty="0" smtClean="0"/>
              <a:t>Estimate Requirements</a:t>
            </a:r>
          </a:p>
          <a:p>
            <a:pPr eaLnBrk="1" hangingPunct="1"/>
            <a:r>
              <a:rPr lang="en-US" sz="2000" dirty="0" smtClean="0"/>
              <a:t>Analyze Capacity and Performance Requirements</a:t>
            </a:r>
          </a:p>
          <a:p>
            <a:pPr lvl="1" eaLnBrk="1" hangingPunct="1"/>
            <a:r>
              <a:rPr lang="en-US" sz="2000" dirty="0" smtClean="0"/>
              <a:t>HDS Clinical Data is created using </a:t>
            </a:r>
            <a:r>
              <a:rPr lang="en-US" sz="2000" dirty="0" err="1" smtClean="0"/>
              <a:t>JetStress</a:t>
            </a:r>
            <a:endParaRPr lang="en-US" sz="2000" dirty="0" smtClean="0"/>
          </a:p>
          <a:p>
            <a:pPr eaLnBrk="1" hangingPunct="1"/>
            <a:r>
              <a:rPr lang="en-US" sz="2000" dirty="0" smtClean="0"/>
              <a:t>Configure Hardware</a:t>
            </a:r>
          </a:p>
          <a:p>
            <a:pPr lvl="1" eaLnBrk="1" hangingPunct="1"/>
            <a:r>
              <a:rPr lang="en-US" sz="2000" dirty="0" smtClean="0"/>
              <a:t>Calculate multiple drive configurations</a:t>
            </a:r>
          </a:p>
          <a:p>
            <a:pPr lvl="1" eaLnBrk="1" hangingPunct="1"/>
            <a:r>
              <a:rPr lang="en-US" sz="2000" dirty="0" smtClean="0"/>
              <a:t>Select the best fit</a:t>
            </a:r>
          </a:p>
          <a:p>
            <a:pPr eaLnBrk="1" hangingPunct="1"/>
            <a:r>
              <a:rPr lang="en-US" sz="2000" dirty="0" smtClean="0"/>
              <a:t>Configuration generally varies from published examples</a:t>
            </a:r>
          </a:p>
          <a:p>
            <a:pPr eaLnBrk="1" hangingPunct="1">
              <a:buFont typeface="Wingdings" pitchFamily="2" charset="2"/>
              <a:buNone/>
            </a:pPr>
            <a:endParaRPr lang="en-US" sz="2000" dirty="0" smtClean="0"/>
          </a:p>
          <a:p>
            <a:pPr eaLnBrk="1" hangingPunct="1">
              <a:buFont typeface="Wingdings" pitchFamily="2" charset="2"/>
              <a:buNone/>
            </a:pPr>
            <a:endParaRPr lang="en-US" sz="2000" dirty="0" smtClean="0"/>
          </a:p>
          <a:p>
            <a:pPr eaLnBrk="1" hangingPunct="1"/>
            <a:endParaRPr lang="en-US" sz="2000"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325318"/>
            <a:ext cx="8299450" cy="141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xplosion 2 1"/>
          <p:cNvSpPr/>
          <p:nvPr/>
        </p:nvSpPr>
        <p:spPr>
          <a:xfrm>
            <a:off x="2595282" y="3092825"/>
            <a:ext cx="6548718" cy="3630704"/>
          </a:xfrm>
          <a:prstGeom prst="irregularSeal2">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p:txBody>
      </p:sp>
      <p:sp>
        <p:nvSpPr>
          <p:cNvPr id="6" name="Explosion 2 5"/>
          <p:cNvSpPr/>
          <p:nvPr/>
        </p:nvSpPr>
        <p:spPr>
          <a:xfrm>
            <a:off x="3263152" y="3518648"/>
            <a:ext cx="5212977" cy="2779057"/>
          </a:xfrm>
          <a:prstGeom prst="irregularSeal2">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C000"/>
              </a:solidFill>
              <a:latin typeface="+mj-lt"/>
            </a:endParaRPr>
          </a:p>
        </p:txBody>
      </p:sp>
      <p:sp>
        <p:nvSpPr>
          <p:cNvPr id="7" name="Content Placeholder 2"/>
          <p:cNvSpPr txBox="1">
            <a:spLocks/>
          </p:cNvSpPr>
          <p:nvPr/>
        </p:nvSpPr>
        <p:spPr>
          <a:xfrm>
            <a:off x="3597086" y="4215679"/>
            <a:ext cx="4249271" cy="1384995"/>
          </a:xfrm>
          <a:prstGeom prst="rect">
            <a:avLst/>
          </a:prstGeom>
        </p:spPr>
        <p:txBody>
          <a:bodyPr vert="horz" wrap="square" lIns="91440" tIns="45720" rIns="91440" bIns="45720" rtlCol="0">
            <a:spAutoFit/>
          </a:bodyPr>
          <a:lstStyle>
            <a:lvl1pPr marL="280988" indent="-280988" algn="l" defTabSz="914400" rtl="0" eaLnBrk="1" latinLnBrk="0" hangingPunct="1">
              <a:lnSpc>
                <a:spcPct val="100000"/>
              </a:lnSpc>
              <a:spcBef>
                <a:spcPts val="1200"/>
              </a:spcBef>
              <a:spcAft>
                <a:spcPts val="600"/>
              </a:spcAft>
              <a:buClr>
                <a:schemeClr val="accent2"/>
              </a:buClr>
              <a:buFont typeface="Wingdings" pitchFamily="2" charset="2"/>
              <a:buChar char="§"/>
              <a:defRPr lang="en-US" sz="2400" kern="1200" dirty="0" smtClean="0">
                <a:solidFill>
                  <a:srgbClr val="1A1A1A"/>
                </a:solidFill>
                <a:latin typeface="+mn-lt"/>
                <a:ea typeface="+mn-ea"/>
                <a:cs typeface="+mn-cs"/>
              </a:defRPr>
            </a:lvl1pPr>
            <a:lvl2pPr marL="574675" indent="-293688" algn="l" defTabSz="914400" rtl="0" eaLnBrk="1" latinLnBrk="0" hangingPunct="1">
              <a:lnSpc>
                <a:spcPct val="95000"/>
              </a:lnSpc>
              <a:spcBef>
                <a:spcPct val="20000"/>
              </a:spcBef>
              <a:spcAft>
                <a:spcPts val="800"/>
              </a:spcAft>
              <a:buFontTx/>
              <a:buChar char="‒"/>
              <a:defRPr lang="en-US" sz="2200" kern="1200" dirty="0" smtClean="0">
                <a:solidFill>
                  <a:srgbClr val="4D4D4D"/>
                </a:solidFill>
                <a:latin typeface="+mn-lt"/>
                <a:ea typeface="+mn-ea"/>
                <a:cs typeface="+mn-cs"/>
              </a:defRPr>
            </a:lvl2pPr>
            <a:lvl3pPr marL="855663" indent="-280988" algn="l" defTabSz="914400" rtl="0" eaLnBrk="1" latinLnBrk="0" hangingPunct="1">
              <a:lnSpc>
                <a:spcPct val="95000"/>
              </a:lnSpc>
              <a:spcBef>
                <a:spcPts val="0"/>
              </a:spcBef>
              <a:spcAft>
                <a:spcPts val="800"/>
              </a:spcAft>
              <a:buFontTx/>
              <a:buChar char="‒"/>
              <a:defRPr lang="en-US" sz="2000" kern="1200" dirty="0" smtClean="0">
                <a:solidFill>
                  <a:srgbClr val="4D4D4D"/>
                </a:solidFill>
                <a:latin typeface="+mn-lt"/>
                <a:ea typeface="+mn-ea"/>
                <a:cs typeface="+mn-cs"/>
              </a:defRPr>
            </a:lvl3pPr>
            <a:lvl4pPr marL="1090613" indent="-234950" algn="l" defTabSz="914400" rtl="0" eaLnBrk="1" latinLnBrk="0" hangingPunct="1">
              <a:lnSpc>
                <a:spcPct val="95000"/>
              </a:lnSpc>
              <a:spcBef>
                <a:spcPts val="0"/>
              </a:spcBef>
              <a:spcAft>
                <a:spcPts val="800"/>
              </a:spcAft>
              <a:buFontTx/>
              <a:buChar char="‒"/>
              <a:defRPr lang="en-US" sz="2000" kern="1200" dirty="0" smtClean="0">
                <a:solidFill>
                  <a:srgbClr val="4D4D4D"/>
                </a:solidFill>
                <a:latin typeface="+mn-lt"/>
                <a:ea typeface="+mn-ea"/>
                <a:cs typeface="+mn-cs"/>
              </a:defRPr>
            </a:lvl4pPr>
            <a:lvl5pPr marL="1312863" indent="-222250" algn="l" defTabSz="914400" rtl="0" eaLnBrk="1" latinLnBrk="0" hangingPunct="1">
              <a:lnSpc>
                <a:spcPct val="95000"/>
              </a:lnSpc>
              <a:spcBef>
                <a:spcPts val="0"/>
              </a:spcBef>
              <a:spcAft>
                <a:spcPts val="800"/>
              </a:spcAft>
              <a:buFontTx/>
              <a:buChar char="‒"/>
              <a:defRPr lang="en-US" sz="2000" kern="1200" dirty="0">
                <a:solidFill>
                  <a:srgbClr val="4D4D4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b="1" dirty="0" smtClean="0">
                <a:solidFill>
                  <a:srgbClr val="FFFFFF"/>
                </a:solidFill>
                <a:effectLst>
                  <a:outerShdw blurRad="38100" dist="38100" dir="2700000" algn="tl">
                    <a:srgbClr val="000000">
                      <a:alpha val="43137"/>
                    </a:srgbClr>
                  </a:outerShdw>
                </a:effectLst>
                <a:latin typeface="+mj-lt"/>
              </a:rPr>
              <a:t>Watch Costs!</a:t>
            </a:r>
          </a:p>
          <a:p>
            <a:pPr marL="0" indent="0" algn="ctr">
              <a:spcBef>
                <a:spcPts val="0"/>
              </a:spcBef>
              <a:spcAft>
                <a:spcPts val="0"/>
              </a:spcAft>
              <a:buNone/>
            </a:pPr>
            <a:r>
              <a:rPr lang="en-US" sz="2000" dirty="0" smtClean="0">
                <a:solidFill>
                  <a:srgbClr val="FFFFFF"/>
                </a:solidFill>
                <a:effectLst>
                  <a:outerShdw blurRad="38100" dist="38100" dir="2700000" algn="tl">
                    <a:srgbClr val="000000">
                      <a:alpha val="43137"/>
                    </a:srgbClr>
                  </a:outerShdw>
                </a:effectLst>
                <a:latin typeface="+mj-lt"/>
              </a:rPr>
              <a:t>Floor Space, Power and Cooling</a:t>
            </a:r>
          </a:p>
          <a:p>
            <a:pPr marL="0" indent="0" algn="ctr">
              <a:spcBef>
                <a:spcPts val="0"/>
              </a:spcBef>
              <a:spcAft>
                <a:spcPts val="0"/>
              </a:spcAft>
              <a:buNone/>
            </a:pPr>
            <a:r>
              <a:rPr lang="en-US" sz="2000" dirty="0">
                <a:solidFill>
                  <a:srgbClr val="FFFFFF"/>
                </a:solidFill>
                <a:effectLst>
                  <a:outerShdw blurRad="38100" dist="38100" dir="2700000" algn="tl">
                    <a:srgbClr val="000000">
                      <a:alpha val="43137"/>
                    </a:srgbClr>
                  </a:outerShdw>
                </a:effectLst>
              </a:rPr>
              <a:t>Capital </a:t>
            </a:r>
            <a:r>
              <a:rPr lang="en-US" sz="2000" dirty="0" smtClean="0">
                <a:solidFill>
                  <a:srgbClr val="FFFFFF"/>
                </a:solidFill>
                <a:effectLst>
                  <a:outerShdw blurRad="38100" dist="38100" dir="2700000" algn="tl">
                    <a:srgbClr val="000000">
                      <a:alpha val="43137"/>
                    </a:srgbClr>
                  </a:outerShdw>
                </a:effectLst>
              </a:rPr>
              <a:t>Expenditure</a:t>
            </a:r>
            <a:endParaRPr lang="en-US" sz="2000" dirty="0" smtClean="0">
              <a:solidFill>
                <a:srgbClr val="FFFFFF"/>
              </a:solidFill>
              <a:effectLst>
                <a:outerShdw blurRad="38100" dist="38100" dir="2700000" algn="tl">
                  <a:srgbClr val="000000">
                    <a:alpha val="43137"/>
                  </a:srgbClr>
                </a:outerShdw>
              </a:effectLst>
              <a:latin typeface="+mj-lt"/>
            </a:endParaRPr>
          </a:p>
          <a:p>
            <a:pPr marL="0" indent="0" algn="ctr">
              <a:spcBef>
                <a:spcPts val="0"/>
              </a:spcBef>
              <a:spcAft>
                <a:spcPts val="0"/>
              </a:spcAft>
              <a:buNone/>
            </a:pPr>
            <a:r>
              <a:rPr lang="en-US" sz="2000" dirty="0" smtClean="0">
                <a:solidFill>
                  <a:srgbClr val="FFFFFF"/>
                </a:solidFill>
                <a:effectLst>
                  <a:outerShdw blurRad="38100" dist="38100" dir="2700000" algn="tl">
                    <a:srgbClr val="000000">
                      <a:alpha val="43137"/>
                    </a:srgbClr>
                  </a:outerShdw>
                </a:effectLst>
                <a:latin typeface="+mj-lt"/>
              </a:rPr>
              <a:t>Personnel Expenses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500"/>
                                  </p:stCondLst>
                                  <p:childTnLst>
                                    <p:set>
                                      <p:cBhvr>
                                        <p:cTn id="17" dur="1" fill="hold">
                                          <p:stCondLst>
                                            <p:cond delay="0"/>
                                          </p:stCondLst>
                                        </p:cTn>
                                        <p:tgtEl>
                                          <p:spTgt spid="7">
                                            <p:txEl>
                                              <p:pRg st="2" end="2"/>
                                            </p:txEl>
                                          </p:spTgt>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nodeType="afterEffect">
                                  <p:stCondLst>
                                    <p:cond delay="50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p:txBody>
          <a:bodyPr/>
          <a:lstStyle/>
          <a:p>
            <a:r>
              <a:rPr lang="en-AU" dirty="0" smtClean="0"/>
              <a:t>Exchange Storage Challenges</a:t>
            </a:r>
          </a:p>
          <a:p>
            <a:r>
              <a:rPr lang="en-AU" dirty="0" smtClean="0">
                <a:solidFill>
                  <a:schemeClr val="tx1"/>
                </a:solidFill>
              </a:rPr>
              <a:t>Converged Architecture for Exchange 2010</a:t>
            </a:r>
          </a:p>
          <a:p>
            <a:r>
              <a:rPr lang="en-AU" dirty="0" smtClean="0"/>
              <a:t>Building an Efficient Storage Architecture</a:t>
            </a:r>
          </a:p>
          <a:p>
            <a:r>
              <a:rPr lang="en-AU" dirty="0" smtClean="0"/>
              <a:t>Microsoft Exchange Programs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6749301" cy="749147"/>
          </a:xfrm>
        </p:spPr>
        <p:txBody>
          <a:bodyPr vert="horz" lIns="91440" tIns="45720" rIns="91440" bIns="45720" rtlCol="0" anchor="ctr">
            <a:noAutofit/>
          </a:bodyPr>
          <a:lstStyle/>
          <a:p>
            <a:r>
              <a:rPr lang="en-AU" dirty="0"/>
              <a:t>Hitachi Exchange Converged Solution </a:t>
            </a:r>
            <a:r>
              <a:rPr lang="en-AU" dirty="0" smtClean="0"/>
              <a:t>Overview</a:t>
            </a:r>
            <a:endParaRPr lang="en-AU" dirty="0"/>
          </a:p>
        </p:txBody>
      </p:sp>
      <p:sp>
        <p:nvSpPr>
          <p:cNvPr id="5" name="Rectangle 3"/>
          <p:cNvSpPr txBox="1">
            <a:spLocks noChangeArrowheads="1"/>
          </p:cNvSpPr>
          <p:nvPr/>
        </p:nvSpPr>
        <p:spPr bwMode="auto">
          <a:xfrm>
            <a:off x="3334871" y="1117599"/>
            <a:ext cx="5644537" cy="5257801"/>
          </a:xfrm>
          <a:prstGeom prst="rect">
            <a:avLst/>
          </a:prstGeom>
        </p:spPr>
        <p:txBody>
          <a:bodyPr vert="horz" lIns="91440" tIns="45720" rIns="91440" bIns="45720" rtlCol="0">
            <a:normAutofit fontScale="92500"/>
          </a:bodyPr>
          <a:lstStyle/>
          <a:p>
            <a:pPr marL="228600" indent="-137160" fontAlgn="base">
              <a:spcBef>
                <a:spcPct val="20000"/>
              </a:spcBef>
              <a:spcAft>
                <a:spcPct val="0"/>
              </a:spcAft>
              <a:buClr>
                <a:srgbClr val="03C2F1"/>
              </a:buClr>
              <a:buFont typeface="Wingdings" pitchFamily="2" charset="2"/>
              <a:buChar char="§"/>
              <a:tabLst>
                <a:tab pos="2246313" algn="l"/>
                <a:tab pos="2514600" algn="l"/>
              </a:tabLst>
              <a:defRPr/>
            </a:pPr>
            <a:r>
              <a:rPr lang="en-US" sz="2000" dirty="0" smtClean="0">
                <a:solidFill>
                  <a:schemeClr val="bg1"/>
                </a:solidFill>
                <a:latin typeface="Segoe UI" pitchFamily="34" charset="0"/>
                <a:ea typeface="Segoe UI" pitchFamily="34" charset="0"/>
                <a:cs typeface="Segoe UI" pitchFamily="34" charset="0"/>
              </a:rPr>
              <a:t>Triple protected high-availability platform support with</a:t>
            </a:r>
          </a:p>
          <a:p>
            <a:pPr marL="463550" lvl="2" indent="-122238">
              <a:spcBef>
                <a:spcPct val="20000"/>
              </a:spcBef>
              <a:buClr>
                <a:srgbClr val="03C2F1"/>
              </a:buClr>
              <a:buFont typeface="Wingdings" pitchFamily="2" charset="2"/>
              <a:buChar char="§"/>
              <a:tabLst>
                <a:tab pos="2246313" algn="l"/>
                <a:tab pos="2514600" algn="l"/>
              </a:tabLst>
              <a:defRPr/>
            </a:pPr>
            <a:r>
              <a:rPr lang="en-US" altLang="ja-JP" sz="1900" dirty="0" smtClean="0">
                <a:solidFill>
                  <a:schemeClr val="bg1"/>
                </a:solidFill>
                <a:latin typeface="Segoe UI" pitchFamily="34" charset="0"/>
                <a:ea typeface="Segoe UI" pitchFamily="34" charset="0"/>
                <a:cs typeface="Segoe UI" pitchFamily="34" charset="0"/>
              </a:rPr>
              <a:t>Hitachi Blade Servers - </a:t>
            </a:r>
            <a:r>
              <a:rPr lang="en-US" sz="1900" dirty="0" smtClean="0">
                <a:solidFill>
                  <a:schemeClr val="bg1"/>
                </a:solidFill>
                <a:latin typeface="Segoe UI" pitchFamily="34" charset="0"/>
                <a:ea typeface="Segoe UI" pitchFamily="34" charset="0"/>
                <a:cs typeface="Segoe UI" pitchFamily="34" charset="0"/>
              </a:rPr>
              <a:t>Blade Server N+1 cold standby, LPAR</a:t>
            </a:r>
            <a:endParaRPr lang="en-US" altLang="ja-JP" sz="1900" dirty="0" smtClean="0">
              <a:solidFill>
                <a:schemeClr val="bg1"/>
              </a:solidFill>
              <a:latin typeface="Segoe UI" pitchFamily="34" charset="0"/>
              <a:ea typeface="Segoe UI" pitchFamily="34" charset="0"/>
              <a:cs typeface="Segoe UI" pitchFamily="34" charset="0"/>
            </a:endParaRPr>
          </a:p>
          <a:p>
            <a:pPr marL="463550" lvl="2" indent="-122238">
              <a:spcBef>
                <a:spcPct val="20000"/>
              </a:spcBef>
              <a:buClr>
                <a:srgbClr val="03C2F1"/>
              </a:buClr>
              <a:buFont typeface="Wingdings" pitchFamily="2" charset="2"/>
              <a:buChar char="§"/>
              <a:tabLst>
                <a:tab pos="2246313" algn="l"/>
                <a:tab pos="2514600" algn="l"/>
              </a:tabLst>
              <a:defRPr/>
            </a:pPr>
            <a:r>
              <a:rPr lang="en-US" altLang="ja-JP" sz="1900" dirty="0" smtClean="0">
                <a:solidFill>
                  <a:schemeClr val="bg1"/>
                </a:solidFill>
                <a:latin typeface="Segoe UI" pitchFamily="34" charset="0"/>
                <a:ea typeface="Segoe UI" pitchFamily="34" charset="0"/>
                <a:cs typeface="Segoe UI" pitchFamily="34" charset="0"/>
              </a:rPr>
              <a:t>Hitachi Storage - </a:t>
            </a:r>
            <a:r>
              <a:rPr lang="en-US" sz="1900" dirty="0" smtClean="0">
                <a:solidFill>
                  <a:schemeClr val="bg1"/>
                </a:solidFill>
                <a:latin typeface="Segoe UI" pitchFamily="34" charset="0"/>
                <a:ea typeface="Segoe UI" pitchFamily="34" charset="0"/>
                <a:cs typeface="Segoe UI" pitchFamily="34" charset="0"/>
              </a:rPr>
              <a:t>Full Duplex Hitachi Adaptable Modular Storage with RAID</a:t>
            </a:r>
            <a:endParaRPr lang="en-US" altLang="ja-JP" sz="1900" dirty="0" smtClean="0">
              <a:solidFill>
                <a:schemeClr val="bg1"/>
              </a:solidFill>
              <a:latin typeface="Segoe UI" pitchFamily="34" charset="0"/>
              <a:ea typeface="Segoe UI" pitchFamily="34" charset="0"/>
              <a:cs typeface="Segoe UI" pitchFamily="34" charset="0"/>
            </a:endParaRPr>
          </a:p>
          <a:p>
            <a:pPr marL="463550" lvl="2" indent="-122238">
              <a:spcBef>
                <a:spcPct val="20000"/>
              </a:spcBef>
              <a:buClr>
                <a:srgbClr val="03C2F1"/>
              </a:buClr>
              <a:buFont typeface="Wingdings" pitchFamily="2" charset="2"/>
              <a:buChar char="§"/>
              <a:tabLst>
                <a:tab pos="2246313" algn="l"/>
                <a:tab pos="2514600" algn="l"/>
              </a:tabLst>
              <a:defRPr/>
            </a:pPr>
            <a:r>
              <a:rPr lang="en-US" altLang="ja-JP" sz="1900" dirty="0" smtClean="0">
                <a:solidFill>
                  <a:schemeClr val="bg1"/>
                </a:solidFill>
                <a:latin typeface="Segoe UI" pitchFamily="34" charset="0"/>
                <a:ea typeface="Segoe UI" pitchFamily="34" charset="0"/>
                <a:cs typeface="Segoe UI" pitchFamily="34" charset="0"/>
              </a:rPr>
              <a:t>Microsoft Exchange 2010 </a:t>
            </a:r>
            <a:r>
              <a:rPr lang="en-US" sz="1900" dirty="0" smtClean="0">
                <a:solidFill>
                  <a:schemeClr val="bg1"/>
                </a:solidFill>
                <a:latin typeface="Segoe UI" pitchFamily="34" charset="0"/>
                <a:ea typeface="Segoe UI" pitchFamily="34" charset="0"/>
                <a:cs typeface="Segoe UI" pitchFamily="34" charset="0"/>
              </a:rPr>
              <a:t>Mailbox Availability Group (DAG)</a:t>
            </a:r>
            <a:endParaRPr lang="en-US" altLang="ja-JP" sz="1900" dirty="0" smtClean="0">
              <a:solidFill>
                <a:schemeClr val="bg1"/>
              </a:solidFill>
              <a:latin typeface="Segoe UI" pitchFamily="34" charset="0"/>
              <a:ea typeface="Segoe UI" pitchFamily="34" charset="0"/>
              <a:cs typeface="Segoe UI" pitchFamily="34" charset="0"/>
            </a:endParaRPr>
          </a:p>
          <a:p>
            <a:pPr marL="341313" lvl="1" indent="-109538">
              <a:spcBef>
                <a:spcPct val="20000"/>
              </a:spcBef>
              <a:buClr>
                <a:srgbClr val="03C2F1"/>
              </a:buClr>
              <a:buFont typeface="Wingdings" pitchFamily="2" charset="2"/>
              <a:buChar char="§"/>
              <a:tabLst>
                <a:tab pos="2246313" algn="l"/>
                <a:tab pos="2514600" algn="l"/>
              </a:tabLst>
              <a:defRPr/>
            </a:pPr>
            <a:r>
              <a:rPr lang="en-US" altLang="ja-JP" sz="2000" dirty="0" smtClean="0">
                <a:solidFill>
                  <a:schemeClr val="bg1"/>
                </a:solidFill>
                <a:latin typeface="Segoe UI" pitchFamily="34" charset="0"/>
                <a:ea typeface="Segoe UI" pitchFamily="34" charset="0"/>
                <a:cs typeface="Segoe UI" pitchFamily="34" charset="0"/>
              </a:rPr>
              <a:t>Enterprise scale via building block approach (small</a:t>
            </a:r>
            <a:r>
              <a:rPr lang="en-US" altLang="ja-JP" sz="2000" dirty="0" smtClean="0">
                <a:solidFill>
                  <a:schemeClr val="bg1"/>
                </a:solidFill>
                <a:latin typeface="Segoe UI" pitchFamily="34" charset="0"/>
                <a:ea typeface="Segoe UI" pitchFamily="34" charset="0"/>
                <a:cs typeface="Segoe UI" pitchFamily="34" charset="0"/>
                <a:sym typeface="Wingdings" pitchFamily="2" charset="2"/>
              </a:rPr>
              <a:t> large) – up to 96K users</a:t>
            </a:r>
            <a:endParaRPr lang="en-US" altLang="ja-JP" sz="2000" dirty="0" smtClean="0">
              <a:solidFill>
                <a:schemeClr val="bg1"/>
              </a:solidFill>
              <a:latin typeface="Segoe UI" pitchFamily="34" charset="0"/>
              <a:ea typeface="Segoe UI" pitchFamily="34" charset="0"/>
              <a:cs typeface="Segoe UI" pitchFamily="34" charset="0"/>
            </a:endParaRPr>
          </a:p>
          <a:p>
            <a:pPr marL="341313" lvl="1" indent="-109538">
              <a:spcBef>
                <a:spcPct val="20000"/>
              </a:spcBef>
              <a:buClr>
                <a:srgbClr val="03C2F1"/>
              </a:buClr>
              <a:buFont typeface="Wingdings" pitchFamily="2" charset="2"/>
              <a:buChar char="§"/>
              <a:tabLst>
                <a:tab pos="2246313" algn="l"/>
                <a:tab pos="2514600" algn="l"/>
              </a:tabLst>
              <a:defRPr/>
            </a:pPr>
            <a:r>
              <a:rPr lang="en-US" altLang="ja-JP" sz="2000" dirty="0" smtClean="0">
                <a:solidFill>
                  <a:schemeClr val="bg1"/>
                </a:solidFill>
                <a:latin typeface="Segoe UI" pitchFamily="34" charset="0"/>
                <a:ea typeface="Segoe UI" pitchFamily="34" charset="0"/>
                <a:cs typeface="Segoe UI" pitchFamily="34" charset="0"/>
              </a:rPr>
              <a:t>Pre-validated reference architectures tested for performance and scalability</a:t>
            </a:r>
          </a:p>
          <a:p>
            <a:pPr marL="341313" lvl="1" indent="-109538">
              <a:spcBef>
                <a:spcPct val="20000"/>
              </a:spcBef>
              <a:spcAft>
                <a:spcPts val="0"/>
              </a:spcAft>
              <a:buClr>
                <a:srgbClr val="03C2F1"/>
              </a:buClr>
              <a:buFont typeface="Wingdings" pitchFamily="2" charset="2"/>
              <a:buChar char="§"/>
              <a:tabLst>
                <a:tab pos="2246313" algn="l"/>
                <a:tab pos="2514600" algn="l"/>
              </a:tabLst>
              <a:defRPr/>
            </a:pPr>
            <a:r>
              <a:rPr lang="en-US" sz="2000" dirty="0" smtClean="0">
                <a:solidFill>
                  <a:schemeClr val="bg1"/>
                </a:solidFill>
                <a:latin typeface="Segoe UI" pitchFamily="34" charset="0"/>
                <a:ea typeface="Segoe UI" pitchFamily="34" charset="0"/>
                <a:cs typeface="Segoe UI" pitchFamily="34" charset="0"/>
              </a:rPr>
              <a:t>AMS2000 storage sizing tool for Exchange 2010 </a:t>
            </a:r>
          </a:p>
          <a:p>
            <a:pPr marL="341313" lvl="1" indent="-109538">
              <a:spcBef>
                <a:spcPct val="20000"/>
              </a:spcBef>
              <a:spcAft>
                <a:spcPts val="0"/>
              </a:spcAft>
              <a:buClr>
                <a:srgbClr val="03C2F1"/>
              </a:buClr>
              <a:buFont typeface="Wingdings" pitchFamily="2" charset="2"/>
              <a:buChar char="§"/>
              <a:tabLst>
                <a:tab pos="2246313" algn="l"/>
                <a:tab pos="2514600" algn="l"/>
              </a:tabLst>
              <a:defRPr/>
            </a:pPr>
            <a:r>
              <a:rPr lang="en-US" altLang="ja-JP" sz="2000" dirty="0" smtClean="0">
                <a:solidFill>
                  <a:schemeClr val="bg1"/>
                </a:solidFill>
                <a:latin typeface="Segoe UI" pitchFamily="34" charset="0"/>
                <a:ea typeface="Segoe UI" pitchFamily="34" charset="0"/>
                <a:cs typeface="Segoe UI" pitchFamily="34" charset="0"/>
                <a:sym typeface="Wingdings" pitchFamily="2" charset="2"/>
              </a:rPr>
              <a:t>HCP integration</a:t>
            </a:r>
          </a:p>
          <a:p>
            <a:pPr marL="228600" indent="-137160" fontAlgn="base">
              <a:spcBef>
                <a:spcPct val="20000"/>
              </a:spcBef>
              <a:spcAft>
                <a:spcPct val="0"/>
              </a:spcAft>
              <a:buClr>
                <a:srgbClr val="03C2F1"/>
              </a:buClr>
              <a:buFont typeface="Wingdings" pitchFamily="2" charset="2"/>
              <a:buChar char="§"/>
              <a:tabLst>
                <a:tab pos="2246313" algn="l"/>
                <a:tab pos="2514600" algn="l"/>
              </a:tabLst>
              <a:defRPr/>
            </a:pPr>
            <a:r>
              <a:rPr lang="en-US" sz="2000" dirty="0" smtClean="0">
                <a:solidFill>
                  <a:schemeClr val="bg1"/>
                </a:solidFill>
                <a:latin typeface="Segoe UI" pitchFamily="34" charset="0"/>
                <a:ea typeface="Segoe UI" pitchFamily="34" charset="0"/>
                <a:cs typeface="Segoe UI" pitchFamily="34" charset="0"/>
              </a:rPr>
              <a:t>Hitachi’s DC solution leverages Microsoft’s Guidance and best practices for Exchange 2010</a:t>
            </a:r>
          </a:p>
          <a:p>
            <a:pPr marL="228600" indent="-137160" fontAlgn="base">
              <a:spcBef>
                <a:spcPct val="20000"/>
              </a:spcBef>
              <a:spcAft>
                <a:spcPct val="0"/>
              </a:spcAft>
              <a:buClr>
                <a:srgbClr val="03C2F1"/>
              </a:buClr>
              <a:buFont typeface="Wingdings" pitchFamily="2" charset="2"/>
              <a:buChar char="§"/>
              <a:tabLst>
                <a:tab pos="2246313" algn="l"/>
                <a:tab pos="2514600" algn="l"/>
              </a:tabLst>
              <a:defRPr/>
            </a:pPr>
            <a:endParaRPr lang="en-US" altLang="ja-JP" sz="2000" dirty="0" smtClean="0">
              <a:solidFill>
                <a:schemeClr val="bg1"/>
              </a:solidFill>
              <a:latin typeface="Segoe UI" pitchFamily="34" charset="0"/>
              <a:ea typeface="Segoe UI" pitchFamily="34" charset="0"/>
              <a:cs typeface="Segoe UI" pitchFamily="34" charset="0"/>
              <a:sym typeface="Wingdings" pitchFamily="2" charset="2"/>
            </a:endParaRPr>
          </a:p>
          <a:p>
            <a:pPr marL="685800" lvl="1" indent="-137160" fontAlgn="base">
              <a:spcBef>
                <a:spcPct val="20000"/>
              </a:spcBef>
              <a:spcAft>
                <a:spcPct val="0"/>
              </a:spcAft>
              <a:buClr>
                <a:srgbClr val="03C2F1"/>
              </a:buClr>
              <a:buFont typeface="Wingdings" pitchFamily="2" charset="2"/>
              <a:buChar char="§"/>
              <a:tabLst>
                <a:tab pos="2246313" algn="l"/>
                <a:tab pos="2514600" algn="l"/>
              </a:tabLst>
              <a:defRPr/>
            </a:pPr>
            <a:endParaRPr lang="en-US" altLang="ja-JP" sz="2000" dirty="0" smtClean="0">
              <a:solidFill>
                <a:schemeClr val="bg1"/>
              </a:solidFill>
              <a:latin typeface="Segoe UI" pitchFamily="34" charset="0"/>
              <a:ea typeface="Segoe UI" pitchFamily="34" charset="0"/>
              <a:cs typeface="Segoe UI" pitchFamily="34" charset="0"/>
              <a:sym typeface="Wingdings" pitchFamily="2" charset="2"/>
            </a:endParaRPr>
          </a:p>
          <a:p>
            <a:pPr marL="685800" lvl="1" indent="-137160" fontAlgn="base">
              <a:spcBef>
                <a:spcPct val="20000"/>
              </a:spcBef>
              <a:spcAft>
                <a:spcPct val="0"/>
              </a:spcAft>
              <a:buClr>
                <a:srgbClr val="03C2F1"/>
              </a:buClr>
              <a:buFont typeface="Wingdings" pitchFamily="2" charset="2"/>
              <a:buChar char="§"/>
              <a:tabLst>
                <a:tab pos="2246313" algn="l"/>
                <a:tab pos="2514600" algn="l"/>
              </a:tabLst>
              <a:defRPr/>
            </a:pPr>
            <a:endParaRPr lang="en-US" altLang="ja-JP" sz="2000" dirty="0" smtClean="0">
              <a:solidFill>
                <a:schemeClr val="bg1"/>
              </a:solidFill>
              <a:latin typeface="Segoe UI" pitchFamily="34" charset="0"/>
              <a:ea typeface="Segoe UI" pitchFamily="34" charset="0"/>
              <a:cs typeface="Segoe UI" pitchFamily="34" charset="0"/>
              <a:sym typeface="Wingdings" pitchFamily="2" charset="2"/>
            </a:endParaRPr>
          </a:p>
          <a:p>
            <a:pPr marL="685800" lvl="1" indent="-137160" fontAlgn="base">
              <a:spcBef>
                <a:spcPct val="20000"/>
              </a:spcBef>
              <a:spcAft>
                <a:spcPct val="0"/>
              </a:spcAft>
              <a:buClr>
                <a:srgbClr val="03C2F1"/>
              </a:buClr>
              <a:buFont typeface="Wingdings" pitchFamily="2" charset="2"/>
              <a:buChar char="§"/>
              <a:tabLst>
                <a:tab pos="2246313" algn="l"/>
                <a:tab pos="2514600" algn="l"/>
              </a:tabLst>
              <a:defRPr/>
            </a:pPr>
            <a:endParaRPr lang="en-US" altLang="ja-JP" sz="2000" dirty="0" smtClean="0">
              <a:solidFill>
                <a:schemeClr val="bg1"/>
              </a:solidFill>
              <a:latin typeface="Segoe UI" pitchFamily="34" charset="0"/>
              <a:ea typeface="Segoe UI" pitchFamily="34" charset="0"/>
              <a:cs typeface="Segoe UI" pitchFamily="34" charset="0"/>
              <a:sym typeface="Wingdings" pitchFamily="2" charset="2"/>
            </a:endParaRPr>
          </a:p>
        </p:txBody>
      </p:sp>
      <p:sp>
        <p:nvSpPr>
          <p:cNvPr id="7" name="Plus 6"/>
          <p:cNvSpPr/>
          <p:nvPr/>
        </p:nvSpPr>
        <p:spPr>
          <a:xfrm>
            <a:off x="1286868" y="2492896"/>
            <a:ext cx="8382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8" name="Rectangle 21"/>
          <p:cNvSpPr>
            <a:spLocks noChangeArrowheads="1"/>
          </p:cNvSpPr>
          <p:nvPr/>
        </p:nvSpPr>
        <p:spPr bwMode="auto">
          <a:xfrm>
            <a:off x="583176" y="3229328"/>
            <a:ext cx="2345812" cy="4511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lstStyle/>
          <a:p>
            <a:pPr algn="ctr" fontAlgn="base">
              <a:spcBef>
                <a:spcPct val="0"/>
              </a:spcBef>
              <a:spcAft>
                <a:spcPct val="0"/>
              </a:spcAft>
            </a:pPr>
            <a:r>
              <a:rPr lang="en-US" sz="1200" b="1" dirty="0" smtClean="0">
                <a:solidFill>
                  <a:srgbClr val="FFFFFF"/>
                </a:solidFill>
              </a:rPr>
              <a:t>Hitachi Compute</a:t>
            </a:r>
            <a:endParaRPr lang="en-US" sz="1200" b="1" dirty="0">
              <a:solidFill>
                <a:srgbClr val="FFFFFF"/>
              </a:solidFill>
            </a:endParaRPr>
          </a:p>
        </p:txBody>
      </p:sp>
      <p:sp>
        <p:nvSpPr>
          <p:cNvPr id="9" name="Rectangle 21"/>
          <p:cNvSpPr>
            <a:spLocks noChangeArrowheads="1"/>
          </p:cNvSpPr>
          <p:nvPr/>
        </p:nvSpPr>
        <p:spPr bwMode="auto">
          <a:xfrm>
            <a:off x="566788" y="3784064"/>
            <a:ext cx="2345812" cy="4511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lstStyle/>
          <a:p>
            <a:pPr algn="ctr" fontAlgn="base">
              <a:spcBef>
                <a:spcPct val="0"/>
              </a:spcBef>
              <a:spcAft>
                <a:spcPct val="0"/>
              </a:spcAft>
            </a:pPr>
            <a:r>
              <a:rPr lang="en-US" sz="1200" b="1" dirty="0" smtClean="0">
                <a:solidFill>
                  <a:srgbClr val="FFFFFF"/>
                </a:solidFill>
              </a:rPr>
              <a:t>Network</a:t>
            </a:r>
            <a:endParaRPr lang="en-US" sz="1200" b="1" dirty="0">
              <a:solidFill>
                <a:srgbClr val="FFFFFF"/>
              </a:solidFill>
            </a:endParaRPr>
          </a:p>
        </p:txBody>
      </p:sp>
      <p:sp>
        <p:nvSpPr>
          <p:cNvPr id="10" name="Rectangle 21"/>
          <p:cNvSpPr>
            <a:spLocks noChangeArrowheads="1"/>
          </p:cNvSpPr>
          <p:nvPr/>
        </p:nvSpPr>
        <p:spPr bwMode="auto">
          <a:xfrm>
            <a:off x="566788" y="4338800"/>
            <a:ext cx="2345812" cy="4511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lstStyle/>
          <a:p>
            <a:pPr algn="ctr" fontAlgn="base">
              <a:spcBef>
                <a:spcPct val="0"/>
              </a:spcBef>
              <a:spcAft>
                <a:spcPct val="0"/>
              </a:spcAft>
            </a:pPr>
            <a:r>
              <a:rPr lang="en-US" sz="1200" b="1" dirty="0" smtClean="0">
                <a:solidFill>
                  <a:srgbClr val="FFFFFF"/>
                </a:solidFill>
              </a:rPr>
              <a:t>Hitachi Storage</a:t>
            </a:r>
            <a:endParaRPr lang="en-US" sz="1200" b="1" dirty="0">
              <a:solidFill>
                <a:srgbClr val="FFFFFF"/>
              </a:solidFill>
            </a:endParaRPr>
          </a:p>
        </p:txBody>
      </p:sp>
      <p:sp>
        <p:nvSpPr>
          <p:cNvPr id="11" name="Rectangle 10"/>
          <p:cNvSpPr>
            <a:spLocks noChangeArrowheads="1"/>
          </p:cNvSpPr>
          <p:nvPr/>
        </p:nvSpPr>
        <p:spPr bwMode="auto">
          <a:xfrm>
            <a:off x="566788" y="1844824"/>
            <a:ext cx="2345812" cy="5253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lstStyle/>
          <a:p>
            <a:pPr algn="ctr" fontAlgn="base">
              <a:spcBef>
                <a:spcPct val="0"/>
              </a:spcBef>
              <a:spcAft>
                <a:spcPct val="0"/>
              </a:spcAft>
            </a:pPr>
            <a:r>
              <a:rPr lang="en-US" sz="1200" b="1" dirty="0" smtClean="0">
                <a:solidFill>
                  <a:srgbClr val="FFFFFF"/>
                </a:solidFill>
              </a:rPr>
              <a:t>Microsoft Windows Server 2008 R2 </a:t>
            </a:r>
            <a:endParaRPr lang="en-US" sz="1200" b="1" dirty="0">
              <a:solidFill>
                <a:srgbClr val="FFFFFF"/>
              </a:solidFill>
            </a:endParaRPr>
          </a:p>
        </p:txBody>
      </p:sp>
      <p:sp>
        <p:nvSpPr>
          <p:cNvPr id="12" name="Rectangle 11"/>
          <p:cNvSpPr>
            <a:spLocks noChangeArrowheads="1"/>
          </p:cNvSpPr>
          <p:nvPr/>
        </p:nvSpPr>
        <p:spPr bwMode="auto">
          <a:xfrm>
            <a:off x="547936" y="1188468"/>
            <a:ext cx="2345812" cy="51234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nchor="ctr"/>
          <a:lstStyle/>
          <a:p>
            <a:pPr algn="ctr" fontAlgn="base">
              <a:spcBef>
                <a:spcPct val="0"/>
              </a:spcBef>
              <a:spcAft>
                <a:spcPct val="0"/>
              </a:spcAft>
            </a:pPr>
            <a:endParaRPr lang="en-US" sz="1200" b="1" dirty="0" smtClean="0">
              <a:solidFill>
                <a:srgbClr val="FFFFFF"/>
              </a:solidFill>
            </a:endParaRPr>
          </a:p>
          <a:p>
            <a:pPr algn="ctr" fontAlgn="base">
              <a:spcBef>
                <a:spcPct val="0"/>
              </a:spcBef>
              <a:spcAft>
                <a:spcPct val="0"/>
              </a:spcAft>
            </a:pPr>
            <a:r>
              <a:rPr lang="en-US" sz="1200" b="1" dirty="0" smtClean="0">
                <a:solidFill>
                  <a:srgbClr val="FFFFFF"/>
                </a:solidFill>
              </a:rPr>
              <a:t>Microsoft Exchange 2010</a:t>
            </a:r>
            <a:endParaRPr lang="en-US" sz="1200" dirty="0" smtClean="0">
              <a:solidFill>
                <a:srgbClr val="FFFF99">
                  <a:lumMod val="75000"/>
                </a:srgbClr>
              </a:solidFill>
            </a:endParaRPr>
          </a:p>
          <a:p>
            <a:pPr algn="ctr" fontAlgn="base">
              <a:spcBef>
                <a:spcPct val="0"/>
              </a:spcBef>
              <a:spcAft>
                <a:spcPct val="0"/>
              </a:spcAft>
            </a:pPr>
            <a:endParaRPr lang="en-US" sz="1200" b="1" dirty="0">
              <a:solidFill>
                <a:srgbClr val="FFFFFF"/>
              </a:solidFill>
            </a:endParaRPr>
          </a:p>
        </p:txBody>
      </p:sp>
      <p:sp>
        <p:nvSpPr>
          <p:cNvPr id="13" name="Rectangle 12"/>
          <p:cNvSpPr/>
          <p:nvPr/>
        </p:nvSpPr>
        <p:spPr>
          <a:xfrm>
            <a:off x="395536" y="1121920"/>
            <a:ext cx="2743200" cy="13709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14" name="Rectangle 13"/>
          <p:cNvSpPr/>
          <p:nvPr/>
        </p:nvSpPr>
        <p:spPr>
          <a:xfrm>
            <a:off x="395536" y="3140968"/>
            <a:ext cx="2743200" cy="28083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b="1" dirty="0">
              <a:solidFill>
                <a:srgbClr val="FFFFFF"/>
              </a:solidFill>
            </a:endParaRPr>
          </a:p>
        </p:txBody>
      </p:sp>
      <p:sp>
        <p:nvSpPr>
          <p:cNvPr id="15" name="Rectangle 21"/>
          <p:cNvSpPr>
            <a:spLocks noChangeArrowheads="1"/>
          </p:cNvSpPr>
          <p:nvPr/>
        </p:nvSpPr>
        <p:spPr bwMode="auto">
          <a:xfrm>
            <a:off x="566788" y="4896584"/>
            <a:ext cx="2345812" cy="4511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lstStyle/>
          <a:p>
            <a:pPr algn="ctr" fontAlgn="base">
              <a:spcBef>
                <a:spcPct val="0"/>
              </a:spcBef>
              <a:spcAft>
                <a:spcPct val="0"/>
              </a:spcAft>
            </a:pPr>
            <a:r>
              <a:rPr lang="en-US" sz="1200" b="1" dirty="0" smtClean="0">
                <a:solidFill>
                  <a:srgbClr val="FFFFFF"/>
                </a:solidFill>
              </a:rPr>
              <a:t>Hitachi Content Platform</a:t>
            </a:r>
            <a:endParaRPr lang="en-US" sz="1200" b="1" dirty="0">
              <a:solidFill>
                <a:srgbClr val="FFFFFF"/>
              </a:solidFill>
            </a:endParaRPr>
          </a:p>
        </p:txBody>
      </p:sp>
      <p:sp>
        <p:nvSpPr>
          <p:cNvPr id="16" name="Rectangle 21"/>
          <p:cNvSpPr>
            <a:spLocks noChangeArrowheads="1"/>
          </p:cNvSpPr>
          <p:nvPr/>
        </p:nvSpPr>
        <p:spPr bwMode="auto">
          <a:xfrm>
            <a:off x="566788" y="5445224"/>
            <a:ext cx="2345812" cy="451148"/>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nchor="ctr"/>
          <a:lstStyle/>
          <a:p>
            <a:pPr algn="ctr" fontAlgn="base">
              <a:spcBef>
                <a:spcPct val="0"/>
              </a:spcBef>
              <a:spcAft>
                <a:spcPct val="0"/>
              </a:spcAft>
            </a:pPr>
            <a:r>
              <a:rPr lang="en-US" sz="1200" b="1" dirty="0" smtClean="0">
                <a:solidFill>
                  <a:srgbClr val="FFFFFF"/>
                </a:solidFill>
              </a:rPr>
              <a:t>Exchange Archive engine</a:t>
            </a:r>
            <a:endParaRPr lang="en-US" sz="1200" b="1" dirty="0">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13"/>
          <p:cNvSpPr txBox="1">
            <a:spLocks noChangeArrowheads="1"/>
          </p:cNvSpPr>
          <p:nvPr/>
        </p:nvSpPr>
        <p:spPr bwMode="auto">
          <a:xfrm>
            <a:off x="2914494" y="6669173"/>
            <a:ext cx="3275256" cy="215444"/>
          </a:xfrm>
          <a:prstGeom prst="rect">
            <a:avLst/>
          </a:prstGeom>
          <a:noFill/>
          <a:ln w="25400">
            <a:noFill/>
            <a:miter lim="800000"/>
            <a:headEnd/>
            <a:tailEnd/>
          </a:ln>
          <a:effectLst/>
        </p:spPr>
        <p:txBody>
          <a:bodyPr wrap="none">
            <a:spAutoFit/>
          </a:bodyPr>
          <a:lstStyle/>
          <a:p>
            <a:pPr algn="ctr">
              <a:lnSpc>
                <a:spcPct val="100000"/>
              </a:lnSpc>
              <a:spcBef>
                <a:spcPct val="50000"/>
              </a:spcBef>
              <a:buNone/>
            </a:pPr>
            <a:r>
              <a:rPr kumimoji="0" lang="en-US" altLang="ja-JP" sz="800" dirty="0" smtClean="0">
                <a:solidFill>
                  <a:schemeClr val="bg1">
                    <a:lumMod val="50000"/>
                  </a:schemeClr>
                </a:solidFill>
                <a:latin typeface="Helvetica Neue"/>
                <a:ea typeface="ＭＳ Ｐゴシック" pitchFamily="50" charset="-128"/>
              </a:rPr>
              <a:t>© 2010 Hitachi Data</a:t>
            </a:r>
            <a:r>
              <a:rPr kumimoji="0" lang="en-US" altLang="ja-JP" sz="800" baseline="0" dirty="0" smtClean="0">
                <a:solidFill>
                  <a:schemeClr val="bg1">
                    <a:lumMod val="50000"/>
                  </a:schemeClr>
                </a:solidFill>
                <a:latin typeface="Helvetica Neue"/>
                <a:ea typeface="ＭＳ Ｐゴシック" pitchFamily="50" charset="-128"/>
              </a:rPr>
              <a:t> Systems</a:t>
            </a:r>
            <a:r>
              <a:rPr kumimoji="0" lang="en-US" altLang="ja-JP" sz="800" dirty="0" smtClean="0">
                <a:solidFill>
                  <a:schemeClr val="bg1">
                    <a:lumMod val="50000"/>
                  </a:schemeClr>
                </a:solidFill>
                <a:latin typeface="Helvetica Neue"/>
                <a:ea typeface="ＭＳ Ｐゴシック" pitchFamily="50" charset="-128"/>
              </a:rPr>
              <a:t> Confidential- Prepared for Comparex.</a:t>
            </a:r>
            <a:endParaRPr kumimoji="0" lang="en-US" altLang="ja-JP" sz="800" dirty="0">
              <a:solidFill>
                <a:schemeClr val="bg1">
                  <a:lumMod val="50000"/>
                </a:schemeClr>
              </a:solidFill>
              <a:latin typeface="Helvetica Neue"/>
              <a:ea typeface="ＭＳ Ｐゴシック" pitchFamily="50" charset="-128"/>
            </a:endParaRPr>
          </a:p>
        </p:txBody>
      </p:sp>
      <p:sp>
        <p:nvSpPr>
          <p:cNvPr id="49" name="Title 48"/>
          <p:cNvSpPr>
            <a:spLocks noGrp="1"/>
          </p:cNvSpPr>
          <p:nvPr>
            <p:ph type="title"/>
          </p:nvPr>
        </p:nvSpPr>
        <p:spPr>
          <a:xfrm>
            <a:off x="323529" y="-94130"/>
            <a:ext cx="8036602" cy="1143000"/>
          </a:xfrm>
        </p:spPr>
        <p:txBody>
          <a:bodyPr vert="horz" lIns="91440" tIns="45720" rIns="91440" bIns="45720" rtlCol="0" anchor="ctr">
            <a:noAutofit/>
          </a:bodyPr>
          <a:lstStyle/>
          <a:p>
            <a:r>
              <a:rPr lang="en-US" dirty="0" smtClean="0"/>
              <a:t>Building Block Approach : </a:t>
            </a:r>
            <a:br>
              <a:rPr lang="en-US" dirty="0" smtClean="0"/>
            </a:br>
            <a:r>
              <a:rPr lang="en-US" sz="3200" dirty="0" smtClean="0">
                <a:solidFill>
                  <a:schemeClr val="accent2"/>
                </a:solidFill>
              </a:rPr>
              <a:t>Scale up from 8K to 28K</a:t>
            </a:r>
          </a:p>
        </p:txBody>
      </p:sp>
      <p:sp>
        <p:nvSpPr>
          <p:cNvPr id="13" name="TextBox 12"/>
          <p:cNvSpPr txBox="1"/>
          <p:nvPr/>
        </p:nvSpPr>
        <p:spPr>
          <a:xfrm>
            <a:off x="733424" y="1648245"/>
            <a:ext cx="4010025" cy="1323439"/>
          </a:xfrm>
          <a:prstGeom prst="rect">
            <a:avLst/>
          </a:prstGeom>
          <a:noFill/>
          <a:ln>
            <a:noFill/>
          </a:ln>
        </p:spPr>
        <p:txBody>
          <a:bodyPr wrap="square" rtlCol="0">
            <a:spAutoFit/>
          </a:bodyPr>
          <a:lstStyle/>
          <a:p>
            <a:pPr>
              <a:buNone/>
            </a:pPr>
            <a:r>
              <a:rPr lang="en-US" sz="2000" dirty="0" smtClean="0">
                <a:solidFill>
                  <a:schemeClr val="bg1"/>
                </a:solidFill>
                <a:latin typeface="Arial" pitchFamily="34" charset="0"/>
                <a:cs typeface="Arial" pitchFamily="34" charset="0"/>
              </a:rPr>
              <a:t>8K: 1x BDS (half populated)</a:t>
            </a:r>
          </a:p>
          <a:p>
            <a:pPr>
              <a:buNone/>
            </a:pPr>
            <a:r>
              <a:rPr lang="en-US" sz="2000" dirty="0" smtClean="0">
                <a:solidFill>
                  <a:schemeClr val="bg1"/>
                </a:solidFill>
                <a:latin typeface="Arial" pitchFamily="34" charset="0"/>
                <a:cs typeface="Arial" pitchFamily="34" charset="0"/>
              </a:rPr>
              <a:t>1x AMS2300</a:t>
            </a:r>
          </a:p>
          <a:p>
            <a:pPr>
              <a:buNone/>
            </a:pPr>
            <a:r>
              <a:rPr lang="en-US" sz="2000" dirty="0" smtClean="0">
                <a:solidFill>
                  <a:schemeClr val="bg1"/>
                </a:solidFill>
                <a:latin typeface="Arial" pitchFamily="34" charset="0"/>
                <a:cs typeface="Arial" pitchFamily="34" charset="0"/>
              </a:rPr>
              <a:t>1x Datacenter</a:t>
            </a:r>
          </a:p>
          <a:p>
            <a:pPr algn="ctr">
              <a:buNone/>
            </a:pPr>
            <a:endParaRPr lang="en-US" sz="2000" dirty="0" smtClean="0">
              <a:solidFill>
                <a:schemeClr val="bg1"/>
              </a:solidFill>
              <a:latin typeface="Arial" pitchFamily="34" charset="0"/>
              <a:cs typeface="Arial" pitchFamily="34" charset="0"/>
            </a:endParaRPr>
          </a:p>
        </p:txBody>
      </p:sp>
      <p:sp>
        <p:nvSpPr>
          <p:cNvPr id="27" name="TextBox 26"/>
          <p:cNvSpPr txBox="1"/>
          <p:nvPr/>
        </p:nvSpPr>
        <p:spPr>
          <a:xfrm>
            <a:off x="6315074" y="1714920"/>
            <a:ext cx="4010025" cy="1015663"/>
          </a:xfrm>
          <a:prstGeom prst="rect">
            <a:avLst/>
          </a:prstGeom>
          <a:noFill/>
          <a:ln>
            <a:noFill/>
          </a:ln>
        </p:spPr>
        <p:txBody>
          <a:bodyPr wrap="square" rtlCol="0">
            <a:spAutoFit/>
          </a:bodyPr>
          <a:lstStyle/>
          <a:p>
            <a:pPr>
              <a:buNone/>
            </a:pPr>
            <a:r>
              <a:rPr lang="en-US" sz="2000" dirty="0" smtClean="0">
                <a:solidFill>
                  <a:schemeClr val="bg1"/>
                </a:solidFill>
                <a:latin typeface="Arial" pitchFamily="34" charset="0"/>
                <a:cs typeface="Arial" pitchFamily="34" charset="0"/>
              </a:rPr>
              <a:t>24K: 1x BDS</a:t>
            </a:r>
          </a:p>
          <a:p>
            <a:pPr>
              <a:buNone/>
            </a:pPr>
            <a:r>
              <a:rPr lang="en-US" sz="2000" dirty="0" smtClean="0">
                <a:solidFill>
                  <a:schemeClr val="bg1"/>
                </a:solidFill>
                <a:latin typeface="Arial" pitchFamily="34" charset="0"/>
                <a:cs typeface="Arial" pitchFamily="34" charset="0"/>
              </a:rPr>
              <a:t>1x AMS2500</a:t>
            </a:r>
          </a:p>
          <a:p>
            <a:pPr>
              <a:buNone/>
            </a:pPr>
            <a:r>
              <a:rPr lang="en-US" sz="2000" dirty="0" smtClean="0">
                <a:solidFill>
                  <a:schemeClr val="bg1"/>
                </a:solidFill>
                <a:latin typeface="Arial" pitchFamily="34" charset="0"/>
                <a:cs typeface="Arial" pitchFamily="34" charset="0"/>
              </a:rPr>
              <a:t>1x Datacenter</a:t>
            </a:r>
          </a:p>
        </p:txBody>
      </p:sp>
      <p:sp>
        <p:nvSpPr>
          <p:cNvPr id="28" name="Right Arrow 27"/>
          <p:cNvSpPr/>
          <p:nvPr/>
        </p:nvSpPr>
        <p:spPr bwMode="auto">
          <a:xfrm>
            <a:off x="4477574" y="3222634"/>
            <a:ext cx="464024" cy="1501254"/>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dirty="0" smtClean="0">
              <a:ln>
                <a:noFill/>
              </a:ln>
              <a:solidFill>
                <a:srgbClr val="333333"/>
              </a:solidFill>
              <a:effectLst/>
              <a:latin typeface="Arial" charset="0"/>
              <a:ea typeface="ＭＳ Ｐゴシック" pitchFamily="50" charset="-128"/>
            </a:endParaRPr>
          </a:p>
        </p:txBody>
      </p:sp>
      <p:pic>
        <p:nvPicPr>
          <p:cNvPr id="10" name="Picture 16"/>
          <p:cNvPicPr>
            <a:picLocks noChangeAspect="1" noChangeArrowheads="1"/>
          </p:cNvPicPr>
          <p:nvPr/>
        </p:nvPicPr>
        <p:blipFill>
          <a:blip r:embed="rId3" cstate="print"/>
          <a:srcRect/>
          <a:stretch>
            <a:fillRect/>
          </a:stretch>
        </p:blipFill>
        <p:spPr bwMode="auto">
          <a:xfrm>
            <a:off x="5318508" y="2900363"/>
            <a:ext cx="2882517" cy="2128837"/>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8267700" y="2957514"/>
            <a:ext cx="876300" cy="2043112"/>
          </a:xfrm>
          <a:prstGeom prst="rect">
            <a:avLst/>
          </a:prstGeom>
          <a:noFill/>
          <a:ln w="9525">
            <a:noFill/>
            <a:miter lim="800000"/>
            <a:headEnd/>
            <a:tailEnd/>
          </a:ln>
        </p:spPr>
      </p:pic>
      <p:pic>
        <p:nvPicPr>
          <p:cNvPr id="11" name="Picture 16"/>
          <p:cNvPicPr>
            <a:picLocks noChangeAspect="1" noChangeArrowheads="1"/>
          </p:cNvPicPr>
          <p:nvPr/>
        </p:nvPicPr>
        <p:blipFill>
          <a:blip r:embed="rId3" cstate="print"/>
          <a:srcRect/>
          <a:stretch>
            <a:fillRect/>
          </a:stretch>
        </p:blipFill>
        <p:spPr bwMode="auto">
          <a:xfrm>
            <a:off x="165483" y="2890838"/>
            <a:ext cx="2882517" cy="2128837"/>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3124200" y="2957514"/>
            <a:ext cx="876300" cy="2043112"/>
          </a:xfrm>
          <a:prstGeom prst="rect">
            <a:avLst/>
          </a:prstGeom>
          <a:noFill/>
          <a:ln w="9525">
            <a:noFill/>
            <a:miter lim="800000"/>
            <a:headEnd/>
            <a:tailEnd/>
          </a:ln>
        </p:spPr>
      </p:pic>
      <p:sp>
        <p:nvSpPr>
          <p:cNvPr id="14" name="Rectangle 13"/>
          <p:cNvSpPr/>
          <p:nvPr/>
        </p:nvSpPr>
        <p:spPr bwMode="auto">
          <a:xfrm>
            <a:off x="352424" y="2962275"/>
            <a:ext cx="1266825" cy="1628775"/>
          </a:xfrm>
          <a:prstGeom prst="rect">
            <a:avLst/>
          </a:prstGeom>
          <a:solidFill>
            <a:schemeClr val="tx1">
              <a:lumMod val="65000"/>
              <a:lumOff val="35000"/>
            </a:schemeClr>
          </a:solidFill>
          <a:ln w="9525" cap="flat" cmpd="sng" algn="ctr">
            <a:solidFill>
              <a:schemeClr val="tx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 name="Rectangle 14"/>
          <p:cNvSpPr/>
          <p:nvPr/>
        </p:nvSpPr>
        <p:spPr bwMode="auto">
          <a:xfrm>
            <a:off x="352425" y="4619625"/>
            <a:ext cx="590550" cy="314325"/>
          </a:xfrm>
          <a:prstGeom prst="rect">
            <a:avLst/>
          </a:prstGeom>
          <a:solidFill>
            <a:schemeClr val="tx1">
              <a:lumMod val="65000"/>
              <a:lumOff val="35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Tree>
    <p:extLst>
      <p:ext uri="{BB962C8B-B14F-4D97-AF65-F5344CB8AC3E}">
        <p14:creationId xmlns:p14="http://schemas.microsoft.com/office/powerpoint/2010/main" val="30839995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additive="base">
                                        <p:cTn id="17" dur="500" fill="hold"/>
                                        <p:tgtEl>
                                          <p:spTgt spid="3074"/>
                                        </p:tgtEl>
                                        <p:attrNameLst>
                                          <p:attrName>ppt_x</p:attrName>
                                        </p:attrNameLst>
                                      </p:cBhvr>
                                      <p:tavLst>
                                        <p:tav tm="0">
                                          <p:val>
                                            <p:strVal val="#ppt_x"/>
                                          </p:val>
                                        </p:tav>
                                        <p:tav tm="100000">
                                          <p:val>
                                            <p:strVal val="#ppt_x"/>
                                          </p:val>
                                        </p:tav>
                                      </p:tavLst>
                                    </p:anim>
                                    <p:anim calcmode="lin" valueType="num">
                                      <p:cBhvr additive="base">
                                        <p:cTn id="18" dur="500" fill="hold"/>
                                        <p:tgtEl>
                                          <p:spTgt spid="307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13"/>
          <p:cNvSpPr txBox="1">
            <a:spLocks noChangeArrowheads="1"/>
          </p:cNvSpPr>
          <p:nvPr/>
        </p:nvSpPr>
        <p:spPr bwMode="auto">
          <a:xfrm>
            <a:off x="2914494" y="6669173"/>
            <a:ext cx="3275256" cy="215444"/>
          </a:xfrm>
          <a:prstGeom prst="rect">
            <a:avLst/>
          </a:prstGeom>
          <a:noFill/>
          <a:ln w="25400">
            <a:noFill/>
            <a:miter lim="800000"/>
            <a:headEnd/>
            <a:tailEnd/>
          </a:ln>
          <a:effectLst/>
        </p:spPr>
        <p:txBody>
          <a:bodyPr wrap="none">
            <a:spAutoFit/>
          </a:bodyPr>
          <a:lstStyle/>
          <a:p>
            <a:pPr algn="ctr">
              <a:lnSpc>
                <a:spcPct val="100000"/>
              </a:lnSpc>
              <a:spcBef>
                <a:spcPct val="50000"/>
              </a:spcBef>
              <a:buNone/>
            </a:pPr>
            <a:r>
              <a:rPr kumimoji="0" lang="en-US" altLang="ja-JP" sz="800" dirty="0" smtClean="0">
                <a:solidFill>
                  <a:schemeClr val="bg1">
                    <a:lumMod val="50000"/>
                  </a:schemeClr>
                </a:solidFill>
                <a:latin typeface="Helvetica Neue"/>
                <a:ea typeface="ＭＳ Ｐゴシック" pitchFamily="50" charset="-128"/>
              </a:rPr>
              <a:t>© 2010 Hitachi Data</a:t>
            </a:r>
            <a:r>
              <a:rPr kumimoji="0" lang="en-US" altLang="ja-JP" sz="800" baseline="0" dirty="0" smtClean="0">
                <a:solidFill>
                  <a:schemeClr val="bg1">
                    <a:lumMod val="50000"/>
                  </a:schemeClr>
                </a:solidFill>
                <a:latin typeface="Helvetica Neue"/>
                <a:ea typeface="ＭＳ Ｐゴシック" pitchFamily="50" charset="-128"/>
              </a:rPr>
              <a:t> Systems</a:t>
            </a:r>
            <a:r>
              <a:rPr kumimoji="0" lang="en-US" altLang="ja-JP" sz="800" dirty="0" smtClean="0">
                <a:solidFill>
                  <a:schemeClr val="bg1">
                    <a:lumMod val="50000"/>
                  </a:schemeClr>
                </a:solidFill>
                <a:latin typeface="Helvetica Neue"/>
                <a:ea typeface="ＭＳ Ｐゴシック" pitchFamily="50" charset="-128"/>
              </a:rPr>
              <a:t> Confidential- Prepared for Comparex.</a:t>
            </a:r>
            <a:endParaRPr kumimoji="0" lang="en-US" altLang="ja-JP" sz="800" dirty="0">
              <a:solidFill>
                <a:schemeClr val="bg1">
                  <a:lumMod val="50000"/>
                </a:schemeClr>
              </a:solidFill>
              <a:latin typeface="Helvetica Neue"/>
              <a:ea typeface="ＭＳ Ｐゴシック" pitchFamily="50" charset="-128"/>
            </a:endParaRPr>
          </a:p>
        </p:txBody>
      </p:sp>
      <p:sp>
        <p:nvSpPr>
          <p:cNvPr id="49" name="Title 48"/>
          <p:cNvSpPr>
            <a:spLocks noGrp="1"/>
          </p:cNvSpPr>
          <p:nvPr>
            <p:ph type="title"/>
          </p:nvPr>
        </p:nvSpPr>
        <p:spPr>
          <a:xfrm>
            <a:off x="467545" y="143109"/>
            <a:ext cx="8030996" cy="981635"/>
          </a:xfrm>
        </p:spPr>
        <p:txBody>
          <a:bodyPr>
            <a:normAutofit fontScale="90000"/>
          </a:bodyPr>
          <a:lstStyle/>
          <a:p>
            <a:r>
              <a:rPr lang="en-US" sz="4000" dirty="0" smtClean="0"/>
              <a:t>Building Block Approach :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solidFill>
                  <a:schemeClr val="accent2"/>
                </a:solidFill>
              </a:rPr>
              <a:t>Scale up from 24K to 48K</a:t>
            </a:r>
            <a:endParaRPr lang="en-US" dirty="0">
              <a:solidFill>
                <a:schemeClr val="accent2"/>
              </a:solidFill>
            </a:endParaRPr>
          </a:p>
        </p:txBody>
      </p:sp>
      <p:sp>
        <p:nvSpPr>
          <p:cNvPr id="13" name="TextBox 12"/>
          <p:cNvSpPr txBox="1"/>
          <p:nvPr/>
        </p:nvSpPr>
        <p:spPr>
          <a:xfrm>
            <a:off x="1304924" y="1667295"/>
            <a:ext cx="4010025" cy="1015663"/>
          </a:xfrm>
          <a:prstGeom prst="rect">
            <a:avLst/>
          </a:prstGeom>
          <a:noFill/>
          <a:ln>
            <a:noFill/>
          </a:ln>
        </p:spPr>
        <p:txBody>
          <a:bodyPr wrap="square" rtlCol="0">
            <a:spAutoFit/>
          </a:bodyPr>
          <a:lstStyle/>
          <a:p>
            <a:pPr>
              <a:buNone/>
            </a:pPr>
            <a:r>
              <a:rPr lang="en-US" sz="2000" dirty="0" smtClean="0">
                <a:solidFill>
                  <a:schemeClr val="bg1"/>
                </a:solidFill>
                <a:latin typeface="Arial" pitchFamily="34" charset="0"/>
                <a:cs typeface="Arial" pitchFamily="34" charset="0"/>
              </a:rPr>
              <a:t>24K: 1x BDS</a:t>
            </a:r>
          </a:p>
          <a:p>
            <a:pPr>
              <a:buNone/>
            </a:pPr>
            <a:r>
              <a:rPr lang="en-US" sz="2000" dirty="0" smtClean="0">
                <a:solidFill>
                  <a:schemeClr val="bg1"/>
                </a:solidFill>
                <a:latin typeface="Arial" pitchFamily="34" charset="0"/>
                <a:cs typeface="Arial" pitchFamily="34" charset="0"/>
              </a:rPr>
              <a:t>1x AMS2500,</a:t>
            </a:r>
          </a:p>
          <a:p>
            <a:pPr>
              <a:buNone/>
            </a:pPr>
            <a:r>
              <a:rPr lang="en-US" sz="2000" dirty="0" smtClean="0">
                <a:solidFill>
                  <a:schemeClr val="bg1"/>
                </a:solidFill>
                <a:latin typeface="Arial" pitchFamily="34" charset="0"/>
                <a:cs typeface="Arial" pitchFamily="34" charset="0"/>
              </a:rPr>
              <a:t>1x Datacenter</a:t>
            </a:r>
          </a:p>
        </p:txBody>
      </p:sp>
      <p:pic>
        <p:nvPicPr>
          <p:cNvPr id="1040" name="Picture 16"/>
          <p:cNvPicPr>
            <a:picLocks noChangeAspect="1" noChangeArrowheads="1"/>
          </p:cNvPicPr>
          <p:nvPr/>
        </p:nvPicPr>
        <p:blipFill>
          <a:blip r:embed="rId3" cstate="print"/>
          <a:srcRect/>
          <a:stretch>
            <a:fillRect/>
          </a:stretch>
        </p:blipFill>
        <p:spPr bwMode="auto">
          <a:xfrm>
            <a:off x="5204588" y="2970641"/>
            <a:ext cx="2920616" cy="2050193"/>
          </a:xfrm>
          <a:prstGeom prst="rect">
            <a:avLst/>
          </a:prstGeom>
          <a:noFill/>
          <a:ln w="9525">
            <a:noFill/>
            <a:miter lim="800000"/>
            <a:headEnd/>
            <a:tailEnd/>
          </a:ln>
        </p:spPr>
      </p:pic>
      <p:sp>
        <p:nvSpPr>
          <p:cNvPr id="27" name="TextBox 26"/>
          <p:cNvSpPr txBox="1"/>
          <p:nvPr/>
        </p:nvSpPr>
        <p:spPr>
          <a:xfrm>
            <a:off x="5486399" y="1267245"/>
            <a:ext cx="4010025" cy="1015663"/>
          </a:xfrm>
          <a:prstGeom prst="rect">
            <a:avLst/>
          </a:prstGeom>
          <a:noFill/>
          <a:ln>
            <a:noFill/>
          </a:ln>
        </p:spPr>
        <p:txBody>
          <a:bodyPr wrap="square" rtlCol="0">
            <a:spAutoFit/>
          </a:bodyPr>
          <a:lstStyle/>
          <a:p>
            <a:pPr>
              <a:buNone/>
            </a:pPr>
            <a:r>
              <a:rPr lang="en-US" sz="2000" dirty="0" smtClean="0">
                <a:solidFill>
                  <a:schemeClr val="bg1"/>
                </a:solidFill>
                <a:latin typeface="Arial" pitchFamily="34" charset="0"/>
                <a:cs typeface="Arial" pitchFamily="34" charset="0"/>
              </a:rPr>
              <a:t>48K: 2x BDS</a:t>
            </a:r>
          </a:p>
          <a:p>
            <a:pPr>
              <a:buNone/>
            </a:pPr>
            <a:r>
              <a:rPr lang="en-US" sz="2000" dirty="0" smtClean="0">
                <a:solidFill>
                  <a:schemeClr val="bg1"/>
                </a:solidFill>
                <a:latin typeface="Arial" pitchFamily="34" charset="0"/>
                <a:cs typeface="Arial" pitchFamily="34" charset="0"/>
              </a:rPr>
              <a:t>2x AMS2500,</a:t>
            </a:r>
          </a:p>
          <a:p>
            <a:pPr>
              <a:buNone/>
            </a:pPr>
            <a:r>
              <a:rPr lang="en-US" sz="2000" dirty="0" smtClean="0">
                <a:solidFill>
                  <a:schemeClr val="bg1"/>
                </a:solidFill>
                <a:latin typeface="Arial" pitchFamily="34" charset="0"/>
                <a:cs typeface="Arial" pitchFamily="34" charset="0"/>
              </a:rPr>
              <a:t>2x Datacenter</a:t>
            </a:r>
          </a:p>
        </p:txBody>
      </p:sp>
      <p:sp>
        <p:nvSpPr>
          <p:cNvPr id="28" name="Right Arrow 27"/>
          <p:cNvSpPr/>
          <p:nvPr/>
        </p:nvSpPr>
        <p:spPr bwMode="auto">
          <a:xfrm>
            <a:off x="4287074" y="3184534"/>
            <a:ext cx="464024" cy="1501254"/>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dirty="0" smtClean="0">
              <a:ln>
                <a:noFill/>
              </a:ln>
              <a:solidFill>
                <a:srgbClr val="333333"/>
              </a:solidFill>
              <a:effectLst/>
              <a:latin typeface="Arial" charset="0"/>
              <a:ea typeface="ＭＳ Ｐゴシック" pitchFamily="50" charset="-128"/>
            </a:endParaRPr>
          </a:p>
        </p:txBody>
      </p:sp>
      <p:pic>
        <p:nvPicPr>
          <p:cNvPr id="10" name="Picture 16"/>
          <p:cNvPicPr>
            <a:picLocks noChangeAspect="1" noChangeArrowheads="1"/>
          </p:cNvPicPr>
          <p:nvPr/>
        </p:nvPicPr>
        <p:blipFill>
          <a:blip r:embed="rId3" cstate="print"/>
          <a:srcRect/>
          <a:stretch>
            <a:fillRect/>
          </a:stretch>
        </p:blipFill>
        <p:spPr bwMode="auto">
          <a:xfrm>
            <a:off x="4889884" y="2576514"/>
            <a:ext cx="1968116" cy="1381564"/>
          </a:xfrm>
          <a:prstGeom prst="rect">
            <a:avLst/>
          </a:prstGeom>
          <a:noFill/>
          <a:ln w="9525">
            <a:noFill/>
            <a:miter lim="800000"/>
            <a:headEnd/>
            <a:tailEnd/>
          </a:ln>
        </p:spPr>
      </p:pic>
      <p:pic>
        <p:nvPicPr>
          <p:cNvPr id="9" name="Picture 16"/>
          <p:cNvPicPr>
            <a:picLocks noChangeAspect="1" noChangeArrowheads="1"/>
          </p:cNvPicPr>
          <p:nvPr/>
        </p:nvPicPr>
        <p:blipFill>
          <a:blip r:embed="rId3" cstate="print"/>
          <a:srcRect/>
          <a:stretch>
            <a:fillRect/>
          </a:stretch>
        </p:blipFill>
        <p:spPr bwMode="auto">
          <a:xfrm>
            <a:off x="4889884" y="3995738"/>
            <a:ext cx="1987166" cy="1408309"/>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991350" y="2605089"/>
            <a:ext cx="876300" cy="131921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7010400" y="3986213"/>
            <a:ext cx="876300" cy="138112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207749" y="2993232"/>
            <a:ext cx="876300" cy="2005012"/>
          </a:xfrm>
          <a:prstGeom prst="rect">
            <a:avLst/>
          </a:prstGeom>
          <a:noFill/>
          <a:ln w="9525">
            <a:noFill/>
            <a:miter lim="800000"/>
            <a:headEnd/>
            <a:tailEnd/>
          </a:ln>
        </p:spPr>
      </p:pic>
    </p:spTree>
    <p:extLst>
      <p:ext uri="{BB962C8B-B14F-4D97-AF65-F5344CB8AC3E}">
        <p14:creationId xmlns:p14="http://schemas.microsoft.com/office/powerpoint/2010/main" val="206738284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5.55556E-7 1.11111E-6 L -0.52778 0.00092 " pathEditMode="relative" rAng="0" ptsTypes="AA">
                                      <p:cBhvr>
                                        <p:cTn id="6" dur="2000" fill="hold"/>
                                        <p:tgtEl>
                                          <p:spTgt spid="1040"/>
                                        </p:tgtEl>
                                        <p:attrNameLst>
                                          <p:attrName>ppt_x</p:attrName>
                                          <p:attrName>ppt_y</p:attrName>
                                        </p:attrNameLst>
                                      </p:cBhvr>
                                      <p:rCtr x="-26389" y="46"/>
                                    </p:animMotion>
                                  </p:childTnLst>
                                </p:cTn>
                              </p:par>
                              <p:par>
                                <p:cTn id="7" presetID="42" presetClass="path" presetSubtype="0" accel="50000" decel="50000" fill="hold" nodeType="withEffect">
                                  <p:stCondLst>
                                    <p:cond delay="0"/>
                                  </p:stCondLst>
                                  <p:childTnLst>
                                    <p:animMotion origin="layout" path="M 3.88889E-6 1.11111E-6 L -0.53525 -0.0007 " pathEditMode="relative" rAng="0" ptsTypes="AA">
                                      <p:cBhvr>
                                        <p:cTn id="8" dur="2000" fill="hold"/>
                                        <p:tgtEl>
                                          <p:spTgt spid="1028"/>
                                        </p:tgtEl>
                                        <p:attrNameLst>
                                          <p:attrName>ppt_x</p:attrName>
                                          <p:attrName>ppt_y</p:attrName>
                                        </p:attrNameLst>
                                      </p:cBhvr>
                                      <p:rCtr x="-26771" y="-46"/>
                                    </p:animMotion>
                                  </p:childTnLst>
                                </p:cTn>
                              </p:par>
                            </p:childTnLst>
                          </p:cTn>
                        </p:par>
                        <p:par>
                          <p:cTn id="9" fill="hold">
                            <p:stCondLst>
                              <p:cond delay="2000"/>
                            </p:stCondLst>
                            <p:childTnLst>
                              <p:par>
                                <p:cTn id="10" presetID="1"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1000" fill="hold"/>
                                        <p:tgtEl>
                                          <p:spTgt spid="28"/>
                                        </p:tgtEl>
                                        <p:attrNameLst>
                                          <p:attrName>ppt_x</p:attrName>
                                        </p:attrNameLst>
                                      </p:cBhvr>
                                      <p:tavLst>
                                        <p:tav tm="0">
                                          <p:val>
                                            <p:strVal val="#ppt_x"/>
                                          </p:val>
                                        </p:tav>
                                        <p:tav tm="100000">
                                          <p:val>
                                            <p:strVal val="#ppt_x"/>
                                          </p:val>
                                        </p:tav>
                                      </p:tavLst>
                                    </p:anim>
                                    <p:anim calcmode="lin" valueType="num">
                                      <p:cBhvr additive="base">
                                        <p:cTn id="17"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026"/>
                                        </p:tgtEl>
                                        <p:attrNameLst>
                                          <p:attrName>style.visibility</p:attrName>
                                        </p:attrNameLst>
                                      </p:cBhvr>
                                      <p:to>
                                        <p:strVal val="visible"/>
                                      </p:to>
                                    </p:set>
                                    <p:anim calcmode="lin" valueType="num">
                                      <p:cBhvr additive="base">
                                        <p:cTn id="26" dur="500" fill="hold"/>
                                        <p:tgtEl>
                                          <p:spTgt spid="1026"/>
                                        </p:tgtEl>
                                        <p:attrNameLst>
                                          <p:attrName>ppt_x</p:attrName>
                                        </p:attrNameLst>
                                      </p:cBhvr>
                                      <p:tavLst>
                                        <p:tav tm="0">
                                          <p:val>
                                            <p:strVal val="#ppt_x"/>
                                          </p:val>
                                        </p:tav>
                                        <p:tav tm="100000">
                                          <p:val>
                                            <p:strVal val="#ppt_x"/>
                                          </p:val>
                                        </p:tav>
                                      </p:tavLst>
                                    </p:anim>
                                    <p:anim calcmode="lin" valueType="num">
                                      <p:cBhvr additive="base">
                                        <p:cTn id="27" dur="500" fill="hold"/>
                                        <p:tgtEl>
                                          <p:spTgt spid="1026"/>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500" fill="hold"/>
                                        <p:tgtEl>
                                          <p:spTgt spid="1027"/>
                                        </p:tgtEl>
                                        <p:attrNameLst>
                                          <p:attrName>ppt_x</p:attrName>
                                        </p:attrNameLst>
                                      </p:cBhvr>
                                      <p:tavLst>
                                        <p:tav tm="0">
                                          <p:val>
                                            <p:strVal val="#ppt_x"/>
                                          </p:val>
                                        </p:tav>
                                        <p:tav tm="100000">
                                          <p:val>
                                            <p:strVal val="#ppt_x"/>
                                          </p:val>
                                        </p:tav>
                                      </p:tavLst>
                                    </p:anim>
                                    <p:anim calcmode="lin" valueType="num">
                                      <p:cBhvr additive="base">
                                        <p:cTn id="35" dur="500" fill="hold"/>
                                        <p:tgtEl>
                                          <p:spTgt spid="102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 Box 13"/>
          <p:cNvSpPr txBox="1">
            <a:spLocks noChangeArrowheads="1"/>
          </p:cNvSpPr>
          <p:nvPr/>
        </p:nvSpPr>
        <p:spPr bwMode="auto">
          <a:xfrm>
            <a:off x="2914494" y="6669173"/>
            <a:ext cx="3275256" cy="215444"/>
          </a:xfrm>
          <a:prstGeom prst="rect">
            <a:avLst/>
          </a:prstGeom>
          <a:noFill/>
          <a:ln w="25400">
            <a:noFill/>
            <a:miter lim="800000"/>
            <a:headEnd/>
            <a:tailEnd/>
          </a:ln>
          <a:effectLst/>
        </p:spPr>
        <p:txBody>
          <a:bodyPr wrap="none">
            <a:spAutoFit/>
          </a:bodyPr>
          <a:lstStyle/>
          <a:p>
            <a:pPr algn="ctr">
              <a:lnSpc>
                <a:spcPct val="100000"/>
              </a:lnSpc>
              <a:spcBef>
                <a:spcPct val="50000"/>
              </a:spcBef>
              <a:buNone/>
            </a:pPr>
            <a:r>
              <a:rPr kumimoji="0" lang="en-US" altLang="ja-JP" sz="800" dirty="0" smtClean="0">
                <a:solidFill>
                  <a:schemeClr val="bg1">
                    <a:lumMod val="50000"/>
                  </a:schemeClr>
                </a:solidFill>
                <a:latin typeface="Helvetica Neue"/>
                <a:ea typeface="ＭＳ Ｐゴシック" pitchFamily="50" charset="-128"/>
              </a:rPr>
              <a:t>© 2010 Hitachi Data</a:t>
            </a:r>
            <a:r>
              <a:rPr kumimoji="0" lang="en-US" altLang="ja-JP" sz="800" baseline="0" dirty="0" smtClean="0">
                <a:solidFill>
                  <a:schemeClr val="bg1">
                    <a:lumMod val="50000"/>
                  </a:schemeClr>
                </a:solidFill>
                <a:latin typeface="Helvetica Neue"/>
                <a:ea typeface="ＭＳ Ｐゴシック" pitchFamily="50" charset="-128"/>
              </a:rPr>
              <a:t> Systems</a:t>
            </a:r>
            <a:r>
              <a:rPr kumimoji="0" lang="en-US" altLang="ja-JP" sz="800" dirty="0" smtClean="0">
                <a:solidFill>
                  <a:schemeClr val="bg1">
                    <a:lumMod val="50000"/>
                  </a:schemeClr>
                </a:solidFill>
                <a:latin typeface="Helvetica Neue"/>
                <a:ea typeface="ＭＳ Ｐゴシック" pitchFamily="50" charset="-128"/>
              </a:rPr>
              <a:t> Confidential- Prepared for Comparex.</a:t>
            </a:r>
            <a:endParaRPr kumimoji="0" lang="en-US" altLang="ja-JP" sz="800" dirty="0">
              <a:solidFill>
                <a:schemeClr val="bg1">
                  <a:lumMod val="50000"/>
                </a:schemeClr>
              </a:solidFill>
              <a:latin typeface="Helvetica Neue"/>
              <a:ea typeface="ＭＳ Ｐゴシック" pitchFamily="50" charset="-128"/>
            </a:endParaRPr>
          </a:p>
        </p:txBody>
      </p:sp>
      <p:sp>
        <p:nvSpPr>
          <p:cNvPr id="49" name="Title 48"/>
          <p:cNvSpPr>
            <a:spLocks noGrp="1"/>
          </p:cNvSpPr>
          <p:nvPr>
            <p:ph type="title"/>
          </p:nvPr>
        </p:nvSpPr>
        <p:spPr>
          <a:xfrm>
            <a:off x="395536" y="28995"/>
            <a:ext cx="8310313" cy="871958"/>
          </a:xfrm>
        </p:spPr>
        <p:txBody>
          <a:bodyPr>
            <a:noAutofit/>
          </a:bodyPr>
          <a:lstStyle/>
          <a:p>
            <a:r>
              <a:rPr lang="en-US" dirty="0" smtClean="0"/>
              <a:t>Building Block Approach : </a:t>
            </a:r>
            <a:br>
              <a:rPr lang="en-US" dirty="0" smtClean="0"/>
            </a:br>
            <a:r>
              <a:rPr lang="en-US" sz="3200" dirty="0" smtClean="0">
                <a:solidFill>
                  <a:schemeClr val="accent2"/>
                </a:solidFill>
              </a:rPr>
              <a:t>Scale up from 48K to 96K – DAG Limits</a:t>
            </a:r>
          </a:p>
        </p:txBody>
      </p:sp>
      <p:sp>
        <p:nvSpPr>
          <p:cNvPr id="13" name="TextBox 12"/>
          <p:cNvSpPr txBox="1"/>
          <p:nvPr/>
        </p:nvSpPr>
        <p:spPr>
          <a:xfrm>
            <a:off x="828675" y="1171995"/>
            <a:ext cx="4010025" cy="1015663"/>
          </a:xfrm>
          <a:prstGeom prst="rect">
            <a:avLst/>
          </a:prstGeom>
          <a:noFill/>
          <a:ln>
            <a:noFill/>
          </a:ln>
        </p:spPr>
        <p:txBody>
          <a:bodyPr wrap="square" rtlCol="0">
            <a:spAutoFit/>
          </a:bodyPr>
          <a:lstStyle/>
          <a:p>
            <a:pPr>
              <a:buNone/>
            </a:pPr>
            <a:r>
              <a:rPr lang="en-US" sz="2000" dirty="0" smtClean="0">
                <a:solidFill>
                  <a:schemeClr val="bg1"/>
                </a:solidFill>
                <a:latin typeface="Arial" pitchFamily="34" charset="0"/>
                <a:cs typeface="Arial" pitchFamily="34" charset="0"/>
              </a:rPr>
              <a:t>48K: 2x BDS</a:t>
            </a:r>
          </a:p>
          <a:p>
            <a:pPr>
              <a:buNone/>
            </a:pPr>
            <a:r>
              <a:rPr lang="en-US" sz="2000" dirty="0" smtClean="0">
                <a:solidFill>
                  <a:schemeClr val="bg1"/>
                </a:solidFill>
                <a:latin typeface="Arial" pitchFamily="34" charset="0"/>
                <a:cs typeface="Arial" pitchFamily="34" charset="0"/>
              </a:rPr>
              <a:t>2x AMS2500</a:t>
            </a:r>
          </a:p>
          <a:p>
            <a:pPr>
              <a:buNone/>
            </a:pPr>
            <a:r>
              <a:rPr lang="en-US" sz="2000" dirty="0" smtClean="0">
                <a:solidFill>
                  <a:schemeClr val="bg1"/>
                </a:solidFill>
                <a:latin typeface="Arial" pitchFamily="34" charset="0"/>
                <a:cs typeface="Arial" pitchFamily="34" charset="0"/>
              </a:rPr>
              <a:t>2x Datacenter</a:t>
            </a:r>
          </a:p>
        </p:txBody>
      </p:sp>
      <p:sp>
        <p:nvSpPr>
          <p:cNvPr id="27" name="TextBox 26"/>
          <p:cNvSpPr txBox="1"/>
          <p:nvPr/>
        </p:nvSpPr>
        <p:spPr>
          <a:xfrm>
            <a:off x="5133975" y="1219620"/>
            <a:ext cx="4010025" cy="1015663"/>
          </a:xfrm>
          <a:prstGeom prst="rect">
            <a:avLst/>
          </a:prstGeom>
          <a:noFill/>
          <a:ln>
            <a:noFill/>
          </a:ln>
        </p:spPr>
        <p:txBody>
          <a:bodyPr wrap="square" rtlCol="0">
            <a:spAutoFit/>
          </a:bodyPr>
          <a:lstStyle/>
          <a:p>
            <a:pPr>
              <a:buNone/>
            </a:pPr>
            <a:r>
              <a:rPr lang="en-US" sz="2000" dirty="0" smtClean="0">
                <a:solidFill>
                  <a:schemeClr val="bg1"/>
                </a:solidFill>
                <a:latin typeface="Arial" pitchFamily="34" charset="0"/>
                <a:cs typeface="Arial" pitchFamily="34" charset="0"/>
              </a:rPr>
              <a:t>96K: 4x BDS</a:t>
            </a:r>
          </a:p>
          <a:p>
            <a:pPr>
              <a:buNone/>
            </a:pPr>
            <a:r>
              <a:rPr lang="en-US" sz="2000" dirty="0" smtClean="0">
                <a:solidFill>
                  <a:schemeClr val="bg1"/>
                </a:solidFill>
                <a:latin typeface="Arial" pitchFamily="34" charset="0"/>
                <a:cs typeface="Arial" pitchFamily="34" charset="0"/>
              </a:rPr>
              <a:t>4x AMS2500</a:t>
            </a:r>
          </a:p>
          <a:p>
            <a:pPr>
              <a:buNone/>
            </a:pPr>
            <a:r>
              <a:rPr lang="en-US" sz="2000" dirty="0" smtClean="0">
                <a:solidFill>
                  <a:schemeClr val="bg1"/>
                </a:solidFill>
                <a:latin typeface="Arial" pitchFamily="34" charset="0"/>
                <a:cs typeface="Arial" pitchFamily="34" charset="0"/>
              </a:rPr>
              <a:t>2x or 4x Datacenter</a:t>
            </a:r>
          </a:p>
        </p:txBody>
      </p:sp>
      <p:sp>
        <p:nvSpPr>
          <p:cNvPr id="28" name="Right Arrow 27"/>
          <p:cNvSpPr/>
          <p:nvPr/>
        </p:nvSpPr>
        <p:spPr bwMode="auto">
          <a:xfrm>
            <a:off x="3506024" y="3184534"/>
            <a:ext cx="464024" cy="1501254"/>
          </a:xfrm>
          <a:prstGeom prst="rightArrow">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dirty="0" smtClean="0">
              <a:ln>
                <a:noFill/>
              </a:ln>
              <a:solidFill>
                <a:srgbClr val="333333"/>
              </a:solidFill>
              <a:effectLst/>
              <a:latin typeface="Arial" charset="0"/>
              <a:ea typeface="ＭＳ Ｐゴシック" pitchFamily="50" charset="-128"/>
            </a:endParaRPr>
          </a:p>
        </p:txBody>
      </p:sp>
      <p:grpSp>
        <p:nvGrpSpPr>
          <p:cNvPr id="2" name="Group 1"/>
          <p:cNvGrpSpPr/>
          <p:nvPr/>
        </p:nvGrpSpPr>
        <p:grpSpPr>
          <a:xfrm>
            <a:off x="6057537" y="2471738"/>
            <a:ext cx="2977766" cy="2809875"/>
            <a:chOff x="127384" y="2481263"/>
            <a:chExt cx="2977766" cy="2809875"/>
          </a:xfrm>
        </p:grpSpPr>
        <p:pic>
          <p:nvPicPr>
            <p:cNvPr id="9" name="Picture 16"/>
            <p:cNvPicPr>
              <a:picLocks noChangeAspect="1" noChangeArrowheads="1"/>
            </p:cNvPicPr>
            <p:nvPr/>
          </p:nvPicPr>
          <p:blipFill>
            <a:blip r:embed="rId3" cstate="print"/>
            <a:srcRect/>
            <a:stretch>
              <a:fillRect/>
            </a:stretch>
          </p:blipFill>
          <p:spPr bwMode="auto">
            <a:xfrm>
              <a:off x="127384" y="3890964"/>
              <a:ext cx="1968116" cy="1381564"/>
            </a:xfrm>
            <a:prstGeom prst="rect">
              <a:avLst/>
            </a:prstGeom>
            <a:noFill/>
            <a:ln w="9525">
              <a:noFill/>
              <a:miter lim="800000"/>
              <a:headEnd/>
              <a:tailEnd/>
            </a:ln>
          </p:spPr>
        </p:pic>
        <p:pic>
          <p:nvPicPr>
            <p:cNvPr id="11" name="Picture 16"/>
            <p:cNvPicPr>
              <a:picLocks noChangeAspect="1" noChangeArrowheads="1"/>
            </p:cNvPicPr>
            <p:nvPr/>
          </p:nvPicPr>
          <p:blipFill>
            <a:blip r:embed="rId3" cstate="print"/>
            <a:srcRect/>
            <a:stretch>
              <a:fillRect/>
            </a:stretch>
          </p:blipFill>
          <p:spPr bwMode="auto">
            <a:xfrm>
              <a:off x="127384" y="2481264"/>
              <a:ext cx="1968116" cy="1381564"/>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2219325" y="3910013"/>
              <a:ext cx="876300" cy="13811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228850" y="2481263"/>
              <a:ext cx="876300" cy="1381125"/>
            </a:xfrm>
            <a:prstGeom prst="rect">
              <a:avLst/>
            </a:prstGeom>
            <a:noFill/>
            <a:ln w="9525">
              <a:noFill/>
              <a:miter lim="800000"/>
              <a:headEnd/>
              <a:tailEnd/>
            </a:ln>
          </p:spPr>
        </p:pic>
      </p:grpSp>
      <p:pic>
        <p:nvPicPr>
          <p:cNvPr id="20" name="Picture 3"/>
          <p:cNvPicPr>
            <a:picLocks noChangeAspect="1" noChangeArrowheads="1"/>
          </p:cNvPicPr>
          <p:nvPr/>
        </p:nvPicPr>
        <p:blipFill>
          <a:blip r:embed="rId4" cstate="print"/>
          <a:srcRect/>
          <a:stretch>
            <a:fillRect/>
          </a:stretch>
        </p:blipFill>
        <p:spPr bwMode="auto">
          <a:xfrm>
            <a:off x="8267700" y="2471738"/>
            <a:ext cx="876300" cy="1381125"/>
          </a:xfrm>
          <a:prstGeom prst="rect">
            <a:avLst/>
          </a:prstGeom>
          <a:noFill/>
          <a:ln w="9525">
            <a:noFill/>
            <a:miter lim="800000"/>
            <a:headEnd/>
            <a:tailEnd/>
          </a:ln>
        </p:spPr>
      </p:pic>
      <p:pic>
        <p:nvPicPr>
          <p:cNvPr id="21" name="Picture 3"/>
          <p:cNvPicPr>
            <a:picLocks noChangeAspect="1" noChangeArrowheads="1"/>
          </p:cNvPicPr>
          <p:nvPr/>
        </p:nvPicPr>
        <p:blipFill>
          <a:blip r:embed="rId4" cstate="print"/>
          <a:srcRect/>
          <a:stretch>
            <a:fillRect/>
          </a:stretch>
        </p:blipFill>
        <p:spPr bwMode="auto">
          <a:xfrm>
            <a:off x="7353300" y="2462213"/>
            <a:ext cx="876300" cy="1381125"/>
          </a:xfrm>
          <a:prstGeom prst="rect">
            <a:avLst/>
          </a:prstGeom>
          <a:noFill/>
          <a:ln w="9525">
            <a:noFill/>
            <a:miter lim="800000"/>
            <a:headEnd/>
            <a:tailEnd/>
          </a:ln>
        </p:spPr>
      </p:pic>
      <p:pic>
        <p:nvPicPr>
          <p:cNvPr id="23" name="Picture 16"/>
          <p:cNvPicPr>
            <a:picLocks noChangeAspect="1" noChangeArrowheads="1"/>
          </p:cNvPicPr>
          <p:nvPr/>
        </p:nvPicPr>
        <p:blipFill>
          <a:blip r:embed="rId3" cstate="print"/>
          <a:srcRect/>
          <a:stretch>
            <a:fillRect/>
          </a:stretch>
        </p:blipFill>
        <p:spPr bwMode="auto">
          <a:xfrm>
            <a:off x="4013584" y="2652714"/>
            <a:ext cx="1648619" cy="1157286"/>
          </a:xfrm>
          <a:prstGeom prst="rect">
            <a:avLst/>
          </a:prstGeom>
          <a:noFill/>
          <a:ln w="9525">
            <a:noFill/>
            <a:miter lim="800000"/>
            <a:headEnd/>
            <a:tailEnd/>
          </a:ln>
        </p:spPr>
      </p:pic>
      <p:pic>
        <p:nvPicPr>
          <p:cNvPr id="24" name="Picture 16"/>
          <p:cNvPicPr>
            <a:picLocks noChangeAspect="1" noChangeArrowheads="1"/>
          </p:cNvPicPr>
          <p:nvPr/>
        </p:nvPicPr>
        <p:blipFill>
          <a:blip r:embed="rId3" cstate="print"/>
          <a:srcRect/>
          <a:stretch>
            <a:fillRect/>
          </a:stretch>
        </p:blipFill>
        <p:spPr bwMode="auto">
          <a:xfrm>
            <a:off x="5689984" y="2633664"/>
            <a:ext cx="1648619" cy="1157286"/>
          </a:xfrm>
          <a:prstGeom prst="rect">
            <a:avLst/>
          </a:prstGeom>
          <a:noFill/>
          <a:ln w="9525">
            <a:noFill/>
            <a:miter lim="800000"/>
            <a:headEnd/>
            <a:tailEnd/>
          </a:ln>
        </p:spPr>
      </p:pic>
      <p:pic>
        <p:nvPicPr>
          <p:cNvPr id="25" name="Picture 16"/>
          <p:cNvPicPr>
            <a:picLocks noChangeAspect="1" noChangeArrowheads="1"/>
          </p:cNvPicPr>
          <p:nvPr/>
        </p:nvPicPr>
        <p:blipFill>
          <a:blip r:embed="rId3" cstate="print"/>
          <a:srcRect/>
          <a:stretch>
            <a:fillRect/>
          </a:stretch>
        </p:blipFill>
        <p:spPr bwMode="auto">
          <a:xfrm>
            <a:off x="4013584" y="3976689"/>
            <a:ext cx="1648619" cy="1157286"/>
          </a:xfrm>
          <a:prstGeom prst="rect">
            <a:avLst/>
          </a:prstGeom>
          <a:noFill/>
          <a:ln w="9525">
            <a:noFill/>
            <a:miter lim="800000"/>
            <a:headEnd/>
            <a:tailEnd/>
          </a:ln>
        </p:spPr>
      </p:pic>
      <p:pic>
        <p:nvPicPr>
          <p:cNvPr id="26" name="Picture 16"/>
          <p:cNvPicPr>
            <a:picLocks noChangeAspect="1" noChangeArrowheads="1"/>
          </p:cNvPicPr>
          <p:nvPr/>
        </p:nvPicPr>
        <p:blipFill>
          <a:blip r:embed="rId3" cstate="print"/>
          <a:srcRect/>
          <a:stretch>
            <a:fillRect/>
          </a:stretch>
        </p:blipFill>
        <p:spPr bwMode="auto">
          <a:xfrm>
            <a:off x="5680459" y="3957639"/>
            <a:ext cx="1648619" cy="1157286"/>
          </a:xfrm>
          <a:prstGeom prst="rect">
            <a:avLst/>
          </a:prstGeom>
          <a:noFill/>
          <a:ln w="9525">
            <a:noFill/>
            <a:miter lim="800000"/>
            <a:headEnd/>
            <a:tailEnd/>
          </a:ln>
        </p:spPr>
      </p:pic>
      <p:pic>
        <p:nvPicPr>
          <p:cNvPr id="29" name="Picture 3"/>
          <p:cNvPicPr>
            <a:picLocks noChangeAspect="1" noChangeArrowheads="1"/>
          </p:cNvPicPr>
          <p:nvPr/>
        </p:nvPicPr>
        <p:blipFill>
          <a:blip r:embed="rId4" cstate="print"/>
          <a:srcRect/>
          <a:stretch>
            <a:fillRect/>
          </a:stretch>
        </p:blipFill>
        <p:spPr bwMode="auto">
          <a:xfrm>
            <a:off x="7362825" y="3929063"/>
            <a:ext cx="876300" cy="1381125"/>
          </a:xfrm>
          <a:prstGeom prst="rect">
            <a:avLst/>
          </a:prstGeom>
          <a:noFill/>
          <a:ln w="9525">
            <a:noFill/>
            <a:miter lim="800000"/>
            <a:headEnd/>
            <a:tailEnd/>
          </a:ln>
        </p:spPr>
      </p:pic>
      <p:pic>
        <p:nvPicPr>
          <p:cNvPr id="30" name="Picture 3"/>
          <p:cNvPicPr>
            <a:picLocks noChangeAspect="1" noChangeArrowheads="1"/>
          </p:cNvPicPr>
          <p:nvPr/>
        </p:nvPicPr>
        <p:blipFill>
          <a:blip r:embed="rId4" cstate="print"/>
          <a:srcRect/>
          <a:stretch>
            <a:fillRect/>
          </a:stretch>
        </p:blipFill>
        <p:spPr bwMode="auto">
          <a:xfrm>
            <a:off x="8267700" y="3929063"/>
            <a:ext cx="876300" cy="1381125"/>
          </a:xfrm>
          <a:prstGeom prst="rect">
            <a:avLst/>
          </a:prstGeom>
          <a:noFill/>
          <a:ln w="9525">
            <a:noFill/>
            <a:miter lim="800000"/>
            <a:headEnd/>
            <a:tailEnd/>
          </a:ln>
        </p:spPr>
      </p:pic>
    </p:spTree>
    <p:extLst>
      <p:ext uri="{BB962C8B-B14F-4D97-AF65-F5344CB8AC3E}">
        <p14:creationId xmlns:p14="http://schemas.microsoft.com/office/powerpoint/2010/main" val="38603782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2.77778E-6 2.22222E-6 L -0.6191 0.00092 " pathEditMode="relative" rAng="0" ptsTypes="AA">
                                      <p:cBhvr>
                                        <p:cTn id="6" dur="2000" fill="hold"/>
                                        <p:tgtEl>
                                          <p:spTgt spid="2"/>
                                        </p:tgtEl>
                                        <p:attrNameLst>
                                          <p:attrName>ppt_x</p:attrName>
                                          <p:attrName>ppt_y</p:attrName>
                                        </p:attrNameLst>
                                      </p:cBhvr>
                                      <p:rCtr x="-30955" y="46"/>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 calcmode="lin" valueType="num">
                                      <p:cBhvr additive="base">
                                        <p:cTn id="14" dur="500" fill="hold"/>
                                        <p:tgtEl>
                                          <p:spTgt spid="28"/>
                                        </p:tgtEl>
                                        <p:attrNameLst>
                                          <p:attrName>ppt_x</p:attrName>
                                        </p:attrNameLst>
                                      </p:cBhvr>
                                      <p:tavLst>
                                        <p:tav tm="0">
                                          <p:val>
                                            <p:strVal val="#ppt_x"/>
                                          </p:val>
                                        </p:tav>
                                        <p:tav tm="100000">
                                          <p:val>
                                            <p:strVal val="#ppt_x"/>
                                          </p:val>
                                        </p:tav>
                                      </p:tavLst>
                                    </p:anim>
                                    <p:anim calcmode="lin" valueType="num">
                                      <p:cBhvr additive="base">
                                        <p:cTn id="15"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500" fill="hold"/>
                                        <p:tgtEl>
                                          <p:spTgt spid="25"/>
                                        </p:tgtEl>
                                        <p:attrNameLst>
                                          <p:attrName>ppt_x</p:attrName>
                                        </p:attrNameLst>
                                      </p:cBhvr>
                                      <p:tavLst>
                                        <p:tav tm="0">
                                          <p:val>
                                            <p:strVal val="#ppt_x"/>
                                          </p:val>
                                        </p:tav>
                                        <p:tav tm="100000">
                                          <p:val>
                                            <p:strVal val="#ppt_x"/>
                                          </p:val>
                                        </p:tav>
                                      </p:tavLst>
                                    </p:anim>
                                    <p:anim calcmode="lin" valueType="num">
                                      <p:cBhvr additive="base">
                                        <p:cTn id="37" dur="500" fill="hold"/>
                                        <p:tgtEl>
                                          <p:spTgt spid="25"/>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additive="base">
                                        <p:cTn id="52" dur="500" fill="hold"/>
                                        <p:tgtEl>
                                          <p:spTgt spid="27"/>
                                        </p:tgtEl>
                                        <p:attrNameLst>
                                          <p:attrName>ppt_x</p:attrName>
                                        </p:attrNameLst>
                                      </p:cBhvr>
                                      <p:tavLst>
                                        <p:tav tm="0">
                                          <p:val>
                                            <p:strVal val="#ppt_x"/>
                                          </p:val>
                                        </p:tav>
                                        <p:tav tm="100000">
                                          <p:val>
                                            <p:strVal val="#ppt_x"/>
                                          </p:val>
                                        </p:tav>
                                      </p:tavLst>
                                    </p:anim>
                                    <p:anim calcmode="lin" valueType="num">
                                      <p:cBhvr additive="base">
                                        <p:cTn id="5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7"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51520" y="116632"/>
            <a:ext cx="8435949" cy="951683"/>
          </a:xfrm>
        </p:spPr>
        <p:txBody>
          <a:bodyPr>
            <a:noAutofit/>
          </a:bodyPr>
          <a:lstStyle/>
          <a:p>
            <a:r>
              <a:rPr lang="en-US" dirty="0" smtClean="0"/>
              <a:t>Blade Symphony 2000:</a:t>
            </a:r>
            <a:br>
              <a:rPr lang="en-US" dirty="0" smtClean="0"/>
            </a:br>
            <a:r>
              <a:rPr lang="en-US" sz="3200" dirty="0" smtClean="0">
                <a:solidFill>
                  <a:schemeClr val="accent2"/>
                </a:solidFill>
              </a:rPr>
              <a:t>N+1 Cold Standby</a:t>
            </a:r>
          </a:p>
        </p:txBody>
      </p:sp>
      <p:sp>
        <p:nvSpPr>
          <p:cNvPr id="180" name="Content Placeholder 6"/>
          <p:cNvSpPr>
            <a:spLocks noGrp="1"/>
          </p:cNvSpPr>
          <p:nvPr>
            <p:ph sz="half" idx="1"/>
          </p:nvPr>
        </p:nvSpPr>
        <p:spPr>
          <a:xfrm>
            <a:off x="5764071" y="1457095"/>
            <a:ext cx="3681351" cy="4370940"/>
          </a:xfrm>
        </p:spPr>
        <p:txBody>
          <a:bodyPr/>
          <a:lstStyle/>
          <a:p>
            <a:pPr>
              <a:buFont typeface="Wingdings" pitchFamily="2" charset="2"/>
              <a:buChar char="ü"/>
            </a:pPr>
            <a:r>
              <a:rPr lang="en-US" sz="1800" b="1" dirty="0" smtClean="0">
                <a:latin typeface="Arial" pitchFamily="34" charset="0"/>
                <a:cs typeface="Arial" pitchFamily="34" charset="0"/>
              </a:rPr>
              <a:t>Automatic Server Repair</a:t>
            </a:r>
          </a:p>
          <a:p>
            <a:pPr lvl="1">
              <a:buFont typeface="Wingdings" pitchFamily="2" charset="2"/>
              <a:buChar char="ü"/>
            </a:pPr>
            <a:r>
              <a:rPr lang="en-US" sz="1200" b="1" dirty="0" smtClean="0">
                <a:latin typeface="Arial" pitchFamily="34" charset="0"/>
                <a:cs typeface="Arial" pitchFamily="34" charset="0"/>
              </a:rPr>
              <a:t>Fast (7-8 minutes)</a:t>
            </a:r>
          </a:p>
          <a:p>
            <a:pPr lvl="1">
              <a:buFont typeface="Wingdings" pitchFamily="2" charset="2"/>
              <a:buChar char="ü"/>
            </a:pPr>
            <a:r>
              <a:rPr lang="en-US" sz="1200" b="1" dirty="0" smtClean="0">
                <a:latin typeface="Arial" pitchFamily="34" charset="0"/>
                <a:cs typeface="Arial" pitchFamily="34" charset="0"/>
              </a:rPr>
              <a:t>Accurate</a:t>
            </a:r>
          </a:p>
          <a:p>
            <a:pPr lvl="1">
              <a:buFont typeface="Wingdings" pitchFamily="2" charset="2"/>
              <a:buChar char="ü"/>
            </a:pPr>
            <a:r>
              <a:rPr lang="en-US" sz="1200" b="1" dirty="0" smtClean="0">
                <a:latin typeface="Arial" pitchFamily="34" charset="0"/>
                <a:cs typeface="Arial" pitchFamily="34" charset="0"/>
              </a:rPr>
              <a:t>Immediate</a:t>
            </a:r>
            <a:endParaRPr lang="en-US" sz="1200" dirty="0" smtClean="0">
              <a:latin typeface="Arial" pitchFamily="34" charset="0"/>
              <a:cs typeface="Arial" pitchFamily="34" charset="0"/>
            </a:endParaRPr>
          </a:p>
          <a:p>
            <a:pPr>
              <a:buFont typeface="Wingdings" pitchFamily="2" charset="2"/>
              <a:buChar char="ü"/>
            </a:pPr>
            <a:r>
              <a:rPr lang="en-US" sz="1800" b="1" dirty="0" smtClean="0">
                <a:latin typeface="Arial" pitchFamily="34" charset="0"/>
                <a:cs typeface="Arial" pitchFamily="34" charset="0"/>
              </a:rPr>
              <a:t>Reduce HA Copies</a:t>
            </a:r>
          </a:p>
          <a:p>
            <a:pPr>
              <a:buFont typeface="Wingdings" pitchFamily="2" charset="2"/>
              <a:buChar char="ü"/>
            </a:pPr>
            <a:r>
              <a:rPr lang="en-US" sz="1800" b="1" dirty="0" smtClean="0">
                <a:latin typeface="Arial" pitchFamily="34" charset="0"/>
                <a:cs typeface="Arial" pitchFamily="34" charset="0"/>
              </a:rPr>
              <a:t>Improve Efficiency</a:t>
            </a:r>
          </a:p>
          <a:p>
            <a:pPr>
              <a:buFont typeface="Wingdings" pitchFamily="2" charset="2"/>
              <a:buChar char="ü"/>
            </a:pPr>
            <a:r>
              <a:rPr lang="en-US" sz="1800" b="1" dirty="0" smtClean="0">
                <a:latin typeface="Arial" pitchFamily="34" charset="0"/>
                <a:cs typeface="Arial" pitchFamily="34" charset="0"/>
              </a:rPr>
              <a:t>Reduce Complexity</a:t>
            </a:r>
          </a:p>
          <a:p>
            <a:pPr>
              <a:buFont typeface="Wingdings" pitchFamily="2" charset="2"/>
              <a:buChar char="ü"/>
            </a:pPr>
            <a:r>
              <a:rPr lang="en-US" sz="1800" b="1" dirty="0" smtClean="0">
                <a:latin typeface="Arial" pitchFamily="34" charset="0"/>
                <a:cs typeface="Arial" pitchFamily="34" charset="0"/>
              </a:rPr>
              <a:t>Reduce Cost</a:t>
            </a:r>
          </a:p>
          <a:p>
            <a:pPr lvl="1">
              <a:buFont typeface="Wingdings" pitchFamily="2" charset="2"/>
              <a:buChar char="ü"/>
            </a:pPr>
            <a:r>
              <a:rPr lang="en-US" sz="1400" b="1" dirty="0" smtClean="0">
                <a:latin typeface="Arial" pitchFamily="34" charset="0"/>
                <a:cs typeface="Arial" pitchFamily="34" charset="0"/>
              </a:rPr>
              <a:t>Capital </a:t>
            </a:r>
          </a:p>
          <a:p>
            <a:pPr lvl="1">
              <a:buFont typeface="Wingdings" pitchFamily="2" charset="2"/>
              <a:buChar char="ü"/>
            </a:pPr>
            <a:r>
              <a:rPr lang="en-US" sz="1400" b="1" dirty="0" smtClean="0">
                <a:latin typeface="Arial" pitchFamily="34" charset="0"/>
                <a:cs typeface="Arial" pitchFamily="34" charset="0"/>
              </a:rPr>
              <a:t>Environmental</a:t>
            </a:r>
          </a:p>
          <a:p>
            <a:pPr lvl="1">
              <a:buFont typeface="Wingdings" pitchFamily="2" charset="2"/>
              <a:buChar char="ü"/>
            </a:pPr>
            <a:r>
              <a:rPr lang="en-US" sz="1400" b="1" dirty="0" smtClean="0">
                <a:latin typeface="Arial" pitchFamily="34" charset="0"/>
                <a:cs typeface="Arial" pitchFamily="34" charset="0"/>
              </a:rPr>
              <a:t>Labor</a:t>
            </a:r>
          </a:p>
        </p:txBody>
      </p:sp>
      <p:grpSp>
        <p:nvGrpSpPr>
          <p:cNvPr id="2" name="Group 121"/>
          <p:cNvGrpSpPr/>
          <p:nvPr/>
        </p:nvGrpSpPr>
        <p:grpSpPr>
          <a:xfrm>
            <a:off x="133955" y="1628800"/>
            <a:ext cx="1376914" cy="5033630"/>
            <a:chOff x="466061" y="1168697"/>
            <a:chExt cx="1501627" cy="5093880"/>
          </a:xfrm>
        </p:grpSpPr>
        <p:sp>
          <p:nvSpPr>
            <p:cNvPr id="8" name="Rounded Rectangle 7"/>
            <p:cNvSpPr/>
            <p:nvPr/>
          </p:nvSpPr>
          <p:spPr bwMode="auto">
            <a:xfrm>
              <a:off x="466061" y="1168697"/>
              <a:ext cx="1490267" cy="5093880"/>
            </a:xfrm>
            <a:prstGeom prst="roundRect">
              <a:avLst>
                <a:gd name="adj" fmla="val 946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pic>
          <p:nvPicPr>
            <p:cNvPr id="4" name="Picture 43" descr="_BS2000_------(Single-Blade"/>
            <p:cNvPicPr>
              <a:picLocks noChangeAspect="1" noChangeArrowheads="1"/>
            </p:cNvPicPr>
            <p:nvPr/>
          </p:nvPicPr>
          <p:blipFill>
            <a:blip r:embed="rId3" cstate="print"/>
            <a:srcRect l="76926" t="5977" r="13675" b="25227"/>
            <a:stretch>
              <a:fillRect/>
            </a:stretch>
          </p:blipFill>
          <p:spPr bwMode="auto">
            <a:xfrm>
              <a:off x="514796" y="1337713"/>
              <a:ext cx="748699" cy="3482722"/>
            </a:xfrm>
            <a:prstGeom prst="rect">
              <a:avLst/>
            </a:prstGeom>
            <a:noFill/>
            <a:ln w="9525">
              <a:noFill/>
              <a:miter lim="800000"/>
              <a:headEnd/>
              <a:tailEnd/>
            </a:ln>
          </p:spPr>
        </p:pic>
        <p:pic>
          <p:nvPicPr>
            <p:cNvPr id="7" name="Picture 43" descr="_BS2000_------(Single-Blade"/>
            <p:cNvPicPr>
              <a:picLocks noChangeAspect="1" noChangeArrowheads="1"/>
            </p:cNvPicPr>
            <p:nvPr/>
          </p:nvPicPr>
          <p:blipFill>
            <a:blip r:embed="rId3" cstate="print"/>
            <a:srcRect l="76926" t="5977" r="13675" b="25227"/>
            <a:stretch>
              <a:fillRect/>
            </a:stretch>
          </p:blipFill>
          <p:spPr bwMode="auto">
            <a:xfrm>
              <a:off x="1218989" y="1348224"/>
              <a:ext cx="748699" cy="3482722"/>
            </a:xfrm>
            <a:prstGeom prst="rect">
              <a:avLst/>
            </a:prstGeom>
            <a:noFill/>
            <a:ln w="9525">
              <a:noFill/>
              <a:miter lim="800000"/>
              <a:headEnd/>
              <a:tailEnd/>
            </a:ln>
          </p:spPr>
        </p:pic>
        <p:sp>
          <p:nvSpPr>
            <p:cNvPr id="26" name="Rectangle 25"/>
            <p:cNvSpPr/>
            <p:nvPr/>
          </p:nvSpPr>
          <p:spPr bwMode="auto">
            <a:xfrm>
              <a:off x="925443" y="1701889"/>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40" name="Can 39"/>
            <p:cNvSpPr/>
            <p:nvPr/>
          </p:nvSpPr>
          <p:spPr bwMode="auto">
            <a:xfrm>
              <a:off x="695170" y="4940686"/>
              <a:ext cx="402982" cy="456780"/>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41" name="Can 40"/>
            <p:cNvSpPr/>
            <p:nvPr/>
          </p:nvSpPr>
          <p:spPr bwMode="auto">
            <a:xfrm>
              <a:off x="694531" y="5435522"/>
              <a:ext cx="403620" cy="468324"/>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51" name="Can 50"/>
            <p:cNvSpPr/>
            <p:nvPr/>
          </p:nvSpPr>
          <p:spPr bwMode="auto">
            <a:xfrm>
              <a:off x="1346228" y="5443370"/>
              <a:ext cx="408800" cy="468324"/>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52" name="Can 51"/>
            <p:cNvSpPr/>
            <p:nvPr/>
          </p:nvSpPr>
          <p:spPr bwMode="auto">
            <a:xfrm>
              <a:off x="1345221" y="4944555"/>
              <a:ext cx="409448" cy="456780"/>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cxnSp>
          <p:nvCxnSpPr>
            <p:cNvPr id="80" name="Straight Arrow Connector 79"/>
            <p:cNvCxnSpPr>
              <a:stCxn id="40" idx="4"/>
              <a:endCxn id="52" idx="2"/>
            </p:cNvCxnSpPr>
            <p:nvPr/>
          </p:nvCxnSpPr>
          <p:spPr bwMode="auto">
            <a:xfrm>
              <a:off x="1098152" y="5169076"/>
              <a:ext cx="247069" cy="3869"/>
            </a:xfrm>
            <a:prstGeom prst="straightConnector1">
              <a:avLst/>
            </a:prstGeom>
            <a:solidFill>
              <a:srgbClr val="FFFFFF"/>
            </a:solidFill>
            <a:ln w="9525" cap="flat" cmpd="sng" algn="ctr">
              <a:solidFill>
                <a:srgbClr val="000000"/>
              </a:solidFill>
              <a:prstDash val="dash"/>
              <a:round/>
              <a:headEnd type="none" w="med" len="med"/>
              <a:tailEnd type="arrow"/>
            </a:ln>
            <a:effectLst/>
          </p:spPr>
        </p:cxnSp>
        <p:sp>
          <p:nvSpPr>
            <p:cNvPr id="43" name="Rectangle 42"/>
            <p:cNvSpPr/>
            <p:nvPr/>
          </p:nvSpPr>
          <p:spPr bwMode="auto">
            <a:xfrm>
              <a:off x="693429" y="1701890"/>
              <a:ext cx="208517" cy="658538"/>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55" name="Rectangle 54"/>
            <p:cNvSpPr/>
            <p:nvPr/>
          </p:nvSpPr>
          <p:spPr bwMode="auto">
            <a:xfrm>
              <a:off x="693432" y="2384277"/>
              <a:ext cx="204717" cy="615220"/>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56" name="Rectangle 55"/>
            <p:cNvSpPr/>
            <p:nvPr/>
          </p:nvSpPr>
          <p:spPr bwMode="auto">
            <a:xfrm>
              <a:off x="927715" y="3082609"/>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58" name="Rectangle 57"/>
            <p:cNvSpPr/>
            <p:nvPr/>
          </p:nvSpPr>
          <p:spPr bwMode="auto">
            <a:xfrm>
              <a:off x="695213" y="3080356"/>
              <a:ext cx="197857" cy="130349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sp>
          <p:nvSpPr>
            <p:cNvPr id="62" name="Rectangle 61"/>
            <p:cNvSpPr/>
            <p:nvPr/>
          </p:nvSpPr>
          <p:spPr bwMode="auto">
            <a:xfrm>
              <a:off x="1586707" y="1687318"/>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64" name="Rectangle 63"/>
            <p:cNvSpPr/>
            <p:nvPr/>
          </p:nvSpPr>
          <p:spPr bwMode="auto">
            <a:xfrm>
              <a:off x="1354693" y="1687319"/>
              <a:ext cx="208517" cy="658538"/>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65" name="Rectangle 64"/>
            <p:cNvSpPr/>
            <p:nvPr/>
          </p:nvSpPr>
          <p:spPr bwMode="auto">
            <a:xfrm>
              <a:off x="1354696" y="2369706"/>
              <a:ext cx="204717" cy="615220"/>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69" name="Rectangle 68"/>
            <p:cNvSpPr/>
            <p:nvPr/>
          </p:nvSpPr>
          <p:spPr bwMode="auto">
            <a:xfrm>
              <a:off x="1588979" y="3068038"/>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70" name="Rectangle 69"/>
            <p:cNvSpPr/>
            <p:nvPr/>
          </p:nvSpPr>
          <p:spPr bwMode="auto">
            <a:xfrm>
              <a:off x="1356477" y="3065785"/>
              <a:ext cx="197857" cy="130349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72" name="Straight Arrow Connector 71"/>
            <p:cNvCxnSpPr/>
            <p:nvPr/>
          </p:nvCxnSpPr>
          <p:spPr bwMode="auto">
            <a:xfrm flipH="1">
              <a:off x="1115385" y="5682731"/>
              <a:ext cx="247069" cy="3869"/>
            </a:xfrm>
            <a:prstGeom prst="straightConnector1">
              <a:avLst/>
            </a:prstGeom>
            <a:solidFill>
              <a:srgbClr val="FFFFFF"/>
            </a:solidFill>
            <a:ln w="9525" cap="flat" cmpd="sng" algn="ctr">
              <a:solidFill>
                <a:srgbClr val="000000"/>
              </a:solidFill>
              <a:prstDash val="dash"/>
              <a:round/>
              <a:headEnd type="none" w="med" len="med"/>
              <a:tailEnd type="arrow"/>
            </a:ln>
            <a:effectLst/>
          </p:spPr>
        </p:cxnSp>
        <p:sp>
          <p:nvSpPr>
            <p:cNvPr id="120" name="Rounded Rectangle 119"/>
            <p:cNvSpPr/>
            <p:nvPr/>
          </p:nvSpPr>
          <p:spPr bwMode="auto">
            <a:xfrm>
              <a:off x="580948" y="4832015"/>
              <a:ext cx="1258485" cy="1324236"/>
            </a:xfrm>
            <a:prstGeom prst="roundRect">
              <a:avLst>
                <a:gd name="adj" fmla="val 8537"/>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121" name="Text Box 9"/>
            <p:cNvSpPr txBox="1">
              <a:spLocks noChangeArrowheads="1"/>
            </p:cNvSpPr>
            <p:nvPr/>
          </p:nvSpPr>
          <p:spPr bwMode="auto">
            <a:xfrm>
              <a:off x="856681" y="5881883"/>
              <a:ext cx="716937" cy="246221"/>
            </a:xfrm>
            <a:prstGeom prst="rect">
              <a:avLst/>
            </a:prstGeom>
            <a:noFill/>
            <a:ln w="9525">
              <a:noFill/>
              <a:miter lim="800000"/>
              <a:headEnd/>
              <a:tailEnd/>
            </a:ln>
          </p:spPr>
          <p:txBody>
            <a:bodyPr wrap="square">
              <a:spAutoFit/>
            </a:bodyPr>
            <a:lstStyle/>
            <a:p>
              <a:pPr algn="ctr">
                <a:buNone/>
                <a:tabLst>
                  <a:tab pos="2246313" algn="l"/>
                  <a:tab pos="2514600" algn="l"/>
                </a:tabLst>
              </a:pPr>
              <a:r>
                <a:rPr lang="en-US" sz="1000" dirty="0" smtClean="0">
                  <a:solidFill>
                    <a:srgbClr val="000000"/>
                  </a:solidFill>
                  <a:latin typeface="Helvetica" pitchFamily="34" charset="0"/>
                </a:rPr>
                <a:t>DAG</a:t>
              </a:r>
              <a:endParaRPr lang="en-US" sz="1000" dirty="0">
                <a:solidFill>
                  <a:srgbClr val="000000"/>
                </a:solidFill>
                <a:latin typeface="Helvetica" pitchFamily="34" charset="0"/>
              </a:endParaRPr>
            </a:p>
          </p:txBody>
        </p:sp>
      </p:grpSp>
      <p:grpSp>
        <p:nvGrpSpPr>
          <p:cNvPr id="3" name="Group 122"/>
          <p:cNvGrpSpPr/>
          <p:nvPr/>
        </p:nvGrpSpPr>
        <p:grpSpPr>
          <a:xfrm>
            <a:off x="1518479" y="1642976"/>
            <a:ext cx="1376914" cy="5033630"/>
            <a:chOff x="466061" y="1168697"/>
            <a:chExt cx="1501627" cy="5093880"/>
          </a:xfrm>
        </p:grpSpPr>
        <p:sp>
          <p:nvSpPr>
            <p:cNvPr id="124" name="Rounded Rectangle 123"/>
            <p:cNvSpPr/>
            <p:nvPr/>
          </p:nvSpPr>
          <p:spPr bwMode="auto">
            <a:xfrm>
              <a:off x="466061" y="1168697"/>
              <a:ext cx="1490267" cy="5093880"/>
            </a:xfrm>
            <a:prstGeom prst="roundRect">
              <a:avLst>
                <a:gd name="adj" fmla="val 946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pic>
          <p:nvPicPr>
            <p:cNvPr id="125" name="Picture 43" descr="_BS2000_------(Single-Blade"/>
            <p:cNvPicPr>
              <a:picLocks noChangeAspect="1" noChangeArrowheads="1"/>
            </p:cNvPicPr>
            <p:nvPr/>
          </p:nvPicPr>
          <p:blipFill>
            <a:blip r:embed="rId3" cstate="print"/>
            <a:srcRect l="76926" t="5977" r="13675" b="25227"/>
            <a:stretch>
              <a:fillRect/>
            </a:stretch>
          </p:blipFill>
          <p:spPr bwMode="auto">
            <a:xfrm>
              <a:off x="514796" y="1337713"/>
              <a:ext cx="748699" cy="3482722"/>
            </a:xfrm>
            <a:prstGeom prst="rect">
              <a:avLst/>
            </a:prstGeom>
            <a:noFill/>
            <a:ln w="9525">
              <a:noFill/>
              <a:miter lim="800000"/>
              <a:headEnd/>
              <a:tailEnd/>
            </a:ln>
          </p:spPr>
        </p:pic>
        <p:pic>
          <p:nvPicPr>
            <p:cNvPr id="126" name="Picture 43" descr="_BS2000_------(Single-Blade"/>
            <p:cNvPicPr>
              <a:picLocks noChangeAspect="1" noChangeArrowheads="1"/>
            </p:cNvPicPr>
            <p:nvPr/>
          </p:nvPicPr>
          <p:blipFill>
            <a:blip r:embed="rId3" cstate="print"/>
            <a:srcRect l="76926" t="5977" r="13675" b="25227"/>
            <a:stretch>
              <a:fillRect/>
            </a:stretch>
          </p:blipFill>
          <p:spPr bwMode="auto">
            <a:xfrm>
              <a:off x="1218989" y="1348224"/>
              <a:ext cx="748699" cy="3482722"/>
            </a:xfrm>
            <a:prstGeom prst="rect">
              <a:avLst/>
            </a:prstGeom>
            <a:noFill/>
            <a:ln w="9525">
              <a:noFill/>
              <a:miter lim="800000"/>
              <a:headEnd/>
              <a:tailEnd/>
            </a:ln>
          </p:spPr>
        </p:pic>
        <p:sp>
          <p:nvSpPr>
            <p:cNvPr id="127" name="Rectangle 126"/>
            <p:cNvSpPr/>
            <p:nvPr/>
          </p:nvSpPr>
          <p:spPr bwMode="auto">
            <a:xfrm>
              <a:off x="925443" y="1701889"/>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28" name="Can 127"/>
            <p:cNvSpPr/>
            <p:nvPr/>
          </p:nvSpPr>
          <p:spPr bwMode="auto">
            <a:xfrm>
              <a:off x="695170" y="4940686"/>
              <a:ext cx="402982" cy="456780"/>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129" name="Can 128"/>
            <p:cNvSpPr/>
            <p:nvPr/>
          </p:nvSpPr>
          <p:spPr bwMode="auto">
            <a:xfrm>
              <a:off x="694531" y="5435522"/>
              <a:ext cx="403620" cy="468324"/>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130" name="Can 129"/>
            <p:cNvSpPr/>
            <p:nvPr/>
          </p:nvSpPr>
          <p:spPr bwMode="auto">
            <a:xfrm>
              <a:off x="1346228" y="5443370"/>
              <a:ext cx="408800" cy="468324"/>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131" name="Can 130"/>
            <p:cNvSpPr/>
            <p:nvPr/>
          </p:nvSpPr>
          <p:spPr bwMode="auto">
            <a:xfrm>
              <a:off x="1345221" y="4944555"/>
              <a:ext cx="409448" cy="456780"/>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cxnSp>
          <p:nvCxnSpPr>
            <p:cNvPr id="132" name="Straight Arrow Connector 131"/>
            <p:cNvCxnSpPr>
              <a:stCxn id="128" idx="4"/>
              <a:endCxn id="131" idx="2"/>
            </p:cNvCxnSpPr>
            <p:nvPr/>
          </p:nvCxnSpPr>
          <p:spPr bwMode="auto">
            <a:xfrm>
              <a:off x="1098152" y="5169076"/>
              <a:ext cx="247069" cy="3869"/>
            </a:xfrm>
            <a:prstGeom prst="straightConnector1">
              <a:avLst/>
            </a:prstGeom>
            <a:solidFill>
              <a:srgbClr val="FFFFFF"/>
            </a:solidFill>
            <a:ln w="9525" cap="flat" cmpd="sng" algn="ctr">
              <a:solidFill>
                <a:srgbClr val="000000"/>
              </a:solidFill>
              <a:prstDash val="dash"/>
              <a:round/>
              <a:headEnd type="none" w="med" len="med"/>
              <a:tailEnd type="arrow"/>
            </a:ln>
            <a:effectLst/>
          </p:spPr>
        </p:cxnSp>
        <p:sp>
          <p:nvSpPr>
            <p:cNvPr id="133" name="Rectangle 132"/>
            <p:cNvSpPr/>
            <p:nvPr/>
          </p:nvSpPr>
          <p:spPr bwMode="auto">
            <a:xfrm>
              <a:off x="693429" y="1701890"/>
              <a:ext cx="208517" cy="658538"/>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134" name="Rectangle 133"/>
            <p:cNvSpPr/>
            <p:nvPr/>
          </p:nvSpPr>
          <p:spPr bwMode="auto">
            <a:xfrm>
              <a:off x="693432" y="2384277"/>
              <a:ext cx="204717" cy="615220"/>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135" name="Rectangle 134"/>
            <p:cNvSpPr/>
            <p:nvPr/>
          </p:nvSpPr>
          <p:spPr bwMode="auto">
            <a:xfrm>
              <a:off x="927715" y="3082609"/>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36" name="Rectangle 135"/>
            <p:cNvSpPr/>
            <p:nvPr/>
          </p:nvSpPr>
          <p:spPr bwMode="auto">
            <a:xfrm>
              <a:off x="695213" y="3080356"/>
              <a:ext cx="197857" cy="130349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sp>
          <p:nvSpPr>
            <p:cNvPr id="137" name="Rectangle 136"/>
            <p:cNvSpPr/>
            <p:nvPr/>
          </p:nvSpPr>
          <p:spPr bwMode="auto">
            <a:xfrm>
              <a:off x="1586707" y="1687318"/>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38" name="Rectangle 137"/>
            <p:cNvSpPr/>
            <p:nvPr/>
          </p:nvSpPr>
          <p:spPr bwMode="auto">
            <a:xfrm>
              <a:off x="1354693" y="1687319"/>
              <a:ext cx="208517" cy="658538"/>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139" name="Rectangle 138"/>
            <p:cNvSpPr/>
            <p:nvPr/>
          </p:nvSpPr>
          <p:spPr bwMode="auto">
            <a:xfrm>
              <a:off x="1354696" y="2369706"/>
              <a:ext cx="204717" cy="615220"/>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140" name="Rectangle 139"/>
            <p:cNvSpPr/>
            <p:nvPr/>
          </p:nvSpPr>
          <p:spPr bwMode="auto">
            <a:xfrm>
              <a:off x="1588979" y="3068038"/>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41" name="Rectangle 140"/>
            <p:cNvSpPr/>
            <p:nvPr/>
          </p:nvSpPr>
          <p:spPr bwMode="auto">
            <a:xfrm>
              <a:off x="1356477" y="3065785"/>
              <a:ext cx="197857" cy="130349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142" name="Straight Arrow Connector 141"/>
            <p:cNvCxnSpPr/>
            <p:nvPr/>
          </p:nvCxnSpPr>
          <p:spPr bwMode="auto">
            <a:xfrm flipH="1">
              <a:off x="1115385" y="5682731"/>
              <a:ext cx="247069" cy="3869"/>
            </a:xfrm>
            <a:prstGeom prst="straightConnector1">
              <a:avLst/>
            </a:prstGeom>
            <a:solidFill>
              <a:srgbClr val="FFFFFF"/>
            </a:solidFill>
            <a:ln w="9525" cap="flat" cmpd="sng" algn="ctr">
              <a:solidFill>
                <a:srgbClr val="000000"/>
              </a:solidFill>
              <a:prstDash val="dash"/>
              <a:round/>
              <a:headEnd type="none" w="med" len="med"/>
              <a:tailEnd type="arrow"/>
            </a:ln>
            <a:effectLst/>
          </p:spPr>
        </p:cxnSp>
        <p:sp>
          <p:nvSpPr>
            <p:cNvPr id="143" name="Rounded Rectangle 142"/>
            <p:cNvSpPr/>
            <p:nvPr/>
          </p:nvSpPr>
          <p:spPr bwMode="auto">
            <a:xfrm>
              <a:off x="580948" y="4832015"/>
              <a:ext cx="1258485" cy="1324236"/>
            </a:xfrm>
            <a:prstGeom prst="roundRect">
              <a:avLst>
                <a:gd name="adj" fmla="val 8537"/>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144" name="Text Box 9"/>
            <p:cNvSpPr txBox="1">
              <a:spLocks noChangeArrowheads="1"/>
            </p:cNvSpPr>
            <p:nvPr/>
          </p:nvSpPr>
          <p:spPr bwMode="auto">
            <a:xfrm>
              <a:off x="856681" y="5881883"/>
              <a:ext cx="716937" cy="249168"/>
            </a:xfrm>
            <a:prstGeom prst="rect">
              <a:avLst/>
            </a:prstGeom>
            <a:noFill/>
            <a:ln w="9525">
              <a:noFill/>
              <a:miter lim="800000"/>
              <a:headEnd/>
              <a:tailEnd/>
            </a:ln>
          </p:spPr>
          <p:txBody>
            <a:bodyPr wrap="square">
              <a:spAutoFit/>
            </a:bodyPr>
            <a:lstStyle/>
            <a:p>
              <a:pPr algn="ctr">
                <a:buNone/>
                <a:tabLst>
                  <a:tab pos="2246313" algn="l"/>
                  <a:tab pos="2514600" algn="l"/>
                </a:tabLst>
              </a:pPr>
              <a:r>
                <a:rPr lang="en-US" sz="1000" dirty="0" smtClean="0">
                  <a:solidFill>
                    <a:srgbClr val="000000"/>
                  </a:solidFill>
                  <a:latin typeface="Arial" pitchFamily="34" charset="0"/>
                  <a:cs typeface="Arial" pitchFamily="34" charset="0"/>
                </a:rPr>
                <a:t>DAG</a:t>
              </a:r>
              <a:endParaRPr lang="en-US" sz="1000" dirty="0">
                <a:solidFill>
                  <a:srgbClr val="000000"/>
                </a:solidFill>
                <a:latin typeface="Arial" pitchFamily="34" charset="0"/>
                <a:cs typeface="Arial" pitchFamily="34" charset="0"/>
              </a:endParaRPr>
            </a:p>
          </p:txBody>
        </p:sp>
      </p:grpSp>
      <p:grpSp>
        <p:nvGrpSpPr>
          <p:cNvPr id="5" name="Group 144"/>
          <p:cNvGrpSpPr/>
          <p:nvPr/>
        </p:nvGrpSpPr>
        <p:grpSpPr>
          <a:xfrm>
            <a:off x="2914890" y="1635886"/>
            <a:ext cx="1376914" cy="5033630"/>
            <a:chOff x="466061" y="1168697"/>
            <a:chExt cx="1501627" cy="5093880"/>
          </a:xfrm>
        </p:grpSpPr>
        <p:sp>
          <p:nvSpPr>
            <p:cNvPr id="146" name="Rounded Rectangle 145"/>
            <p:cNvSpPr/>
            <p:nvPr/>
          </p:nvSpPr>
          <p:spPr bwMode="auto">
            <a:xfrm>
              <a:off x="466061" y="1168697"/>
              <a:ext cx="1490267" cy="5093880"/>
            </a:xfrm>
            <a:prstGeom prst="roundRect">
              <a:avLst>
                <a:gd name="adj" fmla="val 9460"/>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pic>
          <p:nvPicPr>
            <p:cNvPr id="147" name="Picture 43" descr="_BS2000_------(Single-Blade"/>
            <p:cNvPicPr>
              <a:picLocks noChangeAspect="1" noChangeArrowheads="1"/>
            </p:cNvPicPr>
            <p:nvPr/>
          </p:nvPicPr>
          <p:blipFill>
            <a:blip r:embed="rId3" cstate="print"/>
            <a:srcRect l="76926" t="5977" r="13675" b="25227"/>
            <a:stretch>
              <a:fillRect/>
            </a:stretch>
          </p:blipFill>
          <p:spPr bwMode="auto">
            <a:xfrm>
              <a:off x="514796" y="1337713"/>
              <a:ext cx="748699" cy="3482722"/>
            </a:xfrm>
            <a:prstGeom prst="rect">
              <a:avLst/>
            </a:prstGeom>
            <a:noFill/>
            <a:ln w="9525">
              <a:noFill/>
              <a:miter lim="800000"/>
              <a:headEnd/>
              <a:tailEnd/>
            </a:ln>
          </p:spPr>
        </p:pic>
        <p:pic>
          <p:nvPicPr>
            <p:cNvPr id="148" name="Picture 43" descr="_BS2000_------(Single-Blade"/>
            <p:cNvPicPr>
              <a:picLocks noChangeAspect="1" noChangeArrowheads="1"/>
            </p:cNvPicPr>
            <p:nvPr/>
          </p:nvPicPr>
          <p:blipFill>
            <a:blip r:embed="rId3" cstate="print"/>
            <a:srcRect l="76926" t="5977" r="13675" b="25227"/>
            <a:stretch>
              <a:fillRect/>
            </a:stretch>
          </p:blipFill>
          <p:spPr bwMode="auto">
            <a:xfrm>
              <a:off x="1218989" y="1348224"/>
              <a:ext cx="748699" cy="3482722"/>
            </a:xfrm>
            <a:prstGeom prst="rect">
              <a:avLst/>
            </a:prstGeom>
            <a:noFill/>
            <a:ln w="9525">
              <a:noFill/>
              <a:miter lim="800000"/>
              <a:headEnd/>
              <a:tailEnd/>
            </a:ln>
          </p:spPr>
        </p:pic>
        <p:sp>
          <p:nvSpPr>
            <p:cNvPr id="149" name="Rectangle 148"/>
            <p:cNvSpPr/>
            <p:nvPr/>
          </p:nvSpPr>
          <p:spPr bwMode="auto">
            <a:xfrm>
              <a:off x="925443" y="1701889"/>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50" name="Can 149"/>
            <p:cNvSpPr/>
            <p:nvPr/>
          </p:nvSpPr>
          <p:spPr bwMode="auto">
            <a:xfrm>
              <a:off x="695170" y="4940686"/>
              <a:ext cx="402982" cy="456780"/>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151" name="Can 150"/>
            <p:cNvSpPr/>
            <p:nvPr/>
          </p:nvSpPr>
          <p:spPr bwMode="auto">
            <a:xfrm>
              <a:off x="694531" y="5435522"/>
              <a:ext cx="403620" cy="468324"/>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152" name="Can 151"/>
            <p:cNvSpPr/>
            <p:nvPr/>
          </p:nvSpPr>
          <p:spPr bwMode="auto">
            <a:xfrm>
              <a:off x="1346228" y="5443370"/>
              <a:ext cx="408800" cy="468324"/>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153" name="Can 152"/>
            <p:cNvSpPr/>
            <p:nvPr/>
          </p:nvSpPr>
          <p:spPr bwMode="auto">
            <a:xfrm>
              <a:off x="1345221" y="4944555"/>
              <a:ext cx="409448" cy="456780"/>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cxnSp>
          <p:nvCxnSpPr>
            <p:cNvPr id="154" name="Straight Arrow Connector 153"/>
            <p:cNvCxnSpPr>
              <a:stCxn id="150" idx="4"/>
              <a:endCxn id="153" idx="2"/>
            </p:cNvCxnSpPr>
            <p:nvPr/>
          </p:nvCxnSpPr>
          <p:spPr bwMode="auto">
            <a:xfrm>
              <a:off x="1098152" y="5169076"/>
              <a:ext cx="247069" cy="3869"/>
            </a:xfrm>
            <a:prstGeom prst="straightConnector1">
              <a:avLst/>
            </a:prstGeom>
            <a:solidFill>
              <a:srgbClr val="FFFFFF"/>
            </a:solidFill>
            <a:ln w="9525" cap="flat" cmpd="sng" algn="ctr">
              <a:solidFill>
                <a:srgbClr val="000000"/>
              </a:solidFill>
              <a:prstDash val="dash"/>
              <a:round/>
              <a:headEnd type="none" w="med" len="med"/>
              <a:tailEnd type="arrow"/>
            </a:ln>
            <a:effectLst/>
          </p:spPr>
        </p:cxnSp>
        <p:sp>
          <p:nvSpPr>
            <p:cNvPr id="155" name="Rectangle 154"/>
            <p:cNvSpPr/>
            <p:nvPr/>
          </p:nvSpPr>
          <p:spPr bwMode="auto">
            <a:xfrm>
              <a:off x="693429" y="1701890"/>
              <a:ext cx="208517" cy="658538"/>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156" name="Rectangle 155"/>
            <p:cNvSpPr/>
            <p:nvPr/>
          </p:nvSpPr>
          <p:spPr bwMode="auto">
            <a:xfrm>
              <a:off x="693432" y="2384277"/>
              <a:ext cx="204717" cy="615220"/>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157" name="Rectangle 156"/>
            <p:cNvSpPr/>
            <p:nvPr/>
          </p:nvSpPr>
          <p:spPr bwMode="auto">
            <a:xfrm>
              <a:off x="927715" y="3082609"/>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58" name="Rectangle 157"/>
            <p:cNvSpPr/>
            <p:nvPr/>
          </p:nvSpPr>
          <p:spPr bwMode="auto">
            <a:xfrm>
              <a:off x="695213" y="3080356"/>
              <a:ext cx="197857" cy="130349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sp>
          <p:nvSpPr>
            <p:cNvPr id="159" name="Rectangle 158"/>
            <p:cNvSpPr/>
            <p:nvPr/>
          </p:nvSpPr>
          <p:spPr bwMode="auto">
            <a:xfrm>
              <a:off x="1586707" y="1687318"/>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60" name="Rectangle 159"/>
            <p:cNvSpPr/>
            <p:nvPr/>
          </p:nvSpPr>
          <p:spPr bwMode="auto">
            <a:xfrm>
              <a:off x="1354693" y="1687319"/>
              <a:ext cx="208517" cy="658538"/>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161" name="Rectangle 160"/>
            <p:cNvSpPr/>
            <p:nvPr/>
          </p:nvSpPr>
          <p:spPr bwMode="auto">
            <a:xfrm>
              <a:off x="1354696" y="2369706"/>
              <a:ext cx="204717" cy="615220"/>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162" name="Rectangle 161"/>
            <p:cNvSpPr/>
            <p:nvPr/>
          </p:nvSpPr>
          <p:spPr bwMode="auto">
            <a:xfrm>
              <a:off x="1588979" y="3068038"/>
              <a:ext cx="206905" cy="1297606"/>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163" name="Rectangle 162"/>
            <p:cNvSpPr/>
            <p:nvPr/>
          </p:nvSpPr>
          <p:spPr bwMode="auto">
            <a:xfrm>
              <a:off x="1356477" y="3065785"/>
              <a:ext cx="197857" cy="130349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cxnSp>
          <p:nvCxnSpPr>
            <p:cNvPr id="164" name="Straight Arrow Connector 163"/>
            <p:cNvCxnSpPr/>
            <p:nvPr/>
          </p:nvCxnSpPr>
          <p:spPr bwMode="auto">
            <a:xfrm flipH="1">
              <a:off x="1115385" y="5682731"/>
              <a:ext cx="247069" cy="3869"/>
            </a:xfrm>
            <a:prstGeom prst="straightConnector1">
              <a:avLst/>
            </a:prstGeom>
            <a:solidFill>
              <a:srgbClr val="FFFFFF"/>
            </a:solidFill>
            <a:ln w="9525" cap="flat" cmpd="sng" algn="ctr">
              <a:solidFill>
                <a:srgbClr val="000000"/>
              </a:solidFill>
              <a:prstDash val="dash"/>
              <a:round/>
              <a:headEnd type="none" w="med" len="med"/>
              <a:tailEnd type="arrow"/>
            </a:ln>
            <a:effectLst/>
          </p:spPr>
        </p:cxnSp>
        <p:sp>
          <p:nvSpPr>
            <p:cNvPr id="165" name="Rounded Rectangle 164"/>
            <p:cNvSpPr/>
            <p:nvPr/>
          </p:nvSpPr>
          <p:spPr bwMode="auto">
            <a:xfrm>
              <a:off x="580948" y="4832015"/>
              <a:ext cx="1258485" cy="1324236"/>
            </a:xfrm>
            <a:prstGeom prst="roundRect">
              <a:avLst>
                <a:gd name="adj" fmla="val 8537"/>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166" name="Text Box 9"/>
            <p:cNvSpPr txBox="1">
              <a:spLocks noChangeArrowheads="1"/>
            </p:cNvSpPr>
            <p:nvPr/>
          </p:nvSpPr>
          <p:spPr bwMode="auto">
            <a:xfrm>
              <a:off x="856681" y="5881883"/>
              <a:ext cx="716937" cy="249168"/>
            </a:xfrm>
            <a:prstGeom prst="rect">
              <a:avLst/>
            </a:prstGeom>
            <a:noFill/>
            <a:ln w="9525">
              <a:noFill/>
              <a:miter lim="800000"/>
              <a:headEnd/>
              <a:tailEnd/>
            </a:ln>
          </p:spPr>
          <p:txBody>
            <a:bodyPr wrap="square">
              <a:spAutoFit/>
            </a:bodyPr>
            <a:lstStyle/>
            <a:p>
              <a:pPr algn="ctr">
                <a:buNone/>
                <a:tabLst>
                  <a:tab pos="2246313" algn="l"/>
                  <a:tab pos="2514600" algn="l"/>
                </a:tabLst>
              </a:pPr>
              <a:r>
                <a:rPr lang="en-US" sz="1000" dirty="0" smtClean="0">
                  <a:solidFill>
                    <a:srgbClr val="000000"/>
                  </a:solidFill>
                  <a:latin typeface="Arial" pitchFamily="34" charset="0"/>
                  <a:cs typeface="Arial" pitchFamily="34" charset="0"/>
                </a:rPr>
                <a:t>DAG</a:t>
              </a:r>
              <a:endParaRPr lang="en-US" sz="1000" dirty="0">
                <a:solidFill>
                  <a:srgbClr val="000000"/>
                </a:solidFill>
                <a:latin typeface="Arial" pitchFamily="34" charset="0"/>
                <a:cs typeface="Arial" pitchFamily="34" charset="0"/>
              </a:endParaRPr>
            </a:p>
          </p:txBody>
        </p:sp>
      </p:grpSp>
      <p:pic>
        <p:nvPicPr>
          <p:cNvPr id="167" name="Picture 43" descr="_BS2000_------(Single-Blade"/>
          <p:cNvPicPr>
            <a:picLocks noChangeAspect="1" noChangeArrowheads="1"/>
          </p:cNvPicPr>
          <p:nvPr/>
        </p:nvPicPr>
        <p:blipFill>
          <a:blip r:embed="rId3" cstate="print"/>
          <a:srcRect l="76926" t="5977" r="13675" b="25227"/>
          <a:stretch>
            <a:fillRect/>
          </a:stretch>
        </p:blipFill>
        <p:spPr bwMode="auto">
          <a:xfrm>
            <a:off x="4295076" y="1819090"/>
            <a:ext cx="478806" cy="3425674"/>
          </a:xfrm>
          <a:prstGeom prst="rect">
            <a:avLst/>
          </a:prstGeom>
          <a:noFill/>
          <a:ln w="9525">
            <a:noFill/>
            <a:miter lim="800000"/>
            <a:headEnd/>
            <a:tailEnd/>
          </a:ln>
        </p:spPr>
      </p:pic>
      <p:sp>
        <p:nvSpPr>
          <p:cNvPr id="169" name="Rounded Rectangle 168"/>
          <p:cNvSpPr/>
          <p:nvPr/>
        </p:nvSpPr>
        <p:spPr bwMode="auto">
          <a:xfrm>
            <a:off x="69171" y="1757278"/>
            <a:ext cx="5440980" cy="3487479"/>
          </a:xfrm>
          <a:prstGeom prst="roundRect">
            <a:avLst>
              <a:gd name="adj" fmla="val 3395"/>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171" name="Rounded Rectangle 170"/>
          <p:cNvSpPr/>
          <p:nvPr/>
        </p:nvSpPr>
        <p:spPr bwMode="auto">
          <a:xfrm>
            <a:off x="83349" y="5255371"/>
            <a:ext cx="4199084" cy="1371619"/>
          </a:xfrm>
          <a:prstGeom prst="roundRect">
            <a:avLst>
              <a:gd name="adj" fmla="val 8046"/>
            </a:avLst>
          </a:prstGeom>
          <a:noFill/>
          <a:ln w="285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pic>
        <p:nvPicPr>
          <p:cNvPr id="84" name="Picture 43" descr="_BS2000_------(Single-Blade"/>
          <p:cNvPicPr>
            <a:picLocks noChangeAspect="1" noChangeArrowheads="1"/>
          </p:cNvPicPr>
          <p:nvPr/>
        </p:nvPicPr>
        <p:blipFill>
          <a:blip r:embed="rId3" cstate="print"/>
          <a:srcRect l="76926" t="5977" r="13675" b="25227"/>
          <a:stretch>
            <a:fillRect/>
          </a:stretch>
        </p:blipFill>
        <p:spPr bwMode="auto">
          <a:xfrm>
            <a:off x="4808080" y="1805709"/>
            <a:ext cx="686518" cy="3441529"/>
          </a:xfrm>
          <a:prstGeom prst="rect">
            <a:avLst/>
          </a:prstGeom>
          <a:noFill/>
          <a:ln w="9525">
            <a:noFill/>
            <a:miter lim="800000"/>
            <a:headEnd/>
            <a:tailEnd/>
          </a:ln>
        </p:spPr>
      </p:pic>
      <p:sp>
        <p:nvSpPr>
          <p:cNvPr id="86" name="Rectangle 85"/>
          <p:cNvSpPr/>
          <p:nvPr/>
        </p:nvSpPr>
        <p:spPr bwMode="auto">
          <a:xfrm>
            <a:off x="5184622" y="2165577"/>
            <a:ext cx="189721" cy="1282258"/>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87" name="Can 86"/>
          <p:cNvSpPr/>
          <p:nvPr/>
        </p:nvSpPr>
        <p:spPr bwMode="auto">
          <a:xfrm>
            <a:off x="4973474" y="5366066"/>
            <a:ext cx="369514" cy="451377"/>
          </a:xfrm>
          <a:prstGeom prst="can">
            <a:avLst/>
          </a:prstGeom>
          <a:solidFill>
            <a:srgbClr val="FFFF66"/>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88" name="Can 87"/>
          <p:cNvSpPr/>
          <p:nvPr/>
        </p:nvSpPr>
        <p:spPr bwMode="auto">
          <a:xfrm>
            <a:off x="4972888" y="5855049"/>
            <a:ext cx="370099" cy="462785"/>
          </a:xfrm>
          <a:prstGeom prst="can">
            <a:avLst/>
          </a:prstGeom>
          <a:solidFill>
            <a:srgbClr val="CCFF99"/>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b="0" i="0" u="none" strike="noStrike" cap="none" normalizeH="0" baseline="0" dirty="0" smtClean="0">
                <a:ln>
                  <a:noFill/>
                </a:ln>
                <a:solidFill>
                  <a:srgbClr val="333333"/>
                </a:solidFill>
                <a:effectLst/>
                <a:latin typeface="Arial" charset="0"/>
                <a:ea typeface="ＭＳ Ｐゴシック" pitchFamily="50" charset="-128"/>
              </a:rPr>
              <a:t>DB</a:t>
            </a:r>
          </a:p>
        </p:txBody>
      </p:sp>
      <p:sp>
        <p:nvSpPr>
          <p:cNvPr id="92" name="Rectangle 91"/>
          <p:cNvSpPr/>
          <p:nvPr/>
        </p:nvSpPr>
        <p:spPr bwMode="auto">
          <a:xfrm>
            <a:off x="4971878" y="2165578"/>
            <a:ext cx="191199" cy="650749"/>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CAS</a:t>
            </a:r>
          </a:p>
        </p:txBody>
      </p:sp>
      <p:sp>
        <p:nvSpPr>
          <p:cNvPr id="93" name="Rectangle 92"/>
          <p:cNvSpPr/>
          <p:nvPr/>
        </p:nvSpPr>
        <p:spPr bwMode="auto">
          <a:xfrm>
            <a:off x="4971880" y="2839894"/>
            <a:ext cx="187715" cy="607943"/>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tx1"/>
                </a:solidFill>
                <a:effectLst/>
                <a:latin typeface="Arial" charset="0"/>
                <a:ea typeface="ＭＳ Ｐゴシック" pitchFamily="50" charset="-128"/>
              </a:rPr>
              <a:t>HUB</a:t>
            </a:r>
          </a:p>
        </p:txBody>
      </p:sp>
      <p:sp>
        <p:nvSpPr>
          <p:cNvPr id="94" name="Rectangle 93"/>
          <p:cNvSpPr/>
          <p:nvPr/>
        </p:nvSpPr>
        <p:spPr bwMode="auto">
          <a:xfrm>
            <a:off x="5186706" y="3529966"/>
            <a:ext cx="189721" cy="1282258"/>
          </a:xfrm>
          <a:prstGeom prst="rect">
            <a:avLst/>
          </a:prstGeom>
          <a:solidFill>
            <a:srgbClr val="000099"/>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kumimoji="1" lang="en-US" sz="1000" i="0" u="none" strike="noStrike" cap="none" normalizeH="0" baseline="0" dirty="0" smtClean="0">
                <a:ln>
                  <a:noFill/>
                </a:ln>
                <a:solidFill>
                  <a:schemeClr val="bg1"/>
                </a:solidFill>
                <a:effectLst/>
                <a:latin typeface="Arial" charset="0"/>
                <a:ea typeface="ＭＳ Ｐゴシック" pitchFamily="50" charset="-128"/>
              </a:rPr>
              <a:t>LPAR</a:t>
            </a:r>
          </a:p>
        </p:txBody>
      </p:sp>
      <p:sp>
        <p:nvSpPr>
          <p:cNvPr id="95" name="Rectangle 94"/>
          <p:cNvSpPr/>
          <p:nvPr/>
        </p:nvSpPr>
        <p:spPr bwMode="auto">
          <a:xfrm>
            <a:off x="4973513" y="3527740"/>
            <a:ext cx="181425" cy="1288075"/>
          </a:xfrm>
          <a:prstGeom prst="rect">
            <a:avLst/>
          </a:prstGeom>
          <a:solidFill>
            <a:srgbClr val="66CCFF"/>
          </a:solidFill>
          <a:ln w="9525" cap="flat" cmpd="sng" algn="ctr">
            <a:noFill/>
            <a:prstDash val="solid"/>
            <a:round/>
            <a:headEnd type="none" w="med" len="med"/>
            <a:tailEnd type="none" w="med" len="med"/>
          </a:ln>
          <a:effectLst/>
        </p:spPr>
        <p:txBody>
          <a:bodyPr vert="vert270" wrap="square" lIns="0" tIns="0" rIns="0" bIns="0" numCol="1" rtlCol="0" anchor="t" anchorCtr="0" compatLnSpc="1">
            <a:prstTxWarp prst="textNoShape">
              <a:avLst/>
            </a:prstTxWarp>
          </a:bodyPr>
          <a:lstStyle/>
          <a:p>
            <a:pPr marL="381000" marR="0" indent="-381000" algn="ctr" defTabSz="914400" rtl="0" eaLnBrk="1" fontAlgn="base" latinLnBrk="0" hangingPunct="1">
              <a:lnSpc>
                <a:spcPct val="100000"/>
              </a:lnSpc>
              <a:spcBef>
                <a:spcPct val="20000"/>
              </a:spcBef>
              <a:spcAft>
                <a:spcPct val="0"/>
              </a:spcAft>
              <a:buClrTx/>
              <a:buSzTx/>
              <a:buNone/>
              <a:tabLst>
                <a:tab pos="2246313" algn="l"/>
                <a:tab pos="2514600" algn="l"/>
              </a:tabLst>
            </a:pPr>
            <a:r>
              <a:rPr lang="en-US" sz="1000" dirty="0" smtClean="0">
                <a:solidFill>
                  <a:schemeClr val="tx1"/>
                </a:solidFill>
              </a:rPr>
              <a:t>MBX</a:t>
            </a:r>
            <a:endParaRPr kumimoji="1" lang="en-US" sz="1000" i="0" u="none" strike="noStrike" cap="none" normalizeH="0" baseline="0" dirty="0" smtClean="0">
              <a:ln>
                <a:noFill/>
              </a:ln>
              <a:solidFill>
                <a:schemeClr val="tx1"/>
              </a:solidFill>
              <a:effectLst/>
              <a:latin typeface="Arial" charset="0"/>
              <a:ea typeface="ＭＳ Ｐゴシック" pitchFamily="50" charset="-128"/>
            </a:endParaRPr>
          </a:p>
        </p:txBody>
      </p:sp>
      <p:sp>
        <p:nvSpPr>
          <p:cNvPr id="102" name="Rounded Rectangle 101"/>
          <p:cNvSpPr/>
          <p:nvPr/>
        </p:nvSpPr>
        <p:spPr bwMode="auto">
          <a:xfrm>
            <a:off x="4868739" y="5258681"/>
            <a:ext cx="558326" cy="1308573"/>
          </a:xfrm>
          <a:prstGeom prst="roundRect">
            <a:avLst>
              <a:gd name="adj" fmla="val 8537"/>
            </a:avLst>
          </a:prstGeom>
          <a:noFill/>
          <a:ln w="9525" cap="flat" cmpd="sng" algn="ctr">
            <a:solidFill>
              <a:srgbClr val="00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103" name="Text Box 9"/>
          <p:cNvSpPr txBox="1">
            <a:spLocks noChangeArrowheads="1"/>
          </p:cNvSpPr>
          <p:nvPr/>
        </p:nvSpPr>
        <p:spPr bwMode="auto">
          <a:xfrm>
            <a:off x="4836571" y="6296131"/>
            <a:ext cx="657394" cy="246221"/>
          </a:xfrm>
          <a:prstGeom prst="rect">
            <a:avLst/>
          </a:prstGeom>
          <a:noFill/>
          <a:ln w="9525">
            <a:noFill/>
            <a:miter lim="800000"/>
            <a:headEnd/>
            <a:tailEnd/>
          </a:ln>
        </p:spPr>
        <p:txBody>
          <a:bodyPr wrap="square">
            <a:spAutoFit/>
          </a:bodyPr>
          <a:lstStyle/>
          <a:p>
            <a:pPr algn="ctr">
              <a:buNone/>
              <a:tabLst>
                <a:tab pos="2246313" algn="l"/>
                <a:tab pos="2514600" algn="l"/>
              </a:tabLst>
            </a:pPr>
            <a:r>
              <a:rPr lang="en-US" sz="1000" dirty="0" smtClean="0">
                <a:solidFill>
                  <a:srgbClr val="000000"/>
                </a:solidFill>
                <a:latin typeface="Arial" pitchFamily="34" charset="0"/>
                <a:cs typeface="Arial" pitchFamily="34" charset="0"/>
              </a:rPr>
              <a:t>DAG</a:t>
            </a:r>
            <a:endParaRPr lang="en-US" sz="1000" dirty="0">
              <a:solidFill>
                <a:srgbClr val="000000"/>
              </a:solidFill>
              <a:latin typeface="Arial" pitchFamily="34" charset="0"/>
              <a:cs typeface="Arial" pitchFamily="34" charset="0"/>
            </a:endParaRPr>
          </a:p>
        </p:txBody>
      </p:sp>
      <p:cxnSp>
        <p:nvCxnSpPr>
          <p:cNvPr id="105" name="Straight Connector 104"/>
          <p:cNvCxnSpPr/>
          <p:nvPr/>
        </p:nvCxnSpPr>
        <p:spPr bwMode="auto">
          <a:xfrm rot="16200000" flipH="1">
            <a:off x="-1884543" y="3856536"/>
            <a:ext cx="4799124" cy="602527"/>
          </a:xfrm>
          <a:prstGeom prst="line">
            <a:avLst/>
          </a:prstGeom>
          <a:solidFill>
            <a:srgbClr val="FFFFFF"/>
          </a:solidFill>
          <a:ln w="76200" cap="flat" cmpd="sng" algn="ctr">
            <a:solidFill>
              <a:schemeClr val="accent1"/>
            </a:solidFill>
            <a:prstDash val="solid"/>
            <a:round/>
            <a:headEnd type="none" w="med" len="med"/>
            <a:tailEnd type="none" w="med" len="med"/>
          </a:ln>
          <a:effectLst/>
        </p:spPr>
      </p:cxnSp>
      <p:sp>
        <p:nvSpPr>
          <p:cNvPr id="114" name="Rounded Rectangle 113"/>
          <p:cNvSpPr/>
          <p:nvPr/>
        </p:nvSpPr>
        <p:spPr bwMode="auto">
          <a:xfrm>
            <a:off x="4763885" y="1663238"/>
            <a:ext cx="770019" cy="4994235"/>
          </a:xfrm>
          <a:prstGeom prst="roundRect">
            <a:avLst>
              <a:gd name="adj" fmla="val 8537"/>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0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90" name="Text Box 13"/>
          <p:cNvSpPr txBox="1">
            <a:spLocks noChangeArrowheads="1"/>
          </p:cNvSpPr>
          <p:nvPr/>
        </p:nvSpPr>
        <p:spPr bwMode="auto">
          <a:xfrm>
            <a:off x="2914494" y="6655525"/>
            <a:ext cx="3275256" cy="215444"/>
          </a:xfrm>
          <a:prstGeom prst="rect">
            <a:avLst/>
          </a:prstGeom>
          <a:noFill/>
          <a:ln w="25400">
            <a:noFill/>
            <a:miter lim="800000"/>
            <a:headEnd/>
            <a:tailEnd/>
          </a:ln>
          <a:effectLst/>
        </p:spPr>
        <p:txBody>
          <a:bodyPr wrap="none">
            <a:spAutoFit/>
          </a:bodyPr>
          <a:lstStyle/>
          <a:p>
            <a:pPr algn="ctr">
              <a:lnSpc>
                <a:spcPct val="100000"/>
              </a:lnSpc>
              <a:spcBef>
                <a:spcPct val="50000"/>
              </a:spcBef>
              <a:buNone/>
            </a:pPr>
            <a:r>
              <a:rPr kumimoji="0" lang="en-US" altLang="ja-JP" sz="800" dirty="0" smtClean="0">
                <a:solidFill>
                  <a:schemeClr val="bg1">
                    <a:lumMod val="50000"/>
                  </a:schemeClr>
                </a:solidFill>
                <a:latin typeface="Helvetica Neue"/>
                <a:ea typeface="ＭＳ Ｐゴシック" pitchFamily="50" charset="-128"/>
              </a:rPr>
              <a:t>© 2010 Hitachi Data</a:t>
            </a:r>
            <a:r>
              <a:rPr kumimoji="0" lang="en-US" altLang="ja-JP" sz="800" baseline="0" dirty="0" smtClean="0">
                <a:solidFill>
                  <a:schemeClr val="bg1">
                    <a:lumMod val="50000"/>
                  </a:schemeClr>
                </a:solidFill>
                <a:latin typeface="Helvetica Neue"/>
                <a:ea typeface="ＭＳ Ｐゴシック" pitchFamily="50" charset="-128"/>
              </a:rPr>
              <a:t> Systems</a:t>
            </a:r>
            <a:r>
              <a:rPr kumimoji="0" lang="en-US" altLang="ja-JP" sz="800" dirty="0" smtClean="0">
                <a:solidFill>
                  <a:schemeClr val="bg1">
                    <a:lumMod val="50000"/>
                  </a:schemeClr>
                </a:solidFill>
                <a:latin typeface="Helvetica Neue"/>
                <a:ea typeface="ＭＳ Ｐゴシック" pitchFamily="50" charset="-128"/>
              </a:rPr>
              <a:t> Confidential- Prepared for Comparex.</a:t>
            </a:r>
            <a:endParaRPr kumimoji="0" lang="en-US" altLang="ja-JP" sz="800" dirty="0">
              <a:solidFill>
                <a:schemeClr val="bg1">
                  <a:lumMod val="50000"/>
                </a:schemeClr>
              </a:solidFill>
              <a:latin typeface="Helvetica Neue"/>
              <a:ea typeface="ＭＳ Ｐゴシック" pitchFamily="50" charset="-128"/>
            </a:endParaRPr>
          </a:p>
        </p:txBody>
      </p:sp>
      <p:cxnSp>
        <p:nvCxnSpPr>
          <p:cNvPr id="91" name="Straight Connector 90"/>
          <p:cNvCxnSpPr/>
          <p:nvPr/>
        </p:nvCxnSpPr>
        <p:spPr bwMode="auto">
          <a:xfrm rot="5400000">
            <a:off x="-1941693" y="3856536"/>
            <a:ext cx="4799124" cy="602527"/>
          </a:xfrm>
          <a:prstGeom prst="line">
            <a:avLst/>
          </a:prstGeom>
          <a:solidFill>
            <a:srgbClr val="FFFFFF"/>
          </a:solidFill>
          <a:ln w="76200" cap="flat" cmpd="sng" algn="ctr">
            <a:solidFill>
              <a:schemeClr val="accent1"/>
            </a:solidFill>
            <a:prstDash val="solid"/>
            <a:round/>
            <a:headEnd type="none" w="med" len="med"/>
            <a:tailEnd type="none" w="med" len="med"/>
          </a:ln>
          <a:effectLst/>
        </p:spPr>
      </p:cxnSp>
      <p:sp>
        <p:nvSpPr>
          <p:cNvPr id="117" name="Curved Down Arrow 116"/>
          <p:cNvSpPr/>
          <p:nvPr/>
        </p:nvSpPr>
        <p:spPr bwMode="auto">
          <a:xfrm>
            <a:off x="415636" y="2067001"/>
            <a:ext cx="5232689" cy="1840674"/>
          </a:xfrm>
          <a:prstGeom prst="curvedDownArrow">
            <a:avLst/>
          </a:prstGeom>
          <a:solidFill>
            <a:srgbClr val="FFFF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dirty="0" smtClean="0">
              <a:ln>
                <a:noFill/>
              </a:ln>
              <a:solidFill>
                <a:srgbClr val="333333"/>
              </a:solidFill>
              <a:effectLst/>
              <a:latin typeface="Arial" charset="0"/>
              <a:ea typeface="ＭＳ Ｐゴシック" pitchFamily="50" charset="-128"/>
            </a:endParaRPr>
          </a:p>
        </p:txBody>
      </p:sp>
    </p:spTree>
    <p:extLst>
      <p:ext uri="{BB962C8B-B14F-4D97-AF65-F5344CB8AC3E}">
        <p14:creationId xmlns:p14="http://schemas.microsoft.com/office/powerpoint/2010/main" val="3888832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17"/>
                                        </p:tgtEl>
                                        <p:attrNameLst>
                                          <p:attrName>style.visibility</p:attrName>
                                        </p:attrNameLst>
                                      </p:cBhvr>
                                      <p:to>
                                        <p:strVal val="visible"/>
                                      </p:to>
                                    </p:set>
                                    <p:animEffect transition="in" filter="wipe(left)">
                                      <p:cBhvr>
                                        <p:cTn id="13" dur="500"/>
                                        <p:tgtEl>
                                          <p:spTgt spid="117"/>
                                        </p:tgtEl>
                                      </p:cBhvr>
                                    </p:animEffect>
                                  </p:childTnLst>
                                </p:cTn>
                              </p:par>
                              <p:par>
                                <p:cTn id="14" presetID="3" presetClass="entr" presetSubtype="10" fill="hold" nodeType="withEffect">
                                  <p:stCondLst>
                                    <p:cond delay="0"/>
                                  </p:stCondLst>
                                  <p:childTnLst>
                                    <p:set>
                                      <p:cBhvr>
                                        <p:cTn id="15" dur="1" fill="hold">
                                          <p:stCondLst>
                                            <p:cond delay="0"/>
                                          </p:stCondLst>
                                        </p:cTn>
                                        <p:tgtEl>
                                          <p:spTgt spid="114"/>
                                        </p:tgtEl>
                                        <p:attrNameLst>
                                          <p:attrName>style.visibility</p:attrName>
                                        </p:attrNameLst>
                                      </p:cBhvr>
                                      <p:to>
                                        <p:strVal val="visible"/>
                                      </p:to>
                                    </p:set>
                                    <p:animEffect transition="in" filter="blinds(horizontal)">
                                      <p:cBhvr>
                                        <p:cTn id="16"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544" y="-7284"/>
            <a:ext cx="8134229" cy="957293"/>
          </a:xfrm>
        </p:spPr>
        <p:txBody>
          <a:bodyPr>
            <a:normAutofit fontScale="90000"/>
          </a:bodyPr>
          <a:lstStyle/>
          <a:p>
            <a:r>
              <a:rPr lang="en-US" sz="4000" dirty="0"/>
              <a:t>Blade Symphony 2000:</a:t>
            </a:r>
            <a:r>
              <a:rPr lang="en-US" dirty="0">
                <a:latin typeface="Arial" pitchFamily="34" charset="0"/>
                <a:cs typeface="Arial" pitchFamily="34" charset="0"/>
              </a:rPr>
              <a:t/>
            </a:r>
            <a:br>
              <a:rPr lang="en-US" dirty="0">
                <a:latin typeface="Arial" pitchFamily="34" charset="0"/>
                <a:cs typeface="Arial" pitchFamily="34" charset="0"/>
              </a:rPr>
            </a:br>
            <a:r>
              <a:rPr lang="en-US" dirty="0" smtClean="0">
                <a:solidFill>
                  <a:schemeClr val="accent2"/>
                </a:solidFill>
              </a:rPr>
              <a:t>Logical Partitioning (LPAR)</a:t>
            </a:r>
            <a:endParaRPr lang="en-US" dirty="0">
              <a:solidFill>
                <a:schemeClr val="accent2"/>
              </a:solidFill>
            </a:endParaRPr>
          </a:p>
        </p:txBody>
      </p:sp>
      <p:sp>
        <p:nvSpPr>
          <p:cNvPr id="101" name="Content Placeholder 6"/>
          <p:cNvSpPr>
            <a:spLocks noGrp="1"/>
          </p:cNvSpPr>
          <p:nvPr>
            <p:ph sz="half" idx="1"/>
          </p:nvPr>
        </p:nvSpPr>
        <p:spPr>
          <a:xfrm>
            <a:off x="4928274" y="1250243"/>
            <a:ext cx="3978220" cy="4523290"/>
          </a:xfrm>
        </p:spPr>
        <p:txBody>
          <a:bodyPr/>
          <a:lstStyle/>
          <a:p>
            <a:pPr>
              <a:buFont typeface="Wingdings" pitchFamily="2" charset="2"/>
              <a:buChar char="ü"/>
            </a:pPr>
            <a:r>
              <a:rPr lang="en-US" sz="1800" b="1" dirty="0" smtClean="0">
                <a:latin typeface="Arial" pitchFamily="34" charset="0"/>
                <a:cs typeface="Arial" pitchFamily="34" charset="0"/>
              </a:rPr>
              <a:t>Hardware Virtualization</a:t>
            </a:r>
          </a:p>
          <a:p>
            <a:pPr lvl="1">
              <a:buFont typeface="Wingdings" pitchFamily="2" charset="2"/>
              <a:buChar char="ü"/>
            </a:pPr>
            <a:r>
              <a:rPr lang="en-US" sz="1400" b="1" dirty="0" smtClean="0">
                <a:latin typeface="Arial" pitchFamily="34" charset="0"/>
                <a:cs typeface="Arial" pitchFamily="34" charset="0"/>
              </a:rPr>
              <a:t>Guests Directly Attached to SAN</a:t>
            </a:r>
          </a:p>
          <a:p>
            <a:pPr lvl="1">
              <a:buFont typeface="Wingdings" pitchFamily="2" charset="2"/>
              <a:buChar char="ü"/>
            </a:pPr>
            <a:r>
              <a:rPr lang="en-US" sz="1400" b="1" dirty="0" smtClean="0">
                <a:latin typeface="Arial" pitchFamily="34" charset="0"/>
                <a:cs typeface="Arial" pitchFamily="34" charset="0"/>
              </a:rPr>
              <a:t>High Performance</a:t>
            </a:r>
          </a:p>
          <a:p>
            <a:pPr lvl="1">
              <a:buFont typeface="Wingdings" pitchFamily="2" charset="2"/>
              <a:buChar char="ü"/>
            </a:pPr>
            <a:r>
              <a:rPr lang="en-US" sz="1400" b="1" dirty="0" smtClean="0">
                <a:latin typeface="Arial" pitchFamily="34" charset="0"/>
                <a:cs typeface="Arial" pitchFamily="34" charset="0"/>
              </a:rPr>
              <a:t>Efficient Server Utilization</a:t>
            </a:r>
          </a:p>
          <a:p>
            <a:pPr>
              <a:buFont typeface="Wingdings" pitchFamily="2" charset="2"/>
              <a:buChar char="ü"/>
            </a:pPr>
            <a:r>
              <a:rPr lang="en-US" sz="1800" b="1" dirty="0" smtClean="0">
                <a:latin typeface="Arial" pitchFamily="34" charset="0"/>
                <a:cs typeface="Arial" pitchFamily="34" charset="0"/>
              </a:rPr>
              <a:t>Maintains Mailbox/Support Server Balance</a:t>
            </a:r>
          </a:p>
          <a:p>
            <a:pPr>
              <a:buFont typeface="Wingdings" pitchFamily="2" charset="2"/>
              <a:buChar char="ü"/>
            </a:pPr>
            <a:r>
              <a:rPr lang="en-US" sz="1800" b="1" dirty="0" smtClean="0">
                <a:latin typeface="Arial" pitchFamily="34" charset="0"/>
                <a:cs typeface="Arial" pitchFamily="34" charset="0"/>
              </a:rPr>
              <a:t>Reduced Planning and Complexity</a:t>
            </a:r>
          </a:p>
          <a:p>
            <a:pPr>
              <a:buFont typeface="Wingdings" pitchFamily="2" charset="2"/>
              <a:buChar char="ü"/>
            </a:pPr>
            <a:r>
              <a:rPr lang="en-US" sz="1800" b="1" dirty="0">
                <a:latin typeface="Arial" pitchFamily="34" charset="0"/>
                <a:cs typeface="Arial" pitchFamily="34" charset="0"/>
              </a:rPr>
              <a:t>Reduce Cost</a:t>
            </a:r>
          </a:p>
          <a:p>
            <a:pPr lvl="1">
              <a:buFont typeface="Wingdings" pitchFamily="2" charset="2"/>
              <a:buChar char="ü"/>
            </a:pPr>
            <a:r>
              <a:rPr lang="en-US" sz="1400" b="1" dirty="0">
                <a:latin typeface="Arial" pitchFamily="34" charset="0"/>
                <a:cs typeface="Arial" pitchFamily="34" charset="0"/>
              </a:rPr>
              <a:t>Capital </a:t>
            </a:r>
          </a:p>
          <a:p>
            <a:pPr lvl="1">
              <a:buFont typeface="Wingdings" pitchFamily="2" charset="2"/>
              <a:buChar char="ü"/>
            </a:pPr>
            <a:r>
              <a:rPr lang="en-US" sz="1400" b="1" dirty="0">
                <a:latin typeface="Arial" pitchFamily="34" charset="0"/>
                <a:cs typeface="Arial" pitchFamily="34" charset="0"/>
              </a:rPr>
              <a:t>Environmental</a:t>
            </a:r>
          </a:p>
          <a:p>
            <a:pPr lvl="1">
              <a:buFont typeface="Wingdings" pitchFamily="2" charset="2"/>
              <a:buChar char="ü"/>
            </a:pPr>
            <a:r>
              <a:rPr lang="en-US" sz="1400" b="1" dirty="0" smtClean="0">
                <a:latin typeface="Arial" pitchFamily="34" charset="0"/>
                <a:cs typeface="Arial" pitchFamily="34" charset="0"/>
              </a:rPr>
              <a:t>Labor</a:t>
            </a:r>
            <a:endParaRPr lang="en-US" sz="1400" b="1" dirty="0">
              <a:latin typeface="Arial" pitchFamily="34" charset="0"/>
              <a:cs typeface="Arial" pitchFamily="34" charset="0"/>
            </a:endParaRPr>
          </a:p>
        </p:txBody>
      </p:sp>
      <p:pic>
        <p:nvPicPr>
          <p:cNvPr id="7" name="Picture 43" descr="_BS2000_------(Single-Blade"/>
          <p:cNvPicPr>
            <a:picLocks noChangeAspect="1" noChangeArrowheads="1"/>
          </p:cNvPicPr>
          <p:nvPr/>
        </p:nvPicPr>
        <p:blipFill>
          <a:blip r:embed="rId3" cstate="print"/>
          <a:srcRect l="76926" t="5977" r="13675" b="25227"/>
          <a:stretch>
            <a:fillRect/>
          </a:stretch>
        </p:blipFill>
        <p:spPr bwMode="auto">
          <a:xfrm>
            <a:off x="327641" y="1135716"/>
            <a:ext cx="829577" cy="4813564"/>
          </a:xfrm>
          <a:prstGeom prst="rect">
            <a:avLst/>
          </a:prstGeom>
          <a:noFill/>
          <a:ln w="9525">
            <a:noFill/>
            <a:miter lim="800000"/>
            <a:headEnd/>
            <a:tailEnd/>
          </a:ln>
        </p:spPr>
      </p:pic>
      <p:sp>
        <p:nvSpPr>
          <p:cNvPr id="69" name="Rectangle 21"/>
          <p:cNvSpPr>
            <a:spLocks noChangeArrowheads="1"/>
          </p:cNvSpPr>
          <p:nvPr/>
        </p:nvSpPr>
        <p:spPr bwMode="gray">
          <a:xfrm>
            <a:off x="4001991" y="3823887"/>
            <a:ext cx="649810" cy="276514"/>
          </a:xfrm>
          <a:prstGeom prst="rect">
            <a:avLst/>
          </a:prstGeom>
          <a:solidFill>
            <a:srgbClr val="FF0523"/>
          </a:solidFill>
          <a:ln w="9525" algn="ctr">
            <a:noFill/>
            <a:miter lim="800000"/>
            <a:headEnd/>
            <a:tailEnd/>
          </a:ln>
        </p:spPr>
        <p:txBody>
          <a:bodyPr wrap="square" lIns="18000" rIns="18000" anchor="ctr">
            <a:spAutoFit/>
          </a:bodyPr>
          <a:lstStyle/>
          <a:p>
            <a:pPr algn="ctr">
              <a:buNone/>
            </a:pPr>
            <a:r>
              <a:rPr lang="en-US" sz="1200" b="1" dirty="0" smtClean="0">
                <a:solidFill>
                  <a:schemeClr val="bg1"/>
                </a:solidFill>
                <a:ea typeface="HGPSoeiKakugothicUB"/>
                <a:cs typeface="HGPSoeiKakugothicUB"/>
              </a:rPr>
              <a:t>16</a:t>
            </a:r>
            <a:r>
              <a:rPr lang="en-US" sz="1200" b="1" dirty="0" smtClean="0">
                <a:solidFill>
                  <a:schemeClr val="bg1"/>
                </a:solidFill>
                <a:latin typeface="Arial" charset="0"/>
                <a:ea typeface="HGPSoeiKakugothicUB"/>
                <a:cs typeface="HGPSoeiKakugothicUB"/>
              </a:rPr>
              <a:t>GB</a:t>
            </a:r>
            <a:endParaRPr lang="en-US" sz="1200" b="1" dirty="0">
              <a:solidFill>
                <a:schemeClr val="bg1"/>
              </a:solidFill>
              <a:latin typeface="Arial" charset="0"/>
              <a:ea typeface="HGPSoeiKakugothicUB"/>
              <a:cs typeface="HGPSoeiKakugothicUB"/>
            </a:endParaRPr>
          </a:p>
        </p:txBody>
      </p:sp>
      <p:sp>
        <p:nvSpPr>
          <p:cNvPr id="70" name="Rectangle 24"/>
          <p:cNvSpPr>
            <a:spLocks noChangeArrowheads="1"/>
          </p:cNvSpPr>
          <p:nvPr/>
        </p:nvSpPr>
        <p:spPr bwMode="gray">
          <a:xfrm>
            <a:off x="1776962" y="4418359"/>
            <a:ext cx="1560010" cy="400110"/>
          </a:xfrm>
          <a:prstGeom prst="rect">
            <a:avLst/>
          </a:prstGeom>
          <a:solidFill>
            <a:schemeClr val="accent2"/>
          </a:solidFill>
          <a:ln w="9525">
            <a:noFill/>
            <a:miter lim="800000"/>
            <a:headEnd/>
            <a:tailEnd/>
          </a:ln>
        </p:spPr>
        <p:txBody>
          <a:bodyPr wrap="square" lIns="18000" rIns="18000" anchor="ctr">
            <a:spAutoFit/>
          </a:bodyPr>
          <a:lstStyle/>
          <a:p>
            <a:endParaRPr lang="en-US" sz="2000" dirty="0"/>
          </a:p>
        </p:txBody>
      </p:sp>
      <p:sp>
        <p:nvSpPr>
          <p:cNvPr id="72" name="Rectangle 38"/>
          <p:cNvSpPr>
            <a:spLocks noChangeArrowheads="1"/>
          </p:cNvSpPr>
          <p:nvPr/>
        </p:nvSpPr>
        <p:spPr bwMode="gray">
          <a:xfrm>
            <a:off x="3277594" y="3116359"/>
            <a:ext cx="223015" cy="400110"/>
          </a:xfrm>
          <a:prstGeom prst="rect">
            <a:avLst/>
          </a:prstGeom>
          <a:solidFill>
            <a:srgbClr val="FF0523"/>
          </a:solidFill>
          <a:ln w="9525" algn="ctr">
            <a:solidFill>
              <a:schemeClr val="tx1"/>
            </a:solidFill>
            <a:miter lim="800000"/>
            <a:headEnd/>
            <a:tailEnd/>
          </a:ln>
        </p:spPr>
        <p:txBody>
          <a:bodyPr wrap="square" lIns="18000" rIns="18000" anchor="ctr">
            <a:spAutoFit/>
          </a:bodyPr>
          <a:lstStyle/>
          <a:p>
            <a:endParaRPr lang="en-US" sz="2000" dirty="0"/>
          </a:p>
        </p:txBody>
      </p:sp>
      <p:sp>
        <p:nvSpPr>
          <p:cNvPr id="73" name="Rectangle 41"/>
          <p:cNvSpPr>
            <a:spLocks noChangeArrowheads="1"/>
          </p:cNvSpPr>
          <p:nvPr/>
        </p:nvSpPr>
        <p:spPr bwMode="gray">
          <a:xfrm>
            <a:off x="3531687" y="4406002"/>
            <a:ext cx="1111571" cy="400110"/>
          </a:xfrm>
          <a:prstGeom prst="rect">
            <a:avLst/>
          </a:prstGeom>
          <a:solidFill>
            <a:srgbClr val="FF0523"/>
          </a:solidFill>
          <a:ln w="9525">
            <a:noFill/>
            <a:miter lim="800000"/>
            <a:headEnd/>
            <a:tailEnd/>
          </a:ln>
        </p:spPr>
        <p:txBody>
          <a:bodyPr wrap="square" lIns="18000" rIns="18000" anchor="ctr">
            <a:spAutoFit/>
          </a:bodyPr>
          <a:lstStyle/>
          <a:p>
            <a:endParaRPr lang="en-US" sz="2000" dirty="0"/>
          </a:p>
        </p:txBody>
      </p:sp>
      <p:sp>
        <p:nvSpPr>
          <p:cNvPr id="74" name="Rectangle 43"/>
          <p:cNvSpPr>
            <a:spLocks noChangeArrowheads="1"/>
          </p:cNvSpPr>
          <p:nvPr/>
        </p:nvSpPr>
        <p:spPr bwMode="gray">
          <a:xfrm>
            <a:off x="1782424" y="2248473"/>
            <a:ext cx="1412043" cy="276999"/>
          </a:xfrm>
          <a:prstGeom prst="rect">
            <a:avLst/>
          </a:prstGeom>
          <a:solidFill>
            <a:schemeClr val="accent2"/>
          </a:solidFill>
          <a:ln w="9525" algn="ctr">
            <a:noFill/>
            <a:miter lim="800000"/>
            <a:headEnd/>
            <a:tailEnd/>
          </a:ln>
        </p:spPr>
        <p:txBody>
          <a:bodyPr wrap="square" lIns="18000" rIns="18000" anchor="ctr">
            <a:spAutoFit/>
          </a:bodyPr>
          <a:lstStyle/>
          <a:p>
            <a:pPr algn="ctr">
              <a:buNone/>
            </a:pPr>
            <a:r>
              <a:rPr lang="en-US" altLang="ja-JP" sz="1200" b="1" dirty="0">
                <a:solidFill>
                  <a:schemeClr val="bg1"/>
                </a:solidFill>
                <a:latin typeface="Arial" charset="0"/>
                <a:ea typeface="HGPSoeiKakugothicUB"/>
                <a:cs typeface="HGPSoeiKakugothicUB"/>
              </a:rPr>
              <a:t>LPAR#1</a:t>
            </a:r>
            <a:endParaRPr lang="en-US" sz="1200" b="1" dirty="0">
              <a:solidFill>
                <a:schemeClr val="bg1"/>
              </a:solidFill>
              <a:latin typeface="Arial" charset="0"/>
              <a:ea typeface="HGPSoeiKakugothicUB"/>
              <a:cs typeface="HGPSoeiKakugothicUB"/>
            </a:endParaRPr>
          </a:p>
        </p:txBody>
      </p:sp>
      <p:sp>
        <p:nvSpPr>
          <p:cNvPr id="75" name="Text Box 47"/>
          <p:cNvSpPr txBox="1">
            <a:spLocks noChangeArrowheads="1"/>
          </p:cNvSpPr>
          <p:nvPr/>
        </p:nvSpPr>
        <p:spPr bwMode="gray">
          <a:xfrm>
            <a:off x="1229975" y="3220925"/>
            <a:ext cx="523875" cy="244475"/>
          </a:xfrm>
          <a:prstGeom prst="rect">
            <a:avLst/>
          </a:prstGeom>
          <a:noFill/>
          <a:ln w="9525">
            <a:noFill/>
            <a:miter lim="800000"/>
            <a:headEnd/>
            <a:tailEnd/>
          </a:ln>
        </p:spPr>
        <p:txBody>
          <a:bodyPr lIns="0" tIns="0" rIns="0" bIns="0" anchor="ctr"/>
          <a:lstStyle/>
          <a:p>
            <a:pPr algn="r">
              <a:spcBef>
                <a:spcPct val="50000"/>
              </a:spcBef>
              <a:buNone/>
            </a:pPr>
            <a:r>
              <a:rPr lang="en-US" altLang="ja-JP" sz="1600" b="1" dirty="0">
                <a:solidFill>
                  <a:schemeClr val="bg1"/>
                </a:solidFill>
                <a:latin typeface="Arial" charset="0"/>
                <a:ea typeface="HGPSoeiKakugothicUB"/>
                <a:cs typeface="HGPSoeiKakugothicUB"/>
              </a:rPr>
              <a:t>CPU</a:t>
            </a:r>
          </a:p>
        </p:txBody>
      </p:sp>
      <p:sp>
        <p:nvSpPr>
          <p:cNvPr id="76" name="Text Box 48"/>
          <p:cNvSpPr txBox="1">
            <a:spLocks noChangeArrowheads="1"/>
          </p:cNvSpPr>
          <p:nvPr/>
        </p:nvSpPr>
        <p:spPr bwMode="gray">
          <a:xfrm>
            <a:off x="1226800" y="3825763"/>
            <a:ext cx="523875" cy="244475"/>
          </a:xfrm>
          <a:prstGeom prst="rect">
            <a:avLst/>
          </a:prstGeom>
          <a:noFill/>
          <a:ln w="9525">
            <a:noFill/>
            <a:miter lim="800000"/>
            <a:headEnd/>
            <a:tailEnd/>
          </a:ln>
        </p:spPr>
        <p:txBody>
          <a:bodyPr lIns="0" tIns="0" rIns="0" bIns="0" anchor="ctr"/>
          <a:lstStyle/>
          <a:p>
            <a:pPr algn="r">
              <a:spcBef>
                <a:spcPct val="50000"/>
              </a:spcBef>
              <a:buNone/>
            </a:pPr>
            <a:r>
              <a:rPr lang="en-US" altLang="ja-JP" sz="1600" b="1" dirty="0" smtClean="0">
                <a:solidFill>
                  <a:schemeClr val="bg1"/>
                </a:solidFill>
                <a:latin typeface="Arial" charset="0"/>
                <a:ea typeface="HGPSoeiKakugothicUB"/>
                <a:cs typeface="HGPSoeiKakugothicUB"/>
              </a:rPr>
              <a:t>RAM</a:t>
            </a:r>
            <a:endParaRPr lang="en-US" altLang="ja-JP" sz="1200" b="1" dirty="0">
              <a:solidFill>
                <a:schemeClr val="bg1"/>
              </a:solidFill>
              <a:latin typeface="Arial" charset="0"/>
              <a:ea typeface="HGPSoeiKakugothicUB"/>
              <a:cs typeface="HGPSoeiKakugothicUB"/>
            </a:endParaRPr>
          </a:p>
        </p:txBody>
      </p:sp>
      <p:sp>
        <p:nvSpPr>
          <p:cNvPr id="77" name="Text Box 49"/>
          <p:cNvSpPr txBox="1">
            <a:spLocks noChangeArrowheads="1"/>
          </p:cNvSpPr>
          <p:nvPr/>
        </p:nvSpPr>
        <p:spPr bwMode="gray">
          <a:xfrm>
            <a:off x="1229975" y="4462738"/>
            <a:ext cx="523875" cy="244475"/>
          </a:xfrm>
          <a:prstGeom prst="rect">
            <a:avLst/>
          </a:prstGeom>
          <a:noFill/>
          <a:ln w="9525">
            <a:noFill/>
            <a:miter lim="800000"/>
            <a:headEnd/>
            <a:tailEnd/>
          </a:ln>
        </p:spPr>
        <p:txBody>
          <a:bodyPr lIns="0" tIns="0" rIns="0" bIns="0" anchor="ctr"/>
          <a:lstStyle/>
          <a:p>
            <a:pPr algn="r">
              <a:spcBef>
                <a:spcPct val="50000"/>
              </a:spcBef>
              <a:buNone/>
            </a:pPr>
            <a:r>
              <a:rPr lang="en-US" altLang="ja-JP" sz="1600" b="1" dirty="0">
                <a:solidFill>
                  <a:schemeClr val="bg1"/>
                </a:solidFill>
                <a:latin typeface="Arial" charset="0"/>
                <a:ea typeface="HGPSoeiKakugothicUB"/>
                <a:cs typeface="HGPSoeiKakugothicUB"/>
              </a:rPr>
              <a:t>I/O</a:t>
            </a:r>
          </a:p>
        </p:txBody>
      </p:sp>
      <p:sp>
        <p:nvSpPr>
          <p:cNvPr id="82" name="Rectangle 59"/>
          <p:cNvSpPr>
            <a:spLocks noChangeArrowheads="1"/>
          </p:cNvSpPr>
          <p:nvPr/>
        </p:nvSpPr>
        <p:spPr bwMode="gray">
          <a:xfrm rot="5400000">
            <a:off x="1699081" y="3216957"/>
            <a:ext cx="411163" cy="234950"/>
          </a:xfrm>
          <a:prstGeom prst="rect">
            <a:avLst/>
          </a:prstGeom>
          <a:solidFill>
            <a:schemeClr val="accent2"/>
          </a:solidFill>
          <a:ln w="9525" algn="ctr">
            <a:solidFill>
              <a:schemeClr val="tx2"/>
            </a:solidFill>
            <a:miter lim="800000"/>
            <a:headEnd/>
            <a:tailEnd/>
          </a:ln>
        </p:spPr>
        <p:txBody>
          <a:bodyPr lIns="18000" tIns="36576" rIns="18000" bIns="36576" anchor="ctr"/>
          <a:lstStyle/>
          <a:p>
            <a:pPr algn="ctr">
              <a:buNone/>
            </a:pPr>
            <a:r>
              <a:rPr lang="en-US" altLang="ja-JP" sz="1000" b="1" dirty="0">
                <a:solidFill>
                  <a:schemeClr val="bg1"/>
                </a:solidFill>
                <a:latin typeface="Arial" charset="0"/>
                <a:ea typeface="HGPSoeiKakugothicUB"/>
                <a:cs typeface="HGPSoeiKakugothicUB"/>
              </a:rPr>
              <a:t>Core</a:t>
            </a:r>
            <a:endParaRPr lang="en-US" sz="1000" b="1" dirty="0">
              <a:solidFill>
                <a:schemeClr val="bg1"/>
              </a:solidFill>
              <a:latin typeface="Arial" charset="0"/>
              <a:ea typeface="HGPSoeiKakugothicUB"/>
              <a:cs typeface="HGPSoeiKakugothicUB"/>
            </a:endParaRPr>
          </a:p>
        </p:txBody>
      </p:sp>
      <p:sp>
        <p:nvSpPr>
          <p:cNvPr id="84" name="Rectangle 60"/>
          <p:cNvSpPr>
            <a:spLocks noChangeArrowheads="1"/>
          </p:cNvSpPr>
          <p:nvPr/>
        </p:nvSpPr>
        <p:spPr bwMode="gray">
          <a:xfrm rot="5400000">
            <a:off x="1929268" y="3216957"/>
            <a:ext cx="411163" cy="234950"/>
          </a:xfrm>
          <a:prstGeom prst="rect">
            <a:avLst/>
          </a:prstGeom>
          <a:solidFill>
            <a:schemeClr val="accent2"/>
          </a:solidFill>
          <a:ln w="9525" algn="ctr">
            <a:solidFill>
              <a:schemeClr val="tx2"/>
            </a:solidFill>
            <a:miter lim="800000"/>
            <a:headEnd/>
            <a:tailEnd/>
          </a:ln>
        </p:spPr>
        <p:txBody>
          <a:bodyPr lIns="18000" tIns="36576" rIns="18000" bIns="36576" anchor="ctr"/>
          <a:lstStyle/>
          <a:p>
            <a:pPr algn="ctr">
              <a:buNone/>
            </a:pPr>
            <a:r>
              <a:rPr lang="en-US" altLang="ja-JP" sz="1000" b="1" dirty="0">
                <a:solidFill>
                  <a:schemeClr val="bg1"/>
                </a:solidFill>
                <a:latin typeface="Arial" charset="0"/>
                <a:ea typeface="HGPSoeiKakugothicUB"/>
                <a:cs typeface="HGPSoeiKakugothicUB"/>
              </a:rPr>
              <a:t>Core</a:t>
            </a:r>
            <a:endParaRPr lang="en-US" sz="1000" b="1" dirty="0">
              <a:solidFill>
                <a:schemeClr val="bg1"/>
              </a:solidFill>
              <a:latin typeface="Arial" charset="0"/>
              <a:ea typeface="HGPSoeiKakugothicUB"/>
              <a:cs typeface="HGPSoeiKakugothicUB"/>
            </a:endParaRPr>
          </a:p>
        </p:txBody>
      </p:sp>
      <p:sp>
        <p:nvSpPr>
          <p:cNvPr id="85" name="Rectangle 61"/>
          <p:cNvSpPr>
            <a:spLocks noChangeArrowheads="1"/>
          </p:cNvSpPr>
          <p:nvPr/>
        </p:nvSpPr>
        <p:spPr bwMode="gray">
          <a:xfrm rot="5400000">
            <a:off x="2165293" y="3216957"/>
            <a:ext cx="411163" cy="234950"/>
          </a:xfrm>
          <a:prstGeom prst="rect">
            <a:avLst/>
          </a:prstGeom>
          <a:solidFill>
            <a:schemeClr val="accent2"/>
          </a:solidFill>
          <a:ln w="9525" algn="ctr">
            <a:solidFill>
              <a:schemeClr val="tx2"/>
            </a:solidFill>
            <a:miter lim="800000"/>
            <a:headEnd/>
            <a:tailEnd/>
          </a:ln>
        </p:spPr>
        <p:txBody>
          <a:bodyPr lIns="18000" tIns="36576" rIns="18000" bIns="36576" anchor="ctr"/>
          <a:lstStyle/>
          <a:p>
            <a:pPr algn="ctr">
              <a:buNone/>
            </a:pPr>
            <a:r>
              <a:rPr lang="en-US" altLang="ja-JP" sz="1000" b="1" dirty="0">
                <a:solidFill>
                  <a:schemeClr val="bg1"/>
                </a:solidFill>
                <a:latin typeface="Arial" charset="0"/>
                <a:ea typeface="HGPSoeiKakugothicUB"/>
                <a:cs typeface="HGPSoeiKakugothicUB"/>
              </a:rPr>
              <a:t>Core</a:t>
            </a:r>
            <a:endParaRPr lang="en-US" sz="1000" b="1" dirty="0">
              <a:solidFill>
                <a:schemeClr val="bg1"/>
              </a:solidFill>
              <a:latin typeface="Arial" charset="0"/>
              <a:ea typeface="HGPSoeiKakugothicUB"/>
              <a:cs typeface="HGPSoeiKakugothicUB"/>
            </a:endParaRPr>
          </a:p>
        </p:txBody>
      </p:sp>
      <p:sp>
        <p:nvSpPr>
          <p:cNvPr id="86" name="Rectangle 62"/>
          <p:cNvSpPr>
            <a:spLocks noChangeArrowheads="1"/>
          </p:cNvSpPr>
          <p:nvPr/>
        </p:nvSpPr>
        <p:spPr bwMode="gray">
          <a:xfrm rot="5400000">
            <a:off x="2393893" y="3216957"/>
            <a:ext cx="411163" cy="234950"/>
          </a:xfrm>
          <a:prstGeom prst="rect">
            <a:avLst/>
          </a:prstGeom>
          <a:solidFill>
            <a:schemeClr val="accent2"/>
          </a:solidFill>
          <a:ln w="9525" algn="ctr">
            <a:solidFill>
              <a:schemeClr val="tx2"/>
            </a:solidFill>
            <a:miter lim="800000"/>
            <a:headEnd/>
            <a:tailEnd/>
          </a:ln>
        </p:spPr>
        <p:txBody>
          <a:bodyPr lIns="18000" tIns="36576" rIns="18000" bIns="36576" anchor="ctr"/>
          <a:lstStyle/>
          <a:p>
            <a:pPr algn="ctr">
              <a:buNone/>
            </a:pPr>
            <a:r>
              <a:rPr lang="en-US" altLang="ja-JP" sz="1000" b="1" dirty="0">
                <a:solidFill>
                  <a:schemeClr val="bg1"/>
                </a:solidFill>
                <a:latin typeface="Arial" charset="0"/>
                <a:ea typeface="HGPSoeiKakugothicUB"/>
                <a:cs typeface="HGPSoeiKakugothicUB"/>
              </a:rPr>
              <a:t>Core</a:t>
            </a:r>
            <a:endParaRPr lang="en-US" sz="1000" b="1" dirty="0">
              <a:solidFill>
                <a:schemeClr val="bg1"/>
              </a:solidFill>
              <a:latin typeface="Arial" charset="0"/>
              <a:ea typeface="HGPSoeiKakugothicUB"/>
              <a:cs typeface="HGPSoeiKakugothicUB"/>
            </a:endParaRPr>
          </a:p>
        </p:txBody>
      </p:sp>
      <p:sp>
        <p:nvSpPr>
          <p:cNvPr id="87" name="Rectangle 71"/>
          <p:cNvSpPr>
            <a:spLocks noChangeArrowheads="1"/>
          </p:cNvSpPr>
          <p:nvPr/>
        </p:nvSpPr>
        <p:spPr bwMode="gray">
          <a:xfrm>
            <a:off x="1782425" y="3835762"/>
            <a:ext cx="2100812" cy="274374"/>
          </a:xfrm>
          <a:prstGeom prst="rect">
            <a:avLst/>
          </a:prstGeom>
          <a:solidFill>
            <a:schemeClr val="accent2"/>
          </a:solidFill>
          <a:ln w="9525" algn="ctr">
            <a:noFill/>
            <a:miter lim="800000"/>
            <a:headEnd/>
            <a:tailEnd/>
          </a:ln>
        </p:spPr>
        <p:txBody>
          <a:bodyPr wrap="square" lIns="18000" rIns="18000" anchor="ctr">
            <a:spAutoFit/>
          </a:bodyPr>
          <a:lstStyle/>
          <a:p>
            <a:pPr algn="ctr">
              <a:buNone/>
            </a:pPr>
            <a:r>
              <a:rPr lang="en-US" altLang="ja-JP" sz="1200" b="1" dirty="0" smtClean="0">
                <a:solidFill>
                  <a:schemeClr val="bg1"/>
                </a:solidFill>
                <a:latin typeface="Arial" charset="0"/>
                <a:ea typeface="HGPSoeiKakugothicUB"/>
                <a:cs typeface="HGPSoeiKakugothicUB"/>
              </a:rPr>
              <a:t>64GB</a:t>
            </a:r>
            <a:endParaRPr lang="en-US" sz="1200" b="1" dirty="0">
              <a:solidFill>
                <a:schemeClr val="bg1"/>
              </a:solidFill>
              <a:latin typeface="Arial" charset="0"/>
              <a:ea typeface="HGPSoeiKakugothicUB"/>
              <a:cs typeface="HGPSoeiKakugothicUB"/>
            </a:endParaRPr>
          </a:p>
        </p:txBody>
      </p:sp>
      <p:sp>
        <p:nvSpPr>
          <p:cNvPr id="88" name="Text Box 73"/>
          <p:cNvSpPr txBox="1">
            <a:spLocks noChangeArrowheads="1"/>
          </p:cNvSpPr>
          <p:nvPr/>
        </p:nvSpPr>
        <p:spPr bwMode="gray">
          <a:xfrm>
            <a:off x="3290000" y="2239803"/>
            <a:ext cx="1365132" cy="276999"/>
          </a:xfrm>
          <a:prstGeom prst="rect">
            <a:avLst/>
          </a:prstGeom>
          <a:solidFill>
            <a:srgbClr val="F2000C"/>
          </a:solidFill>
          <a:ln w="9525" algn="ctr">
            <a:noFill/>
            <a:miter lim="800000"/>
            <a:headEnd/>
            <a:tailEnd/>
          </a:ln>
        </p:spPr>
        <p:txBody>
          <a:bodyPr wrap="square" lIns="18000" rIns="18000" anchor="ctr">
            <a:spAutoFit/>
          </a:bodyPr>
          <a:lstStyle/>
          <a:p>
            <a:pPr algn="ctr">
              <a:buNone/>
            </a:pPr>
            <a:r>
              <a:rPr lang="en-US" altLang="ja-JP" sz="1200" b="1" dirty="0" smtClean="0">
                <a:solidFill>
                  <a:schemeClr val="bg1"/>
                </a:solidFill>
                <a:latin typeface="Arial" charset="0"/>
                <a:ea typeface="HGPSoeiKakugothicUB"/>
                <a:cs typeface="HGPSoeiKakugothicUB"/>
              </a:rPr>
              <a:t>LPAR#2</a:t>
            </a:r>
            <a:endParaRPr lang="en-US" altLang="ja-JP" sz="1200" b="1" dirty="0">
              <a:solidFill>
                <a:schemeClr val="bg1"/>
              </a:solidFill>
              <a:latin typeface="Arial" charset="0"/>
              <a:ea typeface="HGPSoeiKakugothicUB"/>
              <a:cs typeface="HGPSoeiKakugothicUB"/>
            </a:endParaRPr>
          </a:p>
        </p:txBody>
      </p:sp>
      <p:sp>
        <p:nvSpPr>
          <p:cNvPr id="89" name="Rectangle 75"/>
          <p:cNvSpPr>
            <a:spLocks noChangeArrowheads="1"/>
          </p:cNvSpPr>
          <p:nvPr/>
        </p:nvSpPr>
        <p:spPr bwMode="gray">
          <a:xfrm>
            <a:off x="1782424" y="1917561"/>
            <a:ext cx="1412043" cy="276999"/>
          </a:xfrm>
          <a:prstGeom prst="rect">
            <a:avLst/>
          </a:prstGeom>
          <a:solidFill>
            <a:schemeClr val="accent2"/>
          </a:solidFill>
          <a:ln w="9525">
            <a:noFill/>
            <a:miter lim="800000"/>
            <a:headEnd/>
            <a:tailEnd/>
          </a:ln>
        </p:spPr>
        <p:txBody>
          <a:bodyPr wrap="square" lIns="18000" rIns="18000" anchor="ctr">
            <a:spAutoFit/>
          </a:bodyPr>
          <a:lstStyle/>
          <a:p>
            <a:pPr algn="ctr">
              <a:buNone/>
            </a:pPr>
            <a:r>
              <a:rPr lang="en-US" altLang="ja-JP" sz="1200" b="1" dirty="0" smtClean="0">
                <a:solidFill>
                  <a:schemeClr val="bg1"/>
                </a:solidFill>
                <a:latin typeface="Arial" charset="0"/>
                <a:ea typeface="HGPSoeiKakugothicUB"/>
                <a:cs typeface="HGPSoeiKakugothicUB"/>
              </a:rPr>
              <a:t>MBX</a:t>
            </a:r>
            <a:endParaRPr lang="en-US" sz="2600" b="1" u="sng" dirty="0">
              <a:solidFill>
                <a:schemeClr val="bg1"/>
              </a:solidFill>
              <a:latin typeface="Arial" charset="0"/>
            </a:endParaRPr>
          </a:p>
        </p:txBody>
      </p:sp>
      <p:sp>
        <p:nvSpPr>
          <p:cNvPr id="90" name="Text Box 78"/>
          <p:cNvSpPr txBox="1">
            <a:spLocks noChangeArrowheads="1"/>
          </p:cNvSpPr>
          <p:nvPr/>
        </p:nvSpPr>
        <p:spPr bwMode="gray">
          <a:xfrm>
            <a:off x="3290000" y="1917561"/>
            <a:ext cx="1353257" cy="276999"/>
          </a:xfrm>
          <a:prstGeom prst="rect">
            <a:avLst/>
          </a:prstGeom>
          <a:solidFill>
            <a:srgbClr val="F2000C"/>
          </a:solidFill>
          <a:ln w="9525" algn="ctr">
            <a:noFill/>
            <a:miter lim="800000"/>
            <a:headEnd/>
            <a:tailEnd/>
          </a:ln>
        </p:spPr>
        <p:txBody>
          <a:bodyPr wrap="square" lIns="18000" rIns="18000" anchor="ctr">
            <a:spAutoFit/>
          </a:bodyPr>
          <a:lstStyle/>
          <a:p>
            <a:pPr algn="ctr">
              <a:buNone/>
            </a:pPr>
            <a:r>
              <a:rPr lang="en-US" altLang="ja-JP" sz="1200" b="1" dirty="0" smtClean="0">
                <a:solidFill>
                  <a:schemeClr val="bg1"/>
                </a:solidFill>
                <a:latin typeface="Arial" charset="0"/>
                <a:ea typeface="HGPSoeiKakugothicUB"/>
                <a:cs typeface="HGPSoeiKakugothicUB"/>
              </a:rPr>
              <a:t>CAS/HUB</a:t>
            </a:r>
            <a:endParaRPr lang="en-US" altLang="ja-JP" sz="1200" b="1" dirty="0">
              <a:solidFill>
                <a:schemeClr val="bg1"/>
              </a:solidFill>
              <a:latin typeface="Arial" charset="0"/>
              <a:ea typeface="HGPSoeiKakugothicUB"/>
              <a:cs typeface="HGPSoeiKakugothicUB"/>
            </a:endParaRPr>
          </a:p>
        </p:txBody>
      </p:sp>
      <p:sp>
        <p:nvSpPr>
          <p:cNvPr id="91" name="Line 80"/>
          <p:cNvSpPr>
            <a:spLocks noChangeShapeType="1"/>
          </p:cNvSpPr>
          <p:nvPr/>
        </p:nvSpPr>
        <p:spPr bwMode="gray">
          <a:xfrm>
            <a:off x="4700825" y="3033600"/>
            <a:ext cx="0" cy="1812925"/>
          </a:xfrm>
          <a:prstGeom prst="line">
            <a:avLst/>
          </a:prstGeom>
          <a:noFill/>
          <a:ln w="25400">
            <a:solidFill>
              <a:schemeClr val="bg1">
                <a:lumMod val="85000"/>
              </a:schemeClr>
            </a:solidFill>
            <a:round/>
            <a:headEnd/>
            <a:tailEnd/>
          </a:ln>
        </p:spPr>
        <p:txBody>
          <a:bodyPr wrap="none" lIns="0" tIns="0" rIns="0" bIns="0" anchor="ctr"/>
          <a:lstStyle/>
          <a:p>
            <a:endParaRPr lang="en-US" dirty="0"/>
          </a:p>
        </p:txBody>
      </p:sp>
      <p:sp>
        <p:nvSpPr>
          <p:cNvPr id="92" name="Freeform 81"/>
          <p:cNvSpPr>
            <a:spLocks/>
          </p:cNvSpPr>
          <p:nvPr/>
        </p:nvSpPr>
        <p:spPr bwMode="gray">
          <a:xfrm flipH="1">
            <a:off x="3241424" y="3033600"/>
            <a:ext cx="701190" cy="1820863"/>
          </a:xfrm>
          <a:custGeom>
            <a:avLst/>
            <a:gdLst>
              <a:gd name="T0" fmla="*/ 2147483647 w 96"/>
              <a:gd name="T1" fmla="*/ 0 h 960"/>
              <a:gd name="T2" fmla="*/ 2147483647 w 96"/>
              <a:gd name="T3" fmla="*/ 2147483647 h 960"/>
              <a:gd name="T4" fmla="*/ 0 w 96"/>
              <a:gd name="T5" fmla="*/ 2147483647 h 960"/>
              <a:gd name="T6" fmla="*/ 0 w 96"/>
              <a:gd name="T7" fmla="*/ 2147483647 h 960"/>
              <a:gd name="T8" fmla="*/ 2147483647 w 96"/>
              <a:gd name="T9" fmla="*/ 2147483647 h 960"/>
              <a:gd name="T10" fmla="*/ 2147483647 w 96"/>
              <a:gd name="T11" fmla="*/ 2147483647 h 960"/>
              <a:gd name="T12" fmla="*/ 0 60000 65536"/>
              <a:gd name="T13" fmla="*/ 0 60000 65536"/>
              <a:gd name="T14" fmla="*/ 0 60000 65536"/>
              <a:gd name="T15" fmla="*/ 0 60000 65536"/>
              <a:gd name="T16" fmla="*/ 0 60000 65536"/>
              <a:gd name="T17" fmla="*/ 0 60000 65536"/>
              <a:gd name="T18" fmla="*/ 0 w 96"/>
              <a:gd name="T19" fmla="*/ 0 h 960"/>
              <a:gd name="T20" fmla="*/ 96 w 96"/>
              <a:gd name="T21" fmla="*/ 960 h 960"/>
            </a:gdLst>
            <a:ahLst/>
            <a:cxnLst>
              <a:cxn ang="T12">
                <a:pos x="T0" y="T1"/>
              </a:cxn>
              <a:cxn ang="T13">
                <a:pos x="T2" y="T3"/>
              </a:cxn>
              <a:cxn ang="T14">
                <a:pos x="T4" y="T5"/>
              </a:cxn>
              <a:cxn ang="T15">
                <a:pos x="T6" y="T7"/>
              </a:cxn>
              <a:cxn ang="T16">
                <a:pos x="T8" y="T9"/>
              </a:cxn>
              <a:cxn ang="T17">
                <a:pos x="T10" y="T11"/>
              </a:cxn>
            </a:cxnLst>
            <a:rect l="T18" t="T19" r="T20" b="T21"/>
            <a:pathLst>
              <a:path w="96" h="960">
                <a:moveTo>
                  <a:pt x="96" y="0"/>
                </a:moveTo>
                <a:lnTo>
                  <a:pt x="96" y="306"/>
                </a:lnTo>
                <a:lnTo>
                  <a:pt x="0" y="402"/>
                </a:lnTo>
                <a:lnTo>
                  <a:pt x="0" y="582"/>
                </a:lnTo>
                <a:lnTo>
                  <a:pt x="66" y="654"/>
                </a:lnTo>
                <a:lnTo>
                  <a:pt x="66" y="960"/>
                </a:lnTo>
              </a:path>
            </a:pathLst>
          </a:custGeom>
          <a:noFill/>
          <a:ln w="25400" cap="flat" cmpd="sng">
            <a:solidFill>
              <a:schemeClr val="bg1">
                <a:lumMod val="85000"/>
              </a:schemeClr>
            </a:solidFill>
            <a:prstDash val="solid"/>
            <a:round/>
            <a:headEnd/>
            <a:tailEnd/>
          </a:ln>
        </p:spPr>
        <p:txBody>
          <a:bodyPr wrap="none" lIns="0" tIns="0" rIns="0" bIns="0" anchor="ctr"/>
          <a:lstStyle/>
          <a:p>
            <a:endParaRPr lang="en-US" dirty="0"/>
          </a:p>
        </p:txBody>
      </p:sp>
      <p:sp>
        <p:nvSpPr>
          <p:cNvPr id="93" name="Rectangle 61"/>
          <p:cNvSpPr>
            <a:spLocks noChangeArrowheads="1"/>
          </p:cNvSpPr>
          <p:nvPr/>
        </p:nvSpPr>
        <p:spPr bwMode="gray">
          <a:xfrm rot="5400000">
            <a:off x="2626443" y="3214982"/>
            <a:ext cx="411163" cy="234950"/>
          </a:xfrm>
          <a:prstGeom prst="rect">
            <a:avLst/>
          </a:prstGeom>
          <a:solidFill>
            <a:schemeClr val="accent2"/>
          </a:solidFill>
          <a:ln w="9525" algn="ctr">
            <a:solidFill>
              <a:schemeClr val="tx2"/>
            </a:solidFill>
            <a:miter lim="800000"/>
            <a:headEnd/>
            <a:tailEnd/>
          </a:ln>
        </p:spPr>
        <p:txBody>
          <a:bodyPr lIns="18000" tIns="36576" rIns="18000" bIns="36576" anchor="ctr"/>
          <a:lstStyle/>
          <a:p>
            <a:pPr algn="ctr">
              <a:buNone/>
            </a:pPr>
            <a:r>
              <a:rPr lang="en-US" altLang="ja-JP" sz="1000" b="1" dirty="0">
                <a:solidFill>
                  <a:schemeClr val="bg1"/>
                </a:solidFill>
                <a:latin typeface="Arial" charset="0"/>
                <a:ea typeface="HGPSoeiKakugothicUB"/>
                <a:cs typeface="HGPSoeiKakugothicUB"/>
              </a:rPr>
              <a:t>Core</a:t>
            </a:r>
            <a:endParaRPr lang="en-US" sz="1000" b="1" dirty="0">
              <a:solidFill>
                <a:schemeClr val="bg1"/>
              </a:solidFill>
              <a:latin typeface="Arial" charset="0"/>
              <a:ea typeface="HGPSoeiKakugothicUB"/>
              <a:cs typeface="HGPSoeiKakugothicUB"/>
            </a:endParaRPr>
          </a:p>
        </p:txBody>
      </p:sp>
      <p:sp>
        <p:nvSpPr>
          <p:cNvPr id="94" name="Rectangle 62"/>
          <p:cNvSpPr>
            <a:spLocks noChangeArrowheads="1"/>
          </p:cNvSpPr>
          <p:nvPr/>
        </p:nvSpPr>
        <p:spPr bwMode="gray">
          <a:xfrm rot="5400000">
            <a:off x="2855043" y="3214982"/>
            <a:ext cx="411163" cy="234950"/>
          </a:xfrm>
          <a:prstGeom prst="rect">
            <a:avLst/>
          </a:prstGeom>
          <a:solidFill>
            <a:schemeClr val="accent2"/>
          </a:solidFill>
          <a:ln w="9525" algn="ctr">
            <a:solidFill>
              <a:schemeClr val="tx2"/>
            </a:solidFill>
            <a:miter lim="800000"/>
            <a:headEnd/>
            <a:tailEnd/>
          </a:ln>
        </p:spPr>
        <p:txBody>
          <a:bodyPr lIns="18000" tIns="36576" rIns="18000" bIns="36576" anchor="ctr"/>
          <a:lstStyle/>
          <a:p>
            <a:pPr algn="ctr">
              <a:buNone/>
            </a:pPr>
            <a:r>
              <a:rPr lang="en-US" altLang="ja-JP" sz="1000" b="1" dirty="0">
                <a:solidFill>
                  <a:schemeClr val="bg1"/>
                </a:solidFill>
                <a:latin typeface="Arial" charset="0"/>
                <a:ea typeface="HGPSoeiKakugothicUB"/>
                <a:cs typeface="HGPSoeiKakugothicUB"/>
              </a:rPr>
              <a:t>Core</a:t>
            </a:r>
            <a:endParaRPr lang="en-US" sz="1000" b="1" dirty="0">
              <a:solidFill>
                <a:schemeClr val="bg1"/>
              </a:solidFill>
              <a:latin typeface="Arial" charset="0"/>
              <a:ea typeface="HGPSoeiKakugothicUB"/>
              <a:cs typeface="HGPSoeiKakugothicUB"/>
            </a:endParaRPr>
          </a:p>
        </p:txBody>
      </p:sp>
      <p:sp>
        <p:nvSpPr>
          <p:cNvPr id="95" name="Rectangle 38"/>
          <p:cNvSpPr>
            <a:spLocks noChangeArrowheads="1"/>
          </p:cNvSpPr>
          <p:nvPr/>
        </p:nvSpPr>
        <p:spPr bwMode="gray">
          <a:xfrm>
            <a:off x="3505221" y="3115728"/>
            <a:ext cx="230914" cy="400110"/>
          </a:xfrm>
          <a:prstGeom prst="rect">
            <a:avLst/>
          </a:prstGeom>
          <a:solidFill>
            <a:srgbClr val="FF0523"/>
          </a:solidFill>
          <a:ln w="9525" algn="ctr">
            <a:solidFill>
              <a:schemeClr val="tx1"/>
            </a:solidFill>
            <a:miter lim="800000"/>
            <a:headEnd/>
            <a:tailEnd/>
          </a:ln>
        </p:spPr>
        <p:txBody>
          <a:bodyPr wrap="square" lIns="18000" rIns="18000" anchor="ctr">
            <a:spAutoFit/>
          </a:bodyPr>
          <a:lstStyle/>
          <a:p>
            <a:endParaRPr lang="en-US" sz="2000" dirty="0"/>
          </a:p>
        </p:txBody>
      </p:sp>
      <p:sp>
        <p:nvSpPr>
          <p:cNvPr id="96" name="Rectangle 38"/>
          <p:cNvSpPr>
            <a:spLocks noChangeArrowheads="1"/>
          </p:cNvSpPr>
          <p:nvPr/>
        </p:nvSpPr>
        <p:spPr bwMode="gray">
          <a:xfrm>
            <a:off x="3742721" y="3115728"/>
            <a:ext cx="230914" cy="400110"/>
          </a:xfrm>
          <a:prstGeom prst="rect">
            <a:avLst/>
          </a:prstGeom>
          <a:solidFill>
            <a:srgbClr val="FF0523"/>
          </a:solidFill>
          <a:ln w="9525" algn="ctr">
            <a:solidFill>
              <a:schemeClr val="tx1"/>
            </a:solidFill>
            <a:miter lim="800000"/>
            <a:headEnd/>
            <a:tailEnd/>
          </a:ln>
        </p:spPr>
        <p:txBody>
          <a:bodyPr wrap="square" lIns="18000" rIns="18000" anchor="ctr">
            <a:spAutoFit/>
          </a:bodyPr>
          <a:lstStyle/>
          <a:p>
            <a:endParaRPr lang="en-US" sz="2000" dirty="0"/>
          </a:p>
        </p:txBody>
      </p:sp>
      <p:sp>
        <p:nvSpPr>
          <p:cNvPr id="97" name="Rectangle 38"/>
          <p:cNvSpPr>
            <a:spLocks noChangeArrowheads="1"/>
          </p:cNvSpPr>
          <p:nvPr/>
        </p:nvSpPr>
        <p:spPr bwMode="gray">
          <a:xfrm>
            <a:off x="3978246" y="3113753"/>
            <a:ext cx="230914" cy="400110"/>
          </a:xfrm>
          <a:prstGeom prst="rect">
            <a:avLst/>
          </a:prstGeom>
          <a:solidFill>
            <a:srgbClr val="FF0523"/>
          </a:solidFill>
          <a:ln w="9525" algn="ctr">
            <a:solidFill>
              <a:schemeClr val="tx1"/>
            </a:solidFill>
            <a:miter lim="800000"/>
            <a:headEnd/>
            <a:tailEnd/>
          </a:ln>
        </p:spPr>
        <p:txBody>
          <a:bodyPr wrap="square" lIns="18000" rIns="18000" anchor="ctr">
            <a:spAutoFit/>
          </a:bodyPr>
          <a:lstStyle/>
          <a:p>
            <a:endParaRPr lang="en-US" sz="2000" dirty="0"/>
          </a:p>
        </p:txBody>
      </p:sp>
      <p:sp>
        <p:nvSpPr>
          <p:cNvPr id="98" name="Rectangle 38"/>
          <p:cNvSpPr>
            <a:spLocks noChangeArrowheads="1"/>
          </p:cNvSpPr>
          <p:nvPr/>
        </p:nvSpPr>
        <p:spPr bwMode="gray">
          <a:xfrm>
            <a:off x="4203871" y="3113753"/>
            <a:ext cx="230914" cy="400110"/>
          </a:xfrm>
          <a:prstGeom prst="rect">
            <a:avLst/>
          </a:prstGeom>
          <a:solidFill>
            <a:srgbClr val="FF0523"/>
          </a:solidFill>
          <a:ln w="9525" algn="ctr">
            <a:solidFill>
              <a:schemeClr val="tx1"/>
            </a:solidFill>
            <a:miter lim="800000"/>
            <a:headEnd/>
            <a:tailEnd/>
          </a:ln>
        </p:spPr>
        <p:txBody>
          <a:bodyPr wrap="square" lIns="18000" rIns="18000" anchor="ctr">
            <a:spAutoFit/>
          </a:bodyPr>
          <a:lstStyle/>
          <a:p>
            <a:endParaRPr lang="en-US" sz="2000" dirty="0"/>
          </a:p>
        </p:txBody>
      </p:sp>
      <p:sp>
        <p:nvSpPr>
          <p:cNvPr id="99" name="Rectangle 38"/>
          <p:cNvSpPr>
            <a:spLocks noChangeArrowheads="1"/>
          </p:cNvSpPr>
          <p:nvPr/>
        </p:nvSpPr>
        <p:spPr bwMode="gray">
          <a:xfrm>
            <a:off x="4427521" y="3111778"/>
            <a:ext cx="230914" cy="400110"/>
          </a:xfrm>
          <a:prstGeom prst="rect">
            <a:avLst/>
          </a:prstGeom>
          <a:solidFill>
            <a:srgbClr val="FF0523"/>
          </a:solidFill>
          <a:ln w="9525" algn="ctr">
            <a:solidFill>
              <a:schemeClr val="tx1"/>
            </a:solidFill>
            <a:miter lim="800000"/>
            <a:headEnd/>
            <a:tailEnd/>
          </a:ln>
        </p:spPr>
        <p:txBody>
          <a:bodyPr wrap="square" lIns="18000" rIns="18000" anchor="ctr">
            <a:spAutoFit/>
          </a:bodyPr>
          <a:lstStyle/>
          <a:p>
            <a:endParaRPr lang="en-US" sz="2000" dirty="0"/>
          </a:p>
        </p:txBody>
      </p:sp>
      <p:cxnSp>
        <p:nvCxnSpPr>
          <p:cNvPr id="102" name="Straight Connector 101"/>
          <p:cNvCxnSpPr/>
          <p:nvPr/>
        </p:nvCxnSpPr>
        <p:spPr bwMode="auto">
          <a:xfrm>
            <a:off x="1043610" y="1268762"/>
            <a:ext cx="713940" cy="619423"/>
          </a:xfrm>
          <a:prstGeom prst="line">
            <a:avLst/>
          </a:prstGeom>
          <a:solidFill>
            <a:srgbClr val="FFFFFF"/>
          </a:solidFill>
          <a:ln w="9525" cap="flat" cmpd="sng" algn="ctr">
            <a:solidFill>
              <a:schemeClr val="bg1">
                <a:lumMod val="85000"/>
              </a:schemeClr>
            </a:solidFill>
            <a:prstDash val="dash"/>
            <a:round/>
            <a:headEnd type="none" w="med" len="med"/>
            <a:tailEnd type="none" w="med" len="med"/>
          </a:ln>
          <a:effectLst/>
        </p:spPr>
      </p:cxnSp>
      <p:cxnSp>
        <p:nvCxnSpPr>
          <p:cNvPr id="105" name="Straight Connector 104"/>
          <p:cNvCxnSpPr/>
          <p:nvPr/>
        </p:nvCxnSpPr>
        <p:spPr bwMode="auto">
          <a:xfrm rot="5400000" flipH="1" flipV="1">
            <a:off x="938326" y="5058050"/>
            <a:ext cx="996512" cy="641932"/>
          </a:xfrm>
          <a:prstGeom prst="line">
            <a:avLst/>
          </a:prstGeom>
          <a:solidFill>
            <a:srgbClr val="FFFFFF"/>
          </a:solidFill>
          <a:ln w="9525" cap="flat" cmpd="sng" algn="ctr">
            <a:solidFill>
              <a:schemeClr val="bg1">
                <a:lumMod val="85000"/>
              </a:schemeClr>
            </a:solidFill>
            <a:prstDash val="dash"/>
            <a:round/>
            <a:headEnd type="none" w="med" len="med"/>
            <a:tailEnd type="none" w="med" len="med"/>
          </a:ln>
          <a:effectLst/>
        </p:spPr>
      </p:cxnSp>
      <p:sp>
        <p:nvSpPr>
          <p:cNvPr id="108" name="Rectangle 44"/>
          <p:cNvSpPr>
            <a:spLocks noChangeArrowheads="1"/>
          </p:cNvSpPr>
          <p:nvPr/>
        </p:nvSpPr>
        <p:spPr bwMode="gray">
          <a:xfrm>
            <a:off x="1770578" y="2719459"/>
            <a:ext cx="2920175" cy="234497"/>
          </a:xfrm>
          <a:prstGeom prst="rect">
            <a:avLst/>
          </a:prstGeom>
          <a:gradFill rotWithShape="1">
            <a:gsLst>
              <a:gs pos="0">
                <a:schemeClr val="folHlink">
                  <a:gamma/>
                  <a:tint val="10196"/>
                  <a:invGamma/>
                </a:schemeClr>
              </a:gs>
              <a:gs pos="50000">
                <a:schemeClr val="folHlink">
                  <a:alpha val="39999"/>
                </a:schemeClr>
              </a:gs>
              <a:gs pos="100000">
                <a:schemeClr val="folHlink">
                  <a:gamma/>
                  <a:tint val="10196"/>
                  <a:invGamma/>
                </a:schemeClr>
              </a:gs>
            </a:gsLst>
            <a:lin ang="0" scaled="1"/>
          </a:gradFill>
          <a:ln w="9525">
            <a:noFill/>
            <a:miter lim="800000"/>
            <a:headEnd/>
            <a:tailEnd/>
          </a:ln>
          <a:effectLst/>
        </p:spPr>
        <p:txBody>
          <a:bodyPr wrap="none" anchor="ctr"/>
          <a:lstStyle/>
          <a:p>
            <a:pPr algn="ctr">
              <a:lnSpc>
                <a:spcPct val="85000"/>
              </a:lnSpc>
              <a:buNone/>
              <a:defRPr/>
            </a:pPr>
            <a:r>
              <a:rPr lang="en-US" sz="1600" i="1" dirty="0" smtClean="0">
                <a:solidFill>
                  <a:schemeClr val="tx1"/>
                </a:solidFill>
                <a:latin typeface="Arial" charset="0"/>
                <a:ea typeface="ＭＳ Ｐゴシック" pitchFamily="34" charset="-128"/>
              </a:rPr>
              <a:t>Hitachi LPAR</a:t>
            </a:r>
            <a:endParaRPr lang="en-US" sz="1600" i="1" dirty="0">
              <a:solidFill>
                <a:schemeClr val="tx1"/>
              </a:solidFill>
              <a:latin typeface="Arial" charset="0"/>
              <a:ea typeface="ＭＳ Ｐゴシック" pitchFamily="34" charset="-128"/>
            </a:endParaRPr>
          </a:p>
        </p:txBody>
      </p:sp>
      <p:pic>
        <p:nvPicPr>
          <p:cNvPr id="109" name="Picture 43" descr="07-0211_build-drum1"/>
          <p:cNvPicPr>
            <a:picLocks noChangeAspect="1" noChangeArrowheads="1"/>
          </p:cNvPicPr>
          <p:nvPr/>
        </p:nvPicPr>
        <p:blipFill>
          <a:blip r:embed="rId4" cstate="print"/>
          <a:srcRect/>
          <a:stretch>
            <a:fillRect/>
          </a:stretch>
        </p:blipFill>
        <p:spPr bwMode="auto">
          <a:xfrm>
            <a:off x="3891989" y="5406747"/>
            <a:ext cx="422275" cy="581025"/>
          </a:xfrm>
          <a:prstGeom prst="rect">
            <a:avLst/>
          </a:prstGeom>
          <a:noFill/>
          <a:ln w="9525">
            <a:noFill/>
            <a:miter lim="800000"/>
            <a:headEnd/>
            <a:tailEnd/>
          </a:ln>
        </p:spPr>
      </p:pic>
      <p:pic>
        <p:nvPicPr>
          <p:cNvPr id="110" name="Picture 44" descr="07-0211_build-drum1"/>
          <p:cNvPicPr>
            <a:picLocks noChangeAspect="1" noChangeArrowheads="1"/>
          </p:cNvPicPr>
          <p:nvPr/>
        </p:nvPicPr>
        <p:blipFill>
          <a:blip r:embed="rId4" cstate="print"/>
          <a:srcRect/>
          <a:stretch>
            <a:fillRect/>
          </a:stretch>
        </p:blipFill>
        <p:spPr bwMode="auto">
          <a:xfrm>
            <a:off x="2238555" y="5406746"/>
            <a:ext cx="614363" cy="581025"/>
          </a:xfrm>
          <a:prstGeom prst="rect">
            <a:avLst/>
          </a:prstGeom>
          <a:noFill/>
          <a:ln w="9525">
            <a:noFill/>
            <a:miter lim="800000"/>
            <a:headEnd/>
            <a:tailEnd/>
          </a:ln>
        </p:spPr>
      </p:pic>
      <p:sp>
        <p:nvSpPr>
          <p:cNvPr id="111" name="Line 55"/>
          <p:cNvSpPr>
            <a:spLocks noChangeShapeType="1"/>
          </p:cNvSpPr>
          <p:nvPr/>
        </p:nvSpPr>
        <p:spPr bwMode="auto">
          <a:xfrm>
            <a:off x="2541319" y="4809517"/>
            <a:ext cx="1135" cy="664853"/>
          </a:xfrm>
          <a:prstGeom prst="line">
            <a:avLst/>
          </a:prstGeom>
          <a:noFill/>
          <a:ln w="57150">
            <a:solidFill>
              <a:srgbClr val="FF575F"/>
            </a:solidFill>
            <a:round/>
            <a:headEnd/>
            <a:tailEnd type="triangle" w="med" len="med"/>
          </a:ln>
        </p:spPr>
        <p:txBody>
          <a:bodyPr/>
          <a:lstStyle/>
          <a:p>
            <a:endParaRPr lang="en-US" dirty="0"/>
          </a:p>
        </p:txBody>
      </p:sp>
      <p:sp>
        <p:nvSpPr>
          <p:cNvPr id="112" name="Line 55"/>
          <p:cNvSpPr>
            <a:spLocks noChangeShapeType="1"/>
          </p:cNvSpPr>
          <p:nvPr/>
        </p:nvSpPr>
        <p:spPr bwMode="auto">
          <a:xfrm>
            <a:off x="4095008" y="4783788"/>
            <a:ext cx="1135" cy="664853"/>
          </a:xfrm>
          <a:prstGeom prst="line">
            <a:avLst/>
          </a:prstGeom>
          <a:noFill/>
          <a:ln w="57150">
            <a:solidFill>
              <a:srgbClr val="FF575F"/>
            </a:solidFill>
            <a:round/>
            <a:headEnd/>
            <a:tailEnd type="triangle" w="med" len="med"/>
          </a:ln>
        </p:spPr>
        <p:txBody>
          <a:bodyPr/>
          <a:lstStyle/>
          <a:p>
            <a:endParaRPr lang="en-US" dirty="0"/>
          </a:p>
        </p:txBody>
      </p:sp>
      <p:sp>
        <p:nvSpPr>
          <p:cNvPr id="113" name="Rectangle 44"/>
          <p:cNvSpPr>
            <a:spLocks noChangeArrowheads="1"/>
          </p:cNvSpPr>
          <p:nvPr/>
        </p:nvSpPr>
        <p:spPr bwMode="gray">
          <a:xfrm>
            <a:off x="1792377" y="4938169"/>
            <a:ext cx="2920175" cy="234497"/>
          </a:xfrm>
          <a:prstGeom prst="rect">
            <a:avLst/>
          </a:prstGeom>
          <a:gradFill rotWithShape="1">
            <a:gsLst>
              <a:gs pos="0">
                <a:schemeClr val="folHlink">
                  <a:gamma/>
                  <a:tint val="10196"/>
                  <a:invGamma/>
                </a:schemeClr>
              </a:gs>
              <a:gs pos="50000">
                <a:schemeClr val="folHlink">
                  <a:alpha val="39999"/>
                </a:schemeClr>
              </a:gs>
              <a:gs pos="100000">
                <a:schemeClr val="folHlink">
                  <a:gamma/>
                  <a:tint val="10196"/>
                  <a:invGamma/>
                </a:schemeClr>
              </a:gs>
            </a:gsLst>
            <a:lin ang="0" scaled="1"/>
          </a:gradFill>
          <a:ln w="9525">
            <a:noFill/>
            <a:miter lim="800000"/>
            <a:headEnd/>
            <a:tailEnd/>
          </a:ln>
          <a:effectLst/>
        </p:spPr>
        <p:txBody>
          <a:bodyPr wrap="none" anchor="ctr"/>
          <a:lstStyle/>
          <a:p>
            <a:pPr algn="ctr">
              <a:lnSpc>
                <a:spcPct val="85000"/>
              </a:lnSpc>
              <a:buNone/>
              <a:defRPr/>
            </a:pPr>
            <a:r>
              <a:rPr lang="en-US" sz="1600" i="1" dirty="0" smtClean="0">
                <a:solidFill>
                  <a:schemeClr val="tx1"/>
                </a:solidFill>
                <a:latin typeface="Arial" charset="0"/>
                <a:ea typeface="ＭＳ Ｐゴシック" pitchFamily="34" charset="-128"/>
              </a:rPr>
              <a:t>Direct Disk Access</a:t>
            </a:r>
            <a:endParaRPr lang="en-US" sz="1600" i="1" dirty="0">
              <a:solidFill>
                <a:schemeClr val="tx1"/>
              </a:solidFill>
              <a:latin typeface="Arial" charset="0"/>
              <a:ea typeface="ＭＳ Ｐゴシック" pitchFamily="34" charset="-128"/>
            </a:endParaRPr>
          </a:p>
        </p:txBody>
      </p:sp>
      <p:sp>
        <p:nvSpPr>
          <p:cNvPr id="39" name="Text Box 13"/>
          <p:cNvSpPr txBox="1">
            <a:spLocks noChangeArrowheads="1"/>
          </p:cNvSpPr>
          <p:nvPr/>
        </p:nvSpPr>
        <p:spPr bwMode="auto">
          <a:xfrm>
            <a:off x="2914494" y="6641877"/>
            <a:ext cx="3275256" cy="215444"/>
          </a:xfrm>
          <a:prstGeom prst="rect">
            <a:avLst/>
          </a:prstGeom>
          <a:noFill/>
          <a:ln w="25400">
            <a:noFill/>
            <a:miter lim="800000"/>
            <a:headEnd/>
            <a:tailEnd/>
          </a:ln>
          <a:effectLst/>
        </p:spPr>
        <p:txBody>
          <a:bodyPr wrap="none">
            <a:spAutoFit/>
          </a:bodyPr>
          <a:lstStyle/>
          <a:p>
            <a:pPr algn="ctr">
              <a:lnSpc>
                <a:spcPct val="100000"/>
              </a:lnSpc>
              <a:spcBef>
                <a:spcPct val="50000"/>
              </a:spcBef>
              <a:buNone/>
            </a:pPr>
            <a:r>
              <a:rPr kumimoji="0" lang="en-US" altLang="ja-JP" sz="800" dirty="0" smtClean="0">
                <a:solidFill>
                  <a:schemeClr val="bg1">
                    <a:lumMod val="50000"/>
                  </a:schemeClr>
                </a:solidFill>
                <a:latin typeface="Helvetica Neue"/>
                <a:ea typeface="ＭＳ Ｐゴシック" pitchFamily="50" charset="-128"/>
              </a:rPr>
              <a:t>© 2010 Hitachi Data</a:t>
            </a:r>
            <a:r>
              <a:rPr kumimoji="0" lang="en-US" altLang="ja-JP" sz="800" baseline="0" dirty="0" smtClean="0">
                <a:solidFill>
                  <a:schemeClr val="bg1">
                    <a:lumMod val="50000"/>
                  </a:schemeClr>
                </a:solidFill>
                <a:latin typeface="Helvetica Neue"/>
                <a:ea typeface="ＭＳ Ｐゴシック" pitchFamily="50" charset="-128"/>
              </a:rPr>
              <a:t> Systems</a:t>
            </a:r>
            <a:r>
              <a:rPr kumimoji="0" lang="en-US" altLang="ja-JP" sz="800" dirty="0" smtClean="0">
                <a:solidFill>
                  <a:schemeClr val="bg1">
                    <a:lumMod val="50000"/>
                  </a:schemeClr>
                </a:solidFill>
                <a:latin typeface="Helvetica Neue"/>
                <a:ea typeface="ＭＳ Ｐゴシック" pitchFamily="50" charset="-128"/>
              </a:rPr>
              <a:t> Confidential- Prepared for Comparex.</a:t>
            </a:r>
            <a:endParaRPr kumimoji="0" lang="en-US" altLang="ja-JP" sz="800" dirty="0">
              <a:solidFill>
                <a:schemeClr val="bg1">
                  <a:lumMod val="50000"/>
                </a:schemeClr>
              </a:solidFill>
              <a:latin typeface="Helvetica Neue"/>
              <a:ea typeface="ＭＳ Ｐゴシック" pitchFamily="50" charset="-128"/>
            </a:endParaRPr>
          </a:p>
        </p:txBody>
      </p:sp>
    </p:spTree>
    <p:extLst>
      <p:ext uri="{BB962C8B-B14F-4D97-AF65-F5344CB8AC3E}">
        <p14:creationId xmlns:p14="http://schemas.microsoft.com/office/powerpoint/2010/main" val="402478887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AU" dirty="0" smtClean="0"/>
              <a:t>Converged Exchange: </a:t>
            </a:r>
            <a:br>
              <a:rPr lang="en-AU" dirty="0" smtClean="0"/>
            </a:br>
            <a:r>
              <a:rPr lang="en-AU" sz="3600" dirty="0" smtClean="0"/>
              <a:t>A Blueprint for 2010 deployment</a:t>
            </a:r>
            <a:endParaRPr lang="en-AU" sz="3600" dirty="0"/>
          </a:p>
        </p:txBody>
      </p:sp>
      <p:sp>
        <p:nvSpPr>
          <p:cNvPr id="3" name="Text Placeholder 2"/>
          <p:cNvSpPr>
            <a:spLocks noGrp="1"/>
          </p:cNvSpPr>
          <p:nvPr>
            <p:ph type="body" idx="1"/>
          </p:nvPr>
        </p:nvSpPr>
        <p:spPr/>
        <p:txBody>
          <a:bodyPr/>
          <a:lstStyle/>
          <a:p>
            <a:pPr lvl="0">
              <a:defRPr/>
            </a:pPr>
            <a:r>
              <a:rPr lang="en-US" dirty="0" smtClean="0"/>
              <a:t>Tim Jones</a:t>
            </a:r>
          </a:p>
          <a:p>
            <a:pPr lvl="0">
              <a:defRPr/>
            </a:pPr>
            <a:r>
              <a:rPr lang="en-US" dirty="0" smtClean="0"/>
              <a:t>Senior Systems Engineer</a:t>
            </a:r>
          </a:p>
          <a:p>
            <a:pPr lvl="0">
              <a:defRPr/>
            </a:pPr>
            <a:r>
              <a:rPr lang="en-US" dirty="0" smtClean="0"/>
              <a:t>Hitachi Data Systems</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lvl="0" defTabSz="914363">
              <a:lnSpc>
                <a:spcPct val="90000"/>
              </a:lnSpc>
              <a:spcBef>
                <a:spcPct val="0"/>
              </a:spcBef>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b="1" kern="600" spc="40" dirty="0" smtClean="0">
                <a:ln w="3175">
                  <a:noFill/>
                </a:ln>
                <a:solidFill>
                  <a:schemeClr val="bg1"/>
                </a:solidFill>
                <a:latin typeface="Calibri" pitchFamily="34" charset="0"/>
                <a:cs typeface="Arial" charset="0"/>
              </a:rPr>
              <a:t>EXL313</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8" name="Title 5"/>
          <p:cNvSpPr txBox="1">
            <a:spLocks/>
          </p:cNvSpPr>
          <p:nvPr/>
        </p:nvSpPr>
        <p:spPr>
          <a:xfrm>
            <a:off x="323528" y="226506"/>
            <a:ext cx="8820472" cy="46619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smtClean="0">
                <a:ln>
                  <a:noFill/>
                </a:ln>
                <a:solidFill>
                  <a:srgbClr val="03C2F1"/>
                </a:solidFill>
                <a:effectLst/>
                <a:uLnTx/>
                <a:uFillTx/>
                <a:latin typeface="Segoe UI" pitchFamily="34" charset="0"/>
                <a:ea typeface="Segoe UI" pitchFamily="34" charset="0"/>
                <a:cs typeface="Segoe UI" pitchFamily="34" charset="0"/>
              </a:rPr>
              <a:t>96K User, Highly Available Architecture</a:t>
            </a:r>
            <a:endParaRPr kumimoji="0" lang="en-US" sz="3600" b="0" i="0" u="none" strike="noStrike" kern="1200" cap="none" spc="0" normalizeH="0" baseline="0" noProof="0" dirty="0">
              <a:ln>
                <a:noFill/>
              </a:ln>
              <a:solidFill>
                <a:srgbClr val="03C2F1"/>
              </a:solidFill>
              <a:effectLst/>
              <a:uLnTx/>
              <a:uFillTx/>
              <a:latin typeface="Segoe UI" pitchFamily="34" charset="0"/>
              <a:ea typeface="Segoe UI" pitchFamily="34" charset="0"/>
              <a:cs typeface="Segoe UI" pitchFamily="34" charset="0"/>
            </a:endParaRPr>
          </a:p>
        </p:txBody>
      </p:sp>
      <p:pic>
        <p:nvPicPr>
          <p:cNvPr id="9" name="Picture 2"/>
          <p:cNvPicPr>
            <a:picLocks noChangeAspect="1" noChangeArrowheads="1"/>
          </p:cNvPicPr>
          <p:nvPr/>
        </p:nvPicPr>
        <p:blipFill>
          <a:blip r:embed="rId3" cstate="print"/>
          <a:srcRect/>
          <a:stretch>
            <a:fillRect/>
          </a:stretch>
        </p:blipFill>
        <p:spPr bwMode="auto">
          <a:xfrm>
            <a:off x="428242" y="1700808"/>
            <a:ext cx="8032190" cy="4968552"/>
          </a:xfrm>
          <a:prstGeom prst="rect">
            <a:avLst/>
          </a:prstGeom>
          <a:noFill/>
          <a:ln w="9525">
            <a:noFill/>
            <a:miter lim="800000"/>
            <a:headEnd/>
            <a:tailEnd/>
          </a:ln>
        </p:spPr>
      </p:pic>
      <p:sp>
        <p:nvSpPr>
          <p:cNvPr id="10" name="TextBox 9"/>
          <p:cNvSpPr txBox="1"/>
          <p:nvPr/>
        </p:nvSpPr>
        <p:spPr>
          <a:xfrm>
            <a:off x="3534483" y="2623649"/>
            <a:ext cx="1973622" cy="2331407"/>
          </a:xfrm>
          <a:prstGeom prst="rect">
            <a:avLst/>
          </a:prstGeom>
          <a:noFill/>
          <a:ln>
            <a:noFill/>
          </a:ln>
        </p:spPr>
        <p:txBody>
          <a:bodyPr wrap="square" rtlCol="0">
            <a:spAutoFit/>
          </a:bodyPr>
          <a:lstStyle/>
          <a:p>
            <a:pPr>
              <a:buNone/>
            </a:pPr>
            <a:r>
              <a:rPr lang="en-US" sz="1050" dirty="0" smtClean="0">
                <a:solidFill>
                  <a:srgbClr val="C00000"/>
                </a:solidFill>
                <a:latin typeface="Arial" pitchFamily="34" charset="0"/>
                <a:cs typeface="Arial" pitchFamily="34" charset="0"/>
              </a:rPr>
              <a:t>Large 2 Datacenters Configuration:</a:t>
            </a:r>
          </a:p>
          <a:p>
            <a:pPr>
              <a:buNone/>
            </a:pPr>
            <a:endParaRPr lang="en-US" sz="1050" dirty="0" smtClean="0">
              <a:latin typeface="Arial" pitchFamily="34" charset="0"/>
              <a:cs typeface="Arial" pitchFamily="34" charset="0"/>
            </a:endParaRPr>
          </a:p>
          <a:p>
            <a:pPr marL="109538" indent="-109538">
              <a:buFont typeface="Arial" pitchFamily="34" charset="0"/>
              <a:buChar char="•"/>
            </a:pPr>
            <a:r>
              <a:rPr lang="en-US" sz="1050" dirty="0" smtClean="0">
                <a:latin typeface="Arial" pitchFamily="34" charset="0"/>
                <a:cs typeface="Arial" pitchFamily="34" charset="0"/>
              </a:rPr>
              <a:t> 96K users</a:t>
            </a:r>
          </a:p>
          <a:p>
            <a:pPr marL="109538" indent="-109538">
              <a:buFont typeface="Arial" pitchFamily="34" charset="0"/>
              <a:buChar char="•"/>
            </a:pPr>
            <a:r>
              <a:rPr lang="en-US" sz="1050" dirty="0" smtClean="0">
                <a:latin typeface="Arial" pitchFamily="34" charset="0"/>
                <a:cs typeface="Arial" pitchFamily="34" charset="0"/>
              </a:rPr>
              <a:t>48K per datacenter</a:t>
            </a:r>
          </a:p>
          <a:p>
            <a:pPr marL="109538" indent="-109538">
              <a:buFont typeface="Arial" pitchFamily="34" charset="0"/>
              <a:buChar char="•"/>
            </a:pPr>
            <a:r>
              <a:rPr lang="en-US" sz="1050" dirty="0" smtClean="0">
                <a:latin typeface="Arial" pitchFamily="34" charset="0"/>
                <a:cs typeface="Arial" pitchFamily="34" charset="0"/>
              </a:rPr>
              <a:t>24K per BDS</a:t>
            </a:r>
          </a:p>
          <a:p>
            <a:pPr marL="109538" indent="-109538">
              <a:buFont typeface="Arial" pitchFamily="34" charset="0"/>
              <a:buChar char="•"/>
            </a:pPr>
            <a:r>
              <a:rPr lang="en-US" sz="1050" dirty="0" smtClean="0">
                <a:latin typeface="Arial" pitchFamily="34" charset="0"/>
                <a:cs typeface="Arial" pitchFamily="34" charset="0"/>
              </a:rPr>
              <a:t> Active/Active dual DAG HA configuration</a:t>
            </a:r>
          </a:p>
          <a:p>
            <a:pPr marL="109538" indent="-109538">
              <a:buFont typeface="Arial" pitchFamily="34" charset="0"/>
              <a:buChar char="•"/>
            </a:pPr>
            <a:r>
              <a:rPr lang="en-US" sz="1050" dirty="0" smtClean="0">
                <a:latin typeface="Arial" pitchFamily="34" charset="0"/>
                <a:cs typeface="Arial" pitchFamily="34" charset="0"/>
              </a:rPr>
              <a:t> 2 database copies</a:t>
            </a:r>
          </a:p>
          <a:p>
            <a:pPr marL="109538" indent="-109538">
              <a:buFont typeface="Arial" pitchFamily="34" charset="0"/>
              <a:buChar char="•"/>
            </a:pPr>
            <a:r>
              <a:rPr lang="en-US" sz="1050" dirty="0" smtClean="0">
                <a:latin typeface="Arial" pitchFamily="34" charset="0"/>
                <a:cs typeface="Arial" pitchFamily="34" charset="0"/>
              </a:rPr>
              <a:t> 3 active and 3 passive databases</a:t>
            </a:r>
          </a:p>
          <a:p>
            <a:pPr marL="109538" indent="-109538">
              <a:buFont typeface="Arial" pitchFamily="34" charset="0"/>
              <a:buChar char="•"/>
            </a:pPr>
            <a:r>
              <a:rPr lang="en-US" sz="1050" dirty="0" smtClean="0">
                <a:latin typeface="Arial" pitchFamily="34" charset="0"/>
                <a:cs typeface="Arial" pitchFamily="34" charset="0"/>
              </a:rPr>
              <a:t>4x BDS 2000</a:t>
            </a:r>
          </a:p>
          <a:p>
            <a:pPr marL="109538" indent="-109538">
              <a:buFont typeface="Arial" pitchFamily="34" charset="0"/>
              <a:buChar char="•"/>
            </a:pPr>
            <a:r>
              <a:rPr lang="en-US" sz="1050" dirty="0" smtClean="0">
                <a:latin typeface="Arial" pitchFamily="34" charset="0"/>
                <a:cs typeface="Arial" pitchFamily="34" charset="0"/>
              </a:rPr>
              <a:t>4x AMS 2500</a:t>
            </a:r>
          </a:p>
          <a:p>
            <a:pPr>
              <a:buNone/>
            </a:pPr>
            <a:endParaRPr lang="en-US" sz="900"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p:txBody>
          <a:bodyPr/>
          <a:lstStyle/>
          <a:p>
            <a:r>
              <a:rPr lang="en-AU" dirty="0" smtClean="0"/>
              <a:t>Exchange Storage Challenges</a:t>
            </a:r>
          </a:p>
          <a:p>
            <a:r>
              <a:rPr lang="en-AU" dirty="0" smtClean="0"/>
              <a:t>Converged Architecture for Exchange 2010</a:t>
            </a:r>
          </a:p>
          <a:p>
            <a:r>
              <a:rPr lang="en-AU" dirty="0" smtClean="0">
                <a:solidFill>
                  <a:schemeClr val="tx1"/>
                </a:solidFill>
              </a:rPr>
              <a:t>Building an Efficient Storage Architecture</a:t>
            </a:r>
          </a:p>
          <a:p>
            <a:r>
              <a:rPr lang="en-AU" dirty="0" smtClean="0"/>
              <a:t>Microsoft Exchange Programs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980728"/>
            <a:ext cx="9144000" cy="5877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7544" y="259922"/>
            <a:ext cx="7368059" cy="432774"/>
          </a:xfrm>
        </p:spPr>
        <p:txBody>
          <a:bodyPr>
            <a:noAutofit/>
          </a:bodyPr>
          <a:lstStyle/>
          <a:p>
            <a:r>
              <a:rPr lang="en-US" dirty="0" smtClean="0"/>
              <a:t>Hitachi– Exchange 2010 Scalability</a:t>
            </a:r>
            <a:endParaRPr lang="en-US" dirty="0"/>
          </a:p>
        </p:txBody>
      </p:sp>
      <p:grpSp>
        <p:nvGrpSpPr>
          <p:cNvPr id="3" name="Group 17"/>
          <p:cNvGrpSpPr/>
          <p:nvPr/>
        </p:nvGrpSpPr>
        <p:grpSpPr>
          <a:xfrm>
            <a:off x="428371" y="934048"/>
            <a:ext cx="8368788" cy="5160338"/>
            <a:chOff x="428371" y="840613"/>
            <a:chExt cx="8276717" cy="5480172"/>
          </a:xfrm>
        </p:grpSpPr>
        <p:pic>
          <p:nvPicPr>
            <p:cNvPr id="119812"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371" y="840613"/>
              <a:ext cx="8276717" cy="5258538"/>
            </a:xfrm>
            <a:prstGeom prst="rect">
              <a:avLst/>
            </a:prstGeom>
            <a:noFill/>
            <a:ln w="9525">
              <a:noFill/>
              <a:miter lim="800000"/>
              <a:headEnd/>
              <a:tailEnd/>
            </a:ln>
            <a:effectLst/>
          </p:spPr>
        </p:pic>
        <p:grpSp>
          <p:nvGrpSpPr>
            <p:cNvPr id="4" name="Group 16"/>
            <p:cNvGrpSpPr/>
            <p:nvPr/>
          </p:nvGrpSpPr>
          <p:grpSpPr>
            <a:xfrm>
              <a:off x="1207008" y="5937504"/>
              <a:ext cx="7339584" cy="383281"/>
              <a:chOff x="1207008" y="5937504"/>
              <a:chExt cx="7339584" cy="383281"/>
            </a:xfrm>
          </p:grpSpPr>
          <p:sp>
            <p:nvSpPr>
              <p:cNvPr id="10" name="Pentagon 9"/>
              <p:cNvSpPr/>
              <p:nvPr/>
            </p:nvSpPr>
            <p:spPr bwMode="auto">
              <a:xfrm>
                <a:off x="1207008" y="5937504"/>
                <a:ext cx="2682240" cy="377952"/>
              </a:xfrm>
              <a:prstGeom prst="homePlate">
                <a:avLst/>
              </a:prstGeom>
              <a:gradFill flip="none" rotWithShape="1">
                <a:gsLst>
                  <a:gs pos="0">
                    <a:srgbClr val="007FFE">
                      <a:tint val="66000"/>
                      <a:satMod val="160000"/>
                    </a:srgbClr>
                  </a:gs>
                  <a:gs pos="50000">
                    <a:srgbClr val="007FFE">
                      <a:tint val="44500"/>
                      <a:satMod val="160000"/>
                    </a:srgbClr>
                  </a:gs>
                  <a:gs pos="100000">
                    <a:srgbClr val="007FFE">
                      <a:tint val="23500"/>
                      <a:satMod val="160000"/>
                    </a:srgbClr>
                  </a:gs>
                </a:gsLst>
                <a:path path="circle">
                  <a:fillToRect l="100000" t="100000"/>
                </a:path>
                <a:tileRect r="-100000" b="-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chemeClr val="tx2"/>
                  </a:solidFill>
                  <a:effectLst/>
                  <a:latin typeface="Arial" charset="0"/>
                  <a:ea typeface="ＭＳ Ｐゴシック" pitchFamily="50" charset="-128"/>
                </a:endParaRPr>
              </a:p>
            </p:txBody>
          </p:sp>
          <p:sp>
            <p:nvSpPr>
              <p:cNvPr id="8" name="TextBox 7"/>
              <p:cNvSpPr txBox="1"/>
              <p:nvPr/>
            </p:nvSpPr>
            <p:spPr>
              <a:xfrm>
                <a:off x="2011680" y="5986272"/>
                <a:ext cx="930927" cy="326853"/>
              </a:xfrm>
              <a:prstGeom prst="rect">
                <a:avLst/>
              </a:prstGeom>
              <a:noFill/>
            </p:spPr>
            <p:txBody>
              <a:bodyPr wrap="none" rtlCol="0">
                <a:spAutoFit/>
              </a:bodyPr>
              <a:lstStyle/>
              <a:p>
                <a:pPr>
                  <a:buNone/>
                </a:pPr>
                <a:r>
                  <a:rPr lang="en-US" sz="1400" b="1" dirty="0" smtClean="0">
                    <a:solidFill>
                      <a:schemeClr val="tx2"/>
                    </a:solidFill>
                  </a:rPr>
                  <a:t>AMS 2100</a:t>
                </a:r>
                <a:endParaRPr lang="en-US" sz="1400" b="1" dirty="0">
                  <a:solidFill>
                    <a:schemeClr val="tx2"/>
                  </a:solidFill>
                </a:endParaRPr>
              </a:p>
            </p:txBody>
          </p:sp>
          <p:sp>
            <p:nvSpPr>
              <p:cNvPr id="11" name="Chevron 10"/>
              <p:cNvSpPr/>
              <p:nvPr/>
            </p:nvSpPr>
            <p:spPr bwMode="auto">
              <a:xfrm>
                <a:off x="3730752" y="5937504"/>
                <a:ext cx="2072377" cy="377952"/>
              </a:xfrm>
              <a:prstGeom prst="chevron">
                <a:avLst/>
              </a:prstGeom>
              <a:gradFill flip="none" rotWithShape="1">
                <a:gsLst>
                  <a:gs pos="0">
                    <a:srgbClr val="007FFE">
                      <a:tint val="66000"/>
                      <a:satMod val="160000"/>
                    </a:srgbClr>
                  </a:gs>
                  <a:gs pos="50000">
                    <a:srgbClr val="007FFE">
                      <a:tint val="44500"/>
                      <a:satMod val="160000"/>
                    </a:srgbClr>
                  </a:gs>
                  <a:gs pos="100000">
                    <a:srgbClr val="007FFE">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chemeClr val="tx2"/>
                  </a:solidFill>
                  <a:effectLst/>
                  <a:latin typeface="Arial" charset="0"/>
                  <a:ea typeface="ＭＳ Ｐゴシック" pitchFamily="50" charset="-128"/>
                </a:endParaRPr>
              </a:p>
            </p:txBody>
          </p:sp>
          <p:sp>
            <p:nvSpPr>
              <p:cNvPr id="12" name="TextBox 11"/>
              <p:cNvSpPr txBox="1"/>
              <p:nvPr/>
            </p:nvSpPr>
            <p:spPr>
              <a:xfrm>
                <a:off x="4041648" y="5955792"/>
                <a:ext cx="930927" cy="326853"/>
              </a:xfrm>
              <a:prstGeom prst="rect">
                <a:avLst/>
              </a:prstGeom>
              <a:noFill/>
            </p:spPr>
            <p:txBody>
              <a:bodyPr wrap="none" rtlCol="0">
                <a:spAutoFit/>
              </a:bodyPr>
              <a:lstStyle/>
              <a:p>
                <a:pPr>
                  <a:buNone/>
                </a:pPr>
                <a:r>
                  <a:rPr lang="en-US" sz="1400" b="1" dirty="0" smtClean="0">
                    <a:solidFill>
                      <a:schemeClr val="tx2"/>
                    </a:solidFill>
                  </a:rPr>
                  <a:t>AMS 2300</a:t>
                </a:r>
                <a:endParaRPr lang="en-US" sz="1400" b="1" dirty="0">
                  <a:solidFill>
                    <a:schemeClr val="tx2"/>
                  </a:solidFill>
                </a:endParaRPr>
              </a:p>
            </p:txBody>
          </p:sp>
          <p:sp>
            <p:nvSpPr>
              <p:cNvPr id="13" name="Chevron 12"/>
              <p:cNvSpPr/>
              <p:nvPr/>
            </p:nvSpPr>
            <p:spPr bwMode="auto">
              <a:xfrm>
                <a:off x="5643539" y="5942833"/>
                <a:ext cx="2110573" cy="377952"/>
              </a:xfrm>
              <a:prstGeom prst="chevron">
                <a:avLst/>
              </a:prstGeom>
              <a:gradFill flip="none" rotWithShape="1">
                <a:gsLst>
                  <a:gs pos="0">
                    <a:srgbClr val="007FFE">
                      <a:tint val="66000"/>
                      <a:satMod val="160000"/>
                    </a:srgbClr>
                  </a:gs>
                  <a:gs pos="50000">
                    <a:srgbClr val="007FFE">
                      <a:tint val="44500"/>
                      <a:satMod val="160000"/>
                    </a:srgbClr>
                  </a:gs>
                  <a:gs pos="100000">
                    <a:srgbClr val="007FFE">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chemeClr val="tx2"/>
                  </a:solidFill>
                  <a:effectLst/>
                  <a:latin typeface="Arial" charset="0"/>
                  <a:ea typeface="ＭＳ Ｐゴシック" pitchFamily="50" charset="-128"/>
                </a:endParaRPr>
              </a:p>
            </p:txBody>
          </p:sp>
          <p:sp>
            <p:nvSpPr>
              <p:cNvPr id="14" name="TextBox 13"/>
              <p:cNvSpPr txBox="1"/>
              <p:nvPr/>
            </p:nvSpPr>
            <p:spPr>
              <a:xfrm>
                <a:off x="5986272" y="5961888"/>
                <a:ext cx="930927" cy="326853"/>
              </a:xfrm>
              <a:prstGeom prst="rect">
                <a:avLst/>
              </a:prstGeom>
              <a:noFill/>
            </p:spPr>
            <p:txBody>
              <a:bodyPr wrap="none" rtlCol="0">
                <a:spAutoFit/>
              </a:bodyPr>
              <a:lstStyle/>
              <a:p>
                <a:pPr>
                  <a:buNone/>
                </a:pPr>
                <a:r>
                  <a:rPr lang="en-US" sz="1400" b="1" dirty="0" smtClean="0">
                    <a:solidFill>
                      <a:schemeClr val="tx2"/>
                    </a:solidFill>
                  </a:rPr>
                  <a:t>AMS 2500</a:t>
                </a:r>
                <a:endParaRPr lang="en-US" sz="1400" b="1" dirty="0">
                  <a:solidFill>
                    <a:schemeClr val="tx2"/>
                  </a:solidFill>
                </a:endParaRPr>
              </a:p>
            </p:txBody>
          </p:sp>
          <p:sp>
            <p:nvSpPr>
              <p:cNvPr id="16" name="Chevron 15"/>
              <p:cNvSpPr/>
              <p:nvPr/>
            </p:nvSpPr>
            <p:spPr bwMode="auto">
              <a:xfrm>
                <a:off x="7583424" y="5937504"/>
                <a:ext cx="963168" cy="377952"/>
              </a:xfrm>
              <a:prstGeom prst="chevron">
                <a:avLst/>
              </a:prstGeom>
              <a:gradFill flip="none" rotWithShape="1">
                <a:gsLst>
                  <a:gs pos="0">
                    <a:srgbClr val="007FFE">
                      <a:tint val="66000"/>
                      <a:satMod val="160000"/>
                    </a:srgbClr>
                  </a:gs>
                  <a:gs pos="50000">
                    <a:srgbClr val="007FFE">
                      <a:tint val="44500"/>
                      <a:satMod val="160000"/>
                    </a:srgbClr>
                  </a:gs>
                  <a:gs pos="100000">
                    <a:srgbClr val="007FFE">
                      <a:tint val="23500"/>
                      <a:satMod val="160000"/>
                    </a:srgb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chemeClr val="tx2"/>
                  </a:solidFill>
                  <a:effectLst/>
                  <a:latin typeface="Arial" charset="0"/>
                  <a:ea typeface="ＭＳ Ｐゴシック" pitchFamily="50" charset="-128"/>
                </a:endParaRPr>
              </a:p>
            </p:txBody>
          </p:sp>
        </p:grpSp>
      </p:grpSp>
      <p:sp>
        <p:nvSpPr>
          <p:cNvPr id="48" name="TextBox 47"/>
          <p:cNvSpPr txBox="1"/>
          <p:nvPr/>
        </p:nvSpPr>
        <p:spPr>
          <a:xfrm>
            <a:off x="1344705" y="1932287"/>
            <a:ext cx="2699778" cy="498598"/>
          </a:xfrm>
          <a:prstGeom prst="rect">
            <a:avLst/>
          </a:prstGeom>
          <a:solidFill>
            <a:schemeClr val="accent4"/>
          </a:solidFill>
          <a:effectLst>
            <a:glow rad="139700">
              <a:schemeClr val="accent4">
                <a:satMod val="175000"/>
                <a:alpha val="40000"/>
              </a:schemeClr>
            </a:glow>
          </a:effectLst>
        </p:spPr>
        <p:txBody>
          <a:bodyPr wrap="none" rtlCol="0">
            <a:spAutoFit/>
          </a:bodyPr>
          <a:lstStyle/>
          <a:p>
            <a:pPr>
              <a:buNone/>
            </a:pPr>
            <a:r>
              <a:rPr lang="en-US" sz="1200" b="1" dirty="0" smtClean="0">
                <a:solidFill>
                  <a:schemeClr val="bg1"/>
                </a:solidFill>
              </a:rPr>
              <a:t>DAS</a:t>
            </a:r>
          </a:p>
          <a:p>
            <a:pPr>
              <a:buNone/>
            </a:pPr>
            <a:r>
              <a:rPr lang="en-US" sz="1200" dirty="0" smtClean="0">
                <a:solidFill>
                  <a:schemeClr val="bg1"/>
                </a:solidFill>
              </a:rPr>
              <a:t>Simple Server / Storage Relationship</a:t>
            </a:r>
          </a:p>
        </p:txBody>
      </p:sp>
      <p:sp>
        <p:nvSpPr>
          <p:cNvPr id="49" name="TextBox 48"/>
          <p:cNvSpPr txBox="1"/>
          <p:nvPr/>
        </p:nvSpPr>
        <p:spPr>
          <a:xfrm>
            <a:off x="5337587" y="1877504"/>
            <a:ext cx="3124573" cy="498598"/>
          </a:xfrm>
          <a:prstGeom prst="rect">
            <a:avLst/>
          </a:prstGeom>
          <a:solidFill>
            <a:srgbClr val="007FFE"/>
          </a:solidFill>
          <a:ln>
            <a:solidFill>
              <a:schemeClr val="bg1"/>
            </a:solidFill>
          </a:ln>
          <a:effectLst>
            <a:glow rad="228600">
              <a:schemeClr val="accent4">
                <a:satMod val="175000"/>
                <a:alpha val="40000"/>
              </a:schemeClr>
            </a:glow>
          </a:effectLst>
        </p:spPr>
        <p:txBody>
          <a:bodyPr wrap="none" rtlCol="0">
            <a:spAutoFit/>
          </a:bodyPr>
          <a:lstStyle/>
          <a:p>
            <a:pPr>
              <a:buNone/>
            </a:pPr>
            <a:r>
              <a:rPr lang="en-US" sz="1200" b="1" dirty="0" smtClean="0">
                <a:solidFill>
                  <a:schemeClr val="bg1"/>
                </a:solidFill>
              </a:rPr>
              <a:t>SAN</a:t>
            </a:r>
          </a:p>
          <a:p>
            <a:pPr>
              <a:buNone/>
            </a:pPr>
            <a:r>
              <a:rPr lang="en-US" sz="1200" dirty="0" smtClean="0">
                <a:solidFill>
                  <a:schemeClr val="bg1"/>
                </a:solidFill>
              </a:rPr>
              <a:t>Consolidated Server / Storage Relationship</a:t>
            </a:r>
            <a:endParaRPr lang="en-US" sz="1200" dirty="0">
              <a:solidFill>
                <a:schemeClr val="bg1"/>
              </a:solidFill>
            </a:endParaRPr>
          </a:p>
        </p:txBody>
      </p:sp>
      <p:grpSp>
        <p:nvGrpSpPr>
          <p:cNvPr id="5" name="Group 54"/>
          <p:cNvGrpSpPr/>
          <p:nvPr/>
        </p:nvGrpSpPr>
        <p:grpSpPr>
          <a:xfrm>
            <a:off x="1688950" y="2389854"/>
            <a:ext cx="290456" cy="3216537"/>
            <a:chOff x="1688950" y="2291378"/>
            <a:chExt cx="290456" cy="3216537"/>
          </a:xfrm>
        </p:grpSpPr>
        <p:cxnSp>
          <p:nvCxnSpPr>
            <p:cNvPr id="19" name="Straight Connector 18"/>
            <p:cNvCxnSpPr>
              <a:stCxn id="51" idx="2"/>
              <a:endCxn id="51" idx="0"/>
            </p:cNvCxnSpPr>
            <p:nvPr/>
          </p:nvCxnSpPr>
          <p:spPr bwMode="auto">
            <a:xfrm rot="5400000" flipH="1">
              <a:off x="225909" y="3899647"/>
              <a:ext cx="3216537" cy="0"/>
            </a:xfrm>
            <a:prstGeom prst="line">
              <a:avLst/>
            </a:prstGeom>
            <a:solidFill>
              <a:srgbClr val="FFFFFF"/>
            </a:solidFill>
            <a:ln w="19050" cap="flat" cmpd="sng" algn="ctr">
              <a:solidFill>
                <a:srgbClr val="4FA7FF"/>
              </a:solidFill>
              <a:prstDash val="solid"/>
              <a:round/>
              <a:headEnd type="none" w="lg" len="lg"/>
              <a:tailEnd type="none" w="lg" len="lg"/>
            </a:ln>
            <a:effectLst/>
          </p:spPr>
        </p:cxnSp>
        <p:sp>
          <p:nvSpPr>
            <p:cNvPr id="23" name="Rectangle 22"/>
            <p:cNvSpPr/>
            <p:nvPr/>
          </p:nvSpPr>
          <p:spPr bwMode="auto">
            <a:xfrm>
              <a:off x="1787557" y="5374858"/>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dirty="0" smtClean="0">
                <a:ln>
                  <a:noFill/>
                </a:ln>
                <a:solidFill>
                  <a:srgbClr val="333333"/>
                </a:solidFill>
                <a:effectLst/>
                <a:latin typeface="Arial" charset="0"/>
                <a:ea typeface="ＭＳ Ｐゴシック" pitchFamily="50" charset="-128"/>
              </a:endParaRPr>
            </a:p>
          </p:txBody>
        </p:sp>
        <p:sp>
          <p:nvSpPr>
            <p:cNvPr id="24" name="Rectangle 23"/>
            <p:cNvSpPr/>
            <p:nvPr/>
          </p:nvSpPr>
          <p:spPr bwMode="auto">
            <a:xfrm>
              <a:off x="1787557" y="5213488"/>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5" name="Rectangle 24"/>
            <p:cNvSpPr/>
            <p:nvPr/>
          </p:nvSpPr>
          <p:spPr bwMode="auto">
            <a:xfrm>
              <a:off x="1789345" y="5075422"/>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6" name="Rectangle 25"/>
            <p:cNvSpPr/>
            <p:nvPr/>
          </p:nvSpPr>
          <p:spPr bwMode="auto">
            <a:xfrm>
              <a:off x="1787557" y="4944538"/>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7" name="Rectangle 26"/>
            <p:cNvSpPr/>
            <p:nvPr/>
          </p:nvSpPr>
          <p:spPr bwMode="auto">
            <a:xfrm>
              <a:off x="1789345" y="4806472"/>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8" name="Rectangle 27"/>
            <p:cNvSpPr/>
            <p:nvPr/>
          </p:nvSpPr>
          <p:spPr bwMode="auto">
            <a:xfrm>
              <a:off x="1789345" y="4645102"/>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9" name="Rectangle 28"/>
            <p:cNvSpPr/>
            <p:nvPr/>
          </p:nvSpPr>
          <p:spPr bwMode="auto">
            <a:xfrm>
              <a:off x="1791133" y="4507036"/>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0" name="Rectangle 29"/>
            <p:cNvSpPr/>
            <p:nvPr/>
          </p:nvSpPr>
          <p:spPr bwMode="auto">
            <a:xfrm>
              <a:off x="1787557" y="4363606"/>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1" name="Rectangle 30"/>
            <p:cNvSpPr/>
            <p:nvPr/>
          </p:nvSpPr>
          <p:spPr bwMode="auto">
            <a:xfrm>
              <a:off x="1789345" y="4225540"/>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2" name="Rectangle 31"/>
            <p:cNvSpPr/>
            <p:nvPr/>
          </p:nvSpPr>
          <p:spPr bwMode="auto">
            <a:xfrm>
              <a:off x="1789345" y="4064170"/>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3" name="Rectangle 32"/>
            <p:cNvSpPr/>
            <p:nvPr/>
          </p:nvSpPr>
          <p:spPr bwMode="auto">
            <a:xfrm>
              <a:off x="1791133" y="3926104"/>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4" name="Rectangle 33"/>
            <p:cNvSpPr/>
            <p:nvPr/>
          </p:nvSpPr>
          <p:spPr bwMode="auto">
            <a:xfrm>
              <a:off x="1789345" y="3795220"/>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5" name="Rectangle 34"/>
            <p:cNvSpPr/>
            <p:nvPr/>
          </p:nvSpPr>
          <p:spPr bwMode="auto">
            <a:xfrm>
              <a:off x="1791133" y="3657154"/>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6" name="Rectangle 35"/>
            <p:cNvSpPr/>
            <p:nvPr/>
          </p:nvSpPr>
          <p:spPr bwMode="auto">
            <a:xfrm>
              <a:off x="1791133" y="3495784"/>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7" name="Rectangle 36"/>
            <p:cNvSpPr/>
            <p:nvPr/>
          </p:nvSpPr>
          <p:spPr bwMode="auto">
            <a:xfrm>
              <a:off x="1792921" y="3357718"/>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8" name="Rectangle 37"/>
            <p:cNvSpPr/>
            <p:nvPr/>
          </p:nvSpPr>
          <p:spPr bwMode="auto">
            <a:xfrm>
              <a:off x="1798315" y="3234016"/>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9" name="Rectangle 38"/>
            <p:cNvSpPr/>
            <p:nvPr/>
          </p:nvSpPr>
          <p:spPr bwMode="auto">
            <a:xfrm>
              <a:off x="1800103" y="3095950"/>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0" name="Rectangle 39"/>
            <p:cNvSpPr/>
            <p:nvPr/>
          </p:nvSpPr>
          <p:spPr bwMode="auto">
            <a:xfrm>
              <a:off x="1800103" y="2934580"/>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1" name="Rectangle 40"/>
            <p:cNvSpPr/>
            <p:nvPr/>
          </p:nvSpPr>
          <p:spPr bwMode="auto">
            <a:xfrm>
              <a:off x="1801891" y="2796514"/>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2" name="Rectangle 41"/>
            <p:cNvSpPr/>
            <p:nvPr/>
          </p:nvSpPr>
          <p:spPr bwMode="auto">
            <a:xfrm>
              <a:off x="1800103" y="2665630"/>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3" name="Rectangle 42"/>
            <p:cNvSpPr/>
            <p:nvPr/>
          </p:nvSpPr>
          <p:spPr bwMode="auto">
            <a:xfrm>
              <a:off x="1801891" y="2527564"/>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4" name="Rectangle 43"/>
            <p:cNvSpPr/>
            <p:nvPr/>
          </p:nvSpPr>
          <p:spPr bwMode="auto">
            <a:xfrm>
              <a:off x="1801891" y="2366194"/>
              <a:ext cx="75304" cy="86061"/>
            </a:xfrm>
            <a:prstGeom prst="rect">
              <a:avLst/>
            </a:prstGeom>
            <a:solidFill>
              <a:srgbClr val="4FA7FF"/>
            </a:solidFill>
            <a:ln w="9525" cap="flat" cmpd="sng" algn="ctr">
              <a:solidFill>
                <a:srgbClr val="4FA7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1" name="Up Arrow 50"/>
            <p:cNvSpPr/>
            <p:nvPr/>
          </p:nvSpPr>
          <p:spPr bwMode="auto">
            <a:xfrm>
              <a:off x="1688950" y="2291378"/>
              <a:ext cx="290456" cy="3216537"/>
            </a:xfrm>
            <a:prstGeom prst="upArrow">
              <a:avLst/>
            </a:prstGeom>
            <a:solidFill>
              <a:srgbClr val="4FA7FF">
                <a:alpha val="50000"/>
              </a:srgbClr>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sp>
        <p:nvSpPr>
          <p:cNvPr id="46" name="TextBox 45"/>
          <p:cNvSpPr txBox="1"/>
          <p:nvPr/>
        </p:nvSpPr>
        <p:spPr>
          <a:xfrm>
            <a:off x="0" y="6285319"/>
            <a:ext cx="9144000" cy="307777"/>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buNone/>
            </a:pPr>
            <a:r>
              <a:rPr lang="en-US" sz="1400" b="1" dirty="0" smtClean="0"/>
              <a:t>Hitachi offers widest choice of best of breed DAS and SAN storage solutions for Exchange 2010 </a:t>
            </a:r>
            <a:endParaRPr lang="en-US" sz="1400" b="1" dirty="0"/>
          </a:p>
        </p:txBody>
      </p:sp>
      <p:sp>
        <p:nvSpPr>
          <p:cNvPr id="50" name="TextBox 49"/>
          <p:cNvSpPr txBox="1"/>
          <p:nvPr/>
        </p:nvSpPr>
        <p:spPr>
          <a:xfrm rot="16200000">
            <a:off x="-753036" y="3637742"/>
            <a:ext cx="2194832" cy="338554"/>
          </a:xfrm>
          <a:prstGeom prst="rect">
            <a:avLst/>
          </a:prstGeom>
          <a:noFill/>
        </p:spPr>
        <p:txBody>
          <a:bodyPr wrap="none" rtlCol="0">
            <a:spAutoFit/>
          </a:bodyPr>
          <a:lstStyle/>
          <a:p>
            <a:pPr>
              <a:buNone/>
            </a:pPr>
            <a:r>
              <a:rPr lang="en-US" dirty="0" smtClean="0"/>
              <a:t>Number of Mailboxes</a:t>
            </a:r>
            <a:endParaRPr lang="en-US" dirty="0"/>
          </a:p>
        </p:txBody>
      </p:sp>
      <p:sp>
        <p:nvSpPr>
          <p:cNvPr id="45" name="Rectangle 44"/>
          <p:cNvSpPr/>
          <p:nvPr/>
        </p:nvSpPr>
        <p:spPr>
          <a:xfrm>
            <a:off x="7816935" y="5732909"/>
            <a:ext cx="551561" cy="369332"/>
          </a:xfrm>
          <a:prstGeom prst="rect">
            <a:avLst/>
          </a:prstGeom>
        </p:spPr>
        <p:txBody>
          <a:bodyPr wrap="none">
            <a:spAutoFit/>
          </a:bodyPr>
          <a:lstStyle/>
          <a:p>
            <a:pPr>
              <a:buNone/>
            </a:pPr>
            <a:r>
              <a:rPr lang="en-US" b="1" dirty="0" smtClean="0">
                <a:solidFill>
                  <a:schemeClr val="tx2"/>
                </a:solidFill>
              </a:rPr>
              <a:t>VSP</a:t>
            </a:r>
            <a:endParaRPr lang="en-US" b="1" dirty="0">
              <a:solidFill>
                <a:schemeClr val="tx2"/>
              </a:solidFill>
            </a:endParaRPr>
          </a:p>
        </p:txBody>
      </p:sp>
      <p:cxnSp>
        <p:nvCxnSpPr>
          <p:cNvPr id="7" name="Straight Arrow Connector 6"/>
          <p:cNvCxnSpPr/>
          <p:nvPr/>
        </p:nvCxnSpPr>
        <p:spPr>
          <a:xfrm flipV="1">
            <a:off x="7395882" y="1107005"/>
            <a:ext cx="754077" cy="1357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Rectangle 244"/>
          <p:cNvSpPr/>
          <p:nvPr/>
        </p:nvSpPr>
        <p:spPr>
          <a:xfrm>
            <a:off x="0" y="980728"/>
            <a:ext cx="9144000" cy="58772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5536" y="188640"/>
            <a:ext cx="6919767" cy="553998"/>
          </a:xfrm>
        </p:spPr>
        <p:txBody>
          <a:bodyPr>
            <a:normAutofit fontScale="90000"/>
          </a:bodyPr>
          <a:lstStyle/>
          <a:p>
            <a:r>
              <a:rPr lang="en-US" dirty="0" smtClean="0"/>
              <a:t>SAN Virtualization:</a:t>
            </a:r>
            <a:br>
              <a:rPr lang="en-US" dirty="0" smtClean="0"/>
            </a:br>
            <a:r>
              <a:rPr lang="en-US" dirty="0" smtClean="0">
                <a:solidFill>
                  <a:schemeClr val="accent2"/>
                </a:solidFill>
              </a:rPr>
              <a:t>Efficiency,  Flexibility,  Scale</a:t>
            </a:r>
            <a:endParaRPr lang="en-US" dirty="0">
              <a:solidFill>
                <a:schemeClr val="accent2"/>
              </a:solidFill>
            </a:endParaRPr>
          </a:p>
        </p:txBody>
      </p:sp>
      <p:sp>
        <p:nvSpPr>
          <p:cNvPr id="15" name="TextBox 14"/>
          <p:cNvSpPr txBox="1"/>
          <p:nvPr/>
        </p:nvSpPr>
        <p:spPr>
          <a:xfrm>
            <a:off x="3571298" y="1019479"/>
            <a:ext cx="5366642" cy="1255728"/>
          </a:xfrm>
          <a:prstGeom prst="rect">
            <a:avLst/>
          </a:prstGeom>
          <a:noFill/>
        </p:spPr>
        <p:txBody>
          <a:bodyPr wrap="square" rtlCol="0">
            <a:spAutoFit/>
          </a:bodyPr>
          <a:lstStyle/>
          <a:p>
            <a:pPr marL="342900" indent="-342900">
              <a:buClr>
                <a:srgbClr val="C00000"/>
              </a:buClr>
              <a:buSzPct val="150000"/>
              <a:buFont typeface="Wingdings" pitchFamily="2" charset="2"/>
              <a:buChar char="§"/>
            </a:pPr>
            <a:r>
              <a:rPr lang="en-US" sz="1800" dirty="0" smtClean="0">
                <a:latin typeface="Arial Narrow" pitchFamily="34" charset="0"/>
                <a:cs typeface="Arial" pitchFamily="34" charset="0"/>
              </a:rPr>
              <a:t>Supports Exchange 2010 in Hyper-V environments  </a:t>
            </a:r>
            <a:br>
              <a:rPr lang="en-US" sz="1800" dirty="0" smtClean="0">
                <a:latin typeface="Arial Narrow" pitchFamily="34" charset="0"/>
                <a:cs typeface="Arial" pitchFamily="34" charset="0"/>
              </a:rPr>
            </a:br>
            <a:r>
              <a:rPr lang="en-US" sz="1800" dirty="0" smtClean="0">
                <a:latin typeface="Arial Narrow" pitchFamily="34" charset="0"/>
                <a:cs typeface="Arial" pitchFamily="34" charset="0"/>
              </a:rPr>
              <a:t>with scalable support of Virtual Machines </a:t>
            </a:r>
          </a:p>
          <a:p>
            <a:pPr marL="342900" indent="-342900">
              <a:buClr>
                <a:srgbClr val="C00000"/>
              </a:buClr>
              <a:buSzPct val="150000"/>
              <a:buFont typeface="Wingdings" pitchFamily="2" charset="2"/>
              <a:buChar char="§"/>
            </a:pPr>
            <a:r>
              <a:rPr lang="en-US" sz="1800" dirty="0" smtClean="0">
                <a:latin typeface="Arial Narrow" pitchFamily="34" charset="0"/>
                <a:cs typeface="Arial" pitchFamily="34" charset="0"/>
              </a:rPr>
              <a:t>Supports Exchange 2010 DAG’s and LAG’s </a:t>
            </a:r>
            <a:br>
              <a:rPr lang="en-US" sz="1800" dirty="0" smtClean="0">
                <a:latin typeface="Arial Narrow" pitchFamily="34" charset="0"/>
                <a:cs typeface="Arial" pitchFamily="34" charset="0"/>
              </a:rPr>
            </a:br>
            <a:r>
              <a:rPr lang="en-US" sz="1800" dirty="0" smtClean="0">
                <a:latin typeface="Arial Narrow" pitchFamily="34" charset="0"/>
                <a:cs typeface="Arial" pitchFamily="34" charset="0"/>
              </a:rPr>
              <a:t>with dynamic provisioning of storage </a:t>
            </a:r>
            <a:endParaRPr lang="en-US" sz="1800" dirty="0">
              <a:latin typeface="Arial Narrow" pitchFamily="34" charset="0"/>
              <a:cs typeface="Arial" pitchFamily="34" charset="0"/>
            </a:endParaRPr>
          </a:p>
        </p:txBody>
      </p:sp>
      <p:grpSp>
        <p:nvGrpSpPr>
          <p:cNvPr id="3" name="Group 21"/>
          <p:cNvGrpSpPr/>
          <p:nvPr/>
        </p:nvGrpSpPr>
        <p:grpSpPr>
          <a:xfrm>
            <a:off x="726086" y="1140561"/>
            <a:ext cx="1797269" cy="1134646"/>
            <a:chOff x="477845" y="806696"/>
            <a:chExt cx="2624583" cy="1696721"/>
          </a:xfrm>
        </p:grpSpPr>
        <p:pic>
          <p:nvPicPr>
            <p:cNvPr id="1028" name="Picture 4" descr="Hyper-V and Exchange Storage"/>
            <p:cNvPicPr>
              <a:picLocks noChangeAspect="1" noChangeArrowheads="1"/>
            </p:cNvPicPr>
            <p:nvPr/>
          </p:nvPicPr>
          <p:blipFill>
            <a:blip r:embed="rId3" cstate="print"/>
            <a:srcRect/>
            <a:stretch>
              <a:fillRect/>
            </a:stretch>
          </p:blipFill>
          <p:spPr bwMode="auto">
            <a:xfrm>
              <a:off x="505609" y="806696"/>
              <a:ext cx="2596819" cy="1479304"/>
            </a:xfrm>
            <a:prstGeom prst="rect">
              <a:avLst/>
            </a:prstGeom>
            <a:noFill/>
          </p:spPr>
        </p:pic>
        <p:sp>
          <p:nvSpPr>
            <p:cNvPr id="16" name="TextBox 15"/>
            <p:cNvSpPr txBox="1"/>
            <p:nvPr/>
          </p:nvSpPr>
          <p:spPr>
            <a:xfrm>
              <a:off x="477845" y="2287973"/>
              <a:ext cx="1797269" cy="215444"/>
            </a:xfrm>
            <a:prstGeom prst="rect">
              <a:avLst/>
            </a:prstGeom>
            <a:noFill/>
          </p:spPr>
          <p:txBody>
            <a:bodyPr wrap="square" rtlCol="0">
              <a:spAutoFit/>
            </a:bodyPr>
            <a:lstStyle/>
            <a:p>
              <a:pPr>
                <a:buNone/>
              </a:pPr>
              <a:r>
                <a:rPr lang="en-US" sz="800" dirty="0" smtClean="0"/>
                <a:t>Source: Microsoft</a:t>
              </a:r>
              <a:endParaRPr lang="en-US" sz="800" dirty="0"/>
            </a:p>
          </p:txBody>
        </p:sp>
      </p:grpSp>
      <p:pic>
        <p:nvPicPr>
          <p:cNvPr id="25" name="Picture 24" descr="LOW AMS2500doublerackright.jpg"/>
          <p:cNvPicPr>
            <a:picLocks noChangeAspect="1"/>
          </p:cNvPicPr>
          <p:nvPr/>
        </p:nvPicPr>
        <p:blipFill>
          <a:blip r:embed="rId4" cstate="print">
            <a:clrChange>
              <a:clrFrom>
                <a:srgbClr val="FFFFFF"/>
              </a:clrFrom>
              <a:clrTo>
                <a:srgbClr val="FFFFFF">
                  <a:alpha val="0"/>
                </a:srgbClr>
              </a:clrTo>
            </a:clrChange>
          </a:blip>
          <a:srcRect l="24747" t="7347" r="26667" b="7319"/>
          <a:stretch>
            <a:fillRect/>
          </a:stretch>
        </p:blipFill>
        <p:spPr>
          <a:xfrm flipH="1">
            <a:off x="6994255" y="5064250"/>
            <a:ext cx="946670" cy="1494330"/>
          </a:xfrm>
          <a:prstGeom prst="rect">
            <a:avLst/>
          </a:prstGeom>
        </p:spPr>
      </p:pic>
      <p:sp>
        <p:nvSpPr>
          <p:cNvPr id="32" name="TextBox 31"/>
          <p:cNvSpPr txBox="1"/>
          <p:nvPr/>
        </p:nvSpPr>
        <p:spPr>
          <a:xfrm rot="16200000">
            <a:off x="484097" y="5593981"/>
            <a:ext cx="822533" cy="338554"/>
          </a:xfrm>
          <a:prstGeom prst="rect">
            <a:avLst/>
          </a:prstGeom>
          <a:noFill/>
        </p:spPr>
        <p:txBody>
          <a:bodyPr wrap="none" rtlCol="0">
            <a:spAutoFit/>
          </a:bodyPr>
          <a:lstStyle/>
          <a:p>
            <a:pPr>
              <a:buNone/>
            </a:pPr>
            <a:r>
              <a:rPr lang="en-US" dirty="0" smtClean="0"/>
              <a:t>SITE A</a:t>
            </a:r>
            <a:endParaRPr lang="en-US" dirty="0"/>
          </a:p>
        </p:txBody>
      </p:sp>
      <p:sp>
        <p:nvSpPr>
          <p:cNvPr id="33" name="TextBox 32"/>
          <p:cNvSpPr txBox="1"/>
          <p:nvPr/>
        </p:nvSpPr>
        <p:spPr>
          <a:xfrm rot="16200000">
            <a:off x="3363264" y="5552744"/>
            <a:ext cx="833883" cy="338554"/>
          </a:xfrm>
          <a:prstGeom prst="rect">
            <a:avLst/>
          </a:prstGeom>
          <a:noFill/>
        </p:spPr>
        <p:txBody>
          <a:bodyPr wrap="none" rtlCol="0">
            <a:spAutoFit/>
          </a:bodyPr>
          <a:lstStyle/>
          <a:p>
            <a:pPr>
              <a:buNone/>
            </a:pPr>
            <a:r>
              <a:rPr lang="en-US" dirty="0" smtClean="0"/>
              <a:t>SITE B</a:t>
            </a:r>
            <a:endParaRPr lang="en-US" dirty="0"/>
          </a:p>
        </p:txBody>
      </p:sp>
      <p:sp>
        <p:nvSpPr>
          <p:cNvPr id="34" name="TextBox 33"/>
          <p:cNvSpPr txBox="1"/>
          <p:nvPr/>
        </p:nvSpPr>
        <p:spPr>
          <a:xfrm rot="16200000">
            <a:off x="6412826" y="5520471"/>
            <a:ext cx="845103" cy="338554"/>
          </a:xfrm>
          <a:prstGeom prst="rect">
            <a:avLst/>
          </a:prstGeom>
          <a:noFill/>
        </p:spPr>
        <p:txBody>
          <a:bodyPr wrap="none" rtlCol="0">
            <a:spAutoFit/>
          </a:bodyPr>
          <a:lstStyle/>
          <a:p>
            <a:pPr>
              <a:buNone/>
            </a:pPr>
            <a:r>
              <a:rPr lang="en-US" dirty="0" smtClean="0"/>
              <a:t>SITE C</a:t>
            </a:r>
            <a:endParaRPr lang="en-US" dirty="0"/>
          </a:p>
        </p:txBody>
      </p:sp>
      <p:pic>
        <p:nvPicPr>
          <p:cNvPr id="23" name="Picture 22" descr="LOW AMS2500doublerackright.jpg"/>
          <p:cNvPicPr>
            <a:picLocks noChangeAspect="1"/>
          </p:cNvPicPr>
          <p:nvPr/>
        </p:nvPicPr>
        <p:blipFill>
          <a:blip r:embed="rId4" cstate="print">
            <a:clrChange>
              <a:clrFrom>
                <a:srgbClr val="FFFFFF"/>
              </a:clrFrom>
              <a:clrTo>
                <a:srgbClr val="FFFFFF">
                  <a:alpha val="0"/>
                </a:srgbClr>
              </a:clrTo>
            </a:clrChange>
          </a:blip>
          <a:srcRect l="24747" t="7347" r="26667" b="7319"/>
          <a:stretch>
            <a:fillRect/>
          </a:stretch>
        </p:blipFill>
        <p:spPr>
          <a:xfrm flipH="1">
            <a:off x="1064999" y="5094729"/>
            <a:ext cx="946670" cy="1494330"/>
          </a:xfrm>
          <a:prstGeom prst="rect">
            <a:avLst/>
          </a:prstGeom>
        </p:spPr>
      </p:pic>
      <p:pic>
        <p:nvPicPr>
          <p:cNvPr id="24" name="Picture 23" descr="LOW AMS2500doublerackright.jpg"/>
          <p:cNvPicPr>
            <a:picLocks noChangeAspect="1"/>
          </p:cNvPicPr>
          <p:nvPr/>
        </p:nvPicPr>
        <p:blipFill>
          <a:blip r:embed="rId4" cstate="print">
            <a:clrChange>
              <a:clrFrom>
                <a:srgbClr val="FFFFFF"/>
              </a:clrFrom>
              <a:clrTo>
                <a:srgbClr val="FFFFFF">
                  <a:alpha val="0"/>
                </a:srgbClr>
              </a:clrTo>
            </a:clrChange>
          </a:blip>
          <a:srcRect l="24747" t="7347" r="26667" b="7319"/>
          <a:stretch>
            <a:fillRect/>
          </a:stretch>
        </p:blipFill>
        <p:spPr>
          <a:xfrm flipH="1">
            <a:off x="3949842" y="5085763"/>
            <a:ext cx="946670" cy="1494330"/>
          </a:xfrm>
          <a:prstGeom prst="rect">
            <a:avLst/>
          </a:prstGeom>
        </p:spPr>
      </p:pic>
      <p:sp>
        <p:nvSpPr>
          <p:cNvPr id="40" name="Rounded Rectangle 39"/>
          <p:cNvSpPr/>
          <p:nvPr/>
        </p:nvSpPr>
        <p:spPr bwMode="auto">
          <a:xfrm>
            <a:off x="1075762" y="5163673"/>
            <a:ext cx="3808210" cy="1161826"/>
          </a:xfrm>
          <a:prstGeom prst="roundRect">
            <a:avLst/>
          </a:prstGeom>
          <a:solidFill>
            <a:srgbClr val="0083B8">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nvGrpSpPr>
          <p:cNvPr id="4" name="Group 111"/>
          <p:cNvGrpSpPr/>
          <p:nvPr/>
        </p:nvGrpSpPr>
        <p:grpSpPr>
          <a:xfrm>
            <a:off x="1296278" y="5228216"/>
            <a:ext cx="532522" cy="989705"/>
            <a:chOff x="1296278" y="5282003"/>
            <a:chExt cx="532522" cy="989705"/>
          </a:xfrm>
        </p:grpSpPr>
        <p:grpSp>
          <p:nvGrpSpPr>
            <p:cNvPr id="5" name="Group 44"/>
            <p:cNvGrpSpPr/>
            <p:nvPr/>
          </p:nvGrpSpPr>
          <p:grpSpPr>
            <a:xfrm>
              <a:off x="1351882" y="5282003"/>
              <a:ext cx="464258" cy="165666"/>
              <a:chOff x="1452281" y="5131396"/>
              <a:chExt cx="853442" cy="207982"/>
            </a:xfrm>
          </p:grpSpPr>
          <p:sp>
            <p:nvSpPr>
              <p:cNvPr id="37" name="Flowchart: Magnetic Disk 3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2" name="Flowchart: Magnetic Disk 4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3" name="Flowchart: Magnetic Disk 4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4" name="Flowchart: Magnetic Disk 4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6" name="Group 45"/>
            <p:cNvGrpSpPr/>
            <p:nvPr/>
          </p:nvGrpSpPr>
          <p:grpSpPr>
            <a:xfrm>
              <a:off x="1300185" y="5369119"/>
              <a:ext cx="464258" cy="165666"/>
              <a:chOff x="1452281" y="5131396"/>
              <a:chExt cx="853442" cy="207982"/>
            </a:xfrm>
          </p:grpSpPr>
          <p:sp>
            <p:nvSpPr>
              <p:cNvPr id="47" name="Flowchart: Magnetic Disk 4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8" name="Flowchart: Magnetic Disk 4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9" name="Flowchart: Magnetic Disk 4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0" name="Flowchart: Magnetic Disk 4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7" name="Group 50"/>
            <p:cNvGrpSpPr/>
            <p:nvPr/>
          </p:nvGrpSpPr>
          <p:grpSpPr>
            <a:xfrm>
              <a:off x="1353827" y="5439096"/>
              <a:ext cx="464258" cy="165666"/>
              <a:chOff x="1452281" y="5131396"/>
              <a:chExt cx="853442" cy="207982"/>
            </a:xfrm>
          </p:grpSpPr>
          <p:sp>
            <p:nvSpPr>
              <p:cNvPr id="52" name="Flowchart: Magnetic Disk 51"/>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3" name="Flowchart: Magnetic Disk 52"/>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4" name="Flowchart: Magnetic Disk 53"/>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5" name="Flowchart: Magnetic Disk 54"/>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8" name="Group 55"/>
            <p:cNvGrpSpPr/>
            <p:nvPr/>
          </p:nvGrpSpPr>
          <p:grpSpPr>
            <a:xfrm>
              <a:off x="1296278" y="5500505"/>
              <a:ext cx="464258" cy="165666"/>
              <a:chOff x="1452281" y="5131396"/>
              <a:chExt cx="853442" cy="207982"/>
            </a:xfrm>
          </p:grpSpPr>
          <p:sp>
            <p:nvSpPr>
              <p:cNvPr id="57" name="Flowchart: Magnetic Disk 5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8" name="Flowchart: Magnetic Disk 5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9" name="Flowchart: Magnetic Disk 5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60" name="Flowchart: Magnetic Disk 5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9" name="Group 60"/>
            <p:cNvGrpSpPr/>
            <p:nvPr/>
          </p:nvGrpSpPr>
          <p:grpSpPr>
            <a:xfrm>
              <a:off x="1355772" y="5561913"/>
              <a:ext cx="464258" cy="165666"/>
              <a:chOff x="1452281" y="5131396"/>
              <a:chExt cx="853442" cy="207982"/>
            </a:xfrm>
          </p:grpSpPr>
          <p:sp>
            <p:nvSpPr>
              <p:cNvPr id="62" name="Flowchart: Magnetic Disk 61"/>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63" name="Flowchart: Magnetic Disk 62"/>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64" name="Flowchart: Magnetic Disk 63"/>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65" name="Flowchart: Magnetic Disk 64"/>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0" name="Group 65"/>
            <p:cNvGrpSpPr/>
            <p:nvPr/>
          </p:nvGrpSpPr>
          <p:grpSpPr>
            <a:xfrm>
              <a:off x="1309928" y="5631890"/>
              <a:ext cx="464258" cy="165666"/>
              <a:chOff x="1452281" y="5131396"/>
              <a:chExt cx="853442" cy="207982"/>
            </a:xfrm>
          </p:grpSpPr>
          <p:sp>
            <p:nvSpPr>
              <p:cNvPr id="67" name="Flowchart: Magnetic Disk 6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68" name="Flowchart: Magnetic Disk 6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69" name="Flowchart: Magnetic Disk 6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70" name="Flowchart: Magnetic Disk 6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 name="Group 70"/>
            <p:cNvGrpSpPr/>
            <p:nvPr/>
          </p:nvGrpSpPr>
          <p:grpSpPr>
            <a:xfrm>
              <a:off x="1363570" y="5701868"/>
              <a:ext cx="464258" cy="165666"/>
              <a:chOff x="1452281" y="5131396"/>
              <a:chExt cx="853442" cy="207982"/>
            </a:xfrm>
          </p:grpSpPr>
          <p:sp>
            <p:nvSpPr>
              <p:cNvPr id="72" name="Flowchart: Magnetic Disk 71"/>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73" name="Flowchart: Magnetic Disk 72"/>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74" name="Flowchart: Magnetic Disk 73"/>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75" name="Flowchart: Magnetic Disk 74"/>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2" name="Group 80"/>
            <p:cNvGrpSpPr/>
            <p:nvPr/>
          </p:nvGrpSpPr>
          <p:grpSpPr>
            <a:xfrm>
              <a:off x="1301158" y="5773293"/>
              <a:ext cx="464258" cy="165666"/>
              <a:chOff x="1452281" y="5131396"/>
              <a:chExt cx="853442" cy="207982"/>
            </a:xfrm>
          </p:grpSpPr>
          <p:sp>
            <p:nvSpPr>
              <p:cNvPr id="82" name="Flowchart: Magnetic Disk 81"/>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83" name="Flowchart: Magnetic Disk 82"/>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84" name="Flowchart: Magnetic Disk 83"/>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85" name="Flowchart: Magnetic Disk 84"/>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3" name="Group 85"/>
            <p:cNvGrpSpPr/>
            <p:nvPr/>
          </p:nvGrpSpPr>
          <p:grpSpPr>
            <a:xfrm>
              <a:off x="1354800" y="5843271"/>
              <a:ext cx="464258" cy="165666"/>
              <a:chOff x="1452281" y="5131396"/>
              <a:chExt cx="853442" cy="207982"/>
            </a:xfrm>
          </p:grpSpPr>
          <p:sp>
            <p:nvSpPr>
              <p:cNvPr id="87" name="Flowchart: Magnetic Disk 8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88" name="Flowchart: Magnetic Disk 8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89" name="Flowchart: Magnetic Disk 8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90" name="Flowchart: Magnetic Disk 8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4" name="Group 90"/>
            <p:cNvGrpSpPr/>
            <p:nvPr/>
          </p:nvGrpSpPr>
          <p:grpSpPr>
            <a:xfrm>
              <a:off x="1297251" y="5904679"/>
              <a:ext cx="464258" cy="165666"/>
              <a:chOff x="1452281" y="5131396"/>
              <a:chExt cx="853442" cy="207982"/>
            </a:xfrm>
          </p:grpSpPr>
          <p:sp>
            <p:nvSpPr>
              <p:cNvPr id="92" name="Flowchart: Magnetic Disk 91"/>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93" name="Flowchart: Magnetic Disk 92"/>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94" name="Flowchart: Magnetic Disk 93"/>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95" name="Flowchart: Magnetic Disk 94"/>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7" name="Group 95"/>
            <p:cNvGrpSpPr/>
            <p:nvPr/>
          </p:nvGrpSpPr>
          <p:grpSpPr>
            <a:xfrm>
              <a:off x="1356745" y="5966087"/>
              <a:ext cx="464258" cy="165666"/>
              <a:chOff x="1452281" y="5131396"/>
              <a:chExt cx="853442" cy="207982"/>
            </a:xfrm>
          </p:grpSpPr>
          <p:sp>
            <p:nvSpPr>
              <p:cNvPr id="97" name="Flowchart: Magnetic Disk 9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98" name="Flowchart: Magnetic Disk 9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99" name="Flowchart: Magnetic Disk 9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00" name="Flowchart: Magnetic Disk 9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8" name="Group 100"/>
            <p:cNvGrpSpPr/>
            <p:nvPr/>
          </p:nvGrpSpPr>
          <p:grpSpPr>
            <a:xfrm>
              <a:off x="1310900" y="6036065"/>
              <a:ext cx="464258" cy="165666"/>
              <a:chOff x="1452281" y="5131396"/>
              <a:chExt cx="853442" cy="207982"/>
            </a:xfrm>
          </p:grpSpPr>
          <p:sp>
            <p:nvSpPr>
              <p:cNvPr id="102" name="Flowchart: Magnetic Disk 101"/>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03" name="Flowchart: Magnetic Disk 102"/>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04" name="Flowchart: Magnetic Disk 103"/>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05" name="Flowchart: Magnetic Disk 104"/>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22" name="Group 105"/>
            <p:cNvGrpSpPr/>
            <p:nvPr/>
          </p:nvGrpSpPr>
          <p:grpSpPr>
            <a:xfrm>
              <a:off x="1364542" y="6106042"/>
              <a:ext cx="464258" cy="165666"/>
              <a:chOff x="1452281" y="5131396"/>
              <a:chExt cx="853442" cy="207982"/>
            </a:xfrm>
          </p:grpSpPr>
          <p:sp>
            <p:nvSpPr>
              <p:cNvPr id="107" name="Flowchart: Magnetic Disk 106"/>
              <p:cNvSpPr/>
              <p:nvPr/>
            </p:nvSpPr>
            <p:spPr bwMode="auto">
              <a:xfrm>
                <a:off x="1452281" y="5131396"/>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08" name="Flowchart: Magnetic Disk 107"/>
              <p:cNvSpPr/>
              <p:nvPr/>
            </p:nvSpPr>
            <p:spPr bwMode="auto">
              <a:xfrm>
                <a:off x="1669227" y="5133189"/>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09" name="Flowchart: Magnetic Disk 108"/>
              <p:cNvSpPr/>
              <p:nvPr/>
            </p:nvSpPr>
            <p:spPr bwMode="auto">
              <a:xfrm>
                <a:off x="1884380" y="5133188"/>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10" name="Flowchart: Magnetic Disk 109"/>
              <p:cNvSpPr/>
              <p:nvPr/>
            </p:nvSpPr>
            <p:spPr bwMode="auto">
              <a:xfrm>
                <a:off x="2101326" y="5134981"/>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grpSp>
        <p:nvGrpSpPr>
          <p:cNvPr id="38" name="Group 112"/>
          <p:cNvGrpSpPr/>
          <p:nvPr/>
        </p:nvGrpSpPr>
        <p:grpSpPr>
          <a:xfrm>
            <a:off x="4148848" y="5251524"/>
            <a:ext cx="532522" cy="989705"/>
            <a:chOff x="1296278" y="5282003"/>
            <a:chExt cx="532522" cy="989705"/>
          </a:xfrm>
        </p:grpSpPr>
        <p:grpSp>
          <p:nvGrpSpPr>
            <p:cNvPr id="39" name="Group 44"/>
            <p:cNvGrpSpPr/>
            <p:nvPr/>
          </p:nvGrpSpPr>
          <p:grpSpPr>
            <a:xfrm>
              <a:off x="1351883" y="5281952"/>
              <a:ext cx="464259" cy="165664"/>
              <a:chOff x="1452281" y="5131396"/>
              <a:chExt cx="853442" cy="207982"/>
            </a:xfrm>
          </p:grpSpPr>
          <p:sp>
            <p:nvSpPr>
              <p:cNvPr id="175" name="Flowchart: Magnetic Disk 174"/>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6" name="Flowchart: Magnetic Disk 175"/>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7" name="Flowchart: Magnetic Disk 176"/>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8" name="Flowchart: Magnetic Disk 177"/>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41" name="Group 45"/>
            <p:cNvGrpSpPr/>
            <p:nvPr/>
          </p:nvGrpSpPr>
          <p:grpSpPr>
            <a:xfrm>
              <a:off x="1300186" y="5369068"/>
              <a:ext cx="464259" cy="165664"/>
              <a:chOff x="1452281" y="5131396"/>
              <a:chExt cx="853442" cy="207982"/>
            </a:xfrm>
          </p:grpSpPr>
          <p:sp>
            <p:nvSpPr>
              <p:cNvPr id="171" name="Flowchart: Magnetic Disk 170"/>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2" name="Flowchart: Magnetic Disk 17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3" name="Flowchart: Magnetic Disk 17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4" name="Flowchart: Magnetic Disk 17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45" name="Group 50"/>
            <p:cNvGrpSpPr/>
            <p:nvPr/>
          </p:nvGrpSpPr>
          <p:grpSpPr>
            <a:xfrm>
              <a:off x="1353828" y="5439045"/>
              <a:ext cx="464259" cy="165664"/>
              <a:chOff x="1452281" y="5131396"/>
              <a:chExt cx="853442" cy="207982"/>
            </a:xfrm>
          </p:grpSpPr>
          <p:sp>
            <p:nvSpPr>
              <p:cNvPr id="167" name="Flowchart: Magnetic Disk 16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8" name="Flowchart: Magnetic Disk 16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9" name="Flowchart: Magnetic Disk 16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70" name="Flowchart: Magnetic Disk 16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46" name="Group 55"/>
            <p:cNvGrpSpPr/>
            <p:nvPr/>
          </p:nvGrpSpPr>
          <p:grpSpPr>
            <a:xfrm>
              <a:off x="1296279" y="5500454"/>
              <a:ext cx="464259" cy="165664"/>
              <a:chOff x="1452281" y="5131396"/>
              <a:chExt cx="853442" cy="207982"/>
            </a:xfrm>
          </p:grpSpPr>
          <p:sp>
            <p:nvSpPr>
              <p:cNvPr id="163" name="Flowchart: Magnetic Disk 162"/>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4" name="Flowchart: Magnetic Disk 163"/>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5" name="Flowchart: Magnetic Disk 164"/>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6" name="Flowchart: Magnetic Disk 165"/>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51" name="Group 60"/>
            <p:cNvGrpSpPr/>
            <p:nvPr/>
          </p:nvGrpSpPr>
          <p:grpSpPr>
            <a:xfrm>
              <a:off x="1355773" y="5561862"/>
              <a:ext cx="464259" cy="165664"/>
              <a:chOff x="1452281" y="5131396"/>
              <a:chExt cx="853442" cy="207982"/>
            </a:xfrm>
          </p:grpSpPr>
          <p:sp>
            <p:nvSpPr>
              <p:cNvPr id="159" name="Flowchart: Magnetic Disk 158"/>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0" name="Flowchart: Magnetic Disk 159"/>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1" name="Flowchart: Magnetic Disk 160"/>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62" name="Flowchart: Magnetic Disk 161"/>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56" name="Group 65"/>
            <p:cNvGrpSpPr/>
            <p:nvPr/>
          </p:nvGrpSpPr>
          <p:grpSpPr>
            <a:xfrm>
              <a:off x="1309929" y="5631839"/>
              <a:ext cx="464259" cy="165664"/>
              <a:chOff x="1452281" y="5131396"/>
              <a:chExt cx="853442" cy="207982"/>
            </a:xfrm>
          </p:grpSpPr>
          <p:sp>
            <p:nvSpPr>
              <p:cNvPr id="155" name="Flowchart: Magnetic Disk 154"/>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6" name="Flowchart: Magnetic Disk 155"/>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7" name="Flowchart: Magnetic Disk 156"/>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8" name="Flowchart: Magnetic Disk 157"/>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61" name="Group 70"/>
            <p:cNvGrpSpPr/>
            <p:nvPr/>
          </p:nvGrpSpPr>
          <p:grpSpPr>
            <a:xfrm>
              <a:off x="1363571" y="5701817"/>
              <a:ext cx="464259" cy="165664"/>
              <a:chOff x="1452281" y="5131396"/>
              <a:chExt cx="853442" cy="207982"/>
            </a:xfrm>
          </p:grpSpPr>
          <p:sp>
            <p:nvSpPr>
              <p:cNvPr id="151" name="Flowchart: Magnetic Disk 150"/>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2" name="Flowchart: Magnetic Disk 15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3" name="Flowchart: Magnetic Disk 15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4" name="Flowchart: Magnetic Disk 15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66" name="Group 80"/>
            <p:cNvGrpSpPr/>
            <p:nvPr/>
          </p:nvGrpSpPr>
          <p:grpSpPr>
            <a:xfrm>
              <a:off x="1301159" y="5773242"/>
              <a:ext cx="464259" cy="165664"/>
              <a:chOff x="1452281" y="5131396"/>
              <a:chExt cx="853442" cy="207982"/>
            </a:xfrm>
          </p:grpSpPr>
          <p:sp>
            <p:nvSpPr>
              <p:cNvPr id="147" name="Flowchart: Magnetic Disk 14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8" name="Flowchart: Magnetic Disk 14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9" name="Flowchart: Magnetic Disk 14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50" name="Flowchart: Magnetic Disk 14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71" name="Group 85"/>
            <p:cNvGrpSpPr/>
            <p:nvPr/>
          </p:nvGrpSpPr>
          <p:grpSpPr>
            <a:xfrm>
              <a:off x="1354801" y="5843220"/>
              <a:ext cx="464259" cy="165664"/>
              <a:chOff x="1452281" y="5131396"/>
              <a:chExt cx="853442" cy="207982"/>
            </a:xfrm>
          </p:grpSpPr>
          <p:sp>
            <p:nvSpPr>
              <p:cNvPr id="143" name="Flowchart: Magnetic Disk 142"/>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4" name="Flowchart: Magnetic Disk 143"/>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5" name="Flowchart: Magnetic Disk 144"/>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6" name="Flowchart: Magnetic Disk 145"/>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76" name="Group 90"/>
            <p:cNvGrpSpPr/>
            <p:nvPr/>
          </p:nvGrpSpPr>
          <p:grpSpPr>
            <a:xfrm>
              <a:off x="1297252" y="5904628"/>
              <a:ext cx="464259" cy="165664"/>
              <a:chOff x="1452281" y="5131396"/>
              <a:chExt cx="853442" cy="207982"/>
            </a:xfrm>
          </p:grpSpPr>
          <p:sp>
            <p:nvSpPr>
              <p:cNvPr id="139" name="Flowchart: Magnetic Disk 138"/>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0" name="Flowchart: Magnetic Disk 139"/>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1" name="Flowchart: Magnetic Disk 140"/>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42" name="Flowchart: Magnetic Disk 141"/>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77" name="Group 95"/>
            <p:cNvGrpSpPr/>
            <p:nvPr/>
          </p:nvGrpSpPr>
          <p:grpSpPr>
            <a:xfrm>
              <a:off x="1356746" y="5966036"/>
              <a:ext cx="464259" cy="165664"/>
              <a:chOff x="1452281" y="5131396"/>
              <a:chExt cx="853442" cy="207982"/>
            </a:xfrm>
          </p:grpSpPr>
          <p:sp>
            <p:nvSpPr>
              <p:cNvPr id="135" name="Flowchart: Magnetic Disk 134"/>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6" name="Flowchart: Magnetic Disk 135"/>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7" name="Flowchart: Magnetic Disk 136"/>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8" name="Flowchart: Magnetic Disk 137"/>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78" name="Group 100"/>
            <p:cNvGrpSpPr/>
            <p:nvPr/>
          </p:nvGrpSpPr>
          <p:grpSpPr>
            <a:xfrm>
              <a:off x="1310901" y="6036014"/>
              <a:ext cx="464259" cy="165664"/>
              <a:chOff x="1452281" y="5131396"/>
              <a:chExt cx="853442" cy="207982"/>
            </a:xfrm>
          </p:grpSpPr>
          <p:sp>
            <p:nvSpPr>
              <p:cNvPr id="131" name="Flowchart: Magnetic Disk 130"/>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2" name="Flowchart: Magnetic Disk 13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3" name="Flowchart: Magnetic Disk 13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4" name="Flowchart: Magnetic Disk 13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79" name="Group 105"/>
            <p:cNvGrpSpPr/>
            <p:nvPr/>
          </p:nvGrpSpPr>
          <p:grpSpPr>
            <a:xfrm>
              <a:off x="1364543" y="6105991"/>
              <a:ext cx="464259" cy="165664"/>
              <a:chOff x="1452281" y="5131396"/>
              <a:chExt cx="853442" cy="207982"/>
            </a:xfrm>
          </p:grpSpPr>
          <p:sp>
            <p:nvSpPr>
              <p:cNvPr id="127" name="Flowchart: Magnetic Disk 126"/>
              <p:cNvSpPr/>
              <p:nvPr/>
            </p:nvSpPr>
            <p:spPr bwMode="auto">
              <a:xfrm>
                <a:off x="1452281" y="5131396"/>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28" name="Flowchart: Magnetic Disk 127"/>
              <p:cNvSpPr/>
              <p:nvPr/>
            </p:nvSpPr>
            <p:spPr bwMode="auto">
              <a:xfrm>
                <a:off x="1669227" y="5133189"/>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29" name="Flowchart: Magnetic Disk 128"/>
              <p:cNvSpPr/>
              <p:nvPr/>
            </p:nvSpPr>
            <p:spPr bwMode="auto">
              <a:xfrm>
                <a:off x="1884380" y="5133188"/>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30" name="Flowchart: Magnetic Disk 129"/>
              <p:cNvSpPr/>
              <p:nvPr/>
            </p:nvSpPr>
            <p:spPr bwMode="auto">
              <a:xfrm>
                <a:off x="2101326" y="5134981"/>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grpSp>
        <p:nvGrpSpPr>
          <p:cNvPr id="80" name="Group 178"/>
          <p:cNvGrpSpPr/>
          <p:nvPr/>
        </p:nvGrpSpPr>
        <p:grpSpPr>
          <a:xfrm>
            <a:off x="7214777" y="5219252"/>
            <a:ext cx="532522" cy="989705"/>
            <a:chOff x="1296278" y="5282003"/>
            <a:chExt cx="532522" cy="989705"/>
          </a:xfrm>
        </p:grpSpPr>
        <p:grpSp>
          <p:nvGrpSpPr>
            <p:cNvPr id="81" name="Group 44"/>
            <p:cNvGrpSpPr/>
            <p:nvPr/>
          </p:nvGrpSpPr>
          <p:grpSpPr>
            <a:xfrm>
              <a:off x="1351883" y="5281952"/>
              <a:ext cx="464259" cy="165664"/>
              <a:chOff x="1452281" y="5131396"/>
              <a:chExt cx="853442" cy="207982"/>
            </a:xfrm>
          </p:grpSpPr>
          <p:sp>
            <p:nvSpPr>
              <p:cNvPr id="241" name="Flowchart: Magnetic Disk 240"/>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42" name="Flowchart: Magnetic Disk 24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43" name="Flowchart: Magnetic Disk 24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44" name="Flowchart: Magnetic Disk 24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86" name="Group 45"/>
            <p:cNvGrpSpPr/>
            <p:nvPr/>
          </p:nvGrpSpPr>
          <p:grpSpPr>
            <a:xfrm>
              <a:off x="1300186" y="5369068"/>
              <a:ext cx="464259" cy="165664"/>
              <a:chOff x="1452281" y="5131396"/>
              <a:chExt cx="853442" cy="207982"/>
            </a:xfrm>
          </p:grpSpPr>
          <p:sp>
            <p:nvSpPr>
              <p:cNvPr id="237" name="Flowchart: Magnetic Disk 23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8" name="Flowchart: Magnetic Disk 23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9" name="Flowchart: Magnetic Disk 23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40" name="Flowchart: Magnetic Disk 23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91" name="Group 50"/>
            <p:cNvGrpSpPr/>
            <p:nvPr/>
          </p:nvGrpSpPr>
          <p:grpSpPr>
            <a:xfrm>
              <a:off x="1353828" y="5439045"/>
              <a:ext cx="464259" cy="165664"/>
              <a:chOff x="1452281" y="5131396"/>
              <a:chExt cx="853442" cy="207982"/>
            </a:xfrm>
          </p:grpSpPr>
          <p:sp>
            <p:nvSpPr>
              <p:cNvPr id="233" name="Flowchart: Magnetic Disk 232"/>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4" name="Flowchart: Magnetic Disk 233"/>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5" name="Flowchart: Magnetic Disk 234"/>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6" name="Flowchart: Magnetic Disk 235"/>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96" name="Group 55"/>
            <p:cNvGrpSpPr/>
            <p:nvPr/>
          </p:nvGrpSpPr>
          <p:grpSpPr>
            <a:xfrm>
              <a:off x="1296279" y="5500454"/>
              <a:ext cx="464259" cy="165664"/>
              <a:chOff x="1452281" y="5131396"/>
              <a:chExt cx="853442" cy="207982"/>
            </a:xfrm>
          </p:grpSpPr>
          <p:sp>
            <p:nvSpPr>
              <p:cNvPr id="229" name="Flowchart: Magnetic Disk 228"/>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0" name="Flowchart: Magnetic Disk 229"/>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1" name="Flowchart: Magnetic Disk 230"/>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32" name="Flowchart: Magnetic Disk 231"/>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01" name="Group 60"/>
            <p:cNvGrpSpPr/>
            <p:nvPr/>
          </p:nvGrpSpPr>
          <p:grpSpPr>
            <a:xfrm>
              <a:off x="1355773" y="5561862"/>
              <a:ext cx="464259" cy="165664"/>
              <a:chOff x="1452281" y="5131396"/>
              <a:chExt cx="853442" cy="207982"/>
            </a:xfrm>
          </p:grpSpPr>
          <p:sp>
            <p:nvSpPr>
              <p:cNvPr id="225" name="Flowchart: Magnetic Disk 224"/>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6" name="Flowchart: Magnetic Disk 225"/>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7" name="Flowchart: Magnetic Disk 226"/>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8" name="Flowchart: Magnetic Disk 227"/>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06" name="Group 65"/>
            <p:cNvGrpSpPr/>
            <p:nvPr/>
          </p:nvGrpSpPr>
          <p:grpSpPr>
            <a:xfrm>
              <a:off x="1309929" y="5631839"/>
              <a:ext cx="464259" cy="165664"/>
              <a:chOff x="1452281" y="5131396"/>
              <a:chExt cx="853442" cy="207982"/>
            </a:xfrm>
          </p:grpSpPr>
          <p:sp>
            <p:nvSpPr>
              <p:cNvPr id="221" name="Flowchart: Magnetic Disk 220"/>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2" name="Flowchart: Magnetic Disk 22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3" name="Flowchart: Magnetic Disk 22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4" name="Flowchart: Magnetic Disk 22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1" name="Group 70"/>
            <p:cNvGrpSpPr/>
            <p:nvPr/>
          </p:nvGrpSpPr>
          <p:grpSpPr>
            <a:xfrm>
              <a:off x="1363571" y="5701817"/>
              <a:ext cx="464259" cy="165664"/>
              <a:chOff x="1452281" y="5131396"/>
              <a:chExt cx="853442" cy="207982"/>
            </a:xfrm>
          </p:grpSpPr>
          <p:sp>
            <p:nvSpPr>
              <p:cNvPr id="217" name="Flowchart: Magnetic Disk 21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8" name="Flowchart: Magnetic Disk 21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9" name="Flowchart: Magnetic Disk 21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20" name="Flowchart: Magnetic Disk 21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2" name="Group 80"/>
            <p:cNvGrpSpPr/>
            <p:nvPr/>
          </p:nvGrpSpPr>
          <p:grpSpPr>
            <a:xfrm>
              <a:off x="1301159" y="5773242"/>
              <a:ext cx="464259" cy="165664"/>
              <a:chOff x="1452281" y="5131396"/>
              <a:chExt cx="853442" cy="207982"/>
            </a:xfrm>
          </p:grpSpPr>
          <p:sp>
            <p:nvSpPr>
              <p:cNvPr id="213" name="Flowchart: Magnetic Disk 212"/>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4" name="Flowchart: Magnetic Disk 213"/>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5" name="Flowchart: Magnetic Disk 214"/>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6" name="Flowchart: Magnetic Disk 215"/>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3" name="Group 85"/>
            <p:cNvGrpSpPr/>
            <p:nvPr/>
          </p:nvGrpSpPr>
          <p:grpSpPr>
            <a:xfrm>
              <a:off x="1354801" y="5843220"/>
              <a:ext cx="464259" cy="165664"/>
              <a:chOff x="1452281" y="5131396"/>
              <a:chExt cx="853442" cy="207982"/>
            </a:xfrm>
          </p:grpSpPr>
          <p:sp>
            <p:nvSpPr>
              <p:cNvPr id="209" name="Flowchart: Magnetic Disk 208"/>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0" name="Flowchart: Magnetic Disk 209"/>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1" name="Flowchart: Magnetic Disk 210"/>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12" name="Flowchart: Magnetic Disk 211"/>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4" name="Group 90"/>
            <p:cNvGrpSpPr/>
            <p:nvPr/>
          </p:nvGrpSpPr>
          <p:grpSpPr>
            <a:xfrm>
              <a:off x="1297252" y="5904628"/>
              <a:ext cx="464259" cy="165664"/>
              <a:chOff x="1452281" y="5131396"/>
              <a:chExt cx="853442" cy="207982"/>
            </a:xfrm>
          </p:grpSpPr>
          <p:sp>
            <p:nvSpPr>
              <p:cNvPr id="205" name="Flowchart: Magnetic Disk 204"/>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6" name="Flowchart: Magnetic Disk 205"/>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7" name="Flowchart: Magnetic Disk 206"/>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8" name="Flowchart: Magnetic Disk 207"/>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5" name="Group 95"/>
            <p:cNvGrpSpPr/>
            <p:nvPr/>
          </p:nvGrpSpPr>
          <p:grpSpPr>
            <a:xfrm>
              <a:off x="1356746" y="5966036"/>
              <a:ext cx="464259" cy="165664"/>
              <a:chOff x="1452281" y="5131396"/>
              <a:chExt cx="853442" cy="207982"/>
            </a:xfrm>
          </p:grpSpPr>
          <p:sp>
            <p:nvSpPr>
              <p:cNvPr id="201" name="Flowchart: Magnetic Disk 200"/>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2" name="Flowchart: Magnetic Disk 201"/>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3" name="Flowchart: Magnetic Disk 202"/>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4" name="Flowchart: Magnetic Disk 203"/>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6" name="Group 100"/>
            <p:cNvGrpSpPr/>
            <p:nvPr/>
          </p:nvGrpSpPr>
          <p:grpSpPr>
            <a:xfrm>
              <a:off x="1310901" y="6036014"/>
              <a:ext cx="464259" cy="165664"/>
              <a:chOff x="1452281" y="5131396"/>
              <a:chExt cx="853442" cy="207982"/>
            </a:xfrm>
          </p:grpSpPr>
          <p:sp>
            <p:nvSpPr>
              <p:cNvPr id="197" name="Flowchart: Magnetic Disk 196"/>
              <p:cNvSpPr/>
              <p:nvPr/>
            </p:nvSpPr>
            <p:spPr bwMode="auto">
              <a:xfrm>
                <a:off x="1452281" y="5131396"/>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98" name="Flowchart: Magnetic Disk 197"/>
              <p:cNvSpPr/>
              <p:nvPr/>
            </p:nvSpPr>
            <p:spPr bwMode="auto">
              <a:xfrm>
                <a:off x="1669227" y="5133189"/>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99" name="Flowchart: Magnetic Disk 198"/>
              <p:cNvSpPr/>
              <p:nvPr/>
            </p:nvSpPr>
            <p:spPr bwMode="auto">
              <a:xfrm>
                <a:off x="1884380" y="5133188"/>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00" name="Flowchart: Magnetic Disk 199"/>
              <p:cNvSpPr/>
              <p:nvPr/>
            </p:nvSpPr>
            <p:spPr bwMode="auto">
              <a:xfrm>
                <a:off x="2101326" y="5134981"/>
                <a:ext cx="204397" cy="204397"/>
              </a:xfrm>
              <a:prstGeom prst="flowChartMagneticDisk">
                <a:avLst/>
              </a:prstGeom>
              <a:solidFill>
                <a:srgbClr val="003B58">
                  <a:alpha val="49804"/>
                </a:srgbClr>
              </a:solidFill>
              <a:ln w="12700">
                <a:solidFill>
                  <a:schemeClr val="accent4">
                    <a:lumMod val="50000"/>
                  </a:schemeClr>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nvGrpSpPr>
            <p:cNvPr id="117" name="Group 105"/>
            <p:cNvGrpSpPr/>
            <p:nvPr/>
          </p:nvGrpSpPr>
          <p:grpSpPr>
            <a:xfrm>
              <a:off x="1364543" y="6105991"/>
              <a:ext cx="464259" cy="165664"/>
              <a:chOff x="1452281" y="5131396"/>
              <a:chExt cx="853442" cy="207982"/>
            </a:xfrm>
          </p:grpSpPr>
          <p:sp>
            <p:nvSpPr>
              <p:cNvPr id="193" name="Flowchart: Magnetic Disk 192"/>
              <p:cNvSpPr/>
              <p:nvPr/>
            </p:nvSpPr>
            <p:spPr bwMode="auto">
              <a:xfrm>
                <a:off x="1452281" y="5131396"/>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94" name="Flowchart: Magnetic Disk 193"/>
              <p:cNvSpPr/>
              <p:nvPr/>
            </p:nvSpPr>
            <p:spPr bwMode="auto">
              <a:xfrm>
                <a:off x="1669227" y="5133189"/>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95" name="Flowchart: Magnetic Disk 194"/>
              <p:cNvSpPr/>
              <p:nvPr/>
            </p:nvSpPr>
            <p:spPr bwMode="auto">
              <a:xfrm>
                <a:off x="1884380" y="5133188"/>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196" name="Flowchart: Magnetic Disk 195"/>
              <p:cNvSpPr/>
              <p:nvPr/>
            </p:nvSpPr>
            <p:spPr bwMode="auto">
              <a:xfrm>
                <a:off x="2101326" y="5134981"/>
                <a:ext cx="204397" cy="204397"/>
              </a:xfrm>
              <a:prstGeom prst="flowChartMagneticDisk">
                <a:avLst/>
              </a:prstGeom>
              <a:solidFill>
                <a:srgbClr val="003B58">
                  <a:alpha val="30000"/>
                </a:srgbClr>
              </a:solidFill>
              <a:ln w="12700">
                <a:solidFill>
                  <a:srgbClr val="0083B8"/>
                </a:solidFill>
                <a:headEnd type="none" w="med" len="med"/>
                <a:tailEnd type="none" w="med" len="med"/>
              </a:ln>
              <a:effectLst>
                <a:glow rad="228600">
                  <a:schemeClr val="accent4">
                    <a:satMod val="175000"/>
                    <a:alpha val="40000"/>
                  </a:schemeClr>
                </a:glow>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grpSp>
      <p:sp>
        <p:nvSpPr>
          <p:cNvPr id="35" name="TextBox 34"/>
          <p:cNvSpPr txBox="1"/>
          <p:nvPr/>
        </p:nvSpPr>
        <p:spPr>
          <a:xfrm>
            <a:off x="2689413" y="5572462"/>
            <a:ext cx="526106" cy="276999"/>
          </a:xfrm>
          <a:prstGeom prst="rect">
            <a:avLst/>
          </a:prstGeom>
          <a:noFill/>
        </p:spPr>
        <p:txBody>
          <a:bodyPr wrap="none" rtlCol="0">
            <a:spAutoFit/>
          </a:bodyPr>
          <a:lstStyle/>
          <a:p>
            <a:pPr>
              <a:buNone/>
            </a:pPr>
            <a:r>
              <a:rPr lang="en-US" sz="1200" b="1" dirty="0" smtClean="0">
                <a:solidFill>
                  <a:schemeClr val="tx1">
                    <a:lumMod val="75000"/>
                    <a:lumOff val="25000"/>
                  </a:schemeClr>
                </a:solidFill>
              </a:rPr>
              <a:t>DAG</a:t>
            </a:r>
            <a:endParaRPr lang="en-US" sz="1200" b="1" dirty="0">
              <a:solidFill>
                <a:schemeClr val="tx1">
                  <a:lumMod val="75000"/>
                  <a:lumOff val="25000"/>
                </a:schemeClr>
              </a:solidFill>
            </a:endParaRPr>
          </a:p>
        </p:txBody>
      </p:sp>
      <p:sp>
        <p:nvSpPr>
          <p:cNvPr id="246" name="Rounded Rectangle 245"/>
          <p:cNvSpPr/>
          <p:nvPr/>
        </p:nvSpPr>
        <p:spPr bwMode="auto">
          <a:xfrm>
            <a:off x="4154242" y="5154708"/>
            <a:ext cx="3808210" cy="1161826"/>
          </a:xfrm>
          <a:prstGeom prst="roundRect">
            <a:avLst/>
          </a:prstGeom>
          <a:solidFill>
            <a:srgbClr val="003B58">
              <a:alpha val="2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6" name="TextBox 35"/>
          <p:cNvSpPr txBox="1"/>
          <p:nvPr/>
        </p:nvSpPr>
        <p:spPr>
          <a:xfrm>
            <a:off x="5735619" y="5574257"/>
            <a:ext cx="510076" cy="276999"/>
          </a:xfrm>
          <a:prstGeom prst="rect">
            <a:avLst/>
          </a:prstGeom>
          <a:noFill/>
        </p:spPr>
        <p:txBody>
          <a:bodyPr wrap="none" rtlCol="0">
            <a:spAutoFit/>
          </a:bodyPr>
          <a:lstStyle/>
          <a:p>
            <a:pPr>
              <a:buNone/>
            </a:pPr>
            <a:r>
              <a:rPr lang="en-US" sz="1200" b="1" dirty="0" smtClean="0">
                <a:solidFill>
                  <a:schemeClr val="tx1">
                    <a:lumMod val="75000"/>
                    <a:lumOff val="25000"/>
                  </a:schemeClr>
                </a:solidFill>
              </a:rPr>
              <a:t>LAG</a:t>
            </a:r>
            <a:endParaRPr lang="en-US" sz="1200" b="1" dirty="0">
              <a:solidFill>
                <a:schemeClr val="tx1">
                  <a:lumMod val="75000"/>
                  <a:lumOff val="25000"/>
                </a:schemeClr>
              </a:solidFill>
            </a:endParaRPr>
          </a:p>
        </p:txBody>
      </p:sp>
      <p:grpSp>
        <p:nvGrpSpPr>
          <p:cNvPr id="118" name="Group 249"/>
          <p:cNvGrpSpPr/>
          <p:nvPr/>
        </p:nvGrpSpPr>
        <p:grpSpPr>
          <a:xfrm>
            <a:off x="1" y="2414978"/>
            <a:ext cx="9050900" cy="2695290"/>
            <a:chOff x="1" y="2468765"/>
            <a:chExt cx="9050900" cy="2695290"/>
          </a:xfrm>
        </p:grpSpPr>
        <p:pic>
          <p:nvPicPr>
            <p:cNvPr id="1029" name="Picture 5"/>
            <p:cNvPicPr>
              <a:picLocks noChangeAspect="1" noChangeArrowheads="1"/>
            </p:cNvPicPr>
            <p:nvPr/>
          </p:nvPicPr>
          <p:blipFill>
            <a:blip r:embed="rId5" cstate="print"/>
            <a:srcRect/>
            <a:stretch>
              <a:fillRect/>
            </a:stretch>
          </p:blipFill>
          <p:spPr bwMode="auto">
            <a:xfrm>
              <a:off x="700268" y="2483388"/>
              <a:ext cx="2529955" cy="2399171"/>
            </a:xfrm>
            <a:prstGeom prst="rect">
              <a:avLst/>
            </a:prstGeom>
            <a:noFill/>
            <a:ln w="9525">
              <a:noFill/>
              <a:miter lim="800000"/>
              <a:headEnd/>
              <a:tailEnd/>
            </a:ln>
          </p:spPr>
        </p:pic>
        <p:sp>
          <p:nvSpPr>
            <p:cNvPr id="19" name="TextBox 18"/>
            <p:cNvSpPr txBox="1"/>
            <p:nvPr/>
          </p:nvSpPr>
          <p:spPr>
            <a:xfrm rot="16200000">
              <a:off x="-790912" y="3608892"/>
              <a:ext cx="1797269" cy="215444"/>
            </a:xfrm>
            <a:prstGeom prst="rect">
              <a:avLst/>
            </a:prstGeom>
            <a:noFill/>
          </p:spPr>
          <p:txBody>
            <a:bodyPr wrap="square" rtlCol="0">
              <a:spAutoFit/>
            </a:bodyPr>
            <a:lstStyle/>
            <a:p>
              <a:pPr>
                <a:buNone/>
              </a:pPr>
              <a:r>
                <a:rPr lang="en-US" sz="800" dirty="0" smtClean="0"/>
                <a:t>Source: </a:t>
              </a:r>
              <a:r>
                <a:rPr lang="en-US" sz="800" dirty="0" err="1" smtClean="0"/>
                <a:t>WindowsITPro</a:t>
              </a:r>
              <a:endParaRPr lang="en-US" sz="800" dirty="0"/>
            </a:p>
          </p:txBody>
        </p:sp>
        <p:pic>
          <p:nvPicPr>
            <p:cNvPr id="20" name="Picture 5"/>
            <p:cNvPicPr>
              <a:picLocks noChangeAspect="1" noChangeArrowheads="1"/>
            </p:cNvPicPr>
            <p:nvPr/>
          </p:nvPicPr>
          <p:blipFill>
            <a:blip r:embed="rId5" cstate="print"/>
            <a:srcRect/>
            <a:stretch>
              <a:fillRect/>
            </a:stretch>
          </p:blipFill>
          <p:spPr bwMode="auto">
            <a:xfrm>
              <a:off x="3627629" y="2521402"/>
              <a:ext cx="2445303" cy="2318895"/>
            </a:xfrm>
            <a:prstGeom prst="rect">
              <a:avLst/>
            </a:prstGeom>
            <a:noFill/>
            <a:ln w="9525">
              <a:noFill/>
              <a:miter lim="800000"/>
              <a:headEnd/>
              <a:tailEnd/>
            </a:ln>
          </p:spPr>
        </p:pic>
        <p:pic>
          <p:nvPicPr>
            <p:cNvPr id="21" name="Picture 5"/>
            <p:cNvPicPr>
              <a:picLocks noChangeAspect="1" noChangeArrowheads="1"/>
            </p:cNvPicPr>
            <p:nvPr/>
          </p:nvPicPr>
          <p:blipFill>
            <a:blip r:embed="rId5" cstate="print"/>
            <a:srcRect/>
            <a:stretch>
              <a:fillRect/>
            </a:stretch>
          </p:blipFill>
          <p:spPr bwMode="auto">
            <a:xfrm>
              <a:off x="6605598" y="2468765"/>
              <a:ext cx="2445303" cy="2318895"/>
            </a:xfrm>
            <a:prstGeom prst="rect">
              <a:avLst/>
            </a:prstGeom>
            <a:noFill/>
            <a:ln w="9525">
              <a:noFill/>
              <a:miter lim="800000"/>
              <a:headEnd/>
              <a:tailEnd/>
            </a:ln>
          </p:spPr>
        </p:pic>
        <p:pic>
          <p:nvPicPr>
            <p:cNvPr id="26" name="Picture 5"/>
            <p:cNvPicPr>
              <a:picLocks noChangeAspect="1" noChangeArrowheads="1"/>
            </p:cNvPicPr>
            <p:nvPr/>
          </p:nvPicPr>
          <p:blipFill>
            <a:blip r:embed="rId5" cstate="print"/>
            <a:srcRect/>
            <a:stretch>
              <a:fillRect/>
            </a:stretch>
          </p:blipFill>
          <p:spPr bwMode="auto">
            <a:xfrm>
              <a:off x="465380" y="2625030"/>
              <a:ext cx="2529955" cy="2399171"/>
            </a:xfrm>
            <a:prstGeom prst="rect">
              <a:avLst/>
            </a:prstGeom>
            <a:noFill/>
            <a:ln w="9525">
              <a:noFill/>
              <a:miter lim="800000"/>
              <a:headEnd/>
              <a:tailEnd/>
            </a:ln>
          </p:spPr>
        </p:pic>
        <p:pic>
          <p:nvPicPr>
            <p:cNvPr id="27" name="Picture 5"/>
            <p:cNvPicPr>
              <a:picLocks noChangeAspect="1" noChangeArrowheads="1"/>
            </p:cNvPicPr>
            <p:nvPr/>
          </p:nvPicPr>
          <p:blipFill>
            <a:blip r:embed="rId5" cstate="print"/>
            <a:srcRect/>
            <a:stretch>
              <a:fillRect/>
            </a:stretch>
          </p:blipFill>
          <p:spPr bwMode="auto">
            <a:xfrm>
              <a:off x="3392741" y="2652286"/>
              <a:ext cx="2445303" cy="2318895"/>
            </a:xfrm>
            <a:prstGeom prst="rect">
              <a:avLst/>
            </a:prstGeom>
            <a:noFill/>
            <a:ln w="9525">
              <a:noFill/>
              <a:miter lim="800000"/>
              <a:headEnd/>
              <a:tailEnd/>
            </a:ln>
          </p:spPr>
        </p:pic>
        <p:pic>
          <p:nvPicPr>
            <p:cNvPr id="28" name="Picture 5"/>
            <p:cNvPicPr>
              <a:picLocks noChangeAspect="1" noChangeArrowheads="1"/>
            </p:cNvPicPr>
            <p:nvPr/>
          </p:nvPicPr>
          <p:blipFill>
            <a:blip r:embed="rId5" cstate="print"/>
            <a:srcRect/>
            <a:stretch>
              <a:fillRect/>
            </a:stretch>
          </p:blipFill>
          <p:spPr bwMode="auto">
            <a:xfrm>
              <a:off x="6370710" y="2599649"/>
              <a:ext cx="2445303" cy="2318895"/>
            </a:xfrm>
            <a:prstGeom prst="rect">
              <a:avLst/>
            </a:prstGeom>
            <a:noFill/>
            <a:ln w="9525">
              <a:noFill/>
              <a:miter lim="800000"/>
              <a:headEnd/>
              <a:tailEnd/>
            </a:ln>
          </p:spPr>
        </p:pic>
        <p:pic>
          <p:nvPicPr>
            <p:cNvPr id="29" name="Picture 5"/>
            <p:cNvPicPr>
              <a:picLocks noChangeAspect="1" noChangeArrowheads="1"/>
            </p:cNvPicPr>
            <p:nvPr/>
          </p:nvPicPr>
          <p:blipFill>
            <a:blip r:embed="rId5" cstate="print"/>
            <a:srcRect/>
            <a:stretch>
              <a:fillRect/>
            </a:stretch>
          </p:blipFill>
          <p:spPr bwMode="auto">
            <a:xfrm>
              <a:off x="228704" y="2764884"/>
              <a:ext cx="2529955" cy="2399171"/>
            </a:xfrm>
            <a:prstGeom prst="rect">
              <a:avLst/>
            </a:prstGeom>
            <a:noFill/>
            <a:ln w="9525">
              <a:noFill/>
              <a:miter lim="800000"/>
              <a:headEnd/>
              <a:tailEnd/>
            </a:ln>
          </p:spPr>
        </p:pic>
        <p:pic>
          <p:nvPicPr>
            <p:cNvPr id="30" name="Picture 5"/>
            <p:cNvPicPr>
              <a:picLocks noChangeAspect="1" noChangeArrowheads="1"/>
            </p:cNvPicPr>
            <p:nvPr/>
          </p:nvPicPr>
          <p:blipFill>
            <a:blip r:embed="rId5" cstate="print"/>
            <a:srcRect/>
            <a:stretch>
              <a:fillRect/>
            </a:stretch>
          </p:blipFill>
          <p:spPr bwMode="auto">
            <a:xfrm>
              <a:off x="3156065" y="2792140"/>
              <a:ext cx="2445303" cy="2318895"/>
            </a:xfrm>
            <a:prstGeom prst="rect">
              <a:avLst/>
            </a:prstGeom>
            <a:noFill/>
            <a:ln w="9525">
              <a:noFill/>
              <a:miter lim="800000"/>
              <a:headEnd/>
              <a:tailEnd/>
            </a:ln>
          </p:spPr>
        </p:pic>
        <p:pic>
          <p:nvPicPr>
            <p:cNvPr id="31" name="Picture 5"/>
            <p:cNvPicPr>
              <a:picLocks noChangeAspect="1" noChangeArrowheads="1"/>
            </p:cNvPicPr>
            <p:nvPr/>
          </p:nvPicPr>
          <p:blipFill>
            <a:blip r:embed="rId5" cstate="print"/>
            <a:srcRect/>
            <a:stretch>
              <a:fillRect/>
            </a:stretch>
          </p:blipFill>
          <p:spPr bwMode="auto">
            <a:xfrm>
              <a:off x="6134034" y="2739503"/>
              <a:ext cx="2445303" cy="2318895"/>
            </a:xfrm>
            <a:prstGeom prst="rect">
              <a:avLst/>
            </a:prstGeom>
            <a:noFill/>
            <a:ln w="9525">
              <a:noFill/>
              <a:miter lim="800000"/>
              <a:headEnd/>
              <a:tailEnd/>
            </a:ln>
          </p:spPr>
        </p:pic>
        <p:sp>
          <p:nvSpPr>
            <p:cNvPr id="247" name="Right Arrow 246"/>
            <p:cNvSpPr/>
            <p:nvPr/>
          </p:nvSpPr>
          <p:spPr bwMode="auto">
            <a:xfrm rot="19540393">
              <a:off x="2579933" y="2614640"/>
              <a:ext cx="603222" cy="201978"/>
            </a:xfrm>
            <a:prstGeom prst="rightArrow">
              <a:avLst/>
            </a:prstGeom>
            <a:solidFill>
              <a:schemeClr val="bg1">
                <a:lumMod val="85000"/>
              </a:schemeClr>
            </a:solidFill>
            <a:ln w="9525" cap="flat" cmpd="sng" algn="ctr">
              <a:noFill/>
              <a:prstDash val="solid"/>
              <a:round/>
              <a:headEnd type="none" w="med" len="med"/>
              <a:tailEnd type="none" w="med" len="med"/>
            </a:ln>
            <a:effectLst>
              <a:glow rad="101600">
                <a:schemeClr val="tx1">
                  <a:lumMod val="75000"/>
                  <a:lumOff val="25000"/>
                  <a:alpha val="60000"/>
                </a:schemeClr>
              </a:glow>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48" name="Right Arrow 247"/>
            <p:cNvSpPr/>
            <p:nvPr/>
          </p:nvSpPr>
          <p:spPr bwMode="auto">
            <a:xfrm rot="19540393">
              <a:off x="5443261" y="2648706"/>
              <a:ext cx="603222" cy="201978"/>
            </a:xfrm>
            <a:prstGeom prst="rightArrow">
              <a:avLst/>
            </a:prstGeom>
            <a:solidFill>
              <a:schemeClr val="bg1">
                <a:lumMod val="85000"/>
              </a:schemeClr>
            </a:solidFill>
            <a:ln w="9525" cap="flat" cmpd="sng" algn="ctr">
              <a:noFill/>
              <a:prstDash val="solid"/>
              <a:round/>
              <a:headEnd type="none" w="med" len="med"/>
              <a:tailEnd type="none" w="med" len="med"/>
            </a:ln>
            <a:effectLst>
              <a:glow rad="101600">
                <a:schemeClr val="tx1">
                  <a:lumMod val="75000"/>
                  <a:lumOff val="25000"/>
                  <a:alpha val="60000"/>
                </a:schemeClr>
              </a:glow>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249" name="Right Arrow 248"/>
            <p:cNvSpPr/>
            <p:nvPr/>
          </p:nvSpPr>
          <p:spPr bwMode="auto">
            <a:xfrm rot="19540393">
              <a:off x="8423129" y="2584160"/>
              <a:ext cx="603222" cy="201978"/>
            </a:xfrm>
            <a:prstGeom prst="rightArrow">
              <a:avLst/>
            </a:prstGeom>
            <a:solidFill>
              <a:schemeClr val="bg1">
                <a:lumMod val="85000"/>
              </a:schemeClr>
            </a:solidFill>
            <a:ln w="9525" cap="flat" cmpd="sng" algn="ctr">
              <a:noFill/>
              <a:prstDash val="solid"/>
              <a:round/>
              <a:headEnd type="none" w="med" len="med"/>
              <a:tailEnd type="none" w="med" len="med"/>
            </a:ln>
            <a:effectLst>
              <a:glow rad="101600">
                <a:schemeClr val="tx1">
                  <a:lumMod val="75000"/>
                  <a:lumOff val="25000"/>
                  <a:alpha val="60000"/>
                </a:schemeClr>
              </a:glow>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grpSp>
      <p:sp>
        <p:nvSpPr>
          <p:cNvPr id="256" name="TextBox 255"/>
          <p:cNvSpPr txBox="1"/>
          <p:nvPr/>
        </p:nvSpPr>
        <p:spPr>
          <a:xfrm>
            <a:off x="16544" y="6516052"/>
            <a:ext cx="9144000" cy="369332"/>
          </a:xfrm>
          <a:prstGeom prst="rect">
            <a:avLst/>
          </a:prstGeom>
          <a:solidFill>
            <a:schemeClr val="accent1">
              <a:lumMod val="40000"/>
              <a:lumOff val="60000"/>
            </a:schemeClr>
          </a:solidFill>
        </p:spPr>
        <p:txBody>
          <a:bodyPr wrap="square" rtlCol="0">
            <a:spAutoFit/>
          </a:bodyPr>
          <a:lstStyle/>
          <a:p>
            <a:pPr algn="ctr"/>
            <a:r>
              <a:rPr lang="en-US" dirty="0" smtClean="0">
                <a:solidFill>
                  <a:schemeClr val="tx1"/>
                </a:solidFill>
              </a:rPr>
              <a:t>Hitachi Storage supports Exchange 2010 in Hyper-V environments offering enterprise class RAS</a:t>
            </a:r>
            <a:endParaRPr lang="en-US" dirty="0">
              <a:solidFill>
                <a:schemeClr val="tx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a:xfrm>
            <a:off x="3614703" y="816973"/>
            <a:ext cx="3032917" cy="2623592"/>
          </a:xfrm>
          <a:prstGeom prst="roundRect">
            <a:avLst/>
          </a:prstGeom>
          <a:ln>
            <a:solidFill>
              <a:schemeClr val="bg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 name="Rounded Rectangle 80"/>
          <p:cNvSpPr/>
          <p:nvPr/>
        </p:nvSpPr>
        <p:spPr>
          <a:xfrm>
            <a:off x="6864964" y="1274853"/>
            <a:ext cx="1504813" cy="19947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Title 3"/>
          <p:cNvSpPr>
            <a:spLocks noGrp="1"/>
          </p:cNvSpPr>
          <p:nvPr>
            <p:ph type="title"/>
          </p:nvPr>
        </p:nvSpPr>
        <p:spPr>
          <a:xfrm>
            <a:off x="457200" y="116632"/>
            <a:ext cx="8229600" cy="854968"/>
          </a:xfrm>
        </p:spPr>
        <p:txBody>
          <a:bodyPr>
            <a:normAutofit/>
          </a:bodyPr>
          <a:lstStyle/>
          <a:p>
            <a:r>
              <a:rPr lang="en-US" sz="3200" dirty="0" smtClean="0">
                <a:latin typeface="Segoe UI" pitchFamily="34" charset="0"/>
              </a:rPr>
              <a:t>Anatomy of a Repair: JBOD</a:t>
            </a:r>
            <a:endParaRPr lang="en-US" sz="3200" dirty="0">
              <a:latin typeface="Segoe UI"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3047" y="3617434"/>
            <a:ext cx="684573" cy="684573"/>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8832" y="2547098"/>
            <a:ext cx="822907" cy="822907"/>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8832" y="1683477"/>
            <a:ext cx="855715" cy="855715"/>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84547" y="2552328"/>
            <a:ext cx="888237" cy="888237"/>
          </a:xfrm>
          <a:prstGeom prst="rect">
            <a:avLst/>
          </a:prstGeom>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16005" y="1634652"/>
            <a:ext cx="855715" cy="855715"/>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7559" y="4616176"/>
            <a:ext cx="684573" cy="684573"/>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83894" y="5335830"/>
            <a:ext cx="684573" cy="684573"/>
          </a:xfrm>
          <a:prstGeom prst="rect">
            <a:avLst/>
          </a:prstGeom>
        </p:spPr>
      </p:pic>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906" y="2490367"/>
            <a:ext cx="781258" cy="781258"/>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9906" y="1727390"/>
            <a:ext cx="731763" cy="731763"/>
          </a:xfrm>
          <a:prstGeom prst="rect">
            <a:avLst/>
          </a:prstGeom>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98300" y="851934"/>
            <a:ext cx="740333" cy="740333"/>
          </a:xfrm>
          <a:prstGeom prst="rect">
            <a:avLst/>
          </a:prstGeom>
        </p:spPr>
      </p:pic>
      <p:pic>
        <p:nvPicPr>
          <p:cNvPr id="33" name="Picture 3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05081" y="2119833"/>
            <a:ext cx="533918" cy="533918"/>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67405" y="3577353"/>
            <a:ext cx="827634" cy="827634"/>
          </a:xfrm>
          <a:prstGeom prst="rect">
            <a:avLst/>
          </a:prstGeom>
        </p:spPr>
      </p:pic>
      <p:pic>
        <p:nvPicPr>
          <p:cNvPr id="36" name="Picture 3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097531" y="916083"/>
            <a:ext cx="717540" cy="717540"/>
          </a:xfrm>
          <a:prstGeom prst="rect">
            <a:avLst/>
          </a:prstGeom>
        </p:spPr>
      </p:pic>
      <p:pic>
        <p:nvPicPr>
          <p:cNvPr id="37" name="Picture 3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236905" y="1541729"/>
            <a:ext cx="499388" cy="499388"/>
          </a:xfrm>
          <a:prstGeom prst="rect">
            <a:avLst/>
          </a:prstGeom>
        </p:spPr>
      </p:pic>
      <p:pic>
        <p:nvPicPr>
          <p:cNvPr id="49" name="Picture 4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81222" y="4616176"/>
            <a:ext cx="684573" cy="684573"/>
          </a:xfrm>
          <a:prstGeom prst="rect">
            <a:avLst/>
          </a:prstGeom>
        </p:spPr>
      </p:pic>
      <p:cxnSp>
        <p:nvCxnSpPr>
          <p:cNvPr id="52" name="Straight Connector 51"/>
          <p:cNvCxnSpPr/>
          <p:nvPr/>
        </p:nvCxnSpPr>
        <p:spPr>
          <a:xfrm>
            <a:off x="3783894" y="4524571"/>
            <a:ext cx="158190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74844" y="4524571"/>
            <a:ext cx="0" cy="149583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2752" y="5335829"/>
            <a:ext cx="684573" cy="684573"/>
          </a:xfrm>
          <a:prstGeom prst="rect">
            <a:avLst/>
          </a:prstGeom>
        </p:spPr>
      </p:pic>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05334" y="4604610"/>
            <a:ext cx="684573" cy="684573"/>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1669" y="5324264"/>
            <a:ext cx="684573" cy="684573"/>
          </a:xfrm>
          <a:prstGeom prst="rect">
            <a:avLst/>
          </a:prstGeom>
        </p:spPr>
      </p:pic>
      <p:pic>
        <p:nvPicPr>
          <p:cNvPr id="62" name="Picture 6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85180" y="3565787"/>
            <a:ext cx="827634" cy="827634"/>
          </a:xfrm>
          <a:prstGeom prst="rect">
            <a:avLst/>
          </a:prstGeom>
        </p:spPr>
      </p:pic>
      <p:pic>
        <p:nvPicPr>
          <p:cNvPr id="63" name="Picture 6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8997" y="4604610"/>
            <a:ext cx="684573" cy="684573"/>
          </a:xfrm>
          <a:prstGeom prst="rect">
            <a:avLst/>
          </a:prstGeom>
        </p:spPr>
      </p:pic>
      <p:cxnSp>
        <p:nvCxnSpPr>
          <p:cNvPr id="64" name="Straight Connector 63"/>
          <p:cNvCxnSpPr/>
          <p:nvPr/>
        </p:nvCxnSpPr>
        <p:spPr>
          <a:xfrm>
            <a:off x="6401669" y="4513005"/>
            <a:ext cx="158190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192619" y="4513005"/>
            <a:ext cx="0" cy="1495832"/>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66" name="Picture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0527" y="5324263"/>
            <a:ext cx="684573" cy="684573"/>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30498" y="3617433"/>
            <a:ext cx="684573" cy="684573"/>
          </a:xfrm>
          <a:prstGeom prst="rect">
            <a:avLst/>
          </a:prstGeom>
        </p:spPr>
      </p:pic>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876617" y="5475179"/>
            <a:ext cx="436842" cy="436842"/>
          </a:xfrm>
          <a:prstGeom prst="rect">
            <a:avLst/>
          </a:prstGeom>
        </p:spPr>
      </p:pic>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27764" y="5785601"/>
            <a:ext cx="367274" cy="367274"/>
          </a:xfrm>
          <a:prstGeom prst="rect">
            <a:avLst/>
          </a:prstGeom>
        </p:spPr>
      </p:pic>
      <p:pic>
        <p:nvPicPr>
          <p:cNvPr id="45" name="Picture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136249" y="5739692"/>
            <a:ext cx="459092" cy="459092"/>
          </a:xfrm>
          <a:prstGeom prst="rect">
            <a:avLst/>
          </a:prstGeom>
        </p:spPr>
      </p:pic>
      <p:pic>
        <p:nvPicPr>
          <p:cNvPr id="71" name="Picture 7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81101" y="4905213"/>
            <a:ext cx="367274" cy="367274"/>
          </a:xfrm>
          <a:prstGeom prst="rect">
            <a:avLst/>
          </a:prstGeom>
        </p:spPr>
      </p:pic>
      <p:pic>
        <p:nvPicPr>
          <p:cNvPr id="72" name="Picture 7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267405" y="4065842"/>
            <a:ext cx="367274" cy="367274"/>
          </a:xfrm>
          <a:prstGeom prst="rect">
            <a:avLst/>
          </a:prstGeom>
        </p:spPr>
      </p:pic>
      <p:pic>
        <p:nvPicPr>
          <p:cNvPr id="74" name="Picture 7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91102" y="4885776"/>
            <a:ext cx="375145" cy="375145"/>
          </a:xfrm>
          <a:prstGeom prst="rect">
            <a:avLst/>
          </a:prstGeom>
        </p:spPr>
      </p:pic>
      <p:pic>
        <p:nvPicPr>
          <p:cNvPr id="75" name="Picture 7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671720" y="4061906"/>
            <a:ext cx="375145" cy="375145"/>
          </a:xfrm>
          <a:prstGeom prst="rect">
            <a:avLst/>
          </a:prstGeom>
        </p:spPr>
      </p:pic>
      <p:pic>
        <p:nvPicPr>
          <p:cNvPr id="76" name="Picture 7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472784" y="3985544"/>
            <a:ext cx="375145" cy="375145"/>
          </a:xfrm>
          <a:prstGeom prst="rect">
            <a:avLst/>
          </a:prstGeom>
        </p:spPr>
      </p:pic>
      <p:pic>
        <p:nvPicPr>
          <p:cNvPr id="77" name="Picture 7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89305" y="1694129"/>
            <a:ext cx="499388" cy="499388"/>
          </a:xfrm>
          <a:prstGeom prst="rect">
            <a:avLst/>
          </a:prstGeom>
        </p:spPr>
      </p:pic>
      <p:pic>
        <p:nvPicPr>
          <p:cNvPr id="78" name="Picture 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41705" y="1846529"/>
            <a:ext cx="499388" cy="499388"/>
          </a:xfrm>
          <a:prstGeom prst="rect">
            <a:avLst/>
          </a:prstGeom>
        </p:spPr>
      </p:pic>
      <p:pic>
        <p:nvPicPr>
          <p:cNvPr id="79" name="Picture 7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257481" y="2272233"/>
            <a:ext cx="533918" cy="533918"/>
          </a:xfrm>
          <a:prstGeom prst="rect">
            <a:avLst/>
          </a:prstGeom>
        </p:spPr>
      </p:pic>
      <p:pic>
        <p:nvPicPr>
          <p:cNvPr id="80" name="Picture 7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09881" y="2424633"/>
            <a:ext cx="533918" cy="533918"/>
          </a:xfrm>
          <a:prstGeom prst="rect">
            <a:avLst/>
          </a:prstGeom>
        </p:spPr>
      </p:pic>
      <p:pic>
        <p:nvPicPr>
          <p:cNvPr id="83" name="Picture 8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989728" y="3002731"/>
            <a:ext cx="367274" cy="367274"/>
          </a:xfrm>
          <a:prstGeom prst="rect">
            <a:avLst/>
          </a:prstGeom>
        </p:spPr>
      </p:pic>
      <p:sp>
        <p:nvSpPr>
          <p:cNvPr id="5" name="TextBox 4"/>
          <p:cNvSpPr txBox="1"/>
          <p:nvPr/>
        </p:nvSpPr>
        <p:spPr>
          <a:xfrm>
            <a:off x="309283" y="916083"/>
            <a:ext cx="3160058" cy="5567678"/>
          </a:xfrm>
          <a:prstGeom prst="rect">
            <a:avLst/>
          </a:prstGeom>
          <a:noFill/>
        </p:spPr>
        <p:txBody>
          <a:bodyPr wrap="square" rtlCol="0">
            <a:spAutoFit/>
          </a:bodyPr>
          <a:lstStyle/>
          <a:p>
            <a:pPr marL="285750" indent="-285750">
              <a:lnSpc>
                <a:spcPct val="120000"/>
              </a:lnSpc>
              <a:spcBef>
                <a:spcPts val="600"/>
              </a:spcBef>
              <a:buFont typeface="Arial" pitchFamily="34" charset="0"/>
              <a:buChar char="•"/>
            </a:pPr>
            <a:r>
              <a:rPr lang="en-US" sz="1600" b="1" dirty="0">
                <a:solidFill>
                  <a:schemeClr val="bg1"/>
                </a:solidFill>
              </a:rPr>
              <a:t>Drive Begins to Fail</a:t>
            </a:r>
          </a:p>
          <a:p>
            <a:pPr marL="285750" indent="-285750">
              <a:lnSpc>
                <a:spcPct val="120000"/>
              </a:lnSpc>
              <a:spcBef>
                <a:spcPts val="600"/>
              </a:spcBef>
              <a:buFont typeface="Arial" pitchFamily="34" charset="0"/>
              <a:buChar char="•"/>
            </a:pPr>
            <a:r>
              <a:rPr lang="en-US" sz="1600" b="1" dirty="0">
                <a:solidFill>
                  <a:schemeClr val="bg1"/>
                </a:solidFill>
              </a:rPr>
              <a:t>Errors Are Generated</a:t>
            </a:r>
          </a:p>
          <a:p>
            <a:pPr marL="285750" indent="-285750">
              <a:lnSpc>
                <a:spcPct val="120000"/>
              </a:lnSpc>
              <a:spcBef>
                <a:spcPts val="600"/>
              </a:spcBef>
              <a:buFont typeface="Arial" pitchFamily="34" charset="0"/>
              <a:buChar char="•"/>
            </a:pPr>
            <a:r>
              <a:rPr lang="en-US" sz="1600" b="1" dirty="0">
                <a:solidFill>
                  <a:schemeClr val="bg1"/>
                </a:solidFill>
              </a:rPr>
              <a:t>User Experience Preserved</a:t>
            </a:r>
          </a:p>
          <a:p>
            <a:pPr marL="285750" indent="-285750">
              <a:lnSpc>
                <a:spcPct val="120000"/>
              </a:lnSpc>
              <a:spcBef>
                <a:spcPts val="600"/>
              </a:spcBef>
              <a:buFont typeface="Arial" pitchFamily="34" charset="0"/>
              <a:buChar char="•"/>
            </a:pPr>
            <a:r>
              <a:rPr lang="en-US" sz="1600" b="1" dirty="0">
                <a:solidFill>
                  <a:schemeClr val="bg1"/>
                </a:solidFill>
              </a:rPr>
              <a:t>IT Investigates</a:t>
            </a:r>
          </a:p>
          <a:p>
            <a:pPr marL="285750" indent="-285750">
              <a:lnSpc>
                <a:spcPct val="120000"/>
              </a:lnSpc>
              <a:spcBef>
                <a:spcPts val="600"/>
              </a:spcBef>
              <a:buFont typeface="Arial" pitchFamily="34" charset="0"/>
              <a:buChar char="•"/>
            </a:pPr>
            <a:r>
              <a:rPr lang="en-US" sz="1600" b="1" dirty="0">
                <a:solidFill>
                  <a:schemeClr val="bg1"/>
                </a:solidFill>
              </a:rPr>
              <a:t>Problem Determined</a:t>
            </a:r>
          </a:p>
          <a:p>
            <a:pPr marL="285750" indent="-285750">
              <a:lnSpc>
                <a:spcPct val="120000"/>
              </a:lnSpc>
              <a:spcBef>
                <a:spcPts val="600"/>
              </a:spcBef>
              <a:buFont typeface="Arial" pitchFamily="34" charset="0"/>
              <a:buChar char="•"/>
            </a:pPr>
            <a:r>
              <a:rPr lang="en-US" sz="1600" b="1" dirty="0">
                <a:solidFill>
                  <a:schemeClr val="bg1"/>
                </a:solidFill>
              </a:rPr>
              <a:t>Uninvolved Teams Disengage</a:t>
            </a:r>
          </a:p>
          <a:p>
            <a:pPr marL="285750" indent="-285750">
              <a:lnSpc>
                <a:spcPct val="120000"/>
              </a:lnSpc>
              <a:spcBef>
                <a:spcPts val="600"/>
              </a:spcBef>
              <a:buFont typeface="Arial" pitchFamily="34" charset="0"/>
              <a:buChar char="•"/>
            </a:pPr>
            <a:r>
              <a:rPr lang="en-US" sz="1600" b="1" dirty="0">
                <a:solidFill>
                  <a:schemeClr val="bg1"/>
                </a:solidFill>
              </a:rPr>
              <a:t>Change Control and Team Coordination Active</a:t>
            </a:r>
          </a:p>
          <a:p>
            <a:pPr marL="285750" indent="-285750">
              <a:lnSpc>
                <a:spcPct val="120000"/>
              </a:lnSpc>
              <a:spcBef>
                <a:spcPts val="600"/>
              </a:spcBef>
              <a:buFont typeface="Arial" pitchFamily="34" charset="0"/>
              <a:buChar char="•"/>
            </a:pPr>
            <a:r>
              <a:rPr lang="en-US" sz="1600" b="1" dirty="0">
                <a:solidFill>
                  <a:schemeClr val="bg1"/>
                </a:solidFill>
              </a:rPr>
              <a:t>Hardware Replaced</a:t>
            </a:r>
          </a:p>
          <a:p>
            <a:pPr marL="285750" indent="-285750">
              <a:lnSpc>
                <a:spcPct val="120000"/>
              </a:lnSpc>
              <a:spcBef>
                <a:spcPts val="600"/>
              </a:spcBef>
              <a:buFont typeface="Arial" pitchFamily="34" charset="0"/>
              <a:buChar char="•"/>
            </a:pPr>
            <a:r>
              <a:rPr lang="en-US" sz="1600" b="1" dirty="0">
                <a:solidFill>
                  <a:schemeClr val="bg1"/>
                </a:solidFill>
              </a:rPr>
              <a:t>Hardware Installed in Windows</a:t>
            </a:r>
          </a:p>
          <a:p>
            <a:pPr marL="285750" indent="-285750">
              <a:lnSpc>
                <a:spcPct val="120000"/>
              </a:lnSpc>
              <a:spcBef>
                <a:spcPts val="600"/>
              </a:spcBef>
              <a:buFont typeface="Arial" pitchFamily="34" charset="0"/>
              <a:buChar char="•"/>
            </a:pPr>
            <a:r>
              <a:rPr lang="en-US" sz="1600" b="1" dirty="0">
                <a:solidFill>
                  <a:schemeClr val="bg1"/>
                </a:solidFill>
              </a:rPr>
              <a:t>Database Created</a:t>
            </a:r>
          </a:p>
          <a:p>
            <a:pPr marL="285750" indent="-285750">
              <a:lnSpc>
                <a:spcPct val="120000"/>
              </a:lnSpc>
              <a:spcBef>
                <a:spcPts val="600"/>
              </a:spcBef>
              <a:buFont typeface="Arial" pitchFamily="34" charset="0"/>
              <a:buChar char="•"/>
            </a:pPr>
            <a:r>
              <a:rPr lang="en-US" sz="1600" b="1" dirty="0">
                <a:solidFill>
                  <a:schemeClr val="bg1"/>
                </a:solidFill>
              </a:rPr>
              <a:t>Reseed Completed</a:t>
            </a:r>
          </a:p>
          <a:p>
            <a:pPr marL="285750" indent="-285750">
              <a:lnSpc>
                <a:spcPct val="120000"/>
              </a:lnSpc>
              <a:spcBef>
                <a:spcPts val="600"/>
              </a:spcBef>
              <a:buFont typeface="Arial" pitchFamily="34" charset="0"/>
              <a:buChar char="•"/>
            </a:pPr>
            <a:r>
              <a:rPr lang="en-US" sz="1600" b="1" dirty="0">
                <a:solidFill>
                  <a:schemeClr val="bg1"/>
                </a:solidFill>
              </a:rPr>
              <a:t>Resolution Completed, Normal Operations Resume</a:t>
            </a:r>
          </a:p>
          <a:p>
            <a:pPr marL="285750" indent="-285750">
              <a:buFont typeface="Arial" pitchFamily="34" charset="0"/>
              <a:buChar char="•"/>
            </a:pP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295797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par>
                                <p:cTn id="9" presetID="26" presetClass="emph" presetSubtype="0" repeatCount="indefinite" fill="hold" nodeType="withEffect">
                                  <p:stCondLst>
                                    <p:cond delay="0"/>
                                  </p:stCondLst>
                                  <p:endCondLst>
                                    <p:cond evt="onNext" delay="0">
                                      <p:tgtEl>
                                        <p:sldTgt/>
                                      </p:tgtEl>
                                    </p:cond>
                                  </p:endCondLst>
                                  <p:childTnLst>
                                    <p:animEffect transition="out" filter="fade">
                                      <p:cBhvr>
                                        <p:cTn id="10" dur="2000" tmFilter="0, 0; .2, .5; .8, .5; 1, 0"/>
                                        <p:tgtEl>
                                          <p:spTgt spid="45"/>
                                        </p:tgtEl>
                                      </p:cBhvr>
                                    </p:animEffect>
                                    <p:animScale>
                                      <p:cBhvr>
                                        <p:cTn id="11" dur="1000" autoRev="1" fill="hold"/>
                                        <p:tgtEl>
                                          <p:spTgt spid="4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7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8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childTnLst>
                                </p:cTn>
                              </p:par>
                              <p:par>
                                <p:cTn id="28" presetID="26" presetClass="emph" presetSubtype="0" repeatCount="indefinite" fill="hold" nodeType="withEffect">
                                  <p:stCondLst>
                                    <p:cond delay="0"/>
                                  </p:stCondLst>
                                  <p:endCondLst>
                                    <p:cond evt="onNext" delay="0">
                                      <p:tgtEl>
                                        <p:sldTgt/>
                                      </p:tgtEl>
                                    </p:cond>
                                  </p:endCondLst>
                                  <p:childTnLst>
                                    <p:animEffect transition="out" filter="fade">
                                      <p:cBhvr>
                                        <p:cTn id="29" dur="1000" tmFilter="0, 0; .2, .5; .8, .5; 1, 0"/>
                                        <p:tgtEl>
                                          <p:spTgt spid="83"/>
                                        </p:tgtEl>
                                      </p:cBhvr>
                                    </p:animEffect>
                                    <p:animScale>
                                      <p:cBhvr>
                                        <p:cTn id="30" dur="500" autoRev="1" fill="hold"/>
                                        <p:tgtEl>
                                          <p:spTgt spid="83"/>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26" presetClass="emph" presetSubtype="0" repeatCount="indefinite" fill="hold" nodeType="withEffect">
                                  <p:stCondLst>
                                    <p:cond delay="0"/>
                                  </p:stCondLst>
                                  <p:endCondLst>
                                    <p:cond evt="onNext" delay="0">
                                      <p:tgtEl>
                                        <p:sldTgt/>
                                      </p:tgtEl>
                                    </p:cond>
                                  </p:endCondLst>
                                  <p:childTnLst>
                                    <p:animEffect transition="out" filter="fade">
                                      <p:cBhvr>
                                        <p:cTn id="38" dur="2000" tmFilter="0, 0; .2, .5; .8, .5; 1, 0"/>
                                        <p:tgtEl>
                                          <p:spTgt spid="14"/>
                                        </p:tgtEl>
                                      </p:cBhvr>
                                    </p:animEffect>
                                    <p:animScale>
                                      <p:cBhvr>
                                        <p:cTn id="39" dur="1000" autoRev="1" fill="hold"/>
                                        <p:tgtEl>
                                          <p:spTgt spid="14"/>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4.16667E-6 3.7037E-6 L 0.18282 0.57245 " pathEditMode="relative" rAng="0" ptsTypes="AA">
                                      <p:cBhvr>
                                        <p:cTn id="43" dur="2000" fill="hold"/>
                                        <p:tgtEl>
                                          <p:spTgt spid="21"/>
                                        </p:tgtEl>
                                        <p:attrNameLst>
                                          <p:attrName>ppt_x</p:attrName>
                                          <p:attrName>ppt_y</p:attrName>
                                        </p:attrNameLst>
                                      </p:cBhvr>
                                      <p:rCtr x="9132" y="28611"/>
                                    </p:animMotion>
                                  </p:childTnLst>
                                </p:cTn>
                              </p:par>
                              <p:par>
                                <p:cTn id="44" presetID="1" presetClass="entr" presetSubtype="0" fill="hold" nodeType="with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childTnLst>
                                </p:cTn>
                              </p:par>
                              <p:par>
                                <p:cTn id="46" presetID="42" presetClass="path" presetSubtype="0" accel="50000" decel="50000" fill="hold" nodeType="withEffect">
                                  <p:stCondLst>
                                    <p:cond delay="0"/>
                                  </p:stCondLst>
                                  <p:childTnLst>
                                    <p:animMotion origin="layout" path="M 4.72222E-6 -3.7037E-7 L -0.09497 0.27963 " pathEditMode="relative" rAng="0" ptsTypes="AA">
                                      <p:cBhvr>
                                        <p:cTn id="47" dur="2000" fill="hold"/>
                                        <p:tgtEl>
                                          <p:spTgt spid="23"/>
                                        </p:tgtEl>
                                        <p:attrNameLst>
                                          <p:attrName>ppt_x</p:attrName>
                                          <p:attrName>ppt_y</p:attrName>
                                        </p:attrNameLst>
                                      </p:cBhvr>
                                      <p:rCtr x="-4757" y="13981"/>
                                    </p:animMotion>
                                  </p:childTnLst>
                                </p:cTn>
                              </p:par>
                              <p:par>
                                <p:cTn id="48" presetID="42" presetClass="path" presetSubtype="0" accel="50000" decel="50000" fill="hold" nodeType="withEffect">
                                  <p:stCondLst>
                                    <p:cond delay="0"/>
                                  </p:stCondLst>
                                  <p:childTnLst>
                                    <p:animMotion origin="layout" path="M 1.94444E-6 2.59259E-6 L 0.20955 0.22662 " pathEditMode="relative" rAng="0" ptsTypes="AA">
                                      <p:cBhvr>
                                        <p:cTn id="49" dur="2000" fill="hold"/>
                                        <p:tgtEl>
                                          <p:spTgt spid="20"/>
                                        </p:tgtEl>
                                        <p:attrNameLst>
                                          <p:attrName>ppt_x</p:attrName>
                                          <p:attrName>ppt_y</p:attrName>
                                        </p:attrNameLst>
                                      </p:cBhvr>
                                      <p:rCtr x="10469" y="11319"/>
                                    </p:animMotion>
                                  </p:childTnLst>
                                </p:cTn>
                              </p:par>
                              <p:par>
                                <p:cTn id="50" presetID="42" presetClass="path" presetSubtype="0" accel="50000" decel="50000" fill="hold" nodeType="withEffect">
                                  <p:stCondLst>
                                    <p:cond delay="0"/>
                                  </p:stCondLst>
                                  <p:childTnLst>
                                    <p:animMotion origin="layout" path="M -2.77778E-7 -1.48148E-6 L 0.07066 0.29908 " pathEditMode="relative" rAng="0" ptsTypes="AA">
                                      <p:cBhvr>
                                        <p:cTn id="51" dur="2000" fill="hold"/>
                                        <p:tgtEl>
                                          <p:spTgt spid="22"/>
                                        </p:tgtEl>
                                        <p:attrNameLst>
                                          <p:attrName>ppt_x</p:attrName>
                                          <p:attrName>ppt_y</p:attrName>
                                        </p:attrNameLst>
                                      </p:cBhvr>
                                      <p:rCtr x="3524" y="14954"/>
                                    </p:animMotion>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nodeType="clickEffect">
                                  <p:stCondLst>
                                    <p:cond delay="0"/>
                                  </p:stCondLst>
                                  <p:childTnLst>
                                    <p:set>
                                      <p:cBhvr>
                                        <p:cTn id="55" dur="1" fill="hold">
                                          <p:stCondLst>
                                            <p:cond delay="0"/>
                                          </p:stCondLst>
                                        </p:cTn>
                                        <p:tgtEl>
                                          <p:spTgt spid="45"/>
                                        </p:tgtEl>
                                        <p:attrNameLst>
                                          <p:attrName>style.visibility</p:attrName>
                                        </p:attrNameLst>
                                      </p:cBhvr>
                                      <p:to>
                                        <p:strVal val="hidden"/>
                                      </p:to>
                                    </p:set>
                                  </p:childTnLst>
                                </p:cTn>
                              </p:par>
                              <p:par>
                                <p:cTn id="56" presetID="1" presetClass="entr" presetSubtype="0" fill="hold" nodeType="withEffect">
                                  <p:stCondLst>
                                    <p:cond delay="0"/>
                                  </p:stCondLst>
                                  <p:childTnLst>
                                    <p:set>
                                      <p:cBhvr>
                                        <p:cTn id="57" dur="1" fill="hold">
                                          <p:stCondLst>
                                            <p:cond delay="0"/>
                                          </p:stCondLst>
                                        </p:cTn>
                                        <p:tgtEl>
                                          <p:spTgt spid="5">
                                            <p:txEl>
                                              <p:pRg st="4" end="4"/>
                                            </p:txEl>
                                          </p:spTgt>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7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7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76"/>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58"/>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49"/>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14"/>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 calcmode="lin" valueType="num">
                                      <p:cBhvr additive="base">
                                        <p:cTn id="74" dur="2000" fill="hold"/>
                                        <p:tgtEl>
                                          <p:spTgt spid="58"/>
                                        </p:tgtEl>
                                        <p:attrNameLst>
                                          <p:attrName>ppt_x</p:attrName>
                                        </p:attrNameLst>
                                      </p:cBhvr>
                                      <p:tavLst>
                                        <p:tav tm="0">
                                          <p:val>
                                            <p:strVal val="#ppt_x"/>
                                          </p:val>
                                        </p:tav>
                                        <p:tav tm="100000">
                                          <p:val>
                                            <p:strVal val="#ppt_x"/>
                                          </p:val>
                                        </p:tav>
                                      </p:tavLst>
                                    </p:anim>
                                    <p:anim calcmode="lin" valueType="num">
                                      <p:cBhvr additive="base">
                                        <p:cTn id="75" dur="2000" fill="hold"/>
                                        <p:tgtEl>
                                          <p:spTgt spid="58"/>
                                        </p:tgtEl>
                                        <p:attrNameLst>
                                          <p:attrName>ppt_y</p:attrName>
                                        </p:attrNameLst>
                                      </p:cBhvr>
                                      <p:tavLst>
                                        <p:tav tm="0">
                                          <p:val>
                                            <p:strVal val="1+#ppt_h/2"/>
                                          </p:val>
                                        </p:tav>
                                        <p:tav tm="100000">
                                          <p:val>
                                            <p:strVal val="#ppt_y"/>
                                          </p:val>
                                        </p:tav>
                                      </p:tavLst>
                                    </p:anim>
                                  </p:childTnLst>
                                </p:cTn>
                              </p:par>
                              <p:par>
                                <p:cTn id="76" presetID="1" presetClass="entr" presetSubtype="0" fill="hold" nodeType="with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5">
                                            <p:txEl>
                                              <p:pRg st="6" end="6"/>
                                            </p:txEl>
                                          </p:spTgt>
                                        </p:tgtEl>
                                        <p:attrNameLst>
                                          <p:attrName>style.visibility</p:attrName>
                                        </p:attrNameLst>
                                      </p:cBhvr>
                                      <p:to>
                                        <p:strVal val="visible"/>
                                      </p:to>
                                    </p:set>
                                  </p:childTnLst>
                                </p:cTn>
                              </p:par>
                              <p:par>
                                <p:cTn id="80" presetID="42" presetClass="path" presetSubtype="0" accel="50000" decel="50000" fill="hold" nodeType="withEffect">
                                  <p:stCondLst>
                                    <p:cond delay="0"/>
                                  </p:stCondLst>
                                  <p:childTnLst>
                                    <p:animMotion origin="layout" path="M 0.20955 0.22662 L 0.00121 0.0044 " pathEditMode="relative" rAng="0" ptsTypes="AA">
                                      <p:cBhvr>
                                        <p:cTn id="81" dur="2000" fill="hold"/>
                                        <p:tgtEl>
                                          <p:spTgt spid="20"/>
                                        </p:tgtEl>
                                        <p:attrNameLst>
                                          <p:attrName>ppt_x</p:attrName>
                                          <p:attrName>ppt_y</p:attrName>
                                        </p:attrNameLst>
                                      </p:cBhvr>
                                      <p:rCtr x="-10417" y="-11111"/>
                                    </p:animMotion>
                                  </p:childTnLst>
                                </p:cTn>
                              </p:par>
                              <p:par>
                                <p:cTn id="82" presetID="6" presetClass="emph" presetSubtype="0" repeatCount="indefinite" autoRev="1" nodeType="withEffect">
                                  <p:stCondLst>
                                    <p:cond delay="0"/>
                                  </p:stCondLst>
                                  <p:endCondLst>
                                    <p:cond evt="onNext" delay="0">
                                      <p:tgtEl>
                                        <p:sldTgt/>
                                      </p:tgtEl>
                                    </p:cond>
                                  </p:endCondLst>
                                  <p:childTnLst>
                                    <p:animScale>
                                      <p:cBhvr>
                                        <p:cTn id="83" dur="2000" fill="hold"/>
                                        <p:tgtEl>
                                          <p:spTgt spid="32"/>
                                        </p:tgtEl>
                                      </p:cBhvr>
                                      <p:by x="50000" y="50000"/>
                                    </p:animScale>
                                  </p:childTnLst>
                                </p:cTn>
                              </p:par>
                              <p:par>
                                <p:cTn id="84" presetID="6" presetClass="emph" presetSubtype="0" repeatCount="indefinite" autoRev="1" nodeType="withEffect">
                                  <p:stCondLst>
                                    <p:cond delay="0"/>
                                  </p:stCondLst>
                                  <p:endCondLst>
                                    <p:cond evt="onNext" delay="0">
                                      <p:tgtEl>
                                        <p:sldTgt/>
                                      </p:tgtEl>
                                    </p:cond>
                                  </p:endCondLst>
                                  <p:childTnLst>
                                    <p:animScale>
                                      <p:cBhvr>
                                        <p:cTn id="85" dur="2000" fill="hold"/>
                                        <p:tgtEl>
                                          <p:spTgt spid="36"/>
                                        </p:tgtEl>
                                      </p:cBhvr>
                                      <p:by x="50000" y="50000"/>
                                    </p:animScale>
                                  </p:childTnLst>
                                </p:cTn>
                              </p:par>
                              <p:par>
                                <p:cTn id="86" presetID="6" presetClass="emph" presetSubtype="0" repeatCount="indefinite" autoRev="1" nodeType="withEffect">
                                  <p:stCondLst>
                                    <p:cond delay="0"/>
                                  </p:stCondLst>
                                  <p:endCondLst>
                                    <p:cond evt="onNext" delay="0">
                                      <p:tgtEl>
                                        <p:sldTgt/>
                                      </p:tgtEl>
                                    </p:cond>
                                  </p:endCondLst>
                                  <p:childTnLst>
                                    <p:animScale>
                                      <p:cBhvr>
                                        <p:cTn id="87" dur="2000" fill="hold"/>
                                        <p:tgtEl>
                                          <p:spTgt spid="31"/>
                                        </p:tgtEl>
                                      </p:cBhvr>
                                      <p:by x="50000" y="50000"/>
                                    </p:animScale>
                                  </p:childTnLst>
                                </p:cTn>
                              </p:par>
                              <p:par>
                                <p:cTn id="88" presetID="6" presetClass="emph" presetSubtype="0" repeatCount="indefinite" autoRev="1" nodeType="withEffect">
                                  <p:stCondLst>
                                    <p:cond delay="0"/>
                                  </p:stCondLst>
                                  <p:endCondLst>
                                    <p:cond evt="onNext" delay="0">
                                      <p:tgtEl>
                                        <p:sldTgt/>
                                      </p:tgtEl>
                                    </p:cond>
                                  </p:endCondLst>
                                  <p:childTnLst>
                                    <p:animScale>
                                      <p:cBhvr>
                                        <p:cTn id="89" dur="2000" fill="hold"/>
                                        <p:tgtEl>
                                          <p:spTgt spid="29"/>
                                        </p:tgtEl>
                                      </p:cBhvr>
                                      <p:by x="50000" y="50000"/>
                                    </p:animScale>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childTnLst>
                                </p:cTn>
                              </p:par>
                              <p:par>
                                <p:cTn id="94" presetID="1" presetClass="entr" presetSubtype="0" fill="hold" nodeType="withEffect">
                                  <p:stCondLst>
                                    <p:cond delay="0"/>
                                  </p:stCondLst>
                                  <p:childTnLst>
                                    <p:set>
                                      <p:cBhvr>
                                        <p:cTn id="95" dur="1" fill="hold">
                                          <p:stCondLst>
                                            <p:cond delay="0"/>
                                          </p:stCondLst>
                                        </p:cTn>
                                        <p:tgtEl>
                                          <p:spTgt spid="5">
                                            <p:txEl>
                                              <p:pRg st="7" end="7"/>
                                            </p:txEl>
                                          </p:spTgt>
                                        </p:tgtEl>
                                        <p:attrNameLst>
                                          <p:attrName>style.visibility</p:attrName>
                                        </p:attrNameLst>
                                      </p:cBhvr>
                                      <p:to>
                                        <p:strVal val="visible"/>
                                      </p:to>
                                    </p:set>
                                  </p:childTnLst>
                                </p:cTn>
                              </p:par>
                              <p:par>
                                <p:cTn id="96" presetID="42" presetClass="path" presetSubtype="0" accel="50000" decel="50000" fill="hold" nodeType="withEffect">
                                  <p:stCondLst>
                                    <p:cond delay="0"/>
                                  </p:stCondLst>
                                  <p:childTnLst>
                                    <p:animMotion origin="layout" path="M 0.18282 0.57245 L -0.00052 -0.00533 " pathEditMode="relative" rAng="0" ptsTypes="AA">
                                      <p:cBhvr>
                                        <p:cTn id="97" dur="2000" fill="hold"/>
                                        <p:tgtEl>
                                          <p:spTgt spid="21"/>
                                        </p:tgtEl>
                                        <p:attrNameLst>
                                          <p:attrName>ppt_x</p:attrName>
                                          <p:attrName>ppt_y</p:attrName>
                                        </p:attrNameLst>
                                      </p:cBhvr>
                                      <p:rCtr x="-9167" y="-28889"/>
                                    </p:animMotion>
                                  </p:childTnLst>
                                </p:cTn>
                              </p:par>
                              <p:par>
                                <p:cTn id="98" presetID="6" presetClass="emph" presetSubtype="0" repeatCount="indefinite" autoRev="1" nodeType="withEffect">
                                  <p:stCondLst>
                                    <p:cond delay="0"/>
                                  </p:stCondLst>
                                  <p:endCondLst>
                                    <p:cond evt="onNext" delay="0">
                                      <p:tgtEl>
                                        <p:sldTgt/>
                                      </p:tgtEl>
                                    </p:cond>
                                  </p:endCondLst>
                                  <p:childTnLst>
                                    <p:animScale>
                                      <p:cBhvr>
                                        <p:cTn id="99" dur="2000" fill="hold"/>
                                        <p:tgtEl>
                                          <p:spTgt spid="32"/>
                                        </p:tgtEl>
                                      </p:cBhvr>
                                      <p:by x="50000" y="50000"/>
                                    </p:animScale>
                                  </p:childTnLst>
                                </p:cTn>
                              </p:par>
                              <p:par>
                                <p:cTn id="100" presetID="6" presetClass="emph" presetSubtype="0" repeatCount="indefinite" autoRev="1" nodeType="withEffect">
                                  <p:stCondLst>
                                    <p:cond delay="0"/>
                                  </p:stCondLst>
                                  <p:endCondLst>
                                    <p:cond evt="onNext" delay="0">
                                      <p:tgtEl>
                                        <p:sldTgt/>
                                      </p:tgtEl>
                                    </p:cond>
                                  </p:endCondLst>
                                  <p:childTnLst>
                                    <p:animScale>
                                      <p:cBhvr>
                                        <p:cTn id="101" dur="2000" fill="hold"/>
                                        <p:tgtEl>
                                          <p:spTgt spid="36"/>
                                        </p:tgtEl>
                                      </p:cBhvr>
                                      <p:by x="50000" y="50000"/>
                                    </p:animScale>
                                  </p:childTnLst>
                                </p:cTn>
                              </p:par>
                              <p:par>
                                <p:cTn id="102" presetID="6" presetClass="emph" presetSubtype="0" repeatCount="indefinite" autoRev="1" nodeType="withEffect">
                                  <p:stCondLst>
                                    <p:cond delay="0"/>
                                  </p:stCondLst>
                                  <p:endCondLst>
                                    <p:cond evt="onNext" delay="0">
                                      <p:tgtEl>
                                        <p:sldTgt/>
                                      </p:tgtEl>
                                    </p:cond>
                                  </p:endCondLst>
                                  <p:childTnLst>
                                    <p:animScale>
                                      <p:cBhvr>
                                        <p:cTn id="103" dur="2000" fill="hold"/>
                                        <p:tgtEl>
                                          <p:spTgt spid="31"/>
                                        </p:tgtEl>
                                      </p:cBhvr>
                                      <p:by x="50000" y="50000"/>
                                    </p:animScale>
                                  </p:childTnLst>
                                </p:cTn>
                              </p:par>
                              <p:par>
                                <p:cTn id="104" presetID="6" presetClass="emph" presetSubtype="0" repeatCount="indefinite" autoRev="1" nodeType="withEffect">
                                  <p:stCondLst>
                                    <p:cond delay="0"/>
                                  </p:stCondLst>
                                  <p:endCondLst>
                                    <p:cond evt="onNext" delay="0">
                                      <p:tgtEl>
                                        <p:sldTgt/>
                                      </p:tgtEl>
                                    </p:cond>
                                  </p:endCondLst>
                                  <p:childTnLst>
                                    <p:animScale>
                                      <p:cBhvr>
                                        <p:cTn id="105" dur="2000" fill="hold"/>
                                        <p:tgtEl>
                                          <p:spTgt spid="29"/>
                                        </p:tgtEl>
                                      </p:cBhvr>
                                      <p:by x="50000" y="50000"/>
                                    </p:animScale>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nodeType="clickEffect">
                                  <p:stCondLst>
                                    <p:cond delay="0"/>
                                  </p:stCondLst>
                                  <p:childTnLst>
                                    <p:set>
                                      <p:cBhvr>
                                        <p:cTn id="109" dur="1" fill="hold">
                                          <p:stCondLst>
                                            <p:cond delay="0"/>
                                          </p:stCondLst>
                                        </p:cTn>
                                        <p:tgtEl>
                                          <p:spTgt spid="72"/>
                                        </p:tgtEl>
                                        <p:attrNameLst>
                                          <p:attrName>style.visibility</p:attrName>
                                        </p:attrNameLst>
                                      </p:cBhvr>
                                      <p:to>
                                        <p:strVal val="visible"/>
                                      </p:to>
                                    </p:set>
                                  </p:childTnLst>
                                </p:cTn>
                              </p:par>
                              <p:par>
                                <p:cTn id="110" presetID="1" presetClass="entr" presetSubtype="0" fill="hold" nodeType="withEffect">
                                  <p:stCondLst>
                                    <p:cond delay="0"/>
                                  </p:stCondLst>
                                  <p:childTnLst>
                                    <p:set>
                                      <p:cBhvr>
                                        <p:cTn id="111" dur="1" fill="hold">
                                          <p:stCondLst>
                                            <p:cond delay="0"/>
                                          </p:stCondLst>
                                        </p:cTn>
                                        <p:tgtEl>
                                          <p:spTgt spid="5">
                                            <p:txEl>
                                              <p:pRg st="8" end="8"/>
                                            </p:txEl>
                                          </p:spTgt>
                                        </p:tgtEl>
                                        <p:attrNameLst>
                                          <p:attrName>style.visibility</p:attrName>
                                        </p:attrNameLst>
                                      </p:cBhvr>
                                      <p:to>
                                        <p:strVal val="visible"/>
                                      </p:to>
                                    </p:set>
                                  </p:childTnLst>
                                </p:cTn>
                              </p:par>
                              <p:par>
                                <p:cTn id="112" presetID="42" presetClass="path" presetSubtype="0" accel="50000" decel="50000" fill="hold" nodeType="withEffect">
                                  <p:stCondLst>
                                    <p:cond delay="0"/>
                                  </p:stCondLst>
                                  <p:childTnLst>
                                    <p:animMotion origin="layout" path="M -0.09497 0.27963 L -0.0033 0.00185 " pathEditMode="relative" rAng="0" ptsTypes="AA">
                                      <p:cBhvr>
                                        <p:cTn id="113" dur="2000" fill="hold"/>
                                        <p:tgtEl>
                                          <p:spTgt spid="23"/>
                                        </p:tgtEl>
                                        <p:attrNameLst>
                                          <p:attrName>ppt_x</p:attrName>
                                          <p:attrName>ppt_y</p:attrName>
                                        </p:attrNameLst>
                                      </p:cBhvr>
                                      <p:rCtr x="4583" y="-13889"/>
                                    </p:animMotion>
                                  </p:childTnLst>
                                </p:cTn>
                              </p:par>
                              <p:par>
                                <p:cTn id="114" presetID="6" presetClass="emph" presetSubtype="0" repeatCount="indefinite" autoRev="1" nodeType="withEffect">
                                  <p:stCondLst>
                                    <p:cond delay="0"/>
                                  </p:stCondLst>
                                  <p:endCondLst>
                                    <p:cond evt="onNext" delay="0">
                                      <p:tgtEl>
                                        <p:sldTgt/>
                                      </p:tgtEl>
                                    </p:cond>
                                  </p:endCondLst>
                                  <p:childTnLst>
                                    <p:animScale>
                                      <p:cBhvr>
                                        <p:cTn id="115" dur="2000" fill="hold"/>
                                        <p:tgtEl>
                                          <p:spTgt spid="32"/>
                                        </p:tgtEl>
                                      </p:cBhvr>
                                      <p:by x="50000" y="50000"/>
                                    </p:animScale>
                                  </p:childTnLst>
                                </p:cTn>
                              </p:par>
                              <p:par>
                                <p:cTn id="116" presetID="6" presetClass="emph" presetSubtype="0" repeatCount="indefinite" autoRev="1" nodeType="withEffect">
                                  <p:stCondLst>
                                    <p:cond delay="0"/>
                                  </p:stCondLst>
                                  <p:endCondLst>
                                    <p:cond evt="onNext" delay="0">
                                      <p:tgtEl>
                                        <p:sldTgt/>
                                      </p:tgtEl>
                                    </p:cond>
                                  </p:endCondLst>
                                  <p:childTnLst>
                                    <p:animScale>
                                      <p:cBhvr>
                                        <p:cTn id="117" dur="2000" fill="hold"/>
                                        <p:tgtEl>
                                          <p:spTgt spid="36"/>
                                        </p:tgtEl>
                                      </p:cBhvr>
                                      <p:by x="50000" y="50000"/>
                                    </p:animScale>
                                  </p:childTnLst>
                                </p:cTn>
                              </p:par>
                              <p:par>
                                <p:cTn id="118" presetID="6" presetClass="emph" presetSubtype="0" repeatCount="indefinite" autoRev="1" nodeType="withEffect">
                                  <p:stCondLst>
                                    <p:cond delay="0"/>
                                  </p:stCondLst>
                                  <p:endCondLst>
                                    <p:cond evt="onNext" delay="0">
                                      <p:tgtEl>
                                        <p:sldTgt/>
                                      </p:tgtEl>
                                    </p:cond>
                                  </p:endCondLst>
                                  <p:childTnLst>
                                    <p:animScale>
                                      <p:cBhvr>
                                        <p:cTn id="119" dur="2000" fill="hold"/>
                                        <p:tgtEl>
                                          <p:spTgt spid="31"/>
                                        </p:tgtEl>
                                      </p:cBhvr>
                                      <p:by x="50000" y="50000"/>
                                    </p:animScale>
                                  </p:childTnLst>
                                </p:cTn>
                              </p:par>
                              <p:par>
                                <p:cTn id="120" presetID="6" presetClass="emph" presetSubtype="0" repeatCount="indefinite" autoRev="1" nodeType="withEffect">
                                  <p:stCondLst>
                                    <p:cond delay="0"/>
                                  </p:stCondLst>
                                  <p:endCondLst>
                                    <p:cond evt="onNext" delay="0">
                                      <p:tgtEl>
                                        <p:sldTgt/>
                                      </p:tgtEl>
                                    </p:cond>
                                  </p:endCondLst>
                                  <p:childTnLst>
                                    <p:animScale>
                                      <p:cBhvr>
                                        <p:cTn id="121" dur="2000" fill="hold"/>
                                        <p:tgtEl>
                                          <p:spTgt spid="29"/>
                                        </p:tgtEl>
                                      </p:cBhvr>
                                      <p:by x="50000" y="50000"/>
                                    </p:animScale>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49"/>
                                        </p:tgtEl>
                                        <p:attrNameLst>
                                          <p:attrName>style.visibility</p:attrName>
                                        </p:attrNameLst>
                                      </p:cBhvr>
                                      <p:to>
                                        <p:strVal val="visible"/>
                                      </p:to>
                                    </p:set>
                                  </p:childTnLst>
                                </p:cTn>
                              </p:par>
                              <p:par>
                                <p:cTn id="126" presetID="1" presetClass="entr" presetSubtype="0" fill="hold" nodeType="withEffect">
                                  <p:stCondLst>
                                    <p:cond delay="0"/>
                                  </p:stCondLst>
                                  <p:childTnLst>
                                    <p:set>
                                      <p:cBhvr>
                                        <p:cTn id="127" dur="1" fill="hold">
                                          <p:stCondLst>
                                            <p:cond delay="0"/>
                                          </p:stCondLst>
                                        </p:cTn>
                                        <p:tgtEl>
                                          <p:spTgt spid="5">
                                            <p:txEl>
                                              <p:pRg st="9" end="9"/>
                                            </p:txEl>
                                          </p:spTgt>
                                        </p:tgtEl>
                                        <p:attrNameLst>
                                          <p:attrName>style.visibility</p:attrName>
                                        </p:attrNameLst>
                                      </p:cBhvr>
                                      <p:to>
                                        <p:strVal val="visible"/>
                                      </p:to>
                                    </p:set>
                                  </p:childTnLst>
                                </p:cTn>
                              </p:par>
                              <p:par>
                                <p:cTn id="128" presetID="26" presetClass="emph" presetSubtype="0" repeatCount="indefinite" fill="hold" nodeType="withEffect">
                                  <p:stCondLst>
                                    <p:cond delay="0"/>
                                  </p:stCondLst>
                                  <p:endCondLst>
                                    <p:cond evt="onNext" delay="0">
                                      <p:tgtEl>
                                        <p:sldTgt/>
                                      </p:tgtEl>
                                    </p:cond>
                                  </p:endCondLst>
                                  <p:childTnLst>
                                    <p:animEffect transition="out" filter="fade">
                                      <p:cBhvr>
                                        <p:cTn id="129" dur="2000" tmFilter="0, 0; .2, .5; .8, .5; 1, 0"/>
                                        <p:tgtEl>
                                          <p:spTgt spid="20"/>
                                        </p:tgtEl>
                                      </p:cBhvr>
                                    </p:animEffect>
                                    <p:animScale>
                                      <p:cBhvr>
                                        <p:cTn id="130" dur="1000" autoRev="1" fill="hold"/>
                                        <p:tgtEl>
                                          <p:spTgt spid="20"/>
                                        </p:tgtEl>
                                      </p:cBhvr>
                                      <p:by x="105000" y="105000"/>
                                    </p:animScale>
                                  </p:childTnLst>
                                </p:cTn>
                              </p:par>
                              <p:par>
                                <p:cTn id="131" presetID="6" presetClass="emph" presetSubtype="0" repeatCount="indefinite" autoRev="1" nodeType="withEffect">
                                  <p:stCondLst>
                                    <p:cond delay="0"/>
                                  </p:stCondLst>
                                  <p:endCondLst>
                                    <p:cond evt="onNext" delay="0">
                                      <p:tgtEl>
                                        <p:sldTgt/>
                                      </p:tgtEl>
                                    </p:cond>
                                  </p:endCondLst>
                                  <p:childTnLst>
                                    <p:animScale>
                                      <p:cBhvr>
                                        <p:cTn id="132" dur="2000" fill="hold"/>
                                        <p:tgtEl>
                                          <p:spTgt spid="32"/>
                                        </p:tgtEl>
                                      </p:cBhvr>
                                      <p:by x="50000" y="50000"/>
                                    </p:animScale>
                                  </p:childTnLst>
                                </p:cTn>
                              </p:par>
                              <p:par>
                                <p:cTn id="133" presetID="6" presetClass="emph" presetSubtype="0" repeatCount="indefinite" autoRev="1" nodeType="withEffect">
                                  <p:stCondLst>
                                    <p:cond delay="0"/>
                                  </p:stCondLst>
                                  <p:endCondLst>
                                    <p:cond evt="onNext" delay="0">
                                      <p:tgtEl>
                                        <p:sldTgt/>
                                      </p:tgtEl>
                                    </p:cond>
                                  </p:endCondLst>
                                  <p:childTnLst>
                                    <p:animScale>
                                      <p:cBhvr>
                                        <p:cTn id="134" dur="2000" fill="hold"/>
                                        <p:tgtEl>
                                          <p:spTgt spid="36"/>
                                        </p:tgtEl>
                                      </p:cBhvr>
                                      <p:by x="50000" y="50000"/>
                                    </p:animScale>
                                  </p:childTnLst>
                                </p:cTn>
                              </p:par>
                              <p:par>
                                <p:cTn id="135" presetID="6" presetClass="emph" presetSubtype="0" repeatCount="indefinite" autoRev="1" nodeType="withEffect">
                                  <p:stCondLst>
                                    <p:cond delay="0"/>
                                  </p:stCondLst>
                                  <p:endCondLst>
                                    <p:cond evt="onNext" delay="0">
                                      <p:tgtEl>
                                        <p:sldTgt/>
                                      </p:tgtEl>
                                    </p:cond>
                                  </p:endCondLst>
                                  <p:childTnLst>
                                    <p:animScale>
                                      <p:cBhvr>
                                        <p:cTn id="136" dur="2000" fill="hold"/>
                                        <p:tgtEl>
                                          <p:spTgt spid="31"/>
                                        </p:tgtEl>
                                      </p:cBhvr>
                                      <p:by x="50000" y="50000"/>
                                    </p:animScale>
                                  </p:childTnLst>
                                </p:cTn>
                              </p:par>
                              <p:par>
                                <p:cTn id="137" presetID="6" presetClass="emph" presetSubtype="0" repeatCount="indefinite" autoRev="1" nodeType="withEffect">
                                  <p:stCondLst>
                                    <p:cond delay="0"/>
                                  </p:stCondLst>
                                  <p:endCondLst>
                                    <p:cond evt="onNext" delay="0">
                                      <p:tgtEl>
                                        <p:sldTgt/>
                                      </p:tgtEl>
                                    </p:cond>
                                  </p:endCondLst>
                                  <p:childTnLst>
                                    <p:animScale>
                                      <p:cBhvr>
                                        <p:cTn id="138" dur="2000" fill="hold"/>
                                        <p:tgtEl>
                                          <p:spTgt spid="29"/>
                                        </p:tgtEl>
                                      </p:cBhvr>
                                      <p:by x="50000" y="50000"/>
                                    </p:animScale>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71"/>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5">
                                            <p:txEl>
                                              <p:pRg st="10" end="10"/>
                                            </p:txEl>
                                          </p:spTgt>
                                        </p:tgtEl>
                                        <p:attrNameLst>
                                          <p:attrName>style.visibility</p:attrName>
                                        </p:attrNameLst>
                                      </p:cBhvr>
                                      <p:to>
                                        <p:strVal val="visible"/>
                                      </p:to>
                                    </p:set>
                                  </p:childTnLst>
                                </p:cTn>
                              </p:par>
                              <p:par>
                                <p:cTn id="145" presetID="42" presetClass="path" presetSubtype="0" accel="50000" decel="50000" fill="hold" nodeType="withEffect">
                                  <p:stCondLst>
                                    <p:cond delay="0"/>
                                  </p:stCondLst>
                                  <p:childTnLst>
                                    <p:animMotion origin="layout" path="M 0.07066 0.29908 L -0.00434 -0.00092 " pathEditMode="relative" rAng="0" ptsTypes="AA">
                                      <p:cBhvr>
                                        <p:cTn id="146" dur="2000" fill="hold"/>
                                        <p:tgtEl>
                                          <p:spTgt spid="22"/>
                                        </p:tgtEl>
                                        <p:attrNameLst>
                                          <p:attrName>ppt_x</p:attrName>
                                          <p:attrName>ppt_y</p:attrName>
                                        </p:attrNameLst>
                                      </p:cBhvr>
                                      <p:rCtr x="-3750" y="-15000"/>
                                    </p:animMotion>
                                  </p:childTnLst>
                                </p:cTn>
                              </p:par>
                              <p:par>
                                <p:cTn id="147" presetID="6" presetClass="emph" presetSubtype="0" repeatCount="indefinite" autoRev="1" nodeType="withEffect">
                                  <p:stCondLst>
                                    <p:cond delay="0"/>
                                  </p:stCondLst>
                                  <p:endCondLst>
                                    <p:cond evt="onNext" delay="0">
                                      <p:tgtEl>
                                        <p:sldTgt/>
                                      </p:tgtEl>
                                    </p:cond>
                                  </p:endCondLst>
                                  <p:childTnLst>
                                    <p:animScale>
                                      <p:cBhvr>
                                        <p:cTn id="148" dur="2000" fill="hold"/>
                                        <p:tgtEl>
                                          <p:spTgt spid="32"/>
                                        </p:tgtEl>
                                      </p:cBhvr>
                                      <p:by x="50000" y="50000"/>
                                    </p:animScale>
                                  </p:childTnLst>
                                </p:cTn>
                              </p:par>
                              <p:par>
                                <p:cTn id="149" presetID="6" presetClass="emph" presetSubtype="0" repeatCount="indefinite" autoRev="1" nodeType="withEffect">
                                  <p:stCondLst>
                                    <p:cond delay="0"/>
                                  </p:stCondLst>
                                  <p:endCondLst>
                                    <p:cond evt="onNext" delay="0">
                                      <p:tgtEl>
                                        <p:sldTgt/>
                                      </p:tgtEl>
                                    </p:cond>
                                  </p:endCondLst>
                                  <p:childTnLst>
                                    <p:animScale>
                                      <p:cBhvr>
                                        <p:cTn id="150" dur="2000" fill="hold"/>
                                        <p:tgtEl>
                                          <p:spTgt spid="36"/>
                                        </p:tgtEl>
                                      </p:cBhvr>
                                      <p:by x="50000" y="50000"/>
                                    </p:animScale>
                                  </p:childTnLst>
                                </p:cTn>
                              </p:par>
                              <p:par>
                                <p:cTn id="151" presetID="6" presetClass="emph" presetSubtype="0" repeatCount="indefinite" autoRev="1" nodeType="withEffect">
                                  <p:stCondLst>
                                    <p:cond delay="0"/>
                                  </p:stCondLst>
                                  <p:endCondLst>
                                    <p:cond evt="onNext" delay="0">
                                      <p:tgtEl>
                                        <p:sldTgt/>
                                      </p:tgtEl>
                                    </p:cond>
                                  </p:endCondLst>
                                  <p:childTnLst>
                                    <p:animScale>
                                      <p:cBhvr>
                                        <p:cTn id="152" dur="2000" fill="hold"/>
                                        <p:tgtEl>
                                          <p:spTgt spid="31"/>
                                        </p:tgtEl>
                                      </p:cBhvr>
                                      <p:by x="50000" y="50000"/>
                                    </p:animScale>
                                  </p:childTnLst>
                                </p:cTn>
                              </p:par>
                              <p:par>
                                <p:cTn id="153" presetID="6" presetClass="emph" presetSubtype="0" repeatCount="indefinite" autoRev="1" nodeType="withEffect">
                                  <p:stCondLst>
                                    <p:cond delay="0"/>
                                  </p:stCondLst>
                                  <p:endCondLst>
                                    <p:cond evt="onNext" delay="0">
                                      <p:tgtEl>
                                        <p:sldTgt/>
                                      </p:tgtEl>
                                    </p:cond>
                                  </p:endCondLst>
                                  <p:childTnLst>
                                    <p:animScale>
                                      <p:cBhvr>
                                        <p:cTn id="154" dur="2000" fill="hold"/>
                                        <p:tgtEl>
                                          <p:spTgt spid="29"/>
                                        </p:tgtEl>
                                      </p:cBhvr>
                                      <p:by x="50000" y="50000"/>
                                    </p:animScale>
                                  </p:childTnLst>
                                </p:cTn>
                              </p:par>
                            </p:childTnLst>
                          </p:cTn>
                        </p:par>
                      </p:childTnLst>
                    </p:cTn>
                  </p:par>
                  <p:par>
                    <p:cTn id="155" fill="hold">
                      <p:stCondLst>
                        <p:cond delay="indefinite"/>
                      </p:stCondLst>
                      <p:childTnLst>
                        <p:par>
                          <p:cTn id="156" fill="hold">
                            <p:stCondLst>
                              <p:cond delay="0"/>
                            </p:stCondLst>
                            <p:childTnLst>
                              <p:par>
                                <p:cTn id="157" presetID="6" presetClass="emph" presetSubtype="0" autoRev="1" fill="hold" nodeType="clickEffect">
                                  <p:stCondLst>
                                    <p:cond delay="0"/>
                                  </p:stCondLst>
                                  <p:childTnLst>
                                    <p:animScale>
                                      <p:cBhvr>
                                        <p:cTn id="158" dur="500" fill="hold"/>
                                        <p:tgtEl>
                                          <p:spTgt spid="32"/>
                                        </p:tgtEl>
                                      </p:cBhvr>
                                      <p:by x="50000" y="50000"/>
                                    </p:animScale>
                                  </p:childTnLst>
                                </p:cTn>
                              </p:par>
                              <p:par>
                                <p:cTn id="159" presetID="6" presetClass="emph" presetSubtype="0" autoRev="1" fill="hold" nodeType="withEffect">
                                  <p:stCondLst>
                                    <p:cond delay="0"/>
                                  </p:stCondLst>
                                  <p:childTnLst>
                                    <p:animScale>
                                      <p:cBhvr>
                                        <p:cTn id="160" dur="500" fill="hold"/>
                                        <p:tgtEl>
                                          <p:spTgt spid="36"/>
                                        </p:tgtEl>
                                      </p:cBhvr>
                                      <p:by x="50000" y="50000"/>
                                    </p:animScale>
                                  </p:childTnLst>
                                </p:cTn>
                              </p:par>
                              <p:par>
                                <p:cTn id="161" presetID="6" presetClass="emph" presetSubtype="0" autoRev="1" fill="hold" nodeType="withEffect">
                                  <p:stCondLst>
                                    <p:cond delay="0"/>
                                  </p:stCondLst>
                                  <p:childTnLst>
                                    <p:animScale>
                                      <p:cBhvr>
                                        <p:cTn id="162" dur="500" fill="hold"/>
                                        <p:tgtEl>
                                          <p:spTgt spid="31"/>
                                        </p:tgtEl>
                                      </p:cBhvr>
                                      <p:by x="50000" y="50000"/>
                                    </p:animScale>
                                  </p:childTnLst>
                                </p:cTn>
                              </p:par>
                              <p:par>
                                <p:cTn id="163" presetID="6" presetClass="emph" presetSubtype="0" autoRev="1" fill="hold" nodeType="withEffect">
                                  <p:stCondLst>
                                    <p:cond delay="0"/>
                                  </p:stCondLst>
                                  <p:childTnLst>
                                    <p:animScale>
                                      <p:cBhvr>
                                        <p:cTn id="164" dur="500" fill="hold"/>
                                        <p:tgtEl>
                                          <p:spTgt spid="29"/>
                                        </p:tgtEl>
                                      </p:cBhvr>
                                      <p:by x="50000" y="50000"/>
                                    </p:animScale>
                                  </p:childTnLst>
                                </p:cTn>
                              </p:par>
                              <p:par>
                                <p:cTn id="165" presetID="1" presetClass="exit" presetSubtype="0" fill="hold" nodeType="withEffect">
                                  <p:stCondLst>
                                    <p:cond delay="0"/>
                                  </p:stCondLst>
                                  <p:childTnLst>
                                    <p:set>
                                      <p:cBhvr>
                                        <p:cTn id="166" dur="1" fill="hold">
                                          <p:stCondLst>
                                            <p:cond delay="0"/>
                                          </p:stCondLst>
                                        </p:cTn>
                                        <p:tgtEl>
                                          <p:spTgt spid="83"/>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16"/>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72"/>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71"/>
                                        </p:tgtEl>
                                        <p:attrNameLst>
                                          <p:attrName>style.visibility</p:attrName>
                                        </p:attrNameLst>
                                      </p:cBhvr>
                                      <p:to>
                                        <p:strVal val="hidden"/>
                                      </p:to>
                                    </p:set>
                                  </p:childTnLst>
                                </p:cTn>
                              </p:par>
                              <p:par>
                                <p:cTn id="173" presetID="1" presetClass="entr" presetSubtype="0" fill="hold" nodeType="withEffect">
                                  <p:stCondLst>
                                    <p:cond delay="0"/>
                                  </p:stCondLst>
                                  <p:childTnLst>
                                    <p:set>
                                      <p:cBhvr>
                                        <p:cTn id="17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695566" y="5263146"/>
            <a:ext cx="1858081" cy="150199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72712" y="6080567"/>
            <a:ext cx="684573" cy="684573"/>
          </a:xfrm>
          <a:prstGeom prst="rect">
            <a:avLst/>
          </a:prstGeom>
        </p:spPr>
      </p:pic>
      <p:sp>
        <p:nvSpPr>
          <p:cNvPr id="82" name="Rounded Rectangle 81"/>
          <p:cNvSpPr/>
          <p:nvPr/>
        </p:nvSpPr>
        <p:spPr>
          <a:xfrm>
            <a:off x="3654763" y="723434"/>
            <a:ext cx="3032917" cy="2623592"/>
          </a:xfrm>
          <a:prstGeom prst="roundRect">
            <a:avLst/>
          </a:prstGeom>
          <a:ln>
            <a:solidFill>
              <a:schemeClr val="bg2"/>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1" name="Rounded Rectangle 80"/>
          <p:cNvSpPr/>
          <p:nvPr/>
        </p:nvSpPr>
        <p:spPr>
          <a:xfrm>
            <a:off x="6905024" y="1087529"/>
            <a:ext cx="1504813" cy="199475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3107" y="3430110"/>
            <a:ext cx="684573" cy="68457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68892" y="2359774"/>
            <a:ext cx="822907" cy="822907"/>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8892" y="1496153"/>
            <a:ext cx="855715" cy="855715"/>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4607" y="2365004"/>
            <a:ext cx="888237" cy="888237"/>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6065" y="1447328"/>
            <a:ext cx="855715" cy="855715"/>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27619" y="4428852"/>
            <a:ext cx="684573" cy="684573"/>
          </a:xfrm>
          <a:prstGeom prst="rect">
            <a:avLst/>
          </a:prstGeom>
        </p:spPr>
      </p:pic>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3954" y="5427631"/>
            <a:ext cx="684573" cy="684573"/>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9966" y="2303043"/>
            <a:ext cx="781258" cy="781258"/>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77764" y="4824315"/>
            <a:ext cx="754734" cy="754734"/>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09966" y="1540066"/>
            <a:ext cx="731763" cy="731763"/>
          </a:xfrm>
          <a:prstGeom prst="rect">
            <a:avLst/>
          </a:prstGeom>
        </p:spPr>
      </p:pic>
      <p:pic>
        <p:nvPicPr>
          <p:cNvPr id="32" name="Picture 3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38360" y="664610"/>
            <a:ext cx="740333" cy="740333"/>
          </a:xfrm>
          <a:prstGeom prst="rect">
            <a:avLst/>
          </a:prstGeom>
        </p:spPr>
      </p:pic>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45141" y="1932509"/>
            <a:ext cx="533918" cy="533918"/>
          </a:xfrm>
          <a:prstGeom prst="rect">
            <a:avLst/>
          </a:prstGeom>
        </p:spPr>
      </p:pic>
      <p:pic>
        <p:nvPicPr>
          <p:cNvPr id="35" name="Picture 3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07465" y="3390029"/>
            <a:ext cx="827634" cy="827634"/>
          </a:xfrm>
          <a:prstGeom prst="rect">
            <a:avLst/>
          </a:prstGeom>
        </p:spPr>
      </p:pic>
      <p:pic>
        <p:nvPicPr>
          <p:cNvPr id="36" name="Picture 3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37591" y="728759"/>
            <a:ext cx="717540" cy="717540"/>
          </a:xfrm>
          <a:prstGeom prst="rect">
            <a:avLst/>
          </a:prstGeom>
        </p:spPr>
      </p:pic>
      <p:pic>
        <p:nvPicPr>
          <p:cNvPr id="37" name="Picture 3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276965" y="1354405"/>
            <a:ext cx="499388" cy="499388"/>
          </a:xfrm>
          <a:prstGeom prst="rect">
            <a:avLst/>
          </a:prstGeom>
        </p:spPr>
      </p:pic>
      <p:pic>
        <p:nvPicPr>
          <p:cNvPr id="49" name="Picture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21282" y="4428852"/>
            <a:ext cx="684573" cy="684573"/>
          </a:xfrm>
          <a:prstGeom prst="rect">
            <a:avLst/>
          </a:prstGeom>
        </p:spPr>
      </p:pic>
      <p:cxnSp>
        <p:nvCxnSpPr>
          <p:cNvPr id="52" name="Straight Connector 51"/>
          <p:cNvCxnSpPr/>
          <p:nvPr/>
        </p:nvCxnSpPr>
        <p:spPr>
          <a:xfrm>
            <a:off x="3823954" y="4337247"/>
            <a:ext cx="158190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614904" y="4337247"/>
            <a:ext cx="0" cy="924646"/>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58" name="Pictur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159" y="5427630"/>
            <a:ext cx="684573" cy="684573"/>
          </a:xfrm>
          <a:prstGeom prst="rect">
            <a:avLst/>
          </a:prstGeom>
        </p:spPr>
      </p:pic>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5394" y="4417286"/>
            <a:ext cx="684573" cy="684573"/>
          </a:xfrm>
          <a:prstGeom prst="rect">
            <a:avLst/>
          </a:prstGeom>
        </p:spPr>
      </p:pic>
      <p:pic>
        <p:nvPicPr>
          <p:cNvPr id="62" name="Picture 6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25240" y="3378463"/>
            <a:ext cx="827634" cy="827634"/>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9057" y="4417286"/>
            <a:ext cx="684573" cy="684573"/>
          </a:xfrm>
          <a:prstGeom prst="rect">
            <a:avLst/>
          </a:prstGeom>
        </p:spPr>
      </p:pic>
      <p:cxnSp>
        <p:nvCxnSpPr>
          <p:cNvPr id="64" name="Straight Connector 63"/>
          <p:cNvCxnSpPr/>
          <p:nvPr/>
        </p:nvCxnSpPr>
        <p:spPr>
          <a:xfrm>
            <a:off x="6441729" y="4325681"/>
            <a:ext cx="1581901"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51" idx="0"/>
          </p:cNvCxnSpPr>
          <p:nvPr/>
        </p:nvCxnSpPr>
        <p:spPr>
          <a:xfrm>
            <a:off x="7232679" y="4337247"/>
            <a:ext cx="1" cy="974136"/>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170558" y="3430109"/>
            <a:ext cx="684573" cy="684573"/>
          </a:xfrm>
          <a:prstGeom prst="rect">
            <a:avLst/>
          </a:prstGeom>
        </p:spPr>
      </p:pic>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78693" y="5468109"/>
            <a:ext cx="436842" cy="436842"/>
          </a:xfrm>
          <a:prstGeom prst="rect">
            <a:avLst/>
          </a:prstGeom>
        </p:spPr>
      </p:pic>
      <p:pic>
        <p:nvPicPr>
          <p:cNvPr id="16" name="Picture 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260215" y="6397865"/>
            <a:ext cx="367274" cy="367274"/>
          </a:xfrm>
          <a:prstGeom prst="rect">
            <a:avLst/>
          </a:prstGeom>
        </p:spPr>
      </p:pic>
      <p:pic>
        <p:nvPicPr>
          <p:cNvPr id="45" name="Picture 4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137591" y="5769916"/>
            <a:ext cx="459092" cy="459092"/>
          </a:xfrm>
          <a:prstGeom prst="rect">
            <a:avLst/>
          </a:prstGeom>
        </p:spPr>
      </p:pic>
      <p:pic>
        <p:nvPicPr>
          <p:cNvPr id="77" name="Picture 7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29365" y="1506805"/>
            <a:ext cx="499388" cy="499388"/>
          </a:xfrm>
          <a:prstGeom prst="rect">
            <a:avLst/>
          </a:prstGeom>
        </p:spPr>
      </p:pic>
      <p:pic>
        <p:nvPicPr>
          <p:cNvPr id="78" name="Picture 7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81765" y="1659205"/>
            <a:ext cx="499388" cy="499388"/>
          </a:xfrm>
          <a:prstGeom prst="rect">
            <a:avLst/>
          </a:prstGeom>
        </p:spPr>
      </p:pic>
      <p:pic>
        <p:nvPicPr>
          <p:cNvPr id="79" name="Picture 7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7541" y="2084909"/>
            <a:ext cx="533918" cy="533918"/>
          </a:xfrm>
          <a:prstGeom prst="rect">
            <a:avLst/>
          </a:prstGeom>
        </p:spPr>
      </p:pic>
      <p:pic>
        <p:nvPicPr>
          <p:cNvPr id="80" name="Picture 7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49941" y="2237309"/>
            <a:ext cx="533918" cy="533918"/>
          </a:xfrm>
          <a:prstGeom prst="rect">
            <a:avLst/>
          </a:prstGeom>
        </p:spPr>
      </p:pic>
      <p:sp>
        <p:nvSpPr>
          <p:cNvPr id="51" name="Rounded Rectangle 50"/>
          <p:cNvSpPr/>
          <p:nvPr/>
        </p:nvSpPr>
        <p:spPr>
          <a:xfrm>
            <a:off x="6303639" y="5311383"/>
            <a:ext cx="1858081" cy="1501993"/>
          </a:xfrm>
          <a:prstGeom prst="round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6312" y="5468109"/>
            <a:ext cx="684573" cy="684573"/>
          </a:xfrm>
          <a:prstGeom prst="rect">
            <a:avLst/>
          </a:prstGeom>
        </p:spPr>
      </p:pic>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1517" y="5468108"/>
            <a:ext cx="684573" cy="684573"/>
          </a:xfrm>
          <a:prstGeom prst="rect">
            <a:avLst/>
          </a:prstGeom>
        </p:spPr>
      </p:pic>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5070" y="6121045"/>
            <a:ext cx="684573" cy="684573"/>
          </a:xfrm>
          <a:prstGeom prst="rect">
            <a:avLst/>
          </a:prstGeom>
        </p:spPr>
      </p:pic>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40445" y="4997949"/>
            <a:ext cx="581100" cy="581100"/>
          </a:xfrm>
          <a:prstGeom prst="rect">
            <a:avLst/>
          </a:prstGeom>
        </p:spPr>
      </p:pic>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240445" y="5151321"/>
            <a:ext cx="581100" cy="581100"/>
          </a:xfrm>
          <a:prstGeom prst="rect">
            <a:avLst/>
          </a:prstGeom>
        </p:spPr>
      </p:pic>
      <p:pic>
        <p:nvPicPr>
          <p:cNvPr id="59" name="Picture 5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21282" y="5795519"/>
            <a:ext cx="367274" cy="367274"/>
          </a:xfrm>
          <a:prstGeom prst="rect">
            <a:avLst/>
          </a:prstGeom>
        </p:spPr>
      </p:pic>
      <p:sp>
        <p:nvSpPr>
          <p:cNvPr id="61" name="TextBox 60"/>
          <p:cNvSpPr txBox="1"/>
          <p:nvPr/>
        </p:nvSpPr>
        <p:spPr>
          <a:xfrm>
            <a:off x="80387" y="991914"/>
            <a:ext cx="3160058" cy="4431983"/>
          </a:xfrm>
          <a:prstGeom prst="rect">
            <a:avLst/>
          </a:prstGeom>
          <a:noFill/>
        </p:spPr>
        <p:txBody>
          <a:bodyPr wrap="square" rtlCol="0">
            <a:spAutoFit/>
          </a:bodyPr>
          <a:lstStyle/>
          <a:p>
            <a:pPr marL="285750" indent="-285750">
              <a:lnSpc>
                <a:spcPct val="120000"/>
              </a:lnSpc>
              <a:spcBef>
                <a:spcPts val="600"/>
              </a:spcBef>
              <a:buFont typeface="Arial" pitchFamily="34" charset="0"/>
              <a:buChar char="•"/>
            </a:pPr>
            <a:r>
              <a:rPr lang="en-US" b="1" dirty="0">
                <a:solidFill>
                  <a:schemeClr val="bg1"/>
                </a:solidFill>
              </a:rPr>
              <a:t>Drive Begins to Fail</a:t>
            </a:r>
          </a:p>
          <a:p>
            <a:pPr marL="285750" indent="-285750">
              <a:lnSpc>
                <a:spcPct val="120000"/>
              </a:lnSpc>
              <a:spcBef>
                <a:spcPts val="600"/>
              </a:spcBef>
              <a:buFont typeface="Arial" pitchFamily="34" charset="0"/>
              <a:buChar char="•"/>
            </a:pPr>
            <a:r>
              <a:rPr lang="en-US" b="1" dirty="0">
                <a:solidFill>
                  <a:schemeClr val="bg1"/>
                </a:solidFill>
              </a:rPr>
              <a:t>90% Predicted, Always Protected</a:t>
            </a:r>
          </a:p>
          <a:p>
            <a:pPr marL="285750" indent="-285750">
              <a:lnSpc>
                <a:spcPct val="120000"/>
              </a:lnSpc>
              <a:spcBef>
                <a:spcPts val="600"/>
              </a:spcBef>
              <a:buFont typeface="Arial" pitchFamily="34" charset="0"/>
              <a:buChar char="•"/>
            </a:pPr>
            <a:r>
              <a:rPr lang="en-US" b="1" dirty="0">
                <a:solidFill>
                  <a:schemeClr val="bg1"/>
                </a:solidFill>
              </a:rPr>
              <a:t>IT and HDS are Notified by </a:t>
            </a:r>
            <a:r>
              <a:rPr lang="en-US" b="1" dirty="0" smtClean="0">
                <a:solidFill>
                  <a:schemeClr val="bg1"/>
                </a:solidFill>
              </a:rPr>
              <a:t>Array</a:t>
            </a:r>
          </a:p>
          <a:p>
            <a:pPr marL="285750" indent="-285750">
              <a:lnSpc>
                <a:spcPct val="120000"/>
              </a:lnSpc>
              <a:spcBef>
                <a:spcPts val="600"/>
              </a:spcBef>
              <a:buFont typeface="Arial" pitchFamily="34" charset="0"/>
              <a:buChar char="•"/>
            </a:pPr>
            <a:r>
              <a:rPr lang="en-US" b="1" dirty="0" smtClean="0">
                <a:solidFill>
                  <a:schemeClr val="bg1"/>
                </a:solidFill>
              </a:rPr>
              <a:t>No Collateral Impact</a:t>
            </a:r>
            <a:endParaRPr lang="en-US" b="1" dirty="0">
              <a:solidFill>
                <a:schemeClr val="bg1"/>
              </a:solidFill>
            </a:endParaRPr>
          </a:p>
          <a:p>
            <a:pPr marL="285750" indent="-285750">
              <a:lnSpc>
                <a:spcPct val="120000"/>
              </a:lnSpc>
              <a:spcBef>
                <a:spcPts val="600"/>
              </a:spcBef>
              <a:buFont typeface="Arial" pitchFamily="34" charset="0"/>
              <a:buChar char="•"/>
            </a:pPr>
            <a:r>
              <a:rPr lang="en-US" b="1" dirty="0">
                <a:solidFill>
                  <a:schemeClr val="bg1"/>
                </a:solidFill>
              </a:rPr>
              <a:t>Drive is Repaired by HDS</a:t>
            </a:r>
          </a:p>
          <a:p>
            <a:pPr marL="285750" indent="-285750">
              <a:lnSpc>
                <a:spcPct val="120000"/>
              </a:lnSpc>
              <a:spcBef>
                <a:spcPts val="600"/>
              </a:spcBef>
              <a:buFont typeface="Arial" pitchFamily="34" charset="0"/>
              <a:buChar char="•"/>
            </a:pPr>
            <a:r>
              <a:rPr lang="en-US" b="1" dirty="0">
                <a:solidFill>
                  <a:schemeClr val="bg1"/>
                </a:solidFill>
              </a:rPr>
              <a:t>IT Notified</a:t>
            </a:r>
          </a:p>
          <a:p>
            <a:pPr marL="285750" indent="-285750">
              <a:lnSpc>
                <a:spcPct val="120000"/>
              </a:lnSpc>
              <a:spcBef>
                <a:spcPts val="600"/>
              </a:spcBef>
              <a:buFont typeface="Arial" pitchFamily="34" charset="0"/>
              <a:buChar char="•"/>
            </a:pPr>
            <a:r>
              <a:rPr lang="en-US" b="1" dirty="0" smtClean="0">
                <a:solidFill>
                  <a:schemeClr val="bg1"/>
                </a:solidFill>
              </a:rPr>
              <a:t>Resolution </a:t>
            </a:r>
            <a:r>
              <a:rPr lang="en-US" b="1" dirty="0">
                <a:solidFill>
                  <a:schemeClr val="bg1"/>
                </a:solidFill>
              </a:rPr>
              <a:t>Completed, Normal Operations Resume</a:t>
            </a:r>
          </a:p>
          <a:p>
            <a:pPr marL="285750" indent="-285750">
              <a:buFont typeface="Arial" pitchFamily="34" charset="0"/>
              <a:buChar char="•"/>
            </a:pPr>
            <a:endParaRPr lang="en-US" dirty="0">
              <a:solidFill>
                <a:schemeClr val="bg1"/>
              </a:solidFill>
            </a:endParaRPr>
          </a:p>
          <a:p>
            <a:endParaRPr lang="en-US" dirty="0">
              <a:solidFill>
                <a:schemeClr val="bg1"/>
              </a:solidFill>
            </a:endParaRPr>
          </a:p>
        </p:txBody>
      </p:sp>
      <p:sp>
        <p:nvSpPr>
          <p:cNvPr id="48" name="Title 3"/>
          <p:cNvSpPr>
            <a:spLocks noGrp="1"/>
          </p:cNvSpPr>
          <p:nvPr>
            <p:ph type="title"/>
          </p:nvPr>
        </p:nvSpPr>
        <p:spPr>
          <a:xfrm>
            <a:off x="457200" y="116632"/>
            <a:ext cx="8229600" cy="720080"/>
          </a:xfrm>
        </p:spPr>
        <p:txBody>
          <a:bodyPr>
            <a:normAutofit/>
          </a:bodyPr>
          <a:lstStyle/>
          <a:p>
            <a:r>
              <a:rPr lang="en-US" sz="3200" dirty="0" smtClean="0">
                <a:latin typeface="Segoe UI" pitchFamily="34" charset="0"/>
              </a:rPr>
              <a:t>Anatomy of a Repair: JBOD</a:t>
            </a:r>
            <a:endParaRPr lang="en-US" sz="3200" dirty="0">
              <a:latin typeface="Segoe UI" pitchFamily="34" charset="0"/>
            </a:endParaRPr>
          </a:p>
        </p:txBody>
      </p:sp>
    </p:spTree>
    <p:extLst>
      <p:ext uri="{BB962C8B-B14F-4D97-AF65-F5344CB8AC3E}">
        <p14:creationId xmlns:p14="http://schemas.microsoft.com/office/powerpoint/2010/main" val="16848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4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1.11111E-6 2.74809E-6 L 0.02222 -0.30673 " pathEditMode="relative" rAng="0" ptsTypes="AA">
                                      <p:cBhvr>
                                        <p:cTn id="30" dur="2000" fill="hold"/>
                                        <p:tgtEl>
                                          <p:spTgt spid="9"/>
                                        </p:tgtEl>
                                        <p:attrNameLst>
                                          <p:attrName>ppt_x</p:attrName>
                                          <p:attrName>ppt_y</p:attrName>
                                        </p:attrNameLst>
                                      </p:cBhvr>
                                      <p:rCtr x="1111" y="-15337"/>
                                    </p:animMotion>
                                  </p:childTnLst>
                                </p:cTn>
                              </p:par>
                              <p:par>
                                <p:cTn id="31" presetID="1" presetClass="entr" presetSubtype="0" fill="hold" nodeType="withEffect">
                                  <p:stCondLst>
                                    <p:cond delay="0"/>
                                  </p:stCondLst>
                                  <p:childTnLst>
                                    <p:set>
                                      <p:cBhvr>
                                        <p:cTn id="32" dur="1" fill="hold">
                                          <p:stCondLst>
                                            <p:cond delay="0"/>
                                          </p:stCondLst>
                                        </p:cTn>
                                        <p:tgtEl>
                                          <p:spTgt spid="61">
                                            <p:txEl>
                                              <p:pRg st="3" end="3"/>
                                            </p:txEl>
                                          </p:spTgt>
                                        </p:tgtEl>
                                        <p:attrNameLst>
                                          <p:attrName>style.visibility</p:attrName>
                                        </p:attrNameLst>
                                      </p:cBhvr>
                                      <p:to>
                                        <p:strVal val="visible"/>
                                      </p:to>
                                    </p:set>
                                  </p:childTnLst>
                                </p:cTn>
                              </p:par>
                              <p:par>
                                <p:cTn id="33" presetID="2" presetClass="exit" presetSubtype="4" fill="hold" nodeType="withEffect">
                                  <p:stCondLst>
                                    <p:cond delay="0"/>
                                  </p:stCondLst>
                                  <p:childTnLst>
                                    <p:anim calcmode="lin" valueType="num">
                                      <p:cBhvr additive="base">
                                        <p:cTn id="34" dur="500"/>
                                        <p:tgtEl>
                                          <p:spTgt spid="57"/>
                                        </p:tgtEl>
                                        <p:attrNameLst>
                                          <p:attrName>ppt_x</p:attrName>
                                        </p:attrNameLst>
                                      </p:cBhvr>
                                      <p:tavLst>
                                        <p:tav tm="0">
                                          <p:val>
                                            <p:strVal val="ppt_x"/>
                                          </p:val>
                                        </p:tav>
                                        <p:tav tm="100000">
                                          <p:val>
                                            <p:strVal val="ppt_x"/>
                                          </p:val>
                                        </p:tav>
                                      </p:tavLst>
                                    </p:anim>
                                    <p:anim calcmode="lin" valueType="num">
                                      <p:cBhvr additive="base">
                                        <p:cTn id="35" dur="500"/>
                                        <p:tgtEl>
                                          <p:spTgt spid="57"/>
                                        </p:tgtEl>
                                        <p:attrNameLst>
                                          <p:attrName>ppt_y</p:attrName>
                                        </p:attrNameLst>
                                      </p:cBhvr>
                                      <p:tavLst>
                                        <p:tav tm="0">
                                          <p:val>
                                            <p:strVal val="ppt_y"/>
                                          </p:val>
                                        </p:tav>
                                        <p:tav tm="100000">
                                          <p:val>
                                            <p:strVal val="1+ppt_h/2"/>
                                          </p:val>
                                        </p:tav>
                                      </p:tavLst>
                                    </p:anim>
                                    <p:set>
                                      <p:cBhvr>
                                        <p:cTn id="36" dur="1" fill="hold">
                                          <p:stCondLst>
                                            <p:cond delay="499"/>
                                          </p:stCondLst>
                                        </p:cTn>
                                        <p:tgtEl>
                                          <p:spTgt spid="57"/>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500" fill="hold"/>
                                        <p:tgtEl>
                                          <p:spTgt spid="30"/>
                                        </p:tgtEl>
                                        <p:attrNameLst>
                                          <p:attrName>ppt_x</p:attrName>
                                        </p:attrNameLst>
                                      </p:cBhvr>
                                      <p:tavLst>
                                        <p:tav tm="0">
                                          <p:val>
                                            <p:strVal val="#ppt_x"/>
                                          </p:val>
                                        </p:tav>
                                        <p:tav tm="100000">
                                          <p:val>
                                            <p:strVal val="#ppt_x"/>
                                          </p:val>
                                        </p:tav>
                                      </p:tavLst>
                                    </p:anim>
                                    <p:anim calcmode="lin" valueType="num">
                                      <p:cBhvr additive="base">
                                        <p:cTn id="44" dur="500" fill="hold"/>
                                        <p:tgtEl>
                                          <p:spTgt spid="30"/>
                                        </p:tgtEl>
                                        <p:attrNameLst>
                                          <p:attrName>ppt_y</p:attrName>
                                        </p:attrNameLst>
                                      </p:cBhvr>
                                      <p:tavLst>
                                        <p:tav tm="0">
                                          <p:val>
                                            <p:strVal val="1+#ppt_h/2"/>
                                          </p:val>
                                        </p:tav>
                                        <p:tav tm="100000">
                                          <p:val>
                                            <p:strVal val="#ppt_y"/>
                                          </p:val>
                                        </p:tav>
                                      </p:tavLst>
                                    </p:anim>
                                  </p:childTnLst>
                                </p:cTn>
                              </p:par>
                              <p:par>
                                <p:cTn id="45" presetID="1" presetClass="entr" presetSubtype="0" fill="hold" nodeType="withEffect">
                                  <p:stCondLst>
                                    <p:cond delay="0"/>
                                  </p:stCondLst>
                                  <p:childTnLst>
                                    <p:set>
                                      <p:cBhvr>
                                        <p:cTn id="46" dur="1" fill="hold">
                                          <p:stCondLst>
                                            <p:cond delay="0"/>
                                          </p:stCondLst>
                                        </p:cTn>
                                        <p:tgtEl>
                                          <p:spTgt spid="61">
                                            <p:txEl>
                                              <p:pRg st="4" end="4"/>
                                            </p:txEl>
                                          </p:spTgt>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5"/>
                                        </p:tgtEl>
                                        <p:attrNameLst>
                                          <p:attrName>style.visibility</p:attrName>
                                        </p:attrNameLst>
                                      </p:cBhvr>
                                      <p:to>
                                        <p:strVal val="hidden"/>
                                      </p:to>
                                    </p:set>
                                  </p:childTnLst>
                                </p:cTn>
                              </p:par>
                              <p:par>
                                <p:cTn id="59" presetID="1" presetClass="entr" presetSubtype="0" fill="hold" nodeType="withEffect">
                                  <p:stCondLst>
                                    <p:cond delay="0"/>
                                  </p:stCondLst>
                                  <p:childTnLst>
                                    <p:set>
                                      <p:cBhvr>
                                        <p:cTn id="60" dur="1" fill="hold">
                                          <p:stCondLst>
                                            <p:cond delay="0"/>
                                          </p:stCondLst>
                                        </p:cTn>
                                        <p:tgtEl>
                                          <p:spTgt spid="61">
                                            <p:txEl>
                                              <p:pRg st="5" end="5"/>
                                            </p:txEl>
                                          </p:spTgt>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16"/>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4"/>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59"/>
                                        </p:tgtEl>
                                        <p:attrNameLst>
                                          <p:attrName>style.visibility</p:attrName>
                                        </p:attrNameLst>
                                      </p:cBhvr>
                                      <p:to>
                                        <p:strVal val="hidden"/>
                                      </p:to>
                                    </p:set>
                                  </p:childTnLst>
                                </p:cTn>
                              </p:par>
                              <p:par>
                                <p:cTn id="67" presetID="2" presetClass="exit" presetSubtype="4" fill="hold" nodeType="withEffect">
                                  <p:stCondLst>
                                    <p:cond delay="0"/>
                                  </p:stCondLst>
                                  <p:childTnLst>
                                    <p:anim calcmode="lin" valueType="num">
                                      <p:cBhvr additive="base">
                                        <p:cTn id="68" dur="500"/>
                                        <p:tgtEl>
                                          <p:spTgt spid="30"/>
                                        </p:tgtEl>
                                        <p:attrNameLst>
                                          <p:attrName>ppt_x</p:attrName>
                                        </p:attrNameLst>
                                      </p:cBhvr>
                                      <p:tavLst>
                                        <p:tav tm="0">
                                          <p:val>
                                            <p:strVal val="ppt_x"/>
                                          </p:val>
                                        </p:tav>
                                        <p:tav tm="100000">
                                          <p:val>
                                            <p:strVal val="ppt_x"/>
                                          </p:val>
                                        </p:tav>
                                      </p:tavLst>
                                    </p:anim>
                                    <p:anim calcmode="lin" valueType="num">
                                      <p:cBhvr additive="base">
                                        <p:cTn id="69" dur="500"/>
                                        <p:tgtEl>
                                          <p:spTgt spid="30"/>
                                        </p:tgtEl>
                                        <p:attrNameLst>
                                          <p:attrName>ppt_y</p:attrName>
                                        </p:attrNameLst>
                                      </p:cBhvr>
                                      <p:tavLst>
                                        <p:tav tm="0">
                                          <p:val>
                                            <p:strVal val="ppt_y"/>
                                          </p:val>
                                        </p:tav>
                                        <p:tav tm="100000">
                                          <p:val>
                                            <p:strVal val="1+ppt_h/2"/>
                                          </p:val>
                                        </p:tav>
                                      </p:tavLst>
                                    </p:anim>
                                    <p:set>
                                      <p:cBhvr>
                                        <p:cTn id="70" dur="1" fill="hold">
                                          <p:stCondLst>
                                            <p:cond delay="499"/>
                                          </p:stCondLst>
                                        </p:cTn>
                                        <p:tgtEl>
                                          <p:spTgt spid="30"/>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47"/>
          <p:cNvSpPr/>
          <p:nvPr>
            <p:custDataLst>
              <p:tags r:id="rId1"/>
            </p:custDataLst>
          </p:nvPr>
        </p:nvSpPr>
        <p:spPr bwMode="auto">
          <a:xfrm>
            <a:off x="5909178" y="996462"/>
            <a:ext cx="3077585" cy="5394960"/>
          </a:xfrm>
          <a:prstGeom prst="roundRect">
            <a:avLst>
              <a:gd name="adj" fmla="val 8409"/>
            </a:avLst>
          </a:prstGeom>
          <a:ln>
            <a:solidFill>
              <a:schemeClr val="bg2"/>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a:lstStyle/>
          <a:p>
            <a:pPr marL="381000" indent="-381000">
              <a:spcBef>
                <a:spcPct val="20000"/>
              </a:spcBef>
              <a:buNone/>
              <a:tabLst>
                <a:tab pos="2246313" algn="l"/>
                <a:tab pos="2514600" algn="l"/>
              </a:tabLst>
              <a:defRPr/>
            </a:pPr>
            <a:endParaRPr lang="en-GB" sz="2000" dirty="0">
              <a:solidFill>
                <a:srgbClr val="333333"/>
              </a:solidFill>
            </a:endParaRPr>
          </a:p>
        </p:txBody>
      </p:sp>
      <p:pic>
        <p:nvPicPr>
          <p:cNvPr id="33" name="Picture 32" descr="server.png"/>
          <p:cNvPicPr>
            <a:picLocks noChangeAspect="1"/>
          </p:cNvPicPr>
          <p:nvPr/>
        </p:nvPicPr>
        <p:blipFill>
          <a:blip r:embed="rId4" cstate="email"/>
          <a:stretch>
            <a:fillRect/>
          </a:stretch>
        </p:blipFill>
        <p:spPr>
          <a:xfrm>
            <a:off x="6198652" y="1195422"/>
            <a:ext cx="1856815" cy="1842078"/>
          </a:xfrm>
          <a:prstGeom prst="rect">
            <a:avLst/>
          </a:prstGeom>
        </p:spPr>
      </p:pic>
      <p:sp>
        <p:nvSpPr>
          <p:cNvPr id="31" name="Title 1"/>
          <p:cNvSpPr>
            <a:spLocks noGrp="1"/>
          </p:cNvSpPr>
          <p:nvPr>
            <p:ph type="title"/>
          </p:nvPr>
        </p:nvSpPr>
        <p:spPr>
          <a:xfrm>
            <a:off x="323528" y="192827"/>
            <a:ext cx="7350260" cy="427861"/>
          </a:xfrm>
        </p:spPr>
        <p:txBody>
          <a:bodyPr>
            <a:normAutofit fontScale="90000"/>
          </a:bodyPr>
          <a:lstStyle/>
          <a:p>
            <a:r>
              <a:rPr lang="en-US" dirty="0" smtClean="0"/>
              <a:t>Data Protection Exchange Integration</a:t>
            </a:r>
            <a:endParaRPr lang="en-US" dirty="0"/>
          </a:p>
        </p:txBody>
      </p:sp>
      <p:sp>
        <p:nvSpPr>
          <p:cNvPr id="19" name="Rectangle 3"/>
          <p:cNvSpPr>
            <a:spLocks noGrp="1" noChangeArrowheads="1"/>
          </p:cNvSpPr>
          <p:nvPr>
            <p:ph idx="1"/>
          </p:nvPr>
        </p:nvSpPr>
        <p:spPr>
          <a:xfrm>
            <a:off x="239713" y="996462"/>
            <a:ext cx="5471412" cy="3054181"/>
          </a:xfrm>
        </p:spPr>
        <p:txBody>
          <a:bodyPr>
            <a:normAutofit fontScale="92500" lnSpcReduction="10000"/>
          </a:bodyPr>
          <a:lstStyle/>
          <a:p>
            <a:pPr>
              <a:lnSpc>
                <a:spcPct val="120000"/>
              </a:lnSpc>
              <a:spcAft>
                <a:spcPts val="300"/>
              </a:spcAft>
              <a:buClr>
                <a:srgbClr val="C00000"/>
              </a:buClr>
            </a:pPr>
            <a:r>
              <a:rPr lang="en-US" altLang="zh-TW" b="1" dirty="0" smtClean="0">
                <a:latin typeface="+mj-lt"/>
                <a:ea typeface="맑은 고딕"/>
                <a:cs typeface="맑은 고딕"/>
              </a:rPr>
              <a:t>Images and Snapshots are VSS Based</a:t>
            </a:r>
          </a:p>
          <a:p>
            <a:pPr>
              <a:lnSpc>
                <a:spcPct val="120000"/>
              </a:lnSpc>
              <a:spcAft>
                <a:spcPts val="300"/>
              </a:spcAft>
              <a:buClr>
                <a:srgbClr val="C00000"/>
              </a:buClr>
            </a:pPr>
            <a:r>
              <a:rPr lang="en-US" altLang="zh-TW" b="1" dirty="0" smtClean="0">
                <a:ea typeface="맑은 고딕"/>
                <a:cs typeface="맑은 고딕"/>
              </a:rPr>
              <a:t>Hitachi Command Suite provides view from infrastructure to application</a:t>
            </a:r>
          </a:p>
          <a:p>
            <a:pPr>
              <a:lnSpc>
                <a:spcPct val="120000"/>
              </a:lnSpc>
              <a:spcAft>
                <a:spcPts val="300"/>
              </a:spcAft>
              <a:buClr>
                <a:srgbClr val="C00000"/>
              </a:buClr>
            </a:pPr>
            <a:r>
              <a:rPr lang="en-US" altLang="zh-TW" b="1" dirty="0" smtClean="0">
                <a:ea typeface="맑은 고딕"/>
                <a:cs typeface="맑은 고딕"/>
              </a:rPr>
              <a:t>SCOM Integration for Arrays</a:t>
            </a:r>
          </a:p>
        </p:txBody>
      </p:sp>
      <p:pic>
        <p:nvPicPr>
          <p:cNvPr id="21" name="Picture 20" descr="Victoria_039_V1.png"/>
          <p:cNvPicPr>
            <a:picLocks noChangeAspect="1"/>
          </p:cNvPicPr>
          <p:nvPr/>
        </p:nvPicPr>
        <p:blipFill>
          <a:blip r:embed="rId5" cstate="email"/>
          <a:stretch>
            <a:fillRect/>
          </a:stretch>
        </p:blipFill>
        <p:spPr>
          <a:xfrm>
            <a:off x="6351742" y="4124945"/>
            <a:ext cx="2447232" cy="1838096"/>
          </a:xfrm>
          <a:prstGeom prst="rect">
            <a:avLst/>
          </a:prstGeom>
          <a:effectLst>
            <a:outerShdw blurRad="50800" dist="38100" dir="2700000" algn="tl" rotWithShape="0">
              <a:prstClr val="black">
                <a:alpha val="40000"/>
              </a:prstClr>
            </a:outerShdw>
          </a:effectLst>
        </p:spPr>
      </p:pic>
      <p:grpSp>
        <p:nvGrpSpPr>
          <p:cNvPr id="2" name="Group 43"/>
          <p:cNvGrpSpPr/>
          <p:nvPr/>
        </p:nvGrpSpPr>
        <p:grpSpPr>
          <a:xfrm>
            <a:off x="7710441" y="1468563"/>
            <a:ext cx="1114450" cy="1308754"/>
            <a:chOff x="8798974" y="1503123"/>
            <a:chExt cx="1114450" cy="1308754"/>
          </a:xfrm>
        </p:grpSpPr>
        <p:sp>
          <p:nvSpPr>
            <p:cNvPr id="40" name="Rectangle 39"/>
            <p:cNvSpPr/>
            <p:nvPr/>
          </p:nvSpPr>
          <p:spPr bwMode="auto">
            <a:xfrm>
              <a:off x="8798974" y="1503123"/>
              <a:ext cx="1114450" cy="298033"/>
            </a:xfrm>
            <a:prstGeom prst="rect">
              <a:avLst/>
            </a:prstGeom>
            <a:solidFill>
              <a:srgbClr val="FF6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1" name="Rectangle 40"/>
            <p:cNvSpPr/>
            <p:nvPr/>
          </p:nvSpPr>
          <p:spPr bwMode="auto">
            <a:xfrm>
              <a:off x="8798974" y="1852988"/>
              <a:ext cx="1114450" cy="298033"/>
            </a:xfrm>
            <a:prstGeom prst="rect">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2" name="Rectangle 41"/>
            <p:cNvSpPr/>
            <p:nvPr/>
          </p:nvSpPr>
          <p:spPr bwMode="auto">
            <a:xfrm>
              <a:off x="8798974" y="2176937"/>
              <a:ext cx="1114450" cy="298033"/>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43" name="Rectangle 42"/>
            <p:cNvSpPr/>
            <p:nvPr/>
          </p:nvSpPr>
          <p:spPr bwMode="auto">
            <a:xfrm>
              <a:off x="8798974" y="2513844"/>
              <a:ext cx="1114450" cy="298033"/>
            </a:xfrm>
            <a:prstGeom prst="rect">
              <a:avLst/>
            </a:prstGeom>
            <a:solidFill>
              <a:srgbClr val="66006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37" name="TextBox 36"/>
            <p:cNvSpPr txBox="1"/>
            <p:nvPr/>
          </p:nvSpPr>
          <p:spPr>
            <a:xfrm>
              <a:off x="8933409" y="1827072"/>
              <a:ext cx="889987" cy="276999"/>
            </a:xfrm>
            <a:prstGeom prst="rect">
              <a:avLst/>
            </a:prstGeom>
            <a:noFill/>
          </p:spPr>
          <p:txBody>
            <a:bodyPr wrap="none" rtlCol="0">
              <a:spAutoFit/>
            </a:bodyPr>
            <a:lstStyle/>
            <a:p>
              <a:pPr>
                <a:buNone/>
              </a:pPr>
              <a:r>
                <a:rPr lang="en-US" sz="1200" b="1" dirty="0" smtClean="0">
                  <a:solidFill>
                    <a:schemeClr val="tx1">
                      <a:lumMod val="65000"/>
                      <a:lumOff val="35000"/>
                    </a:schemeClr>
                  </a:solidFill>
                  <a:latin typeface="Helvetica Neue"/>
                  <a:cs typeface="Helvetica Neue"/>
                </a:rPr>
                <a:t>Database</a:t>
              </a:r>
              <a:endParaRPr lang="en-US" sz="1200" b="1" dirty="0">
                <a:solidFill>
                  <a:schemeClr val="tx1">
                    <a:lumMod val="65000"/>
                    <a:lumOff val="35000"/>
                  </a:schemeClr>
                </a:solidFill>
                <a:latin typeface="Helvetica Neue"/>
                <a:cs typeface="Helvetica Neue"/>
              </a:endParaRPr>
            </a:p>
          </p:txBody>
        </p:sp>
        <p:sp>
          <p:nvSpPr>
            <p:cNvPr id="38" name="TextBox 37"/>
            <p:cNvSpPr txBox="1"/>
            <p:nvPr/>
          </p:nvSpPr>
          <p:spPr>
            <a:xfrm>
              <a:off x="9144000" y="2176938"/>
              <a:ext cx="404265" cy="276999"/>
            </a:xfrm>
            <a:prstGeom prst="rect">
              <a:avLst/>
            </a:prstGeom>
            <a:noFill/>
          </p:spPr>
          <p:txBody>
            <a:bodyPr wrap="none" rtlCol="0">
              <a:spAutoFit/>
            </a:bodyPr>
            <a:lstStyle/>
            <a:p>
              <a:pPr>
                <a:buNone/>
              </a:pPr>
              <a:r>
                <a:rPr lang="en-US" sz="1200" b="1" dirty="0" smtClean="0">
                  <a:solidFill>
                    <a:srgbClr val="FFFFFF"/>
                  </a:solidFill>
                  <a:latin typeface="Helvetica Neue"/>
                  <a:cs typeface="Helvetica Neue"/>
                </a:rPr>
                <a:t>OS</a:t>
              </a:r>
              <a:endParaRPr lang="en-US" sz="1200" b="1" dirty="0">
                <a:solidFill>
                  <a:srgbClr val="FFFFFF"/>
                </a:solidFill>
                <a:latin typeface="Helvetica Neue"/>
                <a:cs typeface="Helvetica Neue"/>
              </a:endParaRPr>
            </a:p>
          </p:txBody>
        </p:sp>
        <p:sp>
          <p:nvSpPr>
            <p:cNvPr id="36" name="TextBox 35"/>
            <p:cNvSpPr txBox="1"/>
            <p:nvPr/>
          </p:nvSpPr>
          <p:spPr>
            <a:xfrm>
              <a:off x="8844330" y="1503123"/>
              <a:ext cx="1018227" cy="276999"/>
            </a:xfrm>
            <a:prstGeom prst="rect">
              <a:avLst/>
            </a:prstGeom>
            <a:noFill/>
          </p:spPr>
          <p:txBody>
            <a:bodyPr wrap="none" rtlCol="0">
              <a:spAutoFit/>
            </a:bodyPr>
            <a:lstStyle/>
            <a:p>
              <a:pPr>
                <a:buNone/>
              </a:pPr>
              <a:r>
                <a:rPr lang="en-US" sz="1200" b="1" dirty="0" smtClean="0">
                  <a:solidFill>
                    <a:srgbClr val="FFFFFF"/>
                  </a:solidFill>
                  <a:latin typeface="Helvetica Neue"/>
                  <a:cs typeface="Helvetica Neue"/>
                </a:rPr>
                <a:t>Application</a:t>
              </a:r>
              <a:endParaRPr lang="en-US" sz="1200" b="1" dirty="0">
                <a:solidFill>
                  <a:srgbClr val="FFFFFF"/>
                </a:solidFill>
                <a:latin typeface="Helvetica Neue"/>
                <a:cs typeface="Helvetica Neue"/>
              </a:endParaRPr>
            </a:p>
          </p:txBody>
        </p:sp>
        <p:sp>
          <p:nvSpPr>
            <p:cNvPr id="39" name="TextBox 38"/>
            <p:cNvSpPr txBox="1"/>
            <p:nvPr/>
          </p:nvSpPr>
          <p:spPr>
            <a:xfrm>
              <a:off x="8840281" y="2500886"/>
              <a:ext cx="1005403" cy="276999"/>
            </a:xfrm>
            <a:prstGeom prst="rect">
              <a:avLst/>
            </a:prstGeom>
            <a:noFill/>
          </p:spPr>
          <p:txBody>
            <a:bodyPr wrap="none" rtlCol="0">
              <a:spAutoFit/>
            </a:bodyPr>
            <a:lstStyle/>
            <a:p>
              <a:pPr>
                <a:buNone/>
              </a:pPr>
              <a:r>
                <a:rPr lang="en-US" sz="1200" b="1" dirty="0" smtClean="0">
                  <a:solidFill>
                    <a:srgbClr val="FFFFFF"/>
                  </a:solidFill>
                  <a:latin typeface="Helvetica Neue"/>
                  <a:cs typeface="Helvetica Neue"/>
                </a:rPr>
                <a:t>HBA Driver</a:t>
              </a:r>
              <a:endParaRPr lang="en-US" sz="1200" b="1" dirty="0">
                <a:solidFill>
                  <a:srgbClr val="FFFFFF"/>
                </a:solidFill>
                <a:latin typeface="Helvetica Neue"/>
                <a:cs typeface="Helvetica Neue"/>
              </a:endParaRPr>
            </a:p>
          </p:txBody>
        </p:sp>
      </p:grpSp>
      <p:pic>
        <p:nvPicPr>
          <p:cNvPr id="45" name="Picture 6"/>
          <p:cNvPicPr>
            <a:picLocks noChangeAspect="1" noChangeArrowheads="1"/>
          </p:cNvPicPr>
          <p:nvPr/>
        </p:nvPicPr>
        <p:blipFill>
          <a:blip r:embed="rId6" cstate="email"/>
          <a:srcRect/>
          <a:stretch>
            <a:fillRect/>
          </a:stretch>
        </p:blipFill>
        <p:spPr bwMode="auto">
          <a:xfrm>
            <a:off x="7678382" y="3256763"/>
            <a:ext cx="1075821" cy="807114"/>
          </a:xfrm>
          <a:prstGeom prst="rect">
            <a:avLst/>
          </a:prstGeom>
          <a:noFill/>
          <a:ln w="9525">
            <a:noFill/>
            <a:miter lim="800000"/>
            <a:headEnd/>
            <a:tailEnd/>
          </a:ln>
        </p:spPr>
      </p:pic>
      <p:pic>
        <p:nvPicPr>
          <p:cNvPr id="47" name="Picture 46" descr="VSS.png"/>
          <p:cNvPicPr>
            <a:picLocks noChangeAspect="1"/>
          </p:cNvPicPr>
          <p:nvPr/>
        </p:nvPicPr>
        <p:blipFill>
          <a:blip r:embed="rId7" cstate="email"/>
          <a:stretch>
            <a:fillRect/>
          </a:stretch>
        </p:blipFill>
        <p:spPr>
          <a:xfrm>
            <a:off x="6287549" y="3697333"/>
            <a:ext cx="891583" cy="187542"/>
          </a:xfrm>
          <a:prstGeom prst="rect">
            <a:avLst/>
          </a:prstGeom>
        </p:spPr>
      </p:pic>
      <p:sp>
        <p:nvSpPr>
          <p:cNvPr id="50" name="Manual Input 49"/>
          <p:cNvSpPr/>
          <p:nvPr/>
        </p:nvSpPr>
        <p:spPr bwMode="auto">
          <a:xfrm>
            <a:off x="6777412" y="2207168"/>
            <a:ext cx="531308" cy="323949"/>
          </a:xfrm>
          <a:prstGeom prst="flowChartManualInput">
            <a:avLst/>
          </a:prstGeom>
          <a:solidFill>
            <a:srgbClr val="6D7E2E"/>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sp>
        <p:nvSpPr>
          <p:cNvPr id="51" name="Manual Input 50"/>
          <p:cNvSpPr/>
          <p:nvPr/>
        </p:nvSpPr>
        <p:spPr bwMode="auto">
          <a:xfrm>
            <a:off x="6958834" y="2401537"/>
            <a:ext cx="531308" cy="323949"/>
          </a:xfrm>
          <a:prstGeom prst="flowChartManualInput">
            <a:avLst/>
          </a:prstGeom>
          <a:solidFill>
            <a:srgbClr val="6D7E2E"/>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Tx/>
              <a:buSzTx/>
              <a:buFontTx/>
              <a:buChar char="•"/>
              <a:tabLst>
                <a:tab pos="2246313" algn="l"/>
                <a:tab pos="2514600" algn="l"/>
              </a:tabLst>
            </a:pPr>
            <a:endParaRPr kumimoji="1" lang="en-US" sz="1600" b="0" i="0" u="none" strike="noStrike" cap="none" normalizeH="0" baseline="0" smtClean="0">
              <a:ln>
                <a:noFill/>
              </a:ln>
              <a:solidFill>
                <a:srgbClr val="333333"/>
              </a:solidFill>
              <a:effectLst/>
              <a:latin typeface="Arial" charset="0"/>
              <a:ea typeface="ＭＳ Ｐゴシック" pitchFamily="50" charset="-128"/>
            </a:endParaRPr>
          </a:p>
        </p:txBody>
      </p:sp>
      <p:cxnSp>
        <p:nvCxnSpPr>
          <p:cNvPr id="55" name="Shape 54"/>
          <p:cNvCxnSpPr>
            <a:stCxn id="50" idx="1"/>
            <a:endCxn id="47" idx="0"/>
          </p:cNvCxnSpPr>
          <p:nvPr/>
        </p:nvCxnSpPr>
        <p:spPr bwMode="auto">
          <a:xfrm rot="10800000" flipV="1">
            <a:off x="6733342" y="2369143"/>
            <a:ext cx="44071" cy="1328190"/>
          </a:xfrm>
          <a:prstGeom prst="bentConnector2">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59" name="Shape 58"/>
          <p:cNvCxnSpPr>
            <a:endCxn id="45" idx="1"/>
          </p:cNvCxnSpPr>
          <p:nvPr/>
        </p:nvCxnSpPr>
        <p:spPr bwMode="auto">
          <a:xfrm rot="16200000" flipH="1">
            <a:off x="6980778" y="2962716"/>
            <a:ext cx="908918" cy="486290"/>
          </a:xfrm>
          <a:prstGeom prst="bentConnector2">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65" name="Straight Connector 64"/>
          <p:cNvCxnSpPr/>
          <p:nvPr/>
        </p:nvCxnSpPr>
        <p:spPr bwMode="auto">
          <a:xfrm rot="5400000">
            <a:off x="6375713" y="4254525"/>
            <a:ext cx="699730"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66" name="Straight Connector 65"/>
          <p:cNvCxnSpPr/>
          <p:nvPr/>
        </p:nvCxnSpPr>
        <p:spPr bwMode="auto">
          <a:xfrm rot="5400000">
            <a:off x="6583053" y="4254525"/>
            <a:ext cx="699730"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68" name="Straight Connector 67"/>
          <p:cNvCxnSpPr/>
          <p:nvPr/>
        </p:nvCxnSpPr>
        <p:spPr bwMode="auto">
          <a:xfrm rot="5400000">
            <a:off x="7736372" y="4293398"/>
            <a:ext cx="440571"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69" name="Straight Connector 68"/>
          <p:cNvCxnSpPr/>
          <p:nvPr/>
        </p:nvCxnSpPr>
        <p:spPr bwMode="auto">
          <a:xfrm rot="5400000">
            <a:off x="7969629" y="4293399"/>
            <a:ext cx="440571" cy="1588"/>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70" name="Rectangle 69"/>
          <p:cNvSpPr/>
          <p:nvPr/>
        </p:nvSpPr>
        <p:spPr bwMode="auto">
          <a:xfrm>
            <a:off x="7021569" y="5172168"/>
            <a:ext cx="740708" cy="747168"/>
          </a:xfrm>
          <a:prstGeom prst="rect">
            <a:avLst/>
          </a:prstGeom>
          <a:solidFill>
            <a:srgbClr val="FFFF00">
              <a:alpha val="43000"/>
            </a:srgbClr>
          </a:solidFill>
          <a:ln w="9525" cap="flat" cmpd="sng" algn="ctr">
            <a:noFill/>
            <a:prstDash val="solid"/>
            <a:round/>
            <a:headEnd type="none" w="med" len="med"/>
            <a:tailEnd type="none" w="med" len="med"/>
          </a:ln>
          <a:effectLst>
            <a:outerShdw blurRad="50800" dist="381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381000" marR="0" indent="-381000" algn="l" defTabSz="914400" rtl="0" eaLnBrk="1" fontAlgn="base" latinLnBrk="0" hangingPunct="1">
              <a:lnSpc>
                <a:spcPct val="100000"/>
              </a:lnSpc>
              <a:spcBef>
                <a:spcPct val="20000"/>
              </a:spcBef>
              <a:spcAft>
                <a:spcPct val="0"/>
              </a:spcAft>
              <a:buClr>
                <a:srgbClr val="FFFF00"/>
              </a:buClr>
              <a:buSzTx/>
              <a:buFontTx/>
              <a:buChar char="•"/>
              <a:tabLst>
                <a:tab pos="2246313" algn="l"/>
                <a:tab pos="2514600" algn="l"/>
              </a:tabLst>
            </a:pPr>
            <a:endParaRPr kumimoji="1" lang="en-US" sz="1600" b="0" i="0" u="none" strike="noStrike" cap="none" normalizeH="0" baseline="0" dirty="0" smtClean="0">
              <a:ln>
                <a:noFill/>
              </a:ln>
              <a:solidFill>
                <a:srgbClr val="FFFF00"/>
              </a:solidFill>
              <a:effectLst/>
              <a:latin typeface="Arial" charset="0"/>
              <a:ea typeface="ＭＳ Ｐゴシック" pitchFamily="50" charset="-128"/>
            </a:endParaRPr>
          </a:p>
        </p:txBody>
      </p:sp>
      <p:cxnSp>
        <p:nvCxnSpPr>
          <p:cNvPr id="74" name="Straight Connector 73"/>
          <p:cNvCxnSpPr/>
          <p:nvPr/>
        </p:nvCxnSpPr>
        <p:spPr bwMode="auto">
          <a:xfrm rot="10800000" flipV="1">
            <a:off x="6233147" y="1631647"/>
            <a:ext cx="1477294" cy="6479"/>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6" name="Straight Connector 75"/>
          <p:cNvCxnSpPr/>
          <p:nvPr/>
        </p:nvCxnSpPr>
        <p:spPr bwMode="auto">
          <a:xfrm rot="5400000">
            <a:off x="4282973" y="3587190"/>
            <a:ext cx="3874430" cy="1588"/>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78" name="Straight Connector 77"/>
          <p:cNvCxnSpPr/>
          <p:nvPr/>
        </p:nvCxnSpPr>
        <p:spPr bwMode="auto">
          <a:xfrm flipV="1">
            <a:off x="6233147" y="5531684"/>
            <a:ext cx="788422" cy="17527"/>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
        <p:nvSpPr>
          <p:cNvPr id="32" name="TextBox 31"/>
          <p:cNvSpPr txBox="1"/>
          <p:nvPr/>
        </p:nvSpPr>
        <p:spPr>
          <a:xfrm>
            <a:off x="0" y="6483588"/>
            <a:ext cx="9144000" cy="369332"/>
          </a:xfrm>
          <a:prstGeom prst="rect">
            <a:avLst/>
          </a:prstGeom>
          <a:solidFill>
            <a:schemeClr val="accent1">
              <a:lumMod val="40000"/>
              <a:lumOff val="60000"/>
            </a:schemeClr>
          </a:solidFill>
        </p:spPr>
        <p:txBody>
          <a:bodyPr wrap="square" rtlCol="0">
            <a:spAutoFit/>
          </a:bodyPr>
          <a:lstStyle/>
          <a:p>
            <a:pPr algn="ctr"/>
            <a:r>
              <a:rPr lang="en-US" dirty="0" smtClean="0">
                <a:solidFill>
                  <a:schemeClr val="tx1"/>
                </a:solidFill>
              </a:rPr>
              <a:t>Hitachi SAN solutions integrate tightly with Microsoft Exchange Environments</a:t>
            </a:r>
            <a:endParaRPr lang="en-US"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bwMode="auto">
          <a:xfrm>
            <a:off x="467544" y="5373216"/>
            <a:ext cx="3127108" cy="805821"/>
          </a:xfrm>
          <a:prstGeom prst="roundRect">
            <a:avLst>
              <a:gd name="adj" fmla="val 20239"/>
            </a:avLst>
          </a:prstGeom>
          <a:solidFill>
            <a:schemeClr val="accent1"/>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lstStyle/>
          <a:p>
            <a:pPr marL="381000" indent="-381000">
              <a:spcBef>
                <a:spcPct val="20000"/>
              </a:spcBef>
              <a:buFontTx/>
              <a:buChar char="•"/>
              <a:tabLst>
                <a:tab pos="2246313" algn="l"/>
                <a:tab pos="2514600" algn="l"/>
              </a:tabLst>
              <a:defRPr/>
            </a:pPr>
            <a:endParaRPr lang="en-GB" sz="2000" i="0" baseline="-25000" dirty="0">
              <a:solidFill>
                <a:srgbClr val="333333"/>
              </a:solidFill>
            </a:endParaRPr>
          </a:p>
        </p:txBody>
      </p:sp>
      <p:sp>
        <p:nvSpPr>
          <p:cNvPr id="21" name="Rounded Rectangle 20"/>
          <p:cNvSpPr/>
          <p:nvPr/>
        </p:nvSpPr>
        <p:spPr bwMode="auto">
          <a:xfrm>
            <a:off x="395536" y="3356992"/>
            <a:ext cx="3127108" cy="805821"/>
          </a:xfrm>
          <a:prstGeom prst="roundRect">
            <a:avLst>
              <a:gd name="adj" fmla="val 20239"/>
            </a:avLst>
          </a:prstGeom>
          <a:solidFill>
            <a:schemeClr val="accent1"/>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lstStyle/>
          <a:p>
            <a:pPr marL="381000" indent="-381000">
              <a:spcBef>
                <a:spcPct val="20000"/>
              </a:spcBef>
              <a:buFontTx/>
              <a:buChar char="•"/>
              <a:tabLst>
                <a:tab pos="2246313" algn="l"/>
                <a:tab pos="2514600" algn="l"/>
              </a:tabLst>
              <a:defRPr/>
            </a:pPr>
            <a:endParaRPr lang="en-GB" sz="2000" i="0" baseline="-25000" dirty="0">
              <a:solidFill>
                <a:srgbClr val="333333"/>
              </a:solidFill>
            </a:endParaRPr>
          </a:p>
        </p:txBody>
      </p:sp>
      <p:sp>
        <p:nvSpPr>
          <p:cNvPr id="17" name="Rounded Rectangle 16"/>
          <p:cNvSpPr/>
          <p:nvPr/>
        </p:nvSpPr>
        <p:spPr bwMode="auto">
          <a:xfrm>
            <a:off x="424432" y="1262063"/>
            <a:ext cx="3127108" cy="805821"/>
          </a:xfrm>
          <a:prstGeom prst="roundRect">
            <a:avLst>
              <a:gd name="adj" fmla="val 20239"/>
            </a:avLst>
          </a:prstGeom>
          <a:solidFill>
            <a:schemeClr val="accent1"/>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lstStyle/>
          <a:p>
            <a:pPr marL="381000" indent="-381000">
              <a:spcBef>
                <a:spcPct val="20000"/>
              </a:spcBef>
              <a:buFontTx/>
              <a:buChar char="•"/>
              <a:tabLst>
                <a:tab pos="2246313" algn="l"/>
                <a:tab pos="2514600" algn="l"/>
              </a:tabLst>
              <a:defRPr/>
            </a:pPr>
            <a:endParaRPr lang="en-GB" sz="2000" i="0" baseline="-25000" dirty="0">
              <a:solidFill>
                <a:srgbClr val="333333"/>
              </a:solidFill>
            </a:endParaRPr>
          </a:p>
        </p:txBody>
      </p:sp>
      <p:sp>
        <p:nvSpPr>
          <p:cNvPr id="15363" name="Rectangle 3"/>
          <p:cNvSpPr>
            <a:spLocks noGrp="1" noChangeArrowheads="1"/>
          </p:cNvSpPr>
          <p:nvPr>
            <p:ph type="title"/>
          </p:nvPr>
        </p:nvSpPr>
        <p:spPr>
          <a:xfrm>
            <a:off x="395536" y="245145"/>
            <a:ext cx="7199064" cy="663575"/>
          </a:xfrm>
        </p:spPr>
        <p:txBody>
          <a:bodyPr>
            <a:normAutofit fontScale="90000"/>
          </a:bodyPr>
          <a:lstStyle/>
          <a:p>
            <a:pPr eaLnBrk="1" hangingPunct="1"/>
            <a:r>
              <a:rPr lang="en-US" dirty="0" smtClean="0"/>
              <a:t>Data Protection Solutions </a:t>
            </a:r>
            <a:br>
              <a:rPr lang="en-US" dirty="0" smtClean="0"/>
            </a:br>
            <a:r>
              <a:rPr lang="en-US" dirty="0" smtClean="0"/>
              <a:t>That Benefit Your customers</a:t>
            </a:r>
            <a:endParaRPr lang="en-US" altLang="zh-CN" dirty="0" smtClean="0"/>
          </a:p>
        </p:txBody>
      </p:sp>
      <p:sp>
        <p:nvSpPr>
          <p:cNvPr id="12292" name="Rectangle 4"/>
          <p:cNvSpPr>
            <a:spLocks noGrp="1" noChangeArrowheads="1"/>
          </p:cNvSpPr>
          <p:nvPr>
            <p:ph idx="1"/>
          </p:nvPr>
        </p:nvSpPr>
        <p:spPr>
          <a:xfrm>
            <a:off x="3657600" y="1379538"/>
            <a:ext cx="5486400" cy="685800"/>
          </a:xfrm>
        </p:spPr>
        <p:txBody>
          <a:bodyPr/>
          <a:lstStyle/>
          <a:p>
            <a:pPr marL="176213" indent="-176213" eaLnBrk="1" hangingPunct="1">
              <a:lnSpc>
                <a:spcPct val="90000"/>
              </a:lnSpc>
              <a:buFont typeface="Wingdings" pitchFamily="2" charset="2"/>
              <a:buChar char="§"/>
              <a:defRPr/>
            </a:pPr>
            <a:r>
              <a:rPr lang="en-US" altLang="zh-CN" sz="1800" dirty="0" smtClean="0"/>
              <a:t>Deduplication and archive before backup</a:t>
            </a:r>
          </a:p>
          <a:p>
            <a:pPr marL="176213" indent="-176213" eaLnBrk="1" hangingPunct="1">
              <a:lnSpc>
                <a:spcPct val="90000"/>
              </a:lnSpc>
              <a:buFont typeface="Wingdings" pitchFamily="2" charset="2"/>
              <a:buChar char="§"/>
              <a:defRPr/>
            </a:pPr>
            <a:r>
              <a:rPr lang="en-US" altLang="zh-CN" sz="1800" dirty="0" smtClean="0"/>
              <a:t>Heterogeneous replication and rapid restore  </a:t>
            </a:r>
          </a:p>
        </p:txBody>
      </p:sp>
      <p:sp>
        <p:nvSpPr>
          <p:cNvPr id="48" name="Rounded Rectangle 47"/>
          <p:cNvSpPr/>
          <p:nvPr>
            <p:custDataLst>
              <p:tags r:id="rId1"/>
            </p:custDataLst>
          </p:nvPr>
        </p:nvSpPr>
        <p:spPr bwMode="auto">
          <a:xfrm>
            <a:off x="470698" y="2237391"/>
            <a:ext cx="3023703" cy="822293"/>
          </a:xfrm>
          <a:prstGeom prst="roundRect">
            <a:avLst/>
          </a:prstGeom>
          <a:solidFill>
            <a:schemeClr val="accent1">
              <a:lumMod val="20000"/>
              <a:lumOff val="80000"/>
            </a:schemeClr>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lstStyle/>
          <a:p>
            <a:pPr marL="381000" indent="-381000">
              <a:spcBef>
                <a:spcPct val="20000"/>
              </a:spcBef>
              <a:buFontTx/>
              <a:buChar char="•"/>
              <a:tabLst>
                <a:tab pos="2246313" algn="l"/>
                <a:tab pos="2514600" algn="l"/>
              </a:tabLst>
              <a:defRPr/>
            </a:pPr>
            <a:endParaRPr lang="en-GB" sz="2000" i="0" dirty="0">
              <a:solidFill>
                <a:srgbClr val="333333"/>
              </a:solidFill>
            </a:endParaRPr>
          </a:p>
        </p:txBody>
      </p:sp>
      <p:sp>
        <p:nvSpPr>
          <p:cNvPr id="15366" name="Text Box 7"/>
          <p:cNvSpPr txBox="1">
            <a:spLocks noChangeArrowheads="1"/>
          </p:cNvSpPr>
          <p:nvPr>
            <p:custDataLst>
              <p:tags r:id="rId2"/>
            </p:custDataLst>
          </p:nvPr>
        </p:nvSpPr>
        <p:spPr bwMode="auto">
          <a:xfrm>
            <a:off x="406400" y="1454150"/>
            <a:ext cx="3124200" cy="366713"/>
          </a:xfrm>
          <a:prstGeom prst="rect">
            <a:avLst/>
          </a:prstGeom>
          <a:noFill/>
          <a:ln w="28575">
            <a:noFill/>
            <a:miter lim="800000"/>
            <a:headEnd/>
            <a:tailEnd/>
          </a:ln>
        </p:spPr>
        <p:txBody>
          <a:bodyPr>
            <a:spAutoFit/>
          </a:bodyPr>
          <a:lstStyle/>
          <a:p>
            <a:pPr algn="ctr">
              <a:spcBef>
                <a:spcPct val="50000"/>
              </a:spcBef>
            </a:pPr>
            <a:r>
              <a:rPr lang="en-US" altLang="zh-CN" b="1" i="0">
                <a:solidFill>
                  <a:schemeClr val="bg1"/>
                </a:solidFill>
                <a:ea typeface="HGPSoeiKakugothicUB" pitchFamily="50" charset="-128"/>
              </a:rPr>
              <a:t>Meet RTO and RPO</a:t>
            </a:r>
            <a:endParaRPr lang="en-US" b="1" i="0">
              <a:solidFill>
                <a:schemeClr val="bg1"/>
              </a:solidFill>
              <a:ea typeface="HGPSoeiKakugothicUB" pitchFamily="50" charset="-128"/>
            </a:endParaRPr>
          </a:p>
        </p:txBody>
      </p:sp>
      <p:sp>
        <p:nvSpPr>
          <p:cNvPr id="15367" name="Text Box 7"/>
          <p:cNvSpPr txBox="1">
            <a:spLocks noChangeArrowheads="1"/>
          </p:cNvSpPr>
          <p:nvPr>
            <p:custDataLst>
              <p:tags r:id="rId3"/>
            </p:custDataLst>
          </p:nvPr>
        </p:nvSpPr>
        <p:spPr bwMode="auto">
          <a:xfrm>
            <a:off x="469900" y="2344738"/>
            <a:ext cx="3009900" cy="641350"/>
          </a:xfrm>
          <a:prstGeom prst="rect">
            <a:avLst/>
          </a:prstGeom>
          <a:noFill/>
          <a:ln w="28575">
            <a:noFill/>
            <a:miter lim="800000"/>
            <a:headEnd/>
            <a:tailEnd/>
          </a:ln>
        </p:spPr>
        <p:txBody>
          <a:bodyPr>
            <a:spAutoFit/>
          </a:bodyPr>
          <a:lstStyle/>
          <a:p>
            <a:pPr algn="ctr">
              <a:spcBef>
                <a:spcPct val="50000"/>
              </a:spcBef>
            </a:pPr>
            <a:r>
              <a:rPr lang="en-US" altLang="zh-CN" b="1" i="0" dirty="0">
                <a:solidFill>
                  <a:schemeClr val="tx1">
                    <a:lumMod val="50000"/>
                    <a:lumOff val="50000"/>
                  </a:schemeClr>
                </a:solidFill>
                <a:ea typeface="HGPSoeiKakugothicUB" pitchFamily="50" charset="-128"/>
              </a:rPr>
              <a:t>Cost</a:t>
            </a:r>
            <a:br>
              <a:rPr lang="en-US" altLang="zh-CN" b="1" i="0" dirty="0">
                <a:solidFill>
                  <a:schemeClr val="tx1">
                    <a:lumMod val="50000"/>
                    <a:lumOff val="50000"/>
                  </a:schemeClr>
                </a:solidFill>
                <a:ea typeface="HGPSoeiKakugothicUB" pitchFamily="50" charset="-128"/>
              </a:rPr>
            </a:br>
            <a:r>
              <a:rPr lang="en-US" altLang="zh-CN" b="1" i="0" dirty="0">
                <a:solidFill>
                  <a:schemeClr val="tx1">
                    <a:lumMod val="50000"/>
                    <a:lumOff val="50000"/>
                  </a:schemeClr>
                </a:solidFill>
                <a:ea typeface="HGPSoeiKakugothicUB" pitchFamily="50" charset="-128"/>
              </a:rPr>
              <a:t>Reduction</a:t>
            </a:r>
            <a:endParaRPr lang="en-US" b="1" i="0" dirty="0">
              <a:solidFill>
                <a:schemeClr val="tx1">
                  <a:lumMod val="50000"/>
                  <a:lumOff val="50000"/>
                </a:schemeClr>
              </a:solidFill>
              <a:ea typeface="HGPSoeiKakugothicUB" pitchFamily="50" charset="-128"/>
            </a:endParaRPr>
          </a:p>
        </p:txBody>
      </p:sp>
      <p:sp>
        <p:nvSpPr>
          <p:cNvPr id="15369" name="Text Box 7"/>
          <p:cNvSpPr txBox="1">
            <a:spLocks noChangeArrowheads="1"/>
          </p:cNvSpPr>
          <p:nvPr>
            <p:custDataLst>
              <p:tags r:id="rId4"/>
            </p:custDataLst>
          </p:nvPr>
        </p:nvSpPr>
        <p:spPr bwMode="auto">
          <a:xfrm>
            <a:off x="444500" y="3408363"/>
            <a:ext cx="3086100" cy="646112"/>
          </a:xfrm>
          <a:prstGeom prst="rect">
            <a:avLst/>
          </a:prstGeom>
          <a:noFill/>
          <a:ln w="28575">
            <a:noFill/>
            <a:miter lim="800000"/>
            <a:headEnd/>
            <a:tailEnd/>
          </a:ln>
        </p:spPr>
        <p:txBody>
          <a:bodyPr>
            <a:spAutoFit/>
          </a:bodyPr>
          <a:lstStyle/>
          <a:p>
            <a:pPr algn="ctr">
              <a:spcBef>
                <a:spcPct val="50000"/>
              </a:spcBef>
            </a:pPr>
            <a:r>
              <a:rPr lang="en-US" altLang="zh-CN" b="1" i="0">
                <a:solidFill>
                  <a:schemeClr val="bg1"/>
                </a:solidFill>
                <a:ea typeface="HGPSoeiKakugothicUB" pitchFamily="50" charset="-128"/>
              </a:rPr>
              <a:t>Improve Regulatory Compliance, Avoid Risk</a:t>
            </a:r>
            <a:endParaRPr lang="en-US" b="1" i="0">
              <a:solidFill>
                <a:schemeClr val="bg1"/>
              </a:solidFill>
              <a:ea typeface="HGPSoeiKakugothicUB" pitchFamily="50" charset="-128"/>
            </a:endParaRPr>
          </a:p>
        </p:txBody>
      </p:sp>
      <p:sp>
        <p:nvSpPr>
          <p:cNvPr id="5" name="Rounded Rectangle 47"/>
          <p:cNvSpPr/>
          <p:nvPr>
            <p:custDataLst>
              <p:tags r:id="rId5"/>
            </p:custDataLst>
          </p:nvPr>
        </p:nvSpPr>
        <p:spPr bwMode="auto">
          <a:xfrm>
            <a:off x="539552" y="4293096"/>
            <a:ext cx="3023703" cy="822293"/>
          </a:xfrm>
          <a:prstGeom prst="roundRect">
            <a:avLst/>
          </a:prstGeom>
          <a:solidFill>
            <a:schemeClr val="accent1">
              <a:lumMod val="20000"/>
              <a:lumOff val="80000"/>
            </a:schemeClr>
          </a:solidFill>
          <a:ln>
            <a:noFill/>
            <a:headEnd type="none" w="med" len="med"/>
            <a:tailEnd type="none" w="med" len="med"/>
          </a:ln>
          <a:effectLst>
            <a:reflection blurRad="6350" stA="52000" endA="300" endPos="35000" dir="5400000" sy="-100000" algn="bl" rotWithShape="0"/>
          </a:effectLst>
          <a:scene3d>
            <a:camera prst="orthographicFront">
              <a:rot lat="0" lon="0" rev="0"/>
            </a:camera>
            <a:lightRig rig="threePt" dir="t">
              <a:rot lat="0" lon="0" rev="1200000"/>
            </a:lightRig>
          </a:scene3d>
        </p:spPr>
        <p:style>
          <a:lnRef idx="0">
            <a:schemeClr val="accent6"/>
          </a:lnRef>
          <a:fillRef idx="3">
            <a:schemeClr val="accent6"/>
          </a:fillRef>
          <a:effectRef idx="3">
            <a:schemeClr val="accent6"/>
          </a:effectRef>
          <a:fontRef idx="minor">
            <a:schemeClr val="lt1"/>
          </a:fontRef>
        </p:style>
        <p:txBody>
          <a:bodyPr/>
          <a:lstStyle/>
          <a:p>
            <a:pPr marL="381000" indent="-381000">
              <a:spcBef>
                <a:spcPct val="20000"/>
              </a:spcBef>
              <a:buFontTx/>
              <a:buChar char="•"/>
              <a:tabLst>
                <a:tab pos="2246313" algn="l"/>
                <a:tab pos="2514600" algn="l"/>
              </a:tabLst>
              <a:defRPr/>
            </a:pPr>
            <a:endParaRPr lang="en-GB" sz="2000" i="0" dirty="0">
              <a:solidFill>
                <a:srgbClr val="333333"/>
              </a:solidFill>
            </a:endParaRPr>
          </a:p>
        </p:txBody>
      </p:sp>
      <p:sp>
        <p:nvSpPr>
          <p:cNvPr id="15371" name="Text Box 7"/>
          <p:cNvSpPr txBox="1">
            <a:spLocks noChangeArrowheads="1"/>
          </p:cNvSpPr>
          <p:nvPr>
            <p:custDataLst>
              <p:tags r:id="rId6"/>
            </p:custDataLst>
          </p:nvPr>
        </p:nvSpPr>
        <p:spPr bwMode="auto">
          <a:xfrm>
            <a:off x="469900" y="4470400"/>
            <a:ext cx="3009900" cy="369332"/>
          </a:xfrm>
          <a:prstGeom prst="rect">
            <a:avLst/>
          </a:prstGeom>
          <a:noFill/>
          <a:ln w="28575">
            <a:noFill/>
            <a:miter lim="800000"/>
            <a:headEnd/>
            <a:tailEnd/>
          </a:ln>
        </p:spPr>
        <p:txBody>
          <a:bodyPr>
            <a:spAutoFit/>
          </a:bodyPr>
          <a:lstStyle/>
          <a:p>
            <a:pPr algn="ctr">
              <a:spcBef>
                <a:spcPct val="50000"/>
              </a:spcBef>
            </a:pPr>
            <a:r>
              <a:rPr lang="en-US" altLang="zh-CN" b="1" i="0" dirty="0">
                <a:solidFill>
                  <a:schemeClr val="tx1">
                    <a:lumMod val="50000"/>
                    <a:lumOff val="50000"/>
                  </a:schemeClr>
                </a:solidFill>
                <a:ea typeface="HGPSoeiKakugothicUB" pitchFamily="50" charset="-128"/>
              </a:rPr>
              <a:t>Recover Critical Applications</a:t>
            </a:r>
            <a:endParaRPr lang="en-US" b="1" i="0" dirty="0">
              <a:solidFill>
                <a:schemeClr val="tx1">
                  <a:lumMod val="50000"/>
                  <a:lumOff val="50000"/>
                </a:schemeClr>
              </a:solidFill>
              <a:ea typeface="HGPSoeiKakugothicUB" pitchFamily="50" charset="-128"/>
            </a:endParaRPr>
          </a:p>
        </p:txBody>
      </p:sp>
      <p:sp>
        <p:nvSpPr>
          <p:cNvPr id="15373" name="Rectangle 58"/>
          <p:cNvSpPr>
            <a:spLocks noChangeArrowheads="1"/>
          </p:cNvSpPr>
          <p:nvPr/>
        </p:nvSpPr>
        <p:spPr bwMode="auto">
          <a:xfrm>
            <a:off x="414338" y="5205413"/>
            <a:ext cx="3109912" cy="534987"/>
          </a:xfrm>
          <a:prstGeom prst="rect">
            <a:avLst/>
          </a:prstGeom>
          <a:noFill/>
          <a:ln w="9525">
            <a:noFill/>
            <a:miter lim="800000"/>
            <a:headEnd/>
            <a:tailEnd/>
          </a:ln>
        </p:spPr>
        <p:txBody>
          <a:bodyPr lIns="0" tIns="0" rIns="0" bIns="0"/>
          <a:lstStyle/>
          <a:p>
            <a:pPr marL="381000" indent="-381000" algn="ctr">
              <a:lnSpc>
                <a:spcPts val="1000"/>
              </a:lnSpc>
              <a:spcBef>
                <a:spcPct val="20000"/>
              </a:spcBef>
              <a:buFontTx/>
              <a:buChar char="•"/>
              <a:tabLst>
                <a:tab pos="2246313" algn="l"/>
                <a:tab pos="2514600" algn="l"/>
              </a:tabLst>
            </a:pPr>
            <a:endParaRPr lang="en-GB" sz="1300" i="0">
              <a:solidFill>
                <a:schemeClr val="bg1"/>
              </a:solidFill>
            </a:endParaRPr>
          </a:p>
        </p:txBody>
      </p:sp>
      <p:sp>
        <p:nvSpPr>
          <p:cNvPr id="15374" name="Text Box 7"/>
          <p:cNvSpPr txBox="1">
            <a:spLocks noChangeArrowheads="1"/>
          </p:cNvSpPr>
          <p:nvPr>
            <p:custDataLst>
              <p:tags r:id="rId7"/>
            </p:custDataLst>
          </p:nvPr>
        </p:nvSpPr>
        <p:spPr bwMode="auto">
          <a:xfrm>
            <a:off x="457200" y="5603875"/>
            <a:ext cx="3073400" cy="366713"/>
          </a:xfrm>
          <a:prstGeom prst="rect">
            <a:avLst/>
          </a:prstGeom>
          <a:noFill/>
          <a:ln w="28575">
            <a:noFill/>
            <a:miter lim="800000"/>
            <a:headEnd/>
            <a:tailEnd/>
          </a:ln>
        </p:spPr>
        <p:txBody>
          <a:bodyPr>
            <a:spAutoFit/>
          </a:bodyPr>
          <a:lstStyle/>
          <a:p>
            <a:pPr algn="ctr">
              <a:spcBef>
                <a:spcPct val="50000"/>
              </a:spcBef>
            </a:pPr>
            <a:r>
              <a:rPr lang="en-US" altLang="zh-CN" b="1" i="0">
                <a:solidFill>
                  <a:schemeClr val="bg1"/>
                </a:solidFill>
                <a:ea typeface="HGPSoeiKakugothicUB" pitchFamily="50" charset="-128"/>
              </a:rPr>
              <a:t>Business Agility</a:t>
            </a:r>
            <a:endParaRPr lang="en-US" b="1" i="0">
              <a:solidFill>
                <a:schemeClr val="bg1"/>
              </a:solidFill>
              <a:ea typeface="HGPSoeiKakugothicUB" pitchFamily="50" charset="-128"/>
            </a:endParaRPr>
          </a:p>
        </p:txBody>
      </p:sp>
      <p:sp>
        <p:nvSpPr>
          <p:cNvPr id="12303" name="Rectangle 37"/>
          <p:cNvSpPr>
            <a:spLocks noChangeArrowheads="1"/>
          </p:cNvSpPr>
          <p:nvPr/>
        </p:nvSpPr>
        <p:spPr bwMode="auto">
          <a:xfrm>
            <a:off x="3657600" y="2293938"/>
            <a:ext cx="5186363" cy="685800"/>
          </a:xfrm>
          <a:prstGeom prst="rect">
            <a:avLst/>
          </a:prstGeom>
          <a:noFill/>
          <a:ln w="9525">
            <a:noFill/>
            <a:miter lim="800000"/>
            <a:headEnd/>
            <a:tailEnd/>
          </a:ln>
        </p:spPr>
        <p:txBody>
          <a:bodyPr/>
          <a:lstStyle/>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Data reduction and space savings</a:t>
            </a:r>
          </a:p>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Efficient storage protection management</a:t>
            </a:r>
          </a:p>
        </p:txBody>
      </p:sp>
      <p:sp>
        <p:nvSpPr>
          <p:cNvPr id="12304" name="Rectangle 38"/>
          <p:cNvSpPr>
            <a:spLocks noChangeArrowheads="1"/>
          </p:cNvSpPr>
          <p:nvPr/>
        </p:nvSpPr>
        <p:spPr bwMode="auto">
          <a:xfrm>
            <a:off x="3657600" y="3349625"/>
            <a:ext cx="5257800" cy="685800"/>
          </a:xfrm>
          <a:prstGeom prst="rect">
            <a:avLst/>
          </a:prstGeom>
          <a:noFill/>
          <a:ln w="9525">
            <a:noFill/>
            <a:miter lim="800000"/>
            <a:headEnd/>
            <a:tailEnd/>
          </a:ln>
        </p:spPr>
        <p:txBody>
          <a:bodyPr/>
          <a:lstStyle/>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Enhanced recovery and deduplication</a:t>
            </a:r>
          </a:p>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Better support for e-discovery, audit, etc.</a:t>
            </a:r>
          </a:p>
        </p:txBody>
      </p:sp>
      <p:sp>
        <p:nvSpPr>
          <p:cNvPr id="12305" name="Rectangle 39"/>
          <p:cNvSpPr>
            <a:spLocks noChangeArrowheads="1"/>
          </p:cNvSpPr>
          <p:nvPr/>
        </p:nvSpPr>
        <p:spPr bwMode="auto">
          <a:xfrm>
            <a:off x="3657600" y="4441825"/>
            <a:ext cx="5181600" cy="685800"/>
          </a:xfrm>
          <a:prstGeom prst="rect">
            <a:avLst/>
          </a:prstGeom>
          <a:noFill/>
          <a:ln w="9525">
            <a:noFill/>
            <a:miter lim="800000"/>
            <a:headEnd/>
            <a:tailEnd/>
          </a:ln>
        </p:spPr>
        <p:txBody>
          <a:bodyPr/>
          <a:lstStyle/>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Advanced implementation services </a:t>
            </a:r>
          </a:p>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Application consistency  and disaster recovery</a:t>
            </a:r>
          </a:p>
        </p:txBody>
      </p:sp>
      <p:sp>
        <p:nvSpPr>
          <p:cNvPr id="12306" name="Rectangle 40"/>
          <p:cNvSpPr>
            <a:spLocks noChangeArrowheads="1"/>
          </p:cNvSpPr>
          <p:nvPr/>
        </p:nvSpPr>
        <p:spPr bwMode="auto">
          <a:xfrm>
            <a:off x="3657600" y="5402263"/>
            <a:ext cx="5181600" cy="685800"/>
          </a:xfrm>
          <a:prstGeom prst="rect">
            <a:avLst/>
          </a:prstGeom>
          <a:noFill/>
          <a:ln w="9525">
            <a:noFill/>
            <a:miter lim="800000"/>
            <a:headEnd/>
            <a:tailEnd/>
          </a:ln>
        </p:spPr>
        <p:txBody>
          <a:bodyPr/>
          <a:lstStyle/>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High-performance storage infrastructure</a:t>
            </a:r>
          </a:p>
          <a:p>
            <a:pPr marL="176213" indent="-176213">
              <a:lnSpc>
                <a:spcPct val="90000"/>
              </a:lnSpc>
              <a:spcBef>
                <a:spcPct val="20000"/>
              </a:spcBef>
              <a:buClr>
                <a:srgbClr val="03C2F1"/>
              </a:buClr>
              <a:buFont typeface="Wingdings" pitchFamily="2" charset="2"/>
              <a:buChar char="§"/>
              <a:defRPr/>
            </a:pPr>
            <a:r>
              <a:rPr lang="en-US" altLang="zh-CN" dirty="0">
                <a:solidFill>
                  <a:schemeClr val="bg1"/>
                </a:solidFill>
                <a:latin typeface="Segoe UI" pitchFamily="34" charset="0"/>
                <a:ea typeface="Segoe UI" pitchFamily="34" charset="0"/>
                <a:cs typeface="Segoe UI" pitchFamily="34" charset="0"/>
              </a:rPr>
              <a:t>Policy-based automated data protection</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p:txBody>
          <a:bodyPr/>
          <a:lstStyle/>
          <a:p>
            <a:r>
              <a:rPr lang="en-AU" dirty="0" smtClean="0"/>
              <a:t>Exchange Storage Challenges</a:t>
            </a:r>
          </a:p>
          <a:p>
            <a:r>
              <a:rPr lang="en-AU" dirty="0" smtClean="0"/>
              <a:t>Converged Architecture for Exchange 2010</a:t>
            </a:r>
          </a:p>
          <a:p>
            <a:r>
              <a:rPr lang="en-AU" dirty="0" smtClean="0"/>
              <a:t>Building an Efficient Storage Architecture</a:t>
            </a:r>
          </a:p>
          <a:p>
            <a:r>
              <a:rPr lang="en-AU" dirty="0" smtClean="0">
                <a:solidFill>
                  <a:schemeClr val="tx1"/>
                </a:solidFill>
              </a:rPr>
              <a:t>Microsoft Exchange Programs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0677"/>
            <a:ext cx="7403649" cy="591407"/>
          </a:xfrm>
        </p:spPr>
        <p:txBody>
          <a:bodyPr>
            <a:noAutofit/>
          </a:bodyPr>
          <a:lstStyle/>
          <a:p>
            <a:r>
              <a:rPr lang="en-US" sz="2800" dirty="0" smtClean="0"/>
              <a:t>Services opportunities to Optimize Storage Infrastructure for Microsoft Exchange 2010</a:t>
            </a:r>
            <a:endParaRPr lang="en-US" sz="2800" dirty="0"/>
          </a:p>
        </p:txBody>
      </p:sp>
      <p:sp>
        <p:nvSpPr>
          <p:cNvPr id="3" name="Content Placeholder 2"/>
          <p:cNvSpPr>
            <a:spLocks noGrp="1"/>
          </p:cNvSpPr>
          <p:nvPr>
            <p:ph idx="1"/>
          </p:nvPr>
        </p:nvSpPr>
        <p:spPr>
          <a:xfrm>
            <a:off x="227013" y="997787"/>
            <a:ext cx="5832701" cy="4730526"/>
          </a:xfrm>
          <a:noFill/>
        </p:spPr>
        <p:txBody>
          <a:bodyPr lIns="91440" tIns="182880"/>
          <a:lstStyle/>
          <a:p>
            <a:r>
              <a:rPr lang="en-US" sz="1800" dirty="0" smtClean="0"/>
              <a:t>Services opportunities abound in Exchange migration, consolidation or re-</a:t>
            </a:r>
            <a:r>
              <a:rPr lang="en-US" sz="1800" dirty="0" err="1" smtClean="0"/>
              <a:t>platforming</a:t>
            </a:r>
            <a:r>
              <a:rPr lang="en-US" sz="1800" dirty="0" smtClean="0"/>
              <a:t> engagements</a:t>
            </a:r>
          </a:p>
          <a:p>
            <a:r>
              <a:rPr lang="en-US" sz="1800" dirty="0" smtClean="0"/>
              <a:t>Hitachi Data Systems can support your services engagements</a:t>
            </a:r>
          </a:p>
          <a:p>
            <a:r>
              <a:rPr lang="en-US" sz="1800" dirty="0" smtClean="0"/>
              <a:t>Global Solution Services and Hitachi Consulting provide:</a:t>
            </a:r>
          </a:p>
          <a:p>
            <a:pPr lvl="1">
              <a:spcBef>
                <a:spcPts val="0"/>
              </a:spcBef>
              <a:spcAft>
                <a:spcPts val="600"/>
              </a:spcAft>
              <a:buClr>
                <a:schemeClr val="accent1"/>
              </a:buClr>
              <a:buFont typeface="Arial"/>
              <a:buChar char="•"/>
            </a:pPr>
            <a:r>
              <a:rPr lang="en-US" sz="1600" dirty="0" smtClean="0"/>
              <a:t>Exchange Server Migrations</a:t>
            </a:r>
          </a:p>
          <a:p>
            <a:pPr lvl="1">
              <a:spcBef>
                <a:spcPts val="0"/>
              </a:spcBef>
              <a:spcAft>
                <a:spcPts val="600"/>
              </a:spcAft>
              <a:buClr>
                <a:schemeClr val="accent1"/>
              </a:buClr>
              <a:buFont typeface="Arial"/>
              <a:buChar char="•"/>
            </a:pPr>
            <a:r>
              <a:rPr lang="en-US" sz="1600" dirty="0" smtClean="0"/>
              <a:t>Data Migration Planning</a:t>
            </a:r>
          </a:p>
          <a:p>
            <a:pPr lvl="1">
              <a:spcBef>
                <a:spcPts val="0"/>
              </a:spcBef>
              <a:spcAft>
                <a:spcPts val="600"/>
              </a:spcAft>
              <a:buClr>
                <a:schemeClr val="accent1"/>
              </a:buClr>
              <a:buFont typeface="Arial"/>
              <a:buChar char="•"/>
            </a:pPr>
            <a:r>
              <a:rPr lang="en-US" sz="1600" dirty="0" smtClean="0"/>
              <a:t>Design and Implementation  of storage for MS Exchange</a:t>
            </a:r>
            <a:endParaRPr lang="en-US" sz="1600" strike="sngStrike" dirty="0" smtClean="0"/>
          </a:p>
          <a:p>
            <a:pPr lvl="1">
              <a:spcBef>
                <a:spcPts val="0"/>
              </a:spcBef>
              <a:spcAft>
                <a:spcPts val="600"/>
              </a:spcAft>
              <a:buClr>
                <a:schemeClr val="accent1"/>
              </a:buClr>
              <a:buFont typeface="Arial"/>
              <a:buChar char="•"/>
              <a:defRPr/>
            </a:pPr>
            <a:r>
              <a:rPr lang="en-US" sz="1600" dirty="0" smtClean="0"/>
              <a:t>Archiving and Compliance</a:t>
            </a:r>
          </a:p>
          <a:p>
            <a:pPr lvl="1">
              <a:spcBef>
                <a:spcPts val="0"/>
              </a:spcBef>
              <a:spcAft>
                <a:spcPts val="600"/>
              </a:spcAft>
              <a:buClr>
                <a:schemeClr val="accent1"/>
              </a:buClr>
              <a:buFont typeface="Arial"/>
              <a:buChar char="•"/>
              <a:defRPr/>
            </a:pPr>
            <a:r>
              <a:rPr lang="en-US" sz="1600" dirty="0" smtClean="0"/>
              <a:t>Unified Communications</a:t>
            </a:r>
          </a:p>
          <a:p>
            <a:pPr lvl="1">
              <a:spcBef>
                <a:spcPts val="0"/>
              </a:spcBef>
              <a:spcAft>
                <a:spcPts val="600"/>
              </a:spcAft>
              <a:buClr>
                <a:schemeClr val="accent1"/>
              </a:buClr>
              <a:buFont typeface="Arial"/>
              <a:buChar char="•"/>
              <a:defRPr/>
            </a:pPr>
            <a:r>
              <a:rPr lang="en-US" sz="1600" dirty="0" smtClean="0"/>
              <a:t>Managed Services</a:t>
            </a:r>
          </a:p>
        </p:txBody>
      </p:sp>
      <p:pic>
        <p:nvPicPr>
          <p:cNvPr id="5" name="Picture 4" descr="iStock_000003802045Medium.jpg"/>
          <p:cNvPicPr>
            <a:picLocks noChangeAspect="1"/>
          </p:cNvPicPr>
          <p:nvPr/>
        </p:nvPicPr>
        <p:blipFill>
          <a:blip r:embed="rId3" cstate="print"/>
          <a:srcRect l="7145" r="11887"/>
          <a:stretch>
            <a:fillRect/>
          </a:stretch>
        </p:blipFill>
        <p:spPr>
          <a:xfrm>
            <a:off x="5796136" y="1124744"/>
            <a:ext cx="2878666" cy="4025306"/>
          </a:xfrm>
          <a:prstGeom prst="rect">
            <a:avLst/>
          </a:prstGeom>
        </p:spPr>
      </p:pic>
      <p:grpSp>
        <p:nvGrpSpPr>
          <p:cNvPr id="4" name="Group 39"/>
          <p:cNvGrpSpPr>
            <a:grpSpLocks/>
          </p:cNvGrpSpPr>
          <p:nvPr/>
        </p:nvGrpSpPr>
        <p:grpSpPr bwMode="auto">
          <a:xfrm>
            <a:off x="241540" y="5817260"/>
            <a:ext cx="8745297" cy="1016000"/>
            <a:chOff x="309004" y="5232400"/>
            <a:chExt cx="8602190" cy="1016000"/>
          </a:xfrm>
        </p:grpSpPr>
        <p:grpSp>
          <p:nvGrpSpPr>
            <p:cNvPr id="6" name="Group 32"/>
            <p:cNvGrpSpPr>
              <a:grpSpLocks/>
            </p:cNvGrpSpPr>
            <p:nvPr/>
          </p:nvGrpSpPr>
          <p:grpSpPr bwMode="auto">
            <a:xfrm>
              <a:off x="309004" y="5232400"/>
              <a:ext cx="8602190" cy="625613"/>
              <a:chOff x="309004" y="5232400"/>
              <a:chExt cx="8602190" cy="625613"/>
            </a:xfrm>
          </p:grpSpPr>
          <p:sp>
            <p:nvSpPr>
              <p:cNvPr id="9" name="Freeform 8"/>
              <p:cNvSpPr/>
              <p:nvPr/>
            </p:nvSpPr>
            <p:spPr>
              <a:xfrm>
                <a:off x="309004" y="5232400"/>
                <a:ext cx="1564034" cy="625613"/>
              </a:xfrm>
              <a:custGeom>
                <a:avLst/>
                <a:gdLst>
                  <a:gd name="connsiteX0" fmla="*/ 0 w 1564034"/>
                  <a:gd name="connsiteY0" fmla="*/ 0 h 625613"/>
                  <a:gd name="connsiteX1" fmla="*/ 1251228 w 1564034"/>
                  <a:gd name="connsiteY1" fmla="*/ 0 h 625613"/>
                  <a:gd name="connsiteX2" fmla="*/ 1564034 w 1564034"/>
                  <a:gd name="connsiteY2" fmla="*/ 312807 h 625613"/>
                  <a:gd name="connsiteX3" fmla="*/ 1251228 w 1564034"/>
                  <a:gd name="connsiteY3" fmla="*/ 625613 h 625613"/>
                  <a:gd name="connsiteX4" fmla="*/ 0 w 1564034"/>
                  <a:gd name="connsiteY4" fmla="*/ 625613 h 625613"/>
                  <a:gd name="connsiteX5" fmla="*/ 312807 w 1564034"/>
                  <a:gd name="connsiteY5" fmla="*/ 312807 h 625613"/>
                  <a:gd name="connsiteX6" fmla="*/ 0 w 1564034"/>
                  <a:gd name="connsiteY6" fmla="*/ 0 h 6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034" h="625613">
                    <a:moveTo>
                      <a:pt x="0" y="0"/>
                    </a:moveTo>
                    <a:lnTo>
                      <a:pt x="1251228" y="0"/>
                    </a:lnTo>
                    <a:lnTo>
                      <a:pt x="1564034" y="312807"/>
                    </a:lnTo>
                    <a:lnTo>
                      <a:pt x="1251228" y="625613"/>
                    </a:lnTo>
                    <a:lnTo>
                      <a:pt x="0" y="625613"/>
                    </a:lnTo>
                    <a:lnTo>
                      <a:pt x="312807" y="31280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algn="ctr" defTabSz="488950">
                  <a:lnSpc>
                    <a:spcPct val="90000"/>
                  </a:lnSpc>
                  <a:spcBef>
                    <a:spcPct val="0"/>
                  </a:spcBef>
                  <a:spcAft>
                    <a:spcPts val="0"/>
                  </a:spcAft>
                  <a:buNone/>
                  <a:defRPr/>
                </a:pPr>
                <a:r>
                  <a:rPr lang="en-US" sz="1200" dirty="0"/>
                  <a:t>Assessment</a:t>
                </a:r>
              </a:p>
              <a:p>
                <a:pPr algn="ctr" defTabSz="488950">
                  <a:lnSpc>
                    <a:spcPct val="90000"/>
                  </a:lnSpc>
                  <a:spcBef>
                    <a:spcPct val="0"/>
                  </a:spcBef>
                  <a:spcAft>
                    <a:spcPts val="0"/>
                  </a:spcAft>
                  <a:buNone/>
                  <a:defRPr/>
                </a:pPr>
                <a:r>
                  <a:rPr lang="en-US" sz="1200" dirty="0"/>
                  <a:t> </a:t>
                </a:r>
                <a:r>
                  <a:rPr lang="en-US" sz="1200" dirty="0" smtClean="0"/>
                  <a:t>and </a:t>
                </a:r>
                <a:endParaRPr lang="en-US" sz="1200" dirty="0"/>
              </a:p>
              <a:p>
                <a:pPr algn="ctr" defTabSz="488950">
                  <a:lnSpc>
                    <a:spcPct val="90000"/>
                  </a:lnSpc>
                  <a:spcBef>
                    <a:spcPct val="0"/>
                  </a:spcBef>
                  <a:spcAft>
                    <a:spcPts val="0"/>
                  </a:spcAft>
                  <a:buNone/>
                  <a:defRPr/>
                </a:pPr>
                <a:r>
                  <a:rPr lang="en-US" sz="1200" dirty="0"/>
                  <a:t>Consulting</a:t>
                </a:r>
              </a:p>
            </p:txBody>
          </p:sp>
          <p:sp>
            <p:nvSpPr>
              <p:cNvPr id="10" name="Freeform 9"/>
              <p:cNvSpPr/>
              <p:nvPr/>
            </p:nvSpPr>
            <p:spPr>
              <a:xfrm>
                <a:off x="1716635" y="5232400"/>
                <a:ext cx="1564034" cy="625613"/>
              </a:xfrm>
              <a:custGeom>
                <a:avLst/>
                <a:gdLst>
                  <a:gd name="connsiteX0" fmla="*/ 0 w 1564034"/>
                  <a:gd name="connsiteY0" fmla="*/ 0 h 625613"/>
                  <a:gd name="connsiteX1" fmla="*/ 1251228 w 1564034"/>
                  <a:gd name="connsiteY1" fmla="*/ 0 h 625613"/>
                  <a:gd name="connsiteX2" fmla="*/ 1564034 w 1564034"/>
                  <a:gd name="connsiteY2" fmla="*/ 312807 h 625613"/>
                  <a:gd name="connsiteX3" fmla="*/ 1251228 w 1564034"/>
                  <a:gd name="connsiteY3" fmla="*/ 625613 h 625613"/>
                  <a:gd name="connsiteX4" fmla="*/ 0 w 1564034"/>
                  <a:gd name="connsiteY4" fmla="*/ 625613 h 625613"/>
                  <a:gd name="connsiteX5" fmla="*/ 312807 w 1564034"/>
                  <a:gd name="connsiteY5" fmla="*/ 312807 h 625613"/>
                  <a:gd name="connsiteX6" fmla="*/ 0 w 1564034"/>
                  <a:gd name="connsiteY6" fmla="*/ 0 h 6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034" h="625613">
                    <a:moveTo>
                      <a:pt x="0" y="0"/>
                    </a:moveTo>
                    <a:lnTo>
                      <a:pt x="1251228" y="0"/>
                    </a:lnTo>
                    <a:lnTo>
                      <a:pt x="1564034" y="312807"/>
                    </a:lnTo>
                    <a:lnTo>
                      <a:pt x="1251228" y="625613"/>
                    </a:lnTo>
                    <a:lnTo>
                      <a:pt x="0" y="625613"/>
                    </a:lnTo>
                    <a:lnTo>
                      <a:pt x="312807" y="31280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algn="ctr" defTabSz="488950">
                  <a:lnSpc>
                    <a:spcPct val="90000"/>
                  </a:lnSpc>
                  <a:spcBef>
                    <a:spcPct val="0"/>
                  </a:spcBef>
                  <a:spcAft>
                    <a:spcPts val="0"/>
                  </a:spcAft>
                  <a:buNone/>
                  <a:defRPr/>
                </a:pPr>
                <a:r>
                  <a:rPr lang="en-US" sz="1200" dirty="0"/>
                  <a:t>Plan </a:t>
                </a:r>
              </a:p>
              <a:p>
                <a:pPr algn="ctr" defTabSz="488950">
                  <a:lnSpc>
                    <a:spcPct val="90000"/>
                  </a:lnSpc>
                  <a:spcBef>
                    <a:spcPct val="0"/>
                  </a:spcBef>
                  <a:spcAft>
                    <a:spcPts val="0"/>
                  </a:spcAft>
                  <a:buNone/>
                  <a:defRPr/>
                </a:pPr>
                <a:r>
                  <a:rPr lang="en-US" sz="1200" dirty="0" smtClean="0"/>
                  <a:t>and</a:t>
                </a:r>
                <a:endParaRPr lang="en-US" sz="1200" dirty="0"/>
              </a:p>
              <a:p>
                <a:pPr algn="ctr" defTabSz="488950">
                  <a:lnSpc>
                    <a:spcPct val="90000"/>
                  </a:lnSpc>
                  <a:spcBef>
                    <a:spcPct val="0"/>
                  </a:spcBef>
                  <a:spcAft>
                    <a:spcPts val="0"/>
                  </a:spcAft>
                  <a:buNone/>
                  <a:defRPr/>
                </a:pPr>
                <a:r>
                  <a:rPr lang="en-US" sz="1200" dirty="0"/>
                  <a:t>Design</a:t>
                </a:r>
              </a:p>
            </p:txBody>
          </p:sp>
          <p:sp>
            <p:nvSpPr>
              <p:cNvPr id="11" name="Freeform 10"/>
              <p:cNvSpPr/>
              <p:nvPr/>
            </p:nvSpPr>
            <p:spPr>
              <a:xfrm>
                <a:off x="3124266" y="5232400"/>
                <a:ext cx="1564034" cy="625613"/>
              </a:xfrm>
              <a:custGeom>
                <a:avLst/>
                <a:gdLst>
                  <a:gd name="connsiteX0" fmla="*/ 0 w 1564034"/>
                  <a:gd name="connsiteY0" fmla="*/ 0 h 625613"/>
                  <a:gd name="connsiteX1" fmla="*/ 1251228 w 1564034"/>
                  <a:gd name="connsiteY1" fmla="*/ 0 h 625613"/>
                  <a:gd name="connsiteX2" fmla="*/ 1564034 w 1564034"/>
                  <a:gd name="connsiteY2" fmla="*/ 312807 h 625613"/>
                  <a:gd name="connsiteX3" fmla="*/ 1251228 w 1564034"/>
                  <a:gd name="connsiteY3" fmla="*/ 625613 h 625613"/>
                  <a:gd name="connsiteX4" fmla="*/ 0 w 1564034"/>
                  <a:gd name="connsiteY4" fmla="*/ 625613 h 625613"/>
                  <a:gd name="connsiteX5" fmla="*/ 312807 w 1564034"/>
                  <a:gd name="connsiteY5" fmla="*/ 312807 h 625613"/>
                  <a:gd name="connsiteX6" fmla="*/ 0 w 1564034"/>
                  <a:gd name="connsiteY6" fmla="*/ 0 h 6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034" h="625613">
                    <a:moveTo>
                      <a:pt x="0" y="0"/>
                    </a:moveTo>
                    <a:lnTo>
                      <a:pt x="1251228" y="0"/>
                    </a:lnTo>
                    <a:lnTo>
                      <a:pt x="1564034" y="312807"/>
                    </a:lnTo>
                    <a:lnTo>
                      <a:pt x="1251228" y="625613"/>
                    </a:lnTo>
                    <a:lnTo>
                      <a:pt x="0" y="625613"/>
                    </a:lnTo>
                    <a:lnTo>
                      <a:pt x="312807" y="31280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algn="ctr" defTabSz="488950">
                  <a:lnSpc>
                    <a:spcPct val="90000"/>
                  </a:lnSpc>
                  <a:spcBef>
                    <a:spcPct val="0"/>
                  </a:spcBef>
                  <a:spcAft>
                    <a:spcPts val="0"/>
                  </a:spcAft>
                  <a:buNone/>
                  <a:defRPr/>
                </a:pPr>
                <a:r>
                  <a:rPr lang="en-US" sz="1200" dirty="0"/>
                  <a:t>Install</a:t>
                </a:r>
              </a:p>
              <a:p>
                <a:pPr algn="ctr" defTabSz="488950">
                  <a:lnSpc>
                    <a:spcPct val="90000"/>
                  </a:lnSpc>
                  <a:spcBef>
                    <a:spcPct val="0"/>
                  </a:spcBef>
                  <a:spcAft>
                    <a:spcPts val="0"/>
                  </a:spcAft>
                  <a:buNone/>
                  <a:defRPr/>
                </a:pPr>
                <a:r>
                  <a:rPr lang="en-US" sz="1200" dirty="0" smtClean="0"/>
                  <a:t>and</a:t>
                </a:r>
                <a:endParaRPr lang="en-US" sz="1200" dirty="0"/>
              </a:p>
              <a:p>
                <a:pPr algn="ctr" defTabSz="488950">
                  <a:lnSpc>
                    <a:spcPct val="90000"/>
                  </a:lnSpc>
                  <a:spcBef>
                    <a:spcPct val="0"/>
                  </a:spcBef>
                  <a:spcAft>
                    <a:spcPts val="0"/>
                  </a:spcAft>
                  <a:buNone/>
                  <a:defRPr/>
                </a:pPr>
                <a:r>
                  <a:rPr lang="en-US" sz="1200" dirty="0"/>
                  <a:t>Implement</a:t>
                </a:r>
              </a:p>
            </p:txBody>
          </p:sp>
          <p:sp>
            <p:nvSpPr>
              <p:cNvPr id="12" name="Freeform 11"/>
              <p:cNvSpPr/>
              <p:nvPr/>
            </p:nvSpPr>
            <p:spPr>
              <a:xfrm>
                <a:off x="4531897" y="5232400"/>
                <a:ext cx="1564034" cy="625613"/>
              </a:xfrm>
              <a:custGeom>
                <a:avLst/>
                <a:gdLst>
                  <a:gd name="connsiteX0" fmla="*/ 0 w 1564034"/>
                  <a:gd name="connsiteY0" fmla="*/ 0 h 625613"/>
                  <a:gd name="connsiteX1" fmla="*/ 1251228 w 1564034"/>
                  <a:gd name="connsiteY1" fmla="*/ 0 h 625613"/>
                  <a:gd name="connsiteX2" fmla="*/ 1564034 w 1564034"/>
                  <a:gd name="connsiteY2" fmla="*/ 312807 h 625613"/>
                  <a:gd name="connsiteX3" fmla="*/ 1251228 w 1564034"/>
                  <a:gd name="connsiteY3" fmla="*/ 625613 h 625613"/>
                  <a:gd name="connsiteX4" fmla="*/ 0 w 1564034"/>
                  <a:gd name="connsiteY4" fmla="*/ 625613 h 625613"/>
                  <a:gd name="connsiteX5" fmla="*/ 312807 w 1564034"/>
                  <a:gd name="connsiteY5" fmla="*/ 312807 h 625613"/>
                  <a:gd name="connsiteX6" fmla="*/ 0 w 1564034"/>
                  <a:gd name="connsiteY6" fmla="*/ 0 h 6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034" h="625613">
                    <a:moveTo>
                      <a:pt x="0" y="0"/>
                    </a:moveTo>
                    <a:lnTo>
                      <a:pt x="1251228" y="0"/>
                    </a:lnTo>
                    <a:lnTo>
                      <a:pt x="1564034" y="312807"/>
                    </a:lnTo>
                    <a:lnTo>
                      <a:pt x="1251228" y="625613"/>
                    </a:lnTo>
                    <a:lnTo>
                      <a:pt x="0" y="625613"/>
                    </a:lnTo>
                    <a:lnTo>
                      <a:pt x="312807" y="31280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algn="ctr" defTabSz="488950">
                  <a:lnSpc>
                    <a:spcPct val="90000"/>
                  </a:lnSpc>
                  <a:spcBef>
                    <a:spcPct val="0"/>
                  </a:spcBef>
                  <a:spcAft>
                    <a:spcPts val="0"/>
                  </a:spcAft>
                  <a:buNone/>
                  <a:defRPr/>
                </a:pPr>
                <a:r>
                  <a:rPr lang="en-US" sz="1200" dirty="0"/>
                  <a:t>Transition</a:t>
                </a:r>
              </a:p>
              <a:p>
                <a:pPr algn="ctr" defTabSz="488950">
                  <a:lnSpc>
                    <a:spcPct val="90000"/>
                  </a:lnSpc>
                  <a:spcBef>
                    <a:spcPct val="0"/>
                  </a:spcBef>
                  <a:spcAft>
                    <a:spcPts val="0"/>
                  </a:spcAft>
                  <a:buNone/>
                  <a:defRPr/>
                </a:pPr>
                <a:r>
                  <a:rPr lang="en-US" sz="1200" dirty="0" smtClean="0"/>
                  <a:t>and</a:t>
                </a:r>
                <a:endParaRPr lang="en-US" sz="1200" dirty="0"/>
              </a:p>
              <a:p>
                <a:pPr algn="ctr" defTabSz="488950">
                  <a:lnSpc>
                    <a:spcPct val="90000"/>
                  </a:lnSpc>
                  <a:spcBef>
                    <a:spcPct val="0"/>
                  </a:spcBef>
                  <a:spcAft>
                    <a:spcPts val="0"/>
                  </a:spcAft>
                  <a:buNone/>
                  <a:defRPr/>
                </a:pPr>
                <a:r>
                  <a:rPr lang="en-US" sz="1200" dirty="0"/>
                  <a:t>Integrate</a:t>
                </a:r>
              </a:p>
            </p:txBody>
          </p:sp>
          <p:sp>
            <p:nvSpPr>
              <p:cNvPr id="13" name="Freeform 12"/>
              <p:cNvSpPr/>
              <p:nvPr/>
            </p:nvSpPr>
            <p:spPr>
              <a:xfrm>
                <a:off x="5939528" y="5232400"/>
                <a:ext cx="1564034" cy="625613"/>
              </a:xfrm>
              <a:custGeom>
                <a:avLst/>
                <a:gdLst>
                  <a:gd name="connsiteX0" fmla="*/ 0 w 1564034"/>
                  <a:gd name="connsiteY0" fmla="*/ 0 h 625613"/>
                  <a:gd name="connsiteX1" fmla="*/ 1251228 w 1564034"/>
                  <a:gd name="connsiteY1" fmla="*/ 0 h 625613"/>
                  <a:gd name="connsiteX2" fmla="*/ 1564034 w 1564034"/>
                  <a:gd name="connsiteY2" fmla="*/ 312807 h 625613"/>
                  <a:gd name="connsiteX3" fmla="*/ 1251228 w 1564034"/>
                  <a:gd name="connsiteY3" fmla="*/ 625613 h 625613"/>
                  <a:gd name="connsiteX4" fmla="*/ 0 w 1564034"/>
                  <a:gd name="connsiteY4" fmla="*/ 625613 h 625613"/>
                  <a:gd name="connsiteX5" fmla="*/ 312807 w 1564034"/>
                  <a:gd name="connsiteY5" fmla="*/ 312807 h 625613"/>
                  <a:gd name="connsiteX6" fmla="*/ 0 w 1564034"/>
                  <a:gd name="connsiteY6" fmla="*/ 0 h 6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034" h="625613">
                    <a:moveTo>
                      <a:pt x="0" y="0"/>
                    </a:moveTo>
                    <a:lnTo>
                      <a:pt x="1251228" y="0"/>
                    </a:lnTo>
                    <a:lnTo>
                      <a:pt x="1564034" y="312807"/>
                    </a:lnTo>
                    <a:lnTo>
                      <a:pt x="1251228" y="625613"/>
                    </a:lnTo>
                    <a:lnTo>
                      <a:pt x="0" y="625613"/>
                    </a:lnTo>
                    <a:lnTo>
                      <a:pt x="312807" y="31280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algn="ctr" defTabSz="488950">
                  <a:lnSpc>
                    <a:spcPct val="90000"/>
                  </a:lnSpc>
                  <a:spcBef>
                    <a:spcPct val="0"/>
                  </a:spcBef>
                  <a:spcAft>
                    <a:spcPts val="0"/>
                  </a:spcAft>
                  <a:buNone/>
                  <a:defRPr/>
                </a:pPr>
                <a:r>
                  <a:rPr lang="en-US" sz="1200" dirty="0"/>
                  <a:t>Manage</a:t>
                </a:r>
              </a:p>
              <a:p>
                <a:pPr algn="ctr" defTabSz="488950">
                  <a:lnSpc>
                    <a:spcPct val="90000"/>
                  </a:lnSpc>
                  <a:spcBef>
                    <a:spcPct val="0"/>
                  </a:spcBef>
                  <a:spcAft>
                    <a:spcPts val="0"/>
                  </a:spcAft>
                  <a:buNone/>
                  <a:defRPr/>
                </a:pPr>
                <a:r>
                  <a:rPr lang="en-US" sz="1200" dirty="0" smtClean="0"/>
                  <a:t>and</a:t>
                </a:r>
                <a:endParaRPr lang="en-US" sz="1200" dirty="0"/>
              </a:p>
              <a:p>
                <a:pPr algn="ctr" defTabSz="488950">
                  <a:lnSpc>
                    <a:spcPct val="90000"/>
                  </a:lnSpc>
                  <a:spcBef>
                    <a:spcPct val="0"/>
                  </a:spcBef>
                  <a:spcAft>
                    <a:spcPts val="0"/>
                  </a:spcAft>
                  <a:buNone/>
                  <a:defRPr/>
                </a:pPr>
                <a:r>
                  <a:rPr lang="en-US" sz="1200" dirty="0"/>
                  <a:t>Optimize</a:t>
                </a:r>
              </a:p>
            </p:txBody>
          </p:sp>
          <p:sp>
            <p:nvSpPr>
              <p:cNvPr id="14" name="Freeform 13"/>
              <p:cNvSpPr/>
              <p:nvPr/>
            </p:nvSpPr>
            <p:spPr>
              <a:xfrm>
                <a:off x="7347160" y="5232400"/>
                <a:ext cx="1564034" cy="625613"/>
              </a:xfrm>
              <a:custGeom>
                <a:avLst/>
                <a:gdLst>
                  <a:gd name="connsiteX0" fmla="*/ 0 w 1564034"/>
                  <a:gd name="connsiteY0" fmla="*/ 0 h 625613"/>
                  <a:gd name="connsiteX1" fmla="*/ 1251228 w 1564034"/>
                  <a:gd name="connsiteY1" fmla="*/ 0 h 625613"/>
                  <a:gd name="connsiteX2" fmla="*/ 1564034 w 1564034"/>
                  <a:gd name="connsiteY2" fmla="*/ 312807 h 625613"/>
                  <a:gd name="connsiteX3" fmla="*/ 1251228 w 1564034"/>
                  <a:gd name="connsiteY3" fmla="*/ 625613 h 625613"/>
                  <a:gd name="connsiteX4" fmla="*/ 0 w 1564034"/>
                  <a:gd name="connsiteY4" fmla="*/ 625613 h 625613"/>
                  <a:gd name="connsiteX5" fmla="*/ 312807 w 1564034"/>
                  <a:gd name="connsiteY5" fmla="*/ 312807 h 625613"/>
                  <a:gd name="connsiteX6" fmla="*/ 0 w 1564034"/>
                  <a:gd name="connsiteY6" fmla="*/ 0 h 6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4034" h="625613">
                    <a:moveTo>
                      <a:pt x="0" y="0"/>
                    </a:moveTo>
                    <a:lnTo>
                      <a:pt x="1251228" y="0"/>
                    </a:lnTo>
                    <a:lnTo>
                      <a:pt x="1564034" y="312807"/>
                    </a:lnTo>
                    <a:lnTo>
                      <a:pt x="1251228" y="625613"/>
                    </a:lnTo>
                    <a:lnTo>
                      <a:pt x="0" y="625613"/>
                    </a:lnTo>
                    <a:lnTo>
                      <a:pt x="312807" y="312807"/>
                    </a:lnTo>
                    <a:lnTo>
                      <a:pt x="0" y="0"/>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algn="ctr" defTabSz="488950">
                  <a:lnSpc>
                    <a:spcPct val="90000"/>
                  </a:lnSpc>
                  <a:spcBef>
                    <a:spcPct val="0"/>
                  </a:spcBef>
                  <a:spcAft>
                    <a:spcPts val="0"/>
                  </a:spcAft>
                  <a:buNone/>
                  <a:defRPr/>
                </a:pPr>
                <a:r>
                  <a:rPr lang="en-US" sz="1200" dirty="0"/>
                  <a:t>Support</a:t>
                </a:r>
              </a:p>
            </p:txBody>
          </p:sp>
        </p:grpSp>
        <p:sp>
          <p:nvSpPr>
            <p:cNvPr id="8" name="Rectangle 7"/>
            <p:cNvSpPr/>
            <p:nvPr/>
          </p:nvSpPr>
          <p:spPr bwMode="auto">
            <a:xfrm>
              <a:off x="380450" y="5943600"/>
              <a:ext cx="8078247" cy="30480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356813" tIns="14669" rIns="327475" bIns="14669" spcCol="1270" anchor="ctr"/>
            <a:lstStyle/>
            <a:p>
              <a:pPr marL="381000" indent="-381000" algn="ctr" defTabSz="488950">
                <a:lnSpc>
                  <a:spcPct val="90000"/>
                </a:lnSpc>
                <a:spcBef>
                  <a:spcPct val="0"/>
                </a:spcBef>
                <a:spcAft>
                  <a:spcPts val="0"/>
                </a:spcAft>
                <a:buNone/>
                <a:tabLst>
                  <a:tab pos="2246313" algn="l"/>
                  <a:tab pos="2514600" algn="l"/>
                </a:tabLst>
                <a:defRPr/>
              </a:pPr>
              <a:r>
                <a:rPr lang="en-US" sz="1200" dirty="0"/>
                <a:t>Education</a:t>
              </a:r>
            </a:p>
          </p:txBody>
        </p:sp>
      </p:grpSp>
      <p:sp>
        <p:nvSpPr>
          <p:cNvPr id="16" name="TextBox 15"/>
          <p:cNvSpPr txBox="1"/>
          <p:nvPr/>
        </p:nvSpPr>
        <p:spPr>
          <a:xfrm>
            <a:off x="0" y="6543630"/>
            <a:ext cx="9144000" cy="338554"/>
          </a:xfrm>
          <a:prstGeom prst="rect">
            <a:avLst/>
          </a:prstGeom>
          <a:solidFill>
            <a:schemeClr val="accent1">
              <a:lumMod val="40000"/>
              <a:lumOff val="60000"/>
            </a:schemeClr>
          </a:solidFill>
        </p:spPr>
        <p:txBody>
          <a:bodyPr wrap="square" rtlCol="0">
            <a:spAutoFit/>
          </a:bodyPr>
          <a:lstStyle/>
          <a:p>
            <a:pPr algn="ctr">
              <a:buNone/>
            </a:pPr>
            <a:r>
              <a:rPr lang="en-US" dirty="0" smtClean="0"/>
              <a:t>Hitachi offers a comprehensive list of services for Exchange 2010  </a:t>
            </a:r>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p:txBody>
          <a:bodyPr/>
          <a:lstStyle/>
          <a:p>
            <a:r>
              <a:rPr lang="en-AU" dirty="0" smtClean="0">
                <a:solidFill>
                  <a:schemeClr val="tx1"/>
                </a:solidFill>
              </a:rPr>
              <a:t>Exchange Storage Challenges</a:t>
            </a:r>
          </a:p>
          <a:p>
            <a:r>
              <a:rPr lang="en-AU" dirty="0" smtClean="0">
                <a:solidFill>
                  <a:schemeClr val="tx1"/>
                </a:solidFill>
              </a:rPr>
              <a:t>Converged Architecture for Exchange 2010</a:t>
            </a:r>
          </a:p>
          <a:p>
            <a:r>
              <a:rPr lang="en-AU" dirty="0" smtClean="0">
                <a:solidFill>
                  <a:schemeClr val="tx1"/>
                </a:solidFill>
              </a:rPr>
              <a:t>Building an Efficient Storage Architecture</a:t>
            </a:r>
          </a:p>
          <a:p>
            <a:r>
              <a:rPr lang="en-AU" dirty="0" smtClean="0">
                <a:solidFill>
                  <a:schemeClr val="tx1"/>
                </a:solidFill>
              </a:rPr>
              <a:t>Microsoft Exchange Programs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016369" y="0"/>
            <a:ext cx="6710772" cy="672353"/>
          </a:xfrm>
        </p:spPr>
        <p:txBody>
          <a:bodyPr/>
          <a:lstStyle/>
          <a:p>
            <a:pPr eaLnBrk="1" hangingPunct="1"/>
            <a:r>
              <a:rPr lang="en-US" dirty="0" smtClean="0"/>
              <a:t>ESRP – Storage v 3.0</a:t>
            </a:r>
          </a:p>
        </p:txBody>
      </p:sp>
      <p:sp>
        <p:nvSpPr>
          <p:cNvPr id="3" name="Content Placeholder 2"/>
          <p:cNvSpPr>
            <a:spLocks noGrp="1"/>
          </p:cNvSpPr>
          <p:nvPr>
            <p:ph idx="1"/>
          </p:nvPr>
        </p:nvSpPr>
        <p:spPr>
          <a:xfrm>
            <a:off x="537883" y="1596281"/>
            <a:ext cx="8229600" cy="4031873"/>
          </a:xfrm>
        </p:spPr>
        <p:txBody>
          <a:bodyPr>
            <a:normAutofit/>
          </a:bodyPr>
          <a:lstStyle/>
          <a:p>
            <a:pPr eaLnBrk="1" hangingPunct="1">
              <a:buFont typeface="Wingdings" pitchFamily="2" charset="2"/>
              <a:buNone/>
              <a:defRPr/>
            </a:pPr>
            <a:r>
              <a:rPr lang="en-US" sz="2000" i="1" dirty="0" smtClean="0"/>
              <a:t>   “The program combines a storage testing harness (</a:t>
            </a:r>
            <a:r>
              <a:rPr lang="en-US" sz="2000" i="1" dirty="0" err="1" smtClean="0"/>
              <a:t>Jetstress</a:t>
            </a:r>
            <a:r>
              <a:rPr lang="en-US" sz="2000" i="1" dirty="0" smtClean="0"/>
              <a:t>) with solution publishing guidelines. Microsoft Gold Certified or Certified Storage Partners (storage original equipment manufacturers (OEMs) who are part of the Microsoft Certified Partner Program) can use the ESRP framework provided to test their storage solutions targeted for Microsoft Exchange deployment. Customers can use the solutions published here to help plan/design their own Exchange storage architectures”</a:t>
            </a:r>
          </a:p>
          <a:p>
            <a:pPr eaLnBrk="1" hangingPunct="1">
              <a:buFont typeface="Wingdings" pitchFamily="2" charset="2"/>
              <a:buNone/>
              <a:defRPr/>
            </a:pPr>
            <a:endParaRPr lang="en-US" sz="1800" dirty="0" smtClean="0">
              <a:solidFill>
                <a:schemeClr val="bg2">
                  <a:lumMod val="75000"/>
                </a:schemeClr>
              </a:solidFill>
            </a:endParaRPr>
          </a:p>
          <a:p>
            <a:pPr eaLnBrk="1" hangingPunct="1">
              <a:buFont typeface="Wingdings" pitchFamily="2" charset="2"/>
              <a:buNone/>
              <a:defRPr/>
            </a:pPr>
            <a:r>
              <a:rPr lang="en-US" sz="1800" dirty="0" smtClean="0">
                <a:solidFill>
                  <a:schemeClr val="bg2">
                    <a:lumMod val="75000"/>
                  </a:schemeClr>
                </a:solidFill>
              </a:rPr>
              <a:t>     This program is only available to Microsoft Gold Certified Partners such as Hitachi Data Systems.</a:t>
            </a:r>
          </a:p>
          <a:p>
            <a:pPr eaLnBrk="1" hangingPunct="1">
              <a:buFont typeface="Wingdings" pitchFamily="2" charset="2"/>
              <a:buNone/>
              <a:defRPr/>
            </a:pPr>
            <a:endParaRPr lang="en-US" sz="1800" dirty="0" smtClean="0">
              <a:solidFill>
                <a:schemeClr val="bg2">
                  <a:lumMod val="75000"/>
                </a:schemeClr>
              </a:solidFill>
            </a:endParaRPr>
          </a:p>
        </p:txBody>
      </p:sp>
      <p:pic>
        <p:nvPicPr>
          <p:cNvPr id="5" name="Picture 2" descr="Microsoft logo and tagline"/>
          <p:cNvPicPr>
            <a:picLocks noChangeAspect="1" noChangeArrowheads="1"/>
          </p:cNvPicPr>
          <p:nvPr/>
        </p:nvPicPr>
        <p:blipFill>
          <a:blip r:embed="rId2" cstate="print"/>
          <a:srcRect r="25754" b="36106"/>
          <a:stretch>
            <a:fillRect/>
          </a:stretch>
        </p:blipFill>
        <p:spPr bwMode="black">
          <a:xfrm>
            <a:off x="3563888" y="4869160"/>
            <a:ext cx="2327689" cy="432048"/>
          </a:xfrm>
          <a:prstGeom prst="rect">
            <a:avLst/>
          </a:prstGeom>
          <a:noFill/>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capture-2.png"/>
          <p:cNvPicPr>
            <a:picLocks noChangeAspect="1"/>
          </p:cNvPicPr>
          <p:nvPr/>
        </p:nvPicPr>
        <p:blipFill>
          <a:blip r:embed="rId3" cstate="print"/>
          <a:stretch>
            <a:fillRect/>
          </a:stretch>
        </p:blipFill>
        <p:spPr>
          <a:xfrm>
            <a:off x="227013" y="3252189"/>
            <a:ext cx="8587619" cy="3106160"/>
          </a:xfrm>
          <a:prstGeom prst="rect">
            <a:avLst/>
          </a:prstGeom>
        </p:spPr>
      </p:pic>
      <p:sp>
        <p:nvSpPr>
          <p:cNvPr id="66561" name="Title 4"/>
          <p:cNvSpPr>
            <a:spLocks noGrp="1"/>
          </p:cNvSpPr>
          <p:nvPr>
            <p:ph type="title"/>
          </p:nvPr>
        </p:nvSpPr>
        <p:spPr>
          <a:xfrm>
            <a:off x="323529" y="44624"/>
            <a:ext cx="8135880" cy="798047"/>
          </a:xfrm>
        </p:spPr>
        <p:txBody>
          <a:bodyPr>
            <a:normAutofit fontScale="90000"/>
          </a:bodyPr>
          <a:lstStyle/>
          <a:p>
            <a:r>
              <a:rPr lang="en-US" dirty="0" smtClean="0"/>
              <a:t>Exchange Solution Reviewed Program  (ESRP)</a:t>
            </a:r>
          </a:p>
        </p:txBody>
      </p:sp>
      <p:sp>
        <p:nvSpPr>
          <p:cNvPr id="6" name="TextBox 5"/>
          <p:cNvSpPr txBox="1"/>
          <p:nvPr/>
        </p:nvSpPr>
        <p:spPr>
          <a:xfrm>
            <a:off x="0" y="6330806"/>
            <a:ext cx="9144000" cy="338554"/>
          </a:xfrm>
          <a:prstGeom prst="rect">
            <a:avLst/>
          </a:prstGeom>
          <a:solidFill>
            <a:schemeClr val="accent1">
              <a:lumMod val="40000"/>
              <a:lumOff val="60000"/>
            </a:schemeClr>
          </a:solidFill>
        </p:spPr>
        <p:txBody>
          <a:bodyPr wrap="square" rtlCol="0">
            <a:spAutoFit/>
          </a:bodyPr>
          <a:lstStyle/>
          <a:p>
            <a:pPr algn="ctr">
              <a:buNone/>
            </a:pPr>
            <a:r>
              <a:rPr lang="en-US" dirty="0" smtClean="0"/>
              <a:t>Hitachi has the highest number of ESRP submissions in the last 6 months! </a:t>
            </a:r>
            <a:endParaRPr lang="en-US" dirty="0"/>
          </a:p>
        </p:txBody>
      </p:sp>
      <p:sp>
        <p:nvSpPr>
          <p:cNvPr id="66563" name="Content Placeholder 3"/>
          <p:cNvSpPr txBox="1">
            <a:spLocks/>
          </p:cNvSpPr>
          <p:nvPr/>
        </p:nvSpPr>
        <p:spPr bwMode="auto">
          <a:xfrm>
            <a:off x="227013" y="960103"/>
            <a:ext cx="8590416" cy="2292086"/>
          </a:xfrm>
          <a:prstGeom prst="rect">
            <a:avLst/>
          </a:prstGeom>
          <a:noFill/>
          <a:ln w="9525">
            <a:noFill/>
            <a:miter lim="800000"/>
            <a:headEnd/>
            <a:tailEnd/>
          </a:ln>
        </p:spPr>
        <p:txBody>
          <a:bodyPr/>
          <a:lstStyle/>
          <a:p>
            <a:pPr marL="228600" indent="-228600">
              <a:spcBef>
                <a:spcPct val="20000"/>
              </a:spcBef>
              <a:buClr>
                <a:schemeClr val="accent1"/>
              </a:buClr>
              <a:buFont typeface="Wingdings" pitchFamily="2" charset="2"/>
              <a:buChar char="§"/>
              <a:tabLst>
                <a:tab pos="2246313" algn="l"/>
                <a:tab pos="2514600" algn="l"/>
              </a:tabLst>
            </a:pPr>
            <a:r>
              <a:rPr lang="en-US" sz="1800" dirty="0">
                <a:solidFill>
                  <a:schemeClr val="bg1"/>
                </a:solidFill>
                <a:latin typeface="Helvetica"/>
              </a:rPr>
              <a:t>Hitachi Data Systems is an ESRP 3.0</a:t>
            </a:r>
            <a:r>
              <a:rPr lang="en-US" sz="1800" dirty="0" smtClean="0">
                <a:solidFill>
                  <a:schemeClr val="bg1"/>
                </a:solidFill>
                <a:latin typeface="Helvetica"/>
              </a:rPr>
              <a:t> participant </a:t>
            </a:r>
          </a:p>
          <a:p>
            <a:pPr marL="685800" lvl="1" indent="-228600">
              <a:buClr>
                <a:schemeClr val="accent1"/>
              </a:buClr>
              <a:buFont typeface="Arial"/>
              <a:buChar char="•"/>
              <a:tabLst>
                <a:tab pos="2246313" algn="l"/>
                <a:tab pos="2514600" algn="l"/>
              </a:tabLst>
            </a:pPr>
            <a:r>
              <a:rPr lang="en-US" sz="1800" dirty="0" smtClean="0">
                <a:solidFill>
                  <a:schemeClr val="bg1"/>
                </a:solidFill>
                <a:latin typeface="Helvetica"/>
              </a:rPr>
              <a:t>Resource for planning and designing your storage solution</a:t>
            </a:r>
          </a:p>
          <a:p>
            <a:pPr marL="685800" lvl="1" indent="-228600">
              <a:buClr>
                <a:schemeClr val="accent1"/>
              </a:buClr>
              <a:buFont typeface="Arial"/>
              <a:buChar char="•"/>
              <a:tabLst>
                <a:tab pos="2246313" algn="l"/>
                <a:tab pos="2514600" algn="l"/>
              </a:tabLst>
            </a:pPr>
            <a:r>
              <a:rPr lang="en-US" sz="1800" b="1" dirty="0" smtClean="0">
                <a:solidFill>
                  <a:schemeClr val="bg1"/>
                </a:solidFill>
                <a:effectLst>
                  <a:outerShdw blurRad="38100" dist="38100" dir="2700000" algn="tl">
                    <a:srgbClr val="000000">
                      <a:alpha val="43137"/>
                    </a:srgbClr>
                  </a:outerShdw>
                </a:effectLst>
                <a:hlinkClick r:id="rId4"/>
              </a:rPr>
              <a:t>http://technet.microsoft.com/en-us/exchange/ff182054.aspx</a:t>
            </a:r>
            <a:endParaRPr lang="en-US" sz="1800" b="1" dirty="0" smtClean="0">
              <a:solidFill>
                <a:schemeClr val="bg1"/>
              </a:solidFill>
              <a:effectLst>
                <a:outerShdw blurRad="38100" dist="38100" dir="2700000" algn="tl">
                  <a:srgbClr val="000000">
                    <a:alpha val="43137"/>
                  </a:srgbClr>
                </a:outerShdw>
              </a:effectLst>
            </a:endParaRPr>
          </a:p>
          <a:p>
            <a:pPr marL="228600" indent="-228600">
              <a:spcBef>
                <a:spcPct val="20000"/>
              </a:spcBef>
              <a:buClr>
                <a:schemeClr val="accent1"/>
              </a:buClr>
              <a:buFont typeface="Wingdings" pitchFamily="2" charset="2"/>
              <a:buChar char="§"/>
              <a:tabLst>
                <a:tab pos="2246313" algn="l"/>
                <a:tab pos="2514600" algn="l"/>
              </a:tabLst>
            </a:pPr>
            <a:r>
              <a:rPr lang="en-US" sz="1800" dirty="0" smtClean="0">
                <a:solidFill>
                  <a:schemeClr val="bg1"/>
                </a:solidFill>
                <a:latin typeface="Helvetica"/>
              </a:rPr>
              <a:t>Extensive results published with large environment examples</a:t>
            </a:r>
          </a:p>
          <a:p>
            <a:pPr marL="685800" lvl="1" indent="-228600">
              <a:spcBef>
                <a:spcPct val="20000"/>
              </a:spcBef>
              <a:buClr>
                <a:schemeClr val="accent1"/>
              </a:buClr>
              <a:buFont typeface="Arial"/>
              <a:buChar char="•"/>
              <a:tabLst>
                <a:tab pos="2246313" algn="l"/>
                <a:tab pos="2514600" algn="l"/>
              </a:tabLst>
            </a:pPr>
            <a:r>
              <a:rPr lang="en-US" sz="1800" dirty="0">
                <a:solidFill>
                  <a:schemeClr val="bg1"/>
                </a:solidFill>
                <a:latin typeface="Helvetica"/>
              </a:rPr>
              <a:t>Hitachi Dynamic Provisioning</a:t>
            </a:r>
          </a:p>
          <a:p>
            <a:pPr marL="685800" lvl="1" indent="-228600">
              <a:spcBef>
                <a:spcPct val="20000"/>
              </a:spcBef>
              <a:buClr>
                <a:schemeClr val="accent1"/>
              </a:buClr>
              <a:buFont typeface="Arial"/>
              <a:buChar char="•"/>
              <a:tabLst>
                <a:tab pos="2246313" algn="l"/>
                <a:tab pos="2514600" algn="l"/>
              </a:tabLst>
            </a:pPr>
            <a:r>
              <a:rPr lang="en-US" sz="1800" dirty="0">
                <a:solidFill>
                  <a:schemeClr val="bg1"/>
                </a:solidFill>
                <a:latin typeface="Helvetica"/>
              </a:rPr>
              <a:t>SAS </a:t>
            </a:r>
            <a:r>
              <a:rPr lang="en-US" sz="1800" dirty="0" smtClean="0">
                <a:solidFill>
                  <a:schemeClr val="bg1"/>
                </a:solidFill>
                <a:latin typeface="Helvetica"/>
              </a:rPr>
              <a:t>and SATA drive architectures  </a:t>
            </a:r>
            <a:endParaRPr lang="en-US" sz="1800" dirty="0">
              <a:solidFill>
                <a:schemeClr val="bg1"/>
              </a:solidFill>
              <a:latin typeface="Helvetica"/>
            </a:endParaRPr>
          </a:p>
          <a:p>
            <a:pPr marL="228600" indent="-228600">
              <a:spcBef>
                <a:spcPct val="20000"/>
              </a:spcBef>
              <a:buClr>
                <a:schemeClr val="accent1"/>
              </a:buClr>
              <a:buFont typeface="Wingdings" pitchFamily="2" charset="2"/>
              <a:buChar char="§"/>
              <a:tabLst>
                <a:tab pos="2246313" algn="l"/>
                <a:tab pos="2514600" algn="l"/>
              </a:tabLst>
            </a:pPr>
            <a:r>
              <a:rPr lang="en-US" dirty="0" smtClean="0">
                <a:solidFill>
                  <a:schemeClr val="bg1"/>
                </a:solidFill>
                <a:latin typeface="Helvetica"/>
              </a:rPr>
              <a:t>1 GB and 3 GB Mailboxes </a:t>
            </a:r>
            <a:r>
              <a:rPr lang="en-US" dirty="0" smtClean="0">
                <a:solidFill>
                  <a:schemeClr val="bg1"/>
                </a:solidFill>
                <a:latin typeface="Helvetica"/>
                <a:sym typeface="Wingdings" pitchFamily="2" charset="2"/>
              </a:rPr>
              <a:t> 5 GB and 10 GB Mailboxes in process</a:t>
            </a:r>
            <a:endParaRPr lang="en-US" dirty="0">
              <a:solidFill>
                <a:schemeClr val="bg1"/>
              </a:solidFill>
              <a:latin typeface="Helvetica"/>
            </a:endParaRPr>
          </a:p>
        </p:txBody>
      </p:sp>
      <p:sp>
        <p:nvSpPr>
          <p:cNvPr id="8" name="Rounded Rectangle 7"/>
          <p:cNvSpPr/>
          <p:nvPr/>
        </p:nvSpPr>
        <p:spPr bwMode="auto">
          <a:xfrm>
            <a:off x="5940152" y="2314858"/>
            <a:ext cx="2736304" cy="360040"/>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9" name="Picture 23" descr="TechNet.png"/>
          <p:cNvPicPr>
            <a:picLocks noChangeAspect="1"/>
          </p:cNvPicPr>
          <p:nvPr/>
        </p:nvPicPr>
        <p:blipFill>
          <a:blip r:embed="rId5" cstate="print"/>
          <a:srcRect/>
          <a:stretch>
            <a:fillRect/>
          </a:stretch>
        </p:blipFill>
        <p:spPr bwMode="black">
          <a:xfrm>
            <a:off x="6152718" y="2276872"/>
            <a:ext cx="2307714" cy="47003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Thunder_Tiger_Mi_4d801ec5100b5.jpg"/>
          <p:cNvPicPr/>
          <p:nvPr/>
        </p:nvPicPr>
        <p:blipFill>
          <a:blip r:embed="rId2" cstate="print"/>
          <a:srcRect t="26814" b="21019"/>
          <a:stretch>
            <a:fillRect/>
          </a:stretch>
        </p:blipFill>
        <p:spPr>
          <a:xfrm>
            <a:off x="5724128" y="4437112"/>
            <a:ext cx="2784297" cy="1296144"/>
          </a:xfrm>
          <a:prstGeom prst="rect">
            <a:avLst/>
          </a:prstGeom>
        </p:spPr>
      </p:pic>
      <p:sp>
        <p:nvSpPr>
          <p:cNvPr id="2" name="Title 1"/>
          <p:cNvSpPr>
            <a:spLocks noGrp="1"/>
          </p:cNvSpPr>
          <p:nvPr>
            <p:ph type="title"/>
          </p:nvPr>
        </p:nvSpPr>
        <p:spPr/>
        <p:txBody>
          <a:bodyPr>
            <a:normAutofit fontScale="90000"/>
          </a:bodyPr>
          <a:lstStyle/>
          <a:p>
            <a:r>
              <a:rPr lang="en-US" b="1" dirty="0" smtClean="0"/>
              <a:t>Get visibility with Hitachi IT Operations </a:t>
            </a:r>
            <a:endParaRPr lang="en-AU" dirty="0"/>
          </a:p>
        </p:txBody>
      </p:sp>
      <p:sp>
        <p:nvSpPr>
          <p:cNvPr id="3" name="Content Placeholder 2"/>
          <p:cNvSpPr>
            <a:spLocks noGrp="1"/>
          </p:cNvSpPr>
          <p:nvPr>
            <p:ph idx="1"/>
          </p:nvPr>
        </p:nvSpPr>
        <p:spPr/>
        <p:txBody>
          <a:bodyPr/>
          <a:lstStyle/>
          <a:p>
            <a:r>
              <a:rPr lang="en-US" b="1" dirty="0" smtClean="0"/>
              <a:t>Come listen to  ‘When is an Exchange problem not an Exchange problem?’ </a:t>
            </a:r>
            <a:r>
              <a:rPr lang="en-US" dirty="0" smtClean="0"/>
              <a:t/>
            </a:r>
            <a:br>
              <a:rPr lang="en-US" dirty="0" smtClean="0"/>
            </a:br>
            <a:r>
              <a:rPr lang="en-US" dirty="0" smtClean="0"/>
              <a:t/>
            </a:r>
            <a:br>
              <a:rPr lang="en-US" dirty="0" smtClean="0"/>
            </a:br>
            <a:r>
              <a:rPr lang="en-US" dirty="0" smtClean="0"/>
              <a:t>@ 3pm in the blue interactive theatre room on Thursday.</a:t>
            </a:r>
            <a:endParaRPr lang="en-AU" dirty="0" smtClean="0"/>
          </a:p>
          <a:p>
            <a:r>
              <a:rPr lang="en-AU" dirty="0" smtClean="0"/>
              <a:t>+ the chance to win a very cool RC helicopter!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chemeClr val="bg1"/>
                </a:solidFill>
                <a:latin typeface="Segoe UI" pitchFamily="34" charset="0"/>
                <a:cs typeface="Segoe UI" pitchFamily="34" charset="0"/>
              </a:rPr>
              <a:t>Why Enroll, other than it being free?</a:t>
            </a:r>
          </a:p>
          <a:p>
            <a:r>
              <a:rPr lang="en-US" sz="1600" dirty="0" smtClean="0">
                <a:solidFill>
                  <a:schemeClr val="bg1"/>
                </a:solidFill>
                <a:latin typeface="Segoe UI" pitchFamily="34" charset="0"/>
                <a:cs typeface="Segoe UI" pitchFamily="34" charset="0"/>
              </a:rPr>
              <a:t>The MVA helps improve </a:t>
            </a:r>
            <a:r>
              <a:rPr lang="en-US" sz="1600" dirty="0">
                <a:solidFill>
                  <a:schemeClr val="bg1"/>
                </a:solidFill>
                <a:latin typeface="Segoe UI" pitchFamily="34" charset="0"/>
                <a:cs typeface="Segoe UI" pitchFamily="34" charset="0"/>
              </a:rPr>
              <a:t>your IT skill set and advance your career with </a:t>
            </a:r>
            <a:r>
              <a:rPr lang="en-US" sz="1600" dirty="0" smtClean="0">
                <a:solidFill>
                  <a:schemeClr val="bg1"/>
                </a:solidFill>
                <a:latin typeface="Segoe UI" pitchFamily="34" charset="0"/>
                <a:cs typeface="Segoe UI" pitchFamily="34" charset="0"/>
              </a:rPr>
              <a:t>a </a:t>
            </a:r>
            <a:r>
              <a:rPr lang="en-US" sz="1600" dirty="0">
                <a:solidFill>
                  <a:schemeClr val="bg1"/>
                </a:solidFill>
                <a:latin typeface="Segoe UI" pitchFamily="34" charset="0"/>
                <a:cs typeface="Segoe UI" pitchFamily="34" charset="0"/>
              </a:rPr>
              <a:t>free, easy to access training portal that allows you to learn at your own pace, focusing on Microsoft </a:t>
            </a:r>
            <a:r>
              <a:rPr lang="en-US" sz="1600" dirty="0" smtClean="0">
                <a:solidFill>
                  <a:schemeClr val="bg1"/>
                </a:solidFill>
                <a:latin typeface="Segoe UI" pitchFamily="34" charset="0"/>
                <a:cs typeface="Segoe UI" pitchFamily="34" charset="0"/>
              </a:rPr>
              <a:t>technologies.</a:t>
            </a:r>
            <a:endParaRPr lang="en-GB" sz="1600" dirty="0">
              <a:solidFill>
                <a:schemeClr val="bg1"/>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What Do I </a:t>
            </a:r>
            <a:r>
              <a:rPr lang="en-GB" sz="2000" b="1" dirty="0" smtClean="0">
                <a:solidFill>
                  <a:schemeClr val="bg1"/>
                </a:solidFill>
                <a:latin typeface="Segoe UI" pitchFamily="34" charset="0"/>
                <a:cs typeface="Segoe UI" pitchFamily="34" charset="0"/>
              </a:rPr>
              <a:t>get for enrolment?</a:t>
            </a:r>
            <a:r>
              <a:rPr lang="en-GB" sz="2000" b="1" dirty="0">
                <a:solidFill>
                  <a:schemeClr val="bg1"/>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chemeClr val="bg1"/>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chemeClr val="bg1"/>
                </a:solidFill>
                <a:latin typeface="Segoe UI" pitchFamily="34" charset="0"/>
                <a:cs typeface="Segoe UI" pitchFamily="34" charset="0"/>
              </a:rPr>
              <a:t>Where do I </a:t>
            </a:r>
            <a:r>
              <a:rPr lang="en-GB" b="1" dirty="0" smtClean="0">
                <a:solidFill>
                  <a:schemeClr val="bg1"/>
                </a:solidFill>
                <a:latin typeface="Segoe UI" pitchFamily="34" charset="0"/>
                <a:cs typeface="Segoe UI" pitchFamily="34" charset="0"/>
              </a:rPr>
              <a:t>Enrol?</a:t>
            </a:r>
            <a:endParaRPr lang="en-GB" sz="1600" b="1" dirty="0">
              <a:solidFill>
                <a:schemeClr val="bg1"/>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chemeClr val="bg1"/>
                </a:solidFill>
                <a:latin typeface="Segoe UI" pitchFamily="34" charset="0"/>
                <a:cs typeface="Segoe UI" pitchFamily="34" charset="0"/>
              </a:rPr>
              <a:t>Then tell us what you </a:t>
            </a:r>
            <a:r>
              <a:rPr lang="en-GB" sz="2000" b="1" dirty="0" smtClean="0">
                <a:solidFill>
                  <a:schemeClr val="bg1"/>
                </a:solidFill>
                <a:latin typeface="Segoe UI" pitchFamily="34" charset="0"/>
                <a:cs typeface="Segoe UI" pitchFamily="34" charset="0"/>
              </a:rPr>
              <a:t>think. </a:t>
            </a:r>
            <a:r>
              <a:rPr lang="en-GB" sz="1600" dirty="0" smtClean="0">
                <a:solidFill>
                  <a:schemeClr val="bg1"/>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813505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chemeClr val="bg2"/>
                </a:solidFill>
                <a:latin typeface="Calibri" pitchFamily="34" charset="0"/>
                <a:cs typeface="Arial" charset="0"/>
              </a:rPr>
              <a:t>© </a:t>
            </a:r>
            <a:r>
              <a:rPr lang="en-US" sz="800" dirty="0" smtClean="0">
                <a:solidFill>
                  <a:schemeClr val="bg2"/>
                </a:solidFill>
                <a:latin typeface="Calibri" pitchFamily="34" charset="0"/>
                <a:cs typeface="Arial" charset="0"/>
              </a:rPr>
              <a:t>2010 Microsoft </a:t>
            </a:r>
            <a:r>
              <a:rPr lang="en-US" sz="800" dirty="0">
                <a:solidFill>
                  <a:schemeClr val="bg2"/>
                </a:solidFill>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chemeClr val="bg2"/>
                </a:solidFill>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chemeClr val="bg2"/>
                </a:solidFill>
                <a:latin typeface="Calibri" pitchFamily="34" charset="0"/>
                <a:cs typeface="Arial" charset="0"/>
              </a:rPr>
              <a:t>MICROSOFT </a:t>
            </a:r>
            <a:r>
              <a:rPr lang="en-US" sz="800" dirty="0">
                <a:solidFill>
                  <a:schemeClr val="bg2"/>
                </a:solidFill>
                <a:latin typeface="Calibri" pitchFamily="34" charset="0"/>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Agenda</a:t>
            </a:r>
            <a:endParaRPr lang="en-US" dirty="0">
              <a:solidFill>
                <a:schemeClr val="accent2"/>
              </a:solidFill>
            </a:endParaRPr>
          </a:p>
        </p:txBody>
      </p:sp>
      <p:sp>
        <p:nvSpPr>
          <p:cNvPr id="3" name="Text Placeholder 2"/>
          <p:cNvSpPr>
            <a:spLocks noGrp="1"/>
          </p:cNvSpPr>
          <p:nvPr>
            <p:ph idx="1"/>
          </p:nvPr>
        </p:nvSpPr>
        <p:spPr/>
        <p:txBody>
          <a:bodyPr/>
          <a:lstStyle/>
          <a:p>
            <a:r>
              <a:rPr lang="en-AU" dirty="0" smtClean="0">
                <a:solidFill>
                  <a:schemeClr val="tx1"/>
                </a:solidFill>
              </a:rPr>
              <a:t>Exchange Storage Challenges</a:t>
            </a:r>
          </a:p>
          <a:p>
            <a:r>
              <a:rPr lang="en-AU" dirty="0" smtClean="0"/>
              <a:t>Converged Architecture for Exchange 2010</a:t>
            </a:r>
          </a:p>
          <a:p>
            <a:r>
              <a:rPr lang="en-AU" dirty="0" smtClean="0"/>
              <a:t>Building an Efficient Storage Architecture</a:t>
            </a:r>
          </a:p>
          <a:p>
            <a:r>
              <a:rPr lang="en-AU" dirty="0" smtClean="0"/>
              <a:t>Microsoft Exchange Programs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16016" y="1206024"/>
            <a:ext cx="4176464" cy="30243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9"/>
          <p:cNvSpPr txBox="1">
            <a:spLocks noChangeArrowheads="1"/>
          </p:cNvSpPr>
          <p:nvPr/>
        </p:nvSpPr>
        <p:spPr bwMode="auto">
          <a:xfrm>
            <a:off x="239713" y="1144251"/>
            <a:ext cx="4515167" cy="4672048"/>
          </a:xfrm>
          <a:prstGeom prst="rect">
            <a:avLst/>
          </a:prstGeom>
          <a:noFill/>
          <a:ln w="9525">
            <a:noFill/>
            <a:miter lim="800000"/>
            <a:headEnd/>
            <a:tailEnd/>
          </a:ln>
        </p:spPr>
        <p:txBody>
          <a:bodyPr wrap="square">
            <a:spAutoFit/>
          </a:bodyPr>
          <a:lstStyle/>
          <a:p>
            <a:pPr marL="174625" indent="-174625">
              <a:spcBef>
                <a:spcPct val="20000"/>
              </a:spcBef>
              <a:buClr>
                <a:schemeClr val="accent2"/>
              </a:buClr>
              <a:buFont typeface="Wingdings" pitchFamily="2" charset="2"/>
              <a:buChar char="§"/>
            </a:pPr>
            <a:r>
              <a:rPr lang="en-US" sz="2400" dirty="0">
                <a:solidFill>
                  <a:schemeClr val="bg1"/>
                </a:solidFill>
                <a:latin typeface="Segoe UI" pitchFamily="34" charset="0"/>
                <a:ea typeface="Segoe UI" pitchFamily="34" charset="0"/>
                <a:cs typeface="Segoe UI" pitchFamily="34" charset="0"/>
              </a:rPr>
              <a:t>The world’s data doubles every 18 </a:t>
            </a:r>
            <a:r>
              <a:rPr lang="en-US" sz="2400" dirty="0" smtClean="0">
                <a:solidFill>
                  <a:schemeClr val="bg1"/>
                </a:solidFill>
                <a:latin typeface="Segoe UI" pitchFamily="34" charset="0"/>
                <a:ea typeface="Segoe UI" pitchFamily="34" charset="0"/>
                <a:cs typeface="Segoe UI" pitchFamily="34" charset="0"/>
              </a:rPr>
              <a:t>months</a:t>
            </a:r>
            <a:endParaRPr lang="en-US" sz="2400" dirty="0">
              <a:solidFill>
                <a:schemeClr val="bg1"/>
              </a:solidFill>
              <a:latin typeface="Segoe UI" pitchFamily="34" charset="0"/>
              <a:ea typeface="Segoe UI" pitchFamily="34" charset="0"/>
              <a:cs typeface="Segoe UI" pitchFamily="34" charset="0"/>
            </a:endParaRPr>
          </a:p>
          <a:p>
            <a:pPr marL="174625" indent="-174625">
              <a:spcBef>
                <a:spcPct val="20000"/>
              </a:spcBef>
              <a:buClr>
                <a:schemeClr val="accent2"/>
              </a:buClr>
              <a:buFont typeface="Wingdings" pitchFamily="2" charset="2"/>
              <a:buChar char="§"/>
            </a:pPr>
            <a:r>
              <a:rPr lang="en-US" sz="2400" dirty="0">
                <a:solidFill>
                  <a:schemeClr val="bg1"/>
                </a:solidFill>
                <a:latin typeface="Segoe UI" pitchFamily="34" charset="0"/>
                <a:ea typeface="Segoe UI" pitchFamily="34" charset="0"/>
                <a:cs typeface="Segoe UI" pitchFamily="34" charset="0"/>
              </a:rPr>
              <a:t>Management and governance of data forever</a:t>
            </a:r>
            <a:r>
              <a:rPr lang="en-US" sz="2400" dirty="0" smtClean="0">
                <a:solidFill>
                  <a:schemeClr val="bg1"/>
                </a:solidFill>
                <a:latin typeface="Segoe UI" pitchFamily="34" charset="0"/>
                <a:ea typeface="Segoe UI" pitchFamily="34" charset="0"/>
                <a:cs typeface="Segoe UI" pitchFamily="34" charset="0"/>
              </a:rPr>
              <a:t>?</a:t>
            </a:r>
            <a:endParaRPr lang="en-US" sz="2400" dirty="0">
              <a:solidFill>
                <a:schemeClr val="bg1"/>
              </a:solidFill>
              <a:latin typeface="Segoe UI" pitchFamily="34" charset="0"/>
              <a:ea typeface="Segoe UI" pitchFamily="34" charset="0"/>
              <a:cs typeface="Segoe UI" pitchFamily="34" charset="0"/>
            </a:endParaRPr>
          </a:p>
          <a:p>
            <a:pPr marL="174625" indent="-174625">
              <a:spcBef>
                <a:spcPct val="20000"/>
              </a:spcBef>
              <a:buClr>
                <a:schemeClr val="accent2"/>
              </a:buClr>
              <a:buFont typeface="Wingdings" pitchFamily="2" charset="2"/>
              <a:buChar char="§"/>
            </a:pPr>
            <a:r>
              <a:rPr lang="en-US" sz="2400" dirty="0">
                <a:solidFill>
                  <a:schemeClr val="bg1"/>
                </a:solidFill>
                <a:latin typeface="Segoe UI" pitchFamily="34" charset="0"/>
                <a:ea typeface="Segoe UI" pitchFamily="34" charset="0"/>
                <a:cs typeface="Segoe UI" pitchFamily="34" charset="0"/>
              </a:rPr>
              <a:t>Managing storage tiers is too </a:t>
            </a:r>
            <a:r>
              <a:rPr lang="en-US" sz="2400" dirty="0" smtClean="0">
                <a:solidFill>
                  <a:schemeClr val="bg1"/>
                </a:solidFill>
                <a:latin typeface="Segoe UI" pitchFamily="34" charset="0"/>
                <a:ea typeface="Segoe UI" pitchFamily="34" charset="0"/>
                <a:cs typeface="Segoe UI" pitchFamily="34" charset="0"/>
              </a:rPr>
              <a:t>costly</a:t>
            </a:r>
            <a:endParaRPr lang="en-US" sz="2400" dirty="0">
              <a:solidFill>
                <a:schemeClr val="bg1"/>
              </a:solidFill>
              <a:latin typeface="Segoe UI" pitchFamily="34" charset="0"/>
              <a:ea typeface="Segoe UI" pitchFamily="34" charset="0"/>
              <a:cs typeface="Segoe UI" pitchFamily="34" charset="0"/>
            </a:endParaRPr>
          </a:p>
          <a:p>
            <a:pPr marL="174625" indent="-174625">
              <a:spcBef>
                <a:spcPct val="20000"/>
              </a:spcBef>
              <a:buClr>
                <a:schemeClr val="accent2"/>
              </a:buClr>
              <a:buFont typeface="Wingdings" pitchFamily="2" charset="2"/>
              <a:buChar char="§"/>
            </a:pPr>
            <a:r>
              <a:rPr lang="en-US" sz="2400" dirty="0">
                <a:solidFill>
                  <a:schemeClr val="bg1"/>
                </a:solidFill>
                <a:latin typeface="Segoe UI" pitchFamily="34" charset="0"/>
                <a:ea typeface="Segoe UI" pitchFamily="34" charset="0"/>
                <a:cs typeface="Segoe UI" pitchFamily="34" charset="0"/>
              </a:rPr>
              <a:t>Repurpose data every 4 to 5 </a:t>
            </a:r>
            <a:r>
              <a:rPr lang="en-US" sz="2400" dirty="0" smtClean="0">
                <a:solidFill>
                  <a:schemeClr val="bg1"/>
                </a:solidFill>
                <a:latin typeface="Segoe UI" pitchFamily="34" charset="0"/>
                <a:ea typeface="Segoe UI" pitchFamily="34" charset="0"/>
                <a:cs typeface="Segoe UI" pitchFamily="34" charset="0"/>
              </a:rPr>
              <a:t>years?</a:t>
            </a:r>
            <a:endParaRPr lang="en-US" sz="2400" dirty="0">
              <a:solidFill>
                <a:schemeClr val="bg1"/>
              </a:solidFill>
              <a:latin typeface="Segoe UI" pitchFamily="34" charset="0"/>
              <a:ea typeface="Segoe UI" pitchFamily="34" charset="0"/>
              <a:cs typeface="Segoe UI" pitchFamily="34" charset="0"/>
            </a:endParaRPr>
          </a:p>
          <a:p>
            <a:pPr marL="174625" indent="-174625">
              <a:spcBef>
                <a:spcPct val="20000"/>
              </a:spcBef>
              <a:buClr>
                <a:schemeClr val="accent2"/>
              </a:buClr>
              <a:buFont typeface="Wingdings" pitchFamily="2" charset="2"/>
              <a:buChar char="§"/>
            </a:pPr>
            <a:r>
              <a:rPr lang="en-US" sz="2400" dirty="0">
                <a:solidFill>
                  <a:schemeClr val="bg1"/>
                </a:solidFill>
                <a:latin typeface="Segoe UI" pitchFamily="34" charset="0"/>
                <a:ea typeface="Segoe UI" pitchFamily="34" charset="0"/>
                <a:cs typeface="Segoe UI" pitchFamily="34" charset="0"/>
              </a:rPr>
              <a:t>24 x 7 </a:t>
            </a:r>
            <a:r>
              <a:rPr lang="en-US" sz="2400" dirty="0" smtClean="0">
                <a:solidFill>
                  <a:schemeClr val="bg1"/>
                </a:solidFill>
                <a:latin typeface="Segoe UI" pitchFamily="34" charset="0"/>
                <a:ea typeface="Segoe UI" pitchFamily="34" charset="0"/>
                <a:cs typeface="Segoe UI" pitchFamily="34" charset="0"/>
              </a:rPr>
              <a:t>operation</a:t>
            </a:r>
            <a:endParaRPr lang="en-US" altLang="ja-JP" sz="2400" dirty="0">
              <a:solidFill>
                <a:schemeClr val="bg1"/>
              </a:solidFill>
              <a:latin typeface="Segoe UI" pitchFamily="34" charset="0"/>
              <a:ea typeface="Segoe UI" pitchFamily="34" charset="0"/>
              <a:cs typeface="Segoe UI" pitchFamily="34" charset="0"/>
            </a:endParaRPr>
          </a:p>
          <a:p>
            <a:pPr marL="174625" indent="-174625">
              <a:spcBef>
                <a:spcPct val="20000"/>
              </a:spcBef>
              <a:buClr>
                <a:schemeClr val="accent2"/>
              </a:buClr>
              <a:buFont typeface="Wingdings" pitchFamily="2" charset="2"/>
              <a:buChar char="§"/>
            </a:pPr>
            <a:r>
              <a:rPr lang="en-US" altLang="ja-JP" sz="2400" dirty="0">
                <a:solidFill>
                  <a:schemeClr val="bg1"/>
                </a:solidFill>
                <a:latin typeface="Segoe UI" pitchFamily="34" charset="0"/>
                <a:ea typeface="Segoe UI" pitchFamily="34" charset="0"/>
                <a:cs typeface="Segoe UI" pitchFamily="34" charset="0"/>
              </a:rPr>
              <a:t>Not all data is created equal</a:t>
            </a:r>
            <a:r>
              <a:rPr lang="en-US" altLang="ja-JP" sz="2400" dirty="0" smtClean="0">
                <a:solidFill>
                  <a:schemeClr val="bg1"/>
                </a:solidFill>
                <a:latin typeface="Segoe UI" pitchFamily="34" charset="0"/>
                <a:ea typeface="Segoe UI" pitchFamily="34" charset="0"/>
                <a:cs typeface="Segoe UI" pitchFamily="34" charset="0"/>
              </a:rPr>
              <a:t>...</a:t>
            </a:r>
            <a:endParaRPr lang="en-US" dirty="0">
              <a:solidFill>
                <a:schemeClr val="tx1"/>
              </a:solidFill>
            </a:endParaRPr>
          </a:p>
          <a:p>
            <a:pPr marL="174625" indent="-174625">
              <a:spcBef>
                <a:spcPct val="20000"/>
              </a:spcBef>
              <a:buClr>
                <a:schemeClr val="accent2"/>
              </a:buClr>
              <a:buFont typeface="Wingdings" pitchFamily="2" charset="2"/>
              <a:buChar char="§"/>
            </a:pPr>
            <a:r>
              <a:rPr lang="en-US" altLang="ja-JP" sz="2400" dirty="0">
                <a:solidFill>
                  <a:schemeClr val="bg1"/>
                </a:solidFill>
                <a:latin typeface="Segoe UI" pitchFamily="34" charset="0"/>
                <a:ea typeface="Segoe UI" pitchFamily="34" charset="0"/>
                <a:cs typeface="Segoe UI" pitchFamily="34" charset="0"/>
              </a:rPr>
              <a:t>Scale, Scale, Scale</a:t>
            </a:r>
          </a:p>
        </p:txBody>
      </p:sp>
      <p:sp>
        <p:nvSpPr>
          <p:cNvPr id="37890" name="Title 3"/>
          <p:cNvSpPr>
            <a:spLocks noGrp="1"/>
          </p:cNvSpPr>
          <p:nvPr>
            <p:ph type="title"/>
          </p:nvPr>
        </p:nvSpPr>
        <p:spPr>
          <a:xfrm>
            <a:off x="251520" y="219075"/>
            <a:ext cx="7063680" cy="401638"/>
          </a:xfrm>
        </p:spPr>
        <p:txBody>
          <a:bodyPr>
            <a:noAutofit/>
          </a:bodyPr>
          <a:lstStyle/>
          <a:p>
            <a:pPr eaLnBrk="1" hangingPunct="1">
              <a:lnSpc>
                <a:spcPct val="110000"/>
              </a:lnSpc>
              <a:spcBef>
                <a:spcPct val="50000"/>
              </a:spcBef>
            </a:pPr>
            <a:r>
              <a:rPr lang="en-US" altLang="ja-JP" sz="3200" dirty="0" smtClean="0"/>
              <a:t>Storage challenges</a:t>
            </a:r>
          </a:p>
        </p:txBody>
      </p:sp>
      <p:pic>
        <p:nvPicPr>
          <p:cNvPr id="7" name="Picture 6" descr="3D ISO Graph Thumbnail.jpg"/>
          <p:cNvPicPr>
            <a:picLocks noChangeAspect="1"/>
          </p:cNvPicPr>
          <p:nvPr/>
        </p:nvPicPr>
        <p:blipFill>
          <a:blip r:embed="rId3" cstate="print">
            <a:clrChange>
              <a:clrFrom>
                <a:srgbClr val="FFFFFF"/>
              </a:clrFrom>
              <a:clrTo>
                <a:srgbClr val="FFFFFF">
                  <a:alpha val="0"/>
                </a:srgbClr>
              </a:clrTo>
            </a:clrChange>
          </a:blip>
          <a:srcRect l="4291" r="3461"/>
          <a:stretch>
            <a:fillRect/>
          </a:stretch>
        </p:blipFill>
        <p:spPr>
          <a:xfrm>
            <a:off x="4788024" y="1422048"/>
            <a:ext cx="3951907" cy="2439000"/>
          </a:xfrm>
          <a:prstGeom prst="rect">
            <a:avLst/>
          </a:prstGeom>
        </p:spPr>
      </p:pic>
      <p:pic>
        <p:nvPicPr>
          <p:cNvPr id="8" name="Picture 7" descr="iStock_000005310903Small.jpg"/>
          <p:cNvPicPr>
            <a:picLocks noChangeAspect="1"/>
          </p:cNvPicPr>
          <p:nvPr/>
        </p:nvPicPr>
        <p:blipFill>
          <a:blip r:embed="rId4" cstate="print"/>
          <a:stretch>
            <a:fillRect/>
          </a:stretch>
        </p:blipFill>
        <p:spPr>
          <a:xfrm>
            <a:off x="4719065" y="4411431"/>
            <a:ext cx="4173415" cy="196989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p:nvPr/>
        </p:nvGrpSpPr>
        <p:grpSpPr>
          <a:xfrm>
            <a:off x="83127" y="4172770"/>
            <a:ext cx="8977747" cy="1920526"/>
            <a:chOff x="83127" y="3339461"/>
            <a:chExt cx="8977747" cy="2490392"/>
          </a:xfrm>
          <a:gradFill>
            <a:gsLst>
              <a:gs pos="0">
                <a:schemeClr val="bg1">
                  <a:lumMod val="75000"/>
                </a:schemeClr>
              </a:gs>
              <a:gs pos="50000">
                <a:schemeClr val="bg1">
                  <a:lumMod val="95000"/>
                </a:schemeClr>
              </a:gs>
            </a:gsLst>
            <a:lin ang="16200000" scaled="1"/>
          </a:gradFill>
        </p:grpSpPr>
        <p:sp>
          <p:nvSpPr>
            <p:cNvPr id="1887" name="Rectangle 1886"/>
            <p:cNvSpPr/>
            <p:nvPr/>
          </p:nvSpPr>
          <p:spPr bwMode="auto">
            <a:xfrm>
              <a:off x="83127" y="3488259"/>
              <a:ext cx="8977747" cy="598652"/>
            </a:xfrm>
            <a:prstGeom prst="rect">
              <a:avLst/>
            </a:prstGeom>
            <a:noFill/>
            <a:ln w="9525">
              <a:noFill/>
              <a:miter lim="800000"/>
              <a:headEnd/>
              <a:tailEnd/>
            </a:ln>
          </p:spPr>
          <p:txBody>
            <a:bodyPr wrap="square">
              <a:spAutoFit/>
            </a:bodyPr>
            <a:lstStyle/>
            <a:p>
              <a:pPr marL="174625" marR="0" indent="-174625" fontAlgn="base">
                <a:lnSpc>
                  <a:spcPct val="100000"/>
                </a:lnSpc>
                <a:spcBef>
                  <a:spcPct val="20000"/>
                </a:spcBef>
                <a:spcAft>
                  <a:spcPct val="0"/>
                </a:spcAft>
                <a:buClr>
                  <a:schemeClr val="accent2"/>
                </a:buClr>
                <a:buSzTx/>
                <a:buFont typeface="Wingdings" pitchFamily="2" charset="2"/>
                <a:buChar char="§"/>
                <a:tabLst>
                  <a:tab pos="2246313" algn="l"/>
                  <a:tab pos="2514600" algn="l"/>
                </a:tabLst>
              </a:pPr>
              <a:endParaRPr lang="en-US" sz="2400" dirty="0" smtClean="0">
                <a:solidFill>
                  <a:schemeClr val="bg1"/>
                </a:solidFill>
                <a:latin typeface="Segoe UI" pitchFamily="34" charset="0"/>
                <a:ea typeface="Segoe UI" pitchFamily="34" charset="0"/>
                <a:cs typeface="Segoe UI" pitchFamily="34" charset="0"/>
              </a:endParaRPr>
            </a:p>
          </p:txBody>
        </p:sp>
        <p:sp>
          <p:nvSpPr>
            <p:cNvPr id="1888" name="Rectangle 12"/>
            <p:cNvSpPr>
              <a:spLocks noChangeArrowheads="1"/>
            </p:cNvSpPr>
            <p:nvPr>
              <p:custDataLst>
                <p:tags r:id="rId1"/>
              </p:custDataLst>
            </p:nvPr>
          </p:nvSpPr>
          <p:spPr bwMode="auto">
            <a:xfrm>
              <a:off x="623456" y="3339461"/>
              <a:ext cx="8251124" cy="2490392"/>
            </a:xfrm>
            <a:prstGeom prst="rect">
              <a:avLst/>
            </a:prstGeom>
            <a:noFill/>
            <a:ln w="9525">
              <a:noFill/>
              <a:miter lim="800000"/>
              <a:headEnd/>
              <a:tailEnd/>
            </a:ln>
          </p:spPr>
          <p:txBody>
            <a:bodyPr wrap="square">
              <a:spAutoFit/>
            </a:bodyPr>
            <a:lstStyle/>
            <a:p>
              <a:pPr marL="174625" lvl="1" indent="-174625">
                <a:lnSpc>
                  <a:spcPct val="150000"/>
                </a:lnSpc>
                <a:spcBef>
                  <a:spcPct val="20000"/>
                </a:spcBef>
                <a:buClr>
                  <a:schemeClr val="accent2"/>
                </a:buClr>
                <a:buFont typeface="Wingdings" pitchFamily="2" charset="2"/>
                <a:buChar char="§"/>
                <a:defRPr/>
              </a:pPr>
              <a:r>
                <a:rPr lang="en-US" altLang="zh-CN" dirty="0" smtClean="0">
                  <a:solidFill>
                    <a:schemeClr val="bg1"/>
                  </a:solidFill>
                  <a:latin typeface="Segoe UI" pitchFamily="34" charset="0"/>
                  <a:ea typeface="Segoe UI" pitchFamily="34" charset="0"/>
                  <a:cs typeface="Segoe UI" pitchFamily="34" charset="0"/>
                </a:rPr>
                <a:t>IT costs are increasing due to operational costs not hardware costs</a:t>
              </a:r>
            </a:p>
            <a:p>
              <a:pPr marL="174625" lvl="1" indent="-174625">
                <a:lnSpc>
                  <a:spcPct val="150000"/>
                </a:lnSpc>
                <a:spcBef>
                  <a:spcPct val="20000"/>
                </a:spcBef>
                <a:buClr>
                  <a:schemeClr val="accent2"/>
                </a:buClr>
                <a:buFont typeface="Wingdings" pitchFamily="2" charset="2"/>
                <a:buChar char="§"/>
                <a:defRPr/>
              </a:pPr>
              <a:r>
                <a:rPr lang="en-US" altLang="zh-CN" dirty="0" smtClean="0">
                  <a:solidFill>
                    <a:schemeClr val="bg1"/>
                  </a:solidFill>
                  <a:latin typeface="Segoe UI" pitchFamily="34" charset="0"/>
                  <a:ea typeface="Segoe UI" pitchFamily="34" charset="0"/>
                  <a:cs typeface="Segoe UI" pitchFamily="34" charset="0"/>
                </a:rPr>
                <a:t>Aging IT infrastructures create an increasing burden to maintain</a:t>
              </a:r>
            </a:p>
            <a:p>
              <a:pPr marL="174625" lvl="1" indent="-174625">
                <a:lnSpc>
                  <a:spcPct val="150000"/>
                </a:lnSpc>
                <a:spcBef>
                  <a:spcPct val="20000"/>
                </a:spcBef>
                <a:buClr>
                  <a:schemeClr val="accent2"/>
                </a:buClr>
                <a:buFont typeface="Wingdings" pitchFamily="2" charset="2"/>
                <a:buChar char="§"/>
                <a:defRPr/>
              </a:pPr>
              <a:r>
                <a:rPr lang="en-US" altLang="zh-CN" dirty="0" smtClean="0">
                  <a:solidFill>
                    <a:schemeClr val="bg1"/>
                  </a:solidFill>
                  <a:latin typeface="Segoe UI" pitchFamily="34" charset="0"/>
                  <a:ea typeface="Segoe UI" pitchFamily="34" charset="0"/>
                  <a:cs typeface="Segoe UI" pitchFamily="34" charset="0"/>
                </a:rPr>
                <a:t>Change becomes increasingly more disruptive as volumes increase</a:t>
              </a:r>
            </a:p>
            <a:p>
              <a:pPr marL="174625" lvl="1" indent="-174625">
                <a:lnSpc>
                  <a:spcPct val="150000"/>
                </a:lnSpc>
                <a:spcBef>
                  <a:spcPct val="20000"/>
                </a:spcBef>
                <a:buClr>
                  <a:schemeClr val="accent2"/>
                </a:buClr>
                <a:buFont typeface="Wingdings" pitchFamily="2" charset="2"/>
                <a:buChar char="§"/>
                <a:defRPr/>
              </a:pPr>
              <a:r>
                <a:rPr lang="en-US" altLang="zh-CN" dirty="0" smtClean="0">
                  <a:solidFill>
                    <a:schemeClr val="bg1"/>
                  </a:solidFill>
                  <a:latin typeface="Segoe UI" pitchFamily="34" charset="0"/>
                  <a:ea typeface="Segoe UI" pitchFamily="34" charset="0"/>
                  <a:cs typeface="Segoe UI" pitchFamily="34" charset="0"/>
                </a:rPr>
                <a:t>Lack of data center agility increase business risk and missed opportunities</a:t>
              </a:r>
            </a:p>
          </p:txBody>
        </p:sp>
      </p:grpSp>
      <p:sp>
        <p:nvSpPr>
          <p:cNvPr id="1289" name="Title 3"/>
          <p:cNvSpPr>
            <a:spLocks noGrp="1"/>
          </p:cNvSpPr>
          <p:nvPr>
            <p:ph type="title"/>
          </p:nvPr>
        </p:nvSpPr>
        <p:spPr>
          <a:xfrm>
            <a:off x="251520" y="-150061"/>
            <a:ext cx="8210293" cy="1143000"/>
          </a:xfrm>
        </p:spPr>
        <p:txBody>
          <a:bodyPr>
            <a:normAutofit/>
          </a:bodyPr>
          <a:lstStyle/>
          <a:p>
            <a:r>
              <a:rPr lang="en-US" altLang="ja-JP" sz="3200" dirty="0" smtClean="0"/>
              <a:t>Keeping focus on exchange costs</a:t>
            </a:r>
          </a:p>
        </p:txBody>
      </p:sp>
      <p:sp>
        <p:nvSpPr>
          <p:cNvPr id="1295" name="Text Box 676"/>
          <p:cNvSpPr txBox="1">
            <a:spLocks noChangeArrowheads="1"/>
          </p:cNvSpPr>
          <p:nvPr/>
        </p:nvSpPr>
        <p:spPr bwMode="auto">
          <a:xfrm>
            <a:off x="60960" y="992939"/>
            <a:ext cx="984947" cy="541237"/>
          </a:xfrm>
          <a:prstGeom prst="rect">
            <a:avLst/>
          </a:prstGeom>
          <a:noFill/>
          <a:ln w="12700">
            <a:noFill/>
            <a:miter lim="800000"/>
            <a:headEnd type="none" w="sm" len="sm"/>
            <a:tailEnd type="none" w="sm" len="sm"/>
          </a:ln>
        </p:spPr>
        <p:txBody>
          <a:bodyPr wrap="square" lIns="88884" tIns="44442" rIns="88884" bIns="44442">
            <a:spAutoFit/>
          </a:bodyPr>
          <a:lstStyle/>
          <a:p>
            <a:pPr algn="ctr">
              <a:buNone/>
            </a:pPr>
            <a:r>
              <a:rPr kumimoji="0" lang="en-US" altLang="zh-TW" sz="1400" b="1" dirty="0" smtClean="0">
                <a:solidFill>
                  <a:schemeClr val="bg1"/>
                </a:solidFill>
                <a:latin typeface="+mj-lt"/>
                <a:ea typeface="PMingLiU" pitchFamily="18" charset="-120"/>
              </a:rPr>
              <a:t>Spending</a:t>
            </a:r>
            <a:r>
              <a:rPr kumimoji="0" lang="en-US" altLang="zh-TW" sz="1400" b="1" dirty="0" smtClean="0">
                <a:solidFill>
                  <a:schemeClr val="tx1"/>
                </a:solidFill>
                <a:latin typeface="+mj-lt"/>
                <a:ea typeface="PMingLiU" pitchFamily="18" charset="-120"/>
              </a:rPr>
              <a:t> </a:t>
            </a:r>
          </a:p>
          <a:p>
            <a:pPr algn="ctr">
              <a:buNone/>
            </a:pPr>
            <a:r>
              <a:rPr kumimoji="0" lang="en-US" altLang="zh-TW" sz="1400" b="1" dirty="0" smtClean="0">
                <a:solidFill>
                  <a:schemeClr val="bg1"/>
                </a:solidFill>
                <a:latin typeface="+mj-lt"/>
                <a:ea typeface="PMingLiU" pitchFamily="18" charset="-120"/>
              </a:rPr>
              <a:t>(US$B</a:t>
            </a:r>
            <a:r>
              <a:rPr kumimoji="0" lang="en-US" altLang="zh-TW" sz="1400" b="1" dirty="0">
                <a:solidFill>
                  <a:schemeClr val="bg1"/>
                </a:solidFill>
                <a:latin typeface="+mj-lt"/>
                <a:ea typeface="PMingLiU" pitchFamily="18" charset="-120"/>
              </a:rPr>
              <a:t>)</a:t>
            </a:r>
          </a:p>
        </p:txBody>
      </p:sp>
      <p:grpSp>
        <p:nvGrpSpPr>
          <p:cNvPr id="3" name="Group 94"/>
          <p:cNvGrpSpPr/>
          <p:nvPr/>
        </p:nvGrpSpPr>
        <p:grpSpPr>
          <a:xfrm>
            <a:off x="1025568" y="1023775"/>
            <a:ext cx="314189" cy="2925581"/>
            <a:chOff x="745613" y="1365648"/>
            <a:chExt cx="327245" cy="3047153"/>
          </a:xfrm>
        </p:grpSpPr>
        <p:sp>
          <p:nvSpPr>
            <p:cNvPr id="1336" name="Rectangle 636"/>
            <p:cNvSpPr>
              <a:spLocks noChangeArrowheads="1"/>
            </p:cNvSpPr>
            <p:nvPr/>
          </p:nvSpPr>
          <p:spPr bwMode="auto">
            <a:xfrm>
              <a:off x="909236" y="4220461"/>
              <a:ext cx="163622"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$0</a:t>
              </a:r>
            </a:p>
          </p:txBody>
        </p:sp>
        <p:sp>
          <p:nvSpPr>
            <p:cNvPr id="1337" name="Rectangle 637"/>
            <p:cNvSpPr>
              <a:spLocks noChangeArrowheads="1"/>
            </p:cNvSpPr>
            <p:nvPr/>
          </p:nvSpPr>
          <p:spPr bwMode="auto">
            <a:xfrm>
              <a:off x="827425" y="3744658"/>
              <a:ext cx="245433"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$50</a:t>
              </a:r>
            </a:p>
          </p:txBody>
        </p:sp>
        <p:sp>
          <p:nvSpPr>
            <p:cNvPr id="1338" name="Rectangle 638"/>
            <p:cNvSpPr>
              <a:spLocks noChangeArrowheads="1"/>
            </p:cNvSpPr>
            <p:nvPr/>
          </p:nvSpPr>
          <p:spPr bwMode="auto">
            <a:xfrm>
              <a:off x="745613" y="3268856"/>
              <a:ext cx="327245"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$100</a:t>
              </a:r>
            </a:p>
          </p:txBody>
        </p:sp>
        <p:sp>
          <p:nvSpPr>
            <p:cNvPr id="1339" name="Rectangle 639"/>
            <p:cNvSpPr>
              <a:spLocks noChangeArrowheads="1"/>
            </p:cNvSpPr>
            <p:nvPr/>
          </p:nvSpPr>
          <p:spPr bwMode="auto">
            <a:xfrm>
              <a:off x="745613" y="2793054"/>
              <a:ext cx="327245"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$150</a:t>
              </a:r>
            </a:p>
          </p:txBody>
        </p:sp>
        <p:sp>
          <p:nvSpPr>
            <p:cNvPr id="1340" name="Rectangle 640"/>
            <p:cNvSpPr>
              <a:spLocks noChangeArrowheads="1"/>
            </p:cNvSpPr>
            <p:nvPr/>
          </p:nvSpPr>
          <p:spPr bwMode="auto">
            <a:xfrm>
              <a:off x="745613" y="2317252"/>
              <a:ext cx="327245"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$200</a:t>
              </a:r>
            </a:p>
          </p:txBody>
        </p:sp>
        <p:sp>
          <p:nvSpPr>
            <p:cNvPr id="1341" name="Rectangle 641"/>
            <p:cNvSpPr>
              <a:spLocks noChangeArrowheads="1"/>
            </p:cNvSpPr>
            <p:nvPr/>
          </p:nvSpPr>
          <p:spPr bwMode="auto">
            <a:xfrm>
              <a:off x="745613" y="1841450"/>
              <a:ext cx="327245"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$250</a:t>
              </a:r>
            </a:p>
          </p:txBody>
        </p:sp>
        <p:sp>
          <p:nvSpPr>
            <p:cNvPr id="1342" name="Rectangle 642"/>
            <p:cNvSpPr>
              <a:spLocks noChangeArrowheads="1"/>
            </p:cNvSpPr>
            <p:nvPr/>
          </p:nvSpPr>
          <p:spPr bwMode="auto">
            <a:xfrm>
              <a:off x="745613" y="1365648"/>
              <a:ext cx="327245" cy="192340"/>
            </a:xfrm>
            <a:prstGeom prst="rect">
              <a:avLst/>
            </a:prstGeom>
            <a:noFill/>
            <a:ln w="9525">
              <a:noFill/>
              <a:miter lim="800000"/>
              <a:headEnd/>
              <a:tailEnd/>
            </a:ln>
          </p:spPr>
          <p:txBody>
            <a:bodyPr wrap="none" lIns="0" tIns="0" rIns="0" bIns="0">
              <a:spAutoFit/>
            </a:bodyPr>
            <a:lstStyle/>
            <a:p>
              <a:pPr algn="r">
                <a:buNone/>
              </a:pPr>
              <a:r>
                <a:rPr kumimoji="0" lang="en-US" altLang="zh-TW" sz="1200" b="1" dirty="0">
                  <a:solidFill>
                    <a:schemeClr val="bg1"/>
                  </a:solidFill>
                  <a:latin typeface="+mj-lt"/>
                  <a:ea typeface="PMingLiU" pitchFamily="18" charset="-120"/>
                </a:rPr>
                <a:t>$300</a:t>
              </a:r>
            </a:p>
          </p:txBody>
        </p:sp>
      </p:grpSp>
      <p:grpSp>
        <p:nvGrpSpPr>
          <p:cNvPr id="4" name="Group 60"/>
          <p:cNvGrpSpPr/>
          <p:nvPr/>
        </p:nvGrpSpPr>
        <p:grpSpPr>
          <a:xfrm>
            <a:off x="1476737" y="3937568"/>
            <a:ext cx="6177008" cy="184666"/>
            <a:chOff x="1256628" y="4961834"/>
            <a:chExt cx="6351190" cy="192340"/>
          </a:xfrm>
        </p:grpSpPr>
        <p:sp>
          <p:nvSpPr>
            <p:cNvPr id="1321" name="Rectangle 660"/>
            <p:cNvSpPr>
              <a:spLocks noChangeArrowheads="1"/>
            </p:cNvSpPr>
            <p:nvPr/>
          </p:nvSpPr>
          <p:spPr bwMode="auto">
            <a:xfrm>
              <a:off x="1256628"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1996</a:t>
              </a:r>
            </a:p>
          </p:txBody>
        </p:sp>
        <p:sp>
          <p:nvSpPr>
            <p:cNvPr id="1322" name="Rectangle 661"/>
            <p:cNvSpPr>
              <a:spLocks noChangeArrowheads="1"/>
            </p:cNvSpPr>
            <p:nvPr/>
          </p:nvSpPr>
          <p:spPr bwMode="auto">
            <a:xfrm>
              <a:off x="1687429"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1997</a:t>
              </a:r>
            </a:p>
          </p:txBody>
        </p:sp>
        <p:sp>
          <p:nvSpPr>
            <p:cNvPr id="1323" name="Rectangle 662"/>
            <p:cNvSpPr>
              <a:spLocks noChangeArrowheads="1"/>
            </p:cNvSpPr>
            <p:nvPr/>
          </p:nvSpPr>
          <p:spPr bwMode="auto">
            <a:xfrm>
              <a:off x="2118229"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1998</a:t>
              </a:r>
            </a:p>
          </p:txBody>
        </p:sp>
        <p:sp>
          <p:nvSpPr>
            <p:cNvPr id="1324" name="Rectangle 663"/>
            <p:cNvSpPr>
              <a:spLocks noChangeArrowheads="1"/>
            </p:cNvSpPr>
            <p:nvPr/>
          </p:nvSpPr>
          <p:spPr bwMode="auto">
            <a:xfrm>
              <a:off x="2549030"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1999</a:t>
              </a:r>
            </a:p>
          </p:txBody>
        </p:sp>
        <p:sp>
          <p:nvSpPr>
            <p:cNvPr id="1325" name="Rectangle 664"/>
            <p:cNvSpPr>
              <a:spLocks noChangeArrowheads="1"/>
            </p:cNvSpPr>
            <p:nvPr/>
          </p:nvSpPr>
          <p:spPr bwMode="auto">
            <a:xfrm>
              <a:off x="2979830"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2000</a:t>
              </a:r>
            </a:p>
          </p:txBody>
        </p:sp>
        <p:sp>
          <p:nvSpPr>
            <p:cNvPr id="1326" name="Rectangle 665"/>
            <p:cNvSpPr>
              <a:spLocks noChangeArrowheads="1"/>
            </p:cNvSpPr>
            <p:nvPr/>
          </p:nvSpPr>
          <p:spPr bwMode="auto">
            <a:xfrm>
              <a:off x="3410631"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2001</a:t>
              </a:r>
            </a:p>
          </p:txBody>
        </p:sp>
        <p:sp>
          <p:nvSpPr>
            <p:cNvPr id="1327" name="Rectangle 666"/>
            <p:cNvSpPr>
              <a:spLocks noChangeArrowheads="1"/>
            </p:cNvSpPr>
            <p:nvPr/>
          </p:nvSpPr>
          <p:spPr bwMode="auto">
            <a:xfrm>
              <a:off x="3841431"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2002</a:t>
              </a:r>
            </a:p>
          </p:txBody>
        </p:sp>
        <p:sp>
          <p:nvSpPr>
            <p:cNvPr id="1328" name="Rectangle 667"/>
            <p:cNvSpPr>
              <a:spLocks noChangeArrowheads="1"/>
            </p:cNvSpPr>
            <p:nvPr/>
          </p:nvSpPr>
          <p:spPr bwMode="auto">
            <a:xfrm>
              <a:off x="4270699"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2003</a:t>
              </a:r>
            </a:p>
          </p:txBody>
        </p:sp>
        <p:sp>
          <p:nvSpPr>
            <p:cNvPr id="1329" name="Rectangle 668"/>
            <p:cNvSpPr>
              <a:spLocks noChangeArrowheads="1"/>
            </p:cNvSpPr>
            <p:nvPr/>
          </p:nvSpPr>
          <p:spPr bwMode="auto">
            <a:xfrm>
              <a:off x="4701499"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2004</a:t>
              </a:r>
            </a:p>
          </p:txBody>
        </p:sp>
        <p:sp>
          <p:nvSpPr>
            <p:cNvPr id="1330" name="Rectangle 669"/>
            <p:cNvSpPr>
              <a:spLocks noChangeArrowheads="1"/>
            </p:cNvSpPr>
            <p:nvPr/>
          </p:nvSpPr>
          <p:spPr bwMode="auto">
            <a:xfrm>
              <a:off x="5132300"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2005</a:t>
              </a:r>
            </a:p>
          </p:txBody>
        </p:sp>
        <p:sp>
          <p:nvSpPr>
            <p:cNvPr id="1331" name="Rectangle 670"/>
            <p:cNvSpPr>
              <a:spLocks noChangeArrowheads="1"/>
            </p:cNvSpPr>
            <p:nvPr/>
          </p:nvSpPr>
          <p:spPr bwMode="auto">
            <a:xfrm>
              <a:off x="5563100"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2006</a:t>
              </a:r>
            </a:p>
          </p:txBody>
        </p:sp>
        <p:sp>
          <p:nvSpPr>
            <p:cNvPr id="1332" name="Rectangle 671"/>
            <p:cNvSpPr>
              <a:spLocks noChangeArrowheads="1"/>
            </p:cNvSpPr>
            <p:nvPr/>
          </p:nvSpPr>
          <p:spPr bwMode="auto">
            <a:xfrm>
              <a:off x="5993901"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2007</a:t>
              </a:r>
            </a:p>
          </p:txBody>
        </p:sp>
        <p:sp>
          <p:nvSpPr>
            <p:cNvPr id="1333" name="Rectangle 672"/>
            <p:cNvSpPr>
              <a:spLocks noChangeArrowheads="1"/>
            </p:cNvSpPr>
            <p:nvPr/>
          </p:nvSpPr>
          <p:spPr bwMode="auto">
            <a:xfrm>
              <a:off x="6424701"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2008</a:t>
              </a:r>
            </a:p>
          </p:txBody>
        </p:sp>
        <p:sp>
          <p:nvSpPr>
            <p:cNvPr id="1334" name="Rectangle 673"/>
            <p:cNvSpPr>
              <a:spLocks noChangeArrowheads="1"/>
            </p:cNvSpPr>
            <p:nvPr/>
          </p:nvSpPr>
          <p:spPr bwMode="auto">
            <a:xfrm>
              <a:off x="6855501"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2009</a:t>
              </a:r>
            </a:p>
          </p:txBody>
        </p:sp>
        <p:sp>
          <p:nvSpPr>
            <p:cNvPr id="1335" name="Rectangle 674"/>
            <p:cNvSpPr>
              <a:spLocks noChangeArrowheads="1"/>
            </p:cNvSpPr>
            <p:nvPr/>
          </p:nvSpPr>
          <p:spPr bwMode="auto">
            <a:xfrm>
              <a:off x="7284769" y="4961834"/>
              <a:ext cx="323049" cy="192340"/>
            </a:xfrm>
            <a:prstGeom prst="rect">
              <a:avLst/>
            </a:prstGeom>
            <a:noFill/>
            <a:ln w="9525">
              <a:noFill/>
              <a:miter lim="800000"/>
              <a:headEnd/>
              <a:tailEnd/>
            </a:ln>
          </p:spPr>
          <p:txBody>
            <a:bodyPr wrap="none" lIns="0" tIns="0" rIns="0" bIns="0">
              <a:spAutoFit/>
            </a:bodyPr>
            <a:lstStyle/>
            <a:p>
              <a:pPr>
                <a:buNone/>
              </a:pPr>
              <a:r>
                <a:rPr kumimoji="0" lang="en-US" altLang="zh-TW" sz="1200" b="1" dirty="0">
                  <a:solidFill>
                    <a:schemeClr val="bg1"/>
                  </a:solidFill>
                  <a:latin typeface="+mj-lt"/>
                  <a:ea typeface="PMingLiU" pitchFamily="18" charset="-120"/>
                </a:rPr>
                <a:t>2010</a:t>
              </a:r>
            </a:p>
          </p:txBody>
        </p:sp>
      </p:grpSp>
      <p:pic>
        <p:nvPicPr>
          <p:cNvPr id="1297" name="Picture 1296" descr="Graph.png"/>
          <p:cNvPicPr>
            <a:picLocks noChangeAspect="1"/>
          </p:cNvPicPr>
          <p:nvPr/>
        </p:nvPicPr>
        <p:blipFill>
          <a:blip r:embed="rId4" cstate="print">
            <a:clrChange>
              <a:clrFrom>
                <a:srgbClr val="FFFFFF"/>
              </a:clrFrom>
              <a:clrTo>
                <a:srgbClr val="FFFFFF">
                  <a:alpha val="0"/>
                </a:srgbClr>
              </a:clrTo>
            </a:clrChange>
          </a:blip>
          <a:stretch>
            <a:fillRect/>
          </a:stretch>
        </p:blipFill>
        <p:spPr>
          <a:xfrm>
            <a:off x="1392395" y="1033943"/>
            <a:ext cx="6382723" cy="2898663"/>
          </a:xfrm>
          <a:prstGeom prst="rect">
            <a:avLst/>
          </a:prstGeom>
        </p:spPr>
      </p:pic>
      <p:sp>
        <p:nvSpPr>
          <p:cNvPr id="1305" name="Rectangle 642"/>
          <p:cNvSpPr>
            <a:spLocks noChangeArrowheads="1"/>
          </p:cNvSpPr>
          <p:nvPr/>
        </p:nvSpPr>
        <p:spPr bwMode="auto">
          <a:xfrm>
            <a:off x="1992379" y="1023775"/>
            <a:ext cx="1539589" cy="184666"/>
          </a:xfrm>
          <a:prstGeom prst="rect">
            <a:avLst/>
          </a:prstGeom>
          <a:noFill/>
          <a:ln w="9525">
            <a:noFill/>
            <a:miter lim="800000"/>
            <a:headEnd/>
            <a:tailEnd/>
          </a:ln>
        </p:spPr>
        <p:txBody>
          <a:bodyPr wrap="none" lIns="0" tIns="0" rIns="0" bIns="0">
            <a:spAutoFit/>
          </a:bodyPr>
          <a:lstStyle/>
          <a:p>
            <a:pPr>
              <a:buNone/>
            </a:pPr>
            <a:r>
              <a:rPr kumimoji="0" lang="en-US" altLang="zh-TW" sz="1200" b="1" dirty="0" smtClean="0">
                <a:solidFill>
                  <a:schemeClr val="bg1"/>
                </a:solidFill>
                <a:ea typeface="PMingLiU" pitchFamily="18" charset="-120"/>
              </a:rPr>
              <a:t>Power and cooling costs</a:t>
            </a:r>
            <a:endParaRPr kumimoji="0" lang="en-US" altLang="zh-TW" sz="1200" b="1" dirty="0">
              <a:solidFill>
                <a:schemeClr val="bg1"/>
              </a:solidFill>
              <a:ea typeface="PMingLiU" pitchFamily="18" charset="-120"/>
            </a:endParaRPr>
          </a:p>
        </p:txBody>
      </p:sp>
      <p:sp>
        <p:nvSpPr>
          <p:cNvPr id="1306" name="Rectangle 642"/>
          <p:cNvSpPr>
            <a:spLocks noChangeArrowheads="1"/>
          </p:cNvSpPr>
          <p:nvPr/>
        </p:nvSpPr>
        <p:spPr bwMode="auto">
          <a:xfrm>
            <a:off x="1992379" y="1352058"/>
            <a:ext cx="1762598" cy="184666"/>
          </a:xfrm>
          <a:prstGeom prst="rect">
            <a:avLst/>
          </a:prstGeom>
          <a:noFill/>
          <a:ln w="9525">
            <a:noFill/>
            <a:miter lim="800000"/>
            <a:headEnd/>
            <a:tailEnd/>
          </a:ln>
        </p:spPr>
        <p:txBody>
          <a:bodyPr wrap="none" lIns="0" tIns="0" rIns="0" bIns="0">
            <a:spAutoFit/>
          </a:bodyPr>
          <a:lstStyle/>
          <a:p>
            <a:pPr>
              <a:buNone/>
            </a:pPr>
            <a:r>
              <a:rPr kumimoji="0" lang="en-US" altLang="zh-TW" sz="1200" b="1" dirty="0" smtClean="0">
                <a:solidFill>
                  <a:schemeClr val="bg1"/>
                </a:solidFill>
                <a:ea typeface="PMingLiU" pitchFamily="18" charset="-120"/>
              </a:rPr>
              <a:t>HW mgmt. and admin costs</a:t>
            </a:r>
          </a:p>
        </p:txBody>
      </p:sp>
      <p:sp>
        <p:nvSpPr>
          <p:cNvPr id="1307" name="Rectangle 642"/>
          <p:cNvSpPr>
            <a:spLocks noChangeArrowheads="1"/>
          </p:cNvSpPr>
          <p:nvPr/>
        </p:nvSpPr>
        <p:spPr bwMode="auto">
          <a:xfrm>
            <a:off x="1992379" y="1667975"/>
            <a:ext cx="1560107" cy="184666"/>
          </a:xfrm>
          <a:prstGeom prst="rect">
            <a:avLst/>
          </a:prstGeom>
          <a:noFill/>
          <a:ln w="9525">
            <a:noFill/>
            <a:miter lim="800000"/>
            <a:headEnd/>
            <a:tailEnd/>
          </a:ln>
        </p:spPr>
        <p:txBody>
          <a:bodyPr wrap="none" lIns="0" tIns="0" rIns="0" bIns="0">
            <a:spAutoFit/>
          </a:bodyPr>
          <a:lstStyle/>
          <a:p>
            <a:pPr>
              <a:buNone/>
            </a:pPr>
            <a:r>
              <a:rPr kumimoji="0" lang="en-US" altLang="zh-TW" sz="1200" b="1" dirty="0" smtClean="0">
                <a:solidFill>
                  <a:schemeClr val="bg1"/>
                </a:solidFill>
                <a:ea typeface="PMingLiU" pitchFamily="18" charset="-120"/>
              </a:rPr>
              <a:t>New hardware spending</a:t>
            </a:r>
            <a:endParaRPr kumimoji="0" lang="en-US" altLang="zh-TW" sz="1200" b="1" dirty="0">
              <a:solidFill>
                <a:schemeClr val="bg1"/>
              </a:solidFill>
              <a:ea typeface="PMingLiU" pitchFamily="18" charset="-120"/>
            </a:endParaRPr>
          </a:p>
        </p:txBody>
      </p:sp>
      <p:sp>
        <p:nvSpPr>
          <p:cNvPr id="1308" name="Rectangle 642"/>
          <p:cNvSpPr>
            <a:spLocks noChangeArrowheads="1"/>
          </p:cNvSpPr>
          <p:nvPr/>
        </p:nvSpPr>
        <p:spPr bwMode="auto">
          <a:xfrm>
            <a:off x="3789186" y="1023775"/>
            <a:ext cx="149080" cy="184666"/>
          </a:xfrm>
          <a:prstGeom prst="rect">
            <a:avLst/>
          </a:prstGeom>
          <a:noFill/>
          <a:ln w="9525">
            <a:noFill/>
            <a:miter lim="800000"/>
            <a:headEnd/>
            <a:tailEnd/>
          </a:ln>
        </p:spPr>
        <p:txBody>
          <a:bodyPr wrap="none" lIns="0" tIns="0" rIns="0" bIns="0">
            <a:spAutoFit/>
          </a:bodyPr>
          <a:lstStyle/>
          <a:p>
            <a:pPr>
              <a:buNone/>
            </a:pPr>
            <a:r>
              <a:rPr kumimoji="0" lang="en-US" altLang="zh-TW" sz="1200" b="1" dirty="0" smtClean="0">
                <a:solidFill>
                  <a:schemeClr val="bg1"/>
                </a:solidFill>
                <a:ea typeface="PMingLiU" pitchFamily="18" charset="-120"/>
              </a:rPr>
              <a:t>x8</a:t>
            </a:r>
          </a:p>
        </p:txBody>
      </p:sp>
      <p:sp>
        <p:nvSpPr>
          <p:cNvPr id="1309" name="Rectangle 642"/>
          <p:cNvSpPr>
            <a:spLocks noChangeArrowheads="1"/>
          </p:cNvSpPr>
          <p:nvPr/>
        </p:nvSpPr>
        <p:spPr bwMode="auto">
          <a:xfrm>
            <a:off x="3967696" y="1352058"/>
            <a:ext cx="149080" cy="184666"/>
          </a:xfrm>
          <a:prstGeom prst="rect">
            <a:avLst/>
          </a:prstGeom>
          <a:noFill/>
          <a:ln w="9525">
            <a:noFill/>
            <a:miter lim="800000"/>
            <a:headEnd/>
            <a:tailEnd/>
          </a:ln>
        </p:spPr>
        <p:txBody>
          <a:bodyPr wrap="none" lIns="0" tIns="0" rIns="0" bIns="0">
            <a:spAutoFit/>
          </a:bodyPr>
          <a:lstStyle/>
          <a:p>
            <a:pPr>
              <a:buNone/>
            </a:pPr>
            <a:r>
              <a:rPr kumimoji="0" lang="en-US" altLang="zh-TW" sz="1200" b="1" dirty="0" smtClean="0">
                <a:solidFill>
                  <a:schemeClr val="bg1"/>
                </a:solidFill>
                <a:ea typeface="PMingLiU" pitchFamily="18" charset="-120"/>
              </a:rPr>
              <a:t>x4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
            <a:ext cx="7391926" cy="941295"/>
          </a:xfrm>
        </p:spPr>
        <p:txBody>
          <a:bodyPr>
            <a:normAutofit fontScale="90000"/>
          </a:bodyPr>
          <a:lstStyle/>
          <a:p>
            <a:r>
              <a:rPr lang="en-US" dirty="0" smtClean="0"/>
              <a:t>Today’s Reality: </a:t>
            </a:r>
            <a:br>
              <a:rPr lang="en-US" dirty="0" smtClean="0"/>
            </a:br>
            <a:r>
              <a:rPr lang="en-US" dirty="0" smtClean="0">
                <a:solidFill>
                  <a:schemeClr val="accent2"/>
                </a:solidFill>
              </a:rPr>
              <a:t>Business Runs on Email</a:t>
            </a:r>
            <a:endParaRPr lang="en-US" dirty="0">
              <a:solidFill>
                <a:schemeClr val="accent2"/>
              </a:solidFill>
            </a:endParaRPr>
          </a:p>
        </p:txBody>
      </p:sp>
      <p:sp>
        <p:nvSpPr>
          <p:cNvPr id="3" name="Content Placeholder 2"/>
          <p:cNvSpPr>
            <a:spLocks noGrp="1"/>
          </p:cNvSpPr>
          <p:nvPr>
            <p:ph idx="1"/>
          </p:nvPr>
        </p:nvSpPr>
        <p:spPr>
          <a:xfrm>
            <a:off x="4060262" y="1124744"/>
            <a:ext cx="4768385" cy="4570482"/>
          </a:xfrm>
        </p:spPr>
        <p:txBody>
          <a:bodyPr/>
          <a:lstStyle/>
          <a:p>
            <a:pPr>
              <a:lnSpc>
                <a:spcPct val="90000"/>
              </a:lnSpc>
              <a:spcBef>
                <a:spcPct val="50000"/>
              </a:spcBef>
              <a:buClr>
                <a:srgbClr val="C00000"/>
              </a:buClr>
            </a:pPr>
            <a:r>
              <a:rPr lang="en-US" sz="2000" dirty="0">
                <a:latin typeface="Arial" charset="0"/>
              </a:rPr>
              <a:t>Email growth </a:t>
            </a:r>
            <a:r>
              <a:rPr lang="en-US" sz="2000" dirty="0" smtClean="0">
                <a:latin typeface="Arial" charset="0"/>
              </a:rPr>
              <a:t>accelerating</a:t>
            </a:r>
            <a:endParaRPr lang="en-US" sz="2000" dirty="0">
              <a:latin typeface="Arial" charset="0"/>
            </a:endParaRPr>
          </a:p>
          <a:p>
            <a:pPr>
              <a:lnSpc>
                <a:spcPct val="90000"/>
              </a:lnSpc>
              <a:spcBef>
                <a:spcPct val="50000"/>
              </a:spcBef>
              <a:buClr>
                <a:srgbClr val="C00000"/>
              </a:buClr>
            </a:pPr>
            <a:r>
              <a:rPr lang="en-US" sz="2000" dirty="0">
                <a:latin typeface="Arial" charset="0"/>
              </a:rPr>
              <a:t>Email represents a significant portion of an organization’s total data </a:t>
            </a:r>
          </a:p>
          <a:p>
            <a:pPr>
              <a:lnSpc>
                <a:spcPct val="90000"/>
              </a:lnSpc>
              <a:spcBef>
                <a:spcPct val="50000"/>
              </a:spcBef>
              <a:buClr>
                <a:srgbClr val="C00000"/>
              </a:buClr>
            </a:pPr>
            <a:r>
              <a:rPr lang="en-US" sz="2000" dirty="0">
                <a:latin typeface="Arial" charset="0"/>
              </a:rPr>
              <a:t>Many organizations retain email records indefinitely</a:t>
            </a:r>
          </a:p>
          <a:p>
            <a:pPr>
              <a:lnSpc>
                <a:spcPct val="90000"/>
              </a:lnSpc>
              <a:spcBef>
                <a:spcPct val="50000"/>
              </a:spcBef>
              <a:buClr>
                <a:srgbClr val="C00000"/>
              </a:buClr>
            </a:pPr>
            <a:r>
              <a:rPr lang="en-US" sz="2000" dirty="0">
                <a:latin typeface="Arial" charset="0"/>
              </a:rPr>
              <a:t>Service level agreements getting tougher </a:t>
            </a:r>
          </a:p>
          <a:p>
            <a:pPr>
              <a:lnSpc>
                <a:spcPct val="90000"/>
              </a:lnSpc>
              <a:spcBef>
                <a:spcPct val="50000"/>
              </a:spcBef>
              <a:buClr>
                <a:srgbClr val="C00000"/>
              </a:buClr>
            </a:pPr>
            <a:r>
              <a:rPr lang="en-US" sz="2000" dirty="0">
                <a:latin typeface="Arial" charset="0"/>
              </a:rPr>
              <a:t>Access and performance is crucial to conducting business</a:t>
            </a:r>
          </a:p>
          <a:p>
            <a:pPr>
              <a:lnSpc>
                <a:spcPct val="90000"/>
              </a:lnSpc>
              <a:spcBef>
                <a:spcPct val="50000"/>
              </a:spcBef>
              <a:buClr>
                <a:srgbClr val="C00000"/>
              </a:buClr>
            </a:pPr>
            <a:r>
              <a:rPr lang="en-US" sz="2000" dirty="0">
                <a:latin typeface="Arial" charset="0"/>
              </a:rPr>
              <a:t>Corporate compliance and regulatory laws require timely – and secure – access to email records</a:t>
            </a:r>
          </a:p>
        </p:txBody>
      </p:sp>
      <p:pic>
        <p:nvPicPr>
          <p:cNvPr id="4" name="Picture 3" descr="iStock_000001724261Medium_edit.jpg"/>
          <p:cNvPicPr>
            <a:picLocks noChangeAspect="1"/>
          </p:cNvPicPr>
          <p:nvPr/>
        </p:nvPicPr>
        <p:blipFill>
          <a:blip r:embed="rId3" cstate="email"/>
          <a:srcRect/>
          <a:stretch>
            <a:fillRect/>
          </a:stretch>
        </p:blipFill>
        <p:spPr>
          <a:xfrm flipH="1">
            <a:off x="395536" y="1147556"/>
            <a:ext cx="3376276" cy="5521804"/>
          </a:xfrm>
          <a:prstGeom prst="rect">
            <a:avLst/>
          </a:prstGeom>
        </p:spPr>
      </p:pic>
      <p:sp>
        <p:nvSpPr>
          <p:cNvPr id="6" name="Content Placeholder 2"/>
          <p:cNvSpPr txBox="1">
            <a:spLocks/>
          </p:cNvSpPr>
          <p:nvPr/>
        </p:nvSpPr>
        <p:spPr bwMode="auto">
          <a:xfrm>
            <a:off x="3536679" y="5684630"/>
            <a:ext cx="5499744" cy="11779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8600" lvl="0" indent="-228600" algn="ctr">
              <a:buClr>
                <a:schemeClr val="accent1"/>
              </a:buClr>
              <a:buNone/>
              <a:tabLst>
                <a:tab pos="2246313" algn="l"/>
                <a:tab pos="2514600" algn="l"/>
              </a:tabLst>
            </a:pPr>
            <a:r>
              <a:rPr kumimoji="1" lang="en-US" sz="2400" i="0" u="none" strike="noStrike" kern="0" cap="none" spc="0" normalizeH="0" noProof="0" dirty="0" smtClean="0">
                <a:ln>
                  <a:noFill/>
                </a:ln>
                <a:solidFill>
                  <a:schemeClr val="bg1"/>
                </a:solidFill>
                <a:effectLst/>
                <a:uLnTx/>
                <a:uFillTx/>
                <a:latin typeface="+mn-lt"/>
                <a:ea typeface="+mn-ea"/>
                <a:cs typeface="+mn-cs"/>
              </a:rPr>
              <a:t>Exchange </a:t>
            </a:r>
            <a:r>
              <a:rPr lang="en-US" sz="2400" kern="0" dirty="0" smtClean="0">
                <a:solidFill>
                  <a:schemeClr val="bg1"/>
                </a:solidFill>
                <a:latin typeface="+mn-lt"/>
                <a:ea typeface="+mn-ea"/>
              </a:rPr>
              <a:t>environments must be</a:t>
            </a:r>
            <a:br>
              <a:rPr lang="en-US" sz="2400" kern="0" dirty="0" smtClean="0">
                <a:solidFill>
                  <a:schemeClr val="bg1"/>
                </a:solidFill>
                <a:latin typeface="+mn-lt"/>
                <a:ea typeface="+mn-ea"/>
              </a:rPr>
            </a:br>
            <a:r>
              <a:rPr kumimoji="1" lang="en-US" sz="2400" b="1" i="0" u="none" strike="noStrike" kern="0" cap="none" spc="0" normalizeH="0" baseline="0" noProof="0" dirty="0" smtClean="0">
                <a:ln>
                  <a:noFill/>
                </a:ln>
                <a:solidFill>
                  <a:schemeClr val="bg1"/>
                </a:solidFill>
                <a:effectLst/>
                <a:uLnTx/>
                <a:uFillTx/>
                <a:latin typeface="+mn-lt"/>
                <a:ea typeface="+mn-ea"/>
                <a:cs typeface="+mn-cs"/>
              </a:rPr>
              <a:t>Predictable</a:t>
            </a:r>
            <a:r>
              <a:rPr kumimoji="1" lang="en-US" sz="2400" b="1" i="0" u="none" strike="noStrike" kern="0" cap="none" spc="0" normalizeH="0" noProof="0" dirty="0" smtClean="0">
                <a:ln>
                  <a:noFill/>
                </a:ln>
                <a:solidFill>
                  <a:schemeClr val="bg1"/>
                </a:solidFill>
                <a:effectLst/>
                <a:uLnTx/>
                <a:uFillTx/>
                <a:latin typeface="+mn-lt"/>
                <a:ea typeface="+mn-ea"/>
                <a:cs typeface="+mn-cs"/>
              </a:rPr>
              <a:t> </a:t>
            </a:r>
            <a:r>
              <a:rPr kumimoji="1" lang="en-US" sz="2400" b="1" i="0" u="none" strike="noStrike" kern="0" cap="none" spc="0" normalizeH="0" baseline="0" noProof="0" dirty="0" smtClean="0">
                <a:ln>
                  <a:noFill/>
                </a:ln>
                <a:solidFill>
                  <a:schemeClr val="bg1"/>
                </a:solidFill>
                <a:effectLst/>
                <a:uLnTx/>
                <a:uFillTx/>
                <a:latin typeface="Wingdings"/>
                <a:ea typeface="Wingdings"/>
                <a:cs typeface="Wingdings"/>
              </a:rPr>
              <a:t></a:t>
            </a:r>
            <a:r>
              <a:rPr kumimoji="1" lang="en-US" sz="2400" b="1" i="0" u="none" strike="noStrike" kern="0" cap="none" spc="0" normalizeH="0" baseline="0" noProof="0" dirty="0" smtClean="0">
                <a:ln>
                  <a:noFill/>
                </a:ln>
                <a:solidFill>
                  <a:schemeClr val="bg1"/>
                </a:solidFill>
                <a:effectLst/>
                <a:uLnTx/>
                <a:uFillTx/>
                <a:latin typeface="+mn-lt"/>
                <a:ea typeface="+mn-ea"/>
                <a:cs typeface="+mn-cs"/>
              </a:rPr>
              <a:t> </a:t>
            </a:r>
            <a:r>
              <a:rPr kumimoji="1" lang="en-US" sz="2400" b="1" i="0" u="none" strike="noStrike" kern="0" cap="none" spc="0" normalizeH="0" noProof="0" dirty="0" smtClean="0">
                <a:ln>
                  <a:noFill/>
                </a:ln>
                <a:solidFill>
                  <a:schemeClr val="bg1"/>
                </a:solidFill>
                <a:effectLst/>
                <a:uLnTx/>
                <a:uFillTx/>
                <a:latin typeface="+mn-lt"/>
                <a:ea typeface="+mn-ea"/>
                <a:cs typeface="+mn-cs"/>
              </a:rPr>
              <a:t> </a:t>
            </a:r>
            <a:r>
              <a:rPr kumimoji="1" lang="en-US" sz="2400" b="1" i="0" u="none" strike="noStrike" kern="0" cap="none" spc="0" normalizeH="0" baseline="0" noProof="0" dirty="0" smtClean="0">
                <a:ln>
                  <a:noFill/>
                </a:ln>
                <a:solidFill>
                  <a:schemeClr val="bg1"/>
                </a:solidFill>
                <a:effectLst/>
                <a:uLnTx/>
                <a:uFillTx/>
                <a:latin typeface="+mn-lt"/>
                <a:ea typeface="+mn-ea"/>
                <a:cs typeface="+mn-cs"/>
              </a:rPr>
              <a:t>Scalable </a:t>
            </a:r>
            <a:r>
              <a:rPr lang="en-US" sz="2400" b="1" kern="0" dirty="0" smtClean="0">
                <a:solidFill>
                  <a:schemeClr val="bg1"/>
                </a:solidFill>
                <a:latin typeface="Wingdings"/>
                <a:ea typeface="Wingdings"/>
                <a:cs typeface="Wingdings"/>
              </a:rPr>
              <a:t></a:t>
            </a:r>
            <a:r>
              <a:rPr kumimoji="1" lang="en-US" sz="2400" b="1" i="0" u="none" strike="noStrike" kern="0" cap="none" spc="0" normalizeH="0" noProof="0" dirty="0" smtClean="0">
                <a:ln>
                  <a:noFill/>
                </a:ln>
                <a:solidFill>
                  <a:schemeClr val="bg1"/>
                </a:solidFill>
                <a:effectLst/>
                <a:uLnTx/>
                <a:uFillTx/>
                <a:latin typeface="+mn-lt"/>
                <a:ea typeface="+mn-ea"/>
                <a:cs typeface="+mn-cs"/>
              </a:rPr>
              <a:t> </a:t>
            </a:r>
            <a:r>
              <a:rPr kumimoji="1" lang="en-US" sz="2400" b="1" i="0" u="none" strike="noStrike" kern="0" cap="none" spc="0" normalizeH="0" baseline="0" noProof="0" dirty="0" smtClean="0">
                <a:ln>
                  <a:noFill/>
                </a:ln>
                <a:solidFill>
                  <a:schemeClr val="bg1"/>
                </a:solidFill>
                <a:effectLst/>
                <a:uLnTx/>
                <a:uFillTx/>
                <a:latin typeface="+mn-lt"/>
                <a:ea typeface="+mn-ea"/>
                <a:cs typeface="+mn-cs"/>
              </a:rPr>
              <a:t>Flexible</a:t>
            </a:r>
            <a:endParaRPr kumimoji="1" lang="en-US" sz="2400" b="1" i="0" u="none" strike="noStrike" kern="0" cap="none" spc="0" normalizeH="0" baseline="0" noProof="0" dirty="0" smtClean="0">
              <a:ln>
                <a:noFill/>
              </a:ln>
              <a:solidFill>
                <a:schemeClr val="bg1"/>
              </a:solidFill>
              <a:effectLst/>
              <a:uLnTx/>
              <a:uFillTx/>
              <a:latin typeface="+mn-lt"/>
              <a:ea typeface="+mn-ea"/>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3315"/>
            <a:ext cx="8003232" cy="785445"/>
          </a:xfrm>
        </p:spPr>
        <p:txBody>
          <a:bodyPr>
            <a:normAutofit fontScale="90000"/>
          </a:bodyPr>
          <a:lstStyle/>
          <a:p>
            <a:pPr lvl="0"/>
            <a:r>
              <a:rPr lang="en-AU" dirty="0"/>
              <a:t>Australian Regulatory Compliance</a:t>
            </a:r>
            <a:br>
              <a:rPr lang="en-AU" dirty="0"/>
            </a:br>
            <a:r>
              <a:rPr lang="en-AU" dirty="0">
                <a:solidFill>
                  <a:schemeClr val="accent2"/>
                </a:solidFill>
              </a:rPr>
              <a:t>National Archives of Australia</a:t>
            </a:r>
            <a:r>
              <a:rPr lang="en-AU" dirty="0"/>
              <a:t/>
            </a:r>
            <a:br>
              <a:rPr lang="en-AU" dirty="0"/>
            </a:br>
            <a:endParaRPr lang="en-AU" dirty="0"/>
          </a:p>
        </p:txBody>
      </p:sp>
      <p:sp>
        <p:nvSpPr>
          <p:cNvPr id="7" name="Rectangle 2"/>
          <p:cNvSpPr txBox="1">
            <a:spLocks noChangeArrowheads="1"/>
          </p:cNvSpPr>
          <p:nvPr/>
        </p:nvSpPr>
        <p:spPr>
          <a:xfrm>
            <a:off x="685800" y="152400"/>
            <a:ext cx="6248400" cy="838200"/>
          </a:xfrm>
          <a:prstGeom prst="rect">
            <a:avLst/>
          </a:prstGeom>
        </p:spPr>
        <p:txBody>
          <a:bodyPr vert="horz" lIns="91440" tIns="0" rIns="91440" bIns="0" rtlCol="0" anchor="ctr">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endParaRPr kumimoji="0" lang="en-AU" sz="2000" b="1" i="0" u="none" strike="noStrike" kern="1200" cap="all" spc="0" normalizeH="0" baseline="0" noProof="0" dirty="0" smtClean="0">
              <a:ln>
                <a:noFill/>
              </a:ln>
              <a:solidFill>
                <a:srgbClr val="4D4D4D"/>
              </a:solidFill>
              <a:effectLst/>
              <a:uLnTx/>
              <a:uFillTx/>
              <a:latin typeface="+mj-lt"/>
              <a:ea typeface="+mj-ea"/>
              <a:cs typeface="+mj-cs"/>
            </a:endParaRPr>
          </a:p>
        </p:txBody>
      </p:sp>
      <p:sp>
        <p:nvSpPr>
          <p:cNvPr id="8" name="Rectangle 3"/>
          <p:cNvSpPr txBox="1">
            <a:spLocks noChangeArrowheads="1"/>
          </p:cNvSpPr>
          <p:nvPr/>
        </p:nvSpPr>
        <p:spPr>
          <a:xfrm>
            <a:off x="571500" y="1371600"/>
            <a:ext cx="3990975" cy="4262705"/>
          </a:xfrm>
          <a:prstGeom prst="rect">
            <a:avLst/>
          </a:prstGeom>
        </p:spPr>
        <p:txBody>
          <a:bodyPr vert="horz" lIns="91440" tIns="45720" rIns="91440" bIns="45720" rtlCol="0">
            <a:spAutoFit/>
          </a:bodyPr>
          <a:lstStyle/>
          <a:p>
            <a:pPr marL="280988" marR="0" lvl="0" indent="-280988" algn="l" defTabSz="914400" rtl="0" eaLnBrk="1" fontAlgn="auto" latinLnBrk="0" hangingPunct="1">
              <a:lnSpc>
                <a:spcPct val="100000"/>
              </a:lnSpc>
              <a:spcBef>
                <a:spcPts val="1200"/>
              </a:spcBef>
              <a:spcAft>
                <a:spcPts val="600"/>
              </a:spcAft>
              <a:buClr>
                <a:schemeClr val="accent2"/>
              </a:buClr>
              <a:buSzTx/>
              <a:buFont typeface="Wingdings" pitchFamily="2" charset="2"/>
              <a:buNone/>
              <a:tabLst/>
              <a:defRPr/>
            </a:pPr>
            <a:r>
              <a:rPr kumimoji="0" lang="en-AU" sz="1300" b="0" i="1" u="none" strike="noStrike" kern="1200" cap="none" spc="0" normalizeH="0" baseline="0" noProof="0" dirty="0" smtClean="0">
                <a:ln>
                  <a:noFill/>
                </a:ln>
                <a:solidFill>
                  <a:schemeClr val="bg1"/>
                </a:solidFill>
                <a:effectLst/>
                <a:uLnTx/>
                <a:uFillTx/>
                <a:latin typeface="+mn-lt"/>
                <a:ea typeface="+mn-ea"/>
                <a:cs typeface="+mn-cs"/>
              </a:rPr>
              <a:t>     “Email is part of the official business communication of an Australian government agency. </a:t>
            </a:r>
            <a:r>
              <a:rPr kumimoji="0" lang="en-AU" sz="1300" b="1" i="1" u="none" strike="noStrike" kern="1200" cap="none" spc="0" normalizeH="0" baseline="0" noProof="0" dirty="0" smtClean="0">
                <a:ln>
                  <a:noFill/>
                </a:ln>
                <a:solidFill>
                  <a:schemeClr val="bg1"/>
                </a:solidFill>
                <a:effectLst/>
                <a:uLnTx/>
                <a:uFillTx/>
                <a:latin typeface="+mn-lt"/>
                <a:ea typeface="+mn-ea"/>
                <a:cs typeface="+mn-cs"/>
              </a:rPr>
              <a:t>Email sent or received contains information about business activities and therefore can function as evidence of business transactions which are part of the official records of an agency.</a:t>
            </a:r>
            <a:r>
              <a:rPr kumimoji="0" lang="en-AU" sz="1300" b="0" i="1" u="none" strike="noStrike" kern="1200" cap="none" spc="0" normalizeH="0" baseline="0" noProof="0" dirty="0" smtClean="0">
                <a:ln>
                  <a:noFill/>
                </a:ln>
                <a:solidFill>
                  <a:schemeClr val="bg1"/>
                </a:solidFill>
                <a:effectLst/>
                <a:uLnTx/>
                <a:uFillTx/>
                <a:latin typeface="+mn-lt"/>
                <a:ea typeface="+mn-ea"/>
                <a:cs typeface="+mn-cs"/>
              </a:rPr>
              <a:t> All email messages created using Australian government systems are Commonwealth records and </a:t>
            </a:r>
            <a:r>
              <a:rPr kumimoji="0" lang="en-AU" sz="1300" b="1" i="1" u="none" strike="noStrike" kern="1200" cap="none" spc="0" normalizeH="0" baseline="0" noProof="0" dirty="0" smtClean="0">
                <a:ln>
                  <a:noFill/>
                </a:ln>
                <a:solidFill>
                  <a:schemeClr val="bg1"/>
                </a:solidFill>
                <a:effectLst/>
                <a:uLnTx/>
                <a:uFillTx/>
                <a:latin typeface="+mn-lt"/>
                <a:ea typeface="+mn-ea"/>
                <a:cs typeface="+mn-cs"/>
              </a:rPr>
              <a:t>must be managed in accordance with the Archives Act 1983</a:t>
            </a:r>
            <a:r>
              <a:rPr kumimoji="0" lang="en-AU" sz="1300" b="0" i="1" u="none" strike="noStrike" kern="1200" cap="none" spc="0" normalizeH="0" baseline="0" noProof="0" dirty="0" smtClean="0">
                <a:ln>
                  <a:noFill/>
                </a:ln>
                <a:solidFill>
                  <a:schemeClr val="bg1"/>
                </a:solidFill>
                <a:effectLst/>
                <a:uLnTx/>
                <a:uFillTx/>
                <a:latin typeface="+mn-lt"/>
                <a:ea typeface="+mn-ea"/>
                <a:cs typeface="+mn-cs"/>
              </a:rPr>
              <a:t>. They are also subject to related legislation such as the Freedom of Information Act 1982, Privacy Act 1988 and the Evidence Act 1995. Courts have accepted electronic communications as a legitimate source of evidence and </a:t>
            </a:r>
            <a:r>
              <a:rPr kumimoji="0" lang="en-AU" sz="1300" b="1" i="1" u="none" strike="noStrike" kern="1200" cap="none" spc="0" normalizeH="0" baseline="0" noProof="0" dirty="0" smtClean="0">
                <a:ln>
                  <a:noFill/>
                </a:ln>
                <a:solidFill>
                  <a:schemeClr val="bg1"/>
                </a:solidFill>
                <a:effectLst/>
                <a:uLnTx/>
                <a:uFillTx/>
                <a:latin typeface="+mn-lt"/>
                <a:ea typeface="+mn-ea"/>
                <a:cs typeface="+mn-cs"/>
              </a:rPr>
              <a:t>email is therefore subject to legal processes such as subpoena.</a:t>
            </a:r>
            <a:r>
              <a:rPr kumimoji="0" lang="en-AU" sz="1300" b="0" i="1" u="none" strike="noStrike" kern="1200" cap="none" spc="0" normalizeH="0" baseline="0" noProof="0" dirty="0" smtClean="0">
                <a:ln>
                  <a:noFill/>
                </a:ln>
                <a:solidFill>
                  <a:schemeClr val="bg1"/>
                </a:solidFill>
                <a:effectLst/>
                <a:uLnTx/>
                <a:uFillTx/>
                <a:latin typeface="+mn-lt"/>
                <a:ea typeface="+mn-ea"/>
                <a:cs typeface="+mn-cs"/>
              </a:rPr>
              <a:t>”</a:t>
            </a:r>
          </a:p>
          <a:p>
            <a:pPr marL="280988" marR="0" lvl="0" indent="-280988" algn="l" defTabSz="914400" rtl="0" eaLnBrk="1" fontAlgn="auto" latinLnBrk="0" hangingPunct="1">
              <a:lnSpc>
                <a:spcPct val="100000"/>
              </a:lnSpc>
              <a:spcBef>
                <a:spcPts val="1200"/>
              </a:spcBef>
              <a:spcAft>
                <a:spcPts val="600"/>
              </a:spcAft>
              <a:buClr>
                <a:schemeClr val="accent2"/>
              </a:buClr>
              <a:buSzTx/>
              <a:buFont typeface="Wingdings" pitchFamily="2" charset="2"/>
              <a:buNone/>
              <a:tabLst/>
              <a:defRPr/>
            </a:pPr>
            <a:endParaRPr kumimoji="0" lang="en-AU" sz="1300" b="0" i="1" u="none" strike="noStrike" kern="1200" cap="none" spc="0" normalizeH="0" baseline="0" noProof="0" dirty="0" smtClean="0">
              <a:ln>
                <a:noFill/>
              </a:ln>
              <a:solidFill>
                <a:schemeClr val="bg1"/>
              </a:solidFill>
              <a:effectLst/>
              <a:uLnTx/>
              <a:uFillTx/>
              <a:latin typeface="+mn-lt"/>
              <a:ea typeface="+mn-ea"/>
              <a:cs typeface="+mn-cs"/>
            </a:endParaRPr>
          </a:p>
          <a:p>
            <a:pPr marL="280988" marR="0" lvl="0" indent="-280988" algn="r" defTabSz="914400" rtl="0" eaLnBrk="1" fontAlgn="auto" latinLnBrk="0" hangingPunct="1">
              <a:lnSpc>
                <a:spcPct val="100000"/>
              </a:lnSpc>
              <a:spcBef>
                <a:spcPct val="0"/>
              </a:spcBef>
              <a:spcAft>
                <a:spcPts val="600"/>
              </a:spcAft>
              <a:buClr>
                <a:schemeClr val="accent2"/>
              </a:buClr>
              <a:buSzTx/>
              <a:buFont typeface="Wingdings" pitchFamily="2" charset="2"/>
              <a:buNone/>
              <a:tabLst/>
              <a:defRPr/>
            </a:pPr>
            <a:r>
              <a:rPr kumimoji="0" lang="en-AU" sz="1100" b="0" i="1" u="none" strike="noStrike" kern="1200" cap="none" spc="0" normalizeH="0" baseline="0" noProof="0" dirty="0" smtClean="0">
                <a:ln>
                  <a:noFill/>
                </a:ln>
                <a:solidFill>
                  <a:schemeClr val="bg1"/>
                </a:solidFill>
                <a:effectLst/>
                <a:uLnTx/>
                <a:uFillTx/>
                <a:latin typeface="+mn-lt"/>
                <a:ea typeface="+mn-ea"/>
                <a:cs typeface="+mn-cs"/>
              </a:rPr>
              <a:t>National Archives of Australia</a:t>
            </a:r>
          </a:p>
          <a:p>
            <a:pPr marL="280988" marR="0" lvl="0" indent="-280988" algn="r" defTabSz="914400" rtl="0" eaLnBrk="1" fontAlgn="auto" latinLnBrk="0" hangingPunct="1">
              <a:lnSpc>
                <a:spcPct val="100000"/>
              </a:lnSpc>
              <a:spcBef>
                <a:spcPct val="0"/>
              </a:spcBef>
              <a:spcAft>
                <a:spcPts val="600"/>
              </a:spcAft>
              <a:buClr>
                <a:schemeClr val="accent2"/>
              </a:buClr>
              <a:buSzTx/>
              <a:buFont typeface="Wingdings" pitchFamily="2" charset="2"/>
              <a:buNone/>
              <a:tabLst/>
              <a:defRPr/>
            </a:pPr>
            <a:r>
              <a:rPr kumimoji="0" lang="en-AU" sz="1100" b="0" i="1" u="none" strike="noStrike" kern="1200" cap="none" spc="0" normalizeH="0" baseline="0" noProof="0" dirty="0" smtClean="0">
                <a:ln>
                  <a:noFill/>
                </a:ln>
                <a:solidFill>
                  <a:schemeClr val="bg1"/>
                </a:solidFill>
                <a:effectLst/>
                <a:uLnTx/>
                <a:uFillTx/>
                <a:latin typeface="+mn-lt"/>
                <a:ea typeface="+mn-ea"/>
                <a:cs typeface="+mn-cs"/>
              </a:rPr>
              <a:t>Archives Advice 20</a:t>
            </a:r>
          </a:p>
          <a:p>
            <a:pPr marL="280988" marR="0" lvl="0" indent="-280988" algn="r" defTabSz="914400" rtl="0" eaLnBrk="1" fontAlgn="auto" latinLnBrk="0" hangingPunct="1">
              <a:lnSpc>
                <a:spcPct val="100000"/>
              </a:lnSpc>
              <a:spcBef>
                <a:spcPct val="0"/>
              </a:spcBef>
              <a:spcAft>
                <a:spcPts val="600"/>
              </a:spcAft>
              <a:buClr>
                <a:schemeClr val="accent2"/>
              </a:buClr>
              <a:buSzTx/>
              <a:buFont typeface="Wingdings" pitchFamily="2" charset="2"/>
              <a:buNone/>
              <a:tabLst/>
              <a:defRPr/>
            </a:pPr>
            <a:r>
              <a:rPr kumimoji="0" lang="en-AU" sz="1100" b="0" i="1" u="none" strike="noStrike" kern="1200" cap="none" spc="0" normalizeH="0" baseline="0" noProof="0" dirty="0" smtClean="0">
                <a:ln>
                  <a:noFill/>
                </a:ln>
                <a:solidFill>
                  <a:schemeClr val="bg1"/>
                </a:solidFill>
                <a:effectLst/>
                <a:uLnTx/>
                <a:uFillTx/>
                <a:latin typeface="+mn-lt"/>
                <a:ea typeface="+mn-ea"/>
                <a:cs typeface="+mn-cs"/>
              </a:rPr>
              <a:t>Issued February 1998 / Revised July 2004</a:t>
            </a:r>
          </a:p>
        </p:txBody>
      </p:sp>
      <p:sp>
        <p:nvSpPr>
          <p:cNvPr id="9" name="Rectangle 4"/>
          <p:cNvSpPr txBox="1">
            <a:spLocks noChangeArrowheads="1"/>
          </p:cNvSpPr>
          <p:nvPr/>
        </p:nvSpPr>
        <p:spPr>
          <a:xfrm>
            <a:off x="5143500" y="1371600"/>
            <a:ext cx="3468688" cy="4572000"/>
          </a:xfrm>
          <a:prstGeom prst="rect">
            <a:avLst/>
          </a:prstGeom>
        </p:spPr>
        <p:txBody>
          <a:bodyPr/>
          <a:lstStyle/>
          <a:p>
            <a:pPr marL="280988" marR="0" lvl="0" indent="-280988" algn="l" defTabSz="914400" rtl="0" eaLnBrk="1" fontAlgn="auto" latinLnBrk="0" hangingPunct="1">
              <a:lnSpc>
                <a:spcPct val="100000"/>
              </a:lnSpc>
              <a:spcBef>
                <a:spcPts val="1200"/>
              </a:spcBef>
              <a:spcAft>
                <a:spcPts val="600"/>
              </a:spcAft>
              <a:buClr>
                <a:schemeClr val="accent2"/>
              </a:buClr>
              <a:buSzTx/>
              <a:buFont typeface="Wingdings" pitchFamily="2" charset="2"/>
              <a:buChar char="§"/>
              <a:tabLst/>
              <a:defRPr/>
            </a:pPr>
            <a:r>
              <a:rPr kumimoji="0" lang="en-AU" sz="1500" b="0" i="0" u="none" strike="noStrike" kern="1200" cap="none" spc="0" normalizeH="0" baseline="0" noProof="0" dirty="0" smtClean="0">
                <a:ln>
                  <a:noFill/>
                </a:ln>
                <a:solidFill>
                  <a:schemeClr val="bg1"/>
                </a:solidFill>
                <a:effectLst/>
                <a:uLnTx/>
                <a:uFillTx/>
                <a:latin typeface="+mn-lt"/>
                <a:ea typeface="+mn-ea"/>
                <a:cs typeface="+mn-cs"/>
              </a:rPr>
              <a:t> Endorsed methods of capturing and storing e-mail include: </a:t>
            </a:r>
          </a:p>
          <a:p>
            <a:pPr marL="1588" marR="0" lvl="1" indent="284163" algn="l" defTabSz="914400" rtl="0" eaLnBrk="1" fontAlgn="auto" latinLnBrk="0" hangingPunct="1">
              <a:lnSpc>
                <a:spcPct val="95000"/>
              </a:lnSpc>
              <a:spcBef>
                <a:spcPct val="20000"/>
              </a:spcBef>
              <a:spcAft>
                <a:spcPts val="800"/>
              </a:spcAft>
              <a:buClrTx/>
              <a:buSzTx/>
              <a:buFontTx/>
              <a:buChar char="‒"/>
              <a:tabLst/>
              <a:defRPr/>
            </a:pPr>
            <a:r>
              <a:rPr kumimoji="0" lang="en-AU" sz="1400" b="0" i="0" u="none" strike="noStrike" kern="1200" cap="none" spc="0" normalizeH="0" baseline="0" noProof="0" dirty="0" smtClean="0">
                <a:ln>
                  <a:noFill/>
                </a:ln>
                <a:solidFill>
                  <a:schemeClr val="bg1"/>
                </a:solidFill>
                <a:effectLst/>
                <a:uLnTx/>
                <a:uFillTx/>
                <a:latin typeface="+mn-lt"/>
                <a:ea typeface="+mn-ea"/>
                <a:cs typeface="+mn-cs"/>
              </a:rPr>
              <a:t> Electronic document management systems (EDMS) </a:t>
            </a:r>
          </a:p>
          <a:p>
            <a:pPr marL="1588" marR="0" lvl="1" indent="284163" algn="l" defTabSz="914400" rtl="0" eaLnBrk="1" fontAlgn="auto" latinLnBrk="0" hangingPunct="1">
              <a:lnSpc>
                <a:spcPct val="95000"/>
              </a:lnSpc>
              <a:spcBef>
                <a:spcPct val="20000"/>
              </a:spcBef>
              <a:spcAft>
                <a:spcPts val="800"/>
              </a:spcAft>
              <a:buClrTx/>
              <a:buSzTx/>
              <a:buFontTx/>
              <a:buChar char="‒"/>
              <a:tabLst/>
              <a:defRPr/>
            </a:pPr>
            <a:r>
              <a:rPr kumimoji="0" lang="en-AU" sz="1400" b="0" i="0" u="none" strike="noStrike" kern="1200" cap="none" spc="0" normalizeH="0" baseline="0" noProof="0" dirty="0" smtClean="0">
                <a:ln>
                  <a:noFill/>
                </a:ln>
                <a:solidFill>
                  <a:schemeClr val="bg1"/>
                </a:solidFill>
                <a:effectLst/>
                <a:uLnTx/>
                <a:uFillTx/>
                <a:latin typeface="+mn-lt"/>
                <a:ea typeface="+mn-ea"/>
                <a:cs typeface="+mn-cs"/>
              </a:rPr>
              <a:t> Electronic information management </a:t>
            </a:r>
          </a:p>
          <a:p>
            <a:pPr marL="1588" marR="0" lvl="1" indent="284163" algn="l" defTabSz="914400" rtl="0" eaLnBrk="1" fontAlgn="auto" latinLnBrk="0" hangingPunct="1">
              <a:lnSpc>
                <a:spcPct val="95000"/>
              </a:lnSpc>
              <a:spcBef>
                <a:spcPct val="20000"/>
              </a:spcBef>
              <a:spcAft>
                <a:spcPts val="800"/>
              </a:spcAft>
              <a:buClrTx/>
              <a:buSzTx/>
              <a:buFontTx/>
              <a:buChar char="‒"/>
              <a:tabLst/>
              <a:defRPr/>
            </a:pPr>
            <a:r>
              <a:rPr kumimoji="0" lang="en-AU" sz="1400" b="0" i="0" u="none" strike="noStrike" kern="1200" cap="none" spc="0" normalizeH="0" baseline="0" noProof="0" dirty="0" smtClean="0">
                <a:ln>
                  <a:noFill/>
                </a:ln>
                <a:solidFill>
                  <a:schemeClr val="bg1"/>
                </a:solidFill>
                <a:effectLst/>
                <a:uLnTx/>
                <a:uFillTx/>
                <a:latin typeface="+mn-lt"/>
                <a:ea typeface="+mn-ea"/>
                <a:cs typeface="+mn-cs"/>
              </a:rPr>
              <a:t> Knowledge management solutions </a:t>
            </a:r>
          </a:p>
          <a:p>
            <a:pPr marL="280988" marR="0" lvl="0" indent="-280988" algn="l" defTabSz="914400" rtl="0" eaLnBrk="1" fontAlgn="auto" latinLnBrk="0" hangingPunct="1">
              <a:lnSpc>
                <a:spcPct val="100000"/>
              </a:lnSpc>
              <a:spcBef>
                <a:spcPts val="1200"/>
              </a:spcBef>
              <a:spcAft>
                <a:spcPts val="600"/>
              </a:spcAft>
              <a:buClr>
                <a:schemeClr val="accent2"/>
              </a:buClr>
              <a:buSzTx/>
              <a:buFont typeface="Wingdings" pitchFamily="2" charset="2"/>
              <a:buChar char="§"/>
              <a:tabLst/>
              <a:defRPr/>
            </a:pPr>
            <a:r>
              <a:rPr kumimoji="0" lang="en-AU" sz="1500" b="0" i="0" u="none" strike="noStrike" kern="1200" cap="none" spc="0" normalizeH="0" baseline="0" noProof="0" dirty="0" smtClean="0">
                <a:ln>
                  <a:noFill/>
                </a:ln>
                <a:solidFill>
                  <a:schemeClr val="bg1"/>
                </a:solidFill>
                <a:effectLst/>
                <a:uLnTx/>
                <a:uFillTx/>
                <a:latin typeface="+mn-lt"/>
                <a:ea typeface="+mn-ea"/>
                <a:cs typeface="+mn-cs"/>
              </a:rPr>
              <a:t> Must remain accessible over time as they are migrated across changes in software and hardware platforms</a:t>
            </a:r>
          </a:p>
          <a:p>
            <a:pPr marL="280988" marR="0" lvl="0" indent="-280988" algn="l" defTabSz="914400" rtl="0" eaLnBrk="1" fontAlgn="auto" latinLnBrk="0" hangingPunct="1">
              <a:lnSpc>
                <a:spcPct val="100000"/>
              </a:lnSpc>
              <a:spcBef>
                <a:spcPts val="1200"/>
              </a:spcBef>
              <a:spcAft>
                <a:spcPts val="600"/>
              </a:spcAft>
              <a:buClr>
                <a:schemeClr val="accent2"/>
              </a:buClr>
              <a:buSzTx/>
              <a:buFont typeface="Wingdings" pitchFamily="2" charset="2"/>
              <a:buChar char="§"/>
              <a:tabLst/>
              <a:defRPr/>
            </a:pPr>
            <a:r>
              <a:rPr kumimoji="0" lang="en-AU" sz="1500" b="0" i="0" u="none" strike="noStrike" kern="1200" cap="none" spc="0" normalizeH="0" baseline="0" noProof="0" dirty="0" smtClean="0">
                <a:ln>
                  <a:noFill/>
                </a:ln>
                <a:solidFill>
                  <a:schemeClr val="bg1"/>
                </a:solidFill>
                <a:effectLst/>
                <a:uLnTx/>
                <a:uFillTx/>
                <a:latin typeface="+mn-lt"/>
                <a:ea typeface="+mn-ea"/>
                <a:cs typeface="+mn-cs"/>
              </a:rPr>
              <a:t> Protected from alteration to retain their value as evidence</a:t>
            </a:r>
          </a:p>
        </p:txBody>
      </p:sp>
      <p:pic>
        <p:nvPicPr>
          <p:cNvPr id="307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619672" y="4869160"/>
            <a:ext cx="963613" cy="46196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23529" y="0"/>
            <a:ext cx="7043014" cy="900953"/>
          </a:xfrm>
        </p:spPr>
        <p:txBody>
          <a:bodyPr>
            <a:normAutofit/>
          </a:bodyPr>
          <a:lstStyle/>
          <a:p>
            <a:r>
              <a:rPr lang="en-US" dirty="0" smtClean="0"/>
              <a:t>Decisions your customers face</a:t>
            </a:r>
            <a:endParaRPr lang="en-US" dirty="0" smtClean="0">
              <a:ea typeface="HGPSoeiKakugothicUB"/>
            </a:endParaRPr>
          </a:p>
        </p:txBody>
      </p:sp>
      <p:sp>
        <p:nvSpPr>
          <p:cNvPr id="7" name="Content Placeholder 2"/>
          <p:cNvSpPr>
            <a:spLocks noGrp="1"/>
          </p:cNvSpPr>
          <p:nvPr>
            <p:ph idx="1"/>
          </p:nvPr>
        </p:nvSpPr>
        <p:spPr>
          <a:xfrm>
            <a:off x="3823242" y="2016567"/>
            <a:ext cx="5140623" cy="4598894"/>
          </a:xfrm>
          <a:solidFill>
            <a:schemeClr val="tx1">
              <a:lumMod val="75000"/>
              <a:lumOff val="25000"/>
            </a:schemeClr>
          </a:solidFill>
        </p:spPr>
        <p:txBody>
          <a:bodyPr/>
          <a:lstStyle/>
          <a:p>
            <a:pPr lvl="0">
              <a:spcAft>
                <a:spcPts val="1200"/>
              </a:spcAft>
            </a:pPr>
            <a:r>
              <a:rPr kumimoji="1" lang="en-US" sz="1800" kern="0" dirty="0">
                <a:solidFill>
                  <a:schemeClr val="bg1"/>
                </a:solidFill>
              </a:rPr>
              <a:t>Have you evaluated how your </a:t>
            </a:r>
            <a:r>
              <a:rPr kumimoji="1" lang="en-US" sz="1800" b="1" kern="0" dirty="0">
                <a:solidFill>
                  <a:schemeClr val="bg1"/>
                </a:solidFill>
              </a:rPr>
              <a:t>architecture</a:t>
            </a:r>
            <a:r>
              <a:rPr kumimoji="1" lang="en-US" sz="1800" kern="0" dirty="0">
                <a:solidFill>
                  <a:schemeClr val="bg1"/>
                </a:solidFill>
              </a:rPr>
              <a:t> may impact the </a:t>
            </a:r>
            <a:r>
              <a:rPr kumimoji="1" lang="en-US" sz="1800" b="1" kern="0" dirty="0">
                <a:solidFill>
                  <a:schemeClr val="bg1"/>
                </a:solidFill>
              </a:rPr>
              <a:t>time</a:t>
            </a:r>
            <a:r>
              <a:rPr kumimoji="1" lang="en-US" sz="1800" kern="0" dirty="0">
                <a:solidFill>
                  <a:schemeClr val="bg1"/>
                </a:solidFill>
              </a:rPr>
              <a:t> spent </a:t>
            </a:r>
            <a:r>
              <a:rPr kumimoji="1" lang="en-US" sz="1800" b="1" kern="0" dirty="0">
                <a:solidFill>
                  <a:schemeClr val="bg1"/>
                </a:solidFill>
              </a:rPr>
              <a:t>configuring</a:t>
            </a:r>
            <a:r>
              <a:rPr kumimoji="1" lang="en-US" sz="1800" kern="0" dirty="0">
                <a:solidFill>
                  <a:schemeClr val="bg1"/>
                </a:solidFill>
              </a:rPr>
              <a:t> and </a:t>
            </a:r>
            <a:r>
              <a:rPr kumimoji="1" lang="en-US" sz="1800" b="1" kern="0" dirty="0">
                <a:solidFill>
                  <a:schemeClr val="bg1"/>
                </a:solidFill>
              </a:rPr>
              <a:t>managing</a:t>
            </a:r>
            <a:r>
              <a:rPr kumimoji="1" lang="en-US" sz="1800" kern="0" dirty="0">
                <a:solidFill>
                  <a:schemeClr val="bg1"/>
                </a:solidFill>
              </a:rPr>
              <a:t> storage?</a:t>
            </a:r>
          </a:p>
          <a:p>
            <a:pPr>
              <a:spcAft>
                <a:spcPts val="1200"/>
              </a:spcAft>
            </a:pPr>
            <a:r>
              <a:rPr lang="en-US" sz="1800" dirty="0" smtClean="0">
                <a:solidFill>
                  <a:srgbClr val="FFFFFF"/>
                </a:solidFill>
              </a:rPr>
              <a:t>Will you be able to meet key </a:t>
            </a:r>
            <a:r>
              <a:rPr lang="en-US" sz="1800" b="1" dirty="0" smtClean="0">
                <a:solidFill>
                  <a:srgbClr val="FFFFFF"/>
                </a:solidFill>
              </a:rPr>
              <a:t>requirements</a:t>
            </a:r>
            <a:r>
              <a:rPr lang="en-US" sz="1800" dirty="0" smtClean="0">
                <a:solidFill>
                  <a:srgbClr val="FFFFFF"/>
                </a:solidFill>
              </a:rPr>
              <a:t> as usage </a:t>
            </a:r>
            <a:r>
              <a:rPr lang="en-US" sz="1800" b="1" dirty="0" smtClean="0">
                <a:solidFill>
                  <a:srgbClr val="FFFFFF"/>
                </a:solidFill>
              </a:rPr>
              <a:t>activity changes </a:t>
            </a:r>
            <a:r>
              <a:rPr lang="en-US" sz="1800" dirty="0" smtClean="0">
                <a:solidFill>
                  <a:srgbClr val="FFFFFF"/>
                </a:solidFill>
              </a:rPr>
              <a:t>and </a:t>
            </a:r>
            <a:r>
              <a:rPr lang="en-US" sz="1800" b="1" dirty="0" smtClean="0">
                <a:solidFill>
                  <a:srgbClr val="FFFFFF"/>
                </a:solidFill>
              </a:rPr>
              <a:t>peaks</a:t>
            </a:r>
            <a:r>
              <a:rPr lang="en-US" sz="1800" dirty="0" smtClean="0">
                <a:solidFill>
                  <a:srgbClr val="FFFFFF"/>
                </a:solidFill>
              </a:rPr>
              <a:t>?</a:t>
            </a:r>
          </a:p>
          <a:p>
            <a:pPr>
              <a:spcAft>
                <a:spcPts val="1200"/>
              </a:spcAft>
            </a:pPr>
            <a:r>
              <a:rPr lang="en-US" sz="1800" dirty="0" smtClean="0">
                <a:solidFill>
                  <a:srgbClr val="FFFFFF"/>
                </a:solidFill>
              </a:rPr>
              <a:t>Will be able to </a:t>
            </a:r>
            <a:r>
              <a:rPr lang="en-US" sz="1800" b="1" dirty="0" smtClean="0">
                <a:solidFill>
                  <a:srgbClr val="FFFFFF"/>
                </a:solidFill>
              </a:rPr>
              <a:t>scale</a:t>
            </a:r>
            <a:r>
              <a:rPr lang="en-US" sz="1800" dirty="0" smtClean="0">
                <a:solidFill>
                  <a:srgbClr val="FFFFFF"/>
                </a:solidFill>
              </a:rPr>
              <a:t> storage </a:t>
            </a:r>
            <a:r>
              <a:rPr lang="en-US" sz="1800" b="1" dirty="0" smtClean="0">
                <a:solidFill>
                  <a:srgbClr val="FFFFFF"/>
                </a:solidFill>
              </a:rPr>
              <a:t>smoothly</a:t>
            </a:r>
            <a:r>
              <a:rPr lang="en-US" sz="1800" dirty="0" smtClean="0">
                <a:solidFill>
                  <a:srgbClr val="FFFFFF"/>
                </a:solidFill>
              </a:rPr>
              <a:t> in a way that can </a:t>
            </a:r>
            <a:r>
              <a:rPr lang="en-US" sz="1800" b="1" dirty="0" smtClean="0">
                <a:solidFill>
                  <a:srgbClr val="FFFFFF"/>
                </a:solidFill>
              </a:rPr>
              <a:t>avoid</a:t>
            </a:r>
            <a:r>
              <a:rPr lang="en-US" sz="1800" dirty="0" smtClean="0">
                <a:solidFill>
                  <a:srgbClr val="FFFFFF"/>
                </a:solidFill>
              </a:rPr>
              <a:t> </a:t>
            </a:r>
            <a:r>
              <a:rPr lang="en-US" sz="1800" b="1" dirty="0" smtClean="0">
                <a:solidFill>
                  <a:srgbClr val="FFFFFF"/>
                </a:solidFill>
              </a:rPr>
              <a:t>waste</a:t>
            </a:r>
            <a:r>
              <a:rPr lang="en-US" sz="1800" dirty="0" smtClean="0">
                <a:solidFill>
                  <a:srgbClr val="FFFFFF"/>
                </a:solidFill>
              </a:rPr>
              <a:t> of resources?</a:t>
            </a:r>
          </a:p>
          <a:p>
            <a:pPr>
              <a:spcAft>
                <a:spcPts val="1200"/>
              </a:spcAft>
            </a:pPr>
            <a:r>
              <a:rPr lang="en-US" sz="1800" dirty="0" smtClean="0">
                <a:solidFill>
                  <a:srgbClr val="FFFFFF"/>
                </a:solidFill>
              </a:rPr>
              <a:t>Do you need to </a:t>
            </a:r>
            <a:r>
              <a:rPr lang="en-US" sz="1800" b="1" dirty="0" smtClean="0">
                <a:solidFill>
                  <a:srgbClr val="FFFFFF"/>
                </a:solidFill>
              </a:rPr>
              <a:t>consolidate</a:t>
            </a:r>
            <a:r>
              <a:rPr lang="en-US" sz="1800" dirty="0" smtClean="0">
                <a:solidFill>
                  <a:srgbClr val="FFFFFF"/>
                </a:solidFill>
              </a:rPr>
              <a:t> multiple instances of storage for</a:t>
            </a:r>
            <a:r>
              <a:rPr lang="en-US" sz="1800" b="1" dirty="0" smtClean="0">
                <a:solidFill>
                  <a:srgbClr val="FFFFFF"/>
                </a:solidFill>
              </a:rPr>
              <a:t> Exchange</a:t>
            </a:r>
            <a:r>
              <a:rPr lang="en-US" sz="1800" dirty="0" smtClean="0">
                <a:solidFill>
                  <a:srgbClr val="FFFFFF"/>
                </a:solidFill>
              </a:rPr>
              <a:t> Servers?</a:t>
            </a:r>
          </a:p>
          <a:p>
            <a:pPr>
              <a:spcAft>
                <a:spcPts val="1200"/>
              </a:spcAft>
            </a:pPr>
            <a:r>
              <a:rPr lang="en-US" sz="1800" dirty="0" smtClean="0">
                <a:solidFill>
                  <a:srgbClr val="FFFFFF"/>
                </a:solidFill>
              </a:rPr>
              <a:t>Is </a:t>
            </a:r>
            <a:r>
              <a:rPr lang="en-US" sz="1800" b="1" dirty="0" smtClean="0">
                <a:solidFill>
                  <a:srgbClr val="FFFFFF"/>
                </a:solidFill>
              </a:rPr>
              <a:t>99.999% data availability </a:t>
            </a:r>
            <a:r>
              <a:rPr lang="en-US" sz="1800" dirty="0" smtClean="0">
                <a:solidFill>
                  <a:srgbClr val="FFFFFF"/>
                </a:solidFill>
              </a:rPr>
              <a:t>and </a:t>
            </a:r>
            <a:r>
              <a:rPr lang="en-US" sz="1800" b="1" dirty="0" smtClean="0">
                <a:solidFill>
                  <a:srgbClr val="FFFFFF"/>
                </a:solidFill>
              </a:rPr>
              <a:t>recoverability</a:t>
            </a:r>
            <a:r>
              <a:rPr lang="en-US" sz="1800" dirty="0" smtClean="0">
                <a:solidFill>
                  <a:srgbClr val="FFFFFF"/>
                </a:solidFill>
              </a:rPr>
              <a:t> critical to your organization?</a:t>
            </a:r>
          </a:p>
        </p:txBody>
      </p:sp>
      <p:pic>
        <p:nvPicPr>
          <p:cNvPr id="10" name="Picture 9" descr="Man-arrow- blackboard-02.jpg"/>
          <p:cNvPicPr>
            <a:picLocks noChangeAspect="1"/>
          </p:cNvPicPr>
          <p:nvPr/>
        </p:nvPicPr>
        <p:blipFill>
          <a:blip r:embed="rId3" cstate="print">
            <a:alphaModFix/>
          </a:blip>
          <a:srcRect t="31533"/>
          <a:stretch>
            <a:fillRect/>
          </a:stretch>
        </p:blipFill>
        <p:spPr>
          <a:xfrm>
            <a:off x="158759" y="2016565"/>
            <a:ext cx="3664484" cy="4598895"/>
          </a:xfrm>
          <a:prstGeom prst="rect">
            <a:avLst/>
          </a:prstGeom>
        </p:spPr>
      </p:pic>
      <p:sp>
        <p:nvSpPr>
          <p:cNvPr id="8" name="Content Placeholder 2"/>
          <p:cNvSpPr txBox="1">
            <a:spLocks/>
          </p:cNvSpPr>
          <p:nvPr/>
        </p:nvSpPr>
        <p:spPr bwMode="auto">
          <a:xfrm>
            <a:off x="158759" y="1268760"/>
            <a:ext cx="8805107" cy="747806"/>
          </a:xfrm>
          <a:prstGeom prst="rect">
            <a:avLst/>
          </a:prstGeom>
          <a:solidFill>
            <a:schemeClr val="tx1">
              <a:lumMod val="75000"/>
              <a:lumOff val="25000"/>
            </a:schemeClr>
          </a:solidFill>
          <a:ln w="9525">
            <a:noFill/>
            <a:miter lim="800000"/>
            <a:headEnd/>
            <a:tailEnd/>
          </a:ln>
          <a:effectLst/>
        </p:spPr>
        <p:txBody>
          <a:bodyPr vert="horz" wrap="square" lIns="91440" tIns="91440" rIns="91440" bIns="91440" numCol="1" anchor="t" anchorCtr="0" compatLnSpc="1">
            <a:prstTxWarp prst="textNoShape">
              <a:avLst/>
            </a:prstTxWarp>
          </a:bodyPr>
          <a:lstStyle/>
          <a:p>
            <a:pPr marL="228600" marR="0" lvl="0" indent="-228600" algn="l" defTabSz="914400" rtl="0" eaLnBrk="1" fontAlgn="base" latinLnBrk="0" hangingPunct="1">
              <a:lnSpc>
                <a:spcPct val="100000"/>
              </a:lnSpc>
              <a:spcBef>
                <a:spcPct val="20000"/>
              </a:spcBef>
              <a:spcAft>
                <a:spcPts val="1800"/>
              </a:spcAft>
              <a:buClr>
                <a:schemeClr val="accent1"/>
              </a:buClr>
              <a:buSzTx/>
              <a:buFont typeface="Wingdings" pitchFamily="2" charset="2"/>
              <a:buChar char="§"/>
              <a:tabLst>
                <a:tab pos="2246313" algn="l"/>
                <a:tab pos="2514600" algn="l"/>
              </a:tabLst>
              <a:defRPr/>
            </a:pPr>
            <a:r>
              <a:rPr kumimoji="1" lang="en-US" sz="1800" b="0" i="0" u="none" strike="noStrike" kern="0" cap="none" spc="0" normalizeH="0" baseline="0" noProof="0" dirty="0" smtClean="0">
                <a:ln>
                  <a:noFill/>
                </a:ln>
                <a:solidFill>
                  <a:schemeClr val="bg1"/>
                </a:solidFill>
                <a:effectLst/>
                <a:uLnTx/>
                <a:uFillTx/>
                <a:latin typeface="+mn-lt"/>
                <a:ea typeface="+mn-ea"/>
                <a:cs typeface="+mn-cs"/>
              </a:rPr>
              <a:t>Have you evaluated how </a:t>
            </a:r>
            <a:r>
              <a:rPr kumimoji="1" lang="en-US" sz="1800" b="1" i="0" u="none" strike="noStrike" kern="0" cap="none" spc="0" normalizeH="0" baseline="0" noProof="0" dirty="0" smtClean="0">
                <a:ln>
                  <a:noFill/>
                </a:ln>
                <a:solidFill>
                  <a:schemeClr val="bg1"/>
                </a:solidFill>
                <a:effectLst/>
                <a:uLnTx/>
                <a:uFillTx/>
                <a:latin typeface="+mn-lt"/>
                <a:ea typeface="+mn-ea"/>
                <a:cs typeface="+mn-cs"/>
              </a:rPr>
              <a:t>performance</a:t>
            </a:r>
            <a:r>
              <a:rPr kumimoji="1" lang="en-US" sz="1800" b="0" i="0" u="none" strike="noStrike" kern="0" cap="none" spc="0" normalizeH="0" baseline="0" noProof="0" dirty="0" smtClean="0">
                <a:ln>
                  <a:noFill/>
                </a:ln>
                <a:solidFill>
                  <a:schemeClr val="bg1"/>
                </a:solidFill>
                <a:effectLst/>
                <a:uLnTx/>
                <a:uFillTx/>
                <a:latin typeface="+mn-lt"/>
                <a:ea typeface="+mn-ea"/>
                <a:cs typeface="+mn-cs"/>
              </a:rPr>
              <a:t> and </a:t>
            </a:r>
            <a:r>
              <a:rPr kumimoji="1" lang="en-US" sz="1800" b="1" i="0" u="none" strike="noStrike" kern="0" cap="none" spc="0" normalizeH="0" baseline="0" noProof="0" dirty="0" smtClean="0">
                <a:ln>
                  <a:noFill/>
                </a:ln>
                <a:solidFill>
                  <a:schemeClr val="bg1"/>
                </a:solidFill>
                <a:effectLst/>
                <a:uLnTx/>
                <a:uFillTx/>
                <a:latin typeface="+mn-lt"/>
                <a:ea typeface="+mn-ea"/>
                <a:cs typeface="+mn-cs"/>
              </a:rPr>
              <a:t>scalability</a:t>
            </a:r>
            <a:r>
              <a:rPr kumimoji="1" lang="en-US" sz="1800" b="0" i="0" u="none" strike="noStrike" kern="0" cap="none" spc="0" normalizeH="0" baseline="0" noProof="0" dirty="0" smtClean="0">
                <a:ln>
                  <a:noFill/>
                </a:ln>
                <a:solidFill>
                  <a:schemeClr val="bg1"/>
                </a:solidFill>
                <a:effectLst/>
                <a:uLnTx/>
                <a:uFillTx/>
                <a:latin typeface="+mn-lt"/>
                <a:ea typeface="+mn-ea"/>
                <a:cs typeface="+mn-cs"/>
              </a:rPr>
              <a:t> issues may impact </a:t>
            </a:r>
            <a:r>
              <a:rPr kumimoji="1" lang="en-US" sz="1800" b="1" i="0" u="none" strike="noStrike" kern="0" cap="none" spc="0" normalizeH="0" baseline="0" noProof="0" dirty="0" smtClean="0">
                <a:ln>
                  <a:noFill/>
                </a:ln>
                <a:solidFill>
                  <a:schemeClr val="bg1"/>
                </a:solidFill>
                <a:effectLst/>
                <a:uLnTx/>
                <a:uFillTx/>
                <a:latin typeface="+mn-lt"/>
                <a:ea typeface="+mn-ea"/>
                <a:cs typeface="+mn-cs"/>
              </a:rPr>
              <a:t>availability</a:t>
            </a:r>
            <a:r>
              <a:rPr kumimoji="1" lang="en-US" sz="1800" b="0" i="0" u="none" strike="noStrike" kern="0" cap="none" spc="0" normalizeH="0" baseline="0" noProof="0" dirty="0" smtClean="0">
                <a:ln>
                  <a:noFill/>
                </a:ln>
                <a:solidFill>
                  <a:schemeClr val="bg1"/>
                </a:solidFill>
                <a:effectLst/>
                <a:uLnTx/>
                <a:uFillTx/>
                <a:latin typeface="+mn-lt"/>
                <a:ea typeface="+mn-ea"/>
                <a:cs typeface="+mn-cs"/>
              </a:rPr>
              <a:t> and </a:t>
            </a:r>
            <a:r>
              <a:rPr lang="en-US" sz="1800" b="1" kern="0" noProof="0" dirty="0" smtClean="0">
                <a:solidFill>
                  <a:schemeClr val="bg1"/>
                </a:solidFill>
                <a:latin typeface="+mn-lt"/>
                <a:ea typeface="+mn-ea"/>
              </a:rPr>
              <a:t>user experience</a:t>
            </a:r>
            <a:r>
              <a:rPr lang="en-US" sz="1800" kern="0" noProof="0" dirty="0" smtClean="0">
                <a:solidFill>
                  <a:schemeClr val="bg1"/>
                </a:solidFill>
                <a:latin typeface="+mn-lt"/>
                <a:ea typeface="+mn-ea"/>
              </a:rPr>
              <a:t>? </a:t>
            </a:r>
            <a:endParaRPr kumimoji="1" lang="en-US" sz="1800" b="0" i="0" u="none" strike="noStrike" kern="0" cap="none" spc="0" normalizeH="0" baseline="0" noProof="0" dirty="0" smtClean="0">
              <a:ln>
                <a:noFill/>
              </a:ln>
              <a:solidFill>
                <a:schemeClr val="bg1"/>
              </a:solidFill>
              <a:effectLst/>
              <a:uLnTx/>
              <a:uFillTx/>
              <a:latin typeface="+mn-lt"/>
              <a:ea typeface="+mn-ea"/>
              <a:cs typeface="+mn-cs"/>
            </a:endParaRPr>
          </a:p>
          <a:p>
            <a:pPr marL="228600" marR="0" lvl="0" indent="-228600" algn="l" defTabSz="914400" rtl="0" eaLnBrk="1" fontAlgn="base" latinLnBrk="0" hangingPunct="1">
              <a:lnSpc>
                <a:spcPct val="100000"/>
              </a:lnSpc>
              <a:spcBef>
                <a:spcPct val="20000"/>
              </a:spcBef>
              <a:spcAft>
                <a:spcPts val="1800"/>
              </a:spcAft>
              <a:buClr>
                <a:schemeClr val="accent1"/>
              </a:buClr>
              <a:buSzTx/>
              <a:buNone/>
              <a:tabLst>
                <a:tab pos="2246313" algn="l"/>
                <a:tab pos="2514600" algn="l"/>
              </a:tabLst>
              <a:defRPr/>
            </a:pPr>
            <a:endParaRPr kumimoji="1" lang="en-US" sz="1800" b="0" i="0" u="none" strike="noStrike" kern="0" cap="none" spc="0" normalizeH="0" baseline="0" noProof="0" dirty="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wdm_NdSqUmeBDC_13tFB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tdMHEE15Uuzi.iKpOLy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IIZIDDbu1k2xRIDoL1Av7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kUhyQqNxF06B.ugQ3SEx1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UhyQqNxF06B.ugQ3SEx1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kUhyQqNxF06B.ugQ3SEx1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IIZIDDbu1k2xRIDoL1Av7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kUhyQqNxF06B.ugQ3SEx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kUhyQqNxF06B.ugQ3SEx1w"/>
</p:tagLst>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7272</TotalTime>
  <Words>2917</Words>
  <Application>Microsoft Office PowerPoint</Application>
  <PresentationFormat>On-screen Show (4:3)</PresentationFormat>
  <Paragraphs>534</Paragraphs>
  <Slides>34</Slides>
  <Notes>27</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Converged Exchange:  A Blueprint for 2010 deployment</vt:lpstr>
      <vt:lpstr>Agenda</vt:lpstr>
      <vt:lpstr>Agenda</vt:lpstr>
      <vt:lpstr>Storage challenges</vt:lpstr>
      <vt:lpstr>Keeping focus on exchange costs</vt:lpstr>
      <vt:lpstr>Today’s Reality:  Business Runs on Email</vt:lpstr>
      <vt:lpstr>Australian Regulatory Compliance National Archives of Australia </vt:lpstr>
      <vt:lpstr>Decisions your customers face</vt:lpstr>
      <vt:lpstr>Concerns for Maintaining Availability: A brief History of Exchange </vt:lpstr>
      <vt:lpstr>Keeping Exchange 2010 Online and Available: addressing failure scenarios</vt:lpstr>
      <vt:lpstr>Exchange 2010 Configuration Methodology - Consultative Approach</vt:lpstr>
      <vt:lpstr>Agenda</vt:lpstr>
      <vt:lpstr>Hitachi Exchange Converged Solution Overview</vt:lpstr>
      <vt:lpstr>Building Block Approach :  Scale up from 8K to 28K</vt:lpstr>
      <vt:lpstr>Building Block Approach :  Scale up from 24K to 48K</vt:lpstr>
      <vt:lpstr>Building Block Approach :  Scale up from 48K to 96K – DAG Limits</vt:lpstr>
      <vt:lpstr>Blade Symphony 2000: N+1 Cold Standby</vt:lpstr>
      <vt:lpstr>Blade Symphony 2000: Logical Partitioning (LPAR)</vt:lpstr>
      <vt:lpstr>PowerPoint Presentation</vt:lpstr>
      <vt:lpstr>Agenda</vt:lpstr>
      <vt:lpstr>Hitachi– Exchange 2010 Scalability</vt:lpstr>
      <vt:lpstr>SAN Virtualization: Efficiency,  Flexibility,  Scale</vt:lpstr>
      <vt:lpstr>Anatomy of a Repair: JBOD</vt:lpstr>
      <vt:lpstr>Anatomy of a Repair: JBOD</vt:lpstr>
      <vt:lpstr>Data Protection Exchange Integration</vt:lpstr>
      <vt:lpstr>Data Protection Solutions  That Benefit Your customers</vt:lpstr>
      <vt:lpstr>Agenda</vt:lpstr>
      <vt:lpstr>Services opportunities to Optimize Storage Infrastructure for Microsoft Exchange 2010</vt:lpstr>
      <vt:lpstr>ESRP – Storage v 3.0</vt:lpstr>
      <vt:lpstr>Exchange Solution Reviewed Program  (ESRP)</vt:lpstr>
      <vt:lpstr>Get visibility with Hitachi IT Operations </vt:lpstr>
      <vt:lpstr>Enrol in Microsoft Virtual Academy 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265</cp:revision>
  <dcterms:created xsi:type="dcterms:W3CDTF">2011-04-01T05:55:34Z</dcterms:created>
  <dcterms:modified xsi:type="dcterms:W3CDTF">2011-08-31T06:54:28Z</dcterms:modified>
</cp:coreProperties>
</file>