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 id="2147483687" r:id="rId3"/>
  </p:sldMasterIdLst>
  <p:notesMasterIdLst>
    <p:notesMasterId r:id="rId45"/>
  </p:notesMasterIdLst>
  <p:sldIdLst>
    <p:sldId id="279" r:id="rId4"/>
    <p:sldId id="329" r:id="rId5"/>
    <p:sldId id="280" r:id="rId6"/>
    <p:sldId id="287"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30" r:id="rId41"/>
    <p:sldId id="333" r:id="rId42"/>
    <p:sldId id="270" r:id="rId43"/>
    <p:sldId id="271" r:id="rId44"/>
  </p:sldIdLst>
  <p:sldSz cx="9144000" cy="6859588"/>
  <p:notesSz cx="6858000" cy="9144000"/>
  <p:defaultText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51" d="100"/>
          <a:sy n="51" d="100"/>
        </p:scale>
        <p:origin x="-312" y="-324"/>
      </p:cViewPr>
      <p:guideLst>
        <p:guide orient="horz" pos="416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362" rtl="0" eaLnBrk="1" latinLnBrk="0" hangingPunct="1">
      <a:defRPr sz="1200" kern="1200">
        <a:solidFill>
          <a:schemeClr val="tx1"/>
        </a:solidFill>
        <a:latin typeface="+mn-lt"/>
        <a:ea typeface="+mn-ea"/>
        <a:cs typeface="+mn-cs"/>
      </a:defRPr>
    </a:lvl1pPr>
    <a:lvl2pPr marL="457181" algn="l" defTabSz="914362" rtl="0" eaLnBrk="1" latinLnBrk="0" hangingPunct="1">
      <a:defRPr sz="1200" kern="1200">
        <a:solidFill>
          <a:schemeClr val="tx1"/>
        </a:solidFill>
        <a:latin typeface="+mn-lt"/>
        <a:ea typeface="+mn-ea"/>
        <a:cs typeface="+mn-cs"/>
      </a:defRPr>
    </a:lvl2pPr>
    <a:lvl3pPr marL="914362" algn="l" defTabSz="914362" rtl="0" eaLnBrk="1" latinLnBrk="0" hangingPunct="1">
      <a:defRPr sz="1200" kern="1200">
        <a:solidFill>
          <a:schemeClr val="tx1"/>
        </a:solidFill>
        <a:latin typeface="+mn-lt"/>
        <a:ea typeface="+mn-ea"/>
        <a:cs typeface="+mn-cs"/>
      </a:defRPr>
    </a:lvl3pPr>
    <a:lvl4pPr marL="1371543" algn="l" defTabSz="914362" rtl="0" eaLnBrk="1" latinLnBrk="0" hangingPunct="1">
      <a:defRPr sz="1200" kern="1200">
        <a:solidFill>
          <a:schemeClr val="tx1"/>
        </a:solidFill>
        <a:latin typeface="+mn-lt"/>
        <a:ea typeface="+mn-ea"/>
        <a:cs typeface="+mn-cs"/>
      </a:defRPr>
    </a:lvl4pPr>
    <a:lvl5pPr marL="1828724" algn="l" defTabSz="914362" rtl="0" eaLnBrk="1" latinLnBrk="0" hangingPunct="1">
      <a:defRPr sz="1200" kern="1200">
        <a:solidFill>
          <a:schemeClr val="tx1"/>
        </a:solidFill>
        <a:latin typeface="+mn-lt"/>
        <a:ea typeface="+mn-ea"/>
        <a:cs typeface="+mn-cs"/>
      </a:defRPr>
    </a:lvl5pPr>
    <a:lvl6pPr marL="2285905" algn="l" defTabSz="914362" rtl="0" eaLnBrk="1" latinLnBrk="0" hangingPunct="1">
      <a:defRPr sz="1200" kern="1200">
        <a:solidFill>
          <a:schemeClr val="tx1"/>
        </a:solidFill>
        <a:latin typeface="+mn-lt"/>
        <a:ea typeface="+mn-ea"/>
        <a:cs typeface="+mn-cs"/>
      </a:defRPr>
    </a:lvl6pPr>
    <a:lvl7pPr marL="2743086" algn="l" defTabSz="914362" rtl="0" eaLnBrk="1" latinLnBrk="0" hangingPunct="1">
      <a:defRPr sz="1200" kern="1200">
        <a:solidFill>
          <a:schemeClr val="tx1"/>
        </a:solidFill>
        <a:latin typeface="+mn-lt"/>
        <a:ea typeface="+mn-ea"/>
        <a:cs typeface="+mn-cs"/>
      </a:defRPr>
    </a:lvl7pPr>
    <a:lvl8pPr marL="3200266" algn="l" defTabSz="914362" rtl="0" eaLnBrk="1" latinLnBrk="0" hangingPunct="1">
      <a:defRPr sz="1200" kern="1200">
        <a:solidFill>
          <a:schemeClr val="tx1"/>
        </a:solidFill>
        <a:latin typeface="+mn-lt"/>
        <a:ea typeface="+mn-ea"/>
        <a:cs typeface="+mn-cs"/>
      </a:defRPr>
    </a:lvl8pPr>
    <a:lvl9pPr marL="3657448" algn="l" defTabSz="9143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3</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endParaRPr lang="en-US" sz="12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9/1/2011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8A3A0066-0BC4-4476-8E53-4BC9CA8C2A10}" type="datetime1">
              <a:rPr lang="en-US" smtClean="0"/>
              <a:t>9/1/2011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7046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SharePoint Server 2010 Ignite!</a:t>
            </a:r>
            <a:endParaRPr lang="en-US" dirty="0"/>
          </a:p>
        </p:txBody>
      </p:sp>
      <p:sp>
        <p:nvSpPr>
          <p:cNvPr id="5" name="Date Placeholder 4"/>
          <p:cNvSpPr>
            <a:spLocks noGrp="1"/>
          </p:cNvSpPr>
          <p:nvPr>
            <p:ph type="dt" idx="11"/>
          </p:nvPr>
        </p:nvSpPr>
        <p:spPr/>
        <p:txBody>
          <a:bodyPr/>
          <a:lstStyle/>
          <a:p>
            <a:fld id="{E267885B-D9C3-4DF7-A34A-3ACB658E3206}" type="datetime1">
              <a:rPr lang="en-US" smtClean="0"/>
              <a:t>9/1/2011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97805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9/1/2011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34</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5894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9:56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1536700" y="457200"/>
            <a:ext cx="37338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9" y="2349426"/>
            <a:ext cx="7772400" cy="1470366"/>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7100"/>
            <a:ext cx="6400800" cy="1753006"/>
          </a:xfrm>
        </p:spPr>
        <p:txBody>
          <a:bodyPr/>
          <a:lstStyle>
            <a:lvl1pPr marL="0" indent="0" algn="ctr">
              <a:buNone/>
              <a:defRPr>
                <a:solidFill>
                  <a:schemeClr val="bg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713"/>
            <a:ext cx="5486400" cy="56687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916"/>
            <a:ext cx="5486400" cy="4115753"/>
          </a:xfrm>
        </p:spPr>
        <p:txBody>
          <a:bodyPr/>
          <a:lstStyle>
            <a:lvl1pPr marL="0" indent="0">
              <a:buNone/>
              <a:defRPr sz="32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endParaRPr lang="en-AU" dirty="0"/>
          </a:p>
        </p:txBody>
      </p:sp>
      <p:sp>
        <p:nvSpPr>
          <p:cNvPr id="4" name="Text Placeholder 3"/>
          <p:cNvSpPr>
            <a:spLocks noGrp="1"/>
          </p:cNvSpPr>
          <p:nvPr>
            <p:ph type="body" sz="half" idx="2"/>
          </p:nvPr>
        </p:nvSpPr>
        <p:spPr>
          <a:xfrm>
            <a:off x="1792288" y="5368582"/>
            <a:ext cx="5486400" cy="805049"/>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9" y="1905441"/>
            <a:ext cx="8363937" cy="210875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44254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8" y="4877931"/>
            <a:ext cx="7683914" cy="137896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589"/>
            <a:ext cx="6994362" cy="1523847"/>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5" y="4191973"/>
            <a:ext cx="6994363" cy="461772"/>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35927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5" y="2265999"/>
            <a:ext cx="7683913" cy="1523850"/>
          </a:xfrm>
        </p:spPr>
        <p:txBody>
          <a:bodyPr anchor="ctr">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727662" y="4704965"/>
            <a:ext cx="7683914" cy="463362"/>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7742868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8" y="4877931"/>
            <a:ext cx="7683914" cy="137896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589"/>
            <a:ext cx="6994362" cy="1523847"/>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5" y="4191973"/>
            <a:ext cx="6994363" cy="461772"/>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63141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55617"/>
            <a:ext cx="6994362" cy="1523847"/>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5" y="4190116"/>
            <a:ext cx="6994363" cy="461772"/>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8" y="4877931"/>
            <a:ext cx="7683914" cy="137896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818126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742"/>
            <a:ext cx="6994362" cy="1523847"/>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5" y="4191973"/>
            <a:ext cx="6994363" cy="461772"/>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4877931"/>
            <a:ext cx="7683914" cy="137896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100585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742"/>
            <a:ext cx="6994362" cy="1523847"/>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5" y="4191973"/>
            <a:ext cx="6994363" cy="461772"/>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4877931"/>
            <a:ext cx="7683914" cy="137896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245740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742"/>
            <a:ext cx="6994362" cy="1523847"/>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5" y="4191973"/>
            <a:ext cx="6994363" cy="461772"/>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4877931"/>
            <a:ext cx="7683914" cy="137896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790966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733"/>
            <a:ext cx="8229600" cy="1143265"/>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a:xfrm>
            <a:off x="6553201" y="6357824"/>
            <a:ext cx="2133600" cy="365210"/>
          </a:xfrm>
          <a:prstGeom prst="rect">
            <a:avLst/>
          </a:prstGeom>
        </p:spPr>
        <p:txBody>
          <a:bodyPr lIns="91436" tIns="45718" rIns="91436" bIns="45718"/>
          <a:lstStyle/>
          <a:p>
            <a:fld id="{2721943D-A7F9-4474-AC48-B5E8E9B2DDB3}" type="slidenum">
              <a:rPr lang="en-AU" smtClean="0"/>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742"/>
            <a:ext cx="6994362" cy="1523847"/>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5" y="4191973"/>
            <a:ext cx="6994363" cy="461772"/>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4877931"/>
            <a:ext cx="7683914" cy="137896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735036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55"/>
            <a:ext cx="8363938" cy="45704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8137"/>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83274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55"/>
            <a:ext cx="8363938" cy="45704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8135"/>
            <a:ext cx="8363938" cy="1500411"/>
          </a:xfrm>
        </p:spPr>
        <p:txBody>
          <a:bodyPr/>
          <a:lstStyle>
            <a:lvl1pPr marL="345312" indent="-345312">
              <a:buFontTx/>
              <a:buBlip>
                <a:blip r:embed="rId3"/>
              </a:buBlip>
              <a:defRPr/>
            </a:lvl1pPr>
            <a:lvl2pPr marL="641807" indent="-296494">
              <a:buFontTx/>
              <a:buBlip>
                <a:blip r:embed="rId3"/>
              </a:buBlip>
              <a:defRPr/>
            </a:lvl2pPr>
            <a:lvl3pPr marL="944253" indent="-302446">
              <a:buFontTx/>
              <a:buBlip>
                <a:blip r:embed="rId3"/>
              </a:buBlip>
              <a:defRPr/>
            </a:lvl3pPr>
            <a:lvl4pPr marL="1203832" indent="-259580">
              <a:buFontTx/>
              <a:buBlip>
                <a:blip r:embed="rId3"/>
              </a:buBlip>
              <a:defRPr/>
            </a:lvl4pPr>
            <a:lvl5pPr marL="1456268" indent="-2524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994731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8135"/>
            <a:ext cx="8363938" cy="1500411"/>
          </a:xfrm>
        </p:spPr>
        <p:txBody>
          <a:bodyPr/>
          <a:lstStyle>
            <a:lvl1pPr marL="345312" indent="-345312">
              <a:lnSpc>
                <a:spcPct val="90000"/>
              </a:lnSpc>
              <a:buFontTx/>
              <a:buBlip>
                <a:blip r:embed="rId2"/>
              </a:buBlip>
              <a:defRPr/>
            </a:lvl1pPr>
            <a:lvl2pPr marL="641807" indent="-296494">
              <a:lnSpc>
                <a:spcPct val="90000"/>
              </a:lnSpc>
              <a:buFontTx/>
              <a:buBlip>
                <a:blip r:embed="rId2"/>
              </a:buBlip>
              <a:defRPr/>
            </a:lvl2pPr>
            <a:lvl3pPr marL="944253" indent="-302446">
              <a:lnSpc>
                <a:spcPct val="90000"/>
              </a:lnSpc>
              <a:buFontTx/>
              <a:buBlip>
                <a:blip r:embed="rId2"/>
              </a:buBlip>
              <a:defRPr/>
            </a:lvl3pPr>
            <a:lvl4pPr marL="1203832" indent="-259580">
              <a:lnSpc>
                <a:spcPct val="90000"/>
              </a:lnSpc>
              <a:buFontTx/>
              <a:buBlip>
                <a:blip r:embed="rId2"/>
              </a:buBlip>
              <a:defRPr/>
            </a:lvl4pPr>
            <a:lvl5pPr marL="1456268" indent="-2524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621426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8139"/>
            <a:ext cx="4115872" cy="1323439"/>
          </a:xfrm>
        </p:spPr>
        <p:txBody>
          <a:bodyPr/>
          <a:lstStyle>
            <a:lvl1pPr marL="255005" indent="-255005">
              <a:lnSpc>
                <a:spcPct val="90000"/>
              </a:lnSpc>
              <a:buFontTx/>
              <a:buBlip>
                <a:blip r:embed="rId2"/>
              </a:buBlip>
              <a:defRPr sz="2100"/>
            </a:lvl1pPr>
            <a:lvl2pPr marL="505050" indent="-244091">
              <a:lnSpc>
                <a:spcPct val="90000"/>
              </a:lnSpc>
              <a:buFontTx/>
              <a:buBlip>
                <a:blip r:embed="rId2"/>
              </a:buBlip>
              <a:defRPr sz="1800"/>
            </a:lvl2pPr>
            <a:lvl3pPr marL="715404" indent="-216308">
              <a:lnSpc>
                <a:spcPct val="90000"/>
              </a:lnSpc>
              <a:buFontTx/>
              <a:buBlip>
                <a:blip r:embed="rId2"/>
              </a:buBlip>
              <a:defRPr sz="1500"/>
            </a:lvl3pPr>
            <a:lvl4pPr marL="920797" indent="-205393">
              <a:lnSpc>
                <a:spcPct val="90000"/>
              </a:lnSpc>
              <a:buFontTx/>
              <a:buBlip>
                <a:blip r:embed="rId2"/>
              </a:buBlip>
              <a:defRPr sz="1400"/>
            </a:lvl4pPr>
            <a:lvl5pPr marL="1137106" indent="-210354">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8139"/>
            <a:ext cx="4115872" cy="1323439"/>
          </a:xfrm>
        </p:spPr>
        <p:txBody>
          <a:bodyPr/>
          <a:lstStyle>
            <a:lvl1pPr marL="260959" indent="-260959">
              <a:lnSpc>
                <a:spcPct val="90000"/>
              </a:lnSpc>
              <a:buFontTx/>
              <a:buBlip>
                <a:blip r:embed="rId2"/>
              </a:buBlip>
              <a:defRPr sz="2100"/>
            </a:lvl1pPr>
            <a:lvl2pPr marL="505050" indent="-255005">
              <a:lnSpc>
                <a:spcPct val="90000"/>
              </a:lnSpc>
              <a:buFontTx/>
              <a:buBlip>
                <a:blip r:embed="rId2"/>
              </a:buBlip>
              <a:defRPr sz="1800"/>
            </a:lvl2pPr>
            <a:lvl3pPr marL="721358" indent="-227223">
              <a:lnSpc>
                <a:spcPct val="90000"/>
              </a:lnSpc>
              <a:buFontTx/>
              <a:buBlip>
                <a:blip r:embed="rId2"/>
              </a:buBlip>
              <a:defRPr sz="1500"/>
            </a:lvl3pPr>
            <a:lvl4pPr marL="920797" indent="-199440">
              <a:lnSpc>
                <a:spcPct val="90000"/>
              </a:lnSpc>
              <a:buFontTx/>
              <a:buBlip>
                <a:blip r:embed="rId2"/>
              </a:buBlip>
              <a:defRPr sz="1400"/>
            </a:lvl4pPr>
            <a:lvl5pPr marL="1137106" indent="-205393">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33295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95063"/>
            <a:ext cx="4115872" cy="263149"/>
          </a:xfrm>
        </p:spPr>
        <p:txBody>
          <a:bodyPr anchor="b"/>
          <a:lstStyle>
            <a:lvl1pPr marL="0" indent="0">
              <a:lnSpc>
                <a:spcPct val="90000"/>
              </a:lnSpc>
              <a:spcBef>
                <a:spcPts val="0"/>
              </a:spcBef>
              <a:buNone/>
              <a:defRPr sz="1900" b="1"/>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2134096"/>
            <a:ext cx="4114800" cy="1166473"/>
          </a:xfrm>
        </p:spPr>
        <p:txBody>
          <a:bodyPr/>
          <a:lstStyle>
            <a:lvl1pPr marL="211347" indent="-211347">
              <a:buFontTx/>
              <a:buBlip>
                <a:blip r:embed="rId2"/>
              </a:buBlip>
              <a:defRPr sz="1700"/>
            </a:lvl1pPr>
            <a:lvl2pPr marL="421702" indent="-199440">
              <a:buFontTx/>
              <a:buBlip>
                <a:blip r:embed="rId2"/>
              </a:buBlip>
              <a:defRPr sz="1500"/>
            </a:lvl2pPr>
            <a:lvl3pPr marL="610227" indent="-182572">
              <a:buFontTx/>
              <a:buBlip>
                <a:blip r:embed="rId2"/>
              </a:buBlip>
              <a:defRPr sz="1400"/>
            </a:lvl3pPr>
            <a:lvl4pPr marL="787838" indent="-171658">
              <a:buFontTx/>
              <a:buBlip>
                <a:blip r:embed="rId2"/>
              </a:buBlip>
              <a:defRPr sz="1300"/>
            </a:lvl4pPr>
            <a:lvl5pPr marL="959495" indent="-154790">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95063"/>
            <a:ext cx="4115872" cy="263149"/>
          </a:xfrm>
        </p:spPr>
        <p:txBody>
          <a:bodyPr anchor="b"/>
          <a:lstStyle>
            <a:lvl1pPr marL="0" indent="0">
              <a:lnSpc>
                <a:spcPct val="90000"/>
              </a:lnSpc>
              <a:spcBef>
                <a:spcPts val="0"/>
              </a:spcBef>
              <a:buNone/>
              <a:defRPr sz="1900" b="1"/>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2134095"/>
            <a:ext cx="4115872" cy="1166473"/>
          </a:xfrm>
        </p:spPr>
        <p:txBody>
          <a:bodyPr/>
          <a:lstStyle>
            <a:lvl1pPr marL="222261" indent="-222261">
              <a:buFontTx/>
              <a:buBlip>
                <a:blip r:embed="rId2"/>
              </a:buBlip>
              <a:defRPr sz="1700"/>
            </a:lvl1pPr>
            <a:lvl2pPr marL="427655" indent="-205393">
              <a:buFontTx/>
              <a:buBlip>
                <a:blip r:embed="rId2"/>
              </a:buBlip>
              <a:defRPr sz="1500"/>
            </a:lvl2pPr>
            <a:lvl3pPr marL="616180" indent="-183564">
              <a:buFontTx/>
              <a:buBlip>
                <a:blip r:embed="rId2"/>
              </a:buBlip>
              <a:defRPr sz="1400"/>
            </a:lvl3pPr>
            <a:lvl4pPr marL="787838" indent="-177611">
              <a:buFontTx/>
              <a:buBlip>
                <a:blip r:embed="rId2"/>
              </a:buBlip>
              <a:defRPr sz="1300"/>
            </a:lvl4pPr>
            <a:lvl5pPr marL="959495" indent="-165704">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237245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0710380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8228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1661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220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6859588"/>
          </a:xfrm>
          <a:prstGeom prst="rect">
            <a:avLst/>
          </a:prstGeom>
        </p:spPr>
      </p:pic>
      <p:pic>
        <p:nvPicPr>
          <p:cNvPr id="6" name="Picture 4" descr="O:\Wunderman\CLIENTS\Microsoft\_SMIC_FY11\SMIC1062 TechEd 2011\Creative\Digital\2_concept\powerpoint\teched11_powerpoint_page2.jpg"/>
          <p:cNvPicPr>
            <a:picLocks noChangeAspect="1" noChangeArrowheads="1"/>
          </p:cNvPicPr>
          <p:nvPr userDrawn="1"/>
        </p:nvPicPr>
        <p:blipFill>
          <a:blip r:embed="rId3" cstate="email"/>
          <a:srcRect t="10101" b="66799"/>
          <a:stretch>
            <a:fillRect/>
          </a:stretch>
        </p:blipFill>
        <p:spPr bwMode="auto">
          <a:xfrm>
            <a:off x="0" y="0"/>
            <a:ext cx="9144000" cy="1584176"/>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7401"/>
            <a:ext cx="8229600" cy="385018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8137"/>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505800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8137"/>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40320"/>
            <a:ext cx="9144001" cy="619269"/>
          </a:xfrm>
          <a:solidFill>
            <a:srgbClr val="FFFF99"/>
          </a:solidFill>
        </p:spPr>
        <p:txBody>
          <a:bodyPr wrap="square" lIns="114306" tIns="57152" rIns="114306" bIns="57152"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9143011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9" y="1905443"/>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102189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21"/>
            <a:ext cx="7772400" cy="147036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7100"/>
            <a:ext cx="6400800" cy="1753006"/>
          </a:xfrm>
        </p:spPr>
        <p:txBody>
          <a:bodyPr/>
          <a:lstStyle>
            <a:lvl1pPr marL="0" indent="0" algn="ctr">
              <a:buNone/>
              <a:defRPr>
                <a:solidFill>
                  <a:schemeClr val="tx1">
                    <a:tint val="75000"/>
                  </a:schemeClr>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787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634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922"/>
            <a:ext cx="7772400" cy="1362390"/>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7386"/>
            <a:ext cx="7772400" cy="1500534"/>
          </a:xfrm>
        </p:spPr>
        <p:txBody>
          <a:bodyPr anchor="b"/>
          <a:lstStyle>
            <a:lvl1pPr marL="0" indent="0">
              <a:buNone/>
              <a:defRPr sz="1500">
                <a:solidFill>
                  <a:schemeClr val="tx1">
                    <a:tint val="75000"/>
                  </a:schemeClr>
                </a:solidFill>
              </a:defRPr>
            </a:lvl1pPr>
            <a:lvl2pPr marL="342946" indent="0">
              <a:buNone/>
              <a:defRPr sz="1400">
                <a:solidFill>
                  <a:schemeClr val="tx1">
                    <a:tint val="75000"/>
                  </a:schemeClr>
                </a:solidFill>
              </a:defRPr>
            </a:lvl2pPr>
            <a:lvl3pPr marL="685891" indent="0">
              <a:buNone/>
              <a:defRPr sz="1200">
                <a:solidFill>
                  <a:schemeClr val="tx1">
                    <a:tint val="75000"/>
                  </a:schemeClr>
                </a:solidFill>
              </a:defRPr>
            </a:lvl3pPr>
            <a:lvl4pPr marL="1028837" indent="0">
              <a:buNone/>
              <a:defRPr sz="1100">
                <a:solidFill>
                  <a:schemeClr val="tx1">
                    <a:tint val="75000"/>
                  </a:schemeClr>
                </a:solidFill>
              </a:defRPr>
            </a:lvl4pPr>
            <a:lvl5pPr marL="1371783" indent="0">
              <a:buNone/>
              <a:defRPr sz="1100">
                <a:solidFill>
                  <a:schemeClr val="tx1">
                    <a:tint val="75000"/>
                  </a:schemeClr>
                </a:solidFill>
              </a:defRPr>
            </a:lvl5pPr>
            <a:lvl6pPr marL="1714729" indent="0">
              <a:buNone/>
              <a:defRPr sz="1100">
                <a:solidFill>
                  <a:schemeClr val="tx1">
                    <a:tint val="75000"/>
                  </a:schemeClr>
                </a:solidFill>
              </a:defRPr>
            </a:lvl6pPr>
            <a:lvl7pPr marL="2057674" indent="0">
              <a:buNone/>
              <a:defRPr sz="1100">
                <a:solidFill>
                  <a:schemeClr val="tx1">
                    <a:tint val="75000"/>
                  </a:schemeClr>
                </a:solidFill>
              </a:defRPr>
            </a:lvl7pPr>
            <a:lvl8pPr marL="2400620" indent="0">
              <a:buNone/>
              <a:defRPr sz="1100">
                <a:solidFill>
                  <a:schemeClr val="tx1">
                    <a:tint val="75000"/>
                  </a:schemeClr>
                </a:solidFill>
              </a:defRPr>
            </a:lvl8pPr>
            <a:lvl9pPr marL="2743566"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634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572"/>
            <a:ext cx="4038600" cy="4527011"/>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572"/>
            <a:ext cx="4038600" cy="4527011"/>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722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469"/>
            <a:ext cx="4040188" cy="639911"/>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5378"/>
            <a:ext cx="4040188" cy="3952203"/>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469"/>
            <a:ext cx="4041775" cy="639911"/>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5378"/>
            <a:ext cx="4041775" cy="3952203"/>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326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79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699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hasCustomPrompt="1"/>
          </p:nvPr>
        </p:nvSpPr>
        <p:spPr>
          <a:xfrm>
            <a:off x="722313" y="4407922"/>
            <a:ext cx="7772400" cy="1362390"/>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907386"/>
            <a:ext cx="7772400" cy="1500534"/>
          </a:xfrm>
        </p:spPr>
        <p:txBody>
          <a:bodyPr anchor="b"/>
          <a:lstStyle>
            <a:lvl1pPr marL="0" indent="0">
              <a:buNone/>
              <a:defRPr sz="2000">
                <a:solidFill>
                  <a:schemeClr val="bg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112"/>
            <a:ext cx="3008313" cy="116232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116"/>
            <a:ext cx="5111750" cy="585446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434"/>
            <a:ext cx="3008313" cy="4692149"/>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8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712"/>
            <a:ext cx="5486400" cy="566870"/>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916"/>
            <a:ext cx="5486400" cy="4115753"/>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endParaRPr lang="en-US"/>
          </a:p>
        </p:txBody>
      </p:sp>
      <p:sp>
        <p:nvSpPr>
          <p:cNvPr id="4" name="Text Placeholder 3"/>
          <p:cNvSpPr>
            <a:spLocks noGrp="1"/>
          </p:cNvSpPr>
          <p:nvPr>
            <p:ph type="body" sz="half" idx="2"/>
          </p:nvPr>
        </p:nvSpPr>
        <p:spPr>
          <a:xfrm>
            <a:off x="1792288" y="5368581"/>
            <a:ext cx="5486400" cy="805049"/>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442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265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2"/>
            <a:ext cx="2057400"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02"/>
            <a:ext cx="6019800"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9BEC5-4CA0-464D-9DFF-74C9C00DB445}" type="datetimeFigureOut">
              <a:rPr lang="en-US" smtClean="0">
                <a:solidFill>
                  <a:prstClr val="black">
                    <a:tint val="75000"/>
                  </a:prstClr>
                </a:solidFill>
              </a:rPr>
              <a:pPr/>
              <a:t>9/1/2011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5429C7-091B-47C6-A3CC-2B02E10228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30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888"/>
            <a:ext cx="8229600" cy="1143265"/>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572"/>
            <a:ext cx="4038600"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572"/>
            <a:ext cx="4038600"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888"/>
            <a:ext cx="8229600" cy="1143265"/>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600570"/>
            <a:ext cx="4114800" cy="4166565"/>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733"/>
            <a:ext cx="8229600" cy="1143265"/>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a:xfrm>
            <a:off x="6553201" y="6357824"/>
            <a:ext cx="2133600" cy="365210"/>
          </a:xfrm>
          <a:prstGeom prst="rect">
            <a:avLst/>
          </a:prstGeom>
        </p:spPr>
        <p:txBody>
          <a:bodyPr lIns="91436" tIns="45718" rIns="91436" bIns="45718"/>
          <a:lstStyle/>
          <a:p>
            <a:fld id="{2721943D-A7F9-4474-AC48-B5E8E9B2DDB3}"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112"/>
            <a:ext cx="3008313" cy="116232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116"/>
            <a:ext cx="5111750" cy="5854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3" y="1435436"/>
            <a:ext cx="3008313" cy="4692149"/>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8.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O:\Wunderman\CLIENTS\Microsoft\_SMIC_FY11\SMIC1062 TechEd 2011\Creative\Digital\2_concept\powerpoint\teched11_powerpoint_page2.jpg"/>
          <p:cNvPicPr>
            <a:picLocks noChangeAspect="1" noChangeArrowheads="1"/>
          </p:cNvPicPr>
          <p:nvPr userDrawn="1"/>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863"/>
            <a:ext cx="8229600" cy="1143265"/>
          </a:xfrm>
          <a:prstGeom prst="rect">
            <a:avLst/>
          </a:prstGeom>
        </p:spPr>
        <p:txBody>
          <a:bodyPr vert="horz" lIns="91436" tIns="45718" rIns="91436" bIns="45718"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572"/>
            <a:ext cx="8229600" cy="4527011"/>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6357824"/>
            <a:ext cx="2895600" cy="365210"/>
          </a:xfrm>
          <a:prstGeom prst="rect">
            <a:avLst/>
          </a:prstGeom>
        </p:spPr>
        <p:txBody>
          <a:bodyPr vert="horz" lIns="91436" tIns="45718" rIns="91436" bIns="45718"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t>(</a:t>
            </a:r>
            <a:r>
              <a:rPr lang="en-AU" dirty="0" err="1" smtClean="0"/>
              <a:t>c</a:t>
            </a:r>
            <a:r>
              <a:rPr lang="en-AU" dirty="0" smtClean="0"/>
              <a:t>) 2011 Microsoft. All rights reserved.</a:t>
            </a:r>
            <a:endParaRPr lang="en-AU" dirty="0"/>
          </a:p>
        </p:txBody>
      </p:sp>
      <p:pic>
        <p:nvPicPr>
          <p:cNvPr id="10" name="Picture 2" descr="O:\Wunderman\CLIENTS\Microsoft\_SMIC_FY11\SMIC1062 TechEd 2011\Creative\Digital\2_concept\powerpoint\elements\teched11_powerpoint_logosmall.png"/>
          <p:cNvPicPr>
            <a:picLocks noChangeAspect="1" noChangeArrowheads="1"/>
          </p:cNvPicPr>
          <p:nvPr userDrawn="1"/>
        </p:nvPicPr>
        <p:blipFill>
          <a:blip r:embed="rId16" cstate="email"/>
          <a:srcRect/>
          <a:stretch>
            <a:fillRect/>
          </a:stretch>
        </p:blipFill>
        <p:spPr bwMode="auto">
          <a:xfrm>
            <a:off x="323528" y="6021288"/>
            <a:ext cx="1475656" cy="67127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5" r:id="rId12"/>
    <p:sldLayoutId id="2147483666" r:id="rId13"/>
  </p:sldLayoutIdLst>
  <p:hf sldNum="0" hdr="0" dt="0"/>
  <p:txStyles>
    <p:titleStyle>
      <a:lvl1pPr algn="l" defTabSz="914362"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886" indent="-342886" algn="l" defTabSz="914362"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19" indent="-285738" algn="l" defTabSz="914362"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2952" indent="-228591" algn="l" defTabSz="914362"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134" indent="-228591" algn="l" defTabSz="914362"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314" indent="-228591" algn="l" defTabSz="914362"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495"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55"/>
            <a:ext cx="8363938" cy="4570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48137"/>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1126814"/>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p:transition>
    <p:fade/>
  </p:transition>
  <p:txStyles>
    <p:titleStyle>
      <a:lvl1pPr algn="l" defTabSz="685835"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12" indent="-345312" algn="l" defTabSz="68583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1pPr>
      <a:lvl2pPr marL="641807" indent="-296494" algn="l" defTabSz="685835" rtl="0" eaLnBrk="1" latinLnBrk="0" hangingPunct="1">
        <a:lnSpc>
          <a:spcPct val="90000"/>
        </a:lnSpc>
        <a:spcBef>
          <a:spcPct val="20000"/>
        </a:spcBef>
        <a:buSzPct val="90000"/>
        <a:buFontTx/>
        <a:buBlip>
          <a:blip r:embed="rId22"/>
        </a:buBlip>
        <a:defRPr sz="2100" kern="1200">
          <a:gradFill>
            <a:gsLst>
              <a:gs pos="0">
                <a:schemeClr val="tx1"/>
              </a:gs>
              <a:gs pos="86000">
                <a:schemeClr val="tx1"/>
              </a:gs>
            </a:gsLst>
            <a:lin ang="5400000" scaled="0"/>
          </a:gradFill>
          <a:latin typeface="+mn-lt"/>
          <a:ea typeface="+mn-ea"/>
          <a:cs typeface="+mn-cs"/>
        </a:defRPr>
      </a:lvl2pPr>
      <a:lvl3pPr marL="944253" indent="-302446" algn="l" defTabSz="685835"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mn-lt"/>
          <a:ea typeface="+mn-ea"/>
          <a:cs typeface="+mn-cs"/>
        </a:defRPr>
      </a:lvl3pPr>
      <a:lvl4pPr marL="1203832" indent="-259580" algn="l" defTabSz="685835"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4pPr>
      <a:lvl5pPr marL="1456268" indent="-252436" algn="l" defTabSz="685835"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701"/>
            <a:ext cx="8229600" cy="1143265"/>
          </a:xfrm>
          <a:prstGeom prst="rect">
            <a:avLst/>
          </a:prstGeom>
        </p:spPr>
        <p:txBody>
          <a:bodyPr vert="horz" lIns="68589" tIns="34295" rIns="68589" bIns="342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572"/>
            <a:ext cx="8229600" cy="4527011"/>
          </a:xfrm>
          <a:prstGeom prst="rect">
            <a:avLst/>
          </a:prstGeom>
        </p:spPr>
        <p:txBody>
          <a:bodyPr vert="horz" lIns="68589" tIns="34295" rIns="68589" bIns="34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824"/>
            <a:ext cx="2133600" cy="365210"/>
          </a:xfrm>
          <a:prstGeom prst="rect">
            <a:avLst/>
          </a:prstGeom>
        </p:spPr>
        <p:txBody>
          <a:bodyPr vert="horz" lIns="68589" tIns="34295" rIns="68589" bIns="34295" rtlCol="0" anchor="ctr"/>
          <a:lstStyle>
            <a:lvl1pPr algn="l">
              <a:defRPr sz="900">
                <a:solidFill>
                  <a:schemeClr val="tx1">
                    <a:tint val="75000"/>
                  </a:schemeClr>
                </a:solidFill>
              </a:defRPr>
            </a:lvl1pPr>
          </a:lstStyle>
          <a:p>
            <a:pPr defTabSz="685891"/>
            <a:fld id="{37C9BEC5-4CA0-464D-9DFF-74C9C00DB445}" type="datetimeFigureOut">
              <a:rPr lang="en-US" smtClean="0">
                <a:solidFill>
                  <a:prstClr val="black">
                    <a:tint val="75000"/>
                  </a:prstClr>
                </a:solidFill>
              </a:rPr>
              <a:pPr defTabSz="685891"/>
              <a:t>9/1/2011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7824"/>
            <a:ext cx="2895600" cy="365210"/>
          </a:xfrm>
          <a:prstGeom prst="rect">
            <a:avLst/>
          </a:prstGeom>
        </p:spPr>
        <p:txBody>
          <a:bodyPr vert="horz" lIns="68589" tIns="34295" rIns="68589" bIns="34295" rtlCol="0" anchor="ctr"/>
          <a:lstStyle>
            <a:lvl1pPr algn="ctr">
              <a:defRPr sz="900">
                <a:solidFill>
                  <a:schemeClr val="tx1">
                    <a:tint val="75000"/>
                  </a:schemeClr>
                </a:solidFill>
              </a:defRPr>
            </a:lvl1pPr>
          </a:lstStyle>
          <a:p>
            <a:pPr defTabSz="685891"/>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7824"/>
            <a:ext cx="2133600" cy="365210"/>
          </a:xfrm>
          <a:prstGeom prst="rect">
            <a:avLst/>
          </a:prstGeom>
        </p:spPr>
        <p:txBody>
          <a:bodyPr vert="horz" lIns="68589" tIns="34295" rIns="68589" bIns="34295" rtlCol="0" anchor="ctr"/>
          <a:lstStyle>
            <a:lvl1pPr algn="r">
              <a:defRPr sz="900">
                <a:solidFill>
                  <a:schemeClr val="tx1">
                    <a:tint val="75000"/>
                  </a:schemeClr>
                </a:solidFill>
              </a:defRPr>
            </a:lvl1pPr>
          </a:lstStyle>
          <a:p>
            <a:pPr defTabSz="685891"/>
            <a:fld id="{825429C7-091B-47C6-A3CC-2B02E10228A0}" type="slidenum">
              <a:rPr lang="en-US" smtClean="0">
                <a:solidFill>
                  <a:prstClr val="black">
                    <a:tint val="75000"/>
                  </a:prstClr>
                </a:solidFill>
              </a:rPr>
              <a:pPr defTabSz="685891"/>
              <a:t>‹#›</a:t>
            </a:fld>
            <a:endParaRPr lang="en-US">
              <a:solidFill>
                <a:prstClr val="black">
                  <a:tint val="75000"/>
                </a:prstClr>
              </a:solidFill>
            </a:endParaRPr>
          </a:p>
        </p:txBody>
      </p:sp>
    </p:spTree>
    <p:extLst>
      <p:ext uri="{BB962C8B-B14F-4D97-AF65-F5344CB8AC3E}">
        <p14:creationId xmlns:p14="http://schemas.microsoft.com/office/powerpoint/2010/main" val="30535903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685891" rtl="0" eaLnBrk="1" latinLnBrk="0" hangingPunct="1">
        <a:spcBef>
          <a:spcPct val="0"/>
        </a:spcBef>
        <a:buNone/>
        <a:defRPr sz="3300" kern="1200">
          <a:solidFill>
            <a:schemeClr val="tx1"/>
          </a:solidFill>
          <a:latin typeface="+mj-lt"/>
          <a:ea typeface="+mj-ea"/>
          <a:cs typeface="+mj-cs"/>
        </a:defRPr>
      </a:lvl1pPr>
    </p:titleStyle>
    <p:bodyStyle>
      <a:lvl1pPr marL="257209" indent="-257209" algn="l" defTabSz="68589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87" indent="-214341" algn="l" defTabSz="68589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64" indent="-171473" algn="l" defTabSz="68589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310"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256"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tiff"/><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code.msdn.com/spsl/" TargetMode="External"/><Relationship Id="rId2" Type="http://schemas.openxmlformats.org/officeDocument/2006/relationships/hyperlink" Target="http://bit.ly/SPSL_SafariRoughCuts" TargetMode="Externa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hyperlink" Target="http://technet.microsoft.com/en-au" TargetMode="External"/><Relationship Id="rId10" Type="http://schemas.openxmlformats.org/officeDocument/2006/relationships/image" Target="../media/image59.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Developer Environment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367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Environment</a:t>
            </a:r>
            <a:endParaRPr lang="en-US" dirty="0"/>
          </a:p>
        </p:txBody>
      </p:sp>
      <p:sp>
        <p:nvSpPr>
          <p:cNvPr id="3" name="Text Placeholder 2"/>
          <p:cNvSpPr>
            <a:spLocks noGrp="1"/>
          </p:cNvSpPr>
          <p:nvPr>
            <p:ph type="body" sz="quarter" idx="4294967295"/>
          </p:nvPr>
        </p:nvSpPr>
        <p:spPr>
          <a:xfrm>
            <a:off x="389436" y="1773610"/>
            <a:ext cx="8363938" cy="4032807"/>
          </a:xfrm>
          <a:prstGeom prst="rect">
            <a:avLst/>
          </a:prstGeom>
        </p:spPr>
        <p:txBody>
          <a:bodyPr lIns="68586" tIns="34294" rIns="68586" bIns="34294"/>
          <a:lstStyle/>
          <a:p>
            <a:r>
              <a:rPr lang="en-US" dirty="0" smtClean="0">
                <a:solidFill>
                  <a:schemeClr val="tx1">
                    <a:lumMod val="50000"/>
                    <a:lumOff val="50000"/>
                  </a:schemeClr>
                </a:solidFill>
              </a:rPr>
              <a:t>SharePoint 2010</a:t>
            </a:r>
          </a:p>
          <a:p>
            <a:pPr lvl="1"/>
            <a:r>
              <a:rPr lang="en-US" dirty="0" smtClean="0">
                <a:solidFill>
                  <a:schemeClr val="tx1">
                    <a:lumMod val="50000"/>
                    <a:lumOff val="50000"/>
                  </a:schemeClr>
                </a:solidFill>
              </a:rPr>
              <a:t>X64</a:t>
            </a:r>
          </a:p>
          <a:p>
            <a:r>
              <a:rPr lang="en-US" dirty="0" smtClean="0">
                <a:solidFill>
                  <a:schemeClr val="tx1">
                    <a:lumMod val="50000"/>
                    <a:lumOff val="50000"/>
                  </a:schemeClr>
                </a:solidFill>
              </a:rPr>
              <a:t>Windows Phone 7 Emulator</a:t>
            </a:r>
          </a:p>
          <a:p>
            <a:pPr lvl="1"/>
            <a:r>
              <a:rPr lang="en-US" dirty="0" smtClean="0">
                <a:solidFill>
                  <a:schemeClr val="tx1">
                    <a:lumMod val="50000"/>
                    <a:lumOff val="50000"/>
                  </a:schemeClr>
                </a:solidFill>
              </a:rPr>
              <a:t>Windows 7</a:t>
            </a:r>
          </a:p>
          <a:p>
            <a:pPr lvl="1"/>
            <a:r>
              <a:rPr lang="en-US" dirty="0" smtClean="0">
                <a:solidFill>
                  <a:schemeClr val="tx1">
                    <a:lumMod val="50000"/>
                    <a:lumOff val="50000"/>
                  </a:schemeClr>
                </a:solidFill>
              </a:rPr>
              <a:t>GPU enabled</a:t>
            </a:r>
          </a:p>
          <a:p>
            <a:r>
              <a:rPr lang="en-US" dirty="0" smtClean="0">
                <a:solidFill>
                  <a:schemeClr val="tx1">
                    <a:lumMod val="50000"/>
                    <a:lumOff val="50000"/>
                  </a:schemeClr>
                </a:solidFill>
              </a:rPr>
              <a:t>Azure Compute/Storage Emulator (optional)</a:t>
            </a:r>
          </a:p>
          <a:p>
            <a:r>
              <a:rPr lang="en-US" dirty="0" smtClean="0">
                <a:solidFill>
                  <a:schemeClr val="tx1">
                    <a:lumMod val="50000"/>
                    <a:lumOff val="50000"/>
                  </a:schemeClr>
                </a:solidFill>
              </a:rPr>
              <a:t>Unified Access Gateway (UAG) (optional)</a:t>
            </a:r>
          </a:p>
          <a:p>
            <a:r>
              <a:rPr lang="en-US" dirty="0" smtClean="0">
                <a:solidFill>
                  <a:schemeClr val="tx1">
                    <a:lumMod val="50000"/>
                    <a:lumOff val="50000"/>
                  </a:schemeClr>
                </a:solidFill>
              </a:rPr>
              <a:t>Hyper-V or boot to VHD</a:t>
            </a:r>
            <a:endParaRPr lang="en-US" dirty="0">
              <a:solidFill>
                <a:schemeClr val="tx1">
                  <a:lumMod val="50000"/>
                  <a:lumOff val="50000"/>
                </a:schemeClr>
              </a:solidFill>
            </a:endParaRPr>
          </a:p>
        </p:txBody>
      </p:sp>
    </p:spTree>
    <p:extLst>
      <p:ext uri="{BB962C8B-B14F-4D97-AF65-F5344CB8AC3E}">
        <p14:creationId xmlns:p14="http://schemas.microsoft.com/office/powerpoint/2010/main" val="3702206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Developer Workstation</a:t>
            </a:r>
            <a:endParaRPr lang="en-US" dirty="0"/>
          </a:p>
        </p:txBody>
      </p:sp>
      <p:sp>
        <p:nvSpPr>
          <p:cNvPr id="3" name="Text Placeholder 2"/>
          <p:cNvSpPr>
            <a:spLocks noGrp="1"/>
          </p:cNvSpPr>
          <p:nvPr>
            <p:ph type="body" sz="quarter" idx="4294967295"/>
          </p:nvPr>
        </p:nvSpPr>
        <p:spPr>
          <a:xfrm>
            <a:off x="389436" y="1845618"/>
            <a:ext cx="8363938" cy="3897353"/>
          </a:xfrm>
          <a:prstGeom prst="rect">
            <a:avLst/>
          </a:prstGeom>
        </p:spPr>
        <p:txBody>
          <a:bodyPr lIns="68586" tIns="34294" rIns="68586" bIns="34294"/>
          <a:lstStyle/>
          <a:p>
            <a:r>
              <a:rPr lang="en-US" dirty="0" smtClean="0">
                <a:solidFill>
                  <a:schemeClr val="tx1">
                    <a:lumMod val="50000"/>
                    <a:lumOff val="50000"/>
                  </a:schemeClr>
                </a:solidFill>
              </a:rPr>
              <a:t>SharePoint Easy Setup</a:t>
            </a:r>
          </a:p>
          <a:p>
            <a:pPr lvl="1"/>
            <a:r>
              <a:rPr lang="en-US" dirty="0" smtClean="0">
                <a:solidFill>
                  <a:schemeClr val="tx1">
                    <a:lumMod val="50000"/>
                    <a:lumOff val="50000"/>
                  </a:schemeClr>
                </a:solidFill>
              </a:rPr>
              <a:t>Automated workstation build</a:t>
            </a:r>
          </a:p>
          <a:p>
            <a:pPr lvl="1"/>
            <a:r>
              <a:rPr lang="en-US" dirty="0" smtClean="0">
                <a:solidFill>
                  <a:schemeClr val="tx1">
                    <a:lumMod val="50000"/>
                    <a:lumOff val="50000"/>
                  </a:schemeClr>
                </a:solidFill>
              </a:rPr>
              <a:t>Downloads products if you need them</a:t>
            </a:r>
          </a:p>
          <a:p>
            <a:pPr lvl="1"/>
            <a:r>
              <a:rPr lang="en-US" dirty="0" smtClean="0">
                <a:solidFill>
                  <a:schemeClr val="tx1">
                    <a:lumMod val="50000"/>
                    <a:lumOff val="50000"/>
                  </a:schemeClr>
                </a:solidFill>
              </a:rPr>
              <a:t>Fully PowerShell based</a:t>
            </a:r>
          </a:p>
          <a:p>
            <a:pPr lvl="1"/>
            <a:r>
              <a:rPr lang="en-US" dirty="0" smtClean="0">
                <a:solidFill>
                  <a:schemeClr val="tx1">
                    <a:lumMod val="50000"/>
                    <a:lumOff val="50000"/>
                  </a:schemeClr>
                </a:solidFill>
              </a:rPr>
              <a:t>Bare metal or Boot to VHD options</a:t>
            </a:r>
          </a:p>
          <a:p>
            <a:pPr lvl="1"/>
            <a:endParaRPr lang="en-US" dirty="0" smtClean="0">
              <a:solidFill>
                <a:schemeClr val="tx1">
                  <a:lumMod val="50000"/>
                  <a:lumOff val="50000"/>
                </a:schemeClr>
              </a:solidFill>
            </a:endParaRPr>
          </a:p>
          <a:p>
            <a:r>
              <a:rPr lang="en-US" dirty="0" smtClean="0">
                <a:solidFill>
                  <a:schemeClr val="tx1">
                    <a:lumMod val="50000"/>
                    <a:lumOff val="50000"/>
                  </a:schemeClr>
                </a:solidFill>
              </a:rPr>
              <a:t>+ Windows Phone SDK/tools</a:t>
            </a:r>
          </a:p>
          <a:p>
            <a:endParaRPr lang="en-US" dirty="0">
              <a:solidFill>
                <a:schemeClr val="tx1">
                  <a:lumMod val="50000"/>
                  <a:lumOff val="50000"/>
                </a:schemeClr>
              </a:solidFill>
            </a:endParaRPr>
          </a:p>
        </p:txBody>
      </p:sp>
      <p:sp>
        <p:nvSpPr>
          <p:cNvPr id="4" name="TextBox 3"/>
          <p:cNvSpPr txBox="1"/>
          <p:nvPr/>
        </p:nvSpPr>
        <p:spPr>
          <a:xfrm>
            <a:off x="2377625" y="5908448"/>
            <a:ext cx="3627788" cy="738664"/>
          </a:xfrm>
          <a:prstGeom prst="rect">
            <a:avLst/>
          </a:prstGeom>
          <a:noFill/>
        </p:spPr>
        <p:txBody>
          <a:bodyPr wrap="none" lIns="0" tIns="0" rIns="0" bIns="0" rtlCol="0">
            <a:spAutoFit/>
          </a:bodyPr>
          <a:lstStyle/>
          <a:p>
            <a:pPr marL="0" lvl="1"/>
            <a:r>
              <a:rPr lang="en-US" sz="2400" dirty="0"/>
              <a:t>Bing “SharePoint Easy Setup”</a:t>
            </a:r>
          </a:p>
          <a:p>
            <a:endParaRPr lang="en-US" sz="2400" dirty="0" err="1">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51751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a:t>
            </a:r>
            <a:r>
              <a:rPr lang="en-US" dirty="0" smtClean="0"/>
              <a:t>Machine</a:t>
            </a:r>
            <a:endParaRPr lang="en-US" dirty="0"/>
          </a:p>
        </p:txBody>
      </p:sp>
      <p:sp>
        <p:nvSpPr>
          <p:cNvPr id="10" name="Content Placeholder 9"/>
          <p:cNvSpPr>
            <a:spLocks noGrp="1"/>
          </p:cNvSpPr>
          <p:nvPr>
            <p:ph idx="1"/>
          </p:nvPr>
        </p:nvSpPr>
        <p:spPr/>
        <p:txBody>
          <a:bodyPr/>
          <a:lstStyle/>
          <a:p>
            <a:endParaRPr lang="en-US"/>
          </a:p>
        </p:txBody>
      </p:sp>
      <p:grpSp>
        <p:nvGrpSpPr>
          <p:cNvPr id="8" name="Group 7"/>
          <p:cNvGrpSpPr/>
          <p:nvPr/>
        </p:nvGrpSpPr>
        <p:grpSpPr>
          <a:xfrm>
            <a:off x="4264413" y="1893772"/>
            <a:ext cx="4115872" cy="4012896"/>
            <a:chOff x="4146465" y="1855430"/>
            <a:chExt cx="5486400" cy="4011967"/>
          </a:xfrm>
        </p:grpSpPr>
        <p:sp>
          <p:nvSpPr>
            <p:cNvPr id="3" name="Rectangle 2"/>
            <p:cNvSpPr/>
            <p:nvPr/>
          </p:nvSpPr>
          <p:spPr>
            <a:xfrm>
              <a:off x="4146465" y="1855430"/>
              <a:ext cx="5486400" cy="40119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TextBox 3"/>
            <p:cNvSpPr txBox="1"/>
            <p:nvPr/>
          </p:nvSpPr>
          <p:spPr>
            <a:xfrm>
              <a:off x="4210830" y="1919962"/>
              <a:ext cx="1639679" cy="369246"/>
            </a:xfrm>
            <a:prstGeom prst="rect">
              <a:avLst/>
            </a:prstGeom>
            <a:noFill/>
          </p:spPr>
          <p:txBody>
            <a:bodyPr wrap="none" rtlCol="0">
              <a:spAutoFit/>
            </a:bodyPr>
            <a:lstStyle/>
            <a:p>
              <a:r>
                <a:rPr lang="en-US" dirty="0" smtClean="0">
                  <a:solidFill>
                    <a:schemeClr val="tx1">
                      <a:lumMod val="10000"/>
                    </a:schemeClr>
                  </a:solidFill>
                </a:rPr>
                <a:t>Windows 7</a:t>
              </a:r>
              <a:endParaRPr lang="en-US" dirty="0">
                <a:solidFill>
                  <a:schemeClr val="tx1">
                    <a:lumMod val="10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659" y="2555027"/>
              <a:ext cx="2245065" cy="185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727865" y="2529390"/>
              <a:ext cx="1600200" cy="2819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SharePoint</a:t>
              </a:r>
              <a:endParaRPr lang="en-US" dirty="0"/>
            </a:p>
          </p:txBody>
        </p:sp>
        <p:cxnSp>
          <p:nvCxnSpPr>
            <p:cNvPr id="7" name="Straight Arrow Connector 6"/>
            <p:cNvCxnSpPr/>
            <p:nvPr/>
          </p:nvCxnSpPr>
          <p:spPr>
            <a:xfrm>
              <a:off x="6622965" y="3481578"/>
              <a:ext cx="1104900"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2052" name="Picture 4" descr="C:\Users\Administrator.WIN-5L103LH6NA7\Pictures\Artwork_Imagery\Icons - Illustrations\_ REAL VISTA STYLE\desktop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46" y="2804174"/>
            <a:ext cx="1829276" cy="24389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96234" y="5925769"/>
            <a:ext cx="2959540" cy="700200"/>
          </a:xfrm>
          <a:prstGeom prst="rect">
            <a:avLst/>
          </a:prstGeom>
          <a:noFill/>
        </p:spPr>
        <p:txBody>
          <a:bodyPr wrap="none" lIns="68586" tIns="34294" rIns="68586" bIns="34294">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1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My Favorite!</a:t>
            </a:r>
          </a:p>
        </p:txBody>
      </p:sp>
    </p:spTree>
    <p:extLst>
      <p:ext uri="{BB962C8B-B14F-4D97-AF65-F5344CB8AC3E}">
        <p14:creationId xmlns:p14="http://schemas.microsoft.com/office/powerpoint/2010/main" val="1488578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Multi-machine Developer Setup </a:t>
            </a:r>
          </a:p>
        </p:txBody>
      </p:sp>
      <p:sp>
        <p:nvSpPr>
          <p:cNvPr id="18" name="Content Placeholder 17"/>
          <p:cNvSpPr>
            <a:spLocks noGrp="1"/>
          </p:cNvSpPr>
          <p:nvPr>
            <p:ph idx="1"/>
          </p:nvPr>
        </p:nvSpPr>
        <p:spPr/>
        <p:txBody>
          <a:bodyPr/>
          <a:lstStyle/>
          <a:p>
            <a:endParaRPr lang="en-US"/>
          </a:p>
        </p:txBody>
      </p:sp>
      <p:sp>
        <p:nvSpPr>
          <p:cNvPr id="3" name="Rectangle 2"/>
          <p:cNvSpPr/>
          <p:nvPr/>
        </p:nvSpPr>
        <p:spPr>
          <a:xfrm>
            <a:off x="400154" y="1855863"/>
            <a:ext cx="2458090" cy="2820053"/>
          </a:xfrm>
          <a:prstGeom prst="rect">
            <a:avLst/>
          </a:prstGeom>
        </p:spPr>
        <p:style>
          <a:lnRef idx="1">
            <a:schemeClr val="accent1"/>
          </a:lnRef>
          <a:fillRef idx="2">
            <a:schemeClr val="accent1"/>
          </a:fillRef>
          <a:effectRef idx="1">
            <a:schemeClr val="accent1"/>
          </a:effectRef>
          <a:fontRef idx="minor">
            <a:schemeClr val="dk1"/>
          </a:fontRef>
        </p:style>
        <p:txBody>
          <a:bodyPr lIns="68586" tIns="34294" rIns="68586" bIns="34294" rtlCol="0" anchor="ctr"/>
          <a:lstStyle/>
          <a:p>
            <a:pPr algn="ctr"/>
            <a:endParaRPr lang="en-US" dirty="0"/>
          </a:p>
        </p:txBody>
      </p:sp>
      <p:sp>
        <p:nvSpPr>
          <p:cNvPr id="4" name="Rectangle 3"/>
          <p:cNvSpPr/>
          <p:nvPr/>
        </p:nvSpPr>
        <p:spPr>
          <a:xfrm>
            <a:off x="3830050" y="1829223"/>
            <a:ext cx="3315563" cy="3734665"/>
          </a:xfrm>
          <a:prstGeom prst="rect">
            <a:avLst/>
          </a:prstGeom>
        </p:spPr>
        <p:style>
          <a:lnRef idx="1">
            <a:schemeClr val="accent1"/>
          </a:lnRef>
          <a:fillRef idx="2">
            <a:schemeClr val="accent1"/>
          </a:fillRef>
          <a:effectRef idx="1">
            <a:schemeClr val="accent1"/>
          </a:effectRef>
          <a:fontRef idx="minor">
            <a:schemeClr val="dk1"/>
          </a:fontRef>
        </p:style>
        <p:txBody>
          <a:bodyPr lIns="68586" tIns="34294" rIns="68586" bIns="34294" rtlCol="0" anchor="ctr"/>
          <a:lstStyle/>
          <a:p>
            <a:pPr algn="ctr"/>
            <a:endParaRPr lang="en-US"/>
          </a:p>
        </p:txBody>
      </p:sp>
      <p:sp>
        <p:nvSpPr>
          <p:cNvPr id="5" name="Rectangle 4"/>
          <p:cNvSpPr/>
          <p:nvPr/>
        </p:nvSpPr>
        <p:spPr>
          <a:xfrm>
            <a:off x="5773655" y="2438965"/>
            <a:ext cx="1200463" cy="28200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6" tIns="34294" rIns="68586" bIns="34294" rtlCol="0" anchor="ctr"/>
          <a:lstStyle/>
          <a:p>
            <a:pPr algn="ctr"/>
            <a:r>
              <a:rPr lang="en-US" dirty="0" smtClean="0"/>
              <a:t>SharePoint</a:t>
            </a:r>
          </a:p>
          <a:p>
            <a:pPr algn="ctr"/>
            <a:r>
              <a:rPr lang="en-US" dirty="0" smtClean="0"/>
              <a:t>VHD</a:t>
            </a:r>
            <a:endParaRPr lang="en-US" dirty="0"/>
          </a:p>
        </p:txBody>
      </p:sp>
      <p:sp>
        <p:nvSpPr>
          <p:cNvPr id="6" name="Rectangle 5"/>
          <p:cNvSpPr/>
          <p:nvPr/>
        </p:nvSpPr>
        <p:spPr>
          <a:xfrm>
            <a:off x="2448657" y="2630987"/>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.30</a:t>
            </a:r>
          </a:p>
        </p:txBody>
      </p:sp>
      <p:sp>
        <p:nvSpPr>
          <p:cNvPr id="7" name="TextBox 6"/>
          <p:cNvSpPr txBox="1"/>
          <p:nvPr/>
        </p:nvSpPr>
        <p:spPr>
          <a:xfrm>
            <a:off x="640546" y="4942680"/>
            <a:ext cx="1879373" cy="392423"/>
          </a:xfrm>
          <a:prstGeom prst="rect">
            <a:avLst/>
          </a:prstGeom>
          <a:noFill/>
        </p:spPr>
        <p:txBody>
          <a:bodyPr wrap="none" lIns="68586" tIns="34294" rIns="68586" bIns="34294" rtlCol="0">
            <a:spAutoFit/>
          </a:bodyPr>
          <a:lstStyle/>
          <a:p>
            <a:r>
              <a:rPr lang="en-US" sz="2100" b="1" dirty="0">
                <a:solidFill>
                  <a:schemeClr val="bg1"/>
                </a:solidFill>
              </a:rPr>
              <a:t>192.168.150.XX</a:t>
            </a:r>
          </a:p>
        </p:txBody>
      </p:sp>
      <p:sp>
        <p:nvSpPr>
          <p:cNvPr id="8" name="Rectangle 7"/>
          <p:cNvSpPr/>
          <p:nvPr/>
        </p:nvSpPr>
        <p:spPr>
          <a:xfrm>
            <a:off x="3544225" y="2639868"/>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.20</a:t>
            </a:r>
          </a:p>
        </p:txBody>
      </p:sp>
      <p:sp>
        <p:nvSpPr>
          <p:cNvPr id="9" name="Rectangle 8"/>
          <p:cNvSpPr/>
          <p:nvPr/>
        </p:nvSpPr>
        <p:spPr>
          <a:xfrm>
            <a:off x="5544996" y="2639868"/>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.5</a:t>
            </a:r>
          </a:p>
        </p:txBody>
      </p:sp>
      <p:sp>
        <p:nvSpPr>
          <p:cNvPr id="10" name="Rectangle 9"/>
          <p:cNvSpPr/>
          <p:nvPr/>
        </p:nvSpPr>
        <p:spPr>
          <a:xfrm>
            <a:off x="5516691" y="4409154"/>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.1</a:t>
            </a:r>
          </a:p>
        </p:txBody>
      </p:sp>
      <p:sp>
        <p:nvSpPr>
          <p:cNvPr id="11" name="Rectangle 10"/>
          <p:cNvSpPr/>
          <p:nvPr/>
        </p:nvSpPr>
        <p:spPr>
          <a:xfrm>
            <a:off x="4401697" y="4409154"/>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.10</a:t>
            </a:r>
          </a:p>
        </p:txBody>
      </p:sp>
      <p:cxnSp>
        <p:nvCxnSpPr>
          <p:cNvPr id="12" name="Straight Arrow Connector 11"/>
          <p:cNvCxnSpPr>
            <a:stCxn id="6" idx="3"/>
            <a:endCxn id="8" idx="1"/>
          </p:cNvCxnSpPr>
          <p:nvPr/>
        </p:nvCxnSpPr>
        <p:spPr>
          <a:xfrm>
            <a:off x="3020306" y="2897751"/>
            <a:ext cx="523919" cy="8881"/>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9" idx="1"/>
          </p:cNvCxnSpPr>
          <p:nvPr/>
        </p:nvCxnSpPr>
        <p:spPr>
          <a:xfrm>
            <a:off x="4115872" y="2906630"/>
            <a:ext cx="1429122"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73345" y="4675916"/>
            <a:ext cx="514484"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48440" y="1920410"/>
            <a:ext cx="1183926" cy="346257"/>
          </a:xfrm>
          <a:prstGeom prst="rect">
            <a:avLst/>
          </a:prstGeom>
          <a:noFill/>
        </p:spPr>
        <p:txBody>
          <a:bodyPr wrap="none" lIns="68586" tIns="34294" rIns="68586" bIns="34294" rtlCol="0">
            <a:spAutoFit/>
          </a:bodyPr>
          <a:lstStyle/>
          <a:p>
            <a:r>
              <a:rPr lang="en-US" dirty="0" smtClean="0">
                <a:solidFill>
                  <a:schemeClr val="tx1">
                    <a:lumMod val="10000"/>
                  </a:schemeClr>
                </a:solidFill>
              </a:rPr>
              <a:t>Windows 7</a:t>
            </a:r>
            <a:endParaRPr lang="en-US" dirty="0">
              <a:solidFill>
                <a:schemeClr val="tx1">
                  <a:lumMod val="10000"/>
                </a:schemeClr>
              </a:solidFill>
            </a:endParaRPr>
          </a:p>
        </p:txBody>
      </p:sp>
      <p:sp>
        <p:nvSpPr>
          <p:cNvPr id="16" name="TextBox 15"/>
          <p:cNvSpPr txBox="1"/>
          <p:nvPr/>
        </p:nvSpPr>
        <p:spPr>
          <a:xfrm>
            <a:off x="3909126" y="1894056"/>
            <a:ext cx="2483834" cy="346257"/>
          </a:xfrm>
          <a:prstGeom prst="rect">
            <a:avLst/>
          </a:prstGeom>
          <a:noFill/>
        </p:spPr>
        <p:txBody>
          <a:bodyPr wrap="none" lIns="68586" tIns="34294" rIns="68586" bIns="34294" rtlCol="0">
            <a:spAutoFit/>
          </a:bodyPr>
          <a:lstStyle/>
          <a:p>
            <a:r>
              <a:rPr lang="en-US" dirty="0" smtClean="0">
                <a:solidFill>
                  <a:schemeClr val="tx1">
                    <a:lumMod val="10000"/>
                  </a:schemeClr>
                </a:solidFill>
              </a:rPr>
              <a:t>Windows Server 2008 R2</a:t>
            </a:r>
            <a:endParaRPr lang="en-US" dirty="0">
              <a:solidFill>
                <a:schemeClr val="tx1">
                  <a:lumMod val="10000"/>
                </a:schemeClr>
              </a:solidFill>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857" y="2555623"/>
            <a:ext cx="1684237" cy="185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Administrator.WIN-5L103LH6NA7\Pictures\Artwork_Imagery\Icons - Illustrations\_ REAL VISTA STYLE\desktop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917" y="1580067"/>
            <a:ext cx="1829276" cy="24389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WIN-5L103LH6NA7\Pictures\Artwork_Imagery\Icons - Illustrations\_ REAL VISTA STYLE\desktop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669" y="4451777"/>
            <a:ext cx="1829276" cy="243896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urved Connector 19"/>
          <p:cNvCxnSpPr/>
          <p:nvPr/>
        </p:nvCxnSpPr>
        <p:spPr>
          <a:xfrm rot="16200000" flipV="1">
            <a:off x="7443681" y="3827301"/>
            <a:ext cx="1122661" cy="496344"/>
          </a:xfrm>
          <a:prstGeom prst="curvedConnector3">
            <a:avLst>
              <a:gd name="adj1" fmla="val 50000"/>
            </a:avLst>
          </a:prstGeom>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841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Multi-machine Developer </a:t>
            </a:r>
            <a:r>
              <a:rPr lang="en-US" dirty="0" smtClean="0"/>
              <a:t>Setup with </a:t>
            </a:r>
            <a:r>
              <a:rPr lang="en-US" dirty="0"/>
              <a:t>UAG </a:t>
            </a:r>
          </a:p>
        </p:txBody>
      </p:sp>
      <p:sp>
        <p:nvSpPr>
          <p:cNvPr id="26" name="Content Placeholder 25"/>
          <p:cNvSpPr>
            <a:spLocks noGrp="1"/>
          </p:cNvSpPr>
          <p:nvPr>
            <p:ph idx="1"/>
          </p:nvPr>
        </p:nvSpPr>
        <p:spPr/>
        <p:txBody>
          <a:bodyPr/>
          <a:lstStyle/>
          <a:p>
            <a:endParaRPr lang="en-US"/>
          </a:p>
        </p:txBody>
      </p:sp>
      <p:sp>
        <p:nvSpPr>
          <p:cNvPr id="3" name="Rectangle 2"/>
          <p:cNvSpPr/>
          <p:nvPr/>
        </p:nvSpPr>
        <p:spPr>
          <a:xfrm>
            <a:off x="351766" y="1780547"/>
            <a:ext cx="2458090" cy="2820053"/>
          </a:xfrm>
          <a:prstGeom prst="rect">
            <a:avLst/>
          </a:prstGeom>
        </p:spPr>
        <p:style>
          <a:lnRef idx="1">
            <a:schemeClr val="accent1"/>
          </a:lnRef>
          <a:fillRef idx="2">
            <a:schemeClr val="accent1"/>
          </a:fillRef>
          <a:effectRef idx="1">
            <a:schemeClr val="accent1"/>
          </a:effectRef>
          <a:fontRef idx="minor">
            <a:schemeClr val="dk1"/>
          </a:fontRef>
        </p:style>
        <p:txBody>
          <a:bodyPr lIns="68586" tIns="34294" rIns="68586" bIns="34294" rtlCol="0" anchor="ctr"/>
          <a:lstStyle/>
          <a:p>
            <a:pPr algn="ctr"/>
            <a:endParaRPr lang="en-US" dirty="0"/>
          </a:p>
        </p:txBody>
      </p:sp>
      <p:sp>
        <p:nvSpPr>
          <p:cNvPr id="4" name="Rectangle 3"/>
          <p:cNvSpPr/>
          <p:nvPr/>
        </p:nvSpPr>
        <p:spPr>
          <a:xfrm>
            <a:off x="3781661" y="1753908"/>
            <a:ext cx="3315563" cy="3734665"/>
          </a:xfrm>
          <a:prstGeom prst="rect">
            <a:avLst/>
          </a:prstGeom>
        </p:spPr>
        <p:style>
          <a:lnRef idx="1">
            <a:schemeClr val="accent1"/>
          </a:lnRef>
          <a:fillRef idx="2">
            <a:schemeClr val="accent1"/>
          </a:fillRef>
          <a:effectRef idx="1">
            <a:schemeClr val="accent1"/>
          </a:effectRef>
          <a:fontRef idx="minor">
            <a:schemeClr val="dk1"/>
          </a:fontRef>
        </p:style>
        <p:txBody>
          <a:bodyPr lIns="68586" tIns="34294" rIns="68586" bIns="34294" rtlCol="0" anchor="ctr"/>
          <a:lstStyle/>
          <a:p>
            <a:pPr algn="ctr"/>
            <a:endParaRPr lang="en-US"/>
          </a:p>
        </p:txBody>
      </p:sp>
      <p:sp>
        <p:nvSpPr>
          <p:cNvPr id="5" name="Rectangle 4"/>
          <p:cNvSpPr/>
          <p:nvPr/>
        </p:nvSpPr>
        <p:spPr>
          <a:xfrm>
            <a:off x="5725267" y="3735567"/>
            <a:ext cx="1200463" cy="1600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6" tIns="34294" rIns="68586" bIns="34294" rtlCol="0" anchor="ctr"/>
          <a:lstStyle/>
          <a:p>
            <a:pPr algn="ctr"/>
            <a:r>
              <a:rPr lang="en-US" dirty="0" smtClean="0"/>
              <a:t>SharePoint</a:t>
            </a:r>
          </a:p>
          <a:p>
            <a:pPr algn="ctr"/>
            <a:r>
              <a:rPr lang="en-US" dirty="0" smtClean="0"/>
              <a:t>VHD</a:t>
            </a:r>
            <a:endParaRPr lang="en-US" dirty="0"/>
          </a:p>
        </p:txBody>
      </p:sp>
      <p:sp>
        <p:nvSpPr>
          <p:cNvPr id="6" name="Rectangle 5"/>
          <p:cNvSpPr/>
          <p:nvPr/>
        </p:nvSpPr>
        <p:spPr>
          <a:xfrm>
            <a:off x="2466868" y="2287432"/>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.20</a:t>
            </a:r>
          </a:p>
        </p:txBody>
      </p:sp>
      <p:sp>
        <p:nvSpPr>
          <p:cNvPr id="7" name="TextBox 6"/>
          <p:cNvSpPr txBox="1"/>
          <p:nvPr/>
        </p:nvSpPr>
        <p:spPr>
          <a:xfrm>
            <a:off x="1011781" y="4770919"/>
            <a:ext cx="1606862" cy="392423"/>
          </a:xfrm>
          <a:prstGeom prst="rect">
            <a:avLst/>
          </a:prstGeom>
          <a:noFill/>
        </p:spPr>
        <p:txBody>
          <a:bodyPr wrap="none" lIns="68586" tIns="34294" rIns="68586" bIns="34294" rtlCol="0">
            <a:spAutoFit/>
          </a:bodyPr>
          <a:lstStyle/>
          <a:p>
            <a:r>
              <a:rPr lang="en-US" sz="2100" b="1" dirty="0">
                <a:solidFill>
                  <a:schemeClr val="tx1">
                    <a:lumMod val="10000"/>
                  </a:schemeClr>
                </a:solidFill>
              </a:rPr>
              <a:t>192.168.1.XX</a:t>
            </a:r>
          </a:p>
        </p:txBody>
      </p:sp>
      <p:sp>
        <p:nvSpPr>
          <p:cNvPr id="8" name="Rectangle 7"/>
          <p:cNvSpPr/>
          <p:nvPr/>
        </p:nvSpPr>
        <p:spPr>
          <a:xfrm>
            <a:off x="3495836" y="2287432"/>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.10</a:t>
            </a:r>
          </a:p>
        </p:txBody>
      </p:sp>
      <p:sp>
        <p:nvSpPr>
          <p:cNvPr id="9" name="Rectangle 8"/>
          <p:cNvSpPr/>
          <p:nvPr/>
        </p:nvSpPr>
        <p:spPr>
          <a:xfrm>
            <a:off x="5267949" y="381178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.1</a:t>
            </a:r>
          </a:p>
        </p:txBody>
      </p:sp>
      <p:sp>
        <p:nvSpPr>
          <p:cNvPr id="10" name="Rectangle 9"/>
          <p:cNvSpPr/>
          <p:nvPr/>
        </p:nvSpPr>
        <p:spPr>
          <a:xfrm>
            <a:off x="4238980" y="381178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.10</a:t>
            </a:r>
          </a:p>
        </p:txBody>
      </p:sp>
      <p:cxnSp>
        <p:nvCxnSpPr>
          <p:cNvPr id="11" name="Straight Arrow Connector 10"/>
          <p:cNvCxnSpPr>
            <a:stCxn id="6" idx="3"/>
            <a:endCxn id="8" idx="1"/>
          </p:cNvCxnSpPr>
          <p:nvPr/>
        </p:nvCxnSpPr>
        <p:spPr>
          <a:xfrm>
            <a:off x="3038517" y="2554194"/>
            <a:ext cx="457319"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18" idx="1"/>
          </p:cNvCxnSpPr>
          <p:nvPr/>
        </p:nvCxnSpPr>
        <p:spPr>
          <a:xfrm>
            <a:off x="4067485" y="2554194"/>
            <a:ext cx="1200463"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a:endCxn id="9" idx="1"/>
          </p:cNvCxnSpPr>
          <p:nvPr/>
        </p:nvCxnSpPr>
        <p:spPr>
          <a:xfrm>
            <a:off x="4810627" y="4078547"/>
            <a:ext cx="457320"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0051" y="1845096"/>
            <a:ext cx="1183926" cy="346257"/>
          </a:xfrm>
          <a:prstGeom prst="rect">
            <a:avLst/>
          </a:prstGeom>
          <a:noFill/>
        </p:spPr>
        <p:txBody>
          <a:bodyPr wrap="none" lIns="68586" tIns="34294" rIns="68586" bIns="34294" rtlCol="0">
            <a:spAutoFit/>
          </a:bodyPr>
          <a:lstStyle/>
          <a:p>
            <a:r>
              <a:rPr lang="en-US" dirty="0" smtClean="0">
                <a:solidFill>
                  <a:schemeClr val="tx1">
                    <a:lumMod val="10000"/>
                  </a:schemeClr>
                </a:solidFill>
              </a:rPr>
              <a:t>Windows 7</a:t>
            </a:r>
            <a:endParaRPr lang="en-US" dirty="0">
              <a:solidFill>
                <a:schemeClr val="tx1">
                  <a:lumMod val="10000"/>
                </a:schemeClr>
              </a:solidFill>
            </a:endParaRPr>
          </a:p>
        </p:txBody>
      </p:sp>
      <p:sp>
        <p:nvSpPr>
          <p:cNvPr id="15" name="TextBox 14"/>
          <p:cNvSpPr txBox="1"/>
          <p:nvPr/>
        </p:nvSpPr>
        <p:spPr>
          <a:xfrm>
            <a:off x="3860738" y="1818741"/>
            <a:ext cx="2483834" cy="346257"/>
          </a:xfrm>
          <a:prstGeom prst="rect">
            <a:avLst/>
          </a:prstGeom>
          <a:noFill/>
        </p:spPr>
        <p:txBody>
          <a:bodyPr wrap="none" lIns="68586" tIns="34294" rIns="68586" bIns="34294" rtlCol="0">
            <a:spAutoFit/>
          </a:bodyPr>
          <a:lstStyle/>
          <a:p>
            <a:r>
              <a:rPr lang="en-US" dirty="0" smtClean="0">
                <a:solidFill>
                  <a:schemeClr val="tx1">
                    <a:lumMod val="10000"/>
                  </a:schemeClr>
                </a:solidFill>
              </a:rPr>
              <a:t>Windows Server 2008 R2</a:t>
            </a:r>
            <a:endParaRPr lang="en-US" dirty="0">
              <a:solidFill>
                <a:schemeClr val="tx1">
                  <a:lumMod val="10000"/>
                </a:schemeClr>
              </a:solidFill>
            </a:endParaRPr>
          </a:p>
        </p:txBody>
      </p:sp>
      <p:sp>
        <p:nvSpPr>
          <p:cNvPr id="16" name="Rectangle 15"/>
          <p:cNvSpPr/>
          <p:nvPr/>
        </p:nvSpPr>
        <p:spPr>
          <a:xfrm>
            <a:off x="5724743" y="2181036"/>
            <a:ext cx="1200463" cy="14402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6" tIns="34294" rIns="68586" bIns="34294" rtlCol="0" anchor="ctr"/>
          <a:lstStyle/>
          <a:p>
            <a:pPr algn="ctr"/>
            <a:r>
              <a:rPr lang="en-US" dirty="0" smtClean="0"/>
              <a:t>UAG</a:t>
            </a:r>
            <a:br>
              <a:rPr lang="en-US" dirty="0" smtClean="0"/>
            </a:br>
            <a:r>
              <a:rPr lang="en-US" dirty="0" smtClean="0"/>
              <a:t>VHD</a:t>
            </a:r>
            <a:endParaRPr lang="en-US"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468" y="2480308"/>
            <a:ext cx="1684237" cy="185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5267948" y="2287432"/>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.5</a:t>
            </a:r>
          </a:p>
        </p:txBody>
      </p:sp>
      <p:sp>
        <p:nvSpPr>
          <p:cNvPr id="19" name="TextBox 18"/>
          <p:cNvSpPr txBox="1"/>
          <p:nvPr/>
        </p:nvSpPr>
        <p:spPr>
          <a:xfrm>
            <a:off x="701519" y="5263015"/>
            <a:ext cx="1879373" cy="392423"/>
          </a:xfrm>
          <a:prstGeom prst="rect">
            <a:avLst/>
          </a:prstGeom>
          <a:noFill/>
        </p:spPr>
        <p:txBody>
          <a:bodyPr wrap="none" lIns="68586" tIns="34294" rIns="68586" bIns="34294" rtlCol="0">
            <a:spAutoFit/>
          </a:bodyPr>
          <a:lstStyle/>
          <a:p>
            <a:r>
              <a:rPr lang="en-US" sz="2100" b="1" dirty="0">
                <a:solidFill>
                  <a:srgbClr val="FF0000"/>
                </a:solidFill>
              </a:rPr>
              <a:t>192.168.150.XX</a:t>
            </a:r>
          </a:p>
        </p:txBody>
      </p:sp>
      <p:sp>
        <p:nvSpPr>
          <p:cNvPr id="20" name="Rectangle 19"/>
          <p:cNvSpPr/>
          <p:nvPr/>
        </p:nvSpPr>
        <p:spPr>
          <a:xfrm>
            <a:off x="5267948" y="292612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.5</a:t>
            </a:r>
          </a:p>
        </p:txBody>
      </p:sp>
      <p:cxnSp>
        <p:nvCxnSpPr>
          <p:cNvPr id="21" name="Elbow Connector 20"/>
          <p:cNvCxnSpPr>
            <a:stCxn id="20" idx="1"/>
            <a:endCxn id="10" idx="0"/>
          </p:cNvCxnSpPr>
          <p:nvPr/>
        </p:nvCxnSpPr>
        <p:spPr>
          <a:xfrm rot="10800000" flipV="1">
            <a:off x="4524802" y="3192888"/>
            <a:ext cx="743144" cy="618898"/>
          </a:xfrm>
          <a:prstGeom prst="bentConnector2">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5838266" y="2530267"/>
            <a:ext cx="172824" cy="670006"/>
          </a:xfrm>
          <a:custGeom>
            <a:avLst/>
            <a:gdLst>
              <a:gd name="connsiteX0" fmla="*/ 0 w 361560"/>
              <a:gd name="connsiteY0" fmla="*/ 0 h 669851"/>
              <a:gd name="connsiteX1" fmla="*/ 361507 w 361560"/>
              <a:gd name="connsiteY1" fmla="*/ 350874 h 669851"/>
              <a:gd name="connsiteX2" fmla="*/ 21265 w 361560"/>
              <a:gd name="connsiteY2" fmla="*/ 669851 h 669851"/>
            </a:gdLst>
            <a:ahLst/>
            <a:cxnLst>
              <a:cxn ang="0">
                <a:pos x="connsiteX0" y="connsiteY0"/>
              </a:cxn>
              <a:cxn ang="0">
                <a:pos x="connsiteX1" y="connsiteY1"/>
              </a:cxn>
              <a:cxn ang="0">
                <a:pos x="connsiteX2" y="connsiteY2"/>
              </a:cxn>
            </a:cxnLst>
            <a:rect l="l" t="t" r="r" b="b"/>
            <a:pathLst>
              <a:path w="361560" h="669851">
                <a:moveTo>
                  <a:pt x="0" y="0"/>
                </a:moveTo>
                <a:cubicBezTo>
                  <a:pt x="178981" y="119616"/>
                  <a:pt x="357963" y="239232"/>
                  <a:pt x="361507" y="350874"/>
                </a:cubicBezTo>
                <a:cubicBezTo>
                  <a:pt x="365051" y="462516"/>
                  <a:pt x="193158" y="566183"/>
                  <a:pt x="21265" y="669851"/>
                </a:cubicBezTo>
              </a:path>
            </a:pathLst>
          </a:custGeom>
          <a:ln>
            <a:headEnd type="arrow"/>
            <a:tailEnd type="arrow"/>
          </a:ln>
        </p:spPr>
        <p:style>
          <a:lnRef idx="2">
            <a:schemeClr val="accent1"/>
          </a:lnRef>
          <a:fillRef idx="0">
            <a:schemeClr val="accent1"/>
          </a:fillRef>
          <a:effectRef idx="1">
            <a:schemeClr val="accent1"/>
          </a:effectRef>
          <a:fontRef idx="minor">
            <a:schemeClr val="tx1"/>
          </a:fontRef>
        </p:style>
        <p:txBody>
          <a:bodyPr lIns="68586" tIns="34294" rIns="68586" bIns="34294" rtlCol="0" anchor="ctr"/>
          <a:lstStyle/>
          <a:p>
            <a:pPr algn="ctr"/>
            <a:endParaRPr lang="en-US">
              <a:solidFill>
                <a:schemeClr val="accent2">
                  <a:lumMod val="75000"/>
                </a:schemeClr>
              </a:solidFill>
            </a:endParaRPr>
          </a:p>
        </p:txBody>
      </p:sp>
      <p:pic>
        <p:nvPicPr>
          <p:cNvPr id="23" name="Picture 2" descr="C:\Users\Administrator.WIN-5L103LH6NA7\Pictures\Artwork_Imagery\Icons - Illustrations\_ REAL VISTA STYLE\desktop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917" y="1580067"/>
            <a:ext cx="1829276" cy="24389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Administrator.WIN-5L103LH6NA7\Pictures\Artwork_Imagery\Icons - Illustrations\_ REAL VISTA STYLE\desktop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669" y="4451777"/>
            <a:ext cx="1829276" cy="243896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urved Connector 24"/>
          <p:cNvCxnSpPr/>
          <p:nvPr/>
        </p:nvCxnSpPr>
        <p:spPr>
          <a:xfrm rot="16200000" flipV="1">
            <a:off x="7443681" y="3827301"/>
            <a:ext cx="1122661" cy="496344"/>
          </a:xfrm>
          <a:prstGeom prst="curvedConnector3">
            <a:avLst>
              <a:gd name="adj1" fmla="val 50000"/>
            </a:avLst>
          </a:prstGeom>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8253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Machine </a:t>
            </a:r>
            <a:r>
              <a:rPr lang="en-US" dirty="0"/>
              <a:t>Developer </a:t>
            </a:r>
            <a:r>
              <a:rPr lang="en-US" dirty="0" smtClean="0"/>
              <a:t>Setup with </a:t>
            </a:r>
            <a:r>
              <a:rPr lang="en-US" dirty="0"/>
              <a:t>UAG </a:t>
            </a:r>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29432" y="1753908"/>
            <a:ext cx="4867792" cy="3734665"/>
          </a:xfrm>
          <a:prstGeom prst="rect">
            <a:avLst/>
          </a:prstGeom>
        </p:spPr>
        <p:style>
          <a:lnRef idx="1">
            <a:schemeClr val="accent1"/>
          </a:lnRef>
          <a:fillRef idx="2">
            <a:schemeClr val="accent1"/>
          </a:fillRef>
          <a:effectRef idx="1">
            <a:schemeClr val="accent1"/>
          </a:effectRef>
          <a:fontRef idx="minor">
            <a:schemeClr val="dk1"/>
          </a:fontRef>
        </p:style>
        <p:txBody>
          <a:bodyPr lIns="68586" tIns="34294" rIns="68586" bIns="34294" rtlCol="0" anchor="ctr"/>
          <a:lstStyle/>
          <a:p>
            <a:pPr algn="ctr"/>
            <a:endParaRPr lang="en-US"/>
          </a:p>
        </p:txBody>
      </p:sp>
      <p:sp>
        <p:nvSpPr>
          <p:cNvPr id="5" name="Rectangle 4"/>
          <p:cNvSpPr/>
          <p:nvPr/>
        </p:nvSpPr>
        <p:spPr>
          <a:xfrm>
            <a:off x="5725267" y="3735567"/>
            <a:ext cx="1200463" cy="1600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6" tIns="34294" rIns="68586" bIns="34294" rtlCol="0" anchor="ctr"/>
          <a:lstStyle/>
          <a:p>
            <a:pPr algn="ctr"/>
            <a:r>
              <a:rPr lang="en-US" dirty="0" smtClean="0"/>
              <a:t>SharePoint</a:t>
            </a:r>
          </a:p>
          <a:p>
            <a:pPr algn="ctr"/>
            <a:r>
              <a:rPr lang="en-US" dirty="0" smtClean="0"/>
              <a:t>VHD</a:t>
            </a:r>
            <a:endParaRPr lang="en-US" dirty="0"/>
          </a:p>
        </p:txBody>
      </p:sp>
      <p:sp>
        <p:nvSpPr>
          <p:cNvPr id="7" name="TextBox 6"/>
          <p:cNvSpPr txBox="1"/>
          <p:nvPr/>
        </p:nvSpPr>
        <p:spPr>
          <a:xfrm>
            <a:off x="1011779" y="5672697"/>
            <a:ext cx="1606862" cy="392423"/>
          </a:xfrm>
          <a:prstGeom prst="rect">
            <a:avLst/>
          </a:prstGeom>
          <a:noFill/>
        </p:spPr>
        <p:txBody>
          <a:bodyPr wrap="none" lIns="68586" tIns="34294" rIns="68586" bIns="34294" rtlCol="0">
            <a:spAutoFit/>
          </a:bodyPr>
          <a:lstStyle/>
          <a:p>
            <a:r>
              <a:rPr lang="en-US" sz="2100" b="1" dirty="0">
                <a:solidFill>
                  <a:schemeClr val="tx1">
                    <a:lumMod val="10000"/>
                  </a:schemeClr>
                </a:solidFill>
              </a:rPr>
              <a:t>192.168.1.XX</a:t>
            </a:r>
          </a:p>
        </p:txBody>
      </p:sp>
      <p:sp>
        <p:nvSpPr>
          <p:cNvPr id="8" name="Rectangle 7"/>
          <p:cNvSpPr/>
          <p:nvPr/>
        </p:nvSpPr>
        <p:spPr>
          <a:xfrm>
            <a:off x="1984346" y="2263502"/>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.10</a:t>
            </a:r>
          </a:p>
        </p:txBody>
      </p:sp>
      <p:sp>
        <p:nvSpPr>
          <p:cNvPr id="9" name="Rectangle 8"/>
          <p:cNvSpPr/>
          <p:nvPr/>
        </p:nvSpPr>
        <p:spPr>
          <a:xfrm>
            <a:off x="5267949" y="381178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.1</a:t>
            </a:r>
          </a:p>
        </p:txBody>
      </p:sp>
      <p:sp>
        <p:nvSpPr>
          <p:cNvPr id="10" name="Rectangle 9"/>
          <p:cNvSpPr/>
          <p:nvPr/>
        </p:nvSpPr>
        <p:spPr>
          <a:xfrm>
            <a:off x="4238980" y="381178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.10</a:t>
            </a:r>
          </a:p>
        </p:txBody>
      </p:sp>
      <p:cxnSp>
        <p:nvCxnSpPr>
          <p:cNvPr id="12" name="Straight Arrow Connector 11"/>
          <p:cNvCxnSpPr>
            <a:stCxn id="8" idx="3"/>
            <a:endCxn id="18" idx="1"/>
          </p:cNvCxnSpPr>
          <p:nvPr/>
        </p:nvCxnSpPr>
        <p:spPr>
          <a:xfrm>
            <a:off x="2555994" y="2530267"/>
            <a:ext cx="2711952" cy="23928"/>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a:endCxn id="9" idx="1"/>
          </p:cNvCxnSpPr>
          <p:nvPr/>
        </p:nvCxnSpPr>
        <p:spPr>
          <a:xfrm>
            <a:off x="4810627" y="4078547"/>
            <a:ext cx="457320"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60738" y="1818741"/>
            <a:ext cx="2483834" cy="346257"/>
          </a:xfrm>
          <a:prstGeom prst="rect">
            <a:avLst/>
          </a:prstGeom>
          <a:noFill/>
        </p:spPr>
        <p:txBody>
          <a:bodyPr wrap="none" lIns="68586" tIns="34294" rIns="68586" bIns="34294" rtlCol="0">
            <a:spAutoFit/>
          </a:bodyPr>
          <a:lstStyle/>
          <a:p>
            <a:r>
              <a:rPr lang="en-US" dirty="0" smtClean="0">
                <a:solidFill>
                  <a:schemeClr val="tx1">
                    <a:lumMod val="10000"/>
                  </a:schemeClr>
                </a:solidFill>
              </a:rPr>
              <a:t>Windows Server 2008 R2</a:t>
            </a:r>
            <a:endParaRPr lang="en-US" dirty="0">
              <a:solidFill>
                <a:schemeClr val="tx1">
                  <a:lumMod val="10000"/>
                </a:schemeClr>
              </a:solidFill>
            </a:endParaRPr>
          </a:p>
        </p:txBody>
      </p:sp>
      <p:sp>
        <p:nvSpPr>
          <p:cNvPr id="16" name="Rectangle 15"/>
          <p:cNvSpPr/>
          <p:nvPr/>
        </p:nvSpPr>
        <p:spPr>
          <a:xfrm>
            <a:off x="5724743" y="2181036"/>
            <a:ext cx="1200463" cy="14402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6" tIns="34294" rIns="68586" bIns="34294" rtlCol="0" anchor="ctr"/>
          <a:lstStyle/>
          <a:p>
            <a:pPr algn="ctr"/>
            <a:r>
              <a:rPr lang="en-US" dirty="0" smtClean="0"/>
              <a:t>UAG</a:t>
            </a:r>
            <a:br>
              <a:rPr lang="en-US" dirty="0" smtClean="0"/>
            </a:br>
            <a:r>
              <a:rPr lang="en-US" dirty="0" smtClean="0"/>
              <a:t>VHD</a:t>
            </a:r>
            <a:endParaRPr lang="en-US"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996" y="3192518"/>
            <a:ext cx="1638821" cy="18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5267948" y="2287432"/>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.5</a:t>
            </a:r>
          </a:p>
        </p:txBody>
      </p:sp>
      <p:sp>
        <p:nvSpPr>
          <p:cNvPr id="19" name="TextBox 18"/>
          <p:cNvSpPr txBox="1"/>
          <p:nvPr/>
        </p:nvSpPr>
        <p:spPr>
          <a:xfrm>
            <a:off x="701519" y="6164792"/>
            <a:ext cx="1879373" cy="392423"/>
          </a:xfrm>
          <a:prstGeom prst="rect">
            <a:avLst/>
          </a:prstGeom>
          <a:noFill/>
        </p:spPr>
        <p:txBody>
          <a:bodyPr wrap="none" lIns="68586" tIns="34294" rIns="68586" bIns="34294" rtlCol="0">
            <a:spAutoFit/>
          </a:bodyPr>
          <a:lstStyle/>
          <a:p>
            <a:r>
              <a:rPr lang="en-US" sz="2100" b="1" dirty="0">
                <a:solidFill>
                  <a:srgbClr val="FF0000"/>
                </a:solidFill>
              </a:rPr>
              <a:t>192.168.150.XX</a:t>
            </a:r>
          </a:p>
        </p:txBody>
      </p:sp>
      <p:sp>
        <p:nvSpPr>
          <p:cNvPr id="20" name="Rectangle 19"/>
          <p:cNvSpPr/>
          <p:nvPr/>
        </p:nvSpPr>
        <p:spPr>
          <a:xfrm>
            <a:off x="5267948" y="292612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.5</a:t>
            </a:r>
          </a:p>
        </p:txBody>
      </p:sp>
      <p:cxnSp>
        <p:nvCxnSpPr>
          <p:cNvPr id="21" name="Elbow Connector 20"/>
          <p:cNvCxnSpPr>
            <a:stCxn id="20" idx="1"/>
            <a:endCxn id="10" idx="0"/>
          </p:cNvCxnSpPr>
          <p:nvPr/>
        </p:nvCxnSpPr>
        <p:spPr>
          <a:xfrm rot="10800000" flipV="1">
            <a:off x="4524802" y="3192888"/>
            <a:ext cx="743144" cy="618898"/>
          </a:xfrm>
          <a:prstGeom prst="bentConnector2">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5838266" y="2530267"/>
            <a:ext cx="172824" cy="670006"/>
          </a:xfrm>
          <a:custGeom>
            <a:avLst/>
            <a:gdLst>
              <a:gd name="connsiteX0" fmla="*/ 0 w 361560"/>
              <a:gd name="connsiteY0" fmla="*/ 0 h 669851"/>
              <a:gd name="connsiteX1" fmla="*/ 361507 w 361560"/>
              <a:gd name="connsiteY1" fmla="*/ 350874 h 669851"/>
              <a:gd name="connsiteX2" fmla="*/ 21265 w 361560"/>
              <a:gd name="connsiteY2" fmla="*/ 669851 h 669851"/>
            </a:gdLst>
            <a:ahLst/>
            <a:cxnLst>
              <a:cxn ang="0">
                <a:pos x="connsiteX0" y="connsiteY0"/>
              </a:cxn>
              <a:cxn ang="0">
                <a:pos x="connsiteX1" y="connsiteY1"/>
              </a:cxn>
              <a:cxn ang="0">
                <a:pos x="connsiteX2" y="connsiteY2"/>
              </a:cxn>
            </a:cxnLst>
            <a:rect l="l" t="t" r="r" b="b"/>
            <a:pathLst>
              <a:path w="361560" h="669851">
                <a:moveTo>
                  <a:pt x="0" y="0"/>
                </a:moveTo>
                <a:cubicBezTo>
                  <a:pt x="178981" y="119616"/>
                  <a:pt x="357963" y="239232"/>
                  <a:pt x="361507" y="350874"/>
                </a:cubicBezTo>
                <a:cubicBezTo>
                  <a:pt x="365051" y="462516"/>
                  <a:pt x="193158" y="566183"/>
                  <a:pt x="21265" y="669851"/>
                </a:cubicBezTo>
              </a:path>
            </a:pathLst>
          </a:custGeom>
          <a:ln>
            <a:headEnd type="arrow"/>
            <a:tailEnd type="arrow"/>
          </a:ln>
        </p:spPr>
        <p:style>
          <a:lnRef idx="2">
            <a:schemeClr val="accent1"/>
          </a:lnRef>
          <a:fillRef idx="0">
            <a:schemeClr val="accent1"/>
          </a:fillRef>
          <a:effectRef idx="1">
            <a:schemeClr val="accent1"/>
          </a:effectRef>
          <a:fontRef idx="minor">
            <a:schemeClr val="tx1"/>
          </a:fontRef>
        </p:style>
        <p:txBody>
          <a:bodyPr lIns="68586" tIns="34294" rIns="68586" bIns="34294" rtlCol="0" anchor="ctr"/>
          <a:lstStyle/>
          <a:p>
            <a:pPr algn="ctr"/>
            <a:endParaRPr lang="en-US">
              <a:solidFill>
                <a:schemeClr val="accent2">
                  <a:lumMod val="75000"/>
                </a:schemeClr>
              </a:solidFill>
            </a:endParaRPr>
          </a:p>
        </p:txBody>
      </p:sp>
      <p:pic>
        <p:nvPicPr>
          <p:cNvPr id="23" name="Picture 2" descr="C:\Users\Administrator.WIN-5L103LH6NA7\Pictures\Artwork_Imagery\Icons - Illustrations\_ REAL VISTA STYLE\desktop 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917" y="1580067"/>
            <a:ext cx="1829276" cy="243896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urved Connector 24"/>
          <p:cNvCxnSpPr>
            <a:stCxn id="1026" idx="1"/>
            <a:endCxn id="2050" idx="3"/>
          </p:cNvCxnSpPr>
          <p:nvPr/>
        </p:nvCxnSpPr>
        <p:spPr>
          <a:xfrm rot="10800000">
            <a:off x="1228779" y="3500688"/>
            <a:ext cx="695310" cy="664220"/>
          </a:xfrm>
          <a:prstGeom prst="curvedConnector3">
            <a:avLst>
              <a:gd name="adj1" fmla="val 50000"/>
            </a:avLst>
          </a:prstGeom>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pic>
        <p:nvPicPr>
          <p:cNvPr id="2050" name="Picture 2" descr="C:\Users\Administrator.WIN-5L103LH6NA7\Pictures\Artwork_Imagery\Hardware Photos\OEM HW\Windows Mobile devices (cell phone, pda)\Windows 7  - prototype\Windows Phone 7 Seri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02" y="2159573"/>
            <a:ext cx="1020876" cy="26822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33" t="4763" r="3319" b="-1"/>
          <a:stretch/>
        </p:blipFill>
        <p:spPr bwMode="auto">
          <a:xfrm>
            <a:off x="1924088" y="3906156"/>
            <a:ext cx="590952" cy="51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900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Machine </a:t>
            </a:r>
            <a:r>
              <a:rPr lang="en-US" dirty="0"/>
              <a:t>Developer </a:t>
            </a:r>
            <a:r>
              <a:rPr lang="en-US" dirty="0" smtClean="0"/>
              <a:t>Setup </a:t>
            </a:r>
            <a:br>
              <a:rPr lang="en-US" dirty="0" smtClean="0"/>
            </a:br>
            <a:r>
              <a:rPr lang="en-US" dirty="0" smtClean="0"/>
              <a:t>with Hyper-V</a:t>
            </a:r>
            <a:endParaRPr lang="en-US" dirty="0"/>
          </a:p>
        </p:txBody>
      </p:sp>
      <p:sp>
        <p:nvSpPr>
          <p:cNvPr id="11" name="Content Placeholder 10"/>
          <p:cNvSpPr>
            <a:spLocks noGrp="1"/>
          </p:cNvSpPr>
          <p:nvPr>
            <p:ph idx="1"/>
          </p:nvPr>
        </p:nvSpPr>
        <p:spPr/>
        <p:txBody>
          <a:bodyPr/>
          <a:lstStyle/>
          <a:p>
            <a:endParaRPr lang="en-US"/>
          </a:p>
        </p:txBody>
      </p:sp>
      <p:sp>
        <p:nvSpPr>
          <p:cNvPr id="4" name="Rectangle 3"/>
          <p:cNvSpPr/>
          <p:nvPr/>
        </p:nvSpPr>
        <p:spPr>
          <a:xfrm>
            <a:off x="2229433" y="1753908"/>
            <a:ext cx="6554659" cy="3734665"/>
          </a:xfrm>
          <a:prstGeom prst="rect">
            <a:avLst/>
          </a:prstGeom>
        </p:spPr>
        <p:style>
          <a:lnRef idx="1">
            <a:schemeClr val="accent1"/>
          </a:lnRef>
          <a:fillRef idx="2">
            <a:schemeClr val="accent1"/>
          </a:fillRef>
          <a:effectRef idx="1">
            <a:schemeClr val="accent1"/>
          </a:effectRef>
          <a:fontRef idx="minor">
            <a:schemeClr val="dk1"/>
          </a:fontRef>
        </p:style>
        <p:txBody>
          <a:bodyPr lIns="68586" tIns="34294" rIns="68586" bIns="34294" rtlCol="0" anchor="ctr"/>
          <a:lstStyle/>
          <a:p>
            <a:pPr algn="ctr"/>
            <a:endParaRPr lang="en-US"/>
          </a:p>
        </p:txBody>
      </p:sp>
      <p:sp>
        <p:nvSpPr>
          <p:cNvPr id="5" name="Rectangle 4"/>
          <p:cNvSpPr/>
          <p:nvPr/>
        </p:nvSpPr>
        <p:spPr>
          <a:xfrm>
            <a:off x="7382261" y="3735567"/>
            <a:ext cx="1200463" cy="16005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6" tIns="34294" rIns="68586" bIns="34294" rtlCol="0" anchor="ctr"/>
          <a:lstStyle/>
          <a:p>
            <a:pPr algn="ctr"/>
            <a:r>
              <a:rPr lang="en-US" dirty="0" smtClean="0"/>
              <a:t>SharePoint</a:t>
            </a:r>
          </a:p>
          <a:p>
            <a:pPr algn="ctr"/>
            <a:r>
              <a:rPr lang="en-US" dirty="0" smtClean="0"/>
              <a:t>VHD</a:t>
            </a:r>
            <a:endParaRPr lang="en-US" dirty="0"/>
          </a:p>
        </p:txBody>
      </p:sp>
      <p:sp>
        <p:nvSpPr>
          <p:cNvPr id="7" name="TextBox 6"/>
          <p:cNvSpPr txBox="1"/>
          <p:nvPr/>
        </p:nvSpPr>
        <p:spPr>
          <a:xfrm>
            <a:off x="1011779" y="5672697"/>
            <a:ext cx="1606862" cy="392423"/>
          </a:xfrm>
          <a:prstGeom prst="rect">
            <a:avLst/>
          </a:prstGeom>
          <a:noFill/>
        </p:spPr>
        <p:txBody>
          <a:bodyPr wrap="none" lIns="68586" tIns="34294" rIns="68586" bIns="34294" rtlCol="0">
            <a:spAutoFit/>
          </a:bodyPr>
          <a:lstStyle/>
          <a:p>
            <a:r>
              <a:rPr lang="en-US" sz="2100" b="1" dirty="0">
                <a:solidFill>
                  <a:schemeClr val="tx1">
                    <a:lumMod val="10000"/>
                  </a:schemeClr>
                </a:solidFill>
              </a:rPr>
              <a:t>192.168.1.XX</a:t>
            </a:r>
          </a:p>
        </p:txBody>
      </p:sp>
      <p:sp>
        <p:nvSpPr>
          <p:cNvPr id="8" name="Rectangle 7"/>
          <p:cNvSpPr/>
          <p:nvPr/>
        </p:nvSpPr>
        <p:spPr>
          <a:xfrm>
            <a:off x="1984346" y="2263502"/>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.10</a:t>
            </a:r>
          </a:p>
        </p:txBody>
      </p:sp>
      <p:sp>
        <p:nvSpPr>
          <p:cNvPr id="9" name="Rectangle 8"/>
          <p:cNvSpPr/>
          <p:nvPr/>
        </p:nvSpPr>
        <p:spPr>
          <a:xfrm>
            <a:off x="6924943" y="381178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.1</a:t>
            </a:r>
          </a:p>
        </p:txBody>
      </p:sp>
      <p:sp>
        <p:nvSpPr>
          <p:cNvPr id="10" name="Rectangle 9"/>
          <p:cNvSpPr/>
          <p:nvPr/>
        </p:nvSpPr>
        <p:spPr>
          <a:xfrm>
            <a:off x="5895974" y="381178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.10</a:t>
            </a:r>
          </a:p>
        </p:txBody>
      </p:sp>
      <p:cxnSp>
        <p:nvCxnSpPr>
          <p:cNvPr id="12" name="Straight Arrow Connector 11"/>
          <p:cNvCxnSpPr>
            <a:stCxn id="8" idx="3"/>
            <a:endCxn id="18" idx="1"/>
          </p:cNvCxnSpPr>
          <p:nvPr/>
        </p:nvCxnSpPr>
        <p:spPr>
          <a:xfrm>
            <a:off x="2555994" y="2530267"/>
            <a:ext cx="4368946" cy="23928"/>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a:endCxn id="9" idx="1"/>
          </p:cNvCxnSpPr>
          <p:nvPr/>
        </p:nvCxnSpPr>
        <p:spPr>
          <a:xfrm>
            <a:off x="6467621" y="4078547"/>
            <a:ext cx="457320"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60738" y="1818741"/>
            <a:ext cx="2483834" cy="346257"/>
          </a:xfrm>
          <a:prstGeom prst="rect">
            <a:avLst/>
          </a:prstGeom>
          <a:noFill/>
        </p:spPr>
        <p:txBody>
          <a:bodyPr wrap="none" lIns="68586" tIns="34294" rIns="68586" bIns="34294" rtlCol="0">
            <a:spAutoFit/>
          </a:bodyPr>
          <a:lstStyle/>
          <a:p>
            <a:r>
              <a:rPr lang="en-US" dirty="0" smtClean="0">
                <a:solidFill>
                  <a:schemeClr val="tx1">
                    <a:lumMod val="10000"/>
                  </a:schemeClr>
                </a:solidFill>
              </a:rPr>
              <a:t>Windows Server 2008 R2</a:t>
            </a:r>
            <a:endParaRPr lang="en-US" dirty="0">
              <a:solidFill>
                <a:schemeClr val="tx1">
                  <a:lumMod val="10000"/>
                </a:schemeClr>
              </a:solidFill>
            </a:endParaRPr>
          </a:p>
        </p:txBody>
      </p:sp>
      <p:sp>
        <p:nvSpPr>
          <p:cNvPr id="16" name="Rectangle 15"/>
          <p:cNvSpPr/>
          <p:nvPr/>
        </p:nvSpPr>
        <p:spPr>
          <a:xfrm>
            <a:off x="7381737" y="2181036"/>
            <a:ext cx="1200463" cy="14402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6" tIns="34294" rIns="68586" bIns="34294" rtlCol="0" anchor="ctr"/>
          <a:lstStyle/>
          <a:p>
            <a:pPr algn="ctr"/>
            <a:r>
              <a:rPr lang="en-US" dirty="0" smtClean="0"/>
              <a:t>UAG</a:t>
            </a:r>
            <a:br>
              <a:rPr lang="en-US" dirty="0" smtClean="0"/>
            </a:br>
            <a:r>
              <a:rPr lang="en-US" dirty="0" smtClean="0"/>
              <a:t>VHD</a:t>
            </a:r>
            <a:endParaRPr lang="en-US" dirty="0"/>
          </a:p>
        </p:txBody>
      </p:sp>
      <p:sp>
        <p:nvSpPr>
          <p:cNvPr id="18" name="Rectangle 17"/>
          <p:cNvSpPr/>
          <p:nvPr/>
        </p:nvSpPr>
        <p:spPr>
          <a:xfrm>
            <a:off x="6924942" y="2287432"/>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chemeClr val="tx1">
                    <a:lumMod val="10000"/>
                  </a:schemeClr>
                </a:solidFill>
              </a:rPr>
              <a:t>.5</a:t>
            </a:r>
          </a:p>
        </p:txBody>
      </p:sp>
      <p:sp>
        <p:nvSpPr>
          <p:cNvPr id="19" name="TextBox 18"/>
          <p:cNvSpPr txBox="1"/>
          <p:nvPr/>
        </p:nvSpPr>
        <p:spPr>
          <a:xfrm>
            <a:off x="701519" y="6164792"/>
            <a:ext cx="1879373" cy="392423"/>
          </a:xfrm>
          <a:prstGeom prst="rect">
            <a:avLst/>
          </a:prstGeom>
          <a:noFill/>
        </p:spPr>
        <p:txBody>
          <a:bodyPr wrap="none" lIns="68586" tIns="34294" rIns="68586" bIns="34294" rtlCol="0">
            <a:spAutoFit/>
          </a:bodyPr>
          <a:lstStyle/>
          <a:p>
            <a:r>
              <a:rPr lang="en-US" sz="2100" b="1" dirty="0">
                <a:solidFill>
                  <a:srgbClr val="FF0000"/>
                </a:solidFill>
              </a:rPr>
              <a:t>192.168.150.XX</a:t>
            </a:r>
          </a:p>
        </p:txBody>
      </p:sp>
      <p:sp>
        <p:nvSpPr>
          <p:cNvPr id="20" name="Rectangle 19"/>
          <p:cNvSpPr/>
          <p:nvPr/>
        </p:nvSpPr>
        <p:spPr>
          <a:xfrm>
            <a:off x="6924942" y="2926125"/>
            <a:ext cx="571649" cy="533524"/>
          </a:xfrm>
          <a:prstGeom prst="rect">
            <a:avLst/>
          </a:prstGeom>
        </p:spPr>
        <p:style>
          <a:lnRef idx="1">
            <a:schemeClr val="dk1"/>
          </a:lnRef>
          <a:fillRef idx="2">
            <a:schemeClr val="dk1"/>
          </a:fillRef>
          <a:effectRef idx="1">
            <a:schemeClr val="dk1"/>
          </a:effectRef>
          <a:fontRef idx="minor">
            <a:schemeClr val="dk1"/>
          </a:fontRef>
        </p:style>
        <p:txBody>
          <a:bodyPr lIns="68586" tIns="34294" rIns="68586" bIns="34294" rtlCol="0" anchor="ctr"/>
          <a:lstStyle/>
          <a:p>
            <a:pPr algn="ctr"/>
            <a:r>
              <a:rPr lang="en-US" sz="2100" b="1" dirty="0">
                <a:solidFill>
                  <a:srgbClr val="FF0000"/>
                </a:solidFill>
              </a:rPr>
              <a:t>.5</a:t>
            </a:r>
          </a:p>
        </p:txBody>
      </p:sp>
      <p:cxnSp>
        <p:nvCxnSpPr>
          <p:cNvPr id="21" name="Elbow Connector 20"/>
          <p:cNvCxnSpPr>
            <a:stCxn id="20" idx="1"/>
            <a:endCxn id="10" idx="0"/>
          </p:cNvCxnSpPr>
          <p:nvPr/>
        </p:nvCxnSpPr>
        <p:spPr>
          <a:xfrm rot="10800000" flipV="1">
            <a:off x="6181796" y="3192888"/>
            <a:ext cx="743144" cy="618898"/>
          </a:xfrm>
          <a:prstGeom prst="bentConnector2">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7495260" y="2530267"/>
            <a:ext cx="172824" cy="670006"/>
          </a:xfrm>
          <a:custGeom>
            <a:avLst/>
            <a:gdLst>
              <a:gd name="connsiteX0" fmla="*/ 0 w 361560"/>
              <a:gd name="connsiteY0" fmla="*/ 0 h 669851"/>
              <a:gd name="connsiteX1" fmla="*/ 361507 w 361560"/>
              <a:gd name="connsiteY1" fmla="*/ 350874 h 669851"/>
              <a:gd name="connsiteX2" fmla="*/ 21265 w 361560"/>
              <a:gd name="connsiteY2" fmla="*/ 669851 h 669851"/>
            </a:gdLst>
            <a:ahLst/>
            <a:cxnLst>
              <a:cxn ang="0">
                <a:pos x="connsiteX0" y="connsiteY0"/>
              </a:cxn>
              <a:cxn ang="0">
                <a:pos x="connsiteX1" y="connsiteY1"/>
              </a:cxn>
              <a:cxn ang="0">
                <a:pos x="connsiteX2" y="connsiteY2"/>
              </a:cxn>
            </a:cxnLst>
            <a:rect l="l" t="t" r="r" b="b"/>
            <a:pathLst>
              <a:path w="361560" h="669851">
                <a:moveTo>
                  <a:pt x="0" y="0"/>
                </a:moveTo>
                <a:cubicBezTo>
                  <a:pt x="178981" y="119616"/>
                  <a:pt x="357963" y="239232"/>
                  <a:pt x="361507" y="350874"/>
                </a:cubicBezTo>
                <a:cubicBezTo>
                  <a:pt x="365051" y="462516"/>
                  <a:pt x="193158" y="566183"/>
                  <a:pt x="21265" y="669851"/>
                </a:cubicBezTo>
              </a:path>
            </a:pathLst>
          </a:custGeom>
          <a:ln>
            <a:headEnd type="arrow"/>
            <a:tailEnd type="arrow"/>
          </a:ln>
        </p:spPr>
        <p:style>
          <a:lnRef idx="2">
            <a:schemeClr val="accent1"/>
          </a:lnRef>
          <a:fillRef idx="0">
            <a:schemeClr val="accent1"/>
          </a:fillRef>
          <a:effectRef idx="1">
            <a:schemeClr val="accent1"/>
          </a:effectRef>
          <a:fontRef idx="minor">
            <a:schemeClr val="tx1"/>
          </a:fontRef>
        </p:style>
        <p:txBody>
          <a:bodyPr lIns="68586" tIns="34294" rIns="68586" bIns="34294" rtlCol="0" anchor="ctr"/>
          <a:lstStyle/>
          <a:p>
            <a:pPr algn="ctr"/>
            <a:endParaRPr lang="en-US">
              <a:solidFill>
                <a:schemeClr val="accent2">
                  <a:lumMod val="75000"/>
                </a:schemeClr>
              </a:solidFill>
            </a:endParaRPr>
          </a:p>
        </p:txBody>
      </p:sp>
      <p:cxnSp>
        <p:nvCxnSpPr>
          <p:cNvPr id="25" name="Curved Connector 24"/>
          <p:cNvCxnSpPr>
            <a:stCxn id="1026" idx="1"/>
            <a:endCxn id="2050" idx="3"/>
          </p:cNvCxnSpPr>
          <p:nvPr/>
        </p:nvCxnSpPr>
        <p:spPr>
          <a:xfrm rot="10800000">
            <a:off x="1228779" y="3500688"/>
            <a:ext cx="695310" cy="664220"/>
          </a:xfrm>
          <a:prstGeom prst="curvedConnector3">
            <a:avLst>
              <a:gd name="adj1" fmla="val 50000"/>
            </a:avLst>
          </a:prstGeom>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pic>
        <p:nvPicPr>
          <p:cNvPr id="2050" name="Picture 2" descr="C:\Users\Administrator.WIN-5L103LH6NA7\Pictures\Artwork_Imagery\Hardware Photos\OEM HW\Windows Mobile devices (cell phone, pda)\Windows 7  - prototype\Windows Phone 7 Seri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02" y="2159573"/>
            <a:ext cx="1020876" cy="268222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660274" y="2901136"/>
            <a:ext cx="2667196" cy="24350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68586" tIns="34294" rIns="68586" bIns="34294" rtlCol="0" anchor="ctr"/>
          <a:lstStyle/>
          <a:p>
            <a:pPr algn="ct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3" t="4763" r="3319" b="-1"/>
          <a:stretch/>
        </p:blipFill>
        <p:spPr bwMode="auto">
          <a:xfrm>
            <a:off x="1924088" y="3906156"/>
            <a:ext cx="590952" cy="51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6714" y="3573607"/>
            <a:ext cx="1274509" cy="140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0276" y="2961761"/>
            <a:ext cx="1903021"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Windows 7 x86 VHD</a:t>
            </a: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2050" t="1538" r="11885" b="1160"/>
          <a:stretch/>
        </p:blipFill>
        <p:spPr>
          <a:xfrm>
            <a:off x="4396933" y="3200272"/>
            <a:ext cx="766962" cy="1916872"/>
          </a:xfrm>
          <a:prstGeom prst="rect">
            <a:avLst/>
          </a:prstGeom>
        </p:spPr>
      </p:pic>
      <p:sp>
        <p:nvSpPr>
          <p:cNvPr id="6" name="Rectangle 5"/>
          <p:cNvSpPr/>
          <p:nvPr/>
        </p:nvSpPr>
        <p:spPr>
          <a:xfrm>
            <a:off x="3848419" y="6060484"/>
            <a:ext cx="5018590" cy="623256"/>
          </a:xfrm>
          <a:prstGeom prst="rect">
            <a:avLst/>
          </a:prstGeom>
        </p:spPr>
        <p:txBody>
          <a:bodyPr wrap="square" lIns="68586" tIns="34294" rIns="68586" bIns="34294">
            <a:spAutoFit/>
          </a:bodyPr>
          <a:lstStyle/>
          <a:p>
            <a:r>
              <a:rPr lang="en-US" dirty="0"/>
              <a:t>http://msdn.microsoft.com/en-us/library/ff626524(v=VS.92).aspx</a:t>
            </a:r>
          </a:p>
        </p:txBody>
      </p:sp>
      <p:pic>
        <p:nvPicPr>
          <p:cNvPr id="4098"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0738" y="5193243"/>
            <a:ext cx="5037347" cy="841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863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Authentication</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8606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a:t>
            </a:r>
            <a:endParaRPr lang="en-US" dirty="0"/>
          </a:p>
        </p:txBody>
      </p:sp>
      <p:sp>
        <p:nvSpPr>
          <p:cNvPr id="3" name="Text Placeholder 2"/>
          <p:cNvSpPr>
            <a:spLocks noGrp="1"/>
          </p:cNvSpPr>
          <p:nvPr>
            <p:ph type="body" sz="quarter" idx="4294967295"/>
          </p:nvPr>
        </p:nvSpPr>
        <p:spPr>
          <a:xfrm>
            <a:off x="395536" y="1605171"/>
            <a:ext cx="8363938" cy="4506893"/>
          </a:xfrm>
          <a:prstGeom prst="rect">
            <a:avLst/>
          </a:prstGeom>
        </p:spPr>
        <p:txBody>
          <a:bodyPr lIns="68586" tIns="34294" rIns="68586" bIns="34294"/>
          <a:lstStyle/>
          <a:p>
            <a:r>
              <a:rPr lang="en-US" dirty="0" smtClean="0">
                <a:solidFill>
                  <a:schemeClr val="tx1">
                    <a:lumMod val="50000"/>
                    <a:lumOff val="50000"/>
                  </a:schemeClr>
                </a:solidFill>
              </a:rPr>
              <a:t>No Windows Authentication (NTLM) </a:t>
            </a:r>
            <a:endParaRPr lang="en-US" dirty="0" smtClean="0">
              <a:solidFill>
                <a:schemeClr val="tx1">
                  <a:lumMod val="50000"/>
                  <a:lumOff val="50000"/>
                </a:schemeClr>
              </a:solidFill>
              <a:sym typeface="Wingdings" pitchFamily="2" charset="2"/>
            </a:endParaRPr>
          </a:p>
          <a:p>
            <a:pPr lvl="1"/>
            <a:r>
              <a:rPr lang="en-US" dirty="0" smtClean="0">
                <a:solidFill>
                  <a:schemeClr val="tx1">
                    <a:lumMod val="50000"/>
                    <a:lumOff val="50000"/>
                  </a:schemeClr>
                </a:solidFill>
              </a:rPr>
              <a:t>On-</a:t>
            </a:r>
            <a:r>
              <a:rPr lang="en-US" dirty="0" err="1" smtClean="0">
                <a:solidFill>
                  <a:schemeClr val="tx1">
                    <a:lumMod val="50000"/>
                    <a:lumOff val="50000"/>
                  </a:schemeClr>
                </a:solidFill>
              </a:rPr>
              <a:t>Prem</a:t>
            </a:r>
            <a:r>
              <a:rPr lang="en-US" dirty="0" smtClean="0">
                <a:solidFill>
                  <a:schemeClr val="tx1">
                    <a:lumMod val="50000"/>
                    <a:lumOff val="50000"/>
                  </a:schemeClr>
                </a:solidFill>
              </a:rPr>
              <a:t> impact</a:t>
            </a:r>
          </a:p>
          <a:p>
            <a:r>
              <a:rPr lang="en-US" b="1" dirty="0">
                <a:solidFill>
                  <a:schemeClr val="tx1">
                    <a:lumMod val="50000"/>
                    <a:lumOff val="50000"/>
                  </a:schemeClr>
                </a:solidFill>
              </a:rPr>
              <a:t>Option </a:t>
            </a:r>
            <a:r>
              <a:rPr lang="en-US" b="1" dirty="0" smtClean="0">
                <a:solidFill>
                  <a:schemeClr val="tx1">
                    <a:lumMod val="50000"/>
                    <a:lumOff val="50000"/>
                  </a:schemeClr>
                </a:solidFill>
              </a:rPr>
              <a:t>1</a:t>
            </a:r>
            <a:r>
              <a:rPr lang="en-US" dirty="0" smtClean="0">
                <a:solidFill>
                  <a:schemeClr val="tx1">
                    <a:lumMod val="50000"/>
                    <a:lumOff val="50000"/>
                  </a:schemeClr>
                </a:solidFill>
              </a:rPr>
              <a:t>: </a:t>
            </a:r>
            <a:r>
              <a:rPr lang="en-US" dirty="0">
                <a:solidFill>
                  <a:schemeClr val="tx1">
                    <a:lumMod val="50000"/>
                    <a:lumOff val="50000"/>
                  </a:schemeClr>
                </a:solidFill>
              </a:rPr>
              <a:t>Forms Based Authentication (FBA)</a:t>
            </a:r>
          </a:p>
          <a:p>
            <a:pPr lvl="1"/>
            <a:r>
              <a:rPr lang="en-US" dirty="0">
                <a:solidFill>
                  <a:schemeClr val="tx1">
                    <a:lumMod val="50000"/>
                    <a:lumOff val="50000"/>
                  </a:schemeClr>
                </a:solidFill>
              </a:rPr>
              <a:t>Built in SharePoint Support</a:t>
            </a:r>
          </a:p>
          <a:p>
            <a:r>
              <a:rPr lang="en-US" b="1" dirty="0" smtClean="0">
                <a:solidFill>
                  <a:schemeClr val="tx1">
                    <a:lumMod val="50000"/>
                    <a:lumOff val="50000"/>
                  </a:schemeClr>
                </a:solidFill>
              </a:rPr>
              <a:t>Option 2</a:t>
            </a:r>
            <a:r>
              <a:rPr lang="en-US" dirty="0" smtClean="0">
                <a:solidFill>
                  <a:schemeClr val="tx1">
                    <a:lumMod val="50000"/>
                    <a:lumOff val="50000"/>
                  </a:schemeClr>
                </a:solidFill>
              </a:rPr>
              <a:t>: Unified Access Gateway (UAG)</a:t>
            </a:r>
          </a:p>
          <a:p>
            <a:pPr lvl="1"/>
            <a:r>
              <a:rPr lang="en-US" dirty="0" smtClean="0">
                <a:solidFill>
                  <a:schemeClr val="tx1">
                    <a:lumMod val="50000"/>
                    <a:lumOff val="50000"/>
                  </a:schemeClr>
                </a:solidFill>
              </a:rPr>
              <a:t>Forms </a:t>
            </a:r>
            <a:r>
              <a:rPr lang="en-US" dirty="0" smtClean="0">
                <a:solidFill>
                  <a:schemeClr val="tx1">
                    <a:lumMod val="50000"/>
                    <a:lumOff val="50000"/>
                  </a:schemeClr>
                </a:solidFill>
                <a:sym typeface="Wingdings" pitchFamily="2" charset="2"/>
              </a:rPr>
              <a:t></a:t>
            </a:r>
            <a:r>
              <a:rPr lang="en-US" dirty="0" smtClean="0">
                <a:solidFill>
                  <a:schemeClr val="tx1">
                    <a:lumMod val="50000"/>
                    <a:lumOff val="50000"/>
                  </a:schemeClr>
                </a:solidFill>
              </a:rPr>
              <a:t> NTLM translation</a:t>
            </a:r>
          </a:p>
          <a:p>
            <a:r>
              <a:rPr lang="en-US" b="1" dirty="0" smtClean="0">
                <a:solidFill>
                  <a:schemeClr val="tx1">
                    <a:lumMod val="50000"/>
                    <a:lumOff val="50000"/>
                  </a:schemeClr>
                </a:solidFill>
              </a:rPr>
              <a:t>Option 3</a:t>
            </a:r>
            <a:r>
              <a:rPr lang="en-US" dirty="0" smtClean="0">
                <a:solidFill>
                  <a:schemeClr val="tx1">
                    <a:lumMod val="50000"/>
                    <a:lumOff val="50000"/>
                  </a:schemeClr>
                </a:solidFill>
              </a:rPr>
              <a:t>: Azure Control Services (ACS)</a:t>
            </a:r>
          </a:p>
          <a:p>
            <a:pPr lvl="1"/>
            <a:r>
              <a:rPr lang="en-US" dirty="0" smtClean="0">
                <a:solidFill>
                  <a:schemeClr val="tx1">
                    <a:lumMod val="50000"/>
                    <a:lumOff val="50000"/>
                  </a:schemeClr>
                </a:solidFill>
              </a:rPr>
              <a:t>Service Bus</a:t>
            </a:r>
            <a:endParaRPr lang="en-US" dirty="0">
              <a:solidFill>
                <a:schemeClr val="tx1">
                  <a:lumMod val="50000"/>
                  <a:lumOff val="50000"/>
                </a:schemeClr>
              </a:solidFill>
            </a:endParaRPr>
          </a:p>
        </p:txBody>
      </p:sp>
    </p:spTree>
    <p:extLst>
      <p:ext uri="{BB962C8B-B14F-4D97-AF65-F5344CB8AC3E}">
        <p14:creationId xmlns:p14="http://schemas.microsoft.com/office/powerpoint/2010/main" val="417849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47" y="2925738"/>
            <a:ext cx="8059058" cy="128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378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remove" nodeType="withEffect">
                                  <p:stCondLst>
                                    <p:cond delay="0"/>
                                  </p:stCondLst>
                                  <p:childTnLst>
                                    <p:animEffect transition="out" filter="fade">
                                      <p:cBhvr>
                                        <p:cTn id="6" dur="5000" tmFilter="0, 0; .2, .5; .8, .5; 1, 0"/>
                                        <p:tgtEl>
                                          <p:spTgt spid="2051"/>
                                        </p:tgtEl>
                                      </p:cBhvr>
                                    </p:animEffect>
                                    <p:animScale>
                                      <p:cBhvr>
                                        <p:cTn id="7" dur="2500" autoRev="1" fill="hold"/>
                                        <p:tgtEl>
                                          <p:spTgt spid="20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Normalization</a:t>
            </a:r>
            <a:endParaRPr lang="en-US" dirty="0"/>
          </a:p>
        </p:txBody>
      </p:sp>
      <p:sp>
        <p:nvSpPr>
          <p:cNvPr id="3" name="Content Placeholder 2"/>
          <p:cNvSpPr>
            <a:spLocks noGrp="1"/>
          </p:cNvSpPr>
          <p:nvPr>
            <p:ph idx="1"/>
          </p:nvPr>
        </p:nvSpPr>
        <p:spPr>
          <a:xfrm>
            <a:off x="457200" y="2874975"/>
            <a:ext cx="8229600" cy="3850182"/>
          </a:xfrm>
        </p:spPr>
        <p:txBody>
          <a:bodyPr/>
          <a:lstStyle/>
          <a:p>
            <a:endParaRPr lang="en-US"/>
          </a:p>
        </p:txBody>
      </p:sp>
      <p:sp>
        <p:nvSpPr>
          <p:cNvPr id="16" name="Rounded Rectangle 15"/>
          <p:cNvSpPr/>
          <p:nvPr/>
        </p:nvSpPr>
        <p:spPr bwMode="auto">
          <a:xfrm>
            <a:off x="2474093" y="1885652"/>
            <a:ext cx="1965047" cy="1213333"/>
          </a:xfrm>
          <a:prstGeom prst="roundRect">
            <a:avLst>
              <a:gd name="adj" fmla="val 0"/>
            </a:avLst>
          </a:prstGeom>
          <a:gradFill rotWithShape="1">
            <a:gsLst>
              <a:gs pos="0">
                <a:srgbClr val="DF8045">
                  <a:shade val="58000"/>
                  <a:satMod val="150000"/>
                </a:srgbClr>
              </a:gs>
              <a:gs pos="72000">
                <a:srgbClr val="DF8045">
                  <a:tint val="90000"/>
                  <a:satMod val="135000"/>
                </a:srgbClr>
              </a:gs>
              <a:gs pos="100000">
                <a:srgbClr val="DF8045">
                  <a:tint val="80000"/>
                  <a:satMod val="155000"/>
                </a:srgbClr>
              </a:gs>
            </a:gsLst>
            <a:lin ang="16200000" scaled="0"/>
          </a:gradFill>
          <a:ln w="9525" cap="flat" cmpd="sng" algn="ctr">
            <a:solidFill>
              <a:srgbClr val="DF8045">
                <a:shade val="80000"/>
              </a:srgbClr>
            </a:solidFill>
            <a:prstDash val="solid"/>
            <a:headEnd type="none" w="med" len="med"/>
            <a:tailEnd type="none" w="med" len="med"/>
          </a:ln>
          <a:effectLst>
            <a:outerShdw blurRad="50800" dist="25400" dir="5400000" algn="t" rotWithShape="0">
              <a:prstClr val="black">
                <a:alpha val="20000"/>
              </a:prstClr>
            </a:outerShdw>
          </a:effectLst>
        </p:spPr>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defRPr/>
            </a:pPr>
            <a: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NT Token</a:t>
            </a:r>
            <a:b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i="1"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Windows Identity</a:t>
            </a:r>
          </a:p>
        </p:txBody>
      </p:sp>
      <p:sp>
        <p:nvSpPr>
          <p:cNvPr id="20" name="Rounded Rectangle 19"/>
          <p:cNvSpPr/>
          <p:nvPr/>
        </p:nvSpPr>
        <p:spPr bwMode="auto">
          <a:xfrm>
            <a:off x="4572522" y="1893274"/>
            <a:ext cx="2064934" cy="1213333"/>
          </a:xfrm>
          <a:prstGeom prst="roundRect">
            <a:avLst>
              <a:gd name="adj" fmla="val 0"/>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headEnd type="none" w="med" len="med"/>
            <a:tailEnd type="none" w="med" len="med"/>
          </a:ln>
          <a:effectLst>
            <a:outerShdw blurRad="50800" dist="25400" dir="5400000" algn="t" rotWithShape="0">
              <a:prstClr val="black">
                <a:alpha val="20000"/>
              </a:prstClr>
            </a:outerShdw>
          </a:effectLst>
        </p:spPr>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defRPr/>
            </a:pPr>
            <a:r>
              <a:rPr lang="en-US" kern="0" dirty="0" err="1">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ASP.Net</a:t>
            </a:r>
            <a: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 (FBA)</a:t>
            </a:r>
            <a:b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1500" i="1"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SAL, LDAP, Custom …</a:t>
            </a:r>
            <a:endParaRPr lang="en-US" i="1"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2" name="Rounded Rectangle 21"/>
          <p:cNvSpPr/>
          <p:nvPr/>
        </p:nvSpPr>
        <p:spPr bwMode="auto">
          <a:xfrm>
            <a:off x="3755382" y="4294130"/>
            <a:ext cx="3015458" cy="876504"/>
          </a:xfrm>
          <a:prstGeom prst="roundRect">
            <a:avLst>
              <a:gd name="adj" fmla="val 0"/>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w="9525" cap="flat" cmpd="sng" algn="ctr">
            <a:solidFill>
              <a:srgbClr val="2D86E7">
                <a:shade val="80000"/>
              </a:srgbClr>
            </a:solidFill>
            <a:prstDash val="solid"/>
            <a:headEnd type="none" w="med" len="med"/>
            <a:tailEnd type="none" w="med" len="med"/>
          </a:ln>
          <a:effectLst>
            <a:outerShdw blurRad="50800" dist="25400" dir="5400000" algn="t" rotWithShape="0">
              <a:prstClr val="black">
                <a:alpha val="20000"/>
              </a:prstClr>
            </a:outerShdw>
          </a:effectLst>
        </p:spPr>
        <p:txBody>
          <a:bodyPr vert="horz" wrap="square" lIns="68583" tIns="34292" rIns="68583" bIns="34292" numCol="1" rtlCol="0" anchor="ctr" anchorCtr="0" compatLnSpc="1">
            <a:prstTxWarp prst="textNoShape">
              <a:avLst/>
            </a:prstTxWarp>
          </a:bodyPr>
          <a:lstStyle/>
          <a:p>
            <a:pPr algn="ctr" defTabSz="685637">
              <a:defRPr/>
            </a:pPr>
            <a: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SAML Token</a:t>
            </a:r>
          </a:p>
          <a:p>
            <a:pPr algn="ctr" defTabSz="685637">
              <a:defRPr/>
            </a:pPr>
            <a:r>
              <a:rPr lang="en-US" i="1"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Claims Based Identity</a:t>
            </a:r>
          </a:p>
        </p:txBody>
      </p:sp>
      <p:sp>
        <p:nvSpPr>
          <p:cNvPr id="23" name="Rounded Rectangle 22"/>
          <p:cNvSpPr/>
          <p:nvPr/>
        </p:nvSpPr>
        <p:spPr bwMode="auto">
          <a:xfrm>
            <a:off x="3755382" y="5513614"/>
            <a:ext cx="3015458" cy="876502"/>
          </a:xfrm>
          <a:prstGeom prst="roundRect">
            <a:avLst>
              <a:gd name="adj" fmla="val 0"/>
            </a:avLst>
          </a:prstGeom>
          <a:gradFill rotWithShape="1">
            <a:gsLst>
              <a:gs pos="0">
                <a:srgbClr val="2D86E7">
                  <a:shade val="58000"/>
                  <a:satMod val="150000"/>
                </a:srgbClr>
              </a:gs>
              <a:gs pos="72000">
                <a:srgbClr val="2D86E7">
                  <a:tint val="90000"/>
                  <a:satMod val="135000"/>
                </a:srgbClr>
              </a:gs>
              <a:gs pos="100000">
                <a:srgbClr val="2D86E7">
                  <a:tint val="80000"/>
                  <a:satMod val="155000"/>
                </a:srgbClr>
              </a:gs>
            </a:gsLst>
            <a:lin ang="16200000" scaled="0"/>
          </a:gradFill>
          <a:ln w="9525" cap="flat" cmpd="sng" algn="ctr">
            <a:solidFill>
              <a:srgbClr val="2D86E7">
                <a:shade val="80000"/>
              </a:srgbClr>
            </a:solidFill>
            <a:prstDash val="solid"/>
            <a:headEnd type="none" w="med" len="med"/>
            <a:tailEnd type="none" w="med" len="med"/>
          </a:ln>
          <a:effectLst>
            <a:outerShdw blurRad="50800" dist="25400" dir="5400000" algn="t" rotWithShape="0">
              <a:prstClr val="black">
                <a:alpha val="20000"/>
              </a:prstClr>
            </a:outerShdw>
          </a:effectLst>
        </p:spPr>
        <p:txBody>
          <a:bodyPr vert="horz" wrap="square" lIns="68583" tIns="34292" rIns="68583" bIns="34292" numCol="1" rtlCol="0" anchor="ctr" anchorCtr="0" compatLnSpc="1">
            <a:prstTxWarp prst="textNoShape">
              <a:avLst/>
            </a:prstTxWarp>
          </a:bodyPr>
          <a:lstStyle/>
          <a:p>
            <a:pPr algn="ctr" defTabSz="685637">
              <a:defRPr/>
            </a:pPr>
            <a:r>
              <a:rPr lang="en-US" kern="0" dirty="0" err="1">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SPUser</a:t>
            </a:r>
            <a:endParaRPr lang="en-US" i="1"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24" name="Rounded Rectangle 23"/>
          <p:cNvSpPr/>
          <p:nvPr/>
        </p:nvSpPr>
        <p:spPr bwMode="auto">
          <a:xfrm>
            <a:off x="190091" y="1885650"/>
            <a:ext cx="1965047" cy="1213333"/>
          </a:xfrm>
          <a:prstGeom prst="roundRect">
            <a:avLst>
              <a:gd name="adj" fmla="val 0"/>
            </a:avLst>
          </a:prstGeom>
          <a:gradFill rotWithShape="1">
            <a:gsLst>
              <a:gs pos="0">
                <a:srgbClr val="DF8045">
                  <a:shade val="58000"/>
                  <a:satMod val="150000"/>
                </a:srgbClr>
              </a:gs>
              <a:gs pos="72000">
                <a:srgbClr val="DF8045">
                  <a:tint val="90000"/>
                  <a:satMod val="135000"/>
                </a:srgbClr>
              </a:gs>
              <a:gs pos="100000">
                <a:srgbClr val="DF8045">
                  <a:tint val="80000"/>
                  <a:satMod val="155000"/>
                </a:srgbClr>
              </a:gs>
            </a:gsLst>
            <a:lin ang="16200000" scaled="0"/>
          </a:gradFill>
          <a:ln w="9525" cap="flat" cmpd="sng" algn="ctr">
            <a:solidFill>
              <a:srgbClr val="DF8045">
                <a:shade val="80000"/>
              </a:srgbClr>
            </a:solidFill>
            <a:prstDash val="solid"/>
            <a:headEnd type="none" w="med" len="med"/>
            <a:tailEnd type="none" w="med" len="med"/>
          </a:ln>
          <a:effectLst>
            <a:outerShdw blurRad="50800" dist="25400" dir="5400000" algn="t" rotWithShape="0">
              <a:prstClr val="black">
                <a:alpha val="20000"/>
              </a:prstClr>
            </a:outerShdw>
          </a:effectLst>
        </p:spPr>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defRPr/>
            </a:pPr>
            <a: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NT Token</a:t>
            </a:r>
            <a:b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i="1"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Windows Identity</a:t>
            </a:r>
          </a:p>
        </p:txBody>
      </p:sp>
      <p:cxnSp>
        <p:nvCxnSpPr>
          <p:cNvPr id="25" name="Elbow Connector 24"/>
          <p:cNvCxnSpPr>
            <a:stCxn id="24" idx="2"/>
            <a:endCxn id="23" idx="1"/>
          </p:cNvCxnSpPr>
          <p:nvPr/>
        </p:nvCxnSpPr>
        <p:spPr>
          <a:xfrm rot="16200000" flipH="1">
            <a:off x="1037558" y="3234038"/>
            <a:ext cx="2852883" cy="2582768"/>
          </a:xfrm>
          <a:prstGeom prst="bentConnector2">
            <a:avLst/>
          </a:prstGeom>
          <a:noFill/>
          <a:ln w="38100" cap="flat" cmpd="sng" algn="ctr">
            <a:solidFill>
              <a:srgbClr val="FFC000">
                <a:shade val="80000"/>
              </a:srgbClr>
            </a:solidFill>
            <a:prstDash val="solid"/>
            <a:tailEnd type="arrow"/>
          </a:ln>
          <a:effectLst/>
        </p:spPr>
      </p:cxnSp>
      <p:cxnSp>
        <p:nvCxnSpPr>
          <p:cNvPr id="26" name="Elbow Connector 25"/>
          <p:cNvCxnSpPr>
            <a:stCxn id="16" idx="2"/>
            <a:endCxn id="22" idx="0"/>
          </p:cNvCxnSpPr>
          <p:nvPr/>
        </p:nvCxnSpPr>
        <p:spPr>
          <a:xfrm rot="16200000" flipH="1">
            <a:off x="3762291" y="2793309"/>
            <a:ext cx="1195147" cy="1806497"/>
          </a:xfrm>
          <a:prstGeom prst="bentConnector3">
            <a:avLst/>
          </a:prstGeom>
          <a:noFill/>
          <a:ln w="38100" cap="flat" cmpd="sng" algn="ctr">
            <a:solidFill>
              <a:srgbClr val="FFC000">
                <a:shade val="80000"/>
              </a:srgbClr>
            </a:solidFill>
            <a:prstDash val="solid"/>
            <a:tailEnd type="arrow"/>
          </a:ln>
          <a:effectLst/>
        </p:spPr>
      </p:cxnSp>
      <p:cxnSp>
        <p:nvCxnSpPr>
          <p:cNvPr id="30" name="Elbow Connector 29"/>
          <p:cNvCxnSpPr>
            <a:stCxn id="20" idx="2"/>
            <a:endCxn id="22" idx="0"/>
          </p:cNvCxnSpPr>
          <p:nvPr/>
        </p:nvCxnSpPr>
        <p:spPr>
          <a:xfrm rot="5400000">
            <a:off x="4840289" y="3529431"/>
            <a:ext cx="1187523" cy="341878"/>
          </a:xfrm>
          <a:prstGeom prst="bentConnector3">
            <a:avLst/>
          </a:prstGeom>
          <a:noFill/>
          <a:ln w="38100" cap="flat" cmpd="sng" algn="ctr">
            <a:solidFill>
              <a:srgbClr val="FFC000">
                <a:shade val="80000"/>
              </a:srgbClr>
            </a:solidFill>
            <a:prstDash val="solid"/>
            <a:tailEnd type="arrow"/>
          </a:ln>
          <a:effectLst/>
        </p:spPr>
      </p:cxnSp>
      <p:sp>
        <p:nvSpPr>
          <p:cNvPr id="32" name="Rounded Rectangle 31"/>
          <p:cNvSpPr/>
          <p:nvPr/>
        </p:nvSpPr>
        <p:spPr bwMode="auto">
          <a:xfrm>
            <a:off x="6770841" y="1885648"/>
            <a:ext cx="2064934" cy="1213333"/>
          </a:xfrm>
          <a:prstGeom prst="roundRect">
            <a:avLst>
              <a:gd name="adj" fmla="val 0"/>
            </a:avLst>
          </a:prstGeom>
          <a:solidFill>
            <a:srgbClr val="FFC000"/>
          </a:solidFill>
          <a:ln w="38100" cap="flat" cmpd="sng" algn="ctr">
            <a:solidFill>
              <a:srgbClr val="FFC000">
                <a:shade val="50000"/>
              </a:srgbClr>
            </a:solidFill>
            <a:prstDash val="solid"/>
            <a:headEnd type="none" w="med" len="med"/>
            <a:tailEnd type="none" w="med" len="med"/>
          </a:ln>
          <a:effectLst/>
        </p:spPr>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defRPr/>
            </a:pPr>
            <a: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SAML</a:t>
            </a:r>
            <a:br>
              <a:rPr lang="en-US"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br>
            <a:r>
              <a:rPr lang="en-US" sz="1500" i="1" kern="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ADFS, Ping, etc.</a:t>
            </a:r>
          </a:p>
        </p:txBody>
      </p:sp>
      <p:cxnSp>
        <p:nvCxnSpPr>
          <p:cNvPr id="33" name="Elbow Connector 32"/>
          <p:cNvCxnSpPr>
            <a:stCxn id="32" idx="2"/>
            <a:endCxn id="22" idx="0"/>
          </p:cNvCxnSpPr>
          <p:nvPr/>
        </p:nvCxnSpPr>
        <p:spPr>
          <a:xfrm rot="5400000">
            <a:off x="5935636" y="2426457"/>
            <a:ext cx="1195149" cy="2540197"/>
          </a:xfrm>
          <a:prstGeom prst="bentConnector3">
            <a:avLst>
              <a:gd name="adj1" fmla="val 50000"/>
            </a:avLst>
          </a:prstGeom>
          <a:noFill/>
          <a:ln w="38100" cap="flat" cmpd="sng" algn="ctr">
            <a:solidFill>
              <a:srgbClr val="FFC000">
                <a:shade val="80000"/>
              </a:srgbClr>
            </a:solidFill>
            <a:prstDash val="solid"/>
            <a:tailEnd type="arrow"/>
          </a:ln>
          <a:effectLst/>
        </p:spPr>
      </p:cxnSp>
      <p:cxnSp>
        <p:nvCxnSpPr>
          <p:cNvPr id="34" name="Straight Arrow Connector 33"/>
          <p:cNvCxnSpPr>
            <a:stCxn id="22" idx="2"/>
            <a:endCxn id="23" idx="0"/>
          </p:cNvCxnSpPr>
          <p:nvPr/>
        </p:nvCxnSpPr>
        <p:spPr>
          <a:xfrm>
            <a:off x="5263111" y="5170633"/>
            <a:ext cx="0" cy="342981"/>
          </a:xfrm>
          <a:prstGeom prst="straightConnector1">
            <a:avLst/>
          </a:prstGeom>
          <a:noFill/>
          <a:ln w="38100" cap="flat" cmpd="sng" algn="ctr">
            <a:solidFill>
              <a:srgbClr val="FFC000">
                <a:shade val="80000"/>
              </a:srgbClr>
            </a:solidFill>
            <a:prstDash val="solid"/>
            <a:tailEnd type="arrow"/>
          </a:ln>
          <a:effectLst/>
        </p:spPr>
      </p:cxnSp>
    </p:spTree>
    <p:extLst>
      <p:ext uri="{BB962C8B-B14F-4D97-AF65-F5344CB8AC3E}">
        <p14:creationId xmlns:p14="http://schemas.microsoft.com/office/powerpoint/2010/main" val="96041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SharePoint Claims Authentication Sign-in</a:t>
            </a:r>
            <a:endParaRPr lang="en-US" dirty="0"/>
          </a:p>
        </p:txBody>
      </p:sp>
      <p:pic>
        <p:nvPicPr>
          <p:cNvPr id="3" name="Picture 3" descr="C:\DVD_ART34\Artwork_Imagery\Icons - Illustrations\_VIRTUALIZATION ICONS\Server Virtual Office.png"/>
          <p:cNvPicPr>
            <a:picLocks noChangeAspect="1" noChangeArrowheads="1"/>
          </p:cNvPicPr>
          <p:nvPr/>
        </p:nvPicPr>
        <p:blipFill>
          <a:blip r:embed="rId2" cstate="print"/>
          <a:srcRect/>
          <a:stretch>
            <a:fillRect/>
          </a:stretch>
        </p:blipFill>
        <p:spPr bwMode="auto">
          <a:xfrm>
            <a:off x="345333" y="4924541"/>
            <a:ext cx="1214204" cy="1464522"/>
          </a:xfrm>
          <a:prstGeom prst="rect">
            <a:avLst/>
          </a:prstGeom>
          <a:noFill/>
        </p:spPr>
      </p:pic>
      <p:cxnSp>
        <p:nvCxnSpPr>
          <p:cNvPr id="4" name="Straight Arrow Connector 3"/>
          <p:cNvCxnSpPr/>
          <p:nvPr/>
        </p:nvCxnSpPr>
        <p:spPr>
          <a:xfrm rot="5400000">
            <a:off x="-118352" y="3742034"/>
            <a:ext cx="2118261" cy="1155"/>
          </a:xfrm>
          <a:prstGeom prst="straightConnector1">
            <a:avLst/>
          </a:prstGeom>
          <a:noFill/>
          <a:ln w="38100" cap="flat" cmpd="sng" algn="ctr">
            <a:solidFill>
              <a:srgbClr val="FFC000"/>
            </a:solidFill>
            <a:prstDash val="solid"/>
            <a:headEnd type="none" w="med" len="med"/>
            <a:tailEnd type="triangle" w="med" len="med"/>
          </a:ln>
          <a:effectLst>
            <a:outerShdw blurRad="50800" dist="38100" dir="5400000" rotWithShape="0">
              <a:srgbClr val="000000">
                <a:alpha val="43137"/>
              </a:srgbClr>
            </a:outerShdw>
          </a:effectLst>
        </p:spPr>
      </p:cxnSp>
      <p:grpSp>
        <p:nvGrpSpPr>
          <p:cNvPr id="31" name="Group 30"/>
          <p:cNvGrpSpPr/>
          <p:nvPr/>
        </p:nvGrpSpPr>
        <p:grpSpPr>
          <a:xfrm>
            <a:off x="2469473" y="4919123"/>
            <a:ext cx="1218695" cy="1469939"/>
            <a:chOff x="3291772" y="4917983"/>
            <a:chExt cx="1624503" cy="1469598"/>
          </a:xfrm>
        </p:grpSpPr>
        <p:pic>
          <p:nvPicPr>
            <p:cNvPr id="5" name="Picture 4" descr="C:\DVD_ART34\Artwork_Imagery\Icons - Illustrations\_VIRTUALIZATION ICONS\Server Virtual 2U.png"/>
            <p:cNvPicPr>
              <a:picLocks noChangeAspect="1" noChangeArrowheads="1"/>
            </p:cNvPicPr>
            <p:nvPr/>
          </p:nvPicPr>
          <p:blipFill>
            <a:blip r:embed="rId3" cstate="print"/>
            <a:srcRect/>
            <a:stretch>
              <a:fillRect/>
            </a:stretch>
          </p:blipFill>
          <p:spPr bwMode="auto">
            <a:xfrm>
              <a:off x="3291772" y="4917983"/>
              <a:ext cx="1624503" cy="1469598"/>
            </a:xfrm>
            <a:prstGeom prst="rect">
              <a:avLst/>
            </a:prstGeom>
            <a:noFill/>
          </p:spPr>
        </p:pic>
        <p:pic>
          <p:nvPicPr>
            <p:cNvPr id="6" name="Picture 5" descr="C:\DVD_ART34\Artwork_Imagery\Icons - Illustrations\_WINDOWS SERVER ICONS\Documents\Phone Book active directory 1.png"/>
            <p:cNvPicPr>
              <a:picLocks noChangeAspect="1" noChangeArrowheads="1"/>
            </p:cNvPicPr>
            <p:nvPr/>
          </p:nvPicPr>
          <p:blipFill>
            <a:blip r:embed="rId4" cstate="print"/>
            <a:srcRect/>
            <a:stretch>
              <a:fillRect/>
            </a:stretch>
          </p:blipFill>
          <p:spPr bwMode="auto">
            <a:xfrm>
              <a:off x="3911553" y="4976958"/>
              <a:ext cx="627649" cy="873114"/>
            </a:xfrm>
            <a:prstGeom prst="rect">
              <a:avLst/>
            </a:prstGeom>
            <a:noFill/>
          </p:spPr>
        </p:pic>
      </p:grpSp>
      <p:cxnSp>
        <p:nvCxnSpPr>
          <p:cNvPr id="14" name="Straight Arrow Connector 13"/>
          <p:cNvCxnSpPr/>
          <p:nvPr/>
        </p:nvCxnSpPr>
        <p:spPr>
          <a:xfrm rot="5400000">
            <a:off x="4272350" y="3743875"/>
            <a:ext cx="2118261" cy="1155"/>
          </a:xfrm>
          <a:prstGeom prst="straightConnector1">
            <a:avLst/>
          </a:prstGeom>
          <a:noFill/>
          <a:ln w="38100" cap="flat" cmpd="sng" algn="ctr">
            <a:solidFill>
              <a:srgbClr val="FFC000"/>
            </a:solidFill>
            <a:prstDash val="solid"/>
            <a:headEnd type="triangle" w="med" len="med"/>
            <a:tailEnd type="none" w="med" len="med"/>
          </a:ln>
          <a:effectLst>
            <a:outerShdw blurRad="50800" dist="38100" dir="5400000" rotWithShape="0">
              <a:srgbClr val="000000">
                <a:alpha val="43137"/>
              </a:srgbClr>
            </a:outerShdw>
          </a:effectLst>
        </p:spPr>
      </p:cxnSp>
      <p:pic>
        <p:nvPicPr>
          <p:cNvPr id="15" name="Picture 2" descr="C:\DVD_ART34\Artwork_Imagery\Icons - Illustrations\screen captures\office screen.png"/>
          <p:cNvPicPr>
            <a:picLocks noChangeAspect="1" noChangeArrowheads="1"/>
          </p:cNvPicPr>
          <p:nvPr/>
        </p:nvPicPr>
        <p:blipFill>
          <a:blip r:embed="rId5" cstate="print"/>
          <a:srcRect/>
          <a:stretch>
            <a:fillRect/>
          </a:stretch>
        </p:blipFill>
        <p:spPr bwMode="auto">
          <a:xfrm>
            <a:off x="4866297" y="1236782"/>
            <a:ext cx="1029456" cy="2240289"/>
          </a:xfrm>
          <a:prstGeom prst="rect">
            <a:avLst/>
          </a:prstGeom>
          <a:noFill/>
          <a:ln>
            <a:noFill/>
          </a:ln>
        </p:spPr>
      </p:pic>
      <p:pic>
        <p:nvPicPr>
          <p:cNvPr id="16" name="Picture 3" descr="C:\DVD_ART34\Artwork_Imagery\Icons - Illustrations\_VIRTUALIZATION ICONS\Server Virtual Office.png"/>
          <p:cNvPicPr>
            <a:picLocks noChangeAspect="1" noChangeArrowheads="1"/>
          </p:cNvPicPr>
          <p:nvPr/>
        </p:nvPicPr>
        <p:blipFill>
          <a:blip r:embed="rId2" cstate="print"/>
          <a:srcRect/>
          <a:stretch>
            <a:fillRect/>
          </a:stretch>
        </p:blipFill>
        <p:spPr bwMode="auto">
          <a:xfrm>
            <a:off x="4639875" y="4926072"/>
            <a:ext cx="1214204" cy="1464522"/>
          </a:xfrm>
          <a:prstGeom prst="rect">
            <a:avLst/>
          </a:prstGeom>
          <a:noFill/>
        </p:spPr>
      </p:pic>
      <p:pic>
        <p:nvPicPr>
          <p:cNvPr id="17" name="Picture 12" descr="C:\DVD_ART34\Artwork_Imagery\Icons - Illustrations\_MSN ICONS\web page internet screen.png"/>
          <p:cNvPicPr>
            <a:picLocks noChangeAspect="1" noChangeArrowheads="1"/>
          </p:cNvPicPr>
          <p:nvPr/>
        </p:nvPicPr>
        <p:blipFill>
          <a:blip r:embed="rId6" cstate="print"/>
          <a:srcRect/>
          <a:stretch>
            <a:fillRect/>
          </a:stretch>
        </p:blipFill>
        <p:spPr bwMode="auto">
          <a:xfrm>
            <a:off x="668108" y="1667441"/>
            <a:ext cx="671666" cy="1246290"/>
          </a:xfrm>
          <a:prstGeom prst="rect">
            <a:avLst/>
          </a:prstGeom>
          <a:noFill/>
          <a:ln>
            <a:noFill/>
          </a:ln>
        </p:spPr>
      </p:pic>
      <p:sp>
        <p:nvSpPr>
          <p:cNvPr id="18" name="TextBox 143"/>
          <p:cNvSpPr txBox="1">
            <a:spLocks noChangeArrowheads="1"/>
          </p:cNvSpPr>
          <p:nvPr/>
        </p:nvSpPr>
        <p:spPr bwMode="auto">
          <a:xfrm>
            <a:off x="-33488" y="2997273"/>
            <a:ext cx="917571" cy="346257"/>
          </a:xfrm>
          <a:prstGeom prst="rect">
            <a:avLst/>
          </a:prstGeom>
          <a:noFill/>
          <a:ln w="9525" algn="ctr">
            <a:noFill/>
            <a:miter lim="800000"/>
            <a:headEnd/>
            <a:tailEnd/>
          </a:ln>
        </p:spPr>
        <p:txBody>
          <a:bodyPr wrap="none" lIns="68586" tIns="34294" rIns="68586" bIns="34294">
            <a:spAutoFit/>
          </a:bodyPr>
          <a:lstStyle/>
          <a:p>
            <a:pPr algn="ctr" defTabSz="685862">
              <a:defRPr/>
            </a:pPr>
            <a:r>
              <a:rPr lang="en-US" b="1" kern="0" dirty="0"/>
              <a:t>Request</a:t>
            </a:r>
          </a:p>
        </p:txBody>
      </p:sp>
      <p:grpSp>
        <p:nvGrpSpPr>
          <p:cNvPr id="30" name="Group 29"/>
          <p:cNvGrpSpPr/>
          <p:nvPr/>
        </p:nvGrpSpPr>
        <p:grpSpPr>
          <a:xfrm>
            <a:off x="3709964" y="3567164"/>
            <a:ext cx="1420986" cy="1763687"/>
            <a:chOff x="4945327" y="3566335"/>
            <a:chExt cx="1894155" cy="1763279"/>
          </a:xfrm>
        </p:grpSpPr>
        <p:sp>
          <p:nvSpPr>
            <p:cNvPr id="13" name="Arc 12"/>
            <p:cNvSpPr/>
            <p:nvPr/>
          </p:nvSpPr>
          <p:spPr>
            <a:xfrm>
              <a:off x="4945327" y="4095319"/>
              <a:ext cx="1772185" cy="1234295"/>
            </a:xfrm>
            <a:prstGeom prst="arc">
              <a:avLst>
                <a:gd name="adj1" fmla="val 10626214"/>
                <a:gd name="adj2" fmla="val 276636"/>
              </a:avLst>
            </a:prstGeom>
            <a:noFill/>
            <a:ln w="38100" cap="flat" cmpd="sng" algn="ctr">
              <a:solidFill>
                <a:srgbClr val="FFC000"/>
              </a:solidFill>
              <a:prstDash val="solid"/>
              <a:headEnd type="none" w="med" len="med"/>
              <a:tailEnd type="triangle" w="med" len="med"/>
            </a:ln>
            <a:effectLst>
              <a:outerShdw blurRad="50800" dist="38100" dir="5400000" rotWithShape="0">
                <a:srgbClr val="000000">
                  <a:alpha val="43137"/>
                </a:srgbClr>
              </a:outerShdw>
            </a:effectLst>
          </p:spPr>
          <p:txBody>
            <a:bodyPr rtlCol="0" anchor="ctr"/>
            <a:lstStyle/>
            <a:p>
              <a:pPr algn="ctr" defTabSz="685862">
                <a:defRPr/>
              </a:pPr>
              <a:endParaRPr lang="en-US" sz="1400" b="1" kern="0">
                <a:latin typeface="Segoe UI"/>
              </a:endParaRPr>
            </a:p>
          </p:txBody>
        </p:sp>
        <p:sp>
          <p:nvSpPr>
            <p:cNvPr id="20" name="TextBox 143"/>
            <p:cNvSpPr txBox="1">
              <a:spLocks noChangeArrowheads="1"/>
            </p:cNvSpPr>
            <p:nvPr/>
          </p:nvSpPr>
          <p:spPr bwMode="auto">
            <a:xfrm>
              <a:off x="4990739" y="3566335"/>
              <a:ext cx="1848743" cy="369247"/>
            </a:xfrm>
            <a:prstGeom prst="rect">
              <a:avLst/>
            </a:prstGeom>
            <a:noFill/>
            <a:ln w="9525" algn="ctr">
              <a:noFill/>
              <a:miter lim="800000"/>
              <a:headEnd/>
              <a:tailEnd/>
            </a:ln>
          </p:spPr>
          <p:txBody>
            <a:bodyPr wrap="none">
              <a:spAutoFit/>
            </a:bodyPr>
            <a:lstStyle/>
            <a:p>
              <a:pPr algn="ctr" defTabSz="685862">
                <a:defRPr/>
              </a:pPr>
              <a:r>
                <a:rPr lang="en-US" b="1" kern="0" dirty="0"/>
                <a:t>302 Redirect</a:t>
              </a:r>
            </a:p>
          </p:txBody>
        </p:sp>
      </p:grpSp>
      <p:sp>
        <p:nvSpPr>
          <p:cNvPr id="21" name="TextBox 143"/>
          <p:cNvSpPr txBox="1">
            <a:spLocks noChangeArrowheads="1"/>
          </p:cNvSpPr>
          <p:nvPr/>
        </p:nvSpPr>
        <p:spPr bwMode="auto">
          <a:xfrm>
            <a:off x="5277664" y="3132607"/>
            <a:ext cx="1273438" cy="623256"/>
          </a:xfrm>
          <a:prstGeom prst="rect">
            <a:avLst/>
          </a:prstGeom>
          <a:noFill/>
          <a:ln w="9525" algn="ctr">
            <a:noFill/>
            <a:miter lim="800000"/>
            <a:headEnd/>
            <a:tailEnd/>
          </a:ln>
        </p:spPr>
        <p:txBody>
          <a:bodyPr wrap="none" lIns="68586" tIns="34294" rIns="68586" bIns="34294">
            <a:spAutoFit/>
          </a:bodyPr>
          <a:lstStyle/>
          <a:p>
            <a:pPr defTabSz="685862">
              <a:defRPr/>
            </a:pPr>
            <a:r>
              <a:rPr lang="en-US" b="1" kern="0" dirty="0"/>
              <a:t>Response</a:t>
            </a:r>
          </a:p>
          <a:p>
            <a:pPr defTabSz="685862">
              <a:defRPr/>
            </a:pPr>
            <a:r>
              <a:rPr lang="en-US" b="1" kern="0" dirty="0"/>
              <a:t>with Cookie</a:t>
            </a:r>
          </a:p>
        </p:txBody>
      </p:sp>
      <p:cxnSp>
        <p:nvCxnSpPr>
          <p:cNvPr id="22" name="Straight Arrow Connector 21"/>
          <p:cNvCxnSpPr/>
          <p:nvPr/>
        </p:nvCxnSpPr>
        <p:spPr>
          <a:xfrm rot="5400000">
            <a:off x="6620744" y="3743875"/>
            <a:ext cx="2118261" cy="1155"/>
          </a:xfrm>
          <a:prstGeom prst="straightConnector1">
            <a:avLst/>
          </a:prstGeom>
          <a:noFill/>
          <a:ln w="38100" cap="flat" cmpd="sng" algn="ctr">
            <a:solidFill>
              <a:srgbClr val="FFC000"/>
            </a:solidFill>
            <a:prstDash val="solid"/>
            <a:headEnd type="none" w="med" len="med"/>
            <a:tailEnd type="triangle" w="med" len="med"/>
          </a:ln>
          <a:effectLst>
            <a:outerShdw blurRad="50800" dist="38100" dir="5400000" rotWithShape="0">
              <a:srgbClr val="000000">
                <a:alpha val="43137"/>
              </a:srgbClr>
            </a:outerShdw>
          </a:effectLst>
        </p:spPr>
      </p:cxnSp>
      <p:pic>
        <p:nvPicPr>
          <p:cNvPr id="23" name="Picture 3" descr="C:\DVD_ART34\Artwork_Imagery\Icons - Illustrations\_VIRTUALIZATION ICONS\Server Virtual Office.png"/>
          <p:cNvPicPr>
            <a:picLocks noChangeAspect="1" noChangeArrowheads="1"/>
          </p:cNvPicPr>
          <p:nvPr/>
        </p:nvPicPr>
        <p:blipFill>
          <a:blip r:embed="rId2" cstate="print"/>
          <a:srcRect/>
          <a:stretch>
            <a:fillRect/>
          </a:stretch>
        </p:blipFill>
        <p:spPr bwMode="auto">
          <a:xfrm>
            <a:off x="7218833" y="4978113"/>
            <a:ext cx="1214204" cy="1464522"/>
          </a:xfrm>
          <a:prstGeom prst="rect">
            <a:avLst/>
          </a:prstGeom>
          <a:noFill/>
        </p:spPr>
      </p:pic>
      <p:cxnSp>
        <p:nvCxnSpPr>
          <p:cNvPr id="24" name="Straight Arrow Connector 23"/>
          <p:cNvCxnSpPr/>
          <p:nvPr/>
        </p:nvCxnSpPr>
        <p:spPr>
          <a:xfrm rot="5400000">
            <a:off x="6951962" y="3743875"/>
            <a:ext cx="2118261" cy="1155"/>
          </a:xfrm>
          <a:prstGeom prst="straightConnector1">
            <a:avLst/>
          </a:prstGeom>
          <a:noFill/>
          <a:ln w="38100" cap="flat" cmpd="sng" algn="ctr">
            <a:solidFill>
              <a:srgbClr val="FFC000"/>
            </a:solidFill>
            <a:prstDash val="solid"/>
            <a:headEnd type="triangle" w="med" len="med"/>
            <a:tailEnd type="none" w="med" len="med"/>
          </a:ln>
          <a:effectLst>
            <a:outerShdw blurRad="50800" dist="38100" dir="5400000" rotWithShape="0">
              <a:srgbClr val="000000">
                <a:alpha val="43137"/>
              </a:srgbClr>
            </a:outerShdw>
          </a:effectLst>
        </p:spPr>
      </p:cxnSp>
      <p:sp>
        <p:nvSpPr>
          <p:cNvPr id="25" name="TextBox 143"/>
          <p:cNvSpPr txBox="1">
            <a:spLocks noChangeArrowheads="1"/>
          </p:cNvSpPr>
          <p:nvPr/>
        </p:nvSpPr>
        <p:spPr bwMode="auto">
          <a:xfrm>
            <a:off x="6469931" y="3384705"/>
            <a:ext cx="1273438" cy="623256"/>
          </a:xfrm>
          <a:prstGeom prst="rect">
            <a:avLst/>
          </a:prstGeom>
          <a:noFill/>
          <a:ln w="9525" algn="ctr">
            <a:noFill/>
            <a:miter lim="800000"/>
            <a:headEnd/>
            <a:tailEnd/>
          </a:ln>
        </p:spPr>
        <p:txBody>
          <a:bodyPr wrap="none" lIns="68586" tIns="34294" rIns="68586" bIns="34294">
            <a:spAutoFit/>
          </a:bodyPr>
          <a:lstStyle/>
          <a:p>
            <a:pPr algn="r" defTabSz="685862">
              <a:defRPr/>
            </a:pPr>
            <a:r>
              <a:rPr lang="en-US" b="1" kern="0" dirty="0"/>
              <a:t>Request</a:t>
            </a:r>
          </a:p>
          <a:p>
            <a:pPr algn="r" defTabSz="685862">
              <a:defRPr/>
            </a:pPr>
            <a:r>
              <a:rPr lang="en-US" b="1" kern="0" dirty="0"/>
              <a:t>with Cookie</a:t>
            </a:r>
          </a:p>
        </p:txBody>
      </p:sp>
      <p:sp>
        <p:nvSpPr>
          <p:cNvPr id="26" name="TextBox 143"/>
          <p:cNvSpPr txBox="1">
            <a:spLocks noChangeArrowheads="1"/>
          </p:cNvSpPr>
          <p:nvPr/>
        </p:nvSpPr>
        <p:spPr bwMode="auto">
          <a:xfrm>
            <a:off x="7958429" y="3373446"/>
            <a:ext cx="1273438" cy="623256"/>
          </a:xfrm>
          <a:prstGeom prst="rect">
            <a:avLst/>
          </a:prstGeom>
          <a:noFill/>
          <a:ln w="9525" algn="ctr">
            <a:noFill/>
            <a:miter lim="800000"/>
            <a:headEnd/>
            <a:tailEnd/>
          </a:ln>
        </p:spPr>
        <p:txBody>
          <a:bodyPr wrap="none" lIns="68586" tIns="34294" rIns="68586" bIns="34294">
            <a:spAutoFit/>
          </a:bodyPr>
          <a:lstStyle/>
          <a:p>
            <a:pPr defTabSz="685862">
              <a:defRPr/>
            </a:pPr>
            <a:r>
              <a:rPr lang="en-US" b="1" kern="0" dirty="0"/>
              <a:t>Response</a:t>
            </a:r>
          </a:p>
          <a:p>
            <a:pPr defTabSz="685862">
              <a:defRPr/>
            </a:pPr>
            <a:r>
              <a:rPr lang="en-US" b="1" kern="0" dirty="0"/>
              <a:t>with Cookie</a:t>
            </a:r>
          </a:p>
        </p:txBody>
      </p:sp>
      <p:cxnSp>
        <p:nvCxnSpPr>
          <p:cNvPr id="27" name="Straight Arrow Connector 26"/>
          <p:cNvCxnSpPr/>
          <p:nvPr/>
        </p:nvCxnSpPr>
        <p:spPr>
          <a:xfrm>
            <a:off x="6217226" y="1979843"/>
            <a:ext cx="886324" cy="3676"/>
          </a:xfrm>
          <a:prstGeom prst="straightConnector1">
            <a:avLst/>
          </a:prstGeom>
          <a:noFill/>
          <a:ln w="38100" cap="flat" cmpd="sng" algn="ctr">
            <a:solidFill>
              <a:srgbClr val="FFC000"/>
            </a:solidFill>
            <a:prstDash val="solid"/>
            <a:headEnd type="none" w="med" len="med"/>
            <a:tailEnd type="triangle" w="med" len="med"/>
          </a:ln>
          <a:effectLst>
            <a:outerShdw blurRad="50800" dist="38100" dir="5400000" rotWithShape="0">
              <a:srgbClr val="000000">
                <a:alpha val="43137"/>
              </a:srgbClr>
            </a:outerShdw>
          </a:effectLst>
        </p:spPr>
      </p:cxnSp>
      <p:pic>
        <p:nvPicPr>
          <p:cNvPr id="28" name="Picture 13" descr="C:\DVD_ART34\Artwork_Imagery\Icons - Illustrations\screen captures\Microsoft CRM - Outlook marketing dashboard cool ui.png"/>
          <p:cNvPicPr>
            <a:picLocks noChangeAspect="1" noChangeArrowheads="1"/>
          </p:cNvPicPr>
          <p:nvPr/>
        </p:nvPicPr>
        <p:blipFill>
          <a:blip r:embed="rId7" cstate="print"/>
          <a:srcRect/>
          <a:stretch>
            <a:fillRect/>
          </a:stretch>
        </p:blipFill>
        <p:spPr bwMode="auto">
          <a:xfrm>
            <a:off x="7435924" y="1450739"/>
            <a:ext cx="791491" cy="929686"/>
          </a:xfrm>
          <a:prstGeom prst="rect">
            <a:avLst/>
          </a:prstGeom>
          <a:noFill/>
        </p:spPr>
      </p:pic>
      <p:sp>
        <p:nvSpPr>
          <p:cNvPr id="40" name="Oval 39"/>
          <p:cNvSpPr/>
          <p:nvPr/>
        </p:nvSpPr>
        <p:spPr>
          <a:xfrm>
            <a:off x="832085" y="3705942"/>
            <a:ext cx="221581" cy="352738"/>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1</a:t>
            </a:r>
          </a:p>
        </p:txBody>
      </p:sp>
      <p:grpSp>
        <p:nvGrpSpPr>
          <p:cNvPr id="32" name="Group 31"/>
          <p:cNvGrpSpPr/>
          <p:nvPr/>
        </p:nvGrpSpPr>
        <p:grpSpPr>
          <a:xfrm>
            <a:off x="1230357" y="3543727"/>
            <a:ext cx="1386918" cy="1787124"/>
            <a:chOff x="1640047" y="3542904"/>
            <a:chExt cx="1848743" cy="1786710"/>
          </a:xfrm>
        </p:grpSpPr>
        <p:grpSp>
          <p:nvGrpSpPr>
            <p:cNvPr id="29" name="Group 28"/>
            <p:cNvGrpSpPr/>
            <p:nvPr/>
          </p:nvGrpSpPr>
          <p:grpSpPr>
            <a:xfrm>
              <a:off x="1640047" y="3542904"/>
              <a:ext cx="1848743" cy="1786710"/>
              <a:chOff x="1640047" y="3542904"/>
              <a:chExt cx="1848743" cy="1786710"/>
            </a:xfrm>
          </p:grpSpPr>
          <p:sp>
            <p:nvSpPr>
              <p:cNvPr id="7" name="Arc 6"/>
              <p:cNvSpPr/>
              <p:nvPr/>
            </p:nvSpPr>
            <p:spPr>
              <a:xfrm>
                <a:off x="1696321" y="4095319"/>
                <a:ext cx="1772185" cy="1234295"/>
              </a:xfrm>
              <a:prstGeom prst="arc">
                <a:avLst>
                  <a:gd name="adj1" fmla="val 10626214"/>
                  <a:gd name="adj2" fmla="val 276636"/>
                </a:avLst>
              </a:prstGeom>
              <a:noFill/>
              <a:ln w="38100" cap="flat" cmpd="sng" algn="ctr">
                <a:solidFill>
                  <a:srgbClr val="FFC000"/>
                </a:solidFill>
                <a:prstDash val="solid"/>
                <a:headEnd type="none" w="med" len="med"/>
                <a:tailEnd type="triangle" w="med" len="med"/>
              </a:ln>
              <a:effectLst>
                <a:outerShdw blurRad="50800" dist="38100" dir="5400000" rotWithShape="0">
                  <a:srgbClr val="000000">
                    <a:alpha val="43137"/>
                  </a:srgbClr>
                </a:outerShdw>
              </a:effectLst>
            </p:spPr>
            <p:txBody>
              <a:bodyPr rtlCol="0" anchor="ctr"/>
              <a:lstStyle/>
              <a:p>
                <a:pPr algn="ctr" defTabSz="685862">
                  <a:defRPr/>
                </a:pPr>
                <a:endParaRPr lang="en-US" sz="1400" b="1" kern="0">
                  <a:latin typeface="Segoe UI"/>
                </a:endParaRPr>
              </a:p>
            </p:txBody>
          </p:sp>
          <p:sp>
            <p:nvSpPr>
              <p:cNvPr id="19" name="TextBox 143"/>
              <p:cNvSpPr txBox="1">
                <a:spLocks noChangeArrowheads="1"/>
              </p:cNvSpPr>
              <p:nvPr/>
            </p:nvSpPr>
            <p:spPr bwMode="auto">
              <a:xfrm>
                <a:off x="1640047" y="3542904"/>
                <a:ext cx="1848743" cy="369246"/>
              </a:xfrm>
              <a:prstGeom prst="rect">
                <a:avLst/>
              </a:prstGeom>
              <a:noFill/>
              <a:ln w="9525" algn="ctr">
                <a:noFill/>
                <a:miter lim="800000"/>
                <a:headEnd/>
                <a:tailEnd/>
              </a:ln>
            </p:spPr>
            <p:txBody>
              <a:bodyPr wrap="none">
                <a:spAutoFit/>
              </a:bodyPr>
              <a:lstStyle/>
              <a:p>
                <a:pPr algn="ctr" defTabSz="685862">
                  <a:defRPr/>
                </a:pPr>
                <a:r>
                  <a:rPr lang="en-US" b="1" kern="0" dirty="0"/>
                  <a:t>302 Redirect</a:t>
                </a:r>
              </a:p>
            </p:txBody>
          </p:sp>
        </p:grpSp>
        <p:sp>
          <p:nvSpPr>
            <p:cNvPr id="41" name="Oval 40"/>
            <p:cNvSpPr/>
            <p:nvPr/>
          </p:nvSpPr>
          <p:spPr>
            <a:xfrm>
              <a:off x="1818515" y="4130006"/>
              <a:ext cx="295364" cy="352656"/>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2</a:t>
              </a:r>
            </a:p>
          </p:txBody>
        </p:sp>
      </p:grpSp>
      <p:grpSp>
        <p:nvGrpSpPr>
          <p:cNvPr id="33" name="Group 32"/>
          <p:cNvGrpSpPr/>
          <p:nvPr/>
        </p:nvGrpSpPr>
        <p:grpSpPr>
          <a:xfrm>
            <a:off x="2801846" y="1627106"/>
            <a:ext cx="664743" cy="3176474"/>
            <a:chOff x="3734819" y="1626729"/>
            <a:chExt cx="886093" cy="3175739"/>
          </a:xfrm>
        </p:grpSpPr>
        <p:grpSp>
          <p:nvGrpSpPr>
            <p:cNvPr id="8" name="Group 16"/>
            <p:cNvGrpSpPr/>
            <p:nvPr/>
          </p:nvGrpSpPr>
          <p:grpSpPr>
            <a:xfrm>
              <a:off x="3734819" y="1626729"/>
              <a:ext cx="886093" cy="848577"/>
              <a:chOff x="3581400" y="2619944"/>
              <a:chExt cx="2185987" cy="1785368"/>
            </a:xfrm>
          </p:grpSpPr>
          <p:pic>
            <p:nvPicPr>
              <p:cNvPr id="9" name="Picture 6" descr="C:\DVD_ART34\Artwork_Imagery\Icons - Illustrations\_WINDOWS SERVER ICONS\Documents\Window Application program.png"/>
              <p:cNvPicPr>
                <a:picLocks noChangeAspect="1" noChangeArrowheads="1"/>
              </p:cNvPicPr>
              <p:nvPr/>
            </p:nvPicPr>
            <p:blipFill>
              <a:blip r:embed="rId8" cstate="print"/>
              <a:srcRect/>
              <a:stretch>
                <a:fillRect/>
              </a:stretch>
            </p:blipFill>
            <p:spPr bwMode="auto">
              <a:xfrm>
                <a:off x="3581400" y="2619944"/>
                <a:ext cx="2185987" cy="1785368"/>
              </a:xfrm>
              <a:prstGeom prst="rect">
                <a:avLst/>
              </a:prstGeom>
              <a:noFill/>
            </p:spPr>
          </p:pic>
          <p:pic>
            <p:nvPicPr>
              <p:cNvPr id="10" name="Picture 7" descr="C:\DVD_ART34\Artwork_Imagery\Icons - Illustrations\_WINDOWS VISTA ICONS\Keys secure security.png"/>
              <p:cNvPicPr>
                <a:picLocks noChangeAspect="1" noChangeArrowheads="1"/>
              </p:cNvPicPr>
              <p:nvPr/>
            </p:nvPicPr>
            <p:blipFill>
              <a:blip r:embed="rId9" cstate="print"/>
              <a:srcRect/>
              <a:stretch>
                <a:fillRect/>
              </a:stretch>
            </p:blipFill>
            <p:spPr bwMode="auto">
              <a:xfrm>
                <a:off x="4114800" y="3025515"/>
                <a:ext cx="1219200" cy="1219200"/>
              </a:xfrm>
              <a:prstGeom prst="rect">
                <a:avLst/>
              </a:prstGeom>
              <a:noFill/>
            </p:spPr>
          </p:pic>
        </p:grpSp>
        <p:cxnSp>
          <p:nvCxnSpPr>
            <p:cNvPr id="11" name="Straight Arrow Connector 10"/>
            <p:cNvCxnSpPr/>
            <p:nvPr/>
          </p:nvCxnSpPr>
          <p:spPr>
            <a:xfrm rot="5400000">
              <a:off x="2853436" y="3742813"/>
              <a:ext cx="2117771" cy="1539"/>
            </a:xfrm>
            <a:prstGeom prst="straightConnector1">
              <a:avLst/>
            </a:prstGeom>
            <a:noFill/>
            <a:ln w="38100" cap="flat" cmpd="sng" algn="ctr">
              <a:solidFill>
                <a:srgbClr val="FFC000"/>
              </a:solidFill>
              <a:prstDash val="solid"/>
              <a:headEnd type="triangle" w="med" len="med"/>
              <a:tailEnd type="none" w="med" len="med"/>
            </a:ln>
            <a:effectLst>
              <a:outerShdw blurRad="50800" dist="38100" dir="5400000" rotWithShape="0">
                <a:srgbClr val="000000">
                  <a:alpha val="43137"/>
                </a:srgbClr>
              </a:outerShdw>
            </a:effectLst>
          </p:spPr>
        </p:cxnSp>
        <p:cxnSp>
          <p:nvCxnSpPr>
            <p:cNvPr id="12" name="Straight Arrow Connector 11"/>
            <p:cNvCxnSpPr/>
            <p:nvPr/>
          </p:nvCxnSpPr>
          <p:spPr>
            <a:xfrm rot="5400000">
              <a:off x="3294944" y="3742813"/>
              <a:ext cx="2117771" cy="1539"/>
            </a:xfrm>
            <a:prstGeom prst="straightConnector1">
              <a:avLst/>
            </a:prstGeom>
            <a:noFill/>
            <a:ln w="38100" cap="flat" cmpd="sng" algn="ctr">
              <a:solidFill>
                <a:srgbClr val="FFC000"/>
              </a:solidFill>
              <a:prstDash val="solid"/>
              <a:headEnd type="none" w="med" len="med"/>
              <a:tailEnd type="triangle" w="med" len="med"/>
            </a:ln>
            <a:effectLst>
              <a:outerShdw blurRad="50800" dist="38100" dir="5400000" rotWithShape="0">
                <a:srgbClr val="000000">
                  <a:alpha val="43137"/>
                </a:srgbClr>
              </a:outerShdw>
            </a:effectLst>
          </p:spPr>
        </p:cxnSp>
        <p:sp>
          <p:nvSpPr>
            <p:cNvPr id="43" name="Oval 42"/>
            <p:cNvSpPr/>
            <p:nvPr/>
          </p:nvSpPr>
          <p:spPr>
            <a:xfrm>
              <a:off x="3738383" y="3881412"/>
              <a:ext cx="295364" cy="352656"/>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3</a:t>
              </a:r>
            </a:p>
          </p:txBody>
        </p:sp>
        <p:sp>
          <p:nvSpPr>
            <p:cNvPr id="46" name="Oval 45"/>
            <p:cNvSpPr/>
            <p:nvPr/>
          </p:nvSpPr>
          <p:spPr>
            <a:xfrm>
              <a:off x="4181429" y="3176100"/>
              <a:ext cx="295364" cy="352656"/>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4</a:t>
              </a:r>
            </a:p>
          </p:txBody>
        </p:sp>
      </p:grpSp>
      <p:sp>
        <p:nvSpPr>
          <p:cNvPr id="47" name="Oval 46"/>
          <p:cNvSpPr/>
          <p:nvPr/>
        </p:nvSpPr>
        <p:spPr>
          <a:xfrm>
            <a:off x="3690843" y="4235047"/>
            <a:ext cx="221581" cy="352738"/>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5</a:t>
            </a:r>
          </a:p>
        </p:txBody>
      </p:sp>
      <p:sp>
        <p:nvSpPr>
          <p:cNvPr id="49" name="Oval 48"/>
          <p:cNvSpPr/>
          <p:nvPr/>
        </p:nvSpPr>
        <p:spPr>
          <a:xfrm>
            <a:off x="5241908" y="4235047"/>
            <a:ext cx="221581" cy="352738"/>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6</a:t>
            </a:r>
          </a:p>
        </p:txBody>
      </p:sp>
      <p:sp>
        <p:nvSpPr>
          <p:cNvPr id="50" name="Oval 49"/>
          <p:cNvSpPr/>
          <p:nvPr/>
        </p:nvSpPr>
        <p:spPr>
          <a:xfrm>
            <a:off x="6516907" y="1803475"/>
            <a:ext cx="221581" cy="352738"/>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7</a:t>
            </a:r>
          </a:p>
        </p:txBody>
      </p:sp>
      <p:sp>
        <p:nvSpPr>
          <p:cNvPr id="51" name="Oval 50"/>
          <p:cNvSpPr/>
          <p:nvPr/>
        </p:nvSpPr>
        <p:spPr>
          <a:xfrm>
            <a:off x="7568507" y="3000466"/>
            <a:ext cx="221581" cy="352738"/>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8</a:t>
            </a:r>
          </a:p>
        </p:txBody>
      </p:sp>
      <p:sp>
        <p:nvSpPr>
          <p:cNvPr id="52" name="Oval 51"/>
          <p:cNvSpPr/>
          <p:nvPr/>
        </p:nvSpPr>
        <p:spPr>
          <a:xfrm>
            <a:off x="7900878" y="4235047"/>
            <a:ext cx="221581" cy="352738"/>
          </a:xfrm>
          <a:prstGeom prst="ellipse">
            <a:avLst/>
          </a:prstGeom>
          <a:gradFill rotWithShape="1">
            <a:gsLst>
              <a:gs pos="0">
                <a:srgbClr val="2DA33B">
                  <a:shade val="58000"/>
                  <a:satMod val="150000"/>
                </a:srgbClr>
              </a:gs>
              <a:gs pos="72000">
                <a:srgbClr val="2DA33B">
                  <a:tint val="90000"/>
                  <a:satMod val="135000"/>
                </a:srgbClr>
              </a:gs>
              <a:gs pos="100000">
                <a:srgbClr val="2DA33B">
                  <a:tint val="80000"/>
                  <a:satMod val="155000"/>
                </a:srgbClr>
              </a:gs>
            </a:gsLst>
            <a:lin ang="16200000" scaled="0"/>
          </a:gradFill>
          <a:ln w="9525" cap="flat" cmpd="sng" algn="ctr">
            <a:solidFill>
              <a:srgbClr val="2DA33B">
                <a:shade val="80000"/>
              </a:srgbClr>
            </a:solidFill>
            <a:prstDash val="solid"/>
          </a:ln>
          <a:effectLst>
            <a:outerShdw blurRad="50800" dist="38100" dir="5400000" rotWithShape="0">
              <a:srgbClr val="000000">
                <a:alpha val="43137"/>
              </a:srgbClr>
            </a:outerShdw>
          </a:effectLst>
        </p:spPr>
        <p:txBody>
          <a:bodyPr lIns="0" tIns="0" rIns="0" bIns="0" rtlCol="0" anchor="ctr"/>
          <a:lstStyle/>
          <a:p>
            <a:pPr algn="ctr" defTabSz="685862">
              <a:defRPr/>
            </a:pPr>
            <a:r>
              <a:rPr lang="en-US" sz="800" b="1" kern="0" dirty="0">
                <a:latin typeface="Segoe UI"/>
              </a:rPr>
              <a:t>9</a:t>
            </a:r>
          </a:p>
        </p:txBody>
      </p:sp>
    </p:spTree>
    <p:extLst>
      <p:ext uri="{BB962C8B-B14F-4D97-AF65-F5344CB8AC3E}">
        <p14:creationId xmlns:p14="http://schemas.microsoft.com/office/powerpoint/2010/main" val="4068182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5" grpId="0"/>
      <p:bldP spid="26" grpId="0"/>
      <p:bldP spid="40" grpId="0" animBg="1"/>
      <p:bldP spid="47" grpId="0" animBg="1"/>
      <p:bldP spid="49" grpId="0" animBg="1"/>
      <p:bldP spid="50" grpId="0" animBg="1"/>
      <p:bldP spid="51"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the Cookie in the Cookie Jar</a:t>
            </a:r>
            <a:endParaRPr lang="en-US" dirty="0"/>
          </a:p>
        </p:txBody>
      </p:sp>
      <p:sp>
        <p:nvSpPr>
          <p:cNvPr id="3" name="Text Placeholder 2"/>
          <p:cNvSpPr>
            <a:spLocks noGrp="1"/>
          </p:cNvSpPr>
          <p:nvPr>
            <p:ph idx="1"/>
          </p:nvPr>
        </p:nvSpPr>
        <p:spPr>
          <a:xfrm>
            <a:off x="467544" y="1893268"/>
            <a:ext cx="8229600" cy="3850182"/>
          </a:xfrm>
        </p:spPr>
        <p:txBody>
          <a:bodyPr>
            <a:noAutofit/>
          </a:bodyPr>
          <a:lstStyle/>
          <a:p>
            <a:pPr marL="0" indent="0">
              <a:buNone/>
            </a:pPr>
            <a:r>
              <a:rPr lang="en-US" sz="1800" dirty="0" err="1">
                <a:latin typeface="Consolas" pitchFamily="49" charset="0"/>
                <a:cs typeface="Consolas" pitchFamily="49" charset="0"/>
              </a:rPr>
              <a:t>CookieContainer</a:t>
            </a:r>
            <a:r>
              <a:rPr lang="en-US" sz="1800" dirty="0">
                <a:latin typeface="Consolas" pitchFamily="49" charset="0"/>
                <a:cs typeface="Consolas" pitchFamily="49" charset="0"/>
              </a:rPr>
              <a:t> </a:t>
            </a:r>
            <a:r>
              <a:rPr lang="en-US" sz="1800" dirty="0" err="1">
                <a:latin typeface="Consolas" pitchFamily="49" charset="0"/>
                <a:cs typeface="Consolas" pitchFamily="49" charset="0"/>
              </a:rPr>
              <a:t>cookieJar</a:t>
            </a:r>
            <a:r>
              <a:rPr lang="en-US" sz="1800" dirty="0">
                <a:latin typeface="Consolas" pitchFamily="49" charset="0"/>
                <a:cs typeface="Consolas" pitchFamily="49" charset="0"/>
              </a:rPr>
              <a:t> = new </a:t>
            </a:r>
            <a:r>
              <a:rPr lang="en-US" sz="1800" dirty="0" err="1">
                <a:latin typeface="Consolas" pitchFamily="49" charset="0"/>
                <a:cs typeface="Consolas" pitchFamily="49" charset="0"/>
              </a:rPr>
              <a:t>CookieContainer</a:t>
            </a:r>
            <a:r>
              <a:rPr lang="en-US" sz="1800" dirty="0">
                <a:latin typeface="Consolas" pitchFamily="49" charset="0"/>
                <a:cs typeface="Consolas" pitchFamily="49" charset="0"/>
              </a:rPr>
              <a:t>();</a:t>
            </a:r>
          </a:p>
          <a:p>
            <a:pPr marL="0" indent="0">
              <a:buNone/>
            </a:pPr>
            <a:r>
              <a:rPr lang="en-US" sz="1800" dirty="0">
                <a:latin typeface="Consolas" pitchFamily="49" charset="0"/>
                <a:cs typeface="Consolas" pitchFamily="49" charset="0"/>
              </a:rPr>
              <a:t> </a:t>
            </a:r>
          </a:p>
          <a:p>
            <a:pPr marL="0" indent="0">
              <a:buNone/>
            </a:pPr>
            <a:r>
              <a:rPr lang="en-US" sz="1800" dirty="0" err="1">
                <a:latin typeface="Consolas" pitchFamily="49" charset="0"/>
                <a:cs typeface="Consolas" pitchFamily="49" charset="0"/>
              </a:rPr>
              <a:t>HttpWebRequest</a:t>
            </a:r>
            <a:r>
              <a:rPr lang="en-US" sz="1800" dirty="0">
                <a:latin typeface="Consolas" pitchFamily="49" charset="0"/>
                <a:cs typeface="Consolas" pitchFamily="49" charset="0"/>
              </a:rPr>
              <a:t> </a:t>
            </a:r>
            <a:r>
              <a:rPr lang="en-US" sz="1800" dirty="0" err="1">
                <a:latin typeface="Consolas" pitchFamily="49" charset="0"/>
                <a:cs typeface="Consolas" pitchFamily="49" charset="0"/>
              </a:rPr>
              <a:t>spAuthReq</a:t>
            </a:r>
            <a:r>
              <a:rPr lang="en-US" sz="1800" dirty="0">
                <a:latin typeface="Consolas" pitchFamily="49" charset="0"/>
                <a:cs typeface="Consolas" pitchFamily="49" charset="0"/>
              </a:rPr>
              <a:t> = </a:t>
            </a:r>
            <a:r>
              <a:rPr lang="en-US" sz="1800" dirty="0" err="1">
                <a:latin typeface="Consolas" pitchFamily="49" charset="0"/>
                <a:cs typeface="Consolas" pitchFamily="49" charset="0"/>
              </a:rPr>
              <a:t>HttpWebRequest.Create</a:t>
            </a:r>
            <a:r>
              <a:rPr lang="en-US" sz="1800" dirty="0">
                <a:latin typeface="Consolas" pitchFamily="49" charset="0"/>
                <a:cs typeface="Consolas" pitchFamily="49" charset="0"/>
              </a:rPr>
              <a:t>(</a:t>
            </a:r>
            <a:r>
              <a:rPr lang="en-US" sz="1800" dirty="0" err="1">
                <a:latin typeface="Consolas" pitchFamily="49" charset="0"/>
                <a:cs typeface="Consolas" pitchFamily="49" charset="0"/>
              </a:rPr>
              <a:t>authServiceUri</a:t>
            </a:r>
            <a:r>
              <a:rPr lang="en-US" sz="1800" dirty="0">
                <a:latin typeface="Consolas" pitchFamily="49" charset="0"/>
                <a:cs typeface="Consolas" pitchFamily="49" charset="0"/>
              </a:rPr>
              <a:t>) as </a:t>
            </a:r>
            <a:r>
              <a:rPr lang="en-US" sz="1800" dirty="0" err="1">
                <a:latin typeface="Consolas" pitchFamily="49" charset="0"/>
                <a:cs typeface="Consolas" pitchFamily="49" charset="0"/>
              </a:rPr>
              <a:t>HttpWebRequest</a:t>
            </a:r>
            <a:r>
              <a:rPr lang="en-US" sz="1800" dirty="0">
                <a:latin typeface="Consolas" pitchFamily="49" charset="0"/>
                <a:cs typeface="Consolas" pitchFamily="49" charset="0"/>
              </a:rPr>
              <a:t>;</a:t>
            </a:r>
          </a:p>
          <a:p>
            <a:pPr marL="0" indent="0">
              <a:buNone/>
            </a:pPr>
            <a:endParaRPr lang="en-US" sz="1800" dirty="0">
              <a:latin typeface="Consolas" pitchFamily="49" charset="0"/>
              <a:cs typeface="Consolas" pitchFamily="49" charset="0"/>
            </a:endParaRPr>
          </a:p>
          <a:p>
            <a:pPr marL="0" indent="0">
              <a:buNone/>
            </a:pPr>
            <a:r>
              <a:rPr lang="en-US" sz="1800" dirty="0" err="1">
                <a:latin typeface="Consolas" pitchFamily="49" charset="0"/>
                <a:cs typeface="Consolas" pitchFamily="49" charset="0"/>
              </a:rPr>
              <a:t>spAuthReq.CookieContainer</a:t>
            </a:r>
            <a:r>
              <a:rPr lang="en-US" sz="1800" dirty="0">
                <a:latin typeface="Consolas" pitchFamily="49" charset="0"/>
                <a:cs typeface="Consolas" pitchFamily="49" charset="0"/>
              </a:rPr>
              <a:t> = </a:t>
            </a:r>
            <a:r>
              <a:rPr lang="en-US" sz="1800" dirty="0" err="1">
                <a:latin typeface="Consolas" pitchFamily="49" charset="0"/>
                <a:cs typeface="Consolas" pitchFamily="49" charset="0"/>
              </a:rPr>
              <a:t>cookieJar</a:t>
            </a:r>
            <a:r>
              <a:rPr lang="en-US" sz="1800" dirty="0">
                <a:latin typeface="Consolas" pitchFamily="49" charset="0"/>
                <a:cs typeface="Consolas" pitchFamily="49" charset="0"/>
              </a:rPr>
              <a:t>;</a:t>
            </a:r>
          </a:p>
          <a:p>
            <a:pPr marL="0" indent="0">
              <a:buNone/>
            </a:pPr>
            <a:endParaRPr lang="en-US" sz="1800" dirty="0">
              <a:latin typeface="Consolas" pitchFamily="49" charset="0"/>
              <a:cs typeface="Consolas" pitchFamily="49" charset="0"/>
            </a:endParaRPr>
          </a:p>
          <a:p>
            <a:pPr marL="0" indent="0">
              <a:buNone/>
            </a:pPr>
            <a:r>
              <a:rPr lang="en-US" sz="1800" dirty="0" err="1">
                <a:latin typeface="Consolas" pitchFamily="49" charset="0"/>
                <a:cs typeface="Consolas" pitchFamily="49" charset="0"/>
              </a:rPr>
              <a:t>spAuthReq.Headers</a:t>
            </a:r>
            <a:r>
              <a:rPr lang="en-US" sz="1800" dirty="0">
                <a:latin typeface="Consolas" pitchFamily="49" charset="0"/>
                <a:cs typeface="Consolas" pitchFamily="49" charset="0"/>
              </a:rPr>
              <a:t>["</a:t>
            </a:r>
            <a:r>
              <a:rPr lang="en-US" sz="1800" dirty="0" err="1">
                <a:latin typeface="Consolas" pitchFamily="49" charset="0"/>
                <a:cs typeface="Consolas" pitchFamily="49" charset="0"/>
              </a:rPr>
              <a:t>SOAPAction</a:t>
            </a:r>
            <a:r>
              <a:rPr lang="en-US" sz="1800" dirty="0">
                <a:latin typeface="Consolas" pitchFamily="49" charset="0"/>
                <a:cs typeface="Consolas" pitchFamily="49" charset="0"/>
              </a:rPr>
              <a:t>"] = "http://schemas.microsoft.com/</a:t>
            </a:r>
            <a:r>
              <a:rPr lang="en-US" sz="1800" dirty="0" err="1">
                <a:latin typeface="Consolas" pitchFamily="49" charset="0"/>
                <a:cs typeface="Consolas" pitchFamily="49" charset="0"/>
              </a:rPr>
              <a:t>sharepoint</a:t>
            </a:r>
            <a:r>
              <a:rPr lang="en-US" sz="1800" dirty="0">
                <a:latin typeface="Consolas" pitchFamily="49" charset="0"/>
                <a:cs typeface="Consolas" pitchFamily="49" charset="0"/>
              </a:rPr>
              <a:t>/soap/Login";            </a:t>
            </a:r>
            <a:r>
              <a:rPr lang="en-US" sz="1800" dirty="0" err="1">
                <a:latin typeface="Consolas" pitchFamily="49" charset="0"/>
                <a:cs typeface="Consolas" pitchFamily="49" charset="0"/>
              </a:rPr>
              <a:t>spAuthReq.ContentType</a:t>
            </a:r>
            <a:r>
              <a:rPr lang="en-US" sz="1800" dirty="0">
                <a:latin typeface="Consolas" pitchFamily="49" charset="0"/>
                <a:cs typeface="Consolas" pitchFamily="49" charset="0"/>
              </a:rPr>
              <a:t> = "text/xml; charset=utf-8"; </a:t>
            </a:r>
            <a:r>
              <a:rPr lang="en-US" sz="1800" dirty="0" err="1">
                <a:latin typeface="Consolas" pitchFamily="49" charset="0"/>
                <a:cs typeface="Consolas" pitchFamily="49" charset="0"/>
              </a:rPr>
              <a:t>spAuthReq.Method</a:t>
            </a:r>
            <a:r>
              <a:rPr lang="en-US" sz="1800" dirty="0">
                <a:latin typeface="Consolas" pitchFamily="49" charset="0"/>
                <a:cs typeface="Consolas" pitchFamily="49" charset="0"/>
              </a:rPr>
              <a:t> = "POST";</a:t>
            </a:r>
          </a:p>
        </p:txBody>
      </p:sp>
    </p:spTree>
    <p:extLst>
      <p:ext uri="{BB962C8B-B14F-4D97-AF65-F5344CB8AC3E}">
        <p14:creationId xmlns:p14="http://schemas.microsoft.com/office/powerpoint/2010/main" val="2558755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Option 1: Forms Based Authentication</a:t>
            </a:r>
            <a:endParaRPr lang="en-GB" dirty="0"/>
          </a:p>
        </p:txBody>
      </p:sp>
      <p:sp>
        <p:nvSpPr>
          <p:cNvPr id="3" name="Text Placeholder 2"/>
          <p:cNvSpPr>
            <a:spLocks noGrp="1"/>
          </p:cNvSpPr>
          <p:nvPr>
            <p:ph idx="1"/>
          </p:nvPr>
        </p:nvSpPr>
        <p:spPr/>
        <p:txBody>
          <a:bodyPr>
            <a:normAutofit fontScale="92500" lnSpcReduction="20000"/>
          </a:bodyPr>
          <a:lstStyle/>
          <a:p>
            <a:r>
              <a:rPr lang="en-GB" dirty="0" smtClean="0"/>
              <a:t>Additional authentication provider added to your site</a:t>
            </a:r>
          </a:p>
          <a:p>
            <a:r>
              <a:rPr lang="en-GB" dirty="0" smtClean="0"/>
              <a:t>SharePoint Claims Authentication</a:t>
            </a:r>
          </a:p>
          <a:p>
            <a:r>
              <a:rPr lang="en-GB" dirty="0" smtClean="0"/>
              <a:t>Provider Neutral</a:t>
            </a:r>
          </a:p>
          <a:p>
            <a:pPr lvl="1"/>
            <a:r>
              <a:rPr lang="en-GB" dirty="0" smtClean="0"/>
              <a:t>e.g. SQL, LDAP etc…</a:t>
            </a:r>
          </a:p>
          <a:p>
            <a:r>
              <a:rPr lang="en-GB" dirty="0" smtClean="0"/>
              <a:t>SharePoint Authentication Web Service</a:t>
            </a:r>
          </a:p>
          <a:p>
            <a:pPr lvl="1"/>
            <a:r>
              <a:rPr lang="en-GB" dirty="0" smtClean="0"/>
              <a:t>authentication.asmx</a:t>
            </a:r>
          </a:p>
          <a:p>
            <a:pPr lvl="1"/>
            <a:r>
              <a:rPr lang="en-GB" dirty="0" smtClean="0"/>
              <a:t>SOAP web service</a:t>
            </a:r>
          </a:p>
          <a:p>
            <a:pPr lvl="1"/>
            <a:r>
              <a:rPr lang="en-GB" dirty="0" smtClean="0"/>
              <a:t>Cookies come back, keep these for subsequent requests</a:t>
            </a:r>
          </a:p>
          <a:p>
            <a:r>
              <a:rPr lang="en-GB" dirty="0" smtClean="0"/>
              <a:t>SharePoint in DMZ or Reverse Proxy via DMZ</a:t>
            </a:r>
          </a:p>
          <a:p>
            <a:pPr marL="0" indent="0">
              <a:buNone/>
            </a:pPr>
            <a:endParaRPr lang="en-GB" dirty="0"/>
          </a:p>
        </p:txBody>
      </p:sp>
    </p:spTree>
    <p:extLst>
      <p:ext uri="{BB962C8B-B14F-4D97-AF65-F5344CB8AC3E}">
        <p14:creationId xmlns:p14="http://schemas.microsoft.com/office/powerpoint/2010/main" val="22108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Forms Authentication </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a:t>d</a:t>
            </a:r>
            <a:r>
              <a:rPr lang="en-US" dirty="0" smtClean="0"/>
              <a:t>emo</a:t>
            </a:r>
          </a:p>
          <a:p>
            <a:endParaRPr lang="en-US" dirty="0"/>
          </a:p>
        </p:txBody>
      </p:sp>
    </p:spTree>
    <p:extLst>
      <p:ext uri="{BB962C8B-B14F-4D97-AF65-F5344CB8AC3E}">
        <p14:creationId xmlns:p14="http://schemas.microsoft.com/office/powerpoint/2010/main" val="371110539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UAG</a:t>
            </a:r>
            <a:endParaRPr lang="en-US" dirty="0"/>
          </a:p>
        </p:txBody>
      </p:sp>
      <p:sp>
        <p:nvSpPr>
          <p:cNvPr id="3" name="Text Placeholder 2"/>
          <p:cNvSpPr txBox="1">
            <a:spLocks/>
          </p:cNvSpPr>
          <p:nvPr/>
        </p:nvSpPr>
        <p:spPr>
          <a:xfrm>
            <a:off x="914918" y="1448139"/>
            <a:ext cx="6812149" cy="498714"/>
          </a:xfrm>
          <a:prstGeom prst="rect">
            <a:avLst/>
          </a:prstGeom>
        </p:spPr>
        <p:txBody>
          <a:bodyPr lIns="68586" tIns="34294" rIns="68586" bIns="34294"/>
          <a:lstStyle>
            <a:lvl1pPr marL="460375" indent="-460375" algn="l" defTabSz="914363" rtl="0" eaLnBrk="1" latinLnBrk="0" hangingPunct="1">
              <a:lnSpc>
                <a:spcPct val="90000"/>
              </a:lnSpc>
              <a:spcBef>
                <a:spcPct val="20000"/>
              </a:spcBef>
              <a:buSzPct val="85000"/>
              <a:buFontTx/>
              <a:buBlip>
                <a:blip r:embed="rId2"/>
              </a:buBlip>
              <a:defRPr lang="en-US" sz="3200" kern="1200" dirty="0" smtClean="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
              </a:buBlip>
              <a:defRPr lang="en-US" sz="2800" kern="1200" dirty="0" smtClean="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
              </a:buBlip>
              <a:defRPr lang="en-US" sz="2400" kern="1200" dirty="0" smtClean="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
              </a:buBlip>
              <a:defRPr lang="en-US" sz="2000" kern="1200" dirty="0" smtClean="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
              </a:buBlip>
              <a:defRPr lang="en-US" sz="2000" kern="1200" dirty="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00"/>
              <a:t>Forefront Unified Access Gateway 2010 </a:t>
            </a:r>
          </a:p>
        </p:txBody>
      </p:sp>
      <p:pic>
        <p:nvPicPr>
          <p:cNvPr id="4" name="Picture 2" descr="C:\Users\Administrator.WIN-5L103LH6NA7\Pictures\Artwork_Imagery\Icons - Illustrations\_ VIRTUALIZATION ICONS\Server Virtual 2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177" y="3734667"/>
            <a:ext cx="1339802" cy="1352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WIN-5L103LH6NA7\Pictures\Artwork_Imagery\Icons - Illustrations\_ VIRTUALIZATION ICONS\Server Virtual 2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66" y="3742235"/>
            <a:ext cx="1339802" cy="13528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06181" y="3207280"/>
            <a:ext cx="428579" cy="276999"/>
          </a:xfrm>
          <a:prstGeom prst="rect">
            <a:avLst/>
          </a:prstGeom>
          <a:noFill/>
        </p:spPr>
        <p:txBody>
          <a:bodyPr wrap="none" lIns="0" tIns="0" rIns="0" bIns="0" rtlCol="0">
            <a:spAutoFit/>
          </a:bodyPr>
          <a:lstStyle/>
          <a:p>
            <a:r>
              <a:rPr lang="en-US" b="1" dirty="0"/>
              <a:t>UAG</a:t>
            </a:r>
          </a:p>
        </p:txBody>
      </p:sp>
      <p:sp>
        <p:nvSpPr>
          <p:cNvPr id="7" name="TextBox 6"/>
          <p:cNvSpPr txBox="1"/>
          <p:nvPr/>
        </p:nvSpPr>
        <p:spPr>
          <a:xfrm>
            <a:off x="5969969" y="3207280"/>
            <a:ext cx="1041567" cy="276999"/>
          </a:xfrm>
          <a:prstGeom prst="rect">
            <a:avLst/>
          </a:prstGeom>
          <a:noFill/>
        </p:spPr>
        <p:txBody>
          <a:bodyPr wrap="none" lIns="0" tIns="0" rIns="0" bIns="0" rtlCol="0">
            <a:spAutoFit/>
          </a:bodyPr>
          <a:lstStyle/>
          <a:p>
            <a:r>
              <a:rPr lang="en-US" b="1" dirty="0"/>
              <a:t>SharePoint</a:t>
            </a:r>
          </a:p>
        </p:txBody>
      </p:sp>
      <p:pic>
        <p:nvPicPr>
          <p:cNvPr id="8" name="Picture 5" descr="http://blog.phone-deals-uk.co.uk/wp-content/uploads/2010/10/HTC-7-Trophy-Windows-Phone-7-official.jpg"/>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82286" y="3048706"/>
            <a:ext cx="1795623" cy="239409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521453" y="3570014"/>
            <a:ext cx="0" cy="1301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57051" y="2116943"/>
            <a:ext cx="5877" cy="626892"/>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86473" y="2224725"/>
            <a:ext cx="760401" cy="276999"/>
          </a:xfrm>
          <a:prstGeom prst="rect">
            <a:avLst/>
          </a:prstGeom>
          <a:noFill/>
        </p:spPr>
        <p:txBody>
          <a:bodyPr wrap="none" lIns="0" tIns="0" rIns="0" bIns="0" rtlCol="0">
            <a:spAutoFit/>
          </a:bodyPr>
          <a:lstStyle/>
          <a:p>
            <a:r>
              <a:rPr lang="en-US" dirty="0"/>
              <a:t>Internet</a:t>
            </a:r>
          </a:p>
        </p:txBody>
      </p:sp>
      <p:cxnSp>
        <p:nvCxnSpPr>
          <p:cNvPr id="12" name="Straight Connector 11"/>
          <p:cNvCxnSpPr/>
          <p:nvPr/>
        </p:nvCxnSpPr>
        <p:spPr>
          <a:xfrm>
            <a:off x="3069342" y="3570014"/>
            <a:ext cx="0" cy="1301233"/>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521453" y="2224725"/>
            <a:ext cx="753348" cy="276999"/>
          </a:xfrm>
          <a:prstGeom prst="rect">
            <a:avLst/>
          </a:prstGeom>
          <a:noFill/>
        </p:spPr>
        <p:txBody>
          <a:bodyPr wrap="none" lIns="0" tIns="0" rIns="0" bIns="0" rtlCol="0">
            <a:spAutoFit/>
          </a:bodyPr>
          <a:lstStyle/>
          <a:p>
            <a:r>
              <a:rPr lang="en-US" dirty="0"/>
              <a:t>Intranet</a:t>
            </a:r>
          </a:p>
        </p:txBody>
      </p:sp>
      <p:cxnSp>
        <p:nvCxnSpPr>
          <p:cNvPr id="14" name="Straight Arrow Connector 13"/>
          <p:cNvCxnSpPr/>
          <p:nvPr/>
        </p:nvCxnSpPr>
        <p:spPr>
          <a:xfrm>
            <a:off x="2263054" y="4262701"/>
            <a:ext cx="1429122"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006971" y="4262701"/>
            <a:ext cx="879203" cy="0"/>
          </a:xfrm>
          <a:prstGeom prst="straightConnector1">
            <a:avLst/>
          </a:prstGeom>
          <a:ln w="57150">
            <a:solidFill>
              <a:schemeClr val="accent5">
                <a:lumMod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89535" y="5748599"/>
            <a:ext cx="6690295" cy="623256"/>
          </a:xfrm>
          <a:prstGeom prst="rect">
            <a:avLst/>
          </a:prstGeom>
        </p:spPr>
        <p:txBody>
          <a:bodyPr wrap="square" lIns="68586" tIns="34294" rIns="68586" bIns="34294">
            <a:spAutoFit/>
          </a:bodyPr>
          <a:lstStyle/>
          <a:p>
            <a:r>
              <a:rPr lang="en-US" dirty="0"/>
              <a:t>http://</a:t>
            </a:r>
            <a:r>
              <a:rPr lang="en-US" b="1" dirty="0"/>
              <a:t>www.microsoft.com/forefront/unified-access-gateway</a:t>
            </a:r>
            <a:r>
              <a:rPr lang="en-US" dirty="0"/>
              <a:t>/en/us/default.aspx</a:t>
            </a:r>
          </a:p>
        </p:txBody>
      </p:sp>
    </p:spTree>
    <p:extLst>
      <p:ext uri="{BB962C8B-B14F-4D97-AF65-F5344CB8AC3E}">
        <p14:creationId xmlns:p14="http://schemas.microsoft.com/office/powerpoint/2010/main" val="332503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9145191"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32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179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UAG</a:t>
            </a:r>
            <a:endParaRPr lang="en-US" dirty="0"/>
          </a:p>
        </p:txBody>
      </p:sp>
      <p:sp>
        <p:nvSpPr>
          <p:cNvPr id="3" name="Text Placeholder 2"/>
          <p:cNvSpPr>
            <a:spLocks noGrp="1"/>
          </p:cNvSpPr>
          <p:nvPr>
            <p:ph type="body" sz="quarter" idx="4294967295"/>
          </p:nvPr>
        </p:nvSpPr>
        <p:spPr>
          <a:xfrm>
            <a:off x="389436" y="1773610"/>
            <a:ext cx="8363938" cy="2542823"/>
          </a:xfrm>
          <a:prstGeom prst="rect">
            <a:avLst/>
          </a:prstGeom>
        </p:spPr>
        <p:txBody>
          <a:bodyPr lIns="68586" tIns="34294" rIns="68586" bIns="34294"/>
          <a:lstStyle/>
          <a:p>
            <a:r>
              <a:rPr lang="en-US" dirty="0" smtClean="0">
                <a:solidFill>
                  <a:schemeClr val="tx1">
                    <a:lumMod val="50000"/>
                    <a:lumOff val="50000"/>
                  </a:schemeClr>
                </a:solidFill>
              </a:rPr>
              <a:t>UAG in DMZ</a:t>
            </a:r>
          </a:p>
          <a:p>
            <a:r>
              <a:rPr lang="en-US" dirty="0" smtClean="0">
                <a:solidFill>
                  <a:schemeClr val="tx1">
                    <a:lumMod val="50000"/>
                    <a:lumOff val="50000"/>
                  </a:schemeClr>
                </a:solidFill>
              </a:rPr>
              <a:t>SharePoint in private network</a:t>
            </a:r>
          </a:p>
          <a:p>
            <a:r>
              <a:rPr lang="en-US" dirty="0" smtClean="0">
                <a:solidFill>
                  <a:schemeClr val="tx1">
                    <a:lumMod val="50000"/>
                    <a:lumOff val="50000"/>
                  </a:schemeClr>
                </a:solidFill>
              </a:rPr>
              <a:t>Authenticate with AD </a:t>
            </a:r>
          </a:p>
          <a:p>
            <a:pPr lvl="1"/>
            <a:r>
              <a:rPr lang="en-US" dirty="0" smtClean="0">
                <a:solidFill>
                  <a:schemeClr val="tx1">
                    <a:lumMod val="50000"/>
                    <a:lumOff val="50000"/>
                  </a:schemeClr>
                </a:solidFill>
              </a:rPr>
              <a:t>Forms </a:t>
            </a:r>
            <a:r>
              <a:rPr lang="en-US" dirty="0" smtClean="0">
                <a:solidFill>
                  <a:schemeClr val="tx1">
                    <a:lumMod val="50000"/>
                    <a:lumOff val="50000"/>
                  </a:schemeClr>
                </a:solidFill>
                <a:sym typeface="Wingdings" pitchFamily="2" charset="2"/>
              </a:rPr>
              <a:t> NTLM translation</a:t>
            </a:r>
          </a:p>
          <a:p>
            <a:r>
              <a:rPr lang="en-US" dirty="0" smtClean="0">
                <a:solidFill>
                  <a:schemeClr val="tx1">
                    <a:lumMod val="50000"/>
                    <a:lumOff val="50000"/>
                  </a:schemeClr>
                </a:solidFill>
                <a:sym typeface="Wingdings" pitchFamily="2" charset="2"/>
              </a:rPr>
              <a:t>Other protection options</a:t>
            </a:r>
            <a:endParaRPr lang="en-US" dirty="0">
              <a:solidFill>
                <a:schemeClr val="tx1">
                  <a:lumMod val="50000"/>
                  <a:lumOff val="50000"/>
                </a:schemeClr>
              </a:solidFill>
            </a:endParaRPr>
          </a:p>
        </p:txBody>
      </p:sp>
    </p:spTree>
    <p:extLst>
      <p:ext uri="{BB962C8B-B14F-4D97-AF65-F5344CB8AC3E}">
        <p14:creationId xmlns:p14="http://schemas.microsoft.com/office/powerpoint/2010/main" val="207324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UAG Authentication </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a:t>d</a:t>
            </a:r>
            <a:r>
              <a:rPr lang="en-US" dirty="0" smtClean="0"/>
              <a:t>emo</a:t>
            </a:r>
          </a:p>
          <a:p>
            <a:endParaRPr lang="en-US" dirty="0"/>
          </a:p>
        </p:txBody>
      </p:sp>
    </p:spTree>
    <p:extLst>
      <p:ext uri="{BB962C8B-B14F-4D97-AF65-F5344CB8AC3E}">
        <p14:creationId xmlns:p14="http://schemas.microsoft.com/office/powerpoint/2010/main" val="25893165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4407922"/>
            <a:ext cx="7772400" cy="1362390"/>
          </a:xfrm>
        </p:spPr>
        <p:txBody>
          <a:bodyPr>
            <a:normAutofit fontScale="90000"/>
          </a:bodyPr>
          <a:lstStyle/>
          <a:p>
            <a:pPr lvl="0"/>
            <a:r>
              <a:rPr lang="en-US" dirty="0"/>
              <a:t>Developing Windows Phone 7 Applications for SharePoint</a:t>
            </a:r>
            <a:endParaRPr lang="en-AU" dirty="0"/>
          </a:p>
        </p:txBody>
      </p:sp>
      <p:sp>
        <p:nvSpPr>
          <p:cNvPr id="3" name="Text Placeholder 2"/>
          <p:cNvSpPr>
            <a:spLocks noGrp="1"/>
          </p:cNvSpPr>
          <p:nvPr>
            <p:ph type="body" idx="1"/>
          </p:nvPr>
        </p:nvSpPr>
        <p:spPr>
          <a:xfrm>
            <a:off x="381001" y="2907386"/>
            <a:ext cx="7772400" cy="1500534"/>
          </a:xfrm>
        </p:spPr>
        <p:txBody>
          <a:bodyPr>
            <a:normAutofit/>
          </a:bodyPr>
          <a:lstStyle/>
          <a:p>
            <a:pPr lvl="0">
              <a:defRPr/>
            </a:pPr>
            <a:r>
              <a:rPr lang="en-US" b="1" dirty="0" smtClean="0"/>
              <a:t>Chris Johnson</a:t>
            </a:r>
          </a:p>
          <a:p>
            <a:pPr lvl="0">
              <a:defRPr/>
            </a:pPr>
            <a:r>
              <a:rPr lang="en-US" dirty="0" smtClean="0"/>
              <a:t>Sr. Technical Product Manager, SharePoint</a:t>
            </a:r>
          </a:p>
          <a:p>
            <a:pPr lvl="0">
              <a:defRPr/>
            </a:pPr>
            <a:r>
              <a:rPr lang="en-US" dirty="0" smtClean="0"/>
              <a:t>Microsoft</a:t>
            </a:r>
          </a:p>
        </p:txBody>
      </p:sp>
      <p:sp>
        <p:nvSpPr>
          <p:cNvPr id="6" name="Title 1"/>
          <p:cNvSpPr txBox="1">
            <a:spLocks/>
          </p:cNvSpPr>
          <p:nvPr/>
        </p:nvSpPr>
        <p:spPr>
          <a:xfrm>
            <a:off x="334203" y="447472"/>
            <a:ext cx="3605471" cy="249299"/>
          </a:xfrm>
          <a:prstGeom prst="rect">
            <a:avLst/>
          </a:prstGeom>
        </p:spPr>
        <p:txBody>
          <a:bodyPr vert="horz" wrap="square" lIns="0" tIns="0" rIns="0" bIns="0" rtlCol="0" anchor="t">
            <a:spAutoFit/>
          </a:bodyPr>
          <a:lstStyle/>
          <a:p>
            <a:pPr defTabSz="914325">
              <a:lnSpc>
                <a:spcPct val="90000"/>
              </a:lnSpc>
              <a:spcBef>
                <a:spcPct val="0"/>
              </a:spcBef>
              <a:defRPr/>
            </a:pPr>
            <a:r>
              <a:rPr lang="en-US" b="1" kern="600" spc="40" dirty="0">
                <a:ln w="3175">
                  <a:noFill/>
                </a:ln>
                <a:solidFill>
                  <a:schemeClr val="bg1"/>
                </a:solidFill>
                <a:latin typeface="Calibri" pitchFamily="34" charset="0"/>
                <a:cs typeface="Arial" charset="0"/>
              </a:rPr>
              <a:t>SESSION CODE: OFS202</a:t>
            </a:r>
          </a:p>
        </p:txBody>
      </p:sp>
      <p:sp>
        <p:nvSpPr>
          <p:cNvPr id="5" name="Footer Placeholder 4"/>
          <p:cNvSpPr>
            <a:spLocks noGrp="1"/>
          </p:cNvSpPr>
          <p:nvPr>
            <p:ph type="ftr" sz="quarter" idx="4294967295"/>
          </p:nvPr>
        </p:nvSpPr>
        <p:spPr>
          <a:xfrm>
            <a:off x="5943600" y="6357824"/>
            <a:ext cx="2895600" cy="365210"/>
          </a:xfrm>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405128" y="1783070"/>
            <a:ext cx="2180962" cy="2960741"/>
          </a:xfrm>
          <a:prstGeom prst="roundRect">
            <a:avLst>
              <a:gd name="adj" fmla="val 4544"/>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1700" kern="0" dirty="0">
              <a:solidFill>
                <a:srgbClr val="FFFFFF"/>
              </a:solidFill>
              <a:effectLst>
                <a:outerShdw blurRad="38100" dist="38100" dir="2700000" algn="tl">
                  <a:srgbClr val="000000">
                    <a:alpha val="43137"/>
                  </a:srgbClr>
                </a:outerShdw>
              </a:effectLst>
              <a:latin typeface="Segoe" pitchFamily="34" charset="0"/>
            </a:endParaRPr>
          </a:p>
          <a:p>
            <a:pPr algn="ctr" defTabSz="685637" fontAlgn="base">
              <a:spcBef>
                <a:spcPct val="0"/>
              </a:spcBef>
              <a:spcAft>
                <a:spcPct val="0"/>
              </a:spcAft>
            </a:pPr>
            <a:endParaRPr lang="en-US" sz="1700" kern="0" dirty="0">
              <a:solidFill>
                <a:srgbClr val="FFFFFF"/>
              </a:solidFill>
              <a:effectLst>
                <a:outerShdw blurRad="38100" dist="38100" dir="2700000" algn="tl">
                  <a:srgbClr val="000000">
                    <a:alpha val="43137"/>
                  </a:srgbClr>
                </a:outerShdw>
              </a:effectLst>
              <a:latin typeface="Segoe" pitchFamily="34" charset="0"/>
            </a:endParaRPr>
          </a:p>
          <a:p>
            <a:pPr algn="ctr" defTabSz="685637" fontAlgn="base">
              <a:spcBef>
                <a:spcPct val="0"/>
              </a:spcBef>
              <a:spcAft>
                <a:spcPct val="0"/>
              </a:spcAft>
            </a:pPr>
            <a:endParaRPr lang="en-US" sz="1700" kern="0" dirty="0">
              <a:solidFill>
                <a:srgbClr val="FFFFFF"/>
              </a:solidFill>
              <a:effectLst>
                <a:outerShdw blurRad="38100" dist="38100" dir="2700000" algn="tl">
                  <a:srgbClr val="000000">
                    <a:alpha val="43137"/>
                  </a:srgbClr>
                </a:outerShdw>
              </a:effectLst>
              <a:latin typeface="Segoe" pitchFamily="34" charset="0"/>
            </a:endParaRPr>
          </a:p>
          <a:p>
            <a:pPr algn="ctr" defTabSz="685637" fontAlgn="base">
              <a:spcBef>
                <a:spcPct val="0"/>
              </a:spcBef>
              <a:spcAft>
                <a:spcPct val="0"/>
              </a:spcAft>
            </a:pPr>
            <a:endParaRPr lang="en-US" sz="1700" kern="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9436" y="228654"/>
            <a:ext cx="8363938" cy="1219077"/>
          </a:xfrm>
        </p:spPr>
        <p:txBody>
          <a:bodyPr>
            <a:normAutofit/>
          </a:bodyPr>
          <a:lstStyle/>
          <a:p>
            <a:r>
              <a:rPr lang="en-US" dirty="0" smtClean="0"/>
              <a:t>Option 3: </a:t>
            </a:r>
            <a:r>
              <a:rPr lang="en-US" dirty="0" err="1" smtClean="0"/>
              <a:t>AppFabric</a:t>
            </a:r>
            <a:r>
              <a:rPr lang="en-US" dirty="0" smtClean="0"/>
              <a:t> Service Bus Proxy</a:t>
            </a:r>
            <a:br>
              <a:rPr lang="en-US" dirty="0" smtClean="0"/>
            </a:br>
            <a:endParaRPr lang="en-US" dirty="0"/>
          </a:p>
        </p:txBody>
      </p:sp>
      <p:sp>
        <p:nvSpPr>
          <p:cNvPr id="21" name="Text Placeholder 2"/>
          <p:cNvSpPr>
            <a:spLocks noGrp="1"/>
          </p:cNvSpPr>
          <p:nvPr>
            <p:ph type="body" sz="quarter" idx="4294967295"/>
          </p:nvPr>
        </p:nvSpPr>
        <p:spPr>
          <a:xfrm>
            <a:off x="5868145" y="1712064"/>
            <a:ext cx="8363938" cy="3078479"/>
          </a:xfrm>
          <a:prstGeom prst="rect">
            <a:avLst/>
          </a:prstGeom>
        </p:spPr>
        <p:txBody>
          <a:bodyPr lIns="68586" tIns="34294" rIns="68586" bIns="34294"/>
          <a:lstStyle/>
          <a:p>
            <a:r>
              <a:rPr lang="en-US" sz="1500" dirty="0">
                <a:solidFill>
                  <a:schemeClr val="tx1">
                    <a:lumMod val="50000"/>
                    <a:lumOff val="50000"/>
                  </a:schemeClr>
                </a:solidFill>
              </a:rPr>
              <a:t>Create on-premises service</a:t>
            </a:r>
          </a:p>
          <a:p>
            <a:r>
              <a:rPr lang="en-US" sz="1500" dirty="0">
                <a:solidFill>
                  <a:schemeClr val="tx1">
                    <a:lumMod val="50000"/>
                    <a:lumOff val="50000"/>
                  </a:schemeClr>
                </a:solidFill>
              </a:rPr>
              <a:t>Create service and </a:t>
            </a:r>
            <a:br>
              <a:rPr lang="en-US" sz="1500" dirty="0">
                <a:solidFill>
                  <a:schemeClr val="tx1">
                    <a:lumMod val="50000"/>
                    <a:lumOff val="50000"/>
                  </a:schemeClr>
                </a:solidFill>
              </a:rPr>
            </a:br>
            <a:r>
              <a:rPr lang="en-US" sz="1500" dirty="0">
                <a:solidFill>
                  <a:schemeClr val="tx1">
                    <a:lumMod val="50000"/>
                    <a:lumOff val="50000"/>
                  </a:schemeClr>
                </a:solidFill>
              </a:rPr>
              <a:t>deploy to Windows Azure</a:t>
            </a:r>
          </a:p>
          <a:p>
            <a:r>
              <a:rPr lang="en-US" sz="1500" dirty="0">
                <a:solidFill>
                  <a:schemeClr val="tx1">
                    <a:lumMod val="50000"/>
                    <a:lumOff val="50000"/>
                  </a:schemeClr>
                </a:solidFill>
              </a:rPr>
              <a:t>Connect via Service Bus</a:t>
            </a:r>
          </a:p>
          <a:p>
            <a:r>
              <a:rPr lang="en-US" sz="1500" dirty="0">
                <a:solidFill>
                  <a:schemeClr val="tx1">
                    <a:lumMod val="50000"/>
                    <a:lumOff val="50000"/>
                  </a:schemeClr>
                </a:solidFill>
              </a:rPr>
              <a:t>Connect via remote device</a:t>
            </a:r>
          </a:p>
          <a:p>
            <a:endParaRPr lang="en-US" sz="1500" dirty="0">
              <a:solidFill>
                <a:schemeClr val="tx1">
                  <a:lumMod val="50000"/>
                  <a:lumOff val="50000"/>
                </a:schemeClr>
              </a:solidFill>
            </a:endParaRPr>
          </a:p>
          <a:p>
            <a:r>
              <a:rPr lang="en-US" sz="1500" dirty="0">
                <a:solidFill>
                  <a:schemeClr val="tx1">
                    <a:lumMod val="50000"/>
                    <a:lumOff val="50000"/>
                  </a:schemeClr>
                </a:solidFill>
              </a:rPr>
              <a:t>You can connect and </a:t>
            </a:r>
            <a:br>
              <a:rPr lang="en-US" sz="1500" dirty="0">
                <a:solidFill>
                  <a:schemeClr val="tx1">
                    <a:lumMod val="50000"/>
                    <a:lumOff val="50000"/>
                  </a:schemeClr>
                </a:solidFill>
              </a:rPr>
            </a:br>
            <a:r>
              <a:rPr lang="en-US" sz="1500" dirty="0">
                <a:solidFill>
                  <a:schemeClr val="tx1">
                    <a:lumMod val="50000"/>
                    <a:lumOff val="50000"/>
                  </a:schemeClr>
                </a:solidFill>
              </a:rPr>
              <a:t>use the service from any </a:t>
            </a:r>
            <a:br>
              <a:rPr lang="en-US" sz="1500" dirty="0">
                <a:solidFill>
                  <a:schemeClr val="tx1">
                    <a:lumMod val="50000"/>
                    <a:lumOff val="50000"/>
                  </a:schemeClr>
                </a:solidFill>
              </a:rPr>
            </a:br>
            <a:r>
              <a:rPr lang="en-US" sz="1500" dirty="0">
                <a:solidFill>
                  <a:schemeClr val="tx1">
                    <a:lumMod val="50000"/>
                    <a:lumOff val="50000"/>
                  </a:schemeClr>
                </a:solidFill>
              </a:rPr>
              <a:t>WCF conversant device, </a:t>
            </a:r>
            <a:br>
              <a:rPr lang="en-US" sz="1500" dirty="0">
                <a:solidFill>
                  <a:schemeClr val="tx1">
                    <a:lumMod val="50000"/>
                    <a:lumOff val="50000"/>
                  </a:schemeClr>
                </a:solidFill>
              </a:rPr>
            </a:br>
            <a:r>
              <a:rPr lang="en-US" sz="1500" dirty="0">
                <a:solidFill>
                  <a:schemeClr val="tx1">
                    <a:lumMod val="50000"/>
                    <a:lumOff val="50000"/>
                  </a:schemeClr>
                </a:solidFill>
              </a:rPr>
              <a:t>application or platform</a:t>
            </a:r>
          </a:p>
        </p:txBody>
      </p:sp>
      <p:sp>
        <p:nvSpPr>
          <p:cNvPr id="7" name="Rounded Rectangle 6"/>
          <p:cNvSpPr/>
          <p:nvPr/>
        </p:nvSpPr>
        <p:spPr bwMode="auto">
          <a:xfrm>
            <a:off x="223597" y="1783070"/>
            <a:ext cx="1930033" cy="2960741"/>
          </a:xfrm>
          <a:prstGeom prst="roundRect">
            <a:avLst>
              <a:gd name="adj" fmla="val 4544"/>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1700" kern="0" dirty="0">
              <a:solidFill>
                <a:srgbClr val="FFFFFF"/>
              </a:solidFill>
              <a:effectLst>
                <a:outerShdw blurRad="38100" dist="38100" dir="2700000" algn="tl">
                  <a:srgbClr val="000000">
                    <a:alpha val="43137"/>
                  </a:srgbClr>
                </a:outerShdw>
              </a:effectLst>
              <a:latin typeface="Segoe" pitchFamily="34" charset="0"/>
            </a:endParaRPr>
          </a:p>
          <a:p>
            <a:pPr algn="ctr" defTabSz="685637" fontAlgn="base">
              <a:spcBef>
                <a:spcPct val="0"/>
              </a:spcBef>
              <a:spcAft>
                <a:spcPct val="0"/>
              </a:spcAft>
            </a:pPr>
            <a:endParaRPr lang="en-US" sz="1700" kern="0" dirty="0">
              <a:solidFill>
                <a:srgbClr val="FFFFFF"/>
              </a:solidFill>
              <a:effectLst>
                <a:outerShdw blurRad="38100" dist="38100" dir="2700000" algn="tl">
                  <a:srgbClr val="000000">
                    <a:alpha val="43137"/>
                  </a:srgbClr>
                </a:outerShdw>
              </a:effectLst>
              <a:latin typeface="Segoe" pitchFamily="34" charset="0"/>
            </a:endParaRPr>
          </a:p>
          <a:p>
            <a:pPr algn="ctr" defTabSz="685637" fontAlgn="base">
              <a:spcBef>
                <a:spcPct val="0"/>
              </a:spcBef>
              <a:spcAft>
                <a:spcPct val="0"/>
              </a:spcAft>
            </a:pPr>
            <a:endParaRPr lang="en-US" sz="1700" kern="0" dirty="0">
              <a:solidFill>
                <a:srgbClr val="FFFFFF"/>
              </a:solidFill>
              <a:effectLst>
                <a:outerShdw blurRad="38100" dist="38100" dir="2700000" algn="tl">
                  <a:srgbClr val="000000">
                    <a:alpha val="43137"/>
                  </a:srgbClr>
                </a:outerShdw>
              </a:effectLst>
              <a:latin typeface="Segoe" pitchFamily="34" charset="0"/>
            </a:endParaRPr>
          </a:p>
          <a:p>
            <a:pPr algn="ctr" defTabSz="685637" fontAlgn="base">
              <a:spcBef>
                <a:spcPct val="0"/>
              </a:spcBef>
              <a:spcAft>
                <a:spcPct val="0"/>
              </a:spcAft>
            </a:pPr>
            <a:endParaRPr lang="en-US" sz="1700" kern="0" dirty="0">
              <a:solidFill>
                <a:srgbClr val="FFFFFF"/>
              </a:solidFill>
              <a:effectLst>
                <a:outerShdw blurRad="38100" dist="38100" dir="2700000" algn="tl">
                  <a:srgbClr val="000000">
                    <a:alpha val="43137"/>
                  </a:srgbClr>
                </a:outerShdw>
              </a:effectLst>
              <a:latin typeface="Segoe" pitchFamily="34" charset="0"/>
            </a:endParaRPr>
          </a:p>
          <a:p>
            <a:pPr algn="ctr" defTabSz="685637" fontAlgn="base">
              <a:spcBef>
                <a:spcPct val="0"/>
              </a:spcBef>
              <a:spcAft>
                <a:spcPct val="0"/>
              </a:spcAft>
            </a:pPr>
            <a:endParaRPr lang="en-US" sz="1700" b="1" kern="0" dirty="0">
              <a:solidFill>
                <a:srgbClr val="FFFFFF"/>
              </a:solidFill>
              <a:effectLst>
                <a:outerShdw blurRad="38100" dist="38100" dir="2700000" algn="tl">
                  <a:srgbClr val="000000">
                    <a:alpha val="43137"/>
                  </a:srgbClr>
                </a:outerShdw>
              </a:effectLst>
              <a:latin typeface="Segoe" pitchFamily="34" charset="0"/>
            </a:endParaRPr>
          </a:p>
          <a:p>
            <a:pPr algn="ctr" defTabSz="685637" fontAlgn="base">
              <a:spcBef>
                <a:spcPct val="0"/>
              </a:spcBef>
              <a:spcAft>
                <a:spcPct val="0"/>
              </a:spcAft>
            </a:pPr>
            <a:endParaRPr lang="en-US" sz="1700" kern="0" dirty="0">
              <a:solidFill>
                <a:srgbClr val="FFFFFF"/>
              </a:solidFill>
              <a:latin typeface="Segoe Light" pitchFamily="34" charset="0"/>
            </a:endParaRPr>
          </a:p>
          <a:p>
            <a:pPr algn="ctr" defTabSz="685637" fontAlgn="base">
              <a:spcBef>
                <a:spcPct val="0"/>
              </a:spcBef>
              <a:spcAft>
                <a:spcPct val="0"/>
              </a:spcAft>
            </a:pPr>
            <a:endParaRPr lang="en-US" sz="1700" kern="0" dirty="0">
              <a:solidFill>
                <a:srgbClr val="FFFFFF"/>
              </a:solidFill>
              <a:latin typeface="Segoe Light" pitchFamily="34" charset="0"/>
            </a:endParaRPr>
          </a:p>
          <a:p>
            <a:pPr algn="ctr" defTabSz="685637" fontAlgn="base">
              <a:spcBef>
                <a:spcPct val="0"/>
              </a:spcBef>
              <a:spcAft>
                <a:spcPct val="0"/>
              </a:spcAft>
            </a:pPr>
            <a:endParaRPr lang="en-US" sz="1700" kern="0" dirty="0">
              <a:solidFill>
                <a:srgbClr val="FFFFFF"/>
              </a:solidFill>
              <a:latin typeface="Segoe Light" pitchFamily="34" charset="0"/>
            </a:endParaRPr>
          </a:p>
        </p:txBody>
      </p:sp>
      <p:pic>
        <p:nvPicPr>
          <p:cNvPr id="10" name="Windows Azure" descr="C:\DVD_Art_Sept-2-2010\Logos\Windows Azure (platform)\Windows Azure\Windows Azure logo v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652" y="4001427"/>
            <a:ext cx="926712" cy="596207"/>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bwMode="auto">
          <a:xfrm>
            <a:off x="477419" y="3493229"/>
            <a:ext cx="1330279" cy="74238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8583" tIns="34292" rIns="68583" bIns="34292" numCol="1" rtlCol="0" anchor="ctr" anchorCtr="0" compatLnSpc="1">
            <a:prstTxWarp prst="textNoShape">
              <a:avLst/>
            </a:prstTxWarp>
          </a:bodyPr>
          <a:lstStyle/>
          <a:p>
            <a:pPr algn="ctr" defTabSz="685637"/>
            <a:r>
              <a:rPr lang="en-US" b="1" dirty="0" smtClean="0">
                <a:solidFill>
                  <a:srgbClr val="000000"/>
                </a:solidFill>
                <a:latin typeface="Segoe Light" pitchFamily="34" charset="0"/>
              </a:rPr>
              <a:t>SharePoint </a:t>
            </a:r>
          </a:p>
          <a:p>
            <a:pPr algn="ctr" defTabSz="685637"/>
            <a:r>
              <a:rPr lang="en-US" b="1" dirty="0" smtClean="0">
                <a:solidFill>
                  <a:srgbClr val="000000"/>
                </a:solidFill>
                <a:latin typeface="Segoe Light" pitchFamily="34" charset="0"/>
              </a:rPr>
              <a:t>List or LOB</a:t>
            </a:r>
            <a:endParaRPr lang="en-US" b="1" dirty="0">
              <a:solidFill>
                <a:srgbClr val="000000"/>
              </a:solidFill>
              <a:latin typeface="Segoe Light" pitchFamily="34" charset="0"/>
            </a:endParaRPr>
          </a:p>
        </p:txBody>
      </p:sp>
      <p:cxnSp>
        <p:nvCxnSpPr>
          <p:cNvPr id="13" name="Straight Arrow Connector 12"/>
          <p:cNvCxnSpPr/>
          <p:nvPr/>
        </p:nvCxnSpPr>
        <p:spPr>
          <a:xfrm>
            <a:off x="953912" y="2812144"/>
            <a:ext cx="0" cy="6810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640361" y="1893970"/>
            <a:ext cx="1831783" cy="1357333"/>
            <a:chOff x="5247693" y="1893530"/>
            <a:chExt cx="2441741" cy="1357019"/>
          </a:xfrm>
          <a:solidFill>
            <a:schemeClr val="bg2">
              <a:lumMod val="75000"/>
            </a:schemeClr>
          </a:solidFill>
        </p:grpSpPr>
        <p:sp>
          <p:nvSpPr>
            <p:cNvPr id="12" name="Rounded Rectangle 11"/>
            <p:cNvSpPr/>
            <p:nvPr/>
          </p:nvSpPr>
          <p:spPr bwMode="auto">
            <a:xfrm>
              <a:off x="5247693" y="1893530"/>
              <a:ext cx="2356119" cy="95784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685637"/>
              <a:r>
                <a:rPr lang="en-US" b="1" dirty="0" smtClean="0">
                  <a:solidFill>
                    <a:srgbClr val="000000"/>
                  </a:solidFill>
                  <a:latin typeface="Segoe Light" pitchFamily="34" charset="0"/>
                </a:rPr>
                <a:t>WCF Web Service</a:t>
              </a:r>
            </a:p>
          </p:txBody>
        </p:sp>
        <p:pic>
          <p:nvPicPr>
            <p:cNvPr id="15" name="Picture 2" descr="C:\Users\vittorib\Desktop\PDCPics\93. STS-R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87" y="2685191"/>
              <a:ext cx="545547" cy="565358"/>
            </a:xfrm>
            <a:prstGeom prst="rect">
              <a:avLst/>
            </a:prstGeom>
            <a:extLst/>
          </p:spPr>
          <p:style>
            <a:lnRef idx="1">
              <a:schemeClr val="accent1"/>
            </a:lnRef>
            <a:fillRef idx="2">
              <a:schemeClr val="accent1"/>
            </a:fillRef>
            <a:effectRef idx="1">
              <a:schemeClr val="accent1"/>
            </a:effectRef>
            <a:fontRef idx="minor">
              <a:schemeClr val="dk1"/>
            </a:fontRef>
          </p:style>
        </p:pic>
      </p:grpSp>
      <p:cxnSp>
        <p:nvCxnSpPr>
          <p:cNvPr id="14" name="Straight Connector 13"/>
          <p:cNvCxnSpPr/>
          <p:nvPr/>
        </p:nvCxnSpPr>
        <p:spPr>
          <a:xfrm>
            <a:off x="4821854" y="2864320"/>
            <a:ext cx="0" cy="241065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4283943" y="5499687"/>
            <a:ext cx="423337" cy="1080974"/>
          </a:xfrm>
          <a:prstGeom prst="rect">
            <a:avLst/>
          </a:prstGeom>
        </p:spPr>
      </p:pic>
      <p:sp>
        <p:nvSpPr>
          <p:cNvPr id="20" name="Rounded Rectangle 19"/>
          <p:cNvSpPr/>
          <p:nvPr/>
        </p:nvSpPr>
        <p:spPr bwMode="auto">
          <a:xfrm>
            <a:off x="3793216" y="3747861"/>
            <a:ext cx="883774" cy="68266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8583" tIns="34292" rIns="68583" bIns="34292" numCol="1" rtlCol="0" anchor="ctr" anchorCtr="0" compatLnSpc="1">
            <a:prstTxWarp prst="textNoShape">
              <a:avLst/>
            </a:prstTxWarp>
          </a:bodyPr>
          <a:lstStyle/>
          <a:p>
            <a:pPr algn="ctr" defTabSz="685637"/>
            <a:r>
              <a:rPr lang="en-US" sz="1200" b="1" dirty="0">
                <a:solidFill>
                  <a:srgbClr val="000000"/>
                </a:solidFill>
                <a:latin typeface="Segoe Light" pitchFamily="34" charset="0"/>
              </a:rPr>
              <a:t>Service Bus</a:t>
            </a:r>
          </a:p>
        </p:txBody>
      </p:sp>
      <p:grpSp>
        <p:nvGrpSpPr>
          <p:cNvPr id="37" name="Group 36"/>
          <p:cNvGrpSpPr/>
          <p:nvPr/>
        </p:nvGrpSpPr>
        <p:grpSpPr>
          <a:xfrm>
            <a:off x="477417" y="2069758"/>
            <a:ext cx="3964936" cy="1931670"/>
            <a:chOff x="1031535" y="2069278"/>
            <a:chExt cx="5285204" cy="1931222"/>
          </a:xfrm>
        </p:grpSpPr>
        <p:sp>
          <p:nvSpPr>
            <p:cNvPr id="5" name="Rounded Rectangle 4"/>
            <p:cNvSpPr/>
            <p:nvPr/>
          </p:nvSpPr>
          <p:spPr bwMode="auto">
            <a:xfrm>
              <a:off x="1031535" y="2069278"/>
              <a:ext cx="1773244" cy="74221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685637"/>
              <a:r>
                <a:rPr lang="en-US" sz="1200" b="1" dirty="0">
                  <a:solidFill>
                    <a:srgbClr val="000000"/>
                  </a:solidFill>
                  <a:latin typeface="Segoe Light" pitchFamily="34" charset="0"/>
                </a:rPr>
                <a:t>Listener Service</a:t>
              </a:r>
              <a:br>
                <a:rPr lang="en-US" sz="1200" b="1" dirty="0">
                  <a:solidFill>
                    <a:srgbClr val="000000"/>
                  </a:solidFill>
                  <a:latin typeface="Segoe Light" pitchFamily="34" charset="0"/>
                </a:rPr>
              </a:br>
              <a:r>
                <a:rPr lang="en-US" sz="1200" b="1" dirty="0">
                  <a:solidFill>
                    <a:srgbClr val="000000"/>
                  </a:solidFill>
                  <a:latin typeface="Segoe Light" pitchFamily="34" charset="0"/>
                </a:rPr>
                <a:t>WCF</a:t>
              </a:r>
            </a:p>
          </p:txBody>
        </p:sp>
        <p:cxnSp>
          <p:nvCxnSpPr>
            <p:cNvPr id="17" name="Straight Arrow Connector 16"/>
            <p:cNvCxnSpPr/>
            <p:nvPr/>
          </p:nvCxnSpPr>
          <p:spPr>
            <a:xfrm>
              <a:off x="2812583" y="2372454"/>
              <a:ext cx="2442915" cy="0"/>
            </a:xfrm>
            <a:prstGeom prst="straightConnector1">
              <a:avLst/>
            </a:prstGeom>
            <a:ln>
              <a:headEnd type="triangl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23" name="Straight Arrow Connector 22"/>
            <p:cNvCxnSpPr/>
            <p:nvPr/>
          </p:nvCxnSpPr>
          <p:spPr>
            <a:xfrm>
              <a:off x="6316739" y="2851378"/>
              <a:ext cx="0" cy="895613"/>
            </a:xfrm>
            <a:prstGeom prst="straightConnector1">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cxnSp>
          <p:nvCxnSpPr>
            <p:cNvPr id="25" name="Straight Arrow Connector 24"/>
            <p:cNvCxnSpPr/>
            <p:nvPr/>
          </p:nvCxnSpPr>
          <p:spPr>
            <a:xfrm>
              <a:off x="5817629" y="2844799"/>
              <a:ext cx="0" cy="895613"/>
            </a:xfrm>
            <a:prstGeom prst="straightConnector1">
              <a:avLst/>
            </a:prstGeom>
            <a:ln>
              <a:headEnd type="triangle" w="med" len="med"/>
              <a:tailEnd type="none" w="med" len="med"/>
            </a:ln>
          </p:spPr>
          <p:style>
            <a:lnRef idx="1">
              <a:schemeClr val="accent1"/>
            </a:lnRef>
            <a:fillRef idx="2">
              <a:schemeClr val="accent1"/>
            </a:fillRef>
            <a:effectRef idx="1">
              <a:schemeClr val="accent1"/>
            </a:effectRef>
            <a:fontRef idx="minor">
              <a:schemeClr val="dk1"/>
            </a:fontRef>
          </p:style>
        </p:cxnSp>
        <p:grpSp>
          <p:nvGrpSpPr>
            <p:cNvPr id="31" name="Group 30"/>
            <p:cNvGrpSpPr/>
            <p:nvPr/>
          </p:nvGrpSpPr>
          <p:grpSpPr>
            <a:xfrm>
              <a:off x="2804779" y="2712655"/>
              <a:ext cx="2646670" cy="1287845"/>
              <a:chOff x="2804779" y="2712655"/>
              <a:chExt cx="2646670" cy="1287845"/>
            </a:xfrm>
          </p:grpSpPr>
          <p:cxnSp>
            <p:nvCxnSpPr>
              <p:cNvPr id="18" name="Straight Arrow Connector 17"/>
              <p:cNvCxnSpPr/>
              <p:nvPr/>
            </p:nvCxnSpPr>
            <p:spPr>
              <a:xfrm>
                <a:off x="2804779" y="2712655"/>
                <a:ext cx="1881521" cy="0"/>
              </a:xfrm>
              <a:prstGeom prst="straightConnector1">
                <a:avLst/>
              </a:prstGeom>
              <a:ln>
                <a:headEnd type="triangl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27" name="Straight Connector 26"/>
              <p:cNvCxnSpPr/>
              <p:nvPr/>
            </p:nvCxnSpPr>
            <p:spPr>
              <a:xfrm>
                <a:off x="4686300" y="2712655"/>
                <a:ext cx="0" cy="1287845"/>
              </a:xfrm>
              <a:prstGeom prst="line">
                <a:avLst/>
              </a:prstGeom>
              <a:ln/>
            </p:spPr>
            <p:style>
              <a:lnRef idx="1">
                <a:schemeClr val="accent1"/>
              </a:lnRef>
              <a:fillRef idx="2">
                <a:schemeClr val="accent1"/>
              </a:fillRef>
              <a:effectRef idx="1">
                <a:schemeClr val="accent1"/>
              </a:effectRef>
              <a:fontRef idx="minor">
                <a:schemeClr val="dk1"/>
              </a:fontRef>
            </p:style>
          </p:cxnSp>
          <p:cxnSp>
            <p:nvCxnSpPr>
              <p:cNvPr id="29" name="Straight Connector 28"/>
              <p:cNvCxnSpPr/>
              <p:nvPr/>
            </p:nvCxnSpPr>
            <p:spPr>
              <a:xfrm>
                <a:off x="4686300" y="4000500"/>
                <a:ext cx="765149" cy="0"/>
              </a:xfrm>
              <a:prstGeom prst="line">
                <a:avLst/>
              </a:prstGeom>
              <a:ln>
                <a:headEnd type="none" w="med" len="med"/>
                <a:tailEnd type="triangle" w="med" len="med"/>
              </a:ln>
            </p:spPr>
            <p:style>
              <a:lnRef idx="1">
                <a:schemeClr val="accent1"/>
              </a:lnRef>
              <a:fillRef idx="2">
                <a:schemeClr val="accent1"/>
              </a:fillRef>
              <a:effectRef idx="1">
                <a:schemeClr val="accent1"/>
              </a:effectRef>
              <a:fontRef idx="minor">
                <a:schemeClr val="dk1"/>
              </a:fontRef>
            </p:style>
          </p:cxnSp>
        </p:grpSp>
      </p:grpSp>
      <p:cxnSp>
        <p:nvCxnSpPr>
          <p:cNvPr id="32" name="Straight Arrow Connector 31"/>
          <p:cNvCxnSpPr/>
          <p:nvPr/>
        </p:nvCxnSpPr>
        <p:spPr>
          <a:xfrm>
            <a:off x="1394082" y="2823933"/>
            <a:ext cx="0" cy="66929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807696" y="2193892"/>
            <a:ext cx="183266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972249" y="2864320"/>
            <a:ext cx="0" cy="2410653"/>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descr="F:\Art_Logos\DVD_ART36\Artwork_Imagery\Icons - Illustrations\_ SECURITY ICONS\Security firewall fire wall sec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9516" y="1960566"/>
            <a:ext cx="403361" cy="9564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4861047" y="5570971"/>
            <a:ext cx="1450086" cy="3350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2292" y="1439812"/>
            <a:ext cx="1170385" cy="276999"/>
          </a:xfrm>
          <a:prstGeom prst="rect">
            <a:avLst/>
          </a:prstGeom>
          <a:noFill/>
        </p:spPr>
        <p:txBody>
          <a:bodyPr wrap="none" lIns="0" tIns="0" rIns="0" bIns="0" rtlCol="0">
            <a:spAutoFit/>
          </a:bodyPr>
          <a:lstStyle/>
          <a:p>
            <a:r>
              <a:rPr lang="en-US" dirty="0" smtClean="0">
                <a:gradFill>
                  <a:gsLst>
                    <a:gs pos="0">
                      <a:srgbClr val="FFFFFF"/>
                    </a:gs>
                    <a:gs pos="86000">
                      <a:srgbClr val="FFFFFF"/>
                    </a:gs>
                  </a:gsLst>
                  <a:lin ang="5400000" scaled="0"/>
                </a:gradFill>
              </a:rPr>
              <a:t>On Premises</a:t>
            </a:r>
          </a:p>
        </p:txBody>
      </p:sp>
    </p:spTree>
    <p:extLst>
      <p:ext uri="{BB962C8B-B14F-4D97-AF65-F5344CB8AC3E}">
        <p14:creationId xmlns:p14="http://schemas.microsoft.com/office/powerpoint/2010/main" val="385350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Service Bus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a:t>d</a:t>
            </a:r>
            <a:r>
              <a:rPr lang="en-US" dirty="0" smtClean="0"/>
              <a:t>emo</a:t>
            </a:r>
          </a:p>
          <a:p>
            <a:endParaRPr lang="en-US" dirty="0"/>
          </a:p>
        </p:txBody>
      </p:sp>
    </p:spTree>
    <p:extLst>
      <p:ext uri="{BB962C8B-B14F-4D97-AF65-F5344CB8AC3E}">
        <p14:creationId xmlns:p14="http://schemas.microsoft.com/office/powerpoint/2010/main" val="59082788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APIs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168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API Access Scenarios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34958528"/>
              </p:ext>
            </p:extLst>
          </p:nvPr>
        </p:nvGraphicFramePr>
        <p:xfrm>
          <a:off x="576072" y="1605170"/>
          <a:ext cx="7924800" cy="3634672"/>
        </p:xfrm>
        <a:graphic>
          <a:graphicData uri="http://schemas.openxmlformats.org/drawingml/2006/table">
            <a:tbl>
              <a:tblPr firstRow="1" bandRow="1">
                <a:tableStyleId>{5C22544A-7EE6-4342-B048-85BDC9FD1C3A}</a:tableStyleId>
              </a:tblPr>
              <a:tblGrid>
                <a:gridCol w="4343400"/>
                <a:gridCol w="3581400"/>
              </a:tblGrid>
              <a:tr h="457306">
                <a:tc>
                  <a:txBody>
                    <a:bodyPr/>
                    <a:lstStyle/>
                    <a:p>
                      <a:r>
                        <a:rPr lang="en-US" sz="2400" dirty="0" smtClean="0"/>
                        <a:t>Scenario</a:t>
                      </a:r>
                      <a:endParaRPr lang="en-US" sz="2400" dirty="0"/>
                    </a:p>
                  </a:txBody>
                  <a:tcPr marT="45731" marB="45731"/>
                </a:tc>
                <a:tc>
                  <a:txBody>
                    <a:bodyPr/>
                    <a:lstStyle/>
                    <a:p>
                      <a:r>
                        <a:rPr lang="en-US" sz="2400" dirty="0" smtClean="0"/>
                        <a:t>Best For</a:t>
                      </a:r>
                      <a:endParaRPr lang="en-US" sz="2400" dirty="0"/>
                    </a:p>
                  </a:txBody>
                  <a:tcPr marT="45731" marB="45731"/>
                </a:tc>
              </a:tr>
              <a:tr h="634326">
                <a:tc>
                  <a:txBody>
                    <a:bodyPr/>
                    <a:lstStyle/>
                    <a:p>
                      <a:r>
                        <a:rPr lang="en-US" sz="2400" dirty="0" smtClean="0"/>
                        <a:t>Web Service</a:t>
                      </a:r>
                      <a:endParaRPr lang="en-US" sz="2400" dirty="0"/>
                    </a:p>
                  </a:txBody>
                  <a:tcPr marT="45731" marB="45731"/>
                </a:tc>
                <a:tc>
                  <a:txBody>
                    <a:bodyPr/>
                    <a:lstStyle/>
                    <a:p>
                      <a:r>
                        <a:rPr lang="en-US" sz="2400" dirty="0" smtClean="0"/>
                        <a:t>Read</a:t>
                      </a:r>
                      <a:r>
                        <a:rPr lang="en-US" sz="2400" baseline="0" dirty="0" smtClean="0"/>
                        <a:t> and Write</a:t>
                      </a:r>
                      <a:endParaRPr lang="en-US" sz="2400" dirty="0"/>
                    </a:p>
                  </a:txBody>
                  <a:tcPr marT="45731" marB="45731"/>
                </a:tc>
              </a:tr>
              <a:tr h="634326">
                <a:tc>
                  <a:txBody>
                    <a:bodyPr/>
                    <a:lstStyle/>
                    <a:p>
                      <a:r>
                        <a:rPr lang="en-US" sz="2400" baseline="0" dirty="0" smtClean="0"/>
                        <a:t>RSS</a:t>
                      </a:r>
                      <a:endParaRPr lang="en-US" sz="2400" dirty="0"/>
                    </a:p>
                  </a:txBody>
                  <a:tcPr marT="45731" marB="45731"/>
                </a:tc>
                <a:tc>
                  <a:txBody>
                    <a:bodyPr/>
                    <a:lstStyle/>
                    <a:p>
                      <a:r>
                        <a:rPr lang="en-US" sz="2400" dirty="0" smtClean="0"/>
                        <a:t>Read</a:t>
                      </a:r>
                      <a:r>
                        <a:rPr lang="en-US" sz="2400" baseline="0" dirty="0" smtClean="0"/>
                        <a:t> </a:t>
                      </a:r>
                      <a:endParaRPr lang="en-US" sz="2400" dirty="0" smtClean="0">
                        <a:solidFill>
                          <a:srgbClr val="FF0000"/>
                        </a:solidFill>
                      </a:endParaRPr>
                    </a:p>
                  </a:txBody>
                  <a:tcPr marT="45731" marB="45731"/>
                </a:tc>
              </a:tr>
              <a:tr h="634326">
                <a:tc>
                  <a:txBody>
                    <a:bodyPr/>
                    <a:lstStyle/>
                    <a:p>
                      <a:r>
                        <a:rPr lang="en-US" sz="2400" dirty="0" smtClean="0"/>
                        <a:t>Rest\ODATA</a:t>
                      </a:r>
                      <a:endParaRPr lang="en-US" sz="2400" dirty="0"/>
                    </a:p>
                  </a:txBody>
                  <a:tcPr marT="45731" marB="45731"/>
                </a:tc>
                <a:tc>
                  <a:txBody>
                    <a:bodyPr/>
                    <a:lstStyle/>
                    <a:p>
                      <a:r>
                        <a:rPr lang="en-US" sz="2400" dirty="0" smtClean="0"/>
                        <a:t>Read</a:t>
                      </a:r>
                      <a:r>
                        <a:rPr lang="en-US" sz="2400" dirty="0" smtClean="0">
                          <a:solidFill>
                            <a:srgbClr val="FF0000"/>
                          </a:solidFill>
                        </a:rPr>
                        <a:t>*</a:t>
                      </a:r>
                      <a:r>
                        <a:rPr lang="en-US" sz="2400" dirty="0" smtClean="0"/>
                        <a:t> and Write</a:t>
                      </a:r>
                      <a:endParaRPr lang="en-US" sz="2400" dirty="0"/>
                    </a:p>
                  </a:txBody>
                  <a:tcPr marT="45731" marB="45731"/>
                </a:tc>
              </a:tr>
              <a:tr h="637194">
                <a:tc>
                  <a:txBody>
                    <a:bodyPr/>
                    <a:lstStyle/>
                    <a:p>
                      <a:r>
                        <a:rPr lang="en-US" sz="2400" dirty="0" smtClean="0"/>
                        <a:t>Client Side</a:t>
                      </a:r>
                      <a:r>
                        <a:rPr lang="en-US" sz="2400" baseline="0" dirty="0" smtClean="0"/>
                        <a:t> OM</a:t>
                      </a:r>
                      <a:endParaRPr lang="en-US" sz="2400" dirty="0"/>
                    </a:p>
                  </a:txBody>
                  <a:tcPr marT="45731" marB="45731"/>
                </a:tc>
                <a:tc>
                  <a:txBody>
                    <a:bodyPr/>
                    <a:lstStyle/>
                    <a:p>
                      <a:r>
                        <a:rPr lang="en-US" sz="2400" dirty="0" smtClean="0"/>
                        <a:t>Not currently supported</a:t>
                      </a:r>
                      <a:endParaRPr lang="en-US" sz="2400" dirty="0"/>
                    </a:p>
                  </a:txBody>
                  <a:tcPr marT="45731" marB="45731"/>
                </a:tc>
              </a:tr>
              <a:tr h="637194">
                <a:tc>
                  <a:txBody>
                    <a:bodyPr/>
                    <a:lstStyle/>
                    <a:p>
                      <a:r>
                        <a:rPr lang="en-US" sz="2400" dirty="0" smtClean="0"/>
                        <a:t>Custom (WCF\ASPX\ATOM)</a:t>
                      </a:r>
                      <a:endParaRPr lang="en-US" sz="2400" dirty="0"/>
                    </a:p>
                  </a:txBody>
                  <a:tcPr marT="45731" marB="45731"/>
                </a:tc>
                <a:tc>
                  <a:txBody>
                    <a:bodyPr/>
                    <a:lstStyle/>
                    <a:p>
                      <a:r>
                        <a:rPr lang="en-US" sz="2400" dirty="0" smtClean="0"/>
                        <a:t>Read and Write</a:t>
                      </a:r>
                      <a:endParaRPr lang="en-US" sz="2400" dirty="0"/>
                    </a:p>
                  </a:txBody>
                  <a:tcPr marT="45731" marB="45731"/>
                </a:tc>
              </a:tr>
            </a:tbl>
          </a:graphicData>
        </a:graphic>
      </p:graphicFrame>
      <p:sp>
        <p:nvSpPr>
          <p:cNvPr id="3" name="TextBox 2"/>
          <p:cNvSpPr txBox="1"/>
          <p:nvPr/>
        </p:nvSpPr>
        <p:spPr>
          <a:xfrm>
            <a:off x="499872" y="5508274"/>
            <a:ext cx="8001000" cy="830997"/>
          </a:xfrm>
          <a:prstGeom prst="rect">
            <a:avLst/>
          </a:prstGeom>
          <a:noFill/>
        </p:spPr>
        <p:txBody>
          <a:bodyPr wrap="square" lIns="0" tIns="0" rIns="0" bIns="0" rtlCol="0">
            <a:spAutoFit/>
          </a:bodyPr>
          <a:lstStyle/>
          <a:p>
            <a:r>
              <a:rPr lang="en-US" dirty="0" smtClean="0"/>
              <a:t>Note: Windows Phone 7 only supports asynchronous requests.</a:t>
            </a:r>
            <a:endParaRPr lang="en-US" dirty="0" smtClean="0">
              <a:solidFill>
                <a:srgbClr val="FF0000"/>
              </a:solidFill>
            </a:endParaRPr>
          </a:p>
          <a:p>
            <a:r>
              <a:rPr lang="en-US" dirty="0" smtClean="0">
                <a:solidFill>
                  <a:srgbClr val="FF0000"/>
                </a:solidFill>
              </a:rPr>
              <a:t>* </a:t>
            </a:r>
            <a:r>
              <a:rPr lang="en-US" dirty="0" smtClean="0"/>
              <a:t>The missing </a:t>
            </a:r>
            <a:r>
              <a:rPr lang="en-US" dirty="0" err="1"/>
              <a:t>CookieContainer</a:t>
            </a:r>
            <a:r>
              <a:rPr lang="en-US" dirty="0"/>
              <a:t> </a:t>
            </a:r>
            <a:r>
              <a:rPr lang="en-US" dirty="0" smtClean="0"/>
              <a:t>in the generated </a:t>
            </a:r>
            <a:r>
              <a:rPr lang="en-US" dirty="0" err="1" smtClean="0"/>
              <a:t>OData</a:t>
            </a:r>
            <a:r>
              <a:rPr lang="en-US" dirty="0" smtClean="0"/>
              <a:t> Client Library proxy class makes </a:t>
            </a:r>
            <a:r>
              <a:rPr lang="en-US" dirty="0"/>
              <a:t>updates more </a:t>
            </a:r>
            <a:r>
              <a:rPr lang="en-US" dirty="0" smtClean="0"/>
              <a:t>complex when using FBA.</a:t>
            </a:r>
            <a:endParaRPr lang="en-US" dirty="0"/>
          </a:p>
        </p:txBody>
      </p:sp>
    </p:spTree>
    <p:extLst>
      <p:ext uri="{BB962C8B-B14F-4D97-AF65-F5344CB8AC3E}">
        <p14:creationId xmlns:p14="http://schemas.microsoft.com/office/powerpoint/2010/main" val="98861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SharePoint Task Application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143366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idx="1"/>
          </p:nvPr>
        </p:nvSpPr>
        <p:spPr/>
        <p:txBody>
          <a:bodyPr>
            <a:normAutofit lnSpcReduction="10000"/>
          </a:bodyPr>
          <a:lstStyle/>
          <a:p>
            <a:r>
              <a:rPr lang="en-US" dirty="0"/>
              <a:t>Build </a:t>
            </a:r>
            <a:r>
              <a:rPr lang="en-US" dirty="0" err="1"/>
              <a:t>Dev</a:t>
            </a:r>
            <a:r>
              <a:rPr lang="en-US" dirty="0"/>
              <a:t> Machine – Easy Setup </a:t>
            </a:r>
            <a:r>
              <a:rPr lang="en-US" dirty="0" smtClean="0"/>
              <a:t>Script</a:t>
            </a:r>
          </a:p>
          <a:p>
            <a:pPr lvl="1"/>
            <a:r>
              <a:rPr lang="en-US" dirty="0" smtClean="0"/>
              <a:t>Bing “SharePoint Easy Setup”</a:t>
            </a:r>
            <a:endParaRPr lang="en-US" dirty="0"/>
          </a:p>
          <a:p>
            <a:r>
              <a:rPr lang="en-US" dirty="0"/>
              <a:t>Download the Windows Phone Developer </a:t>
            </a:r>
            <a:r>
              <a:rPr lang="en-US" dirty="0" smtClean="0"/>
              <a:t>Tools</a:t>
            </a:r>
          </a:p>
          <a:p>
            <a:pPr lvl="1"/>
            <a:r>
              <a:rPr lang="en-US" dirty="0" smtClean="0"/>
              <a:t>http://create.msdn.com</a:t>
            </a:r>
            <a:endParaRPr lang="en-US" dirty="0"/>
          </a:p>
          <a:p>
            <a:r>
              <a:rPr lang="en-US" dirty="0"/>
              <a:t>Start creating your app or game </a:t>
            </a:r>
          </a:p>
          <a:p>
            <a:r>
              <a:rPr lang="en-US" dirty="0"/>
              <a:t>Purchase an App Hub subscription </a:t>
            </a:r>
          </a:p>
          <a:p>
            <a:r>
              <a:rPr lang="en-US" dirty="0"/>
              <a:t>Preparing your app to submit to Windows Phone Marketplace </a:t>
            </a:r>
          </a:p>
          <a:p>
            <a:endParaRPr lang="en-US" dirty="0"/>
          </a:p>
        </p:txBody>
      </p:sp>
    </p:spTree>
    <p:extLst>
      <p:ext uri="{BB962C8B-B14F-4D97-AF65-F5344CB8AC3E}">
        <p14:creationId xmlns:p14="http://schemas.microsoft.com/office/powerpoint/2010/main" val="3013992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SharePoint 2010 Development with Silverlight </a:t>
            </a:r>
          </a:p>
        </p:txBody>
      </p:sp>
      <p:sp>
        <p:nvSpPr>
          <p:cNvPr id="3" name="Text Placeholder 2"/>
          <p:cNvSpPr>
            <a:spLocks noGrp="1"/>
          </p:cNvSpPr>
          <p:nvPr>
            <p:ph idx="1"/>
          </p:nvPr>
        </p:nvSpPr>
        <p:spPr/>
        <p:txBody>
          <a:bodyPr>
            <a:normAutofit/>
          </a:bodyPr>
          <a:lstStyle/>
          <a:p>
            <a:r>
              <a:rPr lang="en-US" sz="2400" dirty="0"/>
              <a:t>Get early access and send feedback</a:t>
            </a:r>
            <a:br>
              <a:rPr lang="en-US" sz="2400" dirty="0"/>
            </a:br>
            <a:r>
              <a:rPr lang="en-US" sz="2400" dirty="0"/>
              <a:t>on Safari Rough Cuts!</a:t>
            </a:r>
            <a:br>
              <a:rPr lang="en-US" sz="2400" dirty="0"/>
            </a:br>
            <a:r>
              <a:rPr lang="en-US" sz="2400" dirty="0">
                <a:hlinkClick r:id="rId2"/>
              </a:rPr>
              <a:t>http://bit.ly/SPSL_SafariRoughCuts</a:t>
            </a:r>
            <a:r>
              <a:rPr lang="en-US" sz="2400" dirty="0"/>
              <a:t> </a:t>
            </a:r>
            <a:br>
              <a:rPr lang="en-US" sz="2400" dirty="0"/>
            </a:br>
            <a:r>
              <a:rPr lang="en-US" sz="2400" dirty="0"/>
              <a:t>Download the code on </a:t>
            </a:r>
            <a:br>
              <a:rPr lang="en-US" sz="2400" dirty="0"/>
            </a:br>
            <a:r>
              <a:rPr lang="en-US" sz="2400" dirty="0"/>
              <a:t>MSDN Code Gallery</a:t>
            </a:r>
            <a:br>
              <a:rPr lang="en-US" sz="2400" dirty="0"/>
            </a:br>
            <a:r>
              <a:rPr lang="en-US" sz="2400" dirty="0">
                <a:hlinkClick r:id="rId3"/>
              </a:rPr>
              <a:t>http://code.msdn.com/spsl/</a:t>
            </a:r>
            <a:endParaRPr lang="en-US" sz="2400" dirty="0"/>
          </a:p>
          <a:p>
            <a:pPr marL="0" indent="0">
              <a:buNone/>
            </a:pPr>
            <a:endParaRPr lang="en-US" sz="2400" dirty="0"/>
          </a:p>
        </p:txBody>
      </p:sp>
      <p:pic>
        <p:nvPicPr>
          <p:cNvPr id="2050" name="Picture 2" descr="C:\Users\bgerman\AppData\Local\Microsoft\Windows\Temporary Internet Files\Content.Outlook\A0WCOY9V\0321769597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1893270"/>
            <a:ext cx="2241492" cy="3896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19120" y="5999308"/>
            <a:ext cx="8485531" cy="300090"/>
          </a:xfrm>
          <a:prstGeom prst="rect">
            <a:avLst/>
          </a:prstGeom>
        </p:spPr>
        <p:txBody>
          <a:bodyPr wrap="square" lIns="68586" tIns="34294" rIns="68586" bIns="34294">
            <a:spAutoFit/>
          </a:bodyPr>
          <a:lstStyle/>
          <a:p>
            <a:r>
              <a:rPr lang="en-US" sz="1500" dirty="0"/>
              <a:t>http://www.amazon.com/SharePoint-2010-Development-Silverlight-German/dp/0321769597</a:t>
            </a:r>
          </a:p>
        </p:txBody>
      </p:sp>
    </p:spTree>
    <p:extLst>
      <p:ext uri="{BB962C8B-B14F-4D97-AF65-F5344CB8AC3E}">
        <p14:creationId xmlns:p14="http://schemas.microsoft.com/office/powerpoint/2010/main" val="1231127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a:t>Professional SharePoint 2010 Cloud Based Solutions</a:t>
            </a:r>
          </a:p>
        </p:txBody>
      </p:sp>
      <p:sp>
        <p:nvSpPr>
          <p:cNvPr id="3" name="Content Placeholder 2"/>
          <p:cNvSpPr>
            <a:spLocks noGrp="1"/>
          </p:cNvSpPr>
          <p:nvPr>
            <p:ph idx="1"/>
          </p:nvPr>
        </p:nvSpPr>
        <p:spPr>
          <a:xfrm>
            <a:off x="457200" y="2277401"/>
            <a:ext cx="5698976" cy="3850182"/>
          </a:xfrm>
        </p:spPr>
        <p:txBody>
          <a:bodyPr/>
          <a:lstStyle/>
          <a:p>
            <a:r>
              <a:rPr lang="en-US" sz="1800" dirty="0"/>
              <a:t>Shows developers how to use Microsoft SharePoint 2010 to create scalable, cloud-based solutions</a:t>
            </a:r>
            <a:br>
              <a:rPr lang="en-US" sz="1800" dirty="0"/>
            </a:br>
            <a:endParaRPr lang="en-US" sz="1800" dirty="0"/>
          </a:p>
          <a:p>
            <a:r>
              <a:rPr lang="en-US" sz="1800" dirty="0"/>
              <a:t>Topics include SQL Azure for data management and BI, building an Azure-based corporate tax service, connecting Linked In and SharePoint profile data, creating a filterable Twitter dashboard, leveraging Bing Maps Geo services, maintaining security, and more</a:t>
            </a:r>
          </a:p>
          <a:p>
            <a:endParaRPr lang="en-US" sz="1800" dirty="0"/>
          </a:p>
          <a:p>
            <a:endParaRPr lang="en-US" sz="1800" dirty="0"/>
          </a:p>
          <a:p>
            <a:endParaRPr lang="en-US" sz="1800" dirty="0"/>
          </a:p>
          <a:p>
            <a:endParaRPr lang="en-US" sz="1800" dirty="0"/>
          </a:p>
        </p:txBody>
      </p:sp>
      <p:pic>
        <p:nvPicPr>
          <p:cNvPr id="5121" name="Picture 1" descr="http://ecx.images-amazon.com/images/I/51EtFBf9FOL._SS500_.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37" r="10331"/>
          <a:stretch/>
        </p:blipFill>
        <p:spPr bwMode="auto">
          <a:xfrm>
            <a:off x="6588225" y="2085334"/>
            <a:ext cx="1954327" cy="3284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46118" y="5949985"/>
            <a:ext cx="8611299" cy="300090"/>
          </a:xfrm>
          <a:prstGeom prst="rect">
            <a:avLst/>
          </a:prstGeom>
        </p:spPr>
        <p:txBody>
          <a:bodyPr wrap="square" lIns="68586" tIns="34294" rIns="68586" bIns="34294">
            <a:spAutoFit/>
          </a:bodyPr>
          <a:lstStyle/>
          <a:p>
            <a:r>
              <a:rPr lang="en-US" sz="1500" dirty="0"/>
              <a:t>http://www.amazon.com/Professional-SharePoint-Cloud-Based-Solutions/dp/1118076575</a:t>
            </a:r>
          </a:p>
        </p:txBody>
      </p:sp>
    </p:spTree>
    <p:extLst>
      <p:ext uri="{BB962C8B-B14F-4D97-AF65-F5344CB8AC3E}">
        <p14:creationId xmlns:p14="http://schemas.microsoft.com/office/powerpoint/2010/main" val="770683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6249847"/>
            <a:ext cx="9144000" cy="609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a:solidFill>
                <a:prstClr val="white"/>
              </a:solidFill>
            </a:endParaRPr>
          </a:p>
        </p:txBody>
      </p:sp>
      <p:grpSp>
        <p:nvGrpSpPr>
          <p:cNvPr id="7" name="Group 6"/>
          <p:cNvGrpSpPr>
            <a:grpSpLocks noChangeAspect="1"/>
          </p:cNvGrpSpPr>
          <p:nvPr/>
        </p:nvGrpSpPr>
        <p:grpSpPr bwMode="auto">
          <a:xfrm>
            <a:off x="1142108" y="2928938"/>
            <a:ext cx="4917186" cy="1634608"/>
            <a:chOff x="1283" y="1651"/>
            <a:chExt cx="4091" cy="1020"/>
          </a:xfrm>
          <a:solidFill>
            <a:schemeClr val="tx1">
              <a:lumMod val="50000"/>
              <a:lumOff val="50000"/>
            </a:schemeClr>
          </a:solidFill>
        </p:grpSpPr>
        <p:sp>
          <p:nvSpPr>
            <p:cNvPr id="8" name="Freeform 7"/>
            <p:cNvSpPr>
              <a:spLocks noEditPoints="1"/>
            </p:cNvSpPr>
            <p:nvPr/>
          </p:nvSpPr>
          <p:spPr bwMode="auto">
            <a:xfrm>
              <a:off x="1283" y="2138"/>
              <a:ext cx="588" cy="533"/>
            </a:xfrm>
            <a:custGeom>
              <a:avLst/>
              <a:gdLst>
                <a:gd name="T0" fmla="*/ 231 w 249"/>
                <a:gd name="T1" fmla="*/ 4 h 226"/>
                <a:gd name="T2" fmla="*/ 191 w 249"/>
                <a:gd name="T3" fmla="*/ 17 h 226"/>
                <a:gd name="T4" fmla="*/ 186 w 249"/>
                <a:gd name="T5" fmla="*/ 17 h 226"/>
                <a:gd name="T6" fmla="*/ 179 w 249"/>
                <a:gd name="T7" fmla="*/ 22 h 226"/>
                <a:gd name="T8" fmla="*/ 142 w 249"/>
                <a:gd name="T9" fmla="*/ 36 h 226"/>
                <a:gd name="T10" fmla="*/ 136 w 249"/>
                <a:gd name="T11" fmla="*/ 40 h 226"/>
                <a:gd name="T12" fmla="*/ 125 w 249"/>
                <a:gd name="T13" fmla="*/ 99 h 226"/>
                <a:gd name="T14" fmla="*/ 136 w 249"/>
                <a:gd name="T15" fmla="*/ 39 h 226"/>
                <a:gd name="T16" fmla="*/ 92 w 249"/>
                <a:gd name="T17" fmla="*/ 105 h 226"/>
                <a:gd name="T18" fmla="*/ 87 w 249"/>
                <a:gd name="T19" fmla="*/ 63 h 226"/>
                <a:gd name="T20" fmla="*/ 78 w 249"/>
                <a:gd name="T21" fmla="*/ 68 h 226"/>
                <a:gd name="T22" fmla="*/ 73 w 249"/>
                <a:gd name="T23" fmla="*/ 86 h 226"/>
                <a:gd name="T24" fmla="*/ 16 w 249"/>
                <a:gd name="T25" fmla="*/ 132 h 226"/>
                <a:gd name="T26" fmla="*/ 54 w 249"/>
                <a:gd name="T27" fmla="*/ 83 h 226"/>
                <a:gd name="T28" fmla="*/ 33 w 249"/>
                <a:gd name="T29" fmla="*/ 95 h 226"/>
                <a:gd name="T30" fmla="*/ 33 w 249"/>
                <a:gd name="T31" fmla="*/ 185 h 226"/>
                <a:gd name="T32" fmla="*/ 194 w 249"/>
                <a:gd name="T33" fmla="*/ 226 h 226"/>
                <a:gd name="T34" fmla="*/ 200 w 249"/>
                <a:gd name="T35" fmla="*/ 223 h 226"/>
                <a:gd name="T36" fmla="*/ 241 w 249"/>
                <a:gd name="T37" fmla="*/ 1 h 226"/>
                <a:gd name="T38" fmla="*/ 235 w 249"/>
                <a:gd name="T39" fmla="*/ 49 h 226"/>
                <a:gd name="T40" fmla="*/ 187 w 249"/>
                <a:gd name="T41" fmla="*/ 22 h 226"/>
                <a:gd name="T42" fmla="*/ 166 w 249"/>
                <a:gd name="T43" fmla="*/ 93 h 226"/>
                <a:gd name="T44" fmla="*/ 137 w 249"/>
                <a:gd name="T45" fmla="*/ 150 h 226"/>
                <a:gd name="T46" fmla="*/ 98 w 249"/>
                <a:gd name="T47" fmla="*/ 117 h 226"/>
                <a:gd name="T48" fmla="*/ 16 w 249"/>
                <a:gd name="T49" fmla="*/ 136 h 226"/>
                <a:gd name="T50" fmla="*/ 43 w 249"/>
                <a:gd name="T51" fmla="*/ 177 h 226"/>
                <a:gd name="T52" fmla="*/ 46 w 249"/>
                <a:gd name="T53" fmla="*/ 180 h 226"/>
                <a:gd name="T54" fmla="*/ 102 w 249"/>
                <a:gd name="T55" fmla="*/ 136 h 226"/>
                <a:gd name="T56" fmla="*/ 48 w 249"/>
                <a:gd name="T57" fmla="*/ 181 h 226"/>
                <a:gd name="T58" fmla="*/ 103 w 249"/>
                <a:gd name="T59" fmla="*/ 206 h 226"/>
                <a:gd name="T60" fmla="*/ 52 w 249"/>
                <a:gd name="T61" fmla="*/ 184 h 226"/>
                <a:gd name="T62" fmla="*/ 103 w 249"/>
                <a:gd name="T63" fmla="*/ 206 h 226"/>
                <a:gd name="T64" fmla="*/ 196 w 249"/>
                <a:gd name="T65" fmla="*/ 223 h 226"/>
                <a:gd name="T66" fmla="*/ 211 w 249"/>
                <a:gd name="T67" fmla="*/ 180 h 226"/>
                <a:gd name="T68" fmla="*/ 111 w 249"/>
                <a:gd name="T69" fmla="*/ 208 h 226"/>
                <a:gd name="T70" fmla="*/ 107 w 249"/>
                <a:gd name="T71" fmla="*/ 207 h 226"/>
                <a:gd name="T72" fmla="*/ 212 w 249"/>
                <a:gd name="T73" fmla="*/ 178 h 226"/>
                <a:gd name="T74" fmla="*/ 229 w 249"/>
                <a:gd name="T75" fmla="*/ 122 h 226"/>
                <a:gd name="T76" fmla="*/ 147 w 249"/>
                <a:gd name="T77" fmla="*/ 155 h 226"/>
                <a:gd name="T78" fmla="*/ 229 w 249"/>
                <a:gd name="T79" fmla="*/ 122 h 226"/>
                <a:gd name="T80" fmla="*/ 151 w 249"/>
                <a:gd name="T81" fmla="*/ 145 h 226"/>
                <a:gd name="T82" fmla="*/ 231 w 249"/>
                <a:gd name="T83" fmla="*/ 112 h 226"/>
                <a:gd name="T84" fmla="*/ 231 w 249"/>
                <a:gd name="T85" fmla="*/ 109 h 226"/>
                <a:gd name="T86" fmla="*/ 236 w 249"/>
                <a:gd name="T87" fmla="*/ 5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9" h="226">
                  <a:moveTo>
                    <a:pt x="241" y="1"/>
                  </a:moveTo>
                  <a:cubicBezTo>
                    <a:pt x="240" y="0"/>
                    <a:pt x="233" y="4"/>
                    <a:pt x="231" y="4"/>
                  </a:cubicBezTo>
                  <a:cubicBezTo>
                    <a:pt x="234" y="18"/>
                    <a:pt x="235" y="32"/>
                    <a:pt x="235" y="46"/>
                  </a:cubicBezTo>
                  <a:cubicBezTo>
                    <a:pt x="222" y="39"/>
                    <a:pt x="198" y="23"/>
                    <a:pt x="191" y="17"/>
                  </a:cubicBezTo>
                  <a:cubicBezTo>
                    <a:pt x="187" y="19"/>
                    <a:pt x="187" y="19"/>
                    <a:pt x="187" y="19"/>
                  </a:cubicBezTo>
                  <a:cubicBezTo>
                    <a:pt x="187" y="19"/>
                    <a:pt x="187" y="18"/>
                    <a:pt x="186" y="17"/>
                  </a:cubicBezTo>
                  <a:cubicBezTo>
                    <a:pt x="180" y="20"/>
                    <a:pt x="180" y="20"/>
                    <a:pt x="180" y="20"/>
                  </a:cubicBezTo>
                  <a:cubicBezTo>
                    <a:pt x="178" y="21"/>
                    <a:pt x="178" y="19"/>
                    <a:pt x="179" y="22"/>
                  </a:cubicBezTo>
                  <a:cubicBezTo>
                    <a:pt x="181" y="40"/>
                    <a:pt x="177" y="59"/>
                    <a:pt x="171" y="78"/>
                  </a:cubicBezTo>
                  <a:cubicBezTo>
                    <a:pt x="158" y="67"/>
                    <a:pt x="146" y="51"/>
                    <a:pt x="142" y="36"/>
                  </a:cubicBezTo>
                  <a:cubicBezTo>
                    <a:pt x="141" y="37"/>
                    <a:pt x="139" y="38"/>
                    <a:pt x="138" y="38"/>
                  </a:cubicBezTo>
                  <a:cubicBezTo>
                    <a:pt x="136" y="39"/>
                    <a:pt x="135" y="38"/>
                    <a:pt x="136" y="40"/>
                  </a:cubicBezTo>
                  <a:cubicBezTo>
                    <a:pt x="142" y="60"/>
                    <a:pt x="157" y="76"/>
                    <a:pt x="167" y="84"/>
                  </a:cubicBezTo>
                  <a:cubicBezTo>
                    <a:pt x="155" y="89"/>
                    <a:pt x="141" y="94"/>
                    <a:pt x="125" y="99"/>
                  </a:cubicBezTo>
                  <a:cubicBezTo>
                    <a:pt x="119" y="101"/>
                    <a:pt x="112" y="104"/>
                    <a:pt x="104" y="106"/>
                  </a:cubicBezTo>
                  <a:cubicBezTo>
                    <a:pt x="111" y="95"/>
                    <a:pt x="129" y="60"/>
                    <a:pt x="136" y="39"/>
                  </a:cubicBezTo>
                  <a:cubicBezTo>
                    <a:pt x="126" y="43"/>
                    <a:pt x="126" y="43"/>
                    <a:pt x="126" y="43"/>
                  </a:cubicBezTo>
                  <a:cubicBezTo>
                    <a:pt x="116" y="68"/>
                    <a:pt x="99" y="94"/>
                    <a:pt x="92" y="105"/>
                  </a:cubicBezTo>
                  <a:cubicBezTo>
                    <a:pt x="92" y="106"/>
                    <a:pt x="91" y="106"/>
                    <a:pt x="91" y="107"/>
                  </a:cubicBezTo>
                  <a:cubicBezTo>
                    <a:pt x="84" y="94"/>
                    <a:pt x="82" y="79"/>
                    <a:pt x="87" y="63"/>
                  </a:cubicBezTo>
                  <a:cubicBezTo>
                    <a:pt x="87" y="64"/>
                    <a:pt x="87" y="64"/>
                    <a:pt x="87" y="64"/>
                  </a:cubicBezTo>
                  <a:cubicBezTo>
                    <a:pt x="88" y="61"/>
                    <a:pt x="78" y="68"/>
                    <a:pt x="78" y="68"/>
                  </a:cubicBezTo>
                  <a:cubicBezTo>
                    <a:pt x="75" y="69"/>
                    <a:pt x="75" y="71"/>
                    <a:pt x="74" y="74"/>
                  </a:cubicBezTo>
                  <a:cubicBezTo>
                    <a:pt x="74" y="78"/>
                    <a:pt x="73" y="82"/>
                    <a:pt x="73" y="86"/>
                  </a:cubicBezTo>
                  <a:cubicBezTo>
                    <a:pt x="73" y="95"/>
                    <a:pt x="77" y="104"/>
                    <a:pt x="82" y="113"/>
                  </a:cubicBezTo>
                  <a:cubicBezTo>
                    <a:pt x="62" y="119"/>
                    <a:pt x="38" y="126"/>
                    <a:pt x="16" y="132"/>
                  </a:cubicBezTo>
                  <a:cubicBezTo>
                    <a:pt x="16" y="131"/>
                    <a:pt x="16" y="131"/>
                    <a:pt x="16" y="130"/>
                  </a:cubicBezTo>
                  <a:cubicBezTo>
                    <a:pt x="19" y="114"/>
                    <a:pt x="36" y="94"/>
                    <a:pt x="54" y="83"/>
                  </a:cubicBezTo>
                  <a:cubicBezTo>
                    <a:pt x="58" y="78"/>
                    <a:pt x="58" y="78"/>
                    <a:pt x="58" y="78"/>
                  </a:cubicBezTo>
                  <a:cubicBezTo>
                    <a:pt x="33" y="95"/>
                    <a:pt x="33" y="95"/>
                    <a:pt x="33" y="95"/>
                  </a:cubicBezTo>
                  <a:cubicBezTo>
                    <a:pt x="21" y="105"/>
                    <a:pt x="8" y="121"/>
                    <a:pt x="5" y="135"/>
                  </a:cubicBezTo>
                  <a:cubicBezTo>
                    <a:pt x="0" y="156"/>
                    <a:pt x="16" y="173"/>
                    <a:pt x="33" y="185"/>
                  </a:cubicBezTo>
                  <a:cubicBezTo>
                    <a:pt x="52" y="198"/>
                    <a:pt x="71" y="205"/>
                    <a:pt x="94" y="212"/>
                  </a:cubicBezTo>
                  <a:cubicBezTo>
                    <a:pt x="119" y="219"/>
                    <a:pt x="169" y="225"/>
                    <a:pt x="194" y="226"/>
                  </a:cubicBezTo>
                  <a:cubicBezTo>
                    <a:pt x="196" y="226"/>
                    <a:pt x="199" y="225"/>
                    <a:pt x="199" y="225"/>
                  </a:cubicBezTo>
                  <a:cubicBezTo>
                    <a:pt x="199" y="225"/>
                    <a:pt x="200" y="223"/>
                    <a:pt x="200" y="223"/>
                  </a:cubicBezTo>
                  <a:cubicBezTo>
                    <a:pt x="202" y="219"/>
                    <a:pt x="232" y="164"/>
                    <a:pt x="240" y="117"/>
                  </a:cubicBezTo>
                  <a:cubicBezTo>
                    <a:pt x="245" y="85"/>
                    <a:pt x="249" y="42"/>
                    <a:pt x="241" y="1"/>
                  </a:cubicBezTo>
                  <a:close/>
                  <a:moveTo>
                    <a:pt x="187" y="22"/>
                  </a:moveTo>
                  <a:cubicBezTo>
                    <a:pt x="198" y="29"/>
                    <a:pt x="225" y="45"/>
                    <a:pt x="235" y="49"/>
                  </a:cubicBezTo>
                  <a:cubicBezTo>
                    <a:pt x="222" y="58"/>
                    <a:pt x="205" y="68"/>
                    <a:pt x="179" y="79"/>
                  </a:cubicBezTo>
                  <a:cubicBezTo>
                    <a:pt x="186" y="54"/>
                    <a:pt x="188" y="34"/>
                    <a:pt x="187" y="22"/>
                  </a:cubicBezTo>
                  <a:close/>
                  <a:moveTo>
                    <a:pt x="133" y="106"/>
                  </a:moveTo>
                  <a:cubicBezTo>
                    <a:pt x="144" y="102"/>
                    <a:pt x="155" y="98"/>
                    <a:pt x="166" y="93"/>
                  </a:cubicBezTo>
                  <a:cubicBezTo>
                    <a:pt x="158" y="113"/>
                    <a:pt x="148" y="133"/>
                    <a:pt x="137" y="150"/>
                  </a:cubicBezTo>
                  <a:cubicBezTo>
                    <a:pt x="137" y="150"/>
                    <a:pt x="137" y="150"/>
                    <a:pt x="137" y="150"/>
                  </a:cubicBezTo>
                  <a:cubicBezTo>
                    <a:pt x="132" y="147"/>
                    <a:pt x="127" y="144"/>
                    <a:pt x="123" y="141"/>
                  </a:cubicBezTo>
                  <a:cubicBezTo>
                    <a:pt x="113" y="134"/>
                    <a:pt x="104" y="126"/>
                    <a:pt x="98" y="117"/>
                  </a:cubicBezTo>
                  <a:cubicBezTo>
                    <a:pt x="109" y="114"/>
                    <a:pt x="121" y="110"/>
                    <a:pt x="133" y="106"/>
                  </a:cubicBezTo>
                  <a:close/>
                  <a:moveTo>
                    <a:pt x="16" y="136"/>
                  </a:moveTo>
                  <a:cubicBezTo>
                    <a:pt x="37" y="131"/>
                    <a:pt x="60" y="126"/>
                    <a:pt x="82" y="121"/>
                  </a:cubicBezTo>
                  <a:cubicBezTo>
                    <a:pt x="65" y="145"/>
                    <a:pt x="51" y="163"/>
                    <a:pt x="43" y="177"/>
                  </a:cubicBezTo>
                  <a:cubicBezTo>
                    <a:pt x="30" y="167"/>
                    <a:pt x="17" y="152"/>
                    <a:pt x="16" y="136"/>
                  </a:cubicBezTo>
                  <a:close/>
                  <a:moveTo>
                    <a:pt x="46" y="180"/>
                  </a:moveTo>
                  <a:cubicBezTo>
                    <a:pt x="59" y="160"/>
                    <a:pt x="75" y="142"/>
                    <a:pt x="90" y="124"/>
                  </a:cubicBezTo>
                  <a:cubicBezTo>
                    <a:pt x="93" y="128"/>
                    <a:pt x="97" y="133"/>
                    <a:pt x="102" y="136"/>
                  </a:cubicBezTo>
                  <a:cubicBezTo>
                    <a:pt x="109" y="143"/>
                    <a:pt x="118" y="149"/>
                    <a:pt x="126" y="154"/>
                  </a:cubicBezTo>
                  <a:cubicBezTo>
                    <a:pt x="101" y="163"/>
                    <a:pt x="74" y="173"/>
                    <a:pt x="48" y="181"/>
                  </a:cubicBezTo>
                  <a:cubicBezTo>
                    <a:pt x="48" y="181"/>
                    <a:pt x="47" y="180"/>
                    <a:pt x="46" y="180"/>
                  </a:cubicBezTo>
                  <a:close/>
                  <a:moveTo>
                    <a:pt x="103" y="206"/>
                  </a:moveTo>
                  <a:cubicBezTo>
                    <a:pt x="101" y="206"/>
                    <a:pt x="100" y="205"/>
                    <a:pt x="99" y="205"/>
                  </a:cubicBezTo>
                  <a:cubicBezTo>
                    <a:pt x="76" y="197"/>
                    <a:pt x="65" y="193"/>
                    <a:pt x="52" y="184"/>
                  </a:cubicBezTo>
                  <a:cubicBezTo>
                    <a:pt x="62" y="181"/>
                    <a:pt x="108" y="169"/>
                    <a:pt x="131" y="161"/>
                  </a:cubicBezTo>
                  <a:cubicBezTo>
                    <a:pt x="118" y="182"/>
                    <a:pt x="107" y="198"/>
                    <a:pt x="103" y="206"/>
                  </a:cubicBezTo>
                  <a:cubicBezTo>
                    <a:pt x="103" y="206"/>
                    <a:pt x="103" y="206"/>
                    <a:pt x="103" y="206"/>
                  </a:cubicBezTo>
                  <a:close/>
                  <a:moveTo>
                    <a:pt x="196" y="223"/>
                  </a:moveTo>
                  <a:cubicBezTo>
                    <a:pt x="178" y="220"/>
                    <a:pt x="142" y="215"/>
                    <a:pt x="117" y="210"/>
                  </a:cubicBezTo>
                  <a:cubicBezTo>
                    <a:pt x="151" y="202"/>
                    <a:pt x="173" y="198"/>
                    <a:pt x="211" y="180"/>
                  </a:cubicBezTo>
                  <a:cubicBezTo>
                    <a:pt x="205" y="199"/>
                    <a:pt x="199" y="215"/>
                    <a:pt x="196" y="223"/>
                  </a:cubicBezTo>
                  <a:close/>
                  <a:moveTo>
                    <a:pt x="111" y="208"/>
                  </a:moveTo>
                  <a:cubicBezTo>
                    <a:pt x="111" y="208"/>
                    <a:pt x="111" y="208"/>
                    <a:pt x="111" y="208"/>
                  </a:cubicBezTo>
                  <a:cubicBezTo>
                    <a:pt x="109" y="208"/>
                    <a:pt x="108" y="208"/>
                    <a:pt x="107" y="207"/>
                  </a:cubicBezTo>
                  <a:cubicBezTo>
                    <a:pt x="121" y="192"/>
                    <a:pt x="132" y="176"/>
                    <a:pt x="142" y="161"/>
                  </a:cubicBezTo>
                  <a:cubicBezTo>
                    <a:pt x="174" y="175"/>
                    <a:pt x="207" y="177"/>
                    <a:pt x="212" y="178"/>
                  </a:cubicBezTo>
                  <a:cubicBezTo>
                    <a:pt x="196" y="184"/>
                    <a:pt x="115" y="207"/>
                    <a:pt x="111" y="208"/>
                  </a:cubicBezTo>
                  <a:close/>
                  <a:moveTo>
                    <a:pt x="229" y="122"/>
                  </a:moveTo>
                  <a:cubicBezTo>
                    <a:pt x="226" y="135"/>
                    <a:pt x="219" y="156"/>
                    <a:pt x="213" y="175"/>
                  </a:cubicBezTo>
                  <a:cubicBezTo>
                    <a:pt x="191" y="172"/>
                    <a:pt x="168" y="165"/>
                    <a:pt x="147" y="155"/>
                  </a:cubicBezTo>
                  <a:cubicBezTo>
                    <a:pt x="170" y="146"/>
                    <a:pt x="217" y="124"/>
                    <a:pt x="230" y="115"/>
                  </a:cubicBezTo>
                  <a:cubicBezTo>
                    <a:pt x="230" y="118"/>
                    <a:pt x="229" y="120"/>
                    <a:pt x="229" y="122"/>
                  </a:cubicBezTo>
                  <a:close/>
                  <a:moveTo>
                    <a:pt x="231" y="112"/>
                  </a:moveTo>
                  <a:cubicBezTo>
                    <a:pt x="217" y="120"/>
                    <a:pt x="172" y="137"/>
                    <a:pt x="151" y="145"/>
                  </a:cubicBezTo>
                  <a:cubicBezTo>
                    <a:pt x="162" y="125"/>
                    <a:pt x="170" y="107"/>
                    <a:pt x="176" y="90"/>
                  </a:cubicBezTo>
                  <a:cubicBezTo>
                    <a:pt x="199" y="104"/>
                    <a:pt x="223" y="110"/>
                    <a:pt x="231" y="112"/>
                  </a:cubicBezTo>
                  <a:cubicBezTo>
                    <a:pt x="231" y="112"/>
                    <a:pt x="231" y="112"/>
                    <a:pt x="231" y="112"/>
                  </a:cubicBezTo>
                  <a:close/>
                  <a:moveTo>
                    <a:pt x="231" y="109"/>
                  </a:moveTo>
                  <a:cubicBezTo>
                    <a:pt x="213" y="104"/>
                    <a:pt x="196" y="96"/>
                    <a:pt x="181" y="86"/>
                  </a:cubicBezTo>
                  <a:cubicBezTo>
                    <a:pt x="213" y="70"/>
                    <a:pt x="233" y="55"/>
                    <a:pt x="236" y="53"/>
                  </a:cubicBezTo>
                  <a:cubicBezTo>
                    <a:pt x="236" y="74"/>
                    <a:pt x="234" y="93"/>
                    <a:pt x="231"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9" name="Freeform 8"/>
            <p:cNvSpPr>
              <a:spLocks noEditPoints="1"/>
            </p:cNvSpPr>
            <p:nvPr/>
          </p:nvSpPr>
          <p:spPr bwMode="auto">
            <a:xfrm>
              <a:off x="1446" y="1651"/>
              <a:ext cx="314" cy="184"/>
            </a:xfrm>
            <a:custGeom>
              <a:avLst/>
              <a:gdLst>
                <a:gd name="T0" fmla="*/ 18 w 133"/>
                <a:gd name="T1" fmla="*/ 59 h 78"/>
                <a:gd name="T2" fmla="*/ 24 w 133"/>
                <a:gd name="T3" fmla="*/ 39 h 78"/>
                <a:gd name="T4" fmla="*/ 31 w 133"/>
                <a:gd name="T5" fmla="*/ 34 h 78"/>
                <a:gd name="T6" fmla="*/ 60 w 133"/>
                <a:gd name="T7" fmla="*/ 70 h 78"/>
                <a:gd name="T8" fmla="*/ 72 w 133"/>
                <a:gd name="T9" fmla="*/ 69 h 78"/>
                <a:gd name="T10" fmla="*/ 33 w 133"/>
                <a:gd name="T11" fmla="*/ 33 h 78"/>
                <a:gd name="T12" fmla="*/ 34 w 133"/>
                <a:gd name="T13" fmla="*/ 32 h 78"/>
                <a:gd name="T14" fmla="*/ 107 w 133"/>
                <a:gd name="T15" fmla="*/ 46 h 78"/>
                <a:gd name="T16" fmla="*/ 108 w 133"/>
                <a:gd name="T17" fmla="*/ 47 h 78"/>
                <a:gd name="T18" fmla="*/ 72 w 133"/>
                <a:gd name="T19" fmla="*/ 67 h 78"/>
                <a:gd name="T20" fmla="*/ 81 w 133"/>
                <a:gd name="T21" fmla="*/ 69 h 78"/>
                <a:gd name="T22" fmla="*/ 109 w 133"/>
                <a:gd name="T23" fmla="*/ 50 h 78"/>
                <a:gd name="T24" fmla="*/ 123 w 133"/>
                <a:gd name="T25" fmla="*/ 77 h 78"/>
                <a:gd name="T26" fmla="*/ 133 w 133"/>
                <a:gd name="T27" fmla="*/ 78 h 78"/>
                <a:gd name="T28" fmla="*/ 98 w 133"/>
                <a:gd name="T29" fmla="*/ 0 h 78"/>
                <a:gd name="T30" fmla="*/ 5 w 133"/>
                <a:gd name="T31" fmla="*/ 44 h 78"/>
                <a:gd name="T32" fmla="*/ 18 w 133"/>
                <a:gd name="T33" fmla="*/ 59 h 78"/>
                <a:gd name="T34" fmla="*/ 96 w 133"/>
                <a:gd name="T35" fmla="*/ 3 h 78"/>
                <a:gd name="T36" fmla="*/ 105 w 133"/>
                <a:gd name="T37" fmla="*/ 41 h 78"/>
                <a:gd name="T38" fmla="*/ 38 w 133"/>
                <a:gd name="T39" fmla="*/ 30 h 78"/>
                <a:gd name="T40" fmla="*/ 96 w 133"/>
                <a:gd name="T41"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78">
                  <a:moveTo>
                    <a:pt x="18" y="59"/>
                  </a:moveTo>
                  <a:cubicBezTo>
                    <a:pt x="10" y="53"/>
                    <a:pt x="19" y="44"/>
                    <a:pt x="24" y="39"/>
                  </a:cubicBezTo>
                  <a:cubicBezTo>
                    <a:pt x="26" y="38"/>
                    <a:pt x="28" y="36"/>
                    <a:pt x="31" y="34"/>
                  </a:cubicBezTo>
                  <a:cubicBezTo>
                    <a:pt x="37" y="42"/>
                    <a:pt x="54" y="64"/>
                    <a:pt x="60" y="70"/>
                  </a:cubicBezTo>
                  <a:cubicBezTo>
                    <a:pt x="72" y="69"/>
                    <a:pt x="72" y="69"/>
                    <a:pt x="72" y="69"/>
                  </a:cubicBezTo>
                  <a:cubicBezTo>
                    <a:pt x="66" y="64"/>
                    <a:pt x="41" y="39"/>
                    <a:pt x="33" y="33"/>
                  </a:cubicBezTo>
                  <a:cubicBezTo>
                    <a:pt x="33" y="33"/>
                    <a:pt x="34" y="32"/>
                    <a:pt x="34" y="32"/>
                  </a:cubicBezTo>
                  <a:cubicBezTo>
                    <a:pt x="45" y="37"/>
                    <a:pt x="86" y="45"/>
                    <a:pt x="107" y="46"/>
                  </a:cubicBezTo>
                  <a:cubicBezTo>
                    <a:pt x="107" y="47"/>
                    <a:pt x="108" y="47"/>
                    <a:pt x="108" y="47"/>
                  </a:cubicBezTo>
                  <a:cubicBezTo>
                    <a:pt x="100" y="50"/>
                    <a:pt x="86" y="57"/>
                    <a:pt x="72" y="67"/>
                  </a:cubicBezTo>
                  <a:cubicBezTo>
                    <a:pt x="81" y="69"/>
                    <a:pt x="81" y="69"/>
                    <a:pt x="81" y="69"/>
                  </a:cubicBezTo>
                  <a:cubicBezTo>
                    <a:pt x="92" y="63"/>
                    <a:pt x="100" y="57"/>
                    <a:pt x="109" y="50"/>
                  </a:cubicBezTo>
                  <a:cubicBezTo>
                    <a:pt x="113" y="58"/>
                    <a:pt x="117" y="67"/>
                    <a:pt x="123" y="77"/>
                  </a:cubicBezTo>
                  <a:cubicBezTo>
                    <a:pt x="133" y="78"/>
                    <a:pt x="133" y="78"/>
                    <a:pt x="133" y="78"/>
                  </a:cubicBezTo>
                  <a:cubicBezTo>
                    <a:pt x="116" y="49"/>
                    <a:pt x="103" y="22"/>
                    <a:pt x="98" y="0"/>
                  </a:cubicBezTo>
                  <a:cubicBezTo>
                    <a:pt x="85" y="3"/>
                    <a:pt x="17" y="27"/>
                    <a:pt x="5" y="44"/>
                  </a:cubicBezTo>
                  <a:cubicBezTo>
                    <a:pt x="0" y="51"/>
                    <a:pt x="14" y="56"/>
                    <a:pt x="18" y="59"/>
                  </a:cubicBezTo>
                  <a:close/>
                  <a:moveTo>
                    <a:pt x="96" y="3"/>
                  </a:moveTo>
                  <a:cubicBezTo>
                    <a:pt x="97" y="16"/>
                    <a:pt x="100" y="28"/>
                    <a:pt x="105" y="41"/>
                  </a:cubicBezTo>
                  <a:cubicBezTo>
                    <a:pt x="90" y="37"/>
                    <a:pt x="51" y="32"/>
                    <a:pt x="38" y="30"/>
                  </a:cubicBezTo>
                  <a:cubicBezTo>
                    <a:pt x="61" y="16"/>
                    <a:pt x="92" y="5"/>
                    <a:pt x="9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0" name="Freeform 9"/>
            <p:cNvSpPr>
              <a:spLocks noEditPoints="1"/>
            </p:cNvSpPr>
            <p:nvPr/>
          </p:nvSpPr>
          <p:spPr bwMode="auto">
            <a:xfrm>
              <a:off x="1361" y="1755"/>
              <a:ext cx="864" cy="607"/>
            </a:xfrm>
            <a:custGeom>
              <a:avLst/>
              <a:gdLst>
                <a:gd name="T0" fmla="*/ 198 w 366"/>
                <a:gd name="T1" fmla="*/ 36 h 257"/>
                <a:gd name="T2" fmla="*/ 41 w 366"/>
                <a:gd name="T3" fmla="*/ 0 h 257"/>
                <a:gd name="T4" fmla="*/ 102 w 366"/>
                <a:gd name="T5" fmla="*/ 111 h 257"/>
                <a:gd name="T6" fmla="*/ 0 w 366"/>
                <a:gd name="T7" fmla="*/ 257 h 257"/>
                <a:gd name="T8" fmla="*/ 366 w 366"/>
                <a:gd name="T9" fmla="*/ 130 h 257"/>
                <a:gd name="T10" fmla="*/ 140 w 366"/>
                <a:gd name="T11" fmla="*/ 180 h 257"/>
                <a:gd name="T12" fmla="*/ 186 w 366"/>
                <a:gd name="T13" fmla="*/ 121 h 257"/>
                <a:gd name="T14" fmla="*/ 140 w 366"/>
                <a:gd name="T15" fmla="*/ 180 h 257"/>
                <a:gd name="T16" fmla="*/ 145 w 366"/>
                <a:gd name="T17" fmla="*/ 37 h 257"/>
                <a:gd name="T18" fmla="*/ 109 w 366"/>
                <a:gd name="T19" fmla="*/ 68 h 257"/>
                <a:gd name="T20" fmla="*/ 187 w 366"/>
                <a:gd name="T21" fmla="*/ 111 h 257"/>
                <a:gd name="T22" fmla="*/ 156 w 366"/>
                <a:gd name="T23" fmla="*/ 95 h 257"/>
                <a:gd name="T24" fmla="*/ 164 w 366"/>
                <a:gd name="T25" fmla="*/ 85 h 257"/>
                <a:gd name="T26" fmla="*/ 198 w 366"/>
                <a:gd name="T27" fmla="*/ 102 h 257"/>
                <a:gd name="T28" fmla="*/ 109 w 366"/>
                <a:gd name="T29" fmla="*/ 130 h 257"/>
                <a:gd name="T30" fmla="*/ 127 w 366"/>
                <a:gd name="T31" fmla="*/ 144 h 257"/>
                <a:gd name="T32" fmla="*/ 118 w 366"/>
                <a:gd name="T33" fmla="*/ 151 h 257"/>
                <a:gd name="T34" fmla="*/ 103 w 366"/>
                <a:gd name="T35" fmla="*/ 141 h 257"/>
                <a:gd name="T36" fmla="*/ 143 w 366"/>
                <a:gd name="T37" fmla="*/ 90 h 257"/>
                <a:gd name="T38" fmla="*/ 106 w 366"/>
                <a:gd name="T39" fmla="*/ 79 h 257"/>
                <a:gd name="T40" fmla="*/ 115 w 366"/>
                <a:gd name="T41" fmla="*/ 161 h 257"/>
                <a:gd name="T42" fmla="*/ 80 w 366"/>
                <a:gd name="T43" fmla="*/ 186 h 257"/>
                <a:gd name="T44" fmla="*/ 125 w 366"/>
                <a:gd name="T45" fmla="*/ 159 h 257"/>
                <a:gd name="T46" fmla="*/ 69 w 366"/>
                <a:gd name="T47" fmla="*/ 210 h 257"/>
                <a:gd name="T48" fmla="*/ 199 w 366"/>
                <a:gd name="T49" fmla="*/ 118 h 257"/>
                <a:gd name="T50" fmla="*/ 147 w 366"/>
                <a:gd name="T51" fmla="*/ 177 h 257"/>
                <a:gd name="T52" fmla="*/ 210 w 366"/>
                <a:gd name="T53" fmla="*/ 110 h 257"/>
                <a:gd name="T54" fmla="*/ 244 w 366"/>
                <a:gd name="T55" fmla="*/ 147 h 257"/>
                <a:gd name="T56" fmla="*/ 244 w 366"/>
                <a:gd name="T57" fmla="*/ 147 h 257"/>
                <a:gd name="T58" fmla="*/ 210 w 366"/>
                <a:gd name="T59" fmla="*/ 110 h 257"/>
                <a:gd name="T60" fmla="*/ 209 w 366"/>
                <a:gd name="T61" fmla="*/ 101 h 257"/>
                <a:gd name="T62" fmla="*/ 272 w 366"/>
                <a:gd name="T63" fmla="*/ 67 h 257"/>
                <a:gd name="T64" fmla="*/ 212 w 366"/>
                <a:gd name="T65" fmla="*/ 49 h 257"/>
                <a:gd name="T66" fmla="*/ 150 w 366"/>
                <a:gd name="T67" fmla="*/ 37 h 257"/>
                <a:gd name="T68" fmla="*/ 140 w 366"/>
                <a:gd name="T69" fmla="*/ 36 h 257"/>
                <a:gd name="T70" fmla="*/ 89 w 366"/>
                <a:gd name="T71" fmla="*/ 26 h 257"/>
                <a:gd name="T72" fmla="*/ 57 w 366"/>
                <a:gd name="T73" fmla="*/ 17 h 257"/>
                <a:gd name="T74" fmla="*/ 95 w 366"/>
                <a:gd name="T75" fmla="*/ 61 h 257"/>
                <a:gd name="T76" fmla="*/ 252 w 366"/>
                <a:gd name="T77" fmla="*/ 145 h 257"/>
                <a:gd name="T78" fmla="*/ 357 w 366"/>
                <a:gd name="T79" fmla="*/ 125 h 257"/>
                <a:gd name="T80" fmla="*/ 252 w 366"/>
                <a:gd name="T81" fmla="*/ 1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6" h="257">
                  <a:moveTo>
                    <a:pt x="365" y="127"/>
                  </a:moveTo>
                  <a:cubicBezTo>
                    <a:pt x="341" y="90"/>
                    <a:pt x="305" y="56"/>
                    <a:pt x="198" y="36"/>
                  </a:cubicBezTo>
                  <a:cubicBezTo>
                    <a:pt x="175" y="32"/>
                    <a:pt x="148" y="29"/>
                    <a:pt x="101" y="20"/>
                  </a:cubicBezTo>
                  <a:cubicBezTo>
                    <a:pt x="84" y="18"/>
                    <a:pt x="35" y="10"/>
                    <a:pt x="41" y="0"/>
                  </a:cubicBezTo>
                  <a:cubicBezTo>
                    <a:pt x="38" y="4"/>
                    <a:pt x="40" y="8"/>
                    <a:pt x="42" y="10"/>
                  </a:cubicBezTo>
                  <a:cubicBezTo>
                    <a:pt x="67" y="38"/>
                    <a:pt x="102" y="54"/>
                    <a:pt x="102" y="111"/>
                  </a:cubicBezTo>
                  <a:cubicBezTo>
                    <a:pt x="102" y="163"/>
                    <a:pt x="55" y="212"/>
                    <a:pt x="8" y="251"/>
                  </a:cubicBezTo>
                  <a:cubicBezTo>
                    <a:pt x="5" y="253"/>
                    <a:pt x="3" y="255"/>
                    <a:pt x="0" y="257"/>
                  </a:cubicBezTo>
                  <a:cubicBezTo>
                    <a:pt x="57" y="223"/>
                    <a:pt x="93" y="208"/>
                    <a:pt x="137" y="191"/>
                  </a:cubicBezTo>
                  <a:cubicBezTo>
                    <a:pt x="192" y="170"/>
                    <a:pt x="303" y="139"/>
                    <a:pt x="366" y="130"/>
                  </a:cubicBezTo>
                  <a:lnTo>
                    <a:pt x="365" y="127"/>
                  </a:lnTo>
                  <a:close/>
                  <a:moveTo>
                    <a:pt x="140" y="180"/>
                  </a:moveTo>
                  <a:cubicBezTo>
                    <a:pt x="140" y="168"/>
                    <a:pt x="137" y="158"/>
                    <a:pt x="132" y="151"/>
                  </a:cubicBezTo>
                  <a:cubicBezTo>
                    <a:pt x="148" y="141"/>
                    <a:pt x="166" y="131"/>
                    <a:pt x="186" y="121"/>
                  </a:cubicBezTo>
                  <a:cubicBezTo>
                    <a:pt x="174" y="139"/>
                    <a:pt x="159" y="158"/>
                    <a:pt x="140" y="180"/>
                  </a:cubicBezTo>
                  <a:cubicBezTo>
                    <a:pt x="140" y="180"/>
                    <a:pt x="140" y="180"/>
                    <a:pt x="140" y="180"/>
                  </a:cubicBezTo>
                  <a:close/>
                  <a:moveTo>
                    <a:pt x="145" y="37"/>
                  </a:moveTo>
                  <a:cubicBezTo>
                    <a:pt x="145" y="37"/>
                    <a:pt x="145" y="37"/>
                    <a:pt x="145" y="37"/>
                  </a:cubicBezTo>
                  <a:cubicBezTo>
                    <a:pt x="150" y="50"/>
                    <a:pt x="151" y="65"/>
                    <a:pt x="150" y="80"/>
                  </a:cubicBezTo>
                  <a:cubicBezTo>
                    <a:pt x="136" y="75"/>
                    <a:pt x="122" y="72"/>
                    <a:pt x="109" y="68"/>
                  </a:cubicBezTo>
                  <a:cubicBezTo>
                    <a:pt x="117" y="58"/>
                    <a:pt x="130" y="48"/>
                    <a:pt x="145" y="37"/>
                  </a:cubicBezTo>
                  <a:close/>
                  <a:moveTo>
                    <a:pt x="187" y="111"/>
                  </a:moveTo>
                  <a:cubicBezTo>
                    <a:pt x="170" y="119"/>
                    <a:pt x="154" y="127"/>
                    <a:pt x="140" y="136"/>
                  </a:cubicBezTo>
                  <a:cubicBezTo>
                    <a:pt x="148" y="122"/>
                    <a:pt x="153" y="108"/>
                    <a:pt x="156" y="95"/>
                  </a:cubicBezTo>
                  <a:cubicBezTo>
                    <a:pt x="166" y="100"/>
                    <a:pt x="176" y="105"/>
                    <a:pt x="187" y="111"/>
                  </a:cubicBezTo>
                  <a:close/>
                  <a:moveTo>
                    <a:pt x="164" y="85"/>
                  </a:moveTo>
                  <a:cubicBezTo>
                    <a:pt x="179" y="74"/>
                    <a:pt x="198" y="62"/>
                    <a:pt x="219" y="51"/>
                  </a:cubicBezTo>
                  <a:cubicBezTo>
                    <a:pt x="218" y="63"/>
                    <a:pt x="211" y="80"/>
                    <a:pt x="198" y="102"/>
                  </a:cubicBezTo>
                  <a:cubicBezTo>
                    <a:pt x="187" y="95"/>
                    <a:pt x="175" y="90"/>
                    <a:pt x="164" y="85"/>
                  </a:cubicBezTo>
                  <a:close/>
                  <a:moveTo>
                    <a:pt x="109" y="130"/>
                  </a:moveTo>
                  <a:cubicBezTo>
                    <a:pt x="116" y="123"/>
                    <a:pt x="129" y="111"/>
                    <a:pt x="147" y="97"/>
                  </a:cubicBezTo>
                  <a:cubicBezTo>
                    <a:pt x="144" y="113"/>
                    <a:pt x="137" y="129"/>
                    <a:pt x="127" y="144"/>
                  </a:cubicBezTo>
                  <a:cubicBezTo>
                    <a:pt x="121" y="137"/>
                    <a:pt x="114" y="132"/>
                    <a:pt x="109" y="130"/>
                  </a:cubicBezTo>
                  <a:close/>
                  <a:moveTo>
                    <a:pt x="118" y="151"/>
                  </a:moveTo>
                  <a:cubicBezTo>
                    <a:pt x="107" y="159"/>
                    <a:pt x="96" y="167"/>
                    <a:pt x="88" y="174"/>
                  </a:cubicBezTo>
                  <a:cubicBezTo>
                    <a:pt x="95" y="164"/>
                    <a:pt x="100" y="153"/>
                    <a:pt x="103" y="141"/>
                  </a:cubicBezTo>
                  <a:cubicBezTo>
                    <a:pt x="109" y="144"/>
                    <a:pt x="114" y="147"/>
                    <a:pt x="118" y="151"/>
                  </a:cubicBezTo>
                  <a:close/>
                  <a:moveTo>
                    <a:pt x="143" y="90"/>
                  </a:moveTo>
                  <a:cubicBezTo>
                    <a:pt x="132" y="99"/>
                    <a:pt x="121" y="109"/>
                    <a:pt x="107" y="123"/>
                  </a:cubicBezTo>
                  <a:cubicBezTo>
                    <a:pt x="109" y="107"/>
                    <a:pt x="108" y="92"/>
                    <a:pt x="106" y="79"/>
                  </a:cubicBezTo>
                  <a:cubicBezTo>
                    <a:pt x="116" y="81"/>
                    <a:pt x="129" y="85"/>
                    <a:pt x="143" y="90"/>
                  </a:cubicBezTo>
                  <a:close/>
                  <a:moveTo>
                    <a:pt x="115" y="161"/>
                  </a:moveTo>
                  <a:cubicBezTo>
                    <a:pt x="101" y="179"/>
                    <a:pt x="82" y="196"/>
                    <a:pt x="58" y="210"/>
                  </a:cubicBezTo>
                  <a:cubicBezTo>
                    <a:pt x="67" y="202"/>
                    <a:pt x="74" y="194"/>
                    <a:pt x="80" y="186"/>
                  </a:cubicBezTo>
                  <a:cubicBezTo>
                    <a:pt x="88" y="179"/>
                    <a:pt x="100" y="171"/>
                    <a:pt x="115" y="161"/>
                  </a:cubicBezTo>
                  <a:close/>
                  <a:moveTo>
                    <a:pt x="125" y="159"/>
                  </a:moveTo>
                  <a:cubicBezTo>
                    <a:pt x="132" y="166"/>
                    <a:pt x="134" y="175"/>
                    <a:pt x="135" y="182"/>
                  </a:cubicBezTo>
                  <a:cubicBezTo>
                    <a:pt x="109" y="192"/>
                    <a:pt x="89" y="200"/>
                    <a:pt x="69" y="210"/>
                  </a:cubicBezTo>
                  <a:cubicBezTo>
                    <a:pt x="93" y="194"/>
                    <a:pt x="112" y="176"/>
                    <a:pt x="125" y="159"/>
                  </a:cubicBezTo>
                  <a:close/>
                  <a:moveTo>
                    <a:pt x="199" y="118"/>
                  </a:moveTo>
                  <a:cubicBezTo>
                    <a:pt x="213" y="127"/>
                    <a:pt x="226" y="137"/>
                    <a:pt x="238" y="148"/>
                  </a:cubicBezTo>
                  <a:cubicBezTo>
                    <a:pt x="211" y="155"/>
                    <a:pt x="181" y="165"/>
                    <a:pt x="147" y="177"/>
                  </a:cubicBezTo>
                  <a:cubicBezTo>
                    <a:pt x="171" y="157"/>
                    <a:pt x="187" y="137"/>
                    <a:pt x="199" y="118"/>
                  </a:cubicBezTo>
                  <a:close/>
                  <a:moveTo>
                    <a:pt x="210" y="110"/>
                  </a:moveTo>
                  <a:cubicBezTo>
                    <a:pt x="236" y="98"/>
                    <a:pt x="265" y="88"/>
                    <a:pt x="296" y="79"/>
                  </a:cubicBezTo>
                  <a:cubicBezTo>
                    <a:pt x="286" y="96"/>
                    <a:pt x="269" y="115"/>
                    <a:pt x="244" y="147"/>
                  </a:cubicBezTo>
                  <a:cubicBezTo>
                    <a:pt x="244" y="147"/>
                    <a:pt x="244" y="147"/>
                    <a:pt x="244" y="147"/>
                  </a:cubicBezTo>
                  <a:cubicBezTo>
                    <a:pt x="244" y="147"/>
                    <a:pt x="244" y="147"/>
                    <a:pt x="244" y="147"/>
                  </a:cubicBezTo>
                  <a:cubicBezTo>
                    <a:pt x="244" y="147"/>
                    <a:pt x="244" y="147"/>
                    <a:pt x="244" y="147"/>
                  </a:cubicBezTo>
                  <a:cubicBezTo>
                    <a:pt x="235" y="131"/>
                    <a:pt x="223" y="120"/>
                    <a:pt x="210" y="110"/>
                  </a:cubicBezTo>
                  <a:close/>
                  <a:moveTo>
                    <a:pt x="291" y="75"/>
                  </a:moveTo>
                  <a:cubicBezTo>
                    <a:pt x="261" y="82"/>
                    <a:pt x="233" y="91"/>
                    <a:pt x="209" y="101"/>
                  </a:cubicBezTo>
                  <a:cubicBezTo>
                    <a:pt x="218" y="82"/>
                    <a:pt x="222" y="66"/>
                    <a:pt x="223" y="52"/>
                  </a:cubicBezTo>
                  <a:cubicBezTo>
                    <a:pt x="240" y="56"/>
                    <a:pt x="256" y="61"/>
                    <a:pt x="272" y="67"/>
                  </a:cubicBezTo>
                  <a:cubicBezTo>
                    <a:pt x="279" y="70"/>
                    <a:pt x="285" y="72"/>
                    <a:pt x="291" y="75"/>
                  </a:cubicBezTo>
                  <a:close/>
                  <a:moveTo>
                    <a:pt x="212" y="49"/>
                  </a:moveTo>
                  <a:cubicBezTo>
                    <a:pt x="193" y="58"/>
                    <a:pt x="176" y="66"/>
                    <a:pt x="158" y="79"/>
                  </a:cubicBezTo>
                  <a:cubicBezTo>
                    <a:pt x="158" y="64"/>
                    <a:pt x="155" y="49"/>
                    <a:pt x="150" y="37"/>
                  </a:cubicBezTo>
                  <a:cubicBezTo>
                    <a:pt x="171" y="41"/>
                    <a:pt x="191" y="44"/>
                    <a:pt x="212" y="49"/>
                  </a:cubicBezTo>
                  <a:close/>
                  <a:moveTo>
                    <a:pt x="140" y="36"/>
                  </a:moveTo>
                  <a:cubicBezTo>
                    <a:pt x="131" y="40"/>
                    <a:pt x="112" y="52"/>
                    <a:pt x="103" y="64"/>
                  </a:cubicBezTo>
                  <a:cubicBezTo>
                    <a:pt x="98" y="46"/>
                    <a:pt x="92" y="32"/>
                    <a:pt x="89" y="26"/>
                  </a:cubicBezTo>
                  <a:cubicBezTo>
                    <a:pt x="108" y="30"/>
                    <a:pt x="128" y="34"/>
                    <a:pt x="140" y="36"/>
                  </a:cubicBezTo>
                  <a:close/>
                  <a:moveTo>
                    <a:pt x="57" y="17"/>
                  </a:moveTo>
                  <a:cubicBezTo>
                    <a:pt x="64" y="20"/>
                    <a:pt x="74" y="23"/>
                    <a:pt x="84" y="25"/>
                  </a:cubicBezTo>
                  <a:cubicBezTo>
                    <a:pt x="89" y="38"/>
                    <a:pt x="92" y="50"/>
                    <a:pt x="95" y="61"/>
                  </a:cubicBezTo>
                  <a:cubicBezTo>
                    <a:pt x="86" y="44"/>
                    <a:pt x="73" y="29"/>
                    <a:pt x="57" y="17"/>
                  </a:cubicBezTo>
                  <a:close/>
                  <a:moveTo>
                    <a:pt x="252" y="145"/>
                  </a:moveTo>
                  <a:cubicBezTo>
                    <a:pt x="276" y="122"/>
                    <a:pt x="288" y="109"/>
                    <a:pt x="301" y="80"/>
                  </a:cubicBezTo>
                  <a:cubicBezTo>
                    <a:pt x="328" y="95"/>
                    <a:pt x="347" y="113"/>
                    <a:pt x="357" y="125"/>
                  </a:cubicBezTo>
                  <a:cubicBezTo>
                    <a:pt x="358" y="126"/>
                    <a:pt x="359" y="126"/>
                    <a:pt x="360" y="127"/>
                  </a:cubicBezTo>
                  <a:cubicBezTo>
                    <a:pt x="347" y="128"/>
                    <a:pt x="309" y="131"/>
                    <a:pt x="252"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1" name="Freeform 10"/>
            <p:cNvSpPr>
              <a:spLocks/>
            </p:cNvSpPr>
            <p:nvPr/>
          </p:nvSpPr>
          <p:spPr bwMode="auto">
            <a:xfrm>
              <a:off x="2315" y="2053"/>
              <a:ext cx="264" cy="491"/>
            </a:xfrm>
            <a:custGeom>
              <a:avLst/>
              <a:gdLst>
                <a:gd name="T0" fmla="*/ 112 w 112"/>
                <a:gd name="T1" fmla="*/ 154 h 208"/>
                <a:gd name="T2" fmla="*/ 97 w 112"/>
                <a:gd name="T3" fmla="*/ 192 h 208"/>
                <a:gd name="T4" fmla="*/ 46 w 112"/>
                <a:gd name="T5" fmla="*/ 208 h 208"/>
                <a:gd name="T6" fmla="*/ 20 w 112"/>
                <a:gd name="T7" fmla="*/ 205 h 208"/>
                <a:gd name="T8" fmla="*/ 0 w 112"/>
                <a:gd name="T9" fmla="*/ 197 h 208"/>
                <a:gd name="T10" fmla="*/ 0 w 112"/>
                <a:gd name="T11" fmla="*/ 169 h 208"/>
                <a:gd name="T12" fmla="*/ 24 w 112"/>
                <a:gd name="T13" fmla="*/ 182 h 208"/>
                <a:gd name="T14" fmla="*/ 49 w 112"/>
                <a:gd name="T15" fmla="*/ 187 h 208"/>
                <a:gd name="T16" fmla="*/ 88 w 112"/>
                <a:gd name="T17" fmla="*/ 156 h 208"/>
                <a:gd name="T18" fmla="*/ 78 w 112"/>
                <a:gd name="T19" fmla="*/ 133 h 208"/>
                <a:gd name="T20" fmla="*/ 45 w 112"/>
                <a:gd name="T21" fmla="*/ 111 h 208"/>
                <a:gd name="T22" fmla="*/ 10 w 112"/>
                <a:gd name="T23" fmla="*/ 84 h 208"/>
                <a:gd name="T24" fmla="*/ 0 w 112"/>
                <a:gd name="T25" fmla="*/ 53 h 208"/>
                <a:gd name="T26" fmla="*/ 17 w 112"/>
                <a:gd name="T27" fmla="*/ 15 h 208"/>
                <a:gd name="T28" fmla="*/ 64 w 112"/>
                <a:gd name="T29" fmla="*/ 0 h 208"/>
                <a:gd name="T30" fmla="*/ 104 w 112"/>
                <a:gd name="T31" fmla="*/ 7 h 208"/>
                <a:gd name="T32" fmla="*/ 104 w 112"/>
                <a:gd name="T33" fmla="*/ 33 h 208"/>
                <a:gd name="T34" fmla="*/ 63 w 112"/>
                <a:gd name="T35" fmla="*/ 21 h 208"/>
                <a:gd name="T36" fmla="*/ 35 w 112"/>
                <a:gd name="T37" fmla="*/ 30 h 208"/>
                <a:gd name="T38" fmla="*/ 25 w 112"/>
                <a:gd name="T39" fmla="*/ 51 h 208"/>
                <a:gd name="T40" fmla="*/ 34 w 112"/>
                <a:gd name="T41" fmla="*/ 75 h 208"/>
                <a:gd name="T42" fmla="*/ 64 w 112"/>
                <a:gd name="T43" fmla="*/ 95 h 208"/>
                <a:gd name="T44" fmla="*/ 100 w 112"/>
                <a:gd name="T45" fmla="*/ 121 h 208"/>
                <a:gd name="T46" fmla="*/ 112 w 112"/>
                <a:gd name="T47" fmla="*/ 15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08">
                  <a:moveTo>
                    <a:pt x="112" y="154"/>
                  </a:moveTo>
                  <a:cubicBezTo>
                    <a:pt x="112" y="169"/>
                    <a:pt x="107" y="182"/>
                    <a:pt x="97" y="192"/>
                  </a:cubicBezTo>
                  <a:cubicBezTo>
                    <a:pt x="85" y="203"/>
                    <a:pt x="68" y="208"/>
                    <a:pt x="46" y="208"/>
                  </a:cubicBezTo>
                  <a:cubicBezTo>
                    <a:pt x="38" y="208"/>
                    <a:pt x="30" y="207"/>
                    <a:pt x="20" y="205"/>
                  </a:cubicBezTo>
                  <a:cubicBezTo>
                    <a:pt x="11" y="202"/>
                    <a:pt x="5" y="200"/>
                    <a:pt x="0" y="197"/>
                  </a:cubicBezTo>
                  <a:cubicBezTo>
                    <a:pt x="0" y="169"/>
                    <a:pt x="0" y="169"/>
                    <a:pt x="0" y="169"/>
                  </a:cubicBezTo>
                  <a:cubicBezTo>
                    <a:pt x="6" y="174"/>
                    <a:pt x="14" y="179"/>
                    <a:pt x="24" y="182"/>
                  </a:cubicBezTo>
                  <a:cubicBezTo>
                    <a:pt x="33" y="185"/>
                    <a:pt x="41" y="187"/>
                    <a:pt x="49" y="187"/>
                  </a:cubicBezTo>
                  <a:cubicBezTo>
                    <a:pt x="75" y="187"/>
                    <a:pt x="88" y="177"/>
                    <a:pt x="88" y="156"/>
                  </a:cubicBezTo>
                  <a:cubicBezTo>
                    <a:pt x="88" y="148"/>
                    <a:pt x="84" y="140"/>
                    <a:pt x="78" y="133"/>
                  </a:cubicBezTo>
                  <a:cubicBezTo>
                    <a:pt x="72" y="127"/>
                    <a:pt x="61" y="120"/>
                    <a:pt x="45" y="111"/>
                  </a:cubicBezTo>
                  <a:cubicBezTo>
                    <a:pt x="29" y="102"/>
                    <a:pt x="17" y="93"/>
                    <a:pt x="10" y="84"/>
                  </a:cubicBezTo>
                  <a:cubicBezTo>
                    <a:pt x="4" y="75"/>
                    <a:pt x="0" y="65"/>
                    <a:pt x="0" y="53"/>
                  </a:cubicBezTo>
                  <a:cubicBezTo>
                    <a:pt x="0" y="38"/>
                    <a:pt x="6" y="25"/>
                    <a:pt x="17" y="15"/>
                  </a:cubicBezTo>
                  <a:cubicBezTo>
                    <a:pt x="29" y="5"/>
                    <a:pt x="45" y="0"/>
                    <a:pt x="64" y="0"/>
                  </a:cubicBezTo>
                  <a:cubicBezTo>
                    <a:pt x="82" y="0"/>
                    <a:pt x="96" y="2"/>
                    <a:pt x="104" y="7"/>
                  </a:cubicBezTo>
                  <a:cubicBezTo>
                    <a:pt x="104" y="33"/>
                    <a:pt x="104" y="33"/>
                    <a:pt x="104" y="33"/>
                  </a:cubicBezTo>
                  <a:cubicBezTo>
                    <a:pt x="93" y="25"/>
                    <a:pt x="80" y="21"/>
                    <a:pt x="63" y="21"/>
                  </a:cubicBezTo>
                  <a:cubicBezTo>
                    <a:pt x="51" y="21"/>
                    <a:pt x="42" y="24"/>
                    <a:pt x="35" y="30"/>
                  </a:cubicBezTo>
                  <a:cubicBezTo>
                    <a:pt x="28" y="35"/>
                    <a:pt x="25" y="43"/>
                    <a:pt x="25" y="51"/>
                  </a:cubicBezTo>
                  <a:cubicBezTo>
                    <a:pt x="25" y="61"/>
                    <a:pt x="28" y="68"/>
                    <a:pt x="34" y="75"/>
                  </a:cubicBezTo>
                  <a:cubicBezTo>
                    <a:pt x="39" y="80"/>
                    <a:pt x="49" y="87"/>
                    <a:pt x="64" y="95"/>
                  </a:cubicBezTo>
                  <a:cubicBezTo>
                    <a:pt x="81" y="104"/>
                    <a:pt x="93" y="113"/>
                    <a:pt x="100" y="121"/>
                  </a:cubicBezTo>
                  <a:cubicBezTo>
                    <a:pt x="108" y="131"/>
                    <a:pt x="112" y="142"/>
                    <a:pt x="11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2" name="Freeform 11"/>
            <p:cNvSpPr>
              <a:spLocks/>
            </p:cNvSpPr>
            <p:nvPr/>
          </p:nvSpPr>
          <p:spPr bwMode="auto">
            <a:xfrm>
              <a:off x="2648" y="2031"/>
              <a:ext cx="281" cy="506"/>
            </a:xfrm>
            <a:custGeom>
              <a:avLst/>
              <a:gdLst>
                <a:gd name="T0" fmla="*/ 119 w 119"/>
                <a:gd name="T1" fmla="*/ 214 h 214"/>
                <a:gd name="T2" fmla="*/ 96 w 119"/>
                <a:gd name="T3" fmla="*/ 214 h 214"/>
                <a:gd name="T4" fmla="*/ 96 w 119"/>
                <a:gd name="T5" fmla="*/ 131 h 214"/>
                <a:gd name="T6" fmla="*/ 63 w 119"/>
                <a:gd name="T7" fmla="*/ 86 h 214"/>
                <a:gd name="T8" fmla="*/ 35 w 119"/>
                <a:gd name="T9" fmla="*/ 98 h 214"/>
                <a:gd name="T10" fmla="*/ 23 w 119"/>
                <a:gd name="T11" fmla="*/ 132 h 214"/>
                <a:gd name="T12" fmla="*/ 23 w 119"/>
                <a:gd name="T13" fmla="*/ 214 h 214"/>
                <a:gd name="T14" fmla="*/ 0 w 119"/>
                <a:gd name="T15" fmla="*/ 214 h 214"/>
                <a:gd name="T16" fmla="*/ 0 w 119"/>
                <a:gd name="T17" fmla="*/ 0 h 214"/>
                <a:gd name="T18" fmla="*/ 23 w 119"/>
                <a:gd name="T19" fmla="*/ 0 h 214"/>
                <a:gd name="T20" fmla="*/ 23 w 119"/>
                <a:gd name="T21" fmla="*/ 93 h 214"/>
                <a:gd name="T22" fmla="*/ 24 w 119"/>
                <a:gd name="T23" fmla="*/ 93 h 214"/>
                <a:gd name="T24" fmla="*/ 71 w 119"/>
                <a:gd name="T25" fmla="*/ 66 h 214"/>
                <a:gd name="T26" fmla="*/ 119 w 119"/>
                <a:gd name="T27" fmla="*/ 125 h 214"/>
                <a:gd name="T28" fmla="*/ 119 w 119"/>
                <a:gd name="T29"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214">
                  <a:moveTo>
                    <a:pt x="119" y="214"/>
                  </a:moveTo>
                  <a:cubicBezTo>
                    <a:pt x="96" y="214"/>
                    <a:pt x="96" y="214"/>
                    <a:pt x="96" y="214"/>
                  </a:cubicBezTo>
                  <a:cubicBezTo>
                    <a:pt x="96" y="131"/>
                    <a:pt x="96" y="131"/>
                    <a:pt x="96" y="131"/>
                  </a:cubicBezTo>
                  <a:cubicBezTo>
                    <a:pt x="96" y="101"/>
                    <a:pt x="85" y="86"/>
                    <a:pt x="63" y="86"/>
                  </a:cubicBezTo>
                  <a:cubicBezTo>
                    <a:pt x="52" y="86"/>
                    <a:pt x="42" y="90"/>
                    <a:pt x="35" y="98"/>
                  </a:cubicBezTo>
                  <a:cubicBezTo>
                    <a:pt x="27" y="107"/>
                    <a:pt x="23" y="118"/>
                    <a:pt x="23" y="132"/>
                  </a:cubicBezTo>
                  <a:cubicBezTo>
                    <a:pt x="23" y="214"/>
                    <a:pt x="23" y="214"/>
                    <a:pt x="23" y="214"/>
                  </a:cubicBezTo>
                  <a:cubicBezTo>
                    <a:pt x="0" y="214"/>
                    <a:pt x="0" y="214"/>
                    <a:pt x="0" y="214"/>
                  </a:cubicBezTo>
                  <a:cubicBezTo>
                    <a:pt x="0" y="0"/>
                    <a:pt x="0" y="0"/>
                    <a:pt x="0" y="0"/>
                  </a:cubicBezTo>
                  <a:cubicBezTo>
                    <a:pt x="23" y="0"/>
                    <a:pt x="23" y="0"/>
                    <a:pt x="23" y="0"/>
                  </a:cubicBezTo>
                  <a:cubicBezTo>
                    <a:pt x="23" y="93"/>
                    <a:pt x="23" y="93"/>
                    <a:pt x="23" y="93"/>
                  </a:cubicBezTo>
                  <a:cubicBezTo>
                    <a:pt x="24" y="93"/>
                    <a:pt x="24" y="93"/>
                    <a:pt x="24" y="93"/>
                  </a:cubicBezTo>
                  <a:cubicBezTo>
                    <a:pt x="35" y="75"/>
                    <a:pt x="50" y="66"/>
                    <a:pt x="71" y="66"/>
                  </a:cubicBezTo>
                  <a:cubicBezTo>
                    <a:pt x="103" y="66"/>
                    <a:pt x="119" y="86"/>
                    <a:pt x="119" y="125"/>
                  </a:cubicBezTo>
                  <a:lnTo>
                    <a:pt x="119"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3" name="Freeform 12"/>
            <p:cNvSpPr>
              <a:spLocks noEditPoints="1"/>
            </p:cNvSpPr>
            <p:nvPr/>
          </p:nvSpPr>
          <p:spPr bwMode="auto">
            <a:xfrm>
              <a:off x="2983" y="2187"/>
              <a:ext cx="270" cy="357"/>
            </a:xfrm>
            <a:custGeom>
              <a:avLst/>
              <a:gdLst>
                <a:gd name="T0" fmla="*/ 114 w 114"/>
                <a:gd name="T1" fmla="*/ 148 h 151"/>
                <a:gd name="T2" fmla="*/ 91 w 114"/>
                <a:gd name="T3" fmla="*/ 148 h 151"/>
                <a:gd name="T4" fmla="*/ 91 w 114"/>
                <a:gd name="T5" fmla="*/ 125 h 151"/>
                <a:gd name="T6" fmla="*/ 91 w 114"/>
                <a:gd name="T7" fmla="*/ 125 h 151"/>
                <a:gd name="T8" fmla="*/ 46 w 114"/>
                <a:gd name="T9" fmla="*/ 151 h 151"/>
                <a:gd name="T10" fmla="*/ 12 w 114"/>
                <a:gd name="T11" fmla="*/ 139 h 151"/>
                <a:gd name="T12" fmla="*/ 0 w 114"/>
                <a:gd name="T13" fmla="*/ 109 h 151"/>
                <a:gd name="T14" fmla="*/ 48 w 114"/>
                <a:gd name="T15" fmla="*/ 62 h 151"/>
                <a:gd name="T16" fmla="*/ 91 w 114"/>
                <a:gd name="T17" fmla="*/ 56 h 151"/>
                <a:gd name="T18" fmla="*/ 62 w 114"/>
                <a:gd name="T19" fmla="*/ 20 h 151"/>
                <a:gd name="T20" fmla="*/ 15 w 114"/>
                <a:gd name="T21" fmla="*/ 37 h 151"/>
                <a:gd name="T22" fmla="*/ 15 w 114"/>
                <a:gd name="T23" fmla="*/ 14 h 151"/>
                <a:gd name="T24" fmla="*/ 35 w 114"/>
                <a:gd name="T25" fmla="*/ 5 h 151"/>
                <a:gd name="T26" fmla="*/ 63 w 114"/>
                <a:gd name="T27" fmla="*/ 0 h 151"/>
                <a:gd name="T28" fmla="*/ 114 w 114"/>
                <a:gd name="T29" fmla="*/ 54 h 151"/>
                <a:gd name="T30" fmla="*/ 114 w 114"/>
                <a:gd name="T31" fmla="*/ 148 h 151"/>
                <a:gd name="T32" fmla="*/ 91 w 114"/>
                <a:gd name="T33" fmla="*/ 75 h 151"/>
                <a:gd name="T34" fmla="*/ 56 w 114"/>
                <a:gd name="T35" fmla="*/ 80 h 151"/>
                <a:gd name="T36" fmla="*/ 30 w 114"/>
                <a:gd name="T37" fmla="*/ 89 h 151"/>
                <a:gd name="T38" fmla="*/ 24 w 114"/>
                <a:gd name="T39" fmla="*/ 107 h 151"/>
                <a:gd name="T40" fmla="*/ 31 w 114"/>
                <a:gd name="T41" fmla="*/ 125 h 151"/>
                <a:gd name="T42" fmla="*/ 52 w 114"/>
                <a:gd name="T43" fmla="*/ 131 h 151"/>
                <a:gd name="T44" fmla="*/ 80 w 114"/>
                <a:gd name="T45" fmla="*/ 119 h 151"/>
                <a:gd name="T46" fmla="*/ 91 w 114"/>
                <a:gd name="T47" fmla="*/ 89 h 151"/>
                <a:gd name="T48" fmla="*/ 91 w 114"/>
                <a:gd name="T49"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51">
                  <a:moveTo>
                    <a:pt x="114" y="148"/>
                  </a:moveTo>
                  <a:cubicBezTo>
                    <a:pt x="91" y="148"/>
                    <a:pt x="91" y="148"/>
                    <a:pt x="91" y="148"/>
                  </a:cubicBezTo>
                  <a:cubicBezTo>
                    <a:pt x="91" y="125"/>
                    <a:pt x="91" y="125"/>
                    <a:pt x="91" y="125"/>
                  </a:cubicBezTo>
                  <a:cubicBezTo>
                    <a:pt x="91" y="125"/>
                    <a:pt x="91" y="125"/>
                    <a:pt x="91" y="125"/>
                  </a:cubicBezTo>
                  <a:cubicBezTo>
                    <a:pt x="81" y="142"/>
                    <a:pt x="66" y="151"/>
                    <a:pt x="46" y="151"/>
                  </a:cubicBezTo>
                  <a:cubicBezTo>
                    <a:pt x="32" y="151"/>
                    <a:pt x="20" y="147"/>
                    <a:pt x="12" y="139"/>
                  </a:cubicBezTo>
                  <a:cubicBezTo>
                    <a:pt x="4" y="131"/>
                    <a:pt x="0" y="122"/>
                    <a:pt x="0" y="109"/>
                  </a:cubicBezTo>
                  <a:cubicBezTo>
                    <a:pt x="0" y="82"/>
                    <a:pt x="16" y="67"/>
                    <a:pt x="48" y="62"/>
                  </a:cubicBezTo>
                  <a:cubicBezTo>
                    <a:pt x="91" y="56"/>
                    <a:pt x="91" y="56"/>
                    <a:pt x="91" y="56"/>
                  </a:cubicBezTo>
                  <a:cubicBezTo>
                    <a:pt x="91" y="32"/>
                    <a:pt x="81" y="20"/>
                    <a:pt x="62" y="20"/>
                  </a:cubicBezTo>
                  <a:cubicBezTo>
                    <a:pt x="44" y="20"/>
                    <a:pt x="29" y="26"/>
                    <a:pt x="15" y="37"/>
                  </a:cubicBezTo>
                  <a:cubicBezTo>
                    <a:pt x="15" y="14"/>
                    <a:pt x="15" y="14"/>
                    <a:pt x="15" y="14"/>
                  </a:cubicBezTo>
                  <a:cubicBezTo>
                    <a:pt x="19" y="11"/>
                    <a:pt x="26" y="8"/>
                    <a:pt x="35" y="5"/>
                  </a:cubicBezTo>
                  <a:cubicBezTo>
                    <a:pt x="45" y="2"/>
                    <a:pt x="55" y="0"/>
                    <a:pt x="63" y="0"/>
                  </a:cubicBezTo>
                  <a:cubicBezTo>
                    <a:pt x="97" y="0"/>
                    <a:pt x="114" y="18"/>
                    <a:pt x="114" y="54"/>
                  </a:cubicBezTo>
                  <a:lnTo>
                    <a:pt x="114" y="148"/>
                  </a:lnTo>
                  <a:close/>
                  <a:moveTo>
                    <a:pt x="91" y="75"/>
                  </a:moveTo>
                  <a:cubicBezTo>
                    <a:pt x="56" y="80"/>
                    <a:pt x="56" y="80"/>
                    <a:pt x="56" y="80"/>
                  </a:cubicBezTo>
                  <a:cubicBezTo>
                    <a:pt x="44" y="81"/>
                    <a:pt x="35" y="85"/>
                    <a:pt x="30" y="89"/>
                  </a:cubicBezTo>
                  <a:cubicBezTo>
                    <a:pt x="26" y="93"/>
                    <a:pt x="24" y="99"/>
                    <a:pt x="24" y="107"/>
                  </a:cubicBezTo>
                  <a:cubicBezTo>
                    <a:pt x="24" y="114"/>
                    <a:pt x="27" y="120"/>
                    <a:pt x="31" y="125"/>
                  </a:cubicBezTo>
                  <a:cubicBezTo>
                    <a:pt x="36" y="129"/>
                    <a:pt x="43" y="131"/>
                    <a:pt x="52" y="131"/>
                  </a:cubicBezTo>
                  <a:cubicBezTo>
                    <a:pt x="63" y="131"/>
                    <a:pt x="73" y="127"/>
                    <a:pt x="80" y="119"/>
                  </a:cubicBezTo>
                  <a:cubicBezTo>
                    <a:pt x="87" y="111"/>
                    <a:pt x="91" y="101"/>
                    <a:pt x="91" y="89"/>
                  </a:cubicBezTo>
                  <a:lnTo>
                    <a:pt x="9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4" name="Freeform 13"/>
            <p:cNvSpPr>
              <a:spLocks/>
            </p:cNvSpPr>
            <p:nvPr/>
          </p:nvSpPr>
          <p:spPr bwMode="auto">
            <a:xfrm>
              <a:off x="3335" y="2189"/>
              <a:ext cx="177" cy="348"/>
            </a:xfrm>
            <a:custGeom>
              <a:avLst/>
              <a:gdLst>
                <a:gd name="T0" fmla="*/ 75 w 75"/>
                <a:gd name="T1" fmla="*/ 26 h 147"/>
                <a:gd name="T2" fmla="*/ 58 w 75"/>
                <a:gd name="T3" fmla="*/ 21 h 147"/>
                <a:gd name="T4" fmla="*/ 34 w 75"/>
                <a:gd name="T5" fmla="*/ 34 h 147"/>
                <a:gd name="T6" fmla="*/ 23 w 75"/>
                <a:gd name="T7" fmla="*/ 73 h 147"/>
                <a:gd name="T8" fmla="*/ 23 w 75"/>
                <a:gd name="T9" fmla="*/ 147 h 147"/>
                <a:gd name="T10" fmla="*/ 0 w 75"/>
                <a:gd name="T11" fmla="*/ 147 h 147"/>
                <a:gd name="T12" fmla="*/ 0 w 75"/>
                <a:gd name="T13" fmla="*/ 3 h 147"/>
                <a:gd name="T14" fmla="*/ 23 w 75"/>
                <a:gd name="T15" fmla="*/ 3 h 147"/>
                <a:gd name="T16" fmla="*/ 23 w 75"/>
                <a:gd name="T17" fmla="*/ 32 h 147"/>
                <a:gd name="T18" fmla="*/ 24 w 75"/>
                <a:gd name="T19" fmla="*/ 32 h 147"/>
                <a:gd name="T20" fmla="*/ 39 w 75"/>
                <a:gd name="T21" fmla="*/ 8 h 147"/>
                <a:gd name="T22" fmla="*/ 61 w 75"/>
                <a:gd name="T23" fmla="*/ 0 h 147"/>
                <a:gd name="T24" fmla="*/ 75 w 75"/>
                <a:gd name="T25" fmla="*/ 2 h 147"/>
                <a:gd name="T26" fmla="*/ 75 w 75"/>
                <a:gd name="T27"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47">
                  <a:moveTo>
                    <a:pt x="75" y="26"/>
                  </a:moveTo>
                  <a:cubicBezTo>
                    <a:pt x="71" y="23"/>
                    <a:pt x="65" y="21"/>
                    <a:pt x="58" y="21"/>
                  </a:cubicBezTo>
                  <a:cubicBezTo>
                    <a:pt x="48" y="21"/>
                    <a:pt x="40" y="25"/>
                    <a:pt x="34" y="34"/>
                  </a:cubicBezTo>
                  <a:cubicBezTo>
                    <a:pt x="27" y="43"/>
                    <a:pt x="23" y="56"/>
                    <a:pt x="23" y="73"/>
                  </a:cubicBezTo>
                  <a:cubicBezTo>
                    <a:pt x="23" y="147"/>
                    <a:pt x="23" y="147"/>
                    <a:pt x="23" y="147"/>
                  </a:cubicBezTo>
                  <a:cubicBezTo>
                    <a:pt x="0" y="147"/>
                    <a:pt x="0" y="147"/>
                    <a:pt x="0" y="147"/>
                  </a:cubicBezTo>
                  <a:cubicBezTo>
                    <a:pt x="0" y="3"/>
                    <a:pt x="0" y="3"/>
                    <a:pt x="0" y="3"/>
                  </a:cubicBezTo>
                  <a:cubicBezTo>
                    <a:pt x="23" y="3"/>
                    <a:pt x="23" y="3"/>
                    <a:pt x="23" y="3"/>
                  </a:cubicBezTo>
                  <a:cubicBezTo>
                    <a:pt x="23" y="32"/>
                    <a:pt x="23" y="32"/>
                    <a:pt x="23" y="32"/>
                  </a:cubicBezTo>
                  <a:cubicBezTo>
                    <a:pt x="24" y="32"/>
                    <a:pt x="24" y="32"/>
                    <a:pt x="24" y="32"/>
                  </a:cubicBezTo>
                  <a:cubicBezTo>
                    <a:pt x="27" y="22"/>
                    <a:pt x="32" y="14"/>
                    <a:pt x="39" y="8"/>
                  </a:cubicBezTo>
                  <a:cubicBezTo>
                    <a:pt x="46" y="3"/>
                    <a:pt x="53" y="0"/>
                    <a:pt x="61" y="0"/>
                  </a:cubicBezTo>
                  <a:cubicBezTo>
                    <a:pt x="67" y="0"/>
                    <a:pt x="72" y="1"/>
                    <a:pt x="75" y="2"/>
                  </a:cubicBezTo>
                  <a:lnTo>
                    <a:pt x="75"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5" name="Freeform 14"/>
            <p:cNvSpPr>
              <a:spLocks noEditPoints="1"/>
            </p:cNvSpPr>
            <p:nvPr/>
          </p:nvSpPr>
          <p:spPr bwMode="auto">
            <a:xfrm>
              <a:off x="3527" y="2187"/>
              <a:ext cx="295" cy="357"/>
            </a:xfrm>
            <a:custGeom>
              <a:avLst/>
              <a:gdLst>
                <a:gd name="T0" fmla="*/ 125 w 125"/>
                <a:gd name="T1" fmla="*/ 81 h 151"/>
                <a:gd name="T2" fmla="*/ 24 w 125"/>
                <a:gd name="T3" fmla="*/ 81 h 151"/>
                <a:gd name="T4" fmla="*/ 37 w 125"/>
                <a:gd name="T5" fmla="*/ 118 h 151"/>
                <a:gd name="T6" fmla="*/ 71 w 125"/>
                <a:gd name="T7" fmla="*/ 131 h 151"/>
                <a:gd name="T8" fmla="*/ 115 w 125"/>
                <a:gd name="T9" fmla="*/ 116 h 151"/>
                <a:gd name="T10" fmla="*/ 115 w 125"/>
                <a:gd name="T11" fmla="*/ 137 h 151"/>
                <a:gd name="T12" fmla="*/ 65 w 125"/>
                <a:gd name="T13" fmla="*/ 151 h 151"/>
                <a:gd name="T14" fmla="*/ 18 w 125"/>
                <a:gd name="T15" fmla="*/ 133 h 151"/>
                <a:gd name="T16" fmla="*/ 0 w 125"/>
                <a:gd name="T17" fmla="*/ 76 h 151"/>
                <a:gd name="T18" fmla="*/ 20 w 125"/>
                <a:gd name="T19" fmla="*/ 20 h 151"/>
                <a:gd name="T20" fmla="*/ 66 w 125"/>
                <a:gd name="T21" fmla="*/ 0 h 151"/>
                <a:gd name="T22" fmla="*/ 111 w 125"/>
                <a:gd name="T23" fmla="*/ 20 h 151"/>
                <a:gd name="T24" fmla="*/ 125 w 125"/>
                <a:gd name="T25" fmla="*/ 69 h 151"/>
                <a:gd name="T26" fmla="*/ 125 w 125"/>
                <a:gd name="T27" fmla="*/ 81 h 151"/>
                <a:gd name="T28" fmla="*/ 102 w 125"/>
                <a:gd name="T29" fmla="*/ 62 h 151"/>
                <a:gd name="T30" fmla="*/ 92 w 125"/>
                <a:gd name="T31" fmla="*/ 31 h 151"/>
                <a:gd name="T32" fmla="*/ 66 w 125"/>
                <a:gd name="T33" fmla="*/ 20 h 151"/>
                <a:gd name="T34" fmla="*/ 38 w 125"/>
                <a:gd name="T35" fmla="*/ 31 h 151"/>
                <a:gd name="T36" fmla="*/ 24 w 125"/>
                <a:gd name="T37" fmla="*/ 62 h 151"/>
                <a:gd name="T38" fmla="*/ 102 w 125"/>
                <a:gd name="T39" fmla="*/ 6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51">
                  <a:moveTo>
                    <a:pt x="125" y="81"/>
                  </a:moveTo>
                  <a:cubicBezTo>
                    <a:pt x="24" y="81"/>
                    <a:pt x="24" y="81"/>
                    <a:pt x="24" y="81"/>
                  </a:cubicBezTo>
                  <a:cubicBezTo>
                    <a:pt x="24" y="97"/>
                    <a:pt x="28" y="110"/>
                    <a:pt x="37" y="118"/>
                  </a:cubicBezTo>
                  <a:cubicBezTo>
                    <a:pt x="45" y="127"/>
                    <a:pt x="56" y="131"/>
                    <a:pt x="71" y="131"/>
                  </a:cubicBezTo>
                  <a:cubicBezTo>
                    <a:pt x="87" y="131"/>
                    <a:pt x="102" y="126"/>
                    <a:pt x="115" y="116"/>
                  </a:cubicBezTo>
                  <a:cubicBezTo>
                    <a:pt x="115" y="137"/>
                    <a:pt x="115" y="137"/>
                    <a:pt x="115" y="137"/>
                  </a:cubicBezTo>
                  <a:cubicBezTo>
                    <a:pt x="103" y="146"/>
                    <a:pt x="86" y="151"/>
                    <a:pt x="65" y="151"/>
                  </a:cubicBezTo>
                  <a:cubicBezTo>
                    <a:pt x="45" y="151"/>
                    <a:pt x="30" y="145"/>
                    <a:pt x="18" y="133"/>
                  </a:cubicBezTo>
                  <a:cubicBezTo>
                    <a:pt x="6" y="119"/>
                    <a:pt x="0" y="101"/>
                    <a:pt x="0" y="76"/>
                  </a:cubicBezTo>
                  <a:cubicBezTo>
                    <a:pt x="0" y="53"/>
                    <a:pt x="6" y="34"/>
                    <a:pt x="20" y="20"/>
                  </a:cubicBezTo>
                  <a:cubicBezTo>
                    <a:pt x="32" y="7"/>
                    <a:pt x="48" y="0"/>
                    <a:pt x="66" y="0"/>
                  </a:cubicBezTo>
                  <a:cubicBezTo>
                    <a:pt x="85" y="0"/>
                    <a:pt x="100" y="7"/>
                    <a:pt x="111" y="20"/>
                  </a:cubicBezTo>
                  <a:cubicBezTo>
                    <a:pt x="120" y="32"/>
                    <a:pt x="125" y="48"/>
                    <a:pt x="125" y="69"/>
                  </a:cubicBezTo>
                  <a:lnTo>
                    <a:pt x="125" y="81"/>
                  </a:lnTo>
                  <a:close/>
                  <a:moveTo>
                    <a:pt x="102" y="62"/>
                  </a:moveTo>
                  <a:cubicBezTo>
                    <a:pt x="101" y="49"/>
                    <a:pt x="98" y="38"/>
                    <a:pt x="92" y="31"/>
                  </a:cubicBezTo>
                  <a:cubicBezTo>
                    <a:pt x="86" y="24"/>
                    <a:pt x="77" y="20"/>
                    <a:pt x="66" y="20"/>
                  </a:cubicBezTo>
                  <a:cubicBezTo>
                    <a:pt x="55" y="20"/>
                    <a:pt x="46" y="24"/>
                    <a:pt x="38" y="31"/>
                  </a:cubicBezTo>
                  <a:cubicBezTo>
                    <a:pt x="30" y="39"/>
                    <a:pt x="26" y="49"/>
                    <a:pt x="24" y="62"/>
                  </a:cubicBezTo>
                  <a:lnTo>
                    <a:pt x="10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6" name="Freeform 15"/>
            <p:cNvSpPr>
              <a:spLocks noEditPoints="1"/>
            </p:cNvSpPr>
            <p:nvPr/>
          </p:nvSpPr>
          <p:spPr bwMode="auto">
            <a:xfrm>
              <a:off x="3888" y="2060"/>
              <a:ext cx="293" cy="477"/>
            </a:xfrm>
            <a:custGeom>
              <a:avLst/>
              <a:gdLst>
                <a:gd name="T0" fmla="*/ 124 w 124"/>
                <a:gd name="T1" fmla="*/ 60 h 202"/>
                <a:gd name="T2" fmla="*/ 106 w 124"/>
                <a:gd name="T3" fmla="*/ 106 h 202"/>
                <a:gd name="T4" fmla="*/ 51 w 124"/>
                <a:gd name="T5" fmla="*/ 125 h 202"/>
                <a:gd name="T6" fmla="*/ 24 w 124"/>
                <a:gd name="T7" fmla="*/ 125 h 202"/>
                <a:gd name="T8" fmla="*/ 24 w 124"/>
                <a:gd name="T9" fmla="*/ 202 h 202"/>
                <a:gd name="T10" fmla="*/ 0 w 124"/>
                <a:gd name="T11" fmla="*/ 202 h 202"/>
                <a:gd name="T12" fmla="*/ 0 w 124"/>
                <a:gd name="T13" fmla="*/ 0 h 202"/>
                <a:gd name="T14" fmla="*/ 56 w 124"/>
                <a:gd name="T15" fmla="*/ 0 h 202"/>
                <a:gd name="T16" fmla="*/ 106 w 124"/>
                <a:gd name="T17" fmla="*/ 16 h 202"/>
                <a:gd name="T18" fmla="*/ 124 w 124"/>
                <a:gd name="T19" fmla="*/ 60 h 202"/>
                <a:gd name="T20" fmla="*/ 99 w 124"/>
                <a:gd name="T21" fmla="*/ 61 h 202"/>
                <a:gd name="T22" fmla="*/ 52 w 124"/>
                <a:gd name="T23" fmla="*/ 21 h 202"/>
                <a:gd name="T24" fmla="*/ 24 w 124"/>
                <a:gd name="T25" fmla="*/ 21 h 202"/>
                <a:gd name="T26" fmla="*/ 24 w 124"/>
                <a:gd name="T27" fmla="*/ 104 h 202"/>
                <a:gd name="T28" fmla="*/ 49 w 124"/>
                <a:gd name="T29" fmla="*/ 104 h 202"/>
                <a:gd name="T30" fmla="*/ 86 w 124"/>
                <a:gd name="T31" fmla="*/ 93 h 202"/>
                <a:gd name="T32" fmla="*/ 99 w 124"/>
                <a:gd name="T33" fmla="*/ 6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202">
                  <a:moveTo>
                    <a:pt x="124" y="60"/>
                  </a:moveTo>
                  <a:cubicBezTo>
                    <a:pt x="124" y="78"/>
                    <a:pt x="118" y="94"/>
                    <a:pt x="106" y="106"/>
                  </a:cubicBezTo>
                  <a:cubicBezTo>
                    <a:pt x="92" y="119"/>
                    <a:pt x="74" y="125"/>
                    <a:pt x="51" y="125"/>
                  </a:cubicBezTo>
                  <a:cubicBezTo>
                    <a:pt x="24" y="125"/>
                    <a:pt x="24" y="125"/>
                    <a:pt x="24" y="125"/>
                  </a:cubicBezTo>
                  <a:cubicBezTo>
                    <a:pt x="24" y="202"/>
                    <a:pt x="24" y="202"/>
                    <a:pt x="24" y="202"/>
                  </a:cubicBezTo>
                  <a:cubicBezTo>
                    <a:pt x="0" y="202"/>
                    <a:pt x="0" y="202"/>
                    <a:pt x="0" y="202"/>
                  </a:cubicBezTo>
                  <a:cubicBezTo>
                    <a:pt x="0" y="0"/>
                    <a:pt x="0" y="0"/>
                    <a:pt x="0" y="0"/>
                  </a:cubicBezTo>
                  <a:cubicBezTo>
                    <a:pt x="56" y="0"/>
                    <a:pt x="56" y="0"/>
                    <a:pt x="56" y="0"/>
                  </a:cubicBezTo>
                  <a:cubicBezTo>
                    <a:pt x="78" y="0"/>
                    <a:pt x="94" y="5"/>
                    <a:pt x="106" y="16"/>
                  </a:cubicBezTo>
                  <a:cubicBezTo>
                    <a:pt x="118" y="26"/>
                    <a:pt x="124" y="41"/>
                    <a:pt x="124" y="60"/>
                  </a:cubicBezTo>
                  <a:close/>
                  <a:moveTo>
                    <a:pt x="99" y="61"/>
                  </a:moveTo>
                  <a:cubicBezTo>
                    <a:pt x="99" y="35"/>
                    <a:pt x="83" y="21"/>
                    <a:pt x="52" y="21"/>
                  </a:cubicBezTo>
                  <a:cubicBezTo>
                    <a:pt x="24" y="21"/>
                    <a:pt x="24" y="21"/>
                    <a:pt x="24" y="21"/>
                  </a:cubicBezTo>
                  <a:cubicBezTo>
                    <a:pt x="24" y="104"/>
                    <a:pt x="24" y="104"/>
                    <a:pt x="24" y="104"/>
                  </a:cubicBezTo>
                  <a:cubicBezTo>
                    <a:pt x="49" y="104"/>
                    <a:pt x="49" y="104"/>
                    <a:pt x="49" y="104"/>
                  </a:cubicBezTo>
                  <a:cubicBezTo>
                    <a:pt x="65" y="104"/>
                    <a:pt x="78" y="100"/>
                    <a:pt x="86" y="93"/>
                  </a:cubicBezTo>
                  <a:cubicBezTo>
                    <a:pt x="95" y="85"/>
                    <a:pt x="99" y="75"/>
                    <a:pt x="9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7" name="Freeform 16"/>
            <p:cNvSpPr>
              <a:spLocks noEditPoints="1"/>
            </p:cNvSpPr>
            <p:nvPr/>
          </p:nvSpPr>
          <p:spPr bwMode="auto">
            <a:xfrm>
              <a:off x="4216" y="2187"/>
              <a:ext cx="336" cy="357"/>
            </a:xfrm>
            <a:custGeom>
              <a:avLst/>
              <a:gdLst>
                <a:gd name="T0" fmla="*/ 142 w 142"/>
                <a:gd name="T1" fmla="*/ 75 h 151"/>
                <a:gd name="T2" fmla="*/ 122 w 142"/>
                <a:gd name="T3" fmla="*/ 130 h 151"/>
                <a:gd name="T4" fmla="*/ 70 w 142"/>
                <a:gd name="T5" fmla="*/ 151 h 151"/>
                <a:gd name="T6" fmla="*/ 19 w 142"/>
                <a:gd name="T7" fmla="*/ 130 h 151"/>
                <a:gd name="T8" fmla="*/ 0 w 142"/>
                <a:gd name="T9" fmla="*/ 77 h 151"/>
                <a:gd name="T10" fmla="*/ 21 w 142"/>
                <a:gd name="T11" fmla="*/ 19 h 151"/>
                <a:gd name="T12" fmla="*/ 73 w 142"/>
                <a:gd name="T13" fmla="*/ 0 h 151"/>
                <a:gd name="T14" fmla="*/ 124 w 142"/>
                <a:gd name="T15" fmla="*/ 20 h 151"/>
                <a:gd name="T16" fmla="*/ 142 w 142"/>
                <a:gd name="T17" fmla="*/ 75 h 151"/>
                <a:gd name="T18" fmla="*/ 118 w 142"/>
                <a:gd name="T19" fmla="*/ 76 h 151"/>
                <a:gd name="T20" fmla="*/ 106 w 142"/>
                <a:gd name="T21" fmla="*/ 34 h 151"/>
                <a:gd name="T22" fmla="*/ 72 w 142"/>
                <a:gd name="T23" fmla="*/ 20 h 151"/>
                <a:gd name="T24" fmla="*/ 37 w 142"/>
                <a:gd name="T25" fmla="*/ 34 h 151"/>
                <a:gd name="T26" fmla="*/ 24 w 142"/>
                <a:gd name="T27" fmla="*/ 76 h 151"/>
                <a:gd name="T28" fmla="*/ 37 w 142"/>
                <a:gd name="T29" fmla="*/ 117 h 151"/>
                <a:gd name="T30" fmla="*/ 72 w 142"/>
                <a:gd name="T31" fmla="*/ 131 h 151"/>
                <a:gd name="T32" fmla="*/ 107 w 142"/>
                <a:gd name="T33" fmla="*/ 117 h 151"/>
                <a:gd name="T34" fmla="*/ 118 w 142"/>
                <a:gd name="T35"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51">
                  <a:moveTo>
                    <a:pt x="142" y="75"/>
                  </a:moveTo>
                  <a:cubicBezTo>
                    <a:pt x="142" y="98"/>
                    <a:pt x="135" y="116"/>
                    <a:pt x="122" y="130"/>
                  </a:cubicBezTo>
                  <a:cubicBezTo>
                    <a:pt x="109" y="144"/>
                    <a:pt x="92" y="151"/>
                    <a:pt x="70" y="151"/>
                  </a:cubicBezTo>
                  <a:cubicBezTo>
                    <a:pt x="48" y="151"/>
                    <a:pt x="31" y="144"/>
                    <a:pt x="19" y="130"/>
                  </a:cubicBezTo>
                  <a:cubicBezTo>
                    <a:pt x="6" y="117"/>
                    <a:pt x="0" y="99"/>
                    <a:pt x="0" y="77"/>
                  </a:cubicBezTo>
                  <a:cubicBezTo>
                    <a:pt x="0" y="52"/>
                    <a:pt x="7" y="33"/>
                    <a:pt x="21" y="19"/>
                  </a:cubicBezTo>
                  <a:cubicBezTo>
                    <a:pt x="34" y="6"/>
                    <a:pt x="52" y="0"/>
                    <a:pt x="73" y="0"/>
                  </a:cubicBezTo>
                  <a:cubicBezTo>
                    <a:pt x="95" y="0"/>
                    <a:pt x="112" y="7"/>
                    <a:pt x="124" y="20"/>
                  </a:cubicBezTo>
                  <a:cubicBezTo>
                    <a:pt x="136" y="33"/>
                    <a:pt x="142" y="52"/>
                    <a:pt x="142" y="75"/>
                  </a:cubicBezTo>
                  <a:close/>
                  <a:moveTo>
                    <a:pt x="118" y="76"/>
                  </a:moveTo>
                  <a:cubicBezTo>
                    <a:pt x="118" y="57"/>
                    <a:pt x="114" y="43"/>
                    <a:pt x="106" y="34"/>
                  </a:cubicBezTo>
                  <a:cubicBezTo>
                    <a:pt x="98" y="24"/>
                    <a:pt x="86" y="20"/>
                    <a:pt x="72" y="20"/>
                  </a:cubicBezTo>
                  <a:cubicBezTo>
                    <a:pt x="57" y="20"/>
                    <a:pt x="46" y="24"/>
                    <a:pt x="37" y="34"/>
                  </a:cubicBezTo>
                  <a:cubicBezTo>
                    <a:pt x="28" y="44"/>
                    <a:pt x="24" y="58"/>
                    <a:pt x="24" y="76"/>
                  </a:cubicBezTo>
                  <a:cubicBezTo>
                    <a:pt x="24" y="94"/>
                    <a:pt x="28" y="107"/>
                    <a:pt x="37" y="117"/>
                  </a:cubicBezTo>
                  <a:cubicBezTo>
                    <a:pt x="46" y="127"/>
                    <a:pt x="57" y="131"/>
                    <a:pt x="72" y="131"/>
                  </a:cubicBezTo>
                  <a:cubicBezTo>
                    <a:pt x="87" y="131"/>
                    <a:pt x="99" y="126"/>
                    <a:pt x="107" y="117"/>
                  </a:cubicBezTo>
                  <a:cubicBezTo>
                    <a:pt x="114" y="107"/>
                    <a:pt x="118" y="93"/>
                    <a:pt x="11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8" name="Freeform 17"/>
            <p:cNvSpPr>
              <a:spLocks noEditPoints="1"/>
            </p:cNvSpPr>
            <p:nvPr/>
          </p:nvSpPr>
          <p:spPr bwMode="auto">
            <a:xfrm>
              <a:off x="4608" y="2038"/>
              <a:ext cx="71" cy="499"/>
            </a:xfrm>
            <a:custGeom>
              <a:avLst/>
              <a:gdLst>
                <a:gd name="T0" fmla="*/ 30 w 30"/>
                <a:gd name="T1" fmla="*/ 15 h 211"/>
                <a:gd name="T2" fmla="*/ 25 w 30"/>
                <a:gd name="T3" fmla="*/ 26 h 211"/>
                <a:gd name="T4" fmla="*/ 15 w 30"/>
                <a:gd name="T5" fmla="*/ 30 h 211"/>
                <a:gd name="T6" fmla="*/ 4 w 30"/>
                <a:gd name="T7" fmla="*/ 26 h 211"/>
                <a:gd name="T8" fmla="*/ 0 w 30"/>
                <a:gd name="T9" fmla="*/ 15 h 211"/>
                <a:gd name="T10" fmla="*/ 4 w 30"/>
                <a:gd name="T11" fmla="*/ 4 h 211"/>
                <a:gd name="T12" fmla="*/ 15 w 30"/>
                <a:gd name="T13" fmla="*/ 0 h 211"/>
                <a:gd name="T14" fmla="*/ 25 w 30"/>
                <a:gd name="T15" fmla="*/ 4 h 211"/>
                <a:gd name="T16" fmla="*/ 30 w 30"/>
                <a:gd name="T17" fmla="*/ 15 h 211"/>
                <a:gd name="T18" fmla="*/ 26 w 30"/>
                <a:gd name="T19" fmla="*/ 211 h 211"/>
                <a:gd name="T20" fmla="*/ 3 w 30"/>
                <a:gd name="T21" fmla="*/ 211 h 211"/>
                <a:gd name="T22" fmla="*/ 3 w 30"/>
                <a:gd name="T23" fmla="*/ 67 h 211"/>
                <a:gd name="T24" fmla="*/ 26 w 30"/>
                <a:gd name="T25" fmla="*/ 67 h 211"/>
                <a:gd name="T26" fmla="*/ 26 w 30"/>
                <a:gd name="T2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11">
                  <a:moveTo>
                    <a:pt x="30" y="15"/>
                  </a:moveTo>
                  <a:cubicBezTo>
                    <a:pt x="30" y="19"/>
                    <a:pt x="28" y="23"/>
                    <a:pt x="25" y="26"/>
                  </a:cubicBezTo>
                  <a:cubicBezTo>
                    <a:pt x="23" y="29"/>
                    <a:pt x="19" y="30"/>
                    <a:pt x="15" y="30"/>
                  </a:cubicBezTo>
                  <a:cubicBezTo>
                    <a:pt x="11" y="30"/>
                    <a:pt x="7" y="29"/>
                    <a:pt x="4" y="26"/>
                  </a:cubicBezTo>
                  <a:cubicBezTo>
                    <a:pt x="1" y="23"/>
                    <a:pt x="0" y="19"/>
                    <a:pt x="0" y="15"/>
                  </a:cubicBezTo>
                  <a:cubicBezTo>
                    <a:pt x="0" y="11"/>
                    <a:pt x="1" y="7"/>
                    <a:pt x="4" y="4"/>
                  </a:cubicBezTo>
                  <a:cubicBezTo>
                    <a:pt x="7" y="1"/>
                    <a:pt x="11" y="0"/>
                    <a:pt x="15" y="0"/>
                  </a:cubicBezTo>
                  <a:cubicBezTo>
                    <a:pt x="19" y="0"/>
                    <a:pt x="23" y="1"/>
                    <a:pt x="25" y="4"/>
                  </a:cubicBezTo>
                  <a:cubicBezTo>
                    <a:pt x="28" y="7"/>
                    <a:pt x="30" y="11"/>
                    <a:pt x="30" y="15"/>
                  </a:cubicBezTo>
                  <a:close/>
                  <a:moveTo>
                    <a:pt x="26" y="211"/>
                  </a:moveTo>
                  <a:cubicBezTo>
                    <a:pt x="3" y="211"/>
                    <a:pt x="3" y="211"/>
                    <a:pt x="3" y="211"/>
                  </a:cubicBezTo>
                  <a:cubicBezTo>
                    <a:pt x="3" y="67"/>
                    <a:pt x="3" y="67"/>
                    <a:pt x="3" y="67"/>
                  </a:cubicBezTo>
                  <a:cubicBezTo>
                    <a:pt x="26" y="67"/>
                    <a:pt x="26" y="67"/>
                    <a:pt x="26" y="67"/>
                  </a:cubicBezTo>
                  <a:lnTo>
                    <a:pt x="26"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19" name="Freeform 18"/>
            <p:cNvSpPr>
              <a:spLocks/>
            </p:cNvSpPr>
            <p:nvPr/>
          </p:nvSpPr>
          <p:spPr bwMode="auto">
            <a:xfrm>
              <a:off x="4760" y="2187"/>
              <a:ext cx="283" cy="350"/>
            </a:xfrm>
            <a:custGeom>
              <a:avLst/>
              <a:gdLst>
                <a:gd name="T0" fmla="*/ 120 w 120"/>
                <a:gd name="T1" fmla="*/ 148 h 148"/>
                <a:gd name="T2" fmla="*/ 96 w 120"/>
                <a:gd name="T3" fmla="*/ 148 h 148"/>
                <a:gd name="T4" fmla="*/ 96 w 120"/>
                <a:gd name="T5" fmla="*/ 65 h 148"/>
                <a:gd name="T6" fmla="*/ 63 w 120"/>
                <a:gd name="T7" fmla="*/ 20 h 148"/>
                <a:gd name="T8" fmla="*/ 34 w 120"/>
                <a:gd name="T9" fmla="*/ 33 h 148"/>
                <a:gd name="T10" fmla="*/ 23 w 120"/>
                <a:gd name="T11" fmla="*/ 65 h 148"/>
                <a:gd name="T12" fmla="*/ 23 w 120"/>
                <a:gd name="T13" fmla="*/ 148 h 148"/>
                <a:gd name="T14" fmla="*/ 0 w 120"/>
                <a:gd name="T15" fmla="*/ 148 h 148"/>
                <a:gd name="T16" fmla="*/ 0 w 120"/>
                <a:gd name="T17" fmla="*/ 4 h 148"/>
                <a:gd name="T18" fmla="*/ 23 w 120"/>
                <a:gd name="T19" fmla="*/ 4 h 148"/>
                <a:gd name="T20" fmla="*/ 23 w 120"/>
                <a:gd name="T21" fmla="*/ 27 h 148"/>
                <a:gd name="T22" fmla="*/ 24 w 120"/>
                <a:gd name="T23" fmla="*/ 27 h 148"/>
                <a:gd name="T24" fmla="*/ 71 w 120"/>
                <a:gd name="T25" fmla="*/ 0 h 148"/>
                <a:gd name="T26" fmla="*/ 107 w 120"/>
                <a:gd name="T27" fmla="*/ 16 h 148"/>
                <a:gd name="T28" fmla="*/ 120 w 120"/>
                <a:gd name="T29" fmla="*/ 59 h 148"/>
                <a:gd name="T30" fmla="*/ 120 w 120"/>
                <a:gd name="T3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48">
                  <a:moveTo>
                    <a:pt x="120" y="148"/>
                  </a:moveTo>
                  <a:cubicBezTo>
                    <a:pt x="96" y="148"/>
                    <a:pt x="96" y="148"/>
                    <a:pt x="96" y="148"/>
                  </a:cubicBezTo>
                  <a:cubicBezTo>
                    <a:pt x="96" y="65"/>
                    <a:pt x="96" y="65"/>
                    <a:pt x="96" y="65"/>
                  </a:cubicBezTo>
                  <a:cubicBezTo>
                    <a:pt x="96" y="35"/>
                    <a:pt x="85" y="20"/>
                    <a:pt x="63" y="20"/>
                  </a:cubicBezTo>
                  <a:cubicBezTo>
                    <a:pt x="51" y="20"/>
                    <a:pt x="42" y="24"/>
                    <a:pt x="34" y="33"/>
                  </a:cubicBezTo>
                  <a:cubicBezTo>
                    <a:pt x="27" y="41"/>
                    <a:pt x="23" y="52"/>
                    <a:pt x="23" y="65"/>
                  </a:cubicBezTo>
                  <a:cubicBezTo>
                    <a:pt x="23" y="148"/>
                    <a:pt x="23" y="148"/>
                    <a:pt x="23" y="148"/>
                  </a:cubicBezTo>
                  <a:cubicBezTo>
                    <a:pt x="0" y="148"/>
                    <a:pt x="0" y="148"/>
                    <a:pt x="0" y="148"/>
                  </a:cubicBezTo>
                  <a:cubicBezTo>
                    <a:pt x="0" y="4"/>
                    <a:pt x="0" y="4"/>
                    <a:pt x="0" y="4"/>
                  </a:cubicBezTo>
                  <a:cubicBezTo>
                    <a:pt x="23" y="4"/>
                    <a:pt x="23" y="4"/>
                    <a:pt x="23" y="4"/>
                  </a:cubicBezTo>
                  <a:cubicBezTo>
                    <a:pt x="23" y="27"/>
                    <a:pt x="23" y="27"/>
                    <a:pt x="23" y="27"/>
                  </a:cubicBezTo>
                  <a:cubicBezTo>
                    <a:pt x="24" y="27"/>
                    <a:pt x="24" y="27"/>
                    <a:pt x="24" y="27"/>
                  </a:cubicBezTo>
                  <a:cubicBezTo>
                    <a:pt x="34" y="9"/>
                    <a:pt x="50" y="0"/>
                    <a:pt x="71" y="0"/>
                  </a:cubicBezTo>
                  <a:cubicBezTo>
                    <a:pt x="87" y="0"/>
                    <a:pt x="99" y="5"/>
                    <a:pt x="107" y="16"/>
                  </a:cubicBezTo>
                  <a:cubicBezTo>
                    <a:pt x="115" y="26"/>
                    <a:pt x="120" y="40"/>
                    <a:pt x="120" y="59"/>
                  </a:cubicBezTo>
                  <a:lnTo>
                    <a:pt x="120"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20" name="Freeform 19"/>
            <p:cNvSpPr>
              <a:spLocks/>
            </p:cNvSpPr>
            <p:nvPr/>
          </p:nvSpPr>
          <p:spPr bwMode="auto">
            <a:xfrm>
              <a:off x="5083" y="2095"/>
              <a:ext cx="199" cy="449"/>
            </a:xfrm>
            <a:custGeom>
              <a:avLst/>
              <a:gdLst>
                <a:gd name="T0" fmla="*/ 84 w 84"/>
                <a:gd name="T1" fmla="*/ 185 h 190"/>
                <a:gd name="T2" fmla="*/ 63 w 84"/>
                <a:gd name="T3" fmla="*/ 190 h 190"/>
                <a:gd name="T4" fmla="*/ 25 w 84"/>
                <a:gd name="T5" fmla="*/ 147 h 190"/>
                <a:gd name="T6" fmla="*/ 25 w 84"/>
                <a:gd name="T7" fmla="*/ 62 h 190"/>
                <a:gd name="T8" fmla="*/ 0 w 84"/>
                <a:gd name="T9" fmla="*/ 62 h 190"/>
                <a:gd name="T10" fmla="*/ 0 w 84"/>
                <a:gd name="T11" fmla="*/ 43 h 190"/>
                <a:gd name="T12" fmla="*/ 25 w 84"/>
                <a:gd name="T13" fmla="*/ 43 h 190"/>
                <a:gd name="T14" fmla="*/ 25 w 84"/>
                <a:gd name="T15" fmla="*/ 7 h 190"/>
                <a:gd name="T16" fmla="*/ 48 w 84"/>
                <a:gd name="T17" fmla="*/ 0 h 190"/>
                <a:gd name="T18" fmla="*/ 48 w 84"/>
                <a:gd name="T19" fmla="*/ 43 h 190"/>
                <a:gd name="T20" fmla="*/ 84 w 84"/>
                <a:gd name="T21" fmla="*/ 43 h 190"/>
                <a:gd name="T22" fmla="*/ 84 w 84"/>
                <a:gd name="T23" fmla="*/ 62 h 190"/>
                <a:gd name="T24" fmla="*/ 48 w 84"/>
                <a:gd name="T25" fmla="*/ 62 h 190"/>
                <a:gd name="T26" fmla="*/ 48 w 84"/>
                <a:gd name="T27" fmla="*/ 143 h 190"/>
                <a:gd name="T28" fmla="*/ 53 w 84"/>
                <a:gd name="T29" fmla="*/ 164 h 190"/>
                <a:gd name="T30" fmla="*/ 69 w 84"/>
                <a:gd name="T31" fmla="*/ 170 h 190"/>
                <a:gd name="T32" fmla="*/ 84 w 84"/>
                <a:gd name="T33" fmla="*/ 165 h 190"/>
                <a:gd name="T34" fmla="*/ 84 w 84"/>
                <a:gd name="T35"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90">
                  <a:moveTo>
                    <a:pt x="84" y="185"/>
                  </a:moveTo>
                  <a:cubicBezTo>
                    <a:pt x="79" y="188"/>
                    <a:pt x="72" y="190"/>
                    <a:pt x="63" y="190"/>
                  </a:cubicBezTo>
                  <a:cubicBezTo>
                    <a:pt x="37" y="190"/>
                    <a:pt x="25" y="176"/>
                    <a:pt x="25" y="147"/>
                  </a:cubicBezTo>
                  <a:cubicBezTo>
                    <a:pt x="25" y="62"/>
                    <a:pt x="25" y="62"/>
                    <a:pt x="25" y="62"/>
                  </a:cubicBezTo>
                  <a:cubicBezTo>
                    <a:pt x="0" y="62"/>
                    <a:pt x="0" y="62"/>
                    <a:pt x="0" y="62"/>
                  </a:cubicBezTo>
                  <a:cubicBezTo>
                    <a:pt x="0" y="43"/>
                    <a:pt x="0" y="43"/>
                    <a:pt x="0" y="43"/>
                  </a:cubicBezTo>
                  <a:cubicBezTo>
                    <a:pt x="25" y="43"/>
                    <a:pt x="25" y="43"/>
                    <a:pt x="25" y="43"/>
                  </a:cubicBezTo>
                  <a:cubicBezTo>
                    <a:pt x="25" y="7"/>
                    <a:pt x="25" y="7"/>
                    <a:pt x="25" y="7"/>
                  </a:cubicBezTo>
                  <a:cubicBezTo>
                    <a:pt x="32" y="5"/>
                    <a:pt x="40" y="3"/>
                    <a:pt x="48" y="0"/>
                  </a:cubicBezTo>
                  <a:cubicBezTo>
                    <a:pt x="48" y="43"/>
                    <a:pt x="48" y="43"/>
                    <a:pt x="48" y="43"/>
                  </a:cubicBezTo>
                  <a:cubicBezTo>
                    <a:pt x="84" y="43"/>
                    <a:pt x="84" y="43"/>
                    <a:pt x="84" y="43"/>
                  </a:cubicBezTo>
                  <a:cubicBezTo>
                    <a:pt x="84" y="62"/>
                    <a:pt x="84" y="62"/>
                    <a:pt x="84" y="62"/>
                  </a:cubicBezTo>
                  <a:cubicBezTo>
                    <a:pt x="48" y="62"/>
                    <a:pt x="48" y="62"/>
                    <a:pt x="48" y="62"/>
                  </a:cubicBezTo>
                  <a:cubicBezTo>
                    <a:pt x="48" y="143"/>
                    <a:pt x="48" y="143"/>
                    <a:pt x="48" y="143"/>
                  </a:cubicBezTo>
                  <a:cubicBezTo>
                    <a:pt x="48" y="153"/>
                    <a:pt x="50" y="160"/>
                    <a:pt x="53" y="164"/>
                  </a:cubicBezTo>
                  <a:cubicBezTo>
                    <a:pt x="56" y="168"/>
                    <a:pt x="62" y="170"/>
                    <a:pt x="69" y="170"/>
                  </a:cubicBezTo>
                  <a:cubicBezTo>
                    <a:pt x="75" y="170"/>
                    <a:pt x="80" y="169"/>
                    <a:pt x="84" y="165"/>
                  </a:cubicBezTo>
                  <a:lnTo>
                    <a:pt x="8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21" name="Freeform 20"/>
            <p:cNvSpPr>
              <a:spLocks noEditPoints="1"/>
            </p:cNvSpPr>
            <p:nvPr/>
          </p:nvSpPr>
          <p:spPr bwMode="auto">
            <a:xfrm>
              <a:off x="5303" y="2185"/>
              <a:ext cx="71" cy="68"/>
            </a:xfrm>
            <a:custGeom>
              <a:avLst/>
              <a:gdLst>
                <a:gd name="T0" fmla="*/ 30 w 30"/>
                <a:gd name="T1" fmla="*/ 15 h 29"/>
                <a:gd name="T2" fmla="*/ 25 w 30"/>
                <a:gd name="T3" fmla="*/ 25 h 29"/>
                <a:gd name="T4" fmla="*/ 15 w 30"/>
                <a:gd name="T5" fmla="*/ 29 h 29"/>
                <a:gd name="T6" fmla="*/ 4 w 30"/>
                <a:gd name="T7" fmla="*/ 25 h 29"/>
                <a:gd name="T8" fmla="*/ 0 w 30"/>
                <a:gd name="T9" fmla="*/ 15 h 29"/>
                <a:gd name="T10" fmla="*/ 5 w 30"/>
                <a:gd name="T11" fmla="*/ 4 h 29"/>
                <a:gd name="T12" fmla="*/ 15 w 30"/>
                <a:gd name="T13" fmla="*/ 0 h 29"/>
                <a:gd name="T14" fmla="*/ 25 w 30"/>
                <a:gd name="T15" fmla="*/ 4 h 29"/>
                <a:gd name="T16" fmla="*/ 30 w 30"/>
                <a:gd name="T17" fmla="*/ 15 h 29"/>
                <a:gd name="T18" fmla="*/ 28 w 30"/>
                <a:gd name="T19" fmla="*/ 15 h 29"/>
                <a:gd name="T20" fmla="*/ 24 w 30"/>
                <a:gd name="T21" fmla="*/ 5 h 29"/>
                <a:gd name="T22" fmla="*/ 15 w 30"/>
                <a:gd name="T23" fmla="*/ 2 h 29"/>
                <a:gd name="T24" fmla="*/ 6 w 30"/>
                <a:gd name="T25" fmla="*/ 5 h 29"/>
                <a:gd name="T26" fmla="*/ 2 w 30"/>
                <a:gd name="T27" fmla="*/ 15 h 29"/>
                <a:gd name="T28" fmla="*/ 6 w 30"/>
                <a:gd name="T29" fmla="*/ 24 h 29"/>
                <a:gd name="T30" fmla="*/ 15 w 30"/>
                <a:gd name="T31" fmla="*/ 28 h 29"/>
                <a:gd name="T32" fmla="*/ 24 w 30"/>
                <a:gd name="T33" fmla="*/ 24 h 29"/>
                <a:gd name="T34" fmla="*/ 28 w 30"/>
                <a:gd name="T35" fmla="*/ 15 h 29"/>
                <a:gd name="T36" fmla="*/ 22 w 30"/>
                <a:gd name="T37" fmla="*/ 24 h 29"/>
                <a:gd name="T38" fmla="*/ 19 w 30"/>
                <a:gd name="T39" fmla="*/ 24 h 29"/>
                <a:gd name="T40" fmla="*/ 17 w 30"/>
                <a:gd name="T41" fmla="*/ 19 h 29"/>
                <a:gd name="T42" fmla="*/ 14 w 30"/>
                <a:gd name="T43" fmla="*/ 16 h 29"/>
                <a:gd name="T44" fmla="*/ 12 w 30"/>
                <a:gd name="T45" fmla="*/ 16 h 29"/>
                <a:gd name="T46" fmla="*/ 12 w 30"/>
                <a:gd name="T47" fmla="*/ 24 h 29"/>
                <a:gd name="T48" fmla="*/ 9 w 30"/>
                <a:gd name="T49" fmla="*/ 24 h 29"/>
                <a:gd name="T50" fmla="*/ 9 w 30"/>
                <a:gd name="T51" fmla="*/ 5 h 29"/>
                <a:gd name="T52" fmla="*/ 15 w 30"/>
                <a:gd name="T53" fmla="*/ 5 h 29"/>
                <a:gd name="T54" fmla="*/ 20 w 30"/>
                <a:gd name="T55" fmla="*/ 7 h 29"/>
                <a:gd name="T56" fmla="*/ 21 w 30"/>
                <a:gd name="T57" fmla="*/ 10 h 29"/>
                <a:gd name="T58" fmla="*/ 20 w 30"/>
                <a:gd name="T59" fmla="*/ 13 h 29"/>
                <a:gd name="T60" fmla="*/ 17 w 30"/>
                <a:gd name="T61" fmla="*/ 15 h 29"/>
                <a:gd name="T62" fmla="*/ 17 w 30"/>
                <a:gd name="T63" fmla="*/ 15 h 29"/>
                <a:gd name="T64" fmla="*/ 20 w 30"/>
                <a:gd name="T65" fmla="*/ 19 h 29"/>
                <a:gd name="T66" fmla="*/ 22 w 30"/>
                <a:gd name="T67" fmla="*/ 24 h 29"/>
                <a:gd name="T68" fmla="*/ 19 w 30"/>
                <a:gd name="T69" fmla="*/ 10 h 29"/>
                <a:gd name="T70" fmla="*/ 18 w 30"/>
                <a:gd name="T71" fmla="*/ 8 h 29"/>
                <a:gd name="T72" fmla="*/ 14 w 30"/>
                <a:gd name="T73" fmla="*/ 7 h 29"/>
                <a:gd name="T74" fmla="*/ 12 w 30"/>
                <a:gd name="T75" fmla="*/ 7 h 29"/>
                <a:gd name="T76" fmla="*/ 12 w 30"/>
                <a:gd name="T77" fmla="*/ 14 h 29"/>
                <a:gd name="T78" fmla="*/ 15 w 30"/>
                <a:gd name="T79" fmla="*/ 14 h 29"/>
                <a:gd name="T80" fmla="*/ 19 w 30"/>
                <a:gd name="T8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9">
                  <a:moveTo>
                    <a:pt x="30" y="15"/>
                  </a:moveTo>
                  <a:cubicBezTo>
                    <a:pt x="30" y="19"/>
                    <a:pt x="28" y="22"/>
                    <a:pt x="25" y="25"/>
                  </a:cubicBezTo>
                  <a:cubicBezTo>
                    <a:pt x="23" y="28"/>
                    <a:pt x="19" y="29"/>
                    <a:pt x="15" y="29"/>
                  </a:cubicBezTo>
                  <a:cubicBezTo>
                    <a:pt x="11" y="29"/>
                    <a:pt x="7" y="28"/>
                    <a:pt x="4" y="25"/>
                  </a:cubicBezTo>
                  <a:cubicBezTo>
                    <a:pt x="2" y="22"/>
                    <a:pt x="0" y="19"/>
                    <a:pt x="0" y="15"/>
                  </a:cubicBezTo>
                  <a:cubicBezTo>
                    <a:pt x="0" y="11"/>
                    <a:pt x="2" y="7"/>
                    <a:pt x="5" y="4"/>
                  </a:cubicBezTo>
                  <a:cubicBezTo>
                    <a:pt x="7" y="2"/>
                    <a:pt x="11" y="0"/>
                    <a:pt x="15" y="0"/>
                  </a:cubicBezTo>
                  <a:cubicBezTo>
                    <a:pt x="19" y="0"/>
                    <a:pt x="23" y="1"/>
                    <a:pt x="25" y="4"/>
                  </a:cubicBezTo>
                  <a:cubicBezTo>
                    <a:pt x="28" y="7"/>
                    <a:pt x="30" y="10"/>
                    <a:pt x="30" y="15"/>
                  </a:cubicBezTo>
                  <a:close/>
                  <a:moveTo>
                    <a:pt x="28" y="15"/>
                  </a:moveTo>
                  <a:cubicBezTo>
                    <a:pt x="28" y="11"/>
                    <a:pt x="27" y="8"/>
                    <a:pt x="24" y="5"/>
                  </a:cubicBezTo>
                  <a:cubicBezTo>
                    <a:pt x="22" y="3"/>
                    <a:pt x="19" y="2"/>
                    <a:pt x="15" y="2"/>
                  </a:cubicBezTo>
                  <a:cubicBezTo>
                    <a:pt x="11" y="2"/>
                    <a:pt x="8" y="3"/>
                    <a:pt x="6" y="5"/>
                  </a:cubicBezTo>
                  <a:cubicBezTo>
                    <a:pt x="3" y="8"/>
                    <a:pt x="2" y="11"/>
                    <a:pt x="2" y="15"/>
                  </a:cubicBezTo>
                  <a:cubicBezTo>
                    <a:pt x="2" y="18"/>
                    <a:pt x="3" y="21"/>
                    <a:pt x="6" y="24"/>
                  </a:cubicBezTo>
                  <a:cubicBezTo>
                    <a:pt x="8" y="26"/>
                    <a:pt x="11" y="28"/>
                    <a:pt x="15" y="28"/>
                  </a:cubicBezTo>
                  <a:cubicBezTo>
                    <a:pt x="19" y="28"/>
                    <a:pt x="22" y="26"/>
                    <a:pt x="24" y="24"/>
                  </a:cubicBezTo>
                  <a:cubicBezTo>
                    <a:pt x="27" y="21"/>
                    <a:pt x="28" y="18"/>
                    <a:pt x="28" y="15"/>
                  </a:cubicBezTo>
                  <a:close/>
                  <a:moveTo>
                    <a:pt x="22" y="24"/>
                  </a:moveTo>
                  <a:cubicBezTo>
                    <a:pt x="19" y="24"/>
                    <a:pt x="19" y="24"/>
                    <a:pt x="19" y="24"/>
                  </a:cubicBezTo>
                  <a:cubicBezTo>
                    <a:pt x="17" y="19"/>
                    <a:pt x="17" y="19"/>
                    <a:pt x="17" y="19"/>
                  </a:cubicBezTo>
                  <a:cubicBezTo>
                    <a:pt x="16" y="17"/>
                    <a:pt x="15" y="16"/>
                    <a:pt x="14" y="16"/>
                  </a:cubicBezTo>
                  <a:cubicBezTo>
                    <a:pt x="12" y="16"/>
                    <a:pt x="12" y="16"/>
                    <a:pt x="12" y="16"/>
                  </a:cubicBezTo>
                  <a:cubicBezTo>
                    <a:pt x="12" y="24"/>
                    <a:pt x="12" y="24"/>
                    <a:pt x="12" y="24"/>
                  </a:cubicBezTo>
                  <a:cubicBezTo>
                    <a:pt x="9" y="24"/>
                    <a:pt x="9" y="24"/>
                    <a:pt x="9" y="24"/>
                  </a:cubicBezTo>
                  <a:cubicBezTo>
                    <a:pt x="9" y="5"/>
                    <a:pt x="9" y="5"/>
                    <a:pt x="9" y="5"/>
                  </a:cubicBezTo>
                  <a:cubicBezTo>
                    <a:pt x="15" y="5"/>
                    <a:pt x="15" y="5"/>
                    <a:pt x="15" y="5"/>
                  </a:cubicBezTo>
                  <a:cubicBezTo>
                    <a:pt x="17" y="5"/>
                    <a:pt x="19" y="6"/>
                    <a:pt x="20" y="7"/>
                  </a:cubicBezTo>
                  <a:cubicBezTo>
                    <a:pt x="21" y="8"/>
                    <a:pt x="21" y="9"/>
                    <a:pt x="21" y="10"/>
                  </a:cubicBezTo>
                  <a:cubicBezTo>
                    <a:pt x="21" y="11"/>
                    <a:pt x="21" y="13"/>
                    <a:pt x="20" y="13"/>
                  </a:cubicBezTo>
                  <a:cubicBezTo>
                    <a:pt x="19" y="14"/>
                    <a:pt x="18" y="15"/>
                    <a:pt x="17" y="15"/>
                  </a:cubicBezTo>
                  <a:cubicBezTo>
                    <a:pt x="17" y="15"/>
                    <a:pt x="17" y="15"/>
                    <a:pt x="17" y="15"/>
                  </a:cubicBezTo>
                  <a:cubicBezTo>
                    <a:pt x="18" y="16"/>
                    <a:pt x="19" y="17"/>
                    <a:pt x="20" y="19"/>
                  </a:cubicBezTo>
                  <a:lnTo>
                    <a:pt x="22" y="24"/>
                  </a:lnTo>
                  <a:close/>
                  <a:moveTo>
                    <a:pt x="19" y="10"/>
                  </a:moveTo>
                  <a:cubicBezTo>
                    <a:pt x="19" y="9"/>
                    <a:pt x="18" y="9"/>
                    <a:pt x="18" y="8"/>
                  </a:cubicBezTo>
                  <a:cubicBezTo>
                    <a:pt x="17" y="8"/>
                    <a:pt x="16" y="7"/>
                    <a:pt x="14" y="7"/>
                  </a:cubicBezTo>
                  <a:cubicBezTo>
                    <a:pt x="12" y="7"/>
                    <a:pt x="12" y="7"/>
                    <a:pt x="12" y="7"/>
                  </a:cubicBezTo>
                  <a:cubicBezTo>
                    <a:pt x="12" y="14"/>
                    <a:pt x="12" y="14"/>
                    <a:pt x="12" y="14"/>
                  </a:cubicBezTo>
                  <a:cubicBezTo>
                    <a:pt x="15" y="14"/>
                    <a:pt x="15" y="14"/>
                    <a:pt x="15" y="14"/>
                  </a:cubicBezTo>
                  <a:cubicBezTo>
                    <a:pt x="17" y="14"/>
                    <a:pt x="19" y="13"/>
                    <a:pt x="1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26" name="Freeform 25"/>
            <p:cNvSpPr>
              <a:spLocks/>
            </p:cNvSpPr>
            <p:nvPr/>
          </p:nvSpPr>
          <p:spPr bwMode="auto">
            <a:xfrm>
              <a:off x="2336" y="1833"/>
              <a:ext cx="175" cy="172"/>
            </a:xfrm>
            <a:custGeom>
              <a:avLst/>
              <a:gdLst>
                <a:gd name="T0" fmla="*/ 74 w 74"/>
                <a:gd name="T1" fmla="*/ 73 h 73"/>
                <a:gd name="T2" fmla="*/ 66 w 74"/>
                <a:gd name="T3" fmla="*/ 73 h 73"/>
                <a:gd name="T4" fmla="*/ 66 w 74"/>
                <a:gd name="T5" fmla="*/ 24 h 73"/>
                <a:gd name="T6" fmla="*/ 66 w 74"/>
                <a:gd name="T7" fmla="*/ 10 h 73"/>
                <a:gd name="T8" fmla="*/ 66 w 74"/>
                <a:gd name="T9" fmla="*/ 10 h 73"/>
                <a:gd name="T10" fmla="*/ 64 w 74"/>
                <a:gd name="T11" fmla="*/ 17 h 73"/>
                <a:gd name="T12" fmla="*/ 39 w 74"/>
                <a:gd name="T13" fmla="*/ 73 h 73"/>
                <a:gd name="T14" fmla="*/ 35 w 74"/>
                <a:gd name="T15" fmla="*/ 73 h 73"/>
                <a:gd name="T16" fmla="*/ 10 w 74"/>
                <a:gd name="T17" fmla="*/ 17 h 73"/>
                <a:gd name="T18" fmla="*/ 8 w 74"/>
                <a:gd name="T19" fmla="*/ 10 h 73"/>
                <a:gd name="T20" fmla="*/ 8 w 74"/>
                <a:gd name="T21" fmla="*/ 10 h 73"/>
                <a:gd name="T22" fmla="*/ 8 w 74"/>
                <a:gd name="T23" fmla="*/ 24 h 73"/>
                <a:gd name="T24" fmla="*/ 8 w 74"/>
                <a:gd name="T25" fmla="*/ 73 h 73"/>
                <a:gd name="T26" fmla="*/ 0 w 74"/>
                <a:gd name="T27" fmla="*/ 73 h 73"/>
                <a:gd name="T28" fmla="*/ 0 w 74"/>
                <a:gd name="T29" fmla="*/ 0 h 73"/>
                <a:gd name="T30" fmla="*/ 11 w 74"/>
                <a:gd name="T31" fmla="*/ 0 h 73"/>
                <a:gd name="T32" fmla="*/ 34 w 74"/>
                <a:gd name="T33" fmla="*/ 51 h 73"/>
                <a:gd name="T34" fmla="*/ 37 w 74"/>
                <a:gd name="T35" fmla="*/ 59 h 73"/>
                <a:gd name="T36" fmla="*/ 37 w 74"/>
                <a:gd name="T37" fmla="*/ 59 h 73"/>
                <a:gd name="T38" fmla="*/ 41 w 74"/>
                <a:gd name="T39" fmla="*/ 50 h 73"/>
                <a:gd name="T40" fmla="*/ 63 w 74"/>
                <a:gd name="T41" fmla="*/ 0 h 73"/>
                <a:gd name="T42" fmla="*/ 74 w 74"/>
                <a:gd name="T43" fmla="*/ 0 h 73"/>
                <a:gd name="T44" fmla="*/ 74 w 74"/>
                <a:gd name="T4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3">
                  <a:moveTo>
                    <a:pt x="74" y="73"/>
                  </a:moveTo>
                  <a:cubicBezTo>
                    <a:pt x="66" y="73"/>
                    <a:pt x="66" y="73"/>
                    <a:pt x="66" y="73"/>
                  </a:cubicBezTo>
                  <a:cubicBezTo>
                    <a:pt x="66" y="24"/>
                    <a:pt x="66" y="24"/>
                    <a:pt x="66" y="24"/>
                  </a:cubicBezTo>
                  <a:cubicBezTo>
                    <a:pt x="66" y="20"/>
                    <a:pt x="66" y="15"/>
                    <a:pt x="66" y="10"/>
                  </a:cubicBezTo>
                  <a:cubicBezTo>
                    <a:pt x="66" y="10"/>
                    <a:pt x="66" y="10"/>
                    <a:pt x="66" y="10"/>
                  </a:cubicBezTo>
                  <a:cubicBezTo>
                    <a:pt x="65" y="13"/>
                    <a:pt x="65" y="15"/>
                    <a:pt x="64" y="17"/>
                  </a:cubicBezTo>
                  <a:cubicBezTo>
                    <a:pt x="39" y="73"/>
                    <a:pt x="39" y="73"/>
                    <a:pt x="39" y="73"/>
                  </a:cubicBezTo>
                  <a:cubicBezTo>
                    <a:pt x="35" y="73"/>
                    <a:pt x="35" y="73"/>
                    <a:pt x="35" y="73"/>
                  </a:cubicBezTo>
                  <a:cubicBezTo>
                    <a:pt x="10" y="17"/>
                    <a:pt x="10" y="17"/>
                    <a:pt x="10" y="17"/>
                  </a:cubicBezTo>
                  <a:cubicBezTo>
                    <a:pt x="9" y="16"/>
                    <a:pt x="9" y="13"/>
                    <a:pt x="8" y="10"/>
                  </a:cubicBezTo>
                  <a:cubicBezTo>
                    <a:pt x="8" y="10"/>
                    <a:pt x="8" y="10"/>
                    <a:pt x="8" y="10"/>
                  </a:cubicBezTo>
                  <a:cubicBezTo>
                    <a:pt x="8" y="13"/>
                    <a:pt x="8" y="17"/>
                    <a:pt x="8" y="24"/>
                  </a:cubicBezTo>
                  <a:cubicBezTo>
                    <a:pt x="8" y="73"/>
                    <a:pt x="8" y="73"/>
                    <a:pt x="8" y="73"/>
                  </a:cubicBezTo>
                  <a:cubicBezTo>
                    <a:pt x="0" y="73"/>
                    <a:pt x="0" y="73"/>
                    <a:pt x="0" y="73"/>
                  </a:cubicBezTo>
                  <a:cubicBezTo>
                    <a:pt x="0" y="0"/>
                    <a:pt x="0" y="0"/>
                    <a:pt x="0" y="0"/>
                  </a:cubicBezTo>
                  <a:cubicBezTo>
                    <a:pt x="11" y="0"/>
                    <a:pt x="11" y="0"/>
                    <a:pt x="11" y="0"/>
                  </a:cubicBezTo>
                  <a:cubicBezTo>
                    <a:pt x="34" y="51"/>
                    <a:pt x="34" y="51"/>
                    <a:pt x="34" y="51"/>
                  </a:cubicBezTo>
                  <a:cubicBezTo>
                    <a:pt x="35" y="54"/>
                    <a:pt x="36" y="57"/>
                    <a:pt x="37" y="59"/>
                  </a:cubicBezTo>
                  <a:cubicBezTo>
                    <a:pt x="37" y="59"/>
                    <a:pt x="37" y="59"/>
                    <a:pt x="37" y="59"/>
                  </a:cubicBezTo>
                  <a:cubicBezTo>
                    <a:pt x="39" y="55"/>
                    <a:pt x="40" y="52"/>
                    <a:pt x="41" y="50"/>
                  </a:cubicBezTo>
                  <a:cubicBezTo>
                    <a:pt x="63" y="0"/>
                    <a:pt x="63" y="0"/>
                    <a:pt x="63" y="0"/>
                  </a:cubicBezTo>
                  <a:cubicBezTo>
                    <a:pt x="74" y="0"/>
                    <a:pt x="74" y="0"/>
                    <a:pt x="74" y="0"/>
                  </a:cubicBezTo>
                  <a:lnTo>
                    <a:pt x="74"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27" name="Freeform 26"/>
            <p:cNvSpPr>
              <a:spLocks noEditPoints="1"/>
            </p:cNvSpPr>
            <p:nvPr/>
          </p:nvSpPr>
          <p:spPr bwMode="auto">
            <a:xfrm>
              <a:off x="2551" y="1826"/>
              <a:ext cx="26" cy="179"/>
            </a:xfrm>
            <a:custGeom>
              <a:avLst/>
              <a:gdLst>
                <a:gd name="T0" fmla="*/ 11 w 11"/>
                <a:gd name="T1" fmla="*/ 5 h 76"/>
                <a:gd name="T2" fmla="*/ 9 w 11"/>
                <a:gd name="T3" fmla="*/ 9 h 76"/>
                <a:gd name="T4" fmla="*/ 5 w 11"/>
                <a:gd name="T5" fmla="*/ 10 h 76"/>
                <a:gd name="T6" fmla="*/ 2 w 11"/>
                <a:gd name="T7" fmla="*/ 9 h 76"/>
                <a:gd name="T8" fmla="*/ 0 w 11"/>
                <a:gd name="T9" fmla="*/ 5 h 76"/>
                <a:gd name="T10" fmla="*/ 2 w 11"/>
                <a:gd name="T11" fmla="*/ 1 h 76"/>
                <a:gd name="T12" fmla="*/ 5 w 11"/>
                <a:gd name="T13" fmla="*/ 0 h 76"/>
                <a:gd name="T14" fmla="*/ 9 w 11"/>
                <a:gd name="T15" fmla="*/ 1 h 76"/>
                <a:gd name="T16" fmla="*/ 11 w 11"/>
                <a:gd name="T17" fmla="*/ 5 h 76"/>
                <a:gd name="T18" fmla="*/ 9 w 11"/>
                <a:gd name="T19" fmla="*/ 76 h 76"/>
                <a:gd name="T20" fmla="*/ 1 w 11"/>
                <a:gd name="T21" fmla="*/ 76 h 76"/>
                <a:gd name="T22" fmla="*/ 1 w 11"/>
                <a:gd name="T23" fmla="*/ 24 h 76"/>
                <a:gd name="T24" fmla="*/ 9 w 11"/>
                <a:gd name="T25" fmla="*/ 24 h 76"/>
                <a:gd name="T26" fmla="*/ 9 w 11"/>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6">
                  <a:moveTo>
                    <a:pt x="11" y="5"/>
                  </a:moveTo>
                  <a:cubicBezTo>
                    <a:pt x="11" y="7"/>
                    <a:pt x="10" y="8"/>
                    <a:pt x="9" y="9"/>
                  </a:cubicBezTo>
                  <a:cubicBezTo>
                    <a:pt x="8" y="10"/>
                    <a:pt x="7" y="10"/>
                    <a:pt x="5" y="10"/>
                  </a:cubicBezTo>
                  <a:cubicBezTo>
                    <a:pt x="4" y="10"/>
                    <a:pt x="3" y="10"/>
                    <a:pt x="2" y="9"/>
                  </a:cubicBezTo>
                  <a:cubicBezTo>
                    <a:pt x="1" y="8"/>
                    <a:pt x="0" y="7"/>
                    <a:pt x="0" y="5"/>
                  </a:cubicBezTo>
                  <a:cubicBezTo>
                    <a:pt x="0" y="3"/>
                    <a:pt x="1" y="2"/>
                    <a:pt x="2" y="1"/>
                  </a:cubicBezTo>
                  <a:cubicBezTo>
                    <a:pt x="3" y="0"/>
                    <a:pt x="4" y="0"/>
                    <a:pt x="5" y="0"/>
                  </a:cubicBezTo>
                  <a:cubicBezTo>
                    <a:pt x="7" y="0"/>
                    <a:pt x="8" y="0"/>
                    <a:pt x="9" y="1"/>
                  </a:cubicBezTo>
                  <a:cubicBezTo>
                    <a:pt x="10" y="2"/>
                    <a:pt x="11" y="3"/>
                    <a:pt x="11" y="5"/>
                  </a:cubicBezTo>
                  <a:close/>
                  <a:moveTo>
                    <a:pt x="9" y="76"/>
                  </a:moveTo>
                  <a:cubicBezTo>
                    <a:pt x="1" y="76"/>
                    <a:pt x="1" y="76"/>
                    <a:pt x="1" y="76"/>
                  </a:cubicBezTo>
                  <a:cubicBezTo>
                    <a:pt x="1" y="24"/>
                    <a:pt x="1" y="24"/>
                    <a:pt x="1" y="24"/>
                  </a:cubicBezTo>
                  <a:cubicBezTo>
                    <a:pt x="9" y="24"/>
                    <a:pt x="9" y="24"/>
                    <a:pt x="9" y="24"/>
                  </a:cubicBezTo>
                  <a:lnTo>
                    <a:pt x="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28" name="Freeform 27"/>
            <p:cNvSpPr>
              <a:spLocks/>
            </p:cNvSpPr>
            <p:nvPr/>
          </p:nvSpPr>
          <p:spPr bwMode="auto">
            <a:xfrm>
              <a:off x="2603" y="1878"/>
              <a:ext cx="92" cy="130"/>
            </a:xfrm>
            <a:custGeom>
              <a:avLst/>
              <a:gdLst>
                <a:gd name="T0" fmla="*/ 39 w 39"/>
                <a:gd name="T1" fmla="*/ 51 h 55"/>
                <a:gd name="T2" fmla="*/ 25 w 39"/>
                <a:gd name="T3" fmla="*/ 55 h 55"/>
                <a:gd name="T4" fmla="*/ 7 w 39"/>
                <a:gd name="T5" fmla="*/ 47 h 55"/>
                <a:gd name="T6" fmla="*/ 0 w 39"/>
                <a:gd name="T7" fmla="*/ 29 h 55"/>
                <a:gd name="T8" fmla="*/ 8 w 39"/>
                <a:gd name="T9" fmla="*/ 8 h 55"/>
                <a:gd name="T10" fmla="*/ 27 w 39"/>
                <a:gd name="T11" fmla="*/ 0 h 55"/>
                <a:gd name="T12" fmla="*/ 39 w 39"/>
                <a:gd name="T13" fmla="*/ 3 h 55"/>
                <a:gd name="T14" fmla="*/ 39 w 39"/>
                <a:gd name="T15" fmla="*/ 12 h 55"/>
                <a:gd name="T16" fmla="*/ 27 w 39"/>
                <a:gd name="T17" fmla="*/ 7 h 55"/>
                <a:gd name="T18" fmla="*/ 14 w 39"/>
                <a:gd name="T19" fmla="*/ 13 h 55"/>
                <a:gd name="T20" fmla="*/ 9 w 39"/>
                <a:gd name="T21" fmla="*/ 28 h 55"/>
                <a:gd name="T22" fmla="*/ 14 w 39"/>
                <a:gd name="T23" fmla="*/ 43 h 55"/>
                <a:gd name="T24" fmla="*/ 27 w 39"/>
                <a:gd name="T25" fmla="*/ 48 h 55"/>
                <a:gd name="T26" fmla="*/ 39 w 39"/>
                <a:gd name="T27" fmla="*/ 43 h 55"/>
                <a:gd name="T28" fmla="*/ 39 w 39"/>
                <a:gd name="T2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5">
                  <a:moveTo>
                    <a:pt x="39" y="51"/>
                  </a:moveTo>
                  <a:cubicBezTo>
                    <a:pt x="35" y="54"/>
                    <a:pt x="31" y="55"/>
                    <a:pt x="25" y="55"/>
                  </a:cubicBezTo>
                  <a:cubicBezTo>
                    <a:pt x="18" y="55"/>
                    <a:pt x="12" y="52"/>
                    <a:pt x="7" y="47"/>
                  </a:cubicBezTo>
                  <a:cubicBezTo>
                    <a:pt x="3" y="43"/>
                    <a:pt x="0" y="36"/>
                    <a:pt x="0" y="29"/>
                  </a:cubicBezTo>
                  <a:cubicBezTo>
                    <a:pt x="0" y="20"/>
                    <a:pt x="3" y="13"/>
                    <a:pt x="8" y="8"/>
                  </a:cubicBezTo>
                  <a:cubicBezTo>
                    <a:pt x="13" y="3"/>
                    <a:pt x="19" y="0"/>
                    <a:pt x="27" y="0"/>
                  </a:cubicBezTo>
                  <a:cubicBezTo>
                    <a:pt x="32" y="0"/>
                    <a:pt x="36" y="1"/>
                    <a:pt x="39" y="3"/>
                  </a:cubicBezTo>
                  <a:cubicBezTo>
                    <a:pt x="39" y="12"/>
                    <a:pt x="39" y="12"/>
                    <a:pt x="39" y="12"/>
                  </a:cubicBezTo>
                  <a:cubicBezTo>
                    <a:pt x="36" y="9"/>
                    <a:pt x="32" y="7"/>
                    <a:pt x="27" y="7"/>
                  </a:cubicBezTo>
                  <a:cubicBezTo>
                    <a:pt x="22" y="7"/>
                    <a:pt x="18" y="9"/>
                    <a:pt x="14" y="13"/>
                  </a:cubicBezTo>
                  <a:cubicBezTo>
                    <a:pt x="11" y="17"/>
                    <a:pt x="9" y="22"/>
                    <a:pt x="9" y="28"/>
                  </a:cubicBezTo>
                  <a:cubicBezTo>
                    <a:pt x="9" y="34"/>
                    <a:pt x="11" y="39"/>
                    <a:pt x="14" y="43"/>
                  </a:cubicBezTo>
                  <a:cubicBezTo>
                    <a:pt x="17" y="46"/>
                    <a:pt x="21" y="48"/>
                    <a:pt x="27" y="48"/>
                  </a:cubicBezTo>
                  <a:cubicBezTo>
                    <a:pt x="31" y="48"/>
                    <a:pt x="35" y="46"/>
                    <a:pt x="39" y="43"/>
                  </a:cubicBezTo>
                  <a:lnTo>
                    <a:pt x="3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29" name="Freeform 28"/>
            <p:cNvSpPr>
              <a:spLocks/>
            </p:cNvSpPr>
            <p:nvPr/>
          </p:nvSpPr>
          <p:spPr bwMode="auto">
            <a:xfrm>
              <a:off x="2726" y="1880"/>
              <a:ext cx="64" cy="125"/>
            </a:xfrm>
            <a:custGeom>
              <a:avLst/>
              <a:gdLst>
                <a:gd name="T0" fmla="*/ 27 w 27"/>
                <a:gd name="T1" fmla="*/ 9 h 53"/>
                <a:gd name="T2" fmla="*/ 21 w 27"/>
                <a:gd name="T3" fmla="*/ 7 h 53"/>
                <a:gd name="T4" fmla="*/ 12 w 27"/>
                <a:gd name="T5" fmla="*/ 12 h 53"/>
                <a:gd name="T6" fmla="*/ 8 w 27"/>
                <a:gd name="T7" fmla="*/ 26 h 53"/>
                <a:gd name="T8" fmla="*/ 8 w 27"/>
                <a:gd name="T9" fmla="*/ 53 h 53"/>
                <a:gd name="T10" fmla="*/ 0 w 27"/>
                <a:gd name="T11" fmla="*/ 53 h 53"/>
                <a:gd name="T12" fmla="*/ 0 w 27"/>
                <a:gd name="T13" fmla="*/ 1 h 53"/>
                <a:gd name="T14" fmla="*/ 8 w 27"/>
                <a:gd name="T15" fmla="*/ 1 h 53"/>
                <a:gd name="T16" fmla="*/ 8 w 27"/>
                <a:gd name="T17" fmla="*/ 11 h 53"/>
                <a:gd name="T18" fmla="*/ 9 w 27"/>
                <a:gd name="T19" fmla="*/ 11 h 53"/>
                <a:gd name="T20" fmla="*/ 14 w 27"/>
                <a:gd name="T21" fmla="*/ 3 h 53"/>
                <a:gd name="T22" fmla="*/ 22 w 27"/>
                <a:gd name="T23" fmla="*/ 0 h 53"/>
                <a:gd name="T24" fmla="*/ 27 w 27"/>
                <a:gd name="T25" fmla="*/ 0 h 53"/>
                <a:gd name="T26" fmla="*/ 27 w 27"/>
                <a:gd name="T2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3">
                  <a:moveTo>
                    <a:pt x="27" y="9"/>
                  </a:moveTo>
                  <a:cubicBezTo>
                    <a:pt x="26" y="8"/>
                    <a:pt x="24" y="7"/>
                    <a:pt x="21" y="7"/>
                  </a:cubicBezTo>
                  <a:cubicBezTo>
                    <a:pt x="17" y="7"/>
                    <a:pt x="15" y="9"/>
                    <a:pt x="12" y="12"/>
                  </a:cubicBezTo>
                  <a:cubicBezTo>
                    <a:pt x="10" y="15"/>
                    <a:pt x="8" y="20"/>
                    <a:pt x="8" y="26"/>
                  </a:cubicBezTo>
                  <a:cubicBezTo>
                    <a:pt x="8" y="53"/>
                    <a:pt x="8" y="53"/>
                    <a:pt x="8" y="53"/>
                  </a:cubicBezTo>
                  <a:cubicBezTo>
                    <a:pt x="0" y="53"/>
                    <a:pt x="0" y="53"/>
                    <a:pt x="0" y="53"/>
                  </a:cubicBezTo>
                  <a:cubicBezTo>
                    <a:pt x="0" y="1"/>
                    <a:pt x="0" y="1"/>
                    <a:pt x="0" y="1"/>
                  </a:cubicBezTo>
                  <a:cubicBezTo>
                    <a:pt x="8" y="1"/>
                    <a:pt x="8" y="1"/>
                    <a:pt x="8" y="1"/>
                  </a:cubicBezTo>
                  <a:cubicBezTo>
                    <a:pt x="8" y="11"/>
                    <a:pt x="8" y="11"/>
                    <a:pt x="8" y="11"/>
                  </a:cubicBezTo>
                  <a:cubicBezTo>
                    <a:pt x="9" y="11"/>
                    <a:pt x="9" y="11"/>
                    <a:pt x="9" y="11"/>
                  </a:cubicBezTo>
                  <a:cubicBezTo>
                    <a:pt x="10" y="8"/>
                    <a:pt x="12" y="5"/>
                    <a:pt x="14" y="3"/>
                  </a:cubicBezTo>
                  <a:cubicBezTo>
                    <a:pt x="17" y="1"/>
                    <a:pt x="19" y="0"/>
                    <a:pt x="22" y="0"/>
                  </a:cubicBezTo>
                  <a:cubicBezTo>
                    <a:pt x="24" y="0"/>
                    <a:pt x="26" y="0"/>
                    <a:pt x="27" y="0"/>
                  </a:cubicBezTo>
                  <a:lnTo>
                    <a:pt x="2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30" name="Freeform 29"/>
            <p:cNvSpPr>
              <a:spLocks noEditPoints="1"/>
            </p:cNvSpPr>
            <p:nvPr/>
          </p:nvSpPr>
          <p:spPr bwMode="auto">
            <a:xfrm>
              <a:off x="2799" y="1878"/>
              <a:ext cx="121" cy="130"/>
            </a:xfrm>
            <a:custGeom>
              <a:avLst/>
              <a:gdLst>
                <a:gd name="T0" fmla="*/ 51 w 51"/>
                <a:gd name="T1" fmla="*/ 27 h 55"/>
                <a:gd name="T2" fmla="*/ 44 w 51"/>
                <a:gd name="T3" fmla="*/ 47 h 55"/>
                <a:gd name="T4" fmla="*/ 25 w 51"/>
                <a:gd name="T5" fmla="*/ 55 h 55"/>
                <a:gd name="T6" fmla="*/ 7 w 51"/>
                <a:gd name="T7" fmla="*/ 47 h 55"/>
                <a:gd name="T8" fmla="*/ 0 w 51"/>
                <a:gd name="T9" fmla="*/ 28 h 55"/>
                <a:gd name="T10" fmla="*/ 7 w 51"/>
                <a:gd name="T11" fmla="*/ 7 h 55"/>
                <a:gd name="T12" fmla="*/ 26 w 51"/>
                <a:gd name="T13" fmla="*/ 0 h 55"/>
                <a:gd name="T14" fmla="*/ 45 w 51"/>
                <a:gd name="T15" fmla="*/ 8 h 55"/>
                <a:gd name="T16" fmla="*/ 51 w 51"/>
                <a:gd name="T17" fmla="*/ 27 h 55"/>
                <a:gd name="T18" fmla="*/ 43 w 51"/>
                <a:gd name="T19" fmla="*/ 28 h 55"/>
                <a:gd name="T20" fmla="*/ 38 w 51"/>
                <a:gd name="T21" fmla="*/ 12 h 55"/>
                <a:gd name="T22" fmla="*/ 26 w 51"/>
                <a:gd name="T23" fmla="*/ 7 h 55"/>
                <a:gd name="T24" fmla="*/ 13 w 51"/>
                <a:gd name="T25" fmla="*/ 13 h 55"/>
                <a:gd name="T26" fmla="*/ 8 w 51"/>
                <a:gd name="T27" fmla="*/ 28 h 55"/>
                <a:gd name="T28" fmla="*/ 13 w 51"/>
                <a:gd name="T29" fmla="*/ 43 h 55"/>
                <a:gd name="T30" fmla="*/ 26 w 51"/>
                <a:gd name="T31" fmla="*/ 48 h 55"/>
                <a:gd name="T32" fmla="*/ 38 w 51"/>
                <a:gd name="T33" fmla="*/ 42 h 55"/>
                <a:gd name="T34" fmla="*/ 43 w 51"/>
                <a:gd name="T3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5">
                  <a:moveTo>
                    <a:pt x="51" y="27"/>
                  </a:moveTo>
                  <a:cubicBezTo>
                    <a:pt x="51" y="36"/>
                    <a:pt x="49" y="42"/>
                    <a:pt x="44" y="47"/>
                  </a:cubicBezTo>
                  <a:cubicBezTo>
                    <a:pt x="39" y="52"/>
                    <a:pt x="33" y="55"/>
                    <a:pt x="25" y="55"/>
                  </a:cubicBezTo>
                  <a:cubicBezTo>
                    <a:pt x="17" y="55"/>
                    <a:pt x="11" y="52"/>
                    <a:pt x="7" y="47"/>
                  </a:cubicBezTo>
                  <a:cubicBezTo>
                    <a:pt x="2" y="43"/>
                    <a:pt x="0" y="36"/>
                    <a:pt x="0" y="28"/>
                  </a:cubicBezTo>
                  <a:cubicBezTo>
                    <a:pt x="0" y="19"/>
                    <a:pt x="2" y="12"/>
                    <a:pt x="7" y="7"/>
                  </a:cubicBezTo>
                  <a:cubicBezTo>
                    <a:pt x="12" y="3"/>
                    <a:pt x="18" y="0"/>
                    <a:pt x="26" y="0"/>
                  </a:cubicBezTo>
                  <a:cubicBezTo>
                    <a:pt x="34" y="0"/>
                    <a:pt x="40" y="3"/>
                    <a:pt x="45" y="8"/>
                  </a:cubicBezTo>
                  <a:cubicBezTo>
                    <a:pt x="49" y="12"/>
                    <a:pt x="51" y="19"/>
                    <a:pt x="51" y="27"/>
                  </a:cubicBezTo>
                  <a:close/>
                  <a:moveTo>
                    <a:pt x="43" y="28"/>
                  </a:moveTo>
                  <a:cubicBezTo>
                    <a:pt x="43" y="21"/>
                    <a:pt x="41" y="16"/>
                    <a:pt x="38" y="12"/>
                  </a:cubicBezTo>
                  <a:cubicBezTo>
                    <a:pt x="35" y="9"/>
                    <a:pt x="31" y="7"/>
                    <a:pt x="26" y="7"/>
                  </a:cubicBezTo>
                  <a:cubicBezTo>
                    <a:pt x="21" y="7"/>
                    <a:pt x="16" y="9"/>
                    <a:pt x="13" y="13"/>
                  </a:cubicBezTo>
                  <a:cubicBezTo>
                    <a:pt x="10" y="16"/>
                    <a:pt x="8" y="21"/>
                    <a:pt x="8" y="28"/>
                  </a:cubicBezTo>
                  <a:cubicBezTo>
                    <a:pt x="8" y="34"/>
                    <a:pt x="10" y="39"/>
                    <a:pt x="13" y="43"/>
                  </a:cubicBezTo>
                  <a:cubicBezTo>
                    <a:pt x="16" y="46"/>
                    <a:pt x="20" y="48"/>
                    <a:pt x="26" y="48"/>
                  </a:cubicBezTo>
                  <a:cubicBezTo>
                    <a:pt x="31" y="48"/>
                    <a:pt x="35" y="46"/>
                    <a:pt x="38" y="42"/>
                  </a:cubicBezTo>
                  <a:cubicBezTo>
                    <a:pt x="41" y="39"/>
                    <a:pt x="43" y="34"/>
                    <a:pt x="4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31" name="Freeform 30"/>
            <p:cNvSpPr>
              <a:spLocks/>
            </p:cNvSpPr>
            <p:nvPr/>
          </p:nvSpPr>
          <p:spPr bwMode="auto">
            <a:xfrm>
              <a:off x="2941" y="1878"/>
              <a:ext cx="75" cy="130"/>
            </a:xfrm>
            <a:custGeom>
              <a:avLst/>
              <a:gdLst>
                <a:gd name="T0" fmla="*/ 32 w 32"/>
                <a:gd name="T1" fmla="*/ 40 h 55"/>
                <a:gd name="T2" fmla="*/ 28 w 32"/>
                <a:gd name="T3" fmla="*/ 50 h 55"/>
                <a:gd name="T4" fmla="*/ 13 w 32"/>
                <a:gd name="T5" fmla="*/ 55 h 55"/>
                <a:gd name="T6" fmla="*/ 0 w 32"/>
                <a:gd name="T7" fmla="*/ 52 h 55"/>
                <a:gd name="T8" fmla="*/ 0 w 32"/>
                <a:gd name="T9" fmla="*/ 43 h 55"/>
                <a:gd name="T10" fmla="*/ 14 w 32"/>
                <a:gd name="T11" fmla="*/ 48 h 55"/>
                <a:gd name="T12" fmla="*/ 24 w 32"/>
                <a:gd name="T13" fmla="*/ 41 h 55"/>
                <a:gd name="T14" fmla="*/ 22 w 32"/>
                <a:gd name="T15" fmla="*/ 36 h 55"/>
                <a:gd name="T16" fmla="*/ 13 w 32"/>
                <a:gd name="T17" fmla="*/ 31 h 55"/>
                <a:gd name="T18" fmla="*/ 4 w 32"/>
                <a:gd name="T19" fmla="*/ 25 h 55"/>
                <a:gd name="T20" fmla="*/ 0 w 32"/>
                <a:gd name="T21" fmla="*/ 15 h 55"/>
                <a:gd name="T22" fmla="*/ 6 w 32"/>
                <a:gd name="T23" fmla="*/ 5 h 55"/>
                <a:gd name="T24" fmla="*/ 19 w 32"/>
                <a:gd name="T25" fmla="*/ 0 h 55"/>
                <a:gd name="T26" fmla="*/ 30 w 32"/>
                <a:gd name="T27" fmla="*/ 3 h 55"/>
                <a:gd name="T28" fmla="*/ 30 w 32"/>
                <a:gd name="T29" fmla="*/ 11 h 55"/>
                <a:gd name="T30" fmla="*/ 18 w 32"/>
                <a:gd name="T31" fmla="*/ 7 h 55"/>
                <a:gd name="T32" fmla="*/ 12 w 32"/>
                <a:gd name="T33" fmla="*/ 10 h 55"/>
                <a:gd name="T34" fmla="*/ 9 w 32"/>
                <a:gd name="T35" fmla="*/ 15 h 55"/>
                <a:gd name="T36" fmla="*/ 11 w 32"/>
                <a:gd name="T37" fmla="*/ 20 h 55"/>
                <a:gd name="T38" fmla="*/ 19 w 32"/>
                <a:gd name="T39" fmla="*/ 24 h 55"/>
                <a:gd name="T40" fmla="*/ 29 w 32"/>
                <a:gd name="T41" fmla="*/ 30 h 55"/>
                <a:gd name="T42" fmla="*/ 32 w 32"/>
                <a:gd name="T4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5">
                  <a:moveTo>
                    <a:pt x="32" y="40"/>
                  </a:moveTo>
                  <a:cubicBezTo>
                    <a:pt x="32" y="44"/>
                    <a:pt x="31" y="48"/>
                    <a:pt x="28" y="50"/>
                  </a:cubicBezTo>
                  <a:cubicBezTo>
                    <a:pt x="24" y="53"/>
                    <a:pt x="19" y="55"/>
                    <a:pt x="13" y="55"/>
                  </a:cubicBezTo>
                  <a:cubicBezTo>
                    <a:pt x="8" y="55"/>
                    <a:pt x="4" y="54"/>
                    <a:pt x="0" y="52"/>
                  </a:cubicBezTo>
                  <a:cubicBezTo>
                    <a:pt x="0" y="43"/>
                    <a:pt x="0" y="43"/>
                    <a:pt x="0" y="43"/>
                  </a:cubicBezTo>
                  <a:cubicBezTo>
                    <a:pt x="4" y="46"/>
                    <a:pt x="9" y="48"/>
                    <a:pt x="14" y="48"/>
                  </a:cubicBezTo>
                  <a:cubicBezTo>
                    <a:pt x="21" y="48"/>
                    <a:pt x="24" y="45"/>
                    <a:pt x="24" y="41"/>
                  </a:cubicBezTo>
                  <a:cubicBezTo>
                    <a:pt x="24" y="38"/>
                    <a:pt x="23" y="37"/>
                    <a:pt x="22" y="36"/>
                  </a:cubicBezTo>
                  <a:cubicBezTo>
                    <a:pt x="20" y="34"/>
                    <a:pt x="17" y="33"/>
                    <a:pt x="13" y="31"/>
                  </a:cubicBezTo>
                  <a:cubicBezTo>
                    <a:pt x="9" y="29"/>
                    <a:pt x="6" y="27"/>
                    <a:pt x="4" y="25"/>
                  </a:cubicBezTo>
                  <a:cubicBezTo>
                    <a:pt x="2" y="22"/>
                    <a:pt x="0" y="19"/>
                    <a:pt x="0" y="15"/>
                  </a:cubicBezTo>
                  <a:cubicBezTo>
                    <a:pt x="0" y="11"/>
                    <a:pt x="2" y="8"/>
                    <a:pt x="6" y="5"/>
                  </a:cubicBezTo>
                  <a:cubicBezTo>
                    <a:pt x="9" y="2"/>
                    <a:pt x="13" y="0"/>
                    <a:pt x="19" y="0"/>
                  </a:cubicBezTo>
                  <a:cubicBezTo>
                    <a:pt x="23" y="0"/>
                    <a:pt x="27" y="1"/>
                    <a:pt x="30" y="3"/>
                  </a:cubicBezTo>
                  <a:cubicBezTo>
                    <a:pt x="30" y="11"/>
                    <a:pt x="30" y="11"/>
                    <a:pt x="30" y="11"/>
                  </a:cubicBezTo>
                  <a:cubicBezTo>
                    <a:pt x="27" y="9"/>
                    <a:pt x="23" y="7"/>
                    <a:pt x="18" y="7"/>
                  </a:cubicBezTo>
                  <a:cubicBezTo>
                    <a:pt x="15" y="7"/>
                    <a:pt x="13" y="8"/>
                    <a:pt x="12" y="10"/>
                  </a:cubicBezTo>
                  <a:cubicBezTo>
                    <a:pt x="10" y="11"/>
                    <a:pt x="9" y="13"/>
                    <a:pt x="9" y="15"/>
                  </a:cubicBezTo>
                  <a:cubicBezTo>
                    <a:pt x="9" y="17"/>
                    <a:pt x="10" y="19"/>
                    <a:pt x="11" y="20"/>
                  </a:cubicBezTo>
                  <a:cubicBezTo>
                    <a:pt x="12" y="21"/>
                    <a:pt x="15" y="23"/>
                    <a:pt x="19" y="24"/>
                  </a:cubicBezTo>
                  <a:cubicBezTo>
                    <a:pt x="23" y="26"/>
                    <a:pt x="27" y="28"/>
                    <a:pt x="29" y="30"/>
                  </a:cubicBezTo>
                  <a:cubicBezTo>
                    <a:pt x="31" y="33"/>
                    <a:pt x="32" y="36"/>
                    <a:pt x="3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32" name="Freeform 31"/>
            <p:cNvSpPr>
              <a:spLocks noEditPoints="1"/>
            </p:cNvSpPr>
            <p:nvPr/>
          </p:nvSpPr>
          <p:spPr bwMode="auto">
            <a:xfrm>
              <a:off x="3038" y="1878"/>
              <a:ext cx="120" cy="130"/>
            </a:xfrm>
            <a:custGeom>
              <a:avLst/>
              <a:gdLst>
                <a:gd name="T0" fmla="*/ 51 w 51"/>
                <a:gd name="T1" fmla="*/ 27 h 55"/>
                <a:gd name="T2" fmla="*/ 44 w 51"/>
                <a:gd name="T3" fmla="*/ 47 h 55"/>
                <a:gd name="T4" fmla="*/ 25 w 51"/>
                <a:gd name="T5" fmla="*/ 55 h 55"/>
                <a:gd name="T6" fmla="*/ 6 w 51"/>
                <a:gd name="T7" fmla="*/ 47 h 55"/>
                <a:gd name="T8" fmla="*/ 0 w 51"/>
                <a:gd name="T9" fmla="*/ 28 h 55"/>
                <a:gd name="T10" fmla="*/ 7 w 51"/>
                <a:gd name="T11" fmla="*/ 7 h 55"/>
                <a:gd name="T12" fmla="*/ 26 w 51"/>
                <a:gd name="T13" fmla="*/ 0 h 55"/>
                <a:gd name="T14" fmla="*/ 44 w 51"/>
                <a:gd name="T15" fmla="*/ 8 h 55"/>
                <a:gd name="T16" fmla="*/ 51 w 51"/>
                <a:gd name="T17" fmla="*/ 27 h 55"/>
                <a:gd name="T18" fmla="*/ 42 w 51"/>
                <a:gd name="T19" fmla="*/ 28 h 55"/>
                <a:gd name="T20" fmla="*/ 38 w 51"/>
                <a:gd name="T21" fmla="*/ 12 h 55"/>
                <a:gd name="T22" fmla="*/ 25 w 51"/>
                <a:gd name="T23" fmla="*/ 7 h 55"/>
                <a:gd name="T24" fmla="*/ 13 w 51"/>
                <a:gd name="T25" fmla="*/ 13 h 55"/>
                <a:gd name="T26" fmla="*/ 8 w 51"/>
                <a:gd name="T27" fmla="*/ 28 h 55"/>
                <a:gd name="T28" fmla="*/ 13 w 51"/>
                <a:gd name="T29" fmla="*/ 43 h 55"/>
                <a:gd name="T30" fmla="*/ 25 w 51"/>
                <a:gd name="T31" fmla="*/ 48 h 55"/>
                <a:gd name="T32" fmla="*/ 38 w 51"/>
                <a:gd name="T33" fmla="*/ 42 h 55"/>
                <a:gd name="T34" fmla="*/ 42 w 51"/>
                <a:gd name="T3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5">
                  <a:moveTo>
                    <a:pt x="51" y="27"/>
                  </a:moveTo>
                  <a:cubicBezTo>
                    <a:pt x="51" y="36"/>
                    <a:pt x="48" y="42"/>
                    <a:pt x="44" y="47"/>
                  </a:cubicBezTo>
                  <a:cubicBezTo>
                    <a:pt x="39" y="52"/>
                    <a:pt x="33" y="55"/>
                    <a:pt x="25" y="55"/>
                  </a:cubicBezTo>
                  <a:cubicBezTo>
                    <a:pt x="17" y="55"/>
                    <a:pt x="11" y="52"/>
                    <a:pt x="6" y="47"/>
                  </a:cubicBezTo>
                  <a:cubicBezTo>
                    <a:pt x="2" y="43"/>
                    <a:pt x="0" y="36"/>
                    <a:pt x="0" y="28"/>
                  </a:cubicBezTo>
                  <a:cubicBezTo>
                    <a:pt x="0" y="19"/>
                    <a:pt x="2" y="12"/>
                    <a:pt x="7" y="7"/>
                  </a:cubicBezTo>
                  <a:cubicBezTo>
                    <a:pt x="12" y="3"/>
                    <a:pt x="18" y="0"/>
                    <a:pt x="26" y="0"/>
                  </a:cubicBezTo>
                  <a:cubicBezTo>
                    <a:pt x="34" y="0"/>
                    <a:pt x="40" y="3"/>
                    <a:pt x="44" y="8"/>
                  </a:cubicBezTo>
                  <a:cubicBezTo>
                    <a:pt x="49" y="12"/>
                    <a:pt x="51" y="19"/>
                    <a:pt x="51" y="27"/>
                  </a:cubicBezTo>
                  <a:close/>
                  <a:moveTo>
                    <a:pt x="42" y="28"/>
                  </a:moveTo>
                  <a:cubicBezTo>
                    <a:pt x="42" y="21"/>
                    <a:pt x="41" y="16"/>
                    <a:pt x="38" y="12"/>
                  </a:cubicBezTo>
                  <a:cubicBezTo>
                    <a:pt x="35" y="9"/>
                    <a:pt x="31" y="7"/>
                    <a:pt x="25" y="7"/>
                  </a:cubicBezTo>
                  <a:cubicBezTo>
                    <a:pt x="20" y="7"/>
                    <a:pt x="16" y="9"/>
                    <a:pt x="13" y="13"/>
                  </a:cubicBezTo>
                  <a:cubicBezTo>
                    <a:pt x="10" y="16"/>
                    <a:pt x="8" y="21"/>
                    <a:pt x="8" y="28"/>
                  </a:cubicBezTo>
                  <a:cubicBezTo>
                    <a:pt x="8" y="34"/>
                    <a:pt x="10" y="39"/>
                    <a:pt x="13" y="43"/>
                  </a:cubicBezTo>
                  <a:cubicBezTo>
                    <a:pt x="16" y="46"/>
                    <a:pt x="20" y="48"/>
                    <a:pt x="25" y="48"/>
                  </a:cubicBezTo>
                  <a:cubicBezTo>
                    <a:pt x="31" y="48"/>
                    <a:pt x="35" y="46"/>
                    <a:pt x="38" y="42"/>
                  </a:cubicBezTo>
                  <a:cubicBezTo>
                    <a:pt x="41" y="39"/>
                    <a:pt x="42" y="34"/>
                    <a:pt x="4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33" name="Freeform 32"/>
            <p:cNvSpPr>
              <a:spLocks/>
            </p:cNvSpPr>
            <p:nvPr/>
          </p:nvSpPr>
          <p:spPr bwMode="auto">
            <a:xfrm>
              <a:off x="3170" y="1821"/>
              <a:ext cx="73" cy="184"/>
            </a:xfrm>
            <a:custGeom>
              <a:avLst/>
              <a:gdLst>
                <a:gd name="T0" fmla="*/ 31 w 31"/>
                <a:gd name="T1" fmla="*/ 8 h 78"/>
                <a:gd name="T2" fmla="*/ 26 w 31"/>
                <a:gd name="T3" fmla="*/ 7 h 78"/>
                <a:gd name="T4" fmla="*/ 17 w 31"/>
                <a:gd name="T5" fmla="*/ 18 h 78"/>
                <a:gd name="T6" fmla="*/ 17 w 31"/>
                <a:gd name="T7" fmla="*/ 26 h 78"/>
                <a:gd name="T8" fmla="*/ 29 w 31"/>
                <a:gd name="T9" fmla="*/ 26 h 78"/>
                <a:gd name="T10" fmla="*/ 29 w 31"/>
                <a:gd name="T11" fmla="*/ 33 h 78"/>
                <a:gd name="T12" fmla="*/ 17 w 31"/>
                <a:gd name="T13" fmla="*/ 33 h 78"/>
                <a:gd name="T14" fmla="*/ 17 w 31"/>
                <a:gd name="T15" fmla="*/ 78 h 78"/>
                <a:gd name="T16" fmla="*/ 9 w 31"/>
                <a:gd name="T17" fmla="*/ 78 h 78"/>
                <a:gd name="T18" fmla="*/ 9 w 31"/>
                <a:gd name="T19" fmla="*/ 33 h 78"/>
                <a:gd name="T20" fmla="*/ 0 w 31"/>
                <a:gd name="T21" fmla="*/ 33 h 78"/>
                <a:gd name="T22" fmla="*/ 0 w 31"/>
                <a:gd name="T23" fmla="*/ 26 h 78"/>
                <a:gd name="T24" fmla="*/ 9 w 31"/>
                <a:gd name="T25" fmla="*/ 26 h 78"/>
                <a:gd name="T26" fmla="*/ 9 w 31"/>
                <a:gd name="T27" fmla="*/ 17 h 78"/>
                <a:gd name="T28" fmla="*/ 14 w 31"/>
                <a:gd name="T29" fmla="*/ 4 h 78"/>
                <a:gd name="T30" fmla="*/ 25 w 31"/>
                <a:gd name="T31" fmla="*/ 0 h 78"/>
                <a:gd name="T32" fmla="*/ 31 w 31"/>
                <a:gd name="T33" fmla="*/ 0 h 78"/>
                <a:gd name="T34" fmla="*/ 31 w 31"/>
                <a:gd name="T35"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78">
                  <a:moveTo>
                    <a:pt x="31" y="8"/>
                  </a:moveTo>
                  <a:cubicBezTo>
                    <a:pt x="30" y="7"/>
                    <a:pt x="28" y="7"/>
                    <a:pt x="26" y="7"/>
                  </a:cubicBezTo>
                  <a:cubicBezTo>
                    <a:pt x="20" y="7"/>
                    <a:pt x="17" y="10"/>
                    <a:pt x="17" y="18"/>
                  </a:cubicBezTo>
                  <a:cubicBezTo>
                    <a:pt x="17" y="26"/>
                    <a:pt x="17" y="26"/>
                    <a:pt x="17" y="26"/>
                  </a:cubicBezTo>
                  <a:cubicBezTo>
                    <a:pt x="29" y="26"/>
                    <a:pt x="29" y="26"/>
                    <a:pt x="29" y="26"/>
                  </a:cubicBezTo>
                  <a:cubicBezTo>
                    <a:pt x="29" y="33"/>
                    <a:pt x="29" y="33"/>
                    <a:pt x="29" y="33"/>
                  </a:cubicBezTo>
                  <a:cubicBezTo>
                    <a:pt x="17" y="33"/>
                    <a:pt x="17" y="33"/>
                    <a:pt x="17" y="33"/>
                  </a:cubicBezTo>
                  <a:cubicBezTo>
                    <a:pt x="17" y="78"/>
                    <a:pt x="17" y="78"/>
                    <a:pt x="17" y="78"/>
                  </a:cubicBezTo>
                  <a:cubicBezTo>
                    <a:pt x="9" y="78"/>
                    <a:pt x="9" y="78"/>
                    <a:pt x="9" y="78"/>
                  </a:cubicBezTo>
                  <a:cubicBezTo>
                    <a:pt x="9" y="33"/>
                    <a:pt x="9" y="33"/>
                    <a:pt x="9" y="33"/>
                  </a:cubicBezTo>
                  <a:cubicBezTo>
                    <a:pt x="0" y="33"/>
                    <a:pt x="0" y="33"/>
                    <a:pt x="0" y="33"/>
                  </a:cubicBezTo>
                  <a:cubicBezTo>
                    <a:pt x="0" y="26"/>
                    <a:pt x="0" y="26"/>
                    <a:pt x="0" y="26"/>
                  </a:cubicBezTo>
                  <a:cubicBezTo>
                    <a:pt x="9" y="26"/>
                    <a:pt x="9" y="26"/>
                    <a:pt x="9" y="26"/>
                  </a:cubicBezTo>
                  <a:cubicBezTo>
                    <a:pt x="9" y="17"/>
                    <a:pt x="9" y="17"/>
                    <a:pt x="9" y="17"/>
                  </a:cubicBezTo>
                  <a:cubicBezTo>
                    <a:pt x="9" y="11"/>
                    <a:pt x="11" y="7"/>
                    <a:pt x="14" y="4"/>
                  </a:cubicBezTo>
                  <a:cubicBezTo>
                    <a:pt x="17" y="1"/>
                    <a:pt x="21" y="0"/>
                    <a:pt x="25" y="0"/>
                  </a:cubicBezTo>
                  <a:cubicBezTo>
                    <a:pt x="28" y="0"/>
                    <a:pt x="30" y="0"/>
                    <a:pt x="31" y="0"/>
                  </a:cubicBezTo>
                  <a:lnTo>
                    <a:pt x="3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34" name="Freeform 33"/>
            <p:cNvSpPr>
              <a:spLocks/>
            </p:cNvSpPr>
            <p:nvPr/>
          </p:nvSpPr>
          <p:spPr bwMode="auto">
            <a:xfrm>
              <a:off x="3250" y="1845"/>
              <a:ext cx="71" cy="163"/>
            </a:xfrm>
            <a:custGeom>
              <a:avLst/>
              <a:gdLst>
                <a:gd name="T0" fmla="*/ 30 w 30"/>
                <a:gd name="T1" fmla="*/ 67 h 69"/>
                <a:gd name="T2" fmla="*/ 22 w 30"/>
                <a:gd name="T3" fmla="*/ 69 h 69"/>
                <a:gd name="T4" fmla="*/ 9 w 30"/>
                <a:gd name="T5" fmla="*/ 53 h 69"/>
                <a:gd name="T6" fmla="*/ 9 w 30"/>
                <a:gd name="T7" fmla="*/ 23 h 69"/>
                <a:gd name="T8" fmla="*/ 0 w 30"/>
                <a:gd name="T9" fmla="*/ 23 h 69"/>
                <a:gd name="T10" fmla="*/ 0 w 30"/>
                <a:gd name="T11" fmla="*/ 16 h 69"/>
                <a:gd name="T12" fmla="*/ 9 w 30"/>
                <a:gd name="T13" fmla="*/ 16 h 69"/>
                <a:gd name="T14" fmla="*/ 9 w 30"/>
                <a:gd name="T15" fmla="*/ 3 h 69"/>
                <a:gd name="T16" fmla="*/ 17 w 30"/>
                <a:gd name="T17" fmla="*/ 0 h 69"/>
                <a:gd name="T18" fmla="*/ 17 w 30"/>
                <a:gd name="T19" fmla="*/ 16 h 69"/>
                <a:gd name="T20" fmla="*/ 30 w 30"/>
                <a:gd name="T21" fmla="*/ 16 h 69"/>
                <a:gd name="T22" fmla="*/ 30 w 30"/>
                <a:gd name="T23" fmla="*/ 23 h 69"/>
                <a:gd name="T24" fmla="*/ 17 w 30"/>
                <a:gd name="T25" fmla="*/ 23 h 69"/>
                <a:gd name="T26" fmla="*/ 17 w 30"/>
                <a:gd name="T27" fmla="*/ 52 h 69"/>
                <a:gd name="T28" fmla="*/ 19 w 30"/>
                <a:gd name="T29" fmla="*/ 59 h 69"/>
                <a:gd name="T30" fmla="*/ 25 w 30"/>
                <a:gd name="T31" fmla="*/ 62 h 69"/>
                <a:gd name="T32" fmla="*/ 30 w 30"/>
                <a:gd name="T33" fmla="*/ 60 h 69"/>
                <a:gd name="T34" fmla="*/ 30 w 30"/>
                <a:gd name="T35" fmla="*/ 6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69">
                  <a:moveTo>
                    <a:pt x="30" y="67"/>
                  </a:moveTo>
                  <a:cubicBezTo>
                    <a:pt x="28" y="68"/>
                    <a:pt x="26" y="69"/>
                    <a:pt x="22" y="69"/>
                  </a:cubicBezTo>
                  <a:cubicBezTo>
                    <a:pt x="13" y="69"/>
                    <a:pt x="9" y="64"/>
                    <a:pt x="9" y="53"/>
                  </a:cubicBezTo>
                  <a:cubicBezTo>
                    <a:pt x="9" y="23"/>
                    <a:pt x="9" y="23"/>
                    <a:pt x="9" y="23"/>
                  </a:cubicBezTo>
                  <a:cubicBezTo>
                    <a:pt x="0" y="23"/>
                    <a:pt x="0" y="23"/>
                    <a:pt x="0" y="23"/>
                  </a:cubicBezTo>
                  <a:cubicBezTo>
                    <a:pt x="0" y="16"/>
                    <a:pt x="0" y="16"/>
                    <a:pt x="0" y="16"/>
                  </a:cubicBezTo>
                  <a:cubicBezTo>
                    <a:pt x="9" y="16"/>
                    <a:pt x="9" y="16"/>
                    <a:pt x="9" y="16"/>
                  </a:cubicBezTo>
                  <a:cubicBezTo>
                    <a:pt x="9" y="3"/>
                    <a:pt x="9" y="3"/>
                    <a:pt x="9" y="3"/>
                  </a:cubicBezTo>
                  <a:cubicBezTo>
                    <a:pt x="12" y="2"/>
                    <a:pt x="14" y="1"/>
                    <a:pt x="17" y="0"/>
                  </a:cubicBezTo>
                  <a:cubicBezTo>
                    <a:pt x="17" y="16"/>
                    <a:pt x="17" y="16"/>
                    <a:pt x="17" y="16"/>
                  </a:cubicBezTo>
                  <a:cubicBezTo>
                    <a:pt x="30" y="16"/>
                    <a:pt x="30" y="16"/>
                    <a:pt x="30" y="16"/>
                  </a:cubicBezTo>
                  <a:cubicBezTo>
                    <a:pt x="30" y="23"/>
                    <a:pt x="30" y="23"/>
                    <a:pt x="30" y="23"/>
                  </a:cubicBezTo>
                  <a:cubicBezTo>
                    <a:pt x="17" y="23"/>
                    <a:pt x="17" y="23"/>
                    <a:pt x="17" y="23"/>
                  </a:cubicBezTo>
                  <a:cubicBezTo>
                    <a:pt x="17" y="52"/>
                    <a:pt x="17" y="52"/>
                    <a:pt x="17" y="52"/>
                  </a:cubicBezTo>
                  <a:cubicBezTo>
                    <a:pt x="17" y="56"/>
                    <a:pt x="18" y="58"/>
                    <a:pt x="19" y="59"/>
                  </a:cubicBezTo>
                  <a:cubicBezTo>
                    <a:pt x="20" y="61"/>
                    <a:pt x="22" y="62"/>
                    <a:pt x="25" y="62"/>
                  </a:cubicBezTo>
                  <a:cubicBezTo>
                    <a:pt x="27" y="62"/>
                    <a:pt x="29" y="61"/>
                    <a:pt x="30" y="60"/>
                  </a:cubicBezTo>
                  <a:lnTo>
                    <a:pt x="3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35" name="Freeform 34"/>
            <p:cNvSpPr>
              <a:spLocks noEditPoints="1"/>
            </p:cNvSpPr>
            <p:nvPr/>
          </p:nvSpPr>
          <p:spPr bwMode="auto">
            <a:xfrm>
              <a:off x="3338" y="1857"/>
              <a:ext cx="68" cy="68"/>
            </a:xfrm>
            <a:custGeom>
              <a:avLst/>
              <a:gdLst>
                <a:gd name="T0" fmla="*/ 29 w 29"/>
                <a:gd name="T1" fmla="*/ 14 h 29"/>
                <a:gd name="T2" fmla="*/ 25 w 29"/>
                <a:gd name="T3" fmla="*/ 24 h 29"/>
                <a:gd name="T4" fmla="*/ 14 w 29"/>
                <a:gd name="T5" fmla="*/ 29 h 29"/>
                <a:gd name="T6" fmla="*/ 4 w 29"/>
                <a:gd name="T7" fmla="*/ 25 h 29"/>
                <a:gd name="T8" fmla="*/ 0 w 29"/>
                <a:gd name="T9" fmla="*/ 14 h 29"/>
                <a:gd name="T10" fmla="*/ 4 w 29"/>
                <a:gd name="T11" fmla="*/ 4 h 29"/>
                <a:gd name="T12" fmla="*/ 15 w 29"/>
                <a:gd name="T13" fmla="*/ 0 h 29"/>
                <a:gd name="T14" fmla="*/ 25 w 29"/>
                <a:gd name="T15" fmla="*/ 4 h 29"/>
                <a:gd name="T16" fmla="*/ 29 w 29"/>
                <a:gd name="T17" fmla="*/ 14 h 29"/>
                <a:gd name="T18" fmla="*/ 27 w 29"/>
                <a:gd name="T19" fmla="*/ 14 h 29"/>
                <a:gd name="T20" fmla="*/ 24 w 29"/>
                <a:gd name="T21" fmla="*/ 5 h 29"/>
                <a:gd name="T22" fmla="*/ 15 w 29"/>
                <a:gd name="T23" fmla="*/ 1 h 29"/>
                <a:gd name="T24" fmla="*/ 5 w 29"/>
                <a:gd name="T25" fmla="*/ 5 h 29"/>
                <a:gd name="T26" fmla="*/ 2 w 29"/>
                <a:gd name="T27" fmla="*/ 14 h 29"/>
                <a:gd name="T28" fmla="*/ 5 w 29"/>
                <a:gd name="T29" fmla="*/ 23 h 29"/>
                <a:gd name="T30" fmla="*/ 15 w 29"/>
                <a:gd name="T31" fmla="*/ 27 h 29"/>
                <a:gd name="T32" fmla="*/ 24 w 29"/>
                <a:gd name="T33" fmla="*/ 23 h 29"/>
                <a:gd name="T34" fmla="*/ 27 w 29"/>
                <a:gd name="T35" fmla="*/ 14 h 29"/>
                <a:gd name="T36" fmla="*/ 22 w 29"/>
                <a:gd name="T37" fmla="*/ 23 h 29"/>
                <a:gd name="T38" fmla="*/ 18 w 29"/>
                <a:gd name="T39" fmla="*/ 23 h 29"/>
                <a:gd name="T40" fmla="*/ 16 w 29"/>
                <a:gd name="T41" fmla="*/ 19 h 29"/>
                <a:gd name="T42" fmla="*/ 13 w 29"/>
                <a:gd name="T43" fmla="*/ 15 h 29"/>
                <a:gd name="T44" fmla="*/ 11 w 29"/>
                <a:gd name="T45" fmla="*/ 15 h 29"/>
                <a:gd name="T46" fmla="*/ 11 w 29"/>
                <a:gd name="T47" fmla="*/ 23 h 29"/>
                <a:gd name="T48" fmla="*/ 9 w 29"/>
                <a:gd name="T49" fmla="*/ 23 h 29"/>
                <a:gd name="T50" fmla="*/ 9 w 29"/>
                <a:gd name="T51" fmla="*/ 5 h 29"/>
                <a:gd name="T52" fmla="*/ 14 w 29"/>
                <a:gd name="T53" fmla="*/ 5 h 29"/>
                <a:gd name="T54" fmla="*/ 19 w 29"/>
                <a:gd name="T55" fmla="*/ 6 h 29"/>
                <a:gd name="T56" fmla="*/ 21 w 29"/>
                <a:gd name="T57" fmla="*/ 10 h 29"/>
                <a:gd name="T58" fmla="*/ 20 w 29"/>
                <a:gd name="T59" fmla="*/ 13 h 29"/>
                <a:gd name="T60" fmla="*/ 16 w 29"/>
                <a:gd name="T61" fmla="*/ 15 h 29"/>
                <a:gd name="T62" fmla="*/ 16 w 29"/>
                <a:gd name="T63" fmla="*/ 15 h 29"/>
                <a:gd name="T64" fmla="*/ 19 w 29"/>
                <a:gd name="T65" fmla="*/ 18 h 29"/>
                <a:gd name="T66" fmla="*/ 22 w 29"/>
                <a:gd name="T67" fmla="*/ 23 h 29"/>
                <a:gd name="T68" fmla="*/ 18 w 29"/>
                <a:gd name="T69" fmla="*/ 10 h 29"/>
                <a:gd name="T70" fmla="*/ 17 w 29"/>
                <a:gd name="T71" fmla="*/ 8 h 29"/>
                <a:gd name="T72" fmla="*/ 14 w 29"/>
                <a:gd name="T73" fmla="*/ 7 h 29"/>
                <a:gd name="T74" fmla="*/ 11 w 29"/>
                <a:gd name="T75" fmla="*/ 7 h 29"/>
                <a:gd name="T76" fmla="*/ 11 w 29"/>
                <a:gd name="T77" fmla="*/ 13 h 29"/>
                <a:gd name="T78" fmla="*/ 14 w 29"/>
                <a:gd name="T79" fmla="*/ 13 h 29"/>
                <a:gd name="T80" fmla="*/ 18 w 29"/>
                <a:gd name="T8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29">
                  <a:moveTo>
                    <a:pt x="29" y="14"/>
                  </a:moveTo>
                  <a:cubicBezTo>
                    <a:pt x="29" y="18"/>
                    <a:pt x="28" y="22"/>
                    <a:pt x="25" y="24"/>
                  </a:cubicBezTo>
                  <a:cubicBezTo>
                    <a:pt x="22" y="27"/>
                    <a:pt x="19" y="29"/>
                    <a:pt x="14" y="29"/>
                  </a:cubicBezTo>
                  <a:cubicBezTo>
                    <a:pt x="10" y="29"/>
                    <a:pt x="7" y="27"/>
                    <a:pt x="4" y="25"/>
                  </a:cubicBezTo>
                  <a:cubicBezTo>
                    <a:pt x="1" y="22"/>
                    <a:pt x="0" y="18"/>
                    <a:pt x="0" y="14"/>
                  </a:cubicBezTo>
                  <a:cubicBezTo>
                    <a:pt x="0" y="10"/>
                    <a:pt x="1" y="7"/>
                    <a:pt x="4" y="4"/>
                  </a:cubicBezTo>
                  <a:cubicBezTo>
                    <a:pt x="7" y="1"/>
                    <a:pt x="10" y="0"/>
                    <a:pt x="15" y="0"/>
                  </a:cubicBezTo>
                  <a:cubicBezTo>
                    <a:pt x="19" y="0"/>
                    <a:pt x="22" y="1"/>
                    <a:pt x="25" y="4"/>
                  </a:cubicBezTo>
                  <a:cubicBezTo>
                    <a:pt x="28" y="6"/>
                    <a:pt x="29" y="10"/>
                    <a:pt x="29" y="14"/>
                  </a:cubicBezTo>
                  <a:close/>
                  <a:moveTo>
                    <a:pt x="27" y="14"/>
                  </a:moveTo>
                  <a:cubicBezTo>
                    <a:pt x="27" y="11"/>
                    <a:pt x="26" y="7"/>
                    <a:pt x="24" y="5"/>
                  </a:cubicBezTo>
                  <a:cubicBezTo>
                    <a:pt x="21" y="3"/>
                    <a:pt x="18" y="1"/>
                    <a:pt x="15" y="1"/>
                  </a:cubicBezTo>
                  <a:cubicBezTo>
                    <a:pt x="11" y="1"/>
                    <a:pt x="8" y="3"/>
                    <a:pt x="5" y="5"/>
                  </a:cubicBezTo>
                  <a:cubicBezTo>
                    <a:pt x="3" y="7"/>
                    <a:pt x="2" y="11"/>
                    <a:pt x="2" y="14"/>
                  </a:cubicBezTo>
                  <a:cubicBezTo>
                    <a:pt x="2" y="18"/>
                    <a:pt x="3" y="21"/>
                    <a:pt x="5" y="23"/>
                  </a:cubicBezTo>
                  <a:cubicBezTo>
                    <a:pt x="8" y="26"/>
                    <a:pt x="11" y="27"/>
                    <a:pt x="15" y="27"/>
                  </a:cubicBezTo>
                  <a:cubicBezTo>
                    <a:pt x="18" y="27"/>
                    <a:pt x="21" y="26"/>
                    <a:pt x="24" y="23"/>
                  </a:cubicBezTo>
                  <a:cubicBezTo>
                    <a:pt x="26" y="21"/>
                    <a:pt x="27" y="18"/>
                    <a:pt x="27" y="14"/>
                  </a:cubicBezTo>
                  <a:close/>
                  <a:moveTo>
                    <a:pt x="22" y="23"/>
                  </a:moveTo>
                  <a:cubicBezTo>
                    <a:pt x="18" y="23"/>
                    <a:pt x="18" y="23"/>
                    <a:pt x="18" y="23"/>
                  </a:cubicBezTo>
                  <a:cubicBezTo>
                    <a:pt x="16" y="19"/>
                    <a:pt x="16" y="19"/>
                    <a:pt x="16" y="19"/>
                  </a:cubicBezTo>
                  <a:cubicBezTo>
                    <a:pt x="15" y="17"/>
                    <a:pt x="14" y="15"/>
                    <a:pt x="13" y="15"/>
                  </a:cubicBezTo>
                  <a:cubicBezTo>
                    <a:pt x="11" y="15"/>
                    <a:pt x="11" y="15"/>
                    <a:pt x="11" y="15"/>
                  </a:cubicBezTo>
                  <a:cubicBezTo>
                    <a:pt x="11" y="23"/>
                    <a:pt x="11" y="23"/>
                    <a:pt x="11" y="23"/>
                  </a:cubicBezTo>
                  <a:cubicBezTo>
                    <a:pt x="9" y="23"/>
                    <a:pt x="9" y="23"/>
                    <a:pt x="9" y="23"/>
                  </a:cubicBezTo>
                  <a:cubicBezTo>
                    <a:pt x="9" y="5"/>
                    <a:pt x="9" y="5"/>
                    <a:pt x="9" y="5"/>
                  </a:cubicBezTo>
                  <a:cubicBezTo>
                    <a:pt x="14" y="5"/>
                    <a:pt x="14" y="5"/>
                    <a:pt x="14" y="5"/>
                  </a:cubicBezTo>
                  <a:cubicBezTo>
                    <a:pt x="16" y="5"/>
                    <a:pt x="18" y="5"/>
                    <a:pt x="19" y="6"/>
                  </a:cubicBezTo>
                  <a:cubicBezTo>
                    <a:pt x="20" y="7"/>
                    <a:pt x="21" y="8"/>
                    <a:pt x="21" y="10"/>
                  </a:cubicBezTo>
                  <a:cubicBezTo>
                    <a:pt x="21" y="11"/>
                    <a:pt x="20" y="12"/>
                    <a:pt x="20" y="13"/>
                  </a:cubicBezTo>
                  <a:cubicBezTo>
                    <a:pt x="19" y="14"/>
                    <a:pt x="18" y="15"/>
                    <a:pt x="16" y="15"/>
                  </a:cubicBezTo>
                  <a:cubicBezTo>
                    <a:pt x="16" y="15"/>
                    <a:pt x="16" y="15"/>
                    <a:pt x="16" y="15"/>
                  </a:cubicBezTo>
                  <a:cubicBezTo>
                    <a:pt x="17" y="15"/>
                    <a:pt x="18" y="16"/>
                    <a:pt x="19" y="18"/>
                  </a:cubicBezTo>
                  <a:lnTo>
                    <a:pt x="22" y="23"/>
                  </a:lnTo>
                  <a:close/>
                  <a:moveTo>
                    <a:pt x="18" y="10"/>
                  </a:moveTo>
                  <a:cubicBezTo>
                    <a:pt x="18" y="9"/>
                    <a:pt x="18" y="8"/>
                    <a:pt x="17" y="8"/>
                  </a:cubicBezTo>
                  <a:cubicBezTo>
                    <a:pt x="16" y="7"/>
                    <a:pt x="15" y="7"/>
                    <a:pt x="14" y="7"/>
                  </a:cubicBezTo>
                  <a:cubicBezTo>
                    <a:pt x="11" y="7"/>
                    <a:pt x="11" y="7"/>
                    <a:pt x="11" y="7"/>
                  </a:cubicBezTo>
                  <a:cubicBezTo>
                    <a:pt x="11" y="13"/>
                    <a:pt x="11" y="13"/>
                    <a:pt x="11" y="13"/>
                  </a:cubicBezTo>
                  <a:cubicBezTo>
                    <a:pt x="14" y="13"/>
                    <a:pt x="14" y="13"/>
                    <a:pt x="14" y="13"/>
                  </a:cubicBezTo>
                  <a:cubicBezTo>
                    <a:pt x="17" y="13"/>
                    <a:pt x="18" y="12"/>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36" name="Freeform 35"/>
            <p:cNvSpPr>
              <a:spLocks/>
            </p:cNvSpPr>
            <p:nvPr/>
          </p:nvSpPr>
          <p:spPr bwMode="auto">
            <a:xfrm>
              <a:off x="1795" y="2624"/>
              <a:ext cx="31" cy="47"/>
            </a:xfrm>
            <a:custGeom>
              <a:avLst/>
              <a:gdLst>
                <a:gd name="T0" fmla="*/ 31 w 31"/>
                <a:gd name="T1" fmla="*/ 5 h 47"/>
                <a:gd name="T2" fmla="*/ 19 w 31"/>
                <a:gd name="T3" fmla="*/ 5 h 47"/>
                <a:gd name="T4" fmla="*/ 19 w 31"/>
                <a:gd name="T5" fmla="*/ 47 h 47"/>
                <a:gd name="T6" fmla="*/ 12 w 31"/>
                <a:gd name="T7" fmla="*/ 47 h 47"/>
                <a:gd name="T8" fmla="*/ 12 w 31"/>
                <a:gd name="T9" fmla="*/ 5 h 47"/>
                <a:gd name="T10" fmla="*/ 0 w 31"/>
                <a:gd name="T11" fmla="*/ 5 h 47"/>
                <a:gd name="T12" fmla="*/ 0 w 31"/>
                <a:gd name="T13" fmla="*/ 0 h 47"/>
                <a:gd name="T14" fmla="*/ 31 w 31"/>
                <a:gd name="T15" fmla="*/ 0 h 47"/>
                <a:gd name="T16" fmla="*/ 31 w 3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7">
                  <a:moveTo>
                    <a:pt x="31" y="5"/>
                  </a:moveTo>
                  <a:lnTo>
                    <a:pt x="19" y="5"/>
                  </a:lnTo>
                  <a:lnTo>
                    <a:pt x="19" y="47"/>
                  </a:lnTo>
                  <a:lnTo>
                    <a:pt x="12" y="47"/>
                  </a:lnTo>
                  <a:lnTo>
                    <a:pt x="12" y="5"/>
                  </a:lnTo>
                  <a:lnTo>
                    <a:pt x="0" y="5"/>
                  </a:lnTo>
                  <a:lnTo>
                    <a:pt x="0" y="0"/>
                  </a:lnTo>
                  <a:lnTo>
                    <a:pt x="31" y="0"/>
                  </a:lnTo>
                  <a:lnTo>
                    <a:pt x="3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sp>
          <p:nvSpPr>
            <p:cNvPr id="37" name="Freeform 36"/>
            <p:cNvSpPr>
              <a:spLocks/>
            </p:cNvSpPr>
            <p:nvPr/>
          </p:nvSpPr>
          <p:spPr bwMode="auto">
            <a:xfrm>
              <a:off x="1833" y="2624"/>
              <a:ext cx="47" cy="47"/>
            </a:xfrm>
            <a:custGeom>
              <a:avLst/>
              <a:gdLst>
                <a:gd name="T0" fmla="*/ 20 w 20"/>
                <a:gd name="T1" fmla="*/ 20 h 20"/>
                <a:gd name="T2" fmla="*/ 18 w 20"/>
                <a:gd name="T3" fmla="*/ 20 h 20"/>
                <a:gd name="T4" fmla="*/ 18 w 20"/>
                <a:gd name="T5" fmla="*/ 6 h 20"/>
                <a:gd name="T6" fmla="*/ 18 w 20"/>
                <a:gd name="T7" fmla="*/ 3 h 20"/>
                <a:gd name="T8" fmla="*/ 18 w 20"/>
                <a:gd name="T9" fmla="*/ 3 h 20"/>
                <a:gd name="T10" fmla="*/ 18 w 20"/>
                <a:gd name="T11" fmla="*/ 5 h 20"/>
                <a:gd name="T12" fmla="*/ 11 w 20"/>
                <a:gd name="T13" fmla="*/ 20 h 20"/>
                <a:gd name="T14" fmla="*/ 10 w 20"/>
                <a:gd name="T15" fmla="*/ 20 h 20"/>
                <a:gd name="T16" fmla="*/ 3 w 20"/>
                <a:gd name="T17" fmla="*/ 5 h 20"/>
                <a:gd name="T18" fmla="*/ 2 w 20"/>
                <a:gd name="T19" fmla="*/ 3 h 20"/>
                <a:gd name="T20" fmla="*/ 2 w 20"/>
                <a:gd name="T21" fmla="*/ 3 h 20"/>
                <a:gd name="T22" fmla="*/ 2 w 20"/>
                <a:gd name="T23" fmla="*/ 6 h 20"/>
                <a:gd name="T24" fmla="*/ 2 w 20"/>
                <a:gd name="T25" fmla="*/ 20 h 20"/>
                <a:gd name="T26" fmla="*/ 0 w 20"/>
                <a:gd name="T27" fmla="*/ 20 h 20"/>
                <a:gd name="T28" fmla="*/ 0 w 20"/>
                <a:gd name="T29" fmla="*/ 0 h 20"/>
                <a:gd name="T30" fmla="*/ 3 w 20"/>
                <a:gd name="T31" fmla="*/ 0 h 20"/>
                <a:gd name="T32" fmla="*/ 9 w 20"/>
                <a:gd name="T33" fmla="*/ 14 h 20"/>
                <a:gd name="T34" fmla="*/ 10 w 20"/>
                <a:gd name="T35" fmla="*/ 16 h 20"/>
                <a:gd name="T36" fmla="*/ 10 w 20"/>
                <a:gd name="T37" fmla="*/ 16 h 20"/>
                <a:gd name="T38" fmla="*/ 11 w 20"/>
                <a:gd name="T39" fmla="*/ 14 h 20"/>
                <a:gd name="T40" fmla="*/ 17 w 20"/>
                <a:gd name="T41" fmla="*/ 0 h 20"/>
                <a:gd name="T42" fmla="*/ 20 w 20"/>
                <a:gd name="T43" fmla="*/ 0 h 20"/>
                <a:gd name="T44" fmla="*/ 20 w 20"/>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0">
                  <a:moveTo>
                    <a:pt x="20" y="20"/>
                  </a:moveTo>
                  <a:cubicBezTo>
                    <a:pt x="18" y="20"/>
                    <a:pt x="18" y="20"/>
                    <a:pt x="18" y="20"/>
                  </a:cubicBezTo>
                  <a:cubicBezTo>
                    <a:pt x="18" y="6"/>
                    <a:pt x="18" y="6"/>
                    <a:pt x="18" y="6"/>
                  </a:cubicBezTo>
                  <a:cubicBezTo>
                    <a:pt x="18" y="5"/>
                    <a:pt x="18" y="4"/>
                    <a:pt x="18" y="3"/>
                  </a:cubicBezTo>
                  <a:cubicBezTo>
                    <a:pt x="18" y="3"/>
                    <a:pt x="18" y="3"/>
                    <a:pt x="18" y="3"/>
                  </a:cubicBezTo>
                  <a:cubicBezTo>
                    <a:pt x="18" y="4"/>
                    <a:pt x="18" y="4"/>
                    <a:pt x="18" y="5"/>
                  </a:cubicBezTo>
                  <a:cubicBezTo>
                    <a:pt x="11" y="20"/>
                    <a:pt x="11" y="20"/>
                    <a:pt x="11" y="20"/>
                  </a:cubicBezTo>
                  <a:cubicBezTo>
                    <a:pt x="10" y="20"/>
                    <a:pt x="10" y="20"/>
                    <a:pt x="10" y="20"/>
                  </a:cubicBezTo>
                  <a:cubicBezTo>
                    <a:pt x="3" y="5"/>
                    <a:pt x="3" y="5"/>
                    <a:pt x="3" y="5"/>
                  </a:cubicBezTo>
                  <a:cubicBezTo>
                    <a:pt x="3" y="4"/>
                    <a:pt x="3" y="4"/>
                    <a:pt x="2" y="3"/>
                  </a:cubicBezTo>
                  <a:cubicBezTo>
                    <a:pt x="2" y="3"/>
                    <a:pt x="2" y="3"/>
                    <a:pt x="2" y="3"/>
                  </a:cubicBezTo>
                  <a:cubicBezTo>
                    <a:pt x="2" y="3"/>
                    <a:pt x="2" y="5"/>
                    <a:pt x="2" y="6"/>
                  </a:cubicBezTo>
                  <a:cubicBezTo>
                    <a:pt x="2" y="20"/>
                    <a:pt x="2" y="20"/>
                    <a:pt x="2" y="20"/>
                  </a:cubicBezTo>
                  <a:cubicBezTo>
                    <a:pt x="0" y="20"/>
                    <a:pt x="0" y="20"/>
                    <a:pt x="0" y="20"/>
                  </a:cubicBezTo>
                  <a:cubicBezTo>
                    <a:pt x="0" y="0"/>
                    <a:pt x="0" y="0"/>
                    <a:pt x="0" y="0"/>
                  </a:cubicBezTo>
                  <a:cubicBezTo>
                    <a:pt x="3" y="0"/>
                    <a:pt x="3" y="0"/>
                    <a:pt x="3" y="0"/>
                  </a:cubicBezTo>
                  <a:cubicBezTo>
                    <a:pt x="9" y="14"/>
                    <a:pt x="9" y="14"/>
                    <a:pt x="9" y="14"/>
                  </a:cubicBezTo>
                  <a:cubicBezTo>
                    <a:pt x="10" y="15"/>
                    <a:pt x="10" y="15"/>
                    <a:pt x="10" y="16"/>
                  </a:cubicBezTo>
                  <a:cubicBezTo>
                    <a:pt x="10" y="16"/>
                    <a:pt x="10" y="16"/>
                    <a:pt x="10" y="16"/>
                  </a:cubicBezTo>
                  <a:cubicBezTo>
                    <a:pt x="11" y="15"/>
                    <a:pt x="11" y="14"/>
                    <a:pt x="11" y="14"/>
                  </a:cubicBezTo>
                  <a:cubicBezTo>
                    <a:pt x="17" y="0"/>
                    <a:pt x="17" y="0"/>
                    <a:pt x="17" y="0"/>
                  </a:cubicBezTo>
                  <a:cubicBezTo>
                    <a:pt x="20" y="0"/>
                    <a:pt x="20" y="0"/>
                    <a:pt x="20" y="0"/>
                  </a:cubicBezTo>
                  <a:lnTo>
                    <a:pt x="2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62"/>
              <a:endParaRPr lang="en-US" sz="1400">
                <a:solidFill>
                  <a:prstClr val="black"/>
                </a:solidFill>
              </a:endParaRPr>
            </a:p>
          </p:txBody>
        </p:sp>
      </p:grpSp>
      <p:sp>
        <p:nvSpPr>
          <p:cNvPr id="38" name="Rectangle 37"/>
          <p:cNvSpPr/>
          <p:nvPr/>
        </p:nvSpPr>
        <p:spPr>
          <a:xfrm>
            <a:off x="-1190" y="4720053"/>
            <a:ext cx="7374270" cy="457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gn="ctr" defTabSz="685862"/>
            <a:endParaRPr lang="en-US" sz="1400">
              <a:solidFill>
                <a:prstClr val="white"/>
              </a:solidFill>
            </a:endParaRPr>
          </a:p>
        </p:txBody>
      </p:sp>
      <p:sp>
        <p:nvSpPr>
          <p:cNvPr id="2" name="TextBox 1"/>
          <p:cNvSpPr txBox="1"/>
          <p:nvPr/>
        </p:nvSpPr>
        <p:spPr>
          <a:xfrm>
            <a:off x="5530589" y="5851246"/>
            <a:ext cx="1888482" cy="438590"/>
          </a:xfrm>
          <a:prstGeom prst="rect">
            <a:avLst/>
          </a:prstGeom>
          <a:noFill/>
        </p:spPr>
        <p:txBody>
          <a:bodyPr wrap="square" lIns="68586" tIns="34294" rIns="68586" bIns="34294" rtlCol="0">
            <a:spAutoFit/>
          </a:bodyPr>
          <a:lstStyle/>
          <a:p>
            <a:pPr algn="r" defTabSz="685862"/>
            <a:r>
              <a:rPr lang="en-US" sz="2400" dirty="0">
                <a:gradFill>
                  <a:gsLst>
                    <a:gs pos="37000">
                      <a:srgbClr val="FFA502"/>
                    </a:gs>
                    <a:gs pos="99000">
                      <a:srgbClr val="FFA502"/>
                    </a:gs>
                  </a:gsLst>
                  <a:lin ang="16200000" scaled="0"/>
                </a:gradFill>
                <a:latin typeface="Segoe UI Light" pitchFamily="34" charset="0"/>
              </a:rPr>
              <a:t>anaheim, ca</a:t>
            </a:r>
          </a:p>
        </p:txBody>
      </p:sp>
      <p:sp>
        <p:nvSpPr>
          <p:cNvPr id="40" name="TextBox 39"/>
          <p:cNvSpPr txBox="1"/>
          <p:nvPr/>
        </p:nvSpPr>
        <p:spPr>
          <a:xfrm>
            <a:off x="7449301" y="4493214"/>
            <a:ext cx="1371957" cy="1500419"/>
          </a:xfrm>
          <a:prstGeom prst="rect">
            <a:avLst/>
          </a:prstGeom>
          <a:noFill/>
        </p:spPr>
        <p:txBody>
          <a:bodyPr wrap="square" lIns="68586" tIns="34294" rIns="68586" bIns="34294" rtlCol="0">
            <a:spAutoFit/>
          </a:bodyPr>
          <a:lstStyle/>
          <a:p>
            <a:pPr algn="r" defTabSz="685862"/>
            <a:r>
              <a:rPr lang="en-US" sz="2600" spc="75" dirty="0">
                <a:gradFill>
                  <a:gsLst>
                    <a:gs pos="37000">
                      <a:prstClr val="black">
                        <a:lumMod val="50000"/>
                        <a:lumOff val="50000"/>
                      </a:prstClr>
                    </a:gs>
                    <a:gs pos="99000">
                      <a:prstClr val="black">
                        <a:lumMod val="50000"/>
                        <a:lumOff val="50000"/>
                      </a:prstClr>
                    </a:gs>
                  </a:gsLst>
                  <a:lin ang="16200000" scaled="0"/>
                </a:gradFill>
                <a:latin typeface="Segoe UI Light" pitchFamily="34" charset="0"/>
              </a:rPr>
              <a:t>october</a:t>
            </a:r>
            <a:r>
              <a:rPr lang="en-US" sz="2700" spc="225" dirty="0">
                <a:gradFill>
                  <a:gsLst>
                    <a:gs pos="37000">
                      <a:prstClr val="black">
                        <a:lumMod val="50000"/>
                        <a:lumOff val="50000"/>
                      </a:prstClr>
                    </a:gs>
                    <a:gs pos="99000">
                      <a:prstClr val="black">
                        <a:lumMod val="50000"/>
                        <a:lumOff val="50000"/>
                      </a:prstClr>
                    </a:gs>
                  </a:gsLst>
                  <a:lin ang="16200000" scaled="0"/>
                </a:gradFill>
                <a:latin typeface="Segoe UI Light" pitchFamily="34" charset="0"/>
              </a:rPr>
              <a:t> </a:t>
            </a:r>
            <a:br>
              <a:rPr lang="en-US" sz="2700" spc="225" dirty="0">
                <a:gradFill>
                  <a:gsLst>
                    <a:gs pos="37000">
                      <a:prstClr val="black">
                        <a:lumMod val="50000"/>
                        <a:lumOff val="50000"/>
                      </a:prstClr>
                    </a:gs>
                    <a:gs pos="99000">
                      <a:prstClr val="black">
                        <a:lumMod val="50000"/>
                        <a:lumOff val="50000"/>
                      </a:prstClr>
                    </a:gs>
                  </a:gsLst>
                  <a:lin ang="16200000" scaled="0"/>
                </a:gradFill>
                <a:latin typeface="Segoe UI Light" pitchFamily="34" charset="0"/>
              </a:rPr>
            </a:br>
            <a:r>
              <a:rPr lang="en-US" sz="3300" spc="450" dirty="0">
                <a:gradFill>
                  <a:gsLst>
                    <a:gs pos="37000">
                      <a:prstClr val="black">
                        <a:lumMod val="50000"/>
                        <a:lumOff val="50000"/>
                      </a:prstClr>
                    </a:gs>
                    <a:gs pos="99000">
                      <a:prstClr val="black">
                        <a:lumMod val="50000"/>
                        <a:lumOff val="50000"/>
                      </a:prstClr>
                    </a:gs>
                  </a:gsLst>
                  <a:lin ang="16200000" scaled="0"/>
                </a:gradFill>
                <a:latin typeface="Segoe UI Light" pitchFamily="34" charset="0"/>
              </a:rPr>
              <a:t>3–6</a:t>
            </a:r>
            <a:r>
              <a:rPr lang="en-US" sz="3300" spc="450" baseline="30000" dirty="0">
                <a:gradFill>
                  <a:gsLst>
                    <a:gs pos="37000">
                      <a:prstClr val="black">
                        <a:lumMod val="50000"/>
                        <a:lumOff val="50000"/>
                      </a:prstClr>
                    </a:gs>
                    <a:gs pos="99000">
                      <a:prstClr val="black">
                        <a:lumMod val="50000"/>
                        <a:lumOff val="50000"/>
                      </a:prstClr>
                    </a:gs>
                  </a:gsLst>
                  <a:lin ang="16200000" scaled="0"/>
                </a:gradFill>
                <a:latin typeface="Segoe UI Light" pitchFamily="34" charset="0"/>
              </a:rPr>
              <a:t>th</a:t>
            </a:r>
            <a:r>
              <a:rPr lang="en-US" sz="3300" spc="450" dirty="0">
                <a:gradFill>
                  <a:gsLst>
                    <a:gs pos="37000">
                      <a:prstClr val="black">
                        <a:lumMod val="50000"/>
                        <a:lumOff val="50000"/>
                      </a:prstClr>
                    </a:gs>
                    <a:gs pos="99000">
                      <a:prstClr val="black">
                        <a:lumMod val="50000"/>
                        <a:lumOff val="50000"/>
                      </a:prstClr>
                    </a:gs>
                  </a:gsLst>
                  <a:lin ang="16200000" scaled="0"/>
                </a:gradFill>
                <a:latin typeface="Segoe UI Light" pitchFamily="34" charset="0"/>
              </a:rPr>
              <a:t/>
            </a:r>
            <a:br>
              <a:rPr lang="en-US" sz="3300" spc="450" dirty="0">
                <a:gradFill>
                  <a:gsLst>
                    <a:gs pos="37000">
                      <a:prstClr val="black">
                        <a:lumMod val="50000"/>
                        <a:lumOff val="50000"/>
                      </a:prstClr>
                    </a:gs>
                    <a:gs pos="99000">
                      <a:prstClr val="black">
                        <a:lumMod val="50000"/>
                        <a:lumOff val="50000"/>
                      </a:prstClr>
                    </a:gs>
                  </a:gsLst>
                  <a:lin ang="16200000" scaled="0"/>
                </a:gradFill>
                <a:latin typeface="Segoe UI Light" pitchFamily="34" charset="0"/>
              </a:rPr>
            </a:br>
            <a:r>
              <a:rPr lang="en-US" sz="3300" spc="375" dirty="0">
                <a:gradFill>
                  <a:gsLst>
                    <a:gs pos="37000">
                      <a:prstClr val="black">
                        <a:lumMod val="50000"/>
                        <a:lumOff val="50000"/>
                      </a:prstClr>
                    </a:gs>
                    <a:gs pos="99000">
                      <a:prstClr val="black">
                        <a:lumMod val="50000"/>
                        <a:lumOff val="50000"/>
                      </a:prstClr>
                    </a:gs>
                  </a:gsLst>
                  <a:lin ang="16200000" scaled="0"/>
                </a:gradFill>
                <a:latin typeface="Segoe Semibold" pitchFamily="34" charset="0"/>
              </a:rPr>
              <a:t>2011</a:t>
            </a:r>
          </a:p>
        </p:txBody>
      </p:sp>
      <p:sp>
        <p:nvSpPr>
          <p:cNvPr id="41" name="TextBox 40"/>
          <p:cNvSpPr txBox="1"/>
          <p:nvPr/>
        </p:nvSpPr>
        <p:spPr>
          <a:xfrm>
            <a:off x="3969947" y="4824160"/>
            <a:ext cx="3462342" cy="530923"/>
          </a:xfrm>
          <a:prstGeom prst="rect">
            <a:avLst/>
          </a:prstGeom>
          <a:noFill/>
        </p:spPr>
        <p:txBody>
          <a:bodyPr wrap="square" lIns="68586" tIns="34294" rIns="68586" bIns="34294" rtlCol="0">
            <a:spAutoFit/>
          </a:bodyPr>
          <a:lstStyle/>
          <a:p>
            <a:pPr algn="r" defTabSz="685862"/>
            <a:r>
              <a:rPr lang="en-US" sz="3000" dirty="0">
                <a:gradFill>
                  <a:gsLst>
                    <a:gs pos="37000">
                      <a:srgbClr val="FFA502"/>
                    </a:gs>
                    <a:gs pos="99000">
                      <a:srgbClr val="FFA502"/>
                    </a:gs>
                  </a:gsLst>
                  <a:lin ang="16200000" scaled="0"/>
                </a:gradFill>
                <a:latin typeface="Segoe UI Light" pitchFamily="34" charset="0"/>
              </a:rPr>
              <a:t>Conference </a:t>
            </a:r>
            <a:r>
              <a:rPr lang="en-US" sz="3000" dirty="0">
                <a:gradFill>
                  <a:gsLst>
                    <a:gs pos="37000">
                      <a:srgbClr val="FFA502"/>
                    </a:gs>
                    <a:gs pos="99000">
                      <a:srgbClr val="FFA502"/>
                    </a:gs>
                  </a:gsLst>
                  <a:lin ang="16200000" scaled="0"/>
                </a:gradFill>
                <a:latin typeface="Segoe UI Semibold" pitchFamily="34" charset="0"/>
              </a:rPr>
              <a:t>2011</a:t>
            </a:r>
          </a:p>
        </p:txBody>
      </p:sp>
    </p:spTree>
    <p:extLst>
      <p:ext uri="{BB962C8B-B14F-4D97-AF65-F5344CB8AC3E}">
        <p14:creationId xmlns:p14="http://schemas.microsoft.com/office/powerpoint/2010/main" val="20819893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700"/>
            <a:ext cx="8471316" cy="1143265"/>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3104"/>
            <a:ext cx="8471316" cy="1139037"/>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4" y="2698359"/>
            <a:ext cx="8038829" cy="1323745"/>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8322"/>
            <a:ext cx="7416824" cy="817434"/>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4766"/>
            <a:ext cx="7416824" cy="400203"/>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859"/>
            <a:ext cx="2549302" cy="1258498"/>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830092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paying attention?</a:t>
            </a:r>
            <a:endParaRPr lang="en-US" dirty="0"/>
          </a:p>
        </p:txBody>
      </p:sp>
      <p:sp>
        <p:nvSpPr>
          <p:cNvPr id="8" name="Text Placeholder 2"/>
          <p:cNvSpPr>
            <a:spLocks noGrp="1"/>
          </p:cNvSpPr>
          <p:nvPr/>
        </p:nvSpPr>
        <p:spPr>
          <a:xfrm>
            <a:off x="344956" y="2695699"/>
            <a:ext cx="8229600" cy="768263"/>
          </a:xfrm>
          <a:prstGeom prst="rect">
            <a:avLst/>
          </a:prstGeom>
        </p:spPr>
        <p:txBody>
          <a:bodyPr vert="horz" lIns="91436" tIns="45718" rIns="91436" bIns="45718"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Intelligent Questions</a:t>
            </a:r>
          </a:p>
        </p:txBody>
      </p:sp>
      <p:sp>
        <p:nvSpPr>
          <p:cNvPr id="9" name="Text Placeholder 2"/>
          <p:cNvSpPr txBox="1">
            <a:spLocks/>
          </p:cNvSpPr>
          <p:nvPr/>
        </p:nvSpPr>
        <p:spPr>
          <a:xfrm>
            <a:off x="427487" y="1970662"/>
            <a:ext cx="8363938" cy="574649"/>
          </a:xfrm>
          <a:prstGeom prst="rect">
            <a:avLst/>
          </a:prstGeom>
        </p:spPr>
        <p:txBody>
          <a:bodyPr vert="horz" lIns="91436" tIns="45718" rIns="91436" bIns="45718"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Prizes!</a:t>
            </a:r>
          </a:p>
        </p:txBody>
      </p:sp>
      <p:sp>
        <p:nvSpPr>
          <p:cNvPr id="10" name="Text Placeholder 2"/>
          <p:cNvSpPr txBox="1">
            <a:spLocks/>
          </p:cNvSpPr>
          <p:nvPr/>
        </p:nvSpPr>
        <p:spPr>
          <a:xfrm>
            <a:off x="427487" y="3459258"/>
            <a:ext cx="8363938" cy="43088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886" indent="-342886" defTabSz="914362">
              <a:buClr>
                <a:srgbClr val="03C2F1"/>
              </a:buClr>
              <a:buFont typeface="Segoe UI" pitchFamily="34" charset="0"/>
              <a:buChar char="►"/>
            </a:pPr>
            <a:r>
              <a:rPr lang="en-US" sz="2800" dirty="0">
                <a:solidFill>
                  <a:schemeClr val="tx1">
                    <a:lumMod val="50000"/>
                    <a:lumOff val="50000"/>
                  </a:schemeClr>
                </a:solidFill>
                <a:latin typeface="Segoe UI" pitchFamily="34" charset="0"/>
                <a:ea typeface="Segoe UI" pitchFamily="34" charset="0"/>
                <a:cs typeface="Segoe UI" pitchFamily="34" charset="0"/>
              </a:rPr>
              <a:t>Intelligent Answers</a:t>
            </a:r>
          </a:p>
        </p:txBody>
      </p:sp>
      <p:sp>
        <p:nvSpPr>
          <p:cNvPr id="12" name="Text Placeholder 2"/>
          <p:cNvSpPr txBox="1">
            <a:spLocks/>
          </p:cNvSpPr>
          <p:nvPr/>
        </p:nvSpPr>
        <p:spPr>
          <a:xfrm>
            <a:off x="427487" y="4103607"/>
            <a:ext cx="8363938" cy="861774"/>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886" indent="-342886">
              <a:buClr>
                <a:srgbClr val="03C2F1"/>
              </a:buClr>
              <a:buFont typeface="Segoe UI" pitchFamily="34" charset="0"/>
              <a:buChar char="►"/>
            </a:pPr>
            <a:r>
              <a:rPr lang="en-US" sz="2800" dirty="0">
                <a:solidFill>
                  <a:schemeClr val="tx1">
                    <a:lumMod val="50000"/>
                    <a:lumOff val="50000"/>
                  </a:schemeClr>
                </a:solidFill>
                <a:latin typeface="Segoe UI" pitchFamily="34" charset="0"/>
                <a:ea typeface="Segoe UI" pitchFamily="34" charset="0"/>
                <a:cs typeface="Segoe UI" pitchFamily="34" charset="0"/>
              </a:rPr>
              <a:t>Yelling MANGO! as loud as you can when you hear me say “Mango”</a:t>
            </a:r>
          </a:p>
        </p:txBody>
      </p:sp>
    </p:spTree>
    <p:extLst>
      <p:ext uri="{BB962C8B-B14F-4D97-AF65-F5344CB8AC3E}">
        <p14:creationId xmlns:p14="http://schemas.microsoft.com/office/powerpoint/2010/main" val="364626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055771"/>
            <a:ext cx="8382000" cy="707868"/>
          </a:xfrm>
          <a:prstGeom prst="rect">
            <a:avLst/>
          </a:prstGeom>
          <a:noFill/>
          <a:ln w="12700">
            <a:noFill/>
            <a:miter lim="800000"/>
            <a:headEnd type="none" w="sm" len="sm"/>
            <a:tailEnd type="none" w="sm" len="sm"/>
          </a:ln>
          <a:effectLst/>
        </p:spPr>
        <p:txBody>
          <a:bodyPr vert="horz" wrap="square" lIns="91421" tIns="45711" rIns="91421" bIns="45711" numCol="1" anchor="t" anchorCtr="0" compatLnSpc="1">
            <a:prstTxWarp prst="textNoShape">
              <a:avLst/>
            </a:prstTxWarp>
            <a:spAutoFit/>
          </a:bodyPr>
          <a:lstStyle/>
          <a:p>
            <a:pPr algn="ctr" defTabSz="914061" eaLnBrk="0" hangingPunct="0"/>
            <a:r>
              <a:rPr lang="en-US" sz="800" dirty="0">
                <a:solidFill>
                  <a:schemeClr val="bg2"/>
                </a:solidFill>
                <a:latin typeface="Calibri" pitchFamily="34" charset="0"/>
                <a:cs typeface="Arial" charset="0"/>
              </a:rPr>
              <a:t>© 2010 Microsoft Corporation. All rights reserved. Microsoft, Windows, Windows Vista and other product names are or may be registered trademarks and/or trademarks </a:t>
            </a:r>
            <a:br>
              <a:rPr lang="en-US" sz="800" dirty="0">
                <a:solidFill>
                  <a:schemeClr val="bg2"/>
                </a:solidFill>
                <a:latin typeface="Calibri" pitchFamily="34" charset="0"/>
                <a:cs typeface="Arial" charset="0"/>
              </a:rPr>
            </a:br>
            <a:r>
              <a:rPr lang="en-US" sz="800" dirty="0">
                <a:solidFill>
                  <a:schemeClr val="bg2"/>
                </a:solidFill>
                <a:latin typeface="Calibri" pitchFamily="34" charset="0"/>
                <a:cs typeface="Arial" charset="0"/>
              </a:rPr>
              <a:t>in the U.S. and/or other countries.</a:t>
            </a:r>
          </a:p>
          <a:p>
            <a:pPr algn="ctr" defTabSz="914061"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6" name="Picture 5" descr="mslogo_white.png"/>
          <p:cNvPicPr>
            <a:picLocks noChangeAspect="1"/>
          </p:cNvPicPr>
          <p:nvPr/>
        </p:nvPicPr>
        <p:blipFill>
          <a:blip r:embed="rId3"/>
          <a:stretch>
            <a:fillRect/>
          </a:stretch>
        </p:blipFill>
        <p:spPr>
          <a:xfrm>
            <a:off x="2371526" y="2954236"/>
            <a:ext cx="4400948" cy="951118"/>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9" y="3429794"/>
            <a:ext cx="4297363" cy="1152395"/>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lIns="91436" tIns="45718" rIns="91436" bIns="45718"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31" y="3429794"/>
            <a:ext cx="4297363" cy="1152395"/>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lIns="91436" tIns="45718" rIns="91436" bIns="45718"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11" y="1269054"/>
            <a:ext cx="4297363" cy="1152395"/>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lIns="91436" tIns="45718" rIns="91436" bIns="45718"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4" y="1269054"/>
            <a:ext cx="4297363" cy="1152395"/>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lIns="91436" tIns="45718" rIns="91436" bIns="45718"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71" y="3573845"/>
            <a:ext cx="3624263" cy="738359"/>
          </a:xfrm>
          <a:prstGeom prst="rect">
            <a:avLst/>
          </a:prstGeom>
          <a:noFill/>
          <a:ln w="9525">
            <a:noFill/>
            <a:miter lim="800000"/>
            <a:headEnd/>
            <a:tailEnd/>
          </a:ln>
        </p:spPr>
      </p:pic>
      <p:sp>
        <p:nvSpPr>
          <p:cNvPr id="30729" name="Rectangle 46"/>
          <p:cNvSpPr>
            <a:spLocks noChangeArrowheads="1"/>
          </p:cNvSpPr>
          <p:nvPr/>
        </p:nvSpPr>
        <p:spPr bwMode="auto">
          <a:xfrm>
            <a:off x="838200" y="2323053"/>
            <a:ext cx="3429000" cy="830993"/>
          </a:xfrm>
          <a:prstGeom prst="rect">
            <a:avLst/>
          </a:prstGeom>
          <a:noFill/>
          <a:ln w="9525">
            <a:noFill/>
            <a:miter lim="800000"/>
            <a:headEnd/>
            <a:tailEnd/>
          </a:ln>
        </p:spPr>
        <p:txBody>
          <a:bodyPr wrap="square" lIns="91436" tIns="45718" rIns="91436" bIns="45718">
            <a:spAutoFit/>
          </a:bodyPr>
          <a:lstStyle/>
          <a:p>
            <a:pPr>
              <a:spcBef>
                <a:spcPts val="600"/>
              </a:spcBef>
            </a:pPr>
            <a:r>
              <a:rPr lang="en-US" sz="1600" dirty="0">
                <a:solidFill>
                  <a:schemeClr val="bg2"/>
                </a:solidFill>
                <a:latin typeface="Calibri" pitchFamily="34" charset="0"/>
                <a:hlinkClick r:id="rId4"/>
              </a:rPr>
              <a:t>www.msteched.com/Australia</a:t>
            </a:r>
            <a:r>
              <a:rPr lang="en-US" sz="1600" dirty="0">
                <a:solidFill>
                  <a:schemeClr val="bg2"/>
                </a:solidFill>
                <a:latin typeface="Calibri" pitchFamily="34" charset="0"/>
              </a:rPr>
              <a:t> </a:t>
            </a:r>
          </a:p>
          <a:p>
            <a:pPr marL="0" lvl="1"/>
            <a:endParaRPr lang="en-US" sz="1600" dirty="0">
              <a:solidFill>
                <a:schemeClr val="bg2"/>
              </a:solidFill>
              <a:latin typeface="Calibri" pitchFamily="34" charset="0"/>
            </a:endParaRPr>
          </a:p>
          <a:p>
            <a:pPr marL="0" lvl="1"/>
            <a:r>
              <a:rPr lang="en-US" sz="1600"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7" y="4474614"/>
            <a:ext cx="4067175" cy="830993"/>
          </a:xfrm>
          <a:prstGeom prst="rect">
            <a:avLst/>
          </a:prstGeom>
          <a:noFill/>
          <a:ln w="9525">
            <a:noFill/>
            <a:miter lim="800000"/>
            <a:headEnd/>
            <a:tailEnd/>
          </a:ln>
        </p:spPr>
        <p:txBody>
          <a:bodyPr wrap="square" lIns="91436" tIns="45718" rIns="91436" bIns="45718">
            <a:spAutoFit/>
          </a:bodyPr>
          <a:lstStyle/>
          <a:p>
            <a:pPr>
              <a:spcBef>
                <a:spcPts val="600"/>
              </a:spcBef>
              <a:buSzPct val="120000"/>
              <a:tabLst>
                <a:tab pos="1828724" algn="l"/>
              </a:tabLst>
            </a:pPr>
            <a:r>
              <a:rPr lang="en-US" sz="1600" dirty="0">
                <a:solidFill>
                  <a:schemeClr val="bg2"/>
                </a:solidFill>
                <a:latin typeface="Calibri" pitchFamily="34" charset="0"/>
                <a:hlinkClick r:id="rId5"/>
              </a:rPr>
              <a:t>http://</a:t>
            </a:r>
            <a:r>
              <a:rPr lang="en-AU" sz="1600" dirty="0">
                <a:solidFill>
                  <a:schemeClr val="bg2"/>
                </a:solidFill>
                <a:hlinkClick r:id="rId5"/>
              </a:rPr>
              <a:t> technet.microsoft.com/en-au</a:t>
            </a:r>
            <a:r>
              <a:rPr lang="en-US" sz="1600" b="1" dirty="0">
                <a:solidFill>
                  <a:schemeClr val="bg2"/>
                </a:solidFill>
                <a:latin typeface="Calibri" pitchFamily="34" charset="0"/>
                <a:hlinkClick r:id="rId5"/>
              </a:rPr>
              <a:t>  </a:t>
            </a:r>
            <a:endParaRPr lang="en-US" sz="1600" dirty="0">
              <a:solidFill>
                <a:schemeClr val="bg2"/>
              </a:solidFill>
              <a:latin typeface="Calibri" pitchFamily="34" charset="0"/>
            </a:endParaRPr>
          </a:p>
          <a:p>
            <a:pPr marL="0" lvl="1">
              <a:tabLst>
                <a:tab pos="1828724" algn="l"/>
              </a:tabLst>
            </a:pPr>
            <a:endParaRPr lang="en-US" sz="1600" dirty="0">
              <a:solidFill>
                <a:schemeClr val="bg2"/>
              </a:solidFill>
              <a:latin typeface="Calibri" pitchFamily="34" charset="0"/>
            </a:endParaRPr>
          </a:p>
          <a:p>
            <a:pPr marL="0" lvl="1">
              <a:tabLst>
                <a:tab pos="1828724" algn="l"/>
              </a:tabLst>
            </a:pPr>
            <a:r>
              <a:rPr lang="en-US" sz="1600"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3" y="1281411"/>
            <a:ext cx="2409825" cy="107657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8" y="3583821"/>
            <a:ext cx="1857375" cy="943193"/>
          </a:xfrm>
          <a:prstGeom prst="rect">
            <a:avLst/>
          </a:prstGeom>
          <a:noFill/>
          <a:ln w="9525">
            <a:noFill/>
            <a:miter lim="800000"/>
            <a:headEnd/>
            <a:tailEnd/>
          </a:ln>
        </p:spPr>
      </p:pic>
      <p:sp>
        <p:nvSpPr>
          <p:cNvPr id="30734" name="Rectangle 27"/>
          <p:cNvSpPr>
            <a:spLocks noChangeArrowheads="1"/>
          </p:cNvSpPr>
          <p:nvPr/>
        </p:nvSpPr>
        <p:spPr bwMode="auto">
          <a:xfrm>
            <a:off x="5218112" y="4474611"/>
            <a:ext cx="3925888" cy="907937"/>
          </a:xfrm>
          <a:prstGeom prst="rect">
            <a:avLst/>
          </a:prstGeom>
          <a:noFill/>
          <a:ln w="9525">
            <a:noFill/>
            <a:miter lim="800000"/>
            <a:headEnd/>
            <a:tailEnd/>
          </a:ln>
        </p:spPr>
        <p:txBody>
          <a:bodyPr wrap="square" lIns="91436" tIns="45718" rIns="91436" bIns="45718">
            <a:spAutoFit/>
          </a:bodyPr>
          <a:lstStyle/>
          <a:p>
            <a:pPr>
              <a:spcBef>
                <a:spcPts val="600"/>
              </a:spcBef>
              <a:tabLst>
                <a:tab pos="1828724" algn="l"/>
              </a:tabLst>
            </a:pPr>
            <a:r>
              <a:rPr lang="en-US" sz="1600" dirty="0">
                <a:solidFill>
                  <a:schemeClr val="bg2"/>
                </a:solidFill>
                <a:latin typeface="Calibri" pitchFamily="34" charset="0"/>
                <a:hlinkClick r:id="rId8"/>
              </a:rPr>
              <a:t>http://</a:t>
            </a:r>
            <a:r>
              <a:rPr lang="en-AU" sz="1600" dirty="0">
                <a:solidFill>
                  <a:schemeClr val="bg2"/>
                </a:solidFill>
                <a:hlinkClick r:id="rId8"/>
              </a:rPr>
              <a:t>msdn.microsoft.com/en-au</a:t>
            </a:r>
            <a:endParaRPr lang="en-AU" sz="1600" dirty="0">
              <a:solidFill>
                <a:schemeClr val="bg2"/>
              </a:solidFill>
            </a:endParaRPr>
          </a:p>
          <a:p>
            <a:pPr>
              <a:spcBef>
                <a:spcPts val="600"/>
              </a:spcBef>
              <a:tabLst>
                <a:tab pos="1828724" algn="l"/>
              </a:tabLst>
            </a:pPr>
            <a:r>
              <a:rPr lang="en-US" sz="1600" b="1" dirty="0">
                <a:solidFill>
                  <a:schemeClr val="bg2"/>
                </a:solidFill>
                <a:latin typeface="Calibri" pitchFamily="34" charset="0"/>
              </a:rPr>
              <a:t> </a:t>
            </a:r>
            <a:endParaRPr lang="en-US" sz="1600" dirty="0">
              <a:solidFill>
                <a:schemeClr val="bg2"/>
              </a:solidFill>
              <a:latin typeface="Calibri" pitchFamily="34" charset="0"/>
            </a:endParaRPr>
          </a:p>
          <a:p>
            <a:pPr marL="0" lvl="1">
              <a:tabLst>
                <a:tab pos="1828724" algn="l"/>
              </a:tabLst>
            </a:pPr>
            <a:r>
              <a:rPr lang="en-US" sz="1600"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953000" y="2323053"/>
            <a:ext cx="4514850" cy="830993"/>
          </a:xfrm>
          <a:prstGeom prst="rect">
            <a:avLst/>
          </a:prstGeom>
          <a:noFill/>
          <a:ln w="9525">
            <a:noFill/>
            <a:miter lim="800000"/>
            <a:headEnd/>
            <a:tailEnd/>
          </a:ln>
        </p:spPr>
        <p:txBody>
          <a:bodyPr lIns="91436" tIns="45718" rIns="91436" bIns="45718">
            <a:spAutoFit/>
          </a:bodyPr>
          <a:lstStyle/>
          <a:p>
            <a:pPr>
              <a:spcBef>
                <a:spcPts val="600"/>
              </a:spcBef>
            </a:pPr>
            <a:r>
              <a:rPr lang="en-AU" sz="1600" dirty="0">
                <a:solidFill>
                  <a:schemeClr val="bg2"/>
                </a:solidFill>
                <a:hlinkClick r:id="rId9"/>
              </a:rPr>
              <a:t>www.microsoft.com/australia/learning</a:t>
            </a:r>
            <a:r>
              <a:rPr lang="en-US" sz="1600" dirty="0">
                <a:solidFill>
                  <a:schemeClr val="bg2"/>
                </a:solidFill>
                <a:latin typeface="Calibri" pitchFamily="34" charset="0"/>
              </a:rPr>
              <a:t>  </a:t>
            </a:r>
          </a:p>
          <a:p>
            <a:pPr marL="0" lvl="1"/>
            <a:endParaRPr lang="en-US" sz="1600" dirty="0">
              <a:solidFill>
                <a:schemeClr val="bg2"/>
              </a:solidFill>
              <a:latin typeface="Calibri" pitchFamily="34" charset="0"/>
            </a:endParaRPr>
          </a:p>
          <a:p>
            <a:r>
              <a:rPr lang="en-US" sz="1600"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7" y="1269054"/>
            <a:ext cx="3476625" cy="771704"/>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a:t>
            </a:r>
            <a:endParaRPr lang="en-US" dirty="0"/>
          </a:p>
        </p:txBody>
      </p:sp>
      <p:sp>
        <p:nvSpPr>
          <p:cNvPr id="6" name="Text Placeholder 5"/>
          <p:cNvSpPr>
            <a:spLocks noGrp="1"/>
          </p:cNvSpPr>
          <p:nvPr>
            <p:ph idx="1"/>
          </p:nvPr>
        </p:nvSpPr>
        <p:spPr/>
        <p:txBody>
          <a:bodyPr>
            <a:normAutofit/>
          </a:bodyPr>
          <a:lstStyle/>
          <a:p>
            <a:r>
              <a:rPr lang="en-US" dirty="0" smtClean="0"/>
              <a:t>Understand SharePoint Phone Developer Environment Options</a:t>
            </a:r>
          </a:p>
          <a:p>
            <a:r>
              <a:rPr lang="en-US" dirty="0" smtClean="0"/>
              <a:t>Understand Authentication options</a:t>
            </a:r>
          </a:p>
          <a:p>
            <a:r>
              <a:rPr lang="en-US" dirty="0" smtClean="0"/>
              <a:t>Understand APIs and Data Access options</a:t>
            </a:r>
          </a:p>
          <a:p>
            <a:endParaRPr lang="en-US" dirty="0"/>
          </a:p>
          <a:p>
            <a:r>
              <a:rPr lang="en-US" dirty="0" smtClean="0"/>
              <a:t>Not covering</a:t>
            </a:r>
          </a:p>
          <a:p>
            <a:pPr lvl="1"/>
            <a:r>
              <a:rPr lang="en-US" dirty="0" smtClean="0"/>
              <a:t>Windows Phone app basics (other sessions for that)</a:t>
            </a:r>
          </a:p>
          <a:p>
            <a:pPr lvl="1"/>
            <a:endParaRPr lang="en-US" dirty="0" smtClean="0"/>
          </a:p>
          <a:p>
            <a:pPr marL="0" indent="0">
              <a:buNone/>
            </a:pPr>
            <a:endParaRPr lang="en-US" dirty="0"/>
          </a:p>
        </p:txBody>
      </p:sp>
    </p:spTree>
    <p:extLst>
      <p:ext uri="{BB962C8B-B14F-4D97-AF65-F5344CB8AC3E}">
        <p14:creationId xmlns:p14="http://schemas.microsoft.com/office/powerpoint/2010/main" val="125316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71600" y="777120"/>
            <a:ext cx="7287076" cy="5316969"/>
            <a:chOff x="374380" y="274514"/>
            <a:chExt cx="9713571" cy="6405844"/>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59" y="792774"/>
              <a:ext cx="2695575" cy="445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4380" y="274514"/>
              <a:ext cx="3738832" cy="6405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6226" y="914400"/>
              <a:ext cx="6181725" cy="4336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02181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152439"/>
            <a:ext cx="6752492" cy="5476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110" y="1557586"/>
            <a:ext cx="2364219" cy="496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823" y="1557586"/>
            <a:ext cx="2358043" cy="4968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16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go native?</a:t>
            </a:r>
            <a:endParaRPr lang="en-US" dirty="0"/>
          </a:p>
        </p:txBody>
      </p:sp>
      <p:sp>
        <p:nvSpPr>
          <p:cNvPr id="3" name="Text Placeholder 2"/>
          <p:cNvSpPr>
            <a:spLocks noGrp="1"/>
          </p:cNvSpPr>
          <p:nvPr>
            <p:ph type="body" sz="quarter" idx="4294967295"/>
          </p:nvPr>
        </p:nvSpPr>
        <p:spPr>
          <a:xfrm>
            <a:off x="389436" y="1773610"/>
            <a:ext cx="8363938" cy="4913252"/>
          </a:xfrm>
          <a:prstGeom prst="rect">
            <a:avLst/>
          </a:prstGeom>
        </p:spPr>
        <p:txBody>
          <a:bodyPr lIns="68586" tIns="34294" rIns="68586" bIns="34294"/>
          <a:lstStyle/>
          <a:p>
            <a:r>
              <a:rPr lang="en-US" dirty="0" smtClean="0">
                <a:solidFill>
                  <a:schemeClr val="tx1">
                    <a:lumMod val="50000"/>
                    <a:lumOff val="50000"/>
                  </a:schemeClr>
                </a:solidFill>
              </a:rPr>
              <a:t>Hardware integration, audio, gyro, camera etc…</a:t>
            </a:r>
          </a:p>
          <a:p>
            <a:r>
              <a:rPr lang="en-US" dirty="0" smtClean="0">
                <a:solidFill>
                  <a:schemeClr val="tx1">
                    <a:lumMod val="50000"/>
                    <a:lumOff val="50000"/>
                  </a:schemeClr>
                </a:solidFill>
              </a:rPr>
              <a:t>Offline options</a:t>
            </a:r>
          </a:p>
          <a:p>
            <a:r>
              <a:rPr lang="en-US" dirty="0" smtClean="0">
                <a:solidFill>
                  <a:schemeClr val="tx1">
                    <a:lumMod val="50000"/>
                    <a:lumOff val="50000"/>
                  </a:schemeClr>
                </a:solidFill>
              </a:rPr>
              <a:t>Hardware acceleration</a:t>
            </a:r>
          </a:p>
          <a:p>
            <a:r>
              <a:rPr lang="en-US" dirty="0" smtClean="0">
                <a:solidFill>
                  <a:schemeClr val="tx1">
                    <a:lumMod val="50000"/>
                    <a:lumOff val="50000"/>
                  </a:schemeClr>
                </a:solidFill>
              </a:rPr>
              <a:t>OS integration options, </a:t>
            </a:r>
          </a:p>
          <a:p>
            <a:pPr lvl="1"/>
            <a:r>
              <a:rPr lang="en-US" dirty="0">
                <a:solidFill>
                  <a:schemeClr val="tx1">
                    <a:lumMod val="50000"/>
                    <a:lumOff val="50000"/>
                  </a:schemeClr>
                </a:solidFill>
              </a:rPr>
              <a:t>H</a:t>
            </a:r>
            <a:r>
              <a:rPr lang="en-US" dirty="0" smtClean="0">
                <a:solidFill>
                  <a:schemeClr val="tx1">
                    <a:lumMod val="50000"/>
                    <a:lumOff val="50000"/>
                  </a:schemeClr>
                </a:solidFill>
              </a:rPr>
              <a:t>ub integration</a:t>
            </a:r>
          </a:p>
          <a:p>
            <a:pPr lvl="1"/>
            <a:r>
              <a:rPr lang="en-US" dirty="0" smtClean="0">
                <a:solidFill>
                  <a:schemeClr val="tx1">
                    <a:lumMod val="50000"/>
                    <a:lumOff val="50000"/>
                  </a:schemeClr>
                </a:solidFill>
              </a:rPr>
              <a:t>Background agents</a:t>
            </a:r>
          </a:p>
          <a:p>
            <a:pPr lvl="1"/>
            <a:r>
              <a:rPr lang="en-US" dirty="0" smtClean="0">
                <a:solidFill>
                  <a:schemeClr val="tx1">
                    <a:lumMod val="50000"/>
                    <a:lumOff val="50000"/>
                  </a:schemeClr>
                </a:solidFill>
              </a:rPr>
              <a:t>Notifications, reminders</a:t>
            </a:r>
          </a:p>
          <a:p>
            <a:pPr lvl="1"/>
            <a:r>
              <a:rPr lang="en-US" dirty="0" smtClean="0">
                <a:solidFill>
                  <a:schemeClr val="tx1">
                    <a:lumMod val="50000"/>
                    <a:lumOff val="50000"/>
                  </a:schemeClr>
                </a:solidFill>
              </a:rPr>
              <a:t>Live Tile(s)</a:t>
            </a:r>
          </a:p>
          <a:p>
            <a:pPr lvl="1"/>
            <a:endParaRPr lang="en-US" dirty="0">
              <a:solidFill>
                <a:schemeClr val="tx1">
                  <a:lumMod val="50000"/>
                  <a:lumOff val="50000"/>
                </a:schemeClr>
              </a:solidFill>
            </a:endParaRPr>
          </a:p>
        </p:txBody>
      </p:sp>
    </p:spTree>
    <p:extLst>
      <p:ext uri="{BB962C8B-B14F-4D97-AF65-F5344CB8AC3E}">
        <p14:creationId xmlns:p14="http://schemas.microsoft.com/office/powerpoint/2010/main" val="1777056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98" y="164675"/>
            <a:ext cx="8507288" cy="1143265"/>
          </a:xfrm>
        </p:spPr>
        <p:txBody>
          <a:bodyPr>
            <a:normAutofit fontScale="90000"/>
          </a:bodyPr>
          <a:lstStyle/>
          <a:p>
            <a:r>
              <a:rPr lang="en-US" dirty="0"/>
              <a:t>SharePoint and </a:t>
            </a:r>
            <a:r>
              <a:rPr lang="en-US" dirty="0" smtClean="0"/>
              <a:t>Windows </a:t>
            </a:r>
            <a:r>
              <a:rPr lang="en-US" dirty="0"/>
              <a:t>Phone </a:t>
            </a:r>
            <a:r>
              <a:rPr lang="en-US" dirty="0" smtClean="0"/>
              <a:t>7 </a:t>
            </a:r>
            <a:r>
              <a:rPr lang="en-US" dirty="0"/>
              <a:t/>
            </a:r>
            <a:br>
              <a:rPr lang="en-US" dirty="0"/>
            </a:br>
            <a:r>
              <a:rPr lang="en-US" dirty="0"/>
              <a:t>Training Kit</a:t>
            </a:r>
          </a:p>
        </p:txBody>
      </p:sp>
      <p:sp>
        <p:nvSpPr>
          <p:cNvPr id="6" name="Content Placeholder 5"/>
          <p:cNvSpPr>
            <a:spLocks noGrp="1"/>
          </p:cNvSpPr>
          <p:nvPr>
            <p:ph idx="1"/>
          </p:nvPr>
        </p:nvSpPr>
        <p:spPr/>
        <p:txBody>
          <a:bodyPr>
            <a:normAutofit/>
          </a:bodyPr>
          <a:lstStyle/>
          <a:p>
            <a:r>
              <a:rPr lang="en-US" dirty="0" smtClean="0"/>
              <a:t>10 Training Units</a:t>
            </a:r>
          </a:p>
          <a:p>
            <a:r>
              <a:rPr lang="en-US" dirty="0" smtClean="0"/>
              <a:t>25 Hands on Labs</a:t>
            </a:r>
          </a:p>
          <a:p>
            <a:r>
              <a:rPr lang="en-US" dirty="0" smtClean="0"/>
              <a:t>Online and Offline </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406" y="1744309"/>
            <a:ext cx="2950649" cy="42777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02397" y="6220423"/>
            <a:ext cx="8038263" cy="346257"/>
          </a:xfrm>
          <a:prstGeom prst="rect">
            <a:avLst/>
          </a:prstGeom>
        </p:spPr>
        <p:txBody>
          <a:bodyPr wrap="square" lIns="68586" tIns="34294" rIns="68586" bIns="34294">
            <a:spAutoFit/>
          </a:bodyPr>
          <a:lstStyle/>
          <a:p>
            <a:r>
              <a:rPr lang="en-US" dirty="0"/>
              <a:t>http://msdn.microsoft.com/SharePointAndWindowsPhone7TrainingCourse</a:t>
            </a:r>
          </a:p>
        </p:txBody>
      </p:sp>
    </p:spTree>
    <p:extLst>
      <p:ext uri="{BB962C8B-B14F-4D97-AF65-F5344CB8AC3E}">
        <p14:creationId xmlns:p14="http://schemas.microsoft.com/office/powerpoint/2010/main" val="392279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NZ2011 Final PPT">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7332</TotalTime>
  <Words>1368</Words>
  <Application>Microsoft Office PowerPoint</Application>
  <PresentationFormat>Custom</PresentationFormat>
  <Paragraphs>293</Paragraphs>
  <Slides>41</Slides>
  <Notes>8</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TENZ2011 Final PPT</vt:lpstr>
      <vt:lpstr>1_Office Theme</vt:lpstr>
      <vt:lpstr>PowerPoint Presentation</vt:lpstr>
      <vt:lpstr>PowerPoint Presentation</vt:lpstr>
      <vt:lpstr>Developing Windows Phone 7 Applications for SharePoint</vt:lpstr>
      <vt:lpstr>Who is paying attention?</vt:lpstr>
      <vt:lpstr>Objectives</vt:lpstr>
      <vt:lpstr>PowerPoint Presentation</vt:lpstr>
      <vt:lpstr>PowerPoint Presentation</vt:lpstr>
      <vt:lpstr>Why go native?</vt:lpstr>
      <vt:lpstr>SharePoint and Windows Phone 7  Training Kit</vt:lpstr>
      <vt:lpstr>Developer Environment</vt:lpstr>
      <vt:lpstr>Developer Environment</vt:lpstr>
      <vt:lpstr>SharePoint Developer Workstation</vt:lpstr>
      <vt:lpstr>Single Machine</vt:lpstr>
      <vt:lpstr>Multi-machine Developer Setup </vt:lpstr>
      <vt:lpstr>Multi-machine Developer Setup with UAG </vt:lpstr>
      <vt:lpstr>Single Machine Developer Setup with UAG </vt:lpstr>
      <vt:lpstr>Single Machine Developer Setup  with Hyper-V</vt:lpstr>
      <vt:lpstr>Authentication</vt:lpstr>
      <vt:lpstr>Authentication</vt:lpstr>
      <vt:lpstr>Identity Normalization</vt:lpstr>
      <vt:lpstr>SharePoint Claims Authentication Sign-in</vt:lpstr>
      <vt:lpstr>Put the Cookie in the Cookie Jar</vt:lpstr>
      <vt:lpstr>Option 1: Forms Based Authentication</vt:lpstr>
      <vt:lpstr>Forms Authentication </vt:lpstr>
      <vt:lpstr>Option 2: UAG</vt:lpstr>
      <vt:lpstr>PowerPoint Presentation</vt:lpstr>
      <vt:lpstr>PowerPoint Presentation</vt:lpstr>
      <vt:lpstr>Option 2: UAG</vt:lpstr>
      <vt:lpstr>UAG Authentication </vt:lpstr>
      <vt:lpstr>Option 3: AppFabric Service Bus Proxy </vt:lpstr>
      <vt:lpstr>Service Bus</vt:lpstr>
      <vt:lpstr>APIs</vt:lpstr>
      <vt:lpstr>SharePoint API Access Scenarios</vt:lpstr>
      <vt:lpstr>SharePoint Task Application</vt:lpstr>
      <vt:lpstr>Next Steps</vt:lpstr>
      <vt:lpstr>SharePoint 2010 Development with Silverlight </vt:lpstr>
      <vt:lpstr>Professional SharePoint 2010 Cloud Based Solutions</vt:lpstr>
      <vt:lpstr>PowerPoint Presentation</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265</cp:revision>
  <dcterms:created xsi:type="dcterms:W3CDTF">2011-07-18T00:56:31Z</dcterms:created>
  <dcterms:modified xsi:type="dcterms:W3CDTF">2011-08-31T23:56:51Z</dcterms:modified>
</cp:coreProperties>
</file>