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3" r:id="rId2"/>
  </p:sldMasterIdLst>
  <p:notesMasterIdLst>
    <p:notesMasterId r:id="rId27"/>
  </p:notesMasterIdLst>
  <p:sldIdLst>
    <p:sldId id="279" r:id="rId3"/>
    <p:sldId id="280" r:id="rId4"/>
    <p:sldId id="291" r:id="rId5"/>
    <p:sldId id="260" r:id="rId6"/>
    <p:sldId id="286" r:id="rId7"/>
    <p:sldId id="297" r:id="rId8"/>
    <p:sldId id="287" r:id="rId9"/>
    <p:sldId id="298" r:id="rId10"/>
    <p:sldId id="299" r:id="rId11"/>
    <p:sldId id="300" r:id="rId12"/>
    <p:sldId id="301" r:id="rId13"/>
    <p:sldId id="302" r:id="rId14"/>
    <p:sldId id="303" r:id="rId15"/>
    <p:sldId id="288" r:id="rId16"/>
    <p:sldId id="289" r:id="rId17"/>
    <p:sldId id="292" r:id="rId18"/>
    <p:sldId id="293" r:id="rId19"/>
    <p:sldId id="295" r:id="rId20"/>
    <p:sldId id="285" r:id="rId21"/>
    <p:sldId id="296" r:id="rId22"/>
    <p:sldId id="304" r:id="rId23"/>
    <p:sldId id="270" r:id="rId24"/>
    <p:sldId id="271" r:id="rId25"/>
    <p:sldId id="294"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424"/>
    <a:srgbClr val="C6341C"/>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3" autoAdjust="0"/>
    <p:restoredTop sz="67615" autoAdjust="0"/>
  </p:normalViewPr>
  <p:slideViewPr>
    <p:cSldViewPr>
      <p:cViewPr>
        <p:scale>
          <a:sx n="63" d="100"/>
          <a:sy n="63" d="100"/>
        </p:scale>
        <p:origin x="-219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6B19BB0-C51C-4C9A-8C99-63F45BC88E63}" type="datetimeFigureOut">
              <a:rPr lang="en-AU" smtClean="0"/>
              <a:pPr/>
              <a:t>2/09/2011</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18</a:t>
            </a:fld>
            <a:endParaRPr lang="en-AU" dirty="0"/>
          </a:p>
        </p:txBody>
      </p:sp>
    </p:spTree>
    <p:extLst>
      <p:ext uri="{BB962C8B-B14F-4D97-AF65-F5344CB8AC3E}">
        <p14:creationId xmlns:p14="http://schemas.microsoft.com/office/powerpoint/2010/main" val="2917017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19</a:t>
            </a:fld>
            <a:endParaRPr lang="en-AU" dirty="0"/>
          </a:p>
        </p:txBody>
      </p:sp>
    </p:spTree>
    <p:extLst>
      <p:ext uri="{BB962C8B-B14F-4D97-AF65-F5344CB8AC3E}">
        <p14:creationId xmlns:p14="http://schemas.microsoft.com/office/powerpoint/2010/main" val="62033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20</a:t>
            </a:fld>
            <a:endParaRPr lang="en-AU" dirty="0"/>
          </a:p>
        </p:txBody>
      </p:sp>
    </p:spTree>
    <p:extLst>
      <p:ext uri="{BB962C8B-B14F-4D97-AF65-F5344CB8AC3E}">
        <p14:creationId xmlns:p14="http://schemas.microsoft.com/office/powerpoint/2010/main" val="1460755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12:00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
        <p:nvSpPr>
          <p:cNvPr id="12" name="Slide Image Placeholder 11"/>
          <p:cNvSpPr>
            <a:spLocks noGrp="1" noRot="1" noChangeAspect="1"/>
          </p:cNvSpPr>
          <p:nvPr>
            <p:ph type="sldImg"/>
          </p:nvPr>
        </p:nvSpPr>
        <p:spPr>
          <a:xfrm>
            <a:off x="1346200" y="496888"/>
            <a:ext cx="4054475" cy="30416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12:00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1346200" y="496888"/>
            <a:ext cx="4054475" cy="30416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6</a:t>
            </a:fld>
            <a:endParaRPr lang="en-AU" dirty="0"/>
          </a:p>
        </p:txBody>
      </p:sp>
    </p:spTree>
    <p:extLst>
      <p:ext uri="{BB962C8B-B14F-4D97-AF65-F5344CB8AC3E}">
        <p14:creationId xmlns:p14="http://schemas.microsoft.com/office/powerpoint/2010/main" val="399190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8</a:t>
            </a:fld>
            <a:endParaRPr lang="en-AU" dirty="0"/>
          </a:p>
        </p:txBody>
      </p:sp>
    </p:spTree>
    <p:extLst>
      <p:ext uri="{BB962C8B-B14F-4D97-AF65-F5344CB8AC3E}">
        <p14:creationId xmlns:p14="http://schemas.microsoft.com/office/powerpoint/2010/main" val="243903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9</a:t>
            </a:fld>
            <a:endParaRPr lang="en-AU" dirty="0"/>
          </a:p>
        </p:txBody>
      </p:sp>
    </p:spTree>
    <p:extLst>
      <p:ext uri="{BB962C8B-B14F-4D97-AF65-F5344CB8AC3E}">
        <p14:creationId xmlns:p14="http://schemas.microsoft.com/office/powerpoint/2010/main" val="381750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10</a:t>
            </a:fld>
            <a:endParaRPr lang="en-AU" dirty="0"/>
          </a:p>
        </p:txBody>
      </p:sp>
    </p:spTree>
    <p:extLst>
      <p:ext uri="{BB962C8B-B14F-4D97-AF65-F5344CB8AC3E}">
        <p14:creationId xmlns:p14="http://schemas.microsoft.com/office/powerpoint/2010/main" val="3581483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11</a:t>
            </a:fld>
            <a:endParaRPr lang="en-AU" dirty="0"/>
          </a:p>
        </p:txBody>
      </p:sp>
    </p:spTree>
    <p:extLst>
      <p:ext uri="{BB962C8B-B14F-4D97-AF65-F5344CB8AC3E}">
        <p14:creationId xmlns:p14="http://schemas.microsoft.com/office/powerpoint/2010/main" val="3171192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12</a:t>
            </a:fld>
            <a:endParaRPr lang="en-AU" dirty="0"/>
          </a:p>
        </p:txBody>
      </p:sp>
    </p:spTree>
    <p:extLst>
      <p:ext uri="{BB962C8B-B14F-4D97-AF65-F5344CB8AC3E}">
        <p14:creationId xmlns:p14="http://schemas.microsoft.com/office/powerpoint/2010/main" val="1222597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17</a:t>
            </a:fld>
            <a:endParaRPr lang="en-AU" dirty="0"/>
          </a:p>
        </p:txBody>
      </p:sp>
    </p:spTree>
    <p:extLst>
      <p:ext uri="{BB962C8B-B14F-4D97-AF65-F5344CB8AC3E}">
        <p14:creationId xmlns:p14="http://schemas.microsoft.com/office/powerpoint/2010/main" val="3936364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102935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13977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3548936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64734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2/09/2011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2178454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34389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1197990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517614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2/09/2011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162796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188981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70432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72700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608368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211853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262344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80627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2/09/2011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2/09/2011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2/09/2011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26388824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hyperlink" Target="http://technet.microsoft.com/en-au" TargetMode="External"/><Relationship Id="rId10" Type="http://schemas.openxmlformats.org/officeDocument/2006/relationships/image" Target="../media/image33.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the Code</a:t>
            </a:r>
            <a:endParaRPr lang="en-AU" dirty="0"/>
          </a:p>
        </p:txBody>
      </p:sp>
      <p:sp>
        <p:nvSpPr>
          <p:cNvPr id="3" name="Content Placeholder 2"/>
          <p:cNvSpPr>
            <a:spLocks noGrp="1"/>
          </p:cNvSpPr>
          <p:nvPr>
            <p:ph idx="1"/>
          </p:nvPr>
        </p:nvSpPr>
        <p:spPr>
          <a:xfrm>
            <a:off x="2046548" y="2276872"/>
            <a:ext cx="5050904" cy="3849291"/>
          </a:xfrm>
        </p:spPr>
        <p:txBody>
          <a:bodyPr>
            <a:normAutofit fontScale="25000" lnSpcReduction="20000"/>
          </a:bodyPr>
          <a:lstStyle/>
          <a:p>
            <a:pPr marL="0" indent="0">
              <a:buNone/>
            </a:pPr>
            <a:r>
              <a:rPr lang="en-AU" dirty="0" err="1">
                <a:solidFill>
                  <a:srgbClr val="000000"/>
                </a:solidFill>
                <a:highlight>
                  <a:srgbClr val="FFFFFF"/>
                </a:highlight>
              </a:rPr>
              <a:t>strConn</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a:solidFill>
                  <a:srgbClr val="808080"/>
                </a:solidFill>
                <a:highlight>
                  <a:srgbClr val="FFFFFF"/>
                </a:highlight>
              </a:rPr>
              <a:t>"PROVIDER=SQLOLEDB; DATA SOURCE=FTDSQL04\sql01;INITIAL CATALOG=ACT; INTEGRATED SECURITY=</a:t>
            </a:r>
            <a:r>
              <a:rPr lang="en-AU" dirty="0" err="1">
                <a:solidFill>
                  <a:srgbClr val="808080"/>
                </a:solidFill>
                <a:highlight>
                  <a:srgbClr val="FFFFFF"/>
                </a:highlight>
              </a:rPr>
              <a:t>sspi</a:t>
            </a:r>
            <a:r>
              <a:rPr lang="en-AU" dirty="0">
                <a:solidFill>
                  <a:srgbClr val="808080"/>
                </a:solidFill>
                <a:highlight>
                  <a:srgbClr val="FFFFFF"/>
                </a:highlight>
              </a:rPr>
              <a:t>;"</a:t>
            </a:r>
            <a:endParaRPr lang="en-AU" dirty="0">
              <a:solidFill>
                <a:srgbClr val="000000"/>
              </a:solidFill>
              <a:highlight>
                <a:srgbClr val="FFFFFF"/>
              </a:highlight>
            </a:endParaRPr>
          </a:p>
          <a:p>
            <a:pPr marL="0" indent="0">
              <a:buNone/>
            </a:pPr>
            <a:r>
              <a:rPr lang="en-AU" dirty="0" err="1">
                <a:solidFill>
                  <a:srgbClr val="000000"/>
                </a:solidFill>
                <a:highlight>
                  <a:srgbClr val="FFFFFF"/>
                </a:highlight>
              </a:rPr>
              <a:t>cnSQL.Open</a:t>
            </a:r>
            <a:r>
              <a:rPr lang="en-AU" dirty="0">
                <a:solidFill>
                  <a:srgbClr val="000000"/>
                </a:solidFill>
                <a:highlight>
                  <a:srgbClr val="FFFFFF"/>
                </a:highlight>
              </a:rPr>
              <a:t> </a:t>
            </a:r>
            <a:r>
              <a:rPr lang="en-AU" dirty="0" err="1" smtClean="0">
                <a:solidFill>
                  <a:srgbClr val="000000"/>
                </a:solidFill>
                <a:highlight>
                  <a:srgbClr val="FFFFFF"/>
                </a:highlight>
              </a:rPr>
              <a:t>strConn</a:t>
            </a:r>
            <a:endParaRPr lang="en-AU" dirty="0" smtClean="0">
              <a:solidFill>
                <a:srgbClr val="000000"/>
              </a:solidFill>
              <a:highlight>
                <a:srgbClr val="FFFFFF"/>
              </a:highlight>
            </a:endParaRPr>
          </a:p>
          <a:p>
            <a:pPr marL="0" indent="0">
              <a:buNone/>
            </a:pPr>
            <a:endParaRPr lang="en-AU" dirty="0">
              <a:solidFill>
                <a:srgbClr val="000000"/>
              </a:solidFill>
              <a:highlight>
                <a:srgbClr val="FFFFFF"/>
              </a:highlight>
            </a:endParaRPr>
          </a:p>
          <a:p>
            <a:pPr marL="0" indent="0">
              <a:buNone/>
            </a:pPr>
            <a:r>
              <a:rPr lang="en-AU" dirty="0" err="1">
                <a:solidFill>
                  <a:srgbClr val="000000"/>
                </a:solidFill>
                <a:highlight>
                  <a:srgbClr val="FFFFFF"/>
                </a:highlight>
              </a:rPr>
              <a:t>intReadRow</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b="1" dirty="0">
                <a:solidFill>
                  <a:srgbClr val="FF0000"/>
                </a:solidFill>
                <a:highlight>
                  <a:srgbClr val="FFFFFF"/>
                </a:highlight>
              </a:rPr>
              <a:t>2</a:t>
            </a:r>
            <a:endParaRPr lang="en-AU" dirty="0">
              <a:solidFill>
                <a:srgbClr val="000000"/>
              </a:solidFill>
              <a:highlight>
                <a:srgbClr val="FFFFFF"/>
              </a:highlight>
            </a:endParaRPr>
          </a:p>
          <a:p>
            <a:pPr marL="0" indent="0">
              <a:buNone/>
            </a:pPr>
            <a:r>
              <a:rPr lang="en-AU" dirty="0" err="1">
                <a:solidFill>
                  <a:srgbClr val="000000"/>
                </a:solidFill>
                <a:highlight>
                  <a:srgbClr val="FFFFFF"/>
                </a:highlight>
              </a:rPr>
              <a:t>intWriteRow</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b="1" dirty="0">
                <a:solidFill>
                  <a:srgbClr val="FF0000"/>
                </a:solidFill>
                <a:highlight>
                  <a:srgbClr val="FFFFFF"/>
                </a:highlight>
              </a:rPr>
              <a:t>1</a:t>
            </a:r>
            <a:endParaRPr lang="en-AU" dirty="0">
              <a:solidFill>
                <a:srgbClr val="000000"/>
              </a:solidFill>
              <a:highlight>
                <a:srgbClr val="FFFFFF"/>
              </a:highlight>
            </a:endParaRPr>
          </a:p>
          <a:p>
            <a:pPr marL="0" indent="0">
              <a:buNone/>
            </a:pPr>
            <a:r>
              <a:rPr lang="en-AU" dirty="0">
                <a:solidFill>
                  <a:srgbClr val="0000FF"/>
                </a:solidFill>
                <a:highlight>
                  <a:srgbClr val="FFFFFF"/>
                </a:highlight>
              </a:rPr>
              <a:t>Set</a:t>
            </a:r>
            <a:r>
              <a:rPr lang="en-AU" dirty="0">
                <a:solidFill>
                  <a:srgbClr val="000000"/>
                </a:solidFill>
                <a:highlight>
                  <a:srgbClr val="FFFFFF"/>
                </a:highlight>
              </a:rPr>
              <a:t> </a:t>
            </a:r>
            <a:r>
              <a:rPr lang="en-AU" dirty="0" err="1">
                <a:solidFill>
                  <a:srgbClr val="000000"/>
                </a:solidFill>
                <a:highlight>
                  <a:srgbClr val="FFFFFF"/>
                </a:highlight>
              </a:rPr>
              <a:t>ranCurrcell</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AddinsSheet.Cells</a:t>
            </a:r>
            <a:r>
              <a:rPr lang="en-AU" b="1" dirty="0">
                <a:solidFill>
                  <a:srgbClr val="000000"/>
                </a:solidFill>
                <a:highlight>
                  <a:srgbClr val="FFFFFF"/>
                </a:highlight>
              </a:rPr>
              <a:t>(</a:t>
            </a:r>
            <a:r>
              <a:rPr lang="en-AU" dirty="0" err="1">
                <a:solidFill>
                  <a:srgbClr val="000000"/>
                </a:solidFill>
                <a:highlight>
                  <a:srgbClr val="FFFFFF"/>
                </a:highlight>
              </a:rPr>
              <a:t>intReadRow</a:t>
            </a:r>
            <a:r>
              <a:rPr lang="en-AU" b="1" dirty="0">
                <a:solidFill>
                  <a:srgbClr val="000000"/>
                </a:solidFill>
                <a:highlight>
                  <a:srgbClr val="FFFFFF"/>
                </a:highlight>
              </a:rPr>
              <a:t>,</a:t>
            </a:r>
            <a:r>
              <a:rPr lang="en-AU" dirty="0">
                <a:solidFill>
                  <a:srgbClr val="000000"/>
                </a:solidFill>
                <a:highlight>
                  <a:srgbClr val="FFFFFF"/>
                </a:highlight>
              </a:rPr>
              <a:t> </a:t>
            </a:r>
            <a:r>
              <a:rPr lang="en-AU" b="1" dirty="0">
                <a:solidFill>
                  <a:srgbClr val="FF0000"/>
                </a:solidFill>
                <a:highlight>
                  <a:srgbClr val="FFFFFF"/>
                </a:highlight>
              </a:rPr>
              <a:t>2</a:t>
            </a:r>
            <a:r>
              <a:rPr lang="en-AU" b="1" dirty="0">
                <a:solidFill>
                  <a:srgbClr val="000000"/>
                </a:solidFill>
                <a:highlight>
                  <a:srgbClr val="FFFFFF"/>
                </a:highlight>
              </a:rPr>
              <a:t>)</a:t>
            </a:r>
            <a:endParaRPr lang="en-AU" dirty="0">
              <a:solidFill>
                <a:srgbClr val="000000"/>
              </a:solidFill>
              <a:highlight>
                <a:srgbClr val="FFFFFF"/>
              </a:highlight>
            </a:endParaRPr>
          </a:p>
          <a:p>
            <a:pPr marL="0" indent="0">
              <a:buNone/>
            </a:pPr>
            <a:r>
              <a:rPr lang="en-AU" dirty="0">
                <a:solidFill>
                  <a:srgbClr val="0000FF"/>
                </a:solidFill>
                <a:highlight>
                  <a:srgbClr val="FFFFFF"/>
                </a:highlight>
              </a:rPr>
              <a:t>Do</a:t>
            </a:r>
            <a:r>
              <a:rPr lang="en-AU" dirty="0">
                <a:solidFill>
                  <a:srgbClr val="000000"/>
                </a:solidFill>
                <a:highlight>
                  <a:srgbClr val="FFFFFF"/>
                </a:highlight>
              </a:rPr>
              <a:t> </a:t>
            </a:r>
            <a:r>
              <a:rPr lang="en-AU" dirty="0">
                <a:solidFill>
                  <a:srgbClr val="0000FF"/>
                </a:solidFill>
                <a:highlight>
                  <a:srgbClr val="FFFFFF"/>
                </a:highlight>
              </a:rPr>
              <a:t>While</a:t>
            </a:r>
            <a:r>
              <a:rPr lang="en-AU" dirty="0">
                <a:solidFill>
                  <a:srgbClr val="000000"/>
                </a:solidFill>
                <a:highlight>
                  <a:srgbClr val="FFFFFF"/>
                </a:highlight>
              </a:rPr>
              <a:t> </a:t>
            </a:r>
            <a:r>
              <a:rPr lang="en-AU" dirty="0" err="1">
                <a:solidFill>
                  <a:srgbClr val="000000"/>
                </a:solidFill>
                <a:highlight>
                  <a:srgbClr val="FFFFFF"/>
                </a:highlight>
              </a:rPr>
              <a:t>ranCurrcell</a:t>
            </a:r>
            <a:r>
              <a:rPr lang="en-AU" dirty="0">
                <a:solidFill>
                  <a:srgbClr val="000000"/>
                </a:solidFill>
                <a:highlight>
                  <a:srgbClr val="FFFFFF"/>
                </a:highlight>
              </a:rPr>
              <a:t> </a:t>
            </a:r>
            <a:r>
              <a:rPr lang="en-AU" b="1" dirty="0">
                <a:solidFill>
                  <a:srgbClr val="000000"/>
                </a:solidFill>
                <a:highlight>
                  <a:srgbClr val="FFFFFF"/>
                </a:highlight>
              </a:rPr>
              <a:t>&lt;&gt;</a:t>
            </a:r>
            <a:r>
              <a:rPr lang="en-AU" dirty="0">
                <a:solidFill>
                  <a:srgbClr val="000000"/>
                </a:solidFill>
                <a:highlight>
                  <a:srgbClr val="FFFFFF"/>
                </a:highlight>
              </a:rPr>
              <a:t> </a:t>
            </a:r>
            <a:r>
              <a:rPr lang="en-AU" dirty="0">
                <a:solidFill>
                  <a:srgbClr val="808080"/>
                </a:solidFill>
                <a:highlight>
                  <a:srgbClr val="FFFFFF"/>
                </a:highlight>
              </a:rPr>
              <a:t>""</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Dim</a:t>
            </a:r>
            <a:r>
              <a:rPr lang="en-AU" dirty="0">
                <a:solidFill>
                  <a:srgbClr val="000000"/>
                </a:solidFill>
                <a:highlight>
                  <a:srgbClr val="FFFFFF"/>
                </a:highlight>
              </a:rPr>
              <a:t> </a:t>
            </a:r>
            <a:r>
              <a:rPr lang="en-AU" dirty="0" err="1">
                <a:solidFill>
                  <a:srgbClr val="000000"/>
                </a:solidFill>
                <a:highlight>
                  <a:srgbClr val="FFFFFF"/>
                </a:highlight>
              </a:rPr>
              <a:t>strPath</a:t>
            </a:r>
            <a:r>
              <a:rPr lang="en-AU" dirty="0">
                <a:solidFill>
                  <a:srgbClr val="000000"/>
                </a:solidFill>
                <a:highlight>
                  <a:srgbClr val="FFFFFF"/>
                </a:highlight>
              </a:rPr>
              <a:t> </a:t>
            </a:r>
            <a:r>
              <a:rPr lang="en-AU" dirty="0">
                <a:solidFill>
                  <a:srgbClr val="0000FF"/>
                </a:solidFill>
                <a:highlight>
                  <a:srgbClr val="FFFFFF"/>
                </a:highlight>
              </a:rPr>
              <a:t>As</a:t>
            </a:r>
            <a:r>
              <a:rPr lang="en-AU" dirty="0">
                <a:solidFill>
                  <a:srgbClr val="000000"/>
                </a:solidFill>
                <a:highlight>
                  <a:srgbClr val="FFFFFF"/>
                </a:highlight>
              </a:rPr>
              <a:t> </a:t>
            </a:r>
            <a:r>
              <a:rPr lang="en-AU" dirty="0">
                <a:solidFill>
                  <a:srgbClr val="0000FF"/>
                </a:solidFill>
                <a:highlight>
                  <a:srgbClr val="FFFFFF"/>
                </a:highlight>
              </a:rPr>
              <a:t>String</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Dim</a:t>
            </a:r>
            <a:r>
              <a:rPr lang="en-AU" dirty="0">
                <a:solidFill>
                  <a:srgbClr val="000000"/>
                </a:solidFill>
                <a:highlight>
                  <a:srgbClr val="FFFFFF"/>
                </a:highlight>
              </a:rPr>
              <a:t> </a:t>
            </a:r>
            <a:r>
              <a:rPr lang="en-AU" dirty="0" err="1">
                <a:solidFill>
                  <a:srgbClr val="000000"/>
                </a:solidFill>
                <a:highlight>
                  <a:srgbClr val="FFFFFF"/>
                </a:highlight>
              </a:rPr>
              <a:t>strSubCat</a:t>
            </a:r>
            <a:r>
              <a:rPr lang="en-AU" dirty="0">
                <a:solidFill>
                  <a:srgbClr val="000000"/>
                </a:solidFill>
                <a:highlight>
                  <a:srgbClr val="FFFFFF"/>
                </a:highlight>
              </a:rPr>
              <a:t> </a:t>
            </a:r>
            <a:r>
              <a:rPr lang="en-AU" dirty="0">
                <a:solidFill>
                  <a:srgbClr val="0000FF"/>
                </a:solidFill>
                <a:highlight>
                  <a:srgbClr val="FFFFFF"/>
                </a:highlight>
              </a:rPr>
              <a:t>As</a:t>
            </a:r>
            <a:r>
              <a:rPr lang="en-AU" dirty="0">
                <a:solidFill>
                  <a:srgbClr val="000000"/>
                </a:solidFill>
                <a:highlight>
                  <a:srgbClr val="FFFFFF"/>
                </a:highlight>
              </a:rPr>
              <a:t> </a:t>
            </a:r>
            <a:r>
              <a:rPr lang="en-AU" dirty="0">
                <a:solidFill>
                  <a:srgbClr val="0000FF"/>
                </a:solidFill>
                <a:highlight>
                  <a:srgbClr val="FFFFFF"/>
                </a:highlight>
              </a:rPr>
              <a:t>String</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err="1">
                <a:solidFill>
                  <a:srgbClr val="000000"/>
                </a:solidFill>
                <a:highlight>
                  <a:srgbClr val="FFFFFF"/>
                </a:highlight>
              </a:rPr>
              <a:t>strPath</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AddinsSheet.Cells</a:t>
            </a:r>
            <a:r>
              <a:rPr lang="en-AU" b="1" dirty="0">
                <a:solidFill>
                  <a:srgbClr val="000000"/>
                </a:solidFill>
                <a:highlight>
                  <a:srgbClr val="FFFFFF"/>
                </a:highlight>
              </a:rPr>
              <a:t>(</a:t>
            </a:r>
            <a:r>
              <a:rPr lang="en-AU" dirty="0" err="1">
                <a:solidFill>
                  <a:srgbClr val="000000"/>
                </a:solidFill>
                <a:highlight>
                  <a:srgbClr val="FFFFFF"/>
                </a:highlight>
              </a:rPr>
              <a:t>intReadRow</a:t>
            </a:r>
            <a:r>
              <a:rPr lang="en-AU" b="1" dirty="0">
                <a:solidFill>
                  <a:srgbClr val="000000"/>
                </a:solidFill>
                <a:highlight>
                  <a:srgbClr val="FFFFFF"/>
                </a:highlight>
              </a:rPr>
              <a:t>,</a:t>
            </a:r>
            <a:r>
              <a:rPr lang="en-AU" dirty="0">
                <a:solidFill>
                  <a:srgbClr val="000000"/>
                </a:solidFill>
                <a:highlight>
                  <a:srgbClr val="FFFFFF"/>
                </a:highlight>
              </a:rPr>
              <a:t> </a:t>
            </a:r>
            <a:r>
              <a:rPr lang="en-AU" b="1" dirty="0">
                <a:solidFill>
                  <a:srgbClr val="FF0000"/>
                </a:solidFill>
                <a:highlight>
                  <a:srgbClr val="FFFFFF"/>
                </a:highlight>
              </a:rPr>
              <a:t>15</a:t>
            </a:r>
            <a:r>
              <a:rPr lang="en-AU" b="1" dirty="0">
                <a:solidFill>
                  <a:srgbClr val="000000"/>
                </a:solidFill>
                <a:highlight>
                  <a:srgbClr val="FFFFFF"/>
                </a:highlight>
              </a:rPr>
              <a:t>)</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err="1">
                <a:solidFill>
                  <a:srgbClr val="000000"/>
                </a:solidFill>
                <a:highlight>
                  <a:srgbClr val="FFFFFF"/>
                </a:highlight>
              </a:rPr>
              <a:t>strPath</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objFSO.GetParentFolderName</a:t>
            </a:r>
            <a:r>
              <a:rPr lang="en-AU" b="1" dirty="0">
                <a:solidFill>
                  <a:srgbClr val="000000"/>
                </a:solidFill>
                <a:highlight>
                  <a:srgbClr val="FFFFFF"/>
                </a:highlight>
              </a:rPr>
              <a:t>(</a:t>
            </a:r>
            <a:r>
              <a:rPr lang="en-AU" dirty="0" err="1">
                <a:solidFill>
                  <a:srgbClr val="000000"/>
                </a:solidFill>
                <a:highlight>
                  <a:srgbClr val="FFFFFF"/>
                </a:highlight>
              </a:rPr>
              <a:t>strPath</a:t>
            </a:r>
            <a:r>
              <a:rPr lang="en-AU" b="1" dirty="0">
                <a:solidFill>
                  <a:srgbClr val="000000"/>
                </a:solidFill>
                <a:highlight>
                  <a:srgbClr val="FFFFFF"/>
                </a:highlight>
              </a:rPr>
              <a:t>)</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If</a:t>
            </a:r>
            <a:r>
              <a:rPr lang="en-AU" dirty="0">
                <a:solidFill>
                  <a:srgbClr val="000000"/>
                </a:solidFill>
                <a:highlight>
                  <a:srgbClr val="FFFFFF"/>
                </a:highlight>
              </a:rPr>
              <a:t> </a:t>
            </a:r>
            <a:r>
              <a:rPr lang="en-AU" dirty="0" err="1">
                <a:solidFill>
                  <a:srgbClr val="000000"/>
                </a:solidFill>
                <a:highlight>
                  <a:srgbClr val="FFFFFF"/>
                </a:highlight>
              </a:rPr>
              <a:t>strPath</a:t>
            </a:r>
            <a:r>
              <a:rPr lang="en-AU" dirty="0">
                <a:solidFill>
                  <a:srgbClr val="000000"/>
                </a:solidFill>
                <a:highlight>
                  <a:srgbClr val="FFFFFF"/>
                </a:highlight>
              </a:rPr>
              <a:t> </a:t>
            </a:r>
            <a:r>
              <a:rPr lang="en-AU" b="1" dirty="0">
                <a:solidFill>
                  <a:srgbClr val="000000"/>
                </a:solidFill>
                <a:highlight>
                  <a:srgbClr val="FFFFFF"/>
                </a:highlight>
              </a:rPr>
              <a:t>&lt;&gt;</a:t>
            </a:r>
            <a:r>
              <a:rPr lang="en-AU" dirty="0">
                <a:solidFill>
                  <a:srgbClr val="000000"/>
                </a:solidFill>
                <a:highlight>
                  <a:srgbClr val="FFFFFF"/>
                </a:highlight>
              </a:rPr>
              <a:t> </a:t>
            </a:r>
            <a:r>
              <a:rPr lang="en-AU" dirty="0">
                <a:solidFill>
                  <a:srgbClr val="808080"/>
                </a:solidFill>
                <a:highlight>
                  <a:srgbClr val="FFFFFF"/>
                </a:highlight>
              </a:rPr>
              <a:t>""</a:t>
            </a:r>
            <a:r>
              <a:rPr lang="en-AU" dirty="0">
                <a:solidFill>
                  <a:srgbClr val="000000"/>
                </a:solidFill>
                <a:highlight>
                  <a:srgbClr val="FFFFFF"/>
                </a:highlight>
              </a:rPr>
              <a:t> </a:t>
            </a:r>
            <a:r>
              <a:rPr lang="en-AU" dirty="0">
                <a:solidFill>
                  <a:srgbClr val="0000FF"/>
                </a:solidFill>
                <a:highlight>
                  <a:srgbClr val="FFFFFF"/>
                </a:highlight>
              </a:rPr>
              <a:t>Then</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err="1">
                <a:solidFill>
                  <a:srgbClr val="000000"/>
                </a:solidFill>
                <a:highlight>
                  <a:srgbClr val="FFFFFF"/>
                </a:highlight>
              </a:rPr>
              <a:t>strPath</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Right</a:t>
            </a:r>
            <a:r>
              <a:rPr lang="en-AU" b="1" dirty="0">
                <a:solidFill>
                  <a:srgbClr val="000000"/>
                </a:solidFill>
                <a:highlight>
                  <a:srgbClr val="FFFFFF"/>
                </a:highlight>
              </a:rPr>
              <a:t>(</a:t>
            </a:r>
            <a:r>
              <a:rPr lang="en-AU" dirty="0" err="1">
                <a:solidFill>
                  <a:srgbClr val="000000"/>
                </a:solidFill>
                <a:highlight>
                  <a:srgbClr val="FFFFFF"/>
                </a:highlight>
              </a:rPr>
              <a:t>strPath</a:t>
            </a:r>
            <a:r>
              <a:rPr lang="en-AU" b="1" dirty="0">
                <a:solidFill>
                  <a:srgbClr val="000000"/>
                </a:solidFill>
                <a:highlight>
                  <a:srgbClr val="FFFFFF"/>
                </a:highlight>
              </a:rPr>
              <a:t>,</a:t>
            </a:r>
            <a:r>
              <a:rPr lang="en-AU" dirty="0">
                <a:solidFill>
                  <a:srgbClr val="000000"/>
                </a:solidFill>
                <a:highlight>
                  <a:srgbClr val="FFFFFF"/>
                </a:highlight>
              </a:rPr>
              <a:t> Len</a:t>
            </a:r>
            <a:r>
              <a:rPr lang="en-AU" b="1" dirty="0">
                <a:solidFill>
                  <a:srgbClr val="000000"/>
                </a:solidFill>
                <a:highlight>
                  <a:srgbClr val="FFFFFF"/>
                </a:highlight>
              </a:rPr>
              <a:t>(</a:t>
            </a:r>
            <a:r>
              <a:rPr lang="en-AU" dirty="0" err="1">
                <a:solidFill>
                  <a:srgbClr val="000000"/>
                </a:solidFill>
                <a:highlight>
                  <a:srgbClr val="FFFFFF"/>
                </a:highlight>
              </a:rPr>
              <a:t>strPath</a:t>
            </a:r>
            <a:r>
              <a:rPr lang="en-AU" b="1" dirty="0">
                <a:solidFill>
                  <a:srgbClr val="000000"/>
                </a:solidFill>
                <a:highlight>
                  <a:srgbClr val="FFFFFF"/>
                </a:highlight>
              </a:rPr>
              <a:t>)</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b="1" dirty="0">
                <a:solidFill>
                  <a:srgbClr val="FF0000"/>
                </a:solidFill>
                <a:highlight>
                  <a:srgbClr val="FFFFFF"/>
                </a:highlight>
              </a:rPr>
              <a:t>3</a:t>
            </a:r>
            <a:r>
              <a:rPr lang="en-AU" b="1" dirty="0">
                <a:solidFill>
                  <a:srgbClr val="000000"/>
                </a:solidFill>
                <a:highlight>
                  <a:srgbClr val="FFFFFF"/>
                </a:highlight>
              </a:rPr>
              <a:t>)</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err="1">
                <a:solidFill>
                  <a:srgbClr val="000000"/>
                </a:solidFill>
                <a:highlight>
                  <a:srgbClr val="FFFFFF"/>
                </a:highlight>
              </a:rPr>
              <a:t>arrAppIDs</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QueryACT</a:t>
            </a:r>
            <a:r>
              <a:rPr lang="en-AU" b="1" dirty="0">
                <a:solidFill>
                  <a:srgbClr val="000000"/>
                </a:solidFill>
                <a:highlight>
                  <a:srgbClr val="FFFFFF"/>
                </a:highlight>
              </a:rPr>
              <a:t>(</a:t>
            </a:r>
            <a:r>
              <a:rPr lang="en-AU" dirty="0" err="1">
                <a:solidFill>
                  <a:srgbClr val="000000"/>
                </a:solidFill>
                <a:highlight>
                  <a:srgbClr val="FFFFFF"/>
                </a:highlight>
              </a:rPr>
              <a:t>strPath</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cnSQL</a:t>
            </a:r>
            <a:r>
              <a:rPr lang="en-AU" b="1" dirty="0">
                <a:solidFill>
                  <a:srgbClr val="000000"/>
                </a:solidFill>
                <a:highlight>
                  <a:srgbClr val="FFFFFF"/>
                </a:highlight>
              </a:rPr>
              <a:t>)</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Else</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err="1">
                <a:solidFill>
                  <a:srgbClr val="000000"/>
                </a:solidFill>
                <a:highlight>
                  <a:srgbClr val="FFFFFF"/>
                </a:highlight>
              </a:rPr>
              <a:t>arrAppIDs</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Null</a:t>
            </a:r>
          </a:p>
          <a:p>
            <a:pPr marL="0" indent="0">
              <a:buNone/>
            </a:pPr>
            <a:r>
              <a:rPr lang="en-AU" dirty="0">
                <a:solidFill>
                  <a:srgbClr val="000000"/>
                </a:solidFill>
                <a:highlight>
                  <a:srgbClr val="FFFFFF"/>
                </a:highlight>
              </a:rPr>
              <a:t>    </a:t>
            </a:r>
            <a:r>
              <a:rPr lang="en-AU" dirty="0">
                <a:solidFill>
                  <a:srgbClr val="0000FF"/>
                </a:solidFill>
                <a:highlight>
                  <a:srgbClr val="FFFFFF"/>
                </a:highlight>
              </a:rPr>
              <a:t>End</a:t>
            </a:r>
            <a:r>
              <a:rPr lang="en-AU" dirty="0">
                <a:solidFill>
                  <a:srgbClr val="000000"/>
                </a:solidFill>
                <a:highlight>
                  <a:srgbClr val="FFFFFF"/>
                </a:highlight>
              </a:rPr>
              <a:t> </a:t>
            </a:r>
            <a:r>
              <a:rPr lang="en-AU" dirty="0">
                <a:solidFill>
                  <a:srgbClr val="0000FF"/>
                </a:solidFill>
                <a:highlight>
                  <a:srgbClr val="FFFFFF"/>
                </a:highlight>
              </a:rPr>
              <a:t>If</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If</a:t>
            </a:r>
            <a:r>
              <a:rPr lang="en-AU" dirty="0">
                <a:solidFill>
                  <a:srgbClr val="000000"/>
                </a:solidFill>
                <a:highlight>
                  <a:srgbClr val="FFFFFF"/>
                </a:highlight>
              </a:rPr>
              <a:t> </a:t>
            </a:r>
            <a:r>
              <a:rPr lang="en-AU" dirty="0" err="1">
                <a:solidFill>
                  <a:srgbClr val="000000"/>
                </a:solidFill>
                <a:highlight>
                  <a:srgbClr val="FFFFFF"/>
                </a:highlight>
              </a:rPr>
              <a:t>IsNull</a:t>
            </a:r>
            <a:r>
              <a:rPr lang="en-AU" b="1" dirty="0">
                <a:solidFill>
                  <a:srgbClr val="000000"/>
                </a:solidFill>
                <a:highlight>
                  <a:srgbClr val="FFFFFF"/>
                </a:highlight>
              </a:rPr>
              <a:t>(</a:t>
            </a:r>
            <a:r>
              <a:rPr lang="en-AU" dirty="0" err="1">
                <a:solidFill>
                  <a:srgbClr val="000000"/>
                </a:solidFill>
                <a:highlight>
                  <a:srgbClr val="FFFFFF"/>
                </a:highlight>
              </a:rPr>
              <a:t>arrAppIDs</a:t>
            </a:r>
            <a:r>
              <a:rPr lang="en-AU" b="1" dirty="0">
                <a:solidFill>
                  <a:srgbClr val="000000"/>
                </a:solidFill>
                <a:highlight>
                  <a:srgbClr val="FFFFFF"/>
                </a:highlight>
              </a:rPr>
              <a:t>)</a:t>
            </a:r>
            <a:r>
              <a:rPr lang="en-AU" dirty="0">
                <a:solidFill>
                  <a:srgbClr val="000000"/>
                </a:solidFill>
                <a:highlight>
                  <a:srgbClr val="FFFFFF"/>
                </a:highlight>
              </a:rPr>
              <a:t> </a:t>
            </a:r>
            <a:r>
              <a:rPr lang="en-AU" dirty="0">
                <a:solidFill>
                  <a:srgbClr val="0000FF"/>
                </a:solidFill>
                <a:highlight>
                  <a:srgbClr val="FFFFFF"/>
                </a:highlight>
              </a:rPr>
              <a:t>Then</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Else</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err="1">
                <a:solidFill>
                  <a:srgbClr val="000000"/>
                </a:solidFill>
                <a:highlight>
                  <a:srgbClr val="FFFFFF"/>
                </a:highlight>
              </a:rPr>
              <a:t>strSubCat</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FindSubCat</a:t>
            </a:r>
            <a:r>
              <a:rPr lang="en-AU" b="1" dirty="0">
                <a:solidFill>
                  <a:srgbClr val="000000"/>
                </a:solidFill>
                <a:highlight>
                  <a:srgbClr val="FFFFFF"/>
                </a:highlight>
              </a:rPr>
              <a:t>(</a:t>
            </a:r>
            <a:r>
              <a:rPr lang="en-AU" dirty="0" err="1">
                <a:solidFill>
                  <a:srgbClr val="000000"/>
                </a:solidFill>
                <a:highlight>
                  <a:srgbClr val="FFFFFF"/>
                </a:highlight>
              </a:rPr>
              <a:t>AddinsSheet.Cells</a:t>
            </a:r>
            <a:r>
              <a:rPr lang="en-AU" b="1" dirty="0">
                <a:solidFill>
                  <a:srgbClr val="000000"/>
                </a:solidFill>
                <a:highlight>
                  <a:srgbClr val="FFFFFF"/>
                </a:highlight>
              </a:rPr>
              <a:t>(</a:t>
            </a:r>
            <a:r>
              <a:rPr lang="en-AU" dirty="0" err="1">
                <a:solidFill>
                  <a:srgbClr val="000000"/>
                </a:solidFill>
                <a:highlight>
                  <a:srgbClr val="FFFFFF"/>
                </a:highlight>
              </a:rPr>
              <a:t>intReadRow</a:t>
            </a:r>
            <a:r>
              <a:rPr lang="en-AU" b="1" dirty="0">
                <a:solidFill>
                  <a:srgbClr val="000000"/>
                </a:solidFill>
                <a:highlight>
                  <a:srgbClr val="FFFFFF"/>
                </a:highlight>
              </a:rPr>
              <a:t>,</a:t>
            </a:r>
            <a:r>
              <a:rPr lang="en-AU" dirty="0">
                <a:solidFill>
                  <a:srgbClr val="000000"/>
                </a:solidFill>
                <a:highlight>
                  <a:srgbClr val="FFFFFF"/>
                </a:highlight>
              </a:rPr>
              <a:t> </a:t>
            </a:r>
            <a:r>
              <a:rPr lang="en-AU" b="1" dirty="0">
                <a:solidFill>
                  <a:srgbClr val="FF0000"/>
                </a:solidFill>
                <a:highlight>
                  <a:srgbClr val="FFFFFF"/>
                </a:highlight>
              </a:rPr>
              <a:t>8</a:t>
            </a:r>
            <a:r>
              <a:rPr lang="en-AU" b="1" dirty="0">
                <a:solidFill>
                  <a:srgbClr val="000000"/>
                </a:solidFill>
                <a:highlight>
                  <a:srgbClr val="FFFFFF"/>
                </a:highlight>
              </a:rPr>
              <a:t>))</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For</a:t>
            </a:r>
            <a:r>
              <a:rPr lang="en-AU" dirty="0">
                <a:solidFill>
                  <a:srgbClr val="000000"/>
                </a:solidFill>
                <a:highlight>
                  <a:srgbClr val="FFFFFF"/>
                </a:highlight>
              </a:rPr>
              <a:t> </a:t>
            </a:r>
            <a:r>
              <a:rPr lang="en-AU" dirty="0">
                <a:solidFill>
                  <a:srgbClr val="0000FF"/>
                </a:solidFill>
                <a:highlight>
                  <a:srgbClr val="FFFFFF"/>
                </a:highlight>
              </a:rPr>
              <a:t>Each</a:t>
            </a:r>
            <a:r>
              <a:rPr lang="en-AU" dirty="0">
                <a:solidFill>
                  <a:srgbClr val="000000"/>
                </a:solidFill>
                <a:highlight>
                  <a:srgbClr val="FFFFFF"/>
                </a:highlight>
              </a:rPr>
              <a:t> </a:t>
            </a:r>
            <a:r>
              <a:rPr lang="en-AU" dirty="0" err="1">
                <a:solidFill>
                  <a:srgbClr val="000000"/>
                </a:solidFill>
                <a:highlight>
                  <a:srgbClr val="FFFFFF"/>
                </a:highlight>
              </a:rPr>
              <a:t>strApp</a:t>
            </a:r>
            <a:r>
              <a:rPr lang="en-AU" dirty="0">
                <a:solidFill>
                  <a:srgbClr val="000000"/>
                </a:solidFill>
                <a:highlight>
                  <a:srgbClr val="FFFFFF"/>
                </a:highlight>
              </a:rPr>
              <a:t> </a:t>
            </a:r>
            <a:r>
              <a:rPr lang="en-AU" dirty="0">
                <a:solidFill>
                  <a:srgbClr val="0000FF"/>
                </a:solidFill>
                <a:highlight>
                  <a:srgbClr val="FFFFFF"/>
                </a:highlight>
              </a:rPr>
              <a:t>In</a:t>
            </a:r>
            <a:r>
              <a:rPr lang="en-AU" dirty="0">
                <a:solidFill>
                  <a:srgbClr val="000000"/>
                </a:solidFill>
                <a:highlight>
                  <a:srgbClr val="FFFFFF"/>
                </a:highlight>
              </a:rPr>
              <a:t> </a:t>
            </a:r>
            <a:r>
              <a:rPr lang="en-AU" dirty="0" err="1">
                <a:solidFill>
                  <a:srgbClr val="000000"/>
                </a:solidFill>
                <a:highlight>
                  <a:srgbClr val="FFFFFF"/>
                </a:highlight>
              </a:rPr>
              <a:t>arrAppIDs</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Call</a:t>
            </a:r>
            <a:r>
              <a:rPr lang="en-AU" dirty="0">
                <a:solidFill>
                  <a:srgbClr val="000000"/>
                </a:solidFill>
                <a:highlight>
                  <a:srgbClr val="FFFFFF"/>
                </a:highlight>
              </a:rPr>
              <a:t> </a:t>
            </a:r>
            <a:r>
              <a:rPr lang="en-AU" dirty="0" err="1">
                <a:solidFill>
                  <a:srgbClr val="000000"/>
                </a:solidFill>
                <a:highlight>
                  <a:srgbClr val="FFFFFF"/>
                </a:highlight>
              </a:rPr>
              <a:t>WriteToACT</a:t>
            </a:r>
            <a:r>
              <a:rPr lang="en-AU" b="1" dirty="0">
                <a:solidFill>
                  <a:srgbClr val="000000"/>
                </a:solidFill>
                <a:highlight>
                  <a:srgbClr val="FFFFFF"/>
                </a:highlight>
              </a:rPr>
              <a:t>(</a:t>
            </a:r>
            <a:r>
              <a:rPr lang="en-AU" dirty="0" err="1">
                <a:solidFill>
                  <a:srgbClr val="000000"/>
                </a:solidFill>
                <a:highlight>
                  <a:srgbClr val="FFFFFF"/>
                </a:highlight>
              </a:rPr>
              <a:t>strApp</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strSubCat</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cnSQL</a:t>
            </a:r>
            <a:r>
              <a:rPr lang="en-AU" b="1" dirty="0">
                <a:solidFill>
                  <a:srgbClr val="000000"/>
                </a:solidFill>
                <a:highlight>
                  <a:srgbClr val="FFFFFF"/>
                </a:highlight>
              </a:rPr>
              <a:t>)</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Next</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End</a:t>
            </a:r>
            <a:r>
              <a:rPr lang="en-AU" dirty="0">
                <a:solidFill>
                  <a:srgbClr val="000000"/>
                </a:solidFill>
                <a:highlight>
                  <a:srgbClr val="FFFFFF"/>
                </a:highlight>
              </a:rPr>
              <a:t> </a:t>
            </a:r>
            <a:r>
              <a:rPr lang="en-AU" dirty="0">
                <a:solidFill>
                  <a:srgbClr val="0000FF"/>
                </a:solidFill>
                <a:highlight>
                  <a:srgbClr val="FFFFFF"/>
                </a:highlight>
              </a:rPr>
              <a:t>If</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err="1">
                <a:solidFill>
                  <a:srgbClr val="000000"/>
                </a:solidFill>
                <a:highlight>
                  <a:srgbClr val="FFFFFF"/>
                </a:highlight>
              </a:rPr>
              <a:t>intReadRow</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intReadRow</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b="1" dirty="0">
                <a:solidFill>
                  <a:srgbClr val="FF0000"/>
                </a:solidFill>
                <a:highlight>
                  <a:srgbClr val="FFFFFF"/>
                </a:highlight>
              </a:rPr>
              <a:t>1</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Set</a:t>
            </a:r>
            <a:r>
              <a:rPr lang="en-AU" dirty="0">
                <a:solidFill>
                  <a:srgbClr val="000000"/>
                </a:solidFill>
                <a:highlight>
                  <a:srgbClr val="FFFFFF"/>
                </a:highlight>
              </a:rPr>
              <a:t> </a:t>
            </a:r>
            <a:r>
              <a:rPr lang="en-AU" dirty="0" err="1">
                <a:solidFill>
                  <a:srgbClr val="000000"/>
                </a:solidFill>
                <a:highlight>
                  <a:srgbClr val="FFFFFF"/>
                </a:highlight>
              </a:rPr>
              <a:t>ranCurrcell</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AddinsSheet.Cells</a:t>
            </a:r>
            <a:r>
              <a:rPr lang="en-AU" b="1" dirty="0">
                <a:solidFill>
                  <a:srgbClr val="000000"/>
                </a:solidFill>
                <a:highlight>
                  <a:srgbClr val="FFFFFF"/>
                </a:highlight>
              </a:rPr>
              <a:t>(</a:t>
            </a:r>
            <a:r>
              <a:rPr lang="en-AU" dirty="0" err="1">
                <a:solidFill>
                  <a:srgbClr val="000000"/>
                </a:solidFill>
                <a:highlight>
                  <a:srgbClr val="FFFFFF"/>
                </a:highlight>
              </a:rPr>
              <a:t>intReadRow</a:t>
            </a:r>
            <a:r>
              <a:rPr lang="en-AU" b="1" dirty="0">
                <a:solidFill>
                  <a:srgbClr val="000000"/>
                </a:solidFill>
                <a:highlight>
                  <a:srgbClr val="FFFFFF"/>
                </a:highlight>
              </a:rPr>
              <a:t>,</a:t>
            </a:r>
            <a:r>
              <a:rPr lang="en-AU" dirty="0">
                <a:solidFill>
                  <a:srgbClr val="000000"/>
                </a:solidFill>
                <a:highlight>
                  <a:srgbClr val="FFFFFF"/>
                </a:highlight>
              </a:rPr>
              <a:t> </a:t>
            </a:r>
            <a:r>
              <a:rPr lang="en-AU" b="1" dirty="0">
                <a:solidFill>
                  <a:srgbClr val="FF0000"/>
                </a:solidFill>
                <a:highlight>
                  <a:srgbClr val="FFFFFF"/>
                </a:highlight>
              </a:rPr>
              <a:t>2</a:t>
            </a:r>
            <a:r>
              <a:rPr lang="en-AU" b="1" dirty="0">
                <a:solidFill>
                  <a:srgbClr val="000000"/>
                </a:solidFill>
                <a:highlight>
                  <a:srgbClr val="FFFFFF"/>
                </a:highlight>
              </a:rPr>
              <a:t>)</a:t>
            </a:r>
            <a:endParaRPr lang="en-AU" dirty="0">
              <a:solidFill>
                <a:srgbClr val="000000"/>
              </a:solidFill>
              <a:highlight>
                <a:srgbClr val="FFFFFF"/>
              </a:highlight>
            </a:endParaRPr>
          </a:p>
          <a:p>
            <a:pPr marL="0" indent="0">
              <a:buNone/>
            </a:pPr>
            <a:r>
              <a:rPr lang="en-AU" dirty="0">
                <a:solidFill>
                  <a:srgbClr val="0000FF"/>
                </a:solidFill>
                <a:highlight>
                  <a:srgbClr val="FFFFFF"/>
                </a:highlight>
              </a:rPr>
              <a:t>Loop</a:t>
            </a:r>
            <a:endParaRPr lang="en-AU" dirty="0">
              <a:solidFill>
                <a:srgbClr val="000000"/>
              </a:solidFill>
              <a:highlight>
                <a:srgbClr val="FFFFFF"/>
              </a:highlight>
            </a:endParaRPr>
          </a:p>
          <a:p>
            <a:pPr marL="0" indent="0">
              <a:buNone/>
            </a:pPr>
            <a:endParaRPr lang="en-AU" dirty="0">
              <a:solidFill>
                <a:srgbClr val="000000"/>
              </a:solidFill>
              <a:highlight>
                <a:srgbClr val="FFFFFF"/>
              </a:highlight>
            </a:endParaRPr>
          </a:p>
          <a:p>
            <a:pPr marL="0" indent="0">
              <a:buNone/>
            </a:pPr>
            <a:r>
              <a:rPr lang="en-AU" dirty="0" err="1">
                <a:solidFill>
                  <a:srgbClr val="000000"/>
                </a:solidFill>
                <a:highlight>
                  <a:srgbClr val="FFFFFF"/>
                </a:highlight>
              </a:rPr>
              <a:t>cnSQL.Close</a:t>
            </a:r>
            <a:endParaRPr lang="en-AU" dirty="0">
              <a:solidFill>
                <a:srgbClr val="000000"/>
              </a:solidFill>
              <a:highlight>
                <a:srgbClr val="FFFFFF"/>
              </a:highlight>
            </a:endParaRPr>
          </a:p>
          <a:p>
            <a:pPr marL="0" indent="0">
              <a:buNone/>
            </a:pPr>
            <a:endParaRPr lang="en-AU" dirty="0">
              <a:solidFill>
                <a:srgbClr val="000000"/>
              </a:solidFill>
              <a:highlight>
                <a:srgbClr val="FFFFFF"/>
              </a:highlight>
            </a:endParaRPr>
          </a:p>
          <a:p>
            <a:pPr marL="0" indent="0">
              <a:buNone/>
            </a:pPr>
            <a:r>
              <a:rPr lang="en-AU" dirty="0">
                <a:solidFill>
                  <a:srgbClr val="0000FF"/>
                </a:solidFill>
                <a:highlight>
                  <a:srgbClr val="FFFFFF"/>
                </a:highlight>
              </a:rPr>
              <a:t>Set</a:t>
            </a:r>
            <a:r>
              <a:rPr lang="en-AU" dirty="0">
                <a:solidFill>
                  <a:srgbClr val="000000"/>
                </a:solidFill>
                <a:highlight>
                  <a:srgbClr val="FFFFFF"/>
                </a:highlight>
              </a:rPr>
              <a:t> </a:t>
            </a:r>
            <a:r>
              <a:rPr lang="en-AU" dirty="0" err="1">
                <a:solidFill>
                  <a:srgbClr val="000000"/>
                </a:solidFill>
                <a:highlight>
                  <a:srgbClr val="FFFFFF"/>
                </a:highlight>
              </a:rPr>
              <a:t>cnSQL</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smtClean="0">
                <a:solidFill>
                  <a:srgbClr val="0000FF"/>
                </a:solidFill>
                <a:highlight>
                  <a:srgbClr val="FFFFFF"/>
                </a:highlight>
              </a:rPr>
              <a:t>Nothing</a:t>
            </a:r>
          </a:p>
          <a:p>
            <a:pPr marL="0" indent="0">
              <a:buNone/>
            </a:pPr>
            <a:endParaRPr lang="en-AU" dirty="0">
              <a:solidFill>
                <a:srgbClr val="000000"/>
              </a:solidFill>
              <a:highlight>
                <a:srgbClr val="FFFFFF"/>
              </a:highlight>
            </a:endParaRPr>
          </a:p>
          <a:p>
            <a:pPr marL="0" indent="0">
              <a:buNone/>
            </a:pPr>
            <a:r>
              <a:rPr lang="en-AU" dirty="0">
                <a:solidFill>
                  <a:srgbClr val="0000FF"/>
                </a:solidFill>
                <a:highlight>
                  <a:srgbClr val="FFFFFF"/>
                </a:highlight>
              </a:rPr>
              <a:t>End</a:t>
            </a:r>
            <a:r>
              <a:rPr lang="en-AU" dirty="0">
                <a:solidFill>
                  <a:srgbClr val="000000"/>
                </a:solidFill>
                <a:highlight>
                  <a:srgbClr val="FFFFFF"/>
                </a:highlight>
              </a:rPr>
              <a:t> </a:t>
            </a:r>
            <a:r>
              <a:rPr lang="en-AU" dirty="0">
                <a:solidFill>
                  <a:srgbClr val="0000FF"/>
                </a:solidFill>
                <a:highlight>
                  <a:srgbClr val="FFFFFF"/>
                </a:highlight>
              </a:rPr>
              <a:t>Sub</a:t>
            </a:r>
            <a:endParaRPr lang="en-AU" dirty="0">
              <a:latin typeface="Consolas" pitchFamily="49" charset="0"/>
              <a:cs typeface="Consolas" pitchFamily="49"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735458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the Code</a:t>
            </a:r>
            <a:endParaRPr lang="en-AU" dirty="0"/>
          </a:p>
        </p:txBody>
      </p:sp>
      <p:sp>
        <p:nvSpPr>
          <p:cNvPr id="3" name="Content Placeholder 2"/>
          <p:cNvSpPr>
            <a:spLocks noGrp="1"/>
          </p:cNvSpPr>
          <p:nvPr>
            <p:ph idx="1"/>
          </p:nvPr>
        </p:nvSpPr>
        <p:spPr>
          <a:xfrm>
            <a:off x="858416" y="2276872"/>
            <a:ext cx="7427168" cy="3849291"/>
          </a:xfrm>
        </p:spPr>
        <p:txBody>
          <a:bodyPr>
            <a:normAutofit fontScale="40000" lnSpcReduction="20000"/>
          </a:bodyPr>
          <a:lstStyle/>
          <a:p>
            <a:pPr marL="0" indent="0">
              <a:buNone/>
            </a:pPr>
            <a:r>
              <a:rPr lang="en-AU" dirty="0">
                <a:solidFill>
                  <a:srgbClr val="0000FF"/>
                </a:solidFill>
                <a:highlight>
                  <a:srgbClr val="FFFFFF"/>
                </a:highlight>
              </a:rPr>
              <a:t>Function</a:t>
            </a:r>
            <a:r>
              <a:rPr lang="en-AU" dirty="0">
                <a:solidFill>
                  <a:srgbClr val="000000"/>
                </a:solidFill>
                <a:highlight>
                  <a:srgbClr val="FFFFFF"/>
                </a:highlight>
              </a:rPr>
              <a:t> </a:t>
            </a:r>
            <a:r>
              <a:rPr lang="en-AU" dirty="0" err="1">
                <a:solidFill>
                  <a:srgbClr val="000000"/>
                </a:solidFill>
                <a:highlight>
                  <a:srgbClr val="FFFFFF"/>
                </a:highlight>
              </a:rPr>
              <a:t>QueryACT</a:t>
            </a:r>
            <a:r>
              <a:rPr lang="en-AU" b="1" dirty="0">
                <a:solidFill>
                  <a:srgbClr val="000000"/>
                </a:solidFill>
                <a:highlight>
                  <a:srgbClr val="FFFFFF"/>
                </a:highlight>
              </a:rPr>
              <a:t>(</a:t>
            </a:r>
            <a:r>
              <a:rPr lang="en-AU" dirty="0" err="1">
                <a:solidFill>
                  <a:srgbClr val="000000"/>
                </a:solidFill>
                <a:highlight>
                  <a:srgbClr val="FFFFFF"/>
                </a:highlight>
              </a:rPr>
              <a:t>strPath</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cnSQL</a:t>
            </a:r>
            <a:r>
              <a:rPr lang="en-AU" b="1" dirty="0">
                <a:solidFill>
                  <a:srgbClr val="000000"/>
                </a:solidFill>
                <a:highlight>
                  <a:srgbClr val="FFFFFF"/>
                </a:highlight>
              </a:rPr>
              <a:t>)</a:t>
            </a:r>
            <a:endParaRPr lang="en-AU" dirty="0">
              <a:solidFill>
                <a:srgbClr val="000000"/>
              </a:solidFill>
              <a:highlight>
                <a:srgbClr val="FFFFFF"/>
              </a:highlight>
            </a:endParaRPr>
          </a:p>
          <a:p>
            <a:pPr marL="0" indent="0">
              <a:buNone/>
            </a:pPr>
            <a:endParaRPr lang="en-AU" dirty="0">
              <a:solidFill>
                <a:srgbClr val="000000"/>
              </a:solidFill>
              <a:highlight>
                <a:srgbClr val="FFFFFF"/>
              </a:highlight>
            </a:endParaRPr>
          </a:p>
          <a:p>
            <a:pPr marL="0" indent="0">
              <a:buNone/>
            </a:pPr>
            <a:r>
              <a:rPr lang="en-AU" dirty="0">
                <a:solidFill>
                  <a:srgbClr val="0000FF"/>
                </a:solidFill>
                <a:highlight>
                  <a:srgbClr val="FFFFFF"/>
                </a:highlight>
              </a:rPr>
              <a:t>Dim</a:t>
            </a:r>
            <a:r>
              <a:rPr lang="en-AU" dirty="0">
                <a:solidFill>
                  <a:srgbClr val="000000"/>
                </a:solidFill>
                <a:highlight>
                  <a:srgbClr val="FFFFFF"/>
                </a:highlight>
              </a:rPr>
              <a:t> </a:t>
            </a:r>
            <a:r>
              <a:rPr lang="en-AU" dirty="0" err="1">
                <a:solidFill>
                  <a:srgbClr val="000000"/>
                </a:solidFill>
                <a:highlight>
                  <a:srgbClr val="FFFFFF"/>
                </a:highlight>
              </a:rPr>
              <a:t>rsSQL</a:t>
            </a:r>
            <a:r>
              <a:rPr lang="en-AU" dirty="0">
                <a:solidFill>
                  <a:srgbClr val="000000"/>
                </a:solidFill>
                <a:highlight>
                  <a:srgbClr val="FFFFFF"/>
                </a:highlight>
              </a:rPr>
              <a:t> </a:t>
            </a:r>
            <a:r>
              <a:rPr lang="en-AU" dirty="0">
                <a:solidFill>
                  <a:srgbClr val="0000FF"/>
                </a:solidFill>
                <a:highlight>
                  <a:srgbClr val="FFFFFF"/>
                </a:highlight>
              </a:rPr>
              <a:t>As</a:t>
            </a:r>
            <a:r>
              <a:rPr lang="en-AU" dirty="0">
                <a:solidFill>
                  <a:srgbClr val="000000"/>
                </a:solidFill>
                <a:highlight>
                  <a:srgbClr val="FFFFFF"/>
                </a:highlight>
              </a:rPr>
              <a:t> </a:t>
            </a:r>
            <a:r>
              <a:rPr lang="en-AU" dirty="0" err="1">
                <a:solidFill>
                  <a:srgbClr val="000000"/>
                </a:solidFill>
                <a:highlight>
                  <a:srgbClr val="FFFFFF"/>
                </a:highlight>
              </a:rPr>
              <a:t>ADODB.Recordset</a:t>
            </a:r>
            <a:endParaRPr lang="en-AU" dirty="0">
              <a:solidFill>
                <a:srgbClr val="000000"/>
              </a:solidFill>
              <a:highlight>
                <a:srgbClr val="FFFFFF"/>
              </a:highlight>
            </a:endParaRPr>
          </a:p>
          <a:p>
            <a:pPr marL="0" indent="0">
              <a:buNone/>
            </a:pPr>
            <a:r>
              <a:rPr lang="en-AU" dirty="0">
                <a:solidFill>
                  <a:srgbClr val="0000FF"/>
                </a:solidFill>
                <a:highlight>
                  <a:srgbClr val="FFFFFF"/>
                </a:highlight>
              </a:rPr>
              <a:t>Set</a:t>
            </a:r>
            <a:r>
              <a:rPr lang="en-AU" dirty="0">
                <a:solidFill>
                  <a:srgbClr val="000000"/>
                </a:solidFill>
                <a:highlight>
                  <a:srgbClr val="FFFFFF"/>
                </a:highlight>
              </a:rPr>
              <a:t> </a:t>
            </a:r>
            <a:r>
              <a:rPr lang="en-AU" dirty="0" err="1">
                <a:solidFill>
                  <a:srgbClr val="000000"/>
                </a:solidFill>
                <a:highlight>
                  <a:srgbClr val="FFFFFF"/>
                </a:highlight>
              </a:rPr>
              <a:t>rsSQL</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a:solidFill>
                  <a:srgbClr val="0000FF"/>
                </a:solidFill>
                <a:highlight>
                  <a:srgbClr val="FFFFFF"/>
                </a:highlight>
              </a:rPr>
              <a:t>New</a:t>
            </a:r>
            <a:r>
              <a:rPr lang="en-AU" dirty="0">
                <a:solidFill>
                  <a:srgbClr val="000000"/>
                </a:solidFill>
                <a:highlight>
                  <a:srgbClr val="FFFFFF"/>
                </a:highlight>
              </a:rPr>
              <a:t> </a:t>
            </a:r>
            <a:r>
              <a:rPr lang="en-AU" dirty="0" err="1">
                <a:solidFill>
                  <a:srgbClr val="000000"/>
                </a:solidFill>
                <a:highlight>
                  <a:srgbClr val="FFFFFF"/>
                </a:highlight>
              </a:rPr>
              <a:t>ADODB.Recordset</a:t>
            </a:r>
            <a:endParaRPr lang="en-AU" dirty="0">
              <a:solidFill>
                <a:srgbClr val="000000"/>
              </a:solidFill>
              <a:highlight>
                <a:srgbClr val="FFFFFF"/>
              </a:highlight>
            </a:endParaRPr>
          </a:p>
          <a:p>
            <a:pPr marL="0" indent="0">
              <a:buNone/>
            </a:pPr>
            <a:r>
              <a:rPr lang="en-AU" dirty="0">
                <a:solidFill>
                  <a:srgbClr val="0000FF"/>
                </a:solidFill>
                <a:highlight>
                  <a:srgbClr val="FFFFFF"/>
                </a:highlight>
              </a:rPr>
              <a:t>Dim</a:t>
            </a:r>
            <a:r>
              <a:rPr lang="en-AU" dirty="0">
                <a:solidFill>
                  <a:srgbClr val="000000"/>
                </a:solidFill>
                <a:highlight>
                  <a:srgbClr val="FFFFFF"/>
                </a:highlight>
              </a:rPr>
              <a:t> </a:t>
            </a:r>
            <a:r>
              <a:rPr lang="en-AU" dirty="0" err="1">
                <a:solidFill>
                  <a:srgbClr val="000000"/>
                </a:solidFill>
                <a:highlight>
                  <a:srgbClr val="FFFFFF"/>
                </a:highlight>
              </a:rPr>
              <a:t>arrAppIDs</a:t>
            </a:r>
            <a:endParaRPr lang="en-AU" dirty="0">
              <a:solidFill>
                <a:srgbClr val="000000"/>
              </a:solidFill>
              <a:highlight>
                <a:srgbClr val="FFFFFF"/>
              </a:highlight>
            </a:endParaRPr>
          </a:p>
          <a:p>
            <a:pPr marL="0" indent="0">
              <a:buNone/>
            </a:pPr>
            <a:r>
              <a:rPr lang="en-AU" dirty="0">
                <a:solidFill>
                  <a:srgbClr val="0000FF"/>
                </a:solidFill>
                <a:highlight>
                  <a:srgbClr val="FFFFFF"/>
                </a:highlight>
              </a:rPr>
              <a:t>Dim</a:t>
            </a:r>
            <a:r>
              <a:rPr lang="en-AU" dirty="0">
                <a:solidFill>
                  <a:srgbClr val="000000"/>
                </a:solidFill>
                <a:highlight>
                  <a:srgbClr val="FFFFFF"/>
                </a:highlight>
              </a:rPr>
              <a:t> </a:t>
            </a:r>
            <a:r>
              <a:rPr lang="en-AU" dirty="0" err="1">
                <a:solidFill>
                  <a:srgbClr val="000000"/>
                </a:solidFill>
                <a:highlight>
                  <a:srgbClr val="FFFFFF"/>
                </a:highlight>
              </a:rPr>
              <a:t>strQuery</a:t>
            </a:r>
            <a:r>
              <a:rPr lang="en-AU" dirty="0">
                <a:solidFill>
                  <a:srgbClr val="000000"/>
                </a:solidFill>
                <a:highlight>
                  <a:srgbClr val="FFFFFF"/>
                </a:highlight>
              </a:rPr>
              <a:t> </a:t>
            </a:r>
            <a:r>
              <a:rPr lang="en-AU" dirty="0">
                <a:solidFill>
                  <a:srgbClr val="0000FF"/>
                </a:solidFill>
                <a:highlight>
                  <a:srgbClr val="FFFFFF"/>
                </a:highlight>
              </a:rPr>
              <a:t>As</a:t>
            </a:r>
            <a:r>
              <a:rPr lang="en-AU" dirty="0">
                <a:solidFill>
                  <a:srgbClr val="000000"/>
                </a:solidFill>
                <a:highlight>
                  <a:srgbClr val="FFFFFF"/>
                </a:highlight>
              </a:rPr>
              <a:t> </a:t>
            </a:r>
            <a:r>
              <a:rPr lang="en-AU" dirty="0">
                <a:solidFill>
                  <a:srgbClr val="0000FF"/>
                </a:solidFill>
                <a:highlight>
                  <a:srgbClr val="FFFFFF"/>
                </a:highlight>
              </a:rPr>
              <a:t>String</a:t>
            </a:r>
            <a:endParaRPr lang="en-AU" dirty="0">
              <a:solidFill>
                <a:srgbClr val="000000"/>
              </a:solidFill>
              <a:highlight>
                <a:srgbClr val="FFFFFF"/>
              </a:highlight>
            </a:endParaRPr>
          </a:p>
          <a:p>
            <a:pPr marL="0" indent="0">
              <a:buNone/>
            </a:pPr>
            <a:endParaRPr lang="en-AU" dirty="0">
              <a:solidFill>
                <a:srgbClr val="000000"/>
              </a:solidFill>
              <a:highlight>
                <a:srgbClr val="FFFFFF"/>
              </a:highlight>
            </a:endParaRPr>
          </a:p>
          <a:p>
            <a:pPr marL="0" indent="0">
              <a:buNone/>
            </a:pPr>
            <a:r>
              <a:rPr lang="en-AU" dirty="0" err="1">
                <a:solidFill>
                  <a:srgbClr val="000000"/>
                </a:solidFill>
                <a:highlight>
                  <a:srgbClr val="FFFFFF"/>
                </a:highlight>
              </a:rPr>
              <a:t>strQuery</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a:solidFill>
                  <a:srgbClr val="808080"/>
                </a:solidFill>
                <a:highlight>
                  <a:srgbClr val="FFFFFF"/>
                </a:highlight>
              </a:rPr>
              <a:t>"SELECT DISTINCT </a:t>
            </a:r>
            <a:r>
              <a:rPr lang="en-AU" dirty="0" err="1">
                <a:solidFill>
                  <a:srgbClr val="808080"/>
                </a:solidFill>
                <a:highlight>
                  <a:srgbClr val="FFFFFF"/>
                </a:highlight>
              </a:rPr>
              <a:t>appID</a:t>
            </a:r>
            <a:r>
              <a:rPr lang="en-AU" dirty="0">
                <a:solidFill>
                  <a:srgbClr val="808080"/>
                </a:solidFill>
                <a:highlight>
                  <a:srgbClr val="FFFFFF"/>
                </a:highlight>
              </a:rPr>
              <a:t> FROM </a:t>
            </a:r>
            <a:r>
              <a:rPr lang="en-AU" dirty="0" err="1">
                <a:solidFill>
                  <a:srgbClr val="808080"/>
                </a:solidFill>
                <a:highlight>
                  <a:srgbClr val="FFFFFF"/>
                </a:highlight>
              </a:rPr>
              <a:t>Application_Indicators</a:t>
            </a:r>
            <a:r>
              <a:rPr lang="en-AU" dirty="0">
                <a:solidFill>
                  <a:srgbClr val="808080"/>
                </a:solidFill>
                <a:highlight>
                  <a:srgbClr val="FFFFFF"/>
                </a:highlight>
              </a:rPr>
              <a:t> WHERE </a:t>
            </a:r>
            <a:r>
              <a:rPr lang="en-AU" dirty="0" err="1">
                <a:solidFill>
                  <a:srgbClr val="808080"/>
                </a:solidFill>
                <a:highlight>
                  <a:srgbClr val="FFFFFF"/>
                </a:highlight>
              </a:rPr>
              <a:t>shellTargetPath</a:t>
            </a:r>
            <a:r>
              <a:rPr lang="en-AU" dirty="0">
                <a:solidFill>
                  <a:srgbClr val="808080"/>
                </a:solidFill>
                <a:highlight>
                  <a:srgbClr val="FFFFFF"/>
                </a:highlight>
              </a:rPr>
              <a:t> LIKE '%"</a:t>
            </a:r>
            <a:r>
              <a:rPr lang="en-AU" dirty="0">
                <a:solidFill>
                  <a:srgbClr val="000000"/>
                </a:solidFill>
                <a:highlight>
                  <a:srgbClr val="FFFFFF"/>
                </a:highlight>
              </a:rPr>
              <a:t> </a:t>
            </a:r>
            <a:r>
              <a:rPr lang="en-AU" b="1" dirty="0">
                <a:solidFill>
                  <a:srgbClr val="000000"/>
                </a:solidFill>
                <a:highlight>
                  <a:srgbClr val="FFFFFF"/>
                </a:highlight>
              </a:rPr>
              <a:t>&amp;</a:t>
            </a:r>
            <a:r>
              <a:rPr lang="en-AU" dirty="0">
                <a:solidFill>
                  <a:srgbClr val="000000"/>
                </a:solidFill>
                <a:highlight>
                  <a:srgbClr val="FFFFFF"/>
                </a:highlight>
              </a:rPr>
              <a:t> </a:t>
            </a:r>
            <a:r>
              <a:rPr lang="en-AU" dirty="0" err="1">
                <a:solidFill>
                  <a:srgbClr val="000000"/>
                </a:solidFill>
                <a:highlight>
                  <a:srgbClr val="FFFFFF"/>
                </a:highlight>
              </a:rPr>
              <a:t>strPath</a:t>
            </a:r>
            <a:r>
              <a:rPr lang="en-AU" dirty="0">
                <a:solidFill>
                  <a:srgbClr val="000000"/>
                </a:solidFill>
                <a:highlight>
                  <a:srgbClr val="FFFFFF"/>
                </a:highlight>
              </a:rPr>
              <a:t> </a:t>
            </a:r>
            <a:r>
              <a:rPr lang="en-AU" b="1" dirty="0">
                <a:solidFill>
                  <a:srgbClr val="000000"/>
                </a:solidFill>
                <a:highlight>
                  <a:srgbClr val="FFFFFF"/>
                </a:highlight>
              </a:rPr>
              <a:t>&amp;</a:t>
            </a:r>
            <a:r>
              <a:rPr lang="en-AU" dirty="0">
                <a:solidFill>
                  <a:srgbClr val="000000"/>
                </a:solidFill>
                <a:highlight>
                  <a:srgbClr val="FFFFFF"/>
                </a:highlight>
              </a:rPr>
              <a:t> </a:t>
            </a:r>
            <a:r>
              <a:rPr lang="en-AU" dirty="0">
                <a:solidFill>
                  <a:srgbClr val="808080"/>
                </a:solidFill>
                <a:highlight>
                  <a:srgbClr val="FFFFFF"/>
                </a:highlight>
              </a:rPr>
              <a:t>"%'"</a:t>
            </a:r>
            <a:endParaRPr lang="en-AU" dirty="0">
              <a:solidFill>
                <a:srgbClr val="000000"/>
              </a:solidFill>
              <a:highlight>
                <a:srgbClr val="FFFFFF"/>
              </a:highlight>
            </a:endParaRPr>
          </a:p>
          <a:p>
            <a:pPr marL="0" indent="0">
              <a:buNone/>
            </a:pPr>
            <a:endParaRPr lang="en-AU" dirty="0">
              <a:solidFill>
                <a:srgbClr val="000000"/>
              </a:solidFill>
              <a:highlight>
                <a:srgbClr val="FFFFFF"/>
              </a:highlight>
            </a:endParaRPr>
          </a:p>
          <a:p>
            <a:pPr marL="0" indent="0">
              <a:buNone/>
            </a:pPr>
            <a:r>
              <a:rPr lang="en-AU" dirty="0" err="1">
                <a:solidFill>
                  <a:srgbClr val="000000"/>
                </a:solidFill>
                <a:highlight>
                  <a:srgbClr val="FFFFFF"/>
                </a:highlight>
              </a:rPr>
              <a:t>rsSQL.ActiveConnection</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cnSQL</a:t>
            </a:r>
            <a:endParaRPr lang="en-AU" dirty="0">
              <a:solidFill>
                <a:srgbClr val="000000"/>
              </a:solidFill>
              <a:highlight>
                <a:srgbClr val="FFFFFF"/>
              </a:highlight>
            </a:endParaRPr>
          </a:p>
          <a:p>
            <a:pPr marL="0" indent="0">
              <a:buNone/>
            </a:pPr>
            <a:r>
              <a:rPr lang="en-AU" dirty="0" err="1">
                <a:solidFill>
                  <a:srgbClr val="000000"/>
                </a:solidFill>
                <a:highlight>
                  <a:srgbClr val="FFFFFF"/>
                </a:highlight>
              </a:rPr>
              <a:t>rsSQL.Open</a:t>
            </a:r>
            <a:r>
              <a:rPr lang="en-AU" dirty="0">
                <a:solidFill>
                  <a:srgbClr val="000000"/>
                </a:solidFill>
                <a:highlight>
                  <a:srgbClr val="FFFFFF"/>
                </a:highlight>
              </a:rPr>
              <a:t> </a:t>
            </a:r>
            <a:r>
              <a:rPr lang="en-AU" dirty="0" err="1">
                <a:solidFill>
                  <a:srgbClr val="000000"/>
                </a:solidFill>
                <a:highlight>
                  <a:srgbClr val="FFFFFF"/>
                </a:highlight>
              </a:rPr>
              <a:t>strQuery</a:t>
            </a:r>
            <a:endParaRPr lang="en-AU" dirty="0">
              <a:solidFill>
                <a:srgbClr val="000000"/>
              </a:solidFill>
              <a:highlight>
                <a:srgbClr val="FFFFFF"/>
              </a:highlight>
            </a:endParaRPr>
          </a:p>
          <a:p>
            <a:pPr marL="0" indent="0">
              <a:buNone/>
            </a:pPr>
            <a:r>
              <a:rPr lang="en-AU" dirty="0">
                <a:solidFill>
                  <a:srgbClr val="0000FF"/>
                </a:solidFill>
                <a:highlight>
                  <a:srgbClr val="FFFFFF"/>
                </a:highlight>
              </a:rPr>
              <a:t>If</a:t>
            </a:r>
            <a:r>
              <a:rPr lang="en-AU" dirty="0">
                <a:solidFill>
                  <a:srgbClr val="000000"/>
                </a:solidFill>
                <a:highlight>
                  <a:srgbClr val="FFFFFF"/>
                </a:highlight>
              </a:rPr>
              <a:t> </a:t>
            </a:r>
            <a:r>
              <a:rPr lang="en-AU" dirty="0" err="1">
                <a:solidFill>
                  <a:srgbClr val="000000"/>
                </a:solidFill>
                <a:highlight>
                  <a:srgbClr val="FFFFFF"/>
                </a:highlight>
              </a:rPr>
              <a:t>rsSQL.EOF</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a:solidFill>
                  <a:srgbClr val="0000FF"/>
                </a:solidFill>
                <a:highlight>
                  <a:srgbClr val="FFFFFF"/>
                </a:highlight>
              </a:rPr>
              <a:t>False</a:t>
            </a:r>
            <a:r>
              <a:rPr lang="en-AU" dirty="0">
                <a:solidFill>
                  <a:srgbClr val="000000"/>
                </a:solidFill>
                <a:highlight>
                  <a:srgbClr val="FFFFFF"/>
                </a:highlight>
              </a:rPr>
              <a:t> </a:t>
            </a:r>
            <a:r>
              <a:rPr lang="en-AU" dirty="0">
                <a:solidFill>
                  <a:srgbClr val="0000FF"/>
                </a:solidFill>
                <a:highlight>
                  <a:srgbClr val="FFFFFF"/>
                </a:highlight>
              </a:rPr>
              <a:t>Then</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err="1">
                <a:solidFill>
                  <a:srgbClr val="000000"/>
                </a:solidFill>
                <a:highlight>
                  <a:srgbClr val="FFFFFF"/>
                </a:highlight>
              </a:rPr>
              <a:t>arrAppIDs</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rsSQL.GetRows</a:t>
            </a:r>
            <a:endParaRPr lang="en-AU" dirty="0">
              <a:solidFill>
                <a:srgbClr val="000000"/>
              </a:solidFill>
              <a:highlight>
                <a:srgbClr val="FFFFFF"/>
              </a:highlight>
            </a:endParaRPr>
          </a:p>
          <a:p>
            <a:pPr marL="0" indent="0">
              <a:buNone/>
            </a:pPr>
            <a:r>
              <a:rPr lang="en-AU" dirty="0">
                <a:solidFill>
                  <a:srgbClr val="0000FF"/>
                </a:solidFill>
                <a:highlight>
                  <a:srgbClr val="FFFFFF"/>
                </a:highlight>
              </a:rPr>
              <a:t>Else</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err="1">
                <a:solidFill>
                  <a:srgbClr val="000000"/>
                </a:solidFill>
                <a:highlight>
                  <a:srgbClr val="FFFFFF"/>
                </a:highlight>
              </a:rPr>
              <a:t>arrAppIDs</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Null</a:t>
            </a:r>
          </a:p>
          <a:p>
            <a:pPr marL="0" indent="0">
              <a:buNone/>
            </a:pPr>
            <a:r>
              <a:rPr lang="en-AU" dirty="0">
                <a:solidFill>
                  <a:srgbClr val="0000FF"/>
                </a:solidFill>
                <a:highlight>
                  <a:srgbClr val="FFFFFF"/>
                </a:highlight>
              </a:rPr>
              <a:t>End</a:t>
            </a:r>
            <a:r>
              <a:rPr lang="en-AU" dirty="0">
                <a:solidFill>
                  <a:srgbClr val="000000"/>
                </a:solidFill>
                <a:highlight>
                  <a:srgbClr val="FFFFFF"/>
                </a:highlight>
              </a:rPr>
              <a:t> </a:t>
            </a:r>
            <a:r>
              <a:rPr lang="en-AU" dirty="0">
                <a:solidFill>
                  <a:srgbClr val="0000FF"/>
                </a:solidFill>
                <a:highlight>
                  <a:srgbClr val="FFFFFF"/>
                </a:highlight>
              </a:rPr>
              <a:t>If</a:t>
            </a:r>
            <a:endParaRPr lang="en-AU" dirty="0">
              <a:solidFill>
                <a:srgbClr val="000000"/>
              </a:solidFill>
              <a:highlight>
                <a:srgbClr val="FFFFFF"/>
              </a:highlight>
            </a:endParaRPr>
          </a:p>
          <a:p>
            <a:pPr marL="0" indent="0">
              <a:buNone/>
            </a:pPr>
            <a:r>
              <a:rPr lang="en-AU" dirty="0" err="1">
                <a:solidFill>
                  <a:srgbClr val="000000"/>
                </a:solidFill>
                <a:highlight>
                  <a:srgbClr val="FFFFFF"/>
                </a:highlight>
              </a:rPr>
              <a:t>QueryACT</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arrAppIDs</a:t>
            </a:r>
            <a:endParaRPr lang="en-AU" dirty="0">
              <a:solidFill>
                <a:srgbClr val="000000"/>
              </a:solidFill>
              <a:highlight>
                <a:srgbClr val="FFFFFF"/>
              </a:highlight>
            </a:endParaRPr>
          </a:p>
          <a:p>
            <a:pPr marL="0" indent="0">
              <a:buNone/>
            </a:pPr>
            <a:r>
              <a:rPr lang="en-AU" dirty="0" err="1">
                <a:solidFill>
                  <a:srgbClr val="000000"/>
                </a:solidFill>
                <a:highlight>
                  <a:srgbClr val="FFFFFF"/>
                </a:highlight>
              </a:rPr>
              <a:t>rsSQL.Close</a:t>
            </a:r>
            <a:endParaRPr lang="en-AU" dirty="0">
              <a:solidFill>
                <a:srgbClr val="000000"/>
              </a:solidFill>
              <a:highlight>
                <a:srgbClr val="FFFFFF"/>
              </a:highlight>
            </a:endParaRPr>
          </a:p>
          <a:p>
            <a:pPr marL="0" indent="0">
              <a:buNone/>
            </a:pPr>
            <a:endParaRPr lang="en-AU" dirty="0">
              <a:solidFill>
                <a:srgbClr val="000000"/>
              </a:solidFill>
              <a:highlight>
                <a:srgbClr val="FFFFFF"/>
              </a:highlight>
            </a:endParaRPr>
          </a:p>
          <a:p>
            <a:pPr marL="0" indent="0">
              <a:buNone/>
            </a:pPr>
            <a:r>
              <a:rPr lang="en-AU" dirty="0">
                <a:solidFill>
                  <a:srgbClr val="0000FF"/>
                </a:solidFill>
                <a:highlight>
                  <a:srgbClr val="FFFFFF"/>
                </a:highlight>
              </a:rPr>
              <a:t>End</a:t>
            </a:r>
            <a:r>
              <a:rPr lang="en-AU" dirty="0">
                <a:solidFill>
                  <a:srgbClr val="000000"/>
                </a:solidFill>
                <a:highlight>
                  <a:srgbClr val="FFFFFF"/>
                </a:highlight>
              </a:rPr>
              <a:t> </a:t>
            </a:r>
            <a:r>
              <a:rPr lang="en-AU" dirty="0">
                <a:solidFill>
                  <a:srgbClr val="0000FF"/>
                </a:solidFill>
                <a:highlight>
                  <a:srgbClr val="FFFFFF"/>
                </a:highlight>
              </a:rPr>
              <a:t>Function</a:t>
            </a:r>
            <a:endParaRPr lang="en-AU" dirty="0">
              <a:latin typeface="Consolas" pitchFamily="49" charset="0"/>
              <a:cs typeface="Consolas" pitchFamily="49"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735458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the Code</a:t>
            </a:r>
            <a:endParaRPr lang="en-AU" dirty="0"/>
          </a:p>
        </p:txBody>
      </p:sp>
      <p:sp>
        <p:nvSpPr>
          <p:cNvPr id="3" name="Content Placeholder 2"/>
          <p:cNvSpPr>
            <a:spLocks noGrp="1"/>
          </p:cNvSpPr>
          <p:nvPr>
            <p:ph idx="1"/>
          </p:nvPr>
        </p:nvSpPr>
        <p:spPr>
          <a:xfrm>
            <a:off x="3003240" y="2276872"/>
            <a:ext cx="3137520" cy="3849291"/>
          </a:xfrm>
        </p:spPr>
        <p:txBody>
          <a:bodyPr>
            <a:normAutofit fontScale="55000" lnSpcReduction="20000"/>
          </a:bodyPr>
          <a:lstStyle/>
          <a:p>
            <a:pPr marL="0" indent="0">
              <a:buNone/>
            </a:pPr>
            <a:r>
              <a:rPr lang="en-AU" dirty="0">
                <a:solidFill>
                  <a:srgbClr val="0000FF"/>
                </a:solidFill>
                <a:highlight>
                  <a:srgbClr val="FFFFFF"/>
                </a:highlight>
              </a:rPr>
              <a:t>Function</a:t>
            </a:r>
            <a:r>
              <a:rPr lang="en-AU" dirty="0">
                <a:solidFill>
                  <a:srgbClr val="000000"/>
                </a:solidFill>
                <a:highlight>
                  <a:srgbClr val="FFFFFF"/>
                </a:highlight>
              </a:rPr>
              <a:t> </a:t>
            </a:r>
            <a:r>
              <a:rPr lang="en-AU" dirty="0" err="1">
                <a:solidFill>
                  <a:srgbClr val="000000"/>
                </a:solidFill>
                <a:highlight>
                  <a:srgbClr val="FFFFFF"/>
                </a:highlight>
              </a:rPr>
              <a:t>FindSubCat</a:t>
            </a:r>
            <a:r>
              <a:rPr lang="en-AU" b="1" dirty="0">
                <a:solidFill>
                  <a:srgbClr val="000000"/>
                </a:solidFill>
                <a:highlight>
                  <a:srgbClr val="FFFFFF"/>
                </a:highlight>
              </a:rPr>
              <a:t>(</a:t>
            </a:r>
            <a:r>
              <a:rPr lang="en-AU" dirty="0" err="1">
                <a:solidFill>
                  <a:srgbClr val="000000"/>
                </a:solidFill>
                <a:highlight>
                  <a:srgbClr val="FFFFFF"/>
                </a:highlight>
              </a:rPr>
              <a:t>strOfficeApp</a:t>
            </a:r>
            <a:r>
              <a:rPr lang="en-AU" b="1" dirty="0">
                <a:solidFill>
                  <a:srgbClr val="000000"/>
                </a:solidFill>
                <a:highlight>
                  <a:srgbClr val="FFFFFF"/>
                </a:highlight>
              </a:rPr>
              <a:t>)</a:t>
            </a:r>
            <a:endParaRPr lang="en-AU" dirty="0">
              <a:solidFill>
                <a:srgbClr val="000000"/>
              </a:solidFill>
              <a:highlight>
                <a:srgbClr val="FFFFFF"/>
              </a:highlight>
            </a:endParaRPr>
          </a:p>
          <a:p>
            <a:pPr marL="0" indent="0">
              <a:buNone/>
            </a:pPr>
            <a:endParaRPr lang="en-AU" dirty="0">
              <a:solidFill>
                <a:srgbClr val="000000"/>
              </a:solidFill>
              <a:highlight>
                <a:srgbClr val="FFFFFF"/>
              </a:highlight>
            </a:endParaRPr>
          </a:p>
          <a:p>
            <a:pPr marL="0" indent="0">
              <a:buNone/>
            </a:pPr>
            <a:r>
              <a:rPr lang="en-AU" dirty="0">
                <a:solidFill>
                  <a:srgbClr val="0000FF"/>
                </a:solidFill>
                <a:highlight>
                  <a:srgbClr val="FFFFFF"/>
                </a:highlight>
              </a:rPr>
              <a:t>Select</a:t>
            </a:r>
            <a:r>
              <a:rPr lang="en-AU" dirty="0">
                <a:solidFill>
                  <a:srgbClr val="000000"/>
                </a:solidFill>
                <a:highlight>
                  <a:srgbClr val="FFFFFF"/>
                </a:highlight>
              </a:rPr>
              <a:t> </a:t>
            </a:r>
            <a:r>
              <a:rPr lang="en-AU" dirty="0">
                <a:solidFill>
                  <a:srgbClr val="0000FF"/>
                </a:solidFill>
                <a:highlight>
                  <a:srgbClr val="FFFFFF"/>
                </a:highlight>
              </a:rPr>
              <a:t>Case</a:t>
            </a:r>
            <a:r>
              <a:rPr lang="en-AU" dirty="0">
                <a:solidFill>
                  <a:srgbClr val="000000"/>
                </a:solidFill>
                <a:highlight>
                  <a:srgbClr val="FFFFFF"/>
                </a:highlight>
              </a:rPr>
              <a:t> </a:t>
            </a:r>
            <a:r>
              <a:rPr lang="en-AU" dirty="0" err="1">
                <a:solidFill>
                  <a:srgbClr val="000000"/>
                </a:solidFill>
                <a:highlight>
                  <a:srgbClr val="FFFFFF"/>
                </a:highlight>
              </a:rPr>
              <a:t>strOfficeApp</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Case</a:t>
            </a:r>
            <a:r>
              <a:rPr lang="en-AU" dirty="0">
                <a:solidFill>
                  <a:srgbClr val="000000"/>
                </a:solidFill>
                <a:highlight>
                  <a:srgbClr val="FFFFFF"/>
                </a:highlight>
              </a:rPr>
              <a:t> </a:t>
            </a:r>
            <a:r>
              <a:rPr lang="en-AU" dirty="0">
                <a:solidFill>
                  <a:srgbClr val="808080"/>
                </a:solidFill>
                <a:highlight>
                  <a:srgbClr val="FFFFFF"/>
                </a:highlight>
              </a:rPr>
              <a:t>"word"</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err="1">
                <a:solidFill>
                  <a:srgbClr val="000000"/>
                </a:solidFill>
                <a:highlight>
                  <a:srgbClr val="FFFFFF"/>
                </a:highlight>
              </a:rPr>
              <a:t>FindSubCat</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b="1" dirty="0">
                <a:solidFill>
                  <a:srgbClr val="FF0000"/>
                </a:solidFill>
                <a:highlight>
                  <a:srgbClr val="FFFFFF"/>
                </a:highlight>
              </a:rPr>
              <a:t>7</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Case</a:t>
            </a:r>
            <a:r>
              <a:rPr lang="en-AU" dirty="0">
                <a:solidFill>
                  <a:srgbClr val="000000"/>
                </a:solidFill>
                <a:highlight>
                  <a:srgbClr val="FFFFFF"/>
                </a:highlight>
              </a:rPr>
              <a:t> </a:t>
            </a:r>
            <a:r>
              <a:rPr lang="en-AU" dirty="0">
                <a:solidFill>
                  <a:srgbClr val="808080"/>
                </a:solidFill>
                <a:highlight>
                  <a:srgbClr val="FFFFFF"/>
                </a:highlight>
              </a:rPr>
              <a:t>"excel"</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err="1">
                <a:solidFill>
                  <a:srgbClr val="000000"/>
                </a:solidFill>
                <a:highlight>
                  <a:srgbClr val="FFFFFF"/>
                </a:highlight>
              </a:rPr>
              <a:t>FindSubCat</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b="1" dirty="0">
                <a:solidFill>
                  <a:srgbClr val="FF0000"/>
                </a:solidFill>
                <a:highlight>
                  <a:srgbClr val="FFFFFF"/>
                </a:highlight>
              </a:rPr>
              <a:t>8</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Case</a:t>
            </a:r>
            <a:r>
              <a:rPr lang="en-AU" dirty="0">
                <a:solidFill>
                  <a:srgbClr val="000000"/>
                </a:solidFill>
                <a:highlight>
                  <a:srgbClr val="FFFFFF"/>
                </a:highlight>
              </a:rPr>
              <a:t> </a:t>
            </a:r>
            <a:r>
              <a:rPr lang="en-AU" dirty="0">
                <a:solidFill>
                  <a:srgbClr val="808080"/>
                </a:solidFill>
                <a:highlight>
                  <a:srgbClr val="FFFFFF"/>
                </a:highlight>
              </a:rPr>
              <a:t>"</a:t>
            </a:r>
            <a:r>
              <a:rPr lang="en-AU" dirty="0" err="1">
                <a:solidFill>
                  <a:srgbClr val="808080"/>
                </a:solidFill>
                <a:highlight>
                  <a:srgbClr val="FFFFFF"/>
                </a:highlight>
              </a:rPr>
              <a:t>powerpoint</a:t>
            </a:r>
            <a:r>
              <a:rPr lang="en-AU" dirty="0">
                <a:solidFill>
                  <a:srgbClr val="808080"/>
                </a:solidFill>
                <a:highlight>
                  <a:srgbClr val="FFFFFF"/>
                </a:highlight>
              </a:rPr>
              <a:t>"</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err="1">
                <a:solidFill>
                  <a:srgbClr val="000000"/>
                </a:solidFill>
                <a:highlight>
                  <a:srgbClr val="FFFFFF"/>
                </a:highlight>
              </a:rPr>
              <a:t>FindSubCat</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b="1" dirty="0">
                <a:solidFill>
                  <a:srgbClr val="FF0000"/>
                </a:solidFill>
                <a:highlight>
                  <a:srgbClr val="FFFFFF"/>
                </a:highlight>
              </a:rPr>
              <a:t>9</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Case</a:t>
            </a:r>
            <a:r>
              <a:rPr lang="en-AU" dirty="0">
                <a:solidFill>
                  <a:srgbClr val="000000"/>
                </a:solidFill>
                <a:highlight>
                  <a:srgbClr val="FFFFFF"/>
                </a:highlight>
              </a:rPr>
              <a:t> </a:t>
            </a:r>
            <a:r>
              <a:rPr lang="en-AU" dirty="0">
                <a:solidFill>
                  <a:srgbClr val="808080"/>
                </a:solidFill>
                <a:highlight>
                  <a:srgbClr val="FFFFFF"/>
                </a:highlight>
              </a:rPr>
              <a:t>"outlook"</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err="1">
                <a:solidFill>
                  <a:srgbClr val="000000"/>
                </a:solidFill>
                <a:highlight>
                  <a:srgbClr val="FFFFFF"/>
                </a:highlight>
              </a:rPr>
              <a:t>FindSubCat</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b="1" dirty="0">
                <a:solidFill>
                  <a:srgbClr val="FF0000"/>
                </a:solidFill>
                <a:highlight>
                  <a:srgbClr val="FFFFFF"/>
                </a:highlight>
              </a:rPr>
              <a:t>10</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a:solidFill>
                  <a:srgbClr val="0000FF"/>
                </a:solidFill>
                <a:highlight>
                  <a:srgbClr val="FFFFFF"/>
                </a:highlight>
              </a:rPr>
              <a:t>Case</a:t>
            </a:r>
            <a:r>
              <a:rPr lang="en-AU" dirty="0">
                <a:solidFill>
                  <a:srgbClr val="000000"/>
                </a:solidFill>
                <a:highlight>
                  <a:srgbClr val="FFFFFF"/>
                </a:highlight>
              </a:rPr>
              <a:t> </a:t>
            </a:r>
            <a:r>
              <a:rPr lang="en-AU" dirty="0">
                <a:solidFill>
                  <a:srgbClr val="0000FF"/>
                </a:solidFill>
                <a:highlight>
                  <a:srgbClr val="FFFFFF"/>
                </a:highlight>
              </a:rPr>
              <a:t>Else</a:t>
            </a:r>
            <a:endParaRPr lang="en-AU" dirty="0">
              <a:solidFill>
                <a:srgbClr val="000000"/>
              </a:solidFill>
              <a:highlight>
                <a:srgbClr val="FFFFFF"/>
              </a:highlight>
            </a:endParaRPr>
          </a:p>
          <a:p>
            <a:pPr marL="0" indent="0">
              <a:buNone/>
            </a:pPr>
            <a:r>
              <a:rPr lang="en-AU" dirty="0">
                <a:solidFill>
                  <a:srgbClr val="000000"/>
                </a:solidFill>
                <a:highlight>
                  <a:srgbClr val="FFFFFF"/>
                </a:highlight>
              </a:rPr>
              <a:t>        </a:t>
            </a:r>
            <a:r>
              <a:rPr lang="en-AU" dirty="0" err="1">
                <a:solidFill>
                  <a:srgbClr val="000000"/>
                </a:solidFill>
                <a:highlight>
                  <a:srgbClr val="FFFFFF"/>
                </a:highlight>
              </a:rPr>
              <a:t>FindSubCat</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b="1" dirty="0">
                <a:solidFill>
                  <a:srgbClr val="FF0000"/>
                </a:solidFill>
                <a:highlight>
                  <a:srgbClr val="FFFFFF"/>
                </a:highlight>
              </a:rPr>
              <a:t>14</a:t>
            </a:r>
            <a:endParaRPr lang="en-AU" dirty="0">
              <a:solidFill>
                <a:srgbClr val="000000"/>
              </a:solidFill>
              <a:highlight>
                <a:srgbClr val="FFFFFF"/>
              </a:highlight>
            </a:endParaRPr>
          </a:p>
          <a:p>
            <a:pPr marL="0" indent="0">
              <a:buNone/>
            </a:pPr>
            <a:r>
              <a:rPr lang="en-AU" dirty="0">
                <a:solidFill>
                  <a:srgbClr val="0000FF"/>
                </a:solidFill>
                <a:highlight>
                  <a:srgbClr val="FFFFFF"/>
                </a:highlight>
              </a:rPr>
              <a:t>End</a:t>
            </a:r>
            <a:r>
              <a:rPr lang="en-AU" dirty="0">
                <a:solidFill>
                  <a:srgbClr val="000000"/>
                </a:solidFill>
                <a:highlight>
                  <a:srgbClr val="FFFFFF"/>
                </a:highlight>
              </a:rPr>
              <a:t> </a:t>
            </a:r>
            <a:r>
              <a:rPr lang="en-AU" dirty="0">
                <a:solidFill>
                  <a:srgbClr val="0000FF"/>
                </a:solidFill>
                <a:highlight>
                  <a:srgbClr val="FFFFFF"/>
                </a:highlight>
              </a:rPr>
              <a:t>Select</a:t>
            </a:r>
            <a:endParaRPr lang="en-AU" dirty="0">
              <a:solidFill>
                <a:srgbClr val="000000"/>
              </a:solidFill>
              <a:highlight>
                <a:srgbClr val="FFFFFF"/>
              </a:highlight>
            </a:endParaRPr>
          </a:p>
          <a:p>
            <a:pPr marL="0" indent="0">
              <a:buNone/>
            </a:pPr>
            <a:endParaRPr lang="en-AU" dirty="0">
              <a:solidFill>
                <a:srgbClr val="000000"/>
              </a:solidFill>
              <a:highlight>
                <a:srgbClr val="FFFFFF"/>
              </a:highlight>
            </a:endParaRPr>
          </a:p>
          <a:p>
            <a:pPr marL="0" indent="0">
              <a:buNone/>
            </a:pPr>
            <a:r>
              <a:rPr lang="en-AU" dirty="0">
                <a:solidFill>
                  <a:srgbClr val="0000FF"/>
                </a:solidFill>
                <a:highlight>
                  <a:srgbClr val="FFFFFF"/>
                </a:highlight>
              </a:rPr>
              <a:t>End</a:t>
            </a:r>
            <a:r>
              <a:rPr lang="en-AU" dirty="0">
                <a:solidFill>
                  <a:srgbClr val="000000"/>
                </a:solidFill>
                <a:highlight>
                  <a:srgbClr val="FFFFFF"/>
                </a:highlight>
              </a:rPr>
              <a:t> </a:t>
            </a:r>
            <a:r>
              <a:rPr lang="en-AU" dirty="0">
                <a:solidFill>
                  <a:srgbClr val="0000FF"/>
                </a:solidFill>
                <a:highlight>
                  <a:srgbClr val="FFFFFF"/>
                </a:highlight>
              </a:rPr>
              <a:t>Function</a:t>
            </a:r>
            <a:endParaRPr lang="en-AU" dirty="0">
              <a:latin typeface="Consolas" pitchFamily="49" charset="0"/>
              <a:cs typeface="Consolas" pitchFamily="49"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591006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the Code</a:t>
            </a:r>
            <a:endParaRPr lang="en-AU" dirty="0"/>
          </a:p>
        </p:txBody>
      </p:sp>
      <p:sp>
        <p:nvSpPr>
          <p:cNvPr id="3" name="Content Placeholder 2"/>
          <p:cNvSpPr>
            <a:spLocks noGrp="1"/>
          </p:cNvSpPr>
          <p:nvPr>
            <p:ph idx="1"/>
          </p:nvPr>
        </p:nvSpPr>
        <p:spPr>
          <a:xfrm>
            <a:off x="858416" y="2276872"/>
            <a:ext cx="7427168" cy="3849291"/>
          </a:xfrm>
          <a:noFill/>
          <a:ln>
            <a:noFill/>
          </a:ln>
        </p:spPr>
        <p:txBody>
          <a:bodyPr>
            <a:noAutofit/>
          </a:bodyPr>
          <a:lstStyle/>
          <a:p>
            <a:pPr marL="0" indent="0">
              <a:lnSpc>
                <a:spcPct val="115000"/>
              </a:lnSpc>
              <a:spcAft>
                <a:spcPts val="0"/>
              </a:spcAft>
              <a:buNone/>
            </a:pPr>
            <a:r>
              <a:rPr lang="en-AU" sz="1400" dirty="0">
                <a:solidFill>
                  <a:srgbClr val="0000FF"/>
                </a:solidFill>
                <a:latin typeface="Courier New"/>
                <a:ea typeface="Calibri"/>
                <a:cs typeface="Times New Roman"/>
              </a:rPr>
              <a:t>Function</a:t>
            </a:r>
            <a:r>
              <a:rPr lang="en-AU" sz="1400" dirty="0">
                <a:solidFill>
                  <a:srgbClr val="000000"/>
                </a:solidFill>
                <a:latin typeface="Courier New"/>
                <a:ea typeface="Calibri"/>
                <a:cs typeface="Times New Roman"/>
              </a:rPr>
              <a:t> </a:t>
            </a:r>
            <a:r>
              <a:rPr lang="en-AU" sz="1400" dirty="0" err="1">
                <a:solidFill>
                  <a:srgbClr val="000000"/>
                </a:solidFill>
                <a:latin typeface="Courier New"/>
                <a:ea typeface="Calibri"/>
                <a:cs typeface="Times New Roman"/>
              </a:rPr>
              <a:t>WriteToACT</a:t>
            </a:r>
            <a:r>
              <a:rPr lang="en-AU" sz="1400" b="1" dirty="0">
                <a:solidFill>
                  <a:srgbClr val="000000"/>
                </a:solidFill>
                <a:latin typeface="Courier New"/>
                <a:ea typeface="Calibri"/>
                <a:cs typeface="Times New Roman"/>
              </a:rPr>
              <a:t>(</a:t>
            </a:r>
            <a:r>
              <a:rPr lang="en-AU" sz="1400" dirty="0" err="1">
                <a:solidFill>
                  <a:srgbClr val="000000"/>
                </a:solidFill>
                <a:latin typeface="Courier New"/>
                <a:ea typeface="Calibri"/>
                <a:cs typeface="Times New Roman"/>
              </a:rPr>
              <a:t>strApp</a:t>
            </a:r>
            <a:r>
              <a:rPr lang="en-AU" sz="1400" b="1" dirty="0">
                <a:solidFill>
                  <a:srgbClr val="000000"/>
                </a:solidFill>
                <a:latin typeface="Courier New"/>
                <a:ea typeface="Calibri"/>
                <a:cs typeface="Times New Roman"/>
              </a:rPr>
              <a:t>,</a:t>
            </a:r>
            <a:r>
              <a:rPr lang="en-AU" sz="1400" dirty="0">
                <a:solidFill>
                  <a:srgbClr val="000000"/>
                </a:solidFill>
                <a:latin typeface="Courier New"/>
                <a:ea typeface="Calibri"/>
                <a:cs typeface="Times New Roman"/>
              </a:rPr>
              <a:t> </a:t>
            </a:r>
            <a:r>
              <a:rPr lang="en-AU" sz="1400" dirty="0" err="1">
                <a:solidFill>
                  <a:srgbClr val="000000"/>
                </a:solidFill>
                <a:latin typeface="Courier New"/>
                <a:ea typeface="Calibri"/>
                <a:cs typeface="Times New Roman"/>
              </a:rPr>
              <a:t>strSubCat</a:t>
            </a:r>
            <a:r>
              <a:rPr lang="en-AU" sz="1400" b="1" dirty="0">
                <a:solidFill>
                  <a:srgbClr val="000000"/>
                </a:solidFill>
                <a:latin typeface="Courier New"/>
                <a:ea typeface="Calibri"/>
                <a:cs typeface="Times New Roman"/>
              </a:rPr>
              <a:t>,</a:t>
            </a:r>
            <a:r>
              <a:rPr lang="en-AU" sz="1400" dirty="0">
                <a:solidFill>
                  <a:srgbClr val="000000"/>
                </a:solidFill>
                <a:latin typeface="Courier New"/>
                <a:ea typeface="Calibri"/>
                <a:cs typeface="Times New Roman"/>
              </a:rPr>
              <a:t> </a:t>
            </a:r>
            <a:r>
              <a:rPr lang="en-AU" sz="1400" dirty="0" err="1">
                <a:solidFill>
                  <a:srgbClr val="000000"/>
                </a:solidFill>
                <a:latin typeface="Courier New"/>
                <a:ea typeface="Calibri"/>
                <a:cs typeface="Times New Roman"/>
              </a:rPr>
              <a:t>cnSQL</a:t>
            </a:r>
            <a:r>
              <a:rPr lang="en-AU" sz="1400" b="1" dirty="0">
                <a:solidFill>
                  <a:srgbClr val="000000"/>
                </a:solidFill>
                <a:latin typeface="Courier New"/>
                <a:ea typeface="Calibri"/>
                <a:cs typeface="Times New Roman"/>
              </a:rPr>
              <a:t>)</a:t>
            </a:r>
            <a:endParaRPr lang="en-AU" sz="1400" dirty="0">
              <a:latin typeface="Calibri"/>
              <a:ea typeface="Calibri"/>
              <a:cs typeface="Times New Roman"/>
            </a:endParaRPr>
          </a:p>
          <a:p>
            <a:pPr marL="0" indent="0">
              <a:lnSpc>
                <a:spcPct val="115000"/>
              </a:lnSpc>
              <a:spcAft>
                <a:spcPts val="0"/>
              </a:spcAft>
              <a:buNone/>
            </a:pPr>
            <a:r>
              <a:rPr lang="en-AU" sz="1400" dirty="0">
                <a:solidFill>
                  <a:srgbClr val="000000"/>
                </a:solidFill>
                <a:latin typeface="Courier New"/>
                <a:ea typeface="Calibri"/>
                <a:cs typeface="Times New Roman"/>
              </a:rPr>
              <a:t> </a:t>
            </a:r>
            <a:endParaRPr lang="en-AU" sz="1400" dirty="0">
              <a:latin typeface="Calibri"/>
              <a:ea typeface="Calibri"/>
              <a:cs typeface="Times New Roman"/>
            </a:endParaRPr>
          </a:p>
          <a:p>
            <a:pPr marL="0" indent="0">
              <a:lnSpc>
                <a:spcPct val="115000"/>
              </a:lnSpc>
              <a:spcAft>
                <a:spcPts val="0"/>
              </a:spcAft>
              <a:buNone/>
            </a:pPr>
            <a:r>
              <a:rPr lang="en-AU" sz="1400" dirty="0">
                <a:solidFill>
                  <a:srgbClr val="0000FF"/>
                </a:solidFill>
                <a:latin typeface="Courier New"/>
                <a:ea typeface="Calibri"/>
                <a:cs typeface="Times New Roman"/>
              </a:rPr>
              <a:t>Dim</a:t>
            </a:r>
            <a:r>
              <a:rPr lang="en-AU" sz="1400" dirty="0">
                <a:solidFill>
                  <a:srgbClr val="000000"/>
                </a:solidFill>
                <a:latin typeface="Courier New"/>
                <a:ea typeface="Calibri"/>
                <a:cs typeface="Times New Roman"/>
              </a:rPr>
              <a:t> </a:t>
            </a:r>
            <a:r>
              <a:rPr lang="en-AU" sz="1400" dirty="0" err="1">
                <a:solidFill>
                  <a:srgbClr val="000000"/>
                </a:solidFill>
                <a:latin typeface="Courier New"/>
                <a:ea typeface="Calibri"/>
                <a:cs typeface="Times New Roman"/>
              </a:rPr>
              <a:t>rsSQL</a:t>
            </a:r>
            <a:r>
              <a:rPr lang="en-AU" sz="1400" dirty="0">
                <a:solidFill>
                  <a:srgbClr val="000000"/>
                </a:solidFill>
                <a:latin typeface="Courier New"/>
                <a:ea typeface="Calibri"/>
                <a:cs typeface="Times New Roman"/>
              </a:rPr>
              <a:t> </a:t>
            </a:r>
            <a:r>
              <a:rPr lang="en-AU" sz="1400" dirty="0">
                <a:solidFill>
                  <a:srgbClr val="0000FF"/>
                </a:solidFill>
                <a:latin typeface="Courier New"/>
                <a:ea typeface="Calibri"/>
                <a:cs typeface="Times New Roman"/>
              </a:rPr>
              <a:t>As</a:t>
            </a:r>
            <a:r>
              <a:rPr lang="en-AU" sz="1400" dirty="0">
                <a:solidFill>
                  <a:srgbClr val="000000"/>
                </a:solidFill>
                <a:latin typeface="Courier New"/>
                <a:ea typeface="Calibri"/>
                <a:cs typeface="Times New Roman"/>
              </a:rPr>
              <a:t> </a:t>
            </a:r>
            <a:r>
              <a:rPr lang="en-AU" sz="1400" dirty="0" err="1">
                <a:solidFill>
                  <a:srgbClr val="000000"/>
                </a:solidFill>
                <a:latin typeface="Courier New"/>
                <a:ea typeface="Calibri"/>
                <a:cs typeface="Times New Roman"/>
              </a:rPr>
              <a:t>ADODB.Recordset</a:t>
            </a:r>
            <a:endParaRPr lang="en-AU" sz="1400" dirty="0">
              <a:latin typeface="Calibri"/>
              <a:ea typeface="Calibri"/>
              <a:cs typeface="Times New Roman"/>
            </a:endParaRPr>
          </a:p>
          <a:p>
            <a:pPr marL="0" indent="0">
              <a:lnSpc>
                <a:spcPct val="115000"/>
              </a:lnSpc>
              <a:spcAft>
                <a:spcPts val="0"/>
              </a:spcAft>
              <a:buNone/>
            </a:pPr>
            <a:r>
              <a:rPr lang="en-AU" sz="1400" dirty="0">
                <a:solidFill>
                  <a:srgbClr val="0000FF"/>
                </a:solidFill>
                <a:latin typeface="Courier New"/>
                <a:ea typeface="Calibri"/>
                <a:cs typeface="Times New Roman"/>
              </a:rPr>
              <a:t>Set</a:t>
            </a:r>
            <a:r>
              <a:rPr lang="en-AU" sz="1400" dirty="0">
                <a:solidFill>
                  <a:srgbClr val="000000"/>
                </a:solidFill>
                <a:latin typeface="Courier New"/>
                <a:ea typeface="Calibri"/>
                <a:cs typeface="Times New Roman"/>
              </a:rPr>
              <a:t> </a:t>
            </a:r>
            <a:r>
              <a:rPr lang="en-AU" sz="1400" dirty="0" err="1">
                <a:solidFill>
                  <a:srgbClr val="000000"/>
                </a:solidFill>
                <a:latin typeface="Courier New"/>
                <a:ea typeface="Calibri"/>
                <a:cs typeface="Times New Roman"/>
              </a:rPr>
              <a:t>rsSQL</a:t>
            </a:r>
            <a:r>
              <a:rPr lang="en-AU" sz="1400" dirty="0">
                <a:solidFill>
                  <a:srgbClr val="000000"/>
                </a:solidFill>
                <a:latin typeface="Courier New"/>
                <a:ea typeface="Calibri"/>
                <a:cs typeface="Times New Roman"/>
              </a:rPr>
              <a:t> </a:t>
            </a:r>
            <a:r>
              <a:rPr lang="en-AU" sz="1400" b="1" dirty="0">
                <a:solidFill>
                  <a:srgbClr val="000000"/>
                </a:solidFill>
                <a:latin typeface="Courier New"/>
                <a:ea typeface="Calibri"/>
                <a:cs typeface="Times New Roman"/>
              </a:rPr>
              <a:t>=</a:t>
            </a:r>
            <a:r>
              <a:rPr lang="en-AU" sz="1400" dirty="0">
                <a:solidFill>
                  <a:srgbClr val="000000"/>
                </a:solidFill>
                <a:latin typeface="Courier New"/>
                <a:ea typeface="Calibri"/>
                <a:cs typeface="Times New Roman"/>
              </a:rPr>
              <a:t> </a:t>
            </a:r>
            <a:r>
              <a:rPr lang="en-AU" sz="1400" dirty="0">
                <a:solidFill>
                  <a:srgbClr val="0000FF"/>
                </a:solidFill>
                <a:latin typeface="Courier New"/>
                <a:ea typeface="Calibri"/>
                <a:cs typeface="Times New Roman"/>
              </a:rPr>
              <a:t>New</a:t>
            </a:r>
            <a:r>
              <a:rPr lang="en-AU" sz="1400" dirty="0">
                <a:solidFill>
                  <a:srgbClr val="000000"/>
                </a:solidFill>
                <a:latin typeface="Courier New"/>
                <a:ea typeface="Calibri"/>
                <a:cs typeface="Times New Roman"/>
              </a:rPr>
              <a:t> </a:t>
            </a:r>
            <a:r>
              <a:rPr lang="en-AU" sz="1400" dirty="0" err="1">
                <a:solidFill>
                  <a:srgbClr val="000000"/>
                </a:solidFill>
                <a:latin typeface="Courier New"/>
                <a:ea typeface="Calibri"/>
                <a:cs typeface="Times New Roman"/>
              </a:rPr>
              <a:t>ADODB.Recordset</a:t>
            </a:r>
            <a:endParaRPr lang="en-AU" sz="1400" dirty="0">
              <a:latin typeface="Calibri"/>
              <a:ea typeface="Calibri"/>
              <a:cs typeface="Times New Roman"/>
            </a:endParaRPr>
          </a:p>
          <a:p>
            <a:pPr marL="0" indent="0">
              <a:lnSpc>
                <a:spcPct val="115000"/>
              </a:lnSpc>
              <a:spcAft>
                <a:spcPts val="0"/>
              </a:spcAft>
              <a:buNone/>
            </a:pPr>
            <a:r>
              <a:rPr lang="en-AU" sz="1400" dirty="0" err="1">
                <a:solidFill>
                  <a:srgbClr val="000000"/>
                </a:solidFill>
                <a:latin typeface="Courier New"/>
                <a:ea typeface="Calibri"/>
                <a:cs typeface="Times New Roman"/>
              </a:rPr>
              <a:t>rsSQL.ActiveConnection</a:t>
            </a:r>
            <a:r>
              <a:rPr lang="en-AU" sz="1400" dirty="0">
                <a:solidFill>
                  <a:srgbClr val="000000"/>
                </a:solidFill>
                <a:latin typeface="Courier New"/>
                <a:ea typeface="Calibri"/>
                <a:cs typeface="Times New Roman"/>
              </a:rPr>
              <a:t> </a:t>
            </a:r>
            <a:r>
              <a:rPr lang="en-AU" sz="1400" b="1" dirty="0">
                <a:solidFill>
                  <a:srgbClr val="000000"/>
                </a:solidFill>
                <a:latin typeface="Courier New"/>
                <a:ea typeface="Calibri"/>
                <a:cs typeface="Times New Roman"/>
              </a:rPr>
              <a:t>=</a:t>
            </a:r>
            <a:r>
              <a:rPr lang="en-AU" sz="1400" dirty="0">
                <a:solidFill>
                  <a:srgbClr val="000000"/>
                </a:solidFill>
                <a:latin typeface="Courier New"/>
                <a:ea typeface="Calibri"/>
                <a:cs typeface="Times New Roman"/>
              </a:rPr>
              <a:t> </a:t>
            </a:r>
            <a:r>
              <a:rPr lang="en-AU" sz="1400" dirty="0" err="1">
                <a:solidFill>
                  <a:srgbClr val="000000"/>
                </a:solidFill>
                <a:latin typeface="Courier New"/>
                <a:ea typeface="Calibri"/>
                <a:cs typeface="Times New Roman"/>
              </a:rPr>
              <a:t>cnSQL</a:t>
            </a:r>
            <a:endParaRPr lang="en-AU" sz="1400" dirty="0">
              <a:latin typeface="Calibri"/>
              <a:ea typeface="Calibri"/>
              <a:cs typeface="Times New Roman"/>
            </a:endParaRPr>
          </a:p>
          <a:p>
            <a:pPr marL="0" indent="0">
              <a:lnSpc>
                <a:spcPct val="115000"/>
              </a:lnSpc>
              <a:spcAft>
                <a:spcPts val="0"/>
              </a:spcAft>
              <a:buNone/>
            </a:pPr>
            <a:r>
              <a:rPr lang="en-AU" sz="1400" dirty="0">
                <a:solidFill>
                  <a:srgbClr val="000000"/>
                </a:solidFill>
                <a:latin typeface="Courier New"/>
                <a:ea typeface="Calibri"/>
                <a:cs typeface="Times New Roman"/>
              </a:rPr>
              <a:t> </a:t>
            </a:r>
            <a:endParaRPr lang="en-AU" sz="1400" dirty="0">
              <a:latin typeface="Calibri"/>
              <a:ea typeface="Calibri"/>
              <a:cs typeface="Times New Roman"/>
            </a:endParaRPr>
          </a:p>
          <a:p>
            <a:pPr marL="0" indent="0">
              <a:lnSpc>
                <a:spcPct val="115000"/>
              </a:lnSpc>
              <a:spcAft>
                <a:spcPts val="0"/>
              </a:spcAft>
              <a:buNone/>
            </a:pPr>
            <a:r>
              <a:rPr lang="en-AU" sz="1400" dirty="0">
                <a:solidFill>
                  <a:srgbClr val="0000FF"/>
                </a:solidFill>
                <a:latin typeface="Courier New"/>
                <a:ea typeface="Calibri"/>
                <a:cs typeface="Times New Roman"/>
              </a:rPr>
              <a:t>On</a:t>
            </a:r>
            <a:r>
              <a:rPr lang="en-AU" sz="1400" dirty="0">
                <a:solidFill>
                  <a:srgbClr val="000000"/>
                </a:solidFill>
                <a:latin typeface="Courier New"/>
                <a:ea typeface="Calibri"/>
                <a:cs typeface="Times New Roman"/>
              </a:rPr>
              <a:t> </a:t>
            </a:r>
            <a:r>
              <a:rPr lang="en-AU" sz="1400" dirty="0">
                <a:solidFill>
                  <a:srgbClr val="0000FF"/>
                </a:solidFill>
                <a:latin typeface="Courier New"/>
                <a:ea typeface="Calibri"/>
                <a:cs typeface="Times New Roman"/>
              </a:rPr>
              <a:t>Error</a:t>
            </a:r>
            <a:r>
              <a:rPr lang="en-AU" sz="1400" dirty="0">
                <a:solidFill>
                  <a:srgbClr val="000000"/>
                </a:solidFill>
                <a:latin typeface="Courier New"/>
                <a:ea typeface="Calibri"/>
                <a:cs typeface="Times New Roman"/>
              </a:rPr>
              <a:t> </a:t>
            </a:r>
            <a:r>
              <a:rPr lang="en-AU" sz="1400" dirty="0">
                <a:solidFill>
                  <a:srgbClr val="0000FF"/>
                </a:solidFill>
                <a:latin typeface="Courier New"/>
                <a:ea typeface="Calibri"/>
                <a:cs typeface="Times New Roman"/>
              </a:rPr>
              <a:t>Resume</a:t>
            </a:r>
            <a:r>
              <a:rPr lang="en-AU" sz="1400" dirty="0">
                <a:solidFill>
                  <a:srgbClr val="000000"/>
                </a:solidFill>
                <a:latin typeface="Courier New"/>
                <a:ea typeface="Calibri"/>
                <a:cs typeface="Times New Roman"/>
              </a:rPr>
              <a:t> </a:t>
            </a:r>
            <a:r>
              <a:rPr lang="en-AU" sz="1400" dirty="0">
                <a:solidFill>
                  <a:srgbClr val="0000FF"/>
                </a:solidFill>
                <a:latin typeface="Courier New"/>
                <a:ea typeface="Calibri"/>
                <a:cs typeface="Times New Roman"/>
              </a:rPr>
              <a:t>Next</a:t>
            </a:r>
            <a:endParaRPr lang="en-AU" sz="1400" dirty="0">
              <a:latin typeface="Calibri"/>
              <a:ea typeface="Calibri"/>
              <a:cs typeface="Times New Roman"/>
            </a:endParaRPr>
          </a:p>
          <a:p>
            <a:pPr marL="0" indent="0">
              <a:lnSpc>
                <a:spcPct val="115000"/>
              </a:lnSpc>
              <a:spcAft>
                <a:spcPts val="0"/>
              </a:spcAft>
              <a:buNone/>
            </a:pPr>
            <a:r>
              <a:rPr lang="en-AU" sz="1400" dirty="0" err="1">
                <a:solidFill>
                  <a:srgbClr val="000000"/>
                </a:solidFill>
                <a:latin typeface="Courier New"/>
                <a:ea typeface="Calibri"/>
                <a:cs typeface="Times New Roman"/>
              </a:rPr>
              <a:t>rsSQL.Open</a:t>
            </a:r>
            <a:r>
              <a:rPr lang="en-AU" sz="1400" dirty="0">
                <a:solidFill>
                  <a:srgbClr val="000000"/>
                </a:solidFill>
                <a:latin typeface="Courier New"/>
                <a:ea typeface="Calibri"/>
                <a:cs typeface="Times New Roman"/>
              </a:rPr>
              <a:t> </a:t>
            </a:r>
            <a:r>
              <a:rPr lang="en-AU" sz="1400" dirty="0">
                <a:solidFill>
                  <a:srgbClr val="808080"/>
                </a:solidFill>
                <a:latin typeface="Courier New"/>
                <a:ea typeface="Calibri"/>
                <a:cs typeface="Times New Roman"/>
              </a:rPr>
              <a:t>"INSERT INTO </a:t>
            </a:r>
            <a:r>
              <a:rPr lang="en-AU" sz="1400" dirty="0" err="1">
                <a:solidFill>
                  <a:srgbClr val="808080"/>
                </a:solidFill>
                <a:latin typeface="Courier New"/>
                <a:ea typeface="Calibri"/>
                <a:cs typeface="Times New Roman"/>
              </a:rPr>
              <a:t>Categorized_Applications</a:t>
            </a:r>
            <a:r>
              <a:rPr lang="en-AU" sz="1400" dirty="0">
                <a:solidFill>
                  <a:srgbClr val="808080"/>
                </a:solidFill>
                <a:latin typeface="Courier New"/>
                <a:ea typeface="Calibri"/>
                <a:cs typeface="Times New Roman"/>
              </a:rPr>
              <a:t>([</a:t>
            </a:r>
            <a:r>
              <a:rPr lang="en-AU" sz="1400" dirty="0" err="1">
                <a:solidFill>
                  <a:srgbClr val="808080"/>
                </a:solidFill>
                <a:latin typeface="Courier New"/>
                <a:ea typeface="Calibri"/>
                <a:cs typeface="Times New Roman"/>
              </a:rPr>
              <a:t>objectID</a:t>
            </a:r>
            <a:r>
              <a:rPr lang="en-AU" sz="1400" dirty="0">
                <a:solidFill>
                  <a:srgbClr val="808080"/>
                </a:solidFill>
                <a:latin typeface="Courier New"/>
                <a:ea typeface="Calibri"/>
                <a:cs typeface="Times New Roman"/>
              </a:rPr>
              <a:t>],[</a:t>
            </a:r>
            <a:r>
              <a:rPr lang="en-AU" sz="1400" dirty="0" err="1">
                <a:solidFill>
                  <a:srgbClr val="808080"/>
                </a:solidFill>
                <a:latin typeface="Courier New"/>
                <a:ea typeface="Calibri"/>
                <a:cs typeface="Times New Roman"/>
              </a:rPr>
              <a:t>categoryId</a:t>
            </a:r>
            <a:r>
              <a:rPr lang="en-AU" sz="1400" dirty="0">
                <a:solidFill>
                  <a:srgbClr val="808080"/>
                </a:solidFill>
                <a:latin typeface="Courier New"/>
                <a:ea typeface="Calibri"/>
                <a:cs typeface="Times New Roman"/>
              </a:rPr>
              <a:t>],[</a:t>
            </a:r>
            <a:r>
              <a:rPr lang="en-AU" sz="1400" dirty="0" err="1">
                <a:solidFill>
                  <a:srgbClr val="808080"/>
                </a:solidFill>
                <a:latin typeface="Courier New"/>
                <a:ea typeface="Calibri"/>
                <a:cs typeface="Times New Roman"/>
              </a:rPr>
              <a:t>subCategoryId</a:t>
            </a:r>
            <a:r>
              <a:rPr lang="en-AU" sz="1400" dirty="0">
                <a:solidFill>
                  <a:srgbClr val="808080"/>
                </a:solidFill>
                <a:latin typeface="Courier New"/>
                <a:ea typeface="Calibri"/>
                <a:cs typeface="Times New Roman"/>
              </a:rPr>
              <a:t>]) VALUES('"</a:t>
            </a:r>
            <a:r>
              <a:rPr lang="en-AU" sz="1400" dirty="0">
                <a:solidFill>
                  <a:srgbClr val="000000"/>
                </a:solidFill>
                <a:latin typeface="Courier New"/>
                <a:ea typeface="Calibri"/>
                <a:cs typeface="Times New Roman"/>
              </a:rPr>
              <a:t> </a:t>
            </a:r>
            <a:r>
              <a:rPr lang="en-AU" sz="1400" b="1" dirty="0">
                <a:solidFill>
                  <a:srgbClr val="000000"/>
                </a:solidFill>
                <a:latin typeface="Courier New"/>
                <a:ea typeface="Calibri"/>
                <a:cs typeface="Times New Roman"/>
              </a:rPr>
              <a:t>&amp;</a:t>
            </a:r>
            <a:r>
              <a:rPr lang="en-AU" sz="1400" dirty="0">
                <a:solidFill>
                  <a:srgbClr val="000000"/>
                </a:solidFill>
                <a:latin typeface="Courier New"/>
                <a:ea typeface="Calibri"/>
                <a:cs typeface="Times New Roman"/>
              </a:rPr>
              <a:t> </a:t>
            </a:r>
            <a:r>
              <a:rPr lang="en-AU" sz="1400" dirty="0" err="1">
                <a:solidFill>
                  <a:srgbClr val="000000"/>
                </a:solidFill>
                <a:latin typeface="Courier New"/>
                <a:ea typeface="Calibri"/>
                <a:cs typeface="Times New Roman"/>
              </a:rPr>
              <a:t>strApp</a:t>
            </a:r>
            <a:r>
              <a:rPr lang="en-AU" sz="1400" dirty="0">
                <a:solidFill>
                  <a:srgbClr val="000000"/>
                </a:solidFill>
                <a:latin typeface="Courier New"/>
                <a:ea typeface="Calibri"/>
                <a:cs typeface="Times New Roman"/>
              </a:rPr>
              <a:t> </a:t>
            </a:r>
            <a:r>
              <a:rPr lang="en-AU" sz="1400" b="1" dirty="0">
                <a:solidFill>
                  <a:srgbClr val="000000"/>
                </a:solidFill>
                <a:latin typeface="Courier New"/>
                <a:ea typeface="Calibri"/>
                <a:cs typeface="Times New Roman"/>
              </a:rPr>
              <a:t>&amp;</a:t>
            </a:r>
            <a:r>
              <a:rPr lang="en-AU" sz="1400" dirty="0">
                <a:solidFill>
                  <a:srgbClr val="000000"/>
                </a:solidFill>
                <a:latin typeface="Courier New"/>
                <a:ea typeface="Calibri"/>
                <a:cs typeface="Times New Roman"/>
              </a:rPr>
              <a:t> </a:t>
            </a:r>
            <a:r>
              <a:rPr lang="en-AU" sz="1400" dirty="0">
                <a:solidFill>
                  <a:srgbClr val="808080"/>
                </a:solidFill>
                <a:latin typeface="Courier New"/>
                <a:ea typeface="Calibri"/>
                <a:cs typeface="Times New Roman"/>
              </a:rPr>
              <a:t>"',3,"</a:t>
            </a:r>
            <a:r>
              <a:rPr lang="en-AU" sz="1400" dirty="0">
                <a:solidFill>
                  <a:srgbClr val="000000"/>
                </a:solidFill>
                <a:latin typeface="Courier New"/>
                <a:ea typeface="Calibri"/>
                <a:cs typeface="Times New Roman"/>
              </a:rPr>
              <a:t> </a:t>
            </a:r>
            <a:r>
              <a:rPr lang="en-AU" sz="1400" b="1" dirty="0">
                <a:solidFill>
                  <a:srgbClr val="000000"/>
                </a:solidFill>
                <a:latin typeface="Courier New"/>
                <a:ea typeface="Calibri"/>
                <a:cs typeface="Times New Roman"/>
              </a:rPr>
              <a:t>&amp;</a:t>
            </a:r>
            <a:r>
              <a:rPr lang="en-AU" sz="1400" dirty="0">
                <a:solidFill>
                  <a:srgbClr val="000000"/>
                </a:solidFill>
                <a:latin typeface="Courier New"/>
                <a:ea typeface="Calibri"/>
                <a:cs typeface="Times New Roman"/>
              </a:rPr>
              <a:t> </a:t>
            </a:r>
            <a:r>
              <a:rPr lang="en-AU" sz="1400" dirty="0" err="1">
                <a:solidFill>
                  <a:srgbClr val="000000"/>
                </a:solidFill>
                <a:latin typeface="Courier New"/>
                <a:ea typeface="Calibri"/>
                <a:cs typeface="Times New Roman"/>
              </a:rPr>
              <a:t>strSubCat</a:t>
            </a:r>
            <a:r>
              <a:rPr lang="en-AU" sz="1400" dirty="0">
                <a:solidFill>
                  <a:srgbClr val="000000"/>
                </a:solidFill>
                <a:latin typeface="Courier New"/>
                <a:ea typeface="Calibri"/>
                <a:cs typeface="Times New Roman"/>
              </a:rPr>
              <a:t> </a:t>
            </a:r>
            <a:r>
              <a:rPr lang="en-AU" sz="1400" b="1" dirty="0">
                <a:solidFill>
                  <a:srgbClr val="000000"/>
                </a:solidFill>
                <a:latin typeface="Courier New"/>
                <a:ea typeface="Calibri"/>
                <a:cs typeface="Times New Roman"/>
              </a:rPr>
              <a:t>&amp;</a:t>
            </a:r>
            <a:r>
              <a:rPr lang="en-AU" sz="1400" dirty="0">
                <a:solidFill>
                  <a:srgbClr val="000000"/>
                </a:solidFill>
                <a:latin typeface="Courier New"/>
                <a:ea typeface="Calibri"/>
                <a:cs typeface="Times New Roman"/>
              </a:rPr>
              <a:t> </a:t>
            </a:r>
            <a:r>
              <a:rPr lang="en-AU" sz="1400" dirty="0">
                <a:solidFill>
                  <a:srgbClr val="808080"/>
                </a:solidFill>
                <a:latin typeface="Courier New"/>
                <a:ea typeface="Calibri"/>
                <a:cs typeface="Times New Roman"/>
              </a:rPr>
              <a:t>")"</a:t>
            </a:r>
            <a:endParaRPr lang="en-AU" sz="1400" dirty="0">
              <a:latin typeface="Calibri"/>
              <a:ea typeface="Calibri"/>
              <a:cs typeface="Times New Roman"/>
            </a:endParaRPr>
          </a:p>
          <a:p>
            <a:pPr marL="0" indent="0">
              <a:lnSpc>
                <a:spcPct val="115000"/>
              </a:lnSpc>
              <a:spcAft>
                <a:spcPts val="0"/>
              </a:spcAft>
              <a:buNone/>
            </a:pPr>
            <a:r>
              <a:rPr lang="en-AU" sz="1400" dirty="0">
                <a:solidFill>
                  <a:srgbClr val="0000FF"/>
                </a:solidFill>
                <a:latin typeface="Courier New"/>
                <a:ea typeface="Calibri"/>
                <a:cs typeface="Times New Roman"/>
              </a:rPr>
              <a:t>On</a:t>
            </a:r>
            <a:r>
              <a:rPr lang="en-AU" sz="1400" dirty="0">
                <a:solidFill>
                  <a:srgbClr val="000000"/>
                </a:solidFill>
                <a:latin typeface="Courier New"/>
                <a:ea typeface="Calibri"/>
                <a:cs typeface="Times New Roman"/>
              </a:rPr>
              <a:t> </a:t>
            </a:r>
            <a:r>
              <a:rPr lang="en-AU" sz="1400" dirty="0">
                <a:solidFill>
                  <a:srgbClr val="0000FF"/>
                </a:solidFill>
                <a:latin typeface="Courier New"/>
                <a:ea typeface="Calibri"/>
                <a:cs typeface="Times New Roman"/>
              </a:rPr>
              <a:t>Error</a:t>
            </a:r>
            <a:r>
              <a:rPr lang="en-AU" sz="1400" dirty="0">
                <a:solidFill>
                  <a:srgbClr val="000000"/>
                </a:solidFill>
                <a:latin typeface="Courier New"/>
                <a:ea typeface="Calibri"/>
                <a:cs typeface="Times New Roman"/>
              </a:rPr>
              <a:t> </a:t>
            </a:r>
            <a:r>
              <a:rPr lang="en-AU" sz="1400" dirty="0" err="1">
                <a:solidFill>
                  <a:srgbClr val="0000FF"/>
                </a:solidFill>
                <a:latin typeface="Courier New"/>
                <a:ea typeface="Calibri"/>
                <a:cs typeface="Times New Roman"/>
              </a:rPr>
              <a:t>GoTo</a:t>
            </a:r>
            <a:r>
              <a:rPr lang="en-AU" sz="1400" dirty="0">
                <a:solidFill>
                  <a:srgbClr val="000000"/>
                </a:solidFill>
                <a:latin typeface="Courier New"/>
                <a:ea typeface="Calibri"/>
                <a:cs typeface="Times New Roman"/>
              </a:rPr>
              <a:t> </a:t>
            </a:r>
            <a:r>
              <a:rPr lang="en-AU" sz="1400" b="1" dirty="0">
                <a:solidFill>
                  <a:srgbClr val="FF0000"/>
                </a:solidFill>
                <a:latin typeface="Courier New"/>
                <a:ea typeface="Calibri"/>
                <a:cs typeface="Times New Roman"/>
              </a:rPr>
              <a:t>0</a:t>
            </a:r>
            <a:endParaRPr lang="en-AU" sz="1400" dirty="0">
              <a:latin typeface="Calibri"/>
              <a:ea typeface="Calibri"/>
              <a:cs typeface="Times New Roman"/>
            </a:endParaRPr>
          </a:p>
          <a:p>
            <a:pPr marL="0" indent="0">
              <a:lnSpc>
                <a:spcPct val="115000"/>
              </a:lnSpc>
              <a:spcAft>
                <a:spcPts val="0"/>
              </a:spcAft>
              <a:buNone/>
            </a:pPr>
            <a:r>
              <a:rPr lang="en-AU" sz="1400" dirty="0">
                <a:solidFill>
                  <a:srgbClr val="000000"/>
                </a:solidFill>
                <a:latin typeface="Courier New"/>
                <a:ea typeface="Calibri"/>
                <a:cs typeface="Times New Roman"/>
              </a:rPr>
              <a:t> </a:t>
            </a:r>
            <a:endParaRPr lang="en-AU" sz="1400" dirty="0">
              <a:latin typeface="Calibri"/>
              <a:ea typeface="Calibri"/>
              <a:cs typeface="Times New Roman"/>
            </a:endParaRPr>
          </a:p>
          <a:p>
            <a:pPr marL="0" indent="0">
              <a:lnSpc>
                <a:spcPct val="115000"/>
              </a:lnSpc>
              <a:spcAft>
                <a:spcPts val="1000"/>
              </a:spcAft>
              <a:buNone/>
            </a:pPr>
            <a:r>
              <a:rPr lang="en-AU" sz="1400" dirty="0">
                <a:solidFill>
                  <a:srgbClr val="0000FF"/>
                </a:solidFill>
                <a:latin typeface="Courier New"/>
                <a:ea typeface="Calibri"/>
                <a:cs typeface="Times New Roman"/>
              </a:rPr>
              <a:t>End</a:t>
            </a:r>
            <a:r>
              <a:rPr lang="en-AU" sz="1400" dirty="0">
                <a:solidFill>
                  <a:srgbClr val="000000"/>
                </a:solidFill>
                <a:latin typeface="Courier New"/>
                <a:ea typeface="Calibri"/>
                <a:cs typeface="Times New Roman"/>
              </a:rPr>
              <a:t> </a:t>
            </a:r>
            <a:r>
              <a:rPr lang="en-AU" sz="1400" dirty="0" smtClean="0">
                <a:solidFill>
                  <a:srgbClr val="0000FF"/>
                </a:solidFill>
                <a:latin typeface="Courier New"/>
                <a:ea typeface="Calibri"/>
                <a:cs typeface="Times New Roman"/>
              </a:rPr>
              <a:t>Function</a:t>
            </a:r>
            <a:endParaRPr lang="en-AU" sz="1400" dirty="0">
              <a:latin typeface="Calibri"/>
              <a:ea typeface="Calibri"/>
              <a:cs typeface="Times New Roman"/>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07185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Office 2010 Configuration</a:t>
            </a:r>
            <a:endParaRPr lang="en-AU" dirty="0"/>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grpSp>
        <p:nvGrpSpPr>
          <p:cNvPr id="9" name="Group 8"/>
          <p:cNvGrpSpPr/>
          <p:nvPr/>
        </p:nvGrpSpPr>
        <p:grpSpPr>
          <a:xfrm>
            <a:off x="4788024" y="980728"/>
            <a:ext cx="4263403" cy="4954860"/>
            <a:chOff x="6157732" y="544299"/>
            <a:chExt cx="5749595" cy="6313701"/>
          </a:xfrm>
        </p:grpSpPr>
        <p:sp>
          <p:nvSpPr>
            <p:cNvPr id="5" name="Round Same Side Corner Rectangle 4"/>
            <p:cNvSpPr/>
            <p:nvPr/>
          </p:nvSpPr>
          <p:spPr bwMode="auto">
            <a:xfrm>
              <a:off x="6157732" y="1689904"/>
              <a:ext cx="5081286" cy="5168096"/>
            </a:xfrm>
            <a:prstGeom prst="round2SameRect">
              <a:avLst>
                <a:gd name="adj1" fmla="val 7122"/>
                <a:gd name="adj2" fmla="val 0"/>
              </a:avLst>
            </a:prstGeom>
            <a:gradFill flip="none" rotWithShape="1">
              <a:gsLst>
                <a:gs pos="0">
                  <a:srgbClr val="FFFFFF">
                    <a:alpha val="0"/>
                  </a:srgbClr>
                </a:gs>
                <a:gs pos="9000">
                  <a:srgbClr val="000000">
                    <a:alpha val="0"/>
                  </a:srgbClr>
                </a:gs>
                <a:gs pos="36000">
                  <a:srgbClr val="000000">
                    <a:alpha val="54000"/>
                  </a:srgbClr>
                </a:gs>
                <a:gs pos="46000">
                  <a:srgbClr val="000000">
                    <a:alpha val="0"/>
                  </a:srgbClr>
                </a:gs>
                <a:gs pos="75000">
                  <a:srgbClr val="000000">
                    <a:alpha val="43000"/>
                  </a:srgbClr>
                </a:gs>
                <a:gs pos="96000">
                  <a:srgbClr val="000000">
                    <a:alpha val="82000"/>
                  </a:srgbClr>
                </a:gs>
                <a:gs pos="98000">
                  <a:srgbClr val="FFFFFF"/>
                </a:gs>
              </a:gsLst>
              <a:lin ang="15600000" scaled="0"/>
              <a:tileRect/>
            </a:gradFill>
            <a:ln w="6350" cap="flat" cmpd="sng" algn="ctr">
              <a:gradFill flip="none" rotWithShape="1">
                <a:gsLst>
                  <a:gs pos="0">
                    <a:srgbClr val="F0493C">
                      <a:alpha val="60000"/>
                    </a:srgbClr>
                  </a:gs>
                  <a:gs pos="50000">
                    <a:srgbClr val="5B1109">
                      <a:alpha val="44000"/>
                    </a:srgbClr>
                  </a:gs>
                  <a:gs pos="100000">
                    <a:srgbClr val="000C22">
                      <a:alpha val="0"/>
                    </a:srgbClr>
                  </a:gs>
                </a:gsLst>
                <a:lin ang="5400000" scaled="1"/>
                <a:tileRect/>
              </a:gradFill>
              <a:prstDash val="solid"/>
              <a:round/>
              <a:headEnd type="none" w="med" len="med"/>
              <a:tailEnd type="none" w="med" len="med"/>
            </a:ln>
            <a:effectLst/>
          </p:spPr>
          <p:txBody>
            <a:bodyPr vert="horz" wrap="square" lIns="91440" tIns="182880" rIns="91440" bIns="0" numCol="1" rtlCol="0" anchor="t" anchorCtr="0" compatLnSpc="1">
              <a:prstTxWarp prst="textNoShape">
                <a:avLst/>
              </a:prstTxWarp>
            </a:bodyPr>
            <a:lstStyle/>
            <a:p>
              <a:pPr algn="ctr" defTabSz="914363" fontAlgn="base">
                <a:lnSpc>
                  <a:spcPct val="85000"/>
                </a:lnSpc>
                <a:spcBef>
                  <a:spcPct val="0"/>
                </a:spcBef>
                <a:spcAft>
                  <a:spcPts val="1200"/>
                </a:spcAft>
                <a:defRPr/>
              </a:pPr>
              <a:r>
                <a:rPr lang="en-US" altLang="zh-CN" sz="3200" b="1" spc="-70" dirty="0" smtClean="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Arial" pitchFamily="34" charset="0"/>
                  <a:cs typeface="Arial" charset="0"/>
                </a:rPr>
                <a:t>Control &amp;</a:t>
              </a:r>
            </a:p>
            <a:p>
              <a:pPr algn="ctr" defTabSz="914363" fontAlgn="base">
                <a:lnSpc>
                  <a:spcPct val="85000"/>
                </a:lnSpc>
                <a:spcBef>
                  <a:spcPct val="0"/>
                </a:spcBef>
                <a:spcAft>
                  <a:spcPts val="1200"/>
                </a:spcAft>
                <a:defRPr/>
              </a:pPr>
              <a:r>
                <a:rPr lang="en-US" altLang="zh-CN" sz="3200" b="1" spc="-70" dirty="0" smtClean="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Arial" pitchFamily="34" charset="0"/>
                  <a:cs typeface="Arial" charset="0"/>
                </a:rPr>
                <a:t>Enforce</a:t>
              </a:r>
            </a:p>
            <a:p>
              <a:pPr marL="463550" indent="-463550" fontAlgn="base">
                <a:lnSpc>
                  <a:spcPct val="90000"/>
                </a:lnSpc>
                <a:spcBef>
                  <a:spcPct val="0"/>
                </a:spcBef>
                <a:spcAft>
                  <a:spcPts val="600"/>
                </a:spcAft>
                <a:buSzPct val="130000"/>
                <a:buBlip>
                  <a:blip r:embed="rId2"/>
                </a:buBlip>
                <a:defRPr/>
              </a:pPr>
              <a:endParaRPr lang="en-US" altLang="zh-CN" sz="2800" spc="-60" dirty="0" smtClean="0">
                <a:gradFill>
                  <a:gsLst>
                    <a:gs pos="0">
                      <a:srgbClr val="FFFFFF"/>
                    </a:gs>
                    <a:gs pos="45000">
                      <a:srgbClr val="FFFFFF"/>
                    </a:gs>
                  </a:gsLst>
                  <a:lin ang="16200000" scaled="1"/>
                </a:gradFill>
                <a:latin typeface="Arial" pitchFamily="34" charset="0"/>
              </a:endParaRPr>
            </a:p>
            <a:p>
              <a:pPr marL="463550" indent="-463550" fontAlgn="base">
                <a:lnSpc>
                  <a:spcPct val="90000"/>
                </a:lnSpc>
                <a:spcBef>
                  <a:spcPct val="0"/>
                </a:spcBef>
                <a:spcAft>
                  <a:spcPts val="600"/>
                </a:spcAft>
                <a:buClr>
                  <a:schemeClr val="accent1"/>
                </a:buClr>
                <a:buSzPct val="130000"/>
                <a:buFont typeface="Wingdings" pitchFamily="2" charset="2"/>
                <a:buChar char="v"/>
                <a:defRPr/>
              </a:pPr>
              <a:r>
                <a:rPr lang="en-US" altLang="zh-CN" sz="2000" spc="-60" dirty="0" smtClean="0">
                  <a:gradFill>
                    <a:gsLst>
                      <a:gs pos="0">
                        <a:srgbClr val="FFFFFF"/>
                      </a:gs>
                      <a:gs pos="45000">
                        <a:srgbClr val="FFFFFF"/>
                      </a:gs>
                    </a:gsLst>
                    <a:lin ang="16200000" scaled="1"/>
                  </a:gradFill>
                  <a:latin typeface="Arial" pitchFamily="34" charset="0"/>
                </a:rPr>
                <a:t>Which settings are locked down?</a:t>
              </a:r>
            </a:p>
            <a:p>
              <a:pPr marL="342900" indent="-342900" fontAlgn="base">
                <a:lnSpc>
                  <a:spcPct val="90000"/>
                </a:lnSpc>
                <a:spcBef>
                  <a:spcPct val="0"/>
                </a:spcBef>
                <a:spcAft>
                  <a:spcPts val="600"/>
                </a:spcAft>
                <a:buClr>
                  <a:schemeClr val="accent1"/>
                </a:buClr>
                <a:buSzPct val="130000"/>
                <a:buFont typeface="Wingdings" pitchFamily="2" charset="2"/>
                <a:buChar char="v"/>
                <a:defRPr/>
              </a:pPr>
              <a:endParaRPr lang="en-US" altLang="zh-CN" sz="2000" spc="-60" dirty="0">
                <a:gradFill>
                  <a:gsLst>
                    <a:gs pos="0">
                      <a:srgbClr val="FFFFFF"/>
                    </a:gs>
                    <a:gs pos="45000">
                      <a:srgbClr val="FFFFFF"/>
                    </a:gs>
                  </a:gsLst>
                  <a:lin ang="16200000" scaled="1"/>
                </a:gradFill>
                <a:latin typeface="Arial" pitchFamily="34" charset="0"/>
              </a:endParaRPr>
            </a:p>
            <a:p>
              <a:pPr marL="463550" indent="-463550" fontAlgn="base">
                <a:lnSpc>
                  <a:spcPct val="90000"/>
                </a:lnSpc>
                <a:spcBef>
                  <a:spcPct val="0"/>
                </a:spcBef>
                <a:spcAft>
                  <a:spcPts val="600"/>
                </a:spcAft>
                <a:buClr>
                  <a:schemeClr val="accent1"/>
                </a:buClr>
                <a:buSzPct val="130000"/>
                <a:buFont typeface="Wingdings" pitchFamily="2" charset="2"/>
                <a:buChar char="v"/>
                <a:defRPr/>
              </a:pPr>
              <a:r>
                <a:rPr lang="en-US" altLang="zh-CN" sz="2000" spc="-60" dirty="0" smtClean="0">
                  <a:gradFill>
                    <a:gsLst>
                      <a:gs pos="0">
                        <a:srgbClr val="FFFFFF"/>
                      </a:gs>
                      <a:gs pos="45000">
                        <a:srgbClr val="FFFFFF"/>
                      </a:gs>
                    </a:gsLst>
                    <a:lin ang="16200000" scaled="1"/>
                  </a:gradFill>
                  <a:latin typeface="Arial" pitchFamily="34" charset="0"/>
                </a:rPr>
                <a:t>Which settings are enforced post-install</a:t>
              </a:r>
              <a:endParaRPr lang="en-US" altLang="zh-CN" sz="2000" b="1" spc="-70" dirty="0" smtClean="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Arial" pitchFamily="34" charset="0"/>
                <a:cs typeface="Arial" charset="0"/>
              </a:endParaRPr>
            </a:p>
            <a:p>
              <a:pPr algn="ctr" defTabSz="914363" fontAlgn="base">
                <a:lnSpc>
                  <a:spcPct val="85000"/>
                </a:lnSpc>
                <a:spcBef>
                  <a:spcPct val="0"/>
                </a:spcBef>
                <a:defRPr/>
              </a:pPr>
              <a:endParaRPr lang="en-US" altLang="zh-CN" sz="3200" b="1" spc="-70" dirty="0" smtClean="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Arial" pitchFamily="34" charset="0"/>
                <a:cs typeface="Arial" charset="0"/>
              </a:endParaRPr>
            </a:p>
            <a:p>
              <a:pPr algn="ctr" defTabSz="914363" fontAlgn="base">
                <a:lnSpc>
                  <a:spcPct val="85000"/>
                </a:lnSpc>
                <a:spcBef>
                  <a:spcPct val="0"/>
                </a:spcBef>
                <a:defRPr/>
              </a:pPr>
              <a:endParaRPr lang="en-US" altLang="zh-CN" sz="3200" b="1" spc="-70" dirty="0" smtClean="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Arial" pitchFamily="34" charset="0"/>
                <a:cs typeface="Arial" charset="0"/>
              </a:endParaRPr>
            </a:p>
          </p:txBody>
        </p:sp>
        <p:pic>
          <p:nvPicPr>
            <p:cNvPr id="6" name="Picture 4" descr="C:\Users\maryfj\Desktop\DVD_ART36\Artwork_Imagery\Shapes\Arrows\Istock 6488056 3D curved arrows\red curved loop arrow 4.png"/>
            <p:cNvPicPr>
              <a:picLocks noChangeAspect="1" noChangeArrowheads="1"/>
            </p:cNvPicPr>
            <p:nvPr/>
          </p:nvPicPr>
          <p:blipFill>
            <a:blip r:embed="rId3" cstate="print"/>
            <a:srcRect/>
            <a:stretch>
              <a:fillRect/>
            </a:stretch>
          </p:blipFill>
          <p:spPr bwMode="auto">
            <a:xfrm>
              <a:off x="9969167" y="544299"/>
              <a:ext cx="1938160" cy="1887156"/>
            </a:xfrm>
            <a:prstGeom prst="rect">
              <a:avLst/>
            </a:prstGeom>
            <a:noFill/>
            <a:effectLst>
              <a:outerShdw blurRad="368300" dist="266700" dir="1560000" algn="l" rotWithShape="0">
                <a:prstClr val="black">
                  <a:alpha val="40000"/>
                </a:prstClr>
              </a:outerShdw>
            </a:effectLst>
          </p:spPr>
        </p:pic>
      </p:grpSp>
      <p:grpSp>
        <p:nvGrpSpPr>
          <p:cNvPr id="8" name="Group 7"/>
          <p:cNvGrpSpPr/>
          <p:nvPr/>
        </p:nvGrpSpPr>
        <p:grpSpPr>
          <a:xfrm>
            <a:off x="92572" y="922412"/>
            <a:ext cx="4263404" cy="5013176"/>
            <a:chOff x="138896" y="438870"/>
            <a:chExt cx="5818014" cy="6419130"/>
          </a:xfrm>
        </p:grpSpPr>
        <p:sp>
          <p:nvSpPr>
            <p:cNvPr id="4" name="Round Same Side Corner Rectangle 3"/>
            <p:cNvSpPr/>
            <p:nvPr/>
          </p:nvSpPr>
          <p:spPr bwMode="auto">
            <a:xfrm>
              <a:off x="847376" y="1689903"/>
              <a:ext cx="5109534" cy="5168097"/>
            </a:xfrm>
            <a:prstGeom prst="round2SameRect">
              <a:avLst>
                <a:gd name="adj1" fmla="val 6824"/>
                <a:gd name="adj2" fmla="val 0"/>
              </a:avLst>
            </a:prstGeom>
            <a:gradFill flip="none" rotWithShape="1">
              <a:gsLst>
                <a:gs pos="0">
                  <a:srgbClr val="FFFFFF">
                    <a:alpha val="0"/>
                  </a:srgbClr>
                </a:gs>
                <a:gs pos="9000">
                  <a:srgbClr val="000000">
                    <a:alpha val="0"/>
                  </a:srgbClr>
                </a:gs>
                <a:gs pos="36000">
                  <a:srgbClr val="000000">
                    <a:alpha val="54000"/>
                  </a:srgbClr>
                </a:gs>
                <a:gs pos="46000">
                  <a:srgbClr val="000000">
                    <a:alpha val="0"/>
                  </a:srgbClr>
                </a:gs>
                <a:gs pos="75000">
                  <a:srgbClr val="000000">
                    <a:alpha val="43000"/>
                  </a:srgbClr>
                </a:gs>
                <a:gs pos="96000">
                  <a:srgbClr val="000000">
                    <a:alpha val="82000"/>
                  </a:srgbClr>
                </a:gs>
                <a:gs pos="98000">
                  <a:srgbClr val="FFFFFF"/>
                </a:gs>
              </a:gsLst>
              <a:lin ang="15600000" scaled="0"/>
              <a:tileRect/>
            </a:gradFill>
            <a:ln w="6350" cap="flat" cmpd="sng" algn="ctr">
              <a:gradFill flip="none" rotWithShape="1">
                <a:gsLst>
                  <a:gs pos="0">
                    <a:srgbClr val="92D050">
                      <a:alpha val="60000"/>
                    </a:srgbClr>
                  </a:gs>
                  <a:gs pos="50000">
                    <a:srgbClr val="00B050">
                      <a:alpha val="42000"/>
                    </a:srgbClr>
                  </a:gs>
                  <a:gs pos="100000">
                    <a:srgbClr val="000C22">
                      <a:alpha val="0"/>
                    </a:srgbClr>
                  </a:gs>
                </a:gsLst>
                <a:lin ang="5400000" scaled="1"/>
                <a:tileRect/>
              </a:gradFill>
              <a:prstDash val="solid"/>
              <a:round/>
              <a:headEnd type="none" w="med" len="med"/>
              <a:tailEnd type="none" w="med" len="med"/>
            </a:ln>
            <a:effectLst/>
          </p:spPr>
          <p:txBody>
            <a:bodyPr vert="horz" wrap="square" lIns="91440" tIns="182880" rIns="91440" bIns="0" numCol="1" rtlCol="0" anchor="t" anchorCtr="0" compatLnSpc="1">
              <a:prstTxWarp prst="textNoShape">
                <a:avLst/>
              </a:prstTxWarp>
            </a:bodyPr>
            <a:lstStyle/>
            <a:p>
              <a:pPr algn="ctr" defTabSz="914363" fontAlgn="base">
                <a:lnSpc>
                  <a:spcPct val="85000"/>
                </a:lnSpc>
                <a:spcBef>
                  <a:spcPct val="0"/>
                </a:spcBef>
                <a:spcAft>
                  <a:spcPts val="1200"/>
                </a:spcAft>
                <a:defRPr/>
              </a:pPr>
              <a:r>
                <a:rPr lang="en-US" altLang="zh-CN" sz="3200" b="1" spc="-70" dirty="0" smtClean="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Arial" pitchFamily="34" charset="0"/>
                  <a:cs typeface="Arial" charset="0"/>
                </a:rPr>
                <a:t>Define &amp;</a:t>
              </a:r>
            </a:p>
            <a:p>
              <a:pPr algn="ctr" defTabSz="914363" fontAlgn="base">
                <a:lnSpc>
                  <a:spcPct val="85000"/>
                </a:lnSpc>
                <a:spcBef>
                  <a:spcPct val="0"/>
                </a:spcBef>
                <a:spcAft>
                  <a:spcPts val="1200"/>
                </a:spcAft>
                <a:defRPr/>
              </a:pPr>
              <a:r>
                <a:rPr lang="en-US" altLang="zh-CN" sz="3200" b="1" spc="-70" dirty="0" smtClean="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Arial" pitchFamily="34" charset="0"/>
                  <a:cs typeface="Arial" charset="0"/>
                </a:rPr>
                <a:t>Configure</a:t>
              </a:r>
            </a:p>
            <a:p>
              <a:pPr marL="463550" indent="-463550" defTabSz="914363" fontAlgn="base">
                <a:lnSpc>
                  <a:spcPct val="90000"/>
                </a:lnSpc>
                <a:spcBef>
                  <a:spcPct val="0"/>
                </a:spcBef>
                <a:spcAft>
                  <a:spcPts val="600"/>
                </a:spcAft>
                <a:buSzPct val="130000"/>
                <a:buBlip>
                  <a:blip r:embed="rId2"/>
                </a:buBlip>
                <a:defRPr/>
              </a:pPr>
              <a:endParaRPr lang="en-US" altLang="zh-CN" sz="2800" spc="-60" dirty="0" smtClean="0">
                <a:gradFill>
                  <a:gsLst>
                    <a:gs pos="0">
                      <a:srgbClr val="FFFFFF"/>
                    </a:gs>
                    <a:gs pos="45000">
                      <a:srgbClr val="FFFFFF"/>
                    </a:gs>
                  </a:gsLst>
                  <a:lin ang="16200000" scaled="1"/>
                </a:gradFill>
                <a:latin typeface="Arial" pitchFamily="34" charset="0"/>
              </a:endParaRPr>
            </a:p>
            <a:p>
              <a:pPr marL="463550" indent="-463550" defTabSz="914363" fontAlgn="base">
                <a:lnSpc>
                  <a:spcPct val="90000"/>
                </a:lnSpc>
                <a:spcBef>
                  <a:spcPct val="0"/>
                </a:spcBef>
                <a:spcAft>
                  <a:spcPts val="600"/>
                </a:spcAft>
                <a:buClr>
                  <a:schemeClr val="accent1"/>
                </a:buClr>
                <a:buSzPct val="130000"/>
                <a:buFont typeface="Wingdings" pitchFamily="2" charset="2"/>
                <a:buChar char="v"/>
                <a:defRPr/>
              </a:pPr>
              <a:r>
                <a:rPr lang="en-US" altLang="zh-CN" sz="2000" spc="-60" dirty="0" smtClean="0">
                  <a:gradFill>
                    <a:gsLst>
                      <a:gs pos="0">
                        <a:srgbClr val="FFFFFF"/>
                      </a:gs>
                      <a:gs pos="45000">
                        <a:srgbClr val="FFFFFF"/>
                      </a:gs>
                    </a:gsLst>
                    <a:lin ang="16200000" scaled="1"/>
                  </a:gradFill>
                  <a:latin typeface="Arial" pitchFamily="34" charset="0"/>
                </a:rPr>
                <a:t>Which settings can users change?</a:t>
              </a:r>
            </a:p>
            <a:p>
              <a:pPr marL="342900" indent="-342900" defTabSz="914363" fontAlgn="base">
                <a:lnSpc>
                  <a:spcPct val="90000"/>
                </a:lnSpc>
                <a:spcBef>
                  <a:spcPct val="0"/>
                </a:spcBef>
                <a:spcAft>
                  <a:spcPts val="600"/>
                </a:spcAft>
                <a:buClr>
                  <a:schemeClr val="accent1"/>
                </a:buClr>
                <a:buSzPct val="130000"/>
                <a:buFont typeface="Wingdings" pitchFamily="2" charset="2"/>
                <a:buChar char="v"/>
                <a:defRPr/>
              </a:pPr>
              <a:endParaRPr lang="en-US" altLang="zh-CN" sz="2000" spc="-60" dirty="0" smtClean="0">
                <a:gradFill>
                  <a:gsLst>
                    <a:gs pos="0">
                      <a:srgbClr val="FFFFFF"/>
                    </a:gs>
                    <a:gs pos="45000">
                      <a:srgbClr val="FFFFFF"/>
                    </a:gs>
                  </a:gsLst>
                  <a:lin ang="16200000" scaled="1"/>
                </a:gradFill>
                <a:latin typeface="Arial" pitchFamily="34" charset="0"/>
              </a:endParaRPr>
            </a:p>
            <a:p>
              <a:pPr marL="463550" indent="-463550" defTabSz="914363" fontAlgn="base">
                <a:lnSpc>
                  <a:spcPct val="90000"/>
                </a:lnSpc>
                <a:spcBef>
                  <a:spcPct val="0"/>
                </a:spcBef>
                <a:spcAft>
                  <a:spcPts val="600"/>
                </a:spcAft>
                <a:buClr>
                  <a:schemeClr val="accent1"/>
                </a:buClr>
                <a:buSzPct val="130000"/>
                <a:buFont typeface="Wingdings" pitchFamily="2" charset="2"/>
                <a:buChar char="v"/>
                <a:defRPr/>
              </a:pPr>
              <a:r>
                <a:rPr lang="en-US" altLang="zh-CN" sz="2000" spc="-60" dirty="0" smtClean="0">
                  <a:gradFill>
                    <a:gsLst>
                      <a:gs pos="0">
                        <a:srgbClr val="FFFFFF"/>
                      </a:gs>
                      <a:gs pos="45000">
                        <a:srgbClr val="FFFFFF"/>
                      </a:gs>
                    </a:gsLst>
                    <a:lin ang="16200000" scaled="1"/>
                  </a:gradFill>
                  <a:latin typeface="Arial" pitchFamily="34" charset="0"/>
                </a:rPr>
                <a:t>Which settings are defined at install-time</a:t>
              </a:r>
              <a:endParaRPr lang="en-US" altLang="zh-CN" sz="2000" spc="-60" dirty="0" smtClean="0">
                <a:gradFill>
                  <a:gsLst>
                    <a:gs pos="0">
                      <a:srgbClr val="333333"/>
                    </a:gs>
                    <a:gs pos="45000">
                      <a:srgbClr val="333333"/>
                    </a:gs>
                  </a:gsLst>
                  <a:lin ang="16200000" scaled="1"/>
                </a:gradFill>
                <a:latin typeface="Arial" pitchFamily="34" charset="0"/>
              </a:endParaRPr>
            </a:p>
            <a:p>
              <a:pPr algn="ctr" defTabSz="914363" fontAlgn="base">
                <a:lnSpc>
                  <a:spcPct val="85000"/>
                </a:lnSpc>
                <a:spcBef>
                  <a:spcPct val="0"/>
                </a:spcBef>
                <a:defRPr/>
              </a:pPr>
              <a:endParaRPr lang="en-US" altLang="zh-CN" sz="3200" spc="-60" dirty="0" smtClean="0">
                <a:gradFill>
                  <a:gsLst>
                    <a:gs pos="0">
                      <a:srgbClr val="333333"/>
                    </a:gs>
                    <a:gs pos="45000">
                      <a:srgbClr val="333333"/>
                    </a:gs>
                  </a:gsLst>
                  <a:lin ang="16200000" scaled="1"/>
                </a:gradFill>
                <a:latin typeface="Arial" pitchFamily="34" charset="0"/>
              </a:endParaRPr>
            </a:p>
            <a:p>
              <a:pPr algn="ctr" defTabSz="914363" fontAlgn="base">
                <a:lnSpc>
                  <a:spcPct val="85000"/>
                </a:lnSpc>
                <a:spcBef>
                  <a:spcPct val="0"/>
                </a:spcBef>
                <a:defRPr/>
              </a:pPr>
              <a:endParaRPr lang="en-US" altLang="zh-CN" sz="3200" spc="-60" dirty="0" smtClean="0">
                <a:gradFill>
                  <a:gsLst>
                    <a:gs pos="0">
                      <a:srgbClr val="333333"/>
                    </a:gs>
                    <a:gs pos="45000">
                      <a:srgbClr val="333333"/>
                    </a:gs>
                  </a:gsLst>
                  <a:lin ang="16200000" scaled="1"/>
                </a:gradFill>
                <a:latin typeface="Arial" pitchFamily="34" charset="0"/>
              </a:endParaRPr>
            </a:p>
            <a:p>
              <a:pPr algn="ctr" defTabSz="914363" fontAlgn="base">
                <a:lnSpc>
                  <a:spcPct val="85000"/>
                </a:lnSpc>
                <a:spcBef>
                  <a:spcPct val="0"/>
                </a:spcBef>
                <a:defRPr/>
              </a:pPr>
              <a:endParaRPr lang="en-US" altLang="zh-CN" sz="3200" b="1" spc="-70" dirty="0" smtClean="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Arial" pitchFamily="34" charset="0"/>
                <a:cs typeface="Arial" charset="0"/>
              </a:endParaRPr>
            </a:p>
          </p:txBody>
        </p:sp>
        <p:pic>
          <p:nvPicPr>
            <p:cNvPr id="7" name="Picture 6" descr="C:\Users\maryfj\Desktop\DVD_ART36\Artwork_Imagery\Shapes\Arrows\Istock 6488056 3D curved arrows\red curved loop arrow 2.png"/>
            <p:cNvPicPr>
              <a:picLocks noChangeAspect="1" noChangeArrowheads="1"/>
            </p:cNvPicPr>
            <p:nvPr/>
          </p:nvPicPr>
          <p:blipFill>
            <a:blip r:embed="rId4" cstate="print"/>
            <a:stretch>
              <a:fillRect/>
            </a:stretch>
          </p:blipFill>
          <p:spPr bwMode="auto">
            <a:xfrm>
              <a:off x="138896" y="438870"/>
              <a:ext cx="2164466" cy="1868470"/>
            </a:xfrm>
            <a:prstGeom prst="rect">
              <a:avLst/>
            </a:prstGeom>
            <a:noFill/>
            <a:effectLst>
              <a:outerShdw blurRad="368300" dist="266700" dir="1560000" algn="l" rotWithShape="0">
                <a:prstClr val="black">
                  <a:alpha val="40000"/>
                </a:prstClr>
              </a:outerShdw>
            </a:effectLst>
          </p:spPr>
        </p:pic>
      </p:grpSp>
    </p:spTree>
    <p:extLst>
      <p:ext uri="{BB962C8B-B14F-4D97-AF65-F5344CB8AC3E}">
        <p14:creationId xmlns:p14="http://schemas.microsoft.com/office/powerpoint/2010/main" val="41552261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bwMode="auto">
          <a:xfrm>
            <a:off x="6021042" y="1412776"/>
            <a:ext cx="2799429" cy="4515792"/>
          </a:xfrm>
          <a:prstGeom prst="round2SameRect">
            <a:avLst>
              <a:gd name="adj1" fmla="val 0"/>
              <a:gd name="adj2" fmla="val 0"/>
            </a:avLst>
          </a:prstGeom>
          <a:gradFill flip="none" rotWithShape="1">
            <a:gsLst>
              <a:gs pos="0">
                <a:srgbClr val="FFFFFF">
                  <a:alpha val="0"/>
                </a:srgbClr>
              </a:gs>
              <a:gs pos="9000">
                <a:srgbClr val="000000">
                  <a:alpha val="50000"/>
                </a:srgbClr>
              </a:gs>
              <a:gs pos="36000">
                <a:srgbClr val="000000">
                  <a:alpha val="54000"/>
                </a:srgbClr>
              </a:gs>
              <a:gs pos="46000">
                <a:srgbClr val="000000">
                  <a:alpha val="0"/>
                </a:srgbClr>
              </a:gs>
              <a:gs pos="75000">
                <a:srgbClr val="000000">
                  <a:alpha val="43000"/>
                </a:srgbClr>
              </a:gs>
              <a:gs pos="96000">
                <a:srgbClr val="000000">
                  <a:alpha val="82000"/>
                </a:srgbClr>
              </a:gs>
              <a:gs pos="98000">
                <a:srgbClr val="FFFFFF"/>
              </a:gs>
            </a:gsLst>
            <a:lin ang="15600000" scaled="0"/>
            <a:tileRect/>
          </a:gradFill>
          <a:ln w="6350" cap="flat" cmpd="sng" algn="ctr">
            <a:solidFill>
              <a:srgbClr val="FFFFFF">
                <a:alpha val="25098"/>
              </a:srgbClr>
            </a:solidFill>
            <a:prstDash val="solid"/>
            <a:round/>
            <a:headEnd type="none" w="med" len="med"/>
            <a:tailEnd type="none" w="med" len="med"/>
          </a:ln>
          <a:effectLst/>
        </p:spPr>
        <p:txBody>
          <a:bodyPr vert="horz" wrap="square" lIns="0" tIns="91433" rIns="0" bIns="0" numCol="1" rtlCol="0" anchor="t" anchorCtr="0" compatLnSpc="1">
            <a:prstTxWarp prst="textNoShape">
              <a:avLst/>
            </a:prstTxWarp>
          </a:bodyPr>
          <a:lstStyle/>
          <a:p>
            <a:pPr algn="ctr" fontAlgn="base">
              <a:lnSpc>
                <a:spcPct val="85000"/>
              </a:lnSpc>
              <a:spcBef>
                <a:spcPct val="0"/>
              </a:spcBef>
              <a:defRPr/>
            </a:pPr>
            <a:r>
              <a:rPr lang="en-US" altLang="zh-CN" sz="3600" spc="-150" dirty="0" smtClean="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Arial" pitchFamily="34" charset="0"/>
                <a:cs typeface="Arial" charset="0"/>
              </a:rPr>
              <a:t>Group Policy</a:t>
            </a:r>
          </a:p>
          <a:p>
            <a:pPr algn="ctr" fontAlgn="base">
              <a:lnSpc>
                <a:spcPct val="85000"/>
              </a:lnSpc>
              <a:spcBef>
                <a:spcPct val="0"/>
              </a:spcBef>
              <a:defRPr/>
            </a:pPr>
            <a:r>
              <a:rPr lang="en-US" altLang="zh-CN" sz="2800" b="1" dirty="0" smtClean="0">
                <a:ln w="1905"/>
                <a:gradFill flip="none" rotWithShape="1">
                  <a:gsLst>
                    <a:gs pos="0">
                      <a:schemeClr val="accent2">
                        <a:shade val="30000"/>
                        <a:satMod val="115000"/>
                      </a:schemeClr>
                    </a:gs>
                    <a:gs pos="73000">
                      <a:schemeClr val="accent2">
                        <a:shade val="67500"/>
                        <a:satMod val="115000"/>
                      </a:schemeClr>
                    </a:gs>
                    <a:gs pos="90000">
                      <a:schemeClr val="bg1"/>
                    </a:gs>
                  </a:gsLst>
                  <a:lin ang="2700000" scaled="1"/>
                  <a:tileRect/>
                </a:gradFill>
                <a:effectLst>
                  <a:innerShdw blurRad="69850" dist="43180" dir="5400000">
                    <a:srgbClr val="000000">
                      <a:alpha val="65000"/>
                    </a:srgbClr>
                  </a:innerShdw>
                </a:effectLst>
                <a:latin typeface="Arial" pitchFamily="34" charset="0"/>
                <a:cs typeface="Arial" charset="0"/>
              </a:rPr>
              <a:t>Enforce</a:t>
            </a:r>
            <a:endParaRPr lang="en-US" altLang="zh-CN" sz="2800" b="1" dirty="0">
              <a:ln w="1905"/>
              <a:gradFill flip="none" rotWithShape="1">
                <a:gsLst>
                  <a:gs pos="0">
                    <a:schemeClr val="accent2">
                      <a:shade val="30000"/>
                      <a:satMod val="115000"/>
                    </a:schemeClr>
                  </a:gs>
                  <a:gs pos="73000">
                    <a:schemeClr val="accent2">
                      <a:shade val="67500"/>
                      <a:satMod val="115000"/>
                    </a:schemeClr>
                  </a:gs>
                  <a:gs pos="90000">
                    <a:schemeClr val="bg1"/>
                  </a:gs>
                </a:gsLst>
                <a:lin ang="2700000" scaled="1"/>
                <a:tileRect/>
              </a:gradFill>
              <a:effectLst>
                <a:innerShdw blurRad="69850" dist="43180" dir="5400000">
                  <a:srgbClr val="000000">
                    <a:alpha val="65000"/>
                  </a:srgbClr>
                </a:innerShdw>
              </a:effectLst>
              <a:latin typeface="Arial" pitchFamily="34" charset="0"/>
              <a:cs typeface="Arial" charset="0"/>
            </a:endParaRPr>
          </a:p>
        </p:txBody>
      </p:sp>
      <p:sp>
        <p:nvSpPr>
          <p:cNvPr id="7" name="Round Same Side Corner Rectangle 6"/>
          <p:cNvSpPr/>
          <p:nvPr/>
        </p:nvSpPr>
        <p:spPr bwMode="auto">
          <a:xfrm>
            <a:off x="3165386" y="1412776"/>
            <a:ext cx="2799429" cy="4515792"/>
          </a:xfrm>
          <a:prstGeom prst="round2SameRect">
            <a:avLst>
              <a:gd name="adj1" fmla="val 0"/>
              <a:gd name="adj2" fmla="val 0"/>
            </a:avLst>
          </a:prstGeom>
          <a:gradFill flip="none" rotWithShape="1">
            <a:gsLst>
              <a:gs pos="0">
                <a:srgbClr val="FFFFFF">
                  <a:alpha val="0"/>
                </a:srgbClr>
              </a:gs>
              <a:gs pos="9000">
                <a:srgbClr val="000000">
                  <a:alpha val="50000"/>
                </a:srgbClr>
              </a:gs>
              <a:gs pos="36000">
                <a:srgbClr val="000000">
                  <a:alpha val="54000"/>
                </a:srgbClr>
              </a:gs>
              <a:gs pos="46000">
                <a:srgbClr val="000000">
                  <a:alpha val="0"/>
                </a:srgbClr>
              </a:gs>
              <a:gs pos="75000">
                <a:srgbClr val="000000">
                  <a:alpha val="43000"/>
                </a:srgbClr>
              </a:gs>
              <a:gs pos="96000">
                <a:srgbClr val="000000">
                  <a:alpha val="82000"/>
                </a:srgbClr>
              </a:gs>
              <a:gs pos="98000">
                <a:srgbClr val="FFFFFF"/>
              </a:gs>
            </a:gsLst>
            <a:lin ang="15600000" scaled="0"/>
            <a:tileRect/>
          </a:gradFill>
          <a:ln w="6350" cap="flat" cmpd="sng" algn="ctr">
            <a:solidFill>
              <a:srgbClr val="FFFFFF">
                <a:alpha val="25098"/>
              </a:srgbClr>
            </a:solidFill>
            <a:prstDash val="solid"/>
            <a:round/>
            <a:headEnd type="none" w="med" len="med"/>
            <a:tailEnd type="none" w="med" len="med"/>
          </a:ln>
          <a:effectLst/>
        </p:spPr>
        <p:txBody>
          <a:bodyPr vert="horz" wrap="square" lIns="0" tIns="91433" rIns="0" bIns="0" numCol="1" rtlCol="0" anchor="t" anchorCtr="0" compatLnSpc="1">
            <a:prstTxWarp prst="textNoShape">
              <a:avLst/>
            </a:prstTxWarp>
          </a:bodyPr>
          <a:lstStyle/>
          <a:p>
            <a:pPr algn="ctr" fontAlgn="base">
              <a:lnSpc>
                <a:spcPct val="85000"/>
              </a:lnSpc>
              <a:spcBef>
                <a:spcPct val="0"/>
              </a:spcBef>
              <a:defRPr/>
            </a:pPr>
            <a:r>
              <a:rPr lang="en-US" altLang="zh-CN" sz="3600" spc="-150" dirty="0" smtClean="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Arial" pitchFamily="34" charset="0"/>
                <a:cs typeface="Arial" charset="0"/>
              </a:rPr>
              <a:t>Config.XML</a:t>
            </a:r>
          </a:p>
          <a:p>
            <a:pPr algn="ctr" fontAlgn="base">
              <a:lnSpc>
                <a:spcPct val="85000"/>
              </a:lnSpc>
              <a:spcBef>
                <a:spcPct val="0"/>
              </a:spcBef>
              <a:defRPr/>
            </a:pPr>
            <a:r>
              <a:rPr lang="en-US" altLang="zh-CN" sz="2800" b="1" dirty="0">
                <a:ln w="1905"/>
                <a:gradFill flip="none" rotWithShape="1">
                  <a:gsLst>
                    <a:gs pos="90000">
                      <a:schemeClr val="bg2"/>
                    </a:gs>
                    <a:gs pos="0">
                      <a:schemeClr val="accent1"/>
                    </a:gs>
                    <a:gs pos="100000">
                      <a:srgbClr val="FFFFFF"/>
                    </a:gs>
                  </a:gsLst>
                  <a:lin ang="2700000" scaled="1"/>
                  <a:tileRect/>
                </a:gradFill>
                <a:effectLst>
                  <a:innerShdw blurRad="69850" dist="43180" dir="5400000">
                    <a:srgbClr val="000000">
                      <a:alpha val="65000"/>
                    </a:srgbClr>
                  </a:innerShdw>
                </a:effectLst>
                <a:latin typeface="Arial" pitchFamily="34" charset="0"/>
                <a:cs typeface="Arial" charset="0"/>
              </a:rPr>
              <a:t>Configure</a:t>
            </a:r>
          </a:p>
          <a:p>
            <a:pPr algn="ctr" fontAlgn="base">
              <a:lnSpc>
                <a:spcPct val="85000"/>
              </a:lnSpc>
              <a:spcBef>
                <a:spcPct val="0"/>
              </a:spcBef>
              <a:defRPr/>
            </a:pPr>
            <a:endParaRPr lang="en-US" altLang="zh-CN" sz="3600" spc="-15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Arial" pitchFamily="34" charset="0"/>
              <a:cs typeface="Arial" charset="0"/>
            </a:endParaRPr>
          </a:p>
        </p:txBody>
      </p:sp>
      <p:sp>
        <p:nvSpPr>
          <p:cNvPr id="9" name="Round Same Side Corner Rectangle 8"/>
          <p:cNvSpPr/>
          <p:nvPr/>
        </p:nvSpPr>
        <p:spPr bwMode="auto">
          <a:xfrm>
            <a:off x="293292" y="1412776"/>
            <a:ext cx="2799429" cy="4515792"/>
          </a:xfrm>
          <a:prstGeom prst="round2SameRect">
            <a:avLst>
              <a:gd name="adj1" fmla="val 0"/>
              <a:gd name="adj2" fmla="val 0"/>
            </a:avLst>
          </a:prstGeom>
          <a:gradFill>
            <a:gsLst>
              <a:gs pos="0">
                <a:srgbClr val="FFFFFF">
                  <a:alpha val="0"/>
                </a:srgbClr>
              </a:gs>
              <a:gs pos="9000">
                <a:srgbClr val="000000">
                  <a:alpha val="50000"/>
                </a:srgbClr>
              </a:gs>
              <a:gs pos="36000">
                <a:srgbClr val="000000">
                  <a:alpha val="54000"/>
                </a:srgbClr>
              </a:gs>
              <a:gs pos="46000">
                <a:srgbClr val="000000">
                  <a:alpha val="0"/>
                </a:srgbClr>
              </a:gs>
              <a:gs pos="75000">
                <a:srgbClr val="000000">
                  <a:alpha val="43000"/>
                </a:srgbClr>
              </a:gs>
              <a:gs pos="96000">
                <a:srgbClr val="000000">
                  <a:alpha val="82000"/>
                </a:srgbClr>
              </a:gs>
              <a:gs pos="98000">
                <a:srgbClr val="FFFFFF"/>
              </a:gs>
            </a:gsLst>
            <a:lin ang="15600000" scaled="0"/>
          </a:gradFill>
          <a:ln w="6350" cap="flat" cmpd="sng" algn="ctr">
            <a:solidFill>
              <a:srgbClr val="FFFFFF">
                <a:alpha val="25098"/>
              </a:srgbClr>
            </a:solidFill>
            <a:prstDash val="solid"/>
            <a:round/>
            <a:headEnd type="none" w="med" len="med"/>
            <a:tailEnd type="none" w="med" len="med"/>
          </a:ln>
          <a:effectLst/>
        </p:spPr>
        <p:txBody>
          <a:bodyPr vert="horz" wrap="square" lIns="0" tIns="91433" rIns="0" bIns="0" numCol="1" rtlCol="0" anchor="t" anchorCtr="0" compatLnSpc="1">
            <a:prstTxWarp prst="textNoShape">
              <a:avLst/>
            </a:prstTxWarp>
          </a:bodyPr>
          <a:lstStyle/>
          <a:p>
            <a:pPr algn="ctr" fontAlgn="base">
              <a:lnSpc>
                <a:spcPct val="85000"/>
              </a:lnSpc>
              <a:spcBef>
                <a:spcPct val="0"/>
              </a:spcBef>
              <a:defRPr/>
            </a:pPr>
            <a:r>
              <a:rPr lang="en-US" altLang="zh-CN" sz="3600" spc="-150" dirty="0" smtClean="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Arial" pitchFamily="34" charset="0"/>
                <a:cs typeface="Arial" charset="0"/>
              </a:rPr>
              <a:t>Custom.MSP</a:t>
            </a:r>
          </a:p>
          <a:p>
            <a:pPr algn="ctr" fontAlgn="base">
              <a:lnSpc>
                <a:spcPct val="85000"/>
              </a:lnSpc>
              <a:spcBef>
                <a:spcPct val="0"/>
              </a:spcBef>
              <a:defRPr/>
            </a:pPr>
            <a:r>
              <a:rPr lang="en-US" altLang="zh-CN" sz="2800" b="1" dirty="0">
                <a:ln w="1905"/>
                <a:gradFill flip="none" rotWithShape="1">
                  <a:gsLst>
                    <a:gs pos="90000">
                      <a:schemeClr val="bg2"/>
                    </a:gs>
                    <a:gs pos="0">
                      <a:schemeClr val="accent1"/>
                    </a:gs>
                    <a:gs pos="100000">
                      <a:srgbClr val="FFFFFF"/>
                    </a:gs>
                  </a:gsLst>
                  <a:lin ang="2700000" scaled="1"/>
                  <a:tileRect/>
                </a:gradFill>
                <a:effectLst>
                  <a:innerShdw blurRad="69850" dist="43180" dir="5400000">
                    <a:srgbClr val="000000">
                      <a:alpha val="65000"/>
                    </a:srgbClr>
                  </a:innerShdw>
                </a:effectLst>
                <a:latin typeface="Arial" pitchFamily="34" charset="0"/>
                <a:cs typeface="Arial" charset="0"/>
              </a:rPr>
              <a:t>Configure</a:t>
            </a:r>
          </a:p>
        </p:txBody>
      </p:sp>
      <p:sp>
        <p:nvSpPr>
          <p:cNvPr id="2" name="Title 1"/>
          <p:cNvSpPr>
            <a:spLocks noGrp="1"/>
          </p:cNvSpPr>
          <p:nvPr>
            <p:ph type="title"/>
          </p:nvPr>
        </p:nvSpPr>
        <p:spPr/>
        <p:txBody>
          <a:bodyPr/>
          <a:lstStyle/>
          <a:p>
            <a:r>
              <a:rPr lang="en-AU" dirty="0"/>
              <a:t>Office 2010 Client Configuration </a:t>
            </a:r>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10" name="Rectangle 9"/>
          <p:cNvSpPr/>
          <p:nvPr/>
        </p:nvSpPr>
        <p:spPr>
          <a:xfrm>
            <a:off x="270316" y="3052044"/>
            <a:ext cx="2799429" cy="1237256"/>
          </a:xfrm>
          <a:prstGeom prst="rect">
            <a:avLst/>
          </a:prstGeom>
        </p:spPr>
        <p:txBody>
          <a:bodyPr wrap="square" lIns="182865" tIns="45717" rIns="91433" bIns="45717" anchor="t" anchorCtr="0">
            <a:spAutoFit/>
          </a:bodyPr>
          <a:lstStyle/>
          <a:p>
            <a:pPr lvl="1" indent="-457200" fontAlgn="base">
              <a:lnSpc>
                <a:spcPct val="90000"/>
              </a:lnSpc>
              <a:spcBef>
                <a:spcPct val="20000"/>
              </a:spcBef>
              <a:spcAft>
                <a:spcPct val="0"/>
              </a:spcAft>
              <a:buClr>
                <a:schemeClr val="accent1"/>
              </a:buClr>
              <a:buSzPct val="90000"/>
              <a:buFont typeface="Wingdings" pitchFamily="2" charset="2"/>
              <a:buChar char="Ø"/>
              <a:defRPr/>
            </a:pPr>
            <a:r>
              <a:rPr lang="en-US" sz="2400" dirty="0" smtClean="0">
                <a:solidFill>
                  <a:schemeClr val="bg1"/>
                </a:solidFill>
              </a:rPr>
              <a:t>Define settings</a:t>
            </a:r>
          </a:p>
          <a:p>
            <a:pPr lvl="1" indent="-457200" fontAlgn="base">
              <a:lnSpc>
                <a:spcPct val="90000"/>
              </a:lnSpc>
              <a:spcBef>
                <a:spcPct val="20000"/>
              </a:spcBef>
              <a:spcAft>
                <a:spcPct val="0"/>
              </a:spcAft>
              <a:buClr>
                <a:schemeClr val="accent1"/>
              </a:buClr>
              <a:buSzPct val="90000"/>
              <a:buFont typeface="Wingdings" pitchFamily="2" charset="2"/>
              <a:buChar char="Ø"/>
              <a:defRPr/>
            </a:pPr>
            <a:r>
              <a:rPr lang="en-US" sz="2400" dirty="0" smtClean="0">
                <a:solidFill>
                  <a:schemeClr val="bg1"/>
                </a:solidFill>
              </a:rPr>
              <a:t>Initial prefs</a:t>
            </a:r>
            <a:endParaRPr lang="en-US" sz="2400" dirty="0">
              <a:solidFill>
                <a:schemeClr val="bg1"/>
              </a:solidFill>
            </a:endParaRPr>
          </a:p>
          <a:p>
            <a:pPr lvl="1" indent="-457200" fontAlgn="base">
              <a:lnSpc>
                <a:spcPct val="90000"/>
              </a:lnSpc>
              <a:spcBef>
                <a:spcPct val="20000"/>
              </a:spcBef>
              <a:spcAft>
                <a:spcPct val="0"/>
              </a:spcAft>
              <a:buClr>
                <a:schemeClr val="accent1"/>
              </a:buClr>
              <a:buSzPct val="90000"/>
              <a:buFont typeface="Wingdings" pitchFamily="2" charset="2"/>
              <a:buChar char="Ø"/>
              <a:defRPr/>
            </a:pPr>
            <a:r>
              <a:rPr lang="en-US" sz="2400" dirty="0" smtClean="0">
                <a:solidFill>
                  <a:schemeClr val="bg1"/>
                </a:solidFill>
              </a:rPr>
              <a:t>Install-time</a:t>
            </a:r>
            <a:endParaRPr lang="en-US" sz="2400" dirty="0">
              <a:solidFill>
                <a:schemeClr val="bg1"/>
              </a:solidFill>
            </a:endParaRPr>
          </a:p>
        </p:txBody>
      </p:sp>
      <p:sp>
        <p:nvSpPr>
          <p:cNvPr id="11" name="Rectangle 10"/>
          <p:cNvSpPr/>
          <p:nvPr/>
        </p:nvSpPr>
        <p:spPr>
          <a:xfrm>
            <a:off x="3176821" y="3073004"/>
            <a:ext cx="2799429" cy="1237256"/>
          </a:xfrm>
          <a:prstGeom prst="rect">
            <a:avLst/>
          </a:prstGeom>
        </p:spPr>
        <p:txBody>
          <a:bodyPr wrap="square" lIns="182865" tIns="45717" rIns="91433" bIns="45717" anchor="t" anchorCtr="0">
            <a:spAutoFit/>
          </a:bodyPr>
          <a:lstStyle/>
          <a:p>
            <a:pPr marL="398463" lvl="1" indent="-398463" fontAlgn="base">
              <a:lnSpc>
                <a:spcPct val="90000"/>
              </a:lnSpc>
              <a:spcBef>
                <a:spcPct val="20000"/>
              </a:spcBef>
              <a:spcAft>
                <a:spcPct val="0"/>
              </a:spcAft>
              <a:buClr>
                <a:schemeClr val="accent1"/>
              </a:buClr>
              <a:buSzPct val="90000"/>
              <a:buFont typeface="Wingdings" pitchFamily="2" charset="2"/>
              <a:buChar char="Ø"/>
              <a:defRPr/>
            </a:pPr>
            <a:r>
              <a:rPr lang="en-US" sz="2400" dirty="0">
                <a:solidFill>
                  <a:schemeClr val="bg1"/>
                </a:solidFill>
              </a:rPr>
              <a:t>Define settings</a:t>
            </a:r>
          </a:p>
          <a:p>
            <a:pPr marL="398463" lvl="1" indent="-398463" fontAlgn="base">
              <a:lnSpc>
                <a:spcPct val="90000"/>
              </a:lnSpc>
              <a:spcBef>
                <a:spcPct val="20000"/>
              </a:spcBef>
              <a:spcAft>
                <a:spcPct val="0"/>
              </a:spcAft>
              <a:buClr>
                <a:schemeClr val="accent1"/>
              </a:buClr>
              <a:buSzPct val="90000"/>
              <a:buFont typeface="Wingdings" pitchFamily="2" charset="2"/>
              <a:buChar char="Ø"/>
              <a:defRPr/>
            </a:pPr>
            <a:r>
              <a:rPr lang="en-US" sz="2400" dirty="0" smtClean="0">
                <a:solidFill>
                  <a:schemeClr val="bg1"/>
                </a:solidFill>
              </a:rPr>
              <a:t>Overrides OCT</a:t>
            </a:r>
            <a:endParaRPr lang="en-US" sz="2400" dirty="0">
              <a:solidFill>
                <a:schemeClr val="bg1"/>
              </a:solidFill>
            </a:endParaRPr>
          </a:p>
          <a:p>
            <a:pPr marL="398463" lvl="1" indent="-398463" fontAlgn="base">
              <a:lnSpc>
                <a:spcPct val="90000"/>
              </a:lnSpc>
              <a:spcBef>
                <a:spcPct val="20000"/>
              </a:spcBef>
              <a:spcAft>
                <a:spcPct val="0"/>
              </a:spcAft>
              <a:buClr>
                <a:schemeClr val="accent1"/>
              </a:buClr>
              <a:buSzPct val="90000"/>
              <a:buFont typeface="Wingdings" pitchFamily="2" charset="2"/>
              <a:buChar char="Ø"/>
              <a:defRPr/>
            </a:pPr>
            <a:r>
              <a:rPr lang="en-US" sz="2400" dirty="0">
                <a:solidFill>
                  <a:schemeClr val="bg1"/>
                </a:solidFill>
              </a:rPr>
              <a:t>Install-time</a:t>
            </a:r>
          </a:p>
        </p:txBody>
      </p:sp>
      <p:sp>
        <p:nvSpPr>
          <p:cNvPr id="12" name="Rectangle 11"/>
          <p:cNvSpPr/>
          <p:nvPr/>
        </p:nvSpPr>
        <p:spPr>
          <a:xfrm>
            <a:off x="6021041" y="3073004"/>
            <a:ext cx="2799429" cy="1237256"/>
          </a:xfrm>
          <a:prstGeom prst="rect">
            <a:avLst/>
          </a:prstGeom>
        </p:spPr>
        <p:txBody>
          <a:bodyPr wrap="square" lIns="182865" tIns="45717" rIns="91433" bIns="45717" anchor="t" anchorCtr="0">
            <a:spAutoFit/>
          </a:bodyPr>
          <a:lstStyle/>
          <a:p>
            <a:pPr lvl="1" indent="-457200" fontAlgn="base">
              <a:lnSpc>
                <a:spcPct val="90000"/>
              </a:lnSpc>
              <a:spcBef>
                <a:spcPct val="20000"/>
              </a:spcBef>
              <a:spcAft>
                <a:spcPct val="0"/>
              </a:spcAft>
              <a:buClr>
                <a:schemeClr val="accent1"/>
              </a:buClr>
              <a:buSzPct val="90000"/>
              <a:buFont typeface="Wingdings" pitchFamily="2" charset="2"/>
              <a:buChar char="Ø"/>
              <a:defRPr/>
            </a:pPr>
            <a:r>
              <a:rPr lang="en-US" sz="2400" dirty="0" smtClean="0">
                <a:solidFill>
                  <a:schemeClr val="bg1"/>
                </a:solidFill>
              </a:rPr>
              <a:t>Control settings</a:t>
            </a:r>
            <a:endParaRPr lang="en-US" sz="2400" dirty="0">
              <a:solidFill>
                <a:schemeClr val="bg1"/>
              </a:solidFill>
            </a:endParaRPr>
          </a:p>
          <a:p>
            <a:pPr lvl="1" indent="-457200" fontAlgn="base">
              <a:lnSpc>
                <a:spcPct val="90000"/>
              </a:lnSpc>
              <a:spcBef>
                <a:spcPct val="20000"/>
              </a:spcBef>
              <a:spcAft>
                <a:spcPct val="0"/>
              </a:spcAft>
              <a:buClr>
                <a:schemeClr val="accent1"/>
              </a:buClr>
              <a:buSzPct val="90000"/>
              <a:buFont typeface="Wingdings" pitchFamily="2" charset="2"/>
              <a:buChar char="Ø"/>
              <a:defRPr/>
            </a:pPr>
            <a:r>
              <a:rPr lang="en-US" sz="2400" dirty="0" smtClean="0">
                <a:solidFill>
                  <a:schemeClr val="bg1"/>
                </a:solidFill>
              </a:rPr>
              <a:t>Post-install</a:t>
            </a:r>
          </a:p>
          <a:p>
            <a:pPr lvl="1" indent="-457200" fontAlgn="base">
              <a:lnSpc>
                <a:spcPct val="90000"/>
              </a:lnSpc>
              <a:spcBef>
                <a:spcPct val="20000"/>
              </a:spcBef>
              <a:spcAft>
                <a:spcPct val="0"/>
              </a:spcAft>
              <a:buClr>
                <a:schemeClr val="accent1"/>
              </a:buClr>
              <a:buSzPct val="90000"/>
              <a:buFont typeface="Wingdings" pitchFamily="2" charset="2"/>
              <a:buChar char="Ø"/>
              <a:defRPr/>
            </a:pPr>
            <a:r>
              <a:rPr lang="en-US" sz="2400" dirty="0" smtClean="0">
                <a:solidFill>
                  <a:schemeClr val="bg1"/>
                </a:solidFill>
              </a:rPr>
              <a:t>Dynamic</a:t>
            </a:r>
            <a:endParaRPr lang="en-US" sz="2400" dirty="0">
              <a:solidFill>
                <a:schemeClr val="bg1"/>
              </a:solidFill>
            </a:endParaRPr>
          </a:p>
        </p:txBody>
      </p:sp>
      <p:sp>
        <p:nvSpPr>
          <p:cNvPr id="13" name="Freeform 5"/>
          <p:cNvSpPr>
            <a:spLocks/>
          </p:cNvSpPr>
          <p:nvPr/>
        </p:nvSpPr>
        <p:spPr bwMode="auto">
          <a:xfrm>
            <a:off x="302487" y="4664925"/>
            <a:ext cx="7096562" cy="1263643"/>
          </a:xfrm>
          <a:custGeom>
            <a:avLst/>
            <a:gdLst>
              <a:gd name="connsiteX0" fmla="*/ 0 w 6935"/>
              <a:gd name="connsiteY0" fmla="*/ 1852 h 1852"/>
              <a:gd name="connsiteX1" fmla="*/ 4777 w 6935"/>
              <a:gd name="connsiteY1" fmla="*/ 1085 h 1852"/>
              <a:gd name="connsiteX2" fmla="*/ 6435 w 6935"/>
              <a:gd name="connsiteY2" fmla="*/ 618 h 1852"/>
              <a:gd name="connsiteX3" fmla="*/ 6353 w 6935"/>
              <a:gd name="connsiteY3" fmla="*/ 1011 h 1852"/>
              <a:gd name="connsiteX4" fmla="*/ 6935 w 6935"/>
              <a:gd name="connsiteY4" fmla="*/ 327 h 1852"/>
              <a:gd name="connsiteX5" fmla="*/ 6219 w 6935"/>
              <a:gd name="connsiteY5" fmla="*/ 0 h 1852"/>
              <a:gd name="connsiteX6" fmla="*/ 6417 w 6935"/>
              <a:gd name="connsiteY6" fmla="*/ 271 h 1852"/>
              <a:gd name="connsiteX7" fmla="*/ 3397 w 6935"/>
              <a:gd name="connsiteY7" fmla="*/ 487 h 1852"/>
              <a:gd name="connsiteX8" fmla="*/ 126 w 6935"/>
              <a:gd name="connsiteY8" fmla="*/ 205 h 1852"/>
              <a:gd name="connsiteX9" fmla="*/ 0 w 6935"/>
              <a:gd name="connsiteY9" fmla="*/ 1852 h 1852"/>
              <a:gd name="connsiteX0" fmla="*/ 15 w 6809"/>
              <a:gd name="connsiteY0" fmla="*/ 1852 h 1852"/>
              <a:gd name="connsiteX1" fmla="*/ 4651 w 6809"/>
              <a:gd name="connsiteY1" fmla="*/ 1085 h 1852"/>
              <a:gd name="connsiteX2" fmla="*/ 6309 w 6809"/>
              <a:gd name="connsiteY2" fmla="*/ 618 h 1852"/>
              <a:gd name="connsiteX3" fmla="*/ 6227 w 6809"/>
              <a:gd name="connsiteY3" fmla="*/ 1011 h 1852"/>
              <a:gd name="connsiteX4" fmla="*/ 6809 w 6809"/>
              <a:gd name="connsiteY4" fmla="*/ 327 h 1852"/>
              <a:gd name="connsiteX5" fmla="*/ 6093 w 6809"/>
              <a:gd name="connsiteY5" fmla="*/ 0 h 1852"/>
              <a:gd name="connsiteX6" fmla="*/ 6291 w 6809"/>
              <a:gd name="connsiteY6" fmla="*/ 271 h 1852"/>
              <a:gd name="connsiteX7" fmla="*/ 3271 w 6809"/>
              <a:gd name="connsiteY7" fmla="*/ 487 h 1852"/>
              <a:gd name="connsiteX8" fmla="*/ 0 w 6809"/>
              <a:gd name="connsiteY8" fmla="*/ 205 h 1852"/>
              <a:gd name="connsiteX9" fmla="*/ 15 w 6809"/>
              <a:gd name="connsiteY9" fmla="*/ 1852 h 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09" h="1852">
                <a:moveTo>
                  <a:pt x="15" y="1852"/>
                </a:moveTo>
                <a:cubicBezTo>
                  <a:pt x="15" y="1852"/>
                  <a:pt x="2827" y="1442"/>
                  <a:pt x="4651" y="1085"/>
                </a:cubicBezTo>
                <a:cubicBezTo>
                  <a:pt x="6079" y="806"/>
                  <a:pt x="6309" y="618"/>
                  <a:pt x="6309" y="618"/>
                </a:cubicBezTo>
                <a:cubicBezTo>
                  <a:pt x="6282" y="749"/>
                  <a:pt x="6254" y="880"/>
                  <a:pt x="6227" y="1011"/>
                </a:cubicBezTo>
                <a:lnTo>
                  <a:pt x="6809" y="327"/>
                </a:lnTo>
                <a:lnTo>
                  <a:pt x="6093" y="0"/>
                </a:lnTo>
                <a:lnTo>
                  <a:pt x="6291" y="271"/>
                </a:lnTo>
                <a:cubicBezTo>
                  <a:pt x="6291" y="271"/>
                  <a:pt x="5830" y="386"/>
                  <a:pt x="3271" y="487"/>
                </a:cubicBezTo>
                <a:cubicBezTo>
                  <a:pt x="1541" y="555"/>
                  <a:pt x="0" y="205"/>
                  <a:pt x="0" y="205"/>
                </a:cubicBezTo>
                <a:lnTo>
                  <a:pt x="15" y="1852"/>
                </a:lnTo>
                <a:close/>
              </a:path>
            </a:pathLst>
          </a:custGeom>
          <a:gradFill flip="none" rotWithShape="1">
            <a:gsLst>
              <a:gs pos="14000">
                <a:srgbClr val="FFFFFF"/>
              </a:gs>
              <a:gs pos="35000">
                <a:srgbClr val="FFFFFF">
                  <a:alpha val="75000"/>
                </a:srgbClr>
              </a:gs>
              <a:gs pos="68000">
                <a:srgbClr val="FFFFFF">
                  <a:alpha val="78000"/>
                </a:srgbClr>
              </a:gs>
              <a:gs pos="100000">
                <a:srgbClr val="FFFFFF"/>
              </a:gs>
            </a:gsLst>
            <a:path path="circle">
              <a:fillToRect l="50000" t="50000" r="50000" b="50000"/>
            </a:path>
            <a:tileRect/>
          </a:gradFill>
          <a:ln w="0" cap="rnd" cmpd="sng">
            <a:no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a:lnSpc>
                <a:spcPct val="80000"/>
              </a:lnSpc>
            </a:pPr>
            <a:endParaRPr lang="en-US" sz="2400" spc="600" dirty="0">
              <a:ln w="12700" cmpd="sng">
                <a:noFill/>
                <a:prstDash val="solid"/>
              </a:ln>
              <a:gradFill>
                <a:gsLst>
                  <a:gs pos="14000">
                    <a:srgbClr val="000000"/>
                  </a:gs>
                  <a:gs pos="68000">
                    <a:srgbClr val="000000"/>
                  </a:gs>
                  <a:gs pos="100000">
                    <a:srgbClr val="000000"/>
                  </a:gs>
                </a:gsLst>
                <a:path path="circle">
                  <a:fillToRect l="50000" t="50000" r="50000" b="50000"/>
                </a:path>
              </a:gradFill>
              <a:latin typeface="Arial"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098" y="4488278"/>
            <a:ext cx="836779" cy="877791"/>
          </a:xfrm>
          <a:prstGeom prst="rect">
            <a:avLst/>
          </a:prstGeom>
        </p:spPr>
      </p:pic>
    </p:spTree>
    <p:extLst>
      <p:ext uri="{BB962C8B-B14F-4D97-AF65-F5344CB8AC3E}">
        <p14:creationId xmlns:p14="http://schemas.microsoft.com/office/powerpoint/2010/main" val="178540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Config.XML</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Rectangle 4"/>
          <p:cNvSpPr/>
          <p:nvPr/>
        </p:nvSpPr>
        <p:spPr>
          <a:xfrm>
            <a:off x="179512" y="1812399"/>
            <a:ext cx="8712968" cy="4339650"/>
          </a:xfrm>
          <a:prstGeom prst="rect">
            <a:avLst/>
          </a:prstGeom>
        </p:spPr>
        <p:txBody>
          <a:bodyPr wrap="square">
            <a:spAutoFit/>
          </a:bodyPr>
          <a:lstStyle/>
          <a:p>
            <a:r>
              <a:rPr lang="en-AU" sz="1200" dirty="0">
                <a:solidFill>
                  <a:srgbClr val="0000FF"/>
                </a:solidFill>
                <a:latin typeface="Courier New"/>
              </a:rPr>
              <a:t>&lt;Configuration</a:t>
            </a:r>
            <a:r>
              <a:rPr lang="en-AU" sz="1200" dirty="0">
                <a:solidFill>
                  <a:srgbClr val="000000"/>
                </a:solidFill>
                <a:latin typeface="Courier New"/>
              </a:rPr>
              <a:t> </a:t>
            </a:r>
            <a:r>
              <a:rPr lang="en-AU" sz="1200" dirty="0">
                <a:solidFill>
                  <a:srgbClr val="FF0000"/>
                </a:solidFill>
                <a:latin typeface="Courier New"/>
              </a:rPr>
              <a:t>Product</a:t>
            </a:r>
            <a:r>
              <a:rPr lang="en-AU" sz="1200" dirty="0">
                <a:solidFill>
                  <a:srgbClr val="000000"/>
                </a:solidFill>
                <a:latin typeface="Courier New"/>
              </a:rPr>
              <a:t>=</a:t>
            </a:r>
            <a:r>
              <a:rPr lang="en-AU" sz="1200" b="1" dirty="0">
                <a:solidFill>
                  <a:srgbClr val="8000FF"/>
                </a:solidFill>
                <a:latin typeface="Courier New"/>
              </a:rPr>
              <a:t>"</a:t>
            </a:r>
            <a:r>
              <a:rPr lang="en-AU" sz="1200" b="1" dirty="0" err="1">
                <a:solidFill>
                  <a:srgbClr val="8000FF"/>
                </a:solidFill>
                <a:latin typeface="Courier New"/>
              </a:rPr>
              <a:t>ProPlus</a:t>
            </a:r>
            <a:r>
              <a:rPr lang="en-AU" sz="1200" b="1" dirty="0">
                <a:solidFill>
                  <a:srgbClr val="8000FF"/>
                </a:solidFill>
                <a:latin typeface="Courier New"/>
              </a:rPr>
              <a:t>"</a:t>
            </a:r>
            <a:r>
              <a:rPr lang="en-AU" sz="1200" dirty="0">
                <a:solidFill>
                  <a:srgbClr val="0000FF"/>
                </a:solidFill>
                <a:latin typeface="Courier New"/>
              </a:rPr>
              <a:t>&gt;</a:t>
            </a:r>
          </a:p>
          <a:p>
            <a:endParaRPr lang="en-AU" sz="1200" dirty="0">
              <a:solidFill>
                <a:srgbClr val="0000FF"/>
              </a:solidFill>
              <a:latin typeface="Courier New"/>
            </a:endParaRPr>
          </a:p>
          <a:p>
            <a:r>
              <a:rPr lang="en-AU" sz="1200" dirty="0">
                <a:solidFill>
                  <a:srgbClr val="0000FF"/>
                </a:solidFill>
                <a:latin typeface="Courier New"/>
              </a:rPr>
              <a:t>&lt;Display</a:t>
            </a:r>
            <a:r>
              <a:rPr lang="en-AU" sz="1200" dirty="0">
                <a:solidFill>
                  <a:srgbClr val="000000"/>
                </a:solidFill>
                <a:latin typeface="Courier New"/>
              </a:rPr>
              <a:t> </a:t>
            </a:r>
            <a:r>
              <a:rPr lang="en-AU" sz="1200" dirty="0">
                <a:solidFill>
                  <a:srgbClr val="FF0000"/>
                </a:solidFill>
                <a:latin typeface="Courier New"/>
              </a:rPr>
              <a:t>Level</a:t>
            </a:r>
            <a:r>
              <a:rPr lang="en-AU" sz="1200" dirty="0">
                <a:solidFill>
                  <a:srgbClr val="000000"/>
                </a:solidFill>
                <a:latin typeface="Courier New"/>
              </a:rPr>
              <a:t>=</a:t>
            </a:r>
            <a:r>
              <a:rPr lang="en-AU" sz="1200" b="1" dirty="0">
                <a:solidFill>
                  <a:srgbClr val="8000FF"/>
                </a:solidFill>
                <a:latin typeface="Courier New"/>
              </a:rPr>
              <a:t>"full"</a:t>
            </a:r>
            <a:r>
              <a:rPr lang="en-AU" sz="1200" dirty="0">
                <a:solidFill>
                  <a:srgbClr val="000000"/>
                </a:solidFill>
                <a:latin typeface="Courier New"/>
              </a:rPr>
              <a:t> </a:t>
            </a:r>
            <a:r>
              <a:rPr lang="en-AU" sz="1200" dirty="0" err="1">
                <a:solidFill>
                  <a:srgbClr val="FF0000"/>
                </a:solidFill>
                <a:latin typeface="Courier New"/>
              </a:rPr>
              <a:t>CompletionNotice</a:t>
            </a:r>
            <a:r>
              <a:rPr lang="en-AU" sz="1200" dirty="0">
                <a:solidFill>
                  <a:srgbClr val="000000"/>
                </a:solidFill>
                <a:latin typeface="Courier New"/>
              </a:rPr>
              <a:t>=</a:t>
            </a:r>
            <a:r>
              <a:rPr lang="en-AU" sz="1200" b="1" dirty="0">
                <a:solidFill>
                  <a:srgbClr val="8000FF"/>
                </a:solidFill>
                <a:latin typeface="Courier New"/>
              </a:rPr>
              <a:t>"yes"</a:t>
            </a:r>
            <a:r>
              <a:rPr lang="en-AU" sz="1200" dirty="0">
                <a:solidFill>
                  <a:srgbClr val="000000"/>
                </a:solidFill>
                <a:latin typeface="Courier New"/>
              </a:rPr>
              <a:t> </a:t>
            </a:r>
            <a:r>
              <a:rPr lang="en-AU" sz="1200" dirty="0" err="1">
                <a:solidFill>
                  <a:srgbClr val="FF0000"/>
                </a:solidFill>
                <a:latin typeface="Courier New"/>
              </a:rPr>
              <a:t>SuppressModal</a:t>
            </a:r>
            <a:r>
              <a:rPr lang="en-AU" sz="1200" dirty="0">
                <a:solidFill>
                  <a:srgbClr val="000000"/>
                </a:solidFill>
                <a:latin typeface="Courier New"/>
              </a:rPr>
              <a:t>=</a:t>
            </a:r>
            <a:r>
              <a:rPr lang="en-AU" sz="1200" b="1" dirty="0">
                <a:solidFill>
                  <a:srgbClr val="8000FF"/>
                </a:solidFill>
                <a:latin typeface="Courier New"/>
              </a:rPr>
              <a:t>"no"</a:t>
            </a:r>
            <a:r>
              <a:rPr lang="en-AU" sz="1200" dirty="0">
                <a:solidFill>
                  <a:srgbClr val="000000"/>
                </a:solidFill>
                <a:latin typeface="Courier New"/>
              </a:rPr>
              <a:t> </a:t>
            </a:r>
            <a:r>
              <a:rPr lang="en-AU" sz="1200" dirty="0" err="1">
                <a:solidFill>
                  <a:srgbClr val="FF0000"/>
                </a:solidFill>
                <a:latin typeface="Courier New"/>
              </a:rPr>
              <a:t>AcceptEula</a:t>
            </a:r>
            <a:r>
              <a:rPr lang="en-AU" sz="1200" dirty="0">
                <a:solidFill>
                  <a:srgbClr val="000000"/>
                </a:solidFill>
                <a:latin typeface="Courier New"/>
              </a:rPr>
              <a:t>=</a:t>
            </a:r>
            <a:r>
              <a:rPr lang="en-AU" sz="1200" b="1" dirty="0">
                <a:solidFill>
                  <a:srgbClr val="8000FF"/>
                </a:solidFill>
                <a:latin typeface="Courier New"/>
              </a:rPr>
              <a:t>“yes"</a:t>
            </a:r>
            <a:r>
              <a:rPr lang="en-AU" sz="1200" dirty="0">
                <a:solidFill>
                  <a:srgbClr val="000000"/>
                </a:solidFill>
                <a:latin typeface="Courier New"/>
              </a:rPr>
              <a:t> </a:t>
            </a:r>
            <a:r>
              <a:rPr lang="en-AU" sz="1200" dirty="0">
                <a:solidFill>
                  <a:srgbClr val="0000FF"/>
                </a:solidFill>
                <a:latin typeface="Courier New"/>
              </a:rPr>
              <a:t>/&gt;</a:t>
            </a:r>
          </a:p>
          <a:p>
            <a:endParaRPr lang="en-AU" sz="1200" dirty="0">
              <a:solidFill>
                <a:srgbClr val="0000FF"/>
              </a:solidFill>
              <a:latin typeface="Courier New"/>
            </a:endParaRPr>
          </a:p>
          <a:p>
            <a:r>
              <a:rPr lang="en-AU" sz="1200" dirty="0">
                <a:solidFill>
                  <a:srgbClr val="0000FF"/>
                </a:solidFill>
                <a:latin typeface="Courier New"/>
              </a:rPr>
              <a:t>&lt;Logging</a:t>
            </a:r>
            <a:r>
              <a:rPr lang="en-AU" sz="1200" dirty="0">
                <a:solidFill>
                  <a:srgbClr val="000000"/>
                </a:solidFill>
                <a:latin typeface="Courier New"/>
              </a:rPr>
              <a:t> </a:t>
            </a:r>
            <a:r>
              <a:rPr lang="en-AU" sz="1200" dirty="0">
                <a:solidFill>
                  <a:srgbClr val="FF0000"/>
                </a:solidFill>
                <a:latin typeface="Courier New"/>
              </a:rPr>
              <a:t>Type</a:t>
            </a:r>
            <a:r>
              <a:rPr lang="en-AU" sz="1200" dirty="0">
                <a:solidFill>
                  <a:srgbClr val="000000"/>
                </a:solidFill>
                <a:latin typeface="Courier New"/>
              </a:rPr>
              <a:t>=</a:t>
            </a:r>
            <a:r>
              <a:rPr lang="en-AU" sz="1200" b="1" dirty="0">
                <a:solidFill>
                  <a:srgbClr val="8000FF"/>
                </a:solidFill>
                <a:latin typeface="Courier New"/>
              </a:rPr>
              <a:t>"standard"</a:t>
            </a:r>
            <a:r>
              <a:rPr lang="en-AU" sz="1200" dirty="0">
                <a:solidFill>
                  <a:srgbClr val="000000"/>
                </a:solidFill>
                <a:latin typeface="Courier New"/>
              </a:rPr>
              <a:t> </a:t>
            </a:r>
            <a:r>
              <a:rPr lang="en-AU" sz="1200" dirty="0">
                <a:solidFill>
                  <a:srgbClr val="FF0000"/>
                </a:solidFill>
                <a:latin typeface="Courier New"/>
              </a:rPr>
              <a:t>Path</a:t>
            </a:r>
            <a:r>
              <a:rPr lang="en-AU" sz="1200" dirty="0">
                <a:solidFill>
                  <a:srgbClr val="000000"/>
                </a:solidFill>
                <a:latin typeface="Courier New"/>
              </a:rPr>
              <a:t>=</a:t>
            </a:r>
            <a:r>
              <a:rPr lang="en-AU" sz="1200" b="1" dirty="0">
                <a:solidFill>
                  <a:srgbClr val="8000FF"/>
                </a:solidFill>
                <a:latin typeface="Courier New"/>
              </a:rPr>
              <a:t>"%temp%"</a:t>
            </a:r>
            <a:r>
              <a:rPr lang="en-AU" sz="1200" dirty="0">
                <a:solidFill>
                  <a:srgbClr val="000000"/>
                </a:solidFill>
                <a:latin typeface="Courier New"/>
              </a:rPr>
              <a:t> </a:t>
            </a:r>
            <a:r>
              <a:rPr lang="en-AU" sz="1200" dirty="0">
                <a:solidFill>
                  <a:srgbClr val="FF0000"/>
                </a:solidFill>
                <a:latin typeface="Courier New"/>
              </a:rPr>
              <a:t>Template</a:t>
            </a:r>
            <a:r>
              <a:rPr lang="en-AU" sz="1200" dirty="0">
                <a:solidFill>
                  <a:srgbClr val="000000"/>
                </a:solidFill>
                <a:latin typeface="Courier New"/>
              </a:rPr>
              <a:t>=</a:t>
            </a:r>
            <a:r>
              <a:rPr lang="en-AU" sz="1200" b="1" dirty="0">
                <a:solidFill>
                  <a:srgbClr val="8000FF"/>
                </a:solidFill>
                <a:latin typeface="Courier New"/>
              </a:rPr>
              <a:t>"Microsoft Office Professional Plus Setup(*).txt"</a:t>
            </a:r>
            <a:r>
              <a:rPr lang="en-AU" sz="1200" dirty="0">
                <a:solidFill>
                  <a:srgbClr val="000000"/>
                </a:solidFill>
                <a:latin typeface="Courier New"/>
              </a:rPr>
              <a:t> </a:t>
            </a:r>
            <a:r>
              <a:rPr lang="en-AU" sz="1200" dirty="0">
                <a:solidFill>
                  <a:srgbClr val="0000FF"/>
                </a:solidFill>
                <a:latin typeface="Courier New"/>
              </a:rPr>
              <a:t>/&gt;</a:t>
            </a:r>
          </a:p>
          <a:p>
            <a:endParaRPr lang="en-AU" sz="1200" dirty="0">
              <a:solidFill>
                <a:srgbClr val="0000FF"/>
              </a:solidFill>
              <a:latin typeface="Courier New"/>
            </a:endParaRPr>
          </a:p>
          <a:p>
            <a:r>
              <a:rPr lang="en-AU" sz="1200" dirty="0">
                <a:solidFill>
                  <a:srgbClr val="0000FF"/>
                </a:solidFill>
                <a:latin typeface="Courier New"/>
              </a:rPr>
              <a:t>&lt;USERNAME</a:t>
            </a:r>
            <a:r>
              <a:rPr lang="en-AU" sz="1200" dirty="0">
                <a:solidFill>
                  <a:srgbClr val="000000"/>
                </a:solidFill>
                <a:latin typeface="Courier New"/>
              </a:rPr>
              <a:t> </a:t>
            </a:r>
            <a:r>
              <a:rPr lang="en-AU" sz="1200" dirty="0">
                <a:solidFill>
                  <a:srgbClr val="FF0000"/>
                </a:solidFill>
                <a:latin typeface="Courier New"/>
              </a:rPr>
              <a:t>Value</a:t>
            </a:r>
            <a:r>
              <a:rPr lang="en-AU" sz="1200" dirty="0">
                <a:solidFill>
                  <a:srgbClr val="000000"/>
                </a:solidFill>
                <a:latin typeface="Courier New"/>
              </a:rPr>
              <a:t>=</a:t>
            </a:r>
            <a:r>
              <a:rPr lang="en-AU" sz="1200" b="1" dirty="0">
                <a:solidFill>
                  <a:srgbClr val="8000FF"/>
                </a:solidFill>
                <a:latin typeface="Courier New"/>
              </a:rPr>
              <a:t>“Richard Dean Anderson"</a:t>
            </a:r>
            <a:r>
              <a:rPr lang="en-AU" sz="1200" dirty="0">
                <a:solidFill>
                  <a:srgbClr val="000000"/>
                </a:solidFill>
                <a:latin typeface="Courier New"/>
              </a:rPr>
              <a:t> </a:t>
            </a:r>
            <a:r>
              <a:rPr lang="en-AU" sz="1200" dirty="0">
                <a:solidFill>
                  <a:srgbClr val="0000FF"/>
                </a:solidFill>
                <a:latin typeface="Courier New"/>
              </a:rPr>
              <a:t>/&gt;</a:t>
            </a:r>
            <a:r>
              <a:rPr lang="en-AU" sz="1200" b="1" dirty="0">
                <a:solidFill>
                  <a:srgbClr val="000000"/>
                </a:solidFill>
                <a:latin typeface="Courier New"/>
              </a:rPr>
              <a:t> </a:t>
            </a:r>
            <a:r>
              <a:rPr lang="en-AU" sz="1200" dirty="0">
                <a:solidFill>
                  <a:srgbClr val="0000FF"/>
                </a:solidFill>
                <a:latin typeface="Courier New"/>
              </a:rPr>
              <a:t>&lt;COMPANYNAME</a:t>
            </a:r>
            <a:r>
              <a:rPr lang="en-AU" sz="1200" dirty="0">
                <a:solidFill>
                  <a:srgbClr val="000000"/>
                </a:solidFill>
                <a:latin typeface="Courier New"/>
              </a:rPr>
              <a:t> </a:t>
            </a:r>
            <a:r>
              <a:rPr lang="en-AU" sz="1200" dirty="0">
                <a:solidFill>
                  <a:srgbClr val="FF0000"/>
                </a:solidFill>
                <a:latin typeface="Courier New"/>
              </a:rPr>
              <a:t>Value</a:t>
            </a:r>
            <a:r>
              <a:rPr lang="en-AU" sz="1200" dirty="0">
                <a:solidFill>
                  <a:srgbClr val="000000"/>
                </a:solidFill>
                <a:latin typeface="Courier New"/>
              </a:rPr>
              <a:t>=</a:t>
            </a:r>
            <a:r>
              <a:rPr lang="en-AU" sz="1200" b="1" dirty="0">
                <a:solidFill>
                  <a:srgbClr val="8000FF"/>
                </a:solidFill>
                <a:latin typeface="Courier New"/>
              </a:rPr>
              <a:t>"Phoenix Foundation"</a:t>
            </a:r>
            <a:r>
              <a:rPr lang="en-AU" sz="1200" dirty="0">
                <a:solidFill>
                  <a:srgbClr val="000000"/>
                </a:solidFill>
                <a:latin typeface="Courier New"/>
              </a:rPr>
              <a:t> </a:t>
            </a:r>
            <a:r>
              <a:rPr lang="en-AU" sz="1200" dirty="0">
                <a:solidFill>
                  <a:srgbClr val="0000FF"/>
                </a:solidFill>
                <a:latin typeface="Courier New"/>
              </a:rPr>
              <a:t>/&gt;</a:t>
            </a:r>
          </a:p>
          <a:p>
            <a:endParaRPr lang="en-AU" sz="1200" dirty="0">
              <a:solidFill>
                <a:srgbClr val="0000FF"/>
              </a:solidFill>
              <a:latin typeface="Courier New"/>
            </a:endParaRPr>
          </a:p>
          <a:p>
            <a:r>
              <a:rPr lang="en-AU" sz="1200" dirty="0">
                <a:solidFill>
                  <a:srgbClr val="0000FF"/>
                </a:solidFill>
                <a:latin typeface="Courier New"/>
              </a:rPr>
              <a:t>&lt;INSTALLLOCATION</a:t>
            </a:r>
            <a:r>
              <a:rPr lang="en-AU" sz="1200" dirty="0">
                <a:solidFill>
                  <a:srgbClr val="000000"/>
                </a:solidFill>
                <a:latin typeface="Courier New"/>
              </a:rPr>
              <a:t> </a:t>
            </a:r>
            <a:r>
              <a:rPr lang="en-AU" sz="1200" dirty="0">
                <a:solidFill>
                  <a:srgbClr val="FF0000"/>
                </a:solidFill>
                <a:latin typeface="Courier New"/>
              </a:rPr>
              <a:t>Value</a:t>
            </a:r>
            <a:r>
              <a:rPr lang="en-AU" sz="1200" dirty="0">
                <a:solidFill>
                  <a:srgbClr val="000000"/>
                </a:solidFill>
                <a:latin typeface="Courier New"/>
              </a:rPr>
              <a:t>=</a:t>
            </a:r>
            <a:r>
              <a:rPr lang="en-AU" sz="1200" b="1" dirty="0">
                <a:solidFill>
                  <a:srgbClr val="8000FF"/>
                </a:solidFill>
                <a:latin typeface="Courier New"/>
              </a:rPr>
              <a:t>"%</a:t>
            </a:r>
            <a:r>
              <a:rPr lang="en-AU" sz="1200" b="1" dirty="0" err="1">
                <a:solidFill>
                  <a:srgbClr val="8000FF"/>
                </a:solidFill>
                <a:latin typeface="Courier New"/>
              </a:rPr>
              <a:t>programfiles</a:t>
            </a:r>
            <a:r>
              <a:rPr lang="en-AU" sz="1200" b="1" dirty="0">
                <a:solidFill>
                  <a:srgbClr val="8000FF"/>
                </a:solidFill>
                <a:latin typeface="Courier New"/>
              </a:rPr>
              <a:t>%\Microsoft Office"</a:t>
            </a:r>
            <a:r>
              <a:rPr lang="en-AU" sz="1200" dirty="0">
                <a:solidFill>
                  <a:srgbClr val="000000"/>
                </a:solidFill>
                <a:latin typeface="Courier New"/>
              </a:rPr>
              <a:t> </a:t>
            </a:r>
            <a:r>
              <a:rPr lang="en-AU" sz="1200" dirty="0">
                <a:solidFill>
                  <a:srgbClr val="0000FF"/>
                </a:solidFill>
                <a:latin typeface="Courier New"/>
              </a:rPr>
              <a:t>/&gt;</a:t>
            </a:r>
          </a:p>
          <a:p>
            <a:endParaRPr lang="en-AU" sz="1200" dirty="0">
              <a:solidFill>
                <a:srgbClr val="0000FF"/>
              </a:solidFill>
              <a:latin typeface="Courier New"/>
            </a:endParaRPr>
          </a:p>
          <a:p>
            <a:r>
              <a:rPr lang="en-AU" sz="1200" dirty="0">
                <a:solidFill>
                  <a:srgbClr val="0000FF"/>
                </a:solidFill>
                <a:latin typeface="Courier New"/>
              </a:rPr>
              <a:t>&lt;LIS</a:t>
            </a:r>
            <a:r>
              <a:rPr lang="en-AU" sz="1200" dirty="0">
                <a:solidFill>
                  <a:srgbClr val="000000"/>
                </a:solidFill>
                <a:latin typeface="Courier New"/>
              </a:rPr>
              <a:t> </a:t>
            </a:r>
            <a:r>
              <a:rPr lang="en-AU" sz="1200" dirty="0">
                <a:solidFill>
                  <a:srgbClr val="FF0000"/>
                </a:solidFill>
                <a:latin typeface="Courier New"/>
              </a:rPr>
              <a:t>CACHEACTION</a:t>
            </a:r>
            <a:r>
              <a:rPr lang="en-AU" sz="1200" dirty="0">
                <a:solidFill>
                  <a:srgbClr val="000000"/>
                </a:solidFill>
                <a:latin typeface="Courier New"/>
              </a:rPr>
              <a:t>=</a:t>
            </a:r>
            <a:r>
              <a:rPr lang="en-AU" sz="1200" b="1" dirty="0">
                <a:solidFill>
                  <a:srgbClr val="8000FF"/>
                </a:solidFill>
                <a:latin typeface="Courier New"/>
              </a:rPr>
              <a:t>"</a:t>
            </a:r>
            <a:r>
              <a:rPr lang="en-AU" sz="1200" b="1" dirty="0" err="1">
                <a:solidFill>
                  <a:srgbClr val="8000FF"/>
                </a:solidFill>
                <a:latin typeface="Courier New"/>
              </a:rPr>
              <a:t>CacheOnly</a:t>
            </a:r>
            <a:r>
              <a:rPr lang="en-AU" sz="1200" b="1" dirty="0">
                <a:solidFill>
                  <a:srgbClr val="8000FF"/>
                </a:solidFill>
                <a:latin typeface="Courier New"/>
              </a:rPr>
              <a:t>"</a:t>
            </a:r>
            <a:r>
              <a:rPr lang="en-AU" sz="1200" dirty="0">
                <a:solidFill>
                  <a:srgbClr val="000000"/>
                </a:solidFill>
                <a:latin typeface="Courier New"/>
              </a:rPr>
              <a:t> </a:t>
            </a:r>
            <a:r>
              <a:rPr lang="en-AU" sz="1200" dirty="0">
                <a:solidFill>
                  <a:srgbClr val="0000FF"/>
                </a:solidFill>
                <a:latin typeface="Courier New"/>
              </a:rPr>
              <a:t>/&gt;</a:t>
            </a:r>
          </a:p>
          <a:p>
            <a:endParaRPr lang="en-AU" sz="1200" dirty="0">
              <a:solidFill>
                <a:srgbClr val="0000FF"/>
              </a:solidFill>
              <a:latin typeface="Courier New"/>
            </a:endParaRPr>
          </a:p>
          <a:p>
            <a:r>
              <a:rPr lang="en-AU" sz="1200" dirty="0">
                <a:solidFill>
                  <a:srgbClr val="0000FF"/>
                </a:solidFill>
                <a:latin typeface="Courier New"/>
              </a:rPr>
              <a:t>&lt;</a:t>
            </a:r>
            <a:r>
              <a:rPr lang="en-AU" sz="1200" dirty="0" err="1">
                <a:solidFill>
                  <a:srgbClr val="0000FF"/>
                </a:solidFill>
                <a:latin typeface="Courier New"/>
              </a:rPr>
              <a:t>DistributionPoint</a:t>
            </a:r>
            <a:r>
              <a:rPr lang="en-AU" sz="1200" dirty="0">
                <a:solidFill>
                  <a:srgbClr val="000000"/>
                </a:solidFill>
                <a:latin typeface="Courier New"/>
              </a:rPr>
              <a:t> </a:t>
            </a:r>
            <a:r>
              <a:rPr lang="en-AU" sz="1200" dirty="0">
                <a:solidFill>
                  <a:srgbClr val="FF0000"/>
                </a:solidFill>
                <a:latin typeface="Courier New"/>
              </a:rPr>
              <a:t>Location</a:t>
            </a:r>
            <a:r>
              <a:rPr lang="en-AU" sz="1200" dirty="0">
                <a:solidFill>
                  <a:srgbClr val="000000"/>
                </a:solidFill>
                <a:latin typeface="Courier New"/>
              </a:rPr>
              <a:t>=</a:t>
            </a:r>
            <a:r>
              <a:rPr lang="en-AU" sz="1200" b="1" dirty="0">
                <a:solidFill>
                  <a:srgbClr val="8000FF"/>
                </a:solidFill>
                <a:latin typeface="Courier New"/>
              </a:rPr>
              <a:t>"\\server\share\Office"</a:t>
            </a:r>
            <a:r>
              <a:rPr lang="en-AU" sz="1200" dirty="0">
                <a:solidFill>
                  <a:srgbClr val="000000"/>
                </a:solidFill>
                <a:latin typeface="Courier New"/>
              </a:rPr>
              <a:t> </a:t>
            </a:r>
            <a:r>
              <a:rPr lang="en-AU" sz="1200" dirty="0">
                <a:solidFill>
                  <a:srgbClr val="0000FF"/>
                </a:solidFill>
                <a:latin typeface="Courier New"/>
              </a:rPr>
              <a:t>/&gt;</a:t>
            </a:r>
          </a:p>
          <a:p>
            <a:endParaRPr lang="en-AU" sz="1200" dirty="0">
              <a:solidFill>
                <a:srgbClr val="0000FF"/>
              </a:solidFill>
              <a:latin typeface="Courier New"/>
            </a:endParaRPr>
          </a:p>
          <a:p>
            <a:r>
              <a:rPr lang="en-AU" sz="1200" dirty="0">
                <a:solidFill>
                  <a:srgbClr val="0000FF"/>
                </a:solidFill>
                <a:latin typeface="Courier New"/>
              </a:rPr>
              <a:t>&lt;</a:t>
            </a:r>
            <a:r>
              <a:rPr lang="en-AU" sz="1200" dirty="0" err="1">
                <a:solidFill>
                  <a:srgbClr val="0000FF"/>
                </a:solidFill>
                <a:latin typeface="Courier New"/>
              </a:rPr>
              <a:t>OptionState</a:t>
            </a:r>
            <a:r>
              <a:rPr lang="en-AU" sz="1200" dirty="0">
                <a:solidFill>
                  <a:srgbClr val="000000"/>
                </a:solidFill>
                <a:latin typeface="Courier New"/>
              </a:rPr>
              <a:t> </a:t>
            </a:r>
            <a:r>
              <a:rPr lang="en-AU" sz="1200" dirty="0">
                <a:solidFill>
                  <a:srgbClr val="FF0000"/>
                </a:solidFill>
                <a:latin typeface="Courier New"/>
              </a:rPr>
              <a:t>Id</a:t>
            </a:r>
            <a:r>
              <a:rPr lang="en-AU" sz="1200" dirty="0">
                <a:solidFill>
                  <a:srgbClr val="000000"/>
                </a:solidFill>
                <a:latin typeface="Courier New"/>
              </a:rPr>
              <a:t>=</a:t>
            </a:r>
            <a:r>
              <a:rPr lang="en-AU" sz="1200" b="1" dirty="0">
                <a:solidFill>
                  <a:srgbClr val="8000FF"/>
                </a:solidFill>
                <a:latin typeface="Courier New"/>
              </a:rPr>
              <a:t>"</a:t>
            </a:r>
            <a:r>
              <a:rPr lang="en-AU" sz="1200" b="1" dirty="0" err="1">
                <a:solidFill>
                  <a:srgbClr val="8000FF"/>
                </a:solidFill>
                <a:latin typeface="Courier New"/>
              </a:rPr>
              <a:t>OptionID</a:t>
            </a:r>
            <a:r>
              <a:rPr lang="en-AU" sz="1200" b="1" dirty="0">
                <a:solidFill>
                  <a:srgbClr val="8000FF"/>
                </a:solidFill>
                <a:latin typeface="Courier New"/>
              </a:rPr>
              <a:t>"</a:t>
            </a:r>
            <a:r>
              <a:rPr lang="en-AU" sz="1200" dirty="0">
                <a:solidFill>
                  <a:srgbClr val="000000"/>
                </a:solidFill>
                <a:latin typeface="Courier New"/>
              </a:rPr>
              <a:t> </a:t>
            </a:r>
            <a:r>
              <a:rPr lang="en-AU" sz="1200" dirty="0">
                <a:solidFill>
                  <a:srgbClr val="FF0000"/>
                </a:solidFill>
                <a:latin typeface="Courier New"/>
              </a:rPr>
              <a:t>State</a:t>
            </a:r>
            <a:r>
              <a:rPr lang="en-AU" sz="1200" dirty="0">
                <a:solidFill>
                  <a:srgbClr val="000000"/>
                </a:solidFill>
                <a:latin typeface="Courier New"/>
              </a:rPr>
              <a:t>=</a:t>
            </a:r>
            <a:r>
              <a:rPr lang="en-AU" sz="1200" b="1" dirty="0">
                <a:solidFill>
                  <a:srgbClr val="8000FF"/>
                </a:solidFill>
                <a:latin typeface="Courier New"/>
              </a:rPr>
              <a:t>"absent"</a:t>
            </a:r>
            <a:r>
              <a:rPr lang="en-AU" sz="1200" dirty="0">
                <a:solidFill>
                  <a:srgbClr val="000000"/>
                </a:solidFill>
                <a:latin typeface="Courier New"/>
              </a:rPr>
              <a:t> </a:t>
            </a:r>
            <a:r>
              <a:rPr lang="en-AU" sz="1200" dirty="0">
                <a:solidFill>
                  <a:srgbClr val="FF0000"/>
                </a:solidFill>
                <a:latin typeface="Courier New"/>
              </a:rPr>
              <a:t>Children</a:t>
            </a:r>
            <a:r>
              <a:rPr lang="en-AU" sz="1200" dirty="0">
                <a:solidFill>
                  <a:srgbClr val="000000"/>
                </a:solidFill>
                <a:latin typeface="Courier New"/>
              </a:rPr>
              <a:t>=</a:t>
            </a:r>
            <a:r>
              <a:rPr lang="en-AU" sz="1200" b="1" dirty="0">
                <a:solidFill>
                  <a:srgbClr val="8000FF"/>
                </a:solidFill>
                <a:latin typeface="Courier New"/>
              </a:rPr>
              <a:t>"force"</a:t>
            </a:r>
            <a:r>
              <a:rPr lang="en-AU" sz="1200" dirty="0">
                <a:solidFill>
                  <a:srgbClr val="000000"/>
                </a:solidFill>
                <a:latin typeface="Courier New"/>
              </a:rPr>
              <a:t> </a:t>
            </a:r>
            <a:r>
              <a:rPr lang="en-AU" sz="1200" dirty="0">
                <a:solidFill>
                  <a:srgbClr val="0000FF"/>
                </a:solidFill>
                <a:latin typeface="Courier New"/>
              </a:rPr>
              <a:t>/&gt;</a:t>
            </a:r>
          </a:p>
          <a:p>
            <a:endParaRPr lang="en-AU" sz="1200" dirty="0">
              <a:solidFill>
                <a:srgbClr val="0000FF"/>
              </a:solidFill>
              <a:latin typeface="Courier New"/>
            </a:endParaRPr>
          </a:p>
          <a:p>
            <a:r>
              <a:rPr lang="en-AU" sz="1200" dirty="0">
                <a:solidFill>
                  <a:srgbClr val="0000FF"/>
                </a:solidFill>
                <a:latin typeface="Courier New"/>
              </a:rPr>
              <a:t>&lt;Setting</a:t>
            </a:r>
            <a:r>
              <a:rPr lang="en-AU" sz="1200" dirty="0">
                <a:solidFill>
                  <a:srgbClr val="000000"/>
                </a:solidFill>
                <a:latin typeface="Courier New"/>
              </a:rPr>
              <a:t> </a:t>
            </a:r>
            <a:r>
              <a:rPr lang="en-AU" sz="1200" dirty="0">
                <a:solidFill>
                  <a:srgbClr val="FF0000"/>
                </a:solidFill>
                <a:latin typeface="Courier New"/>
              </a:rPr>
              <a:t>Id</a:t>
            </a:r>
            <a:r>
              <a:rPr lang="en-AU" sz="1200" dirty="0">
                <a:solidFill>
                  <a:srgbClr val="000000"/>
                </a:solidFill>
                <a:latin typeface="Courier New"/>
              </a:rPr>
              <a:t>=</a:t>
            </a:r>
            <a:r>
              <a:rPr lang="en-AU" sz="1200" b="1" dirty="0">
                <a:solidFill>
                  <a:srgbClr val="8000FF"/>
                </a:solidFill>
                <a:latin typeface="Courier New"/>
              </a:rPr>
              <a:t>"SETUP_REBOOT"</a:t>
            </a:r>
            <a:r>
              <a:rPr lang="en-AU" sz="1200" dirty="0">
                <a:solidFill>
                  <a:srgbClr val="000000"/>
                </a:solidFill>
                <a:latin typeface="Courier New"/>
              </a:rPr>
              <a:t> </a:t>
            </a:r>
            <a:r>
              <a:rPr lang="en-AU" sz="1200" dirty="0">
                <a:solidFill>
                  <a:srgbClr val="FF0000"/>
                </a:solidFill>
                <a:latin typeface="Courier New"/>
              </a:rPr>
              <a:t>Value</a:t>
            </a:r>
            <a:r>
              <a:rPr lang="en-AU" sz="1200" dirty="0">
                <a:solidFill>
                  <a:srgbClr val="000000"/>
                </a:solidFill>
                <a:latin typeface="Courier New"/>
              </a:rPr>
              <a:t>=</a:t>
            </a:r>
            <a:r>
              <a:rPr lang="en-AU" sz="1200" b="1" dirty="0">
                <a:solidFill>
                  <a:srgbClr val="8000FF"/>
                </a:solidFill>
                <a:latin typeface="Courier New"/>
              </a:rPr>
              <a:t>"</a:t>
            </a:r>
            <a:r>
              <a:rPr lang="en-AU" sz="1200" b="1" dirty="0" err="1">
                <a:solidFill>
                  <a:srgbClr val="8000FF"/>
                </a:solidFill>
                <a:latin typeface="Courier New"/>
              </a:rPr>
              <a:t>IfNeeded</a:t>
            </a:r>
            <a:r>
              <a:rPr lang="en-AU" sz="1200" b="1" dirty="0">
                <a:solidFill>
                  <a:srgbClr val="8000FF"/>
                </a:solidFill>
                <a:latin typeface="Courier New"/>
              </a:rPr>
              <a:t>"</a:t>
            </a:r>
            <a:r>
              <a:rPr lang="en-AU" sz="1200" dirty="0">
                <a:solidFill>
                  <a:srgbClr val="000000"/>
                </a:solidFill>
                <a:latin typeface="Courier New"/>
              </a:rPr>
              <a:t> </a:t>
            </a:r>
            <a:r>
              <a:rPr lang="en-AU" sz="1200" dirty="0">
                <a:solidFill>
                  <a:srgbClr val="0000FF"/>
                </a:solidFill>
                <a:latin typeface="Courier New"/>
              </a:rPr>
              <a:t>/&gt;</a:t>
            </a:r>
          </a:p>
          <a:p>
            <a:endParaRPr lang="en-AU" sz="1200" dirty="0">
              <a:solidFill>
                <a:srgbClr val="0000FF"/>
              </a:solidFill>
              <a:latin typeface="Courier New"/>
            </a:endParaRPr>
          </a:p>
          <a:p>
            <a:r>
              <a:rPr lang="en-AU" sz="1200" dirty="0">
                <a:solidFill>
                  <a:srgbClr val="0000FF"/>
                </a:solidFill>
                <a:latin typeface="Courier New"/>
              </a:rPr>
              <a:t>&lt;Command</a:t>
            </a:r>
            <a:r>
              <a:rPr lang="en-AU" sz="1200" dirty="0">
                <a:solidFill>
                  <a:srgbClr val="000000"/>
                </a:solidFill>
                <a:latin typeface="Courier New"/>
              </a:rPr>
              <a:t> </a:t>
            </a:r>
            <a:r>
              <a:rPr lang="en-AU" sz="1200" dirty="0">
                <a:solidFill>
                  <a:srgbClr val="FF0000"/>
                </a:solidFill>
                <a:latin typeface="Courier New"/>
              </a:rPr>
              <a:t>Path</a:t>
            </a:r>
            <a:r>
              <a:rPr lang="en-AU" sz="1200" dirty="0">
                <a:solidFill>
                  <a:srgbClr val="000000"/>
                </a:solidFill>
                <a:latin typeface="Courier New"/>
              </a:rPr>
              <a:t>=</a:t>
            </a:r>
            <a:r>
              <a:rPr lang="en-AU" sz="1200" b="1" dirty="0">
                <a:solidFill>
                  <a:srgbClr val="8000FF"/>
                </a:solidFill>
                <a:latin typeface="Courier New"/>
              </a:rPr>
              <a:t>"%WINDIR%\system32\msiexec.exe"</a:t>
            </a:r>
            <a:r>
              <a:rPr lang="en-AU" sz="1200" dirty="0">
                <a:solidFill>
                  <a:srgbClr val="000000"/>
                </a:solidFill>
                <a:latin typeface="Courier New"/>
              </a:rPr>
              <a:t> </a:t>
            </a:r>
            <a:r>
              <a:rPr lang="en-AU" sz="1200" dirty="0" err="1">
                <a:solidFill>
                  <a:srgbClr val="FF0000"/>
                </a:solidFill>
                <a:latin typeface="Courier New"/>
              </a:rPr>
              <a:t>Args</a:t>
            </a:r>
            <a:r>
              <a:rPr lang="en-AU" sz="1200" dirty="0">
                <a:solidFill>
                  <a:srgbClr val="000000"/>
                </a:solidFill>
                <a:latin typeface="Courier New"/>
              </a:rPr>
              <a:t>=</a:t>
            </a:r>
            <a:r>
              <a:rPr lang="en-AU" sz="1200" b="1" dirty="0">
                <a:solidFill>
                  <a:srgbClr val="8000FF"/>
                </a:solidFill>
                <a:latin typeface="Courier New"/>
              </a:rPr>
              <a:t>"/i \\server\share\my.msi"</a:t>
            </a:r>
            <a:r>
              <a:rPr lang="en-AU" sz="1200" dirty="0">
                <a:solidFill>
                  <a:srgbClr val="000000"/>
                </a:solidFill>
                <a:latin typeface="Courier New"/>
              </a:rPr>
              <a:t> </a:t>
            </a:r>
            <a:r>
              <a:rPr lang="en-AU" sz="1200" dirty="0" err="1">
                <a:solidFill>
                  <a:srgbClr val="FF0000"/>
                </a:solidFill>
                <a:latin typeface="Courier New"/>
              </a:rPr>
              <a:t>QuietArg</a:t>
            </a:r>
            <a:r>
              <a:rPr lang="en-AU" sz="1200" dirty="0">
                <a:solidFill>
                  <a:srgbClr val="000000"/>
                </a:solidFill>
                <a:latin typeface="Courier New"/>
              </a:rPr>
              <a:t>=</a:t>
            </a:r>
            <a:r>
              <a:rPr lang="en-AU" sz="1200" b="1" dirty="0">
                <a:solidFill>
                  <a:srgbClr val="8000FF"/>
                </a:solidFill>
                <a:latin typeface="Courier New"/>
              </a:rPr>
              <a:t>"/q"</a:t>
            </a:r>
            <a:r>
              <a:rPr lang="en-AU" sz="1200" dirty="0">
                <a:solidFill>
                  <a:srgbClr val="000000"/>
                </a:solidFill>
                <a:latin typeface="Courier New"/>
              </a:rPr>
              <a:t> </a:t>
            </a:r>
            <a:r>
              <a:rPr lang="en-AU" sz="1200" dirty="0" err="1">
                <a:solidFill>
                  <a:srgbClr val="FF0000"/>
                </a:solidFill>
                <a:latin typeface="Courier New"/>
              </a:rPr>
              <a:t>ChainPosition</a:t>
            </a:r>
            <a:r>
              <a:rPr lang="en-AU" sz="1200" dirty="0">
                <a:solidFill>
                  <a:srgbClr val="000000"/>
                </a:solidFill>
                <a:latin typeface="Courier New"/>
              </a:rPr>
              <a:t>=</a:t>
            </a:r>
            <a:r>
              <a:rPr lang="en-AU" sz="1200" b="1" dirty="0">
                <a:solidFill>
                  <a:srgbClr val="8000FF"/>
                </a:solidFill>
                <a:latin typeface="Courier New"/>
              </a:rPr>
              <a:t>"after"</a:t>
            </a:r>
            <a:r>
              <a:rPr lang="en-AU" sz="1200" dirty="0">
                <a:solidFill>
                  <a:srgbClr val="000000"/>
                </a:solidFill>
                <a:latin typeface="Courier New"/>
              </a:rPr>
              <a:t> </a:t>
            </a:r>
            <a:r>
              <a:rPr lang="en-AU" sz="1200" dirty="0">
                <a:solidFill>
                  <a:srgbClr val="FF0000"/>
                </a:solidFill>
                <a:latin typeface="Courier New"/>
              </a:rPr>
              <a:t>Execute</a:t>
            </a:r>
            <a:r>
              <a:rPr lang="en-AU" sz="1200" dirty="0">
                <a:solidFill>
                  <a:srgbClr val="000000"/>
                </a:solidFill>
                <a:latin typeface="Courier New"/>
              </a:rPr>
              <a:t>=</a:t>
            </a:r>
            <a:r>
              <a:rPr lang="en-AU" sz="1200" b="1" dirty="0">
                <a:solidFill>
                  <a:srgbClr val="8000FF"/>
                </a:solidFill>
                <a:latin typeface="Courier New"/>
              </a:rPr>
              <a:t>"install"</a:t>
            </a:r>
            <a:r>
              <a:rPr lang="en-AU" sz="1200" dirty="0">
                <a:solidFill>
                  <a:srgbClr val="000000"/>
                </a:solidFill>
                <a:latin typeface="Courier New"/>
              </a:rPr>
              <a:t> </a:t>
            </a:r>
            <a:r>
              <a:rPr lang="en-AU" sz="1200" dirty="0">
                <a:solidFill>
                  <a:srgbClr val="0000FF"/>
                </a:solidFill>
                <a:latin typeface="Courier New"/>
              </a:rPr>
              <a:t>/&gt;</a:t>
            </a:r>
          </a:p>
          <a:p>
            <a:endParaRPr lang="en-AU" sz="1200" dirty="0">
              <a:solidFill>
                <a:srgbClr val="0000FF"/>
              </a:solidFill>
              <a:latin typeface="Courier New"/>
            </a:endParaRPr>
          </a:p>
          <a:p>
            <a:r>
              <a:rPr lang="en-AU" sz="1200" dirty="0">
                <a:solidFill>
                  <a:srgbClr val="0000FF"/>
                </a:solidFill>
                <a:latin typeface="Courier New"/>
              </a:rPr>
              <a:t>&lt;/Configuration&gt;</a:t>
            </a:r>
            <a:endParaRPr lang="en-AU" sz="1200" dirty="0"/>
          </a:p>
        </p:txBody>
      </p:sp>
    </p:spTree>
    <p:extLst>
      <p:ext uri="{BB962C8B-B14F-4D97-AF65-F5344CB8AC3E}">
        <p14:creationId xmlns:p14="http://schemas.microsoft.com/office/powerpoint/2010/main" val="6159060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Deploying Custom </a:t>
            </a:r>
            <a:r>
              <a:rPr lang="en-AU" sz="2800" dirty="0" smtClean="0"/>
              <a:t>Settings to HKCU</a:t>
            </a:r>
            <a:endParaRPr lang="en-AU" sz="2800" dirty="0"/>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grpSp>
        <p:nvGrpSpPr>
          <p:cNvPr id="7" name="Group 6"/>
          <p:cNvGrpSpPr/>
          <p:nvPr/>
        </p:nvGrpSpPr>
        <p:grpSpPr>
          <a:xfrm>
            <a:off x="404988" y="1628800"/>
            <a:ext cx="8280000" cy="1008112"/>
            <a:chOff x="404988" y="1916832"/>
            <a:chExt cx="8280000" cy="1008112"/>
          </a:xfrm>
        </p:grpSpPr>
        <p:sp>
          <p:nvSpPr>
            <p:cNvPr id="6" name="Right Arrow 5"/>
            <p:cNvSpPr/>
            <p:nvPr/>
          </p:nvSpPr>
          <p:spPr>
            <a:xfrm>
              <a:off x="404988" y="1916832"/>
              <a:ext cx="8280000" cy="100811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ight Arrow 4"/>
            <p:cNvSpPr/>
            <p:nvPr/>
          </p:nvSpPr>
          <p:spPr bwMode="auto">
            <a:xfrm>
              <a:off x="404988" y="1916832"/>
              <a:ext cx="8280000" cy="1008112"/>
            </a:xfrm>
            <a:prstGeom prst="rightArrow">
              <a:avLst/>
            </a:prstGeom>
            <a:gradFill>
              <a:gsLst>
                <a:gs pos="0">
                  <a:srgbClr val="FFFFFF">
                    <a:alpha val="0"/>
                  </a:srgbClr>
                </a:gs>
                <a:gs pos="9000">
                  <a:srgbClr val="000000">
                    <a:alpha val="50000"/>
                  </a:srgbClr>
                </a:gs>
                <a:gs pos="36000">
                  <a:srgbClr val="000000">
                    <a:alpha val="54000"/>
                  </a:srgbClr>
                </a:gs>
                <a:gs pos="46000">
                  <a:srgbClr val="000000">
                    <a:alpha val="0"/>
                  </a:srgbClr>
                </a:gs>
                <a:gs pos="75000">
                  <a:srgbClr val="000000">
                    <a:alpha val="43000"/>
                  </a:srgbClr>
                </a:gs>
                <a:gs pos="96000">
                  <a:srgbClr val="000000">
                    <a:alpha val="82000"/>
                  </a:srgbClr>
                </a:gs>
                <a:gs pos="98000">
                  <a:srgbClr val="FFFFFF"/>
                </a:gs>
              </a:gsLst>
              <a:lin ang="15600000" scaled="0"/>
            </a:gradFill>
            <a:ln w="6350" cap="flat" cmpd="sng" algn="ctr">
              <a:noFill/>
              <a:prstDash val="solid"/>
              <a:round/>
              <a:headEnd type="none" w="med" len="med"/>
              <a:tailEnd type="none" w="med" len="med"/>
            </a:ln>
            <a:effectLst/>
          </p:spPr>
          <p:txBody>
            <a:bodyPr vert="horz" wrap="square" lIns="0" tIns="91433" rIns="0" bIns="0" numCol="1" rtlCol="0" anchor="t" anchorCtr="0" compatLnSpc="1">
              <a:prstTxWarp prst="textNoShape">
                <a:avLst/>
              </a:prstTxWarp>
            </a:bodyPr>
            <a:lstStyle/>
            <a:p>
              <a:pPr algn="ctr" fontAlgn="base">
                <a:lnSpc>
                  <a:spcPct val="85000"/>
                </a:lnSpc>
                <a:spcBef>
                  <a:spcPct val="0"/>
                </a:spcBef>
                <a:defRPr/>
              </a:pPr>
              <a:endParaRPr lang="en-US" altLang="zh-CN" sz="2800" b="1" dirty="0">
                <a:ln w="1905"/>
                <a:gradFill flip="none" rotWithShape="1">
                  <a:gsLst>
                    <a:gs pos="90000">
                      <a:schemeClr val="bg2"/>
                    </a:gs>
                    <a:gs pos="0">
                      <a:schemeClr val="accent1"/>
                    </a:gs>
                    <a:gs pos="100000">
                      <a:srgbClr val="FFFFFF"/>
                    </a:gs>
                  </a:gsLst>
                  <a:lin ang="2700000" scaled="1"/>
                  <a:tileRect/>
                </a:gradFill>
                <a:effectLst>
                  <a:innerShdw blurRad="69850" dist="43180" dir="5400000">
                    <a:srgbClr val="000000">
                      <a:alpha val="65000"/>
                    </a:srgbClr>
                  </a:innerShdw>
                </a:effectLst>
                <a:latin typeface="Arial" pitchFamily="34" charset="0"/>
                <a:cs typeface="Arial" charset="0"/>
              </a:endParaRPr>
            </a:p>
          </p:txBody>
        </p:sp>
        <p:sp>
          <p:nvSpPr>
            <p:cNvPr id="4" name="Rectangle 3"/>
            <p:cNvSpPr/>
            <p:nvPr/>
          </p:nvSpPr>
          <p:spPr>
            <a:xfrm>
              <a:off x="1268624" y="2236222"/>
              <a:ext cx="6552728" cy="369332"/>
            </a:xfrm>
            <a:prstGeom prst="rect">
              <a:avLst/>
            </a:prstGeom>
          </p:spPr>
          <p:txBody>
            <a:bodyPr wrap="square">
              <a:spAutoFit/>
            </a:bodyPr>
            <a:lstStyle/>
            <a:p>
              <a:r>
                <a:rPr lang="en-AU" dirty="0">
                  <a:solidFill>
                    <a:schemeClr val="bg1"/>
                  </a:solidFill>
                  <a:latin typeface="Segoe"/>
                </a:rPr>
                <a:t>HKLM\SOFTWARE\Microsoft\Office\14.0\User Settings</a:t>
              </a:r>
            </a:p>
          </p:txBody>
        </p:sp>
      </p:grpSp>
      <p:grpSp>
        <p:nvGrpSpPr>
          <p:cNvPr id="8" name="Group 7"/>
          <p:cNvGrpSpPr/>
          <p:nvPr/>
        </p:nvGrpSpPr>
        <p:grpSpPr>
          <a:xfrm>
            <a:off x="404988" y="3234487"/>
            <a:ext cx="8280000" cy="1008112"/>
            <a:chOff x="404988" y="1916832"/>
            <a:chExt cx="8280000" cy="1008112"/>
          </a:xfrm>
        </p:grpSpPr>
        <p:sp>
          <p:nvSpPr>
            <p:cNvPr id="9" name="Right Arrow 8"/>
            <p:cNvSpPr/>
            <p:nvPr/>
          </p:nvSpPr>
          <p:spPr>
            <a:xfrm>
              <a:off x="404988" y="1916832"/>
              <a:ext cx="8280000" cy="100811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ight Arrow 9"/>
            <p:cNvSpPr/>
            <p:nvPr/>
          </p:nvSpPr>
          <p:spPr bwMode="auto">
            <a:xfrm>
              <a:off x="404988" y="1916832"/>
              <a:ext cx="8280000" cy="1008112"/>
            </a:xfrm>
            <a:prstGeom prst="rightArrow">
              <a:avLst/>
            </a:prstGeom>
            <a:gradFill>
              <a:gsLst>
                <a:gs pos="0">
                  <a:srgbClr val="FFFFFF">
                    <a:alpha val="0"/>
                  </a:srgbClr>
                </a:gs>
                <a:gs pos="9000">
                  <a:srgbClr val="000000">
                    <a:alpha val="50000"/>
                  </a:srgbClr>
                </a:gs>
                <a:gs pos="36000">
                  <a:srgbClr val="000000">
                    <a:alpha val="54000"/>
                  </a:srgbClr>
                </a:gs>
                <a:gs pos="46000">
                  <a:srgbClr val="000000">
                    <a:alpha val="0"/>
                  </a:srgbClr>
                </a:gs>
                <a:gs pos="75000">
                  <a:srgbClr val="000000">
                    <a:alpha val="43000"/>
                  </a:srgbClr>
                </a:gs>
                <a:gs pos="96000">
                  <a:srgbClr val="000000">
                    <a:alpha val="82000"/>
                  </a:srgbClr>
                </a:gs>
                <a:gs pos="98000">
                  <a:srgbClr val="FFFFFF"/>
                </a:gs>
              </a:gsLst>
              <a:lin ang="15600000" scaled="0"/>
            </a:gradFill>
            <a:ln w="6350" cap="flat" cmpd="sng" algn="ctr">
              <a:noFill/>
              <a:prstDash val="solid"/>
              <a:round/>
              <a:headEnd type="none" w="med" len="med"/>
              <a:tailEnd type="none" w="med" len="med"/>
            </a:ln>
            <a:effectLst/>
          </p:spPr>
          <p:txBody>
            <a:bodyPr vert="horz" wrap="square" lIns="0" tIns="91433" rIns="0" bIns="0" numCol="1" rtlCol="0" anchor="t" anchorCtr="0" compatLnSpc="1">
              <a:prstTxWarp prst="textNoShape">
                <a:avLst/>
              </a:prstTxWarp>
            </a:bodyPr>
            <a:lstStyle/>
            <a:p>
              <a:pPr algn="ctr" fontAlgn="base">
                <a:lnSpc>
                  <a:spcPct val="85000"/>
                </a:lnSpc>
                <a:spcBef>
                  <a:spcPct val="0"/>
                </a:spcBef>
                <a:defRPr/>
              </a:pPr>
              <a:endParaRPr lang="en-US" altLang="zh-CN" sz="2800" b="1" dirty="0">
                <a:ln w="1905"/>
                <a:gradFill flip="none" rotWithShape="1">
                  <a:gsLst>
                    <a:gs pos="90000">
                      <a:schemeClr val="bg2"/>
                    </a:gs>
                    <a:gs pos="0">
                      <a:schemeClr val="accent1"/>
                    </a:gs>
                    <a:gs pos="100000">
                      <a:srgbClr val="FFFFFF"/>
                    </a:gs>
                  </a:gsLst>
                  <a:lin ang="2700000" scaled="1"/>
                  <a:tileRect/>
                </a:gradFill>
                <a:effectLst>
                  <a:innerShdw blurRad="69850" dist="43180" dir="5400000">
                    <a:srgbClr val="000000">
                      <a:alpha val="65000"/>
                    </a:srgbClr>
                  </a:innerShdw>
                </a:effectLst>
                <a:latin typeface="Arial" pitchFamily="34" charset="0"/>
                <a:cs typeface="Arial" charset="0"/>
              </a:endParaRPr>
            </a:p>
          </p:txBody>
        </p:sp>
        <p:sp>
          <p:nvSpPr>
            <p:cNvPr id="11" name="Rectangle 10"/>
            <p:cNvSpPr/>
            <p:nvPr/>
          </p:nvSpPr>
          <p:spPr>
            <a:xfrm>
              <a:off x="1124608" y="2236222"/>
              <a:ext cx="6840760" cy="369332"/>
            </a:xfrm>
            <a:prstGeom prst="rect">
              <a:avLst/>
            </a:prstGeom>
          </p:spPr>
          <p:txBody>
            <a:bodyPr wrap="square">
              <a:spAutoFit/>
            </a:bodyPr>
            <a:lstStyle/>
            <a:p>
              <a:r>
                <a:rPr lang="en-AU" dirty="0">
                  <a:solidFill>
                    <a:schemeClr val="bg1"/>
                  </a:solidFill>
                  <a:latin typeface="Segoe"/>
                </a:rPr>
                <a:t>FTSettings\Create\Software\Microsoft\Office\14.0\Word\</a:t>
              </a:r>
              <a:r>
                <a:rPr lang="en-AU" dirty="0" err="1">
                  <a:solidFill>
                    <a:schemeClr val="bg1"/>
                  </a:solidFill>
                  <a:latin typeface="Segoe"/>
                </a:rPr>
                <a:t>StatusBar</a:t>
              </a:r>
              <a:endParaRPr lang="en-AU" dirty="0">
                <a:solidFill>
                  <a:schemeClr val="bg1"/>
                </a:solidFill>
                <a:latin typeface="Segoe"/>
              </a:endParaRPr>
            </a:p>
          </p:txBody>
        </p:sp>
      </p:grpSp>
      <p:grpSp>
        <p:nvGrpSpPr>
          <p:cNvPr id="23" name="Group 22"/>
          <p:cNvGrpSpPr/>
          <p:nvPr/>
        </p:nvGrpSpPr>
        <p:grpSpPr>
          <a:xfrm>
            <a:off x="1139154" y="2730431"/>
            <a:ext cx="1287152" cy="736848"/>
            <a:chOff x="1139154" y="2730431"/>
            <a:chExt cx="1287152" cy="736848"/>
          </a:xfrm>
        </p:grpSpPr>
        <p:sp>
          <p:nvSpPr>
            <p:cNvPr id="13" name="Left Brace 12"/>
            <p:cNvSpPr/>
            <p:nvPr/>
          </p:nvSpPr>
          <p:spPr>
            <a:xfrm rot="5400000">
              <a:off x="1630330" y="2770333"/>
              <a:ext cx="304800" cy="1089092"/>
            </a:xfrm>
            <a:prstGeom prst="leftBrace">
              <a:avLst>
                <a:gd name="adj1" fmla="val 35000"/>
                <a:gd name="adj2" fmla="val 50000"/>
              </a:avLst>
            </a:prstGeom>
            <a:ln w="38100">
              <a:solidFill>
                <a:schemeClr val="accent2"/>
              </a:solidFill>
            </a:ln>
            <a:effectLst>
              <a:outerShdw blurRad="50800" dist="38100" dir="2700000" algn="tl" rotWithShape="0">
                <a:prstClr val="black">
                  <a:alpha val="40000"/>
                </a:prstClr>
              </a:outerShdw>
            </a:effectLst>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TextBox 15"/>
            <p:cNvSpPr txBox="1"/>
            <p:nvPr/>
          </p:nvSpPr>
          <p:spPr>
            <a:xfrm>
              <a:off x="1139154" y="2730431"/>
              <a:ext cx="1287152" cy="338554"/>
            </a:xfrm>
            <a:prstGeom prst="rect">
              <a:avLst/>
            </a:prstGeom>
            <a:noFill/>
          </p:spPr>
          <p:txBody>
            <a:bodyPr wrap="square" rtlCol="0">
              <a:spAutoFit/>
            </a:bodyPr>
            <a:lstStyle/>
            <a:p>
              <a:r>
                <a:rPr lang="en-AU" sz="1600" b="1" dirty="0" smtClean="0">
                  <a:solidFill>
                    <a:schemeClr val="accent3"/>
                  </a:solidFill>
                  <a:effectLst>
                    <a:outerShdw blurRad="38100" dist="38100" dir="2700000" algn="tl">
                      <a:srgbClr val="000000">
                        <a:alpha val="43137"/>
                      </a:srgbClr>
                    </a:outerShdw>
                  </a:effectLst>
                </a:rPr>
                <a:t>Group Name</a:t>
              </a:r>
              <a:endParaRPr lang="en-AU" sz="1600" b="1" dirty="0">
                <a:solidFill>
                  <a:schemeClr val="accent3"/>
                </a:solidFill>
                <a:effectLst>
                  <a:outerShdw blurRad="38100" dist="38100" dir="2700000" algn="tl">
                    <a:srgbClr val="000000">
                      <a:alpha val="43137"/>
                    </a:srgbClr>
                  </a:outerShdw>
                </a:effectLst>
              </a:endParaRPr>
            </a:p>
          </p:txBody>
        </p:sp>
      </p:grpSp>
      <p:grpSp>
        <p:nvGrpSpPr>
          <p:cNvPr id="24" name="Group 23"/>
          <p:cNvGrpSpPr/>
          <p:nvPr/>
        </p:nvGrpSpPr>
        <p:grpSpPr>
          <a:xfrm>
            <a:off x="2348753" y="4026575"/>
            <a:ext cx="774086" cy="788822"/>
            <a:chOff x="2348753" y="4026575"/>
            <a:chExt cx="774086" cy="788822"/>
          </a:xfrm>
        </p:grpSpPr>
        <p:sp>
          <p:nvSpPr>
            <p:cNvPr id="14" name="Left Brace 13"/>
            <p:cNvSpPr/>
            <p:nvPr/>
          </p:nvSpPr>
          <p:spPr>
            <a:xfrm rot="16200000">
              <a:off x="2583396" y="3854939"/>
              <a:ext cx="304800" cy="648072"/>
            </a:xfrm>
            <a:prstGeom prst="leftBrace">
              <a:avLst>
                <a:gd name="adj1" fmla="val 35000"/>
                <a:gd name="adj2" fmla="val 50000"/>
              </a:avLst>
            </a:prstGeom>
            <a:ln w="38100">
              <a:solidFill>
                <a:schemeClr val="accent2"/>
              </a:solidFill>
            </a:ln>
            <a:effectLst>
              <a:outerShdw blurRad="50800" dist="38100" dir="2700000" algn="tl" rotWithShape="0">
                <a:prstClr val="black">
                  <a:alpha val="40000"/>
                </a:prstClr>
              </a:outerShdw>
            </a:effectLst>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TextBox 16"/>
            <p:cNvSpPr txBox="1"/>
            <p:nvPr/>
          </p:nvSpPr>
          <p:spPr>
            <a:xfrm>
              <a:off x="2348753" y="4476843"/>
              <a:ext cx="774086" cy="338554"/>
            </a:xfrm>
            <a:prstGeom prst="rect">
              <a:avLst/>
            </a:prstGeom>
            <a:noFill/>
          </p:spPr>
          <p:txBody>
            <a:bodyPr wrap="square" rtlCol="0">
              <a:spAutoFit/>
            </a:bodyPr>
            <a:lstStyle/>
            <a:p>
              <a:r>
                <a:rPr lang="en-AU" sz="1600" b="1" dirty="0" smtClean="0">
                  <a:solidFill>
                    <a:schemeClr val="accent3"/>
                  </a:solidFill>
                  <a:effectLst>
                    <a:outerShdw blurRad="38100" dist="38100" dir="2700000" algn="tl">
                      <a:srgbClr val="000000">
                        <a:alpha val="43137"/>
                      </a:srgbClr>
                    </a:outerShdw>
                  </a:effectLst>
                </a:rPr>
                <a:t>Action</a:t>
              </a:r>
              <a:endParaRPr lang="en-AU" sz="1600" b="1" dirty="0">
                <a:solidFill>
                  <a:schemeClr val="accent3"/>
                </a:solidFill>
                <a:effectLst>
                  <a:outerShdw blurRad="38100" dist="38100" dir="2700000" algn="tl">
                    <a:srgbClr val="000000">
                      <a:alpha val="43137"/>
                    </a:srgbClr>
                  </a:outerShdw>
                </a:effectLst>
              </a:endParaRPr>
            </a:p>
          </p:txBody>
        </p:sp>
      </p:grpSp>
      <p:grpSp>
        <p:nvGrpSpPr>
          <p:cNvPr id="25" name="Group 24"/>
          <p:cNvGrpSpPr/>
          <p:nvPr/>
        </p:nvGrpSpPr>
        <p:grpSpPr>
          <a:xfrm>
            <a:off x="3057581" y="2708920"/>
            <a:ext cx="4763770" cy="758359"/>
            <a:chOff x="3057581" y="2708920"/>
            <a:chExt cx="4763770" cy="758359"/>
          </a:xfrm>
        </p:grpSpPr>
        <p:sp>
          <p:nvSpPr>
            <p:cNvPr id="15" name="Left Brace 14"/>
            <p:cNvSpPr/>
            <p:nvPr/>
          </p:nvSpPr>
          <p:spPr>
            <a:xfrm rot="5400000">
              <a:off x="5287066" y="932994"/>
              <a:ext cx="304800" cy="4763770"/>
            </a:xfrm>
            <a:prstGeom prst="leftBrace">
              <a:avLst>
                <a:gd name="adj1" fmla="val 35000"/>
                <a:gd name="adj2" fmla="val 50000"/>
              </a:avLst>
            </a:prstGeom>
            <a:ln w="38100">
              <a:solidFill>
                <a:schemeClr val="accent2"/>
              </a:solidFill>
            </a:ln>
            <a:effectLst>
              <a:outerShdw blurRad="50800" dist="38100" dir="2700000" algn="tl" rotWithShape="0">
                <a:prstClr val="black">
                  <a:alpha val="40000"/>
                </a:prstClr>
              </a:outerShdw>
            </a:effectLst>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TextBox 17"/>
            <p:cNvSpPr txBox="1"/>
            <p:nvPr/>
          </p:nvSpPr>
          <p:spPr>
            <a:xfrm>
              <a:off x="4555057" y="2708920"/>
              <a:ext cx="1768818" cy="338554"/>
            </a:xfrm>
            <a:prstGeom prst="rect">
              <a:avLst/>
            </a:prstGeom>
            <a:noFill/>
          </p:spPr>
          <p:txBody>
            <a:bodyPr wrap="square" rtlCol="0">
              <a:spAutoFit/>
            </a:bodyPr>
            <a:lstStyle/>
            <a:p>
              <a:r>
                <a:rPr lang="en-AU" sz="1600" b="1" dirty="0" smtClean="0">
                  <a:solidFill>
                    <a:schemeClr val="accent3"/>
                  </a:solidFill>
                  <a:effectLst>
                    <a:outerShdw blurRad="38100" dist="38100" dir="2700000" algn="tl">
                      <a:srgbClr val="000000">
                        <a:alpha val="43137"/>
                      </a:srgbClr>
                    </a:outerShdw>
                  </a:effectLst>
                </a:rPr>
                <a:t>HKCU Key </a:t>
              </a:r>
              <a:r>
                <a:rPr lang="en-AU" sz="1600" b="1" dirty="0">
                  <a:solidFill>
                    <a:schemeClr val="accent3"/>
                  </a:solidFill>
                  <a:effectLst>
                    <a:outerShdw blurRad="38100" dist="38100" dir="2700000" algn="tl">
                      <a:srgbClr val="000000">
                        <a:alpha val="43137"/>
                      </a:srgbClr>
                    </a:outerShdw>
                  </a:effectLst>
                </a:rPr>
                <a:t>L</a:t>
              </a:r>
              <a:r>
                <a:rPr lang="en-AU" sz="1600" b="1" dirty="0" smtClean="0">
                  <a:solidFill>
                    <a:schemeClr val="accent3"/>
                  </a:solidFill>
                  <a:effectLst>
                    <a:outerShdw blurRad="38100" dist="38100" dir="2700000" algn="tl">
                      <a:srgbClr val="000000">
                        <a:alpha val="43137"/>
                      </a:srgbClr>
                    </a:outerShdw>
                  </a:effectLst>
                </a:rPr>
                <a:t>ocation</a:t>
              </a:r>
              <a:endParaRPr lang="en-AU" sz="1600" b="1" dirty="0">
                <a:solidFill>
                  <a:schemeClr val="accent3"/>
                </a:solidFill>
                <a:effectLst>
                  <a:outerShdw blurRad="38100" dist="38100" dir="2700000" algn="tl">
                    <a:srgbClr val="000000">
                      <a:alpha val="43137"/>
                    </a:srgbClr>
                  </a:outerShdw>
                </a:effectLst>
              </a:endParaRPr>
            </a:p>
          </p:txBody>
        </p:sp>
      </p:grpSp>
      <p:grpSp>
        <p:nvGrpSpPr>
          <p:cNvPr id="21" name="Group 20"/>
          <p:cNvGrpSpPr/>
          <p:nvPr/>
        </p:nvGrpSpPr>
        <p:grpSpPr>
          <a:xfrm>
            <a:off x="518104" y="5095025"/>
            <a:ext cx="4990000" cy="338554"/>
            <a:chOff x="518104" y="5095025"/>
            <a:chExt cx="4990000" cy="338554"/>
          </a:xfrm>
        </p:grpSpPr>
        <p:pic>
          <p:nvPicPr>
            <p:cNvPr id="19" name="Picture 18" descr="C:\Users\bryanke\Pictures\Registry_Editor_icon.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04" y="5111902"/>
              <a:ext cx="304800" cy="304800"/>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899592" y="5095025"/>
              <a:ext cx="4608512" cy="338554"/>
            </a:xfrm>
            <a:prstGeom prst="rect">
              <a:avLst/>
            </a:prstGeom>
            <a:noFill/>
          </p:spPr>
          <p:txBody>
            <a:bodyPr wrap="square" rtlCol="0">
              <a:spAutoFit/>
            </a:bodyPr>
            <a:lstStyle/>
            <a:p>
              <a:r>
                <a:rPr lang="en-AU" sz="1600" b="1" dirty="0" smtClean="0">
                  <a:gradFill flip="none" rotWithShape="1">
                    <a:gsLst>
                      <a:gs pos="71000">
                        <a:schemeClr val="accent4"/>
                      </a:gs>
                      <a:gs pos="100000">
                        <a:srgbClr val="FFFFFF"/>
                      </a:gs>
                    </a:gsLst>
                    <a:lin ang="2700000" scaled="1"/>
                    <a:tileRect/>
                  </a:gradFill>
                  <a:effectLst>
                    <a:outerShdw blurRad="38100" dist="38100" dir="2700000" algn="tl">
                      <a:srgbClr val="000000">
                        <a:alpha val="43137"/>
                      </a:srgbClr>
                    </a:outerShdw>
                  </a:effectLst>
                </a:rPr>
                <a:t>REG_DWORD</a:t>
              </a:r>
              <a:r>
                <a:rPr lang="en-AU" sz="1600" b="1" dirty="0">
                  <a:gradFill flip="none" rotWithShape="1">
                    <a:gsLst>
                      <a:gs pos="71000">
                        <a:schemeClr val="accent4"/>
                      </a:gs>
                      <a:gs pos="100000">
                        <a:srgbClr val="FFFFFF"/>
                      </a:gs>
                    </a:gsLst>
                    <a:lin ang="2700000" scaled="1"/>
                    <a:tileRect/>
                  </a:gradFill>
                  <a:effectLst>
                    <a:outerShdw blurRad="38100" dist="38100" dir="2700000" algn="tl">
                      <a:srgbClr val="000000">
                        <a:alpha val="43137"/>
                      </a:srgbClr>
                    </a:outerShdw>
                  </a:effectLst>
                </a:rPr>
                <a:t>, Count</a:t>
              </a:r>
              <a:r>
                <a:rPr lang="en-AU" sz="1600" b="1" dirty="0" smtClean="0">
                  <a:gradFill flip="none" rotWithShape="1">
                    <a:gsLst>
                      <a:gs pos="71000">
                        <a:schemeClr val="accent4"/>
                      </a:gs>
                      <a:gs pos="100000">
                        <a:srgbClr val="FFFFFF"/>
                      </a:gs>
                    </a:gsLst>
                    <a:lin ang="2700000" scaled="1"/>
                    <a:tileRect/>
                  </a:gradFill>
                  <a:effectLst>
                    <a:outerShdw blurRad="38100" dist="38100" dir="2700000" algn="tl">
                      <a:srgbClr val="000000">
                        <a:alpha val="43137"/>
                      </a:srgbClr>
                    </a:outerShdw>
                  </a:effectLst>
                </a:rPr>
                <a:t>="0×00000001"</a:t>
              </a:r>
              <a:endParaRPr lang="en-AU" sz="1600" b="1" dirty="0">
                <a:gradFill flip="none" rotWithShape="1">
                  <a:gsLst>
                    <a:gs pos="71000">
                      <a:schemeClr val="accent4"/>
                    </a:gs>
                    <a:gs pos="100000">
                      <a:srgbClr val="FFFFFF"/>
                    </a:gs>
                  </a:gsLst>
                  <a:lin ang="2700000" scaled="1"/>
                  <a:tileRect/>
                </a:gradFill>
                <a:effectLst>
                  <a:outerShdw blurRad="38100" dist="38100" dir="2700000" algn="tl">
                    <a:srgbClr val="000000">
                      <a:alpha val="43137"/>
                    </a:srgbClr>
                  </a:outerShdw>
                </a:effectLst>
              </a:endParaRPr>
            </a:p>
          </p:txBody>
        </p:sp>
      </p:grpSp>
      <p:sp>
        <p:nvSpPr>
          <p:cNvPr id="22" name="Left Arrow 21"/>
          <p:cNvSpPr/>
          <p:nvPr/>
        </p:nvSpPr>
        <p:spPr>
          <a:xfrm rot="16200000">
            <a:off x="1396351" y="4438723"/>
            <a:ext cx="772757" cy="253259"/>
          </a:xfrm>
          <a:prstGeom prst="lef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47165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ld-with-beams.png"/>
          <p:cNvPicPr>
            <a:picLocks noChangeAspect="1"/>
          </p:cNvPicPr>
          <p:nvPr/>
        </p:nvPicPr>
        <p:blipFill>
          <a:blip r:embed="rId3">
            <a:duotone>
              <a:prstClr val="black"/>
              <a:schemeClr val="accent6">
                <a:tint val="45000"/>
                <a:satMod val="400000"/>
              </a:schemeClr>
            </a:duotone>
          </a:blip>
          <a:stretch>
            <a:fillRect/>
          </a:stretch>
        </p:blipFill>
        <p:spPr>
          <a:xfrm>
            <a:off x="0" y="10666"/>
            <a:ext cx="9144000" cy="6847334"/>
          </a:xfrm>
          <a:prstGeom prst="rect">
            <a:avLst/>
          </a:prstGeom>
        </p:spPr>
      </p:pic>
      <p:sp>
        <p:nvSpPr>
          <p:cNvPr id="2" name="Title 1"/>
          <p:cNvSpPr>
            <a:spLocks noGrp="1"/>
          </p:cNvSpPr>
          <p:nvPr>
            <p:ph type="title"/>
          </p:nvPr>
        </p:nvSpPr>
        <p:spPr/>
        <p:txBody>
          <a:bodyPr/>
          <a:lstStyle/>
          <a:p>
            <a:r>
              <a:rPr lang="en-AU" dirty="0" smtClean="0"/>
              <a:t>DEMO</a:t>
            </a:r>
            <a:endParaRPr lang="en-AU" dirty="0"/>
          </a:p>
        </p:txBody>
      </p:sp>
      <p:sp>
        <p:nvSpPr>
          <p:cNvPr id="3" name="Text Placeholder 2"/>
          <p:cNvSpPr>
            <a:spLocks noGrp="1"/>
          </p:cNvSpPr>
          <p:nvPr>
            <p:ph type="body" idx="1"/>
          </p:nvPr>
        </p:nvSpPr>
        <p:spPr/>
        <p:txBody>
          <a:bodyPr/>
          <a:lstStyle/>
          <a:p>
            <a:r>
              <a:rPr lang="en-AU" dirty="0"/>
              <a:t>Deploying Custom Settings to HKCU</a:t>
            </a: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5793764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Office 2010 Settings Migration with App-V</a:t>
            </a:r>
            <a:endParaRPr lang="en-AU" dirty="0"/>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grpSp>
        <p:nvGrpSpPr>
          <p:cNvPr id="16" name="Group 15"/>
          <p:cNvGrpSpPr/>
          <p:nvPr/>
        </p:nvGrpSpPr>
        <p:grpSpPr>
          <a:xfrm>
            <a:off x="6031113" y="3987061"/>
            <a:ext cx="2489396" cy="2166175"/>
            <a:chOff x="6342743" y="4135694"/>
            <a:chExt cx="2489396" cy="2166175"/>
          </a:xfrm>
        </p:grpSpPr>
        <p:grpSp>
          <p:nvGrpSpPr>
            <p:cNvPr id="17" name="Group 16"/>
            <p:cNvGrpSpPr/>
            <p:nvPr/>
          </p:nvGrpSpPr>
          <p:grpSpPr>
            <a:xfrm>
              <a:off x="6574970" y="5248981"/>
              <a:ext cx="873579" cy="917377"/>
              <a:chOff x="7780563" y="5349689"/>
              <a:chExt cx="873579" cy="917377"/>
            </a:xfrm>
          </p:grpSpPr>
          <p:pic>
            <p:nvPicPr>
              <p:cNvPr id="23" name="Picture 22" descr="C:\Users\bryanke\Pictures\Registry_Editor_icon.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2552" y="5349689"/>
                <a:ext cx="609600" cy="609600"/>
              </a:xfrm>
              <a:prstGeom prst="rect">
                <a:avLst/>
              </a:prstGeom>
              <a:ln>
                <a:noFill/>
              </a:ln>
              <a:effectLst>
                <a:outerShdw blurRad="292100" dist="139700" dir="2700000" algn="tl" rotWithShape="0">
                  <a:srgbClr val="333333">
                    <a:alpha val="65000"/>
                  </a:srgbClr>
                </a:outerShdw>
              </a:effectLst>
            </p:spPr>
          </p:pic>
          <p:sp>
            <p:nvSpPr>
              <p:cNvPr id="24" name="TextBox 23"/>
              <p:cNvSpPr txBox="1"/>
              <p:nvPr/>
            </p:nvSpPr>
            <p:spPr>
              <a:xfrm>
                <a:off x="7780563" y="5959289"/>
                <a:ext cx="873579" cy="307777"/>
              </a:xfrm>
              <a:prstGeom prst="rect">
                <a:avLst/>
              </a:prstGeom>
              <a:noFill/>
            </p:spPr>
            <p:txBody>
              <a:bodyPr wrap="square" rtlCol="0">
                <a:spAutoFit/>
              </a:bodyPr>
              <a:lstStyle/>
              <a:p>
                <a:r>
                  <a:rPr lang="en-AU" sz="1400" dirty="0" smtClean="0">
                    <a:solidFill>
                      <a:schemeClr val="bg2"/>
                    </a:solidFill>
                    <a:latin typeface="Segoe" pitchFamily="34" charset="0"/>
                  </a:rPr>
                  <a:t>Registry</a:t>
                </a:r>
              </a:p>
            </p:txBody>
          </p:sp>
        </p:grpSp>
        <p:grpSp>
          <p:nvGrpSpPr>
            <p:cNvPr id="18" name="Group 17"/>
            <p:cNvGrpSpPr/>
            <p:nvPr/>
          </p:nvGrpSpPr>
          <p:grpSpPr>
            <a:xfrm>
              <a:off x="7557931" y="5263420"/>
              <a:ext cx="1118393" cy="902938"/>
              <a:chOff x="1764009" y="2882170"/>
              <a:chExt cx="1118393" cy="902938"/>
            </a:xfrm>
          </p:grpSpPr>
          <p:pic>
            <p:nvPicPr>
              <p:cNvPr id="21" name="Picture 3" descr="C:\Users\yk\AppData\Local\Microsoft\Windows\Temporary Internet Files\Content.IE5\FEJV3CHH\MC90043385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005" y="2882170"/>
                <a:ext cx="608400" cy="60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764009" y="3477331"/>
                <a:ext cx="1118393" cy="307777"/>
              </a:xfrm>
              <a:prstGeom prst="rect">
                <a:avLst/>
              </a:prstGeom>
              <a:noFill/>
            </p:spPr>
            <p:txBody>
              <a:bodyPr wrap="square" rtlCol="0">
                <a:spAutoFit/>
              </a:bodyPr>
              <a:lstStyle/>
              <a:p>
                <a:r>
                  <a:rPr lang="en-AU" sz="1400" dirty="0" smtClean="0">
                    <a:solidFill>
                      <a:schemeClr val="bg2"/>
                    </a:solidFill>
                    <a:latin typeface="Segoe" pitchFamily="34" charset="0"/>
                  </a:rPr>
                  <a:t>File System</a:t>
                </a:r>
              </a:p>
            </p:txBody>
          </p:sp>
        </p:grpSp>
        <p:sp>
          <p:nvSpPr>
            <p:cNvPr id="19" name="Rectangle 18"/>
            <p:cNvSpPr/>
            <p:nvPr/>
          </p:nvSpPr>
          <p:spPr bwMode="auto">
            <a:xfrm>
              <a:off x="6342743" y="4669971"/>
              <a:ext cx="2489396" cy="1631898"/>
            </a:xfrm>
            <a:prstGeom prst="rect">
              <a:avLst/>
            </a:prstGeom>
            <a:noFill/>
            <a:ln>
              <a:solidFill>
                <a:srgbClr val="FF9933"/>
              </a:solidFill>
              <a:prstDash val="sysDash"/>
              <a:headEnd type="none" w="med" len="med"/>
              <a:tailEnd type="non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sz="2400" dirty="0" smtClean="0">
                <a:solidFill>
                  <a:srgbClr val="FFFFFF"/>
                </a:solidFill>
                <a:effectLst>
                  <a:outerShdw blurRad="38100" dist="38100" dir="2700000" algn="tl">
                    <a:srgbClr val="000000">
                      <a:alpha val="43137"/>
                    </a:srgbClr>
                  </a:outerShdw>
                </a:effectLst>
              </a:endParaRPr>
            </a:p>
          </p:txBody>
        </p:sp>
        <p:sp>
          <p:nvSpPr>
            <p:cNvPr id="20" name="TextBox 19"/>
            <p:cNvSpPr txBox="1"/>
            <p:nvPr/>
          </p:nvSpPr>
          <p:spPr>
            <a:xfrm>
              <a:off x="7721502" y="4135694"/>
              <a:ext cx="1110637" cy="954107"/>
            </a:xfrm>
            <a:prstGeom prst="rect">
              <a:avLst/>
            </a:prstGeom>
            <a:noFill/>
          </p:spPr>
          <p:txBody>
            <a:bodyPr wrap="square" rtlCol="0">
              <a:spAutoFit/>
            </a:bodyPr>
            <a:lstStyle/>
            <a:p>
              <a:pPr algn="ctr">
                <a:lnSpc>
                  <a:spcPct val="200000"/>
                </a:lnSpc>
              </a:pPr>
              <a:r>
                <a:rPr lang="en-AU" sz="1400" dirty="0" smtClean="0">
                  <a:solidFill>
                    <a:schemeClr val="bg2"/>
                  </a:solidFill>
                  <a:effectLst>
                    <a:outerShdw blurRad="38100" dist="38100" dir="2700000" algn="tl">
                      <a:srgbClr val="000000">
                        <a:alpha val="43137"/>
                      </a:srgbClr>
                    </a:outerShdw>
                  </a:effectLst>
                  <a:latin typeface="Segoe" pitchFamily="34" charset="0"/>
                </a:rPr>
                <a:t>Office 2003 Settings</a:t>
              </a:r>
            </a:p>
          </p:txBody>
        </p:sp>
      </p:grpSp>
      <p:grpSp>
        <p:nvGrpSpPr>
          <p:cNvPr id="26" name="Group 25"/>
          <p:cNvGrpSpPr/>
          <p:nvPr/>
        </p:nvGrpSpPr>
        <p:grpSpPr>
          <a:xfrm>
            <a:off x="323776" y="1243608"/>
            <a:ext cx="5291800" cy="3913584"/>
            <a:chOff x="323776" y="1243608"/>
            <a:chExt cx="5291800" cy="3913584"/>
          </a:xfrm>
        </p:grpSpPr>
        <p:sp>
          <p:nvSpPr>
            <p:cNvPr id="32" name="Rectangle 31"/>
            <p:cNvSpPr/>
            <p:nvPr/>
          </p:nvSpPr>
          <p:spPr bwMode="auto">
            <a:xfrm>
              <a:off x="755576" y="1916832"/>
              <a:ext cx="4860000" cy="3240360"/>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t" anchorCtr="0" compatLnSpc="1">
              <a:prstTxWarp prst="textNoShape">
                <a:avLst/>
              </a:prstTxWarp>
            </a:bodyPr>
            <a:lstStyle/>
            <a:p>
              <a:pPr defTabSz="914099"/>
              <a:endParaRPr lang="en-US" sz="2000" dirty="0" smtClean="0">
                <a:solidFill>
                  <a:srgbClr val="FFFFFF"/>
                </a:solidFill>
                <a:latin typeface="Calibri" pitchFamily="34" charset="0"/>
              </a:endParaRPr>
            </a:p>
          </p:txBody>
        </p:sp>
        <p:sp>
          <p:nvSpPr>
            <p:cNvPr id="29" name="Round Same Side Corner Rectangle 28"/>
            <p:cNvSpPr/>
            <p:nvPr/>
          </p:nvSpPr>
          <p:spPr bwMode="auto">
            <a:xfrm>
              <a:off x="755576" y="1916832"/>
              <a:ext cx="4860000" cy="3240000"/>
            </a:xfrm>
            <a:prstGeom prst="round2SameRect">
              <a:avLst>
                <a:gd name="adj1" fmla="val 0"/>
                <a:gd name="adj2" fmla="val 0"/>
              </a:avLst>
            </a:prstGeom>
            <a:gradFill flip="none" rotWithShape="1">
              <a:gsLst>
                <a:gs pos="0">
                  <a:srgbClr val="FFFFFF">
                    <a:alpha val="0"/>
                  </a:srgbClr>
                </a:gs>
                <a:gs pos="9000">
                  <a:srgbClr val="000000">
                    <a:alpha val="50000"/>
                  </a:srgbClr>
                </a:gs>
                <a:gs pos="36000">
                  <a:srgbClr val="000000">
                    <a:alpha val="54000"/>
                  </a:srgbClr>
                </a:gs>
                <a:gs pos="46000">
                  <a:srgbClr val="000000">
                    <a:alpha val="0"/>
                  </a:srgbClr>
                </a:gs>
                <a:gs pos="75000">
                  <a:srgbClr val="000000">
                    <a:alpha val="43000"/>
                  </a:srgbClr>
                </a:gs>
                <a:gs pos="96000">
                  <a:srgbClr val="000000">
                    <a:alpha val="82000"/>
                  </a:srgbClr>
                </a:gs>
                <a:gs pos="98000">
                  <a:srgbClr val="FFFFFF"/>
                </a:gs>
              </a:gsLst>
              <a:lin ang="15600000" scaled="0"/>
              <a:tileRect/>
            </a:gradFill>
            <a:ln w="6350" cap="flat" cmpd="sng" algn="ctr">
              <a:noFill/>
              <a:prstDash val="solid"/>
              <a:round/>
              <a:headEnd type="none" w="med" len="med"/>
              <a:tailEnd type="none" w="med" len="med"/>
            </a:ln>
            <a:effectLst/>
          </p:spPr>
          <p:txBody>
            <a:bodyPr vert="horz" wrap="square" lIns="0" tIns="91433" rIns="0" bIns="0" numCol="1" rtlCol="0" anchor="t" anchorCtr="0" compatLnSpc="1">
              <a:prstTxWarp prst="textNoShape">
                <a:avLst/>
              </a:prstTxWarp>
            </a:bodyPr>
            <a:lstStyle/>
            <a:p>
              <a:pPr defTabSz="914099"/>
              <a:r>
                <a:rPr lang="en-US" sz="2800" dirty="0">
                  <a:solidFill>
                    <a:schemeClr val="bg1"/>
                  </a:solidFill>
                  <a:latin typeface="Calibri" pitchFamily="34" charset="0"/>
                </a:rPr>
                <a:t> </a:t>
              </a:r>
              <a:r>
                <a:rPr lang="en-US" sz="2800" dirty="0" smtClean="0">
                  <a:solidFill>
                    <a:schemeClr val="bg1"/>
                  </a:solidFill>
                  <a:latin typeface="Calibri" pitchFamily="34" charset="0"/>
                </a:rPr>
                <a:t>  </a:t>
              </a:r>
              <a:r>
                <a:rPr lang="en-US" sz="2800" dirty="0" smtClean="0">
                  <a:solidFill>
                    <a:schemeClr val="bg1"/>
                  </a:solidFill>
                  <a:latin typeface="Segoe"/>
                </a:rPr>
                <a:t>App-V </a:t>
              </a:r>
              <a:r>
                <a:rPr lang="en-US" sz="2800" dirty="0">
                  <a:solidFill>
                    <a:schemeClr val="bg1"/>
                  </a:solidFill>
                  <a:latin typeface="Segoe"/>
                </a:rPr>
                <a:t>Client</a:t>
              </a:r>
              <a:endParaRPr lang="en-US" sz="2800" dirty="0">
                <a:solidFill>
                  <a:srgbClr val="FFFFFF"/>
                </a:solidFill>
                <a:latin typeface="Segoe"/>
              </a:endParaRPr>
            </a:p>
          </p:txBody>
        </p:sp>
        <p:pic>
          <p:nvPicPr>
            <p:cNvPr id="15" name="Picture 3" descr="C:\Users\bshiers\Documents\14\IMAGES\ofc-brand_h_rg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286" y="2158008"/>
              <a:ext cx="2137973" cy="741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1" descr="\\.PSF\Parallels Share\MDOP 'Deep Dive' Presentation 2007-03\Icon - App Virtualiza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776" y="1243608"/>
              <a:ext cx="863600" cy="914400"/>
            </a:xfrm>
            <a:prstGeom prst="rect">
              <a:avLst/>
            </a:prstGeom>
            <a:ln>
              <a:noFill/>
            </a:ln>
            <a:effectLst>
              <a:outerShdw blurRad="292100" dist="139700" dir="2700000" algn="tl" rotWithShape="0">
                <a:srgbClr val="333333">
                  <a:alpha val="65000"/>
                </a:srgbClr>
              </a:outerShdw>
            </a:effectLst>
          </p:spPr>
        </p:pic>
      </p:grpSp>
      <p:grpSp>
        <p:nvGrpSpPr>
          <p:cNvPr id="6" name="Group 5"/>
          <p:cNvGrpSpPr/>
          <p:nvPr/>
        </p:nvGrpSpPr>
        <p:grpSpPr>
          <a:xfrm>
            <a:off x="913037" y="2636912"/>
            <a:ext cx="2489396" cy="2140718"/>
            <a:chOff x="627476" y="1876585"/>
            <a:chExt cx="2489396" cy="2140718"/>
          </a:xfrm>
        </p:grpSpPr>
        <p:grpSp>
          <p:nvGrpSpPr>
            <p:cNvPr id="7" name="Group 6"/>
            <p:cNvGrpSpPr/>
            <p:nvPr/>
          </p:nvGrpSpPr>
          <p:grpSpPr>
            <a:xfrm>
              <a:off x="781048" y="2998355"/>
              <a:ext cx="873579" cy="917377"/>
              <a:chOff x="7780563" y="5349689"/>
              <a:chExt cx="873579" cy="917377"/>
            </a:xfrm>
          </p:grpSpPr>
          <p:pic>
            <p:nvPicPr>
              <p:cNvPr id="13" name="Picture 12" descr="C:\Users\bryanke\Pictures\Registry_Editor_icon.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2552" y="5349689"/>
                <a:ext cx="609600" cy="6096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7780563" y="5959289"/>
                <a:ext cx="873579" cy="307777"/>
              </a:xfrm>
              <a:prstGeom prst="rect">
                <a:avLst/>
              </a:prstGeom>
              <a:noFill/>
            </p:spPr>
            <p:txBody>
              <a:bodyPr wrap="square" rtlCol="0">
                <a:spAutoFit/>
              </a:bodyPr>
              <a:lstStyle/>
              <a:p>
                <a:r>
                  <a:rPr lang="en-AU" sz="1400" dirty="0" smtClean="0">
                    <a:solidFill>
                      <a:schemeClr val="bg1"/>
                    </a:solidFill>
                    <a:latin typeface="Segoe" pitchFamily="34" charset="0"/>
                  </a:rPr>
                  <a:t>Registry</a:t>
                </a:r>
              </a:p>
            </p:txBody>
          </p:sp>
        </p:grpSp>
        <p:grpSp>
          <p:nvGrpSpPr>
            <p:cNvPr id="8" name="Group 7"/>
            <p:cNvGrpSpPr/>
            <p:nvPr/>
          </p:nvGrpSpPr>
          <p:grpSpPr>
            <a:xfrm>
              <a:off x="1764009" y="3012794"/>
              <a:ext cx="1118393" cy="902938"/>
              <a:chOff x="1764009" y="2882170"/>
              <a:chExt cx="1118393" cy="902938"/>
            </a:xfrm>
          </p:grpSpPr>
          <p:pic>
            <p:nvPicPr>
              <p:cNvPr id="11" name="Picture 3" descr="C:\Users\yk\AppData\Local\Microsoft\Windows\Temporary Internet Files\Content.IE5\FEJV3CHH\MC90043385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005" y="2882170"/>
                <a:ext cx="608400" cy="60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64009" y="3477331"/>
                <a:ext cx="1118393" cy="307777"/>
              </a:xfrm>
              <a:prstGeom prst="rect">
                <a:avLst/>
              </a:prstGeom>
              <a:noFill/>
            </p:spPr>
            <p:txBody>
              <a:bodyPr wrap="square" rtlCol="0">
                <a:spAutoFit/>
              </a:bodyPr>
              <a:lstStyle/>
              <a:p>
                <a:r>
                  <a:rPr lang="en-AU" sz="1400" dirty="0" smtClean="0">
                    <a:solidFill>
                      <a:schemeClr val="bg1"/>
                    </a:solidFill>
                    <a:latin typeface="Segoe" pitchFamily="34" charset="0"/>
                  </a:rPr>
                  <a:t>File System</a:t>
                </a:r>
              </a:p>
            </p:txBody>
          </p:sp>
        </p:grpSp>
        <p:sp>
          <p:nvSpPr>
            <p:cNvPr id="9" name="Rectangle 8"/>
            <p:cNvSpPr/>
            <p:nvPr/>
          </p:nvSpPr>
          <p:spPr bwMode="auto">
            <a:xfrm>
              <a:off x="627476" y="2385405"/>
              <a:ext cx="2489396" cy="1631898"/>
            </a:xfrm>
            <a:prstGeom prst="rect">
              <a:avLst/>
            </a:prstGeom>
            <a:noFill/>
            <a:ln>
              <a:solidFill>
                <a:srgbClr val="FF9933"/>
              </a:solidFill>
              <a:prstDash val="sysDash"/>
              <a:headEnd type="none" w="med" len="med"/>
              <a:tailEnd type="non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sz="2400" dirty="0" smtClean="0">
                <a:solidFill>
                  <a:srgbClr val="FFFFFF"/>
                </a:solidFill>
                <a:effectLst>
                  <a:outerShdw blurRad="38100" dist="38100" dir="2700000" algn="tl">
                    <a:srgbClr val="000000">
                      <a:alpha val="43137"/>
                    </a:srgbClr>
                  </a:outerShdw>
                </a:effectLst>
              </a:endParaRPr>
            </a:p>
          </p:txBody>
        </p:sp>
        <p:sp>
          <p:nvSpPr>
            <p:cNvPr id="10" name="TextBox 9"/>
            <p:cNvSpPr txBox="1"/>
            <p:nvPr/>
          </p:nvSpPr>
          <p:spPr>
            <a:xfrm>
              <a:off x="662518" y="1876585"/>
              <a:ext cx="1110637" cy="954107"/>
            </a:xfrm>
            <a:prstGeom prst="rect">
              <a:avLst/>
            </a:prstGeom>
            <a:noFill/>
          </p:spPr>
          <p:txBody>
            <a:bodyPr wrap="square" rtlCol="0">
              <a:spAutoFit/>
            </a:bodyPr>
            <a:lstStyle/>
            <a:p>
              <a:pPr algn="ctr">
                <a:lnSpc>
                  <a:spcPct val="200000"/>
                </a:lnSpc>
              </a:pPr>
              <a:r>
                <a:rPr lang="en-AU" sz="1400" dirty="0" smtClean="0">
                  <a:solidFill>
                    <a:schemeClr val="bg1"/>
                  </a:solidFill>
                  <a:effectLst>
                    <a:outerShdw blurRad="38100" dist="38100" dir="2700000" algn="tl">
                      <a:srgbClr val="000000">
                        <a:alpha val="43137"/>
                      </a:srgbClr>
                    </a:outerShdw>
                  </a:effectLst>
                  <a:latin typeface="Segoe" pitchFamily="34" charset="0"/>
                </a:rPr>
                <a:t>Office</a:t>
              </a:r>
              <a:r>
                <a:rPr lang="en-AU" sz="1200" dirty="0" smtClean="0">
                  <a:solidFill>
                    <a:schemeClr val="bg1"/>
                  </a:solidFill>
                  <a:effectLst>
                    <a:outerShdw blurRad="38100" dist="38100" dir="2700000" algn="tl">
                      <a:srgbClr val="000000">
                        <a:alpha val="43137"/>
                      </a:srgbClr>
                    </a:outerShdw>
                  </a:effectLst>
                  <a:latin typeface="Segoe" pitchFamily="34" charset="0"/>
                </a:rPr>
                <a:t> 2010 </a:t>
              </a:r>
              <a:r>
                <a:rPr lang="en-AU" sz="1400" dirty="0" smtClean="0">
                  <a:solidFill>
                    <a:schemeClr val="bg1"/>
                  </a:solidFill>
                  <a:effectLst>
                    <a:outerShdw blurRad="38100" dist="38100" dir="2700000" algn="tl">
                      <a:srgbClr val="000000">
                        <a:alpha val="43137"/>
                      </a:srgbClr>
                    </a:outerShdw>
                  </a:effectLst>
                  <a:latin typeface="Segoe" pitchFamily="34" charset="0"/>
                </a:rPr>
                <a:t>Settings</a:t>
              </a:r>
            </a:p>
          </p:txBody>
        </p:sp>
      </p:grpSp>
      <p:sp>
        <p:nvSpPr>
          <p:cNvPr id="28" name="Bent Arrow 27"/>
          <p:cNvSpPr/>
          <p:nvPr/>
        </p:nvSpPr>
        <p:spPr>
          <a:xfrm rot="10800000">
            <a:off x="3259188" y="3010513"/>
            <a:ext cx="974618" cy="1525216"/>
          </a:xfrm>
          <a:prstGeom prst="bentArrow">
            <a:avLst>
              <a:gd name="adj1" fmla="val 17403"/>
              <a:gd name="adj2" fmla="val 22326"/>
              <a:gd name="adj3" fmla="val 35214"/>
              <a:gd name="adj4" fmla="val 4375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7" name="Bent Arrow 26"/>
          <p:cNvSpPr/>
          <p:nvPr/>
        </p:nvSpPr>
        <p:spPr>
          <a:xfrm flipH="1">
            <a:off x="5449522" y="2220028"/>
            <a:ext cx="1250605" cy="2721140"/>
          </a:xfrm>
          <a:prstGeom prst="bentArrow">
            <a:avLst>
              <a:gd name="adj1" fmla="val 17403"/>
              <a:gd name="adj2" fmla="val 22326"/>
              <a:gd name="adj3" fmla="val 35214"/>
              <a:gd name="adj4" fmla="val 43750"/>
            </a:avLst>
          </a:prstGeom>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25259903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500"/>
                                        <p:tgtEl>
                                          <p:spTgt spid="6"/>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AU" sz="3200" dirty="0"/>
              <a:t>Office Deployment for the Elite </a:t>
            </a:r>
          </a:p>
        </p:txBody>
      </p:sp>
      <p:sp>
        <p:nvSpPr>
          <p:cNvPr id="3" name="Text Placeholder 2"/>
          <p:cNvSpPr>
            <a:spLocks noGrp="1"/>
          </p:cNvSpPr>
          <p:nvPr>
            <p:ph type="body" idx="1"/>
          </p:nvPr>
        </p:nvSpPr>
        <p:spPr/>
        <p:txBody>
          <a:bodyPr/>
          <a:lstStyle/>
          <a:p>
            <a:pPr lvl="0">
              <a:defRPr/>
            </a:pPr>
            <a:r>
              <a:rPr lang="en-US" b="1" dirty="0" smtClean="0"/>
              <a:t>Yoni Kirsh</a:t>
            </a:r>
          </a:p>
          <a:p>
            <a:pPr lvl="0">
              <a:defRPr/>
            </a:pPr>
            <a:r>
              <a:rPr lang="en-US" dirty="0" smtClean="0"/>
              <a:t>Managing Director</a:t>
            </a:r>
          </a:p>
          <a:p>
            <a:pPr lvl="0">
              <a:defRPr/>
            </a:pPr>
            <a:r>
              <a:rPr lang="en-US" dirty="0" smtClean="0"/>
              <a:t>Fastrack Technology</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OFS308</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7" name="Picture 6" descr="\\SP3\Presentations\PowerPoint assets\AVEPOINT logos\AvePoint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00" y="847700"/>
            <a:ext cx="2975193" cy="565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ld-with-beams.png"/>
          <p:cNvPicPr>
            <a:picLocks noChangeAspect="1"/>
          </p:cNvPicPr>
          <p:nvPr/>
        </p:nvPicPr>
        <p:blipFill>
          <a:blip r:embed="rId3">
            <a:duotone>
              <a:prstClr val="black"/>
              <a:schemeClr val="accent6">
                <a:tint val="45000"/>
                <a:satMod val="400000"/>
              </a:schemeClr>
            </a:duotone>
          </a:blip>
          <a:stretch>
            <a:fillRect/>
          </a:stretch>
        </p:blipFill>
        <p:spPr>
          <a:xfrm>
            <a:off x="0" y="10666"/>
            <a:ext cx="9144000" cy="6847334"/>
          </a:xfrm>
          <a:prstGeom prst="rect">
            <a:avLst/>
          </a:prstGeom>
        </p:spPr>
      </p:pic>
      <p:sp>
        <p:nvSpPr>
          <p:cNvPr id="2" name="Title 1"/>
          <p:cNvSpPr>
            <a:spLocks noGrp="1"/>
          </p:cNvSpPr>
          <p:nvPr>
            <p:ph type="title"/>
          </p:nvPr>
        </p:nvSpPr>
        <p:spPr/>
        <p:txBody>
          <a:bodyPr/>
          <a:lstStyle/>
          <a:p>
            <a:r>
              <a:rPr lang="en-AU" dirty="0" smtClean="0"/>
              <a:t>DEMO</a:t>
            </a:r>
            <a:endParaRPr lang="en-AU" dirty="0"/>
          </a:p>
        </p:txBody>
      </p:sp>
      <p:sp>
        <p:nvSpPr>
          <p:cNvPr id="3" name="Text Placeholder 2"/>
          <p:cNvSpPr>
            <a:spLocks noGrp="1"/>
          </p:cNvSpPr>
          <p:nvPr>
            <p:ph type="body" idx="1"/>
          </p:nvPr>
        </p:nvSpPr>
        <p:spPr/>
        <p:txBody>
          <a:bodyPr/>
          <a:lstStyle/>
          <a:p>
            <a:r>
              <a:rPr lang="en-AU" dirty="0" smtClean="0"/>
              <a:t>Migrating Office 2010 User Settings using App-V</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2331014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4223807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chemeClr val="bg2"/>
                </a:solidFill>
                <a:latin typeface="Calibri" pitchFamily="34" charset="0"/>
                <a:hlinkClick r:id="rId4"/>
              </a:rPr>
              <a:t>www.msteched.com/Australia</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pPr marL="0" lvl="1" indent="0"/>
            <a:r>
              <a:rPr lang="en-US"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chemeClr val="bg2"/>
                </a:solidFill>
                <a:latin typeface="Calibri" pitchFamily="34" charset="0"/>
                <a:hlinkClick r:id="rId5"/>
              </a:rPr>
              <a:t>http</a:t>
            </a:r>
            <a:r>
              <a:rPr lang="en-US" sz="2000" dirty="0" smtClean="0">
                <a:solidFill>
                  <a:schemeClr val="bg2"/>
                </a:solidFill>
                <a:latin typeface="Calibri" pitchFamily="34" charset="0"/>
                <a:hlinkClick r:id="rId5"/>
              </a:rPr>
              <a:t>://</a:t>
            </a:r>
            <a:r>
              <a:rPr lang="en-AU" sz="2000" dirty="0" smtClean="0">
                <a:solidFill>
                  <a:schemeClr val="bg2"/>
                </a:solidFill>
                <a:hlinkClick r:id="rId5"/>
              </a:rPr>
              <a:t> technet.microsoft.com/en-au</a:t>
            </a:r>
            <a:r>
              <a:rPr lang="en-US" sz="2400" b="1" dirty="0" smtClean="0">
                <a:solidFill>
                  <a:schemeClr val="bg2"/>
                </a:solidFill>
                <a:latin typeface="Calibri" pitchFamily="34" charset="0"/>
                <a:hlinkClick r:id="rId5"/>
              </a:rPr>
              <a:t>  </a:t>
            </a:r>
            <a:endParaRPr lang="en-US" sz="2400" dirty="0">
              <a:solidFill>
                <a:schemeClr val="bg2"/>
              </a:solidFill>
              <a:latin typeface="Calibri" pitchFamily="34" charset="0"/>
            </a:endParaRPr>
          </a:p>
          <a:p>
            <a:pPr marL="0" lvl="1" indent="0">
              <a:tabLst>
                <a:tab pos="1828800" algn="l"/>
              </a:tabLst>
            </a:pP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chemeClr val="bg2"/>
                </a:solidFill>
                <a:latin typeface="Calibri" pitchFamily="34" charset="0"/>
                <a:hlinkClick r:id="rId8"/>
              </a:rPr>
              <a:t>http</a:t>
            </a:r>
            <a:r>
              <a:rPr lang="en-US" sz="2000" dirty="0" smtClean="0">
                <a:solidFill>
                  <a:schemeClr val="bg2"/>
                </a:solidFill>
                <a:latin typeface="Calibri" pitchFamily="34" charset="0"/>
                <a:hlinkClick r:id="rId8"/>
              </a:rPr>
              <a:t>://</a:t>
            </a:r>
            <a:r>
              <a:rPr lang="en-AU" sz="2000" dirty="0" smtClean="0">
                <a:solidFill>
                  <a:schemeClr val="bg2"/>
                </a:solidFill>
                <a:hlinkClick r:id="rId8"/>
              </a:rPr>
              <a:t>msdn.microsoft.com/en-au</a:t>
            </a:r>
            <a:endParaRPr lang="en-AU" sz="2000" dirty="0" smtClean="0">
              <a:solidFill>
                <a:schemeClr val="bg2"/>
              </a:solidFill>
            </a:endParaRPr>
          </a:p>
          <a:p>
            <a:pPr>
              <a:spcBef>
                <a:spcPts val="600"/>
              </a:spcBef>
              <a:tabLst>
                <a:tab pos="1828800" algn="l"/>
              </a:tabLst>
            </a:pPr>
            <a:r>
              <a:rPr lang="en-US" sz="2400" b="1" dirty="0" smtClean="0">
                <a:solidFill>
                  <a:schemeClr val="bg2"/>
                </a:solidFill>
                <a:latin typeface="Calibri" pitchFamily="34" charset="0"/>
              </a:rPr>
              <a:t> </a:t>
            </a: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chemeClr val="bg2"/>
                </a:solidFill>
                <a:hlinkClick r:id="rId9"/>
              </a:rPr>
              <a:t>www.microsoft.com/australia/learning</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r>
              <a:rPr lang="en-US"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extLst>
                <a:ext uri="{28A0092B-C50C-407E-A947-70E740481C1C}">
                  <a14:useLocalDpi xmlns:a14="http://schemas.microsoft.com/office/drawing/2010/main" val="0"/>
                </a:ext>
              </a:extLst>
            </a:blip>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pic>
        <p:nvPicPr>
          <p:cNvPr id="4" name="Picture 3"/>
          <p:cNvPicPr>
            <a:picLocks noChangeAspect="1"/>
          </p:cNvPicPr>
          <p:nvPr/>
        </p:nvPicPr>
        <p:blipFill>
          <a:blip r:embed="rId2">
            <a:alphaModFix amt="2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51520" y="1340768"/>
            <a:ext cx="7546336" cy="4639140"/>
          </a:xfrm>
          <a:prstGeom prst="rect">
            <a:avLst/>
          </a:prstGeom>
          <a:blipFill dpi="0" rotWithShape="1">
            <a:blip r:embed="rId4">
              <a:alphaModFix amt="20000"/>
            </a:blip>
            <a:srcRect/>
            <a:stretch>
              <a:fillRect/>
            </a:stretch>
          </a:blipFill>
          <a:ln w="55000" cap="flat" cmpd="thickThin" algn="ctr">
            <a:noFill/>
            <a:prstDash val="solid"/>
            <a:headEnd type="none" w="med" len="med"/>
            <a:tailEnd type="none" w="med" len="med"/>
          </a:ln>
          <a:effectLst>
            <a:softEdge rad="317500"/>
          </a:effectLst>
        </p:spPr>
      </p:pic>
    </p:spTree>
    <p:extLst>
      <p:ext uri="{BB962C8B-B14F-4D97-AF65-F5344CB8AC3E}">
        <p14:creationId xmlns:p14="http://schemas.microsoft.com/office/powerpoint/2010/main" val="5079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(c) 2011 Microsoft. All rights reserved.</a:t>
            </a:r>
            <a:endParaRPr lang="en-AU" dirty="0"/>
          </a:p>
        </p:txBody>
      </p:sp>
      <p:pic>
        <p:nvPicPr>
          <p:cNvPr id="3" name="Picture 2"/>
          <p:cNvPicPr>
            <a:picLocks noChangeAspect="1"/>
          </p:cNvPicPr>
          <p:nvPr/>
        </p:nvPicPr>
        <p:blipFill rotWithShape="1">
          <a:blip r:embed="rId2" cstate="email">
            <a:alphaModFix amt="45000"/>
            <a:duotone>
              <a:schemeClr val="accent6">
                <a:shade val="45000"/>
                <a:satMod val="135000"/>
              </a:schemeClr>
              <a:prstClr val="white"/>
            </a:duotone>
            <a:extLst>
              <a:ext uri="{28A0092B-C50C-407E-A947-70E740481C1C}">
                <a14:useLocalDpi xmlns:a14="http://schemas.microsoft.com/office/drawing/2010/main"/>
              </a:ext>
            </a:extLst>
          </a:blip>
          <a:srcRect l="24980"/>
          <a:stretch/>
        </p:blipFill>
        <p:spPr>
          <a:xfrm>
            <a:off x="0" y="0"/>
            <a:ext cx="9144000" cy="6870878"/>
          </a:xfrm>
          <a:prstGeom prst="rect">
            <a:avLst/>
          </a:prstGeom>
          <a:blipFill dpi="0" rotWithShape="1">
            <a:blip r:embed="rId3">
              <a:alphaModFix amt="45000"/>
              <a:duotone>
                <a:schemeClr val="accent6">
                  <a:shade val="45000"/>
                  <a:satMod val="135000"/>
                </a:schemeClr>
                <a:prstClr val="white"/>
              </a:duotone>
            </a:blip>
            <a:srcRect/>
            <a:stretch>
              <a:fillRect/>
            </a:stretch>
          </a:blipFill>
          <a:ln w="55000" cap="flat" cmpd="thickThin" algn="ctr">
            <a:noFill/>
            <a:prstDash val="solid"/>
            <a:headEnd type="none" w="med" len="med"/>
            <a:tailEnd type="none" w="med" len="med"/>
          </a:ln>
          <a:effectLst>
            <a:softEdge rad="635000"/>
          </a:effectLst>
        </p:spPr>
      </p:pic>
      <p:sp>
        <p:nvSpPr>
          <p:cNvPr id="4" name="Rectangle 3"/>
          <p:cNvSpPr/>
          <p:nvPr/>
        </p:nvSpPr>
        <p:spPr bwMode="auto">
          <a:xfrm>
            <a:off x="1" y="5142929"/>
            <a:ext cx="9144000" cy="722762"/>
          </a:xfrm>
          <a:prstGeom prst="rect">
            <a:avLst/>
          </a:prstGeom>
          <a:gradFill flip="none" rotWithShape="1">
            <a:gsLst>
              <a:gs pos="18000">
                <a:srgbClr val="FFFFFF">
                  <a:lumMod val="0"/>
                  <a:lumOff val="100000"/>
                  <a:alpha val="76000"/>
                </a:srgbClr>
              </a:gs>
              <a:gs pos="86000">
                <a:srgbClr val="FFFFFF">
                  <a:alpha val="0"/>
                </a:srgbClr>
              </a:gs>
            </a:gsLst>
            <a:lin ang="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5400" spc="-150" dirty="0">
              <a:ln w="3175">
                <a:noFill/>
              </a:ln>
              <a:gradFill flip="none" rotWithShape="1">
                <a:gsLst>
                  <a:gs pos="0">
                    <a:srgbClr val="000000"/>
                  </a:gs>
                  <a:gs pos="86000">
                    <a:srgbClr val="000000"/>
                  </a:gs>
                </a:gsLst>
                <a:lin ang="5400000" scaled="0"/>
                <a:tileRect/>
              </a:gradFill>
              <a:latin typeface="Arial" pitchFamily="34" charset="0"/>
              <a:cs typeface="Arial" charset="0"/>
            </a:endParaRPr>
          </a:p>
        </p:txBody>
      </p:sp>
      <p:sp>
        <p:nvSpPr>
          <p:cNvPr id="5" name="Title 1"/>
          <p:cNvSpPr txBox="1">
            <a:spLocks/>
          </p:cNvSpPr>
          <p:nvPr/>
        </p:nvSpPr>
        <p:spPr>
          <a:xfrm>
            <a:off x="613076" y="5159189"/>
            <a:ext cx="8063380" cy="609398"/>
          </a:xfrm>
          <a:prstGeom prst="rect">
            <a:avLst/>
          </a:prstGeom>
        </p:spPr>
        <p:txBody>
          <a:bodyPr/>
          <a:lst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a:lstStyle>
          <a:p>
            <a:r>
              <a:rPr lang="en-US" dirty="0" smtClean="0">
                <a:solidFill>
                  <a:srgbClr val="000000"/>
                </a:solidFill>
              </a:rPr>
              <a:t>Why are we here?</a:t>
            </a:r>
            <a:endParaRPr lang="en-US" dirty="0">
              <a:solidFill>
                <a:srgbClr val="000000"/>
              </a:solidFill>
            </a:endParaRPr>
          </a:p>
        </p:txBody>
      </p:sp>
    </p:spTree>
    <p:extLst>
      <p:ext uri="{BB962C8B-B14F-4D97-AF65-F5344CB8AC3E}">
        <p14:creationId xmlns:p14="http://schemas.microsoft.com/office/powerpoint/2010/main" val="40398559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r>
              <a:rPr lang="en-AU" sz="3600" dirty="0" smtClean="0">
                <a:solidFill>
                  <a:schemeClr val="accent2"/>
                </a:solidFill>
              </a:rPr>
              <a:t>What are we going to cover?</a:t>
            </a:r>
            <a:endParaRPr lang="en-US" dirty="0">
              <a:solidFill>
                <a:schemeClr val="accent2"/>
              </a:solidFill>
            </a:endParaRPr>
          </a:p>
        </p:txBody>
      </p:sp>
      <p:sp>
        <p:nvSpPr>
          <p:cNvPr id="3" name="Text Placeholder 2"/>
          <p:cNvSpPr>
            <a:spLocks noGrp="1"/>
          </p:cNvSpPr>
          <p:nvPr>
            <p:ph idx="1"/>
          </p:nvPr>
        </p:nvSpPr>
        <p:spPr/>
        <p:txBody>
          <a:bodyPr>
            <a:normAutofit fontScale="85000" lnSpcReduction="20000"/>
          </a:bodyPr>
          <a:lstStyle/>
          <a:p>
            <a:pPr fontAlgn="ctr"/>
            <a:r>
              <a:rPr lang="en-AU" dirty="0"/>
              <a:t>Analysing OMPM Results</a:t>
            </a:r>
          </a:p>
          <a:p>
            <a:pPr lvl="1" fontAlgn="ctr"/>
            <a:r>
              <a:rPr lang="en-AU" dirty="0"/>
              <a:t>What to look for?</a:t>
            </a:r>
          </a:p>
          <a:p>
            <a:pPr lvl="1" fontAlgn="ctr"/>
            <a:r>
              <a:rPr lang="en-AU" dirty="0"/>
              <a:t>DEMO: Custom SQL queries for OMPM</a:t>
            </a:r>
          </a:p>
          <a:p>
            <a:pPr fontAlgn="ctr"/>
            <a:r>
              <a:rPr lang="en-AU" dirty="0"/>
              <a:t>Identifying Problem Applications with ACT / OEAT</a:t>
            </a:r>
          </a:p>
          <a:p>
            <a:pPr lvl="1" fontAlgn="ctr"/>
            <a:r>
              <a:rPr lang="en-AU" dirty="0"/>
              <a:t>What to look for?</a:t>
            </a:r>
          </a:p>
          <a:p>
            <a:pPr lvl="1" fontAlgn="ctr"/>
            <a:r>
              <a:rPr lang="en-AU" dirty="0"/>
              <a:t>DEMO: De-duplicating results and matching with </a:t>
            </a:r>
            <a:r>
              <a:rPr lang="en-AU" dirty="0" smtClean="0"/>
              <a:t>ACT</a:t>
            </a:r>
          </a:p>
          <a:p>
            <a:pPr fontAlgn="ctr"/>
            <a:r>
              <a:rPr lang="en-AU" dirty="0" smtClean="0"/>
              <a:t>Deploying </a:t>
            </a:r>
            <a:r>
              <a:rPr lang="en-AU" dirty="0"/>
              <a:t>Office 2010 Customisations</a:t>
            </a:r>
          </a:p>
          <a:p>
            <a:pPr lvl="1" fontAlgn="ctr"/>
            <a:r>
              <a:rPr lang="en-AU" dirty="0"/>
              <a:t>DEMO: Adding / Removing Files</a:t>
            </a:r>
          </a:p>
          <a:p>
            <a:pPr lvl="1" fontAlgn="ctr"/>
            <a:r>
              <a:rPr lang="en-AU" dirty="0"/>
              <a:t>DEMO: Adding Removing Registry Settings</a:t>
            </a:r>
          </a:p>
          <a:p>
            <a:pPr fontAlgn="ctr"/>
            <a:r>
              <a:rPr lang="en-AU" dirty="0"/>
              <a:t>App-V Deployment Scenarios</a:t>
            </a:r>
          </a:p>
          <a:p>
            <a:pPr lvl="1" fontAlgn="ctr"/>
            <a:r>
              <a:rPr lang="en-AU" dirty="0"/>
              <a:t>DEMO: Configuring Office 2010 with </a:t>
            </a:r>
            <a:r>
              <a:rPr lang="en-AU" dirty="0" smtClean="0"/>
              <a:t>App-V</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OMPM – How Does it Work?</a:t>
            </a:r>
            <a:endParaRPr lang="en-AU" dirty="0"/>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grpSp>
        <p:nvGrpSpPr>
          <p:cNvPr id="11" name="Group 10"/>
          <p:cNvGrpSpPr/>
          <p:nvPr/>
        </p:nvGrpSpPr>
        <p:grpSpPr>
          <a:xfrm>
            <a:off x="1139457" y="1685747"/>
            <a:ext cx="1645014" cy="1579636"/>
            <a:chOff x="445509" y="2229416"/>
            <a:chExt cx="1645014" cy="1579636"/>
          </a:xfrm>
        </p:grpSpPr>
        <p:grpSp>
          <p:nvGrpSpPr>
            <p:cNvPr id="9" name="Group 8"/>
            <p:cNvGrpSpPr/>
            <p:nvPr/>
          </p:nvGrpSpPr>
          <p:grpSpPr>
            <a:xfrm>
              <a:off x="659616" y="2229416"/>
              <a:ext cx="1218000" cy="1218000"/>
              <a:chOff x="1115616" y="3140968"/>
              <a:chExt cx="1218000" cy="1218000"/>
            </a:xfrm>
          </p:grpSpPr>
          <p:pic>
            <p:nvPicPr>
              <p:cNvPr id="4" name="Picture 3" descr="C:\Users\yk\AppData\Local\Microsoft\Windows\Temporary Internet Files\Content.IE5\FEJV3CHH\MC90043385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40968"/>
                <a:ext cx="608400" cy="60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C:\Users\yk\AppData\Local\Microsoft\Windows\Temporary Internet Files\Content.IE5\FEJV3CHH\MC90043385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016" y="3293368"/>
                <a:ext cx="608400" cy="60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C:\Users\yk\AppData\Local\Microsoft\Windows\Temporary Internet Files\Content.IE5\FEJV3CHH\MC90043385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416" y="3445768"/>
                <a:ext cx="608400" cy="60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C:\Users\yk\AppData\Local\Microsoft\Windows\Temporary Internet Files\Content.IE5\FEJV3CHH\MC90043385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816" y="3598168"/>
                <a:ext cx="608400" cy="60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C:\Users\yk\AppData\Local\Microsoft\Windows\Temporary Internet Files\Content.IE5\FEJV3CHH\MC90043385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216" y="3750568"/>
                <a:ext cx="608400" cy="60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445509" y="3501275"/>
              <a:ext cx="1645014" cy="307777"/>
            </a:xfrm>
            <a:prstGeom prst="rect">
              <a:avLst/>
            </a:prstGeom>
            <a:noFill/>
          </p:spPr>
          <p:txBody>
            <a:bodyPr wrap="square" rtlCol="0">
              <a:spAutoFit/>
            </a:bodyPr>
            <a:lstStyle/>
            <a:p>
              <a:pPr algn="ctr"/>
              <a:r>
                <a:rPr lang="en-AU" sz="1400" dirty="0" smtClean="0">
                  <a:solidFill>
                    <a:schemeClr val="bg1"/>
                  </a:solidFill>
                  <a:latin typeface="Segoe" pitchFamily="34" charset="0"/>
                </a:rPr>
                <a:t>Data Repositories</a:t>
              </a:r>
            </a:p>
          </p:txBody>
        </p:sp>
      </p:grpSp>
      <p:grpSp>
        <p:nvGrpSpPr>
          <p:cNvPr id="12" name="Group 11"/>
          <p:cNvGrpSpPr/>
          <p:nvPr/>
        </p:nvGrpSpPr>
        <p:grpSpPr>
          <a:xfrm>
            <a:off x="6454440" y="1700808"/>
            <a:ext cx="1961398" cy="1564576"/>
            <a:chOff x="2499545" y="2301424"/>
            <a:chExt cx="1961398" cy="1564576"/>
          </a:xfrm>
        </p:grpSpPr>
        <p:pic>
          <p:nvPicPr>
            <p:cNvPr id="38914" name="Picture 2" descr="http://www.icone-gif.com/icone/dossiers/rar/CAB-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301424"/>
              <a:ext cx="840825" cy="106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99545" y="3558223"/>
              <a:ext cx="1961398" cy="307777"/>
            </a:xfrm>
            <a:prstGeom prst="rect">
              <a:avLst/>
            </a:prstGeom>
            <a:noFill/>
          </p:spPr>
          <p:txBody>
            <a:bodyPr wrap="square" rtlCol="0">
              <a:spAutoFit/>
            </a:bodyPr>
            <a:lstStyle/>
            <a:p>
              <a:pPr algn="ctr"/>
              <a:r>
                <a:rPr lang="en-AU" sz="1400" dirty="0" smtClean="0">
                  <a:solidFill>
                    <a:schemeClr val="bg1"/>
                  </a:solidFill>
                  <a:latin typeface="Segoe" pitchFamily="34" charset="0"/>
                </a:rPr>
                <a:t>Scan Results - XML</a:t>
              </a:r>
            </a:p>
          </p:txBody>
        </p:sp>
      </p:grpSp>
      <p:grpSp>
        <p:nvGrpSpPr>
          <p:cNvPr id="22" name="Group 21"/>
          <p:cNvGrpSpPr/>
          <p:nvPr/>
        </p:nvGrpSpPr>
        <p:grpSpPr>
          <a:xfrm>
            <a:off x="3923928" y="1631887"/>
            <a:ext cx="1802350" cy="1633497"/>
            <a:chOff x="3923928" y="1631887"/>
            <a:chExt cx="1802350" cy="1633497"/>
          </a:xfrm>
        </p:grpSpPr>
        <p:pic>
          <p:nvPicPr>
            <p:cNvPr id="38920" name="Picture 8" descr="http://www.wpclipart.com/tools/magnifying_glass/magnifying_glass_01.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9033" y1="15326" x2="94109" y2="93930"/>
                          <a14:foregroundMark x1="4532" y1="19575" x2="17372" y2="5311"/>
                          <a14:foregroundMark x1="30514" y1="59029" x2="47734" y2="53414"/>
                        </a14:backgroundRemoval>
                      </a14:imgEffect>
                    </a14:imgLayer>
                  </a14:imgProps>
                </a:ext>
                <a:ext uri="{28A0092B-C50C-407E-A947-70E740481C1C}">
                  <a14:useLocalDpi xmlns:a14="http://schemas.microsoft.com/office/drawing/2010/main" val="0"/>
                </a:ext>
              </a:extLst>
            </a:blip>
            <a:srcRect/>
            <a:stretch>
              <a:fillRect/>
            </a:stretch>
          </p:blipFill>
          <p:spPr bwMode="auto">
            <a:xfrm>
              <a:off x="3923928" y="1804722"/>
              <a:ext cx="999393" cy="9948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3923928" y="1631887"/>
              <a:ext cx="1802350" cy="1633497"/>
              <a:chOff x="3534593" y="2121695"/>
              <a:chExt cx="1802350" cy="1633497"/>
            </a:xfrm>
          </p:grpSpPr>
          <p:pic>
            <p:nvPicPr>
              <p:cNvPr id="38916" name="Picture 4" descr="http://www.govoid.es/wp-content/uploads/2010/05/Microsoft-Office-2010-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059" y="2121695"/>
                <a:ext cx="1167699" cy="1167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534593" y="3447415"/>
                <a:ext cx="1802350" cy="307777"/>
              </a:xfrm>
              <a:prstGeom prst="rect">
                <a:avLst/>
              </a:prstGeom>
              <a:noFill/>
            </p:spPr>
            <p:txBody>
              <a:bodyPr wrap="square" rtlCol="0">
                <a:spAutoFit/>
              </a:bodyPr>
              <a:lstStyle/>
              <a:p>
                <a:pPr algn="ctr"/>
                <a:r>
                  <a:rPr lang="en-AU" sz="1400" dirty="0" smtClean="0">
                    <a:solidFill>
                      <a:schemeClr val="bg1"/>
                    </a:solidFill>
                    <a:latin typeface="Segoe" pitchFamily="34" charset="0"/>
                  </a:rPr>
                  <a:t>OMPM Scanner</a:t>
                </a:r>
              </a:p>
            </p:txBody>
          </p:sp>
        </p:grpSp>
      </p:grpSp>
      <p:sp>
        <p:nvSpPr>
          <p:cNvPr id="18" name="Left Arrow 17"/>
          <p:cNvSpPr/>
          <p:nvPr/>
        </p:nvSpPr>
        <p:spPr>
          <a:xfrm>
            <a:off x="2858203" y="2239637"/>
            <a:ext cx="772757" cy="253259"/>
          </a:xfrm>
          <a:prstGeom prst="lef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Left Arrow 22"/>
          <p:cNvSpPr/>
          <p:nvPr/>
        </p:nvSpPr>
        <p:spPr>
          <a:xfrm rot="10800000">
            <a:off x="5726278" y="2239636"/>
            <a:ext cx="772757" cy="253259"/>
          </a:xfrm>
          <a:prstGeom prst="lef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p:cNvCxnSpPr/>
          <p:nvPr/>
        </p:nvCxnSpPr>
        <p:spPr>
          <a:xfrm>
            <a:off x="899592" y="3429000"/>
            <a:ext cx="7344816" cy="0"/>
          </a:xfrm>
          <a:prstGeom prst="line">
            <a:avLst/>
          </a:prstGeom>
          <a:ln w="19050">
            <a:no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533964" y="3645024"/>
            <a:ext cx="1802350" cy="1633497"/>
            <a:chOff x="6533964" y="3645024"/>
            <a:chExt cx="1802350" cy="1633497"/>
          </a:xfrm>
        </p:grpSpPr>
        <p:pic>
          <p:nvPicPr>
            <p:cNvPr id="38922" name="Picture 10" descr="http://upload.wikimedia.org/wikipedia/de/thumb/8/8c/Microsoft_SQL_Server_Logo.svg/690px-Microsoft_SQL_Server_Logo.svg.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615843" y="3785792"/>
              <a:ext cx="886436" cy="993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6533964" y="3645024"/>
              <a:ext cx="1802350" cy="1633497"/>
              <a:chOff x="3534593" y="2121695"/>
              <a:chExt cx="1802350" cy="1633497"/>
            </a:xfrm>
          </p:grpSpPr>
          <p:pic>
            <p:nvPicPr>
              <p:cNvPr id="31" name="Picture 4" descr="http://www.govoid.es/wp-content/uploads/2010/05/Microsoft-Office-2010-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059" y="2121695"/>
                <a:ext cx="1167699" cy="1167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3534593" y="3447415"/>
                <a:ext cx="1802350" cy="307777"/>
              </a:xfrm>
              <a:prstGeom prst="rect">
                <a:avLst/>
              </a:prstGeom>
              <a:noFill/>
            </p:spPr>
            <p:txBody>
              <a:bodyPr wrap="square" rtlCol="0">
                <a:spAutoFit/>
              </a:bodyPr>
              <a:lstStyle/>
              <a:p>
                <a:pPr algn="ctr"/>
                <a:r>
                  <a:rPr lang="en-AU" sz="1400" dirty="0" smtClean="0">
                    <a:solidFill>
                      <a:schemeClr val="bg1"/>
                    </a:solidFill>
                    <a:latin typeface="Segoe" pitchFamily="34" charset="0"/>
                  </a:rPr>
                  <a:t>OMPM Importer</a:t>
                </a:r>
              </a:p>
            </p:txBody>
          </p:sp>
        </p:grpSp>
      </p:grpSp>
      <p:sp>
        <p:nvSpPr>
          <p:cNvPr id="38" name="Left Arrow 37"/>
          <p:cNvSpPr/>
          <p:nvPr/>
        </p:nvSpPr>
        <p:spPr>
          <a:xfrm>
            <a:off x="2858203" y="4156024"/>
            <a:ext cx="772757" cy="253259"/>
          </a:xfrm>
          <a:prstGeom prst="lef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Left Arrow 38"/>
          <p:cNvSpPr/>
          <p:nvPr/>
        </p:nvSpPr>
        <p:spPr>
          <a:xfrm>
            <a:off x="5726278" y="4156023"/>
            <a:ext cx="772757" cy="253259"/>
          </a:xfrm>
          <a:prstGeom prst="lef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Curved Down Arrow 23"/>
          <p:cNvSpPr/>
          <p:nvPr/>
        </p:nvSpPr>
        <p:spPr>
          <a:xfrm rot="5400000">
            <a:off x="7305918" y="2922559"/>
            <a:ext cx="2366772" cy="806351"/>
          </a:xfrm>
          <a:prstGeom prst="curvedDown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nvGrpSpPr>
          <p:cNvPr id="25" name="Group 24"/>
          <p:cNvGrpSpPr/>
          <p:nvPr/>
        </p:nvGrpSpPr>
        <p:grpSpPr>
          <a:xfrm>
            <a:off x="3923928" y="3826483"/>
            <a:ext cx="1802350" cy="1452037"/>
            <a:chOff x="3923928" y="3826483"/>
            <a:chExt cx="1802350" cy="1452037"/>
          </a:xfrm>
        </p:grpSpPr>
        <p:sp>
          <p:nvSpPr>
            <p:cNvPr id="35" name="TextBox 34"/>
            <p:cNvSpPr txBox="1"/>
            <p:nvPr/>
          </p:nvSpPr>
          <p:spPr>
            <a:xfrm>
              <a:off x="3923928" y="4970743"/>
              <a:ext cx="1802350" cy="307777"/>
            </a:xfrm>
            <a:prstGeom prst="rect">
              <a:avLst/>
            </a:prstGeom>
            <a:noFill/>
          </p:spPr>
          <p:txBody>
            <a:bodyPr wrap="square" rtlCol="0">
              <a:spAutoFit/>
            </a:bodyPr>
            <a:lstStyle/>
            <a:p>
              <a:pPr algn="ctr"/>
              <a:r>
                <a:rPr lang="en-AU" sz="1400" dirty="0" smtClean="0">
                  <a:solidFill>
                    <a:schemeClr val="bg1"/>
                  </a:solidFill>
                  <a:latin typeface="Segoe" pitchFamily="34" charset="0"/>
                </a:rPr>
                <a:t>SQL Database</a:t>
              </a:r>
            </a:p>
          </p:txBody>
        </p:sp>
        <p:pic>
          <p:nvPicPr>
            <p:cNvPr id="41" name="Picture 2" descr="D:\DVD Art\DVD_ART34\Artwork_Imagery\Icons - Illustrations\_XML ICONS\Database 4 blue.png"/>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4213035" y="3826483"/>
              <a:ext cx="1224136" cy="996131"/>
            </a:xfrm>
            <a:prstGeom prst="rect">
              <a:avLst/>
            </a:prstGeom>
            <a:ln>
              <a:noFill/>
            </a:ln>
            <a:effectLst>
              <a:outerShdw blurRad="292100" dist="139700" dir="2700000" algn="tl" rotWithShape="0">
                <a:srgbClr val="333333">
                  <a:alpha val="65000"/>
                </a:srgbClr>
              </a:outerShdw>
            </a:effectLst>
          </p:spPr>
        </p:pic>
      </p:grpSp>
      <p:grpSp>
        <p:nvGrpSpPr>
          <p:cNvPr id="40" name="Group 39"/>
          <p:cNvGrpSpPr/>
          <p:nvPr/>
        </p:nvGrpSpPr>
        <p:grpSpPr>
          <a:xfrm>
            <a:off x="1061389" y="3777434"/>
            <a:ext cx="1802350" cy="1501087"/>
            <a:chOff x="1061389" y="3777434"/>
            <a:chExt cx="1802350" cy="1501087"/>
          </a:xfrm>
        </p:grpSpPr>
        <p:sp>
          <p:nvSpPr>
            <p:cNvPr id="37" name="TextBox 36"/>
            <p:cNvSpPr txBox="1"/>
            <p:nvPr/>
          </p:nvSpPr>
          <p:spPr>
            <a:xfrm>
              <a:off x="1061389" y="4970744"/>
              <a:ext cx="1802350" cy="307777"/>
            </a:xfrm>
            <a:prstGeom prst="rect">
              <a:avLst/>
            </a:prstGeom>
            <a:noFill/>
          </p:spPr>
          <p:txBody>
            <a:bodyPr wrap="square" rtlCol="0">
              <a:spAutoFit/>
            </a:bodyPr>
            <a:lstStyle/>
            <a:p>
              <a:pPr algn="ctr"/>
              <a:r>
                <a:rPr lang="en-AU" sz="1400" dirty="0" smtClean="0">
                  <a:solidFill>
                    <a:schemeClr val="bg1"/>
                  </a:solidFill>
                  <a:latin typeface="Segoe" pitchFamily="34" charset="0"/>
                </a:rPr>
                <a:t>Report Viewer</a:t>
              </a:r>
            </a:p>
          </p:txBody>
        </p:sp>
        <p:pic>
          <p:nvPicPr>
            <p:cNvPr id="38923" name="Picture 11" descr="C:\Users\yk\Pictures\Acces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56161" y="3777434"/>
              <a:ext cx="1010442" cy="10104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3071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10" presetClass="entr" presetSubtype="0"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par>
                                <p:cTn id="24" presetID="10" presetClass="entr" presetSubtype="0" fill="hold" nodeType="withEffect">
                                  <p:stCondLst>
                                    <p:cond delay="50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right)">
                                      <p:cBhvr>
                                        <p:cTn id="31" dur="500"/>
                                        <p:tgtEl>
                                          <p:spTgt spid="39"/>
                                        </p:tgtEl>
                                      </p:cBhvr>
                                    </p:animEffect>
                                  </p:childTnLst>
                                </p:cTn>
                              </p:par>
                              <p:par>
                                <p:cTn id="32" presetID="10" presetClass="entr" presetSubtype="0" fill="hold" nodeType="withEffect">
                                  <p:stCondLst>
                                    <p:cond delay="5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right)">
                                      <p:cBhvr>
                                        <p:cTn id="39" dur="500"/>
                                        <p:tgtEl>
                                          <p:spTgt spid="38"/>
                                        </p:tgtEl>
                                      </p:cBhvr>
                                    </p:animEffect>
                                  </p:childTnLst>
                                </p:cTn>
                              </p:par>
                              <p:par>
                                <p:cTn id="40" presetID="10" presetClass="entr" presetSubtype="0" fill="hold" nodeType="withEffect">
                                  <p:stCondLst>
                                    <p:cond delay="50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38" grpId="0" animBg="1"/>
      <p:bldP spid="39"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ld-with-beams.png"/>
          <p:cNvPicPr>
            <a:picLocks noChangeAspect="1"/>
          </p:cNvPicPr>
          <p:nvPr/>
        </p:nvPicPr>
        <p:blipFill>
          <a:blip r:embed="rId3">
            <a:duotone>
              <a:prstClr val="black"/>
              <a:schemeClr val="accent6">
                <a:tint val="45000"/>
                <a:satMod val="400000"/>
              </a:schemeClr>
            </a:duotone>
          </a:blip>
          <a:stretch>
            <a:fillRect/>
          </a:stretch>
        </p:blipFill>
        <p:spPr>
          <a:xfrm>
            <a:off x="0" y="10666"/>
            <a:ext cx="9144000" cy="6847334"/>
          </a:xfrm>
          <a:prstGeom prst="rect">
            <a:avLst/>
          </a:prstGeom>
        </p:spPr>
      </p:pic>
      <p:sp>
        <p:nvSpPr>
          <p:cNvPr id="2" name="Title 1"/>
          <p:cNvSpPr>
            <a:spLocks noGrp="1"/>
          </p:cNvSpPr>
          <p:nvPr>
            <p:ph type="title"/>
          </p:nvPr>
        </p:nvSpPr>
        <p:spPr/>
        <p:txBody>
          <a:bodyPr/>
          <a:lstStyle/>
          <a:p>
            <a:r>
              <a:rPr lang="en-AU" dirty="0" smtClean="0"/>
              <a:t>DEMO</a:t>
            </a:r>
            <a:endParaRPr lang="en-AU" dirty="0"/>
          </a:p>
        </p:txBody>
      </p:sp>
      <p:sp>
        <p:nvSpPr>
          <p:cNvPr id="3" name="Text Placeholder 2"/>
          <p:cNvSpPr>
            <a:spLocks noGrp="1"/>
          </p:cNvSpPr>
          <p:nvPr>
            <p:ph type="body" idx="1"/>
          </p:nvPr>
        </p:nvSpPr>
        <p:spPr/>
        <p:txBody>
          <a:bodyPr/>
          <a:lstStyle/>
          <a:p>
            <a:r>
              <a:rPr lang="en-AU" dirty="0" smtClean="0"/>
              <a:t>Creating useful OMPM reports using Excel</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2538126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OEAT - </a:t>
            </a:r>
            <a:r>
              <a:rPr lang="en-AU" dirty="0"/>
              <a:t>How Does it Work?</a:t>
            </a:r>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grpSp>
        <p:nvGrpSpPr>
          <p:cNvPr id="6" name="Group 5"/>
          <p:cNvGrpSpPr/>
          <p:nvPr/>
        </p:nvGrpSpPr>
        <p:grpSpPr>
          <a:xfrm>
            <a:off x="928597" y="1340768"/>
            <a:ext cx="1645014" cy="1859046"/>
            <a:chOff x="1269582" y="1406336"/>
            <a:chExt cx="1645014" cy="1859046"/>
          </a:xfrm>
        </p:grpSpPr>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13075" y="1406336"/>
              <a:ext cx="748429" cy="748429"/>
            </a:xfrm>
            <a:prstGeom prst="rect">
              <a:avLst/>
            </a:prstGeom>
            <a:ln>
              <a:noFill/>
            </a:ln>
            <a:effectLst>
              <a:outerShdw blurRad="292100" dist="139700" dir="2700000" algn="tl" rotWithShape="0">
                <a:srgbClr val="333333">
                  <a:alpha val="65000"/>
                </a:srgbClr>
              </a:outerShdw>
            </a:effectLst>
          </p:spPr>
        </p:pic>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65475" y="1558736"/>
              <a:ext cx="748429" cy="748429"/>
            </a:xfrm>
            <a:prstGeom prst="rect">
              <a:avLst/>
            </a:prstGeom>
            <a:ln>
              <a:noFill/>
            </a:ln>
            <a:effectLst>
              <a:outerShdw blurRad="292100" dist="139700" dir="2700000" algn="tl" rotWithShape="0">
                <a:srgbClr val="333333">
                  <a:alpha val="65000"/>
                </a:srgbClr>
              </a:outerShdw>
            </a:effectLst>
          </p:spPr>
        </p:pic>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17875" y="1711136"/>
              <a:ext cx="748429" cy="748429"/>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70275" y="1863536"/>
              <a:ext cx="748429" cy="748429"/>
            </a:xfrm>
            <a:prstGeom prst="rect">
              <a:avLst/>
            </a:prstGeom>
            <a:ln>
              <a:noFill/>
            </a:ln>
            <a:effectLst>
              <a:outerShdw blurRad="292100" dist="139700" dir="2700000" algn="tl" rotWithShape="0">
                <a:srgbClr val="333333">
                  <a:alpha val="65000"/>
                </a:srgbClr>
              </a:outerShdw>
            </a:effectLst>
          </p:spPr>
        </p:pic>
        <p:pic>
          <p:nvPicPr>
            <p:cNvPr id="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22675" y="2015936"/>
              <a:ext cx="748429" cy="748429"/>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1269582" y="2957605"/>
              <a:ext cx="1645014" cy="307777"/>
            </a:xfrm>
            <a:prstGeom prst="rect">
              <a:avLst/>
            </a:prstGeom>
            <a:noFill/>
          </p:spPr>
          <p:txBody>
            <a:bodyPr wrap="square" rtlCol="0">
              <a:spAutoFit/>
            </a:bodyPr>
            <a:lstStyle/>
            <a:p>
              <a:pPr algn="ctr"/>
              <a:r>
                <a:rPr lang="en-AU" sz="1400" dirty="0" smtClean="0">
                  <a:solidFill>
                    <a:schemeClr val="bg1"/>
                  </a:solidFill>
                  <a:latin typeface="Segoe" pitchFamily="34" charset="0"/>
                </a:rPr>
                <a:t>Client Computers</a:t>
              </a:r>
            </a:p>
          </p:txBody>
        </p:sp>
      </p:grpSp>
      <p:grpSp>
        <p:nvGrpSpPr>
          <p:cNvPr id="7" name="Group 6"/>
          <p:cNvGrpSpPr/>
          <p:nvPr/>
        </p:nvGrpSpPr>
        <p:grpSpPr>
          <a:xfrm>
            <a:off x="3502208" y="1584553"/>
            <a:ext cx="1823199" cy="1615261"/>
            <a:chOff x="3411893" y="2191138"/>
            <a:chExt cx="1823199" cy="1615261"/>
          </a:xfrm>
        </p:grpSpPr>
        <p:grpSp>
          <p:nvGrpSpPr>
            <p:cNvPr id="4" name="Group 3"/>
            <p:cNvGrpSpPr/>
            <p:nvPr/>
          </p:nvGrpSpPr>
          <p:grpSpPr>
            <a:xfrm>
              <a:off x="3411893" y="2191138"/>
              <a:ext cx="1505874" cy="1167699"/>
              <a:chOff x="3970219" y="1631887"/>
              <a:chExt cx="1505874" cy="1167699"/>
            </a:xfrm>
          </p:grpSpPr>
          <p:pic>
            <p:nvPicPr>
              <p:cNvPr id="3993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70219" y="1909551"/>
                <a:ext cx="888522" cy="888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govoid.es/wp-content/uploads/2010/05/Microsoft-Office-2010-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8394" y="1631887"/>
                <a:ext cx="1167699" cy="1167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3432742" y="3498622"/>
              <a:ext cx="1802350" cy="307777"/>
            </a:xfrm>
            <a:prstGeom prst="rect">
              <a:avLst/>
            </a:prstGeom>
            <a:noFill/>
          </p:spPr>
          <p:txBody>
            <a:bodyPr wrap="square" rtlCol="0">
              <a:spAutoFit/>
            </a:bodyPr>
            <a:lstStyle/>
            <a:p>
              <a:pPr algn="ctr"/>
              <a:r>
                <a:rPr lang="en-AU" sz="1400" dirty="0" smtClean="0">
                  <a:solidFill>
                    <a:schemeClr val="bg1"/>
                  </a:solidFill>
                  <a:latin typeface="Segoe" pitchFamily="34" charset="0"/>
                </a:rPr>
                <a:t>OEAT Scanner</a:t>
              </a:r>
            </a:p>
          </p:txBody>
        </p:sp>
      </p:grpSp>
      <p:grpSp>
        <p:nvGrpSpPr>
          <p:cNvPr id="8" name="Group 7"/>
          <p:cNvGrpSpPr/>
          <p:nvPr/>
        </p:nvGrpSpPr>
        <p:grpSpPr>
          <a:xfrm>
            <a:off x="1839484" y="3913311"/>
            <a:ext cx="1802350" cy="1459905"/>
            <a:chOff x="5976825" y="4077072"/>
            <a:chExt cx="1802350" cy="1459905"/>
          </a:xfrm>
        </p:grpSpPr>
        <p:pic>
          <p:nvPicPr>
            <p:cNvPr id="39940" name="Picture 4" descr="C:\Users\yk\Pictures\exce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0" y="4077072"/>
              <a:ext cx="1011600" cy="101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976825" y="5229200"/>
              <a:ext cx="1802350" cy="307777"/>
            </a:xfrm>
            <a:prstGeom prst="rect">
              <a:avLst/>
            </a:prstGeom>
            <a:noFill/>
          </p:spPr>
          <p:txBody>
            <a:bodyPr wrap="square" rtlCol="0">
              <a:spAutoFit/>
            </a:bodyPr>
            <a:lstStyle/>
            <a:p>
              <a:pPr algn="ctr"/>
              <a:r>
                <a:rPr lang="en-AU" sz="1400" dirty="0" smtClean="0">
                  <a:solidFill>
                    <a:schemeClr val="bg1"/>
                  </a:solidFill>
                  <a:latin typeface="Segoe" pitchFamily="34" charset="0"/>
                </a:rPr>
                <a:t>Report Viewer</a:t>
              </a:r>
            </a:p>
          </p:txBody>
        </p:sp>
      </p:grpSp>
      <p:grpSp>
        <p:nvGrpSpPr>
          <p:cNvPr id="22" name="Group 21"/>
          <p:cNvGrpSpPr/>
          <p:nvPr/>
        </p:nvGrpSpPr>
        <p:grpSpPr>
          <a:xfrm>
            <a:off x="6254004" y="1584553"/>
            <a:ext cx="1961398" cy="1564576"/>
            <a:chOff x="2499545" y="2301424"/>
            <a:chExt cx="1961398" cy="1564576"/>
          </a:xfrm>
        </p:grpSpPr>
        <p:pic>
          <p:nvPicPr>
            <p:cNvPr id="23" name="Picture 2" descr="http://www.icone-gif.com/icone/dossiers/rar/CAB-Fi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9832" y="2301424"/>
              <a:ext cx="840825" cy="106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499545" y="3558223"/>
              <a:ext cx="1961398" cy="307777"/>
            </a:xfrm>
            <a:prstGeom prst="rect">
              <a:avLst/>
            </a:prstGeom>
            <a:noFill/>
          </p:spPr>
          <p:txBody>
            <a:bodyPr wrap="square" rtlCol="0">
              <a:spAutoFit/>
            </a:bodyPr>
            <a:lstStyle/>
            <a:p>
              <a:pPr algn="ctr"/>
              <a:r>
                <a:rPr lang="en-AU" sz="1400" dirty="0" smtClean="0">
                  <a:solidFill>
                    <a:schemeClr val="bg1"/>
                  </a:solidFill>
                  <a:latin typeface="Segoe" pitchFamily="34" charset="0"/>
                </a:rPr>
                <a:t>Scan Results - XML</a:t>
              </a:r>
            </a:p>
          </p:txBody>
        </p:sp>
      </p:grpSp>
      <p:grpSp>
        <p:nvGrpSpPr>
          <p:cNvPr id="25" name="Group 24"/>
          <p:cNvGrpSpPr/>
          <p:nvPr/>
        </p:nvGrpSpPr>
        <p:grpSpPr>
          <a:xfrm>
            <a:off x="5481318" y="3757955"/>
            <a:ext cx="1823199" cy="1615261"/>
            <a:chOff x="3411893" y="2191138"/>
            <a:chExt cx="1823199" cy="1615261"/>
          </a:xfrm>
        </p:grpSpPr>
        <p:grpSp>
          <p:nvGrpSpPr>
            <p:cNvPr id="26" name="Group 25"/>
            <p:cNvGrpSpPr/>
            <p:nvPr/>
          </p:nvGrpSpPr>
          <p:grpSpPr>
            <a:xfrm>
              <a:off x="3411893" y="2191138"/>
              <a:ext cx="1505874" cy="1167699"/>
              <a:chOff x="3970219" y="1631887"/>
              <a:chExt cx="1505874" cy="1167699"/>
            </a:xfrm>
          </p:grpSpPr>
          <p:pic>
            <p:nvPicPr>
              <p:cNvPr id="2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70219" y="1909551"/>
                <a:ext cx="888522" cy="888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descr="http://www.govoid.es/wp-content/uploads/2010/05/Microsoft-Office-2010-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8394" y="1631887"/>
                <a:ext cx="1167699" cy="1167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3432742" y="3498622"/>
              <a:ext cx="1802350" cy="307777"/>
            </a:xfrm>
            <a:prstGeom prst="rect">
              <a:avLst/>
            </a:prstGeom>
            <a:noFill/>
          </p:spPr>
          <p:txBody>
            <a:bodyPr wrap="square" rtlCol="0">
              <a:spAutoFit/>
            </a:bodyPr>
            <a:lstStyle/>
            <a:p>
              <a:pPr algn="ctr"/>
              <a:r>
                <a:rPr lang="en-AU" sz="1400" dirty="0" smtClean="0">
                  <a:solidFill>
                    <a:schemeClr val="bg1"/>
                  </a:solidFill>
                  <a:latin typeface="Segoe" pitchFamily="34" charset="0"/>
                </a:rPr>
                <a:t>OEAT Compiler</a:t>
              </a:r>
            </a:p>
          </p:txBody>
        </p:sp>
      </p:grpSp>
      <p:cxnSp>
        <p:nvCxnSpPr>
          <p:cNvPr id="30" name="Straight Connector 29"/>
          <p:cNvCxnSpPr/>
          <p:nvPr/>
        </p:nvCxnSpPr>
        <p:spPr>
          <a:xfrm>
            <a:off x="899592" y="3429000"/>
            <a:ext cx="7344816" cy="0"/>
          </a:xfrm>
          <a:prstGeom prst="line">
            <a:avLst/>
          </a:prstGeom>
          <a:ln w="19050">
            <a:no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Curved Down Arrow 30"/>
          <p:cNvSpPr/>
          <p:nvPr/>
        </p:nvSpPr>
        <p:spPr>
          <a:xfrm rot="5400000">
            <a:off x="7017886" y="3025824"/>
            <a:ext cx="2510789" cy="806351"/>
          </a:xfrm>
          <a:prstGeom prst="curvedDown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2" name="Left Arrow 31"/>
          <p:cNvSpPr/>
          <p:nvPr/>
        </p:nvSpPr>
        <p:spPr>
          <a:xfrm rot="10800000">
            <a:off x="2573611" y="2197952"/>
            <a:ext cx="772757" cy="253259"/>
          </a:xfrm>
          <a:prstGeom prst="lef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Left Arrow 32"/>
          <p:cNvSpPr/>
          <p:nvPr/>
        </p:nvSpPr>
        <p:spPr>
          <a:xfrm rot="10800000">
            <a:off x="5433114" y="2179384"/>
            <a:ext cx="772757" cy="253259"/>
          </a:xfrm>
          <a:prstGeom prst="lef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Left Arrow 33"/>
          <p:cNvSpPr/>
          <p:nvPr/>
        </p:nvSpPr>
        <p:spPr>
          <a:xfrm>
            <a:off x="4037853" y="4215174"/>
            <a:ext cx="772757" cy="253259"/>
          </a:xfrm>
          <a:prstGeom prst="lef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591564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par>
                                <p:cTn id="13" presetID="10" presetClass="entr" presetSubtype="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par>
                                <p:cTn id="21" presetID="10" presetClass="entr" presetSubtype="0"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up)">
                                      <p:cBhvr>
                                        <p:cTn id="28" dur="500"/>
                                        <p:tgtEl>
                                          <p:spTgt spid="31"/>
                                        </p:tgtEl>
                                      </p:cBhvr>
                                    </p:animEffect>
                                  </p:childTnLst>
                                </p:cTn>
                              </p:par>
                              <p:par>
                                <p:cTn id="29" presetID="10" presetClass="entr" presetSubtype="0" fill="hold" nodeType="withEffect">
                                  <p:stCondLst>
                                    <p:cond delay="5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ld-with-beams.png"/>
          <p:cNvPicPr>
            <a:picLocks noChangeAspect="1"/>
          </p:cNvPicPr>
          <p:nvPr/>
        </p:nvPicPr>
        <p:blipFill>
          <a:blip r:embed="rId3">
            <a:duotone>
              <a:prstClr val="black"/>
              <a:schemeClr val="accent6">
                <a:tint val="45000"/>
                <a:satMod val="400000"/>
              </a:schemeClr>
            </a:duotone>
          </a:blip>
          <a:stretch>
            <a:fillRect/>
          </a:stretch>
        </p:blipFill>
        <p:spPr>
          <a:xfrm>
            <a:off x="0" y="10666"/>
            <a:ext cx="9144000" cy="6847334"/>
          </a:xfrm>
          <a:prstGeom prst="rect">
            <a:avLst/>
          </a:prstGeom>
        </p:spPr>
      </p:pic>
      <p:sp>
        <p:nvSpPr>
          <p:cNvPr id="2" name="Title 1"/>
          <p:cNvSpPr>
            <a:spLocks noGrp="1"/>
          </p:cNvSpPr>
          <p:nvPr>
            <p:ph type="title"/>
          </p:nvPr>
        </p:nvSpPr>
        <p:spPr/>
        <p:txBody>
          <a:bodyPr/>
          <a:lstStyle/>
          <a:p>
            <a:r>
              <a:rPr lang="en-AU" dirty="0" smtClean="0"/>
              <a:t>DEMO</a:t>
            </a:r>
            <a:endParaRPr lang="en-AU" dirty="0"/>
          </a:p>
        </p:txBody>
      </p:sp>
      <p:sp>
        <p:nvSpPr>
          <p:cNvPr id="3" name="Text Placeholder 2"/>
          <p:cNvSpPr>
            <a:spLocks noGrp="1"/>
          </p:cNvSpPr>
          <p:nvPr>
            <p:ph type="body" idx="1"/>
          </p:nvPr>
        </p:nvSpPr>
        <p:spPr/>
        <p:txBody>
          <a:bodyPr/>
          <a:lstStyle/>
          <a:p>
            <a:r>
              <a:rPr lang="en-AU" dirty="0" smtClean="0"/>
              <a:t>Rationalising Office 2010 add-ins using ACT and OEAT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7100869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the Code</a:t>
            </a:r>
            <a:endParaRPr lang="en-AU" dirty="0"/>
          </a:p>
        </p:txBody>
      </p:sp>
      <p:sp>
        <p:nvSpPr>
          <p:cNvPr id="3" name="Content Placeholder 2"/>
          <p:cNvSpPr>
            <a:spLocks noGrp="1"/>
          </p:cNvSpPr>
          <p:nvPr>
            <p:ph idx="1"/>
          </p:nvPr>
        </p:nvSpPr>
        <p:spPr>
          <a:xfrm>
            <a:off x="1578496" y="2276872"/>
            <a:ext cx="5987008" cy="3849291"/>
          </a:xfrm>
        </p:spPr>
        <p:txBody>
          <a:bodyPr>
            <a:normAutofit fontScale="62500" lnSpcReduction="20000"/>
          </a:bodyPr>
          <a:lstStyle/>
          <a:p>
            <a:pPr marL="0" indent="0">
              <a:buNone/>
            </a:pPr>
            <a:r>
              <a:rPr lang="en-AU" dirty="0">
                <a:solidFill>
                  <a:srgbClr val="0000FF"/>
                </a:solidFill>
                <a:highlight>
                  <a:srgbClr val="FFFFFF"/>
                </a:highlight>
              </a:rPr>
              <a:t>Option</a:t>
            </a:r>
            <a:r>
              <a:rPr lang="en-AU" dirty="0">
                <a:solidFill>
                  <a:srgbClr val="000000"/>
                </a:solidFill>
                <a:highlight>
                  <a:srgbClr val="FFFFFF"/>
                </a:highlight>
              </a:rPr>
              <a:t> </a:t>
            </a:r>
            <a:r>
              <a:rPr lang="en-AU" dirty="0">
                <a:solidFill>
                  <a:srgbClr val="0000FF"/>
                </a:solidFill>
                <a:highlight>
                  <a:srgbClr val="FFFFFF"/>
                </a:highlight>
              </a:rPr>
              <a:t>Explicit</a:t>
            </a:r>
            <a:endParaRPr lang="en-AU" dirty="0">
              <a:solidFill>
                <a:srgbClr val="000000"/>
              </a:solidFill>
              <a:highlight>
                <a:srgbClr val="FFFFFF"/>
              </a:highlight>
            </a:endParaRPr>
          </a:p>
          <a:p>
            <a:pPr marL="0" indent="0">
              <a:buNone/>
            </a:pPr>
            <a:endParaRPr lang="en-AU" dirty="0">
              <a:solidFill>
                <a:srgbClr val="000000"/>
              </a:solidFill>
              <a:highlight>
                <a:srgbClr val="FFFFFF"/>
              </a:highlight>
            </a:endParaRPr>
          </a:p>
          <a:p>
            <a:pPr marL="0" indent="0">
              <a:buNone/>
            </a:pPr>
            <a:r>
              <a:rPr lang="en-AU" dirty="0">
                <a:solidFill>
                  <a:srgbClr val="0000FF"/>
                </a:solidFill>
                <a:highlight>
                  <a:srgbClr val="FFFFFF"/>
                </a:highlight>
              </a:rPr>
              <a:t>Sub</a:t>
            </a:r>
            <a:r>
              <a:rPr lang="en-AU" dirty="0">
                <a:solidFill>
                  <a:srgbClr val="000000"/>
                </a:solidFill>
                <a:highlight>
                  <a:srgbClr val="FFFFFF"/>
                </a:highlight>
              </a:rPr>
              <a:t> </a:t>
            </a:r>
            <a:r>
              <a:rPr lang="en-AU" dirty="0" err="1">
                <a:solidFill>
                  <a:srgbClr val="000000"/>
                </a:solidFill>
                <a:highlight>
                  <a:srgbClr val="FFFFFF"/>
                </a:highlight>
              </a:rPr>
              <a:t>CategoriseApps</a:t>
            </a:r>
            <a:r>
              <a:rPr lang="en-AU" b="1" dirty="0">
                <a:solidFill>
                  <a:srgbClr val="000000"/>
                </a:solidFill>
                <a:highlight>
                  <a:srgbClr val="FFFFFF"/>
                </a:highlight>
              </a:rPr>
              <a:t>()</a:t>
            </a:r>
            <a:endParaRPr lang="en-AU" dirty="0">
              <a:solidFill>
                <a:srgbClr val="000000"/>
              </a:solidFill>
              <a:highlight>
                <a:srgbClr val="FFFFFF"/>
              </a:highlight>
            </a:endParaRPr>
          </a:p>
          <a:p>
            <a:pPr marL="0" indent="0">
              <a:buNone/>
            </a:pPr>
            <a:endParaRPr lang="en-AU" dirty="0">
              <a:solidFill>
                <a:srgbClr val="000000"/>
              </a:solidFill>
              <a:highlight>
                <a:srgbClr val="FFFFFF"/>
              </a:highlight>
            </a:endParaRPr>
          </a:p>
          <a:p>
            <a:pPr marL="0" indent="0">
              <a:buNone/>
            </a:pPr>
            <a:r>
              <a:rPr lang="en-AU" dirty="0">
                <a:solidFill>
                  <a:srgbClr val="0000FF"/>
                </a:solidFill>
                <a:highlight>
                  <a:srgbClr val="FFFFFF"/>
                </a:highlight>
              </a:rPr>
              <a:t>Dim</a:t>
            </a:r>
            <a:r>
              <a:rPr lang="en-AU" dirty="0">
                <a:solidFill>
                  <a:srgbClr val="000000"/>
                </a:solidFill>
                <a:highlight>
                  <a:srgbClr val="FFFFFF"/>
                </a:highlight>
              </a:rPr>
              <a:t> </a:t>
            </a:r>
            <a:r>
              <a:rPr lang="en-AU" dirty="0" err="1">
                <a:solidFill>
                  <a:srgbClr val="000000"/>
                </a:solidFill>
                <a:highlight>
                  <a:srgbClr val="FFFFFF"/>
                </a:highlight>
              </a:rPr>
              <a:t>cnSQL</a:t>
            </a:r>
            <a:r>
              <a:rPr lang="en-AU" dirty="0">
                <a:solidFill>
                  <a:srgbClr val="000000"/>
                </a:solidFill>
                <a:highlight>
                  <a:srgbClr val="FFFFFF"/>
                </a:highlight>
              </a:rPr>
              <a:t> </a:t>
            </a:r>
            <a:r>
              <a:rPr lang="en-AU" dirty="0">
                <a:solidFill>
                  <a:srgbClr val="0000FF"/>
                </a:solidFill>
                <a:highlight>
                  <a:srgbClr val="FFFFFF"/>
                </a:highlight>
              </a:rPr>
              <a:t>As</a:t>
            </a:r>
            <a:r>
              <a:rPr lang="en-AU" dirty="0">
                <a:solidFill>
                  <a:srgbClr val="000000"/>
                </a:solidFill>
                <a:highlight>
                  <a:srgbClr val="FFFFFF"/>
                </a:highlight>
              </a:rPr>
              <a:t> </a:t>
            </a:r>
            <a:r>
              <a:rPr lang="en-AU" dirty="0" err="1">
                <a:solidFill>
                  <a:srgbClr val="000000"/>
                </a:solidFill>
                <a:highlight>
                  <a:srgbClr val="FFFFFF"/>
                </a:highlight>
              </a:rPr>
              <a:t>ADODB.Connection</a:t>
            </a:r>
            <a:endParaRPr lang="en-AU" dirty="0">
              <a:solidFill>
                <a:srgbClr val="000000"/>
              </a:solidFill>
              <a:highlight>
                <a:srgbClr val="FFFFFF"/>
              </a:highlight>
            </a:endParaRPr>
          </a:p>
          <a:p>
            <a:pPr marL="0" indent="0">
              <a:buNone/>
            </a:pPr>
            <a:r>
              <a:rPr lang="en-AU" dirty="0">
                <a:solidFill>
                  <a:srgbClr val="0000FF"/>
                </a:solidFill>
                <a:highlight>
                  <a:srgbClr val="FFFFFF"/>
                </a:highlight>
              </a:rPr>
              <a:t>Set</a:t>
            </a:r>
            <a:r>
              <a:rPr lang="en-AU" dirty="0">
                <a:solidFill>
                  <a:srgbClr val="000000"/>
                </a:solidFill>
                <a:highlight>
                  <a:srgbClr val="FFFFFF"/>
                </a:highlight>
              </a:rPr>
              <a:t> </a:t>
            </a:r>
            <a:r>
              <a:rPr lang="en-AU" dirty="0" err="1">
                <a:solidFill>
                  <a:srgbClr val="000000"/>
                </a:solidFill>
                <a:highlight>
                  <a:srgbClr val="FFFFFF"/>
                </a:highlight>
              </a:rPr>
              <a:t>cnSQL</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a:solidFill>
                  <a:srgbClr val="0000FF"/>
                </a:solidFill>
                <a:highlight>
                  <a:srgbClr val="FFFFFF"/>
                </a:highlight>
              </a:rPr>
              <a:t>New</a:t>
            </a:r>
            <a:r>
              <a:rPr lang="en-AU" dirty="0">
                <a:solidFill>
                  <a:srgbClr val="000000"/>
                </a:solidFill>
                <a:highlight>
                  <a:srgbClr val="FFFFFF"/>
                </a:highlight>
              </a:rPr>
              <a:t> </a:t>
            </a:r>
            <a:r>
              <a:rPr lang="en-AU" dirty="0" err="1">
                <a:solidFill>
                  <a:srgbClr val="000000"/>
                </a:solidFill>
                <a:highlight>
                  <a:srgbClr val="FFFFFF"/>
                </a:highlight>
              </a:rPr>
              <a:t>ADODB.Connection</a:t>
            </a:r>
            <a:endParaRPr lang="en-AU" dirty="0">
              <a:solidFill>
                <a:srgbClr val="000000"/>
              </a:solidFill>
              <a:highlight>
                <a:srgbClr val="FFFFFF"/>
              </a:highlight>
            </a:endParaRPr>
          </a:p>
          <a:p>
            <a:pPr marL="0" indent="0">
              <a:buNone/>
            </a:pPr>
            <a:r>
              <a:rPr lang="en-AU" dirty="0">
                <a:solidFill>
                  <a:srgbClr val="0000FF"/>
                </a:solidFill>
                <a:highlight>
                  <a:srgbClr val="FFFFFF"/>
                </a:highlight>
              </a:rPr>
              <a:t>Dim</a:t>
            </a:r>
            <a:r>
              <a:rPr lang="en-AU" dirty="0">
                <a:solidFill>
                  <a:srgbClr val="000000"/>
                </a:solidFill>
                <a:highlight>
                  <a:srgbClr val="FFFFFF"/>
                </a:highlight>
              </a:rPr>
              <a:t> </a:t>
            </a:r>
            <a:r>
              <a:rPr lang="en-AU" dirty="0" err="1">
                <a:solidFill>
                  <a:srgbClr val="000000"/>
                </a:solidFill>
                <a:highlight>
                  <a:srgbClr val="FFFFFF"/>
                </a:highlight>
              </a:rPr>
              <a:t>objFSO</a:t>
            </a:r>
            <a:r>
              <a:rPr lang="en-AU" dirty="0">
                <a:solidFill>
                  <a:srgbClr val="000000"/>
                </a:solidFill>
                <a:highlight>
                  <a:srgbClr val="FFFFFF"/>
                </a:highlight>
              </a:rPr>
              <a:t> </a:t>
            </a:r>
            <a:r>
              <a:rPr lang="en-AU" dirty="0">
                <a:solidFill>
                  <a:srgbClr val="0000FF"/>
                </a:solidFill>
                <a:highlight>
                  <a:srgbClr val="FFFFFF"/>
                </a:highlight>
              </a:rPr>
              <a:t>As</a:t>
            </a:r>
            <a:r>
              <a:rPr lang="en-AU" dirty="0">
                <a:solidFill>
                  <a:srgbClr val="000000"/>
                </a:solidFill>
                <a:highlight>
                  <a:srgbClr val="FFFFFF"/>
                </a:highlight>
              </a:rPr>
              <a:t> </a:t>
            </a:r>
            <a:r>
              <a:rPr lang="en-AU" dirty="0">
                <a:solidFill>
                  <a:srgbClr val="0000FF"/>
                </a:solidFill>
                <a:highlight>
                  <a:srgbClr val="FFFFFF"/>
                </a:highlight>
              </a:rPr>
              <a:t>Object</a:t>
            </a:r>
            <a:endParaRPr lang="en-AU" dirty="0">
              <a:solidFill>
                <a:srgbClr val="000000"/>
              </a:solidFill>
              <a:highlight>
                <a:srgbClr val="FFFFFF"/>
              </a:highlight>
            </a:endParaRPr>
          </a:p>
          <a:p>
            <a:pPr marL="0" indent="0">
              <a:buNone/>
            </a:pPr>
            <a:r>
              <a:rPr lang="en-AU" dirty="0">
                <a:solidFill>
                  <a:srgbClr val="0000FF"/>
                </a:solidFill>
                <a:highlight>
                  <a:srgbClr val="FFFFFF"/>
                </a:highlight>
              </a:rPr>
              <a:t>Set</a:t>
            </a:r>
            <a:r>
              <a:rPr lang="en-AU" dirty="0">
                <a:solidFill>
                  <a:srgbClr val="000000"/>
                </a:solidFill>
                <a:highlight>
                  <a:srgbClr val="FFFFFF"/>
                </a:highlight>
              </a:rPr>
              <a:t> </a:t>
            </a:r>
            <a:r>
              <a:rPr lang="en-AU" dirty="0" err="1">
                <a:solidFill>
                  <a:srgbClr val="000000"/>
                </a:solidFill>
                <a:highlight>
                  <a:srgbClr val="FFFFFF"/>
                </a:highlight>
              </a:rPr>
              <a:t>objFSO</a:t>
            </a:r>
            <a:r>
              <a:rPr lang="en-AU" dirty="0">
                <a:solidFill>
                  <a:srgbClr val="000000"/>
                </a:solidFill>
                <a:highlight>
                  <a:srgbClr val="FFFFFF"/>
                </a:highlight>
              </a:rPr>
              <a:t> </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CreateObject</a:t>
            </a:r>
            <a:r>
              <a:rPr lang="en-AU" b="1" dirty="0">
                <a:solidFill>
                  <a:srgbClr val="000000"/>
                </a:solidFill>
                <a:highlight>
                  <a:srgbClr val="FFFFFF"/>
                </a:highlight>
              </a:rPr>
              <a:t>(</a:t>
            </a:r>
            <a:r>
              <a:rPr lang="en-AU" dirty="0">
                <a:solidFill>
                  <a:srgbClr val="808080"/>
                </a:solidFill>
                <a:highlight>
                  <a:srgbClr val="FFFFFF"/>
                </a:highlight>
              </a:rPr>
              <a:t>"</a:t>
            </a:r>
            <a:r>
              <a:rPr lang="en-AU" dirty="0" err="1">
                <a:solidFill>
                  <a:srgbClr val="808080"/>
                </a:solidFill>
                <a:highlight>
                  <a:srgbClr val="FFFFFF"/>
                </a:highlight>
              </a:rPr>
              <a:t>Scripting.FileSystemObject</a:t>
            </a:r>
            <a:r>
              <a:rPr lang="en-AU" dirty="0">
                <a:solidFill>
                  <a:srgbClr val="808080"/>
                </a:solidFill>
                <a:highlight>
                  <a:srgbClr val="FFFFFF"/>
                </a:highlight>
              </a:rPr>
              <a:t>"</a:t>
            </a:r>
            <a:r>
              <a:rPr lang="en-AU" b="1" dirty="0">
                <a:solidFill>
                  <a:srgbClr val="000000"/>
                </a:solidFill>
                <a:highlight>
                  <a:srgbClr val="FFFFFF"/>
                </a:highlight>
              </a:rPr>
              <a:t>)</a:t>
            </a:r>
            <a:endParaRPr lang="en-AU" dirty="0">
              <a:solidFill>
                <a:srgbClr val="000000"/>
              </a:solidFill>
              <a:highlight>
                <a:srgbClr val="FFFFFF"/>
              </a:highlight>
            </a:endParaRPr>
          </a:p>
          <a:p>
            <a:pPr marL="0" indent="0">
              <a:buNone/>
            </a:pPr>
            <a:r>
              <a:rPr lang="en-AU" dirty="0">
                <a:solidFill>
                  <a:srgbClr val="0000FF"/>
                </a:solidFill>
                <a:highlight>
                  <a:srgbClr val="FFFFFF"/>
                </a:highlight>
              </a:rPr>
              <a:t>Dim</a:t>
            </a:r>
            <a:r>
              <a:rPr lang="en-AU" dirty="0">
                <a:solidFill>
                  <a:srgbClr val="000000"/>
                </a:solidFill>
                <a:highlight>
                  <a:srgbClr val="FFFFFF"/>
                </a:highlight>
              </a:rPr>
              <a:t> </a:t>
            </a:r>
            <a:r>
              <a:rPr lang="en-AU" dirty="0" err="1">
                <a:solidFill>
                  <a:srgbClr val="000000"/>
                </a:solidFill>
                <a:highlight>
                  <a:srgbClr val="FFFFFF"/>
                </a:highlight>
              </a:rPr>
              <a:t>intReadRow</a:t>
            </a:r>
            <a:r>
              <a:rPr lang="en-AU" dirty="0">
                <a:solidFill>
                  <a:srgbClr val="000000"/>
                </a:solidFill>
                <a:highlight>
                  <a:srgbClr val="FFFFFF"/>
                </a:highlight>
              </a:rPr>
              <a:t> </a:t>
            </a:r>
            <a:r>
              <a:rPr lang="en-AU" dirty="0">
                <a:solidFill>
                  <a:srgbClr val="0000FF"/>
                </a:solidFill>
                <a:highlight>
                  <a:srgbClr val="FFFFFF"/>
                </a:highlight>
              </a:rPr>
              <a:t>As</a:t>
            </a:r>
            <a:r>
              <a:rPr lang="en-AU" dirty="0">
                <a:solidFill>
                  <a:srgbClr val="000000"/>
                </a:solidFill>
                <a:highlight>
                  <a:srgbClr val="FFFFFF"/>
                </a:highlight>
              </a:rPr>
              <a:t> </a:t>
            </a:r>
            <a:r>
              <a:rPr lang="en-AU" dirty="0">
                <a:solidFill>
                  <a:srgbClr val="0000FF"/>
                </a:solidFill>
                <a:highlight>
                  <a:srgbClr val="FFFFFF"/>
                </a:highlight>
              </a:rPr>
              <a:t>Integer</a:t>
            </a:r>
            <a:endParaRPr lang="en-AU" dirty="0">
              <a:solidFill>
                <a:srgbClr val="000000"/>
              </a:solidFill>
              <a:highlight>
                <a:srgbClr val="FFFFFF"/>
              </a:highlight>
            </a:endParaRPr>
          </a:p>
          <a:p>
            <a:pPr marL="0" indent="0">
              <a:buNone/>
            </a:pPr>
            <a:r>
              <a:rPr lang="en-AU" dirty="0">
                <a:solidFill>
                  <a:srgbClr val="0000FF"/>
                </a:solidFill>
                <a:highlight>
                  <a:srgbClr val="FFFFFF"/>
                </a:highlight>
              </a:rPr>
              <a:t>Dim</a:t>
            </a:r>
            <a:r>
              <a:rPr lang="en-AU" dirty="0">
                <a:solidFill>
                  <a:srgbClr val="000000"/>
                </a:solidFill>
                <a:highlight>
                  <a:srgbClr val="FFFFFF"/>
                </a:highlight>
              </a:rPr>
              <a:t> </a:t>
            </a:r>
            <a:r>
              <a:rPr lang="en-AU" dirty="0" err="1">
                <a:solidFill>
                  <a:srgbClr val="000000"/>
                </a:solidFill>
                <a:highlight>
                  <a:srgbClr val="FFFFFF"/>
                </a:highlight>
              </a:rPr>
              <a:t>intWriteRow</a:t>
            </a:r>
            <a:r>
              <a:rPr lang="en-AU" dirty="0">
                <a:solidFill>
                  <a:srgbClr val="000000"/>
                </a:solidFill>
                <a:highlight>
                  <a:srgbClr val="FFFFFF"/>
                </a:highlight>
              </a:rPr>
              <a:t> </a:t>
            </a:r>
            <a:r>
              <a:rPr lang="en-AU" dirty="0">
                <a:solidFill>
                  <a:srgbClr val="0000FF"/>
                </a:solidFill>
                <a:highlight>
                  <a:srgbClr val="FFFFFF"/>
                </a:highlight>
              </a:rPr>
              <a:t>As</a:t>
            </a:r>
            <a:r>
              <a:rPr lang="en-AU" dirty="0">
                <a:solidFill>
                  <a:srgbClr val="000000"/>
                </a:solidFill>
                <a:highlight>
                  <a:srgbClr val="FFFFFF"/>
                </a:highlight>
              </a:rPr>
              <a:t> </a:t>
            </a:r>
            <a:r>
              <a:rPr lang="en-AU" dirty="0">
                <a:solidFill>
                  <a:srgbClr val="0000FF"/>
                </a:solidFill>
                <a:highlight>
                  <a:srgbClr val="FFFFFF"/>
                </a:highlight>
              </a:rPr>
              <a:t>Integer</a:t>
            </a:r>
            <a:endParaRPr lang="en-AU" dirty="0">
              <a:solidFill>
                <a:srgbClr val="000000"/>
              </a:solidFill>
              <a:highlight>
                <a:srgbClr val="FFFFFF"/>
              </a:highlight>
            </a:endParaRPr>
          </a:p>
          <a:p>
            <a:pPr marL="0" indent="0">
              <a:buNone/>
            </a:pPr>
            <a:r>
              <a:rPr lang="en-AU" dirty="0">
                <a:solidFill>
                  <a:srgbClr val="0000FF"/>
                </a:solidFill>
                <a:highlight>
                  <a:srgbClr val="FFFFFF"/>
                </a:highlight>
              </a:rPr>
              <a:t>Dim</a:t>
            </a:r>
            <a:r>
              <a:rPr lang="en-AU" dirty="0">
                <a:solidFill>
                  <a:srgbClr val="000000"/>
                </a:solidFill>
                <a:highlight>
                  <a:srgbClr val="FFFFFF"/>
                </a:highlight>
              </a:rPr>
              <a:t> </a:t>
            </a:r>
            <a:r>
              <a:rPr lang="en-AU" dirty="0" err="1">
                <a:solidFill>
                  <a:srgbClr val="000000"/>
                </a:solidFill>
                <a:highlight>
                  <a:srgbClr val="FFFFFF"/>
                </a:highlight>
              </a:rPr>
              <a:t>ranCurrcell</a:t>
            </a:r>
            <a:r>
              <a:rPr lang="en-AU" dirty="0">
                <a:solidFill>
                  <a:srgbClr val="000000"/>
                </a:solidFill>
                <a:highlight>
                  <a:srgbClr val="FFFFFF"/>
                </a:highlight>
              </a:rPr>
              <a:t> </a:t>
            </a:r>
            <a:r>
              <a:rPr lang="en-AU" dirty="0">
                <a:solidFill>
                  <a:srgbClr val="0000FF"/>
                </a:solidFill>
                <a:highlight>
                  <a:srgbClr val="FFFFFF"/>
                </a:highlight>
              </a:rPr>
              <a:t>As</a:t>
            </a:r>
            <a:r>
              <a:rPr lang="en-AU" dirty="0">
                <a:solidFill>
                  <a:srgbClr val="000000"/>
                </a:solidFill>
                <a:highlight>
                  <a:srgbClr val="FFFFFF"/>
                </a:highlight>
              </a:rPr>
              <a:t> Range</a:t>
            </a:r>
          </a:p>
          <a:p>
            <a:pPr marL="0" indent="0">
              <a:buNone/>
            </a:pPr>
            <a:r>
              <a:rPr lang="en-AU" dirty="0">
                <a:solidFill>
                  <a:srgbClr val="0000FF"/>
                </a:solidFill>
                <a:highlight>
                  <a:srgbClr val="FFFFFF"/>
                </a:highlight>
              </a:rPr>
              <a:t>Dim</a:t>
            </a:r>
            <a:r>
              <a:rPr lang="en-AU" dirty="0">
                <a:solidFill>
                  <a:srgbClr val="000000"/>
                </a:solidFill>
                <a:highlight>
                  <a:srgbClr val="FFFFFF"/>
                </a:highlight>
              </a:rPr>
              <a:t> </a:t>
            </a:r>
            <a:r>
              <a:rPr lang="en-AU" dirty="0" err="1">
                <a:solidFill>
                  <a:srgbClr val="000000"/>
                </a:solidFill>
                <a:highlight>
                  <a:srgbClr val="FFFFFF"/>
                </a:highlight>
              </a:rPr>
              <a:t>strConn</a:t>
            </a:r>
            <a:r>
              <a:rPr lang="en-AU" dirty="0">
                <a:solidFill>
                  <a:srgbClr val="000000"/>
                </a:solidFill>
                <a:highlight>
                  <a:srgbClr val="FFFFFF"/>
                </a:highlight>
              </a:rPr>
              <a:t> </a:t>
            </a:r>
            <a:r>
              <a:rPr lang="en-AU" dirty="0">
                <a:solidFill>
                  <a:srgbClr val="0000FF"/>
                </a:solidFill>
                <a:highlight>
                  <a:srgbClr val="FFFFFF"/>
                </a:highlight>
              </a:rPr>
              <a:t>As</a:t>
            </a:r>
            <a:r>
              <a:rPr lang="en-AU" dirty="0">
                <a:solidFill>
                  <a:srgbClr val="000000"/>
                </a:solidFill>
                <a:highlight>
                  <a:srgbClr val="FFFFFF"/>
                </a:highlight>
              </a:rPr>
              <a:t> </a:t>
            </a:r>
            <a:r>
              <a:rPr lang="en-AU" dirty="0">
                <a:solidFill>
                  <a:srgbClr val="0000FF"/>
                </a:solidFill>
                <a:highlight>
                  <a:srgbClr val="FFFFFF"/>
                </a:highlight>
              </a:rPr>
              <a:t>String</a:t>
            </a:r>
            <a:endParaRPr lang="en-AU" dirty="0">
              <a:solidFill>
                <a:srgbClr val="000000"/>
              </a:solidFill>
              <a:highlight>
                <a:srgbClr val="FFFFFF"/>
              </a:highlight>
            </a:endParaRPr>
          </a:p>
          <a:p>
            <a:pPr marL="0" indent="0">
              <a:buNone/>
            </a:pPr>
            <a:r>
              <a:rPr lang="en-AU" dirty="0">
                <a:solidFill>
                  <a:srgbClr val="0000FF"/>
                </a:solidFill>
                <a:highlight>
                  <a:srgbClr val="FFFFFF"/>
                </a:highlight>
              </a:rPr>
              <a:t>Dim</a:t>
            </a:r>
            <a:r>
              <a:rPr lang="en-AU" dirty="0">
                <a:solidFill>
                  <a:srgbClr val="000000"/>
                </a:solidFill>
                <a:highlight>
                  <a:srgbClr val="FFFFFF"/>
                </a:highlight>
              </a:rPr>
              <a:t> </a:t>
            </a:r>
            <a:r>
              <a:rPr lang="en-AU" dirty="0" err="1">
                <a:solidFill>
                  <a:srgbClr val="000000"/>
                </a:solidFill>
                <a:highlight>
                  <a:srgbClr val="FFFFFF"/>
                </a:highlight>
              </a:rPr>
              <a:t>arrAppIDs</a:t>
            </a:r>
            <a:r>
              <a:rPr lang="en-AU" b="1" dirty="0">
                <a:solidFill>
                  <a:srgbClr val="000000"/>
                </a:solidFill>
                <a:highlight>
                  <a:srgbClr val="FFFFFF"/>
                </a:highlight>
              </a:rPr>
              <a:t>,</a:t>
            </a:r>
            <a:r>
              <a:rPr lang="en-AU" dirty="0">
                <a:solidFill>
                  <a:srgbClr val="000000"/>
                </a:solidFill>
                <a:highlight>
                  <a:srgbClr val="FFFFFF"/>
                </a:highlight>
              </a:rPr>
              <a:t> </a:t>
            </a:r>
            <a:r>
              <a:rPr lang="en-AU" dirty="0" err="1">
                <a:solidFill>
                  <a:srgbClr val="000000"/>
                </a:solidFill>
                <a:highlight>
                  <a:srgbClr val="FFFFFF"/>
                </a:highlight>
              </a:rPr>
              <a:t>strApp</a:t>
            </a:r>
            <a:endParaRPr lang="en-AU" dirty="0">
              <a:latin typeface="Consolas" pitchFamily="49" charset="0"/>
              <a:cs typeface="Consolas" pitchFamily="49"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63309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1381</Words>
  <Application>Microsoft Office PowerPoint</Application>
  <PresentationFormat>On-screen Show (4:3)</PresentationFormat>
  <Paragraphs>271</Paragraphs>
  <Slides>24</Slides>
  <Notes>14</Notes>
  <HiddenSlides>6</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PowerPoint Presentation</vt:lpstr>
      <vt:lpstr>Office Deployment for the Elite </vt:lpstr>
      <vt:lpstr>PowerPoint Presentation</vt:lpstr>
      <vt:lpstr>Agenda What are we going to cover?</vt:lpstr>
      <vt:lpstr>OMPM – How Does it Work?</vt:lpstr>
      <vt:lpstr>DEMO</vt:lpstr>
      <vt:lpstr>OEAT - How Does it Work?</vt:lpstr>
      <vt:lpstr>DEMO</vt:lpstr>
      <vt:lpstr>A Look at the Code</vt:lpstr>
      <vt:lpstr>A Look at the Code</vt:lpstr>
      <vt:lpstr>A Look at the Code</vt:lpstr>
      <vt:lpstr>A Look at the Code</vt:lpstr>
      <vt:lpstr>A Look at the Code</vt:lpstr>
      <vt:lpstr>Office 2010 Configuration</vt:lpstr>
      <vt:lpstr>Office 2010 Client Configuration </vt:lpstr>
      <vt:lpstr>Config.XML</vt:lpstr>
      <vt:lpstr>Deploying Custom Settings to HKCU</vt:lpstr>
      <vt:lpstr>DEMO</vt:lpstr>
      <vt:lpstr>Office 2010 Settings Migration with App-V</vt:lpstr>
      <vt:lpstr>DEMO</vt:lpstr>
      <vt:lpstr>Enrol in Microsoft Virtual Academy Today</vt:lpstr>
      <vt:lpstr>PowerPoint Presentation</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2011-09-02T02:00:36Z</dcterms:created>
  <dcterms:modified xsi:type="dcterms:W3CDTF">2011-09-02T02:01:11Z</dcterms:modified>
</cp:coreProperties>
</file>