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4" r:id="rId1"/>
    <p:sldMasterId id="2147483681" r:id="rId2"/>
  </p:sldMasterIdLst>
  <p:notesMasterIdLst>
    <p:notesMasterId r:id="rId40"/>
  </p:notesMasterIdLst>
  <p:sldIdLst>
    <p:sldId id="279" r:id="rId3"/>
    <p:sldId id="280" r:id="rId4"/>
    <p:sldId id="315" r:id="rId5"/>
    <p:sldId id="316" r:id="rId6"/>
    <p:sldId id="286" r:id="rId7"/>
    <p:sldId id="287" r:id="rId8"/>
    <p:sldId id="288" r:id="rId9"/>
    <p:sldId id="289" r:id="rId10"/>
    <p:sldId id="290" r:id="rId11"/>
    <p:sldId id="291" r:id="rId12"/>
    <p:sldId id="318" r:id="rId13"/>
    <p:sldId id="292" r:id="rId14"/>
    <p:sldId id="317" r:id="rId15"/>
    <p:sldId id="294" r:id="rId16"/>
    <p:sldId id="295" r:id="rId17"/>
    <p:sldId id="296" r:id="rId18"/>
    <p:sldId id="320" r:id="rId19"/>
    <p:sldId id="319" r:id="rId20"/>
    <p:sldId id="299" r:id="rId21"/>
    <p:sldId id="300" r:id="rId22"/>
    <p:sldId id="301" r:id="rId23"/>
    <p:sldId id="302" r:id="rId24"/>
    <p:sldId id="303" r:id="rId25"/>
    <p:sldId id="304" r:id="rId26"/>
    <p:sldId id="321" r:id="rId27"/>
    <p:sldId id="322" r:id="rId28"/>
    <p:sldId id="307" r:id="rId29"/>
    <p:sldId id="323" r:id="rId30"/>
    <p:sldId id="324" r:id="rId31"/>
    <p:sldId id="325" r:id="rId32"/>
    <p:sldId id="326" r:id="rId33"/>
    <p:sldId id="327" r:id="rId34"/>
    <p:sldId id="329" r:id="rId35"/>
    <p:sldId id="328" r:id="rId36"/>
    <p:sldId id="330" r:id="rId37"/>
    <p:sldId id="270" r:id="rId38"/>
    <p:sldId id="27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77122" autoAdjust="0"/>
  </p:normalViewPr>
  <p:slideViewPr>
    <p:cSldViewPr>
      <p:cViewPr>
        <p:scale>
          <a:sx n="51" d="100"/>
          <a:sy n="51" d="100"/>
        </p:scale>
        <p:origin x="-2526" y="-5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37D1F-3FA4-4427-AFEB-C9529CE43418}" type="doc">
      <dgm:prSet loTypeId="urn:microsoft.com/office/officeart/2005/8/layout/hierarchy6" loCatId="hierarchy" qsTypeId="urn:microsoft.com/office/officeart/2005/8/quickstyle/3d3" qsCatId="3D" csTypeId="urn:microsoft.com/office/officeart/2005/8/colors/colorful1#1" csCatId="colorful" phldr="1"/>
      <dgm:spPr/>
      <dgm:t>
        <a:bodyPr/>
        <a:lstStyle/>
        <a:p>
          <a:endParaRPr lang="en-US"/>
        </a:p>
      </dgm:t>
    </dgm:pt>
    <dgm:pt modelId="{68255AAF-1BD6-4E0E-AB59-D29F52A41125}">
      <dgm:prSet phldrT="[Text]"/>
      <dgm:spPr>
        <a:noFill/>
      </dgm:spPr>
      <dgm:t>
        <a:bodyPr/>
        <a:lstStyle/>
        <a:p>
          <a:endParaRPr lang="en-US" dirty="0"/>
        </a:p>
      </dgm:t>
    </dgm:pt>
    <dgm:pt modelId="{D9167F00-C6F2-417F-B917-692FDA7A9F8A}" type="parTrans" cxnId="{334038C2-B365-4168-B381-6A7B88BB5635}">
      <dgm:prSet/>
      <dgm:spPr/>
      <dgm:t>
        <a:bodyPr/>
        <a:lstStyle/>
        <a:p>
          <a:endParaRPr lang="en-US"/>
        </a:p>
      </dgm:t>
    </dgm:pt>
    <dgm:pt modelId="{BB362B3A-9439-4018-84ED-5A4DFB7CF717}" type="sibTrans" cxnId="{334038C2-B365-4168-B381-6A7B88BB5635}">
      <dgm:prSet/>
      <dgm:spPr/>
      <dgm:t>
        <a:bodyPr/>
        <a:lstStyle/>
        <a:p>
          <a:endParaRPr lang="en-US"/>
        </a:p>
      </dgm:t>
    </dgm:pt>
    <dgm:pt modelId="{3DD411E6-2F95-4259-B390-3C980B38A87A}">
      <dgm:prSet phldrT="[Text]"/>
      <dgm:spPr>
        <a:noFill/>
      </dgm:spPr>
      <dgm:t>
        <a:bodyPr/>
        <a:lstStyle/>
        <a:p>
          <a:endParaRPr lang="en-US" dirty="0"/>
        </a:p>
      </dgm:t>
    </dgm:pt>
    <dgm:pt modelId="{6430DECB-8C36-421F-85D8-42120F4F1791}" type="parTrans" cxnId="{714A9A37-56CB-4E8D-AED7-8BC96A7F7FBB}">
      <dgm:prSet/>
      <dgm:spPr/>
      <dgm:t>
        <a:bodyPr/>
        <a:lstStyle/>
        <a:p>
          <a:endParaRPr lang="en-US" dirty="0"/>
        </a:p>
      </dgm:t>
    </dgm:pt>
    <dgm:pt modelId="{CD707EBF-E678-4721-816C-1BCB69E536E9}" type="sibTrans" cxnId="{714A9A37-56CB-4E8D-AED7-8BC96A7F7FBB}">
      <dgm:prSet/>
      <dgm:spPr/>
      <dgm:t>
        <a:bodyPr/>
        <a:lstStyle/>
        <a:p>
          <a:endParaRPr lang="en-US"/>
        </a:p>
      </dgm:t>
    </dgm:pt>
    <dgm:pt modelId="{EB644BCB-3CB6-46BC-A2D1-AB3E7DC24722}">
      <dgm:prSet phldrT="[Text]"/>
      <dgm:spPr>
        <a:noFill/>
      </dgm:spPr>
      <dgm:t>
        <a:bodyPr/>
        <a:lstStyle/>
        <a:p>
          <a:endParaRPr lang="en-US" dirty="0"/>
        </a:p>
      </dgm:t>
    </dgm:pt>
    <dgm:pt modelId="{8595C269-1B5C-48D0-9F37-0A6EEE8E4102}" type="parTrans" cxnId="{1B576EFD-3914-49DE-98C0-6DB1B4030C59}">
      <dgm:prSet/>
      <dgm:spPr/>
      <dgm:t>
        <a:bodyPr/>
        <a:lstStyle/>
        <a:p>
          <a:endParaRPr lang="en-US" dirty="0"/>
        </a:p>
      </dgm:t>
    </dgm:pt>
    <dgm:pt modelId="{30787038-E90E-4E5B-A9E2-9AF54D19109D}" type="sibTrans" cxnId="{1B576EFD-3914-49DE-98C0-6DB1B4030C59}">
      <dgm:prSet/>
      <dgm:spPr/>
      <dgm:t>
        <a:bodyPr/>
        <a:lstStyle/>
        <a:p>
          <a:endParaRPr lang="en-US"/>
        </a:p>
      </dgm:t>
    </dgm:pt>
    <dgm:pt modelId="{7159F357-51B1-4ED5-A9A1-EE7A747260E6}">
      <dgm:prSet phldrT="[Text]"/>
      <dgm:spPr>
        <a:noFill/>
      </dgm:spPr>
      <dgm:t>
        <a:bodyPr/>
        <a:lstStyle/>
        <a:p>
          <a:endParaRPr lang="en-US" dirty="0"/>
        </a:p>
      </dgm:t>
    </dgm:pt>
    <dgm:pt modelId="{6EB5458A-BDB6-41F4-AA72-F1737BB5985A}" type="sibTrans" cxnId="{CB10C8D5-12AA-43F9-8226-33A2E0AD8FA7}">
      <dgm:prSet/>
      <dgm:spPr/>
      <dgm:t>
        <a:bodyPr/>
        <a:lstStyle/>
        <a:p>
          <a:endParaRPr lang="en-US"/>
        </a:p>
      </dgm:t>
    </dgm:pt>
    <dgm:pt modelId="{48DC9509-D308-48E8-8511-C437744CE35E}" type="parTrans" cxnId="{CB10C8D5-12AA-43F9-8226-33A2E0AD8FA7}">
      <dgm:prSet/>
      <dgm:spPr/>
      <dgm:t>
        <a:bodyPr/>
        <a:lstStyle/>
        <a:p>
          <a:endParaRPr lang="en-US" dirty="0"/>
        </a:p>
      </dgm:t>
    </dgm:pt>
    <dgm:pt modelId="{ECCA4D14-6153-48C1-BA2A-CF32B70A5CC0}" type="pres">
      <dgm:prSet presAssocID="{2FA37D1F-3FA4-4427-AFEB-C9529CE43418}" presName="mainComposite" presStyleCnt="0">
        <dgm:presLayoutVars>
          <dgm:chPref val="1"/>
          <dgm:dir/>
          <dgm:animOne val="branch"/>
          <dgm:animLvl val="lvl"/>
          <dgm:resizeHandles val="exact"/>
        </dgm:presLayoutVars>
      </dgm:prSet>
      <dgm:spPr/>
      <dgm:t>
        <a:bodyPr/>
        <a:lstStyle/>
        <a:p>
          <a:endParaRPr lang="en-US"/>
        </a:p>
      </dgm:t>
    </dgm:pt>
    <dgm:pt modelId="{1AEEA8DE-8FF4-4104-AFB7-E23751E3B954}" type="pres">
      <dgm:prSet presAssocID="{2FA37D1F-3FA4-4427-AFEB-C9529CE43418}" presName="hierFlow" presStyleCnt="0"/>
      <dgm:spPr/>
    </dgm:pt>
    <dgm:pt modelId="{3D754CFF-8743-41B9-83FE-BA9E2981D193}" type="pres">
      <dgm:prSet presAssocID="{2FA37D1F-3FA4-4427-AFEB-C9529CE43418}" presName="hierChild1" presStyleCnt="0">
        <dgm:presLayoutVars>
          <dgm:chPref val="1"/>
          <dgm:animOne val="branch"/>
          <dgm:animLvl val="lvl"/>
        </dgm:presLayoutVars>
      </dgm:prSet>
      <dgm:spPr/>
    </dgm:pt>
    <dgm:pt modelId="{6F81443E-18ED-46B9-8C34-96A318818B0E}" type="pres">
      <dgm:prSet presAssocID="{68255AAF-1BD6-4E0E-AB59-D29F52A41125}" presName="Name14" presStyleCnt="0"/>
      <dgm:spPr/>
    </dgm:pt>
    <dgm:pt modelId="{9FF7005F-AED4-4B70-93EC-1716C4A2B7D6}" type="pres">
      <dgm:prSet presAssocID="{68255AAF-1BD6-4E0E-AB59-D29F52A41125}" presName="level1Shape" presStyleLbl="node0" presStyleIdx="0" presStyleCnt="1">
        <dgm:presLayoutVars>
          <dgm:chPref val="3"/>
        </dgm:presLayoutVars>
      </dgm:prSet>
      <dgm:spPr/>
      <dgm:t>
        <a:bodyPr/>
        <a:lstStyle/>
        <a:p>
          <a:endParaRPr lang="en-US"/>
        </a:p>
      </dgm:t>
    </dgm:pt>
    <dgm:pt modelId="{FB028E10-DE3B-436A-838D-DEFB5B934FB9}" type="pres">
      <dgm:prSet presAssocID="{68255AAF-1BD6-4E0E-AB59-D29F52A41125}" presName="hierChild2" presStyleCnt="0"/>
      <dgm:spPr/>
    </dgm:pt>
    <dgm:pt modelId="{6639C9E3-5899-4BB3-96AF-577DDC40EAC0}" type="pres">
      <dgm:prSet presAssocID="{48DC9509-D308-48E8-8511-C437744CE35E}" presName="Name19" presStyleLbl="parChTrans1D2" presStyleIdx="0" presStyleCnt="3"/>
      <dgm:spPr/>
      <dgm:t>
        <a:bodyPr/>
        <a:lstStyle/>
        <a:p>
          <a:endParaRPr lang="en-US"/>
        </a:p>
      </dgm:t>
    </dgm:pt>
    <dgm:pt modelId="{2193275D-0255-4D25-922C-5262127FA8D7}" type="pres">
      <dgm:prSet presAssocID="{7159F357-51B1-4ED5-A9A1-EE7A747260E6}" presName="Name21" presStyleCnt="0"/>
      <dgm:spPr/>
    </dgm:pt>
    <dgm:pt modelId="{478EC784-48EB-4C59-8148-5FAFA94D958D}" type="pres">
      <dgm:prSet presAssocID="{7159F357-51B1-4ED5-A9A1-EE7A747260E6}" presName="level2Shape" presStyleLbl="node2" presStyleIdx="0" presStyleCnt="3"/>
      <dgm:spPr/>
      <dgm:t>
        <a:bodyPr/>
        <a:lstStyle/>
        <a:p>
          <a:endParaRPr lang="en-US"/>
        </a:p>
      </dgm:t>
    </dgm:pt>
    <dgm:pt modelId="{67AD3FD4-CA85-4778-8B22-7DF8EAB789BE}" type="pres">
      <dgm:prSet presAssocID="{7159F357-51B1-4ED5-A9A1-EE7A747260E6}" presName="hierChild3" presStyleCnt="0"/>
      <dgm:spPr/>
    </dgm:pt>
    <dgm:pt modelId="{356ECA9C-15C2-4D27-AE55-C403A1C699A7}" type="pres">
      <dgm:prSet presAssocID="{6430DECB-8C36-421F-85D8-42120F4F1791}" presName="Name19" presStyleLbl="parChTrans1D2" presStyleIdx="1" presStyleCnt="3"/>
      <dgm:spPr/>
      <dgm:t>
        <a:bodyPr/>
        <a:lstStyle/>
        <a:p>
          <a:endParaRPr lang="en-US"/>
        </a:p>
      </dgm:t>
    </dgm:pt>
    <dgm:pt modelId="{761220E1-C1FF-431F-8725-55AC4072B0F7}" type="pres">
      <dgm:prSet presAssocID="{3DD411E6-2F95-4259-B390-3C980B38A87A}" presName="Name21" presStyleCnt="0"/>
      <dgm:spPr/>
    </dgm:pt>
    <dgm:pt modelId="{FF9A3822-F8CF-43C8-821A-F1D3DA34F2A7}" type="pres">
      <dgm:prSet presAssocID="{3DD411E6-2F95-4259-B390-3C980B38A87A}" presName="level2Shape" presStyleLbl="node2" presStyleIdx="1" presStyleCnt="3"/>
      <dgm:spPr/>
      <dgm:t>
        <a:bodyPr/>
        <a:lstStyle/>
        <a:p>
          <a:endParaRPr lang="en-US"/>
        </a:p>
      </dgm:t>
    </dgm:pt>
    <dgm:pt modelId="{8A40DF27-2F60-4E79-AA2E-5439DEEFCC7D}" type="pres">
      <dgm:prSet presAssocID="{3DD411E6-2F95-4259-B390-3C980B38A87A}" presName="hierChild3" presStyleCnt="0"/>
      <dgm:spPr/>
    </dgm:pt>
    <dgm:pt modelId="{92ECC2E4-EF49-4CDC-A454-5978DB9624B2}" type="pres">
      <dgm:prSet presAssocID="{8595C269-1B5C-48D0-9F37-0A6EEE8E4102}" presName="Name19" presStyleLbl="parChTrans1D2" presStyleIdx="2" presStyleCnt="3"/>
      <dgm:spPr/>
      <dgm:t>
        <a:bodyPr/>
        <a:lstStyle/>
        <a:p>
          <a:endParaRPr lang="en-US"/>
        </a:p>
      </dgm:t>
    </dgm:pt>
    <dgm:pt modelId="{307C12DE-CDE5-4CAC-BF91-2FB07E25C1F7}" type="pres">
      <dgm:prSet presAssocID="{EB644BCB-3CB6-46BC-A2D1-AB3E7DC24722}" presName="Name21" presStyleCnt="0"/>
      <dgm:spPr/>
    </dgm:pt>
    <dgm:pt modelId="{892CEF76-0942-4D0A-8473-978F4071B5DE}" type="pres">
      <dgm:prSet presAssocID="{EB644BCB-3CB6-46BC-A2D1-AB3E7DC24722}" presName="level2Shape" presStyleLbl="node2" presStyleIdx="2" presStyleCnt="3"/>
      <dgm:spPr/>
      <dgm:t>
        <a:bodyPr/>
        <a:lstStyle/>
        <a:p>
          <a:endParaRPr lang="en-US"/>
        </a:p>
      </dgm:t>
    </dgm:pt>
    <dgm:pt modelId="{E56CA243-B3E6-4879-85A8-12FE5BEF6EC1}" type="pres">
      <dgm:prSet presAssocID="{EB644BCB-3CB6-46BC-A2D1-AB3E7DC24722}" presName="hierChild3" presStyleCnt="0"/>
      <dgm:spPr/>
    </dgm:pt>
    <dgm:pt modelId="{27F6133B-03D3-42AD-A65B-0653E28BBFDA}" type="pres">
      <dgm:prSet presAssocID="{2FA37D1F-3FA4-4427-AFEB-C9529CE43418}" presName="bgShapesFlow" presStyleCnt="0"/>
      <dgm:spPr/>
    </dgm:pt>
  </dgm:ptLst>
  <dgm:cxnLst>
    <dgm:cxn modelId="{0AAD8633-DFD7-4415-A667-FAAD601EA13D}" type="presOf" srcId="{EB644BCB-3CB6-46BC-A2D1-AB3E7DC24722}" destId="{892CEF76-0942-4D0A-8473-978F4071B5DE}" srcOrd="0" destOrd="0" presId="urn:microsoft.com/office/officeart/2005/8/layout/hierarchy6"/>
    <dgm:cxn modelId="{367AB490-D66E-4554-BA72-F49A75565113}" type="presOf" srcId="{3DD411E6-2F95-4259-B390-3C980B38A87A}" destId="{FF9A3822-F8CF-43C8-821A-F1D3DA34F2A7}" srcOrd="0" destOrd="0" presId="urn:microsoft.com/office/officeart/2005/8/layout/hierarchy6"/>
    <dgm:cxn modelId="{BFA6B099-9BC4-4F15-A98F-D74B1A55257B}" type="presOf" srcId="{8595C269-1B5C-48D0-9F37-0A6EEE8E4102}" destId="{92ECC2E4-EF49-4CDC-A454-5978DB9624B2}" srcOrd="0" destOrd="0" presId="urn:microsoft.com/office/officeart/2005/8/layout/hierarchy6"/>
    <dgm:cxn modelId="{7D935BDC-676F-4332-A636-5CA086B0EEF8}" type="presOf" srcId="{7159F357-51B1-4ED5-A9A1-EE7A747260E6}" destId="{478EC784-48EB-4C59-8148-5FAFA94D958D}" srcOrd="0" destOrd="0" presId="urn:microsoft.com/office/officeart/2005/8/layout/hierarchy6"/>
    <dgm:cxn modelId="{CB10C8D5-12AA-43F9-8226-33A2E0AD8FA7}" srcId="{68255AAF-1BD6-4E0E-AB59-D29F52A41125}" destId="{7159F357-51B1-4ED5-A9A1-EE7A747260E6}" srcOrd="0" destOrd="0" parTransId="{48DC9509-D308-48E8-8511-C437744CE35E}" sibTransId="{6EB5458A-BDB6-41F4-AA72-F1737BB5985A}"/>
    <dgm:cxn modelId="{334038C2-B365-4168-B381-6A7B88BB5635}" srcId="{2FA37D1F-3FA4-4427-AFEB-C9529CE43418}" destId="{68255AAF-1BD6-4E0E-AB59-D29F52A41125}" srcOrd="0" destOrd="0" parTransId="{D9167F00-C6F2-417F-B917-692FDA7A9F8A}" sibTransId="{BB362B3A-9439-4018-84ED-5A4DFB7CF717}"/>
    <dgm:cxn modelId="{DC7DBA11-15CA-46FA-B633-3669073489F7}" type="presOf" srcId="{48DC9509-D308-48E8-8511-C437744CE35E}" destId="{6639C9E3-5899-4BB3-96AF-577DDC40EAC0}" srcOrd="0" destOrd="0" presId="urn:microsoft.com/office/officeart/2005/8/layout/hierarchy6"/>
    <dgm:cxn modelId="{C1162D6B-83DE-43B0-A1BA-44EF8D9BE984}" type="presOf" srcId="{6430DECB-8C36-421F-85D8-42120F4F1791}" destId="{356ECA9C-15C2-4D27-AE55-C403A1C699A7}" srcOrd="0" destOrd="0" presId="urn:microsoft.com/office/officeart/2005/8/layout/hierarchy6"/>
    <dgm:cxn modelId="{704E3EB7-D963-4448-A87F-FA5C1494F4B2}" type="presOf" srcId="{68255AAF-1BD6-4E0E-AB59-D29F52A41125}" destId="{9FF7005F-AED4-4B70-93EC-1716C4A2B7D6}" srcOrd="0" destOrd="0" presId="urn:microsoft.com/office/officeart/2005/8/layout/hierarchy6"/>
    <dgm:cxn modelId="{1B576EFD-3914-49DE-98C0-6DB1B4030C59}" srcId="{68255AAF-1BD6-4E0E-AB59-D29F52A41125}" destId="{EB644BCB-3CB6-46BC-A2D1-AB3E7DC24722}" srcOrd="2" destOrd="0" parTransId="{8595C269-1B5C-48D0-9F37-0A6EEE8E4102}" sibTransId="{30787038-E90E-4E5B-A9E2-9AF54D19109D}"/>
    <dgm:cxn modelId="{8B78E308-EFCC-464A-8ED5-9D98DA9FCEE5}" type="presOf" srcId="{2FA37D1F-3FA4-4427-AFEB-C9529CE43418}" destId="{ECCA4D14-6153-48C1-BA2A-CF32B70A5CC0}" srcOrd="0" destOrd="0" presId="urn:microsoft.com/office/officeart/2005/8/layout/hierarchy6"/>
    <dgm:cxn modelId="{714A9A37-56CB-4E8D-AED7-8BC96A7F7FBB}" srcId="{68255AAF-1BD6-4E0E-AB59-D29F52A41125}" destId="{3DD411E6-2F95-4259-B390-3C980B38A87A}" srcOrd="1" destOrd="0" parTransId="{6430DECB-8C36-421F-85D8-42120F4F1791}" sibTransId="{CD707EBF-E678-4721-816C-1BCB69E536E9}"/>
    <dgm:cxn modelId="{2171832F-1799-491B-827C-407EB258AE92}" type="presParOf" srcId="{ECCA4D14-6153-48C1-BA2A-CF32B70A5CC0}" destId="{1AEEA8DE-8FF4-4104-AFB7-E23751E3B954}" srcOrd="0" destOrd="0" presId="urn:microsoft.com/office/officeart/2005/8/layout/hierarchy6"/>
    <dgm:cxn modelId="{9C0C0233-2249-4C54-984F-C6E04EFE67EC}" type="presParOf" srcId="{1AEEA8DE-8FF4-4104-AFB7-E23751E3B954}" destId="{3D754CFF-8743-41B9-83FE-BA9E2981D193}" srcOrd="0" destOrd="0" presId="urn:microsoft.com/office/officeart/2005/8/layout/hierarchy6"/>
    <dgm:cxn modelId="{9CBBB380-09DF-45FF-A5B0-C60474F3A53A}" type="presParOf" srcId="{3D754CFF-8743-41B9-83FE-BA9E2981D193}" destId="{6F81443E-18ED-46B9-8C34-96A318818B0E}" srcOrd="0" destOrd="0" presId="urn:microsoft.com/office/officeart/2005/8/layout/hierarchy6"/>
    <dgm:cxn modelId="{56CFB16A-7B95-47D1-AA2D-64F5168E3911}" type="presParOf" srcId="{6F81443E-18ED-46B9-8C34-96A318818B0E}" destId="{9FF7005F-AED4-4B70-93EC-1716C4A2B7D6}" srcOrd="0" destOrd="0" presId="urn:microsoft.com/office/officeart/2005/8/layout/hierarchy6"/>
    <dgm:cxn modelId="{61CE8068-5899-4ED2-A187-681484809677}" type="presParOf" srcId="{6F81443E-18ED-46B9-8C34-96A318818B0E}" destId="{FB028E10-DE3B-436A-838D-DEFB5B934FB9}" srcOrd="1" destOrd="0" presId="urn:microsoft.com/office/officeart/2005/8/layout/hierarchy6"/>
    <dgm:cxn modelId="{E6685564-3119-4FD6-94C6-5B8060DE55E2}" type="presParOf" srcId="{FB028E10-DE3B-436A-838D-DEFB5B934FB9}" destId="{6639C9E3-5899-4BB3-96AF-577DDC40EAC0}" srcOrd="0" destOrd="0" presId="urn:microsoft.com/office/officeart/2005/8/layout/hierarchy6"/>
    <dgm:cxn modelId="{C2E112A2-161D-43CE-98A5-DF59C9A7906E}" type="presParOf" srcId="{FB028E10-DE3B-436A-838D-DEFB5B934FB9}" destId="{2193275D-0255-4D25-922C-5262127FA8D7}" srcOrd="1" destOrd="0" presId="urn:microsoft.com/office/officeart/2005/8/layout/hierarchy6"/>
    <dgm:cxn modelId="{94021159-E337-4A51-80C0-F26640AF5480}" type="presParOf" srcId="{2193275D-0255-4D25-922C-5262127FA8D7}" destId="{478EC784-48EB-4C59-8148-5FAFA94D958D}" srcOrd="0" destOrd="0" presId="urn:microsoft.com/office/officeart/2005/8/layout/hierarchy6"/>
    <dgm:cxn modelId="{422182D9-348D-4ABB-AEBD-C787F85062AD}" type="presParOf" srcId="{2193275D-0255-4D25-922C-5262127FA8D7}" destId="{67AD3FD4-CA85-4778-8B22-7DF8EAB789BE}" srcOrd="1" destOrd="0" presId="urn:microsoft.com/office/officeart/2005/8/layout/hierarchy6"/>
    <dgm:cxn modelId="{4EF333C0-0863-4B51-914E-61BFFBCD2205}" type="presParOf" srcId="{FB028E10-DE3B-436A-838D-DEFB5B934FB9}" destId="{356ECA9C-15C2-4D27-AE55-C403A1C699A7}" srcOrd="2" destOrd="0" presId="urn:microsoft.com/office/officeart/2005/8/layout/hierarchy6"/>
    <dgm:cxn modelId="{311CD6D1-3CEE-4955-8230-5DD06C39E5B8}" type="presParOf" srcId="{FB028E10-DE3B-436A-838D-DEFB5B934FB9}" destId="{761220E1-C1FF-431F-8725-55AC4072B0F7}" srcOrd="3" destOrd="0" presId="urn:microsoft.com/office/officeart/2005/8/layout/hierarchy6"/>
    <dgm:cxn modelId="{43014929-6D5C-4CAB-93B3-8AD3FDB8BEC1}" type="presParOf" srcId="{761220E1-C1FF-431F-8725-55AC4072B0F7}" destId="{FF9A3822-F8CF-43C8-821A-F1D3DA34F2A7}" srcOrd="0" destOrd="0" presId="urn:microsoft.com/office/officeart/2005/8/layout/hierarchy6"/>
    <dgm:cxn modelId="{8610A381-4BDA-440F-B859-7C6C28DC3A66}" type="presParOf" srcId="{761220E1-C1FF-431F-8725-55AC4072B0F7}" destId="{8A40DF27-2F60-4E79-AA2E-5439DEEFCC7D}" srcOrd="1" destOrd="0" presId="urn:microsoft.com/office/officeart/2005/8/layout/hierarchy6"/>
    <dgm:cxn modelId="{6CC78059-6F63-44EA-983D-0445EF0E245F}" type="presParOf" srcId="{FB028E10-DE3B-436A-838D-DEFB5B934FB9}" destId="{92ECC2E4-EF49-4CDC-A454-5978DB9624B2}" srcOrd="4" destOrd="0" presId="urn:microsoft.com/office/officeart/2005/8/layout/hierarchy6"/>
    <dgm:cxn modelId="{2F33BE55-C786-4954-95DE-6B8C2E0F937C}" type="presParOf" srcId="{FB028E10-DE3B-436A-838D-DEFB5B934FB9}" destId="{307C12DE-CDE5-4CAC-BF91-2FB07E25C1F7}" srcOrd="5" destOrd="0" presId="urn:microsoft.com/office/officeart/2005/8/layout/hierarchy6"/>
    <dgm:cxn modelId="{C9E77F95-1199-4E27-82D2-19CA6FEBC022}" type="presParOf" srcId="{307C12DE-CDE5-4CAC-BF91-2FB07E25C1F7}" destId="{892CEF76-0942-4D0A-8473-978F4071B5DE}" srcOrd="0" destOrd="0" presId="urn:microsoft.com/office/officeart/2005/8/layout/hierarchy6"/>
    <dgm:cxn modelId="{C6C1C6E7-785E-46D5-AE73-197762B650BF}" type="presParOf" srcId="{307C12DE-CDE5-4CAC-BF91-2FB07E25C1F7}" destId="{E56CA243-B3E6-4879-85A8-12FE5BEF6EC1}" srcOrd="1" destOrd="0" presId="urn:microsoft.com/office/officeart/2005/8/layout/hierarchy6"/>
    <dgm:cxn modelId="{26900C9D-557F-49D0-A5B3-6CDDDB3F4BA5}" type="presParOf" srcId="{ECCA4D14-6153-48C1-BA2A-CF32B70A5CC0}" destId="{27F6133B-03D3-42AD-A65B-0653E28BBFDA}"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7005F-AED4-4B70-93EC-1716C4A2B7D6}">
      <dsp:nvSpPr>
        <dsp:cNvPr id="0" name=""/>
        <dsp:cNvSpPr/>
      </dsp:nvSpPr>
      <dsp:spPr>
        <a:xfrm>
          <a:off x="3393700" y="50"/>
          <a:ext cx="889306" cy="592870"/>
        </a:xfrm>
        <a:prstGeom prst="roundRect">
          <a:avLst>
            <a:gd name="adj" fmla="val 10000"/>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411065" y="17415"/>
        <a:ext cx="854576" cy="558140"/>
      </dsp:txXfrm>
    </dsp:sp>
    <dsp:sp modelId="{6639C9E3-5899-4BB3-96AF-577DDC40EAC0}">
      <dsp:nvSpPr>
        <dsp:cNvPr id="0" name=""/>
        <dsp:cNvSpPr/>
      </dsp:nvSpPr>
      <dsp:spPr>
        <a:xfrm>
          <a:off x="2682255" y="592920"/>
          <a:ext cx="1156097" cy="237148"/>
        </a:xfrm>
        <a:custGeom>
          <a:avLst/>
          <a:gdLst/>
          <a:ahLst/>
          <a:cxnLst/>
          <a:rect l="0" t="0" r="0" b="0"/>
          <a:pathLst>
            <a:path>
              <a:moveTo>
                <a:pt x="1156097" y="0"/>
              </a:moveTo>
              <a:lnTo>
                <a:pt x="1156097" y="118574"/>
              </a:lnTo>
              <a:lnTo>
                <a:pt x="0" y="118574"/>
              </a:lnTo>
              <a:lnTo>
                <a:pt x="0" y="23714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8EC784-48EB-4C59-8148-5FAFA94D958D}">
      <dsp:nvSpPr>
        <dsp:cNvPr id="0" name=""/>
        <dsp:cNvSpPr/>
      </dsp:nvSpPr>
      <dsp:spPr>
        <a:xfrm>
          <a:off x="2237602" y="830069"/>
          <a:ext cx="889306" cy="592870"/>
        </a:xfrm>
        <a:prstGeom prst="roundRect">
          <a:avLst>
            <a:gd name="adj" fmla="val 10000"/>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2254967" y="847434"/>
        <a:ext cx="854576" cy="558140"/>
      </dsp:txXfrm>
    </dsp:sp>
    <dsp:sp modelId="{356ECA9C-15C2-4D27-AE55-C403A1C699A7}">
      <dsp:nvSpPr>
        <dsp:cNvPr id="0" name=""/>
        <dsp:cNvSpPr/>
      </dsp:nvSpPr>
      <dsp:spPr>
        <a:xfrm>
          <a:off x="3792633" y="592920"/>
          <a:ext cx="91440" cy="237148"/>
        </a:xfrm>
        <a:custGeom>
          <a:avLst/>
          <a:gdLst/>
          <a:ahLst/>
          <a:cxnLst/>
          <a:rect l="0" t="0" r="0" b="0"/>
          <a:pathLst>
            <a:path>
              <a:moveTo>
                <a:pt x="45720" y="0"/>
              </a:moveTo>
              <a:lnTo>
                <a:pt x="45720" y="23714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A3822-F8CF-43C8-821A-F1D3DA34F2A7}">
      <dsp:nvSpPr>
        <dsp:cNvPr id="0" name=""/>
        <dsp:cNvSpPr/>
      </dsp:nvSpPr>
      <dsp:spPr>
        <a:xfrm>
          <a:off x="3393700" y="830069"/>
          <a:ext cx="889306" cy="592870"/>
        </a:xfrm>
        <a:prstGeom prst="roundRect">
          <a:avLst>
            <a:gd name="adj" fmla="val 10000"/>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411065" y="847434"/>
        <a:ext cx="854576" cy="558140"/>
      </dsp:txXfrm>
    </dsp:sp>
    <dsp:sp modelId="{92ECC2E4-EF49-4CDC-A454-5978DB9624B2}">
      <dsp:nvSpPr>
        <dsp:cNvPr id="0" name=""/>
        <dsp:cNvSpPr/>
      </dsp:nvSpPr>
      <dsp:spPr>
        <a:xfrm>
          <a:off x="3838353" y="592920"/>
          <a:ext cx="1156097" cy="237148"/>
        </a:xfrm>
        <a:custGeom>
          <a:avLst/>
          <a:gdLst/>
          <a:ahLst/>
          <a:cxnLst/>
          <a:rect l="0" t="0" r="0" b="0"/>
          <a:pathLst>
            <a:path>
              <a:moveTo>
                <a:pt x="0" y="0"/>
              </a:moveTo>
              <a:lnTo>
                <a:pt x="0" y="118574"/>
              </a:lnTo>
              <a:lnTo>
                <a:pt x="1156097" y="118574"/>
              </a:lnTo>
              <a:lnTo>
                <a:pt x="1156097" y="23714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92CEF76-0942-4D0A-8473-978F4071B5DE}">
      <dsp:nvSpPr>
        <dsp:cNvPr id="0" name=""/>
        <dsp:cNvSpPr/>
      </dsp:nvSpPr>
      <dsp:spPr>
        <a:xfrm>
          <a:off x="4549798" y="830069"/>
          <a:ext cx="889306" cy="592870"/>
        </a:xfrm>
        <a:prstGeom prst="roundRect">
          <a:avLst>
            <a:gd name="adj" fmla="val 10000"/>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4567163" y="847434"/>
        <a:ext cx="854576" cy="5581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2/09/2011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Header Placeholder 3"/>
          <p:cNvSpPr>
            <a:spLocks noGrp="1"/>
          </p:cNvSpPr>
          <p:nvPr>
            <p:ph type="hdr" sz="quarter" idx="10"/>
          </p:nvPr>
        </p:nvSpPr>
        <p:spPr/>
        <p:txBody>
          <a:bodyPr/>
          <a:lstStyle/>
          <a:p>
            <a:r>
              <a:rPr lang="en-US" dirty="0" smtClean="0"/>
              <a:t>Microsoft SharePoint Conference 2009</a:t>
            </a:r>
            <a:endParaRPr lang="en-US" dirty="0"/>
          </a:p>
        </p:txBody>
      </p:sp>
      <p:sp>
        <p:nvSpPr>
          <p:cNvPr id="5" name="Date Placeholder 4"/>
          <p:cNvSpPr>
            <a:spLocks noGrp="1"/>
          </p:cNvSpPr>
          <p:nvPr>
            <p:ph type="dt" idx="11"/>
          </p:nvPr>
        </p:nvSpPr>
        <p:spPr/>
        <p:txBody>
          <a:bodyPr/>
          <a:lstStyle/>
          <a:p>
            <a:fld id="{C51E57AA-8E34-4A0F-8F95-C8F85C522CD0}" type="datetime1">
              <a:rPr lang="en-US" smtClean="0"/>
              <a:pPr/>
              <a:t>9/2/2011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17</a:t>
            </a:fld>
            <a:endParaRPr lang="en-AU" dirty="0"/>
          </a:p>
        </p:txBody>
      </p:sp>
    </p:spTree>
    <p:extLst>
      <p:ext uri="{BB962C8B-B14F-4D97-AF65-F5344CB8AC3E}">
        <p14:creationId xmlns:p14="http://schemas.microsoft.com/office/powerpoint/2010/main" val="147001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798591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21</a:t>
            </a:fld>
            <a:endParaRPr lang="en-AU" dirty="0"/>
          </a:p>
        </p:txBody>
      </p:sp>
    </p:spTree>
    <p:extLst>
      <p:ext uri="{BB962C8B-B14F-4D97-AF65-F5344CB8AC3E}">
        <p14:creationId xmlns:p14="http://schemas.microsoft.com/office/powerpoint/2010/main" val="3760918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98726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24</a:t>
            </a:fld>
            <a:endParaRPr lang="en-AU" dirty="0"/>
          </a:p>
        </p:txBody>
      </p:sp>
    </p:spTree>
    <p:extLst>
      <p:ext uri="{BB962C8B-B14F-4D97-AF65-F5344CB8AC3E}">
        <p14:creationId xmlns:p14="http://schemas.microsoft.com/office/powerpoint/2010/main" val="3393876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1C1A3252-7977-4B86-872A-BFE24DBFBAB6}" type="datetime1">
              <a:rPr lang="en-US" smtClean="0"/>
              <a:t>9/2/2011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418854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12:02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Microsoft SharePoint Conference 2009</a:t>
            </a:r>
            <a:endParaRPr lang="en-US" dirty="0"/>
          </a:p>
        </p:txBody>
      </p:sp>
      <p:sp>
        <p:nvSpPr>
          <p:cNvPr id="5" name="Date Placeholder 4"/>
          <p:cNvSpPr>
            <a:spLocks noGrp="1"/>
          </p:cNvSpPr>
          <p:nvPr>
            <p:ph type="dt" idx="11"/>
          </p:nvPr>
        </p:nvSpPr>
        <p:spPr/>
        <p:txBody>
          <a:bodyPr/>
          <a:lstStyle/>
          <a:p>
            <a:fld id="{1D087836-AACD-401C-B85A-D78962C8A6CF}" type="datetime1">
              <a:rPr lang="en-US" smtClean="0"/>
              <a:pPr/>
              <a:t>9/2/2011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Microsoft SharePoint Conference 2009</a:t>
            </a:r>
            <a:endParaRPr lang="en-US" dirty="0"/>
          </a:p>
        </p:txBody>
      </p:sp>
      <p:sp>
        <p:nvSpPr>
          <p:cNvPr id="5" name="Date Placeholder 4"/>
          <p:cNvSpPr>
            <a:spLocks noGrp="1"/>
          </p:cNvSpPr>
          <p:nvPr>
            <p:ph type="dt" idx="11"/>
          </p:nvPr>
        </p:nvSpPr>
        <p:spPr/>
        <p:txBody>
          <a:bodyPr/>
          <a:lstStyle/>
          <a:p>
            <a:fld id="{7C3FBCD4-166E-446F-AF18-7D4A0CF9AEF6}" type="datetimeFigureOut">
              <a:rPr lang="en-US" smtClean="0"/>
              <a:pPr/>
              <a:t>9/2/2011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Microsoft SharePoint Conference 2009</a:t>
            </a:r>
            <a:endParaRPr lang="en-US" dirty="0"/>
          </a:p>
        </p:txBody>
      </p:sp>
      <p:sp>
        <p:nvSpPr>
          <p:cNvPr id="5" name="Date Placeholder 4"/>
          <p:cNvSpPr>
            <a:spLocks noGrp="1"/>
          </p:cNvSpPr>
          <p:nvPr>
            <p:ph type="dt" idx="11"/>
          </p:nvPr>
        </p:nvSpPr>
        <p:spPr/>
        <p:txBody>
          <a:bodyPr/>
          <a:lstStyle/>
          <a:p>
            <a:fld id="{7C3FBCD4-166E-446F-AF18-7D4A0CF9AEF6}" type="datetimeFigureOut">
              <a:rPr lang="en-US" smtClean="0"/>
              <a:pPr/>
              <a:t>9/2/2011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Microsoft SharePoint Conference 2009</a:t>
            </a:r>
            <a:endParaRPr lang="en-US" dirty="0"/>
          </a:p>
        </p:txBody>
      </p:sp>
      <p:sp>
        <p:nvSpPr>
          <p:cNvPr id="5" name="Date Placeholder 4"/>
          <p:cNvSpPr>
            <a:spLocks noGrp="1"/>
          </p:cNvSpPr>
          <p:nvPr>
            <p:ph type="dt" idx="11"/>
          </p:nvPr>
        </p:nvSpPr>
        <p:spPr/>
        <p:txBody>
          <a:bodyPr/>
          <a:lstStyle/>
          <a:p>
            <a:fld id="{7C3FBCD4-166E-446F-AF18-7D4A0CF9AEF6}" type="datetimeFigureOut">
              <a:rPr lang="en-US" smtClean="0"/>
              <a:pPr/>
              <a:t>9/2/2011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Microsoft SharePoint Conference 2009</a:t>
            </a:r>
            <a:endParaRPr lang="en-US" dirty="0"/>
          </a:p>
        </p:txBody>
      </p:sp>
      <p:sp>
        <p:nvSpPr>
          <p:cNvPr id="5" name="Date Placeholder 4"/>
          <p:cNvSpPr>
            <a:spLocks noGrp="1"/>
          </p:cNvSpPr>
          <p:nvPr>
            <p:ph type="dt" idx="11"/>
          </p:nvPr>
        </p:nvSpPr>
        <p:spPr/>
        <p:txBody>
          <a:bodyPr/>
          <a:lstStyle/>
          <a:p>
            <a:fld id="{7C3FBCD4-166E-446F-AF18-7D4A0CF9AEF6}" type="datetimeFigureOut">
              <a:rPr lang="en-US" smtClean="0"/>
              <a:pPr/>
              <a:t>9/2/2011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Microsoft SharePoint Conference 2009</a:t>
            </a:r>
            <a:endParaRPr lang="en-US" dirty="0"/>
          </a:p>
        </p:txBody>
      </p:sp>
      <p:sp>
        <p:nvSpPr>
          <p:cNvPr id="5" name="Date Placeholder 4"/>
          <p:cNvSpPr>
            <a:spLocks noGrp="1"/>
          </p:cNvSpPr>
          <p:nvPr>
            <p:ph type="dt" idx="11"/>
          </p:nvPr>
        </p:nvSpPr>
        <p:spPr/>
        <p:txBody>
          <a:bodyPr/>
          <a:lstStyle/>
          <a:p>
            <a:fld id="{11D86785-49C5-4C34-B7A3-A6B6DDBCB134}" type="datetime1">
              <a:rPr lang="en-US" smtClean="0"/>
              <a:pPr/>
              <a:t>9/2/2011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Microsoft SharePoint Conference 2009</a:t>
            </a:r>
            <a:endParaRPr lang="en-US" dirty="0"/>
          </a:p>
        </p:txBody>
      </p:sp>
      <p:sp>
        <p:nvSpPr>
          <p:cNvPr id="5" name="Date Placeholder 4"/>
          <p:cNvSpPr>
            <a:spLocks noGrp="1"/>
          </p:cNvSpPr>
          <p:nvPr>
            <p:ph type="dt" idx="11"/>
          </p:nvPr>
        </p:nvSpPr>
        <p:spPr/>
        <p:txBody>
          <a:bodyPr/>
          <a:lstStyle/>
          <a:p>
            <a:fld id="{11D86785-49C5-4C34-B7A3-A6B6DDBCB134}" type="datetime1">
              <a:rPr lang="en-US" smtClean="0"/>
              <a:pPr/>
              <a:t>9/2/2011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13</a:t>
            </a:fld>
            <a:endParaRPr lang="en-AU" dirty="0"/>
          </a:p>
        </p:txBody>
      </p:sp>
    </p:spTree>
    <p:extLst>
      <p:ext uri="{BB962C8B-B14F-4D97-AF65-F5344CB8AC3E}">
        <p14:creationId xmlns:p14="http://schemas.microsoft.com/office/powerpoint/2010/main" val="3756206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014891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66998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75754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5792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90756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57590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3340658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67394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2/09/2011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10293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553157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13977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3548936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64734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2/09/2011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2178454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343897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1197990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517614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2/09/2011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162796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188981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7043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71168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72700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608368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211853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262344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80627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72077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2/09/2011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358515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49418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310837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94857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2/09/2011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73546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20"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2754113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53" r:id="rId17"/>
    <p:sldLayoutId id="2147483660" r:id="rId18"/>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2638882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2.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technet.microsoft.com/en-us/library/cc262787.aspx" TargetMode="External"/><Relationship Id="rId2" Type="http://schemas.openxmlformats.org/officeDocument/2006/relationships/hyperlink" Target="http://technet.microsoft.com/en-us/sharepoint/ff601870.aspx" TargetMode="External"/><Relationship Id="rId1" Type="http://schemas.openxmlformats.org/officeDocument/2006/relationships/slideLayout" Target="../slideLayouts/slideLayout2.xml"/><Relationship Id="rId5" Type="http://schemas.openxmlformats.org/officeDocument/2006/relationships/hyperlink" Target="http://technet.microsoft.com/en-us/library/hh307867.aspx" TargetMode="External"/><Relationship Id="rId4" Type="http://schemas.openxmlformats.org/officeDocument/2006/relationships/hyperlink" Target="http://www.bing.com/search?q=LargeScaleDocRepositoryCapacityPlanningDoc.doc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hyperlink" Target="http://technet.microsoft.com/en-au" TargetMode="External"/><Relationship Id="rId10" Type="http://schemas.openxmlformats.org/officeDocument/2006/relationships/image" Target="../media/image32.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3800477"/>
            <a:ext cx="9144000" cy="2143125"/>
          </a:xfrm>
          <a:prstGeom prst="rect">
            <a:avLst/>
          </a:prstGeom>
          <a:gradFill>
            <a:gsLst>
              <a:gs pos="0">
                <a:schemeClr val="bg1"/>
              </a:gs>
              <a:gs pos="72000">
                <a:schemeClr val="bg1">
                  <a:alpha val="0"/>
                </a:schemeClr>
              </a:gs>
              <a:gs pos="100000">
                <a:schemeClr val="bg1">
                  <a:alpha val="0"/>
                </a:schemeClr>
              </a:gs>
            </a:gsLst>
          </a:gra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0" name="Title 2"/>
          <p:cNvSpPr txBox="1">
            <a:spLocks/>
          </p:cNvSpPr>
          <p:nvPr/>
        </p:nvSpPr>
        <p:spPr>
          <a:xfrm>
            <a:off x="381000" y="1905000"/>
            <a:ext cx="9877816" cy="2438400"/>
          </a:xfrm>
          <a:prstGeom prst="rect">
            <a:avLst/>
          </a:prstGeom>
          <a:gradFill flip="none" rotWithShape="1">
            <a:gsLst>
              <a:gs pos="0">
                <a:schemeClr val="bg1">
                  <a:alpha val="0"/>
                </a:schemeClr>
              </a:gs>
              <a:gs pos="50000">
                <a:schemeClr val="bg1"/>
              </a:gs>
              <a:gs pos="100000">
                <a:schemeClr val="bg1">
                  <a:alpha val="0"/>
                </a:schemeClr>
              </a:gs>
            </a:gsLst>
            <a:lin ang="0" scaled="0"/>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91440" rIns="0" bIns="0" numCol="1" rtlCol="0" anchor="ctr" anchorCtr="0" compatLnSpc="1">
            <a:prstTxWarp prst="textNoShape">
              <a:avLst/>
            </a:prstTxWarp>
          </a:bodyPr>
          <a:lstStyle/>
          <a:p>
            <a:pPr algn="ctr" defTabSz="1218937">
              <a:lnSpc>
                <a:spcPct val="85000"/>
              </a:lnSpc>
              <a:spcBef>
                <a:spcPct val="0"/>
              </a:spcBef>
              <a:defRPr/>
            </a:pPr>
            <a:endParaRPr lang="en-US" sz="4800" spc="-200" dirty="0">
              <a:ln w="3175">
                <a:noFill/>
              </a:ln>
              <a:gradFill flip="none" rotWithShape="1">
                <a:gsLst>
                  <a:gs pos="0">
                    <a:srgbClr val="050813"/>
                  </a:gs>
                  <a:gs pos="81000">
                    <a:srgbClr val="004D6C"/>
                  </a:gs>
                  <a:gs pos="86000">
                    <a:srgbClr val="050813"/>
                  </a:gs>
                </a:gsLst>
                <a:lin ang="5400000" scaled="1"/>
                <a:tileRect/>
              </a:gradFill>
              <a:latin typeface="Kozuka Gothic Pro H" pitchFamily="34" charset="-128"/>
              <a:cs typeface="Arial" charset="0"/>
            </a:endParaRPr>
          </a:p>
        </p:txBody>
      </p:sp>
      <p:sp>
        <p:nvSpPr>
          <p:cNvPr id="2" name="Title 1"/>
          <p:cNvSpPr>
            <a:spLocks noGrp="1"/>
          </p:cNvSpPr>
          <p:nvPr>
            <p:ph type="title"/>
          </p:nvPr>
        </p:nvSpPr>
        <p:spPr>
          <a:xfrm>
            <a:off x="1199331" y="183631"/>
            <a:ext cx="7623629" cy="609398"/>
          </a:xfrm>
        </p:spPr>
        <p:txBody>
          <a:bodyPr>
            <a:normAutofit fontScale="90000"/>
          </a:bodyPr>
          <a:lstStyle/>
          <a:p>
            <a:r>
              <a:rPr lang="en-US" dirty="0" smtClean="0"/>
              <a:t>Review of Back End Scale Improvements</a:t>
            </a:r>
            <a:endParaRPr lang="en-US" dirty="0"/>
          </a:p>
        </p:txBody>
      </p:sp>
      <p:pic>
        <p:nvPicPr>
          <p:cNvPr id="15" name="Picture 21" descr="green checkmar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7" y="179882"/>
            <a:ext cx="1115729" cy="1095350"/>
          </a:xfrm>
          <a:prstGeom prst="rect">
            <a:avLst/>
          </a:prstGeom>
          <a:noFill/>
          <a:ln>
            <a:noFill/>
          </a:ln>
          <a:extLst/>
        </p:spPr>
      </p:pic>
      <p:sp>
        <p:nvSpPr>
          <p:cNvPr id="16" name="Rectangle 15"/>
          <p:cNvSpPr/>
          <p:nvPr/>
        </p:nvSpPr>
        <p:spPr bwMode="auto">
          <a:xfrm>
            <a:off x="1" y="5037433"/>
            <a:ext cx="9144000" cy="906170"/>
          </a:xfrm>
          <a:prstGeom prst="rect">
            <a:avLst/>
          </a:prstGeom>
          <a:gradFill flip="none" rotWithShape="1">
            <a:gsLst>
              <a:gs pos="0">
                <a:schemeClr val="bg1"/>
              </a:gs>
              <a:gs pos="4000">
                <a:schemeClr val="bg1"/>
              </a:gs>
              <a:gs pos="100000">
                <a:srgbClr val="181CC7">
                  <a:alpha val="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a:xfrm>
            <a:off x="351020" y="5157192"/>
            <a:ext cx="5849265" cy="646331"/>
          </a:xfrm>
          <a:prstGeom prst="rect">
            <a:avLst/>
          </a:prstGeom>
        </p:spPr>
        <p:txBody>
          <a:bodyPr wrap="square">
            <a:spAutoFit/>
          </a:bodyPr>
          <a:lstStyle/>
          <a:p>
            <a:r>
              <a:rPr lang="en-US" b="1" dirty="0">
                <a:gradFill>
                  <a:gsLst>
                    <a:gs pos="0">
                      <a:schemeClr val="tx1"/>
                    </a:gs>
                    <a:gs pos="80000">
                      <a:schemeClr val="tx1"/>
                    </a:gs>
                  </a:gsLst>
                  <a:lin ang="16200000" scaled="0"/>
                </a:gradFill>
                <a:effectLst>
                  <a:outerShdw blurRad="38100" dist="38100" dir="2700000" algn="tl">
                    <a:srgbClr val="000000">
                      <a:alpha val="43137"/>
                    </a:srgbClr>
                  </a:outerShdw>
                </a:effectLst>
              </a:rPr>
              <a:t>For more info on the back end of </a:t>
            </a:r>
            <a:r>
              <a:rPr lang="en-US" b="1" dirty="0" smtClean="0">
                <a:gradFill>
                  <a:gsLst>
                    <a:gs pos="0">
                      <a:schemeClr val="tx1"/>
                    </a:gs>
                    <a:gs pos="80000">
                      <a:schemeClr val="tx1"/>
                    </a:gs>
                  </a:gsLst>
                  <a:lin ang="16200000" scaled="0"/>
                </a:gradFill>
                <a:effectLst>
                  <a:outerShdw blurRad="38100" dist="38100" dir="2700000" algn="tl">
                    <a:srgbClr val="000000">
                      <a:alpha val="43137"/>
                    </a:srgbClr>
                  </a:outerShdw>
                </a:effectLst>
              </a:rPr>
              <a:t>scale, see </a:t>
            </a:r>
            <a:r>
              <a:rPr lang="en-US" b="1" dirty="0" err="1" smtClean="0">
                <a:gradFill>
                  <a:gsLst>
                    <a:gs pos="0">
                      <a:schemeClr val="tx1"/>
                    </a:gs>
                    <a:gs pos="80000">
                      <a:schemeClr val="tx1"/>
                    </a:gs>
                  </a:gsLst>
                  <a:lin ang="16200000" scaled="0"/>
                </a:gradFill>
                <a:effectLst>
                  <a:outerShdw blurRad="38100" dist="38100" dir="2700000" algn="tl">
                    <a:srgbClr val="000000">
                      <a:alpha val="43137"/>
                    </a:srgbClr>
                  </a:outerShdw>
                </a:effectLst>
              </a:rPr>
              <a:t>Technet</a:t>
            </a:r>
            <a:r>
              <a:rPr lang="en-US" b="1" dirty="0">
                <a:gradFill>
                  <a:gsLst>
                    <a:gs pos="0">
                      <a:schemeClr val="tx1"/>
                    </a:gs>
                    <a:gs pos="80000">
                      <a:schemeClr val="tx1"/>
                    </a:gs>
                  </a:gsLst>
                  <a:lin ang="16200000" scaled="0"/>
                </a:gradFill>
                <a:effectLst>
                  <a:outerShdw blurRad="38100" dist="38100" dir="2700000" algn="tl">
                    <a:srgbClr val="000000">
                      <a:alpha val="43137"/>
                    </a:srgbClr>
                  </a:outerShdw>
                </a:effectLst>
              </a:rPr>
              <a:t>: </a:t>
            </a:r>
            <a:br>
              <a:rPr lang="en-US" b="1" dirty="0">
                <a:gradFill>
                  <a:gsLst>
                    <a:gs pos="0">
                      <a:schemeClr val="tx1"/>
                    </a:gs>
                    <a:gs pos="80000">
                      <a:schemeClr val="tx1"/>
                    </a:gs>
                  </a:gsLst>
                  <a:lin ang="16200000" scaled="0"/>
                </a:gradFill>
                <a:effectLst>
                  <a:outerShdw blurRad="38100" dist="38100" dir="2700000" algn="tl">
                    <a:srgbClr val="000000">
                      <a:alpha val="43137"/>
                    </a:srgbClr>
                  </a:outerShdw>
                </a:effectLst>
              </a:rPr>
            </a:br>
            <a:r>
              <a:rPr lang="en-US" b="1" dirty="0">
                <a:gradFill>
                  <a:gsLst>
                    <a:gs pos="0">
                      <a:schemeClr val="tx1"/>
                    </a:gs>
                    <a:gs pos="80000">
                      <a:schemeClr val="tx1"/>
                    </a:gs>
                  </a:gsLst>
                  <a:lin ang="16200000" scaled="0"/>
                </a:gradFill>
                <a:effectLst>
                  <a:outerShdw blurRad="38100" dist="38100" dir="2700000" algn="tl">
                    <a:srgbClr val="000000">
                      <a:alpha val="43137"/>
                    </a:srgbClr>
                  </a:outerShdw>
                </a:effectLst>
              </a:rPr>
              <a:t>http://technet.microsoft.com/en-us/library/cc262787.aspx</a:t>
            </a:r>
          </a:p>
        </p:txBody>
      </p:sp>
      <p:sp>
        <p:nvSpPr>
          <p:cNvPr id="21" name="Rectangle 20"/>
          <p:cNvSpPr/>
          <p:nvPr/>
        </p:nvSpPr>
        <p:spPr>
          <a:xfrm>
            <a:off x="175106" y="5943602"/>
            <a:ext cx="8816494" cy="369332"/>
          </a:xfrm>
          <a:prstGeom prst="rect">
            <a:avLst/>
          </a:prstGeom>
        </p:spPr>
        <p:txBody>
          <a:bodyPr wrap="square">
            <a:spAutoFit/>
          </a:bodyPr>
          <a:lstStyle/>
          <a:p>
            <a:pPr defTabSz="914099" fontAlgn="base">
              <a:spcBef>
                <a:spcPct val="0"/>
              </a:spcBef>
              <a:spcAft>
                <a:spcPct val="0"/>
              </a:spcAft>
            </a:pPr>
            <a:endParaRPr lang="en-US" b="1" dirty="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endParaRPr>
          </a:p>
        </p:txBody>
      </p:sp>
      <p:sp>
        <p:nvSpPr>
          <p:cNvPr id="5" name="Round Same Side Corner Rectangle 4"/>
          <p:cNvSpPr/>
          <p:nvPr/>
        </p:nvSpPr>
        <p:spPr bwMode="auto">
          <a:xfrm>
            <a:off x="351020" y="2892094"/>
            <a:ext cx="2057400" cy="1752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Internal database improvements (e.g. lock </a:t>
            </a:r>
            <a:b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br>
            <a: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ordering, throttling, IOPS efficiency)</a:t>
            </a:r>
          </a:p>
        </p:txBody>
      </p:sp>
      <p:sp>
        <p:nvSpPr>
          <p:cNvPr id="6" name="Round Same Side Corner Rectangle 5"/>
          <p:cNvSpPr/>
          <p:nvPr/>
        </p:nvSpPr>
        <p:spPr bwMode="auto">
          <a:xfrm>
            <a:off x="4603705" y="2899350"/>
            <a:ext cx="2057400" cy="1752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SQL 2008’s Remote Blob Storage (RBS)</a:t>
            </a:r>
          </a:p>
        </p:txBody>
      </p:sp>
      <p:sp>
        <p:nvSpPr>
          <p:cNvPr id="7" name="Round Same Side Corner Rectangle 6"/>
          <p:cNvSpPr/>
          <p:nvPr/>
        </p:nvSpPr>
        <p:spPr bwMode="auto">
          <a:xfrm>
            <a:off x="2470106" y="2899348"/>
            <a:ext cx="2057400" cy="1752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Compound indexing, index management, and content-by-query optimizations</a:t>
            </a:r>
          </a:p>
        </p:txBody>
      </p:sp>
      <p:sp>
        <p:nvSpPr>
          <p:cNvPr id="8" name="Round Same Side Corner Rectangle 7"/>
          <p:cNvSpPr/>
          <p:nvPr/>
        </p:nvSpPr>
        <p:spPr bwMode="auto">
          <a:xfrm>
            <a:off x="6751820" y="2892094"/>
            <a:ext cx="2057400" cy="1752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Background </a:t>
            </a:r>
            <a:b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br>
            <a: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per-item processing throughput maximization</a:t>
            </a:r>
          </a:p>
        </p:txBody>
      </p:sp>
    </p:spTree>
    <p:extLst>
      <p:ext uri="{BB962C8B-B14F-4D97-AF65-F5344CB8AC3E}">
        <p14:creationId xmlns:p14="http://schemas.microsoft.com/office/powerpoint/2010/main" val="2891908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3800477"/>
            <a:ext cx="9144000" cy="3057525"/>
          </a:xfrm>
          <a:prstGeom prst="rect">
            <a:avLst/>
          </a:prstGeom>
          <a:gradFill>
            <a:gsLst>
              <a:gs pos="0">
                <a:schemeClr val="bg1"/>
              </a:gs>
              <a:gs pos="72000">
                <a:schemeClr val="bg1">
                  <a:alpha val="0"/>
                </a:schemeClr>
              </a:gs>
              <a:gs pos="100000">
                <a:schemeClr val="bg1">
                  <a:alpha val="0"/>
                </a:schemeClr>
              </a:gs>
            </a:gsLst>
          </a:gra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0" name="Title 2"/>
          <p:cNvSpPr txBox="1">
            <a:spLocks/>
          </p:cNvSpPr>
          <p:nvPr/>
        </p:nvSpPr>
        <p:spPr>
          <a:xfrm>
            <a:off x="381000" y="1905000"/>
            <a:ext cx="9877816" cy="2438400"/>
          </a:xfrm>
          <a:prstGeom prst="rect">
            <a:avLst/>
          </a:prstGeom>
          <a:gradFill flip="none" rotWithShape="1">
            <a:gsLst>
              <a:gs pos="0">
                <a:schemeClr val="bg1">
                  <a:alpha val="0"/>
                </a:schemeClr>
              </a:gs>
              <a:gs pos="50000">
                <a:schemeClr val="bg1"/>
              </a:gs>
              <a:gs pos="100000">
                <a:schemeClr val="bg1">
                  <a:alpha val="0"/>
                </a:schemeClr>
              </a:gs>
            </a:gsLst>
            <a:lin ang="0" scaled="0"/>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91440" rIns="0" bIns="0" numCol="1" rtlCol="0" anchor="ctr" anchorCtr="0" compatLnSpc="1">
            <a:prstTxWarp prst="textNoShape">
              <a:avLst/>
            </a:prstTxWarp>
          </a:bodyPr>
          <a:lstStyle/>
          <a:p>
            <a:pPr algn="ctr" defTabSz="1218937">
              <a:lnSpc>
                <a:spcPct val="85000"/>
              </a:lnSpc>
              <a:spcBef>
                <a:spcPct val="0"/>
              </a:spcBef>
              <a:defRPr/>
            </a:pPr>
            <a:endParaRPr lang="en-US" sz="4800" spc="-200" dirty="0">
              <a:ln w="3175">
                <a:noFill/>
              </a:ln>
              <a:gradFill flip="none" rotWithShape="1">
                <a:gsLst>
                  <a:gs pos="0">
                    <a:srgbClr val="050813"/>
                  </a:gs>
                  <a:gs pos="81000">
                    <a:srgbClr val="004D6C"/>
                  </a:gs>
                  <a:gs pos="86000">
                    <a:srgbClr val="050813"/>
                  </a:gs>
                </a:gsLst>
                <a:lin ang="5400000" scaled="1"/>
                <a:tileRect/>
              </a:gradFill>
              <a:latin typeface="Kozuka Gothic Pro H" pitchFamily="34" charset="-128"/>
              <a:cs typeface="Arial" charset="0"/>
            </a:endParaRPr>
          </a:p>
        </p:txBody>
      </p:sp>
      <p:sp>
        <p:nvSpPr>
          <p:cNvPr id="2" name="Title 1"/>
          <p:cNvSpPr>
            <a:spLocks noGrp="1"/>
          </p:cNvSpPr>
          <p:nvPr>
            <p:ph type="title"/>
          </p:nvPr>
        </p:nvSpPr>
        <p:spPr>
          <a:xfrm>
            <a:off x="1199331" y="183631"/>
            <a:ext cx="7623629" cy="609398"/>
          </a:xfrm>
        </p:spPr>
        <p:txBody>
          <a:bodyPr>
            <a:normAutofit fontScale="90000"/>
          </a:bodyPr>
          <a:lstStyle/>
          <a:p>
            <a:r>
              <a:rPr lang="en-US" dirty="0" smtClean="0"/>
              <a:t>SP1 Improvements</a:t>
            </a:r>
            <a:endParaRPr lang="en-US" dirty="0"/>
          </a:p>
        </p:txBody>
      </p:sp>
      <p:pic>
        <p:nvPicPr>
          <p:cNvPr id="15" name="Picture 21" descr="green checkmar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7" y="179882"/>
            <a:ext cx="1115729" cy="1095350"/>
          </a:xfrm>
          <a:prstGeom prst="rect">
            <a:avLst/>
          </a:prstGeom>
          <a:noFill/>
          <a:ln>
            <a:noFill/>
          </a:ln>
          <a:extLst/>
        </p:spPr>
      </p:pic>
      <p:sp>
        <p:nvSpPr>
          <p:cNvPr id="21" name="Rectangle 20"/>
          <p:cNvSpPr/>
          <p:nvPr/>
        </p:nvSpPr>
        <p:spPr>
          <a:xfrm>
            <a:off x="175106" y="5943602"/>
            <a:ext cx="8816494" cy="369332"/>
          </a:xfrm>
          <a:prstGeom prst="rect">
            <a:avLst/>
          </a:prstGeom>
        </p:spPr>
        <p:txBody>
          <a:bodyPr wrap="square">
            <a:spAutoFit/>
          </a:bodyPr>
          <a:lstStyle/>
          <a:p>
            <a:pPr defTabSz="914099" fontAlgn="base">
              <a:spcBef>
                <a:spcPct val="0"/>
              </a:spcBef>
              <a:spcAft>
                <a:spcPct val="0"/>
              </a:spcAft>
            </a:pPr>
            <a:endParaRPr lang="en-US" b="1" dirty="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endParaRPr>
          </a:p>
        </p:txBody>
      </p:sp>
      <p:sp>
        <p:nvSpPr>
          <p:cNvPr id="5" name="Round Same Side Corner Rectangle 4"/>
          <p:cNvSpPr/>
          <p:nvPr/>
        </p:nvSpPr>
        <p:spPr bwMode="auto">
          <a:xfrm>
            <a:off x="351020" y="2892094"/>
            <a:ext cx="2057400" cy="1752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Larger Databases now supported</a:t>
            </a:r>
          </a:p>
        </p:txBody>
      </p:sp>
      <p:sp>
        <p:nvSpPr>
          <p:cNvPr id="6" name="Round Same Side Corner Rectangle 5"/>
          <p:cNvSpPr/>
          <p:nvPr/>
        </p:nvSpPr>
        <p:spPr bwMode="auto">
          <a:xfrm>
            <a:off x="4603705" y="2899350"/>
            <a:ext cx="2057400" cy="1752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Storage Manager</a:t>
            </a:r>
          </a:p>
        </p:txBody>
      </p:sp>
      <p:sp>
        <p:nvSpPr>
          <p:cNvPr id="7" name="Round Same Side Corner Rectangle 6"/>
          <p:cNvSpPr/>
          <p:nvPr/>
        </p:nvSpPr>
        <p:spPr bwMode="auto">
          <a:xfrm>
            <a:off x="2470106" y="2899348"/>
            <a:ext cx="2057400" cy="1752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Site recycle Bin</a:t>
            </a:r>
          </a:p>
        </p:txBody>
      </p:sp>
      <p:sp>
        <p:nvSpPr>
          <p:cNvPr id="8" name="Round Same Side Corner Rectangle 7"/>
          <p:cNvSpPr/>
          <p:nvPr/>
        </p:nvSpPr>
        <p:spPr bwMode="auto">
          <a:xfrm>
            <a:off x="6751820" y="2892094"/>
            <a:ext cx="2057400" cy="1752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SQL </a:t>
            </a:r>
            <a:r>
              <a:rPr lang="en-US" sz="1600" dirty="0" err="1" smtClean="0">
                <a:gradFill>
                  <a:gsLst>
                    <a:gs pos="0">
                      <a:srgbClr val="FFFFFF"/>
                    </a:gs>
                    <a:gs pos="100000">
                      <a:srgbClr val="FFFFFF"/>
                    </a:gs>
                  </a:gsLst>
                  <a:lin ang="5400000" scaled="0"/>
                </a:gradFill>
                <a:effectLst>
                  <a:outerShdw blurRad="38100" dist="38100" dir="2700000" algn="tl">
                    <a:srgbClr val="000000">
                      <a:alpha val="43137"/>
                    </a:srgbClr>
                  </a:outerShdw>
                </a:effectLst>
              </a:rPr>
              <a:t>Filestream</a:t>
            </a:r>
            <a: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 RBS support</a:t>
            </a:r>
          </a:p>
        </p:txBody>
      </p:sp>
    </p:spTree>
    <p:extLst>
      <p:ext uri="{BB962C8B-B14F-4D97-AF65-F5344CB8AC3E}">
        <p14:creationId xmlns:p14="http://schemas.microsoft.com/office/powerpoint/2010/main" val="1028141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SharePoint 2010 Architecture</a:t>
            </a:r>
            <a:endParaRPr lang="en-US" dirty="0"/>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33156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Scale across Content DB’s</a:t>
            </a:r>
            <a:endParaRPr lang="en-AU" dirty="0"/>
          </a:p>
        </p:txBody>
      </p:sp>
      <p:sp>
        <p:nvSpPr>
          <p:cNvPr id="6" name="Content Placeholder 5"/>
          <p:cNvSpPr>
            <a:spLocks noGrp="1"/>
          </p:cNvSpPr>
          <p:nvPr>
            <p:ph idx="1"/>
          </p:nvPr>
        </p:nvSpPr>
        <p:spPr/>
        <p:txBody>
          <a:bodyPr/>
          <a:lstStyle/>
          <a:p>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grpSp>
        <p:nvGrpSpPr>
          <p:cNvPr id="7" name="Group 6"/>
          <p:cNvGrpSpPr/>
          <p:nvPr/>
        </p:nvGrpSpPr>
        <p:grpSpPr>
          <a:xfrm>
            <a:off x="730250" y="1905001"/>
            <a:ext cx="2743200" cy="4032523"/>
            <a:chOff x="730250" y="1232640"/>
            <a:chExt cx="2743200" cy="3505200"/>
          </a:xfrm>
          <a:effectLst>
            <a:reflection blurRad="6350" stA="52000" endA="300" endPos="35000" dir="5400000" sy="-100000" algn="bl" rotWithShape="0"/>
          </a:effectLst>
          <a:scene3d>
            <a:camera prst="perspectiveHeroicExtremeRightFacing"/>
            <a:lightRig rig="threePt" dir="t"/>
          </a:scene3d>
        </p:grpSpPr>
        <p:sp>
          <p:nvSpPr>
            <p:cNvPr id="8" name="Rounded Rectangle 7"/>
            <p:cNvSpPr/>
            <p:nvPr/>
          </p:nvSpPr>
          <p:spPr bwMode="auto">
            <a:xfrm>
              <a:off x="730250" y="1232640"/>
              <a:ext cx="2743200" cy="3505200"/>
            </a:xfrm>
            <a:prstGeom prst="roundRect">
              <a:avLst/>
            </a:prstGeom>
            <a:solidFill>
              <a:schemeClr val="bg1">
                <a:alpha val="80000"/>
              </a:schemeClr>
            </a:solidFill>
            <a:ln w="3175">
              <a:gradFill>
                <a:gsLst>
                  <a:gs pos="0">
                    <a:srgbClr val="FFC000"/>
                  </a:gs>
                  <a:gs pos="50000">
                    <a:srgbClr val="FFC000"/>
                  </a:gs>
                  <a:gs pos="100000">
                    <a:srgbClr val="FFC000"/>
                  </a:gs>
                </a:gsLst>
                <a:lin ang="5400000" scaled="0"/>
              </a:grad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anchor="ctr"/>
            <a:lstStyle/>
            <a:p>
              <a:pPr algn="ctr"/>
              <a:endParaRPr lang="en-US" sz="1600" dirty="0" smtClean="0">
                <a:gradFill>
                  <a:gsLst>
                    <a:gs pos="0">
                      <a:schemeClr val="tx1"/>
                    </a:gs>
                    <a:gs pos="100000">
                      <a:schemeClr val="tx1"/>
                    </a:gs>
                  </a:gsLst>
                  <a:lin ang="5400000" scaled="0"/>
                </a:gradFill>
              </a:endParaRPr>
            </a:p>
          </p:txBody>
        </p:sp>
        <p:sp>
          <p:nvSpPr>
            <p:cNvPr id="9" name="TextBox 8"/>
            <p:cNvSpPr txBox="1"/>
            <p:nvPr/>
          </p:nvSpPr>
          <p:spPr>
            <a:xfrm>
              <a:off x="882650" y="3667016"/>
              <a:ext cx="2438400" cy="64207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Collaboration Sites</a:t>
              </a:r>
            </a:p>
            <a:p>
              <a:pPr algn="ctr"/>
              <a:r>
                <a:rPr lang="en-US" sz="1600" dirty="0" smtClean="0">
                  <a:gradFill>
                    <a:gsLst>
                      <a:gs pos="0">
                        <a:schemeClr val="tx1"/>
                      </a:gs>
                      <a:gs pos="86000">
                        <a:schemeClr val="tx1"/>
                      </a:gs>
                    </a:gsLst>
                    <a:lin ang="5400000" scaled="0"/>
                  </a:gradFill>
                </a:rPr>
                <a:t>Content Databases</a:t>
              </a:r>
            </a:p>
            <a:p>
              <a:pPr algn="ctr"/>
              <a:r>
                <a:rPr lang="en-US" sz="1600" dirty="0" smtClean="0">
                  <a:gradFill>
                    <a:gsLst>
                      <a:gs pos="0">
                        <a:schemeClr val="tx1"/>
                      </a:gs>
                      <a:gs pos="86000">
                        <a:schemeClr val="tx1"/>
                      </a:gs>
                    </a:gsLst>
                    <a:lin ang="5400000" scaled="0"/>
                  </a:gradFill>
                </a:rPr>
                <a:t>200 GB</a:t>
              </a:r>
            </a:p>
          </p:txBody>
        </p:sp>
      </p:gr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636" y="2605089"/>
            <a:ext cx="105040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13354" y="1640349"/>
            <a:ext cx="2517292" cy="4503120"/>
            <a:chOff x="3216536" y="1189608"/>
            <a:chExt cx="2678655" cy="3505200"/>
          </a:xfrm>
          <a:effectLst/>
          <a:scene3d>
            <a:camera prst="perspectiveBelow"/>
            <a:lightRig rig="threePt" dir="t"/>
          </a:scene3d>
        </p:grpSpPr>
        <p:sp>
          <p:nvSpPr>
            <p:cNvPr id="16" name="Rounded Rectangle 15"/>
            <p:cNvSpPr/>
            <p:nvPr/>
          </p:nvSpPr>
          <p:spPr bwMode="auto">
            <a:xfrm>
              <a:off x="3216536" y="1189608"/>
              <a:ext cx="2678655" cy="3505200"/>
            </a:xfrm>
            <a:prstGeom prst="roundRect">
              <a:avLst/>
            </a:prstGeom>
            <a:solidFill>
              <a:schemeClr val="bg1">
                <a:alpha val="80000"/>
              </a:schemeClr>
            </a:solidFill>
            <a:ln w="3175">
              <a:gradFill>
                <a:gsLst>
                  <a:gs pos="0">
                    <a:srgbClr val="FFC000"/>
                  </a:gs>
                  <a:gs pos="50000">
                    <a:srgbClr val="FFC000"/>
                  </a:gs>
                  <a:gs pos="100000">
                    <a:srgbClr val="FFC000"/>
                  </a:gs>
                </a:gsLst>
                <a:lin ang="5400000" scaled="0"/>
              </a:grad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anchor="ctr"/>
            <a:lstStyle/>
            <a:p>
              <a:pPr algn="ctr"/>
              <a:endParaRPr lang="en-US" sz="1600" dirty="0" smtClean="0">
                <a:gradFill>
                  <a:gsLst>
                    <a:gs pos="0">
                      <a:schemeClr val="tx1"/>
                    </a:gs>
                    <a:gs pos="100000">
                      <a:schemeClr val="tx1"/>
                    </a:gs>
                  </a:gsLst>
                  <a:lin ang="5400000" scaled="0"/>
                </a:gradFill>
              </a:endParaRPr>
            </a:p>
          </p:txBody>
        </p:sp>
        <p:sp>
          <p:nvSpPr>
            <p:cNvPr id="17" name="TextBox 16"/>
            <p:cNvSpPr txBox="1"/>
            <p:nvPr/>
          </p:nvSpPr>
          <p:spPr>
            <a:xfrm>
              <a:off x="3365350" y="3691040"/>
              <a:ext cx="2381027" cy="335400"/>
            </a:xfrm>
            <a:prstGeom prst="rect">
              <a:avLst/>
            </a:prstGeom>
            <a:noFill/>
          </p:spPr>
          <p:txBody>
            <a:bodyPr wrap="square" lIns="0" tIns="0" rIns="0" bIns="0" rtlCol="0">
              <a:spAutoFit/>
            </a:bodyPr>
            <a:lstStyle/>
            <a:p>
              <a:pPr algn="ctr"/>
              <a:r>
                <a:rPr lang="en-US" sz="1400" dirty="0" smtClean="0">
                  <a:gradFill>
                    <a:gsLst>
                      <a:gs pos="0">
                        <a:schemeClr val="tx1"/>
                      </a:gs>
                      <a:gs pos="86000">
                        <a:schemeClr val="tx1"/>
                      </a:gs>
                    </a:gsLst>
                    <a:lin ang="5400000" scaled="0"/>
                  </a:gradFill>
                </a:rPr>
                <a:t>Large Content Database</a:t>
              </a:r>
            </a:p>
            <a:p>
              <a:pPr algn="ctr"/>
              <a:r>
                <a:rPr lang="en-US" sz="1400" dirty="0" smtClean="0">
                  <a:gradFill>
                    <a:gsLst>
                      <a:gs pos="0">
                        <a:schemeClr val="tx1"/>
                      </a:gs>
                      <a:gs pos="86000">
                        <a:schemeClr val="tx1"/>
                      </a:gs>
                    </a:gsLst>
                    <a:lin ang="5400000" scaled="0"/>
                  </a:gradFill>
                </a:rPr>
                <a:t>200 GB – 4 TB</a:t>
              </a:r>
            </a:p>
          </p:txBody>
        </p:sp>
      </p:gr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619378"/>
            <a:ext cx="105040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5664788" y="1905002"/>
            <a:ext cx="2743200" cy="4021765"/>
            <a:chOff x="5664788" y="1221882"/>
            <a:chExt cx="2743200" cy="3505200"/>
          </a:xfrm>
          <a:effectLst>
            <a:reflection blurRad="6350" stA="52000" endA="300" endPos="35000" dir="5400000" sy="-100000" algn="bl" rotWithShape="0"/>
          </a:effectLst>
          <a:scene3d>
            <a:camera prst="perspectiveHeroicExtremeLeftFacing"/>
            <a:lightRig rig="threePt" dir="t"/>
          </a:scene3d>
        </p:grpSpPr>
        <p:sp>
          <p:nvSpPr>
            <p:cNvPr id="20" name="Rounded Rectangle 19"/>
            <p:cNvSpPr/>
            <p:nvPr/>
          </p:nvSpPr>
          <p:spPr bwMode="auto">
            <a:xfrm>
              <a:off x="5664788" y="1221882"/>
              <a:ext cx="2743200" cy="3505200"/>
            </a:xfrm>
            <a:prstGeom prst="roundRect">
              <a:avLst/>
            </a:prstGeom>
            <a:solidFill>
              <a:schemeClr val="bg1">
                <a:alpha val="80000"/>
              </a:schemeClr>
            </a:solidFill>
            <a:ln w="3175">
              <a:gradFill>
                <a:gsLst>
                  <a:gs pos="0">
                    <a:srgbClr val="FFC000"/>
                  </a:gs>
                  <a:gs pos="50000">
                    <a:srgbClr val="FFC000"/>
                  </a:gs>
                  <a:gs pos="100000">
                    <a:srgbClr val="FFC000"/>
                  </a:gs>
                </a:gsLst>
                <a:lin ang="5400000" scaled="0"/>
              </a:grad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anchor="ctr"/>
            <a:lstStyle/>
            <a:p>
              <a:pPr algn="ctr"/>
              <a:endParaRPr lang="en-US" sz="1600" dirty="0" smtClean="0">
                <a:gradFill>
                  <a:gsLst>
                    <a:gs pos="0">
                      <a:schemeClr val="tx1"/>
                    </a:gs>
                    <a:gs pos="100000">
                      <a:schemeClr val="tx1"/>
                    </a:gs>
                  </a:gsLst>
                  <a:lin ang="5400000" scaled="0"/>
                </a:gradFill>
              </a:endParaRPr>
            </a:p>
          </p:txBody>
        </p:sp>
        <p:sp>
          <p:nvSpPr>
            <p:cNvPr id="21" name="TextBox 20"/>
            <p:cNvSpPr txBox="1"/>
            <p:nvPr/>
          </p:nvSpPr>
          <p:spPr>
            <a:xfrm>
              <a:off x="5817188" y="3790126"/>
              <a:ext cx="2438400" cy="643788"/>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Archive Sites</a:t>
              </a:r>
            </a:p>
            <a:p>
              <a:pPr algn="ctr"/>
              <a:r>
                <a:rPr lang="en-US" sz="1600" dirty="0" smtClean="0">
                  <a:gradFill>
                    <a:gsLst>
                      <a:gs pos="0">
                        <a:schemeClr val="tx1"/>
                      </a:gs>
                      <a:gs pos="86000">
                        <a:schemeClr val="tx1"/>
                      </a:gs>
                    </a:gsLst>
                    <a:lin ang="5400000" scaled="0"/>
                  </a:gradFill>
                </a:rPr>
                <a:t>Content Databases</a:t>
              </a:r>
            </a:p>
            <a:p>
              <a:pPr algn="ctr"/>
              <a:r>
                <a:rPr lang="en-US" sz="1600" dirty="0">
                  <a:gradFill>
                    <a:gsLst>
                      <a:gs pos="0">
                        <a:schemeClr val="tx1"/>
                      </a:gs>
                      <a:gs pos="86000">
                        <a:schemeClr val="tx1"/>
                      </a:gs>
                    </a:gsLst>
                    <a:lin ang="5400000" scaled="0"/>
                  </a:gradFill>
                </a:rPr>
                <a:t>4</a:t>
              </a:r>
              <a:r>
                <a:rPr lang="en-US" sz="1600" dirty="0" smtClean="0">
                  <a:gradFill>
                    <a:gsLst>
                      <a:gs pos="0">
                        <a:schemeClr val="tx1"/>
                      </a:gs>
                      <a:gs pos="86000">
                        <a:schemeClr val="tx1"/>
                      </a:gs>
                    </a:gsLst>
                    <a:lin ang="5400000" scaled="0"/>
                  </a:gradFill>
                </a:rPr>
                <a:t>TB</a:t>
              </a:r>
            </a:p>
          </p:txBody>
        </p:sp>
      </p:gr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771777"/>
            <a:ext cx="105040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34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a:spLocks noGrp="1"/>
          </p:cNvSpPr>
          <p:nvPr>
            <p:ph type="title"/>
          </p:nvPr>
        </p:nvSpPr>
        <p:spPr/>
        <p:txBody>
          <a:bodyPr/>
          <a:lstStyle/>
          <a:p>
            <a:r>
              <a:rPr sz="4400" dirty="0" smtClean="0"/>
              <a:t>Collaboration to Archive</a:t>
            </a:r>
            <a:endParaRPr lang="en-US" sz="4400" dirty="0"/>
          </a:p>
        </p:txBody>
      </p:sp>
      <p:grpSp>
        <p:nvGrpSpPr>
          <p:cNvPr id="73" name="Group 72"/>
          <p:cNvGrpSpPr/>
          <p:nvPr/>
        </p:nvGrpSpPr>
        <p:grpSpPr>
          <a:xfrm>
            <a:off x="730250" y="1640347"/>
            <a:ext cx="2743200" cy="4188459"/>
            <a:chOff x="730250" y="1232640"/>
            <a:chExt cx="2743200" cy="3580160"/>
          </a:xfrm>
          <a:effectLst/>
          <a:scene3d>
            <a:camera prst="perspectiveHeroicExtremeRightFacing"/>
            <a:lightRig rig="threePt" dir="t"/>
          </a:scene3d>
        </p:grpSpPr>
        <p:sp>
          <p:nvSpPr>
            <p:cNvPr id="44" name="Rounded Rectangle 43"/>
            <p:cNvSpPr/>
            <p:nvPr/>
          </p:nvSpPr>
          <p:spPr bwMode="auto">
            <a:xfrm>
              <a:off x="730250" y="1232640"/>
              <a:ext cx="2743200" cy="3505200"/>
            </a:xfrm>
            <a:prstGeom prst="roundRect">
              <a:avLst/>
            </a:prstGeom>
            <a:solidFill>
              <a:schemeClr val="bg1">
                <a:alpha val="80000"/>
              </a:schemeClr>
            </a:solidFill>
            <a:ln w="3175">
              <a:gradFill>
                <a:gsLst>
                  <a:gs pos="0">
                    <a:srgbClr val="FFC000"/>
                  </a:gs>
                  <a:gs pos="50000">
                    <a:srgbClr val="FFC000"/>
                  </a:gs>
                  <a:gs pos="100000">
                    <a:srgbClr val="FFC000"/>
                  </a:gs>
                </a:gsLst>
                <a:lin ang="5400000" scaled="0"/>
              </a:grad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anchor="ctr"/>
            <a:lstStyle/>
            <a:p>
              <a:pPr algn="ctr"/>
              <a:endParaRPr lang="en-US" sz="1600" dirty="0" smtClean="0">
                <a:gradFill>
                  <a:gsLst>
                    <a:gs pos="0">
                      <a:schemeClr val="tx1"/>
                    </a:gs>
                    <a:gs pos="100000">
                      <a:schemeClr val="tx1"/>
                    </a:gs>
                  </a:gsLst>
                  <a:lin ang="5400000" scaled="0"/>
                </a:gradFill>
              </a:endParaRPr>
            </a:p>
          </p:txBody>
        </p:sp>
        <p:sp>
          <p:nvSpPr>
            <p:cNvPr id="45" name="TextBox 44"/>
            <p:cNvSpPr txBox="1"/>
            <p:nvPr/>
          </p:nvSpPr>
          <p:spPr>
            <a:xfrm>
              <a:off x="882650" y="3651060"/>
              <a:ext cx="2438400" cy="1161740"/>
            </a:xfrm>
            <a:prstGeom prst="rect">
              <a:avLst/>
            </a:prstGeom>
            <a:noFill/>
          </p:spPr>
          <p:txBody>
            <a:bodyPr wrap="square" lIns="0" tIns="0" rIns="0" bIns="0" rtlCol="0">
              <a:spAutoFit/>
            </a:bodyPr>
            <a:lstStyle/>
            <a:p>
              <a:r>
                <a:rPr lang="en-US" sz="1600" dirty="0" smtClean="0">
                  <a:gradFill>
                    <a:gsLst>
                      <a:gs pos="0">
                        <a:schemeClr val="tx1"/>
                      </a:gs>
                      <a:gs pos="100000">
                        <a:schemeClr val="tx1"/>
                      </a:gs>
                    </a:gsLst>
                    <a:lin ang="5400000" scaled="0"/>
                  </a:gradFill>
                </a:rPr>
                <a:t>Site: Teams, Document Centers</a:t>
              </a:r>
            </a:p>
            <a:p>
              <a:r>
                <a:rPr lang="en-US" sz="1600" dirty="0" smtClean="0">
                  <a:gradFill>
                    <a:gsLst>
                      <a:gs pos="0">
                        <a:schemeClr val="tx1"/>
                      </a:gs>
                      <a:gs pos="100000">
                        <a:schemeClr val="tx1"/>
                      </a:gs>
                    </a:gsLst>
                    <a:lin ang="5400000" scaled="0"/>
                  </a:gradFill>
                </a:rPr>
                <a:t>Features: Managed Metadata, Document ID Service, Content Types</a:t>
              </a:r>
              <a:endParaRPr lang="en-US" sz="1600" dirty="0">
                <a:gradFill>
                  <a:gsLst>
                    <a:gs pos="0">
                      <a:schemeClr val="tx1"/>
                    </a:gs>
                    <a:gs pos="100000">
                      <a:schemeClr val="tx1"/>
                    </a:gs>
                  </a:gsLst>
                  <a:lin ang="5400000" scaled="0"/>
                </a:gradFill>
              </a:endParaRPr>
            </a:p>
          </p:txBody>
        </p:sp>
      </p:grpSp>
      <p:grpSp>
        <p:nvGrpSpPr>
          <p:cNvPr id="72" name="Group 71"/>
          <p:cNvGrpSpPr/>
          <p:nvPr/>
        </p:nvGrpSpPr>
        <p:grpSpPr>
          <a:xfrm>
            <a:off x="5666875" y="1640348"/>
            <a:ext cx="2743200" cy="4278511"/>
            <a:chOff x="5666875" y="1221882"/>
            <a:chExt cx="2743200" cy="3578974"/>
          </a:xfrm>
          <a:effectLst/>
          <a:scene3d>
            <a:camera prst="perspectiveHeroicExtremeLeftFacing"/>
            <a:lightRig rig="threePt" dir="t"/>
          </a:scene3d>
        </p:grpSpPr>
        <p:sp>
          <p:nvSpPr>
            <p:cNvPr id="53" name="Rounded Rectangle 52"/>
            <p:cNvSpPr/>
            <p:nvPr/>
          </p:nvSpPr>
          <p:spPr bwMode="auto">
            <a:xfrm>
              <a:off x="5666875" y="1221882"/>
              <a:ext cx="2743200" cy="3505200"/>
            </a:xfrm>
            <a:prstGeom prst="roundRect">
              <a:avLst/>
            </a:prstGeom>
            <a:solidFill>
              <a:schemeClr val="bg1">
                <a:alpha val="80000"/>
              </a:schemeClr>
            </a:solidFill>
            <a:ln w="3175">
              <a:gradFill>
                <a:gsLst>
                  <a:gs pos="0">
                    <a:srgbClr val="FFC000"/>
                  </a:gs>
                  <a:gs pos="50000">
                    <a:srgbClr val="FFC000"/>
                  </a:gs>
                  <a:gs pos="100000">
                    <a:srgbClr val="FFC000"/>
                  </a:gs>
                </a:gsLst>
                <a:lin ang="5400000" scaled="0"/>
              </a:grad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anchor="ctr"/>
            <a:lstStyle/>
            <a:p>
              <a:pPr algn="ctr"/>
              <a:endParaRPr lang="en-US" sz="1600" dirty="0" smtClean="0">
                <a:gradFill>
                  <a:gsLst>
                    <a:gs pos="0">
                      <a:schemeClr val="tx1"/>
                    </a:gs>
                    <a:gs pos="100000">
                      <a:schemeClr val="tx1"/>
                    </a:gs>
                  </a:gsLst>
                  <a:lin ang="5400000" scaled="0"/>
                </a:gradFill>
              </a:endParaRPr>
            </a:p>
          </p:txBody>
        </p:sp>
        <p:sp>
          <p:nvSpPr>
            <p:cNvPr id="54" name="TextBox 53"/>
            <p:cNvSpPr txBox="1"/>
            <p:nvPr/>
          </p:nvSpPr>
          <p:spPr>
            <a:xfrm>
              <a:off x="5819275" y="3871155"/>
              <a:ext cx="2438400" cy="92970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Site: Record Center</a:t>
              </a:r>
            </a:p>
            <a:p>
              <a:pPr algn="ctr"/>
              <a:r>
                <a:rPr lang="en-US" sz="1600" dirty="0" smtClean="0">
                  <a:gradFill>
                    <a:gsLst>
                      <a:gs pos="0">
                        <a:schemeClr val="tx1"/>
                      </a:gs>
                      <a:gs pos="86000">
                        <a:schemeClr val="tx1"/>
                      </a:gs>
                    </a:gsLst>
                    <a:lin ang="5400000" scaled="0"/>
                  </a:gradFill>
                </a:rPr>
                <a:t>Features</a:t>
              </a:r>
              <a:r>
                <a:rPr lang="en-US" sz="1600" dirty="0">
                  <a:gradFill>
                    <a:gsLst>
                      <a:gs pos="0">
                        <a:schemeClr val="tx1"/>
                      </a:gs>
                      <a:gs pos="86000">
                        <a:schemeClr val="tx1"/>
                      </a:gs>
                    </a:gsLst>
                    <a:lin ang="5400000" scaled="0"/>
                  </a:gradFill>
                </a:rPr>
                <a:t>: Drop-off Library, Content Organizer, Records Library</a:t>
              </a:r>
              <a:endParaRPr lang="en-US" sz="1600" dirty="0" smtClean="0">
                <a:gradFill>
                  <a:gsLst>
                    <a:gs pos="0">
                      <a:schemeClr val="tx1"/>
                    </a:gs>
                    <a:gs pos="86000">
                      <a:schemeClr val="tx1"/>
                    </a:gs>
                  </a:gsLst>
                  <a:lin ang="5400000" scaled="0"/>
                </a:gradFill>
              </a:endParaRPr>
            </a:p>
          </p:txBody>
        </p:sp>
        <p:sp>
          <p:nvSpPr>
            <p:cNvPr id="67" name="TextBox 66"/>
            <p:cNvSpPr txBox="1"/>
            <p:nvPr/>
          </p:nvSpPr>
          <p:spPr>
            <a:xfrm>
              <a:off x="5895186" y="3226401"/>
              <a:ext cx="2301816" cy="174319"/>
            </a:xfrm>
            <a:prstGeom prst="rect">
              <a:avLst/>
            </a:prstGeom>
            <a:noFill/>
          </p:spPr>
          <p:txBody>
            <a:bodyPr wrap="square" lIns="0" tIns="0" rIns="0" bIns="0" rtlCol="0">
              <a:spAutoFit/>
            </a:bodyPr>
            <a:lstStyle/>
            <a:p>
              <a:pPr algn="r"/>
              <a:endParaRPr lang="en-US" sz="1200" dirty="0" smtClean="0">
                <a:gradFill>
                  <a:gsLst>
                    <a:gs pos="0">
                      <a:schemeClr val="tx1"/>
                    </a:gs>
                    <a:gs pos="86000">
                      <a:schemeClr val="tx1"/>
                    </a:gs>
                  </a:gsLst>
                  <a:lin ang="5400000" scaled="0"/>
                </a:gradFill>
              </a:endParaRPr>
            </a:p>
          </p:txBody>
        </p:sp>
      </p:grpSp>
      <p:grpSp>
        <p:nvGrpSpPr>
          <p:cNvPr id="82" name="Group 81"/>
          <p:cNvGrpSpPr/>
          <p:nvPr/>
        </p:nvGrpSpPr>
        <p:grpSpPr>
          <a:xfrm>
            <a:off x="3313354" y="1640349"/>
            <a:ext cx="2517292" cy="4299257"/>
            <a:chOff x="3216536" y="1189608"/>
            <a:chExt cx="2678655" cy="3522196"/>
          </a:xfrm>
          <a:effectLst/>
          <a:scene3d>
            <a:camera prst="perspectiveBelow"/>
            <a:lightRig rig="threePt" dir="t"/>
          </a:scene3d>
        </p:grpSpPr>
        <p:sp>
          <p:nvSpPr>
            <p:cNvPr id="75" name="Rounded Rectangle 74"/>
            <p:cNvSpPr/>
            <p:nvPr/>
          </p:nvSpPr>
          <p:spPr bwMode="auto">
            <a:xfrm>
              <a:off x="3216536" y="1189608"/>
              <a:ext cx="2678655" cy="3505200"/>
            </a:xfrm>
            <a:prstGeom prst="roundRect">
              <a:avLst/>
            </a:prstGeom>
            <a:solidFill>
              <a:schemeClr val="bg1">
                <a:alpha val="80000"/>
              </a:schemeClr>
            </a:solidFill>
            <a:ln w="3175">
              <a:gradFill>
                <a:gsLst>
                  <a:gs pos="0">
                    <a:srgbClr val="FFC000"/>
                  </a:gs>
                  <a:gs pos="50000">
                    <a:srgbClr val="FFC000"/>
                  </a:gs>
                  <a:gs pos="100000">
                    <a:srgbClr val="FFC000"/>
                  </a:gs>
                </a:gsLst>
                <a:lin ang="5400000" scaled="0"/>
              </a:grad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anchor="ctr"/>
            <a:lstStyle/>
            <a:p>
              <a:pPr algn="ctr"/>
              <a:endParaRPr lang="en-US" sz="1600" dirty="0" smtClean="0">
                <a:gradFill>
                  <a:gsLst>
                    <a:gs pos="0">
                      <a:schemeClr val="tx1"/>
                    </a:gs>
                    <a:gs pos="100000">
                      <a:schemeClr val="tx1"/>
                    </a:gs>
                  </a:gsLst>
                  <a:lin ang="5400000" scaled="0"/>
                </a:gradFill>
              </a:endParaRPr>
            </a:p>
          </p:txBody>
        </p:sp>
        <p:sp>
          <p:nvSpPr>
            <p:cNvPr id="76" name="TextBox 75"/>
            <p:cNvSpPr txBox="1"/>
            <p:nvPr/>
          </p:nvSpPr>
          <p:spPr>
            <a:xfrm>
              <a:off x="3365350" y="3691040"/>
              <a:ext cx="2381027" cy="1020764"/>
            </a:xfrm>
            <a:prstGeom prst="rect">
              <a:avLst/>
            </a:prstGeom>
            <a:noFill/>
          </p:spPr>
          <p:txBody>
            <a:bodyPr wrap="square" lIns="0" tIns="0" rIns="0" bIns="0" rtlCol="0">
              <a:spAutoFit/>
            </a:bodyPr>
            <a:lstStyle/>
            <a:p>
              <a:pPr algn="ctr"/>
              <a:r>
                <a:rPr lang="en-US" sz="1400" dirty="0" smtClean="0">
                  <a:gradFill>
                    <a:gsLst>
                      <a:gs pos="0">
                        <a:schemeClr val="tx1"/>
                      </a:gs>
                      <a:gs pos="86000">
                        <a:schemeClr val="tx1"/>
                      </a:gs>
                    </a:gsLst>
                    <a:lin ang="5400000" scaled="0"/>
                  </a:gradFill>
                </a:rPr>
                <a:t>Site: Team Site/Document Center</a:t>
              </a:r>
            </a:p>
            <a:p>
              <a:pPr algn="ctr"/>
              <a:r>
                <a:rPr lang="en-US" sz="1400" dirty="0" smtClean="0">
                  <a:gradFill>
                    <a:gsLst>
                      <a:gs pos="0">
                        <a:schemeClr val="tx1"/>
                      </a:gs>
                      <a:gs pos="86000">
                        <a:schemeClr val="tx1"/>
                      </a:gs>
                    </a:gsLst>
                    <a:lin ang="5400000" scaled="0"/>
                  </a:gradFill>
                </a:rPr>
                <a:t>Features</a:t>
              </a:r>
              <a:r>
                <a:rPr lang="en-US" sz="1400" dirty="0">
                  <a:gradFill>
                    <a:gsLst>
                      <a:gs pos="0">
                        <a:schemeClr val="tx1"/>
                      </a:gs>
                      <a:gs pos="86000">
                        <a:schemeClr val="tx1"/>
                      </a:gs>
                    </a:gsLst>
                    <a:lin ang="5400000" scaled="0"/>
                  </a:gradFill>
                </a:rPr>
                <a:t>: Search, Master Drop-off Library, Master Content Organizer</a:t>
              </a:r>
              <a:endParaRPr lang="en-US" sz="1400" dirty="0" smtClean="0">
                <a:gradFill>
                  <a:gsLst>
                    <a:gs pos="0">
                      <a:schemeClr val="tx1"/>
                    </a:gs>
                    <a:gs pos="86000">
                      <a:schemeClr val="tx1"/>
                    </a:gs>
                  </a:gsLst>
                  <a:lin ang="5400000" scaled="0"/>
                </a:gradFill>
              </a:endParaRPr>
            </a:p>
          </p:txBody>
        </p:sp>
      </p:gr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747" y="1750010"/>
            <a:ext cx="173876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Bent Arrow 46"/>
          <p:cNvSpPr/>
          <p:nvPr/>
        </p:nvSpPr>
        <p:spPr bwMode="auto">
          <a:xfrm rot="10800000">
            <a:off x="7409587" y="2638425"/>
            <a:ext cx="243362" cy="1224817"/>
          </a:xfrm>
          <a:prstGeom prst="bentArrow">
            <a:avLst>
              <a:gd name="adj1" fmla="val 27985"/>
              <a:gd name="adj2" fmla="val 25000"/>
              <a:gd name="adj3" fmla="val 25000"/>
              <a:gd name="adj4" fmla="val 25840"/>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48" name="Bent Arrow 47"/>
          <p:cNvSpPr/>
          <p:nvPr/>
        </p:nvSpPr>
        <p:spPr bwMode="auto">
          <a:xfrm rot="10800000">
            <a:off x="7259118" y="2343150"/>
            <a:ext cx="243362" cy="1219119"/>
          </a:xfrm>
          <a:prstGeom prst="bentArrow">
            <a:avLst>
              <a:gd name="adj1" fmla="val 27985"/>
              <a:gd name="adj2" fmla="val 25000"/>
              <a:gd name="adj3" fmla="val 25000"/>
              <a:gd name="adj4" fmla="val 25840"/>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49" name="Bent Arrow 48"/>
          <p:cNvSpPr/>
          <p:nvPr/>
        </p:nvSpPr>
        <p:spPr bwMode="auto">
          <a:xfrm rot="10800000">
            <a:off x="7038331" y="2175796"/>
            <a:ext cx="243362" cy="1223524"/>
          </a:xfrm>
          <a:prstGeom prst="bentArrow">
            <a:avLst>
              <a:gd name="adj1" fmla="val 27985"/>
              <a:gd name="adj2" fmla="val 25000"/>
              <a:gd name="adj3" fmla="val 25000"/>
              <a:gd name="adj4" fmla="val 25840"/>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51" name="Block Arc 50"/>
          <p:cNvSpPr/>
          <p:nvPr/>
        </p:nvSpPr>
        <p:spPr bwMode="auto">
          <a:xfrm rot="10800000" flipH="1" flipV="1">
            <a:off x="1298806" y="1777845"/>
            <a:ext cx="749420" cy="451977"/>
          </a:xfrm>
          <a:prstGeom prst="blockArc">
            <a:avLst>
              <a:gd name="adj1" fmla="val 10967667"/>
              <a:gd name="adj2" fmla="val 21258890"/>
              <a:gd name="adj3" fmla="val 17784"/>
            </a:avLst>
          </a:prstGeom>
          <a:gradFill flip="none" rotWithShape="1">
            <a:gsLst>
              <a:gs pos="69000">
                <a:schemeClr val="bg2">
                  <a:lumMod val="50000"/>
                  <a:lumOff val="50000"/>
                  <a:alpha val="41000"/>
                </a:schemeClr>
              </a:gs>
              <a:gs pos="34000">
                <a:schemeClr val="accent1"/>
              </a:gs>
              <a:gs pos="15000">
                <a:schemeClr val="accent1">
                  <a:alpha val="0"/>
                </a:schemeClr>
              </a:gs>
              <a:gs pos="0">
                <a:schemeClr val="accent3"/>
              </a:gs>
              <a:gs pos="100000">
                <a:schemeClr val="tx1">
                  <a:alpha val="0"/>
                </a:schemeClr>
              </a:gs>
            </a:gsLst>
            <a:path path="shape">
              <a:fillToRect l="50000" t="50000" r="50000" b="50000"/>
            </a:path>
            <a:tileRect/>
          </a:gradFill>
          <a:ln w="25400" cap="rnd" cmpd="sng">
            <a:noFill/>
            <a:prstDash val="sysDot"/>
            <a:headEnd type="none" w="med" len="med"/>
            <a:tailEnd type="none" w="med" len="med"/>
          </a:ln>
          <a:effectLst>
            <a:outerShdw blurRad="50800" dist="38100" dir="5400000" rotWithShape="0">
              <a:schemeClr val="tx2">
                <a:alpha val="40000"/>
              </a:schemeClr>
            </a:outerShdw>
          </a:effectLst>
          <a:scene3d>
            <a:camera prst="perspectiveHeroicExtremeRightFacing"/>
            <a:lightRig rig="threePt" dir="t"/>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52" name="Block Arc 51"/>
          <p:cNvSpPr/>
          <p:nvPr/>
        </p:nvSpPr>
        <p:spPr bwMode="auto">
          <a:xfrm rot="10800000" flipH="1" flipV="1">
            <a:off x="1687184" y="2462388"/>
            <a:ext cx="749420" cy="451977"/>
          </a:xfrm>
          <a:prstGeom prst="blockArc">
            <a:avLst>
              <a:gd name="adj1" fmla="val 10967667"/>
              <a:gd name="adj2" fmla="val 21258890"/>
              <a:gd name="adj3" fmla="val 17784"/>
            </a:avLst>
          </a:prstGeom>
          <a:gradFill flip="none" rotWithShape="1">
            <a:gsLst>
              <a:gs pos="69000">
                <a:schemeClr val="bg2">
                  <a:lumMod val="50000"/>
                  <a:lumOff val="50000"/>
                  <a:alpha val="41000"/>
                </a:schemeClr>
              </a:gs>
              <a:gs pos="34000">
                <a:schemeClr val="accent1"/>
              </a:gs>
              <a:gs pos="15000">
                <a:schemeClr val="accent1">
                  <a:alpha val="0"/>
                </a:schemeClr>
              </a:gs>
              <a:gs pos="0">
                <a:schemeClr val="accent3"/>
              </a:gs>
              <a:gs pos="100000">
                <a:schemeClr val="tx1">
                  <a:alpha val="0"/>
                </a:schemeClr>
              </a:gs>
            </a:gsLst>
            <a:path path="shape">
              <a:fillToRect l="50000" t="50000" r="50000" b="50000"/>
            </a:path>
            <a:tileRect/>
          </a:gradFill>
          <a:ln w="25400" cap="rnd" cmpd="sng">
            <a:noFill/>
            <a:prstDash val="sysDot"/>
            <a:headEnd type="none" w="med" len="med"/>
            <a:tailEnd type="none" w="med" len="med"/>
          </a:ln>
          <a:effectLst>
            <a:outerShdw blurRad="50800" dist="38100" dir="5400000" rotWithShape="0">
              <a:schemeClr val="tx2">
                <a:alpha val="40000"/>
              </a:schemeClr>
            </a:outerShdw>
          </a:effectLst>
          <a:scene3d>
            <a:camera prst="perspectiveHeroicExtremeRightFacing"/>
            <a:lightRig rig="threePt" dir="t"/>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63" name="Picture 2" descr="D:\DVD_ART36\Artwork_Imagery\Icons - Illustrations\_ SUPER VISTA STYLE\folder file.png"/>
          <p:cNvPicPr>
            <a:picLocks noChangeAspect="1" noChangeArrowheads="1"/>
          </p:cNvPicPr>
          <p:nvPr/>
        </p:nvPicPr>
        <p:blipFill>
          <a:blip r:embed="rId4"/>
          <a:srcRect/>
          <a:stretch>
            <a:fillRect/>
          </a:stretch>
        </p:blipFill>
        <p:spPr bwMode="auto">
          <a:xfrm>
            <a:off x="1038225" y="1640348"/>
            <a:ext cx="480185" cy="640080"/>
          </a:xfrm>
          <a:prstGeom prst="rect">
            <a:avLst/>
          </a:prstGeom>
          <a:noFill/>
          <a:scene3d>
            <a:camera prst="perspectiveHeroicExtremeRightFacing"/>
            <a:lightRig rig="threePt" dir="t"/>
          </a:scene3d>
        </p:spPr>
      </p:pic>
      <p:pic>
        <p:nvPicPr>
          <p:cNvPr id="65" name="Picture 2" descr="D:\DVD_ART36\Artwork_Imagery\Icons - Illustrations\_ SUPER VISTA STYLE\folder file.png"/>
          <p:cNvPicPr>
            <a:picLocks noChangeAspect="1" noChangeArrowheads="1"/>
          </p:cNvPicPr>
          <p:nvPr/>
        </p:nvPicPr>
        <p:blipFill>
          <a:blip r:embed="rId4"/>
          <a:srcRect/>
          <a:stretch>
            <a:fillRect/>
          </a:stretch>
        </p:blipFill>
        <p:spPr bwMode="auto">
          <a:xfrm>
            <a:off x="1784848" y="1599266"/>
            <a:ext cx="480185" cy="640080"/>
          </a:xfrm>
          <a:prstGeom prst="rect">
            <a:avLst/>
          </a:prstGeom>
          <a:noFill/>
          <a:scene3d>
            <a:camera prst="perspectiveHeroicExtremeRightFacing"/>
            <a:lightRig rig="threePt" dir="t"/>
          </a:scene3d>
        </p:spPr>
      </p:pic>
      <p:sp>
        <p:nvSpPr>
          <p:cNvPr id="74" name="Block Arc 73"/>
          <p:cNvSpPr/>
          <p:nvPr/>
        </p:nvSpPr>
        <p:spPr bwMode="auto">
          <a:xfrm rot="15092906" flipH="1" flipV="1">
            <a:off x="935935" y="2268803"/>
            <a:ext cx="998966" cy="339071"/>
          </a:xfrm>
          <a:prstGeom prst="blockArc">
            <a:avLst>
              <a:gd name="adj1" fmla="val 10967667"/>
              <a:gd name="adj2" fmla="val 21258890"/>
              <a:gd name="adj3" fmla="val 17784"/>
            </a:avLst>
          </a:prstGeom>
          <a:gradFill flip="none" rotWithShape="1">
            <a:gsLst>
              <a:gs pos="69000">
                <a:schemeClr val="bg2">
                  <a:lumMod val="50000"/>
                  <a:lumOff val="50000"/>
                  <a:alpha val="41000"/>
                </a:schemeClr>
              </a:gs>
              <a:gs pos="34000">
                <a:schemeClr val="accent1"/>
              </a:gs>
              <a:gs pos="15000">
                <a:schemeClr val="accent1">
                  <a:alpha val="0"/>
                </a:schemeClr>
              </a:gs>
              <a:gs pos="0">
                <a:schemeClr val="accent3"/>
              </a:gs>
              <a:gs pos="100000">
                <a:schemeClr val="tx1">
                  <a:alpha val="0"/>
                </a:schemeClr>
              </a:gs>
            </a:gsLst>
            <a:path path="shape">
              <a:fillToRect l="50000" t="50000" r="50000" b="50000"/>
            </a:path>
            <a:tileRect/>
          </a:gradFill>
          <a:ln w="25400" cap="rnd" cmpd="sng">
            <a:noFill/>
            <a:prstDash val="sysDot"/>
            <a:headEnd type="none" w="med" len="med"/>
            <a:tailEnd type="none" w="med" len="med"/>
          </a:ln>
          <a:effectLst>
            <a:outerShdw blurRad="50800" dist="38100" dir="5400000" rotWithShape="0">
              <a:schemeClr val="tx2">
                <a:alpha val="40000"/>
              </a:schemeClr>
            </a:outerShdw>
          </a:effectLst>
          <a:scene3d>
            <a:camera prst="perspectiveHeroicExtremeRightFacing"/>
            <a:lightRig rig="threePt" dir="t"/>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7" name="Block Arc 76"/>
          <p:cNvSpPr/>
          <p:nvPr/>
        </p:nvSpPr>
        <p:spPr bwMode="auto">
          <a:xfrm rot="15053493" flipH="1" flipV="1">
            <a:off x="1670373" y="2264868"/>
            <a:ext cx="998966" cy="339071"/>
          </a:xfrm>
          <a:prstGeom prst="blockArc">
            <a:avLst>
              <a:gd name="adj1" fmla="val 10967667"/>
              <a:gd name="adj2" fmla="val 21258890"/>
              <a:gd name="adj3" fmla="val 17784"/>
            </a:avLst>
          </a:prstGeom>
          <a:gradFill flip="none" rotWithShape="1">
            <a:gsLst>
              <a:gs pos="69000">
                <a:schemeClr val="bg2">
                  <a:lumMod val="50000"/>
                  <a:lumOff val="50000"/>
                  <a:alpha val="41000"/>
                </a:schemeClr>
              </a:gs>
              <a:gs pos="34000">
                <a:schemeClr val="accent1"/>
              </a:gs>
              <a:gs pos="15000">
                <a:schemeClr val="accent1">
                  <a:alpha val="0"/>
                </a:schemeClr>
              </a:gs>
              <a:gs pos="0">
                <a:schemeClr val="accent3"/>
              </a:gs>
              <a:gs pos="100000">
                <a:schemeClr val="tx1">
                  <a:alpha val="0"/>
                </a:schemeClr>
              </a:gs>
            </a:gsLst>
            <a:path path="shape">
              <a:fillToRect l="50000" t="50000" r="50000" b="50000"/>
            </a:path>
            <a:tileRect/>
          </a:gradFill>
          <a:ln w="25400" cap="rnd" cmpd="sng">
            <a:noFill/>
            <a:prstDash val="sysDot"/>
            <a:headEnd type="none" w="med" len="med"/>
            <a:tailEnd type="none" w="med" len="med"/>
          </a:ln>
          <a:effectLst>
            <a:outerShdw blurRad="50800" dist="38100" dir="5400000" rotWithShape="0">
              <a:schemeClr val="tx2">
                <a:alpha val="40000"/>
              </a:schemeClr>
            </a:outerShdw>
          </a:effectLst>
          <a:scene3d>
            <a:camera prst="perspectiveHeroicExtremeRightFacing"/>
            <a:lightRig rig="threePt" dir="t"/>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55" name="Picture 2" descr="D:\DVD_ART36\Artwork_Imagery\Icons - Illustrations\_ SUPER VISTA STYLE\folder file.png"/>
          <p:cNvPicPr>
            <a:picLocks noChangeAspect="1" noChangeArrowheads="1"/>
          </p:cNvPicPr>
          <p:nvPr/>
        </p:nvPicPr>
        <p:blipFill>
          <a:blip r:embed="rId4"/>
          <a:srcRect/>
          <a:stretch>
            <a:fillRect/>
          </a:stretch>
        </p:blipFill>
        <p:spPr bwMode="auto">
          <a:xfrm>
            <a:off x="1449813" y="2274284"/>
            <a:ext cx="480185" cy="640080"/>
          </a:xfrm>
          <a:prstGeom prst="rect">
            <a:avLst/>
          </a:prstGeom>
          <a:noFill/>
          <a:scene3d>
            <a:camera prst="perspectiveHeroicExtremeRightFacing"/>
            <a:lightRig rig="threePt" dir="t"/>
          </a:scene3d>
        </p:spPr>
      </p:pic>
      <p:pic>
        <p:nvPicPr>
          <p:cNvPr id="58" name="Picture 2" descr="D:\DVD_ART36\Artwork_Imagery\Icons - Illustrations\_ SUPER VISTA STYLE\folder file.png"/>
          <p:cNvPicPr>
            <a:picLocks noChangeAspect="1" noChangeArrowheads="1"/>
          </p:cNvPicPr>
          <p:nvPr/>
        </p:nvPicPr>
        <p:blipFill>
          <a:blip r:embed="rId4"/>
          <a:srcRect/>
          <a:stretch>
            <a:fillRect/>
          </a:stretch>
        </p:blipFill>
        <p:spPr bwMode="auto">
          <a:xfrm>
            <a:off x="2181522" y="2213324"/>
            <a:ext cx="480185" cy="640080"/>
          </a:xfrm>
          <a:prstGeom prst="rect">
            <a:avLst/>
          </a:prstGeom>
          <a:noFill/>
          <a:scene3d>
            <a:camera prst="perspectiveHeroicExtremeRightFacing"/>
            <a:lightRig rig="threePt" dir="t"/>
          </a:scene3d>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705" y="2808441"/>
            <a:ext cx="139458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Right Arrow 86"/>
          <p:cNvSpPr/>
          <p:nvPr/>
        </p:nvSpPr>
        <p:spPr bwMode="auto">
          <a:xfrm>
            <a:off x="3342341" y="2032043"/>
            <a:ext cx="637618" cy="406294"/>
          </a:xfrm>
          <a:prstGeom prst="rightArrow">
            <a:avLst/>
          </a:prstGeom>
          <a:gradFill>
            <a:gsLst>
              <a:gs pos="0">
                <a:schemeClr val="accent6">
                  <a:alpha val="0"/>
                </a:schemeClr>
              </a:gs>
              <a:gs pos="80000">
                <a:schemeClr val="accent6"/>
              </a:gs>
              <a:gs pos="100000">
                <a:schemeClr val="accent6"/>
              </a:gs>
            </a:gsLs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88" name="Right Arrow 87"/>
          <p:cNvSpPr/>
          <p:nvPr/>
        </p:nvSpPr>
        <p:spPr bwMode="auto">
          <a:xfrm>
            <a:off x="2616145" y="2015430"/>
            <a:ext cx="342989" cy="406294"/>
          </a:xfrm>
          <a:prstGeom prst="rightArrow">
            <a:avLst/>
          </a:prstGeom>
          <a:gradFill>
            <a:gsLst>
              <a:gs pos="0">
                <a:schemeClr val="accent6">
                  <a:alpha val="0"/>
                </a:schemeClr>
              </a:gs>
              <a:gs pos="80000">
                <a:schemeClr val="accent6"/>
              </a:gs>
              <a:gs pos="100000">
                <a:schemeClr val="accent6"/>
              </a:gs>
            </a:gsLs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89" name="Picture 2" descr="C:\Users\aharmetz\AppData\Local\Microsoft\Windows\Temporary Internet Files\Content.IE5\RA2ZDDJT\MCj04326140000[1].png"/>
          <p:cNvPicPr>
            <a:picLocks noChangeAspect="1" noChangeArrowheads="1"/>
          </p:cNvPicPr>
          <p:nvPr/>
        </p:nvPicPr>
        <p:blipFill>
          <a:blip r:embed="rId6"/>
          <a:stretch>
            <a:fillRect/>
          </a:stretch>
        </p:blipFill>
        <p:spPr bwMode="auto">
          <a:xfrm>
            <a:off x="3853120" y="3399320"/>
            <a:ext cx="610829" cy="610829"/>
          </a:xfrm>
          <a:prstGeom prst="rect">
            <a:avLst/>
          </a:prstGeom>
          <a:noFill/>
        </p:spPr>
      </p:pic>
      <p:pic>
        <p:nvPicPr>
          <p:cNvPr id="90" name="Picture 27" descr="6-00108_Scenario_1-2"/>
          <p:cNvPicPr>
            <a:picLocks noChangeAspect="1" noChangeArrowheads="1"/>
          </p:cNvPicPr>
          <p:nvPr/>
        </p:nvPicPr>
        <p:blipFill>
          <a:blip r:embed="rId7"/>
          <a:stretch>
            <a:fillRect/>
          </a:stretch>
        </p:blipFill>
        <p:spPr bwMode="auto">
          <a:xfrm>
            <a:off x="2954199" y="1949365"/>
            <a:ext cx="359155" cy="463120"/>
          </a:xfrm>
          <a:prstGeom prst="rect">
            <a:avLst/>
          </a:prstGeom>
          <a:noFill/>
          <a:ln w="9525">
            <a:noFill/>
            <a:miter lim="800000"/>
            <a:headEnd/>
            <a:tailEnd/>
          </a:ln>
        </p:spPr>
      </p:pic>
      <p:pic>
        <p:nvPicPr>
          <p:cNvPr id="513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8669" y="1981185"/>
            <a:ext cx="1202844" cy="5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Right Arrow 90"/>
          <p:cNvSpPr/>
          <p:nvPr/>
        </p:nvSpPr>
        <p:spPr bwMode="auto">
          <a:xfrm>
            <a:off x="5895185" y="2037570"/>
            <a:ext cx="442561" cy="406294"/>
          </a:xfrm>
          <a:prstGeom prst="rightArrow">
            <a:avLst/>
          </a:prstGeom>
          <a:gradFill>
            <a:gsLst>
              <a:gs pos="0">
                <a:schemeClr val="accent6">
                  <a:alpha val="0"/>
                </a:schemeClr>
              </a:gs>
              <a:gs pos="80000">
                <a:schemeClr val="accent6"/>
              </a:gs>
              <a:gs pos="100000">
                <a:schemeClr val="accent6"/>
              </a:gs>
            </a:gsLs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92" name="Right Arrow 91"/>
          <p:cNvSpPr/>
          <p:nvPr/>
        </p:nvSpPr>
        <p:spPr bwMode="auto">
          <a:xfrm>
            <a:off x="5168990" y="2020957"/>
            <a:ext cx="342989" cy="406294"/>
          </a:xfrm>
          <a:prstGeom prst="rightArrow">
            <a:avLst/>
          </a:prstGeom>
          <a:gradFill>
            <a:gsLst>
              <a:gs pos="0">
                <a:schemeClr val="accent6">
                  <a:alpha val="0"/>
                </a:schemeClr>
              </a:gs>
              <a:gs pos="80000">
                <a:schemeClr val="accent6"/>
              </a:gs>
              <a:gs pos="100000">
                <a:schemeClr val="accent6"/>
              </a:gs>
            </a:gsLs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93" name="Picture 27" descr="6-00108_Scenario_1-2"/>
          <p:cNvPicPr>
            <a:picLocks noChangeAspect="1" noChangeArrowheads="1"/>
          </p:cNvPicPr>
          <p:nvPr/>
        </p:nvPicPr>
        <p:blipFill>
          <a:blip r:embed="rId7"/>
          <a:stretch>
            <a:fillRect/>
          </a:stretch>
        </p:blipFill>
        <p:spPr bwMode="auto">
          <a:xfrm>
            <a:off x="5507043" y="1954892"/>
            <a:ext cx="359155" cy="463120"/>
          </a:xfrm>
          <a:prstGeom prst="rect">
            <a:avLst/>
          </a:prstGeom>
          <a:noFill/>
          <a:ln w="9525">
            <a:noFill/>
            <a:miter lim="800000"/>
            <a:headEnd/>
            <a:tailEnd/>
          </a:ln>
        </p:spPr>
      </p:pic>
      <p:sp>
        <p:nvSpPr>
          <p:cNvPr id="94" name="Title 2"/>
          <p:cNvSpPr txBox="1">
            <a:spLocks/>
          </p:cNvSpPr>
          <p:nvPr/>
        </p:nvSpPr>
        <p:spPr>
          <a:xfrm>
            <a:off x="415540" y="5718007"/>
            <a:ext cx="8382000" cy="491566"/>
          </a:xfrm>
          <a:prstGeom prst="rect">
            <a:avLst/>
          </a:prstGeom>
          <a:gradFill flip="none" rotWithShape="1">
            <a:gsLst>
              <a:gs pos="0">
                <a:schemeClr val="bg1">
                  <a:alpha val="0"/>
                </a:schemeClr>
              </a:gs>
              <a:gs pos="50000">
                <a:schemeClr val="bg1"/>
              </a:gs>
              <a:gs pos="100000">
                <a:schemeClr val="bg1">
                  <a:alpha val="0"/>
                </a:schemeClr>
              </a:gs>
            </a:gsLst>
            <a:lin ang="0" scaled="0"/>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91440" rIns="0" bIns="0" numCol="1" rtlCol="0" anchor="ctr" anchorCtr="0" compatLnSpc="1">
            <a:prstTxWarp prst="textNoShape">
              <a:avLst/>
            </a:prstTxWarp>
          </a:bodyPr>
          <a:lstStyle/>
          <a:p>
            <a:pPr algn="ctr" defTabSz="1218937">
              <a:lnSpc>
                <a:spcPct val="85000"/>
              </a:lnSpc>
              <a:spcBef>
                <a:spcPct val="0"/>
              </a:spcBef>
              <a:defRPr/>
            </a:pPr>
            <a:endParaRPr lang="en-US" sz="4800" spc="-200" dirty="0">
              <a:ln w="3175">
                <a:noFill/>
              </a:ln>
              <a:gradFill flip="none" rotWithShape="1">
                <a:gsLst>
                  <a:gs pos="0">
                    <a:srgbClr val="050813"/>
                  </a:gs>
                  <a:gs pos="81000">
                    <a:srgbClr val="004D6C"/>
                  </a:gs>
                  <a:gs pos="86000">
                    <a:srgbClr val="050813"/>
                  </a:gs>
                </a:gsLst>
                <a:lin ang="5400000" scaled="1"/>
                <a:tileRect/>
              </a:gradFill>
              <a:latin typeface="Kozuka Gothic Pro H" pitchFamily="34" charset="-128"/>
              <a:cs typeface="Arial" charset="0"/>
            </a:endParaRPr>
          </a:p>
        </p:txBody>
      </p:sp>
      <p:sp>
        <p:nvSpPr>
          <p:cNvPr id="95" name="Text Placeholder 11"/>
          <p:cNvSpPr txBox="1">
            <a:spLocks/>
          </p:cNvSpPr>
          <p:nvPr/>
        </p:nvSpPr>
        <p:spPr>
          <a:xfrm>
            <a:off x="2729331" y="5808060"/>
            <a:ext cx="3754418" cy="2215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1600" b="1" dirty="0" smtClean="0"/>
              <a:t>Information Policies and Content Routing</a:t>
            </a:r>
          </a:p>
        </p:txBody>
      </p:sp>
      <p:pic>
        <p:nvPicPr>
          <p:cNvPr id="9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3120" y="2519537"/>
            <a:ext cx="1437758" cy="1683631"/>
          </a:xfrm>
          <a:prstGeom prst="rect">
            <a:avLst/>
          </a:prstGeom>
          <a:ln w="228600" cap="sq" cmpd="thickThin">
            <a:no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6608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9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Storage Architecture</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235" y="4994275"/>
            <a:ext cx="2566466"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1755774"/>
            <a:ext cx="6770707" cy="3505200"/>
          </a:xfrm>
          <a:prstGeom prst="rect">
            <a:avLst/>
          </a:prstGeom>
          <a:noFill/>
          <a:ln>
            <a:noFill/>
          </a:ln>
          <a:effectLst/>
          <a:scene3d>
            <a:camera prst="perspective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928908" y="1263869"/>
            <a:ext cx="2395729" cy="2259080"/>
          </a:xfrm>
          <a:prstGeom prst="rect">
            <a:avLst/>
          </a:prstGeom>
        </p:spPr>
        <p:txBody>
          <a:bodyPr wrap="square">
            <a:spAutoFit/>
          </a:bodyPr>
          <a:lstStyle/>
          <a:p>
            <a:pPr marL="0" lvl="1">
              <a:buNone/>
            </a:pPr>
            <a:r>
              <a:rPr lang="en-US" sz="1600" b="1" dirty="0" smtClean="0">
                <a:solidFill>
                  <a:schemeClr val="bg1"/>
                </a:solidFill>
              </a:rPr>
              <a:t>Key Takeaways</a:t>
            </a:r>
          </a:p>
          <a:p>
            <a:pPr marL="234950" lvl="1" indent="-234950">
              <a:lnSpc>
                <a:spcPct val="90000"/>
              </a:lnSpc>
              <a:spcBef>
                <a:spcPct val="20000"/>
              </a:spcBef>
              <a:buBlip>
                <a:blip r:embed="rId4"/>
              </a:buBlip>
            </a:pPr>
            <a:r>
              <a:rPr lang="en-US" sz="1600" dirty="0" smtClean="0">
                <a:solidFill>
                  <a:schemeClr val="bg1"/>
                </a:solidFill>
              </a:rPr>
              <a:t>Partition data files based on # of </a:t>
            </a:r>
            <a:r>
              <a:rPr lang="en-US" sz="1600" dirty="0" err="1" smtClean="0">
                <a:solidFill>
                  <a:schemeClr val="bg1"/>
                </a:solidFill>
              </a:rPr>
              <a:t>procs</a:t>
            </a:r>
            <a:endParaRPr lang="en-US" sz="1600" dirty="0" smtClean="0">
              <a:solidFill>
                <a:schemeClr val="bg1"/>
              </a:solidFill>
            </a:endParaRPr>
          </a:p>
          <a:p>
            <a:pPr marL="234950" lvl="1" indent="-234950">
              <a:lnSpc>
                <a:spcPct val="90000"/>
              </a:lnSpc>
              <a:spcBef>
                <a:spcPct val="20000"/>
              </a:spcBef>
              <a:buBlip>
                <a:blip r:embed="rId4"/>
              </a:buBlip>
            </a:pPr>
            <a:r>
              <a:rPr lang="en-US" sz="1600" dirty="0" smtClean="0">
                <a:solidFill>
                  <a:schemeClr val="bg1"/>
                </a:solidFill>
              </a:rPr>
              <a:t>Put like workloads on same physical spindles</a:t>
            </a:r>
          </a:p>
          <a:p>
            <a:pPr marL="234950" lvl="1" indent="-234950">
              <a:lnSpc>
                <a:spcPct val="90000"/>
              </a:lnSpc>
              <a:spcBef>
                <a:spcPct val="20000"/>
              </a:spcBef>
              <a:buBlip>
                <a:blip r:embed="rId4"/>
              </a:buBlip>
            </a:pPr>
            <a:r>
              <a:rPr lang="en-US" sz="1600" dirty="0" smtClean="0">
                <a:solidFill>
                  <a:schemeClr val="bg1"/>
                </a:solidFill>
              </a:rPr>
              <a:t>Maximize throughput of IO intensive DBs (</a:t>
            </a:r>
            <a:r>
              <a:rPr lang="en-US" sz="1600" dirty="0" err="1" smtClean="0">
                <a:solidFill>
                  <a:schemeClr val="bg1"/>
                </a:solidFill>
              </a:rPr>
              <a:t>TempDB</a:t>
            </a:r>
            <a:r>
              <a:rPr lang="en-US" sz="1600" dirty="0" smtClean="0">
                <a:solidFill>
                  <a:schemeClr val="bg1"/>
                </a:solidFill>
              </a:rPr>
              <a:t>, SSA DBs) with RAID 10</a:t>
            </a:r>
          </a:p>
        </p:txBody>
      </p:sp>
    </p:spTree>
    <p:extLst>
      <p:ext uri="{BB962C8B-B14F-4D97-AF65-F5344CB8AC3E}">
        <p14:creationId xmlns:p14="http://schemas.microsoft.com/office/powerpoint/2010/main" val="380644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Architecture</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268760"/>
            <a:ext cx="5605577" cy="535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15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Distributed SharePoint Architecture</a:t>
            </a:r>
          </a:p>
        </p:txBody>
      </p:sp>
      <p:sp>
        <p:nvSpPr>
          <p:cNvPr id="3" name="Footer Placeholder 2"/>
          <p:cNvSpPr>
            <a:spLocks noGrp="1"/>
          </p:cNvSpPr>
          <p:nvPr>
            <p:ph type="ftr" sz="quarter" idx="11"/>
          </p:nvPr>
        </p:nvSpPr>
        <p:spPr>
          <a:xfrm>
            <a:off x="2836498" y="6352275"/>
            <a:ext cx="2895600" cy="365125"/>
          </a:xfrm>
        </p:spPr>
        <p:txBody>
          <a:bodyPr/>
          <a:lstStyle/>
          <a:p>
            <a:r>
              <a:rPr lang="en-AU" dirty="0" smtClean="0"/>
              <a:t>(c) 2011 Microsoft. All rights reserved.</a:t>
            </a:r>
            <a:endParaRPr lang="en-AU" dirty="0"/>
          </a:p>
        </p:txBody>
      </p:sp>
      <p:sp>
        <p:nvSpPr>
          <p:cNvPr id="35" name="Rectangle 34"/>
          <p:cNvSpPr/>
          <p:nvPr/>
        </p:nvSpPr>
        <p:spPr bwMode="auto">
          <a:xfrm>
            <a:off x="539551" y="3071673"/>
            <a:ext cx="7422987" cy="3057525"/>
          </a:xfrm>
          <a:prstGeom prst="rect">
            <a:avLst/>
          </a:prstGeom>
          <a:gradFill>
            <a:gsLst>
              <a:gs pos="0">
                <a:schemeClr val="bg1"/>
              </a:gs>
              <a:gs pos="72000">
                <a:schemeClr val="bg1">
                  <a:alpha val="0"/>
                </a:schemeClr>
              </a:gs>
              <a:gs pos="100000">
                <a:schemeClr val="bg1">
                  <a:alpha val="0"/>
                </a:schemeClr>
              </a:gs>
            </a:gsLst>
          </a:gra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Text Placeholder 2"/>
          <p:cNvSpPr txBox="1">
            <a:spLocks/>
          </p:cNvSpPr>
          <p:nvPr/>
        </p:nvSpPr>
        <p:spPr>
          <a:xfrm>
            <a:off x="-386316" y="1739473"/>
            <a:ext cx="3305628" cy="4078039"/>
          </a:xfrm>
          <a:prstGeom prst="rect">
            <a:avLst/>
          </a:prstGeom>
        </p:spPr>
        <p:txBody>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spcBef>
                <a:spcPts val="0"/>
              </a:spcBef>
              <a:spcAft>
                <a:spcPts val="600"/>
              </a:spcAft>
            </a:pPr>
            <a:endParaRPr lang="en-US" sz="2000" dirty="0" smtClean="0"/>
          </a:p>
        </p:txBody>
      </p:sp>
      <p:graphicFrame>
        <p:nvGraphicFramePr>
          <p:cNvPr id="37" name="Content Placeholder 3"/>
          <p:cNvGraphicFramePr>
            <a:graphicFrameLocks/>
          </p:cNvGraphicFramePr>
          <p:nvPr>
            <p:extLst>
              <p:ext uri="{D42A27DB-BD31-4B8C-83A1-F6EECF244321}">
                <p14:modId xmlns:p14="http://schemas.microsoft.com/office/powerpoint/2010/main" val="3352734235"/>
              </p:ext>
            </p:extLst>
          </p:nvPr>
        </p:nvGraphicFramePr>
        <p:xfrm>
          <a:off x="1405571" y="2709926"/>
          <a:ext cx="7676707" cy="142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8" name="Group 37"/>
          <p:cNvGrpSpPr/>
          <p:nvPr/>
        </p:nvGrpSpPr>
        <p:grpSpPr>
          <a:xfrm>
            <a:off x="3622960" y="3519663"/>
            <a:ext cx="928496" cy="620658"/>
            <a:chOff x="1287783" y="956132"/>
            <a:chExt cx="1002518" cy="666043"/>
          </a:xfrm>
          <a:effectLst>
            <a:reflection blurRad="6350" stA="50000" endA="300" endPos="38500" dist="50800" dir="5400000" sy="-100000" algn="bl" rotWithShape="0"/>
          </a:effectLst>
          <a:scene3d>
            <a:camera prst="orthographicFront">
              <a:rot lat="0" lon="0" rev="0"/>
            </a:camera>
            <a:lightRig rig="contrasting" dir="t">
              <a:rot lat="0" lon="0" rev="1200000"/>
            </a:lightRig>
          </a:scene3d>
        </p:grpSpPr>
        <p:sp>
          <p:nvSpPr>
            <p:cNvPr id="39" name="Rounded Rectangle 38"/>
            <p:cNvSpPr/>
            <p:nvPr/>
          </p:nvSpPr>
          <p:spPr>
            <a:xfrm>
              <a:off x="1287783" y="956132"/>
              <a:ext cx="999064" cy="666043"/>
            </a:xfrm>
            <a:prstGeom prst="roundRect">
              <a:avLst>
                <a:gd name="adj" fmla="val 10000"/>
              </a:avLst>
            </a:prstGeom>
          </p:spPr>
          <p:style>
            <a:lnRef idx="1">
              <a:schemeClr val="accent2"/>
            </a:lnRef>
            <a:fillRef idx="3">
              <a:schemeClr val="accent2"/>
            </a:fillRef>
            <a:effectRef idx="2">
              <a:schemeClr val="accent2"/>
            </a:effectRef>
            <a:fontRef idx="minor">
              <a:schemeClr val="lt1"/>
            </a:fontRef>
          </p:style>
        </p:sp>
        <p:sp>
          <p:nvSpPr>
            <p:cNvPr id="40" name="Rounded Rectangle 6"/>
            <p:cNvSpPr/>
            <p:nvPr/>
          </p:nvSpPr>
          <p:spPr>
            <a:xfrm>
              <a:off x="1330253" y="975641"/>
              <a:ext cx="960048" cy="6270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914099" fontAlgn="base">
                <a:lnSpc>
                  <a:spcPct val="90000"/>
                </a:lnSpc>
                <a:spcBef>
                  <a:spcPct val="0"/>
                </a:spcBef>
                <a:spcAft>
                  <a:spcPct val="0"/>
                </a:spcAft>
              </a:pPr>
              <a:r>
                <a:rPr lang="en-US" sz="2400" dirty="0" smtClean="0">
                  <a:gradFill>
                    <a:gsLst>
                      <a:gs pos="0">
                        <a:srgbClr val="000000"/>
                      </a:gs>
                      <a:gs pos="100000">
                        <a:srgbClr val="000000"/>
                      </a:gs>
                    </a:gsLst>
                    <a:lin ang="5400000" scaled="0"/>
                  </a:gradFill>
                </a:rPr>
                <a:t>FY07</a:t>
              </a:r>
              <a:endParaRPr lang="en-US" sz="2400" dirty="0">
                <a:gradFill>
                  <a:gsLst>
                    <a:gs pos="0">
                      <a:srgbClr val="000000"/>
                    </a:gs>
                    <a:gs pos="100000">
                      <a:srgbClr val="000000"/>
                    </a:gs>
                  </a:gsLst>
                  <a:lin ang="5400000" scaled="0"/>
                </a:gradFill>
              </a:endParaRPr>
            </a:p>
          </p:txBody>
        </p:sp>
      </p:grpSp>
      <p:grpSp>
        <p:nvGrpSpPr>
          <p:cNvPr id="41" name="Group 40"/>
          <p:cNvGrpSpPr/>
          <p:nvPr/>
        </p:nvGrpSpPr>
        <p:grpSpPr>
          <a:xfrm>
            <a:off x="4783315" y="3519663"/>
            <a:ext cx="925297" cy="620658"/>
            <a:chOff x="2586567" y="933308"/>
            <a:chExt cx="999064" cy="666043"/>
          </a:xfrm>
          <a:effectLst>
            <a:reflection blurRad="6350" stA="50000" endA="300" endPos="38500" dist="50800" dir="5400000" sy="-100000" algn="bl" rotWithShape="0"/>
          </a:effectLst>
          <a:scene3d>
            <a:camera prst="orthographicFront">
              <a:rot lat="0" lon="0" rev="0"/>
            </a:camera>
            <a:lightRig rig="contrasting" dir="t">
              <a:rot lat="0" lon="0" rev="1200000"/>
            </a:lightRig>
          </a:scene3d>
        </p:grpSpPr>
        <p:sp>
          <p:nvSpPr>
            <p:cNvPr id="42" name="Rounded Rectangle 41"/>
            <p:cNvSpPr/>
            <p:nvPr/>
          </p:nvSpPr>
          <p:spPr>
            <a:xfrm>
              <a:off x="2586567" y="933308"/>
              <a:ext cx="999064" cy="666043"/>
            </a:xfrm>
            <a:prstGeom prst="roundRect">
              <a:avLst>
                <a:gd name="adj" fmla="val 10000"/>
              </a:avLst>
            </a:prstGeom>
          </p:spPr>
          <p:style>
            <a:lnRef idx="1">
              <a:schemeClr val="accent2"/>
            </a:lnRef>
            <a:fillRef idx="3">
              <a:schemeClr val="accent2"/>
            </a:fillRef>
            <a:effectRef idx="2">
              <a:schemeClr val="accent2"/>
            </a:effectRef>
            <a:fontRef idx="minor">
              <a:schemeClr val="lt1"/>
            </a:fontRef>
          </p:style>
        </p:sp>
        <p:sp>
          <p:nvSpPr>
            <p:cNvPr id="43" name="Rounded Rectangle 8"/>
            <p:cNvSpPr/>
            <p:nvPr/>
          </p:nvSpPr>
          <p:spPr>
            <a:xfrm>
              <a:off x="2606074" y="952821"/>
              <a:ext cx="960048" cy="62702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spcFirstLastPara="0" vert="horz" wrap="square" lIns="102870" tIns="102870" rIns="102870" bIns="102870" numCol="1" spcCol="1270" anchor="ctr" anchorCtr="0">
              <a:noAutofit/>
            </a:bodyPr>
            <a:lstStyle/>
            <a:p>
              <a:pPr lvl="0" algn="ctr" defTabSz="914099" fontAlgn="base">
                <a:lnSpc>
                  <a:spcPct val="90000"/>
                </a:lnSpc>
                <a:spcBef>
                  <a:spcPct val="0"/>
                </a:spcBef>
                <a:spcAft>
                  <a:spcPct val="0"/>
                </a:spcAft>
              </a:pPr>
              <a:r>
                <a:rPr lang="en-US" sz="2400" dirty="0" smtClean="0">
                  <a:gradFill>
                    <a:gsLst>
                      <a:gs pos="0">
                        <a:srgbClr val="000000"/>
                      </a:gs>
                      <a:gs pos="100000">
                        <a:srgbClr val="000000"/>
                      </a:gs>
                    </a:gsLst>
                    <a:lin ang="5400000" scaled="0"/>
                  </a:gradFill>
                </a:rPr>
                <a:t>FY08</a:t>
              </a:r>
              <a:endParaRPr lang="en-US" sz="2400" dirty="0">
                <a:gradFill>
                  <a:gsLst>
                    <a:gs pos="0">
                      <a:srgbClr val="000000"/>
                    </a:gs>
                    <a:gs pos="100000">
                      <a:srgbClr val="000000"/>
                    </a:gs>
                  </a:gsLst>
                  <a:lin ang="5400000" scaled="0"/>
                </a:gradFill>
              </a:endParaRPr>
            </a:p>
          </p:txBody>
        </p:sp>
      </p:grpSp>
      <p:grpSp>
        <p:nvGrpSpPr>
          <p:cNvPr id="44" name="Group 43"/>
          <p:cNvGrpSpPr/>
          <p:nvPr/>
        </p:nvGrpSpPr>
        <p:grpSpPr>
          <a:xfrm>
            <a:off x="5943670" y="3519663"/>
            <a:ext cx="925297" cy="620658"/>
            <a:chOff x="3885351" y="933308"/>
            <a:chExt cx="999064" cy="666043"/>
          </a:xfrm>
          <a:effectLst>
            <a:reflection blurRad="6350" stA="50000" endA="300" endPos="38500" dist="50800" dir="5400000" sy="-100000" algn="bl" rotWithShape="0"/>
          </a:effectLst>
          <a:scene3d>
            <a:camera prst="orthographicFront">
              <a:rot lat="0" lon="0" rev="0"/>
            </a:camera>
            <a:lightRig rig="contrasting" dir="t">
              <a:rot lat="0" lon="0" rev="1200000"/>
            </a:lightRig>
          </a:scene3d>
        </p:grpSpPr>
        <p:sp>
          <p:nvSpPr>
            <p:cNvPr id="45" name="Rounded Rectangle 44"/>
            <p:cNvSpPr/>
            <p:nvPr/>
          </p:nvSpPr>
          <p:spPr>
            <a:xfrm>
              <a:off x="3885351" y="933308"/>
              <a:ext cx="999064" cy="666043"/>
            </a:xfrm>
            <a:prstGeom prst="roundRect">
              <a:avLst>
                <a:gd name="adj" fmla="val 10000"/>
              </a:avLst>
            </a:prstGeom>
          </p:spPr>
          <p:style>
            <a:lnRef idx="1">
              <a:schemeClr val="accent2"/>
            </a:lnRef>
            <a:fillRef idx="3">
              <a:schemeClr val="accent2"/>
            </a:fillRef>
            <a:effectRef idx="2">
              <a:schemeClr val="accent2"/>
            </a:effectRef>
            <a:fontRef idx="minor">
              <a:schemeClr val="lt1"/>
            </a:fontRef>
          </p:style>
        </p:sp>
        <p:sp>
          <p:nvSpPr>
            <p:cNvPr id="46" name="Rounded Rectangle 10"/>
            <p:cNvSpPr/>
            <p:nvPr/>
          </p:nvSpPr>
          <p:spPr>
            <a:xfrm>
              <a:off x="3904859" y="952816"/>
              <a:ext cx="960048" cy="6270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914099" fontAlgn="base">
                <a:lnSpc>
                  <a:spcPct val="90000"/>
                </a:lnSpc>
                <a:spcBef>
                  <a:spcPct val="0"/>
                </a:spcBef>
                <a:spcAft>
                  <a:spcPct val="0"/>
                </a:spcAft>
              </a:pPr>
              <a:r>
                <a:rPr lang="en-US" sz="2400" dirty="0" smtClean="0">
                  <a:gradFill>
                    <a:gsLst>
                      <a:gs pos="0">
                        <a:srgbClr val="000000"/>
                      </a:gs>
                      <a:gs pos="100000">
                        <a:srgbClr val="000000"/>
                      </a:gs>
                    </a:gsLst>
                    <a:lin ang="5400000" scaled="0"/>
                  </a:gradFill>
                </a:rPr>
                <a:t>…</a:t>
              </a:r>
              <a:endParaRPr lang="en-US" sz="2400" dirty="0">
                <a:gradFill>
                  <a:gsLst>
                    <a:gs pos="0">
                      <a:srgbClr val="000000"/>
                    </a:gs>
                    <a:gs pos="100000">
                      <a:srgbClr val="000000"/>
                    </a:gs>
                  </a:gsLst>
                  <a:lin ang="5400000" scaled="0"/>
                </a:gradFill>
              </a:endParaRPr>
            </a:p>
          </p:txBody>
        </p:sp>
      </p:grpSp>
      <p:grpSp>
        <p:nvGrpSpPr>
          <p:cNvPr id="47" name="Group 46"/>
          <p:cNvGrpSpPr/>
          <p:nvPr/>
        </p:nvGrpSpPr>
        <p:grpSpPr>
          <a:xfrm>
            <a:off x="4783315" y="2683857"/>
            <a:ext cx="925297" cy="620658"/>
            <a:chOff x="2586567" y="-21971"/>
            <a:chExt cx="999064" cy="666043"/>
          </a:xfrm>
          <a:scene3d>
            <a:camera prst="orthographicFront">
              <a:rot lat="0" lon="0" rev="0"/>
            </a:camera>
            <a:lightRig rig="contrasting" dir="t">
              <a:rot lat="0" lon="0" rev="1200000"/>
            </a:lightRig>
          </a:scene3d>
        </p:grpSpPr>
        <p:sp>
          <p:nvSpPr>
            <p:cNvPr id="48" name="Rounded Rectangle 47"/>
            <p:cNvSpPr/>
            <p:nvPr/>
          </p:nvSpPr>
          <p:spPr>
            <a:xfrm>
              <a:off x="2586567" y="-21971"/>
              <a:ext cx="999064" cy="666043"/>
            </a:xfrm>
            <a:prstGeom prst="roundRect">
              <a:avLst>
                <a:gd name="adj" fmla="val 10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sp>
        <p:sp>
          <p:nvSpPr>
            <p:cNvPr id="49" name="Rounded Rectangle 4"/>
            <p:cNvSpPr/>
            <p:nvPr/>
          </p:nvSpPr>
          <p:spPr>
            <a:xfrm>
              <a:off x="2606075" y="-2464"/>
              <a:ext cx="960048" cy="6270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gradFill>
                    <a:gsLst>
                      <a:gs pos="80000">
                        <a:schemeClr val="tx1"/>
                      </a:gs>
                      <a:gs pos="100000">
                        <a:schemeClr val="tx1"/>
                      </a:gs>
                    </a:gsLst>
                    <a:lin ang="16200000" scaled="0"/>
                  </a:gradFill>
                </a:rPr>
                <a:t>Hub</a:t>
              </a:r>
              <a:endParaRPr lang="en-US" sz="2700" kern="1200" dirty="0">
                <a:gradFill>
                  <a:gsLst>
                    <a:gs pos="80000">
                      <a:schemeClr val="tx1"/>
                    </a:gs>
                    <a:gs pos="100000">
                      <a:schemeClr val="tx1"/>
                    </a:gs>
                  </a:gsLst>
                  <a:lin ang="16200000" scaled="0"/>
                </a:gradFill>
              </a:endParaRPr>
            </a:p>
          </p:txBody>
        </p:sp>
      </p:grpSp>
      <p:pic>
        <p:nvPicPr>
          <p:cNvPr id="50" name="Picture 3" descr="D:\DVD_ART36\Artwork_Imagery\Icons - Illustrations\_ REAL VISTA STYLE\database.png"/>
          <p:cNvPicPr>
            <a:picLocks noChangeAspect="1" noChangeArrowheads="1"/>
          </p:cNvPicPr>
          <p:nvPr/>
        </p:nvPicPr>
        <p:blipFill>
          <a:blip r:embed="rId8"/>
          <a:srcRect/>
          <a:stretch>
            <a:fillRect/>
          </a:stretch>
        </p:blipFill>
        <p:spPr bwMode="auto">
          <a:xfrm>
            <a:off x="4263854" y="3900773"/>
            <a:ext cx="579900" cy="579900"/>
          </a:xfrm>
          <a:prstGeom prst="rect">
            <a:avLst/>
          </a:prstGeom>
          <a:noFill/>
          <a:effectLst>
            <a:reflection blurRad="6350" stA="52000" endA="300" endPos="35000" dir="5400000" sy="-100000" algn="bl" rotWithShape="0"/>
          </a:effectLst>
        </p:spPr>
      </p:pic>
      <p:pic>
        <p:nvPicPr>
          <p:cNvPr id="51" name="Picture 3" descr="D:\DVD_ART36\Artwork_Imagery\Icons - Illustrations\_ REAL VISTA STYLE\database.png"/>
          <p:cNvPicPr>
            <a:picLocks noChangeAspect="1" noChangeArrowheads="1"/>
          </p:cNvPicPr>
          <p:nvPr/>
        </p:nvPicPr>
        <p:blipFill>
          <a:blip r:embed="rId8"/>
          <a:srcRect/>
          <a:stretch>
            <a:fillRect/>
          </a:stretch>
        </p:blipFill>
        <p:spPr bwMode="auto">
          <a:xfrm>
            <a:off x="5428362" y="3900773"/>
            <a:ext cx="579900" cy="579900"/>
          </a:xfrm>
          <a:prstGeom prst="rect">
            <a:avLst/>
          </a:prstGeom>
          <a:noFill/>
          <a:effectLst>
            <a:reflection blurRad="6350" stA="52000" endA="300" endPos="35000" dir="5400000" sy="-100000" algn="bl" rotWithShape="0"/>
          </a:effectLst>
        </p:spPr>
      </p:pic>
      <p:pic>
        <p:nvPicPr>
          <p:cNvPr id="52" name="Picture 3" descr="D:\DVD_ART36\Artwork_Imagery\Icons - Illustrations\_ REAL VISTA STYLE\database.png"/>
          <p:cNvPicPr>
            <a:picLocks noChangeAspect="1" noChangeArrowheads="1"/>
          </p:cNvPicPr>
          <p:nvPr/>
        </p:nvPicPr>
        <p:blipFill>
          <a:blip r:embed="rId8"/>
          <a:srcRect/>
          <a:stretch>
            <a:fillRect/>
          </a:stretch>
        </p:blipFill>
        <p:spPr bwMode="auto">
          <a:xfrm>
            <a:off x="6565161" y="3900773"/>
            <a:ext cx="579900" cy="579900"/>
          </a:xfrm>
          <a:prstGeom prst="rect">
            <a:avLst/>
          </a:prstGeom>
          <a:noFill/>
          <a:effectLst>
            <a:reflection blurRad="6350" stA="52000" endA="300" endPos="35000" dir="5400000" sy="-100000" algn="bl" rotWithShape="0"/>
          </a:effectLst>
        </p:spPr>
      </p:pic>
      <p:pic>
        <p:nvPicPr>
          <p:cNvPr id="53" name="Picture 52" descr="cloud 1.png"/>
          <p:cNvPicPr>
            <a:picLocks noChangeAspect="1"/>
          </p:cNvPicPr>
          <p:nvPr/>
        </p:nvPicPr>
        <p:blipFill>
          <a:blip r:embed="rId9"/>
          <a:stretch>
            <a:fillRect/>
          </a:stretch>
        </p:blipFill>
        <p:spPr>
          <a:xfrm>
            <a:off x="3582992" y="4394639"/>
            <a:ext cx="3479945" cy="1987471"/>
          </a:xfrm>
          <a:prstGeom prst="rect">
            <a:avLst/>
          </a:prstGeom>
        </p:spPr>
      </p:pic>
      <p:sp>
        <p:nvSpPr>
          <p:cNvPr id="54" name="Rectangle 53"/>
          <p:cNvSpPr/>
          <p:nvPr/>
        </p:nvSpPr>
        <p:spPr>
          <a:xfrm>
            <a:off x="4423198" y="4760483"/>
            <a:ext cx="1819219" cy="830997"/>
          </a:xfrm>
          <a:prstGeom prst="rect">
            <a:avLst/>
          </a:prstGeom>
        </p:spPr>
        <p:txBody>
          <a:bodyPr wrap="square">
            <a:spAutoFit/>
          </a:bodyPr>
          <a:lstStyle/>
          <a:p>
            <a:pPr algn="ctr" defTabSz="914099"/>
            <a:r>
              <a:rPr lang="en-US" sz="1600" b="1" dirty="0" smtClean="0"/>
              <a:t>Enterprise Metadata and Content Types</a:t>
            </a:r>
          </a:p>
        </p:txBody>
      </p:sp>
      <p:sp>
        <p:nvSpPr>
          <p:cNvPr id="55" name="U-Turn Arrow 54"/>
          <p:cNvSpPr/>
          <p:nvPr/>
        </p:nvSpPr>
        <p:spPr bwMode="auto">
          <a:xfrm rot="16200000">
            <a:off x="1888439" y="4208211"/>
            <a:ext cx="2202895" cy="1130816"/>
          </a:xfrm>
          <a:prstGeom prst="uturnArrow">
            <a:avLst>
              <a:gd name="adj1" fmla="val 13973"/>
              <a:gd name="adj2" fmla="val 13973"/>
              <a:gd name="adj3" fmla="val 20099"/>
              <a:gd name="adj4" fmla="val 43750"/>
              <a:gd name="adj5" fmla="val 90928"/>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56" name="U-Turn Arrow 55"/>
          <p:cNvSpPr/>
          <p:nvPr/>
        </p:nvSpPr>
        <p:spPr bwMode="auto">
          <a:xfrm rot="5400000" flipH="1">
            <a:off x="6534007" y="4173576"/>
            <a:ext cx="2202895" cy="1130816"/>
          </a:xfrm>
          <a:prstGeom prst="uturnArrow">
            <a:avLst>
              <a:gd name="adj1" fmla="val 13973"/>
              <a:gd name="adj2" fmla="val 13973"/>
              <a:gd name="adj3" fmla="val 20099"/>
              <a:gd name="adj4" fmla="val 43750"/>
              <a:gd name="adj5" fmla="val 90928"/>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57" name="TextBox 56"/>
          <p:cNvSpPr txBox="1"/>
          <p:nvPr/>
        </p:nvSpPr>
        <p:spPr>
          <a:xfrm>
            <a:off x="2675534" y="4600436"/>
            <a:ext cx="1004455" cy="738664"/>
          </a:xfrm>
          <a:prstGeom prst="rect">
            <a:avLst/>
          </a:prstGeom>
          <a:noFill/>
        </p:spPr>
        <p:txBody>
          <a:bodyPr wrap="square" lIns="0" tIns="0" rIns="0" bIns="0" rtlCol="0">
            <a:spAutoFit/>
          </a:bodyPr>
          <a:lstStyle/>
          <a:p>
            <a:pPr algn="ctr"/>
            <a:r>
              <a:rPr lang="en-US" sz="1200" b="1" dirty="0" smtClean="0">
                <a:solidFill>
                  <a:schemeClr val="bg1"/>
                </a:solidFill>
              </a:rPr>
              <a:t>Consistent types and policies across the archive</a:t>
            </a:r>
          </a:p>
        </p:txBody>
      </p:sp>
      <p:sp>
        <p:nvSpPr>
          <p:cNvPr id="58" name="Right Arrow 57"/>
          <p:cNvSpPr/>
          <p:nvPr/>
        </p:nvSpPr>
        <p:spPr bwMode="auto">
          <a:xfrm rot="8015238">
            <a:off x="4757575" y="2113045"/>
            <a:ext cx="457200" cy="304800"/>
          </a:xfrm>
          <a:prstGeom prst="rightArrow">
            <a:avLst/>
          </a:prstGeom>
          <a:gradFill>
            <a:gsLst>
              <a:gs pos="0">
                <a:schemeClr val="accent6">
                  <a:alpha val="0"/>
                </a:schemeClr>
              </a:gs>
              <a:gs pos="80000">
                <a:schemeClr val="accent6"/>
              </a:gs>
              <a:gs pos="100000">
                <a:schemeClr val="accent6"/>
              </a:gs>
            </a:gsLs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59" name="Picture 27" descr="6-00108_Scenario_1-2"/>
          <p:cNvPicPr>
            <a:picLocks noChangeAspect="1" noChangeArrowheads="1"/>
          </p:cNvPicPr>
          <p:nvPr/>
        </p:nvPicPr>
        <p:blipFill>
          <a:blip r:embed="rId10"/>
          <a:stretch>
            <a:fillRect/>
          </a:stretch>
        </p:blipFill>
        <p:spPr bwMode="auto">
          <a:xfrm>
            <a:off x="5369019" y="1650956"/>
            <a:ext cx="425478" cy="54864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0" name="Picture 27" descr="6-00108_Scenario_1-2"/>
          <p:cNvPicPr>
            <a:picLocks noChangeAspect="1" noChangeArrowheads="1"/>
          </p:cNvPicPr>
          <p:nvPr/>
        </p:nvPicPr>
        <p:blipFill>
          <a:blip r:embed="rId10"/>
          <a:stretch>
            <a:fillRect/>
          </a:stretch>
        </p:blipFill>
        <p:spPr bwMode="auto">
          <a:xfrm>
            <a:off x="5216619" y="1498556"/>
            <a:ext cx="425478" cy="54864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1" name="Picture 27" descr="6-00108_Scenario_1-2"/>
          <p:cNvPicPr>
            <a:picLocks noChangeAspect="1" noChangeArrowheads="1"/>
          </p:cNvPicPr>
          <p:nvPr/>
        </p:nvPicPr>
        <p:blipFill>
          <a:blip r:embed="rId10"/>
          <a:stretch>
            <a:fillRect/>
          </a:stretch>
        </p:blipFill>
        <p:spPr bwMode="auto">
          <a:xfrm>
            <a:off x="4988019" y="1346156"/>
            <a:ext cx="425478" cy="54864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2" name="Right Arrow 61"/>
          <p:cNvSpPr/>
          <p:nvPr/>
        </p:nvSpPr>
        <p:spPr bwMode="auto">
          <a:xfrm rot="8015238">
            <a:off x="3913106" y="2880247"/>
            <a:ext cx="457200" cy="304800"/>
          </a:xfrm>
          <a:prstGeom prst="rightArrow">
            <a:avLst/>
          </a:prstGeom>
          <a:gradFill>
            <a:gsLst>
              <a:gs pos="0">
                <a:schemeClr val="accent6">
                  <a:alpha val="0"/>
                </a:schemeClr>
              </a:gs>
              <a:gs pos="80000">
                <a:schemeClr val="accent6"/>
              </a:gs>
              <a:gs pos="100000">
                <a:schemeClr val="accent6"/>
              </a:gs>
            </a:gsLs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63" name="TextBox 62"/>
          <p:cNvSpPr txBox="1"/>
          <p:nvPr/>
        </p:nvSpPr>
        <p:spPr>
          <a:xfrm>
            <a:off x="3049403" y="2287145"/>
            <a:ext cx="1295400" cy="369332"/>
          </a:xfrm>
          <a:prstGeom prst="rect">
            <a:avLst/>
          </a:prstGeom>
          <a:noFill/>
        </p:spPr>
        <p:txBody>
          <a:bodyPr wrap="square" lIns="0" tIns="0" rIns="0" bIns="0" rtlCol="0">
            <a:spAutoFit/>
          </a:bodyPr>
          <a:lstStyle/>
          <a:p>
            <a:pPr algn="ctr"/>
            <a:r>
              <a:rPr lang="en-US" sz="1200" b="1" dirty="0" smtClean="0">
                <a:solidFill>
                  <a:schemeClr val="bg1"/>
                </a:solidFill>
              </a:rPr>
              <a:t>If created </a:t>
            </a:r>
            <a:br>
              <a:rPr lang="en-US" sz="1200" b="1" dirty="0" smtClean="0">
                <a:solidFill>
                  <a:schemeClr val="bg1"/>
                </a:solidFill>
              </a:rPr>
            </a:br>
            <a:r>
              <a:rPr lang="en-US" sz="1200" b="1" dirty="0" smtClean="0">
                <a:solidFill>
                  <a:schemeClr val="bg1"/>
                </a:solidFill>
              </a:rPr>
              <a:t>in FY07…</a:t>
            </a:r>
          </a:p>
        </p:txBody>
      </p:sp>
      <p:pic>
        <p:nvPicPr>
          <p:cNvPr id="64" name="Picture 2" descr="C:\Users\aharmetz\AppData\Local\Microsoft\Windows\Temporary Internet Files\Content.IE5\RA2ZDDJT\MCj04326140000[1].png"/>
          <p:cNvPicPr>
            <a:picLocks noChangeAspect="1" noChangeArrowheads="1"/>
          </p:cNvPicPr>
          <p:nvPr/>
        </p:nvPicPr>
        <p:blipFill>
          <a:blip r:embed="rId11"/>
          <a:stretch>
            <a:fillRect/>
          </a:stretch>
        </p:blipFill>
        <p:spPr bwMode="auto">
          <a:xfrm>
            <a:off x="5284749" y="1133757"/>
            <a:ext cx="690562" cy="690562"/>
          </a:xfrm>
          <a:prstGeom prst="rect">
            <a:avLst/>
          </a:prstGeom>
          <a:noFill/>
        </p:spPr>
      </p:pic>
      <p:pic>
        <p:nvPicPr>
          <p:cNvPr id="65" name="Picture 27" descr="6-00108_Scenario_1-2"/>
          <p:cNvPicPr>
            <a:picLocks noChangeAspect="1" noChangeArrowheads="1"/>
          </p:cNvPicPr>
          <p:nvPr/>
        </p:nvPicPr>
        <p:blipFill>
          <a:blip r:embed="rId10"/>
          <a:stretch>
            <a:fillRect/>
          </a:stretch>
        </p:blipFill>
        <p:spPr bwMode="auto">
          <a:xfrm>
            <a:off x="4284298" y="2202449"/>
            <a:ext cx="425476" cy="548640"/>
          </a:xfrm>
          <a:prstGeom prst="rect">
            <a:avLst/>
          </a:prstGeom>
          <a:noFill/>
          <a:ln w="9525">
            <a:noFill/>
            <a:miter lim="800000"/>
            <a:headEnd/>
            <a:tailEnd/>
          </a:ln>
        </p:spPr>
      </p:pic>
    </p:spTree>
    <p:extLst>
      <p:ext uri="{BB962C8B-B14F-4D97-AF65-F5344CB8AC3E}">
        <p14:creationId xmlns:p14="http://schemas.microsoft.com/office/powerpoint/2010/main" val="18219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6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6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RBS </a:t>
            </a:r>
            <a:r>
              <a:rPr lang="en-AU" dirty="0" err="1" smtClean="0"/>
              <a:t>oVERVIEW</a:t>
            </a:r>
            <a:endParaRPr lang="en-AU" dirty="0"/>
          </a:p>
        </p:txBody>
      </p:sp>
      <p:sp>
        <p:nvSpPr>
          <p:cNvPr id="6" name="Text Placeholder 5"/>
          <p:cNvSpPr>
            <a:spLocks noGrp="1"/>
          </p:cNvSpPr>
          <p:nvPr>
            <p:ph type="body"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353063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What is Remote Blob Storage?</a:t>
            </a:r>
            <a:endParaRPr lang="en-US" dirty="0"/>
          </a:p>
        </p:txBody>
      </p:sp>
      <p:sp>
        <p:nvSpPr>
          <p:cNvPr id="5" name="Content Placeholder 4"/>
          <p:cNvSpPr>
            <a:spLocks noGrp="1"/>
          </p:cNvSpPr>
          <p:nvPr>
            <p:ph idx="1"/>
          </p:nvPr>
        </p:nvSpPr>
        <p:spPr>
          <a:xfrm>
            <a:off x="457200" y="1340768"/>
            <a:ext cx="8229600" cy="4525963"/>
          </a:xfrm>
        </p:spPr>
        <p:txBody>
          <a:bodyPr>
            <a:normAutofit lnSpcReduction="10000"/>
          </a:bodyPr>
          <a:lstStyle/>
          <a:p>
            <a:r>
              <a:rPr lang="en-US" dirty="0" smtClean="0"/>
              <a:t>Introduced in SharePoint 2010</a:t>
            </a:r>
          </a:p>
          <a:p>
            <a:r>
              <a:rPr lang="en-US" dirty="0" smtClean="0"/>
              <a:t>Set of standardized APIs that allow storage/retrieval of BLOBs outside of your main SQL </a:t>
            </a:r>
          </a:p>
          <a:p>
            <a:r>
              <a:rPr lang="en-US" dirty="0" smtClean="0"/>
              <a:t>Built by the SQL Server team</a:t>
            </a:r>
          </a:p>
          <a:p>
            <a:r>
              <a:rPr lang="en-US" dirty="0" smtClean="0"/>
              <a:t>Enables moving bulk data onto cheaper storage than is required for SQL Server</a:t>
            </a:r>
          </a:p>
          <a:p>
            <a:r>
              <a:rPr lang="en-US" dirty="0" smtClean="0"/>
              <a:t>Potential to reduce capital cost while increasing operational cost</a:t>
            </a:r>
          </a:p>
          <a:p>
            <a:r>
              <a:rPr lang="en-US" dirty="0" smtClean="0"/>
              <a:t>ISV’s have built RBS providers</a:t>
            </a:r>
          </a:p>
        </p:txBody>
      </p:sp>
    </p:spTree>
    <p:extLst>
      <p:ext uri="{BB962C8B-B14F-4D97-AF65-F5344CB8AC3E}">
        <p14:creationId xmlns:p14="http://schemas.microsoft.com/office/powerpoint/2010/main" val="3672051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Scaling ECM on SharePoint 2010 </a:t>
            </a:r>
            <a:endParaRPr lang="en-AU" dirty="0"/>
          </a:p>
        </p:txBody>
      </p:sp>
      <p:sp>
        <p:nvSpPr>
          <p:cNvPr id="3" name="Text Placeholder 2"/>
          <p:cNvSpPr>
            <a:spLocks noGrp="1"/>
          </p:cNvSpPr>
          <p:nvPr>
            <p:ph type="body" idx="1"/>
          </p:nvPr>
        </p:nvSpPr>
        <p:spPr>
          <a:xfrm>
            <a:off x="722312" y="2906713"/>
            <a:ext cx="8098159" cy="1500187"/>
          </a:xfrm>
        </p:spPr>
        <p:txBody>
          <a:bodyPr/>
          <a:lstStyle/>
          <a:p>
            <a:pPr lvl="0">
              <a:defRPr/>
            </a:pPr>
            <a:r>
              <a:rPr lang="en-US" b="1" dirty="0" smtClean="0"/>
              <a:t>Garth Luke</a:t>
            </a:r>
            <a:r>
              <a:rPr lang="en-US" dirty="0" smtClean="0"/>
              <a:t>					</a:t>
            </a:r>
            <a:r>
              <a:rPr lang="en-US" b="1" dirty="0" smtClean="0"/>
              <a:t>Elaine van Bergen</a:t>
            </a:r>
          </a:p>
          <a:p>
            <a:pPr lvl="0">
              <a:defRPr/>
            </a:pPr>
            <a:r>
              <a:rPr lang="en-US" dirty="0" smtClean="0"/>
              <a:t>VP Sales </a:t>
            </a:r>
            <a:r>
              <a:rPr lang="en-US" dirty="0"/>
              <a:t>and Country Manager</a:t>
            </a:r>
            <a:r>
              <a:rPr lang="en-US" dirty="0" smtClean="0"/>
              <a:t>			Architect</a:t>
            </a:r>
          </a:p>
          <a:p>
            <a:pPr lvl="0">
              <a:defRPr/>
            </a:pPr>
            <a:r>
              <a:rPr lang="en-US" dirty="0" err="1" smtClean="0"/>
              <a:t>AvePoint</a:t>
            </a:r>
            <a:r>
              <a:rPr lang="en-US" dirty="0" smtClean="0"/>
              <a:t> Australia</a:t>
            </a:r>
            <a:r>
              <a:rPr lang="en-US" dirty="0"/>
              <a:t>	</a:t>
            </a:r>
            <a:r>
              <a:rPr lang="en-US" dirty="0" smtClean="0"/>
              <a:t>			OBS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OFS316</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pic>
        <p:nvPicPr>
          <p:cNvPr id="7" name="Picture 2" descr="\\SP3\Presentations\PowerPoint assets\AVEPOINT logos\AvePoint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00" y="775692"/>
            <a:ext cx="2975193" cy="565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4666"/>
            <a:ext cx="8229600" cy="1143000"/>
          </a:xfrm>
        </p:spPr>
        <p:txBody>
          <a:bodyPr/>
          <a:lstStyle/>
          <a:p>
            <a:r>
              <a:rPr lang="en-US" dirty="0" smtClean="0"/>
              <a:t>RBS Architecture Overview</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5776" y="3861048"/>
            <a:ext cx="3774883" cy="28717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FFFFFF"/>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01200037"/>
              </p:ext>
            </p:extLst>
          </p:nvPr>
        </p:nvGraphicFramePr>
        <p:xfrm>
          <a:off x="4572000" y="914400"/>
          <a:ext cx="4397375" cy="3962400"/>
        </p:xfrm>
        <a:graphic>
          <a:graphicData uri="http://schemas.openxmlformats.org/presentationml/2006/ole">
            <mc:AlternateContent xmlns:mc="http://schemas.openxmlformats.org/markup-compatibility/2006">
              <mc:Choice xmlns:v="urn:schemas-microsoft-com:vml" Requires="v">
                <p:oleObj spid="_x0000_s38928" name="Visio" r:id="rId4" imgW="3759480" imgH="2543175" progId="Visio.Drawing.11">
                  <p:embed/>
                </p:oleObj>
              </mc:Choice>
              <mc:Fallback>
                <p:oleObj name="Visio" r:id="rId4" imgW="3759480" imgH="2543175" progId="Visio.Drawing.11">
                  <p:embed/>
                  <p:pic>
                    <p:nvPicPr>
                      <p:cNvPr id="0" name=""/>
                      <p:cNvPicPr>
                        <a:picLocks noChangeAspect="1" noChangeArrowheads="1"/>
                      </p:cNvPicPr>
                      <p:nvPr/>
                    </p:nvPicPr>
                    <p:blipFill>
                      <a:blip r:embed="rId5"/>
                      <a:srcRect/>
                      <a:stretch>
                        <a:fillRect/>
                      </a:stretch>
                    </p:blipFill>
                    <p:spPr bwMode="auto">
                      <a:xfrm>
                        <a:off x="4572000" y="914400"/>
                        <a:ext cx="4397375" cy="3962400"/>
                      </a:xfrm>
                      <a:prstGeom prst="rect">
                        <a:avLst/>
                      </a:prstGeom>
                      <a:noFill/>
                    </p:spPr>
                  </p:pic>
                </p:oleObj>
              </mc:Fallback>
            </mc:AlternateContent>
          </a:graphicData>
        </a:graphic>
      </p:graphicFrame>
      <p:sp>
        <p:nvSpPr>
          <p:cNvPr id="6"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FFFFFF"/>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033536237"/>
              </p:ext>
            </p:extLst>
          </p:nvPr>
        </p:nvGraphicFramePr>
        <p:xfrm>
          <a:off x="284163" y="914400"/>
          <a:ext cx="4067175" cy="2667000"/>
        </p:xfrm>
        <a:graphic>
          <a:graphicData uri="http://schemas.openxmlformats.org/presentationml/2006/ole">
            <mc:AlternateContent xmlns:mc="http://schemas.openxmlformats.org/markup-compatibility/2006">
              <mc:Choice xmlns:v="urn:schemas-microsoft-com:vml" Requires="v">
                <p:oleObj spid="_x0000_s38929" name="Visio" r:id="rId6" imgW="3759480" imgH="1857375" progId="Visio.Drawing.11">
                  <p:embed/>
                </p:oleObj>
              </mc:Choice>
              <mc:Fallback>
                <p:oleObj name="Visio" r:id="rId6" imgW="3759480" imgH="1857375" progId="Visio.Drawing.11">
                  <p:embed/>
                  <p:pic>
                    <p:nvPicPr>
                      <p:cNvPr id="0" name=""/>
                      <p:cNvPicPr>
                        <a:picLocks noChangeAspect="1" noChangeArrowheads="1"/>
                      </p:cNvPicPr>
                      <p:nvPr/>
                    </p:nvPicPr>
                    <p:blipFill>
                      <a:blip r:embed="rId7"/>
                      <a:srcRect/>
                      <a:stretch>
                        <a:fillRect/>
                      </a:stretch>
                    </p:blipFill>
                    <p:spPr bwMode="auto">
                      <a:xfrm>
                        <a:off x="284163" y="914400"/>
                        <a:ext cx="4067175" cy="2667000"/>
                      </a:xfrm>
                      <a:prstGeom prst="rect">
                        <a:avLst/>
                      </a:prstGeom>
                      <a:noFill/>
                    </p:spPr>
                  </p:pic>
                </p:oleObj>
              </mc:Fallback>
            </mc:AlternateContent>
          </a:graphicData>
        </a:graphic>
      </p:graphicFrame>
    </p:spTree>
    <p:extLst>
      <p:ext uri="{BB962C8B-B14F-4D97-AF65-F5344CB8AC3E}">
        <p14:creationId xmlns:p14="http://schemas.microsoft.com/office/powerpoint/2010/main" val="2615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228600"/>
            <a:ext cx="8363938" cy="1107996"/>
          </a:xfrm>
        </p:spPr>
        <p:txBody>
          <a:bodyPr>
            <a:normAutofit/>
          </a:bodyPr>
          <a:lstStyle/>
          <a:p>
            <a:r>
              <a:rPr lang="en-US" dirty="0" smtClean="0"/>
              <a:t>RBS Myths </a:t>
            </a:r>
            <a:r>
              <a:rPr lang="en-US" sz="3600" dirty="0" smtClean="0">
                <a:solidFill>
                  <a:schemeClr val="accent1"/>
                </a:solidFill>
              </a:rPr>
              <a:t>Debunked</a:t>
            </a:r>
            <a:endParaRPr lang="en-US" dirty="0">
              <a:solidFill>
                <a:schemeClr val="accent1"/>
              </a:solidFill>
            </a:endParaRPr>
          </a:p>
        </p:txBody>
      </p:sp>
      <p:sp>
        <p:nvSpPr>
          <p:cNvPr id="5" name="Content Placeholder 4"/>
          <p:cNvSpPr>
            <a:spLocks noGrp="1"/>
          </p:cNvSpPr>
          <p:nvPr>
            <p:ph idx="1"/>
          </p:nvPr>
        </p:nvSpPr>
        <p:spPr>
          <a:xfrm>
            <a:off x="467544" y="1412776"/>
            <a:ext cx="8363938" cy="4296561"/>
          </a:xfrm>
        </p:spPr>
        <p:txBody>
          <a:bodyPr>
            <a:normAutofit/>
          </a:bodyPr>
          <a:lstStyle/>
          <a:p>
            <a:r>
              <a:rPr lang="en-US" dirty="0" smtClean="0"/>
              <a:t>No SQL License Needed</a:t>
            </a:r>
          </a:p>
          <a:p>
            <a:r>
              <a:rPr lang="en-US" dirty="0" smtClean="0"/>
              <a:t>RBS allows me to store data in the cloud </a:t>
            </a:r>
            <a:endParaRPr lang="en-US" sz="2400" dirty="0" smtClean="0"/>
          </a:p>
          <a:p>
            <a:r>
              <a:rPr lang="en-US" dirty="0" smtClean="0"/>
              <a:t>RBS allows for much larger document storage</a:t>
            </a:r>
          </a:p>
          <a:p>
            <a:r>
              <a:rPr lang="en-US" dirty="0" smtClean="0"/>
              <a:t>RBS improves SharePoint performance</a:t>
            </a:r>
          </a:p>
          <a:p>
            <a:r>
              <a:rPr lang="en-US" dirty="0" smtClean="0"/>
              <a:t>RBS breaks through the software boundaries and limits</a:t>
            </a:r>
            <a:endParaRPr lang="en-US" sz="2400" dirty="0" smtClean="0"/>
          </a:p>
          <a:p>
            <a:r>
              <a:rPr lang="en-US" dirty="0" smtClean="0"/>
              <a:t>RBS avoids having to backup the blobs</a:t>
            </a:r>
            <a:endParaRPr lang="en-US" sz="1800" dirty="0" smtClean="0"/>
          </a:p>
        </p:txBody>
      </p:sp>
      <p:sp>
        <p:nvSpPr>
          <p:cNvPr id="3" name="Multiply 2"/>
          <p:cNvSpPr/>
          <p:nvPr/>
        </p:nvSpPr>
        <p:spPr>
          <a:xfrm>
            <a:off x="3380844" y="4869160"/>
            <a:ext cx="1656184" cy="144016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68292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Questions</a:t>
            </a:r>
            <a:br>
              <a:rPr lang="en-US" dirty="0" smtClean="0"/>
            </a:br>
            <a:endParaRPr lang="en-US" dirty="0"/>
          </a:p>
        </p:txBody>
      </p:sp>
      <p:sp>
        <p:nvSpPr>
          <p:cNvPr id="3" name="Content Placeholder 2"/>
          <p:cNvSpPr>
            <a:spLocks noGrp="1"/>
          </p:cNvSpPr>
          <p:nvPr>
            <p:ph idx="1"/>
          </p:nvPr>
        </p:nvSpPr>
        <p:spPr>
          <a:xfrm>
            <a:off x="395536" y="1243767"/>
            <a:ext cx="8363938" cy="5613845"/>
          </a:xfrm>
        </p:spPr>
        <p:txBody>
          <a:bodyPr>
            <a:normAutofit/>
          </a:bodyPr>
          <a:lstStyle/>
          <a:p>
            <a:r>
              <a:rPr lang="en-US" sz="2400" dirty="0" smtClean="0"/>
              <a:t>Q: Should I use the Microsoft RBS Provider? </a:t>
            </a:r>
          </a:p>
          <a:p>
            <a:pPr lvl="1"/>
            <a:r>
              <a:rPr lang="en-US" sz="2000" dirty="0" smtClean="0"/>
              <a:t>Supported by SharePoint 2010</a:t>
            </a:r>
          </a:p>
          <a:p>
            <a:pPr lvl="1"/>
            <a:r>
              <a:rPr lang="en-US" sz="2000" dirty="0" smtClean="0"/>
              <a:t>FILESTREAM is also supported</a:t>
            </a:r>
          </a:p>
          <a:p>
            <a:pPr lvl="1"/>
            <a:r>
              <a:rPr lang="en-US" sz="2000" dirty="0" smtClean="0"/>
              <a:t>Does not provide enterprise manageability features of third party providers</a:t>
            </a:r>
          </a:p>
          <a:p>
            <a:r>
              <a:rPr lang="en-US" sz="2400" dirty="0" smtClean="0"/>
              <a:t>Q: What are the software pre-requisites for RBS?</a:t>
            </a:r>
          </a:p>
          <a:p>
            <a:pPr lvl="1"/>
            <a:r>
              <a:rPr lang="en-US" sz="2000" dirty="0" smtClean="0"/>
              <a:t>SQL Server 2008 (licensed)</a:t>
            </a:r>
          </a:p>
          <a:p>
            <a:pPr lvl="1"/>
            <a:r>
              <a:rPr lang="en-US" sz="2000" dirty="0" smtClean="0"/>
              <a:t>RBS Feature Pack for SQL Server 2008 R2 – note R2</a:t>
            </a:r>
          </a:p>
          <a:p>
            <a:pPr lvl="1"/>
            <a:r>
              <a:rPr lang="en-US" sz="2000" dirty="0" smtClean="0"/>
              <a:t>SharePoint 2010</a:t>
            </a:r>
          </a:p>
          <a:p>
            <a:r>
              <a:rPr lang="en-US" sz="2400" dirty="0" smtClean="0"/>
              <a:t>Q: Can I use DASD, SAN, NAS with RBS?</a:t>
            </a:r>
          </a:p>
          <a:p>
            <a:pPr lvl="1"/>
            <a:r>
              <a:rPr lang="en-US" sz="1800" dirty="0" smtClean="0"/>
              <a:t>DASD and SAN = Yes</a:t>
            </a:r>
          </a:p>
          <a:p>
            <a:pPr lvl="1"/>
            <a:r>
              <a:rPr lang="en-US" sz="1800" dirty="0" err="1" smtClean="0"/>
              <a:t>iSCSI</a:t>
            </a:r>
            <a:r>
              <a:rPr lang="en-US" sz="1800" dirty="0" smtClean="0"/>
              <a:t> </a:t>
            </a:r>
            <a:r>
              <a:rPr lang="en-US" sz="1800" dirty="0"/>
              <a:t> </a:t>
            </a:r>
            <a:r>
              <a:rPr lang="en-US" sz="1800" dirty="0" smtClean="0"/>
              <a:t>connected NAS = with remote file stream (SP1) or third party </a:t>
            </a:r>
          </a:p>
          <a:p>
            <a:endParaRPr lang="en-US" sz="2400" dirty="0" smtClean="0"/>
          </a:p>
          <a:p>
            <a:endParaRPr lang="en-US" sz="2400" dirty="0" smtClean="0"/>
          </a:p>
          <a:p>
            <a:endParaRPr lang="en-US" sz="2400" dirty="0" smtClean="0"/>
          </a:p>
          <a:p>
            <a:endParaRPr lang="en-US" sz="2400" dirty="0" smtClean="0"/>
          </a:p>
          <a:p>
            <a:endParaRPr lang="en-US" sz="2400" dirty="0" smtClean="0"/>
          </a:p>
          <a:p>
            <a:pPr lvl="1"/>
            <a:endParaRPr lang="en-US" sz="2000" dirty="0"/>
          </a:p>
        </p:txBody>
      </p:sp>
    </p:spTree>
    <p:extLst>
      <p:ext uri="{BB962C8B-B14F-4D97-AF65-F5344CB8AC3E}">
        <p14:creationId xmlns:p14="http://schemas.microsoft.com/office/powerpoint/2010/main" val="220479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724" y="96934"/>
            <a:ext cx="8229600" cy="1143000"/>
          </a:xfrm>
        </p:spPr>
        <p:txBody>
          <a:bodyPr/>
          <a:lstStyle/>
          <a:p>
            <a:r>
              <a:rPr lang="en-US" dirty="0" smtClean="0"/>
              <a:t>Selecting a BLOB Storage Solution</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114930991"/>
              </p:ext>
            </p:extLst>
          </p:nvPr>
        </p:nvGraphicFramePr>
        <p:xfrm>
          <a:off x="395536" y="3717032"/>
          <a:ext cx="8308884" cy="2835618"/>
        </p:xfrm>
        <a:graphic>
          <a:graphicData uri="http://schemas.openxmlformats.org/drawingml/2006/table">
            <a:tbl>
              <a:tblPr firstCol="1" bandRow="1">
                <a:tableStyleId>{5C22544A-7EE6-4342-B048-85BDC9FD1C3A}</a:tableStyleId>
              </a:tblPr>
              <a:tblGrid>
                <a:gridCol w="2077221"/>
                <a:gridCol w="2077221"/>
                <a:gridCol w="2077221"/>
                <a:gridCol w="2077221"/>
              </a:tblGrid>
              <a:tr h="366738">
                <a:tc>
                  <a:txBody>
                    <a:bodyPr/>
                    <a:lstStyle/>
                    <a:p>
                      <a:r>
                        <a:rPr lang="en-US" sz="1200" dirty="0" smtClean="0">
                          <a:solidFill>
                            <a:schemeClr val="tx1"/>
                          </a:solidFill>
                          <a:latin typeface="Segoe" pitchFamily="34" charset="0"/>
                          <a:cs typeface="Arial" pitchFamily="34" charset="0"/>
                        </a:rPr>
                        <a:t>Solution</a:t>
                      </a:r>
                      <a:endParaRPr lang="en-US" sz="1200" dirty="0">
                        <a:solidFill>
                          <a:schemeClr val="tx1"/>
                        </a:solidFill>
                        <a:latin typeface="Segoe" pitchFamily="34" charset="0"/>
                        <a:cs typeface="Arial" pitchFamily="34" charset="0"/>
                      </a:endParaRPr>
                    </a:p>
                  </a:txBody>
                  <a:tcPr marL="68598" marR="68598"/>
                </a:tc>
                <a:tc>
                  <a:txBody>
                    <a:bodyPr/>
                    <a:lstStyle/>
                    <a:p>
                      <a:r>
                        <a:rPr lang="en-US" sz="1200" dirty="0" smtClean="0">
                          <a:solidFill>
                            <a:schemeClr val="tx1"/>
                          </a:solidFill>
                          <a:latin typeface="Segoe" pitchFamily="34" charset="0"/>
                          <a:cs typeface="Arial" pitchFamily="34" charset="0"/>
                        </a:rPr>
                        <a:t>Dedicated BLOB Store</a:t>
                      </a:r>
                      <a:endParaRPr lang="en-US" sz="1200" dirty="0">
                        <a:solidFill>
                          <a:schemeClr val="tx1"/>
                        </a:solidFill>
                        <a:latin typeface="Segoe" pitchFamily="34" charset="0"/>
                        <a:cs typeface="Arial" pitchFamily="34" charset="0"/>
                      </a:endParaRPr>
                    </a:p>
                  </a:txBody>
                  <a:tcPr marL="68598" marR="68598">
                    <a:solidFill>
                      <a:schemeClr val="bg2">
                        <a:lumMod val="60000"/>
                        <a:lumOff val="40000"/>
                      </a:schemeClr>
                    </a:solidFill>
                  </a:tcPr>
                </a:tc>
                <a:tc>
                  <a:txBody>
                    <a:bodyPr/>
                    <a:lstStyle/>
                    <a:p>
                      <a:r>
                        <a:rPr lang="en-US" sz="1200" dirty="0" smtClean="0">
                          <a:solidFill>
                            <a:schemeClr val="tx1"/>
                          </a:solidFill>
                          <a:latin typeface="Segoe" pitchFamily="34" charset="0"/>
                          <a:cs typeface="Arial" pitchFamily="34" charset="0"/>
                        </a:rPr>
                        <a:t>File System or File Share</a:t>
                      </a:r>
                      <a:endParaRPr lang="en-US" sz="1200" dirty="0">
                        <a:solidFill>
                          <a:schemeClr val="tx1"/>
                        </a:solidFill>
                        <a:latin typeface="Segoe" pitchFamily="34" charset="0"/>
                        <a:cs typeface="Arial" pitchFamily="34" charset="0"/>
                      </a:endParaRPr>
                    </a:p>
                  </a:txBody>
                  <a:tcPr marL="68598" marR="68598">
                    <a:solidFill>
                      <a:srgbClr val="ACE58F"/>
                    </a:solidFill>
                  </a:tcPr>
                </a:tc>
                <a:tc>
                  <a:txBody>
                    <a:bodyPr/>
                    <a:lstStyle/>
                    <a:p>
                      <a:r>
                        <a:rPr lang="en-US" sz="1200" dirty="0" smtClean="0">
                          <a:solidFill>
                            <a:schemeClr val="tx1"/>
                          </a:solidFill>
                          <a:latin typeface="Segoe" pitchFamily="34" charset="0"/>
                          <a:cs typeface="Arial" pitchFamily="34" charset="0"/>
                        </a:rPr>
                        <a:t>BLOBs in Database</a:t>
                      </a:r>
                      <a:endParaRPr lang="en-US" sz="1200" dirty="0">
                        <a:solidFill>
                          <a:schemeClr val="tx1"/>
                        </a:solidFill>
                        <a:latin typeface="Segoe" pitchFamily="34" charset="0"/>
                        <a:cs typeface="Arial" pitchFamily="34" charset="0"/>
                      </a:endParaRPr>
                    </a:p>
                  </a:txBody>
                  <a:tcPr marL="68598" marR="68598">
                    <a:solidFill>
                      <a:schemeClr val="accent2"/>
                    </a:solidFill>
                  </a:tcPr>
                </a:tc>
              </a:tr>
              <a:tr h="813858">
                <a:tc>
                  <a:txBody>
                    <a:bodyPr/>
                    <a:lstStyle/>
                    <a:p>
                      <a:r>
                        <a:rPr lang="en-US" sz="1200" dirty="0" smtClean="0">
                          <a:solidFill>
                            <a:schemeClr val="tx1"/>
                          </a:solidFill>
                          <a:latin typeface="Segoe" pitchFamily="34" charset="0"/>
                          <a:cs typeface="Arial" pitchFamily="34" charset="0"/>
                        </a:rPr>
                        <a:t>Advantages</a:t>
                      </a:r>
                      <a:endParaRPr lang="en-US" sz="1200" dirty="0">
                        <a:solidFill>
                          <a:schemeClr val="tx1"/>
                        </a:solidFill>
                        <a:latin typeface="Segoe" pitchFamily="34" charset="0"/>
                        <a:cs typeface="Arial" pitchFamily="34" charset="0"/>
                      </a:endParaRPr>
                    </a:p>
                  </a:txBody>
                  <a:tcPr marL="68598" marR="68598"/>
                </a:tc>
                <a:tc>
                  <a:txBody>
                    <a:bodyPr/>
                    <a:lstStyle/>
                    <a:p>
                      <a:pPr marL="285750" indent="-285750">
                        <a:buFont typeface="Wingdings" pitchFamily="2" charset="2"/>
                        <a:buChar char="§"/>
                      </a:pPr>
                      <a:r>
                        <a:rPr lang="en-US" sz="1200" dirty="0" smtClean="0">
                          <a:solidFill>
                            <a:schemeClr val="tx1"/>
                          </a:solidFill>
                          <a:latin typeface="Segoe" pitchFamily="34" charset="0"/>
                          <a:cs typeface="Arial" pitchFamily="34" charset="0"/>
                        </a:rPr>
                        <a:t>Lower cost per GB at scale</a:t>
                      </a:r>
                    </a:p>
                    <a:p>
                      <a:pPr marL="285750" indent="-285750">
                        <a:buFont typeface="Wingdings" pitchFamily="2" charset="2"/>
                        <a:buChar char="§"/>
                      </a:pPr>
                      <a:r>
                        <a:rPr lang="en-US" sz="1200" dirty="0" smtClean="0">
                          <a:solidFill>
                            <a:schemeClr val="tx1"/>
                          </a:solidFill>
                          <a:latin typeface="Segoe" pitchFamily="34" charset="0"/>
                          <a:cs typeface="Arial" pitchFamily="34" charset="0"/>
                        </a:rPr>
                        <a:t>Scalability &amp; Expandability</a:t>
                      </a:r>
                    </a:p>
                  </a:txBody>
                  <a:tcPr marL="68598" marR="68598">
                    <a:solidFill>
                      <a:schemeClr val="bg2">
                        <a:lumMod val="60000"/>
                        <a:lumOff val="40000"/>
                      </a:schemeClr>
                    </a:solidFill>
                  </a:tcPr>
                </a:tc>
                <a:tc>
                  <a:txBody>
                    <a:bodyPr/>
                    <a:lstStyle/>
                    <a:p>
                      <a:pPr marL="171450" indent="-171450">
                        <a:buFont typeface="Wingdings" pitchFamily="2" charset="2"/>
                        <a:buChar char="§"/>
                      </a:pPr>
                      <a:r>
                        <a:rPr lang="en-US" sz="1200" dirty="0" smtClean="0">
                          <a:solidFill>
                            <a:schemeClr val="tx1"/>
                          </a:solidFill>
                          <a:latin typeface="Segoe" pitchFamily="34" charset="0"/>
                          <a:cs typeface="Arial" pitchFamily="34" charset="0"/>
                        </a:rPr>
                        <a:t>Low cost per GB</a:t>
                      </a:r>
                    </a:p>
                    <a:p>
                      <a:pPr marL="171450" indent="-171450">
                        <a:buFont typeface="Wingdings" pitchFamily="2" charset="2"/>
                        <a:buChar char="§"/>
                      </a:pPr>
                      <a:r>
                        <a:rPr lang="en-US" sz="1200" dirty="0" smtClean="0">
                          <a:solidFill>
                            <a:schemeClr val="tx1"/>
                          </a:solidFill>
                          <a:latin typeface="Segoe" pitchFamily="34" charset="0"/>
                          <a:cs typeface="Arial" pitchFamily="34" charset="0"/>
                        </a:rPr>
                        <a:t>Streaming Performance</a:t>
                      </a:r>
                    </a:p>
                  </a:txBody>
                  <a:tcPr marL="68598" marR="68598">
                    <a:solidFill>
                      <a:srgbClr val="ACE58F"/>
                    </a:solidFill>
                  </a:tcPr>
                </a:tc>
                <a:tc>
                  <a:txBody>
                    <a:bodyPr/>
                    <a:lstStyle/>
                    <a:p>
                      <a:pPr marL="171450" indent="-171450">
                        <a:buFont typeface="Wingdings" pitchFamily="2" charset="2"/>
                        <a:buChar char="§"/>
                      </a:pPr>
                      <a:r>
                        <a:rPr lang="en-US" sz="1200" dirty="0" smtClean="0">
                          <a:solidFill>
                            <a:schemeClr val="tx1"/>
                          </a:solidFill>
                          <a:latin typeface="Segoe" pitchFamily="34" charset="0"/>
                          <a:cs typeface="Arial" pitchFamily="34" charset="0"/>
                        </a:rPr>
                        <a:t>Integrated management</a:t>
                      </a:r>
                    </a:p>
                    <a:p>
                      <a:pPr marL="171450" indent="-171450">
                        <a:buFont typeface="Wingdings" pitchFamily="2" charset="2"/>
                        <a:buChar char="§"/>
                      </a:pPr>
                      <a:r>
                        <a:rPr lang="en-US" sz="1200" dirty="0" smtClean="0">
                          <a:solidFill>
                            <a:schemeClr val="tx1"/>
                          </a:solidFill>
                          <a:latin typeface="Segoe" pitchFamily="34" charset="0"/>
                          <a:cs typeface="Arial" pitchFamily="34" charset="0"/>
                        </a:rPr>
                        <a:t>Data-level consistency</a:t>
                      </a:r>
                    </a:p>
                  </a:txBody>
                  <a:tcPr marL="68598" marR="68598">
                    <a:solidFill>
                      <a:schemeClr val="accent2"/>
                    </a:solidFill>
                  </a:tcPr>
                </a:tc>
              </a:tr>
              <a:tr h="1175572">
                <a:tc>
                  <a:txBody>
                    <a:bodyPr/>
                    <a:lstStyle/>
                    <a:p>
                      <a:r>
                        <a:rPr lang="en-US" sz="1200" dirty="0" smtClean="0">
                          <a:solidFill>
                            <a:schemeClr val="tx1"/>
                          </a:solidFill>
                          <a:latin typeface="Segoe" pitchFamily="34" charset="0"/>
                          <a:cs typeface="Arial" pitchFamily="34" charset="0"/>
                        </a:rPr>
                        <a:t>Disadvantages</a:t>
                      </a:r>
                      <a:endParaRPr lang="en-US" sz="1200" dirty="0">
                        <a:solidFill>
                          <a:schemeClr val="tx1"/>
                        </a:solidFill>
                        <a:latin typeface="Segoe" pitchFamily="34" charset="0"/>
                        <a:cs typeface="Arial" pitchFamily="34" charset="0"/>
                      </a:endParaRPr>
                    </a:p>
                  </a:txBody>
                  <a:tcPr marL="68598" marR="68598"/>
                </a:tc>
                <a:tc>
                  <a:txBody>
                    <a:bodyPr/>
                    <a:lstStyle/>
                    <a:p>
                      <a:pPr marL="285750" indent="-285750">
                        <a:buFont typeface="Wingdings" pitchFamily="2" charset="2"/>
                        <a:buChar char="§"/>
                      </a:pPr>
                      <a:r>
                        <a:rPr lang="en-US" sz="1200" dirty="0" smtClean="0">
                          <a:solidFill>
                            <a:schemeClr val="tx1"/>
                          </a:solidFill>
                          <a:latin typeface="Segoe" pitchFamily="34" charset="0"/>
                          <a:cs typeface="Arial" pitchFamily="34" charset="0"/>
                        </a:rPr>
                        <a:t>Complex application development &amp; deployment</a:t>
                      </a:r>
                    </a:p>
                    <a:p>
                      <a:pPr marL="285750" indent="-285750">
                        <a:buFont typeface="Wingdings" pitchFamily="2" charset="2"/>
                        <a:buChar char="§"/>
                      </a:pPr>
                      <a:r>
                        <a:rPr lang="en-US" sz="1200" dirty="0" smtClean="0">
                          <a:solidFill>
                            <a:schemeClr val="tx1"/>
                          </a:solidFill>
                          <a:latin typeface="Segoe" pitchFamily="34" charset="0"/>
                          <a:cs typeface="Arial" pitchFamily="34" charset="0"/>
                        </a:rPr>
                        <a:t>Separate data management</a:t>
                      </a:r>
                    </a:p>
                    <a:p>
                      <a:pPr marL="285750" indent="-285750">
                        <a:buFont typeface="Wingdings" pitchFamily="2" charset="2"/>
                        <a:buChar char="§"/>
                      </a:pPr>
                      <a:r>
                        <a:rPr lang="en-US" sz="1200" dirty="0" smtClean="0">
                          <a:solidFill>
                            <a:schemeClr val="tx1"/>
                          </a:solidFill>
                          <a:latin typeface="Segoe" pitchFamily="34" charset="0"/>
                          <a:cs typeface="Arial" pitchFamily="34" charset="0"/>
                        </a:rPr>
                        <a:t>Enterprise-scales only</a:t>
                      </a:r>
                    </a:p>
                  </a:txBody>
                  <a:tcPr marL="68598" marR="68598">
                    <a:solidFill>
                      <a:schemeClr val="bg2">
                        <a:lumMod val="60000"/>
                        <a:lumOff val="40000"/>
                      </a:schemeClr>
                    </a:solidFill>
                  </a:tcPr>
                </a:tc>
                <a:tc>
                  <a:txBody>
                    <a:bodyPr/>
                    <a:lstStyle/>
                    <a:p>
                      <a:pPr marL="171450" indent="-171450">
                        <a:buFont typeface="Wingdings" pitchFamily="2" charset="2"/>
                        <a:buChar char="§"/>
                      </a:pPr>
                      <a:r>
                        <a:rPr lang="en-US" sz="1200" dirty="0" smtClean="0">
                          <a:solidFill>
                            <a:schemeClr val="tx1"/>
                          </a:solidFill>
                          <a:latin typeface="Segoe" pitchFamily="34" charset="0"/>
                          <a:cs typeface="Arial" pitchFamily="34" charset="0"/>
                        </a:rPr>
                        <a:t>Complex application development &amp; deployment</a:t>
                      </a:r>
                    </a:p>
                    <a:p>
                      <a:pPr marL="171450" indent="-171450">
                        <a:buFont typeface="Wingdings" pitchFamily="2" charset="2"/>
                        <a:buChar char="§"/>
                      </a:pPr>
                      <a:r>
                        <a:rPr lang="en-US" sz="1200" dirty="0" smtClean="0">
                          <a:solidFill>
                            <a:schemeClr val="tx1"/>
                          </a:solidFill>
                          <a:latin typeface="Segoe" pitchFamily="34" charset="0"/>
                          <a:cs typeface="Arial" pitchFamily="34" charset="0"/>
                        </a:rPr>
                        <a:t>Integration with structured data</a:t>
                      </a:r>
                    </a:p>
                  </a:txBody>
                  <a:tcPr marL="68598" marR="68598">
                    <a:solidFill>
                      <a:srgbClr val="ACE58F"/>
                    </a:solidFill>
                  </a:tcPr>
                </a:tc>
                <a:tc>
                  <a:txBody>
                    <a:bodyPr/>
                    <a:lstStyle/>
                    <a:p>
                      <a:pPr marL="171450" indent="-171450">
                        <a:buFont typeface="Wingdings" pitchFamily="2" charset="2"/>
                        <a:buChar char="§"/>
                      </a:pPr>
                      <a:r>
                        <a:rPr lang="en-US" sz="1200" dirty="0" smtClean="0">
                          <a:solidFill>
                            <a:schemeClr val="tx1"/>
                          </a:solidFill>
                          <a:latin typeface="Segoe" pitchFamily="34" charset="0"/>
                          <a:cs typeface="Arial" pitchFamily="34" charset="0"/>
                        </a:rPr>
                        <a:t>Poor data streaming support</a:t>
                      </a:r>
                    </a:p>
                    <a:p>
                      <a:pPr marL="171450" indent="-171450">
                        <a:buFont typeface="Wingdings" pitchFamily="2" charset="2"/>
                        <a:buChar char="§"/>
                      </a:pPr>
                      <a:r>
                        <a:rPr lang="en-US" sz="1200" dirty="0" smtClean="0">
                          <a:solidFill>
                            <a:schemeClr val="tx1"/>
                          </a:solidFill>
                          <a:latin typeface="Segoe" pitchFamily="34" charset="0"/>
                          <a:cs typeface="Arial" pitchFamily="34" charset="0"/>
                        </a:rPr>
                        <a:t>File size limitations</a:t>
                      </a:r>
                    </a:p>
                    <a:p>
                      <a:pPr marL="171450" indent="-171450">
                        <a:buFont typeface="Wingdings" pitchFamily="2" charset="2"/>
                        <a:buChar char="§"/>
                      </a:pPr>
                      <a:r>
                        <a:rPr lang="en-US" sz="1200" dirty="0" smtClean="0">
                          <a:solidFill>
                            <a:schemeClr val="tx1"/>
                          </a:solidFill>
                          <a:latin typeface="Segoe" pitchFamily="34" charset="0"/>
                          <a:cs typeface="Arial" pitchFamily="34" charset="0"/>
                        </a:rPr>
                        <a:t>Highest cost per GB</a:t>
                      </a:r>
                    </a:p>
                  </a:txBody>
                  <a:tcPr marL="68598" marR="68598">
                    <a:solidFill>
                      <a:schemeClr val="accent2"/>
                    </a:solidFill>
                  </a:tcPr>
                </a:tc>
              </a:tr>
              <a:tr h="452143">
                <a:tc>
                  <a:txBody>
                    <a:bodyPr/>
                    <a:lstStyle/>
                    <a:p>
                      <a:r>
                        <a:rPr lang="en-US" sz="1200" dirty="0" smtClean="0">
                          <a:solidFill>
                            <a:schemeClr val="tx1"/>
                          </a:solidFill>
                          <a:latin typeface="Segoe" pitchFamily="34" charset="0"/>
                          <a:cs typeface="Arial" pitchFamily="34" charset="0"/>
                        </a:rPr>
                        <a:t>Example</a:t>
                      </a:r>
                      <a:endParaRPr lang="en-US" sz="1200" dirty="0">
                        <a:solidFill>
                          <a:schemeClr val="tx1"/>
                        </a:solidFill>
                        <a:latin typeface="Segoe" pitchFamily="34" charset="0"/>
                        <a:cs typeface="Arial" pitchFamily="34" charset="0"/>
                      </a:endParaRPr>
                    </a:p>
                  </a:txBody>
                  <a:tcPr marL="68598" marR="68598"/>
                </a:tc>
                <a:tc>
                  <a:txBody>
                    <a:bodyPr/>
                    <a:lstStyle/>
                    <a:p>
                      <a:pPr marL="285750" indent="-285750">
                        <a:buFont typeface="Wingdings" pitchFamily="2" charset="2"/>
                        <a:buChar char="§"/>
                      </a:pPr>
                      <a:r>
                        <a:rPr lang="en-US" sz="1200" dirty="0" smtClean="0">
                          <a:solidFill>
                            <a:schemeClr val="tx1"/>
                          </a:solidFill>
                          <a:latin typeface="Segoe" pitchFamily="34" charset="0"/>
                          <a:cs typeface="Arial" pitchFamily="34" charset="0"/>
                        </a:rPr>
                        <a:t>EMC </a:t>
                      </a:r>
                      <a:r>
                        <a:rPr lang="en-US" sz="1200" dirty="0" err="1" smtClean="0">
                          <a:solidFill>
                            <a:schemeClr val="tx1"/>
                          </a:solidFill>
                          <a:latin typeface="Segoe" pitchFamily="34" charset="0"/>
                          <a:cs typeface="Arial" pitchFamily="34" charset="0"/>
                        </a:rPr>
                        <a:t>Centera</a:t>
                      </a:r>
                      <a:endParaRPr lang="en-US" sz="1200" dirty="0" smtClean="0">
                        <a:solidFill>
                          <a:schemeClr val="tx1"/>
                        </a:solidFill>
                        <a:latin typeface="Segoe" pitchFamily="34" charset="0"/>
                        <a:cs typeface="Arial" pitchFamily="34" charset="0"/>
                      </a:endParaRPr>
                    </a:p>
                    <a:p>
                      <a:pPr marL="285750" indent="-285750">
                        <a:buFont typeface="Wingdings" pitchFamily="2" charset="2"/>
                        <a:buChar char="§"/>
                      </a:pPr>
                      <a:r>
                        <a:rPr lang="en-US" sz="1200" dirty="0" smtClean="0">
                          <a:solidFill>
                            <a:schemeClr val="tx1"/>
                          </a:solidFill>
                          <a:latin typeface="Segoe" pitchFamily="34" charset="0"/>
                          <a:cs typeface="Arial" pitchFamily="34" charset="0"/>
                        </a:rPr>
                        <a:t>Fujitsu </a:t>
                      </a:r>
                      <a:r>
                        <a:rPr lang="en-US" sz="1200" dirty="0" err="1" smtClean="0">
                          <a:solidFill>
                            <a:schemeClr val="tx1"/>
                          </a:solidFill>
                          <a:latin typeface="Segoe" pitchFamily="34" charset="0"/>
                          <a:cs typeface="Arial" pitchFamily="34" charset="0"/>
                        </a:rPr>
                        <a:t>Nearline</a:t>
                      </a:r>
                      <a:endParaRPr lang="en-US" sz="1200" dirty="0" smtClean="0">
                        <a:solidFill>
                          <a:schemeClr val="tx1"/>
                        </a:solidFill>
                        <a:latin typeface="Segoe" pitchFamily="34" charset="0"/>
                        <a:cs typeface="Arial" pitchFamily="34" charset="0"/>
                      </a:endParaRPr>
                    </a:p>
                  </a:txBody>
                  <a:tcPr marL="68598" marR="68598">
                    <a:solidFill>
                      <a:schemeClr val="bg2">
                        <a:lumMod val="60000"/>
                        <a:lumOff val="40000"/>
                      </a:schemeClr>
                    </a:solidFill>
                  </a:tcPr>
                </a:tc>
                <a:tc>
                  <a:txBody>
                    <a:bodyPr/>
                    <a:lstStyle/>
                    <a:p>
                      <a:pPr marL="171450" indent="-171450">
                        <a:buFont typeface="Wingdings" pitchFamily="2" charset="2"/>
                        <a:buChar char="§"/>
                      </a:pPr>
                      <a:r>
                        <a:rPr lang="en-US" sz="1200" dirty="0" smtClean="0">
                          <a:solidFill>
                            <a:schemeClr val="tx1"/>
                          </a:solidFill>
                          <a:latin typeface="Segoe" pitchFamily="34" charset="0"/>
                          <a:cs typeface="Arial" pitchFamily="34" charset="0"/>
                        </a:rPr>
                        <a:t>Windows File Servers</a:t>
                      </a:r>
                    </a:p>
                    <a:p>
                      <a:pPr marL="171450" indent="-171450">
                        <a:buFont typeface="Wingdings" pitchFamily="2" charset="2"/>
                        <a:buChar char="§"/>
                      </a:pPr>
                      <a:r>
                        <a:rPr lang="en-US" sz="1200" dirty="0" err="1" smtClean="0">
                          <a:solidFill>
                            <a:schemeClr val="tx1"/>
                          </a:solidFill>
                          <a:latin typeface="Segoe" pitchFamily="34" charset="0"/>
                          <a:cs typeface="Arial" pitchFamily="34" charset="0"/>
                        </a:rPr>
                        <a:t>NetApp</a:t>
                      </a:r>
                      <a:endParaRPr lang="en-US" sz="1200" dirty="0" smtClean="0">
                        <a:solidFill>
                          <a:schemeClr val="tx1"/>
                        </a:solidFill>
                        <a:latin typeface="Segoe" pitchFamily="34" charset="0"/>
                        <a:cs typeface="Arial" pitchFamily="34" charset="0"/>
                      </a:endParaRPr>
                    </a:p>
                  </a:txBody>
                  <a:tcPr marL="68598" marR="68598">
                    <a:solidFill>
                      <a:srgbClr val="ACE58F"/>
                    </a:solidFill>
                  </a:tcPr>
                </a:tc>
                <a:tc>
                  <a:txBody>
                    <a:bodyPr/>
                    <a:lstStyle/>
                    <a:p>
                      <a:pPr marL="171450" marR="0" indent="-171450" algn="l" defTabSz="914363" rtl="0" eaLnBrk="1" fontAlgn="auto" latinLnBrk="0" hangingPunct="1">
                        <a:lnSpc>
                          <a:spcPct val="100000"/>
                        </a:lnSpc>
                        <a:spcBef>
                          <a:spcPts val="0"/>
                        </a:spcBef>
                        <a:spcAft>
                          <a:spcPts val="0"/>
                        </a:spcAft>
                        <a:buClrTx/>
                        <a:buSzTx/>
                        <a:buFont typeface="Wingdings" pitchFamily="2" charset="2"/>
                        <a:buChar char="§"/>
                        <a:tabLst/>
                        <a:defRPr/>
                      </a:pPr>
                      <a:r>
                        <a:rPr lang="en-US" sz="1200" dirty="0" smtClean="0">
                          <a:solidFill>
                            <a:schemeClr val="tx1"/>
                          </a:solidFill>
                          <a:latin typeface="Segoe" pitchFamily="34" charset="0"/>
                          <a:cs typeface="Arial" pitchFamily="34" charset="0"/>
                        </a:rPr>
                        <a:t>SQL Server VARBINARY(MAX)</a:t>
                      </a:r>
                    </a:p>
                  </a:txBody>
                  <a:tcPr marL="68598" marR="68598">
                    <a:solidFill>
                      <a:schemeClr val="accent2"/>
                    </a:solidFill>
                  </a:tcPr>
                </a:tc>
              </a:tr>
            </a:tbl>
          </a:graphicData>
        </a:graphic>
      </p:graphicFrame>
      <p:sp>
        <p:nvSpPr>
          <p:cNvPr id="4" name="Rounded Rectangle 3"/>
          <p:cNvSpPr/>
          <p:nvPr/>
        </p:nvSpPr>
        <p:spPr bwMode="auto">
          <a:xfrm>
            <a:off x="6727200" y="966659"/>
            <a:ext cx="1928124" cy="2606358"/>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pitchFamily="34" charset="0"/>
              <a:cs typeface="Arial" pitchFamily="34" charset="0"/>
            </a:endParaRPr>
          </a:p>
        </p:txBody>
      </p:sp>
      <p:sp>
        <p:nvSpPr>
          <p:cNvPr id="5" name="Flowchart: Magnetic Disk 4"/>
          <p:cNvSpPr/>
          <p:nvPr/>
        </p:nvSpPr>
        <p:spPr bwMode="auto">
          <a:xfrm>
            <a:off x="7609222" y="2431624"/>
            <a:ext cx="538081" cy="602662"/>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pitchFamily="34" charset="0"/>
              <a:cs typeface="Arial" pitchFamily="34" charset="0"/>
            </a:endParaRPr>
          </a:p>
        </p:txBody>
      </p:sp>
      <p:sp>
        <p:nvSpPr>
          <p:cNvPr id="6" name="Document"/>
          <p:cNvSpPr>
            <a:spLocks noEditPoints="1" noChangeArrowheads="1"/>
          </p:cNvSpPr>
          <p:nvPr/>
        </p:nvSpPr>
        <p:spPr bwMode="auto">
          <a:xfrm>
            <a:off x="7471899" y="2204864"/>
            <a:ext cx="274645" cy="48715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2">
              <a:lumMod val="20000"/>
              <a:lumOff val="80000"/>
            </a:schemeClr>
          </a:solidFill>
          <a:ln w="9525">
            <a:solidFill>
              <a:schemeClr val="bg2"/>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rgbClr val="FFFFFF"/>
              </a:solidFill>
              <a:latin typeface="Segoe" pitchFamily="34" charset="0"/>
              <a:cs typeface="Arial" pitchFamily="34" charset="0"/>
            </a:endParaRPr>
          </a:p>
        </p:txBody>
      </p:sp>
      <p:sp>
        <p:nvSpPr>
          <p:cNvPr id="7" name="Document"/>
          <p:cNvSpPr>
            <a:spLocks noEditPoints="1" noChangeArrowheads="1"/>
          </p:cNvSpPr>
          <p:nvPr/>
        </p:nvSpPr>
        <p:spPr bwMode="auto">
          <a:xfrm>
            <a:off x="7070943" y="1347657"/>
            <a:ext cx="274645" cy="48715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2">
              <a:lumMod val="20000"/>
              <a:lumOff val="80000"/>
            </a:schemeClr>
          </a:solidFill>
          <a:ln w="9525">
            <a:solidFill>
              <a:schemeClr val="bg2"/>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rgbClr val="FFFFFF"/>
              </a:solidFill>
              <a:latin typeface="Segoe" pitchFamily="34" charset="0"/>
              <a:cs typeface="Arial" pitchFamily="34" charset="0"/>
            </a:endParaRPr>
          </a:p>
        </p:txBody>
      </p:sp>
      <p:cxnSp>
        <p:nvCxnSpPr>
          <p:cNvPr id="8" name="Elbow Connector 7"/>
          <p:cNvCxnSpPr>
            <a:stCxn id="7" idx="3"/>
          </p:cNvCxnSpPr>
          <p:nvPr/>
        </p:nvCxnSpPr>
        <p:spPr>
          <a:xfrm>
            <a:off x="7346937" y="1587896"/>
            <a:ext cx="266320" cy="1385909"/>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7363734" y="1051455"/>
            <a:ext cx="1095275" cy="430887"/>
          </a:xfrm>
          <a:prstGeom prst="rect">
            <a:avLst/>
          </a:prstGeom>
          <a:noFill/>
        </p:spPr>
        <p:txBody>
          <a:bodyPr wrap="square" lIns="0" tIns="0" rIns="0" bIns="0" rtlCol="0">
            <a:spAutoFit/>
          </a:bodyPr>
          <a:lstStyle/>
          <a:p>
            <a:pPr algn="ctr"/>
            <a:r>
              <a:rPr lang="en-US" sz="1400" dirty="0" smtClean="0">
                <a:latin typeface="Segoe" pitchFamily="34" charset="0"/>
                <a:cs typeface="Arial" pitchFamily="34" charset="0"/>
              </a:rPr>
              <a:t>Unstructured Data</a:t>
            </a:r>
          </a:p>
        </p:txBody>
      </p:sp>
      <p:sp>
        <p:nvSpPr>
          <p:cNvPr id="10" name="Rounded Rectangle 9"/>
          <p:cNvSpPr/>
          <p:nvPr/>
        </p:nvSpPr>
        <p:spPr bwMode="auto">
          <a:xfrm>
            <a:off x="4617130" y="966659"/>
            <a:ext cx="1928124" cy="2606357"/>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pitchFamily="34" charset="0"/>
              <a:cs typeface="Arial" pitchFamily="34" charset="0"/>
            </a:endParaRPr>
          </a:p>
        </p:txBody>
      </p:sp>
      <p:sp>
        <p:nvSpPr>
          <p:cNvPr id="11" name="Rounded Rectangle 10"/>
          <p:cNvSpPr/>
          <p:nvPr/>
        </p:nvSpPr>
        <p:spPr bwMode="auto">
          <a:xfrm>
            <a:off x="4729084" y="2178917"/>
            <a:ext cx="1710770" cy="1263581"/>
          </a:xfrm>
          <a:prstGeom prst="roundRect">
            <a:avLst/>
          </a:prstGeom>
          <a:solidFill>
            <a:srgbClr val="ACE58F"/>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pitchFamily="34" charset="0"/>
              <a:cs typeface="Arial" pitchFamily="34" charset="0"/>
            </a:endParaRPr>
          </a:p>
        </p:txBody>
      </p:sp>
      <p:sp>
        <p:nvSpPr>
          <p:cNvPr id="12" name="Flowchart: Magnetic Disk 11"/>
          <p:cNvSpPr/>
          <p:nvPr/>
        </p:nvSpPr>
        <p:spPr bwMode="auto">
          <a:xfrm>
            <a:off x="4972679" y="2310974"/>
            <a:ext cx="538081" cy="602662"/>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pitchFamily="34" charset="0"/>
              <a:cs typeface="Arial" pitchFamily="34" charset="0"/>
            </a:endParaRPr>
          </a:p>
        </p:txBody>
      </p:sp>
      <p:sp>
        <p:nvSpPr>
          <p:cNvPr id="13" name="Documents"/>
          <p:cNvSpPr>
            <a:spLocks noEditPoints="1" noChangeArrowheads="1"/>
          </p:cNvSpPr>
          <p:nvPr/>
        </p:nvSpPr>
        <p:spPr bwMode="auto">
          <a:xfrm>
            <a:off x="5963690" y="2767965"/>
            <a:ext cx="301736" cy="494685"/>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2">
              <a:lumMod val="20000"/>
              <a:lumOff val="80000"/>
            </a:schemeClr>
          </a:solidFill>
          <a:ln w="9525">
            <a:solidFill>
              <a:schemeClr val="bg2"/>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rgbClr val="FFFFFF"/>
              </a:solidFill>
              <a:latin typeface="Segoe" pitchFamily="34" charset="0"/>
              <a:cs typeface="Arial" pitchFamily="34" charset="0"/>
            </a:endParaRPr>
          </a:p>
        </p:txBody>
      </p:sp>
      <p:cxnSp>
        <p:nvCxnSpPr>
          <p:cNvPr id="14" name="Straight Connector 13"/>
          <p:cNvCxnSpPr/>
          <p:nvPr/>
        </p:nvCxnSpPr>
        <p:spPr>
          <a:xfrm>
            <a:off x="5510760" y="2595086"/>
            <a:ext cx="603798"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3" idx="9"/>
          </p:cNvCxnSpPr>
          <p:nvPr/>
        </p:nvCxnSpPr>
        <p:spPr>
          <a:xfrm>
            <a:off x="6114558" y="2612306"/>
            <a:ext cx="0" cy="155659"/>
          </a:xfrm>
          <a:prstGeom prst="line">
            <a:avLst/>
          </a:prstGeom>
          <a:ln/>
        </p:spPr>
        <p:style>
          <a:lnRef idx="1">
            <a:schemeClr val="accent1"/>
          </a:lnRef>
          <a:fillRef idx="0">
            <a:schemeClr val="accent1"/>
          </a:fillRef>
          <a:effectRef idx="0">
            <a:schemeClr val="accent1"/>
          </a:effectRef>
          <a:fontRef idx="minor">
            <a:schemeClr val="tx1"/>
          </a:fontRef>
        </p:style>
      </p:cxnSp>
      <p:sp>
        <p:nvSpPr>
          <p:cNvPr id="16" name="Document"/>
          <p:cNvSpPr>
            <a:spLocks noEditPoints="1" noChangeArrowheads="1"/>
          </p:cNvSpPr>
          <p:nvPr/>
        </p:nvSpPr>
        <p:spPr bwMode="auto">
          <a:xfrm>
            <a:off x="5006568" y="1347657"/>
            <a:ext cx="274645" cy="48715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2">
              <a:lumMod val="20000"/>
              <a:lumOff val="80000"/>
            </a:schemeClr>
          </a:solidFill>
          <a:ln w="9525">
            <a:solidFill>
              <a:schemeClr val="bg2"/>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rgbClr val="FFFFFF"/>
              </a:solidFill>
              <a:latin typeface="Segoe" pitchFamily="34" charset="0"/>
              <a:cs typeface="Arial" pitchFamily="34" charset="0"/>
            </a:endParaRPr>
          </a:p>
        </p:txBody>
      </p:sp>
      <p:cxnSp>
        <p:nvCxnSpPr>
          <p:cNvPr id="17" name="Elbow Connector 16"/>
          <p:cNvCxnSpPr>
            <a:stCxn id="16" idx="3"/>
            <a:endCxn id="11" idx="0"/>
          </p:cNvCxnSpPr>
          <p:nvPr/>
        </p:nvCxnSpPr>
        <p:spPr>
          <a:xfrm>
            <a:off x="5282561" y="1587895"/>
            <a:ext cx="301908" cy="591022"/>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sp>
        <p:nvSpPr>
          <p:cNvPr id="18" name="TextBox 17"/>
          <p:cNvSpPr txBox="1"/>
          <p:nvPr/>
        </p:nvSpPr>
        <p:spPr>
          <a:xfrm>
            <a:off x="5344579" y="1132211"/>
            <a:ext cx="1095275" cy="430887"/>
          </a:xfrm>
          <a:prstGeom prst="rect">
            <a:avLst/>
          </a:prstGeom>
          <a:noFill/>
        </p:spPr>
        <p:txBody>
          <a:bodyPr wrap="square" lIns="0" tIns="0" rIns="0" bIns="0" rtlCol="0">
            <a:spAutoFit/>
          </a:bodyPr>
          <a:lstStyle/>
          <a:p>
            <a:pPr algn="ctr"/>
            <a:r>
              <a:rPr lang="en-US" sz="1400" dirty="0" smtClean="0">
                <a:solidFill>
                  <a:srgbClr val="000000"/>
                </a:solidFill>
                <a:latin typeface="Segoe" pitchFamily="34" charset="0"/>
                <a:cs typeface="Arial" pitchFamily="34" charset="0"/>
              </a:rPr>
              <a:t>Unstructured </a:t>
            </a:r>
            <a:r>
              <a:rPr lang="en-US" sz="1400" dirty="0" smtClean="0">
                <a:latin typeface="Segoe" pitchFamily="34" charset="0"/>
                <a:cs typeface="Arial" pitchFamily="34" charset="0"/>
              </a:rPr>
              <a:t>Data</a:t>
            </a:r>
          </a:p>
        </p:txBody>
      </p:sp>
      <p:sp>
        <p:nvSpPr>
          <p:cNvPr id="19" name="Rounded Rectangle 18"/>
          <p:cNvSpPr/>
          <p:nvPr/>
        </p:nvSpPr>
        <p:spPr bwMode="auto">
          <a:xfrm>
            <a:off x="2758400" y="966658"/>
            <a:ext cx="1699464" cy="2535237"/>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pitchFamily="34" charset="0"/>
              <a:cs typeface="Arial" pitchFamily="34" charset="0"/>
            </a:endParaRPr>
          </a:p>
        </p:txBody>
      </p:sp>
      <p:sp>
        <p:nvSpPr>
          <p:cNvPr id="20" name="Document"/>
          <p:cNvSpPr>
            <a:spLocks noEditPoints="1" noChangeArrowheads="1"/>
          </p:cNvSpPr>
          <p:nvPr/>
        </p:nvSpPr>
        <p:spPr bwMode="auto">
          <a:xfrm>
            <a:off x="2895722" y="1370940"/>
            <a:ext cx="274645" cy="48715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2">
              <a:lumMod val="20000"/>
              <a:lumOff val="80000"/>
            </a:schemeClr>
          </a:solidFill>
          <a:ln w="9525">
            <a:solidFill>
              <a:schemeClr val="bg2"/>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rgbClr val="FFFFFF"/>
              </a:solidFill>
              <a:latin typeface="Segoe" pitchFamily="34" charset="0"/>
              <a:cs typeface="Arial" pitchFamily="34" charset="0"/>
            </a:endParaRPr>
          </a:p>
        </p:txBody>
      </p:sp>
      <p:sp>
        <p:nvSpPr>
          <p:cNvPr id="21" name="TextBox 20"/>
          <p:cNvSpPr txBox="1"/>
          <p:nvPr/>
        </p:nvSpPr>
        <p:spPr>
          <a:xfrm>
            <a:off x="3321384" y="1091136"/>
            <a:ext cx="1095275" cy="430887"/>
          </a:xfrm>
          <a:prstGeom prst="rect">
            <a:avLst/>
          </a:prstGeom>
          <a:noFill/>
        </p:spPr>
        <p:txBody>
          <a:bodyPr wrap="square" lIns="0" tIns="0" rIns="0" bIns="0" rtlCol="0">
            <a:spAutoFit/>
          </a:bodyPr>
          <a:lstStyle/>
          <a:p>
            <a:r>
              <a:rPr lang="en-US" sz="1400" dirty="0" smtClean="0">
                <a:latin typeface="Segoe" pitchFamily="34" charset="0"/>
                <a:cs typeface="Arial" pitchFamily="34" charset="0"/>
              </a:rPr>
              <a:t>Unstructured Data</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363" y="2276872"/>
            <a:ext cx="410330" cy="800379"/>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530" y="2457380"/>
            <a:ext cx="410330" cy="800379"/>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692" y="2429272"/>
            <a:ext cx="410330" cy="800379"/>
          </a:xfrm>
          <a:prstGeom prst="rect">
            <a:avLst/>
          </a:prstGeom>
        </p:spPr>
      </p:pic>
      <p:cxnSp>
        <p:nvCxnSpPr>
          <p:cNvPr id="25" name="Elbow Connector 24"/>
          <p:cNvCxnSpPr>
            <a:stCxn id="20" idx="3"/>
          </p:cNvCxnSpPr>
          <p:nvPr/>
        </p:nvCxnSpPr>
        <p:spPr>
          <a:xfrm>
            <a:off x="3171715" y="1611178"/>
            <a:ext cx="515135" cy="688978"/>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74034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Limitations and Constraints</a:t>
            </a:r>
            <a:endParaRPr lang="en-US" dirty="0"/>
          </a:p>
        </p:txBody>
      </p:sp>
      <p:sp>
        <p:nvSpPr>
          <p:cNvPr id="3" name="Content Placeholder 2"/>
          <p:cNvSpPr>
            <a:spLocks noGrp="1"/>
          </p:cNvSpPr>
          <p:nvPr>
            <p:ph idx="1"/>
          </p:nvPr>
        </p:nvSpPr>
        <p:spPr/>
        <p:txBody>
          <a:bodyPr>
            <a:normAutofit lnSpcReduction="10000"/>
          </a:bodyPr>
          <a:lstStyle/>
          <a:p>
            <a:r>
              <a:rPr lang="en-US" dirty="0" smtClean="0"/>
              <a:t>FILESTREAM Provider is limited local storage</a:t>
            </a:r>
          </a:p>
          <a:p>
            <a:pPr lvl="1"/>
            <a:r>
              <a:rPr lang="en-US" dirty="0" smtClean="0"/>
              <a:t>DAS, NAS, SAN are considered remote storage regardless of disk presentation</a:t>
            </a:r>
          </a:p>
          <a:p>
            <a:pPr lvl="1"/>
            <a:r>
              <a:rPr lang="en-US" dirty="0" smtClean="0"/>
              <a:t>Does not support compression, TDE, and other SQL Server capabilities</a:t>
            </a:r>
          </a:p>
          <a:p>
            <a:pPr lvl="1"/>
            <a:r>
              <a:rPr lang="en-US" dirty="0" smtClean="0"/>
              <a:t>Special constraints and limitations apply to BCM scenarios such as Database Mirroring and Log Shipping (see FAQ)</a:t>
            </a:r>
          </a:p>
          <a:p>
            <a:r>
              <a:rPr lang="en-US" dirty="0" smtClean="0"/>
              <a:t>3rd party ISV solutions require SQL Server Enterprise Edition</a:t>
            </a:r>
          </a:p>
          <a:p>
            <a:pPr lvl="1"/>
            <a:r>
              <a:rPr lang="en-US" dirty="0" smtClean="0"/>
              <a:t>NAS storage devices require 20ms TTFB</a:t>
            </a:r>
            <a:endParaRPr lang="en-US" dirty="0"/>
          </a:p>
        </p:txBody>
      </p:sp>
    </p:spTree>
    <p:extLst>
      <p:ext uri="{BB962C8B-B14F-4D97-AF65-F5344CB8AC3E}">
        <p14:creationId xmlns:p14="http://schemas.microsoft.com/office/powerpoint/2010/main" val="309517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FAST Search </a:t>
            </a:r>
            <a:r>
              <a:rPr lang="en-AU" dirty="0" err="1" smtClean="0"/>
              <a:t>Archicture</a:t>
            </a:r>
            <a:endParaRPr lang="en-AU" dirty="0"/>
          </a:p>
        </p:txBody>
      </p:sp>
      <p:sp>
        <p:nvSpPr>
          <p:cNvPr id="6" name="Text Placeholder 5"/>
          <p:cNvSpPr>
            <a:spLocks noGrp="1"/>
          </p:cNvSpPr>
          <p:nvPr>
            <p:ph type="body"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010754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Fast Search Overview</a:t>
            </a:r>
            <a:endParaRPr lang="en-AU" dirty="0"/>
          </a:p>
        </p:txBody>
      </p:sp>
      <p:sp>
        <p:nvSpPr>
          <p:cNvPr id="6" name="Content Placeholder 5"/>
          <p:cNvSpPr>
            <a:spLocks noGrp="1"/>
          </p:cNvSpPr>
          <p:nvPr>
            <p:ph idx="1"/>
          </p:nvPr>
        </p:nvSpPr>
        <p:spPr/>
        <p:txBody>
          <a:bodyPr/>
          <a:lstStyle/>
          <a:p>
            <a:r>
              <a:rPr lang="en-US" dirty="0"/>
              <a:t>FAST needed to scale over 100 million documents</a:t>
            </a:r>
          </a:p>
          <a:p>
            <a:r>
              <a:rPr lang="en-US" dirty="0"/>
              <a:t>Effective Search</a:t>
            </a:r>
          </a:p>
          <a:p>
            <a:pPr lvl="1"/>
            <a:r>
              <a:rPr lang="en-US" dirty="0"/>
              <a:t>Queries should be returned in under 5 seconds</a:t>
            </a:r>
          </a:p>
          <a:p>
            <a:pPr lvl="1"/>
            <a:r>
              <a:rPr lang="en-US" dirty="0"/>
              <a:t>Should be able to support 5QPS+</a:t>
            </a:r>
          </a:p>
          <a:p>
            <a:r>
              <a:rPr lang="en-US" dirty="0"/>
              <a:t>Physical &gt; Virtualization</a:t>
            </a:r>
          </a:p>
          <a:p>
            <a:r>
              <a:rPr lang="en-US" dirty="0"/>
              <a:t>DAS &gt; SAN &gt; NAS</a:t>
            </a:r>
          </a:p>
          <a:p>
            <a:pPr marL="0" indent="0">
              <a:buNone/>
            </a:pPr>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637239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500MM Farm topology</a:t>
            </a:r>
            <a:endParaRPr lang="en-US" dirty="0"/>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470" y="1231900"/>
            <a:ext cx="7293287"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0936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Fast Search Takeaways</a:t>
            </a:r>
            <a:endParaRPr lang="en-AU" dirty="0"/>
          </a:p>
        </p:txBody>
      </p:sp>
      <p:sp>
        <p:nvSpPr>
          <p:cNvPr id="5" name="Content Placeholder 4"/>
          <p:cNvSpPr>
            <a:spLocks noGrp="1"/>
          </p:cNvSpPr>
          <p:nvPr>
            <p:ph idx="1"/>
          </p:nvPr>
        </p:nvSpPr>
        <p:spPr/>
        <p:txBody>
          <a:bodyPr>
            <a:normAutofit lnSpcReduction="10000"/>
          </a:bodyPr>
          <a:lstStyle/>
          <a:p>
            <a:r>
              <a:rPr lang="en-US" dirty="0"/>
              <a:t>A single </a:t>
            </a:r>
            <a:r>
              <a:rPr lang="en-US" dirty="0" err="1"/>
              <a:t>crawldb</a:t>
            </a:r>
            <a:r>
              <a:rPr lang="en-US" dirty="0"/>
              <a:t> can scale to 50M documents with FAST</a:t>
            </a:r>
          </a:p>
          <a:p>
            <a:pPr lvl="1"/>
            <a:r>
              <a:rPr lang="en-US" dirty="0"/>
              <a:t>Each 50M document </a:t>
            </a:r>
            <a:r>
              <a:rPr lang="en-US" dirty="0" err="1"/>
              <a:t>crawldb</a:t>
            </a:r>
            <a:r>
              <a:rPr lang="en-US" dirty="0"/>
              <a:t> takes up about 270GB of disk space</a:t>
            </a:r>
          </a:p>
          <a:p>
            <a:r>
              <a:rPr lang="en-US" dirty="0"/>
              <a:t>Networking:</a:t>
            </a:r>
          </a:p>
          <a:p>
            <a:pPr lvl="1"/>
            <a:r>
              <a:rPr lang="en-US" dirty="0"/>
              <a:t>1Gb/s NICs are acceptable</a:t>
            </a:r>
          </a:p>
          <a:p>
            <a:pPr lvl="1"/>
            <a:r>
              <a:rPr lang="en-US" dirty="0"/>
              <a:t>Upgrade your switches to 10Gb/s</a:t>
            </a:r>
          </a:p>
          <a:p>
            <a:r>
              <a:rPr lang="en-US" dirty="0"/>
              <a:t>Use a proven storage configuration</a:t>
            </a:r>
          </a:p>
          <a:p>
            <a:r>
              <a:rPr lang="en-US" dirty="0"/>
              <a:t>Watch out for CPU bugs (fixed via microcode changes</a:t>
            </a:r>
            <a:r>
              <a:rPr lang="en-US" dirty="0" smtClean="0"/>
              <a:t>)</a:t>
            </a:r>
            <a:endParaRPr lang="en-US" dirty="0"/>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138049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Scalability Considerations</a:t>
            </a:r>
          </a:p>
        </p:txBody>
      </p:sp>
      <p:sp>
        <p:nvSpPr>
          <p:cNvPr id="6" name="Text Placeholder 5"/>
          <p:cNvSpPr>
            <a:spLocks noGrp="1"/>
          </p:cNvSpPr>
          <p:nvPr>
            <p:ph type="body"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064225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Agenda</a:t>
            </a:r>
            <a:endParaRPr lang="en-AU" dirty="0"/>
          </a:p>
        </p:txBody>
      </p:sp>
      <p:sp>
        <p:nvSpPr>
          <p:cNvPr id="6" name="Content Placeholder 5"/>
          <p:cNvSpPr>
            <a:spLocks noGrp="1"/>
          </p:cNvSpPr>
          <p:nvPr>
            <p:ph idx="1"/>
          </p:nvPr>
        </p:nvSpPr>
        <p:spPr/>
        <p:txBody>
          <a:bodyPr>
            <a:normAutofit/>
          </a:bodyPr>
          <a:lstStyle/>
          <a:p>
            <a:pPr marL="342900" lvl="1" indent="-342900">
              <a:buFont typeface="Segoe UI" pitchFamily="34" charset="0"/>
              <a:buChar char="►"/>
            </a:pPr>
            <a:r>
              <a:rPr lang="en-US" dirty="0"/>
              <a:t>Scale Points: Overview of the scale points in SharePoint 2010</a:t>
            </a:r>
            <a:br>
              <a:rPr lang="en-US" dirty="0"/>
            </a:br>
            <a:endParaRPr lang="en-US" dirty="0"/>
          </a:p>
          <a:p>
            <a:pPr marL="342900" lvl="1" indent="-342900">
              <a:buFont typeface="Segoe UI" pitchFamily="34" charset="0"/>
              <a:buChar char="►"/>
            </a:pPr>
            <a:r>
              <a:rPr lang="en-US" dirty="0"/>
              <a:t>Architecture: Overview of the concepts, tools and features at your disposal for putting together your architecture </a:t>
            </a:r>
            <a:br>
              <a:rPr lang="en-US" dirty="0"/>
            </a:br>
            <a:endParaRPr lang="en-US" dirty="0"/>
          </a:p>
          <a:p>
            <a:pPr marL="342900" lvl="1" indent="-342900">
              <a:buFont typeface="Segoe UI" pitchFamily="34" charset="0"/>
              <a:buChar char="►"/>
            </a:pPr>
            <a:r>
              <a:rPr lang="en-US" dirty="0"/>
              <a:t>Scale Considerations: What to consider when planning your SharePoint Deployments</a:t>
            </a:r>
          </a:p>
          <a:p>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22541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IOPS Considerations</a:t>
            </a:r>
            <a:endParaRPr lang="en-AU" dirty="0"/>
          </a:p>
        </p:txBody>
      </p:sp>
      <p:sp>
        <p:nvSpPr>
          <p:cNvPr id="6" name="Content Placeholder 5"/>
          <p:cNvSpPr>
            <a:spLocks noGrp="1"/>
          </p:cNvSpPr>
          <p:nvPr>
            <p:ph idx="1"/>
          </p:nvPr>
        </p:nvSpPr>
        <p:spPr/>
        <p:txBody>
          <a:bodyPr>
            <a:normAutofit lnSpcReduction="10000"/>
          </a:bodyPr>
          <a:lstStyle/>
          <a:p>
            <a:r>
              <a:rPr lang="en-US" dirty="0"/>
              <a:t>Content Database sizing – IOPS sizing much different for other SP and SQL databases</a:t>
            </a:r>
          </a:p>
          <a:p>
            <a:r>
              <a:rPr lang="en-US" dirty="0"/>
              <a:t>Your mileage will vary</a:t>
            </a:r>
          </a:p>
          <a:p>
            <a:pPr lvl="1"/>
            <a:r>
              <a:rPr lang="en-US" dirty="0"/>
              <a:t>For “cold” content as little as .25 IOPS/GB</a:t>
            </a:r>
          </a:p>
          <a:p>
            <a:pPr lvl="1"/>
            <a:r>
              <a:rPr lang="en-US" dirty="0"/>
              <a:t>For “hot” content as much as 2 IOPS/GB</a:t>
            </a:r>
          </a:p>
          <a:p>
            <a:r>
              <a:rPr lang="en-US" dirty="0"/>
              <a:t>Disk sub-system is essential to meeting IOPS requirements</a:t>
            </a:r>
          </a:p>
          <a:p>
            <a:r>
              <a:rPr lang="en-US" dirty="0"/>
              <a:t>TEST!!! </a:t>
            </a:r>
          </a:p>
          <a:p>
            <a:pPr lvl="1"/>
            <a:r>
              <a:rPr lang="en-US" dirty="0"/>
              <a:t>What is your workload? Is it IO Intensive?</a:t>
            </a:r>
          </a:p>
          <a:p>
            <a:pPr lvl="1"/>
            <a:r>
              <a:rPr lang="en-US" dirty="0"/>
              <a:t>Use SQLIO and </a:t>
            </a:r>
            <a:r>
              <a:rPr lang="en-US" dirty="0" err="1"/>
              <a:t>SPDiag</a:t>
            </a:r>
            <a:endParaRPr lang="en-US" dirty="0"/>
          </a:p>
          <a:p>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678320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Other Considerations</a:t>
            </a:r>
            <a:endParaRPr lang="en-AU" dirty="0"/>
          </a:p>
        </p:txBody>
      </p:sp>
      <p:sp>
        <p:nvSpPr>
          <p:cNvPr id="6" name="Content Placeholder 5"/>
          <p:cNvSpPr>
            <a:spLocks noGrp="1"/>
          </p:cNvSpPr>
          <p:nvPr>
            <p:ph idx="1"/>
          </p:nvPr>
        </p:nvSpPr>
        <p:spPr>
          <a:xfrm>
            <a:off x="457200" y="1412776"/>
            <a:ext cx="8229600" cy="4525963"/>
          </a:xfrm>
        </p:spPr>
        <p:txBody>
          <a:bodyPr>
            <a:normAutofit fontScale="92500" lnSpcReduction="10000"/>
          </a:bodyPr>
          <a:lstStyle/>
          <a:p>
            <a:r>
              <a:rPr lang="en-US" dirty="0"/>
              <a:t>Property Promotion/Demotion</a:t>
            </a:r>
          </a:p>
          <a:p>
            <a:pPr lvl="1"/>
            <a:r>
              <a:rPr lang="en-US" dirty="0"/>
              <a:t>Off by default on Records Center</a:t>
            </a:r>
          </a:p>
          <a:p>
            <a:pPr lvl="1"/>
            <a:r>
              <a:rPr lang="en-US" dirty="0"/>
              <a:t>May want to consider if this is necessary in your design</a:t>
            </a:r>
          </a:p>
          <a:p>
            <a:endParaRPr lang="en-US" dirty="0"/>
          </a:p>
          <a:p>
            <a:r>
              <a:rPr lang="en-US" dirty="0"/>
              <a:t>SQL Server</a:t>
            </a:r>
          </a:p>
          <a:p>
            <a:pPr lvl="1"/>
            <a:r>
              <a:rPr lang="en-US" dirty="0"/>
              <a:t>Pre-grow database files</a:t>
            </a:r>
          </a:p>
          <a:p>
            <a:pPr lvl="1"/>
            <a:r>
              <a:rPr lang="en-US" dirty="0"/>
              <a:t>Optimize disk sub-system</a:t>
            </a:r>
          </a:p>
          <a:p>
            <a:pPr lvl="1"/>
            <a:endParaRPr lang="en-US" dirty="0"/>
          </a:p>
          <a:p>
            <a:r>
              <a:rPr lang="en-US" dirty="0"/>
              <a:t>Document ID Service</a:t>
            </a:r>
          </a:p>
          <a:p>
            <a:pPr lvl="1"/>
            <a:r>
              <a:rPr lang="en-US" dirty="0"/>
              <a:t>Not 100% guaranteed unique IDs across farm</a:t>
            </a:r>
          </a:p>
          <a:p>
            <a:pPr lvl="1"/>
            <a:r>
              <a:rPr lang="en-US" dirty="0"/>
              <a:t>Consider Custom Provider if multiple farms</a:t>
            </a:r>
          </a:p>
          <a:p>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139347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Other Considerations</a:t>
            </a:r>
            <a:endParaRPr lang="en-AU" dirty="0"/>
          </a:p>
        </p:txBody>
      </p:sp>
      <p:sp>
        <p:nvSpPr>
          <p:cNvPr id="6" name="Content Placeholder 5"/>
          <p:cNvSpPr>
            <a:spLocks noGrp="1"/>
          </p:cNvSpPr>
          <p:nvPr>
            <p:ph idx="1"/>
          </p:nvPr>
        </p:nvSpPr>
        <p:spPr>
          <a:xfrm>
            <a:off x="457200" y="1412776"/>
            <a:ext cx="8229600" cy="4525963"/>
          </a:xfrm>
        </p:spPr>
        <p:txBody>
          <a:bodyPr/>
          <a:lstStyle/>
          <a:p>
            <a:r>
              <a:rPr lang="en-US" dirty="0"/>
              <a:t>Virtualization</a:t>
            </a:r>
          </a:p>
          <a:p>
            <a:pPr lvl="1"/>
            <a:r>
              <a:rPr lang="en-US" dirty="0"/>
              <a:t>May need to disable </a:t>
            </a:r>
            <a:r>
              <a:rPr lang="en-US" dirty="0" err="1"/>
              <a:t>TaskOffloading</a:t>
            </a:r>
            <a:endParaRPr lang="en-US" dirty="0"/>
          </a:p>
          <a:p>
            <a:pPr lvl="2"/>
            <a:r>
              <a:rPr lang="en-US" dirty="0"/>
              <a:t>CPU Optimization switch</a:t>
            </a:r>
          </a:p>
          <a:p>
            <a:pPr lvl="2"/>
            <a:r>
              <a:rPr lang="en-US" dirty="0"/>
              <a:t>Need to test if necessary</a:t>
            </a:r>
          </a:p>
          <a:p>
            <a:pPr lvl="2"/>
            <a:r>
              <a:rPr lang="en-US" dirty="0"/>
              <a:t>Enabled by default on virtual NIC when VM is provisioned</a:t>
            </a:r>
          </a:p>
          <a:p>
            <a:pPr lvl="2"/>
            <a:r>
              <a:rPr lang="en-US" b="1" dirty="0" err="1">
                <a:latin typeface="Consolas" pitchFamily="49" charset="0"/>
                <a:cs typeface="Consolas" pitchFamily="49" charset="0"/>
              </a:rPr>
              <a:t>netsh</a:t>
            </a:r>
            <a:r>
              <a:rPr lang="en-US" b="1" dirty="0">
                <a:latin typeface="Consolas" pitchFamily="49" charset="0"/>
                <a:cs typeface="Consolas" pitchFamily="49" charset="0"/>
              </a:rPr>
              <a:t> </a:t>
            </a:r>
            <a:r>
              <a:rPr lang="en-US" b="1" dirty="0" err="1">
                <a:latin typeface="Consolas" pitchFamily="49" charset="0"/>
                <a:cs typeface="Consolas" pitchFamily="49" charset="0"/>
              </a:rPr>
              <a:t>int</a:t>
            </a:r>
            <a:r>
              <a:rPr lang="en-US" b="1" dirty="0">
                <a:latin typeface="Consolas" pitchFamily="49" charset="0"/>
                <a:cs typeface="Consolas" pitchFamily="49" charset="0"/>
              </a:rPr>
              <a:t> </a:t>
            </a:r>
            <a:r>
              <a:rPr lang="en-US" b="1" dirty="0" err="1">
                <a:latin typeface="Consolas" pitchFamily="49" charset="0"/>
                <a:cs typeface="Consolas" pitchFamily="49" charset="0"/>
              </a:rPr>
              <a:t>ip</a:t>
            </a:r>
            <a:r>
              <a:rPr lang="en-US" b="1" dirty="0">
                <a:latin typeface="Consolas" pitchFamily="49" charset="0"/>
                <a:cs typeface="Consolas" pitchFamily="49" charset="0"/>
              </a:rPr>
              <a:t> set global </a:t>
            </a:r>
            <a:r>
              <a:rPr lang="en-US" b="1" dirty="0" err="1">
                <a:latin typeface="Consolas" pitchFamily="49" charset="0"/>
                <a:cs typeface="Consolas" pitchFamily="49" charset="0"/>
              </a:rPr>
              <a:t>taskoffload</a:t>
            </a:r>
            <a:r>
              <a:rPr lang="en-US" b="1" dirty="0">
                <a:latin typeface="Consolas" pitchFamily="49" charset="0"/>
                <a:cs typeface="Consolas" pitchFamily="49" charset="0"/>
              </a:rPr>
              <a:t>=disabled</a:t>
            </a:r>
          </a:p>
          <a:p>
            <a:endParaRPr lang="en-US" dirty="0"/>
          </a:p>
          <a:p>
            <a:r>
              <a:rPr lang="en-US" dirty="0"/>
              <a:t>List-throttling </a:t>
            </a:r>
          </a:p>
          <a:p>
            <a:pPr lvl="1"/>
            <a:r>
              <a:rPr lang="en-US" dirty="0"/>
              <a:t>Watch for this on Managed Metadata Service</a:t>
            </a:r>
          </a:p>
          <a:p>
            <a:pPr lvl="1"/>
            <a:r>
              <a:rPr lang="en-US" dirty="0"/>
              <a:t>5k limit – Cannot disable just for MMS</a:t>
            </a:r>
          </a:p>
          <a:p>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427975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Key Takeaways</a:t>
            </a:r>
            <a:endParaRPr lang="en-AU" dirty="0"/>
          </a:p>
        </p:txBody>
      </p:sp>
      <p:sp>
        <p:nvSpPr>
          <p:cNvPr id="6" name="Content Placeholder 5"/>
          <p:cNvSpPr>
            <a:spLocks noGrp="1"/>
          </p:cNvSpPr>
          <p:nvPr>
            <p:ph idx="1"/>
          </p:nvPr>
        </p:nvSpPr>
        <p:spPr/>
        <p:txBody>
          <a:bodyPr>
            <a:normAutofit/>
          </a:bodyPr>
          <a:lstStyle/>
          <a:p>
            <a:r>
              <a:rPr lang="en-US" sz="2400" dirty="0"/>
              <a:t>Usability and planning are essential to scalability</a:t>
            </a:r>
          </a:p>
          <a:p>
            <a:endParaRPr lang="en-US" dirty="0"/>
          </a:p>
          <a:p>
            <a:pPr marL="342900" lvl="1" indent="-342900">
              <a:buFont typeface="Segoe UI" pitchFamily="34" charset="0"/>
              <a:buChar char="►"/>
            </a:pPr>
            <a:r>
              <a:rPr lang="en-US" dirty="0"/>
              <a:t>Understand the architectural considerations when scaling SharePoint </a:t>
            </a:r>
            <a:r>
              <a:rPr lang="en-US" dirty="0" smtClean="0"/>
              <a:t>2010</a:t>
            </a:r>
            <a:endParaRPr lang="en-US" dirty="0"/>
          </a:p>
          <a:p>
            <a:endParaRPr lang="en-AU" dirty="0" smtClean="0"/>
          </a:p>
          <a:p>
            <a:pPr marL="342900" lvl="1" indent="-342900">
              <a:buFont typeface="Segoe UI" pitchFamily="34" charset="0"/>
              <a:buChar char="►"/>
            </a:pPr>
            <a:r>
              <a:rPr lang="en-US" dirty="0"/>
              <a:t>It takes a team to effectively plan and design your SharePoint deployments</a:t>
            </a:r>
          </a:p>
          <a:p>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683826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More Information</a:t>
            </a:r>
            <a:endParaRPr lang="en-AU" dirty="0"/>
          </a:p>
        </p:txBody>
      </p:sp>
      <p:sp>
        <p:nvSpPr>
          <p:cNvPr id="3" name="Content Placeholder 2"/>
          <p:cNvSpPr>
            <a:spLocks noGrp="1"/>
          </p:cNvSpPr>
          <p:nvPr>
            <p:ph idx="1"/>
          </p:nvPr>
        </p:nvSpPr>
        <p:spPr/>
        <p:txBody>
          <a:bodyPr>
            <a:normAutofit lnSpcReduction="10000"/>
          </a:bodyPr>
          <a:lstStyle/>
          <a:p>
            <a:r>
              <a:rPr lang="en-US" dirty="0"/>
              <a:t>TechNet Capacity Planning Resource </a:t>
            </a:r>
            <a:r>
              <a:rPr lang="en-US" dirty="0" smtClean="0"/>
              <a:t>Center</a:t>
            </a:r>
            <a:br>
              <a:rPr lang="en-US" dirty="0" smtClean="0"/>
            </a:br>
            <a:r>
              <a:rPr lang="en-US" sz="2400" dirty="0">
                <a:hlinkClick r:id="rId2"/>
              </a:rPr>
              <a:t>http://technet.microsoft.com/en-us/sharepoint/ff601870.aspx</a:t>
            </a:r>
            <a:r>
              <a:rPr lang="en-US" sz="2400" dirty="0"/>
              <a:t> </a:t>
            </a:r>
          </a:p>
          <a:p>
            <a:r>
              <a:rPr lang="en-US" dirty="0"/>
              <a:t>Boundaries and Limits Document on </a:t>
            </a:r>
            <a:r>
              <a:rPr lang="en-US" dirty="0" smtClean="0"/>
              <a:t>TechNet</a:t>
            </a:r>
            <a:br>
              <a:rPr lang="en-US" dirty="0" smtClean="0"/>
            </a:br>
            <a:r>
              <a:rPr lang="en-US" sz="2400" dirty="0">
                <a:hlinkClick r:id="rId3"/>
              </a:rPr>
              <a:t>http://technet.microsoft.com/en-us/library/cc262787.aspx</a:t>
            </a:r>
            <a:r>
              <a:rPr lang="en-US" sz="2400" dirty="0"/>
              <a:t> </a:t>
            </a:r>
          </a:p>
          <a:p>
            <a:r>
              <a:rPr lang="en-US" dirty="0"/>
              <a:t>30 Million Item Test on </a:t>
            </a:r>
            <a:r>
              <a:rPr lang="en-US" dirty="0" smtClean="0"/>
              <a:t>TechNet</a:t>
            </a:r>
            <a:br>
              <a:rPr lang="en-US" dirty="0" smtClean="0"/>
            </a:br>
            <a:r>
              <a:rPr lang="en-US" sz="2400" dirty="0">
                <a:hlinkClick r:id="rId4"/>
              </a:rPr>
              <a:t>http://www.bing.com/search?q=LargeScaleDocRepositoryCapacityPlanningDoc.docx</a:t>
            </a:r>
            <a:r>
              <a:rPr lang="en-US" sz="2400" dirty="0"/>
              <a:t> </a:t>
            </a:r>
          </a:p>
          <a:p>
            <a:r>
              <a:rPr lang="en-AU" dirty="0" smtClean="0"/>
              <a:t>Managing </a:t>
            </a:r>
            <a:r>
              <a:rPr lang="en-AU" dirty="0" err="1" smtClean="0"/>
              <a:t>Mult-Terribyte</a:t>
            </a:r>
            <a:r>
              <a:rPr lang="en-AU" dirty="0" smtClean="0"/>
              <a:t> </a:t>
            </a:r>
            <a:r>
              <a:rPr lang="en-AU" dirty="0" err="1" smtClean="0"/>
              <a:t>Databasese</a:t>
            </a:r>
            <a:r>
              <a:rPr lang="en-AU" dirty="0"/>
              <a:t/>
            </a:r>
            <a:br>
              <a:rPr lang="en-AU" dirty="0"/>
            </a:br>
            <a:r>
              <a:rPr lang="en-AU" sz="2400" dirty="0">
                <a:hlinkClick r:id="rId5"/>
              </a:rPr>
              <a:t>http://</a:t>
            </a:r>
            <a:r>
              <a:rPr lang="en-US" sz="2400" dirty="0">
                <a:hlinkClick r:id="rId5"/>
              </a:rPr>
              <a:t>technet.microsoft.com/en-us/library/hh307867.aspx</a:t>
            </a:r>
            <a:r>
              <a:rPr lang="en-US" sz="2400" dirty="0"/>
              <a:t> </a:t>
            </a:r>
            <a:endParaRPr lang="en-AU" sz="2400"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508696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4223807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technet.microsoft.com/en-au</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endParaRPr lang="en-AU" sz="2000" dirty="0" smtClean="0">
              <a:solidFill>
                <a:schemeClr val="bg2"/>
              </a:solidFill>
            </a:endParaRP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Key Takeaways</a:t>
            </a:r>
            <a:endParaRPr lang="en-AU" dirty="0"/>
          </a:p>
        </p:txBody>
      </p:sp>
      <p:sp>
        <p:nvSpPr>
          <p:cNvPr id="6" name="Content Placeholder 5"/>
          <p:cNvSpPr>
            <a:spLocks noGrp="1"/>
          </p:cNvSpPr>
          <p:nvPr>
            <p:ph idx="1"/>
          </p:nvPr>
        </p:nvSpPr>
        <p:spPr/>
        <p:txBody>
          <a:bodyPr>
            <a:normAutofit/>
          </a:bodyPr>
          <a:lstStyle/>
          <a:p>
            <a:r>
              <a:rPr lang="en-US" sz="2400" dirty="0"/>
              <a:t>Usability and planning are essential to scalability</a:t>
            </a:r>
          </a:p>
          <a:p>
            <a:endParaRPr lang="en-US" dirty="0"/>
          </a:p>
          <a:p>
            <a:pPr marL="342900" lvl="1" indent="-342900">
              <a:buFont typeface="Segoe UI" pitchFamily="34" charset="0"/>
              <a:buChar char="►"/>
            </a:pPr>
            <a:r>
              <a:rPr lang="en-US" dirty="0"/>
              <a:t>Understand the architectural considerations when scaling SharePoint 2010</a:t>
            </a:r>
          </a:p>
          <a:p>
            <a:endParaRPr lang="en-AU" dirty="0" smtClean="0"/>
          </a:p>
          <a:p>
            <a:pPr marL="342900" lvl="1" indent="-342900">
              <a:buFont typeface="Segoe UI" pitchFamily="34" charset="0"/>
              <a:buChar char="►"/>
            </a:pPr>
            <a:r>
              <a:rPr lang="en-US" dirty="0"/>
              <a:t>It takes a team to effectively plan and design your SharePoint deployments</a:t>
            </a:r>
          </a:p>
          <a:p>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003645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Points</a:t>
            </a:r>
            <a:endParaRPr lang="en-US" dirty="0"/>
          </a:p>
        </p:txBody>
      </p:sp>
      <p:sp>
        <p:nvSpPr>
          <p:cNvPr id="26" name="Rectangle 25"/>
          <p:cNvSpPr/>
          <p:nvPr/>
        </p:nvSpPr>
        <p:spPr bwMode="auto">
          <a:xfrm>
            <a:off x="0" y="3800477"/>
            <a:ext cx="9144000" cy="3057525"/>
          </a:xfrm>
          <a:prstGeom prst="rect">
            <a:avLst/>
          </a:prstGeom>
          <a:gradFill>
            <a:gsLst>
              <a:gs pos="0">
                <a:schemeClr val="bg1"/>
              </a:gs>
              <a:gs pos="72000">
                <a:schemeClr val="bg1">
                  <a:alpha val="0"/>
                </a:schemeClr>
              </a:gs>
              <a:gs pos="100000">
                <a:schemeClr val="bg1">
                  <a:alpha val="0"/>
                </a:schemeClr>
              </a:gs>
            </a:gsLst>
          </a:gra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8" name="Bent Arrow 27"/>
          <p:cNvSpPr/>
          <p:nvPr/>
        </p:nvSpPr>
        <p:spPr bwMode="auto">
          <a:xfrm rot="10800000">
            <a:off x="5912983" y="3550498"/>
            <a:ext cx="722973" cy="717330"/>
          </a:xfrm>
          <a:prstGeom prst="bentArrow">
            <a:avLst>
              <a:gd name="adj1" fmla="val 27985"/>
              <a:gd name="adj2" fmla="val 25000"/>
              <a:gd name="adj3" fmla="val 25000"/>
              <a:gd name="adj4" fmla="val 25840"/>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33" name="Left Arrow 32"/>
          <p:cNvSpPr/>
          <p:nvPr/>
        </p:nvSpPr>
        <p:spPr bwMode="auto">
          <a:xfrm>
            <a:off x="4854455" y="2963833"/>
            <a:ext cx="1434662" cy="362607"/>
          </a:xfrm>
          <a:prstGeom prst="leftArrow">
            <a:avLst/>
          </a:prstGeom>
          <a:gradFill flip="none" rotWithShape="1">
            <a:gsLst>
              <a:gs pos="0">
                <a:schemeClr val="accent1">
                  <a:shade val="51000"/>
                  <a:satMod val="130000"/>
                  <a:alpha val="0"/>
                </a:schemeClr>
              </a:gs>
              <a:gs pos="80000">
                <a:schemeClr val="accent1">
                  <a:shade val="93000"/>
                  <a:satMod val="130000"/>
                </a:schemeClr>
              </a:gs>
              <a:gs pos="100000">
                <a:schemeClr val="accent1">
                  <a:shade val="94000"/>
                  <a:satMod val="135000"/>
                </a:schemeClr>
              </a:gs>
            </a:gsLst>
            <a:lin ang="10800000" scaled="1"/>
            <a:tileRec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34" name="Up Arrow 33"/>
          <p:cNvSpPr/>
          <p:nvPr/>
        </p:nvSpPr>
        <p:spPr bwMode="auto">
          <a:xfrm>
            <a:off x="1755298" y="1448046"/>
            <a:ext cx="403388" cy="4728867"/>
          </a:xfrm>
          <a:prstGeom prst="upArrow">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35" name="Up Arrow 34"/>
          <p:cNvSpPr/>
          <p:nvPr/>
        </p:nvSpPr>
        <p:spPr bwMode="auto">
          <a:xfrm rot="5400000">
            <a:off x="4298360" y="3427087"/>
            <a:ext cx="408028" cy="5290559"/>
          </a:xfrm>
          <a:prstGeom prst="upArrow">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36" name="TextBox 35"/>
          <p:cNvSpPr txBox="1"/>
          <p:nvPr/>
        </p:nvSpPr>
        <p:spPr>
          <a:xfrm rot="16200000">
            <a:off x="362384" y="3627812"/>
            <a:ext cx="2584810" cy="369332"/>
          </a:xfrm>
          <a:prstGeom prst="rect">
            <a:avLst/>
          </a:prstGeom>
          <a:noFill/>
        </p:spPr>
        <p:txBody>
          <a:bodyPr wrap="none" lIns="0" tIns="0" rIns="0" bIns="0" rtlCol="0">
            <a:spAutoFit/>
          </a:bodyPr>
          <a:lstStyle/>
          <a:p>
            <a:r>
              <a:rPr lang="en-US" sz="2400" dirty="0" smtClean="0">
                <a:solidFill>
                  <a:schemeClr val="bg1"/>
                </a:solidFill>
              </a:rPr>
              <a:t>Number of instances</a:t>
            </a:r>
          </a:p>
        </p:txBody>
      </p:sp>
      <p:sp>
        <p:nvSpPr>
          <p:cNvPr id="37" name="TextBox 36"/>
          <p:cNvSpPr txBox="1"/>
          <p:nvPr/>
        </p:nvSpPr>
        <p:spPr>
          <a:xfrm>
            <a:off x="3479496" y="6164905"/>
            <a:ext cx="2112630"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Number of items</a:t>
            </a:r>
          </a:p>
        </p:txBody>
      </p:sp>
      <p:sp>
        <p:nvSpPr>
          <p:cNvPr id="38" name="Rounded Rectangle 37"/>
          <p:cNvSpPr/>
          <p:nvPr/>
        </p:nvSpPr>
        <p:spPr bwMode="auto">
          <a:xfrm rot="10800000" flipH="1" flipV="1">
            <a:off x="2195100" y="1340768"/>
            <a:ext cx="1463040" cy="1463040"/>
          </a:xfrm>
          <a:prstGeom prst="roundRect">
            <a:avLst/>
          </a:prstGeom>
          <a:solidFill>
            <a:schemeClr val="bg1">
              <a:alpha val="80000"/>
            </a:schemeClr>
          </a:solidFill>
          <a:ln w="3175">
            <a:gradFill>
              <a:gsLst>
                <a:gs pos="0">
                  <a:srgbClr val="FFC000"/>
                </a:gs>
                <a:gs pos="50000">
                  <a:schemeClr val="tx1">
                    <a:alpha val="25000"/>
                  </a:schemeClr>
                </a:gs>
                <a:gs pos="100000">
                  <a:schemeClr val="accent1">
                    <a:tint val="23500"/>
                    <a:satMod val="160000"/>
                    <a:alpha val="0"/>
                  </a:schemeClr>
                </a:gs>
              </a:gsLst>
              <a:lin ang="5400000" scaled="0"/>
            </a:grad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anchor="ctr"/>
          <a:lstStyle/>
          <a:p>
            <a:pPr algn="ctr"/>
            <a:r>
              <a:rPr lang="en-US" sz="1600" dirty="0" smtClean="0">
                <a:gradFill>
                  <a:gsLst>
                    <a:gs pos="0">
                      <a:schemeClr val="tx1"/>
                    </a:gs>
                    <a:gs pos="100000">
                      <a:schemeClr val="tx1"/>
                    </a:gs>
                  </a:gsLst>
                  <a:lin ang="5400000" scaled="0"/>
                </a:gradFill>
              </a:rPr>
              <a:t>Team Site</a:t>
            </a:r>
          </a:p>
        </p:txBody>
      </p:sp>
      <p:sp>
        <p:nvSpPr>
          <p:cNvPr id="39" name="Bent Arrow 38"/>
          <p:cNvSpPr/>
          <p:nvPr/>
        </p:nvSpPr>
        <p:spPr bwMode="auto">
          <a:xfrm rot="10800000" flipV="1">
            <a:off x="3797686" y="1953403"/>
            <a:ext cx="2860574" cy="629288"/>
          </a:xfrm>
          <a:prstGeom prst="bentArrow">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40" name="Picture 39" descr="cloud 1.png"/>
          <p:cNvPicPr>
            <a:picLocks noChangeAspect="1"/>
          </p:cNvPicPr>
          <p:nvPr/>
        </p:nvPicPr>
        <p:blipFill>
          <a:blip r:embed="rId3"/>
          <a:stretch>
            <a:fillRect/>
          </a:stretch>
        </p:blipFill>
        <p:spPr>
          <a:xfrm>
            <a:off x="5643092" y="2377312"/>
            <a:ext cx="3465412" cy="1979171"/>
          </a:xfrm>
          <a:prstGeom prst="rect">
            <a:avLst/>
          </a:prstGeom>
        </p:spPr>
      </p:pic>
      <p:sp>
        <p:nvSpPr>
          <p:cNvPr id="41" name="Rectangle 40"/>
          <p:cNvSpPr/>
          <p:nvPr/>
        </p:nvSpPr>
        <p:spPr>
          <a:xfrm>
            <a:off x="6510332" y="2732919"/>
            <a:ext cx="1819219" cy="923330"/>
          </a:xfrm>
          <a:prstGeom prst="rect">
            <a:avLst/>
          </a:prstGeom>
        </p:spPr>
        <p:txBody>
          <a:bodyPr wrap="square">
            <a:spAutoFit/>
          </a:bodyPr>
          <a:lstStyle/>
          <a:p>
            <a:pPr algn="ctr" defTabSz="914099"/>
            <a:r>
              <a:rPr lang="en-US" b="1" dirty="0" smtClean="0">
                <a:solidFill>
                  <a:schemeClr val="bg1"/>
                </a:solidFill>
              </a:rPr>
              <a:t>Enterprise Metadata and Content Types</a:t>
            </a:r>
          </a:p>
        </p:txBody>
      </p:sp>
      <p:sp>
        <p:nvSpPr>
          <p:cNvPr id="42" name="Rounded Rectangle 41"/>
          <p:cNvSpPr/>
          <p:nvPr/>
        </p:nvSpPr>
        <p:spPr bwMode="auto">
          <a:xfrm rot="10800000" flipH="1" flipV="1">
            <a:off x="3225980" y="2383507"/>
            <a:ext cx="1463040" cy="1463040"/>
          </a:xfrm>
          <a:prstGeom prst="roundRect">
            <a:avLst/>
          </a:prstGeom>
          <a:solidFill>
            <a:schemeClr val="bg1">
              <a:alpha val="80000"/>
            </a:schemeClr>
          </a:solidFill>
          <a:ln w="3175">
            <a:gradFill>
              <a:gsLst>
                <a:gs pos="0">
                  <a:srgbClr val="FFC000"/>
                </a:gs>
                <a:gs pos="50000">
                  <a:schemeClr val="tx1">
                    <a:alpha val="25000"/>
                  </a:schemeClr>
                </a:gs>
                <a:gs pos="100000">
                  <a:schemeClr val="accent1">
                    <a:tint val="23500"/>
                    <a:satMod val="160000"/>
                    <a:alpha val="0"/>
                  </a:schemeClr>
                </a:gs>
              </a:gsLst>
              <a:lin ang="5400000" scaled="0"/>
            </a:grad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anchor="ctr"/>
          <a:lstStyle/>
          <a:p>
            <a:pPr algn="ctr"/>
            <a:r>
              <a:rPr lang="en-US" sz="1600" dirty="0" smtClean="0">
                <a:gradFill>
                  <a:gsLst>
                    <a:gs pos="0">
                      <a:schemeClr val="tx1"/>
                    </a:gs>
                    <a:gs pos="100000">
                      <a:schemeClr val="tx1"/>
                    </a:gs>
                  </a:gsLst>
                  <a:lin ang="5400000" scaled="0"/>
                </a:gradFill>
              </a:rPr>
              <a:t>Managed Library</a:t>
            </a:r>
          </a:p>
        </p:txBody>
      </p:sp>
      <p:sp>
        <p:nvSpPr>
          <p:cNvPr id="43" name="Rounded Rectangle 42"/>
          <p:cNvSpPr/>
          <p:nvPr/>
        </p:nvSpPr>
        <p:spPr bwMode="auto">
          <a:xfrm rot="10800000" flipH="1" flipV="1">
            <a:off x="4256860" y="3426246"/>
            <a:ext cx="1463040" cy="1463040"/>
          </a:xfrm>
          <a:prstGeom prst="roundRect">
            <a:avLst/>
          </a:prstGeom>
          <a:solidFill>
            <a:schemeClr val="bg1">
              <a:alpha val="80000"/>
            </a:schemeClr>
          </a:solidFill>
          <a:ln w="3175">
            <a:gradFill>
              <a:gsLst>
                <a:gs pos="0">
                  <a:srgbClr val="FFC000"/>
                </a:gs>
                <a:gs pos="50000">
                  <a:schemeClr val="tx1">
                    <a:alpha val="25000"/>
                  </a:schemeClr>
                </a:gs>
                <a:gs pos="100000">
                  <a:schemeClr val="accent1">
                    <a:tint val="23500"/>
                    <a:satMod val="160000"/>
                    <a:alpha val="0"/>
                  </a:schemeClr>
                </a:gs>
              </a:gsLst>
              <a:lin ang="5400000" scaled="0"/>
            </a:grad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anchor="ctr"/>
          <a:lstStyle/>
          <a:p>
            <a:pPr algn="ctr"/>
            <a:r>
              <a:rPr lang="en-US" sz="1600" dirty="0" smtClean="0">
                <a:gradFill>
                  <a:gsLst>
                    <a:gs pos="0">
                      <a:schemeClr val="tx1"/>
                    </a:gs>
                    <a:gs pos="100000">
                      <a:schemeClr val="tx1"/>
                    </a:gs>
                  </a:gsLst>
                  <a:lin ang="5400000" scaled="0"/>
                </a:gradFill>
              </a:rPr>
              <a:t>Knowledge Base or Records Center</a:t>
            </a:r>
          </a:p>
        </p:txBody>
      </p:sp>
      <p:sp>
        <p:nvSpPr>
          <p:cNvPr id="44" name="Rounded Rectangle 43"/>
          <p:cNvSpPr/>
          <p:nvPr/>
        </p:nvSpPr>
        <p:spPr bwMode="auto">
          <a:xfrm rot="10800000" flipH="1" flipV="1">
            <a:off x="5287739" y="4468986"/>
            <a:ext cx="1463040" cy="1463040"/>
          </a:xfrm>
          <a:prstGeom prst="roundRect">
            <a:avLst/>
          </a:prstGeom>
          <a:solidFill>
            <a:schemeClr val="bg1">
              <a:alpha val="80000"/>
            </a:schemeClr>
          </a:solidFill>
          <a:ln w="3175">
            <a:gradFill>
              <a:gsLst>
                <a:gs pos="0">
                  <a:srgbClr val="FFC000"/>
                </a:gs>
                <a:gs pos="50000">
                  <a:schemeClr val="tx1">
                    <a:alpha val="25000"/>
                  </a:schemeClr>
                </a:gs>
                <a:gs pos="100000">
                  <a:schemeClr val="accent1">
                    <a:tint val="23500"/>
                    <a:satMod val="160000"/>
                    <a:alpha val="0"/>
                  </a:schemeClr>
                </a:gs>
              </a:gsLst>
              <a:lin ang="5400000" scaled="0"/>
            </a:grad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anchor="ctr"/>
          <a:lstStyle/>
          <a:p>
            <a:pPr algn="ctr"/>
            <a:r>
              <a:rPr lang="en-US" sz="1600" dirty="0" smtClean="0">
                <a:gradFill>
                  <a:gsLst>
                    <a:gs pos="0">
                      <a:schemeClr val="tx1"/>
                    </a:gs>
                    <a:gs pos="100000">
                      <a:schemeClr val="tx1"/>
                    </a:gs>
                  </a:gsLst>
                  <a:lin ang="5400000" scaled="0"/>
                </a:gradFill>
              </a:rPr>
              <a:t>Massive Distributed Archive</a:t>
            </a:r>
          </a:p>
        </p:txBody>
      </p:sp>
      <p:sp>
        <p:nvSpPr>
          <p:cNvPr id="45" name="Bent Arrow 44"/>
          <p:cNvSpPr/>
          <p:nvPr/>
        </p:nvSpPr>
        <p:spPr bwMode="auto">
          <a:xfrm rot="10800000">
            <a:off x="7077391" y="4121957"/>
            <a:ext cx="732880" cy="1491414"/>
          </a:xfrm>
          <a:prstGeom prst="bentArrow">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46" name="TextBox 45"/>
          <p:cNvSpPr txBox="1"/>
          <p:nvPr/>
        </p:nvSpPr>
        <p:spPr>
          <a:xfrm>
            <a:off x="3797687" y="5035249"/>
            <a:ext cx="1371600" cy="430887"/>
          </a:xfrm>
          <a:prstGeom prst="rect">
            <a:avLst/>
          </a:prstGeom>
          <a:noFill/>
        </p:spPr>
        <p:txBody>
          <a:bodyPr wrap="square" lIns="0" tIns="0" rIns="0" bIns="0" rtlCol="0">
            <a:spAutoFit/>
          </a:bodyPr>
          <a:lstStyle/>
          <a:p>
            <a:pPr algn="r"/>
            <a:r>
              <a:rPr lang="en-US" sz="1400" dirty="0" smtClean="0">
                <a:solidFill>
                  <a:schemeClr val="bg1"/>
                </a:solidFill>
              </a:rPr>
              <a:t>Archive on</a:t>
            </a:r>
            <a:br>
              <a:rPr lang="en-US" sz="1400" dirty="0" smtClean="0">
                <a:solidFill>
                  <a:schemeClr val="bg1"/>
                </a:solidFill>
              </a:rPr>
            </a:br>
            <a:r>
              <a:rPr lang="en-US" sz="1400" dirty="0" smtClean="0">
                <a:solidFill>
                  <a:schemeClr val="bg1"/>
                </a:solidFill>
              </a:rPr>
              <a:t>auto-pilot</a:t>
            </a:r>
          </a:p>
        </p:txBody>
      </p:sp>
      <p:sp>
        <p:nvSpPr>
          <p:cNvPr id="47" name="TextBox 46"/>
          <p:cNvSpPr txBox="1"/>
          <p:nvPr/>
        </p:nvSpPr>
        <p:spPr>
          <a:xfrm>
            <a:off x="3755122" y="1438206"/>
            <a:ext cx="2286000" cy="430887"/>
          </a:xfrm>
          <a:prstGeom prst="rect">
            <a:avLst/>
          </a:prstGeom>
          <a:noFill/>
        </p:spPr>
        <p:txBody>
          <a:bodyPr wrap="square" lIns="0" tIns="0" rIns="0" bIns="0" rtlCol="0">
            <a:spAutoFit/>
          </a:bodyPr>
          <a:lstStyle/>
          <a:p>
            <a:r>
              <a:rPr lang="en-US" sz="1400" dirty="0" smtClean="0">
                <a:solidFill>
                  <a:schemeClr val="bg1"/>
                </a:solidFill>
              </a:rPr>
              <a:t>Team sites acting </a:t>
            </a:r>
            <a:br>
              <a:rPr lang="en-US" sz="1400" dirty="0" smtClean="0">
                <a:solidFill>
                  <a:schemeClr val="bg1"/>
                </a:solidFill>
              </a:rPr>
            </a:br>
            <a:r>
              <a:rPr lang="en-US" sz="1400" dirty="0" smtClean="0">
                <a:solidFill>
                  <a:schemeClr val="bg1"/>
                </a:solidFill>
              </a:rPr>
              <a:t>in coordination</a:t>
            </a:r>
          </a:p>
        </p:txBody>
      </p:sp>
      <p:sp>
        <p:nvSpPr>
          <p:cNvPr id="48" name="TextBox 47"/>
          <p:cNvSpPr txBox="1"/>
          <p:nvPr/>
        </p:nvSpPr>
        <p:spPr>
          <a:xfrm>
            <a:off x="4776325" y="2293835"/>
            <a:ext cx="1359810" cy="430887"/>
          </a:xfrm>
          <a:prstGeom prst="rect">
            <a:avLst/>
          </a:prstGeom>
          <a:noFill/>
        </p:spPr>
        <p:txBody>
          <a:bodyPr wrap="square" lIns="0" tIns="0" rIns="0" bIns="0" rtlCol="0">
            <a:spAutoFit/>
          </a:bodyPr>
          <a:lstStyle/>
          <a:p>
            <a:r>
              <a:rPr lang="en-US" sz="1400" dirty="0" smtClean="0">
                <a:solidFill>
                  <a:schemeClr val="bg1"/>
                </a:solidFill>
              </a:rPr>
              <a:t>Virtual folders organize the data</a:t>
            </a:r>
          </a:p>
        </p:txBody>
      </p:sp>
      <p:sp>
        <p:nvSpPr>
          <p:cNvPr id="49" name="TextBox 48"/>
          <p:cNvSpPr txBox="1"/>
          <p:nvPr/>
        </p:nvSpPr>
        <p:spPr>
          <a:xfrm>
            <a:off x="2910779" y="3955394"/>
            <a:ext cx="1264938" cy="646331"/>
          </a:xfrm>
          <a:prstGeom prst="rect">
            <a:avLst/>
          </a:prstGeom>
          <a:noFill/>
        </p:spPr>
        <p:txBody>
          <a:bodyPr wrap="square" lIns="0" tIns="0" rIns="0" bIns="0" rtlCol="0">
            <a:spAutoFit/>
          </a:bodyPr>
          <a:lstStyle/>
          <a:p>
            <a:pPr algn="r"/>
            <a:r>
              <a:rPr lang="en-US" sz="1400" dirty="0" smtClean="0">
                <a:solidFill>
                  <a:schemeClr val="bg1"/>
                </a:solidFill>
              </a:rPr>
              <a:t>Tens of millions of docs in a single list</a:t>
            </a:r>
          </a:p>
        </p:txBody>
      </p:sp>
    </p:spTree>
    <p:extLst>
      <p:ext uri="{BB962C8B-B14F-4D97-AF65-F5344CB8AC3E}">
        <p14:creationId xmlns:p14="http://schemas.microsoft.com/office/powerpoint/2010/main" val="8922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1000" y="1905001"/>
            <a:ext cx="9877816" cy="2959861"/>
          </a:xfrm>
          <a:prstGeom prst="rect">
            <a:avLst/>
          </a:prstGeom>
          <a:gradFill flip="none" rotWithShape="1">
            <a:gsLst>
              <a:gs pos="0">
                <a:schemeClr val="bg1">
                  <a:alpha val="0"/>
                </a:schemeClr>
              </a:gs>
              <a:gs pos="50000">
                <a:schemeClr val="bg1"/>
              </a:gs>
              <a:gs pos="100000">
                <a:schemeClr val="bg1">
                  <a:alpha val="0"/>
                </a:schemeClr>
              </a:gs>
            </a:gsLst>
            <a:lin ang="0" scaled="0"/>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91440" rIns="0" bIns="0" numCol="1" rtlCol="0" anchor="ctr" anchorCtr="0" compatLnSpc="1">
            <a:prstTxWarp prst="textNoShape">
              <a:avLst/>
            </a:prstTxWarp>
          </a:bodyPr>
          <a:lstStyle/>
          <a:p>
            <a:pPr algn="ctr" defTabSz="1218937">
              <a:lnSpc>
                <a:spcPct val="85000"/>
              </a:lnSpc>
              <a:spcBef>
                <a:spcPct val="0"/>
              </a:spcBef>
              <a:defRPr/>
            </a:pPr>
            <a:endParaRPr lang="en-US" sz="4800" spc="-200" dirty="0">
              <a:ln w="3175">
                <a:noFill/>
              </a:ln>
              <a:gradFill flip="none" rotWithShape="1">
                <a:gsLst>
                  <a:gs pos="0">
                    <a:srgbClr val="050813"/>
                  </a:gs>
                  <a:gs pos="81000">
                    <a:srgbClr val="004D6C"/>
                  </a:gs>
                  <a:gs pos="86000">
                    <a:srgbClr val="050813"/>
                  </a:gs>
                </a:gsLst>
                <a:lin ang="5400000" scaled="1"/>
                <a:tileRect/>
              </a:gradFill>
              <a:latin typeface="Kozuka Gothic Pro H" pitchFamily="34" charset="-128"/>
              <a:cs typeface="Arial" charset="0"/>
            </a:endParaRPr>
          </a:p>
        </p:txBody>
      </p:sp>
      <p:sp>
        <p:nvSpPr>
          <p:cNvPr id="6" name="TextBox 5"/>
          <p:cNvSpPr txBox="1"/>
          <p:nvPr/>
        </p:nvSpPr>
        <p:spPr>
          <a:xfrm>
            <a:off x="4572000" y="2127114"/>
            <a:ext cx="4191000" cy="2646878"/>
          </a:xfrm>
          <a:prstGeom prst="rect">
            <a:avLst/>
          </a:prstGeom>
          <a:noFill/>
        </p:spPr>
        <p:txBody>
          <a:bodyPr wrap="square" lIns="0" tIns="0" rIns="0" bIns="0" rtlCol="0">
            <a:spAutoFit/>
          </a:bodyPr>
          <a:lstStyle/>
          <a:p>
            <a:r>
              <a:rPr lang="en-US" sz="2400" b="1" dirty="0" smtClean="0">
                <a:gradFill>
                  <a:gsLst>
                    <a:gs pos="80000">
                      <a:schemeClr val="tx1"/>
                    </a:gs>
                    <a:gs pos="100000">
                      <a:schemeClr val="tx1"/>
                    </a:gs>
                  </a:gsLst>
                  <a:lin ang="5400000" scaled="0"/>
                </a:gradFill>
              </a:rPr>
              <a:t>Features Leveraged</a:t>
            </a:r>
          </a:p>
          <a:p>
            <a:pPr marL="346075" lvl="1" indent="-346075">
              <a:lnSpc>
                <a:spcPct val="90000"/>
              </a:lnSpc>
              <a:spcBef>
                <a:spcPct val="20000"/>
              </a:spcBef>
              <a:buBlip>
                <a:blip r:embed="rId3"/>
              </a:buBlip>
            </a:pPr>
            <a:r>
              <a:rPr lang="en-US" sz="2000" dirty="0" smtClean="0">
                <a:gradFill>
                  <a:gsLst>
                    <a:gs pos="80000">
                      <a:schemeClr val="tx1"/>
                    </a:gs>
                    <a:gs pos="100000">
                      <a:schemeClr val="tx1"/>
                    </a:gs>
                  </a:gsLst>
                  <a:lin ang="5400000" scaled="0"/>
                </a:gradFill>
              </a:rPr>
              <a:t>Managed Metadata</a:t>
            </a:r>
            <a:endParaRPr lang="en-US" sz="2000" dirty="0">
              <a:gradFill>
                <a:gsLst>
                  <a:gs pos="80000">
                    <a:schemeClr val="tx1"/>
                  </a:gs>
                  <a:gs pos="100000">
                    <a:schemeClr val="tx1"/>
                  </a:gs>
                </a:gsLst>
                <a:lin ang="5400000" scaled="0"/>
              </a:gradFill>
            </a:endParaRPr>
          </a:p>
          <a:p>
            <a:pPr marL="346075" lvl="1" indent="-346075">
              <a:lnSpc>
                <a:spcPct val="90000"/>
              </a:lnSpc>
              <a:spcBef>
                <a:spcPct val="20000"/>
              </a:spcBef>
              <a:buBlip>
                <a:blip r:embed="rId3"/>
              </a:buBlip>
            </a:pPr>
            <a:r>
              <a:rPr lang="en-US" sz="2000" dirty="0" smtClean="0">
                <a:gradFill>
                  <a:gsLst>
                    <a:gs pos="80000">
                      <a:schemeClr val="tx1"/>
                    </a:gs>
                    <a:gs pos="100000">
                      <a:schemeClr val="tx1"/>
                    </a:gs>
                  </a:gsLst>
                  <a:lin ang="5400000" scaled="0"/>
                </a:gradFill>
              </a:rPr>
              <a:t>Content Types</a:t>
            </a:r>
            <a:endParaRPr lang="en-US" sz="2400" b="1" dirty="0" smtClean="0">
              <a:gradFill>
                <a:gsLst>
                  <a:gs pos="80000">
                    <a:schemeClr val="tx1"/>
                  </a:gs>
                  <a:gs pos="100000">
                    <a:schemeClr val="tx1"/>
                  </a:gs>
                </a:gsLst>
                <a:lin ang="5400000" scaled="0"/>
              </a:gradFill>
            </a:endParaRPr>
          </a:p>
          <a:p>
            <a:r>
              <a:rPr lang="en-US" sz="2400" b="1" dirty="0" smtClean="0">
                <a:gradFill>
                  <a:gsLst>
                    <a:gs pos="80000">
                      <a:schemeClr val="tx1"/>
                    </a:gs>
                    <a:gs pos="100000">
                      <a:schemeClr val="tx1"/>
                    </a:gs>
                  </a:gsLst>
                  <a:lin ang="5400000" scaled="0"/>
                </a:gradFill>
              </a:rPr>
              <a:t>Key Takeaways</a:t>
            </a:r>
          </a:p>
          <a:p>
            <a:pPr marL="346075" lvl="1" indent="-346075">
              <a:lnSpc>
                <a:spcPct val="90000"/>
              </a:lnSpc>
              <a:spcBef>
                <a:spcPct val="20000"/>
              </a:spcBef>
              <a:buBlip>
                <a:blip r:embed="rId3"/>
              </a:buBlip>
            </a:pPr>
            <a:r>
              <a:rPr lang="en-US" sz="2000" dirty="0">
                <a:gradFill>
                  <a:gsLst>
                    <a:gs pos="80000">
                      <a:schemeClr val="tx1"/>
                    </a:gs>
                    <a:gs pos="100000">
                      <a:schemeClr val="tx1"/>
                    </a:gs>
                  </a:gsLst>
                  <a:lin ang="5400000" scaled="0"/>
                </a:gradFill>
              </a:rPr>
              <a:t>SP2010 breaks the Site Collection </a:t>
            </a:r>
            <a:r>
              <a:rPr lang="en-US" sz="2000" dirty="0" smtClean="0">
                <a:gradFill>
                  <a:gsLst>
                    <a:gs pos="80000">
                      <a:schemeClr val="tx1"/>
                    </a:gs>
                    <a:gs pos="100000">
                      <a:schemeClr val="tx1"/>
                    </a:gs>
                  </a:gsLst>
                  <a:lin ang="5400000" scaled="0"/>
                </a:gradFill>
              </a:rPr>
              <a:t>Boundary</a:t>
            </a:r>
          </a:p>
          <a:p>
            <a:pPr marL="346075" lvl="1" indent="-346075">
              <a:lnSpc>
                <a:spcPct val="90000"/>
              </a:lnSpc>
              <a:spcBef>
                <a:spcPct val="20000"/>
              </a:spcBef>
              <a:buBlip>
                <a:blip r:embed="rId3"/>
              </a:buBlip>
            </a:pPr>
            <a:r>
              <a:rPr lang="en-US" sz="2000" dirty="0">
                <a:gradFill>
                  <a:gsLst>
                    <a:gs pos="80000">
                      <a:schemeClr val="tx1"/>
                    </a:gs>
                    <a:gs pos="100000">
                      <a:schemeClr val="tx1"/>
                    </a:gs>
                  </a:gsLst>
                  <a:lin ang="5400000" scaled="0"/>
                </a:gradFill>
              </a:rPr>
              <a:t>Automatic participation with enterprise doc </a:t>
            </a:r>
            <a:r>
              <a:rPr lang="en-US" sz="2000" dirty="0" smtClean="0">
                <a:gradFill>
                  <a:gsLst>
                    <a:gs pos="80000">
                      <a:schemeClr val="tx1"/>
                    </a:gs>
                    <a:gs pos="100000">
                      <a:schemeClr val="tx1"/>
                    </a:gs>
                  </a:gsLst>
                  <a:lin ang="5400000" scaled="0"/>
                </a:gradFill>
              </a:rPr>
              <a:t>lifecycle</a:t>
            </a:r>
          </a:p>
        </p:txBody>
      </p:sp>
      <p:sp>
        <p:nvSpPr>
          <p:cNvPr id="5" name="Rectangle 4"/>
          <p:cNvSpPr/>
          <p:nvPr/>
        </p:nvSpPr>
        <p:spPr bwMode="auto">
          <a:xfrm>
            <a:off x="0" y="3800477"/>
            <a:ext cx="9144000" cy="3057525"/>
          </a:xfrm>
          <a:prstGeom prst="rect">
            <a:avLst/>
          </a:prstGeom>
          <a:gradFill>
            <a:gsLst>
              <a:gs pos="0">
                <a:schemeClr val="bg1"/>
              </a:gs>
              <a:gs pos="72000">
                <a:schemeClr val="bg1">
                  <a:alpha val="0"/>
                </a:schemeClr>
              </a:gs>
              <a:gs pos="100000">
                <a:schemeClr val="bg1">
                  <a:alpha val="0"/>
                </a:schemeClr>
              </a:gs>
            </a:gsLst>
          </a:gra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normAutofit fontScale="90000"/>
          </a:bodyPr>
          <a:lstStyle/>
          <a:p>
            <a:r>
              <a:rPr sz="4400"/>
              <a:t>Scale Point 1: Ad Hoc Team Library</a:t>
            </a:r>
            <a:endParaRPr lang="en-US" sz="4400" dirty="0"/>
          </a:p>
        </p:txBody>
      </p:sp>
      <p:sp>
        <p:nvSpPr>
          <p:cNvPr id="7" name="Round Same Side Corner Rectangle 6"/>
          <p:cNvSpPr/>
          <p:nvPr/>
        </p:nvSpPr>
        <p:spPr bwMode="auto">
          <a:xfrm>
            <a:off x="3432957" y="5352846"/>
            <a:ext cx="1828800" cy="1371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Library for </a:t>
            </a:r>
            <a:b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br>
            <a: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storing a small team’s work in </a:t>
            </a:r>
            <a:b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br>
            <a: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progress docs</a:t>
            </a:r>
          </a:p>
        </p:txBody>
      </p:sp>
      <p:sp>
        <p:nvSpPr>
          <p:cNvPr id="8" name="Round Same Side Corner Rectangle 7"/>
          <p:cNvSpPr/>
          <p:nvPr/>
        </p:nvSpPr>
        <p:spPr bwMode="auto">
          <a:xfrm>
            <a:off x="5566556" y="5352846"/>
            <a:ext cx="1828800" cy="1371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A library </a:t>
            </a:r>
            <a:b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br>
            <a: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spun up for a particular project</a:t>
            </a:r>
          </a:p>
        </p:txBody>
      </p:sp>
      <p:grpSp>
        <p:nvGrpSpPr>
          <p:cNvPr id="30" name="Group 29"/>
          <p:cNvGrpSpPr/>
          <p:nvPr/>
        </p:nvGrpSpPr>
        <p:grpSpPr>
          <a:xfrm>
            <a:off x="456306" y="1573928"/>
            <a:ext cx="4001814" cy="2406868"/>
            <a:chOff x="381000" y="1936532"/>
            <a:chExt cx="4001814" cy="2406868"/>
          </a:xfrm>
          <a:effectLst>
            <a:reflection blurRad="6350" stA="52000" endA="300" endPos="35000" dir="5400000" sy="-100000" algn="bl" rotWithShape="0"/>
          </a:effectLst>
          <a:scene3d>
            <a:camera prst="perspectiveHeroicExtremeRightFacing"/>
            <a:lightRig rig="threePt" dir="t"/>
          </a:scene3d>
        </p:grpSpPr>
        <p:sp>
          <p:nvSpPr>
            <p:cNvPr id="14" name="Rounded Rectangle 13"/>
            <p:cNvSpPr/>
            <p:nvPr/>
          </p:nvSpPr>
          <p:spPr bwMode="auto">
            <a:xfrm rot="10800000" flipH="1" flipV="1">
              <a:off x="381000" y="1936532"/>
              <a:ext cx="4001814" cy="2391102"/>
            </a:xfrm>
            <a:prstGeom prst="roundRect">
              <a:avLst/>
            </a:prstGeom>
            <a:solidFill>
              <a:schemeClr val="bg1">
                <a:alpha val="80000"/>
              </a:schemeClr>
            </a:solidFill>
            <a:ln w="3175">
              <a:gradFill>
                <a:gsLst>
                  <a:gs pos="0">
                    <a:srgbClr val="FFC000"/>
                  </a:gs>
                  <a:gs pos="50000">
                    <a:srgbClr val="FFC000"/>
                  </a:gs>
                  <a:gs pos="100000">
                    <a:srgbClr val="FFC000"/>
                  </a:gs>
                </a:gsLst>
                <a:lin ang="5400000" scaled="0"/>
              </a:grad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anchor="ctr"/>
            <a:lstStyle/>
            <a:p>
              <a:pPr algn="ctr"/>
              <a:endParaRPr lang="en-US" sz="1600" dirty="0" smtClean="0">
                <a:gradFill>
                  <a:gsLst>
                    <a:gs pos="0">
                      <a:schemeClr val="tx1"/>
                    </a:gs>
                    <a:gs pos="100000">
                      <a:schemeClr val="tx1"/>
                    </a:gs>
                  </a:gsLst>
                  <a:lin ang="5400000" scaled="0"/>
                </a:gradFill>
              </a:endParaRPr>
            </a:p>
          </p:txBody>
        </p:sp>
        <p:cxnSp>
          <p:nvCxnSpPr>
            <p:cNvPr id="17" name="Straight Connector 16"/>
            <p:cNvCxnSpPr>
              <a:stCxn id="14" idx="0"/>
            </p:cNvCxnSpPr>
            <p:nvPr/>
          </p:nvCxnSpPr>
          <p:spPr>
            <a:xfrm rot="16200000" flipH="1" flipV="1">
              <a:off x="1169934" y="3131427"/>
              <a:ext cx="2406868" cy="17078"/>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rot="10800000" flipV="1">
              <a:off x="381000" y="2617074"/>
              <a:ext cx="400181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rot="10800000" flipV="1">
              <a:off x="381000" y="3273968"/>
              <a:ext cx="4001814" cy="0"/>
            </a:xfrm>
            <a:prstGeom prst="line">
              <a:avLst/>
            </a:prstGeom>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538660" y="2140218"/>
              <a:ext cx="1554480" cy="276999"/>
            </a:xfrm>
            <a:prstGeom prst="rect">
              <a:avLst/>
            </a:prstGeom>
            <a:noFill/>
          </p:spPr>
          <p:txBody>
            <a:bodyPr wrap="square" lIns="0" tIns="0" rIns="0" bIns="0" rtlCol="0">
              <a:spAutoFit/>
            </a:bodyPr>
            <a:lstStyle/>
            <a:p>
              <a:pPr lvl="0"/>
              <a:r>
                <a:rPr lang="en-US" b="1" dirty="0" smtClean="0"/>
                <a:t>Library size?</a:t>
              </a:r>
              <a:endParaRPr lang="en-US" b="1" dirty="0"/>
            </a:p>
          </p:txBody>
        </p:sp>
        <p:sp>
          <p:nvSpPr>
            <p:cNvPr id="23" name="TextBox 22"/>
            <p:cNvSpPr txBox="1"/>
            <p:nvPr/>
          </p:nvSpPr>
          <p:spPr>
            <a:xfrm>
              <a:off x="538660" y="2658776"/>
              <a:ext cx="1554480" cy="553998"/>
            </a:xfrm>
            <a:prstGeom prst="rect">
              <a:avLst/>
            </a:prstGeom>
            <a:noFill/>
          </p:spPr>
          <p:txBody>
            <a:bodyPr wrap="square" lIns="0" tIns="0" rIns="0" bIns="0" rtlCol="0">
              <a:spAutoFit/>
            </a:bodyPr>
            <a:lstStyle/>
            <a:p>
              <a:r>
                <a:rPr lang="en-US" b="1" dirty="0" smtClean="0">
                  <a:gradFill>
                    <a:gsLst>
                      <a:gs pos="80000">
                        <a:schemeClr val="tx1"/>
                      </a:gs>
                      <a:gs pos="100000">
                        <a:schemeClr val="tx1"/>
                      </a:gs>
                    </a:gsLst>
                    <a:lin ang="5400000" scaled="0"/>
                  </a:gradFill>
                </a:rPr>
                <a:t>Who manages the content?</a:t>
              </a:r>
              <a:endParaRPr lang="en-US" b="1" dirty="0">
                <a:gradFill>
                  <a:gsLst>
                    <a:gs pos="80000">
                      <a:schemeClr val="tx1"/>
                    </a:gs>
                    <a:gs pos="100000">
                      <a:schemeClr val="tx1"/>
                    </a:gs>
                  </a:gsLst>
                  <a:lin ang="5400000" scaled="0"/>
                </a:gradFill>
              </a:endParaRPr>
            </a:p>
          </p:txBody>
        </p:sp>
        <p:sp>
          <p:nvSpPr>
            <p:cNvPr id="24" name="TextBox 23"/>
            <p:cNvSpPr txBox="1"/>
            <p:nvPr/>
          </p:nvSpPr>
          <p:spPr>
            <a:xfrm>
              <a:off x="538660" y="3386275"/>
              <a:ext cx="1772055" cy="553998"/>
            </a:xfrm>
            <a:prstGeom prst="rect">
              <a:avLst/>
            </a:prstGeom>
            <a:noFill/>
          </p:spPr>
          <p:txBody>
            <a:bodyPr wrap="square" lIns="0" tIns="0" rIns="0" bIns="0" rtlCol="0">
              <a:spAutoFit/>
            </a:bodyPr>
            <a:lstStyle/>
            <a:p>
              <a:r>
                <a:rPr lang="en-US" b="1" dirty="0" smtClean="0">
                  <a:gradFill>
                    <a:gsLst>
                      <a:gs pos="80000">
                        <a:schemeClr val="tx1"/>
                      </a:gs>
                      <a:gs pos="100000">
                        <a:schemeClr val="tx1"/>
                      </a:gs>
                    </a:gsLst>
                    <a:lin ang="5400000" scaled="0"/>
                  </a:gradFill>
                </a:rPr>
                <a:t>How does content get added?</a:t>
              </a:r>
              <a:endParaRPr lang="en-US" b="1" dirty="0">
                <a:gradFill>
                  <a:gsLst>
                    <a:gs pos="80000">
                      <a:schemeClr val="tx1"/>
                    </a:gs>
                    <a:gs pos="100000">
                      <a:schemeClr val="tx1"/>
                    </a:gs>
                  </a:gsLst>
                  <a:lin ang="5400000" scaled="0"/>
                </a:gradFill>
              </a:endParaRPr>
            </a:p>
          </p:txBody>
        </p:sp>
        <p:sp>
          <p:nvSpPr>
            <p:cNvPr id="25" name="TextBox 24"/>
            <p:cNvSpPr txBox="1"/>
            <p:nvPr/>
          </p:nvSpPr>
          <p:spPr>
            <a:xfrm>
              <a:off x="2490952" y="2140218"/>
              <a:ext cx="1554480" cy="276999"/>
            </a:xfrm>
            <a:prstGeom prst="rect">
              <a:avLst/>
            </a:prstGeom>
            <a:noFill/>
          </p:spPr>
          <p:txBody>
            <a:bodyPr wrap="square" lIns="0" tIns="0" rIns="0" bIns="0" rtlCol="0">
              <a:spAutoFit/>
            </a:bodyPr>
            <a:lstStyle/>
            <a:p>
              <a:r>
                <a:rPr lang="en-US" dirty="0" smtClean="0">
                  <a:gradFill>
                    <a:gsLst>
                      <a:gs pos="80000">
                        <a:schemeClr val="tx1"/>
                      </a:gs>
                      <a:gs pos="100000">
                        <a:schemeClr val="tx1"/>
                      </a:gs>
                    </a:gsLst>
                    <a:lin ang="5400000" scaled="0"/>
                  </a:gradFill>
                </a:rPr>
                <a:t>100-200 docs</a:t>
              </a:r>
              <a:endParaRPr lang="en-US" dirty="0">
                <a:gradFill>
                  <a:gsLst>
                    <a:gs pos="80000">
                      <a:schemeClr val="tx1"/>
                    </a:gs>
                    <a:gs pos="100000">
                      <a:schemeClr val="tx1"/>
                    </a:gs>
                  </a:gsLst>
                  <a:lin ang="5400000" scaled="0"/>
                </a:gradFill>
              </a:endParaRPr>
            </a:p>
          </p:txBody>
        </p:sp>
        <p:sp>
          <p:nvSpPr>
            <p:cNvPr id="26" name="TextBox 25"/>
            <p:cNvSpPr txBox="1"/>
            <p:nvPr/>
          </p:nvSpPr>
          <p:spPr>
            <a:xfrm>
              <a:off x="2490952" y="2797276"/>
              <a:ext cx="1554480" cy="276999"/>
            </a:xfrm>
            <a:prstGeom prst="rect">
              <a:avLst/>
            </a:prstGeom>
            <a:noFill/>
          </p:spPr>
          <p:txBody>
            <a:bodyPr wrap="square" lIns="0" tIns="0" rIns="0" bIns="0" rtlCol="0">
              <a:spAutoFit/>
            </a:bodyPr>
            <a:lstStyle/>
            <a:p>
              <a:r>
                <a:rPr lang="en-US" dirty="0" smtClean="0">
                  <a:gradFill>
                    <a:gsLst>
                      <a:gs pos="80000">
                        <a:schemeClr val="tx1"/>
                      </a:gs>
                      <a:gs pos="100000">
                        <a:schemeClr val="tx1"/>
                      </a:gs>
                    </a:gsLst>
                    <a:lin ang="5400000" scaled="0"/>
                  </a:gradFill>
                </a:rPr>
                <a:t>No manager</a:t>
              </a:r>
              <a:endParaRPr lang="en-US" dirty="0">
                <a:gradFill>
                  <a:gsLst>
                    <a:gs pos="80000">
                      <a:schemeClr val="tx1"/>
                    </a:gs>
                    <a:gs pos="100000">
                      <a:schemeClr val="tx1"/>
                    </a:gs>
                  </a:gsLst>
                  <a:lin ang="5400000" scaled="0"/>
                </a:gradFill>
              </a:endParaRPr>
            </a:p>
          </p:txBody>
        </p:sp>
        <p:sp>
          <p:nvSpPr>
            <p:cNvPr id="27" name="TextBox 26"/>
            <p:cNvSpPr txBox="1"/>
            <p:nvPr/>
          </p:nvSpPr>
          <p:spPr>
            <a:xfrm>
              <a:off x="2538250" y="3663274"/>
              <a:ext cx="1699001" cy="276999"/>
            </a:xfrm>
            <a:prstGeom prst="rect">
              <a:avLst/>
            </a:prstGeom>
            <a:noFill/>
          </p:spPr>
          <p:txBody>
            <a:bodyPr wrap="square" lIns="0" tIns="0" rIns="0" bIns="0" rtlCol="0">
              <a:spAutoFit/>
            </a:bodyPr>
            <a:lstStyle/>
            <a:p>
              <a:r>
                <a:rPr lang="en-US" dirty="0" smtClean="0">
                  <a:gradFill>
                    <a:gsLst>
                      <a:gs pos="80000">
                        <a:schemeClr val="tx1"/>
                      </a:gs>
                      <a:gs pos="100000">
                        <a:schemeClr val="tx1"/>
                      </a:gs>
                    </a:gsLst>
                    <a:lin ang="5400000" scaled="0"/>
                  </a:gradFill>
                </a:rPr>
                <a:t>Ad hoc uploads</a:t>
              </a:r>
              <a:endParaRPr lang="en-US" dirty="0">
                <a:gradFill>
                  <a:gsLst>
                    <a:gs pos="80000">
                      <a:schemeClr val="tx1"/>
                    </a:gs>
                    <a:gs pos="100000">
                      <a:schemeClr val="tx1"/>
                    </a:gs>
                  </a:gsLst>
                  <a:lin ang="5400000" scaled="0"/>
                </a:gradFill>
              </a:endParaRPr>
            </a:p>
          </p:txBody>
        </p:sp>
      </p:grpSp>
      <p:sp>
        <p:nvSpPr>
          <p:cNvPr id="9" name="TextBox 8"/>
          <p:cNvSpPr txBox="1"/>
          <p:nvPr/>
        </p:nvSpPr>
        <p:spPr>
          <a:xfrm>
            <a:off x="842156" y="4983514"/>
            <a:ext cx="4724400"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Examples:</a:t>
            </a:r>
          </a:p>
        </p:txBody>
      </p:sp>
    </p:spTree>
    <p:extLst>
      <p:ext uri="{BB962C8B-B14F-4D97-AF65-F5344CB8AC3E}">
        <p14:creationId xmlns:p14="http://schemas.microsoft.com/office/powerpoint/2010/main" val="161764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3800477"/>
            <a:ext cx="9144000" cy="3057525"/>
          </a:xfrm>
          <a:prstGeom prst="rect">
            <a:avLst/>
          </a:prstGeom>
          <a:gradFill>
            <a:gsLst>
              <a:gs pos="0">
                <a:schemeClr val="bg1"/>
              </a:gs>
              <a:gs pos="72000">
                <a:schemeClr val="bg1">
                  <a:alpha val="0"/>
                </a:schemeClr>
              </a:gs>
              <a:gs pos="100000">
                <a:schemeClr val="bg1">
                  <a:alpha val="0"/>
                </a:schemeClr>
              </a:gs>
            </a:gsLst>
          </a:gra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 name="Title 2"/>
          <p:cNvSpPr txBox="1">
            <a:spLocks/>
          </p:cNvSpPr>
          <p:nvPr/>
        </p:nvSpPr>
        <p:spPr>
          <a:xfrm>
            <a:off x="381000" y="1904999"/>
            <a:ext cx="9877816" cy="3219451"/>
          </a:xfrm>
          <a:prstGeom prst="rect">
            <a:avLst/>
          </a:prstGeom>
          <a:gradFill flip="none" rotWithShape="1">
            <a:gsLst>
              <a:gs pos="0">
                <a:schemeClr val="bg1">
                  <a:alpha val="0"/>
                </a:schemeClr>
              </a:gs>
              <a:gs pos="50000">
                <a:schemeClr val="bg1"/>
              </a:gs>
              <a:gs pos="100000">
                <a:schemeClr val="bg1">
                  <a:alpha val="0"/>
                </a:schemeClr>
              </a:gs>
            </a:gsLst>
            <a:lin ang="0" scaled="0"/>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91440" rIns="0" bIns="0" numCol="1" rtlCol="0" anchor="ctr" anchorCtr="0" compatLnSpc="1">
            <a:prstTxWarp prst="textNoShape">
              <a:avLst/>
            </a:prstTxWarp>
          </a:bodyPr>
          <a:lstStyle/>
          <a:p>
            <a:pPr algn="ctr" defTabSz="1218937">
              <a:lnSpc>
                <a:spcPct val="85000"/>
              </a:lnSpc>
              <a:spcBef>
                <a:spcPct val="0"/>
              </a:spcBef>
              <a:defRPr/>
            </a:pPr>
            <a:endParaRPr lang="en-US" sz="4800" spc="-200" dirty="0">
              <a:ln w="3175">
                <a:noFill/>
              </a:ln>
              <a:gradFill flip="none" rotWithShape="1">
                <a:gsLst>
                  <a:gs pos="0">
                    <a:srgbClr val="050813"/>
                  </a:gs>
                  <a:gs pos="81000">
                    <a:srgbClr val="004D6C"/>
                  </a:gs>
                  <a:gs pos="86000">
                    <a:srgbClr val="050813"/>
                  </a:gs>
                </a:gsLst>
                <a:lin ang="5400000" scaled="1"/>
                <a:tileRect/>
              </a:gradFill>
              <a:latin typeface="Kozuka Gothic Pro H" pitchFamily="34" charset="-128"/>
              <a:cs typeface="Arial" charset="0"/>
            </a:endParaRPr>
          </a:p>
        </p:txBody>
      </p:sp>
      <p:sp>
        <p:nvSpPr>
          <p:cNvPr id="6" name="TextBox 5"/>
          <p:cNvSpPr txBox="1"/>
          <p:nvPr/>
        </p:nvSpPr>
        <p:spPr>
          <a:xfrm>
            <a:off x="4550563" y="1985908"/>
            <a:ext cx="4191000" cy="2773067"/>
          </a:xfrm>
          <a:prstGeom prst="rect">
            <a:avLst/>
          </a:prstGeom>
          <a:noFill/>
        </p:spPr>
        <p:txBody>
          <a:bodyPr wrap="square" lIns="0" tIns="0" rIns="0" bIns="0" rtlCol="0">
            <a:spAutoFit/>
          </a:bodyPr>
          <a:lstStyle/>
          <a:p>
            <a:r>
              <a:rPr lang="en-US" sz="2400" b="1" dirty="0">
                <a:gradFill>
                  <a:gsLst>
                    <a:gs pos="80000">
                      <a:schemeClr val="tx1"/>
                    </a:gs>
                    <a:gs pos="100000">
                      <a:schemeClr val="tx1"/>
                    </a:gs>
                  </a:gsLst>
                  <a:lin ang="5400000" scaled="0"/>
                </a:gradFill>
              </a:rPr>
              <a:t>Features Leveraged</a:t>
            </a:r>
          </a:p>
          <a:p>
            <a:pPr marL="346075" lvl="1" indent="-346075">
              <a:lnSpc>
                <a:spcPct val="90000"/>
              </a:lnSpc>
              <a:spcBef>
                <a:spcPct val="20000"/>
              </a:spcBef>
              <a:buBlip>
                <a:blip r:embed="rId3"/>
              </a:buBlip>
            </a:pPr>
            <a:r>
              <a:rPr lang="en-US" sz="2000" dirty="0" smtClean="0">
                <a:gradFill>
                  <a:gsLst>
                    <a:gs pos="80000">
                      <a:schemeClr val="tx1"/>
                    </a:gs>
                    <a:gs pos="100000">
                      <a:schemeClr val="tx1"/>
                    </a:gs>
                  </a:gsLst>
                  <a:lin ang="5400000" scaled="0"/>
                </a:gradFill>
              </a:rPr>
              <a:t>Metadata Navigation</a:t>
            </a:r>
            <a:endParaRPr lang="en-US" sz="2000" dirty="0">
              <a:gradFill>
                <a:gsLst>
                  <a:gs pos="80000">
                    <a:schemeClr val="tx1"/>
                  </a:gs>
                  <a:gs pos="100000">
                    <a:schemeClr val="tx1"/>
                  </a:gs>
                </a:gsLst>
                <a:lin ang="5400000" scaled="0"/>
              </a:gradFill>
            </a:endParaRPr>
          </a:p>
          <a:p>
            <a:pPr marL="346075" lvl="1" indent="-346075">
              <a:lnSpc>
                <a:spcPct val="90000"/>
              </a:lnSpc>
              <a:spcBef>
                <a:spcPct val="20000"/>
              </a:spcBef>
              <a:buBlip>
                <a:blip r:embed="rId3"/>
              </a:buBlip>
            </a:pPr>
            <a:r>
              <a:rPr lang="en-US" sz="2000" dirty="0">
                <a:gradFill>
                  <a:gsLst>
                    <a:gs pos="80000">
                      <a:schemeClr val="tx1"/>
                    </a:gs>
                    <a:gs pos="100000">
                      <a:schemeClr val="tx1"/>
                    </a:gs>
                  </a:gsLst>
                  <a:lin ang="5400000" scaled="0"/>
                </a:gradFill>
              </a:rPr>
              <a:t>Content </a:t>
            </a:r>
            <a:r>
              <a:rPr lang="en-US" sz="2000" dirty="0" smtClean="0">
                <a:gradFill>
                  <a:gsLst>
                    <a:gs pos="80000">
                      <a:schemeClr val="tx1"/>
                    </a:gs>
                    <a:gs pos="100000">
                      <a:schemeClr val="tx1"/>
                    </a:gs>
                  </a:gsLst>
                  <a:lin ang="5400000" scaled="0"/>
                </a:gradFill>
              </a:rPr>
              <a:t>By Query Web parts</a:t>
            </a:r>
            <a:endParaRPr lang="en-US" sz="2000" b="1" dirty="0" smtClean="0">
              <a:gradFill>
                <a:gsLst>
                  <a:gs pos="80000">
                    <a:schemeClr val="tx1"/>
                  </a:gs>
                  <a:gs pos="100000">
                    <a:schemeClr val="tx1"/>
                  </a:gs>
                </a:gsLst>
                <a:lin ang="5400000" scaled="0"/>
              </a:gradFill>
            </a:endParaRPr>
          </a:p>
          <a:p>
            <a:r>
              <a:rPr lang="en-US" sz="2400" b="1" dirty="0" smtClean="0">
                <a:gradFill>
                  <a:gsLst>
                    <a:gs pos="80000">
                      <a:schemeClr val="tx1"/>
                    </a:gs>
                    <a:gs pos="100000">
                      <a:schemeClr val="tx1"/>
                    </a:gs>
                  </a:gsLst>
                  <a:lin ang="5400000" scaled="0"/>
                </a:gradFill>
              </a:rPr>
              <a:t>Key Takeaways</a:t>
            </a:r>
          </a:p>
          <a:p>
            <a:pPr marL="346075" lvl="1" indent="-346075">
              <a:lnSpc>
                <a:spcPct val="90000"/>
              </a:lnSpc>
              <a:spcBef>
                <a:spcPct val="20000"/>
              </a:spcBef>
              <a:buBlip>
                <a:blip r:embed="rId3"/>
              </a:buBlip>
            </a:pPr>
            <a:r>
              <a:rPr lang="en-US" dirty="0">
                <a:gradFill>
                  <a:gsLst>
                    <a:gs pos="80000">
                      <a:schemeClr val="tx1"/>
                    </a:gs>
                    <a:gs pos="100000">
                      <a:schemeClr val="tx1"/>
                    </a:gs>
                  </a:gsLst>
                  <a:lin ang="5400000" scaled="0"/>
                </a:gradFill>
              </a:rPr>
              <a:t>Structured taxonomies allows virtual folders and new content </a:t>
            </a:r>
            <a:br>
              <a:rPr lang="en-US" dirty="0">
                <a:gradFill>
                  <a:gsLst>
                    <a:gs pos="80000">
                      <a:schemeClr val="tx1"/>
                    </a:gs>
                    <a:gs pos="100000">
                      <a:schemeClr val="tx1"/>
                    </a:gs>
                  </a:gsLst>
                  <a:lin ang="5400000" scaled="0"/>
                </a:gradFill>
              </a:rPr>
            </a:br>
            <a:r>
              <a:rPr lang="en-US" dirty="0">
                <a:gradFill>
                  <a:gsLst>
                    <a:gs pos="80000">
                      <a:schemeClr val="tx1"/>
                    </a:gs>
                    <a:gs pos="100000">
                      <a:schemeClr val="tx1"/>
                    </a:gs>
                  </a:gsLst>
                  <a:lin ang="5400000" scaled="0"/>
                </a:gradFill>
              </a:rPr>
              <a:t>discovery </a:t>
            </a:r>
            <a:r>
              <a:rPr lang="en-US" dirty="0" smtClean="0">
                <a:gradFill>
                  <a:gsLst>
                    <a:gs pos="80000">
                      <a:schemeClr val="tx1"/>
                    </a:gs>
                    <a:gs pos="100000">
                      <a:schemeClr val="tx1"/>
                    </a:gs>
                  </a:gsLst>
                  <a:lin ang="5400000" scaled="0"/>
                </a:gradFill>
              </a:rPr>
              <a:t>paradigms</a:t>
            </a:r>
          </a:p>
          <a:p>
            <a:pPr marL="346075" lvl="1" indent="-346075">
              <a:lnSpc>
                <a:spcPct val="90000"/>
              </a:lnSpc>
              <a:spcBef>
                <a:spcPct val="20000"/>
              </a:spcBef>
              <a:buBlip>
                <a:blip r:embed="rId3"/>
              </a:buBlip>
            </a:pPr>
            <a:r>
              <a:rPr lang="en-US" dirty="0">
                <a:gradFill>
                  <a:gsLst>
                    <a:gs pos="80000">
                      <a:schemeClr val="tx1"/>
                    </a:gs>
                    <a:gs pos="100000">
                      <a:schemeClr val="tx1"/>
                    </a:gs>
                  </a:gsLst>
                  <a:lin ang="5400000" scaled="0"/>
                </a:gradFill>
              </a:rPr>
              <a:t>The system helps the user discover the right metadata</a:t>
            </a:r>
            <a:endParaRPr lang="en-US" dirty="0" smtClean="0">
              <a:gradFill>
                <a:gsLst>
                  <a:gs pos="80000">
                    <a:schemeClr val="tx1"/>
                  </a:gs>
                  <a:gs pos="100000">
                    <a:schemeClr val="tx1"/>
                  </a:gs>
                </a:gsLst>
                <a:lin ang="5400000" scaled="0"/>
              </a:gradFill>
            </a:endParaRPr>
          </a:p>
        </p:txBody>
      </p:sp>
      <p:sp>
        <p:nvSpPr>
          <p:cNvPr id="2" name="Title 1"/>
          <p:cNvSpPr>
            <a:spLocks noGrp="1"/>
          </p:cNvSpPr>
          <p:nvPr>
            <p:ph type="title"/>
          </p:nvPr>
        </p:nvSpPr>
        <p:spPr>
          <a:xfrm>
            <a:off x="381000" y="228600"/>
            <a:ext cx="8382000" cy="609398"/>
          </a:xfrm>
        </p:spPr>
        <p:txBody>
          <a:bodyPr>
            <a:normAutofit fontScale="90000"/>
          </a:bodyPr>
          <a:lstStyle/>
          <a:p>
            <a:r>
              <a:rPr sz="4400"/>
              <a:t>Scale Point </a:t>
            </a:r>
            <a:r>
              <a:rPr sz="4400" smtClean="0"/>
              <a:t>2: Managed Library</a:t>
            </a:r>
            <a:endParaRPr lang="en-US" sz="4400" dirty="0"/>
          </a:p>
        </p:txBody>
      </p:sp>
      <p:sp>
        <p:nvSpPr>
          <p:cNvPr id="7" name="Round Same Side Corner Rectangle 6"/>
          <p:cNvSpPr/>
          <p:nvPr/>
        </p:nvSpPr>
        <p:spPr bwMode="auto">
          <a:xfrm>
            <a:off x="2529140" y="5360434"/>
            <a:ext cx="1828800" cy="1371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RFP Response library for a sales force</a:t>
            </a:r>
          </a:p>
        </p:txBody>
      </p:sp>
      <p:sp>
        <p:nvSpPr>
          <p:cNvPr id="8" name="Round Same Side Corner Rectangle 7"/>
          <p:cNvSpPr/>
          <p:nvPr/>
        </p:nvSpPr>
        <p:spPr bwMode="auto">
          <a:xfrm>
            <a:off x="4628673" y="5360434"/>
            <a:ext cx="1828800" cy="1371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Spec library for an engineering team</a:t>
            </a:r>
          </a:p>
        </p:txBody>
      </p:sp>
      <p:grpSp>
        <p:nvGrpSpPr>
          <p:cNvPr id="3" name="Group 29"/>
          <p:cNvGrpSpPr/>
          <p:nvPr/>
        </p:nvGrpSpPr>
        <p:grpSpPr>
          <a:xfrm>
            <a:off x="456307" y="1573928"/>
            <a:ext cx="4061908" cy="2406868"/>
            <a:chOff x="381000" y="1936532"/>
            <a:chExt cx="4061908" cy="2406868"/>
          </a:xfrm>
          <a:effectLst>
            <a:reflection blurRad="6350" stA="52000" endA="300" endPos="35000" dir="5400000" sy="-100000" algn="bl" rotWithShape="0"/>
          </a:effectLst>
          <a:scene3d>
            <a:camera prst="perspectiveHeroicExtremeRightFacing"/>
            <a:lightRig rig="threePt" dir="t"/>
          </a:scene3d>
        </p:grpSpPr>
        <p:sp>
          <p:nvSpPr>
            <p:cNvPr id="14" name="Rounded Rectangle 13"/>
            <p:cNvSpPr/>
            <p:nvPr/>
          </p:nvSpPr>
          <p:spPr bwMode="auto">
            <a:xfrm rot="10800000" flipH="1" flipV="1">
              <a:off x="381000" y="1936532"/>
              <a:ext cx="4001814" cy="2391102"/>
            </a:xfrm>
            <a:prstGeom prst="roundRect">
              <a:avLst/>
            </a:prstGeom>
            <a:solidFill>
              <a:schemeClr val="bg1">
                <a:alpha val="80000"/>
              </a:schemeClr>
            </a:solidFill>
            <a:ln w="3175">
              <a:gradFill>
                <a:gsLst>
                  <a:gs pos="0">
                    <a:srgbClr val="FFC000"/>
                  </a:gs>
                  <a:gs pos="50000">
                    <a:srgbClr val="FFC000"/>
                  </a:gs>
                  <a:gs pos="100000">
                    <a:srgbClr val="FFC000"/>
                  </a:gs>
                </a:gsLst>
                <a:lin ang="5400000" scaled="0"/>
              </a:grad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anchor="ctr"/>
            <a:lstStyle/>
            <a:p>
              <a:pPr algn="ctr"/>
              <a:endParaRPr lang="en-US" sz="1600" dirty="0" smtClean="0">
                <a:gradFill>
                  <a:gsLst>
                    <a:gs pos="0">
                      <a:schemeClr val="tx1"/>
                    </a:gs>
                    <a:gs pos="100000">
                      <a:schemeClr val="tx1"/>
                    </a:gs>
                  </a:gsLst>
                  <a:lin ang="5400000" scaled="0"/>
                </a:gradFill>
              </a:endParaRPr>
            </a:p>
          </p:txBody>
        </p:sp>
        <p:cxnSp>
          <p:nvCxnSpPr>
            <p:cNvPr id="17" name="Straight Connector 16"/>
            <p:cNvCxnSpPr>
              <a:stCxn id="14" idx="0"/>
            </p:cNvCxnSpPr>
            <p:nvPr/>
          </p:nvCxnSpPr>
          <p:spPr>
            <a:xfrm rot="16200000" flipH="1" flipV="1">
              <a:off x="1169934" y="3131427"/>
              <a:ext cx="2406868" cy="17078"/>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rot="10800000" flipV="1">
              <a:off x="381000" y="2617074"/>
              <a:ext cx="400181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rot="10800000" flipV="1">
              <a:off x="381000" y="3273968"/>
              <a:ext cx="4001814" cy="0"/>
            </a:xfrm>
            <a:prstGeom prst="line">
              <a:avLst/>
            </a:prstGeom>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538660" y="2140218"/>
              <a:ext cx="1554480" cy="276999"/>
            </a:xfrm>
            <a:prstGeom prst="rect">
              <a:avLst/>
            </a:prstGeom>
            <a:noFill/>
          </p:spPr>
          <p:txBody>
            <a:bodyPr wrap="square" lIns="0" tIns="0" rIns="0" bIns="0" rtlCol="0">
              <a:spAutoFit/>
            </a:bodyPr>
            <a:lstStyle/>
            <a:p>
              <a:pPr lvl="0"/>
              <a:r>
                <a:rPr lang="en-US" b="1" dirty="0" smtClean="0"/>
                <a:t>Library size?</a:t>
              </a:r>
              <a:endParaRPr lang="en-US" b="1" dirty="0"/>
            </a:p>
          </p:txBody>
        </p:sp>
        <p:sp>
          <p:nvSpPr>
            <p:cNvPr id="23" name="TextBox 22"/>
            <p:cNvSpPr txBox="1"/>
            <p:nvPr/>
          </p:nvSpPr>
          <p:spPr>
            <a:xfrm>
              <a:off x="538660" y="2658776"/>
              <a:ext cx="1554480" cy="553998"/>
            </a:xfrm>
            <a:prstGeom prst="rect">
              <a:avLst/>
            </a:prstGeom>
            <a:noFill/>
          </p:spPr>
          <p:txBody>
            <a:bodyPr wrap="square" lIns="0" tIns="0" rIns="0" bIns="0" rtlCol="0">
              <a:spAutoFit/>
            </a:bodyPr>
            <a:lstStyle/>
            <a:p>
              <a:r>
                <a:rPr lang="en-US" b="1" dirty="0" smtClean="0">
                  <a:gradFill>
                    <a:gsLst>
                      <a:gs pos="80000">
                        <a:schemeClr val="tx1"/>
                      </a:gs>
                      <a:gs pos="100000">
                        <a:schemeClr val="tx1"/>
                      </a:gs>
                    </a:gsLst>
                    <a:lin ang="5400000" scaled="0"/>
                  </a:gradFill>
                </a:rPr>
                <a:t>Who manages the content?</a:t>
              </a:r>
              <a:endParaRPr lang="en-US" b="1" dirty="0">
                <a:gradFill>
                  <a:gsLst>
                    <a:gs pos="80000">
                      <a:schemeClr val="tx1"/>
                    </a:gs>
                    <a:gs pos="100000">
                      <a:schemeClr val="tx1"/>
                    </a:gs>
                  </a:gsLst>
                  <a:lin ang="5400000" scaled="0"/>
                </a:gradFill>
              </a:endParaRPr>
            </a:p>
          </p:txBody>
        </p:sp>
        <p:sp>
          <p:nvSpPr>
            <p:cNvPr id="24" name="TextBox 23"/>
            <p:cNvSpPr txBox="1"/>
            <p:nvPr/>
          </p:nvSpPr>
          <p:spPr>
            <a:xfrm>
              <a:off x="538660" y="3386275"/>
              <a:ext cx="1772055" cy="553998"/>
            </a:xfrm>
            <a:prstGeom prst="rect">
              <a:avLst/>
            </a:prstGeom>
            <a:noFill/>
          </p:spPr>
          <p:txBody>
            <a:bodyPr wrap="square" lIns="0" tIns="0" rIns="0" bIns="0" rtlCol="0">
              <a:spAutoFit/>
            </a:bodyPr>
            <a:lstStyle/>
            <a:p>
              <a:r>
                <a:rPr lang="en-US" b="1" dirty="0" smtClean="0">
                  <a:gradFill>
                    <a:gsLst>
                      <a:gs pos="80000">
                        <a:schemeClr val="tx1"/>
                      </a:gs>
                      <a:gs pos="100000">
                        <a:schemeClr val="tx1"/>
                      </a:gs>
                    </a:gsLst>
                    <a:lin ang="5400000" scaled="0"/>
                  </a:gradFill>
                </a:rPr>
                <a:t>How does content get added?</a:t>
              </a:r>
              <a:endParaRPr lang="en-US" b="1" dirty="0">
                <a:gradFill>
                  <a:gsLst>
                    <a:gs pos="80000">
                      <a:schemeClr val="tx1"/>
                    </a:gs>
                    <a:gs pos="100000">
                      <a:schemeClr val="tx1"/>
                    </a:gs>
                  </a:gsLst>
                  <a:lin ang="5400000" scaled="0"/>
                </a:gradFill>
              </a:endParaRPr>
            </a:p>
          </p:txBody>
        </p:sp>
        <p:sp>
          <p:nvSpPr>
            <p:cNvPr id="25" name="TextBox 24"/>
            <p:cNvSpPr txBox="1"/>
            <p:nvPr/>
          </p:nvSpPr>
          <p:spPr>
            <a:xfrm>
              <a:off x="2490952" y="2000364"/>
              <a:ext cx="1951956" cy="553998"/>
            </a:xfrm>
            <a:prstGeom prst="rect">
              <a:avLst/>
            </a:prstGeom>
            <a:noFill/>
          </p:spPr>
          <p:txBody>
            <a:bodyPr wrap="square" lIns="0" tIns="0" rIns="0" bIns="0" rtlCol="0">
              <a:spAutoFit/>
            </a:bodyPr>
            <a:lstStyle/>
            <a:p>
              <a:r>
                <a:rPr lang="en-US" dirty="0" smtClean="0">
                  <a:gradFill>
                    <a:gsLst>
                      <a:gs pos="4000">
                        <a:schemeClr val="tx1"/>
                      </a:gs>
                      <a:gs pos="100000">
                        <a:schemeClr val="tx1"/>
                      </a:gs>
                    </a:gsLst>
                    <a:lin ang="5400000" scaled="1"/>
                  </a:gradFill>
                </a:rPr>
                <a:t>Hundreds or thousands of docs</a:t>
              </a:r>
              <a:endParaRPr lang="en-US" dirty="0">
                <a:gradFill>
                  <a:gsLst>
                    <a:gs pos="4000">
                      <a:schemeClr val="tx1"/>
                    </a:gs>
                    <a:gs pos="100000">
                      <a:schemeClr val="tx1"/>
                    </a:gs>
                  </a:gsLst>
                  <a:lin ang="5400000" scaled="1"/>
                </a:gradFill>
              </a:endParaRPr>
            </a:p>
          </p:txBody>
        </p:sp>
        <p:sp>
          <p:nvSpPr>
            <p:cNvPr id="26" name="TextBox 25"/>
            <p:cNvSpPr txBox="1"/>
            <p:nvPr/>
          </p:nvSpPr>
          <p:spPr>
            <a:xfrm>
              <a:off x="2490952" y="2668180"/>
              <a:ext cx="1554480" cy="553998"/>
            </a:xfrm>
            <a:prstGeom prst="rect">
              <a:avLst/>
            </a:prstGeom>
            <a:noFill/>
          </p:spPr>
          <p:txBody>
            <a:bodyPr wrap="square" lIns="0" tIns="0" rIns="0" bIns="0" rtlCol="0">
              <a:spAutoFit/>
            </a:bodyPr>
            <a:lstStyle/>
            <a:p>
              <a:r>
                <a:rPr lang="en-US" dirty="0" smtClean="0">
                  <a:gradFill>
                    <a:gsLst>
                      <a:gs pos="4000">
                        <a:schemeClr val="tx1"/>
                      </a:gs>
                      <a:gs pos="100000">
                        <a:schemeClr val="tx1"/>
                      </a:gs>
                    </a:gsLst>
                    <a:lin ang="5400000" scaled="1"/>
                  </a:gradFill>
                </a:rPr>
                <a:t>Informally by subject owner</a:t>
              </a:r>
              <a:endParaRPr lang="en-US" dirty="0">
                <a:gradFill>
                  <a:gsLst>
                    <a:gs pos="4000">
                      <a:schemeClr val="tx1"/>
                    </a:gs>
                    <a:gs pos="100000">
                      <a:schemeClr val="tx1"/>
                    </a:gs>
                  </a:gsLst>
                  <a:lin ang="5400000" scaled="1"/>
                </a:gradFill>
              </a:endParaRPr>
            </a:p>
          </p:txBody>
        </p:sp>
        <p:sp>
          <p:nvSpPr>
            <p:cNvPr id="27" name="TextBox 26"/>
            <p:cNvSpPr txBox="1"/>
            <p:nvPr/>
          </p:nvSpPr>
          <p:spPr>
            <a:xfrm>
              <a:off x="2538251" y="3383566"/>
              <a:ext cx="1797082" cy="553998"/>
            </a:xfrm>
            <a:prstGeom prst="rect">
              <a:avLst/>
            </a:prstGeom>
            <a:noFill/>
          </p:spPr>
          <p:txBody>
            <a:bodyPr wrap="square" lIns="0" tIns="0" rIns="0" bIns="0" rtlCol="0">
              <a:spAutoFit/>
            </a:bodyPr>
            <a:lstStyle/>
            <a:p>
              <a:r>
                <a:rPr lang="en-US" dirty="0" smtClean="0">
                  <a:gradFill>
                    <a:gsLst>
                      <a:gs pos="4000">
                        <a:schemeClr val="tx1"/>
                      </a:gs>
                      <a:gs pos="100000">
                        <a:schemeClr val="tx1"/>
                      </a:gs>
                    </a:gsLst>
                    <a:lin ang="5400000" scaled="1"/>
                  </a:gradFill>
                </a:rPr>
                <a:t>Upload and iterate until finished</a:t>
              </a:r>
              <a:endParaRPr lang="en-US" dirty="0">
                <a:gradFill>
                  <a:gsLst>
                    <a:gs pos="4000">
                      <a:schemeClr val="tx1"/>
                    </a:gs>
                    <a:gs pos="100000">
                      <a:schemeClr val="tx1"/>
                    </a:gs>
                  </a:gsLst>
                  <a:lin ang="5400000" scaled="1"/>
                </a:gradFill>
              </a:endParaRPr>
            </a:p>
          </p:txBody>
        </p:sp>
      </p:grpSp>
      <p:sp>
        <p:nvSpPr>
          <p:cNvPr id="9" name="TextBox 8"/>
          <p:cNvSpPr txBox="1"/>
          <p:nvPr/>
        </p:nvSpPr>
        <p:spPr>
          <a:xfrm>
            <a:off x="613967" y="5124451"/>
            <a:ext cx="4724400"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Examples:</a:t>
            </a:r>
          </a:p>
        </p:txBody>
      </p:sp>
      <p:sp>
        <p:nvSpPr>
          <p:cNvPr id="28" name="Round Same Side Corner Rectangle 27"/>
          <p:cNvSpPr/>
          <p:nvPr/>
        </p:nvSpPr>
        <p:spPr bwMode="auto">
          <a:xfrm>
            <a:off x="6728207" y="5360434"/>
            <a:ext cx="1828800" cy="1371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Brand images repository for marketing</a:t>
            </a:r>
          </a:p>
        </p:txBody>
      </p:sp>
    </p:spTree>
    <p:extLst>
      <p:ext uri="{BB962C8B-B14F-4D97-AF65-F5344CB8AC3E}">
        <p14:creationId xmlns:p14="http://schemas.microsoft.com/office/powerpoint/2010/main" val="130112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3800477"/>
            <a:ext cx="9144000" cy="3057525"/>
          </a:xfrm>
          <a:prstGeom prst="rect">
            <a:avLst/>
          </a:prstGeom>
          <a:gradFill>
            <a:gsLst>
              <a:gs pos="0">
                <a:schemeClr val="bg1"/>
              </a:gs>
              <a:gs pos="72000">
                <a:schemeClr val="bg1">
                  <a:alpha val="0"/>
                </a:schemeClr>
              </a:gs>
              <a:gs pos="100000">
                <a:schemeClr val="bg1">
                  <a:alpha val="0"/>
                </a:schemeClr>
              </a:gs>
            </a:gsLst>
          </a:gra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 name="Title 2"/>
          <p:cNvSpPr txBox="1">
            <a:spLocks/>
          </p:cNvSpPr>
          <p:nvPr/>
        </p:nvSpPr>
        <p:spPr>
          <a:xfrm>
            <a:off x="381000" y="1905000"/>
            <a:ext cx="9877816" cy="3317252"/>
          </a:xfrm>
          <a:prstGeom prst="rect">
            <a:avLst/>
          </a:prstGeom>
          <a:gradFill flip="none" rotWithShape="1">
            <a:gsLst>
              <a:gs pos="0">
                <a:schemeClr val="bg1">
                  <a:alpha val="0"/>
                </a:schemeClr>
              </a:gs>
              <a:gs pos="50000">
                <a:schemeClr val="bg1"/>
              </a:gs>
              <a:gs pos="100000">
                <a:schemeClr val="bg1">
                  <a:alpha val="0"/>
                </a:schemeClr>
              </a:gs>
            </a:gsLst>
            <a:lin ang="0" scaled="0"/>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91440" rIns="0" bIns="0" numCol="1" rtlCol="0" anchor="ctr" anchorCtr="0" compatLnSpc="1">
            <a:prstTxWarp prst="textNoShape">
              <a:avLst/>
            </a:prstTxWarp>
          </a:bodyPr>
          <a:lstStyle/>
          <a:p>
            <a:pPr algn="ctr" defTabSz="1218937">
              <a:lnSpc>
                <a:spcPct val="85000"/>
              </a:lnSpc>
              <a:spcBef>
                <a:spcPct val="0"/>
              </a:spcBef>
              <a:defRPr/>
            </a:pPr>
            <a:endParaRPr lang="en-US" sz="4800" spc="-200" dirty="0">
              <a:ln w="3175">
                <a:noFill/>
              </a:ln>
              <a:gradFill flip="none" rotWithShape="1">
                <a:gsLst>
                  <a:gs pos="0">
                    <a:srgbClr val="050813"/>
                  </a:gs>
                  <a:gs pos="81000">
                    <a:srgbClr val="004D6C"/>
                  </a:gs>
                  <a:gs pos="86000">
                    <a:srgbClr val="050813"/>
                  </a:gs>
                </a:gsLst>
                <a:lin ang="5400000" scaled="1"/>
                <a:tileRect/>
              </a:gradFill>
              <a:latin typeface="Kozuka Gothic Pro H" pitchFamily="34" charset="-128"/>
              <a:cs typeface="Arial" charset="0"/>
            </a:endParaRPr>
          </a:p>
        </p:txBody>
      </p:sp>
      <p:sp>
        <p:nvSpPr>
          <p:cNvPr id="6" name="TextBox 5"/>
          <p:cNvSpPr txBox="1"/>
          <p:nvPr/>
        </p:nvSpPr>
        <p:spPr>
          <a:xfrm>
            <a:off x="4572000" y="1985908"/>
            <a:ext cx="4191000" cy="3327065"/>
          </a:xfrm>
          <a:prstGeom prst="rect">
            <a:avLst/>
          </a:prstGeom>
          <a:noFill/>
        </p:spPr>
        <p:txBody>
          <a:bodyPr wrap="square" lIns="0" tIns="0" rIns="0" bIns="0" rtlCol="0">
            <a:spAutoFit/>
          </a:bodyPr>
          <a:lstStyle/>
          <a:p>
            <a:r>
              <a:rPr lang="en-US" sz="2400" b="1" dirty="0">
                <a:gradFill>
                  <a:gsLst>
                    <a:gs pos="80000">
                      <a:schemeClr val="tx1"/>
                    </a:gs>
                    <a:gs pos="100000">
                      <a:schemeClr val="tx1"/>
                    </a:gs>
                  </a:gsLst>
                  <a:lin ang="5400000" scaled="0"/>
                </a:gradFill>
              </a:rPr>
              <a:t>Features Leveraged</a:t>
            </a:r>
          </a:p>
          <a:p>
            <a:pPr marL="346075" lvl="1" indent="-346075">
              <a:lnSpc>
                <a:spcPct val="90000"/>
              </a:lnSpc>
              <a:spcBef>
                <a:spcPct val="20000"/>
              </a:spcBef>
              <a:buBlip>
                <a:blip r:embed="rId3"/>
              </a:buBlip>
            </a:pPr>
            <a:r>
              <a:rPr lang="en-US" sz="2000" dirty="0" smtClean="0">
                <a:gradFill>
                  <a:gsLst>
                    <a:gs pos="80000">
                      <a:schemeClr val="tx1"/>
                    </a:gs>
                    <a:gs pos="100000">
                      <a:schemeClr val="tx1"/>
                    </a:gs>
                  </a:gsLst>
                  <a:lin ang="5400000" scaled="0"/>
                </a:gradFill>
              </a:rPr>
              <a:t>Information Policies</a:t>
            </a:r>
            <a:endParaRPr lang="en-US" sz="2000" dirty="0">
              <a:gradFill>
                <a:gsLst>
                  <a:gs pos="80000">
                    <a:schemeClr val="tx1"/>
                  </a:gs>
                  <a:gs pos="100000">
                    <a:schemeClr val="tx1"/>
                  </a:gs>
                </a:gsLst>
                <a:lin ang="5400000" scaled="0"/>
              </a:gradFill>
            </a:endParaRPr>
          </a:p>
          <a:p>
            <a:pPr marL="346075" lvl="1" indent="-346075">
              <a:lnSpc>
                <a:spcPct val="90000"/>
              </a:lnSpc>
              <a:spcBef>
                <a:spcPct val="20000"/>
              </a:spcBef>
              <a:buBlip>
                <a:blip r:embed="rId3"/>
              </a:buBlip>
            </a:pPr>
            <a:r>
              <a:rPr lang="en-US" sz="2000" dirty="0" smtClean="0">
                <a:gradFill>
                  <a:gsLst>
                    <a:gs pos="80000">
                      <a:schemeClr val="tx1"/>
                    </a:gs>
                    <a:gs pos="100000">
                      <a:schemeClr val="tx1"/>
                    </a:gs>
                  </a:gsLst>
                  <a:lin ang="5400000" scaled="0"/>
                </a:gradFill>
              </a:rPr>
              <a:t>Content Organizer</a:t>
            </a:r>
            <a:endParaRPr lang="en-US" sz="2000" b="1" dirty="0">
              <a:gradFill>
                <a:gsLst>
                  <a:gs pos="80000">
                    <a:schemeClr val="tx1"/>
                  </a:gs>
                  <a:gs pos="100000">
                    <a:schemeClr val="tx1"/>
                  </a:gs>
                </a:gsLst>
                <a:lin ang="5400000" scaled="0"/>
              </a:gradFill>
            </a:endParaRPr>
          </a:p>
          <a:p>
            <a:r>
              <a:rPr lang="en-US" sz="2400" b="1" dirty="0">
                <a:gradFill>
                  <a:gsLst>
                    <a:gs pos="80000">
                      <a:schemeClr val="tx1"/>
                    </a:gs>
                    <a:gs pos="100000">
                      <a:schemeClr val="tx1"/>
                    </a:gs>
                  </a:gsLst>
                  <a:lin ang="5400000" scaled="0"/>
                </a:gradFill>
              </a:rPr>
              <a:t>Key Takeaways</a:t>
            </a:r>
          </a:p>
          <a:p>
            <a:pPr marL="346075" lvl="1" indent="-346075">
              <a:lnSpc>
                <a:spcPct val="90000"/>
              </a:lnSpc>
              <a:spcBef>
                <a:spcPct val="20000"/>
              </a:spcBef>
              <a:buBlip>
                <a:blip r:embed="rId3"/>
              </a:buBlip>
            </a:pPr>
            <a:r>
              <a:rPr lang="en-US" dirty="0">
                <a:gradFill>
                  <a:gsLst>
                    <a:gs pos="80000">
                      <a:schemeClr val="tx1"/>
                    </a:gs>
                    <a:gs pos="100000">
                      <a:schemeClr val="tx1"/>
                    </a:gs>
                  </a:gsLst>
                  <a:lin ang="5400000" scaled="0"/>
                </a:gradFill>
              </a:rPr>
              <a:t>Indices are auto-managed and folder structure is determined by business </a:t>
            </a:r>
            <a:r>
              <a:rPr lang="en-US" dirty="0" smtClean="0">
                <a:gradFill>
                  <a:gsLst>
                    <a:gs pos="80000">
                      <a:schemeClr val="tx1"/>
                    </a:gs>
                    <a:gs pos="100000">
                      <a:schemeClr val="tx1"/>
                    </a:gs>
                  </a:gsLst>
                  <a:lin ang="5400000" scaled="0"/>
                </a:gradFill>
              </a:rPr>
              <a:t>needs</a:t>
            </a:r>
          </a:p>
          <a:p>
            <a:pPr marL="346075" lvl="1" indent="-346075">
              <a:lnSpc>
                <a:spcPct val="90000"/>
              </a:lnSpc>
              <a:spcBef>
                <a:spcPct val="20000"/>
              </a:spcBef>
              <a:buBlip>
                <a:blip r:embed="rId3"/>
              </a:buBlip>
            </a:pPr>
            <a:r>
              <a:rPr lang="en-US" dirty="0" smtClean="0">
                <a:gradFill>
                  <a:gsLst>
                    <a:gs pos="80000">
                      <a:schemeClr val="tx1"/>
                    </a:gs>
                    <a:gs pos="100000">
                      <a:schemeClr val="tx1"/>
                    </a:gs>
                  </a:gsLst>
                  <a:lin ang="5400000" scaled="0"/>
                </a:gradFill>
              </a:rPr>
              <a:t>Helps </a:t>
            </a:r>
            <a:r>
              <a:rPr lang="en-US" dirty="0">
                <a:gradFill>
                  <a:gsLst>
                    <a:gs pos="80000">
                      <a:schemeClr val="tx1"/>
                    </a:gs>
                    <a:gs pos="100000">
                      <a:schemeClr val="tx1"/>
                    </a:gs>
                  </a:gsLst>
                  <a:lin ang="5400000" scaled="0"/>
                </a:gradFill>
              </a:rPr>
              <a:t>users answer broad, unstructured </a:t>
            </a:r>
            <a:r>
              <a:rPr lang="en-US" dirty="0" smtClean="0">
                <a:gradFill>
                  <a:gsLst>
                    <a:gs pos="80000">
                      <a:schemeClr val="tx1"/>
                    </a:gs>
                    <a:gs pos="100000">
                      <a:schemeClr val="tx1"/>
                    </a:gs>
                  </a:gsLst>
                  <a:lin ang="5400000" scaled="0"/>
                </a:gradFill>
              </a:rPr>
              <a:t>questions</a:t>
            </a:r>
          </a:p>
          <a:p>
            <a:pPr marL="346075" lvl="1" indent="-346075">
              <a:lnSpc>
                <a:spcPct val="90000"/>
              </a:lnSpc>
              <a:spcBef>
                <a:spcPct val="20000"/>
              </a:spcBef>
              <a:buBlip>
                <a:blip r:embed="rId3"/>
              </a:buBlip>
            </a:pPr>
            <a:r>
              <a:rPr lang="en-US" dirty="0" smtClean="0">
                <a:gradFill>
                  <a:gsLst>
                    <a:gs pos="80000">
                      <a:schemeClr val="tx1"/>
                    </a:gs>
                    <a:gs pos="100000">
                      <a:schemeClr val="tx1"/>
                    </a:gs>
                  </a:gsLst>
                  <a:lin ang="5400000" scaled="0"/>
                </a:gradFill>
              </a:rPr>
              <a:t>Ensures </a:t>
            </a:r>
            <a:r>
              <a:rPr lang="en-US" dirty="0">
                <a:gradFill>
                  <a:gsLst>
                    <a:gs pos="80000">
                      <a:schemeClr val="tx1"/>
                    </a:gs>
                    <a:gs pos="100000">
                      <a:schemeClr val="tx1"/>
                    </a:gs>
                  </a:gsLst>
                  <a:lin ang="5400000" scaled="0"/>
                </a:gradFill>
              </a:rPr>
              <a:t>structure and policies </a:t>
            </a:r>
            <a:r>
              <a:rPr lang="en-US" dirty="0" smtClean="0">
                <a:gradFill>
                  <a:gsLst>
                    <a:gs pos="80000">
                      <a:schemeClr val="tx1"/>
                    </a:gs>
                    <a:gs pos="100000">
                      <a:schemeClr val="tx1"/>
                    </a:gs>
                  </a:gsLst>
                  <a:lin ang="5400000" scaled="0"/>
                </a:gradFill>
              </a:rPr>
              <a:t>followed on </a:t>
            </a:r>
            <a:r>
              <a:rPr lang="en-US" dirty="0">
                <a:gradFill>
                  <a:gsLst>
                    <a:gs pos="80000">
                      <a:schemeClr val="tx1"/>
                    </a:gs>
                    <a:gs pos="100000">
                      <a:schemeClr val="tx1"/>
                    </a:gs>
                  </a:gsLst>
                  <a:lin ang="5400000" scaled="0"/>
                </a:gradFill>
              </a:rPr>
              <a:t>the backend</a:t>
            </a:r>
          </a:p>
        </p:txBody>
      </p:sp>
      <p:sp>
        <p:nvSpPr>
          <p:cNvPr id="2" name="Title 1"/>
          <p:cNvSpPr>
            <a:spLocks noGrp="1"/>
          </p:cNvSpPr>
          <p:nvPr>
            <p:ph type="title"/>
          </p:nvPr>
        </p:nvSpPr>
        <p:spPr>
          <a:xfrm>
            <a:off x="381000" y="228600"/>
            <a:ext cx="8382000" cy="609398"/>
          </a:xfrm>
        </p:spPr>
        <p:txBody>
          <a:bodyPr>
            <a:normAutofit fontScale="90000"/>
          </a:bodyPr>
          <a:lstStyle/>
          <a:p>
            <a:r>
              <a:rPr sz="4400"/>
              <a:t>Scale Point </a:t>
            </a:r>
            <a:r>
              <a:rPr sz="4400" smtClean="0"/>
              <a:t>3: </a:t>
            </a:r>
            <a:r>
              <a:rPr sz="4400"/>
              <a:t>Repository/Archive</a:t>
            </a:r>
            <a:endParaRPr lang="en-US" sz="4400" dirty="0"/>
          </a:p>
        </p:txBody>
      </p:sp>
      <p:sp>
        <p:nvSpPr>
          <p:cNvPr id="7" name="Round Same Side Corner Rectangle 6"/>
          <p:cNvSpPr/>
          <p:nvPr/>
        </p:nvSpPr>
        <p:spPr bwMode="auto">
          <a:xfrm>
            <a:off x="1939695" y="5273569"/>
            <a:ext cx="1828800" cy="1371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Corporate records archive</a:t>
            </a:r>
          </a:p>
        </p:txBody>
      </p:sp>
      <p:sp>
        <p:nvSpPr>
          <p:cNvPr id="8" name="Round Same Side Corner Rectangle 7"/>
          <p:cNvSpPr/>
          <p:nvPr/>
        </p:nvSpPr>
        <p:spPr bwMode="auto">
          <a:xfrm>
            <a:off x="4123036" y="5273569"/>
            <a:ext cx="1828800" cy="1371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Knowledge management repository</a:t>
            </a:r>
          </a:p>
        </p:txBody>
      </p:sp>
      <p:grpSp>
        <p:nvGrpSpPr>
          <p:cNvPr id="3" name="Group 29"/>
          <p:cNvGrpSpPr/>
          <p:nvPr/>
        </p:nvGrpSpPr>
        <p:grpSpPr>
          <a:xfrm>
            <a:off x="456307" y="1573928"/>
            <a:ext cx="4044697" cy="2406868"/>
            <a:chOff x="381000" y="1936532"/>
            <a:chExt cx="4044697" cy="2406868"/>
          </a:xfrm>
          <a:effectLst>
            <a:reflection blurRad="6350" stA="52000" endA="300" endPos="35000" dir="5400000" sy="-100000" algn="bl" rotWithShape="0"/>
          </a:effectLst>
          <a:scene3d>
            <a:camera prst="perspectiveHeroicExtremeRightFacing"/>
            <a:lightRig rig="threePt" dir="t"/>
          </a:scene3d>
        </p:grpSpPr>
        <p:sp>
          <p:nvSpPr>
            <p:cNvPr id="14" name="Rounded Rectangle 13"/>
            <p:cNvSpPr/>
            <p:nvPr/>
          </p:nvSpPr>
          <p:spPr bwMode="auto">
            <a:xfrm rot="10800000" flipH="1" flipV="1">
              <a:off x="381000" y="1936532"/>
              <a:ext cx="4001814" cy="2391102"/>
            </a:xfrm>
            <a:prstGeom prst="roundRect">
              <a:avLst/>
            </a:prstGeom>
            <a:solidFill>
              <a:schemeClr val="bg1">
                <a:alpha val="80000"/>
              </a:schemeClr>
            </a:solidFill>
            <a:ln w="3175">
              <a:gradFill>
                <a:gsLst>
                  <a:gs pos="0">
                    <a:srgbClr val="FFC000"/>
                  </a:gs>
                  <a:gs pos="50000">
                    <a:srgbClr val="FFC000"/>
                  </a:gs>
                  <a:gs pos="100000">
                    <a:srgbClr val="FFC000"/>
                  </a:gs>
                </a:gsLst>
                <a:lin ang="5400000" scaled="0"/>
              </a:grad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anchor="ctr"/>
            <a:lstStyle/>
            <a:p>
              <a:pPr algn="ctr"/>
              <a:endParaRPr lang="en-US" sz="1600" dirty="0" smtClean="0">
                <a:gradFill>
                  <a:gsLst>
                    <a:gs pos="0">
                      <a:schemeClr val="tx1"/>
                    </a:gs>
                    <a:gs pos="100000">
                      <a:schemeClr val="tx1"/>
                    </a:gs>
                  </a:gsLst>
                  <a:lin ang="5400000" scaled="0"/>
                </a:gradFill>
              </a:endParaRPr>
            </a:p>
          </p:txBody>
        </p:sp>
        <p:cxnSp>
          <p:nvCxnSpPr>
            <p:cNvPr id="17" name="Straight Connector 16"/>
            <p:cNvCxnSpPr>
              <a:stCxn id="14" idx="0"/>
            </p:cNvCxnSpPr>
            <p:nvPr/>
          </p:nvCxnSpPr>
          <p:spPr>
            <a:xfrm rot="16200000" flipH="1" flipV="1">
              <a:off x="1169934" y="3131427"/>
              <a:ext cx="2406868" cy="17078"/>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rot="10800000" flipV="1">
              <a:off x="381000" y="2617074"/>
              <a:ext cx="400181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rot="10800000" flipV="1">
              <a:off x="381000" y="3273968"/>
              <a:ext cx="4001814" cy="0"/>
            </a:xfrm>
            <a:prstGeom prst="line">
              <a:avLst/>
            </a:prstGeom>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538660" y="2138864"/>
              <a:ext cx="1554480" cy="276999"/>
            </a:xfrm>
            <a:prstGeom prst="rect">
              <a:avLst/>
            </a:prstGeom>
            <a:noFill/>
          </p:spPr>
          <p:txBody>
            <a:bodyPr wrap="square" lIns="0" tIns="0" rIns="0" bIns="0" rtlCol="0">
              <a:spAutoFit/>
            </a:bodyPr>
            <a:lstStyle/>
            <a:p>
              <a:pPr lvl="0"/>
              <a:r>
                <a:rPr lang="en-US" b="1" dirty="0" smtClean="0"/>
                <a:t>Library size?</a:t>
              </a:r>
              <a:endParaRPr lang="en-US" b="1" dirty="0"/>
            </a:p>
          </p:txBody>
        </p:sp>
        <p:sp>
          <p:nvSpPr>
            <p:cNvPr id="23" name="TextBox 22"/>
            <p:cNvSpPr txBox="1"/>
            <p:nvPr/>
          </p:nvSpPr>
          <p:spPr>
            <a:xfrm>
              <a:off x="538660" y="2663478"/>
              <a:ext cx="1554480" cy="553998"/>
            </a:xfrm>
            <a:prstGeom prst="rect">
              <a:avLst/>
            </a:prstGeom>
            <a:noFill/>
          </p:spPr>
          <p:txBody>
            <a:bodyPr wrap="square" lIns="0" tIns="0" rIns="0" bIns="0" rtlCol="0">
              <a:spAutoFit/>
            </a:bodyPr>
            <a:lstStyle/>
            <a:p>
              <a:r>
                <a:rPr lang="en-US" b="1" dirty="0" smtClean="0">
                  <a:gradFill>
                    <a:gsLst>
                      <a:gs pos="80000">
                        <a:schemeClr val="tx1"/>
                      </a:gs>
                      <a:gs pos="100000">
                        <a:schemeClr val="tx1"/>
                      </a:gs>
                    </a:gsLst>
                    <a:lin ang="5400000" scaled="0"/>
                  </a:gradFill>
                </a:rPr>
                <a:t>Who manages the content?</a:t>
              </a:r>
              <a:endParaRPr lang="en-US" b="1" dirty="0">
                <a:gradFill>
                  <a:gsLst>
                    <a:gs pos="80000">
                      <a:schemeClr val="tx1"/>
                    </a:gs>
                    <a:gs pos="100000">
                      <a:schemeClr val="tx1"/>
                    </a:gs>
                  </a:gsLst>
                  <a:lin ang="5400000" scaled="0"/>
                </a:gradFill>
              </a:endParaRPr>
            </a:p>
          </p:txBody>
        </p:sp>
        <p:sp>
          <p:nvSpPr>
            <p:cNvPr id="24" name="TextBox 23"/>
            <p:cNvSpPr txBox="1"/>
            <p:nvPr/>
          </p:nvSpPr>
          <p:spPr>
            <a:xfrm>
              <a:off x="538660" y="3383566"/>
              <a:ext cx="1772055" cy="553998"/>
            </a:xfrm>
            <a:prstGeom prst="rect">
              <a:avLst/>
            </a:prstGeom>
            <a:noFill/>
          </p:spPr>
          <p:txBody>
            <a:bodyPr wrap="square" lIns="0" tIns="0" rIns="0" bIns="0" rtlCol="0">
              <a:spAutoFit/>
            </a:bodyPr>
            <a:lstStyle/>
            <a:p>
              <a:r>
                <a:rPr lang="en-US" b="1" dirty="0" smtClean="0">
                  <a:gradFill>
                    <a:gsLst>
                      <a:gs pos="80000">
                        <a:schemeClr val="tx1"/>
                      </a:gs>
                      <a:gs pos="100000">
                        <a:schemeClr val="tx1"/>
                      </a:gs>
                    </a:gsLst>
                    <a:lin ang="5400000" scaled="0"/>
                  </a:gradFill>
                </a:rPr>
                <a:t>How does content get added?</a:t>
              </a:r>
              <a:endParaRPr lang="en-US" b="1" dirty="0">
                <a:gradFill>
                  <a:gsLst>
                    <a:gs pos="80000">
                      <a:schemeClr val="tx1"/>
                    </a:gs>
                    <a:gs pos="100000">
                      <a:schemeClr val="tx1"/>
                    </a:gs>
                  </a:gsLst>
                  <a:lin ang="5400000" scaled="0"/>
                </a:gradFill>
              </a:endParaRPr>
            </a:p>
          </p:txBody>
        </p:sp>
        <p:sp>
          <p:nvSpPr>
            <p:cNvPr id="25" name="TextBox 24"/>
            <p:cNvSpPr txBox="1"/>
            <p:nvPr/>
          </p:nvSpPr>
          <p:spPr>
            <a:xfrm>
              <a:off x="2435532" y="2000364"/>
              <a:ext cx="1951956" cy="553998"/>
            </a:xfrm>
            <a:prstGeom prst="rect">
              <a:avLst/>
            </a:prstGeom>
            <a:noFill/>
          </p:spPr>
          <p:txBody>
            <a:bodyPr wrap="square" lIns="0" tIns="0" rIns="0" bIns="0" rtlCol="0">
              <a:spAutoFit/>
            </a:bodyPr>
            <a:lstStyle/>
            <a:p>
              <a:r>
                <a:rPr lang="en-US" spc="-50" dirty="0" smtClean="0">
                  <a:gradFill>
                    <a:gsLst>
                      <a:gs pos="4000">
                        <a:schemeClr val="tx1"/>
                      </a:gs>
                      <a:gs pos="100000">
                        <a:schemeClr val="tx1"/>
                      </a:gs>
                    </a:gsLst>
                    <a:lin ang="5400000" scaled="1"/>
                  </a:gradFill>
                </a:rPr>
                <a:t>Millions to tens </a:t>
              </a:r>
              <a:br>
                <a:rPr lang="en-US" spc="-50" dirty="0" smtClean="0">
                  <a:gradFill>
                    <a:gsLst>
                      <a:gs pos="4000">
                        <a:schemeClr val="tx1"/>
                      </a:gs>
                      <a:gs pos="100000">
                        <a:schemeClr val="tx1"/>
                      </a:gs>
                    </a:gsLst>
                    <a:lin ang="5400000" scaled="1"/>
                  </a:gradFill>
                </a:rPr>
              </a:br>
              <a:r>
                <a:rPr lang="en-US" spc="-50" dirty="0" smtClean="0">
                  <a:gradFill>
                    <a:gsLst>
                      <a:gs pos="4000">
                        <a:schemeClr val="tx1"/>
                      </a:gs>
                      <a:gs pos="100000">
                        <a:schemeClr val="tx1"/>
                      </a:gs>
                    </a:gsLst>
                    <a:lin ang="5400000" scaled="1"/>
                  </a:gradFill>
                </a:rPr>
                <a:t>of millions of docs</a:t>
              </a:r>
            </a:p>
          </p:txBody>
        </p:sp>
        <p:sp>
          <p:nvSpPr>
            <p:cNvPr id="26" name="TextBox 25"/>
            <p:cNvSpPr txBox="1"/>
            <p:nvPr/>
          </p:nvSpPr>
          <p:spPr>
            <a:xfrm>
              <a:off x="2435532" y="2663478"/>
              <a:ext cx="1990165" cy="553998"/>
            </a:xfrm>
            <a:prstGeom prst="rect">
              <a:avLst/>
            </a:prstGeom>
            <a:noFill/>
          </p:spPr>
          <p:txBody>
            <a:bodyPr wrap="square" lIns="0" tIns="0" rIns="0" bIns="0" rtlCol="0">
              <a:spAutoFit/>
            </a:bodyPr>
            <a:lstStyle/>
            <a:p>
              <a:r>
                <a:rPr lang="en-US" spc="-50" dirty="0" smtClean="0">
                  <a:gradFill>
                    <a:gsLst>
                      <a:gs pos="4000">
                        <a:schemeClr val="tx1"/>
                      </a:gs>
                      <a:gs pos="100000">
                        <a:schemeClr val="tx1"/>
                      </a:gs>
                    </a:gsLst>
                    <a:lin ang="5400000" scaled="1"/>
                  </a:gradFill>
                </a:rPr>
                <a:t>A dedicated team </a:t>
              </a:r>
              <a:br>
                <a:rPr lang="en-US" spc="-50" dirty="0" smtClean="0">
                  <a:gradFill>
                    <a:gsLst>
                      <a:gs pos="4000">
                        <a:schemeClr val="tx1"/>
                      </a:gs>
                      <a:gs pos="100000">
                        <a:schemeClr val="tx1"/>
                      </a:gs>
                    </a:gsLst>
                    <a:lin ang="5400000" scaled="1"/>
                  </a:gradFill>
                </a:rPr>
              </a:br>
              <a:r>
                <a:rPr lang="en-US" spc="-50" dirty="0" smtClean="0">
                  <a:gradFill>
                    <a:gsLst>
                      <a:gs pos="4000">
                        <a:schemeClr val="tx1"/>
                      </a:gs>
                      <a:gs pos="100000">
                        <a:schemeClr val="tx1"/>
                      </a:gs>
                    </a:gsLst>
                    <a:lin ang="5400000" scaled="1"/>
                  </a:gradFill>
                </a:rPr>
                <a:t>of content stewards</a:t>
              </a:r>
              <a:endParaRPr lang="en-US" spc="-50" dirty="0">
                <a:gradFill>
                  <a:gsLst>
                    <a:gs pos="4000">
                      <a:schemeClr val="tx1"/>
                    </a:gs>
                    <a:gs pos="100000">
                      <a:schemeClr val="tx1"/>
                    </a:gs>
                  </a:gsLst>
                  <a:lin ang="5400000" scaled="1"/>
                </a:gradFill>
              </a:endParaRPr>
            </a:p>
          </p:txBody>
        </p:sp>
        <p:sp>
          <p:nvSpPr>
            <p:cNvPr id="27" name="TextBox 26"/>
            <p:cNvSpPr txBox="1"/>
            <p:nvPr/>
          </p:nvSpPr>
          <p:spPr>
            <a:xfrm>
              <a:off x="2435531" y="3522065"/>
              <a:ext cx="1919683" cy="553998"/>
            </a:xfrm>
            <a:prstGeom prst="rect">
              <a:avLst/>
            </a:prstGeom>
            <a:noFill/>
          </p:spPr>
          <p:txBody>
            <a:bodyPr wrap="square" lIns="0" tIns="0" rIns="0" bIns="0" rtlCol="0">
              <a:spAutoFit/>
            </a:bodyPr>
            <a:lstStyle/>
            <a:p>
              <a:r>
                <a:rPr lang="en-US" spc="-50" dirty="0" smtClean="0">
                  <a:gradFill>
                    <a:gsLst>
                      <a:gs pos="4000">
                        <a:schemeClr val="tx1"/>
                      </a:gs>
                      <a:gs pos="100000">
                        <a:schemeClr val="tx1"/>
                      </a:gs>
                    </a:gsLst>
                    <a:lin ang="5400000" scaled="1"/>
                  </a:gradFill>
                </a:rPr>
                <a:t>Submission experience</a:t>
              </a:r>
            </a:p>
          </p:txBody>
        </p:sp>
      </p:grpSp>
      <p:sp>
        <p:nvSpPr>
          <p:cNvPr id="9" name="TextBox 8"/>
          <p:cNvSpPr txBox="1"/>
          <p:nvPr/>
        </p:nvSpPr>
        <p:spPr>
          <a:xfrm>
            <a:off x="535985" y="5313276"/>
            <a:ext cx="4724400"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Examples:</a:t>
            </a:r>
          </a:p>
        </p:txBody>
      </p:sp>
      <p:sp>
        <p:nvSpPr>
          <p:cNvPr id="28" name="Round Same Side Corner Rectangle 27"/>
          <p:cNvSpPr/>
          <p:nvPr/>
        </p:nvSpPr>
        <p:spPr bwMode="auto">
          <a:xfrm>
            <a:off x="6306379" y="5273569"/>
            <a:ext cx="1828800" cy="1371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Centralized best practices repository</a:t>
            </a:r>
          </a:p>
        </p:txBody>
      </p:sp>
    </p:spTree>
    <p:extLst>
      <p:ext uri="{BB962C8B-B14F-4D97-AF65-F5344CB8AC3E}">
        <p14:creationId xmlns:p14="http://schemas.microsoft.com/office/powerpoint/2010/main" val="371552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3800477"/>
            <a:ext cx="9144000" cy="3057525"/>
          </a:xfrm>
          <a:prstGeom prst="rect">
            <a:avLst/>
          </a:prstGeom>
          <a:gradFill>
            <a:gsLst>
              <a:gs pos="0">
                <a:schemeClr val="bg1"/>
              </a:gs>
              <a:gs pos="72000">
                <a:schemeClr val="bg1">
                  <a:alpha val="0"/>
                </a:schemeClr>
              </a:gs>
              <a:gs pos="100000">
                <a:schemeClr val="bg1">
                  <a:alpha val="0"/>
                </a:schemeClr>
              </a:gs>
            </a:gsLst>
          </a:gra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 name="Title 2"/>
          <p:cNvSpPr txBox="1">
            <a:spLocks/>
          </p:cNvSpPr>
          <p:nvPr/>
        </p:nvSpPr>
        <p:spPr>
          <a:xfrm>
            <a:off x="381000" y="1905001"/>
            <a:ext cx="9877816" cy="3301482"/>
          </a:xfrm>
          <a:prstGeom prst="rect">
            <a:avLst/>
          </a:prstGeom>
          <a:gradFill flip="none" rotWithShape="1">
            <a:gsLst>
              <a:gs pos="0">
                <a:schemeClr val="bg1">
                  <a:alpha val="0"/>
                </a:schemeClr>
              </a:gs>
              <a:gs pos="50000">
                <a:schemeClr val="bg1"/>
              </a:gs>
              <a:gs pos="100000">
                <a:schemeClr val="bg1">
                  <a:alpha val="0"/>
                </a:schemeClr>
              </a:gs>
            </a:gsLst>
            <a:lin ang="0" scaled="0"/>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91440" rIns="0" bIns="0" numCol="1" rtlCol="0" anchor="ctr" anchorCtr="0" compatLnSpc="1">
            <a:prstTxWarp prst="textNoShape">
              <a:avLst/>
            </a:prstTxWarp>
          </a:bodyPr>
          <a:lstStyle/>
          <a:p>
            <a:pPr algn="ctr" defTabSz="1218937">
              <a:lnSpc>
                <a:spcPct val="85000"/>
              </a:lnSpc>
              <a:spcBef>
                <a:spcPct val="0"/>
              </a:spcBef>
              <a:defRPr/>
            </a:pPr>
            <a:endParaRPr lang="en-US" sz="4800" spc="-200" dirty="0">
              <a:ln w="3175">
                <a:noFill/>
              </a:ln>
              <a:gradFill flip="none" rotWithShape="1">
                <a:gsLst>
                  <a:gs pos="0">
                    <a:srgbClr val="050813"/>
                  </a:gs>
                  <a:gs pos="81000">
                    <a:srgbClr val="004D6C"/>
                  </a:gs>
                  <a:gs pos="86000">
                    <a:srgbClr val="050813"/>
                  </a:gs>
                </a:gsLst>
                <a:lin ang="5400000" scaled="1"/>
                <a:tileRect/>
              </a:gradFill>
              <a:latin typeface="Kozuka Gothic Pro H" pitchFamily="34" charset="-128"/>
              <a:cs typeface="Arial" charset="0"/>
            </a:endParaRPr>
          </a:p>
        </p:txBody>
      </p:sp>
      <p:sp>
        <p:nvSpPr>
          <p:cNvPr id="6" name="TextBox 5"/>
          <p:cNvSpPr txBox="1"/>
          <p:nvPr/>
        </p:nvSpPr>
        <p:spPr>
          <a:xfrm>
            <a:off x="4572000" y="2016207"/>
            <a:ext cx="4191000" cy="3323987"/>
          </a:xfrm>
          <a:prstGeom prst="rect">
            <a:avLst/>
          </a:prstGeom>
          <a:noFill/>
        </p:spPr>
        <p:txBody>
          <a:bodyPr wrap="square" lIns="0" tIns="0" rIns="0" bIns="0" rtlCol="0">
            <a:spAutoFit/>
          </a:bodyPr>
          <a:lstStyle/>
          <a:p>
            <a:r>
              <a:rPr lang="en-US" sz="2400" b="1" dirty="0" smtClean="0">
                <a:gradFill>
                  <a:gsLst>
                    <a:gs pos="80000">
                      <a:schemeClr val="tx1"/>
                    </a:gs>
                    <a:gs pos="100000">
                      <a:schemeClr val="tx1"/>
                    </a:gs>
                  </a:gsLst>
                  <a:lin ang="5400000" scaled="0"/>
                </a:gradFill>
              </a:rPr>
              <a:t>Features Leverages</a:t>
            </a:r>
            <a:endParaRPr lang="en-US" sz="2400" b="1" dirty="0">
              <a:gradFill>
                <a:gsLst>
                  <a:gs pos="80000">
                    <a:schemeClr val="tx1"/>
                  </a:gs>
                  <a:gs pos="100000">
                    <a:schemeClr val="tx1"/>
                  </a:gs>
                </a:gsLst>
                <a:lin ang="5400000" scaled="0"/>
              </a:gradFill>
            </a:endParaRPr>
          </a:p>
          <a:p>
            <a:pPr marL="346075" lvl="1" indent="-346075">
              <a:lnSpc>
                <a:spcPct val="90000"/>
              </a:lnSpc>
              <a:spcBef>
                <a:spcPct val="20000"/>
              </a:spcBef>
              <a:buBlip>
                <a:blip r:embed="rId3"/>
              </a:buBlip>
            </a:pPr>
            <a:r>
              <a:rPr lang="en-US" sz="2000" dirty="0" smtClean="0">
                <a:gradFill>
                  <a:gsLst>
                    <a:gs pos="80000">
                      <a:schemeClr val="tx1"/>
                    </a:gs>
                    <a:gs pos="100000">
                      <a:schemeClr val="tx1"/>
                    </a:gs>
                  </a:gsLst>
                  <a:lin ang="5400000" scaled="0"/>
                </a:gradFill>
              </a:rPr>
              <a:t>FAST Search</a:t>
            </a:r>
            <a:endParaRPr lang="en-US" sz="2000" dirty="0">
              <a:gradFill>
                <a:gsLst>
                  <a:gs pos="80000">
                    <a:schemeClr val="tx1"/>
                  </a:gs>
                  <a:gs pos="100000">
                    <a:schemeClr val="tx1"/>
                  </a:gs>
                </a:gsLst>
                <a:lin ang="5400000" scaled="0"/>
              </a:gradFill>
            </a:endParaRPr>
          </a:p>
          <a:p>
            <a:pPr marL="346075" lvl="1" indent="-346075">
              <a:lnSpc>
                <a:spcPct val="90000"/>
              </a:lnSpc>
              <a:spcBef>
                <a:spcPct val="20000"/>
              </a:spcBef>
              <a:buBlip>
                <a:blip r:embed="rId3"/>
              </a:buBlip>
            </a:pPr>
            <a:r>
              <a:rPr lang="en-US" sz="2000" dirty="0" smtClean="0">
                <a:gradFill>
                  <a:gsLst>
                    <a:gs pos="80000">
                      <a:schemeClr val="tx1"/>
                    </a:gs>
                    <a:gs pos="100000">
                      <a:schemeClr val="tx1"/>
                    </a:gs>
                  </a:gsLst>
                  <a:lin ang="5400000" scaled="0"/>
                </a:gradFill>
              </a:rPr>
              <a:t>Content Type Syndication</a:t>
            </a:r>
          </a:p>
          <a:p>
            <a:pPr marL="346075" lvl="1" indent="-346075">
              <a:lnSpc>
                <a:spcPct val="90000"/>
              </a:lnSpc>
              <a:spcBef>
                <a:spcPct val="20000"/>
              </a:spcBef>
              <a:buBlip>
                <a:blip r:embed="rId3"/>
              </a:buBlip>
            </a:pPr>
            <a:r>
              <a:rPr lang="en-US" sz="2000" dirty="0" smtClean="0">
                <a:gradFill>
                  <a:gsLst>
                    <a:gs pos="80000">
                      <a:schemeClr val="tx1"/>
                    </a:gs>
                    <a:gs pos="100000">
                      <a:schemeClr val="tx1"/>
                    </a:gs>
                  </a:gsLst>
                  <a:lin ang="5400000" scaled="0"/>
                </a:gradFill>
              </a:rPr>
              <a:t>Drop Sites</a:t>
            </a:r>
            <a:endParaRPr lang="en-US" sz="2400" b="1" dirty="0" smtClean="0">
              <a:gradFill>
                <a:gsLst>
                  <a:gs pos="80000">
                    <a:schemeClr val="tx1"/>
                  </a:gs>
                  <a:gs pos="100000">
                    <a:schemeClr val="tx1"/>
                  </a:gs>
                </a:gsLst>
                <a:lin ang="5400000" scaled="0"/>
              </a:gradFill>
            </a:endParaRPr>
          </a:p>
          <a:p>
            <a:r>
              <a:rPr lang="en-US" sz="2400" b="1" dirty="0" smtClean="0">
                <a:gradFill>
                  <a:gsLst>
                    <a:gs pos="80000">
                      <a:schemeClr val="tx1"/>
                    </a:gs>
                    <a:gs pos="100000">
                      <a:schemeClr val="tx1"/>
                    </a:gs>
                  </a:gsLst>
                  <a:lin ang="5400000" scaled="0"/>
                </a:gradFill>
              </a:rPr>
              <a:t>Key Takeaways</a:t>
            </a:r>
          </a:p>
          <a:p>
            <a:pPr marL="346075" lvl="1" indent="-346075">
              <a:lnSpc>
                <a:spcPct val="90000"/>
              </a:lnSpc>
              <a:spcBef>
                <a:spcPct val="20000"/>
              </a:spcBef>
              <a:buBlip>
                <a:blip r:embed="rId3"/>
              </a:buBlip>
            </a:pPr>
            <a:r>
              <a:rPr lang="en-US" sz="2000" dirty="0" smtClean="0">
                <a:gradFill>
                  <a:gsLst>
                    <a:gs pos="80000">
                      <a:schemeClr val="tx1"/>
                    </a:gs>
                    <a:gs pos="100000">
                      <a:schemeClr val="tx1"/>
                    </a:gs>
                  </a:gsLst>
                  <a:lin ang="5400000" scaled="0"/>
                </a:gradFill>
              </a:rPr>
              <a:t>Scale is achieved </a:t>
            </a:r>
            <a:r>
              <a:rPr lang="en-US" sz="2000" dirty="0">
                <a:gradFill>
                  <a:gsLst>
                    <a:gs pos="80000">
                      <a:schemeClr val="tx1"/>
                    </a:gs>
                    <a:gs pos="100000">
                      <a:schemeClr val="tx1"/>
                    </a:gs>
                  </a:gsLst>
                  <a:lin ang="5400000" scaled="0"/>
                </a:gradFill>
              </a:rPr>
              <a:t>with a distributed </a:t>
            </a:r>
            <a:r>
              <a:rPr lang="en-US" sz="2000" dirty="0" smtClean="0">
                <a:gradFill>
                  <a:gsLst>
                    <a:gs pos="80000">
                      <a:schemeClr val="tx1"/>
                    </a:gs>
                    <a:gs pos="100000">
                      <a:schemeClr val="tx1"/>
                    </a:gs>
                  </a:gsLst>
                  <a:lin ang="5400000" scaled="0"/>
                </a:gradFill>
              </a:rPr>
              <a:t>architecture</a:t>
            </a:r>
          </a:p>
          <a:p>
            <a:pPr marL="346075" lvl="1" indent="-346075">
              <a:lnSpc>
                <a:spcPct val="90000"/>
              </a:lnSpc>
              <a:spcBef>
                <a:spcPct val="20000"/>
              </a:spcBef>
              <a:buBlip>
                <a:blip r:embed="rId3"/>
              </a:buBlip>
            </a:pPr>
            <a:r>
              <a:rPr lang="en-US" sz="2000" dirty="0" smtClean="0">
                <a:gradFill>
                  <a:gsLst>
                    <a:gs pos="80000">
                      <a:schemeClr val="tx1"/>
                    </a:gs>
                    <a:gs pos="100000">
                      <a:schemeClr val="tx1"/>
                    </a:gs>
                  </a:gsLst>
                  <a:lin ang="5400000" scaled="0"/>
                </a:gradFill>
              </a:rPr>
              <a:t>Taxonomy and Information Architecture is key</a:t>
            </a:r>
          </a:p>
          <a:p>
            <a:pPr marL="346075" lvl="1" indent="-346075">
              <a:lnSpc>
                <a:spcPct val="90000"/>
              </a:lnSpc>
              <a:spcBef>
                <a:spcPct val="20000"/>
              </a:spcBef>
              <a:buBlip>
                <a:blip r:embed="rId3"/>
              </a:buBlip>
            </a:pPr>
            <a:endParaRPr lang="en-US" sz="2000" dirty="0" smtClean="0">
              <a:gradFill>
                <a:gsLst>
                  <a:gs pos="80000">
                    <a:schemeClr val="tx1"/>
                  </a:gs>
                  <a:gs pos="100000">
                    <a:schemeClr val="tx1"/>
                  </a:gs>
                </a:gsLst>
                <a:lin ang="5400000" scaled="0"/>
              </a:gradFill>
            </a:endParaRPr>
          </a:p>
        </p:txBody>
      </p:sp>
      <p:sp>
        <p:nvSpPr>
          <p:cNvPr id="2" name="Title 1"/>
          <p:cNvSpPr>
            <a:spLocks noGrp="1"/>
          </p:cNvSpPr>
          <p:nvPr>
            <p:ph type="title"/>
          </p:nvPr>
        </p:nvSpPr>
        <p:spPr/>
        <p:txBody>
          <a:bodyPr>
            <a:normAutofit fontScale="90000"/>
          </a:bodyPr>
          <a:lstStyle/>
          <a:p>
            <a:r>
              <a:rPr lang="en-US" smtClean="0"/>
              <a:t>Scale Point 4: Massive, Distributed Archive</a:t>
            </a:r>
            <a:endParaRPr lang="en-US" dirty="0"/>
          </a:p>
        </p:txBody>
      </p:sp>
      <p:sp>
        <p:nvSpPr>
          <p:cNvPr id="7" name="Round Same Side Corner Rectangle 6"/>
          <p:cNvSpPr/>
          <p:nvPr/>
        </p:nvSpPr>
        <p:spPr bwMode="auto">
          <a:xfrm>
            <a:off x="3051053" y="5257800"/>
            <a:ext cx="1828800" cy="1371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Archive for </a:t>
            </a:r>
            <a:b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br>
            <a: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a large government agency</a:t>
            </a:r>
          </a:p>
        </p:txBody>
      </p:sp>
      <p:sp>
        <p:nvSpPr>
          <p:cNvPr id="8" name="Round Same Side Corner Rectangle 7"/>
          <p:cNvSpPr/>
          <p:nvPr/>
        </p:nvSpPr>
        <p:spPr bwMode="auto">
          <a:xfrm>
            <a:off x="5184652" y="5257800"/>
            <a:ext cx="1828800" cy="1371600"/>
          </a:xfrm>
          <a:prstGeom prst="round2SameRect">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Yearly archive of insurance forms</a:t>
            </a:r>
          </a:p>
        </p:txBody>
      </p:sp>
      <p:grpSp>
        <p:nvGrpSpPr>
          <p:cNvPr id="3" name="Group 29"/>
          <p:cNvGrpSpPr/>
          <p:nvPr/>
        </p:nvGrpSpPr>
        <p:grpSpPr>
          <a:xfrm>
            <a:off x="456306" y="1573928"/>
            <a:ext cx="4001814" cy="2406868"/>
            <a:chOff x="381000" y="1936532"/>
            <a:chExt cx="4001814" cy="2406868"/>
          </a:xfrm>
          <a:effectLst>
            <a:reflection blurRad="6350" stA="52000" endA="300" endPos="35000" dir="5400000" sy="-100000" algn="bl" rotWithShape="0"/>
          </a:effectLst>
          <a:scene3d>
            <a:camera prst="perspectiveHeroicExtremeRightFacing"/>
            <a:lightRig rig="threePt" dir="t"/>
          </a:scene3d>
        </p:grpSpPr>
        <p:sp>
          <p:nvSpPr>
            <p:cNvPr id="14" name="Rounded Rectangle 13"/>
            <p:cNvSpPr/>
            <p:nvPr/>
          </p:nvSpPr>
          <p:spPr bwMode="auto">
            <a:xfrm rot="10800000" flipH="1" flipV="1">
              <a:off x="381000" y="1936532"/>
              <a:ext cx="4001814" cy="2391102"/>
            </a:xfrm>
            <a:prstGeom prst="roundRect">
              <a:avLst/>
            </a:prstGeom>
            <a:solidFill>
              <a:schemeClr val="bg1">
                <a:alpha val="80000"/>
              </a:schemeClr>
            </a:solidFill>
            <a:ln w="3175">
              <a:gradFill>
                <a:gsLst>
                  <a:gs pos="0">
                    <a:srgbClr val="FFC000"/>
                  </a:gs>
                  <a:gs pos="50000">
                    <a:srgbClr val="FFC000"/>
                  </a:gs>
                  <a:gs pos="100000">
                    <a:srgbClr val="FFC000"/>
                  </a:gs>
                </a:gsLst>
                <a:lin ang="5400000" scaled="0"/>
              </a:grad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anchor="ctr"/>
            <a:lstStyle/>
            <a:p>
              <a:pPr algn="ctr"/>
              <a:endParaRPr lang="en-US" sz="1600" dirty="0" smtClean="0">
                <a:gradFill>
                  <a:gsLst>
                    <a:gs pos="0">
                      <a:schemeClr val="tx1"/>
                    </a:gs>
                    <a:gs pos="100000">
                      <a:schemeClr val="tx1"/>
                    </a:gs>
                  </a:gsLst>
                  <a:lin ang="5400000" scaled="0"/>
                </a:gradFill>
              </a:endParaRPr>
            </a:p>
          </p:txBody>
        </p:sp>
        <p:cxnSp>
          <p:nvCxnSpPr>
            <p:cNvPr id="17" name="Straight Connector 16"/>
            <p:cNvCxnSpPr>
              <a:stCxn id="14" idx="0"/>
            </p:cNvCxnSpPr>
            <p:nvPr/>
          </p:nvCxnSpPr>
          <p:spPr>
            <a:xfrm rot="16200000" flipH="1" flipV="1">
              <a:off x="1169934" y="3131427"/>
              <a:ext cx="2406868" cy="17078"/>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rot="10800000" flipV="1">
              <a:off x="381000" y="2617074"/>
              <a:ext cx="400181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rot="10800000" flipV="1">
              <a:off x="381000" y="3273968"/>
              <a:ext cx="4001814" cy="0"/>
            </a:xfrm>
            <a:prstGeom prst="line">
              <a:avLst/>
            </a:prstGeom>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538660" y="2140218"/>
              <a:ext cx="1554480" cy="276999"/>
            </a:xfrm>
            <a:prstGeom prst="rect">
              <a:avLst/>
            </a:prstGeom>
            <a:noFill/>
          </p:spPr>
          <p:txBody>
            <a:bodyPr wrap="square" lIns="0" tIns="0" rIns="0" bIns="0" rtlCol="0">
              <a:spAutoFit/>
            </a:bodyPr>
            <a:lstStyle/>
            <a:p>
              <a:pPr lvl="0"/>
              <a:r>
                <a:rPr lang="en-US" b="1" dirty="0" smtClean="0"/>
                <a:t>Library size?</a:t>
              </a:r>
              <a:endParaRPr lang="en-US" b="1" dirty="0"/>
            </a:p>
          </p:txBody>
        </p:sp>
        <p:sp>
          <p:nvSpPr>
            <p:cNvPr id="23" name="TextBox 22"/>
            <p:cNvSpPr txBox="1"/>
            <p:nvPr/>
          </p:nvSpPr>
          <p:spPr>
            <a:xfrm>
              <a:off x="538660" y="2658776"/>
              <a:ext cx="1554480" cy="553998"/>
            </a:xfrm>
            <a:prstGeom prst="rect">
              <a:avLst/>
            </a:prstGeom>
            <a:noFill/>
          </p:spPr>
          <p:txBody>
            <a:bodyPr wrap="square" lIns="0" tIns="0" rIns="0" bIns="0" rtlCol="0">
              <a:spAutoFit/>
            </a:bodyPr>
            <a:lstStyle/>
            <a:p>
              <a:r>
                <a:rPr lang="en-US" b="1" dirty="0" smtClean="0">
                  <a:gradFill>
                    <a:gsLst>
                      <a:gs pos="80000">
                        <a:schemeClr val="tx1"/>
                      </a:gs>
                      <a:gs pos="100000">
                        <a:schemeClr val="tx1"/>
                      </a:gs>
                    </a:gsLst>
                    <a:lin ang="5400000" scaled="0"/>
                  </a:gradFill>
                </a:rPr>
                <a:t>Who manages the content?</a:t>
              </a:r>
              <a:endParaRPr lang="en-US" b="1" dirty="0">
                <a:gradFill>
                  <a:gsLst>
                    <a:gs pos="80000">
                      <a:schemeClr val="tx1"/>
                    </a:gs>
                    <a:gs pos="100000">
                      <a:schemeClr val="tx1"/>
                    </a:gs>
                  </a:gsLst>
                  <a:lin ang="5400000" scaled="0"/>
                </a:gradFill>
              </a:endParaRPr>
            </a:p>
          </p:txBody>
        </p:sp>
        <p:sp>
          <p:nvSpPr>
            <p:cNvPr id="24" name="TextBox 23"/>
            <p:cNvSpPr txBox="1"/>
            <p:nvPr/>
          </p:nvSpPr>
          <p:spPr>
            <a:xfrm>
              <a:off x="538660" y="3386275"/>
              <a:ext cx="1772055" cy="553998"/>
            </a:xfrm>
            <a:prstGeom prst="rect">
              <a:avLst/>
            </a:prstGeom>
            <a:noFill/>
          </p:spPr>
          <p:txBody>
            <a:bodyPr wrap="square" lIns="0" tIns="0" rIns="0" bIns="0" rtlCol="0">
              <a:spAutoFit/>
            </a:bodyPr>
            <a:lstStyle/>
            <a:p>
              <a:r>
                <a:rPr lang="en-US" b="1" dirty="0" smtClean="0">
                  <a:gradFill>
                    <a:gsLst>
                      <a:gs pos="80000">
                        <a:schemeClr val="tx1"/>
                      </a:gs>
                      <a:gs pos="100000">
                        <a:schemeClr val="tx1"/>
                      </a:gs>
                    </a:gsLst>
                    <a:lin ang="5400000" scaled="0"/>
                  </a:gradFill>
                </a:rPr>
                <a:t>How does content get added?</a:t>
              </a:r>
              <a:endParaRPr lang="en-US" b="1" dirty="0">
                <a:gradFill>
                  <a:gsLst>
                    <a:gs pos="80000">
                      <a:schemeClr val="tx1"/>
                    </a:gs>
                    <a:gs pos="100000">
                      <a:schemeClr val="tx1"/>
                    </a:gs>
                  </a:gsLst>
                  <a:lin ang="5400000" scaled="0"/>
                </a:gradFill>
              </a:endParaRPr>
            </a:p>
          </p:txBody>
        </p:sp>
        <p:sp>
          <p:nvSpPr>
            <p:cNvPr id="25" name="TextBox 24"/>
            <p:cNvSpPr txBox="1"/>
            <p:nvPr/>
          </p:nvSpPr>
          <p:spPr>
            <a:xfrm>
              <a:off x="2490951" y="2011122"/>
              <a:ext cx="1790589" cy="553998"/>
            </a:xfrm>
            <a:prstGeom prst="rect">
              <a:avLst/>
            </a:prstGeom>
            <a:noFill/>
          </p:spPr>
          <p:txBody>
            <a:bodyPr wrap="square" lIns="0" tIns="0" rIns="0" bIns="0" rtlCol="0">
              <a:spAutoFit/>
            </a:bodyPr>
            <a:lstStyle/>
            <a:p>
              <a:r>
                <a:rPr lang="en-US" dirty="0" smtClean="0">
                  <a:gradFill>
                    <a:gsLst>
                      <a:gs pos="4000">
                        <a:schemeClr val="tx1"/>
                      </a:gs>
                      <a:gs pos="100000">
                        <a:schemeClr val="tx1"/>
                      </a:gs>
                    </a:gsLst>
                    <a:lin ang="5400000" scaled="1"/>
                  </a:gradFill>
                </a:rPr>
                <a:t>Hundreds of millions of docs</a:t>
              </a:r>
              <a:endParaRPr lang="en-US" dirty="0">
                <a:gradFill>
                  <a:gsLst>
                    <a:gs pos="4000">
                      <a:schemeClr val="tx1"/>
                    </a:gs>
                    <a:gs pos="100000">
                      <a:schemeClr val="tx1"/>
                    </a:gs>
                  </a:gsLst>
                  <a:lin ang="5400000" scaled="1"/>
                </a:gradFill>
              </a:endParaRPr>
            </a:p>
          </p:txBody>
        </p:sp>
        <p:sp>
          <p:nvSpPr>
            <p:cNvPr id="26" name="TextBox 25"/>
            <p:cNvSpPr txBox="1"/>
            <p:nvPr/>
          </p:nvSpPr>
          <p:spPr>
            <a:xfrm>
              <a:off x="2490952" y="2797276"/>
              <a:ext cx="1876650" cy="276999"/>
            </a:xfrm>
            <a:prstGeom prst="rect">
              <a:avLst/>
            </a:prstGeom>
            <a:noFill/>
          </p:spPr>
          <p:txBody>
            <a:bodyPr wrap="square" lIns="0" tIns="0" rIns="0" bIns="0" rtlCol="0">
              <a:spAutoFit/>
            </a:bodyPr>
            <a:lstStyle/>
            <a:p>
              <a:r>
                <a:rPr lang="en-US" dirty="0" smtClean="0">
                  <a:gradFill>
                    <a:gsLst>
                      <a:gs pos="4000">
                        <a:schemeClr val="tx1"/>
                      </a:gs>
                      <a:gs pos="100000">
                        <a:schemeClr val="tx1"/>
                      </a:gs>
                    </a:gsLst>
                    <a:lin ang="5400000" scaled="1"/>
                  </a:gradFill>
                </a:rPr>
                <a:t>Dedicated team</a:t>
              </a:r>
              <a:endParaRPr lang="en-US" dirty="0">
                <a:gradFill>
                  <a:gsLst>
                    <a:gs pos="4000">
                      <a:schemeClr val="tx1"/>
                    </a:gs>
                    <a:gs pos="100000">
                      <a:schemeClr val="tx1"/>
                    </a:gs>
                  </a:gsLst>
                  <a:lin ang="5400000" scaled="1"/>
                </a:gradFill>
              </a:endParaRPr>
            </a:p>
          </p:txBody>
        </p:sp>
        <p:sp>
          <p:nvSpPr>
            <p:cNvPr id="27" name="TextBox 26"/>
            <p:cNvSpPr txBox="1"/>
            <p:nvPr/>
          </p:nvSpPr>
          <p:spPr>
            <a:xfrm>
              <a:off x="2538250" y="3524774"/>
              <a:ext cx="1699001" cy="553998"/>
            </a:xfrm>
            <a:prstGeom prst="rect">
              <a:avLst/>
            </a:prstGeom>
            <a:noFill/>
          </p:spPr>
          <p:txBody>
            <a:bodyPr wrap="square" lIns="0" tIns="0" rIns="0" bIns="0" rtlCol="0">
              <a:spAutoFit/>
            </a:bodyPr>
            <a:lstStyle/>
            <a:p>
              <a:r>
                <a:rPr lang="en-US" dirty="0" smtClean="0">
                  <a:gradFill>
                    <a:gsLst>
                      <a:gs pos="4000">
                        <a:schemeClr val="tx1"/>
                      </a:gs>
                      <a:gs pos="100000">
                        <a:schemeClr val="tx1"/>
                      </a:gs>
                    </a:gsLst>
                    <a:lin ang="5400000" scaled="1"/>
                  </a:gradFill>
                </a:rPr>
                <a:t>Automated processes</a:t>
              </a:r>
            </a:p>
          </p:txBody>
        </p:sp>
      </p:grpSp>
      <p:sp>
        <p:nvSpPr>
          <p:cNvPr id="9" name="TextBox 8"/>
          <p:cNvSpPr txBox="1"/>
          <p:nvPr/>
        </p:nvSpPr>
        <p:spPr>
          <a:xfrm>
            <a:off x="613966" y="5349288"/>
            <a:ext cx="4724400"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Examples:</a:t>
            </a:r>
          </a:p>
        </p:txBody>
      </p:sp>
    </p:spTree>
    <p:extLst>
      <p:ext uri="{BB962C8B-B14F-4D97-AF65-F5344CB8AC3E}">
        <p14:creationId xmlns:p14="http://schemas.microsoft.com/office/powerpoint/2010/main" val="505596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2648</Words>
  <Application>Microsoft Office PowerPoint</Application>
  <PresentationFormat>On-screen Show (4:3)</PresentationFormat>
  <Paragraphs>367</Paragraphs>
  <Slides>37</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0" baseType="lpstr">
      <vt:lpstr>1_Office Theme</vt:lpstr>
      <vt:lpstr>Office Theme</vt:lpstr>
      <vt:lpstr>Visio</vt:lpstr>
      <vt:lpstr>PowerPoint Presentation</vt:lpstr>
      <vt:lpstr>Scaling ECM on SharePoint 2010 </vt:lpstr>
      <vt:lpstr>Agenda</vt:lpstr>
      <vt:lpstr>Key Takeaways</vt:lpstr>
      <vt:lpstr>Scale Points</vt:lpstr>
      <vt:lpstr>Scale Point 1: Ad Hoc Team Library</vt:lpstr>
      <vt:lpstr>Scale Point 2: Managed Library</vt:lpstr>
      <vt:lpstr>Scale Point 3: Repository/Archive</vt:lpstr>
      <vt:lpstr>Scale Point 4: Massive, Distributed Archive</vt:lpstr>
      <vt:lpstr>Review of Back End Scale Improvements</vt:lpstr>
      <vt:lpstr>SP1 Improvements</vt:lpstr>
      <vt:lpstr>SharePoint 2010 Architecture</vt:lpstr>
      <vt:lpstr>Scale across Content DB’s</vt:lpstr>
      <vt:lpstr>Collaboration to Archive</vt:lpstr>
      <vt:lpstr>Data Storage Architecture</vt:lpstr>
      <vt:lpstr>Logical Architecture</vt:lpstr>
      <vt:lpstr>Distributed SharePoint Architecture</vt:lpstr>
      <vt:lpstr>RBS oVERVIEW</vt:lpstr>
      <vt:lpstr>What is Remote Blob Storage?</vt:lpstr>
      <vt:lpstr>RBS Architecture Overview</vt:lpstr>
      <vt:lpstr>RBS Myths Debunked</vt:lpstr>
      <vt:lpstr>Common Questions </vt:lpstr>
      <vt:lpstr>Selecting a BLOB Storage Solution</vt:lpstr>
      <vt:lpstr>Limitations and Constraints</vt:lpstr>
      <vt:lpstr>FAST Search Archicture</vt:lpstr>
      <vt:lpstr>Fast Search Overview</vt:lpstr>
      <vt:lpstr>FAST 500MM Farm topology</vt:lpstr>
      <vt:lpstr>Fast Search Takeaways</vt:lpstr>
      <vt:lpstr>Scalability Considerations</vt:lpstr>
      <vt:lpstr>IOPS Considerations</vt:lpstr>
      <vt:lpstr>Other Considerations</vt:lpstr>
      <vt:lpstr>Other Considerations</vt:lpstr>
      <vt:lpstr>Key Takeaways</vt:lpstr>
      <vt:lpstr>More Information</vt:lpstr>
      <vt:lpstr>Enrol in Microsoft Virtual Academy Today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2011-09-02T02:03:00Z</dcterms:created>
  <dcterms:modified xsi:type="dcterms:W3CDTF">2011-09-02T02:03:56Z</dcterms:modified>
</cp:coreProperties>
</file>