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80" r:id="rId3"/>
  </p:sldMasterIdLst>
  <p:notesMasterIdLst>
    <p:notesMasterId r:id="rId31"/>
  </p:notesMasterIdLst>
  <p:sldIdLst>
    <p:sldId id="279" r:id="rId4"/>
    <p:sldId id="280" r:id="rId5"/>
    <p:sldId id="260" r:id="rId6"/>
    <p:sldId id="284" r:id="rId7"/>
    <p:sldId id="297" r:id="rId8"/>
    <p:sldId id="309" r:id="rId9"/>
    <p:sldId id="310" r:id="rId10"/>
    <p:sldId id="295" r:id="rId11"/>
    <p:sldId id="313" r:id="rId12"/>
    <p:sldId id="299" r:id="rId13"/>
    <p:sldId id="298" r:id="rId14"/>
    <p:sldId id="311" r:id="rId15"/>
    <p:sldId id="308" r:id="rId16"/>
    <p:sldId id="300" r:id="rId17"/>
    <p:sldId id="301" r:id="rId18"/>
    <p:sldId id="302" r:id="rId19"/>
    <p:sldId id="303" r:id="rId20"/>
    <p:sldId id="314" r:id="rId21"/>
    <p:sldId id="317" r:id="rId22"/>
    <p:sldId id="315" r:id="rId23"/>
    <p:sldId id="316" r:id="rId24"/>
    <p:sldId id="304" r:id="rId25"/>
    <p:sldId id="307" r:id="rId26"/>
    <p:sldId id="312" r:id="rId27"/>
    <p:sldId id="318" r:id="rId28"/>
    <p:sldId id="319" r:id="rId29"/>
    <p:sldId id="32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58" d="100"/>
          <a:sy n="58" d="100"/>
        </p:scale>
        <p:origin x="-426"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2:26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2:26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748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508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2524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646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00366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88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2713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037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7973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8621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89120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405827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8806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542101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technet.microsoft.com/en-au" TargetMode="External"/><Relationship Id="rId10" Type="http://schemas.openxmlformats.org/officeDocument/2006/relationships/image" Target="../media/image2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User Collections</a:t>
            </a:r>
            <a:br>
              <a:rPr lang="en-US" smtClean="0"/>
            </a:br>
            <a:r>
              <a:rPr lang="en-US">
                <a:solidFill>
                  <a:schemeClr val="accent2"/>
                </a:solidFill>
              </a:rPr>
              <a:t>Discovery</a:t>
            </a:r>
            <a:endParaRPr lang="en-AU">
              <a:solidFill>
                <a:schemeClr val="accent2"/>
              </a:solidFill>
            </a:endParaRPr>
          </a:p>
        </p:txBody>
      </p:sp>
      <p:sp>
        <p:nvSpPr>
          <p:cNvPr id="3" name="Text Placeholder 2"/>
          <p:cNvSpPr>
            <a:spLocks noGrp="1"/>
          </p:cNvSpPr>
          <p:nvPr>
            <p:ph idx="1"/>
          </p:nvPr>
        </p:nvSpPr>
        <p:spPr>
          <a:xfrm>
            <a:off x="457200" y="2276872"/>
            <a:ext cx="4114800" cy="3849291"/>
          </a:xfrm>
        </p:spPr>
        <p:txBody>
          <a:bodyPr/>
          <a:lstStyle/>
          <a:p>
            <a:r>
              <a:rPr lang="en-AU" dirty="0" smtClean="0"/>
              <a:t>Polls multiple OUs for users/groups</a:t>
            </a:r>
          </a:p>
          <a:p>
            <a:r>
              <a:rPr lang="en-AU" dirty="0" smtClean="0"/>
              <a:t>Delta discovery every 5 minutes</a:t>
            </a:r>
          </a:p>
          <a:p>
            <a:r>
              <a:rPr lang="en-AU" dirty="0" smtClean="0"/>
              <a:t>Can discover extended AD attributes</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76671"/>
            <a:ext cx="5904156" cy="6201077"/>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 Collections</a:t>
            </a:r>
            <a:br>
              <a:rPr lang="en-US" dirty="0"/>
            </a:br>
            <a:r>
              <a:rPr lang="en-US" dirty="0" smtClean="0">
                <a:solidFill>
                  <a:schemeClr val="accent2"/>
                </a:solidFill>
              </a:rPr>
              <a:t>Equivalence</a:t>
            </a:r>
            <a:endParaRPr lang="en-AU" dirty="0">
              <a:solidFill>
                <a:schemeClr val="accent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726899"/>
            <a:ext cx="8337817" cy="2205133"/>
          </a:xfrm>
          <a:prstGeom prst="rect">
            <a:avLst/>
          </a:prstGeom>
          <a:noFill/>
          <a:ln>
            <a:noFill/>
          </a:ln>
          <a:effectLst>
            <a:outerShdw dist="35921" dir="2700000" algn="ctr" rotWithShape="0">
              <a:schemeClr val="bg2"/>
            </a:outerShdw>
            <a:reflection blurRad="6350" stA="25000"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99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Collections</a:t>
            </a:r>
            <a:br>
              <a:rPr lang="en-US" dirty="0" smtClean="0"/>
            </a:br>
            <a:r>
              <a:rPr lang="en-US" dirty="0" smtClean="0">
                <a:solidFill>
                  <a:schemeClr val="accent2"/>
                </a:solidFill>
              </a:rPr>
              <a:t>Membership</a:t>
            </a:r>
            <a:endParaRPr lang="en-AU" dirty="0">
              <a:solidFill>
                <a:schemeClr val="accent2"/>
              </a:solidFill>
            </a:endParaRPr>
          </a:p>
        </p:txBody>
      </p:sp>
      <p:sp>
        <p:nvSpPr>
          <p:cNvPr id="3" name="Text Placeholder 2"/>
          <p:cNvSpPr>
            <a:spLocks noGrp="1"/>
          </p:cNvSpPr>
          <p:nvPr>
            <p:ph idx="1"/>
          </p:nvPr>
        </p:nvSpPr>
        <p:spPr>
          <a:xfrm>
            <a:off x="457200" y="2276872"/>
            <a:ext cx="4114800" cy="3849291"/>
          </a:xfrm>
        </p:spPr>
        <p:txBody>
          <a:bodyPr/>
          <a:lstStyle/>
          <a:p>
            <a:r>
              <a:rPr lang="en-AU" dirty="0" smtClean="0"/>
              <a:t>Direct Rule</a:t>
            </a:r>
          </a:p>
          <a:p>
            <a:r>
              <a:rPr lang="en-AU" dirty="0" smtClean="0"/>
              <a:t>Query Rule (WQL)</a:t>
            </a:r>
          </a:p>
          <a:p>
            <a:r>
              <a:rPr lang="en-AU" dirty="0" smtClean="0"/>
              <a:t>Include (collection)</a:t>
            </a:r>
          </a:p>
          <a:p>
            <a:r>
              <a:rPr lang="en-AU" dirty="0" smtClean="0"/>
              <a:t>Exclude (collection)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2" y="1556792"/>
            <a:ext cx="4933950" cy="5191125"/>
          </a:xfrm>
          <a:prstGeom prst="rect">
            <a:avLst/>
          </a:prstGeom>
          <a:noFill/>
          <a:ln>
            <a:noFill/>
          </a:ln>
          <a:effectLst>
            <a:outerShdw dist="35921" dir="2700000" algn="ctr" rotWithShape="0">
              <a:schemeClr val="bg2"/>
            </a:outerShdw>
            <a:reflection blurRad="6350" stA="23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79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mes\Pictures\dreamstimefree_210164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81286"/>
            <a:ext cx="3446403" cy="4776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Primary User/Primary </a:t>
            </a:r>
            <a:r>
              <a:rPr lang="en-US" dirty="0" smtClean="0"/>
              <a:t>Device</a:t>
            </a:r>
            <a:br>
              <a:rPr lang="en-US" dirty="0" smtClean="0"/>
            </a:br>
            <a:r>
              <a:rPr lang="en-US" dirty="0" smtClean="0">
                <a:solidFill>
                  <a:schemeClr val="accent2"/>
                </a:solidFill>
              </a:rPr>
              <a:t>Assignment Options</a:t>
            </a:r>
            <a:endParaRPr lang="en-AU" dirty="0"/>
          </a:p>
        </p:txBody>
      </p:sp>
      <p:sp>
        <p:nvSpPr>
          <p:cNvPr id="3" name="Content Placeholder 2"/>
          <p:cNvSpPr>
            <a:spLocks noGrp="1"/>
          </p:cNvSpPr>
          <p:nvPr>
            <p:ph idx="1"/>
          </p:nvPr>
        </p:nvSpPr>
        <p:spPr>
          <a:xfrm>
            <a:off x="3851920" y="2276872"/>
            <a:ext cx="4834880" cy="3849291"/>
          </a:xfrm>
        </p:spPr>
        <p:txBody>
          <a:bodyPr/>
          <a:lstStyle/>
          <a:p>
            <a:r>
              <a:rPr lang="en-AU" dirty="0" smtClean="0"/>
              <a:t>Admin-specified</a:t>
            </a:r>
          </a:p>
          <a:p>
            <a:r>
              <a:rPr lang="en-AU" dirty="0" smtClean="0"/>
              <a:t>User-specified</a:t>
            </a:r>
          </a:p>
          <a:p>
            <a:r>
              <a:rPr lang="en-AU" dirty="0" smtClean="0"/>
              <a:t>CM client-specified</a:t>
            </a:r>
          </a:p>
          <a:p>
            <a:r>
              <a:rPr lang="en-AU" dirty="0" smtClean="0"/>
              <a:t>OSD-specified</a:t>
            </a:r>
          </a:p>
          <a:p>
            <a:endParaRPr lang="en-AU" dirty="0"/>
          </a:p>
        </p:txBody>
      </p:sp>
    </p:spTree>
    <p:extLst>
      <p:ext uri="{BB962C8B-B14F-4D97-AF65-F5344CB8AC3E}">
        <p14:creationId xmlns:p14="http://schemas.microsoft.com/office/powerpoint/2010/main" val="6950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User/Primary Device</a:t>
            </a:r>
            <a:r>
              <a:rPr lang="en-US" dirty="0"/>
              <a:t/>
            </a:r>
            <a:br>
              <a:rPr lang="en-US" dirty="0"/>
            </a:br>
            <a:r>
              <a:rPr lang="en-US" dirty="0">
                <a:solidFill>
                  <a:schemeClr val="accent2"/>
                </a:solidFill>
              </a:rPr>
              <a:t>Admin-specified</a:t>
            </a:r>
            <a:endParaRPr lang="en-AU" dirty="0">
              <a:solidFill>
                <a:schemeClr val="accent2"/>
              </a:solidFill>
            </a:endParaRPr>
          </a:p>
        </p:txBody>
      </p:sp>
      <p:sp>
        <p:nvSpPr>
          <p:cNvPr id="3" name="Text Placeholder 2"/>
          <p:cNvSpPr>
            <a:spLocks noGrp="1"/>
          </p:cNvSpPr>
          <p:nvPr>
            <p:ph idx="1"/>
          </p:nvPr>
        </p:nvSpPr>
        <p:spPr>
          <a:xfrm>
            <a:off x="457200" y="2276872"/>
            <a:ext cx="4114800" cy="3849291"/>
          </a:xfrm>
        </p:spPr>
        <p:txBody>
          <a:bodyPr/>
          <a:lstStyle/>
          <a:p>
            <a:r>
              <a:rPr lang="en-AU" dirty="0" smtClean="0"/>
              <a:t>Individual assignments via Admin UI</a:t>
            </a:r>
          </a:p>
          <a:p>
            <a:r>
              <a:rPr lang="en-AU" dirty="0" smtClean="0"/>
              <a:t>Bulk CSV import</a:t>
            </a:r>
            <a:endParaRPr lang="en-AU"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908720"/>
            <a:ext cx="6354400" cy="6054782"/>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69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Primary User/Primary Device</a:t>
            </a:r>
            <a:r>
              <a:rPr lang="en-US"/>
              <a:t/>
            </a:r>
            <a:br>
              <a:rPr lang="en-US"/>
            </a:br>
            <a:r>
              <a:rPr lang="en-US">
                <a:solidFill>
                  <a:schemeClr val="accent2"/>
                </a:solidFill>
              </a:rPr>
              <a:t>User-specified</a:t>
            </a:r>
            <a:endParaRPr lang="en-AU">
              <a:solidFill>
                <a:schemeClr val="accent2"/>
              </a:solidFill>
            </a:endParaRPr>
          </a:p>
        </p:txBody>
      </p:sp>
      <p:sp>
        <p:nvSpPr>
          <p:cNvPr id="3" name="Text Placeholder 2"/>
          <p:cNvSpPr>
            <a:spLocks noGrp="1"/>
          </p:cNvSpPr>
          <p:nvPr>
            <p:ph idx="1"/>
          </p:nvPr>
        </p:nvSpPr>
        <p:spPr>
          <a:xfrm>
            <a:off x="457200" y="2276872"/>
            <a:ext cx="4114800" cy="3849291"/>
          </a:xfrm>
        </p:spPr>
        <p:txBody>
          <a:bodyPr/>
          <a:lstStyle/>
          <a:p>
            <a:r>
              <a:rPr lang="en-AU" dirty="0" smtClean="0"/>
              <a:t>Self-service via Software </a:t>
            </a:r>
            <a:r>
              <a:rPr lang="en-AU" dirty="0" err="1" smtClean="0"/>
              <a:t>Catalog</a:t>
            </a:r>
            <a:endParaRPr lang="en-AU" dirty="0" smtClean="0"/>
          </a:p>
          <a:p>
            <a:r>
              <a:rPr lang="en-AU" dirty="0" smtClean="0"/>
              <a:t>Controlled via Client Settings (default disabled)</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058" y="1772816"/>
            <a:ext cx="9409792" cy="3446610"/>
          </a:xfrm>
          <a:prstGeom prst="rect">
            <a:avLst/>
          </a:prstGeom>
          <a:noFill/>
          <a:ln>
            <a:noFill/>
          </a:ln>
          <a:effectLst>
            <a:outerShdw dist="35921" dir="2700000" algn="ctr" rotWithShape="0">
              <a:schemeClr val="bg2"/>
            </a:outerShdw>
            <a:reflection blurRad="6350" stA="19000" endPos="40000" dist="1016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3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Primary User/Primary Device</a:t>
            </a:r>
            <a:r>
              <a:rPr lang="en-US"/>
              <a:t/>
            </a:r>
            <a:br>
              <a:rPr lang="en-US"/>
            </a:br>
            <a:r>
              <a:rPr lang="en-US">
                <a:solidFill>
                  <a:schemeClr val="accent2"/>
                </a:solidFill>
              </a:rPr>
              <a:t>CM</a:t>
            </a:r>
            <a:r>
              <a:rPr lang="en-US" sz="3600" smtClean="0">
                <a:solidFill>
                  <a:schemeClr val="accent1">
                    <a:alpha val="99000"/>
                  </a:schemeClr>
                </a:solidFill>
              </a:rPr>
              <a:t> </a:t>
            </a:r>
            <a:r>
              <a:rPr lang="en-US">
                <a:solidFill>
                  <a:schemeClr val="accent2"/>
                </a:solidFill>
              </a:rPr>
              <a:t>client-determined</a:t>
            </a:r>
            <a:endParaRPr lang="en-AU">
              <a:solidFill>
                <a:schemeClr val="accent2"/>
              </a:solidFill>
            </a:endParaRPr>
          </a:p>
        </p:txBody>
      </p:sp>
      <p:sp>
        <p:nvSpPr>
          <p:cNvPr id="3" name="Text Placeholder 2"/>
          <p:cNvSpPr>
            <a:spLocks noGrp="1"/>
          </p:cNvSpPr>
          <p:nvPr>
            <p:ph idx="1"/>
          </p:nvPr>
        </p:nvSpPr>
        <p:spPr>
          <a:xfrm>
            <a:off x="457200" y="2276872"/>
            <a:ext cx="4114800" cy="3849291"/>
          </a:xfrm>
        </p:spPr>
        <p:txBody>
          <a:bodyPr/>
          <a:lstStyle/>
          <a:p>
            <a:r>
              <a:rPr lang="en-AU" dirty="0" smtClean="0"/>
              <a:t>Disabled by default</a:t>
            </a:r>
          </a:p>
          <a:p>
            <a:r>
              <a:rPr lang="en-AU" dirty="0" smtClean="0"/>
              <a:t>Usage creates Affinity Requests in Admin UI</a:t>
            </a:r>
          </a:p>
          <a:p>
            <a:r>
              <a:rPr lang="en-AU" dirty="0" smtClean="0"/>
              <a:t>Different settings for different collections</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124744"/>
            <a:ext cx="7497430" cy="5612679"/>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7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User/Primary Device</a:t>
            </a:r>
            <a:br>
              <a:rPr lang="en-US" dirty="0"/>
            </a:br>
            <a:r>
              <a:rPr lang="en-US" dirty="0">
                <a:solidFill>
                  <a:schemeClr val="accent2"/>
                </a:solidFill>
              </a:rPr>
              <a:t>OSD-specified</a:t>
            </a:r>
            <a:endParaRPr lang="en-AU" dirty="0">
              <a:solidFill>
                <a:schemeClr val="accent2"/>
              </a:solidFill>
            </a:endParaRPr>
          </a:p>
        </p:txBody>
      </p:sp>
      <p:sp>
        <p:nvSpPr>
          <p:cNvPr id="3" name="Text Placeholder 2"/>
          <p:cNvSpPr>
            <a:spLocks noGrp="1"/>
          </p:cNvSpPr>
          <p:nvPr>
            <p:ph idx="1"/>
          </p:nvPr>
        </p:nvSpPr>
        <p:spPr>
          <a:xfrm>
            <a:off x="457200" y="2276872"/>
            <a:ext cx="4330824" cy="3849291"/>
          </a:xfrm>
        </p:spPr>
        <p:txBody>
          <a:bodyPr/>
          <a:lstStyle/>
          <a:p>
            <a:r>
              <a:rPr lang="en-AU" dirty="0" smtClean="0"/>
              <a:t>New SCCM variables for UDA:</a:t>
            </a:r>
          </a:p>
          <a:p>
            <a:pPr lvl="1"/>
            <a:r>
              <a:rPr lang="en-AU" dirty="0" err="1" smtClean="0"/>
              <a:t>SMSTSAssignUsersMode</a:t>
            </a:r>
            <a:endParaRPr lang="en-AU" dirty="0" smtClean="0"/>
          </a:p>
          <a:p>
            <a:pPr lvl="1"/>
            <a:r>
              <a:rPr lang="en-AU" dirty="0" err="1" smtClean="0"/>
              <a:t>SMSTSUDAUsers</a:t>
            </a:r>
            <a:endParaRPr lang="en-AU" dirty="0" smtClean="0"/>
          </a:p>
          <a:p>
            <a:r>
              <a:rPr lang="en-AU" dirty="0" smtClean="0"/>
              <a:t>“OSD Defined” in Admin UI</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564904"/>
            <a:ext cx="5627113" cy="2880319"/>
          </a:xfrm>
          <a:prstGeom prst="rect">
            <a:avLst/>
          </a:prstGeom>
          <a:noFill/>
          <a:ln>
            <a:noFill/>
          </a:ln>
          <a:effectLst>
            <a:outerShdw dist="35921" dir="2700000" algn="ctr" rotWithShape="0">
              <a:schemeClr val="bg2"/>
            </a:outerShdw>
            <a:reflection blurRad="6350" stA="25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Application Model</a:t>
            </a:r>
            <a:endParaRPr lang="en-AU" dirty="0"/>
          </a:p>
        </p:txBody>
      </p:sp>
      <p:sp>
        <p:nvSpPr>
          <p:cNvPr id="3" name="Content Placeholder 2"/>
          <p:cNvSpPr>
            <a:spLocks noGrp="1"/>
          </p:cNvSpPr>
          <p:nvPr>
            <p:ph idx="1"/>
          </p:nvPr>
        </p:nvSpPr>
        <p:spPr>
          <a:xfrm>
            <a:off x="457200" y="2276872"/>
            <a:ext cx="4114800" cy="3849291"/>
          </a:xfrm>
        </p:spPr>
        <p:txBody>
          <a:bodyPr/>
          <a:lstStyle/>
          <a:p>
            <a:r>
              <a:rPr lang="en-AU" dirty="0" smtClean="0"/>
              <a:t>Multiple Deployment Types </a:t>
            </a:r>
            <a:r>
              <a:rPr lang="en-AU" dirty="0"/>
              <a:t>per </a:t>
            </a:r>
            <a:r>
              <a:rPr lang="en-AU" dirty="0" smtClean="0"/>
              <a:t>application (</a:t>
            </a:r>
            <a:r>
              <a:rPr lang="en-AU" dirty="0" err="1" smtClean="0"/>
              <a:t>eg</a:t>
            </a:r>
            <a:r>
              <a:rPr lang="en-AU" dirty="0" smtClean="0"/>
              <a:t>: MSI, App-V) </a:t>
            </a:r>
          </a:p>
          <a:p>
            <a:r>
              <a:rPr lang="en-AU" dirty="0" smtClean="0"/>
              <a:t>Deployment Type Priorities</a:t>
            </a:r>
          </a:p>
          <a:p>
            <a:r>
              <a:rPr lang="en-AU" dirty="0" smtClean="0"/>
              <a:t>Dependencies</a:t>
            </a:r>
          </a:p>
          <a:p>
            <a:r>
              <a:rPr lang="en-AU" dirty="0" err="1" smtClean="0"/>
              <a:t>Supercedence</a:t>
            </a:r>
            <a:endParaRPr lang="en-AU" dirty="0" smtClean="0"/>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08920"/>
            <a:ext cx="7486650" cy="2790825"/>
          </a:xfrm>
          <a:prstGeom prst="rect">
            <a:avLst/>
          </a:prstGeom>
          <a:noFill/>
          <a:ln>
            <a:noFill/>
          </a:ln>
          <a:effectLst>
            <a:outerShdw dist="35921" dir="2700000" algn="ctr" rotWithShape="0">
              <a:schemeClr val="bg2"/>
            </a:outerShdw>
            <a:reflection blurRad="6350" stA="25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34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Application Model</a:t>
            </a:r>
            <a:endParaRPr lang="en-AU" dirty="0"/>
          </a:p>
        </p:txBody>
      </p:sp>
      <p:sp>
        <p:nvSpPr>
          <p:cNvPr id="3" name="Content Placeholder 2"/>
          <p:cNvSpPr>
            <a:spLocks noGrp="1"/>
          </p:cNvSpPr>
          <p:nvPr>
            <p:ph idx="1"/>
          </p:nvPr>
        </p:nvSpPr>
        <p:spPr>
          <a:xfrm>
            <a:off x="457200" y="2276872"/>
            <a:ext cx="4114800" cy="3849291"/>
          </a:xfrm>
        </p:spPr>
        <p:txBody>
          <a:bodyPr/>
          <a:lstStyle/>
          <a:p>
            <a:r>
              <a:rPr lang="en-AU" dirty="0" smtClean="0"/>
              <a:t>Not available for “Classic” Programs</a:t>
            </a:r>
          </a:p>
          <a:p>
            <a:r>
              <a:rPr lang="en-AU" dirty="0" smtClean="0"/>
              <a:t>Custom appearance in Software </a:t>
            </a:r>
            <a:r>
              <a:rPr lang="en-AU" dirty="0" err="1" smtClean="0"/>
              <a:t>Catalog</a:t>
            </a:r>
            <a:endParaRPr lang="en-AU" dirty="0" smtClean="0"/>
          </a:p>
          <a:p>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09936"/>
            <a:ext cx="6210300" cy="5314950"/>
          </a:xfrm>
          <a:prstGeom prst="rect">
            <a:avLst/>
          </a:prstGeom>
          <a:noFill/>
          <a:ln>
            <a:noFill/>
          </a:ln>
          <a:effectLst>
            <a:outerShdw dist="35921" dir="2700000" algn="ctr" rotWithShape="0">
              <a:schemeClr val="bg2"/>
            </a:outerShdw>
            <a:reflection blurRad="6350" stA="25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80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a:t>Unlock the power of User Device Affinity in SCCM 2012</a:t>
            </a:r>
            <a:endParaRPr lang="en-AU" dirty="0"/>
          </a:p>
        </p:txBody>
      </p:sp>
      <p:sp>
        <p:nvSpPr>
          <p:cNvPr id="3" name="Text Placeholder 2"/>
          <p:cNvSpPr>
            <a:spLocks noGrp="1"/>
          </p:cNvSpPr>
          <p:nvPr>
            <p:ph type="body" idx="1"/>
          </p:nvPr>
        </p:nvSpPr>
        <p:spPr/>
        <p:txBody>
          <a:bodyPr/>
          <a:lstStyle/>
          <a:p>
            <a:pPr lvl="0">
              <a:defRPr/>
            </a:pPr>
            <a:r>
              <a:rPr lang="en-US" b="1" dirty="0" smtClean="0"/>
              <a:t>James </a:t>
            </a:r>
            <a:r>
              <a:rPr lang="en-US" b="1" dirty="0" err="1" smtClean="0"/>
              <a:t>Bannan</a:t>
            </a:r>
            <a:endParaRPr lang="en-US" b="1" dirty="0" smtClean="0"/>
          </a:p>
          <a:p>
            <a:pPr lvl="0">
              <a:defRPr/>
            </a:pPr>
            <a:r>
              <a:rPr lang="en-US" dirty="0" smtClean="0"/>
              <a:t>@</a:t>
            </a:r>
            <a:r>
              <a:rPr lang="en-US" dirty="0" err="1" smtClean="0"/>
              <a:t>jamesbannan</a:t>
            </a:r>
            <a:endParaRPr lang="en-US" dirty="0" smtClean="0"/>
          </a:p>
          <a:p>
            <a:pPr lvl="0">
              <a:defRPr/>
            </a:pPr>
            <a:r>
              <a:rPr lang="en-US" dirty="0" smtClean="0"/>
              <a:t>www.jamesbannanit.com</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#SEC309</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Software </a:t>
            </a:r>
            <a:r>
              <a:rPr lang="en-AU" dirty="0" err="1" smtClean="0"/>
              <a:t>Catalog</a:t>
            </a:r>
            <a:r>
              <a:rPr lang="en-AU" dirty="0" smtClean="0"/>
              <a:t/>
            </a:r>
            <a:br>
              <a:rPr lang="en-AU" dirty="0" smtClean="0"/>
            </a:br>
            <a:r>
              <a:rPr lang="en-AU" dirty="0">
                <a:solidFill>
                  <a:schemeClr val="accent2"/>
                </a:solidFill>
              </a:rPr>
              <a:t>User’s</a:t>
            </a:r>
            <a:r>
              <a:rPr lang="en-AU" dirty="0" smtClean="0"/>
              <a:t> </a:t>
            </a:r>
            <a:r>
              <a:rPr lang="en-AU" dirty="0">
                <a:solidFill>
                  <a:schemeClr val="accent2"/>
                </a:solidFill>
              </a:rPr>
              <a:t>View</a:t>
            </a:r>
          </a:p>
        </p:txBody>
      </p:sp>
      <p:sp>
        <p:nvSpPr>
          <p:cNvPr id="3" name="Content Placeholder 2"/>
          <p:cNvSpPr>
            <a:spLocks noGrp="1"/>
          </p:cNvSpPr>
          <p:nvPr>
            <p:ph idx="1"/>
          </p:nvPr>
        </p:nvSpPr>
        <p:spPr>
          <a:xfrm>
            <a:off x="457200" y="2276872"/>
            <a:ext cx="4114800" cy="3849291"/>
          </a:xfrm>
        </p:spPr>
        <p:txBody>
          <a:bodyPr/>
          <a:lstStyle/>
          <a:p>
            <a:r>
              <a:rPr lang="en-AU" dirty="0" smtClean="0"/>
              <a:t>Shows applications assigned to users</a:t>
            </a:r>
          </a:p>
          <a:p>
            <a:r>
              <a:rPr lang="en-AU" dirty="0" smtClean="0"/>
              <a:t>Common across all systems</a:t>
            </a:r>
          </a:p>
          <a:p>
            <a:r>
              <a:rPr lang="en-AU" dirty="0" smtClean="0"/>
              <a:t>Allows users to install/request applications</a:t>
            </a:r>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84784"/>
            <a:ext cx="6838746" cy="5010125"/>
          </a:xfrm>
          <a:prstGeom prst="rect">
            <a:avLst/>
          </a:prstGeom>
          <a:noFill/>
          <a:ln>
            <a:noFill/>
          </a:ln>
          <a:effectLst>
            <a:outerShdw dist="35921" dir="2700000" algn="ctr" rotWithShape="0">
              <a:schemeClr val="bg2"/>
            </a:outerShdw>
            <a:reflection blurRad="6350" stA="25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Software </a:t>
            </a:r>
            <a:r>
              <a:rPr lang="en-AU" dirty="0" err="1" smtClean="0"/>
              <a:t>Catalog</a:t>
            </a:r>
            <a:r>
              <a:rPr lang="en-AU" dirty="0" smtClean="0"/>
              <a:t/>
            </a:r>
            <a:br>
              <a:rPr lang="en-AU" dirty="0" smtClean="0"/>
            </a:br>
            <a:r>
              <a:rPr lang="en-AU" dirty="0">
                <a:solidFill>
                  <a:schemeClr val="accent2"/>
                </a:solidFill>
              </a:rPr>
              <a:t>Infrastructure</a:t>
            </a:r>
          </a:p>
        </p:txBody>
      </p:sp>
      <p:sp>
        <p:nvSpPr>
          <p:cNvPr id="3" name="Content Placeholder 2"/>
          <p:cNvSpPr>
            <a:spLocks noGrp="1"/>
          </p:cNvSpPr>
          <p:nvPr>
            <p:ph idx="1"/>
          </p:nvPr>
        </p:nvSpPr>
        <p:spPr>
          <a:xfrm>
            <a:off x="457200" y="2276872"/>
            <a:ext cx="4114800" cy="3849291"/>
          </a:xfrm>
        </p:spPr>
        <p:txBody>
          <a:bodyPr/>
          <a:lstStyle/>
          <a:p>
            <a:r>
              <a:rPr lang="en-AU" dirty="0" smtClean="0"/>
              <a:t>Uses Service Point and Site Point server roles</a:t>
            </a:r>
          </a:p>
          <a:p>
            <a:r>
              <a:rPr lang="en-AU" dirty="0" smtClean="0"/>
              <a:t>Multiple sites possible</a:t>
            </a:r>
          </a:p>
          <a:p>
            <a:r>
              <a:rPr lang="en-AU" dirty="0" smtClean="0"/>
              <a:t>Externally-accessible</a:t>
            </a:r>
          </a:p>
          <a:p>
            <a:r>
              <a:rPr lang="en-AU" dirty="0" smtClean="0"/>
              <a:t>Default site controlled by agent and defined in Client Settings</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671067"/>
            <a:ext cx="5534025" cy="5210175"/>
          </a:xfrm>
          <a:prstGeom prst="rect">
            <a:avLst/>
          </a:prstGeom>
          <a:noFill/>
          <a:ln>
            <a:noFill/>
          </a:ln>
          <a:effectLst>
            <a:outerShdw dist="35921" dir="2700000" algn="ctr" rotWithShape="0">
              <a:schemeClr val="bg2"/>
            </a:outerShdw>
            <a:reflection blurRad="6350" stA="25000" endPos="35000" dir="5400000" sy="-100000" algn="bl" rotWithShape="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1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Intelligent Application Deployment</a:t>
            </a:r>
            <a:endParaRPr lang="en-AU" dirty="0">
              <a:solidFill>
                <a:schemeClr val="accent2"/>
              </a:solidFill>
            </a:endParaRPr>
          </a:p>
        </p:txBody>
      </p:sp>
      <p:sp>
        <p:nvSpPr>
          <p:cNvPr id="3" name="Text Placeholder 2"/>
          <p:cNvSpPr>
            <a:spLocks noGrp="1"/>
          </p:cNvSpPr>
          <p:nvPr>
            <p:ph idx="1"/>
          </p:nvPr>
        </p:nvSpPr>
        <p:spPr/>
        <p:txBody>
          <a:bodyPr/>
          <a:lstStyle/>
          <a:p>
            <a:r>
              <a:rPr lang="en-AU" dirty="0" smtClean="0"/>
              <a:t>Deploy Application to User Collection</a:t>
            </a:r>
          </a:p>
          <a:p>
            <a:r>
              <a:rPr lang="en-AU" dirty="0" smtClean="0"/>
              <a:t>Use Primary Device test to differentiate Deployment Types</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149080"/>
            <a:ext cx="4873076" cy="3377155"/>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97" y="3861048"/>
            <a:ext cx="6596407" cy="55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1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chor="ctr" anchorCtr="0"/>
          <a:lstStyle/>
          <a:p>
            <a:pPr marL="0" indent="0" algn="ctr">
              <a:buNone/>
            </a:pPr>
            <a:r>
              <a:rPr lang="en-AU" sz="4000" smtClean="0">
                <a:solidFill>
                  <a:srgbClr val="03C2F1"/>
                </a:solidFill>
              </a:rPr>
              <a:t>Creating a UDA Deployment</a:t>
            </a:r>
          </a:p>
          <a:p>
            <a:pPr marL="0" indent="0" algn="ctr">
              <a:buNone/>
            </a:pPr>
            <a:endParaRPr lang="en-AU" sz="3200">
              <a:solidFill>
                <a:srgbClr val="03C2F1"/>
              </a:solidFill>
            </a:endParaRPr>
          </a:p>
          <a:p>
            <a:pPr marL="0" indent="0" algn="ctr">
              <a:buNone/>
            </a:pPr>
            <a:r>
              <a:rPr lang="en-AU" sz="8000" b="1" i="1" smtClean="0"/>
              <a:t>DEMO</a:t>
            </a:r>
          </a:p>
        </p:txBody>
      </p:sp>
    </p:spTree>
    <p:extLst>
      <p:ext uri="{BB962C8B-B14F-4D97-AF65-F5344CB8AC3E}">
        <p14:creationId xmlns:p14="http://schemas.microsoft.com/office/powerpoint/2010/main" val="3341888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 name="Title 1"/>
          <p:cNvSpPr>
            <a:spLocks noGrp="1"/>
          </p:cNvSpPr>
          <p:nvPr>
            <p:ph type="title"/>
          </p:nvPr>
        </p:nvSpPr>
        <p:spPr/>
        <p:txBody>
          <a:bodyPr/>
          <a:lstStyle/>
          <a:p>
            <a:r>
              <a:rPr lang="en-AU" dirty="0" smtClean="0"/>
              <a:t>Satisfied Users FTW</a:t>
            </a:r>
            <a:endParaRPr lang="en-AU" dirty="0"/>
          </a:p>
        </p:txBody>
      </p:sp>
      <p:pic>
        <p:nvPicPr>
          <p:cNvPr id="2050" name="Picture 2" descr="C:\Users\James\Pictures\dreamstimefree_2914511.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a:off x="0" y="1556792"/>
            <a:ext cx="9144000" cy="607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91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#SEC309 Agenda</a:t>
            </a:r>
            <a:endParaRPr lang="en-US" dirty="0">
              <a:solidFill>
                <a:schemeClr val="accent2"/>
              </a:solidFill>
            </a:endParaRPr>
          </a:p>
        </p:txBody>
      </p:sp>
      <p:sp>
        <p:nvSpPr>
          <p:cNvPr id="3" name="Text Placeholder 2"/>
          <p:cNvSpPr>
            <a:spLocks noGrp="1"/>
          </p:cNvSpPr>
          <p:nvPr>
            <p:ph idx="1"/>
          </p:nvPr>
        </p:nvSpPr>
        <p:spPr/>
        <p:txBody>
          <a:bodyPr/>
          <a:lstStyle/>
          <a:p>
            <a:r>
              <a:rPr lang="en-US" dirty="0"/>
              <a:t>What is User Device Affinity (UDA)?</a:t>
            </a:r>
          </a:p>
          <a:p>
            <a:r>
              <a:rPr lang="en-US" dirty="0" smtClean="0"/>
              <a:t>What makes UDA possible?</a:t>
            </a:r>
            <a:endParaRPr lang="en-US" dirty="0"/>
          </a:p>
          <a:p>
            <a:r>
              <a:rPr lang="en-US" dirty="0" smtClean="0"/>
              <a:t>Intelligent Application Deployment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is User Device Affinity?</a:t>
            </a:r>
            <a:endParaRPr lang="en-AU"/>
          </a:p>
        </p:txBody>
      </p:sp>
      <p:sp>
        <p:nvSpPr>
          <p:cNvPr id="3" name="Content Placeholder 2"/>
          <p:cNvSpPr>
            <a:spLocks noGrp="1"/>
          </p:cNvSpPr>
          <p:nvPr>
            <p:ph idx="1"/>
          </p:nvPr>
        </p:nvSpPr>
        <p:spPr/>
        <p:txBody>
          <a:bodyPr anchor="ctr" anchorCtr="1"/>
          <a:lstStyle/>
          <a:p>
            <a:pPr marL="0" indent="0" algn="ctr">
              <a:buNone/>
            </a:pPr>
            <a:r>
              <a:rPr lang="en-AU" dirty="0"/>
              <a:t>“</a:t>
            </a:r>
            <a:r>
              <a:rPr lang="en-AU" dirty="0" err="1"/>
              <a:t>Af</a:t>
            </a:r>
            <a:r>
              <a:rPr lang="en-AU" dirty="0"/>
              <a:t>-fin-</a:t>
            </a:r>
            <a:r>
              <a:rPr lang="en-AU" dirty="0" err="1"/>
              <a:t>i</a:t>
            </a:r>
            <a:r>
              <a:rPr lang="en-AU" dirty="0"/>
              <a:t>-</a:t>
            </a:r>
            <a:r>
              <a:rPr lang="en-AU" dirty="0" err="1"/>
              <a:t>ty</a:t>
            </a:r>
            <a:r>
              <a:rPr lang="en-AU" dirty="0"/>
              <a:t>”, </a:t>
            </a:r>
            <a:r>
              <a:rPr lang="en-AU" dirty="0" smtClean="0"/>
              <a:t>noun: </a:t>
            </a:r>
          </a:p>
          <a:p>
            <a:pPr marL="0" indent="0" algn="ctr">
              <a:buNone/>
            </a:pPr>
            <a:r>
              <a:rPr lang="en-AU" dirty="0" smtClean="0"/>
              <a:t>Similarity of </a:t>
            </a:r>
            <a:r>
              <a:rPr lang="en-AU" dirty="0"/>
              <a:t>characteristics </a:t>
            </a:r>
            <a:r>
              <a:rPr lang="en-AU" dirty="0" smtClean="0"/>
              <a:t>suggesting </a:t>
            </a:r>
            <a:r>
              <a:rPr lang="en-AU" dirty="0"/>
              <a:t>a relationship</a:t>
            </a:r>
          </a:p>
        </p:txBody>
      </p:sp>
    </p:spTree>
    <p:extLst>
      <p:ext uri="{BB962C8B-B14F-4D97-AF65-F5344CB8AC3E}">
        <p14:creationId xmlns:p14="http://schemas.microsoft.com/office/powerpoint/2010/main" val="197526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mes\Pictures\dreamstimefree_115543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4337" y="2486446"/>
            <a:ext cx="6529663" cy="4371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mtClean="0"/>
              <a:t>What is User Device Affinity?</a:t>
            </a:r>
            <a:endParaRPr lang="en-AU"/>
          </a:p>
        </p:txBody>
      </p:sp>
      <p:sp>
        <p:nvSpPr>
          <p:cNvPr id="3" name="Text Placeholder 2"/>
          <p:cNvSpPr>
            <a:spLocks noGrp="1"/>
          </p:cNvSpPr>
          <p:nvPr>
            <p:ph idx="1"/>
          </p:nvPr>
        </p:nvSpPr>
        <p:spPr>
          <a:xfrm>
            <a:off x="457200" y="2276872"/>
            <a:ext cx="4546848" cy="3849291"/>
          </a:xfrm>
        </p:spPr>
        <p:txBody>
          <a:bodyPr/>
          <a:lstStyle/>
          <a:p>
            <a:r>
              <a:rPr lang="en-AU" dirty="0" smtClean="0"/>
              <a:t>Matches users to workstations</a:t>
            </a:r>
          </a:p>
          <a:p>
            <a:r>
              <a:rPr lang="en-AU" dirty="0" smtClean="0"/>
              <a:t>Many/many relationship</a:t>
            </a:r>
          </a:p>
          <a:p>
            <a:r>
              <a:rPr lang="en-AU" dirty="0" smtClean="0"/>
              <a:t>Allows elegant and intelligent application delivery</a:t>
            </a:r>
          </a:p>
        </p:txBody>
      </p:sp>
    </p:spTree>
    <p:extLst>
      <p:ext uri="{BB962C8B-B14F-4D97-AF65-F5344CB8AC3E}">
        <p14:creationId xmlns:p14="http://schemas.microsoft.com/office/powerpoint/2010/main" val="671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UDA Scenario - The Executive</a:t>
            </a:r>
            <a:endParaRPr lang="en-AU" dirty="0"/>
          </a:p>
        </p:txBody>
      </p:sp>
      <p:sp>
        <p:nvSpPr>
          <p:cNvPr id="3" name="Content Placeholder 2"/>
          <p:cNvSpPr>
            <a:spLocks noGrp="1"/>
          </p:cNvSpPr>
          <p:nvPr>
            <p:ph idx="1"/>
          </p:nvPr>
        </p:nvSpPr>
        <p:spPr>
          <a:xfrm>
            <a:off x="457200" y="2276872"/>
            <a:ext cx="4114800" cy="3849291"/>
          </a:xfrm>
        </p:spPr>
        <p:txBody>
          <a:bodyPr/>
          <a:lstStyle/>
          <a:p>
            <a:r>
              <a:rPr lang="en-AU" dirty="0" smtClean="0"/>
              <a:t>Business-driven</a:t>
            </a:r>
          </a:p>
          <a:p>
            <a:r>
              <a:rPr lang="en-AU" dirty="0" smtClean="0"/>
              <a:t>Doesn’t care about corporate IT</a:t>
            </a:r>
          </a:p>
          <a:p>
            <a:r>
              <a:rPr lang="en-AU" dirty="0" smtClean="0"/>
              <a:t>Considers every PC a personal resource</a:t>
            </a:r>
          </a:p>
          <a:p>
            <a:endParaRPr lang="en-AU" dirty="0"/>
          </a:p>
        </p:txBody>
      </p:sp>
      <p:pic>
        <p:nvPicPr>
          <p:cNvPr id="1027" name="Picture 3" descr="C:\Users\James\Pictures\dreamstimefree_2610783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456" y="2002301"/>
            <a:ext cx="3190056" cy="485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
        <p:nvSpPr>
          <p:cNvPr id="2" name="Title 1"/>
          <p:cNvSpPr>
            <a:spLocks noGrp="1"/>
          </p:cNvSpPr>
          <p:nvPr>
            <p:ph type="title"/>
          </p:nvPr>
        </p:nvSpPr>
        <p:spPr/>
        <p:txBody>
          <a:bodyPr/>
          <a:lstStyle/>
          <a:p>
            <a:r>
              <a:rPr lang="en-AU" dirty="0" smtClean="0"/>
              <a:t>UDA Scenario - The Junior Team</a:t>
            </a:r>
            <a:endParaRPr lang="en-AU" dirty="0"/>
          </a:p>
        </p:txBody>
      </p:sp>
      <p:pic>
        <p:nvPicPr>
          <p:cNvPr id="2050" name="Picture 2" descr="C:\Users\James\Pictures\dreamstimefree_2914511.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a:off x="0" y="2993176"/>
            <a:ext cx="9144000" cy="60799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276873"/>
            <a:ext cx="8229600" cy="1440160"/>
          </a:xfrm>
        </p:spPr>
        <p:txBody>
          <a:bodyPr/>
          <a:lstStyle/>
          <a:p>
            <a:r>
              <a:rPr lang="en-AU" dirty="0" smtClean="0"/>
              <a:t>Not allocated individual machines</a:t>
            </a:r>
          </a:p>
          <a:p>
            <a:r>
              <a:rPr lang="en-AU" dirty="0" smtClean="0"/>
              <a:t>Share a resource pool</a:t>
            </a:r>
          </a:p>
          <a:p>
            <a:endParaRPr lang="en-AU" dirty="0"/>
          </a:p>
        </p:txBody>
      </p:sp>
    </p:spTree>
    <p:extLst>
      <p:ext uri="{BB962C8B-B14F-4D97-AF65-F5344CB8AC3E}">
        <p14:creationId xmlns:p14="http://schemas.microsoft.com/office/powerpoint/2010/main" val="15909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chor="ctr" anchorCtr="0"/>
          <a:lstStyle/>
          <a:p>
            <a:pPr marL="0" indent="0" algn="ctr">
              <a:buNone/>
            </a:pPr>
            <a:r>
              <a:rPr lang="en-AU" sz="4000" smtClean="0">
                <a:solidFill>
                  <a:srgbClr val="03C2F1"/>
                </a:solidFill>
              </a:rPr>
              <a:t>Intelligent Application Delivery</a:t>
            </a:r>
          </a:p>
          <a:p>
            <a:pPr marL="0" indent="0" algn="ctr">
              <a:buNone/>
            </a:pPr>
            <a:endParaRPr lang="en-AU" sz="3200">
              <a:solidFill>
                <a:srgbClr val="03C2F1"/>
              </a:solidFill>
            </a:endParaRPr>
          </a:p>
          <a:p>
            <a:pPr marL="0" indent="0" algn="ctr">
              <a:buNone/>
            </a:pPr>
            <a:r>
              <a:rPr lang="en-AU" sz="8000" b="1" i="1" smtClean="0"/>
              <a:t>DEMO</a:t>
            </a:r>
          </a:p>
        </p:txBody>
      </p:sp>
    </p:spTree>
    <p:extLst>
      <p:ext uri="{BB962C8B-B14F-4D97-AF65-F5344CB8AC3E}">
        <p14:creationId xmlns:p14="http://schemas.microsoft.com/office/powerpoint/2010/main" val="4212448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Makes UDA Possible?</a:t>
            </a:r>
            <a:endParaRPr lang="en-AU" dirty="0"/>
          </a:p>
        </p:txBody>
      </p:sp>
      <p:sp>
        <p:nvSpPr>
          <p:cNvPr id="3" name="Content Placeholder 2"/>
          <p:cNvSpPr>
            <a:spLocks noGrp="1"/>
          </p:cNvSpPr>
          <p:nvPr>
            <p:ph idx="1"/>
          </p:nvPr>
        </p:nvSpPr>
        <p:spPr/>
        <p:txBody>
          <a:bodyPr/>
          <a:lstStyle/>
          <a:p>
            <a:r>
              <a:rPr lang="en-AU" dirty="0" smtClean="0"/>
              <a:t>User/Device Collection Equivalence</a:t>
            </a:r>
          </a:p>
          <a:p>
            <a:r>
              <a:rPr lang="en-AU" dirty="0" smtClean="0"/>
              <a:t>Primary User/Primary Device</a:t>
            </a:r>
          </a:p>
          <a:p>
            <a:r>
              <a:rPr lang="en-AU" dirty="0" smtClean="0"/>
              <a:t>New Application Model</a:t>
            </a:r>
          </a:p>
          <a:p>
            <a:r>
              <a:rPr lang="en-AU" dirty="0" smtClean="0"/>
              <a:t>Software </a:t>
            </a:r>
            <a:r>
              <a:rPr lang="en-AU" dirty="0" err="1" smtClean="0"/>
              <a:t>Catalog</a:t>
            </a:r>
            <a:r>
              <a:rPr lang="en-AU" dirty="0" smtClean="0"/>
              <a:t> (Catalogue! wince…)</a:t>
            </a:r>
            <a:endParaRPr lang="en-AU" dirty="0"/>
          </a:p>
        </p:txBody>
      </p:sp>
    </p:spTree>
    <p:extLst>
      <p:ext uri="{BB962C8B-B14F-4D97-AF65-F5344CB8AC3E}">
        <p14:creationId xmlns:p14="http://schemas.microsoft.com/office/powerpoint/2010/main" val="6112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13063</TotalTime>
  <Words>798</Words>
  <Application>Microsoft Office PowerPoint</Application>
  <PresentationFormat>On-screen Show (4:3)</PresentationFormat>
  <Paragraphs>124</Paragraphs>
  <Slides>27</Slides>
  <Notes>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PowerPoint Presentation</vt:lpstr>
      <vt:lpstr>Unlock the power of User Device Affinity in SCCM 2012</vt:lpstr>
      <vt:lpstr>#SEC309 Agenda</vt:lpstr>
      <vt:lpstr>What is User Device Affinity?</vt:lpstr>
      <vt:lpstr>What is User Device Affinity?</vt:lpstr>
      <vt:lpstr>UDA Scenario - The Executive</vt:lpstr>
      <vt:lpstr>UDA Scenario - The Junior Team</vt:lpstr>
      <vt:lpstr>PowerPoint Presentation</vt:lpstr>
      <vt:lpstr>What Makes UDA Possible?</vt:lpstr>
      <vt:lpstr>User Collections Discovery</vt:lpstr>
      <vt:lpstr>User Collections Equivalence</vt:lpstr>
      <vt:lpstr>User Collections Membership</vt:lpstr>
      <vt:lpstr>Primary User/Primary Device Assignment Options</vt:lpstr>
      <vt:lpstr>Primary User/Primary Device Admin-specified</vt:lpstr>
      <vt:lpstr>Primary User/Primary Device User-specified</vt:lpstr>
      <vt:lpstr>Primary User/Primary Device CM client-determined</vt:lpstr>
      <vt:lpstr>Primary User/Primary Device OSD-specified</vt:lpstr>
      <vt:lpstr>New Application Model</vt:lpstr>
      <vt:lpstr>New Application Model</vt:lpstr>
      <vt:lpstr>Software Catalog User’s View</vt:lpstr>
      <vt:lpstr>Software Catalog Infrastructure</vt:lpstr>
      <vt:lpstr>Intelligent Application Deployment</vt:lpstr>
      <vt:lpstr>PowerPoint Presentation</vt:lpstr>
      <vt:lpstr>Satisfied Users FTW</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350</cp:revision>
  <dcterms:created xsi:type="dcterms:W3CDTF">2011-04-01T05:55:34Z</dcterms:created>
  <dcterms:modified xsi:type="dcterms:W3CDTF">2011-09-01T04:26:43Z</dcterms:modified>
</cp:coreProperties>
</file>