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7" r:id="rId2"/>
  </p:sldMasterIdLst>
  <p:notesMasterIdLst>
    <p:notesMasterId r:id="rId54"/>
  </p:notesMasterIdLst>
  <p:sldIdLst>
    <p:sldId id="279" r:id="rId3"/>
    <p:sldId id="378" r:id="rId4"/>
    <p:sldId id="337" r:id="rId5"/>
    <p:sldId id="338" r:id="rId6"/>
    <p:sldId id="386" r:id="rId7"/>
    <p:sldId id="341" r:id="rId8"/>
    <p:sldId id="343" r:id="rId9"/>
    <p:sldId id="344" r:id="rId10"/>
    <p:sldId id="345" r:id="rId11"/>
    <p:sldId id="379" r:id="rId12"/>
    <p:sldId id="346" r:id="rId13"/>
    <p:sldId id="347" r:id="rId14"/>
    <p:sldId id="348" r:id="rId15"/>
    <p:sldId id="349" r:id="rId16"/>
    <p:sldId id="350" r:id="rId17"/>
    <p:sldId id="351" r:id="rId18"/>
    <p:sldId id="353" r:id="rId19"/>
    <p:sldId id="380" r:id="rId20"/>
    <p:sldId id="354" r:id="rId21"/>
    <p:sldId id="355" r:id="rId22"/>
    <p:sldId id="356" r:id="rId23"/>
    <p:sldId id="357" r:id="rId24"/>
    <p:sldId id="358" r:id="rId25"/>
    <p:sldId id="359" r:id="rId26"/>
    <p:sldId id="360" r:id="rId27"/>
    <p:sldId id="361" r:id="rId28"/>
    <p:sldId id="362" r:id="rId29"/>
    <p:sldId id="381" r:id="rId30"/>
    <p:sldId id="363" r:id="rId31"/>
    <p:sldId id="364" r:id="rId32"/>
    <p:sldId id="365" r:id="rId33"/>
    <p:sldId id="382" r:id="rId34"/>
    <p:sldId id="383" r:id="rId35"/>
    <p:sldId id="366" r:id="rId36"/>
    <p:sldId id="367" r:id="rId37"/>
    <p:sldId id="368" r:id="rId38"/>
    <p:sldId id="369" r:id="rId39"/>
    <p:sldId id="370" r:id="rId40"/>
    <p:sldId id="371" r:id="rId41"/>
    <p:sldId id="372" r:id="rId42"/>
    <p:sldId id="373" r:id="rId43"/>
    <p:sldId id="384" r:id="rId44"/>
    <p:sldId id="374" r:id="rId45"/>
    <p:sldId id="385" r:id="rId46"/>
    <p:sldId id="375" r:id="rId47"/>
    <p:sldId id="376" r:id="rId48"/>
    <p:sldId id="377" r:id="rId49"/>
    <p:sldId id="387" r:id="rId50"/>
    <p:sldId id="388" r:id="rId51"/>
    <p:sldId id="389" r:id="rId52"/>
    <p:sldId id="39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DCD"/>
    <a:srgbClr val="7841A9"/>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57" d="100"/>
          <a:sy n="57" d="100"/>
        </p:scale>
        <p:origin x="-456"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4" y="8685214"/>
            <a:ext cx="2971800" cy="457200"/>
          </a:xfrm>
          <a:prstGeom prst="rect">
            <a:avLst/>
          </a:prstGeom>
          <a:noFill/>
          <a:ln w="9525" algn="ctr">
            <a:noFill/>
            <a:miter lim="800000"/>
            <a:headEnd/>
            <a:tailEnd/>
          </a:ln>
        </p:spPr>
        <p:txBody>
          <a:bodyPr anchor="b"/>
          <a:lstStyle/>
          <a:p>
            <a:pPr algn="r"/>
            <a:fld id="{B86D31E9-5480-445E-8486-436F1AA3A6C1}" type="slidenum">
              <a:rPr lang="en-US" sz="1200"/>
              <a:pPr algn="r"/>
              <a:t>47</a:t>
            </a:fld>
            <a:endParaRPr lang="en-US" sz="1200"/>
          </a:p>
        </p:txBody>
      </p:sp>
      <p:sp>
        <p:nvSpPr>
          <p:cNvPr id="137219" name="Rectangle 2"/>
          <p:cNvSpPr>
            <a:spLocks noGrp="1" noRot="1" noChangeAspect="1" noChangeArrowheads="1" noTextEdit="1"/>
          </p:cNvSpPr>
          <p:nvPr>
            <p:ph type="sldImg"/>
          </p:nvPr>
        </p:nvSpPr>
        <p:spPr>
          <a:xfrm>
            <a:off x="1143000" y="685800"/>
            <a:ext cx="4573588" cy="3429000"/>
          </a:xfrm>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2:49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51</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1AABC293-CF43-41A7-A46D-926631493E2A}" type="slidenum">
              <a:rPr lang="en-US" smtClean="0"/>
              <a:pPr/>
              <a:t>11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A8BAB77A-9F46-447E-8292-01B7C1B79F80}"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D3BBF6E2-B6A5-42F8-A3AD-4E171E3ED852}"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41EB6293-11ED-48E3-9BF6-E5FC1F790DA3}" type="slidenum">
              <a:rPr lang="en-US" smtClean="0"/>
              <a:pPr/>
              <a:t>15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pPr/>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pPr/>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pPr/>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pPr/>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marL="0" inden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29"/>
          <p:cNvSpPr>
            <a:spLocks noGrp="1" noChangeArrowheads="1"/>
          </p:cNvSpPr>
          <p:nvPr>
            <p:ph type="sldNum" sz="quarter" idx="10"/>
          </p:nvPr>
        </p:nvSpPr>
        <p:spPr>
          <a:xfrm>
            <a:off x="8610600" y="6477000"/>
            <a:ext cx="533400" cy="320675"/>
          </a:xfrm>
          <a:prstGeom prst="rect">
            <a:avLst/>
          </a:prstGeom>
        </p:spPr>
        <p:txBody>
          <a:bodyPr/>
          <a:lstStyle>
            <a:lvl1pPr>
              <a:defRPr/>
            </a:lvl1pPr>
          </a:lstStyle>
          <a:p>
            <a:pPr>
              <a:defRPr/>
            </a:pPr>
            <a:fld id="{342A4C8D-43CF-4E62-B9F7-A60EB5EE88E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799"/>
            <a:ext cx="8363938"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MO slide">
    <p:spTree>
      <p:nvGrpSpPr>
        <p:cNvPr id="1" name=""/>
        <p:cNvGrpSpPr/>
        <p:nvPr/>
      </p:nvGrpSpPr>
      <p:grpSpPr>
        <a:xfrm>
          <a:off x="0" y="0"/>
          <a:ext cx="0" cy="0"/>
          <a:chOff x="0" y="0"/>
          <a:chExt cx="0" cy="0"/>
        </a:xfrm>
      </p:grpSpPr>
      <p:sp>
        <p:nvSpPr>
          <p:cNvPr id="10" name="Rectangle 3"/>
          <p:cNvSpPr>
            <a:spLocks noGrp="1" noChangeArrowheads="1"/>
          </p:cNvSpPr>
          <p:nvPr>
            <p:ph type="ctrTitle" hasCustomPrompt="1"/>
          </p:nvPr>
        </p:nvSpPr>
        <p:spPr>
          <a:xfrm>
            <a:off x="1357919" y="2989411"/>
            <a:ext cx="6626354" cy="553998"/>
          </a:xfrm>
        </p:spPr>
        <p:txBody>
          <a:bodyPr anchor="b"/>
          <a:lstStyle>
            <a:lvl1pPr algn="l">
              <a:defRPr sz="3000" b="1" i="0" smtClean="0">
                <a:latin typeface="Segoe"/>
                <a:cs typeface="Segoe"/>
              </a:defRPr>
            </a:lvl1pPr>
          </a:lstStyle>
          <a:p>
            <a:r>
              <a:rPr lang="en-US" dirty="0" smtClean="0"/>
              <a:t>Click to edit demo title</a:t>
            </a:r>
          </a:p>
        </p:txBody>
      </p:sp>
      <p:sp>
        <p:nvSpPr>
          <p:cNvPr id="11" name="Rectangle 10"/>
          <p:cNvSpPr/>
          <p:nvPr userDrawn="1"/>
        </p:nvSpPr>
        <p:spPr>
          <a:xfrm>
            <a:off x="1143001" y="3581401"/>
            <a:ext cx="5559969" cy="1108622"/>
          </a:xfrm>
          <a:prstGeom prst="rect">
            <a:avLst/>
          </a:prstGeom>
          <a:noFill/>
        </p:spPr>
        <p:txBody>
          <a:bodyPr wrap="square" lIns="76820" tIns="38410" rIns="76820" bIns="3841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en-US" sz="67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DEMO</a:t>
            </a:r>
            <a:endParaRPr lang="en-US" sz="67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5701246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pPr/>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pPr/>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pPr/>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pPr/>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pPr/>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pPr/>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9"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pPr/>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 id="2147483666" r:id="rId17"/>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hyperlink" Target="http://technet.microsoft.com/en-au" TargetMode="External"/><Relationship Id="rId10" Type="http://schemas.openxmlformats.org/officeDocument/2006/relationships/image" Target="../media/image18.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10 – DHCP and WDS</a:t>
            </a: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DHCP DORA Process</a:t>
            </a:r>
          </a:p>
        </p:txBody>
      </p:sp>
      <p:sp>
        <p:nvSpPr>
          <p:cNvPr id="30" name="Text Box 3"/>
          <p:cNvSpPr txBox="1">
            <a:spLocks noChangeArrowheads="1"/>
          </p:cNvSpPr>
          <p:nvPr/>
        </p:nvSpPr>
        <p:spPr bwMode="blackWhite">
          <a:xfrm>
            <a:off x="228600" y="2819400"/>
            <a:ext cx="1122363"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dirty="0"/>
              <a:t>Bare-Metal</a:t>
            </a:r>
          </a:p>
        </p:txBody>
      </p:sp>
      <p:grpSp>
        <p:nvGrpSpPr>
          <p:cNvPr id="8" name="Group 213"/>
          <p:cNvGrpSpPr>
            <a:grpSpLocks/>
          </p:cNvGrpSpPr>
          <p:nvPr/>
        </p:nvGrpSpPr>
        <p:grpSpPr bwMode="auto">
          <a:xfrm>
            <a:off x="609600" y="3276600"/>
            <a:ext cx="1676400" cy="1154113"/>
            <a:chOff x="838200" y="4495800"/>
            <a:chExt cx="2971800" cy="2057400"/>
          </a:xfrm>
        </p:grpSpPr>
        <p:grpSp>
          <p:nvGrpSpPr>
            <p:cNvPr id="9" name="Group 47"/>
            <p:cNvGrpSpPr>
              <a:grpSpLocks/>
            </p:cNvGrpSpPr>
            <p:nvPr/>
          </p:nvGrpSpPr>
          <p:grpSpPr bwMode="auto">
            <a:xfrm>
              <a:off x="2895600" y="4572000"/>
              <a:ext cx="914400" cy="1981200"/>
              <a:chOff x="2736" y="2880"/>
              <a:chExt cx="576" cy="1248"/>
            </a:xfrm>
          </p:grpSpPr>
          <p:sp>
            <p:nvSpPr>
              <p:cNvPr id="6199"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10" name="Group 49"/>
              <p:cNvGrpSpPr>
                <a:grpSpLocks/>
              </p:cNvGrpSpPr>
              <p:nvPr/>
            </p:nvGrpSpPr>
            <p:grpSpPr bwMode="auto">
              <a:xfrm>
                <a:off x="2880" y="3360"/>
                <a:ext cx="134" cy="672"/>
                <a:chOff x="2688" y="1872"/>
                <a:chExt cx="96" cy="480"/>
              </a:xfrm>
            </p:grpSpPr>
            <p:sp>
              <p:nvSpPr>
                <p:cNvPr id="6202"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203"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6201"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11" name="Group 35"/>
            <p:cNvGrpSpPr>
              <a:grpSpLocks/>
            </p:cNvGrpSpPr>
            <p:nvPr/>
          </p:nvGrpSpPr>
          <p:grpSpPr bwMode="auto">
            <a:xfrm>
              <a:off x="838200" y="4495800"/>
              <a:ext cx="2024063" cy="2051050"/>
              <a:chOff x="864" y="672"/>
              <a:chExt cx="1275" cy="1292"/>
            </a:xfrm>
          </p:grpSpPr>
          <p:sp>
            <p:nvSpPr>
              <p:cNvPr id="6188"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6189"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6190"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6191" name="Freeform 39"/>
              <p:cNvSpPr>
                <a:spLocks/>
              </p:cNvSpPr>
              <p:nvPr/>
            </p:nvSpPr>
            <p:spPr bwMode="auto">
              <a:xfrm>
                <a:off x="1536" y="1440"/>
                <a:ext cx="192" cy="432"/>
              </a:xfrm>
              <a:custGeom>
                <a:avLst/>
                <a:gdLst>
                  <a:gd name="T0" fmla="*/ 9 w 818"/>
                  <a:gd name="T1" fmla="*/ 0 h 982"/>
                  <a:gd name="T2" fmla="*/ 11 w 818"/>
                  <a:gd name="T3" fmla="*/ 84 h 982"/>
                  <a:gd name="T4" fmla="*/ 11 w 818"/>
                  <a:gd name="T5" fmla="*/ 84 h 982"/>
                  <a:gd name="T6" fmla="*/ 0 w 818"/>
                  <a:gd name="T7" fmla="*/ 83 h 982"/>
                  <a:gd name="T8" fmla="*/ 0 w 818"/>
                  <a:gd name="T9" fmla="*/ 83 h 982"/>
                  <a:gd name="T10" fmla="*/ 0 w 818"/>
                  <a:gd name="T11" fmla="*/ 1 h 982"/>
                  <a:gd name="T12" fmla="*/ 9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6192" name="Freeform 40"/>
              <p:cNvSpPr>
                <a:spLocks/>
              </p:cNvSpPr>
              <p:nvPr/>
            </p:nvSpPr>
            <p:spPr bwMode="auto">
              <a:xfrm>
                <a:off x="1536" y="1440"/>
                <a:ext cx="192" cy="432"/>
              </a:xfrm>
              <a:custGeom>
                <a:avLst/>
                <a:gdLst>
                  <a:gd name="T0" fmla="*/ 9 w 818"/>
                  <a:gd name="T1" fmla="*/ 0 h 982"/>
                  <a:gd name="T2" fmla="*/ 11 w 818"/>
                  <a:gd name="T3" fmla="*/ 84 h 982"/>
                  <a:gd name="T4" fmla="*/ 11 w 818"/>
                  <a:gd name="T5" fmla="*/ 84 h 982"/>
                  <a:gd name="T6" fmla="*/ 0 w 818"/>
                  <a:gd name="T7" fmla="*/ 83 h 982"/>
                  <a:gd name="T8" fmla="*/ 0 w 818"/>
                  <a:gd name="T9" fmla="*/ 83 h 982"/>
                  <a:gd name="T10" fmla="*/ 0 w 818"/>
                  <a:gd name="T11" fmla="*/ 1 h 982"/>
                  <a:gd name="T12" fmla="*/ 9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6193"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6194"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6195" name="Freeform 43"/>
              <p:cNvSpPr>
                <a:spLocks/>
              </p:cNvSpPr>
              <p:nvPr/>
            </p:nvSpPr>
            <p:spPr bwMode="auto">
              <a:xfrm>
                <a:off x="1078" y="748"/>
                <a:ext cx="1061" cy="788"/>
              </a:xfrm>
              <a:custGeom>
                <a:avLst/>
                <a:gdLst>
                  <a:gd name="T0" fmla="*/ 0 w 2830"/>
                  <a:gd name="T1" fmla="*/ 107 h 2103"/>
                  <a:gd name="T2" fmla="*/ 1 w 2830"/>
                  <a:gd name="T3" fmla="*/ 111 h 2103"/>
                  <a:gd name="T4" fmla="*/ 1 w 2830"/>
                  <a:gd name="T5" fmla="*/ 111 h 2103"/>
                  <a:gd name="T6" fmla="*/ 135 w 2830"/>
                  <a:gd name="T7" fmla="*/ 111 h 2103"/>
                  <a:gd name="T8" fmla="*/ 149 w 2830"/>
                  <a:gd name="T9" fmla="*/ 0 h 2103"/>
                  <a:gd name="T10" fmla="*/ 145 w 2830"/>
                  <a:gd name="T11" fmla="*/ 0 h 2103"/>
                  <a:gd name="T12" fmla="*/ 132 w 2830"/>
                  <a:gd name="T13" fmla="*/ 106 h 2103"/>
                  <a:gd name="T14" fmla="*/ 0 w 2830"/>
                  <a:gd name="T15" fmla="*/ 107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6196" name="Freeform 44"/>
              <p:cNvSpPr>
                <a:spLocks/>
              </p:cNvSpPr>
              <p:nvPr/>
            </p:nvSpPr>
            <p:spPr bwMode="auto">
              <a:xfrm>
                <a:off x="1078" y="748"/>
                <a:ext cx="1061" cy="788"/>
              </a:xfrm>
              <a:custGeom>
                <a:avLst/>
                <a:gdLst>
                  <a:gd name="T0" fmla="*/ 0 w 2830"/>
                  <a:gd name="T1" fmla="*/ 107 h 2103"/>
                  <a:gd name="T2" fmla="*/ 1 w 2830"/>
                  <a:gd name="T3" fmla="*/ 111 h 2103"/>
                  <a:gd name="T4" fmla="*/ 1 w 2830"/>
                  <a:gd name="T5" fmla="*/ 111 h 2103"/>
                  <a:gd name="T6" fmla="*/ 135 w 2830"/>
                  <a:gd name="T7" fmla="*/ 111 h 2103"/>
                  <a:gd name="T8" fmla="*/ 149 w 2830"/>
                  <a:gd name="T9" fmla="*/ 0 h 2103"/>
                  <a:gd name="T10" fmla="*/ 145 w 2830"/>
                  <a:gd name="T11" fmla="*/ 0 h 2103"/>
                  <a:gd name="T12" fmla="*/ 132 w 2830"/>
                  <a:gd name="T13" fmla="*/ 106 h 2103"/>
                  <a:gd name="T14" fmla="*/ 0 w 2830"/>
                  <a:gd name="T15" fmla="*/ 107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6197"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6198"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12" name="Group 99"/>
          <p:cNvGrpSpPr>
            <a:grpSpLocks/>
          </p:cNvGrpSpPr>
          <p:nvPr/>
        </p:nvGrpSpPr>
        <p:grpSpPr bwMode="auto">
          <a:xfrm>
            <a:off x="7313613" y="2819400"/>
            <a:ext cx="1243012" cy="2005013"/>
            <a:chOff x="934" y="830"/>
            <a:chExt cx="626" cy="1012"/>
          </a:xfrm>
        </p:grpSpPr>
        <p:sp>
          <p:nvSpPr>
            <p:cNvPr id="6161" name="Freeform 100"/>
            <p:cNvSpPr>
              <a:spLocks/>
            </p:cNvSpPr>
            <p:nvPr/>
          </p:nvSpPr>
          <p:spPr bwMode="blackWhite">
            <a:xfrm>
              <a:off x="946" y="1583"/>
              <a:ext cx="604" cy="259"/>
            </a:xfrm>
            <a:custGeom>
              <a:avLst/>
              <a:gdLst>
                <a:gd name="T0" fmla="*/ 0 w 1252"/>
                <a:gd name="T1" fmla="*/ 33 h 536"/>
                <a:gd name="T2" fmla="*/ 0 w 1252"/>
                <a:gd name="T3" fmla="*/ 42 h 536"/>
                <a:gd name="T4" fmla="*/ 64 w 1252"/>
                <a:gd name="T5" fmla="*/ 60 h 536"/>
                <a:gd name="T6" fmla="*/ 140 w 1252"/>
                <a:gd name="T7" fmla="*/ 10 h 536"/>
                <a:gd name="T8" fmla="*/ 140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13" name="Group 101"/>
            <p:cNvGrpSpPr>
              <a:grpSpLocks/>
            </p:cNvGrpSpPr>
            <p:nvPr/>
          </p:nvGrpSpPr>
          <p:grpSpPr bwMode="auto">
            <a:xfrm>
              <a:off x="934" y="830"/>
              <a:ext cx="626" cy="987"/>
              <a:chOff x="934" y="830"/>
              <a:chExt cx="626" cy="987"/>
            </a:xfrm>
          </p:grpSpPr>
          <p:sp>
            <p:nvSpPr>
              <p:cNvPr id="6163" name="Freeform 102"/>
              <p:cNvSpPr>
                <a:spLocks/>
              </p:cNvSpPr>
              <p:nvPr/>
            </p:nvSpPr>
            <p:spPr bwMode="blackWhite">
              <a:xfrm>
                <a:off x="936" y="830"/>
                <a:ext cx="623" cy="217"/>
              </a:xfrm>
              <a:custGeom>
                <a:avLst/>
                <a:gdLst>
                  <a:gd name="T0" fmla="*/ 0 w 1291"/>
                  <a:gd name="T1" fmla="*/ 35 h 449"/>
                  <a:gd name="T2" fmla="*/ 65 w 1291"/>
                  <a:gd name="T3" fmla="*/ 51 h 449"/>
                  <a:gd name="T4" fmla="*/ 145 w 1291"/>
                  <a:gd name="T5" fmla="*/ 14 h 449"/>
                  <a:gd name="T6" fmla="*/ 82 w 1291"/>
                  <a:gd name="T7" fmla="*/ 0 h 449"/>
                  <a:gd name="T8" fmla="*/ 0 w 1291"/>
                  <a:gd name="T9" fmla="*/ 35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6164" name="Freeform 103"/>
              <p:cNvSpPr>
                <a:spLocks/>
              </p:cNvSpPr>
              <p:nvPr/>
            </p:nvSpPr>
            <p:spPr bwMode="blackWhite">
              <a:xfrm>
                <a:off x="1208" y="890"/>
                <a:ext cx="352" cy="927"/>
              </a:xfrm>
              <a:custGeom>
                <a:avLst/>
                <a:gdLst>
                  <a:gd name="T0" fmla="*/ 0 w 729"/>
                  <a:gd name="T1" fmla="*/ 37 h 1916"/>
                  <a:gd name="T2" fmla="*/ 0 w 729"/>
                  <a:gd name="T3" fmla="*/ 217 h 1916"/>
                  <a:gd name="T4" fmla="*/ 82 w 729"/>
                  <a:gd name="T5" fmla="*/ 165 h 1916"/>
                  <a:gd name="T6" fmla="*/ 82 w 729"/>
                  <a:gd name="T7" fmla="*/ 0 h 1916"/>
                  <a:gd name="T8" fmla="*/ 0 w 729"/>
                  <a:gd name="T9" fmla="*/ 3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6165" name="Freeform 104"/>
              <p:cNvSpPr>
                <a:spLocks/>
              </p:cNvSpPr>
              <p:nvPr/>
            </p:nvSpPr>
            <p:spPr bwMode="blackWhite">
              <a:xfrm>
                <a:off x="934" y="978"/>
                <a:ext cx="278" cy="834"/>
              </a:xfrm>
              <a:custGeom>
                <a:avLst/>
                <a:gdLst>
                  <a:gd name="T0" fmla="*/ 65 w 577"/>
                  <a:gd name="T1" fmla="*/ 16 h 1728"/>
                  <a:gd name="T2" fmla="*/ 65 w 577"/>
                  <a:gd name="T3" fmla="*/ 195 h 1728"/>
                  <a:gd name="T4" fmla="*/ 0 w 577"/>
                  <a:gd name="T5" fmla="*/ 176 h 1728"/>
                  <a:gd name="T6" fmla="*/ 0 w 577"/>
                  <a:gd name="T7" fmla="*/ 0 h 1728"/>
                  <a:gd name="T8" fmla="*/ 65 w 577"/>
                  <a:gd name="T9" fmla="*/ 16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6166"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6167"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6168"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6169"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6170"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6171"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6172" name="Freeform 111"/>
              <p:cNvSpPr>
                <a:spLocks/>
              </p:cNvSpPr>
              <p:nvPr/>
            </p:nvSpPr>
            <p:spPr bwMode="blackWhite">
              <a:xfrm>
                <a:off x="976" y="1164"/>
                <a:ext cx="190" cy="355"/>
              </a:xfrm>
              <a:custGeom>
                <a:avLst/>
                <a:gdLst>
                  <a:gd name="T0" fmla="*/ 0 w 397"/>
                  <a:gd name="T1" fmla="*/ 71 h 733"/>
                  <a:gd name="T2" fmla="*/ 44 w 397"/>
                  <a:gd name="T3" fmla="*/ 83 h 733"/>
                  <a:gd name="T4" fmla="*/ 44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6173" name="Freeform 112"/>
              <p:cNvSpPr>
                <a:spLocks/>
              </p:cNvSpPr>
              <p:nvPr/>
            </p:nvSpPr>
            <p:spPr bwMode="blackWhite">
              <a:xfrm>
                <a:off x="956" y="1094"/>
                <a:ext cx="218" cy="618"/>
              </a:xfrm>
              <a:custGeom>
                <a:avLst/>
                <a:gdLst>
                  <a:gd name="T0" fmla="*/ 51 w 453"/>
                  <a:gd name="T1" fmla="*/ 12 h 1278"/>
                  <a:gd name="T2" fmla="*/ 0 w 453"/>
                  <a:gd name="T3" fmla="*/ 0 h 1278"/>
                  <a:gd name="T4" fmla="*/ 0 w 453"/>
                  <a:gd name="T5" fmla="*/ 145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6174" name="Freeform 113"/>
              <p:cNvSpPr>
                <a:spLocks/>
              </p:cNvSpPr>
              <p:nvPr/>
            </p:nvSpPr>
            <p:spPr bwMode="blackWhite">
              <a:xfrm>
                <a:off x="970" y="1117"/>
                <a:ext cx="194" cy="352"/>
              </a:xfrm>
              <a:custGeom>
                <a:avLst/>
                <a:gdLst>
                  <a:gd name="T0" fmla="*/ 45 w 402"/>
                  <a:gd name="T1" fmla="*/ 11 h 726"/>
                  <a:gd name="T2" fmla="*/ 0 w 402"/>
                  <a:gd name="T3" fmla="*/ 0 h 726"/>
                  <a:gd name="T4" fmla="*/ 0 w 402"/>
                  <a:gd name="T5" fmla="*/ 83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6175"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6176"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6177"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6178" name="Freeform 117"/>
              <p:cNvSpPr>
                <a:spLocks/>
              </p:cNvSpPr>
              <p:nvPr/>
            </p:nvSpPr>
            <p:spPr bwMode="blackWhite">
              <a:xfrm>
                <a:off x="1027" y="1161"/>
                <a:ext cx="74" cy="40"/>
              </a:xfrm>
              <a:custGeom>
                <a:avLst/>
                <a:gdLst>
                  <a:gd name="T0" fmla="*/ 0 w 152"/>
                  <a:gd name="T1" fmla="*/ 0 h 82"/>
                  <a:gd name="T2" fmla="*/ 0 w 152"/>
                  <a:gd name="T3" fmla="*/ 5 h 82"/>
                  <a:gd name="T4" fmla="*/ 18 w 152"/>
                  <a:gd name="T5" fmla="*/ 10 h 82"/>
                  <a:gd name="T6" fmla="*/ 18 w 152"/>
                  <a:gd name="T7" fmla="*/ 4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6179"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6180" name="Freeform 119"/>
              <p:cNvSpPr>
                <a:spLocks/>
              </p:cNvSpPr>
              <p:nvPr/>
            </p:nvSpPr>
            <p:spPr bwMode="blackWhite">
              <a:xfrm>
                <a:off x="984" y="1304"/>
                <a:ext cx="167" cy="75"/>
              </a:xfrm>
              <a:custGeom>
                <a:avLst/>
                <a:gdLst>
                  <a:gd name="T0" fmla="*/ 0 w 351"/>
                  <a:gd name="T1" fmla="*/ 6 h 183"/>
                  <a:gd name="T2" fmla="*/ 0 w 351"/>
                  <a:gd name="T3" fmla="*/ 0 h 183"/>
                  <a:gd name="T4" fmla="*/ 38 w 351"/>
                  <a:gd name="T5" fmla="*/ 7 h 183"/>
                  <a:gd name="T6" fmla="*/ 38 w 351"/>
                  <a:gd name="T7" fmla="*/ 13 h 183"/>
                  <a:gd name="T8" fmla="*/ 0 w 351"/>
                  <a:gd name="T9" fmla="*/ 6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6181" name="Freeform 120"/>
              <p:cNvSpPr>
                <a:spLocks/>
              </p:cNvSpPr>
              <p:nvPr/>
            </p:nvSpPr>
            <p:spPr bwMode="blackWhite">
              <a:xfrm>
                <a:off x="984" y="1397"/>
                <a:ext cx="167" cy="83"/>
              </a:xfrm>
              <a:custGeom>
                <a:avLst/>
                <a:gdLst>
                  <a:gd name="T0" fmla="*/ 0 w 351"/>
                  <a:gd name="T1" fmla="*/ 8 h 182"/>
                  <a:gd name="T2" fmla="*/ 0 w 351"/>
                  <a:gd name="T3" fmla="*/ 0 h 182"/>
                  <a:gd name="T4" fmla="*/ 38 w 351"/>
                  <a:gd name="T5" fmla="*/ 9 h 182"/>
                  <a:gd name="T6" fmla="*/ 38 w 351"/>
                  <a:gd name="T7" fmla="*/ 17 h 182"/>
                  <a:gd name="T8" fmla="*/ 0 w 351"/>
                  <a:gd name="T9" fmla="*/ 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6182" name="Freeform 121"/>
              <p:cNvSpPr>
                <a:spLocks/>
              </p:cNvSpPr>
              <p:nvPr/>
            </p:nvSpPr>
            <p:spPr bwMode="blackWhite">
              <a:xfrm>
                <a:off x="981" y="1220"/>
                <a:ext cx="170" cy="77"/>
              </a:xfrm>
              <a:custGeom>
                <a:avLst/>
                <a:gdLst>
                  <a:gd name="T0" fmla="*/ 0 w 351"/>
                  <a:gd name="T1" fmla="*/ 6 h 182"/>
                  <a:gd name="T2" fmla="*/ 0 w 351"/>
                  <a:gd name="T3" fmla="*/ 0 h 182"/>
                  <a:gd name="T4" fmla="*/ 40 w 351"/>
                  <a:gd name="T5" fmla="*/ 7 h 182"/>
                  <a:gd name="T6" fmla="*/ 40 w 351"/>
                  <a:gd name="T7" fmla="*/ 14 h 182"/>
                  <a:gd name="T8" fmla="*/ 0 w 351"/>
                  <a:gd name="T9" fmla="*/ 6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6183"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6184"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6185"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60" name="Text Box 125"/>
          <p:cNvSpPr txBox="1">
            <a:spLocks noChangeArrowheads="1"/>
          </p:cNvSpPr>
          <p:nvPr/>
        </p:nvSpPr>
        <p:spPr bwMode="blackWhite">
          <a:xfrm>
            <a:off x="7791450" y="2590800"/>
            <a:ext cx="1298575" cy="338138"/>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DHCP/WDS</a:t>
            </a:r>
          </a:p>
        </p:txBody>
      </p:sp>
      <p:sp>
        <p:nvSpPr>
          <p:cNvPr id="159" name="Freeform 106"/>
          <p:cNvSpPr>
            <a:spLocks/>
          </p:cNvSpPr>
          <p:nvPr/>
        </p:nvSpPr>
        <p:spPr bwMode="blackWhite">
          <a:xfrm rot="10618033" flipV="1">
            <a:off x="2286000" y="2789238"/>
            <a:ext cx="5216525"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143366" name="Text Box 6"/>
          <p:cNvSpPr txBox="1">
            <a:spLocks noChangeArrowheads="1"/>
          </p:cNvSpPr>
          <p:nvPr/>
        </p:nvSpPr>
        <p:spPr bwMode="auto">
          <a:xfrm>
            <a:off x="1719263" y="2438400"/>
            <a:ext cx="1268561" cy="369888"/>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dirty="0"/>
              <a:t>Discover IP</a:t>
            </a:r>
          </a:p>
        </p:txBody>
      </p:sp>
      <p:sp>
        <p:nvSpPr>
          <p:cNvPr id="2" name="Freeform 106"/>
          <p:cNvSpPr>
            <a:spLocks/>
          </p:cNvSpPr>
          <p:nvPr/>
        </p:nvSpPr>
        <p:spPr bwMode="blackWhite">
          <a:xfrm rot="11026813" flipH="1" flipV="1">
            <a:off x="2286000" y="3505200"/>
            <a:ext cx="5141913"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3" name="Text Box 6"/>
          <p:cNvSpPr txBox="1">
            <a:spLocks noChangeArrowheads="1"/>
          </p:cNvSpPr>
          <p:nvPr/>
        </p:nvSpPr>
        <p:spPr bwMode="auto">
          <a:xfrm rot="230761">
            <a:off x="5700961" y="3235915"/>
            <a:ext cx="1395370" cy="650875"/>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dirty="0"/>
              <a:t>Offer IP/PXE Server</a:t>
            </a:r>
          </a:p>
        </p:txBody>
      </p:sp>
      <p:sp>
        <p:nvSpPr>
          <p:cNvPr id="4" name="Freeform 106"/>
          <p:cNvSpPr>
            <a:spLocks/>
          </p:cNvSpPr>
          <p:nvPr/>
        </p:nvSpPr>
        <p:spPr bwMode="blackWhite">
          <a:xfrm rot="10800000">
            <a:off x="2286000" y="4191000"/>
            <a:ext cx="5141913"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sp>
        <p:nvSpPr>
          <p:cNvPr id="5" name="Text Box 6"/>
          <p:cNvSpPr txBox="1">
            <a:spLocks noChangeArrowheads="1"/>
          </p:cNvSpPr>
          <p:nvPr/>
        </p:nvSpPr>
        <p:spPr bwMode="auto">
          <a:xfrm rot="230761">
            <a:off x="2362464" y="3883098"/>
            <a:ext cx="984682" cy="376237"/>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dirty="0"/>
              <a:t>Request</a:t>
            </a:r>
          </a:p>
        </p:txBody>
      </p:sp>
      <p:sp>
        <p:nvSpPr>
          <p:cNvPr id="6" name="Text Box 6"/>
          <p:cNvSpPr txBox="1">
            <a:spLocks noChangeArrowheads="1"/>
          </p:cNvSpPr>
          <p:nvPr/>
        </p:nvSpPr>
        <p:spPr bwMode="auto">
          <a:xfrm>
            <a:off x="5334001" y="4724400"/>
            <a:ext cx="1470248" cy="376238"/>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dirty="0"/>
              <a:t>Acknowledge</a:t>
            </a:r>
          </a:p>
        </p:txBody>
      </p:sp>
      <p:sp>
        <p:nvSpPr>
          <p:cNvPr id="7" name="Freeform 106"/>
          <p:cNvSpPr>
            <a:spLocks/>
          </p:cNvSpPr>
          <p:nvPr/>
        </p:nvSpPr>
        <p:spPr bwMode="blackWhite">
          <a:xfrm rot="10800000" flipH="1">
            <a:off x="2438400" y="4999038"/>
            <a:ext cx="5141913"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pic>
        <p:nvPicPr>
          <p:cNvPr id="221249" name="Picture 4" descr="cbi"/>
          <p:cNvPicPr>
            <a:picLocks noChangeAspect="1" noChangeArrowheads="1"/>
          </p:cNvPicPr>
          <p:nvPr/>
        </p:nvPicPr>
        <p:blipFill>
          <a:blip r:embed="rId3" cstate="print"/>
          <a:srcRect/>
          <a:stretch>
            <a:fillRect/>
          </a:stretch>
        </p:blipFill>
        <p:spPr bwMode="auto">
          <a:xfrm>
            <a:off x="7162800" y="4419600"/>
            <a:ext cx="1936750" cy="1452563"/>
          </a:xfrm>
          <a:prstGeom prst="rect">
            <a:avLst/>
          </a:prstGeom>
          <a:noFill/>
          <a:ln w="9525">
            <a:noFill/>
            <a:miter lim="800000"/>
            <a:headEnd/>
            <a:tailEnd/>
          </a:ln>
        </p:spPr>
      </p:pic>
      <p:pic>
        <p:nvPicPr>
          <p:cNvPr id="221250" name="Picture 66"/>
          <p:cNvPicPr>
            <a:picLocks noChangeAspect="1" noChangeArrowheads="1"/>
          </p:cNvPicPr>
          <p:nvPr/>
        </p:nvPicPr>
        <p:blipFill>
          <a:blip r:embed="rId4" cstate="print"/>
          <a:srcRect/>
          <a:stretch>
            <a:fillRect/>
          </a:stretch>
        </p:blipFill>
        <p:spPr bwMode="auto">
          <a:xfrm>
            <a:off x="7162800" y="4403290"/>
            <a:ext cx="1938338" cy="1452563"/>
          </a:xfrm>
          <a:prstGeom prst="rect">
            <a:avLst/>
          </a:prstGeom>
          <a:noFill/>
          <a:ln w="9525">
            <a:noFill/>
            <a:miter lim="800000"/>
            <a:headEnd/>
            <a:tailEnd/>
          </a:ln>
        </p:spPr>
      </p:pic>
      <p:pic>
        <p:nvPicPr>
          <p:cNvPr id="61" name="Picture 4" descr="cbi"/>
          <p:cNvPicPr>
            <a:picLocks noChangeAspect="1" noChangeArrowheads="1"/>
          </p:cNvPicPr>
          <p:nvPr/>
        </p:nvPicPr>
        <p:blipFill>
          <a:blip r:embed="rId3" cstate="print"/>
          <a:srcRect/>
          <a:stretch>
            <a:fillRect/>
          </a:stretch>
        </p:blipFill>
        <p:spPr bwMode="auto">
          <a:xfrm>
            <a:off x="914394" y="3412672"/>
            <a:ext cx="793750" cy="595313"/>
          </a:xfrm>
          <a:prstGeom prst="rect">
            <a:avLst/>
          </a:prstGeom>
          <a:noFill/>
          <a:ln w="9525">
            <a:noFill/>
            <a:miter lim="800000"/>
            <a:headEnd/>
            <a:tailEnd/>
          </a:ln>
        </p:spPr>
      </p:pic>
      <p:pic>
        <p:nvPicPr>
          <p:cNvPr id="62" name="Picture 66"/>
          <p:cNvPicPr>
            <a:picLocks noChangeAspect="1" noChangeArrowheads="1"/>
          </p:cNvPicPr>
          <p:nvPr/>
        </p:nvPicPr>
        <p:blipFill>
          <a:blip r:embed="rId5" cstate="print"/>
          <a:srcRect/>
          <a:stretch>
            <a:fillRect/>
          </a:stretch>
        </p:blipFill>
        <p:spPr bwMode="auto">
          <a:xfrm>
            <a:off x="914458" y="3383280"/>
            <a:ext cx="809839" cy="60688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6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66">
                                            <p:txEl>
                                              <p:pRg st="0" end="0"/>
                                            </p:txEl>
                                          </p:spTgt>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grpId="1" nodeType="afterEffect">
                                  <p:stCondLst>
                                    <p:cond delay="0"/>
                                  </p:stCondLst>
                                  <p:childTnLst>
                                    <p:animMotion origin="layout" path="M -5.55556E-7 2.96296E-6 L 0.41632 0.02754 " pathEditMode="relative" rAng="0" ptsTypes="AA">
                                      <p:cBhvr>
                                        <p:cTn id="13" dur="2000" fill="hold"/>
                                        <p:tgtEl>
                                          <p:spTgt spid="143366">
                                            <p:bg/>
                                          </p:spTgt>
                                        </p:tgtEl>
                                        <p:attrNameLst>
                                          <p:attrName>ppt_x</p:attrName>
                                          <p:attrName>ppt_y</p:attrName>
                                        </p:attrNameLst>
                                      </p:cBhvr>
                                      <p:rCtr x="208" y="14"/>
                                    </p:animMotion>
                                  </p:childTnLst>
                                </p:cTn>
                              </p:par>
                              <p:par>
                                <p:cTn id="14" presetID="49" presetClass="path" presetSubtype="0" accel="50000" decel="50000" fill="hold" grpId="1" nodeType="withEffect">
                                  <p:stCondLst>
                                    <p:cond delay="0"/>
                                  </p:stCondLst>
                                  <p:childTnLst>
                                    <p:animMotion origin="layout" path="M -4.16667E-6 -3.7037E-7 L 0.43907 0.02546 " pathEditMode="relative" rAng="0" ptsTypes="AA">
                                      <p:cBhvr>
                                        <p:cTn id="15" dur="2000" fill="hold"/>
                                        <p:tgtEl>
                                          <p:spTgt spid="143366">
                                            <p:txEl>
                                              <p:pRg st="0" end="0"/>
                                            </p:txEl>
                                          </p:spTgt>
                                        </p:tgtEl>
                                        <p:attrNameLst>
                                          <p:attrName>ppt_x</p:attrName>
                                          <p:attrName>ppt_y</p:attrName>
                                        </p:attrNameLst>
                                      </p:cBhvr>
                                      <p:rCtr x="219" y="13"/>
                                    </p:animMotion>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2" nodeType="clickEffect">
                                  <p:stCondLst>
                                    <p:cond delay="0"/>
                                  </p:stCondLst>
                                  <p:childTnLst>
                                    <p:set>
                                      <p:cBhvr>
                                        <p:cTn id="19" dur="1" fill="hold">
                                          <p:stCondLst>
                                            <p:cond delay="0"/>
                                          </p:stCondLst>
                                        </p:cTn>
                                        <p:tgtEl>
                                          <p:spTgt spid="143366">
                                            <p:txEl>
                                              <p:pRg st="0" end="0"/>
                                            </p:txEl>
                                          </p:spTgt>
                                        </p:tgtEl>
                                        <p:attrNameLst>
                                          <p:attrName>style.visibility</p:attrName>
                                        </p:attrNameLst>
                                      </p:cBhvr>
                                      <p:to>
                                        <p:strVal val="hidden"/>
                                      </p:to>
                                    </p:set>
                                  </p:childTnLst>
                                </p:cTn>
                              </p:par>
                              <p:par>
                                <p:cTn id="20" presetID="1" presetClass="exit" presetSubtype="0" fill="hold" grpId="2" nodeType="withEffect">
                                  <p:stCondLst>
                                    <p:cond delay="0"/>
                                  </p:stCondLst>
                                  <p:childTnLst>
                                    <p:set>
                                      <p:cBhvr>
                                        <p:cTn id="21" dur="1" fill="hold">
                                          <p:stCondLst>
                                            <p:cond delay="0"/>
                                          </p:stCondLst>
                                        </p:cTn>
                                        <p:tgtEl>
                                          <p:spTgt spid="143366">
                                            <p:bg/>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59"/>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1.94444E-6 -3.7037E-7 C -0.1684 -0.00463 -0.33663 -0.00926 -0.4033 -0.01088 " pathEditMode="relative" rAng="0" ptsTypes="aA">
                                      <p:cBhvr>
                                        <p:cTn id="30" dur="2000" fill="hold"/>
                                        <p:tgtEl>
                                          <p:spTgt spid="3"/>
                                        </p:tgtEl>
                                        <p:attrNameLst>
                                          <p:attrName>ppt_x</p:attrName>
                                          <p:attrName>ppt_y</p:attrName>
                                        </p:attrNameLst>
                                      </p:cBhvr>
                                      <p:rCtr x="-202" y="-6"/>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par>
                          <p:cTn id="41" fill="hold">
                            <p:stCondLst>
                              <p:cond delay="0"/>
                            </p:stCondLst>
                            <p:childTnLst>
                              <p:par>
                                <p:cTn id="42" presetID="56" presetClass="path" presetSubtype="0" accel="50000" decel="50000" fill="hold" grpId="1" nodeType="afterEffect">
                                  <p:stCondLst>
                                    <p:cond delay="0"/>
                                  </p:stCondLst>
                                  <p:childTnLst>
                                    <p:animMotion origin="layout" path="M 0.03212 -0.02847 L 0.44045 -0.01204 " pathEditMode="relative" rAng="0" ptsTypes="AA">
                                      <p:cBhvr>
                                        <p:cTn id="43" dur="2000" fill="hold"/>
                                        <p:tgtEl>
                                          <p:spTgt spid="5"/>
                                        </p:tgtEl>
                                        <p:attrNameLst>
                                          <p:attrName>ppt_x</p:attrName>
                                          <p:attrName>ppt_y</p:attrName>
                                        </p:attrNameLst>
                                      </p:cBhvr>
                                      <p:rCtr x="204" y="8"/>
                                    </p:animMotion>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2" nodeType="click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0.07968 -0.00509 L -0.32968 -0.00509 " pathEditMode="relative" rAng="0" ptsTypes="AA">
                                      <p:cBhvr>
                                        <p:cTn id="56" dur="2000" fill="hold"/>
                                        <p:tgtEl>
                                          <p:spTgt spid="6"/>
                                        </p:tgtEl>
                                        <p:attrNameLst>
                                          <p:attrName>ppt_x</p:attrName>
                                          <p:attrName>ppt_y</p:attrName>
                                        </p:attrNameLst>
                                      </p:cBhvr>
                                      <p:rCtr x="-125" y="0"/>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2" nodeType="clickEffect">
                                  <p:stCondLst>
                                    <p:cond delay="0"/>
                                  </p:stCondLst>
                                  <p:childTnLst>
                                    <p:set>
                                      <p:cBhvr>
                                        <p:cTn id="60" dur="1" fill="hold">
                                          <p:stCondLst>
                                            <p:cond delay="0"/>
                                          </p:stCondLst>
                                        </p:cTn>
                                        <p:tgtEl>
                                          <p:spTgt spid="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221249"/>
                                        </p:tgtEl>
                                        <p:attrNameLst>
                                          <p:attrName>style.visibility</p:attrName>
                                        </p:attrNameLst>
                                      </p:cBhvr>
                                      <p:to>
                                        <p:strVal val="visible"/>
                                      </p:to>
                                    </p:set>
                                  </p:childTnLst>
                                </p:cTn>
                              </p:par>
                            </p:childTnLst>
                          </p:cTn>
                        </p:par>
                        <p:par>
                          <p:cTn id="66" fill="hold">
                            <p:stCondLst>
                              <p:cond delay="0"/>
                            </p:stCondLst>
                            <p:childTnLst>
                              <p:par>
                                <p:cTn id="67" presetID="35" presetClass="path" presetSubtype="0" accel="50000" decel="50000" fill="hold" nodeType="afterEffect">
                                  <p:stCondLst>
                                    <p:cond delay="0"/>
                                  </p:stCondLst>
                                  <p:childTnLst>
                                    <p:animMotion origin="layout" path="M 3.88889E-6 -1.48148E-6 L -0.74757 -0.07245 " pathEditMode="relative" rAng="0" ptsTypes="AA">
                                      <p:cBhvr>
                                        <p:cTn id="68" dur="2000" fill="hold"/>
                                        <p:tgtEl>
                                          <p:spTgt spid="221249"/>
                                        </p:tgtEl>
                                        <p:attrNameLst>
                                          <p:attrName>ppt_x</p:attrName>
                                          <p:attrName>ppt_y</p:attrName>
                                        </p:attrNameLst>
                                      </p:cBhvr>
                                      <p:rCtr x="-374" y="-36"/>
                                    </p:animMotion>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0"/>
                                          </p:stCondLst>
                                        </p:cTn>
                                        <p:tgtEl>
                                          <p:spTgt spid="221249"/>
                                        </p:tgtEl>
                                        <p:attrNameLst>
                                          <p:attrName>style.visibility</p:attrName>
                                        </p:attrNameLst>
                                      </p:cBhvr>
                                      <p:to>
                                        <p:strVal val="hidden"/>
                                      </p:to>
                                    </p:set>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1250"/>
                                        </p:tgtEl>
                                        <p:attrNameLst>
                                          <p:attrName>style.visibility</p:attrName>
                                        </p:attrNameLst>
                                      </p:cBhvr>
                                      <p:to>
                                        <p:strVal val="visible"/>
                                      </p:to>
                                    </p:set>
                                  </p:childTnLst>
                                </p:cTn>
                              </p:par>
                            </p:childTnLst>
                          </p:cTn>
                        </p:par>
                        <p:par>
                          <p:cTn id="79" fill="hold">
                            <p:stCondLst>
                              <p:cond delay="0"/>
                            </p:stCondLst>
                            <p:childTnLst>
                              <p:par>
                                <p:cTn id="80" presetID="35" presetClass="path" presetSubtype="0" accel="50000" decel="50000" fill="hold" nodeType="afterEffect">
                                  <p:stCondLst>
                                    <p:cond delay="0"/>
                                  </p:stCondLst>
                                  <p:childTnLst>
                                    <p:animMotion origin="layout" path="M 3.88889E-6 3.33333E-6 L -0.72466 -0.18102 " pathEditMode="relative" rAng="0" ptsTypes="AA">
                                      <p:cBhvr>
                                        <p:cTn id="81" dur="2000" fill="hold"/>
                                        <p:tgtEl>
                                          <p:spTgt spid="221250"/>
                                        </p:tgtEl>
                                        <p:attrNameLst>
                                          <p:attrName>ppt_x</p:attrName>
                                          <p:attrName>ppt_y</p:attrName>
                                        </p:attrNameLst>
                                      </p:cBhvr>
                                      <p:rCtr x="-362" y="-91"/>
                                    </p:animMotion>
                                  </p:childTnLst>
                                </p:cTn>
                              </p:par>
                            </p:childTnLst>
                          </p:cTn>
                        </p:par>
                        <p:par>
                          <p:cTn id="82" fill="hold">
                            <p:stCondLst>
                              <p:cond delay="2000"/>
                            </p:stCondLst>
                            <p:childTnLst>
                              <p:par>
                                <p:cTn id="83" presetID="1" presetClass="exit" presetSubtype="0" fill="hold" nodeType="afterEffect">
                                  <p:stCondLst>
                                    <p:cond delay="0"/>
                                  </p:stCondLst>
                                  <p:childTnLst>
                                    <p:set>
                                      <p:cBhvr>
                                        <p:cTn id="84" dur="1" fill="hold">
                                          <p:stCondLst>
                                            <p:cond delay="0"/>
                                          </p:stCondLst>
                                        </p:cTn>
                                        <p:tgtEl>
                                          <p:spTgt spid="221250"/>
                                        </p:tgtEl>
                                        <p:attrNameLst>
                                          <p:attrName>style.visibility</p:attrName>
                                        </p:attrNameLst>
                                      </p:cBhvr>
                                      <p:to>
                                        <p:strVal val="hidden"/>
                                      </p:to>
                                    </p:set>
                                  </p:childTnLst>
                                </p:cTn>
                              </p:par>
                            </p:childTnLst>
                          </p:cTn>
                        </p:par>
                        <p:par>
                          <p:cTn id="85" fill="hold">
                            <p:stCondLst>
                              <p:cond delay="2000"/>
                            </p:stCondLst>
                            <p:childTnLst>
                              <p:par>
                                <p:cTn id="86" presetID="1"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43366" grpId="0" build="allAtOnce" animBg="1"/>
      <p:bldP spid="143366" grpId="1" build="allAtOnce" animBg="1"/>
      <p:bldP spid="143366" grpId="2" build="allAtOnce" animBg="1"/>
      <p:bldP spid="2" grpId="0" animBg="1"/>
      <p:bldP spid="2" grpId="1" animBg="1"/>
      <p:bldP spid="3" grpId="0" animBg="1"/>
      <p:bldP spid="3" grpId="1" animBg="1"/>
      <p:bldP spid="3" grpId="2" animBg="1"/>
      <p:bldP spid="4" grpId="0" animBg="1"/>
      <p:bldP spid="4" grpId="1" animBg="1"/>
      <p:bldP spid="5" grpId="0" animBg="1"/>
      <p:bldP spid="5" grpId="1" animBg="1"/>
      <p:bldP spid="5" grpId="2" animBg="1"/>
      <p:bldP spid="6" grpId="0" animBg="1"/>
      <p:bldP spid="6" grpId="1" animBg="1"/>
      <p:bldP spid="6" grpId="2"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WDS &amp; DHCP</a:t>
            </a:r>
          </a:p>
        </p:txBody>
      </p:sp>
      <p:sp>
        <p:nvSpPr>
          <p:cNvPr id="15363" name="Content Placeholder 2"/>
          <p:cNvSpPr>
            <a:spLocks noGrp="1"/>
          </p:cNvSpPr>
          <p:nvPr>
            <p:ph idx="1"/>
          </p:nvPr>
        </p:nvSpPr>
        <p:spPr/>
        <p:txBody>
          <a:bodyPr/>
          <a:lstStyle/>
          <a:p>
            <a:r>
              <a:rPr lang="en-US" smtClean="0"/>
              <a:t>3 Scenarios</a:t>
            </a:r>
          </a:p>
          <a:p>
            <a:pPr marL="971550" lvl="1" indent="-514350">
              <a:buFontTx/>
              <a:buAutoNum type="arabicPeriod"/>
            </a:pPr>
            <a:r>
              <a:rPr lang="en-US" smtClean="0"/>
              <a:t>WDS and DHCP on the same subnet/ different servers</a:t>
            </a:r>
          </a:p>
          <a:p>
            <a:pPr marL="1371600" lvl="2" indent="-514350">
              <a:buFont typeface="Wingdings" pitchFamily="2" charset="2"/>
              <a:buChar char="v"/>
            </a:pPr>
            <a:r>
              <a:rPr lang="en-US" smtClean="0"/>
              <a:t>Client will find WDS by broadcasting</a:t>
            </a:r>
          </a:p>
          <a:p>
            <a:pPr marL="971550" lvl="1" indent="-514350">
              <a:buFontTx/>
              <a:buAutoNum type="arabicPeriod"/>
            </a:pPr>
            <a:r>
              <a:rPr lang="en-US" smtClean="0"/>
              <a:t>WDS and DHCP on different subnets</a:t>
            </a:r>
          </a:p>
          <a:p>
            <a:pPr marL="1371600" lvl="2" indent="-514350">
              <a:buFont typeface="Wingdings" pitchFamily="2" charset="2"/>
              <a:buChar char="v"/>
            </a:pPr>
            <a:r>
              <a:rPr lang="en-US" smtClean="0"/>
              <a:t>Client must find WDS through options 66 and 67 set in DHCP</a:t>
            </a:r>
          </a:p>
          <a:p>
            <a:pPr marL="971550" lvl="1" indent="-514350">
              <a:buFontTx/>
              <a:buAutoNum type="arabicPeriod"/>
            </a:pPr>
            <a:r>
              <a:rPr lang="en-US" smtClean="0"/>
              <a:t>WDS &amp; DHCP on </a:t>
            </a:r>
            <a:r>
              <a:rPr lang="en-US" i="1" smtClean="0"/>
              <a:t>same </a:t>
            </a:r>
            <a:r>
              <a:rPr lang="en-US" smtClean="0"/>
              <a:t>server</a:t>
            </a:r>
          </a:p>
          <a:p>
            <a:pPr marL="1371600" lvl="2" indent="-514350">
              <a:buFont typeface="Wingdings" pitchFamily="2" charset="2"/>
              <a:buChar char="v"/>
            </a:pPr>
            <a:r>
              <a:rPr lang="en-US" smtClean="0"/>
              <a:t>Client must find WDS through Option 60 in DHCP</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WDS &amp; DHCP Same Subnet</a:t>
            </a:r>
          </a:p>
        </p:txBody>
      </p:sp>
      <p:sp>
        <p:nvSpPr>
          <p:cNvPr id="30" name="Text Box 3"/>
          <p:cNvSpPr txBox="1">
            <a:spLocks noChangeArrowheads="1"/>
          </p:cNvSpPr>
          <p:nvPr/>
        </p:nvSpPr>
        <p:spPr bwMode="blackWhite">
          <a:xfrm>
            <a:off x="228600" y="2819400"/>
            <a:ext cx="1122363"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dirty="0"/>
              <a:t>Bare-Metal</a:t>
            </a:r>
          </a:p>
        </p:txBody>
      </p:sp>
      <p:grpSp>
        <p:nvGrpSpPr>
          <p:cNvPr id="2" name="Group 213"/>
          <p:cNvGrpSpPr>
            <a:grpSpLocks/>
          </p:cNvGrpSpPr>
          <p:nvPr/>
        </p:nvGrpSpPr>
        <p:grpSpPr bwMode="auto">
          <a:xfrm>
            <a:off x="609600" y="3276600"/>
            <a:ext cx="1676400" cy="1154113"/>
            <a:chOff x="838200" y="4495800"/>
            <a:chExt cx="2971800" cy="2057400"/>
          </a:xfrm>
        </p:grpSpPr>
        <p:grpSp>
          <p:nvGrpSpPr>
            <p:cNvPr id="3" name="Group 47"/>
            <p:cNvGrpSpPr>
              <a:grpSpLocks/>
            </p:cNvGrpSpPr>
            <p:nvPr/>
          </p:nvGrpSpPr>
          <p:grpSpPr bwMode="auto">
            <a:xfrm>
              <a:off x="2895600" y="4572000"/>
              <a:ext cx="914400" cy="1981200"/>
              <a:chOff x="2736" y="2880"/>
              <a:chExt cx="576" cy="1248"/>
            </a:xfrm>
          </p:grpSpPr>
          <p:sp>
            <p:nvSpPr>
              <p:cNvPr id="16470"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4" name="Group 49"/>
              <p:cNvGrpSpPr>
                <a:grpSpLocks/>
              </p:cNvGrpSpPr>
              <p:nvPr/>
            </p:nvGrpSpPr>
            <p:grpSpPr bwMode="auto">
              <a:xfrm>
                <a:off x="2880" y="3360"/>
                <a:ext cx="134" cy="672"/>
                <a:chOff x="2688" y="1872"/>
                <a:chExt cx="96" cy="480"/>
              </a:xfrm>
            </p:grpSpPr>
            <p:sp>
              <p:nvSpPr>
                <p:cNvPr id="16473"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474"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16472"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5" name="Group 35"/>
            <p:cNvGrpSpPr>
              <a:grpSpLocks/>
            </p:cNvGrpSpPr>
            <p:nvPr/>
          </p:nvGrpSpPr>
          <p:grpSpPr bwMode="auto">
            <a:xfrm>
              <a:off x="838200" y="4495800"/>
              <a:ext cx="2024063" cy="2051050"/>
              <a:chOff x="864" y="672"/>
              <a:chExt cx="1275" cy="1292"/>
            </a:xfrm>
          </p:grpSpPr>
          <p:sp>
            <p:nvSpPr>
              <p:cNvPr id="16459"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16460"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16461"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16462" name="Freeform 39"/>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16463" name="Freeform 40"/>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16464"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16465"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16466" name="Freeform 43"/>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16467" name="Freeform 44"/>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16468"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16469"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6" name="Group 99"/>
          <p:cNvGrpSpPr>
            <a:grpSpLocks/>
          </p:cNvGrpSpPr>
          <p:nvPr/>
        </p:nvGrpSpPr>
        <p:grpSpPr bwMode="auto">
          <a:xfrm>
            <a:off x="7313613" y="1447800"/>
            <a:ext cx="1243012" cy="2005013"/>
            <a:chOff x="934" y="830"/>
            <a:chExt cx="626" cy="1012"/>
          </a:xfrm>
        </p:grpSpPr>
        <p:sp>
          <p:nvSpPr>
            <p:cNvPr id="16432"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7" name="Group 101"/>
            <p:cNvGrpSpPr>
              <a:grpSpLocks/>
            </p:cNvGrpSpPr>
            <p:nvPr/>
          </p:nvGrpSpPr>
          <p:grpSpPr bwMode="auto">
            <a:xfrm>
              <a:off x="934" y="830"/>
              <a:ext cx="626" cy="987"/>
              <a:chOff x="934" y="830"/>
              <a:chExt cx="626" cy="987"/>
            </a:xfrm>
          </p:grpSpPr>
          <p:sp>
            <p:nvSpPr>
              <p:cNvPr id="16434"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6435"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6436"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6437"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6438"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6439"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6440"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6441"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6442"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6443"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6444"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6445"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6446"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6447"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6448"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6449"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6450"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6451"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6452"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6453"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6454"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6455"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6456"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60" name="Text Box 125"/>
          <p:cNvSpPr txBox="1">
            <a:spLocks noChangeArrowheads="1"/>
          </p:cNvSpPr>
          <p:nvPr/>
        </p:nvSpPr>
        <p:spPr bwMode="blackWhite">
          <a:xfrm>
            <a:off x="7923213" y="2057400"/>
            <a:ext cx="763587" cy="338138"/>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a:t>
            </a:r>
          </a:p>
        </p:txBody>
      </p:sp>
      <p:pic>
        <p:nvPicPr>
          <p:cNvPr id="221249" name="Picture 4" descr="cbi"/>
          <p:cNvPicPr>
            <a:picLocks noChangeAspect="1" noChangeArrowheads="1"/>
          </p:cNvPicPr>
          <p:nvPr/>
        </p:nvPicPr>
        <p:blipFill>
          <a:blip r:embed="rId3" cstate="print"/>
          <a:srcRect/>
          <a:stretch>
            <a:fillRect/>
          </a:stretch>
        </p:blipFill>
        <p:spPr bwMode="auto">
          <a:xfrm>
            <a:off x="5715000" y="5105400"/>
            <a:ext cx="1936750" cy="1452563"/>
          </a:xfrm>
          <a:prstGeom prst="rect">
            <a:avLst/>
          </a:prstGeom>
          <a:noFill/>
          <a:ln w="9525">
            <a:noFill/>
            <a:miter lim="800000"/>
            <a:headEnd/>
            <a:tailEnd/>
          </a:ln>
        </p:spPr>
      </p:pic>
      <p:pic>
        <p:nvPicPr>
          <p:cNvPr id="221250" name="Picture 66"/>
          <p:cNvPicPr>
            <a:picLocks noChangeAspect="1" noChangeArrowheads="1"/>
          </p:cNvPicPr>
          <p:nvPr/>
        </p:nvPicPr>
        <p:blipFill>
          <a:blip r:embed="rId4" cstate="print"/>
          <a:srcRect/>
          <a:stretch>
            <a:fillRect/>
          </a:stretch>
        </p:blipFill>
        <p:spPr bwMode="auto">
          <a:xfrm>
            <a:off x="5757863" y="5105400"/>
            <a:ext cx="1938337" cy="1452563"/>
          </a:xfrm>
          <a:prstGeom prst="rect">
            <a:avLst/>
          </a:prstGeom>
          <a:noFill/>
          <a:ln w="9525">
            <a:noFill/>
            <a:miter lim="800000"/>
            <a:headEnd/>
            <a:tailEnd/>
          </a:ln>
        </p:spPr>
      </p:pic>
      <p:grpSp>
        <p:nvGrpSpPr>
          <p:cNvPr id="8" name="Group 99"/>
          <p:cNvGrpSpPr>
            <a:grpSpLocks/>
          </p:cNvGrpSpPr>
          <p:nvPr/>
        </p:nvGrpSpPr>
        <p:grpSpPr bwMode="auto">
          <a:xfrm>
            <a:off x="7315200" y="4548188"/>
            <a:ext cx="1243013" cy="2005012"/>
            <a:chOff x="934" y="830"/>
            <a:chExt cx="626" cy="1012"/>
          </a:xfrm>
        </p:grpSpPr>
        <p:sp>
          <p:nvSpPr>
            <p:cNvPr id="16407"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9" name="Group 101"/>
            <p:cNvGrpSpPr>
              <a:grpSpLocks/>
            </p:cNvGrpSpPr>
            <p:nvPr/>
          </p:nvGrpSpPr>
          <p:grpSpPr bwMode="auto">
            <a:xfrm>
              <a:off x="934" y="830"/>
              <a:ext cx="626" cy="987"/>
              <a:chOff x="934" y="830"/>
              <a:chExt cx="626" cy="987"/>
            </a:xfrm>
          </p:grpSpPr>
          <p:sp>
            <p:nvSpPr>
              <p:cNvPr id="16409"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6410"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6411"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6412"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6413"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6414"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6415"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6416"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6417"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6418"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6419"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6420"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6421"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6422"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6423"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6424"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6425"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6426"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6427"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6428"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6429"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6430"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6431"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88" name="Text Box 125"/>
          <p:cNvSpPr txBox="1">
            <a:spLocks noChangeArrowheads="1"/>
          </p:cNvSpPr>
          <p:nvPr/>
        </p:nvSpPr>
        <p:spPr bwMode="blackWhite">
          <a:xfrm>
            <a:off x="8096250" y="5292725"/>
            <a:ext cx="666750" cy="346075"/>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WDS</a:t>
            </a:r>
          </a:p>
        </p:txBody>
      </p:sp>
      <p:sp>
        <p:nvSpPr>
          <p:cNvPr id="87" name="Freeform 106"/>
          <p:cNvSpPr>
            <a:spLocks/>
          </p:cNvSpPr>
          <p:nvPr/>
        </p:nvSpPr>
        <p:spPr bwMode="blackWhite">
          <a:xfrm rot="10373105" flipV="1">
            <a:off x="2466975" y="2870200"/>
            <a:ext cx="4540250" cy="333375"/>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89" name="Freeform 106"/>
          <p:cNvSpPr>
            <a:spLocks/>
          </p:cNvSpPr>
          <p:nvPr/>
        </p:nvSpPr>
        <p:spPr bwMode="blackWhite">
          <a:xfrm rot="11498152" flipV="1">
            <a:off x="2619375" y="4340225"/>
            <a:ext cx="4540250" cy="333375"/>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90" name="Text Box 6"/>
          <p:cNvSpPr txBox="1">
            <a:spLocks noChangeArrowheads="1"/>
          </p:cNvSpPr>
          <p:nvPr/>
        </p:nvSpPr>
        <p:spPr bwMode="auto">
          <a:xfrm>
            <a:off x="2362200" y="3505200"/>
            <a:ext cx="2057400" cy="650875"/>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Discover IP/PXE Server</a:t>
            </a:r>
          </a:p>
        </p:txBody>
      </p:sp>
      <p:sp>
        <p:nvSpPr>
          <p:cNvPr id="91" name="Text Box 6"/>
          <p:cNvSpPr txBox="1">
            <a:spLocks noChangeArrowheads="1"/>
          </p:cNvSpPr>
          <p:nvPr/>
        </p:nvSpPr>
        <p:spPr bwMode="auto">
          <a:xfrm>
            <a:off x="2362200" y="3501008"/>
            <a:ext cx="2057400" cy="650875"/>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dirty="0"/>
              <a:t>Discover IP/PXE Server</a:t>
            </a:r>
          </a:p>
        </p:txBody>
      </p:sp>
      <p:sp>
        <p:nvSpPr>
          <p:cNvPr id="93" name="Freeform 106"/>
          <p:cNvSpPr>
            <a:spLocks/>
          </p:cNvSpPr>
          <p:nvPr/>
        </p:nvSpPr>
        <p:spPr bwMode="blackWhite">
          <a:xfrm rot="10473353" flipH="1">
            <a:off x="2438400" y="3519488"/>
            <a:ext cx="5141913"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dirty="0"/>
          </a:p>
        </p:txBody>
      </p:sp>
      <p:sp>
        <p:nvSpPr>
          <p:cNvPr id="94" name="Freeform 106"/>
          <p:cNvSpPr>
            <a:spLocks/>
          </p:cNvSpPr>
          <p:nvPr/>
        </p:nvSpPr>
        <p:spPr bwMode="blackWhite">
          <a:xfrm rot="11306119" flipH="1">
            <a:off x="2282825" y="4946650"/>
            <a:ext cx="5141913"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sp>
        <p:nvSpPr>
          <p:cNvPr id="96" name="Text Box 6"/>
          <p:cNvSpPr txBox="1">
            <a:spLocks noChangeArrowheads="1"/>
          </p:cNvSpPr>
          <p:nvPr/>
        </p:nvSpPr>
        <p:spPr bwMode="auto">
          <a:xfrm rot="-393461">
            <a:off x="5703888" y="3421063"/>
            <a:ext cx="1211262" cy="369887"/>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Offer IP</a:t>
            </a:r>
          </a:p>
        </p:txBody>
      </p:sp>
      <p:sp>
        <p:nvSpPr>
          <p:cNvPr id="97" name="Text Box 6"/>
          <p:cNvSpPr txBox="1">
            <a:spLocks noChangeArrowheads="1"/>
          </p:cNvSpPr>
          <p:nvPr/>
        </p:nvSpPr>
        <p:spPr bwMode="auto">
          <a:xfrm rot="167414">
            <a:off x="6010275" y="5514975"/>
            <a:ext cx="1211263" cy="369888"/>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I’m WDS</a:t>
            </a:r>
          </a:p>
        </p:txBody>
      </p:sp>
      <p:sp>
        <p:nvSpPr>
          <p:cNvPr id="98" name="Freeform 106"/>
          <p:cNvSpPr>
            <a:spLocks/>
          </p:cNvSpPr>
          <p:nvPr/>
        </p:nvSpPr>
        <p:spPr bwMode="blackWhite">
          <a:xfrm rot="10373105" flipV="1">
            <a:off x="2441575" y="2870200"/>
            <a:ext cx="4540250" cy="333375"/>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99" name="Text Box 6"/>
          <p:cNvSpPr txBox="1">
            <a:spLocks noChangeArrowheads="1"/>
          </p:cNvSpPr>
          <p:nvPr/>
        </p:nvSpPr>
        <p:spPr bwMode="auto">
          <a:xfrm rot="-393461">
            <a:off x="2455863" y="2840038"/>
            <a:ext cx="1211262" cy="368300"/>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Request</a:t>
            </a:r>
          </a:p>
        </p:txBody>
      </p:sp>
      <p:sp>
        <p:nvSpPr>
          <p:cNvPr id="100" name="Freeform 106"/>
          <p:cNvSpPr>
            <a:spLocks/>
          </p:cNvSpPr>
          <p:nvPr/>
        </p:nvSpPr>
        <p:spPr bwMode="blackWhite">
          <a:xfrm rot="10473353" flipH="1">
            <a:off x="2519363" y="3519488"/>
            <a:ext cx="5141912"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dirty="0"/>
          </a:p>
        </p:txBody>
      </p:sp>
      <p:sp>
        <p:nvSpPr>
          <p:cNvPr id="101" name="Text Box 6"/>
          <p:cNvSpPr txBox="1">
            <a:spLocks noChangeArrowheads="1"/>
          </p:cNvSpPr>
          <p:nvPr/>
        </p:nvSpPr>
        <p:spPr bwMode="auto">
          <a:xfrm rot="-393461">
            <a:off x="5730875" y="3401722"/>
            <a:ext cx="1587500" cy="369887"/>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dirty="0"/>
              <a:t>Acknowledge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par>
                          <p:cTn id="13" fill="hold">
                            <p:stCondLst>
                              <p:cond delay="0"/>
                            </p:stCondLst>
                            <p:childTnLst>
                              <p:par>
                                <p:cTn id="14" presetID="56" presetClass="path" presetSubtype="0" accel="50000" decel="50000" fill="hold" grpId="0" nodeType="afterEffect">
                                  <p:stCondLst>
                                    <p:cond delay="0"/>
                                  </p:stCondLst>
                                  <p:childTnLst>
                                    <p:animMotion origin="layout" path="M -3.33333E-6 -4.81481E-6 L 0.32917 -0.24745 " pathEditMode="relative" rAng="0" ptsTypes="AA">
                                      <p:cBhvr>
                                        <p:cTn id="15" dur="2000" fill="hold"/>
                                        <p:tgtEl>
                                          <p:spTgt spid="90"/>
                                        </p:tgtEl>
                                        <p:attrNameLst>
                                          <p:attrName>ppt_x</p:attrName>
                                          <p:attrName>ppt_y</p:attrName>
                                        </p:attrNameLst>
                                      </p:cBhvr>
                                      <p:rCtr x="16500" y="-12400"/>
                                    </p:animMotion>
                                  </p:childTnLst>
                                </p:cTn>
                              </p:par>
                              <p:par>
                                <p:cTn id="16" presetID="49" presetClass="path" presetSubtype="0" accel="50000" decel="50000" fill="hold" grpId="0" nodeType="withEffect">
                                  <p:stCondLst>
                                    <p:cond delay="0"/>
                                  </p:stCondLst>
                                  <p:childTnLst>
                                    <p:animMotion origin="layout" path="M 5.55112E-17 3.33333E-6 L 0.33333 0.1 " pathEditMode="relative" rAng="0" ptsTypes="AA">
                                      <p:cBhvr>
                                        <p:cTn id="17" dur="2000" fill="hold"/>
                                        <p:tgtEl>
                                          <p:spTgt spid="91"/>
                                        </p:tgtEl>
                                        <p:attrNameLst>
                                          <p:attrName>ppt_x</p:attrName>
                                          <p:attrName>ppt_y</p:attrName>
                                        </p:attrNameLst>
                                      </p:cBhvr>
                                      <p:rCtr x="16700" y="5000"/>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7"/>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89"/>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90"/>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91"/>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par>
                          <p:cTn id="33" fill="hold">
                            <p:stCondLst>
                              <p:cond delay="0"/>
                            </p:stCondLst>
                            <p:childTnLst>
                              <p:par>
                                <p:cTn id="34" presetID="35" presetClass="path" presetSubtype="0" accel="50000" decel="50000" fill="hold" grpId="1" nodeType="afterEffect">
                                  <p:stCondLst>
                                    <p:cond delay="0"/>
                                  </p:stCondLst>
                                  <p:childTnLst>
                                    <p:animMotion origin="layout" path="M -0.04584 0.03634 L -0.3408 0.03819 " pathEditMode="relative" rAng="0" ptsTypes="AA">
                                      <p:cBhvr>
                                        <p:cTn id="35" dur="2000" fill="hold"/>
                                        <p:tgtEl>
                                          <p:spTgt spid="96"/>
                                        </p:tgtEl>
                                        <p:attrNameLst>
                                          <p:attrName>ppt_x</p:attrName>
                                          <p:attrName>ppt_y</p:attrName>
                                        </p:attrNameLst>
                                      </p:cBhvr>
                                      <p:rCtr x="-14800" y="100"/>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childTnLst>
                                </p:cTn>
                              </p:par>
                            </p:childTnLst>
                          </p:cTn>
                        </p:par>
                        <p:par>
                          <p:cTn id="42" fill="hold">
                            <p:stCondLst>
                              <p:cond delay="0"/>
                            </p:stCondLst>
                            <p:childTnLst>
                              <p:par>
                                <p:cTn id="43" presetID="35" presetClass="path" presetSubtype="0" accel="50000" decel="50000" fill="hold" grpId="1" nodeType="afterEffect">
                                  <p:stCondLst>
                                    <p:cond delay="0"/>
                                  </p:stCondLst>
                                  <p:childTnLst>
                                    <p:animMotion origin="layout" path="M 2.5E-6 1.48148E-6 L -0.37344 -0.13102 " pathEditMode="relative" rAng="0" ptsTypes="AA">
                                      <p:cBhvr>
                                        <p:cTn id="44" dur="2000" fill="hold"/>
                                        <p:tgtEl>
                                          <p:spTgt spid="97"/>
                                        </p:tgtEl>
                                        <p:attrNameLst>
                                          <p:attrName>ppt_x</p:attrName>
                                          <p:attrName>ppt_y</p:attrName>
                                        </p:attrNameLst>
                                      </p:cBhvr>
                                      <p:rCtr x="-18700" y="-6600"/>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94"/>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97"/>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9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3"/>
                                        </p:tgtEl>
                                        <p:attrNameLst>
                                          <p:attrName>style.visibility</p:attrName>
                                        </p:attrNameLst>
                                      </p:cBhvr>
                                      <p:to>
                                        <p:strVal val="hidden"/>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98"/>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99"/>
                                        </p:tgtEl>
                                        <p:attrNameLst>
                                          <p:attrName>style.visibility</p:attrName>
                                        </p:attrNameLst>
                                      </p:cBhvr>
                                      <p:to>
                                        <p:strVal val="visible"/>
                                      </p:to>
                                    </p:set>
                                  </p:childTnLst>
                                </p:cTn>
                              </p:par>
                            </p:childTnLst>
                          </p:cTn>
                        </p:par>
                        <p:par>
                          <p:cTn id="60" fill="hold">
                            <p:stCondLst>
                              <p:cond delay="0"/>
                            </p:stCondLst>
                            <p:childTnLst>
                              <p:par>
                                <p:cTn id="61" presetID="56" presetClass="path" presetSubtype="0" accel="50000" decel="50000" fill="hold" grpId="0" nodeType="afterEffect">
                                  <p:stCondLst>
                                    <p:cond delay="0"/>
                                  </p:stCondLst>
                                  <p:childTnLst>
                                    <p:animMotion origin="layout" path="M -2.22222E-6 -2.22222E-6 L 0.32361 -0.04097 " pathEditMode="relative" rAng="0" ptsTypes="AA">
                                      <p:cBhvr>
                                        <p:cTn id="62" dur="2000" fill="hold"/>
                                        <p:tgtEl>
                                          <p:spTgt spid="99"/>
                                        </p:tgtEl>
                                        <p:attrNameLst>
                                          <p:attrName>ppt_x</p:attrName>
                                          <p:attrName>ppt_y</p:attrName>
                                        </p:attrNameLst>
                                      </p:cBhvr>
                                      <p:rCtr x="16200" y="-2100"/>
                                    </p:animMotion>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9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98"/>
                                        </p:tgtEl>
                                        <p:attrNameLst>
                                          <p:attrName>style.visibility</p:attrName>
                                        </p:attrNameLst>
                                      </p:cBhvr>
                                      <p:to>
                                        <p:strVal val="hidden"/>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01"/>
                                        </p:tgtEl>
                                        <p:attrNameLst>
                                          <p:attrName>style.visibility</p:attrName>
                                        </p:attrNameLst>
                                      </p:cBhvr>
                                      <p:to>
                                        <p:strVal val="visible"/>
                                      </p:to>
                                    </p:set>
                                  </p:childTnLst>
                                </p:cTn>
                              </p:par>
                            </p:childTnLst>
                          </p:cTn>
                        </p:par>
                        <p:par>
                          <p:cTn id="74" fill="hold">
                            <p:stCondLst>
                              <p:cond delay="0"/>
                            </p:stCondLst>
                            <p:childTnLst>
                              <p:par>
                                <p:cTn id="75" presetID="35" presetClass="path" presetSubtype="0" accel="50000" decel="50000" fill="hold" grpId="1" nodeType="afterEffect">
                                  <p:stCondLst>
                                    <p:cond delay="0"/>
                                  </p:stCondLst>
                                  <p:childTnLst>
                                    <p:animMotion origin="layout" path="M -0.04584 0.03634 L -0.3408 0.03819 " pathEditMode="relative" rAng="0" ptsTypes="AA">
                                      <p:cBhvr>
                                        <p:cTn id="76" dur="2000" fill="hold"/>
                                        <p:tgtEl>
                                          <p:spTgt spid="101"/>
                                        </p:tgtEl>
                                        <p:attrNameLst>
                                          <p:attrName>ppt_x</p:attrName>
                                          <p:attrName>ppt_y</p:attrName>
                                        </p:attrNameLst>
                                      </p:cBhvr>
                                      <p:rCtr x="-14800" y="100"/>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10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0"/>
                                        </p:tgtEl>
                                        <p:attrNameLst>
                                          <p:attrName>style.visibility</p:attrName>
                                        </p:attrNameLst>
                                      </p:cBhvr>
                                      <p:to>
                                        <p:strVal val="hidden"/>
                                      </p:to>
                                    </p:set>
                                  </p:childTnLst>
                                </p:cTn>
                              </p:par>
                            </p:childTnLst>
                          </p:cTn>
                        </p:par>
                        <p:par>
                          <p:cTn id="83" fill="hold">
                            <p:stCondLst>
                              <p:cond delay="0"/>
                            </p:stCondLst>
                            <p:childTnLst>
                              <p:par>
                                <p:cTn id="84" presetID="1" presetClass="entr" presetSubtype="0" fill="hold" nodeType="afterEffect">
                                  <p:stCondLst>
                                    <p:cond delay="0"/>
                                  </p:stCondLst>
                                  <p:childTnLst>
                                    <p:set>
                                      <p:cBhvr>
                                        <p:cTn id="85" dur="1" fill="hold">
                                          <p:stCondLst>
                                            <p:cond delay="0"/>
                                          </p:stCondLst>
                                        </p:cTn>
                                        <p:tgtEl>
                                          <p:spTgt spid="221249"/>
                                        </p:tgtEl>
                                        <p:attrNameLst>
                                          <p:attrName>style.visibility</p:attrName>
                                        </p:attrNameLst>
                                      </p:cBhvr>
                                      <p:to>
                                        <p:strVal val="visible"/>
                                      </p:to>
                                    </p:set>
                                  </p:childTnLst>
                                </p:cTn>
                              </p:par>
                              <p:par>
                                <p:cTn id="86" presetID="35" presetClass="path" presetSubtype="0" accel="50000" decel="50000" fill="hold" nodeType="withEffect">
                                  <p:stCondLst>
                                    <p:cond delay="0"/>
                                  </p:stCondLst>
                                  <p:childTnLst>
                                    <p:animMotion origin="layout" path="M -2.77778E-6 -1.48148E-6 L -0.5309 -0.23912 " pathEditMode="relative" rAng="0" ptsTypes="AA">
                                      <p:cBhvr>
                                        <p:cTn id="87" dur="2000" fill="hold"/>
                                        <p:tgtEl>
                                          <p:spTgt spid="221249"/>
                                        </p:tgtEl>
                                        <p:attrNameLst>
                                          <p:attrName>ppt_x</p:attrName>
                                          <p:attrName>ppt_y</p:attrName>
                                        </p:attrNameLst>
                                      </p:cBhvr>
                                      <p:rCtr x="-26500" y="-12000"/>
                                    </p:animMotion>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21249"/>
                                        </p:tgtEl>
                                        <p:attrNameLst>
                                          <p:attrName>style.visibility</p:attrName>
                                        </p:attrNameLst>
                                      </p:cBhvr>
                                      <p:to>
                                        <p:strVal val="hidden"/>
                                      </p:to>
                                    </p:set>
                                  </p:childTnLst>
                                </p:cTn>
                              </p:par>
                            </p:childTnLst>
                          </p:cTn>
                        </p:par>
                        <p:par>
                          <p:cTn id="92" fill="hold">
                            <p:stCondLst>
                              <p:cond delay="0"/>
                            </p:stCondLst>
                            <p:childTnLst>
                              <p:par>
                                <p:cTn id="93" presetID="1" presetClass="entr" presetSubtype="0" fill="hold" nodeType="afterEffect">
                                  <p:stCondLst>
                                    <p:cond delay="0"/>
                                  </p:stCondLst>
                                  <p:childTnLst>
                                    <p:set>
                                      <p:cBhvr>
                                        <p:cTn id="94" dur="1" fill="hold">
                                          <p:stCondLst>
                                            <p:cond delay="0"/>
                                          </p:stCondLst>
                                        </p:cTn>
                                        <p:tgtEl>
                                          <p:spTgt spid="221250"/>
                                        </p:tgtEl>
                                        <p:attrNameLst>
                                          <p:attrName>style.visibility</p:attrName>
                                        </p:attrNameLst>
                                      </p:cBhvr>
                                      <p:to>
                                        <p:strVal val="visible"/>
                                      </p:to>
                                    </p:set>
                                  </p:childTnLst>
                                </p:cTn>
                              </p:par>
                              <p:par>
                                <p:cTn id="95" presetID="35" presetClass="path" presetSubtype="0" accel="50000" decel="50000" fill="hold" nodeType="withEffect">
                                  <p:stCondLst>
                                    <p:cond delay="0"/>
                                  </p:stCondLst>
                                  <p:childTnLst>
                                    <p:animMotion origin="layout" path="M -2.77778E-6 -1.48148E-6 L -0.5309 -0.22801 " pathEditMode="relative" rAng="0" ptsTypes="AA">
                                      <p:cBhvr>
                                        <p:cTn id="96" dur="2000" fill="hold"/>
                                        <p:tgtEl>
                                          <p:spTgt spid="221250"/>
                                        </p:tgtEl>
                                        <p:attrNameLst>
                                          <p:attrName>ppt_x</p:attrName>
                                          <p:attrName>ppt_y</p:attrName>
                                        </p:attrNameLst>
                                      </p:cBhvr>
                                      <p:rCtr x="-26500" y="-1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9" grpId="0" animBg="1"/>
      <p:bldP spid="89" grpId="1" animBg="1"/>
      <p:bldP spid="90" grpId="0" animBg="1"/>
      <p:bldP spid="90" grpId="1" animBg="1"/>
      <p:bldP spid="90" grpId="2" animBg="1"/>
      <p:bldP spid="91" grpId="0" animBg="1"/>
      <p:bldP spid="91" grpId="1" animBg="1"/>
      <p:bldP spid="91" grpId="2" animBg="1"/>
      <p:bldP spid="93" grpId="0" animBg="1"/>
      <p:bldP spid="93" grpId="1" animBg="1"/>
      <p:bldP spid="94" grpId="0" animBg="1"/>
      <p:bldP spid="94" grpId="1" animBg="1"/>
      <p:bldP spid="96" grpId="0" animBg="1"/>
      <p:bldP spid="96" grpId="1" animBg="1"/>
      <p:bldP spid="96" grpId="2" animBg="1"/>
      <p:bldP spid="97" grpId="0" animBg="1"/>
      <p:bldP spid="97" grpId="1" animBg="1"/>
      <p:bldP spid="97"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WDS &amp; DHCP Different Subnets</a:t>
            </a:r>
          </a:p>
        </p:txBody>
      </p:sp>
      <p:sp>
        <p:nvSpPr>
          <p:cNvPr id="30" name="Text Box 3"/>
          <p:cNvSpPr txBox="1">
            <a:spLocks noChangeArrowheads="1"/>
          </p:cNvSpPr>
          <p:nvPr/>
        </p:nvSpPr>
        <p:spPr bwMode="blackWhite">
          <a:xfrm>
            <a:off x="228600" y="2819400"/>
            <a:ext cx="1122363"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a:effectLst>
                  <a:outerShdw blurRad="38100" dist="38100" dir="2700000" algn="tl">
                    <a:srgbClr val="000000"/>
                  </a:outerShdw>
                </a:effectLst>
              </a:rPr>
              <a:t>Bare-Metal</a:t>
            </a:r>
          </a:p>
        </p:txBody>
      </p:sp>
      <p:grpSp>
        <p:nvGrpSpPr>
          <p:cNvPr id="2" name="Group 213"/>
          <p:cNvGrpSpPr>
            <a:grpSpLocks/>
          </p:cNvGrpSpPr>
          <p:nvPr/>
        </p:nvGrpSpPr>
        <p:grpSpPr bwMode="auto">
          <a:xfrm>
            <a:off x="609600" y="3276600"/>
            <a:ext cx="1676400" cy="1154113"/>
            <a:chOff x="838200" y="4495800"/>
            <a:chExt cx="2971800" cy="2057400"/>
          </a:xfrm>
        </p:grpSpPr>
        <p:grpSp>
          <p:nvGrpSpPr>
            <p:cNvPr id="3" name="Group 47"/>
            <p:cNvGrpSpPr>
              <a:grpSpLocks/>
            </p:cNvGrpSpPr>
            <p:nvPr/>
          </p:nvGrpSpPr>
          <p:grpSpPr bwMode="auto">
            <a:xfrm>
              <a:off x="2895600" y="4572000"/>
              <a:ext cx="914400" cy="1981200"/>
              <a:chOff x="2736" y="2880"/>
              <a:chExt cx="576" cy="1248"/>
            </a:xfrm>
          </p:grpSpPr>
          <p:sp>
            <p:nvSpPr>
              <p:cNvPr id="17489"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4" name="Group 49"/>
              <p:cNvGrpSpPr>
                <a:grpSpLocks/>
              </p:cNvGrpSpPr>
              <p:nvPr/>
            </p:nvGrpSpPr>
            <p:grpSpPr bwMode="auto">
              <a:xfrm>
                <a:off x="2880" y="3360"/>
                <a:ext cx="134" cy="672"/>
                <a:chOff x="2688" y="1872"/>
                <a:chExt cx="96" cy="480"/>
              </a:xfrm>
            </p:grpSpPr>
            <p:sp>
              <p:nvSpPr>
                <p:cNvPr id="17492"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493"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17491"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5" name="Group 35"/>
            <p:cNvGrpSpPr>
              <a:grpSpLocks/>
            </p:cNvGrpSpPr>
            <p:nvPr/>
          </p:nvGrpSpPr>
          <p:grpSpPr bwMode="auto">
            <a:xfrm>
              <a:off x="838200" y="4495800"/>
              <a:ext cx="2024063" cy="2051050"/>
              <a:chOff x="864" y="672"/>
              <a:chExt cx="1275" cy="1292"/>
            </a:xfrm>
          </p:grpSpPr>
          <p:sp>
            <p:nvSpPr>
              <p:cNvPr id="17478"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17479"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17480"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17481" name="Freeform 39"/>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17482" name="Freeform 40"/>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17483"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17484"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17485" name="Freeform 43"/>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17486" name="Freeform 44"/>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17487"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17488"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6" name="Group 99"/>
          <p:cNvGrpSpPr>
            <a:grpSpLocks/>
          </p:cNvGrpSpPr>
          <p:nvPr/>
        </p:nvGrpSpPr>
        <p:grpSpPr bwMode="auto">
          <a:xfrm>
            <a:off x="7313613" y="1447800"/>
            <a:ext cx="1243012" cy="2005013"/>
            <a:chOff x="934" y="830"/>
            <a:chExt cx="626" cy="1012"/>
          </a:xfrm>
        </p:grpSpPr>
        <p:sp>
          <p:nvSpPr>
            <p:cNvPr id="17451"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7" name="Group 101"/>
            <p:cNvGrpSpPr>
              <a:grpSpLocks/>
            </p:cNvGrpSpPr>
            <p:nvPr/>
          </p:nvGrpSpPr>
          <p:grpSpPr bwMode="auto">
            <a:xfrm>
              <a:off x="934" y="830"/>
              <a:ext cx="626" cy="987"/>
              <a:chOff x="934" y="830"/>
              <a:chExt cx="626" cy="987"/>
            </a:xfrm>
          </p:grpSpPr>
          <p:sp>
            <p:nvSpPr>
              <p:cNvPr id="17453"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7454"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7455"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7456"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7457"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7458"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7459"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7460"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7461"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7462"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7463"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7464"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7465"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7466"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7467"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7468"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7469"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7470"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7471"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7472"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7473"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7474"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7475"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60" name="Text Box 125"/>
          <p:cNvSpPr txBox="1">
            <a:spLocks noChangeArrowheads="1"/>
          </p:cNvSpPr>
          <p:nvPr/>
        </p:nvSpPr>
        <p:spPr bwMode="blackWhite">
          <a:xfrm>
            <a:off x="7923213" y="2057400"/>
            <a:ext cx="763587" cy="338138"/>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a:t>
            </a:r>
          </a:p>
        </p:txBody>
      </p:sp>
      <p:grpSp>
        <p:nvGrpSpPr>
          <p:cNvPr id="8" name="Group 99"/>
          <p:cNvGrpSpPr>
            <a:grpSpLocks/>
          </p:cNvGrpSpPr>
          <p:nvPr/>
        </p:nvGrpSpPr>
        <p:grpSpPr bwMode="auto">
          <a:xfrm>
            <a:off x="7315200" y="4548188"/>
            <a:ext cx="1243013" cy="2005012"/>
            <a:chOff x="934" y="830"/>
            <a:chExt cx="626" cy="1012"/>
          </a:xfrm>
        </p:grpSpPr>
        <p:sp>
          <p:nvSpPr>
            <p:cNvPr id="17426"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9" name="Group 101"/>
            <p:cNvGrpSpPr>
              <a:grpSpLocks/>
            </p:cNvGrpSpPr>
            <p:nvPr/>
          </p:nvGrpSpPr>
          <p:grpSpPr bwMode="auto">
            <a:xfrm>
              <a:off x="934" y="830"/>
              <a:ext cx="626" cy="987"/>
              <a:chOff x="934" y="830"/>
              <a:chExt cx="626" cy="987"/>
            </a:xfrm>
          </p:grpSpPr>
          <p:sp>
            <p:nvSpPr>
              <p:cNvPr id="17428"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7429"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7430"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7431"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7432"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7433"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7434"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7435"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7436"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7437"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7438"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7439"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7440"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7441"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7442"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7443"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7444"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7445"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7446"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7447"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7448"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7449"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7450"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88" name="Text Box 125"/>
          <p:cNvSpPr txBox="1">
            <a:spLocks noChangeArrowheads="1"/>
          </p:cNvSpPr>
          <p:nvPr/>
        </p:nvSpPr>
        <p:spPr bwMode="blackWhite">
          <a:xfrm>
            <a:off x="8096250" y="5292725"/>
            <a:ext cx="666750" cy="346075"/>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WDS</a:t>
            </a:r>
          </a:p>
        </p:txBody>
      </p:sp>
      <p:sp>
        <p:nvSpPr>
          <p:cNvPr id="92" name="Freeform 106"/>
          <p:cNvSpPr>
            <a:spLocks/>
          </p:cNvSpPr>
          <p:nvPr/>
        </p:nvSpPr>
        <p:spPr bwMode="blackWhite">
          <a:xfrm rot="10373105" flipV="1">
            <a:off x="2441575" y="2870200"/>
            <a:ext cx="4540250" cy="333375"/>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90" name="Text Box 6"/>
          <p:cNvSpPr txBox="1">
            <a:spLocks noChangeArrowheads="1"/>
          </p:cNvSpPr>
          <p:nvPr/>
        </p:nvSpPr>
        <p:spPr bwMode="auto">
          <a:xfrm>
            <a:off x="2286000" y="2895600"/>
            <a:ext cx="2057400" cy="650875"/>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Discover IP/PXE Server</a:t>
            </a:r>
          </a:p>
        </p:txBody>
      </p:sp>
      <p:sp>
        <p:nvSpPr>
          <p:cNvPr id="95" name="Freeform 106"/>
          <p:cNvSpPr>
            <a:spLocks/>
          </p:cNvSpPr>
          <p:nvPr/>
        </p:nvSpPr>
        <p:spPr bwMode="blackWhite">
          <a:xfrm rot="11026813" flipH="1" flipV="1">
            <a:off x="2286000" y="3505200"/>
            <a:ext cx="5141913"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102" name="Text Box 6"/>
          <p:cNvSpPr txBox="1">
            <a:spLocks noChangeArrowheads="1"/>
          </p:cNvSpPr>
          <p:nvPr/>
        </p:nvSpPr>
        <p:spPr bwMode="auto">
          <a:xfrm rot="230761">
            <a:off x="5700713" y="3106738"/>
            <a:ext cx="1614487" cy="923925"/>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Offer IP Option 66 Option 67</a:t>
            </a:r>
          </a:p>
        </p:txBody>
      </p:sp>
      <p:sp>
        <p:nvSpPr>
          <p:cNvPr id="103" name="Freeform 106"/>
          <p:cNvSpPr>
            <a:spLocks/>
          </p:cNvSpPr>
          <p:nvPr/>
        </p:nvSpPr>
        <p:spPr bwMode="blackWhite">
          <a:xfrm rot="10800000">
            <a:off x="2286000" y="3886200"/>
            <a:ext cx="5141913"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sp>
        <p:nvSpPr>
          <p:cNvPr id="105" name="Text Box 6"/>
          <p:cNvSpPr txBox="1">
            <a:spLocks noChangeArrowheads="1"/>
          </p:cNvSpPr>
          <p:nvPr/>
        </p:nvSpPr>
        <p:spPr bwMode="auto">
          <a:xfrm>
            <a:off x="5627688" y="3261359"/>
            <a:ext cx="1611312" cy="376238"/>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Acknowledge</a:t>
            </a:r>
          </a:p>
        </p:txBody>
      </p:sp>
      <p:sp>
        <p:nvSpPr>
          <p:cNvPr id="99" name="Text Box 6"/>
          <p:cNvSpPr txBox="1">
            <a:spLocks noChangeArrowheads="1"/>
          </p:cNvSpPr>
          <p:nvPr/>
        </p:nvSpPr>
        <p:spPr bwMode="auto">
          <a:xfrm>
            <a:off x="2286000" y="4114800"/>
            <a:ext cx="1211263" cy="369888"/>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Request</a:t>
            </a:r>
          </a:p>
        </p:txBody>
      </p:sp>
      <p:pic>
        <p:nvPicPr>
          <p:cNvPr id="106" name="Picture 66"/>
          <p:cNvPicPr>
            <a:picLocks noChangeAspect="1" noChangeArrowheads="1"/>
          </p:cNvPicPr>
          <p:nvPr/>
        </p:nvPicPr>
        <p:blipFill>
          <a:blip r:embed="rId3" cstate="print"/>
          <a:srcRect/>
          <a:stretch>
            <a:fillRect/>
          </a:stretch>
        </p:blipFill>
        <p:spPr bwMode="auto">
          <a:xfrm>
            <a:off x="5715000" y="5105400"/>
            <a:ext cx="1938338" cy="1452563"/>
          </a:xfrm>
          <a:prstGeom prst="rect">
            <a:avLst/>
          </a:prstGeom>
          <a:noFill/>
          <a:ln w="9525">
            <a:noFill/>
            <a:miter lim="800000"/>
            <a:headEnd/>
            <a:tailEnd/>
          </a:ln>
        </p:spPr>
      </p:pic>
      <p:pic>
        <p:nvPicPr>
          <p:cNvPr id="107" name="Picture 4" descr="cbi"/>
          <p:cNvPicPr>
            <a:picLocks noChangeAspect="1" noChangeArrowheads="1"/>
          </p:cNvPicPr>
          <p:nvPr/>
        </p:nvPicPr>
        <p:blipFill>
          <a:blip r:embed="rId4" cstate="print"/>
          <a:srcRect/>
          <a:stretch>
            <a:fillRect/>
          </a:stretch>
        </p:blipFill>
        <p:spPr bwMode="auto">
          <a:xfrm>
            <a:off x="5715000" y="5105400"/>
            <a:ext cx="1936750" cy="1452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63" presetClass="path" presetSubtype="0" accel="50000" decel="50000" fill="hold" grpId="1" nodeType="withEffect">
                                  <p:stCondLst>
                                    <p:cond delay="0"/>
                                  </p:stCondLst>
                                  <p:childTnLst>
                                    <p:animMotion origin="layout" path="M 5.55112E-17 4.07407E-6 L 0.34583 -0.05857 " pathEditMode="relative" rAng="0" ptsTypes="AA">
                                      <p:cBhvr>
                                        <p:cTn id="10" dur="2000" fill="hold"/>
                                        <p:tgtEl>
                                          <p:spTgt spid="90"/>
                                        </p:tgtEl>
                                        <p:attrNameLst>
                                          <p:attrName>ppt_x</p:attrName>
                                          <p:attrName>ppt_y</p:attrName>
                                        </p:attrNameLst>
                                      </p:cBhvr>
                                      <p:rCtr x="173" y="-29"/>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9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2"/>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0.00416 -0.06366 L -0.34914 -0.0507 " pathEditMode="relative" rAng="0" ptsTypes="AA">
                                      <p:cBhvr>
                                        <p:cTn id="23" dur="2000" fill="hold"/>
                                        <p:tgtEl>
                                          <p:spTgt spid="102"/>
                                        </p:tgtEl>
                                        <p:attrNameLst>
                                          <p:attrName>ppt_x</p:attrName>
                                          <p:attrName>ppt_y</p:attrName>
                                        </p:attrNameLst>
                                      </p:cBhvr>
                                      <p:rCtr x="-177" y="6"/>
                                    </p:animMotion>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2" nodeType="clickEffect">
                                  <p:stCondLst>
                                    <p:cond delay="0"/>
                                  </p:stCondLst>
                                  <p:childTnLst>
                                    <p:set>
                                      <p:cBhvr>
                                        <p:cTn id="27" dur="1" fill="hold">
                                          <p:stCondLst>
                                            <p:cond delay="0"/>
                                          </p:stCondLst>
                                        </p:cTn>
                                        <p:tgtEl>
                                          <p:spTgt spid="10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5"/>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childTnLst>
                                </p:cTn>
                              </p:par>
                            </p:childTnLst>
                          </p:cTn>
                        </p:par>
                        <p:par>
                          <p:cTn id="34" fill="hold">
                            <p:stCondLst>
                              <p:cond delay="0"/>
                            </p:stCondLst>
                            <p:childTnLst>
                              <p:par>
                                <p:cTn id="35" presetID="63" presetClass="path" presetSubtype="0" accel="50000" decel="50000" fill="hold" grpId="1" nodeType="afterEffect">
                                  <p:stCondLst>
                                    <p:cond delay="0"/>
                                  </p:stCondLst>
                                  <p:childTnLst>
                                    <p:animMotion origin="layout" path="M 2.22222E-6 2.96296E-6 L 0.41805 -0.06135 " pathEditMode="relative" rAng="0" ptsTypes="AA">
                                      <p:cBhvr>
                                        <p:cTn id="36" dur="2000" fill="hold"/>
                                        <p:tgtEl>
                                          <p:spTgt spid="99"/>
                                        </p:tgtEl>
                                        <p:attrNameLst>
                                          <p:attrName>ppt_x</p:attrName>
                                          <p:attrName>ppt_y</p:attrName>
                                        </p:attrNameLst>
                                      </p:cBhvr>
                                      <p:rCtr x="209" y="-31"/>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9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3"/>
                                        </p:tgtEl>
                                        <p:attrNameLst>
                                          <p:attrName>style.visibility</p:attrName>
                                        </p:attrNameLst>
                                      </p:cBhvr>
                                      <p:to>
                                        <p:strVal val="hidden"/>
                                      </p:to>
                                    </p:set>
                                  </p:childTnLst>
                                </p:cTn>
                              </p:par>
                              <p:par>
                                <p:cTn id="43" presetID="1" presetClass="entr" presetSubtype="0" fill="hold" grpId="2"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childTnLst>
                          </p:cTn>
                        </p:par>
                        <p:par>
                          <p:cTn id="47" fill="hold">
                            <p:stCondLst>
                              <p:cond delay="0"/>
                            </p:stCondLst>
                            <p:childTnLst>
                              <p:par>
                                <p:cTn id="48" presetID="35" presetClass="path" presetSubtype="0" accel="50000" decel="50000" fill="hold" grpId="1" nodeType="afterEffect">
                                  <p:stCondLst>
                                    <p:cond delay="0"/>
                                  </p:stCondLst>
                                  <p:childTnLst>
                                    <p:animMotion origin="layout" path="M -0.07968 -0.00509 L -0.32968 -0.00509 " pathEditMode="relative" rAng="0" ptsTypes="AA">
                                      <p:cBhvr>
                                        <p:cTn id="49" dur="2000" fill="hold"/>
                                        <p:tgtEl>
                                          <p:spTgt spid="105"/>
                                        </p:tgtEl>
                                        <p:attrNameLst>
                                          <p:attrName>ppt_x</p:attrName>
                                          <p:attrName>ppt_y</p:attrName>
                                        </p:attrNameLst>
                                      </p:cBhvr>
                                      <p:rCtr x="-125" y="0"/>
                                    </p:animMotion>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2" nodeType="clickEffect">
                                  <p:stCondLst>
                                    <p:cond delay="0"/>
                                  </p:stCondLst>
                                  <p:childTnLst>
                                    <p:set>
                                      <p:cBhvr>
                                        <p:cTn id="53" dur="1" fill="hold">
                                          <p:stCondLst>
                                            <p:cond delay="0"/>
                                          </p:stCondLst>
                                        </p:cTn>
                                        <p:tgtEl>
                                          <p:spTgt spid="105"/>
                                        </p:tgtEl>
                                        <p:attrNameLst>
                                          <p:attrName>style.visibility</p:attrName>
                                        </p:attrNameLst>
                                      </p:cBhvr>
                                      <p:to>
                                        <p:strVal val="hidden"/>
                                      </p:to>
                                    </p:set>
                                  </p:childTnLst>
                                </p:cTn>
                              </p:par>
                              <p:par>
                                <p:cTn id="54" presetID="1" presetClass="exit" presetSubtype="0" fill="hold" grpId="3" nodeType="withEffect">
                                  <p:stCondLst>
                                    <p:cond delay="0"/>
                                  </p:stCondLst>
                                  <p:childTnLst>
                                    <p:set>
                                      <p:cBhvr>
                                        <p:cTn id="55" dur="1" fill="hold">
                                          <p:stCondLst>
                                            <p:cond delay="0"/>
                                          </p:stCondLst>
                                        </p:cTn>
                                        <p:tgtEl>
                                          <p:spTgt spid="95"/>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35" presetClass="path" presetSubtype="0" accel="50000" decel="50000" fill="hold" nodeType="withEffect">
                                  <p:stCondLst>
                                    <p:cond delay="0"/>
                                  </p:stCondLst>
                                  <p:childTnLst>
                                    <p:animMotion origin="layout" path="M -2.77778E-6 -1.48148E-6 L -0.5309 -0.23912 " pathEditMode="relative" rAng="0" ptsTypes="AA">
                                      <p:cBhvr>
                                        <p:cTn id="60" dur="2000" fill="hold"/>
                                        <p:tgtEl>
                                          <p:spTgt spid="107"/>
                                        </p:tgtEl>
                                        <p:attrNameLst>
                                          <p:attrName>ppt_x</p:attrName>
                                          <p:attrName>ppt_y</p:attrName>
                                        </p:attrNameLst>
                                      </p:cBhvr>
                                      <p:rCtr x="-265" y="-120"/>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7"/>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106"/>
                                        </p:tgtEl>
                                        <p:attrNameLst>
                                          <p:attrName>style.visibility</p:attrName>
                                        </p:attrNameLst>
                                      </p:cBhvr>
                                      <p:to>
                                        <p:strVal val="visible"/>
                                      </p:to>
                                    </p:set>
                                  </p:childTnLst>
                                </p:cTn>
                              </p:par>
                              <p:par>
                                <p:cTn id="68" presetID="35" presetClass="path" presetSubtype="0" accel="50000" decel="50000" fill="hold" nodeType="withEffect">
                                  <p:stCondLst>
                                    <p:cond delay="0"/>
                                  </p:stCondLst>
                                  <p:childTnLst>
                                    <p:animMotion origin="layout" path="M -2.77778E-6 -1.48148E-6 L -0.5309 -0.22801 " pathEditMode="relative" rAng="0" ptsTypes="AA">
                                      <p:cBhvr>
                                        <p:cTn id="69" dur="2000" fill="hold"/>
                                        <p:tgtEl>
                                          <p:spTgt spid="106"/>
                                        </p:tgtEl>
                                        <p:attrNameLst>
                                          <p:attrName>ppt_x</p:attrName>
                                          <p:attrName>ppt_y</p:attrName>
                                        </p:attrNameLst>
                                      </p:cBhvr>
                                      <p:rCtr x="-265" y="-1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90" grpId="0" animBg="1"/>
      <p:bldP spid="90" grpId="1" animBg="1"/>
      <p:bldP spid="90" grpId="2" animBg="1"/>
      <p:bldP spid="95" grpId="0" animBg="1"/>
      <p:bldP spid="95" grpId="1" animBg="1"/>
      <p:bldP spid="95" grpId="2" animBg="1"/>
      <p:bldP spid="95" grpId="3" animBg="1"/>
      <p:bldP spid="102" grpId="0" animBg="1"/>
      <p:bldP spid="102" grpId="1" animBg="1"/>
      <p:bldP spid="102" grpId="2" animBg="1"/>
      <p:bldP spid="103" grpId="0" animBg="1"/>
      <p:bldP spid="103" grpId="1" animBg="1"/>
      <p:bldP spid="105" grpId="0" animBg="1"/>
      <p:bldP spid="105" grpId="1" animBg="1"/>
      <p:bldP spid="105" grpId="2" animBg="1"/>
      <p:bldP spid="99" grpId="0" animBg="1"/>
      <p:bldP spid="99" grpId="1" animBg="1"/>
      <p:bldP spid="99"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230188"/>
            <a:ext cx="8382000" cy="664797"/>
          </a:xfrm>
        </p:spPr>
        <p:txBody>
          <a:bodyPr/>
          <a:lstStyle/>
          <a:p>
            <a:pPr eaLnBrk="1" hangingPunct="1"/>
            <a:r>
              <a:rPr lang="en-US" dirty="0" smtClean="0"/>
              <a:t>WDS &amp; DHCP </a:t>
            </a:r>
            <a:r>
              <a:rPr smtClean="0"/>
              <a:t>on The Same Server</a:t>
            </a:r>
            <a:endParaRPr lang="en-US" dirty="0" smtClean="0"/>
          </a:p>
        </p:txBody>
      </p:sp>
      <p:sp>
        <p:nvSpPr>
          <p:cNvPr id="30" name="Text Box 3"/>
          <p:cNvSpPr txBox="1">
            <a:spLocks noChangeArrowheads="1"/>
          </p:cNvSpPr>
          <p:nvPr/>
        </p:nvSpPr>
        <p:spPr bwMode="blackWhite">
          <a:xfrm>
            <a:off x="228600" y="2819400"/>
            <a:ext cx="1122363"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a:t>Bare-Metal</a:t>
            </a:r>
          </a:p>
        </p:txBody>
      </p:sp>
      <p:grpSp>
        <p:nvGrpSpPr>
          <p:cNvPr id="8" name="Group 213"/>
          <p:cNvGrpSpPr>
            <a:grpSpLocks/>
          </p:cNvGrpSpPr>
          <p:nvPr/>
        </p:nvGrpSpPr>
        <p:grpSpPr bwMode="auto">
          <a:xfrm>
            <a:off x="609600" y="3276600"/>
            <a:ext cx="1676400" cy="1154113"/>
            <a:chOff x="838200" y="4495800"/>
            <a:chExt cx="2971800" cy="2057400"/>
          </a:xfrm>
        </p:grpSpPr>
        <p:grpSp>
          <p:nvGrpSpPr>
            <p:cNvPr id="9" name="Group 47"/>
            <p:cNvGrpSpPr>
              <a:grpSpLocks/>
            </p:cNvGrpSpPr>
            <p:nvPr/>
          </p:nvGrpSpPr>
          <p:grpSpPr bwMode="auto">
            <a:xfrm>
              <a:off x="2895600" y="4572000"/>
              <a:ext cx="914400" cy="1981200"/>
              <a:chOff x="2736" y="2880"/>
              <a:chExt cx="576" cy="1248"/>
            </a:xfrm>
          </p:grpSpPr>
          <p:sp>
            <p:nvSpPr>
              <p:cNvPr id="18487"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10" name="Group 49"/>
              <p:cNvGrpSpPr>
                <a:grpSpLocks/>
              </p:cNvGrpSpPr>
              <p:nvPr/>
            </p:nvGrpSpPr>
            <p:grpSpPr bwMode="auto">
              <a:xfrm>
                <a:off x="2880" y="3360"/>
                <a:ext cx="134" cy="672"/>
                <a:chOff x="2688" y="1872"/>
                <a:chExt cx="96" cy="480"/>
              </a:xfrm>
            </p:grpSpPr>
            <p:sp>
              <p:nvSpPr>
                <p:cNvPr id="18490"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491"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18489"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11" name="Group 35"/>
            <p:cNvGrpSpPr>
              <a:grpSpLocks/>
            </p:cNvGrpSpPr>
            <p:nvPr/>
          </p:nvGrpSpPr>
          <p:grpSpPr bwMode="auto">
            <a:xfrm>
              <a:off x="838200" y="4495800"/>
              <a:ext cx="2024063" cy="2051050"/>
              <a:chOff x="864" y="672"/>
              <a:chExt cx="1275" cy="1292"/>
            </a:xfrm>
          </p:grpSpPr>
          <p:sp>
            <p:nvSpPr>
              <p:cNvPr id="18476"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18477"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18478"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18479" name="Freeform 39"/>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18480" name="Freeform 40"/>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18481"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18482"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18483" name="Freeform 43"/>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18484" name="Freeform 44"/>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18485"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18486"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12" name="Group 99"/>
          <p:cNvGrpSpPr>
            <a:grpSpLocks/>
          </p:cNvGrpSpPr>
          <p:nvPr/>
        </p:nvGrpSpPr>
        <p:grpSpPr bwMode="auto">
          <a:xfrm>
            <a:off x="7313613" y="2819400"/>
            <a:ext cx="1243012" cy="2005013"/>
            <a:chOff x="934" y="830"/>
            <a:chExt cx="626" cy="1012"/>
          </a:xfrm>
        </p:grpSpPr>
        <p:sp>
          <p:nvSpPr>
            <p:cNvPr id="18449"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13" name="Group 101"/>
            <p:cNvGrpSpPr>
              <a:grpSpLocks/>
            </p:cNvGrpSpPr>
            <p:nvPr/>
          </p:nvGrpSpPr>
          <p:grpSpPr bwMode="auto">
            <a:xfrm>
              <a:off x="934" y="830"/>
              <a:ext cx="626" cy="987"/>
              <a:chOff x="934" y="830"/>
              <a:chExt cx="626" cy="987"/>
            </a:xfrm>
          </p:grpSpPr>
          <p:sp>
            <p:nvSpPr>
              <p:cNvPr id="18451"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8452"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8453"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8454"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8455"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8456"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8457"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8458"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8459"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8460"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8461"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8462"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8463"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8464"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8465"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8466"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8467"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8468"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8469"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8470"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8471"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8472"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8473"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60" name="Text Box 125"/>
          <p:cNvSpPr txBox="1">
            <a:spLocks noChangeArrowheads="1"/>
          </p:cNvSpPr>
          <p:nvPr/>
        </p:nvSpPr>
        <p:spPr bwMode="blackWhite">
          <a:xfrm>
            <a:off x="7467600" y="2557463"/>
            <a:ext cx="1409700" cy="338137"/>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 / WDS</a:t>
            </a:r>
          </a:p>
        </p:txBody>
      </p:sp>
      <p:sp>
        <p:nvSpPr>
          <p:cNvPr id="159" name="Freeform 106"/>
          <p:cNvSpPr>
            <a:spLocks/>
          </p:cNvSpPr>
          <p:nvPr/>
        </p:nvSpPr>
        <p:spPr bwMode="blackWhite">
          <a:xfrm rot="10618033" flipV="1">
            <a:off x="2286000" y="2789238"/>
            <a:ext cx="5216525"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143366" name="Text Box 6"/>
          <p:cNvSpPr txBox="1">
            <a:spLocks noChangeArrowheads="1"/>
          </p:cNvSpPr>
          <p:nvPr/>
        </p:nvSpPr>
        <p:spPr bwMode="auto">
          <a:xfrm>
            <a:off x="1719263" y="2438400"/>
            <a:ext cx="2057400" cy="369888"/>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Discover IP</a:t>
            </a:r>
          </a:p>
        </p:txBody>
      </p:sp>
      <p:sp>
        <p:nvSpPr>
          <p:cNvPr id="2" name="Freeform 106"/>
          <p:cNvSpPr>
            <a:spLocks/>
          </p:cNvSpPr>
          <p:nvPr/>
        </p:nvSpPr>
        <p:spPr bwMode="blackWhite">
          <a:xfrm rot="11026813" flipH="1" flipV="1">
            <a:off x="2286000" y="3505200"/>
            <a:ext cx="5141913"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3" name="Text Box 6"/>
          <p:cNvSpPr txBox="1">
            <a:spLocks noChangeArrowheads="1"/>
          </p:cNvSpPr>
          <p:nvPr/>
        </p:nvSpPr>
        <p:spPr bwMode="auto">
          <a:xfrm rot="230761">
            <a:off x="5700713" y="3107035"/>
            <a:ext cx="1614487" cy="923330"/>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Offer IP Option 60 I’m also WDS</a:t>
            </a:r>
          </a:p>
        </p:txBody>
      </p:sp>
      <p:sp>
        <p:nvSpPr>
          <p:cNvPr id="4" name="Freeform 106"/>
          <p:cNvSpPr>
            <a:spLocks/>
          </p:cNvSpPr>
          <p:nvPr/>
        </p:nvSpPr>
        <p:spPr bwMode="blackWhite">
          <a:xfrm rot="10800000">
            <a:off x="2286000" y="4191000"/>
            <a:ext cx="5141913"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sp>
        <p:nvSpPr>
          <p:cNvPr id="5" name="Text Box 6"/>
          <p:cNvSpPr txBox="1">
            <a:spLocks noChangeArrowheads="1"/>
          </p:cNvSpPr>
          <p:nvPr/>
        </p:nvSpPr>
        <p:spPr bwMode="auto">
          <a:xfrm rot="230761">
            <a:off x="2362200" y="3890963"/>
            <a:ext cx="1219200" cy="376237"/>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Request</a:t>
            </a:r>
          </a:p>
        </p:txBody>
      </p:sp>
      <p:sp>
        <p:nvSpPr>
          <p:cNvPr id="6" name="Text Box 6"/>
          <p:cNvSpPr txBox="1">
            <a:spLocks noChangeArrowheads="1"/>
          </p:cNvSpPr>
          <p:nvPr/>
        </p:nvSpPr>
        <p:spPr bwMode="auto">
          <a:xfrm>
            <a:off x="5334000" y="4724400"/>
            <a:ext cx="1611313" cy="376238"/>
          </a:xfrm>
          <a:prstGeom prst="rect">
            <a:avLst/>
          </a:prstGeom>
          <a:solidFill>
            <a:srgbClr val="A77DCD"/>
          </a:solidFill>
          <a:ln w="9525">
            <a:solidFill>
              <a:srgbClr val="800080"/>
            </a:solidFill>
            <a:miter lim="800000"/>
            <a:headEnd/>
            <a:tailEnd/>
          </a:ln>
        </p:spPr>
        <p:txBody>
          <a:bodyPr wrap="square">
            <a:spAutoFit/>
          </a:bodyPr>
          <a:lstStyle/>
          <a:p>
            <a:pPr marL="342900" indent="-342900" algn="ctr">
              <a:spcBef>
                <a:spcPct val="50000"/>
              </a:spcBef>
            </a:pPr>
            <a:r>
              <a:rPr lang="en-US"/>
              <a:t>Acknowledge</a:t>
            </a:r>
          </a:p>
        </p:txBody>
      </p:sp>
      <p:sp>
        <p:nvSpPr>
          <p:cNvPr id="7" name="Freeform 106"/>
          <p:cNvSpPr>
            <a:spLocks/>
          </p:cNvSpPr>
          <p:nvPr/>
        </p:nvSpPr>
        <p:spPr bwMode="blackWhite">
          <a:xfrm rot="10800000" flipH="1">
            <a:off x="2438400" y="4999038"/>
            <a:ext cx="5141913"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pic>
        <p:nvPicPr>
          <p:cNvPr id="58" name="Picture 4" descr="cbi"/>
          <p:cNvPicPr>
            <a:picLocks noChangeAspect="1" noChangeArrowheads="1"/>
          </p:cNvPicPr>
          <p:nvPr/>
        </p:nvPicPr>
        <p:blipFill>
          <a:blip r:embed="rId3" cstate="print"/>
          <a:srcRect/>
          <a:stretch>
            <a:fillRect/>
          </a:stretch>
        </p:blipFill>
        <p:spPr bwMode="auto">
          <a:xfrm>
            <a:off x="6781800" y="4343400"/>
            <a:ext cx="1936750" cy="1452563"/>
          </a:xfrm>
          <a:prstGeom prst="rect">
            <a:avLst/>
          </a:prstGeom>
          <a:noFill/>
          <a:ln w="9525">
            <a:noFill/>
            <a:miter lim="800000"/>
            <a:headEnd/>
            <a:tailEnd/>
          </a:ln>
        </p:spPr>
      </p:pic>
      <p:pic>
        <p:nvPicPr>
          <p:cNvPr id="59" name="Picture 66"/>
          <p:cNvPicPr>
            <a:picLocks noChangeAspect="1" noChangeArrowheads="1"/>
          </p:cNvPicPr>
          <p:nvPr/>
        </p:nvPicPr>
        <p:blipFill>
          <a:blip r:embed="rId4" cstate="print"/>
          <a:srcRect/>
          <a:stretch>
            <a:fillRect/>
          </a:stretch>
        </p:blipFill>
        <p:spPr bwMode="auto">
          <a:xfrm>
            <a:off x="6781800" y="4343400"/>
            <a:ext cx="1938338" cy="14525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6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66">
                                            <p:txEl>
                                              <p:pRg st="0" end="0"/>
                                            </p:txEl>
                                          </p:spTgt>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grpId="1" nodeType="afterEffect">
                                  <p:stCondLst>
                                    <p:cond delay="0"/>
                                  </p:stCondLst>
                                  <p:childTnLst>
                                    <p:animMotion origin="layout" path="M -5.55556E-7 2.96296E-6 L 0.41632 0.02754 " pathEditMode="relative" rAng="0" ptsTypes="AA">
                                      <p:cBhvr>
                                        <p:cTn id="13" dur="2000" fill="hold"/>
                                        <p:tgtEl>
                                          <p:spTgt spid="143366">
                                            <p:bg/>
                                          </p:spTgt>
                                        </p:tgtEl>
                                        <p:attrNameLst>
                                          <p:attrName>ppt_x</p:attrName>
                                          <p:attrName>ppt_y</p:attrName>
                                        </p:attrNameLst>
                                      </p:cBhvr>
                                      <p:rCtr x="208" y="14"/>
                                    </p:animMotion>
                                  </p:childTnLst>
                                </p:cTn>
                              </p:par>
                              <p:par>
                                <p:cTn id="14" presetID="49" presetClass="path" presetSubtype="0" accel="50000" decel="50000" fill="hold" grpId="1" nodeType="withEffect">
                                  <p:stCondLst>
                                    <p:cond delay="0"/>
                                  </p:stCondLst>
                                  <p:childTnLst>
                                    <p:animMotion origin="layout" path="M -4.16667E-6 -3.7037E-7 L 0.43907 0.02546 " pathEditMode="relative" rAng="0" ptsTypes="AA">
                                      <p:cBhvr>
                                        <p:cTn id="15" dur="2000" fill="hold"/>
                                        <p:tgtEl>
                                          <p:spTgt spid="143366">
                                            <p:txEl>
                                              <p:pRg st="0" end="0"/>
                                            </p:txEl>
                                          </p:spTgt>
                                        </p:tgtEl>
                                        <p:attrNameLst>
                                          <p:attrName>ppt_x</p:attrName>
                                          <p:attrName>ppt_y</p:attrName>
                                        </p:attrNameLst>
                                      </p:cBhvr>
                                      <p:rCtr x="219" y="13"/>
                                    </p:animMotion>
                                  </p:childTnLst>
                                </p:cTn>
                              </p:par>
                            </p:childTnLst>
                          </p:cTn>
                        </p:par>
                        <p:par>
                          <p:cTn id="16" fill="hold">
                            <p:stCondLst>
                              <p:cond delay="2000"/>
                            </p:stCondLst>
                            <p:childTnLst>
                              <p:par>
                                <p:cTn id="17" presetID="1" presetClass="exit" presetSubtype="0" fill="hold" grpId="2" nodeType="afterEffect">
                                  <p:stCondLst>
                                    <p:cond delay="0"/>
                                  </p:stCondLst>
                                  <p:childTnLst>
                                    <p:set>
                                      <p:cBhvr>
                                        <p:cTn id="18" dur="1" fill="hold">
                                          <p:stCondLst>
                                            <p:cond delay="0"/>
                                          </p:stCondLst>
                                        </p:cTn>
                                        <p:tgtEl>
                                          <p:spTgt spid="143366">
                                            <p:txEl>
                                              <p:pRg st="0" end="0"/>
                                            </p:txEl>
                                          </p:spTgt>
                                        </p:tgtEl>
                                        <p:attrNameLst>
                                          <p:attrName>style.visibility</p:attrName>
                                        </p:attrNameLst>
                                      </p:cBhvr>
                                      <p:to>
                                        <p:strVal val="hidden"/>
                                      </p:to>
                                    </p:set>
                                  </p:childTnLst>
                                </p:cTn>
                              </p:par>
                            </p:childTnLst>
                          </p:cTn>
                        </p:par>
                        <p:par>
                          <p:cTn id="19" fill="hold">
                            <p:stCondLst>
                              <p:cond delay="2000"/>
                            </p:stCondLst>
                            <p:childTnLst>
                              <p:par>
                                <p:cTn id="20" presetID="1" presetClass="exit" presetSubtype="0" fill="hold" grpId="2" nodeType="afterEffect">
                                  <p:stCondLst>
                                    <p:cond delay="0"/>
                                  </p:stCondLst>
                                  <p:childTnLst>
                                    <p:set>
                                      <p:cBhvr>
                                        <p:cTn id="21" dur="1" fill="hold">
                                          <p:stCondLst>
                                            <p:cond delay="0"/>
                                          </p:stCondLst>
                                        </p:cTn>
                                        <p:tgtEl>
                                          <p:spTgt spid="143366">
                                            <p:bg/>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5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0" presetClass="path" presetSubtype="0" accel="50000" decel="50000" fill="hold" grpId="1" nodeType="withEffect">
                                  <p:stCondLst>
                                    <p:cond delay="0"/>
                                  </p:stCondLst>
                                  <p:childTnLst>
                                    <p:animMotion origin="layout" path="M -1.94444E-6 -3.7037E-7 C -0.1684 -0.00463 -0.33663 -0.00926 -0.4033 -0.01088 " pathEditMode="relative" rAng="0" ptsTypes="aA">
                                      <p:cBhvr>
                                        <p:cTn id="31" dur="2000" fill="hold"/>
                                        <p:tgtEl>
                                          <p:spTgt spid="3"/>
                                        </p:tgtEl>
                                        <p:attrNameLst>
                                          <p:attrName>ppt_x</p:attrName>
                                          <p:attrName>ppt_y</p:attrName>
                                        </p:attrNameLst>
                                      </p:cBhvr>
                                      <p:rCtr x="-202" y="-6"/>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3"/>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par>
                          <p:cTn id="42" fill="hold">
                            <p:stCondLst>
                              <p:cond delay="0"/>
                            </p:stCondLst>
                            <p:childTnLst>
                              <p:par>
                                <p:cTn id="43" presetID="56" presetClass="path" presetSubtype="0" accel="50000" decel="50000" fill="hold" grpId="1" nodeType="afterEffect">
                                  <p:stCondLst>
                                    <p:cond delay="0"/>
                                  </p:stCondLst>
                                  <p:childTnLst>
                                    <p:animMotion origin="layout" path="M 0.03212 -0.02847 L 0.44045 -0.01204 " pathEditMode="relative" rAng="0" ptsTypes="AA">
                                      <p:cBhvr>
                                        <p:cTn id="44" dur="2000" fill="hold"/>
                                        <p:tgtEl>
                                          <p:spTgt spid="5"/>
                                        </p:tgtEl>
                                        <p:attrNameLst>
                                          <p:attrName>ppt_x</p:attrName>
                                          <p:attrName>ppt_y</p:attrName>
                                        </p:attrNameLst>
                                      </p:cBhvr>
                                      <p:rCtr x="204" y="8"/>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0.07968 -0.00509 L -0.32968 -0.00509 " pathEditMode="relative" rAng="0" ptsTypes="AA">
                                      <p:cBhvr>
                                        <p:cTn id="57" dur="2000" fill="hold"/>
                                        <p:tgtEl>
                                          <p:spTgt spid="6"/>
                                        </p:tgtEl>
                                        <p:attrNameLst>
                                          <p:attrName>ppt_x</p:attrName>
                                          <p:attrName>ppt_y</p:attrName>
                                        </p:attrNameLst>
                                      </p:cBhvr>
                                      <p:rCtr x="-125" y="0"/>
                                    </p:animMotion>
                                  </p:childTnLst>
                                </p:cTn>
                              </p:par>
                            </p:childTnLst>
                          </p:cTn>
                        </p:par>
                        <p:par>
                          <p:cTn id="58" fill="hold">
                            <p:stCondLst>
                              <p:cond delay="2000"/>
                            </p:stCondLst>
                            <p:childTnLst>
                              <p:par>
                                <p:cTn id="59" presetID="1" presetClass="exit" presetSubtype="0" fill="hold" grpId="2" nodeType="afterEffect">
                                  <p:stCondLst>
                                    <p:cond delay="0"/>
                                  </p:stCondLst>
                                  <p:childTnLst>
                                    <p:set>
                                      <p:cBhvr>
                                        <p:cTn id="60" dur="1" fill="hold">
                                          <p:stCondLst>
                                            <p:cond delay="0"/>
                                          </p:stCondLst>
                                        </p:cTn>
                                        <p:tgtEl>
                                          <p:spTgt spid="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3" nodeType="clickEffect">
                                  <p:stCondLst>
                                    <p:cond delay="0"/>
                                  </p:stCondLst>
                                  <p:childTnLst>
                                    <p:set>
                                      <p:cBhvr>
                                        <p:cTn id="66" dur="1" fill="hold">
                                          <p:stCondLst>
                                            <p:cond delay="0"/>
                                          </p:stCondLst>
                                        </p:cTn>
                                        <p:tgtEl>
                                          <p:spTgt spid="143366">
                                            <p:bg/>
                                          </p:spTgt>
                                        </p:tgtEl>
                                        <p:attrNameLst>
                                          <p:attrName>style.visibility</p:attrName>
                                        </p:attrNameLst>
                                      </p:cBhvr>
                                      <p:to>
                                        <p:strVal val="visible"/>
                                      </p:to>
                                    </p:set>
                                  </p:childTnLst>
                                </p:cTn>
                              </p:par>
                              <p:par>
                                <p:cTn id="67" presetID="1" presetClass="entr" presetSubtype="0" fill="hold" grpId="3" nodeType="withEffect">
                                  <p:stCondLst>
                                    <p:cond delay="0"/>
                                  </p:stCondLst>
                                  <p:childTnLst>
                                    <p:set>
                                      <p:cBhvr>
                                        <p:cTn id="68" dur="1" fill="hold">
                                          <p:stCondLst>
                                            <p:cond delay="0"/>
                                          </p:stCondLst>
                                        </p:cTn>
                                        <p:tgtEl>
                                          <p:spTgt spid="143366">
                                            <p:txEl>
                                              <p:pRg st="0" end="0"/>
                                            </p:txEl>
                                          </p:spTgt>
                                        </p:tgtEl>
                                        <p:attrNameLst>
                                          <p:attrName>style.visibility</p:attrName>
                                        </p:attrNameLst>
                                      </p:cBhvr>
                                      <p:to>
                                        <p:strVal val="visible"/>
                                      </p:to>
                                    </p:set>
                                  </p:childTnLst>
                                </p:cTn>
                              </p:par>
                              <p:par>
                                <p:cTn id="69" presetID="1" presetClass="entr" presetSubtype="0" fill="hold" grpId="3"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59"/>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3" nodeType="clickEffect">
                                  <p:stCondLst>
                                    <p:cond delay="0"/>
                                  </p:stCondLst>
                                  <p:childTnLst>
                                    <p:set>
                                      <p:cBhvr>
                                        <p:cTn id="78" dur="1" fill="hold">
                                          <p:stCondLst>
                                            <p:cond delay="0"/>
                                          </p:stCondLst>
                                        </p:cTn>
                                        <p:tgtEl>
                                          <p:spTgt spid="159"/>
                                        </p:tgtEl>
                                        <p:attrNameLst>
                                          <p:attrName>style.visibility</p:attrName>
                                        </p:attrNameLst>
                                      </p:cBhvr>
                                      <p:to>
                                        <p:strVal val="hidden"/>
                                      </p:to>
                                    </p:set>
                                  </p:childTnLst>
                                </p:cTn>
                              </p:par>
                              <p:par>
                                <p:cTn id="79" presetID="1" presetClass="exit" presetSubtype="0" fill="hold" grpId="4" nodeType="withEffect">
                                  <p:stCondLst>
                                    <p:cond delay="0"/>
                                  </p:stCondLst>
                                  <p:childTnLst>
                                    <p:set>
                                      <p:cBhvr>
                                        <p:cTn id="80" dur="1" fill="hold">
                                          <p:stCondLst>
                                            <p:cond delay="0"/>
                                          </p:stCondLst>
                                        </p:cTn>
                                        <p:tgtEl>
                                          <p:spTgt spid="3"/>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2"/>
                                        </p:tgtEl>
                                        <p:attrNameLst>
                                          <p:attrName>style.visibility</p:attrName>
                                        </p:attrNameLst>
                                      </p:cBhvr>
                                      <p:to>
                                        <p:strVal val="hidden"/>
                                      </p:to>
                                    </p:set>
                                  </p:childTnLst>
                                </p:cTn>
                              </p:par>
                              <p:par>
                                <p:cTn id="83" presetID="1" presetClass="exit" presetSubtype="0" fill="hold" grpId="4" nodeType="withEffect">
                                  <p:stCondLst>
                                    <p:cond delay="0"/>
                                  </p:stCondLst>
                                  <p:childTnLst>
                                    <p:set>
                                      <p:cBhvr>
                                        <p:cTn id="84" dur="1" fill="hold">
                                          <p:stCondLst>
                                            <p:cond delay="0"/>
                                          </p:stCondLst>
                                        </p:cTn>
                                        <p:tgtEl>
                                          <p:spTgt spid="143366">
                                            <p:txEl>
                                              <p:pRg st="0" end="0"/>
                                            </p:txEl>
                                          </p:spTgt>
                                        </p:tgtEl>
                                        <p:attrNameLst>
                                          <p:attrName>style.visibility</p:attrName>
                                        </p:attrNameLst>
                                      </p:cBhvr>
                                      <p:to>
                                        <p:strVal val="hidden"/>
                                      </p:to>
                                    </p:set>
                                  </p:childTnLst>
                                </p:cTn>
                              </p:par>
                              <p:par>
                                <p:cTn id="85" presetID="1" presetClass="exit" presetSubtype="0" fill="hold" grpId="4" nodeType="withEffect">
                                  <p:stCondLst>
                                    <p:cond delay="0"/>
                                  </p:stCondLst>
                                  <p:childTnLst>
                                    <p:set>
                                      <p:cBhvr>
                                        <p:cTn id="86" dur="1" fill="hold">
                                          <p:stCondLst>
                                            <p:cond delay="0"/>
                                          </p:stCondLst>
                                        </p:cTn>
                                        <p:tgtEl>
                                          <p:spTgt spid="143366">
                                            <p:bg/>
                                          </p:spTgt>
                                        </p:tgtEl>
                                        <p:attrNameLst>
                                          <p:attrName>style.visibility</p:attrName>
                                        </p:attrNameLst>
                                      </p:cBhvr>
                                      <p:to>
                                        <p:strVal val="hidden"/>
                                      </p:to>
                                    </p:set>
                                  </p:childTnLst>
                                </p:cTn>
                              </p:par>
                            </p:childTnLst>
                          </p:cTn>
                        </p:par>
                        <p:par>
                          <p:cTn id="87" fill="hold">
                            <p:stCondLst>
                              <p:cond delay="0"/>
                            </p:stCondLst>
                            <p:childTnLst>
                              <p:par>
                                <p:cTn id="88" presetID="1" presetClass="entr" presetSubtype="0" fill="hold" nodeType="afterEffect">
                                  <p:stCondLst>
                                    <p:cond delay="0"/>
                                  </p:stCondLst>
                                  <p:childTnLst>
                                    <p:set>
                                      <p:cBhvr>
                                        <p:cTn id="89" dur="1" fill="hold">
                                          <p:stCondLst>
                                            <p:cond delay="0"/>
                                          </p:stCondLst>
                                        </p:cTn>
                                        <p:tgtEl>
                                          <p:spTgt spid="58"/>
                                        </p:tgtEl>
                                        <p:attrNameLst>
                                          <p:attrName>style.visibility</p:attrName>
                                        </p:attrNameLst>
                                      </p:cBhvr>
                                      <p:to>
                                        <p:strVal val="visible"/>
                                      </p:to>
                                    </p:set>
                                  </p:childTnLst>
                                </p:cTn>
                              </p:par>
                              <p:par>
                                <p:cTn id="90" presetID="35" presetClass="path" presetSubtype="0" accel="50000" decel="50000" fill="hold" nodeType="withEffect">
                                  <p:stCondLst>
                                    <p:cond delay="0"/>
                                  </p:stCondLst>
                                  <p:childTnLst>
                                    <p:animMotion origin="layout" path="M -2.77778E-6 -1.48148E-6 L -0.5309 -0.23912 " pathEditMode="relative" rAng="0" ptsTypes="AA">
                                      <p:cBhvr>
                                        <p:cTn id="91" dur="2000" fill="hold"/>
                                        <p:tgtEl>
                                          <p:spTgt spid="58"/>
                                        </p:tgtEl>
                                        <p:attrNameLst>
                                          <p:attrName>ppt_x</p:attrName>
                                          <p:attrName>ppt_y</p:attrName>
                                        </p:attrNameLst>
                                      </p:cBhvr>
                                      <p:rCtr x="-265" y="-120"/>
                                    </p:animMotion>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58"/>
                                        </p:tgtEl>
                                        <p:attrNameLst>
                                          <p:attrName>style.visibility</p:attrName>
                                        </p:attrNameLst>
                                      </p:cBhvr>
                                      <p:to>
                                        <p:strVal val="hidden"/>
                                      </p:to>
                                    </p:set>
                                  </p:childTnLst>
                                </p:cTn>
                              </p:par>
                            </p:childTnLst>
                          </p:cTn>
                        </p:par>
                        <p:par>
                          <p:cTn id="96" fill="hold">
                            <p:stCondLst>
                              <p:cond delay="0"/>
                            </p:stCondLst>
                            <p:childTnLst>
                              <p:par>
                                <p:cTn id="97" presetID="1" presetClass="entr" presetSubtype="0" fill="hold" nodeType="after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par>
                                <p:cTn id="99" presetID="35" presetClass="path" presetSubtype="0" accel="50000" decel="50000" fill="hold" nodeType="withEffect">
                                  <p:stCondLst>
                                    <p:cond delay="0"/>
                                  </p:stCondLst>
                                  <p:childTnLst>
                                    <p:animMotion origin="layout" path="M -2.77778E-6 -1.48148E-6 L -0.5309 -0.22801 " pathEditMode="relative" rAng="0" ptsTypes="AA">
                                      <p:cBhvr>
                                        <p:cTn id="100" dur="2000" fill="hold"/>
                                        <p:tgtEl>
                                          <p:spTgt spid="59"/>
                                        </p:tgtEl>
                                        <p:attrNameLst>
                                          <p:attrName>ppt_x</p:attrName>
                                          <p:attrName>ppt_y</p:attrName>
                                        </p:attrNameLst>
                                      </p:cBhvr>
                                      <p:rCtr x="-265" y="-1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59" grpId="2" animBg="1"/>
      <p:bldP spid="159" grpId="3" animBg="1"/>
      <p:bldP spid="143366" grpId="0" build="allAtOnce" animBg="1"/>
      <p:bldP spid="143366" grpId="1" build="allAtOnce" animBg="1"/>
      <p:bldP spid="143366" grpId="2" build="allAtOnce" animBg="1"/>
      <p:bldP spid="143366" grpId="3" build="allAtOnce" animBg="1"/>
      <p:bldP spid="143366" grpId="4" build="allAtOnce" animBg="1"/>
      <p:bldP spid="2" grpId="0" animBg="1"/>
      <p:bldP spid="2" grpId="1" animBg="1"/>
      <p:bldP spid="2" grpId="2" animBg="1"/>
      <p:bldP spid="2" grpId="3" animBg="1"/>
      <p:bldP spid="3" grpId="0" animBg="1"/>
      <p:bldP spid="3" grpId="1" animBg="1"/>
      <p:bldP spid="3" grpId="2" animBg="1"/>
      <p:bldP spid="3" grpId="3" animBg="1"/>
      <p:bldP spid="3" grpId="4" animBg="1"/>
      <p:bldP spid="4" grpId="0" animBg="1"/>
      <p:bldP spid="4" grpId="1" animBg="1"/>
      <p:bldP spid="5" grpId="0" animBg="1"/>
      <p:bldP spid="5" grpId="1" animBg="1"/>
      <p:bldP spid="5" grpId="2" animBg="1"/>
      <p:bldP spid="6" grpId="0" animBg="1"/>
      <p:bldP spid="6" grpId="1" animBg="1"/>
      <p:bldP spid="6" grpId="2" animBg="1"/>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WDS And DHCP  on The Same Server? </a:t>
            </a:r>
          </a:p>
        </p:txBody>
      </p:sp>
      <p:pic>
        <p:nvPicPr>
          <p:cNvPr id="5" name="Picture 4" descr="WDS4.png"/>
          <p:cNvPicPr>
            <a:picLocks noChangeAspect="1"/>
          </p:cNvPicPr>
          <p:nvPr/>
        </p:nvPicPr>
        <p:blipFill>
          <a:blip r:embed="rId2" cstate="print"/>
          <a:stretch>
            <a:fillRect/>
          </a:stretch>
        </p:blipFill>
        <p:spPr>
          <a:xfrm>
            <a:off x="1778044" y="1289144"/>
            <a:ext cx="7330460" cy="559624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From the field</a:t>
            </a:r>
            <a:endParaRPr lang="en-US" dirty="0"/>
          </a:p>
        </p:txBody>
      </p:sp>
      <p:sp>
        <p:nvSpPr>
          <p:cNvPr id="3" name="Text Placeholder 2"/>
          <p:cNvSpPr>
            <a:spLocks noGrp="1"/>
          </p:cNvSpPr>
          <p:nvPr>
            <p:ph idx="1"/>
          </p:nvPr>
        </p:nvSpPr>
        <p:spPr/>
        <p:txBody>
          <a:bodyPr/>
          <a:lstStyle/>
          <a:p>
            <a:r>
              <a:rPr lang="en-US" dirty="0" smtClean="0"/>
              <a:t>Infrastructure team sets up a new DHCP server</a:t>
            </a:r>
          </a:p>
          <a:p>
            <a:r>
              <a:rPr lang="en-US" dirty="0" smtClean="0"/>
              <a:t>De-commission the old one</a:t>
            </a:r>
          </a:p>
          <a:p>
            <a:r>
              <a:rPr lang="en-US" dirty="0" smtClean="0"/>
              <a:t>AND they forget to set the WDS options</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DHCP Options</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9) WDS and DNS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921075"/>
            <a:ext cx="7772400" cy="1362075"/>
          </a:xfrm>
        </p:spPr>
        <p:txBody>
          <a:bodyPr>
            <a:normAutofit fontScale="90000"/>
          </a:bodyPr>
          <a:lstStyle/>
          <a:p>
            <a:pPr lvl="0"/>
            <a:r>
              <a:rPr lang="en-US" dirty="0" smtClean="0"/>
              <a:t>Top 10 Windows Deployment Service Common Issues and How to Resolve Them</a:t>
            </a:r>
            <a:endParaRPr lang="en-AU" dirty="0"/>
          </a:p>
        </p:txBody>
      </p:sp>
      <p:sp>
        <p:nvSpPr>
          <p:cNvPr id="3" name="Text Placeholder 2"/>
          <p:cNvSpPr>
            <a:spLocks noGrp="1"/>
          </p:cNvSpPr>
          <p:nvPr>
            <p:ph type="body" idx="1"/>
          </p:nvPr>
        </p:nvSpPr>
        <p:spPr>
          <a:xfrm>
            <a:off x="722313" y="2420888"/>
            <a:ext cx="7772400" cy="1500187"/>
          </a:xfrm>
        </p:spPr>
        <p:txBody>
          <a:bodyPr/>
          <a:lstStyle/>
          <a:p>
            <a:pPr>
              <a:defRPr/>
            </a:pPr>
            <a:r>
              <a:rPr lang="en-US" b="1" dirty="0" smtClean="0"/>
              <a:t>Rhonda J. Layfield</a:t>
            </a:r>
          </a:p>
          <a:p>
            <a:pPr lvl="0">
              <a:defRPr/>
            </a:pPr>
            <a:r>
              <a:rPr lang="en-US" dirty="0" smtClean="0"/>
              <a:t>Sr. Deployment Architect</a:t>
            </a:r>
          </a:p>
          <a:p>
            <a:pPr lvl="0">
              <a:defRPr/>
            </a:pPr>
            <a:r>
              <a:rPr lang="en-US" dirty="0" smtClean="0"/>
              <a:t>Deployment Done Right</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lvl="0" defTabSz="914363">
              <a:lnSpc>
                <a:spcPct val="90000"/>
              </a:lnSpc>
              <a:spcBef>
                <a:spcPct val="0"/>
              </a:spcBef>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r>
              <a:rPr lang="en-US" b="1" kern="600" spc="40" dirty="0" smtClean="0">
                <a:ln w="3175">
                  <a:noFill/>
                </a:ln>
                <a:solidFill>
                  <a:schemeClr val="bg1"/>
                </a:solidFill>
                <a:latin typeface="Calibri" pitchFamily="34" charset="0"/>
                <a:cs typeface="Arial" charset="0"/>
              </a:rPr>
              <a:t>SVR301</a:t>
            </a:r>
            <a:endParaRPr lang="en-US" b="1" kern="600" spc="40" dirty="0">
              <a:ln w="3175">
                <a:noFill/>
              </a:ln>
              <a:solidFill>
                <a:schemeClr val="bg1"/>
              </a:solidFill>
              <a:latin typeface="Calibri" pitchFamily="34" charset="0"/>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WDS and DNS</a:t>
            </a:r>
            <a:endParaRPr lang="en-US" dirty="0"/>
          </a:p>
        </p:txBody>
      </p:sp>
      <p:sp>
        <p:nvSpPr>
          <p:cNvPr id="8" name="Text Placeholder 7"/>
          <p:cNvSpPr>
            <a:spLocks noGrp="1"/>
          </p:cNvSpPr>
          <p:nvPr>
            <p:ph type="body" sz="quarter" idx="10"/>
          </p:nvPr>
        </p:nvSpPr>
        <p:spPr>
          <a:xfrm>
            <a:off x="389436" y="1042846"/>
            <a:ext cx="8363938" cy="3865674"/>
          </a:xfrm>
        </p:spPr>
        <p:txBody>
          <a:bodyPr/>
          <a:lstStyle/>
          <a:p>
            <a:r>
              <a:rPr lang="en-US" dirty="0" smtClean="0"/>
              <a:t>WDS and DNS running on the same server may introduce a problem</a:t>
            </a:r>
          </a:p>
          <a:p>
            <a:pPr lvl="1"/>
            <a:r>
              <a:rPr lang="en-US" dirty="0" smtClean="0"/>
              <a:t>The DNS service binds to all ports needed by WDS</a:t>
            </a:r>
          </a:p>
          <a:p>
            <a:pPr lvl="2"/>
            <a:r>
              <a:rPr lang="en-US" dirty="0" smtClean="0"/>
              <a:t>The default WDS port range is 64,000 to 65,000</a:t>
            </a:r>
          </a:p>
          <a:p>
            <a:r>
              <a:rPr lang="en-US" dirty="0" smtClean="0"/>
              <a:t>I’ve run into this when DNS is installed first</a:t>
            </a:r>
          </a:p>
          <a:p>
            <a:pPr lvl="1"/>
            <a:r>
              <a:rPr lang="en-US" dirty="0" smtClean="0"/>
              <a:t>Like on a DC running DNS</a:t>
            </a:r>
          </a:p>
          <a:p>
            <a:r>
              <a:rPr lang="en-US" dirty="0" smtClean="0"/>
              <a:t>Or after installing MS08-037</a:t>
            </a:r>
          </a:p>
          <a:p>
            <a:r>
              <a:rPr lang="en-US" dirty="0" smtClean="0"/>
              <a:t>To resolve the issue change the ports for WDS</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WDS Ports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8) Windows Pre Installation Environment:</a:t>
            </a:r>
            <a:br>
              <a:rPr lang="en-US" dirty="0" smtClean="0"/>
            </a:br>
            <a:r>
              <a:rPr lang="en-US" dirty="0" err="1" smtClean="0"/>
              <a:t>WinPE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6" y="587354"/>
            <a:ext cx="8363938" cy="609398"/>
          </a:xfrm>
        </p:spPr>
        <p:txBody>
          <a:bodyPr>
            <a:normAutofit fontScale="90000"/>
          </a:bodyPr>
          <a:lstStyle/>
          <a:p>
            <a:r>
              <a:rPr lang="en-US" dirty="0" smtClean="0"/>
              <a:t>Windows Pre installation Environment: </a:t>
            </a:r>
            <a:r>
              <a:rPr lang="en-US" dirty="0" err="1" smtClean="0"/>
              <a:t>Winpe</a:t>
            </a:r>
            <a:endParaRPr lang="en-US" dirty="0"/>
          </a:p>
        </p:txBody>
      </p:sp>
      <p:sp>
        <p:nvSpPr>
          <p:cNvPr id="4" name="Text Placeholder 3"/>
          <p:cNvSpPr>
            <a:spLocks noGrp="1"/>
          </p:cNvSpPr>
          <p:nvPr>
            <p:ph type="body" sz="quarter" idx="10"/>
          </p:nvPr>
        </p:nvSpPr>
        <p:spPr>
          <a:xfrm>
            <a:off x="389436" y="1723566"/>
            <a:ext cx="8363938" cy="3865674"/>
          </a:xfrm>
        </p:spPr>
        <p:txBody>
          <a:bodyPr/>
          <a:lstStyle/>
          <a:p>
            <a:r>
              <a:rPr lang="en-US" dirty="0" smtClean="0"/>
              <a:t>You can create your own custom </a:t>
            </a:r>
            <a:r>
              <a:rPr lang="en-US" dirty="0" err="1" smtClean="0"/>
              <a:t>WinPE</a:t>
            </a:r>
            <a:endParaRPr lang="en-US" dirty="0" smtClean="0"/>
          </a:p>
          <a:p>
            <a:pPr lvl="1"/>
            <a:r>
              <a:rPr lang="en-US" dirty="0" smtClean="0"/>
              <a:t>Using the Windows Automated Installation Kit (WAIK)</a:t>
            </a:r>
          </a:p>
          <a:p>
            <a:pPr lvl="2"/>
            <a:r>
              <a:rPr lang="en-US" dirty="0" err="1" smtClean="0"/>
              <a:t>Copype</a:t>
            </a:r>
            <a:r>
              <a:rPr lang="en-US" dirty="0" smtClean="0"/>
              <a:t> utility</a:t>
            </a:r>
          </a:p>
          <a:p>
            <a:r>
              <a:rPr lang="en-US" dirty="0" err="1" smtClean="0"/>
              <a:t>WinPE</a:t>
            </a:r>
            <a:r>
              <a:rPr lang="en-US" dirty="0" smtClean="0"/>
              <a:t> found on a Windows 7 or Server 2008 R2 DVD (or .ISO)</a:t>
            </a:r>
          </a:p>
          <a:p>
            <a:pPr lvl="1"/>
            <a:r>
              <a:rPr lang="en-US" dirty="0" smtClean="0"/>
              <a:t>\Sources folder</a:t>
            </a:r>
          </a:p>
          <a:p>
            <a:pPr lvl="1"/>
            <a:r>
              <a:rPr lang="en-US" dirty="0" smtClean="0"/>
              <a:t>Named Boot.wim</a:t>
            </a:r>
          </a:p>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t>
            </a:r>
            <a:r>
              <a:rPr lang="en-US" dirty="0" err="1" smtClean="0"/>
              <a:t>WinPE</a:t>
            </a:r>
            <a:r>
              <a:rPr lang="en-US" dirty="0" smtClean="0"/>
              <a:t> To Use…</a:t>
            </a:r>
            <a:endParaRPr lang="en-US" dirty="0"/>
          </a:p>
        </p:txBody>
      </p:sp>
      <p:sp>
        <p:nvSpPr>
          <p:cNvPr id="3" name="Text Placeholder 2"/>
          <p:cNvSpPr>
            <a:spLocks noGrp="1"/>
          </p:cNvSpPr>
          <p:nvPr>
            <p:ph type="body" idx="1"/>
          </p:nvPr>
        </p:nvSpPr>
        <p:spPr>
          <a:xfrm>
            <a:off x="389436" y="1029784"/>
            <a:ext cx="8363937" cy="5232202"/>
          </a:xfrm>
        </p:spPr>
        <p:txBody>
          <a:bodyPr/>
          <a:lstStyle/>
          <a:p>
            <a:r>
              <a:rPr lang="en-US" dirty="0" smtClean="0"/>
              <a:t>The most current is always best</a:t>
            </a:r>
          </a:p>
          <a:p>
            <a:r>
              <a:rPr lang="en-US" dirty="0" smtClean="0"/>
              <a:t>Windows 7 SP1 Boot.wim can deploy</a:t>
            </a:r>
          </a:p>
          <a:p>
            <a:pPr lvl="1"/>
            <a:r>
              <a:rPr lang="en-US" dirty="0" smtClean="0"/>
              <a:t>Vista SP1</a:t>
            </a:r>
          </a:p>
          <a:p>
            <a:pPr lvl="1"/>
            <a:r>
              <a:rPr lang="en-US" dirty="0" smtClean="0"/>
              <a:t>Windows Server 2003 R2</a:t>
            </a:r>
          </a:p>
          <a:p>
            <a:pPr lvl="1"/>
            <a:r>
              <a:rPr lang="en-US" dirty="0" smtClean="0"/>
              <a:t>Windows 7 &amp; SP1</a:t>
            </a:r>
          </a:p>
          <a:p>
            <a:pPr lvl="1"/>
            <a:r>
              <a:rPr lang="en-US" dirty="0" smtClean="0"/>
              <a:t>Server 2008 &amp; R2 &amp; SP1</a:t>
            </a:r>
          </a:p>
          <a:p>
            <a:r>
              <a:rPr lang="en-US" dirty="0" smtClean="0"/>
              <a:t>Accidently use a Vista or Vista SP1 boot.wim?</a:t>
            </a:r>
          </a:p>
          <a:p>
            <a:pPr lvl="1"/>
            <a:r>
              <a:rPr lang="en-US" dirty="0" smtClean="0"/>
              <a:t>Vista boot.wim cannot deploy W7 or 2K8 R2</a:t>
            </a:r>
          </a:p>
          <a:p>
            <a:pPr lvl="1"/>
            <a:r>
              <a:rPr lang="en-US" dirty="0" smtClean="0"/>
              <a:t>Failure on the Offline servicing pass even if it’s not configured to install patches</a:t>
            </a:r>
          </a:p>
          <a:p>
            <a:pPr lvl="1"/>
            <a:r>
              <a:rPr lang="en-US" dirty="0" smtClean="0"/>
              <a:t>The error looks like this: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Old Boot.wim</a:t>
            </a:r>
            <a:endParaRPr lang="en-US" dirty="0"/>
          </a:p>
        </p:txBody>
      </p:sp>
      <p:pic>
        <p:nvPicPr>
          <p:cNvPr id="39938" name="Picture 2"/>
          <p:cNvPicPr>
            <a:picLocks noChangeAspect="1" noChangeArrowheads="1"/>
          </p:cNvPicPr>
          <p:nvPr/>
        </p:nvPicPr>
        <p:blipFill>
          <a:blip r:embed="rId2" cstate="print"/>
          <a:srcRect/>
          <a:stretch>
            <a:fillRect/>
          </a:stretch>
        </p:blipFill>
        <p:spPr bwMode="auto">
          <a:xfrm>
            <a:off x="1929674" y="1412776"/>
            <a:ext cx="6674774" cy="5135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WinPE</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WinPE</a:t>
            </a:r>
            <a:r>
              <a:rPr lang="en-US" dirty="0" smtClean="0"/>
              <a:t> and Architectures</a:t>
            </a:r>
            <a:endParaRPr lang="en-US" dirty="0"/>
          </a:p>
        </p:txBody>
      </p:sp>
      <p:sp>
        <p:nvSpPr>
          <p:cNvPr id="6" name="Text Placeholder 5"/>
          <p:cNvSpPr>
            <a:spLocks noGrp="1"/>
          </p:cNvSpPr>
          <p:nvPr>
            <p:ph type="body" idx="1"/>
          </p:nvPr>
        </p:nvSpPr>
        <p:spPr>
          <a:xfrm>
            <a:off x="389436" y="1447800"/>
            <a:ext cx="8363937" cy="2000548"/>
          </a:xfrm>
        </p:spPr>
        <p:txBody>
          <a:bodyPr/>
          <a:lstStyle/>
          <a:p>
            <a:r>
              <a:rPr lang="en-US" dirty="0" smtClean="0"/>
              <a:t>Boot a x86 </a:t>
            </a:r>
            <a:r>
              <a:rPr lang="en-US" dirty="0" err="1" smtClean="0"/>
              <a:t>WinPE</a:t>
            </a:r>
            <a:endParaRPr lang="en-US" dirty="0" smtClean="0"/>
          </a:p>
          <a:p>
            <a:pPr lvl="1"/>
            <a:r>
              <a:rPr lang="en-US" dirty="0" smtClean="0"/>
              <a:t>Both x86 and x64 install images</a:t>
            </a:r>
          </a:p>
          <a:p>
            <a:r>
              <a:rPr lang="en-US" dirty="0" smtClean="0"/>
              <a:t>Boot a x64 </a:t>
            </a:r>
            <a:r>
              <a:rPr lang="en-US" dirty="0" err="1" smtClean="0"/>
              <a:t>WinPE</a:t>
            </a:r>
            <a:endParaRPr lang="en-US" dirty="0" smtClean="0"/>
          </a:p>
          <a:p>
            <a:pPr lvl="1"/>
            <a:r>
              <a:rPr lang="en-US" dirty="0" smtClean="0"/>
              <a:t>Only x64 install images</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7) Create an OS image</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t>
            </a:r>
            <a:r>
              <a:rPr lang="en-US" dirty="0"/>
              <a:t>an Image to </a:t>
            </a:r>
            <a:r>
              <a:rPr lang="en-US" dirty="0" smtClean="0"/>
              <a:t>Deploy</a:t>
            </a:r>
            <a:endParaRPr lang="en-US" dirty="0"/>
          </a:p>
        </p:txBody>
      </p:sp>
      <p:sp>
        <p:nvSpPr>
          <p:cNvPr id="3" name="Content Placeholder 2"/>
          <p:cNvSpPr>
            <a:spLocks noGrp="1"/>
          </p:cNvSpPr>
          <p:nvPr>
            <p:ph idx="1"/>
          </p:nvPr>
        </p:nvSpPr>
        <p:spPr/>
        <p:txBody>
          <a:bodyPr/>
          <a:lstStyle/>
          <a:p>
            <a:r>
              <a:rPr lang="en-US" dirty="0" err="1" smtClean="0"/>
              <a:t>WDSCapture</a:t>
            </a:r>
            <a:r>
              <a:rPr lang="en-US" dirty="0" smtClean="0"/>
              <a:t> </a:t>
            </a:r>
            <a:r>
              <a:rPr lang="en-US" dirty="0" err="1" smtClean="0"/>
              <a:t>WinPE</a:t>
            </a:r>
            <a:endParaRPr lang="en-US" dirty="0" smtClean="0"/>
          </a:p>
          <a:p>
            <a:pPr lvl="1"/>
            <a:r>
              <a:rPr lang="en-US" dirty="0" smtClean="0"/>
              <a:t>Add boot.wim from a 2K8 Server  or Windows 7 .ISO</a:t>
            </a:r>
          </a:p>
          <a:p>
            <a:pPr lvl="1"/>
            <a:r>
              <a:rPr lang="en-US" dirty="0" smtClean="0"/>
              <a:t>Right-click the  boot.wim and choose  “Create capture image…”</a:t>
            </a:r>
          </a:p>
          <a:p>
            <a:pPr lvl="1"/>
            <a:r>
              <a:rPr lang="en-US" dirty="0" smtClean="0"/>
              <a:t>Add the new .</a:t>
            </a:r>
            <a:r>
              <a:rPr lang="en-US" dirty="0" err="1" smtClean="0"/>
              <a:t>wim</a:t>
            </a:r>
            <a:r>
              <a:rPr lang="en-US" dirty="0" smtClean="0"/>
              <a:t> file that you just created</a:t>
            </a:r>
          </a:p>
          <a:p>
            <a:r>
              <a:rPr lang="en-US" dirty="0" err="1" smtClean="0"/>
              <a:t>Sysprep</a:t>
            </a:r>
            <a:endParaRPr lang="en-US" dirty="0" smtClean="0"/>
          </a:p>
          <a:p>
            <a:pPr lvl="1"/>
            <a:r>
              <a:rPr lang="en-US" dirty="0" smtClean="0"/>
              <a:t>-reseal</a:t>
            </a:r>
          </a:p>
          <a:p>
            <a:pPr lvl="1"/>
            <a:r>
              <a:rPr lang="en-US" dirty="0" smtClean="0"/>
              <a:t>generalize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3">
                                            <p:txEl>
                                              <p:pRg st="5" end="5"/>
                                            </p:txEl>
                                          </p:spTgt>
                                        </p:tgtEl>
                                        <p:attrNameLst>
                                          <p:attrName>style.color</p:attrName>
                                        </p:attrNameLst>
                                      </p:cBhvr>
                                      <p:to>
                                        <a:srgbClr val="FF0000"/>
                                      </p:to>
                                    </p:animClr>
                                  </p:childTnLst>
                                </p:cTn>
                              </p:par>
                              <p:par>
                                <p:cTn id="9" presetID="3" presetClass="emph" presetSubtype="2" fill="hold" nodeType="withEffect">
                                  <p:stCondLst>
                                    <p:cond delay="0"/>
                                  </p:stCondLst>
                                  <p:childTnLst>
                                    <p:animClr clrSpc="rgb" dir="cw">
                                      <p:cBhvr override="childStyle">
                                        <p:cTn id="10" dur="2000" fill="hold"/>
                                        <p:tgtEl>
                                          <p:spTgt spid="3">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Rhonda Layfield</a:t>
            </a:r>
          </a:p>
        </p:txBody>
      </p:sp>
      <p:sp>
        <p:nvSpPr>
          <p:cNvPr id="4099" name="Rectangle 3"/>
          <p:cNvSpPr>
            <a:spLocks noGrp="1" noChangeArrowheads="1"/>
          </p:cNvSpPr>
          <p:nvPr>
            <p:ph idx="1"/>
          </p:nvPr>
        </p:nvSpPr>
        <p:spPr/>
        <p:txBody>
          <a:bodyPr/>
          <a:lstStyle/>
          <a:p>
            <a:pPr eaLnBrk="1" hangingPunct="1"/>
            <a:r>
              <a:rPr lang="en-US" dirty="0" smtClean="0"/>
              <a:t>IT industry 30 years</a:t>
            </a:r>
          </a:p>
          <a:p>
            <a:pPr eaLnBrk="1" hangingPunct="1"/>
            <a:r>
              <a:rPr lang="en-US" dirty="0" smtClean="0"/>
              <a:t>Contribute articles to Windows IT Pro </a:t>
            </a:r>
            <a:r>
              <a:rPr lang="en-US" dirty="0" err="1" smtClean="0"/>
              <a:t>mag</a:t>
            </a:r>
            <a:r>
              <a:rPr lang="en-US" dirty="0" smtClean="0"/>
              <a:t> </a:t>
            </a:r>
          </a:p>
          <a:p>
            <a:pPr eaLnBrk="1" hangingPunct="1"/>
            <a:r>
              <a:rPr lang="en-US" dirty="0" smtClean="0"/>
              <a:t>Setup and Deployment MVP</a:t>
            </a:r>
          </a:p>
          <a:p>
            <a:pPr eaLnBrk="1" hangingPunct="1"/>
            <a:r>
              <a:rPr lang="en-US" dirty="0" smtClean="0"/>
              <a:t>Desktop Deployment Product Specialist (DDPS)</a:t>
            </a:r>
          </a:p>
          <a:p>
            <a:pPr eaLnBrk="1" hangingPunct="1"/>
            <a:r>
              <a:rPr lang="en-US" dirty="0" smtClean="0"/>
              <a:t>Consulting</a:t>
            </a:r>
          </a:p>
          <a:p>
            <a:pPr eaLnBrk="1" hangingPunct="1"/>
            <a:r>
              <a:rPr lang="en-US" dirty="0" smtClean="0"/>
              <a:t>Training</a:t>
            </a:r>
          </a:p>
          <a:p>
            <a:pPr lvl="1"/>
            <a:r>
              <a:rPr lang="en-US" dirty="0" smtClean="0"/>
              <a:t>Hands on deployment class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dirty="0"/>
              <a:t>Create an </a:t>
            </a:r>
            <a:r>
              <a:rPr lang="en-US" dirty="0" smtClean="0"/>
              <a:t>Image</a:t>
            </a:r>
            <a:endParaRPr lang="en-US" dirty="0"/>
          </a:p>
        </p:txBody>
      </p:sp>
      <p:sp>
        <p:nvSpPr>
          <p:cNvPr id="4" name="Footer Placeholder 3"/>
          <p:cNvSpPr>
            <a:spLocks noGrp="1"/>
          </p:cNvSpPr>
          <p:nvPr>
            <p:ph type="ftr" sz="quarter" idx="4294967295"/>
          </p:nvPr>
        </p:nvSpPr>
        <p:spPr>
          <a:xfrm>
            <a:off x="0" y="6356350"/>
            <a:ext cx="2895600" cy="365125"/>
          </a:xfrm>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 WDS Capture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329906" y="1412875"/>
            <a:ext cx="6081184" cy="4560888"/>
          </a:xfrm>
          <a:prstGeom prst="rect">
            <a:avLst/>
          </a:prstGeom>
          <a:noFill/>
          <a:ln w="9525">
            <a:noFill/>
            <a:miter lim="800000"/>
            <a:headEnd/>
            <a:tailEnd/>
          </a:ln>
        </p:spPr>
      </p:pic>
      <p:sp>
        <p:nvSpPr>
          <p:cNvPr id="5" name="TextBox 4"/>
          <p:cNvSpPr txBox="1"/>
          <p:nvPr/>
        </p:nvSpPr>
        <p:spPr>
          <a:xfrm>
            <a:off x="270457" y="3052307"/>
            <a:ext cx="1970468" cy="954107"/>
          </a:xfrm>
          <a:prstGeom prst="rect">
            <a:avLst/>
          </a:prstGeom>
          <a:noFill/>
        </p:spPr>
        <p:txBody>
          <a:bodyPr wrap="square" rtlCol="0">
            <a:spAutoFit/>
          </a:bodyPr>
          <a:lstStyle/>
          <a:p>
            <a:r>
              <a:rPr lang="en-US" sz="2800" b="1" dirty="0" smtClean="0"/>
              <a:t>No Volume to capture?</a:t>
            </a:r>
            <a:endParaRPr lang="en-US" sz="2800"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6) Permissions</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Notes From The Field</a:t>
            </a:r>
            <a:endParaRPr lang="en-US" dirty="0"/>
          </a:p>
        </p:txBody>
      </p:sp>
      <p:sp>
        <p:nvSpPr>
          <p:cNvPr id="6" name="Content Placeholder 5"/>
          <p:cNvSpPr>
            <a:spLocks noGrp="1"/>
          </p:cNvSpPr>
          <p:nvPr>
            <p:ph idx="1"/>
          </p:nvPr>
        </p:nvSpPr>
        <p:spPr/>
        <p:txBody>
          <a:bodyPr/>
          <a:lstStyle/>
          <a:p>
            <a:r>
              <a:rPr lang="en-US" dirty="0" smtClean="0"/>
              <a:t>Domain Administrator account is used all too often</a:t>
            </a:r>
          </a:p>
          <a:p>
            <a:r>
              <a:rPr lang="en-US" dirty="0" smtClean="0"/>
              <a:t>Use least privilege</a:t>
            </a:r>
          </a:p>
          <a:p>
            <a:r>
              <a:rPr lang="en-US" dirty="0" smtClean="0"/>
              <a:t>To that end…</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Deploy Which Images</a:t>
            </a:r>
            <a:endParaRPr lang="en-US" dirty="0"/>
          </a:p>
        </p:txBody>
      </p:sp>
      <p:sp>
        <p:nvSpPr>
          <p:cNvPr id="3" name="Content Placeholder 2"/>
          <p:cNvSpPr>
            <a:spLocks noGrp="1"/>
          </p:cNvSpPr>
          <p:nvPr>
            <p:ph idx="1"/>
          </p:nvPr>
        </p:nvSpPr>
        <p:spPr/>
        <p:txBody>
          <a:bodyPr/>
          <a:lstStyle/>
          <a:p>
            <a:pPr lvl="0" fontAlgn="t"/>
            <a:r>
              <a:rPr lang="en-US" b="1" dirty="0" smtClean="0"/>
              <a:t>Default Permissions</a:t>
            </a:r>
          </a:p>
          <a:p>
            <a:pPr lvl="0" fontAlgn="t"/>
            <a:r>
              <a:rPr lang="en-US" b="1" dirty="0" smtClean="0"/>
              <a:t>Local administrator on the WDS server</a:t>
            </a:r>
            <a:endParaRPr lang="en-US" sz="4800" dirty="0" smtClean="0"/>
          </a:p>
          <a:p>
            <a:pPr lvl="1" fontAlgn="t"/>
            <a:r>
              <a:rPr lang="en-US" dirty="0" smtClean="0"/>
              <a:t>Full Control of the </a:t>
            </a:r>
            <a:r>
              <a:rPr lang="en-US" dirty="0" err="1" smtClean="0"/>
              <a:t>RemoteInstall</a:t>
            </a:r>
            <a:r>
              <a:rPr lang="en-US" dirty="0" smtClean="0"/>
              <a:t> folder</a:t>
            </a:r>
            <a:endParaRPr lang="en-US" sz="4400" dirty="0" smtClean="0"/>
          </a:p>
          <a:p>
            <a:pPr lvl="1" fontAlgn="t"/>
            <a:r>
              <a:rPr lang="en-US" dirty="0" smtClean="0"/>
              <a:t>Full Control permissions on HKEY_LOCAL_MACHINE\System</a:t>
            </a:r>
            <a:endParaRPr lang="en-US" sz="4400" dirty="0" smtClean="0"/>
          </a:p>
          <a:p>
            <a:pPr lvl="0" fontAlgn="t"/>
            <a:r>
              <a:rPr lang="en-US" b="1" dirty="0" smtClean="0"/>
              <a:t>Domain administrator (domain where the WDS server resides)</a:t>
            </a:r>
            <a:endParaRPr lang="en-US" sz="4800" dirty="0" smtClean="0"/>
          </a:p>
          <a:p>
            <a:pPr lvl="1" fontAlgn="t"/>
            <a:r>
              <a:rPr lang="en-US" dirty="0" smtClean="0"/>
              <a:t> Full Control permissions on the Service Control Point (SCP) in AD DS for the WDS server. </a:t>
            </a:r>
          </a:p>
          <a:p>
            <a:pPr>
              <a:buNone/>
            </a:pP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Continued</a:t>
            </a:r>
            <a:endParaRPr lang="en-US" dirty="0"/>
          </a:p>
        </p:txBody>
      </p:sp>
      <p:sp>
        <p:nvSpPr>
          <p:cNvPr id="3" name="Content Placeholder 2"/>
          <p:cNvSpPr>
            <a:spLocks noGrp="1"/>
          </p:cNvSpPr>
          <p:nvPr>
            <p:ph idx="1"/>
          </p:nvPr>
        </p:nvSpPr>
        <p:spPr/>
        <p:txBody>
          <a:bodyPr/>
          <a:lstStyle/>
          <a:p>
            <a:pPr lvl="0" fontAlgn="t"/>
            <a:r>
              <a:rPr lang="en-US" b="1" dirty="0" smtClean="0"/>
              <a:t>Enterprise administrator</a:t>
            </a:r>
            <a:endParaRPr lang="en-US" sz="4800" dirty="0" smtClean="0"/>
          </a:p>
          <a:p>
            <a:pPr lvl="1" fontAlgn="t"/>
            <a:r>
              <a:rPr lang="en-US" dirty="0" smtClean="0"/>
              <a:t>Dynamic Host Configuration Protocol (DHCP) authorization permissions</a:t>
            </a:r>
          </a:p>
          <a:p>
            <a:pPr fontAlgn="t"/>
            <a:r>
              <a:rPr lang="en-US" dirty="0" smtClean="0"/>
              <a:t>Admin Approval</a:t>
            </a:r>
          </a:p>
          <a:p>
            <a:pPr lvl="1"/>
            <a:r>
              <a:rPr lang="en-US" dirty="0" smtClean="0"/>
              <a:t>The computer account is created using the server’s authentication token (not the </a:t>
            </a:r>
            <a:r>
              <a:rPr lang="en-US" dirty="0" err="1" smtClean="0"/>
              <a:t>admins</a:t>
            </a:r>
            <a:r>
              <a:rPr lang="en-US" dirty="0" smtClean="0"/>
              <a:t> token performing the approval)</a:t>
            </a:r>
          </a:p>
          <a:p>
            <a:pPr lvl="1"/>
            <a:r>
              <a:rPr lang="en-US" dirty="0" smtClean="0"/>
              <a:t>WDSSERVER$  must have “create computer account objects” on the containers / OUs where the approved pending computers will be created</a:t>
            </a:r>
          </a:p>
          <a:p>
            <a:pPr lvl="1" fontAlgn="t"/>
            <a:endParaRPr lang="en-US" dirty="0" smtClean="0"/>
          </a:p>
          <a:p>
            <a:pPr fontAlgn="t"/>
            <a:endParaRPr lang="en-US" sz="48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Approval Continued</a:t>
            </a:r>
            <a:endParaRPr lang="en-US" dirty="0"/>
          </a:p>
        </p:txBody>
      </p:sp>
      <p:sp>
        <p:nvSpPr>
          <p:cNvPr id="3" name="Content Placeholder 2"/>
          <p:cNvSpPr>
            <a:spLocks noGrp="1"/>
          </p:cNvSpPr>
          <p:nvPr>
            <p:ph idx="1"/>
          </p:nvPr>
        </p:nvSpPr>
        <p:spPr/>
        <p:txBody>
          <a:bodyPr/>
          <a:lstStyle/>
          <a:p>
            <a:r>
              <a:rPr lang="en-US" dirty="0" smtClean="0"/>
              <a:t>Admin Approval of Pending Computers</a:t>
            </a:r>
          </a:p>
          <a:p>
            <a:pPr lvl="1"/>
            <a:r>
              <a:rPr lang="en-US" dirty="0" smtClean="0"/>
              <a:t>R/W to the F:\RemoteInstall\MGMT 	</a:t>
            </a:r>
            <a:endParaRPr lang="en-US" sz="4000" dirty="0" smtClean="0"/>
          </a:p>
          <a:p>
            <a:pPr lvl="1"/>
            <a:r>
              <a:rPr lang="en-US" dirty="0" smtClean="0"/>
              <a:t>contains Binlsvcdb.mdb</a:t>
            </a:r>
            <a:endParaRPr lang="en-US" sz="4000" dirty="0" smtClean="0"/>
          </a:p>
          <a:p>
            <a:r>
              <a:rPr lang="en-US" dirty="0" smtClean="0"/>
              <a:t> Active Directory Users and Computers</a:t>
            </a:r>
          </a:p>
          <a:p>
            <a:pPr lvl="1"/>
            <a:r>
              <a:rPr lang="en-US" dirty="0" smtClean="0"/>
              <a:t>Create a custom task to delegate on OU where the  computer account will be created -&gt; Write all properties on Computer Objects</a:t>
            </a:r>
            <a:endParaRPr lang="en-US" sz="40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a Machine To a Domain</a:t>
            </a:r>
            <a:endParaRPr lang="en-US" dirty="0"/>
          </a:p>
        </p:txBody>
      </p:sp>
      <p:sp>
        <p:nvSpPr>
          <p:cNvPr id="3" name="Content Placeholder 2"/>
          <p:cNvSpPr>
            <a:spLocks noGrp="1"/>
          </p:cNvSpPr>
          <p:nvPr>
            <p:ph idx="1"/>
          </p:nvPr>
        </p:nvSpPr>
        <p:spPr/>
        <p:txBody>
          <a:bodyPr>
            <a:normAutofit lnSpcReduction="10000"/>
          </a:bodyPr>
          <a:lstStyle/>
          <a:p>
            <a:r>
              <a:rPr lang="en-US" dirty="0" smtClean="0"/>
              <a:t>ADUC </a:t>
            </a:r>
          </a:p>
          <a:p>
            <a:pPr lvl="1"/>
            <a:r>
              <a:rPr lang="en-US" dirty="0" smtClean="0"/>
              <a:t>R-click the container or OU and go to Properties</a:t>
            </a:r>
          </a:p>
          <a:p>
            <a:pPr lvl="1"/>
            <a:r>
              <a:rPr lang="en-US" dirty="0" smtClean="0"/>
              <a:t>Click the Advanced button and add a user or group then click the Edit button</a:t>
            </a:r>
          </a:p>
          <a:p>
            <a:pPr lvl="1"/>
            <a:r>
              <a:rPr lang="en-US" dirty="0" smtClean="0"/>
              <a:t>Under Apply to: This object and all descendant objects</a:t>
            </a:r>
          </a:p>
          <a:p>
            <a:pPr lvl="1"/>
            <a:r>
              <a:rPr lang="en-US" dirty="0" smtClean="0"/>
              <a:t>Allow “Create Computer objects” Ok (3x)</a:t>
            </a:r>
          </a:p>
          <a:p>
            <a:r>
              <a:rPr lang="en-US" dirty="0" smtClean="0"/>
              <a:t>BUT now that user can create computer objects and join machines to the domain</a:t>
            </a:r>
          </a:p>
          <a:p>
            <a:r>
              <a:rPr lang="en-US" dirty="0" smtClean="0"/>
              <a:t>What if you only want someone to be able to join a machine to the domain?</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JoinRights</a:t>
            </a:r>
            <a:r>
              <a:rPr lang="en-US" dirty="0"/>
              <a:t> </a:t>
            </a:r>
            <a:r>
              <a:rPr lang="en-US" dirty="0" smtClean="0"/>
              <a:t>Setting Part 1</a:t>
            </a:r>
            <a:endParaRPr lang="en-US" dirty="0"/>
          </a:p>
        </p:txBody>
      </p:sp>
      <p:sp>
        <p:nvSpPr>
          <p:cNvPr id="3" name="Content Placeholder 2"/>
          <p:cNvSpPr>
            <a:spLocks noGrp="1"/>
          </p:cNvSpPr>
          <p:nvPr>
            <p:ph idx="1"/>
          </p:nvPr>
        </p:nvSpPr>
        <p:spPr/>
        <p:txBody>
          <a:bodyPr>
            <a:normAutofit lnSpcReduction="10000"/>
          </a:bodyPr>
          <a:lstStyle/>
          <a:p>
            <a:r>
              <a:rPr lang="en-US" b="1" dirty="0" err="1" smtClean="0"/>
              <a:t>JoinRights</a:t>
            </a:r>
            <a:r>
              <a:rPr lang="en-US" b="1" dirty="0" smtClean="0"/>
              <a:t> </a:t>
            </a:r>
            <a:r>
              <a:rPr lang="en-US" dirty="0" smtClean="0"/>
              <a:t>registry setting determines the set of security privileges</a:t>
            </a:r>
          </a:p>
          <a:p>
            <a:r>
              <a:rPr lang="en-US" dirty="0" smtClean="0"/>
              <a:t>located at: </a:t>
            </a:r>
            <a:r>
              <a:rPr lang="en-US" b="1" dirty="0" smtClean="0"/>
              <a:t>HKEY_LOCAL_MACHINE\SYSTEM\</a:t>
            </a:r>
            <a:r>
              <a:rPr lang="en-US" b="1" dirty="0" err="1" smtClean="0"/>
              <a:t>CurrentControlSet</a:t>
            </a:r>
            <a:r>
              <a:rPr lang="en-US" b="1" dirty="0" smtClean="0"/>
              <a:t>\Services\</a:t>
            </a:r>
            <a:r>
              <a:rPr lang="en-US" b="1" dirty="0" err="1" smtClean="0"/>
              <a:t>WDSServer</a:t>
            </a:r>
            <a:r>
              <a:rPr lang="en-US" b="1" dirty="0" smtClean="0"/>
              <a:t>\Providers\WDSPXE\Providers\BINLSVC\</a:t>
            </a:r>
            <a:r>
              <a:rPr lang="en-US" b="1" dirty="0" err="1" smtClean="0"/>
              <a:t>AutoApprove</a:t>
            </a:r>
            <a:r>
              <a:rPr lang="en-US" b="1" dirty="0" smtClean="0"/>
              <a:t>\&lt;arch&gt;</a:t>
            </a:r>
            <a:r>
              <a:rPr lang="en-US" dirty="0" smtClean="0"/>
              <a:t/>
            </a:r>
            <a:br>
              <a:rPr lang="en-US" dirty="0" smtClean="0"/>
            </a:br>
            <a:r>
              <a:rPr lang="en-US" dirty="0" smtClean="0"/>
              <a:t/>
            </a:r>
            <a:br>
              <a:rPr lang="en-US" dirty="0" smtClean="0"/>
            </a:br>
            <a:r>
              <a:rPr lang="en-US" dirty="0" smtClean="0"/>
              <a:t>		Name: </a:t>
            </a:r>
            <a:r>
              <a:rPr lang="en-US" dirty="0" err="1" smtClean="0"/>
              <a:t>JoinRights</a:t>
            </a:r>
            <a:r>
              <a:rPr lang="en-US" dirty="0" smtClean="0"/>
              <a:t/>
            </a:r>
            <a:br>
              <a:rPr lang="en-US" dirty="0" smtClean="0"/>
            </a:br>
            <a:r>
              <a:rPr lang="en-US" dirty="0" smtClean="0"/>
              <a:t>		Type: DWORD</a:t>
            </a:r>
            <a:br>
              <a:rPr lang="en-US" dirty="0" smtClean="0"/>
            </a:br>
            <a:r>
              <a:rPr lang="en-US" dirty="0" smtClean="0"/>
              <a:t>		Value: </a:t>
            </a:r>
            <a:r>
              <a:rPr lang="en-US" b="1" dirty="0" smtClean="0"/>
              <a:t>0 = </a:t>
            </a:r>
            <a:r>
              <a:rPr lang="en-US" dirty="0" err="1" smtClean="0"/>
              <a:t>JoinOnly</a:t>
            </a:r>
            <a:r>
              <a:rPr lang="en-US" dirty="0" smtClean="0"/>
              <a:t>.; </a:t>
            </a:r>
            <a:r>
              <a:rPr lang="en-US" b="1" dirty="0" smtClean="0"/>
              <a:t>1 = </a:t>
            </a:r>
            <a:r>
              <a:rPr lang="en-US" dirty="0" smtClean="0"/>
              <a:t>Full</a:t>
            </a:r>
            <a:br>
              <a:rPr lang="en-US" dirty="0" smtClean="0"/>
            </a:b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JoinRights</a:t>
            </a:r>
            <a:r>
              <a:rPr lang="en-US" dirty="0"/>
              <a:t> Setting Part </a:t>
            </a:r>
            <a:r>
              <a:rPr lang="en-US" dirty="0" smtClean="0"/>
              <a:t>2</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User</a:t>
            </a:r>
            <a:r>
              <a:rPr lang="en-US" dirty="0" smtClean="0"/>
              <a:t> registry setting determines which users have the right to join the domain</a:t>
            </a:r>
          </a:p>
          <a:p>
            <a:pPr lvl="0"/>
            <a:r>
              <a:rPr lang="en-US" dirty="0" smtClean="0"/>
              <a:t>User setting located at: </a:t>
            </a:r>
            <a:r>
              <a:rPr lang="en-US" b="1" dirty="0" smtClean="0"/>
              <a:t>HKEY_LOCAL_MACHINE\SYSTEM\</a:t>
            </a:r>
            <a:r>
              <a:rPr lang="en-US" b="1" dirty="0" err="1" smtClean="0"/>
              <a:t>CurrentControlSet</a:t>
            </a:r>
            <a:r>
              <a:rPr lang="en-US" b="1" dirty="0" smtClean="0"/>
              <a:t>\Services\</a:t>
            </a:r>
            <a:r>
              <a:rPr lang="en-US" b="1" dirty="0" err="1" smtClean="0"/>
              <a:t>WDSServer</a:t>
            </a:r>
            <a:r>
              <a:rPr lang="en-US" b="1" dirty="0" smtClean="0"/>
              <a:t>\Providers\WDSPXE\Providers\BINLSVC\</a:t>
            </a:r>
            <a:r>
              <a:rPr lang="en-US" b="1" dirty="0" err="1" smtClean="0"/>
              <a:t>AutoApprove</a:t>
            </a:r>
            <a:r>
              <a:rPr lang="en-US" b="1" dirty="0" smtClean="0"/>
              <a:t>\&lt;arch&gt;</a:t>
            </a:r>
            <a:r>
              <a:rPr lang="en-US" dirty="0" smtClean="0"/>
              <a:t/>
            </a:r>
            <a:br>
              <a:rPr lang="en-US" dirty="0" smtClean="0"/>
            </a:br>
            <a:r>
              <a:rPr lang="en-US" dirty="0" smtClean="0"/>
              <a:t/>
            </a:r>
            <a:br>
              <a:rPr lang="en-US" dirty="0" smtClean="0"/>
            </a:br>
            <a:r>
              <a:rPr lang="en-US" dirty="0" smtClean="0"/>
              <a:t>		Name: User</a:t>
            </a:r>
            <a:br>
              <a:rPr lang="en-US" dirty="0" smtClean="0"/>
            </a:br>
            <a:r>
              <a:rPr lang="en-US" dirty="0" smtClean="0"/>
              <a:t>		Type: REG_SZ</a:t>
            </a:r>
            <a:br>
              <a:rPr lang="en-US" dirty="0" smtClean="0"/>
            </a:br>
            <a:r>
              <a:rPr lang="en-US" dirty="0" smtClean="0"/>
              <a:t>		Value: group or user.</a:t>
            </a: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What </a:t>
            </a:r>
            <a:r>
              <a:rPr lang="en-US" dirty="0" smtClean="0"/>
              <a:t>I’ll Cover</a:t>
            </a:r>
          </a:p>
        </p:txBody>
      </p:sp>
      <p:sp>
        <p:nvSpPr>
          <p:cNvPr id="4099" name="Rectangle 3"/>
          <p:cNvSpPr>
            <a:spLocks noGrp="1" noChangeArrowheads="1"/>
          </p:cNvSpPr>
          <p:nvPr>
            <p:ph idx="1"/>
          </p:nvPr>
        </p:nvSpPr>
        <p:spPr/>
        <p:txBody>
          <a:bodyPr>
            <a:normAutofit fontScale="92500" lnSpcReduction="20000"/>
          </a:bodyPr>
          <a:lstStyle/>
          <a:p>
            <a:pPr eaLnBrk="1" hangingPunct="1"/>
            <a:r>
              <a:rPr lang="en-US" dirty="0" smtClean="0"/>
              <a:t>WDS – The Basics</a:t>
            </a:r>
          </a:p>
          <a:p>
            <a:pPr lvl="1"/>
            <a:r>
              <a:rPr lang="en-US" dirty="0" smtClean="0"/>
              <a:t>Installing and Configuring WDS</a:t>
            </a:r>
          </a:p>
          <a:p>
            <a:r>
              <a:rPr lang="en-US" dirty="0" smtClean="0"/>
              <a:t>10) DHCP and WDS</a:t>
            </a:r>
          </a:p>
          <a:p>
            <a:r>
              <a:rPr lang="en-US" dirty="0" smtClean="0"/>
              <a:t>9) DNS and WDS</a:t>
            </a:r>
          </a:p>
          <a:p>
            <a:r>
              <a:rPr lang="en-US" dirty="0" smtClean="0"/>
              <a:t>8) Windows Pre Installation Environment “</a:t>
            </a:r>
            <a:r>
              <a:rPr lang="en-US" dirty="0" err="1" smtClean="0"/>
              <a:t>WinPE</a:t>
            </a:r>
            <a:r>
              <a:rPr lang="en-US" dirty="0" smtClean="0"/>
              <a:t>”</a:t>
            </a:r>
          </a:p>
          <a:p>
            <a:r>
              <a:rPr lang="en-US" dirty="0" smtClean="0"/>
              <a:t>7) Create an OS Image</a:t>
            </a:r>
          </a:p>
          <a:p>
            <a:r>
              <a:rPr lang="en-US" dirty="0" smtClean="0"/>
              <a:t>6) Permissions</a:t>
            </a:r>
          </a:p>
          <a:p>
            <a:r>
              <a:rPr lang="en-US" dirty="0" smtClean="0"/>
              <a:t>5) Pre-Staged Settings Ignored</a:t>
            </a:r>
          </a:p>
          <a:p>
            <a:r>
              <a:rPr lang="en-US" dirty="0" smtClean="0"/>
              <a:t>4) Multicast Issues</a:t>
            </a:r>
          </a:p>
          <a:p>
            <a:r>
              <a:rPr lang="en-US" dirty="0" smtClean="0"/>
              <a:t>3) Automate the Deployment</a:t>
            </a:r>
          </a:p>
          <a:p>
            <a:r>
              <a:rPr lang="en-US" dirty="0" smtClean="0"/>
              <a:t>2) Rename/Move WDS Server	</a:t>
            </a:r>
          </a:p>
          <a:p>
            <a:pPr lvl="1"/>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Permissions</a:t>
            </a:r>
            <a:endParaRPr lang="en-US" dirty="0"/>
          </a:p>
        </p:txBody>
      </p:sp>
      <p:graphicFrame>
        <p:nvGraphicFramePr>
          <p:cNvPr id="4" name="Content Placeholder 3"/>
          <p:cNvGraphicFramePr>
            <a:graphicFrameLocks noGrp="1"/>
          </p:cNvGraphicFramePr>
          <p:nvPr>
            <p:ph idx="1"/>
          </p:nvPr>
        </p:nvGraphicFramePr>
        <p:xfrm>
          <a:off x="381000" y="1322722"/>
          <a:ext cx="8382000" cy="4730347"/>
        </p:xfrm>
        <a:graphic>
          <a:graphicData uri="http://schemas.openxmlformats.org/drawingml/2006/table">
            <a:tbl>
              <a:tblPr firstRow="1" bandRow="1">
                <a:tableStyleId>{5C22544A-7EE6-4342-B048-85BDC9FD1C3A}</a:tableStyleId>
              </a:tblPr>
              <a:tblGrid>
                <a:gridCol w="4191000"/>
                <a:gridCol w="4191000"/>
              </a:tblGrid>
              <a:tr h="454961">
                <a:tc>
                  <a:txBody>
                    <a:bodyPr/>
                    <a:lstStyle/>
                    <a:p>
                      <a:pPr algn="ctr"/>
                      <a:r>
                        <a:rPr lang="en-US" dirty="0" smtClean="0"/>
                        <a:t>TASK</a:t>
                      </a:r>
                      <a:endParaRPr lang="en-US" dirty="0"/>
                    </a:p>
                  </a:txBody>
                  <a:tcPr/>
                </a:tc>
                <a:tc>
                  <a:txBody>
                    <a:bodyPr/>
                    <a:lstStyle/>
                    <a:p>
                      <a:pPr algn="ctr"/>
                      <a:r>
                        <a:rPr lang="en-US" dirty="0" smtClean="0"/>
                        <a:t>Permission</a:t>
                      </a:r>
                      <a:endParaRPr lang="en-US" dirty="0"/>
                    </a:p>
                  </a:txBody>
                  <a:tcPr/>
                </a:tc>
              </a:tr>
              <a:tr h="1458368">
                <a:tc>
                  <a:txBody>
                    <a:bodyPr/>
                    <a:lstStyle/>
                    <a:p>
                      <a:r>
                        <a:rPr lang="en-US" dirty="0" err="1" smtClean="0"/>
                        <a:t>Prestage</a:t>
                      </a:r>
                      <a:r>
                        <a:rPr lang="en-US" dirty="0" smtClean="0"/>
                        <a:t> a computer</a:t>
                      </a:r>
                      <a:endParaRPr lang="en-US" dirty="0"/>
                    </a:p>
                  </a:txBody>
                  <a:tcPr/>
                </a:tc>
                <a:tc>
                  <a:txBody>
                    <a:bodyPr/>
                    <a:lstStyle/>
                    <a:p>
                      <a:r>
                        <a:rPr lang="en-US" dirty="0" smtClean="0"/>
                        <a:t>ADUC -&gt; Create a custom task to delegate on OU where you are putting the computer account -&gt; </a:t>
                      </a:r>
                      <a:r>
                        <a:rPr lang="en-US" dirty="0" smtClean="0">
                          <a:solidFill>
                            <a:srgbClr val="FF0000"/>
                          </a:solidFill>
                        </a:rPr>
                        <a:t>Write all properties </a:t>
                      </a:r>
                      <a:r>
                        <a:rPr lang="en-US" dirty="0" smtClean="0"/>
                        <a:t>on Computer Objects</a:t>
                      </a:r>
                      <a:endParaRPr lang="en-US" dirty="0"/>
                    </a:p>
                  </a:txBody>
                  <a:tcPr/>
                </a:tc>
              </a:tr>
              <a:tr h="454961">
                <a:tc>
                  <a:txBody>
                    <a:bodyPr/>
                    <a:lstStyle/>
                    <a:p>
                      <a:r>
                        <a:rPr lang="en-US" dirty="0" smtClean="0"/>
                        <a:t>Add/Remove Image or Image Group</a:t>
                      </a:r>
                      <a:endParaRPr lang="en-US" dirty="0"/>
                    </a:p>
                  </a:txBody>
                  <a:tcPr/>
                </a:tc>
                <a:tc>
                  <a:txBody>
                    <a:bodyPr/>
                    <a:lstStyle/>
                    <a:p>
                      <a:r>
                        <a:rPr lang="en-US" dirty="0" smtClean="0">
                          <a:solidFill>
                            <a:srgbClr val="FF0000"/>
                          </a:solidFill>
                        </a:rPr>
                        <a:t>FC</a:t>
                      </a:r>
                      <a:r>
                        <a:rPr lang="en-US" baseline="0" dirty="0" smtClean="0"/>
                        <a:t> F:\RemoteInstall\Images\ImageGroup</a:t>
                      </a:r>
                      <a:endParaRPr lang="en-US" dirty="0"/>
                    </a:p>
                  </a:txBody>
                  <a:tcPr/>
                </a:tc>
              </a:tr>
              <a:tr h="785275">
                <a:tc>
                  <a:txBody>
                    <a:bodyPr/>
                    <a:lstStyle/>
                    <a:p>
                      <a:r>
                        <a:rPr lang="en-US" dirty="0" smtClean="0"/>
                        <a:t>Disable an image</a:t>
                      </a:r>
                      <a:endParaRPr lang="en-US" dirty="0"/>
                    </a:p>
                  </a:txBody>
                  <a:tcPr/>
                </a:tc>
                <a:tc>
                  <a:txBody>
                    <a:bodyPr/>
                    <a:lstStyle/>
                    <a:p>
                      <a:r>
                        <a:rPr lang="en-US" dirty="0" smtClean="0">
                          <a:solidFill>
                            <a:srgbClr val="FF0000"/>
                          </a:solidFill>
                        </a:rPr>
                        <a:t>R/W</a:t>
                      </a:r>
                      <a:r>
                        <a:rPr lang="en-US" dirty="0" smtClean="0"/>
                        <a:t> for the image (on image properties in WDS)</a:t>
                      </a:r>
                      <a:endParaRPr lang="en-US" dirty="0"/>
                    </a:p>
                  </a:txBody>
                  <a:tcPr/>
                </a:tc>
              </a:tr>
              <a:tr h="1121821">
                <a:tc>
                  <a:txBody>
                    <a:bodyPr/>
                    <a:lstStyle/>
                    <a:p>
                      <a:r>
                        <a:rPr lang="en-US" dirty="0" smtClean="0"/>
                        <a:t>ADD boot image</a:t>
                      </a:r>
                      <a:endParaRPr lang="en-US" dirty="0"/>
                    </a:p>
                  </a:txBody>
                  <a:tcPr/>
                </a:tc>
                <a:tc>
                  <a:txBody>
                    <a:bodyPr/>
                    <a:lstStyle/>
                    <a:p>
                      <a:r>
                        <a:rPr lang="en-US" baseline="0" dirty="0" smtClean="0">
                          <a:solidFill>
                            <a:srgbClr val="FF0000"/>
                          </a:solidFill>
                        </a:rPr>
                        <a:t>R/W</a:t>
                      </a:r>
                      <a:r>
                        <a:rPr lang="en-US" baseline="0" dirty="0" smtClean="0"/>
                        <a:t> F:\RemoteInstall\Boot</a:t>
                      </a:r>
                    </a:p>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F:\RemoteInstall\Admin (if upgrading from 2K3 server)</a:t>
                      </a:r>
                    </a:p>
                  </a:txBody>
                  <a:tcPr/>
                </a:tc>
              </a:tr>
              <a:tr h="454961">
                <a:tc>
                  <a:txBody>
                    <a:bodyPr/>
                    <a:lstStyle/>
                    <a:p>
                      <a:r>
                        <a:rPr lang="en-US" dirty="0" smtClean="0"/>
                        <a:t>Remove boot image</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F:\RemoteInstall\Boot</a:t>
                      </a:r>
                    </a:p>
                  </a:txBody>
                  <a:tcPr/>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Permissions</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nvGraphicFramePr>
        <p:xfrm>
          <a:off x="381000" y="1258327"/>
          <a:ext cx="8382000" cy="4601560"/>
        </p:xfrm>
        <a:graphic>
          <a:graphicData uri="http://schemas.openxmlformats.org/drawingml/2006/table">
            <a:tbl>
              <a:tblPr firstRow="1" bandRow="1">
                <a:tableStyleId>{5C22544A-7EE6-4342-B048-85BDC9FD1C3A}</a:tableStyleId>
              </a:tblPr>
              <a:tblGrid>
                <a:gridCol w="4191000"/>
                <a:gridCol w="4191000"/>
              </a:tblGrid>
              <a:tr h="454552">
                <a:tc>
                  <a:txBody>
                    <a:bodyPr/>
                    <a:lstStyle/>
                    <a:p>
                      <a:pPr algn="ctr"/>
                      <a:r>
                        <a:rPr lang="en-US" dirty="0" smtClean="0"/>
                        <a:t>TASK</a:t>
                      </a:r>
                      <a:endParaRPr lang="en-US" dirty="0"/>
                    </a:p>
                  </a:txBody>
                  <a:tcPr/>
                </a:tc>
                <a:tc>
                  <a:txBody>
                    <a:bodyPr/>
                    <a:lstStyle/>
                    <a:p>
                      <a:pPr algn="ctr"/>
                      <a:r>
                        <a:rPr lang="en-US" dirty="0" smtClean="0"/>
                        <a:t>Permission</a:t>
                      </a:r>
                      <a:endParaRPr lang="en-US" dirty="0"/>
                    </a:p>
                  </a:txBody>
                  <a:tcPr/>
                </a:tc>
              </a:tr>
              <a:tr h="784569">
                <a:tc>
                  <a:txBody>
                    <a:bodyPr/>
                    <a:lstStyle/>
                    <a:p>
                      <a:r>
                        <a:rPr lang="en-US" dirty="0" smtClean="0"/>
                        <a:t>Manage properties on an OS image</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on image Res.rwm file found:</a:t>
                      </a:r>
                    </a:p>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F:RemoteInstall\Images\&lt;</a:t>
                      </a:r>
                      <a:r>
                        <a:rPr lang="en-US" dirty="0" err="1" smtClean="0"/>
                        <a:t>ImageGroup</a:t>
                      </a:r>
                      <a:r>
                        <a:rPr lang="en-US" dirty="0" smtClean="0"/>
                        <a:t>&gt;</a:t>
                      </a:r>
                      <a:endParaRPr lang="en-US" baseline="0" dirty="0" smtClean="0"/>
                    </a:p>
                  </a:txBody>
                  <a:tcPr/>
                </a:tc>
              </a:tr>
              <a:tr h="784569">
                <a:tc>
                  <a:txBody>
                    <a:bodyPr/>
                    <a:lstStyle/>
                    <a:p>
                      <a:r>
                        <a:rPr lang="en-US" dirty="0" smtClean="0"/>
                        <a:t>Convert a RIPREP image</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a:t>
                      </a:r>
                      <a:r>
                        <a:rPr lang="en-US" baseline="0" dirty="0" smtClean="0"/>
                        <a:t> original RIPREP image</a:t>
                      </a:r>
                    </a:p>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%TEMP% and destination folder</a:t>
                      </a:r>
                    </a:p>
                  </a:txBody>
                  <a:tcPr/>
                </a:tc>
              </a:tr>
              <a:tr h="784569">
                <a:tc>
                  <a:txBody>
                    <a:bodyPr/>
                    <a:lstStyle/>
                    <a:p>
                      <a:r>
                        <a:rPr lang="en-US" dirty="0" smtClean="0"/>
                        <a:t>Create </a:t>
                      </a:r>
                      <a:r>
                        <a:rPr lang="en-US" i="1" dirty="0" smtClean="0"/>
                        <a:t>Discover / Capture</a:t>
                      </a:r>
                      <a:r>
                        <a:rPr lang="en-US" dirty="0" smtClean="0"/>
                        <a:t> image</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a:t>
                      </a:r>
                      <a:r>
                        <a:rPr lang="en-US" baseline="0" dirty="0" smtClean="0"/>
                        <a:t> original boot image</a:t>
                      </a:r>
                    </a:p>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%TEMP% and destination folder</a:t>
                      </a:r>
                    </a:p>
                  </a:txBody>
                  <a:tcPr/>
                </a:tc>
              </a:tr>
              <a:tr h="1793301">
                <a:tc>
                  <a:txBody>
                    <a:bodyPr/>
                    <a:lstStyle/>
                    <a:p>
                      <a:r>
                        <a:rPr lang="en-US" dirty="0" smtClean="0"/>
                        <a:t>Create a multicast transmission</a:t>
                      </a:r>
                      <a:endParaRPr lang="en-US" dirty="0"/>
                    </a:p>
                  </a:txBody>
                  <a:tcPr/>
                </a:tc>
                <a:tc>
                  <a:txBody>
                    <a:bodyPr/>
                    <a:lstStyle/>
                    <a:p>
                      <a:pPr rtl="0"/>
                      <a:r>
                        <a:rPr lang="en-US" dirty="0" smtClean="0">
                          <a:solidFill>
                            <a:srgbClr val="FF0000"/>
                          </a:solidFill>
                        </a:rPr>
                        <a:t>FC</a:t>
                      </a:r>
                      <a:r>
                        <a:rPr lang="en-US" dirty="0" smtClean="0"/>
                        <a:t> on: </a:t>
                      </a:r>
                      <a:r>
                        <a:rPr lang="en-US" b="1" dirty="0" smtClean="0"/>
                        <a:t>HKEY_LOCAL_MACHINE\SYSTEM\</a:t>
                      </a:r>
                      <a:r>
                        <a:rPr lang="en-US" b="1" dirty="0" err="1" smtClean="0"/>
                        <a:t>CurrentControlSet</a:t>
                      </a:r>
                      <a:r>
                        <a:rPr lang="en-US" b="1" dirty="0" smtClean="0"/>
                        <a:t>\Services\</a:t>
                      </a:r>
                      <a:r>
                        <a:rPr lang="en-US" b="1" dirty="0" err="1" smtClean="0"/>
                        <a:t>WDSServer</a:t>
                      </a:r>
                      <a:r>
                        <a:rPr lang="en-US" b="1" dirty="0" smtClean="0"/>
                        <a:t>\Providers\Multicast</a:t>
                      </a:r>
                      <a:endParaRPr lang="en-US" dirty="0" smtClean="0"/>
                    </a:p>
                    <a:p>
                      <a:pPr rtl="0"/>
                      <a:r>
                        <a:rPr lang="en-US" dirty="0" smtClean="0">
                          <a:solidFill>
                            <a:srgbClr val="FF0000"/>
                          </a:solidFill>
                        </a:rPr>
                        <a:t>R</a:t>
                      </a:r>
                      <a:r>
                        <a:rPr lang="en-US" dirty="0" smtClean="0"/>
                        <a:t> F:\RemoteInstall\Images\&lt;</a:t>
                      </a:r>
                      <a:r>
                        <a:rPr lang="en-US" dirty="0" err="1" smtClean="0"/>
                        <a:t>ImageGroup</a:t>
                      </a:r>
                      <a:r>
                        <a:rPr lang="en-US" dirty="0" smtClean="0"/>
                        <a:t>&gt;</a:t>
                      </a:r>
                    </a:p>
                  </a:txBody>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Pre-Staged Settings Ignored</a:t>
            </a:r>
            <a:endParaRPr lang="en-US" dirty="0"/>
          </a:p>
        </p:txBody>
      </p:sp>
      <p:sp>
        <p:nvSpPr>
          <p:cNvPr id="3" name="Text Placeholder 2"/>
          <p:cNvSpPr>
            <a:spLocks noGrp="1"/>
          </p:cNvSpPr>
          <p:nvPr>
            <p:ph idx="1"/>
          </p:nvPr>
        </p:nvSpPr>
        <p:spPr/>
        <p:txBody>
          <a:bodyPr/>
          <a:lstStyle/>
          <a:p>
            <a:r>
              <a:rPr lang="en-US" dirty="0" smtClean="0"/>
              <a:t>Ensure there are not duplicate machine accounts pre-staged for the same machine</a:t>
            </a:r>
          </a:p>
          <a:p>
            <a:pPr lvl="1"/>
            <a:r>
              <a:rPr lang="en-US" dirty="0" smtClean="0"/>
              <a:t>Pre-stage using the MAC address</a:t>
            </a:r>
          </a:p>
          <a:p>
            <a:pPr lvl="1"/>
            <a:r>
              <a:rPr lang="en-US" dirty="0" smtClean="0"/>
              <a:t>Swap the NIC to another machine</a:t>
            </a:r>
          </a:p>
          <a:p>
            <a:pPr lvl="1"/>
            <a:r>
              <a:rPr lang="en-US" dirty="0" smtClean="0"/>
              <a:t>Dual  </a:t>
            </a:r>
            <a:r>
              <a:rPr lang="en-US" dirty="0" err="1" smtClean="0"/>
              <a:t>Admins</a:t>
            </a:r>
            <a:r>
              <a:rPr lang="en-US" dirty="0" smtClean="0"/>
              <a:t> </a:t>
            </a:r>
          </a:p>
          <a:p>
            <a:pPr lvl="2"/>
            <a:r>
              <a:rPr lang="en-US" dirty="0" smtClean="0"/>
              <a:t>1</a:t>
            </a:r>
            <a:r>
              <a:rPr lang="en-US" baseline="30000" dirty="0" smtClean="0"/>
              <a:t>st</a:t>
            </a:r>
            <a:r>
              <a:rPr lang="en-US" dirty="0" smtClean="0"/>
              <a:t> admin creates a computer object in ADUC</a:t>
            </a:r>
          </a:p>
          <a:p>
            <a:pPr lvl="2"/>
            <a:r>
              <a:rPr lang="en-US" dirty="0" smtClean="0"/>
              <a:t>2</a:t>
            </a:r>
            <a:r>
              <a:rPr lang="en-US" baseline="30000" dirty="0" smtClean="0"/>
              <a:t>nd</a:t>
            </a:r>
            <a:r>
              <a:rPr lang="en-US" dirty="0" smtClean="0"/>
              <a:t> admin pre-stages a computer object with the NIC or GUID</a:t>
            </a:r>
          </a:p>
          <a:p>
            <a:r>
              <a:rPr lang="en-US" dirty="0" smtClean="0"/>
              <a:t>The first one found is used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Multicast Issues</a:t>
            </a:r>
            <a:endParaRPr lang="en-US" dirty="0"/>
          </a:p>
        </p:txBody>
      </p:sp>
      <p:sp>
        <p:nvSpPr>
          <p:cNvPr id="3" name="Content Placeholder 2"/>
          <p:cNvSpPr>
            <a:spLocks noGrp="1"/>
          </p:cNvSpPr>
          <p:nvPr>
            <p:ph idx="1"/>
          </p:nvPr>
        </p:nvSpPr>
        <p:spPr/>
        <p:txBody>
          <a:bodyPr/>
          <a:lstStyle/>
          <a:p>
            <a:r>
              <a:rPr lang="en-US" dirty="0" smtClean="0"/>
              <a:t>Multicast traffic running really slow</a:t>
            </a:r>
          </a:p>
          <a:p>
            <a:r>
              <a:rPr lang="en-US" dirty="0" smtClean="0"/>
              <a:t>Which version of IGMP is being used?</a:t>
            </a:r>
          </a:p>
          <a:p>
            <a:pPr lvl="1"/>
            <a:r>
              <a:rPr lang="en-US" dirty="0" smtClean="0"/>
              <a:t>V3 or v2?</a:t>
            </a:r>
          </a:p>
          <a:p>
            <a:r>
              <a:rPr lang="en-US" dirty="0" smtClean="0"/>
              <a:t>Multiple WDS servers multicast traffic</a:t>
            </a:r>
          </a:p>
          <a:p>
            <a:pPr lvl="1"/>
            <a:r>
              <a:rPr lang="en-US" dirty="0" smtClean="0"/>
              <a:t>Overlapping IP addresses</a:t>
            </a:r>
          </a:p>
          <a:p>
            <a:pPr lvl="1"/>
            <a:r>
              <a:rPr lang="en-US" dirty="0" smtClean="0">
                <a:solidFill>
                  <a:srgbClr val="FF0000"/>
                </a:solidFill>
              </a:rPr>
              <a:t>WDS snap-in -&gt; Properties of Server -&gt; Multicast tab -&gt; change the IP addresses</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Automate The Deployment</a:t>
            </a:r>
            <a:endParaRPr lang="en-US" dirty="0"/>
          </a:p>
        </p:txBody>
      </p:sp>
      <p:sp>
        <p:nvSpPr>
          <p:cNvPr id="3" name="Text Placeholder 2"/>
          <p:cNvSpPr>
            <a:spLocks noGrp="1"/>
          </p:cNvSpPr>
          <p:nvPr>
            <p:ph idx="1"/>
          </p:nvPr>
        </p:nvSpPr>
        <p:spPr/>
        <p:txBody>
          <a:bodyPr/>
          <a:lstStyle/>
          <a:p>
            <a:r>
              <a:rPr lang="en-US" dirty="0" err="1" smtClean="0"/>
              <a:t>Unattend</a:t>
            </a:r>
            <a:r>
              <a:rPr lang="en-US" dirty="0" smtClean="0"/>
              <a:t> .xml scripts (2)</a:t>
            </a:r>
          </a:p>
          <a:p>
            <a:r>
              <a:rPr lang="en-US" dirty="0" smtClean="0"/>
              <a:t>XP &amp; 2K3 </a:t>
            </a:r>
            <a:r>
              <a:rPr lang="en-US" dirty="0" err="1" smtClean="0"/>
              <a:t>vs</a:t>
            </a:r>
            <a:r>
              <a:rPr lang="en-US" dirty="0" smtClean="0"/>
              <a:t> Vista and later</a:t>
            </a:r>
          </a:p>
          <a:p>
            <a:r>
              <a:rPr lang="en-US" dirty="0" smtClean="0"/>
              <a:t>Unattend.xml does not process settings</a:t>
            </a:r>
          </a:p>
          <a:p>
            <a:pPr lvl="1"/>
            <a:r>
              <a:rPr lang="en-US" dirty="0" smtClean="0"/>
              <a:t>Not named properly</a:t>
            </a:r>
          </a:p>
          <a:p>
            <a:pPr lvl="1"/>
            <a:r>
              <a:rPr lang="en-US" dirty="0" smtClean="0"/>
              <a:t>Not stored in the correct folder</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Rename/Move WDS Server </a:t>
            </a:r>
            <a:endParaRPr lang="en-US" dirty="0"/>
          </a:p>
        </p:txBody>
      </p:sp>
      <p:sp>
        <p:nvSpPr>
          <p:cNvPr id="3" name="Content Placeholder 2"/>
          <p:cNvSpPr>
            <a:spLocks noGrp="1"/>
          </p:cNvSpPr>
          <p:nvPr>
            <p:ph idx="1"/>
          </p:nvPr>
        </p:nvSpPr>
        <p:spPr/>
        <p:txBody>
          <a:bodyPr/>
          <a:lstStyle/>
          <a:p>
            <a:r>
              <a:rPr lang="en-US" dirty="0" smtClean="0"/>
              <a:t>Renaming a machine</a:t>
            </a:r>
          </a:p>
          <a:p>
            <a:r>
              <a:rPr lang="en-US" dirty="0" smtClean="0"/>
              <a:t>Moving a machine from one domain to another</a:t>
            </a:r>
          </a:p>
          <a:p>
            <a:r>
              <a:rPr lang="en-US" dirty="0" smtClean="0"/>
              <a:t>You’ll need to </a:t>
            </a:r>
            <a:r>
              <a:rPr lang="en-US" dirty="0" err="1" smtClean="0"/>
              <a:t>uninitialize</a:t>
            </a:r>
            <a:r>
              <a:rPr lang="en-US" dirty="0" smtClean="0"/>
              <a:t> &amp; reinitialize WDS server</a:t>
            </a:r>
          </a:p>
          <a:p>
            <a:pPr lvl="1"/>
            <a:r>
              <a:rPr lang="en-US" dirty="0" smtClean="0"/>
              <a:t>From a </a:t>
            </a:r>
            <a:r>
              <a:rPr lang="en-US" dirty="0" err="1" smtClean="0"/>
              <a:t>cmd</a:t>
            </a:r>
            <a:r>
              <a:rPr lang="en-US" dirty="0" smtClean="0"/>
              <a:t> on the WDS server</a:t>
            </a:r>
          </a:p>
          <a:p>
            <a:pPr lvl="1"/>
            <a:r>
              <a:rPr lang="en-US" dirty="0" err="1" smtClean="0"/>
              <a:t>Wdsutil</a:t>
            </a:r>
            <a:r>
              <a:rPr lang="en-US" dirty="0" smtClean="0"/>
              <a:t> /</a:t>
            </a:r>
            <a:r>
              <a:rPr lang="en-US" dirty="0" err="1" smtClean="0"/>
              <a:t>uninitialize</a:t>
            </a:r>
            <a:r>
              <a:rPr lang="en-US" dirty="0" smtClean="0"/>
              <a:t>-server</a:t>
            </a:r>
          </a:p>
          <a:p>
            <a:pPr lvl="1"/>
            <a:r>
              <a:rPr lang="en-US" dirty="0" err="1" smtClean="0"/>
              <a:t>Wdsutil</a:t>
            </a:r>
            <a:r>
              <a:rPr lang="en-US" dirty="0" smtClean="0"/>
              <a:t> /initialize-server /</a:t>
            </a:r>
            <a:r>
              <a:rPr lang="en-US" dirty="0" err="1" smtClean="0"/>
              <a:t>reminst:E</a:t>
            </a:r>
            <a:r>
              <a:rPr lang="en-US" dirty="0" smtClean="0"/>
              <a:t>:\</a:t>
            </a:r>
            <a:r>
              <a:rPr lang="en-US" dirty="0" err="1" smtClean="0"/>
              <a:t>RemoteInstall</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IMHO: Not Integrating  WDS With MDT 2012</a:t>
            </a:r>
            <a:endParaRPr lang="en-US" dirty="0"/>
          </a:p>
        </p:txBody>
      </p:sp>
      <p:sp>
        <p:nvSpPr>
          <p:cNvPr id="3" name="Text Placeholder 2"/>
          <p:cNvSpPr>
            <a:spLocks noGrp="1"/>
          </p:cNvSpPr>
          <p:nvPr>
            <p:ph type="body" idx="1"/>
          </p:nvPr>
        </p:nvSpPr>
        <p:spPr>
          <a:xfrm>
            <a:off x="389436" y="1447801"/>
            <a:ext cx="8363937" cy="2954655"/>
          </a:xfrm>
        </p:spPr>
        <p:txBody>
          <a:bodyPr/>
          <a:lstStyle/>
          <a:p>
            <a:r>
              <a:rPr lang="en-US" dirty="0" smtClean="0"/>
              <a:t>Microsoft Deployment Toolkit 2012 is a free download</a:t>
            </a:r>
          </a:p>
          <a:p>
            <a:r>
              <a:rPr lang="en-US" dirty="0" smtClean="0"/>
              <a:t>Gives you so much more flexibility</a:t>
            </a:r>
          </a:p>
          <a:p>
            <a:r>
              <a:rPr lang="en-US" dirty="0" smtClean="0"/>
              <a:t>Management of your images is much simpler</a:t>
            </a:r>
          </a:p>
          <a:p>
            <a:r>
              <a:rPr lang="en-US" dirty="0" smtClean="0"/>
              <a:t>To get the most out of your deployments integrate WDS and MDT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2"/>
          <p:cNvGrpSpPr>
            <a:grpSpLocks/>
          </p:cNvGrpSpPr>
          <p:nvPr/>
        </p:nvGrpSpPr>
        <p:grpSpPr bwMode="auto">
          <a:xfrm>
            <a:off x="3843338" y="1000125"/>
            <a:ext cx="4587248" cy="2006600"/>
            <a:chOff x="3843184" y="1000395"/>
            <a:chExt cx="4588057" cy="2005653"/>
          </a:xfrm>
        </p:grpSpPr>
        <p:grpSp>
          <p:nvGrpSpPr>
            <p:cNvPr id="3" name="Group 91"/>
            <p:cNvGrpSpPr>
              <a:grpSpLocks/>
            </p:cNvGrpSpPr>
            <p:nvPr/>
          </p:nvGrpSpPr>
          <p:grpSpPr bwMode="auto">
            <a:xfrm>
              <a:off x="5972594" y="1000395"/>
              <a:ext cx="1242503" cy="2005653"/>
              <a:chOff x="934" y="830"/>
              <a:chExt cx="626" cy="1012"/>
            </a:xfrm>
          </p:grpSpPr>
          <p:sp>
            <p:nvSpPr>
              <p:cNvPr id="89245" name="Freeform 92"/>
              <p:cNvSpPr>
                <a:spLocks/>
              </p:cNvSpPr>
              <p:nvPr/>
            </p:nvSpPr>
            <p:spPr bwMode="blackWhite">
              <a:xfrm>
                <a:off x="946" y="1583"/>
                <a:ext cx="604" cy="259"/>
              </a:xfrm>
              <a:custGeom>
                <a:avLst/>
                <a:gdLst>
                  <a:gd name="T0" fmla="*/ 0 w 1252"/>
                  <a:gd name="T1" fmla="*/ 16 h 536"/>
                  <a:gd name="T2" fmla="*/ 0 w 1252"/>
                  <a:gd name="T3" fmla="*/ 20 h 536"/>
                  <a:gd name="T4" fmla="*/ 31 w 1252"/>
                  <a:gd name="T5" fmla="*/ 29 h 536"/>
                  <a:gd name="T6" fmla="*/ 68 w 1252"/>
                  <a:gd name="T7" fmla="*/ 5 h 536"/>
                  <a:gd name="T8" fmla="*/ 68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4" name="Group 93"/>
              <p:cNvGrpSpPr>
                <a:grpSpLocks/>
              </p:cNvGrpSpPr>
              <p:nvPr/>
            </p:nvGrpSpPr>
            <p:grpSpPr bwMode="auto">
              <a:xfrm>
                <a:off x="934" y="830"/>
                <a:ext cx="626" cy="987"/>
                <a:chOff x="934" y="830"/>
                <a:chExt cx="626" cy="987"/>
              </a:xfrm>
            </p:grpSpPr>
            <p:sp>
              <p:nvSpPr>
                <p:cNvPr id="89247" name="Line 110"/>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89248" name="Freeform 95"/>
                <p:cNvSpPr>
                  <a:spLocks/>
                </p:cNvSpPr>
                <p:nvPr/>
              </p:nvSpPr>
              <p:spPr bwMode="blackWhite">
                <a:xfrm>
                  <a:off x="1208" y="890"/>
                  <a:ext cx="352" cy="927"/>
                </a:xfrm>
                <a:custGeom>
                  <a:avLst/>
                  <a:gdLst>
                    <a:gd name="T0" fmla="*/ 0 w 729"/>
                    <a:gd name="T1" fmla="*/ 18 h 1916"/>
                    <a:gd name="T2" fmla="*/ 0 w 729"/>
                    <a:gd name="T3" fmla="*/ 105 h 1916"/>
                    <a:gd name="T4" fmla="*/ 40 w 729"/>
                    <a:gd name="T5" fmla="*/ 80 h 1916"/>
                    <a:gd name="T6" fmla="*/ 40 w 729"/>
                    <a:gd name="T7" fmla="*/ 0 h 1916"/>
                    <a:gd name="T8" fmla="*/ 0 w 729"/>
                    <a:gd name="T9" fmla="*/ 18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89249" name="Freeform 94"/>
                <p:cNvSpPr>
                  <a:spLocks/>
                </p:cNvSpPr>
                <p:nvPr/>
              </p:nvSpPr>
              <p:spPr bwMode="blackWhite">
                <a:xfrm>
                  <a:off x="936" y="830"/>
                  <a:ext cx="623" cy="217"/>
                </a:xfrm>
                <a:custGeom>
                  <a:avLst/>
                  <a:gdLst>
                    <a:gd name="T0" fmla="*/ 0 w 1291"/>
                    <a:gd name="T1" fmla="*/ 17 h 449"/>
                    <a:gd name="T2" fmla="*/ 31 w 1291"/>
                    <a:gd name="T3" fmla="*/ 25 h 449"/>
                    <a:gd name="T4" fmla="*/ 70 w 1291"/>
                    <a:gd name="T5" fmla="*/ 7 h 449"/>
                    <a:gd name="T6" fmla="*/ 40 w 1291"/>
                    <a:gd name="T7" fmla="*/ 0 h 449"/>
                    <a:gd name="T8" fmla="*/ 0 w 1291"/>
                    <a:gd name="T9" fmla="*/ 17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a:p>
              </p:txBody>
            </p:sp>
            <p:sp>
              <p:nvSpPr>
                <p:cNvPr id="89250" name="Freeform 96"/>
                <p:cNvSpPr>
                  <a:spLocks/>
                </p:cNvSpPr>
                <p:nvPr/>
              </p:nvSpPr>
              <p:spPr bwMode="blackWhite">
                <a:xfrm>
                  <a:off x="934" y="978"/>
                  <a:ext cx="278" cy="834"/>
                </a:xfrm>
                <a:custGeom>
                  <a:avLst/>
                  <a:gdLst>
                    <a:gd name="T0" fmla="*/ 31 w 577"/>
                    <a:gd name="T1" fmla="*/ 8 h 1728"/>
                    <a:gd name="T2" fmla="*/ 31 w 577"/>
                    <a:gd name="T3" fmla="*/ 94 h 1728"/>
                    <a:gd name="T4" fmla="*/ 0 w 577"/>
                    <a:gd name="T5" fmla="*/ 85 h 1728"/>
                    <a:gd name="T6" fmla="*/ 0 w 577"/>
                    <a:gd name="T7" fmla="*/ 0 h 1728"/>
                    <a:gd name="T8" fmla="*/ 31 w 577"/>
                    <a:gd name="T9" fmla="*/ 8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89251" name="Line 97"/>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89252" name="Oval 98"/>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89253" name="Line 99"/>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89254" name="Line 100"/>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89255" name="Line 101"/>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89256" name="Line 102"/>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89257" name="Freeform 103"/>
                <p:cNvSpPr>
                  <a:spLocks/>
                </p:cNvSpPr>
                <p:nvPr/>
              </p:nvSpPr>
              <p:spPr bwMode="blackWhite">
                <a:xfrm>
                  <a:off x="976" y="1164"/>
                  <a:ext cx="190" cy="355"/>
                </a:xfrm>
                <a:custGeom>
                  <a:avLst/>
                  <a:gdLst>
                    <a:gd name="T0" fmla="*/ 0 w 397"/>
                    <a:gd name="T1" fmla="*/ 34 h 733"/>
                    <a:gd name="T2" fmla="*/ 21 w 397"/>
                    <a:gd name="T3" fmla="*/ 40 h 733"/>
                    <a:gd name="T4" fmla="*/ 2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89258" name="Freeform 104"/>
                <p:cNvSpPr>
                  <a:spLocks/>
                </p:cNvSpPr>
                <p:nvPr/>
              </p:nvSpPr>
              <p:spPr bwMode="blackWhite">
                <a:xfrm>
                  <a:off x="956" y="1094"/>
                  <a:ext cx="218" cy="618"/>
                </a:xfrm>
                <a:custGeom>
                  <a:avLst/>
                  <a:gdLst>
                    <a:gd name="T0" fmla="*/ 25 w 453"/>
                    <a:gd name="T1" fmla="*/ 6 h 1278"/>
                    <a:gd name="T2" fmla="*/ 0 w 453"/>
                    <a:gd name="T3" fmla="*/ 0 h 1278"/>
                    <a:gd name="T4" fmla="*/ 0 w 453"/>
                    <a:gd name="T5" fmla="*/ 70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89259" name="Freeform 105"/>
                <p:cNvSpPr>
                  <a:spLocks/>
                </p:cNvSpPr>
                <p:nvPr/>
              </p:nvSpPr>
              <p:spPr bwMode="blackWhite">
                <a:xfrm>
                  <a:off x="970" y="1117"/>
                  <a:ext cx="194" cy="352"/>
                </a:xfrm>
                <a:custGeom>
                  <a:avLst/>
                  <a:gdLst>
                    <a:gd name="T0" fmla="*/ 22 w 402"/>
                    <a:gd name="T1" fmla="*/ 5 h 726"/>
                    <a:gd name="T2" fmla="*/ 0 w 402"/>
                    <a:gd name="T3" fmla="*/ 0 h 726"/>
                    <a:gd name="T4" fmla="*/ 0 w 402"/>
                    <a:gd name="T5" fmla="*/ 40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89260" name="Line 106"/>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89261" name="Line 107"/>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89262" name="Line 108"/>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89263" name="Freeform 109"/>
                <p:cNvSpPr>
                  <a:spLocks/>
                </p:cNvSpPr>
                <p:nvPr/>
              </p:nvSpPr>
              <p:spPr bwMode="blackWhite">
                <a:xfrm>
                  <a:off x="1027" y="1161"/>
                  <a:ext cx="74" cy="40"/>
                </a:xfrm>
                <a:custGeom>
                  <a:avLst/>
                  <a:gdLst>
                    <a:gd name="T0" fmla="*/ 0 w 152"/>
                    <a:gd name="T1" fmla="*/ 0 h 82"/>
                    <a:gd name="T2" fmla="*/ 0 w 152"/>
                    <a:gd name="T3" fmla="*/ 2 h 82"/>
                    <a:gd name="T4" fmla="*/ 9 w 152"/>
                    <a:gd name="T5" fmla="*/ 5 h 82"/>
                    <a:gd name="T6" fmla="*/ 9 w 152"/>
                    <a:gd name="T7" fmla="*/ 2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89264" name="Freeform 111"/>
                <p:cNvSpPr>
                  <a:spLocks/>
                </p:cNvSpPr>
                <p:nvPr/>
              </p:nvSpPr>
              <p:spPr bwMode="blackWhite">
                <a:xfrm>
                  <a:off x="984" y="1304"/>
                  <a:ext cx="167" cy="75"/>
                </a:xfrm>
                <a:custGeom>
                  <a:avLst/>
                  <a:gdLst>
                    <a:gd name="T0" fmla="*/ 0 w 351"/>
                    <a:gd name="T1" fmla="*/ 2 h 183"/>
                    <a:gd name="T2" fmla="*/ 0 w 351"/>
                    <a:gd name="T3" fmla="*/ 0 h 183"/>
                    <a:gd name="T4" fmla="*/ 18 w 351"/>
                    <a:gd name="T5" fmla="*/ 3 h 183"/>
                    <a:gd name="T6" fmla="*/ 18 w 351"/>
                    <a:gd name="T7" fmla="*/ 5 h 183"/>
                    <a:gd name="T8" fmla="*/ 0 w 351"/>
                    <a:gd name="T9" fmla="*/ 2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89265" name="Freeform 112"/>
                <p:cNvSpPr>
                  <a:spLocks/>
                </p:cNvSpPr>
                <p:nvPr/>
              </p:nvSpPr>
              <p:spPr bwMode="blackWhite">
                <a:xfrm>
                  <a:off x="984" y="1397"/>
                  <a:ext cx="167" cy="83"/>
                </a:xfrm>
                <a:custGeom>
                  <a:avLst/>
                  <a:gdLst>
                    <a:gd name="T0" fmla="*/ 0 w 351"/>
                    <a:gd name="T1" fmla="*/ 4 h 182"/>
                    <a:gd name="T2" fmla="*/ 0 w 351"/>
                    <a:gd name="T3" fmla="*/ 0 h 182"/>
                    <a:gd name="T4" fmla="*/ 18 w 351"/>
                    <a:gd name="T5" fmla="*/ 4 h 182"/>
                    <a:gd name="T6" fmla="*/ 18 w 351"/>
                    <a:gd name="T7" fmla="*/ 8 h 182"/>
                    <a:gd name="T8" fmla="*/ 0 w 351"/>
                    <a:gd name="T9" fmla="*/ 4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89266" name="Freeform 113"/>
                <p:cNvSpPr>
                  <a:spLocks/>
                </p:cNvSpPr>
                <p:nvPr/>
              </p:nvSpPr>
              <p:spPr bwMode="blackWhite">
                <a:xfrm>
                  <a:off x="981" y="1220"/>
                  <a:ext cx="170" cy="77"/>
                </a:xfrm>
                <a:custGeom>
                  <a:avLst/>
                  <a:gdLst>
                    <a:gd name="T0" fmla="*/ 0 w 351"/>
                    <a:gd name="T1" fmla="*/ 3 h 182"/>
                    <a:gd name="T2" fmla="*/ 0 w 351"/>
                    <a:gd name="T3" fmla="*/ 0 h 182"/>
                    <a:gd name="T4" fmla="*/ 19 w 351"/>
                    <a:gd name="T5" fmla="*/ 3 h 182"/>
                    <a:gd name="T6" fmla="*/ 19 w 351"/>
                    <a:gd name="T7" fmla="*/ 6 h 182"/>
                    <a:gd name="T8" fmla="*/ 0 w 351"/>
                    <a:gd name="T9" fmla="*/ 3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89267" name="Line 114"/>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89268" name="Line 115"/>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89269" name="Line 116"/>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162" name="Text Box 117"/>
            <p:cNvSpPr txBox="1">
              <a:spLocks noChangeArrowheads="1"/>
            </p:cNvSpPr>
            <p:nvPr/>
          </p:nvSpPr>
          <p:spPr bwMode="blackWhite">
            <a:xfrm>
              <a:off x="6624016" y="1405017"/>
              <a:ext cx="1807225" cy="646026"/>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a:defRPr/>
              </a:pPr>
              <a:r>
                <a:rPr lang="en-US" sz="1800" dirty="0" smtClean="0">
                  <a:solidFill>
                    <a:schemeClr val="accent1">
                      <a:lumMod val="20000"/>
                      <a:lumOff val="80000"/>
                    </a:schemeClr>
                  </a:solidFill>
                  <a:latin typeface="Arial Narrow" pitchFamily="34" charset="0"/>
                </a:rPr>
                <a:t>MDT</a:t>
              </a:r>
            </a:p>
            <a:p>
              <a:pPr algn="ctr">
                <a:defRPr/>
              </a:pPr>
              <a:r>
                <a:rPr lang="en-US" sz="1800" dirty="0" smtClean="0">
                  <a:solidFill>
                    <a:schemeClr val="accent1">
                      <a:lumMod val="20000"/>
                      <a:lumOff val="80000"/>
                    </a:schemeClr>
                  </a:solidFill>
                  <a:latin typeface="Arial Narrow" pitchFamily="34" charset="0"/>
                </a:rPr>
                <a:t>Deployment Server</a:t>
              </a:r>
              <a:endParaRPr lang="en-US" sz="1800" dirty="0">
                <a:solidFill>
                  <a:schemeClr val="accent1">
                    <a:lumMod val="20000"/>
                    <a:lumOff val="80000"/>
                  </a:schemeClr>
                </a:solidFill>
                <a:latin typeface="Arial Narrow" pitchFamily="34" charset="0"/>
              </a:endParaRPr>
            </a:p>
          </p:txBody>
        </p:sp>
        <p:sp>
          <p:nvSpPr>
            <p:cNvPr id="189" name="Text Box 3"/>
            <p:cNvSpPr txBox="1">
              <a:spLocks noChangeArrowheads="1"/>
            </p:cNvSpPr>
            <p:nvPr/>
          </p:nvSpPr>
          <p:spPr bwMode="blackWhite">
            <a:xfrm>
              <a:off x="4013076" y="2531610"/>
              <a:ext cx="1487751" cy="369158"/>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a:spAutoFit/>
            </a:bodyPr>
            <a:lstStyle/>
            <a:p>
              <a:pPr algn="ctr">
                <a:defRPr/>
              </a:pPr>
              <a:r>
                <a:rPr lang="en-US" dirty="0">
                  <a:solidFill>
                    <a:schemeClr val="accent1">
                      <a:lumMod val="20000"/>
                      <a:lumOff val="80000"/>
                    </a:schemeClr>
                  </a:solidFill>
                  <a:latin typeface="+mn-lt"/>
                </a:rPr>
                <a:t>Store Image</a:t>
              </a:r>
            </a:p>
          </p:txBody>
        </p:sp>
        <p:sp>
          <p:nvSpPr>
            <p:cNvPr id="190" name="AutoShape 86"/>
            <p:cNvSpPr>
              <a:spLocks noChangeArrowheads="1"/>
            </p:cNvSpPr>
            <p:nvPr/>
          </p:nvSpPr>
          <p:spPr bwMode="blackWhite">
            <a:xfrm>
              <a:off x="3843184" y="1628800"/>
              <a:ext cx="1841825" cy="659985"/>
            </a:xfrm>
            <a:prstGeom prst="rightArrow">
              <a:avLst>
                <a:gd name="adj1" fmla="val 50000"/>
                <a:gd name="adj2" fmla="val 76465"/>
              </a:avLst>
            </a:prstGeom>
            <a:gradFill rotWithShape="0">
              <a:gsLst>
                <a:gs pos="0">
                  <a:schemeClr val="accent2">
                    <a:gamma/>
                    <a:tint val="47451"/>
                    <a:invGamma/>
                  </a:schemeClr>
                </a:gs>
                <a:gs pos="100000">
                  <a:schemeClr val="accent2"/>
                </a:gs>
              </a:gsLst>
              <a:lin ang="2700000" scaled="1"/>
            </a:gradFill>
            <a:ln w="6350">
              <a:solidFill>
                <a:srgbClr val="800080"/>
              </a:solidFill>
              <a:miter lim="800000"/>
              <a:headEnd/>
              <a:tailEnd/>
            </a:ln>
            <a:effectLst>
              <a:outerShdw dist="52363" dir="4557825" algn="ctr" rotWithShape="0">
                <a:srgbClr val="C0C0C0"/>
              </a:outerShdw>
            </a:effectLst>
          </p:spPr>
          <p:txBody>
            <a:bodyPr tIns="27432" bIns="27432" anchor="ctr">
              <a:spAutoFit/>
            </a:bodyPr>
            <a:lstStyle/>
            <a:p>
              <a:pPr>
                <a:defRPr/>
              </a:pPr>
              <a:endParaRPr lang="en-US"/>
            </a:p>
          </p:txBody>
        </p:sp>
      </p:grpSp>
      <p:grpSp>
        <p:nvGrpSpPr>
          <p:cNvPr id="5" name="Group 237"/>
          <p:cNvGrpSpPr>
            <a:grpSpLocks/>
          </p:cNvGrpSpPr>
          <p:nvPr/>
        </p:nvGrpSpPr>
        <p:grpSpPr bwMode="auto">
          <a:xfrm>
            <a:off x="271463" y="1308100"/>
            <a:ext cx="3352800" cy="1588531"/>
            <a:chOff x="76200" y="685800"/>
            <a:chExt cx="3352800" cy="1588955"/>
          </a:xfrm>
        </p:grpSpPr>
        <p:grpSp>
          <p:nvGrpSpPr>
            <p:cNvPr id="6" name="Group 235"/>
            <p:cNvGrpSpPr>
              <a:grpSpLocks/>
            </p:cNvGrpSpPr>
            <p:nvPr/>
          </p:nvGrpSpPr>
          <p:grpSpPr bwMode="auto">
            <a:xfrm>
              <a:off x="76200" y="685800"/>
              <a:ext cx="3352800" cy="1588955"/>
              <a:chOff x="76200" y="685800"/>
              <a:chExt cx="3352800" cy="1588955"/>
            </a:xfrm>
          </p:grpSpPr>
          <p:grpSp>
            <p:nvGrpSpPr>
              <p:cNvPr id="7" name="Group 258"/>
              <p:cNvGrpSpPr>
                <a:grpSpLocks/>
              </p:cNvGrpSpPr>
              <p:nvPr/>
            </p:nvGrpSpPr>
            <p:grpSpPr bwMode="auto">
              <a:xfrm>
                <a:off x="1828800" y="685800"/>
                <a:ext cx="1600200" cy="1588955"/>
                <a:chOff x="1600200" y="1143000"/>
                <a:chExt cx="1600199" cy="1589379"/>
              </a:xfrm>
            </p:grpSpPr>
            <p:sp>
              <p:nvSpPr>
                <p:cNvPr id="260" name="Text Box 3"/>
                <p:cNvSpPr txBox="1">
                  <a:spLocks noChangeArrowheads="1"/>
                </p:cNvSpPr>
                <p:nvPr/>
              </p:nvSpPr>
              <p:spPr bwMode="blackWhite">
                <a:xfrm>
                  <a:off x="2076450" y="2362850"/>
                  <a:ext cx="819149" cy="369529"/>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a:spAutoFit/>
                </a:bodyPr>
                <a:lstStyle/>
                <a:p>
                  <a:pPr algn="ctr">
                    <a:defRPr/>
                  </a:pPr>
                  <a:r>
                    <a:rPr lang="en-US" dirty="0">
                      <a:solidFill>
                        <a:schemeClr val="accent1">
                          <a:lumMod val="20000"/>
                          <a:lumOff val="80000"/>
                        </a:schemeClr>
                      </a:solidFill>
                      <a:latin typeface="+mn-lt"/>
                    </a:rPr>
                    <a:t>Model</a:t>
                  </a:r>
                </a:p>
              </p:txBody>
            </p:sp>
            <p:grpSp>
              <p:nvGrpSpPr>
                <p:cNvPr id="8" name="Group 213"/>
                <p:cNvGrpSpPr>
                  <a:grpSpLocks/>
                </p:cNvGrpSpPr>
                <p:nvPr/>
              </p:nvGrpSpPr>
              <p:grpSpPr bwMode="auto">
                <a:xfrm>
                  <a:off x="1600200" y="1143000"/>
                  <a:ext cx="1600199" cy="1143000"/>
                  <a:chOff x="838200" y="4495800"/>
                  <a:chExt cx="2971800" cy="2057400"/>
                </a:xfrm>
              </p:grpSpPr>
              <p:grpSp>
                <p:nvGrpSpPr>
                  <p:cNvPr id="9" name="Group 47"/>
                  <p:cNvGrpSpPr>
                    <a:grpSpLocks/>
                  </p:cNvGrpSpPr>
                  <p:nvPr/>
                </p:nvGrpSpPr>
                <p:grpSpPr bwMode="auto">
                  <a:xfrm>
                    <a:off x="2895600" y="4572000"/>
                    <a:ext cx="914400" cy="1981200"/>
                    <a:chOff x="2736" y="2880"/>
                    <a:chExt cx="576" cy="1248"/>
                  </a:xfrm>
                </p:grpSpPr>
                <p:sp>
                  <p:nvSpPr>
                    <p:cNvPr id="89236"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wrap="none" anchor="ctr"/>
                    <a:lstStyle/>
                    <a:p>
                      <a:endParaRPr lang="en-US"/>
                    </a:p>
                  </p:txBody>
                </p:sp>
                <p:grpSp>
                  <p:nvGrpSpPr>
                    <p:cNvPr id="10" name="Group 49"/>
                    <p:cNvGrpSpPr>
                      <a:grpSpLocks/>
                    </p:cNvGrpSpPr>
                    <p:nvPr/>
                  </p:nvGrpSpPr>
                  <p:grpSpPr bwMode="auto">
                    <a:xfrm>
                      <a:off x="2880" y="3360"/>
                      <a:ext cx="134" cy="672"/>
                      <a:chOff x="2688" y="1872"/>
                      <a:chExt cx="96" cy="480"/>
                    </a:xfrm>
                  </p:grpSpPr>
                  <p:sp>
                    <p:nvSpPr>
                      <p:cNvPr id="89239"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240"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89238"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wrap="none" anchor="ctr"/>
                    <a:lstStyle/>
                    <a:p>
                      <a:endParaRPr lang="en-US"/>
                    </a:p>
                  </p:txBody>
                </p:sp>
              </p:grpSp>
              <p:grpSp>
                <p:nvGrpSpPr>
                  <p:cNvPr id="11" name="Group 35"/>
                  <p:cNvGrpSpPr>
                    <a:grpSpLocks/>
                  </p:cNvGrpSpPr>
                  <p:nvPr/>
                </p:nvGrpSpPr>
                <p:grpSpPr bwMode="auto">
                  <a:xfrm>
                    <a:off x="838200" y="4495800"/>
                    <a:ext cx="2024063" cy="2051050"/>
                    <a:chOff x="864" y="672"/>
                    <a:chExt cx="1275" cy="1292"/>
                  </a:xfrm>
                </p:grpSpPr>
                <p:sp>
                  <p:nvSpPr>
                    <p:cNvPr id="89225"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89226"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89227"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89228" name="Freeform 39"/>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89229" name="Freeform 40"/>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89230"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89231"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89232" name="Freeform 43"/>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89233" name="Freeform 44"/>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89234"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89235"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grpSp>
            <p:nvGrpSpPr>
              <p:cNvPr id="12" name="Group 34"/>
              <p:cNvGrpSpPr>
                <a:grpSpLocks/>
              </p:cNvGrpSpPr>
              <p:nvPr/>
            </p:nvGrpSpPr>
            <p:grpSpPr bwMode="auto">
              <a:xfrm>
                <a:off x="76200" y="766763"/>
                <a:ext cx="822325" cy="823912"/>
                <a:chOff x="2256" y="3168"/>
                <a:chExt cx="651" cy="651"/>
              </a:xfrm>
            </p:grpSpPr>
            <p:sp>
              <p:nvSpPr>
                <p:cNvPr id="89179" name="Oval 35"/>
                <p:cNvSpPr>
                  <a:spLocks noChangeArrowheads="1"/>
                </p:cNvSpPr>
                <p:nvPr/>
              </p:nvSpPr>
              <p:spPr bwMode="blackWhite">
                <a:xfrm>
                  <a:off x="2261" y="3173"/>
                  <a:ext cx="646" cy="646"/>
                </a:xfrm>
                <a:prstGeom prst="ellipse">
                  <a:avLst/>
                </a:prstGeom>
                <a:solidFill>
                  <a:srgbClr val="676767"/>
                </a:solidFill>
                <a:ln w="9525">
                  <a:noFill/>
                  <a:round/>
                  <a:headEnd/>
                  <a:tailEnd/>
                </a:ln>
              </p:spPr>
              <p:txBody>
                <a:bodyPr/>
                <a:lstStyle/>
                <a:p>
                  <a:endParaRPr lang="en-US"/>
                </a:p>
              </p:txBody>
            </p:sp>
            <p:sp>
              <p:nvSpPr>
                <p:cNvPr id="89180" name="Oval 36"/>
                <p:cNvSpPr>
                  <a:spLocks noChangeArrowheads="1"/>
                </p:cNvSpPr>
                <p:nvPr/>
              </p:nvSpPr>
              <p:spPr bwMode="blackWhite">
                <a:xfrm>
                  <a:off x="2256" y="3168"/>
                  <a:ext cx="642" cy="642"/>
                </a:xfrm>
                <a:prstGeom prst="ellipse">
                  <a:avLst/>
                </a:prstGeom>
                <a:gradFill rotWithShape="0">
                  <a:gsLst>
                    <a:gs pos="0">
                      <a:srgbClr val="5F5F5F"/>
                    </a:gs>
                    <a:gs pos="100000">
                      <a:srgbClr val="EAEAEA"/>
                    </a:gs>
                  </a:gsLst>
                  <a:path path="shape">
                    <a:fillToRect l="50000" t="50000" r="50000" b="50000"/>
                  </a:path>
                </a:gradFill>
                <a:ln w="12700">
                  <a:solidFill>
                    <a:srgbClr val="000000"/>
                  </a:solidFill>
                  <a:round/>
                  <a:headEnd/>
                  <a:tailEnd/>
                </a:ln>
              </p:spPr>
              <p:txBody>
                <a:bodyPr/>
                <a:lstStyle/>
                <a:p>
                  <a:endParaRPr lang="en-US"/>
                </a:p>
              </p:txBody>
            </p:sp>
            <p:grpSp>
              <p:nvGrpSpPr>
                <p:cNvPr id="13" name="Group 37"/>
                <p:cNvGrpSpPr>
                  <a:grpSpLocks/>
                </p:cNvGrpSpPr>
                <p:nvPr/>
              </p:nvGrpSpPr>
              <p:grpSpPr bwMode="auto">
                <a:xfrm>
                  <a:off x="2466" y="3168"/>
                  <a:ext cx="282" cy="321"/>
                  <a:chOff x="3371" y="2473"/>
                  <a:chExt cx="630" cy="716"/>
                </a:xfrm>
              </p:grpSpPr>
              <p:grpSp>
                <p:nvGrpSpPr>
                  <p:cNvPr id="14" name="Group 38"/>
                  <p:cNvGrpSpPr>
                    <a:grpSpLocks/>
                  </p:cNvGrpSpPr>
                  <p:nvPr/>
                </p:nvGrpSpPr>
                <p:grpSpPr bwMode="auto">
                  <a:xfrm>
                    <a:off x="3371" y="2473"/>
                    <a:ext cx="332" cy="716"/>
                    <a:chOff x="3371" y="2473"/>
                    <a:chExt cx="332" cy="716"/>
                  </a:xfrm>
                </p:grpSpPr>
                <p:sp>
                  <p:nvSpPr>
                    <p:cNvPr id="89219" name="Freeform 39"/>
                    <p:cNvSpPr>
                      <a:spLocks/>
                    </p:cNvSpPr>
                    <p:nvPr/>
                  </p:nvSpPr>
                  <p:spPr bwMode="blackWhite">
                    <a:xfrm>
                      <a:off x="3371" y="2473"/>
                      <a:ext cx="332" cy="716"/>
                    </a:xfrm>
                    <a:custGeom>
                      <a:avLst/>
                      <a:gdLst>
                        <a:gd name="T0" fmla="*/ 0 w 332"/>
                        <a:gd name="T1" fmla="*/ 44 h 716"/>
                        <a:gd name="T2" fmla="*/ 30 w 332"/>
                        <a:gd name="T3" fmla="*/ 34 h 716"/>
                        <a:gd name="T4" fmla="*/ 60 w 332"/>
                        <a:gd name="T5" fmla="*/ 25 h 716"/>
                        <a:gd name="T6" fmla="*/ 91 w 332"/>
                        <a:gd name="T7" fmla="*/ 17 h 716"/>
                        <a:gd name="T8" fmla="*/ 122 w 332"/>
                        <a:gd name="T9" fmla="*/ 11 h 716"/>
                        <a:gd name="T10" fmla="*/ 153 w 332"/>
                        <a:gd name="T11" fmla="*/ 6 h 716"/>
                        <a:gd name="T12" fmla="*/ 185 w 332"/>
                        <a:gd name="T13" fmla="*/ 3 h 716"/>
                        <a:gd name="T14" fmla="*/ 216 w 332"/>
                        <a:gd name="T15" fmla="*/ 1 h 716"/>
                        <a:gd name="T16" fmla="*/ 248 w 332"/>
                        <a:gd name="T17" fmla="*/ 0 h 716"/>
                        <a:gd name="T18" fmla="*/ 290 w 332"/>
                        <a:gd name="T19" fmla="*/ 1 h 716"/>
                        <a:gd name="T20" fmla="*/ 332 w 332"/>
                        <a:gd name="T21" fmla="*/ 5 h 716"/>
                        <a:gd name="T22" fmla="*/ 248 w 332"/>
                        <a:gd name="T23" fmla="*/ 716 h 716"/>
                        <a:gd name="T24" fmla="*/ 0 w 332"/>
                        <a:gd name="T25" fmla="*/ 44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2"/>
                        <a:gd name="T40" fmla="*/ 0 h 716"/>
                        <a:gd name="T41" fmla="*/ 332 w 332"/>
                        <a:gd name="T42" fmla="*/ 716 h 7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2" h="716">
                          <a:moveTo>
                            <a:pt x="0" y="44"/>
                          </a:moveTo>
                          <a:lnTo>
                            <a:pt x="30" y="34"/>
                          </a:lnTo>
                          <a:lnTo>
                            <a:pt x="60" y="25"/>
                          </a:lnTo>
                          <a:lnTo>
                            <a:pt x="91" y="17"/>
                          </a:lnTo>
                          <a:lnTo>
                            <a:pt x="122" y="11"/>
                          </a:lnTo>
                          <a:lnTo>
                            <a:pt x="153" y="6"/>
                          </a:lnTo>
                          <a:lnTo>
                            <a:pt x="185" y="3"/>
                          </a:lnTo>
                          <a:lnTo>
                            <a:pt x="216" y="1"/>
                          </a:lnTo>
                          <a:lnTo>
                            <a:pt x="248" y="0"/>
                          </a:lnTo>
                          <a:lnTo>
                            <a:pt x="290" y="1"/>
                          </a:lnTo>
                          <a:lnTo>
                            <a:pt x="332" y="5"/>
                          </a:lnTo>
                          <a:lnTo>
                            <a:pt x="248" y="716"/>
                          </a:lnTo>
                          <a:lnTo>
                            <a:pt x="0" y="44"/>
                          </a:lnTo>
                          <a:close/>
                        </a:path>
                      </a:pathLst>
                    </a:custGeom>
                    <a:solidFill>
                      <a:srgbClr val="FF5008"/>
                    </a:solidFill>
                    <a:ln w="9525">
                      <a:noFill/>
                      <a:round/>
                      <a:headEnd/>
                      <a:tailEnd/>
                    </a:ln>
                  </p:spPr>
                  <p:txBody>
                    <a:bodyPr/>
                    <a:lstStyle/>
                    <a:p>
                      <a:endParaRPr lang="en-US"/>
                    </a:p>
                  </p:txBody>
                </p:sp>
                <p:sp>
                  <p:nvSpPr>
                    <p:cNvPr id="89220" name="Freeform 40"/>
                    <p:cNvSpPr>
                      <a:spLocks/>
                    </p:cNvSpPr>
                    <p:nvPr/>
                  </p:nvSpPr>
                  <p:spPr bwMode="blackWhite">
                    <a:xfrm>
                      <a:off x="3371" y="2473"/>
                      <a:ext cx="332" cy="44"/>
                    </a:xfrm>
                    <a:custGeom>
                      <a:avLst/>
                      <a:gdLst>
                        <a:gd name="T0" fmla="*/ 0 w 332"/>
                        <a:gd name="T1" fmla="*/ 44 h 44"/>
                        <a:gd name="T2" fmla="*/ 30 w 332"/>
                        <a:gd name="T3" fmla="*/ 34 h 44"/>
                        <a:gd name="T4" fmla="*/ 60 w 332"/>
                        <a:gd name="T5" fmla="*/ 25 h 44"/>
                        <a:gd name="T6" fmla="*/ 91 w 332"/>
                        <a:gd name="T7" fmla="*/ 17 h 44"/>
                        <a:gd name="T8" fmla="*/ 122 w 332"/>
                        <a:gd name="T9" fmla="*/ 11 h 44"/>
                        <a:gd name="T10" fmla="*/ 153 w 332"/>
                        <a:gd name="T11" fmla="*/ 6 h 44"/>
                        <a:gd name="T12" fmla="*/ 185 w 332"/>
                        <a:gd name="T13" fmla="*/ 3 h 44"/>
                        <a:gd name="T14" fmla="*/ 216 w 332"/>
                        <a:gd name="T15" fmla="*/ 1 h 44"/>
                        <a:gd name="T16" fmla="*/ 248 w 332"/>
                        <a:gd name="T17" fmla="*/ 0 h 44"/>
                        <a:gd name="T18" fmla="*/ 290 w 332"/>
                        <a:gd name="T19" fmla="*/ 1 h 44"/>
                        <a:gd name="T20" fmla="*/ 332 w 332"/>
                        <a:gd name="T21" fmla="*/ 5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
                        <a:gd name="T34" fmla="*/ 0 h 44"/>
                        <a:gd name="T35" fmla="*/ 332 w 33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 h="44">
                          <a:moveTo>
                            <a:pt x="0" y="44"/>
                          </a:moveTo>
                          <a:lnTo>
                            <a:pt x="30" y="34"/>
                          </a:lnTo>
                          <a:lnTo>
                            <a:pt x="60" y="25"/>
                          </a:lnTo>
                          <a:lnTo>
                            <a:pt x="91" y="17"/>
                          </a:lnTo>
                          <a:lnTo>
                            <a:pt x="122" y="11"/>
                          </a:lnTo>
                          <a:lnTo>
                            <a:pt x="153" y="6"/>
                          </a:lnTo>
                          <a:lnTo>
                            <a:pt x="185" y="3"/>
                          </a:lnTo>
                          <a:lnTo>
                            <a:pt x="216" y="1"/>
                          </a:lnTo>
                          <a:lnTo>
                            <a:pt x="248" y="0"/>
                          </a:lnTo>
                          <a:lnTo>
                            <a:pt x="290" y="1"/>
                          </a:lnTo>
                          <a:lnTo>
                            <a:pt x="332" y="5"/>
                          </a:lnTo>
                        </a:path>
                      </a:pathLst>
                    </a:custGeom>
                    <a:noFill/>
                    <a:ln w="12700">
                      <a:solidFill>
                        <a:srgbClr val="000000"/>
                      </a:solidFill>
                      <a:round/>
                      <a:headEnd/>
                      <a:tailEnd/>
                    </a:ln>
                  </p:spPr>
                  <p:txBody>
                    <a:bodyPr/>
                    <a:lstStyle/>
                    <a:p>
                      <a:endParaRPr lang="en-US"/>
                    </a:p>
                  </p:txBody>
                </p:sp>
              </p:grpSp>
              <p:grpSp>
                <p:nvGrpSpPr>
                  <p:cNvPr id="15" name="Group 41"/>
                  <p:cNvGrpSpPr>
                    <a:grpSpLocks/>
                  </p:cNvGrpSpPr>
                  <p:nvPr/>
                </p:nvGrpSpPr>
                <p:grpSpPr bwMode="auto">
                  <a:xfrm>
                    <a:off x="3618" y="2473"/>
                    <a:ext cx="383" cy="716"/>
                    <a:chOff x="3618" y="2473"/>
                    <a:chExt cx="383" cy="716"/>
                  </a:xfrm>
                </p:grpSpPr>
                <p:sp>
                  <p:nvSpPr>
                    <p:cNvPr id="89217" name="Freeform 42"/>
                    <p:cNvSpPr>
                      <a:spLocks/>
                    </p:cNvSpPr>
                    <p:nvPr/>
                  </p:nvSpPr>
                  <p:spPr bwMode="blackWhite">
                    <a:xfrm>
                      <a:off x="3618" y="2473"/>
                      <a:ext cx="383" cy="716"/>
                    </a:xfrm>
                    <a:custGeom>
                      <a:avLst/>
                      <a:gdLst>
                        <a:gd name="T0" fmla="*/ 0 w 383"/>
                        <a:gd name="T1" fmla="*/ 0 h 716"/>
                        <a:gd name="T2" fmla="*/ 1 w 383"/>
                        <a:gd name="T3" fmla="*/ 0 h 716"/>
                        <a:gd name="T4" fmla="*/ 1 w 383"/>
                        <a:gd name="T5" fmla="*/ 0 h 716"/>
                        <a:gd name="T6" fmla="*/ 52 w 383"/>
                        <a:gd name="T7" fmla="*/ 2 h 716"/>
                        <a:gd name="T8" fmla="*/ 102 w 383"/>
                        <a:gd name="T9" fmla="*/ 7 h 716"/>
                        <a:gd name="T10" fmla="*/ 151 w 383"/>
                        <a:gd name="T11" fmla="*/ 16 h 716"/>
                        <a:gd name="T12" fmla="*/ 200 w 383"/>
                        <a:gd name="T13" fmla="*/ 28 h 716"/>
                        <a:gd name="T14" fmla="*/ 248 w 383"/>
                        <a:gd name="T15" fmla="*/ 44 h 716"/>
                        <a:gd name="T16" fmla="*/ 294 w 383"/>
                        <a:gd name="T17" fmla="*/ 62 h 716"/>
                        <a:gd name="T18" fmla="*/ 339 w 383"/>
                        <a:gd name="T19" fmla="*/ 85 h 716"/>
                        <a:gd name="T20" fmla="*/ 383 w 383"/>
                        <a:gd name="T21" fmla="*/ 110 h 716"/>
                        <a:gd name="T22" fmla="*/ 1 w 383"/>
                        <a:gd name="T23" fmla="*/ 716 h 716"/>
                        <a:gd name="T24" fmla="*/ 0 w 383"/>
                        <a:gd name="T25" fmla="*/ 0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3"/>
                        <a:gd name="T40" fmla="*/ 0 h 716"/>
                        <a:gd name="T41" fmla="*/ 383 w 383"/>
                        <a:gd name="T42" fmla="*/ 716 h 7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3" h="716">
                          <a:moveTo>
                            <a:pt x="0" y="0"/>
                          </a:moveTo>
                          <a:lnTo>
                            <a:pt x="1" y="0"/>
                          </a:lnTo>
                          <a:lnTo>
                            <a:pt x="52" y="2"/>
                          </a:lnTo>
                          <a:lnTo>
                            <a:pt x="102" y="7"/>
                          </a:lnTo>
                          <a:lnTo>
                            <a:pt x="151" y="16"/>
                          </a:lnTo>
                          <a:lnTo>
                            <a:pt x="200" y="28"/>
                          </a:lnTo>
                          <a:lnTo>
                            <a:pt x="248" y="44"/>
                          </a:lnTo>
                          <a:lnTo>
                            <a:pt x="294" y="62"/>
                          </a:lnTo>
                          <a:lnTo>
                            <a:pt x="339" y="85"/>
                          </a:lnTo>
                          <a:lnTo>
                            <a:pt x="383" y="110"/>
                          </a:lnTo>
                          <a:lnTo>
                            <a:pt x="1" y="716"/>
                          </a:lnTo>
                          <a:lnTo>
                            <a:pt x="0" y="0"/>
                          </a:lnTo>
                          <a:close/>
                        </a:path>
                      </a:pathLst>
                    </a:custGeom>
                    <a:solidFill>
                      <a:srgbClr val="FAFD00"/>
                    </a:solidFill>
                    <a:ln w="9525">
                      <a:noFill/>
                      <a:round/>
                      <a:headEnd/>
                      <a:tailEnd/>
                    </a:ln>
                  </p:spPr>
                  <p:txBody>
                    <a:bodyPr/>
                    <a:lstStyle/>
                    <a:p>
                      <a:endParaRPr lang="en-US"/>
                    </a:p>
                  </p:txBody>
                </p:sp>
                <p:sp>
                  <p:nvSpPr>
                    <p:cNvPr id="89218" name="Freeform 43"/>
                    <p:cNvSpPr>
                      <a:spLocks/>
                    </p:cNvSpPr>
                    <p:nvPr/>
                  </p:nvSpPr>
                  <p:spPr bwMode="blackWhite">
                    <a:xfrm>
                      <a:off x="3618" y="2473"/>
                      <a:ext cx="383" cy="110"/>
                    </a:xfrm>
                    <a:custGeom>
                      <a:avLst/>
                      <a:gdLst>
                        <a:gd name="T0" fmla="*/ 0 w 383"/>
                        <a:gd name="T1" fmla="*/ 0 h 110"/>
                        <a:gd name="T2" fmla="*/ 1 w 383"/>
                        <a:gd name="T3" fmla="*/ 0 h 110"/>
                        <a:gd name="T4" fmla="*/ 1 w 383"/>
                        <a:gd name="T5" fmla="*/ 0 h 110"/>
                        <a:gd name="T6" fmla="*/ 52 w 383"/>
                        <a:gd name="T7" fmla="*/ 2 h 110"/>
                        <a:gd name="T8" fmla="*/ 102 w 383"/>
                        <a:gd name="T9" fmla="*/ 7 h 110"/>
                        <a:gd name="T10" fmla="*/ 151 w 383"/>
                        <a:gd name="T11" fmla="*/ 16 h 110"/>
                        <a:gd name="T12" fmla="*/ 200 w 383"/>
                        <a:gd name="T13" fmla="*/ 28 h 110"/>
                        <a:gd name="T14" fmla="*/ 248 w 383"/>
                        <a:gd name="T15" fmla="*/ 44 h 110"/>
                        <a:gd name="T16" fmla="*/ 294 w 383"/>
                        <a:gd name="T17" fmla="*/ 62 h 110"/>
                        <a:gd name="T18" fmla="*/ 339 w 383"/>
                        <a:gd name="T19" fmla="*/ 85 h 110"/>
                        <a:gd name="T20" fmla="*/ 383 w 383"/>
                        <a:gd name="T21" fmla="*/ 110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110"/>
                        <a:gd name="T35" fmla="*/ 383 w 383"/>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110">
                          <a:moveTo>
                            <a:pt x="0" y="0"/>
                          </a:moveTo>
                          <a:lnTo>
                            <a:pt x="1" y="0"/>
                          </a:lnTo>
                          <a:lnTo>
                            <a:pt x="52" y="2"/>
                          </a:lnTo>
                          <a:lnTo>
                            <a:pt x="102" y="7"/>
                          </a:lnTo>
                          <a:lnTo>
                            <a:pt x="151" y="16"/>
                          </a:lnTo>
                          <a:lnTo>
                            <a:pt x="200" y="28"/>
                          </a:lnTo>
                          <a:lnTo>
                            <a:pt x="248" y="44"/>
                          </a:lnTo>
                          <a:lnTo>
                            <a:pt x="294" y="62"/>
                          </a:lnTo>
                          <a:lnTo>
                            <a:pt x="339" y="85"/>
                          </a:lnTo>
                          <a:lnTo>
                            <a:pt x="383" y="110"/>
                          </a:lnTo>
                        </a:path>
                      </a:pathLst>
                    </a:custGeom>
                    <a:noFill/>
                    <a:ln w="12700">
                      <a:solidFill>
                        <a:srgbClr val="000000"/>
                      </a:solidFill>
                      <a:round/>
                      <a:headEnd/>
                      <a:tailEnd/>
                    </a:ln>
                  </p:spPr>
                  <p:txBody>
                    <a:bodyPr/>
                    <a:lstStyle/>
                    <a:p>
                      <a:endParaRPr lang="en-US"/>
                    </a:p>
                  </p:txBody>
                </p:sp>
              </p:grpSp>
              <p:grpSp>
                <p:nvGrpSpPr>
                  <p:cNvPr id="16" name="Group 44"/>
                  <p:cNvGrpSpPr>
                    <a:grpSpLocks/>
                  </p:cNvGrpSpPr>
                  <p:nvPr/>
                </p:nvGrpSpPr>
                <p:grpSpPr bwMode="auto">
                  <a:xfrm>
                    <a:off x="3471" y="2473"/>
                    <a:ext cx="232" cy="716"/>
                    <a:chOff x="3471" y="2473"/>
                    <a:chExt cx="232" cy="716"/>
                  </a:xfrm>
                </p:grpSpPr>
                <p:sp>
                  <p:nvSpPr>
                    <p:cNvPr id="89215" name="Freeform 45"/>
                    <p:cNvSpPr>
                      <a:spLocks/>
                    </p:cNvSpPr>
                    <p:nvPr/>
                  </p:nvSpPr>
                  <p:spPr bwMode="blackWhite">
                    <a:xfrm>
                      <a:off x="3471" y="2473"/>
                      <a:ext cx="232" cy="716"/>
                    </a:xfrm>
                    <a:custGeom>
                      <a:avLst/>
                      <a:gdLst>
                        <a:gd name="T0" fmla="*/ 0 w 232"/>
                        <a:gd name="T1" fmla="*/ 15 h 716"/>
                        <a:gd name="T2" fmla="*/ 37 w 232"/>
                        <a:gd name="T3" fmla="*/ 8 h 716"/>
                        <a:gd name="T4" fmla="*/ 74 w 232"/>
                        <a:gd name="T5" fmla="*/ 4 h 716"/>
                        <a:gd name="T6" fmla="*/ 111 w 232"/>
                        <a:gd name="T7" fmla="*/ 1 h 716"/>
                        <a:gd name="T8" fmla="*/ 148 w 232"/>
                        <a:gd name="T9" fmla="*/ 0 h 716"/>
                        <a:gd name="T10" fmla="*/ 190 w 232"/>
                        <a:gd name="T11" fmla="*/ 1 h 716"/>
                        <a:gd name="T12" fmla="*/ 232 w 232"/>
                        <a:gd name="T13" fmla="*/ 5 h 716"/>
                        <a:gd name="T14" fmla="*/ 148 w 232"/>
                        <a:gd name="T15" fmla="*/ 716 h 716"/>
                        <a:gd name="T16" fmla="*/ 0 w 232"/>
                        <a:gd name="T17" fmla="*/ 15 h 7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716"/>
                        <a:gd name="T29" fmla="*/ 232 w 232"/>
                        <a:gd name="T30" fmla="*/ 716 h 7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716">
                          <a:moveTo>
                            <a:pt x="0" y="15"/>
                          </a:moveTo>
                          <a:lnTo>
                            <a:pt x="37" y="8"/>
                          </a:lnTo>
                          <a:lnTo>
                            <a:pt x="74" y="4"/>
                          </a:lnTo>
                          <a:lnTo>
                            <a:pt x="111" y="1"/>
                          </a:lnTo>
                          <a:lnTo>
                            <a:pt x="148" y="0"/>
                          </a:lnTo>
                          <a:lnTo>
                            <a:pt x="190" y="1"/>
                          </a:lnTo>
                          <a:lnTo>
                            <a:pt x="232" y="5"/>
                          </a:lnTo>
                          <a:lnTo>
                            <a:pt x="148" y="716"/>
                          </a:lnTo>
                          <a:lnTo>
                            <a:pt x="0" y="15"/>
                          </a:lnTo>
                          <a:close/>
                        </a:path>
                      </a:pathLst>
                    </a:custGeom>
                    <a:solidFill>
                      <a:srgbClr val="FC0128"/>
                    </a:solidFill>
                    <a:ln w="9525">
                      <a:noFill/>
                      <a:round/>
                      <a:headEnd/>
                      <a:tailEnd/>
                    </a:ln>
                  </p:spPr>
                  <p:txBody>
                    <a:bodyPr/>
                    <a:lstStyle/>
                    <a:p>
                      <a:endParaRPr lang="en-US"/>
                    </a:p>
                  </p:txBody>
                </p:sp>
                <p:sp>
                  <p:nvSpPr>
                    <p:cNvPr id="89216" name="Freeform 46"/>
                    <p:cNvSpPr>
                      <a:spLocks/>
                    </p:cNvSpPr>
                    <p:nvPr/>
                  </p:nvSpPr>
                  <p:spPr bwMode="blackWhite">
                    <a:xfrm>
                      <a:off x="3471" y="2473"/>
                      <a:ext cx="232" cy="15"/>
                    </a:xfrm>
                    <a:custGeom>
                      <a:avLst/>
                      <a:gdLst>
                        <a:gd name="T0" fmla="*/ 0 w 232"/>
                        <a:gd name="T1" fmla="*/ 15 h 15"/>
                        <a:gd name="T2" fmla="*/ 37 w 232"/>
                        <a:gd name="T3" fmla="*/ 8 h 15"/>
                        <a:gd name="T4" fmla="*/ 74 w 232"/>
                        <a:gd name="T5" fmla="*/ 4 h 15"/>
                        <a:gd name="T6" fmla="*/ 111 w 232"/>
                        <a:gd name="T7" fmla="*/ 1 h 15"/>
                        <a:gd name="T8" fmla="*/ 148 w 232"/>
                        <a:gd name="T9" fmla="*/ 0 h 15"/>
                        <a:gd name="T10" fmla="*/ 190 w 232"/>
                        <a:gd name="T11" fmla="*/ 1 h 15"/>
                        <a:gd name="T12" fmla="*/ 232 w 232"/>
                        <a:gd name="T13" fmla="*/ 5 h 15"/>
                        <a:gd name="T14" fmla="*/ 0 60000 65536"/>
                        <a:gd name="T15" fmla="*/ 0 60000 65536"/>
                        <a:gd name="T16" fmla="*/ 0 60000 65536"/>
                        <a:gd name="T17" fmla="*/ 0 60000 65536"/>
                        <a:gd name="T18" fmla="*/ 0 60000 65536"/>
                        <a:gd name="T19" fmla="*/ 0 60000 65536"/>
                        <a:gd name="T20" fmla="*/ 0 60000 65536"/>
                        <a:gd name="T21" fmla="*/ 0 w 232"/>
                        <a:gd name="T22" fmla="*/ 0 h 15"/>
                        <a:gd name="T23" fmla="*/ 232 w 23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15">
                          <a:moveTo>
                            <a:pt x="0" y="15"/>
                          </a:moveTo>
                          <a:lnTo>
                            <a:pt x="37" y="8"/>
                          </a:lnTo>
                          <a:lnTo>
                            <a:pt x="74" y="4"/>
                          </a:lnTo>
                          <a:lnTo>
                            <a:pt x="111" y="1"/>
                          </a:lnTo>
                          <a:lnTo>
                            <a:pt x="148" y="0"/>
                          </a:lnTo>
                          <a:lnTo>
                            <a:pt x="190" y="1"/>
                          </a:lnTo>
                          <a:lnTo>
                            <a:pt x="232" y="5"/>
                          </a:lnTo>
                        </a:path>
                      </a:pathLst>
                    </a:custGeom>
                    <a:noFill/>
                    <a:ln w="12700">
                      <a:solidFill>
                        <a:srgbClr val="000000"/>
                      </a:solidFill>
                      <a:round/>
                      <a:headEnd/>
                      <a:tailEnd/>
                    </a:ln>
                  </p:spPr>
                  <p:txBody>
                    <a:bodyPr/>
                    <a:lstStyle/>
                    <a:p>
                      <a:endParaRPr lang="en-US"/>
                    </a:p>
                  </p:txBody>
                </p:sp>
              </p:grpSp>
              <p:grpSp>
                <p:nvGrpSpPr>
                  <p:cNvPr id="17" name="Group 47"/>
                  <p:cNvGrpSpPr>
                    <a:grpSpLocks/>
                  </p:cNvGrpSpPr>
                  <p:nvPr/>
                </p:nvGrpSpPr>
                <p:grpSpPr bwMode="auto">
                  <a:xfrm>
                    <a:off x="3513" y="2473"/>
                    <a:ext cx="183" cy="716"/>
                    <a:chOff x="3513" y="2473"/>
                    <a:chExt cx="183" cy="716"/>
                  </a:xfrm>
                </p:grpSpPr>
                <p:sp>
                  <p:nvSpPr>
                    <p:cNvPr id="89213" name="Freeform 48"/>
                    <p:cNvSpPr>
                      <a:spLocks/>
                    </p:cNvSpPr>
                    <p:nvPr/>
                  </p:nvSpPr>
                  <p:spPr bwMode="blackWhite">
                    <a:xfrm>
                      <a:off x="3513" y="2473"/>
                      <a:ext cx="183" cy="716"/>
                    </a:xfrm>
                    <a:custGeom>
                      <a:avLst/>
                      <a:gdLst>
                        <a:gd name="T0" fmla="*/ 0 w 183"/>
                        <a:gd name="T1" fmla="*/ 8 h 716"/>
                        <a:gd name="T2" fmla="*/ 53 w 183"/>
                        <a:gd name="T3" fmla="*/ 2 h 716"/>
                        <a:gd name="T4" fmla="*/ 79 w 183"/>
                        <a:gd name="T5" fmla="*/ 1 h 716"/>
                        <a:gd name="T6" fmla="*/ 106 w 183"/>
                        <a:gd name="T7" fmla="*/ 0 h 716"/>
                        <a:gd name="T8" fmla="*/ 145 w 183"/>
                        <a:gd name="T9" fmla="*/ 1 h 716"/>
                        <a:gd name="T10" fmla="*/ 183 w 183"/>
                        <a:gd name="T11" fmla="*/ 4 h 716"/>
                        <a:gd name="T12" fmla="*/ 106 w 183"/>
                        <a:gd name="T13" fmla="*/ 716 h 716"/>
                        <a:gd name="T14" fmla="*/ 0 w 183"/>
                        <a:gd name="T15" fmla="*/ 8 h 716"/>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716"/>
                        <a:gd name="T26" fmla="*/ 183 w 183"/>
                        <a:gd name="T27" fmla="*/ 716 h 7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716">
                          <a:moveTo>
                            <a:pt x="0" y="8"/>
                          </a:moveTo>
                          <a:lnTo>
                            <a:pt x="53" y="2"/>
                          </a:lnTo>
                          <a:lnTo>
                            <a:pt x="79" y="1"/>
                          </a:lnTo>
                          <a:lnTo>
                            <a:pt x="106" y="0"/>
                          </a:lnTo>
                          <a:lnTo>
                            <a:pt x="145" y="1"/>
                          </a:lnTo>
                          <a:lnTo>
                            <a:pt x="183" y="4"/>
                          </a:lnTo>
                          <a:lnTo>
                            <a:pt x="106" y="716"/>
                          </a:lnTo>
                          <a:lnTo>
                            <a:pt x="0" y="8"/>
                          </a:lnTo>
                          <a:close/>
                        </a:path>
                      </a:pathLst>
                    </a:custGeom>
                    <a:solidFill>
                      <a:srgbClr val="DC0081"/>
                    </a:solidFill>
                    <a:ln w="9525">
                      <a:noFill/>
                      <a:round/>
                      <a:headEnd/>
                      <a:tailEnd/>
                    </a:ln>
                  </p:spPr>
                  <p:txBody>
                    <a:bodyPr/>
                    <a:lstStyle/>
                    <a:p>
                      <a:endParaRPr lang="en-US"/>
                    </a:p>
                  </p:txBody>
                </p:sp>
                <p:sp>
                  <p:nvSpPr>
                    <p:cNvPr id="89214" name="Freeform 49"/>
                    <p:cNvSpPr>
                      <a:spLocks/>
                    </p:cNvSpPr>
                    <p:nvPr/>
                  </p:nvSpPr>
                  <p:spPr bwMode="blackWhite">
                    <a:xfrm>
                      <a:off x="3513" y="2473"/>
                      <a:ext cx="183" cy="8"/>
                    </a:xfrm>
                    <a:custGeom>
                      <a:avLst/>
                      <a:gdLst>
                        <a:gd name="T0" fmla="*/ 0 w 183"/>
                        <a:gd name="T1" fmla="*/ 8 h 8"/>
                        <a:gd name="T2" fmla="*/ 53 w 183"/>
                        <a:gd name="T3" fmla="*/ 2 h 8"/>
                        <a:gd name="T4" fmla="*/ 79 w 183"/>
                        <a:gd name="T5" fmla="*/ 1 h 8"/>
                        <a:gd name="T6" fmla="*/ 106 w 183"/>
                        <a:gd name="T7" fmla="*/ 0 h 8"/>
                        <a:gd name="T8" fmla="*/ 145 w 183"/>
                        <a:gd name="T9" fmla="*/ 1 h 8"/>
                        <a:gd name="T10" fmla="*/ 183 w 183"/>
                        <a:gd name="T11" fmla="*/ 4 h 8"/>
                        <a:gd name="T12" fmla="*/ 0 60000 65536"/>
                        <a:gd name="T13" fmla="*/ 0 60000 65536"/>
                        <a:gd name="T14" fmla="*/ 0 60000 65536"/>
                        <a:gd name="T15" fmla="*/ 0 60000 65536"/>
                        <a:gd name="T16" fmla="*/ 0 60000 65536"/>
                        <a:gd name="T17" fmla="*/ 0 60000 65536"/>
                        <a:gd name="T18" fmla="*/ 0 w 183"/>
                        <a:gd name="T19" fmla="*/ 0 h 8"/>
                        <a:gd name="T20" fmla="*/ 183 w 18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3" h="8">
                          <a:moveTo>
                            <a:pt x="0" y="8"/>
                          </a:moveTo>
                          <a:lnTo>
                            <a:pt x="53" y="2"/>
                          </a:lnTo>
                          <a:lnTo>
                            <a:pt x="79" y="1"/>
                          </a:lnTo>
                          <a:lnTo>
                            <a:pt x="106" y="0"/>
                          </a:lnTo>
                          <a:lnTo>
                            <a:pt x="145" y="1"/>
                          </a:lnTo>
                          <a:lnTo>
                            <a:pt x="183" y="4"/>
                          </a:lnTo>
                        </a:path>
                      </a:pathLst>
                    </a:custGeom>
                    <a:noFill/>
                    <a:ln w="12700">
                      <a:solidFill>
                        <a:srgbClr val="000000"/>
                      </a:solidFill>
                      <a:round/>
                      <a:headEnd/>
                      <a:tailEnd/>
                    </a:ln>
                  </p:spPr>
                  <p:txBody>
                    <a:bodyPr/>
                    <a:lstStyle/>
                    <a:p>
                      <a:endParaRPr lang="en-US"/>
                    </a:p>
                  </p:txBody>
                </p:sp>
              </p:grpSp>
              <p:grpSp>
                <p:nvGrpSpPr>
                  <p:cNvPr id="18" name="Group 50"/>
                  <p:cNvGrpSpPr>
                    <a:grpSpLocks/>
                  </p:cNvGrpSpPr>
                  <p:nvPr/>
                </p:nvGrpSpPr>
                <p:grpSpPr bwMode="auto">
                  <a:xfrm>
                    <a:off x="3618" y="2473"/>
                    <a:ext cx="293" cy="716"/>
                    <a:chOff x="3618" y="2473"/>
                    <a:chExt cx="293" cy="716"/>
                  </a:xfrm>
                </p:grpSpPr>
                <p:sp>
                  <p:nvSpPr>
                    <p:cNvPr id="89211" name="Freeform 51"/>
                    <p:cNvSpPr>
                      <a:spLocks/>
                    </p:cNvSpPr>
                    <p:nvPr/>
                  </p:nvSpPr>
                  <p:spPr bwMode="blackWhite">
                    <a:xfrm>
                      <a:off x="3618" y="2473"/>
                      <a:ext cx="293" cy="716"/>
                    </a:xfrm>
                    <a:custGeom>
                      <a:avLst/>
                      <a:gdLst>
                        <a:gd name="T0" fmla="*/ 0 w 293"/>
                        <a:gd name="T1" fmla="*/ 0 h 716"/>
                        <a:gd name="T2" fmla="*/ 1 w 293"/>
                        <a:gd name="T3" fmla="*/ 0 h 716"/>
                        <a:gd name="T4" fmla="*/ 1 w 293"/>
                        <a:gd name="T5" fmla="*/ 0 h 716"/>
                        <a:gd name="T6" fmla="*/ 39 w 293"/>
                        <a:gd name="T7" fmla="*/ 1 h 716"/>
                        <a:gd name="T8" fmla="*/ 76 w 293"/>
                        <a:gd name="T9" fmla="*/ 4 h 716"/>
                        <a:gd name="T10" fmla="*/ 114 w 293"/>
                        <a:gd name="T11" fmla="*/ 9 h 716"/>
                        <a:gd name="T12" fmla="*/ 150 w 293"/>
                        <a:gd name="T13" fmla="*/ 16 h 716"/>
                        <a:gd name="T14" fmla="*/ 187 w 293"/>
                        <a:gd name="T15" fmla="*/ 24 h 716"/>
                        <a:gd name="T16" fmla="*/ 223 w 293"/>
                        <a:gd name="T17" fmla="*/ 35 h 716"/>
                        <a:gd name="T18" fmla="*/ 258 w 293"/>
                        <a:gd name="T19" fmla="*/ 48 h 716"/>
                        <a:gd name="T20" fmla="*/ 293 w 293"/>
                        <a:gd name="T21" fmla="*/ 62 h 716"/>
                        <a:gd name="T22" fmla="*/ 1 w 293"/>
                        <a:gd name="T23" fmla="*/ 716 h 716"/>
                        <a:gd name="T24" fmla="*/ 0 w 293"/>
                        <a:gd name="T25" fmla="*/ 0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716"/>
                        <a:gd name="T41" fmla="*/ 293 w 293"/>
                        <a:gd name="T42" fmla="*/ 716 h 7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716">
                          <a:moveTo>
                            <a:pt x="0" y="0"/>
                          </a:moveTo>
                          <a:lnTo>
                            <a:pt x="1" y="0"/>
                          </a:lnTo>
                          <a:lnTo>
                            <a:pt x="39" y="1"/>
                          </a:lnTo>
                          <a:lnTo>
                            <a:pt x="76" y="4"/>
                          </a:lnTo>
                          <a:lnTo>
                            <a:pt x="114" y="9"/>
                          </a:lnTo>
                          <a:lnTo>
                            <a:pt x="150" y="16"/>
                          </a:lnTo>
                          <a:lnTo>
                            <a:pt x="187" y="24"/>
                          </a:lnTo>
                          <a:lnTo>
                            <a:pt x="223" y="35"/>
                          </a:lnTo>
                          <a:lnTo>
                            <a:pt x="258" y="48"/>
                          </a:lnTo>
                          <a:lnTo>
                            <a:pt x="293" y="62"/>
                          </a:lnTo>
                          <a:lnTo>
                            <a:pt x="1" y="716"/>
                          </a:lnTo>
                          <a:lnTo>
                            <a:pt x="0" y="0"/>
                          </a:lnTo>
                          <a:close/>
                        </a:path>
                      </a:pathLst>
                    </a:custGeom>
                    <a:solidFill>
                      <a:srgbClr val="00FF00"/>
                    </a:solidFill>
                    <a:ln w="9525">
                      <a:noFill/>
                      <a:round/>
                      <a:headEnd/>
                      <a:tailEnd/>
                    </a:ln>
                  </p:spPr>
                  <p:txBody>
                    <a:bodyPr/>
                    <a:lstStyle/>
                    <a:p>
                      <a:endParaRPr lang="en-US"/>
                    </a:p>
                  </p:txBody>
                </p:sp>
                <p:sp>
                  <p:nvSpPr>
                    <p:cNvPr id="89212" name="Freeform 52"/>
                    <p:cNvSpPr>
                      <a:spLocks/>
                    </p:cNvSpPr>
                    <p:nvPr/>
                  </p:nvSpPr>
                  <p:spPr bwMode="blackWhite">
                    <a:xfrm>
                      <a:off x="3618" y="2473"/>
                      <a:ext cx="293" cy="62"/>
                    </a:xfrm>
                    <a:custGeom>
                      <a:avLst/>
                      <a:gdLst>
                        <a:gd name="T0" fmla="*/ 0 w 293"/>
                        <a:gd name="T1" fmla="*/ 0 h 62"/>
                        <a:gd name="T2" fmla="*/ 1 w 293"/>
                        <a:gd name="T3" fmla="*/ 0 h 62"/>
                        <a:gd name="T4" fmla="*/ 1 w 293"/>
                        <a:gd name="T5" fmla="*/ 0 h 62"/>
                        <a:gd name="T6" fmla="*/ 39 w 293"/>
                        <a:gd name="T7" fmla="*/ 1 h 62"/>
                        <a:gd name="T8" fmla="*/ 76 w 293"/>
                        <a:gd name="T9" fmla="*/ 4 h 62"/>
                        <a:gd name="T10" fmla="*/ 114 w 293"/>
                        <a:gd name="T11" fmla="*/ 9 h 62"/>
                        <a:gd name="T12" fmla="*/ 150 w 293"/>
                        <a:gd name="T13" fmla="*/ 16 h 62"/>
                        <a:gd name="T14" fmla="*/ 187 w 293"/>
                        <a:gd name="T15" fmla="*/ 24 h 62"/>
                        <a:gd name="T16" fmla="*/ 223 w 293"/>
                        <a:gd name="T17" fmla="*/ 35 h 62"/>
                        <a:gd name="T18" fmla="*/ 258 w 293"/>
                        <a:gd name="T19" fmla="*/ 48 h 62"/>
                        <a:gd name="T20" fmla="*/ 293 w 293"/>
                        <a:gd name="T21" fmla="*/ 62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62"/>
                        <a:gd name="T35" fmla="*/ 293 w 293"/>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62">
                          <a:moveTo>
                            <a:pt x="0" y="0"/>
                          </a:moveTo>
                          <a:lnTo>
                            <a:pt x="1" y="0"/>
                          </a:lnTo>
                          <a:lnTo>
                            <a:pt x="39" y="1"/>
                          </a:lnTo>
                          <a:lnTo>
                            <a:pt x="76" y="4"/>
                          </a:lnTo>
                          <a:lnTo>
                            <a:pt x="114" y="9"/>
                          </a:lnTo>
                          <a:lnTo>
                            <a:pt x="150" y="16"/>
                          </a:lnTo>
                          <a:lnTo>
                            <a:pt x="187" y="24"/>
                          </a:lnTo>
                          <a:lnTo>
                            <a:pt x="223" y="35"/>
                          </a:lnTo>
                          <a:lnTo>
                            <a:pt x="258" y="48"/>
                          </a:lnTo>
                          <a:lnTo>
                            <a:pt x="293" y="62"/>
                          </a:lnTo>
                        </a:path>
                      </a:pathLst>
                    </a:custGeom>
                    <a:noFill/>
                    <a:ln w="12700">
                      <a:solidFill>
                        <a:srgbClr val="000000"/>
                      </a:solidFill>
                      <a:round/>
                      <a:headEnd/>
                      <a:tailEnd/>
                    </a:ln>
                  </p:spPr>
                  <p:txBody>
                    <a:bodyPr/>
                    <a:lstStyle/>
                    <a:p>
                      <a:endParaRPr lang="en-US"/>
                    </a:p>
                  </p:txBody>
                </p:sp>
              </p:grpSp>
              <p:grpSp>
                <p:nvGrpSpPr>
                  <p:cNvPr id="19" name="Group 53"/>
                  <p:cNvGrpSpPr>
                    <a:grpSpLocks/>
                  </p:cNvGrpSpPr>
                  <p:nvPr/>
                </p:nvGrpSpPr>
                <p:grpSpPr bwMode="auto">
                  <a:xfrm>
                    <a:off x="3618" y="2473"/>
                    <a:ext cx="200" cy="716"/>
                    <a:chOff x="3618" y="2473"/>
                    <a:chExt cx="200" cy="716"/>
                  </a:xfrm>
                </p:grpSpPr>
                <p:sp>
                  <p:nvSpPr>
                    <p:cNvPr id="89209" name="Freeform 54"/>
                    <p:cNvSpPr>
                      <a:spLocks/>
                    </p:cNvSpPr>
                    <p:nvPr/>
                  </p:nvSpPr>
                  <p:spPr bwMode="blackWhite">
                    <a:xfrm>
                      <a:off x="3618" y="2473"/>
                      <a:ext cx="200" cy="716"/>
                    </a:xfrm>
                    <a:custGeom>
                      <a:avLst/>
                      <a:gdLst>
                        <a:gd name="T0" fmla="*/ 0 w 200"/>
                        <a:gd name="T1" fmla="*/ 0 h 716"/>
                        <a:gd name="T2" fmla="*/ 1 w 200"/>
                        <a:gd name="T3" fmla="*/ 0 h 716"/>
                        <a:gd name="T4" fmla="*/ 1 w 200"/>
                        <a:gd name="T5" fmla="*/ 0 h 716"/>
                        <a:gd name="T6" fmla="*/ 51 w 200"/>
                        <a:gd name="T7" fmla="*/ 2 h 716"/>
                        <a:gd name="T8" fmla="*/ 101 w 200"/>
                        <a:gd name="T9" fmla="*/ 7 h 716"/>
                        <a:gd name="T10" fmla="*/ 151 w 200"/>
                        <a:gd name="T11" fmla="*/ 16 h 716"/>
                        <a:gd name="T12" fmla="*/ 200 w 200"/>
                        <a:gd name="T13" fmla="*/ 28 h 716"/>
                        <a:gd name="T14" fmla="*/ 1 w 200"/>
                        <a:gd name="T15" fmla="*/ 716 h 716"/>
                        <a:gd name="T16" fmla="*/ 0 w 200"/>
                        <a:gd name="T17" fmla="*/ 0 h 7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
                        <a:gd name="T28" fmla="*/ 0 h 716"/>
                        <a:gd name="T29" fmla="*/ 200 w 200"/>
                        <a:gd name="T30" fmla="*/ 716 h 7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 h="716">
                          <a:moveTo>
                            <a:pt x="0" y="0"/>
                          </a:moveTo>
                          <a:lnTo>
                            <a:pt x="1" y="0"/>
                          </a:lnTo>
                          <a:lnTo>
                            <a:pt x="51" y="2"/>
                          </a:lnTo>
                          <a:lnTo>
                            <a:pt x="101" y="7"/>
                          </a:lnTo>
                          <a:lnTo>
                            <a:pt x="151" y="16"/>
                          </a:lnTo>
                          <a:lnTo>
                            <a:pt x="200" y="28"/>
                          </a:lnTo>
                          <a:lnTo>
                            <a:pt x="1" y="716"/>
                          </a:lnTo>
                          <a:lnTo>
                            <a:pt x="0" y="0"/>
                          </a:lnTo>
                          <a:close/>
                        </a:path>
                      </a:pathLst>
                    </a:custGeom>
                    <a:solidFill>
                      <a:srgbClr val="114FFB"/>
                    </a:solidFill>
                    <a:ln w="9525">
                      <a:noFill/>
                      <a:round/>
                      <a:headEnd/>
                      <a:tailEnd/>
                    </a:ln>
                  </p:spPr>
                  <p:txBody>
                    <a:bodyPr/>
                    <a:lstStyle/>
                    <a:p>
                      <a:endParaRPr lang="en-US"/>
                    </a:p>
                  </p:txBody>
                </p:sp>
                <p:sp>
                  <p:nvSpPr>
                    <p:cNvPr id="89210" name="Freeform 55"/>
                    <p:cNvSpPr>
                      <a:spLocks/>
                    </p:cNvSpPr>
                    <p:nvPr/>
                  </p:nvSpPr>
                  <p:spPr bwMode="blackWhite">
                    <a:xfrm>
                      <a:off x="3618" y="2473"/>
                      <a:ext cx="200" cy="28"/>
                    </a:xfrm>
                    <a:custGeom>
                      <a:avLst/>
                      <a:gdLst>
                        <a:gd name="T0" fmla="*/ 0 w 200"/>
                        <a:gd name="T1" fmla="*/ 0 h 28"/>
                        <a:gd name="T2" fmla="*/ 1 w 200"/>
                        <a:gd name="T3" fmla="*/ 0 h 28"/>
                        <a:gd name="T4" fmla="*/ 1 w 200"/>
                        <a:gd name="T5" fmla="*/ 0 h 28"/>
                        <a:gd name="T6" fmla="*/ 51 w 200"/>
                        <a:gd name="T7" fmla="*/ 2 h 28"/>
                        <a:gd name="T8" fmla="*/ 101 w 200"/>
                        <a:gd name="T9" fmla="*/ 7 h 28"/>
                        <a:gd name="T10" fmla="*/ 151 w 200"/>
                        <a:gd name="T11" fmla="*/ 16 h 28"/>
                        <a:gd name="T12" fmla="*/ 200 w 200"/>
                        <a:gd name="T13" fmla="*/ 28 h 28"/>
                        <a:gd name="T14" fmla="*/ 0 60000 65536"/>
                        <a:gd name="T15" fmla="*/ 0 60000 65536"/>
                        <a:gd name="T16" fmla="*/ 0 60000 65536"/>
                        <a:gd name="T17" fmla="*/ 0 60000 65536"/>
                        <a:gd name="T18" fmla="*/ 0 60000 65536"/>
                        <a:gd name="T19" fmla="*/ 0 60000 65536"/>
                        <a:gd name="T20" fmla="*/ 0 60000 65536"/>
                        <a:gd name="T21" fmla="*/ 0 w 200"/>
                        <a:gd name="T22" fmla="*/ 0 h 28"/>
                        <a:gd name="T23" fmla="*/ 200 w 20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28">
                          <a:moveTo>
                            <a:pt x="0" y="0"/>
                          </a:moveTo>
                          <a:lnTo>
                            <a:pt x="1" y="0"/>
                          </a:lnTo>
                          <a:lnTo>
                            <a:pt x="51" y="2"/>
                          </a:lnTo>
                          <a:lnTo>
                            <a:pt x="101" y="7"/>
                          </a:lnTo>
                          <a:lnTo>
                            <a:pt x="151" y="16"/>
                          </a:lnTo>
                          <a:lnTo>
                            <a:pt x="200" y="28"/>
                          </a:lnTo>
                        </a:path>
                      </a:pathLst>
                    </a:custGeom>
                    <a:noFill/>
                    <a:ln w="12700">
                      <a:solidFill>
                        <a:srgbClr val="000000"/>
                      </a:solidFill>
                      <a:round/>
                      <a:headEnd/>
                      <a:tailEnd/>
                    </a:ln>
                  </p:spPr>
                  <p:txBody>
                    <a:bodyPr/>
                    <a:lstStyle/>
                    <a:p>
                      <a:endParaRPr lang="en-US"/>
                    </a:p>
                  </p:txBody>
                </p:sp>
              </p:grpSp>
            </p:grpSp>
            <p:grpSp>
              <p:nvGrpSpPr>
                <p:cNvPr id="20" name="Group 56"/>
                <p:cNvGrpSpPr>
                  <a:grpSpLocks/>
                </p:cNvGrpSpPr>
                <p:nvPr/>
              </p:nvGrpSpPr>
              <p:grpSpPr bwMode="auto">
                <a:xfrm>
                  <a:off x="2466" y="3489"/>
                  <a:ext cx="282" cy="321"/>
                  <a:chOff x="3371" y="3188"/>
                  <a:chExt cx="629" cy="716"/>
                </a:xfrm>
              </p:grpSpPr>
              <p:grpSp>
                <p:nvGrpSpPr>
                  <p:cNvPr id="21" name="Group 57"/>
                  <p:cNvGrpSpPr>
                    <a:grpSpLocks/>
                  </p:cNvGrpSpPr>
                  <p:nvPr/>
                </p:nvGrpSpPr>
                <p:grpSpPr bwMode="auto">
                  <a:xfrm>
                    <a:off x="3371" y="3188"/>
                    <a:ext cx="332" cy="716"/>
                    <a:chOff x="3371" y="3188"/>
                    <a:chExt cx="332" cy="716"/>
                  </a:xfrm>
                </p:grpSpPr>
                <p:sp>
                  <p:nvSpPr>
                    <p:cNvPr id="89201" name="Freeform 58"/>
                    <p:cNvSpPr>
                      <a:spLocks/>
                    </p:cNvSpPr>
                    <p:nvPr/>
                  </p:nvSpPr>
                  <p:spPr bwMode="blackWhite">
                    <a:xfrm>
                      <a:off x="3371" y="3188"/>
                      <a:ext cx="332" cy="716"/>
                    </a:xfrm>
                    <a:custGeom>
                      <a:avLst/>
                      <a:gdLst>
                        <a:gd name="T0" fmla="*/ 332 w 332"/>
                        <a:gd name="T1" fmla="*/ 711 h 716"/>
                        <a:gd name="T2" fmla="*/ 290 w 332"/>
                        <a:gd name="T3" fmla="*/ 715 h 716"/>
                        <a:gd name="T4" fmla="*/ 248 w 332"/>
                        <a:gd name="T5" fmla="*/ 716 h 716"/>
                        <a:gd name="T6" fmla="*/ 216 w 332"/>
                        <a:gd name="T7" fmla="*/ 715 h 716"/>
                        <a:gd name="T8" fmla="*/ 185 w 332"/>
                        <a:gd name="T9" fmla="*/ 713 h 716"/>
                        <a:gd name="T10" fmla="*/ 153 w 332"/>
                        <a:gd name="T11" fmla="*/ 710 h 716"/>
                        <a:gd name="T12" fmla="*/ 122 w 332"/>
                        <a:gd name="T13" fmla="*/ 705 h 716"/>
                        <a:gd name="T14" fmla="*/ 91 w 332"/>
                        <a:gd name="T15" fmla="*/ 699 h 716"/>
                        <a:gd name="T16" fmla="*/ 60 w 332"/>
                        <a:gd name="T17" fmla="*/ 691 h 716"/>
                        <a:gd name="T18" fmla="*/ 30 w 332"/>
                        <a:gd name="T19" fmla="*/ 682 h 716"/>
                        <a:gd name="T20" fmla="*/ 0 w 332"/>
                        <a:gd name="T21" fmla="*/ 672 h 716"/>
                        <a:gd name="T22" fmla="*/ 248 w 332"/>
                        <a:gd name="T23" fmla="*/ 0 h 716"/>
                        <a:gd name="T24" fmla="*/ 332 w 332"/>
                        <a:gd name="T25" fmla="*/ 711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2"/>
                        <a:gd name="T40" fmla="*/ 0 h 716"/>
                        <a:gd name="T41" fmla="*/ 332 w 332"/>
                        <a:gd name="T42" fmla="*/ 716 h 7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2" h="716">
                          <a:moveTo>
                            <a:pt x="332" y="711"/>
                          </a:moveTo>
                          <a:lnTo>
                            <a:pt x="290" y="715"/>
                          </a:lnTo>
                          <a:lnTo>
                            <a:pt x="248" y="716"/>
                          </a:lnTo>
                          <a:lnTo>
                            <a:pt x="216" y="715"/>
                          </a:lnTo>
                          <a:lnTo>
                            <a:pt x="185" y="713"/>
                          </a:lnTo>
                          <a:lnTo>
                            <a:pt x="153" y="710"/>
                          </a:lnTo>
                          <a:lnTo>
                            <a:pt x="122" y="705"/>
                          </a:lnTo>
                          <a:lnTo>
                            <a:pt x="91" y="699"/>
                          </a:lnTo>
                          <a:lnTo>
                            <a:pt x="60" y="691"/>
                          </a:lnTo>
                          <a:lnTo>
                            <a:pt x="30" y="682"/>
                          </a:lnTo>
                          <a:lnTo>
                            <a:pt x="0" y="672"/>
                          </a:lnTo>
                          <a:lnTo>
                            <a:pt x="248" y="0"/>
                          </a:lnTo>
                          <a:lnTo>
                            <a:pt x="332" y="711"/>
                          </a:lnTo>
                          <a:close/>
                        </a:path>
                      </a:pathLst>
                    </a:custGeom>
                    <a:solidFill>
                      <a:srgbClr val="FF5008"/>
                    </a:solidFill>
                    <a:ln w="9525">
                      <a:noFill/>
                      <a:round/>
                      <a:headEnd/>
                      <a:tailEnd/>
                    </a:ln>
                  </p:spPr>
                  <p:txBody>
                    <a:bodyPr/>
                    <a:lstStyle/>
                    <a:p>
                      <a:endParaRPr lang="en-US"/>
                    </a:p>
                  </p:txBody>
                </p:sp>
                <p:sp>
                  <p:nvSpPr>
                    <p:cNvPr id="89202" name="Freeform 59"/>
                    <p:cNvSpPr>
                      <a:spLocks/>
                    </p:cNvSpPr>
                    <p:nvPr/>
                  </p:nvSpPr>
                  <p:spPr bwMode="blackWhite">
                    <a:xfrm>
                      <a:off x="3371" y="3860"/>
                      <a:ext cx="332" cy="44"/>
                    </a:xfrm>
                    <a:custGeom>
                      <a:avLst/>
                      <a:gdLst>
                        <a:gd name="T0" fmla="*/ 332 w 332"/>
                        <a:gd name="T1" fmla="*/ 39 h 44"/>
                        <a:gd name="T2" fmla="*/ 290 w 332"/>
                        <a:gd name="T3" fmla="*/ 43 h 44"/>
                        <a:gd name="T4" fmla="*/ 248 w 332"/>
                        <a:gd name="T5" fmla="*/ 44 h 44"/>
                        <a:gd name="T6" fmla="*/ 216 w 332"/>
                        <a:gd name="T7" fmla="*/ 43 h 44"/>
                        <a:gd name="T8" fmla="*/ 185 w 332"/>
                        <a:gd name="T9" fmla="*/ 41 h 44"/>
                        <a:gd name="T10" fmla="*/ 153 w 332"/>
                        <a:gd name="T11" fmla="*/ 38 h 44"/>
                        <a:gd name="T12" fmla="*/ 122 w 332"/>
                        <a:gd name="T13" fmla="*/ 33 h 44"/>
                        <a:gd name="T14" fmla="*/ 91 w 332"/>
                        <a:gd name="T15" fmla="*/ 27 h 44"/>
                        <a:gd name="T16" fmla="*/ 60 w 332"/>
                        <a:gd name="T17" fmla="*/ 19 h 44"/>
                        <a:gd name="T18" fmla="*/ 30 w 332"/>
                        <a:gd name="T19" fmla="*/ 10 h 44"/>
                        <a:gd name="T20" fmla="*/ 0 w 332"/>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
                        <a:gd name="T34" fmla="*/ 0 h 44"/>
                        <a:gd name="T35" fmla="*/ 332 w 33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 h="44">
                          <a:moveTo>
                            <a:pt x="332" y="39"/>
                          </a:moveTo>
                          <a:lnTo>
                            <a:pt x="290" y="43"/>
                          </a:lnTo>
                          <a:lnTo>
                            <a:pt x="248" y="44"/>
                          </a:lnTo>
                          <a:lnTo>
                            <a:pt x="216" y="43"/>
                          </a:lnTo>
                          <a:lnTo>
                            <a:pt x="185" y="41"/>
                          </a:lnTo>
                          <a:lnTo>
                            <a:pt x="153" y="38"/>
                          </a:lnTo>
                          <a:lnTo>
                            <a:pt x="122" y="33"/>
                          </a:lnTo>
                          <a:lnTo>
                            <a:pt x="91" y="27"/>
                          </a:lnTo>
                          <a:lnTo>
                            <a:pt x="60" y="19"/>
                          </a:lnTo>
                          <a:lnTo>
                            <a:pt x="30" y="10"/>
                          </a:lnTo>
                          <a:lnTo>
                            <a:pt x="0" y="0"/>
                          </a:lnTo>
                        </a:path>
                      </a:pathLst>
                    </a:custGeom>
                    <a:noFill/>
                    <a:ln w="12700">
                      <a:solidFill>
                        <a:srgbClr val="000000"/>
                      </a:solidFill>
                      <a:round/>
                      <a:headEnd/>
                      <a:tailEnd/>
                    </a:ln>
                  </p:spPr>
                  <p:txBody>
                    <a:bodyPr/>
                    <a:lstStyle/>
                    <a:p>
                      <a:endParaRPr lang="en-US"/>
                    </a:p>
                  </p:txBody>
                </p:sp>
              </p:grpSp>
              <p:grpSp>
                <p:nvGrpSpPr>
                  <p:cNvPr id="22" name="Group 60"/>
                  <p:cNvGrpSpPr>
                    <a:grpSpLocks/>
                  </p:cNvGrpSpPr>
                  <p:nvPr/>
                </p:nvGrpSpPr>
                <p:grpSpPr bwMode="auto">
                  <a:xfrm>
                    <a:off x="3618" y="3188"/>
                    <a:ext cx="382" cy="716"/>
                    <a:chOff x="3618" y="3188"/>
                    <a:chExt cx="382" cy="716"/>
                  </a:xfrm>
                </p:grpSpPr>
                <p:sp>
                  <p:nvSpPr>
                    <p:cNvPr id="89199" name="Freeform 61"/>
                    <p:cNvSpPr>
                      <a:spLocks/>
                    </p:cNvSpPr>
                    <p:nvPr/>
                  </p:nvSpPr>
                  <p:spPr bwMode="blackWhite">
                    <a:xfrm>
                      <a:off x="3618" y="3188"/>
                      <a:ext cx="382" cy="716"/>
                    </a:xfrm>
                    <a:custGeom>
                      <a:avLst/>
                      <a:gdLst>
                        <a:gd name="T0" fmla="*/ 382 w 382"/>
                        <a:gd name="T1" fmla="*/ 605 h 716"/>
                        <a:gd name="T2" fmla="*/ 338 w 382"/>
                        <a:gd name="T3" fmla="*/ 631 h 716"/>
                        <a:gd name="T4" fmla="*/ 293 w 382"/>
                        <a:gd name="T5" fmla="*/ 653 h 716"/>
                        <a:gd name="T6" fmla="*/ 247 w 382"/>
                        <a:gd name="T7" fmla="*/ 672 h 716"/>
                        <a:gd name="T8" fmla="*/ 199 w 382"/>
                        <a:gd name="T9" fmla="*/ 688 h 716"/>
                        <a:gd name="T10" fmla="*/ 150 w 382"/>
                        <a:gd name="T11" fmla="*/ 700 h 716"/>
                        <a:gd name="T12" fmla="*/ 101 w 382"/>
                        <a:gd name="T13" fmla="*/ 709 h 716"/>
                        <a:gd name="T14" fmla="*/ 51 w 382"/>
                        <a:gd name="T15" fmla="*/ 714 h 716"/>
                        <a:gd name="T16" fmla="*/ 0 w 382"/>
                        <a:gd name="T17" fmla="*/ 716 h 716"/>
                        <a:gd name="T18" fmla="*/ 0 w 382"/>
                        <a:gd name="T19" fmla="*/ 0 h 716"/>
                        <a:gd name="T20" fmla="*/ 382 w 382"/>
                        <a:gd name="T21" fmla="*/ 605 h 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716"/>
                        <a:gd name="T35" fmla="*/ 382 w 382"/>
                        <a:gd name="T36" fmla="*/ 716 h 7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716">
                          <a:moveTo>
                            <a:pt x="382" y="605"/>
                          </a:moveTo>
                          <a:lnTo>
                            <a:pt x="338" y="631"/>
                          </a:lnTo>
                          <a:lnTo>
                            <a:pt x="293" y="653"/>
                          </a:lnTo>
                          <a:lnTo>
                            <a:pt x="247" y="672"/>
                          </a:lnTo>
                          <a:lnTo>
                            <a:pt x="199" y="688"/>
                          </a:lnTo>
                          <a:lnTo>
                            <a:pt x="150" y="700"/>
                          </a:lnTo>
                          <a:lnTo>
                            <a:pt x="101" y="709"/>
                          </a:lnTo>
                          <a:lnTo>
                            <a:pt x="51" y="714"/>
                          </a:lnTo>
                          <a:lnTo>
                            <a:pt x="0" y="716"/>
                          </a:lnTo>
                          <a:lnTo>
                            <a:pt x="0" y="0"/>
                          </a:lnTo>
                          <a:lnTo>
                            <a:pt x="382" y="605"/>
                          </a:lnTo>
                          <a:close/>
                        </a:path>
                      </a:pathLst>
                    </a:custGeom>
                    <a:solidFill>
                      <a:srgbClr val="FAFD00"/>
                    </a:solidFill>
                    <a:ln w="9525">
                      <a:noFill/>
                      <a:round/>
                      <a:headEnd/>
                      <a:tailEnd/>
                    </a:ln>
                  </p:spPr>
                  <p:txBody>
                    <a:bodyPr/>
                    <a:lstStyle/>
                    <a:p>
                      <a:endParaRPr lang="en-US"/>
                    </a:p>
                  </p:txBody>
                </p:sp>
                <p:sp>
                  <p:nvSpPr>
                    <p:cNvPr id="89200" name="Freeform 62"/>
                    <p:cNvSpPr>
                      <a:spLocks/>
                    </p:cNvSpPr>
                    <p:nvPr/>
                  </p:nvSpPr>
                  <p:spPr bwMode="blackWhite">
                    <a:xfrm>
                      <a:off x="3618" y="3793"/>
                      <a:ext cx="382" cy="111"/>
                    </a:xfrm>
                    <a:custGeom>
                      <a:avLst/>
                      <a:gdLst>
                        <a:gd name="T0" fmla="*/ 382 w 382"/>
                        <a:gd name="T1" fmla="*/ 0 h 111"/>
                        <a:gd name="T2" fmla="*/ 338 w 382"/>
                        <a:gd name="T3" fmla="*/ 26 h 111"/>
                        <a:gd name="T4" fmla="*/ 293 w 382"/>
                        <a:gd name="T5" fmla="*/ 48 h 111"/>
                        <a:gd name="T6" fmla="*/ 247 w 382"/>
                        <a:gd name="T7" fmla="*/ 67 h 111"/>
                        <a:gd name="T8" fmla="*/ 199 w 382"/>
                        <a:gd name="T9" fmla="*/ 83 h 111"/>
                        <a:gd name="T10" fmla="*/ 150 w 382"/>
                        <a:gd name="T11" fmla="*/ 95 h 111"/>
                        <a:gd name="T12" fmla="*/ 101 w 382"/>
                        <a:gd name="T13" fmla="*/ 104 h 111"/>
                        <a:gd name="T14" fmla="*/ 51 w 382"/>
                        <a:gd name="T15" fmla="*/ 109 h 111"/>
                        <a:gd name="T16" fmla="*/ 0 w 382"/>
                        <a:gd name="T17" fmla="*/ 111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111"/>
                        <a:gd name="T29" fmla="*/ 382 w 382"/>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111">
                          <a:moveTo>
                            <a:pt x="382" y="0"/>
                          </a:moveTo>
                          <a:lnTo>
                            <a:pt x="338" y="26"/>
                          </a:lnTo>
                          <a:lnTo>
                            <a:pt x="293" y="48"/>
                          </a:lnTo>
                          <a:lnTo>
                            <a:pt x="247" y="67"/>
                          </a:lnTo>
                          <a:lnTo>
                            <a:pt x="199" y="83"/>
                          </a:lnTo>
                          <a:lnTo>
                            <a:pt x="150" y="95"/>
                          </a:lnTo>
                          <a:lnTo>
                            <a:pt x="101" y="104"/>
                          </a:lnTo>
                          <a:lnTo>
                            <a:pt x="51" y="109"/>
                          </a:lnTo>
                          <a:lnTo>
                            <a:pt x="0" y="111"/>
                          </a:lnTo>
                        </a:path>
                      </a:pathLst>
                    </a:custGeom>
                    <a:noFill/>
                    <a:ln w="12700">
                      <a:solidFill>
                        <a:srgbClr val="000000"/>
                      </a:solidFill>
                      <a:round/>
                      <a:headEnd/>
                      <a:tailEnd/>
                    </a:ln>
                  </p:spPr>
                  <p:txBody>
                    <a:bodyPr/>
                    <a:lstStyle/>
                    <a:p>
                      <a:endParaRPr lang="en-US"/>
                    </a:p>
                  </p:txBody>
                </p:sp>
              </p:grpSp>
              <p:grpSp>
                <p:nvGrpSpPr>
                  <p:cNvPr id="23" name="Group 63"/>
                  <p:cNvGrpSpPr>
                    <a:grpSpLocks/>
                  </p:cNvGrpSpPr>
                  <p:nvPr/>
                </p:nvGrpSpPr>
                <p:grpSpPr bwMode="auto">
                  <a:xfrm>
                    <a:off x="3471" y="3188"/>
                    <a:ext cx="232" cy="716"/>
                    <a:chOff x="3471" y="3188"/>
                    <a:chExt cx="232" cy="716"/>
                  </a:xfrm>
                </p:grpSpPr>
                <p:sp>
                  <p:nvSpPr>
                    <p:cNvPr id="89197" name="Freeform 64"/>
                    <p:cNvSpPr>
                      <a:spLocks/>
                    </p:cNvSpPr>
                    <p:nvPr/>
                  </p:nvSpPr>
                  <p:spPr bwMode="blackWhite">
                    <a:xfrm>
                      <a:off x="3471" y="3188"/>
                      <a:ext cx="232" cy="716"/>
                    </a:xfrm>
                    <a:custGeom>
                      <a:avLst/>
                      <a:gdLst>
                        <a:gd name="T0" fmla="*/ 232 w 232"/>
                        <a:gd name="T1" fmla="*/ 711 h 716"/>
                        <a:gd name="T2" fmla="*/ 190 w 232"/>
                        <a:gd name="T3" fmla="*/ 715 h 716"/>
                        <a:gd name="T4" fmla="*/ 148 w 232"/>
                        <a:gd name="T5" fmla="*/ 716 h 716"/>
                        <a:gd name="T6" fmla="*/ 111 w 232"/>
                        <a:gd name="T7" fmla="*/ 715 h 716"/>
                        <a:gd name="T8" fmla="*/ 74 w 232"/>
                        <a:gd name="T9" fmla="*/ 712 h 716"/>
                        <a:gd name="T10" fmla="*/ 37 w 232"/>
                        <a:gd name="T11" fmla="*/ 707 h 716"/>
                        <a:gd name="T12" fmla="*/ 0 w 232"/>
                        <a:gd name="T13" fmla="*/ 700 h 716"/>
                        <a:gd name="T14" fmla="*/ 148 w 232"/>
                        <a:gd name="T15" fmla="*/ 0 h 716"/>
                        <a:gd name="T16" fmla="*/ 232 w 232"/>
                        <a:gd name="T17" fmla="*/ 711 h 7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716"/>
                        <a:gd name="T29" fmla="*/ 232 w 232"/>
                        <a:gd name="T30" fmla="*/ 716 h 7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716">
                          <a:moveTo>
                            <a:pt x="232" y="711"/>
                          </a:moveTo>
                          <a:lnTo>
                            <a:pt x="190" y="715"/>
                          </a:lnTo>
                          <a:lnTo>
                            <a:pt x="148" y="716"/>
                          </a:lnTo>
                          <a:lnTo>
                            <a:pt x="111" y="715"/>
                          </a:lnTo>
                          <a:lnTo>
                            <a:pt x="74" y="712"/>
                          </a:lnTo>
                          <a:lnTo>
                            <a:pt x="37" y="707"/>
                          </a:lnTo>
                          <a:lnTo>
                            <a:pt x="0" y="700"/>
                          </a:lnTo>
                          <a:lnTo>
                            <a:pt x="148" y="0"/>
                          </a:lnTo>
                          <a:lnTo>
                            <a:pt x="232" y="711"/>
                          </a:lnTo>
                          <a:close/>
                        </a:path>
                      </a:pathLst>
                    </a:custGeom>
                    <a:solidFill>
                      <a:srgbClr val="FC0128"/>
                    </a:solidFill>
                    <a:ln w="9525">
                      <a:noFill/>
                      <a:round/>
                      <a:headEnd/>
                      <a:tailEnd/>
                    </a:ln>
                  </p:spPr>
                  <p:txBody>
                    <a:bodyPr/>
                    <a:lstStyle/>
                    <a:p>
                      <a:endParaRPr lang="en-US"/>
                    </a:p>
                  </p:txBody>
                </p:sp>
                <p:sp>
                  <p:nvSpPr>
                    <p:cNvPr id="89198" name="Freeform 65"/>
                    <p:cNvSpPr>
                      <a:spLocks/>
                    </p:cNvSpPr>
                    <p:nvPr/>
                  </p:nvSpPr>
                  <p:spPr bwMode="blackWhite">
                    <a:xfrm>
                      <a:off x="3471" y="3888"/>
                      <a:ext cx="232" cy="16"/>
                    </a:xfrm>
                    <a:custGeom>
                      <a:avLst/>
                      <a:gdLst>
                        <a:gd name="T0" fmla="*/ 232 w 232"/>
                        <a:gd name="T1" fmla="*/ 11 h 16"/>
                        <a:gd name="T2" fmla="*/ 190 w 232"/>
                        <a:gd name="T3" fmla="*/ 15 h 16"/>
                        <a:gd name="T4" fmla="*/ 148 w 232"/>
                        <a:gd name="T5" fmla="*/ 16 h 16"/>
                        <a:gd name="T6" fmla="*/ 111 w 232"/>
                        <a:gd name="T7" fmla="*/ 15 h 16"/>
                        <a:gd name="T8" fmla="*/ 74 w 232"/>
                        <a:gd name="T9" fmla="*/ 12 h 16"/>
                        <a:gd name="T10" fmla="*/ 37 w 232"/>
                        <a:gd name="T11" fmla="*/ 7 h 16"/>
                        <a:gd name="T12" fmla="*/ 0 w 232"/>
                        <a:gd name="T13" fmla="*/ 0 h 16"/>
                        <a:gd name="T14" fmla="*/ 0 60000 65536"/>
                        <a:gd name="T15" fmla="*/ 0 60000 65536"/>
                        <a:gd name="T16" fmla="*/ 0 60000 65536"/>
                        <a:gd name="T17" fmla="*/ 0 60000 65536"/>
                        <a:gd name="T18" fmla="*/ 0 60000 65536"/>
                        <a:gd name="T19" fmla="*/ 0 60000 65536"/>
                        <a:gd name="T20" fmla="*/ 0 60000 65536"/>
                        <a:gd name="T21" fmla="*/ 0 w 232"/>
                        <a:gd name="T22" fmla="*/ 0 h 16"/>
                        <a:gd name="T23" fmla="*/ 232 w 2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16">
                          <a:moveTo>
                            <a:pt x="232" y="11"/>
                          </a:moveTo>
                          <a:lnTo>
                            <a:pt x="190" y="15"/>
                          </a:lnTo>
                          <a:lnTo>
                            <a:pt x="148" y="16"/>
                          </a:lnTo>
                          <a:lnTo>
                            <a:pt x="111" y="15"/>
                          </a:lnTo>
                          <a:lnTo>
                            <a:pt x="74" y="12"/>
                          </a:lnTo>
                          <a:lnTo>
                            <a:pt x="37" y="7"/>
                          </a:lnTo>
                          <a:lnTo>
                            <a:pt x="0" y="0"/>
                          </a:lnTo>
                        </a:path>
                      </a:pathLst>
                    </a:custGeom>
                    <a:noFill/>
                    <a:ln w="12700">
                      <a:solidFill>
                        <a:srgbClr val="000000"/>
                      </a:solidFill>
                      <a:round/>
                      <a:headEnd/>
                      <a:tailEnd/>
                    </a:ln>
                  </p:spPr>
                  <p:txBody>
                    <a:bodyPr/>
                    <a:lstStyle/>
                    <a:p>
                      <a:endParaRPr lang="en-US"/>
                    </a:p>
                  </p:txBody>
                </p:sp>
              </p:grpSp>
              <p:grpSp>
                <p:nvGrpSpPr>
                  <p:cNvPr id="24" name="Group 66"/>
                  <p:cNvGrpSpPr>
                    <a:grpSpLocks/>
                  </p:cNvGrpSpPr>
                  <p:nvPr/>
                </p:nvGrpSpPr>
                <p:grpSpPr bwMode="auto">
                  <a:xfrm>
                    <a:off x="3513" y="3188"/>
                    <a:ext cx="183" cy="716"/>
                    <a:chOff x="3513" y="3188"/>
                    <a:chExt cx="183" cy="716"/>
                  </a:xfrm>
                </p:grpSpPr>
                <p:sp>
                  <p:nvSpPr>
                    <p:cNvPr id="89195" name="Freeform 67"/>
                    <p:cNvSpPr>
                      <a:spLocks/>
                    </p:cNvSpPr>
                    <p:nvPr/>
                  </p:nvSpPr>
                  <p:spPr bwMode="blackWhite">
                    <a:xfrm>
                      <a:off x="3513" y="3188"/>
                      <a:ext cx="183" cy="716"/>
                    </a:xfrm>
                    <a:custGeom>
                      <a:avLst/>
                      <a:gdLst>
                        <a:gd name="T0" fmla="*/ 183 w 183"/>
                        <a:gd name="T1" fmla="*/ 712 h 716"/>
                        <a:gd name="T2" fmla="*/ 145 w 183"/>
                        <a:gd name="T3" fmla="*/ 715 h 716"/>
                        <a:gd name="T4" fmla="*/ 106 w 183"/>
                        <a:gd name="T5" fmla="*/ 716 h 716"/>
                        <a:gd name="T6" fmla="*/ 79 w 183"/>
                        <a:gd name="T7" fmla="*/ 715 h 716"/>
                        <a:gd name="T8" fmla="*/ 53 w 183"/>
                        <a:gd name="T9" fmla="*/ 714 h 716"/>
                        <a:gd name="T10" fmla="*/ 0 w 183"/>
                        <a:gd name="T11" fmla="*/ 708 h 716"/>
                        <a:gd name="T12" fmla="*/ 106 w 183"/>
                        <a:gd name="T13" fmla="*/ 0 h 716"/>
                        <a:gd name="T14" fmla="*/ 183 w 183"/>
                        <a:gd name="T15" fmla="*/ 712 h 716"/>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716"/>
                        <a:gd name="T26" fmla="*/ 183 w 183"/>
                        <a:gd name="T27" fmla="*/ 716 h 7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716">
                          <a:moveTo>
                            <a:pt x="183" y="712"/>
                          </a:moveTo>
                          <a:lnTo>
                            <a:pt x="145" y="715"/>
                          </a:lnTo>
                          <a:lnTo>
                            <a:pt x="106" y="716"/>
                          </a:lnTo>
                          <a:lnTo>
                            <a:pt x="79" y="715"/>
                          </a:lnTo>
                          <a:lnTo>
                            <a:pt x="53" y="714"/>
                          </a:lnTo>
                          <a:lnTo>
                            <a:pt x="0" y="708"/>
                          </a:lnTo>
                          <a:lnTo>
                            <a:pt x="106" y="0"/>
                          </a:lnTo>
                          <a:lnTo>
                            <a:pt x="183" y="712"/>
                          </a:lnTo>
                          <a:close/>
                        </a:path>
                      </a:pathLst>
                    </a:custGeom>
                    <a:solidFill>
                      <a:srgbClr val="DC0081"/>
                    </a:solidFill>
                    <a:ln w="9525">
                      <a:noFill/>
                      <a:round/>
                      <a:headEnd/>
                      <a:tailEnd/>
                    </a:ln>
                  </p:spPr>
                  <p:txBody>
                    <a:bodyPr/>
                    <a:lstStyle/>
                    <a:p>
                      <a:endParaRPr lang="en-US"/>
                    </a:p>
                  </p:txBody>
                </p:sp>
                <p:sp>
                  <p:nvSpPr>
                    <p:cNvPr id="89196" name="Freeform 68"/>
                    <p:cNvSpPr>
                      <a:spLocks/>
                    </p:cNvSpPr>
                    <p:nvPr/>
                  </p:nvSpPr>
                  <p:spPr bwMode="blackWhite">
                    <a:xfrm>
                      <a:off x="3513" y="3896"/>
                      <a:ext cx="183" cy="8"/>
                    </a:xfrm>
                    <a:custGeom>
                      <a:avLst/>
                      <a:gdLst>
                        <a:gd name="T0" fmla="*/ 183 w 183"/>
                        <a:gd name="T1" fmla="*/ 4 h 8"/>
                        <a:gd name="T2" fmla="*/ 145 w 183"/>
                        <a:gd name="T3" fmla="*/ 7 h 8"/>
                        <a:gd name="T4" fmla="*/ 106 w 183"/>
                        <a:gd name="T5" fmla="*/ 8 h 8"/>
                        <a:gd name="T6" fmla="*/ 79 w 183"/>
                        <a:gd name="T7" fmla="*/ 7 h 8"/>
                        <a:gd name="T8" fmla="*/ 53 w 183"/>
                        <a:gd name="T9" fmla="*/ 6 h 8"/>
                        <a:gd name="T10" fmla="*/ 0 w 183"/>
                        <a:gd name="T11" fmla="*/ 0 h 8"/>
                        <a:gd name="T12" fmla="*/ 0 60000 65536"/>
                        <a:gd name="T13" fmla="*/ 0 60000 65536"/>
                        <a:gd name="T14" fmla="*/ 0 60000 65536"/>
                        <a:gd name="T15" fmla="*/ 0 60000 65536"/>
                        <a:gd name="T16" fmla="*/ 0 60000 65536"/>
                        <a:gd name="T17" fmla="*/ 0 60000 65536"/>
                        <a:gd name="T18" fmla="*/ 0 w 183"/>
                        <a:gd name="T19" fmla="*/ 0 h 8"/>
                        <a:gd name="T20" fmla="*/ 183 w 18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3" h="8">
                          <a:moveTo>
                            <a:pt x="183" y="4"/>
                          </a:moveTo>
                          <a:lnTo>
                            <a:pt x="145" y="7"/>
                          </a:lnTo>
                          <a:lnTo>
                            <a:pt x="106" y="8"/>
                          </a:lnTo>
                          <a:lnTo>
                            <a:pt x="79" y="7"/>
                          </a:lnTo>
                          <a:lnTo>
                            <a:pt x="53" y="6"/>
                          </a:lnTo>
                          <a:lnTo>
                            <a:pt x="0" y="0"/>
                          </a:lnTo>
                        </a:path>
                      </a:pathLst>
                    </a:custGeom>
                    <a:noFill/>
                    <a:ln w="12700">
                      <a:solidFill>
                        <a:srgbClr val="000000"/>
                      </a:solidFill>
                      <a:round/>
                      <a:headEnd/>
                      <a:tailEnd/>
                    </a:ln>
                  </p:spPr>
                  <p:txBody>
                    <a:bodyPr/>
                    <a:lstStyle/>
                    <a:p>
                      <a:endParaRPr lang="en-US"/>
                    </a:p>
                  </p:txBody>
                </p:sp>
              </p:grpSp>
              <p:grpSp>
                <p:nvGrpSpPr>
                  <p:cNvPr id="25" name="Group 69"/>
                  <p:cNvGrpSpPr>
                    <a:grpSpLocks/>
                  </p:cNvGrpSpPr>
                  <p:nvPr/>
                </p:nvGrpSpPr>
                <p:grpSpPr bwMode="auto">
                  <a:xfrm>
                    <a:off x="3618" y="3188"/>
                    <a:ext cx="292" cy="716"/>
                    <a:chOff x="3618" y="3188"/>
                    <a:chExt cx="292" cy="716"/>
                  </a:xfrm>
                </p:grpSpPr>
                <p:sp>
                  <p:nvSpPr>
                    <p:cNvPr id="89193" name="Freeform 70"/>
                    <p:cNvSpPr>
                      <a:spLocks/>
                    </p:cNvSpPr>
                    <p:nvPr/>
                  </p:nvSpPr>
                  <p:spPr bwMode="blackWhite">
                    <a:xfrm>
                      <a:off x="3618" y="3188"/>
                      <a:ext cx="292" cy="716"/>
                    </a:xfrm>
                    <a:custGeom>
                      <a:avLst/>
                      <a:gdLst>
                        <a:gd name="T0" fmla="*/ 292 w 292"/>
                        <a:gd name="T1" fmla="*/ 654 h 716"/>
                        <a:gd name="T2" fmla="*/ 257 w 292"/>
                        <a:gd name="T3" fmla="*/ 668 h 716"/>
                        <a:gd name="T4" fmla="*/ 222 w 292"/>
                        <a:gd name="T5" fmla="*/ 681 h 716"/>
                        <a:gd name="T6" fmla="*/ 186 w 292"/>
                        <a:gd name="T7" fmla="*/ 692 h 716"/>
                        <a:gd name="T8" fmla="*/ 149 w 292"/>
                        <a:gd name="T9" fmla="*/ 700 h 716"/>
                        <a:gd name="T10" fmla="*/ 113 w 292"/>
                        <a:gd name="T11" fmla="*/ 707 h 716"/>
                        <a:gd name="T12" fmla="*/ 75 w 292"/>
                        <a:gd name="T13" fmla="*/ 712 h 716"/>
                        <a:gd name="T14" fmla="*/ 38 w 292"/>
                        <a:gd name="T15" fmla="*/ 715 h 716"/>
                        <a:gd name="T16" fmla="*/ 0 w 292"/>
                        <a:gd name="T17" fmla="*/ 716 h 716"/>
                        <a:gd name="T18" fmla="*/ 0 w 292"/>
                        <a:gd name="T19" fmla="*/ 0 h 716"/>
                        <a:gd name="T20" fmla="*/ 292 w 292"/>
                        <a:gd name="T21" fmla="*/ 654 h 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716"/>
                        <a:gd name="T35" fmla="*/ 292 w 292"/>
                        <a:gd name="T36" fmla="*/ 716 h 7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716">
                          <a:moveTo>
                            <a:pt x="292" y="654"/>
                          </a:moveTo>
                          <a:lnTo>
                            <a:pt x="257" y="668"/>
                          </a:lnTo>
                          <a:lnTo>
                            <a:pt x="222" y="681"/>
                          </a:lnTo>
                          <a:lnTo>
                            <a:pt x="186" y="692"/>
                          </a:lnTo>
                          <a:lnTo>
                            <a:pt x="149" y="700"/>
                          </a:lnTo>
                          <a:lnTo>
                            <a:pt x="113" y="707"/>
                          </a:lnTo>
                          <a:lnTo>
                            <a:pt x="75" y="712"/>
                          </a:lnTo>
                          <a:lnTo>
                            <a:pt x="38" y="715"/>
                          </a:lnTo>
                          <a:lnTo>
                            <a:pt x="0" y="716"/>
                          </a:lnTo>
                          <a:lnTo>
                            <a:pt x="0" y="0"/>
                          </a:lnTo>
                          <a:lnTo>
                            <a:pt x="292" y="654"/>
                          </a:lnTo>
                          <a:close/>
                        </a:path>
                      </a:pathLst>
                    </a:custGeom>
                    <a:solidFill>
                      <a:srgbClr val="00FF00"/>
                    </a:solidFill>
                    <a:ln w="9525">
                      <a:noFill/>
                      <a:round/>
                      <a:headEnd/>
                      <a:tailEnd/>
                    </a:ln>
                  </p:spPr>
                  <p:txBody>
                    <a:bodyPr/>
                    <a:lstStyle/>
                    <a:p>
                      <a:endParaRPr lang="en-US"/>
                    </a:p>
                  </p:txBody>
                </p:sp>
                <p:sp>
                  <p:nvSpPr>
                    <p:cNvPr id="89194" name="Freeform 71"/>
                    <p:cNvSpPr>
                      <a:spLocks/>
                    </p:cNvSpPr>
                    <p:nvPr/>
                  </p:nvSpPr>
                  <p:spPr bwMode="blackWhite">
                    <a:xfrm>
                      <a:off x="3618" y="3842"/>
                      <a:ext cx="292" cy="62"/>
                    </a:xfrm>
                    <a:custGeom>
                      <a:avLst/>
                      <a:gdLst>
                        <a:gd name="T0" fmla="*/ 292 w 292"/>
                        <a:gd name="T1" fmla="*/ 0 h 62"/>
                        <a:gd name="T2" fmla="*/ 257 w 292"/>
                        <a:gd name="T3" fmla="*/ 14 h 62"/>
                        <a:gd name="T4" fmla="*/ 222 w 292"/>
                        <a:gd name="T5" fmla="*/ 27 h 62"/>
                        <a:gd name="T6" fmla="*/ 186 w 292"/>
                        <a:gd name="T7" fmla="*/ 38 h 62"/>
                        <a:gd name="T8" fmla="*/ 149 w 292"/>
                        <a:gd name="T9" fmla="*/ 46 h 62"/>
                        <a:gd name="T10" fmla="*/ 113 w 292"/>
                        <a:gd name="T11" fmla="*/ 53 h 62"/>
                        <a:gd name="T12" fmla="*/ 75 w 292"/>
                        <a:gd name="T13" fmla="*/ 58 h 62"/>
                        <a:gd name="T14" fmla="*/ 38 w 292"/>
                        <a:gd name="T15" fmla="*/ 61 h 62"/>
                        <a:gd name="T16" fmla="*/ 0 w 292"/>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2"/>
                        <a:gd name="T28" fmla="*/ 0 h 62"/>
                        <a:gd name="T29" fmla="*/ 292 w 29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 h="62">
                          <a:moveTo>
                            <a:pt x="292" y="0"/>
                          </a:moveTo>
                          <a:lnTo>
                            <a:pt x="257" y="14"/>
                          </a:lnTo>
                          <a:lnTo>
                            <a:pt x="222" y="27"/>
                          </a:lnTo>
                          <a:lnTo>
                            <a:pt x="186" y="38"/>
                          </a:lnTo>
                          <a:lnTo>
                            <a:pt x="149" y="46"/>
                          </a:lnTo>
                          <a:lnTo>
                            <a:pt x="113" y="53"/>
                          </a:lnTo>
                          <a:lnTo>
                            <a:pt x="75" y="58"/>
                          </a:lnTo>
                          <a:lnTo>
                            <a:pt x="38" y="61"/>
                          </a:lnTo>
                          <a:lnTo>
                            <a:pt x="0" y="62"/>
                          </a:lnTo>
                        </a:path>
                      </a:pathLst>
                    </a:custGeom>
                    <a:noFill/>
                    <a:ln w="12700">
                      <a:solidFill>
                        <a:srgbClr val="000000"/>
                      </a:solidFill>
                      <a:round/>
                      <a:headEnd/>
                      <a:tailEnd/>
                    </a:ln>
                  </p:spPr>
                  <p:txBody>
                    <a:bodyPr/>
                    <a:lstStyle/>
                    <a:p>
                      <a:endParaRPr lang="en-US"/>
                    </a:p>
                  </p:txBody>
                </p:sp>
              </p:grpSp>
              <p:grpSp>
                <p:nvGrpSpPr>
                  <p:cNvPr id="26" name="Group 72"/>
                  <p:cNvGrpSpPr>
                    <a:grpSpLocks/>
                  </p:cNvGrpSpPr>
                  <p:nvPr/>
                </p:nvGrpSpPr>
                <p:grpSpPr bwMode="auto">
                  <a:xfrm>
                    <a:off x="3618" y="3188"/>
                    <a:ext cx="199" cy="716"/>
                    <a:chOff x="3618" y="3188"/>
                    <a:chExt cx="199" cy="716"/>
                  </a:xfrm>
                </p:grpSpPr>
                <p:sp>
                  <p:nvSpPr>
                    <p:cNvPr id="89191" name="Freeform 73"/>
                    <p:cNvSpPr>
                      <a:spLocks/>
                    </p:cNvSpPr>
                    <p:nvPr/>
                  </p:nvSpPr>
                  <p:spPr bwMode="blackWhite">
                    <a:xfrm>
                      <a:off x="3618" y="3188"/>
                      <a:ext cx="199" cy="716"/>
                    </a:xfrm>
                    <a:custGeom>
                      <a:avLst/>
                      <a:gdLst>
                        <a:gd name="T0" fmla="*/ 199 w 199"/>
                        <a:gd name="T1" fmla="*/ 688 h 716"/>
                        <a:gd name="T2" fmla="*/ 150 w 199"/>
                        <a:gd name="T3" fmla="*/ 700 h 716"/>
                        <a:gd name="T4" fmla="*/ 100 w 199"/>
                        <a:gd name="T5" fmla="*/ 709 h 716"/>
                        <a:gd name="T6" fmla="*/ 50 w 199"/>
                        <a:gd name="T7" fmla="*/ 714 h 716"/>
                        <a:gd name="T8" fmla="*/ 0 w 199"/>
                        <a:gd name="T9" fmla="*/ 716 h 716"/>
                        <a:gd name="T10" fmla="*/ 0 w 199"/>
                        <a:gd name="T11" fmla="*/ 0 h 716"/>
                        <a:gd name="T12" fmla="*/ 199 w 199"/>
                        <a:gd name="T13" fmla="*/ 688 h 716"/>
                        <a:gd name="T14" fmla="*/ 0 60000 65536"/>
                        <a:gd name="T15" fmla="*/ 0 60000 65536"/>
                        <a:gd name="T16" fmla="*/ 0 60000 65536"/>
                        <a:gd name="T17" fmla="*/ 0 60000 65536"/>
                        <a:gd name="T18" fmla="*/ 0 60000 65536"/>
                        <a:gd name="T19" fmla="*/ 0 60000 65536"/>
                        <a:gd name="T20" fmla="*/ 0 60000 65536"/>
                        <a:gd name="T21" fmla="*/ 0 w 199"/>
                        <a:gd name="T22" fmla="*/ 0 h 716"/>
                        <a:gd name="T23" fmla="*/ 199 w 199"/>
                        <a:gd name="T24" fmla="*/ 716 h 7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716">
                          <a:moveTo>
                            <a:pt x="199" y="688"/>
                          </a:moveTo>
                          <a:lnTo>
                            <a:pt x="150" y="700"/>
                          </a:lnTo>
                          <a:lnTo>
                            <a:pt x="100" y="709"/>
                          </a:lnTo>
                          <a:lnTo>
                            <a:pt x="50" y="714"/>
                          </a:lnTo>
                          <a:lnTo>
                            <a:pt x="0" y="716"/>
                          </a:lnTo>
                          <a:lnTo>
                            <a:pt x="0" y="0"/>
                          </a:lnTo>
                          <a:lnTo>
                            <a:pt x="199" y="688"/>
                          </a:lnTo>
                          <a:close/>
                        </a:path>
                      </a:pathLst>
                    </a:custGeom>
                    <a:solidFill>
                      <a:srgbClr val="114FFB"/>
                    </a:solidFill>
                    <a:ln w="9525">
                      <a:noFill/>
                      <a:round/>
                      <a:headEnd/>
                      <a:tailEnd/>
                    </a:ln>
                  </p:spPr>
                  <p:txBody>
                    <a:bodyPr/>
                    <a:lstStyle/>
                    <a:p>
                      <a:endParaRPr lang="en-US"/>
                    </a:p>
                  </p:txBody>
                </p:sp>
                <p:sp>
                  <p:nvSpPr>
                    <p:cNvPr id="89192" name="Freeform 74"/>
                    <p:cNvSpPr>
                      <a:spLocks/>
                    </p:cNvSpPr>
                    <p:nvPr/>
                  </p:nvSpPr>
                  <p:spPr bwMode="blackWhite">
                    <a:xfrm>
                      <a:off x="3618" y="3876"/>
                      <a:ext cx="199" cy="28"/>
                    </a:xfrm>
                    <a:custGeom>
                      <a:avLst/>
                      <a:gdLst>
                        <a:gd name="T0" fmla="*/ 199 w 199"/>
                        <a:gd name="T1" fmla="*/ 0 h 28"/>
                        <a:gd name="T2" fmla="*/ 150 w 199"/>
                        <a:gd name="T3" fmla="*/ 12 h 28"/>
                        <a:gd name="T4" fmla="*/ 100 w 199"/>
                        <a:gd name="T5" fmla="*/ 21 h 28"/>
                        <a:gd name="T6" fmla="*/ 50 w 199"/>
                        <a:gd name="T7" fmla="*/ 26 h 28"/>
                        <a:gd name="T8" fmla="*/ 0 w 199"/>
                        <a:gd name="T9" fmla="*/ 28 h 28"/>
                        <a:gd name="T10" fmla="*/ 0 60000 65536"/>
                        <a:gd name="T11" fmla="*/ 0 60000 65536"/>
                        <a:gd name="T12" fmla="*/ 0 60000 65536"/>
                        <a:gd name="T13" fmla="*/ 0 60000 65536"/>
                        <a:gd name="T14" fmla="*/ 0 60000 65536"/>
                        <a:gd name="T15" fmla="*/ 0 w 199"/>
                        <a:gd name="T16" fmla="*/ 0 h 28"/>
                        <a:gd name="T17" fmla="*/ 199 w 199"/>
                        <a:gd name="T18" fmla="*/ 28 h 28"/>
                      </a:gdLst>
                      <a:ahLst/>
                      <a:cxnLst>
                        <a:cxn ang="T10">
                          <a:pos x="T0" y="T1"/>
                        </a:cxn>
                        <a:cxn ang="T11">
                          <a:pos x="T2" y="T3"/>
                        </a:cxn>
                        <a:cxn ang="T12">
                          <a:pos x="T4" y="T5"/>
                        </a:cxn>
                        <a:cxn ang="T13">
                          <a:pos x="T6" y="T7"/>
                        </a:cxn>
                        <a:cxn ang="T14">
                          <a:pos x="T8" y="T9"/>
                        </a:cxn>
                      </a:cxnLst>
                      <a:rect l="T15" t="T16" r="T17" b="T18"/>
                      <a:pathLst>
                        <a:path w="199" h="28">
                          <a:moveTo>
                            <a:pt x="199" y="0"/>
                          </a:moveTo>
                          <a:lnTo>
                            <a:pt x="150" y="12"/>
                          </a:lnTo>
                          <a:lnTo>
                            <a:pt x="100" y="21"/>
                          </a:lnTo>
                          <a:lnTo>
                            <a:pt x="50" y="26"/>
                          </a:lnTo>
                          <a:lnTo>
                            <a:pt x="0" y="28"/>
                          </a:lnTo>
                        </a:path>
                      </a:pathLst>
                    </a:custGeom>
                    <a:noFill/>
                    <a:ln w="12700">
                      <a:solidFill>
                        <a:srgbClr val="000000"/>
                      </a:solidFill>
                      <a:round/>
                      <a:headEnd/>
                      <a:tailEnd/>
                    </a:ln>
                  </p:spPr>
                  <p:txBody>
                    <a:bodyPr/>
                    <a:lstStyle/>
                    <a:p>
                      <a:endParaRPr lang="en-US"/>
                    </a:p>
                  </p:txBody>
                </p:sp>
              </p:grpSp>
            </p:grpSp>
            <p:sp>
              <p:nvSpPr>
                <p:cNvPr id="89183" name="Oval 75"/>
                <p:cNvSpPr>
                  <a:spLocks noChangeArrowheads="1"/>
                </p:cNvSpPr>
                <p:nvPr/>
              </p:nvSpPr>
              <p:spPr bwMode="blackWhite">
                <a:xfrm>
                  <a:off x="2441" y="3354"/>
                  <a:ext cx="272" cy="270"/>
                </a:xfrm>
                <a:prstGeom prst="ellipse">
                  <a:avLst/>
                </a:prstGeom>
                <a:noFill/>
                <a:ln w="12700">
                  <a:solidFill>
                    <a:srgbClr val="919191"/>
                  </a:solidFill>
                  <a:round/>
                  <a:headEnd/>
                  <a:tailEnd/>
                </a:ln>
              </p:spPr>
              <p:txBody>
                <a:bodyPr/>
                <a:lstStyle/>
                <a:p>
                  <a:endParaRPr lang="en-US"/>
                </a:p>
              </p:txBody>
            </p:sp>
            <p:sp>
              <p:nvSpPr>
                <p:cNvPr id="89184" name="Oval 76"/>
                <p:cNvSpPr>
                  <a:spLocks noChangeArrowheads="1"/>
                </p:cNvSpPr>
                <p:nvPr/>
              </p:nvSpPr>
              <p:spPr bwMode="blackWhite">
                <a:xfrm>
                  <a:off x="2515" y="3428"/>
                  <a:ext cx="124" cy="123"/>
                </a:xfrm>
                <a:prstGeom prst="ellipse">
                  <a:avLst/>
                </a:prstGeom>
                <a:solidFill>
                  <a:schemeClr val="bg1"/>
                </a:solidFill>
                <a:ln w="12700">
                  <a:solidFill>
                    <a:schemeClr val="tx1"/>
                  </a:solidFill>
                  <a:round/>
                  <a:headEnd/>
                  <a:tailEnd/>
                </a:ln>
              </p:spPr>
              <p:txBody>
                <a:bodyPr/>
                <a:lstStyle/>
                <a:p>
                  <a:endParaRPr lang="en-US"/>
                </a:p>
              </p:txBody>
            </p:sp>
          </p:grpSp>
          <p:sp>
            <p:nvSpPr>
              <p:cNvPr id="50253" name="AutoShape 77"/>
              <p:cNvSpPr>
                <a:spLocks noChangeArrowheads="1"/>
              </p:cNvSpPr>
              <p:nvPr/>
            </p:nvSpPr>
            <p:spPr bwMode="blackWhite">
              <a:xfrm>
                <a:off x="947737" y="813009"/>
                <a:ext cx="1238250" cy="747292"/>
              </a:xfrm>
              <a:prstGeom prst="rightArrow">
                <a:avLst>
                  <a:gd name="adj1" fmla="val 44120"/>
                  <a:gd name="adj2" fmla="val 69121"/>
                </a:avLst>
              </a:prstGeom>
              <a:gradFill rotWithShape="0">
                <a:gsLst>
                  <a:gs pos="0">
                    <a:schemeClr val="accent2">
                      <a:gamma/>
                      <a:tint val="47451"/>
                      <a:invGamma/>
                    </a:schemeClr>
                  </a:gs>
                  <a:gs pos="100000">
                    <a:schemeClr val="accent2"/>
                  </a:gs>
                </a:gsLst>
                <a:lin ang="2700000" scaled="1"/>
              </a:gradFill>
              <a:ln w="3175">
                <a:solidFill>
                  <a:srgbClr val="800080"/>
                </a:solidFill>
                <a:miter lim="800000"/>
                <a:headEnd/>
                <a:tailEnd/>
              </a:ln>
              <a:effectLst>
                <a:outerShdw dist="52363" dir="4557825" algn="ctr" rotWithShape="0">
                  <a:srgbClr val="C0C0C0"/>
                </a:outerShdw>
              </a:effectLst>
            </p:spPr>
            <p:txBody>
              <a:bodyPr wrap="square" tIns="27432" bIns="27432" anchor="ctr">
                <a:spAutoFit/>
              </a:bodyPr>
              <a:lstStyle/>
              <a:p>
                <a:pPr>
                  <a:defRPr/>
                </a:pPr>
                <a:endParaRPr lang="en-US"/>
              </a:p>
            </p:txBody>
          </p:sp>
        </p:grpSp>
        <p:sp>
          <p:nvSpPr>
            <p:cNvPr id="237" name="Text Box 3"/>
            <p:cNvSpPr txBox="1">
              <a:spLocks noChangeArrowheads="1"/>
            </p:cNvSpPr>
            <p:nvPr/>
          </p:nvSpPr>
          <p:spPr bwMode="blackWhite">
            <a:xfrm>
              <a:off x="236537" y="1730654"/>
              <a:ext cx="1144588" cy="369431"/>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a:spAutoFit/>
            </a:bodyPr>
            <a:lstStyle/>
            <a:p>
              <a:pPr algn="ctr">
                <a:defRPr/>
              </a:pPr>
              <a:r>
                <a:rPr lang="en-US" dirty="0">
                  <a:solidFill>
                    <a:schemeClr val="accent1">
                      <a:lumMod val="20000"/>
                      <a:lumOff val="80000"/>
                    </a:schemeClr>
                  </a:solidFill>
                  <a:latin typeface="+mn-lt"/>
                </a:rPr>
                <a:t>W7 DVD</a:t>
              </a:r>
            </a:p>
          </p:txBody>
        </p:sp>
      </p:grpSp>
      <p:grpSp>
        <p:nvGrpSpPr>
          <p:cNvPr id="27" name="Group 223"/>
          <p:cNvGrpSpPr>
            <a:grpSpLocks/>
          </p:cNvGrpSpPr>
          <p:nvPr/>
        </p:nvGrpSpPr>
        <p:grpSpPr bwMode="auto">
          <a:xfrm>
            <a:off x="7043434" y="2651125"/>
            <a:ext cx="2120779" cy="3405189"/>
            <a:chOff x="7043264" y="2650396"/>
            <a:chExt cx="2121592" cy="3405240"/>
          </a:xfrm>
        </p:grpSpPr>
        <p:sp>
          <p:nvSpPr>
            <p:cNvPr id="246" name="Freeform 120"/>
            <p:cNvSpPr>
              <a:spLocks/>
            </p:cNvSpPr>
            <p:nvPr/>
          </p:nvSpPr>
          <p:spPr bwMode="blackWhite">
            <a:xfrm rot="3028326" flipH="1">
              <a:off x="6358614" y="3335046"/>
              <a:ext cx="1701825" cy="332526"/>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52363" dir="6242175" algn="ctr" rotWithShape="0">
                <a:srgbClr val="C0C0C0"/>
              </a:outerShdw>
            </a:effectLst>
          </p:spPr>
          <p:txBody>
            <a:bodyPr tIns="27432" bIns="27432" anchor="ctr">
              <a:spAutoFit/>
            </a:bodyPr>
            <a:lstStyle/>
            <a:p>
              <a:pPr>
                <a:defRPr/>
              </a:pPr>
              <a:endParaRPr lang="en-US"/>
            </a:p>
          </p:txBody>
        </p:sp>
        <p:grpSp>
          <p:nvGrpSpPr>
            <p:cNvPr id="28" name="Group 91"/>
            <p:cNvGrpSpPr>
              <a:grpSpLocks/>
            </p:cNvGrpSpPr>
            <p:nvPr/>
          </p:nvGrpSpPr>
          <p:grpSpPr bwMode="auto">
            <a:xfrm>
              <a:off x="7337302" y="4049983"/>
              <a:ext cx="1242503" cy="2005653"/>
              <a:chOff x="934" y="830"/>
              <a:chExt cx="626" cy="1012"/>
            </a:xfrm>
          </p:grpSpPr>
          <p:sp>
            <p:nvSpPr>
              <p:cNvPr id="89149" name="Freeform 92"/>
              <p:cNvSpPr>
                <a:spLocks/>
              </p:cNvSpPr>
              <p:nvPr/>
            </p:nvSpPr>
            <p:spPr bwMode="blackWhite">
              <a:xfrm>
                <a:off x="946" y="1583"/>
                <a:ext cx="604" cy="259"/>
              </a:xfrm>
              <a:custGeom>
                <a:avLst/>
                <a:gdLst>
                  <a:gd name="T0" fmla="*/ 0 w 1252"/>
                  <a:gd name="T1" fmla="*/ 16 h 536"/>
                  <a:gd name="T2" fmla="*/ 0 w 1252"/>
                  <a:gd name="T3" fmla="*/ 20 h 536"/>
                  <a:gd name="T4" fmla="*/ 31 w 1252"/>
                  <a:gd name="T5" fmla="*/ 29 h 536"/>
                  <a:gd name="T6" fmla="*/ 68 w 1252"/>
                  <a:gd name="T7" fmla="*/ 5 h 536"/>
                  <a:gd name="T8" fmla="*/ 68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29" name="Group 93"/>
              <p:cNvGrpSpPr>
                <a:grpSpLocks/>
              </p:cNvGrpSpPr>
              <p:nvPr/>
            </p:nvGrpSpPr>
            <p:grpSpPr bwMode="auto">
              <a:xfrm>
                <a:off x="934" y="830"/>
                <a:ext cx="626" cy="987"/>
                <a:chOff x="934" y="830"/>
                <a:chExt cx="626" cy="987"/>
              </a:xfrm>
            </p:grpSpPr>
            <p:sp>
              <p:nvSpPr>
                <p:cNvPr id="89151" name="Freeform 94"/>
                <p:cNvSpPr>
                  <a:spLocks/>
                </p:cNvSpPr>
                <p:nvPr/>
              </p:nvSpPr>
              <p:spPr bwMode="blackWhite">
                <a:xfrm>
                  <a:off x="936" y="830"/>
                  <a:ext cx="623" cy="217"/>
                </a:xfrm>
                <a:custGeom>
                  <a:avLst/>
                  <a:gdLst>
                    <a:gd name="T0" fmla="*/ 0 w 1291"/>
                    <a:gd name="T1" fmla="*/ 17 h 449"/>
                    <a:gd name="T2" fmla="*/ 31 w 1291"/>
                    <a:gd name="T3" fmla="*/ 25 h 449"/>
                    <a:gd name="T4" fmla="*/ 70 w 1291"/>
                    <a:gd name="T5" fmla="*/ 7 h 449"/>
                    <a:gd name="T6" fmla="*/ 40 w 1291"/>
                    <a:gd name="T7" fmla="*/ 0 h 449"/>
                    <a:gd name="T8" fmla="*/ 0 w 1291"/>
                    <a:gd name="T9" fmla="*/ 17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a:p>
              </p:txBody>
            </p:sp>
            <p:sp>
              <p:nvSpPr>
                <p:cNvPr id="89152" name="Freeform 95"/>
                <p:cNvSpPr>
                  <a:spLocks/>
                </p:cNvSpPr>
                <p:nvPr/>
              </p:nvSpPr>
              <p:spPr bwMode="blackWhite">
                <a:xfrm>
                  <a:off x="1208" y="890"/>
                  <a:ext cx="352" cy="927"/>
                </a:xfrm>
                <a:custGeom>
                  <a:avLst/>
                  <a:gdLst>
                    <a:gd name="T0" fmla="*/ 0 w 729"/>
                    <a:gd name="T1" fmla="*/ 18 h 1916"/>
                    <a:gd name="T2" fmla="*/ 0 w 729"/>
                    <a:gd name="T3" fmla="*/ 105 h 1916"/>
                    <a:gd name="T4" fmla="*/ 40 w 729"/>
                    <a:gd name="T5" fmla="*/ 80 h 1916"/>
                    <a:gd name="T6" fmla="*/ 40 w 729"/>
                    <a:gd name="T7" fmla="*/ 0 h 1916"/>
                    <a:gd name="T8" fmla="*/ 0 w 729"/>
                    <a:gd name="T9" fmla="*/ 18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89153" name="Freeform 96"/>
                <p:cNvSpPr>
                  <a:spLocks/>
                </p:cNvSpPr>
                <p:nvPr/>
              </p:nvSpPr>
              <p:spPr bwMode="blackWhite">
                <a:xfrm>
                  <a:off x="934" y="978"/>
                  <a:ext cx="278" cy="834"/>
                </a:xfrm>
                <a:custGeom>
                  <a:avLst/>
                  <a:gdLst>
                    <a:gd name="T0" fmla="*/ 31 w 577"/>
                    <a:gd name="T1" fmla="*/ 8 h 1728"/>
                    <a:gd name="T2" fmla="*/ 31 w 577"/>
                    <a:gd name="T3" fmla="*/ 94 h 1728"/>
                    <a:gd name="T4" fmla="*/ 0 w 577"/>
                    <a:gd name="T5" fmla="*/ 85 h 1728"/>
                    <a:gd name="T6" fmla="*/ 0 w 577"/>
                    <a:gd name="T7" fmla="*/ 0 h 1728"/>
                    <a:gd name="T8" fmla="*/ 31 w 577"/>
                    <a:gd name="T9" fmla="*/ 8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89154" name="Line 97"/>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89155" name="Oval 98"/>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89156" name="Line 99"/>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89157" name="Line 100"/>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89158" name="Line 101"/>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89159" name="Line 102"/>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89160" name="Freeform 103"/>
                <p:cNvSpPr>
                  <a:spLocks/>
                </p:cNvSpPr>
                <p:nvPr/>
              </p:nvSpPr>
              <p:spPr bwMode="blackWhite">
                <a:xfrm>
                  <a:off x="976" y="1164"/>
                  <a:ext cx="190" cy="355"/>
                </a:xfrm>
                <a:custGeom>
                  <a:avLst/>
                  <a:gdLst>
                    <a:gd name="T0" fmla="*/ 0 w 397"/>
                    <a:gd name="T1" fmla="*/ 34 h 733"/>
                    <a:gd name="T2" fmla="*/ 21 w 397"/>
                    <a:gd name="T3" fmla="*/ 40 h 733"/>
                    <a:gd name="T4" fmla="*/ 2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89161" name="Freeform 104"/>
                <p:cNvSpPr>
                  <a:spLocks/>
                </p:cNvSpPr>
                <p:nvPr/>
              </p:nvSpPr>
              <p:spPr bwMode="blackWhite">
                <a:xfrm>
                  <a:off x="956" y="1094"/>
                  <a:ext cx="218" cy="618"/>
                </a:xfrm>
                <a:custGeom>
                  <a:avLst/>
                  <a:gdLst>
                    <a:gd name="T0" fmla="*/ 25 w 453"/>
                    <a:gd name="T1" fmla="*/ 6 h 1278"/>
                    <a:gd name="T2" fmla="*/ 0 w 453"/>
                    <a:gd name="T3" fmla="*/ 0 h 1278"/>
                    <a:gd name="T4" fmla="*/ 0 w 453"/>
                    <a:gd name="T5" fmla="*/ 70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89162" name="Freeform 105"/>
                <p:cNvSpPr>
                  <a:spLocks/>
                </p:cNvSpPr>
                <p:nvPr/>
              </p:nvSpPr>
              <p:spPr bwMode="blackWhite">
                <a:xfrm>
                  <a:off x="970" y="1117"/>
                  <a:ext cx="194" cy="352"/>
                </a:xfrm>
                <a:custGeom>
                  <a:avLst/>
                  <a:gdLst>
                    <a:gd name="T0" fmla="*/ 22 w 402"/>
                    <a:gd name="T1" fmla="*/ 5 h 726"/>
                    <a:gd name="T2" fmla="*/ 0 w 402"/>
                    <a:gd name="T3" fmla="*/ 0 h 726"/>
                    <a:gd name="T4" fmla="*/ 0 w 402"/>
                    <a:gd name="T5" fmla="*/ 40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89163" name="Line 106"/>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89164" name="Line 107"/>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89165" name="Line 108"/>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89166" name="Freeform 109"/>
                <p:cNvSpPr>
                  <a:spLocks/>
                </p:cNvSpPr>
                <p:nvPr/>
              </p:nvSpPr>
              <p:spPr bwMode="blackWhite">
                <a:xfrm>
                  <a:off x="1027" y="1161"/>
                  <a:ext cx="74" cy="40"/>
                </a:xfrm>
                <a:custGeom>
                  <a:avLst/>
                  <a:gdLst>
                    <a:gd name="T0" fmla="*/ 0 w 152"/>
                    <a:gd name="T1" fmla="*/ 0 h 82"/>
                    <a:gd name="T2" fmla="*/ 0 w 152"/>
                    <a:gd name="T3" fmla="*/ 2 h 82"/>
                    <a:gd name="T4" fmla="*/ 9 w 152"/>
                    <a:gd name="T5" fmla="*/ 5 h 82"/>
                    <a:gd name="T6" fmla="*/ 9 w 152"/>
                    <a:gd name="T7" fmla="*/ 2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89167" name="Line 110"/>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89168" name="Freeform 111"/>
                <p:cNvSpPr>
                  <a:spLocks/>
                </p:cNvSpPr>
                <p:nvPr/>
              </p:nvSpPr>
              <p:spPr bwMode="blackWhite">
                <a:xfrm>
                  <a:off x="984" y="1304"/>
                  <a:ext cx="167" cy="75"/>
                </a:xfrm>
                <a:custGeom>
                  <a:avLst/>
                  <a:gdLst>
                    <a:gd name="T0" fmla="*/ 0 w 351"/>
                    <a:gd name="T1" fmla="*/ 2 h 183"/>
                    <a:gd name="T2" fmla="*/ 0 w 351"/>
                    <a:gd name="T3" fmla="*/ 0 h 183"/>
                    <a:gd name="T4" fmla="*/ 18 w 351"/>
                    <a:gd name="T5" fmla="*/ 3 h 183"/>
                    <a:gd name="T6" fmla="*/ 18 w 351"/>
                    <a:gd name="T7" fmla="*/ 5 h 183"/>
                    <a:gd name="T8" fmla="*/ 0 w 351"/>
                    <a:gd name="T9" fmla="*/ 2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89169" name="Freeform 112"/>
                <p:cNvSpPr>
                  <a:spLocks/>
                </p:cNvSpPr>
                <p:nvPr/>
              </p:nvSpPr>
              <p:spPr bwMode="blackWhite">
                <a:xfrm>
                  <a:off x="984" y="1397"/>
                  <a:ext cx="167" cy="83"/>
                </a:xfrm>
                <a:custGeom>
                  <a:avLst/>
                  <a:gdLst>
                    <a:gd name="T0" fmla="*/ 0 w 351"/>
                    <a:gd name="T1" fmla="*/ 4 h 182"/>
                    <a:gd name="T2" fmla="*/ 0 w 351"/>
                    <a:gd name="T3" fmla="*/ 0 h 182"/>
                    <a:gd name="T4" fmla="*/ 18 w 351"/>
                    <a:gd name="T5" fmla="*/ 4 h 182"/>
                    <a:gd name="T6" fmla="*/ 18 w 351"/>
                    <a:gd name="T7" fmla="*/ 8 h 182"/>
                    <a:gd name="T8" fmla="*/ 0 w 351"/>
                    <a:gd name="T9" fmla="*/ 4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89170" name="Freeform 113"/>
                <p:cNvSpPr>
                  <a:spLocks/>
                </p:cNvSpPr>
                <p:nvPr/>
              </p:nvSpPr>
              <p:spPr bwMode="blackWhite">
                <a:xfrm>
                  <a:off x="981" y="1220"/>
                  <a:ext cx="170" cy="77"/>
                </a:xfrm>
                <a:custGeom>
                  <a:avLst/>
                  <a:gdLst>
                    <a:gd name="T0" fmla="*/ 0 w 351"/>
                    <a:gd name="T1" fmla="*/ 3 h 182"/>
                    <a:gd name="T2" fmla="*/ 0 w 351"/>
                    <a:gd name="T3" fmla="*/ 0 h 182"/>
                    <a:gd name="T4" fmla="*/ 19 w 351"/>
                    <a:gd name="T5" fmla="*/ 3 h 182"/>
                    <a:gd name="T6" fmla="*/ 19 w 351"/>
                    <a:gd name="T7" fmla="*/ 6 h 182"/>
                    <a:gd name="T8" fmla="*/ 0 w 351"/>
                    <a:gd name="T9" fmla="*/ 3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89171" name="Line 114"/>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89172" name="Line 115"/>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89173" name="Line 116"/>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280" name="Text Box 117"/>
            <p:cNvSpPr txBox="1">
              <a:spLocks noChangeArrowheads="1"/>
            </p:cNvSpPr>
            <p:nvPr/>
          </p:nvSpPr>
          <p:spPr bwMode="blackWhite">
            <a:xfrm>
              <a:off x="7807874" y="3947404"/>
              <a:ext cx="1356982" cy="400116"/>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a:defRPr/>
              </a:pPr>
              <a:r>
                <a:rPr lang="en-US" sz="2000" dirty="0">
                  <a:solidFill>
                    <a:schemeClr val="accent1">
                      <a:lumMod val="20000"/>
                      <a:lumOff val="80000"/>
                    </a:schemeClr>
                  </a:solidFill>
                  <a:latin typeface="Arial Narrow" pitchFamily="34" charset="0"/>
                </a:rPr>
                <a:t>WDS Server</a:t>
              </a:r>
            </a:p>
          </p:txBody>
        </p:sp>
      </p:grpSp>
      <p:grpSp>
        <p:nvGrpSpPr>
          <p:cNvPr id="30" name="Group 225"/>
          <p:cNvGrpSpPr>
            <a:grpSpLocks/>
          </p:cNvGrpSpPr>
          <p:nvPr/>
        </p:nvGrpSpPr>
        <p:grpSpPr bwMode="auto">
          <a:xfrm>
            <a:off x="7086601" y="2143127"/>
            <a:ext cx="1071563" cy="627063"/>
            <a:chOff x="7086600" y="2143116"/>
            <a:chExt cx="1071570" cy="627062"/>
          </a:xfrm>
        </p:grpSpPr>
        <p:sp>
          <p:nvSpPr>
            <p:cNvPr id="160" name="AutoShape 118"/>
            <p:cNvSpPr>
              <a:spLocks noChangeArrowheads="1"/>
            </p:cNvSpPr>
            <p:nvPr/>
          </p:nvSpPr>
          <p:spPr bwMode="blackWhite">
            <a:xfrm>
              <a:off x="7143750" y="2143116"/>
              <a:ext cx="928694" cy="627062"/>
            </a:xfrm>
            <a:prstGeom prst="can">
              <a:avLst>
                <a:gd name="adj" fmla="val 37500"/>
              </a:avLst>
            </a:prstGeom>
            <a:gradFill rotWithShape="0">
              <a:gsLst>
                <a:gs pos="0">
                  <a:srgbClr val="6590FD">
                    <a:gamma/>
                    <a:shade val="66275"/>
                    <a:invGamma/>
                  </a:srgbClr>
                </a:gs>
                <a:gs pos="50000">
                  <a:srgbClr val="6590FD"/>
                </a:gs>
                <a:gs pos="100000">
                  <a:srgbClr val="6590FD">
                    <a:gamma/>
                    <a:shade val="66275"/>
                    <a:invGamma/>
                  </a:srgbClr>
                </a:gs>
              </a:gsLst>
              <a:lin ang="0" scaled="1"/>
            </a:gradFill>
            <a:ln w="12700">
              <a:solidFill>
                <a:srgbClr val="000000"/>
              </a:solidFill>
              <a:prstDash val="dash"/>
              <a:round/>
              <a:headEnd/>
              <a:tailEnd/>
            </a:ln>
            <a:effectLst/>
          </p:spPr>
          <p:txBody>
            <a:bodyPr tIns="0"/>
            <a:lstStyle/>
            <a:p>
              <a:pPr algn="ctr">
                <a:defRPr/>
              </a:pPr>
              <a:endParaRPr lang="en-US">
                <a:solidFill>
                  <a:schemeClr val="bg1"/>
                </a:solidFill>
                <a:effectLst>
                  <a:outerShdw blurRad="38100" dist="38100" dir="2700000" algn="tl">
                    <a:srgbClr val="000000"/>
                  </a:outerShdw>
                </a:effectLst>
                <a:latin typeface="Arial Narrow" pitchFamily="34" charset="0"/>
              </a:endParaRPr>
            </a:p>
          </p:txBody>
        </p:sp>
        <p:sp>
          <p:nvSpPr>
            <p:cNvPr id="225" name="TextBox 224"/>
            <p:cNvSpPr txBox="1"/>
            <p:nvPr/>
          </p:nvSpPr>
          <p:spPr>
            <a:xfrm>
              <a:off x="7086600" y="2366954"/>
              <a:ext cx="1071570" cy="276225"/>
            </a:xfrm>
            <a:prstGeom prst="rect">
              <a:avLst/>
            </a:prstGeom>
            <a:noFill/>
          </p:spPr>
          <p:txBody>
            <a:bodyPr>
              <a:spAutoFit/>
            </a:bodyPr>
            <a:lstStyle/>
            <a:p>
              <a:pPr algn="ctr">
                <a:defRPr/>
              </a:pPr>
              <a:r>
                <a:rPr lang="en-US" sz="1200" dirty="0">
                  <a:solidFill>
                    <a:schemeClr val="accent1">
                      <a:lumMod val="20000"/>
                      <a:lumOff val="80000"/>
                    </a:schemeClr>
                  </a:solidFill>
                </a:rPr>
                <a:t>MDT </a:t>
              </a:r>
              <a:r>
                <a:rPr lang="en-US" sz="1200" dirty="0" err="1">
                  <a:solidFill>
                    <a:schemeClr val="accent1">
                      <a:lumMod val="20000"/>
                      <a:lumOff val="80000"/>
                    </a:schemeClr>
                  </a:solidFill>
                </a:rPr>
                <a:t>WinPE</a:t>
              </a:r>
              <a:endParaRPr lang="en-US" sz="1200" dirty="0">
                <a:solidFill>
                  <a:schemeClr val="accent1">
                    <a:lumMod val="20000"/>
                    <a:lumOff val="80000"/>
                  </a:schemeClr>
                </a:solidFill>
              </a:endParaRPr>
            </a:p>
          </p:txBody>
        </p:sp>
      </p:grpSp>
      <p:grpSp>
        <p:nvGrpSpPr>
          <p:cNvPr id="31" name="Group 285"/>
          <p:cNvGrpSpPr>
            <a:grpSpLocks/>
          </p:cNvGrpSpPr>
          <p:nvPr/>
        </p:nvGrpSpPr>
        <p:grpSpPr bwMode="auto">
          <a:xfrm>
            <a:off x="3502025" y="4962525"/>
            <a:ext cx="4195763" cy="1600200"/>
            <a:chOff x="4065656" y="4962705"/>
            <a:chExt cx="4195973" cy="1600200"/>
          </a:xfrm>
        </p:grpSpPr>
        <p:sp>
          <p:nvSpPr>
            <p:cNvPr id="50357" name="Text Box 181"/>
            <p:cNvSpPr txBox="1">
              <a:spLocks noChangeArrowheads="1"/>
            </p:cNvSpPr>
            <p:nvPr/>
          </p:nvSpPr>
          <p:spPr bwMode="blackWhite">
            <a:xfrm>
              <a:off x="4222827" y="6188255"/>
              <a:ext cx="1020439" cy="369332"/>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wrap="square">
              <a:spAutoFit/>
            </a:bodyPr>
            <a:lstStyle/>
            <a:p>
              <a:pPr algn="ctr">
                <a:defRPr/>
              </a:pPr>
              <a:r>
                <a:rPr lang="en-US" dirty="0">
                  <a:solidFill>
                    <a:schemeClr val="accent1">
                      <a:lumMod val="20000"/>
                      <a:lumOff val="80000"/>
                    </a:schemeClr>
                  </a:solidFill>
                  <a:latin typeface="+mn-lt"/>
                </a:rPr>
                <a:t>Targets</a:t>
              </a:r>
            </a:p>
          </p:txBody>
        </p:sp>
        <p:grpSp>
          <p:nvGrpSpPr>
            <p:cNvPr id="89088" name="Group 213"/>
            <p:cNvGrpSpPr>
              <a:grpSpLocks/>
            </p:cNvGrpSpPr>
            <p:nvPr/>
          </p:nvGrpSpPr>
          <p:grpSpPr bwMode="auto">
            <a:xfrm>
              <a:off x="4065656" y="4962705"/>
              <a:ext cx="1600200" cy="1143000"/>
              <a:chOff x="838200" y="4495800"/>
              <a:chExt cx="2971800" cy="2057400"/>
            </a:xfrm>
          </p:grpSpPr>
          <p:grpSp>
            <p:nvGrpSpPr>
              <p:cNvPr id="89089" name="Group 47"/>
              <p:cNvGrpSpPr>
                <a:grpSpLocks/>
              </p:cNvGrpSpPr>
              <p:nvPr/>
            </p:nvGrpSpPr>
            <p:grpSpPr bwMode="auto">
              <a:xfrm>
                <a:off x="2895600" y="4572000"/>
                <a:ext cx="914400" cy="1981200"/>
                <a:chOff x="2736" y="2880"/>
                <a:chExt cx="576" cy="1248"/>
              </a:xfrm>
            </p:grpSpPr>
            <p:sp>
              <p:nvSpPr>
                <p:cNvPr id="89139"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wrap="none" anchor="ctr"/>
                <a:lstStyle/>
                <a:p>
                  <a:endParaRPr lang="en-US"/>
                </a:p>
              </p:txBody>
            </p:sp>
            <p:grpSp>
              <p:nvGrpSpPr>
                <p:cNvPr id="89090" name="Group 49"/>
                <p:cNvGrpSpPr>
                  <a:grpSpLocks/>
                </p:cNvGrpSpPr>
                <p:nvPr/>
              </p:nvGrpSpPr>
              <p:grpSpPr bwMode="auto">
                <a:xfrm>
                  <a:off x="2880" y="3360"/>
                  <a:ext cx="134" cy="672"/>
                  <a:chOff x="2688" y="1872"/>
                  <a:chExt cx="96" cy="480"/>
                </a:xfrm>
              </p:grpSpPr>
              <p:sp>
                <p:nvSpPr>
                  <p:cNvPr id="89142"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143"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89141"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wrap="none" anchor="ctr"/>
                <a:lstStyle/>
                <a:p>
                  <a:endParaRPr lang="en-US"/>
                </a:p>
              </p:txBody>
            </p:sp>
          </p:grpSp>
          <p:grpSp>
            <p:nvGrpSpPr>
              <p:cNvPr id="89091" name="Group 35"/>
              <p:cNvGrpSpPr>
                <a:grpSpLocks/>
              </p:cNvGrpSpPr>
              <p:nvPr/>
            </p:nvGrpSpPr>
            <p:grpSpPr bwMode="auto">
              <a:xfrm>
                <a:off x="838200" y="4495800"/>
                <a:ext cx="2024063" cy="2051050"/>
                <a:chOff x="864" y="672"/>
                <a:chExt cx="1275" cy="1292"/>
              </a:xfrm>
            </p:grpSpPr>
            <p:sp>
              <p:nvSpPr>
                <p:cNvPr id="89128"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89129"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89130"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89131" name="Freeform 39"/>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89132" name="Freeform 40"/>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89133"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89134"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89135" name="Freeform 43"/>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89136" name="Freeform 44"/>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89137"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89138"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89092" name="Group 213"/>
            <p:cNvGrpSpPr>
              <a:grpSpLocks/>
            </p:cNvGrpSpPr>
            <p:nvPr/>
          </p:nvGrpSpPr>
          <p:grpSpPr bwMode="auto">
            <a:xfrm>
              <a:off x="5208656" y="5419905"/>
              <a:ext cx="1600200" cy="1143000"/>
              <a:chOff x="838200" y="4495800"/>
              <a:chExt cx="2971800" cy="2057400"/>
            </a:xfrm>
          </p:grpSpPr>
          <p:grpSp>
            <p:nvGrpSpPr>
              <p:cNvPr id="89093" name="Group 47"/>
              <p:cNvGrpSpPr>
                <a:grpSpLocks/>
              </p:cNvGrpSpPr>
              <p:nvPr/>
            </p:nvGrpSpPr>
            <p:grpSpPr bwMode="auto">
              <a:xfrm>
                <a:off x="2895600" y="4572000"/>
                <a:ext cx="914400" cy="1981200"/>
                <a:chOff x="2736" y="2880"/>
                <a:chExt cx="576" cy="1248"/>
              </a:xfrm>
            </p:grpSpPr>
            <p:sp>
              <p:nvSpPr>
                <p:cNvPr id="89121"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wrap="none" anchor="ctr"/>
                <a:lstStyle/>
                <a:p>
                  <a:endParaRPr lang="en-US"/>
                </a:p>
              </p:txBody>
            </p:sp>
            <p:grpSp>
              <p:nvGrpSpPr>
                <p:cNvPr id="89094" name="Group 49"/>
                <p:cNvGrpSpPr>
                  <a:grpSpLocks/>
                </p:cNvGrpSpPr>
                <p:nvPr/>
              </p:nvGrpSpPr>
              <p:grpSpPr bwMode="auto">
                <a:xfrm>
                  <a:off x="2880" y="3360"/>
                  <a:ext cx="134" cy="672"/>
                  <a:chOff x="2688" y="1872"/>
                  <a:chExt cx="96" cy="480"/>
                </a:xfrm>
              </p:grpSpPr>
              <p:sp>
                <p:nvSpPr>
                  <p:cNvPr id="89124"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125"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89123"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wrap="none" anchor="ctr"/>
                <a:lstStyle/>
                <a:p>
                  <a:endParaRPr lang="en-US"/>
                </a:p>
              </p:txBody>
            </p:sp>
          </p:grpSp>
          <p:grpSp>
            <p:nvGrpSpPr>
              <p:cNvPr id="89095" name="Group 35"/>
              <p:cNvGrpSpPr>
                <a:grpSpLocks/>
              </p:cNvGrpSpPr>
              <p:nvPr/>
            </p:nvGrpSpPr>
            <p:grpSpPr bwMode="auto">
              <a:xfrm>
                <a:off x="838200" y="4495800"/>
                <a:ext cx="2024063" cy="2051050"/>
                <a:chOff x="864" y="672"/>
                <a:chExt cx="1275" cy="1292"/>
              </a:xfrm>
            </p:grpSpPr>
            <p:sp>
              <p:nvSpPr>
                <p:cNvPr id="89110"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89111"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89112"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89113" name="Freeform 39"/>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89114" name="Freeform 40"/>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89115"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89116"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89117" name="Freeform 43"/>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89118" name="Freeform 44"/>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89119"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89120"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sp>
          <p:nvSpPr>
            <p:cNvPr id="281" name="Text Box 3"/>
            <p:cNvSpPr txBox="1">
              <a:spLocks noChangeArrowheads="1"/>
            </p:cNvSpPr>
            <p:nvPr/>
          </p:nvSpPr>
          <p:spPr bwMode="blackWhite">
            <a:xfrm>
              <a:off x="6885197" y="5565955"/>
              <a:ext cx="800140" cy="369332"/>
            </a:xfrm>
            <a:prstGeom prst="rect">
              <a:avLst/>
            </a:prstGeom>
            <a:solidFill>
              <a:srgbClr val="D62E00"/>
            </a:solidFill>
            <a:ln w="9525">
              <a:solidFill>
                <a:srgbClr val="333399"/>
              </a:solidFill>
              <a:miter lim="800000"/>
              <a:headEnd/>
              <a:tailEnd/>
            </a:ln>
            <a:effectLst>
              <a:outerShdw dist="35921" dir="2700000" algn="ctr" rotWithShape="0">
                <a:srgbClr val="C0C0C0"/>
              </a:outerShdw>
            </a:effectLst>
          </p:spPr>
          <p:txBody>
            <a:bodyPr>
              <a:spAutoFit/>
            </a:bodyPr>
            <a:lstStyle/>
            <a:p>
              <a:pPr algn="ctr">
                <a:defRPr/>
              </a:pPr>
              <a:r>
                <a:rPr lang="en-US" dirty="0">
                  <a:solidFill>
                    <a:schemeClr val="accent1">
                      <a:lumMod val="20000"/>
                      <a:lumOff val="80000"/>
                    </a:schemeClr>
                  </a:solidFill>
                  <a:latin typeface="+mn-lt"/>
                </a:rPr>
                <a:t>F12</a:t>
              </a:r>
            </a:p>
          </p:txBody>
        </p:sp>
        <p:sp>
          <p:nvSpPr>
            <p:cNvPr id="284" name="Freeform 120"/>
            <p:cNvSpPr>
              <a:spLocks/>
            </p:cNvSpPr>
            <p:nvPr/>
          </p:nvSpPr>
          <p:spPr bwMode="blackWhite">
            <a:xfrm rot="20181011" flipH="1" flipV="1">
              <a:off x="6813757" y="5794555"/>
              <a:ext cx="1447872" cy="331788"/>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52363" dir="6242175" algn="ctr" rotWithShape="0">
                <a:srgbClr val="C0C0C0"/>
              </a:outerShdw>
            </a:effectLst>
          </p:spPr>
          <p:txBody>
            <a:bodyPr tIns="27432" bIns="27432" anchor="ctr">
              <a:spAutoFit/>
            </a:bodyPr>
            <a:lstStyle/>
            <a:p>
              <a:pPr>
                <a:defRPr/>
              </a:pPr>
              <a:endParaRPr lang="en-US"/>
            </a:p>
          </p:txBody>
        </p:sp>
      </p:grpSp>
      <p:grpSp>
        <p:nvGrpSpPr>
          <p:cNvPr id="89096" name="Group 225"/>
          <p:cNvGrpSpPr>
            <a:grpSpLocks/>
          </p:cNvGrpSpPr>
          <p:nvPr/>
        </p:nvGrpSpPr>
        <p:grpSpPr bwMode="auto">
          <a:xfrm>
            <a:off x="7870826" y="4619627"/>
            <a:ext cx="1071563" cy="627063"/>
            <a:chOff x="7085777" y="2143116"/>
            <a:chExt cx="1071570" cy="627062"/>
          </a:xfrm>
        </p:grpSpPr>
        <p:sp>
          <p:nvSpPr>
            <p:cNvPr id="230" name="AutoShape 118"/>
            <p:cNvSpPr>
              <a:spLocks noChangeArrowheads="1"/>
            </p:cNvSpPr>
            <p:nvPr/>
          </p:nvSpPr>
          <p:spPr bwMode="blackWhite">
            <a:xfrm>
              <a:off x="7144515" y="2143116"/>
              <a:ext cx="928693" cy="627062"/>
            </a:xfrm>
            <a:prstGeom prst="can">
              <a:avLst>
                <a:gd name="adj" fmla="val 37500"/>
              </a:avLst>
            </a:prstGeom>
            <a:gradFill rotWithShape="0">
              <a:gsLst>
                <a:gs pos="0">
                  <a:srgbClr val="6590FD">
                    <a:gamma/>
                    <a:shade val="66275"/>
                    <a:invGamma/>
                  </a:srgbClr>
                </a:gs>
                <a:gs pos="50000">
                  <a:srgbClr val="6590FD"/>
                </a:gs>
                <a:gs pos="100000">
                  <a:srgbClr val="6590FD">
                    <a:gamma/>
                    <a:shade val="66275"/>
                    <a:invGamma/>
                  </a:srgbClr>
                </a:gs>
              </a:gsLst>
              <a:lin ang="0" scaled="1"/>
            </a:gradFill>
            <a:ln w="12700">
              <a:solidFill>
                <a:srgbClr val="000000"/>
              </a:solidFill>
              <a:prstDash val="dash"/>
              <a:round/>
              <a:headEnd/>
              <a:tailEnd/>
            </a:ln>
            <a:effectLst/>
          </p:spPr>
          <p:txBody>
            <a:bodyPr tIns="0"/>
            <a:lstStyle/>
            <a:p>
              <a:pPr algn="ctr">
                <a:defRPr/>
              </a:pPr>
              <a:endParaRPr lang="en-US">
                <a:solidFill>
                  <a:schemeClr val="bg1"/>
                </a:solidFill>
                <a:effectLst>
                  <a:outerShdw blurRad="38100" dist="38100" dir="2700000" algn="tl">
                    <a:srgbClr val="000000"/>
                  </a:outerShdw>
                </a:effectLst>
                <a:latin typeface="Arial Narrow" pitchFamily="34" charset="0"/>
              </a:endParaRPr>
            </a:p>
          </p:txBody>
        </p:sp>
        <p:sp>
          <p:nvSpPr>
            <p:cNvPr id="231" name="TextBox 230"/>
            <p:cNvSpPr txBox="1"/>
            <p:nvPr/>
          </p:nvSpPr>
          <p:spPr>
            <a:xfrm>
              <a:off x="7085777" y="2379654"/>
              <a:ext cx="1071570" cy="277812"/>
            </a:xfrm>
            <a:prstGeom prst="rect">
              <a:avLst/>
            </a:prstGeom>
            <a:noFill/>
          </p:spPr>
          <p:txBody>
            <a:bodyPr>
              <a:spAutoFit/>
            </a:bodyPr>
            <a:lstStyle/>
            <a:p>
              <a:pPr algn="ctr">
                <a:defRPr/>
              </a:pPr>
              <a:r>
                <a:rPr lang="en-US" sz="1200" dirty="0">
                  <a:solidFill>
                    <a:schemeClr val="accent1">
                      <a:lumMod val="20000"/>
                      <a:lumOff val="80000"/>
                    </a:schemeClr>
                  </a:solidFill>
                </a:rPr>
                <a:t>MDT </a:t>
              </a:r>
              <a:r>
                <a:rPr lang="en-US" sz="1200" dirty="0" err="1">
                  <a:solidFill>
                    <a:schemeClr val="accent1">
                      <a:lumMod val="20000"/>
                      <a:lumOff val="80000"/>
                    </a:schemeClr>
                  </a:solidFill>
                </a:rPr>
                <a:t>WinPE</a:t>
              </a:r>
              <a:endParaRPr lang="en-US" sz="1200" dirty="0">
                <a:solidFill>
                  <a:schemeClr val="accent1">
                    <a:lumMod val="20000"/>
                    <a:lumOff val="80000"/>
                  </a:schemeClr>
                </a:solidFill>
              </a:endParaRPr>
            </a:p>
          </p:txBody>
        </p:sp>
      </p:grpSp>
      <p:grpSp>
        <p:nvGrpSpPr>
          <p:cNvPr id="89097" name="Group 231"/>
          <p:cNvGrpSpPr>
            <a:grpSpLocks/>
          </p:cNvGrpSpPr>
          <p:nvPr/>
        </p:nvGrpSpPr>
        <p:grpSpPr bwMode="auto">
          <a:xfrm>
            <a:off x="3465514" y="2603500"/>
            <a:ext cx="1964043" cy="2293938"/>
            <a:chOff x="3465598" y="2602891"/>
            <a:chExt cx="1963671" cy="2294757"/>
          </a:xfrm>
        </p:grpSpPr>
        <p:sp>
          <p:nvSpPr>
            <p:cNvPr id="233" name="Freeform 120"/>
            <p:cNvSpPr>
              <a:spLocks/>
            </p:cNvSpPr>
            <p:nvPr/>
          </p:nvSpPr>
          <p:spPr bwMode="blackWhite">
            <a:xfrm rot="7766397" flipH="1" flipV="1">
              <a:off x="4115722" y="3584102"/>
              <a:ext cx="2294757" cy="332336"/>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52363" dir="6242175" algn="ctr" rotWithShape="0">
                <a:srgbClr val="C0C0C0"/>
              </a:outerShdw>
            </a:effectLst>
          </p:spPr>
          <p:txBody>
            <a:bodyPr tIns="27432" bIns="27432" anchor="ctr">
              <a:spAutoFit/>
            </a:bodyPr>
            <a:lstStyle/>
            <a:p>
              <a:pPr>
                <a:defRPr/>
              </a:pPr>
              <a:endParaRPr lang="en-US"/>
            </a:p>
          </p:txBody>
        </p:sp>
        <p:sp>
          <p:nvSpPr>
            <p:cNvPr id="236" name="Text Box 117"/>
            <p:cNvSpPr txBox="1">
              <a:spLocks noChangeArrowheads="1"/>
            </p:cNvSpPr>
            <p:nvPr/>
          </p:nvSpPr>
          <p:spPr bwMode="blackWhite">
            <a:xfrm>
              <a:off x="3465598" y="3344519"/>
              <a:ext cx="1607828" cy="369464"/>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a:defRPr/>
              </a:pPr>
              <a:r>
                <a:rPr lang="en-US" sz="1800" dirty="0">
                  <a:solidFill>
                    <a:schemeClr val="accent1">
                      <a:lumMod val="20000"/>
                      <a:lumOff val="80000"/>
                    </a:schemeClr>
                  </a:solidFill>
                  <a:latin typeface="Arial Narrow" pitchFamily="34" charset="0"/>
                </a:rPr>
                <a:t>Download Image</a:t>
              </a:r>
            </a:p>
          </p:txBody>
        </p:sp>
      </p:grpSp>
      <p:sp>
        <p:nvSpPr>
          <p:cNvPr id="238" name="Freeform 120"/>
          <p:cNvSpPr>
            <a:spLocks/>
          </p:cNvSpPr>
          <p:nvPr/>
        </p:nvSpPr>
        <p:spPr bwMode="blackWhite">
          <a:xfrm rot="6309349">
            <a:off x="4688682" y="4199427"/>
            <a:ext cx="2441575" cy="332399"/>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52363" dir="6242175" algn="ctr" rotWithShape="0">
              <a:srgbClr val="C0C0C0"/>
            </a:outerShdw>
          </a:effectLst>
        </p:spPr>
        <p:txBody>
          <a:bodyPr tIns="27432" bIns="27432" anchor="ctr">
            <a:spAutoFit/>
          </a:bodyPr>
          <a:lstStyle/>
          <a:p>
            <a:pPr>
              <a:defRPr/>
            </a:pPr>
            <a:endParaRPr lang="en-US"/>
          </a:p>
        </p:txBody>
      </p:sp>
      <p:sp>
        <p:nvSpPr>
          <p:cNvPr id="182" name="TextBox 181"/>
          <p:cNvSpPr txBox="1"/>
          <p:nvPr/>
        </p:nvSpPr>
        <p:spPr>
          <a:xfrm>
            <a:off x="470646" y="5472956"/>
            <a:ext cx="2850777" cy="646331"/>
          </a:xfrm>
          <a:prstGeom prst="rect">
            <a:avLst/>
          </a:prstGeom>
          <a:noFill/>
        </p:spPr>
        <p:txBody>
          <a:bodyPr wrap="square" rtlCol="0">
            <a:spAutoFit/>
          </a:bodyPr>
          <a:lstStyle/>
          <a:p>
            <a:r>
              <a:rPr lang="en-US" b="1" dirty="0" smtClean="0">
                <a:effectLst/>
              </a:rPr>
              <a:t>MDT can use WDS Multicast feature</a:t>
            </a:r>
            <a:endParaRPr lang="en-US" b="1" dirty="0">
              <a:effectLst/>
            </a:endParaRPr>
          </a:p>
        </p:txBody>
      </p:sp>
      <p:sp>
        <p:nvSpPr>
          <p:cNvPr id="183" name="Title 182"/>
          <p:cNvSpPr>
            <a:spLocks noGrp="1"/>
          </p:cNvSpPr>
          <p:nvPr>
            <p:ph type="title"/>
          </p:nvPr>
        </p:nvSpPr>
        <p:spPr>
          <a:xfrm>
            <a:off x="457200" y="332656"/>
            <a:ext cx="8229600" cy="1143000"/>
          </a:xfrm>
        </p:spPr>
        <p:txBody>
          <a:bodyPr>
            <a:normAutofit/>
          </a:bodyPr>
          <a:lstStyle/>
          <a:p>
            <a:r>
              <a:rPr lang="en-US" sz="3200" dirty="0" smtClean="0"/>
              <a:t>MDT &amp; WDS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dissolv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nodeType="afterEffect">
                                  <p:stCondLst>
                                    <p:cond delay="0"/>
                                  </p:stCondLst>
                                  <p:childTnLst>
                                    <p:animMotion origin="layout" path="M 0.0033 0.00231 L 0.08733 0.36162 " pathEditMode="relative" rAng="0" ptsTypes="AA">
                                      <p:cBhvr>
                                        <p:cTn id="21" dur="2000" fill="hold"/>
                                        <p:tgtEl>
                                          <p:spTgt spid="30"/>
                                        </p:tgtEl>
                                        <p:attrNameLst>
                                          <p:attrName>ppt_x</p:attrName>
                                          <p:attrName>ppt_y</p:attrName>
                                        </p:attrNameLst>
                                      </p:cBhvr>
                                      <p:rCtr x="4200" y="1800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par>
                          <p:cTn id="26" fill="hold">
                            <p:stCondLst>
                              <p:cond delay="0"/>
                            </p:stCondLst>
                            <p:childTnLst>
                              <p:par>
                                <p:cTn id="27" presetID="1" presetClass="exit" presetSubtype="0" fill="hold" nodeType="after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90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5.55556E-7 -8.67052E-7 L -0.3625 0.1415 " pathEditMode="relative" rAng="0" ptsTypes="AA">
                                      <p:cBhvr>
                                        <p:cTn id="34" dur="2000" fill="hold"/>
                                        <p:tgtEl>
                                          <p:spTgt spid="89096"/>
                                        </p:tgtEl>
                                        <p:attrNameLst>
                                          <p:attrName>ppt_x</p:attrName>
                                          <p:attrName>ppt_y</p:attrName>
                                        </p:attrNameLst>
                                      </p:cBhvr>
                                      <p:rCtr x="-18100" y="7100"/>
                                    </p:animMotion>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238"/>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1500"/>
                                  </p:stCondLst>
                                  <p:childTnLst>
                                    <p:set>
                                      <p:cBhvr>
                                        <p:cTn id="40" dur="1" fill="hold">
                                          <p:stCondLst>
                                            <p:cond delay="0"/>
                                          </p:stCondLst>
                                        </p:cTn>
                                        <p:tgtEl>
                                          <p:spTgt spid="890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2"/>
                                        </p:tgtEl>
                                        <p:attrNameLst>
                                          <p:attrName>style.visibility</p:attrName>
                                        </p:attrNameLst>
                                      </p:cBhvr>
                                      <p:to>
                                        <p:strVal val="visible"/>
                                      </p:to>
                                    </p:set>
                                    <p:animEffect transition="in" filter="dissolve">
                                      <p:cBhvr>
                                        <p:cTn id="45"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What </a:t>
            </a:r>
            <a:r>
              <a:rPr lang="en-US" dirty="0" smtClean="0"/>
              <a:t>We Covered</a:t>
            </a:r>
          </a:p>
        </p:txBody>
      </p:sp>
      <p:sp>
        <p:nvSpPr>
          <p:cNvPr id="4099" name="Rectangle 3"/>
          <p:cNvSpPr>
            <a:spLocks noGrp="1" noChangeArrowheads="1"/>
          </p:cNvSpPr>
          <p:nvPr>
            <p:ph idx="1"/>
          </p:nvPr>
        </p:nvSpPr>
        <p:spPr/>
        <p:txBody>
          <a:bodyPr>
            <a:normAutofit fontScale="92500" lnSpcReduction="20000"/>
          </a:bodyPr>
          <a:lstStyle/>
          <a:p>
            <a:pPr eaLnBrk="1" hangingPunct="1"/>
            <a:r>
              <a:rPr lang="en-US" dirty="0" smtClean="0"/>
              <a:t>WDS – The Basics</a:t>
            </a:r>
          </a:p>
          <a:p>
            <a:pPr lvl="1"/>
            <a:r>
              <a:rPr lang="en-US" dirty="0" smtClean="0"/>
              <a:t>Installing and Configuring WDS</a:t>
            </a:r>
          </a:p>
          <a:p>
            <a:r>
              <a:rPr lang="en-US" dirty="0" smtClean="0"/>
              <a:t>10) DHCP and WDS</a:t>
            </a:r>
          </a:p>
          <a:p>
            <a:r>
              <a:rPr lang="en-US" dirty="0" smtClean="0"/>
              <a:t>9) DNS and WDS</a:t>
            </a:r>
          </a:p>
          <a:p>
            <a:r>
              <a:rPr lang="en-US" dirty="0" smtClean="0"/>
              <a:t>8) Windows Pre Installation Environment “</a:t>
            </a:r>
            <a:r>
              <a:rPr lang="en-US" dirty="0" err="1" smtClean="0"/>
              <a:t>WinPE</a:t>
            </a:r>
            <a:r>
              <a:rPr lang="en-US" dirty="0" smtClean="0"/>
              <a:t>”</a:t>
            </a:r>
          </a:p>
          <a:p>
            <a:r>
              <a:rPr lang="en-US" dirty="0" smtClean="0"/>
              <a:t>7) Create an OS Image</a:t>
            </a:r>
          </a:p>
          <a:p>
            <a:r>
              <a:rPr lang="en-US" dirty="0" smtClean="0"/>
              <a:t>6) Permissions</a:t>
            </a:r>
          </a:p>
          <a:p>
            <a:r>
              <a:rPr lang="en-US" dirty="0" smtClean="0"/>
              <a:t>5) Pre-Staged Settings Ignored</a:t>
            </a:r>
          </a:p>
          <a:p>
            <a:r>
              <a:rPr lang="en-US" dirty="0" smtClean="0"/>
              <a:t>4) Multicast Issues</a:t>
            </a:r>
          </a:p>
          <a:p>
            <a:r>
              <a:rPr lang="en-US" dirty="0" smtClean="0"/>
              <a:t>3) Automate the Deployment</a:t>
            </a:r>
          </a:p>
          <a:p>
            <a:r>
              <a:rPr lang="en-US" dirty="0" smtClean="0"/>
              <a:t>2) Rename/Move WDS Server	</a:t>
            </a:r>
          </a:p>
          <a:p>
            <a:pPr lvl="1"/>
            <a:endParaRPr lang="en-US"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WDS – The basics</a:t>
            </a:r>
            <a:endParaRPr lang="en-US" dirty="0"/>
          </a:p>
        </p:txBody>
      </p:sp>
      <p:sp>
        <p:nvSpPr>
          <p:cNvPr id="6" name="Text Placeholder 5"/>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WDS Requirements</a:t>
            </a:r>
            <a:endParaRPr lang="en-US" dirty="0"/>
          </a:p>
        </p:txBody>
      </p:sp>
      <p:grpSp>
        <p:nvGrpSpPr>
          <p:cNvPr id="3" name="Group 213"/>
          <p:cNvGrpSpPr>
            <a:grpSpLocks/>
          </p:cNvGrpSpPr>
          <p:nvPr/>
        </p:nvGrpSpPr>
        <p:grpSpPr bwMode="auto">
          <a:xfrm>
            <a:off x="699752" y="2980387"/>
            <a:ext cx="1676400" cy="1154113"/>
            <a:chOff x="838200" y="4495800"/>
            <a:chExt cx="2971800" cy="2057400"/>
          </a:xfrm>
        </p:grpSpPr>
        <p:grpSp>
          <p:nvGrpSpPr>
            <p:cNvPr id="4" name="Group 47"/>
            <p:cNvGrpSpPr>
              <a:grpSpLocks/>
            </p:cNvGrpSpPr>
            <p:nvPr/>
          </p:nvGrpSpPr>
          <p:grpSpPr bwMode="auto">
            <a:xfrm>
              <a:off x="2895600" y="4572000"/>
              <a:ext cx="914400" cy="1981200"/>
              <a:chOff x="2736" y="2880"/>
              <a:chExt cx="576" cy="1248"/>
            </a:xfrm>
          </p:grpSpPr>
          <p:sp>
            <p:nvSpPr>
              <p:cNvPr id="18"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5" name="Group 49"/>
              <p:cNvGrpSpPr>
                <a:grpSpLocks/>
              </p:cNvGrpSpPr>
              <p:nvPr/>
            </p:nvGrpSpPr>
            <p:grpSpPr bwMode="auto">
              <a:xfrm>
                <a:off x="2880" y="3360"/>
                <a:ext cx="134" cy="672"/>
                <a:chOff x="2688" y="1872"/>
                <a:chExt cx="96" cy="480"/>
              </a:xfrm>
            </p:grpSpPr>
            <p:sp>
              <p:nvSpPr>
                <p:cNvPr id="21"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20"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6" name="Group 35"/>
            <p:cNvGrpSpPr>
              <a:grpSpLocks/>
            </p:cNvGrpSpPr>
            <p:nvPr/>
          </p:nvGrpSpPr>
          <p:grpSpPr bwMode="auto">
            <a:xfrm>
              <a:off x="838200" y="4495800"/>
              <a:ext cx="2024063" cy="2051050"/>
              <a:chOff x="864" y="672"/>
              <a:chExt cx="1275" cy="1292"/>
            </a:xfrm>
          </p:grpSpPr>
          <p:sp>
            <p:nvSpPr>
              <p:cNvPr id="7"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8"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9"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10" name="Freeform 39"/>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11" name="Freeform 40"/>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12"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13"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14" name="Freeform 43"/>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15" name="Freeform 44"/>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16"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17"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19" name="Group 99"/>
          <p:cNvGrpSpPr>
            <a:grpSpLocks/>
          </p:cNvGrpSpPr>
          <p:nvPr/>
        </p:nvGrpSpPr>
        <p:grpSpPr bwMode="auto">
          <a:xfrm>
            <a:off x="5832561" y="1087191"/>
            <a:ext cx="1243012" cy="2005013"/>
            <a:chOff x="934" y="830"/>
            <a:chExt cx="626" cy="1012"/>
          </a:xfrm>
        </p:grpSpPr>
        <p:sp>
          <p:nvSpPr>
            <p:cNvPr id="24"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23" name="Group 101"/>
            <p:cNvGrpSpPr>
              <a:grpSpLocks/>
            </p:cNvGrpSpPr>
            <p:nvPr/>
          </p:nvGrpSpPr>
          <p:grpSpPr bwMode="auto">
            <a:xfrm>
              <a:off x="934" y="830"/>
              <a:ext cx="626" cy="987"/>
              <a:chOff x="934" y="830"/>
              <a:chExt cx="626" cy="987"/>
            </a:xfrm>
          </p:grpSpPr>
          <p:sp>
            <p:nvSpPr>
              <p:cNvPr id="26"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27"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28"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29"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30"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31"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32"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33"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34"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35"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36"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37"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38"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39"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40"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41"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42"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43"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44"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45"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46"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47"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48"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grpSp>
        <p:nvGrpSpPr>
          <p:cNvPr id="25" name="Group 99"/>
          <p:cNvGrpSpPr>
            <a:grpSpLocks/>
          </p:cNvGrpSpPr>
          <p:nvPr/>
        </p:nvGrpSpPr>
        <p:grpSpPr bwMode="auto">
          <a:xfrm>
            <a:off x="7053891" y="3119905"/>
            <a:ext cx="1243012" cy="2005013"/>
            <a:chOff x="934" y="830"/>
            <a:chExt cx="626" cy="1012"/>
          </a:xfrm>
        </p:grpSpPr>
        <p:sp>
          <p:nvSpPr>
            <p:cNvPr id="50"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49" name="Group 101"/>
            <p:cNvGrpSpPr>
              <a:grpSpLocks/>
            </p:cNvGrpSpPr>
            <p:nvPr/>
          </p:nvGrpSpPr>
          <p:grpSpPr bwMode="auto">
            <a:xfrm>
              <a:off x="934" y="830"/>
              <a:ext cx="626" cy="987"/>
              <a:chOff x="934" y="830"/>
              <a:chExt cx="626" cy="987"/>
            </a:xfrm>
          </p:grpSpPr>
          <p:sp>
            <p:nvSpPr>
              <p:cNvPr id="52"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53"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54"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55"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56"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57"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58"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59"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60"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61"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62"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63"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64"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65"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66"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67"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68"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69"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70"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71"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72"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73"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74"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grpSp>
        <p:nvGrpSpPr>
          <p:cNvPr id="51" name="Group 99"/>
          <p:cNvGrpSpPr>
            <a:grpSpLocks/>
          </p:cNvGrpSpPr>
          <p:nvPr/>
        </p:nvGrpSpPr>
        <p:grpSpPr bwMode="auto">
          <a:xfrm>
            <a:off x="5081275" y="4676104"/>
            <a:ext cx="1243012" cy="2005013"/>
            <a:chOff x="934" y="830"/>
            <a:chExt cx="626" cy="1012"/>
          </a:xfrm>
        </p:grpSpPr>
        <p:sp>
          <p:nvSpPr>
            <p:cNvPr id="76"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75" name="Group 101"/>
            <p:cNvGrpSpPr>
              <a:grpSpLocks/>
            </p:cNvGrpSpPr>
            <p:nvPr/>
          </p:nvGrpSpPr>
          <p:grpSpPr bwMode="auto">
            <a:xfrm>
              <a:off x="934" y="830"/>
              <a:ext cx="626" cy="987"/>
              <a:chOff x="934" y="830"/>
              <a:chExt cx="626" cy="987"/>
            </a:xfrm>
          </p:grpSpPr>
          <p:sp>
            <p:nvSpPr>
              <p:cNvPr id="78"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79"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80"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81"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82"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83"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84"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85"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86"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87"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88"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89"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90"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91"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92"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93"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94"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95"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96"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97"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98"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99"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00"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101" name="Text Box 125"/>
          <p:cNvSpPr txBox="1">
            <a:spLocks noChangeArrowheads="1"/>
          </p:cNvSpPr>
          <p:nvPr/>
        </p:nvSpPr>
        <p:spPr bwMode="blackWhite">
          <a:xfrm>
            <a:off x="6017136" y="988445"/>
            <a:ext cx="763587" cy="338138"/>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a:t>
            </a:r>
          </a:p>
        </p:txBody>
      </p:sp>
      <p:sp>
        <p:nvSpPr>
          <p:cNvPr id="102" name="Text Box 125"/>
          <p:cNvSpPr txBox="1">
            <a:spLocks noChangeArrowheads="1"/>
          </p:cNvSpPr>
          <p:nvPr/>
        </p:nvSpPr>
        <p:spPr bwMode="blackWhite">
          <a:xfrm>
            <a:off x="5314386" y="4584380"/>
            <a:ext cx="666750" cy="346075"/>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WDS</a:t>
            </a:r>
          </a:p>
        </p:txBody>
      </p:sp>
      <p:sp>
        <p:nvSpPr>
          <p:cNvPr id="103" name="Text Box 125"/>
          <p:cNvSpPr txBox="1">
            <a:spLocks noChangeArrowheads="1"/>
          </p:cNvSpPr>
          <p:nvPr/>
        </p:nvSpPr>
        <p:spPr bwMode="blackWhite">
          <a:xfrm>
            <a:off x="7163160" y="2995421"/>
            <a:ext cx="862737" cy="338554"/>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smtClean="0">
                <a:latin typeface="+mn-lt"/>
              </a:rPr>
              <a:t>AD/DNS</a:t>
            </a:r>
            <a:endParaRPr lang="en-US" sz="1600" dirty="0">
              <a:latin typeface="+mn-lt"/>
            </a:endParaRPr>
          </a:p>
        </p:txBody>
      </p:sp>
      <p:sp>
        <p:nvSpPr>
          <p:cNvPr id="104" name="Text Box 3"/>
          <p:cNvSpPr txBox="1">
            <a:spLocks noChangeArrowheads="1"/>
          </p:cNvSpPr>
          <p:nvPr/>
        </p:nvSpPr>
        <p:spPr bwMode="blackWhite">
          <a:xfrm>
            <a:off x="1001340" y="4197453"/>
            <a:ext cx="1122363"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dirty="0">
                <a:effectLst>
                  <a:outerShdw blurRad="38100" dist="38100" dir="2700000" algn="tl">
                    <a:srgbClr val="000000"/>
                  </a:outerShdw>
                </a:effectLst>
              </a:rPr>
              <a:t>Bare-Metal</a:t>
            </a:r>
          </a:p>
        </p:txBody>
      </p:sp>
      <p:grpSp>
        <p:nvGrpSpPr>
          <p:cNvPr id="77" name="Group 116"/>
          <p:cNvGrpSpPr/>
          <p:nvPr/>
        </p:nvGrpSpPr>
        <p:grpSpPr>
          <a:xfrm>
            <a:off x="2511369" y="2324604"/>
            <a:ext cx="3147259" cy="702801"/>
            <a:chOff x="2511369" y="2324604"/>
            <a:chExt cx="3147259" cy="702801"/>
          </a:xfrm>
        </p:grpSpPr>
        <p:grpSp>
          <p:nvGrpSpPr>
            <p:cNvPr id="107" name="Group 106"/>
            <p:cNvGrpSpPr/>
            <p:nvPr/>
          </p:nvGrpSpPr>
          <p:grpSpPr>
            <a:xfrm>
              <a:off x="2511369" y="2627291"/>
              <a:ext cx="463639" cy="400114"/>
              <a:chOff x="2511369" y="2498501"/>
              <a:chExt cx="463639" cy="400114"/>
            </a:xfrm>
          </p:grpSpPr>
          <p:sp>
            <p:nvSpPr>
              <p:cNvPr id="105" name="Oval 104"/>
              <p:cNvSpPr/>
              <p:nvPr/>
            </p:nvSpPr>
            <p:spPr bwMode="auto">
              <a:xfrm>
                <a:off x="2524259" y="2498501"/>
                <a:ext cx="321972" cy="39924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6" name="TextBox 105"/>
              <p:cNvSpPr txBox="1"/>
              <p:nvPr/>
            </p:nvSpPr>
            <p:spPr>
              <a:xfrm>
                <a:off x="2511369" y="2498505"/>
                <a:ext cx="463639" cy="400110"/>
              </a:xfrm>
              <a:prstGeom prst="rect">
                <a:avLst/>
              </a:prstGeom>
              <a:noFill/>
            </p:spPr>
            <p:txBody>
              <a:bodyPr wrap="square" rtlCol="0">
                <a:spAutoFit/>
              </a:bodyPr>
              <a:lstStyle/>
              <a:p>
                <a:r>
                  <a:rPr lang="en-US" sz="2000" b="1" dirty="0" smtClean="0">
                    <a:solidFill>
                      <a:schemeClr val="bg1"/>
                    </a:solidFill>
                  </a:rPr>
                  <a:t>1</a:t>
                </a:r>
                <a:endParaRPr lang="en-US" sz="2000" b="1" dirty="0">
                  <a:solidFill>
                    <a:schemeClr val="bg1"/>
                  </a:solidFill>
                </a:endParaRPr>
              </a:p>
            </p:txBody>
          </p:sp>
        </p:grpSp>
        <p:sp>
          <p:nvSpPr>
            <p:cNvPr id="114" name="Right Arrow 113"/>
            <p:cNvSpPr/>
            <p:nvPr/>
          </p:nvSpPr>
          <p:spPr bwMode="auto">
            <a:xfrm rot="20878331">
              <a:off x="2907855" y="2324604"/>
              <a:ext cx="2750773" cy="35481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8" name="Group 117"/>
          <p:cNvGrpSpPr/>
          <p:nvPr/>
        </p:nvGrpSpPr>
        <p:grpSpPr>
          <a:xfrm>
            <a:off x="2509221" y="3153186"/>
            <a:ext cx="4368097" cy="515772"/>
            <a:chOff x="2509221" y="3153186"/>
            <a:chExt cx="4368097" cy="515772"/>
          </a:xfrm>
        </p:grpSpPr>
        <p:grpSp>
          <p:nvGrpSpPr>
            <p:cNvPr id="111" name="Group 107"/>
            <p:cNvGrpSpPr/>
            <p:nvPr/>
          </p:nvGrpSpPr>
          <p:grpSpPr>
            <a:xfrm>
              <a:off x="2509221" y="3153186"/>
              <a:ext cx="463639" cy="412120"/>
              <a:chOff x="2511369" y="2485626"/>
              <a:chExt cx="463639" cy="412120"/>
            </a:xfrm>
          </p:grpSpPr>
          <p:sp>
            <p:nvSpPr>
              <p:cNvPr id="109" name="Oval 108"/>
              <p:cNvSpPr/>
              <p:nvPr/>
            </p:nvSpPr>
            <p:spPr bwMode="auto">
              <a:xfrm>
                <a:off x="2524259" y="2498501"/>
                <a:ext cx="321972" cy="39924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0" name="TextBox 109"/>
              <p:cNvSpPr txBox="1"/>
              <p:nvPr/>
            </p:nvSpPr>
            <p:spPr>
              <a:xfrm>
                <a:off x="2511369" y="2485626"/>
                <a:ext cx="463639" cy="400110"/>
              </a:xfrm>
              <a:prstGeom prst="rect">
                <a:avLst/>
              </a:prstGeom>
              <a:noFill/>
            </p:spPr>
            <p:txBody>
              <a:bodyPr wrap="square" rtlCol="0">
                <a:spAutoFit/>
              </a:bodyPr>
              <a:lstStyle/>
              <a:p>
                <a:r>
                  <a:rPr lang="en-US" sz="2000" b="1" dirty="0" smtClean="0">
                    <a:solidFill>
                      <a:schemeClr val="bg1"/>
                    </a:solidFill>
                  </a:rPr>
                  <a:t>2</a:t>
                </a:r>
                <a:endParaRPr lang="en-US" sz="2000" b="1" dirty="0">
                  <a:solidFill>
                    <a:schemeClr val="bg1"/>
                  </a:solidFill>
                </a:endParaRPr>
              </a:p>
            </p:txBody>
          </p:sp>
        </p:grpSp>
        <p:sp>
          <p:nvSpPr>
            <p:cNvPr id="115" name="Right Arrow 114"/>
            <p:cNvSpPr/>
            <p:nvPr/>
          </p:nvSpPr>
          <p:spPr bwMode="auto">
            <a:xfrm rot="275723">
              <a:off x="2944344" y="3314139"/>
              <a:ext cx="3932974" cy="354819"/>
            </a:xfrm>
            <a:prstGeom prst="rightArrow">
              <a:avLst>
                <a:gd name="adj1" fmla="val 50000"/>
                <a:gd name="adj2" fmla="val 3911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7" name="Group 118"/>
          <p:cNvGrpSpPr/>
          <p:nvPr/>
        </p:nvGrpSpPr>
        <p:grpSpPr>
          <a:xfrm>
            <a:off x="2507073" y="3717714"/>
            <a:ext cx="2722791" cy="826146"/>
            <a:chOff x="2507073" y="3717714"/>
            <a:chExt cx="2722791" cy="826146"/>
          </a:xfrm>
        </p:grpSpPr>
        <p:grpSp>
          <p:nvGrpSpPr>
            <p:cNvPr id="118" name="Group 110"/>
            <p:cNvGrpSpPr/>
            <p:nvPr/>
          </p:nvGrpSpPr>
          <p:grpSpPr>
            <a:xfrm>
              <a:off x="2507073" y="3717714"/>
              <a:ext cx="463639" cy="412120"/>
              <a:chOff x="2511369" y="2485626"/>
              <a:chExt cx="463639" cy="412120"/>
            </a:xfrm>
          </p:grpSpPr>
          <p:sp>
            <p:nvSpPr>
              <p:cNvPr id="112" name="Oval 111"/>
              <p:cNvSpPr/>
              <p:nvPr/>
            </p:nvSpPr>
            <p:spPr bwMode="auto">
              <a:xfrm>
                <a:off x="2524259" y="2498501"/>
                <a:ext cx="321972" cy="39924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3" name="TextBox 112"/>
              <p:cNvSpPr txBox="1"/>
              <p:nvPr/>
            </p:nvSpPr>
            <p:spPr>
              <a:xfrm>
                <a:off x="2511369" y="2485626"/>
                <a:ext cx="463639" cy="400110"/>
              </a:xfrm>
              <a:prstGeom prst="rect">
                <a:avLst/>
              </a:prstGeom>
              <a:noFill/>
            </p:spPr>
            <p:txBody>
              <a:bodyPr wrap="square" rtlCol="0">
                <a:spAutoFit/>
              </a:bodyPr>
              <a:lstStyle/>
              <a:p>
                <a:r>
                  <a:rPr lang="en-US" sz="2000" b="1" dirty="0" smtClean="0">
                    <a:solidFill>
                      <a:schemeClr val="bg1"/>
                    </a:solidFill>
                  </a:rPr>
                  <a:t>3</a:t>
                </a:r>
                <a:endParaRPr lang="en-US" sz="2000" b="1" dirty="0">
                  <a:solidFill>
                    <a:schemeClr val="bg1"/>
                  </a:solidFill>
                </a:endParaRPr>
              </a:p>
            </p:txBody>
          </p:sp>
        </p:grpSp>
        <p:sp>
          <p:nvSpPr>
            <p:cNvPr id="116" name="Right Arrow 115"/>
            <p:cNvSpPr/>
            <p:nvPr/>
          </p:nvSpPr>
          <p:spPr bwMode="auto">
            <a:xfrm rot="1079164">
              <a:off x="2887787" y="4189041"/>
              <a:ext cx="2342077" cy="35481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dissolv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dissolve">
                                      <p:cBhvr>
                                        <p:cTn id="1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dirty="0" smtClean="0"/>
              <a:t>Install WDS</a:t>
            </a:r>
            <a:br>
              <a:rPr lang="en-US" dirty="0" smtClean="0"/>
            </a:br>
            <a:endParaRPr lang="en-US" dirty="0" smtClean="0"/>
          </a:p>
        </p:txBody>
      </p:sp>
      <p:sp>
        <p:nvSpPr>
          <p:cNvPr id="11267" name="Text Placeholder 2"/>
          <p:cNvSpPr>
            <a:spLocks noGrp="1"/>
          </p:cNvSpPr>
          <p:nvPr>
            <p:ph idx="1"/>
          </p:nvPr>
        </p:nvSpPr>
        <p:spPr/>
        <p:txBody>
          <a:bodyPr/>
          <a:lstStyle/>
          <a:p>
            <a:pPr eaLnBrk="1" hangingPunct="1"/>
            <a:r>
              <a:rPr lang="en-US" dirty="0" smtClean="0"/>
              <a:t>Install WDS on a 2008 R2 SP1 server</a:t>
            </a:r>
          </a:p>
          <a:p>
            <a:pPr lvl="1" eaLnBrk="1" hangingPunct="1"/>
            <a:r>
              <a:rPr lang="en-US" dirty="0" smtClean="0"/>
              <a:t>Server Manager</a:t>
            </a:r>
          </a:p>
          <a:p>
            <a:pPr lvl="1" eaLnBrk="1" hangingPunct="1"/>
            <a:r>
              <a:rPr lang="en-US" dirty="0" smtClean="0"/>
              <a:t>Add Roles</a:t>
            </a:r>
          </a:p>
          <a:p>
            <a:pPr lvl="1" eaLnBrk="1" hangingPunct="1"/>
            <a:r>
              <a:rPr lang="en-US" dirty="0" smtClean="0"/>
              <a:t>Select Windows Deployment Services from the list of roles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WDS</a:t>
            </a:r>
            <a:endParaRPr lang="en-US" dirty="0"/>
          </a:p>
        </p:txBody>
      </p:sp>
      <p:sp>
        <p:nvSpPr>
          <p:cNvPr id="3" name="Text Placeholder 2"/>
          <p:cNvSpPr>
            <a:spLocks noGrp="1"/>
          </p:cNvSpPr>
          <p:nvPr>
            <p:ph idx="1"/>
          </p:nvPr>
        </p:nvSpPr>
        <p:spPr/>
        <p:txBody>
          <a:bodyPr/>
          <a:lstStyle/>
          <a:p>
            <a:r>
              <a:rPr lang="en-US" dirty="0" smtClean="0"/>
              <a:t>Choose where to store your images</a:t>
            </a:r>
          </a:p>
          <a:p>
            <a:r>
              <a:rPr lang="en-US" dirty="0" smtClean="0"/>
              <a:t>DHCP Options</a:t>
            </a:r>
          </a:p>
          <a:p>
            <a:r>
              <a:rPr lang="en-US" dirty="0" smtClean="0"/>
              <a:t>PXE Server Settings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Configure WDS</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8555</TotalTime>
  <Words>1734</Words>
  <Application>Microsoft Office PowerPoint</Application>
  <PresentationFormat>On-screen Show (4:3)</PresentationFormat>
  <Paragraphs>312</Paragraphs>
  <Slides>51</Slides>
  <Notes>12</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1_Office Theme</vt:lpstr>
      <vt:lpstr>PowerPoint Presentation</vt:lpstr>
      <vt:lpstr>Top 10 Windows Deployment Service Common Issues and How to Resolve Them</vt:lpstr>
      <vt:lpstr>Rhonda Layfield</vt:lpstr>
      <vt:lpstr>What I’ll Cover</vt:lpstr>
      <vt:lpstr>WDS – The basics</vt:lpstr>
      <vt:lpstr>WDS Requirements</vt:lpstr>
      <vt:lpstr>Install WDS </vt:lpstr>
      <vt:lpstr>Configure WDS</vt:lpstr>
      <vt:lpstr>Configure WDS</vt:lpstr>
      <vt:lpstr>10 – DHCP and WDS</vt:lpstr>
      <vt:lpstr>DHCP DORA Process</vt:lpstr>
      <vt:lpstr>WDS &amp; DHCP</vt:lpstr>
      <vt:lpstr>WDS &amp; DHCP Same Subnet</vt:lpstr>
      <vt:lpstr>WDS &amp; DHCP Different Subnets</vt:lpstr>
      <vt:lpstr>WDS &amp; DHCP on The Same Server</vt:lpstr>
      <vt:lpstr>WDS And DHCP  on The Same Server? </vt:lpstr>
      <vt:lpstr>Notes From the field</vt:lpstr>
      <vt:lpstr>DHCP Options</vt:lpstr>
      <vt:lpstr>9) WDS and DNS</vt:lpstr>
      <vt:lpstr>WDS and DNS</vt:lpstr>
      <vt:lpstr>WDS Ports</vt:lpstr>
      <vt:lpstr>8) Windows Pre Installation Environment: WinPE</vt:lpstr>
      <vt:lpstr>Windows Pre installation Environment: Winpe</vt:lpstr>
      <vt:lpstr>Which WinPE To Use…</vt:lpstr>
      <vt:lpstr>Using an Old Boot.wim</vt:lpstr>
      <vt:lpstr>WinPE</vt:lpstr>
      <vt:lpstr>WinPE and Architectures</vt:lpstr>
      <vt:lpstr>7) Create an OS image</vt:lpstr>
      <vt:lpstr>Create an Image to Deploy</vt:lpstr>
      <vt:lpstr>Create an Image</vt:lpstr>
      <vt:lpstr>Boot WDS Capture</vt:lpstr>
      <vt:lpstr>6) Permissions</vt:lpstr>
      <vt:lpstr>Notes From The Field</vt:lpstr>
      <vt:lpstr>Who Can Deploy Which Images</vt:lpstr>
      <vt:lpstr>Permissions Continued</vt:lpstr>
      <vt:lpstr>Admin Approval Continued</vt:lpstr>
      <vt:lpstr>Join a Machine To a Domain</vt:lpstr>
      <vt:lpstr>The JoinRights Setting Part 1</vt:lpstr>
      <vt:lpstr>The JoinRights Setting Part 2</vt:lpstr>
      <vt:lpstr>Common Permissions</vt:lpstr>
      <vt:lpstr>Common Permissions</vt:lpstr>
      <vt:lpstr>5) Pre-Staged Settings Ignored</vt:lpstr>
      <vt:lpstr>4) Multicast Issues</vt:lpstr>
      <vt:lpstr>3) Automate The Deployment</vt:lpstr>
      <vt:lpstr>2) Rename/Move WDS Server </vt:lpstr>
      <vt:lpstr>1) IMHO: Not Integrating  WDS With MDT 2012</vt:lpstr>
      <vt:lpstr>MDT &amp; WDS Together</vt:lpstr>
      <vt:lpstr>What We Covered</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331</cp:revision>
  <dcterms:created xsi:type="dcterms:W3CDTF">2011-04-01T05:55:34Z</dcterms:created>
  <dcterms:modified xsi:type="dcterms:W3CDTF">2011-09-01T04:50:05Z</dcterms:modified>
</cp:coreProperties>
</file>