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3"/>
  </p:notesMasterIdLst>
  <p:sldIdLst>
    <p:sldId id="279" r:id="rId2"/>
    <p:sldId id="315" r:id="rId3"/>
    <p:sldId id="285" r:id="rId4"/>
    <p:sldId id="316" r:id="rId5"/>
    <p:sldId id="317" r:id="rId6"/>
    <p:sldId id="321" r:id="rId7"/>
    <p:sldId id="319" r:id="rId8"/>
    <p:sldId id="320" r:id="rId9"/>
    <p:sldId id="322" r:id="rId10"/>
    <p:sldId id="318" r:id="rId11"/>
    <p:sldId id="323" r:id="rId12"/>
    <p:sldId id="286" r:id="rId13"/>
    <p:sldId id="287" r:id="rId14"/>
    <p:sldId id="288" r:id="rId15"/>
    <p:sldId id="289" r:id="rId16"/>
    <p:sldId id="290" r:id="rId17"/>
    <p:sldId id="291" r:id="rId18"/>
    <p:sldId id="292" r:id="rId19"/>
    <p:sldId id="293" r:id="rId20"/>
    <p:sldId id="294" r:id="rId21"/>
    <p:sldId id="295" r:id="rId22"/>
    <p:sldId id="296" r:id="rId23"/>
    <p:sldId id="297" r:id="rId24"/>
    <p:sldId id="298" r:id="rId25"/>
    <p:sldId id="299" r:id="rId26"/>
    <p:sldId id="300" r:id="rId27"/>
    <p:sldId id="301" r:id="rId28"/>
    <p:sldId id="302" r:id="rId29"/>
    <p:sldId id="303" r:id="rId30"/>
    <p:sldId id="304" r:id="rId31"/>
    <p:sldId id="306" r:id="rId32"/>
    <p:sldId id="305" r:id="rId33"/>
    <p:sldId id="307" r:id="rId34"/>
    <p:sldId id="308" r:id="rId35"/>
    <p:sldId id="309" r:id="rId36"/>
    <p:sldId id="310" r:id="rId37"/>
    <p:sldId id="325" r:id="rId38"/>
    <p:sldId id="313" r:id="rId39"/>
    <p:sldId id="311" r:id="rId40"/>
    <p:sldId id="312" r:id="rId41"/>
    <p:sldId id="314"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2F1"/>
    <a:srgbClr val="03C2F1"/>
    <a:srgbClr val="F15C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52" autoAdjust="0"/>
    <p:restoredTop sz="92411" autoAdjust="0"/>
  </p:normalViewPr>
  <p:slideViewPr>
    <p:cSldViewPr>
      <p:cViewPr>
        <p:scale>
          <a:sx n="80" d="100"/>
          <a:sy n="80" d="100"/>
        </p:scale>
        <p:origin x="-138"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esg\msft\hyperv%20R2%20performance.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dirty="0">
                <a:solidFill>
                  <a:schemeClr val="bg1"/>
                </a:solidFill>
              </a:rPr>
              <a:t>Native </a:t>
            </a:r>
            <a:r>
              <a:rPr lang="en-US" sz="1400" baseline="0" dirty="0">
                <a:solidFill>
                  <a:schemeClr val="bg1"/>
                </a:solidFill>
              </a:rPr>
              <a:t>vs. Fixed VHD IO </a:t>
            </a:r>
            <a:r>
              <a:rPr lang="en-US" sz="1400" baseline="0" dirty="0" smtClean="0">
                <a:solidFill>
                  <a:schemeClr val="bg1"/>
                </a:solidFill>
              </a:rPr>
              <a:t>Performance Analysis</a:t>
            </a:r>
            <a:endParaRPr lang="en-US" sz="1400" baseline="0" dirty="0">
              <a:solidFill>
                <a:schemeClr val="bg1"/>
              </a:solidFill>
            </a:endParaRPr>
          </a:p>
          <a:p>
            <a:pPr>
              <a:defRPr/>
            </a:pPr>
            <a:r>
              <a:rPr lang="en-US" sz="1200" b="0" baseline="0" dirty="0">
                <a:solidFill>
                  <a:schemeClr val="bg1"/>
                </a:solidFill>
              </a:rPr>
              <a:t>(Window 2008 R2 Physical Disk(Native) vs. Fixed VHD(VM), ESG Lab Iometer workloads)</a:t>
            </a:r>
            <a:endParaRPr lang="en-US" sz="1200" b="0" dirty="0">
              <a:solidFill>
                <a:schemeClr val="bg1"/>
              </a:solidFill>
            </a:endParaRPr>
          </a:p>
        </c:rich>
      </c:tx>
      <c:layout/>
      <c:overlay val="1"/>
    </c:title>
    <c:autoTitleDeleted val="0"/>
    <c:plotArea>
      <c:layout>
        <c:manualLayout>
          <c:layoutTarget val="inner"/>
          <c:xMode val="edge"/>
          <c:yMode val="edge"/>
          <c:x val="8.0459770114942528E-2"/>
          <c:y val="0.14935698447893594"/>
          <c:w val="0.8984674329501916"/>
          <c:h val="0.67841821324441176"/>
        </c:manualLayout>
      </c:layout>
      <c:barChart>
        <c:barDir val="col"/>
        <c:grouping val="clustered"/>
        <c:varyColors val="0"/>
        <c:ser>
          <c:idx val="0"/>
          <c:order val="0"/>
          <c:tx>
            <c:strRef>
              <c:f>Sheet2!$C$1</c:f>
              <c:strCache>
                <c:ptCount val="1"/>
                <c:pt idx="0">
                  <c:v>Physical Disk (Native)</c:v>
                </c:pt>
              </c:strCache>
            </c:strRef>
          </c:tx>
          <c:spPr>
            <a:solidFill>
              <a:schemeClr val="accent1"/>
            </a:solidFill>
          </c:spPr>
          <c:invertIfNegative val="0"/>
          <c:cat>
            <c:strRef>
              <c:f>Sheet2!$B$2:$B$5</c:f>
              <c:strCache>
                <c:ptCount val="4"/>
                <c:pt idx="0">
                  <c:v>SQL Log</c:v>
                </c:pt>
                <c:pt idx="1">
                  <c:v>OLTP Database</c:v>
                </c:pt>
                <c:pt idx="2">
                  <c:v>File Server</c:v>
                </c:pt>
                <c:pt idx="3">
                  <c:v>Exchange DB</c:v>
                </c:pt>
              </c:strCache>
            </c:strRef>
          </c:cat>
          <c:val>
            <c:numRef>
              <c:f>Sheet2!$C$2:$C$5</c:f>
              <c:numCache>
                <c:formatCode>General</c:formatCode>
                <c:ptCount val="4"/>
                <c:pt idx="0">
                  <c:v>59.5</c:v>
                </c:pt>
                <c:pt idx="1">
                  <c:v>128.9</c:v>
                </c:pt>
                <c:pt idx="2">
                  <c:v>202.7</c:v>
                </c:pt>
                <c:pt idx="3">
                  <c:v>233.8</c:v>
                </c:pt>
              </c:numCache>
            </c:numRef>
          </c:val>
        </c:ser>
        <c:ser>
          <c:idx val="1"/>
          <c:order val="1"/>
          <c:tx>
            <c:strRef>
              <c:f>Sheet2!$D$1</c:f>
              <c:strCache>
                <c:ptCount val="1"/>
                <c:pt idx="0">
                  <c:v>Fixed VHD (VM)</c:v>
                </c:pt>
              </c:strCache>
            </c:strRef>
          </c:tx>
          <c:spPr>
            <a:solidFill>
              <a:srgbClr val="FFCC00"/>
            </a:solidFill>
          </c:spPr>
          <c:invertIfNegative val="0"/>
          <c:cat>
            <c:strRef>
              <c:f>Sheet2!$B$2:$B$5</c:f>
              <c:strCache>
                <c:ptCount val="4"/>
                <c:pt idx="0">
                  <c:v>SQL Log</c:v>
                </c:pt>
                <c:pt idx="1">
                  <c:v>OLTP Database</c:v>
                </c:pt>
                <c:pt idx="2">
                  <c:v>File Server</c:v>
                </c:pt>
                <c:pt idx="3">
                  <c:v>Exchange DB</c:v>
                </c:pt>
              </c:strCache>
            </c:strRef>
          </c:cat>
          <c:val>
            <c:numRef>
              <c:f>Sheet2!$D$2:$D$5</c:f>
              <c:numCache>
                <c:formatCode>General</c:formatCode>
                <c:ptCount val="4"/>
                <c:pt idx="0">
                  <c:v>56.5</c:v>
                </c:pt>
                <c:pt idx="1">
                  <c:v>128</c:v>
                </c:pt>
                <c:pt idx="2">
                  <c:v>201</c:v>
                </c:pt>
                <c:pt idx="3">
                  <c:v>231</c:v>
                </c:pt>
              </c:numCache>
            </c:numRef>
          </c:val>
        </c:ser>
        <c:dLbls>
          <c:showLegendKey val="0"/>
          <c:showVal val="0"/>
          <c:showCatName val="0"/>
          <c:showSerName val="0"/>
          <c:showPercent val="0"/>
          <c:showBubbleSize val="0"/>
        </c:dLbls>
        <c:gapWidth val="150"/>
        <c:axId val="80368000"/>
        <c:axId val="80369536"/>
      </c:barChart>
      <c:catAx>
        <c:axId val="80368000"/>
        <c:scaling>
          <c:orientation val="minMax"/>
        </c:scaling>
        <c:delete val="0"/>
        <c:axPos val="b"/>
        <c:majorTickMark val="out"/>
        <c:minorTickMark val="none"/>
        <c:tickLblPos val="nextTo"/>
        <c:txPr>
          <a:bodyPr/>
          <a:lstStyle/>
          <a:p>
            <a:pPr>
              <a:defRPr sz="1050">
                <a:solidFill>
                  <a:schemeClr val="bg1"/>
                </a:solidFill>
              </a:defRPr>
            </a:pPr>
            <a:endParaRPr lang="en-US"/>
          </a:p>
        </c:txPr>
        <c:crossAx val="80369536"/>
        <c:crosses val="autoZero"/>
        <c:auto val="1"/>
        <c:lblAlgn val="ctr"/>
        <c:lblOffset val="100"/>
        <c:noMultiLvlLbl val="0"/>
      </c:catAx>
      <c:valAx>
        <c:axId val="80369536"/>
        <c:scaling>
          <c:orientation val="minMax"/>
        </c:scaling>
        <c:delete val="1"/>
        <c:axPos val="l"/>
        <c:majorGridlines>
          <c:spPr>
            <a:ln>
              <a:solidFill>
                <a:srgbClr val="D9D9D9"/>
              </a:solidFill>
            </a:ln>
          </c:spPr>
        </c:majorGridlines>
        <c:numFmt formatCode="General" sourceLinked="1"/>
        <c:majorTickMark val="out"/>
        <c:minorTickMark val="none"/>
        <c:tickLblPos val="none"/>
        <c:crossAx val="80368000"/>
        <c:crosses val="autoZero"/>
        <c:crossBetween val="between"/>
      </c:valAx>
    </c:plotArea>
    <c:legend>
      <c:legendPos val="b"/>
      <c:layout/>
      <c:overlay val="0"/>
      <c:txPr>
        <a:bodyPr/>
        <a:lstStyle/>
        <a:p>
          <a:pPr>
            <a:defRPr sz="1200">
              <a:solidFill>
                <a:schemeClr val="bg1"/>
              </a:solidFill>
            </a:defRPr>
          </a:pPr>
          <a:endParaRPr lang="en-US"/>
        </a:p>
      </c:txPr>
    </c:legend>
    <c:plotVisOnly val="1"/>
    <c:dispBlanksAs val="gap"/>
    <c:showDLblsOverMax val="0"/>
  </c:chart>
  <c:spPr>
    <a:noFill/>
    <a:ln>
      <a:noFill/>
    </a:ln>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a:lstStyle/>
          <a:p>
            <a:pPr>
              <a:defRPr/>
            </a:pPr>
            <a:r>
              <a:rPr lang="en-US" dirty="0"/>
              <a:t>Hyper-V R2 Enabled OLTP Workload Scalability</a:t>
            </a:r>
          </a:p>
          <a:p>
            <a:pPr>
              <a:defRPr/>
            </a:pPr>
            <a:r>
              <a:rPr lang="en-US" dirty="0"/>
              <a:t>(OLTP workload, 4 </a:t>
            </a:r>
            <a:r>
              <a:rPr lang="en-US" dirty="0" err="1"/>
              <a:t>vCPU</a:t>
            </a:r>
            <a:r>
              <a:rPr lang="en-US" dirty="0"/>
              <a:t> per VM, Windows 2008 R2 SP1, SQL Server 2008 R2)</a:t>
            </a:r>
          </a:p>
          <a:p>
            <a:pPr>
              <a:defRPr/>
            </a:pPr>
            <a:endParaRPr lang="en-US" dirty="0"/>
          </a:p>
        </c:rich>
      </c:tx>
      <c:layout>
        <c:manualLayout>
          <c:xMode val="edge"/>
          <c:yMode val="edge"/>
          <c:x val="0.14365052411679258"/>
          <c:y val="2.4154589371980675E-3"/>
        </c:manualLayout>
      </c:layout>
      <c:overlay val="1"/>
    </c:title>
    <c:autoTitleDeleted val="0"/>
    <c:plotArea>
      <c:layout>
        <c:manualLayout>
          <c:layoutTarget val="inner"/>
          <c:xMode val="edge"/>
          <c:yMode val="edge"/>
          <c:x val="0.17226751307249499"/>
          <c:y val="0.183050077152454"/>
          <c:w val="0.68766746017212999"/>
          <c:h val="0.63647529881071196"/>
        </c:manualLayout>
      </c:layout>
      <c:barChart>
        <c:barDir val="col"/>
        <c:grouping val="stacked"/>
        <c:varyColors val="0"/>
        <c:ser>
          <c:idx val="0"/>
          <c:order val="0"/>
          <c:tx>
            <c:strRef>
              <c:f>'[ESG Workload SQL results.xlsx]test log'!$T$23</c:f>
              <c:strCache>
                <c:ptCount val="1"/>
                <c:pt idx="0">
                  <c:v>VM's</c:v>
                </c:pt>
              </c:strCache>
            </c:strRef>
          </c:tx>
          <c:invertIfNegative val="0"/>
          <c:val>
            <c:numRef>
              <c:f>'[ESG Workload SQL results.xlsx]test log'!$T$24:$T$27</c:f>
              <c:numCache>
                <c:formatCode>General</c:formatCode>
                <c:ptCount val="4"/>
                <c:pt idx="0">
                  <c:v>1</c:v>
                </c:pt>
                <c:pt idx="1">
                  <c:v>2</c:v>
                </c:pt>
                <c:pt idx="2">
                  <c:v>3</c:v>
                </c:pt>
                <c:pt idx="3">
                  <c:v>4</c:v>
                </c:pt>
              </c:numCache>
            </c:numRef>
          </c:val>
        </c:ser>
        <c:ser>
          <c:idx val="1"/>
          <c:order val="1"/>
          <c:tx>
            <c:strRef>
              <c:f>'[ESG Workload SQL results.xlsx]test log'!$U$23</c:f>
              <c:strCache>
                <c:ptCount val="1"/>
                <c:pt idx="0">
                  <c:v>Customers</c:v>
                </c:pt>
              </c:strCache>
            </c:strRef>
          </c:tx>
          <c:invertIfNegative val="0"/>
          <c:val>
            <c:numRef>
              <c:f>'[ESG Workload SQL results.xlsx]test log'!$U$24:$U$27</c:f>
              <c:numCache>
                <c:formatCode>General</c:formatCode>
                <c:ptCount val="4"/>
                <c:pt idx="0">
                  <c:v>20000</c:v>
                </c:pt>
                <c:pt idx="1">
                  <c:v>40000</c:v>
                </c:pt>
                <c:pt idx="2">
                  <c:v>60000</c:v>
                </c:pt>
                <c:pt idx="3">
                  <c:v>80000</c:v>
                </c:pt>
              </c:numCache>
            </c:numRef>
          </c:val>
        </c:ser>
        <c:dLbls>
          <c:showLegendKey val="0"/>
          <c:showVal val="0"/>
          <c:showCatName val="0"/>
          <c:showSerName val="0"/>
          <c:showPercent val="0"/>
          <c:showBubbleSize val="0"/>
        </c:dLbls>
        <c:gapWidth val="150"/>
        <c:overlap val="100"/>
        <c:axId val="19651584"/>
        <c:axId val="19653760"/>
      </c:barChart>
      <c:catAx>
        <c:axId val="19651584"/>
        <c:scaling>
          <c:orientation val="minMax"/>
        </c:scaling>
        <c:delete val="0"/>
        <c:axPos val="b"/>
        <c:title>
          <c:tx>
            <c:rich>
              <a:bodyPr/>
              <a:lstStyle/>
              <a:p>
                <a:pPr>
                  <a:defRPr/>
                </a:pPr>
                <a:r>
                  <a:rPr lang="en-US"/>
                  <a:t>Hyper-V R2 Virtual Machines</a:t>
                </a:r>
              </a:p>
            </c:rich>
          </c:tx>
          <c:layout>
            <c:manualLayout>
              <c:xMode val="edge"/>
              <c:yMode val="edge"/>
              <c:x val="0.396756520299829"/>
              <c:y val="0.90905556465177295"/>
            </c:manualLayout>
          </c:layout>
          <c:overlay val="0"/>
        </c:title>
        <c:majorTickMark val="none"/>
        <c:minorTickMark val="none"/>
        <c:tickLblPos val="nextTo"/>
        <c:crossAx val="19653760"/>
        <c:crosses val="autoZero"/>
        <c:auto val="1"/>
        <c:lblAlgn val="ctr"/>
        <c:lblOffset val="100"/>
        <c:noMultiLvlLbl val="0"/>
      </c:catAx>
      <c:valAx>
        <c:axId val="19653760"/>
        <c:scaling>
          <c:orientation val="minMax"/>
          <c:max val="100000"/>
        </c:scaling>
        <c:delete val="0"/>
        <c:axPos val="l"/>
        <c:majorGridlines/>
        <c:title>
          <c:tx>
            <c:rich>
              <a:bodyPr rot="-5400000" vert="horz"/>
              <a:lstStyle/>
              <a:p>
                <a:pPr>
                  <a:defRPr/>
                </a:pPr>
                <a:r>
                  <a:rPr lang="en-US"/>
                  <a:t>Customers </a:t>
                </a:r>
              </a:p>
            </c:rich>
          </c:tx>
          <c:layout>
            <c:manualLayout>
              <c:xMode val="edge"/>
              <c:yMode val="edge"/>
              <c:x val="1.2277308216459325E-2"/>
              <c:y val="0.3798969150595306"/>
            </c:manualLayout>
          </c:layout>
          <c:overlay val="0"/>
        </c:title>
        <c:numFmt formatCode="#,##0" sourceLinked="0"/>
        <c:majorTickMark val="out"/>
        <c:minorTickMark val="none"/>
        <c:tickLblPos val="nextTo"/>
        <c:crossAx val="19651584"/>
        <c:crosses val="autoZero"/>
        <c:crossBetween val="between"/>
        <c:majorUnit val="20000"/>
        <c:minorUnit val="2000"/>
      </c:valAx>
    </c:plotArea>
    <c:plotVisOnly val="1"/>
    <c:dispBlanksAs val="gap"/>
    <c:showDLblsOverMax val="0"/>
  </c:chart>
  <c:txPr>
    <a:bodyPr/>
    <a:lstStyle/>
    <a:p>
      <a:pPr>
        <a:defRPr sz="1800">
          <a:solidFill>
            <a:schemeClr val="bg1"/>
          </a:solidFill>
        </a:defRPr>
      </a:pPr>
      <a:endParaRPr lang="en-US"/>
    </a:p>
  </c:txPr>
  <c:externalData r:id="rId1">
    <c:autoUpdate val="0"/>
  </c:externalData>
  <c:userShapes r:id="rId2"/>
</c:chartSpace>
</file>

<file path=ppt/diagrams/_rels/data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gif"/></Relationships>
</file>

<file path=ppt/diagrams/_rels/drawing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gif"/></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5C3CFD-9517-443F-A881-7A237F5F18AF}" type="doc">
      <dgm:prSet loTypeId="urn:microsoft.com/office/officeart/2005/8/layout/vList3" loCatId="list" qsTypeId="urn:microsoft.com/office/officeart/2005/8/quickstyle/simple1" qsCatId="simple" csTypeId="urn:microsoft.com/office/officeart/2005/8/colors/accent0_1" csCatId="mainScheme" phldr="1"/>
      <dgm:spPr/>
    </dgm:pt>
    <dgm:pt modelId="{6E0F4CAB-6EF5-4E56-8203-1B64CBD1D85C}">
      <dgm:prSet phldrT="[Text]"/>
      <dgm:spPr/>
      <dgm:t>
        <a:bodyPr/>
        <a:lstStyle/>
        <a:p>
          <a:r>
            <a:rPr lang="en-AU" dirty="0" smtClean="0"/>
            <a:t>Manage Growth</a:t>
          </a:r>
          <a:endParaRPr lang="en-AU" dirty="0"/>
        </a:p>
      </dgm:t>
    </dgm:pt>
    <dgm:pt modelId="{BC40AF8A-0009-4427-816F-5E03C85887A1}" type="parTrans" cxnId="{384BAAED-0A37-49A6-BF77-3FB294CD3B04}">
      <dgm:prSet/>
      <dgm:spPr/>
      <dgm:t>
        <a:bodyPr/>
        <a:lstStyle/>
        <a:p>
          <a:endParaRPr lang="en-AU"/>
        </a:p>
      </dgm:t>
    </dgm:pt>
    <dgm:pt modelId="{1C3A10CC-5605-47B0-9019-6C7A299ABF5F}" type="sibTrans" cxnId="{384BAAED-0A37-49A6-BF77-3FB294CD3B04}">
      <dgm:prSet/>
      <dgm:spPr/>
      <dgm:t>
        <a:bodyPr/>
        <a:lstStyle/>
        <a:p>
          <a:endParaRPr lang="en-AU"/>
        </a:p>
      </dgm:t>
    </dgm:pt>
    <dgm:pt modelId="{E80A01AF-F221-4E43-B5DE-5A6BFDEAA84D}">
      <dgm:prSet phldrT="[Text]"/>
      <dgm:spPr/>
      <dgm:t>
        <a:bodyPr/>
        <a:lstStyle/>
        <a:p>
          <a:r>
            <a:rPr lang="en-AU" dirty="0" smtClean="0"/>
            <a:t>Manage Data</a:t>
          </a:r>
          <a:endParaRPr lang="en-AU" dirty="0"/>
        </a:p>
      </dgm:t>
    </dgm:pt>
    <dgm:pt modelId="{CD70FD00-2478-4BBB-83BF-B8CEF9F7859E}" type="parTrans" cxnId="{8135868B-F7BA-4A96-A44E-A3DEB9743245}">
      <dgm:prSet/>
      <dgm:spPr/>
      <dgm:t>
        <a:bodyPr/>
        <a:lstStyle/>
        <a:p>
          <a:endParaRPr lang="en-AU"/>
        </a:p>
      </dgm:t>
    </dgm:pt>
    <dgm:pt modelId="{C6FDB8DF-20E9-49A8-BE16-871546E88383}" type="sibTrans" cxnId="{8135868B-F7BA-4A96-A44E-A3DEB9743245}">
      <dgm:prSet/>
      <dgm:spPr/>
      <dgm:t>
        <a:bodyPr/>
        <a:lstStyle/>
        <a:p>
          <a:endParaRPr lang="en-AU"/>
        </a:p>
      </dgm:t>
    </dgm:pt>
    <dgm:pt modelId="{AD501233-F351-4C22-B1A4-B367609A7C3C}">
      <dgm:prSet phldrT="[Text]"/>
      <dgm:spPr/>
      <dgm:t>
        <a:bodyPr/>
        <a:lstStyle/>
        <a:p>
          <a:r>
            <a:rPr lang="en-AU" dirty="0" smtClean="0"/>
            <a:t>Manage Environment</a:t>
          </a:r>
          <a:endParaRPr lang="en-AU" dirty="0"/>
        </a:p>
      </dgm:t>
    </dgm:pt>
    <dgm:pt modelId="{EF919B94-9270-46B1-9421-CE70D796FEBA}" type="parTrans" cxnId="{436C4CFA-F361-491A-9118-9FCFE786BD02}">
      <dgm:prSet/>
      <dgm:spPr/>
      <dgm:t>
        <a:bodyPr/>
        <a:lstStyle/>
        <a:p>
          <a:endParaRPr lang="en-AU"/>
        </a:p>
      </dgm:t>
    </dgm:pt>
    <dgm:pt modelId="{E3BF0853-C907-41D6-9B35-1F26E3156919}" type="sibTrans" cxnId="{436C4CFA-F361-491A-9118-9FCFE786BD02}">
      <dgm:prSet/>
      <dgm:spPr/>
      <dgm:t>
        <a:bodyPr/>
        <a:lstStyle/>
        <a:p>
          <a:endParaRPr lang="en-AU"/>
        </a:p>
      </dgm:t>
    </dgm:pt>
    <dgm:pt modelId="{16A2A7B3-4623-437B-AF7C-E0E232EB97A5}" type="pres">
      <dgm:prSet presAssocID="{DC5C3CFD-9517-443F-A881-7A237F5F18AF}" presName="linearFlow" presStyleCnt="0">
        <dgm:presLayoutVars>
          <dgm:dir/>
          <dgm:resizeHandles val="exact"/>
        </dgm:presLayoutVars>
      </dgm:prSet>
      <dgm:spPr/>
    </dgm:pt>
    <dgm:pt modelId="{C6615C43-CC1C-4335-AB19-2BFCE0E00AAF}" type="pres">
      <dgm:prSet presAssocID="{6E0F4CAB-6EF5-4E56-8203-1B64CBD1D85C}" presName="composite" presStyleCnt="0"/>
      <dgm:spPr/>
    </dgm:pt>
    <dgm:pt modelId="{90A3D7F1-46C7-47B5-8593-D997C55871E1}" type="pres">
      <dgm:prSet presAssocID="{6E0F4CAB-6EF5-4E56-8203-1B64CBD1D85C}"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8000" r="-18000"/>
          </a:stretch>
        </a:blipFill>
      </dgm:spPr>
    </dgm:pt>
    <dgm:pt modelId="{30CB564D-73CD-4051-8B54-3AF00FA47617}" type="pres">
      <dgm:prSet presAssocID="{6E0F4CAB-6EF5-4E56-8203-1B64CBD1D85C}" presName="txShp" presStyleLbl="node1" presStyleIdx="0" presStyleCnt="3">
        <dgm:presLayoutVars>
          <dgm:bulletEnabled val="1"/>
        </dgm:presLayoutVars>
      </dgm:prSet>
      <dgm:spPr/>
      <dgm:t>
        <a:bodyPr/>
        <a:lstStyle/>
        <a:p>
          <a:endParaRPr lang="en-US"/>
        </a:p>
      </dgm:t>
    </dgm:pt>
    <dgm:pt modelId="{89492EF3-FC4F-4EAF-BB1C-CA94E92999AA}" type="pres">
      <dgm:prSet presAssocID="{1C3A10CC-5605-47B0-9019-6C7A299ABF5F}" presName="spacing" presStyleCnt="0"/>
      <dgm:spPr/>
    </dgm:pt>
    <dgm:pt modelId="{C465D0B0-24FC-4EB1-B9DA-0CECAFD6CAE5}" type="pres">
      <dgm:prSet presAssocID="{E80A01AF-F221-4E43-B5DE-5A6BFDEAA84D}" presName="composite" presStyleCnt="0"/>
      <dgm:spPr/>
    </dgm:pt>
    <dgm:pt modelId="{30D64765-A6CB-45BB-9C41-93D27E0C6A17}" type="pres">
      <dgm:prSet presAssocID="{E80A01AF-F221-4E43-B5DE-5A6BFDEAA84D}" presName="imgShp"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12B848D9-8236-4F89-BEA8-6ED551FFF471}" type="pres">
      <dgm:prSet presAssocID="{E80A01AF-F221-4E43-B5DE-5A6BFDEAA84D}" presName="txShp" presStyleLbl="node1" presStyleIdx="1" presStyleCnt="3">
        <dgm:presLayoutVars>
          <dgm:bulletEnabled val="1"/>
        </dgm:presLayoutVars>
      </dgm:prSet>
      <dgm:spPr/>
      <dgm:t>
        <a:bodyPr/>
        <a:lstStyle/>
        <a:p>
          <a:endParaRPr lang="en-US"/>
        </a:p>
      </dgm:t>
    </dgm:pt>
    <dgm:pt modelId="{8D136399-BF20-46C4-AA4D-F37A9B7C69AB}" type="pres">
      <dgm:prSet presAssocID="{C6FDB8DF-20E9-49A8-BE16-871546E88383}" presName="spacing" presStyleCnt="0"/>
      <dgm:spPr/>
    </dgm:pt>
    <dgm:pt modelId="{056A73FD-0F04-4C7C-A4FA-389EA5AC781F}" type="pres">
      <dgm:prSet presAssocID="{AD501233-F351-4C22-B1A4-B367609A7C3C}" presName="composite" presStyleCnt="0"/>
      <dgm:spPr/>
    </dgm:pt>
    <dgm:pt modelId="{1521F76E-3896-47DB-AB6E-9A9CF30F3BEB}" type="pres">
      <dgm:prSet presAssocID="{AD501233-F351-4C22-B1A4-B367609A7C3C}" presName="imgShp"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44791AC6-97D3-4510-9A63-DE8FCC887419}" type="pres">
      <dgm:prSet presAssocID="{AD501233-F351-4C22-B1A4-B367609A7C3C}" presName="txShp" presStyleLbl="node1" presStyleIdx="2" presStyleCnt="3">
        <dgm:presLayoutVars>
          <dgm:bulletEnabled val="1"/>
        </dgm:presLayoutVars>
      </dgm:prSet>
      <dgm:spPr/>
      <dgm:t>
        <a:bodyPr/>
        <a:lstStyle/>
        <a:p>
          <a:endParaRPr lang="en-AU"/>
        </a:p>
      </dgm:t>
    </dgm:pt>
  </dgm:ptLst>
  <dgm:cxnLst>
    <dgm:cxn modelId="{1D2F66A8-3CBE-4748-B47F-2E0961229CB6}" type="presOf" srcId="{DC5C3CFD-9517-443F-A881-7A237F5F18AF}" destId="{16A2A7B3-4623-437B-AF7C-E0E232EB97A5}" srcOrd="0" destOrd="0" presId="urn:microsoft.com/office/officeart/2005/8/layout/vList3"/>
    <dgm:cxn modelId="{384BAAED-0A37-49A6-BF77-3FB294CD3B04}" srcId="{DC5C3CFD-9517-443F-A881-7A237F5F18AF}" destId="{6E0F4CAB-6EF5-4E56-8203-1B64CBD1D85C}" srcOrd="0" destOrd="0" parTransId="{BC40AF8A-0009-4427-816F-5E03C85887A1}" sibTransId="{1C3A10CC-5605-47B0-9019-6C7A299ABF5F}"/>
    <dgm:cxn modelId="{21F575D9-2295-468B-A48F-748124FBB9F9}" type="presOf" srcId="{E80A01AF-F221-4E43-B5DE-5A6BFDEAA84D}" destId="{12B848D9-8236-4F89-BEA8-6ED551FFF471}" srcOrd="0" destOrd="0" presId="urn:microsoft.com/office/officeart/2005/8/layout/vList3"/>
    <dgm:cxn modelId="{18B2ED34-8220-463F-8D46-751F1214DA93}" type="presOf" srcId="{6E0F4CAB-6EF5-4E56-8203-1B64CBD1D85C}" destId="{30CB564D-73CD-4051-8B54-3AF00FA47617}" srcOrd="0" destOrd="0" presId="urn:microsoft.com/office/officeart/2005/8/layout/vList3"/>
    <dgm:cxn modelId="{B8ABD3F1-1265-41D6-84BE-66E60FE10FF9}" type="presOf" srcId="{AD501233-F351-4C22-B1A4-B367609A7C3C}" destId="{44791AC6-97D3-4510-9A63-DE8FCC887419}" srcOrd="0" destOrd="0" presId="urn:microsoft.com/office/officeart/2005/8/layout/vList3"/>
    <dgm:cxn modelId="{436C4CFA-F361-491A-9118-9FCFE786BD02}" srcId="{DC5C3CFD-9517-443F-A881-7A237F5F18AF}" destId="{AD501233-F351-4C22-B1A4-B367609A7C3C}" srcOrd="2" destOrd="0" parTransId="{EF919B94-9270-46B1-9421-CE70D796FEBA}" sibTransId="{E3BF0853-C907-41D6-9B35-1F26E3156919}"/>
    <dgm:cxn modelId="{8135868B-F7BA-4A96-A44E-A3DEB9743245}" srcId="{DC5C3CFD-9517-443F-A881-7A237F5F18AF}" destId="{E80A01AF-F221-4E43-B5DE-5A6BFDEAA84D}" srcOrd="1" destOrd="0" parTransId="{CD70FD00-2478-4BBB-83BF-B8CEF9F7859E}" sibTransId="{C6FDB8DF-20E9-49A8-BE16-871546E88383}"/>
    <dgm:cxn modelId="{C38904CD-DB5A-4A60-9BD1-BB6BECA72B6D}" type="presParOf" srcId="{16A2A7B3-4623-437B-AF7C-E0E232EB97A5}" destId="{C6615C43-CC1C-4335-AB19-2BFCE0E00AAF}" srcOrd="0" destOrd="0" presId="urn:microsoft.com/office/officeart/2005/8/layout/vList3"/>
    <dgm:cxn modelId="{8339E3BE-A5B6-4394-B1E3-075D6514B4AB}" type="presParOf" srcId="{C6615C43-CC1C-4335-AB19-2BFCE0E00AAF}" destId="{90A3D7F1-46C7-47B5-8593-D997C55871E1}" srcOrd="0" destOrd="0" presId="urn:microsoft.com/office/officeart/2005/8/layout/vList3"/>
    <dgm:cxn modelId="{2F3F1BFE-7430-4CAF-A5F0-AA9703237DFE}" type="presParOf" srcId="{C6615C43-CC1C-4335-AB19-2BFCE0E00AAF}" destId="{30CB564D-73CD-4051-8B54-3AF00FA47617}" srcOrd="1" destOrd="0" presId="urn:microsoft.com/office/officeart/2005/8/layout/vList3"/>
    <dgm:cxn modelId="{6D98D793-12AB-4CDA-8299-846AB49ACCD2}" type="presParOf" srcId="{16A2A7B3-4623-437B-AF7C-E0E232EB97A5}" destId="{89492EF3-FC4F-4EAF-BB1C-CA94E92999AA}" srcOrd="1" destOrd="0" presId="urn:microsoft.com/office/officeart/2005/8/layout/vList3"/>
    <dgm:cxn modelId="{6018CC15-2BD6-4C31-953B-5390929E257C}" type="presParOf" srcId="{16A2A7B3-4623-437B-AF7C-E0E232EB97A5}" destId="{C465D0B0-24FC-4EB1-B9DA-0CECAFD6CAE5}" srcOrd="2" destOrd="0" presId="urn:microsoft.com/office/officeart/2005/8/layout/vList3"/>
    <dgm:cxn modelId="{7AF2EFCD-CA54-4ADF-87B2-CCEBE08F1497}" type="presParOf" srcId="{C465D0B0-24FC-4EB1-B9DA-0CECAFD6CAE5}" destId="{30D64765-A6CB-45BB-9C41-93D27E0C6A17}" srcOrd="0" destOrd="0" presId="urn:microsoft.com/office/officeart/2005/8/layout/vList3"/>
    <dgm:cxn modelId="{263D1A72-86F9-4EA0-A29A-B03CA0314182}" type="presParOf" srcId="{C465D0B0-24FC-4EB1-B9DA-0CECAFD6CAE5}" destId="{12B848D9-8236-4F89-BEA8-6ED551FFF471}" srcOrd="1" destOrd="0" presId="urn:microsoft.com/office/officeart/2005/8/layout/vList3"/>
    <dgm:cxn modelId="{91E9E338-BCA6-472D-AA9B-A86F5D27F915}" type="presParOf" srcId="{16A2A7B3-4623-437B-AF7C-E0E232EB97A5}" destId="{8D136399-BF20-46C4-AA4D-F37A9B7C69AB}" srcOrd="3" destOrd="0" presId="urn:microsoft.com/office/officeart/2005/8/layout/vList3"/>
    <dgm:cxn modelId="{4760A70D-C0CB-4F33-9D2D-4BBC71F95255}" type="presParOf" srcId="{16A2A7B3-4623-437B-AF7C-E0E232EB97A5}" destId="{056A73FD-0F04-4C7C-A4FA-389EA5AC781F}" srcOrd="4" destOrd="0" presId="urn:microsoft.com/office/officeart/2005/8/layout/vList3"/>
    <dgm:cxn modelId="{085C3161-700E-4D4E-B778-9D3AF26B5FA6}" type="presParOf" srcId="{056A73FD-0F04-4C7C-A4FA-389EA5AC781F}" destId="{1521F76E-3896-47DB-AB6E-9A9CF30F3BEB}" srcOrd="0" destOrd="0" presId="urn:microsoft.com/office/officeart/2005/8/layout/vList3"/>
    <dgm:cxn modelId="{8688EEFE-FC56-43C5-BCB1-CC27BDEFAF2A}" type="presParOf" srcId="{056A73FD-0F04-4C7C-A4FA-389EA5AC781F}" destId="{44791AC6-97D3-4510-9A63-DE8FCC887419}"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CB564D-73CD-4051-8B54-3AF00FA47617}">
      <dsp:nvSpPr>
        <dsp:cNvPr id="0" name=""/>
        <dsp:cNvSpPr/>
      </dsp:nvSpPr>
      <dsp:spPr>
        <a:xfrm rot="10800000">
          <a:off x="1671506" y="261"/>
          <a:ext cx="5257561" cy="1388934"/>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2482" tIns="148590" rIns="277368" bIns="148590" numCol="1" spcCol="1270" anchor="ctr" anchorCtr="0">
          <a:noAutofit/>
        </a:bodyPr>
        <a:lstStyle/>
        <a:p>
          <a:pPr lvl="0" algn="ctr" defTabSz="1733550">
            <a:lnSpc>
              <a:spcPct val="90000"/>
            </a:lnSpc>
            <a:spcBef>
              <a:spcPct val="0"/>
            </a:spcBef>
            <a:spcAft>
              <a:spcPct val="35000"/>
            </a:spcAft>
          </a:pPr>
          <a:r>
            <a:rPr lang="en-AU" sz="3900" kern="1200" dirty="0" smtClean="0"/>
            <a:t>Manage Growth</a:t>
          </a:r>
          <a:endParaRPr lang="en-AU" sz="3900" kern="1200" dirty="0"/>
        </a:p>
      </dsp:txBody>
      <dsp:txXfrm rot="10800000">
        <a:off x="2018739" y="261"/>
        <a:ext cx="4910328" cy="1388934"/>
      </dsp:txXfrm>
    </dsp:sp>
    <dsp:sp modelId="{90A3D7F1-46C7-47B5-8593-D997C55871E1}">
      <dsp:nvSpPr>
        <dsp:cNvPr id="0" name=""/>
        <dsp:cNvSpPr/>
      </dsp:nvSpPr>
      <dsp:spPr>
        <a:xfrm>
          <a:off x="977039" y="261"/>
          <a:ext cx="1388934" cy="138893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8000" r="-18000"/>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B848D9-8236-4F89-BEA8-6ED551FFF471}">
      <dsp:nvSpPr>
        <dsp:cNvPr id="0" name=""/>
        <dsp:cNvSpPr/>
      </dsp:nvSpPr>
      <dsp:spPr>
        <a:xfrm rot="10800000">
          <a:off x="1671506" y="1803803"/>
          <a:ext cx="5257561" cy="1388934"/>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2482" tIns="148590" rIns="277368" bIns="148590" numCol="1" spcCol="1270" anchor="ctr" anchorCtr="0">
          <a:noAutofit/>
        </a:bodyPr>
        <a:lstStyle/>
        <a:p>
          <a:pPr lvl="0" algn="ctr" defTabSz="1733550">
            <a:lnSpc>
              <a:spcPct val="90000"/>
            </a:lnSpc>
            <a:spcBef>
              <a:spcPct val="0"/>
            </a:spcBef>
            <a:spcAft>
              <a:spcPct val="35000"/>
            </a:spcAft>
          </a:pPr>
          <a:r>
            <a:rPr lang="en-AU" sz="3900" kern="1200" dirty="0" smtClean="0"/>
            <a:t>Manage Data</a:t>
          </a:r>
          <a:endParaRPr lang="en-AU" sz="3900" kern="1200" dirty="0"/>
        </a:p>
      </dsp:txBody>
      <dsp:txXfrm rot="10800000">
        <a:off x="2018739" y="1803803"/>
        <a:ext cx="4910328" cy="1388934"/>
      </dsp:txXfrm>
    </dsp:sp>
    <dsp:sp modelId="{30D64765-A6CB-45BB-9C41-93D27E0C6A17}">
      <dsp:nvSpPr>
        <dsp:cNvPr id="0" name=""/>
        <dsp:cNvSpPr/>
      </dsp:nvSpPr>
      <dsp:spPr>
        <a:xfrm>
          <a:off x="977039" y="1803803"/>
          <a:ext cx="1388934" cy="1388934"/>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791AC6-97D3-4510-9A63-DE8FCC887419}">
      <dsp:nvSpPr>
        <dsp:cNvPr id="0" name=""/>
        <dsp:cNvSpPr/>
      </dsp:nvSpPr>
      <dsp:spPr>
        <a:xfrm rot="10800000">
          <a:off x="1671506" y="3607345"/>
          <a:ext cx="5257561" cy="1388934"/>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2482" tIns="148590" rIns="277368" bIns="148590" numCol="1" spcCol="1270" anchor="ctr" anchorCtr="0">
          <a:noAutofit/>
        </a:bodyPr>
        <a:lstStyle/>
        <a:p>
          <a:pPr lvl="0" algn="ctr" defTabSz="1733550">
            <a:lnSpc>
              <a:spcPct val="90000"/>
            </a:lnSpc>
            <a:spcBef>
              <a:spcPct val="0"/>
            </a:spcBef>
            <a:spcAft>
              <a:spcPct val="35000"/>
            </a:spcAft>
          </a:pPr>
          <a:r>
            <a:rPr lang="en-AU" sz="3900" kern="1200" dirty="0" smtClean="0"/>
            <a:t>Manage Environment</a:t>
          </a:r>
          <a:endParaRPr lang="en-AU" sz="3900" kern="1200" dirty="0"/>
        </a:p>
      </dsp:txBody>
      <dsp:txXfrm rot="10800000">
        <a:off x="2018739" y="3607345"/>
        <a:ext cx="4910328" cy="1388934"/>
      </dsp:txXfrm>
    </dsp:sp>
    <dsp:sp modelId="{1521F76E-3896-47DB-AB6E-9A9CF30F3BEB}">
      <dsp:nvSpPr>
        <dsp:cNvPr id="0" name=""/>
        <dsp:cNvSpPr/>
      </dsp:nvSpPr>
      <dsp:spPr>
        <a:xfrm>
          <a:off x="977039" y="3607345"/>
          <a:ext cx="1388934" cy="1388934"/>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0.08046</cdr:x>
      <cdr:y>0.13082</cdr:y>
    </cdr:from>
    <cdr:to>
      <cdr:x>0.08046</cdr:x>
      <cdr:y>0.82262</cdr:y>
    </cdr:to>
    <cdr:sp macro="" textlink="">
      <cdr:nvSpPr>
        <cdr:cNvPr id="3" name="Straight Connector 2"/>
        <cdr:cNvSpPr/>
      </cdr:nvSpPr>
      <cdr:spPr>
        <a:xfrm xmlns:a="http://schemas.openxmlformats.org/drawingml/2006/main" rot="5400000">
          <a:off x="-952500" y="2047875"/>
          <a:ext cx="2971800" cy="0"/>
        </a:xfrm>
        <a:prstGeom xmlns:a="http://schemas.openxmlformats.org/drawingml/2006/main" prst="line">
          <a:avLst/>
        </a:prstGeom>
        <a:ln xmlns:a="http://schemas.openxmlformats.org/drawingml/2006/main">
          <a:solidFill>
            <a:schemeClr val="bg1">
              <a:lumMod val="6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0.01937</cdr:x>
      <cdr:y>0.2401</cdr:y>
    </cdr:from>
    <cdr:to>
      <cdr:x>0.07898</cdr:x>
      <cdr:y>0.71411</cdr:y>
    </cdr:to>
    <cdr:sp macro="" textlink="">
      <cdr:nvSpPr>
        <cdr:cNvPr id="4" name="TextBox 3"/>
        <cdr:cNvSpPr txBox="1"/>
      </cdr:nvSpPr>
      <cdr:spPr>
        <a:xfrm xmlns:a="http://schemas.openxmlformats.org/drawingml/2006/main" rot="16200000">
          <a:off x="-597714" y="1645456"/>
          <a:ext cx="1824038" cy="380984"/>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n-US" sz="1050" b="1" dirty="0">
              <a:solidFill>
                <a:schemeClr val="bg1"/>
              </a:solidFill>
            </a:rPr>
            <a:t>Disk IOs per </a:t>
          </a:r>
          <a:r>
            <a:rPr lang="en-US" sz="1200" b="1" dirty="0">
              <a:solidFill>
                <a:schemeClr val="bg1"/>
              </a:solidFill>
            </a:rPr>
            <a:t>second</a:t>
          </a:r>
          <a:r>
            <a:rPr lang="en-US" sz="1050" b="1" dirty="0">
              <a:solidFill>
                <a:schemeClr val="bg1"/>
              </a:solidFill>
            </a:rPr>
            <a:t> (IOPS)</a:t>
          </a:r>
        </a:p>
      </cdr:txBody>
    </cdr:sp>
  </cdr:relSizeAnchor>
</c:userShapes>
</file>

<file path=ppt/drawings/drawing2.xml><?xml version="1.0" encoding="utf-8"?>
<c:userShapes xmlns:c="http://schemas.openxmlformats.org/drawingml/2006/chart">
  <cdr:relSizeAnchor xmlns:cdr="http://schemas.openxmlformats.org/drawingml/2006/chartDrawing">
    <cdr:from>
      <cdr:x>0.92793</cdr:x>
      <cdr:y>0.12742</cdr:y>
    </cdr:from>
    <cdr:to>
      <cdr:x>0.98995</cdr:x>
      <cdr:y>0.81159</cdr:y>
    </cdr:to>
    <cdr:sp macro="" textlink="">
      <cdr:nvSpPr>
        <cdr:cNvPr id="2" name="TextBox 3"/>
        <cdr:cNvSpPr txBox="1"/>
      </cdr:nvSpPr>
      <cdr:spPr>
        <a:xfrm xmlns:a="http://schemas.openxmlformats.org/drawingml/2006/main" rot="16200000">
          <a:off x="8503047" y="2135418"/>
          <a:ext cx="3597252" cy="666267"/>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n-US" sz="1600" b="1" dirty="0">
              <a:solidFill>
                <a:schemeClr val="bg1"/>
              </a:solidFill>
            </a:rPr>
            <a:t>  Average  </a:t>
          </a:r>
          <a:r>
            <a:rPr lang="en-US" sz="1600" b="1" dirty="0" smtClean="0">
              <a:solidFill>
                <a:schemeClr val="bg1"/>
              </a:solidFill>
            </a:rPr>
            <a:t>Transaction </a:t>
          </a:r>
          <a:r>
            <a:rPr lang="en-US" sz="1600" b="1" dirty="0">
              <a:solidFill>
                <a:schemeClr val="bg1"/>
              </a:solidFill>
            </a:rPr>
            <a:t>Response</a:t>
          </a:r>
          <a:r>
            <a:rPr lang="en-US" sz="1600" b="1" baseline="0" dirty="0">
              <a:solidFill>
                <a:schemeClr val="bg1"/>
              </a:solidFill>
            </a:rPr>
            <a:t> (ms) </a:t>
          </a:r>
          <a:endParaRPr lang="en-US" sz="1600" b="1" dirty="0">
            <a:solidFill>
              <a:schemeClr val="bg1"/>
            </a:solidFill>
          </a:endParaRPr>
        </a:p>
      </cdr:txBody>
    </cdr:sp>
  </cdr:relSizeAnchor>
  <cdr:relSizeAnchor xmlns:cdr="http://schemas.openxmlformats.org/drawingml/2006/chartDrawing">
    <cdr:from>
      <cdr:x>0.85586</cdr:x>
      <cdr:y>0.18337</cdr:y>
    </cdr:from>
    <cdr:to>
      <cdr:x>0.85607</cdr:x>
      <cdr:y>0.81668</cdr:y>
    </cdr:to>
    <cdr:sp macro="" textlink="">
      <cdr:nvSpPr>
        <cdr:cNvPr id="4" name="Straight Connector 3"/>
        <cdr:cNvSpPr/>
      </cdr:nvSpPr>
      <cdr:spPr>
        <a:xfrm xmlns:a="http://schemas.openxmlformats.org/drawingml/2006/main" rot="5400000">
          <a:off x="5644350" y="2518576"/>
          <a:ext cx="3191075" cy="1776"/>
        </a:xfrm>
        <a:prstGeom xmlns:a="http://schemas.openxmlformats.org/drawingml/2006/main" prst="line">
          <a:avLst/>
        </a:prstGeom>
        <a:noFill xmlns:a="http://schemas.openxmlformats.org/drawingml/2006/main"/>
        <a:ln xmlns:a="http://schemas.openxmlformats.org/drawingml/2006/main" w="9525" cap="flat" cmpd="sng" algn="ctr">
          <a:solidFill>
            <a:sysClr val="window" lastClr="FFFFFF">
              <a:lumMod val="65000"/>
            </a:sysClr>
          </a:solidFill>
          <a:prstDash val="soli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n-US"/>
        </a:p>
      </cdr:txBody>
    </cdr:sp>
  </cdr:relSizeAnchor>
  <cdr:relSizeAnchor xmlns:cdr="http://schemas.openxmlformats.org/drawingml/2006/chartDrawing">
    <cdr:from>
      <cdr:x>0.85586</cdr:x>
      <cdr:y>0.16824</cdr:y>
    </cdr:from>
    <cdr:to>
      <cdr:x>0.92252</cdr:x>
      <cdr:y>0.86021</cdr:y>
    </cdr:to>
    <cdr:grpSp>
      <cdr:nvGrpSpPr>
        <cdr:cNvPr id="11" name="Group 10"/>
        <cdr:cNvGrpSpPr/>
      </cdr:nvGrpSpPr>
      <cdr:grpSpPr>
        <a:xfrm xmlns:a="http://schemas.openxmlformats.org/drawingml/2006/main">
          <a:off x="6897527" y="919524"/>
          <a:ext cx="537225" cy="3781996"/>
          <a:chOff x="5429250" y="457201"/>
          <a:chExt cx="419100" cy="3038474"/>
        </a:xfrm>
      </cdr:grpSpPr>
      <cdr:sp macro="" textlink="">
        <cdr:nvSpPr>
          <cdr:cNvPr id="5" name="TextBox 4"/>
          <cdr:cNvSpPr txBox="1"/>
        </cdr:nvSpPr>
        <cdr:spPr>
          <a:xfrm xmlns:a="http://schemas.openxmlformats.org/drawingml/2006/main">
            <a:off x="5438776" y="457201"/>
            <a:ext cx="390525" cy="2667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chemeClr val="bg1"/>
                </a:solidFill>
              </a:rPr>
              <a:t>500</a:t>
            </a:r>
          </a:p>
          <a:p xmlns:a="http://schemas.openxmlformats.org/drawingml/2006/main">
            <a:endParaRPr lang="en-US" sz="1400" dirty="0">
              <a:solidFill>
                <a:schemeClr val="bg1"/>
              </a:solidFill>
            </a:endParaRPr>
          </a:p>
        </cdr:txBody>
      </cdr:sp>
      <cdr:sp macro="" textlink="">
        <cdr:nvSpPr>
          <cdr:cNvPr id="6" name="TextBox 1"/>
          <cdr:cNvSpPr txBox="1"/>
        </cdr:nvSpPr>
        <cdr:spPr>
          <a:xfrm xmlns:a="http://schemas.openxmlformats.org/drawingml/2006/main">
            <a:off x="5429250" y="1028700"/>
            <a:ext cx="390525" cy="2667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solidFill>
                  <a:schemeClr val="bg1"/>
                </a:solidFill>
              </a:rPr>
              <a:t>400</a:t>
            </a:r>
          </a:p>
          <a:p xmlns:a="http://schemas.openxmlformats.org/drawingml/2006/main">
            <a:endParaRPr lang="en-US" sz="1400" dirty="0">
              <a:solidFill>
                <a:schemeClr val="bg1"/>
              </a:solidFill>
            </a:endParaRPr>
          </a:p>
          <a:p xmlns:a="http://schemas.openxmlformats.org/drawingml/2006/main">
            <a:endParaRPr lang="en-US" sz="1400" dirty="0">
              <a:solidFill>
                <a:schemeClr val="bg1"/>
              </a:solidFill>
            </a:endParaRPr>
          </a:p>
        </cdr:txBody>
      </cdr:sp>
      <cdr:sp macro="" textlink="">
        <cdr:nvSpPr>
          <cdr:cNvPr id="7" name="TextBox 1"/>
          <cdr:cNvSpPr txBox="1"/>
        </cdr:nvSpPr>
        <cdr:spPr>
          <a:xfrm xmlns:a="http://schemas.openxmlformats.org/drawingml/2006/main">
            <a:off x="5448300" y="1581150"/>
            <a:ext cx="390525" cy="2667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solidFill>
                  <a:schemeClr val="bg1"/>
                </a:solidFill>
              </a:rPr>
              <a:t>300</a:t>
            </a:r>
          </a:p>
          <a:p xmlns:a="http://schemas.openxmlformats.org/drawingml/2006/main">
            <a:endParaRPr lang="en-US" sz="1400" dirty="0">
              <a:solidFill>
                <a:schemeClr val="bg1"/>
              </a:solidFill>
            </a:endParaRPr>
          </a:p>
          <a:p xmlns:a="http://schemas.openxmlformats.org/drawingml/2006/main">
            <a:endParaRPr lang="en-US" sz="1400" dirty="0">
              <a:solidFill>
                <a:schemeClr val="bg1"/>
              </a:solidFill>
            </a:endParaRPr>
          </a:p>
        </cdr:txBody>
      </cdr:sp>
      <cdr:sp macro="" textlink="">
        <cdr:nvSpPr>
          <cdr:cNvPr id="8" name="TextBox 1"/>
          <cdr:cNvSpPr txBox="1"/>
        </cdr:nvSpPr>
        <cdr:spPr>
          <a:xfrm xmlns:a="http://schemas.openxmlformats.org/drawingml/2006/main">
            <a:off x="5429250" y="2114550"/>
            <a:ext cx="390525" cy="2667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solidFill>
                  <a:schemeClr val="bg1"/>
                </a:solidFill>
              </a:rPr>
              <a:t>200</a:t>
            </a:r>
          </a:p>
          <a:p xmlns:a="http://schemas.openxmlformats.org/drawingml/2006/main">
            <a:endParaRPr lang="en-US" sz="1400" dirty="0">
              <a:solidFill>
                <a:schemeClr val="bg1"/>
              </a:solidFill>
            </a:endParaRPr>
          </a:p>
          <a:p xmlns:a="http://schemas.openxmlformats.org/drawingml/2006/main">
            <a:endParaRPr lang="en-US" sz="1400" dirty="0">
              <a:solidFill>
                <a:schemeClr val="bg1"/>
              </a:solidFill>
            </a:endParaRPr>
          </a:p>
        </cdr:txBody>
      </cdr:sp>
      <cdr:sp macro="" textlink="">
        <cdr:nvSpPr>
          <cdr:cNvPr id="9" name="TextBox 1"/>
          <cdr:cNvSpPr txBox="1"/>
        </cdr:nvSpPr>
        <cdr:spPr>
          <a:xfrm xmlns:a="http://schemas.openxmlformats.org/drawingml/2006/main">
            <a:off x="5438775" y="2695575"/>
            <a:ext cx="390525" cy="2667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aseline="0" dirty="0">
                <a:solidFill>
                  <a:schemeClr val="bg1"/>
                </a:solidFill>
              </a:rPr>
              <a:t>100</a:t>
            </a:r>
            <a:endParaRPr lang="en-US" sz="1400" dirty="0">
              <a:solidFill>
                <a:schemeClr val="bg1"/>
              </a:solidFill>
            </a:endParaRPr>
          </a:p>
          <a:p xmlns:a="http://schemas.openxmlformats.org/drawingml/2006/main">
            <a:endParaRPr lang="en-US" sz="1400" dirty="0">
              <a:solidFill>
                <a:schemeClr val="bg1"/>
              </a:solidFill>
            </a:endParaRPr>
          </a:p>
          <a:p xmlns:a="http://schemas.openxmlformats.org/drawingml/2006/main">
            <a:endParaRPr lang="en-US" sz="1400" dirty="0">
              <a:solidFill>
                <a:schemeClr val="bg1"/>
              </a:solidFill>
            </a:endParaRPr>
          </a:p>
        </cdr:txBody>
      </cdr:sp>
      <cdr:sp macro="" textlink="">
        <cdr:nvSpPr>
          <cdr:cNvPr id="10" name="TextBox 1"/>
          <cdr:cNvSpPr txBox="1"/>
        </cdr:nvSpPr>
        <cdr:spPr>
          <a:xfrm xmlns:a="http://schemas.openxmlformats.org/drawingml/2006/main">
            <a:off x="5457825" y="3228975"/>
            <a:ext cx="390525" cy="2667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aseline="0" dirty="0">
                <a:solidFill>
                  <a:schemeClr val="bg1"/>
                </a:solidFill>
              </a:rPr>
              <a:t> 0</a:t>
            </a:r>
            <a:endParaRPr lang="en-US" sz="1400" dirty="0">
              <a:solidFill>
                <a:schemeClr val="bg1"/>
              </a:solidFill>
            </a:endParaRPr>
          </a:p>
          <a:p xmlns:a="http://schemas.openxmlformats.org/drawingml/2006/main">
            <a:endParaRPr lang="en-US" sz="1400" dirty="0">
              <a:solidFill>
                <a:schemeClr val="bg1"/>
              </a:solidFill>
            </a:endParaRPr>
          </a:p>
          <a:p xmlns:a="http://schemas.openxmlformats.org/drawingml/2006/main">
            <a:endParaRPr lang="en-US" sz="1400" dirty="0">
              <a:solidFill>
                <a:schemeClr val="bg1"/>
              </a:solidFill>
            </a:endParaRPr>
          </a:p>
        </cdr:txBody>
      </cdr:sp>
    </cdr:grpSp>
  </cdr:relSizeAnchor>
  <cdr:relSizeAnchor xmlns:cdr="http://schemas.openxmlformats.org/drawingml/2006/chartDrawing">
    <cdr:from>
      <cdr:x>0.26126</cdr:x>
      <cdr:y>0.6673</cdr:y>
    </cdr:from>
    <cdr:to>
      <cdr:x>0.4265</cdr:x>
      <cdr:y>0.71267</cdr:y>
    </cdr:to>
    <cdr:sp macro="" textlink="">
      <cdr:nvSpPr>
        <cdr:cNvPr id="20" name="Straight Connector 19"/>
        <cdr:cNvSpPr/>
      </cdr:nvSpPr>
      <cdr:spPr>
        <a:xfrm xmlns:a="http://schemas.openxmlformats.org/drawingml/2006/main" flipV="1">
          <a:off x="2209789" y="3508530"/>
          <a:ext cx="1397633" cy="238546"/>
        </a:xfrm>
        <a:prstGeom xmlns:a="http://schemas.openxmlformats.org/drawingml/2006/main" prst="line">
          <a:avLst/>
        </a:prstGeom>
        <a:ln xmlns:a="http://schemas.openxmlformats.org/drawingml/2006/main" w="22225">
          <a:solidFill>
            <a:schemeClr val="accent1">
              <a:lumMod val="60000"/>
              <a:lumOff val="40000"/>
            </a:schemeClr>
          </a:solidFill>
          <a:prstDash val="dash"/>
          <a:headEnd type="ova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0.6036</cdr:x>
      <cdr:y>0.62193</cdr:y>
    </cdr:from>
    <cdr:to>
      <cdr:x>0.77642</cdr:x>
      <cdr:y>0.63705</cdr:y>
    </cdr:to>
    <cdr:sp macro="" textlink="">
      <cdr:nvSpPr>
        <cdr:cNvPr id="17" name="Straight Connector 16"/>
        <cdr:cNvSpPr/>
      </cdr:nvSpPr>
      <cdr:spPr>
        <a:xfrm xmlns:a="http://schemas.openxmlformats.org/drawingml/2006/main" flipV="1">
          <a:off x="5105400" y="3133726"/>
          <a:ext cx="1461738" cy="76200"/>
        </a:xfrm>
        <a:prstGeom xmlns:a="http://schemas.openxmlformats.org/drawingml/2006/main" prst="line">
          <a:avLst/>
        </a:prstGeom>
        <a:ln xmlns:a="http://schemas.openxmlformats.org/drawingml/2006/main" w="22225">
          <a:solidFill>
            <a:schemeClr val="accent1">
              <a:lumMod val="60000"/>
              <a:lumOff val="40000"/>
            </a:schemeClr>
          </a:solidFill>
          <a:prstDash val="dash"/>
          <a:headEnd type="oval"/>
          <a:tailEnd type="ova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0.43243</cdr:x>
      <cdr:y>0.63705</cdr:y>
    </cdr:from>
    <cdr:to>
      <cdr:x>0.61261</cdr:x>
      <cdr:y>0.6673</cdr:y>
    </cdr:to>
    <cdr:sp macro="" textlink="">
      <cdr:nvSpPr>
        <cdr:cNvPr id="14" name="Straight Connector 13"/>
        <cdr:cNvSpPr/>
      </cdr:nvSpPr>
      <cdr:spPr>
        <a:xfrm xmlns:a="http://schemas.openxmlformats.org/drawingml/2006/main" flipV="1">
          <a:off x="3657600" y="3209926"/>
          <a:ext cx="1524000" cy="152400"/>
        </a:xfrm>
        <a:prstGeom xmlns:a="http://schemas.openxmlformats.org/drawingml/2006/main" prst="line">
          <a:avLst/>
        </a:prstGeom>
        <a:noFill xmlns:a="http://schemas.openxmlformats.org/drawingml/2006/main"/>
        <a:ln xmlns:a="http://schemas.openxmlformats.org/drawingml/2006/main" w="22225" cap="flat" cmpd="sng" algn="ctr">
          <a:solidFill>
            <a:schemeClr val="accent5">
              <a:lumMod val="60000"/>
              <a:lumOff val="40000"/>
            </a:schemeClr>
          </a:solidFill>
          <a:prstDash val="dash"/>
          <a:headEnd type="oval"/>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B19BB0-C51C-4C9A-8C99-63F45BC88E63}" type="datetimeFigureOut">
              <a:rPr lang="en-AU" smtClean="0"/>
              <a:pPr/>
              <a:t>31/08/2011</a:t>
            </a:fld>
            <a:endParaRPr lang="en-AU"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4AC48C-614D-46D0-90EB-1AE9301A1F8C}" type="slidenum">
              <a:rPr lang="en-AU" smtClean="0"/>
              <a:pPr/>
              <a:t>‹#›</a:t>
            </a:fld>
            <a:endParaRPr lang="en-AU" dirty="0"/>
          </a:p>
        </p:txBody>
      </p:sp>
    </p:spTree>
    <p:extLst>
      <p:ext uri="{BB962C8B-B14F-4D97-AF65-F5344CB8AC3E}">
        <p14:creationId xmlns:p14="http://schemas.microsoft.com/office/powerpoint/2010/main" val="4264689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34AC48C-614D-46D0-90EB-1AE9301A1F8C}" type="slidenum">
              <a:rPr lang="en-AU" smtClean="0"/>
              <a:pPr/>
              <a:t>2</a:t>
            </a:fld>
            <a:endParaRPr lang="en-AU" dirty="0"/>
          </a:p>
        </p:txBody>
      </p:sp>
    </p:spTree>
    <p:extLst>
      <p:ext uri="{BB962C8B-B14F-4D97-AF65-F5344CB8AC3E}">
        <p14:creationId xmlns:p14="http://schemas.microsoft.com/office/powerpoint/2010/main" val="2413184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extLst>
      <p:ext uri="{BB962C8B-B14F-4D97-AF65-F5344CB8AC3E}">
        <p14:creationId xmlns:p14="http://schemas.microsoft.com/office/powerpoint/2010/main" val="3020577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extLst>
      <p:ext uri="{BB962C8B-B14F-4D97-AF65-F5344CB8AC3E}">
        <p14:creationId xmlns:p14="http://schemas.microsoft.com/office/powerpoint/2010/main" val="1370485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extLst>
      <p:ext uri="{BB962C8B-B14F-4D97-AF65-F5344CB8AC3E}">
        <p14:creationId xmlns:p14="http://schemas.microsoft.com/office/powerpoint/2010/main" val="1229812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extLst>
      <p:ext uri="{BB962C8B-B14F-4D97-AF65-F5344CB8AC3E}">
        <p14:creationId xmlns:p14="http://schemas.microsoft.com/office/powerpoint/2010/main" val="3020577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extLst>
      <p:ext uri="{BB962C8B-B14F-4D97-AF65-F5344CB8AC3E}">
        <p14:creationId xmlns:p14="http://schemas.microsoft.com/office/powerpoint/2010/main" val="1229812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extLst>
      <p:ext uri="{BB962C8B-B14F-4D97-AF65-F5344CB8AC3E}">
        <p14:creationId xmlns:p14="http://schemas.microsoft.com/office/powerpoint/2010/main" val="30205778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34</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8/31/2011 5:10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8/31/2011 5:10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39</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8/31/2011 5:10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40</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8/31/2011 5:10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8/31/2011 5:10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9</a:t>
            </a:fld>
            <a:endParaRPr lang="en-AU" dirty="0"/>
          </a:p>
        </p:txBody>
      </p:sp>
    </p:spTree>
    <p:extLst>
      <p:ext uri="{BB962C8B-B14F-4D97-AF65-F5344CB8AC3E}">
        <p14:creationId xmlns:p14="http://schemas.microsoft.com/office/powerpoint/2010/main" val="2520367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F532A8-C1E5-4213-8F01-A54AC63BB066}" type="slidenum">
              <a:rPr lang="en-US" smtClean="0"/>
              <a:pPr/>
              <a:t>11</a:t>
            </a:fld>
            <a:endParaRPr lang="en-US"/>
          </a:p>
        </p:txBody>
      </p:sp>
    </p:spTree>
    <p:extLst>
      <p:ext uri="{BB962C8B-B14F-4D97-AF65-F5344CB8AC3E}">
        <p14:creationId xmlns:p14="http://schemas.microsoft.com/office/powerpoint/2010/main" val="1272219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12</a:t>
            </a:fld>
            <a:endParaRPr lang="en-AU" dirty="0"/>
          </a:p>
        </p:txBody>
      </p:sp>
    </p:spTree>
    <p:extLst>
      <p:ext uri="{BB962C8B-B14F-4D97-AF65-F5344CB8AC3E}">
        <p14:creationId xmlns:p14="http://schemas.microsoft.com/office/powerpoint/2010/main" val="516574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1229812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3020577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8/31/2011 5:10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12298120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098" name="Picture 2"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3568" y="2348880"/>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A41769C1-C44B-4111-B818-7C3DFAA6F123}" type="datetime1">
              <a:rPr lang="en-AU" smtClean="0"/>
              <a:t>31/08/2011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4B5A0-1906-4542-BC83-16D10A91ABE1}" type="datetime1">
              <a:rPr lang="en-AU" smtClean="0"/>
              <a:t>31/08/2011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4451492-C1FE-4A82-A1FB-7BD5AD2C295C}" type="datetime1">
              <a:rPr lang="en-AU" smtClean="0"/>
              <a:t>31/08/2011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391866D6-AF08-492B-9311-8437E0D459A8}" type="datetime1">
              <a:rPr lang="en-AU" smtClean="0"/>
              <a:t>31/08/2011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rot="5400000">
            <a:off x="281379" y="662836"/>
            <a:ext cx="1475656" cy="671279"/>
          </a:xfrm>
          <a:prstGeom prst="rect">
            <a:avLst/>
          </a:prstGeom>
          <a:noFill/>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074" name="Picture 2" descr="O:\Wunderman\CLIENTS\Microsoft\_SMIC_FY11\SMIC1062 TechEd 2011\Creative\Digital\2_concept\powerpoint\teched11_powerpoint_page0.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627623" y="2442175"/>
            <a:ext cx="6994362"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627623" y="4191001"/>
            <a:ext cx="6994363"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799117" y="4876800"/>
            <a:ext cx="7683914"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39578929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627623" y="2442175"/>
            <a:ext cx="6994362"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627623" y="4191001"/>
            <a:ext cx="6994363"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799117" y="4876800"/>
            <a:ext cx="7683914"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8661036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627623" y="2455047"/>
            <a:ext cx="6994362"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627623" y="4189144"/>
            <a:ext cx="6994363"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799117" y="4876800"/>
            <a:ext cx="7683914"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99577402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627623" y="2442175"/>
            <a:ext cx="6994362"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627623" y="4191001"/>
            <a:ext cx="6994363"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799117" y="4876800"/>
            <a:ext cx="7683914"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95127304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t>31/08/2011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4" descr="O:\Wunderman\CLIENTS\Microsoft\_SMIC_FY11\SMIC1062 TechEd 2011\Creative\Digital\2_concept\powerpoint\teched11_powerpoint_page2.jpg"/>
          <p:cNvPicPr>
            <a:picLocks noChangeAspect="1" noChangeArrowheads="1"/>
          </p:cNvPicPr>
          <p:nvPr userDrawn="1"/>
        </p:nvPicPr>
        <p:blipFill>
          <a:blip r:embed="rId2" cstate="email"/>
          <a:srcRect t="10101" b="66799"/>
          <a:stretch>
            <a:fillRect/>
          </a:stretch>
        </p:blipFill>
        <p:spPr bwMode="auto">
          <a:xfrm>
            <a:off x="0" y="0"/>
            <a:ext cx="9144000" cy="1584176"/>
          </a:xfrm>
          <a:prstGeom prst="rect">
            <a:avLst/>
          </a:prstGeom>
          <a:noFill/>
        </p:spPr>
      </p:pic>
      <p:sp>
        <p:nvSpPr>
          <p:cNvPr id="7" name="Rectangle 6"/>
          <p:cNvSpPr/>
          <p:nvPr userDrawn="1"/>
        </p:nvSpPr>
        <p:spPr>
          <a:xfrm>
            <a:off x="0" y="1556792"/>
            <a:ext cx="9144000" cy="5301208"/>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AU" dirty="0">
              <a:ln>
                <a:noFill/>
              </a:ln>
            </a:endParaRPr>
          </a:p>
        </p:txBody>
      </p:sp>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457200" y="2276872"/>
            <a:ext cx="8229600" cy="3849291"/>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EC9DB49B-EC1F-4860-8E6D-E2D24D557912}" type="datetime1">
              <a:rPr lang="en-AU" smtClean="0"/>
              <a:t>31/08/2011</a:t>
            </a:fld>
            <a:endParaRPr lang="en-AU"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2721943D-A7F9-4474-AC48-B5E8E9B2DDB3}" type="slidenum">
              <a:rPr lang="en-AU" smtClean="0"/>
              <a:pPr/>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B78B-AC37-4A6C-AE40-2C54E3E06B06}" type="datetime1">
              <a:rPr lang="en-AU" smtClean="0"/>
              <a:t>31/08/2011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97118CD-8F63-4C97-ADEB-D66F39072D80}" type="datetime1">
              <a:rPr lang="en-AU" smtClean="0"/>
              <a:t>31/08/2011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solidFill>
            <a:schemeClr val="bg1"/>
          </a:solidFill>
        </p:spPr>
        <p:txBody>
          <a:bodyPr anchor="b">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solidFill>
            <a:schemeClr val="bg1"/>
          </a:solidFill>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Date Placeholder 6"/>
          <p:cNvSpPr>
            <a:spLocks noGrp="1"/>
          </p:cNvSpPr>
          <p:nvPr>
            <p:ph type="dt" sz="half" idx="10"/>
          </p:nvPr>
        </p:nvSpPr>
        <p:spPr/>
        <p:txBody>
          <a:bodyPr/>
          <a:lstStyle/>
          <a:p>
            <a:fld id="{6B4F00E4-E128-49DC-A031-34EAD9C2E422}" type="datetime1">
              <a:rPr lang="en-AU" smtClean="0"/>
              <a:t>31/08/2011</a:t>
            </a:fld>
            <a:endParaRPr lang="en-AU" dirty="0"/>
          </a:p>
        </p:txBody>
      </p:sp>
      <p:sp>
        <p:nvSpPr>
          <p:cNvPr id="8" name="Footer Placeholder 7"/>
          <p:cNvSpPr>
            <a:spLocks noGrp="1"/>
          </p:cNvSpPr>
          <p:nvPr>
            <p:ph type="ftr" sz="quarter" idx="11"/>
          </p:nvPr>
        </p:nvSpPr>
        <p:spPr/>
        <p:txBody>
          <a:bodyPr/>
          <a:lstStyle/>
          <a:p>
            <a:r>
              <a:rPr lang="en-AU" smtClean="0"/>
              <a:t>(c) 2011 Microsoft. All rights reserved.</a:t>
            </a:r>
            <a:endParaRPr lang="en-AU" dirty="0"/>
          </a:p>
        </p:txBody>
      </p:sp>
      <p:sp>
        <p:nvSpPr>
          <p:cNvPr id="9" name="Slide Number Placeholder 8"/>
          <p:cNvSpPr>
            <a:spLocks noGrp="1"/>
          </p:cNvSpPr>
          <p:nvPr>
            <p:ph type="sldNum" sz="quarter" idx="12"/>
          </p:nvPr>
        </p:nvSpPr>
        <p:spPr/>
        <p:txBody>
          <a:bodyPr/>
          <a:lstStyle/>
          <a:p>
            <a:fld id="{2721943D-A7F9-4474-AC48-B5E8E9B2DDB3}" type="slidenum">
              <a:rPr lang="en-AU" smtClean="0"/>
              <a:pPr/>
              <a:t>‹#›</a:t>
            </a:fld>
            <a:endParaRPr lang="en-AU" dirty="0"/>
          </a:p>
        </p:txBody>
      </p:sp>
      <p:pic>
        <p:nvPicPr>
          <p:cNvPr id="11"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
        <p:nvSpPr>
          <p:cNvPr id="5" name="Slide Number Placeholder 4"/>
          <p:cNvSpPr>
            <a:spLocks noGrp="1"/>
          </p:cNvSpPr>
          <p:nvPr>
            <p:ph type="sldNum" sz="quarter" idx="12"/>
          </p:nvPr>
        </p:nvSpPr>
        <p:spPr/>
        <p:txBody>
          <a:bodyPr/>
          <a:lstStyle/>
          <a:p>
            <a:fld id="{2721943D-A7F9-4474-AC48-B5E8E9B2DDB3}" type="slidenum">
              <a:rPr lang="en-AU" smtClean="0"/>
              <a:pPr/>
              <a:t>‹#›</a:t>
            </a:fld>
            <a:endParaRPr lang="en-AU" dirty="0"/>
          </a:p>
        </p:txBody>
      </p:sp>
      <p:pic>
        <p:nvPicPr>
          <p:cNvPr id="6146"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
        <p:nvSpPr>
          <p:cNvPr id="4" name="Slide Number Placeholder 3"/>
          <p:cNvSpPr>
            <a:spLocks noGrp="1"/>
          </p:cNvSpPr>
          <p:nvPr>
            <p:ph type="sldNum" sz="quarter" idx="12"/>
          </p:nvPr>
        </p:nvSpPr>
        <p:spPr/>
        <p:txBody>
          <a:bodyPr/>
          <a:lstStyle/>
          <a:p>
            <a:fld id="{2721943D-A7F9-4474-AC48-B5E8E9B2DDB3}" type="slidenum">
              <a:rPr lang="en-AU" smtClean="0"/>
              <a:pPr/>
              <a:t>‹#›</a:t>
            </a:fld>
            <a:endParaRPr lang="en-AU" dirty="0"/>
          </a:p>
        </p:txBody>
      </p:sp>
      <p:pic>
        <p:nvPicPr>
          <p:cNvPr id="5"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8A66D8-1CAC-4C59-BD22-220102F538C0}" type="datetime1">
              <a:rPr lang="en-AU" smtClean="0"/>
              <a:t>31/08/2011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8" name="Picture 4" descr="O:\Wunderman\CLIENTS\Microsoft\_SMIC_FY11\SMIC1062 TechEd 2011\Creative\Digital\2_concept\powerpoint\teched11_powerpoint_page2.jpg"/>
          <p:cNvPicPr>
            <a:picLocks noChangeAspect="1" noChangeArrowheads="1"/>
          </p:cNvPicPr>
          <p:nvPr/>
        </p:nvPicPr>
        <p:blipFill>
          <a:blip r:embed="rId19" cstate="email"/>
          <a:srcRect/>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457200" y="34178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latin typeface="Segoe UI" pitchFamily="34" charset="0"/>
                <a:ea typeface="Segoe UI" pitchFamily="34" charset="0"/>
                <a:cs typeface="Segoe UI" pitchFamily="34" charset="0"/>
              </a:defRPr>
            </a:lvl1pPr>
          </a:lstStyle>
          <a:p>
            <a:fld id="{1434DAEF-ADEF-4314-AB1F-69B7FB6E84BE}" type="datetime1">
              <a:rPr lang="en-AU" smtClean="0"/>
              <a:t>31/08/2011</a:t>
            </a:fld>
            <a:endParaRPr lang="en-A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Segoe UI" pitchFamily="34" charset="0"/>
                <a:ea typeface="Segoe UI" pitchFamily="34" charset="0"/>
                <a:cs typeface="Segoe UI" pitchFamily="34" charset="0"/>
              </a:defRPr>
            </a:lvl1pPr>
          </a:lstStyle>
          <a:p>
            <a:r>
              <a:rPr lang="en-AU" smtClean="0"/>
              <a:t>(c) 2011 Microsoft. All rights reserved.</a:t>
            </a:r>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latin typeface="Segoe UI" pitchFamily="34" charset="0"/>
                <a:ea typeface="Segoe UI" pitchFamily="34" charset="0"/>
                <a:cs typeface="Segoe UI" pitchFamily="34" charset="0"/>
              </a:defRPr>
            </a:lvl1pPr>
          </a:lstStyle>
          <a:p>
            <a:fld id="{2721943D-A7F9-4474-AC48-B5E8E9B2DDB3}" type="slidenum">
              <a:rPr lang="en-AU" smtClean="0"/>
              <a:pPr/>
              <a:t>‹#›</a:t>
            </a:fld>
            <a:endParaRPr lang="en-A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3" r:id="rId14"/>
    <p:sldLayoutId id="2147483664" r:id="rId15"/>
    <p:sldLayoutId id="2147483665" r:id="rId16"/>
    <p:sldLayoutId id="2147483666" r:id="rId17"/>
  </p:sldLayoutIdLst>
  <p:hf sldNum="0" hdr="0" dt="0"/>
  <p:txStyles>
    <p:title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Clr>
          <a:srgbClr val="03C2F1"/>
        </a:buClr>
        <a:buFont typeface="Segoe UI" pitchFamily="34" charset="0"/>
        <a:buChar char="►"/>
        <a:defRPr sz="2800" kern="1200">
          <a:solidFill>
            <a:schemeClr val="bg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bg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www.microsoft.com/sqlserver/en/us/solutions-technologies/cloud-computing/private-cloud.aspx" TargetMode="Externa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upport.microsoft.com/?id=956893"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download.microsoft.com/download/7/A/3/7A3278D7-C660-4DFB-91FD-0414E3E0E022/Onboarding_SQL_Server_Private_Cloud_Environments.docx"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spawar@microsoft.com"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hyperlink" Target="mailto:Reid.Purvis@microsoft.com" TargetMode="External"/><Relationship Id="rId4" Type="http://schemas.openxmlformats.org/officeDocument/2006/relationships/hyperlink" Target="http://blogs.technet.com/sqlman"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5.png"/><Relationship Id="rId7"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0.png"/><Relationship Id="rId5" Type="http://schemas.microsoft.com/office/2007/relationships/hdphoto" Target="../media/hdphoto2.wdp"/><Relationship Id="rId10" Type="http://schemas.openxmlformats.org/officeDocument/2006/relationships/image" Target="../media/image39.png"/><Relationship Id="rId4" Type="http://schemas.openxmlformats.org/officeDocument/2006/relationships/image" Target="../media/image36.png"/><Relationship Id="rId9" Type="http://schemas.openxmlformats.org/officeDocument/2006/relationships/image" Target="../media/image3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hyperlink" Target="http://download.microsoft.com/download/D/2/0/D20E1C5F-72EA-4505-9F26-FEF9550EFD44/Best%20Practices%20for%20Running%20SQL%20Server%20with%20HVDM.docx"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40.png"/></Relationships>
</file>

<file path=ppt/slides/_rels/slide2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6.png"/><Relationship Id="rId3" Type="http://schemas.openxmlformats.org/officeDocument/2006/relationships/image" Target="../media/image50.png"/><Relationship Id="rId7" Type="http://schemas.openxmlformats.org/officeDocument/2006/relationships/image" Target="../media/image35.png"/><Relationship Id="rId12"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55.png"/><Relationship Id="rId5" Type="http://schemas.openxmlformats.org/officeDocument/2006/relationships/image" Target="../media/image31.png"/><Relationship Id="rId15" Type="http://schemas.openxmlformats.org/officeDocument/2006/relationships/image" Target="../media/image58.png"/><Relationship Id="rId10" Type="http://schemas.openxmlformats.org/officeDocument/2006/relationships/image" Target="../media/image54.png"/><Relationship Id="rId4" Type="http://schemas.openxmlformats.org/officeDocument/2006/relationships/image" Target="../media/image51.png"/><Relationship Id="rId9" Type="http://schemas.openxmlformats.org/officeDocument/2006/relationships/image" Target="../media/image53.png"/><Relationship Id="rId14" Type="http://schemas.openxmlformats.org/officeDocument/2006/relationships/image" Target="../media/image57.png"/></Relationships>
</file>

<file path=ppt/slides/_rels/slide3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www.vkernel.com/"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www.microsoft.com/SqlServerPrivateCloud"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hyperlink" Target="http://www.microsoftvirtualacademy.com/Home.aspx?WT.mc_id=otc-n-au-jtc-DPR-40787"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8" Type="http://schemas.openxmlformats.org/officeDocument/2006/relationships/hyperlink" Target="http://support.microsoft.com/?id=956893" TargetMode="External"/><Relationship Id="rId13" Type="http://schemas.openxmlformats.org/officeDocument/2006/relationships/hyperlink" Target="http://download.microsoft.com/download/1/F/8/1F8BD4EF-31CC-4059-9A65-4A51B3B4BC98/Hyper-V-vs-VMware-ESX-and-vShpere-WP.pdf" TargetMode="External"/><Relationship Id="rId18" Type="http://schemas.openxmlformats.org/officeDocument/2006/relationships/hyperlink" Target="http://go.microsoft.com/fwlink/?LinkID=147617" TargetMode="External"/><Relationship Id="rId26" Type="http://schemas.openxmlformats.org/officeDocument/2006/relationships/hyperlink" Target="http://download.microsoft.com/download/4/4/D/44DB08F7-144B-4DF6-860F-06D30C6CE6E4/SQL%20Server%202008%20R2%20Virtualization%20Whitepaper.docx" TargetMode="External"/><Relationship Id="rId3" Type="http://schemas.openxmlformats.org/officeDocument/2006/relationships/hyperlink" Target="http://download.microsoft.com/download/B/F/B/BFB33C9F-B6F4-482F-A46E-B1A9F6ECFA4C/SQL%20Server%202008%20R2%20Consolidation_Datasheet.docx" TargetMode="External"/><Relationship Id="rId21" Type="http://schemas.openxmlformats.org/officeDocument/2006/relationships/hyperlink" Target="http://media.netapp.com/documents/wp-7095-sql-server-consvirt.pdf" TargetMode="External"/><Relationship Id="rId7" Type="http://schemas.openxmlformats.org/officeDocument/2006/relationships/hyperlink" Target="http://www.microsoft.com/sqlserver/en/us/solutions-technologies/mission-critical-operations/consolidation-and-virtualization.aspx" TargetMode="External"/><Relationship Id="rId12" Type="http://schemas.openxmlformats.org/officeDocument/2006/relationships/hyperlink" Target="http://download.microsoft.com/download/9/7/C/97C059D9-6F1B-4022-A92B-D5B6D2D614AD/VMwareHyper-VWhitepaper-FINAL_v05.xps" TargetMode="External"/><Relationship Id="rId17" Type="http://schemas.openxmlformats.org/officeDocument/2006/relationships/hyperlink" Target="http://download.microsoft.com/download/E/9/D/E9D82F8F-759C-49B7-BD70-5BAAA7F5E477/Hyper-V%20is%20the%20best%20virtualization%20solution%20for%20SQL%20Server%20(Final).docx" TargetMode="External"/><Relationship Id="rId25" Type="http://schemas.openxmlformats.org/officeDocument/2006/relationships/hyperlink" Target="http://download.microsoft.com/download/D/B/D/DBDE7972-1EB9-470A-BA18-58849DB3EB3B/SQLServer2008Consolidation.docx" TargetMode="External"/><Relationship Id="rId2" Type="http://schemas.openxmlformats.org/officeDocument/2006/relationships/notesSlide" Target="../notesSlides/notesSlide18.xml"/><Relationship Id="rId16" Type="http://schemas.openxmlformats.org/officeDocument/2006/relationships/hyperlink" Target="http://download.microsoft.com/download/2/8/C/28CE6B15-BB29-402B-8645-0706C0A518BF/Virt_WP_CostComparison_final.pdf" TargetMode="External"/><Relationship Id="rId20" Type="http://schemas.openxmlformats.org/officeDocument/2006/relationships/hyperlink" Target="http://www.redbooks.ibm.com/redpapers/abstracts/redp4661.html" TargetMode="External"/><Relationship Id="rId29" Type="http://schemas.openxmlformats.org/officeDocument/2006/relationships/hyperlink" Target="http://download.microsoft.com/download/7/A/3/7A3278D7-C660-4DFB-91FD-0414E3E0E022/Onboarding_SQL_Server_Private_Cloud_Environments.docx" TargetMode="External"/><Relationship Id="rId1" Type="http://schemas.openxmlformats.org/officeDocument/2006/relationships/slideLayout" Target="../slideLayouts/slideLayout7.xml"/><Relationship Id="rId6" Type="http://schemas.openxmlformats.org/officeDocument/2006/relationships/hyperlink" Target="http://www.microsoft.com/sqlserver/2008/en/us/licensing.aspx" TargetMode="External"/><Relationship Id="rId11" Type="http://schemas.openxmlformats.org/officeDocument/2006/relationships/hyperlink" Target="http://www.microsoft.com/windowsserver2008/en/us/server-calculator/default.aspx" TargetMode="External"/><Relationship Id="rId24" Type="http://schemas.openxmlformats.org/officeDocument/2006/relationships/hyperlink" Target="http://technet.microsoft.com/en-us/library/cc501231.aspx" TargetMode="External"/><Relationship Id="rId5" Type="http://schemas.openxmlformats.org/officeDocument/2006/relationships/hyperlink" Target="http://download.microsoft.com/download/B/F/8/BF863093-AFF8-4FF4-9625-0D64B513CBF1/Virtualization_Datasheet.docx" TargetMode="External"/><Relationship Id="rId15" Type="http://schemas.openxmlformats.org/officeDocument/2006/relationships/hyperlink" Target="http://www.microsoft.com/video/en/us/details/5407fd97-c206-4f79-8daa-98a35c977cfe" TargetMode="External"/><Relationship Id="rId23" Type="http://schemas.openxmlformats.org/officeDocument/2006/relationships/hyperlink" Target="http://technet.microsoft.com/en-us/solutionaccelerators/dd537566.aspx" TargetMode="External"/><Relationship Id="rId28" Type="http://schemas.openxmlformats.org/officeDocument/2006/relationships/hyperlink" Target="http://sqlcat.com/technicalnotes/archive/2010/02/08/microsoft-sql-server-2008-analysis-services-consolidation-best-practices.aspx" TargetMode="External"/><Relationship Id="rId10" Type="http://schemas.openxmlformats.org/officeDocument/2006/relationships/hyperlink" Target="http://www.microsoft.com/virtualization/en/us/cost-compare-calculator.aspx" TargetMode="External"/><Relationship Id="rId19" Type="http://schemas.openxmlformats.org/officeDocument/2006/relationships/hyperlink" Target="http://download.microsoft.com/download/F/2/1/F2146213-4AC0-4C50-B69A-12428FF0B077/VM%20processor%20compatibility%20mode.doc" TargetMode="External"/><Relationship Id="rId4" Type="http://schemas.openxmlformats.org/officeDocument/2006/relationships/hyperlink" Target="http://download.microsoft.com/download/a/c/d/acd8e043-d69b-4f09-bc9e-4168b65aaa71/SQL2008SrvConsol.doc" TargetMode="External"/><Relationship Id="rId9" Type="http://schemas.openxmlformats.org/officeDocument/2006/relationships/hyperlink" Target="http://msdn.microsoft.com/en-us/library/ee819082.aspx" TargetMode="External"/><Relationship Id="rId14" Type="http://schemas.openxmlformats.org/officeDocument/2006/relationships/hyperlink" Target="http://download.microsoft.com/download/6/0/2/6025DD0C-CC79-4D06-B4F6-EDAF5993CE86/HyperV-VMware-Cost-Comparison-Jan2010.pdf" TargetMode="External"/><Relationship Id="rId22" Type="http://schemas.openxmlformats.org/officeDocument/2006/relationships/hyperlink" Target="http://sqlcat.com/technicalnotes/archive/2010/09/28/microsoft-consolidation-planning-tool-for-sql-server-cpt-is-available-for-download.aspx" TargetMode="External"/><Relationship Id="rId27" Type="http://schemas.openxmlformats.org/officeDocument/2006/relationships/hyperlink" Target="http://i.zdnet.com/whitepapers/CreatingDeployingManEGuide.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8" Type="http://schemas.openxmlformats.org/officeDocument/2006/relationships/hyperlink" Target="http://msdn.microsoft.com/en-us/library/bb933866.aspx" TargetMode="External"/><Relationship Id="rId13" Type="http://schemas.openxmlformats.org/officeDocument/2006/relationships/hyperlink" Target="http://msdn.microsoft.com/en-us/library/ee210526(SQL.105).aspx" TargetMode="External"/><Relationship Id="rId18" Type="http://schemas.openxmlformats.org/officeDocument/2006/relationships/hyperlink" Target="http://technet.microsoft.com/en-us/library/cc966412.aspx" TargetMode="External"/><Relationship Id="rId26" Type="http://schemas.openxmlformats.org/officeDocument/2006/relationships/hyperlink" Target="http://blogs.msdn.com/b/sqlosteam/" TargetMode="External"/><Relationship Id="rId3" Type="http://schemas.openxmlformats.org/officeDocument/2006/relationships/hyperlink" Target="http://go.microsoft.com/fwlink/?LinkID=147397" TargetMode="External"/><Relationship Id="rId21" Type="http://schemas.openxmlformats.org/officeDocument/2006/relationships/hyperlink" Target="http://download.microsoft.com/download/D/F/8/DF89D22D-39C8-4728-A990-3BD4467891B7/HighPerformanceSQLServerWorkloadsOnHyper-V_Final.docx" TargetMode="External"/><Relationship Id="rId7" Type="http://schemas.openxmlformats.org/officeDocument/2006/relationships/hyperlink" Target="http://download.microsoft.com/download/D/B/D/DBDE7972-1EB9-470A-BA18-58849DB3EB3B/ResourceGov.docx" TargetMode="External"/><Relationship Id="rId12" Type="http://schemas.openxmlformats.org/officeDocument/2006/relationships/hyperlink" Target="http://www.microsoft.com/windowsserver2008/en/us/hyperv-overview.aspx" TargetMode="External"/><Relationship Id="rId17" Type="http://schemas.openxmlformats.org/officeDocument/2006/relationships/hyperlink" Target="http://msdn.microsoft.com/en-us/library/ee240835(SQL.105).aspx" TargetMode="External"/><Relationship Id="rId25" Type="http://schemas.openxmlformats.org/officeDocument/2006/relationships/hyperlink" Target="http://blogs.technet.com/b/virtualization/" TargetMode="External"/><Relationship Id="rId2" Type="http://schemas.openxmlformats.org/officeDocument/2006/relationships/notesSlide" Target="../notesSlides/notesSlide19.xml"/><Relationship Id="rId16" Type="http://schemas.openxmlformats.org/officeDocument/2006/relationships/hyperlink" Target="http://www9.unisys.com/eprise/main/admin/corporate/doc/41371394.pdf" TargetMode="External"/><Relationship Id="rId20" Type="http://schemas.openxmlformats.org/officeDocument/2006/relationships/hyperlink" Target="http://download.microsoft.com/download/d/9/4/d948f981-926e-40fa-a026-5bfcf076d9b9/SQL2008inHyperV2008.docx" TargetMode="External"/><Relationship Id="rId1" Type="http://schemas.openxmlformats.org/officeDocument/2006/relationships/slideLayout" Target="../slideLayouts/slideLayout7.xml"/><Relationship Id="rId6" Type="http://schemas.openxmlformats.org/officeDocument/2006/relationships/hyperlink" Target="http://msdn.microsoft.com/en-us/library/ms187104.aspx" TargetMode="External"/><Relationship Id="rId11" Type="http://schemas.openxmlformats.org/officeDocument/2006/relationships/hyperlink" Target="http://technet.microsoft.com/en-us/library/cc764232.aspx" TargetMode="External"/><Relationship Id="rId24" Type="http://schemas.openxmlformats.org/officeDocument/2006/relationships/hyperlink" Target="http://download.microsoft.com/download/A/D/2/AD21FD07-51A0-418E-BA8B-937FB5777A90/ESG%20Lab%20Combined%20Hyper-V%20Workload%20Summary%20Mar%2011%5b4%5d.pdf" TargetMode="External"/><Relationship Id="rId5" Type="http://schemas.openxmlformats.org/officeDocument/2006/relationships/hyperlink" Target="http://msdn.microsoft.com/en-us/library/ms178067.aspx" TargetMode="External"/><Relationship Id="rId15" Type="http://schemas.openxmlformats.org/officeDocument/2006/relationships/hyperlink" Target="http://download.microsoft.com/download/B/4/9/B4913B51-C509-47E6-89D4-5D706F5B3DA9/SQL%20Server%202008%20R2%20Compression%20Datasheet.docx" TargetMode="External"/><Relationship Id="rId23" Type="http://schemas.openxmlformats.org/officeDocument/2006/relationships/hyperlink" Target="http://www.infostor.com/etc/medialib/platform-7/infostor/articles/online-exclusive_articles/2010-downloads.Par.44145.File.dat/LRmsesg.pdf" TargetMode="External"/><Relationship Id="rId10" Type="http://schemas.openxmlformats.org/officeDocument/2006/relationships/hyperlink" Target="http://www.microsoft.com/downloads/en/details.aspx?displaylang=en&amp;FamilyID=fef38539-ae5a-462b-b1c9-9a02238bb8a7" TargetMode="External"/><Relationship Id="rId19" Type="http://schemas.openxmlformats.org/officeDocument/2006/relationships/hyperlink" Target="http://msdn.microsoft.com/en-us/library/dd758814.aspx" TargetMode="External"/><Relationship Id="rId4" Type="http://schemas.openxmlformats.org/officeDocument/2006/relationships/hyperlink" Target="http://www.microsoft.com/downloads/details.aspx?FamilyID=fdd083c6-3fc7-470b-8569-7e6a19fb0fdf&amp;displaylang=en" TargetMode="External"/><Relationship Id="rId9" Type="http://schemas.openxmlformats.org/officeDocument/2006/relationships/hyperlink" Target="http://support.microsoft.com/kb/956893" TargetMode="External"/><Relationship Id="rId14" Type="http://schemas.openxmlformats.org/officeDocument/2006/relationships/hyperlink" Target="http://msdn.microsoft.com/en-us/library/dd894051.aspx" TargetMode="External"/><Relationship Id="rId22" Type="http://schemas.openxmlformats.org/officeDocument/2006/relationships/hyperlink" Target="http://download.microsoft.com/download/5/B/D/5BD5C253-4259-428B-A3E4-1F9C3D803074/WS08_R2_VHD_Performance_WhitePaper_Final.docx" TargetMode="External"/><Relationship Id="rId27" Type="http://schemas.openxmlformats.org/officeDocument/2006/relationships/hyperlink" Target="http://www.microsoft.com/sqlserverprivatecloud"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download.microsoft.com/download/E/9/D/E9D82F8F-759C-49B7-BD70-5BAAA7F5E477/Hyper-V%20is%20the%20best%20virtualization%20solution%20for%20SQL%20Server%20(Final).docx" TargetMode="External"/><Relationship Id="rId3" Type="http://schemas.openxmlformats.org/officeDocument/2006/relationships/hyperlink" Target="http://download.microsoft.com/download/D/F/8/DF89D22D-39C8-4728-A990-3BD4467891B7/HighPerformanceSQLServerWorkloadsOnHyper-V_Final.docx" TargetMode="External"/><Relationship Id="rId7" Type="http://schemas.openxmlformats.org/officeDocument/2006/relationships/hyperlink" Target="http://www.vmware.com/pdf/vsphere4/r41/vsp_41_mscs.pdf" TargetMode="Externa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www.vmware.com/virtualization/why-virtualize.html" TargetMode="External"/><Relationship Id="rId5" Type="http://schemas.openxmlformats.org/officeDocument/2006/relationships/hyperlink" Target="http://en.wikipedia.org/wiki/X86_virtualization" TargetMode="External"/><Relationship Id="rId4" Type="http://schemas.openxmlformats.org/officeDocument/2006/relationships/hyperlink" Target="http://www.vmware.com/solutions/business-critical-apps/sql/performance.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hyperlink" Target="https://www.vmware.com/vmwarestore" TargetMode="Externa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hyperlink" Target="http://download.microsoft.com/download/2/7/8/278EAE45-3AB4-4787-A640-B8FFA907E1AB/ESG%20Preso%20Microsoft%20Hyper-V%20Performance%20SQL%20Server%20Mar%2011_Wide.pdf" TargetMode="Externa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download.microsoft.com/download/2/7/8/278EAE45-3AB4-4787-A640-B8FFA907E1AB/ESG%20Preso%20Microsoft%20Hyper-V%20Performance%20SQL%20Server%20Mar%2011_Wide.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Windows Server 2008 R2 SP1</a:t>
            </a:r>
            <a:endParaRPr lang="en-GB" dirty="0"/>
          </a:p>
        </p:txBody>
      </p:sp>
      <p:sp>
        <p:nvSpPr>
          <p:cNvPr id="3" name="Content Placeholder 2"/>
          <p:cNvSpPr>
            <a:spLocks noGrp="1"/>
          </p:cNvSpPr>
          <p:nvPr>
            <p:ph idx="1"/>
          </p:nvPr>
        </p:nvSpPr>
        <p:spPr>
          <a:xfrm>
            <a:off x="389436" y="1447799"/>
            <a:ext cx="8363938" cy="4862870"/>
          </a:xfrm>
        </p:spPr>
        <p:txBody>
          <a:bodyPr>
            <a:noAutofit/>
          </a:bodyPr>
          <a:lstStyle/>
          <a:p>
            <a:r>
              <a:rPr lang="en-GB" sz="1800" dirty="0"/>
              <a:t>Many of the scenarios discussed leverage features new to R2 and R2 SP1</a:t>
            </a:r>
          </a:p>
          <a:p>
            <a:r>
              <a:rPr lang="en-GB" sz="1800" dirty="0" smtClean="0"/>
              <a:t>Live Migration &amp; HA</a:t>
            </a:r>
          </a:p>
          <a:p>
            <a:r>
              <a:rPr lang="en-GB" sz="1800" dirty="0" smtClean="0"/>
              <a:t>New Processor Support</a:t>
            </a:r>
          </a:p>
          <a:p>
            <a:pPr lvl="1"/>
            <a:r>
              <a:rPr lang="en-GB" sz="1600" dirty="0" smtClean="0"/>
              <a:t>Improved Performance &amp; Lower Costs</a:t>
            </a:r>
          </a:p>
          <a:p>
            <a:r>
              <a:rPr lang="en-GB" sz="1800" dirty="0" smtClean="0"/>
              <a:t>Enhanced Scalability</a:t>
            </a:r>
          </a:p>
          <a:p>
            <a:pPr lvl="1"/>
            <a:r>
              <a:rPr lang="en-GB" sz="1600" dirty="0"/>
              <a:t>Greater VM </a:t>
            </a:r>
            <a:r>
              <a:rPr lang="en-GB" sz="1600" dirty="0" smtClean="0"/>
              <a:t>density &amp; Lower </a:t>
            </a:r>
            <a:r>
              <a:rPr lang="en-GB" sz="1600" dirty="0"/>
              <a:t>TCO</a:t>
            </a:r>
          </a:p>
          <a:p>
            <a:r>
              <a:rPr lang="en-GB" sz="1800" dirty="0"/>
              <a:t>Networking enhancements</a:t>
            </a:r>
          </a:p>
          <a:p>
            <a:pPr lvl="1"/>
            <a:r>
              <a:rPr lang="en-GB" sz="1600" dirty="0"/>
              <a:t>Improve </a:t>
            </a:r>
            <a:r>
              <a:rPr lang="en-GB" sz="1600" dirty="0" smtClean="0"/>
              <a:t>performance &amp; 10 </a:t>
            </a:r>
            <a:r>
              <a:rPr lang="en-GB" sz="1600" dirty="0"/>
              <a:t>Gb/E ready</a:t>
            </a:r>
          </a:p>
          <a:p>
            <a:r>
              <a:rPr lang="en-GB" sz="1800" dirty="0"/>
              <a:t>Dynamic VM capabilities</a:t>
            </a:r>
          </a:p>
          <a:p>
            <a:r>
              <a:rPr lang="en-GB" sz="1800" dirty="0"/>
              <a:t>Enhancements to </a:t>
            </a:r>
            <a:r>
              <a:rPr lang="en-GB" sz="1800" dirty="0" smtClean="0"/>
              <a:t>Server Core</a:t>
            </a:r>
            <a:endParaRPr lang="en-GB" sz="1800" dirty="0"/>
          </a:p>
          <a:p>
            <a:pPr lvl="1"/>
            <a:r>
              <a:rPr lang="en-GB" sz="1600" dirty="0"/>
              <a:t>Ease </a:t>
            </a:r>
            <a:r>
              <a:rPr lang="en-GB" sz="1600" dirty="0" smtClean="0"/>
              <a:t>management &amp; Lower </a:t>
            </a:r>
            <a:r>
              <a:rPr lang="en-GB" sz="1600" dirty="0"/>
              <a:t>TCO</a:t>
            </a:r>
          </a:p>
          <a:p>
            <a:r>
              <a:rPr lang="en-GB" sz="1800" dirty="0" smtClean="0"/>
              <a:t>Dynamic Memory &amp; Remote FX</a:t>
            </a:r>
            <a:br>
              <a:rPr lang="en-GB" sz="1800" dirty="0" smtClean="0"/>
            </a:br>
            <a:r>
              <a:rPr lang="en-GB" sz="1800" dirty="0" smtClean="0"/>
              <a:t>in SP1</a:t>
            </a:r>
            <a:endParaRPr lang="en-GB" sz="1800" dirty="0"/>
          </a:p>
        </p:txBody>
      </p:sp>
      <p:pic>
        <p:nvPicPr>
          <p:cNvPr id="2051"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968032" y="2127193"/>
            <a:ext cx="3996456" cy="3678071"/>
          </a:xfrm>
          <a:prstGeom prst="rect">
            <a:avLst/>
          </a:prstGeom>
          <a:noFill/>
          <a:ln>
            <a:noFill/>
          </a:ln>
          <a:effectLst>
            <a:glow rad="2286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8603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321675" cy="944084"/>
          </a:xfrm>
        </p:spPr>
        <p:txBody>
          <a:bodyPr>
            <a:normAutofit fontScale="90000"/>
          </a:bodyPr>
          <a:lstStyle/>
          <a:p>
            <a:r>
              <a:rPr lang="en-US" dirty="0" smtClean="0"/>
              <a:t>Options for SQL Server Implementations</a:t>
            </a:r>
            <a:endParaRPr lang="en-US" sz="4000" dirty="0"/>
          </a:p>
        </p:txBody>
      </p:sp>
      <p:sp>
        <p:nvSpPr>
          <p:cNvPr id="4" name="Left-Right Arrow 3"/>
          <p:cNvSpPr/>
          <p:nvPr/>
        </p:nvSpPr>
        <p:spPr>
          <a:xfrm>
            <a:off x="395537" y="1600200"/>
            <a:ext cx="8545402" cy="412898"/>
          </a:xfrm>
          <a:prstGeom prst="leftRightArrow">
            <a:avLst/>
          </a:prstGeom>
          <a:gradFill>
            <a:gsLst>
              <a:gs pos="0">
                <a:schemeClr val="accent6">
                  <a:lumMod val="75000"/>
                </a:schemeClr>
              </a:gs>
              <a:gs pos="50000">
                <a:srgbClr val="9CB86E"/>
              </a:gs>
              <a:gs pos="100000">
                <a:srgbClr val="156B13"/>
              </a:gs>
            </a:gsLst>
            <a:lin ang="0" scaled="0"/>
          </a:gradFill>
          <a:ln>
            <a:noFill/>
          </a:ln>
          <a:effectLst>
            <a:outerShdw blurRad="50800" dist="50800" dir="5400000" algn="ctr" rotWithShape="0">
              <a:srgbClr val="000000">
                <a:alpha val="7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000000"/>
              </a:solidFill>
              <a:latin typeface="Calibri"/>
              <a:ea typeface="+mn-ea"/>
              <a:cs typeface="+mn-cs"/>
            </a:endParaRPr>
          </a:p>
        </p:txBody>
      </p:sp>
      <p:pic>
        <p:nvPicPr>
          <p:cNvPr id="11" name="Picture 10"/>
          <p:cNvPicPr>
            <a:picLocks noChangeAspect="1" noChangeArrowheads="1"/>
          </p:cNvPicPr>
          <p:nvPr/>
        </p:nvPicPr>
        <p:blipFill rotWithShape="1">
          <a:blip r:embed="rId3" cstate="print"/>
          <a:srcRect r="20105" b="14433"/>
          <a:stretch/>
        </p:blipFill>
        <p:spPr bwMode="auto">
          <a:xfrm>
            <a:off x="1691680" y="2128837"/>
            <a:ext cx="7249259" cy="2767013"/>
          </a:xfrm>
          <a:prstGeom prst="rect">
            <a:avLst/>
          </a:prstGeom>
          <a:noFill/>
          <a:ln w="9525">
            <a:noFill/>
            <a:miter lim="800000"/>
            <a:headEnd/>
            <a:tailEnd/>
          </a:ln>
          <a:effectLst/>
        </p:spPr>
      </p:pic>
      <p:sp>
        <p:nvSpPr>
          <p:cNvPr id="9" name="TextBox 8"/>
          <p:cNvSpPr txBox="1"/>
          <p:nvPr/>
        </p:nvSpPr>
        <p:spPr>
          <a:xfrm>
            <a:off x="1691680" y="2219325"/>
            <a:ext cx="1524001" cy="646331"/>
          </a:xfrm>
          <a:prstGeom prst="rect">
            <a:avLst/>
          </a:prstGeom>
          <a:solidFill>
            <a:schemeClr val="tx1"/>
          </a:solidFill>
        </p:spPr>
        <p:txBody>
          <a:bodyPr wrap="square" rtlCol="0">
            <a:spAutoFit/>
          </a:bodyPr>
          <a:lstStyle/>
          <a:p>
            <a:pPr algn="ctr"/>
            <a:r>
              <a:rPr lang="en-AU" dirty="0" smtClean="0">
                <a:solidFill>
                  <a:schemeClr val="bg1"/>
                </a:solidFill>
                <a:latin typeface="Arial" pitchFamily="34" charset="0"/>
                <a:cs typeface="Arial" pitchFamily="34" charset="0"/>
              </a:rPr>
              <a:t>Appliances</a:t>
            </a:r>
          </a:p>
          <a:p>
            <a:pPr algn="ctr"/>
            <a:endParaRPr lang="en-AU" dirty="0">
              <a:latin typeface="Arial" pitchFamily="34" charset="0"/>
              <a:cs typeface="Arial" pitchFamily="34" charset="0"/>
            </a:endParaRPr>
          </a:p>
        </p:txBody>
      </p:sp>
      <p:sp>
        <p:nvSpPr>
          <p:cNvPr id="3" name="Rectangle 2"/>
          <p:cNvSpPr/>
          <p:nvPr/>
        </p:nvSpPr>
        <p:spPr>
          <a:xfrm>
            <a:off x="395537" y="2128836"/>
            <a:ext cx="1296143" cy="27670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p:cNvSpPr txBox="1"/>
          <p:nvPr/>
        </p:nvSpPr>
        <p:spPr>
          <a:xfrm>
            <a:off x="323528" y="2204864"/>
            <a:ext cx="1524001" cy="646331"/>
          </a:xfrm>
          <a:prstGeom prst="rect">
            <a:avLst/>
          </a:prstGeom>
          <a:noFill/>
        </p:spPr>
        <p:txBody>
          <a:bodyPr wrap="square" rtlCol="0">
            <a:spAutoFit/>
          </a:bodyPr>
          <a:lstStyle/>
          <a:p>
            <a:pPr algn="ctr"/>
            <a:r>
              <a:rPr lang="en-AU" dirty="0" smtClean="0">
                <a:solidFill>
                  <a:schemeClr val="bg1"/>
                </a:solidFill>
                <a:latin typeface="Arial" pitchFamily="34" charset="0"/>
                <a:cs typeface="Arial" pitchFamily="34" charset="0"/>
              </a:rPr>
              <a:t>SQL Azure</a:t>
            </a:r>
          </a:p>
          <a:p>
            <a:pPr algn="ctr"/>
            <a:endParaRPr lang="en-AU" dirty="0">
              <a:latin typeface="Arial" pitchFamily="34" charset="0"/>
              <a:cs typeface="Arial" pitchFamily="34" charset="0"/>
            </a:endParaRPr>
          </a:p>
        </p:txBody>
      </p:sp>
      <p:pic>
        <p:nvPicPr>
          <p:cNvPr id="13" name="Picture 2" descr="C:\Users\Sublime\Desktop\cloud.png"/>
          <p:cNvPicPr>
            <a:picLocks noChangeAspect="1" noChangeArrowheads="1"/>
          </p:cNvPicPr>
          <p:nvPr/>
        </p:nvPicPr>
        <p:blipFill>
          <a:blip r:embed="rId4" cstate="print">
            <a:grayscl/>
          </a:blip>
          <a:srcRect/>
          <a:stretch>
            <a:fillRect/>
          </a:stretch>
        </p:blipFill>
        <p:spPr bwMode="auto">
          <a:xfrm>
            <a:off x="395537" y="3418924"/>
            <a:ext cx="1438502" cy="730156"/>
          </a:xfrm>
          <a:prstGeom prst="rect">
            <a:avLst/>
          </a:prstGeom>
          <a:noFill/>
        </p:spPr>
      </p:pic>
      <p:pic>
        <p:nvPicPr>
          <p:cNvPr id="1026" name="Picture 2" descr="http://i1-news.softpedia-static.com/images/news2/SQL-Azure-CTP-Is-Live-2.pn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34071" b="63938" l="4204" r="89602"/>
                    </a14:imgEffect>
                  </a14:imgLayer>
                </a14:imgProps>
              </a:ext>
              <a:ext uri="{28A0092B-C50C-407E-A947-70E740481C1C}">
                <a14:useLocalDpi xmlns:a14="http://schemas.microsoft.com/office/drawing/2010/main" val="0"/>
              </a:ext>
            </a:extLst>
          </a:blip>
          <a:srcRect/>
          <a:stretch>
            <a:fillRect/>
          </a:stretch>
        </p:blipFill>
        <p:spPr bwMode="auto">
          <a:xfrm>
            <a:off x="539553" y="2060847"/>
            <a:ext cx="3600399" cy="36004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23528" y="1340768"/>
            <a:ext cx="1872208" cy="369332"/>
          </a:xfrm>
          <a:prstGeom prst="rect">
            <a:avLst/>
          </a:prstGeom>
          <a:noFill/>
        </p:spPr>
        <p:txBody>
          <a:bodyPr wrap="square" rtlCol="0">
            <a:spAutoFit/>
          </a:bodyPr>
          <a:lstStyle/>
          <a:p>
            <a:r>
              <a:rPr lang="en-AU" dirty="0" smtClean="0">
                <a:solidFill>
                  <a:schemeClr val="bg1"/>
                </a:solidFill>
              </a:rPr>
              <a:t>Off Premise</a:t>
            </a:r>
            <a:endParaRPr lang="en-AU" dirty="0">
              <a:solidFill>
                <a:schemeClr val="bg1"/>
              </a:solidFill>
            </a:endParaRPr>
          </a:p>
        </p:txBody>
      </p:sp>
      <p:sp>
        <p:nvSpPr>
          <p:cNvPr id="14" name="TextBox 13"/>
          <p:cNvSpPr txBox="1"/>
          <p:nvPr/>
        </p:nvSpPr>
        <p:spPr>
          <a:xfrm>
            <a:off x="7596336" y="1340768"/>
            <a:ext cx="1872208" cy="369332"/>
          </a:xfrm>
          <a:prstGeom prst="rect">
            <a:avLst/>
          </a:prstGeom>
          <a:noFill/>
        </p:spPr>
        <p:txBody>
          <a:bodyPr wrap="square" rtlCol="0">
            <a:spAutoFit/>
          </a:bodyPr>
          <a:lstStyle/>
          <a:p>
            <a:r>
              <a:rPr lang="en-AU" dirty="0" smtClean="0">
                <a:solidFill>
                  <a:schemeClr val="bg1"/>
                </a:solidFill>
              </a:rPr>
              <a:t>On Premise</a:t>
            </a:r>
            <a:endParaRPr lang="en-AU" dirty="0">
              <a:solidFill>
                <a:schemeClr val="bg1"/>
              </a:solidFill>
            </a:endParaRPr>
          </a:p>
        </p:txBody>
      </p:sp>
    </p:spTree>
    <p:extLst>
      <p:ext uri="{BB962C8B-B14F-4D97-AF65-F5344CB8AC3E}">
        <p14:creationId xmlns:p14="http://schemas.microsoft.com/office/powerpoint/2010/main" val="1704223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392"/>
            <a:ext cx="8229600" cy="1143000"/>
          </a:xfrm>
        </p:spPr>
        <p:txBody>
          <a:bodyPr>
            <a:normAutofit/>
          </a:bodyPr>
          <a:lstStyle/>
          <a:p>
            <a:r>
              <a:rPr lang="en-AU" dirty="0" smtClean="0"/>
              <a:t>Optimize SQL Server for Private Cloud</a:t>
            </a:r>
            <a:endParaRPr lang="en-AU"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730965"/>
            <a:ext cx="7920880" cy="586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11560" y="6361583"/>
            <a:ext cx="8280920" cy="307777"/>
          </a:xfrm>
          <a:prstGeom prst="rect">
            <a:avLst/>
          </a:prstGeom>
        </p:spPr>
        <p:txBody>
          <a:bodyPr wrap="square">
            <a:spAutoFit/>
          </a:bodyPr>
          <a:lstStyle/>
          <a:p>
            <a:r>
              <a:rPr lang="en-AU" sz="1400" dirty="0">
                <a:hlinkClick r:id="rId4"/>
              </a:rPr>
              <a:t>http://</a:t>
            </a:r>
            <a:r>
              <a:rPr lang="en-AU" sz="1400" dirty="0" smtClean="0">
                <a:hlinkClick r:id="rId4"/>
              </a:rPr>
              <a:t>www.microsoft.com/sqlserver/en/us/solutions-technologies/cloud-computing/private-cloud.aspx</a:t>
            </a:r>
            <a:r>
              <a:rPr lang="en-AU" sz="1400" dirty="0" smtClean="0"/>
              <a:t> </a:t>
            </a:r>
            <a:endParaRPr lang="en-AU" sz="1400" dirty="0"/>
          </a:p>
        </p:txBody>
      </p:sp>
    </p:spTree>
    <p:extLst>
      <p:ext uri="{BB962C8B-B14F-4D97-AF65-F5344CB8AC3E}">
        <p14:creationId xmlns:p14="http://schemas.microsoft.com/office/powerpoint/2010/main" val="2433750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n-AU" dirty="0" smtClean="0"/>
              <a:t>Why Private </a:t>
            </a:r>
            <a:r>
              <a:rPr lang="en-AU" dirty="0"/>
              <a:t>C</a:t>
            </a:r>
            <a:r>
              <a:rPr lang="en-AU" dirty="0" smtClean="0"/>
              <a:t>loud?</a:t>
            </a:r>
            <a:endParaRPr lang="en-AU" dirty="0"/>
          </a:p>
        </p:txBody>
      </p:sp>
      <p:graphicFrame>
        <p:nvGraphicFramePr>
          <p:cNvPr id="4" name="Content Placeholder 3"/>
          <p:cNvGraphicFramePr>
            <a:graphicFrameLocks/>
          </p:cNvGraphicFramePr>
          <p:nvPr>
            <p:extLst>
              <p:ext uri="{D42A27DB-BD31-4B8C-83A1-F6EECF244321}">
                <p14:modId xmlns:p14="http://schemas.microsoft.com/office/powerpoint/2010/main" val="4048255652"/>
              </p:ext>
            </p:extLst>
          </p:nvPr>
        </p:nvGraphicFramePr>
        <p:xfrm>
          <a:off x="578794" y="1284515"/>
          <a:ext cx="7906108" cy="49965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5908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3810994" y="2832100"/>
            <a:ext cx="1712437" cy="2590800"/>
          </a:xfrm>
          <a:prstGeom prst="rect">
            <a:avLst/>
          </a:prstGeom>
          <a:solidFill>
            <a:schemeClr val="accent1">
              <a:lumMod val="75000"/>
            </a:schemeClr>
          </a:solidFill>
          <a:ln>
            <a:noFill/>
            <a:headEnd type="none" w="med" len="med"/>
            <a:tailEnd type="none" w="med" len="med"/>
          </a:ln>
          <a:effectLst>
            <a:outerShdw dist="76200" dir="5400000" rotWithShape="0">
              <a:srgbClr val="000000">
                <a:alpha val="12000"/>
              </a:srgb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 name="Rectangle 10"/>
          <p:cNvSpPr/>
          <p:nvPr/>
        </p:nvSpPr>
        <p:spPr bwMode="auto">
          <a:xfrm>
            <a:off x="2079502" y="2832100"/>
            <a:ext cx="1712437" cy="2590800"/>
          </a:xfrm>
          <a:prstGeom prst="rect">
            <a:avLst/>
          </a:prstGeom>
          <a:solidFill>
            <a:schemeClr val="accent1">
              <a:lumMod val="75000"/>
            </a:schemeClr>
          </a:solidFill>
          <a:ln>
            <a:noFill/>
            <a:headEnd type="none" w="med" len="med"/>
            <a:tailEnd type="none" w="med" len="med"/>
          </a:ln>
          <a:effectLst>
            <a:outerShdw dist="76200" dir="5400000" rotWithShape="0">
              <a:srgbClr val="000000">
                <a:alpha val="12000"/>
              </a:srgb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2" name="Rectangle 11"/>
          <p:cNvSpPr/>
          <p:nvPr/>
        </p:nvSpPr>
        <p:spPr bwMode="auto">
          <a:xfrm>
            <a:off x="1" y="2830459"/>
            <a:ext cx="2054236" cy="2590800"/>
          </a:xfrm>
          <a:prstGeom prst="rect">
            <a:avLst/>
          </a:prstGeom>
          <a:solidFill>
            <a:schemeClr val="accent1">
              <a:lumMod val="75000"/>
            </a:schemeClr>
          </a:solidFill>
          <a:ln>
            <a:noFill/>
            <a:headEnd type="none" w="med" len="med"/>
            <a:tailEnd type="none" w="med" len="med"/>
          </a:ln>
          <a:effectLst>
            <a:outerShdw dist="76200" dir="5400000" rotWithShape="0">
              <a:srgbClr val="000000">
                <a:alpha val="12000"/>
              </a:srgb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3" name="Title 2"/>
          <p:cNvSpPr>
            <a:spLocks noGrp="1"/>
          </p:cNvSpPr>
          <p:nvPr>
            <p:ph type="ctrTitle"/>
          </p:nvPr>
        </p:nvSpPr>
        <p:spPr>
          <a:xfrm>
            <a:off x="627623" y="806956"/>
            <a:ext cx="6994362" cy="1523494"/>
          </a:xfrm>
        </p:spPr>
        <p:txBody>
          <a:bodyPr/>
          <a:lstStyle/>
          <a:p>
            <a:pPr>
              <a:lnSpc>
                <a:spcPct val="80000"/>
              </a:lnSpc>
            </a:pPr>
            <a:r>
              <a:rPr lang="en-US" sz="4400" b="1" dirty="0">
                <a:latin typeface="Arial Black" pitchFamily="34" charset="0"/>
              </a:rPr>
              <a:t>PRIVATE</a:t>
            </a:r>
            <a:r>
              <a:rPr lang="en-US" sz="4400" dirty="0"/>
              <a:t> </a:t>
            </a:r>
            <a:r>
              <a:rPr lang="en-US" sz="4400" dirty="0" smtClean="0"/>
              <a:t>CLOUD DRIVERS</a:t>
            </a:r>
            <a:endParaRPr lang="en-US" sz="4400" dirty="0"/>
          </a:p>
        </p:txBody>
      </p:sp>
      <p:sp>
        <p:nvSpPr>
          <p:cNvPr id="9" name="Right Arrow 8"/>
          <p:cNvSpPr/>
          <p:nvPr/>
        </p:nvSpPr>
        <p:spPr bwMode="auto">
          <a:xfrm>
            <a:off x="5542485" y="2343150"/>
            <a:ext cx="2572420" cy="3562350"/>
          </a:xfrm>
          <a:prstGeom prst="rightArrow">
            <a:avLst>
              <a:gd name="adj1" fmla="val 73216"/>
              <a:gd name="adj2" fmla="val 50000"/>
            </a:avLst>
          </a:prstGeom>
          <a:solidFill>
            <a:schemeClr val="accent1">
              <a:lumMod val="75000"/>
            </a:schemeClr>
          </a:solidFill>
          <a:ln>
            <a:noFill/>
            <a:headEnd type="none" w="med" len="med"/>
            <a:tailEnd type="none" w="med" len="med"/>
          </a:ln>
          <a:effectLst>
            <a:outerShdw dist="76200" dir="5400000" rotWithShape="0">
              <a:srgbClr val="000000">
                <a:alpha val="12000"/>
              </a:srgb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3" name="Rectangle 12"/>
          <p:cNvSpPr/>
          <p:nvPr/>
        </p:nvSpPr>
        <p:spPr bwMode="auto">
          <a:xfrm>
            <a:off x="251520" y="3673582"/>
            <a:ext cx="1649556" cy="746019"/>
          </a:xfrm>
          <a:prstGeom prst="rect">
            <a:avLst/>
          </a:prstGeom>
          <a:noFill/>
          <a:ln w="9525" cap="flat" cmpd="sng" algn="ctr">
            <a:noFill/>
            <a:prstDash val="solid"/>
            <a:round/>
            <a:headEnd type="none" w="med" len="med"/>
            <a:tailEnd type="none" w="med" len="med"/>
          </a:ln>
          <a:effectLst/>
        </p:spPr>
        <p:txBody>
          <a:bodyPr vert="horz" wrap="square" lIns="0" tIns="38098" rIns="0" bIns="38098" numCol="1" rtlCol="0" anchor="t" anchorCtr="0" compatLnSpc="1">
            <a:prstTxWarp prst="textNoShape">
              <a:avLst/>
            </a:prstTxWarp>
          </a:bodyPr>
          <a:lstStyle/>
          <a:p>
            <a:pPr defTabSz="1088331" fontAlgn="base">
              <a:lnSpc>
                <a:spcPts val="3100"/>
              </a:lnSpc>
              <a:spcBef>
                <a:spcPct val="0"/>
              </a:spcBef>
              <a:spcAft>
                <a:spcPct val="0"/>
              </a:spcAft>
              <a:defRPr/>
            </a:pPr>
            <a:r>
              <a:rPr lang="en-US" sz="3200" dirty="0" smtClean="0">
                <a:gradFill>
                  <a:gsLst>
                    <a:gs pos="0">
                      <a:srgbClr val="FFFFFF"/>
                    </a:gs>
                    <a:gs pos="100000">
                      <a:srgbClr val="FFFFFF"/>
                    </a:gs>
                  </a:gsLst>
                  <a:lin ang="16200000" scaled="0"/>
                </a:gradFill>
                <a:latin typeface="+mj-lt"/>
                <a:ea typeface="Segoe UI" pitchFamily="34" charset="0"/>
                <a:cs typeface="Segoe UI" pitchFamily="34" charset="0"/>
              </a:rPr>
              <a:t>Resource Pooling</a:t>
            </a:r>
            <a:endParaRPr lang="en-US" sz="3200" dirty="0">
              <a:gradFill>
                <a:gsLst>
                  <a:gs pos="0">
                    <a:srgbClr val="FFFFFF"/>
                  </a:gs>
                  <a:gs pos="100000">
                    <a:srgbClr val="FFFFFF"/>
                  </a:gs>
                </a:gsLst>
                <a:lin ang="16200000" scaled="0"/>
              </a:gradFill>
              <a:latin typeface="+mj-lt"/>
              <a:ea typeface="Segoe UI" pitchFamily="34" charset="0"/>
              <a:cs typeface="Segoe UI" pitchFamily="34" charset="0"/>
            </a:endParaRPr>
          </a:p>
        </p:txBody>
      </p:sp>
      <p:sp>
        <p:nvSpPr>
          <p:cNvPr id="14" name="Rectangle 13"/>
          <p:cNvSpPr/>
          <p:nvPr/>
        </p:nvSpPr>
        <p:spPr bwMode="auto">
          <a:xfrm>
            <a:off x="2202161" y="3676185"/>
            <a:ext cx="1577751" cy="538109"/>
          </a:xfrm>
          <a:prstGeom prst="rect">
            <a:avLst/>
          </a:prstGeom>
          <a:noFill/>
          <a:ln w="9525" cap="flat" cmpd="sng" algn="ctr">
            <a:noFill/>
            <a:prstDash val="solid"/>
            <a:round/>
            <a:headEnd type="none" w="med" len="med"/>
            <a:tailEnd type="none" w="med" len="med"/>
          </a:ln>
          <a:effectLst/>
        </p:spPr>
        <p:txBody>
          <a:bodyPr vert="horz" wrap="square" lIns="0" tIns="38098" rIns="0" bIns="38098" numCol="1" rtlCol="0" anchor="t" anchorCtr="0" compatLnSpc="1">
            <a:prstTxWarp prst="textNoShape">
              <a:avLst/>
            </a:prstTxWarp>
          </a:bodyPr>
          <a:lstStyle/>
          <a:p>
            <a:pPr defTabSz="1088331" fontAlgn="base">
              <a:lnSpc>
                <a:spcPct val="90000"/>
              </a:lnSpc>
              <a:spcBef>
                <a:spcPct val="0"/>
              </a:spcBef>
              <a:spcAft>
                <a:spcPct val="0"/>
              </a:spcAft>
              <a:defRPr/>
            </a:pPr>
            <a:r>
              <a:rPr lang="en-US" sz="3200" dirty="0" smtClean="0">
                <a:gradFill>
                  <a:gsLst>
                    <a:gs pos="0">
                      <a:srgbClr val="FFFFFF"/>
                    </a:gs>
                    <a:gs pos="100000">
                      <a:srgbClr val="FFFFFF"/>
                    </a:gs>
                  </a:gsLst>
                  <a:lin ang="16200000" scaled="0"/>
                </a:gradFill>
                <a:latin typeface="+mj-lt"/>
                <a:ea typeface="Segoe UI" pitchFamily="34" charset="0"/>
                <a:cs typeface="Segoe UI" pitchFamily="34" charset="0"/>
              </a:rPr>
              <a:t>Elasticity</a:t>
            </a:r>
            <a:endParaRPr lang="en-US" sz="3200" dirty="0">
              <a:gradFill>
                <a:gsLst>
                  <a:gs pos="0">
                    <a:srgbClr val="FFFFFF"/>
                  </a:gs>
                  <a:gs pos="100000">
                    <a:srgbClr val="FFFFFF"/>
                  </a:gs>
                </a:gsLst>
                <a:lin ang="16200000" scaled="0"/>
              </a:gradFill>
              <a:latin typeface="+mj-lt"/>
              <a:ea typeface="Segoe UI" pitchFamily="34" charset="0"/>
              <a:cs typeface="Segoe UI" pitchFamily="34" charset="0"/>
            </a:endParaRPr>
          </a:p>
        </p:txBody>
      </p:sp>
      <p:sp>
        <p:nvSpPr>
          <p:cNvPr id="15" name="Rectangle 14"/>
          <p:cNvSpPr/>
          <p:nvPr/>
        </p:nvSpPr>
        <p:spPr bwMode="auto">
          <a:xfrm>
            <a:off x="4073953" y="3676185"/>
            <a:ext cx="1573336" cy="641815"/>
          </a:xfrm>
          <a:prstGeom prst="rect">
            <a:avLst/>
          </a:prstGeom>
          <a:noFill/>
          <a:ln w="9525" cap="flat" cmpd="sng" algn="ctr">
            <a:noFill/>
            <a:prstDash val="solid"/>
            <a:round/>
            <a:headEnd type="none" w="med" len="med"/>
            <a:tailEnd type="none" w="med" len="med"/>
          </a:ln>
          <a:effectLst/>
        </p:spPr>
        <p:txBody>
          <a:bodyPr vert="horz" wrap="square" lIns="0" tIns="38098" rIns="0" bIns="38098" numCol="1" rtlCol="0" anchor="t" anchorCtr="0" compatLnSpc="1">
            <a:prstTxWarp prst="textNoShape">
              <a:avLst/>
            </a:prstTxWarp>
          </a:bodyPr>
          <a:lstStyle/>
          <a:p>
            <a:pPr defTabSz="1088331" fontAlgn="base">
              <a:lnSpc>
                <a:spcPts val="3100"/>
              </a:lnSpc>
              <a:spcBef>
                <a:spcPct val="0"/>
              </a:spcBef>
              <a:spcAft>
                <a:spcPct val="0"/>
              </a:spcAft>
              <a:defRPr/>
            </a:pPr>
            <a:r>
              <a:rPr lang="en-US" sz="3200" dirty="0" smtClean="0">
                <a:gradFill>
                  <a:gsLst>
                    <a:gs pos="0">
                      <a:srgbClr val="FFFFFF"/>
                    </a:gs>
                    <a:gs pos="100000">
                      <a:srgbClr val="FFFFFF"/>
                    </a:gs>
                  </a:gsLst>
                  <a:lin ang="16200000" scaled="0"/>
                </a:gradFill>
                <a:latin typeface="+mj-lt"/>
                <a:ea typeface="Segoe UI" pitchFamily="34" charset="0"/>
                <a:cs typeface="Segoe UI" pitchFamily="34" charset="0"/>
              </a:rPr>
              <a:t>Self - Service</a:t>
            </a:r>
            <a:endParaRPr lang="en-US" sz="3200" dirty="0">
              <a:gradFill>
                <a:gsLst>
                  <a:gs pos="0">
                    <a:srgbClr val="FFFFFF"/>
                  </a:gs>
                  <a:gs pos="100000">
                    <a:srgbClr val="FFFFFF"/>
                  </a:gs>
                </a:gsLst>
                <a:lin ang="16200000" scaled="0"/>
              </a:gradFill>
              <a:latin typeface="+mj-lt"/>
              <a:ea typeface="Segoe UI" pitchFamily="34" charset="0"/>
              <a:cs typeface="Segoe UI" pitchFamily="34" charset="0"/>
            </a:endParaRPr>
          </a:p>
        </p:txBody>
      </p:sp>
      <p:sp>
        <p:nvSpPr>
          <p:cNvPr id="16" name="Rectangle 15"/>
          <p:cNvSpPr/>
          <p:nvPr/>
        </p:nvSpPr>
        <p:spPr bwMode="auto">
          <a:xfrm>
            <a:off x="5820101" y="3676185"/>
            <a:ext cx="1848331" cy="743415"/>
          </a:xfrm>
          <a:prstGeom prst="rect">
            <a:avLst/>
          </a:prstGeom>
          <a:noFill/>
          <a:ln w="9525" cap="flat" cmpd="sng" algn="ctr">
            <a:noFill/>
            <a:prstDash val="solid"/>
            <a:round/>
            <a:headEnd type="none" w="med" len="med"/>
            <a:tailEnd type="none" w="med" len="med"/>
          </a:ln>
          <a:effectLst/>
        </p:spPr>
        <p:txBody>
          <a:bodyPr vert="horz" wrap="square" lIns="0" tIns="38098" rIns="0" bIns="38098" numCol="1" rtlCol="0" anchor="t" anchorCtr="0" compatLnSpc="1">
            <a:prstTxWarp prst="textNoShape">
              <a:avLst/>
            </a:prstTxWarp>
          </a:bodyPr>
          <a:lstStyle/>
          <a:p>
            <a:pPr defTabSz="1088331" fontAlgn="base">
              <a:lnSpc>
                <a:spcPts val="3100"/>
              </a:lnSpc>
              <a:spcBef>
                <a:spcPct val="0"/>
              </a:spcBef>
              <a:spcAft>
                <a:spcPct val="0"/>
              </a:spcAft>
              <a:defRPr/>
            </a:pPr>
            <a:r>
              <a:rPr lang="en-US" sz="3200" dirty="0" smtClean="0">
                <a:gradFill>
                  <a:gsLst>
                    <a:gs pos="0">
                      <a:srgbClr val="FFFFFF"/>
                    </a:gs>
                    <a:gs pos="100000">
                      <a:srgbClr val="FFFFFF"/>
                    </a:gs>
                  </a:gsLst>
                  <a:lin ang="16200000" scaled="0"/>
                </a:gradFill>
                <a:latin typeface="+mj-lt"/>
                <a:ea typeface="Segoe UI" pitchFamily="34" charset="0"/>
                <a:cs typeface="Segoe UI" pitchFamily="34" charset="0"/>
              </a:rPr>
              <a:t>Control &amp; Customize</a:t>
            </a:r>
            <a:endParaRPr lang="en-US" sz="3200" dirty="0">
              <a:gradFill>
                <a:gsLst>
                  <a:gs pos="0">
                    <a:srgbClr val="FFFFFF"/>
                  </a:gs>
                  <a:gs pos="100000">
                    <a:srgbClr val="FFFFFF"/>
                  </a:gs>
                </a:gsLst>
                <a:lin ang="16200000" scaled="0"/>
              </a:gradFill>
              <a:latin typeface="+mj-lt"/>
              <a:ea typeface="Segoe UI" pitchFamily="34" charset="0"/>
              <a:cs typeface="Segoe UI" pitchFamily="34" charset="0"/>
            </a:endParaRPr>
          </a:p>
        </p:txBody>
      </p:sp>
    </p:spTree>
    <p:extLst>
      <p:ext uri="{BB962C8B-B14F-4D97-AF65-F5344CB8AC3E}">
        <p14:creationId xmlns:p14="http://schemas.microsoft.com/office/powerpoint/2010/main" val="31225578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ppt_x</p:attrName>
                                        </p:attrNameLst>
                                      </p:cBhvr>
                                      <p:tavLst>
                                        <p:tav tm="0">
                                          <p:val>
                                            <p:strVal val="#ppt_x-#ppt_w*1.125000"/>
                                          </p:val>
                                        </p:tav>
                                        <p:tav tm="100000">
                                          <p:val>
                                            <p:strVal val="#ppt_x"/>
                                          </p:val>
                                        </p:tav>
                                      </p:tavLst>
                                    </p:anim>
                                    <p:animEffect transition="in" filter="wipe(right)">
                                      <p:cBhvr>
                                        <p:cTn id="8" dur="500"/>
                                        <p:tgtEl>
                                          <p:spTgt spid="12"/>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p:tgtEl>
                                          <p:spTgt spid="13"/>
                                        </p:tgtEl>
                                        <p:attrNameLst>
                                          <p:attrName>ppt_x</p:attrName>
                                        </p:attrNameLst>
                                      </p:cBhvr>
                                      <p:tavLst>
                                        <p:tav tm="0">
                                          <p:val>
                                            <p:strVal val="#ppt_x-#ppt_w*1.125000"/>
                                          </p:val>
                                        </p:tav>
                                        <p:tav tm="100000">
                                          <p:val>
                                            <p:strVal val="#ppt_x"/>
                                          </p:val>
                                        </p:tav>
                                      </p:tavLst>
                                    </p:anim>
                                    <p:animEffect transition="in" filter="wipe(right)">
                                      <p:cBhvr>
                                        <p:cTn id="12" dur="500"/>
                                        <p:tgtEl>
                                          <p:spTgt spid="13"/>
                                        </p:tgtEl>
                                      </p:cBhvr>
                                    </p:animEffect>
                                  </p:childTnLst>
                                </p:cTn>
                              </p:par>
                              <p:par>
                                <p:cTn id="13" presetID="12" presetClass="entr" presetSubtype="8" fill="hold" grpId="0" nodeType="withEffect">
                                  <p:stCondLst>
                                    <p:cond delay="25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p:tgtEl>
                                          <p:spTgt spid="11"/>
                                        </p:tgtEl>
                                        <p:attrNameLst>
                                          <p:attrName>ppt_x</p:attrName>
                                        </p:attrNameLst>
                                      </p:cBhvr>
                                      <p:tavLst>
                                        <p:tav tm="0">
                                          <p:val>
                                            <p:strVal val="#ppt_x-#ppt_w*1.125000"/>
                                          </p:val>
                                        </p:tav>
                                        <p:tav tm="100000">
                                          <p:val>
                                            <p:strVal val="#ppt_x"/>
                                          </p:val>
                                        </p:tav>
                                      </p:tavLst>
                                    </p:anim>
                                    <p:animEffect transition="in" filter="wipe(right)">
                                      <p:cBhvr>
                                        <p:cTn id="16" dur="500"/>
                                        <p:tgtEl>
                                          <p:spTgt spid="11"/>
                                        </p:tgtEl>
                                      </p:cBhvr>
                                    </p:animEffect>
                                  </p:childTnLst>
                                </p:cTn>
                              </p:par>
                              <p:par>
                                <p:cTn id="17" presetID="12" presetClass="entr" presetSubtype="8" fill="hold" grpId="0" nodeType="withEffect">
                                  <p:stCondLst>
                                    <p:cond delay="25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ppt_x</p:attrName>
                                        </p:attrNameLst>
                                      </p:cBhvr>
                                      <p:tavLst>
                                        <p:tav tm="0">
                                          <p:val>
                                            <p:strVal val="#ppt_x-#ppt_w*1.125000"/>
                                          </p:val>
                                        </p:tav>
                                        <p:tav tm="100000">
                                          <p:val>
                                            <p:strVal val="#ppt_x"/>
                                          </p:val>
                                        </p:tav>
                                      </p:tavLst>
                                    </p:anim>
                                    <p:animEffect transition="in" filter="wipe(right)">
                                      <p:cBhvr>
                                        <p:cTn id="20" dur="500"/>
                                        <p:tgtEl>
                                          <p:spTgt spid="14"/>
                                        </p:tgtEl>
                                      </p:cBhvr>
                                    </p:animEffect>
                                  </p:childTnLst>
                                </p:cTn>
                              </p:par>
                              <p:par>
                                <p:cTn id="21" presetID="12" presetClass="entr" presetSubtype="8" fill="hold" grpId="0" nodeType="withEffect">
                                  <p:stCondLst>
                                    <p:cond delay="5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p:tgtEl>
                                          <p:spTgt spid="5"/>
                                        </p:tgtEl>
                                        <p:attrNameLst>
                                          <p:attrName>ppt_x</p:attrName>
                                        </p:attrNameLst>
                                      </p:cBhvr>
                                      <p:tavLst>
                                        <p:tav tm="0">
                                          <p:val>
                                            <p:strVal val="#ppt_x-#ppt_w*1.125000"/>
                                          </p:val>
                                        </p:tav>
                                        <p:tav tm="100000">
                                          <p:val>
                                            <p:strVal val="#ppt_x"/>
                                          </p:val>
                                        </p:tav>
                                      </p:tavLst>
                                    </p:anim>
                                    <p:animEffect transition="in" filter="wipe(right)">
                                      <p:cBhvr>
                                        <p:cTn id="24" dur="500"/>
                                        <p:tgtEl>
                                          <p:spTgt spid="5"/>
                                        </p:tgtEl>
                                      </p:cBhvr>
                                    </p:animEffect>
                                  </p:childTnLst>
                                </p:cTn>
                              </p:par>
                              <p:par>
                                <p:cTn id="25" presetID="12" presetClass="entr" presetSubtype="8" fill="hold" grpId="0" nodeType="withEffect">
                                  <p:stCondLst>
                                    <p:cond delay="50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p:tgtEl>
                                          <p:spTgt spid="15"/>
                                        </p:tgtEl>
                                        <p:attrNameLst>
                                          <p:attrName>ppt_x</p:attrName>
                                        </p:attrNameLst>
                                      </p:cBhvr>
                                      <p:tavLst>
                                        <p:tav tm="0">
                                          <p:val>
                                            <p:strVal val="#ppt_x-#ppt_w*1.125000"/>
                                          </p:val>
                                        </p:tav>
                                        <p:tav tm="100000">
                                          <p:val>
                                            <p:strVal val="#ppt_x"/>
                                          </p:val>
                                        </p:tav>
                                      </p:tavLst>
                                    </p:anim>
                                    <p:animEffect transition="in" filter="wipe(right)">
                                      <p:cBhvr>
                                        <p:cTn id="28" dur="500"/>
                                        <p:tgtEl>
                                          <p:spTgt spid="15"/>
                                        </p:tgtEl>
                                      </p:cBhvr>
                                    </p:animEffect>
                                  </p:childTnLst>
                                </p:cTn>
                              </p:par>
                              <p:par>
                                <p:cTn id="29" presetID="12" presetClass="entr" presetSubtype="8" fill="hold" grpId="0" nodeType="withEffect">
                                  <p:stCondLst>
                                    <p:cond delay="75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ppt_x</p:attrName>
                                        </p:attrNameLst>
                                      </p:cBhvr>
                                      <p:tavLst>
                                        <p:tav tm="0">
                                          <p:val>
                                            <p:strVal val="#ppt_x-#ppt_w*1.125000"/>
                                          </p:val>
                                        </p:tav>
                                        <p:tav tm="100000">
                                          <p:val>
                                            <p:strVal val="#ppt_x"/>
                                          </p:val>
                                        </p:tav>
                                      </p:tavLst>
                                    </p:anim>
                                    <p:animEffect transition="in" filter="wipe(right)">
                                      <p:cBhvr>
                                        <p:cTn id="32" dur="500"/>
                                        <p:tgtEl>
                                          <p:spTgt spid="9"/>
                                        </p:tgtEl>
                                      </p:cBhvr>
                                    </p:animEffect>
                                  </p:childTnLst>
                                </p:cTn>
                              </p:par>
                              <p:par>
                                <p:cTn id="33" presetID="12" presetClass="entr" presetSubtype="8" fill="hold" grpId="0" nodeType="withEffect">
                                  <p:stCondLst>
                                    <p:cond delay="75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p:tgtEl>
                                          <p:spTgt spid="16"/>
                                        </p:tgtEl>
                                        <p:attrNameLst>
                                          <p:attrName>ppt_x</p:attrName>
                                        </p:attrNameLst>
                                      </p:cBhvr>
                                      <p:tavLst>
                                        <p:tav tm="0">
                                          <p:val>
                                            <p:strVal val="#ppt_x-#ppt_w*1.125000"/>
                                          </p:val>
                                        </p:tav>
                                        <p:tav tm="100000">
                                          <p:val>
                                            <p:strVal val="#ppt_x"/>
                                          </p:val>
                                        </p:tav>
                                      </p:tavLst>
                                    </p:anim>
                                    <p:animEffect transition="in" filter="wipe(right)">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mph" presetSubtype="2" fill="hold" nodeType="clickEffect">
                                  <p:stCondLst>
                                    <p:cond delay="0"/>
                                  </p:stCondLst>
                                  <p:childTnLst>
                                    <p:animClr clrSpc="rgb" dir="cw">
                                      <p:cBhvr>
                                        <p:cTn id="40" dur="500" fill="hold"/>
                                        <p:tgtEl>
                                          <p:spTgt spid="12"/>
                                        </p:tgtEl>
                                        <p:attrNameLst>
                                          <p:attrName>fillcolor</p:attrName>
                                        </p:attrNameLst>
                                      </p:cBhvr>
                                      <p:to>
                                        <a:srgbClr val="FFFFFF"/>
                                      </p:to>
                                    </p:animClr>
                                    <p:set>
                                      <p:cBhvr>
                                        <p:cTn id="41" dur="500" fill="hold"/>
                                        <p:tgtEl>
                                          <p:spTgt spid="12"/>
                                        </p:tgtEl>
                                        <p:attrNameLst>
                                          <p:attrName>fill.type</p:attrName>
                                        </p:attrNameLst>
                                      </p:cBhvr>
                                      <p:to>
                                        <p:strVal val="solid"/>
                                      </p:to>
                                    </p:set>
                                    <p:set>
                                      <p:cBhvr>
                                        <p:cTn id="42" dur="500" fill="hold"/>
                                        <p:tgtEl>
                                          <p:spTgt spid="12"/>
                                        </p:tgtEl>
                                        <p:attrNameLst>
                                          <p:attrName>fill.on</p:attrName>
                                        </p:attrNameLst>
                                      </p:cBhvr>
                                      <p:to>
                                        <p:strVal val="true"/>
                                      </p:to>
                                    </p:set>
                                  </p:childTnLst>
                                </p:cTn>
                              </p:par>
                              <p:par>
                                <p:cTn id="43" presetID="3" presetClass="emph" presetSubtype="2" fill="hold" grpId="1" nodeType="withEffect">
                                  <p:stCondLst>
                                    <p:cond delay="0"/>
                                  </p:stCondLst>
                                  <p:childTnLst>
                                    <p:animClr clrSpc="rgb" dir="cw">
                                      <p:cBhvr override="childStyle">
                                        <p:cTn id="44" dur="500" fill="hold"/>
                                        <p:tgtEl>
                                          <p:spTgt spid="13"/>
                                        </p:tgtEl>
                                        <p:attrNameLst>
                                          <p:attrName>style.color</p:attrName>
                                        </p:attrNameLst>
                                      </p:cBhvr>
                                      <p:to>
                                        <a:srgbClr val="3F3F3F"/>
                                      </p:to>
                                    </p:animClr>
                                  </p:childTnLst>
                                </p:cTn>
                              </p:par>
                              <p:par>
                                <p:cTn id="45" presetID="42" presetClass="path" presetSubtype="0" accel="50000" decel="50000" fill="hold" grpId="1" nodeType="withEffect">
                                  <p:stCondLst>
                                    <p:cond delay="0"/>
                                  </p:stCondLst>
                                  <p:childTnLst>
                                    <p:animMotion origin="layout" path="M 4.79167E-6 -1.85185E-6 L 4.79167E-6 0.07593 " pathEditMode="relative" rAng="0" ptsTypes="AA">
                                      <p:cBhvr>
                                        <p:cTn id="46" dur="1000" fill="hold"/>
                                        <p:tgtEl>
                                          <p:spTgt spid="11"/>
                                        </p:tgtEl>
                                        <p:attrNameLst>
                                          <p:attrName>ppt_x</p:attrName>
                                          <p:attrName>ppt_y</p:attrName>
                                        </p:attrNameLst>
                                      </p:cBhvr>
                                      <p:rCtr x="0" y="3796"/>
                                    </p:animMotion>
                                  </p:childTnLst>
                                </p:cTn>
                              </p:par>
                              <p:par>
                                <p:cTn id="47" presetID="42" presetClass="path" presetSubtype="0" accel="50000" decel="50000" fill="hold" grpId="1" nodeType="withEffect">
                                  <p:stCondLst>
                                    <p:cond delay="0"/>
                                  </p:stCondLst>
                                  <p:childTnLst>
                                    <p:animMotion origin="layout" path="M -1.66667E-6 -1.48148E-6 L -1.66667E-6 0.09144 " pathEditMode="relative" rAng="0" ptsTypes="AA">
                                      <p:cBhvr>
                                        <p:cTn id="48" dur="1000" fill="hold"/>
                                        <p:tgtEl>
                                          <p:spTgt spid="14"/>
                                        </p:tgtEl>
                                        <p:attrNameLst>
                                          <p:attrName>ppt_x</p:attrName>
                                          <p:attrName>ppt_y</p:attrName>
                                        </p:attrNameLst>
                                      </p:cBhvr>
                                      <p:rCtr x="0" y="4560"/>
                                    </p:animMotion>
                                  </p:childTnLst>
                                </p:cTn>
                              </p:par>
                              <p:par>
                                <p:cTn id="49" presetID="42" presetClass="path" presetSubtype="0" accel="50000" decel="50000" fill="hold" grpId="1" nodeType="withEffect">
                                  <p:stCondLst>
                                    <p:cond delay="0"/>
                                  </p:stCondLst>
                                  <p:childTnLst>
                                    <p:animMotion origin="layout" path="M 1.875E-6 -1.85185E-6 L 1.875E-6 0.07593 " pathEditMode="relative" rAng="0" ptsTypes="AA">
                                      <p:cBhvr>
                                        <p:cTn id="50" dur="1000" fill="hold"/>
                                        <p:tgtEl>
                                          <p:spTgt spid="5"/>
                                        </p:tgtEl>
                                        <p:attrNameLst>
                                          <p:attrName>ppt_x</p:attrName>
                                          <p:attrName>ppt_y</p:attrName>
                                        </p:attrNameLst>
                                      </p:cBhvr>
                                      <p:rCtr x="0" y="3796"/>
                                    </p:animMotion>
                                  </p:childTnLst>
                                </p:cTn>
                              </p:par>
                              <p:par>
                                <p:cTn id="51" presetID="42" presetClass="path" presetSubtype="0" accel="50000" decel="50000" fill="hold" grpId="1" nodeType="withEffect">
                                  <p:stCondLst>
                                    <p:cond delay="0"/>
                                  </p:stCondLst>
                                  <p:childTnLst>
                                    <p:animMotion origin="layout" path="M -1.875E-6 -3.7037E-7 L -1.875E-6 0.0838 " pathEditMode="relative" rAng="0" ptsTypes="AA">
                                      <p:cBhvr>
                                        <p:cTn id="52" dur="1000" fill="hold"/>
                                        <p:tgtEl>
                                          <p:spTgt spid="15"/>
                                        </p:tgtEl>
                                        <p:attrNameLst>
                                          <p:attrName>ppt_x</p:attrName>
                                          <p:attrName>ppt_y</p:attrName>
                                        </p:attrNameLst>
                                      </p:cBhvr>
                                      <p:rCtr x="0" y="4190"/>
                                    </p:animMotion>
                                  </p:childTnLst>
                                </p:cTn>
                              </p:par>
                              <p:par>
                                <p:cTn id="53" presetID="42" presetClass="path" presetSubtype="0" accel="50000" decel="50000" fill="hold" grpId="1" nodeType="withEffect">
                                  <p:stCondLst>
                                    <p:cond delay="0"/>
                                  </p:stCondLst>
                                  <p:childTnLst>
                                    <p:animMotion origin="layout" path="M 3.75E-6 1.11111E-6 L 3.75E-6 0.07268 " pathEditMode="relative" rAng="0" ptsTypes="AA">
                                      <p:cBhvr>
                                        <p:cTn id="54" dur="1000" fill="hold"/>
                                        <p:tgtEl>
                                          <p:spTgt spid="9"/>
                                        </p:tgtEl>
                                        <p:attrNameLst>
                                          <p:attrName>ppt_x</p:attrName>
                                          <p:attrName>ppt_y</p:attrName>
                                        </p:attrNameLst>
                                      </p:cBhvr>
                                      <p:rCtr x="0" y="3634"/>
                                    </p:animMotion>
                                  </p:childTnLst>
                                </p:cTn>
                              </p:par>
                              <p:par>
                                <p:cTn id="55" presetID="42" presetClass="path" presetSubtype="0" accel="50000" decel="50000" fill="hold" grpId="1" nodeType="withEffect">
                                  <p:stCondLst>
                                    <p:cond delay="0"/>
                                  </p:stCondLst>
                                  <p:childTnLst>
                                    <p:animMotion origin="layout" path="M -1.45833E-6 2.22222E-6 L -1.45833E-6 0.09861 " pathEditMode="relative" rAng="0" ptsTypes="AA">
                                      <p:cBhvr>
                                        <p:cTn id="56" dur="1000" fill="hold"/>
                                        <p:tgtEl>
                                          <p:spTgt spid="16"/>
                                        </p:tgtEl>
                                        <p:attrNameLst>
                                          <p:attrName>ppt_x</p:attrName>
                                          <p:attrName>ppt_y</p:attrName>
                                        </p:attrNameLst>
                                      </p:cBhvr>
                                      <p:rCtr x="0" y="4931"/>
                                    </p:animMotion>
                                  </p:childTnLst>
                                </p:cTn>
                              </p:par>
                              <p:par>
                                <p:cTn id="57" presetID="42" presetClass="path" presetSubtype="0" accel="50000" decel="50000" fill="hold" grpId="1" nodeType="withEffect">
                                  <p:stCondLst>
                                    <p:cond delay="0"/>
                                  </p:stCondLst>
                                  <p:childTnLst>
                                    <p:animMotion origin="layout" path="M -4.16667E-7 -3.7037E-7 L -4.16667E-7 -0.0794 " pathEditMode="relative" rAng="0" ptsTypes="AA">
                                      <p:cBhvr>
                                        <p:cTn id="58" dur="1000" fill="hold"/>
                                        <p:tgtEl>
                                          <p:spTgt spid="12"/>
                                        </p:tgtEl>
                                        <p:attrNameLst>
                                          <p:attrName>ppt_x</p:attrName>
                                          <p:attrName>ppt_y</p:attrName>
                                        </p:attrNameLst>
                                      </p:cBhvr>
                                      <p:rCtr x="0" y="-3981"/>
                                    </p:animMotion>
                                  </p:childTnLst>
                                </p:cTn>
                              </p:par>
                              <p:par>
                                <p:cTn id="59" presetID="42" presetClass="path" presetSubtype="0" accel="50000" decel="50000" fill="hold" grpId="2" nodeType="withEffect">
                                  <p:stCondLst>
                                    <p:cond delay="0"/>
                                  </p:stCondLst>
                                  <p:childTnLst>
                                    <p:animMotion origin="layout" path="M -3.95833E-6 3.7037E-6 L -3.95833E-6 -0.09005 " pathEditMode="relative" rAng="0" ptsTypes="AA">
                                      <p:cBhvr>
                                        <p:cTn id="60" dur="1000" fill="hold"/>
                                        <p:tgtEl>
                                          <p:spTgt spid="13"/>
                                        </p:tgtEl>
                                        <p:attrNameLst>
                                          <p:attrName>ppt_x</p:attrName>
                                          <p:attrName>ppt_y</p:attrName>
                                        </p:attrNameLst>
                                      </p:cBhvr>
                                      <p:rCtr x="0" y="-45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1" grpId="0" animBg="1"/>
      <p:bldP spid="11" grpId="1" animBg="1"/>
      <p:bldP spid="12" grpId="0" animBg="1"/>
      <p:bldP spid="12" grpId="1" animBg="1"/>
      <p:bldP spid="9" grpId="0" animBg="1"/>
      <p:bldP spid="9" grpId="1" animBg="1"/>
      <p:bldP spid="13" grpId="0"/>
      <p:bldP spid="13" grpId="1"/>
      <p:bldP spid="13" grpId="2"/>
      <p:bldP spid="14" grpId="0"/>
      <p:bldP spid="14" grpId="1"/>
      <p:bldP spid="15" grpId="0"/>
      <p:bldP spid="15" grpId="1"/>
      <p:bldP spid="16" grpId="0"/>
      <p:bldP spid="16"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7" descr="C:\Users\victor.melniciuc\Desktop\==Work\TechEd SQL deck\assets\ServerVe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0099" y="4371970"/>
            <a:ext cx="442979" cy="87840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7" descr="C:\Users\victor.melniciuc\Desktop\==Work\TechEd SQL deck\assets\ServerVe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1171" y="4536722"/>
            <a:ext cx="442979" cy="87840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7" descr="C:\Users\victor.melniciuc\Desktop\==Work\TechEd SQL deck\assets\ServerVe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6712" y="4699183"/>
            <a:ext cx="442979" cy="87840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251520" y="-27384"/>
            <a:ext cx="8229600" cy="1143000"/>
          </a:xfrm>
        </p:spPr>
        <p:txBody>
          <a:bodyPr/>
          <a:lstStyle/>
          <a:p>
            <a:r>
              <a:rPr lang="en-US" dirty="0"/>
              <a:t>Resource Pooling Key Steps</a:t>
            </a:r>
          </a:p>
        </p:txBody>
      </p:sp>
      <p:sp>
        <p:nvSpPr>
          <p:cNvPr id="8" name="Title 1"/>
          <p:cNvSpPr txBox="1">
            <a:spLocks/>
          </p:cNvSpPr>
          <p:nvPr/>
        </p:nvSpPr>
        <p:spPr>
          <a:xfrm>
            <a:off x="381000" y="797611"/>
            <a:ext cx="8382000" cy="3877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2800" dirty="0">
                <a:solidFill>
                  <a:schemeClr val="accent1">
                    <a:alpha val="99000"/>
                  </a:schemeClr>
                </a:solidFill>
              </a:rPr>
              <a:t>Consolidate databases</a:t>
            </a:r>
          </a:p>
        </p:txBody>
      </p:sp>
      <p:graphicFrame>
        <p:nvGraphicFramePr>
          <p:cNvPr id="9" name="Table 8"/>
          <p:cNvGraphicFramePr>
            <a:graphicFrameLocks noGrp="1"/>
          </p:cNvGraphicFramePr>
          <p:nvPr>
            <p:extLst>
              <p:ext uri="{D42A27DB-BD31-4B8C-83A1-F6EECF244321}">
                <p14:modId xmlns:p14="http://schemas.microsoft.com/office/powerpoint/2010/main" val="992714735"/>
              </p:ext>
            </p:extLst>
          </p:nvPr>
        </p:nvGraphicFramePr>
        <p:xfrm>
          <a:off x="771932" y="1566153"/>
          <a:ext cx="3705367" cy="2382520"/>
        </p:xfrm>
        <a:graphic>
          <a:graphicData uri="http://schemas.openxmlformats.org/drawingml/2006/table">
            <a:tbl>
              <a:tblPr firstRow="1" bandRow="1">
                <a:tableStyleId>{5C22544A-7EE6-4342-B048-85BDC9FD1C3A}</a:tableStyleId>
              </a:tblPr>
              <a:tblGrid>
                <a:gridCol w="1580441"/>
                <a:gridCol w="2124926"/>
              </a:tblGrid>
              <a:tr h="370840">
                <a:tc>
                  <a:txBody>
                    <a:bodyPr/>
                    <a:lstStyle/>
                    <a:p>
                      <a:r>
                        <a:rPr lang="en-US" sz="1200" dirty="0" smtClean="0">
                          <a:solidFill>
                            <a:schemeClr val="bg1"/>
                          </a:solidFill>
                        </a:rPr>
                        <a:t>STEPS</a:t>
                      </a:r>
                      <a:endParaRPr lang="en-US" sz="1200" dirty="0">
                        <a:solidFill>
                          <a:schemeClr val="bg1"/>
                        </a:solidFill>
                      </a:endParaRPr>
                    </a:p>
                  </a:txBody>
                  <a:tcPr marL="68598" marR="68598" marT="91440" marB="9144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solidFill>
                  </a:tcPr>
                </a:tc>
                <a:tc>
                  <a:txBody>
                    <a:bodyPr/>
                    <a:lstStyle/>
                    <a:p>
                      <a:r>
                        <a:rPr lang="en-US" sz="1200" dirty="0" smtClean="0">
                          <a:solidFill>
                            <a:schemeClr val="bg1"/>
                          </a:solidFill>
                        </a:rPr>
                        <a:t>TOOLS OR FEATURES</a:t>
                      </a:r>
                      <a:endParaRPr lang="en-US" sz="1200" dirty="0">
                        <a:solidFill>
                          <a:schemeClr val="bg1"/>
                        </a:solidFill>
                      </a:endParaRPr>
                    </a:p>
                  </a:txBody>
                  <a:tcPr marL="68598" marR="68598" marT="91440" marB="9144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solidFill>
                  </a:tcPr>
                </a:tc>
              </a:tr>
              <a:tr h="370840">
                <a:tc>
                  <a:txBody>
                    <a:bodyPr/>
                    <a:lstStyle/>
                    <a:p>
                      <a:pPr>
                        <a:spcBef>
                          <a:spcPts val="1800"/>
                        </a:spcBef>
                        <a:spcAft>
                          <a:spcPts val="600"/>
                        </a:spcAft>
                      </a:pPr>
                      <a:r>
                        <a:rPr lang="en-US" sz="1400" dirty="0" smtClean="0">
                          <a:solidFill>
                            <a:schemeClr val="bg1"/>
                          </a:solidFill>
                        </a:rPr>
                        <a:t>Discover SQL sprawl and capacity planning</a:t>
                      </a:r>
                    </a:p>
                  </a:txBody>
                  <a:tcPr marL="68598" marR="68598" marT="91440" marB="91440">
                    <a:lnL w="12700" cap="flat" cmpd="sng" algn="ctr">
                      <a:noFill/>
                      <a:prstDash val="solid"/>
                      <a:round/>
                      <a:headEnd type="none" w="med" len="med"/>
                      <a:tailEnd type="none" w="med" len="med"/>
                    </a:lnL>
                    <a:lnT w="19050" cap="flat" cmpd="sng" algn="ctr">
                      <a:solidFill>
                        <a:schemeClr val="tx1"/>
                      </a:solidFill>
                      <a:prstDash val="solid"/>
                      <a:round/>
                      <a:headEnd type="none" w="med" len="med"/>
                      <a:tailEnd type="none" w="med" len="med"/>
                    </a:lnT>
                    <a:noFill/>
                  </a:tcPr>
                </a:tc>
                <a:tc>
                  <a:txBody>
                    <a:bodyPr/>
                    <a:lstStyle/>
                    <a:p>
                      <a:pPr marL="0" algn="l" defTabSz="914363" rtl="0" eaLnBrk="1" latinLnBrk="0" hangingPunct="1">
                        <a:spcBef>
                          <a:spcPts val="1800"/>
                        </a:spcBef>
                        <a:spcAft>
                          <a:spcPts val="600"/>
                        </a:spcAft>
                      </a:pPr>
                      <a:r>
                        <a:rPr lang="en-US" sz="1200" kern="1200" dirty="0" smtClean="0">
                          <a:solidFill>
                            <a:schemeClr val="bg1"/>
                          </a:solidFill>
                          <a:latin typeface="+mn-lt"/>
                          <a:ea typeface="+mn-ea"/>
                          <a:cs typeface="+mn-cs"/>
                        </a:rPr>
                        <a:t>Microsoft® Assessment and Planning (MAP) Toolkit 6.0</a:t>
                      </a:r>
                      <a:r>
                        <a:rPr lang="en-US" sz="1200" kern="1200" dirty="0">
                          <a:solidFill>
                            <a:schemeClr val="bg1"/>
                          </a:solidFill>
                          <a:latin typeface="+mn-lt"/>
                          <a:ea typeface="+mn-ea"/>
                          <a:cs typeface="+mn-cs"/>
                        </a:rPr>
                        <a:t/>
                      </a:r>
                      <a:br>
                        <a:rPr lang="en-US" sz="1200" kern="1200" dirty="0">
                          <a:solidFill>
                            <a:schemeClr val="bg1"/>
                          </a:solidFill>
                          <a:latin typeface="+mn-lt"/>
                          <a:ea typeface="+mn-ea"/>
                          <a:cs typeface="+mn-cs"/>
                        </a:rPr>
                      </a:br>
                      <a:r>
                        <a:rPr lang="en-US" sz="1200" kern="1200" dirty="0" smtClean="0">
                          <a:solidFill>
                            <a:schemeClr val="bg1"/>
                          </a:solidFill>
                          <a:latin typeface="+mn-lt"/>
                          <a:ea typeface="+mn-ea"/>
                          <a:cs typeface="+mn-cs"/>
                        </a:rPr>
                        <a:t>Microsoft Consolidation Planning Tool for SQL Server v1.0</a:t>
                      </a:r>
                    </a:p>
                  </a:txBody>
                  <a:tcPr marL="68598" marR="68598" marT="91440" marB="91440">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noFill/>
                  </a:tcPr>
                </a:tc>
              </a:tr>
              <a:tr h="370840">
                <a:tc>
                  <a:txBody>
                    <a:bodyPr/>
                    <a:lstStyle/>
                    <a:p>
                      <a:pPr marL="0" marR="0" indent="0" algn="l" defTabSz="914363" rtl="0" eaLnBrk="1" fontAlgn="auto" latinLnBrk="0" hangingPunct="1">
                        <a:lnSpc>
                          <a:spcPct val="100000"/>
                        </a:lnSpc>
                        <a:spcBef>
                          <a:spcPts val="1800"/>
                        </a:spcBef>
                        <a:spcAft>
                          <a:spcPts val="600"/>
                        </a:spcAft>
                        <a:buClrTx/>
                        <a:buSzTx/>
                        <a:buFontTx/>
                        <a:buNone/>
                        <a:tabLst/>
                        <a:defRPr/>
                      </a:pPr>
                      <a:r>
                        <a:rPr lang="en-US" sz="1400" dirty="0" smtClean="0">
                          <a:solidFill>
                            <a:schemeClr val="bg1"/>
                          </a:solidFill>
                        </a:rPr>
                        <a:t>Consolidation options</a:t>
                      </a:r>
                    </a:p>
                  </a:txBody>
                  <a:tcPr marL="68598" marR="68598" marT="91440" marB="91440">
                    <a:lnL w="12700" cap="flat" cmpd="sng" algn="ctr">
                      <a:noFill/>
                      <a:prstDash val="solid"/>
                      <a:round/>
                      <a:headEnd type="none" w="med" len="med"/>
                      <a:tailEnd type="none" w="med" len="med"/>
                    </a:lnL>
                    <a:lnB w="12700" cap="flat" cmpd="sng" algn="ctr">
                      <a:noFill/>
                      <a:prstDash val="solid"/>
                      <a:round/>
                      <a:headEnd type="none" w="med" len="med"/>
                      <a:tailEnd type="none" w="med" len="med"/>
                    </a:lnB>
                    <a:noFill/>
                  </a:tcPr>
                </a:tc>
                <a:tc>
                  <a:txBody>
                    <a:bodyPr/>
                    <a:lstStyle/>
                    <a:p>
                      <a:pPr marL="0" algn="l" defTabSz="914363" rtl="0" eaLnBrk="1" latinLnBrk="0" hangingPunct="1">
                        <a:spcBef>
                          <a:spcPts val="0"/>
                        </a:spcBef>
                        <a:spcAft>
                          <a:spcPts val="1200"/>
                        </a:spcAft>
                      </a:pPr>
                      <a:r>
                        <a:rPr lang="en-US" sz="1200" kern="1200" dirty="0" smtClean="0">
                          <a:solidFill>
                            <a:schemeClr val="bg1"/>
                          </a:solidFill>
                          <a:latin typeface="+mn-lt"/>
                          <a:ea typeface="+mn-ea"/>
                          <a:cs typeface="+mn-cs"/>
                        </a:rPr>
                        <a:t>Microsoft SQL Server® 2008 R2 Upgrade Advisor</a:t>
                      </a:r>
                      <a:br>
                        <a:rPr lang="en-US" sz="1200" kern="1200" dirty="0" smtClean="0">
                          <a:solidFill>
                            <a:schemeClr val="bg1"/>
                          </a:solidFill>
                          <a:latin typeface="+mn-lt"/>
                          <a:ea typeface="+mn-ea"/>
                          <a:cs typeface="+mn-cs"/>
                        </a:rPr>
                      </a:br>
                      <a:r>
                        <a:rPr lang="en-US" sz="1200" kern="1200" dirty="0" smtClean="0">
                          <a:solidFill>
                            <a:schemeClr val="bg1"/>
                          </a:solidFill>
                          <a:latin typeface="+mn-lt"/>
                          <a:ea typeface="+mn-ea"/>
                          <a:cs typeface="+mn-cs"/>
                        </a:rPr>
                        <a:t>SQL Server Migration Assistant (SSMA)</a:t>
                      </a:r>
                      <a:endParaRPr lang="en-US" sz="1200" kern="1200" dirty="0">
                        <a:solidFill>
                          <a:schemeClr val="bg1"/>
                        </a:solidFill>
                        <a:latin typeface="+mn-lt"/>
                        <a:ea typeface="+mn-ea"/>
                        <a:cs typeface="+mn-cs"/>
                      </a:endParaRPr>
                    </a:p>
                  </a:txBody>
                  <a:tcPr marL="68598" marR="68598" marT="91440" marB="91440">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244702680"/>
              </p:ext>
            </p:extLst>
          </p:nvPr>
        </p:nvGraphicFramePr>
        <p:xfrm>
          <a:off x="4792075" y="1566153"/>
          <a:ext cx="3705367" cy="1971040"/>
        </p:xfrm>
        <a:graphic>
          <a:graphicData uri="http://schemas.openxmlformats.org/drawingml/2006/table">
            <a:tbl>
              <a:tblPr firstRow="1" bandRow="1">
                <a:tableStyleId>{5C22544A-7EE6-4342-B048-85BDC9FD1C3A}</a:tableStyleId>
              </a:tblPr>
              <a:tblGrid>
                <a:gridCol w="1580441"/>
                <a:gridCol w="2124926"/>
              </a:tblGrid>
              <a:tr h="370840">
                <a:tc>
                  <a:txBody>
                    <a:bodyPr/>
                    <a:lstStyle/>
                    <a:p>
                      <a:r>
                        <a:rPr lang="en-US" sz="1200" dirty="0" smtClean="0">
                          <a:solidFill>
                            <a:schemeClr val="bg1"/>
                          </a:solidFill>
                        </a:rPr>
                        <a:t>STEPS</a:t>
                      </a:r>
                      <a:endParaRPr lang="en-US" sz="1200" dirty="0">
                        <a:solidFill>
                          <a:schemeClr val="bg1"/>
                        </a:solidFill>
                      </a:endParaRPr>
                    </a:p>
                  </a:txBody>
                  <a:tcPr marL="68598" marR="68598" marT="91440" marB="9144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solidFill>
                  </a:tcPr>
                </a:tc>
                <a:tc>
                  <a:txBody>
                    <a:bodyPr/>
                    <a:lstStyle/>
                    <a:p>
                      <a:r>
                        <a:rPr lang="en-US" sz="1200" dirty="0" smtClean="0">
                          <a:solidFill>
                            <a:schemeClr val="bg1"/>
                          </a:solidFill>
                        </a:rPr>
                        <a:t>TOOLS OR FEATURES</a:t>
                      </a:r>
                      <a:endParaRPr lang="en-US" sz="1200" dirty="0">
                        <a:solidFill>
                          <a:schemeClr val="bg1"/>
                        </a:solidFill>
                      </a:endParaRPr>
                    </a:p>
                  </a:txBody>
                  <a:tcPr marL="68598" marR="68598" marT="91440" marB="9144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solidFill>
                  </a:tcPr>
                </a:tc>
              </a:tr>
              <a:tr h="370840">
                <a:tc>
                  <a:txBody>
                    <a:bodyPr/>
                    <a:lstStyle/>
                    <a:p>
                      <a:pPr>
                        <a:spcBef>
                          <a:spcPts val="1800"/>
                        </a:spcBef>
                        <a:spcAft>
                          <a:spcPts val="600"/>
                        </a:spcAft>
                      </a:pPr>
                      <a:r>
                        <a:rPr lang="en-US" sz="1400" dirty="0" smtClean="0">
                          <a:solidFill>
                            <a:schemeClr val="bg1"/>
                          </a:solidFill>
                        </a:rPr>
                        <a:t>Physical-to-Virtual Migration</a:t>
                      </a:r>
                    </a:p>
                  </a:txBody>
                  <a:tcPr marL="68598" marR="68598" marT="91440" marB="91440">
                    <a:lnL w="12700" cap="flat" cmpd="sng" algn="ctr">
                      <a:noFill/>
                      <a:prstDash val="solid"/>
                      <a:round/>
                      <a:headEnd type="none" w="med" len="med"/>
                      <a:tailEnd type="none" w="med" len="med"/>
                    </a:lnL>
                    <a:lnT w="19050" cap="flat" cmpd="sng" algn="ctr">
                      <a:solidFill>
                        <a:schemeClr val="tx1"/>
                      </a:solidFill>
                      <a:prstDash val="solid"/>
                      <a:round/>
                      <a:headEnd type="none" w="med" len="med"/>
                      <a:tailEnd type="none" w="med" len="med"/>
                    </a:lnT>
                    <a:noFill/>
                  </a:tcPr>
                </a:tc>
                <a:tc>
                  <a:txBody>
                    <a:bodyPr/>
                    <a:lstStyle/>
                    <a:p>
                      <a:pPr marL="0" algn="l" defTabSz="914363" rtl="0" eaLnBrk="1" latinLnBrk="0" hangingPunct="1">
                        <a:spcBef>
                          <a:spcPts val="1800"/>
                        </a:spcBef>
                        <a:spcAft>
                          <a:spcPts val="600"/>
                        </a:spcAft>
                      </a:pPr>
                      <a:r>
                        <a:rPr lang="en-US" sz="1200" kern="1200" dirty="0" smtClean="0">
                          <a:solidFill>
                            <a:schemeClr val="bg1"/>
                          </a:solidFill>
                          <a:latin typeface="+mn-lt"/>
                          <a:ea typeface="+mn-ea"/>
                          <a:cs typeface="+mn-cs"/>
                        </a:rPr>
                        <a:t>Microsoft System Center Virtual Machine Manager 2008 R2</a:t>
                      </a:r>
                      <a:endParaRPr lang="en-US" sz="1200" kern="1200" dirty="0">
                        <a:solidFill>
                          <a:schemeClr val="bg1"/>
                        </a:solidFill>
                        <a:latin typeface="+mn-lt"/>
                        <a:ea typeface="+mn-ea"/>
                        <a:cs typeface="+mn-cs"/>
                      </a:endParaRPr>
                    </a:p>
                  </a:txBody>
                  <a:tcPr marL="68598" marR="68598" marT="91440" marB="91440">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noFill/>
                  </a:tcPr>
                </a:tc>
              </a:tr>
              <a:tr h="370840">
                <a:tc>
                  <a:txBody>
                    <a:bodyPr/>
                    <a:lstStyle/>
                    <a:p>
                      <a:pPr marL="0" marR="0" indent="0" algn="l" defTabSz="914363" rtl="0" eaLnBrk="1" fontAlgn="auto" latinLnBrk="0" hangingPunct="1">
                        <a:lnSpc>
                          <a:spcPct val="100000"/>
                        </a:lnSpc>
                        <a:spcBef>
                          <a:spcPts val="1800"/>
                        </a:spcBef>
                        <a:spcAft>
                          <a:spcPts val="600"/>
                        </a:spcAft>
                        <a:buClrTx/>
                        <a:buSzTx/>
                        <a:buFontTx/>
                        <a:buNone/>
                        <a:tabLst/>
                        <a:defRPr/>
                      </a:pPr>
                      <a:r>
                        <a:rPr lang="en-US" sz="1400" dirty="0" smtClean="0">
                          <a:solidFill>
                            <a:schemeClr val="bg1"/>
                          </a:solidFill>
                        </a:rPr>
                        <a:t>Virtualize and manage instances</a:t>
                      </a:r>
                    </a:p>
                  </a:txBody>
                  <a:tcPr marL="68598" marR="68598" marT="91440" marB="91440">
                    <a:lnL w="12700" cap="flat" cmpd="sng" algn="ctr">
                      <a:noFill/>
                      <a:prstDash val="solid"/>
                      <a:round/>
                      <a:headEnd type="none" w="med" len="med"/>
                      <a:tailEnd type="none" w="med" len="med"/>
                    </a:lnL>
                    <a:lnB w="12700" cmpd="sng">
                      <a:noFill/>
                    </a:lnB>
                    <a:noFill/>
                  </a:tcPr>
                </a:tc>
                <a:tc>
                  <a:txBody>
                    <a:bodyPr/>
                    <a:lstStyle/>
                    <a:p>
                      <a:pPr marL="0" algn="l" defTabSz="914363" rtl="0" eaLnBrk="1" latinLnBrk="0" hangingPunct="1">
                        <a:spcBef>
                          <a:spcPts val="1800"/>
                        </a:spcBef>
                        <a:spcAft>
                          <a:spcPts val="600"/>
                        </a:spcAft>
                      </a:pPr>
                      <a:r>
                        <a:rPr lang="en-US" sz="1200" kern="1200" dirty="0" smtClean="0">
                          <a:solidFill>
                            <a:schemeClr val="bg1"/>
                          </a:solidFill>
                          <a:latin typeface="+mn-lt"/>
                          <a:ea typeface="+mn-ea"/>
                          <a:cs typeface="+mn-cs"/>
                        </a:rPr>
                        <a:t>Windows Server® 2008 R2 Hyper-V™</a:t>
                      </a:r>
                    </a:p>
                    <a:p>
                      <a:pPr marL="0" algn="l" defTabSz="914363" rtl="0" eaLnBrk="1" latinLnBrk="0" hangingPunct="1">
                        <a:spcBef>
                          <a:spcPts val="0"/>
                        </a:spcBef>
                        <a:spcAft>
                          <a:spcPts val="1200"/>
                        </a:spcAft>
                      </a:pPr>
                      <a:r>
                        <a:rPr lang="en-US" sz="1200" kern="1200" dirty="0" smtClean="0">
                          <a:solidFill>
                            <a:schemeClr val="bg1"/>
                          </a:solidFill>
                          <a:latin typeface="+mn-lt"/>
                          <a:ea typeface="+mn-ea"/>
                          <a:cs typeface="+mn-cs"/>
                        </a:rPr>
                        <a:t>System Center Virtual Machine Manager 2008 R2</a:t>
                      </a:r>
                      <a:endParaRPr lang="en-US" sz="1200" kern="1200" dirty="0">
                        <a:solidFill>
                          <a:schemeClr val="bg1"/>
                        </a:solidFill>
                        <a:latin typeface="+mn-lt"/>
                        <a:ea typeface="+mn-ea"/>
                        <a:cs typeface="+mn-cs"/>
                      </a:endParaRPr>
                    </a:p>
                  </a:txBody>
                  <a:tcPr marL="68598" marR="68598" marT="91440" marB="91440">
                    <a:lnR w="12700" cap="flat" cmpd="sng" algn="ctr">
                      <a:noFill/>
                      <a:prstDash val="solid"/>
                      <a:round/>
                      <a:headEnd type="none" w="med" len="med"/>
                      <a:tailEnd type="none" w="med" len="med"/>
                    </a:lnR>
                    <a:lnB w="12700" cmpd="sng">
                      <a:noFill/>
                    </a:lnB>
                    <a:noFill/>
                  </a:tcPr>
                </a:tc>
              </a:tr>
            </a:tbl>
          </a:graphicData>
        </a:graphic>
      </p:graphicFrame>
      <p:pic>
        <p:nvPicPr>
          <p:cNvPr id="1028" name="Picture 4" descr="C:\Users\victor.melniciuc\Desktop\==Work\TechEd SQL deck\assets\Screen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23953" y="4914652"/>
            <a:ext cx="1437737" cy="1287385"/>
          </a:xfrm>
          <a:prstGeom prst="rect">
            <a:avLst/>
          </a:prstGeom>
          <a:noFill/>
          <a:effectLst>
            <a:outerShdw dist="50800" dir="3600000" algn="t"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26" name="Picture 2" descr="C:\Users\victor.melniciuc\Desktop\==Work\TechEd SQL deck\assets\Screen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19753" y="4612065"/>
            <a:ext cx="1555102" cy="1321423"/>
          </a:xfrm>
          <a:prstGeom prst="rect">
            <a:avLst/>
          </a:prstGeom>
          <a:noFill/>
          <a:effectLst>
            <a:outerShdw dist="50800" dir="3600000" algn="t"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27" name="Picture 3" descr="C:\Users\victor.melniciuc\Desktop\==Work\TechEd SQL deck\assets\Screen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8008" y="4268433"/>
            <a:ext cx="1404204" cy="1528157"/>
          </a:xfrm>
          <a:prstGeom prst="rect">
            <a:avLst/>
          </a:prstGeom>
          <a:noFill/>
          <a:effectLst>
            <a:outerShdw dist="50800" dir="3600000" algn="t"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18" name="Title 1"/>
          <p:cNvSpPr txBox="1">
            <a:spLocks/>
          </p:cNvSpPr>
          <p:nvPr/>
        </p:nvSpPr>
        <p:spPr>
          <a:xfrm>
            <a:off x="771932" y="3986524"/>
            <a:ext cx="1455652" cy="19389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1400" b="1" spc="0" dirty="0" smtClean="0">
                <a:solidFill>
                  <a:schemeClr val="accent1">
                    <a:alpha val="99000"/>
                  </a:schemeClr>
                </a:solidFill>
              </a:rPr>
              <a:t>MAP Toolkit</a:t>
            </a:r>
            <a:endParaRPr lang="en-US" sz="1400" b="1" spc="0" dirty="0">
              <a:solidFill>
                <a:schemeClr val="accent1">
                  <a:alpha val="99000"/>
                </a:schemeClr>
              </a:solidFill>
            </a:endParaRPr>
          </a:p>
        </p:txBody>
      </p:sp>
      <p:sp>
        <p:nvSpPr>
          <p:cNvPr id="19" name="Title 1"/>
          <p:cNvSpPr txBox="1">
            <a:spLocks/>
          </p:cNvSpPr>
          <p:nvPr/>
        </p:nvSpPr>
        <p:spPr>
          <a:xfrm>
            <a:off x="2276658" y="4305052"/>
            <a:ext cx="1455652" cy="19389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1400" b="1" spc="0" dirty="0" smtClean="0">
                <a:solidFill>
                  <a:schemeClr val="accent1">
                    <a:alpha val="99000"/>
                  </a:schemeClr>
                </a:solidFill>
              </a:rPr>
              <a:t>Upgrade advisor</a:t>
            </a:r>
            <a:endParaRPr lang="en-US" sz="1400" b="1" spc="0" dirty="0">
              <a:solidFill>
                <a:schemeClr val="accent1">
                  <a:alpha val="99000"/>
                </a:schemeClr>
              </a:solidFill>
            </a:endParaRPr>
          </a:p>
        </p:txBody>
      </p:sp>
      <p:sp>
        <p:nvSpPr>
          <p:cNvPr id="20" name="Title 1"/>
          <p:cNvSpPr txBox="1">
            <a:spLocks/>
          </p:cNvSpPr>
          <p:nvPr/>
        </p:nvSpPr>
        <p:spPr>
          <a:xfrm>
            <a:off x="3499904" y="4602233"/>
            <a:ext cx="1455652" cy="19389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1400" b="1" spc="0" dirty="0" smtClean="0">
                <a:solidFill>
                  <a:schemeClr val="accent1">
                    <a:alpha val="99000"/>
                  </a:schemeClr>
                </a:solidFill>
              </a:rPr>
              <a:t>SSMA</a:t>
            </a:r>
            <a:endParaRPr lang="en-US" sz="1400" b="1" spc="0" dirty="0">
              <a:solidFill>
                <a:schemeClr val="accent1">
                  <a:alpha val="99000"/>
                </a:schemeClr>
              </a:solidFill>
            </a:endParaRPr>
          </a:p>
        </p:txBody>
      </p:sp>
      <p:pic>
        <p:nvPicPr>
          <p:cNvPr id="1029" name="Picture 5" descr="C:\Users\victor.melniciuc\Desktop\==Work\TechEd SQL deck\assets\ServerHo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95777" y="4954053"/>
            <a:ext cx="807454" cy="6667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victor.melniciuc\Desktop\==Work\TechEd SQL deck\assets\ServerHor-transp.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04214" y="5392203"/>
            <a:ext cx="600231"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victor.melniciuc\Desktop\==Work\TechEd SQL deck\assets\Hyper-V-Logo.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92665" y="4239540"/>
            <a:ext cx="996813" cy="60007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7" descr="C:\Users\victor.melniciuc\Desktop\==Work\TechEd SQL deck\assets\ServerVe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0099" y="4807642"/>
            <a:ext cx="442979" cy="878407"/>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victor.melniciuc\Desktop\==Work\TechEd SQL deck\assets\ServerVe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3795" y="4972394"/>
            <a:ext cx="442979" cy="87840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C:\Users\victor.melniciuc\Desktop\==Work\TechEd SQL deck\assets\ServerHor-transp.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04214" y="5173096"/>
            <a:ext cx="600231" cy="4572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C:\Users\victor.melniciuc\Desktop\==Work\TechEd SQL deck\assets\ServerHor-transp.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04214" y="4944496"/>
            <a:ext cx="600231" cy="4572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C:\Users\victor.melniciuc\Desktop\==Work\TechEd SQL deck\assets\ServerHor-transp.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04214" y="4709504"/>
            <a:ext cx="600231" cy="4572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C:\Users\victor.melniciuc\Desktop\==Work\TechEd SQL deck\assets\ServerHor-transp.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04214" y="4472350"/>
            <a:ext cx="600231" cy="457200"/>
          </a:xfrm>
          <a:prstGeom prst="rect">
            <a:avLst/>
          </a:prstGeom>
          <a:noFill/>
          <a:extLst>
            <a:ext uri="{909E8E84-426E-40DD-AFC4-6F175D3DCCD1}">
              <a14:hiddenFill xmlns:a14="http://schemas.microsoft.com/office/drawing/2010/main">
                <a:solidFill>
                  <a:srgbClr val="FFFFFF"/>
                </a:solidFill>
              </a14:hiddenFill>
            </a:ext>
          </a:extLst>
        </p:spPr>
      </p:pic>
      <p:sp>
        <p:nvSpPr>
          <p:cNvPr id="15" name="Right Arrow 14"/>
          <p:cNvSpPr/>
          <p:nvPr/>
        </p:nvSpPr>
        <p:spPr bwMode="auto">
          <a:xfrm>
            <a:off x="6292665" y="4867618"/>
            <a:ext cx="585211" cy="499950"/>
          </a:xfrm>
          <a:prstGeom prst="rightArrow">
            <a:avLst>
              <a:gd name="adj1" fmla="val 50000"/>
              <a:gd name="adj2" fmla="val 49788"/>
            </a:avLst>
          </a:prstGeom>
          <a:gradFill>
            <a:gsLst>
              <a:gs pos="40000">
                <a:schemeClr val="accent2">
                  <a:lumMod val="75000"/>
                </a:schemeClr>
              </a:gs>
              <a:gs pos="58000">
                <a:schemeClr val="accent6"/>
              </a:gs>
              <a:gs pos="79000">
                <a:schemeClr val="tx1">
                  <a:lumMod val="85000"/>
                </a:schemeClr>
              </a:gs>
            </a:gsLst>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36" name="Title 1"/>
          <p:cNvSpPr txBox="1">
            <a:spLocks/>
          </p:cNvSpPr>
          <p:nvPr/>
        </p:nvSpPr>
        <p:spPr>
          <a:xfrm>
            <a:off x="7641094" y="4469342"/>
            <a:ext cx="753311" cy="13849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1000" b="1" spc="0" dirty="0" smtClean="0">
                <a:solidFill>
                  <a:schemeClr val="accent1">
                    <a:alpha val="99000"/>
                  </a:schemeClr>
                </a:solidFill>
              </a:rPr>
              <a:t>SQL Server</a:t>
            </a:r>
            <a:endParaRPr lang="en-US" sz="1000" b="1" spc="0" dirty="0">
              <a:solidFill>
                <a:schemeClr val="accent1">
                  <a:alpha val="99000"/>
                </a:schemeClr>
              </a:solidFill>
            </a:endParaRPr>
          </a:p>
        </p:txBody>
      </p:sp>
      <p:sp>
        <p:nvSpPr>
          <p:cNvPr id="37" name="Title 1"/>
          <p:cNvSpPr txBox="1">
            <a:spLocks/>
          </p:cNvSpPr>
          <p:nvPr/>
        </p:nvSpPr>
        <p:spPr>
          <a:xfrm rot="16200000">
            <a:off x="-2269461" y="3821398"/>
            <a:ext cx="5241260" cy="6647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r"/>
            <a:r>
              <a:rPr lang="en-US" sz="4800" spc="0" dirty="0" smtClean="0">
                <a:solidFill>
                  <a:schemeClr val="bg2">
                    <a:alpha val="99000"/>
                  </a:schemeClr>
                </a:solidFill>
              </a:rPr>
              <a:t>CONSOLIDATE</a:t>
            </a:r>
            <a:endParaRPr lang="en-US" sz="4800" spc="0" dirty="0">
              <a:solidFill>
                <a:schemeClr val="bg2">
                  <a:alpha val="99000"/>
                </a:schemeClr>
              </a:solidFill>
            </a:endParaRPr>
          </a:p>
        </p:txBody>
      </p:sp>
    </p:spTree>
    <p:extLst>
      <p:ext uri="{BB962C8B-B14F-4D97-AF65-F5344CB8AC3E}">
        <p14:creationId xmlns:p14="http://schemas.microsoft.com/office/powerpoint/2010/main" val="942160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50"/>
                                        <p:tgtEl>
                                          <p:spTgt spid="9"/>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250"/>
                                        <p:tgtEl>
                                          <p:spTgt spid="37"/>
                                        </p:tgtEl>
                                      </p:cBhvr>
                                    </p:animEffect>
                                    <p:anim calcmode="lin" valueType="num">
                                      <p:cBhvr>
                                        <p:cTn id="11" dur="250" fill="hold"/>
                                        <p:tgtEl>
                                          <p:spTgt spid="37"/>
                                        </p:tgtEl>
                                        <p:attrNameLst>
                                          <p:attrName>ppt_x</p:attrName>
                                        </p:attrNameLst>
                                      </p:cBhvr>
                                      <p:tavLst>
                                        <p:tav tm="0">
                                          <p:val>
                                            <p:strVal val="#ppt_x"/>
                                          </p:val>
                                        </p:tav>
                                        <p:tav tm="100000">
                                          <p:val>
                                            <p:strVal val="#ppt_x"/>
                                          </p:val>
                                        </p:tav>
                                      </p:tavLst>
                                    </p:anim>
                                    <p:anim calcmode="lin" valueType="num">
                                      <p:cBhvr>
                                        <p:cTn id="12" dur="250" fill="hold"/>
                                        <p:tgtEl>
                                          <p:spTgt spid="37"/>
                                        </p:tgtEl>
                                        <p:attrNameLst>
                                          <p:attrName>ppt_y</p:attrName>
                                        </p:attrNameLst>
                                      </p:cBhvr>
                                      <p:tavLst>
                                        <p:tav tm="0">
                                          <p:val>
                                            <p:strVal val="#ppt_y-.1"/>
                                          </p:val>
                                        </p:tav>
                                        <p:tav tm="100000">
                                          <p:val>
                                            <p:strVal val="#ppt_y"/>
                                          </p:val>
                                        </p:tav>
                                      </p:tavLst>
                                    </p:anim>
                                  </p:childTnLst>
                                </p:cTn>
                              </p:par>
                            </p:childTnLst>
                          </p:cTn>
                        </p:par>
                        <p:par>
                          <p:cTn id="13" fill="hold">
                            <p:stCondLst>
                              <p:cond delay="250"/>
                            </p:stCondLst>
                            <p:childTnLst>
                              <p:par>
                                <p:cTn id="14" presetID="42" presetClass="entr" presetSubtype="0" fill="hold" nodeType="afterEffect">
                                  <p:stCondLst>
                                    <p:cond delay="0"/>
                                  </p:stCondLst>
                                  <p:childTnLst>
                                    <p:set>
                                      <p:cBhvr>
                                        <p:cTn id="15" dur="1" fill="hold">
                                          <p:stCondLst>
                                            <p:cond delay="0"/>
                                          </p:stCondLst>
                                        </p:cTn>
                                        <p:tgtEl>
                                          <p:spTgt spid="1027"/>
                                        </p:tgtEl>
                                        <p:attrNameLst>
                                          <p:attrName>style.visibility</p:attrName>
                                        </p:attrNameLst>
                                      </p:cBhvr>
                                      <p:to>
                                        <p:strVal val="visible"/>
                                      </p:to>
                                    </p:set>
                                    <p:animEffect transition="in" filter="fade">
                                      <p:cBhvr>
                                        <p:cTn id="16" dur="500"/>
                                        <p:tgtEl>
                                          <p:spTgt spid="1027"/>
                                        </p:tgtEl>
                                      </p:cBhvr>
                                    </p:animEffect>
                                    <p:anim calcmode="lin" valueType="num">
                                      <p:cBhvr>
                                        <p:cTn id="17" dur="500" fill="hold"/>
                                        <p:tgtEl>
                                          <p:spTgt spid="1027"/>
                                        </p:tgtEl>
                                        <p:attrNameLst>
                                          <p:attrName>ppt_x</p:attrName>
                                        </p:attrNameLst>
                                      </p:cBhvr>
                                      <p:tavLst>
                                        <p:tav tm="0">
                                          <p:val>
                                            <p:strVal val="#ppt_x"/>
                                          </p:val>
                                        </p:tav>
                                        <p:tav tm="100000">
                                          <p:val>
                                            <p:strVal val="#ppt_x"/>
                                          </p:val>
                                        </p:tav>
                                      </p:tavLst>
                                    </p:anim>
                                    <p:anim calcmode="lin" valueType="num">
                                      <p:cBhvr>
                                        <p:cTn id="18" dur="500" fill="hold"/>
                                        <p:tgtEl>
                                          <p:spTgt spid="102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anim calcmode="lin" valueType="num">
                                      <p:cBhvr>
                                        <p:cTn id="22" dur="500" fill="hold"/>
                                        <p:tgtEl>
                                          <p:spTgt spid="18"/>
                                        </p:tgtEl>
                                        <p:attrNameLst>
                                          <p:attrName>ppt_x</p:attrName>
                                        </p:attrNameLst>
                                      </p:cBhvr>
                                      <p:tavLst>
                                        <p:tav tm="0">
                                          <p:val>
                                            <p:strVal val="#ppt_x"/>
                                          </p:val>
                                        </p:tav>
                                        <p:tav tm="100000">
                                          <p:val>
                                            <p:strVal val="#ppt_x"/>
                                          </p:val>
                                        </p:tav>
                                      </p:tavLst>
                                    </p:anim>
                                    <p:anim calcmode="lin" valueType="num">
                                      <p:cBhvr>
                                        <p:cTn id="23" dur="500" fill="hold"/>
                                        <p:tgtEl>
                                          <p:spTgt spid="18"/>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250"/>
                                  </p:stCondLst>
                                  <p:childTnLst>
                                    <p:set>
                                      <p:cBhvr>
                                        <p:cTn id="25" dur="1" fill="hold">
                                          <p:stCondLst>
                                            <p:cond delay="0"/>
                                          </p:stCondLst>
                                        </p:cTn>
                                        <p:tgtEl>
                                          <p:spTgt spid="1026"/>
                                        </p:tgtEl>
                                        <p:attrNameLst>
                                          <p:attrName>style.visibility</p:attrName>
                                        </p:attrNameLst>
                                      </p:cBhvr>
                                      <p:to>
                                        <p:strVal val="visible"/>
                                      </p:to>
                                    </p:set>
                                    <p:animEffect transition="in" filter="fade">
                                      <p:cBhvr>
                                        <p:cTn id="26" dur="500"/>
                                        <p:tgtEl>
                                          <p:spTgt spid="1026"/>
                                        </p:tgtEl>
                                      </p:cBhvr>
                                    </p:animEffect>
                                    <p:anim calcmode="lin" valueType="num">
                                      <p:cBhvr>
                                        <p:cTn id="27" dur="500" fill="hold"/>
                                        <p:tgtEl>
                                          <p:spTgt spid="1026"/>
                                        </p:tgtEl>
                                        <p:attrNameLst>
                                          <p:attrName>ppt_x</p:attrName>
                                        </p:attrNameLst>
                                      </p:cBhvr>
                                      <p:tavLst>
                                        <p:tav tm="0">
                                          <p:val>
                                            <p:strVal val="#ppt_x"/>
                                          </p:val>
                                        </p:tav>
                                        <p:tav tm="100000">
                                          <p:val>
                                            <p:strVal val="#ppt_x"/>
                                          </p:val>
                                        </p:tav>
                                      </p:tavLst>
                                    </p:anim>
                                    <p:anim calcmode="lin" valueType="num">
                                      <p:cBhvr>
                                        <p:cTn id="28" dur="500" fill="hold"/>
                                        <p:tgtEl>
                                          <p:spTgt spid="1026"/>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25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anim calcmode="lin" valueType="num">
                                      <p:cBhvr>
                                        <p:cTn id="32" dur="500" fill="hold"/>
                                        <p:tgtEl>
                                          <p:spTgt spid="19"/>
                                        </p:tgtEl>
                                        <p:attrNameLst>
                                          <p:attrName>ppt_x</p:attrName>
                                        </p:attrNameLst>
                                      </p:cBhvr>
                                      <p:tavLst>
                                        <p:tav tm="0">
                                          <p:val>
                                            <p:strVal val="#ppt_x"/>
                                          </p:val>
                                        </p:tav>
                                        <p:tav tm="100000">
                                          <p:val>
                                            <p:strVal val="#ppt_x"/>
                                          </p:val>
                                        </p:tav>
                                      </p:tavLst>
                                    </p:anim>
                                    <p:anim calcmode="lin" valueType="num">
                                      <p:cBhvr>
                                        <p:cTn id="33" dur="500" fill="hold"/>
                                        <p:tgtEl>
                                          <p:spTgt spid="19"/>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500"/>
                                  </p:stCondLst>
                                  <p:childTnLst>
                                    <p:set>
                                      <p:cBhvr>
                                        <p:cTn id="35" dur="1" fill="hold">
                                          <p:stCondLst>
                                            <p:cond delay="0"/>
                                          </p:stCondLst>
                                        </p:cTn>
                                        <p:tgtEl>
                                          <p:spTgt spid="1028"/>
                                        </p:tgtEl>
                                        <p:attrNameLst>
                                          <p:attrName>style.visibility</p:attrName>
                                        </p:attrNameLst>
                                      </p:cBhvr>
                                      <p:to>
                                        <p:strVal val="visible"/>
                                      </p:to>
                                    </p:set>
                                    <p:animEffect transition="in" filter="fade">
                                      <p:cBhvr>
                                        <p:cTn id="36" dur="500"/>
                                        <p:tgtEl>
                                          <p:spTgt spid="1028"/>
                                        </p:tgtEl>
                                      </p:cBhvr>
                                    </p:animEffect>
                                    <p:anim calcmode="lin" valueType="num">
                                      <p:cBhvr>
                                        <p:cTn id="37" dur="500" fill="hold"/>
                                        <p:tgtEl>
                                          <p:spTgt spid="1028"/>
                                        </p:tgtEl>
                                        <p:attrNameLst>
                                          <p:attrName>ppt_x</p:attrName>
                                        </p:attrNameLst>
                                      </p:cBhvr>
                                      <p:tavLst>
                                        <p:tav tm="0">
                                          <p:val>
                                            <p:strVal val="#ppt_x"/>
                                          </p:val>
                                        </p:tav>
                                        <p:tav tm="100000">
                                          <p:val>
                                            <p:strVal val="#ppt_x"/>
                                          </p:val>
                                        </p:tav>
                                      </p:tavLst>
                                    </p:anim>
                                    <p:anim calcmode="lin" valueType="num">
                                      <p:cBhvr>
                                        <p:cTn id="38" dur="500" fill="hold"/>
                                        <p:tgtEl>
                                          <p:spTgt spid="1028"/>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50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strVal val="#ppt_x"/>
                                          </p:val>
                                        </p:tav>
                                        <p:tav tm="100000">
                                          <p:val>
                                            <p:strVal val="#ppt_x"/>
                                          </p:val>
                                        </p:tav>
                                      </p:tavLst>
                                    </p:anim>
                                    <p:anim calcmode="lin" valueType="num">
                                      <p:cBhvr>
                                        <p:cTn id="43"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250"/>
                                        <p:tgtEl>
                                          <p:spTgt spid="13"/>
                                        </p:tgtEl>
                                      </p:cBhvr>
                                    </p:animEffect>
                                  </p:childTnLst>
                                </p:cTn>
                              </p:par>
                            </p:childTnLst>
                          </p:cTn>
                        </p:par>
                        <p:par>
                          <p:cTn id="49" fill="hold">
                            <p:stCondLst>
                              <p:cond delay="250"/>
                            </p:stCondLst>
                            <p:childTnLst>
                              <p:par>
                                <p:cTn id="50" presetID="47" presetClass="entr" presetSubtype="0" fill="hold" nodeType="afterEffect">
                                  <p:stCondLst>
                                    <p:cond delay="0"/>
                                  </p:stCondLst>
                                  <p:childTnLst>
                                    <p:set>
                                      <p:cBhvr>
                                        <p:cTn id="51" dur="1" fill="hold">
                                          <p:stCondLst>
                                            <p:cond delay="0"/>
                                          </p:stCondLst>
                                        </p:cTn>
                                        <p:tgtEl>
                                          <p:spTgt spid="1031"/>
                                        </p:tgtEl>
                                        <p:attrNameLst>
                                          <p:attrName>style.visibility</p:attrName>
                                        </p:attrNameLst>
                                      </p:cBhvr>
                                      <p:to>
                                        <p:strVal val="visible"/>
                                      </p:to>
                                    </p:set>
                                    <p:animEffect transition="in" filter="fade">
                                      <p:cBhvr>
                                        <p:cTn id="52" dur="500"/>
                                        <p:tgtEl>
                                          <p:spTgt spid="1031"/>
                                        </p:tgtEl>
                                      </p:cBhvr>
                                    </p:animEffect>
                                    <p:anim calcmode="lin" valueType="num">
                                      <p:cBhvr>
                                        <p:cTn id="53" dur="500" fill="hold"/>
                                        <p:tgtEl>
                                          <p:spTgt spid="1031"/>
                                        </p:tgtEl>
                                        <p:attrNameLst>
                                          <p:attrName>ppt_x</p:attrName>
                                        </p:attrNameLst>
                                      </p:cBhvr>
                                      <p:tavLst>
                                        <p:tav tm="0">
                                          <p:val>
                                            <p:strVal val="#ppt_x"/>
                                          </p:val>
                                        </p:tav>
                                        <p:tav tm="100000">
                                          <p:val>
                                            <p:strVal val="#ppt_x"/>
                                          </p:val>
                                        </p:tav>
                                      </p:tavLst>
                                    </p:anim>
                                    <p:anim calcmode="lin" valueType="num">
                                      <p:cBhvr>
                                        <p:cTn id="54" dur="500" fill="hold"/>
                                        <p:tgtEl>
                                          <p:spTgt spid="1031"/>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25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500"/>
                                        <p:tgtEl>
                                          <p:spTgt spid="27"/>
                                        </p:tgtEl>
                                      </p:cBhvr>
                                    </p:animEffect>
                                    <p:anim calcmode="lin" valueType="num">
                                      <p:cBhvr>
                                        <p:cTn id="58" dur="500" fill="hold"/>
                                        <p:tgtEl>
                                          <p:spTgt spid="27"/>
                                        </p:tgtEl>
                                        <p:attrNameLst>
                                          <p:attrName>ppt_x</p:attrName>
                                        </p:attrNameLst>
                                      </p:cBhvr>
                                      <p:tavLst>
                                        <p:tav tm="0">
                                          <p:val>
                                            <p:strVal val="#ppt_x"/>
                                          </p:val>
                                        </p:tav>
                                        <p:tav tm="100000">
                                          <p:val>
                                            <p:strVal val="#ppt_x"/>
                                          </p:val>
                                        </p:tav>
                                      </p:tavLst>
                                    </p:anim>
                                    <p:anim calcmode="lin" valueType="num">
                                      <p:cBhvr>
                                        <p:cTn id="59" dur="500" fill="hold"/>
                                        <p:tgtEl>
                                          <p:spTgt spid="27"/>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500"/>
                                  </p:stCondLst>
                                  <p:childTnLst>
                                    <p:set>
                                      <p:cBhvr>
                                        <p:cTn id="61" dur="1" fill="hold">
                                          <p:stCondLst>
                                            <p:cond delay="0"/>
                                          </p:stCondLst>
                                        </p:cTn>
                                        <p:tgtEl>
                                          <p:spTgt spid="30"/>
                                        </p:tgtEl>
                                        <p:attrNameLst>
                                          <p:attrName>style.visibility</p:attrName>
                                        </p:attrNameLst>
                                      </p:cBhvr>
                                      <p:to>
                                        <p:strVal val="visible"/>
                                      </p:to>
                                    </p:set>
                                    <p:animEffect transition="in" filter="fade">
                                      <p:cBhvr>
                                        <p:cTn id="62" dur="500"/>
                                        <p:tgtEl>
                                          <p:spTgt spid="30"/>
                                        </p:tgtEl>
                                      </p:cBhvr>
                                    </p:animEffect>
                                    <p:anim calcmode="lin" valueType="num">
                                      <p:cBhvr>
                                        <p:cTn id="63" dur="500" fill="hold"/>
                                        <p:tgtEl>
                                          <p:spTgt spid="30"/>
                                        </p:tgtEl>
                                        <p:attrNameLst>
                                          <p:attrName>ppt_x</p:attrName>
                                        </p:attrNameLst>
                                      </p:cBhvr>
                                      <p:tavLst>
                                        <p:tav tm="0">
                                          <p:val>
                                            <p:strVal val="#ppt_x"/>
                                          </p:val>
                                        </p:tav>
                                        <p:tav tm="100000">
                                          <p:val>
                                            <p:strVal val="#ppt_x"/>
                                          </p:val>
                                        </p:tav>
                                      </p:tavLst>
                                    </p:anim>
                                    <p:anim calcmode="lin" valueType="num">
                                      <p:cBhvr>
                                        <p:cTn id="64" dur="500" fill="hold"/>
                                        <p:tgtEl>
                                          <p:spTgt spid="30"/>
                                        </p:tgtEl>
                                        <p:attrNameLst>
                                          <p:attrName>ppt_y</p:attrName>
                                        </p:attrNameLst>
                                      </p:cBhvr>
                                      <p:tavLst>
                                        <p:tav tm="0">
                                          <p:val>
                                            <p:strVal val="#ppt_y-.1"/>
                                          </p:val>
                                        </p:tav>
                                        <p:tav tm="100000">
                                          <p:val>
                                            <p:strVal val="#ppt_y"/>
                                          </p:val>
                                        </p:tav>
                                      </p:tavLst>
                                    </p:anim>
                                  </p:childTnLst>
                                </p:cTn>
                              </p:par>
                              <p:par>
                                <p:cTn id="65" presetID="47" presetClass="entr" presetSubtype="0" fill="hold" nodeType="withEffect">
                                  <p:stCondLst>
                                    <p:cond delay="75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500"/>
                                        <p:tgtEl>
                                          <p:spTgt spid="29"/>
                                        </p:tgtEl>
                                      </p:cBhvr>
                                    </p:animEffect>
                                    <p:anim calcmode="lin" valueType="num">
                                      <p:cBhvr>
                                        <p:cTn id="68" dur="500" fill="hold"/>
                                        <p:tgtEl>
                                          <p:spTgt spid="29"/>
                                        </p:tgtEl>
                                        <p:attrNameLst>
                                          <p:attrName>ppt_x</p:attrName>
                                        </p:attrNameLst>
                                      </p:cBhvr>
                                      <p:tavLst>
                                        <p:tav tm="0">
                                          <p:val>
                                            <p:strVal val="#ppt_x"/>
                                          </p:val>
                                        </p:tav>
                                        <p:tav tm="100000">
                                          <p:val>
                                            <p:strVal val="#ppt_x"/>
                                          </p:val>
                                        </p:tav>
                                      </p:tavLst>
                                    </p:anim>
                                    <p:anim calcmode="lin" valueType="num">
                                      <p:cBhvr>
                                        <p:cTn id="69" dur="500" fill="hold"/>
                                        <p:tgtEl>
                                          <p:spTgt spid="29"/>
                                        </p:tgtEl>
                                        <p:attrNameLst>
                                          <p:attrName>ppt_y</p:attrName>
                                        </p:attrNameLst>
                                      </p:cBhvr>
                                      <p:tavLst>
                                        <p:tav tm="0">
                                          <p:val>
                                            <p:strVal val="#ppt_y-.1"/>
                                          </p:val>
                                        </p:tav>
                                        <p:tav tm="100000">
                                          <p:val>
                                            <p:strVal val="#ppt_y"/>
                                          </p:val>
                                        </p:tav>
                                      </p:tavLst>
                                    </p:anim>
                                  </p:childTnLst>
                                </p:cTn>
                              </p:par>
                              <p:par>
                                <p:cTn id="70" presetID="47" presetClass="entr" presetSubtype="0" fill="hold" nodeType="withEffect">
                                  <p:stCondLst>
                                    <p:cond delay="100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1750"/>
                            </p:stCondLst>
                            <p:childTnLst>
                              <p:par>
                                <p:cTn id="76" presetID="22" presetClass="entr" presetSubtype="8" fill="hold" grpId="0" nodeType="after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wipe(left)">
                                      <p:cBhvr>
                                        <p:cTn id="78" dur="750"/>
                                        <p:tgtEl>
                                          <p:spTgt spid="15"/>
                                        </p:tgtEl>
                                      </p:cBhvr>
                                    </p:animEffect>
                                  </p:childTnLst>
                                </p:cTn>
                              </p:par>
                              <p:par>
                                <p:cTn id="79" presetID="22" presetClass="entr" presetSubtype="8" fill="hold" nodeType="withEffect">
                                  <p:stCondLst>
                                    <p:cond delay="0"/>
                                  </p:stCondLst>
                                  <p:childTnLst>
                                    <p:set>
                                      <p:cBhvr>
                                        <p:cTn id="80" dur="1" fill="hold">
                                          <p:stCondLst>
                                            <p:cond delay="0"/>
                                          </p:stCondLst>
                                        </p:cTn>
                                        <p:tgtEl>
                                          <p:spTgt spid="1032"/>
                                        </p:tgtEl>
                                        <p:attrNameLst>
                                          <p:attrName>style.visibility</p:attrName>
                                        </p:attrNameLst>
                                      </p:cBhvr>
                                      <p:to>
                                        <p:strVal val="visible"/>
                                      </p:to>
                                    </p:set>
                                    <p:animEffect transition="in" filter="wipe(left)">
                                      <p:cBhvr>
                                        <p:cTn id="81" dur="750"/>
                                        <p:tgtEl>
                                          <p:spTgt spid="1032"/>
                                        </p:tgtEl>
                                      </p:cBhvr>
                                    </p:animEffect>
                                  </p:childTnLst>
                                </p:cTn>
                              </p:par>
                            </p:childTnLst>
                          </p:cTn>
                        </p:par>
                        <p:par>
                          <p:cTn id="82" fill="hold">
                            <p:stCondLst>
                              <p:cond delay="2500"/>
                            </p:stCondLst>
                            <p:childTnLst>
                              <p:par>
                                <p:cTn id="83" presetID="47" presetClass="entr" presetSubtype="0" fill="hold" nodeType="afterEffect">
                                  <p:stCondLst>
                                    <p:cond delay="0"/>
                                  </p:stCondLst>
                                  <p:childTnLst>
                                    <p:set>
                                      <p:cBhvr>
                                        <p:cTn id="84" dur="1" fill="hold">
                                          <p:stCondLst>
                                            <p:cond delay="0"/>
                                          </p:stCondLst>
                                        </p:cTn>
                                        <p:tgtEl>
                                          <p:spTgt spid="1029"/>
                                        </p:tgtEl>
                                        <p:attrNameLst>
                                          <p:attrName>style.visibility</p:attrName>
                                        </p:attrNameLst>
                                      </p:cBhvr>
                                      <p:to>
                                        <p:strVal val="visible"/>
                                      </p:to>
                                    </p:set>
                                    <p:animEffect transition="in" filter="fade">
                                      <p:cBhvr>
                                        <p:cTn id="85" dur="750"/>
                                        <p:tgtEl>
                                          <p:spTgt spid="1029"/>
                                        </p:tgtEl>
                                      </p:cBhvr>
                                    </p:animEffect>
                                    <p:anim calcmode="lin" valueType="num">
                                      <p:cBhvr>
                                        <p:cTn id="86" dur="750" fill="hold"/>
                                        <p:tgtEl>
                                          <p:spTgt spid="1029"/>
                                        </p:tgtEl>
                                        <p:attrNameLst>
                                          <p:attrName>ppt_x</p:attrName>
                                        </p:attrNameLst>
                                      </p:cBhvr>
                                      <p:tavLst>
                                        <p:tav tm="0">
                                          <p:val>
                                            <p:strVal val="#ppt_x"/>
                                          </p:val>
                                        </p:tav>
                                        <p:tav tm="100000">
                                          <p:val>
                                            <p:strVal val="#ppt_x"/>
                                          </p:val>
                                        </p:tav>
                                      </p:tavLst>
                                    </p:anim>
                                    <p:anim calcmode="lin" valueType="num">
                                      <p:cBhvr>
                                        <p:cTn id="87" dur="750" fill="hold"/>
                                        <p:tgtEl>
                                          <p:spTgt spid="1029"/>
                                        </p:tgtEl>
                                        <p:attrNameLst>
                                          <p:attrName>ppt_y</p:attrName>
                                        </p:attrNameLst>
                                      </p:cBhvr>
                                      <p:tavLst>
                                        <p:tav tm="0">
                                          <p:val>
                                            <p:strVal val="#ppt_y-.1"/>
                                          </p:val>
                                        </p:tav>
                                        <p:tav tm="100000">
                                          <p:val>
                                            <p:strVal val="#ppt_y"/>
                                          </p:val>
                                        </p:tav>
                                      </p:tavLst>
                                    </p:anim>
                                  </p:childTnLst>
                                </p:cTn>
                              </p:par>
                              <p:par>
                                <p:cTn id="88" presetID="47" presetClass="entr" presetSubtype="0" fill="hold" nodeType="withEffect">
                                  <p:stCondLst>
                                    <p:cond delay="500"/>
                                  </p:stCondLst>
                                  <p:childTnLst>
                                    <p:set>
                                      <p:cBhvr>
                                        <p:cTn id="89" dur="1" fill="hold">
                                          <p:stCondLst>
                                            <p:cond delay="0"/>
                                          </p:stCondLst>
                                        </p:cTn>
                                        <p:tgtEl>
                                          <p:spTgt spid="1030"/>
                                        </p:tgtEl>
                                        <p:attrNameLst>
                                          <p:attrName>style.visibility</p:attrName>
                                        </p:attrNameLst>
                                      </p:cBhvr>
                                      <p:to>
                                        <p:strVal val="visible"/>
                                      </p:to>
                                    </p:set>
                                    <p:animEffect transition="in" filter="fade">
                                      <p:cBhvr>
                                        <p:cTn id="90" dur="500"/>
                                        <p:tgtEl>
                                          <p:spTgt spid="1030"/>
                                        </p:tgtEl>
                                      </p:cBhvr>
                                    </p:animEffect>
                                    <p:anim calcmode="lin" valueType="num">
                                      <p:cBhvr>
                                        <p:cTn id="91" dur="500" fill="hold"/>
                                        <p:tgtEl>
                                          <p:spTgt spid="1030"/>
                                        </p:tgtEl>
                                        <p:attrNameLst>
                                          <p:attrName>ppt_x</p:attrName>
                                        </p:attrNameLst>
                                      </p:cBhvr>
                                      <p:tavLst>
                                        <p:tav tm="0">
                                          <p:val>
                                            <p:strVal val="#ppt_x"/>
                                          </p:val>
                                        </p:tav>
                                        <p:tav tm="100000">
                                          <p:val>
                                            <p:strVal val="#ppt_x"/>
                                          </p:val>
                                        </p:tav>
                                      </p:tavLst>
                                    </p:anim>
                                    <p:anim calcmode="lin" valueType="num">
                                      <p:cBhvr>
                                        <p:cTn id="92" dur="500" fill="hold"/>
                                        <p:tgtEl>
                                          <p:spTgt spid="1030"/>
                                        </p:tgtEl>
                                        <p:attrNameLst>
                                          <p:attrName>ppt_y</p:attrName>
                                        </p:attrNameLst>
                                      </p:cBhvr>
                                      <p:tavLst>
                                        <p:tav tm="0">
                                          <p:val>
                                            <p:strVal val="#ppt_y-.1"/>
                                          </p:val>
                                        </p:tav>
                                        <p:tav tm="100000">
                                          <p:val>
                                            <p:strVal val="#ppt_y"/>
                                          </p:val>
                                        </p:tav>
                                      </p:tavLst>
                                    </p:anim>
                                  </p:childTnLst>
                                </p:cTn>
                              </p:par>
                              <p:par>
                                <p:cTn id="93" presetID="47" presetClass="entr" presetSubtype="0" fill="hold" nodeType="withEffect">
                                  <p:stCondLst>
                                    <p:cond delay="750"/>
                                  </p:stCondLst>
                                  <p:childTnLst>
                                    <p:set>
                                      <p:cBhvr>
                                        <p:cTn id="94" dur="1" fill="hold">
                                          <p:stCondLst>
                                            <p:cond delay="0"/>
                                          </p:stCondLst>
                                        </p:cTn>
                                        <p:tgtEl>
                                          <p:spTgt spid="31"/>
                                        </p:tgtEl>
                                        <p:attrNameLst>
                                          <p:attrName>style.visibility</p:attrName>
                                        </p:attrNameLst>
                                      </p:cBhvr>
                                      <p:to>
                                        <p:strVal val="visible"/>
                                      </p:to>
                                    </p:set>
                                    <p:animEffect transition="in" filter="fade">
                                      <p:cBhvr>
                                        <p:cTn id="95" dur="500"/>
                                        <p:tgtEl>
                                          <p:spTgt spid="31"/>
                                        </p:tgtEl>
                                      </p:cBhvr>
                                    </p:animEffect>
                                    <p:anim calcmode="lin" valueType="num">
                                      <p:cBhvr>
                                        <p:cTn id="96" dur="500" fill="hold"/>
                                        <p:tgtEl>
                                          <p:spTgt spid="31"/>
                                        </p:tgtEl>
                                        <p:attrNameLst>
                                          <p:attrName>ppt_x</p:attrName>
                                        </p:attrNameLst>
                                      </p:cBhvr>
                                      <p:tavLst>
                                        <p:tav tm="0">
                                          <p:val>
                                            <p:strVal val="#ppt_x"/>
                                          </p:val>
                                        </p:tav>
                                        <p:tav tm="100000">
                                          <p:val>
                                            <p:strVal val="#ppt_x"/>
                                          </p:val>
                                        </p:tav>
                                      </p:tavLst>
                                    </p:anim>
                                    <p:anim calcmode="lin" valueType="num">
                                      <p:cBhvr>
                                        <p:cTn id="97" dur="500" fill="hold"/>
                                        <p:tgtEl>
                                          <p:spTgt spid="31"/>
                                        </p:tgtEl>
                                        <p:attrNameLst>
                                          <p:attrName>ppt_y</p:attrName>
                                        </p:attrNameLst>
                                      </p:cBhvr>
                                      <p:tavLst>
                                        <p:tav tm="0">
                                          <p:val>
                                            <p:strVal val="#ppt_y-.1"/>
                                          </p:val>
                                        </p:tav>
                                        <p:tav tm="100000">
                                          <p:val>
                                            <p:strVal val="#ppt_y"/>
                                          </p:val>
                                        </p:tav>
                                      </p:tavLst>
                                    </p:anim>
                                  </p:childTnLst>
                                </p:cTn>
                              </p:par>
                              <p:par>
                                <p:cTn id="98" presetID="47" presetClass="entr" presetSubtype="0" fill="hold" nodeType="withEffect">
                                  <p:stCondLst>
                                    <p:cond delay="1000"/>
                                  </p:stCondLst>
                                  <p:childTnLst>
                                    <p:set>
                                      <p:cBhvr>
                                        <p:cTn id="99" dur="1" fill="hold">
                                          <p:stCondLst>
                                            <p:cond delay="0"/>
                                          </p:stCondLst>
                                        </p:cTn>
                                        <p:tgtEl>
                                          <p:spTgt spid="32"/>
                                        </p:tgtEl>
                                        <p:attrNameLst>
                                          <p:attrName>style.visibility</p:attrName>
                                        </p:attrNameLst>
                                      </p:cBhvr>
                                      <p:to>
                                        <p:strVal val="visible"/>
                                      </p:to>
                                    </p:set>
                                    <p:animEffect transition="in" filter="fade">
                                      <p:cBhvr>
                                        <p:cTn id="100" dur="500"/>
                                        <p:tgtEl>
                                          <p:spTgt spid="32"/>
                                        </p:tgtEl>
                                      </p:cBhvr>
                                    </p:animEffect>
                                    <p:anim calcmode="lin" valueType="num">
                                      <p:cBhvr>
                                        <p:cTn id="101" dur="500" fill="hold"/>
                                        <p:tgtEl>
                                          <p:spTgt spid="32"/>
                                        </p:tgtEl>
                                        <p:attrNameLst>
                                          <p:attrName>ppt_x</p:attrName>
                                        </p:attrNameLst>
                                      </p:cBhvr>
                                      <p:tavLst>
                                        <p:tav tm="0">
                                          <p:val>
                                            <p:strVal val="#ppt_x"/>
                                          </p:val>
                                        </p:tav>
                                        <p:tav tm="100000">
                                          <p:val>
                                            <p:strVal val="#ppt_x"/>
                                          </p:val>
                                        </p:tav>
                                      </p:tavLst>
                                    </p:anim>
                                    <p:anim calcmode="lin" valueType="num">
                                      <p:cBhvr>
                                        <p:cTn id="102" dur="500" fill="hold"/>
                                        <p:tgtEl>
                                          <p:spTgt spid="32"/>
                                        </p:tgtEl>
                                        <p:attrNameLst>
                                          <p:attrName>ppt_y</p:attrName>
                                        </p:attrNameLst>
                                      </p:cBhvr>
                                      <p:tavLst>
                                        <p:tav tm="0">
                                          <p:val>
                                            <p:strVal val="#ppt_y-.1"/>
                                          </p:val>
                                        </p:tav>
                                        <p:tav tm="100000">
                                          <p:val>
                                            <p:strVal val="#ppt_y"/>
                                          </p:val>
                                        </p:tav>
                                      </p:tavLst>
                                    </p:anim>
                                  </p:childTnLst>
                                </p:cTn>
                              </p:par>
                              <p:par>
                                <p:cTn id="103" presetID="47" presetClass="entr" presetSubtype="0" fill="hold" nodeType="withEffect">
                                  <p:stCondLst>
                                    <p:cond delay="1250"/>
                                  </p:stCondLst>
                                  <p:childTnLst>
                                    <p:set>
                                      <p:cBhvr>
                                        <p:cTn id="104" dur="1" fill="hold">
                                          <p:stCondLst>
                                            <p:cond delay="0"/>
                                          </p:stCondLst>
                                        </p:cTn>
                                        <p:tgtEl>
                                          <p:spTgt spid="33"/>
                                        </p:tgtEl>
                                        <p:attrNameLst>
                                          <p:attrName>style.visibility</p:attrName>
                                        </p:attrNameLst>
                                      </p:cBhvr>
                                      <p:to>
                                        <p:strVal val="visible"/>
                                      </p:to>
                                    </p:set>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strVal val="#ppt_x"/>
                                          </p:val>
                                        </p:tav>
                                        <p:tav tm="100000">
                                          <p:val>
                                            <p:strVal val="#ppt_x"/>
                                          </p:val>
                                        </p:tav>
                                      </p:tavLst>
                                    </p:anim>
                                    <p:anim calcmode="lin" valueType="num">
                                      <p:cBhvr>
                                        <p:cTn id="107" dur="500" fill="hold"/>
                                        <p:tgtEl>
                                          <p:spTgt spid="33"/>
                                        </p:tgtEl>
                                        <p:attrNameLst>
                                          <p:attrName>ppt_y</p:attrName>
                                        </p:attrNameLst>
                                      </p:cBhvr>
                                      <p:tavLst>
                                        <p:tav tm="0">
                                          <p:val>
                                            <p:strVal val="#ppt_y-.1"/>
                                          </p:val>
                                        </p:tav>
                                        <p:tav tm="100000">
                                          <p:val>
                                            <p:strVal val="#ppt_y"/>
                                          </p:val>
                                        </p:tav>
                                      </p:tavLst>
                                    </p:anim>
                                  </p:childTnLst>
                                </p:cTn>
                              </p:par>
                              <p:par>
                                <p:cTn id="108" presetID="47" presetClass="entr" presetSubtype="0" fill="hold" nodeType="withEffect">
                                  <p:stCondLst>
                                    <p:cond delay="150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500"/>
                                        <p:tgtEl>
                                          <p:spTgt spid="34"/>
                                        </p:tgtEl>
                                      </p:cBhvr>
                                    </p:animEffect>
                                    <p:anim calcmode="lin" valueType="num">
                                      <p:cBhvr>
                                        <p:cTn id="111" dur="500" fill="hold"/>
                                        <p:tgtEl>
                                          <p:spTgt spid="34"/>
                                        </p:tgtEl>
                                        <p:attrNameLst>
                                          <p:attrName>ppt_x</p:attrName>
                                        </p:attrNameLst>
                                      </p:cBhvr>
                                      <p:tavLst>
                                        <p:tav tm="0">
                                          <p:val>
                                            <p:strVal val="#ppt_x"/>
                                          </p:val>
                                        </p:tav>
                                        <p:tav tm="100000">
                                          <p:val>
                                            <p:strVal val="#ppt_x"/>
                                          </p:val>
                                        </p:tav>
                                      </p:tavLst>
                                    </p:anim>
                                    <p:anim calcmode="lin" valueType="num">
                                      <p:cBhvr>
                                        <p:cTn id="112" dur="500" fill="hold"/>
                                        <p:tgtEl>
                                          <p:spTgt spid="34"/>
                                        </p:tgtEl>
                                        <p:attrNameLst>
                                          <p:attrName>ppt_y</p:attrName>
                                        </p:attrNameLst>
                                      </p:cBhvr>
                                      <p:tavLst>
                                        <p:tav tm="0">
                                          <p:val>
                                            <p:strVal val="#ppt_y-.1"/>
                                          </p:val>
                                        </p:tav>
                                        <p:tav tm="100000">
                                          <p:val>
                                            <p:strVal val="#ppt_y"/>
                                          </p:val>
                                        </p:tav>
                                      </p:tavLst>
                                    </p:anim>
                                  </p:childTnLst>
                                </p:cTn>
                              </p:par>
                              <p:par>
                                <p:cTn id="113" presetID="47" presetClass="entr" presetSubtype="0" fill="hold" grpId="0" nodeType="withEffect">
                                  <p:stCondLst>
                                    <p:cond delay="1750"/>
                                  </p:stCondLst>
                                  <p:childTnLst>
                                    <p:set>
                                      <p:cBhvr>
                                        <p:cTn id="114" dur="1" fill="hold">
                                          <p:stCondLst>
                                            <p:cond delay="0"/>
                                          </p:stCondLst>
                                        </p:cTn>
                                        <p:tgtEl>
                                          <p:spTgt spid="36"/>
                                        </p:tgtEl>
                                        <p:attrNameLst>
                                          <p:attrName>style.visibility</p:attrName>
                                        </p:attrNameLst>
                                      </p:cBhvr>
                                      <p:to>
                                        <p:strVal val="visible"/>
                                      </p:to>
                                    </p:set>
                                    <p:animEffect transition="in" filter="fade">
                                      <p:cBhvr>
                                        <p:cTn id="115" dur="500"/>
                                        <p:tgtEl>
                                          <p:spTgt spid="36"/>
                                        </p:tgtEl>
                                      </p:cBhvr>
                                    </p:animEffect>
                                    <p:anim calcmode="lin" valueType="num">
                                      <p:cBhvr>
                                        <p:cTn id="116" dur="500" fill="hold"/>
                                        <p:tgtEl>
                                          <p:spTgt spid="36"/>
                                        </p:tgtEl>
                                        <p:attrNameLst>
                                          <p:attrName>ppt_x</p:attrName>
                                        </p:attrNameLst>
                                      </p:cBhvr>
                                      <p:tavLst>
                                        <p:tav tm="0">
                                          <p:val>
                                            <p:strVal val="#ppt_x"/>
                                          </p:val>
                                        </p:tav>
                                        <p:tav tm="100000">
                                          <p:val>
                                            <p:strVal val="#ppt_x"/>
                                          </p:val>
                                        </p:tav>
                                      </p:tavLst>
                                    </p:anim>
                                    <p:anim calcmode="lin" valueType="num">
                                      <p:cBhvr>
                                        <p:cTn id="117" dur="5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15" grpId="0" animBg="1"/>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p:txBody>
          <a:bodyPr/>
          <a:lstStyle/>
          <a:p>
            <a:r>
              <a:rPr lang="en-US" dirty="0" smtClean="0"/>
              <a:t>Resource Pooling</a:t>
            </a:r>
            <a:endParaRPr lang="en-US" dirty="0"/>
          </a:p>
        </p:txBody>
      </p:sp>
      <p:sp>
        <p:nvSpPr>
          <p:cNvPr id="14" name="Subtitle 13"/>
          <p:cNvSpPr>
            <a:spLocks noGrp="1"/>
          </p:cNvSpPr>
          <p:nvPr>
            <p:ph type="subTitle" idx="1"/>
          </p:nvPr>
        </p:nvSpPr>
        <p:spPr/>
        <p:txBody>
          <a:bodyPr/>
          <a:lstStyle/>
          <a:p>
            <a:endParaRPr lang="en-US" dirty="0"/>
          </a:p>
        </p:txBody>
      </p:sp>
      <p:sp>
        <p:nvSpPr>
          <p:cNvPr id="15" name="Text Placeholder 14"/>
          <p:cNvSpPr>
            <a:spLocks noGrp="1"/>
          </p:cNvSpPr>
          <p:nvPr>
            <p:ph type="body" sz="quarter" idx="10"/>
          </p:nvPr>
        </p:nvSpPr>
        <p:spPr/>
        <p:txBody>
          <a:bodyPr/>
          <a:lstStyle/>
          <a:p>
            <a:r>
              <a:rPr lang="en-US" dirty="0" smtClean="0"/>
              <a:t>Demo</a:t>
            </a:r>
            <a:endParaRPr lang="en-US" dirty="0"/>
          </a:p>
        </p:txBody>
      </p:sp>
    </p:spTree>
    <p:extLst>
      <p:ext uri="{BB962C8B-B14F-4D97-AF65-F5344CB8AC3E}">
        <p14:creationId xmlns:p14="http://schemas.microsoft.com/office/powerpoint/2010/main" val="252300405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When to virtualize and when not to </a:t>
            </a:r>
            <a:r>
              <a:rPr lang="en-US" dirty="0" smtClean="0"/>
              <a:t>virtualize SQL Server?</a:t>
            </a:r>
            <a:endParaRPr lang="en-US" sz="3600" dirty="0">
              <a:solidFill>
                <a:schemeClr val="accent1">
                  <a:alpha val="99000"/>
                </a:schemeClr>
              </a:solidFill>
            </a:endParaRPr>
          </a:p>
        </p:txBody>
      </p:sp>
      <p:sp>
        <p:nvSpPr>
          <p:cNvPr id="5" name="Rectangle 3"/>
          <p:cNvSpPr>
            <a:spLocks noGrp="1" noChangeArrowheads="1"/>
          </p:cNvSpPr>
          <p:nvPr>
            <p:ph type="body" sz="quarter" idx="4294967295"/>
          </p:nvPr>
        </p:nvSpPr>
        <p:spPr>
          <a:xfrm>
            <a:off x="0" y="1655763"/>
            <a:ext cx="7542213" cy="4173537"/>
          </a:xfrm>
          <a:prstGeom prst="rect">
            <a:avLst/>
          </a:prstGeom>
          <a:noFill/>
        </p:spPr>
        <p:txBody>
          <a:bodyPr>
            <a:normAutofit lnSpcReduction="10000"/>
          </a:bodyPr>
          <a:lstStyle/>
          <a:p>
            <a:r>
              <a:rPr lang="en-US" sz="2800" dirty="0" smtClean="0"/>
              <a:t>Virtualize SQL Server</a:t>
            </a:r>
          </a:p>
          <a:p>
            <a:pPr lvl="1"/>
            <a:r>
              <a:rPr lang="en-US" sz="2400" dirty="0" smtClean="0"/>
              <a:t>Start from smallest workload</a:t>
            </a:r>
          </a:p>
          <a:p>
            <a:pPr lvl="1"/>
            <a:r>
              <a:rPr lang="en-US" sz="2400" dirty="0" smtClean="0"/>
              <a:t>Continue to larger workload over time with experience</a:t>
            </a:r>
          </a:p>
          <a:p>
            <a:pPr lvl="1"/>
            <a:r>
              <a:rPr lang="en-US" sz="2400" dirty="0" smtClean="0"/>
              <a:t>Microsoft support SQL Server virtualization </a:t>
            </a:r>
            <a:r>
              <a:rPr lang="en-US" sz="2400" dirty="0">
                <a:hlinkClick r:id="rId3"/>
              </a:rPr>
              <a:t>http://support.microsoft.com/?</a:t>
            </a:r>
            <a:r>
              <a:rPr lang="en-US" sz="2400" dirty="0" smtClean="0">
                <a:hlinkClick r:id="rId3"/>
              </a:rPr>
              <a:t>id=956893</a:t>
            </a:r>
            <a:r>
              <a:rPr lang="en-US" sz="2400" dirty="0" smtClean="0"/>
              <a:t> </a:t>
            </a:r>
            <a:endParaRPr lang="en-US" sz="2400" dirty="0"/>
          </a:p>
          <a:p>
            <a:r>
              <a:rPr lang="en-US" sz="2800" dirty="0" smtClean="0"/>
              <a:t>Consider Options</a:t>
            </a:r>
          </a:p>
          <a:p>
            <a:pPr lvl="1"/>
            <a:r>
              <a:rPr lang="en-US" sz="2400" dirty="0" smtClean="0"/>
              <a:t>CPU: Need more than 4 logical processors</a:t>
            </a:r>
          </a:p>
          <a:p>
            <a:pPr lvl="1"/>
            <a:r>
              <a:rPr lang="en-US" sz="2400" dirty="0" smtClean="0"/>
              <a:t>Memory: Need more than 64 GB per virtual machine</a:t>
            </a:r>
            <a:endParaRPr lang="en-US" sz="2400" dirty="0"/>
          </a:p>
          <a:p>
            <a:pPr marL="571500" indent="-571500" eaLnBrk="1" hangingPunct="1">
              <a:buFontTx/>
              <a:buNone/>
            </a:pPr>
            <a:endParaRPr lang="en-US" sz="2800" dirty="0" smtClean="0"/>
          </a:p>
          <a:p>
            <a:pPr marL="571500" indent="-571500" eaLnBrk="1" hangingPunct="1">
              <a:buFontTx/>
              <a:buNone/>
            </a:pPr>
            <a:endParaRPr lang="en-US" sz="2800" dirty="0" smtClean="0"/>
          </a:p>
        </p:txBody>
      </p:sp>
      <p:sp>
        <p:nvSpPr>
          <p:cNvPr id="6" name="Rectangle 5"/>
          <p:cNvSpPr/>
          <p:nvPr/>
        </p:nvSpPr>
        <p:spPr>
          <a:xfrm>
            <a:off x="2411760" y="5571237"/>
            <a:ext cx="6489668" cy="95410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800" dirty="0">
                <a:solidFill>
                  <a:schemeClr val="bg1"/>
                </a:solidFill>
              </a:rPr>
              <a:t>S</a:t>
            </a:r>
            <a:r>
              <a:rPr lang="en-US" sz="2800" dirty="0" smtClean="0">
                <a:solidFill>
                  <a:schemeClr val="bg1"/>
                </a:solidFill>
              </a:rPr>
              <a:t>tart </a:t>
            </a:r>
            <a:r>
              <a:rPr lang="en-US" sz="2800" dirty="0">
                <a:solidFill>
                  <a:schemeClr val="bg1"/>
                </a:solidFill>
              </a:rPr>
              <a:t>small, learn, and continue to virtualize as </a:t>
            </a:r>
            <a:r>
              <a:rPr lang="en-US" sz="2800" dirty="0" smtClean="0">
                <a:solidFill>
                  <a:schemeClr val="bg1"/>
                </a:solidFill>
              </a:rPr>
              <a:t>you test </a:t>
            </a:r>
            <a:r>
              <a:rPr lang="en-US" sz="2800" dirty="0">
                <a:solidFill>
                  <a:schemeClr val="bg1"/>
                </a:solidFill>
              </a:rPr>
              <a:t>and learn how to </a:t>
            </a:r>
            <a:r>
              <a:rPr lang="en-US" sz="2800" dirty="0" smtClean="0">
                <a:solidFill>
                  <a:schemeClr val="bg1"/>
                </a:solidFill>
              </a:rPr>
              <a:t>manage.</a:t>
            </a:r>
            <a:endParaRPr lang="en-US" sz="2800" dirty="0">
              <a:solidFill>
                <a:schemeClr val="bg1"/>
              </a:solidFill>
            </a:endParaRPr>
          </a:p>
        </p:txBody>
      </p:sp>
    </p:spTree>
    <p:extLst>
      <p:ext uri="{BB962C8B-B14F-4D97-AF65-F5344CB8AC3E}">
        <p14:creationId xmlns:p14="http://schemas.microsoft.com/office/powerpoint/2010/main" val="2599552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lstStyle/>
          <a:p>
            <a:r>
              <a:rPr lang="en-AU" dirty="0" smtClean="0"/>
              <a:t>Virtualisation best practices</a:t>
            </a:r>
            <a:endParaRPr lang="en-AU" dirty="0"/>
          </a:p>
        </p:txBody>
      </p:sp>
      <p:sp>
        <p:nvSpPr>
          <p:cNvPr id="3" name="Text Placeholder 2"/>
          <p:cNvSpPr>
            <a:spLocks noGrp="1"/>
          </p:cNvSpPr>
          <p:nvPr>
            <p:ph type="body" sz="quarter" idx="4294967295"/>
          </p:nvPr>
        </p:nvSpPr>
        <p:spPr>
          <a:xfrm>
            <a:off x="539552" y="869081"/>
            <a:ext cx="8364538" cy="5296223"/>
          </a:xfrm>
        </p:spPr>
        <p:txBody>
          <a:bodyPr>
            <a:normAutofit/>
          </a:bodyPr>
          <a:lstStyle/>
          <a:p>
            <a:r>
              <a:rPr lang="en-AU" dirty="0" smtClean="0"/>
              <a:t>Hardware Support</a:t>
            </a:r>
          </a:p>
          <a:p>
            <a:pPr lvl="1"/>
            <a:r>
              <a:rPr lang="en-AU" dirty="0" smtClean="0"/>
              <a:t>Second Level Address Translation (SLAT)</a:t>
            </a:r>
          </a:p>
          <a:p>
            <a:r>
              <a:rPr lang="en-AU" dirty="0" smtClean="0"/>
              <a:t>Hypervisor Support</a:t>
            </a:r>
          </a:p>
          <a:p>
            <a:pPr lvl="1"/>
            <a:r>
              <a:rPr lang="en-AU" dirty="0" smtClean="0"/>
              <a:t>Hyper-V - Windows Server 2008 R2 Service Pack 1</a:t>
            </a:r>
          </a:p>
          <a:p>
            <a:pPr lvl="1"/>
            <a:r>
              <a:rPr lang="en-AU" dirty="0" smtClean="0"/>
              <a:t>Don’t Overcommit CPU and Memory</a:t>
            </a:r>
          </a:p>
          <a:p>
            <a:r>
              <a:rPr lang="en-AU" dirty="0" smtClean="0"/>
              <a:t>Hard drive Configuration</a:t>
            </a:r>
          </a:p>
          <a:p>
            <a:pPr lvl="1"/>
            <a:r>
              <a:rPr lang="en-AU" dirty="0" smtClean="0"/>
              <a:t>Use Fixed VHDs</a:t>
            </a:r>
          </a:p>
          <a:p>
            <a:pPr lvl="1"/>
            <a:r>
              <a:rPr lang="en-AU" dirty="0" smtClean="0"/>
              <a:t>Consolidated workload – creates lot of randomised I/O so optimise disk subsystem for random I/O, so need to separate data, log, </a:t>
            </a:r>
            <a:r>
              <a:rPr lang="en-AU" dirty="0" err="1" smtClean="0"/>
              <a:t>tempdb</a:t>
            </a:r>
            <a:endParaRPr lang="en-AU" dirty="0" smtClean="0"/>
          </a:p>
          <a:p>
            <a:r>
              <a:rPr lang="en-AU" dirty="0" smtClean="0"/>
              <a:t>For more </a:t>
            </a:r>
            <a:r>
              <a:rPr lang="en-AU" dirty="0"/>
              <a:t>best </a:t>
            </a:r>
            <a:r>
              <a:rPr lang="en-AU" dirty="0" smtClean="0"/>
              <a:t>practices - </a:t>
            </a:r>
            <a:r>
              <a:rPr lang="en-AU" sz="2000" b="1" dirty="0" smtClean="0">
                <a:hlinkClick r:id="rId2"/>
              </a:rPr>
              <a:t>Onboarding SQL Server Private Cloud Environments</a:t>
            </a:r>
            <a:endParaRPr lang="en-AU" sz="2000" b="1" dirty="0" smtClean="0"/>
          </a:p>
        </p:txBody>
      </p:sp>
    </p:spTree>
    <p:extLst>
      <p:ext uri="{BB962C8B-B14F-4D97-AF65-F5344CB8AC3E}">
        <p14:creationId xmlns:p14="http://schemas.microsoft.com/office/powerpoint/2010/main" val="3885663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en-US" dirty="0" smtClean="0"/>
              <a:t>Physical to Virtual </a:t>
            </a:r>
            <a:endParaRPr lang="en-US" dirty="0"/>
          </a:p>
        </p:txBody>
      </p:sp>
      <p:sp>
        <p:nvSpPr>
          <p:cNvPr id="4" name="Text Placeholder 2"/>
          <p:cNvSpPr txBox="1">
            <a:spLocks/>
          </p:cNvSpPr>
          <p:nvPr/>
        </p:nvSpPr>
        <p:spPr>
          <a:xfrm>
            <a:off x="179512" y="1000527"/>
            <a:ext cx="5066761" cy="5092769"/>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solidFill>
                  <a:schemeClr val="bg1"/>
                </a:solidFill>
              </a:rPr>
              <a:t>Intuitive and easy to use</a:t>
            </a:r>
          </a:p>
          <a:p>
            <a:pPr lvl="1"/>
            <a:r>
              <a:rPr lang="en-US" sz="2400" dirty="0" smtClean="0">
                <a:solidFill>
                  <a:schemeClr val="bg1"/>
                </a:solidFill>
              </a:rPr>
              <a:t>Wizard-based</a:t>
            </a:r>
          </a:p>
          <a:p>
            <a:pPr lvl="1"/>
            <a:r>
              <a:rPr lang="en-US" sz="2400" dirty="0" smtClean="0">
                <a:solidFill>
                  <a:schemeClr val="bg1"/>
                </a:solidFill>
              </a:rPr>
              <a:t>Reconfigure storage, memory, CPU, etc.</a:t>
            </a:r>
          </a:p>
          <a:p>
            <a:pPr lvl="1"/>
            <a:r>
              <a:rPr lang="en-US" sz="2400" dirty="0" smtClean="0">
                <a:solidFill>
                  <a:schemeClr val="bg1"/>
                </a:solidFill>
              </a:rPr>
              <a:t>Preserves network settings and MAC addresses</a:t>
            </a:r>
          </a:p>
          <a:p>
            <a:pPr lvl="1"/>
            <a:r>
              <a:rPr lang="en-US" sz="2400" dirty="0" smtClean="0">
                <a:solidFill>
                  <a:schemeClr val="bg1"/>
                </a:solidFill>
              </a:rPr>
              <a:t>Script-able through PowerShell</a:t>
            </a:r>
          </a:p>
          <a:p>
            <a:r>
              <a:rPr lang="en-US" sz="2800" dirty="0" smtClean="0">
                <a:solidFill>
                  <a:schemeClr val="bg1"/>
                </a:solidFill>
              </a:rPr>
              <a:t>Supported platforms</a:t>
            </a:r>
          </a:p>
          <a:p>
            <a:pPr lvl="1"/>
            <a:r>
              <a:rPr lang="en-US" sz="2400" dirty="0" smtClean="0">
                <a:solidFill>
                  <a:schemeClr val="bg1"/>
                </a:solidFill>
              </a:rPr>
              <a:t>Live: Windows XP, Windows Server 2003, Windows Vista, Windows 7, Windows Server 2008/R2</a:t>
            </a:r>
          </a:p>
          <a:p>
            <a:pPr lvl="1"/>
            <a:r>
              <a:rPr lang="en-US" sz="2400" dirty="0" smtClean="0">
                <a:solidFill>
                  <a:schemeClr val="bg1"/>
                </a:solidFill>
              </a:rPr>
              <a:t>Offline: Windows Server 2000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6273" y="1310185"/>
            <a:ext cx="3790223" cy="38052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3705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Virtualizing Microsoft </a:t>
            </a:r>
            <a:r>
              <a:rPr lang="en-US" dirty="0" err="1" smtClean="0"/>
              <a:t>Sql</a:t>
            </a:r>
            <a:r>
              <a:rPr lang="en-US" dirty="0" smtClean="0"/>
              <a:t> server with hyper-v </a:t>
            </a:r>
            <a:endParaRPr lang="en-AU" dirty="0"/>
          </a:p>
        </p:txBody>
      </p:sp>
      <p:sp>
        <p:nvSpPr>
          <p:cNvPr id="3" name="Text Placeholder 2"/>
          <p:cNvSpPr>
            <a:spLocks noGrp="1"/>
          </p:cNvSpPr>
          <p:nvPr>
            <p:ph type="body" idx="1"/>
          </p:nvPr>
        </p:nvSpPr>
        <p:spPr>
          <a:xfrm>
            <a:off x="722313" y="2906713"/>
            <a:ext cx="3705671" cy="1500187"/>
          </a:xfrm>
        </p:spPr>
        <p:txBody>
          <a:bodyPr>
            <a:normAutofit fontScale="92500" lnSpcReduction="20000"/>
          </a:bodyPr>
          <a:lstStyle/>
          <a:p>
            <a:pPr lvl="0">
              <a:defRPr/>
            </a:pPr>
            <a:r>
              <a:rPr lang="en-US" dirty="0" smtClean="0"/>
              <a:t>Shashank Pawar</a:t>
            </a:r>
          </a:p>
          <a:p>
            <a:pPr lvl="0">
              <a:defRPr/>
            </a:pPr>
            <a:r>
              <a:rPr lang="en-US" dirty="0" smtClean="0"/>
              <a:t>SQL Server Technology Specialist</a:t>
            </a:r>
          </a:p>
          <a:p>
            <a:pPr lvl="0">
              <a:defRPr/>
            </a:pPr>
            <a:r>
              <a:rPr lang="en-US" dirty="0" smtClean="0"/>
              <a:t>Microsoft</a:t>
            </a:r>
          </a:p>
          <a:p>
            <a:pPr lvl="0">
              <a:defRPr/>
            </a:pPr>
            <a:r>
              <a:rPr lang="en-US" dirty="0" smtClean="0">
                <a:hlinkClick r:id="rId3"/>
              </a:rPr>
              <a:t>spawar@microsoft.com</a:t>
            </a:r>
            <a:endParaRPr lang="en-US" dirty="0" smtClean="0"/>
          </a:p>
          <a:p>
            <a:pPr lvl="0">
              <a:defRPr/>
            </a:pPr>
            <a:r>
              <a:rPr lang="en-US" dirty="0" smtClean="0">
                <a:hlinkClick r:id="rId4"/>
              </a:rPr>
              <a:t>http://blogs.technet.com/sqlman</a:t>
            </a:r>
            <a:r>
              <a:rPr lang="en-US" dirty="0" smtClean="0"/>
              <a:t> </a:t>
            </a:r>
          </a:p>
        </p:txBody>
      </p:sp>
      <p:sp>
        <p:nvSpPr>
          <p:cNvPr id="6" name="Title 1"/>
          <p:cNvSpPr txBox="1">
            <a:spLocks/>
          </p:cNvSpPr>
          <p:nvPr/>
        </p:nvSpPr>
        <p:spPr>
          <a:xfrm>
            <a:off x="334200" y="447366"/>
            <a:ext cx="3605471" cy="249299"/>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b="1" i="0" u="none" strike="noStrike" kern="600" cap="none" spc="40" normalizeH="0" baseline="0" noProof="0" dirty="0" smtClean="0">
                <a:ln w="3175">
                  <a:noFill/>
                </a:ln>
                <a:solidFill>
                  <a:schemeClr val="bg1"/>
                </a:solidFill>
                <a:effectLst/>
                <a:uLnTx/>
                <a:uFillTx/>
                <a:latin typeface="Calibri" pitchFamily="34" charset="0"/>
                <a:ea typeface="+mn-ea"/>
                <a:cs typeface="Arial" charset="0"/>
              </a:rPr>
              <a:t>SESSION CODE: VIR309</a:t>
            </a:r>
            <a:endParaRPr kumimoji="0" lang="en-US" b="1" i="0" u="none" strike="noStrike" kern="600" cap="none" spc="40" normalizeH="0" baseline="0" noProof="0" dirty="0">
              <a:ln w="3175">
                <a:noFill/>
              </a:ln>
              <a:solidFill>
                <a:schemeClr val="bg1"/>
              </a:solidFill>
              <a:effectLst/>
              <a:uLnTx/>
              <a:uFillTx/>
              <a:latin typeface="Calibri" pitchFamily="34" charset="0"/>
              <a:ea typeface="+mn-ea"/>
              <a:cs typeface="Arial" charset="0"/>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7" name="Text Placeholder 2"/>
          <p:cNvSpPr txBox="1">
            <a:spLocks/>
          </p:cNvSpPr>
          <p:nvPr/>
        </p:nvSpPr>
        <p:spPr>
          <a:xfrm>
            <a:off x="4788024" y="2924944"/>
            <a:ext cx="3849687" cy="1500187"/>
          </a:xfrm>
          <a:prstGeom prst="rect">
            <a:avLst/>
          </a:prstGeom>
        </p:spPr>
        <p:txBody>
          <a:bodyPr vert="horz" lIns="91440" tIns="45720" rIns="91440" bIns="45720" rtlCol="0" anchor="b">
            <a:normAutofit fontScale="92500"/>
          </a:bodyPr>
          <a:lstStyle>
            <a:lvl1pPr marL="0" indent="0" algn="l" defTabSz="914400" rtl="0" eaLnBrk="1" latinLnBrk="0" hangingPunct="1">
              <a:spcBef>
                <a:spcPct val="20000"/>
              </a:spcBef>
              <a:buClr>
                <a:srgbClr val="03C2F1"/>
              </a:buClr>
              <a:buFont typeface="Segoe UI" pitchFamily="34" charset="0"/>
              <a:buNone/>
              <a:defRPr sz="2000" kern="1200">
                <a:solidFill>
                  <a:schemeClr val="bg1"/>
                </a:solidFill>
                <a:latin typeface="Segoe UI" pitchFamily="34" charset="0"/>
                <a:ea typeface="Segoe UI" pitchFamily="34" charset="0"/>
                <a:cs typeface="Segoe UI" pitchFamily="34" charset="0"/>
              </a:defRPr>
            </a:lvl1pPr>
            <a:lvl2pPr marL="457200" indent="0" algn="l" defTabSz="914400" rtl="0" eaLnBrk="1" latinLnBrk="0" hangingPunct="1">
              <a:spcBef>
                <a:spcPct val="20000"/>
              </a:spcBef>
              <a:buClr>
                <a:srgbClr val="03C2F1"/>
              </a:buClr>
              <a:buFont typeface="Arial" pitchFamily="34" charset="0"/>
              <a:buNone/>
              <a:defRPr sz="1800" kern="1200">
                <a:solidFill>
                  <a:schemeClr val="tx1">
                    <a:tint val="75000"/>
                  </a:schemeClr>
                </a:solidFill>
                <a:latin typeface="Segoe UI" pitchFamily="34" charset="0"/>
                <a:ea typeface="Segoe UI" pitchFamily="34" charset="0"/>
                <a:cs typeface="Segoe UI" pitchFamily="34" charset="0"/>
              </a:defRPr>
            </a:lvl2pPr>
            <a:lvl3pPr marL="914400" indent="0" algn="l" defTabSz="914400" rtl="0" eaLnBrk="1" latinLnBrk="0" hangingPunct="1">
              <a:spcBef>
                <a:spcPct val="20000"/>
              </a:spcBef>
              <a:buClr>
                <a:srgbClr val="03C2F1"/>
              </a:buClr>
              <a:buFont typeface="Arial" pitchFamily="34" charset="0"/>
              <a:buNone/>
              <a:defRPr sz="1600" kern="1200">
                <a:solidFill>
                  <a:schemeClr val="tx1">
                    <a:tint val="75000"/>
                  </a:schemeClr>
                </a:solidFill>
                <a:latin typeface="Segoe UI" pitchFamily="34" charset="0"/>
                <a:ea typeface="Segoe UI" pitchFamily="34" charset="0"/>
                <a:cs typeface="Segoe UI" pitchFamily="34" charset="0"/>
              </a:defRPr>
            </a:lvl3pPr>
            <a:lvl4pPr marL="1371600" indent="0" algn="l" defTabSz="914400" rtl="0" eaLnBrk="1" latinLnBrk="0" hangingPunct="1">
              <a:spcBef>
                <a:spcPct val="20000"/>
              </a:spcBef>
              <a:buClr>
                <a:srgbClr val="03C2F1"/>
              </a:buClr>
              <a:buFont typeface="Arial" pitchFamily="34" charset="0"/>
              <a:buNone/>
              <a:defRPr sz="1400" kern="1200">
                <a:solidFill>
                  <a:schemeClr val="tx1">
                    <a:tint val="75000"/>
                  </a:schemeClr>
                </a:solidFill>
                <a:latin typeface="Segoe UI" pitchFamily="34" charset="0"/>
                <a:ea typeface="Segoe UI" pitchFamily="34" charset="0"/>
                <a:cs typeface="Segoe UI" pitchFamily="34" charset="0"/>
              </a:defRPr>
            </a:lvl4pPr>
            <a:lvl5pPr marL="1828800" indent="0" algn="l" defTabSz="914400" rtl="0" eaLnBrk="1" latinLnBrk="0" hangingPunct="1">
              <a:spcBef>
                <a:spcPct val="20000"/>
              </a:spcBef>
              <a:buClr>
                <a:srgbClr val="03C2F1"/>
              </a:buClr>
              <a:buFont typeface="Arial" pitchFamily="34" charset="0"/>
              <a:buNone/>
              <a:defRPr sz="1400" kern="1200">
                <a:solidFill>
                  <a:schemeClr val="tx1">
                    <a:tint val="75000"/>
                  </a:schemeClr>
                </a:solidFill>
                <a:latin typeface="Segoe UI" pitchFamily="34" charset="0"/>
                <a:ea typeface="Segoe UI" pitchFamily="34" charset="0"/>
                <a:cs typeface="Segoe UI" pitchFamily="34" charset="0"/>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lgn="r">
              <a:defRPr/>
            </a:pPr>
            <a:r>
              <a:rPr lang="en-US" dirty="0" smtClean="0"/>
              <a:t>Reid Purvis</a:t>
            </a:r>
          </a:p>
          <a:p>
            <a:pPr algn="r">
              <a:defRPr/>
            </a:pPr>
            <a:r>
              <a:rPr lang="en-US" dirty="0" smtClean="0"/>
              <a:t>Data Center Technology Specialist</a:t>
            </a:r>
          </a:p>
          <a:p>
            <a:pPr algn="r">
              <a:defRPr/>
            </a:pPr>
            <a:r>
              <a:rPr lang="en-US" dirty="0" smtClean="0"/>
              <a:t>Microsoft</a:t>
            </a:r>
          </a:p>
          <a:p>
            <a:pPr algn="r">
              <a:defRPr/>
            </a:pPr>
            <a:r>
              <a:rPr lang="en-US" dirty="0" smtClean="0">
                <a:hlinkClick r:id="rId5"/>
              </a:rPr>
              <a:t>Reid.Purvis@microsoft.com</a:t>
            </a:r>
            <a:r>
              <a:rPr lang="en-US" dirty="0" smtClean="0"/>
              <a:t> </a:t>
            </a:r>
          </a:p>
        </p:txBody>
      </p:sp>
    </p:spTree>
    <p:extLst>
      <p:ext uri="{BB962C8B-B14F-4D97-AF65-F5344CB8AC3E}">
        <p14:creationId xmlns:p14="http://schemas.microsoft.com/office/powerpoint/2010/main" val="4034619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3810994" y="2832100"/>
            <a:ext cx="1712437" cy="2590800"/>
          </a:xfrm>
          <a:prstGeom prst="rect">
            <a:avLst/>
          </a:prstGeom>
          <a:solidFill>
            <a:schemeClr val="accent1">
              <a:lumMod val="75000"/>
            </a:schemeClr>
          </a:solidFill>
          <a:ln>
            <a:noFill/>
            <a:headEnd type="none" w="med" len="med"/>
            <a:tailEnd type="none" w="med" len="med"/>
          </a:ln>
          <a:effectLst>
            <a:outerShdw dist="76200" dir="5400000" rotWithShape="0">
              <a:srgbClr val="000000">
                <a:alpha val="12000"/>
              </a:srgb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1" name="Rectangle 10"/>
          <p:cNvSpPr/>
          <p:nvPr/>
        </p:nvSpPr>
        <p:spPr bwMode="auto">
          <a:xfrm>
            <a:off x="2079502" y="2832100"/>
            <a:ext cx="1712437" cy="2590800"/>
          </a:xfrm>
          <a:prstGeom prst="rect">
            <a:avLst/>
          </a:prstGeom>
          <a:solidFill>
            <a:schemeClr val="accent1">
              <a:lumMod val="75000"/>
            </a:schemeClr>
          </a:solidFill>
          <a:ln>
            <a:noFill/>
            <a:headEnd type="none" w="med" len="med"/>
            <a:tailEnd type="none" w="med" len="med"/>
          </a:ln>
          <a:effectLst>
            <a:outerShdw dist="76200" dir="5400000" rotWithShape="0">
              <a:srgbClr val="000000">
                <a:alpha val="12000"/>
              </a:srgb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2" name="Rectangle 11"/>
          <p:cNvSpPr/>
          <p:nvPr/>
        </p:nvSpPr>
        <p:spPr bwMode="auto">
          <a:xfrm>
            <a:off x="1" y="2830459"/>
            <a:ext cx="2054236" cy="2590800"/>
          </a:xfrm>
          <a:prstGeom prst="rect">
            <a:avLst/>
          </a:prstGeom>
          <a:solidFill>
            <a:schemeClr val="accent1">
              <a:lumMod val="75000"/>
            </a:schemeClr>
          </a:solidFill>
          <a:ln>
            <a:noFill/>
            <a:headEnd type="none" w="med" len="med"/>
            <a:tailEnd type="none" w="med" len="med"/>
          </a:ln>
          <a:effectLst>
            <a:outerShdw dist="76200" dir="5400000" rotWithShape="0">
              <a:srgbClr val="000000">
                <a:alpha val="12000"/>
              </a:srgb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3" name="Title 2"/>
          <p:cNvSpPr>
            <a:spLocks noGrp="1"/>
          </p:cNvSpPr>
          <p:nvPr>
            <p:ph type="ctrTitle"/>
          </p:nvPr>
        </p:nvSpPr>
        <p:spPr>
          <a:xfrm>
            <a:off x="627623" y="806956"/>
            <a:ext cx="6994362" cy="1523494"/>
          </a:xfrm>
        </p:spPr>
        <p:txBody>
          <a:bodyPr/>
          <a:lstStyle/>
          <a:p>
            <a:pPr>
              <a:lnSpc>
                <a:spcPct val="80000"/>
              </a:lnSpc>
            </a:pPr>
            <a:r>
              <a:rPr lang="en-US" sz="4400" b="1" dirty="0">
                <a:latin typeface="Arial Black" pitchFamily="34" charset="0"/>
              </a:rPr>
              <a:t>PRIVATE</a:t>
            </a:r>
            <a:r>
              <a:rPr lang="en-US" sz="4400" dirty="0"/>
              <a:t> </a:t>
            </a:r>
            <a:r>
              <a:rPr lang="en-US" sz="4400" dirty="0" smtClean="0"/>
              <a:t>CLOUD DRIVERS</a:t>
            </a:r>
            <a:endParaRPr lang="en-US" sz="4400" dirty="0"/>
          </a:p>
        </p:txBody>
      </p:sp>
      <p:sp>
        <p:nvSpPr>
          <p:cNvPr id="9" name="Right Arrow 8"/>
          <p:cNvSpPr/>
          <p:nvPr/>
        </p:nvSpPr>
        <p:spPr bwMode="auto">
          <a:xfrm>
            <a:off x="5542485" y="2343150"/>
            <a:ext cx="2572420" cy="3562350"/>
          </a:xfrm>
          <a:prstGeom prst="rightArrow">
            <a:avLst>
              <a:gd name="adj1" fmla="val 73216"/>
              <a:gd name="adj2" fmla="val 50000"/>
            </a:avLst>
          </a:prstGeom>
          <a:solidFill>
            <a:schemeClr val="accent1">
              <a:lumMod val="75000"/>
            </a:schemeClr>
          </a:solidFill>
          <a:ln>
            <a:noFill/>
            <a:headEnd type="none" w="med" len="med"/>
            <a:tailEnd type="none" w="med" len="med"/>
          </a:ln>
          <a:effectLst>
            <a:outerShdw dist="76200" dir="5400000" rotWithShape="0">
              <a:srgbClr val="000000">
                <a:alpha val="12000"/>
              </a:srgb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3" name="Rectangle 12"/>
          <p:cNvSpPr/>
          <p:nvPr/>
        </p:nvSpPr>
        <p:spPr bwMode="auto">
          <a:xfrm>
            <a:off x="251520" y="3673582"/>
            <a:ext cx="1649556" cy="746019"/>
          </a:xfrm>
          <a:prstGeom prst="rect">
            <a:avLst/>
          </a:prstGeom>
          <a:noFill/>
          <a:ln w="9525" cap="flat" cmpd="sng" algn="ctr">
            <a:noFill/>
            <a:prstDash val="solid"/>
            <a:round/>
            <a:headEnd type="none" w="med" len="med"/>
            <a:tailEnd type="none" w="med" len="med"/>
          </a:ln>
          <a:effectLst/>
        </p:spPr>
        <p:txBody>
          <a:bodyPr vert="horz" wrap="square" lIns="0" tIns="38098" rIns="0" bIns="38098" numCol="1" rtlCol="0" anchor="t" anchorCtr="0" compatLnSpc="1">
            <a:prstTxWarp prst="textNoShape">
              <a:avLst/>
            </a:prstTxWarp>
          </a:bodyPr>
          <a:lstStyle/>
          <a:p>
            <a:pPr defTabSz="1088331" fontAlgn="base">
              <a:lnSpc>
                <a:spcPts val="3100"/>
              </a:lnSpc>
              <a:spcBef>
                <a:spcPct val="0"/>
              </a:spcBef>
              <a:spcAft>
                <a:spcPct val="0"/>
              </a:spcAft>
              <a:defRPr/>
            </a:pPr>
            <a:r>
              <a:rPr lang="en-US" sz="3200" dirty="0" smtClean="0">
                <a:gradFill>
                  <a:gsLst>
                    <a:gs pos="0">
                      <a:srgbClr val="FFFFFF"/>
                    </a:gs>
                    <a:gs pos="100000">
                      <a:srgbClr val="FFFFFF"/>
                    </a:gs>
                  </a:gsLst>
                  <a:lin ang="16200000" scaled="0"/>
                </a:gradFill>
                <a:latin typeface="+mj-lt"/>
                <a:ea typeface="Segoe UI" pitchFamily="34" charset="0"/>
                <a:cs typeface="Segoe UI" pitchFamily="34" charset="0"/>
              </a:rPr>
              <a:t>Resource Pooling</a:t>
            </a:r>
            <a:endParaRPr lang="en-US" sz="3200" dirty="0">
              <a:gradFill>
                <a:gsLst>
                  <a:gs pos="0">
                    <a:srgbClr val="FFFFFF"/>
                  </a:gs>
                  <a:gs pos="100000">
                    <a:srgbClr val="FFFFFF"/>
                  </a:gs>
                </a:gsLst>
                <a:lin ang="16200000" scaled="0"/>
              </a:gradFill>
              <a:latin typeface="+mj-lt"/>
              <a:ea typeface="Segoe UI" pitchFamily="34" charset="0"/>
              <a:cs typeface="Segoe UI" pitchFamily="34" charset="0"/>
            </a:endParaRPr>
          </a:p>
        </p:txBody>
      </p:sp>
      <p:sp>
        <p:nvSpPr>
          <p:cNvPr id="14" name="Rectangle 13"/>
          <p:cNvSpPr/>
          <p:nvPr/>
        </p:nvSpPr>
        <p:spPr bwMode="auto">
          <a:xfrm>
            <a:off x="2202161" y="3676185"/>
            <a:ext cx="1577751" cy="538109"/>
          </a:xfrm>
          <a:prstGeom prst="rect">
            <a:avLst/>
          </a:prstGeom>
          <a:noFill/>
          <a:ln w="9525" cap="flat" cmpd="sng" algn="ctr">
            <a:noFill/>
            <a:prstDash val="solid"/>
            <a:round/>
            <a:headEnd type="none" w="med" len="med"/>
            <a:tailEnd type="none" w="med" len="med"/>
          </a:ln>
          <a:effectLst/>
        </p:spPr>
        <p:txBody>
          <a:bodyPr vert="horz" wrap="square" lIns="0" tIns="38098" rIns="0" bIns="38098" numCol="1" rtlCol="0" anchor="t" anchorCtr="0" compatLnSpc="1">
            <a:prstTxWarp prst="textNoShape">
              <a:avLst/>
            </a:prstTxWarp>
          </a:bodyPr>
          <a:lstStyle/>
          <a:p>
            <a:pPr defTabSz="1088331" fontAlgn="base">
              <a:lnSpc>
                <a:spcPct val="90000"/>
              </a:lnSpc>
              <a:spcBef>
                <a:spcPct val="0"/>
              </a:spcBef>
              <a:spcAft>
                <a:spcPct val="0"/>
              </a:spcAft>
              <a:defRPr/>
            </a:pPr>
            <a:r>
              <a:rPr lang="en-US" sz="3200" dirty="0" smtClean="0">
                <a:gradFill>
                  <a:gsLst>
                    <a:gs pos="0">
                      <a:srgbClr val="FFFFFF"/>
                    </a:gs>
                    <a:gs pos="100000">
                      <a:srgbClr val="FFFFFF"/>
                    </a:gs>
                  </a:gsLst>
                  <a:lin ang="16200000" scaled="0"/>
                </a:gradFill>
                <a:latin typeface="+mj-lt"/>
                <a:ea typeface="Segoe UI" pitchFamily="34" charset="0"/>
                <a:cs typeface="Segoe UI" pitchFamily="34" charset="0"/>
              </a:rPr>
              <a:t>Elasticity</a:t>
            </a:r>
            <a:endParaRPr lang="en-US" sz="3200" dirty="0">
              <a:gradFill>
                <a:gsLst>
                  <a:gs pos="0">
                    <a:srgbClr val="FFFFFF"/>
                  </a:gs>
                  <a:gs pos="100000">
                    <a:srgbClr val="FFFFFF"/>
                  </a:gs>
                </a:gsLst>
                <a:lin ang="16200000" scaled="0"/>
              </a:gradFill>
              <a:latin typeface="+mj-lt"/>
              <a:ea typeface="Segoe UI" pitchFamily="34" charset="0"/>
              <a:cs typeface="Segoe UI" pitchFamily="34" charset="0"/>
            </a:endParaRPr>
          </a:p>
        </p:txBody>
      </p:sp>
      <p:sp>
        <p:nvSpPr>
          <p:cNvPr id="15" name="Rectangle 14"/>
          <p:cNvSpPr/>
          <p:nvPr/>
        </p:nvSpPr>
        <p:spPr bwMode="auto">
          <a:xfrm>
            <a:off x="4073953" y="3676185"/>
            <a:ext cx="1573336" cy="641815"/>
          </a:xfrm>
          <a:prstGeom prst="rect">
            <a:avLst/>
          </a:prstGeom>
          <a:noFill/>
          <a:ln w="9525" cap="flat" cmpd="sng" algn="ctr">
            <a:noFill/>
            <a:prstDash val="solid"/>
            <a:round/>
            <a:headEnd type="none" w="med" len="med"/>
            <a:tailEnd type="none" w="med" len="med"/>
          </a:ln>
          <a:effectLst/>
        </p:spPr>
        <p:txBody>
          <a:bodyPr vert="horz" wrap="square" lIns="0" tIns="38098" rIns="0" bIns="38098" numCol="1" rtlCol="0" anchor="t" anchorCtr="0" compatLnSpc="1">
            <a:prstTxWarp prst="textNoShape">
              <a:avLst/>
            </a:prstTxWarp>
          </a:bodyPr>
          <a:lstStyle/>
          <a:p>
            <a:pPr defTabSz="1088331" fontAlgn="base">
              <a:lnSpc>
                <a:spcPts val="3100"/>
              </a:lnSpc>
              <a:spcBef>
                <a:spcPct val="0"/>
              </a:spcBef>
              <a:spcAft>
                <a:spcPct val="0"/>
              </a:spcAft>
              <a:defRPr/>
            </a:pPr>
            <a:r>
              <a:rPr lang="en-US" sz="3200" dirty="0" smtClean="0">
                <a:gradFill>
                  <a:gsLst>
                    <a:gs pos="0">
                      <a:srgbClr val="FFFFFF"/>
                    </a:gs>
                    <a:gs pos="100000">
                      <a:srgbClr val="FFFFFF"/>
                    </a:gs>
                  </a:gsLst>
                  <a:lin ang="16200000" scaled="0"/>
                </a:gradFill>
                <a:latin typeface="+mj-lt"/>
                <a:ea typeface="Segoe UI" pitchFamily="34" charset="0"/>
                <a:cs typeface="Segoe UI" pitchFamily="34" charset="0"/>
              </a:rPr>
              <a:t>Self - Service</a:t>
            </a:r>
            <a:endParaRPr lang="en-US" sz="3200" dirty="0">
              <a:gradFill>
                <a:gsLst>
                  <a:gs pos="0">
                    <a:srgbClr val="FFFFFF"/>
                  </a:gs>
                  <a:gs pos="100000">
                    <a:srgbClr val="FFFFFF"/>
                  </a:gs>
                </a:gsLst>
                <a:lin ang="16200000" scaled="0"/>
              </a:gradFill>
              <a:latin typeface="+mj-lt"/>
              <a:ea typeface="Segoe UI" pitchFamily="34" charset="0"/>
              <a:cs typeface="Segoe UI" pitchFamily="34" charset="0"/>
            </a:endParaRPr>
          </a:p>
        </p:txBody>
      </p:sp>
      <p:sp>
        <p:nvSpPr>
          <p:cNvPr id="16" name="Rectangle 15"/>
          <p:cNvSpPr/>
          <p:nvPr/>
        </p:nvSpPr>
        <p:spPr bwMode="auto">
          <a:xfrm>
            <a:off x="5820101" y="3676185"/>
            <a:ext cx="1848331" cy="743415"/>
          </a:xfrm>
          <a:prstGeom prst="rect">
            <a:avLst/>
          </a:prstGeom>
          <a:noFill/>
          <a:ln w="9525" cap="flat" cmpd="sng" algn="ctr">
            <a:noFill/>
            <a:prstDash val="solid"/>
            <a:round/>
            <a:headEnd type="none" w="med" len="med"/>
            <a:tailEnd type="none" w="med" len="med"/>
          </a:ln>
          <a:effectLst/>
        </p:spPr>
        <p:txBody>
          <a:bodyPr vert="horz" wrap="square" lIns="0" tIns="38098" rIns="0" bIns="38098" numCol="1" rtlCol="0" anchor="t" anchorCtr="0" compatLnSpc="1">
            <a:prstTxWarp prst="textNoShape">
              <a:avLst/>
            </a:prstTxWarp>
          </a:bodyPr>
          <a:lstStyle/>
          <a:p>
            <a:pPr defTabSz="1088331" fontAlgn="base">
              <a:lnSpc>
                <a:spcPts val="3100"/>
              </a:lnSpc>
              <a:spcBef>
                <a:spcPct val="0"/>
              </a:spcBef>
              <a:spcAft>
                <a:spcPct val="0"/>
              </a:spcAft>
              <a:defRPr/>
            </a:pPr>
            <a:r>
              <a:rPr lang="en-US" sz="3200" dirty="0" smtClean="0">
                <a:gradFill>
                  <a:gsLst>
                    <a:gs pos="0">
                      <a:srgbClr val="FFFFFF"/>
                    </a:gs>
                    <a:gs pos="100000">
                      <a:srgbClr val="FFFFFF"/>
                    </a:gs>
                  </a:gsLst>
                  <a:lin ang="16200000" scaled="0"/>
                </a:gradFill>
                <a:latin typeface="+mj-lt"/>
                <a:ea typeface="Segoe UI" pitchFamily="34" charset="0"/>
                <a:cs typeface="Segoe UI" pitchFamily="34" charset="0"/>
              </a:rPr>
              <a:t>Control &amp; Customize</a:t>
            </a:r>
            <a:endParaRPr lang="en-US" sz="3200" dirty="0">
              <a:gradFill>
                <a:gsLst>
                  <a:gs pos="0">
                    <a:srgbClr val="FFFFFF"/>
                  </a:gs>
                  <a:gs pos="100000">
                    <a:srgbClr val="FFFFFF"/>
                  </a:gs>
                </a:gsLst>
                <a:lin ang="16200000" scaled="0"/>
              </a:gradFill>
              <a:latin typeface="+mj-lt"/>
              <a:ea typeface="Segoe UI" pitchFamily="34" charset="0"/>
              <a:cs typeface="Segoe UI" pitchFamily="34" charset="0"/>
            </a:endParaRPr>
          </a:p>
        </p:txBody>
      </p:sp>
    </p:spTree>
    <p:extLst>
      <p:ext uri="{BB962C8B-B14F-4D97-AF65-F5344CB8AC3E}">
        <p14:creationId xmlns:p14="http://schemas.microsoft.com/office/powerpoint/2010/main" val="22632971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ppt_x</p:attrName>
                                        </p:attrNameLst>
                                      </p:cBhvr>
                                      <p:tavLst>
                                        <p:tav tm="0">
                                          <p:val>
                                            <p:strVal val="#ppt_x-#ppt_w*1.125000"/>
                                          </p:val>
                                        </p:tav>
                                        <p:tav tm="100000">
                                          <p:val>
                                            <p:strVal val="#ppt_x"/>
                                          </p:val>
                                        </p:tav>
                                      </p:tavLst>
                                    </p:anim>
                                    <p:animEffect transition="in" filter="wipe(right)">
                                      <p:cBhvr>
                                        <p:cTn id="8" dur="500"/>
                                        <p:tgtEl>
                                          <p:spTgt spid="12"/>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p:tgtEl>
                                          <p:spTgt spid="13"/>
                                        </p:tgtEl>
                                        <p:attrNameLst>
                                          <p:attrName>ppt_x</p:attrName>
                                        </p:attrNameLst>
                                      </p:cBhvr>
                                      <p:tavLst>
                                        <p:tav tm="0">
                                          <p:val>
                                            <p:strVal val="#ppt_x-#ppt_w*1.125000"/>
                                          </p:val>
                                        </p:tav>
                                        <p:tav tm="100000">
                                          <p:val>
                                            <p:strVal val="#ppt_x"/>
                                          </p:val>
                                        </p:tav>
                                      </p:tavLst>
                                    </p:anim>
                                    <p:animEffect transition="in" filter="wipe(right)">
                                      <p:cBhvr>
                                        <p:cTn id="12" dur="500"/>
                                        <p:tgtEl>
                                          <p:spTgt spid="13"/>
                                        </p:tgtEl>
                                      </p:cBhvr>
                                    </p:animEffect>
                                  </p:childTnLst>
                                </p:cTn>
                              </p:par>
                              <p:par>
                                <p:cTn id="13" presetID="12" presetClass="entr" presetSubtype="8" fill="hold" grpId="0" nodeType="withEffect">
                                  <p:stCondLst>
                                    <p:cond delay="25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p:tgtEl>
                                          <p:spTgt spid="11"/>
                                        </p:tgtEl>
                                        <p:attrNameLst>
                                          <p:attrName>ppt_x</p:attrName>
                                        </p:attrNameLst>
                                      </p:cBhvr>
                                      <p:tavLst>
                                        <p:tav tm="0">
                                          <p:val>
                                            <p:strVal val="#ppt_x-#ppt_w*1.125000"/>
                                          </p:val>
                                        </p:tav>
                                        <p:tav tm="100000">
                                          <p:val>
                                            <p:strVal val="#ppt_x"/>
                                          </p:val>
                                        </p:tav>
                                      </p:tavLst>
                                    </p:anim>
                                    <p:animEffect transition="in" filter="wipe(right)">
                                      <p:cBhvr>
                                        <p:cTn id="16" dur="500"/>
                                        <p:tgtEl>
                                          <p:spTgt spid="11"/>
                                        </p:tgtEl>
                                      </p:cBhvr>
                                    </p:animEffect>
                                  </p:childTnLst>
                                </p:cTn>
                              </p:par>
                              <p:par>
                                <p:cTn id="17" presetID="12" presetClass="entr" presetSubtype="8" fill="hold" grpId="0" nodeType="withEffect">
                                  <p:stCondLst>
                                    <p:cond delay="25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ppt_x</p:attrName>
                                        </p:attrNameLst>
                                      </p:cBhvr>
                                      <p:tavLst>
                                        <p:tav tm="0">
                                          <p:val>
                                            <p:strVal val="#ppt_x-#ppt_w*1.125000"/>
                                          </p:val>
                                        </p:tav>
                                        <p:tav tm="100000">
                                          <p:val>
                                            <p:strVal val="#ppt_x"/>
                                          </p:val>
                                        </p:tav>
                                      </p:tavLst>
                                    </p:anim>
                                    <p:animEffect transition="in" filter="wipe(right)">
                                      <p:cBhvr>
                                        <p:cTn id="20" dur="500"/>
                                        <p:tgtEl>
                                          <p:spTgt spid="14"/>
                                        </p:tgtEl>
                                      </p:cBhvr>
                                    </p:animEffect>
                                  </p:childTnLst>
                                </p:cTn>
                              </p:par>
                              <p:par>
                                <p:cTn id="21" presetID="12" presetClass="entr" presetSubtype="8" fill="hold" grpId="0" nodeType="withEffect">
                                  <p:stCondLst>
                                    <p:cond delay="5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p:tgtEl>
                                          <p:spTgt spid="5"/>
                                        </p:tgtEl>
                                        <p:attrNameLst>
                                          <p:attrName>ppt_x</p:attrName>
                                        </p:attrNameLst>
                                      </p:cBhvr>
                                      <p:tavLst>
                                        <p:tav tm="0">
                                          <p:val>
                                            <p:strVal val="#ppt_x-#ppt_w*1.125000"/>
                                          </p:val>
                                        </p:tav>
                                        <p:tav tm="100000">
                                          <p:val>
                                            <p:strVal val="#ppt_x"/>
                                          </p:val>
                                        </p:tav>
                                      </p:tavLst>
                                    </p:anim>
                                    <p:animEffect transition="in" filter="wipe(right)">
                                      <p:cBhvr>
                                        <p:cTn id="24" dur="500"/>
                                        <p:tgtEl>
                                          <p:spTgt spid="5"/>
                                        </p:tgtEl>
                                      </p:cBhvr>
                                    </p:animEffect>
                                  </p:childTnLst>
                                </p:cTn>
                              </p:par>
                              <p:par>
                                <p:cTn id="25" presetID="12" presetClass="entr" presetSubtype="8" fill="hold" grpId="0" nodeType="withEffect">
                                  <p:stCondLst>
                                    <p:cond delay="50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p:tgtEl>
                                          <p:spTgt spid="15"/>
                                        </p:tgtEl>
                                        <p:attrNameLst>
                                          <p:attrName>ppt_x</p:attrName>
                                        </p:attrNameLst>
                                      </p:cBhvr>
                                      <p:tavLst>
                                        <p:tav tm="0">
                                          <p:val>
                                            <p:strVal val="#ppt_x-#ppt_w*1.125000"/>
                                          </p:val>
                                        </p:tav>
                                        <p:tav tm="100000">
                                          <p:val>
                                            <p:strVal val="#ppt_x"/>
                                          </p:val>
                                        </p:tav>
                                      </p:tavLst>
                                    </p:anim>
                                    <p:animEffect transition="in" filter="wipe(right)">
                                      <p:cBhvr>
                                        <p:cTn id="28" dur="500"/>
                                        <p:tgtEl>
                                          <p:spTgt spid="15"/>
                                        </p:tgtEl>
                                      </p:cBhvr>
                                    </p:animEffect>
                                  </p:childTnLst>
                                </p:cTn>
                              </p:par>
                              <p:par>
                                <p:cTn id="29" presetID="12" presetClass="entr" presetSubtype="8" fill="hold" grpId="0" nodeType="withEffect">
                                  <p:stCondLst>
                                    <p:cond delay="75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ppt_x</p:attrName>
                                        </p:attrNameLst>
                                      </p:cBhvr>
                                      <p:tavLst>
                                        <p:tav tm="0">
                                          <p:val>
                                            <p:strVal val="#ppt_x-#ppt_w*1.125000"/>
                                          </p:val>
                                        </p:tav>
                                        <p:tav tm="100000">
                                          <p:val>
                                            <p:strVal val="#ppt_x"/>
                                          </p:val>
                                        </p:tav>
                                      </p:tavLst>
                                    </p:anim>
                                    <p:animEffect transition="in" filter="wipe(right)">
                                      <p:cBhvr>
                                        <p:cTn id="32" dur="500"/>
                                        <p:tgtEl>
                                          <p:spTgt spid="9"/>
                                        </p:tgtEl>
                                      </p:cBhvr>
                                    </p:animEffect>
                                  </p:childTnLst>
                                </p:cTn>
                              </p:par>
                              <p:par>
                                <p:cTn id="33" presetID="12" presetClass="entr" presetSubtype="8" fill="hold" grpId="0" nodeType="withEffect">
                                  <p:stCondLst>
                                    <p:cond delay="75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p:tgtEl>
                                          <p:spTgt spid="16"/>
                                        </p:tgtEl>
                                        <p:attrNameLst>
                                          <p:attrName>ppt_x</p:attrName>
                                        </p:attrNameLst>
                                      </p:cBhvr>
                                      <p:tavLst>
                                        <p:tav tm="0">
                                          <p:val>
                                            <p:strVal val="#ppt_x-#ppt_w*1.125000"/>
                                          </p:val>
                                        </p:tav>
                                        <p:tav tm="100000">
                                          <p:val>
                                            <p:strVal val="#ppt_x"/>
                                          </p:val>
                                        </p:tav>
                                      </p:tavLst>
                                    </p:anim>
                                    <p:animEffect transition="in" filter="wipe(right)">
                                      <p:cBhvr>
                                        <p:cTn id="36" dur="500"/>
                                        <p:tgtEl>
                                          <p:spTgt spid="16"/>
                                        </p:tgtEl>
                                      </p:cBhvr>
                                    </p:animEffect>
                                  </p:childTnLst>
                                </p:cTn>
                              </p:par>
                            </p:childTnLst>
                          </p:cTn>
                        </p:par>
                        <p:par>
                          <p:cTn id="37" fill="hold">
                            <p:stCondLst>
                              <p:cond delay="1250"/>
                            </p:stCondLst>
                            <p:childTnLst>
                              <p:par>
                                <p:cTn id="38" presetID="3" presetClass="emph" presetSubtype="2" fill="hold" grpId="2" nodeType="afterEffect">
                                  <p:stCondLst>
                                    <p:cond delay="0"/>
                                  </p:stCondLst>
                                  <p:childTnLst>
                                    <p:animClr clrSpc="rgb" dir="cw">
                                      <p:cBhvr override="childStyle">
                                        <p:cTn id="39" dur="1000" fill="hold"/>
                                        <p:tgtEl>
                                          <p:spTgt spid="14"/>
                                        </p:tgtEl>
                                        <p:attrNameLst>
                                          <p:attrName>style.color</p:attrName>
                                        </p:attrNameLst>
                                      </p:cBhvr>
                                      <p:to>
                                        <a:srgbClr val="595959"/>
                                      </p:to>
                                    </p:animClr>
                                  </p:childTnLst>
                                </p:cTn>
                              </p:par>
                              <p:par>
                                <p:cTn id="40" presetID="1" presetClass="emph" presetSubtype="2" fill="hold" nodeType="withEffect">
                                  <p:stCondLst>
                                    <p:cond delay="0"/>
                                  </p:stCondLst>
                                  <p:childTnLst>
                                    <p:animClr clrSpc="rgb" dir="cw">
                                      <p:cBhvr>
                                        <p:cTn id="41" dur="1000" fill="hold"/>
                                        <p:tgtEl>
                                          <p:spTgt spid="11"/>
                                        </p:tgtEl>
                                        <p:attrNameLst>
                                          <p:attrName>fillcolor</p:attrName>
                                        </p:attrNameLst>
                                      </p:cBhvr>
                                      <p:to>
                                        <a:srgbClr val="FFFFFF"/>
                                      </p:to>
                                    </p:animClr>
                                    <p:set>
                                      <p:cBhvr>
                                        <p:cTn id="42" dur="1000" fill="hold"/>
                                        <p:tgtEl>
                                          <p:spTgt spid="11"/>
                                        </p:tgtEl>
                                        <p:attrNameLst>
                                          <p:attrName>fill.type</p:attrName>
                                        </p:attrNameLst>
                                      </p:cBhvr>
                                      <p:to>
                                        <p:strVal val="solid"/>
                                      </p:to>
                                    </p:set>
                                    <p:set>
                                      <p:cBhvr>
                                        <p:cTn id="43" dur="1000" fill="hold"/>
                                        <p:tgtEl>
                                          <p:spTgt spid="11"/>
                                        </p:tgtEl>
                                        <p:attrNameLst>
                                          <p:attrName>fill.on</p:attrName>
                                        </p:attrNameLst>
                                      </p:cBhvr>
                                      <p:to>
                                        <p:strVal val="true"/>
                                      </p:to>
                                    </p:set>
                                  </p:childTnLst>
                                </p:cTn>
                              </p:par>
                              <p:par>
                                <p:cTn id="44" presetID="42" presetClass="path" presetSubtype="0" accel="50000" decel="50000" fill="hold" grpId="1" nodeType="withEffect">
                                  <p:stCondLst>
                                    <p:cond delay="0"/>
                                  </p:stCondLst>
                                  <p:childTnLst>
                                    <p:animMotion origin="layout" path="M -3.54167E-6 -1.85185E-6 L -3.54167E-6 -0.09074 " pathEditMode="relative" rAng="0" ptsTypes="AA">
                                      <p:cBhvr>
                                        <p:cTn id="45" dur="1000" fill="hold"/>
                                        <p:tgtEl>
                                          <p:spTgt spid="11"/>
                                        </p:tgtEl>
                                        <p:attrNameLst>
                                          <p:attrName>ppt_x</p:attrName>
                                          <p:attrName>ppt_y</p:attrName>
                                        </p:attrNameLst>
                                      </p:cBhvr>
                                      <p:rCtr x="0" y="-4537"/>
                                    </p:animMotion>
                                  </p:childTnLst>
                                </p:cTn>
                              </p:par>
                              <p:par>
                                <p:cTn id="46" presetID="42" presetClass="path" presetSubtype="0" accel="50000" decel="50000" fill="hold" grpId="1" nodeType="withEffect">
                                  <p:stCondLst>
                                    <p:cond delay="0"/>
                                  </p:stCondLst>
                                  <p:childTnLst>
                                    <p:animMotion origin="layout" path="M 5.55112E-17 -1.48148E-6 L 5.55112E-17 -0.08634 " pathEditMode="relative" rAng="0" ptsTypes="AA">
                                      <p:cBhvr>
                                        <p:cTn id="47" dur="1000" fill="hold"/>
                                        <p:tgtEl>
                                          <p:spTgt spid="14"/>
                                        </p:tgtEl>
                                        <p:attrNameLst>
                                          <p:attrName>ppt_x</p:attrName>
                                          <p:attrName>ppt_y</p:attrName>
                                        </p:attrNameLst>
                                      </p:cBhvr>
                                      <p:rCtr x="0" y="-4329"/>
                                    </p:animMotion>
                                  </p:childTnLst>
                                </p:cTn>
                              </p:par>
                              <p:par>
                                <p:cTn id="48" presetID="42" presetClass="path" presetSubtype="0" accel="50000" decel="50000" fill="hold" grpId="1" nodeType="withEffect">
                                  <p:stCondLst>
                                    <p:cond delay="0"/>
                                  </p:stCondLst>
                                  <p:childTnLst>
                                    <p:animMotion origin="layout" path="M 1.875E-6 -1.85185E-6 L 1.875E-6 0.07593 " pathEditMode="relative" rAng="0" ptsTypes="AA">
                                      <p:cBhvr>
                                        <p:cTn id="49" dur="1000" fill="hold"/>
                                        <p:tgtEl>
                                          <p:spTgt spid="5"/>
                                        </p:tgtEl>
                                        <p:attrNameLst>
                                          <p:attrName>ppt_x</p:attrName>
                                          <p:attrName>ppt_y</p:attrName>
                                        </p:attrNameLst>
                                      </p:cBhvr>
                                      <p:rCtr x="0" y="3796"/>
                                    </p:animMotion>
                                  </p:childTnLst>
                                </p:cTn>
                              </p:par>
                              <p:par>
                                <p:cTn id="50" presetID="42" presetClass="path" presetSubtype="0" accel="50000" decel="50000" fill="hold" grpId="1" nodeType="withEffect">
                                  <p:stCondLst>
                                    <p:cond delay="0"/>
                                  </p:stCondLst>
                                  <p:childTnLst>
                                    <p:animMotion origin="layout" path="M -1.875E-6 -3.7037E-7 L -1.875E-6 0.0838 " pathEditMode="relative" rAng="0" ptsTypes="AA">
                                      <p:cBhvr>
                                        <p:cTn id="51" dur="1000" fill="hold"/>
                                        <p:tgtEl>
                                          <p:spTgt spid="15"/>
                                        </p:tgtEl>
                                        <p:attrNameLst>
                                          <p:attrName>ppt_x</p:attrName>
                                          <p:attrName>ppt_y</p:attrName>
                                        </p:attrNameLst>
                                      </p:cBhvr>
                                      <p:rCtr x="0" y="4190"/>
                                    </p:animMotion>
                                  </p:childTnLst>
                                </p:cTn>
                              </p:par>
                              <p:par>
                                <p:cTn id="52" presetID="42" presetClass="path" presetSubtype="0" accel="50000" decel="50000" fill="hold" grpId="1" nodeType="withEffect">
                                  <p:stCondLst>
                                    <p:cond delay="0"/>
                                  </p:stCondLst>
                                  <p:childTnLst>
                                    <p:animMotion origin="layout" path="M 3.75E-6 1.11111E-6 L 3.75E-6 0.07268 " pathEditMode="relative" rAng="0" ptsTypes="AA">
                                      <p:cBhvr>
                                        <p:cTn id="53" dur="1000" fill="hold"/>
                                        <p:tgtEl>
                                          <p:spTgt spid="9"/>
                                        </p:tgtEl>
                                        <p:attrNameLst>
                                          <p:attrName>ppt_x</p:attrName>
                                          <p:attrName>ppt_y</p:attrName>
                                        </p:attrNameLst>
                                      </p:cBhvr>
                                      <p:rCtr x="0" y="3634"/>
                                    </p:animMotion>
                                  </p:childTnLst>
                                </p:cTn>
                              </p:par>
                              <p:par>
                                <p:cTn id="54" presetID="42" presetClass="path" presetSubtype="0" accel="50000" decel="50000" fill="hold" grpId="1" nodeType="withEffect">
                                  <p:stCondLst>
                                    <p:cond delay="0"/>
                                  </p:stCondLst>
                                  <p:childTnLst>
                                    <p:animMotion origin="layout" path="M -1.45833E-6 2.22222E-6 L -1.45833E-6 0.09861 " pathEditMode="relative" rAng="0" ptsTypes="AA">
                                      <p:cBhvr>
                                        <p:cTn id="55" dur="1000" fill="hold"/>
                                        <p:tgtEl>
                                          <p:spTgt spid="16"/>
                                        </p:tgtEl>
                                        <p:attrNameLst>
                                          <p:attrName>ppt_x</p:attrName>
                                          <p:attrName>ppt_y</p:attrName>
                                        </p:attrNameLst>
                                      </p:cBhvr>
                                      <p:rCtr x="0" y="4931"/>
                                    </p:animMotion>
                                  </p:childTnLst>
                                </p:cTn>
                              </p:par>
                              <p:par>
                                <p:cTn id="56" presetID="42" presetClass="path" presetSubtype="0" accel="50000" decel="50000" fill="hold" grpId="1" nodeType="withEffect">
                                  <p:stCondLst>
                                    <p:cond delay="0"/>
                                  </p:stCondLst>
                                  <p:childTnLst>
                                    <p:animMotion origin="layout" path="M 4.16667E-7 -3.7037E-7 L 4.16667E-7 0.07616 " pathEditMode="relative" rAng="0" ptsTypes="AA">
                                      <p:cBhvr>
                                        <p:cTn id="57" dur="1000" fill="hold"/>
                                        <p:tgtEl>
                                          <p:spTgt spid="12"/>
                                        </p:tgtEl>
                                        <p:attrNameLst>
                                          <p:attrName>ppt_x</p:attrName>
                                          <p:attrName>ppt_y</p:attrName>
                                        </p:attrNameLst>
                                      </p:cBhvr>
                                      <p:rCtr x="0" y="3796"/>
                                    </p:animMotion>
                                  </p:childTnLst>
                                </p:cTn>
                              </p:par>
                              <p:par>
                                <p:cTn id="58" presetID="42" presetClass="path" presetSubtype="0" accel="50000" decel="50000" fill="hold" grpId="1" nodeType="withEffect">
                                  <p:stCondLst>
                                    <p:cond delay="0"/>
                                  </p:stCondLst>
                                  <p:childTnLst>
                                    <p:animMotion origin="layout" path="M -2.29167E-6 3.7037E-6 L -2.29167E-6 0.07662 " pathEditMode="relative" rAng="0" ptsTypes="AA">
                                      <p:cBhvr>
                                        <p:cTn id="59" dur="1000" fill="hold"/>
                                        <p:tgtEl>
                                          <p:spTgt spid="13"/>
                                        </p:tgtEl>
                                        <p:attrNameLst>
                                          <p:attrName>ppt_x</p:attrName>
                                          <p:attrName>ppt_y</p:attrName>
                                        </p:attrNameLst>
                                      </p:cBhvr>
                                      <p:rCtr x="0" y="38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1" grpId="0" animBg="1"/>
      <p:bldP spid="11" grpId="1" animBg="1"/>
      <p:bldP spid="12" grpId="0" animBg="1"/>
      <p:bldP spid="12" grpId="1" animBg="1"/>
      <p:bldP spid="9" grpId="0" animBg="1"/>
      <p:bldP spid="9" grpId="1" animBg="1"/>
      <p:bldP spid="13" grpId="0"/>
      <p:bldP spid="13" grpId="1"/>
      <p:bldP spid="14" grpId="0"/>
      <p:bldP spid="14" grpId="1"/>
      <p:bldP spid="14" grpId="2"/>
      <p:bldP spid="15" grpId="0"/>
      <p:bldP spid="15" grpId="1"/>
      <p:bldP spid="16" grpId="0"/>
      <p:bldP spid="16"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Group 105"/>
          <p:cNvGrpSpPr/>
          <p:nvPr/>
        </p:nvGrpSpPr>
        <p:grpSpPr>
          <a:xfrm flipH="1">
            <a:off x="3146211" y="3171246"/>
            <a:ext cx="683515" cy="712492"/>
            <a:chOff x="1523868" y="5477340"/>
            <a:chExt cx="911116" cy="712492"/>
          </a:xfrm>
        </p:grpSpPr>
        <p:grpSp>
          <p:nvGrpSpPr>
            <p:cNvPr id="107" name="Group 106"/>
            <p:cNvGrpSpPr/>
            <p:nvPr/>
          </p:nvGrpSpPr>
          <p:grpSpPr>
            <a:xfrm>
              <a:off x="1658700" y="5624899"/>
              <a:ext cx="696865" cy="486574"/>
              <a:chOff x="1658700" y="5654395"/>
              <a:chExt cx="696865" cy="486574"/>
            </a:xfrm>
          </p:grpSpPr>
          <p:cxnSp>
            <p:nvCxnSpPr>
              <p:cNvPr id="112" name="Straight Connector 111"/>
              <p:cNvCxnSpPr/>
              <p:nvPr/>
            </p:nvCxnSpPr>
            <p:spPr>
              <a:xfrm flipH="1" flipV="1">
                <a:off x="1658702" y="6140968"/>
                <a:ext cx="696863" cy="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flipV="1">
                <a:off x="1658701" y="5654395"/>
                <a:ext cx="211711" cy="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1658700" y="5654395"/>
                <a:ext cx="0" cy="486574"/>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108" name="Group 107"/>
            <p:cNvGrpSpPr/>
            <p:nvPr/>
          </p:nvGrpSpPr>
          <p:grpSpPr>
            <a:xfrm>
              <a:off x="1523868" y="5477340"/>
              <a:ext cx="911116" cy="712492"/>
              <a:chOff x="1658700" y="5428477"/>
              <a:chExt cx="911116" cy="712492"/>
            </a:xfrm>
          </p:grpSpPr>
          <p:cxnSp>
            <p:nvCxnSpPr>
              <p:cNvPr id="109" name="Straight Connector 108"/>
              <p:cNvCxnSpPr/>
              <p:nvPr/>
            </p:nvCxnSpPr>
            <p:spPr>
              <a:xfrm flipH="1">
                <a:off x="1658703" y="6140968"/>
                <a:ext cx="911113" cy="1"/>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H="1">
                <a:off x="1658704" y="5428477"/>
                <a:ext cx="348859" cy="9061"/>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1658700" y="5428477"/>
                <a:ext cx="0" cy="712492"/>
              </a:xfrm>
              <a:prstGeom prst="line">
                <a:avLst/>
              </a:prstGeom>
              <a:ln w="9525"/>
            </p:spPr>
            <p:style>
              <a:lnRef idx="1">
                <a:schemeClr val="accent1"/>
              </a:lnRef>
              <a:fillRef idx="0">
                <a:schemeClr val="accent1"/>
              </a:fillRef>
              <a:effectRef idx="0">
                <a:schemeClr val="accent1"/>
              </a:effectRef>
              <a:fontRef idx="minor">
                <a:schemeClr val="tx1"/>
              </a:fontRef>
            </p:style>
          </p:cxnSp>
        </p:grpSp>
      </p:grpSp>
      <p:grpSp>
        <p:nvGrpSpPr>
          <p:cNvPr id="1033" name="Group 1032"/>
          <p:cNvGrpSpPr/>
          <p:nvPr/>
        </p:nvGrpSpPr>
        <p:grpSpPr>
          <a:xfrm>
            <a:off x="1362149" y="3159812"/>
            <a:ext cx="683515" cy="725722"/>
            <a:chOff x="1523868" y="5464110"/>
            <a:chExt cx="911116" cy="725722"/>
          </a:xfrm>
        </p:grpSpPr>
        <p:grpSp>
          <p:nvGrpSpPr>
            <p:cNvPr id="81" name="Group 80"/>
            <p:cNvGrpSpPr/>
            <p:nvPr/>
          </p:nvGrpSpPr>
          <p:grpSpPr>
            <a:xfrm>
              <a:off x="1658700" y="5624899"/>
              <a:ext cx="725338" cy="486574"/>
              <a:chOff x="1658700" y="5654395"/>
              <a:chExt cx="725338" cy="486574"/>
            </a:xfrm>
          </p:grpSpPr>
          <p:cxnSp>
            <p:nvCxnSpPr>
              <p:cNvPr id="25" name="Straight Connector 24"/>
              <p:cNvCxnSpPr/>
              <p:nvPr/>
            </p:nvCxnSpPr>
            <p:spPr>
              <a:xfrm flipH="1" flipV="1">
                <a:off x="1687175" y="6127738"/>
                <a:ext cx="696863" cy="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flipV="1">
                <a:off x="1658701" y="5654395"/>
                <a:ext cx="211711" cy="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658700" y="5654395"/>
                <a:ext cx="0" cy="486574"/>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92" name="Group 91"/>
            <p:cNvGrpSpPr/>
            <p:nvPr/>
          </p:nvGrpSpPr>
          <p:grpSpPr>
            <a:xfrm>
              <a:off x="1523868" y="5464110"/>
              <a:ext cx="911116" cy="725722"/>
              <a:chOff x="1658700" y="5415247"/>
              <a:chExt cx="911116" cy="725722"/>
            </a:xfrm>
          </p:grpSpPr>
          <p:cxnSp>
            <p:nvCxnSpPr>
              <p:cNvPr id="93" name="Straight Connector 92"/>
              <p:cNvCxnSpPr/>
              <p:nvPr/>
            </p:nvCxnSpPr>
            <p:spPr>
              <a:xfrm flipH="1">
                <a:off x="1658703" y="6140968"/>
                <a:ext cx="911113" cy="1"/>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1673529" y="5415247"/>
                <a:ext cx="348859" cy="9061"/>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1658700" y="5428477"/>
                <a:ext cx="0" cy="712492"/>
              </a:xfrm>
              <a:prstGeom prst="line">
                <a:avLst/>
              </a:prstGeom>
              <a:ln w="9525"/>
            </p:spPr>
            <p:style>
              <a:lnRef idx="1">
                <a:schemeClr val="accent1"/>
              </a:lnRef>
              <a:fillRef idx="0">
                <a:schemeClr val="accent1"/>
              </a:fillRef>
              <a:effectRef idx="0">
                <a:schemeClr val="accent1"/>
              </a:effectRef>
              <a:fontRef idx="minor">
                <a:schemeClr val="tx1"/>
              </a:fontRef>
            </p:style>
          </p:cxnSp>
        </p:grpSp>
      </p:grpSp>
      <p:sp>
        <p:nvSpPr>
          <p:cNvPr id="5" name="Title 4"/>
          <p:cNvSpPr>
            <a:spLocks noGrp="1"/>
          </p:cNvSpPr>
          <p:nvPr>
            <p:ph type="title"/>
          </p:nvPr>
        </p:nvSpPr>
        <p:spPr>
          <a:xfrm>
            <a:off x="251520" y="-99392"/>
            <a:ext cx="8229600" cy="1143000"/>
          </a:xfrm>
        </p:spPr>
        <p:txBody>
          <a:bodyPr/>
          <a:lstStyle/>
          <a:p>
            <a:r>
              <a:rPr lang="en-US" dirty="0"/>
              <a:t>Elasticity </a:t>
            </a:r>
            <a:r>
              <a:rPr lang="en-US" dirty="0" smtClean="0"/>
              <a:t>Key </a:t>
            </a:r>
            <a:r>
              <a:rPr lang="en-US" dirty="0"/>
              <a:t>Steps</a:t>
            </a:r>
          </a:p>
        </p:txBody>
      </p:sp>
      <p:sp>
        <p:nvSpPr>
          <p:cNvPr id="8" name="Title 1"/>
          <p:cNvSpPr txBox="1">
            <a:spLocks/>
          </p:cNvSpPr>
          <p:nvPr/>
        </p:nvSpPr>
        <p:spPr>
          <a:xfrm>
            <a:off x="381000" y="797611"/>
            <a:ext cx="8382000" cy="3877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2800" dirty="0">
                <a:solidFill>
                  <a:schemeClr val="accent1">
                    <a:alpha val="99000"/>
                  </a:schemeClr>
                </a:solidFill>
              </a:rPr>
              <a:t>Scale resources </a:t>
            </a:r>
            <a:r>
              <a:rPr lang="en-US" sz="2800" dirty="0" smtClean="0">
                <a:solidFill>
                  <a:schemeClr val="accent1">
                    <a:alpha val="99000"/>
                  </a:schemeClr>
                </a:solidFill>
              </a:rPr>
              <a:t>efficiently</a:t>
            </a:r>
            <a:endParaRPr lang="en-US" sz="2800" dirty="0">
              <a:solidFill>
                <a:schemeClr val="accent1">
                  <a:alpha val="99000"/>
                </a:schemeClr>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4223323349"/>
              </p:ext>
            </p:extLst>
          </p:nvPr>
        </p:nvGraphicFramePr>
        <p:xfrm>
          <a:off x="5094803" y="1566153"/>
          <a:ext cx="3869685" cy="980440"/>
        </p:xfrm>
        <a:graphic>
          <a:graphicData uri="http://schemas.openxmlformats.org/drawingml/2006/table">
            <a:tbl>
              <a:tblPr firstRow="1" bandRow="1">
                <a:tableStyleId>{5C22544A-7EE6-4342-B048-85BDC9FD1C3A}</a:tableStyleId>
              </a:tblPr>
              <a:tblGrid>
                <a:gridCol w="1650527"/>
                <a:gridCol w="2219158"/>
              </a:tblGrid>
              <a:tr h="370840">
                <a:tc>
                  <a:txBody>
                    <a:bodyPr/>
                    <a:lstStyle/>
                    <a:p>
                      <a:r>
                        <a:rPr lang="en-US" sz="1200" dirty="0" smtClean="0">
                          <a:solidFill>
                            <a:schemeClr val="bg1"/>
                          </a:solidFill>
                        </a:rPr>
                        <a:t>STEPS</a:t>
                      </a:r>
                      <a:endParaRPr lang="en-US" sz="1200" dirty="0">
                        <a:solidFill>
                          <a:schemeClr val="bg1"/>
                        </a:solidFill>
                      </a:endParaRPr>
                    </a:p>
                  </a:txBody>
                  <a:tcPr marL="68598" marR="68598" marT="91440" marB="9144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solidFill>
                  </a:tcPr>
                </a:tc>
                <a:tc>
                  <a:txBody>
                    <a:bodyPr/>
                    <a:lstStyle/>
                    <a:p>
                      <a:r>
                        <a:rPr lang="en-US" sz="1200" dirty="0" smtClean="0">
                          <a:solidFill>
                            <a:schemeClr val="bg1"/>
                          </a:solidFill>
                        </a:rPr>
                        <a:t>TOOLS OR FEATURES</a:t>
                      </a:r>
                      <a:endParaRPr lang="en-US" sz="1200" dirty="0">
                        <a:solidFill>
                          <a:schemeClr val="bg1"/>
                        </a:solidFill>
                      </a:endParaRPr>
                    </a:p>
                  </a:txBody>
                  <a:tcPr marL="68598" marR="68598" marT="91440" marB="9144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solidFill>
                  </a:tcPr>
                </a:tc>
              </a:tr>
              <a:tr h="370840">
                <a:tc>
                  <a:txBody>
                    <a:bodyPr/>
                    <a:lstStyle/>
                    <a:p>
                      <a:pPr>
                        <a:spcBef>
                          <a:spcPts val="1800"/>
                        </a:spcBef>
                        <a:spcAft>
                          <a:spcPts val="600"/>
                        </a:spcAft>
                      </a:pPr>
                      <a:r>
                        <a:rPr lang="en-US" sz="1400" dirty="0" smtClean="0">
                          <a:solidFill>
                            <a:schemeClr val="bg1"/>
                          </a:solidFill>
                        </a:rPr>
                        <a:t>Increase virtual machine density</a:t>
                      </a:r>
                    </a:p>
                  </a:txBody>
                  <a:tcPr marL="68598" marR="68598" marT="91440" marB="91440">
                    <a:lnL w="12700" cap="flat" cmpd="sng" algn="ctr">
                      <a:noFill/>
                      <a:prstDash val="solid"/>
                      <a:round/>
                      <a:headEnd type="none" w="med" len="med"/>
                      <a:tailEnd type="none" w="med" len="med"/>
                    </a:lnL>
                    <a:lnT w="19050" cap="flat" cmpd="sng" algn="ctr">
                      <a:solidFill>
                        <a:schemeClr val="tx1"/>
                      </a:solidFill>
                      <a:prstDash val="solid"/>
                      <a:round/>
                      <a:headEnd type="none" w="med" len="med"/>
                      <a:tailEnd type="none" w="med" len="med"/>
                    </a:lnT>
                    <a:lnB w="12700" cmpd="sng">
                      <a:noFill/>
                    </a:lnB>
                    <a:noFill/>
                  </a:tcPr>
                </a:tc>
                <a:tc>
                  <a:txBody>
                    <a:bodyPr/>
                    <a:lstStyle/>
                    <a:p>
                      <a:pPr marL="0" algn="l" defTabSz="914363" rtl="0" eaLnBrk="1" latinLnBrk="0" hangingPunct="1">
                        <a:spcBef>
                          <a:spcPts val="1800"/>
                        </a:spcBef>
                        <a:spcAft>
                          <a:spcPts val="600"/>
                        </a:spcAft>
                      </a:pPr>
                      <a:r>
                        <a:rPr lang="en-US" sz="1200" kern="1200" dirty="0" smtClean="0">
                          <a:solidFill>
                            <a:schemeClr val="bg1"/>
                          </a:solidFill>
                          <a:latin typeface="+mn-lt"/>
                          <a:ea typeface="+mn-ea"/>
                          <a:cs typeface="+mn-cs"/>
                        </a:rPr>
                        <a:t>Windows Server 2008 R2 SP1 Hyper-V with Dynamic Memory</a:t>
                      </a:r>
                      <a:endParaRPr lang="en-US" sz="1200" kern="1200" dirty="0">
                        <a:solidFill>
                          <a:schemeClr val="bg1"/>
                        </a:solidFill>
                        <a:latin typeface="+mn-lt"/>
                        <a:ea typeface="+mn-ea"/>
                        <a:cs typeface="+mn-cs"/>
                      </a:endParaRPr>
                    </a:p>
                  </a:txBody>
                  <a:tcPr marL="68598" marR="68598" marT="91440" marB="91440">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noFill/>
                  </a:tcPr>
                </a:tc>
              </a:tr>
            </a:tbl>
          </a:graphicData>
        </a:graphic>
      </p:graphicFrame>
      <p:sp>
        <p:nvSpPr>
          <p:cNvPr id="37" name="Title 1"/>
          <p:cNvSpPr txBox="1">
            <a:spLocks/>
          </p:cNvSpPr>
          <p:nvPr/>
        </p:nvSpPr>
        <p:spPr>
          <a:xfrm rot="16200000">
            <a:off x="-1894725" y="3821398"/>
            <a:ext cx="5241260" cy="6647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r"/>
            <a:r>
              <a:rPr lang="en-US" sz="4800" spc="0" dirty="0" smtClean="0">
                <a:solidFill>
                  <a:schemeClr val="bg2">
                    <a:alpha val="99000"/>
                  </a:schemeClr>
                </a:solidFill>
              </a:rPr>
              <a:t>SCALE</a:t>
            </a:r>
            <a:endParaRPr lang="en-US" sz="4800" spc="0" dirty="0">
              <a:solidFill>
                <a:schemeClr val="bg2">
                  <a:alpha val="99000"/>
                </a:schemeClr>
              </a:solidFill>
            </a:endParaRPr>
          </a:p>
        </p:txBody>
      </p:sp>
      <p:graphicFrame>
        <p:nvGraphicFramePr>
          <p:cNvPr id="35" name="Table 34"/>
          <p:cNvGraphicFramePr>
            <a:graphicFrameLocks noGrp="1"/>
          </p:cNvGraphicFramePr>
          <p:nvPr>
            <p:extLst>
              <p:ext uri="{D42A27DB-BD31-4B8C-83A1-F6EECF244321}">
                <p14:modId xmlns:p14="http://schemas.microsoft.com/office/powerpoint/2010/main" val="1070304062"/>
              </p:ext>
            </p:extLst>
          </p:nvPr>
        </p:nvGraphicFramePr>
        <p:xfrm>
          <a:off x="1050736" y="1566153"/>
          <a:ext cx="3705367" cy="1254760"/>
        </p:xfrm>
        <a:graphic>
          <a:graphicData uri="http://schemas.openxmlformats.org/drawingml/2006/table">
            <a:tbl>
              <a:tblPr firstRow="1" bandRow="1">
                <a:tableStyleId>{5C22544A-7EE6-4342-B048-85BDC9FD1C3A}</a:tableStyleId>
              </a:tblPr>
              <a:tblGrid>
                <a:gridCol w="1580441"/>
                <a:gridCol w="2124926"/>
              </a:tblGrid>
              <a:tr h="370840">
                <a:tc>
                  <a:txBody>
                    <a:bodyPr/>
                    <a:lstStyle/>
                    <a:p>
                      <a:r>
                        <a:rPr lang="en-US" sz="1200" dirty="0" smtClean="0">
                          <a:solidFill>
                            <a:schemeClr val="bg1"/>
                          </a:solidFill>
                        </a:rPr>
                        <a:t>STEPS</a:t>
                      </a:r>
                      <a:endParaRPr lang="en-US" sz="1200" dirty="0">
                        <a:solidFill>
                          <a:schemeClr val="bg1"/>
                        </a:solidFill>
                      </a:endParaRPr>
                    </a:p>
                  </a:txBody>
                  <a:tcPr marL="68598" marR="68598" marT="91440" marB="9144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solidFill>
                  </a:tcPr>
                </a:tc>
                <a:tc>
                  <a:txBody>
                    <a:bodyPr/>
                    <a:lstStyle/>
                    <a:p>
                      <a:r>
                        <a:rPr lang="en-US" sz="1200" dirty="0" smtClean="0">
                          <a:solidFill>
                            <a:schemeClr val="bg1"/>
                          </a:solidFill>
                        </a:rPr>
                        <a:t>TOOLS OR FEATURES</a:t>
                      </a:r>
                      <a:endParaRPr lang="en-US" sz="1200" dirty="0">
                        <a:solidFill>
                          <a:schemeClr val="bg1"/>
                        </a:solidFill>
                      </a:endParaRPr>
                    </a:p>
                  </a:txBody>
                  <a:tcPr marL="68598" marR="68598" marT="91440" marB="9144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solidFill>
                  </a:tcPr>
                </a:tc>
              </a:tr>
              <a:tr h="370840">
                <a:tc>
                  <a:txBody>
                    <a:bodyPr/>
                    <a:lstStyle/>
                    <a:p>
                      <a:pPr>
                        <a:spcBef>
                          <a:spcPts val="1800"/>
                        </a:spcBef>
                        <a:spcAft>
                          <a:spcPts val="600"/>
                        </a:spcAft>
                      </a:pPr>
                      <a:r>
                        <a:rPr lang="en-US" sz="1400" dirty="0" smtClean="0">
                          <a:solidFill>
                            <a:schemeClr val="bg1"/>
                          </a:solidFill>
                        </a:rPr>
                        <a:t>Setup clustering for fast recovery</a:t>
                      </a:r>
                    </a:p>
                  </a:txBody>
                  <a:tcPr marL="68598" marR="68598" marT="91440" marB="91440">
                    <a:lnL w="12700" cap="flat" cmpd="sng" algn="ctr">
                      <a:noFill/>
                      <a:prstDash val="solid"/>
                      <a:round/>
                      <a:headEnd type="none" w="med" len="med"/>
                      <a:tailEnd type="none" w="med" len="med"/>
                    </a:lnL>
                    <a:lnT w="19050" cap="flat" cmpd="sng" algn="ctr">
                      <a:solidFill>
                        <a:schemeClr val="tx1"/>
                      </a:solidFill>
                      <a:prstDash val="solid"/>
                      <a:round/>
                      <a:headEnd type="none" w="med" len="med"/>
                      <a:tailEnd type="none" w="med" len="med"/>
                    </a:lnT>
                    <a:lnB w="12700" cmpd="sng">
                      <a:noFill/>
                    </a:lnB>
                    <a:noFill/>
                  </a:tcPr>
                </a:tc>
                <a:tc>
                  <a:txBody>
                    <a:bodyPr/>
                    <a:lstStyle/>
                    <a:p>
                      <a:pPr marL="0" algn="l" defTabSz="914363" rtl="0" eaLnBrk="1" latinLnBrk="0" hangingPunct="1">
                        <a:spcBef>
                          <a:spcPts val="0"/>
                        </a:spcBef>
                        <a:spcAft>
                          <a:spcPts val="600"/>
                        </a:spcAft>
                      </a:pPr>
                      <a:r>
                        <a:rPr lang="en-US" sz="1200" kern="1200" dirty="0" smtClean="0">
                          <a:solidFill>
                            <a:schemeClr val="bg1"/>
                          </a:solidFill>
                          <a:latin typeface="+mn-lt"/>
                          <a:ea typeface="+mn-ea"/>
                          <a:cs typeface="+mn-cs"/>
                        </a:rPr>
                        <a:t>Guest Failover Clustering with</a:t>
                      </a:r>
                    </a:p>
                    <a:p>
                      <a:pPr marL="171450" indent="-171450" algn="l" defTabSz="914363" rtl="0" eaLnBrk="1" latinLnBrk="0" hangingPunct="1">
                        <a:spcBef>
                          <a:spcPts val="0"/>
                        </a:spcBef>
                        <a:spcAft>
                          <a:spcPts val="600"/>
                        </a:spcAft>
                        <a:buFontTx/>
                        <a:buChar char="-"/>
                      </a:pPr>
                      <a:r>
                        <a:rPr lang="en-US" sz="1200" kern="1200" dirty="0" smtClean="0">
                          <a:solidFill>
                            <a:schemeClr val="bg1"/>
                          </a:solidFill>
                          <a:latin typeface="+mn-lt"/>
                          <a:ea typeface="+mn-ea"/>
                          <a:cs typeface="+mn-cs"/>
                        </a:rPr>
                        <a:t>Windows Server 2008 R2</a:t>
                      </a:r>
                    </a:p>
                    <a:p>
                      <a:pPr marL="171450" indent="-171450" algn="l" defTabSz="914363" rtl="0" eaLnBrk="1" latinLnBrk="0" hangingPunct="1">
                        <a:spcBef>
                          <a:spcPts val="0"/>
                        </a:spcBef>
                        <a:spcAft>
                          <a:spcPts val="600"/>
                        </a:spcAft>
                        <a:buFontTx/>
                        <a:buChar char="-"/>
                      </a:pPr>
                      <a:r>
                        <a:rPr lang="en-US" sz="1200" kern="1200" dirty="0" smtClean="0">
                          <a:solidFill>
                            <a:schemeClr val="bg1"/>
                          </a:solidFill>
                          <a:latin typeface="+mn-lt"/>
                          <a:ea typeface="+mn-ea"/>
                          <a:cs typeface="+mn-cs"/>
                        </a:rPr>
                        <a:t>SQL Server 2008 R2</a:t>
                      </a:r>
                      <a:endParaRPr lang="en-US" sz="1200" kern="1200" dirty="0">
                        <a:solidFill>
                          <a:schemeClr val="bg1"/>
                        </a:solidFill>
                        <a:latin typeface="+mn-lt"/>
                        <a:ea typeface="+mn-ea"/>
                        <a:cs typeface="+mn-cs"/>
                      </a:endParaRPr>
                    </a:p>
                  </a:txBody>
                  <a:tcPr marL="68598" marR="68598" marT="91440" marB="91440">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noFill/>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69126372"/>
              </p:ext>
            </p:extLst>
          </p:nvPr>
        </p:nvGraphicFramePr>
        <p:xfrm>
          <a:off x="1047348" y="4297318"/>
          <a:ext cx="3705367" cy="822960"/>
        </p:xfrm>
        <a:graphic>
          <a:graphicData uri="http://schemas.openxmlformats.org/drawingml/2006/table">
            <a:tbl>
              <a:tblPr firstRow="1" bandRow="1">
                <a:tableStyleId>{5C22544A-7EE6-4342-B048-85BDC9FD1C3A}</a:tableStyleId>
              </a:tblPr>
              <a:tblGrid>
                <a:gridCol w="1580441"/>
                <a:gridCol w="2124926"/>
              </a:tblGrid>
              <a:tr h="370840">
                <a:tc>
                  <a:txBody>
                    <a:bodyPr/>
                    <a:lstStyle/>
                    <a:p>
                      <a:pPr marL="0" marR="0" indent="0" algn="l" defTabSz="914363" rtl="0" eaLnBrk="1" fontAlgn="auto" latinLnBrk="0" hangingPunct="1">
                        <a:lnSpc>
                          <a:spcPct val="100000"/>
                        </a:lnSpc>
                        <a:spcBef>
                          <a:spcPts val="1800"/>
                        </a:spcBef>
                        <a:spcAft>
                          <a:spcPts val="600"/>
                        </a:spcAft>
                        <a:buClrTx/>
                        <a:buSzTx/>
                        <a:buFontTx/>
                        <a:buNone/>
                        <a:tabLst/>
                        <a:defRPr/>
                      </a:pPr>
                      <a:r>
                        <a:rPr lang="en-US" sz="1400" b="0" dirty="0" smtClean="0">
                          <a:solidFill>
                            <a:schemeClr val="bg1"/>
                          </a:solidFill>
                        </a:rPr>
                        <a:t>Upgrade host with minimum downtime</a:t>
                      </a:r>
                    </a:p>
                  </a:txBody>
                  <a:tcPr marL="68598" marR="68598" marT="91440" marB="91440">
                    <a:lnL w="12700" cap="flat" cmpd="sng" algn="ctr">
                      <a:noFill/>
                      <a:prstDash val="solid"/>
                      <a:round/>
                      <a:headEnd type="none" w="med" len="med"/>
                      <a:tailEnd type="none" w="med" len="med"/>
                    </a:lnL>
                    <a:lnT w="12700" cmpd="sng">
                      <a:noFill/>
                    </a:lnT>
                    <a:lnB w="12700" cmpd="sng">
                      <a:noFill/>
                    </a:lnB>
                    <a:noFill/>
                  </a:tcPr>
                </a:tc>
                <a:tc>
                  <a:txBody>
                    <a:bodyPr/>
                    <a:lstStyle/>
                    <a:p>
                      <a:pPr marL="0" algn="l" defTabSz="914363" rtl="0" eaLnBrk="1" latinLnBrk="0" hangingPunct="1">
                        <a:spcBef>
                          <a:spcPts val="0"/>
                        </a:spcBef>
                        <a:spcAft>
                          <a:spcPts val="600"/>
                        </a:spcAft>
                      </a:pPr>
                      <a:r>
                        <a:rPr lang="en-US" sz="1200" b="0" kern="1200" dirty="0" smtClean="0">
                          <a:solidFill>
                            <a:schemeClr val="bg1"/>
                          </a:solidFill>
                          <a:latin typeface="+mn-lt"/>
                          <a:ea typeface="+mn-ea"/>
                          <a:cs typeface="+mn-cs"/>
                        </a:rPr>
                        <a:t>Windows Server 2008 R2 Hyper-V</a:t>
                      </a:r>
                    </a:p>
                    <a:p>
                      <a:pPr marL="0" algn="l" defTabSz="914363" rtl="0" eaLnBrk="1" latinLnBrk="0" hangingPunct="1">
                        <a:spcBef>
                          <a:spcPts val="0"/>
                        </a:spcBef>
                        <a:spcAft>
                          <a:spcPts val="600"/>
                        </a:spcAft>
                      </a:pPr>
                      <a:r>
                        <a:rPr lang="en-US" sz="1200" b="0" kern="1200" dirty="0" smtClean="0">
                          <a:solidFill>
                            <a:schemeClr val="bg1"/>
                          </a:solidFill>
                          <a:latin typeface="+mn-lt"/>
                          <a:ea typeface="+mn-ea"/>
                          <a:cs typeface="+mn-cs"/>
                        </a:rPr>
                        <a:t>Live Migration</a:t>
                      </a:r>
                      <a:endParaRPr lang="en-US" sz="1200" b="0" kern="1200" dirty="0">
                        <a:solidFill>
                          <a:schemeClr val="bg1"/>
                        </a:solidFill>
                        <a:latin typeface="+mn-lt"/>
                        <a:ea typeface="+mn-ea"/>
                        <a:cs typeface="+mn-cs"/>
                      </a:endParaRPr>
                    </a:p>
                  </a:txBody>
                  <a:tcPr marL="68598" marR="68598" marT="91440" marB="91440">
                    <a:lnR w="12700" cap="flat" cmpd="sng" algn="ctr">
                      <a:noFill/>
                      <a:prstDash val="solid"/>
                      <a:round/>
                      <a:headEnd type="none" w="med" len="med"/>
                      <a:tailEnd type="none" w="med" len="med"/>
                    </a:lnR>
                    <a:lnT w="12700" cmpd="sng">
                      <a:noFill/>
                    </a:lnT>
                    <a:lnB w="12700" cmpd="sng">
                      <a:noFill/>
                    </a:lnB>
                    <a:noFill/>
                  </a:tcPr>
                </a:tc>
              </a:tr>
            </a:tbl>
          </a:graphicData>
        </a:graphic>
      </p:graphicFrame>
      <p:graphicFrame>
        <p:nvGraphicFramePr>
          <p:cNvPr id="38" name="Table 37"/>
          <p:cNvGraphicFramePr>
            <a:graphicFrameLocks noGrp="1"/>
          </p:cNvGraphicFramePr>
          <p:nvPr>
            <p:extLst>
              <p:ext uri="{D42A27DB-BD31-4B8C-83A1-F6EECF244321}">
                <p14:modId xmlns:p14="http://schemas.microsoft.com/office/powerpoint/2010/main" val="3890393197"/>
              </p:ext>
            </p:extLst>
          </p:nvPr>
        </p:nvGraphicFramePr>
        <p:xfrm>
          <a:off x="5035315" y="4065302"/>
          <a:ext cx="3705367" cy="609600"/>
        </p:xfrm>
        <a:graphic>
          <a:graphicData uri="http://schemas.openxmlformats.org/drawingml/2006/table">
            <a:tbl>
              <a:tblPr firstRow="1" bandRow="1">
                <a:tableStyleId>{5C22544A-7EE6-4342-B048-85BDC9FD1C3A}</a:tableStyleId>
              </a:tblPr>
              <a:tblGrid>
                <a:gridCol w="1580441"/>
                <a:gridCol w="2124926"/>
              </a:tblGrid>
              <a:tr h="370840">
                <a:tc>
                  <a:txBody>
                    <a:bodyPr/>
                    <a:lstStyle/>
                    <a:p>
                      <a:pPr marL="0" marR="0" indent="0" algn="l" defTabSz="914363" rtl="0" eaLnBrk="1" fontAlgn="auto" latinLnBrk="0" hangingPunct="1">
                        <a:lnSpc>
                          <a:spcPct val="100000"/>
                        </a:lnSpc>
                        <a:spcBef>
                          <a:spcPts val="1800"/>
                        </a:spcBef>
                        <a:spcAft>
                          <a:spcPts val="600"/>
                        </a:spcAft>
                        <a:buClrTx/>
                        <a:buSzTx/>
                        <a:buFontTx/>
                        <a:buNone/>
                        <a:tabLst/>
                        <a:defRPr/>
                      </a:pPr>
                      <a:r>
                        <a:rPr lang="en-US" sz="1400" b="0" dirty="0" smtClean="0">
                          <a:solidFill>
                            <a:schemeClr val="bg1"/>
                          </a:solidFill>
                        </a:rPr>
                        <a:t>Virtual machine load balancing</a:t>
                      </a:r>
                    </a:p>
                  </a:txBody>
                  <a:tcPr marL="68598" marR="68598" marT="91440" marB="91440">
                    <a:lnL w="12700" cap="flat" cmpd="sng" algn="ctr">
                      <a:noFill/>
                      <a:prstDash val="solid"/>
                      <a:round/>
                      <a:headEnd type="none" w="med" len="med"/>
                      <a:tailEnd type="none" w="med" len="med"/>
                    </a:lnL>
                    <a:lnT w="12700" cmpd="sng">
                      <a:noFill/>
                    </a:lnT>
                    <a:lnB w="12700" cmpd="sng">
                      <a:noFill/>
                    </a:lnB>
                    <a:noFill/>
                  </a:tcPr>
                </a:tc>
                <a:tc>
                  <a:txBody>
                    <a:bodyPr/>
                    <a:lstStyle/>
                    <a:p>
                      <a:pPr marL="0" algn="l" defTabSz="914363" rtl="0" eaLnBrk="1" latinLnBrk="0" hangingPunct="1">
                        <a:spcBef>
                          <a:spcPts val="1800"/>
                        </a:spcBef>
                        <a:spcAft>
                          <a:spcPts val="600"/>
                        </a:spcAft>
                      </a:pPr>
                      <a:r>
                        <a:rPr lang="en-US" sz="1200" b="0" kern="1200" dirty="0" smtClean="0">
                          <a:solidFill>
                            <a:schemeClr val="bg1"/>
                          </a:solidFill>
                          <a:latin typeface="+mn-lt"/>
                          <a:ea typeface="+mn-ea"/>
                          <a:cs typeface="+mn-cs"/>
                        </a:rPr>
                        <a:t>System Center Virtual Machine Manager 2008 R2</a:t>
                      </a:r>
                      <a:endParaRPr lang="en-US" sz="1200" b="0" kern="1200" dirty="0">
                        <a:solidFill>
                          <a:schemeClr val="bg1"/>
                        </a:solidFill>
                        <a:latin typeface="+mn-lt"/>
                        <a:ea typeface="+mn-ea"/>
                        <a:cs typeface="+mn-cs"/>
                      </a:endParaRPr>
                    </a:p>
                  </a:txBody>
                  <a:tcPr marL="68598" marR="68598" marT="91440" marB="91440">
                    <a:lnR w="12700" cap="flat" cmpd="sng" algn="ctr">
                      <a:noFill/>
                      <a:prstDash val="solid"/>
                      <a:round/>
                      <a:headEnd type="none" w="med" len="med"/>
                      <a:tailEnd type="none" w="med" len="med"/>
                    </a:lnR>
                    <a:lnT w="12700" cmpd="sng">
                      <a:noFill/>
                    </a:lnT>
                    <a:lnB w="12700" cmpd="sng">
                      <a:noFill/>
                    </a:lnB>
                    <a:noFill/>
                  </a:tcPr>
                </a:tc>
              </a:tr>
            </a:tbl>
          </a:graphicData>
        </a:graphic>
      </p:graphicFrame>
      <p:pic>
        <p:nvPicPr>
          <p:cNvPr id="3" name="Picture 2" descr="C:\Users\victor.melniciuc\Desktop\==Work\TechEd SQL deck\assets\platfor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3256" y="6021932"/>
            <a:ext cx="1205267" cy="43941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victor.melniciuc\Desktop\==Work\TechEd SQL deck\assets\bucket1.png"/>
          <p:cNvPicPr>
            <a:picLocks noChangeAspect="1" noChangeArrowheads="1"/>
          </p:cNvPicPr>
          <p:nvPr/>
        </p:nvPicPr>
        <p:blipFill>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497148" y="5901743"/>
            <a:ext cx="597483" cy="4531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victor.melniciuc\Desktop\==Work\TechEd SQL deck\assets\bucket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44593" y="6159211"/>
            <a:ext cx="273678" cy="352442"/>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C:\Users\victor.melniciuc\Desktop\==Work\TechEd SQL deck\assets\bucket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55828" y="6159211"/>
            <a:ext cx="273678" cy="35244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C:\Users\victor.melniciuc\Desktop\==Work\TechEd SQL deck\assets\bucket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2898" y="6159211"/>
            <a:ext cx="273678" cy="35244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5" descr="C:\Users\victor.melniciuc\Desktop\==Work\TechEd SQL deck\assets\ServerHo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46577" y="5702813"/>
            <a:ext cx="515296" cy="42550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C:\Users\victor.melniciuc\Desktop\==Work\TechEd SQL deck\assets\ServerHor-transp.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48317" y="5537136"/>
            <a:ext cx="499051" cy="38013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C:\Users\victor.melniciuc\Desktop\==Work\TechEd SQL deck\assets\ServerHor-transp.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48317" y="5387944"/>
            <a:ext cx="499051" cy="38013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5" descr="C:\Users\victor.melniciuc\Desktop\==Work\TechEd SQL deck\assets\ServerHo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9296" y="5702813"/>
            <a:ext cx="515296" cy="425502"/>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6" descr="C:\Users\victor.melniciuc\Desktop\==Work\TechEd SQL deck\assets\ServerHor-transp.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31036" y="5537136"/>
            <a:ext cx="499051" cy="38013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6" descr="C:\Users\victor.melniciuc\Desktop\==Work\TechEd SQL deck\assets\ServerHor-transp.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31036" y="5387944"/>
            <a:ext cx="499051" cy="380130"/>
          </a:xfrm>
          <a:prstGeom prst="rect">
            <a:avLst/>
          </a:prstGeom>
          <a:noFill/>
          <a:extLst>
            <a:ext uri="{909E8E84-426E-40DD-AFC4-6F175D3DCCD1}">
              <a14:hiddenFill xmlns:a14="http://schemas.microsoft.com/office/drawing/2010/main">
                <a:solidFill>
                  <a:srgbClr val="FFFFFF"/>
                </a:solidFill>
              </a14:hiddenFill>
            </a:ext>
          </a:extLst>
        </p:spPr>
      </p:pic>
      <p:sp>
        <p:nvSpPr>
          <p:cNvPr id="12" name="Left-Right Arrow 11"/>
          <p:cNvSpPr/>
          <p:nvPr/>
        </p:nvSpPr>
        <p:spPr bwMode="auto">
          <a:xfrm>
            <a:off x="2275020" y="5400256"/>
            <a:ext cx="1009998" cy="427110"/>
          </a:xfrm>
          <a:prstGeom prst="leftRightArrow">
            <a:avLst>
              <a:gd name="adj1" fmla="val 70281"/>
              <a:gd name="adj2" fmla="val 27698"/>
            </a:avLst>
          </a:prstGeom>
          <a:gradFill>
            <a:gsLst>
              <a:gs pos="40000">
                <a:schemeClr val="accent2">
                  <a:lumMod val="75000"/>
                </a:schemeClr>
              </a:gs>
              <a:gs pos="58000">
                <a:schemeClr val="accent6"/>
              </a:gs>
              <a:gs pos="79000">
                <a:schemeClr val="tx1">
                  <a:lumMod val="85000"/>
                </a:schemeClr>
              </a:gs>
            </a:gsLst>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ts val="1100"/>
              </a:lnSpc>
              <a:spcBef>
                <a:spcPct val="0"/>
              </a:spcBef>
              <a:spcAft>
                <a:spcPct val="0"/>
              </a:spcAft>
            </a:pPr>
            <a:r>
              <a:rPr lang="en-US" sz="1000" b="1" dirty="0" smtClean="0">
                <a:gradFill>
                  <a:gsLst>
                    <a:gs pos="0">
                      <a:srgbClr val="FFFFFF"/>
                    </a:gs>
                    <a:gs pos="100000">
                      <a:srgbClr val="FFFFFF"/>
                    </a:gs>
                  </a:gsLst>
                  <a:lin ang="5400000" scaled="0"/>
                </a:gradFill>
              </a:rPr>
              <a:t>Live Migration</a:t>
            </a:r>
            <a:endParaRPr lang="en-US" sz="1000" b="1" dirty="0">
              <a:gradFill>
                <a:gsLst>
                  <a:gs pos="0">
                    <a:srgbClr val="FFFFFF"/>
                  </a:gs>
                  <a:gs pos="100000">
                    <a:srgbClr val="FFFFFF"/>
                  </a:gs>
                </a:gsLst>
                <a:lin ang="5400000" scaled="0"/>
              </a:gradFill>
            </a:endParaRPr>
          </a:p>
        </p:txBody>
      </p:sp>
      <p:sp>
        <p:nvSpPr>
          <p:cNvPr id="49" name="Title 1"/>
          <p:cNvSpPr txBox="1">
            <a:spLocks/>
          </p:cNvSpPr>
          <p:nvPr/>
        </p:nvSpPr>
        <p:spPr>
          <a:xfrm>
            <a:off x="3285018" y="5373216"/>
            <a:ext cx="753311" cy="110800"/>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800" b="1" spc="0" dirty="0" smtClean="0">
                <a:solidFill>
                  <a:schemeClr val="accent1">
                    <a:alpha val="99000"/>
                  </a:schemeClr>
                </a:solidFill>
              </a:rPr>
              <a:t>SQL Server</a:t>
            </a:r>
            <a:endParaRPr lang="en-US" sz="800" b="1" spc="0" dirty="0">
              <a:solidFill>
                <a:schemeClr val="accent1">
                  <a:alpha val="99000"/>
                </a:schemeClr>
              </a:solidFill>
            </a:endParaRPr>
          </a:p>
        </p:txBody>
      </p:sp>
      <p:sp>
        <p:nvSpPr>
          <p:cNvPr id="50" name="Title 1"/>
          <p:cNvSpPr txBox="1">
            <a:spLocks/>
          </p:cNvSpPr>
          <p:nvPr/>
        </p:nvSpPr>
        <p:spPr>
          <a:xfrm>
            <a:off x="1876181" y="5373216"/>
            <a:ext cx="753311" cy="110800"/>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800" b="1" spc="0" dirty="0" smtClean="0">
                <a:solidFill>
                  <a:schemeClr val="accent1">
                    <a:alpha val="99000"/>
                  </a:schemeClr>
                </a:solidFill>
              </a:rPr>
              <a:t>SQL Server</a:t>
            </a:r>
            <a:endParaRPr lang="en-US" sz="800" b="1" spc="0" dirty="0">
              <a:solidFill>
                <a:schemeClr val="accent1">
                  <a:alpha val="99000"/>
                </a:schemeClr>
              </a:solidFill>
            </a:endParaRPr>
          </a:p>
        </p:txBody>
      </p:sp>
      <p:sp>
        <p:nvSpPr>
          <p:cNvPr id="51" name="Title 1"/>
          <p:cNvSpPr txBox="1">
            <a:spLocks/>
          </p:cNvSpPr>
          <p:nvPr/>
        </p:nvSpPr>
        <p:spPr>
          <a:xfrm>
            <a:off x="1482144" y="5850622"/>
            <a:ext cx="376655" cy="110800"/>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800" b="1" spc="0" dirty="0" smtClean="0">
                <a:solidFill>
                  <a:schemeClr val="bg1">
                    <a:alpha val="99000"/>
                  </a:schemeClr>
                </a:solidFill>
              </a:rPr>
              <a:t>Hyper-V</a:t>
            </a:r>
            <a:endParaRPr lang="en-US" sz="800" b="1" spc="0" dirty="0">
              <a:solidFill>
                <a:schemeClr val="bg1">
                  <a:alpha val="99000"/>
                </a:schemeClr>
              </a:solidFill>
            </a:endParaRPr>
          </a:p>
        </p:txBody>
      </p:sp>
      <p:sp>
        <p:nvSpPr>
          <p:cNvPr id="52" name="Title 1"/>
          <p:cNvSpPr txBox="1">
            <a:spLocks/>
          </p:cNvSpPr>
          <p:nvPr/>
        </p:nvSpPr>
        <p:spPr>
          <a:xfrm>
            <a:off x="3850001" y="5850622"/>
            <a:ext cx="376655" cy="110800"/>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800" b="1" spc="0" dirty="0" smtClean="0">
                <a:solidFill>
                  <a:schemeClr val="bg1">
                    <a:alpha val="99000"/>
                  </a:schemeClr>
                </a:solidFill>
              </a:rPr>
              <a:t>Hyper-V</a:t>
            </a:r>
            <a:endParaRPr lang="en-US" sz="800" b="1" spc="0" dirty="0">
              <a:solidFill>
                <a:schemeClr val="bg1">
                  <a:alpha val="99000"/>
                </a:schemeClr>
              </a:solidFill>
            </a:endParaRPr>
          </a:p>
        </p:txBody>
      </p:sp>
      <p:sp>
        <p:nvSpPr>
          <p:cNvPr id="53" name="Title 1"/>
          <p:cNvSpPr txBox="1">
            <a:spLocks/>
          </p:cNvSpPr>
          <p:nvPr/>
        </p:nvSpPr>
        <p:spPr>
          <a:xfrm>
            <a:off x="2448724" y="5856562"/>
            <a:ext cx="688775" cy="180434"/>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ctr">
              <a:lnSpc>
                <a:spcPts val="700"/>
              </a:lnSpc>
            </a:pPr>
            <a:r>
              <a:rPr lang="en-US" sz="800" b="1" spc="0" dirty="0" smtClean="0">
                <a:solidFill>
                  <a:schemeClr val="bg1">
                    <a:alpha val="99000"/>
                  </a:schemeClr>
                </a:solidFill>
              </a:rPr>
              <a:t>Shared Storage</a:t>
            </a:r>
          </a:p>
          <a:p>
            <a:pPr algn="ctr">
              <a:lnSpc>
                <a:spcPts val="700"/>
              </a:lnSpc>
            </a:pPr>
            <a:r>
              <a:rPr lang="en-US" sz="800" b="1" spc="0" dirty="0" err="1" smtClean="0">
                <a:solidFill>
                  <a:schemeClr val="bg1">
                    <a:alpha val="99000"/>
                  </a:schemeClr>
                </a:solidFill>
              </a:rPr>
              <a:t>iSCSI</a:t>
            </a:r>
            <a:r>
              <a:rPr lang="en-US" sz="800" b="1" spc="0" dirty="0" smtClean="0">
                <a:solidFill>
                  <a:schemeClr val="bg1">
                    <a:alpha val="99000"/>
                  </a:schemeClr>
                </a:solidFill>
              </a:rPr>
              <a:t>, SAS, Fiber</a:t>
            </a:r>
            <a:endParaRPr lang="en-US" sz="800" b="1" spc="0" dirty="0">
              <a:solidFill>
                <a:schemeClr val="bg1">
                  <a:alpha val="99000"/>
                </a:schemeClr>
              </a:solidFill>
            </a:endParaRPr>
          </a:p>
        </p:txBody>
      </p:sp>
      <p:pic>
        <p:nvPicPr>
          <p:cNvPr id="54" name="Picture 53" descr="C:\Users\victor.melniciuc\Desktop\==Work\TechEd SQL deck\assets\platfor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9552" y="3615169"/>
            <a:ext cx="1205267" cy="439413"/>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descr="C:\Users\victor.melniciuc\Desktop\==Work\TechEd SQL deck\assets\bucket1.png"/>
          <p:cNvPicPr>
            <a:picLocks noChangeAspect="1" noChangeArrowheads="1"/>
          </p:cNvPicPr>
          <p:nvPr/>
        </p:nvPicPr>
        <p:blipFill>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323444" y="3494980"/>
            <a:ext cx="597483" cy="453144"/>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 descr="C:\Users\victor.melniciuc\Desktop\==Work\TechEd SQL deck\assets\bucket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70888" y="3752448"/>
            <a:ext cx="273678" cy="352442"/>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4" descr="C:\Users\victor.melniciuc\Desktop\==Work\TechEd SQL deck\assets\bucket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2124" y="3752448"/>
            <a:ext cx="273678" cy="352442"/>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4" descr="C:\Users\victor.melniciuc\Desktop\==Work\TechEd SQL deck\assets\bucket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99194" y="3752448"/>
            <a:ext cx="273678" cy="352442"/>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5" descr="C:\Users\victor.melniciuc\Desktop\==Work\TechEd SQL deck\assets\ServerHo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72872" y="3296050"/>
            <a:ext cx="515296" cy="425502"/>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6" descr="C:\Users\victor.melniciuc\Desktop\==Work\TechEd SQL deck\assets\ServerHor-transp.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74612" y="3130373"/>
            <a:ext cx="499051" cy="38013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6" descr="C:\Users\victor.melniciuc\Desktop\==Work\TechEd SQL deck\assets\ServerHor-transp.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74612" y="2981181"/>
            <a:ext cx="499051" cy="38013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5" descr="C:\Users\victor.melniciuc\Desktop\==Work\TechEd SQL deck\assets\ServerHo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55592" y="3296050"/>
            <a:ext cx="515296" cy="425502"/>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6" descr="C:\Users\victor.melniciuc\Desktop\==Work\TechEd SQL deck\assets\ServerHor-transp.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57332" y="3130373"/>
            <a:ext cx="499051" cy="380130"/>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 descr="C:\Users\victor.melniciuc\Desktop\==Work\TechEd SQL deck\assets\ServerHor-transp.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57332" y="2981181"/>
            <a:ext cx="499051" cy="380130"/>
          </a:xfrm>
          <a:prstGeom prst="rect">
            <a:avLst/>
          </a:prstGeom>
          <a:noFill/>
          <a:extLst>
            <a:ext uri="{909E8E84-426E-40DD-AFC4-6F175D3DCCD1}">
              <a14:hiddenFill xmlns:a14="http://schemas.microsoft.com/office/drawing/2010/main">
                <a:solidFill>
                  <a:srgbClr val="FFFFFF"/>
                </a:solidFill>
              </a14:hiddenFill>
            </a:ext>
          </a:extLst>
        </p:spPr>
      </p:pic>
      <p:sp>
        <p:nvSpPr>
          <p:cNvPr id="66" name="Title 1"/>
          <p:cNvSpPr txBox="1">
            <a:spLocks/>
          </p:cNvSpPr>
          <p:nvPr/>
        </p:nvSpPr>
        <p:spPr>
          <a:xfrm>
            <a:off x="3111313" y="2966453"/>
            <a:ext cx="753311" cy="110800"/>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800" b="1" spc="0" dirty="0" smtClean="0">
                <a:solidFill>
                  <a:schemeClr val="accent1">
                    <a:alpha val="99000"/>
                  </a:schemeClr>
                </a:solidFill>
              </a:rPr>
              <a:t>SQL Server</a:t>
            </a:r>
            <a:endParaRPr lang="en-US" sz="800" b="1" spc="0" dirty="0">
              <a:solidFill>
                <a:schemeClr val="accent1">
                  <a:alpha val="99000"/>
                </a:schemeClr>
              </a:solidFill>
            </a:endParaRPr>
          </a:p>
        </p:txBody>
      </p:sp>
      <p:sp>
        <p:nvSpPr>
          <p:cNvPr id="67" name="Title 1"/>
          <p:cNvSpPr txBox="1">
            <a:spLocks/>
          </p:cNvSpPr>
          <p:nvPr/>
        </p:nvSpPr>
        <p:spPr>
          <a:xfrm>
            <a:off x="1702477" y="2966453"/>
            <a:ext cx="753311" cy="110800"/>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800" b="1" spc="0" dirty="0" smtClean="0">
                <a:solidFill>
                  <a:schemeClr val="accent1">
                    <a:alpha val="99000"/>
                  </a:schemeClr>
                </a:solidFill>
              </a:rPr>
              <a:t>SQL Server</a:t>
            </a:r>
            <a:endParaRPr lang="en-US" sz="800" b="1" spc="0" dirty="0">
              <a:solidFill>
                <a:schemeClr val="accent1">
                  <a:alpha val="99000"/>
                </a:schemeClr>
              </a:solidFill>
            </a:endParaRPr>
          </a:p>
        </p:txBody>
      </p:sp>
      <p:sp>
        <p:nvSpPr>
          <p:cNvPr id="70" name="Title 1"/>
          <p:cNvSpPr txBox="1">
            <a:spLocks/>
          </p:cNvSpPr>
          <p:nvPr/>
        </p:nvSpPr>
        <p:spPr>
          <a:xfrm>
            <a:off x="2275020" y="3449799"/>
            <a:ext cx="688775" cy="180434"/>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ctr">
              <a:lnSpc>
                <a:spcPts val="700"/>
              </a:lnSpc>
            </a:pPr>
            <a:r>
              <a:rPr lang="en-US" sz="800" b="1" spc="0" dirty="0" smtClean="0">
                <a:solidFill>
                  <a:schemeClr val="bg1">
                    <a:alpha val="99000"/>
                  </a:schemeClr>
                </a:solidFill>
              </a:rPr>
              <a:t>Shared Storage</a:t>
            </a:r>
          </a:p>
          <a:p>
            <a:pPr algn="ctr">
              <a:lnSpc>
                <a:spcPts val="700"/>
              </a:lnSpc>
            </a:pPr>
            <a:r>
              <a:rPr lang="en-US" sz="800" b="1" spc="0" dirty="0" err="1" smtClean="0">
                <a:solidFill>
                  <a:schemeClr val="bg1">
                    <a:alpha val="99000"/>
                  </a:schemeClr>
                </a:solidFill>
              </a:rPr>
              <a:t>iSCSI</a:t>
            </a:r>
            <a:r>
              <a:rPr lang="en-US" sz="800" b="1" spc="0" dirty="0" smtClean="0">
                <a:solidFill>
                  <a:schemeClr val="bg1">
                    <a:alpha val="99000"/>
                  </a:schemeClr>
                </a:solidFill>
              </a:rPr>
              <a:t>, SAS, Fiber</a:t>
            </a:r>
            <a:endParaRPr lang="en-US" sz="800" b="1" spc="0" dirty="0">
              <a:solidFill>
                <a:schemeClr val="bg1">
                  <a:alpha val="99000"/>
                </a:schemeClr>
              </a:solidFill>
            </a:endParaRPr>
          </a:p>
        </p:txBody>
      </p:sp>
      <p:sp>
        <p:nvSpPr>
          <p:cNvPr id="71" name="Title 1"/>
          <p:cNvSpPr txBox="1">
            <a:spLocks/>
          </p:cNvSpPr>
          <p:nvPr/>
        </p:nvSpPr>
        <p:spPr>
          <a:xfrm>
            <a:off x="1390596" y="3948124"/>
            <a:ext cx="1022173" cy="22159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800" b="1" spc="0" dirty="0">
                <a:solidFill>
                  <a:schemeClr val="bg1">
                    <a:alpha val="99000"/>
                  </a:schemeClr>
                </a:solidFill>
              </a:rPr>
              <a:t>Redundant Paths</a:t>
            </a:r>
          </a:p>
          <a:p>
            <a:r>
              <a:rPr lang="en-US" sz="800" b="1" spc="0" dirty="0">
                <a:solidFill>
                  <a:schemeClr val="bg1">
                    <a:alpha val="99000"/>
                  </a:schemeClr>
                </a:solidFill>
              </a:rPr>
              <a:t>to Storage</a:t>
            </a:r>
          </a:p>
        </p:txBody>
      </p:sp>
      <p:grpSp>
        <p:nvGrpSpPr>
          <p:cNvPr id="17" name="Group 16"/>
          <p:cNvGrpSpPr/>
          <p:nvPr/>
        </p:nvGrpSpPr>
        <p:grpSpPr>
          <a:xfrm>
            <a:off x="2156383" y="2966454"/>
            <a:ext cx="918229" cy="377987"/>
            <a:chOff x="2537959" y="5272547"/>
            <a:chExt cx="1223987" cy="377987"/>
          </a:xfrm>
        </p:grpSpPr>
        <p:cxnSp>
          <p:nvCxnSpPr>
            <p:cNvPr id="16" name="Straight Connector 15"/>
            <p:cNvCxnSpPr/>
            <p:nvPr/>
          </p:nvCxnSpPr>
          <p:spPr>
            <a:xfrm>
              <a:off x="2537959" y="5436467"/>
              <a:ext cx="1223987" cy="0"/>
            </a:xfrm>
            <a:prstGeom prst="line">
              <a:avLst/>
            </a:prstGeom>
            <a:ln w="25400">
              <a:solidFill>
                <a:schemeClr val="accent2"/>
              </a:solidFill>
              <a:prstDash val="sysDash"/>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537959" y="5650534"/>
              <a:ext cx="1223987"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73" name="Title 1"/>
            <p:cNvSpPr txBox="1">
              <a:spLocks/>
            </p:cNvSpPr>
            <p:nvPr/>
          </p:nvSpPr>
          <p:spPr>
            <a:xfrm>
              <a:off x="2618349" y="5272547"/>
              <a:ext cx="1004153" cy="13849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ctr"/>
              <a:r>
                <a:rPr lang="en-US" sz="1000" b="1" spc="0" dirty="0" smtClean="0">
                  <a:solidFill>
                    <a:schemeClr val="accent1">
                      <a:alpha val="99000"/>
                    </a:schemeClr>
                  </a:solidFill>
                </a:rPr>
                <a:t>Guest Cluster</a:t>
              </a:r>
              <a:endParaRPr lang="en-US" sz="1000" b="1" spc="0" dirty="0">
                <a:solidFill>
                  <a:schemeClr val="accent1">
                    <a:alpha val="99000"/>
                  </a:schemeClr>
                </a:solidFill>
              </a:endParaRPr>
            </a:p>
          </p:txBody>
        </p:sp>
        <p:sp>
          <p:nvSpPr>
            <p:cNvPr id="74" name="Title 1"/>
            <p:cNvSpPr txBox="1">
              <a:spLocks/>
            </p:cNvSpPr>
            <p:nvPr/>
          </p:nvSpPr>
          <p:spPr>
            <a:xfrm>
              <a:off x="2618349" y="5486400"/>
              <a:ext cx="1004153" cy="13849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ctr"/>
              <a:r>
                <a:rPr lang="en-US" sz="1000" b="1" spc="0" dirty="0" smtClean="0">
                  <a:solidFill>
                    <a:schemeClr val="accent1">
                      <a:alpha val="99000"/>
                    </a:schemeClr>
                  </a:solidFill>
                </a:rPr>
                <a:t>Guest Cluster</a:t>
              </a:r>
              <a:endParaRPr lang="en-US" sz="1000" b="1" spc="0" dirty="0">
                <a:solidFill>
                  <a:schemeClr val="accent1">
                    <a:alpha val="99000"/>
                  </a:schemeClr>
                </a:solidFill>
              </a:endParaRPr>
            </a:p>
          </p:txBody>
        </p:sp>
      </p:grpSp>
      <p:pic>
        <p:nvPicPr>
          <p:cNvPr id="1034" name="Picture 5" descr="C:\Users\victor.melniciuc\Desktop\==Work\TechEd SQL deck\assets\ServerHo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23215" y="2956348"/>
            <a:ext cx="807454" cy="666750"/>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5" descr="C:\Users\victor.melniciuc\Desktop\==Work\TechEd SQL deck\assets\ServerHo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75076" y="2956348"/>
            <a:ext cx="807454" cy="666750"/>
          </a:xfrm>
          <a:prstGeom prst="rect">
            <a:avLst/>
          </a:prstGeom>
          <a:noFill/>
          <a:extLst>
            <a:ext uri="{909E8E84-426E-40DD-AFC4-6F175D3DCCD1}">
              <a14:hiddenFill xmlns:a14="http://schemas.microsoft.com/office/drawing/2010/main">
                <a:solidFill>
                  <a:srgbClr val="FFFFFF"/>
                </a:solidFill>
              </a14:hiddenFill>
            </a:ext>
          </a:extLst>
        </p:spPr>
      </p:pic>
      <p:sp>
        <p:nvSpPr>
          <p:cNvPr id="117" name="Right Arrow 116"/>
          <p:cNvSpPr/>
          <p:nvPr/>
        </p:nvSpPr>
        <p:spPr bwMode="auto">
          <a:xfrm>
            <a:off x="6432279" y="2740445"/>
            <a:ext cx="731973" cy="415040"/>
          </a:xfrm>
          <a:prstGeom prst="rightArrow">
            <a:avLst>
              <a:gd name="adj1" fmla="val 50000"/>
              <a:gd name="adj2" fmla="val 49788"/>
            </a:avLst>
          </a:prstGeom>
          <a:gradFill>
            <a:gsLst>
              <a:gs pos="40000">
                <a:schemeClr val="accent2">
                  <a:lumMod val="75000"/>
                </a:schemeClr>
              </a:gs>
              <a:gs pos="58000">
                <a:schemeClr val="accent6"/>
              </a:gs>
              <a:gs pos="79000">
                <a:schemeClr val="tx1">
                  <a:lumMod val="85000"/>
                </a:schemeClr>
              </a:gs>
            </a:gsLst>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18" name="Right Arrow 117"/>
          <p:cNvSpPr/>
          <p:nvPr/>
        </p:nvSpPr>
        <p:spPr bwMode="auto">
          <a:xfrm rot="10800000">
            <a:off x="6285029" y="3282791"/>
            <a:ext cx="731973" cy="415040"/>
          </a:xfrm>
          <a:prstGeom prst="rightArrow">
            <a:avLst>
              <a:gd name="adj1" fmla="val 50000"/>
              <a:gd name="adj2" fmla="val 49788"/>
            </a:avLst>
          </a:prstGeom>
          <a:gradFill>
            <a:gsLst>
              <a:gs pos="40000">
                <a:schemeClr val="accent2">
                  <a:lumMod val="75000"/>
                </a:schemeClr>
              </a:gs>
              <a:gs pos="58000">
                <a:schemeClr val="accent6"/>
              </a:gs>
              <a:gs pos="79000">
                <a:schemeClr val="tx1">
                  <a:lumMod val="85000"/>
                </a:schemeClr>
              </a:gs>
            </a:gsLst>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19" name="Title 1"/>
          <p:cNvSpPr txBox="1">
            <a:spLocks/>
          </p:cNvSpPr>
          <p:nvPr/>
        </p:nvSpPr>
        <p:spPr>
          <a:xfrm>
            <a:off x="5475076" y="2834313"/>
            <a:ext cx="753311" cy="124650"/>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ctr"/>
            <a:r>
              <a:rPr lang="en-US" sz="900" b="1" spc="0" dirty="0" smtClean="0">
                <a:solidFill>
                  <a:schemeClr val="accent1">
                    <a:alpha val="99000"/>
                  </a:schemeClr>
                </a:solidFill>
              </a:rPr>
              <a:t>SQL Server</a:t>
            </a:r>
            <a:endParaRPr lang="en-US" sz="900" b="1" spc="0" dirty="0">
              <a:solidFill>
                <a:schemeClr val="accent1">
                  <a:alpha val="99000"/>
                </a:schemeClr>
              </a:solidFill>
            </a:endParaRPr>
          </a:p>
        </p:txBody>
      </p:sp>
      <p:sp>
        <p:nvSpPr>
          <p:cNvPr id="120" name="Title 1"/>
          <p:cNvSpPr txBox="1">
            <a:spLocks/>
          </p:cNvSpPr>
          <p:nvPr/>
        </p:nvSpPr>
        <p:spPr>
          <a:xfrm>
            <a:off x="7223215" y="2834313"/>
            <a:ext cx="753311" cy="124650"/>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ctr"/>
            <a:r>
              <a:rPr lang="en-US" sz="900" b="1" spc="0" dirty="0" smtClean="0">
                <a:solidFill>
                  <a:schemeClr val="accent1">
                    <a:alpha val="99000"/>
                  </a:schemeClr>
                </a:solidFill>
              </a:rPr>
              <a:t>SQL Server</a:t>
            </a:r>
            <a:endParaRPr lang="en-US" sz="900" b="1" spc="0" dirty="0">
              <a:solidFill>
                <a:schemeClr val="accent1">
                  <a:alpha val="99000"/>
                </a:schemeClr>
              </a:solidFill>
            </a:endParaRPr>
          </a:p>
        </p:txBody>
      </p:sp>
      <p:pic>
        <p:nvPicPr>
          <p:cNvPr id="1035" name="Picture 6" descr="C:\Users\victor.melniciuc\Desktop\==Work\TechEd SQL deck\assets\RAM.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64288" y="3059384"/>
            <a:ext cx="364692" cy="305491"/>
          </a:xfrm>
          <a:prstGeom prst="rect">
            <a:avLst/>
          </a:prstGeom>
          <a:noFill/>
          <a:extLst>
            <a:ext uri="{909E8E84-426E-40DD-AFC4-6F175D3DCCD1}">
              <a14:hiddenFill xmlns:a14="http://schemas.microsoft.com/office/drawing/2010/main">
                <a:solidFill>
                  <a:srgbClr val="FFFFFF"/>
                </a:solidFill>
              </a14:hiddenFill>
            </a:ext>
          </a:extLst>
        </p:spPr>
      </p:pic>
      <p:sp>
        <p:nvSpPr>
          <p:cNvPr id="122" name="Title 1"/>
          <p:cNvSpPr txBox="1">
            <a:spLocks/>
          </p:cNvSpPr>
          <p:nvPr/>
        </p:nvSpPr>
        <p:spPr>
          <a:xfrm>
            <a:off x="7223215" y="3080119"/>
            <a:ext cx="753311" cy="145424"/>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ctr"/>
            <a:r>
              <a:rPr lang="en-US" sz="1050" b="1" spc="0" dirty="0" smtClean="0">
                <a:solidFill>
                  <a:schemeClr val="bg1">
                    <a:alpha val="99000"/>
                  </a:schemeClr>
                </a:solidFill>
              </a:rPr>
              <a:t>8Gb</a:t>
            </a:r>
            <a:endParaRPr lang="en-US" sz="1050" b="1" spc="0" dirty="0">
              <a:solidFill>
                <a:schemeClr val="bg1">
                  <a:alpha val="99000"/>
                </a:schemeClr>
              </a:solidFill>
            </a:endParaRPr>
          </a:p>
        </p:txBody>
      </p:sp>
      <p:sp>
        <p:nvSpPr>
          <p:cNvPr id="123" name="Title 1"/>
          <p:cNvSpPr txBox="1">
            <a:spLocks/>
          </p:cNvSpPr>
          <p:nvPr/>
        </p:nvSpPr>
        <p:spPr>
          <a:xfrm>
            <a:off x="5502146" y="3080119"/>
            <a:ext cx="753311" cy="145424"/>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ctr"/>
            <a:r>
              <a:rPr lang="en-US" sz="1050" b="1" spc="0" dirty="0" smtClean="0">
                <a:solidFill>
                  <a:schemeClr val="bg1">
                    <a:alpha val="99000"/>
                  </a:schemeClr>
                </a:solidFill>
              </a:rPr>
              <a:t>12Gb</a:t>
            </a:r>
            <a:endParaRPr lang="en-US" sz="1050" b="1" spc="0" dirty="0">
              <a:solidFill>
                <a:schemeClr val="bg1">
                  <a:alpha val="99000"/>
                </a:schemeClr>
              </a:solidFill>
            </a:endParaRPr>
          </a:p>
        </p:txBody>
      </p:sp>
      <p:pic>
        <p:nvPicPr>
          <p:cNvPr id="124" name="Picture 5" descr="C:\Users\victor.melniciuc\Desktop\==Work\TechEd SQL deck\assets\ServerHo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98419" y="5365231"/>
            <a:ext cx="807454" cy="666750"/>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6" descr="C:\Users\victor.melniciuc\Desktop\==Work\TechEd SQL deck\assets\ServerHor-transp.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06856" y="5803381"/>
            <a:ext cx="600231" cy="457200"/>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6" descr="C:\Users\victor.melniciuc\Desktop\==Work\TechEd SQL deck\assets\ServerHor-transp.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06856" y="5584274"/>
            <a:ext cx="600231" cy="457200"/>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6" descr="C:\Users\victor.melniciuc\Desktop\==Work\TechEd SQL deck\assets\ServerHor-transp.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06856" y="5355674"/>
            <a:ext cx="600231" cy="457200"/>
          </a:xfrm>
          <a:prstGeom prst="rect">
            <a:avLst/>
          </a:prstGeom>
          <a:noFill/>
          <a:extLst>
            <a:ext uri="{909E8E84-426E-40DD-AFC4-6F175D3DCCD1}">
              <a14:hiddenFill xmlns:a14="http://schemas.microsoft.com/office/drawing/2010/main">
                <a:solidFill>
                  <a:srgbClr val="FFFFFF"/>
                </a:solidFill>
              </a14:hiddenFill>
            </a:ext>
          </a:extLst>
        </p:spPr>
      </p:pic>
      <p:sp>
        <p:nvSpPr>
          <p:cNvPr id="130" name="Title 1"/>
          <p:cNvSpPr txBox="1">
            <a:spLocks/>
          </p:cNvSpPr>
          <p:nvPr/>
        </p:nvSpPr>
        <p:spPr>
          <a:xfrm>
            <a:off x="5743736" y="5328599"/>
            <a:ext cx="753311" cy="13849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1000" b="1" spc="0" dirty="0" smtClean="0">
                <a:solidFill>
                  <a:schemeClr val="accent1">
                    <a:alpha val="99000"/>
                  </a:schemeClr>
                </a:solidFill>
              </a:rPr>
              <a:t>SQL Server</a:t>
            </a:r>
            <a:endParaRPr lang="en-US" sz="1000" b="1" spc="0" dirty="0">
              <a:solidFill>
                <a:schemeClr val="accent1">
                  <a:alpha val="99000"/>
                </a:schemeClr>
              </a:solidFill>
            </a:endParaRPr>
          </a:p>
        </p:txBody>
      </p:sp>
      <p:pic>
        <p:nvPicPr>
          <p:cNvPr id="131" name="Picture 5" descr="C:\Users\victor.melniciuc\Desktop\==Work\TechEd SQL deck\assets\ServerHo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4252" y="5365231"/>
            <a:ext cx="807454" cy="666750"/>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6" descr="C:\Users\victor.melniciuc\Desktop\==Work\TechEd SQL deck\assets\ServerHor-transp.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72690" y="5803381"/>
            <a:ext cx="600231" cy="457200"/>
          </a:xfrm>
          <a:prstGeom prst="rect">
            <a:avLst/>
          </a:prstGeom>
          <a:noFill/>
          <a:extLst>
            <a:ext uri="{909E8E84-426E-40DD-AFC4-6F175D3DCCD1}">
              <a14:hiddenFill xmlns:a14="http://schemas.microsoft.com/office/drawing/2010/main">
                <a:solidFill>
                  <a:srgbClr val="FFFFFF"/>
                </a:solidFill>
              </a14:hiddenFill>
            </a:ext>
          </a:extLst>
        </p:spPr>
      </p:pic>
      <p:pic>
        <p:nvPicPr>
          <p:cNvPr id="133" name="Picture 6" descr="C:\Users\victor.melniciuc\Desktop\==Work\TechEd SQL deck\assets\ServerHor-transp.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72690" y="5584274"/>
            <a:ext cx="600231" cy="457200"/>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6" descr="C:\Users\victor.melniciuc\Desktop\==Work\TechEd SQL deck\assets\ServerHor-transp.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72690" y="5355674"/>
            <a:ext cx="600231" cy="457200"/>
          </a:xfrm>
          <a:prstGeom prst="rect">
            <a:avLst/>
          </a:prstGeom>
          <a:noFill/>
          <a:extLst>
            <a:ext uri="{909E8E84-426E-40DD-AFC4-6F175D3DCCD1}">
              <a14:hiddenFill xmlns:a14="http://schemas.microsoft.com/office/drawing/2010/main">
                <a:solidFill>
                  <a:srgbClr val="FFFFFF"/>
                </a:solidFill>
              </a14:hiddenFill>
            </a:ext>
          </a:extLst>
        </p:spPr>
      </p:pic>
      <p:sp>
        <p:nvSpPr>
          <p:cNvPr id="135" name="Title 1"/>
          <p:cNvSpPr txBox="1">
            <a:spLocks/>
          </p:cNvSpPr>
          <p:nvPr/>
        </p:nvSpPr>
        <p:spPr>
          <a:xfrm>
            <a:off x="7809569" y="5328599"/>
            <a:ext cx="753311" cy="13849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1000" b="1" spc="0" dirty="0" smtClean="0">
                <a:solidFill>
                  <a:schemeClr val="accent1">
                    <a:alpha val="99000"/>
                  </a:schemeClr>
                </a:solidFill>
              </a:rPr>
              <a:t>SQL Server</a:t>
            </a:r>
            <a:endParaRPr lang="en-US" sz="1000" b="1" spc="0" dirty="0">
              <a:solidFill>
                <a:schemeClr val="accent1">
                  <a:alpha val="99000"/>
                </a:schemeClr>
              </a:solidFill>
            </a:endParaRPr>
          </a:p>
        </p:txBody>
      </p:sp>
      <p:pic>
        <p:nvPicPr>
          <p:cNvPr id="1038" name="Picture 9" descr="C:\Users\victor.melniciuc\Desktop\==Work\TechEd SQL deck\assets\ARROW-UPPER.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32303" y="5193055"/>
            <a:ext cx="584699" cy="369424"/>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0" descr="C:\Users\victor.melniciuc\Desktop\==Work\TechEd SQL deck\assets\ARROW-lower.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32304" y="5770029"/>
            <a:ext cx="584699" cy="364920"/>
          </a:xfrm>
          <a:prstGeom prst="rect">
            <a:avLst/>
          </a:prstGeom>
          <a:noFill/>
          <a:extLst>
            <a:ext uri="{909E8E84-426E-40DD-AFC4-6F175D3DCCD1}">
              <a14:hiddenFill xmlns:a14="http://schemas.microsoft.com/office/drawing/2010/main">
                <a:solidFill>
                  <a:srgbClr val="FFFFFF"/>
                </a:solidFill>
              </a14:hiddenFill>
            </a:ext>
          </a:extLst>
        </p:spPr>
      </p:pic>
      <p:sp>
        <p:nvSpPr>
          <p:cNvPr id="147" name="Title 1"/>
          <p:cNvSpPr txBox="1">
            <a:spLocks/>
          </p:cNvSpPr>
          <p:nvPr/>
        </p:nvSpPr>
        <p:spPr>
          <a:xfrm>
            <a:off x="6347998" y="5587913"/>
            <a:ext cx="753311" cy="29084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ctr"/>
            <a:r>
              <a:rPr lang="en-US" sz="1050" b="1" spc="0" dirty="0" smtClean="0">
                <a:solidFill>
                  <a:schemeClr val="accent1">
                    <a:alpha val="99000"/>
                  </a:schemeClr>
                </a:solidFill>
              </a:rPr>
              <a:t>Load Balancing</a:t>
            </a:r>
            <a:endParaRPr lang="en-US" sz="1050" b="1" spc="0" dirty="0">
              <a:solidFill>
                <a:schemeClr val="accent1">
                  <a:alpha val="99000"/>
                </a:schemeClr>
              </a:solidFill>
            </a:endParaRPr>
          </a:p>
        </p:txBody>
      </p:sp>
    </p:spTree>
    <p:extLst>
      <p:ext uri="{BB962C8B-B14F-4D97-AF65-F5344CB8AC3E}">
        <p14:creationId xmlns:p14="http://schemas.microsoft.com/office/powerpoint/2010/main" val="57847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250"/>
                                        <p:tgtEl>
                                          <p:spTgt spid="37"/>
                                        </p:tgtEl>
                                      </p:cBhvr>
                                    </p:animEffect>
                                    <p:anim calcmode="lin" valueType="num">
                                      <p:cBhvr>
                                        <p:cTn id="8" dur="250" fill="hold"/>
                                        <p:tgtEl>
                                          <p:spTgt spid="37"/>
                                        </p:tgtEl>
                                        <p:attrNameLst>
                                          <p:attrName>ppt_x</p:attrName>
                                        </p:attrNameLst>
                                      </p:cBhvr>
                                      <p:tavLst>
                                        <p:tav tm="0">
                                          <p:val>
                                            <p:strVal val="#ppt_x"/>
                                          </p:val>
                                        </p:tav>
                                        <p:tav tm="100000">
                                          <p:val>
                                            <p:strVal val="#ppt_x"/>
                                          </p:val>
                                        </p:tav>
                                      </p:tavLst>
                                    </p:anim>
                                    <p:anim calcmode="lin" valueType="num">
                                      <p:cBhvr>
                                        <p:cTn id="9" dur="25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250"/>
                            </p:stCondLst>
                            <p:childTnLst>
                              <p:par>
                                <p:cTn id="11" presetID="10" presetClass="entr" presetSubtype="0"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250"/>
                                        <p:tgtEl>
                                          <p:spTgt spid="35"/>
                                        </p:tgtEl>
                                      </p:cBhvr>
                                    </p:animEffect>
                                  </p:childTnLst>
                                </p:cTn>
                              </p:par>
                              <p:par>
                                <p:cTn id="14" presetID="42" presetClass="entr" presetSubtype="0" fill="hold" nodeType="with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500"/>
                                        <p:tgtEl>
                                          <p:spTgt spid="54"/>
                                        </p:tgtEl>
                                      </p:cBhvr>
                                    </p:animEffect>
                                    <p:anim calcmode="lin" valueType="num">
                                      <p:cBhvr>
                                        <p:cTn id="17" dur="500" fill="hold"/>
                                        <p:tgtEl>
                                          <p:spTgt spid="54"/>
                                        </p:tgtEl>
                                        <p:attrNameLst>
                                          <p:attrName>ppt_x</p:attrName>
                                        </p:attrNameLst>
                                      </p:cBhvr>
                                      <p:tavLst>
                                        <p:tav tm="0">
                                          <p:val>
                                            <p:strVal val="#ppt_x"/>
                                          </p:val>
                                        </p:tav>
                                        <p:tav tm="100000">
                                          <p:val>
                                            <p:strVal val="#ppt_x"/>
                                          </p:val>
                                        </p:tav>
                                      </p:tavLst>
                                    </p:anim>
                                    <p:anim calcmode="lin" valueType="num">
                                      <p:cBhvr>
                                        <p:cTn id="18" dur="500" fill="hold"/>
                                        <p:tgtEl>
                                          <p:spTgt spid="5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25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strVal val="#ppt_x"/>
                                          </p:val>
                                        </p:tav>
                                        <p:tav tm="100000">
                                          <p:val>
                                            <p:strVal val="#ppt_x"/>
                                          </p:val>
                                        </p:tav>
                                      </p:tavLst>
                                    </p:anim>
                                    <p:anim calcmode="lin" valueType="num">
                                      <p:cBhvr>
                                        <p:cTn id="23" dur="500" fill="hold"/>
                                        <p:tgtEl>
                                          <p:spTgt spid="5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50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500"/>
                                        <p:tgtEl>
                                          <p:spTgt spid="57"/>
                                        </p:tgtEl>
                                      </p:cBhvr>
                                    </p:animEffect>
                                    <p:anim calcmode="lin" valueType="num">
                                      <p:cBhvr>
                                        <p:cTn id="27" dur="500" fill="hold"/>
                                        <p:tgtEl>
                                          <p:spTgt spid="57"/>
                                        </p:tgtEl>
                                        <p:attrNameLst>
                                          <p:attrName>ppt_x</p:attrName>
                                        </p:attrNameLst>
                                      </p:cBhvr>
                                      <p:tavLst>
                                        <p:tav tm="0">
                                          <p:val>
                                            <p:strVal val="#ppt_x"/>
                                          </p:val>
                                        </p:tav>
                                        <p:tav tm="100000">
                                          <p:val>
                                            <p:strVal val="#ppt_x"/>
                                          </p:val>
                                        </p:tav>
                                      </p:tavLst>
                                    </p:anim>
                                    <p:anim calcmode="lin" valueType="num">
                                      <p:cBhvr>
                                        <p:cTn id="28" dur="500" fill="hold"/>
                                        <p:tgtEl>
                                          <p:spTgt spid="57"/>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75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500"/>
                                        <p:tgtEl>
                                          <p:spTgt spid="58"/>
                                        </p:tgtEl>
                                      </p:cBhvr>
                                    </p:animEffect>
                                    <p:anim calcmode="lin" valueType="num">
                                      <p:cBhvr>
                                        <p:cTn id="32" dur="500" fill="hold"/>
                                        <p:tgtEl>
                                          <p:spTgt spid="58"/>
                                        </p:tgtEl>
                                        <p:attrNameLst>
                                          <p:attrName>ppt_x</p:attrName>
                                        </p:attrNameLst>
                                      </p:cBhvr>
                                      <p:tavLst>
                                        <p:tav tm="0">
                                          <p:val>
                                            <p:strVal val="#ppt_x"/>
                                          </p:val>
                                        </p:tav>
                                        <p:tav tm="100000">
                                          <p:val>
                                            <p:strVal val="#ppt_x"/>
                                          </p:val>
                                        </p:tav>
                                      </p:tavLst>
                                    </p:anim>
                                    <p:anim calcmode="lin" valueType="num">
                                      <p:cBhvr>
                                        <p:cTn id="33" dur="500" fill="hold"/>
                                        <p:tgtEl>
                                          <p:spTgt spid="58"/>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1000"/>
                                  </p:stCondLst>
                                  <p:childTnLst>
                                    <p:set>
                                      <p:cBhvr>
                                        <p:cTn id="35" dur="1" fill="hold">
                                          <p:stCondLst>
                                            <p:cond delay="0"/>
                                          </p:stCondLst>
                                        </p:cTn>
                                        <p:tgtEl>
                                          <p:spTgt spid="55"/>
                                        </p:tgtEl>
                                        <p:attrNameLst>
                                          <p:attrName>style.visibility</p:attrName>
                                        </p:attrNameLst>
                                      </p:cBhvr>
                                      <p:to>
                                        <p:strVal val="visible"/>
                                      </p:to>
                                    </p:set>
                                    <p:animEffect transition="in" filter="fade">
                                      <p:cBhvr>
                                        <p:cTn id="36" dur="1000"/>
                                        <p:tgtEl>
                                          <p:spTgt spid="55"/>
                                        </p:tgtEl>
                                      </p:cBhvr>
                                    </p:animEffect>
                                    <p:anim calcmode="lin" valueType="num">
                                      <p:cBhvr>
                                        <p:cTn id="37" dur="1000" fill="hold"/>
                                        <p:tgtEl>
                                          <p:spTgt spid="55"/>
                                        </p:tgtEl>
                                        <p:attrNameLst>
                                          <p:attrName>ppt_x</p:attrName>
                                        </p:attrNameLst>
                                      </p:cBhvr>
                                      <p:tavLst>
                                        <p:tav tm="0">
                                          <p:val>
                                            <p:strVal val="#ppt_x"/>
                                          </p:val>
                                        </p:tav>
                                        <p:tav tm="100000">
                                          <p:val>
                                            <p:strVal val="#ppt_x"/>
                                          </p:val>
                                        </p:tav>
                                      </p:tavLst>
                                    </p:anim>
                                    <p:anim calcmode="lin" valueType="num">
                                      <p:cBhvr>
                                        <p:cTn id="38" dur="1000" fill="hold"/>
                                        <p:tgtEl>
                                          <p:spTgt spid="55"/>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1500"/>
                                  </p:stCondLst>
                                  <p:childTnLst>
                                    <p:set>
                                      <p:cBhvr>
                                        <p:cTn id="40" dur="1" fill="hold">
                                          <p:stCondLst>
                                            <p:cond delay="0"/>
                                          </p:stCondLst>
                                        </p:cTn>
                                        <p:tgtEl>
                                          <p:spTgt spid="70"/>
                                        </p:tgtEl>
                                        <p:attrNameLst>
                                          <p:attrName>style.visibility</p:attrName>
                                        </p:attrNameLst>
                                      </p:cBhvr>
                                      <p:to>
                                        <p:strVal val="visible"/>
                                      </p:to>
                                    </p:set>
                                    <p:animEffect transition="in" filter="fade">
                                      <p:cBhvr>
                                        <p:cTn id="41" dur="750"/>
                                        <p:tgtEl>
                                          <p:spTgt spid="70"/>
                                        </p:tgtEl>
                                      </p:cBhvr>
                                    </p:animEffect>
                                    <p:anim calcmode="lin" valueType="num">
                                      <p:cBhvr>
                                        <p:cTn id="42" dur="750" fill="hold"/>
                                        <p:tgtEl>
                                          <p:spTgt spid="70"/>
                                        </p:tgtEl>
                                        <p:attrNameLst>
                                          <p:attrName>ppt_x</p:attrName>
                                        </p:attrNameLst>
                                      </p:cBhvr>
                                      <p:tavLst>
                                        <p:tav tm="0">
                                          <p:val>
                                            <p:strVal val="#ppt_x"/>
                                          </p:val>
                                        </p:tav>
                                        <p:tav tm="100000">
                                          <p:val>
                                            <p:strVal val="#ppt_x"/>
                                          </p:val>
                                        </p:tav>
                                      </p:tavLst>
                                    </p:anim>
                                    <p:anim calcmode="lin" valueType="num">
                                      <p:cBhvr>
                                        <p:cTn id="43" dur="750" fill="hold"/>
                                        <p:tgtEl>
                                          <p:spTgt spid="70"/>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47" presetClass="entr" presetSubtype="0"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fade">
                                      <p:cBhvr>
                                        <p:cTn id="47" dur="1000"/>
                                        <p:tgtEl>
                                          <p:spTgt spid="62"/>
                                        </p:tgtEl>
                                      </p:cBhvr>
                                    </p:animEffect>
                                    <p:anim calcmode="lin" valueType="num">
                                      <p:cBhvr>
                                        <p:cTn id="48" dur="1000" fill="hold"/>
                                        <p:tgtEl>
                                          <p:spTgt spid="62"/>
                                        </p:tgtEl>
                                        <p:attrNameLst>
                                          <p:attrName>ppt_x</p:attrName>
                                        </p:attrNameLst>
                                      </p:cBhvr>
                                      <p:tavLst>
                                        <p:tav tm="0">
                                          <p:val>
                                            <p:strVal val="#ppt_x"/>
                                          </p:val>
                                        </p:tav>
                                        <p:tav tm="100000">
                                          <p:val>
                                            <p:strVal val="#ppt_x"/>
                                          </p:val>
                                        </p:tav>
                                      </p:tavLst>
                                    </p:anim>
                                    <p:anim calcmode="lin" valueType="num">
                                      <p:cBhvr>
                                        <p:cTn id="49" dur="1000" fill="hold"/>
                                        <p:tgtEl>
                                          <p:spTgt spid="62"/>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fade">
                                      <p:cBhvr>
                                        <p:cTn id="52" dur="1000"/>
                                        <p:tgtEl>
                                          <p:spTgt spid="59"/>
                                        </p:tgtEl>
                                      </p:cBhvr>
                                    </p:animEffect>
                                    <p:anim calcmode="lin" valueType="num">
                                      <p:cBhvr>
                                        <p:cTn id="53" dur="1000" fill="hold"/>
                                        <p:tgtEl>
                                          <p:spTgt spid="59"/>
                                        </p:tgtEl>
                                        <p:attrNameLst>
                                          <p:attrName>ppt_x</p:attrName>
                                        </p:attrNameLst>
                                      </p:cBhvr>
                                      <p:tavLst>
                                        <p:tav tm="0">
                                          <p:val>
                                            <p:strVal val="#ppt_x"/>
                                          </p:val>
                                        </p:tav>
                                        <p:tav tm="100000">
                                          <p:val>
                                            <p:strVal val="#ppt_x"/>
                                          </p:val>
                                        </p:tav>
                                      </p:tavLst>
                                    </p:anim>
                                    <p:anim calcmode="lin" valueType="num">
                                      <p:cBhvr>
                                        <p:cTn id="54" dur="1000" fill="hold"/>
                                        <p:tgtEl>
                                          <p:spTgt spid="59"/>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250"/>
                                  </p:stCondLst>
                                  <p:childTnLst>
                                    <p:set>
                                      <p:cBhvr>
                                        <p:cTn id="56" dur="1" fill="hold">
                                          <p:stCondLst>
                                            <p:cond delay="0"/>
                                          </p:stCondLst>
                                        </p:cTn>
                                        <p:tgtEl>
                                          <p:spTgt spid="63"/>
                                        </p:tgtEl>
                                        <p:attrNameLst>
                                          <p:attrName>style.visibility</p:attrName>
                                        </p:attrNameLst>
                                      </p:cBhvr>
                                      <p:to>
                                        <p:strVal val="visible"/>
                                      </p:to>
                                    </p:set>
                                    <p:animEffect transition="in" filter="fade">
                                      <p:cBhvr>
                                        <p:cTn id="57" dur="1000"/>
                                        <p:tgtEl>
                                          <p:spTgt spid="63"/>
                                        </p:tgtEl>
                                      </p:cBhvr>
                                    </p:animEffect>
                                    <p:anim calcmode="lin" valueType="num">
                                      <p:cBhvr>
                                        <p:cTn id="58" dur="1000" fill="hold"/>
                                        <p:tgtEl>
                                          <p:spTgt spid="63"/>
                                        </p:tgtEl>
                                        <p:attrNameLst>
                                          <p:attrName>ppt_x</p:attrName>
                                        </p:attrNameLst>
                                      </p:cBhvr>
                                      <p:tavLst>
                                        <p:tav tm="0">
                                          <p:val>
                                            <p:strVal val="#ppt_x"/>
                                          </p:val>
                                        </p:tav>
                                        <p:tav tm="100000">
                                          <p:val>
                                            <p:strVal val="#ppt_x"/>
                                          </p:val>
                                        </p:tav>
                                      </p:tavLst>
                                    </p:anim>
                                    <p:anim calcmode="lin" valueType="num">
                                      <p:cBhvr>
                                        <p:cTn id="59" dur="1000" fill="hold"/>
                                        <p:tgtEl>
                                          <p:spTgt spid="63"/>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250"/>
                                  </p:stCondLst>
                                  <p:childTnLst>
                                    <p:set>
                                      <p:cBhvr>
                                        <p:cTn id="61" dur="1" fill="hold">
                                          <p:stCondLst>
                                            <p:cond delay="0"/>
                                          </p:stCondLst>
                                        </p:cTn>
                                        <p:tgtEl>
                                          <p:spTgt spid="60"/>
                                        </p:tgtEl>
                                        <p:attrNameLst>
                                          <p:attrName>style.visibility</p:attrName>
                                        </p:attrNameLst>
                                      </p:cBhvr>
                                      <p:to>
                                        <p:strVal val="visible"/>
                                      </p:to>
                                    </p:set>
                                    <p:animEffect transition="in" filter="fade">
                                      <p:cBhvr>
                                        <p:cTn id="62" dur="1000"/>
                                        <p:tgtEl>
                                          <p:spTgt spid="60"/>
                                        </p:tgtEl>
                                      </p:cBhvr>
                                    </p:animEffect>
                                    <p:anim calcmode="lin" valueType="num">
                                      <p:cBhvr>
                                        <p:cTn id="63" dur="1000" fill="hold"/>
                                        <p:tgtEl>
                                          <p:spTgt spid="60"/>
                                        </p:tgtEl>
                                        <p:attrNameLst>
                                          <p:attrName>ppt_x</p:attrName>
                                        </p:attrNameLst>
                                      </p:cBhvr>
                                      <p:tavLst>
                                        <p:tav tm="0">
                                          <p:val>
                                            <p:strVal val="#ppt_x"/>
                                          </p:val>
                                        </p:tav>
                                        <p:tav tm="100000">
                                          <p:val>
                                            <p:strVal val="#ppt_x"/>
                                          </p:val>
                                        </p:tav>
                                      </p:tavLst>
                                    </p:anim>
                                    <p:anim calcmode="lin" valueType="num">
                                      <p:cBhvr>
                                        <p:cTn id="64" dur="1000" fill="hold"/>
                                        <p:tgtEl>
                                          <p:spTgt spid="60"/>
                                        </p:tgtEl>
                                        <p:attrNameLst>
                                          <p:attrName>ppt_y</p:attrName>
                                        </p:attrNameLst>
                                      </p:cBhvr>
                                      <p:tavLst>
                                        <p:tav tm="0">
                                          <p:val>
                                            <p:strVal val="#ppt_y-.1"/>
                                          </p:val>
                                        </p:tav>
                                        <p:tav tm="100000">
                                          <p:val>
                                            <p:strVal val="#ppt_y"/>
                                          </p:val>
                                        </p:tav>
                                      </p:tavLst>
                                    </p:anim>
                                  </p:childTnLst>
                                </p:cTn>
                              </p:par>
                              <p:par>
                                <p:cTn id="65" presetID="47" presetClass="entr" presetSubtype="0" fill="hold" nodeType="withEffect">
                                  <p:stCondLst>
                                    <p:cond delay="50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par>
                                <p:cTn id="70" presetID="47" presetClass="entr" presetSubtype="0" fill="hold" nodeType="withEffect">
                                  <p:stCondLst>
                                    <p:cond delay="500"/>
                                  </p:stCondLst>
                                  <p:childTnLst>
                                    <p:set>
                                      <p:cBhvr>
                                        <p:cTn id="71" dur="1" fill="hold">
                                          <p:stCondLst>
                                            <p:cond delay="0"/>
                                          </p:stCondLst>
                                        </p:cTn>
                                        <p:tgtEl>
                                          <p:spTgt spid="64"/>
                                        </p:tgtEl>
                                        <p:attrNameLst>
                                          <p:attrName>style.visibility</p:attrName>
                                        </p:attrNameLst>
                                      </p:cBhvr>
                                      <p:to>
                                        <p:strVal val="visible"/>
                                      </p:to>
                                    </p:set>
                                    <p:animEffect transition="in" filter="fade">
                                      <p:cBhvr>
                                        <p:cTn id="72" dur="1000"/>
                                        <p:tgtEl>
                                          <p:spTgt spid="64"/>
                                        </p:tgtEl>
                                      </p:cBhvr>
                                    </p:animEffect>
                                    <p:anim calcmode="lin" valueType="num">
                                      <p:cBhvr>
                                        <p:cTn id="73" dur="1000" fill="hold"/>
                                        <p:tgtEl>
                                          <p:spTgt spid="64"/>
                                        </p:tgtEl>
                                        <p:attrNameLst>
                                          <p:attrName>ppt_x</p:attrName>
                                        </p:attrNameLst>
                                      </p:cBhvr>
                                      <p:tavLst>
                                        <p:tav tm="0">
                                          <p:val>
                                            <p:strVal val="#ppt_x"/>
                                          </p:val>
                                        </p:tav>
                                        <p:tav tm="100000">
                                          <p:val>
                                            <p:strVal val="#ppt_x"/>
                                          </p:val>
                                        </p:tav>
                                      </p:tavLst>
                                    </p:anim>
                                    <p:anim calcmode="lin" valueType="num">
                                      <p:cBhvr>
                                        <p:cTn id="74" dur="1000" fill="hold"/>
                                        <p:tgtEl>
                                          <p:spTgt spid="64"/>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750"/>
                                  </p:stCondLst>
                                  <p:childTnLst>
                                    <p:set>
                                      <p:cBhvr>
                                        <p:cTn id="76" dur="1" fill="hold">
                                          <p:stCondLst>
                                            <p:cond delay="0"/>
                                          </p:stCondLst>
                                        </p:cTn>
                                        <p:tgtEl>
                                          <p:spTgt spid="66"/>
                                        </p:tgtEl>
                                        <p:attrNameLst>
                                          <p:attrName>style.visibility</p:attrName>
                                        </p:attrNameLst>
                                      </p:cBhvr>
                                      <p:to>
                                        <p:strVal val="visible"/>
                                      </p:to>
                                    </p:set>
                                    <p:animEffect transition="in" filter="fade">
                                      <p:cBhvr>
                                        <p:cTn id="77" dur="1000"/>
                                        <p:tgtEl>
                                          <p:spTgt spid="66"/>
                                        </p:tgtEl>
                                      </p:cBhvr>
                                    </p:animEffect>
                                    <p:anim calcmode="lin" valueType="num">
                                      <p:cBhvr>
                                        <p:cTn id="78" dur="1000" fill="hold"/>
                                        <p:tgtEl>
                                          <p:spTgt spid="66"/>
                                        </p:tgtEl>
                                        <p:attrNameLst>
                                          <p:attrName>ppt_x</p:attrName>
                                        </p:attrNameLst>
                                      </p:cBhvr>
                                      <p:tavLst>
                                        <p:tav tm="0">
                                          <p:val>
                                            <p:strVal val="#ppt_x"/>
                                          </p:val>
                                        </p:tav>
                                        <p:tav tm="100000">
                                          <p:val>
                                            <p:strVal val="#ppt_x"/>
                                          </p:val>
                                        </p:tav>
                                      </p:tavLst>
                                    </p:anim>
                                    <p:anim calcmode="lin" valueType="num">
                                      <p:cBhvr>
                                        <p:cTn id="79" dur="1000" fill="hold"/>
                                        <p:tgtEl>
                                          <p:spTgt spid="66"/>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750"/>
                                  </p:stCondLst>
                                  <p:childTnLst>
                                    <p:set>
                                      <p:cBhvr>
                                        <p:cTn id="81" dur="1" fill="hold">
                                          <p:stCondLst>
                                            <p:cond delay="0"/>
                                          </p:stCondLst>
                                        </p:cTn>
                                        <p:tgtEl>
                                          <p:spTgt spid="67"/>
                                        </p:tgtEl>
                                        <p:attrNameLst>
                                          <p:attrName>style.visibility</p:attrName>
                                        </p:attrNameLst>
                                      </p:cBhvr>
                                      <p:to>
                                        <p:strVal val="visible"/>
                                      </p:to>
                                    </p:set>
                                    <p:animEffect transition="in" filter="fade">
                                      <p:cBhvr>
                                        <p:cTn id="82" dur="1000"/>
                                        <p:tgtEl>
                                          <p:spTgt spid="67"/>
                                        </p:tgtEl>
                                      </p:cBhvr>
                                    </p:animEffect>
                                    <p:anim calcmode="lin" valueType="num">
                                      <p:cBhvr>
                                        <p:cTn id="83" dur="1000" fill="hold"/>
                                        <p:tgtEl>
                                          <p:spTgt spid="67"/>
                                        </p:tgtEl>
                                        <p:attrNameLst>
                                          <p:attrName>ppt_x</p:attrName>
                                        </p:attrNameLst>
                                      </p:cBhvr>
                                      <p:tavLst>
                                        <p:tav tm="0">
                                          <p:val>
                                            <p:strVal val="#ppt_x"/>
                                          </p:val>
                                        </p:tav>
                                        <p:tav tm="100000">
                                          <p:val>
                                            <p:strVal val="#ppt_x"/>
                                          </p:val>
                                        </p:tav>
                                      </p:tavLst>
                                    </p:anim>
                                    <p:anim calcmode="lin" valueType="num">
                                      <p:cBhvr>
                                        <p:cTn id="84" dur="1000" fill="hold"/>
                                        <p:tgtEl>
                                          <p:spTgt spid="67"/>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100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1000"/>
                                        <p:tgtEl>
                                          <p:spTgt spid="71"/>
                                        </p:tgtEl>
                                      </p:cBhvr>
                                    </p:animEffect>
                                    <p:anim calcmode="lin" valueType="num">
                                      <p:cBhvr>
                                        <p:cTn id="88" dur="1000" fill="hold"/>
                                        <p:tgtEl>
                                          <p:spTgt spid="71"/>
                                        </p:tgtEl>
                                        <p:attrNameLst>
                                          <p:attrName>ppt_x</p:attrName>
                                        </p:attrNameLst>
                                      </p:cBhvr>
                                      <p:tavLst>
                                        <p:tav tm="0">
                                          <p:val>
                                            <p:strVal val="#ppt_x"/>
                                          </p:val>
                                        </p:tav>
                                        <p:tav tm="100000">
                                          <p:val>
                                            <p:strVal val="#ppt_x"/>
                                          </p:val>
                                        </p:tav>
                                      </p:tavLst>
                                    </p:anim>
                                    <p:anim calcmode="lin" valueType="num">
                                      <p:cBhvr>
                                        <p:cTn id="89" dur="1000" fill="hold"/>
                                        <p:tgtEl>
                                          <p:spTgt spid="71"/>
                                        </p:tgtEl>
                                        <p:attrNameLst>
                                          <p:attrName>ppt_y</p:attrName>
                                        </p:attrNameLst>
                                      </p:cBhvr>
                                      <p:tavLst>
                                        <p:tav tm="0">
                                          <p:val>
                                            <p:strVal val="#ppt_y-.1"/>
                                          </p:val>
                                        </p:tav>
                                        <p:tav tm="100000">
                                          <p:val>
                                            <p:strVal val="#ppt_y"/>
                                          </p:val>
                                        </p:tav>
                                      </p:tavLst>
                                    </p:anim>
                                  </p:childTnLst>
                                </p:cTn>
                              </p:par>
                              <p:par>
                                <p:cTn id="90" presetID="53" presetClass="entr" presetSubtype="16" fill="hold" nodeType="withEffect">
                                  <p:stCondLst>
                                    <p:cond delay="1000"/>
                                  </p:stCondLst>
                                  <p:childTnLst>
                                    <p:set>
                                      <p:cBhvr>
                                        <p:cTn id="91" dur="1" fill="hold">
                                          <p:stCondLst>
                                            <p:cond delay="0"/>
                                          </p:stCondLst>
                                        </p:cTn>
                                        <p:tgtEl>
                                          <p:spTgt spid="17"/>
                                        </p:tgtEl>
                                        <p:attrNameLst>
                                          <p:attrName>style.visibility</p:attrName>
                                        </p:attrNameLst>
                                      </p:cBhvr>
                                      <p:to>
                                        <p:strVal val="visible"/>
                                      </p:to>
                                    </p:set>
                                    <p:anim calcmode="lin" valueType="num">
                                      <p:cBhvr>
                                        <p:cTn id="92" dur="750" fill="hold"/>
                                        <p:tgtEl>
                                          <p:spTgt spid="17"/>
                                        </p:tgtEl>
                                        <p:attrNameLst>
                                          <p:attrName>ppt_w</p:attrName>
                                        </p:attrNameLst>
                                      </p:cBhvr>
                                      <p:tavLst>
                                        <p:tav tm="0">
                                          <p:val>
                                            <p:fltVal val="0"/>
                                          </p:val>
                                        </p:tav>
                                        <p:tav tm="100000">
                                          <p:val>
                                            <p:strVal val="#ppt_w"/>
                                          </p:val>
                                        </p:tav>
                                      </p:tavLst>
                                    </p:anim>
                                    <p:anim calcmode="lin" valueType="num">
                                      <p:cBhvr>
                                        <p:cTn id="93" dur="750" fill="hold"/>
                                        <p:tgtEl>
                                          <p:spTgt spid="17"/>
                                        </p:tgtEl>
                                        <p:attrNameLst>
                                          <p:attrName>ppt_h</p:attrName>
                                        </p:attrNameLst>
                                      </p:cBhvr>
                                      <p:tavLst>
                                        <p:tav tm="0">
                                          <p:val>
                                            <p:fltVal val="0"/>
                                          </p:val>
                                        </p:tav>
                                        <p:tav tm="100000">
                                          <p:val>
                                            <p:strVal val="#ppt_h"/>
                                          </p:val>
                                        </p:tav>
                                      </p:tavLst>
                                    </p:anim>
                                    <p:animEffect transition="in" filter="fade">
                                      <p:cBhvr>
                                        <p:cTn id="94" dur="750"/>
                                        <p:tgtEl>
                                          <p:spTgt spid="17"/>
                                        </p:tgtEl>
                                      </p:cBhvr>
                                    </p:animEffect>
                                  </p:childTnLst>
                                </p:cTn>
                              </p:par>
                              <p:par>
                                <p:cTn id="95" presetID="53" presetClass="entr" presetSubtype="16" fill="hold" nodeType="withEffect">
                                  <p:stCondLst>
                                    <p:cond delay="1000"/>
                                  </p:stCondLst>
                                  <p:childTnLst>
                                    <p:set>
                                      <p:cBhvr>
                                        <p:cTn id="96" dur="1" fill="hold">
                                          <p:stCondLst>
                                            <p:cond delay="0"/>
                                          </p:stCondLst>
                                        </p:cTn>
                                        <p:tgtEl>
                                          <p:spTgt spid="1033"/>
                                        </p:tgtEl>
                                        <p:attrNameLst>
                                          <p:attrName>style.visibility</p:attrName>
                                        </p:attrNameLst>
                                      </p:cBhvr>
                                      <p:to>
                                        <p:strVal val="visible"/>
                                      </p:to>
                                    </p:set>
                                    <p:anim calcmode="lin" valueType="num">
                                      <p:cBhvr>
                                        <p:cTn id="97" dur="750" fill="hold"/>
                                        <p:tgtEl>
                                          <p:spTgt spid="1033"/>
                                        </p:tgtEl>
                                        <p:attrNameLst>
                                          <p:attrName>ppt_w</p:attrName>
                                        </p:attrNameLst>
                                      </p:cBhvr>
                                      <p:tavLst>
                                        <p:tav tm="0">
                                          <p:val>
                                            <p:fltVal val="0"/>
                                          </p:val>
                                        </p:tav>
                                        <p:tav tm="100000">
                                          <p:val>
                                            <p:strVal val="#ppt_w"/>
                                          </p:val>
                                        </p:tav>
                                      </p:tavLst>
                                    </p:anim>
                                    <p:anim calcmode="lin" valueType="num">
                                      <p:cBhvr>
                                        <p:cTn id="98" dur="750" fill="hold"/>
                                        <p:tgtEl>
                                          <p:spTgt spid="1033"/>
                                        </p:tgtEl>
                                        <p:attrNameLst>
                                          <p:attrName>ppt_h</p:attrName>
                                        </p:attrNameLst>
                                      </p:cBhvr>
                                      <p:tavLst>
                                        <p:tav tm="0">
                                          <p:val>
                                            <p:fltVal val="0"/>
                                          </p:val>
                                        </p:tav>
                                        <p:tav tm="100000">
                                          <p:val>
                                            <p:strVal val="#ppt_h"/>
                                          </p:val>
                                        </p:tav>
                                      </p:tavLst>
                                    </p:anim>
                                    <p:animEffect transition="in" filter="fade">
                                      <p:cBhvr>
                                        <p:cTn id="99" dur="750"/>
                                        <p:tgtEl>
                                          <p:spTgt spid="1033"/>
                                        </p:tgtEl>
                                      </p:cBhvr>
                                    </p:animEffect>
                                  </p:childTnLst>
                                </p:cTn>
                              </p:par>
                              <p:par>
                                <p:cTn id="100" presetID="53" presetClass="entr" presetSubtype="16" fill="hold" nodeType="withEffect">
                                  <p:stCondLst>
                                    <p:cond delay="1000"/>
                                  </p:stCondLst>
                                  <p:childTnLst>
                                    <p:set>
                                      <p:cBhvr>
                                        <p:cTn id="101" dur="1" fill="hold">
                                          <p:stCondLst>
                                            <p:cond delay="0"/>
                                          </p:stCondLst>
                                        </p:cTn>
                                        <p:tgtEl>
                                          <p:spTgt spid="106"/>
                                        </p:tgtEl>
                                        <p:attrNameLst>
                                          <p:attrName>style.visibility</p:attrName>
                                        </p:attrNameLst>
                                      </p:cBhvr>
                                      <p:to>
                                        <p:strVal val="visible"/>
                                      </p:to>
                                    </p:set>
                                    <p:anim calcmode="lin" valueType="num">
                                      <p:cBhvr>
                                        <p:cTn id="102" dur="750" fill="hold"/>
                                        <p:tgtEl>
                                          <p:spTgt spid="106"/>
                                        </p:tgtEl>
                                        <p:attrNameLst>
                                          <p:attrName>ppt_w</p:attrName>
                                        </p:attrNameLst>
                                      </p:cBhvr>
                                      <p:tavLst>
                                        <p:tav tm="0">
                                          <p:val>
                                            <p:fltVal val="0"/>
                                          </p:val>
                                        </p:tav>
                                        <p:tav tm="100000">
                                          <p:val>
                                            <p:strVal val="#ppt_w"/>
                                          </p:val>
                                        </p:tav>
                                      </p:tavLst>
                                    </p:anim>
                                    <p:anim calcmode="lin" valueType="num">
                                      <p:cBhvr>
                                        <p:cTn id="103" dur="750" fill="hold"/>
                                        <p:tgtEl>
                                          <p:spTgt spid="106"/>
                                        </p:tgtEl>
                                        <p:attrNameLst>
                                          <p:attrName>ppt_h</p:attrName>
                                        </p:attrNameLst>
                                      </p:cBhvr>
                                      <p:tavLst>
                                        <p:tav tm="0">
                                          <p:val>
                                            <p:fltVal val="0"/>
                                          </p:val>
                                        </p:tav>
                                        <p:tav tm="100000">
                                          <p:val>
                                            <p:strVal val="#ppt_h"/>
                                          </p:val>
                                        </p:tav>
                                      </p:tavLst>
                                    </p:anim>
                                    <p:animEffect transition="in" filter="fade">
                                      <p:cBhvr>
                                        <p:cTn id="104" dur="750"/>
                                        <p:tgtEl>
                                          <p:spTgt spid="106"/>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nodeType="clickEffect">
                                  <p:stCondLst>
                                    <p:cond delay="0"/>
                                  </p:stCondLst>
                                  <p:childTnLst>
                                    <p:set>
                                      <p:cBhvr>
                                        <p:cTn id="108" dur="1" fill="hold">
                                          <p:stCondLst>
                                            <p:cond delay="0"/>
                                          </p:stCondLst>
                                        </p:cTn>
                                        <p:tgtEl>
                                          <p:spTgt spid="2"/>
                                        </p:tgtEl>
                                        <p:attrNameLst>
                                          <p:attrName>style.visibility</p:attrName>
                                        </p:attrNameLst>
                                      </p:cBhvr>
                                      <p:to>
                                        <p:strVal val="visible"/>
                                      </p:to>
                                    </p:set>
                                    <p:animEffect transition="in" filter="fade">
                                      <p:cBhvr>
                                        <p:cTn id="109" dur="500"/>
                                        <p:tgtEl>
                                          <p:spTgt spid="2"/>
                                        </p:tgtEl>
                                      </p:cBhvr>
                                    </p:animEffect>
                                  </p:childTnLst>
                                </p:cTn>
                              </p:par>
                              <p:par>
                                <p:cTn id="110" presetID="42" presetClass="entr" presetSubtype="0" fill="hold" nodeType="withEffect">
                                  <p:stCondLst>
                                    <p:cond delay="0"/>
                                  </p:stCondLst>
                                  <p:childTnLst>
                                    <p:set>
                                      <p:cBhvr>
                                        <p:cTn id="111" dur="1" fill="hold">
                                          <p:stCondLst>
                                            <p:cond delay="0"/>
                                          </p:stCondLst>
                                        </p:cTn>
                                        <p:tgtEl>
                                          <p:spTgt spid="3"/>
                                        </p:tgtEl>
                                        <p:attrNameLst>
                                          <p:attrName>style.visibility</p:attrName>
                                        </p:attrNameLst>
                                      </p:cBhvr>
                                      <p:to>
                                        <p:strVal val="visible"/>
                                      </p:to>
                                    </p:set>
                                    <p:animEffect transition="in" filter="fade">
                                      <p:cBhvr>
                                        <p:cTn id="112" dur="500"/>
                                        <p:tgtEl>
                                          <p:spTgt spid="3"/>
                                        </p:tgtEl>
                                      </p:cBhvr>
                                    </p:animEffect>
                                    <p:anim calcmode="lin" valueType="num">
                                      <p:cBhvr>
                                        <p:cTn id="113" dur="500" fill="hold"/>
                                        <p:tgtEl>
                                          <p:spTgt spid="3"/>
                                        </p:tgtEl>
                                        <p:attrNameLst>
                                          <p:attrName>ppt_x</p:attrName>
                                        </p:attrNameLst>
                                      </p:cBhvr>
                                      <p:tavLst>
                                        <p:tav tm="0">
                                          <p:val>
                                            <p:strVal val="#ppt_x"/>
                                          </p:val>
                                        </p:tav>
                                        <p:tav tm="100000">
                                          <p:val>
                                            <p:strVal val="#ppt_x"/>
                                          </p:val>
                                        </p:tav>
                                      </p:tavLst>
                                    </p:anim>
                                    <p:anim calcmode="lin" valueType="num">
                                      <p:cBhvr>
                                        <p:cTn id="114" dur="500" fill="hold"/>
                                        <p:tgtEl>
                                          <p:spTgt spid="3"/>
                                        </p:tgtEl>
                                        <p:attrNameLst>
                                          <p:attrName>ppt_y</p:attrName>
                                        </p:attrNameLst>
                                      </p:cBhvr>
                                      <p:tavLst>
                                        <p:tav tm="0">
                                          <p:val>
                                            <p:strVal val="#ppt_y+.1"/>
                                          </p:val>
                                        </p:tav>
                                        <p:tav tm="100000">
                                          <p:val>
                                            <p:strVal val="#ppt_y"/>
                                          </p:val>
                                        </p:tav>
                                      </p:tavLst>
                                    </p:anim>
                                  </p:childTnLst>
                                </p:cTn>
                              </p:par>
                              <p:par>
                                <p:cTn id="115" presetID="42" presetClass="entr" presetSubtype="0" fill="hold" nodeType="withEffect">
                                  <p:stCondLst>
                                    <p:cond delay="250"/>
                                  </p:stCondLst>
                                  <p:childTnLst>
                                    <p:set>
                                      <p:cBhvr>
                                        <p:cTn id="116" dur="1" fill="hold">
                                          <p:stCondLst>
                                            <p:cond delay="0"/>
                                          </p:stCondLst>
                                        </p:cTn>
                                        <p:tgtEl>
                                          <p:spTgt spid="6"/>
                                        </p:tgtEl>
                                        <p:attrNameLst>
                                          <p:attrName>style.visibility</p:attrName>
                                        </p:attrNameLst>
                                      </p:cBhvr>
                                      <p:to>
                                        <p:strVal val="visible"/>
                                      </p:to>
                                    </p:set>
                                    <p:animEffect transition="in" filter="fade">
                                      <p:cBhvr>
                                        <p:cTn id="117" dur="500"/>
                                        <p:tgtEl>
                                          <p:spTgt spid="6"/>
                                        </p:tgtEl>
                                      </p:cBhvr>
                                    </p:animEffect>
                                    <p:anim calcmode="lin" valueType="num">
                                      <p:cBhvr>
                                        <p:cTn id="118" dur="500" fill="hold"/>
                                        <p:tgtEl>
                                          <p:spTgt spid="6"/>
                                        </p:tgtEl>
                                        <p:attrNameLst>
                                          <p:attrName>ppt_x</p:attrName>
                                        </p:attrNameLst>
                                      </p:cBhvr>
                                      <p:tavLst>
                                        <p:tav tm="0">
                                          <p:val>
                                            <p:strVal val="#ppt_x"/>
                                          </p:val>
                                        </p:tav>
                                        <p:tav tm="100000">
                                          <p:val>
                                            <p:strVal val="#ppt_x"/>
                                          </p:val>
                                        </p:tav>
                                      </p:tavLst>
                                    </p:anim>
                                    <p:anim calcmode="lin" valueType="num">
                                      <p:cBhvr>
                                        <p:cTn id="119" dur="500" fill="hold"/>
                                        <p:tgtEl>
                                          <p:spTgt spid="6"/>
                                        </p:tgtEl>
                                        <p:attrNameLst>
                                          <p:attrName>ppt_y</p:attrName>
                                        </p:attrNameLst>
                                      </p:cBhvr>
                                      <p:tavLst>
                                        <p:tav tm="0">
                                          <p:val>
                                            <p:strVal val="#ppt_y+.1"/>
                                          </p:val>
                                        </p:tav>
                                        <p:tav tm="100000">
                                          <p:val>
                                            <p:strVal val="#ppt_y"/>
                                          </p:val>
                                        </p:tav>
                                      </p:tavLst>
                                    </p:anim>
                                  </p:childTnLst>
                                </p:cTn>
                              </p:par>
                              <p:par>
                                <p:cTn id="120" presetID="42" presetClass="entr" presetSubtype="0" fill="hold" nodeType="withEffect">
                                  <p:stCondLst>
                                    <p:cond delay="500"/>
                                  </p:stCondLst>
                                  <p:childTnLst>
                                    <p:set>
                                      <p:cBhvr>
                                        <p:cTn id="121" dur="1" fill="hold">
                                          <p:stCondLst>
                                            <p:cond delay="0"/>
                                          </p:stCondLst>
                                        </p:cTn>
                                        <p:tgtEl>
                                          <p:spTgt spid="39"/>
                                        </p:tgtEl>
                                        <p:attrNameLst>
                                          <p:attrName>style.visibility</p:attrName>
                                        </p:attrNameLst>
                                      </p:cBhvr>
                                      <p:to>
                                        <p:strVal val="visible"/>
                                      </p:to>
                                    </p:set>
                                    <p:animEffect transition="in" filter="fade">
                                      <p:cBhvr>
                                        <p:cTn id="122" dur="500"/>
                                        <p:tgtEl>
                                          <p:spTgt spid="39"/>
                                        </p:tgtEl>
                                      </p:cBhvr>
                                    </p:animEffect>
                                    <p:anim calcmode="lin" valueType="num">
                                      <p:cBhvr>
                                        <p:cTn id="123" dur="500" fill="hold"/>
                                        <p:tgtEl>
                                          <p:spTgt spid="39"/>
                                        </p:tgtEl>
                                        <p:attrNameLst>
                                          <p:attrName>ppt_x</p:attrName>
                                        </p:attrNameLst>
                                      </p:cBhvr>
                                      <p:tavLst>
                                        <p:tav tm="0">
                                          <p:val>
                                            <p:strVal val="#ppt_x"/>
                                          </p:val>
                                        </p:tav>
                                        <p:tav tm="100000">
                                          <p:val>
                                            <p:strVal val="#ppt_x"/>
                                          </p:val>
                                        </p:tav>
                                      </p:tavLst>
                                    </p:anim>
                                    <p:anim calcmode="lin" valueType="num">
                                      <p:cBhvr>
                                        <p:cTn id="124" dur="500" fill="hold"/>
                                        <p:tgtEl>
                                          <p:spTgt spid="39"/>
                                        </p:tgtEl>
                                        <p:attrNameLst>
                                          <p:attrName>ppt_y</p:attrName>
                                        </p:attrNameLst>
                                      </p:cBhvr>
                                      <p:tavLst>
                                        <p:tav tm="0">
                                          <p:val>
                                            <p:strVal val="#ppt_y+.1"/>
                                          </p:val>
                                        </p:tav>
                                        <p:tav tm="100000">
                                          <p:val>
                                            <p:strVal val="#ppt_y"/>
                                          </p:val>
                                        </p:tav>
                                      </p:tavLst>
                                    </p:anim>
                                  </p:childTnLst>
                                </p:cTn>
                              </p:par>
                              <p:par>
                                <p:cTn id="125" presetID="42" presetClass="entr" presetSubtype="0" fill="hold" nodeType="withEffect">
                                  <p:stCondLst>
                                    <p:cond delay="750"/>
                                  </p:stCondLst>
                                  <p:childTnLst>
                                    <p:set>
                                      <p:cBhvr>
                                        <p:cTn id="126" dur="1" fill="hold">
                                          <p:stCondLst>
                                            <p:cond delay="0"/>
                                          </p:stCondLst>
                                        </p:cTn>
                                        <p:tgtEl>
                                          <p:spTgt spid="40"/>
                                        </p:tgtEl>
                                        <p:attrNameLst>
                                          <p:attrName>style.visibility</p:attrName>
                                        </p:attrNameLst>
                                      </p:cBhvr>
                                      <p:to>
                                        <p:strVal val="visible"/>
                                      </p:to>
                                    </p:set>
                                    <p:animEffect transition="in" filter="fade">
                                      <p:cBhvr>
                                        <p:cTn id="127" dur="500"/>
                                        <p:tgtEl>
                                          <p:spTgt spid="40"/>
                                        </p:tgtEl>
                                      </p:cBhvr>
                                    </p:animEffect>
                                    <p:anim calcmode="lin" valueType="num">
                                      <p:cBhvr>
                                        <p:cTn id="128" dur="500" fill="hold"/>
                                        <p:tgtEl>
                                          <p:spTgt spid="40"/>
                                        </p:tgtEl>
                                        <p:attrNameLst>
                                          <p:attrName>ppt_x</p:attrName>
                                        </p:attrNameLst>
                                      </p:cBhvr>
                                      <p:tavLst>
                                        <p:tav tm="0">
                                          <p:val>
                                            <p:strVal val="#ppt_x"/>
                                          </p:val>
                                        </p:tav>
                                        <p:tav tm="100000">
                                          <p:val>
                                            <p:strVal val="#ppt_x"/>
                                          </p:val>
                                        </p:tav>
                                      </p:tavLst>
                                    </p:anim>
                                    <p:anim calcmode="lin" valueType="num">
                                      <p:cBhvr>
                                        <p:cTn id="129" dur="500" fill="hold"/>
                                        <p:tgtEl>
                                          <p:spTgt spid="40"/>
                                        </p:tgtEl>
                                        <p:attrNameLst>
                                          <p:attrName>ppt_y</p:attrName>
                                        </p:attrNameLst>
                                      </p:cBhvr>
                                      <p:tavLst>
                                        <p:tav tm="0">
                                          <p:val>
                                            <p:strVal val="#ppt_y+.1"/>
                                          </p:val>
                                        </p:tav>
                                        <p:tav tm="100000">
                                          <p:val>
                                            <p:strVal val="#ppt_y"/>
                                          </p:val>
                                        </p:tav>
                                      </p:tavLst>
                                    </p:anim>
                                  </p:childTnLst>
                                </p:cTn>
                              </p:par>
                              <p:par>
                                <p:cTn id="130" presetID="47" presetClass="entr" presetSubtype="0" fill="hold" nodeType="withEffect">
                                  <p:stCondLst>
                                    <p:cond delay="1000"/>
                                  </p:stCondLst>
                                  <p:childTnLst>
                                    <p:set>
                                      <p:cBhvr>
                                        <p:cTn id="131" dur="1" fill="hold">
                                          <p:stCondLst>
                                            <p:cond delay="0"/>
                                          </p:stCondLst>
                                        </p:cTn>
                                        <p:tgtEl>
                                          <p:spTgt spid="4"/>
                                        </p:tgtEl>
                                        <p:attrNameLst>
                                          <p:attrName>style.visibility</p:attrName>
                                        </p:attrNameLst>
                                      </p:cBhvr>
                                      <p:to>
                                        <p:strVal val="visible"/>
                                      </p:to>
                                    </p:set>
                                    <p:animEffect transition="in" filter="fade">
                                      <p:cBhvr>
                                        <p:cTn id="132" dur="1000"/>
                                        <p:tgtEl>
                                          <p:spTgt spid="4"/>
                                        </p:tgtEl>
                                      </p:cBhvr>
                                    </p:animEffect>
                                    <p:anim calcmode="lin" valueType="num">
                                      <p:cBhvr>
                                        <p:cTn id="133" dur="1000" fill="hold"/>
                                        <p:tgtEl>
                                          <p:spTgt spid="4"/>
                                        </p:tgtEl>
                                        <p:attrNameLst>
                                          <p:attrName>ppt_x</p:attrName>
                                        </p:attrNameLst>
                                      </p:cBhvr>
                                      <p:tavLst>
                                        <p:tav tm="0">
                                          <p:val>
                                            <p:strVal val="#ppt_x"/>
                                          </p:val>
                                        </p:tav>
                                        <p:tav tm="100000">
                                          <p:val>
                                            <p:strVal val="#ppt_x"/>
                                          </p:val>
                                        </p:tav>
                                      </p:tavLst>
                                    </p:anim>
                                    <p:anim calcmode="lin" valueType="num">
                                      <p:cBhvr>
                                        <p:cTn id="134" dur="1000" fill="hold"/>
                                        <p:tgtEl>
                                          <p:spTgt spid="4"/>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1500"/>
                                  </p:stCondLst>
                                  <p:childTnLst>
                                    <p:set>
                                      <p:cBhvr>
                                        <p:cTn id="136" dur="1" fill="hold">
                                          <p:stCondLst>
                                            <p:cond delay="0"/>
                                          </p:stCondLst>
                                        </p:cTn>
                                        <p:tgtEl>
                                          <p:spTgt spid="53"/>
                                        </p:tgtEl>
                                        <p:attrNameLst>
                                          <p:attrName>style.visibility</p:attrName>
                                        </p:attrNameLst>
                                      </p:cBhvr>
                                      <p:to>
                                        <p:strVal val="visible"/>
                                      </p:to>
                                    </p:set>
                                    <p:animEffect transition="in" filter="fade">
                                      <p:cBhvr>
                                        <p:cTn id="137" dur="750"/>
                                        <p:tgtEl>
                                          <p:spTgt spid="53"/>
                                        </p:tgtEl>
                                      </p:cBhvr>
                                    </p:animEffect>
                                    <p:anim calcmode="lin" valueType="num">
                                      <p:cBhvr>
                                        <p:cTn id="138" dur="750" fill="hold"/>
                                        <p:tgtEl>
                                          <p:spTgt spid="53"/>
                                        </p:tgtEl>
                                        <p:attrNameLst>
                                          <p:attrName>ppt_x</p:attrName>
                                        </p:attrNameLst>
                                      </p:cBhvr>
                                      <p:tavLst>
                                        <p:tav tm="0">
                                          <p:val>
                                            <p:strVal val="#ppt_x"/>
                                          </p:val>
                                        </p:tav>
                                        <p:tav tm="100000">
                                          <p:val>
                                            <p:strVal val="#ppt_x"/>
                                          </p:val>
                                        </p:tav>
                                      </p:tavLst>
                                    </p:anim>
                                    <p:anim calcmode="lin" valueType="num">
                                      <p:cBhvr>
                                        <p:cTn id="139" dur="750" fill="hold"/>
                                        <p:tgtEl>
                                          <p:spTgt spid="53"/>
                                        </p:tgtEl>
                                        <p:attrNameLst>
                                          <p:attrName>ppt_y</p:attrName>
                                        </p:attrNameLst>
                                      </p:cBhvr>
                                      <p:tavLst>
                                        <p:tav tm="0">
                                          <p:val>
                                            <p:strVal val="#ppt_y-.1"/>
                                          </p:val>
                                        </p:tav>
                                        <p:tav tm="100000">
                                          <p:val>
                                            <p:strVal val="#ppt_y"/>
                                          </p:val>
                                        </p:tav>
                                      </p:tavLst>
                                    </p:anim>
                                  </p:childTnLst>
                                </p:cTn>
                              </p:par>
                            </p:childTnLst>
                          </p:cTn>
                        </p:par>
                        <p:par>
                          <p:cTn id="140" fill="hold">
                            <p:stCondLst>
                              <p:cond delay="2250"/>
                            </p:stCondLst>
                            <p:childTnLst>
                              <p:par>
                                <p:cTn id="141" presetID="47" presetClass="entr" presetSubtype="0" fill="hold" nodeType="afterEffect">
                                  <p:stCondLst>
                                    <p:cond delay="0"/>
                                  </p:stCondLst>
                                  <p:childTnLst>
                                    <p:set>
                                      <p:cBhvr>
                                        <p:cTn id="142" dur="1" fill="hold">
                                          <p:stCondLst>
                                            <p:cond delay="0"/>
                                          </p:stCondLst>
                                        </p:cTn>
                                        <p:tgtEl>
                                          <p:spTgt spid="45"/>
                                        </p:tgtEl>
                                        <p:attrNameLst>
                                          <p:attrName>style.visibility</p:attrName>
                                        </p:attrNameLst>
                                      </p:cBhvr>
                                      <p:to>
                                        <p:strVal val="visible"/>
                                      </p:to>
                                    </p:set>
                                    <p:animEffect transition="in" filter="fade">
                                      <p:cBhvr>
                                        <p:cTn id="143" dur="1000"/>
                                        <p:tgtEl>
                                          <p:spTgt spid="45"/>
                                        </p:tgtEl>
                                      </p:cBhvr>
                                    </p:animEffect>
                                    <p:anim calcmode="lin" valueType="num">
                                      <p:cBhvr>
                                        <p:cTn id="144" dur="1000" fill="hold"/>
                                        <p:tgtEl>
                                          <p:spTgt spid="45"/>
                                        </p:tgtEl>
                                        <p:attrNameLst>
                                          <p:attrName>ppt_x</p:attrName>
                                        </p:attrNameLst>
                                      </p:cBhvr>
                                      <p:tavLst>
                                        <p:tav tm="0">
                                          <p:val>
                                            <p:strVal val="#ppt_x"/>
                                          </p:val>
                                        </p:tav>
                                        <p:tav tm="100000">
                                          <p:val>
                                            <p:strVal val="#ppt_x"/>
                                          </p:val>
                                        </p:tav>
                                      </p:tavLst>
                                    </p:anim>
                                    <p:anim calcmode="lin" valueType="num">
                                      <p:cBhvr>
                                        <p:cTn id="145" dur="1000" fill="hold"/>
                                        <p:tgtEl>
                                          <p:spTgt spid="45"/>
                                        </p:tgtEl>
                                        <p:attrNameLst>
                                          <p:attrName>ppt_y</p:attrName>
                                        </p:attrNameLst>
                                      </p:cBhvr>
                                      <p:tavLst>
                                        <p:tav tm="0">
                                          <p:val>
                                            <p:strVal val="#ppt_y-.1"/>
                                          </p:val>
                                        </p:tav>
                                        <p:tav tm="100000">
                                          <p:val>
                                            <p:strVal val="#ppt_y"/>
                                          </p:val>
                                        </p:tav>
                                      </p:tavLst>
                                    </p:anim>
                                  </p:childTnLst>
                                </p:cTn>
                              </p:par>
                              <p:par>
                                <p:cTn id="146" presetID="47" presetClass="entr" presetSubtype="0" fill="hold" nodeType="withEffect">
                                  <p:stCondLst>
                                    <p:cond delay="0"/>
                                  </p:stCondLst>
                                  <p:childTnLst>
                                    <p:set>
                                      <p:cBhvr>
                                        <p:cTn id="147" dur="1" fill="hold">
                                          <p:stCondLst>
                                            <p:cond delay="0"/>
                                          </p:stCondLst>
                                        </p:cTn>
                                        <p:tgtEl>
                                          <p:spTgt spid="41"/>
                                        </p:tgtEl>
                                        <p:attrNameLst>
                                          <p:attrName>style.visibility</p:attrName>
                                        </p:attrNameLst>
                                      </p:cBhvr>
                                      <p:to>
                                        <p:strVal val="visible"/>
                                      </p:to>
                                    </p:set>
                                    <p:animEffect transition="in" filter="fade">
                                      <p:cBhvr>
                                        <p:cTn id="148" dur="1000"/>
                                        <p:tgtEl>
                                          <p:spTgt spid="41"/>
                                        </p:tgtEl>
                                      </p:cBhvr>
                                    </p:animEffect>
                                    <p:anim calcmode="lin" valueType="num">
                                      <p:cBhvr>
                                        <p:cTn id="149" dur="1000" fill="hold"/>
                                        <p:tgtEl>
                                          <p:spTgt spid="41"/>
                                        </p:tgtEl>
                                        <p:attrNameLst>
                                          <p:attrName>ppt_x</p:attrName>
                                        </p:attrNameLst>
                                      </p:cBhvr>
                                      <p:tavLst>
                                        <p:tav tm="0">
                                          <p:val>
                                            <p:strVal val="#ppt_x"/>
                                          </p:val>
                                        </p:tav>
                                        <p:tav tm="100000">
                                          <p:val>
                                            <p:strVal val="#ppt_x"/>
                                          </p:val>
                                        </p:tav>
                                      </p:tavLst>
                                    </p:anim>
                                    <p:anim calcmode="lin" valueType="num">
                                      <p:cBhvr>
                                        <p:cTn id="150" dur="1000" fill="hold"/>
                                        <p:tgtEl>
                                          <p:spTgt spid="41"/>
                                        </p:tgtEl>
                                        <p:attrNameLst>
                                          <p:attrName>ppt_y</p:attrName>
                                        </p:attrNameLst>
                                      </p:cBhvr>
                                      <p:tavLst>
                                        <p:tav tm="0">
                                          <p:val>
                                            <p:strVal val="#ppt_y-.1"/>
                                          </p:val>
                                        </p:tav>
                                        <p:tav tm="100000">
                                          <p:val>
                                            <p:strVal val="#ppt_y"/>
                                          </p:val>
                                        </p:tav>
                                      </p:tavLst>
                                    </p:anim>
                                  </p:childTnLst>
                                </p:cTn>
                              </p:par>
                              <p:par>
                                <p:cTn id="151" presetID="47" presetClass="entr" presetSubtype="0" fill="hold" nodeType="withEffect">
                                  <p:stCondLst>
                                    <p:cond delay="250"/>
                                  </p:stCondLst>
                                  <p:childTnLst>
                                    <p:set>
                                      <p:cBhvr>
                                        <p:cTn id="152" dur="1" fill="hold">
                                          <p:stCondLst>
                                            <p:cond delay="0"/>
                                          </p:stCondLst>
                                        </p:cTn>
                                        <p:tgtEl>
                                          <p:spTgt spid="46"/>
                                        </p:tgtEl>
                                        <p:attrNameLst>
                                          <p:attrName>style.visibility</p:attrName>
                                        </p:attrNameLst>
                                      </p:cBhvr>
                                      <p:to>
                                        <p:strVal val="visible"/>
                                      </p:to>
                                    </p:set>
                                    <p:animEffect transition="in" filter="fade">
                                      <p:cBhvr>
                                        <p:cTn id="153" dur="1000"/>
                                        <p:tgtEl>
                                          <p:spTgt spid="46"/>
                                        </p:tgtEl>
                                      </p:cBhvr>
                                    </p:animEffect>
                                    <p:anim calcmode="lin" valueType="num">
                                      <p:cBhvr>
                                        <p:cTn id="154" dur="1000" fill="hold"/>
                                        <p:tgtEl>
                                          <p:spTgt spid="46"/>
                                        </p:tgtEl>
                                        <p:attrNameLst>
                                          <p:attrName>ppt_x</p:attrName>
                                        </p:attrNameLst>
                                      </p:cBhvr>
                                      <p:tavLst>
                                        <p:tav tm="0">
                                          <p:val>
                                            <p:strVal val="#ppt_x"/>
                                          </p:val>
                                        </p:tav>
                                        <p:tav tm="100000">
                                          <p:val>
                                            <p:strVal val="#ppt_x"/>
                                          </p:val>
                                        </p:tav>
                                      </p:tavLst>
                                    </p:anim>
                                    <p:anim calcmode="lin" valueType="num">
                                      <p:cBhvr>
                                        <p:cTn id="155" dur="1000" fill="hold"/>
                                        <p:tgtEl>
                                          <p:spTgt spid="46"/>
                                        </p:tgtEl>
                                        <p:attrNameLst>
                                          <p:attrName>ppt_y</p:attrName>
                                        </p:attrNameLst>
                                      </p:cBhvr>
                                      <p:tavLst>
                                        <p:tav tm="0">
                                          <p:val>
                                            <p:strVal val="#ppt_y-.1"/>
                                          </p:val>
                                        </p:tav>
                                        <p:tav tm="100000">
                                          <p:val>
                                            <p:strVal val="#ppt_y"/>
                                          </p:val>
                                        </p:tav>
                                      </p:tavLst>
                                    </p:anim>
                                  </p:childTnLst>
                                </p:cTn>
                              </p:par>
                              <p:par>
                                <p:cTn id="156" presetID="47" presetClass="entr" presetSubtype="0" fill="hold" nodeType="withEffect">
                                  <p:stCondLst>
                                    <p:cond delay="250"/>
                                  </p:stCondLst>
                                  <p:childTnLst>
                                    <p:set>
                                      <p:cBhvr>
                                        <p:cTn id="157" dur="1" fill="hold">
                                          <p:stCondLst>
                                            <p:cond delay="0"/>
                                          </p:stCondLst>
                                        </p:cTn>
                                        <p:tgtEl>
                                          <p:spTgt spid="42"/>
                                        </p:tgtEl>
                                        <p:attrNameLst>
                                          <p:attrName>style.visibility</p:attrName>
                                        </p:attrNameLst>
                                      </p:cBhvr>
                                      <p:to>
                                        <p:strVal val="visible"/>
                                      </p:to>
                                    </p:set>
                                    <p:animEffect transition="in" filter="fade">
                                      <p:cBhvr>
                                        <p:cTn id="158" dur="1000"/>
                                        <p:tgtEl>
                                          <p:spTgt spid="42"/>
                                        </p:tgtEl>
                                      </p:cBhvr>
                                    </p:animEffect>
                                    <p:anim calcmode="lin" valueType="num">
                                      <p:cBhvr>
                                        <p:cTn id="159" dur="1000" fill="hold"/>
                                        <p:tgtEl>
                                          <p:spTgt spid="42"/>
                                        </p:tgtEl>
                                        <p:attrNameLst>
                                          <p:attrName>ppt_x</p:attrName>
                                        </p:attrNameLst>
                                      </p:cBhvr>
                                      <p:tavLst>
                                        <p:tav tm="0">
                                          <p:val>
                                            <p:strVal val="#ppt_x"/>
                                          </p:val>
                                        </p:tav>
                                        <p:tav tm="100000">
                                          <p:val>
                                            <p:strVal val="#ppt_x"/>
                                          </p:val>
                                        </p:tav>
                                      </p:tavLst>
                                    </p:anim>
                                    <p:anim calcmode="lin" valueType="num">
                                      <p:cBhvr>
                                        <p:cTn id="160" dur="1000" fill="hold"/>
                                        <p:tgtEl>
                                          <p:spTgt spid="42"/>
                                        </p:tgtEl>
                                        <p:attrNameLst>
                                          <p:attrName>ppt_y</p:attrName>
                                        </p:attrNameLst>
                                      </p:cBhvr>
                                      <p:tavLst>
                                        <p:tav tm="0">
                                          <p:val>
                                            <p:strVal val="#ppt_y-.1"/>
                                          </p:val>
                                        </p:tav>
                                        <p:tav tm="100000">
                                          <p:val>
                                            <p:strVal val="#ppt_y"/>
                                          </p:val>
                                        </p:tav>
                                      </p:tavLst>
                                    </p:anim>
                                  </p:childTnLst>
                                </p:cTn>
                              </p:par>
                              <p:par>
                                <p:cTn id="161" presetID="47" presetClass="entr" presetSubtype="0" fill="hold" nodeType="withEffect">
                                  <p:stCondLst>
                                    <p:cond delay="500"/>
                                  </p:stCondLst>
                                  <p:childTnLst>
                                    <p:set>
                                      <p:cBhvr>
                                        <p:cTn id="162" dur="1" fill="hold">
                                          <p:stCondLst>
                                            <p:cond delay="0"/>
                                          </p:stCondLst>
                                        </p:cTn>
                                        <p:tgtEl>
                                          <p:spTgt spid="43"/>
                                        </p:tgtEl>
                                        <p:attrNameLst>
                                          <p:attrName>style.visibility</p:attrName>
                                        </p:attrNameLst>
                                      </p:cBhvr>
                                      <p:to>
                                        <p:strVal val="visible"/>
                                      </p:to>
                                    </p:set>
                                    <p:animEffect transition="in" filter="fade">
                                      <p:cBhvr>
                                        <p:cTn id="163" dur="1000"/>
                                        <p:tgtEl>
                                          <p:spTgt spid="43"/>
                                        </p:tgtEl>
                                      </p:cBhvr>
                                    </p:animEffect>
                                    <p:anim calcmode="lin" valueType="num">
                                      <p:cBhvr>
                                        <p:cTn id="164" dur="1000" fill="hold"/>
                                        <p:tgtEl>
                                          <p:spTgt spid="43"/>
                                        </p:tgtEl>
                                        <p:attrNameLst>
                                          <p:attrName>ppt_x</p:attrName>
                                        </p:attrNameLst>
                                      </p:cBhvr>
                                      <p:tavLst>
                                        <p:tav tm="0">
                                          <p:val>
                                            <p:strVal val="#ppt_x"/>
                                          </p:val>
                                        </p:tav>
                                        <p:tav tm="100000">
                                          <p:val>
                                            <p:strVal val="#ppt_x"/>
                                          </p:val>
                                        </p:tav>
                                      </p:tavLst>
                                    </p:anim>
                                    <p:anim calcmode="lin" valueType="num">
                                      <p:cBhvr>
                                        <p:cTn id="165" dur="1000" fill="hold"/>
                                        <p:tgtEl>
                                          <p:spTgt spid="43"/>
                                        </p:tgtEl>
                                        <p:attrNameLst>
                                          <p:attrName>ppt_y</p:attrName>
                                        </p:attrNameLst>
                                      </p:cBhvr>
                                      <p:tavLst>
                                        <p:tav tm="0">
                                          <p:val>
                                            <p:strVal val="#ppt_y-.1"/>
                                          </p:val>
                                        </p:tav>
                                        <p:tav tm="100000">
                                          <p:val>
                                            <p:strVal val="#ppt_y"/>
                                          </p:val>
                                        </p:tav>
                                      </p:tavLst>
                                    </p:anim>
                                  </p:childTnLst>
                                </p:cTn>
                              </p:par>
                              <p:par>
                                <p:cTn id="166" presetID="47" presetClass="entr" presetSubtype="0" fill="hold" nodeType="withEffect">
                                  <p:stCondLst>
                                    <p:cond delay="500"/>
                                  </p:stCondLst>
                                  <p:childTnLst>
                                    <p:set>
                                      <p:cBhvr>
                                        <p:cTn id="167" dur="1" fill="hold">
                                          <p:stCondLst>
                                            <p:cond delay="0"/>
                                          </p:stCondLst>
                                        </p:cTn>
                                        <p:tgtEl>
                                          <p:spTgt spid="47"/>
                                        </p:tgtEl>
                                        <p:attrNameLst>
                                          <p:attrName>style.visibility</p:attrName>
                                        </p:attrNameLst>
                                      </p:cBhvr>
                                      <p:to>
                                        <p:strVal val="visible"/>
                                      </p:to>
                                    </p:set>
                                    <p:animEffect transition="in" filter="fade">
                                      <p:cBhvr>
                                        <p:cTn id="168" dur="1000"/>
                                        <p:tgtEl>
                                          <p:spTgt spid="47"/>
                                        </p:tgtEl>
                                      </p:cBhvr>
                                    </p:animEffect>
                                    <p:anim calcmode="lin" valueType="num">
                                      <p:cBhvr>
                                        <p:cTn id="169" dur="1000" fill="hold"/>
                                        <p:tgtEl>
                                          <p:spTgt spid="47"/>
                                        </p:tgtEl>
                                        <p:attrNameLst>
                                          <p:attrName>ppt_x</p:attrName>
                                        </p:attrNameLst>
                                      </p:cBhvr>
                                      <p:tavLst>
                                        <p:tav tm="0">
                                          <p:val>
                                            <p:strVal val="#ppt_x"/>
                                          </p:val>
                                        </p:tav>
                                        <p:tav tm="100000">
                                          <p:val>
                                            <p:strVal val="#ppt_x"/>
                                          </p:val>
                                        </p:tav>
                                      </p:tavLst>
                                    </p:anim>
                                    <p:anim calcmode="lin" valueType="num">
                                      <p:cBhvr>
                                        <p:cTn id="170" dur="1000" fill="hold"/>
                                        <p:tgtEl>
                                          <p:spTgt spid="47"/>
                                        </p:tgtEl>
                                        <p:attrNameLst>
                                          <p:attrName>ppt_y</p:attrName>
                                        </p:attrNameLst>
                                      </p:cBhvr>
                                      <p:tavLst>
                                        <p:tav tm="0">
                                          <p:val>
                                            <p:strVal val="#ppt_y-.1"/>
                                          </p:val>
                                        </p:tav>
                                        <p:tav tm="100000">
                                          <p:val>
                                            <p:strVal val="#ppt_y"/>
                                          </p:val>
                                        </p:tav>
                                      </p:tavLst>
                                    </p:anim>
                                  </p:childTnLst>
                                </p:cTn>
                              </p:par>
                              <p:par>
                                <p:cTn id="171" presetID="47" presetClass="entr" presetSubtype="0" fill="hold" grpId="0" nodeType="withEffect">
                                  <p:stCondLst>
                                    <p:cond delay="750"/>
                                  </p:stCondLst>
                                  <p:childTnLst>
                                    <p:set>
                                      <p:cBhvr>
                                        <p:cTn id="172" dur="1" fill="hold">
                                          <p:stCondLst>
                                            <p:cond delay="0"/>
                                          </p:stCondLst>
                                        </p:cTn>
                                        <p:tgtEl>
                                          <p:spTgt spid="49"/>
                                        </p:tgtEl>
                                        <p:attrNameLst>
                                          <p:attrName>style.visibility</p:attrName>
                                        </p:attrNameLst>
                                      </p:cBhvr>
                                      <p:to>
                                        <p:strVal val="visible"/>
                                      </p:to>
                                    </p:set>
                                    <p:animEffect transition="in" filter="fade">
                                      <p:cBhvr>
                                        <p:cTn id="173" dur="1000"/>
                                        <p:tgtEl>
                                          <p:spTgt spid="49"/>
                                        </p:tgtEl>
                                      </p:cBhvr>
                                    </p:animEffect>
                                    <p:anim calcmode="lin" valueType="num">
                                      <p:cBhvr>
                                        <p:cTn id="174" dur="1000" fill="hold"/>
                                        <p:tgtEl>
                                          <p:spTgt spid="49"/>
                                        </p:tgtEl>
                                        <p:attrNameLst>
                                          <p:attrName>ppt_x</p:attrName>
                                        </p:attrNameLst>
                                      </p:cBhvr>
                                      <p:tavLst>
                                        <p:tav tm="0">
                                          <p:val>
                                            <p:strVal val="#ppt_x"/>
                                          </p:val>
                                        </p:tav>
                                        <p:tav tm="100000">
                                          <p:val>
                                            <p:strVal val="#ppt_x"/>
                                          </p:val>
                                        </p:tav>
                                      </p:tavLst>
                                    </p:anim>
                                    <p:anim calcmode="lin" valueType="num">
                                      <p:cBhvr>
                                        <p:cTn id="175" dur="1000" fill="hold"/>
                                        <p:tgtEl>
                                          <p:spTgt spid="49"/>
                                        </p:tgtEl>
                                        <p:attrNameLst>
                                          <p:attrName>ppt_y</p:attrName>
                                        </p:attrNameLst>
                                      </p:cBhvr>
                                      <p:tavLst>
                                        <p:tav tm="0">
                                          <p:val>
                                            <p:strVal val="#ppt_y-.1"/>
                                          </p:val>
                                        </p:tav>
                                        <p:tav tm="100000">
                                          <p:val>
                                            <p:strVal val="#ppt_y"/>
                                          </p:val>
                                        </p:tav>
                                      </p:tavLst>
                                    </p:anim>
                                  </p:childTnLst>
                                </p:cTn>
                              </p:par>
                              <p:par>
                                <p:cTn id="176" presetID="47" presetClass="entr" presetSubtype="0" fill="hold" grpId="0" nodeType="withEffect">
                                  <p:stCondLst>
                                    <p:cond delay="750"/>
                                  </p:stCondLst>
                                  <p:childTnLst>
                                    <p:set>
                                      <p:cBhvr>
                                        <p:cTn id="177" dur="1" fill="hold">
                                          <p:stCondLst>
                                            <p:cond delay="0"/>
                                          </p:stCondLst>
                                        </p:cTn>
                                        <p:tgtEl>
                                          <p:spTgt spid="50"/>
                                        </p:tgtEl>
                                        <p:attrNameLst>
                                          <p:attrName>style.visibility</p:attrName>
                                        </p:attrNameLst>
                                      </p:cBhvr>
                                      <p:to>
                                        <p:strVal val="visible"/>
                                      </p:to>
                                    </p:set>
                                    <p:animEffect transition="in" filter="fade">
                                      <p:cBhvr>
                                        <p:cTn id="178" dur="1000"/>
                                        <p:tgtEl>
                                          <p:spTgt spid="50"/>
                                        </p:tgtEl>
                                      </p:cBhvr>
                                    </p:animEffect>
                                    <p:anim calcmode="lin" valueType="num">
                                      <p:cBhvr>
                                        <p:cTn id="179" dur="1000" fill="hold"/>
                                        <p:tgtEl>
                                          <p:spTgt spid="50"/>
                                        </p:tgtEl>
                                        <p:attrNameLst>
                                          <p:attrName>ppt_x</p:attrName>
                                        </p:attrNameLst>
                                      </p:cBhvr>
                                      <p:tavLst>
                                        <p:tav tm="0">
                                          <p:val>
                                            <p:strVal val="#ppt_x"/>
                                          </p:val>
                                        </p:tav>
                                        <p:tav tm="100000">
                                          <p:val>
                                            <p:strVal val="#ppt_x"/>
                                          </p:val>
                                        </p:tav>
                                      </p:tavLst>
                                    </p:anim>
                                    <p:anim calcmode="lin" valueType="num">
                                      <p:cBhvr>
                                        <p:cTn id="180" dur="1000" fill="hold"/>
                                        <p:tgtEl>
                                          <p:spTgt spid="50"/>
                                        </p:tgtEl>
                                        <p:attrNameLst>
                                          <p:attrName>ppt_y</p:attrName>
                                        </p:attrNameLst>
                                      </p:cBhvr>
                                      <p:tavLst>
                                        <p:tav tm="0">
                                          <p:val>
                                            <p:strVal val="#ppt_y-.1"/>
                                          </p:val>
                                        </p:tav>
                                        <p:tav tm="100000">
                                          <p:val>
                                            <p:strVal val="#ppt_y"/>
                                          </p:val>
                                        </p:tav>
                                      </p:tavLst>
                                    </p:anim>
                                  </p:childTnLst>
                                </p:cTn>
                              </p:par>
                              <p:par>
                                <p:cTn id="181" presetID="47" presetClass="entr" presetSubtype="0" fill="hold" grpId="0" nodeType="withEffect">
                                  <p:stCondLst>
                                    <p:cond delay="1000"/>
                                  </p:stCondLst>
                                  <p:childTnLst>
                                    <p:set>
                                      <p:cBhvr>
                                        <p:cTn id="182" dur="1" fill="hold">
                                          <p:stCondLst>
                                            <p:cond delay="0"/>
                                          </p:stCondLst>
                                        </p:cTn>
                                        <p:tgtEl>
                                          <p:spTgt spid="51"/>
                                        </p:tgtEl>
                                        <p:attrNameLst>
                                          <p:attrName>style.visibility</p:attrName>
                                        </p:attrNameLst>
                                      </p:cBhvr>
                                      <p:to>
                                        <p:strVal val="visible"/>
                                      </p:to>
                                    </p:set>
                                    <p:animEffect transition="in" filter="fade">
                                      <p:cBhvr>
                                        <p:cTn id="183" dur="1000"/>
                                        <p:tgtEl>
                                          <p:spTgt spid="51"/>
                                        </p:tgtEl>
                                      </p:cBhvr>
                                    </p:animEffect>
                                    <p:anim calcmode="lin" valueType="num">
                                      <p:cBhvr>
                                        <p:cTn id="184" dur="1000" fill="hold"/>
                                        <p:tgtEl>
                                          <p:spTgt spid="51"/>
                                        </p:tgtEl>
                                        <p:attrNameLst>
                                          <p:attrName>ppt_x</p:attrName>
                                        </p:attrNameLst>
                                      </p:cBhvr>
                                      <p:tavLst>
                                        <p:tav tm="0">
                                          <p:val>
                                            <p:strVal val="#ppt_x"/>
                                          </p:val>
                                        </p:tav>
                                        <p:tav tm="100000">
                                          <p:val>
                                            <p:strVal val="#ppt_x"/>
                                          </p:val>
                                        </p:tav>
                                      </p:tavLst>
                                    </p:anim>
                                    <p:anim calcmode="lin" valueType="num">
                                      <p:cBhvr>
                                        <p:cTn id="185" dur="1000" fill="hold"/>
                                        <p:tgtEl>
                                          <p:spTgt spid="51"/>
                                        </p:tgtEl>
                                        <p:attrNameLst>
                                          <p:attrName>ppt_y</p:attrName>
                                        </p:attrNameLst>
                                      </p:cBhvr>
                                      <p:tavLst>
                                        <p:tav tm="0">
                                          <p:val>
                                            <p:strVal val="#ppt_y-.1"/>
                                          </p:val>
                                        </p:tav>
                                        <p:tav tm="100000">
                                          <p:val>
                                            <p:strVal val="#ppt_y"/>
                                          </p:val>
                                        </p:tav>
                                      </p:tavLst>
                                    </p:anim>
                                  </p:childTnLst>
                                </p:cTn>
                              </p:par>
                              <p:par>
                                <p:cTn id="186" presetID="47" presetClass="entr" presetSubtype="0" fill="hold" grpId="0" nodeType="withEffect">
                                  <p:stCondLst>
                                    <p:cond delay="1000"/>
                                  </p:stCondLst>
                                  <p:childTnLst>
                                    <p:set>
                                      <p:cBhvr>
                                        <p:cTn id="187" dur="1" fill="hold">
                                          <p:stCondLst>
                                            <p:cond delay="0"/>
                                          </p:stCondLst>
                                        </p:cTn>
                                        <p:tgtEl>
                                          <p:spTgt spid="52"/>
                                        </p:tgtEl>
                                        <p:attrNameLst>
                                          <p:attrName>style.visibility</p:attrName>
                                        </p:attrNameLst>
                                      </p:cBhvr>
                                      <p:to>
                                        <p:strVal val="visible"/>
                                      </p:to>
                                    </p:set>
                                    <p:animEffect transition="in" filter="fade">
                                      <p:cBhvr>
                                        <p:cTn id="188" dur="1000"/>
                                        <p:tgtEl>
                                          <p:spTgt spid="52"/>
                                        </p:tgtEl>
                                      </p:cBhvr>
                                    </p:animEffect>
                                    <p:anim calcmode="lin" valueType="num">
                                      <p:cBhvr>
                                        <p:cTn id="189" dur="1000" fill="hold"/>
                                        <p:tgtEl>
                                          <p:spTgt spid="52"/>
                                        </p:tgtEl>
                                        <p:attrNameLst>
                                          <p:attrName>ppt_x</p:attrName>
                                        </p:attrNameLst>
                                      </p:cBhvr>
                                      <p:tavLst>
                                        <p:tav tm="0">
                                          <p:val>
                                            <p:strVal val="#ppt_x"/>
                                          </p:val>
                                        </p:tav>
                                        <p:tav tm="100000">
                                          <p:val>
                                            <p:strVal val="#ppt_x"/>
                                          </p:val>
                                        </p:tav>
                                      </p:tavLst>
                                    </p:anim>
                                    <p:anim calcmode="lin" valueType="num">
                                      <p:cBhvr>
                                        <p:cTn id="190" dur="1000" fill="hold"/>
                                        <p:tgtEl>
                                          <p:spTgt spid="52"/>
                                        </p:tgtEl>
                                        <p:attrNameLst>
                                          <p:attrName>ppt_y</p:attrName>
                                        </p:attrNameLst>
                                      </p:cBhvr>
                                      <p:tavLst>
                                        <p:tav tm="0">
                                          <p:val>
                                            <p:strVal val="#ppt_y-.1"/>
                                          </p:val>
                                        </p:tav>
                                        <p:tav tm="100000">
                                          <p:val>
                                            <p:strVal val="#ppt_y"/>
                                          </p:val>
                                        </p:tav>
                                      </p:tavLst>
                                    </p:anim>
                                  </p:childTnLst>
                                </p:cTn>
                              </p:par>
                            </p:childTnLst>
                          </p:cTn>
                        </p:par>
                        <p:par>
                          <p:cTn id="191" fill="hold">
                            <p:stCondLst>
                              <p:cond delay="4250"/>
                            </p:stCondLst>
                            <p:childTnLst>
                              <p:par>
                                <p:cTn id="192" presetID="53" presetClass="entr" presetSubtype="16" fill="hold" grpId="0" nodeType="afterEffect">
                                  <p:stCondLst>
                                    <p:cond delay="250"/>
                                  </p:stCondLst>
                                  <p:childTnLst>
                                    <p:set>
                                      <p:cBhvr>
                                        <p:cTn id="193" dur="1" fill="hold">
                                          <p:stCondLst>
                                            <p:cond delay="0"/>
                                          </p:stCondLst>
                                        </p:cTn>
                                        <p:tgtEl>
                                          <p:spTgt spid="12"/>
                                        </p:tgtEl>
                                        <p:attrNameLst>
                                          <p:attrName>style.visibility</p:attrName>
                                        </p:attrNameLst>
                                      </p:cBhvr>
                                      <p:to>
                                        <p:strVal val="visible"/>
                                      </p:to>
                                    </p:set>
                                    <p:anim calcmode="lin" valueType="num">
                                      <p:cBhvr>
                                        <p:cTn id="194" dur="500" fill="hold"/>
                                        <p:tgtEl>
                                          <p:spTgt spid="12"/>
                                        </p:tgtEl>
                                        <p:attrNameLst>
                                          <p:attrName>ppt_w</p:attrName>
                                        </p:attrNameLst>
                                      </p:cBhvr>
                                      <p:tavLst>
                                        <p:tav tm="0">
                                          <p:val>
                                            <p:fltVal val="0"/>
                                          </p:val>
                                        </p:tav>
                                        <p:tav tm="100000">
                                          <p:val>
                                            <p:strVal val="#ppt_w"/>
                                          </p:val>
                                        </p:tav>
                                      </p:tavLst>
                                    </p:anim>
                                    <p:anim calcmode="lin" valueType="num">
                                      <p:cBhvr>
                                        <p:cTn id="195" dur="500" fill="hold"/>
                                        <p:tgtEl>
                                          <p:spTgt spid="12"/>
                                        </p:tgtEl>
                                        <p:attrNameLst>
                                          <p:attrName>ppt_h</p:attrName>
                                        </p:attrNameLst>
                                      </p:cBhvr>
                                      <p:tavLst>
                                        <p:tav tm="0">
                                          <p:val>
                                            <p:fltVal val="0"/>
                                          </p:val>
                                        </p:tav>
                                        <p:tav tm="100000">
                                          <p:val>
                                            <p:strVal val="#ppt_h"/>
                                          </p:val>
                                        </p:tav>
                                      </p:tavLst>
                                    </p:anim>
                                    <p:animEffect transition="in" filter="fade">
                                      <p:cBhvr>
                                        <p:cTn id="196" dur="500"/>
                                        <p:tgtEl>
                                          <p:spTgt spid="12"/>
                                        </p:tgtEl>
                                      </p:cBhvr>
                                    </p:animEffect>
                                  </p:childTnLst>
                                </p:cTn>
                              </p:par>
                            </p:childTnLst>
                          </p:cTn>
                        </p:par>
                      </p:childTnLst>
                    </p:cTn>
                  </p:par>
                  <p:par>
                    <p:cTn id="197" fill="hold">
                      <p:stCondLst>
                        <p:cond delay="indefinite"/>
                      </p:stCondLst>
                      <p:childTnLst>
                        <p:par>
                          <p:cTn id="198" fill="hold">
                            <p:stCondLst>
                              <p:cond delay="0"/>
                            </p:stCondLst>
                            <p:childTnLst>
                              <p:par>
                                <p:cTn id="199" presetID="10" presetClass="entr" presetSubtype="0" fill="hold" nodeType="clickEffect">
                                  <p:stCondLst>
                                    <p:cond delay="0"/>
                                  </p:stCondLst>
                                  <p:childTnLst>
                                    <p:set>
                                      <p:cBhvr>
                                        <p:cTn id="200" dur="1" fill="hold">
                                          <p:stCondLst>
                                            <p:cond delay="0"/>
                                          </p:stCondLst>
                                        </p:cTn>
                                        <p:tgtEl>
                                          <p:spTgt spid="13"/>
                                        </p:tgtEl>
                                        <p:attrNameLst>
                                          <p:attrName>style.visibility</p:attrName>
                                        </p:attrNameLst>
                                      </p:cBhvr>
                                      <p:to>
                                        <p:strVal val="visible"/>
                                      </p:to>
                                    </p:set>
                                    <p:animEffect transition="in" filter="fade">
                                      <p:cBhvr>
                                        <p:cTn id="201" dur="250"/>
                                        <p:tgtEl>
                                          <p:spTgt spid="13"/>
                                        </p:tgtEl>
                                      </p:cBhvr>
                                    </p:animEffect>
                                  </p:childTnLst>
                                </p:cTn>
                              </p:par>
                            </p:childTnLst>
                          </p:cTn>
                        </p:par>
                        <p:par>
                          <p:cTn id="202" fill="hold">
                            <p:stCondLst>
                              <p:cond delay="250"/>
                            </p:stCondLst>
                            <p:childTnLst>
                              <p:par>
                                <p:cTn id="203" presetID="42" presetClass="entr" presetSubtype="0" fill="hold" nodeType="afterEffect">
                                  <p:stCondLst>
                                    <p:cond delay="0"/>
                                  </p:stCondLst>
                                  <p:childTnLst>
                                    <p:set>
                                      <p:cBhvr>
                                        <p:cTn id="204" dur="1" fill="hold">
                                          <p:stCondLst>
                                            <p:cond delay="0"/>
                                          </p:stCondLst>
                                        </p:cTn>
                                        <p:tgtEl>
                                          <p:spTgt spid="116"/>
                                        </p:tgtEl>
                                        <p:attrNameLst>
                                          <p:attrName>style.visibility</p:attrName>
                                        </p:attrNameLst>
                                      </p:cBhvr>
                                      <p:to>
                                        <p:strVal val="visible"/>
                                      </p:to>
                                    </p:set>
                                    <p:animEffect transition="in" filter="fade">
                                      <p:cBhvr>
                                        <p:cTn id="205" dur="750"/>
                                        <p:tgtEl>
                                          <p:spTgt spid="116"/>
                                        </p:tgtEl>
                                      </p:cBhvr>
                                    </p:animEffect>
                                    <p:anim calcmode="lin" valueType="num">
                                      <p:cBhvr>
                                        <p:cTn id="206" dur="750" fill="hold"/>
                                        <p:tgtEl>
                                          <p:spTgt spid="116"/>
                                        </p:tgtEl>
                                        <p:attrNameLst>
                                          <p:attrName>ppt_x</p:attrName>
                                        </p:attrNameLst>
                                      </p:cBhvr>
                                      <p:tavLst>
                                        <p:tav tm="0">
                                          <p:val>
                                            <p:strVal val="#ppt_x"/>
                                          </p:val>
                                        </p:tav>
                                        <p:tav tm="100000">
                                          <p:val>
                                            <p:strVal val="#ppt_x"/>
                                          </p:val>
                                        </p:tav>
                                      </p:tavLst>
                                    </p:anim>
                                    <p:anim calcmode="lin" valueType="num">
                                      <p:cBhvr>
                                        <p:cTn id="207" dur="750" fill="hold"/>
                                        <p:tgtEl>
                                          <p:spTgt spid="116"/>
                                        </p:tgtEl>
                                        <p:attrNameLst>
                                          <p:attrName>ppt_y</p:attrName>
                                        </p:attrNameLst>
                                      </p:cBhvr>
                                      <p:tavLst>
                                        <p:tav tm="0">
                                          <p:val>
                                            <p:strVal val="#ppt_y+.1"/>
                                          </p:val>
                                        </p:tav>
                                        <p:tav tm="100000">
                                          <p:val>
                                            <p:strVal val="#ppt_y"/>
                                          </p:val>
                                        </p:tav>
                                      </p:tavLst>
                                    </p:anim>
                                  </p:childTnLst>
                                </p:cTn>
                              </p:par>
                              <p:par>
                                <p:cTn id="208" presetID="42" presetClass="entr" presetSubtype="0" fill="hold" nodeType="withEffect">
                                  <p:stCondLst>
                                    <p:cond delay="0"/>
                                  </p:stCondLst>
                                  <p:childTnLst>
                                    <p:set>
                                      <p:cBhvr>
                                        <p:cTn id="209" dur="1" fill="hold">
                                          <p:stCondLst>
                                            <p:cond delay="0"/>
                                          </p:stCondLst>
                                        </p:cTn>
                                        <p:tgtEl>
                                          <p:spTgt spid="1034"/>
                                        </p:tgtEl>
                                        <p:attrNameLst>
                                          <p:attrName>style.visibility</p:attrName>
                                        </p:attrNameLst>
                                      </p:cBhvr>
                                      <p:to>
                                        <p:strVal val="visible"/>
                                      </p:to>
                                    </p:set>
                                    <p:animEffect transition="in" filter="fade">
                                      <p:cBhvr>
                                        <p:cTn id="210" dur="750"/>
                                        <p:tgtEl>
                                          <p:spTgt spid="1034"/>
                                        </p:tgtEl>
                                      </p:cBhvr>
                                    </p:animEffect>
                                    <p:anim calcmode="lin" valueType="num">
                                      <p:cBhvr>
                                        <p:cTn id="211" dur="750" fill="hold"/>
                                        <p:tgtEl>
                                          <p:spTgt spid="1034"/>
                                        </p:tgtEl>
                                        <p:attrNameLst>
                                          <p:attrName>ppt_x</p:attrName>
                                        </p:attrNameLst>
                                      </p:cBhvr>
                                      <p:tavLst>
                                        <p:tav tm="0">
                                          <p:val>
                                            <p:strVal val="#ppt_x"/>
                                          </p:val>
                                        </p:tav>
                                        <p:tav tm="100000">
                                          <p:val>
                                            <p:strVal val="#ppt_x"/>
                                          </p:val>
                                        </p:tav>
                                      </p:tavLst>
                                    </p:anim>
                                    <p:anim calcmode="lin" valueType="num">
                                      <p:cBhvr>
                                        <p:cTn id="212" dur="750" fill="hold"/>
                                        <p:tgtEl>
                                          <p:spTgt spid="1034"/>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250"/>
                                  </p:stCondLst>
                                  <p:childTnLst>
                                    <p:set>
                                      <p:cBhvr>
                                        <p:cTn id="214" dur="1" fill="hold">
                                          <p:stCondLst>
                                            <p:cond delay="0"/>
                                          </p:stCondLst>
                                        </p:cTn>
                                        <p:tgtEl>
                                          <p:spTgt spid="122"/>
                                        </p:tgtEl>
                                        <p:attrNameLst>
                                          <p:attrName>style.visibility</p:attrName>
                                        </p:attrNameLst>
                                      </p:cBhvr>
                                      <p:to>
                                        <p:strVal val="visible"/>
                                      </p:to>
                                    </p:set>
                                    <p:animEffect transition="in" filter="fade">
                                      <p:cBhvr>
                                        <p:cTn id="215" dur="750"/>
                                        <p:tgtEl>
                                          <p:spTgt spid="122"/>
                                        </p:tgtEl>
                                      </p:cBhvr>
                                    </p:animEffect>
                                    <p:anim calcmode="lin" valueType="num">
                                      <p:cBhvr>
                                        <p:cTn id="216" dur="750" fill="hold"/>
                                        <p:tgtEl>
                                          <p:spTgt spid="122"/>
                                        </p:tgtEl>
                                        <p:attrNameLst>
                                          <p:attrName>ppt_x</p:attrName>
                                        </p:attrNameLst>
                                      </p:cBhvr>
                                      <p:tavLst>
                                        <p:tav tm="0">
                                          <p:val>
                                            <p:strVal val="#ppt_x"/>
                                          </p:val>
                                        </p:tav>
                                        <p:tav tm="100000">
                                          <p:val>
                                            <p:strVal val="#ppt_x"/>
                                          </p:val>
                                        </p:tav>
                                      </p:tavLst>
                                    </p:anim>
                                    <p:anim calcmode="lin" valueType="num">
                                      <p:cBhvr>
                                        <p:cTn id="217" dur="750" fill="hold"/>
                                        <p:tgtEl>
                                          <p:spTgt spid="122"/>
                                        </p:tgtEl>
                                        <p:attrNameLst>
                                          <p:attrName>ppt_y</p:attrName>
                                        </p:attrNameLst>
                                      </p:cBhvr>
                                      <p:tavLst>
                                        <p:tav tm="0">
                                          <p:val>
                                            <p:strVal val="#ppt_y+.1"/>
                                          </p:val>
                                        </p:tav>
                                        <p:tav tm="100000">
                                          <p:val>
                                            <p:strVal val="#ppt_y"/>
                                          </p:val>
                                        </p:tav>
                                      </p:tavLst>
                                    </p:anim>
                                  </p:childTnLst>
                                </p:cTn>
                              </p:par>
                              <p:par>
                                <p:cTn id="218" presetID="42" presetClass="entr" presetSubtype="0" fill="hold" grpId="0" nodeType="withEffect">
                                  <p:stCondLst>
                                    <p:cond delay="250"/>
                                  </p:stCondLst>
                                  <p:childTnLst>
                                    <p:set>
                                      <p:cBhvr>
                                        <p:cTn id="219" dur="1" fill="hold">
                                          <p:stCondLst>
                                            <p:cond delay="0"/>
                                          </p:stCondLst>
                                        </p:cTn>
                                        <p:tgtEl>
                                          <p:spTgt spid="123"/>
                                        </p:tgtEl>
                                        <p:attrNameLst>
                                          <p:attrName>style.visibility</p:attrName>
                                        </p:attrNameLst>
                                      </p:cBhvr>
                                      <p:to>
                                        <p:strVal val="visible"/>
                                      </p:to>
                                    </p:set>
                                    <p:animEffect transition="in" filter="fade">
                                      <p:cBhvr>
                                        <p:cTn id="220" dur="750"/>
                                        <p:tgtEl>
                                          <p:spTgt spid="123"/>
                                        </p:tgtEl>
                                      </p:cBhvr>
                                    </p:animEffect>
                                    <p:anim calcmode="lin" valueType="num">
                                      <p:cBhvr>
                                        <p:cTn id="221" dur="750" fill="hold"/>
                                        <p:tgtEl>
                                          <p:spTgt spid="123"/>
                                        </p:tgtEl>
                                        <p:attrNameLst>
                                          <p:attrName>ppt_x</p:attrName>
                                        </p:attrNameLst>
                                      </p:cBhvr>
                                      <p:tavLst>
                                        <p:tav tm="0">
                                          <p:val>
                                            <p:strVal val="#ppt_x"/>
                                          </p:val>
                                        </p:tav>
                                        <p:tav tm="100000">
                                          <p:val>
                                            <p:strVal val="#ppt_x"/>
                                          </p:val>
                                        </p:tav>
                                      </p:tavLst>
                                    </p:anim>
                                    <p:anim calcmode="lin" valueType="num">
                                      <p:cBhvr>
                                        <p:cTn id="222" dur="750" fill="hold"/>
                                        <p:tgtEl>
                                          <p:spTgt spid="123"/>
                                        </p:tgtEl>
                                        <p:attrNameLst>
                                          <p:attrName>ppt_y</p:attrName>
                                        </p:attrNameLst>
                                      </p:cBhvr>
                                      <p:tavLst>
                                        <p:tav tm="0">
                                          <p:val>
                                            <p:strVal val="#ppt_y+.1"/>
                                          </p:val>
                                        </p:tav>
                                        <p:tav tm="100000">
                                          <p:val>
                                            <p:strVal val="#ppt_y"/>
                                          </p:val>
                                        </p:tav>
                                      </p:tavLst>
                                    </p:anim>
                                  </p:childTnLst>
                                </p:cTn>
                              </p:par>
                              <p:par>
                                <p:cTn id="223" presetID="42" presetClass="entr" presetSubtype="0" fill="hold" grpId="0" nodeType="withEffect">
                                  <p:stCondLst>
                                    <p:cond delay="750"/>
                                  </p:stCondLst>
                                  <p:childTnLst>
                                    <p:set>
                                      <p:cBhvr>
                                        <p:cTn id="224" dur="1" fill="hold">
                                          <p:stCondLst>
                                            <p:cond delay="0"/>
                                          </p:stCondLst>
                                        </p:cTn>
                                        <p:tgtEl>
                                          <p:spTgt spid="120"/>
                                        </p:tgtEl>
                                        <p:attrNameLst>
                                          <p:attrName>style.visibility</p:attrName>
                                        </p:attrNameLst>
                                      </p:cBhvr>
                                      <p:to>
                                        <p:strVal val="visible"/>
                                      </p:to>
                                    </p:set>
                                    <p:animEffect transition="in" filter="fade">
                                      <p:cBhvr>
                                        <p:cTn id="225" dur="750"/>
                                        <p:tgtEl>
                                          <p:spTgt spid="120"/>
                                        </p:tgtEl>
                                      </p:cBhvr>
                                    </p:animEffect>
                                    <p:anim calcmode="lin" valueType="num">
                                      <p:cBhvr>
                                        <p:cTn id="226" dur="750" fill="hold"/>
                                        <p:tgtEl>
                                          <p:spTgt spid="120"/>
                                        </p:tgtEl>
                                        <p:attrNameLst>
                                          <p:attrName>ppt_x</p:attrName>
                                        </p:attrNameLst>
                                      </p:cBhvr>
                                      <p:tavLst>
                                        <p:tav tm="0">
                                          <p:val>
                                            <p:strVal val="#ppt_x"/>
                                          </p:val>
                                        </p:tav>
                                        <p:tav tm="100000">
                                          <p:val>
                                            <p:strVal val="#ppt_x"/>
                                          </p:val>
                                        </p:tav>
                                      </p:tavLst>
                                    </p:anim>
                                    <p:anim calcmode="lin" valueType="num">
                                      <p:cBhvr>
                                        <p:cTn id="227" dur="750" fill="hold"/>
                                        <p:tgtEl>
                                          <p:spTgt spid="120"/>
                                        </p:tgtEl>
                                        <p:attrNameLst>
                                          <p:attrName>ppt_y</p:attrName>
                                        </p:attrNameLst>
                                      </p:cBhvr>
                                      <p:tavLst>
                                        <p:tav tm="0">
                                          <p:val>
                                            <p:strVal val="#ppt_y+.1"/>
                                          </p:val>
                                        </p:tav>
                                        <p:tav tm="100000">
                                          <p:val>
                                            <p:strVal val="#ppt_y"/>
                                          </p:val>
                                        </p:tav>
                                      </p:tavLst>
                                    </p:anim>
                                  </p:childTnLst>
                                </p:cTn>
                              </p:par>
                              <p:par>
                                <p:cTn id="228" presetID="42" presetClass="entr" presetSubtype="0" fill="hold" grpId="0" nodeType="withEffect">
                                  <p:stCondLst>
                                    <p:cond delay="750"/>
                                  </p:stCondLst>
                                  <p:childTnLst>
                                    <p:set>
                                      <p:cBhvr>
                                        <p:cTn id="229" dur="1" fill="hold">
                                          <p:stCondLst>
                                            <p:cond delay="0"/>
                                          </p:stCondLst>
                                        </p:cTn>
                                        <p:tgtEl>
                                          <p:spTgt spid="119"/>
                                        </p:tgtEl>
                                        <p:attrNameLst>
                                          <p:attrName>style.visibility</p:attrName>
                                        </p:attrNameLst>
                                      </p:cBhvr>
                                      <p:to>
                                        <p:strVal val="visible"/>
                                      </p:to>
                                    </p:set>
                                    <p:animEffect transition="in" filter="fade">
                                      <p:cBhvr>
                                        <p:cTn id="230" dur="750"/>
                                        <p:tgtEl>
                                          <p:spTgt spid="119"/>
                                        </p:tgtEl>
                                      </p:cBhvr>
                                    </p:animEffect>
                                    <p:anim calcmode="lin" valueType="num">
                                      <p:cBhvr>
                                        <p:cTn id="231" dur="750" fill="hold"/>
                                        <p:tgtEl>
                                          <p:spTgt spid="119"/>
                                        </p:tgtEl>
                                        <p:attrNameLst>
                                          <p:attrName>ppt_x</p:attrName>
                                        </p:attrNameLst>
                                      </p:cBhvr>
                                      <p:tavLst>
                                        <p:tav tm="0">
                                          <p:val>
                                            <p:strVal val="#ppt_x"/>
                                          </p:val>
                                        </p:tav>
                                        <p:tav tm="100000">
                                          <p:val>
                                            <p:strVal val="#ppt_x"/>
                                          </p:val>
                                        </p:tav>
                                      </p:tavLst>
                                    </p:anim>
                                    <p:anim calcmode="lin" valueType="num">
                                      <p:cBhvr>
                                        <p:cTn id="232" dur="750" fill="hold"/>
                                        <p:tgtEl>
                                          <p:spTgt spid="119"/>
                                        </p:tgtEl>
                                        <p:attrNameLst>
                                          <p:attrName>ppt_y</p:attrName>
                                        </p:attrNameLst>
                                      </p:cBhvr>
                                      <p:tavLst>
                                        <p:tav tm="0">
                                          <p:val>
                                            <p:strVal val="#ppt_y+.1"/>
                                          </p:val>
                                        </p:tav>
                                        <p:tav tm="100000">
                                          <p:val>
                                            <p:strVal val="#ppt_y"/>
                                          </p:val>
                                        </p:tav>
                                      </p:tavLst>
                                    </p:anim>
                                  </p:childTnLst>
                                </p:cTn>
                              </p:par>
                            </p:childTnLst>
                          </p:cTn>
                        </p:par>
                        <p:par>
                          <p:cTn id="233" fill="hold">
                            <p:stCondLst>
                              <p:cond delay="1750"/>
                            </p:stCondLst>
                            <p:childTnLst>
                              <p:par>
                                <p:cTn id="234" presetID="22" presetClass="entr" presetSubtype="2" fill="hold" grpId="0" nodeType="afterEffect">
                                  <p:stCondLst>
                                    <p:cond delay="0"/>
                                  </p:stCondLst>
                                  <p:childTnLst>
                                    <p:set>
                                      <p:cBhvr>
                                        <p:cTn id="235" dur="1" fill="hold">
                                          <p:stCondLst>
                                            <p:cond delay="0"/>
                                          </p:stCondLst>
                                        </p:cTn>
                                        <p:tgtEl>
                                          <p:spTgt spid="118"/>
                                        </p:tgtEl>
                                        <p:attrNameLst>
                                          <p:attrName>style.visibility</p:attrName>
                                        </p:attrNameLst>
                                      </p:cBhvr>
                                      <p:to>
                                        <p:strVal val="visible"/>
                                      </p:to>
                                    </p:set>
                                    <p:animEffect transition="in" filter="wipe(right)">
                                      <p:cBhvr>
                                        <p:cTn id="236" dur="500"/>
                                        <p:tgtEl>
                                          <p:spTgt spid="118"/>
                                        </p:tgtEl>
                                      </p:cBhvr>
                                    </p:animEffect>
                                  </p:childTnLst>
                                </p:cTn>
                              </p:par>
                              <p:par>
                                <p:cTn id="237" presetID="22" presetClass="entr" presetSubtype="8" fill="hold" grpId="0" nodeType="withEffect">
                                  <p:stCondLst>
                                    <p:cond delay="250"/>
                                  </p:stCondLst>
                                  <p:childTnLst>
                                    <p:set>
                                      <p:cBhvr>
                                        <p:cTn id="238" dur="1" fill="hold">
                                          <p:stCondLst>
                                            <p:cond delay="0"/>
                                          </p:stCondLst>
                                        </p:cTn>
                                        <p:tgtEl>
                                          <p:spTgt spid="117"/>
                                        </p:tgtEl>
                                        <p:attrNameLst>
                                          <p:attrName>style.visibility</p:attrName>
                                        </p:attrNameLst>
                                      </p:cBhvr>
                                      <p:to>
                                        <p:strVal val="visible"/>
                                      </p:to>
                                    </p:set>
                                    <p:animEffect transition="in" filter="wipe(left)">
                                      <p:cBhvr>
                                        <p:cTn id="239" dur="500"/>
                                        <p:tgtEl>
                                          <p:spTgt spid="117"/>
                                        </p:tgtEl>
                                      </p:cBhvr>
                                    </p:animEffect>
                                  </p:childTnLst>
                                </p:cTn>
                              </p:par>
                              <p:par>
                                <p:cTn id="240" presetID="10" presetClass="entr" presetSubtype="0" fill="hold" nodeType="withEffect">
                                  <p:stCondLst>
                                    <p:cond delay="500"/>
                                  </p:stCondLst>
                                  <p:childTnLst>
                                    <p:set>
                                      <p:cBhvr>
                                        <p:cTn id="241" dur="1" fill="hold">
                                          <p:stCondLst>
                                            <p:cond delay="0"/>
                                          </p:stCondLst>
                                        </p:cTn>
                                        <p:tgtEl>
                                          <p:spTgt spid="1035"/>
                                        </p:tgtEl>
                                        <p:attrNameLst>
                                          <p:attrName>style.visibility</p:attrName>
                                        </p:attrNameLst>
                                      </p:cBhvr>
                                      <p:to>
                                        <p:strVal val="visible"/>
                                      </p:to>
                                    </p:set>
                                    <p:animEffect transition="in" filter="fade">
                                      <p:cBhvr>
                                        <p:cTn id="242" dur="500"/>
                                        <p:tgtEl>
                                          <p:spTgt spid="1035"/>
                                        </p:tgtEl>
                                      </p:cBhvr>
                                    </p:animEffect>
                                  </p:childTnLst>
                                </p:cTn>
                              </p:par>
                            </p:childTnLst>
                          </p:cTn>
                        </p:par>
                      </p:childTnLst>
                    </p:cTn>
                  </p:par>
                  <p:par>
                    <p:cTn id="243" fill="hold">
                      <p:stCondLst>
                        <p:cond delay="indefinite"/>
                      </p:stCondLst>
                      <p:childTnLst>
                        <p:par>
                          <p:cTn id="244" fill="hold">
                            <p:stCondLst>
                              <p:cond delay="0"/>
                            </p:stCondLst>
                            <p:childTnLst>
                              <p:par>
                                <p:cTn id="245" presetID="10" presetClass="entr" presetSubtype="0" fill="hold" nodeType="clickEffect">
                                  <p:stCondLst>
                                    <p:cond delay="0"/>
                                  </p:stCondLst>
                                  <p:childTnLst>
                                    <p:set>
                                      <p:cBhvr>
                                        <p:cTn id="246" dur="1" fill="hold">
                                          <p:stCondLst>
                                            <p:cond delay="0"/>
                                          </p:stCondLst>
                                        </p:cTn>
                                        <p:tgtEl>
                                          <p:spTgt spid="38"/>
                                        </p:tgtEl>
                                        <p:attrNameLst>
                                          <p:attrName>style.visibility</p:attrName>
                                        </p:attrNameLst>
                                      </p:cBhvr>
                                      <p:to>
                                        <p:strVal val="visible"/>
                                      </p:to>
                                    </p:set>
                                    <p:animEffect transition="in" filter="fade">
                                      <p:cBhvr>
                                        <p:cTn id="247" dur="250"/>
                                        <p:tgtEl>
                                          <p:spTgt spid="38"/>
                                        </p:tgtEl>
                                      </p:cBhvr>
                                    </p:animEffect>
                                  </p:childTnLst>
                                </p:cTn>
                              </p:par>
                            </p:childTnLst>
                          </p:cTn>
                        </p:par>
                        <p:par>
                          <p:cTn id="248" fill="hold">
                            <p:stCondLst>
                              <p:cond delay="250"/>
                            </p:stCondLst>
                            <p:childTnLst>
                              <p:par>
                                <p:cTn id="249" presetID="47" presetClass="entr" presetSubtype="0" fill="hold" nodeType="afterEffect">
                                  <p:stCondLst>
                                    <p:cond delay="0"/>
                                  </p:stCondLst>
                                  <p:childTnLst>
                                    <p:set>
                                      <p:cBhvr>
                                        <p:cTn id="250" dur="1" fill="hold">
                                          <p:stCondLst>
                                            <p:cond delay="0"/>
                                          </p:stCondLst>
                                        </p:cTn>
                                        <p:tgtEl>
                                          <p:spTgt spid="124"/>
                                        </p:tgtEl>
                                        <p:attrNameLst>
                                          <p:attrName>style.visibility</p:attrName>
                                        </p:attrNameLst>
                                      </p:cBhvr>
                                      <p:to>
                                        <p:strVal val="visible"/>
                                      </p:to>
                                    </p:set>
                                    <p:animEffect transition="in" filter="fade">
                                      <p:cBhvr>
                                        <p:cTn id="251" dur="750"/>
                                        <p:tgtEl>
                                          <p:spTgt spid="124"/>
                                        </p:tgtEl>
                                      </p:cBhvr>
                                    </p:animEffect>
                                    <p:anim calcmode="lin" valueType="num">
                                      <p:cBhvr>
                                        <p:cTn id="252" dur="750" fill="hold"/>
                                        <p:tgtEl>
                                          <p:spTgt spid="124"/>
                                        </p:tgtEl>
                                        <p:attrNameLst>
                                          <p:attrName>ppt_x</p:attrName>
                                        </p:attrNameLst>
                                      </p:cBhvr>
                                      <p:tavLst>
                                        <p:tav tm="0">
                                          <p:val>
                                            <p:strVal val="#ppt_x"/>
                                          </p:val>
                                        </p:tav>
                                        <p:tav tm="100000">
                                          <p:val>
                                            <p:strVal val="#ppt_x"/>
                                          </p:val>
                                        </p:tav>
                                      </p:tavLst>
                                    </p:anim>
                                    <p:anim calcmode="lin" valueType="num">
                                      <p:cBhvr>
                                        <p:cTn id="253" dur="750" fill="hold"/>
                                        <p:tgtEl>
                                          <p:spTgt spid="124"/>
                                        </p:tgtEl>
                                        <p:attrNameLst>
                                          <p:attrName>ppt_y</p:attrName>
                                        </p:attrNameLst>
                                      </p:cBhvr>
                                      <p:tavLst>
                                        <p:tav tm="0">
                                          <p:val>
                                            <p:strVal val="#ppt_y-.1"/>
                                          </p:val>
                                        </p:tav>
                                        <p:tav tm="100000">
                                          <p:val>
                                            <p:strVal val="#ppt_y"/>
                                          </p:val>
                                        </p:tav>
                                      </p:tavLst>
                                    </p:anim>
                                  </p:childTnLst>
                                </p:cTn>
                              </p:par>
                              <p:par>
                                <p:cTn id="254" presetID="47" presetClass="entr" presetSubtype="0" fill="hold" nodeType="withEffect">
                                  <p:stCondLst>
                                    <p:cond delay="0"/>
                                  </p:stCondLst>
                                  <p:childTnLst>
                                    <p:set>
                                      <p:cBhvr>
                                        <p:cTn id="255" dur="1" fill="hold">
                                          <p:stCondLst>
                                            <p:cond delay="0"/>
                                          </p:stCondLst>
                                        </p:cTn>
                                        <p:tgtEl>
                                          <p:spTgt spid="131"/>
                                        </p:tgtEl>
                                        <p:attrNameLst>
                                          <p:attrName>style.visibility</p:attrName>
                                        </p:attrNameLst>
                                      </p:cBhvr>
                                      <p:to>
                                        <p:strVal val="visible"/>
                                      </p:to>
                                    </p:set>
                                    <p:animEffect transition="in" filter="fade">
                                      <p:cBhvr>
                                        <p:cTn id="256" dur="750"/>
                                        <p:tgtEl>
                                          <p:spTgt spid="131"/>
                                        </p:tgtEl>
                                      </p:cBhvr>
                                    </p:animEffect>
                                    <p:anim calcmode="lin" valueType="num">
                                      <p:cBhvr>
                                        <p:cTn id="257" dur="750" fill="hold"/>
                                        <p:tgtEl>
                                          <p:spTgt spid="131"/>
                                        </p:tgtEl>
                                        <p:attrNameLst>
                                          <p:attrName>ppt_x</p:attrName>
                                        </p:attrNameLst>
                                      </p:cBhvr>
                                      <p:tavLst>
                                        <p:tav tm="0">
                                          <p:val>
                                            <p:strVal val="#ppt_x"/>
                                          </p:val>
                                        </p:tav>
                                        <p:tav tm="100000">
                                          <p:val>
                                            <p:strVal val="#ppt_x"/>
                                          </p:val>
                                        </p:tav>
                                      </p:tavLst>
                                    </p:anim>
                                    <p:anim calcmode="lin" valueType="num">
                                      <p:cBhvr>
                                        <p:cTn id="258" dur="750" fill="hold"/>
                                        <p:tgtEl>
                                          <p:spTgt spid="131"/>
                                        </p:tgtEl>
                                        <p:attrNameLst>
                                          <p:attrName>ppt_y</p:attrName>
                                        </p:attrNameLst>
                                      </p:cBhvr>
                                      <p:tavLst>
                                        <p:tav tm="0">
                                          <p:val>
                                            <p:strVal val="#ppt_y-.1"/>
                                          </p:val>
                                        </p:tav>
                                        <p:tav tm="100000">
                                          <p:val>
                                            <p:strVal val="#ppt_y"/>
                                          </p:val>
                                        </p:tav>
                                      </p:tavLst>
                                    </p:anim>
                                  </p:childTnLst>
                                </p:cTn>
                              </p:par>
                              <p:par>
                                <p:cTn id="259" presetID="47" presetClass="entr" presetSubtype="0" fill="hold" nodeType="withEffect">
                                  <p:stCondLst>
                                    <p:cond delay="500"/>
                                  </p:stCondLst>
                                  <p:childTnLst>
                                    <p:set>
                                      <p:cBhvr>
                                        <p:cTn id="260" dur="1" fill="hold">
                                          <p:stCondLst>
                                            <p:cond delay="0"/>
                                          </p:stCondLst>
                                        </p:cTn>
                                        <p:tgtEl>
                                          <p:spTgt spid="125"/>
                                        </p:tgtEl>
                                        <p:attrNameLst>
                                          <p:attrName>style.visibility</p:attrName>
                                        </p:attrNameLst>
                                      </p:cBhvr>
                                      <p:to>
                                        <p:strVal val="visible"/>
                                      </p:to>
                                    </p:set>
                                    <p:animEffect transition="in" filter="fade">
                                      <p:cBhvr>
                                        <p:cTn id="261" dur="500"/>
                                        <p:tgtEl>
                                          <p:spTgt spid="125"/>
                                        </p:tgtEl>
                                      </p:cBhvr>
                                    </p:animEffect>
                                    <p:anim calcmode="lin" valueType="num">
                                      <p:cBhvr>
                                        <p:cTn id="262" dur="500" fill="hold"/>
                                        <p:tgtEl>
                                          <p:spTgt spid="125"/>
                                        </p:tgtEl>
                                        <p:attrNameLst>
                                          <p:attrName>ppt_x</p:attrName>
                                        </p:attrNameLst>
                                      </p:cBhvr>
                                      <p:tavLst>
                                        <p:tav tm="0">
                                          <p:val>
                                            <p:strVal val="#ppt_x"/>
                                          </p:val>
                                        </p:tav>
                                        <p:tav tm="100000">
                                          <p:val>
                                            <p:strVal val="#ppt_x"/>
                                          </p:val>
                                        </p:tav>
                                      </p:tavLst>
                                    </p:anim>
                                    <p:anim calcmode="lin" valueType="num">
                                      <p:cBhvr>
                                        <p:cTn id="263" dur="500" fill="hold"/>
                                        <p:tgtEl>
                                          <p:spTgt spid="125"/>
                                        </p:tgtEl>
                                        <p:attrNameLst>
                                          <p:attrName>ppt_y</p:attrName>
                                        </p:attrNameLst>
                                      </p:cBhvr>
                                      <p:tavLst>
                                        <p:tav tm="0">
                                          <p:val>
                                            <p:strVal val="#ppt_y-.1"/>
                                          </p:val>
                                        </p:tav>
                                        <p:tav tm="100000">
                                          <p:val>
                                            <p:strVal val="#ppt_y"/>
                                          </p:val>
                                        </p:tav>
                                      </p:tavLst>
                                    </p:anim>
                                  </p:childTnLst>
                                </p:cTn>
                              </p:par>
                              <p:par>
                                <p:cTn id="264" presetID="47" presetClass="entr" presetSubtype="0" fill="hold" nodeType="withEffect">
                                  <p:stCondLst>
                                    <p:cond delay="500"/>
                                  </p:stCondLst>
                                  <p:childTnLst>
                                    <p:set>
                                      <p:cBhvr>
                                        <p:cTn id="265" dur="1" fill="hold">
                                          <p:stCondLst>
                                            <p:cond delay="0"/>
                                          </p:stCondLst>
                                        </p:cTn>
                                        <p:tgtEl>
                                          <p:spTgt spid="132"/>
                                        </p:tgtEl>
                                        <p:attrNameLst>
                                          <p:attrName>style.visibility</p:attrName>
                                        </p:attrNameLst>
                                      </p:cBhvr>
                                      <p:to>
                                        <p:strVal val="visible"/>
                                      </p:to>
                                    </p:set>
                                    <p:animEffect transition="in" filter="fade">
                                      <p:cBhvr>
                                        <p:cTn id="266" dur="500"/>
                                        <p:tgtEl>
                                          <p:spTgt spid="132"/>
                                        </p:tgtEl>
                                      </p:cBhvr>
                                    </p:animEffect>
                                    <p:anim calcmode="lin" valueType="num">
                                      <p:cBhvr>
                                        <p:cTn id="267" dur="500" fill="hold"/>
                                        <p:tgtEl>
                                          <p:spTgt spid="132"/>
                                        </p:tgtEl>
                                        <p:attrNameLst>
                                          <p:attrName>ppt_x</p:attrName>
                                        </p:attrNameLst>
                                      </p:cBhvr>
                                      <p:tavLst>
                                        <p:tav tm="0">
                                          <p:val>
                                            <p:strVal val="#ppt_x"/>
                                          </p:val>
                                        </p:tav>
                                        <p:tav tm="100000">
                                          <p:val>
                                            <p:strVal val="#ppt_x"/>
                                          </p:val>
                                        </p:tav>
                                      </p:tavLst>
                                    </p:anim>
                                    <p:anim calcmode="lin" valueType="num">
                                      <p:cBhvr>
                                        <p:cTn id="268" dur="500" fill="hold"/>
                                        <p:tgtEl>
                                          <p:spTgt spid="132"/>
                                        </p:tgtEl>
                                        <p:attrNameLst>
                                          <p:attrName>ppt_y</p:attrName>
                                        </p:attrNameLst>
                                      </p:cBhvr>
                                      <p:tavLst>
                                        <p:tav tm="0">
                                          <p:val>
                                            <p:strVal val="#ppt_y-.1"/>
                                          </p:val>
                                        </p:tav>
                                        <p:tav tm="100000">
                                          <p:val>
                                            <p:strVal val="#ppt_y"/>
                                          </p:val>
                                        </p:tav>
                                      </p:tavLst>
                                    </p:anim>
                                  </p:childTnLst>
                                </p:cTn>
                              </p:par>
                              <p:par>
                                <p:cTn id="269" presetID="47" presetClass="entr" presetSubtype="0" fill="hold" nodeType="withEffect">
                                  <p:stCondLst>
                                    <p:cond delay="750"/>
                                  </p:stCondLst>
                                  <p:childTnLst>
                                    <p:set>
                                      <p:cBhvr>
                                        <p:cTn id="270" dur="1" fill="hold">
                                          <p:stCondLst>
                                            <p:cond delay="0"/>
                                          </p:stCondLst>
                                        </p:cTn>
                                        <p:tgtEl>
                                          <p:spTgt spid="126"/>
                                        </p:tgtEl>
                                        <p:attrNameLst>
                                          <p:attrName>style.visibility</p:attrName>
                                        </p:attrNameLst>
                                      </p:cBhvr>
                                      <p:to>
                                        <p:strVal val="visible"/>
                                      </p:to>
                                    </p:set>
                                    <p:animEffect transition="in" filter="fade">
                                      <p:cBhvr>
                                        <p:cTn id="271" dur="500"/>
                                        <p:tgtEl>
                                          <p:spTgt spid="126"/>
                                        </p:tgtEl>
                                      </p:cBhvr>
                                    </p:animEffect>
                                    <p:anim calcmode="lin" valueType="num">
                                      <p:cBhvr>
                                        <p:cTn id="272" dur="500" fill="hold"/>
                                        <p:tgtEl>
                                          <p:spTgt spid="126"/>
                                        </p:tgtEl>
                                        <p:attrNameLst>
                                          <p:attrName>ppt_x</p:attrName>
                                        </p:attrNameLst>
                                      </p:cBhvr>
                                      <p:tavLst>
                                        <p:tav tm="0">
                                          <p:val>
                                            <p:strVal val="#ppt_x"/>
                                          </p:val>
                                        </p:tav>
                                        <p:tav tm="100000">
                                          <p:val>
                                            <p:strVal val="#ppt_x"/>
                                          </p:val>
                                        </p:tav>
                                      </p:tavLst>
                                    </p:anim>
                                    <p:anim calcmode="lin" valueType="num">
                                      <p:cBhvr>
                                        <p:cTn id="273" dur="500" fill="hold"/>
                                        <p:tgtEl>
                                          <p:spTgt spid="126"/>
                                        </p:tgtEl>
                                        <p:attrNameLst>
                                          <p:attrName>ppt_y</p:attrName>
                                        </p:attrNameLst>
                                      </p:cBhvr>
                                      <p:tavLst>
                                        <p:tav tm="0">
                                          <p:val>
                                            <p:strVal val="#ppt_y-.1"/>
                                          </p:val>
                                        </p:tav>
                                        <p:tav tm="100000">
                                          <p:val>
                                            <p:strVal val="#ppt_y"/>
                                          </p:val>
                                        </p:tav>
                                      </p:tavLst>
                                    </p:anim>
                                  </p:childTnLst>
                                </p:cTn>
                              </p:par>
                              <p:par>
                                <p:cTn id="274" presetID="47" presetClass="entr" presetSubtype="0" fill="hold" nodeType="withEffect">
                                  <p:stCondLst>
                                    <p:cond delay="750"/>
                                  </p:stCondLst>
                                  <p:childTnLst>
                                    <p:set>
                                      <p:cBhvr>
                                        <p:cTn id="275" dur="1" fill="hold">
                                          <p:stCondLst>
                                            <p:cond delay="0"/>
                                          </p:stCondLst>
                                        </p:cTn>
                                        <p:tgtEl>
                                          <p:spTgt spid="133"/>
                                        </p:tgtEl>
                                        <p:attrNameLst>
                                          <p:attrName>style.visibility</p:attrName>
                                        </p:attrNameLst>
                                      </p:cBhvr>
                                      <p:to>
                                        <p:strVal val="visible"/>
                                      </p:to>
                                    </p:set>
                                    <p:animEffect transition="in" filter="fade">
                                      <p:cBhvr>
                                        <p:cTn id="276" dur="500"/>
                                        <p:tgtEl>
                                          <p:spTgt spid="133"/>
                                        </p:tgtEl>
                                      </p:cBhvr>
                                    </p:animEffect>
                                    <p:anim calcmode="lin" valueType="num">
                                      <p:cBhvr>
                                        <p:cTn id="277" dur="500" fill="hold"/>
                                        <p:tgtEl>
                                          <p:spTgt spid="133"/>
                                        </p:tgtEl>
                                        <p:attrNameLst>
                                          <p:attrName>ppt_x</p:attrName>
                                        </p:attrNameLst>
                                      </p:cBhvr>
                                      <p:tavLst>
                                        <p:tav tm="0">
                                          <p:val>
                                            <p:strVal val="#ppt_x"/>
                                          </p:val>
                                        </p:tav>
                                        <p:tav tm="100000">
                                          <p:val>
                                            <p:strVal val="#ppt_x"/>
                                          </p:val>
                                        </p:tav>
                                      </p:tavLst>
                                    </p:anim>
                                    <p:anim calcmode="lin" valueType="num">
                                      <p:cBhvr>
                                        <p:cTn id="278" dur="500" fill="hold"/>
                                        <p:tgtEl>
                                          <p:spTgt spid="133"/>
                                        </p:tgtEl>
                                        <p:attrNameLst>
                                          <p:attrName>ppt_y</p:attrName>
                                        </p:attrNameLst>
                                      </p:cBhvr>
                                      <p:tavLst>
                                        <p:tav tm="0">
                                          <p:val>
                                            <p:strVal val="#ppt_y-.1"/>
                                          </p:val>
                                        </p:tav>
                                        <p:tav tm="100000">
                                          <p:val>
                                            <p:strVal val="#ppt_y"/>
                                          </p:val>
                                        </p:tav>
                                      </p:tavLst>
                                    </p:anim>
                                  </p:childTnLst>
                                </p:cTn>
                              </p:par>
                              <p:par>
                                <p:cTn id="279" presetID="47" presetClass="entr" presetSubtype="0" fill="hold" nodeType="withEffect">
                                  <p:stCondLst>
                                    <p:cond delay="1000"/>
                                  </p:stCondLst>
                                  <p:childTnLst>
                                    <p:set>
                                      <p:cBhvr>
                                        <p:cTn id="280" dur="1" fill="hold">
                                          <p:stCondLst>
                                            <p:cond delay="0"/>
                                          </p:stCondLst>
                                        </p:cTn>
                                        <p:tgtEl>
                                          <p:spTgt spid="127"/>
                                        </p:tgtEl>
                                        <p:attrNameLst>
                                          <p:attrName>style.visibility</p:attrName>
                                        </p:attrNameLst>
                                      </p:cBhvr>
                                      <p:to>
                                        <p:strVal val="visible"/>
                                      </p:to>
                                    </p:set>
                                    <p:animEffect transition="in" filter="fade">
                                      <p:cBhvr>
                                        <p:cTn id="281" dur="500"/>
                                        <p:tgtEl>
                                          <p:spTgt spid="127"/>
                                        </p:tgtEl>
                                      </p:cBhvr>
                                    </p:animEffect>
                                    <p:anim calcmode="lin" valueType="num">
                                      <p:cBhvr>
                                        <p:cTn id="282" dur="500" fill="hold"/>
                                        <p:tgtEl>
                                          <p:spTgt spid="127"/>
                                        </p:tgtEl>
                                        <p:attrNameLst>
                                          <p:attrName>ppt_x</p:attrName>
                                        </p:attrNameLst>
                                      </p:cBhvr>
                                      <p:tavLst>
                                        <p:tav tm="0">
                                          <p:val>
                                            <p:strVal val="#ppt_x"/>
                                          </p:val>
                                        </p:tav>
                                        <p:tav tm="100000">
                                          <p:val>
                                            <p:strVal val="#ppt_x"/>
                                          </p:val>
                                        </p:tav>
                                      </p:tavLst>
                                    </p:anim>
                                    <p:anim calcmode="lin" valueType="num">
                                      <p:cBhvr>
                                        <p:cTn id="283" dur="500" fill="hold"/>
                                        <p:tgtEl>
                                          <p:spTgt spid="127"/>
                                        </p:tgtEl>
                                        <p:attrNameLst>
                                          <p:attrName>ppt_y</p:attrName>
                                        </p:attrNameLst>
                                      </p:cBhvr>
                                      <p:tavLst>
                                        <p:tav tm="0">
                                          <p:val>
                                            <p:strVal val="#ppt_y-.1"/>
                                          </p:val>
                                        </p:tav>
                                        <p:tav tm="100000">
                                          <p:val>
                                            <p:strVal val="#ppt_y"/>
                                          </p:val>
                                        </p:tav>
                                      </p:tavLst>
                                    </p:anim>
                                  </p:childTnLst>
                                </p:cTn>
                              </p:par>
                              <p:par>
                                <p:cTn id="284" presetID="47" presetClass="entr" presetSubtype="0" fill="hold" nodeType="withEffect">
                                  <p:stCondLst>
                                    <p:cond delay="1000"/>
                                  </p:stCondLst>
                                  <p:childTnLst>
                                    <p:set>
                                      <p:cBhvr>
                                        <p:cTn id="285" dur="1" fill="hold">
                                          <p:stCondLst>
                                            <p:cond delay="0"/>
                                          </p:stCondLst>
                                        </p:cTn>
                                        <p:tgtEl>
                                          <p:spTgt spid="134"/>
                                        </p:tgtEl>
                                        <p:attrNameLst>
                                          <p:attrName>style.visibility</p:attrName>
                                        </p:attrNameLst>
                                      </p:cBhvr>
                                      <p:to>
                                        <p:strVal val="visible"/>
                                      </p:to>
                                    </p:set>
                                    <p:animEffect transition="in" filter="fade">
                                      <p:cBhvr>
                                        <p:cTn id="286" dur="500"/>
                                        <p:tgtEl>
                                          <p:spTgt spid="134"/>
                                        </p:tgtEl>
                                      </p:cBhvr>
                                    </p:animEffect>
                                    <p:anim calcmode="lin" valueType="num">
                                      <p:cBhvr>
                                        <p:cTn id="287" dur="500" fill="hold"/>
                                        <p:tgtEl>
                                          <p:spTgt spid="134"/>
                                        </p:tgtEl>
                                        <p:attrNameLst>
                                          <p:attrName>ppt_x</p:attrName>
                                        </p:attrNameLst>
                                      </p:cBhvr>
                                      <p:tavLst>
                                        <p:tav tm="0">
                                          <p:val>
                                            <p:strVal val="#ppt_x"/>
                                          </p:val>
                                        </p:tav>
                                        <p:tav tm="100000">
                                          <p:val>
                                            <p:strVal val="#ppt_x"/>
                                          </p:val>
                                        </p:tav>
                                      </p:tavLst>
                                    </p:anim>
                                    <p:anim calcmode="lin" valueType="num">
                                      <p:cBhvr>
                                        <p:cTn id="288" dur="500" fill="hold"/>
                                        <p:tgtEl>
                                          <p:spTgt spid="134"/>
                                        </p:tgtEl>
                                        <p:attrNameLst>
                                          <p:attrName>ppt_y</p:attrName>
                                        </p:attrNameLst>
                                      </p:cBhvr>
                                      <p:tavLst>
                                        <p:tav tm="0">
                                          <p:val>
                                            <p:strVal val="#ppt_y-.1"/>
                                          </p:val>
                                        </p:tav>
                                        <p:tav tm="100000">
                                          <p:val>
                                            <p:strVal val="#ppt_y"/>
                                          </p:val>
                                        </p:tav>
                                      </p:tavLst>
                                    </p:anim>
                                  </p:childTnLst>
                                </p:cTn>
                              </p:par>
                              <p:par>
                                <p:cTn id="289" presetID="47" presetClass="entr" presetSubtype="0" fill="hold" grpId="0" nodeType="withEffect">
                                  <p:stCondLst>
                                    <p:cond delay="1750"/>
                                  </p:stCondLst>
                                  <p:childTnLst>
                                    <p:set>
                                      <p:cBhvr>
                                        <p:cTn id="290" dur="1" fill="hold">
                                          <p:stCondLst>
                                            <p:cond delay="0"/>
                                          </p:stCondLst>
                                        </p:cTn>
                                        <p:tgtEl>
                                          <p:spTgt spid="130"/>
                                        </p:tgtEl>
                                        <p:attrNameLst>
                                          <p:attrName>style.visibility</p:attrName>
                                        </p:attrNameLst>
                                      </p:cBhvr>
                                      <p:to>
                                        <p:strVal val="visible"/>
                                      </p:to>
                                    </p:set>
                                    <p:animEffect transition="in" filter="fade">
                                      <p:cBhvr>
                                        <p:cTn id="291" dur="500"/>
                                        <p:tgtEl>
                                          <p:spTgt spid="130"/>
                                        </p:tgtEl>
                                      </p:cBhvr>
                                    </p:animEffect>
                                    <p:anim calcmode="lin" valueType="num">
                                      <p:cBhvr>
                                        <p:cTn id="292" dur="500" fill="hold"/>
                                        <p:tgtEl>
                                          <p:spTgt spid="130"/>
                                        </p:tgtEl>
                                        <p:attrNameLst>
                                          <p:attrName>ppt_x</p:attrName>
                                        </p:attrNameLst>
                                      </p:cBhvr>
                                      <p:tavLst>
                                        <p:tav tm="0">
                                          <p:val>
                                            <p:strVal val="#ppt_x"/>
                                          </p:val>
                                        </p:tav>
                                        <p:tav tm="100000">
                                          <p:val>
                                            <p:strVal val="#ppt_x"/>
                                          </p:val>
                                        </p:tav>
                                      </p:tavLst>
                                    </p:anim>
                                    <p:anim calcmode="lin" valueType="num">
                                      <p:cBhvr>
                                        <p:cTn id="293" dur="500" fill="hold"/>
                                        <p:tgtEl>
                                          <p:spTgt spid="130"/>
                                        </p:tgtEl>
                                        <p:attrNameLst>
                                          <p:attrName>ppt_y</p:attrName>
                                        </p:attrNameLst>
                                      </p:cBhvr>
                                      <p:tavLst>
                                        <p:tav tm="0">
                                          <p:val>
                                            <p:strVal val="#ppt_y-.1"/>
                                          </p:val>
                                        </p:tav>
                                        <p:tav tm="100000">
                                          <p:val>
                                            <p:strVal val="#ppt_y"/>
                                          </p:val>
                                        </p:tav>
                                      </p:tavLst>
                                    </p:anim>
                                  </p:childTnLst>
                                </p:cTn>
                              </p:par>
                              <p:par>
                                <p:cTn id="294" presetID="47" presetClass="entr" presetSubtype="0" fill="hold" grpId="0" nodeType="withEffect">
                                  <p:stCondLst>
                                    <p:cond delay="1750"/>
                                  </p:stCondLst>
                                  <p:childTnLst>
                                    <p:set>
                                      <p:cBhvr>
                                        <p:cTn id="295" dur="1" fill="hold">
                                          <p:stCondLst>
                                            <p:cond delay="0"/>
                                          </p:stCondLst>
                                        </p:cTn>
                                        <p:tgtEl>
                                          <p:spTgt spid="135"/>
                                        </p:tgtEl>
                                        <p:attrNameLst>
                                          <p:attrName>style.visibility</p:attrName>
                                        </p:attrNameLst>
                                      </p:cBhvr>
                                      <p:to>
                                        <p:strVal val="visible"/>
                                      </p:to>
                                    </p:set>
                                    <p:animEffect transition="in" filter="fade">
                                      <p:cBhvr>
                                        <p:cTn id="296" dur="500"/>
                                        <p:tgtEl>
                                          <p:spTgt spid="135"/>
                                        </p:tgtEl>
                                      </p:cBhvr>
                                    </p:animEffect>
                                    <p:anim calcmode="lin" valueType="num">
                                      <p:cBhvr>
                                        <p:cTn id="297" dur="500" fill="hold"/>
                                        <p:tgtEl>
                                          <p:spTgt spid="135"/>
                                        </p:tgtEl>
                                        <p:attrNameLst>
                                          <p:attrName>ppt_x</p:attrName>
                                        </p:attrNameLst>
                                      </p:cBhvr>
                                      <p:tavLst>
                                        <p:tav tm="0">
                                          <p:val>
                                            <p:strVal val="#ppt_x"/>
                                          </p:val>
                                        </p:tav>
                                        <p:tav tm="100000">
                                          <p:val>
                                            <p:strVal val="#ppt_x"/>
                                          </p:val>
                                        </p:tav>
                                      </p:tavLst>
                                    </p:anim>
                                    <p:anim calcmode="lin" valueType="num">
                                      <p:cBhvr>
                                        <p:cTn id="298" dur="500" fill="hold"/>
                                        <p:tgtEl>
                                          <p:spTgt spid="135"/>
                                        </p:tgtEl>
                                        <p:attrNameLst>
                                          <p:attrName>ppt_y</p:attrName>
                                        </p:attrNameLst>
                                      </p:cBhvr>
                                      <p:tavLst>
                                        <p:tav tm="0">
                                          <p:val>
                                            <p:strVal val="#ppt_y-.1"/>
                                          </p:val>
                                        </p:tav>
                                        <p:tav tm="100000">
                                          <p:val>
                                            <p:strVal val="#ppt_y"/>
                                          </p:val>
                                        </p:tav>
                                      </p:tavLst>
                                    </p:anim>
                                  </p:childTnLst>
                                </p:cTn>
                              </p:par>
                            </p:childTnLst>
                          </p:cTn>
                        </p:par>
                        <p:par>
                          <p:cTn id="299" fill="hold">
                            <p:stCondLst>
                              <p:cond delay="2500"/>
                            </p:stCondLst>
                            <p:childTnLst>
                              <p:par>
                                <p:cTn id="300" presetID="31" presetClass="entr" presetSubtype="0" fill="hold" grpId="0" nodeType="afterEffect">
                                  <p:stCondLst>
                                    <p:cond delay="0"/>
                                  </p:stCondLst>
                                  <p:childTnLst>
                                    <p:set>
                                      <p:cBhvr>
                                        <p:cTn id="301" dur="1" fill="hold">
                                          <p:stCondLst>
                                            <p:cond delay="0"/>
                                          </p:stCondLst>
                                        </p:cTn>
                                        <p:tgtEl>
                                          <p:spTgt spid="147"/>
                                        </p:tgtEl>
                                        <p:attrNameLst>
                                          <p:attrName>style.visibility</p:attrName>
                                        </p:attrNameLst>
                                      </p:cBhvr>
                                      <p:to>
                                        <p:strVal val="visible"/>
                                      </p:to>
                                    </p:set>
                                    <p:anim calcmode="lin" valueType="num">
                                      <p:cBhvr>
                                        <p:cTn id="302" dur="1000" fill="hold"/>
                                        <p:tgtEl>
                                          <p:spTgt spid="147"/>
                                        </p:tgtEl>
                                        <p:attrNameLst>
                                          <p:attrName>ppt_w</p:attrName>
                                        </p:attrNameLst>
                                      </p:cBhvr>
                                      <p:tavLst>
                                        <p:tav tm="0">
                                          <p:val>
                                            <p:fltVal val="0"/>
                                          </p:val>
                                        </p:tav>
                                        <p:tav tm="100000">
                                          <p:val>
                                            <p:strVal val="#ppt_w"/>
                                          </p:val>
                                        </p:tav>
                                      </p:tavLst>
                                    </p:anim>
                                    <p:anim calcmode="lin" valueType="num">
                                      <p:cBhvr>
                                        <p:cTn id="303" dur="1000" fill="hold"/>
                                        <p:tgtEl>
                                          <p:spTgt spid="147"/>
                                        </p:tgtEl>
                                        <p:attrNameLst>
                                          <p:attrName>ppt_h</p:attrName>
                                        </p:attrNameLst>
                                      </p:cBhvr>
                                      <p:tavLst>
                                        <p:tav tm="0">
                                          <p:val>
                                            <p:fltVal val="0"/>
                                          </p:val>
                                        </p:tav>
                                        <p:tav tm="100000">
                                          <p:val>
                                            <p:strVal val="#ppt_h"/>
                                          </p:val>
                                        </p:tav>
                                      </p:tavLst>
                                    </p:anim>
                                    <p:anim calcmode="lin" valueType="num">
                                      <p:cBhvr>
                                        <p:cTn id="304" dur="1000" fill="hold"/>
                                        <p:tgtEl>
                                          <p:spTgt spid="147"/>
                                        </p:tgtEl>
                                        <p:attrNameLst>
                                          <p:attrName>style.rotation</p:attrName>
                                        </p:attrNameLst>
                                      </p:cBhvr>
                                      <p:tavLst>
                                        <p:tav tm="0">
                                          <p:val>
                                            <p:fltVal val="90"/>
                                          </p:val>
                                        </p:tav>
                                        <p:tav tm="100000">
                                          <p:val>
                                            <p:fltVal val="0"/>
                                          </p:val>
                                        </p:tav>
                                      </p:tavLst>
                                    </p:anim>
                                    <p:animEffect transition="in" filter="fade">
                                      <p:cBhvr>
                                        <p:cTn id="305" dur="1000"/>
                                        <p:tgtEl>
                                          <p:spTgt spid="147"/>
                                        </p:tgtEl>
                                      </p:cBhvr>
                                    </p:animEffect>
                                  </p:childTnLst>
                                </p:cTn>
                              </p:par>
                              <p:par>
                                <p:cTn id="306" presetID="31" presetClass="entr" presetSubtype="0" fill="hold" nodeType="withEffect">
                                  <p:stCondLst>
                                    <p:cond delay="500"/>
                                  </p:stCondLst>
                                  <p:childTnLst>
                                    <p:set>
                                      <p:cBhvr>
                                        <p:cTn id="307" dur="1" fill="hold">
                                          <p:stCondLst>
                                            <p:cond delay="0"/>
                                          </p:stCondLst>
                                        </p:cTn>
                                        <p:tgtEl>
                                          <p:spTgt spid="1038"/>
                                        </p:tgtEl>
                                        <p:attrNameLst>
                                          <p:attrName>style.visibility</p:attrName>
                                        </p:attrNameLst>
                                      </p:cBhvr>
                                      <p:to>
                                        <p:strVal val="visible"/>
                                      </p:to>
                                    </p:set>
                                    <p:anim calcmode="lin" valueType="num">
                                      <p:cBhvr>
                                        <p:cTn id="308" dur="1250" fill="hold"/>
                                        <p:tgtEl>
                                          <p:spTgt spid="1038"/>
                                        </p:tgtEl>
                                        <p:attrNameLst>
                                          <p:attrName>ppt_w</p:attrName>
                                        </p:attrNameLst>
                                      </p:cBhvr>
                                      <p:tavLst>
                                        <p:tav tm="0">
                                          <p:val>
                                            <p:fltVal val="0"/>
                                          </p:val>
                                        </p:tav>
                                        <p:tav tm="100000">
                                          <p:val>
                                            <p:strVal val="#ppt_w"/>
                                          </p:val>
                                        </p:tav>
                                      </p:tavLst>
                                    </p:anim>
                                    <p:anim calcmode="lin" valueType="num">
                                      <p:cBhvr>
                                        <p:cTn id="309" dur="1250" fill="hold"/>
                                        <p:tgtEl>
                                          <p:spTgt spid="1038"/>
                                        </p:tgtEl>
                                        <p:attrNameLst>
                                          <p:attrName>ppt_h</p:attrName>
                                        </p:attrNameLst>
                                      </p:cBhvr>
                                      <p:tavLst>
                                        <p:tav tm="0">
                                          <p:val>
                                            <p:fltVal val="0"/>
                                          </p:val>
                                        </p:tav>
                                        <p:tav tm="100000">
                                          <p:val>
                                            <p:strVal val="#ppt_h"/>
                                          </p:val>
                                        </p:tav>
                                      </p:tavLst>
                                    </p:anim>
                                    <p:anim calcmode="lin" valueType="num">
                                      <p:cBhvr>
                                        <p:cTn id="310" dur="1250" fill="hold"/>
                                        <p:tgtEl>
                                          <p:spTgt spid="1038"/>
                                        </p:tgtEl>
                                        <p:attrNameLst>
                                          <p:attrName>style.rotation</p:attrName>
                                        </p:attrNameLst>
                                      </p:cBhvr>
                                      <p:tavLst>
                                        <p:tav tm="0">
                                          <p:val>
                                            <p:fltVal val="90"/>
                                          </p:val>
                                        </p:tav>
                                        <p:tav tm="100000">
                                          <p:val>
                                            <p:fltVal val="0"/>
                                          </p:val>
                                        </p:tav>
                                      </p:tavLst>
                                    </p:anim>
                                    <p:animEffect transition="in" filter="fade">
                                      <p:cBhvr>
                                        <p:cTn id="311" dur="1250"/>
                                        <p:tgtEl>
                                          <p:spTgt spid="1038"/>
                                        </p:tgtEl>
                                      </p:cBhvr>
                                    </p:animEffect>
                                  </p:childTnLst>
                                </p:cTn>
                              </p:par>
                              <p:par>
                                <p:cTn id="312" presetID="31" presetClass="entr" presetSubtype="0" fill="hold" nodeType="withEffect">
                                  <p:stCondLst>
                                    <p:cond delay="1000"/>
                                  </p:stCondLst>
                                  <p:childTnLst>
                                    <p:set>
                                      <p:cBhvr>
                                        <p:cTn id="313" dur="1" fill="hold">
                                          <p:stCondLst>
                                            <p:cond delay="0"/>
                                          </p:stCondLst>
                                        </p:cTn>
                                        <p:tgtEl>
                                          <p:spTgt spid="1039"/>
                                        </p:tgtEl>
                                        <p:attrNameLst>
                                          <p:attrName>style.visibility</p:attrName>
                                        </p:attrNameLst>
                                      </p:cBhvr>
                                      <p:to>
                                        <p:strVal val="visible"/>
                                      </p:to>
                                    </p:set>
                                    <p:anim calcmode="lin" valueType="num">
                                      <p:cBhvr>
                                        <p:cTn id="314" dur="1250" fill="hold"/>
                                        <p:tgtEl>
                                          <p:spTgt spid="1039"/>
                                        </p:tgtEl>
                                        <p:attrNameLst>
                                          <p:attrName>ppt_w</p:attrName>
                                        </p:attrNameLst>
                                      </p:cBhvr>
                                      <p:tavLst>
                                        <p:tav tm="0">
                                          <p:val>
                                            <p:fltVal val="0"/>
                                          </p:val>
                                        </p:tav>
                                        <p:tav tm="100000">
                                          <p:val>
                                            <p:strVal val="#ppt_w"/>
                                          </p:val>
                                        </p:tav>
                                      </p:tavLst>
                                    </p:anim>
                                    <p:anim calcmode="lin" valueType="num">
                                      <p:cBhvr>
                                        <p:cTn id="315" dur="1250" fill="hold"/>
                                        <p:tgtEl>
                                          <p:spTgt spid="1039"/>
                                        </p:tgtEl>
                                        <p:attrNameLst>
                                          <p:attrName>ppt_h</p:attrName>
                                        </p:attrNameLst>
                                      </p:cBhvr>
                                      <p:tavLst>
                                        <p:tav tm="0">
                                          <p:val>
                                            <p:fltVal val="0"/>
                                          </p:val>
                                        </p:tav>
                                        <p:tav tm="100000">
                                          <p:val>
                                            <p:strVal val="#ppt_h"/>
                                          </p:val>
                                        </p:tav>
                                      </p:tavLst>
                                    </p:anim>
                                    <p:anim calcmode="lin" valueType="num">
                                      <p:cBhvr>
                                        <p:cTn id="316" dur="1250" fill="hold"/>
                                        <p:tgtEl>
                                          <p:spTgt spid="1039"/>
                                        </p:tgtEl>
                                        <p:attrNameLst>
                                          <p:attrName>style.rotation</p:attrName>
                                        </p:attrNameLst>
                                      </p:cBhvr>
                                      <p:tavLst>
                                        <p:tav tm="0">
                                          <p:val>
                                            <p:fltVal val="90"/>
                                          </p:val>
                                        </p:tav>
                                        <p:tav tm="100000">
                                          <p:val>
                                            <p:fltVal val="0"/>
                                          </p:val>
                                        </p:tav>
                                      </p:tavLst>
                                    </p:anim>
                                    <p:animEffect transition="in" filter="fade">
                                      <p:cBhvr>
                                        <p:cTn id="317" dur="1250"/>
                                        <p:tgtEl>
                                          <p:spTgt spid="1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2" grpId="0" animBg="1"/>
      <p:bldP spid="49" grpId="0"/>
      <p:bldP spid="50" grpId="0"/>
      <p:bldP spid="51" grpId="0"/>
      <p:bldP spid="52" grpId="0"/>
      <p:bldP spid="53" grpId="0"/>
      <p:bldP spid="66" grpId="0"/>
      <p:bldP spid="67" grpId="0"/>
      <p:bldP spid="70" grpId="0"/>
      <p:bldP spid="71" grpId="0"/>
      <p:bldP spid="117" grpId="0" animBg="1"/>
      <p:bldP spid="118" grpId="0" animBg="1"/>
      <p:bldP spid="119" grpId="0"/>
      <p:bldP spid="120" grpId="0"/>
      <p:bldP spid="122" grpId="0"/>
      <p:bldP spid="123" grpId="0"/>
      <p:bldP spid="130" grpId="0"/>
      <p:bldP spid="135" grpId="0"/>
      <p:bldP spid="14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Elasticity</a:t>
            </a:r>
            <a:endParaRPr lang="en-US" dirty="0"/>
          </a:p>
        </p:txBody>
      </p:sp>
      <p:sp>
        <p:nvSpPr>
          <p:cNvPr id="5" name="Subtitle 4"/>
          <p:cNvSpPr>
            <a:spLocks noGrp="1"/>
          </p:cNvSpPr>
          <p:nvPr>
            <p:ph type="subTitle" idx="1"/>
          </p:nvPr>
        </p:nvSpPr>
        <p:spPr/>
        <p:txBody>
          <a:bodyPr/>
          <a:lstStyle/>
          <a:p>
            <a:endParaRPr lang="en-US" dirty="0"/>
          </a:p>
        </p:txBody>
      </p:sp>
      <p:sp>
        <p:nvSpPr>
          <p:cNvPr id="6" name="Text Placeholder 5"/>
          <p:cNvSpPr>
            <a:spLocks noGrp="1"/>
          </p:cNvSpPr>
          <p:nvPr>
            <p:ph type="body" sz="quarter" idx="10"/>
          </p:nvPr>
        </p:nvSpPr>
        <p:spPr/>
        <p:txBody>
          <a:bodyPr/>
          <a:lstStyle/>
          <a:p>
            <a:r>
              <a:rPr lang="en-US" dirty="0" smtClean="0"/>
              <a:t>Demo</a:t>
            </a:r>
            <a:endParaRPr lang="en-US" dirty="0"/>
          </a:p>
        </p:txBody>
      </p:sp>
    </p:spTree>
    <p:extLst>
      <p:ext uri="{BB962C8B-B14F-4D97-AF65-F5344CB8AC3E}">
        <p14:creationId xmlns:p14="http://schemas.microsoft.com/office/powerpoint/2010/main" val="2297666163"/>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Dynamic Memory Findings and Best Practices</a:t>
            </a:r>
            <a:endParaRPr lang="en-US" dirty="0"/>
          </a:p>
        </p:txBody>
      </p:sp>
      <p:sp>
        <p:nvSpPr>
          <p:cNvPr id="3" name="Content Placeholder 2"/>
          <p:cNvSpPr>
            <a:spLocks noGrp="1"/>
          </p:cNvSpPr>
          <p:nvPr>
            <p:ph idx="1"/>
          </p:nvPr>
        </p:nvSpPr>
        <p:spPr>
          <a:xfrm>
            <a:off x="389436" y="1447800"/>
            <a:ext cx="8363938" cy="4933528"/>
          </a:xfrm>
        </p:spPr>
        <p:txBody>
          <a:bodyPr>
            <a:normAutofit fontScale="92500" lnSpcReduction="20000"/>
          </a:bodyPr>
          <a:lstStyle/>
          <a:p>
            <a:r>
              <a:rPr lang="en-US" sz="2400" b="1" dirty="0" smtClean="0">
                <a:solidFill>
                  <a:schemeClr val="accent1"/>
                </a:solidFill>
              </a:rPr>
              <a:t>Consideration:</a:t>
            </a:r>
            <a:r>
              <a:rPr lang="en-US" sz="2400" b="1" dirty="0" smtClean="0"/>
              <a:t> </a:t>
            </a:r>
            <a:r>
              <a:rPr lang="en-US" sz="2400" dirty="0" smtClean="0"/>
              <a:t>Adjusting memory weight of VMs may be necessary for Live Migrations to an overcommitted server.</a:t>
            </a:r>
          </a:p>
          <a:p>
            <a:r>
              <a:rPr lang="en-US" sz="2400" b="1" dirty="0" smtClean="0">
                <a:solidFill>
                  <a:schemeClr val="accent1"/>
                </a:solidFill>
              </a:rPr>
              <a:t>Recommendation:</a:t>
            </a:r>
            <a:r>
              <a:rPr lang="en-US" sz="2400" dirty="0" smtClean="0"/>
              <a:t> Reduce SQL Server memory using ‘max server memory’ </a:t>
            </a:r>
            <a:r>
              <a:rPr lang="en-US" sz="2400" dirty="0" err="1" smtClean="0"/>
              <a:t>sp_configure</a:t>
            </a:r>
            <a:r>
              <a:rPr lang="en-US" sz="2400" dirty="0" smtClean="0"/>
              <a:t> setting prior to Live Migrations.  May not always be possible. </a:t>
            </a:r>
          </a:p>
          <a:p>
            <a:r>
              <a:rPr lang="en-US" sz="2400" b="1" dirty="0" smtClean="0">
                <a:solidFill>
                  <a:schemeClr val="accent1"/>
                </a:solidFill>
              </a:rPr>
              <a:t>Best Practice:</a:t>
            </a:r>
            <a:r>
              <a:rPr lang="en-US" sz="2400" b="1" dirty="0" smtClean="0"/>
              <a:t> </a:t>
            </a:r>
            <a:r>
              <a:rPr lang="en-US" sz="2400" dirty="0" smtClean="0"/>
              <a:t>Grant SQL Server service accounts ‘Lock Pages in Memory’.  </a:t>
            </a:r>
          </a:p>
          <a:p>
            <a:pPr lvl="1"/>
            <a:r>
              <a:rPr lang="en-US" sz="2000" dirty="0" smtClean="0"/>
              <a:t>Prevents SQL Server memory from being paged out. </a:t>
            </a:r>
          </a:p>
          <a:p>
            <a:pPr lvl="1"/>
            <a:r>
              <a:rPr lang="en-US" sz="2000" dirty="0" smtClean="0"/>
              <a:t>Reduces overall impact on VM when the Guest OS has memory removed by relying on SQL Server memory management to release memory vs. having the working set paged out by Windows.</a:t>
            </a:r>
          </a:p>
          <a:p>
            <a:pPr lvl="1"/>
            <a:r>
              <a:rPr lang="en-US" sz="2000" dirty="0" smtClean="0"/>
              <a:t>Let SQL do the memory management when possible. </a:t>
            </a:r>
          </a:p>
          <a:p>
            <a:r>
              <a:rPr lang="en-US" sz="2400" dirty="0" smtClean="0"/>
              <a:t>These settings combined, avoid performance drop offs for SQL Server, specifically in DM configurations, where Live Migrations occur with movement to an overcommitted host.</a:t>
            </a:r>
          </a:p>
          <a:p>
            <a:r>
              <a:rPr lang="en-US" sz="2400" dirty="0"/>
              <a:t>Whitepaper: </a:t>
            </a:r>
            <a:r>
              <a:rPr lang="en-US" sz="2400" b="1" u="sng" dirty="0">
                <a:hlinkClick r:id="rId2"/>
              </a:rPr>
              <a:t>SQL Server on Hyper-V Dynamic Memory Technical White Paper</a:t>
            </a:r>
            <a:r>
              <a:rPr lang="en-US" sz="2400" dirty="0"/>
              <a:t>. </a:t>
            </a:r>
          </a:p>
        </p:txBody>
      </p:sp>
    </p:spTree>
    <p:extLst>
      <p:ext uri="{BB962C8B-B14F-4D97-AF65-F5344CB8AC3E}">
        <p14:creationId xmlns:p14="http://schemas.microsoft.com/office/powerpoint/2010/main" val="2005752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498738"/>
            <a:ext cx="8363938" cy="553998"/>
          </a:xfrm>
        </p:spPr>
        <p:txBody>
          <a:bodyPr>
            <a:normAutofit fontScale="90000"/>
          </a:bodyPr>
          <a:lstStyle/>
          <a:p>
            <a:r>
              <a:rPr lang="en-US" sz="4000" dirty="0"/>
              <a:t>How does Dynamic Memory Benefit SQL Server?</a:t>
            </a:r>
          </a:p>
        </p:txBody>
      </p:sp>
      <p:sp>
        <p:nvSpPr>
          <p:cNvPr id="44" name="TextBox 43"/>
          <p:cNvSpPr txBox="1"/>
          <p:nvPr/>
        </p:nvSpPr>
        <p:spPr>
          <a:xfrm>
            <a:off x="107504" y="5614264"/>
            <a:ext cx="3805671" cy="646331"/>
          </a:xfrm>
          <a:prstGeom prst="rect">
            <a:avLst/>
          </a:prstGeom>
          <a:noFill/>
        </p:spPr>
        <p:txBody>
          <a:bodyPr wrap="square" lIns="0" tIns="0" rIns="0" bIns="0" rtlCol="0">
            <a:spAutoFit/>
          </a:bodyPr>
          <a:lstStyle/>
          <a:p>
            <a:pPr algn="ctr"/>
            <a:r>
              <a:rPr lang="en-US" sz="1400" dirty="0" smtClean="0">
                <a:solidFill>
                  <a:schemeClr val="bg1"/>
                </a:solidFill>
              </a:rPr>
              <a:t>~12,500 SQL Batches/sec</a:t>
            </a:r>
          </a:p>
          <a:p>
            <a:pPr algn="ctr"/>
            <a:r>
              <a:rPr lang="en-US" sz="1400" dirty="0" smtClean="0">
                <a:solidFill>
                  <a:schemeClr val="bg1"/>
                </a:solidFill>
              </a:rPr>
              <a:t>~7500 Sustained Read IOPs </a:t>
            </a:r>
          </a:p>
          <a:p>
            <a:pPr algn="ctr"/>
            <a:r>
              <a:rPr lang="en-US" sz="1400" dirty="0" smtClean="0">
                <a:solidFill>
                  <a:schemeClr val="bg1"/>
                </a:solidFill>
              </a:rPr>
              <a:t>(~11-13ms response time)</a:t>
            </a:r>
          </a:p>
        </p:txBody>
      </p:sp>
      <p:grpSp>
        <p:nvGrpSpPr>
          <p:cNvPr id="99" name="Group 98"/>
          <p:cNvGrpSpPr/>
          <p:nvPr/>
        </p:nvGrpSpPr>
        <p:grpSpPr>
          <a:xfrm>
            <a:off x="204826" y="1853275"/>
            <a:ext cx="3052381" cy="3695139"/>
            <a:chOff x="273030" y="1853275"/>
            <a:chExt cx="4897624" cy="4005388"/>
          </a:xfrm>
        </p:grpSpPr>
        <p:grpSp>
          <p:nvGrpSpPr>
            <p:cNvPr id="6" name="Group 188"/>
            <p:cNvGrpSpPr/>
            <p:nvPr/>
          </p:nvGrpSpPr>
          <p:grpSpPr>
            <a:xfrm>
              <a:off x="1458364" y="5061466"/>
              <a:ext cx="2522579" cy="797197"/>
              <a:chOff x="7719973" y="4100711"/>
              <a:chExt cx="2452185" cy="1004253"/>
            </a:xfrm>
          </p:grpSpPr>
          <p:sp>
            <p:nvSpPr>
              <p:cNvPr id="7" name="Oval 6"/>
              <p:cNvSpPr/>
              <p:nvPr/>
            </p:nvSpPr>
            <p:spPr>
              <a:xfrm>
                <a:off x="7798297" y="4100711"/>
                <a:ext cx="2286000" cy="609602"/>
              </a:xfrm>
              <a:prstGeom prst="ellipse">
                <a:avLst/>
              </a:prstGeom>
              <a:ln/>
            </p:spPr>
            <p:style>
              <a:lnRef idx="3">
                <a:schemeClr val="lt1"/>
              </a:lnRef>
              <a:fillRef idx="1">
                <a:schemeClr val="accent6"/>
              </a:fillRef>
              <a:effectRef idx="1">
                <a:schemeClr val="accent6"/>
              </a:effectRef>
              <a:fontRef idx="minor">
                <a:schemeClr val="lt1"/>
              </a:fontRef>
            </p:style>
            <p:txBody>
              <a:bodyPr rtlCol="0" anchor="ctr"/>
              <a:lstStyle/>
              <a:p>
                <a:pPr algn="ctr" defTabSz="914400" fontAlgn="auto">
                  <a:spcBef>
                    <a:spcPts val="0"/>
                  </a:spcBef>
                  <a:spcAft>
                    <a:spcPts val="0"/>
                  </a:spcAft>
                </a:pPr>
                <a:endParaRPr lang="en-US" dirty="0">
                  <a:solidFill>
                    <a:schemeClr val="bg2"/>
                  </a:solidFill>
                </a:endParaRPr>
              </a:p>
            </p:txBody>
          </p:sp>
          <p:pic>
            <p:nvPicPr>
              <p:cNvPr id="8" name="Picture 2" descr="C:\Users\jsafreed\Documents\Graphics\_eHOME ICONS\barrel yellow data storage.png"/>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8593429" y="4643001"/>
                <a:ext cx="691627" cy="461963"/>
              </a:xfrm>
              <a:prstGeom prst="rect">
                <a:avLst/>
              </a:prstGeom>
              <a:noFill/>
            </p:spPr>
          </p:pic>
          <p:pic>
            <p:nvPicPr>
              <p:cNvPr id="9" name="Picture 2" descr="C:\Users\jsafreed\Documents\Graphics\_eHOME ICONS\barrel yellow data storage.png"/>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9480531" y="4627361"/>
                <a:ext cx="691627" cy="461963"/>
              </a:xfrm>
              <a:prstGeom prst="rect">
                <a:avLst/>
              </a:prstGeom>
              <a:noFill/>
            </p:spPr>
          </p:pic>
          <p:pic>
            <p:nvPicPr>
              <p:cNvPr id="10" name="Picture 2" descr="C:\Users\jsafreed\Documents\Graphics\_eHOME ICONS\barrel yellow data storage.png"/>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7719973" y="4631613"/>
                <a:ext cx="691627" cy="461963"/>
              </a:xfrm>
              <a:prstGeom prst="rect">
                <a:avLst/>
              </a:prstGeom>
              <a:noFill/>
            </p:spPr>
          </p:pic>
        </p:grpSp>
        <p:sp>
          <p:nvSpPr>
            <p:cNvPr id="11" name="Flowchart: Magnetic Disk 10"/>
            <p:cNvSpPr/>
            <p:nvPr/>
          </p:nvSpPr>
          <p:spPr>
            <a:xfrm>
              <a:off x="1936296" y="4866450"/>
              <a:ext cx="1625177" cy="568227"/>
            </a:xfrm>
            <a:prstGeom prst="flowChartMagneticDisk">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400" fontAlgn="auto">
                <a:spcBef>
                  <a:spcPts val="0"/>
                </a:spcBef>
                <a:spcAft>
                  <a:spcPts val="0"/>
                </a:spcAft>
              </a:pPr>
              <a:endParaRPr lang="en-US" sz="1400" b="1" dirty="0">
                <a:solidFill>
                  <a:schemeClr val="bg2"/>
                </a:solidFill>
                <a:effectLst>
                  <a:outerShdw blurRad="38100" dist="38100" dir="2700000" algn="tl">
                    <a:srgbClr val="000000">
                      <a:alpha val="43137"/>
                    </a:srgbClr>
                  </a:outerShdw>
                </a:effectLst>
              </a:endParaRPr>
            </a:p>
          </p:txBody>
        </p:sp>
        <p:sp>
          <p:nvSpPr>
            <p:cNvPr id="12" name="TextBox 11"/>
            <p:cNvSpPr txBox="1"/>
            <p:nvPr/>
          </p:nvSpPr>
          <p:spPr>
            <a:xfrm>
              <a:off x="1827316" y="4989253"/>
              <a:ext cx="1877762" cy="483746"/>
            </a:xfrm>
            <a:prstGeom prst="rect">
              <a:avLst/>
            </a:prstGeom>
            <a:noFill/>
          </p:spPr>
          <p:txBody>
            <a:bodyPr wrap="square" rtlCol="0">
              <a:spAutoFit/>
            </a:bodyPr>
            <a:lstStyle/>
            <a:p>
              <a:pPr algn="ctr" defTabSz="914400" fontAlgn="auto">
                <a:spcBef>
                  <a:spcPts val="0"/>
                </a:spcBef>
                <a:spcAft>
                  <a:spcPts val="0"/>
                </a:spcAft>
                <a:buNone/>
              </a:pPr>
              <a:r>
                <a:rPr lang="en-US" sz="1200" b="1" dirty="0" smtClean="0">
                  <a:solidFill>
                    <a:schemeClr val="tx2"/>
                  </a:solidFill>
                  <a:latin typeface="Calibri"/>
                  <a:cs typeface="Arial" pitchFamily="34" charset="0"/>
                </a:rPr>
                <a:t>Shared Storage</a:t>
              </a:r>
            </a:p>
            <a:p>
              <a:pPr algn="ctr" defTabSz="914400" fontAlgn="auto">
                <a:spcBef>
                  <a:spcPts val="0"/>
                </a:spcBef>
                <a:spcAft>
                  <a:spcPts val="0"/>
                </a:spcAft>
                <a:buNone/>
              </a:pPr>
              <a:r>
                <a:rPr lang="en-US" sz="1100" b="1" dirty="0" smtClean="0">
                  <a:solidFill>
                    <a:schemeClr val="tx2"/>
                  </a:solidFill>
                  <a:latin typeface="Calibri"/>
                  <a:cs typeface="Arial" pitchFamily="34" charset="0"/>
                </a:rPr>
                <a:t>iSCSI, SAS, Fibre</a:t>
              </a:r>
            </a:p>
          </p:txBody>
        </p:sp>
        <p:sp>
          <p:nvSpPr>
            <p:cNvPr id="13" name="TextBox 12"/>
            <p:cNvSpPr txBox="1"/>
            <p:nvPr/>
          </p:nvSpPr>
          <p:spPr>
            <a:xfrm>
              <a:off x="1920467" y="3605877"/>
              <a:ext cx="1625178" cy="500427"/>
            </a:xfrm>
            <a:prstGeom prst="rect">
              <a:avLst/>
            </a:prstGeom>
            <a:noFill/>
          </p:spPr>
          <p:txBody>
            <a:bodyPr wrap="square" rtlCol="0">
              <a:spAutoFit/>
            </a:bodyPr>
            <a:lstStyle/>
            <a:p>
              <a:pPr algn="ctr" defTabSz="914400" fontAlgn="auto">
                <a:spcBef>
                  <a:spcPts val="0"/>
                </a:spcBef>
                <a:spcAft>
                  <a:spcPts val="0"/>
                </a:spcAft>
                <a:buNone/>
              </a:pPr>
              <a:r>
                <a:rPr lang="en-US" sz="1200" b="1" dirty="0" smtClean="0">
                  <a:solidFill>
                    <a:schemeClr val="bg1"/>
                  </a:solidFill>
                  <a:latin typeface="Calibri"/>
                </a:rPr>
                <a:t>Live</a:t>
              </a:r>
            </a:p>
            <a:p>
              <a:pPr algn="ctr" defTabSz="914400" fontAlgn="auto">
                <a:spcBef>
                  <a:spcPts val="0"/>
                </a:spcBef>
                <a:spcAft>
                  <a:spcPts val="0"/>
                </a:spcAft>
                <a:buNone/>
              </a:pPr>
              <a:r>
                <a:rPr lang="en-US" sz="1200" b="1" dirty="0" smtClean="0">
                  <a:solidFill>
                    <a:schemeClr val="bg1"/>
                  </a:solidFill>
                  <a:latin typeface="Calibri"/>
                </a:rPr>
                <a:t>Migration</a:t>
              </a:r>
              <a:endParaRPr lang="en-US" sz="1200" b="1" dirty="0">
                <a:solidFill>
                  <a:schemeClr val="bg1"/>
                </a:solidFill>
                <a:latin typeface="Calibri"/>
              </a:endParaRPr>
            </a:p>
          </p:txBody>
        </p:sp>
        <p:sp>
          <p:nvSpPr>
            <p:cNvPr id="14" name="TextBox 13"/>
            <p:cNvSpPr txBox="1"/>
            <p:nvPr/>
          </p:nvSpPr>
          <p:spPr>
            <a:xfrm>
              <a:off x="988753" y="3934427"/>
              <a:ext cx="304720" cy="333618"/>
            </a:xfrm>
            <a:prstGeom prst="rect">
              <a:avLst/>
            </a:prstGeom>
            <a:noFill/>
          </p:spPr>
          <p:txBody>
            <a:bodyPr wrap="square" rtlCol="0">
              <a:spAutoFit/>
            </a:bodyPr>
            <a:lstStyle/>
            <a:p>
              <a:pPr defTabSz="914400" fontAlgn="auto">
                <a:spcBef>
                  <a:spcPts val="0"/>
                </a:spcBef>
                <a:spcAft>
                  <a:spcPts val="0"/>
                </a:spcAft>
              </a:pPr>
              <a:r>
                <a:rPr lang="en-US" sz="1400" dirty="0" smtClean="0">
                  <a:solidFill>
                    <a:schemeClr val="bg2"/>
                  </a:solidFill>
                  <a:latin typeface="Calibri"/>
                </a:rPr>
                <a:t>1</a:t>
              </a:r>
              <a:endParaRPr lang="en-US" sz="1400" dirty="0">
                <a:solidFill>
                  <a:schemeClr val="bg2"/>
                </a:solidFill>
                <a:latin typeface="Calibri"/>
              </a:endParaRPr>
            </a:p>
          </p:txBody>
        </p:sp>
        <p:sp>
          <p:nvSpPr>
            <p:cNvPr id="16" name="TextBox 15"/>
            <p:cNvSpPr txBox="1"/>
            <p:nvPr/>
          </p:nvSpPr>
          <p:spPr>
            <a:xfrm>
              <a:off x="1733148" y="4520276"/>
              <a:ext cx="2031471" cy="283575"/>
            </a:xfrm>
            <a:prstGeom prst="rect">
              <a:avLst/>
            </a:prstGeom>
            <a:noFill/>
          </p:spPr>
          <p:txBody>
            <a:bodyPr wrap="square" rtlCol="0">
              <a:spAutoFit/>
            </a:bodyPr>
            <a:lstStyle/>
            <a:p>
              <a:pPr algn="ctr" defTabSz="914400" fontAlgn="auto">
                <a:spcBef>
                  <a:spcPts val="0"/>
                </a:spcBef>
                <a:spcAft>
                  <a:spcPts val="0"/>
                </a:spcAft>
                <a:buNone/>
              </a:pPr>
              <a:r>
                <a:rPr lang="en-US" sz="1100" b="1" dirty="0" smtClean="0">
                  <a:solidFill>
                    <a:schemeClr val="bg2"/>
                  </a:solidFill>
                  <a:latin typeface="Calibri"/>
                </a:rPr>
                <a:t>Host cluster</a:t>
              </a:r>
              <a:endParaRPr lang="en-US" sz="1100" b="1" dirty="0">
                <a:solidFill>
                  <a:schemeClr val="bg2"/>
                </a:solidFill>
                <a:latin typeface="Calibri"/>
              </a:endParaRPr>
            </a:p>
          </p:txBody>
        </p:sp>
        <p:sp>
          <p:nvSpPr>
            <p:cNvPr id="17" name="Curved Down Arrow 16"/>
            <p:cNvSpPr/>
            <p:nvPr/>
          </p:nvSpPr>
          <p:spPr>
            <a:xfrm>
              <a:off x="2390078" y="3324826"/>
              <a:ext cx="711015" cy="2286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dirty="0">
                <a:solidFill>
                  <a:schemeClr val="bg2"/>
                </a:solidFill>
              </a:endParaRPr>
            </a:p>
          </p:txBody>
        </p:sp>
        <p:sp>
          <p:nvSpPr>
            <p:cNvPr id="18" name="Curved Down Arrow 17"/>
            <p:cNvSpPr/>
            <p:nvPr/>
          </p:nvSpPr>
          <p:spPr>
            <a:xfrm flipV="1">
              <a:off x="2390078" y="4103651"/>
              <a:ext cx="711015" cy="2286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dirty="0">
                <a:solidFill>
                  <a:schemeClr val="bg2"/>
                </a:solidFill>
              </a:endParaRPr>
            </a:p>
          </p:txBody>
        </p:sp>
        <p:sp>
          <p:nvSpPr>
            <p:cNvPr id="19" name="Rounded Rectangle 18"/>
            <p:cNvSpPr/>
            <p:nvPr/>
          </p:nvSpPr>
          <p:spPr bwMode="auto">
            <a:xfrm rot="16200000">
              <a:off x="-222507" y="2348812"/>
              <a:ext cx="2819399" cy="1828325"/>
            </a:xfrm>
            <a:prstGeom prst="roundRect">
              <a:avLst>
                <a:gd name="adj" fmla="val 2351"/>
              </a:avLst>
            </a:prstGeom>
            <a:solidFill>
              <a:schemeClr val="accent1">
                <a:lumMod val="50000"/>
              </a:schemeClr>
            </a:solidFill>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auto">
                <a:spcBef>
                  <a:spcPts val="0"/>
                </a:spcBef>
                <a:spcAft>
                  <a:spcPts val="0"/>
                </a:spcAft>
              </a:pPr>
              <a:endParaRPr lang="en-GB" sz="2000" dirty="0" smtClean="0">
                <a:solidFill>
                  <a:schemeClr val="accent1"/>
                </a:solidFill>
                <a:effectLst>
                  <a:outerShdw blurRad="38100" dist="38100" dir="2700000" algn="tl">
                    <a:srgbClr val="000000">
                      <a:alpha val="43137"/>
                    </a:srgbClr>
                  </a:outerShdw>
                </a:effectLst>
              </a:endParaRPr>
            </a:p>
          </p:txBody>
        </p:sp>
        <p:sp>
          <p:nvSpPr>
            <p:cNvPr id="20" name="Rounded Rectangle 19"/>
            <p:cNvSpPr/>
            <p:nvPr/>
          </p:nvSpPr>
          <p:spPr bwMode="auto">
            <a:xfrm rot="16200000">
              <a:off x="-147790" y="2442473"/>
              <a:ext cx="2666997" cy="1641005"/>
            </a:xfrm>
            <a:prstGeom prst="roundRect">
              <a:avLst>
                <a:gd name="adj" fmla="val 2351"/>
              </a:avLst>
            </a:prstGeom>
            <a:solidFill>
              <a:schemeClr val="accent1">
                <a:lumMod val="40000"/>
                <a:lumOff val="6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auto">
                <a:spcBef>
                  <a:spcPts val="0"/>
                </a:spcBef>
                <a:spcAft>
                  <a:spcPts val="0"/>
                </a:spcAft>
              </a:pPr>
              <a:endParaRPr lang="en-GB" sz="2000" dirty="0" smtClean="0">
                <a:solidFill>
                  <a:schemeClr val="bg1"/>
                </a:solidFill>
                <a:effectLst>
                  <a:outerShdw blurRad="38100" dist="38100" dir="2700000" algn="tl">
                    <a:srgbClr val="000000">
                      <a:alpha val="43137"/>
                    </a:srgbClr>
                  </a:outerShdw>
                </a:effectLst>
              </a:endParaRPr>
            </a:p>
          </p:txBody>
        </p:sp>
        <p:pic>
          <p:nvPicPr>
            <p:cNvPr id="25" name="Picture 2" descr="\\.PSF\Parallels Share\DDC\Server-Virtual-2U.png"/>
            <p:cNvPicPr>
              <a:picLocks noChangeAspect="1" noChangeArrowheads="1"/>
            </p:cNvPicPr>
            <p:nvPr/>
          </p:nvPicPr>
          <p:blipFill>
            <a:blip r:embed="rId4" cstate="print"/>
            <a:srcRect/>
            <a:stretch>
              <a:fillRect/>
            </a:stretch>
          </p:blipFill>
          <p:spPr bwMode="auto">
            <a:xfrm>
              <a:off x="514266" y="2005676"/>
              <a:ext cx="1321139" cy="759236"/>
            </a:xfrm>
            <a:prstGeom prst="rect">
              <a:avLst/>
            </a:prstGeom>
            <a:noFill/>
          </p:spPr>
        </p:pic>
        <p:pic>
          <p:nvPicPr>
            <p:cNvPr id="26" name="Picture 2" descr="\\.PSF\Parallels Share\DDC\Server-Virtual-2U.png"/>
            <p:cNvPicPr>
              <a:picLocks noChangeAspect="1" noChangeArrowheads="1"/>
            </p:cNvPicPr>
            <p:nvPr/>
          </p:nvPicPr>
          <p:blipFill>
            <a:blip r:embed="rId4" cstate="print"/>
            <a:srcRect/>
            <a:stretch>
              <a:fillRect/>
            </a:stretch>
          </p:blipFill>
          <p:spPr bwMode="auto">
            <a:xfrm>
              <a:off x="540189" y="3724033"/>
              <a:ext cx="1321139" cy="759236"/>
            </a:xfrm>
            <a:prstGeom prst="rect">
              <a:avLst/>
            </a:prstGeom>
            <a:noFill/>
          </p:spPr>
        </p:pic>
        <p:pic>
          <p:nvPicPr>
            <p:cNvPr id="35" name="Picture 10" descr="\\.PSF\Parallels Share\DDC\Application-Virtual-SQL.png"/>
            <p:cNvPicPr>
              <a:picLocks noChangeAspect="1" noChangeArrowheads="1"/>
            </p:cNvPicPr>
            <p:nvPr/>
          </p:nvPicPr>
          <p:blipFill>
            <a:blip r:embed="rId5" cstate="print"/>
            <a:srcRect/>
            <a:stretch>
              <a:fillRect/>
            </a:stretch>
          </p:blipFill>
          <p:spPr bwMode="auto">
            <a:xfrm>
              <a:off x="984044" y="2092291"/>
              <a:ext cx="458393" cy="361061"/>
            </a:xfrm>
            <a:prstGeom prst="rect">
              <a:avLst/>
            </a:prstGeom>
            <a:noFill/>
          </p:spPr>
        </p:pic>
        <p:pic>
          <p:nvPicPr>
            <p:cNvPr id="36" name="Picture 10" descr="\\.PSF\Parallels Share\DDC\Application-Virtual-SQL.png"/>
            <p:cNvPicPr>
              <a:picLocks noChangeAspect="1" noChangeArrowheads="1"/>
            </p:cNvPicPr>
            <p:nvPr/>
          </p:nvPicPr>
          <p:blipFill>
            <a:blip r:embed="rId5" cstate="print"/>
            <a:srcRect/>
            <a:stretch>
              <a:fillRect/>
            </a:stretch>
          </p:blipFill>
          <p:spPr bwMode="auto">
            <a:xfrm>
              <a:off x="1015400" y="3836709"/>
              <a:ext cx="458393" cy="361061"/>
            </a:xfrm>
            <a:prstGeom prst="rect">
              <a:avLst/>
            </a:prstGeom>
            <a:noFill/>
          </p:spPr>
        </p:pic>
        <p:cxnSp>
          <p:nvCxnSpPr>
            <p:cNvPr id="40" name="Straight Connector 39"/>
            <p:cNvCxnSpPr/>
            <p:nvPr/>
          </p:nvCxnSpPr>
          <p:spPr>
            <a:xfrm>
              <a:off x="1530002" y="4367874"/>
              <a:ext cx="812590" cy="533399"/>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428428" y="4444074"/>
              <a:ext cx="711015" cy="457200"/>
            </a:xfrm>
            <a:prstGeom prst="line">
              <a:avLst/>
            </a:prstGeom>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419950" y="3006691"/>
              <a:ext cx="1549922" cy="700598"/>
            </a:xfrm>
            <a:prstGeom prst="rect">
              <a:avLst/>
            </a:prstGeom>
            <a:noFill/>
          </p:spPr>
          <p:txBody>
            <a:bodyPr wrap="square" lIns="0" tIns="0" rIns="0" bIns="0" rtlCol="0">
              <a:spAutoFit/>
            </a:bodyPr>
            <a:lstStyle/>
            <a:p>
              <a:pPr algn="ctr"/>
              <a:r>
                <a:rPr lang="en-US" sz="1400" b="1" dirty="0" smtClean="0">
                  <a:gradFill>
                    <a:gsLst>
                      <a:gs pos="0">
                        <a:schemeClr val="tx1"/>
                      </a:gs>
                      <a:gs pos="86000">
                        <a:schemeClr val="tx1"/>
                      </a:gs>
                    </a:gsLst>
                    <a:lin ang="5400000" scaled="0"/>
                  </a:gradFill>
                </a:rPr>
                <a:t>8 VMs with </a:t>
              </a:r>
              <a:r>
                <a:rPr lang="en-US" sz="1400" b="1" dirty="0" smtClean="0">
                  <a:solidFill>
                    <a:srgbClr val="FFC000"/>
                  </a:solidFill>
                </a:rPr>
                <a:t>12GB</a:t>
              </a:r>
              <a:r>
                <a:rPr lang="en-US" sz="1400" b="1" dirty="0" smtClean="0">
                  <a:gradFill>
                    <a:gsLst>
                      <a:gs pos="0">
                        <a:schemeClr val="tx1"/>
                      </a:gs>
                      <a:gs pos="86000">
                        <a:schemeClr val="tx1"/>
                      </a:gs>
                    </a:gsLst>
                    <a:lin ang="5400000" scaled="0"/>
                  </a:gradFill>
                </a:rPr>
                <a:t> Memory</a:t>
              </a:r>
            </a:p>
          </p:txBody>
        </p:sp>
        <p:sp>
          <p:nvSpPr>
            <p:cNvPr id="54" name="TextBox 53"/>
            <p:cNvSpPr txBox="1"/>
            <p:nvPr/>
          </p:nvSpPr>
          <p:spPr>
            <a:xfrm>
              <a:off x="4058052" y="3941744"/>
              <a:ext cx="304720" cy="333618"/>
            </a:xfrm>
            <a:prstGeom prst="rect">
              <a:avLst/>
            </a:prstGeom>
            <a:noFill/>
          </p:spPr>
          <p:txBody>
            <a:bodyPr wrap="square" rtlCol="0">
              <a:spAutoFit/>
            </a:bodyPr>
            <a:lstStyle/>
            <a:p>
              <a:pPr defTabSz="914400" fontAlgn="auto">
                <a:spcBef>
                  <a:spcPts val="0"/>
                </a:spcBef>
                <a:spcAft>
                  <a:spcPts val="0"/>
                </a:spcAft>
              </a:pPr>
              <a:r>
                <a:rPr lang="en-US" sz="1400" dirty="0" smtClean="0">
                  <a:solidFill>
                    <a:schemeClr val="bg2"/>
                  </a:solidFill>
                  <a:latin typeface="Calibri"/>
                </a:rPr>
                <a:t>1</a:t>
              </a:r>
              <a:endParaRPr lang="en-US" sz="1400" dirty="0">
                <a:solidFill>
                  <a:schemeClr val="bg2"/>
                </a:solidFill>
                <a:latin typeface="Calibri"/>
              </a:endParaRPr>
            </a:p>
          </p:txBody>
        </p:sp>
        <p:sp>
          <p:nvSpPr>
            <p:cNvPr id="55" name="Rounded Rectangle 54"/>
            <p:cNvSpPr/>
            <p:nvPr/>
          </p:nvSpPr>
          <p:spPr bwMode="auto">
            <a:xfrm rot="16200000">
              <a:off x="2846792" y="2356130"/>
              <a:ext cx="2819399" cy="1828325"/>
            </a:xfrm>
            <a:prstGeom prst="roundRect">
              <a:avLst>
                <a:gd name="adj" fmla="val 2351"/>
              </a:avLst>
            </a:prstGeom>
            <a:solidFill>
              <a:schemeClr val="accent1">
                <a:lumMod val="50000"/>
              </a:schemeClr>
            </a:solidFill>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auto">
                <a:spcBef>
                  <a:spcPts val="0"/>
                </a:spcBef>
                <a:spcAft>
                  <a:spcPts val="0"/>
                </a:spcAft>
              </a:pPr>
              <a:endParaRPr lang="en-GB" sz="2000" dirty="0" smtClean="0">
                <a:solidFill>
                  <a:schemeClr val="bg2"/>
                </a:solidFill>
                <a:effectLst>
                  <a:outerShdw blurRad="38100" dist="38100" dir="2700000" algn="tl">
                    <a:srgbClr val="000000">
                      <a:alpha val="43137"/>
                    </a:srgbClr>
                  </a:outerShdw>
                </a:effectLst>
              </a:endParaRPr>
            </a:p>
          </p:txBody>
        </p:sp>
        <p:sp>
          <p:nvSpPr>
            <p:cNvPr id="56" name="Rounded Rectangle 55"/>
            <p:cNvSpPr/>
            <p:nvPr/>
          </p:nvSpPr>
          <p:spPr bwMode="auto">
            <a:xfrm rot="16200000">
              <a:off x="2921509" y="2449791"/>
              <a:ext cx="2666997" cy="1641005"/>
            </a:xfrm>
            <a:prstGeom prst="roundRect">
              <a:avLst>
                <a:gd name="adj" fmla="val 2351"/>
              </a:avLst>
            </a:prstGeom>
            <a:solidFill>
              <a:schemeClr val="accent1">
                <a:lumMod val="40000"/>
                <a:lumOff val="6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a:endParaRPr lang="en-GB" sz="2000" dirty="0">
                <a:solidFill>
                  <a:schemeClr val="bg1"/>
                </a:solidFill>
                <a:effectLst>
                  <a:outerShdw blurRad="38100" dist="38100" dir="2700000" algn="tl">
                    <a:srgbClr val="000000">
                      <a:alpha val="43137"/>
                    </a:srgbClr>
                  </a:outerShdw>
                </a:effectLst>
              </a:endParaRPr>
            </a:p>
          </p:txBody>
        </p:sp>
        <p:pic>
          <p:nvPicPr>
            <p:cNvPr id="57" name="Picture 2" descr="\\.PSF\Parallels Share\DDC\Server-Virtual-2U.png"/>
            <p:cNvPicPr>
              <a:picLocks noChangeAspect="1" noChangeArrowheads="1"/>
            </p:cNvPicPr>
            <p:nvPr/>
          </p:nvPicPr>
          <p:blipFill>
            <a:blip r:embed="rId4" cstate="print"/>
            <a:srcRect/>
            <a:stretch>
              <a:fillRect/>
            </a:stretch>
          </p:blipFill>
          <p:spPr bwMode="auto">
            <a:xfrm>
              <a:off x="3583565" y="2012994"/>
              <a:ext cx="1321139" cy="759236"/>
            </a:xfrm>
            <a:prstGeom prst="rect">
              <a:avLst/>
            </a:prstGeom>
            <a:noFill/>
          </p:spPr>
        </p:pic>
        <p:pic>
          <p:nvPicPr>
            <p:cNvPr id="58" name="Picture 2" descr="\\.PSF\Parallels Share\DDC\Server-Virtual-2U.png"/>
            <p:cNvPicPr>
              <a:picLocks noChangeAspect="1" noChangeArrowheads="1"/>
            </p:cNvPicPr>
            <p:nvPr/>
          </p:nvPicPr>
          <p:blipFill>
            <a:blip r:embed="rId4" cstate="print"/>
            <a:srcRect/>
            <a:stretch>
              <a:fillRect/>
            </a:stretch>
          </p:blipFill>
          <p:spPr bwMode="auto">
            <a:xfrm>
              <a:off x="3609488" y="3731351"/>
              <a:ext cx="1321139" cy="759236"/>
            </a:xfrm>
            <a:prstGeom prst="rect">
              <a:avLst/>
            </a:prstGeom>
            <a:noFill/>
          </p:spPr>
        </p:pic>
        <p:pic>
          <p:nvPicPr>
            <p:cNvPr id="59" name="Picture 10" descr="\\.PSF\Parallels Share\DDC\Application-Virtual-SQL.png"/>
            <p:cNvPicPr>
              <a:picLocks noChangeAspect="1" noChangeArrowheads="1"/>
            </p:cNvPicPr>
            <p:nvPr/>
          </p:nvPicPr>
          <p:blipFill>
            <a:blip r:embed="rId5" cstate="print"/>
            <a:srcRect/>
            <a:stretch>
              <a:fillRect/>
            </a:stretch>
          </p:blipFill>
          <p:spPr bwMode="auto">
            <a:xfrm>
              <a:off x="4053343" y="2099609"/>
              <a:ext cx="458393" cy="361061"/>
            </a:xfrm>
            <a:prstGeom prst="rect">
              <a:avLst/>
            </a:prstGeom>
            <a:noFill/>
          </p:spPr>
        </p:pic>
        <p:pic>
          <p:nvPicPr>
            <p:cNvPr id="60" name="Picture 10" descr="\\.PSF\Parallels Share\DDC\Application-Virtual-SQL.png"/>
            <p:cNvPicPr>
              <a:picLocks noChangeAspect="1" noChangeArrowheads="1"/>
            </p:cNvPicPr>
            <p:nvPr/>
          </p:nvPicPr>
          <p:blipFill>
            <a:blip r:embed="rId5" cstate="print"/>
            <a:srcRect/>
            <a:stretch>
              <a:fillRect/>
            </a:stretch>
          </p:blipFill>
          <p:spPr bwMode="auto">
            <a:xfrm>
              <a:off x="4084699" y="3844027"/>
              <a:ext cx="458393" cy="361061"/>
            </a:xfrm>
            <a:prstGeom prst="rect">
              <a:avLst/>
            </a:prstGeom>
            <a:noFill/>
          </p:spPr>
        </p:pic>
        <p:sp>
          <p:nvSpPr>
            <p:cNvPr id="61" name="TextBox 60"/>
            <p:cNvSpPr txBox="1"/>
            <p:nvPr/>
          </p:nvSpPr>
          <p:spPr>
            <a:xfrm>
              <a:off x="3489249" y="3014009"/>
              <a:ext cx="1549922" cy="700598"/>
            </a:xfrm>
            <a:prstGeom prst="rect">
              <a:avLst/>
            </a:prstGeom>
            <a:noFill/>
          </p:spPr>
          <p:txBody>
            <a:bodyPr wrap="square" lIns="0" tIns="0" rIns="0" bIns="0" rtlCol="0">
              <a:spAutoFit/>
            </a:bodyPr>
            <a:lstStyle/>
            <a:p>
              <a:pPr algn="ctr"/>
              <a:r>
                <a:rPr lang="en-US" sz="1400" b="1" dirty="0" smtClean="0">
                  <a:gradFill>
                    <a:gsLst>
                      <a:gs pos="0">
                        <a:schemeClr val="tx1"/>
                      </a:gs>
                      <a:gs pos="86000">
                        <a:schemeClr val="tx1"/>
                      </a:gs>
                    </a:gsLst>
                    <a:lin ang="5400000" scaled="0"/>
                  </a:gradFill>
                </a:rPr>
                <a:t>8 VMs with </a:t>
              </a:r>
              <a:r>
                <a:rPr lang="en-US" sz="1400" b="1" dirty="0" smtClean="0">
                  <a:solidFill>
                    <a:srgbClr val="FFC000"/>
                  </a:solidFill>
                </a:rPr>
                <a:t>12GB</a:t>
              </a:r>
              <a:r>
                <a:rPr lang="en-US" sz="1400" b="1" dirty="0" smtClean="0">
                  <a:gradFill>
                    <a:gsLst>
                      <a:gs pos="0">
                        <a:schemeClr val="tx1"/>
                      </a:gs>
                      <a:gs pos="86000">
                        <a:schemeClr val="tx1"/>
                      </a:gs>
                    </a:gsLst>
                    <a:lin ang="5400000" scaled="0"/>
                  </a:gradFill>
                </a:rPr>
                <a:t> Memory</a:t>
              </a:r>
            </a:p>
          </p:txBody>
        </p:sp>
        <p:cxnSp>
          <p:nvCxnSpPr>
            <p:cNvPr id="42" name="Straight Connector 41"/>
            <p:cNvCxnSpPr/>
            <p:nvPr/>
          </p:nvCxnSpPr>
          <p:spPr>
            <a:xfrm rot="5400000">
              <a:off x="3345562" y="4279068"/>
              <a:ext cx="533401" cy="711012"/>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3521157" y="4367955"/>
              <a:ext cx="457200" cy="609439"/>
            </a:xfrm>
            <a:prstGeom prst="line">
              <a:avLst/>
            </a:prstGeom>
          </p:spPr>
          <p:style>
            <a:lnRef idx="1">
              <a:schemeClr val="accent1"/>
            </a:lnRef>
            <a:fillRef idx="0">
              <a:schemeClr val="accent1"/>
            </a:fillRef>
            <a:effectRef idx="0">
              <a:schemeClr val="accent1"/>
            </a:effectRef>
            <a:fontRef idx="minor">
              <a:schemeClr val="tx1"/>
            </a:fontRef>
          </p:style>
        </p:cxnSp>
      </p:grpSp>
      <p:sp>
        <p:nvSpPr>
          <p:cNvPr id="82" name="TextBox 81"/>
          <p:cNvSpPr txBox="1"/>
          <p:nvPr/>
        </p:nvSpPr>
        <p:spPr>
          <a:xfrm>
            <a:off x="4246128" y="5621186"/>
            <a:ext cx="2990168" cy="861774"/>
          </a:xfrm>
          <a:prstGeom prst="rect">
            <a:avLst/>
          </a:prstGeom>
          <a:noFill/>
        </p:spPr>
        <p:txBody>
          <a:bodyPr wrap="square" lIns="0" tIns="0" rIns="0" bIns="0" rtlCol="0">
            <a:spAutoFit/>
          </a:bodyPr>
          <a:lstStyle/>
          <a:p>
            <a:pPr algn="ctr"/>
            <a:r>
              <a:rPr lang="en-US" sz="1400" dirty="0">
                <a:solidFill>
                  <a:schemeClr val="bg1"/>
                </a:solidFill>
              </a:rPr>
              <a:t>~12,500 SQL </a:t>
            </a:r>
            <a:r>
              <a:rPr lang="en-US" sz="1400" dirty="0" smtClean="0">
                <a:solidFill>
                  <a:schemeClr val="bg1"/>
                </a:solidFill>
              </a:rPr>
              <a:t>Batches/sec</a:t>
            </a:r>
          </a:p>
          <a:p>
            <a:pPr algn="ctr"/>
            <a:r>
              <a:rPr lang="en-US" sz="1400" dirty="0" smtClean="0">
                <a:solidFill>
                  <a:schemeClr val="bg1"/>
                </a:solidFill>
              </a:rPr>
              <a:t>~12,000 Sustained Read IOPs</a:t>
            </a:r>
          </a:p>
          <a:p>
            <a:pPr algn="ctr"/>
            <a:r>
              <a:rPr lang="en-US" sz="1400" dirty="0">
                <a:solidFill>
                  <a:schemeClr val="bg1"/>
                </a:solidFill>
              </a:rPr>
              <a:t>(~11-13ms response time)</a:t>
            </a:r>
          </a:p>
          <a:p>
            <a:pPr algn="ctr"/>
            <a:endParaRPr lang="en-US" sz="1400" dirty="0" smtClean="0">
              <a:solidFill>
                <a:schemeClr val="bg1"/>
              </a:solidFill>
            </a:endParaRPr>
          </a:p>
        </p:txBody>
      </p:sp>
      <p:grpSp>
        <p:nvGrpSpPr>
          <p:cNvPr id="100" name="Group 99"/>
          <p:cNvGrpSpPr/>
          <p:nvPr/>
        </p:nvGrpSpPr>
        <p:grpSpPr>
          <a:xfrm>
            <a:off x="3955215" y="1866884"/>
            <a:ext cx="3022944" cy="3754238"/>
            <a:chOff x="6606513" y="1922157"/>
            <a:chExt cx="4897624" cy="4005388"/>
          </a:xfrm>
        </p:grpSpPr>
        <p:grpSp>
          <p:nvGrpSpPr>
            <p:cNvPr id="62" name="Group 188"/>
            <p:cNvGrpSpPr/>
            <p:nvPr/>
          </p:nvGrpSpPr>
          <p:grpSpPr>
            <a:xfrm>
              <a:off x="7791847" y="5130348"/>
              <a:ext cx="2522579" cy="797197"/>
              <a:chOff x="7719973" y="4100711"/>
              <a:chExt cx="2452185" cy="1004253"/>
            </a:xfrm>
          </p:grpSpPr>
          <p:sp>
            <p:nvSpPr>
              <p:cNvPr id="63" name="Oval 62"/>
              <p:cNvSpPr/>
              <p:nvPr/>
            </p:nvSpPr>
            <p:spPr>
              <a:xfrm>
                <a:off x="7798297" y="4100711"/>
                <a:ext cx="2286000" cy="609602"/>
              </a:xfrm>
              <a:prstGeom prst="ellipse">
                <a:avLst/>
              </a:prstGeom>
              <a:ln/>
            </p:spPr>
            <p:style>
              <a:lnRef idx="3">
                <a:schemeClr val="lt1"/>
              </a:lnRef>
              <a:fillRef idx="1">
                <a:schemeClr val="accent6"/>
              </a:fillRef>
              <a:effectRef idx="1">
                <a:schemeClr val="accent6"/>
              </a:effectRef>
              <a:fontRef idx="minor">
                <a:schemeClr val="lt1"/>
              </a:fontRef>
            </p:style>
            <p:txBody>
              <a:bodyPr rtlCol="0" anchor="ctr"/>
              <a:lstStyle/>
              <a:p>
                <a:pPr algn="ctr" defTabSz="914400" fontAlgn="auto">
                  <a:spcBef>
                    <a:spcPts val="0"/>
                  </a:spcBef>
                  <a:spcAft>
                    <a:spcPts val="0"/>
                  </a:spcAft>
                </a:pPr>
                <a:endParaRPr lang="en-US" dirty="0">
                  <a:solidFill>
                    <a:schemeClr val="bg2"/>
                  </a:solidFill>
                </a:endParaRPr>
              </a:p>
            </p:txBody>
          </p:sp>
          <p:pic>
            <p:nvPicPr>
              <p:cNvPr id="64" name="Picture 2" descr="C:\Users\jsafreed\Documents\Graphics\_eHOME ICONS\barrel yellow data storage.png"/>
              <p:cNvPicPr>
                <a:picLocks noChangeAspect="1" noChangeArrowheads="1"/>
              </p:cNvPicPr>
              <p:nvPr/>
            </p:nvPicPr>
            <p:blipFill>
              <a:blip r:embed="rId3" cstate="print"/>
              <a:srcRect/>
              <a:stretch>
                <a:fillRect/>
              </a:stretch>
            </p:blipFill>
            <p:spPr bwMode="auto">
              <a:xfrm>
                <a:off x="8593429" y="4643001"/>
                <a:ext cx="691627" cy="461963"/>
              </a:xfrm>
              <a:prstGeom prst="rect">
                <a:avLst/>
              </a:prstGeom>
              <a:solidFill>
                <a:schemeClr val="accent1">
                  <a:lumMod val="40000"/>
                  <a:lumOff val="60000"/>
                </a:schemeClr>
              </a:solidFill>
              <a:ln>
                <a:headEnd type="none" w="med" len="med"/>
                <a:tailEnd type="none" w="med" len="med"/>
              </a:ln>
            </p:spPr>
          </p:pic>
          <p:pic>
            <p:nvPicPr>
              <p:cNvPr id="65" name="Picture 2" descr="C:\Users\jsafreed\Documents\Graphics\_eHOME ICONS\barrel yellow data storage.png"/>
              <p:cNvPicPr>
                <a:picLocks noChangeAspect="1" noChangeArrowheads="1"/>
              </p:cNvPicPr>
              <p:nvPr/>
            </p:nvPicPr>
            <p:blipFill>
              <a:blip r:embed="rId3" cstate="print"/>
              <a:srcRect/>
              <a:stretch>
                <a:fillRect/>
              </a:stretch>
            </p:blipFill>
            <p:spPr bwMode="auto">
              <a:xfrm>
                <a:off x="9480531" y="4627361"/>
                <a:ext cx="691627" cy="461963"/>
              </a:xfrm>
              <a:prstGeom prst="rect">
                <a:avLst/>
              </a:prstGeom>
              <a:solidFill>
                <a:schemeClr val="accent1">
                  <a:lumMod val="40000"/>
                  <a:lumOff val="60000"/>
                </a:schemeClr>
              </a:solidFill>
              <a:ln>
                <a:headEnd type="none" w="med" len="med"/>
                <a:tailEnd type="none" w="med" len="med"/>
              </a:ln>
            </p:spPr>
          </p:pic>
          <p:pic>
            <p:nvPicPr>
              <p:cNvPr id="66" name="Picture 2" descr="C:\Users\jsafreed\Documents\Graphics\_eHOME ICONS\barrel yellow data storage.png"/>
              <p:cNvPicPr>
                <a:picLocks noChangeAspect="1" noChangeArrowheads="1"/>
              </p:cNvPicPr>
              <p:nvPr/>
            </p:nvPicPr>
            <p:blipFill>
              <a:blip r:embed="rId3" cstate="print"/>
              <a:srcRect/>
              <a:stretch>
                <a:fillRect/>
              </a:stretch>
            </p:blipFill>
            <p:spPr bwMode="auto">
              <a:xfrm>
                <a:off x="7719973" y="4631613"/>
                <a:ext cx="691627" cy="461963"/>
              </a:xfrm>
              <a:prstGeom prst="rect">
                <a:avLst/>
              </a:prstGeom>
              <a:solidFill>
                <a:schemeClr val="accent1">
                  <a:lumMod val="40000"/>
                  <a:lumOff val="60000"/>
                </a:schemeClr>
              </a:solidFill>
              <a:ln>
                <a:headEnd type="none" w="med" len="med"/>
                <a:tailEnd type="none" w="med" len="med"/>
              </a:ln>
            </p:spPr>
          </p:pic>
        </p:grpSp>
        <p:sp>
          <p:nvSpPr>
            <p:cNvPr id="67" name="Flowchart: Magnetic Disk 66"/>
            <p:cNvSpPr/>
            <p:nvPr/>
          </p:nvSpPr>
          <p:spPr>
            <a:xfrm>
              <a:off x="8269779" y="4935332"/>
              <a:ext cx="1625177" cy="568227"/>
            </a:xfrm>
            <a:prstGeom prst="flowChartMagneticDisk">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400" fontAlgn="auto">
                <a:spcBef>
                  <a:spcPts val="0"/>
                </a:spcBef>
                <a:spcAft>
                  <a:spcPts val="0"/>
                </a:spcAft>
              </a:pPr>
              <a:endParaRPr lang="en-US" sz="1400" b="1" dirty="0">
                <a:solidFill>
                  <a:schemeClr val="bg2"/>
                </a:solidFill>
                <a:effectLst>
                  <a:outerShdw blurRad="38100" dist="38100" dir="2700000" algn="tl">
                    <a:srgbClr val="000000">
                      <a:alpha val="43137"/>
                    </a:srgbClr>
                  </a:outerShdw>
                </a:effectLst>
              </a:endParaRPr>
            </a:p>
          </p:txBody>
        </p:sp>
        <p:sp>
          <p:nvSpPr>
            <p:cNvPr id="68" name="TextBox 67"/>
            <p:cNvSpPr txBox="1"/>
            <p:nvPr/>
          </p:nvSpPr>
          <p:spPr>
            <a:xfrm>
              <a:off x="8160799" y="5058135"/>
              <a:ext cx="1877762" cy="476131"/>
            </a:xfrm>
            <a:prstGeom prst="rect">
              <a:avLst/>
            </a:prstGeom>
            <a:noFill/>
          </p:spPr>
          <p:txBody>
            <a:bodyPr wrap="square" rtlCol="0">
              <a:spAutoFit/>
            </a:bodyPr>
            <a:lstStyle/>
            <a:p>
              <a:pPr algn="ctr" defTabSz="914400" fontAlgn="auto">
                <a:spcBef>
                  <a:spcPts val="0"/>
                </a:spcBef>
                <a:spcAft>
                  <a:spcPts val="0"/>
                </a:spcAft>
                <a:buNone/>
              </a:pPr>
              <a:r>
                <a:rPr lang="en-US" sz="1200" b="1" dirty="0" smtClean="0">
                  <a:solidFill>
                    <a:schemeClr val="tx2"/>
                  </a:solidFill>
                  <a:latin typeface="Calibri"/>
                  <a:cs typeface="Arial" pitchFamily="34" charset="0"/>
                </a:rPr>
                <a:t>Shared Storage</a:t>
              </a:r>
            </a:p>
            <a:p>
              <a:pPr algn="ctr" defTabSz="914400" fontAlgn="auto">
                <a:spcBef>
                  <a:spcPts val="0"/>
                </a:spcBef>
                <a:spcAft>
                  <a:spcPts val="0"/>
                </a:spcAft>
                <a:buNone/>
              </a:pPr>
              <a:r>
                <a:rPr lang="en-US" sz="1100" b="1" dirty="0" smtClean="0">
                  <a:solidFill>
                    <a:schemeClr val="tx2"/>
                  </a:solidFill>
                  <a:latin typeface="Calibri"/>
                  <a:cs typeface="Arial" pitchFamily="34" charset="0"/>
                </a:rPr>
                <a:t>iSCSI, SAS, Fibre</a:t>
              </a:r>
            </a:p>
          </p:txBody>
        </p:sp>
        <p:sp>
          <p:nvSpPr>
            <p:cNvPr id="69" name="TextBox 68"/>
            <p:cNvSpPr txBox="1"/>
            <p:nvPr/>
          </p:nvSpPr>
          <p:spPr>
            <a:xfrm>
              <a:off x="8253950" y="3674760"/>
              <a:ext cx="1625178" cy="492549"/>
            </a:xfrm>
            <a:prstGeom prst="rect">
              <a:avLst/>
            </a:prstGeom>
            <a:noFill/>
          </p:spPr>
          <p:txBody>
            <a:bodyPr wrap="square" rtlCol="0">
              <a:spAutoFit/>
            </a:bodyPr>
            <a:lstStyle/>
            <a:p>
              <a:pPr algn="ctr" defTabSz="914400" fontAlgn="auto">
                <a:spcBef>
                  <a:spcPts val="0"/>
                </a:spcBef>
                <a:spcAft>
                  <a:spcPts val="0"/>
                </a:spcAft>
                <a:buNone/>
              </a:pPr>
              <a:r>
                <a:rPr lang="en-US" sz="1200" b="1" dirty="0" smtClean="0">
                  <a:solidFill>
                    <a:schemeClr val="bg1"/>
                  </a:solidFill>
                  <a:latin typeface="Calibri"/>
                </a:rPr>
                <a:t>Live</a:t>
              </a:r>
            </a:p>
            <a:p>
              <a:pPr algn="ctr" defTabSz="914400" fontAlgn="auto">
                <a:spcBef>
                  <a:spcPts val="0"/>
                </a:spcBef>
                <a:spcAft>
                  <a:spcPts val="0"/>
                </a:spcAft>
                <a:buNone/>
              </a:pPr>
              <a:r>
                <a:rPr lang="en-US" sz="1200" b="1" dirty="0" smtClean="0">
                  <a:solidFill>
                    <a:schemeClr val="bg1"/>
                  </a:solidFill>
                  <a:latin typeface="Calibri"/>
                </a:rPr>
                <a:t>Migration</a:t>
              </a:r>
              <a:endParaRPr lang="en-US" sz="1200" b="1" dirty="0">
                <a:solidFill>
                  <a:schemeClr val="bg1"/>
                </a:solidFill>
                <a:latin typeface="Calibri"/>
              </a:endParaRPr>
            </a:p>
          </p:txBody>
        </p:sp>
        <p:sp>
          <p:nvSpPr>
            <p:cNvPr id="70" name="TextBox 69"/>
            <p:cNvSpPr txBox="1"/>
            <p:nvPr/>
          </p:nvSpPr>
          <p:spPr>
            <a:xfrm>
              <a:off x="7322236" y="4003309"/>
              <a:ext cx="304721" cy="328367"/>
            </a:xfrm>
            <a:prstGeom prst="rect">
              <a:avLst/>
            </a:prstGeom>
            <a:noFill/>
          </p:spPr>
          <p:txBody>
            <a:bodyPr wrap="square" rtlCol="0">
              <a:spAutoFit/>
            </a:bodyPr>
            <a:lstStyle/>
            <a:p>
              <a:pPr defTabSz="914400" fontAlgn="auto">
                <a:spcBef>
                  <a:spcPts val="0"/>
                </a:spcBef>
                <a:spcAft>
                  <a:spcPts val="0"/>
                </a:spcAft>
              </a:pPr>
              <a:r>
                <a:rPr lang="en-US" sz="1400" dirty="0" smtClean="0">
                  <a:solidFill>
                    <a:schemeClr val="bg2"/>
                  </a:solidFill>
                  <a:latin typeface="Calibri"/>
                </a:rPr>
                <a:t>1</a:t>
              </a:r>
              <a:endParaRPr lang="en-US" sz="1400" dirty="0">
                <a:solidFill>
                  <a:schemeClr val="bg2"/>
                </a:solidFill>
                <a:latin typeface="Calibri"/>
              </a:endParaRPr>
            </a:p>
          </p:txBody>
        </p:sp>
        <p:sp>
          <p:nvSpPr>
            <p:cNvPr id="71" name="TextBox 70"/>
            <p:cNvSpPr txBox="1"/>
            <p:nvPr/>
          </p:nvSpPr>
          <p:spPr>
            <a:xfrm>
              <a:off x="8066631" y="4589158"/>
              <a:ext cx="2031471" cy="279111"/>
            </a:xfrm>
            <a:prstGeom prst="rect">
              <a:avLst/>
            </a:prstGeom>
            <a:noFill/>
          </p:spPr>
          <p:txBody>
            <a:bodyPr wrap="square" rtlCol="0">
              <a:spAutoFit/>
            </a:bodyPr>
            <a:lstStyle/>
            <a:p>
              <a:pPr algn="ctr" defTabSz="914400" fontAlgn="auto">
                <a:spcBef>
                  <a:spcPts val="0"/>
                </a:spcBef>
                <a:spcAft>
                  <a:spcPts val="0"/>
                </a:spcAft>
                <a:buNone/>
              </a:pPr>
              <a:r>
                <a:rPr lang="en-US" sz="1100" b="1" dirty="0" smtClean="0">
                  <a:solidFill>
                    <a:schemeClr val="bg2"/>
                  </a:solidFill>
                  <a:latin typeface="Calibri"/>
                </a:rPr>
                <a:t>Host cluster</a:t>
              </a:r>
              <a:endParaRPr lang="en-US" sz="1100" b="1" dirty="0">
                <a:solidFill>
                  <a:schemeClr val="bg2"/>
                </a:solidFill>
                <a:latin typeface="Calibri"/>
              </a:endParaRPr>
            </a:p>
          </p:txBody>
        </p:sp>
        <p:sp>
          <p:nvSpPr>
            <p:cNvPr id="72" name="Curved Down Arrow 71"/>
            <p:cNvSpPr/>
            <p:nvPr/>
          </p:nvSpPr>
          <p:spPr>
            <a:xfrm>
              <a:off x="8723561" y="3393708"/>
              <a:ext cx="711015" cy="2286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dirty="0">
                <a:solidFill>
                  <a:schemeClr val="bg2"/>
                </a:solidFill>
              </a:endParaRPr>
            </a:p>
          </p:txBody>
        </p:sp>
        <p:sp>
          <p:nvSpPr>
            <p:cNvPr id="73" name="Curved Down Arrow 72"/>
            <p:cNvSpPr/>
            <p:nvPr/>
          </p:nvSpPr>
          <p:spPr>
            <a:xfrm flipV="1">
              <a:off x="8723561" y="4172533"/>
              <a:ext cx="711015" cy="2286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dirty="0">
                <a:solidFill>
                  <a:schemeClr val="bg2"/>
                </a:solidFill>
              </a:endParaRPr>
            </a:p>
          </p:txBody>
        </p:sp>
        <p:sp>
          <p:nvSpPr>
            <p:cNvPr id="74" name="Rounded Rectangle 73"/>
            <p:cNvSpPr/>
            <p:nvPr/>
          </p:nvSpPr>
          <p:spPr bwMode="auto">
            <a:xfrm rot="16200000">
              <a:off x="6110976" y="2417694"/>
              <a:ext cx="2819399" cy="1828325"/>
            </a:xfrm>
            <a:prstGeom prst="roundRect">
              <a:avLst>
                <a:gd name="adj" fmla="val 2351"/>
              </a:avLst>
            </a:prstGeom>
            <a:solidFill>
              <a:schemeClr val="accent1">
                <a:lumMod val="50000"/>
              </a:schemeClr>
            </a:solidFill>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auto">
                <a:spcBef>
                  <a:spcPts val="0"/>
                </a:spcBef>
                <a:spcAft>
                  <a:spcPts val="0"/>
                </a:spcAft>
              </a:pPr>
              <a:endParaRPr lang="en-GB" sz="2000" dirty="0" smtClean="0">
                <a:solidFill>
                  <a:schemeClr val="bg2"/>
                </a:solidFill>
                <a:effectLst>
                  <a:outerShdw blurRad="38100" dist="38100" dir="2700000" algn="tl">
                    <a:srgbClr val="000000">
                      <a:alpha val="43137"/>
                    </a:srgbClr>
                  </a:outerShdw>
                </a:effectLst>
              </a:endParaRPr>
            </a:p>
          </p:txBody>
        </p:sp>
        <p:sp>
          <p:nvSpPr>
            <p:cNvPr id="75" name="Rounded Rectangle 74"/>
            <p:cNvSpPr/>
            <p:nvPr/>
          </p:nvSpPr>
          <p:spPr bwMode="auto">
            <a:xfrm rot="16200000">
              <a:off x="6185693" y="2511355"/>
              <a:ext cx="2666997" cy="1641005"/>
            </a:xfrm>
            <a:prstGeom prst="roundRect">
              <a:avLst>
                <a:gd name="adj" fmla="val 2351"/>
              </a:avLst>
            </a:prstGeom>
            <a:solidFill>
              <a:schemeClr val="accent1">
                <a:lumMod val="60000"/>
                <a:lumOff val="4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auto">
                <a:spcBef>
                  <a:spcPts val="0"/>
                </a:spcBef>
                <a:spcAft>
                  <a:spcPts val="0"/>
                </a:spcAft>
              </a:pPr>
              <a:endParaRPr lang="en-GB" sz="2000" dirty="0" smtClean="0">
                <a:solidFill>
                  <a:schemeClr val="bg1"/>
                </a:solidFill>
                <a:effectLst>
                  <a:outerShdw blurRad="38100" dist="38100" dir="2700000" algn="tl">
                    <a:srgbClr val="000000">
                      <a:alpha val="43137"/>
                    </a:srgbClr>
                  </a:outerShdw>
                </a:effectLst>
              </a:endParaRPr>
            </a:p>
          </p:txBody>
        </p:sp>
        <p:pic>
          <p:nvPicPr>
            <p:cNvPr id="76" name="Picture 2" descr="\\.PSF\Parallels Share\DDC\Server-Virtual-2U.png"/>
            <p:cNvPicPr>
              <a:picLocks noChangeAspect="1" noChangeArrowheads="1"/>
            </p:cNvPicPr>
            <p:nvPr/>
          </p:nvPicPr>
          <p:blipFill>
            <a:blip r:embed="rId4" cstate="print"/>
            <a:srcRect/>
            <a:stretch>
              <a:fillRect/>
            </a:stretch>
          </p:blipFill>
          <p:spPr bwMode="auto">
            <a:xfrm>
              <a:off x="6847749" y="2074558"/>
              <a:ext cx="1321139" cy="759236"/>
            </a:xfrm>
            <a:prstGeom prst="rect">
              <a:avLst/>
            </a:prstGeom>
            <a:solidFill>
              <a:schemeClr val="accent1">
                <a:lumMod val="40000"/>
                <a:lumOff val="60000"/>
              </a:schemeClr>
            </a:solidFill>
            <a:ln>
              <a:headEnd type="none" w="med" len="med"/>
              <a:tailEnd type="none" w="med" len="med"/>
            </a:ln>
          </p:spPr>
        </p:pic>
        <p:pic>
          <p:nvPicPr>
            <p:cNvPr id="77" name="Picture 2" descr="\\.PSF\Parallels Share\DDC\Server-Virtual-2U.png"/>
            <p:cNvPicPr>
              <a:picLocks noChangeAspect="1" noChangeArrowheads="1"/>
            </p:cNvPicPr>
            <p:nvPr/>
          </p:nvPicPr>
          <p:blipFill>
            <a:blip r:embed="rId4" cstate="print"/>
            <a:srcRect/>
            <a:stretch>
              <a:fillRect/>
            </a:stretch>
          </p:blipFill>
          <p:spPr bwMode="auto">
            <a:xfrm>
              <a:off x="6873672" y="3792915"/>
              <a:ext cx="1321139" cy="759236"/>
            </a:xfrm>
            <a:prstGeom prst="rect">
              <a:avLst/>
            </a:prstGeom>
            <a:solidFill>
              <a:schemeClr val="accent1">
                <a:lumMod val="40000"/>
                <a:lumOff val="60000"/>
              </a:schemeClr>
            </a:solidFill>
            <a:ln>
              <a:headEnd type="none" w="med" len="med"/>
              <a:tailEnd type="none" w="med" len="med"/>
            </a:ln>
          </p:spPr>
        </p:pic>
        <p:pic>
          <p:nvPicPr>
            <p:cNvPr id="78" name="Picture 10" descr="\\.PSF\Parallels Share\DDC\Application-Virtual-SQL.png"/>
            <p:cNvPicPr>
              <a:picLocks noChangeAspect="1" noChangeArrowheads="1"/>
            </p:cNvPicPr>
            <p:nvPr/>
          </p:nvPicPr>
          <p:blipFill>
            <a:blip r:embed="rId5" cstate="print"/>
            <a:srcRect/>
            <a:stretch>
              <a:fillRect/>
            </a:stretch>
          </p:blipFill>
          <p:spPr bwMode="auto">
            <a:xfrm>
              <a:off x="7317527" y="2161173"/>
              <a:ext cx="458393" cy="361061"/>
            </a:xfrm>
            <a:prstGeom prst="rect">
              <a:avLst/>
            </a:prstGeom>
            <a:solidFill>
              <a:schemeClr val="accent1">
                <a:lumMod val="40000"/>
                <a:lumOff val="60000"/>
              </a:schemeClr>
            </a:solidFill>
            <a:ln>
              <a:headEnd type="none" w="med" len="med"/>
              <a:tailEnd type="none" w="med" len="med"/>
            </a:ln>
          </p:spPr>
        </p:pic>
        <p:pic>
          <p:nvPicPr>
            <p:cNvPr id="79" name="Picture 10" descr="\\.PSF\Parallels Share\DDC\Application-Virtual-SQL.png"/>
            <p:cNvPicPr>
              <a:picLocks noChangeAspect="1" noChangeArrowheads="1"/>
            </p:cNvPicPr>
            <p:nvPr/>
          </p:nvPicPr>
          <p:blipFill>
            <a:blip r:embed="rId5" cstate="print"/>
            <a:srcRect/>
            <a:stretch>
              <a:fillRect/>
            </a:stretch>
          </p:blipFill>
          <p:spPr bwMode="auto">
            <a:xfrm>
              <a:off x="7348883" y="3905591"/>
              <a:ext cx="458393" cy="361061"/>
            </a:xfrm>
            <a:prstGeom prst="rect">
              <a:avLst/>
            </a:prstGeom>
            <a:solidFill>
              <a:schemeClr val="accent1">
                <a:lumMod val="40000"/>
                <a:lumOff val="60000"/>
              </a:schemeClr>
            </a:solidFill>
            <a:ln>
              <a:headEnd type="none" w="med" len="med"/>
              <a:tailEnd type="none" w="med" len="med"/>
            </a:ln>
          </p:spPr>
        </p:pic>
        <p:cxnSp>
          <p:nvCxnSpPr>
            <p:cNvPr id="80" name="Straight Connector 79"/>
            <p:cNvCxnSpPr/>
            <p:nvPr/>
          </p:nvCxnSpPr>
          <p:spPr>
            <a:xfrm>
              <a:off x="7863485" y="4436756"/>
              <a:ext cx="812590" cy="533399"/>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761911" y="4512956"/>
              <a:ext cx="711015" cy="457200"/>
            </a:xfrm>
            <a:prstGeom prst="line">
              <a:avLst/>
            </a:prstGeom>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10391534" y="4010627"/>
              <a:ext cx="304721" cy="328367"/>
            </a:xfrm>
            <a:prstGeom prst="rect">
              <a:avLst/>
            </a:prstGeom>
            <a:noFill/>
          </p:spPr>
          <p:txBody>
            <a:bodyPr wrap="square" rtlCol="0">
              <a:spAutoFit/>
            </a:bodyPr>
            <a:lstStyle/>
            <a:p>
              <a:pPr defTabSz="914400" fontAlgn="auto">
                <a:spcBef>
                  <a:spcPts val="0"/>
                </a:spcBef>
                <a:spcAft>
                  <a:spcPts val="0"/>
                </a:spcAft>
              </a:pPr>
              <a:r>
                <a:rPr lang="en-US" sz="1400" dirty="0" smtClean="0">
                  <a:solidFill>
                    <a:schemeClr val="bg2"/>
                  </a:solidFill>
                  <a:latin typeface="Calibri"/>
                </a:rPr>
                <a:t>1</a:t>
              </a:r>
              <a:endParaRPr lang="en-US" sz="1400" dirty="0">
                <a:solidFill>
                  <a:schemeClr val="bg2"/>
                </a:solidFill>
                <a:latin typeface="Calibri"/>
              </a:endParaRPr>
            </a:p>
          </p:txBody>
        </p:sp>
        <p:sp>
          <p:nvSpPr>
            <p:cNvPr id="85" name="Rounded Rectangle 84"/>
            <p:cNvSpPr/>
            <p:nvPr/>
          </p:nvSpPr>
          <p:spPr bwMode="auto">
            <a:xfrm rot="16200000">
              <a:off x="9180275" y="2425012"/>
              <a:ext cx="2819399" cy="1828325"/>
            </a:xfrm>
            <a:prstGeom prst="roundRect">
              <a:avLst>
                <a:gd name="adj" fmla="val 2351"/>
              </a:avLst>
            </a:prstGeom>
            <a:solidFill>
              <a:schemeClr val="accent1">
                <a:lumMod val="50000"/>
              </a:schemeClr>
            </a:solidFill>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auto">
                <a:spcBef>
                  <a:spcPts val="0"/>
                </a:spcBef>
                <a:spcAft>
                  <a:spcPts val="0"/>
                </a:spcAft>
              </a:pPr>
              <a:endParaRPr lang="en-GB" sz="2000" dirty="0" smtClean="0">
                <a:solidFill>
                  <a:schemeClr val="bg2"/>
                </a:solidFill>
                <a:effectLst>
                  <a:outerShdw blurRad="38100" dist="38100" dir="2700000" algn="tl">
                    <a:srgbClr val="000000">
                      <a:alpha val="43137"/>
                    </a:srgbClr>
                  </a:outerShdw>
                </a:effectLst>
              </a:endParaRPr>
            </a:p>
          </p:txBody>
        </p:sp>
        <p:sp>
          <p:nvSpPr>
            <p:cNvPr id="86" name="Rounded Rectangle 85"/>
            <p:cNvSpPr/>
            <p:nvPr/>
          </p:nvSpPr>
          <p:spPr bwMode="auto">
            <a:xfrm rot="16200000">
              <a:off x="9254992" y="2518673"/>
              <a:ext cx="2666997" cy="1641005"/>
            </a:xfrm>
            <a:prstGeom prst="roundRect">
              <a:avLst>
                <a:gd name="adj" fmla="val 2351"/>
              </a:avLst>
            </a:prstGeom>
            <a:solidFill>
              <a:schemeClr val="accent1">
                <a:lumMod val="60000"/>
                <a:lumOff val="4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auto">
                <a:spcBef>
                  <a:spcPts val="0"/>
                </a:spcBef>
                <a:spcAft>
                  <a:spcPts val="0"/>
                </a:spcAft>
              </a:pPr>
              <a:endParaRPr lang="en-GB" sz="2000" dirty="0" smtClean="0">
                <a:solidFill>
                  <a:schemeClr val="bg1"/>
                </a:solidFill>
                <a:effectLst>
                  <a:outerShdw blurRad="38100" dist="38100" dir="2700000" algn="tl">
                    <a:srgbClr val="000000">
                      <a:alpha val="43137"/>
                    </a:srgbClr>
                  </a:outerShdw>
                </a:effectLst>
              </a:endParaRPr>
            </a:p>
          </p:txBody>
        </p:sp>
        <p:pic>
          <p:nvPicPr>
            <p:cNvPr id="87" name="Picture 2" descr="\\.PSF\Parallels Share\DDC\Server-Virtual-2U.png"/>
            <p:cNvPicPr>
              <a:picLocks noChangeAspect="1" noChangeArrowheads="1"/>
            </p:cNvPicPr>
            <p:nvPr/>
          </p:nvPicPr>
          <p:blipFill>
            <a:blip r:embed="rId4" cstate="print"/>
            <a:srcRect/>
            <a:stretch>
              <a:fillRect/>
            </a:stretch>
          </p:blipFill>
          <p:spPr bwMode="auto">
            <a:xfrm>
              <a:off x="9917048" y="2081876"/>
              <a:ext cx="1321139" cy="759236"/>
            </a:xfrm>
            <a:prstGeom prst="rect">
              <a:avLst/>
            </a:prstGeom>
            <a:solidFill>
              <a:schemeClr val="accent1">
                <a:lumMod val="40000"/>
                <a:lumOff val="60000"/>
              </a:schemeClr>
            </a:solidFill>
            <a:ln>
              <a:headEnd type="none" w="med" len="med"/>
              <a:tailEnd type="none" w="med" len="med"/>
            </a:ln>
          </p:spPr>
        </p:pic>
        <p:pic>
          <p:nvPicPr>
            <p:cNvPr id="88" name="Picture 2" descr="\\.PSF\Parallels Share\DDC\Server-Virtual-2U.png"/>
            <p:cNvPicPr>
              <a:picLocks noChangeAspect="1" noChangeArrowheads="1"/>
            </p:cNvPicPr>
            <p:nvPr/>
          </p:nvPicPr>
          <p:blipFill>
            <a:blip r:embed="rId4" cstate="print"/>
            <a:srcRect/>
            <a:stretch>
              <a:fillRect/>
            </a:stretch>
          </p:blipFill>
          <p:spPr bwMode="auto">
            <a:xfrm>
              <a:off x="9942971" y="3800233"/>
              <a:ext cx="1321139" cy="759236"/>
            </a:xfrm>
            <a:prstGeom prst="rect">
              <a:avLst/>
            </a:prstGeom>
            <a:solidFill>
              <a:schemeClr val="accent1">
                <a:lumMod val="40000"/>
                <a:lumOff val="60000"/>
              </a:schemeClr>
            </a:solidFill>
            <a:ln>
              <a:headEnd type="none" w="med" len="med"/>
              <a:tailEnd type="none" w="med" len="med"/>
            </a:ln>
          </p:spPr>
        </p:pic>
        <p:pic>
          <p:nvPicPr>
            <p:cNvPr id="89" name="Picture 10" descr="\\.PSF\Parallels Share\DDC\Application-Virtual-SQL.png"/>
            <p:cNvPicPr>
              <a:picLocks noChangeAspect="1" noChangeArrowheads="1"/>
            </p:cNvPicPr>
            <p:nvPr/>
          </p:nvPicPr>
          <p:blipFill>
            <a:blip r:embed="rId5" cstate="print"/>
            <a:srcRect/>
            <a:stretch>
              <a:fillRect/>
            </a:stretch>
          </p:blipFill>
          <p:spPr bwMode="auto">
            <a:xfrm>
              <a:off x="10386826" y="2168491"/>
              <a:ext cx="458393" cy="361061"/>
            </a:xfrm>
            <a:prstGeom prst="rect">
              <a:avLst/>
            </a:prstGeom>
            <a:solidFill>
              <a:schemeClr val="accent1">
                <a:lumMod val="40000"/>
                <a:lumOff val="60000"/>
              </a:schemeClr>
            </a:solidFill>
            <a:ln>
              <a:headEnd type="none" w="med" len="med"/>
              <a:tailEnd type="none" w="med" len="med"/>
            </a:ln>
          </p:spPr>
        </p:pic>
        <p:pic>
          <p:nvPicPr>
            <p:cNvPr id="90" name="Picture 10" descr="\\.PSF\Parallels Share\DDC\Application-Virtual-SQL.png"/>
            <p:cNvPicPr>
              <a:picLocks noChangeAspect="1" noChangeArrowheads="1"/>
            </p:cNvPicPr>
            <p:nvPr/>
          </p:nvPicPr>
          <p:blipFill>
            <a:blip r:embed="rId5" cstate="print"/>
            <a:srcRect/>
            <a:stretch>
              <a:fillRect/>
            </a:stretch>
          </p:blipFill>
          <p:spPr bwMode="auto">
            <a:xfrm>
              <a:off x="10418182" y="3912909"/>
              <a:ext cx="458393" cy="361061"/>
            </a:xfrm>
            <a:prstGeom prst="rect">
              <a:avLst/>
            </a:prstGeom>
            <a:solidFill>
              <a:schemeClr val="accent1">
                <a:lumMod val="40000"/>
                <a:lumOff val="60000"/>
              </a:schemeClr>
            </a:solidFill>
            <a:ln>
              <a:headEnd type="none" w="med" len="med"/>
              <a:tailEnd type="none" w="med" len="med"/>
            </a:ln>
          </p:spPr>
        </p:pic>
        <p:sp>
          <p:nvSpPr>
            <p:cNvPr id="91" name="TextBox 90"/>
            <p:cNvSpPr txBox="1"/>
            <p:nvPr/>
          </p:nvSpPr>
          <p:spPr>
            <a:xfrm>
              <a:off x="9822732" y="3082891"/>
              <a:ext cx="1549923" cy="689569"/>
            </a:xfrm>
            <a:prstGeom prst="rect">
              <a:avLst/>
            </a:prstGeom>
            <a:noFill/>
          </p:spPr>
          <p:txBody>
            <a:bodyPr wrap="square" lIns="0" tIns="0" rIns="0" bIns="0" rtlCol="0">
              <a:spAutoFit/>
            </a:bodyPr>
            <a:lstStyle/>
            <a:p>
              <a:pPr algn="ctr"/>
              <a:r>
                <a:rPr lang="en-US" sz="1400" b="1" dirty="0" smtClean="0">
                  <a:gradFill>
                    <a:gsLst>
                      <a:gs pos="0">
                        <a:schemeClr val="tx1"/>
                      </a:gs>
                      <a:gs pos="86000">
                        <a:schemeClr val="tx1"/>
                      </a:gs>
                    </a:gsLst>
                    <a:lin ang="5400000" scaled="0"/>
                  </a:gradFill>
                </a:rPr>
                <a:t>8 VMs with </a:t>
              </a:r>
              <a:r>
                <a:rPr lang="en-US" sz="1400" b="1" dirty="0" smtClean="0">
                  <a:solidFill>
                    <a:srgbClr val="FFC000"/>
                  </a:solidFill>
                </a:rPr>
                <a:t>7.5GB</a:t>
              </a:r>
              <a:r>
                <a:rPr lang="en-US" sz="1400" b="1" dirty="0" smtClean="0">
                  <a:gradFill>
                    <a:gsLst>
                      <a:gs pos="0">
                        <a:schemeClr val="tx1"/>
                      </a:gs>
                      <a:gs pos="86000">
                        <a:schemeClr val="tx1"/>
                      </a:gs>
                    </a:gsLst>
                    <a:lin ang="5400000" scaled="0"/>
                  </a:gradFill>
                </a:rPr>
                <a:t> Memory</a:t>
              </a:r>
            </a:p>
          </p:txBody>
        </p:sp>
        <p:cxnSp>
          <p:nvCxnSpPr>
            <p:cNvPr id="92" name="Straight Connector 91"/>
            <p:cNvCxnSpPr/>
            <p:nvPr/>
          </p:nvCxnSpPr>
          <p:spPr>
            <a:xfrm rot="5400000">
              <a:off x="9679045" y="4347950"/>
              <a:ext cx="533401" cy="711012"/>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5400000">
              <a:off x="9854640" y="4436837"/>
              <a:ext cx="457200" cy="609439"/>
            </a:xfrm>
            <a:prstGeom prst="line">
              <a:avLst/>
            </a:prstGeom>
          </p:spPr>
          <p:style>
            <a:lnRef idx="1">
              <a:schemeClr val="accent1"/>
            </a:lnRef>
            <a:fillRef idx="0">
              <a:schemeClr val="accent1"/>
            </a:fillRef>
            <a:effectRef idx="0">
              <a:schemeClr val="accent1"/>
            </a:effectRef>
            <a:fontRef idx="minor">
              <a:schemeClr val="tx1"/>
            </a:fontRef>
          </p:style>
        </p:cxnSp>
      </p:grpSp>
      <p:sp>
        <p:nvSpPr>
          <p:cNvPr id="94" name="TextBox 93"/>
          <p:cNvSpPr txBox="1"/>
          <p:nvPr/>
        </p:nvSpPr>
        <p:spPr>
          <a:xfrm>
            <a:off x="2883556" y="3010385"/>
            <a:ext cx="1421762" cy="369332"/>
          </a:xfrm>
          <a:prstGeom prst="rect">
            <a:avLst/>
          </a:prstGeom>
          <a:noFill/>
        </p:spPr>
        <p:txBody>
          <a:bodyPr wrap="square" lIns="0" tIns="0" rIns="0" bIns="0" rtlCol="0">
            <a:spAutoFit/>
          </a:bodyPr>
          <a:lstStyle/>
          <a:p>
            <a:pPr algn="ctr"/>
            <a:r>
              <a:rPr lang="en-US" sz="2400" b="1" dirty="0" smtClean="0">
                <a:solidFill>
                  <a:srgbClr val="FFC000"/>
                </a:solidFill>
              </a:rPr>
              <a:t>VS.</a:t>
            </a:r>
          </a:p>
        </p:txBody>
      </p:sp>
      <p:sp>
        <p:nvSpPr>
          <p:cNvPr id="101" name="TextBox 100"/>
          <p:cNvSpPr txBox="1"/>
          <p:nvPr/>
        </p:nvSpPr>
        <p:spPr>
          <a:xfrm>
            <a:off x="7030090" y="2020761"/>
            <a:ext cx="2000771" cy="3939540"/>
          </a:xfrm>
          <a:prstGeom prst="rect">
            <a:avLst/>
          </a:prstGeom>
          <a:noFill/>
        </p:spPr>
        <p:txBody>
          <a:bodyPr wrap="square" lIns="0" tIns="0" rIns="0" bIns="0" rtlCol="0">
            <a:spAutoFit/>
          </a:bodyPr>
          <a:lstStyle/>
          <a:p>
            <a:pPr marL="285750" indent="-285750">
              <a:buFont typeface="Arial" pitchFamily="34" charset="0"/>
              <a:buChar char="•"/>
            </a:pPr>
            <a:r>
              <a:rPr lang="en-US" sz="1600" dirty="0" smtClean="0">
                <a:solidFill>
                  <a:schemeClr val="bg1"/>
                </a:solidFill>
              </a:rPr>
              <a:t>Without </a:t>
            </a:r>
            <a:r>
              <a:rPr lang="en-US" sz="1600" dirty="0">
                <a:solidFill>
                  <a:schemeClr val="bg1"/>
                </a:solidFill>
              </a:rPr>
              <a:t>Dynamic Memory VMs would have to be sized at 7.5GB (static).</a:t>
            </a:r>
          </a:p>
          <a:p>
            <a:pPr marL="285750" indent="-285750">
              <a:buFont typeface="Arial" pitchFamily="34" charset="0"/>
              <a:buChar char="•"/>
            </a:pPr>
            <a:endParaRPr lang="en-US" sz="1600" dirty="0" smtClean="0">
              <a:solidFill>
                <a:schemeClr val="bg1"/>
              </a:solidFill>
            </a:endParaRPr>
          </a:p>
          <a:p>
            <a:pPr marL="285750" indent="-285750">
              <a:buFont typeface="Arial" pitchFamily="34" charset="0"/>
              <a:buChar char="•"/>
            </a:pPr>
            <a:r>
              <a:rPr lang="en-US" sz="1600" dirty="0" smtClean="0">
                <a:solidFill>
                  <a:schemeClr val="bg1"/>
                </a:solidFill>
              </a:rPr>
              <a:t>More memory = Less I/O</a:t>
            </a:r>
          </a:p>
          <a:p>
            <a:pPr marL="285750" indent="-285750">
              <a:buFont typeface="Arial" pitchFamily="34" charset="0"/>
              <a:buChar char="•"/>
            </a:pPr>
            <a:endParaRPr lang="en-US" sz="1600" dirty="0">
              <a:solidFill>
                <a:schemeClr val="bg1"/>
              </a:solidFill>
            </a:endParaRPr>
          </a:p>
          <a:p>
            <a:pPr marL="285750" indent="-285750">
              <a:buFont typeface="Arial" pitchFamily="34" charset="0"/>
              <a:buChar char="•"/>
            </a:pPr>
            <a:r>
              <a:rPr lang="en-US" sz="1600" dirty="0" smtClean="0">
                <a:solidFill>
                  <a:schemeClr val="bg1"/>
                </a:solidFill>
              </a:rPr>
              <a:t>Same SQL Throughput with only about 60% of the total IOPs.</a:t>
            </a:r>
          </a:p>
          <a:p>
            <a:pPr marL="285750" indent="-285750">
              <a:buFont typeface="Arial" pitchFamily="34" charset="0"/>
              <a:buChar char="•"/>
            </a:pPr>
            <a:endParaRPr lang="en-US" sz="1600" dirty="0">
              <a:solidFill>
                <a:schemeClr val="bg1"/>
              </a:solidFill>
            </a:endParaRPr>
          </a:p>
          <a:p>
            <a:pPr marL="285750" indent="-285750">
              <a:buFont typeface="Arial" pitchFamily="34" charset="0"/>
              <a:buChar char="•"/>
            </a:pPr>
            <a:r>
              <a:rPr lang="en-US" sz="1600" dirty="0" smtClean="0">
                <a:solidFill>
                  <a:srgbClr val="FFC000"/>
                </a:solidFill>
              </a:rPr>
              <a:t>Remember</a:t>
            </a:r>
            <a:r>
              <a:rPr lang="en-US" sz="1600" dirty="0" smtClean="0">
                <a:solidFill>
                  <a:schemeClr val="bg1"/>
                </a:solidFill>
              </a:rPr>
              <a:t>: This will be workload dependent. </a:t>
            </a:r>
          </a:p>
        </p:txBody>
      </p:sp>
      <p:sp>
        <p:nvSpPr>
          <p:cNvPr id="95" name="TextBox 94"/>
          <p:cNvSpPr txBox="1"/>
          <p:nvPr/>
        </p:nvSpPr>
        <p:spPr>
          <a:xfrm>
            <a:off x="4059269" y="2876686"/>
            <a:ext cx="956654" cy="646331"/>
          </a:xfrm>
          <a:prstGeom prst="rect">
            <a:avLst/>
          </a:prstGeom>
          <a:noFill/>
        </p:spPr>
        <p:txBody>
          <a:bodyPr wrap="square" lIns="0" tIns="0" rIns="0" bIns="0" rtlCol="0">
            <a:spAutoFit/>
          </a:bodyPr>
          <a:lstStyle/>
          <a:p>
            <a:pPr algn="ctr"/>
            <a:r>
              <a:rPr lang="en-US" sz="1400" b="1" dirty="0" smtClean="0">
                <a:gradFill>
                  <a:gsLst>
                    <a:gs pos="0">
                      <a:schemeClr val="tx1"/>
                    </a:gs>
                    <a:gs pos="86000">
                      <a:schemeClr val="tx1"/>
                    </a:gs>
                  </a:gsLst>
                  <a:lin ang="5400000" scaled="0"/>
                </a:gradFill>
              </a:rPr>
              <a:t>8 VMs with </a:t>
            </a:r>
            <a:r>
              <a:rPr lang="en-US" sz="1400" b="1" dirty="0" smtClean="0">
                <a:solidFill>
                  <a:srgbClr val="FFC000"/>
                </a:solidFill>
              </a:rPr>
              <a:t>7.5GB</a:t>
            </a:r>
            <a:r>
              <a:rPr lang="en-US" sz="1400" b="1" dirty="0" smtClean="0">
                <a:gradFill>
                  <a:gsLst>
                    <a:gs pos="0">
                      <a:schemeClr val="tx1"/>
                    </a:gs>
                    <a:gs pos="86000">
                      <a:schemeClr val="tx1"/>
                    </a:gs>
                  </a:gsLst>
                  <a:lin ang="5400000" scaled="0"/>
                </a:gradFill>
              </a:rPr>
              <a:t> Memory</a:t>
            </a:r>
          </a:p>
        </p:txBody>
      </p:sp>
    </p:spTree>
    <p:extLst>
      <p:ext uri="{BB962C8B-B14F-4D97-AF65-F5344CB8AC3E}">
        <p14:creationId xmlns:p14="http://schemas.microsoft.com/office/powerpoint/2010/main" val="1912883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3810994" y="2832100"/>
            <a:ext cx="1712437" cy="2590800"/>
          </a:xfrm>
          <a:prstGeom prst="rect">
            <a:avLst/>
          </a:prstGeom>
          <a:solidFill>
            <a:schemeClr val="accent1">
              <a:lumMod val="75000"/>
            </a:schemeClr>
          </a:solidFill>
          <a:ln>
            <a:noFill/>
            <a:headEnd type="none" w="med" len="med"/>
            <a:tailEnd type="none" w="med" len="med"/>
          </a:ln>
          <a:effectLst>
            <a:outerShdw dist="76200" dir="5400000" rotWithShape="0">
              <a:srgbClr val="000000">
                <a:alpha val="12000"/>
              </a:srgb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2" name="Rectangle 11"/>
          <p:cNvSpPr/>
          <p:nvPr/>
        </p:nvSpPr>
        <p:spPr bwMode="auto">
          <a:xfrm>
            <a:off x="1" y="2830459"/>
            <a:ext cx="2054236" cy="2590800"/>
          </a:xfrm>
          <a:prstGeom prst="rect">
            <a:avLst/>
          </a:prstGeom>
          <a:solidFill>
            <a:schemeClr val="accent1">
              <a:lumMod val="75000"/>
            </a:schemeClr>
          </a:solidFill>
          <a:ln>
            <a:noFill/>
            <a:headEnd type="none" w="med" len="med"/>
            <a:tailEnd type="none" w="med" len="med"/>
          </a:ln>
          <a:effectLst>
            <a:outerShdw dist="76200" dir="5400000" rotWithShape="0">
              <a:srgbClr val="000000">
                <a:alpha val="12000"/>
              </a:srgb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3" name="Title 2"/>
          <p:cNvSpPr>
            <a:spLocks noGrp="1"/>
          </p:cNvSpPr>
          <p:nvPr>
            <p:ph type="ctrTitle"/>
          </p:nvPr>
        </p:nvSpPr>
        <p:spPr>
          <a:xfrm>
            <a:off x="627623" y="806956"/>
            <a:ext cx="6994362" cy="1523494"/>
          </a:xfrm>
        </p:spPr>
        <p:txBody>
          <a:bodyPr/>
          <a:lstStyle/>
          <a:p>
            <a:pPr>
              <a:lnSpc>
                <a:spcPct val="80000"/>
              </a:lnSpc>
            </a:pPr>
            <a:r>
              <a:rPr lang="en-US" sz="4400" b="1" dirty="0">
                <a:latin typeface="Arial Black" pitchFamily="34" charset="0"/>
              </a:rPr>
              <a:t>PRIVATE</a:t>
            </a:r>
            <a:r>
              <a:rPr lang="en-US" sz="4400" dirty="0"/>
              <a:t> </a:t>
            </a:r>
            <a:r>
              <a:rPr lang="en-US" sz="4400" dirty="0" smtClean="0"/>
              <a:t>CLOUD DRIVERS</a:t>
            </a:r>
            <a:endParaRPr lang="en-US" sz="4400" dirty="0"/>
          </a:p>
        </p:txBody>
      </p:sp>
      <p:sp>
        <p:nvSpPr>
          <p:cNvPr id="9" name="Right Arrow 8"/>
          <p:cNvSpPr/>
          <p:nvPr/>
        </p:nvSpPr>
        <p:spPr bwMode="auto">
          <a:xfrm>
            <a:off x="5542485" y="2343150"/>
            <a:ext cx="2572420" cy="3562350"/>
          </a:xfrm>
          <a:prstGeom prst="rightArrow">
            <a:avLst>
              <a:gd name="adj1" fmla="val 73216"/>
              <a:gd name="adj2" fmla="val 50000"/>
            </a:avLst>
          </a:prstGeom>
          <a:solidFill>
            <a:schemeClr val="accent1">
              <a:lumMod val="75000"/>
            </a:schemeClr>
          </a:solidFill>
          <a:ln>
            <a:noFill/>
            <a:headEnd type="none" w="med" len="med"/>
            <a:tailEnd type="none" w="med" len="med"/>
          </a:ln>
          <a:effectLst>
            <a:outerShdw dist="76200" dir="5400000" rotWithShape="0">
              <a:srgbClr val="000000">
                <a:alpha val="12000"/>
              </a:srgb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3" name="Rectangle 12"/>
          <p:cNvSpPr/>
          <p:nvPr/>
        </p:nvSpPr>
        <p:spPr bwMode="auto">
          <a:xfrm>
            <a:off x="251520" y="3673582"/>
            <a:ext cx="1649556" cy="746019"/>
          </a:xfrm>
          <a:prstGeom prst="rect">
            <a:avLst/>
          </a:prstGeom>
          <a:noFill/>
          <a:ln w="9525" cap="flat" cmpd="sng" algn="ctr">
            <a:noFill/>
            <a:prstDash val="solid"/>
            <a:round/>
            <a:headEnd type="none" w="med" len="med"/>
            <a:tailEnd type="none" w="med" len="med"/>
          </a:ln>
          <a:effectLst/>
        </p:spPr>
        <p:txBody>
          <a:bodyPr vert="horz" wrap="square" lIns="0" tIns="38098" rIns="0" bIns="38098" numCol="1" rtlCol="0" anchor="t" anchorCtr="0" compatLnSpc="1">
            <a:prstTxWarp prst="textNoShape">
              <a:avLst/>
            </a:prstTxWarp>
          </a:bodyPr>
          <a:lstStyle/>
          <a:p>
            <a:pPr defTabSz="1088331" fontAlgn="base">
              <a:lnSpc>
                <a:spcPts val="3100"/>
              </a:lnSpc>
              <a:spcBef>
                <a:spcPct val="0"/>
              </a:spcBef>
              <a:spcAft>
                <a:spcPct val="0"/>
              </a:spcAft>
              <a:defRPr/>
            </a:pPr>
            <a:r>
              <a:rPr lang="en-US" sz="3200" dirty="0" smtClean="0">
                <a:gradFill>
                  <a:gsLst>
                    <a:gs pos="0">
                      <a:srgbClr val="FFFFFF"/>
                    </a:gs>
                    <a:gs pos="100000">
                      <a:srgbClr val="FFFFFF"/>
                    </a:gs>
                  </a:gsLst>
                  <a:lin ang="16200000" scaled="0"/>
                </a:gradFill>
                <a:latin typeface="+mj-lt"/>
                <a:ea typeface="Segoe UI" pitchFamily="34" charset="0"/>
                <a:cs typeface="Segoe UI" pitchFamily="34" charset="0"/>
              </a:rPr>
              <a:t>Resource Pooling</a:t>
            </a:r>
            <a:endParaRPr lang="en-US" sz="3200" dirty="0">
              <a:gradFill>
                <a:gsLst>
                  <a:gs pos="0">
                    <a:srgbClr val="FFFFFF"/>
                  </a:gs>
                  <a:gs pos="100000">
                    <a:srgbClr val="FFFFFF"/>
                  </a:gs>
                </a:gsLst>
                <a:lin ang="16200000" scaled="0"/>
              </a:gradFill>
              <a:latin typeface="+mj-lt"/>
              <a:ea typeface="Segoe UI" pitchFamily="34" charset="0"/>
              <a:cs typeface="Segoe UI" pitchFamily="34" charset="0"/>
            </a:endParaRPr>
          </a:p>
        </p:txBody>
      </p:sp>
      <p:sp>
        <p:nvSpPr>
          <p:cNvPr id="15" name="Rectangle 14"/>
          <p:cNvSpPr/>
          <p:nvPr/>
        </p:nvSpPr>
        <p:spPr bwMode="auto">
          <a:xfrm>
            <a:off x="4073953" y="3676185"/>
            <a:ext cx="1573336" cy="641815"/>
          </a:xfrm>
          <a:prstGeom prst="rect">
            <a:avLst/>
          </a:prstGeom>
          <a:noFill/>
          <a:ln w="9525" cap="flat" cmpd="sng" algn="ctr">
            <a:noFill/>
            <a:prstDash val="solid"/>
            <a:round/>
            <a:headEnd type="none" w="med" len="med"/>
            <a:tailEnd type="none" w="med" len="med"/>
          </a:ln>
          <a:effectLst/>
        </p:spPr>
        <p:txBody>
          <a:bodyPr vert="horz" wrap="square" lIns="0" tIns="38098" rIns="0" bIns="38098" numCol="1" rtlCol="0" anchor="t" anchorCtr="0" compatLnSpc="1">
            <a:prstTxWarp prst="textNoShape">
              <a:avLst/>
            </a:prstTxWarp>
          </a:bodyPr>
          <a:lstStyle/>
          <a:p>
            <a:pPr defTabSz="1088331" fontAlgn="base">
              <a:lnSpc>
                <a:spcPts val="3100"/>
              </a:lnSpc>
              <a:spcBef>
                <a:spcPct val="0"/>
              </a:spcBef>
              <a:spcAft>
                <a:spcPct val="0"/>
              </a:spcAft>
              <a:defRPr/>
            </a:pPr>
            <a:r>
              <a:rPr lang="en-US" sz="3200" dirty="0" smtClean="0">
                <a:gradFill>
                  <a:gsLst>
                    <a:gs pos="0">
                      <a:srgbClr val="FFFFFF"/>
                    </a:gs>
                    <a:gs pos="100000">
                      <a:srgbClr val="FFFFFF"/>
                    </a:gs>
                  </a:gsLst>
                  <a:lin ang="16200000" scaled="0"/>
                </a:gradFill>
                <a:latin typeface="+mj-lt"/>
                <a:ea typeface="Segoe UI" pitchFamily="34" charset="0"/>
                <a:cs typeface="Segoe UI" pitchFamily="34" charset="0"/>
              </a:rPr>
              <a:t>Self - Service</a:t>
            </a:r>
            <a:endParaRPr lang="en-US" sz="3200" dirty="0">
              <a:gradFill>
                <a:gsLst>
                  <a:gs pos="0">
                    <a:srgbClr val="FFFFFF"/>
                  </a:gs>
                  <a:gs pos="100000">
                    <a:srgbClr val="FFFFFF"/>
                  </a:gs>
                </a:gsLst>
                <a:lin ang="16200000" scaled="0"/>
              </a:gradFill>
              <a:latin typeface="+mj-lt"/>
              <a:ea typeface="Segoe UI" pitchFamily="34" charset="0"/>
              <a:cs typeface="Segoe UI" pitchFamily="34" charset="0"/>
            </a:endParaRPr>
          </a:p>
        </p:txBody>
      </p:sp>
      <p:sp>
        <p:nvSpPr>
          <p:cNvPr id="16" name="Rectangle 15"/>
          <p:cNvSpPr/>
          <p:nvPr/>
        </p:nvSpPr>
        <p:spPr bwMode="auto">
          <a:xfrm>
            <a:off x="5820101" y="3676185"/>
            <a:ext cx="1848331" cy="743415"/>
          </a:xfrm>
          <a:prstGeom prst="rect">
            <a:avLst/>
          </a:prstGeom>
          <a:noFill/>
          <a:ln w="9525" cap="flat" cmpd="sng" algn="ctr">
            <a:noFill/>
            <a:prstDash val="solid"/>
            <a:round/>
            <a:headEnd type="none" w="med" len="med"/>
            <a:tailEnd type="none" w="med" len="med"/>
          </a:ln>
          <a:effectLst/>
        </p:spPr>
        <p:txBody>
          <a:bodyPr vert="horz" wrap="square" lIns="0" tIns="38098" rIns="0" bIns="38098" numCol="1" rtlCol="0" anchor="t" anchorCtr="0" compatLnSpc="1">
            <a:prstTxWarp prst="textNoShape">
              <a:avLst/>
            </a:prstTxWarp>
          </a:bodyPr>
          <a:lstStyle/>
          <a:p>
            <a:pPr defTabSz="1088331" fontAlgn="base">
              <a:lnSpc>
                <a:spcPts val="3100"/>
              </a:lnSpc>
              <a:spcBef>
                <a:spcPct val="0"/>
              </a:spcBef>
              <a:spcAft>
                <a:spcPct val="0"/>
              </a:spcAft>
              <a:defRPr/>
            </a:pPr>
            <a:r>
              <a:rPr lang="en-US" sz="3200" dirty="0" smtClean="0">
                <a:gradFill>
                  <a:gsLst>
                    <a:gs pos="0">
                      <a:srgbClr val="FFFFFF"/>
                    </a:gs>
                    <a:gs pos="100000">
                      <a:srgbClr val="FFFFFF"/>
                    </a:gs>
                  </a:gsLst>
                  <a:lin ang="16200000" scaled="0"/>
                </a:gradFill>
                <a:latin typeface="+mj-lt"/>
                <a:ea typeface="Segoe UI" pitchFamily="34" charset="0"/>
                <a:cs typeface="Segoe UI" pitchFamily="34" charset="0"/>
              </a:rPr>
              <a:t>Control &amp; Customize</a:t>
            </a:r>
            <a:endParaRPr lang="en-US" sz="3200" dirty="0">
              <a:gradFill>
                <a:gsLst>
                  <a:gs pos="0">
                    <a:srgbClr val="FFFFFF"/>
                  </a:gs>
                  <a:gs pos="100000">
                    <a:srgbClr val="FFFFFF"/>
                  </a:gs>
                </a:gsLst>
                <a:lin ang="16200000" scaled="0"/>
              </a:gradFill>
              <a:latin typeface="+mj-lt"/>
              <a:ea typeface="Segoe UI" pitchFamily="34" charset="0"/>
              <a:cs typeface="Segoe UI" pitchFamily="34" charset="0"/>
            </a:endParaRPr>
          </a:p>
        </p:txBody>
      </p:sp>
      <p:sp>
        <p:nvSpPr>
          <p:cNvPr id="17" name="Rectangle 16"/>
          <p:cNvSpPr/>
          <p:nvPr/>
        </p:nvSpPr>
        <p:spPr bwMode="auto">
          <a:xfrm>
            <a:off x="2079502" y="2832100"/>
            <a:ext cx="1712437" cy="2590800"/>
          </a:xfrm>
          <a:prstGeom prst="rect">
            <a:avLst/>
          </a:prstGeom>
          <a:solidFill>
            <a:schemeClr val="accent1">
              <a:lumMod val="75000"/>
            </a:schemeClr>
          </a:solidFill>
          <a:ln>
            <a:noFill/>
            <a:headEnd type="none" w="med" len="med"/>
            <a:tailEnd type="none" w="med" len="med"/>
          </a:ln>
          <a:effectLst>
            <a:outerShdw dist="76200" dir="5400000" rotWithShape="0">
              <a:srgbClr val="000000">
                <a:alpha val="12000"/>
              </a:srgb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8" name="Rectangle 17"/>
          <p:cNvSpPr/>
          <p:nvPr/>
        </p:nvSpPr>
        <p:spPr bwMode="auto">
          <a:xfrm>
            <a:off x="2195736" y="3676185"/>
            <a:ext cx="1577751" cy="538109"/>
          </a:xfrm>
          <a:prstGeom prst="rect">
            <a:avLst/>
          </a:prstGeom>
          <a:noFill/>
          <a:ln w="9525" cap="flat" cmpd="sng" algn="ctr">
            <a:noFill/>
            <a:prstDash val="solid"/>
            <a:round/>
            <a:headEnd type="none" w="med" len="med"/>
            <a:tailEnd type="none" w="med" len="med"/>
          </a:ln>
          <a:effectLst/>
        </p:spPr>
        <p:txBody>
          <a:bodyPr vert="horz" wrap="square" lIns="0" tIns="38098" rIns="0" bIns="38098" numCol="1" rtlCol="0" anchor="t" anchorCtr="0" compatLnSpc="1">
            <a:prstTxWarp prst="textNoShape">
              <a:avLst/>
            </a:prstTxWarp>
          </a:bodyPr>
          <a:lstStyle/>
          <a:p>
            <a:pPr defTabSz="1088331" fontAlgn="base">
              <a:lnSpc>
                <a:spcPct val="90000"/>
              </a:lnSpc>
              <a:spcBef>
                <a:spcPct val="0"/>
              </a:spcBef>
              <a:spcAft>
                <a:spcPct val="0"/>
              </a:spcAft>
              <a:defRPr/>
            </a:pPr>
            <a:r>
              <a:rPr lang="en-US" sz="3200" dirty="0" smtClean="0">
                <a:gradFill>
                  <a:gsLst>
                    <a:gs pos="0">
                      <a:srgbClr val="FFFFFF"/>
                    </a:gs>
                    <a:gs pos="100000">
                      <a:srgbClr val="FFFFFF"/>
                    </a:gs>
                  </a:gsLst>
                  <a:lin ang="16200000" scaled="0"/>
                </a:gradFill>
                <a:latin typeface="+mj-lt"/>
                <a:ea typeface="Segoe UI" pitchFamily="34" charset="0"/>
                <a:cs typeface="Segoe UI" pitchFamily="34" charset="0"/>
              </a:rPr>
              <a:t>Elasticity</a:t>
            </a:r>
            <a:endParaRPr lang="en-US" sz="3200" dirty="0">
              <a:gradFill>
                <a:gsLst>
                  <a:gs pos="0">
                    <a:srgbClr val="FFFFFF"/>
                  </a:gs>
                  <a:gs pos="100000">
                    <a:srgbClr val="FFFFFF"/>
                  </a:gs>
                </a:gsLst>
                <a:lin ang="16200000" scaled="0"/>
              </a:gradFill>
              <a:latin typeface="+mj-lt"/>
              <a:ea typeface="Segoe UI" pitchFamily="34" charset="0"/>
              <a:cs typeface="Segoe UI" pitchFamily="34" charset="0"/>
            </a:endParaRPr>
          </a:p>
        </p:txBody>
      </p:sp>
    </p:spTree>
    <p:extLst>
      <p:ext uri="{BB962C8B-B14F-4D97-AF65-F5344CB8AC3E}">
        <p14:creationId xmlns:p14="http://schemas.microsoft.com/office/powerpoint/2010/main" val="9654969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ppt_x</p:attrName>
                                        </p:attrNameLst>
                                      </p:cBhvr>
                                      <p:tavLst>
                                        <p:tav tm="0">
                                          <p:val>
                                            <p:strVal val="#ppt_x-#ppt_w*1.125000"/>
                                          </p:val>
                                        </p:tav>
                                        <p:tav tm="100000">
                                          <p:val>
                                            <p:strVal val="#ppt_x"/>
                                          </p:val>
                                        </p:tav>
                                      </p:tavLst>
                                    </p:anim>
                                    <p:animEffect transition="in" filter="wipe(right)">
                                      <p:cBhvr>
                                        <p:cTn id="8" dur="500"/>
                                        <p:tgtEl>
                                          <p:spTgt spid="12"/>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p:tgtEl>
                                          <p:spTgt spid="13"/>
                                        </p:tgtEl>
                                        <p:attrNameLst>
                                          <p:attrName>ppt_x</p:attrName>
                                        </p:attrNameLst>
                                      </p:cBhvr>
                                      <p:tavLst>
                                        <p:tav tm="0">
                                          <p:val>
                                            <p:strVal val="#ppt_x-#ppt_w*1.125000"/>
                                          </p:val>
                                        </p:tav>
                                        <p:tav tm="100000">
                                          <p:val>
                                            <p:strVal val="#ppt_x"/>
                                          </p:val>
                                        </p:tav>
                                      </p:tavLst>
                                    </p:anim>
                                    <p:animEffect transition="in" filter="wipe(right)">
                                      <p:cBhvr>
                                        <p:cTn id="12" dur="500"/>
                                        <p:tgtEl>
                                          <p:spTgt spid="13"/>
                                        </p:tgtEl>
                                      </p:cBhvr>
                                    </p:animEffect>
                                  </p:childTnLst>
                                </p:cTn>
                              </p:par>
                              <p:par>
                                <p:cTn id="13" presetID="12" presetClass="entr" presetSubtype="8" fill="hold" grpId="0" nodeType="withEffect">
                                  <p:stCondLst>
                                    <p:cond delay="25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p:tgtEl>
                                          <p:spTgt spid="17"/>
                                        </p:tgtEl>
                                        <p:attrNameLst>
                                          <p:attrName>ppt_x</p:attrName>
                                        </p:attrNameLst>
                                      </p:cBhvr>
                                      <p:tavLst>
                                        <p:tav tm="0">
                                          <p:val>
                                            <p:strVal val="#ppt_x-#ppt_w*1.125000"/>
                                          </p:val>
                                        </p:tav>
                                        <p:tav tm="100000">
                                          <p:val>
                                            <p:strVal val="#ppt_x"/>
                                          </p:val>
                                        </p:tav>
                                      </p:tavLst>
                                    </p:anim>
                                    <p:animEffect transition="in" filter="wipe(right)">
                                      <p:cBhvr>
                                        <p:cTn id="16" dur="500"/>
                                        <p:tgtEl>
                                          <p:spTgt spid="17"/>
                                        </p:tgtEl>
                                      </p:cBhvr>
                                    </p:animEffect>
                                  </p:childTnLst>
                                </p:cTn>
                              </p:par>
                              <p:par>
                                <p:cTn id="17" presetID="12" presetClass="entr" presetSubtype="8" fill="hold" grpId="0" nodeType="withEffect">
                                  <p:stCondLst>
                                    <p:cond delay="25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p:tgtEl>
                                          <p:spTgt spid="18"/>
                                        </p:tgtEl>
                                        <p:attrNameLst>
                                          <p:attrName>ppt_x</p:attrName>
                                        </p:attrNameLst>
                                      </p:cBhvr>
                                      <p:tavLst>
                                        <p:tav tm="0">
                                          <p:val>
                                            <p:strVal val="#ppt_x-#ppt_w*1.125000"/>
                                          </p:val>
                                        </p:tav>
                                        <p:tav tm="100000">
                                          <p:val>
                                            <p:strVal val="#ppt_x"/>
                                          </p:val>
                                        </p:tav>
                                      </p:tavLst>
                                    </p:anim>
                                    <p:animEffect transition="in" filter="wipe(right)">
                                      <p:cBhvr>
                                        <p:cTn id="20" dur="500"/>
                                        <p:tgtEl>
                                          <p:spTgt spid="18"/>
                                        </p:tgtEl>
                                      </p:cBhvr>
                                    </p:animEffect>
                                  </p:childTnLst>
                                </p:cTn>
                              </p:par>
                              <p:par>
                                <p:cTn id="21" presetID="12" presetClass="entr" presetSubtype="8" fill="hold" grpId="0" nodeType="withEffect">
                                  <p:stCondLst>
                                    <p:cond delay="5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p:tgtEl>
                                          <p:spTgt spid="5"/>
                                        </p:tgtEl>
                                        <p:attrNameLst>
                                          <p:attrName>ppt_x</p:attrName>
                                        </p:attrNameLst>
                                      </p:cBhvr>
                                      <p:tavLst>
                                        <p:tav tm="0">
                                          <p:val>
                                            <p:strVal val="#ppt_x-#ppt_w*1.125000"/>
                                          </p:val>
                                        </p:tav>
                                        <p:tav tm="100000">
                                          <p:val>
                                            <p:strVal val="#ppt_x"/>
                                          </p:val>
                                        </p:tav>
                                      </p:tavLst>
                                    </p:anim>
                                    <p:animEffect transition="in" filter="wipe(right)">
                                      <p:cBhvr>
                                        <p:cTn id="24" dur="500"/>
                                        <p:tgtEl>
                                          <p:spTgt spid="5"/>
                                        </p:tgtEl>
                                      </p:cBhvr>
                                    </p:animEffect>
                                  </p:childTnLst>
                                </p:cTn>
                              </p:par>
                              <p:par>
                                <p:cTn id="25" presetID="12" presetClass="entr" presetSubtype="8" fill="hold" grpId="0" nodeType="withEffect">
                                  <p:stCondLst>
                                    <p:cond delay="50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p:tgtEl>
                                          <p:spTgt spid="15"/>
                                        </p:tgtEl>
                                        <p:attrNameLst>
                                          <p:attrName>ppt_x</p:attrName>
                                        </p:attrNameLst>
                                      </p:cBhvr>
                                      <p:tavLst>
                                        <p:tav tm="0">
                                          <p:val>
                                            <p:strVal val="#ppt_x-#ppt_w*1.125000"/>
                                          </p:val>
                                        </p:tav>
                                        <p:tav tm="100000">
                                          <p:val>
                                            <p:strVal val="#ppt_x"/>
                                          </p:val>
                                        </p:tav>
                                      </p:tavLst>
                                    </p:anim>
                                    <p:animEffect transition="in" filter="wipe(right)">
                                      <p:cBhvr>
                                        <p:cTn id="28" dur="500"/>
                                        <p:tgtEl>
                                          <p:spTgt spid="15"/>
                                        </p:tgtEl>
                                      </p:cBhvr>
                                    </p:animEffect>
                                  </p:childTnLst>
                                </p:cTn>
                              </p:par>
                              <p:par>
                                <p:cTn id="29" presetID="12" presetClass="entr" presetSubtype="8" fill="hold" grpId="0" nodeType="withEffect">
                                  <p:stCondLst>
                                    <p:cond delay="75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ppt_x</p:attrName>
                                        </p:attrNameLst>
                                      </p:cBhvr>
                                      <p:tavLst>
                                        <p:tav tm="0">
                                          <p:val>
                                            <p:strVal val="#ppt_x-#ppt_w*1.125000"/>
                                          </p:val>
                                        </p:tav>
                                        <p:tav tm="100000">
                                          <p:val>
                                            <p:strVal val="#ppt_x"/>
                                          </p:val>
                                        </p:tav>
                                      </p:tavLst>
                                    </p:anim>
                                    <p:animEffect transition="in" filter="wipe(right)">
                                      <p:cBhvr>
                                        <p:cTn id="32" dur="500"/>
                                        <p:tgtEl>
                                          <p:spTgt spid="9"/>
                                        </p:tgtEl>
                                      </p:cBhvr>
                                    </p:animEffect>
                                  </p:childTnLst>
                                </p:cTn>
                              </p:par>
                              <p:par>
                                <p:cTn id="33" presetID="12" presetClass="entr" presetSubtype="8" fill="hold" grpId="0" nodeType="withEffect">
                                  <p:stCondLst>
                                    <p:cond delay="75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p:tgtEl>
                                          <p:spTgt spid="16"/>
                                        </p:tgtEl>
                                        <p:attrNameLst>
                                          <p:attrName>ppt_x</p:attrName>
                                        </p:attrNameLst>
                                      </p:cBhvr>
                                      <p:tavLst>
                                        <p:tav tm="0">
                                          <p:val>
                                            <p:strVal val="#ppt_x-#ppt_w*1.125000"/>
                                          </p:val>
                                        </p:tav>
                                        <p:tav tm="100000">
                                          <p:val>
                                            <p:strVal val="#ppt_x"/>
                                          </p:val>
                                        </p:tav>
                                      </p:tavLst>
                                    </p:anim>
                                    <p:animEffect transition="in" filter="wipe(right)">
                                      <p:cBhvr>
                                        <p:cTn id="36" dur="500"/>
                                        <p:tgtEl>
                                          <p:spTgt spid="16"/>
                                        </p:tgtEl>
                                      </p:cBhvr>
                                    </p:animEffect>
                                  </p:childTnLst>
                                </p:cTn>
                              </p:par>
                            </p:childTnLst>
                          </p:cTn>
                        </p:par>
                        <p:par>
                          <p:cTn id="37" fill="hold">
                            <p:stCondLst>
                              <p:cond delay="1250"/>
                            </p:stCondLst>
                            <p:childTnLst>
                              <p:par>
                                <p:cTn id="38" presetID="42" presetClass="path" presetSubtype="0" accel="50000" decel="50000" fill="hold" grpId="2" nodeType="afterEffect">
                                  <p:stCondLst>
                                    <p:cond delay="0"/>
                                  </p:stCondLst>
                                  <p:childTnLst>
                                    <p:animMotion origin="layout" path="M 3.54167E-6 -1.85185E-6 L 3.54167E-6 -0.09074 " pathEditMode="relative" rAng="0" ptsTypes="AA">
                                      <p:cBhvr>
                                        <p:cTn id="39" dur="1000" fill="hold"/>
                                        <p:tgtEl>
                                          <p:spTgt spid="5"/>
                                        </p:tgtEl>
                                        <p:attrNameLst>
                                          <p:attrName>ppt_x</p:attrName>
                                          <p:attrName>ppt_y</p:attrName>
                                        </p:attrNameLst>
                                      </p:cBhvr>
                                      <p:rCtr x="0" y="-4537"/>
                                    </p:animMotion>
                                  </p:childTnLst>
                                </p:cTn>
                              </p:par>
                              <p:par>
                                <p:cTn id="40" presetID="42" presetClass="path" presetSubtype="0" accel="50000" decel="50000" fill="hold" grpId="2" nodeType="withEffect">
                                  <p:stCondLst>
                                    <p:cond delay="0"/>
                                  </p:stCondLst>
                                  <p:childTnLst>
                                    <p:animMotion origin="layout" path="M -2.08333E-7 -3.7037E-7 L -2.08333E-7 -0.08287 " pathEditMode="relative" rAng="0" ptsTypes="AA">
                                      <p:cBhvr>
                                        <p:cTn id="41" dur="1000" fill="hold"/>
                                        <p:tgtEl>
                                          <p:spTgt spid="15"/>
                                        </p:tgtEl>
                                        <p:attrNameLst>
                                          <p:attrName>ppt_x</p:attrName>
                                          <p:attrName>ppt_y</p:attrName>
                                        </p:attrNameLst>
                                      </p:cBhvr>
                                      <p:rCtr x="0" y="-4144"/>
                                    </p:animMotion>
                                  </p:childTnLst>
                                </p:cTn>
                              </p:par>
                              <p:par>
                                <p:cTn id="42" presetID="3" presetClass="emph" presetSubtype="2" fill="hold" grpId="1" nodeType="withEffect">
                                  <p:stCondLst>
                                    <p:cond delay="0"/>
                                  </p:stCondLst>
                                  <p:childTnLst>
                                    <p:animClr clrSpc="rgb" dir="cw">
                                      <p:cBhvr override="childStyle">
                                        <p:cTn id="43" dur="1000" fill="hold"/>
                                        <p:tgtEl>
                                          <p:spTgt spid="15"/>
                                        </p:tgtEl>
                                        <p:attrNameLst>
                                          <p:attrName>style.color</p:attrName>
                                        </p:attrNameLst>
                                      </p:cBhvr>
                                      <p:to>
                                        <a:srgbClr val="595959"/>
                                      </p:to>
                                    </p:animClr>
                                  </p:childTnLst>
                                </p:cTn>
                              </p:par>
                              <p:par>
                                <p:cTn id="44" presetID="19" presetClass="emph" presetSubtype="0" fill="hold" grpId="1" nodeType="withEffect">
                                  <p:stCondLst>
                                    <p:cond delay="0"/>
                                  </p:stCondLst>
                                  <p:childTnLst>
                                    <p:animClr clrSpc="rgb" dir="cw">
                                      <p:cBhvr override="childStyle">
                                        <p:cTn id="45" dur="1000" fill="hold"/>
                                        <p:tgtEl>
                                          <p:spTgt spid="5"/>
                                        </p:tgtEl>
                                        <p:attrNameLst>
                                          <p:attrName>style.color</p:attrName>
                                        </p:attrNameLst>
                                      </p:cBhvr>
                                      <p:to>
                                        <a:srgbClr val="FFFFFF"/>
                                      </p:to>
                                    </p:animClr>
                                    <p:animClr clrSpc="rgb" dir="cw">
                                      <p:cBhvr>
                                        <p:cTn id="46" dur="1000" fill="hold"/>
                                        <p:tgtEl>
                                          <p:spTgt spid="5"/>
                                        </p:tgtEl>
                                        <p:attrNameLst>
                                          <p:attrName>fillcolor</p:attrName>
                                        </p:attrNameLst>
                                      </p:cBhvr>
                                      <p:to>
                                        <a:srgbClr val="FFFFFF"/>
                                      </p:to>
                                    </p:animClr>
                                    <p:set>
                                      <p:cBhvr>
                                        <p:cTn id="47" dur="1000" fill="hold"/>
                                        <p:tgtEl>
                                          <p:spTgt spid="5"/>
                                        </p:tgtEl>
                                        <p:attrNameLst>
                                          <p:attrName>fill.type</p:attrName>
                                        </p:attrNameLst>
                                      </p:cBhvr>
                                      <p:to>
                                        <p:strVal val="solid"/>
                                      </p:to>
                                    </p:set>
                                    <p:set>
                                      <p:cBhvr>
                                        <p:cTn id="48" dur="1000" fill="hold"/>
                                        <p:tgtEl>
                                          <p:spTgt spid="5"/>
                                        </p:tgtEl>
                                        <p:attrNameLst>
                                          <p:attrName>fill.on</p:attrName>
                                        </p:attrNameLst>
                                      </p:cBhvr>
                                      <p:to>
                                        <p:strVal val="true"/>
                                      </p:to>
                                    </p:set>
                                  </p:childTnLst>
                                </p:cTn>
                              </p:par>
                              <p:par>
                                <p:cTn id="49" presetID="42" presetClass="path" presetSubtype="0" accel="50000" decel="50000" fill="hold" grpId="1" nodeType="withEffect">
                                  <p:stCondLst>
                                    <p:cond delay="0"/>
                                  </p:stCondLst>
                                  <p:childTnLst>
                                    <p:animMotion origin="layout" path="M 3.75E-6 1.11111E-6 L 3.75E-6 0.07268 " pathEditMode="relative" rAng="0" ptsTypes="AA">
                                      <p:cBhvr>
                                        <p:cTn id="50" dur="1000" fill="hold"/>
                                        <p:tgtEl>
                                          <p:spTgt spid="9"/>
                                        </p:tgtEl>
                                        <p:attrNameLst>
                                          <p:attrName>ppt_x</p:attrName>
                                          <p:attrName>ppt_y</p:attrName>
                                        </p:attrNameLst>
                                      </p:cBhvr>
                                      <p:rCtr x="0" y="3634"/>
                                    </p:animMotion>
                                  </p:childTnLst>
                                </p:cTn>
                              </p:par>
                              <p:par>
                                <p:cTn id="51" presetID="42" presetClass="path" presetSubtype="0" accel="50000" decel="50000" fill="hold" grpId="1" nodeType="withEffect">
                                  <p:stCondLst>
                                    <p:cond delay="0"/>
                                  </p:stCondLst>
                                  <p:childTnLst>
                                    <p:animMotion origin="layout" path="M -1.45833E-6 2.22222E-6 L -1.45833E-6 0.09861 " pathEditMode="relative" rAng="0" ptsTypes="AA">
                                      <p:cBhvr>
                                        <p:cTn id="52" dur="1000" fill="hold"/>
                                        <p:tgtEl>
                                          <p:spTgt spid="16"/>
                                        </p:tgtEl>
                                        <p:attrNameLst>
                                          <p:attrName>ppt_x</p:attrName>
                                          <p:attrName>ppt_y</p:attrName>
                                        </p:attrNameLst>
                                      </p:cBhvr>
                                      <p:rCtr x="0" y="4931"/>
                                    </p:animMotion>
                                  </p:childTnLst>
                                </p:cTn>
                              </p:par>
                              <p:par>
                                <p:cTn id="53" presetID="42" presetClass="path" presetSubtype="0" accel="50000" decel="50000" fill="hold" grpId="1" nodeType="withEffect">
                                  <p:stCondLst>
                                    <p:cond delay="0"/>
                                  </p:stCondLst>
                                  <p:childTnLst>
                                    <p:animMotion origin="layout" path="M 4.16667E-7 -3.7037E-7 L 4.16667E-7 0.07616 " pathEditMode="relative" rAng="0" ptsTypes="AA">
                                      <p:cBhvr>
                                        <p:cTn id="54" dur="1000" fill="hold"/>
                                        <p:tgtEl>
                                          <p:spTgt spid="12"/>
                                        </p:tgtEl>
                                        <p:attrNameLst>
                                          <p:attrName>ppt_x</p:attrName>
                                          <p:attrName>ppt_y</p:attrName>
                                        </p:attrNameLst>
                                      </p:cBhvr>
                                      <p:rCtr x="0" y="3796"/>
                                    </p:animMotion>
                                  </p:childTnLst>
                                </p:cTn>
                              </p:par>
                              <p:par>
                                <p:cTn id="55" presetID="42" presetClass="path" presetSubtype="0" accel="50000" decel="50000" fill="hold" grpId="1" nodeType="withEffect">
                                  <p:stCondLst>
                                    <p:cond delay="0"/>
                                  </p:stCondLst>
                                  <p:childTnLst>
                                    <p:animMotion origin="layout" path="M -2.29167E-6 3.7037E-6 L -2.29167E-6 0.07662 " pathEditMode="relative" rAng="0" ptsTypes="AA">
                                      <p:cBhvr>
                                        <p:cTn id="56" dur="1000" fill="hold"/>
                                        <p:tgtEl>
                                          <p:spTgt spid="13"/>
                                        </p:tgtEl>
                                        <p:attrNameLst>
                                          <p:attrName>ppt_x</p:attrName>
                                          <p:attrName>ppt_y</p:attrName>
                                        </p:attrNameLst>
                                      </p:cBhvr>
                                      <p:rCtr x="0" y="3819"/>
                                    </p:animMotion>
                                  </p:childTnLst>
                                </p:cTn>
                              </p:par>
                              <p:par>
                                <p:cTn id="57" presetID="42" presetClass="path" presetSubtype="0" accel="50000" decel="50000" fill="hold" grpId="1" nodeType="withEffect">
                                  <p:stCondLst>
                                    <p:cond delay="0"/>
                                  </p:stCondLst>
                                  <p:childTnLst>
                                    <p:animMotion origin="layout" path="M 4.79167E-6 -1.85185E-6 L 4.79167E-6 0.07593 " pathEditMode="relative" rAng="0" ptsTypes="AA">
                                      <p:cBhvr>
                                        <p:cTn id="58" dur="1000" fill="hold"/>
                                        <p:tgtEl>
                                          <p:spTgt spid="17"/>
                                        </p:tgtEl>
                                        <p:attrNameLst>
                                          <p:attrName>ppt_x</p:attrName>
                                          <p:attrName>ppt_y</p:attrName>
                                        </p:attrNameLst>
                                      </p:cBhvr>
                                      <p:rCtr x="0" y="3796"/>
                                    </p:animMotion>
                                  </p:childTnLst>
                                </p:cTn>
                              </p:par>
                              <p:par>
                                <p:cTn id="59" presetID="42" presetClass="path" presetSubtype="0" accel="50000" decel="50000" fill="hold" grpId="1" nodeType="withEffect">
                                  <p:stCondLst>
                                    <p:cond delay="0"/>
                                  </p:stCondLst>
                                  <p:childTnLst>
                                    <p:animMotion origin="layout" path="M -1.66667E-6 -1.48148E-6 L -1.66667E-6 0.09144 " pathEditMode="relative" rAng="0" ptsTypes="AA">
                                      <p:cBhvr>
                                        <p:cTn id="60" dur="1000" fill="hold"/>
                                        <p:tgtEl>
                                          <p:spTgt spid="18"/>
                                        </p:tgtEl>
                                        <p:attrNameLst>
                                          <p:attrName>ppt_x</p:attrName>
                                          <p:attrName>ppt_y</p:attrName>
                                        </p:attrNameLst>
                                      </p:cBhvr>
                                      <p:rCtr x="0" y="456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12" grpId="0" animBg="1"/>
      <p:bldP spid="12" grpId="1" animBg="1"/>
      <p:bldP spid="9" grpId="0" animBg="1"/>
      <p:bldP spid="9" grpId="1" animBg="1"/>
      <p:bldP spid="13" grpId="0"/>
      <p:bldP spid="13" grpId="1"/>
      <p:bldP spid="15" grpId="0"/>
      <p:bldP spid="15" grpId="1"/>
      <p:bldP spid="15" grpId="2"/>
      <p:bldP spid="16" grpId="0"/>
      <p:bldP spid="16" grpId="1"/>
      <p:bldP spid="17" grpId="0" animBg="1"/>
      <p:bldP spid="17" grpId="1" animBg="1"/>
      <p:bldP spid="18" grpId="0"/>
      <p:bldP spid="18"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2840" y="-27384"/>
            <a:ext cx="8229600" cy="1143000"/>
          </a:xfrm>
        </p:spPr>
        <p:txBody>
          <a:bodyPr/>
          <a:lstStyle/>
          <a:p>
            <a:r>
              <a:rPr lang="en-US" dirty="0"/>
              <a:t>Self Service </a:t>
            </a:r>
            <a:r>
              <a:rPr lang="en-US" dirty="0" smtClean="0"/>
              <a:t>Key </a:t>
            </a:r>
            <a:r>
              <a:rPr lang="en-US" dirty="0"/>
              <a:t>Steps</a:t>
            </a:r>
          </a:p>
        </p:txBody>
      </p:sp>
      <p:sp>
        <p:nvSpPr>
          <p:cNvPr id="8" name="Title 1"/>
          <p:cNvSpPr txBox="1">
            <a:spLocks/>
          </p:cNvSpPr>
          <p:nvPr/>
        </p:nvSpPr>
        <p:spPr>
          <a:xfrm>
            <a:off x="381000" y="797611"/>
            <a:ext cx="8382000" cy="3877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2800" dirty="0">
                <a:solidFill>
                  <a:schemeClr val="accent1">
                    <a:alpha val="99000"/>
                  </a:schemeClr>
                </a:solidFill>
              </a:rPr>
              <a:t>Deploy resources on demand</a:t>
            </a:r>
          </a:p>
        </p:txBody>
      </p:sp>
      <p:sp>
        <p:nvSpPr>
          <p:cNvPr id="37" name="Title 1"/>
          <p:cNvSpPr txBox="1">
            <a:spLocks/>
          </p:cNvSpPr>
          <p:nvPr/>
        </p:nvSpPr>
        <p:spPr>
          <a:xfrm rot="16200000">
            <a:off x="-2125445" y="3821398"/>
            <a:ext cx="5241260" cy="6647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r"/>
            <a:r>
              <a:rPr lang="en-US" sz="4800" spc="0" dirty="0" smtClean="0">
                <a:solidFill>
                  <a:schemeClr val="bg2">
                    <a:alpha val="99000"/>
                  </a:schemeClr>
                </a:solidFill>
              </a:rPr>
              <a:t>DEPLOY</a:t>
            </a:r>
            <a:endParaRPr lang="en-US" sz="4800" spc="0" dirty="0">
              <a:solidFill>
                <a:schemeClr val="bg2">
                  <a:alpha val="99000"/>
                </a:schemeClr>
              </a:solidFill>
            </a:endParaRPr>
          </a:p>
        </p:txBody>
      </p:sp>
      <p:graphicFrame>
        <p:nvGraphicFramePr>
          <p:cNvPr id="35" name="Table 34"/>
          <p:cNvGraphicFramePr>
            <a:graphicFrameLocks noGrp="1"/>
          </p:cNvGraphicFramePr>
          <p:nvPr>
            <p:extLst>
              <p:ext uri="{D42A27DB-BD31-4B8C-83A1-F6EECF244321}">
                <p14:modId xmlns:p14="http://schemas.microsoft.com/office/powerpoint/2010/main" val="2959402780"/>
              </p:ext>
            </p:extLst>
          </p:nvPr>
        </p:nvGraphicFramePr>
        <p:xfrm>
          <a:off x="748008" y="1566153"/>
          <a:ext cx="3705367" cy="980440"/>
        </p:xfrm>
        <a:graphic>
          <a:graphicData uri="http://schemas.openxmlformats.org/drawingml/2006/table">
            <a:tbl>
              <a:tblPr firstRow="1" bandRow="1">
                <a:tableStyleId>{5C22544A-7EE6-4342-B048-85BDC9FD1C3A}</a:tableStyleId>
              </a:tblPr>
              <a:tblGrid>
                <a:gridCol w="1580441"/>
                <a:gridCol w="2124926"/>
              </a:tblGrid>
              <a:tr h="370840">
                <a:tc>
                  <a:txBody>
                    <a:bodyPr/>
                    <a:lstStyle/>
                    <a:p>
                      <a:r>
                        <a:rPr lang="en-US" sz="1200" dirty="0" smtClean="0">
                          <a:solidFill>
                            <a:schemeClr val="bg1"/>
                          </a:solidFill>
                        </a:rPr>
                        <a:t>STEPS</a:t>
                      </a:r>
                      <a:endParaRPr lang="en-US" sz="1200" dirty="0">
                        <a:solidFill>
                          <a:schemeClr val="bg1"/>
                        </a:solidFill>
                      </a:endParaRPr>
                    </a:p>
                  </a:txBody>
                  <a:tcPr marL="68598" marR="68598" marT="91440" marB="9144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lang="en-US" sz="1200" dirty="0" smtClean="0">
                          <a:solidFill>
                            <a:schemeClr val="bg1"/>
                          </a:solidFill>
                        </a:rPr>
                        <a:t>TOOLS OR FEATURES</a:t>
                      </a:r>
                      <a:endParaRPr lang="en-US" sz="1200" dirty="0">
                        <a:solidFill>
                          <a:schemeClr val="bg1"/>
                        </a:solidFill>
                      </a:endParaRPr>
                    </a:p>
                  </a:txBody>
                  <a:tcPr marL="68598" marR="68598" marT="91440" marB="9144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60000"/>
                        <a:lumOff val="40000"/>
                      </a:schemeClr>
                    </a:solidFill>
                  </a:tcPr>
                </a:tc>
              </a:tr>
              <a:tr h="370840">
                <a:tc>
                  <a:txBody>
                    <a:bodyPr/>
                    <a:lstStyle/>
                    <a:p>
                      <a:pPr>
                        <a:spcBef>
                          <a:spcPts val="1800"/>
                        </a:spcBef>
                        <a:spcAft>
                          <a:spcPts val="600"/>
                        </a:spcAft>
                      </a:pPr>
                      <a:r>
                        <a:rPr lang="en-US" sz="1400" dirty="0" smtClean="0">
                          <a:solidFill>
                            <a:schemeClr val="bg1"/>
                          </a:solidFill>
                        </a:rPr>
                        <a:t>Virtual machine templates</a:t>
                      </a:r>
                    </a:p>
                  </a:txBody>
                  <a:tcPr marL="68598" marR="68598" marT="91440" marB="91440">
                    <a:lnL w="12700" cap="flat" cmpd="sng" algn="ctr">
                      <a:noFill/>
                      <a:prstDash val="solid"/>
                      <a:round/>
                      <a:headEnd type="none" w="med" len="med"/>
                      <a:tailEnd type="none" w="med" len="med"/>
                    </a:lnL>
                    <a:lnT w="19050" cap="flat" cmpd="sng" algn="ctr">
                      <a:solidFill>
                        <a:schemeClr val="tx1"/>
                      </a:solidFill>
                      <a:prstDash val="solid"/>
                      <a:round/>
                      <a:headEnd type="none" w="med" len="med"/>
                      <a:tailEnd type="none" w="med" len="med"/>
                    </a:lnT>
                    <a:lnB w="12700" cmpd="sng">
                      <a:noFill/>
                    </a:lnB>
                    <a:noFill/>
                  </a:tcPr>
                </a:tc>
                <a:tc>
                  <a:txBody>
                    <a:bodyPr/>
                    <a:lstStyle/>
                    <a:p>
                      <a:pPr marL="0" algn="l" defTabSz="914363" rtl="0" eaLnBrk="1" latinLnBrk="0" hangingPunct="1">
                        <a:spcBef>
                          <a:spcPts val="0"/>
                        </a:spcBef>
                        <a:spcAft>
                          <a:spcPts val="600"/>
                        </a:spcAft>
                      </a:pPr>
                      <a:r>
                        <a:rPr lang="en-US" sz="1200" kern="1200" dirty="0" smtClean="0">
                          <a:solidFill>
                            <a:schemeClr val="bg1"/>
                          </a:solidFill>
                          <a:latin typeface="+mn-lt"/>
                          <a:ea typeface="+mn-ea"/>
                          <a:cs typeface="+mn-cs"/>
                        </a:rPr>
                        <a:t>System Center Virtual Machine Manager 2008 R2</a:t>
                      </a:r>
                      <a:endParaRPr lang="en-US" sz="1200" kern="1200" dirty="0">
                        <a:solidFill>
                          <a:schemeClr val="bg1"/>
                        </a:solidFill>
                        <a:latin typeface="+mn-lt"/>
                        <a:ea typeface="+mn-ea"/>
                        <a:cs typeface="+mn-cs"/>
                      </a:endParaRPr>
                    </a:p>
                  </a:txBody>
                  <a:tcPr marL="68598" marR="68598" marT="91440" marB="91440">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noFill/>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424926274"/>
              </p:ext>
            </p:extLst>
          </p:nvPr>
        </p:nvGraphicFramePr>
        <p:xfrm>
          <a:off x="744620" y="4050223"/>
          <a:ext cx="3705367" cy="548640"/>
        </p:xfrm>
        <a:graphic>
          <a:graphicData uri="http://schemas.openxmlformats.org/drawingml/2006/table">
            <a:tbl>
              <a:tblPr firstRow="1" bandRow="1">
                <a:tableStyleId>{5C22544A-7EE6-4342-B048-85BDC9FD1C3A}</a:tableStyleId>
              </a:tblPr>
              <a:tblGrid>
                <a:gridCol w="1580441"/>
                <a:gridCol w="2124926"/>
              </a:tblGrid>
              <a:tr h="370840">
                <a:tc>
                  <a:txBody>
                    <a:bodyPr/>
                    <a:lstStyle/>
                    <a:p>
                      <a:pPr marL="0" marR="0" indent="0" algn="l" defTabSz="914363" rtl="0" eaLnBrk="1" fontAlgn="auto" latinLnBrk="0" hangingPunct="1">
                        <a:lnSpc>
                          <a:spcPct val="100000"/>
                        </a:lnSpc>
                        <a:spcBef>
                          <a:spcPts val="1800"/>
                        </a:spcBef>
                        <a:spcAft>
                          <a:spcPts val="600"/>
                        </a:spcAft>
                        <a:buClrTx/>
                        <a:buSzTx/>
                        <a:buFontTx/>
                        <a:buNone/>
                        <a:tabLst/>
                        <a:defRPr/>
                      </a:pPr>
                      <a:r>
                        <a:rPr lang="en-US" sz="1400" b="0" dirty="0" smtClean="0">
                          <a:solidFill>
                            <a:schemeClr val="bg1"/>
                          </a:solidFill>
                        </a:rPr>
                        <a:t>Build automation</a:t>
                      </a:r>
                    </a:p>
                  </a:txBody>
                  <a:tcPr marL="68598" marR="68598" marT="91440" marB="91440">
                    <a:lnL w="12700" cap="flat" cmpd="sng" algn="ctr">
                      <a:noFill/>
                      <a:prstDash val="solid"/>
                      <a:round/>
                      <a:headEnd type="none" w="med" len="med"/>
                      <a:tailEnd type="none" w="med" len="med"/>
                    </a:lnL>
                    <a:lnT w="12700" cmpd="sng">
                      <a:noFill/>
                    </a:lnT>
                    <a:lnB w="12700" cmpd="sng">
                      <a:noFill/>
                    </a:lnB>
                    <a:noFill/>
                  </a:tcPr>
                </a:tc>
                <a:tc>
                  <a:txBody>
                    <a:bodyPr/>
                    <a:lstStyle/>
                    <a:p>
                      <a:pPr marL="0" algn="l" defTabSz="914363" rtl="0" eaLnBrk="1" latinLnBrk="0" hangingPunct="1">
                        <a:spcBef>
                          <a:spcPts val="0"/>
                        </a:spcBef>
                        <a:spcAft>
                          <a:spcPts val="600"/>
                        </a:spcAft>
                      </a:pPr>
                      <a:r>
                        <a:rPr lang="en-US" sz="1200" b="0" kern="1200" dirty="0" smtClean="0">
                          <a:solidFill>
                            <a:schemeClr val="bg1"/>
                          </a:solidFill>
                          <a:latin typeface="+mn-lt"/>
                          <a:ea typeface="+mn-ea"/>
                          <a:cs typeface="+mn-cs"/>
                        </a:rPr>
                        <a:t>System Center Virtual Machine Manager Self-Service Portal 2.0</a:t>
                      </a:r>
                      <a:endParaRPr lang="en-US" sz="1200" b="0" kern="1200" dirty="0">
                        <a:solidFill>
                          <a:schemeClr val="bg1"/>
                        </a:solidFill>
                        <a:latin typeface="+mn-lt"/>
                        <a:ea typeface="+mn-ea"/>
                        <a:cs typeface="+mn-cs"/>
                      </a:endParaRPr>
                    </a:p>
                  </a:txBody>
                  <a:tcPr marL="68598" marR="68598" marT="91440" marB="91440">
                    <a:lnR w="12700" cap="flat" cmpd="sng" algn="ctr">
                      <a:noFill/>
                      <a:prstDash val="solid"/>
                      <a:round/>
                      <a:headEnd type="none" w="med" len="med"/>
                      <a:tailEnd type="none" w="med" len="med"/>
                    </a:lnR>
                    <a:lnT w="12700" cmpd="sng">
                      <a:noFill/>
                    </a:lnT>
                    <a:lnB w="12700" cmpd="sng">
                      <a:noFill/>
                    </a:lnB>
                    <a:noFill/>
                  </a:tcPr>
                </a:tc>
              </a:tr>
            </a:tbl>
          </a:graphicData>
        </a:graphic>
      </p:graphicFrame>
      <p:pic>
        <p:nvPicPr>
          <p:cNvPr id="2050" name="Picture 2" descr="C:\Users\victor.melniciuc\Desktop\==Work\TechEd SQL deck\assets\Screen_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9713" y="2698016"/>
            <a:ext cx="1602728" cy="1251509"/>
          </a:xfrm>
          <a:prstGeom prst="rect">
            <a:avLst/>
          </a:prstGeom>
          <a:noFill/>
          <a:effectLst>
            <a:outerShdw dist="50800" dir="3600000" algn="t"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051" name="Picture 3" descr="C:\Users\victor.melniciuc\Desktop\==Work\TechEd SQL deck\assets\Screen_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85096" y="4725144"/>
            <a:ext cx="1516347" cy="1198553"/>
          </a:xfrm>
          <a:prstGeom prst="rect">
            <a:avLst/>
          </a:prstGeom>
          <a:noFill/>
          <a:effectLst>
            <a:outerShdw dist="50800" dir="3600000" algn="t"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052" name="Picture 4" descr="C:\Users\victor.melniciuc\Desktop\==Work\TechEd SQL deck\assets\BusinessGu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1099" y="3312744"/>
            <a:ext cx="843778" cy="1266014"/>
          </a:xfrm>
          <a:prstGeom prst="rect">
            <a:avLst/>
          </a:prstGeom>
          <a:noFill/>
          <a:effectLst>
            <a:outerShdw dist="50800" dir="3600000" algn="t"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053" name="Picture 5" descr="C:\Users\victor.melniciuc\Desktop\==Work\TechEd SQL deck\assets\CreateRole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998" y="2498382"/>
            <a:ext cx="977102" cy="1011734"/>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victor.melniciuc\Desktop\==Work\TechEd SQL deck\assets\ITGuy.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03657" y="3312662"/>
            <a:ext cx="839701" cy="1260580"/>
          </a:xfrm>
          <a:prstGeom prst="rect">
            <a:avLst/>
          </a:prstGeom>
          <a:noFill/>
          <a:effectLst>
            <a:outerShdw dist="50800" dir="3600000" algn="t"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056" name="Picture 8" descr="C:\Users\victor.melniciuc\Desktop\==Work\TechEd SQL deck\assets\ARROW-UPPER.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18274" y="2032225"/>
            <a:ext cx="1538452" cy="972024"/>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victor.melniciuc\Desktop\==Work\TechEd SQL deck\assets\ARROW-lower.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59264" y="5134642"/>
            <a:ext cx="1538453" cy="960170"/>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5" descr="C:\Users\victor.melniciuc\Desktop\==Work\TechEd SQL deck\assets\CreateRole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7590239" y="2498382"/>
            <a:ext cx="977102" cy="1011734"/>
          </a:xfrm>
          <a:prstGeom prst="rect">
            <a:avLst/>
          </a:prstGeom>
          <a:noFill/>
          <a:extLst>
            <a:ext uri="{909E8E84-426E-40DD-AFC4-6F175D3DCCD1}">
              <a14:hiddenFill xmlns:a14="http://schemas.microsoft.com/office/drawing/2010/main">
                <a:solidFill>
                  <a:srgbClr val="FFFFFF"/>
                </a:solidFill>
              </a14:hiddenFill>
            </a:ext>
          </a:extLst>
        </p:spPr>
      </p:pic>
      <p:sp>
        <p:nvSpPr>
          <p:cNvPr id="97" name="Title 1"/>
          <p:cNvSpPr txBox="1">
            <a:spLocks/>
          </p:cNvSpPr>
          <p:nvPr/>
        </p:nvSpPr>
        <p:spPr>
          <a:xfrm>
            <a:off x="7036539" y="4706148"/>
            <a:ext cx="173937" cy="19389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1400" b="1" spc="0" dirty="0" smtClean="0">
                <a:solidFill>
                  <a:schemeClr val="accent1">
                    <a:alpha val="99000"/>
                  </a:schemeClr>
                </a:solidFill>
              </a:rPr>
              <a:t>IT</a:t>
            </a:r>
            <a:endParaRPr lang="en-US" sz="1400" b="1" spc="0" dirty="0">
              <a:solidFill>
                <a:schemeClr val="accent1">
                  <a:alpha val="99000"/>
                </a:schemeClr>
              </a:solidFill>
            </a:endParaRPr>
          </a:p>
        </p:txBody>
      </p:sp>
      <p:sp>
        <p:nvSpPr>
          <p:cNvPr id="98" name="Title 1"/>
          <p:cNvSpPr txBox="1">
            <a:spLocks/>
          </p:cNvSpPr>
          <p:nvPr/>
        </p:nvSpPr>
        <p:spPr>
          <a:xfrm>
            <a:off x="5777903" y="4706148"/>
            <a:ext cx="726974" cy="19389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1400" b="1" spc="0" dirty="0" smtClean="0">
                <a:solidFill>
                  <a:schemeClr val="accent1">
                    <a:alpha val="99000"/>
                  </a:schemeClr>
                </a:solidFill>
              </a:rPr>
              <a:t>BUSINESS</a:t>
            </a:r>
            <a:endParaRPr lang="en-US" sz="1400" b="1" spc="0" dirty="0">
              <a:solidFill>
                <a:schemeClr val="accent1">
                  <a:alpha val="99000"/>
                </a:schemeClr>
              </a:solidFill>
            </a:endParaRPr>
          </a:p>
        </p:txBody>
      </p:sp>
      <p:sp>
        <p:nvSpPr>
          <p:cNvPr id="99" name="Title 1"/>
          <p:cNvSpPr txBox="1">
            <a:spLocks/>
          </p:cNvSpPr>
          <p:nvPr/>
        </p:nvSpPr>
        <p:spPr>
          <a:xfrm>
            <a:off x="4683999" y="3670538"/>
            <a:ext cx="1108271" cy="917174"/>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spcBef>
                <a:spcPts val="1200"/>
              </a:spcBef>
            </a:pPr>
            <a:r>
              <a:rPr lang="en-US" sz="1100" b="1" spc="0" dirty="0">
                <a:solidFill>
                  <a:schemeClr val="bg1">
                    <a:alpha val="99000"/>
                  </a:schemeClr>
                </a:solidFill>
              </a:rPr>
              <a:t>Create Roles</a:t>
            </a:r>
          </a:p>
          <a:p>
            <a:pPr>
              <a:spcBef>
                <a:spcPts val="1200"/>
              </a:spcBef>
            </a:pPr>
            <a:r>
              <a:rPr lang="en-US" sz="1100" b="1" spc="0" dirty="0">
                <a:solidFill>
                  <a:schemeClr val="bg1">
                    <a:alpha val="99000"/>
                  </a:schemeClr>
                </a:solidFill>
              </a:rPr>
              <a:t>Map to Existing Templates</a:t>
            </a:r>
          </a:p>
          <a:p>
            <a:pPr>
              <a:spcBef>
                <a:spcPts val="1200"/>
              </a:spcBef>
            </a:pPr>
            <a:r>
              <a:rPr lang="en-US" sz="1100" b="1" spc="0" dirty="0">
                <a:solidFill>
                  <a:schemeClr val="bg1">
                    <a:alpha val="99000"/>
                  </a:schemeClr>
                </a:solidFill>
              </a:rPr>
              <a:t>Create VMs</a:t>
            </a:r>
          </a:p>
        </p:txBody>
      </p:sp>
      <p:sp>
        <p:nvSpPr>
          <p:cNvPr id="100" name="Title 1"/>
          <p:cNvSpPr txBox="1">
            <a:spLocks/>
          </p:cNvSpPr>
          <p:nvPr/>
        </p:nvSpPr>
        <p:spPr>
          <a:xfrm>
            <a:off x="8049939" y="3638253"/>
            <a:ext cx="801575" cy="30469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spcBef>
                <a:spcPts val="1200"/>
              </a:spcBef>
            </a:pPr>
            <a:r>
              <a:rPr lang="en-US" sz="1100" b="1" spc="0" dirty="0">
                <a:solidFill>
                  <a:schemeClr val="bg1">
                    <a:alpha val="99000"/>
                  </a:schemeClr>
                </a:solidFill>
              </a:rPr>
              <a:t>Create VM Templates</a:t>
            </a:r>
          </a:p>
        </p:txBody>
      </p:sp>
      <p:sp>
        <p:nvSpPr>
          <p:cNvPr id="101" name="Title 1"/>
          <p:cNvSpPr txBox="1">
            <a:spLocks/>
          </p:cNvSpPr>
          <p:nvPr/>
        </p:nvSpPr>
        <p:spPr>
          <a:xfrm>
            <a:off x="6033365" y="2076989"/>
            <a:ext cx="1108270" cy="5816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ctr">
              <a:spcBef>
                <a:spcPts val="1200"/>
              </a:spcBef>
            </a:pPr>
            <a:r>
              <a:rPr lang="en-US" sz="1400" b="1" spc="0" dirty="0">
                <a:solidFill>
                  <a:schemeClr val="bg1">
                    <a:alpha val="99000"/>
                  </a:schemeClr>
                </a:solidFill>
              </a:rPr>
              <a:t>Request business infrastructure</a:t>
            </a:r>
          </a:p>
        </p:txBody>
      </p:sp>
      <p:sp>
        <p:nvSpPr>
          <p:cNvPr id="102" name="Title 1"/>
          <p:cNvSpPr txBox="1">
            <a:spLocks/>
          </p:cNvSpPr>
          <p:nvPr/>
        </p:nvSpPr>
        <p:spPr>
          <a:xfrm>
            <a:off x="5978985" y="5462378"/>
            <a:ext cx="1108270" cy="3877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ctr">
              <a:spcBef>
                <a:spcPts val="0"/>
              </a:spcBef>
            </a:pPr>
            <a:r>
              <a:rPr lang="en-US" sz="1400" b="1" spc="0" dirty="0">
                <a:solidFill>
                  <a:schemeClr val="bg1">
                    <a:alpha val="99000"/>
                  </a:schemeClr>
                </a:solidFill>
              </a:rPr>
              <a:t>Approve/</a:t>
            </a:r>
          </a:p>
          <a:p>
            <a:pPr algn="ctr">
              <a:spcBef>
                <a:spcPts val="0"/>
              </a:spcBef>
            </a:pPr>
            <a:r>
              <a:rPr lang="en-US" sz="1400" b="1" spc="0" dirty="0">
                <a:solidFill>
                  <a:schemeClr val="bg1">
                    <a:alpha val="99000"/>
                  </a:schemeClr>
                </a:solidFill>
              </a:rPr>
              <a:t>Reject</a:t>
            </a:r>
          </a:p>
        </p:txBody>
      </p:sp>
    </p:spTree>
    <p:extLst>
      <p:ext uri="{BB962C8B-B14F-4D97-AF65-F5344CB8AC3E}">
        <p14:creationId xmlns:p14="http://schemas.microsoft.com/office/powerpoint/2010/main" val="94178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250"/>
                                        <p:tgtEl>
                                          <p:spTgt spid="37"/>
                                        </p:tgtEl>
                                      </p:cBhvr>
                                    </p:animEffect>
                                    <p:anim calcmode="lin" valueType="num">
                                      <p:cBhvr>
                                        <p:cTn id="8" dur="250" fill="hold"/>
                                        <p:tgtEl>
                                          <p:spTgt spid="37"/>
                                        </p:tgtEl>
                                        <p:attrNameLst>
                                          <p:attrName>ppt_x</p:attrName>
                                        </p:attrNameLst>
                                      </p:cBhvr>
                                      <p:tavLst>
                                        <p:tav tm="0">
                                          <p:val>
                                            <p:strVal val="#ppt_x"/>
                                          </p:val>
                                        </p:tav>
                                        <p:tav tm="100000">
                                          <p:val>
                                            <p:strVal val="#ppt_x"/>
                                          </p:val>
                                        </p:tav>
                                      </p:tavLst>
                                    </p:anim>
                                    <p:anim calcmode="lin" valueType="num">
                                      <p:cBhvr>
                                        <p:cTn id="9" dur="25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250"/>
                            </p:stCondLst>
                            <p:childTnLst>
                              <p:par>
                                <p:cTn id="11" presetID="10" presetClass="entr" presetSubtype="0"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250"/>
                                        <p:tgtEl>
                                          <p:spTgt spid="35"/>
                                        </p:tgtEl>
                                      </p:cBhvr>
                                    </p:animEffect>
                                  </p:childTnLst>
                                </p:cTn>
                              </p:par>
                            </p:childTnLst>
                          </p:cTn>
                        </p:par>
                        <p:par>
                          <p:cTn id="14" fill="hold">
                            <p:stCondLst>
                              <p:cond delay="500"/>
                            </p:stCondLst>
                            <p:childTnLst>
                              <p:par>
                                <p:cTn id="15" presetID="42" presetClass="entr" presetSubtype="0" fill="hold" nodeType="after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500"/>
                                        <p:tgtEl>
                                          <p:spTgt spid="2050"/>
                                        </p:tgtEl>
                                      </p:cBhvr>
                                    </p:animEffect>
                                    <p:anim calcmode="lin" valueType="num">
                                      <p:cBhvr>
                                        <p:cTn id="18" dur="500" fill="hold"/>
                                        <p:tgtEl>
                                          <p:spTgt spid="2050"/>
                                        </p:tgtEl>
                                        <p:attrNameLst>
                                          <p:attrName>ppt_x</p:attrName>
                                        </p:attrNameLst>
                                      </p:cBhvr>
                                      <p:tavLst>
                                        <p:tav tm="0">
                                          <p:val>
                                            <p:strVal val="#ppt_x"/>
                                          </p:val>
                                        </p:tav>
                                        <p:tav tm="100000">
                                          <p:val>
                                            <p:strVal val="#ppt_x"/>
                                          </p:val>
                                        </p:tav>
                                      </p:tavLst>
                                    </p:anim>
                                    <p:anim calcmode="lin" valueType="num">
                                      <p:cBhvr>
                                        <p:cTn id="19" dur="5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par>
                          <p:cTn id="25" fill="hold">
                            <p:stCondLst>
                              <p:cond delay="500"/>
                            </p:stCondLst>
                            <p:childTnLst>
                              <p:par>
                                <p:cTn id="26" presetID="42" presetClass="entr" presetSubtype="0" fill="hold" nodeType="afterEffect">
                                  <p:stCondLst>
                                    <p:cond delay="0"/>
                                  </p:stCondLst>
                                  <p:childTnLst>
                                    <p:set>
                                      <p:cBhvr>
                                        <p:cTn id="27" dur="1" fill="hold">
                                          <p:stCondLst>
                                            <p:cond delay="0"/>
                                          </p:stCondLst>
                                        </p:cTn>
                                        <p:tgtEl>
                                          <p:spTgt spid="2051"/>
                                        </p:tgtEl>
                                        <p:attrNameLst>
                                          <p:attrName>style.visibility</p:attrName>
                                        </p:attrNameLst>
                                      </p:cBhvr>
                                      <p:to>
                                        <p:strVal val="visible"/>
                                      </p:to>
                                    </p:set>
                                    <p:animEffect transition="in" filter="fade">
                                      <p:cBhvr>
                                        <p:cTn id="28" dur="500"/>
                                        <p:tgtEl>
                                          <p:spTgt spid="2051"/>
                                        </p:tgtEl>
                                      </p:cBhvr>
                                    </p:animEffect>
                                    <p:anim calcmode="lin" valueType="num">
                                      <p:cBhvr>
                                        <p:cTn id="29" dur="500" fill="hold"/>
                                        <p:tgtEl>
                                          <p:spTgt spid="2051"/>
                                        </p:tgtEl>
                                        <p:attrNameLst>
                                          <p:attrName>ppt_x</p:attrName>
                                        </p:attrNameLst>
                                      </p:cBhvr>
                                      <p:tavLst>
                                        <p:tav tm="0">
                                          <p:val>
                                            <p:strVal val="#ppt_x"/>
                                          </p:val>
                                        </p:tav>
                                        <p:tav tm="100000">
                                          <p:val>
                                            <p:strVal val="#ppt_x"/>
                                          </p:val>
                                        </p:tav>
                                      </p:tavLst>
                                    </p:anim>
                                    <p:anim calcmode="lin" valueType="num">
                                      <p:cBhvr>
                                        <p:cTn id="30" dur="500" fill="hold"/>
                                        <p:tgtEl>
                                          <p:spTgt spid="2051"/>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42" presetClass="entr" presetSubtype="0" fill="hold" nodeType="afterEffect">
                                  <p:stCondLst>
                                    <p:cond delay="0"/>
                                  </p:stCondLst>
                                  <p:childTnLst>
                                    <p:set>
                                      <p:cBhvr>
                                        <p:cTn id="33" dur="1" fill="hold">
                                          <p:stCondLst>
                                            <p:cond delay="0"/>
                                          </p:stCondLst>
                                        </p:cTn>
                                        <p:tgtEl>
                                          <p:spTgt spid="2052"/>
                                        </p:tgtEl>
                                        <p:attrNameLst>
                                          <p:attrName>style.visibility</p:attrName>
                                        </p:attrNameLst>
                                      </p:cBhvr>
                                      <p:to>
                                        <p:strVal val="visible"/>
                                      </p:to>
                                    </p:set>
                                    <p:animEffect transition="in" filter="fade">
                                      <p:cBhvr>
                                        <p:cTn id="34" dur="750"/>
                                        <p:tgtEl>
                                          <p:spTgt spid="2052"/>
                                        </p:tgtEl>
                                      </p:cBhvr>
                                    </p:animEffect>
                                    <p:anim calcmode="lin" valueType="num">
                                      <p:cBhvr>
                                        <p:cTn id="35" dur="750" fill="hold"/>
                                        <p:tgtEl>
                                          <p:spTgt spid="2052"/>
                                        </p:tgtEl>
                                        <p:attrNameLst>
                                          <p:attrName>ppt_x</p:attrName>
                                        </p:attrNameLst>
                                      </p:cBhvr>
                                      <p:tavLst>
                                        <p:tav tm="0">
                                          <p:val>
                                            <p:strVal val="#ppt_x"/>
                                          </p:val>
                                        </p:tav>
                                        <p:tav tm="100000">
                                          <p:val>
                                            <p:strVal val="#ppt_x"/>
                                          </p:val>
                                        </p:tav>
                                      </p:tavLst>
                                    </p:anim>
                                    <p:anim calcmode="lin" valueType="num">
                                      <p:cBhvr>
                                        <p:cTn id="36" dur="750" fill="hold"/>
                                        <p:tgtEl>
                                          <p:spTgt spid="205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fade">
                                      <p:cBhvr>
                                        <p:cTn id="39" dur="750"/>
                                        <p:tgtEl>
                                          <p:spTgt spid="98"/>
                                        </p:tgtEl>
                                      </p:cBhvr>
                                    </p:animEffect>
                                    <p:anim calcmode="lin" valueType="num">
                                      <p:cBhvr>
                                        <p:cTn id="40" dur="750" fill="hold"/>
                                        <p:tgtEl>
                                          <p:spTgt spid="98"/>
                                        </p:tgtEl>
                                        <p:attrNameLst>
                                          <p:attrName>ppt_x</p:attrName>
                                        </p:attrNameLst>
                                      </p:cBhvr>
                                      <p:tavLst>
                                        <p:tav tm="0">
                                          <p:val>
                                            <p:strVal val="#ppt_x"/>
                                          </p:val>
                                        </p:tav>
                                        <p:tav tm="100000">
                                          <p:val>
                                            <p:strVal val="#ppt_x"/>
                                          </p:val>
                                        </p:tav>
                                      </p:tavLst>
                                    </p:anim>
                                    <p:anim calcmode="lin" valueType="num">
                                      <p:cBhvr>
                                        <p:cTn id="41" dur="750" fill="hold"/>
                                        <p:tgtEl>
                                          <p:spTgt spid="98"/>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750"/>
                                  </p:stCondLst>
                                  <p:childTnLst>
                                    <p:set>
                                      <p:cBhvr>
                                        <p:cTn id="43" dur="1" fill="hold">
                                          <p:stCondLst>
                                            <p:cond delay="0"/>
                                          </p:stCondLst>
                                        </p:cTn>
                                        <p:tgtEl>
                                          <p:spTgt spid="2055"/>
                                        </p:tgtEl>
                                        <p:attrNameLst>
                                          <p:attrName>style.visibility</p:attrName>
                                        </p:attrNameLst>
                                      </p:cBhvr>
                                      <p:to>
                                        <p:strVal val="visible"/>
                                      </p:to>
                                    </p:set>
                                    <p:animEffect transition="in" filter="fade">
                                      <p:cBhvr>
                                        <p:cTn id="44" dur="750"/>
                                        <p:tgtEl>
                                          <p:spTgt spid="2055"/>
                                        </p:tgtEl>
                                      </p:cBhvr>
                                    </p:animEffect>
                                    <p:anim calcmode="lin" valueType="num">
                                      <p:cBhvr>
                                        <p:cTn id="45" dur="750" fill="hold"/>
                                        <p:tgtEl>
                                          <p:spTgt spid="2055"/>
                                        </p:tgtEl>
                                        <p:attrNameLst>
                                          <p:attrName>ppt_x</p:attrName>
                                        </p:attrNameLst>
                                      </p:cBhvr>
                                      <p:tavLst>
                                        <p:tav tm="0">
                                          <p:val>
                                            <p:strVal val="#ppt_x"/>
                                          </p:val>
                                        </p:tav>
                                        <p:tav tm="100000">
                                          <p:val>
                                            <p:strVal val="#ppt_x"/>
                                          </p:val>
                                        </p:tav>
                                      </p:tavLst>
                                    </p:anim>
                                    <p:anim calcmode="lin" valueType="num">
                                      <p:cBhvr>
                                        <p:cTn id="46" dur="750" fill="hold"/>
                                        <p:tgtEl>
                                          <p:spTgt spid="2055"/>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750"/>
                                  </p:stCondLst>
                                  <p:childTnLst>
                                    <p:set>
                                      <p:cBhvr>
                                        <p:cTn id="48" dur="1" fill="hold">
                                          <p:stCondLst>
                                            <p:cond delay="0"/>
                                          </p:stCondLst>
                                        </p:cTn>
                                        <p:tgtEl>
                                          <p:spTgt spid="97"/>
                                        </p:tgtEl>
                                        <p:attrNameLst>
                                          <p:attrName>style.visibility</p:attrName>
                                        </p:attrNameLst>
                                      </p:cBhvr>
                                      <p:to>
                                        <p:strVal val="visible"/>
                                      </p:to>
                                    </p:set>
                                    <p:animEffect transition="in" filter="fade">
                                      <p:cBhvr>
                                        <p:cTn id="49" dur="750"/>
                                        <p:tgtEl>
                                          <p:spTgt spid="97"/>
                                        </p:tgtEl>
                                      </p:cBhvr>
                                    </p:animEffect>
                                    <p:anim calcmode="lin" valueType="num">
                                      <p:cBhvr>
                                        <p:cTn id="50" dur="750" fill="hold"/>
                                        <p:tgtEl>
                                          <p:spTgt spid="97"/>
                                        </p:tgtEl>
                                        <p:attrNameLst>
                                          <p:attrName>ppt_x</p:attrName>
                                        </p:attrNameLst>
                                      </p:cBhvr>
                                      <p:tavLst>
                                        <p:tav tm="0">
                                          <p:val>
                                            <p:strVal val="#ppt_x"/>
                                          </p:val>
                                        </p:tav>
                                        <p:tav tm="100000">
                                          <p:val>
                                            <p:strVal val="#ppt_x"/>
                                          </p:val>
                                        </p:tav>
                                      </p:tavLst>
                                    </p:anim>
                                    <p:anim calcmode="lin" valueType="num">
                                      <p:cBhvr>
                                        <p:cTn id="51" dur="750" fill="hold"/>
                                        <p:tgtEl>
                                          <p:spTgt spid="97"/>
                                        </p:tgtEl>
                                        <p:attrNameLst>
                                          <p:attrName>ppt_y</p:attrName>
                                        </p:attrNameLst>
                                      </p:cBhvr>
                                      <p:tavLst>
                                        <p:tav tm="0">
                                          <p:val>
                                            <p:strVal val="#ppt_y+.1"/>
                                          </p:val>
                                        </p:tav>
                                        <p:tav tm="100000">
                                          <p:val>
                                            <p:strVal val="#ppt_y"/>
                                          </p:val>
                                        </p:tav>
                                      </p:tavLst>
                                    </p:anim>
                                  </p:childTnLst>
                                </p:cTn>
                              </p:par>
                              <p:par>
                                <p:cTn id="52" presetID="22" presetClass="entr" presetSubtype="8" fill="hold" nodeType="withEffect">
                                  <p:stCondLst>
                                    <p:cond delay="750"/>
                                  </p:stCondLst>
                                  <p:childTnLst>
                                    <p:set>
                                      <p:cBhvr>
                                        <p:cTn id="53" dur="1" fill="hold">
                                          <p:stCondLst>
                                            <p:cond delay="0"/>
                                          </p:stCondLst>
                                        </p:cTn>
                                        <p:tgtEl>
                                          <p:spTgt spid="2056"/>
                                        </p:tgtEl>
                                        <p:attrNameLst>
                                          <p:attrName>style.visibility</p:attrName>
                                        </p:attrNameLst>
                                      </p:cBhvr>
                                      <p:to>
                                        <p:strVal val="visible"/>
                                      </p:to>
                                    </p:set>
                                    <p:animEffect transition="in" filter="wipe(left)">
                                      <p:cBhvr>
                                        <p:cTn id="54" dur="500"/>
                                        <p:tgtEl>
                                          <p:spTgt spid="2056"/>
                                        </p:tgtEl>
                                      </p:cBhvr>
                                    </p:animEffect>
                                  </p:childTnLst>
                                </p:cTn>
                              </p:par>
                              <p:par>
                                <p:cTn id="55" presetID="22" presetClass="entr" presetSubtype="8" fill="hold" grpId="0" nodeType="withEffect">
                                  <p:stCondLst>
                                    <p:cond delay="750"/>
                                  </p:stCondLst>
                                  <p:childTnLst>
                                    <p:set>
                                      <p:cBhvr>
                                        <p:cTn id="56" dur="1" fill="hold">
                                          <p:stCondLst>
                                            <p:cond delay="0"/>
                                          </p:stCondLst>
                                        </p:cTn>
                                        <p:tgtEl>
                                          <p:spTgt spid="101"/>
                                        </p:tgtEl>
                                        <p:attrNameLst>
                                          <p:attrName>style.visibility</p:attrName>
                                        </p:attrNameLst>
                                      </p:cBhvr>
                                      <p:to>
                                        <p:strVal val="visible"/>
                                      </p:to>
                                    </p:set>
                                    <p:animEffect transition="in" filter="wipe(left)">
                                      <p:cBhvr>
                                        <p:cTn id="57" dur="500"/>
                                        <p:tgtEl>
                                          <p:spTgt spid="101"/>
                                        </p:tgtEl>
                                      </p:cBhvr>
                                    </p:animEffect>
                                  </p:childTnLst>
                                </p:cTn>
                              </p:par>
                              <p:par>
                                <p:cTn id="58" presetID="22" presetClass="entr" presetSubtype="2" fill="hold" nodeType="withEffect">
                                  <p:stCondLst>
                                    <p:cond delay="1500"/>
                                  </p:stCondLst>
                                  <p:childTnLst>
                                    <p:set>
                                      <p:cBhvr>
                                        <p:cTn id="59" dur="1" fill="hold">
                                          <p:stCondLst>
                                            <p:cond delay="0"/>
                                          </p:stCondLst>
                                        </p:cTn>
                                        <p:tgtEl>
                                          <p:spTgt spid="2057"/>
                                        </p:tgtEl>
                                        <p:attrNameLst>
                                          <p:attrName>style.visibility</p:attrName>
                                        </p:attrNameLst>
                                      </p:cBhvr>
                                      <p:to>
                                        <p:strVal val="visible"/>
                                      </p:to>
                                    </p:set>
                                    <p:animEffect transition="in" filter="wipe(right)">
                                      <p:cBhvr>
                                        <p:cTn id="60" dur="500"/>
                                        <p:tgtEl>
                                          <p:spTgt spid="2057"/>
                                        </p:tgtEl>
                                      </p:cBhvr>
                                    </p:animEffect>
                                  </p:childTnLst>
                                </p:cTn>
                              </p:par>
                              <p:par>
                                <p:cTn id="61" presetID="22" presetClass="entr" presetSubtype="2" fill="hold" grpId="0" nodeType="withEffect">
                                  <p:stCondLst>
                                    <p:cond delay="1500"/>
                                  </p:stCondLst>
                                  <p:childTnLst>
                                    <p:set>
                                      <p:cBhvr>
                                        <p:cTn id="62" dur="1" fill="hold">
                                          <p:stCondLst>
                                            <p:cond delay="0"/>
                                          </p:stCondLst>
                                        </p:cTn>
                                        <p:tgtEl>
                                          <p:spTgt spid="102"/>
                                        </p:tgtEl>
                                        <p:attrNameLst>
                                          <p:attrName>style.visibility</p:attrName>
                                        </p:attrNameLst>
                                      </p:cBhvr>
                                      <p:to>
                                        <p:strVal val="visible"/>
                                      </p:to>
                                    </p:set>
                                    <p:animEffect transition="in" filter="wipe(right)">
                                      <p:cBhvr>
                                        <p:cTn id="63" dur="500"/>
                                        <p:tgtEl>
                                          <p:spTgt spid="102"/>
                                        </p:tgtEl>
                                      </p:cBhvr>
                                    </p:animEffect>
                                  </p:childTnLst>
                                </p:cTn>
                              </p:par>
                              <p:par>
                                <p:cTn id="64" presetID="53" presetClass="entr" presetSubtype="16" fill="hold" nodeType="withEffect">
                                  <p:stCondLst>
                                    <p:cond delay="1750"/>
                                  </p:stCondLst>
                                  <p:childTnLst>
                                    <p:set>
                                      <p:cBhvr>
                                        <p:cTn id="65" dur="1" fill="hold">
                                          <p:stCondLst>
                                            <p:cond delay="0"/>
                                          </p:stCondLst>
                                        </p:cTn>
                                        <p:tgtEl>
                                          <p:spTgt spid="2053"/>
                                        </p:tgtEl>
                                        <p:attrNameLst>
                                          <p:attrName>style.visibility</p:attrName>
                                        </p:attrNameLst>
                                      </p:cBhvr>
                                      <p:to>
                                        <p:strVal val="visible"/>
                                      </p:to>
                                    </p:set>
                                    <p:anim calcmode="lin" valueType="num">
                                      <p:cBhvr>
                                        <p:cTn id="66" dur="750" fill="hold"/>
                                        <p:tgtEl>
                                          <p:spTgt spid="2053"/>
                                        </p:tgtEl>
                                        <p:attrNameLst>
                                          <p:attrName>ppt_w</p:attrName>
                                        </p:attrNameLst>
                                      </p:cBhvr>
                                      <p:tavLst>
                                        <p:tav tm="0">
                                          <p:val>
                                            <p:fltVal val="0"/>
                                          </p:val>
                                        </p:tav>
                                        <p:tav tm="100000">
                                          <p:val>
                                            <p:strVal val="#ppt_w"/>
                                          </p:val>
                                        </p:tav>
                                      </p:tavLst>
                                    </p:anim>
                                    <p:anim calcmode="lin" valueType="num">
                                      <p:cBhvr>
                                        <p:cTn id="67" dur="750" fill="hold"/>
                                        <p:tgtEl>
                                          <p:spTgt spid="2053"/>
                                        </p:tgtEl>
                                        <p:attrNameLst>
                                          <p:attrName>ppt_h</p:attrName>
                                        </p:attrNameLst>
                                      </p:cBhvr>
                                      <p:tavLst>
                                        <p:tav tm="0">
                                          <p:val>
                                            <p:fltVal val="0"/>
                                          </p:val>
                                        </p:tav>
                                        <p:tav tm="100000">
                                          <p:val>
                                            <p:strVal val="#ppt_h"/>
                                          </p:val>
                                        </p:tav>
                                      </p:tavLst>
                                    </p:anim>
                                    <p:animEffect transition="in" filter="fade">
                                      <p:cBhvr>
                                        <p:cTn id="68" dur="750"/>
                                        <p:tgtEl>
                                          <p:spTgt spid="2053"/>
                                        </p:tgtEl>
                                      </p:cBhvr>
                                    </p:animEffect>
                                  </p:childTnLst>
                                </p:cTn>
                              </p:par>
                              <p:par>
                                <p:cTn id="69" presetID="53" presetClass="entr" presetSubtype="16" fill="hold" nodeType="withEffect">
                                  <p:stCondLst>
                                    <p:cond delay="1750"/>
                                  </p:stCondLst>
                                  <p:childTnLst>
                                    <p:set>
                                      <p:cBhvr>
                                        <p:cTn id="70" dur="1" fill="hold">
                                          <p:stCondLst>
                                            <p:cond delay="0"/>
                                          </p:stCondLst>
                                        </p:cTn>
                                        <p:tgtEl>
                                          <p:spTgt spid="96"/>
                                        </p:tgtEl>
                                        <p:attrNameLst>
                                          <p:attrName>style.visibility</p:attrName>
                                        </p:attrNameLst>
                                      </p:cBhvr>
                                      <p:to>
                                        <p:strVal val="visible"/>
                                      </p:to>
                                    </p:set>
                                    <p:anim calcmode="lin" valueType="num">
                                      <p:cBhvr>
                                        <p:cTn id="71" dur="750" fill="hold"/>
                                        <p:tgtEl>
                                          <p:spTgt spid="96"/>
                                        </p:tgtEl>
                                        <p:attrNameLst>
                                          <p:attrName>ppt_w</p:attrName>
                                        </p:attrNameLst>
                                      </p:cBhvr>
                                      <p:tavLst>
                                        <p:tav tm="0">
                                          <p:val>
                                            <p:fltVal val="0"/>
                                          </p:val>
                                        </p:tav>
                                        <p:tav tm="100000">
                                          <p:val>
                                            <p:strVal val="#ppt_w"/>
                                          </p:val>
                                        </p:tav>
                                      </p:tavLst>
                                    </p:anim>
                                    <p:anim calcmode="lin" valueType="num">
                                      <p:cBhvr>
                                        <p:cTn id="72" dur="750" fill="hold"/>
                                        <p:tgtEl>
                                          <p:spTgt spid="96"/>
                                        </p:tgtEl>
                                        <p:attrNameLst>
                                          <p:attrName>ppt_h</p:attrName>
                                        </p:attrNameLst>
                                      </p:cBhvr>
                                      <p:tavLst>
                                        <p:tav tm="0">
                                          <p:val>
                                            <p:fltVal val="0"/>
                                          </p:val>
                                        </p:tav>
                                        <p:tav tm="100000">
                                          <p:val>
                                            <p:strVal val="#ppt_h"/>
                                          </p:val>
                                        </p:tav>
                                      </p:tavLst>
                                    </p:anim>
                                    <p:animEffect transition="in" filter="fade">
                                      <p:cBhvr>
                                        <p:cTn id="73" dur="750"/>
                                        <p:tgtEl>
                                          <p:spTgt spid="96"/>
                                        </p:tgtEl>
                                      </p:cBhvr>
                                    </p:animEffect>
                                  </p:childTnLst>
                                </p:cTn>
                              </p:par>
                              <p:par>
                                <p:cTn id="74" presetID="42" presetClass="entr" presetSubtype="0" fill="hold" grpId="0" nodeType="withEffect">
                                  <p:stCondLst>
                                    <p:cond delay="2250"/>
                                  </p:stCondLst>
                                  <p:childTnLst>
                                    <p:set>
                                      <p:cBhvr>
                                        <p:cTn id="75" dur="1" fill="hold">
                                          <p:stCondLst>
                                            <p:cond delay="0"/>
                                          </p:stCondLst>
                                        </p:cTn>
                                        <p:tgtEl>
                                          <p:spTgt spid="99"/>
                                        </p:tgtEl>
                                        <p:attrNameLst>
                                          <p:attrName>style.visibility</p:attrName>
                                        </p:attrNameLst>
                                      </p:cBhvr>
                                      <p:to>
                                        <p:strVal val="visible"/>
                                      </p:to>
                                    </p:set>
                                    <p:animEffect transition="in" filter="fade">
                                      <p:cBhvr>
                                        <p:cTn id="76" dur="750"/>
                                        <p:tgtEl>
                                          <p:spTgt spid="99"/>
                                        </p:tgtEl>
                                      </p:cBhvr>
                                    </p:animEffect>
                                    <p:anim calcmode="lin" valueType="num">
                                      <p:cBhvr>
                                        <p:cTn id="77" dur="750" fill="hold"/>
                                        <p:tgtEl>
                                          <p:spTgt spid="99"/>
                                        </p:tgtEl>
                                        <p:attrNameLst>
                                          <p:attrName>ppt_x</p:attrName>
                                        </p:attrNameLst>
                                      </p:cBhvr>
                                      <p:tavLst>
                                        <p:tav tm="0">
                                          <p:val>
                                            <p:strVal val="#ppt_x"/>
                                          </p:val>
                                        </p:tav>
                                        <p:tav tm="100000">
                                          <p:val>
                                            <p:strVal val="#ppt_x"/>
                                          </p:val>
                                        </p:tav>
                                      </p:tavLst>
                                    </p:anim>
                                    <p:anim calcmode="lin" valueType="num">
                                      <p:cBhvr>
                                        <p:cTn id="78" dur="750" fill="hold"/>
                                        <p:tgtEl>
                                          <p:spTgt spid="9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2250"/>
                                  </p:stCondLst>
                                  <p:childTnLst>
                                    <p:set>
                                      <p:cBhvr>
                                        <p:cTn id="80" dur="1" fill="hold">
                                          <p:stCondLst>
                                            <p:cond delay="0"/>
                                          </p:stCondLst>
                                        </p:cTn>
                                        <p:tgtEl>
                                          <p:spTgt spid="100"/>
                                        </p:tgtEl>
                                        <p:attrNameLst>
                                          <p:attrName>style.visibility</p:attrName>
                                        </p:attrNameLst>
                                      </p:cBhvr>
                                      <p:to>
                                        <p:strVal val="visible"/>
                                      </p:to>
                                    </p:set>
                                    <p:animEffect transition="in" filter="fade">
                                      <p:cBhvr>
                                        <p:cTn id="81" dur="750"/>
                                        <p:tgtEl>
                                          <p:spTgt spid="100"/>
                                        </p:tgtEl>
                                      </p:cBhvr>
                                    </p:animEffect>
                                    <p:anim calcmode="lin" valueType="num">
                                      <p:cBhvr>
                                        <p:cTn id="82" dur="750" fill="hold"/>
                                        <p:tgtEl>
                                          <p:spTgt spid="100"/>
                                        </p:tgtEl>
                                        <p:attrNameLst>
                                          <p:attrName>ppt_x</p:attrName>
                                        </p:attrNameLst>
                                      </p:cBhvr>
                                      <p:tavLst>
                                        <p:tav tm="0">
                                          <p:val>
                                            <p:strVal val="#ppt_x"/>
                                          </p:val>
                                        </p:tav>
                                        <p:tav tm="100000">
                                          <p:val>
                                            <p:strVal val="#ppt_x"/>
                                          </p:val>
                                        </p:tav>
                                      </p:tavLst>
                                    </p:anim>
                                    <p:anim calcmode="lin" valueType="num">
                                      <p:cBhvr>
                                        <p:cTn id="83" dur="75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97" grpId="0"/>
      <p:bldP spid="98" grpId="0"/>
      <p:bldP spid="99" grpId="0"/>
      <p:bldP spid="100" grpId="0"/>
      <p:bldP spid="101" grpId="0"/>
      <p:bldP spid="10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Self-Service Portal 2.0</a:t>
            </a:r>
            <a:endParaRPr lang="en-US" dirty="0"/>
          </a:p>
        </p:txBody>
      </p:sp>
      <p:sp>
        <p:nvSpPr>
          <p:cNvPr id="3" name="Text Placeholder 2"/>
          <p:cNvSpPr>
            <a:spLocks noGrp="1"/>
          </p:cNvSpPr>
          <p:nvPr>
            <p:ph type="body" sz="quarter" idx="4294967295"/>
          </p:nvPr>
        </p:nvSpPr>
        <p:spPr>
          <a:xfrm>
            <a:off x="251520" y="1447800"/>
            <a:ext cx="4422775" cy="4691063"/>
          </a:xfrm>
        </p:spPr>
        <p:txBody>
          <a:bodyPr>
            <a:normAutofit fontScale="92500"/>
          </a:bodyPr>
          <a:lstStyle/>
          <a:p>
            <a:r>
              <a:rPr lang="en-US" dirty="0" smtClean="0"/>
              <a:t>IT Admin:</a:t>
            </a:r>
          </a:p>
          <a:p>
            <a:pPr lvl="1"/>
            <a:r>
              <a:rPr lang="en-US" dirty="0" smtClean="0"/>
              <a:t>Pooling resources</a:t>
            </a:r>
          </a:p>
          <a:p>
            <a:pPr lvl="1"/>
            <a:r>
              <a:rPr lang="en-US" dirty="0"/>
              <a:t>User role management</a:t>
            </a:r>
          </a:p>
          <a:p>
            <a:pPr lvl="1"/>
            <a:r>
              <a:rPr lang="en-US" dirty="0" smtClean="0"/>
              <a:t>Create VM templates</a:t>
            </a:r>
          </a:p>
          <a:p>
            <a:pPr lvl="1"/>
            <a:r>
              <a:rPr lang="en-US" dirty="0" smtClean="0"/>
              <a:t>Validate requests from users</a:t>
            </a:r>
          </a:p>
          <a:p>
            <a:pPr lvl="1"/>
            <a:r>
              <a:rPr lang="en-US" dirty="0" smtClean="0"/>
              <a:t>Configure chargeback data</a:t>
            </a:r>
          </a:p>
          <a:p>
            <a:r>
              <a:rPr lang="en-US" dirty="0" smtClean="0"/>
              <a:t>Business users:</a:t>
            </a:r>
          </a:p>
          <a:p>
            <a:pPr lvl="1"/>
            <a:r>
              <a:rPr lang="en-US" dirty="0" smtClean="0"/>
              <a:t>Request business infrastructure</a:t>
            </a:r>
          </a:p>
          <a:p>
            <a:pPr lvl="1"/>
            <a:r>
              <a:rPr lang="en-US" dirty="0" smtClean="0"/>
              <a:t>VM self-service (creates, remove, manage)</a:t>
            </a:r>
            <a:endParaRPr lang="en-US" dirty="0"/>
          </a:p>
        </p:txBody>
      </p:sp>
      <p:pic>
        <p:nvPicPr>
          <p:cNvPr id="4098" name="Picture 2" descr="C:\Users\darmadik\Desktop\TechEd 2011\Materials\SSP 2.0 Screenshots\Screenshots\SSP2\Request P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0040" y="1700538"/>
            <a:ext cx="4276456" cy="33846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327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Self-Service</a:t>
            </a:r>
            <a:endParaRPr lang="en-US" dirty="0"/>
          </a:p>
        </p:txBody>
      </p:sp>
      <p:sp>
        <p:nvSpPr>
          <p:cNvPr id="5" name="Subtitle 4"/>
          <p:cNvSpPr>
            <a:spLocks noGrp="1"/>
          </p:cNvSpPr>
          <p:nvPr>
            <p:ph type="subTitle" idx="1"/>
          </p:nvPr>
        </p:nvSpPr>
        <p:spPr/>
        <p:txBody>
          <a:bodyPr/>
          <a:lstStyle/>
          <a:p>
            <a:endParaRPr lang="en-US"/>
          </a:p>
        </p:txBody>
      </p:sp>
      <p:sp>
        <p:nvSpPr>
          <p:cNvPr id="6" name="Text Placeholder 5"/>
          <p:cNvSpPr>
            <a:spLocks noGrp="1"/>
          </p:cNvSpPr>
          <p:nvPr>
            <p:ph type="body" sz="quarter" idx="10"/>
          </p:nvPr>
        </p:nvSpPr>
        <p:spPr/>
        <p:txBody>
          <a:bodyPr/>
          <a:lstStyle/>
          <a:p>
            <a:r>
              <a:rPr lang="en-US" dirty="0" smtClean="0"/>
              <a:t>Demo</a:t>
            </a:r>
            <a:endParaRPr lang="en-US" dirty="0"/>
          </a:p>
        </p:txBody>
      </p:sp>
    </p:spTree>
    <p:extLst>
      <p:ext uri="{BB962C8B-B14F-4D97-AF65-F5344CB8AC3E}">
        <p14:creationId xmlns:p14="http://schemas.microsoft.com/office/powerpoint/2010/main" val="2178312149"/>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1" y="2830459"/>
            <a:ext cx="2054236" cy="2590800"/>
          </a:xfrm>
          <a:prstGeom prst="rect">
            <a:avLst/>
          </a:prstGeom>
          <a:solidFill>
            <a:schemeClr val="accent1">
              <a:lumMod val="75000"/>
            </a:schemeClr>
          </a:solidFill>
          <a:ln>
            <a:noFill/>
            <a:headEnd type="none" w="med" len="med"/>
            <a:tailEnd type="none" w="med" len="med"/>
          </a:ln>
          <a:effectLst>
            <a:outerShdw dist="76200" dir="5400000" rotWithShape="0">
              <a:srgbClr val="000000">
                <a:alpha val="12000"/>
              </a:srgb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3" name="Title 2"/>
          <p:cNvSpPr>
            <a:spLocks noGrp="1"/>
          </p:cNvSpPr>
          <p:nvPr>
            <p:ph type="ctrTitle"/>
          </p:nvPr>
        </p:nvSpPr>
        <p:spPr>
          <a:xfrm>
            <a:off x="627623" y="806956"/>
            <a:ext cx="6994362" cy="1523494"/>
          </a:xfrm>
        </p:spPr>
        <p:txBody>
          <a:bodyPr/>
          <a:lstStyle/>
          <a:p>
            <a:pPr>
              <a:lnSpc>
                <a:spcPct val="80000"/>
              </a:lnSpc>
            </a:pPr>
            <a:r>
              <a:rPr lang="en-US" sz="4400" b="1" dirty="0">
                <a:latin typeface="Arial Black" pitchFamily="34" charset="0"/>
              </a:rPr>
              <a:t>PRIVATE</a:t>
            </a:r>
            <a:r>
              <a:rPr lang="en-US" sz="4400" dirty="0"/>
              <a:t> </a:t>
            </a:r>
            <a:r>
              <a:rPr lang="en-US" sz="4400" dirty="0" smtClean="0"/>
              <a:t>CLOUD DRIVERS</a:t>
            </a:r>
            <a:endParaRPr lang="en-US" sz="4400" dirty="0"/>
          </a:p>
        </p:txBody>
      </p:sp>
      <p:sp>
        <p:nvSpPr>
          <p:cNvPr id="9" name="Right Arrow 8"/>
          <p:cNvSpPr/>
          <p:nvPr/>
        </p:nvSpPr>
        <p:spPr bwMode="auto">
          <a:xfrm>
            <a:off x="5542485" y="2343150"/>
            <a:ext cx="2572420" cy="3562350"/>
          </a:xfrm>
          <a:prstGeom prst="rightArrow">
            <a:avLst>
              <a:gd name="adj1" fmla="val 73216"/>
              <a:gd name="adj2" fmla="val 50000"/>
            </a:avLst>
          </a:prstGeom>
          <a:solidFill>
            <a:schemeClr val="accent1">
              <a:lumMod val="75000"/>
            </a:schemeClr>
          </a:solidFill>
          <a:ln>
            <a:noFill/>
            <a:headEnd type="none" w="med" len="med"/>
            <a:tailEnd type="none" w="med" len="med"/>
          </a:ln>
          <a:effectLst>
            <a:outerShdw dist="76200" dir="5400000" rotWithShape="0">
              <a:srgbClr val="000000">
                <a:alpha val="12000"/>
              </a:srgb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3" name="Rectangle 12"/>
          <p:cNvSpPr/>
          <p:nvPr/>
        </p:nvSpPr>
        <p:spPr bwMode="auto">
          <a:xfrm>
            <a:off x="251520" y="3673582"/>
            <a:ext cx="1649556" cy="746019"/>
          </a:xfrm>
          <a:prstGeom prst="rect">
            <a:avLst/>
          </a:prstGeom>
          <a:noFill/>
          <a:ln w="9525" cap="flat" cmpd="sng" algn="ctr">
            <a:noFill/>
            <a:prstDash val="solid"/>
            <a:round/>
            <a:headEnd type="none" w="med" len="med"/>
            <a:tailEnd type="none" w="med" len="med"/>
          </a:ln>
          <a:effectLst/>
        </p:spPr>
        <p:txBody>
          <a:bodyPr vert="horz" wrap="square" lIns="0" tIns="38098" rIns="0" bIns="38098" numCol="1" rtlCol="0" anchor="t" anchorCtr="0" compatLnSpc="1">
            <a:prstTxWarp prst="textNoShape">
              <a:avLst/>
            </a:prstTxWarp>
          </a:bodyPr>
          <a:lstStyle/>
          <a:p>
            <a:pPr defTabSz="1088331" fontAlgn="base">
              <a:lnSpc>
                <a:spcPts val="3100"/>
              </a:lnSpc>
              <a:spcBef>
                <a:spcPct val="0"/>
              </a:spcBef>
              <a:spcAft>
                <a:spcPct val="0"/>
              </a:spcAft>
              <a:defRPr/>
            </a:pPr>
            <a:r>
              <a:rPr lang="en-US" sz="3200" dirty="0" smtClean="0">
                <a:gradFill>
                  <a:gsLst>
                    <a:gs pos="0">
                      <a:srgbClr val="FFFFFF"/>
                    </a:gs>
                    <a:gs pos="100000">
                      <a:srgbClr val="FFFFFF"/>
                    </a:gs>
                  </a:gsLst>
                  <a:lin ang="16200000" scaled="0"/>
                </a:gradFill>
                <a:latin typeface="+mj-lt"/>
                <a:ea typeface="Segoe UI" pitchFamily="34" charset="0"/>
                <a:cs typeface="Segoe UI" pitchFamily="34" charset="0"/>
              </a:rPr>
              <a:t>Resource Pooling</a:t>
            </a:r>
            <a:endParaRPr lang="en-US" sz="3200" dirty="0">
              <a:gradFill>
                <a:gsLst>
                  <a:gs pos="0">
                    <a:srgbClr val="FFFFFF"/>
                  </a:gs>
                  <a:gs pos="100000">
                    <a:srgbClr val="FFFFFF"/>
                  </a:gs>
                </a:gsLst>
                <a:lin ang="16200000" scaled="0"/>
              </a:gradFill>
              <a:latin typeface="+mj-lt"/>
              <a:ea typeface="Segoe UI" pitchFamily="34" charset="0"/>
              <a:cs typeface="Segoe UI" pitchFamily="34" charset="0"/>
            </a:endParaRPr>
          </a:p>
        </p:txBody>
      </p:sp>
      <p:sp>
        <p:nvSpPr>
          <p:cNvPr id="16" name="Rectangle 15"/>
          <p:cNvSpPr/>
          <p:nvPr/>
        </p:nvSpPr>
        <p:spPr bwMode="auto">
          <a:xfrm>
            <a:off x="5820101" y="3676185"/>
            <a:ext cx="1848331" cy="743415"/>
          </a:xfrm>
          <a:prstGeom prst="rect">
            <a:avLst/>
          </a:prstGeom>
          <a:noFill/>
          <a:ln w="9525" cap="flat" cmpd="sng" algn="ctr">
            <a:noFill/>
            <a:prstDash val="solid"/>
            <a:round/>
            <a:headEnd type="none" w="med" len="med"/>
            <a:tailEnd type="none" w="med" len="med"/>
          </a:ln>
          <a:effectLst/>
        </p:spPr>
        <p:txBody>
          <a:bodyPr vert="horz" wrap="square" lIns="0" tIns="38098" rIns="0" bIns="38098" numCol="1" rtlCol="0" anchor="t" anchorCtr="0" compatLnSpc="1">
            <a:prstTxWarp prst="textNoShape">
              <a:avLst/>
            </a:prstTxWarp>
          </a:bodyPr>
          <a:lstStyle/>
          <a:p>
            <a:pPr defTabSz="1088331" fontAlgn="base">
              <a:lnSpc>
                <a:spcPts val="3100"/>
              </a:lnSpc>
              <a:spcBef>
                <a:spcPct val="0"/>
              </a:spcBef>
              <a:spcAft>
                <a:spcPct val="0"/>
              </a:spcAft>
              <a:defRPr/>
            </a:pPr>
            <a:r>
              <a:rPr lang="en-US" sz="3200" dirty="0" smtClean="0">
                <a:gradFill>
                  <a:gsLst>
                    <a:gs pos="0">
                      <a:srgbClr val="FFFFFF"/>
                    </a:gs>
                    <a:gs pos="100000">
                      <a:srgbClr val="FFFFFF"/>
                    </a:gs>
                  </a:gsLst>
                  <a:lin ang="16200000" scaled="0"/>
                </a:gradFill>
                <a:latin typeface="+mj-lt"/>
                <a:ea typeface="Segoe UI" pitchFamily="34" charset="0"/>
                <a:cs typeface="Segoe UI" pitchFamily="34" charset="0"/>
              </a:rPr>
              <a:t>Control &amp; Customize</a:t>
            </a:r>
            <a:endParaRPr lang="en-US" sz="3200" dirty="0">
              <a:gradFill>
                <a:gsLst>
                  <a:gs pos="0">
                    <a:srgbClr val="FFFFFF"/>
                  </a:gs>
                  <a:gs pos="100000">
                    <a:srgbClr val="FFFFFF"/>
                  </a:gs>
                </a:gsLst>
                <a:lin ang="16200000" scaled="0"/>
              </a:gradFill>
              <a:latin typeface="+mj-lt"/>
              <a:ea typeface="Segoe UI" pitchFamily="34" charset="0"/>
              <a:cs typeface="Segoe UI" pitchFamily="34" charset="0"/>
            </a:endParaRPr>
          </a:p>
        </p:txBody>
      </p:sp>
      <p:sp>
        <p:nvSpPr>
          <p:cNvPr id="17" name="Rectangle 16"/>
          <p:cNvSpPr/>
          <p:nvPr/>
        </p:nvSpPr>
        <p:spPr bwMode="auto">
          <a:xfrm>
            <a:off x="2079502" y="2832100"/>
            <a:ext cx="1712437" cy="2590800"/>
          </a:xfrm>
          <a:prstGeom prst="rect">
            <a:avLst/>
          </a:prstGeom>
          <a:solidFill>
            <a:schemeClr val="accent1">
              <a:lumMod val="75000"/>
            </a:schemeClr>
          </a:solidFill>
          <a:ln>
            <a:noFill/>
            <a:headEnd type="none" w="med" len="med"/>
            <a:tailEnd type="none" w="med" len="med"/>
          </a:ln>
          <a:effectLst>
            <a:outerShdw dist="76200" dir="5400000" rotWithShape="0">
              <a:srgbClr val="000000">
                <a:alpha val="12000"/>
              </a:srgb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8" name="Rectangle 17"/>
          <p:cNvSpPr/>
          <p:nvPr/>
        </p:nvSpPr>
        <p:spPr bwMode="auto">
          <a:xfrm>
            <a:off x="2202161" y="3676185"/>
            <a:ext cx="1577751" cy="538109"/>
          </a:xfrm>
          <a:prstGeom prst="rect">
            <a:avLst/>
          </a:prstGeom>
          <a:noFill/>
          <a:ln w="9525" cap="flat" cmpd="sng" algn="ctr">
            <a:noFill/>
            <a:prstDash val="solid"/>
            <a:round/>
            <a:headEnd type="none" w="med" len="med"/>
            <a:tailEnd type="none" w="med" len="med"/>
          </a:ln>
          <a:effectLst/>
        </p:spPr>
        <p:txBody>
          <a:bodyPr vert="horz" wrap="square" lIns="0" tIns="38098" rIns="0" bIns="38098" numCol="1" rtlCol="0" anchor="t" anchorCtr="0" compatLnSpc="1">
            <a:prstTxWarp prst="textNoShape">
              <a:avLst/>
            </a:prstTxWarp>
          </a:bodyPr>
          <a:lstStyle/>
          <a:p>
            <a:pPr defTabSz="1088331" fontAlgn="base">
              <a:lnSpc>
                <a:spcPct val="90000"/>
              </a:lnSpc>
              <a:spcBef>
                <a:spcPct val="0"/>
              </a:spcBef>
              <a:spcAft>
                <a:spcPct val="0"/>
              </a:spcAft>
              <a:defRPr/>
            </a:pPr>
            <a:r>
              <a:rPr lang="en-US" sz="3200" dirty="0" smtClean="0">
                <a:gradFill>
                  <a:gsLst>
                    <a:gs pos="0">
                      <a:srgbClr val="FFFFFF"/>
                    </a:gs>
                    <a:gs pos="100000">
                      <a:srgbClr val="FFFFFF"/>
                    </a:gs>
                  </a:gsLst>
                  <a:lin ang="16200000" scaled="0"/>
                </a:gradFill>
                <a:latin typeface="+mj-lt"/>
                <a:ea typeface="Segoe UI" pitchFamily="34" charset="0"/>
                <a:cs typeface="Segoe UI" pitchFamily="34" charset="0"/>
              </a:rPr>
              <a:t>Elasticity</a:t>
            </a:r>
            <a:endParaRPr lang="en-US" sz="3200" dirty="0">
              <a:gradFill>
                <a:gsLst>
                  <a:gs pos="0">
                    <a:srgbClr val="FFFFFF"/>
                  </a:gs>
                  <a:gs pos="100000">
                    <a:srgbClr val="FFFFFF"/>
                  </a:gs>
                </a:gsLst>
                <a:lin ang="16200000" scaled="0"/>
              </a:gradFill>
              <a:latin typeface="+mj-lt"/>
              <a:ea typeface="Segoe UI" pitchFamily="34" charset="0"/>
              <a:cs typeface="Segoe UI" pitchFamily="34" charset="0"/>
            </a:endParaRPr>
          </a:p>
        </p:txBody>
      </p:sp>
      <p:sp>
        <p:nvSpPr>
          <p:cNvPr id="11" name="Rectangle 10"/>
          <p:cNvSpPr/>
          <p:nvPr/>
        </p:nvSpPr>
        <p:spPr bwMode="auto">
          <a:xfrm>
            <a:off x="3810994" y="2832100"/>
            <a:ext cx="1712437" cy="2590800"/>
          </a:xfrm>
          <a:prstGeom prst="rect">
            <a:avLst/>
          </a:prstGeom>
          <a:solidFill>
            <a:schemeClr val="accent1">
              <a:lumMod val="75000"/>
            </a:schemeClr>
          </a:solidFill>
          <a:ln>
            <a:noFill/>
            <a:headEnd type="none" w="med" len="med"/>
            <a:tailEnd type="none" w="med" len="med"/>
          </a:ln>
          <a:effectLst>
            <a:outerShdw dist="76200" dir="5400000" rotWithShape="0">
              <a:srgbClr val="000000">
                <a:alpha val="12000"/>
              </a:srgb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4" name="Rectangle 13"/>
          <p:cNvSpPr/>
          <p:nvPr/>
        </p:nvSpPr>
        <p:spPr bwMode="auto">
          <a:xfrm>
            <a:off x="4073953" y="3676185"/>
            <a:ext cx="1573336" cy="641815"/>
          </a:xfrm>
          <a:prstGeom prst="rect">
            <a:avLst/>
          </a:prstGeom>
          <a:noFill/>
          <a:ln w="9525" cap="flat" cmpd="sng" algn="ctr">
            <a:noFill/>
            <a:prstDash val="solid"/>
            <a:round/>
            <a:headEnd type="none" w="med" len="med"/>
            <a:tailEnd type="none" w="med" len="med"/>
          </a:ln>
          <a:effectLst/>
        </p:spPr>
        <p:txBody>
          <a:bodyPr vert="horz" wrap="square" lIns="0" tIns="38098" rIns="0" bIns="38098" numCol="1" rtlCol="0" anchor="t" anchorCtr="0" compatLnSpc="1">
            <a:prstTxWarp prst="textNoShape">
              <a:avLst/>
            </a:prstTxWarp>
          </a:bodyPr>
          <a:lstStyle/>
          <a:p>
            <a:pPr defTabSz="1088331" fontAlgn="base">
              <a:lnSpc>
                <a:spcPts val="3100"/>
              </a:lnSpc>
              <a:spcBef>
                <a:spcPct val="0"/>
              </a:spcBef>
              <a:spcAft>
                <a:spcPct val="0"/>
              </a:spcAft>
              <a:defRPr/>
            </a:pPr>
            <a:r>
              <a:rPr lang="en-US" sz="3200" dirty="0" smtClean="0">
                <a:gradFill>
                  <a:gsLst>
                    <a:gs pos="0">
                      <a:srgbClr val="FFFFFF"/>
                    </a:gs>
                    <a:gs pos="100000">
                      <a:srgbClr val="FFFFFF"/>
                    </a:gs>
                  </a:gsLst>
                  <a:lin ang="16200000" scaled="0"/>
                </a:gradFill>
                <a:latin typeface="+mj-lt"/>
                <a:ea typeface="Segoe UI" pitchFamily="34" charset="0"/>
                <a:cs typeface="Segoe UI" pitchFamily="34" charset="0"/>
              </a:rPr>
              <a:t>Self - Service</a:t>
            </a:r>
            <a:endParaRPr lang="en-US" sz="3200" dirty="0">
              <a:gradFill>
                <a:gsLst>
                  <a:gs pos="0">
                    <a:srgbClr val="FFFFFF"/>
                  </a:gs>
                  <a:gs pos="100000">
                    <a:srgbClr val="FFFFFF"/>
                  </a:gs>
                </a:gsLst>
                <a:lin ang="16200000" scaled="0"/>
              </a:gradFill>
              <a:latin typeface="+mj-lt"/>
              <a:ea typeface="Segoe UI" pitchFamily="34" charset="0"/>
              <a:cs typeface="Segoe UI" pitchFamily="34" charset="0"/>
            </a:endParaRPr>
          </a:p>
        </p:txBody>
      </p:sp>
    </p:spTree>
    <p:extLst>
      <p:ext uri="{BB962C8B-B14F-4D97-AF65-F5344CB8AC3E}">
        <p14:creationId xmlns:p14="http://schemas.microsoft.com/office/powerpoint/2010/main" val="28971586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ppt_x</p:attrName>
                                        </p:attrNameLst>
                                      </p:cBhvr>
                                      <p:tavLst>
                                        <p:tav tm="0">
                                          <p:val>
                                            <p:strVal val="#ppt_x-#ppt_w*1.125000"/>
                                          </p:val>
                                        </p:tav>
                                        <p:tav tm="100000">
                                          <p:val>
                                            <p:strVal val="#ppt_x"/>
                                          </p:val>
                                        </p:tav>
                                      </p:tavLst>
                                    </p:anim>
                                    <p:animEffect transition="in" filter="wipe(right)">
                                      <p:cBhvr>
                                        <p:cTn id="8" dur="500"/>
                                        <p:tgtEl>
                                          <p:spTgt spid="12"/>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p:tgtEl>
                                          <p:spTgt spid="13"/>
                                        </p:tgtEl>
                                        <p:attrNameLst>
                                          <p:attrName>ppt_x</p:attrName>
                                        </p:attrNameLst>
                                      </p:cBhvr>
                                      <p:tavLst>
                                        <p:tav tm="0">
                                          <p:val>
                                            <p:strVal val="#ppt_x-#ppt_w*1.125000"/>
                                          </p:val>
                                        </p:tav>
                                        <p:tav tm="100000">
                                          <p:val>
                                            <p:strVal val="#ppt_x"/>
                                          </p:val>
                                        </p:tav>
                                      </p:tavLst>
                                    </p:anim>
                                    <p:animEffect transition="in" filter="wipe(right)">
                                      <p:cBhvr>
                                        <p:cTn id="12" dur="500"/>
                                        <p:tgtEl>
                                          <p:spTgt spid="13"/>
                                        </p:tgtEl>
                                      </p:cBhvr>
                                    </p:animEffect>
                                  </p:childTnLst>
                                </p:cTn>
                              </p:par>
                              <p:par>
                                <p:cTn id="13" presetID="12" presetClass="entr" presetSubtype="8" fill="hold" grpId="0" nodeType="withEffect">
                                  <p:stCondLst>
                                    <p:cond delay="25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p:tgtEl>
                                          <p:spTgt spid="17"/>
                                        </p:tgtEl>
                                        <p:attrNameLst>
                                          <p:attrName>ppt_x</p:attrName>
                                        </p:attrNameLst>
                                      </p:cBhvr>
                                      <p:tavLst>
                                        <p:tav tm="0">
                                          <p:val>
                                            <p:strVal val="#ppt_x-#ppt_w*1.125000"/>
                                          </p:val>
                                        </p:tav>
                                        <p:tav tm="100000">
                                          <p:val>
                                            <p:strVal val="#ppt_x"/>
                                          </p:val>
                                        </p:tav>
                                      </p:tavLst>
                                    </p:anim>
                                    <p:animEffect transition="in" filter="wipe(right)">
                                      <p:cBhvr>
                                        <p:cTn id="16" dur="500"/>
                                        <p:tgtEl>
                                          <p:spTgt spid="17"/>
                                        </p:tgtEl>
                                      </p:cBhvr>
                                    </p:animEffect>
                                  </p:childTnLst>
                                </p:cTn>
                              </p:par>
                              <p:par>
                                <p:cTn id="17" presetID="12" presetClass="entr" presetSubtype="8" fill="hold" grpId="0" nodeType="withEffect">
                                  <p:stCondLst>
                                    <p:cond delay="25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p:tgtEl>
                                          <p:spTgt spid="18"/>
                                        </p:tgtEl>
                                        <p:attrNameLst>
                                          <p:attrName>ppt_x</p:attrName>
                                        </p:attrNameLst>
                                      </p:cBhvr>
                                      <p:tavLst>
                                        <p:tav tm="0">
                                          <p:val>
                                            <p:strVal val="#ppt_x-#ppt_w*1.125000"/>
                                          </p:val>
                                        </p:tav>
                                        <p:tav tm="100000">
                                          <p:val>
                                            <p:strVal val="#ppt_x"/>
                                          </p:val>
                                        </p:tav>
                                      </p:tavLst>
                                    </p:anim>
                                    <p:animEffect transition="in" filter="wipe(right)">
                                      <p:cBhvr>
                                        <p:cTn id="20" dur="500"/>
                                        <p:tgtEl>
                                          <p:spTgt spid="18"/>
                                        </p:tgtEl>
                                      </p:cBhvr>
                                    </p:animEffect>
                                  </p:childTnLst>
                                </p:cTn>
                              </p:par>
                              <p:par>
                                <p:cTn id="21" presetID="12" presetClass="entr" presetSubtype="8" fill="hold" grpId="0" nodeType="withEffect">
                                  <p:stCondLst>
                                    <p:cond delay="50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p:tgtEl>
                                          <p:spTgt spid="11"/>
                                        </p:tgtEl>
                                        <p:attrNameLst>
                                          <p:attrName>ppt_x</p:attrName>
                                        </p:attrNameLst>
                                      </p:cBhvr>
                                      <p:tavLst>
                                        <p:tav tm="0">
                                          <p:val>
                                            <p:strVal val="#ppt_x-#ppt_w*1.125000"/>
                                          </p:val>
                                        </p:tav>
                                        <p:tav tm="100000">
                                          <p:val>
                                            <p:strVal val="#ppt_x"/>
                                          </p:val>
                                        </p:tav>
                                      </p:tavLst>
                                    </p:anim>
                                    <p:animEffect transition="in" filter="wipe(right)">
                                      <p:cBhvr>
                                        <p:cTn id="24" dur="500"/>
                                        <p:tgtEl>
                                          <p:spTgt spid="11"/>
                                        </p:tgtEl>
                                      </p:cBhvr>
                                    </p:animEffect>
                                  </p:childTnLst>
                                </p:cTn>
                              </p:par>
                              <p:par>
                                <p:cTn id="25" presetID="12" presetClass="entr" presetSubtype="8" fill="hold" grpId="0" nodeType="withEffect">
                                  <p:stCondLst>
                                    <p:cond delay="50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p:tgtEl>
                                          <p:spTgt spid="14"/>
                                        </p:tgtEl>
                                        <p:attrNameLst>
                                          <p:attrName>ppt_x</p:attrName>
                                        </p:attrNameLst>
                                      </p:cBhvr>
                                      <p:tavLst>
                                        <p:tav tm="0">
                                          <p:val>
                                            <p:strVal val="#ppt_x-#ppt_w*1.125000"/>
                                          </p:val>
                                        </p:tav>
                                        <p:tav tm="100000">
                                          <p:val>
                                            <p:strVal val="#ppt_x"/>
                                          </p:val>
                                        </p:tav>
                                      </p:tavLst>
                                    </p:anim>
                                    <p:animEffect transition="in" filter="wipe(right)">
                                      <p:cBhvr>
                                        <p:cTn id="28" dur="500"/>
                                        <p:tgtEl>
                                          <p:spTgt spid="14"/>
                                        </p:tgtEl>
                                      </p:cBhvr>
                                    </p:animEffect>
                                  </p:childTnLst>
                                </p:cTn>
                              </p:par>
                              <p:par>
                                <p:cTn id="29" presetID="12" presetClass="entr" presetSubtype="8" fill="hold" grpId="0" nodeType="withEffect">
                                  <p:stCondLst>
                                    <p:cond delay="75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ppt_x</p:attrName>
                                        </p:attrNameLst>
                                      </p:cBhvr>
                                      <p:tavLst>
                                        <p:tav tm="0">
                                          <p:val>
                                            <p:strVal val="#ppt_x-#ppt_w*1.125000"/>
                                          </p:val>
                                        </p:tav>
                                        <p:tav tm="100000">
                                          <p:val>
                                            <p:strVal val="#ppt_x"/>
                                          </p:val>
                                        </p:tav>
                                      </p:tavLst>
                                    </p:anim>
                                    <p:animEffect transition="in" filter="wipe(right)">
                                      <p:cBhvr>
                                        <p:cTn id="32" dur="500"/>
                                        <p:tgtEl>
                                          <p:spTgt spid="9"/>
                                        </p:tgtEl>
                                      </p:cBhvr>
                                    </p:animEffect>
                                  </p:childTnLst>
                                </p:cTn>
                              </p:par>
                              <p:par>
                                <p:cTn id="33" presetID="12" presetClass="entr" presetSubtype="8" fill="hold" grpId="0" nodeType="withEffect">
                                  <p:stCondLst>
                                    <p:cond delay="75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p:tgtEl>
                                          <p:spTgt spid="16"/>
                                        </p:tgtEl>
                                        <p:attrNameLst>
                                          <p:attrName>ppt_x</p:attrName>
                                        </p:attrNameLst>
                                      </p:cBhvr>
                                      <p:tavLst>
                                        <p:tav tm="0">
                                          <p:val>
                                            <p:strVal val="#ppt_x-#ppt_w*1.125000"/>
                                          </p:val>
                                        </p:tav>
                                        <p:tav tm="100000">
                                          <p:val>
                                            <p:strVal val="#ppt_x"/>
                                          </p:val>
                                        </p:tav>
                                      </p:tavLst>
                                    </p:anim>
                                    <p:animEffect transition="in" filter="wipe(right)">
                                      <p:cBhvr>
                                        <p:cTn id="36" dur="500"/>
                                        <p:tgtEl>
                                          <p:spTgt spid="16"/>
                                        </p:tgtEl>
                                      </p:cBhvr>
                                    </p:animEffect>
                                  </p:childTnLst>
                                </p:cTn>
                              </p:par>
                            </p:childTnLst>
                          </p:cTn>
                        </p:par>
                        <p:par>
                          <p:cTn id="37" fill="hold">
                            <p:stCondLst>
                              <p:cond delay="1250"/>
                            </p:stCondLst>
                            <p:childTnLst>
                              <p:par>
                                <p:cTn id="38" presetID="3" presetClass="emph" presetSubtype="2" fill="hold" grpId="1" nodeType="afterEffect">
                                  <p:stCondLst>
                                    <p:cond delay="0"/>
                                  </p:stCondLst>
                                  <p:childTnLst>
                                    <p:animClr clrSpc="rgb" dir="cw">
                                      <p:cBhvr override="childStyle">
                                        <p:cTn id="39" dur="1000" fill="hold"/>
                                        <p:tgtEl>
                                          <p:spTgt spid="16"/>
                                        </p:tgtEl>
                                        <p:attrNameLst>
                                          <p:attrName>style.color</p:attrName>
                                        </p:attrNameLst>
                                      </p:cBhvr>
                                      <p:to>
                                        <a:srgbClr val="595959"/>
                                      </p:to>
                                    </p:animClr>
                                  </p:childTnLst>
                                </p:cTn>
                              </p:par>
                              <p:par>
                                <p:cTn id="40" presetID="19" presetClass="emph" presetSubtype="0" fill="hold" grpId="1" nodeType="withEffect">
                                  <p:stCondLst>
                                    <p:cond delay="0"/>
                                  </p:stCondLst>
                                  <p:childTnLst>
                                    <p:animClr clrSpc="rgb" dir="cw">
                                      <p:cBhvr override="childStyle">
                                        <p:cTn id="41" dur="1000" fill="hold"/>
                                        <p:tgtEl>
                                          <p:spTgt spid="9"/>
                                        </p:tgtEl>
                                        <p:attrNameLst>
                                          <p:attrName>style.color</p:attrName>
                                        </p:attrNameLst>
                                      </p:cBhvr>
                                      <p:to>
                                        <a:srgbClr val="FFFFFF"/>
                                      </p:to>
                                    </p:animClr>
                                    <p:animClr clrSpc="rgb" dir="cw">
                                      <p:cBhvr>
                                        <p:cTn id="42" dur="1000" fill="hold"/>
                                        <p:tgtEl>
                                          <p:spTgt spid="9"/>
                                        </p:tgtEl>
                                        <p:attrNameLst>
                                          <p:attrName>fillcolor</p:attrName>
                                        </p:attrNameLst>
                                      </p:cBhvr>
                                      <p:to>
                                        <a:srgbClr val="FFFFFF"/>
                                      </p:to>
                                    </p:animClr>
                                    <p:set>
                                      <p:cBhvr>
                                        <p:cTn id="43" dur="1000" fill="hold"/>
                                        <p:tgtEl>
                                          <p:spTgt spid="9"/>
                                        </p:tgtEl>
                                        <p:attrNameLst>
                                          <p:attrName>fill.type</p:attrName>
                                        </p:attrNameLst>
                                      </p:cBhvr>
                                      <p:to>
                                        <p:strVal val="solid"/>
                                      </p:to>
                                    </p:set>
                                    <p:set>
                                      <p:cBhvr>
                                        <p:cTn id="44" dur="1000" fill="hold"/>
                                        <p:tgtEl>
                                          <p:spTgt spid="9"/>
                                        </p:tgtEl>
                                        <p:attrNameLst>
                                          <p:attrName>fill.on</p:attrName>
                                        </p:attrNameLst>
                                      </p:cBhvr>
                                      <p:to>
                                        <p:strVal val="true"/>
                                      </p:to>
                                    </p:set>
                                  </p:childTnLst>
                                </p:cTn>
                              </p:par>
                              <p:par>
                                <p:cTn id="45" presetID="42" presetClass="path" presetSubtype="0" accel="50000" decel="50000" fill="hold" grpId="1" nodeType="withEffect">
                                  <p:stCondLst>
                                    <p:cond delay="0"/>
                                  </p:stCondLst>
                                  <p:childTnLst>
                                    <p:animMotion origin="layout" path="M 4.16667E-7 -3.7037E-7 L 4.16667E-7 0.07616 " pathEditMode="relative" rAng="0" ptsTypes="AA">
                                      <p:cBhvr>
                                        <p:cTn id="46" dur="1000" fill="hold"/>
                                        <p:tgtEl>
                                          <p:spTgt spid="12"/>
                                        </p:tgtEl>
                                        <p:attrNameLst>
                                          <p:attrName>ppt_x</p:attrName>
                                          <p:attrName>ppt_y</p:attrName>
                                        </p:attrNameLst>
                                      </p:cBhvr>
                                      <p:rCtr x="0" y="3796"/>
                                    </p:animMotion>
                                  </p:childTnLst>
                                </p:cTn>
                              </p:par>
                              <p:par>
                                <p:cTn id="47" presetID="42" presetClass="path" presetSubtype="0" accel="50000" decel="50000" fill="hold" grpId="1" nodeType="withEffect">
                                  <p:stCondLst>
                                    <p:cond delay="0"/>
                                  </p:stCondLst>
                                  <p:childTnLst>
                                    <p:animMotion origin="layout" path="M -2.29167E-6 3.7037E-6 L -2.29167E-6 0.07662 " pathEditMode="relative" rAng="0" ptsTypes="AA">
                                      <p:cBhvr>
                                        <p:cTn id="48" dur="1000" fill="hold"/>
                                        <p:tgtEl>
                                          <p:spTgt spid="13"/>
                                        </p:tgtEl>
                                        <p:attrNameLst>
                                          <p:attrName>ppt_x</p:attrName>
                                          <p:attrName>ppt_y</p:attrName>
                                        </p:attrNameLst>
                                      </p:cBhvr>
                                      <p:rCtr x="0" y="3819"/>
                                    </p:animMotion>
                                  </p:childTnLst>
                                </p:cTn>
                              </p:par>
                              <p:par>
                                <p:cTn id="49" presetID="42" presetClass="path" presetSubtype="0" accel="50000" decel="50000" fill="hold" grpId="1" nodeType="withEffect">
                                  <p:stCondLst>
                                    <p:cond delay="0"/>
                                  </p:stCondLst>
                                  <p:childTnLst>
                                    <p:animMotion origin="layout" path="M 4.79167E-6 -1.85185E-6 L 4.79167E-6 0.07593 " pathEditMode="relative" rAng="0" ptsTypes="AA">
                                      <p:cBhvr>
                                        <p:cTn id="50" dur="1000" fill="hold"/>
                                        <p:tgtEl>
                                          <p:spTgt spid="17"/>
                                        </p:tgtEl>
                                        <p:attrNameLst>
                                          <p:attrName>ppt_x</p:attrName>
                                          <p:attrName>ppt_y</p:attrName>
                                        </p:attrNameLst>
                                      </p:cBhvr>
                                      <p:rCtr x="0" y="3796"/>
                                    </p:animMotion>
                                  </p:childTnLst>
                                </p:cTn>
                              </p:par>
                              <p:par>
                                <p:cTn id="51" presetID="42" presetClass="path" presetSubtype="0" accel="50000" decel="50000" fill="hold" grpId="1" nodeType="withEffect">
                                  <p:stCondLst>
                                    <p:cond delay="0"/>
                                  </p:stCondLst>
                                  <p:childTnLst>
                                    <p:animMotion origin="layout" path="M -1.66667E-6 -1.48148E-6 L -1.66667E-6 0.09144 " pathEditMode="relative" rAng="0" ptsTypes="AA">
                                      <p:cBhvr>
                                        <p:cTn id="52" dur="1000" fill="hold"/>
                                        <p:tgtEl>
                                          <p:spTgt spid="18"/>
                                        </p:tgtEl>
                                        <p:attrNameLst>
                                          <p:attrName>ppt_x</p:attrName>
                                          <p:attrName>ppt_y</p:attrName>
                                        </p:attrNameLst>
                                      </p:cBhvr>
                                      <p:rCtr x="0" y="4560"/>
                                    </p:animMotion>
                                  </p:childTnLst>
                                </p:cTn>
                              </p:par>
                              <p:par>
                                <p:cTn id="53" presetID="42" presetClass="path" presetSubtype="0" accel="50000" decel="50000" fill="hold" grpId="1" nodeType="withEffect">
                                  <p:stCondLst>
                                    <p:cond delay="0"/>
                                  </p:stCondLst>
                                  <p:childTnLst>
                                    <p:animMotion origin="layout" path="M 1.875E-6 -1.85185E-6 L 1.875E-6 0.07593 " pathEditMode="relative" rAng="0" ptsTypes="AA">
                                      <p:cBhvr>
                                        <p:cTn id="54" dur="1000" fill="hold"/>
                                        <p:tgtEl>
                                          <p:spTgt spid="11"/>
                                        </p:tgtEl>
                                        <p:attrNameLst>
                                          <p:attrName>ppt_x</p:attrName>
                                          <p:attrName>ppt_y</p:attrName>
                                        </p:attrNameLst>
                                      </p:cBhvr>
                                      <p:rCtr x="0" y="3796"/>
                                    </p:animMotion>
                                  </p:childTnLst>
                                </p:cTn>
                              </p:par>
                              <p:par>
                                <p:cTn id="55" presetID="42" presetClass="path" presetSubtype="0" accel="50000" decel="50000" fill="hold" grpId="1" nodeType="withEffect">
                                  <p:stCondLst>
                                    <p:cond delay="0"/>
                                  </p:stCondLst>
                                  <p:childTnLst>
                                    <p:animMotion origin="layout" path="M -1.875E-6 -3.7037E-7 L -1.875E-6 0.0838 " pathEditMode="relative" rAng="0" ptsTypes="AA">
                                      <p:cBhvr>
                                        <p:cTn id="56" dur="1000" fill="hold"/>
                                        <p:tgtEl>
                                          <p:spTgt spid="14"/>
                                        </p:tgtEl>
                                        <p:attrNameLst>
                                          <p:attrName>ppt_x</p:attrName>
                                          <p:attrName>ppt_y</p:attrName>
                                        </p:attrNameLst>
                                      </p:cBhvr>
                                      <p:rCtr x="0" y="4190"/>
                                    </p:animMotion>
                                  </p:childTnLst>
                                </p:cTn>
                              </p:par>
                              <p:par>
                                <p:cTn id="57" presetID="42" presetClass="path" presetSubtype="0" accel="50000" decel="50000" fill="hold" grpId="2" nodeType="withEffect">
                                  <p:stCondLst>
                                    <p:cond delay="0"/>
                                  </p:stCondLst>
                                  <p:childTnLst>
                                    <p:animMotion origin="layout" path="M -4.58333E-6 1.11111E-6 L -4.58333E-6 -0.09769 " pathEditMode="relative" rAng="0" ptsTypes="AA">
                                      <p:cBhvr>
                                        <p:cTn id="58" dur="1000" fill="hold"/>
                                        <p:tgtEl>
                                          <p:spTgt spid="9"/>
                                        </p:tgtEl>
                                        <p:attrNameLst>
                                          <p:attrName>ppt_x</p:attrName>
                                          <p:attrName>ppt_y</p:attrName>
                                        </p:attrNameLst>
                                      </p:cBhvr>
                                      <p:rCtr x="0" y="-4884"/>
                                    </p:animMotion>
                                  </p:childTnLst>
                                </p:cTn>
                              </p:par>
                              <p:par>
                                <p:cTn id="59" presetID="42" presetClass="path" presetSubtype="0" accel="50000" decel="50000" fill="hold" grpId="2" nodeType="withEffect">
                                  <p:stCondLst>
                                    <p:cond delay="0"/>
                                  </p:stCondLst>
                                  <p:childTnLst>
                                    <p:animMotion origin="layout" path="M 2.08333E-7 2.22222E-6 L 2.08333E-7 -0.10139 " pathEditMode="relative" rAng="0" ptsTypes="AA">
                                      <p:cBhvr>
                                        <p:cTn id="60" dur="1000" fill="hold"/>
                                        <p:tgtEl>
                                          <p:spTgt spid="16"/>
                                        </p:tgtEl>
                                        <p:attrNameLst>
                                          <p:attrName>ppt_x</p:attrName>
                                          <p:attrName>ppt_y</p:attrName>
                                        </p:attrNameLst>
                                      </p:cBhvr>
                                      <p:rCtr x="0" y="-50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9" grpId="0" animBg="1"/>
      <p:bldP spid="9" grpId="1" animBg="1"/>
      <p:bldP spid="9" grpId="2" animBg="1"/>
      <p:bldP spid="13" grpId="0"/>
      <p:bldP spid="13" grpId="1"/>
      <p:bldP spid="16" grpId="0"/>
      <p:bldP spid="16" grpId="1"/>
      <p:bldP spid="16" grpId="2"/>
      <p:bldP spid="17" grpId="0" animBg="1"/>
      <p:bldP spid="17" grpId="1" animBg="1"/>
      <p:bldP spid="18" grpId="0"/>
      <p:bldP spid="18" grpId="1"/>
      <p:bldP spid="11" grpId="0" animBg="1"/>
      <p:bldP spid="11" grpId="1" animBg="1"/>
      <p:bldP spid="14" grpId="0"/>
      <p:bldP spid="14"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idx="1"/>
          </p:nvPr>
        </p:nvSpPr>
        <p:spPr/>
        <p:txBody>
          <a:bodyPr/>
          <a:lstStyle/>
          <a:p>
            <a:pPr>
              <a:buBlip>
                <a:blip r:embed="rId3"/>
              </a:buBlip>
            </a:pPr>
            <a:r>
              <a:rPr lang="en-US" dirty="0" smtClean="0"/>
              <a:t>Why Hyper-V &amp; System Center ?</a:t>
            </a:r>
          </a:p>
          <a:p>
            <a:pPr>
              <a:buBlip>
                <a:blip r:embed="rId3"/>
              </a:buBlip>
            </a:pPr>
            <a:r>
              <a:rPr lang="en-US" dirty="0" smtClean="0"/>
              <a:t>Optimize SQL Server for Private Cloud</a:t>
            </a:r>
          </a:p>
          <a:p>
            <a:pPr lvl="1"/>
            <a:r>
              <a:rPr lang="en-US" dirty="0" smtClean="0"/>
              <a:t>Consolidation</a:t>
            </a:r>
          </a:p>
          <a:p>
            <a:pPr lvl="1"/>
            <a:r>
              <a:rPr lang="en-US" dirty="0" smtClean="0"/>
              <a:t>Elasticity</a:t>
            </a:r>
          </a:p>
          <a:p>
            <a:pPr lvl="1"/>
            <a:r>
              <a:rPr lang="en-US" dirty="0" smtClean="0"/>
              <a:t>Self Service</a:t>
            </a:r>
          </a:p>
          <a:p>
            <a:pPr lvl="1"/>
            <a:r>
              <a:rPr lang="en-US" dirty="0" smtClean="0"/>
              <a:t>Control &amp; Customization</a:t>
            </a:r>
          </a:p>
          <a:p>
            <a:pPr>
              <a:buBlip>
                <a:blip r:embed="rId3"/>
              </a:buBlip>
            </a:pPr>
            <a:r>
              <a:rPr lang="en-US" dirty="0" smtClean="0"/>
              <a:t>Next Steps &amp; Resources</a:t>
            </a:r>
            <a:endParaRPr lang="en-US" dirty="0"/>
          </a:p>
        </p:txBody>
      </p:sp>
    </p:spTree>
    <p:extLst>
      <p:ext uri="{BB962C8B-B14F-4D97-AF65-F5344CB8AC3E}">
        <p14:creationId xmlns:p14="http://schemas.microsoft.com/office/powerpoint/2010/main" val="467136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1520" y="-27384"/>
            <a:ext cx="8229600" cy="1143000"/>
          </a:xfrm>
        </p:spPr>
        <p:txBody>
          <a:bodyPr>
            <a:normAutofit/>
          </a:bodyPr>
          <a:lstStyle/>
          <a:p>
            <a:r>
              <a:rPr lang="en-US" dirty="0"/>
              <a:t>Control &amp; </a:t>
            </a:r>
            <a:r>
              <a:rPr lang="en-US" dirty="0" smtClean="0"/>
              <a:t>Customize Key </a:t>
            </a:r>
            <a:r>
              <a:rPr lang="en-US" dirty="0"/>
              <a:t>Steps</a:t>
            </a:r>
          </a:p>
        </p:txBody>
      </p:sp>
      <p:sp>
        <p:nvSpPr>
          <p:cNvPr id="8" name="Title 1"/>
          <p:cNvSpPr txBox="1">
            <a:spLocks/>
          </p:cNvSpPr>
          <p:nvPr/>
        </p:nvSpPr>
        <p:spPr>
          <a:xfrm>
            <a:off x="381000" y="797611"/>
            <a:ext cx="8382000" cy="3877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2800" dirty="0">
                <a:solidFill>
                  <a:schemeClr val="accent1">
                    <a:alpha val="99000"/>
                  </a:schemeClr>
                </a:solidFill>
              </a:rPr>
              <a:t>Drive standardization and compliance</a:t>
            </a:r>
          </a:p>
        </p:txBody>
      </p:sp>
      <p:sp>
        <p:nvSpPr>
          <p:cNvPr id="37" name="Title 1"/>
          <p:cNvSpPr txBox="1">
            <a:spLocks/>
          </p:cNvSpPr>
          <p:nvPr/>
        </p:nvSpPr>
        <p:spPr>
          <a:xfrm rot="16200000">
            <a:off x="-2125445" y="3821398"/>
            <a:ext cx="5241260" cy="6647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r"/>
            <a:r>
              <a:rPr lang="en-US" sz="4800" spc="0" dirty="0" smtClean="0">
                <a:solidFill>
                  <a:schemeClr val="bg2">
                    <a:alpha val="99000"/>
                  </a:schemeClr>
                </a:solidFill>
              </a:rPr>
              <a:t>DRIVE</a:t>
            </a:r>
            <a:endParaRPr lang="en-US" sz="4800" spc="0" dirty="0">
              <a:solidFill>
                <a:schemeClr val="bg2">
                  <a:alpha val="99000"/>
                </a:schemeClr>
              </a:solidFill>
            </a:endParaRPr>
          </a:p>
        </p:txBody>
      </p:sp>
      <p:graphicFrame>
        <p:nvGraphicFramePr>
          <p:cNvPr id="24" name="Table 23"/>
          <p:cNvGraphicFramePr>
            <a:graphicFrameLocks noGrp="1"/>
          </p:cNvGraphicFramePr>
          <p:nvPr>
            <p:extLst>
              <p:ext uri="{D42A27DB-BD31-4B8C-83A1-F6EECF244321}">
                <p14:modId xmlns:p14="http://schemas.microsoft.com/office/powerpoint/2010/main" val="2621016848"/>
              </p:ext>
            </p:extLst>
          </p:nvPr>
        </p:nvGraphicFramePr>
        <p:xfrm>
          <a:off x="748008" y="1566153"/>
          <a:ext cx="3705367" cy="2275840"/>
        </p:xfrm>
        <a:graphic>
          <a:graphicData uri="http://schemas.openxmlformats.org/drawingml/2006/table">
            <a:tbl>
              <a:tblPr firstRow="1" bandRow="1">
                <a:tableStyleId>{5C22544A-7EE6-4342-B048-85BDC9FD1C3A}</a:tableStyleId>
              </a:tblPr>
              <a:tblGrid>
                <a:gridCol w="1580441"/>
                <a:gridCol w="2124926"/>
              </a:tblGrid>
              <a:tr h="370840">
                <a:tc>
                  <a:txBody>
                    <a:bodyPr/>
                    <a:lstStyle/>
                    <a:p>
                      <a:r>
                        <a:rPr lang="en-US" sz="1200" dirty="0" smtClean="0">
                          <a:solidFill>
                            <a:schemeClr val="bg1"/>
                          </a:solidFill>
                        </a:rPr>
                        <a:t>STEPS</a:t>
                      </a:r>
                      <a:endParaRPr lang="en-US" sz="1200" dirty="0">
                        <a:solidFill>
                          <a:schemeClr val="bg1"/>
                        </a:solidFill>
                      </a:endParaRPr>
                    </a:p>
                  </a:txBody>
                  <a:tcPr marL="68598" marR="68598" marT="91440" marB="9144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lang="en-US" sz="1200" dirty="0" smtClean="0">
                          <a:solidFill>
                            <a:schemeClr val="bg1"/>
                          </a:solidFill>
                        </a:rPr>
                        <a:t>TOOLS OR FEATURES</a:t>
                      </a:r>
                      <a:endParaRPr lang="en-US" sz="1200" dirty="0">
                        <a:solidFill>
                          <a:schemeClr val="bg1"/>
                        </a:solidFill>
                      </a:endParaRPr>
                    </a:p>
                  </a:txBody>
                  <a:tcPr marL="68598" marR="68598" marT="91440" marB="9144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60000"/>
                        <a:lumOff val="40000"/>
                      </a:schemeClr>
                    </a:solidFill>
                  </a:tcPr>
                </a:tc>
              </a:tr>
              <a:tr h="370840">
                <a:tc>
                  <a:txBody>
                    <a:bodyPr/>
                    <a:lstStyle/>
                    <a:p>
                      <a:pPr>
                        <a:spcBef>
                          <a:spcPts val="0"/>
                        </a:spcBef>
                        <a:spcAft>
                          <a:spcPts val="600"/>
                        </a:spcAft>
                      </a:pPr>
                      <a:r>
                        <a:rPr lang="en-US" sz="1400" dirty="0" smtClean="0">
                          <a:solidFill>
                            <a:schemeClr val="bg1"/>
                          </a:solidFill>
                        </a:rPr>
                        <a:t>Measure usage</a:t>
                      </a:r>
                    </a:p>
                    <a:p>
                      <a:pPr>
                        <a:spcBef>
                          <a:spcPts val="0"/>
                        </a:spcBef>
                        <a:spcAft>
                          <a:spcPts val="600"/>
                        </a:spcAft>
                      </a:pPr>
                      <a:r>
                        <a:rPr lang="en-US" sz="1400" dirty="0" smtClean="0">
                          <a:solidFill>
                            <a:schemeClr val="bg1"/>
                          </a:solidFill>
                        </a:rPr>
                        <a:t>- Assign cost for</a:t>
                      </a:r>
                      <a:r>
                        <a:rPr lang="en-US" sz="1400" baseline="0" dirty="0" smtClean="0">
                          <a:solidFill>
                            <a:schemeClr val="bg1"/>
                          </a:solidFill>
                        </a:rPr>
                        <a:t> </a:t>
                      </a:r>
                      <a:r>
                        <a:rPr lang="en-US" sz="1400" dirty="0" smtClean="0">
                          <a:solidFill>
                            <a:schemeClr val="bg1"/>
                          </a:solidFill>
                        </a:rPr>
                        <a:t>each virtual machine</a:t>
                      </a:r>
                      <a:r>
                        <a:rPr lang="en-US" sz="1400" baseline="0" dirty="0" smtClean="0">
                          <a:solidFill>
                            <a:schemeClr val="bg1"/>
                          </a:solidFill>
                        </a:rPr>
                        <a:t> </a:t>
                      </a:r>
                      <a:r>
                        <a:rPr lang="en-US" sz="1400" dirty="0" smtClean="0">
                          <a:solidFill>
                            <a:schemeClr val="bg1"/>
                          </a:solidFill>
                        </a:rPr>
                        <a:t>template</a:t>
                      </a:r>
                    </a:p>
                    <a:p>
                      <a:pPr>
                        <a:spcBef>
                          <a:spcPts val="0"/>
                        </a:spcBef>
                        <a:spcAft>
                          <a:spcPts val="600"/>
                        </a:spcAft>
                      </a:pPr>
                      <a:r>
                        <a:rPr lang="en-US" sz="1400" dirty="0" smtClean="0">
                          <a:solidFill>
                            <a:schemeClr val="bg1"/>
                          </a:solidFill>
                        </a:rPr>
                        <a:t>- Usage reporting</a:t>
                      </a:r>
                    </a:p>
                    <a:p>
                      <a:pPr>
                        <a:spcBef>
                          <a:spcPts val="0"/>
                        </a:spcBef>
                        <a:spcAft>
                          <a:spcPts val="600"/>
                        </a:spcAft>
                      </a:pPr>
                      <a:r>
                        <a:rPr lang="en-US" sz="1400" dirty="0" smtClean="0">
                          <a:solidFill>
                            <a:schemeClr val="bg1"/>
                          </a:solidFill>
                        </a:rPr>
                        <a:t>- Charge back</a:t>
                      </a:r>
                      <a:r>
                        <a:rPr lang="en-US" sz="1400" baseline="0" dirty="0" smtClean="0">
                          <a:solidFill>
                            <a:schemeClr val="bg1"/>
                          </a:solidFill>
                        </a:rPr>
                        <a:t> </a:t>
                      </a:r>
                      <a:r>
                        <a:rPr lang="en-US" sz="1400" dirty="0" smtClean="0">
                          <a:solidFill>
                            <a:schemeClr val="bg1"/>
                          </a:solidFill>
                        </a:rPr>
                        <a:t>reporting</a:t>
                      </a:r>
                    </a:p>
                  </a:txBody>
                  <a:tcPr marL="68598" marR="68598" marT="91440" marB="91440">
                    <a:lnL w="12700" cap="flat" cmpd="sng" algn="ctr">
                      <a:noFill/>
                      <a:prstDash val="solid"/>
                      <a:round/>
                      <a:headEnd type="none" w="med" len="med"/>
                      <a:tailEnd type="none" w="med" len="med"/>
                    </a:lnL>
                    <a:lnT w="19050" cap="flat" cmpd="sng" algn="ctr">
                      <a:solidFill>
                        <a:schemeClr val="tx1"/>
                      </a:solidFill>
                      <a:prstDash val="solid"/>
                      <a:round/>
                      <a:headEnd type="none" w="med" len="med"/>
                      <a:tailEnd type="none" w="med" len="med"/>
                    </a:lnT>
                    <a:lnB w="12700" cmpd="sng">
                      <a:noFill/>
                    </a:lnB>
                    <a:noFill/>
                  </a:tcPr>
                </a:tc>
                <a:tc>
                  <a:txBody>
                    <a:bodyPr/>
                    <a:lstStyle/>
                    <a:p>
                      <a:pPr marL="0" algn="l" defTabSz="914363" rtl="0" eaLnBrk="1" latinLnBrk="0" hangingPunct="1">
                        <a:spcBef>
                          <a:spcPts val="0"/>
                        </a:spcBef>
                        <a:spcAft>
                          <a:spcPts val="600"/>
                        </a:spcAft>
                      </a:pPr>
                      <a:r>
                        <a:rPr lang="en-US" sz="1200" kern="1200" dirty="0" smtClean="0">
                          <a:solidFill>
                            <a:schemeClr val="bg1"/>
                          </a:solidFill>
                          <a:latin typeface="+mn-lt"/>
                          <a:ea typeface="+mn-ea"/>
                          <a:cs typeface="+mn-cs"/>
                        </a:rPr>
                        <a:t>System Center Virtual Machine Manager Self-Service Portal 2.0</a:t>
                      </a:r>
                    </a:p>
                  </a:txBody>
                  <a:tcPr marL="68598" marR="68598" marT="91440" marB="91440">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noFill/>
                  </a:tcPr>
                </a:tc>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3901902512"/>
              </p:ext>
            </p:extLst>
          </p:nvPr>
        </p:nvGraphicFramePr>
        <p:xfrm>
          <a:off x="4790119" y="1566153"/>
          <a:ext cx="3705367" cy="1544320"/>
        </p:xfrm>
        <a:graphic>
          <a:graphicData uri="http://schemas.openxmlformats.org/drawingml/2006/table">
            <a:tbl>
              <a:tblPr firstRow="1" bandRow="1">
                <a:tableStyleId>{5C22544A-7EE6-4342-B048-85BDC9FD1C3A}</a:tableStyleId>
              </a:tblPr>
              <a:tblGrid>
                <a:gridCol w="1580441"/>
                <a:gridCol w="2124926"/>
              </a:tblGrid>
              <a:tr h="370840">
                <a:tc>
                  <a:txBody>
                    <a:bodyPr/>
                    <a:lstStyle/>
                    <a:p>
                      <a:r>
                        <a:rPr lang="en-US" sz="1200" dirty="0" smtClean="0">
                          <a:solidFill>
                            <a:schemeClr val="bg1"/>
                          </a:solidFill>
                        </a:rPr>
                        <a:t>STEPS</a:t>
                      </a:r>
                      <a:endParaRPr lang="en-US" sz="1200" dirty="0">
                        <a:solidFill>
                          <a:schemeClr val="bg1"/>
                        </a:solidFill>
                      </a:endParaRPr>
                    </a:p>
                  </a:txBody>
                  <a:tcPr marL="68598" marR="68598" marT="91440" marB="9144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lang="en-US" sz="1200" dirty="0" smtClean="0">
                          <a:solidFill>
                            <a:schemeClr val="bg1"/>
                          </a:solidFill>
                        </a:rPr>
                        <a:t>TOOLS OR FEATURES</a:t>
                      </a:r>
                      <a:endParaRPr lang="en-US" sz="1200" dirty="0">
                        <a:solidFill>
                          <a:schemeClr val="bg1"/>
                        </a:solidFill>
                      </a:endParaRPr>
                    </a:p>
                  </a:txBody>
                  <a:tcPr marL="68598" marR="68598" marT="91440" marB="9144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60000"/>
                        <a:lumOff val="40000"/>
                      </a:schemeClr>
                    </a:solidFill>
                  </a:tcPr>
                </a:tc>
              </a:tr>
              <a:tr h="370840">
                <a:tc>
                  <a:txBody>
                    <a:bodyPr/>
                    <a:lstStyle/>
                    <a:p>
                      <a:pPr>
                        <a:spcBef>
                          <a:spcPts val="0"/>
                        </a:spcBef>
                        <a:spcAft>
                          <a:spcPts val="600"/>
                        </a:spcAft>
                      </a:pPr>
                      <a:r>
                        <a:rPr lang="en-US" sz="1400" dirty="0" smtClean="0">
                          <a:solidFill>
                            <a:schemeClr val="bg1"/>
                          </a:solidFill>
                        </a:rPr>
                        <a:t>Manage private cloud</a:t>
                      </a:r>
                    </a:p>
                  </a:txBody>
                  <a:tcPr marL="68598" marR="68598" marT="91440" marB="91440">
                    <a:lnL w="12700" cap="flat" cmpd="sng" algn="ctr">
                      <a:noFill/>
                      <a:prstDash val="solid"/>
                      <a:round/>
                      <a:headEnd type="none" w="med" len="med"/>
                      <a:tailEnd type="none" w="med" len="med"/>
                    </a:lnL>
                    <a:lnT w="19050" cap="flat" cmpd="sng" algn="ctr">
                      <a:solidFill>
                        <a:schemeClr val="tx1"/>
                      </a:solidFill>
                      <a:prstDash val="solid"/>
                      <a:round/>
                      <a:headEnd type="none" w="med" len="med"/>
                      <a:tailEnd type="none" w="med" len="med"/>
                    </a:lnT>
                    <a:lnB w="12700" cmpd="sng">
                      <a:noFill/>
                    </a:lnB>
                    <a:noFill/>
                  </a:tcPr>
                </a:tc>
                <a:tc>
                  <a:txBody>
                    <a:bodyPr/>
                    <a:lstStyle/>
                    <a:p>
                      <a:pPr marL="0" algn="l" defTabSz="914363" rtl="0" eaLnBrk="1" latinLnBrk="0" hangingPunct="1">
                        <a:spcBef>
                          <a:spcPts val="0"/>
                        </a:spcBef>
                        <a:spcAft>
                          <a:spcPts val="600"/>
                        </a:spcAft>
                      </a:pPr>
                      <a:r>
                        <a:rPr lang="en-US" sz="1200" kern="1200" dirty="0" smtClean="0">
                          <a:solidFill>
                            <a:schemeClr val="bg1"/>
                          </a:solidFill>
                          <a:latin typeface="+mn-lt"/>
                          <a:ea typeface="+mn-ea"/>
                          <a:cs typeface="+mn-cs"/>
                        </a:rPr>
                        <a:t>System Center Virtual Machine Manager 2008 R2</a:t>
                      </a:r>
                    </a:p>
                    <a:p>
                      <a:pPr marL="0" algn="l" defTabSz="914363" rtl="0" eaLnBrk="1" latinLnBrk="0" hangingPunct="1">
                        <a:spcBef>
                          <a:spcPts val="0"/>
                        </a:spcBef>
                        <a:spcAft>
                          <a:spcPts val="600"/>
                        </a:spcAft>
                      </a:pPr>
                      <a:r>
                        <a:rPr lang="en-US" sz="1200" kern="1200" dirty="0" smtClean="0">
                          <a:solidFill>
                            <a:schemeClr val="bg1"/>
                          </a:solidFill>
                          <a:latin typeface="+mn-lt"/>
                          <a:ea typeface="+mn-ea"/>
                          <a:cs typeface="+mn-cs"/>
                        </a:rPr>
                        <a:t>System Center Operations Manager 2007 R2 Management Packs</a:t>
                      </a:r>
                    </a:p>
                  </a:txBody>
                  <a:tcPr marL="68598" marR="68598" marT="91440" marB="91440">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noFill/>
                  </a:tcPr>
                </a:tc>
              </a:tr>
            </a:tbl>
          </a:graphicData>
        </a:graphic>
      </p:graphicFrame>
      <p:grpSp>
        <p:nvGrpSpPr>
          <p:cNvPr id="9" name="Group 8"/>
          <p:cNvGrpSpPr/>
          <p:nvPr/>
        </p:nvGrpSpPr>
        <p:grpSpPr>
          <a:xfrm>
            <a:off x="7569785" y="3510884"/>
            <a:ext cx="831475" cy="756317"/>
            <a:chOff x="10243867" y="3510883"/>
            <a:chExt cx="1108345" cy="756317"/>
          </a:xfrm>
          <a:solidFill>
            <a:srgbClr val="00B0F0"/>
          </a:solidFill>
        </p:grpSpPr>
        <p:sp>
          <p:nvSpPr>
            <p:cNvPr id="7" name="Rounded Rectangle 6"/>
            <p:cNvSpPr/>
            <p:nvPr/>
          </p:nvSpPr>
          <p:spPr bwMode="auto">
            <a:xfrm>
              <a:off x="10243867" y="3510883"/>
              <a:ext cx="1108345" cy="756317"/>
            </a:xfrm>
            <a:prstGeom prst="roundRect">
              <a:avLst>
                <a:gd name="adj" fmla="val 8271"/>
              </a:avLst>
            </a:prstGeom>
            <a:grpFill/>
            <a:ln>
              <a:noFill/>
              <a:headEnd type="none" w="med" len="med"/>
              <a:tailEnd type="none" w="med" len="med"/>
            </a:ln>
            <a:effectLst>
              <a:outerShdw dist="23000" dir="5400000" rotWithShape="0">
                <a:srgbClr val="000000">
                  <a:alpha val="17000"/>
                </a:srgb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3077" name="Picture 5" descr="C:\Users\victor.melniciuc\Desktop\==Work\TechEd SQL deck\assets\SusCentr_Operation-Manag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07702" y="3611096"/>
              <a:ext cx="785494" cy="551433"/>
            </a:xfrm>
            <a:prstGeom prst="rect">
              <a:avLst/>
            </a:prstGeom>
            <a:grpFill/>
            <a:extLst/>
          </p:spPr>
        </p:pic>
      </p:grpSp>
      <p:grpSp>
        <p:nvGrpSpPr>
          <p:cNvPr id="10" name="Group 9"/>
          <p:cNvGrpSpPr/>
          <p:nvPr/>
        </p:nvGrpSpPr>
        <p:grpSpPr>
          <a:xfrm>
            <a:off x="4763529" y="3479572"/>
            <a:ext cx="831475" cy="756317"/>
            <a:chOff x="6426152" y="3479571"/>
            <a:chExt cx="1108345" cy="756317"/>
          </a:xfrm>
        </p:grpSpPr>
        <p:sp>
          <p:nvSpPr>
            <p:cNvPr id="69" name="Rounded Rectangle 68"/>
            <p:cNvSpPr/>
            <p:nvPr/>
          </p:nvSpPr>
          <p:spPr bwMode="auto">
            <a:xfrm>
              <a:off x="6426152" y="3479571"/>
              <a:ext cx="1108345" cy="756317"/>
            </a:xfrm>
            <a:prstGeom prst="roundRect">
              <a:avLst>
                <a:gd name="adj" fmla="val 8271"/>
              </a:avLst>
            </a:prstGeom>
            <a:solidFill>
              <a:srgbClr val="00B0F0"/>
            </a:solidFill>
            <a:ln>
              <a:noFill/>
              <a:headEnd type="none" w="med" len="med"/>
              <a:tailEnd type="none" w="med" len="med"/>
            </a:ln>
            <a:effectLst>
              <a:outerShdw dist="23000" dir="5400000" rotWithShape="0">
                <a:srgbClr val="000000">
                  <a:alpha val="17000"/>
                </a:srgb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3078" name="Picture 6" descr="C:\Users\victor.melniciuc\Desktop\==Work\TechEd SQL deck\assets\SusCentr_VirtM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47635" y="3581400"/>
              <a:ext cx="910427" cy="551623"/>
            </a:xfrm>
            <a:prstGeom prst="rect">
              <a:avLst/>
            </a:prstGeom>
            <a:noFill/>
            <a:extLst>
              <a:ext uri="{909E8E84-426E-40DD-AFC4-6F175D3DCCD1}">
                <a14:hiddenFill xmlns:a14="http://schemas.microsoft.com/office/drawing/2010/main">
                  <a:solidFill>
                    <a:srgbClr val="FFFFFF"/>
                  </a:solidFill>
                </a14:hiddenFill>
              </a:ext>
            </a:extLst>
          </p:spPr>
        </p:pic>
      </p:grpSp>
      <p:pic>
        <p:nvPicPr>
          <p:cNvPr id="33" name="Picture 5" descr="C:\Users\victor.melniciuc\Desktop\==Work\TechEd SQL deck\assets\ServerHo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0747" y="5540042"/>
            <a:ext cx="807454" cy="66675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5" descr="C:\Users\victor.melniciuc\Desktop\==Work\TechEd SQL deck\assets\ServerHo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3403" y="5540042"/>
            <a:ext cx="807454" cy="66675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5" descr="C:\Users\victor.melniciuc\Desktop\==Work\TechEd SQL deck\assets\ServerHo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6059" y="5540042"/>
            <a:ext cx="807454" cy="66675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6" descr="C:\Users\victor.melniciuc\Desktop\==Work\TechEd SQL deck\assets\ServerHor-transp.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6058" y="5258375"/>
            <a:ext cx="807454" cy="61504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6" descr="C:\Users\victor.melniciuc\Desktop\==Work\TechEd SQL deck\assets\ServerHor-transp.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6058" y="4949647"/>
            <a:ext cx="807454" cy="61504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6" descr="C:\Users\victor.melniciuc\Desktop\==Work\TechEd SQL deck\assets\ServerHor-transp.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6058" y="4642125"/>
            <a:ext cx="807454" cy="615043"/>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6" descr="C:\Users\victor.melniciuc\Desktop\==Work\TechEd SQL deck\assets\ServerHor-transp.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40556" y="5258375"/>
            <a:ext cx="807454" cy="615043"/>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C:\Users\victor.melniciuc\Desktop\==Work\TechEd SQL deck\assets\ServerHor-transp.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40556" y="4949647"/>
            <a:ext cx="807454" cy="615043"/>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6" descr="C:\Users\victor.melniciuc\Desktop\==Work\TechEd SQL deck\assets\ServerHor-transp.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0746" y="5258375"/>
            <a:ext cx="807454" cy="61504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6" descr="C:\Users\victor.melniciuc\Desktop\==Work\TechEd SQL deck\assets\ServerHor-transp.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0746" y="4949647"/>
            <a:ext cx="807454" cy="615043"/>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6" descr="C:\Users\victor.melniciuc\Desktop\==Work\TechEd SQL deck\assets\ServerHor-transp.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0746" y="4642125"/>
            <a:ext cx="807454" cy="615043"/>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C:\Users\victor.melniciuc\Desktop\==Work\TechEd SQL deck\assets\platform.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08245" y="3857730"/>
            <a:ext cx="1672073" cy="60960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victor.melniciuc\Desktop\==Work\TechEd SQL deck\assets\WarningSign.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33231" y="5725933"/>
            <a:ext cx="418514" cy="51368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Users\victor.melniciuc\Desktop\==Work\TechEd SQL deck\assets\Dots-BLACK.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63178" y="5011602"/>
            <a:ext cx="362207" cy="246773"/>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8" descr="C:\Users\victor.melniciuc\Desktop\==Work\TechEd SQL deck\assets\Dots-BLACK.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88681" y="4726527"/>
            <a:ext cx="362207" cy="24677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victor.melniciuc\Desktop\==Work\TechEd SQL deck\assets\Dots-RED.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03510" y="4711778"/>
            <a:ext cx="392384" cy="26152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victor.melniciuc\Desktop\==Work\TechEd SQL deck\assets\Screen-Small.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19590" y="5918174"/>
            <a:ext cx="288611" cy="316015"/>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C:\Users\victor.melniciuc\Desktop\==Work\TechEd SQL deck\assets\Screen-Small.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52245" y="5918174"/>
            <a:ext cx="288611" cy="316015"/>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C:\Users\victor.melniciuc\Desktop\==Work\TechEd SQL deck\assets\Screen-Small.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84901" y="5918174"/>
            <a:ext cx="288611" cy="31601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7" descr="C:\Users\victor.melniciuc\Desktop\==Work\TechEd SQL deck\assets\ServerVert.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908200" y="3510883"/>
            <a:ext cx="349829" cy="693694"/>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p:cNvSpPr/>
          <p:nvPr/>
        </p:nvSpPr>
        <p:spPr bwMode="auto">
          <a:xfrm rot="18900000">
            <a:off x="5661855" y="4390125"/>
            <a:ext cx="267846" cy="275514"/>
          </a:xfrm>
          <a:prstGeom prst="rightArrow">
            <a:avLst/>
          </a:prstGeom>
          <a:solidFill>
            <a:schemeClr val="accent3">
              <a:lumMod val="60000"/>
              <a:lumOff val="40000"/>
              <a:alpha val="58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51" name="Right Arrow 50"/>
          <p:cNvSpPr/>
          <p:nvPr/>
        </p:nvSpPr>
        <p:spPr bwMode="auto">
          <a:xfrm rot="13500000">
            <a:off x="7129223" y="4424538"/>
            <a:ext cx="357035" cy="206689"/>
          </a:xfrm>
          <a:prstGeom prst="rightArrow">
            <a:avLst/>
          </a:prstGeom>
          <a:solidFill>
            <a:schemeClr val="accent3">
              <a:lumMod val="60000"/>
              <a:lumOff val="40000"/>
              <a:alpha val="58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52" name="Right Arrow 51"/>
          <p:cNvSpPr/>
          <p:nvPr/>
        </p:nvSpPr>
        <p:spPr bwMode="auto">
          <a:xfrm rot="16200000">
            <a:off x="6358612" y="4608432"/>
            <a:ext cx="357035" cy="206689"/>
          </a:xfrm>
          <a:prstGeom prst="rightArrow">
            <a:avLst/>
          </a:prstGeom>
          <a:solidFill>
            <a:schemeClr val="accent3">
              <a:lumMod val="60000"/>
              <a:lumOff val="40000"/>
              <a:alpha val="58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grpSp>
        <p:nvGrpSpPr>
          <p:cNvPr id="11" name="Group 10"/>
          <p:cNvGrpSpPr/>
          <p:nvPr/>
        </p:nvGrpSpPr>
        <p:grpSpPr>
          <a:xfrm>
            <a:off x="6652246" y="3541716"/>
            <a:ext cx="584747" cy="620409"/>
            <a:chOff x="8867351" y="3541715"/>
            <a:chExt cx="779459" cy="620409"/>
          </a:xfrm>
        </p:grpSpPr>
        <p:pic>
          <p:nvPicPr>
            <p:cNvPr id="3075" name="Picture 3" descr="C:\Users\victor.melniciuc\Desktop\==Work\TechEd SQL deck\assets\screen.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964846" y="3611097"/>
              <a:ext cx="681964" cy="551027"/>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descr="C:\Users\victor.melniciuc\Desktop\==Work\TechEd SQL deck\assets\Screen-Small.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867351" y="3541715"/>
              <a:ext cx="384714" cy="316015"/>
            </a:xfrm>
            <a:prstGeom prst="rect">
              <a:avLst/>
            </a:prstGeom>
            <a:noFill/>
            <a:extLst>
              <a:ext uri="{909E8E84-426E-40DD-AFC4-6F175D3DCCD1}">
                <a14:hiddenFill xmlns:a14="http://schemas.microsoft.com/office/drawing/2010/main">
                  <a:solidFill>
                    <a:srgbClr val="FFFFFF"/>
                  </a:solidFill>
                </a14:hiddenFill>
              </a:ext>
            </a:extLst>
          </p:spPr>
        </p:pic>
      </p:grpSp>
      <p:pic>
        <p:nvPicPr>
          <p:cNvPr id="54" name="Picture 7" descr="C:\Users\victor.melniciuc\Desktop\==Work\TechEd SQL deck\assets\WarningSign.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69198" y="3728193"/>
            <a:ext cx="418514" cy="513685"/>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7" descr="C:\Users\victor.melniciuc\Desktop\==Work\TechEd SQL deck\assets\WarningSign.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83836" y="3728193"/>
            <a:ext cx="418514" cy="51368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Users\victor.melniciuc\Desktop\==Work\TechEd SQL deck\assets\Screen_7.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429057" y="4005064"/>
            <a:ext cx="1998927" cy="1592932"/>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descr="C:\Users\victor.melniciuc\Desktop\==Work\TechEd SQL deck\assets\Screen_6.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45515" y="4365104"/>
            <a:ext cx="1710261" cy="1440804"/>
          </a:xfrm>
          <a:prstGeom prst="rect">
            <a:avLst/>
          </a:prstGeom>
          <a:noFill/>
          <a:extLst>
            <a:ext uri="{909E8E84-426E-40DD-AFC4-6F175D3DCCD1}">
              <a14:hiddenFill xmlns:a14="http://schemas.microsoft.com/office/drawing/2010/main">
                <a:solidFill>
                  <a:srgbClr val="FFFFFF"/>
                </a:solidFill>
              </a14:hiddenFill>
            </a:ext>
          </a:extLst>
        </p:spPr>
      </p:pic>
      <p:sp>
        <p:nvSpPr>
          <p:cNvPr id="58" name="Title 1"/>
          <p:cNvSpPr txBox="1">
            <a:spLocks/>
          </p:cNvSpPr>
          <p:nvPr/>
        </p:nvSpPr>
        <p:spPr>
          <a:xfrm>
            <a:off x="7166058" y="5035361"/>
            <a:ext cx="753311" cy="13849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ctr"/>
            <a:r>
              <a:rPr lang="en-US" sz="1000" b="1" spc="0" dirty="0" smtClean="0">
                <a:solidFill>
                  <a:schemeClr val="accent1">
                    <a:alpha val="99000"/>
                  </a:schemeClr>
                </a:solidFill>
              </a:rPr>
              <a:t>SQL Server</a:t>
            </a:r>
            <a:endParaRPr lang="en-US" sz="1000" b="1" spc="0" dirty="0">
              <a:solidFill>
                <a:schemeClr val="accent1">
                  <a:alpha val="99000"/>
                </a:schemeClr>
              </a:solidFill>
            </a:endParaRPr>
          </a:p>
        </p:txBody>
      </p:sp>
      <p:sp>
        <p:nvSpPr>
          <p:cNvPr id="59" name="Title 1"/>
          <p:cNvSpPr txBox="1">
            <a:spLocks/>
          </p:cNvSpPr>
          <p:nvPr/>
        </p:nvSpPr>
        <p:spPr>
          <a:xfrm>
            <a:off x="6160473" y="5334655"/>
            <a:ext cx="753311" cy="13849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ctr"/>
            <a:r>
              <a:rPr lang="en-US" sz="1000" b="1" spc="0" dirty="0" smtClean="0">
                <a:solidFill>
                  <a:schemeClr val="accent1">
                    <a:alpha val="99000"/>
                  </a:schemeClr>
                </a:solidFill>
              </a:rPr>
              <a:t>SQL Server</a:t>
            </a:r>
            <a:endParaRPr lang="en-US" sz="1000" b="1" spc="0" dirty="0">
              <a:solidFill>
                <a:schemeClr val="accent1">
                  <a:alpha val="99000"/>
                </a:schemeClr>
              </a:solidFill>
            </a:endParaRPr>
          </a:p>
        </p:txBody>
      </p:sp>
      <p:sp>
        <p:nvSpPr>
          <p:cNvPr id="60" name="Title 1"/>
          <p:cNvSpPr txBox="1">
            <a:spLocks/>
          </p:cNvSpPr>
          <p:nvPr/>
        </p:nvSpPr>
        <p:spPr>
          <a:xfrm>
            <a:off x="5123047" y="5035361"/>
            <a:ext cx="753311" cy="13849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ctr"/>
            <a:r>
              <a:rPr lang="en-US" sz="1000" b="1" spc="0" dirty="0" smtClean="0">
                <a:solidFill>
                  <a:schemeClr val="accent1">
                    <a:alpha val="99000"/>
                  </a:schemeClr>
                </a:solidFill>
              </a:rPr>
              <a:t>SQL Server</a:t>
            </a:r>
            <a:endParaRPr lang="en-US" sz="1000" b="1" spc="0" dirty="0">
              <a:solidFill>
                <a:schemeClr val="accent1">
                  <a:alpha val="99000"/>
                </a:schemeClr>
              </a:solidFill>
            </a:endParaRPr>
          </a:p>
        </p:txBody>
      </p:sp>
      <p:sp>
        <p:nvSpPr>
          <p:cNvPr id="61" name="Title 1"/>
          <p:cNvSpPr txBox="1">
            <a:spLocks/>
          </p:cNvSpPr>
          <p:nvPr/>
        </p:nvSpPr>
        <p:spPr>
          <a:xfrm>
            <a:off x="956108" y="4099391"/>
            <a:ext cx="1455652" cy="19389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1400" b="1" spc="0" dirty="0">
                <a:solidFill>
                  <a:schemeClr val="accent1">
                    <a:alpha val="99000"/>
                  </a:schemeClr>
                </a:solidFill>
              </a:rPr>
              <a:t>Usage Reporting</a:t>
            </a:r>
          </a:p>
        </p:txBody>
      </p:sp>
      <p:sp>
        <p:nvSpPr>
          <p:cNvPr id="63" name="Title 1"/>
          <p:cNvSpPr txBox="1">
            <a:spLocks/>
          </p:cNvSpPr>
          <p:nvPr/>
        </p:nvSpPr>
        <p:spPr>
          <a:xfrm>
            <a:off x="2612292" y="3811165"/>
            <a:ext cx="1455652" cy="19389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1400" b="1" spc="0" dirty="0">
                <a:solidFill>
                  <a:schemeClr val="accent1">
                    <a:alpha val="99000"/>
                  </a:schemeClr>
                </a:solidFill>
              </a:rPr>
              <a:t>Chargeback</a:t>
            </a:r>
          </a:p>
        </p:txBody>
      </p:sp>
    </p:spTree>
    <p:extLst>
      <p:ext uri="{BB962C8B-B14F-4D97-AF65-F5344CB8AC3E}">
        <p14:creationId xmlns:p14="http://schemas.microsoft.com/office/powerpoint/2010/main" val="3480210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250"/>
                                        <p:tgtEl>
                                          <p:spTgt spid="37"/>
                                        </p:tgtEl>
                                      </p:cBhvr>
                                    </p:animEffect>
                                    <p:anim calcmode="lin" valueType="num">
                                      <p:cBhvr>
                                        <p:cTn id="8" dur="250" fill="hold"/>
                                        <p:tgtEl>
                                          <p:spTgt spid="37"/>
                                        </p:tgtEl>
                                        <p:attrNameLst>
                                          <p:attrName>ppt_x</p:attrName>
                                        </p:attrNameLst>
                                      </p:cBhvr>
                                      <p:tavLst>
                                        <p:tav tm="0">
                                          <p:val>
                                            <p:strVal val="#ppt_x"/>
                                          </p:val>
                                        </p:tav>
                                        <p:tav tm="100000">
                                          <p:val>
                                            <p:strVal val="#ppt_x"/>
                                          </p:val>
                                        </p:tav>
                                      </p:tavLst>
                                    </p:anim>
                                    <p:anim calcmode="lin" valueType="num">
                                      <p:cBhvr>
                                        <p:cTn id="9" dur="25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250"/>
                            </p:stCondLst>
                            <p:childTnLst>
                              <p:par>
                                <p:cTn id="11" presetID="10" presetClass="entr" presetSubtype="0"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250"/>
                                        <p:tgtEl>
                                          <p:spTgt spid="24"/>
                                        </p:tgtEl>
                                      </p:cBhvr>
                                    </p:animEffect>
                                  </p:childTnLst>
                                </p:cTn>
                              </p:par>
                            </p:childTnLst>
                          </p:cTn>
                        </p:par>
                        <p:par>
                          <p:cTn id="14" fill="hold">
                            <p:stCondLst>
                              <p:cond delay="500"/>
                            </p:stCondLst>
                            <p:childTnLst>
                              <p:par>
                                <p:cTn id="15" presetID="42" presetClass="entr" presetSubtype="0" fill="hold" nodeType="afterEffect">
                                  <p:stCondLst>
                                    <p:cond delay="0"/>
                                  </p:stCondLst>
                                  <p:childTnLst>
                                    <p:set>
                                      <p:cBhvr>
                                        <p:cTn id="16" dur="1" fill="hold">
                                          <p:stCondLst>
                                            <p:cond delay="0"/>
                                          </p:stCondLst>
                                        </p:cTn>
                                        <p:tgtEl>
                                          <p:spTgt spid="3083"/>
                                        </p:tgtEl>
                                        <p:attrNameLst>
                                          <p:attrName>style.visibility</p:attrName>
                                        </p:attrNameLst>
                                      </p:cBhvr>
                                      <p:to>
                                        <p:strVal val="visible"/>
                                      </p:to>
                                    </p:set>
                                    <p:animEffect transition="in" filter="fade">
                                      <p:cBhvr>
                                        <p:cTn id="17" dur="500"/>
                                        <p:tgtEl>
                                          <p:spTgt spid="3083"/>
                                        </p:tgtEl>
                                      </p:cBhvr>
                                    </p:animEffect>
                                    <p:anim calcmode="lin" valueType="num">
                                      <p:cBhvr>
                                        <p:cTn id="18" dur="500" fill="hold"/>
                                        <p:tgtEl>
                                          <p:spTgt spid="3083"/>
                                        </p:tgtEl>
                                        <p:attrNameLst>
                                          <p:attrName>ppt_x</p:attrName>
                                        </p:attrNameLst>
                                      </p:cBhvr>
                                      <p:tavLst>
                                        <p:tav tm="0">
                                          <p:val>
                                            <p:strVal val="#ppt_x"/>
                                          </p:val>
                                        </p:tav>
                                        <p:tav tm="100000">
                                          <p:val>
                                            <p:strVal val="#ppt_x"/>
                                          </p:val>
                                        </p:tav>
                                      </p:tavLst>
                                    </p:anim>
                                    <p:anim calcmode="lin" valueType="num">
                                      <p:cBhvr>
                                        <p:cTn id="19" dur="500" fill="hold"/>
                                        <p:tgtEl>
                                          <p:spTgt spid="308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3082"/>
                                        </p:tgtEl>
                                        <p:attrNameLst>
                                          <p:attrName>style.visibility</p:attrName>
                                        </p:attrNameLst>
                                      </p:cBhvr>
                                      <p:to>
                                        <p:strVal val="visible"/>
                                      </p:to>
                                    </p:set>
                                    <p:animEffect transition="in" filter="fade">
                                      <p:cBhvr>
                                        <p:cTn id="22" dur="500"/>
                                        <p:tgtEl>
                                          <p:spTgt spid="3082"/>
                                        </p:tgtEl>
                                      </p:cBhvr>
                                    </p:animEffect>
                                    <p:anim calcmode="lin" valueType="num">
                                      <p:cBhvr>
                                        <p:cTn id="23" dur="500" fill="hold"/>
                                        <p:tgtEl>
                                          <p:spTgt spid="3082"/>
                                        </p:tgtEl>
                                        <p:attrNameLst>
                                          <p:attrName>ppt_x</p:attrName>
                                        </p:attrNameLst>
                                      </p:cBhvr>
                                      <p:tavLst>
                                        <p:tav tm="0">
                                          <p:val>
                                            <p:strVal val="#ppt_x"/>
                                          </p:val>
                                        </p:tav>
                                        <p:tav tm="100000">
                                          <p:val>
                                            <p:strVal val="#ppt_x"/>
                                          </p:val>
                                        </p:tav>
                                      </p:tavLst>
                                    </p:anim>
                                    <p:anim calcmode="lin" valueType="num">
                                      <p:cBhvr>
                                        <p:cTn id="24" dur="500" fill="hold"/>
                                        <p:tgtEl>
                                          <p:spTgt spid="3082"/>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250"/>
                                  </p:stCondLst>
                                  <p:childTnLst>
                                    <p:set>
                                      <p:cBhvr>
                                        <p:cTn id="26" dur="1" fill="hold">
                                          <p:stCondLst>
                                            <p:cond delay="0"/>
                                          </p:stCondLst>
                                        </p:cTn>
                                        <p:tgtEl>
                                          <p:spTgt spid="61"/>
                                        </p:tgtEl>
                                        <p:attrNameLst>
                                          <p:attrName>style.visibility</p:attrName>
                                        </p:attrNameLst>
                                      </p:cBhvr>
                                      <p:to>
                                        <p:strVal val="visible"/>
                                      </p:to>
                                    </p:set>
                                    <p:animEffect transition="in" filter="fade">
                                      <p:cBhvr>
                                        <p:cTn id="27" dur="500"/>
                                        <p:tgtEl>
                                          <p:spTgt spid="61"/>
                                        </p:tgtEl>
                                      </p:cBhvr>
                                    </p:animEffect>
                                    <p:anim calcmode="lin" valueType="num">
                                      <p:cBhvr>
                                        <p:cTn id="28" dur="500" fill="hold"/>
                                        <p:tgtEl>
                                          <p:spTgt spid="61"/>
                                        </p:tgtEl>
                                        <p:attrNameLst>
                                          <p:attrName>ppt_x</p:attrName>
                                        </p:attrNameLst>
                                      </p:cBhvr>
                                      <p:tavLst>
                                        <p:tav tm="0">
                                          <p:val>
                                            <p:strVal val="#ppt_x"/>
                                          </p:val>
                                        </p:tav>
                                        <p:tav tm="100000">
                                          <p:val>
                                            <p:strVal val="#ppt_x"/>
                                          </p:val>
                                        </p:tav>
                                      </p:tavLst>
                                    </p:anim>
                                    <p:anim calcmode="lin" valueType="num">
                                      <p:cBhvr>
                                        <p:cTn id="29" dur="500" fill="hold"/>
                                        <p:tgtEl>
                                          <p:spTgt spid="61"/>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500"/>
                                  </p:stCondLst>
                                  <p:childTnLst>
                                    <p:set>
                                      <p:cBhvr>
                                        <p:cTn id="31" dur="1" fill="hold">
                                          <p:stCondLst>
                                            <p:cond delay="0"/>
                                          </p:stCondLst>
                                        </p:cTn>
                                        <p:tgtEl>
                                          <p:spTgt spid="63"/>
                                        </p:tgtEl>
                                        <p:attrNameLst>
                                          <p:attrName>style.visibility</p:attrName>
                                        </p:attrNameLst>
                                      </p:cBhvr>
                                      <p:to>
                                        <p:strVal val="visible"/>
                                      </p:to>
                                    </p:set>
                                    <p:animEffect transition="in" filter="fade">
                                      <p:cBhvr>
                                        <p:cTn id="32" dur="500"/>
                                        <p:tgtEl>
                                          <p:spTgt spid="63"/>
                                        </p:tgtEl>
                                      </p:cBhvr>
                                    </p:animEffect>
                                    <p:anim calcmode="lin" valueType="num">
                                      <p:cBhvr>
                                        <p:cTn id="33" dur="500" fill="hold"/>
                                        <p:tgtEl>
                                          <p:spTgt spid="63"/>
                                        </p:tgtEl>
                                        <p:attrNameLst>
                                          <p:attrName>ppt_x</p:attrName>
                                        </p:attrNameLst>
                                      </p:cBhvr>
                                      <p:tavLst>
                                        <p:tav tm="0">
                                          <p:val>
                                            <p:strVal val="#ppt_x"/>
                                          </p:val>
                                        </p:tav>
                                        <p:tav tm="100000">
                                          <p:val>
                                            <p:strVal val="#ppt_x"/>
                                          </p:val>
                                        </p:tav>
                                      </p:tavLst>
                                    </p:anim>
                                    <p:anim calcmode="lin" valueType="num">
                                      <p:cBhvr>
                                        <p:cTn id="34" dur="5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250"/>
                                        <p:tgtEl>
                                          <p:spTgt spid="25"/>
                                        </p:tgtEl>
                                      </p:cBhvr>
                                    </p:animEffect>
                                  </p:childTnLst>
                                </p:cTn>
                              </p:par>
                            </p:childTnLst>
                          </p:cTn>
                        </p:par>
                        <p:par>
                          <p:cTn id="40" fill="hold">
                            <p:stCondLst>
                              <p:cond delay="250"/>
                            </p:stCondLst>
                            <p:childTnLst>
                              <p:par>
                                <p:cTn id="41" presetID="47" presetClass="entr" presetSubtype="0" fill="hold"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anim calcmode="lin" valueType="num">
                                      <p:cBhvr>
                                        <p:cTn id="44" dur="500" fill="hold"/>
                                        <p:tgtEl>
                                          <p:spTgt spid="36"/>
                                        </p:tgtEl>
                                        <p:attrNameLst>
                                          <p:attrName>ppt_x</p:attrName>
                                        </p:attrNameLst>
                                      </p:cBhvr>
                                      <p:tavLst>
                                        <p:tav tm="0">
                                          <p:val>
                                            <p:strVal val="#ppt_x"/>
                                          </p:val>
                                        </p:tav>
                                        <p:tav tm="100000">
                                          <p:val>
                                            <p:strVal val="#ppt_x"/>
                                          </p:val>
                                        </p:tav>
                                      </p:tavLst>
                                    </p:anim>
                                    <p:anim calcmode="lin" valueType="num">
                                      <p:cBhvr>
                                        <p:cTn id="45" dur="500" fill="hold"/>
                                        <p:tgtEl>
                                          <p:spTgt spid="36"/>
                                        </p:tgtEl>
                                        <p:attrNameLst>
                                          <p:attrName>ppt_y</p:attrName>
                                        </p:attrNameLst>
                                      </p:cBhvr>
                                      <p:tavLst>
                                        <p:tav tm="0">
                                          <p:val>
                                            <p:strVal val="#ppt_y-.1"/>
                                          </p:val>
                                        </p:tav>
                                        <p:tav tm="100000">
                                          <p:val>
                                            <p:strVal val="#ppt_y"/>
                                          </p:val>
                                        </p:tav>
                                      </p:tavLst>
                                    </p:anim>
                                  </p:childTnLst>
                                </p:cTn>
                              </p:par>
                              <p:par>
                                <p:cTn id="46" presetID="47" presetClass="entr" presetSubtype="0" fill="hold" nodeType="with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500"/>
                                        <p:tgtEl>
                                          <p:spTgt spid="34"/>
                                        </p:tgtEl>
                                      </p:cBhvr>
                                    </p:animEffect>
                                    <p:anim calcmode="lin" valueType="num">
                                      <p:cBhvr>
                                        <p:cTn id="49" dur="500" fill="hold"/>
                                        <p:tgtEl>
                                          <p:spTgt spid="34"/>
                                        </p:tgtEl>
                                        <p:attrNameLst>
                                          <p:attrName>ppt_x</p:attrName>
                                        </p:attrNameLst>
                                      </p:cBhvr>
                                      <p:tavLst>
                                        <p:tav tm="0">
                                          <p:val>
                                            <p:strVal val="#ppt_x"/>
                                          </p:val>
                                        </p:tav>
                                        <p:tav tm="100000">
                                          <p:val>
                                            <p:strVal val="#ppt_x"/>
                                          </p:val>
                                        </p:tav>
                                      </p:tavLst>
                                    </p:anim>
                                    <p:anim calcmode="lin" valueType="num">
                                      <p:cBhvr>
                                        <p:cTn id="50" dur="500" fill="hold"/>
                                        <p:tgtEl>
                                          <p:spTgt spid="34"/>
                                        </p:tgtEl>
                                        <p:attrNameLst>
                                          <p:attrName>ppt_y</p:attrName>
                                        </p:attrNameLst>
                                      </p:cBhvr>
                                      <p:tavLst>
                                        <p:tav tm="0">
                                          <p:val>
                                            <p:strVal val="#ppt_y-.1"/>
                                          </p:val>
                                        </p:tav>
                                        <p:tav tm="100000">
                                          <p:val>
                                            <p:strVal val="#ppt_y"/>
                                          </p:val>
                                        </p:tav>
                                      </p:tavLst>
                                    </p:anim>
                                  </p:childTnLst>
                                </p:cTn>
                              </p:par>
                              <p:par>
                                <p:cTn id="51" presetID="47" presetClass="entr" presetSubtype="0" fill="hold" nodeType="with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500"/>
                                        <p:tgtEl>
                                          <p:spTgt spid="33"/>
                                        </p:tgtEl>
                                      </p:cBhvr>
                                    </p:animEffect>
                                    <p:anim calcmode="lin" valueType="num">
                                      <p:cBhvr>
                                        <p:cTn id="54" dur="500" fill="hold"/>
                                        <p:tgtEl>
                                          <p:spTgt spid="33"/>
                                        </p:tgtEl>
                                        <p:attrNameLst>
                                          <p:attrName>ppt_x</p:attrName>
                                        </p:attrNameLst>
                                      </p:cBhvr>
                                      <p:tavLst>
                                        <p:tav tm="0">
                                          <p:val>
                                            <p:strVal val="#ppt_x"/>
                                          </p:val>
                                        </p:tav>
                                        <p:tav tm="100000">
                                          <p:val>
                                            <p:strVal val="#ppt_x"/>
                                          </p:val>
                                        </p:tav>
                                      </p:tavLst>
                                    </p:anim>
                                    <p:anim calcmode="lin" valueType="num">
                                      <p:cBhvr>
                                        <p:cTn id="55" dur="500" fill="hold"/>
                                        <p:tgtEl>
                                          <p:spTgt spid="33"/>
                                        </p:tgtEl>
                                        <p:attrNameLst>
                                          <p:attrName>ppt_y</p:attrName>
                                        </p:attrNameLst>
                                      </p:cBhvr>
                                      <p:tavLst>
                                        <p:tav tm="0">
                                          <p:val>
                                            <p:strVal val="#ppt_y-.1"/>
                                          </p:val>
                                        </p:tav>
                                        <p:tav tm="100000">
                                          <p:val>
                                            <p:strVal val="#ppt_y"/>
                                          </p:val>
                                        </p:tav>
                                      </p:tavLst>
                                    </p:anim>
                                  </p:childTnLst>
                                </p:cTn>
                              </p:par>
                              <p:par>
                                <p:cTn id="56" presetID="47" presetClass="entr" presetSubtype="0" fill="hold" nodeType="withEffect">
                                  <p:stCondLst>
                                    <p:cond delay="250"/>
                                  </p:stCondLst>
                                  <p:childTnLst>
                                    <p:set>
                                      <p:cBhvr>
                                        <p:cTn id="57" dur="1" fill="hold">
                                          <p:stCondLst>
                                            <p:cond delay="0"/>
                                          </p:stCondLst>
                                        </p:cTn>
                                        <p:tgtEl>
                                          <p:spTgt spid="49"/>
                                        </p:tgtEl>
                                        <p:attrNameLst>
                                          <p:attrName>style.visibility</p:attrName>
                                        </p:attrNameLst>
                                      </p:cBhvr>
                                      <p:to>
                                        <p:strVal val="visible"/>
                                      </p:to>
                                    </p:set>
                                    <p:animEffect transition="in" filter="fade">
                                      <p:cBhvr>
                                        <p:cTn id="58" dur="500"/>
                                        <p:tgtEl>
                                          <p:spTgt spid="49"/>
                                        </p:tgtEl>
                                      </p:cBhvr>
                                    </p:animEffect>
                                    <p:anim calcmode="lin" valueType="num">
                                      <p:cBhvr>
                                        <p:cTn id="59" dur="500" fill="hold"/>
                                        <p:tgtEl>
                                          <p:spTgt spid="49"/>
                                        </p:tgtEl>
                                        <p:attrNameLst>
                                          <p:attrName>ppt_x</p:attrName>
                                        </p:attrNameLst>
                                      </p:cBhvr>
                                      <p:tavLst>
                                        <p:tav tm="0">
                                          <p:val>
                                            <p:strVal val="#ppt_x"/>
                                          </p:val>
                                        </p:tav>
                                        <p:tav tm="100000">
                                          <p:val>
                                            <p:strVal val="#ppt_x"/>
                                          </p:val>
                                        </p:tav>
                                      </p:tavLst>
                                    </p:anim>
                                    <p:anim calcmode="lin" valueType="num">
                                      <p:cBhvr>
                                        <p:cTn id="60" dur="500" fill="hold"/>
                                        <p:tgtEl>
                                          <p:spTgt spid="49"/>
                                        </p:tgtEl>
                                        <p:attrNameLst>
                                          <p:attrName>ppt_y</p:attrName>
                                        </p:attrNameLst>
                                      </p:cBhvr>
                                      <p:tavLst>
                                        <p:tav tm="0">
                                          <p:val>
                                            <p:strVal val="#ppt_y-.1"/>
                                          </p:val>
                                        </p:tav>
                                        <p:tav tm="100000">
                                          <p:val>
                                            <p:strVal val="#ppt_y"/>
                                          </p:val>
                                        </p:tav>
                                      </p:tavLst>
                                    </p:anim>
                                  </p:childTnLst>
                                </p:cTn>
                              </p:par>
                              <p:par>
                                <p:cTn id="61" presetID="47" presetClass="entr" presetSubtype="0" fill="hold" nodeType="withEffect">
                                  <p:stCondLst>
                                    <p:cond delay="250"/>
                                  </p:stCondLst>
                                  <p:childTnLst>
                                    <p:set>
                                      <p:cBhvr>
                                        <p:cTn id="62" dur="1" fill="hold">
                                          <p:stCondLst>
                                            <p:cond delay="0"/>
                                          </p:stCondLst>
                                        </p:cTn>
                                        <p:tgtEl>
                                          <p:spTgt spid="48"/>
                                        </p:tgtEl>
                                        <p:attrNameLst>
                                          <p:attrName>style.visibility</p:attrName>
                                        </p:attrNameLst>
                                      </p:cBhvr>
                                      <p:to>
                                        <p:strVal val="visible"/>
                                      </p:to>
                                    </p:set>
                                    <p:animEffect transition="in" filter="fade">
                                      <p:cBhvr>
                                        <p:cTn id="63" dur="500"/>
                                        <p:tgtEl>
                                          <p:spTgt spid="48"/>
                                        </p:tgtEl>
                                      </p:cBhvr>
                                    </p:animEffect>
                                    <p:anim calcmode="lin" valueType="num">
                                      <p:cBhvr>
                                        <p:cTn id="64" dur="500" fill="hold"/>
                                        <p:tgtEl>
                                          <p:spTgt spid="48"/>
                                        </p:tgtEl>
                                        <p:attrNameLst>
                                          <p:attrName>ppt_x</p:attrName>
                                        </p:attrNameLst>
                                      </p:cBhvr>
                                      <p:tavLst>
                                        <p:tav tm="0">
                                          <p:val>
                                            <p:strVal val="#ppt_x"/>
                                          </p:val>
                                        </p:tav>
                                        <p:tav tm="100000">
                                          <p:val>
                                            <p:strVal val="#ppt_x"/>
                                          </p:val>
                                        </p:tav>
                                      </p:tavLst>
                                    </p:anim>
                                    <p:anim calcmode="lin" valueType="num">
                                      <p:cBhvr>
                                        <p:cTn id="65" dur="500" fill="hold"/>
                                        <p:tgtEl>
                                          <p:spTgt spid="48"/>
                                        </p:tgtEl>
                                        <p:attrNameLst>
                                          <p:attrName>ppt_y</p:attrName>
                                        </p:attrNameLst>
                                      </p:cBhvr>
                                      <p:tavLst>
                                        <p:tav tm="0">
                                          <p:val>
                                            <p:strVal val="#ppt_y-.1"/>
                                          </p:val>
                                        </p:tav>
                                        <p:tav tm="100000">
                                          <p:val>
                                            <p:strVal val="#ppt_y"/>
                                          </p:val>
                                        </p:tav>
                                      </p:tavLst>
                                    </p:anim>
                                  </p:childTnLst>
                                </p:cTn>
                              </p:par>
                              <p:par>
                                <p:cTn id="66" presetID="47" presetClass="entr" presetSubtype="0" fill="hold" nodeType="withEffect">
                                  <p:stCondLst>
                                    <p:cond delay="250"/>
                                  </p:stCondLst>
                                  <p:childTnLst>
                                    <p:set>
                                      <p:cBhvr>
                                        <p:cTn id="67" dur="1" fill="hold">
                                          <p:stCondLst>
                                            <p:cond delay="0"/>
                                          </p:stCondLst>
                                        </p:cTn>
                                        <p:tgtEl>
                                          <p:spTgt spid="3076"/>
                                        </p:tgtEl>
                                        <p:attrNameLst>
                                          <p:attrName>style.visibility</p:attrName>
                                        </p:attrNameLst>
                                      </p:cBhvr>
                                      <p:to>
                                        <p:strVal val="visible"/>
                                      </p:to>
                                    </p:set>
                                    <p:animEffect transition="in" filter="fade">
                                      <p:cBhvr>
                                        <p:cTn id="68" dur="500"/>
                                        <p:tgtEl>
                                          <p:spTgt spid="3076"/>
                                        </p:tgtEl>
                                      </p:cBhvr>
                                    </p:animEffect>
                                    <p:anim calcmode="lin" valueType="num">
                                      <p:cBhvr>
                                        <p:cTn id="69" dur="500" fill="hold"/>
                                        <p:tgtEl>
                                          <p:spTgt spid="3076"/>
                                        </p:tgtEl>
                                        <p:attrNameLst>
                                          <p:attrName>ppt_x</p:attrName>
                                        </p:attrNameLst>
                                      </p:cBhvr>
                                      <p:tavLst>
                                        <p:tav tm="0">
                                          <p:val>
                                            <p:strVal val="#ppt_x"/>
                                          </p:val>
                                        </p:tav>
                                        <p:tav tm="100000">
                                          <p:val>
                                            <p:strVal val="#ppt_x"/>
                                          </p:val>
                                        </p:tav>
                                      </p:tavLst>
                                    </p:anim>
                                    <p:anim calcmode="lin" valueType="num">
                                      <p:cBhvr>
                                        <p:cTn id="70" dur="500" fill="hold"/>
                                        <p:tgtEl>
                                          <p:spTgt spid="3076"/>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50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500"/>
                                        <p:tgtEl>
                                          <p:spTgt spid="38"/>
                                        </p:tgtEl>
                                      </p:cBhvr>
                                    </p:animEffect>
                                    <p:anim calcmode="lin" valueType="num">
                                      <p:cBhvr>
                                        <p:cTn id="74" dur="500" fill="hold"/>
                                        <p:tgtEl>
                                          <p:spTgt spid="38"/>
                                        </p:tgtEl>
                                        <p:attrNameLst>
                                          <p:attrName>ppt_x</p:attrName>
                                        </p:attrNameLst>
                                      </p:cBhvr>
                                      <p:tavLst>
                                        <p:tav tm="0">
                                          <p:val>
                                            <p:strVal val="#ppt_x"/>
                                          </p:val>
                                        </p:tav>
                                        <p:tav tm="100000">
                                          <p:val>
                                            <p:strVal val="#ppt_x"/>
                                          </p:val>
                                        </p:tav>
                                      </p:tavLst>
                                    </p:anim>
                                    <p:anim calcmode="lin" valueType="num">
                                      <p:cBhvr>
                                        <p:cTn id="75" dur="500" fill="hold"/>
                                        <p:tgtEl>
                                          <p:spTgt spid="38"/>
                                        </p:tgtEl>
                                        <p:attrNameLst>
                                          <p:attrName>ppt_y</p:attrName>
                                        </p:attrNameLst>
                                      </p:cBhvr>
                                      <p:tavLst>
                                        <p:tav tm="0">
                                          <p:val>
                                            <p:strVal val="#ppt_y-.1"/>
                                          </p:val>
                                        </p:tav>
                                        <p:tav tm="100000">
                                          <p:val>
                                            <p:strVal val="#ppt_y"/>
                                          </p:val>
                                        </p:tav>
                                      </p:tavLst>
                                    </p:anim>
                                  </p:childTnLst>
                                </p:cTn>
                              </p:par>
                              <p:par>
                                <p:cTn id="76" presetID="47" presetClass="entr" presetSubtype="0" fill="hold" nodeType="withEffect">
                                  <p:stCondLst>
                                    <p:cond delay="500"/>
                                  </p:stCondLst>
                                  <p:childTnLst>
                                    <p:set>
                                      <p:cBhvr>
                                        <p:cTn id="77" dur="1" fill="hold">
                                          <p:stCondLst>
                                            <p:cond delay="0"/>
                                          </p:stCondLst>
                                        </p:cTn>
                                        <p:tgtEl>
                                          <p:spTgt spid="41"/>
                                        </p:tgtEl>
                                        <p:attrNameLst>
                                          <p:attrName>style.visibility</p:attrName>
                                        </p:attrNameLst>
                                      </p:cBhvr>
                                      <p:to>
                                        <p:strVal val="visible"/>
                                      </p:to>
                                    </p:set>
                                    <p:animEffect transition="in" filter="fade">
                                      <p:cBhvr>
                                        <p:cTn id="78" dur="500"/>
                                        <p:tgtEl>
                                          <p:spTgt spid="41"/>
                                        </p:tgtEl>
                                      </p:cBhvr>
                                    </p:animEffect>
                                    <p:anim calcmode="lin" valueType="num">
                                      <p:cBhvr>
                                        <p:cTn id="79" dur="500" fill="hold"/>
                                        <p:tgtEl>
                                          <p:spTgt spid="41"/>
                                        </p:tgtEl>
                                        <p:attrNameLst>
                                          <p:attrName>ppt_x</p:attrName>
                                        </p:attrNameLst>
                                      </p:cBhvr>
                                      <p:tavLst>
                                        <p:tav tm="0">
                                          <p:val>
                                            <p:strVal val="#ppt_x"/>
                                          </p:val>
                                        </p:tav>
                                        <p:tav tm="100000">
                                          <p:val>
                                            <p:strVal val="#ppt_x"/>
                                          </p:val>
                                        </p:tav>
                                      </p:tavLst>
                                    </p:anim>
                                    <p:anim calcmode="lin" valueType="num">
                                      <p:cBhvr>
                                        <p:cTn id="80" dur="500" fill="hold"/>
                                        <p:tgtEl>
                                          <p:spTgt spid="41"/>
                                        </p:tgtEl>
                                        <p:attrNameLst>
                                          <p:attrName>ppt_y</p:attrName>
                                        </p:attrNameLst>
                                      </p:cBhvr>
                                      <p:tavLst>
                                        <p:tav tm="0">
                                          <p:val>
                                            <p:strVal val="#ppt_y-.1"/>
                                          </p:val>
                                        </p:tav>
                                        <p:tav tm="100000">
                                          <p:val>
                                            <p:strVal val="#ppt_y"/>
                                          </p:val>
                                        </p:tav>
                                      </p:tavLst>
                                    </p:anim>
                                  </p:childTnLst>
                                </p:cTn>
                              </p:par>
                              <p:par>
                                <p:cTn id="81" presetID="47" presetClass="entr" presetSubtype="0" fill="hold" nodeType="withEffect">
                                  <p:stCondLst>
                                    <p:cond delay="500"/>
                                  </p:stCondLst>
                                  <p:childTnLst>
                                    <p:set>
                                      <p:cBhvr>
                                        <p:cTn id="82" dur="1" fill="hold">
                                          <p:stCondLst>
                                            <p:cond delay="0"/>
                                          </p:stCondLst>
                                        </p:cTn>
                                        <p:tgtEl>
                                          <p:spTgt spid="44"/>
                                        </p:tgtEl>
                                        <p:attrNameLst>
                                          <p:attrName>style.visibility</p:attrName>
                                        </p:attrNameLst>
                                      </p:cBhvr>
                                      <p:to>
                                        <p:strVal val="visible"/>
                                      </p:to>
                                    </p:set>
                                    <p:animEffect transition="in" filter="fade">
                                      <p:cBhvr>
                                        <p:cTn id="83" dur="500"/>
                                        <p:tgtEl>
                                          <p:spTgt spid="44"/>
                                        </p:tgtEl>
                                      </p:cBhvr>
                                    </p:animEffect>
                                    <p:anim calcmode="lin" valueType="num">
                                      <p:cBhvr>
                                        <p:cTn id="84" dur="500" fill="hold"/>
                                        <p:tgtEl>
                                          <p:spTgt spid="44"/>
                                        </p:tgtEl>
                                        <p:attrNameLst>
                                          <p:attrName>ppt_x</p:attrName>
                                        </p:attrNameLst>
                                      </p:cBhvr>
                                      <p:tavLst>
                                        <p:tav tm="0">
                                          <p:val>
                                            <p:strVal val="#ppt_x"/>
                                          </p:val>
                                        </p:tav>
                                        <p:tav tm="100000">
                                          <p:val>
                                            <p:strVal val="#ppt_x"/>
                                          </p:val>
                                        </p:tav>
                                      </p:tavLst>
                                    </p:anim>
                                    <p:anim calcmode="lin" valueType="num">
                                      <p:cBhvr>
                                        <p:cTn id="85" dur="500" fill="hold"/>
                                        <p:tgtEl>
                                          <p:spTgt spid="44"/>
                                        </p:tgtEl>
                                        <p:attrNameLst>
                                          <p:attrName>ppt_y</p:attrName>
                                        </p:attrNameLst>
                                      </p:cBhvr>
                                      <p:tavLst>
                                        <p:tav tm="0">
                                          <p:val>
                                            <p:strVal val="#ppt_y-.1"/>
                                          </p:val>
                                        </p:tav>
                                        <p:tav tm="100000">
                                          <p:val>
                                            <p:strVal val="#ppt_y"/>
                                          </p:val>
                                        </p:tav>
                                      </p:tavLst>
                                    </p:anim>
                                  </p:childTnLst>
                                </p:cTn>
                              </p:par>
                              <p:par>
                                <p:cTn id="86" presetID="47" presetClass="entr" presetSubtype="0" fill="hold" nodeType="withEffect">
                                  <p:stCondLst>
                                    <p:cond delay="75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500"/>
                                        <p:tgtEl>
                                          <p:spTgt spid="45"/>
                                        </p:tgtEl>
                                      </p:cBhvr>
                                    </p:animEffect>
                                    <p:anim calcmode="lin" valueType="num">
                                      <p:cBhvr>
                                        <p:cTn id="89" dur="500" fill="hold"/>
                                        <p:tgtEl>
                                          <p:spTgt spid="45"/>
                                        </p:tgtEl>
                                        <p:attrNameLst>
                                          <p:attrName>ppt_x</p:attrName>
                                        </p:attrNameLst>
                                      </p:cBhvr>
                                      <p:tavLst>
                                        <p:tav tm="0">
                                          <p:val>
                                            <p:strVal val="#ppt_x"/>
                                          </p:val>
                                        </p:tav>
                                        <p:tav tm="100000">
                                          <p:val>
                                            <p:strVal val="#ppt_x"/>
                                          </p:val>
                                        </p:tav>
                                      </p:tavLst>
                                    </p:anim>
                                    <p:anim calcmode="lin" valueType="num">
                                      <p:cBhvr>
                                        <p:cTn id="90" dur="500" fill="hold"/>
                                        <p:tgtEl>
                                          <p:spTgt spid="45"/>
                                        </p:tgtEl>
                                        <p:attrNameLst>
                                          <p:attrName>ppt_y</p:attrName>
                                        </p:attrNameLst>
                                      </p:cBhvr>
                                      <p:tavLst>
                                        <p:tav tm="0">
                                          <p:val>
                                            <p:strVal val="#ppt_y-.1"/>
                                          </p:val>
                                        </p:tav>
                                        <p:tav tm="100000">
                                          <p:val>
                                            <p:strVal val="#ppt_y"/>
                                          </p:val>
                                        </p:tav>
                                      </p:tavLst>
                                    </p:anim>
                                  </p:childTnLst>
                                </p:cTn>
                              </p:par>
                              <p:par>
                                <p:cTn id="91" presetID="47" presetClass="entr" presetSubtype="0" fill="hold" nodeType="withEffect">
                                  <p:stCondLst>
                                    <p:cond delay="750"/>
                                  </p:stCondLst>
                                  <p:childTnLst>
                                    <p:set>
                                      <p:cBhvr>
                                        <p:cTn id="92" dur="1" fill="hold">
                                          <p:stCondLst>
                                            <p:cond delay="0"/>
                                          </p:stCondLst>
                                        </p:cTn>
                                        <p:tgtEl>
                                          <p:spTgt spid="42"/>
                                        </p:tgtEl>
                                        <p:attrNameLst>
                                          <p:attrName>style.visibility</p:attrName>
                                        </p:attrNameLst>
                                      </p:cBhvr>
                                      <p:to>
                                        <p:strVal val="visible"/>
                                      </p:to>
                                    </p:set>
                                    <p:animEffect transition="in" filter="fade">
                                      <p:cBhvr>
                                        <p:cTn id="93" dur="500"/>
                                        <p:tgtEl>
                                          <p:spTgt spid="42"/>
                                        </p:tgtEl>
                                      </p:cBhvr>
                                    </p:animEffect>
                                    <p:anim calcmode="lin" valueType="num">
                                      <p:cBhvr>
                                        <p:cTn id="94" dur="500" fill="hold"/>
                                        <p:tgtEl>
                                          <p:spTgt spid="42"/>
                                        </p:tgtEl>
                                        <p:attrNameLst>
                                          <p:attrName>ppt_x</p:attrName>
                                        </p:attrNameLst>
                                      </p:cBhvr>
                                      <p:tavLst>
                                        <p:tav tm="0">
                                          <p:val>
                                            <p:strVal val="#ppt_x"/>
                                          </p:val>
                                        </p:tav>
                                        <p:tav tm="100000">
                                          <p:val>
                                            <p:strVal val="#ppt_x"/>
                                          </p:val>
                                        </p:tav>
                                      </p:tavLst>
                                    </p:anim>
                                    <p:anim calcmode="lin" valueType="num">
                                      <p:cBhvr>
                                        <p:cTn id="95" dur="500" fill="hold"/>
                                        <p:tgtEl>
                                          <p:spTgt spid="42"/>
                                        </p:tgtEl>
                                        <p:attrNameLst>
                                          <p:attrName>ppt_y</p:attrName>
                                        </p:attrNameLst>
                                      </p:cBhvr>
                                      <p:tavLst>
                                        <p:tav tm="0">
                                          <p:val>
                                            <p:strVal val="#ppt_y-.1"/>
                                          </p:val>
                                        </p:tav>
                                        <p:tav tm="100000">
                                          <p:val>
                                            <p:strVal val="#ppt_y"/>
                                          </p:val>
                                        </p:tav>
                                      </p:tavLst>
                                    </p:anim>
                                  </p:childTnLst>
                                </p:cTn>
                              </p:par>
                              <p:par>
                                <p:cTn id="96" presetID="47" presetClass="entr" presetSubtype="0" fill="hold" nodeType="withEffect">
                                  <p:stCondLst>
                                    <p:cond delay="750"/>
                                  </p:stCondLst>
                                  <p:childTnLst>
                                    <p:set>
                                      <p:cBhvr>
                                        <p:cTn id="97" dur="1" fill="hold">
                                          <p:stCondLst>
                                            <p:cond delay="0"/>
                                          </p:stCondLst>
                                        </p:cTn>
                                        <p:tgtEl>
                                          <p:spTgt spid="39"/>
                                        </p:tgtEl>
                                        <p:attrNameLst>
                                          <p:attrName>style.visibility</p:attrName>
                                        </p:attrNameLst>
                                      </p:cBhvr>
                                      <p:to>
                                        <p:strVal val="visible"/>
                                      </p:to>
                                    </p:set>
                                    <p:animEffect transition="in" filter="fade">
                                      <p:cBhvr>
                                        <p:cTn id="98" dur="500"/>
                                        <p:tgtEl>
                                          <p:spTgt spid="39"/>
                                        </p:tgtEl>
                                      </p:cBhvr>
                                    </p:animEffect>
                                    <p:anim calcmode="lin" valueType="num">
                                      <p:cBhvr>
                                        <p:cTn id="99" dur="500" fill="hold"/>
                                        <p:tgtEl>
                                          <p:spTgt spid="39"/>
                                        </p:tgtEl>
                                        <p:attrNameLst>
                                          <p:attrName>ppt_x</p:attrName>
                                        </p:attrNameLst>
                                      </p:cBhvr>
                                      <p:tavLst>
                                        <p:tav tm="0">
                                          <p:val>
                                            <p:strVal val="#ppt_x"/>
                                          </p:val>
                                        </p:tav>
                                        <p:tav tm="100000">
                                          <p:val>
                                            <p:strVal val="#ppt_x"/>
                                          </p:val>
                                        </p:tav>
                                      </p:tavLst>
                                    </p:anim>
                                    <p:anim calcmode="lin" valueType="num">
                                      <p:cBhvr>
                                        <p:cTn id="100" dur="500" fill="hold"/>
                                        <p:tgtEl>
                                          <p:spTgt spid="39"/>
                                        </p:tgtEl>
                                        <p:attrNameLst>
                                          <p:attrName>ppt_y</p:attrName>
                                        </p:attrNameLst>
                                      </p:cBhvr>
                                      <p:tavLst>
                                        <p:tav tm="0">
                                          <p:val>
                                            <p:strVal val="#ppt_y-.1"/>
                                          </p:val>
                                        </p:tav>
                                        <p:tav tm="100000">
                                          <p:val>
                                            <p:strVal val="#ppt_y"/>
                                          </p:val>
                                        </p:tav>
                                      </p:tavLst>
                                    </p:anim>
                                  </p:childTnLst>
                                </p:cTn>
                              </p:par>
                              <p:par>
                                <p:cTn id="101" presetID="47" presetClass="entr" presetSubtype="0" fill="hold" nodeType="withEffect">
                                  <p:stCondLst>
                                    <p:cond delay="100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500"/>
                                        <p:tgtEl>
                                          <p:spTgt spid="40"/>
                                        </p:tgtEl>
                                      </p:cBhvr>
                                    </p:animEffect>
                                    <p:anim calcmode="lin" valueType="num">
                                      <p:cBhvr>
                                        <p:cTn id="104" dur="500" fill="hold"/>
                                        <p:tgtEl>
                                          <p:spTgt spid="40"/>
                                        </p:tgtEl>
                                        <p:attrNameLst>
                                          <p:attrName>ppt_x</p:attrName>
                                        </p:attrNameLst>
                                      </p:cBhvr>
                                      <p:tavLst>
                                        <p:tav tm="0">
                                          <p:val>
                                            <p:strVal val="#ppt_x"/>
                                          </p:val>
                                        </p:tav>
                                        <p:tav tm="100000">
                                          <p:val>
                                            <p:strVal val="#ppt_x"/>
                                          </p:val>
                                        </p:tav>
                                      </p:tavLst>
                                    </p:anim>
                                    <p:anim calcmode="lin" valueType="num">
                                      <p:cBhvr>
                                        <p:cTn id="105" dur="500" fill="hold"/>
                                        <p:tgtEl>
                                          <p:spTgt spid="40"/>
                                        </p:tgtEl>
                                        <p:attrNameLst>
                                          <p:attrName>ppt_y</p:attrName>
                                        </p:attrNameLst>
                                      </p:cBhvr>
                                      <p:tavLst>
                                        <p:tav tm="0">
                                          <p:val>
                                            <p:strVal val="#ppt_y-.1"/>
                                          </p:val>
                                        </p:tav>
                                        <p:tav tm="100000">
                                          <p:val>
                                            <p:strVal val="#ppt_y"/>
                                          </p:val>
                                        </p:tav>
                                      </p:tavLst>
                                    </p:anim>
                                  </p:childTnLst>
                                </p:cTn>
                              </p:par>
                              <p:par>
                                <p:cTn id="106" presetID="47" presetClass="entr" presetSubtype="0" fill="hold" nodeType="withEffect">
                                  <p:stCondLst>
                                    <p:cond delay="1000"/>
                                  </p:stCondLst>
                                  <p:childTnLst>
                                    <p:set>
                                      <p:cBhvr>
                                        <p:cTn id="107" dur="1" fill="hold">
                                          <p:stCondLst>
                                            <p:cond delay="0"/>
                                          </p:stCondLst>
                                        </p:cTn>
                                        <p:tgtEl>
                                          <p:spTgt spid="46"/>
                                        </p:tgtEl>
                                        <p:attrNameLst>
                                          <p:attrName>style.visibility</p:attrName>
                                        </p:attrNameLst>
                                      </p:cBhvr>
                                      <p:to>
                                        <p:strVal val="visible"/>
                                      </p:to>
                                    </p:set>
                                    <p:animEffect transition="in" filter="fade">
                                      <p:cBhvr>
                                        <p:cTn id="108" dur="500"/>
                                        <p:tgtEl>
                                          <p:spTgt spid="46"/>
                                        </p:tgtEl>
                                      </p:cBhvr>
                                    </p:animEffect>
                                    <p:anim calcmode="lin" valueType="num">
                                      <p:cBhvr>
                                        <p:cTn id="109" dur="500" fill="hold"/>
                                        <p:tgtEl>
                                          <p:spTgt spid="46"/>
                                        </p:tgtEl>
                                        <p:attrNameLst>
                                          <p:attrName>ppt_x</p:attrName>
                                        </p:attrNameLst>
                                      </p:cBhvr>
                                      <p:tavLst>
                                        <p:tav tm="0">
                                          <p:val>
                                            <p:strVal val="#ppt_x"/>
                                          </p:val>
                                        </p:tav>
                                        <p:tav tm="100000">
                                          <p:val>
                                            <p:strVal val="#ppt_x"/>
                                          </p:val>
                                        </p:tav>
                                      </p:tavLst>
                                    </p:anim>
                                    <p:anim calcmode="lin" valueType="num">
                                      <p:cBhvr>
                                        <p:cTn id="110" dur="500" fill="hold"/>
                                        <p:tgtEl>
                                          <p:spTgt spid="46"/>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100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par>
                                <p:cTn id="116" presetID="47" presetClass="entr" presetSubtype="0" fill="hold" grpId="0" nodeType="withEffect">
                                  <p:stCondLst>
                                    <p:cond delay="1000"/>
                                  </p:stCondLst>
                                  <p:childTnLst>
                                    <p:set>
                                      <p:cBhvr>
                                        <p:cTn id="117" dur="1" fill="hold">
                                          <p:stCondLst>
                                            <p:cond delay="0"/>
                                          </p:stCondLst>
                                        </p:cTn>
                                        <p:tgtEl>
                                          <p:spTgt spid="59"/>
                                        </p:tgtEl>
                                        <p:attrNameLst>
                                          <p:attrName>style.visibility</p:attrName>
                                        </p:attrNameLst>
                                      </p:cBhvr>
                                      <p:to>
                                        <p:strVal val="visible"/>
                                      </p:to>
                                    </p:set>
                                    <p:animEffect transition="in" filter="fade">
                                      <p:cBhvr>
                                        <p:cTn id="118" dur="1000"/>
                                        <p:tgtEl>
                                          <p:spTgt spid="59"/>
                                        </p:tgtEl>
                                      </p:cBhvr>
                                    </p:animEffect>
                                    <p:anim calcmode="lin" valueType="num">
                                      <p:cBhvr>
                                        <p:cTn id="119" dur="1000" fill="hold"/>
                                        <p:tgtEl>
                                          <p:spTgt spid="59"/>
                                        </p:tgtEl>
                                        <p:attrNameLst>
                                          <p:attrName>ppt_x</p:attrName>
                                        </p:attrNameLst>
                                      </p:cBhvr>
                                      <p:tavLst>
                                        <p:tav tm="0">
                                          <p:val>
                                            <p:strVal val="#ppt_x"/>
                                          </p:val>
                                        </p:tav>
                                        <p:tav tm="100000">
                                          <p:val>
                                            <p:strVal val="#ppt_x"/>
                                          </p:val>
                                        </p:tav>
                                      </p:tavLst>
                                    </p:anim>
                                    <p:anim calcmode="lin" valueType="num">
                                      <p:cBhvr>
                                        <p:cTn id="120" dur="1000" fill="hold"/>
                                        <p:tgtEl>
                                          <p:spTgt spid="59"/>
                                        </p:tgtEl>
                                        <p:attrNameLst>
                                          <p:attrName>ppt_y</p:attrName>
                                        </p:attrNameLst>
                                      </p:cBhvr>
                                      <p:tavLst>
                                        <p:tav tm="0">
                                          <p:val>
                                            <p:strVal val="#ppt_y-.1"/>
                                          </p:val>
                                        </p:tav>
                                        <p:tav tm="100000">
                                          <p:val>
                                            <p:strVal val="#ppt_y"/>
                                          </p:val>
                                        </p:tav>
                                      </p:tavLst>
                                    </p:anim>
                                  </p:childTnLst>
                                </p:cTn>
                              </p:par>
                              <p:par>
                                <p:cTn id="121" presetID="47" presetClass="entr" presetSubtype="0" fill="hold" grpId="0" nodeType="withEffect">
                                  <p:stCondLst>
                                    <p:cond delay="1000"/>
                                  </p:stCondLst>
                                  <p:childTnLst>
                                    <p:set>
                                      <p:cBhvr>
                                        <p:cTn id="122" dur="1" fill="hold">
                                          <p:stCondLst>
                                            <p:cond delay="0"/>
                                          </p:stCondLst>
                                        </p:cTn>
                                        <p:tgtEl>
                                          <p:spTgt spid="60"/>
                                        </p:tgtEl>
                                        <p:attrNameLst>
                                          <p:attrName>style.visibility</p:attrName>
                                        </p:attrNameLst>
                                      </p:cBhvr>
                                      <p:to>
                                        <p:strVal val="visible"/>
                                      </p:to>
                                    </p:set>
                                    <p:animEffect transition="in" filter="fade">
                                      <p:cBhvr>
                                        <p:cTn id="123" dur="1000"/>
                                        <p:tgtEl>
                                          <p:spTgt spid="60"/>
                                        </p:tgtEl>
                                      </p:cBhvr>
                                    </p:animEffect>
                                    <p:anim calcmode="lin" valueType="num">
                                      <p:cBhvr>
                                        <p:cTn id="124" dur="1000" fill="hold"/>
                                        <p:tgtEl>
                                          <p:spTgt spid="60"/>
                                        </p:tgtEl>
                                        <p:attrNameLst>
                                          <p:attrName>ppt_x</p:attrName>
                                        </p:attrNameLst>
                                      </p:cBhvr>
                                      <p:tavLst>
                                        <p:tav tm="0">
                                          <p:val>
                                            <p:strVal val="#ppt_x"/>
                                          </p:val>
                                        </p:tav>
                                        <p:tav tm="100000">
                                          <p:val>
                                            <p:strVal val="#ppt_x"/>
                                          </p:val>
                                        </p:tav>
                                      </p:tavLst>
                                    </p:anim>
                                    <p:anim calcmode="lin" valueType="num">
                                      <p:cBhvr>
                                        <p:cTn id="125" dur="1000" fill="hold"/>
                                        <p:tgtEl>
                                          <p:spTgt spid="60"/>
                                        </p:tgtEl>
                                        <p:attrNameLst>
                                          <p:attrName>ppt_y</p:attrName>
                                        </p:attrNameLst>
                                      </p:cBhvr>
                                      <p:tavLst>
                                        <p:tav tm="0">
                                          <p:val>
                                            <p:strVal val="#ppt_y-.1"/>
                                          </p:val>
                                        </p:tav>
                                        <p:tav tm="100000">
                                          <p:val>
                                            <p:strVal val="#ppt_y"/>
                                          </p:val>
                                        </p:tav>
                                      </p:tavLst>
                                    </p:anim>
                                  </p:childTnLst>
                                </p:cTn>
                              </p:par>
                            </p:childTnLst>
                          </p:cTn>
                        </p:par>
                        <p:par>
                          <p:cTn id="126" fill="hold">
                            <p:stCondLst>
                              <p:cond delay="2250"/>
                            </p:stCondLst>
                            <p:childTnLst>
                              <p:par>
                                <p:cTn id="127" presetID="22" presetClass="entr" presetSubtype="4" fill="hold" grpId="0" nodeType="afterEffect">
                                  <p:stCondLst>
                                    <p:cond delay="0"/>
                                  </p:stCondLst>
                                  <p:childTnLst>
                                    <p:set>
                                      <p:cBhvr>
                                        <p:cTn id="128" dur="1" fill="hold">
                                          <p:stCondLst>
                                            <p:cond delay="0"/>
                                          </p:stCondLst>
                                        </p:cTn>
                                        <p:tgtEl>
                                          <p:spTgt spid="3"/>
                                        </p:tgtEl>
                                        <p:attrNameLst>
                                          <p:attrName>style.visibility</p:attrName>
                                        </p:attrNameLst>
                                      </p:cBhvr>
                                      <p:to>
                                        <p:strVal val="visible"/>
                                      </p:to>
                                    </p:set>
                                    <p:animEffect transition="in" filter="wipe(down)">
                                      <p:cBhvr>
                                        <p:cTn id="129" dur="500"/>
                                        <p:tgtEl>
                                          <p:spTgt spid="3"/>
                                        </p:tgtEl>
                                      </p:cBhvr>
                                    </p:animEffect>
                                  </p:childTnLst>
                                </p:cTn>
                              </p:par>
                              <p:par>
                                <p:cTn id="130" presetID="22" presetClass="entr" presetSubtype="4" fill="hold" grpId="0" nodeType="withEffect">
                                  <p:stCondLst>
                                    <p:cond delay="0"/>
                                  </p:stCondLst>
                                  <p:childTnLst>
                                    <p:set>
                                      <p:cBhvr>
                                        <p:cTn id="131" dur="1" fill="hold">
                                          <p:stCondLst>
                                            <p:cond delay="0"/>
                                          </p:stCondLst>
                                        </p:cTn>
                                        <p:tgtEl>
                                          <p:spTgt spid="52"/>
                                        </p:tgtEl>
                                        <p:attrNameLst>
                                          <p:attrName>style.visibility</p:attrName>
                                        </p:attrNameLst>
                                      </p:cBhvr>
                                      <p:to>
                                        <p:strVal val="visible"/>
                                      </p:to>
                                    </p:set>
                                    <p:animEffect transition="in" filter="wipe(down)">
                                      <p:cBhvr>
                                        <p:cTn id="132" dur="500"/>
                                        <p:tgtEl>
                                          <p:spTgt spid="52"/>
                                        </p:tgtEl>
                                      </p:cBhvr>
                                    </p:animEffect>
                                  </p:childTnLst>
                                </p:cTn>
                              </p:par>
                              <p:par>
                                <p:cTn id="133" presetID="22" presetClass="entr" presetSubtype="4" fill="hold" grpId="0" nodeType="withEffect">
                                  <p:stCondLst>
                                    <p:cond delay="0"/>
                                  </p:stCondLst>
                                  <p:childTnLst>
                                    <p:set>
                                      <p:cBhvr>
                                        <p:cTn id="134" dur="1" fill="hold">
                                          <p:stCondLst>
                                            <p:cond delay="0"/>
                                          </p:stCondLst>
                                        </p:cTn>
                                        <p:tgtEl>
                                          <p:spTgt spid="51"/>
                                        </p:tgtEl>
                                        <p:attrNameLst>
                                          <p:attrName>style.visibility</p:attrName>
                                        </p:attrNameLst>
                                      </p:cBhvr>
                                      <p:to>
                                        <p:strVal val="visible"/>
                                      </p:to>
                                    </p:set>
                                    <p:animEffect transition="in" filter="wipe(down)">
                                      <p:cBhvr>
                                        <p:cTn id="135" dur="500"/>
                                        <p:tgtEl>
                                          <p:spTgt spid="51"/>
                                        </p:tgtEl>
                                      </p:cBhvr>
                                    </p:animEffect>
                                  </p:childTnLst>
                                </p:cTn>
                              </p:par>
                            </p:childTnLst>
                          </p:cTn>
                        </p:par>
                        <p:par>
                          <p:cTn id="136" fill="hold">
                            <p:stCondLst>
                              <p:cond delay="2750"/>
                            </p:stCondLst>
                            <p:childTnLst>
                              <p:par>
                                <p:cTn id="137" presetID="47" presetClass="entr" presetSubtype="0" fill="hold" nodeType="afterEffect">
                                  <p:stCondLst>
                                    <p:cond delay="0"/>
                                  </p:stCondLst>
                                  <p:childTnLst>
                                    <p:set>
                                      <p:cBhvr>
                                        <p:cTn id="138" dur="1" fill="hold">
                                          <p:stCondLst>
                                            <p:cond delay="0"/>
                                          </p:stCondLst>
                                        </p:cTn>
                                        <p:tgtEl>
                                          <p:spTgt spid="3081"/>
                                        </p:tgtEl>
                                        <p:attrNameLst>
                                          <p:attrName>style.visibility</p:attrName>
                                        </p:attrNameLst>
                                      </p:cBhvr>
                                      <p:to>
                                        <p:strVal val="visible"/>
                                      </p:to>
                                    </p:set>
                                    <p:animEffect transition="in" filter="fade">
                                      <p:cBhvr>
                                        <p:cTn id="139" dur="500"/>
                                        <p:tgtEl>
                                          <p:spTgt spid="3081"/>
                                        </p:tgtEl>
                                      </p:cBhvr>
                                    </p:animEffect>
                                    <p:anim calcmode="lin" valueType="num">
                                      <p:cBhvr>
                                        <p:cTn id="140" dur="500" fill="hold"/>
                                        <p:tgtEl>
                                          <p:spTgt spid="3081"/>
                                        </p:tgtEl>
                                        <p:attrNameLst>
                                          <p:attrName>ppt_x</p:attrName>
                                        </p:attrNameLst>
                                      </p:cBhvr>
                                      <p:tavLst>
                                        <p:tav tm="0">
                                          <p:val>
                                            <p:strVal val="#ppt_x"/>
                                          </p:val>
                                        </p:tav>
                                        <p:tav tm="100000">
                                          <p:val>
                                            <p:strVal val="#ppt_x"/>
                                          </p:val>
                                        </p:tav>
                                      </p:tavLst>
                                    </p:anim>
                                    <p:anim calcmode="lin" valueType="num">
                                      <p:cBhvr>
                                        <p:cTn id="141" dur="500" fill="hold"/>
                                        <p:tgtEl>
                                          <p:spTgt spid="3081"/>
                                        </p:tgtEl>
                                        <p:attrNameLst>
                                          <p:attrName>ppt_y</p:attrName>
                                        </p:attrNameLst>
                                      </p:cBhvr>
                                      <p:tavLst>
                                        <p:tav tm="0">
                                          <p:val>
                                            <p:strVal val="#ppt_y-.1"/>
                                          </p:val>
                                        </p:tav>
                                        <p:tav tm="100000">
                                          <p:val>
                                            <p:strVal val="#ppt_y"/>
                                          </p:val>
                                        </p:tav>
                                      </p:tavLst>
                                    </p:anim>
                                  </p:childTnLst>
                                </p:cTn>
                              </p:par>
                              <p:par>
                                <p:cTn id="142" presetID="47" presetClass="entr" presetSubtype="0" fill="hold" nodeType="withEffect">
                                  <p:stCondLst>
                                    <p:cond delay="250"/>
                                  </p:stCondLst>
                                  <p:childTnLst>
                                    <p:set>
                                      <p:cBhvr>
                                        <p:cTn id="143" dur="1" fill="hold">
                                          <p:stCondLst>
                                            <p:cond delay="0"/>
                                          </p:stCondLst>
                                        </p:cTn>
                                        <p:tgtEl>
                                          <p:spTgt spid="50"/>
                                        </p:tgtEl>
                                        <p:attrNameLst>
                                          <p:attrName>style.visibility</p:attrName>
                                        </p:attrNameLst>
                                      </p:cBhvr>
                                      <p:to>
                                        <p:strVal val="visible"/>
                                      </p:to>
                                    </p:set>
                                    <p:animEffect transition="in" filter="fade">
                                      <p:cBhvr>
                                        <p:cTn id="144" dur="500"/>
                                        <p:tgtEl>
                                          <p:spTgt spid="50"/>
                                        </p:tgtEl>
                                      </p:cBhvr>
                                    </p:animEffect>
                                    <p:anim calcmode="lin" valueType="num">
                                      <p:cBhvr>
                                        <p:cTn id="145" dur="500" fill="hold"/>
                                        <p:tgtEl>
                                          <p:spTgt spid="50"/>
                                        </p:tgtEl>
                                        <p:attrNameLst>
                                          <p:attrName>ppt_x</p:attrName>
                                        </p:attrNameLst>
                                      </p:cBhvr>
                                      <p:tavLst>
                                        <p:tav tm="0">
                                          <p:val>
                                            <p:strVal val="#ppt_x"/>
                                          </p:val>
                                        </p:tav>
                                        <p:tav tm="100000">
                                          <p:val>
                                            <p:strVal val="#ppt_x"/>
                                          </p:val>
                                        </p:tav>
                                      </p:tavLst>
                                    </p:anim>
                                    <p:anim calcmode="lin" valueType="num">
                                      <p:cBhvr>
                                        <p:cTn id="146" dur="500" fill="hold"/>
                                        <p:tgtEl>
                                          <p:spTgt spid="50"/>
                                        </p:tgtEl>
                                        <p:attrNameLst>
                                          <p:attrName>ppt_y</p:attrName>
                                        </p:attrNameLst>
                                      </p:cBhvr>
                                      <p:tavLst>
                                        <p:tav tm="0">
                                          <p:val>
                                            <p:strVal val="#ppt_y-.1"/>
                                          </p:val>
                                        </p:tav>
                                        <p:tav tm="100000">
                                          <p:val>
                                            <p:strVal val="#ppt_y"/>
                                          </p:val>
                                        </p:tav>
                                      </p:tavLst>
                                    </p:anim>
                                  </p:childTnLst>
                                </p:cTn>
                              </p:par>
                              <p:par>
                                <p:cTn id="147" presetID="47" presetClass="entr" presetSubtype="0" fill="hold" nodeType="withEffect">
                                  <p:stCondLst>
                                    <p:cond delay="250"/>
                                  </p:stCondLst>
                                  <p:childTnLst>
                                    <p:set>
                                      <p:cBhvr>
                                        <p:cTn id="148" dur="1" fill="hold">
                                          <p:stCondLst>
                                            <p:cond delay="0"/>
                                          </p:stCondLst>
                                        </p:cTn>
                                        <p:tgtEl>
                                          <p:spTgt spid="11"/>
                                        </p:tgtEl>
                                        <p:attrNameLst>
                                          <p:attrName>style.visibility</p:attrName>
                                        </p:attrNameLst>
                                      </p:cBhvr>
                                      <p:to>
                                        <p:strVal val="visible"/>
                                      </p:to>
                                    </p:set>
                                    <p:animEffect transition="in" filter="fade">
                                      <p:cBhvr>
                                        <p:cTn id="149" dur="500"/>
                                        <p:tgtEl>
                                          <p:spTgt spid="11"/>
                                        </p:tgtEl>
                                      </p:cBhvr>
                                    </p:animEffect>
                                    <p:anim calcmode="lin" valueType="num">
                                      <p:cBhvr>
                                        <p:cTn id="150" dur="500" fill="hold"/>
                                        <p:tgtEl>
                                          <p:spTgt spid="11"/>
                                        </p:tgtEl>
                                        <p:attrNameLst>
                                          <p:attrName>ppt_x</p:attrName>
                                        </p:attrNameLst>
                                      </p:cBhvr>
                                      <p:tavLst>
                                        <p:tav tm="0">
                                          <p:val>
                                            <p:strVal val="#ppt_x"/>
                                          </p:val>
                                        </p:tav>
                                        <p:tav tm="100000">
                                          <p:val>
                                            <p:strVal val="#ppt_x"/>
                                          </p:val>
                                        </p:tav>
                                      </p:tavLst>
                                    </p:anim>
                                    <p:anim calcmode="lin" valueType="num">
                                      <p:cBhvr>
                                        <p:cTn id="151" dur="500" fill="hold"/>
                                        <p:tgtEl>
                                          <p:spTgt spid="11"/>
                                        </p:tgtEl>
                                        <p:attrNameLst>
                                          <p:attrName>ppt_y</p:attrName>
                                        </p:attrNameLst>
                                      </p:cBhvr>
                                      <p:tavLst>
                                        <p:tav tm="0">
                                          <p:val>
                                            <p:strVal val="#ppt_y-.1"/>
                                          </p:val>
                                        </p:tav>
                                        <p:tav tm="100000">
                                          <p:val>
                                            <p:strVal val="#ppt_y"/>
                                          </p:val>
                                        </p:tav>
                                      </p:tavLst>
                                    </p:anim>
                                  </p:childTnLst>
                                </p:cTn>
                              </p:par>
                              <p:par>
                                <p:cTn id="152" presetID="47" presetClass="entr" presetSubtype="0" fill="hold" nodeType="withEffect">
                                  <p:stCondLst>
                                    <p:cond delay="500"/>
                                  </p:stCondLst>
                                  <p:childTnLst>
                                    <p:set>
                                      <p:cBhvr>
                                        <p:cTn id="153" dur="1" fill="hold">
                                          <p:stCondLst>
                                            <p:cond delay="0"/>
                                          </p:stCondLst>
                                        </p:cTn>
                                        <p:tgtEl>
                                          <p:spTgt spid="10"/>
                                        </p:tgtEl>
                                        <p:attrNameLst>
                                          <p:attrName>style.visibility</p:attrName>
                                        </p:attrNameLst>
                                      </p:cBhvr>
                                      <p:to>
                                        <p:strVal val="visible"/>
                                      </p:to>
                                    </p:set>
                                    <p:animEffect transition="in" filter="fade">
                                      <p:cBhvr>
                                        <p:cTn id="154" dur="500"/>
                                        <p:tgtEl>
                                          <p:spTgt spid="10"/>
                                        </p:tgtEl>
                                      </p:cBhvr>
                                    </p:animEffect>
                                    <p:anim calcmode="lin" valueType="num">
                                      <p:cBhvr>
                                        <p:cTn id="155" dur="500" fill="hold"/>
                                        <p:tgtEl>
                                          <p:spTgt spid="10"/>
                                        </p:tgtEl>
                                        <p:attrNameLst>
                                          <p:attrName>ppt_x</p:attrName>
                                        </p:attrNameLst>
                                      </p:cBhvr>
                                      <p:tavLst>
                                        <p:tav tm="0">
                                          <p:val>
                                            <p:strVal val="#ppt_x"/>
                                          </p:val>
                                        </p:tav>
                                        <p:tav tm="100000">
                                          <p:val>
                                            <p:strVal val="#ppt_x"/>
                                          </p:val>
                                        </p:tav>
                                      </p:tavLst>
                                    </p:anim>
                                    <p:anim calcmode="lin" valueType="num">
                                      <p:cBhvr>
                                        <p:cTn id="156" dur="500" fill="hold"/>
                                        <p:tgtEl>
                                          <p:spTgt spid="10"/>
                                        </p:tgtEl>
                                        <p:attrNameLst>
                                          <p:attrName>ppt_y</p:attrName>
                                        </p:attrNameLst>
                                      </p:cBhvr>
                                      <p:tavLst>
                                        <p:tav tm="0">
                                          <p:val>
                                            <p:strVal val="#ppt_y-.1"/>
                                          </p:val>
                                        </p:tav>
                                        <p:tav tm="100000">
                                          <p:val>
                                            <p:strVal val="#ppt_y"/>
                                          </p:val>
                                        </p:tav>
                                      </p:tavLst>
                                    </p:anim>
                                  </p:childTnLst>
                                </p:cTn>
                              </p:par>
                              <p:par>
                                <p:cTn id="157" presetID="47" presetClass="entr" presetSubtype="0" fill="hold" nodeType="withEffect">
                                  <p:stCondLst>
                                    <p:cond delay="500"/>
                                  </p:stCondLst>
                                  <p:childTnLst>
                                    <p:set>
                                      <p:cBhvr>
                                        <p:cTn id="158" dur="1" fill="hold">
                                          <p:stCondLst>
                                            <p:cond delay="0"/>
                                          </p:stCondLst>
                                        </p:cTn>
                                        <p:tgtEl>
                                          <p:spTgt spid="9"/>
                                        </p:tgtEl>
                                        <p:attrNameLst>
                                          <p:attrName>style.visibility</p:attrName>
                                        </p:attrNameLst>
                                      </p:cBhvr>
                                      <p:to>
                                        <p:strVal val="visible"/>
                                      </p:to>
                                    </p:set>
                                    <p:animEffect transition="in" filter="fade">
                                      <p:cBhvr>
                                        <p:cTn id="159" dur="500"/>
                                        <p:tgtEl>
                                          <p:spTgt spid="9"/>
                                        </p:tgtEl>
                                      </p:cBhvr>
                                    </p:animEffect>
                                    <p:anim calcmode="lin" valueType="num">
                                      <p:cBhvr>
                                        <p:cTn id="160" dur="500" fill="hold"/>
                                        <p:tgtEl>
                                          <p:spTgt spid="9"/>
                                        </p:tgtEl>
                                        <p:attrNameLst>
                                          <p:attrName>ppt_x</p:attrName>
                                        </p:attrNameLst>
                                      </p:cBhvr>
                                      <p:tavLst>
                                        <p:tav tm="0">
                                          <p:val>
                                            <p:strVal val="#ppt_x"/>
                                          </p:val>
                                        </p:tav>
                                        <p:tav tm="100000">
                                          <p:val>
                                            <p:strVal val="#ppt_x"/>
                                          </p:val>
                                        </p:tav>
                                      </p:tavLst>
                                    </p:anim>
                                    <p:anim calcmode="lin" valueType="num">
                                      <p:cBhvr>
                                        <p:cTn id="161" dur="500" fill="hold"/>
                                        <p:tgtEl>
                                          <p:spTgt spid="9"/>
                                        </p:tgtEl>
                                        <p:attrNameLst>
                                          <p:attrName>ppt_y</p:attrName>
                                        </p:attrNameLst>
                                      </p:cBhvr>
                                      <p:tavLst>
                                        <p:tav tm="0">
                                          <p:val>
                                            <p:strVal val="#ppt_y-.1"/>
                                          </p:val>
                                        </p:tav>
                                        <p:tav tm="100000">
                                          <p:val>
                                            <p:strVal val="#ppt_y"/>
                                          </p:val>
                                        </p:tav>
                                      </p:tavLst>
                                    </p:anim>
                                  </p:childTnLst>
                                </p:cTn>
                              </p:par>
                              <p:par>
                                <p:cTn id="162" presetID="21" presetClass="entr" presetSubtype="1" fill="hold" nodeType="withEffect">
                                  <p:stCondLst>
                                    <p:cond delay="500"/>
                                  </p:stCondLst>
                                  <p:childTnLst>
                                    <p:set>
                                      <p:cBhvr>
                                        <p:cTn id="163" dur="1" fill="hold">
                                          <p:stCondLst>
                                            <p:cond delay="0"/>
                                          </p:stCondLst>
                                        </p:cTn>
                                        <p:tgtEl>
                                          <p:spTgt spid="3080"/>
                                        </p:tgtEl>
                                        <p:attrNameLst>
                                          <p:attrName>style.visibility</p:attrName>
                                        </p:attrNameLst>
                                      </p:cBhvr>
                                      <p:to>
                                        <p:strVal val="visible"/>
                                      </p:to>
                                    </p:set>
                                    <p:animEffect transition="in" filter="wheel(1)">
                                      <p:cBhvr>
                                        <p:cTn id="164" dur="1000"/>
                                        <p:tgtEl>
                                          <p:spTgt spid="3080"/>
                                        </p:tgtEl>
                                      </p:cBhvr>
                                    </p:animEffect>
                                  </p:childTnLst>
                                </p:cTn>
                              </p:par>
                              <p:par>
                                <p:cTn id="165" presetID="21" presetClass="entr" presetSubtype="1" fill="hold" nodeType="withEffect">
                                  <p:stCondLst>
                                    <p:cond delay="500"/>
                                  </p:stCondLst>
                                  <p:childTnLst>
                                    <p:set>
                                      <p:cBhvr>
                                        <p:cTn id="166" dur="1" fill="hold">
                                          <p:stCondLst>
                                            <p:cond delay="0"/>
                                          </p:stCondLst>
                                        </p:cTn>
                                        <p:tgtEl>
                                          <p:spTgt spid="47"/>
                                        </p:tgtEl>
                                        <p:attrNameLst>
                                          <p:attrName>style.visibility</p:attrName>
                                        </p:attrNameLst>
                                      </p:cBhvr>
                                      <p:to>
                                        <p:strVal val="visible"/>
                                      </p:to>
                                    </p:set>
                                    <p:animEffect transition="in" filter="wheel(1)">
                                      <p:cBhvr>
                                        <p:cTn id="167" dur="1000"/>
                                        <p:tgtEl>
                                          <p:spTgt spid="47"/>
                                        </p:tgtEl>
                                      </p:cBhvr>
                                    </p:animEffect>
                                  </p:childTnLst>
                                </p:cTn>
                              </p:par>
                              <p:par>
                                <p:cTn id="168" presetID="21" presetClass="entr" presetSubtype="1" fill="hold" nodeType="withEffect">
                                  <p:stCondLst>
                                    <p:cond delay="500"/>
                                  </p:stCondLst>
                                  <p:childTnLst>
                                    <p:set>
                                      <p:cBhvr>
                                        <p:cTn id="169" dur="1" fill="hold">
                                          <p:stCondLst>
                                            <p:cond delay="0"/>
                                          </p:stCondLst>
                                        </p:cTn>
                                        <p:tgtEl>
                                          <p:spTgt spid="3074"/>
                                        </p:tgtEl>
                                        <p:attrNameLst>
                                          <p:attrName>style.visibility</p:attrName>
                                        </p:attrNameLst>
                                      </p:cBhvr>
                                      <p:to>
                                        <p:strVal val="visible"/>
                                      </p:to>
                                    </p:set>
                                    <p:animEffect transition="in" filter="wheel(1)">
                                      <p:cBhvr>
                                        <p:cTn id="170" dur="1000"/>
                                        <p:tgtEl>
                                          <p:spTgt spid="3074"/>
                                        </p:tgtEl>
                                      </p:cBhvr>
                                    </p:animEffect>
                                  </p:childTnLst>
                                </p:cTn>
                              </p:par>
                            </p:childTnLst>
                          </p:cTn>
                        </p:par>
                        <p:par>
                          <p:cTn id="171" fill="hold">
                            <p:stCondLst>
                              <p:cond delay="4250"/>
                            </p:stCondLst>
                            <p:childTnLst>
                              <p:par>
                                <p:cTn id="172" presetID="42" presetClass="entr" presetSubtype="0" fill="hold" nodeType="afterEffect">
                                  <p:stCondLst>
                                    <p:cond delay="0"/>
                                  </p:stCondLst>
                                  <p:childTnLst>
                                    <p:set>
                                      <p:cBhvr>
                                        <p:cTn id="173" dur="1" fill="hold">
                                          <p:stCondLst>
                                            <p:cond delay="0"/>
                                          </p:stCondLst>
                                        </p:cTn>
                                        <p:tgtEl>
                                          <p:spTgt spid="3079"/>
                                        </p:tgtEl>
                                        <p:attrNameLst>
                                          <p:attrName>style.visibility</p:attrName>
                                        </p:attrNameLst>
                                      </p:cBhvr>
                                      <p:to>
                                        <p:strVal val="visible"/>
                                      </p:to>
                                    </p:set>
                                    <p:animEffect transition="in" filter="fade">
                                      <p:cBhvr>
                                        <p:cTn id="174" dur="500"/>
                                        <p:tgtEl>
                                          <p:spTgt spid="3079"/>
                                        </p:tgtEl>
                                      </p:cBhvr>
                                    </p:animEffect>
                                    <p:anim calcmode="lin" valueType="num">
                                      <p:cBhvr>
                                        <p:cTn id="175" dur="500" fill="hold"/>
                                        <p:tgtEl>
                                          <p:spTgt spid="3079"/>
                                        </p:tgtEl>
                                        <p:attrNameLst>
                                          <p:attrName>ppt_x</p:attrName>
                                        </p:attrNameLst>
                                      </p:cBhvr>
                                      <p:tavLst>
                                        <p:tav tm="0">
                                          <p:val>
                                            <p:strVal val="#ppt_x"/>
                                          </p:val>
                                        </p:tav>
                                        <p:tav tm="100000">
                                          <p:val>
                                            <p:strVal val="#ppt_x"/>
                                          </p:val>
                                        </p:tav>
                                      </p:tavLst>
                                    </p:anim>
                                    <p:anim calcmode="lin" valueType="num">
                                      <p:cBhvr>
                                        <p:cTn id="176" dur="500" fill="hold"/>
                                        <p:tgtEl>
                                          <p:spTgt spid="3079"/>
                                        </p:tgtEl>
                                        <p:attrNameLst>
                                          <p:attrName>ppt_y</p:attrName>
                                        </p:attrNameLst>
                                      </p:cBhvr>
                                      <p:tavLst>
                                        <p:tav tm="0">
                                          <p:val>
                                            <p:strVal val="#ppt_y+.1"/>
                                          </p:val>
                                        </p:tav>
                                        <p:tav tm="100000">
                                          <p:val>
                                            <p:strVal val="#ppt_y"/>
                                          </p:val>
                                        </p:tav>
                                      </p:tavLst>
                                    </p:anim>
                                  </p:childTnLst>
                                </p:cTn>
                              </p:par>
                              <p:par>
                                <p:cTn id="177" presetID="42" presetClass="entr" presetSubtype="0" fill="hold" nodeType="withEffect">
                                  <p:stCondLst>
                                    <p:cond delay="0"/>
                                  </p:stCondLst>
                                  <p:childTnLst>
                                    <p:set>
                                      <p:cBhvr>
                                        <p:cTn id="178" dur="1" fill="hold">
                                          <p:stCondLst>
                                            <p:cond delay="0"/>
                                          </p:stCondLst>
                                        </p:cTn>
                                        <p:tgtEl>
                                          <p:spTgt spid="54"/>
                                        </p:tgtEl>
                                        <p:attrNameLst>
                                          <p:attrName>style.visibility</p:attrName>
                                        </p:attrNameLst>
                                      </p:cBhvr>
                                      <p:to>
                                        <p:strVal val="visible"/>
                                      </p:to>
                                    </p:set>
                                    <p:animEffect transition="in" filter="fade">
                                      <p:cBhvr>
                                        <p:cTn id="179" dur="500"/>
                                        <p:tgtEl>
                                          <p:spTgt spid="54"/>
                                        </p:tgtEl>
                                      </p:cBhvr>
                                    </p:animEffect>
                                    <p:anim calcmode="lin" valueType="num">
                                      <p:cBhvr>
                                        <p:cTn id="180" dur="500" fill="hold"/>
                                        <p:tgtEl>
                                          <p:spTgt spid="54"/>
                                        </p:tgtEl>
                                        <p:attrNameLst>
                                          <p:attrName>ppt_x</p:attrName>
                                        </p:attrNameLst>
                                      </p:cBhvr>
                                      <p:tavLst>
                                        <p:tav tm="0">
                                          <p:val>
                                            <p:strVal val="#ppt_x"/>
                                          </p:val>
                                        </p:tav>
                                        <p:tav tm="100000">
                                          <p:val>
                                            <p:strVal val="#ppt_x"/>
                                          </p:val>
                                        </p:tav>
                                      </p:tavLst>
                                    </p:anim>
                                    <p:anim calcmode="lin" valueType="num">
                                      <p:cBhvr>
                                        <p:cTn id="181" dur="500" fill="hold"/>
                                        <p:tgtEl>
                                          <p:spTgt spid="54"/>
                                        </p:tgtEl>
                                        <p:attrNameLst>
                                          <p:attrName>ppt_y</p:attrName>
                                        </p:attrNameLst>
                                      </p:cBhvr>
                                      <p:tavLst>
                                        <p:tav tm="0">
                                          <p:val>
                                            <p:strVal val="#ppt_y+.1"/>
                                          </p:val>
                                        </p:tav>
                                        <p:tav tm="100000">
                                          <p:val>
                                            <p:strVal val="#ppt_y"/>
                                          </p:val>
                                        </p:tav>
                                      </p:tavLst>
                                    </p:anim>
                                  </p:childTnLst>
                                </p:cTn>
                              </p:par>
                              <p:par>
                                <p:cTn id="182" presetID="42" presetClass="entr" presetSubtype="0" fill="hold" nodeType="withEffect">
                                  <p:stCondLst>
                                    <p:cond delay="0"/>
                                  </p:stCondLst>
                                  <p:childTnLst>
                                    <p:set>
                                      <p:cBhvr>
                                        <p:cTn id="183" dur="1" fill="hold">
                                          <p:stCondLst>
                                            <p:cond delay="0"/>
                                          </p:stCondLst>
                                        </p:cTn>
                                        <p:tgtEl>
                                          <p:spTgt spid="55"/>
                                        </p:tgtEl>
                                        <p:attrNameLst>
                                          <p:attrName>style.visibility</p:attrName>
                                        </p:attrNameLst>
                                      </p:cBhvr>
                                      <p:to>
                                        <p:strVal val="visible"/>
                                      </p:to>
                                    </p:set>
                                    <p:animEffect transition="in" filter="fade">
                                      <p:cBhvr>
                                        <p:cTn id="184" dur="500"/>
                                        <p:tgtEl>
                                          <p:spTgt spid="55"/>
                                        </p:tgtEl>
                                      </p:cBhvr>
                                    </p:animEffect>
                                    <p:anim calcmode="lin" valueType="num">
                                      <p:cBhvr>
                                        <p:cTn id="185" dur="500" fill="hold"/>
                                        <p:tgtEl>
                                          <p:spTgt spid="55"/>
                                        </p:tgtEl>
                                        <p:attrNameLst>
                                          <p:attrName>ppt_x</p:attrName>
                                        </p:attrNameLst>
                                      </p:cBhvr>
                                      <p:tavLst>
                                        <p:tav tm="0">
                                          <p:val>
                                            <p:strVal val="#ppt_x"/>
                                          </p:val>
                                        </p:tav>
                                        <p:tav tm="100000">
                                          <p:val>
                                            <p:strVal val="#ppt_x"/>
                                          </p:val>
                                        </p:tav>
                                      </p:tavLst>
                                    </p:anim>
                                    <p:anim calcmode="lin" valueType="num">
                                      <p:cBhvr>
                                        <p:cTn id="186" dur="5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 grpId="0" animBg="1"/>
      <p:bldP spid="51" grpId="0" animBg="1"/>
      <p:bldP spid="52" grpId="0" animBg="1"/>
      <p:bldP spid="58" grpId="0"/>
      <p:bldP spid="59" grpId="0"/>
      <p:bldP spid="60" grpId="0"/>
      <p:bldP spid="61" grpId="0"/>
      <p:bldP spid="6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848" y="269776"/>
            <a:ext cx="8229600" cy="1143000"/>
          </a:xfrm>
        </p:spPr>
        <p:txBody>
          <a:bodyPr>
            <a:normAutofit fontScale="90000"/>
          </a:bodyPr>
          <a:lstStyle/>
          <a:p>
            <a:r>
              <a:rPr lang="en-US" dirty="0" smtClean="0"/>
              <a:t>Advanced Measure Usage – </a:t>
            </a:r>
            <a:r>
              <a:rPr lang="en-US" dirty="0" err="1" smtClean="0"/>
              <a:t>vKernel</a:t>
            </a:r>
            <a:r>
              <a:rPr lang="en-US" dirty="0" smtClean="0"/>
              <a:t> plugin</a:t>
            </a:r>
            <a:endParaRPr lang="en-US" dirty="0"/>
          </a:p>
        </p:txBody>
      </p:sp>
      <p:sp>
        <p:nvSpPr>
          <p:cNvPr id="3" name="Text Placeholder 2"/>
          <p:cNvSpPr>
            <a:spLocks noGrp="1"/>
          </p:cNvSpPr>
          <p:nvPr>
            <p:ph type="body" sz="quarter" idx="4294967295"/>
          </p:nvPr>
        </p:nvSpPr>
        <p:spPr>
          <a:xfrm>
            <a:off x="279152" y="1447800"/>
            <a:ext cx="3860800" cy="4284663"/>
          </a:xfrm>
        </p:spPr>
        <p:txBody>
          <a:bodyPr>
            <a:normAutofit fontScale="92500"/>
          </a:bodyPr>
          <a:lstStyle/>
          <a:p>
            <a:r>
              <a:rPr lang="en-US" dirty="0" smtClean="0"/>
              <a:t>Allocated and actual (utilized) costs</a:t>
            </a:r>
          </a:p>
          <a:p>
            <a:r>
              <a:rPr lang="en-US" dirty="0" smtClean="0"/>
              <a:t>Custom fields for additional costs (power, space, cooling, support, etc.)</a:t>
            </a:r>
          </a:p>
          <a:p>
            <a:r>
              <a:rPr lang="en-US" dirty="0" smtClean="0"/>
              <a:t>Automated, scheduled reporting via email</a:t>
            </a:r>
          </a:p>
          <a:p>
            <a:r>
              <a:rPr lang="en-US" dirty="0" smtClean="0">
                <a:hlinkClick r:id="rId2"/>
              </a:rPr>
              <a:t>www.vkernel.com</a:t>
            </a:r>
            <a:r>
              <a:rPr lang="en-US" dirty="0" smtClean="0"/>
              <a:t> </a:t>
            </a:r>
            <a:endParaRPr lang="en-US" dirty="0"/>
          </a:p>
        </p:txBody>
      </p:sp>
      <p:pic>
        <p:nvPicPr>
          <p:cNvPr id="6146" name="Picture 2" descr="C:\Users\darmadik\Desktop\TechEd 2011\Materials\SSP 2.0 Screenshots\Screenshots\VKernel\screenshot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4271" y="1538714"/>
            <a:ext cx="4451587" cy="46265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963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Control &amp; Customization</a:t>
            </a:r>
            <a:endParaRPr lang="en-US" dirty="0"/>
          </a:p>
        </p:txBody>
      </p:sp>
      <p:sp>
        <p:nvSpPr>
          <p:cNvPr id="5" name="Subtitle 4"/>
          <p:cNvSpPr>
            <a:spLocks noGrp="1"/>
          </p:cNvSpPr>
          <p:nvPr>
            <p:ph type="subTitle" idx="1"/>
          </p:nvPr>
        </p:nvSpPr>
        <p:spPr/>
        <p:txBody>
          <a:bodyPr/>
          <a:lstStyle/>
          <a:p>
            <a:endParaRPr lang="en-US"/>
          </a:p>
        </p:txBody>
      </p:sp>
      <p:sp>
        <p:nvSpPr>
          <p:cNvPr id="6" name="Text Placeholder 5"/>
          <p:cNvSpPr>
            <a:spLocks noGrp="1"/>
          </p:cNvSpPr>
          <p:nvPr>
            <p:ph type="body" sz="quarter" idx="10"/>
          </p:nvPr>
        </p:nvSpPr>
        <p:spPr/>
        <p:txBody>
          <a:bodyPr/>
          <a:lstStyle/>
          <a:p>
            <a:r>
              <a:rPr lang="en-US" dirty="0" smtClean="0"/>
              <a:t>Demo</a:t>
            </a:r>
            <a:endParaRPr lang="en-US" dirty="0"/>
          </a:p>
        </p:txBody>
      </p:sp>
    </p:spTree>
    <p:extLst>
      <p:ext uri="{BB962C8B-B14F-4D97-AF65-F5344CB8AC3E}">
        <p14:creationId xmlns:p14="http://schemas.microsoft.com/office/powerpoint/2010/main" val="4136775125"/>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392"/>
            <a:ext cx="8229600" cy="1143000"/>
          </a:xfrm>
        </p:spPr>
        <p:txBody>
          <a:bodyPr>
            <a:normAutofit/>
          </a:bodyPr>
          <a:lstStyle/>
          <a:p>
            <a:r>
              <a:rPr lang="en-AU" dirty="0" smtClean="0"/>
              <a:t>Lessons Learnt</a:t>
            </a:r>
            <a:endParaRPr lang="en-AU" dirty="0"/>
          </a:p>
        </p:txBody>
      </p:sp>
      <p:sp>
        <p:nvSpPr>
          <p:cNvPr id="3" name="Text Placeholder 2"/>
          <p:cNvSpPr>
            <a:spLocks noGrp="1"/>
          </p:cNvSpPr>
          <p:nvPr>
            <p:ph type="body" sz="quarter" idx="4294967295"/>
          </p:nvPr>
        </p:nvSpPr>
        <p:spPr>
          <a:xfrm>
            <a:off x="961578" y="736178"/>
            <a:ext cx="8362950" cy="5645150"/>
          </a:xfrm>
        </p:spPr>
        <p:txBody>
          <a:bodyPr>
            <a:normAutofit/>
          </a:bodyPr>
          <a:lstStyle/>
          <a:p>
            <a:r>
              <a:rPr lang="en-AU" sz="2400" b="1" dirty="0" smtClean="0"/>
              <a:t>Background</a:t>
            </a:r>
            <a:r>
              <a:rPr lang="en-AU" sz="2400" dirty="0" smtClean="0"/>
              <a:t> </a:t>
            </a:r>
          </a:p>
          <a:p>
            <a:pPr lvl="1"/>
            <a:r>
              <a:rPr lang="en-AU" sz="2000" dirty="0" smtClean="0"/>
              <a:t>~</a:t>
            </a:r>
            <a:r>
              <a:rPr lang="en-AU" sz="2000" dirty="0"/>
              <a:t>3000 virtualized servers. </a:t>
            </a:r>
            <a:endParaRPr lang="en-AU" sz="2000" dirty="0" smtClean="0"/>
          </a:p>
          <a:p>
            <a:pPr lvl="1"/>
            <a:r>
              <a:rPr lang="en-AU" sz="2000" dirty="0" smtClean="0"/>
              <a:t>364 </a:t>
            </a:r>
            <a:r>
              <a:rPr lang="en-AU" sz="2000" dirty="0"/>
              <a:t>of them are virtualized SQL Servers. </a:t>
            </a:r>
            <a:endParaRPr lang="en-AU" sz="2000" dirty="0" smtClean="0"/>
          </a:p>
          <a:p>
            <a:r>
              <a:rPr lang="en-AU" sz="2000" b="1" dirty="0" smtClean="0"/>
              <a:t>Encountered </a:t>
            </a:r>
            <a:r>
              <a:rPr lang="en-AU" sz="2000" b="1" dirty="0"/>
              <a:t>difficulties in customer and vendor buy-in</a:t>
            </a:r>
            <a:endParaRPr lang="en-AU" sz="2000" dirty="0"/>
          </a:p>
          <a:p>
            <a:pPr lvl="1"/>
            <a:r>
              <a:rPr lang="en-AU" sz="1800" dirty="0"/>
              <a:t>Early on there was immediate push back from customers and vendors against virtualization </a:t>
            </a:r>
            <a:endParaRPr lang="en-AU" sz="1800" dirty="0" smtClean="0"/>
          </a:p>
          <a:p>
            <a:r>
              <a:rPr lang="en-AU" sz="2000" b="1" dirty="0" smtClean="0"/>
              <a:t>Replacing </a:t>
            </a:r>
            <a:r>
              <a:rPr lang="en-AU" sz="2000" b="1" dirty="0"/>
              <a:t>older physical resources with fewer faster virtual resources was a difficult sell</a:t>
            </a:r>
            <a:endParaRPr lang="en-AU" sz="2000" dirty="0"/>
          </a:p>
          <a:p>
            <a:r>
              <a:rPr lang="en-AU" sz="2000" b="1" dirty="0" smtClean="0"/>
              <a:t>Post-VM </a:t>
            </a:r>
            <a:r>
              <a:rPr lang="en-AU" sz="2000" b="1" dirty="0"/>
              <a:t>errors are always attributed to the VM regardless of their actual cause</a:t>
            </a:r>
            <a:endParaRPr lang="en-AU" sz="2000" dirty="0"/>
          </a:p>
          <a:p>
            <a:r>
              <a:rPr lang="en-AU" sz="2000" b="1" dirty="0" smtClean="0"/>
              <a:t>DBA's </a:t>
            </a:r>
            <a:r>
              <a:rPr lang="en-AU" sz="2000" b="1" dirty="0"/>
              <a:t>must change the way they manage and think about SQL Server provisioning</a:t>
            </a:r>
            <a:endParaRPr lang="en-AU" sz="2000" dirty="0"/>
          </a:p>
          <a:p>
            <a:r>
              <a:rPr lang="en-AU" sz="2000" b="1" dirty="0" smtClean="0"/>
              <a:t>Backup </a:t>
            </a:r>
            <a:r>
              <a:rPr lang="en-AU" sz="2000" b="1" dirty="0"/>
              <a:t>teams, storage teams, and database teams must work well together</a:t>
            </a:r>
            <a:endParaRPr lang="en-AU" sz="2000" dirty="0"/>
          </a:p>
          <a:p>
            <a:pPr lvl="1"/>
            <a:r>
              <a:rPr lang="en-AU" sz="1800" dirty="0" smtClean="0"/>
              <a:t>Virtualization </a:t>
            </a:r>
            <a:r>
              <a:rPr lang="en-AU" sz="1800" dirty="0"/>
              <a:t>alters traditional backup and recovery </a:t>
            </a:r>
            <a:r>
              <a:rPr lang="en-AU" sz="1800" dirty="0" smtClean="0"/>
              <a:t>methods</a:t>
            </a:r>
            <a:endParaRPr lang="en-AU" sz="1800" dirty="0"/>
          </a:p>
        </p:txBody>
      </p:sp>
    </p:spTree>
    <p:extLst>
      <p:ext uri="{BB962C8B-B14F-4D97-AF65-F5344CB8AC3E}">
        <p14:creationId xmlns:p14="http://schemas.microsoft.com/office/powerpoint/2010/main" val="106233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384"/>
            <a:ext cx="8229600" cy="1143000"/>
          </a:xfrm>
        </p:spPr>
        <p:txBody>
          <a:bodyPr/>
          <a:lstStyle/>
          <a:p>
            <a:r>
              <a:rPr lang="en-US" dirty="0" smtClean="0">
                <a:solidFill>
                  <a:schemeClr val="accent1">
                    <a:alpha val="99000"/>
                  </a:schemeClr>
                </a:solidFill>
              </a:rPr>
              <a:t>Next Steps</a:t>
            </a:r>
            <a:endParaRPr lang="en-US" dirty="0">
              <a:solidFill>
                <a:schemeClr val="accent1">
                  <a:alpha val="99000"/>
                </a:schemeClr>
              </a:solidFill>
            </a:endParaRPr>
          </a:p>
        </p:txBody>
      </p:sp>
      <p:sp>
        <p:nvSpPr>
          <p:cNvPr id="4" name="Rectangle 3"/>
          <p:cNvSpPr/>
          <p:nvPr/>
        </p:nvSpPr>
        <p:spPr>
          <a:xfrm>
            <a:off x="827584" y="929136"/>
            <a:ext cx="7494572" cy="5484578"/>
          </a:xfrm>
          <a:prstGeom prst="rect">
            <a:avLst/>
          </a:prstGeom>
        </p:spPr>
        <p:txBody>
          <a:bodyPr wrap="square">
            <a:spAutoFit/>
          </a:bodyPr>
          <a:lstStyle/>
          <a:p>
            <a:pPr marL="460375" lvl="0" indent="-460375">
              <a:lnSpc>
                <a:spcPct val="90000"/>
              </a:lnSpc>
              <a:spcBef>
                <a:spcPct val="20000"/>
              </a:spcBef>
              <a:buSzPct val="100000"/>
              <a:buBlip>
                <a:blip r:embed="rId3"/>
              </a:buBlip>
            </a:pPr>
            <a:r>
              <a:rPr lang="en-US" sz="2400" dirty="0" smtClean="0">
                <a:gradFill>
                  <a:gsLst>
                    <a:gs pos="0">
                      <a:srgbClr val="FFFFFF"/>
                    </a:gs>
                    <a:gs pos="86000">
                      <a:srgbClr val="FFFFFF"/>
                    </a:gs>
                  </a:gsLst>
                  <a:lin ang="0" scaled="0"/>
                </a:gradFill>
                <a:latin typeface="Calibri"/>
              </a:rPr>
              <a:t>TODAY: Build and deploy SQL Server for Private Cloud </a:t>
            </a:r>
          </a:p>
          <a:p>
            <a:pPr marL="917557" lvl="1" indent="-460375">
              <a:lnSpc>
                <a:spcPct val="90000"/>
              </a:lnSpc>
              <a:spcBef>
                <a:spcPct val="20000"/>
              </a:spcBef>
              <a:buSzPct val="100000"/>
              <a:buBlip>
                <a:blip r:embed="rId3"/>
              </a:buBlip>
            </a:pPr>
            <a:r>
              <a:rPr lang="en-US" sz="2400" dirty="0" smtClean="0">
                <a:gradFill>
                  <a:gsLst>
                    <a:gs pos="0">
                      <a:srgbClr val="FFFFFF"/>
                    </a:gs>
                    <a:gs pos="86000">
                      <a:srgbClr val="FFFFFF"/>
                    </a:gs>
                  </a:gsLst>
                  <a:lin ang="0" scaled="0"/>
                </a:gradFill>
                <a:latin typeface="Calibri"/>
              </a:rPr>
              <a:t>All software are available today for immediate deployment</a:t>
            </a:r>
          </a:p>
          <a:p>
            <a:pPr marL="917557" lvl="1" indent="-460375">
              <a:lnSpc>
                <a:spcPct val="90000"/>
              </a:lnSpc>
              <a:spcBef>
                <a:spcPct val="20000"/>
              </a:spcBef>
              <a:buSzPct val="100000"/>
              <a:buBlip>
                <a:blip r:embed="rId3"/>
              </a:buBlip>
            </a:pPr>
            <a:r>
              <a:rPr lang="en-US" sz="2400" dirty="0" smtClean="0">
                <a:gradFill>
                  <a:gsLst>
                    <a:gs pos="0">
                      <a:srgbClr val="FFFFFF"/>
                    </a:gs>
                    <a:gs pos="86000">
                      <a:srgbClr val="FFFFFF"/>
                    </a:gs>
                  </a:gsLst>
                  <a:lin ang="0" scaled="0"/>
                </a:gradFill>
                <a:latin typeface="Calibri"/>
                <a:hlinkClick r:id="rId4"/>
              </a:rPr>
              <a:t>www.microsoft.com/SqlServerPrivateCloud</a:t>
            </a:r>
            <a:r>
              <a:rPr lang="en-US" sz="2400" dirty="0" smtClean="0">
                <a:gradFill>
                  <a:gsLst>
                    <a:gs pos="0">
                      <a:srgbClr val="FFFFFF"/>
                    </a:gs>
                    <a:gs pos="86000">
                      <a:srgbClr val="FFFFFF"/>
                    </a:gs>
                  </a:gsLst>
                  <a:lin ang="0" scaled="0"/>
                </a:gradFill>
                <a:latin typeface="Calibri"/>
              </a:rPr>
              <a:t> </a:t>
            </a:r>
          </a:p>
          <a:p>
            <a:pPr marL="460375" lvl="0" indent="-460375">
              <a:lnSpc>
                <a:spcPct val="90000"/>
              </a:lnSpc>
              <a:spcBef>
                <a:spcPct val="20000"/>
              </a:spcBef>
              <a:buSzPct val="100000"/>
              <a:buBlip>
                <a:blip r:embed="rId3"/>
              </a:buBlip>
            </a:pPr>
            <a:r>
              <a:rPr lang="en-US" sz="2400" dirty="0" smtClean="0">
                <a:gradFill>
                  <a:gsLst>
                    <a:gs pos="0">
                      <a:srgbClr val="FFFFFF"/>
                    </a:gs>
                    <a:gs pos="86000">
                      <a:srgbClr val="FFFFFF"/>
                    </a:gs>
                  </a:gsLst>
                  <a:lin ang="0" scaled="0"/>
                </a:gradFill>
                <a:latin typeface="Calibri"/>
              </a:rPr>
              <a:t>COMING SOON:</a:t>
            </a:r>
          </a:p>
          <a:p>
            <a:pPr marL="917557" lvl="1" indent="-460375">
              <a:lnSpc>
                <a:spcPct val="90000"/>
              </a:lnSpc>
              <a:spcBef>
                <a:spcPct val="20000"/>
              </a:spcBef>
              <a:buSzPct val="100000"/>
              <a:buBlip>
                <a:blip r:embed="rId3"/>
              </a:buBlip>
            </a:pPr>
            <a:r>
              <a:rPr lang="en-US" sz="2400" dirty="0" smtClean="0">
                <a:gradFill>
                  <a:gsLst>
                    <a:gs pos="0">
                      <a:srgbClr val="FFFFFF"/>
                    </a:gs>
                    <a:gs pos="86000">
                      <a:srgbClr val="FFFFFF"/>
                    </a:gs>
                  </a:gsLst>
                  <a:lin ang="0" scaled="0"/>
                </a:gradFill>
                <a:latin typeface="Calibri"/>
              </a:rPr>
              <a:t>Optimized Database Consolidation </a:t>
            </a:r>
            <a:r>
              <a:rPr lang="en-US" sz="2400" b="1" u="sng" dirty="0" smtClean="0">
                <a:gradFill>
                  <a:gsLst>
                    <a:gs pos="0">
                      <a:srgbClr val="FFFFFF"/>
                    </a:gs>
                    <a:gs pos="86000">
                      <a:srgbClr val="FFFFFF"/>
                    </a:gs>
                  </a:gsLst>
                  <a:lin ang="0" scaled="0"/>
                </a:gradFill>
                <a:latin typeface="Calibri"/>
              </a:rPr>
              <a:t>Reference Architecture</a:t>
            </a:r>
          </a:p>
          <a:p>
            <a:pPr marL="460375" lvl="0" indent="-460375">
              <a:lnSpc>
                <a:spcPct val="90000"/>
              </a:lnSpc>
              <a:spcBef>
                <a:spcPct val="20000"/>
              </a:spcBef>
              <a:buSzPct val="100000"/>
              <a:buBlip>
                <a:blip r:embed="rId3"/>
              </a:buBlip>
            </a:pPr>
            <a:r>
              <a:rPr lang="en-US" sz="2400" dirty="0" smtClean="0">
                <a:gradFill>
                  <a:gsLst>
                    <a:gs pos="0">
                      <a:srgbClr val="FFFFFF"/>
                    </a:gs>
                    <a:gs pos="86000">
                      <a:srgbClr val="FFFFFF"/>
                    </a:gs>
                  </a:gsLst>
                  <a:lin ang="0" scaled="0"/>
                </a:gradFill>
                <a:latin typeface="Calibri"/>
              </a:rPr>
              <a:t>LATER THIS YEAR:</a:t>
            </a:r>
          </a:p>
          <a:p>
            <a:pPr marL="917557" lvl="1" indent="-460375">
              <a:lnSpc>
                <a:spcPct val="90000"/>
              </a:lnSpc>
              <a:spcBef>
                <a:spcPct val="20000"/>
              </a:spcBef>
              <a:buSzPct val="100000"/>
              <a:buBlip>
                <a:blip r:embed="rId3"/>
              </a:buBlip>
            </a:pPr>
            <a:r>
              <a:rPr lang="en-US" sz="2400" dirty="0" smtClean="0">
                <a:gradFill>
                  <a:gsLst>
                    <a:gs pos="0">
                      <a:srgbClr val="FFFFFF"/>
                    </a:gs>
                    <a:gs pos="86000">
                      <a:srgbClr val="FFFFFF"/>
                    </a:gs>
                  </a:gsLst>
                  <a:lin ang="0" scaled="0"/>
                </a:gradFill>
                <a:latin typeface="Calibri"/>
              </a:rPr>
              <a:t>Optimized Database Consolidation </a:t>
            </a:r>
            <a:r>
              <a:rPr lang="en-US" sz="2400" b="1" u="sng" dirty="0" smtClean="0">
                <a:gradFill>
                  <a:gsLst>
                    <a:gs pos="0">
                      <a:srgbClr val="FFFFFF"/>
                    </a:gs>
                    <a:gs pos="86000">
                      <a:srgbClr val="FFFFFF"/>
                    </a:gs>
                  </a:gsLst>
                  <a:lin ang="0" scaled="0"/>
                </a:gradFill>
                <a:latin typeface="Calibri"/>
              </a:rPr>
              <a:t>Appliance</a:t>
            </a:r>
          </a:p>
          <a:p>
            <a:pPr marL="1374738" lvl="2" indent="-460375">
              <a:lnSpc>
                <a:spcPct val="90000"/>
              </a:lnSpc>
              <a:spcBef>
                <a:spcPct val="20000"/>
              </a:spcBef>
              <a:buSzPct val="100000"/>
              <a:buBlip>
                <a:blip r:embed="rId3"/>
              </a:buBlip>
            </a:pPr>
            <a:r>
              <a:rPr lang="en-US" sz="2400" dirty="0" smtClean="0">
                <a:gradFill>
                  <a:gsLst>
                    <a:gs pos="0">
                      <a:srgbClr val="FFFFFF"/>
                    </a:gs>
                    <a:gs pos="86000">
                      <a:srgbClr val="FFFFFF"/>
                    </a:gs>
                  </a:gsLst>
                  <a:lin ang="0" scaled="0"/>
                </a:gradFill>
                <a:latin typeface="Calibri"/>
              </a:rPr>
              <a:t>Faster Time To Market – all software/hardware configured and tuned at factory</a:t>
            </a:r>
          </a:p>
          <a:p>
            <a:pPr marL="1374738" lvl="2" indent="-460375">
              <a:lnSpc>
                <a:spcPct val="90000"/>
              </a:lnSpc>
              <a:spcBef>
                <a:spcPct val="20000"/>
              </a:spcBef>
              <a:buSzPct val="100000"/>
              <a:buBlip>
                <a:blip r:embed="rId3"/>
              </a:buBlip>
            </a:pPr>
            <a:r>
              <a:rPr lang="en-US" sz="2400" dirty="0" smtClean="0">
                <a:gradFill>
                  <a:gsLst>
                    <a:gs pos="0">
                      <a:srgbClr val="FFFFFF"/>
                    </a:gs>
                    <a:gs pos="86000">
                      <a:srgbClr val="FFFFFF"/>
                    </a:gs>
                  </a:gsLst>
                  <a:lin ang="0" scaled="0"/>
                </a:gradFill>
                <a:latin typeface="Calibri"/>
              </a:rPr>
              <a:t>Optimized for DB OLTP performance</a:t>
            </a:r>
          </a:p>
          <a:p>
            <a:pPr marL="1374738" lvl="2" indent="-460375">
              <a:lnSpc>
                <a:spcPct val="90000"/>
              </a:lnSpc>
              <a:spcBef>
                <a:spcPct val="20000"/>
              </a:spcBef>
              <a:buSzPct val="100000"/>
              <a:buBlip>
                <a:blip r:embed="rId3"/>
              </a:buBlip>
            </a:pPr>
            <a:r>
              <a:rPr lang="en-US" sz="2400" dirty="0" smtClean="0">
                <a:gradFill>
                  <a:gsLst>
                    <a:gs pos="0">
                      <a:srgbClr val="FFFFFF"/>
                    </a:gs>
                    <a:gs pos="86000">
                      <a:srgbClr val="FFFFFF"/>
                    </a:gs>
                  </a:gsLst>
                  <a:lin ang="0" scaled="0"/>
                </a:gradFill>
                <a:latin typeface="Calibri"/>
              </a:rPr>
              <a:t>Can also run non-DB workloads</a:t>
            </a:r>
          </a:p>
          <a:p>
            <a:pPr marL="1374738" lvl="2" indent="-460375">
              <a:lnSpc>
                <a:spcPct val="90000"/>
              </a:lnSpc>
              <a:spcBef>
                <a:spcPct val="20000"/>
              </a:spcBef>
              <a:buSzPct val="100000"/>
              <a:buBlip>
                <a:blip r:embed="rId3"/>
              </a:buBlip>
            </a:pPr>
            <a:r>
              <a:rPr lang="en-US" sz="2400" dirty="0" smtClean="0">
                <a:gradFill>
                  <a:gsLst>
                    <a:gs pos="0">
                      <a:srgbClr val="FFFFFF"/>
                    </a:gs>
                    <a:gs pos="86000">
                      <a:srgbClr val="FFFFFF"/>
                    </a:gs>
                  </a:gsLst>
                  <a:lin ang="0" scaled="0"/>
                </a:gradFill>
                <a:latin typeface="Calibri"/>
              </a:rPr>
              <a:t>Single point of contact for support</a:t>
            </a:r>
          </a:p>
        </p:txBody>
      </p:sp>
    </p:spTree>
    <p:extLst>
      <p:ext uri="{BB962C8B-B14F-4D97-AF65-F5344CB8AC3E}">
        <p14:creationId xmlns:p14="http://schemas.microsoft.com/office/powerpoint/2010/main" val="55251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553998"/>
          </a:xfrm>
        </p:spPr>
        <p:txBody>
          <a:bodyPr vert="horz" wrap="square" lIns="0" tIns="0" rIns="0" bIns="0" rtlCol="0" anchor="t" anchorCtr="0">
            <a:spAutoFit/>
          </a:bodyPr>
          <a:lstStyle/>
          <a:p>
            <a:pPr fontAlgn="base">
              <a:spcAft>
                <a:spcPct val="0"/>
              </a:spcAft>
            </a:pPr>
            <a:r>
              <a:rPr lang="en-US" dirty="0" smtClean="0">
                <a:cs typeface="Futura Bk" pitchFamily="34" charset="0"/>
              </a:rPr>
              <a:t>HP DBC Appliance - Concept </a:t>
            </a:r>
            <a:r>
              <a:rPr lang="en-US" dirty="0">
                <a:cs typeface="Futura Bk" pitchFamily="34" charset="0"/>
              </a:rPr>
              <a:t>Hardware</a:t>
            </a:r>
          </a:p>
        </p:txBody>
      </p:sp>
      <p:pic>
        <p:nvPicPr>
          <p:cNvPr id="10" name="Picture 9" descr="FullrackDesignFront.jpg"/>
          <p:cNvPicPr>
            <a:picLocks noChangeAspect="1"/>
          </p:cNvPicPr>
          <p:nvPr/>
        </p:nvPicPr>
        <p:blipFill>
          <a:blip r:embed="rId2" cstate="print"/>
          <a:stretch>
            <a:fillRect/>
          </a:stretch>
        </p:blipFill>
        <p:spPr>
          <a:xfrm>
            <a:off x="4922581" y="985837"/>
            <a:ext cx="1664494" cy="5414963"/>
          </a:xfrm>
          <a:prstGeom prst="rect">
            <a:avLst/>
          </a:prstGeom>
        </p:spPr>
      </p:pic>
      <p:pic>
        <p:nvPicPr>
          <p:cNvPr id="12" name="Picture 11" descr="P2000baseDesign.jpg"/>
          <p:cNvPicPr>
            <a:picLocks noChangeAspect="1"/>
          </p:cNvPicPr>
          <p:nvPr/>
        </p:nvPicPr>
        <p:blipFill>
          <a:blip r:embed="rId3" cstate="print"/>
          <a:stretch>
            <a:fillRect/>
          </a:stretch>
        </p:blipFill>
        <p:spPr>
          <a:xfrm>
            <a:off x="2603243" y="985837"/>
            <a:ext cx="1664494" cy="5414963"/>
          </a:xfrm>
          <a:prstGeom prst="rect">
            <a:avLst/>
          </a:prstGeom>
        </p:spPr>
      </p:pic>
      <p:sp>
        <p:nvSpPr>
          <p:cNvPr id="13" name="TextBox 12"/>
          <p:cNvSpPr txBox="1"/>
          <p:nvPr/>
        </p:nvSpPr>
        <p:spPr>
          <a:xfrm>
            <a:off x="2723451" y="994191"/>
            <a:ext cx="1794594" cy="338554"/>
          </a:xfrm>
          <a:prstGeom prst="rect">
            <a:avLst/>
          </a:prstGeom>
          <a:noFill/>
        </p:spPr>
        <p:txBody>
          <a:bodyPr wrap="none" rtlCol="0">
            <a:spAutoFit/>
          </a:bodyPr>
          <a:lstStyle/>
          <a:p>
            <a:pPr defTabSz="914400"/>
            <a:r>
              <a:rPr lang="en-US" sz="1600" b="1" dirty="0" smtClean="0">
                <a:solidFill>
                  <a:schemeClr val="bg1"/>
                </a:solidFill>
              </a:rPr>
              <a:t>Base Configuration</a:t>
            </a:r>
          </a:p>
        </p:txBody>
      </p:sp>
      <p:sp>
        <p:nvSpPr>
          <p:cNvPr id="14" name="TextBox 13"/>
          <p:cNvSpPr txBox="1"/>
          <p:nvPr/>
        </p:nvSpPr>
        <p:spPr>
          <a:xfrm>
            <a:off x="5080068" y="994191"/>
            <a:ext cx="1698414" cy="338554"/>
          </a:xfrm>
          <a:prstGeom prst="rect">
            <a:avLst/>
          </a:prstGeom>
          <a:noFill/>
        </p:spPr>
        <p:txBody>
          <a:bodyPr wrap="none" rtlCol="0">
            <a:spAutoFit/>
          </a:bodyPr>
          <a:lstStyle/>
          <a:p>
            <a:pPr defTabSz="914400"/>
            <a:r>
              <a:rPr lang="en-US" sz="1600" b="1" dirty="0" smtClean="0">
                <a:solidFill>
                  <a:schemeClr val="bg1"/>
                </a:solidFill>
              </a:rPr>
              <a:t>Full Configuration</a:t>
            </a:r>
          </a:p>
        </p:txBody>
      </p:sp>
      <p:sp>
        <p:nvSpPr>
          <p:cNvPr id="15" name="Right Brace 14"/>
          <p:cNvSpPr/>
          <p:nvPr/>
        </p:nvSpPr>
        <p:spPr>
          <a:xfrm>
            <a:off x="6641844" y="1367028"/>
            <a:ext cx="152400" cy="960882"/>
          </a:xfrm>
          <a:prstGeom prst="rightBrace">
            <a:avLst>
              <a:gd name="adj1" fmla="val 38333"/>
              <a:gd name="adj2" fmla="val 50000"/>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US">
              <a:solidFill>
                <a:schemeClr val="bg1"/>
              </a:solidFill>
            </a:endParaRPr>
          </a:p>
        </p:txBody>
      </p:sp>
      <p:sp>
        <p:nvSpPr>
          <p:cNvPr id="16" name="TextBox 15"/>
          <p:cNvSpPr txBox="1"/>
          <p:nvPr/>
        </p:nvSpPr>
        <p:spPr>
          <a:xfrm>
            <a:off x="6832354" y="1474470"/>
            <a:ext cx="1718740" cy="1815882"/>
          </a:xfrm>
          <a:prstGeom prst="rect">
            <a:avLst/>
          </a:prstGeom>
          <a:noFill/>
        </p:spPr>
        <p:txBody>
          <a:bodyPr wrap="none" rtlCol="0">
            <a:spAutoFit/>
          </a:bodyPr>
          <a:lstStyle/>
          <a:p>
            <a:pPr defTabSz="914400"/>
            <a:r>
              <a:rPr lang="en-US" sz="1400" dirty="0" smtClean="0">
                <a:solidFill>
                  <a:schemeClr val="bg1"/>
                </a:solidFill>
              </a:rPr>
              <a:t>Storage Block:</a:t>
            </a:r>
          </a:p>
          <a:p>
            <a:pPr defTabSz="914400"/>
            <a:r>
              <a:rPr lang="en-US" sz="1400" dirty="0" smtClean="0">
                <a:solidFill>
                  <a:schemeClr val="bg1"/>
                </a:solidFill>
              </a:rPr>
              <a:t>1 x P2000 Disk Array</a:t>
            </a:r>
          </a:p>
          <a:p>
            <a:pPr defTabSz="914400"/>
            <a:r>
              <a:rPr lang="en-US" sz="1400" dirty="0" smtClean="0">
                <a:solidFill>
                  <a:schemeClr val="bg1"/>
                </a:solidFill>
              </a:rPr>
              <a:t>3 x D2700 Disk Racks</a:t>
            </a:r>
          </a:p>
          <a:p>
            <a:pPr defTabSz="914400"/>
            <a:r>
              <a:rPr lang="en-US" sz="1400" dirty="0" smtClean="0">
                <a:solidFill>
                  <a:schemeClr val="bg1"/>
                </a:solidFill>
              </a:rPr>
              <a:t>(99 spindles in block)</a:t>
            </a:r>
          </a:p>
          <a:p>
            <a:pPr defTabSz="914400"/>
            <a:endParaRPr lang="en-US" sz="1400" dirty="0" smtClean="0">
              <a:solidFill>
                <a:schemeClr val="bg1"/>
              </a:solidFill>
            </a:endParaRPr>
          </a:p>
          <a:p>
            <a:pPr defTabSz="914400"/>
            <a:endParaRPr lang="en-US" sz="1400" dirty="0" smtClean="0">
              <a:solidFill>
                <a:schemeClr val="bg1"/>
              </a:solidFill>
            </a:endParaRPr>
          </a:p>
          <a:p>
            <a:pPr defTabSz="914400"/>
            <a:r>
              <a:rPr lang="en-US" sz="1400" dirty="0" smtClean="0">
                <a:solidFill>
                  <a:schemeClr val="bg1"/>
                </a:solidFill>
              </a:rPr>
              <a:t>4 Storage Blocks in</a:t>
            </a:r>
          </a:p>
          <a:p>
            <a:pPr defTabSz="914400"/>
            <a:r>
              <a:rPr lang="en-US" sz="1400" dirty="0" smtClean="0">
                <a:solidFill>
                  <a:schemeClr val="bg1"/>
                </a:solidFill>
              </a:rPr>
              <a:t>Full Configuration</a:t>
            </a:r>
          </a:p>
        </p:txBody>
      </p:sp>
      <p:sp>
        <p:nvSpPr>
          <p:cNvPr id="17" name="Right Brace 16"/>
          <p:cNvSpPr/>
          <p:nvPr/>
        </p:nvSpPr>
        <p:spPr>
          <a:xfrm>
            <a:off x="6641844" y="3531873"/>
            <a:ext cx="152400" cy="711053"/>
          </a:xfrm>
          <a:prstGeom prst="rightBrace">
            <a:avLst>
              <a:gd name="adj1" fmla="val 38333"/>
              <a:gd name="adj2" fmla="val 50000"/>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US">
              <a:solidFill>
                <a:schemeClr val="bg1"/>
              </a:solidFill>
            </a:endParaRPr>
          </a:p>
        </p:txBody>
      </p:sp>
      <p:sp>
        <p:nvSpPr>
          <p:cNvPr id="18" name="TextBox 17"/>
          <p:cNvSpPr txBox="1"/>
          <p:nvPr/>
        </p:nvSpPr>
        <p:spPr>
          <a:xfrm>
            <a:off x="6832353" y="3581401"/>
            <a:ext cx="2255746" cy="954107"/>
          </a:xfrm>
          <a:prstGeom prst="rect">
            <a:avLst/>
          </a:prstGeom>
          <a:noFill/>
        </p:spPr>
        <p:txBody>
          <a:bodyPr wrap="none" rtlCol="0">
            <a:spAutoFit/>
          </a:bodyPr>
          <a:lstStyle/>
          <a:p>
            <a:pPr defTabSz="914400"/>
            <a:r>
              <a:rPr lang="en-US" sz="1400" dirty="0" smtClean="0">
                <a:solidFill>
                  <a:schemeClr val="bg1"/>
                </a:solidFill>
              </a:rPr>
              <a:t>HP C3000 Enclosure with</a:t>
            </a:r>
          </a:p>
          <a:p>
            <a:pPr defTabSz="914400"/>
            <a:r>
              <a:rPr lang="en-US" sz="1400" dirty="0" smtClean="0">
                <a:solidFill>
                  <a:schemeClr val="bg1"/>
                </a:solidFill>
              </a:rPr>
              <a:t>8x BL 465c G7 Blades (2P)</a:t>
            </a:r>
          </a:p>
          <a:p>
            <a:pPr defTabSz="914400"/>
            <a:r>
              <a:rPr lang="en-US" sz="1400" dirty="0" smtClean="0">
                <a:solidFill>
                  <a:schemeClr val="bg1"/>
                </a:solidFill>
              </a:rPr>
              <a:t> • 16x8GB (=128GB) RAM ea</a:t>
            </a:r>
          </a:p>
          <a:p>
            <a:pPr defTabSz="914400"/>
            <a:r>
              <a:rPr lang="en-US" sz="1400" dirty="0" smtClean="0">
                <a:solidFill>
                  <a:schemeClr val="bg1"/>
                </a:solidFill>
              </a:rPr>
              <a:t> • 2x72GB (=144GB) HDD ea</a:t>
            </a:r>
          </a:p>
        </p:txBody>
      </p:sp>
      <p:sp>
        <p:nvSpPr>
          <p:cNvPr id="19" name="TextBox 18"/>
          <p:cNvSpPr txBox="1"/>
          <p:nvPr/>
        </p:nvSpPr>
        <p:spPr>
          <a:xfrm>
            <a:off x="548940" y="4365104"/>
            <a:ext cx="1718804" cy="1600438"/>
          </a:xfrm>
          <a:prstGeom prst="rect">
            <a:avLst/>
          </a:prstGeom>
          <a:noFill/>
        </p:spPr>
        <p:txBody>
          <a:bodyPr wrap="none" rtlCol="0">
            <a:spAutoFit/>
          </a:bodyPr>
          <a:lstStyle/>
          <a:p>
            <a:pPr algn="r" defTabSz="914400"/>
            <a:r>
              <a:rPr lang="en-US" sz="1400" dirty="0" smtClean="0">
                <a:solidFill>
                  <a:schemeClr val="bg1"/>
                </a:solidFill>
              </a:rPr>
              <a:t>2 Storage Blocks in</a:t>
            </a:r>
          </a:p>
          <a:p>
            <a:pPr algn="r" defTabSz="914400"/>
            <a:r>
              <a:rPr lang="en-US" sz="1400" dirty="0" smtClean="0">
                <a:solidFill>
                  <a:schemeClr val="bg1"/>
                </a:solidFill>
              </a:rPr>
              <a:t>Base Configuration</a:t>
            </a:r>
          </a:p>
          <a:p>
            <a:pPr algn="r" defTabSz="914400"/>
            <a:endParaRPr lang="en-US" sz="1400" dirty="0" smtClean="0">
              <a:solidFill>
                <a:schemeClr val="bg1"/>
              </a:solidFill>
            </a:endParaRPr>
          </a:p>
          <a:p>
            <a:pPr algn="r" defTabSz="914400"/>
            <a:r>
              <a:rPr lang="en-US" sz="1400" dirty="0" smtClean="0">
                <a:solidFill>
                  <a:schemeClr val="bg1"/>
                </a:solidFill>
              </a:rPr>
              <a:t>Storage Block:</a:t>
            </a:r>
          </a:p>
          <a:p>
            <a:pPr algn="r" defTabSz="914400"/>
            <a:r>
              <a:rPr lang="en-US" sz="1400" dirty="0" smtClean="0">
                <a:solidFill>
                  <a:schemeClr val="bg1"/>
                </a:solidFill>
              </a:rPr>
              <a:t>1 x P2000 Disk Array</a:t>
            </a:r>
          </a:p>
          <a:p>
            <a:pPr algn="r" defTabSz="914400"/>
            <a:r>
              <a:rPr lang="en-US" sz="1400" dirty="0" smtClean="0">
                <a:solidFill>
                  <a:schemeClr val="bg1"/>
                </a:solidFill>
              </a:rPr>
              <a:t>3 x D2700 Disk Racks</a:t>
            </a:r>
          </a:p>
          <a:p>
            <a:pPr algn="r" defTabSz="914400"/>
            <a:r>
              <a:rPr lang="en-US" sz="1400" dirty="0" smtClean="0">
                <a:solidFill>
                  <a:schemeClr val="bg1"/>
                </a:solidFill>
              </a:rPr>
              <a:t>(99 spindles in block)</a:t>
            </a:r>
          </a:p>
        </p:txBody>
      </p:sp>
      <p:sp>
        <p:nvSpPr>
          <p:cNvPr id="20" name="TextBox 19"/>
          <p:cNvSpPr txBox="1"/>
          <p:nvPr/>
        </p:nvSpPr>
        <p:spPr>
          <a:xfrm>
            <a:off x="107504" y="3212976"/>
            <a:ext cx="2255746" cy="954107"/>
          </a:xfrm>
          <a:prstGeom prst="rect">
            <a:avLst/>
          </a:prstGeom>
          <a:noFill/>
        </p:spPr>
        <p:txBody>
          <a:bodyPr wrap="none" rtlCol="0">
            <a:spAutoFit/>
          </a:bodyPr>
          <a:lstStyle/>
          <a:p>
            <a:pPr defTabSz="914400"/>
            <a:r>
              <a:rPr lang="en-US" sz="1400" dirty="0" smtClean="0">
                <a:solidFill>
                  <a:schemeClr val="bg1"/>
                </a:solidFill>
              </a:rPr>
              <a:t>HP C3000 Enclosure with</a:t>
            </a:r>
          </a:p>
          <a:p>
            <a:pPr defTabSz="914400"/>
            <a:r>
              <a:rPr lang="en-US" sz="1400" dirty="0" smtClean="0">
                <a:solidFill>
                  <a:schemeClr val="bg1"/>
                </a:solidFill>
              </a:rPr>
              <a:t>4x BL 465c G7 Blades (2P)</a:t>
            </a:r>
          </a:p>
          <a:p>
            <a:pPr defTabSz="914400"/>
            <a:r>
              <a:rPr lang="en-US" sz="1400" dirty="0" smtClean="0">
                <a:solidFill>
                  <a:schemeClr val="bg1"/>
                </a:solidFill>
              </a:rPr>
              <a:t> • 16x8GB (=128GB) RAM ea</a:t>
            </a:r>
          </a:p>
          <a:p>
            <a:pPr defTabSz="914400"/>
            <a:r>
              <a:rPr lang="en-US" sz="1400" dirty="0" smtClean="0">
                <a:solidFill>
                  <a:schemeClr val="bg1"/>
                </a:solidFill>
              </a:rPr>
              <a:t> • 2x72GB (=144GB) HDD ea</a:t>
            </a:r>
          </a:p>
        </p:txBody>
      </p:sp>
      <p:sp>
        <p:nvSpPr>
          <p:cNvPr id="21" name="Right Brace 20"/>
          <p:cNvSpPr/>
          <p:nvPr/>
        </p:nvSpPr>
        <p:spPr>
          <a:xfrm flipH="1">
            <a:off x="2374643" y="3543300"/>
            <a:ext cx="228600" cy="711053"/>
          </a:xfrm>
          <a:prstGeom prst="rightBrace">
            <a:avLst>
              <a:gd name="adj1" fmla="val 38333"/>
              <a:gd name="adj2" fmla="val 50000"/>
            </a:avLst>
          </a:prstGeom>
          <a:noFill/>
          <a:ln w="63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US">
              <a:solidFill>
                <a:schemeClr val="bg1"/>
              </a:solidFill>
            </a:endParaRPr>
          </a:p>
        </p:txBody>
      </p:sp>
      <p:sp>
        <p:nvSpPr>
          <p:cNvPr id="22" name="Right Brace 21"/>
          <p:cNvSpPr/>
          <p:nvPr/>
        </p:nvSpPr>
        <p:spPr>
          <a:xfrm flipH="1">
            <a:off x="2374643" y="5218938"/>
            <a:ext cx="228600" cy="960882"/>
          </a:xfrm>
          <a:prstGeom prst="rightBrace">
            <a:avLst>
              <a:gd name="adj1" fmla="val 38333"/>
              <a:gd name="adj2" fmla="val 50000"/>
            </a:avLst>
          </a:prstGeom>
          <a:noFill/>
          <a:ln w="63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2882350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5038725" y="914400"/>
            <a:ext cx="3390169" cy="3409950"/>
          </a:xfrm>
          <a:prstGeom prst="rect">
            <a:avLst/>
          </a:prstGeom>
          <a:noFill/>
          <a:ln>
            <a:solidFill>
              <a:srgbClr val="7AB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7198511" y="1113238"/>
            <a:ext cx="980210" cy="1233076"/>
          </a:xfrm>
          <a:prstGeom prst="rect">
            <a:avLst/>
          </a:prstGeom>
          <a:solidFill>
            <a:srgbClr val="7AB8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A1E3C"/>
                </a:solidFill>
              </a:rPr>
              <a:t>Server #1</a:t>
            </a:r>
          </a:p>
          <a:p>
            <a:pPr algn="ctr"/>
            <a:endParaRPr lang="en-US" b="1" dirty="0">
              <a:solidFill>
                <a:srgbClr val="0A1E3C"/>
              </a:solidFill>
            </a:endParaRPr>
          </a:p>
        </p:txBody>
      </p:sp>
      <p:sp>
        <p:nvSpPr>
          <p:cNvPr id="2" name="Title 1"/>
          <p:cNvSpPr>
            <a:spLocks noGrp="1"/>
          </p:cNvSpPr>
          <p:nvPr>
            <p:ph type="title"/>
          </p:nvPr>
        </p:nvSpPr>
        <p:spPr/>
        <p:txBody>
          <a:bodyPr vert="horz" wrap="square" lIns="0" tIns="0" rIns="0" bIns="0" rtlCol="0" anchor="t" anchorCtr="0">
            <a:spAutoFit/>
          </a:bodyPr>
          <a:lstStyle/>
          <a:p>
            <a:pPr fontAlgn="base">
              <a:spcAft>
                <a:spcPct val="0"/>
              </a:spcAft>
            </a:pPr>
            <a:r>
              <a:rPr lang="en-US" dirty="0" smtClean="0">
                <a:cs typeface="Futura Bk" pitchFamily="34" charset="0"/>
              </a:rPr>
              <a:t>How does the appliance work?</a:t>
            </a:r>
            <a:endParaRPr lang="en-US" dirty="0">
              <a:cs typeface="Futura Bk" pitchFamily="34" charset="0"/>
            </a:endParaRPr>
          </a:p>
        </p:txBody>
      </p:sp>
      <p:sp>
        <p:nvSpPr>
          <p:cNvPr id="3" name="Rectangle 2"/>
          <p:cNvSpPr/>
          <p:nvPr/>
        </p:nvSpPr>
        <p:spPr>
          <a:xfrm>
            <a:off x="626088" y="1125806"/>
            <a:ext cx="2129409" cy="48463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1298864" y="1220811"/>
            <a:ext cx="1330036" cy="475013"/>
          </a:xfrm>
          <a:prstGeom prst="rect">
            <a:avLst/>
          </a:prstGeom>
          <a:solidFill>
            <a:srgbClr val="1064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VM</a:t>
            </a:r>
            <a:endParaRPr lang="en-US" b="1" dirty="0"/>
          </a:p>
        </p:txBody>
      </p:sp>
      <p:sp>
        <p:nvSpPr>
          <p:cNvPr id="23" name="Rectangle 22"/>
          <p:cNvSpPr/>
          <p:nvPr/>
        </p:nvSpPr>
        <p:spPr>
          <a:xfrm>
            <a:off x="1296889" y="1741336"/>
            <a:ext cx="1330036" cy="475013"/>
          </a:xfrm>
          <a:prstGeom prst="rect">
            <a:avLst/>
          </a:prstGeom>
          <a:solidFill>
            <a:srgbClr val="1064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VM</a:t>
            </a:r>
            <a:endParaRPr lang="en-US" b="1" dirty="0"/>
          </a:p>
        </p:txBody>
      </p:sp>
      <p:sp>
        <p:nvSpPr>
          <p:cNvPr id="24" name="Rectangle 23"/>
          <p:cNvSpPr/>
          <p:nvPr/>
        </p:nvSpPr>
        <p:spPr>
          <a:xfrm>
            <a:off x="1294914" y="2261861"/>
            <a:ext cx="1330036" cy="475013"/>
          </a:xfrm>
          <a:prstGeom prst="rect">
            <a:avLst/>
          </a:prstGeom>
          <a:solidFill>
            <a:srgbClr val="1064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VM</a:t>
            </a:r>
            <a:endParaRPr lang="en-US" b="1" dirty="0"/>
          </a:p>
        </p:txBody>
      </p:sp>
      <p:sp>
        <p:nvSpPr>
          <p:cNvPr id="25" name="Rectangle 24"/>
          <p:cNvSpPr/>
          <p:nvPr/>
        </p:nvSpPr>
        <p:spPr>
          <a:xfrm>
            <a:off x="1292939" y="2782386"/>
            <a:ext cx="1330036" cy="475013"/>
          </a:xfrm>
          <a:prstGeom prst="rect">
            <a:avLst/>
          </a:prstGeom>
          <a:solidFill>
            <a:srgbClr val="1064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VM</a:t>
            </a:r>
            <a:endParaRPr lang="en-US" b="1" dirty="0"/>
          </a:p>
        </p:txBody>
      </p:sp>
      <p:sp>
        <p:nvSpPr>
          <p:cNvPr id="26" name="Rectangle 25"/>
          <p:cNvSpPr/>
          <p:nvPr/>
        </p:nvSpPr>
        <p:spPr>
          <a:xfrm>
            <a:off x="1290964" y="3302909"/>
            <a:ext cx="1330036" cy="475013"/>
          </a:xfrm>
          <a:prstGeom prst="rect">
            <a:avLst/>
          </a:prstGeom>
          <a:solidFill>
            <a:srgbClr val="1064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VM</a:t>
            </a:r>
            <a:endParaRPr lang="en-US" b="1" dirty="0"/>
          </a:p>
        </p:txBody>
      </p:sp>
      <p:sp>
        <p:nvSpPr>
          <p:cNvPr id="27" name="Rectangle 26"/>
          <p:cNvSpPr/>
          <p:nvPr/>
        </p:nvSpPr>
        <p:spPr>
          <a:xfrm>
            <a:off x="1288989" y="3823434"/>
            <a:ext cx="1330036" cy="475013"/>
          </a:xfrm>
          <a:prstGeom prst="rect">
            <a:avLst/>
          </a:prstGeom>
          <a:solidFill>
            <a:srgbClr val="1064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VM</a:t>
            </a:r>
            <a:endParaRPr lang="en-US" b="1" dirty="0"/>
          </a:p>
        </p:txBody>
      </p:sp>
      <p:sp>
        <p:nvSpPr>
          <p:cNvPr id="28" name="Rectangle 27"/>
          <p:cNvSpPr/>
          <p:nvPr/>
        </p:nvSpPr>
        <p:spPr>
          <a:xfrm>
            <a:off x="1287014" y="4343961"/>
            <a:ext cx="1330036" cy="475013"/>
          </a:xfrm>
          <a:prstGeom prst="rect">
            <a:avLst/>
          </a:prstGeom>
          <a:solidFill>
            <a:srgbClr val="1064B0"/>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9" name="Rectangle 28"/>
          <p:cNvSpPr/>
          <p:nvPr/>
        </p:nvSpPr>
        <p:spPr>
          <a:xfrm>
            <a:off x="1285039" y="4864486"/>
            <a:ext cx="1330036" cy="475013"/>
          </a:xfrm>
          <a:prstGeom prst="rect">
            <a:avLst/>
          </a:prstGeom>
          <a:solidFill>
            <a:srgbClr val="1064B0"/>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0" name="Rectangle 29"/>
          <p:cNvSpPr/>
          <p:nvPr/>
        </p:nvSpPr>
        <p:spPr>
          <a:xfrm>
            <a:off x="1283064" y="5385011"/>
            <a:ext cx="1330036" cy="475013"/>
          </a:xfrm>
          <a:prstGeom prst="rect">
            <a:avLst/>
          </a:prstGeom>
          <a:solidFill>
            <a:srgbClr val="1064B0"/>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5" name="Rectangle 4"/>
          <p:cNvSpPr/>
          <p:nvPr/>
        </p:nvSpPr>
        <p:spPr>
          <a:xfrm rot="16200000">
            <a:off x="-1353252" y="3314783"/>
            <a:ext cx="4639216" cy="451263"/>
          </a:xfrm>
          <a:prstGeom prst="rect">
            <a:avLst/>
          </a:prstGeom>
          <a:solidFill>
            <a:srgbClr val="0A1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Windows Server, Hyper-V, System Center VMM</a:t>
            </a:r>
            <a:endParaRPr lang="en-US" sz="1400" b="1" dirty="0"/>
          </a:p>
        </p:txBody>
      </p:sp>
      <p:cxnSp>
        <p:nvCxnSpPr>
          <p:cNvPr id="11" name="Curved Connector 10"/>
          <p:cNvCxnSpPr>
            <a:stCxn id="33" idx="1"/>
            <a:endCxn id="4" idx="3"/>
          </p:cNvCxnSpPr>
          <p:nvPr/>
        </p:nvCxnSpPr>
        <p:spPr>
          <a:xfrm rot="10800000">
            <a:off x="2628901" y="1458316"/>
            <a:ext cx="4569611" cy="271460"/>
          </a:xfrm>
          <a:prstGeom prst="curvedConnector3">
            <a:avLst>
              <a:gd name="adj1" fmla="val 6018"/>
            </a:avLst>
          </a:prstGeom>
          <a:ln>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7198511" y="1951951"/>
            <a:ext cx="980210" cy="394365"/>
          </a:xfrm>
          <a:prstGeom prst="rect">
            <a:avLst/>
          </a:prstGeom>
          <a:solidFill>
            <a:srgbClr val="1064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bg1"/>
                </a:solidFill>
              </a:rPr>
              <a:t>SQL Server EE 2005</a:t>
            </a:r>
            <a:endParaRPr lang="en-US" sz="800" b="1" dirty="0">
              <a:solidFill>
                <a:schemeClr val="bg1"/>
              </a:solidFill>
            </a:endParaRPr>
          </a:p>
        </p:txBody>
      </p:sp>
      <p:sp>
        <p:nvSpPr>
          <p:cNvPr id="38" name="Rectangle 37"/>
          <p:cNvSpPr/>
          <p:nvPr/>
        </p:nvSpPr>
        <p:spPr>
          <a:xfrm>
            <a:off x="5705475" y="1667247"/>
            <a:ext cx="980210" cy="1233076"/>
          </a:xfrm>
          <a:prstGeom prst="rect">
            <a:avLst/>
          </a:prstGeom>
          <a:solidFill>
            <a:srgbClr val="7AB8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A1E3C"/>
                </a:solidFill>
              </a:rPr>
              <a:t>Server #2</a:t>
            </a:r>
          </a:p>
          <a:p>
            <a:pPr algn="ctr"/>
            <a:endParaRPr lang="en-US" b="1" dirty="0">
              <a:solidFill>
                <a:srgbClr val="0A1E3C"/>
              </a:solidFill>
            </a:endParaRPr>
          </a:p>
        </p:txBody>
      </p:sp>
      <p:sp>
        <p:nvSpPr>
          <p:cNvPr id="39" name="Rectangle 38"/>
          <p:cNvSpPr/>
          <p:nvPr/>
        </p:nvSpPr>
        <p:spPr>
          <a:xfrm>
            <a:off x="5705475" y="2505960"/>
            <a:ext cx="980210" cy="394365"/>
          </a:xfrm>
          <a:prstGeom prst="rect">
            <a:avLst/>
          </a:prstGeom>
          <a:solidFill>
            <a:srgbClr val="1064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bg1"/>
                </a:solidFill>
              </a:rPr>
              <a:t>SQL Server </a:t>
            </a:r>
            <a:r>
              <a:rPr lang="en-US" sz="800" b="1" dirty="0" err="1" smtClean="0">
                <a:solidFill>
                  <a:schemeClr val="bg1"/>
                </a:solidFill>
              </a:rPr>
              <a:t>Std</a:t>
            </a:r>
            <a:r>
              <a:rPr lang="en-US" sz="800" b="1" dirty="0" smtClean="0">
                <a:solidFill>
                  <a:schemeClr val="bg1"/>
                </a:solidFill>
              </a:rPr>
              <a:t> 2008</a:t>
            </a:r>
            <a:endParaRPr lang="en-US" sz="800" b="1" dirty="0">
              <a:solidFill>
                <a:schemeClr val="bg1"/>
              </a:solidFill>
            </a:endParaRPr>
          </a:p>
        </p:txBody>
      </p:sp>
      <p:sp>
        <p:nvSpPr>
          <p:cNvPr id="40" name="Rectangle 39"/>
          <p:cNvSpPr/>
          <p:nvPr/>
        </p:nvSpPr>
        <p:spPr>
          <a:xfrm>
            <a:off x="6890040" y="2666930"/>
            <a:ext cx="980210" cy="1233076"/>
          </a:xfrm>
          <a:prstGeom prst="rect">
            <a:avLst/>
          </a:prstGeom>
          <a:solidFill>
            <a:srgbClr val="7AB8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A1E3C"/>
                </a:solidFill>
              </a:rPr>
              <a:t>Server #3</a:t>
            </a:r>
          </a:p>
          <a:p>
            <a:pPr algn="ctr"/>
            <a:endParaRPr lang="en-US" b="1" dirty="0">
              <a:solidFill>
                <a:srgbClr val="0A1E3C"/>
              </a:solidFill>
            </a:endParaRPr>
          </a:p>
        </p:txBody>
      </p:sp>
      <p:sp>
        <p:nvSpPr>
          <p:cNvPr id="41" name="Rectangle 40"/>
          <p:cNvSpPr/>
          <p:nvPr/>
        </p:nvSpPr>
        <p:spPr>
          <a:xfrm>
            <a:off x="6890040" y="3505642"/>
            <a:ext cx="980210" cy="394365"/>
          </a:xfrm>
          <a:prstGeom prst="rect">
            <a:avLst/>
          </a:prstGeom>
          <a:solidFill>
            <a:srgbClr val="1064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bg1"/>
                </a:solidFill>
              </a:rPr>
              <a:t>SQL Server 2008 </a:t>
            </a:r>
            <a:r>
              <a:rPr lang="en-US" sz="800" b="1" dirty="0" err="1" smtClean="0">
                <a:solidFill>
                  <a:schemeClr val="bg1"/>
                </a:solidFill>
              </a:rPr>
              <a:t>Std</a:t>
            </a:r>
            <a:r>
              <a:rPr lang="en-US" sz="800" b="1" dirty="0" smtClean="0">
                <a:solidFill>
                  <a:schemeClr val="bg1"/>
                </a:solidFill>
              </a:rPr>
              <a:t> R2</a:t>
            </a:r>
            <a:endParaRPr lang="en-US" sz="800" b="1" dirty="0">
              <a:solidFill>
                <a:schemeClr val="bg1"/>
              </a:solidFill>
            </a:endParaRPr>
          </a:p>
        </p:txBody>
      </p:sp>
      <p:cxnSp>
        <p:nvCxnSpPr>
          <p:cNvPr id="42" name="Curved Connector 41"/>
          <p:cNvCxnSpPr>
            <a:stCxn id="38" idx="1"/>
            <a:endCxn id="23" idx="3"/>
          </p:cNvCxnSpPr>
          <p:nvPr/>
        </p:nvCxnSpPr>
        <p:spPr>
          <a:xfrm rot="10800000">
            <a:off x="2626925" y="1978841"/>
            <a:ext cx="3078550" cy="304944"/>
          </a:xfrm>
          <a:prstGeom prst="curvedConnector3">
            <a:avLst/>
          </a:prstGeom>
          <a:ln>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940850" y="1162606"/>
            <a:ext cx="1073114" cy="276999"/>
          </a:xfrm>
          <a:prstGeom prst="rect">
            <a:avLst/>
          </a:prstGeom>
          <a:noFill/>
        </p:spPr>
        <p:txBody>
          <a:bodyPr wrap="none" rtlCol="0">
            <a:spAutoFit/>
          </a:bodyPr>
          <a:lstStyle/>
          <a:p>
            <a:r>
              <a:rPr lang="en-US" sz="1200" dirty="0" smtClean="0">
                <a:solidFill>
                  <a:schemeClr val="bg1"/>
                </a:solidFill>
              </a:rPr>
              <a:t>Live Migration</a:t>
            </a:r>
            <a:endParaRPr lang="en-US" sz="1200" dirty="0">
              <a:solidFill>
                <a:schemeClr val="bg1"/>
              </a:solidFill>
            </a:endParaRPr>
          </a:p>
        </p:txBody>
      </p:sp>
      <p:sp>
        <p:nvSpPr>
          <p:cNvPr id="46" name="TextBox 45"/>
          <p:cNvSpPr txBox="1"/>
          <p:nvPr/>
        </p:nvSpPr>
        <p:spPr>
          <a:xfrm rot="293980">
            <a:off x="4181757" y="1947322"/>
            <a:ext cx="1073114" cy="276999"/>
          </a:xfrm>
          <a:prstGeom prst="rect">
            <a:avLst/>
          </a:prstGeom>
          <a:noFill/>
        </p:spPr>
        <p:txBody>
          <a:bodyPr wrap="none" rtlCol="0">
            <a:spAutoFit/>
          </a:bodyPr>
          <a:lstStyle/>
          <a:p>
            <a:r>
              <a:rPr lang="en-US" sz="1200" dirty="0" smtClean="0">
                <a:solidFill>
                  <a:schemeClr val="bg1"/>
                </a:solidFill>
              </a:rPr>
              <a:t>Live Migration</a:t>
            </a:r>
            <a:endParaRPr lang="en-US" sz="1200" dirty="0">
              <a:solidFill>
                <a:schemeClr val="bg1"/>
              </a:solidFill>
            </a:endParaRPr>
          </a:p>
        </p:txBody>
      </p:sp>
      <p:cxnSp>
        <p:nvCxnSpPr>
          <p:cNvPr id="47" name="Curved Connector 46"/>
          <p:cNvCxnSpPr>
            <a:stCxn id="40" idx="1"/>
            <a:endCxn id="24" idx="3"/>
          </p:cNvCxnSpPr>
          <p:nvPr/>
        </p:nvCxnSpPr>
        <p:spPr>
          <a:xfrm rot="10800000">
            <a:off x="2624950" y="2499366"/>
            <a:ext cx="4265090" cy="784102"/>
          </a:xfrm>
          <a:prstGeom prst="curvedConnector3">
            <a:avLst/>
          </a:prstGeom>
          <a:ln>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5120127" y="793146"/>
            <a:ext cx="1319272" cy="307777"/>
          </a:xfrm>
          <a:prstGeom prst="rect">
            <a:avLst/>
          </a:prstGeom>
          <a:solidFill>
            <a:srgbClr val="0A1E3C"/>
          </a:solidFill>
        </p:spPr>
        <p:txBody>
          <a:bodyPr wrap="none" rtlCol="0">
            <a:spAutoFit/>
          </a:bodyPr>
          <a:lstStyle/>
          <a:p>
            <a:r>
              <a:rPr lang="en-US" sz="1400" dirty="0" smtClean="0">
                <a:solidFill>
                  <a:schemeClr val="bg1"/>
                </a:solidFill>
              </a:rPr>
              <a:t>Existing Servers</a:t>
            </a:r>
            <a:endParaRPr lang="en-US" sz="1400" dirty="0">
              <a:solidFill>
                <a:schemeClr val="bg1"/>
              </a:solidFill>
            </a:endParaRPr>
          </a:p>
        </p:txBody>
      </p:sp>
      <p:cxnSp>
        <p:nvCxnSpPr>
          <p:cNvPr id="52" name="Curved Connector 51"/>
          <p:cNvCxnSpPr>
            <a:stCxn id="55" idx="1"/>
            <a:endCxn id="28" idx="3"/>
          </p:cNvCxnSpPr>
          <p:nvPr/>
        </p:nvCxnSpPr>
        <p:spPr>
          <a:xfrm rot="10800000">
            <a:off x="2617050" y="4581468"/>
            <a:ext cx="789680" cy="603390"/>
          </a:xfrm>
          <a:prstGeom prst="curvedConnector3">
            <a:avLst/>
          </a:prstGeom>
          <a:ln>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406730" y="5046358"/>
            <a:ext cx="1068241" cy="276999"/>
          </a:xfrm>
          <a:prstGeom prst="rect">
            <a:avLst/>
          </a:prstGeom>
          <a:noFill/>
        </p:spPr>
        <p:txBody>
          <a:bodyPr wrap="none" rtlCol="0">
            <a:spAutoFit/>
          </a:bodyPr>
          <a:lstStyle/>
          <a:p>
            <a:r>
              <a:rPr lang="en-US" sz="1200" dirty="0" smtClean="0">
                <a:solidFill>
                  <a:schemeClr val="bg1"/>
                </a:solidFill>
              </a:rPr>
              <a:t>Room to grow</a:t>
            </a:r>
            <a:endParaRPr lang="en-US" sz="1200" dirty="0">
              <a:solidFill>
                <a:schemeClr val="bg1"/>
              </a:solidFill>
            </a:endParaRPr>
          </a:p>
        </p:txBody>
      </p:sp>
      <p:cxnSp>
        <p:nvCxnSpPr>
          <p:cNvPr id="57" name="Curved Connector 56"/>
          <p:cNvCxnSpPr>
            <a:stCxn id="55" idx="1"/>
            <a:endCxn id="29" idx="3"/>
          </p:cNvCxnSpPr>
          <p:nvPr/>
        </p:nvCxnSpPr>
        <p:spPr>
          <a:xfrm rot="10800000">
            <a:off x="2615076" y="5101994"/>
            <a:ext cx="791655" cy="82865"/>
          </a:xfrm>
          <a:prstGeom prst="curvedConnector3">
            <a:avLst/>
          </a:prstGeom>
          <a:ln>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0" name="Curved Connector 59"/>
          <p:cNvCxnSpPr>
            <a:stCxn id="55" idx="1"/>
            <a:endCxn id="30" idx="3"/>
          </p:cNvCxnSpPr>
          <p:nvPr/>
        </p:nvCxnSpPr>
        <p:spPr>
          <a:xfrm rot="10800000" flipV="1">
            <a:off x="2613100" y="5184858"/>
            <a:ext cx="793630" cy="437660"/>
          </a:xfrm>
          <a:prstGeom prst="curvedConnector3">
            <a:avLst/>
          </a:prstGeom>
          <a:ln>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rot="900000">
            <a:off x="4424491" y="2643654"/>
            <a:ext cx="1073114" cy="276999"/>
          </a:xfrm>
          <a:prstGeom prst="rect">
            <a:avLst/>
          </a:prstGeom>
          <a:noFill/>
        </p:spPr>
        <p:txBody>
          <a:bodyPr wrap="none" rtlCol="0">
            <a:spAutoFit/>
          </a:bodyPr>
          <a:lstStyle/>
          <a:p>
            <a:r>
              <a:rPr lang="en-US" sz="1200" dirty="0" smtClean="0">
                <a:solidFill>
                  <a:schemeClr val="bg1"/>
                </a:solidFill>
              </a:rPr>
              <a:t>Live Migration</a:t>
            </a:r>
            <a:endParaRPr lang="en-US" sz="1200" dirty="0">
              <a:solidFill>
                <a:schemeClr val="bg1"/>
              </a:solidFill>
            </a:endParaRPr>
          </a:p>
        </p:txBody>
      </p:sp>
      <p:cxnSp>
        <p:nvCxnSpPr>
          <p:cNvPr id="65" name="Curved Connector 64"/>
          <p:cNvCxnSpPr>
            <a:stCxn id="74" idx="1"/>
          </p:cNvCxnSpPr>
          <p:nvPr/>
        </p:nvCxnSpPr>
        <p:spPr>
          <a:xfrm rot="10800000">
            <a:off x="2628905" y="3019902"/>
            <a:ext cx="1915084" cy="1751893"/>
          </a:xfrm>
          <a:prstGeom prst="curvedConnector3">
            <a:avLst/>
          </a:prstGeom>
          <a:ln>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8" name="Curved Connector 67"/>
          <p:cNvCxnSpPr>
            <a:stCxn id="74" idx="1"/>
            <a:endCxn id="26" idx="3"/>
          </p:cNvCxnSpPr>
          <p:nvPr/>
        </p:nvCxnSpPr>
        <p:spPr>
          <a:xfrm rot="10800000">
            <a:off x="2621001" y="3540416"/>
            <a:ext cx="1922989" cy="1231378"/>
          </a:xfrm>
          <a:prstGeom prst="curvedConnector3">
            <a:avLst>
              <a:gd name="adj1" fmla="val 50000"/>
            </a:avLst>
          </a:prstGeom>
          <a:ln>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1" name="Curved Connector 70"/>
          <p:cNvCxnSpPr>
            <a:stCxn id="74" idx="1"/>
            <a:endCxn id="27" idx="3"/>
          </p:cNvCxnSpPr>
          <p:nvPr/>
        </p:nvCxnSpPr>
        <p:spPr>
          <a:xfrm rot="10800000">
            <a:off x="2619025" y="4060942"/>
            <a:ext cx="1924964" cy="710853"/>
          </a:xfrm>
          <a:prstGeom prst="curvedConnector3">
            <a:avLst>
              <a:gd name="adj1" fmla="val 50000"/>
            </a:avLst>
          </a:prstGeom>
          <a:ln>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4543989" y="4540961"/>
            <a:ext cx="2490169" cy="461665"/>
          </a:xfrm>
          <a:prstGeom prst="rect">
            <a:avLst/>
          </a:prstGeom>
          <a:noFill/>
        </p:spPr>
        <p:txBody>
          <a:bodyPr wrap="none" rtlCol="0">
            <a:spAutoFit/>
          </a:bodyPr>
          <a:lstStyle/>
          <a:p>
            <a:r>
              <a:rPr lang="en-US" sz="1200" dirty="0" smtClean="0">
                <a:solidFill>
                  <a:schemeClr val="bg1"/>
                </a:solidFill>
              </a:rPr>
              <a:t>Newly created VMs.</a:t>
            </a:r>
          </a:p>
          <a:p>
            <a:r>
              <a:rPr lang="en-US" sz="1200" dirty="0" smtClean="0">
                <a:solidFill>
                  <a:schemeClr val="bg1"/>
                </a:solidFill>
              </a:rPr>
              <a:t>Can reuse existing ‘IT template’ VMs.</a:t>
            </a:r>
          </a:p>
        </p:txBody>
      </p:sp>
      <p:sp>
        <p:nvSpPr>
          <p:cNvPr id="75" name="Rectangle 74"/>
          <p:cNvSpPr/>
          <p:nvPr/>
        </p:nvSpPr>
        <p:spPr>
          <a:xfrm>
            <a:off x="4525756" y="6019800"/>
            <a:ext cx="781940" cy="394756"/>
          </a:xfrm>
          <a:prstGeom prst="rect">
            <a:avLst/>
          </a:prstGeom>
          <a:solidFill>
            <a:srgbClr val="1064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VM1</a:t>
            </a:r>
            <a:endParaRPr lang="en-US" dirty="0"/>
          </a:p>
        </p:txBody>
      </p:sp>
      <p:sp>
        <p:nvSpPr>
          <p:cNvPr id="78" name="Rectangle 77"/>
          <p:cNvSpPr/>
          <p:nvPr/>
        </p:nvSpPr>
        <p:spPr>
          <a:xfrm>
            <a:off x="5367269" y="6019800"/>
            <a:ext cx="781940" cy="394756"/>
          </a:xfrm>
          <a:prstGeom prst="rect">
            <a:avLst/>
          </a:prstGeom>
          <a:solidFill>
            <a:srgbClr val="1064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VM2</a:t>
            </a:r>
            <a:endParaRPr lang="en-US" dirty="0"/>
          </a:p>
        </p:txBody>
      </p:sp>
      <p:sp>
        <p:nvSpPr>
          <p:cNvPr id="79" name="Rectangle 78"/>
          <p:cNvSpPr/>
          <p:nvPr/>
        </p:nvSpPr>
        <p:spPr>
          <a:xfrm>
            <a:off x="6208782" y="6019800"/>
            <a:ext cx="781940" cy="394756"/>
          </a:xfrm>
          <a:prstGeom prst="rect">
            <a:avLst/>
          </a:prstGeom>
          <a:solidFill>
            <a:srgbClr val="1064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VM3</a:t>
            </a:r>
            <a:endParaRPr lang="en-US" dirty="0"/>
          </a:p>
        </p:txBody>
      </p:sp>
      <p:sp>
        <p:nvSpPr>
          <p:cNvPr id="81" name="Rectangle 80"/>
          <p:cNvSpPr/>
          <p:nvPr/>
        </p:nvSpPr>
        <p:spPr>
          <a:xfrm flipV="1">
            <a:off x="4374250" y="5865169"/>
            <a:ext cx="2819397" cy="642518"/>
          </a:xfrm>
          <a:prstGeom prst="rect">
            <a:avLst/>
          </a:prstGeom>
          <a:noFill/>
          <a:ln>
            <a:solidFill>
              <a:srgbClr val="7AB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p:cNvSpPr txBox="1"/>
          <p:nvPr/>
        </p:nvSpPr>
        <p:spPr>
          <a:xfrm>
            <a:off x="5305061" y="5688573"/>
            <a:ext cx="970137" cy="276999"/>
          </a:xfrm>
          <a:prstGeom prst="rect">
            <a:avLst/>
          </a:prstGeom>
          <a:solidFill>
            <a:srgbClr val="0A1E3C"/>
          </a:solidFill>
        </p:spPr>
        <p:txBody>
          <a:bodyPr wrap="none" rtlCol="0">
            <a:spAutoFit/>
          </a:bodyPr>
          <a:lstStyle/>
          <a:p>
            <a:r>
              <a:rPr lang="en-US" sz="1200" dirty="0" smtClean="0">
                <a:solidFill>
                  <a:schemeClr val="bg1"/>
                </a:solidFill>
              </a:rPr>
              <a:t>Bank of VMs</a:t>
            </a:r>
            <a:endParaRPr lang="en-US" sz="1200" dirty="0">
              <a:solidFill>
                <a:schemeClr val="bg1"/>
              </a:solidFill>
            </a:endParaRPr>
          </a:p>
        </p:txBody>
      </p:sp>
      <p:cxnSp>
        <p:nvCxnSpPr>
          <p:cNvPr id="90" name="Curved Connector 89"/>
          <p:cNvCxnSpPr>
            <a:stCxn id="80" idx="0"/>
            <a:endCxn id="74" idx="2"/>
          </p:cNvCxnSpPr>
          <p:nvPr/>
        </p:nvCxnSpPr>
        <p:spPr>
          <a:xfrm rot="16200000" flipV="1">
            <a:off x="5446629" y="5345072"/>
            <a:ext cx="685947" cy="1056"/>
          </a:xfrm>
          <a:prstGeom prst="curvedConnector3">
            <a:avLst>
              <a:gd name="adj1" fmla="val 50000"/>
            </a:avLst>
          </a:prstGeom>
          <a:ln>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9737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3172" y="274637"/>
            <a:ext cx="8471316" cy="1143000"/>
          </a:xfrm>
        </p:spPr>
        <p:txBody>
          <a:bodyPr>
            <a:normAutofit/>
          </a:bodyPr>
          <a:lstStyle/>
          <a:p>
            <a:r>
              <a:rPr lang="en-GB" sz="3200" dirty="0" smtClean="0"/>
              <a:t>Enrol in Microsoft Virtual Academy Today</a:t>
            </a:r>
            <a:endParaRPr lang="en-GB" sz="3200" dirty="0"/>
          </a:p>
        </p:txBody>
      </p:sp>
      <p:sp>
        <p:nvSpPr>
          <p:cNvPr id="8" name="TextBox 7"/>
          <p:cNvSpPr txBox="1"/>
          <p:nvPr/>
        </p:nvSpPr>
        <p:spPr>
          <a:xfrm>
            <a:off x="493172" y="1412777"/>
            <a:ext cx="8471316" cy="1138773"/>
          </a:xfrm>
          <a:prstGeom prst="rect">
            <a:avLst/>
          </a:prstGeom>
          <a:noFill/>
          <a:effectLst>
            <a:innerShdw blurRad="63500" dist="50800" dir="2700000">
              <a:prstClr val="black">
                <a:alpha val="50000"/>
              </a:prstClr>
            </a:innerShdw>
          </a:effectLst>
          <a:scene3d>
            <a:camera prst="orthographicFront"/>
            <a:lightRig rig="threePt" dir="t"/>
          </a:scene3d>
          <a:sp3d>
            <a:bevelT/>
          </a:sp3d>
        </p:spPr>
        <p:txBody>
          <a:bodyPr wrap="square" rtlCol="0">
            <a:spAutoFit/>
          </a:bodyPr>
          <a:lstStyle/>
          <a:p>
            <a:r>
              <a:rPr lang="en-US" sz="2000" b="1" dirty="0" smtClean="0">
                <a:solidFill>
                  <a:schemeClr val="bg1"/>
                </a:solidFill>
                <a:latin typeface="Segoe UI" pitchFamily="34" charset="0"/>
                <a:cs typeface="Segoe UI" pitchFamily="34" charset="0"/>
              </a:rPr>
              <a:t>Why Enroll, other than it being free?</a:t>
            </a:r>
          </a:p>
          <a:p>
            <a:r>
              <a:rPr lang="en-US" sz="1600" dirty="0" smtClean="0">
                <a:solidFill>
                  <a:schemeClr val="bg1"/>
                </a:solidFill>
                <a:latin typeface="Segoe UI" pitchFamily="34" charset="0"/>
                <a:cs typeface="Segoe UI" pitchFamily="34" charset="0"/>
              </a:rPr>
              <a:t>The MVA helps improve </a:t>
            </a:r>
            <a:r>
              <a:rPr lang="en-US" sz="1600" dirty="0">
                <a:solidFill>
                  <a:schemeClr val="bg1"/>
                </a:solidFill>
                <a:latin typeface="Segoe UI" pitchFamily="34" charset="0"/>
                <a:cs typeface="Segoe UI" pitchFamily="34" charset="0"/>
              </a:rPr>
              <a:t>your IT skill set and advance your career with </a:t>
            </a:r>
            <a:r>
              <a:rPr lang="en-US" sz="1600" dirty="0" smtClean="0">
                <a:solidFill>
                  <a:schemeClr val="bg1"/>
                </a:solidFill>
                <a:latin typeface="Segoe UI" pitchFamily="34" charset="0"/>
                <a:cs typeface="Segoe UI" pitchFamily="34" charset="0"/>
              </a:rPr>
              <a:t>a </a:t>
            </a:r>
            <a:r>
              <a:rPr lang="en-US" sz="1600" dirty="0">
                <a:solidFill>
                  <a:schemeClr val="bg1"/>
                </a:solidFill>
                <a:latin typeface="Segoe UI" pitchFamily="34" charset="0"/>
                <a:cs typeface="Segoe UI" pitchFamily="34" charset="0"/>
              </a:rPr>
              <a:t>free, easy to access training portal that allows you to learn at your own pace, focusing on Microsoft </a:t>
            </a:r>
            <a:r>
              <a:rPr lang="en-US" sz="1600" dirty="0" smtClean="0">
                <a:solidFill>
                  <a:schemeClr val="bg1"/>
                </a:solidFill>
                <a:latin typeface="Segoe UI" pitchFamily="34" charset="0"/>
                <a:cs typeface="Segoe UI" pitchFamily="34" charset="0"/>
              </a:rPr>
              <a:t>technologies.</a:t>
            </a:r>
            <a:endParaRPr lang="en-GB" sz="1600" dirty="0">
              <a:solidFill>
                <a:schemeClr val="bg1"/>
              </a:solidFill>
              <a:latin typeface="Segoe UI" pitchFamily="34" charset="0"/>
              <a:cs typeface="Segoe UI" pitchFamily="34" charset="0"/>
            </a:endParaRPr>
          </a:p>
        </p:txBody>
      </p:sp>
      <p:sp>
        <p:nvSpPr>
          <p:cNvPr id="9" name="TextBox 8"/>
          <p:cNvSpPr txBox="1"/>
          <p:nvPr/>
        </p:nvSpPr>
        <p:spPr>
          <a:xfrm>
            <a:off x="493173" y="2697734"/>
            <a:ext cx="8038829" cy="1323439"/>
          </a:xfrm>
          <a:prstGeom prst="rect">
            <a:avLst/>
          </a:prstGeom>
          <a:noFill/>
        </p:spPr>
        <p:txBody>
          <a:bodyPr wrap="square" rtlCol="0">
            <a:spAutoFit/>
          </a:bodyPr>
          <a:lstStyle/>
          <a:p>
            <a:r>
              <a:rPr lang="en-GB" sz="2000" b="1" dirty="0">
                <a:solidFill>
                  <a:schemeClr val="bg1"/>
                </a:solidFill>
                <a:latin typeface="Segoe UI" pitchFamily="34" charset="0"/>
                <a:cs typeface="Segoe UI" pitchFamily="34" charset="0"/>
              </a:rPr>
              <a:t>What Do I </a:t>
            </a:r>
            <a:r>
              <a:rPr lang="en-GB" sz="2000" b="1" dirty="0" smtClean="0">
                <a:solidFill>
                  <a:schemeClr val="bg1"/>
                </a:solidFill>
                <a:latin typeface="Segoe UI" pitchFamily="34" charset="0"/>
                <a:cs typeface="Segoe UI" pitchFamily="34" charset="0"/>
              </a:rPr>
              <a:t>get for enrolment?</a:t>
            </a:r>
            <a:r>
              <a:rPr lang="en-GB" sz="2000" b="1" dirty="0">
                <a:solidFill>
                  <a:schemeClr val="bg1"/>
                </a:solidFill>
                <a:latin typeface="Segoe UI" pitchFamily="34" charset="0"/>
                <a:cs typeface="Segoe UI" pitchFamily="34" charset="0"/>
              </a:rPr>
              <a:t>	</a:t>
            </a:r>
          </a:p>
          <a:p>
            <a:pPr marL="342900" indent="-342900">
              <a:spcBef>
                <a:spcPct val="20000"/>
              </a:spcBef>
              <a:buClr>
                <a:srgbClr val="03C2F1"/>
              </a:buClr>
              <a:buFont typeface="Segoe UI" pitchFamily="34" charset="0"/>
              <a:buChar char="►"/>
            </a:pPr>
            <a:r>
              <a:rPr lang="en-GB" sz="1600" dirty="0">
                <a:solidFill>
                  <a:schemeClr val="bg1"/>
                </a:solidFill>
                <a:latin typeface="Segoe UI" pitchFamily="34" charset="0"/>
                <a:ea typeface="Segoe UI" pitchFamily="34" charset="0"/>
                <a:cs typeface="Segoe UI" pitchFamily="34" charset="0"/>
              </a:rPr>
              <a:t>Free training to make you become the Cloud-Hero in my Organization</a:t>
            </a:r>
          </a:p>
          <a:p>
            <a:pPr marL="342900" indent="-342900">
              <a:spcBef>
                <a:spcPct val="20000"/>
              </a:spcBef>
              <a:buClr>
                <a:srgbClr val="03C2F1"/>
              </a:buClr>
              <a:buFont typeface="Segoe UI" pitchFamily="34" charset="0"/>
              <a:buChar char="►"/>
            </a:pPr>
            <a:r>
              <a:rPr lang="en-GB" sz="1600" dirty="0">
                <a:solidFill>
                  <a:schemeClr val="bg1"/>
                </a:solidFill>
                <a:latin typeface="Segoe UI" pitchFamily="34" charset="0"/>
                <a:ea typeface="Segoe UI" pitchFamily="34" charset="0"/>
                <a:cs typeface="Segoe UI" pitchFamily="34" charset="0"/>
              </a:rPr>
              <a:t>Help mastering your Training Path and get the recognition</a:t>
            </a:r>
          </a:p>
          <a:p>
            <a:pPr marL="342900" indent="-342900">
              <a:spcBef>
                <a:spcPct val="20000"/>
              </a:spcBef>
              <a:buClr>
                <a:srgbClr val="03C2F1"/>
              </a:buClr>
              <a:buFont typeface="Segoe UI" pitchFamily="34" charset="0"/>
              <a:buChar char="►"/>
            </a:pPr>
            <a:r>
              <a:rPr lang="en-GB" sz="1600" dirty="0">
                <a:solidFill>
                  <a:schemeClr val="bg1"/>
                </a:solidFill>
                <a:latin typeface="Segoe UI" pitchFamily="34" charset="0"/>
                <a:ea typeface="Segoe UI" pitchFamily="34" charset="0"/>
                <a:cs typeface="Segoe UI" pitchFamily="34" charset="0"/>
              </a:rPr>
              <a:t>Connect with other IT Pros and discuss The Cloud </a:t>
            </a:r>
          </a:p>
        </p:txBody>
      </p:sp>
      <p:sp>
        <p:nvSpPr>
          <p:cNvPr id="12" name="TextBox 11"/>
          <p:cNvSpPr txBox="1"/>
          <p:nvPr/>
        </p:nvSpPr>
        <p:spPr>
          <a:xfrm>
            <a:off x="493172" y="4167356"/>
            <a:ext cx="7416824" cy="817245"/>
          </a:xfrm>
          <a:prstGeom prst="roundRect">
            <a:avLst/>
          </a:prstGeom>
          <a:noFill/>
        </p:spPr>
        <p:txBody>
          <a:bodyPr wrap="square" rtlCol="0">
            <a:spAutoFit/>
          </a:bodyPr>
          <a:lstStyle/>
          <a:p>
            <a:r>
              <a:rPr lang="en-GB" b="1" dirty="0">
                <a:solidFill>
                  <a:schemeClr val="bg1"/>
                </a:solidFill>
                <a:latin typeface="Segoe UI" pitchFamily="34" charset="0"/>
                <a:cs typeface="Segoe UI" pitchFamily="34" charset="0"/>
              </a:rPr>
              <a:t>Where do I </a:t>
            </a:r>
            <a:r>
              <a:rPr lang="en-GB" b="1" dirty="0" smtClean="0">
                <a:solidFill>
                  <a:schemeClr val="bg1"/>
                </a:solidFill>
                <a:latin typeface="Segoe UI" pitchFamily="34" charset="0"/>
                <a:cs typeface="Segoe UI" pitchFamily="34" charset="0"/>
              </a:rPr>
              <a:t>Enrol?</a:t>
            </a:r>
            <a:endParaRPr lang="en-GB" sz="1600" b="1" dirty="0">
              <a:solidFill>
                <a:schemeClr val="bg1"/>
              </a:solidFill>
              <a:latin typeface="Segoe UI" pitchFamily="34" charset="0"/>
              <a:cs typeface="Segoe UI" pitchFamily="34" charset="0"/>
            </a:endParaRPr>
          </a:p>
          <a:p>
            <a:r>
              <a:rPr lang="en-GB" sz="2400" b="1" dirty="0" smtClean="0">
                <a:solidFill>
                  <a:srgbClr val="00B0F0"/>
                </a:solidFill>
                <a:latin typeface="Segoe UI" pitchFamily="34" charset="0"/>
                <a:cs typeface="Segoe UI" pitchFamily="34" charset="0"/>
                <a:hlinkClick r:id="rId2"/>
              </a:rPr>
              <a:t>www.microsoftvirtualacademy.com</a:t>
            </a:r>
            <a:r>
              <a:rPr lang="en-GB" sz="2400" b="1" dirty="0" smtClean="0">
                <a:solidFill>
                  <a:srgbClr val="00B0F0"/>
                </a:solidFill>
                <a:latin typeface="Segoe UI" pitchFamily="34" charset="0"/>
                <a:cs typeface="Segoe UI" pitchFamily="34" charset="0"/>
              </a:rPr>
              <a:t> </a:t>
            </a:r>
            <a:endParaRPr lang="en-GB" sz="2400" b="1" dirty="0">
              <a:solidFill>
                <a:srgbClr val="00B0F0"/>
              </a:solidFill>
              <a:latin typeface="Segoe UI" pitchFamily="34" charset="0"/>
              <a:cs typeface="Segoe UI" pitchFamily="34" charset="0"/>
            </a:endParaRPr>
          </a:p>
        </p:txBody>
      </p:sp>
      <p:sp>
        <p:nvSpPr>
          <p:cNvPr id="13" name="TextBox 12"/>
          <p:cNvSpPr txBox="1"/>
          <p:nvPr/>
        </p:nvSpPr>
        <p:spPr>
          <a:xfrm>
            <a:off x="521747" y="5213559"/>
            <a:ext cx="7416824" cy="400110"/>
          </a:xfrm>
          <a:prstGeom prst="rect">
            <a:avLst/>
          </a:prstGeom>
          <a:noFill/>
        </p:spPr>
        <p:txBody>
          <a:bodyPr wrap="square" rtlCol="0">
            <a:spAutoFit/>
          </a:bodyPr>
          <a:lstStyle/>
          <a:p>
            <a:r>
              <a:rPr lang="en-GB" sz="2000" b="1" dirty="0">
                <a:solidFill>
                  <a:schemeClr val="bg1"/>
                </a:solidFill>
                <a:latin typeface="Segoe UI" pitchFamily="34" charset="0"/>
                <a:cs typeface="Segoe UI" pitchFamily="34" charset="0"/>
              </a:rPr>
              <a:t>Then tell us what you </a:t>
            </a:r>
            <a:r>
              <a:rPr lang="en-GB" sz="2000" b="1" dirty="0" smtClean="0">
                <a:solidFill>
                  <a:schemeClr val="bg1"/>
                </a:solidFill>
                <a:latin typeface="Segoe UI" pitchFamily="34" charset="0"/>
                <a:cs typeface="Segoe UI" pitchFamily="34" charset="0"/>
              </a:rPr>
              <a:t>think. </a:t>
            </a:r>
            <a:r>
              <a:rPr lang="en-GB" sz="1600" dirty="0" smtClean="0">
                <a:solidFill>
                  <a:schemeClr val="bg1"/>
                </a:solidFill>
                <a:latin typeface="Segoe UI" pitchFamily="34" charset="0"/>
                <a:cs typeface="Segoe UI" pitchFamily="34" charset="0"/>
              </a:rPr>
              <a:t>TellTheDean@microsoft.com</a:t>
            </a:r>
          </a:p>
        </p:txBody>
      </p:sp>
      <p:grpSp>
        <p:nvGrpSpPr>
          <p:cNvPr id="5" name="Group 4"/>
          <p:cNvGrpSpPr/>
          <p:nvPr/>
        </p:nvGrpSpPr>
        <p:grpSpPr>
          <a:xfrm>
            <a:off x="6228184" y="3621020"/>
            <a:ext cx="2549302" cy="1258207"/>
            <a:chOff x="6732240" y="2211710"/>
            <a:chExt cx="2160240" cy="799639"/>
          </a:xfrm>
          <a:effectLst>
            <a:reflection blurRad="6350" stA="52000" endA="300" endPos="35000" dir="5400000" sy="-100000" algn="bl" rotWithShape="0"/>
          </a:effectLst>
        </p:grpSpPr>
        <p:sp>
          <p:nvSpPr>
            <p:cNvPr id="3" name="Rounded Rectangle 2"/>
            <p:cNvSpPr/>
            <p:nvPr/>
          </p:nvSpPr>
          <p:spPr>
            <a:xfrm>
              <a:off x="6732240" y="2211710"/>
              <a:ext cx="2160240" cy="7996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2302400"/>
              <a:ext cx="2031581" cy="629389"/>
            </a:xfrm>
            <a:prstGeom prst="roundRect">
              <a:avLst>
                <a:gd name="adj" fmla="val 12264"/>
              </a:avLst>
            </a:prstGeom>
          </p:spPr>
        </p:pic>
      </p:grpSp>
    </p:spTree>
    <p:extLst>
      <p:ext uri="{BB962C8B-B14F-4D97-AF65-F5344CB8AC3E}">
        <p14:creationId xmlns:p14="http://schemas.microsoft.com/office/powerpoint/2010/main" val="22765274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2887191" y="3051283"/>
            <a:ext cx="3369619" cy="755434"/>
          </a:xfrm>
          <a:prstGeom prst="rect">
            <a:avLst/>
          </a:prstGeom>
          <a:noFill/>
          <a:ln>
            <a:noFill/>
          </a:ln>
        </p:spPr>
      </p:pic>
      <p:sp>
        <p:nvSpPr>
          <p:cNvPr id="5" name="Text Box 3"/>
          <p:cNvSpPr txBox="1">
            <a:spLocks noChangeArrowheads="1"/>
          </p:cNvSpPr>
          <p:nvPr/>
        </p:nvSpPr>
        <p:spPr bwMode="blackWhite">
          <a:xfrm>
            <a:off x="2181200" y="5949280"/>
            <a:ext cx="6207224" cy="738650"/>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solidFill>
                  <a:schemeClr val="bg1"/>
                </a:solidFill>
                <a:latin typeface="Segoe UI" pitchFamily="34" charset="0"/>
                <a:cs typeface="Arial" charset="0"/>
              </a:rPr>
              <a:t>© </a:t>
            </a:r>
            <a:r>
              <a:rPr lang="en-US" sz="700" dirty="0" smtClean="0">
                <a:solidFill>
                  <a:schemeClr val="bg1"/>
                </a:solidFill>
                <a:latin typeface="Segoe UI" pitchFamily="34" charset="0"/>
                <a:cs typeface="Arial" charset="0"/>
              </a:rPr>
              <a:t>2011 Microsoft </a:t>
            </a:r>
            <a:r>
              <a:rPr lang="en-US" sz="700" dirty="0">
                <a:solidFill>
                  <a:schemeClr val="bg1"/>
                </a:soli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solidFill>
                  <a:schemeClr val="bg1"/>
                </a:soli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solidFill>
                  <a:schemeClr val="bg1"/>
                </a:solidFill>
                <a:latin typeface="Segoe UI" pitchFamily="34" charset="0"/>
                <a:cs typeface="Arial" charset="0"/>
              </a:rPr>
              <a:t/>
            </a:r>
            <a:br>
              <a:rPr lang="en-US" sz="700" dirty="0" smtClean="0">
                <a:solidFill>
                  <a:schemeClr val="bg1"/>
                </a:solidFill>
                <a:latin typeface="Segoe UI" pitchFamily="34" charset="0"/>
                <a:cs typeface="Arial" charset="0"/>
              </a:rPr>
            </a:br>
            <a:r>
              <a:rPr lang="en-US" sz="700" dirty="0" smtClean="0">
                <a:solidFill>
                  <a:schemeClr val="bg1"/>
                </a:solidFill>
                <a:latin typeface="Segoe UI" pitchFamily="34" charset="0"/>
                <a:cs typeface="Arial" charset="0"/>
              </a:rPr>
              <a:t>on </a:t>
            </a:r>
            <a:r>
              <a:rPr lang="en-US" sz="700" dirty="0">
                <a:solidFill>
                  <a:schemeClr val="bg1"/>
                </a:solidFill>
                <a:latin typeface="Segoe UI" pitchFamily="34" charset="0"/>
                <a:cs typeface="Arial" charset="0"/>
              </a:rPr>
              <a:t>the part of Microsoft, and Microsoft cannot guarantee the accuracy of any information provided after the date of this presentation</a:t>
            </a:r>
            <a:r>
              <a:rPr lang="en-US" sz="700" dirty="0" smtClean="0">
                <a:solidFill>
                  <a:schemeClr val="bg1"/>
                </a:solidFill>
                <a:latin typeface="Segoe UI" pitchFamily="34" charset="0"/>
                <a:cs typeface="Arial" charset="0"/>
              </a:rPr>
              <a:t>. MICROSOFT </a:t>
            </a:r>
            <a:r>
              <a:rPr lang="en-US" sz="700" dirty="0">
                <a:solidFill>
                  <a:schemeClr val="bg1"/>
                </a:soli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2441125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840" y="-243408"/>
            <a:ext cx="8229600" cy="1143000"/>
          </a:xfrm>
        </p:spPr>
        <p:txBody>
          <a:bodyPr/>
          <a:lstStyle/>
          <a:p>
            <a:r>
              <a:rPr lang="en-US" dirty="0">
                <a:solidFill>
                  <a:schemeClr val="accent1">
                    <a:alpha val="99000"/>
                  </a:schemeClr>
                </a:solidFill>
              </a:rPr>
              <a:t>Resources</a:t>
            </a:r>
          </a:p>
        </p:txBody>
      </p:sp>
      <p:graphicFrame>
        <p:nvGraphicFramePr>
          <p:cNvPr id="37" name="Table 36"/>
          <p:cNvGraphicFramePr>
            <a:graphicFrameLocks noGrp="1"/>
          </p:cNvGraphicFramePr>
          <p:nvPr>
            <p:extLst>
              <p:ext uri="{D42A27DB-BD31-4B8C-83A1-F6EECF244321}">
                <p14:modId xmlns:p14="http://schemas.microsoft.com/office/powerpoint/2010/main" val="1898893995"/>
              </p:ext>
            </p:extLst>
          </p:nvPr>
        </p:nvGraphicFramePr>
        <p:xfrm>
          <a:off x="539552" y="915928"/>
          <a:ext cx="3918487" cy="2225040"/>
        </p:xfrm>
        <a:graphic>
          <a:graphicData uri="http://schemas.openxmlformats.org/drawingml/2006/table">
            <a:tbl>
              <a:tblPr firstRow="1" bandRow="1">
                <a:tableStyleId>{7E9639D4-E3E2-4D34-9284-5A2195B3D0D7}</a:tableStyleId>
              </a:tblPr>
              <a:tblGrid>
                <a:gridCol w="1140695"/>
                <a:gridCol w="2777792"/>
              </a:tblGrid>
              <a:tr h="0">
                <a:tc>
                  <a:txBody>
                    <a:bodyPr/>
                    <a:lstStyle/>
                    <a:p>
                      <a:r>
                        <a:rPr lang="en-US" sz="1400" dirty="0" smtClean="0">
                          <a:solidFill>
                            <a:schemeClr val="bg1"/>
                          </a:solidFill>
                        </a:rPr>
                        <a:t>Topic</a:t>
                      </a:r>
                      <a:endParaRPr lang="en-US" sz="1400" dirty="0">
                        <a:solidFill>
                          <a:schemeClr val="bg1"/>
                        </a:solidFill>
                      </a:endParaRPr>
                    </a:p>
                  </a:txBody>
                  <a:tcPr marL="68598" marR="68598">
                    <a:lnB w="12700" cap="flat" cmpd="sng" algn="ctr">
                      <a:solidFill>
                        <a:schemeClr val="tx1"/>
                      </a:solidFill>
                      <a:prstDash val="solid"/>
                      <a:round/>
                      <a:headEnd type="none" w="med" len="med"/>
                      <a:tailEnd type="none" w="med" len="med"/>
                    </a:lnB>
                    <a:solidFill>
                      <a:schemeClr val="accent1"/>
                    </a:solidFill>
                  </a:tcPr>
                </a:tc>
                <a:tc>
                  <a:txBody>
                    <a:bodyPr/>
                    <a:lstStyle/>
                    <a:p>
                      <a:r>
                        <a:rPr lang="en-US" sz="1400" dirty="0" smtClean="0">
                          <a:solidFill>
                            <a:schemeClr val="bg1"/>
                          </a:solidFill>
                        </a:rPr>
                        <a:t>Resource (Why consolidate)</a:t>
                      </a:r>
                      <a:endParaRPr lang="en-US" sz="1400" dirty="0">
                        <a:solidFill>
                          <a:schemeClr val="bg1"/>
                        </a:solidFill>
                      </a:endParaRPr>
                    </a:p>
                  </a:txBody>
                  <a:tcPr marL="68598" marR="68598">
                    <a:lnB w="12700" cap="flat" cmpd="sng" algn="ctr">
                      <a:solidFill>
                        <a:schemeClr val="tx1"/>
                      </a:solidFill>
                      <a:prstDash val="solid"/>
                      <a:round/>
                      <a:headEnd type="none" w="med" len="med"/>
                      <a:tailEnd type="none" w="med" len="med"/>
                    </a:lnB>
                    <a:solidFill>
                      <a:schemeClr val="accent1"/>
                    </a:solidFill>
                  </a:tcPr>
                </a:tc>
              </a:tr>
              <a:tr h="831888">
                <a:tc>
                  <a:txBody>
                    <a:bodyPr/>
                    <a:lstStyle/>
                    <a:p>
                      <a:pPr algn="l"/>
                      <a:r>
                        <a:rPr lang="en-US" sz="1200" dirty="0" smtClean="0">
                          <a:solidFill>
                            <a:schemeClr val="bg1"/>
                          </a:solidFill>
                        </a:rPr>
                        <a:t>Benefits on SQL Server consolidation/virtualization</a:t>
                      </a:r>
                      <a:endParaRPr lang="en-US" sz="1200" dirty="0">
                        <a:solidFill>
                          <a:schemeClr val="bg1"/>
                        </a:solidFill>
                      </a:endParaRPr>
                    </a:p>
                  </a:txBody>
                  <a:tcPr marL="68598" marR="685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bg1"/>
                          </a:solidFill>
                          <a:effectLst/>
                          <a:hlinkClick r:id="rId3"/>
                        </a:rPr>
                        <a:t>SQL Server 2008 R2 Consolidation Datasheet</a:t>
                      </a:r>
                      <a:endParaRPr lang="en-US" sz="1200" kern="1200" dirty="0" smtClean="0">
                        <a:solidFill>
                          <a:schemeClr val="bg1"/>
                        </a:solidFill>
                        <a:effectLst/>
                      </a:endParaRPr>
                    </a:p>
                    <a:p>
                      <a:pPr marL="0" marR="0" indent="0" algn="l" defTabSz="914363"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bg1"/>
                          </a:solidFill>
                          <a:effectLst/>
                          <a:hlinkClick r:id="rId4"/>
                        </a:rPr>
                        <a:t>SQL Server 2008 Consolidation Whitepaper</a:t>
                      </a:r>
                      <a:endParaRPr lang="en-US" sz="1200" kern="1200" dirty="0" smtClean="0">
                        <a:solidFill>
                          <a:schemeClr val="bg1"/>
                        </a:solidFill>
                        <a:effectLst/>
                      </a:endParaRPr>
                    </a:p>
                    <a:p>
                      <a:pPr>
                        <a:spcBef>
                          <a:spcPts val="0"/>
                        </a:spcBef>
                        <a:spcAft>
                          <a:spcPts val="0"/>
                        </a:spcAft>
                      </a:pPr>
                      <a:r>
                        <a:rPr lang="en-US" sz="1200" u="sng" kern="1200" dirty="0" smtClean="0">
                          <a:solidFill>
                            <a:schemeClr val="bg1"/>
                          </a:solidFill>
                          <a:effectLst/>
                          <a:hlinkClick r:id="rId5"/>
                        </a:rPr>
                        <a:t>SQL Server 2008 R2 Virtualization Datasheet</a:t>
                      </a:r>
                      <a:r>
                        <a:rPr lang="en-US" sz="1200" u="sng" kern="1200" dirty="0" smtClean="0">
                          <a:solidFill>
                            <a:schemeClr val="bg1"/>
                          </a:solidFill>
                          <a:effectLst/>
                        </a:rPr>
                        <a:t> </a:t>
                      </a:r>
                      <a:endParaRPr lang="en-US" sz="1200" kern="1200" dirty="0" smtClean="0">
                        <a:solidFill>
                          <a:schemeClr val="bg1"/>
                        </a:solidFill>
                        <a:effectLst/>
                      </a:endParaRPr>
                    </a:p>
                    <a:p>
                      <a:pPr marL="0" marR="0" indent="0" algn="l" defTabSz="914363"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bg1"/>
                          </a:solidFill>
                          <a:effectLst/>
                          <a:hlinkClick r:id="rId6"/>
                        </a:rPr>
                        <a:t>SQL Server 2008 R2 Licensing</a:t>
                      </a:r>
                      <a:r>
                        <a:rPr lang="en-US" sz="1200" u="sng" kern="1200" dirty="0" smtClean="0">
                          <a:solidFill>
                            <a:schemeClr val="bg1"/>
                          </a:solidFill>
                          <a:effectLst/>
                        </a:rPr>
                        <a:t> </a:t>
                      </a:r>
                      <a:r>
                        <a:rPr lang="en-US" sz="1200" u="none" kern="1200" dirty="0" smtClean="0">
                          <a:solidFill>
                            <a:schemeClr val="bg1"/>
                          </a:solidFill>
                          <a:effectLst/>
                        </a:rPr>
                        <a:t>and </a:t>
                      </a:r>
                      <a:r>
                        <a:rPr lang="en-US" sz="1200" u="none" kern="1200" dirty="0" smtClean="0">
                          <a:solidFill>
                            <a:schemeClr val="bg1"/>
                          </a:solidFill>
                          <a:effectLst/>
                          <a:hlinkClick r:id="rId7"/>
                        </a:rPr>
                        <a:t>web site</a:t>
                      </a:r>
                      <a:endParaRPr lang="en-US" sz="1200" u="none" kern="1200" dirty="0" smtClean="0">
                        <a:solidFill>
                          <a:schemeClr val="bg1"/>
                        </a:solidFill>
                        <a:effectLst/>
                      </a:endParaRPr>
                    </a:p>
                    <a:p>
                      <a:pPr marL="0" marR="0" indent="0" algn="l" defTabSz="914363"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bg1"/>
                          </a:solidFill>
                          <a:effectLst/>
                          <a:hlinkClick r:id="rId8"/>
                        </a:rPr>
                        <a:t>Support policy for SQL Server virtualization</a:t>
                      </a:r>
                      <a:r>
                        <a:rPr lang="en-US" sz="1200" u="sng" kern="1200" dirty="0" smtClean="0">
                          <a:solidFill>
                            <a:schemeClr val="bg1"/>
                          </a:solidFill>
                          <a:effectLst/>
                        </a:rPr>
                        <a:t/>
                      </a:r>
                      <a:br>
                        <a:rPr lang="en-US" sz="1200" u="sng" kern="1200" dirty="0" smtClean="0">
                          <a:solidFill>
                            <a:schemeClr val="bg1"/>
                          </a:solidFill>
                          <a:effectLst/>
                        </a:rPr>
                      </a:br>
                      <a:r>
                        <a:rPr lang="en-US" sz="1200" u="sng" kern="1200" dirty="0" smtClean="0">
                          <a:solidFill>
                            <a:schemeClr val="bg1"/>
                          </a:solidFill>
                          <a:effectLst/>
                          <a:hlinkClick r:id="rId9"/>
                        </a:rPr>
                        <a:t>SQL Server Consolidation Guidance</a:t>
                      </a:r>
                      <a:r>
                        <a:rPr lang="en-US" sz="1200" u="sng" kern="1200" dirty="0" smtClean="0">
                          <a:solidFill>
                            <a:schemeClr val="bg1"/>
                          </a:solidFill>
                          <a:effectLst/>
                        </a:rPr>
                        <a:t> </a:t>
                      </a:r>
                      <a:endParaRPr lang="en-US" sz="1200" u="sng" kern="1200" dirty="0" smtClean="0">
                        <a:solidFill>
                          <a:schemeClr val="bg1"/>
                        </a:solidFill>
                        <a:effectLst/>
                        <a:latin typeface="+mn-lt"/>
                        <a:ea typeface="+mn-ea"/>
                        <a:cs typeface="+mn-cs"/>
                      </a:endParaRPr>
                    </a:p>
                  </a:txBody>
                  <a:tcPr marL="68598" marR="685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bl>
          </a:graphicData>
        </a:graphic>
      </p:graphicFrame>
      <p:graphicFrame>
        <p:nvGraphicFramePr>
          <p:cNvPr id="38" name="Table 37"/>
          <p:cNvGraphicFramePr>
            <a:graphicFrameLocks noGrp="1"/>
          </p:cNvGraphicFramePr>
          <p:nvPr>
            <p:extLst>
              <p:ext uri="{D42A27DB-BD31-4B8C-83A1-F6EECF244321}">
                <p14:modId xmlns:p14="http://schemas.microsoft.com/office/powerpoint/2010/main" val="3347424199"/>
              </p:ext>
            </p:extLst>
          </p:nvPr>
        </p:nvGraphicFramePr>
        <p:xfrm>
          <a:off x="4740118" y="908720"/>
          <a:ext cx="4152362" cy="2225040"/>
        </p:xfrm>
        <a:graphic>
          <a:graphicData uri="http://schemas.openxmlformats.org/drawingml/2006/table">
            <a:tbl>
              <a:tblPr firstRow="1" bandRow="1">
                <a:tableStyleId>{7E9639D4-E3E2-4D34-9284-5A2195B3D0D7}</a:tableStyleId>
              </a:tblPr>
              <a:tblGrid>
                <a:gridCol w="883076"/>
                <a:gridCol w="3269286"/>
              </a:tblGrid>
              <a:tr h="0">
                <a:tc>
                  <a:txBody>
                    <a:bodyPr/>
                    <a:lstStyle/>
                    <a:p>
                      <a:r>
                        <a:rPr lang="en-US" sz="1400" dirty="0" smtClean="0">
                          <a:solidFill>
                            <a:schemeClr val="bg1"/>
                          </a:solidFill>
                        </a:rPr>
                        <a:t>Topic</a:t>
                      </a:r>
                      <a:endParaRPr lang="en-US" sz="1400" dirty="0">
                        <a:solidFill>
                          <a:schemeClr val="bg1"/>
                        </a:solidFill>
                      </a:endParaRPr>
                    </a:p>
                  </a:txBody>
                  <a:tcPr marL="68598" marR="68598">
                    <a:lnB w="12700" cap="flat" cmpd="sng" algn="ctr">
                      <a:solidFill>
                        <a:schemeClr val="tx1"/>
                      </a:solidFill>
                      <a:prstDash val="solid"/>
                      <a:round/>
                      <a:headEnd type="none" w="med" len="med"/>
                      <a:tailEnd type="none" w="med" len="med"/>
                    </a:lnB>
                    <a:solidFill>
                      <a:schemeClr val="accent1"/>
                    </a:solidFill>
                  </a:tcPr>
                </a:tc>
                <a:tc>
                  <a:txBody>
                    <a:bodyPr/>
                    <a:lstStyle/>
                    <a:p>
                      <a:r>
                        <a:rPr lang="en-US" sz="1400" dirty="0" smtClean="0">
                          <a:solidFill>
                            <a:schemeClr val="bg1"/>
                          </a:solidFill>
                        </a:rPr>
                        <a:t>Resource (Comparison)</a:t>
                      </a:r>
                      <a:endParaRPr lang="en-US" sz="1400" dirty="0">
                        <a:solidFill>
                          <a:schemeClr val="bg1"/>
                        </a:solidFill>
                      </a:endParaRPr>
                    </a:p>
                  </a:txBody>
                  <a:tcPr marL="68598" marR="68598">
                    <a:lnB w="12700" cap="flat" cmpd="sng" algn="ctr">
                      <a:solidFill>
                        <a:schemeClr val="tx1"/>
                      </a:solidFill>
                      <a:prstDash val="solid"/>
                      <a:round/>
                      <a:headEnd type="none" w="med" len="med"/>
                      <a:tailEnd type="none" w="med" len="med"/>
                    </a:lnB>
                    <a:solidFill>
                      <a:schemeClr val="accent1"/>
                    </a:solidFill>
                  </a:tcPr>
                </a:tc>
              </a:tr>
              <a:tr h="831888">
                <a:tc>
                  <a:txBody>
                    <a:bodyPr/>
                    <a:lstStyle/>
                    <a:p>
                      <a:pPr algn="l"/>
                      <a:r>
                        <a:rPr lang="en-US" sz="1400" dirty="0" smtClean="0">
                          <a:solidFill>
                            <a:schemeClr val="bg1"/>
                          </a:solidFill>
                        </a:rPr>
                        <a:t>Compare</a:t>
                      </a:r>
                      <a:endParaRPr lang="en-US" sz="1400" dirty="0">
                        <a:solidFill>
                          <a:schemeClr val="bg1"/>
                        </a:solidFill>
                      </a:endParaRPr>
                    </a:p>
                  </a:txBody>
                  <a:tcPr marL="68598" marR="685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lang="en-US" sz="1200" u="sng" kern="1200" dirty="0" smtClean="0">
                          <a:solidFill>
                            <a:schemeClr val="bg1"/>
                          </a:solidFill>
                          <a:effectLst/>
                          <a:latin typeface="+mn-lt"/>
                          <a:ea typeface="+mn-ea"/>
                          <a:cs typeface="+mn-cs"/>
                          <a:hlinkClick r:id="rId10"/>
                        </a:rPr>
                        <a:t>Cost Comparison Calculator</a:t>
                      </a:r>
                      <a:endParaRPr lang="en-US" sz="1200" kern="1200" dirty="0" smtClean="0">
                        <a:solidFill>
                          <a:schemeClr val="bg1"/>
                        </a:solidFill>
                        <a:effectLst/>
                        <a:latin typeface="+mn-lt"/>
                        <a:ea typeface="+mn-ea"/>
                        <a:cs typeface="+mn-cs"/>
                      </a:endParaRPr>
                    </a:p>
                    <a:p>
                      <a:r>
                        <a:rPr lang="en-US" sz="1200" u="sng" kern="1200" dirty="0" smtClean="0">
                          <a:solidFill>
                            <a:schemeClr val="bg1"/>
                          </a:solidFill>
                          <a:effectLst/>
                          <a:latin typeface="+mn-lt"/>
                          <a:ea typeface="+mn-ea"/>
                          <a:cs typeface="+mn-cs"/>
                          <a:hlinkClick r:id="rId11"/>
                        </a:rPr>
                        <a:t>Hyper-V Calculator</a:t>
                      </a:r>
                      <a:endParaRPr lang="en-US" sz="1200" kern="1200" dirty="0" smtClean="0">
                        <a:solidFill>
                          <a:schemeClr val="bg1"/>
                        </a:solidFill>
                        <a:effectLst/>
                        <a:latin typeface="+mn-lt"/>
                        <a:ea typeface="+mn-ea"/>
                        <a:cs typeface="+mn-cs"/>
                      </a:endParaRPr>
                    </a:p>
                    <a:p>
                      <a:r>
                        <a:rPr lang="en-US" sz="1200" u="sng" kern="1200" dirty="0" smtClean="0">
                          <a:solidFill>
                            <a:schemeClr val="bg1"/>
                          </a:solidFill>
                          <a:effectLst/>
                          <a:latin typeface="+mn-lt"/>
                          <a:ea typeface="+mn-ea"/>
                          <a:cs typeface="+mn-cs"/>
                          <a:hlinkClick r:id="rId12"/>
                        </a:rPr>
                        <a:t>Why Hyper-V for existing VMware customers?</a:t>
                      </a:r>
                      <a:endParaRPr lang="en-US" sz="1200" kern="1200" dirty="0" smtClean="0">
                        <a:solidFill>
                          <a:schemeClr val="bg1"/>
                        </a:solidFill>
                        <a:effectLst/>
                        <a:latin typeface="+mn-lt"/>
                        <a:ea typeface="+mn-ea"/>
                        <a:cs typeface="+mn-cs"/>
                      </a:endParaRPr>
                    </a:p>
                    <a:p>
                      <a:r>
                        <a:rPr lang="en-US" sz="1200" u="sng" kern="1200" dirty="0" smtClean="0">
                          <a:solidFill>
                            <a:schemeClr val="bg1"/>
                          </a:solidFill>
                          <a:effectLst/>
                          <a:latin typeface="+mn-lt"/>
                          <a:ea typeface="+mn-ea"/>
                          <a:cs typeface="+mn-cs"/>
                          <a:hlinkClick r:id="rId13"/>
                        </a:rPr>
                        <a:t>Hyper-V vs. VMware operational cost comparison</a:t>
                      </a:r>
                      <a:endParaRPr lang="en-US" sz="1200" kern="1200" dirty="0" smtClean="0">
                        <a:solidFill>
                          <a:schemeClr val="bg1"/>
                        </a:solidFill>
                        <a:effectLst/>
                        <a:latin typeface="+mn-lt"/>
                        <a:ea typeface="+mn-ea"/>
                        <a:cs typeface="+mn-cs"/>
                      </a:endParaRPr>
                    </a:p>
                    <a:p>
                      <a:r>
                        <a:rPr lang="en-US" sz="1200" u="sng" kern="1200" dirty="0" smtClean="0">
                          <a:solidFill>
                            <a:schemeClr val="bg1"/>
                          </a:solidFill>
                          <a:effectLst/>
                          <a:latin typeface="+mn-lt"/>
                          <a:ea typeface="+mn-ea"/>
                          <a:cs typeface="+mn-cs"/>
                          <a:hlinkClick r:id="rId14"/>
                        </a:rPr>
                        <a:t>Hyper-V vs. VMware cost comparison white paper</a:t>
                      </a:r>
                      <a:endParaRPr lang="en-US" sz="1200" kern="1200" dirty="0" smtClean="0">
                        <a:solidFill>
                          <a:schemeClr val="bg1"/>
                        </a:solidFill>
                        <a:effectLst/>
                        <a:latin typeface="+mn-lt"/>
                        <a:ea typeface="+mn-ea"/>
                        <a:cs typeface="+mn-cs"/>
                      </a:endParaRPr>
                    </a:p>
                    <a:p>
                      <a:r>
                        <a:rPr lang="en-US" sz="1200" u="sng" kern="1200" dirty="0" smtClean="0">
                          <a:solidFill>
                            <a:schemeClr val="bg1"/>
                          </a:solidFill>
                          <a:effectLst/>
                          <a:latin typeface="+mn-lt"/>
                          <a:ea typeface="+mn-ea"/>
                          <a:cs typeface="+mn-cs"/>
                          <a:hlinkClick r:id="rId15"/>
                        </a:rPr>
                        <a:t>Hyper-V vs. VMware cost comparison video</a:t>
                      </a:r>
                      <a:endParaRPr lang="en-US" sz="1200" u="sng" kern="1200" dirty="0" smtClean="0">
                        <a:solidFill>
                          <a:schemeClr val="bg1"/>
                        </a:solidFill>
                        <a:effectLst/>
                        <a:latin typeface="+mn-lt"/>
                        <a:ea typeface="+mn-ea"/>
                        <a:cs typeface="+mn-cs"/>
                      </a:endParaRPr>
                    </a:p>
                    <a:p>
                      <a:r>
                        <a:rPr lang="en-US" sz="1200" u="none" kern="1200" dirty="0" smtClean="0">
                          <a:solidFill>
                            <a:schemeClr val="bg1"/>
                          </a:solidFill>
                          <a:effectLst/>
                          <a:latin typeface="+mn-lt"/>
                          <a:ea typeface="+mn-ea"/>
                          <a:cs typeface="+mn-cs"/>
                          <a:hlinkClick r:id="rId13"/>
                        </a:rPr>
                        <a:t>Hyper-V vs. VMware ongoing cost comparison</a:t>
                      </a:r>
                      <a:endParaRPr lang="en-US" sz="1200" u="none" kern="1200" dirty="0" smtClean="0">
                        <a:solidFill>
                          <a:schemeClr val="bg1"/>
                        </a:solidFill>
                        <a:effectLst/>
                        <a:latin typeface="+mn-lt"/>
                        <a:ea typeface="+mn-ea"/>
                        <a:cs typeface="+mn-cs"/>
                      </a:endParaRPr>
                    </a:p>
                    <a:p>
                      <a:r>
                        <a:rPr lang="en-US" sz="1200" u="sng" kern="1200" dirty="0" smtClean="0">
                          <a:solidFill>
                            <a:schemeClr val="bg1"/>
                          </a:solidFill>
                          <a:effectLst/>
                          <a:latin typeface="+mn-lt"/>
                          <a:ea typeface="+mn-ea"/>
                          <a:cs typeface="+mn-cs"/>
                          <a:hlinkClick r:id="rId16"/>
                        </a:rPr>
                        <a:t>Debunk VMware cost calculator from </a:t>
                      </a:r>
                      <a:r>
                        <a:rPr lang="en-US" sz="1200" u="sng" kern="1200" dirty="0" err="1" smtClean="0">
                          <a:solidFill>
                            <a:schemeClr val="bg1"/>
                          </a:solidFill>
                          <a:effectLst/>
                          <a:latin typeface="+mn-lt"/>
                          <a:ea typeface="+mn-ea"/>
                          <a:cs typeface="+mn-cs"/>
                          <a:hlinkClick r:id="rId16"/>
                        </a:rPr>
                        <a:t>Taneja</a:t>
                      </a:r>
                      <a:r>
                        <a:rPr lang="en-US" sz="1200" u="sng" kern="1200" dirty="0" smtClean="0">
                          <a:solidFill>
                            <a:schemeClr val="bg1"/>
                          </a:solidFill>
                          <a:effectLst/>
                          <a:latin typeface="+mn-lt"/>
                          <a:ea typeface="+mn-ea"/>
                          <a:cs typeface="+mn-cs"/>
                          <a:hlinkClick r:id="rId16"/>
                        </a:rPr>
                        <a:t> Group</a:t>
                      </a:r>
                      <a:endParaRPr lang="en-US" sz="1200" u="sng" kern="1200" dirty="0" smtClean="0">
                        <a:solidFill>
                          <a:schemeClr val="bg1"/>
                        </a:solidFill>
                        <a:effectLst/>
                        <a:latin typeface="+mn-lt"/>
                        <a:ea typeface="+mn-ea"/>
                        <a:cs typeface="+mn-cs"/>
                      </a:endParaRPr>
                    </a:p>
                    <a:p>
                      <a:r>
                        <a:rPr lang="en-US" sz="1200" u="none" kern="1200" dirty="0" smtClean="0">
                          <a:solidFill>
                            <a:schemeClr val="bg1"/>
                          </a:solidFill>
                          <a:effectLst/>
                          <a:latin typeface="+mn-lt"/>
                          <a:ea typeface="+mn-ea"/>
                          <a:cs typeface="+mn-cs"/>
                          <a:hlinkClick r:id="rId17"/>
                        </a:rPr>
                        <a:t>Hyper-V is the best virtualization for SQL Server</a:t>
                      </a:r>
                      <a:endParaRPr lang="en-US" sz="1200" u="none" kern="1200" dirty="0" smtClean="0">
                        <a:solidFill>
                          <a:schemeClr val="bg1"/>
                        </a:solidFill>
                        <a:effectLst/>
                        <a:latin typeface="+mn-lt"/>
                        <a:ea typeface="+mn-ea"/>
                        <a:cs typeface="+mn-cs"/>
                      </a:endParaRPr>
                    </a:p>
                  </a:txBody>
                  <a:tcPr marL="68598" marR="685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bl>
          </a:graphicData>
        </a:graphic>
      </p:graphicFrame>
      <p:graphicFrame>
        <p:nvGraphicFramePr>
          <p:cNvPr id="39" name="Table 38"/>
          <p:cNvGraphicFramePr>
            <a:graphicFrameLocks noGrp="1"/>
          </p:cNvGraphicFramePr>
          <p:nvPr>
            <p:extLst>
              <p:ext uri="{D42A27DB-BD31-4B8C-83A1-F6EECF244321}">
                <p14:modId xmlns:p14="http://schemas.microsoft.com/office/powerpoint/2010/main" val="2124142605"/>
              </p:ext>
            </p:extLst>
          </p:nvPr>
        </p:nvGraphicFramePr>
        <p:xfrm>
          <a:off x="2437031" y="3571553"/>
          <a:ext cx="5447337" cy="2953791"/>
        </p:xfrm>
        <a:graphic>
          <a:graphicData uri="http://schemas.openxmlformats.org/drawingml/2006/table">
            <a:tbl>
              <a:tblPr firstRow="1" bandRow="1">
                <a:tableStyleId>{7E9639D4-E3E2-4D34-9284-5A2195B3D0D7}</a:tableStyleId>
              </a:tblPr>
              <a:tblGrid>
                <a:gridCol w="1728016"/>
                <a:gridCol w="3719321"/>
              </a:tblGrid>
              <a:tr h="320842">
                <a:tc>
                  <a:txBody>
                    <a:bodyPr/>
                    <a:lstStyle/>
                    <a:p>
                      <a:r>
                        <a:rPr lang="en-US" sz="1400" dirty="0" smtClean="0">
                          <a:solidFill>
                            <a:schemeClr val="bg1"/>
                          </a:solidFill>
                        </a:rPr>
                        <a:t>Topic</a:t>
                      </a:r>
                      <a:endParaRPr lang="en-US" sz="1400" dirty="0">
                        <a:solidFill>
                          <a:schemeClr val="bg1"/>
                        </a:solidFill>
                      </a:endParaRPr>
                    </a:p>
                  </a:txBody>
                  <a:tcPr marL="68598" marR="685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sz="1400" dirty="0" smtClean="0">
                          <a:solidFill>
                            <a:schemeClr val="bg1"/>
                          </a:solidFill>
                        </a:rPr>
                        <a:t>Resource (How to Plan &amp; Deploy)</a:t>
                      </a:r>
                      <a:endParaRPr lang="en-US" sz="1400" dirty="0">
                        <a:solidFill>
                          <a:schemeClr val="bg1"/>
                        </a:solidFill>
                      </a:endParaRPr>
                    </a:p>
                  </a:txBody>
                  <a:tcPr marL="68598" marR="685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249140">
                <a:tc>
                  <a:txBody>
                    <a:bodyPr/>
                    <a:lstStyle/>
                    <a:p>
                      <a:pPr algn="l"/>
                      <a:r>
                        <a:rPr lang="en-US" sz="1400" dirty="0" smtClean="0">
                          <a:solidFill>
                            <a:schemeClr val="bg1"/>
                          </a:solidFill>
                        </a:rPr>
                        <a:t>Windows / Hyper-V</a:t>
                      </a:r>
                      <a:endParaRPr lang="en-US" sz="1600" dirty="0">
                        <a:solidFill>
                          <a:schemeClr val="bg1"/>
                        </a:solidFill>
                      </a:endParaRPr>
                    </a:p>
                  </a:txBody>
                  <a:tcPr marL="68598" marR="685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lang="en-US" sz="1200" u="sng" kern="1200" dirty="0" smtClean="0">
                          <a:solidFill>
                            <a:schemeClr val="bg1"/>
                          </a:solidFill>
                          <a:effectLst/>
                          <a:hlinkClick r:id="rId18"/>
                        </a:rPr>
                        <a:t>Windows Server Virtualization Guide</a:t>
                      </a:r>
                      <a:endParaRPr lang="en-US" sz="1200" kern="1200" dirty="0" smtClean="0">
                        <a:solidFill>
                          <a:schemeClr val="bg1"/>
                        </a:solidFill>
                        <a:effectLst/>
                      </a:endParaRPr>
                    </a:p>
                    <a:p>
                      <a:r>
                        <a:rPr lang="en-US" sz="1200" u="sng" kern="1200" dirty="0" smtClean="0">
                          <a:solidFill>
                            <a:schemeClr val="bg1"/>
                          </a:solidFill>
                          <a:effectLst/>
                          <a:hlinkClick r:id="rId19"/>
                        </a:rPr>
                        <a:t>Hyper-V VM Processor Compatibility</a:t>
                      </a:r>
                      <a:endParaRPr lang="en-US" sz="1200" u="sng" kern="1200" dirty="0" smtClean="0">
                        <a:solidFill>
                          <a:schemeClr val="bg1"/>
                        </a:solidFill>
                        <a:effectLst/>
                        <a:latin typeface="+mn-lt"/>
                        <a:ea typeface="+mn-ea"/>
                        <a:cs typeface="+mn-cs"/>
                      </a:endParaRPr>
                    </a:p>
                  </a:txBody>
                  <a:tcPr marL="68598" marR="685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r h="529829">
                <a:tc>
                  <a:txBody>
                    <a:bodyPr/>
                    <a:lstStyle/>
                    <a:p>
                      <a:pPr algn="l"/>
                      <a:r>
                        <a:rPr lang="en-US" sz="1400" dirty="0" smtClean="0">
                          <a:solidFill>
                            <a:schemeClr val="bg1"/>
                          </a:solidFill>
                        </a:rPr>
                        <a:t>Partner resources</a:t>
                      </a:r>
                      <a:endParaRPr lang="en-US" sz="1400" dirty="0">
                        <a:solidFill>
                          <a:schemeClr val="bg1"/>
                        </a:solidFill>
                      </a:endParaRPr>
                    </a:p>
                  </a:txBody>
                  <a:tcPr marL="68598" marR="685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lang="en-US" sz="1200" u="sng" kern="1200" dirty="0" smtClean="0">
                          <a:solidFill>
                            <a:schemeClr val="bg1"/>
                          </a:solidFill>
                          <a:effectLst/>
                          <a:hlinkClick r:id="rId20"/>
                        </a:rPr>
                        <a:t>SQL Server Consolidation on IBM x3`850 servers</a:t>
                      </a:r>
                      <a:endParaRPr lang="en-US" sz="1200" kern="1200" dirty="0" smtClean="0">
                        <a:solidFill>
                          <a:schemeClr val="bg1"/>
                        </a:solidFill>
                        <a:effectLst/>
                      </a:endParaRPr>
                    </a:p>
                    <a:p>
                      <a:r>
                        <a:rPr lang="en-US" sz="1200" u="sng" kern="1200" dirty="0" smtClean="0">
                          <a:solidFill>
                            <a:schemeClr val="bg1"/>
                          </a:solidFill>
                          <a:effectLst/>
                          <a:hlinkClick r:id="rId21"/>
                        </a:rPr>
                        <a:t>NetApp SQL Server Consolidation/Virtualization</a:t>
                      </a:r>
                      <a:endParaRPr lang="en-US" sz="1200" kern="1200" dirty="0" smtClean="0">
                        <a:solidFill>
                          <a:schemeClr val="bg1"/>
                        </a:solidFill>
                        <a:effectLst/>
                        <a:latin typeface="+mn-lt"/>
                        <a:ea typeface="+mn-ea"/>
                        <a:cs typeface="+mn-cs"/>
                      </a:endParaRPr>
                    </a:p>
                  </a:txBody>
                  <a:tcPr marL="68598" marR="685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r h="540292">
                <a:tc>
                  <a:txBody>
                    <a:bodyPr/>
                    <a:lstStyle/>
                    <a:p>
                      <a:pPr algn="l"/>
                      <a:r>
                        <a:rPr lang="en-US" sz="1400" dirty="0" smtClean="0">
                          <a:solidFill>
                            <a:schemeClr val="bg1"/>
                          </a:solidFill>
                        </a:rPr>
                        <a:t>Tools</a:t>
                      </a:r>
                      <a:endParaRPr lang="en-US" sz="1400" dirty="0">
                        <a:solidFill>
                          <a:schemeClr val="bg1"/>
                        </a:solidFill>
                      </a:endParaRPr>
                    </a:p>
                  </a:txBody>
                  <a:tcPr marL="68598" marR="685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lang="en-US" sz="1200" u="sng" kern="1200" dirty="0" smtClean="0">
                          <a:solidFill>
                            <a:schemeClr val="bg1"/>
                          </a:solidFill>
                          <a:effectLst/>
                          <a:hlinkClick r:id="rId22"/>
                        </a:rPr>
                        <a:t>Consolidation Planning Tool for SQL</a:t>
                      </a:r>
                      <a:r>
                        <a:rPr lang="en-US" sz="1200" u="sng" kern="1200" baseline="0" dirty="0" smtClean="0">
                          <a:solidFill>
                            <a:schemeClr val="bg1"/>
                          </a:solidFill>
                          <a:effectLst/>
                          <a:hlinkClick r:id="rId22"/>
                        </a:rPr>
                        <a:t> Server</a:t>
                      </a:r>
                      <a:endParaRPr lang="en-US" sz="1200" kern="1200" dirty="0" smtClean="0">
                        <a:solidFill>
                          <a:schemeClr val="bg1"/>
                        </a:solidFill>
                        <a:effectLst/>
                      </a:endParaRPr>
                    </a:p>
                    <a:p>
                      <a:r>
                        <a:rPr lang="en-US" sz="1200" u="sng" kern="1200" dirty="0" smtClean="0">
                          <a:solidFill>
                            <a:schemeClr val="bg1"/>
                          </a:solidFill>
                          <a:effectLst/>
                          <a:hlinkClick r:id="rId23"/>
                        </a:rPr>
                        <a:t>MAP Toolkit</a:t>
                      </a:r>
                      <a:r>
                        <a:rPr lang="en-US" sz="1200" kern="1200" dirty="0" smtClean="0">
                          <a:solidFill>
                            <a:schemeClr val="bg1"/>
                          </a:solidFill>
                          <a:effectLst/>
                        </a:rPr>
                        <a:t> </a:t>
                      </a:r>
                    </a:p>
                    <a:p>
                      <a:pPr marL="0" marR="0" indent="0" algn="l" defTabSz="914363"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bg1"/>
                          </a:solidFill>
                          <a:effectLst/>
                          <a:hlinkClick r:id="rId24"/>
                        </a:rPr>
                        <a:t>Offline Virtual Machine Servicing Tool 2.1</a:t>
                      </a:r>
                      <a:endParaRPr lang="en-US" sz="1200" kern="1200" dirty="0" smtClean="0">
                        <a:solidFill>
                          <a:schemeClr val="bg1"/>
                        </a:solidFill>
                        <a:effectLst/>
                        <a:latin typeface="+mn-lt"/>
                        <a:ea typeface="+mn-ea"/>
                        <a:cs typeface="+mn-cs"/>
                      </a:endParaRPr>
                    </a:p>
                  </a:txBody>
                  <a:tcPr marL="68598" marR="685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r h="831888">
                <a:tc>
                  <a:txBody>
                    <a:bodyPr/>
                    <a:lstStyle/>
                    <a:p>
                      <a:pPr algn="l"/>
                      <a:r>
                        <a:rPr lang="en-US" sz="1400" dirty="0" smtClean="0">
                          <a:solidFill>
                            <a:schemeClr val="bg1"/>
                          </a:solidFill>
                        </a:rPr>
                        <a:t>Plan</a:t>
                      </a:r>
                      <a:r>
                        <a:rPr lang="en-US" sz="1400" baseline="0" dirty="0" smtClean="0">
                          <a:solidFill>
                            <a:schemeClr val="bg1"/>
                          </a:solidFill>
                        </a:rPr>
                        <a:t> &amp; Deploy</a:t>
                      </a:r>
                      <a:endParaRPr lang="en-US" sz="1400" dirty="0">
                        <a:solidFill>
                          <a:schemeClr val="bg1"/>
                        </a:solidFill>
                      </a:endParaRPr>
                    </a:p>
                  </a:txBody>
                  <a:tcPr marL="68598" marR="685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bg1"/>
                          </a:solidFill>
                          <a:effectLst/>
                          <a:hlinkClick r:id="rId25"/>
                        </a:rPr>
                        <a:t>Consolidation using SQL Server 2008</a:t>
                      </a:r>
                      <a:r>
                        <a:rPr lang="en-US" sz="1200" kern="1200" dirty="0" smtClean="0">
                          <a:solidFill>
                            <a:schemeClr val="bg1"/>
                          </a:solidFill>
                          <a:effectLst/>
                        </a:rPr>
                        <a:t> </a:t>
                      </a:r>
                    </a:p>
                    <a:p>
                      <a:pPr marL="0" marR="0" indent="0" algn="l" defTabSz="914363"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bg1"/>
                          </a:solidFill>
                          <a:effectLst/>
                          <a:hlinkClick r:id="rId26"/>
                        </a:rPr>
                        <a:t>SQL Server Virtualization with Hyper-V</a:t>
                      </a:r>
                      <a:endParaRPr lang="en-US" sz="1200" kern="1200" dirty="0" smtClean="0">
                        <a:solidFill>
                          <a:schemeClr val="bg1"/>
                        </a:solidFill>
                        <a:effectLst/>
                      </a:endParaRPr>
                    </a:p>
                    <a:p>
                      <a:pPr marL="0" marR="0" indent="0" algn="l" defTabSz="914363"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bg1"/>
                          </a:solidFill>
                          <a:effectLst/>
                          <a:hlinkClick r:id="rId27"/>
                        </a:rPr>
                        <a:t>Managing SQL Server Virtual Appliances</a:t>
                      </a:r>
                      <a:endParaRPr lang="en-US" sz="1200" kern="1200" dirty="0" smtClean="0">
                        <a:solidFill>
                          <a:schemeClr val="bg1"/>
                        </a:solidFill>
                        <a:effectLst/>
                      </a:endParaRPr>
                    </a:p>
                    <a:p>
                      <a:r>
                        <a:rPr lang="en-US" sz="1200" u="sng" kern="1200" dirty="0" smtClean="0">
                          <a:solidFill>
                            <a:schemeClr val="bg1"/>
                          </a:solidFill>
                          <a:effectLst/>
                          <a:hlinkClick r:id="rId28"/>
                        </a:rPr>
                        <a:t>Analysis Services Consolidation Guidance</a:t>
                      </a:r>
                      <a:endParaRPr lang="en-US" sz="1200" u="sng" kern="1200" dirty="0" smtClean="0">
                        <a:solidFill>
                          <a:schemeClr val="bg1"/>
                        </a:solidFill>
                        <a:effectLst/>
                      </a:endParaRPr>
                    </a:p>
                    <a:p>
                      <a:r>
                        <a:rPr lang="en-US" sz="1200" u="none" kern="1200" dirty="0" smtClean="0">
                          <a:solidFill>
                            <a:schemeClr val="bg1"/>
                          </a:solidFill>
                          <a:effectLst/>
                          <a:latin typeface="+mn-lt"/>
                          <a:ea typeface="+mn-ea"/>
                          <a:cs typeface="+mn-cs"/>
                          <a:hlinkClick r:id="rId29"/>
                        </a:rPr>
                        <a:t>Onboarding SQL Server Private Cloud Environment</a:t>
                      </a:r>
                      <a:endParaRPr lang="en-US" sz="1200" u="none" kern="1200" dirty="0" smtClean="0">
                        <a:solidFill>
                          <a:schemeClr val="bg1"/>
                        </a:solidFill>
                        <a:effectLst/>
                        <a:latin typeface="+mn-lt"/>
                        <a:ea typeface="+mn-ea"/>
                        <a:cs typeface="+mn-cs"/>
                      </a:endParaRPr>
                    </a:p>
                  </a:txBody>
                  <a:tcPr marL="68598" marR="685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bl>
          </a:graphicData>
        </a:graphic>
      </p:graphicFrame>
    </p:spTree>
    <p:extLst>
      <p:ext uri="{BB962C8B-B14F-4D97-AF65-F5344CB8AC3E}">
        <p14:creationId xmlns:p14="http://schemas.microsoft.com/office/powerpoint/2010/main" val="1506235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223343" y="978195"/>
            <a:ext cx="8666132" cy="4752730"/>
            <a:chOff x="297713" y="978195"/>
            <a:chExt cx="11551834" cy="4752730"/>
          </a:xfrm>
          <a:solidFill>
            <a:schemeClr val="accent1">
              <a:lumMod val="50000"/>
            </a:schemeClr>
          </a:solidFill>
        </p:grpSpPr>
        <p:grpSp>
          <p:nvGrpSpPr>
            <p:cNvPr id="6" name="Group 5"/>
            <p:cNvGrpSpPr/>
            <p:nvPr/>
          </p:nvGrpSpPr>
          <p:grpSpPr>
            <a:xfrm>
              <a:off x="297713" y="978195"/>
              <a:ext cx="11551834" cy="4752730"/>
              <a:chOff x="297713" y="978195"/>
              <a:chExt cx="11551834" cy="4752730"/>
            </a:xfrm>
            <a:grpFill/>
          </p:grpSpPr>
          <p:sp>
            <p:nvSpPr>
              <p:cNvPr id="4" name="Rounded Rectangle 3"/>
              <p:cNvSpPr/>
              <p:nvPr/>
            </p:nvSpPr>
            <p:spPr bwMode="auto">
              <a:xfrm>
                <a:off x="297713" y="978195"/>
                <a:ext cx="11541202" cy="4752730"/>
              </a:xfrm>
              <a:prstGeom prst="roundRect">
                <a:avLst>
                  <a:gd name="adj" fmla="val 7271"/>
                </a:avLst>
              </a:prstGeom>
              <a:grp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27" name="Picture 3" descr="D:\Documents\Images\SysCnt_v_rgb_r.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620875" y="4284201"/>
                <a:ext cx="1851652" cy="1188440"/>
              </a:xfrm>
              <a:prstGeom prst="rect">
                <a:avLst/>
              </a:prstGeom>
              <a:grpFill/>
              <a:extLst/>
            </p:spPr>
          </p:pic>
          <p:pic>
            <p:nvPicPr>
              <p:cNvPr id="8" name="Picture 4"/>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5076" r="15076"/>
              <a:stretch/>
            </p:blipFill>
            <p:spPr bwMode="auto">
              <a:xfrm>
                <a:off x="9058940" y="1857011"/>
                <a:ext cx="2790607" cy="2384658"/>
              </a:xfrm>
              <a:prstGeom prst="rect">
                <a:avLst/>
              </a:prstGeom>
              <a:grpFill/>
              <a:ln>
                <a:noFill/>
              </a:ln>
            </p:spPr>
          </p:pic>
        </p:grpSp>
        <p:sp>
          <p:nvSpPr>
            <p:cNvPr id="10" name="TextBox 9"/>
            <p:cNvSpPr txBox="1"/>
            <p:nvPr/>
          </p:nvSpPr>
          <p:spPr>
            <a:xfrm>
              <a:off x="9401620" y="1169578"/>
              <a:ext cx="2147777" cy="677108"/>
            </a:xfrm>
            <a:prstGeom prst="rect">
              <a:avLst/>
            </a:prstGeom>
            <a:grpFill/>
          </p:spPr>
          <p:txBody>
            <a:bodyPr wrap="square" lIns="0" tIns="0" rIns="0" bIns="0" rtlCol="0">
              <a:spAutoFit/>
            </a:bodyPr>
            <a:lstStyle/>
            <a:p>
              <a:pPr algn="ctr"/>
              <a:r>
                <a:rPr lang="en-GB" sz="2200" dirty="0" smtClean="0">
                  <a:gradFill>
                    <a:gsLst>
                      <a:gs pos="0">
                        <a:schemeClr val="tx1"/>
                      </a:gs>
                      <a:gs pos="86000">
                        <a:schemeClr val="tx1"/>
                      </a:gs>
                    </a:gsLst>
                    <a:lin ang="5400000" scaled="0"/>
                  </a:gradFill>
                </a:rPr>
                <a:t>Management Platform</a:t>
              </a:r>
            </a:p>
          </p:txBody>
        </p:sp>
      </p:grpSp>
      <p:sp>
        <p:nvSpPr>
          <p:cNvPr id="2" name="Title 1"/>
          <p:cNvSpPr>
            <a:spLocks noGrp="1"/>
          </p:cNvSpPr>
          <p:nvPr>
            <p:ph type="title"/>
          </p:nvPr>
        </p:nvSpPr>
        <p:spPr>
          <a:xfrm>
            <a:off x="251520" y="-99392"/>
            <a:ext cx="8686800" cy="1143000"/>
          </a:xfrm>
        </p:spPr>
        <p:txBody>
          <a:bodyPr>
            <a:normAutofit fontScale="90000"/>
          </a:bodyPr>
          <a:lstStyle/>
          <a:p>
            <a:r>
              <a:rPr lang="en-GB" dirty="0" smtClean="0"/>
              <a:t>Microsoft Virtualization for Server Applications</a:t>
            </a:r>
            <a:endParaRPr lang="en-GB" dirty="0"/>
          </a:p>
        </p:txBody>
      </p:sp>
      <p:grpSp>
        <p:nvGrpSpPr>
          <p:cNvPr id="7" name="Group 6"/>
          <p:cNvGrpSpPr/>
          <p:nvPr/>
        </p:nvGrpSpPr>
        <p:grpSpPr>
          <a:xfrm>
            <a:off x="295131" y="4326328"/>
            <a:ext cx="6508820" cy="1272580"/>
            <a:chOff x="297712" y="4819867"/>
            <a:chExt cx="8676167" cy="1272580"/>
          </a:xfrm>
        </p:grpSpPr>
        <p:sp>
          <p:nvSpPr>
            <p:cNvPr id="5" name="Rounded Rectangle 4"/>
            <p:cNvSpPr/>
            <p:nvPr/>
          </p:nvSpPr>
          <p:spPr bwMode="auto">
            <a:xfrm>
              <a:off x="297712" y="4819867"/>
              <a:ext cx="8676167" cy="1272580"/>
            </a:xfrm>
            <a:prstGeom prst="roundRect">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en-US" sz="2200" dirty="0" smtClean="0">
                  <a:solidFill>
                    <a:schemeClr val="tx1">
                      <a:alpha val="99000"/>
                    </a:schemeClr>
                  </a:solidFill>
                </a:rPr>
                <a:t>Virtualization Platform</a:t>
              </a:r>
            </a:p>
          </p:txBody>
        </p:sp>
        <p:pic>
          <p:nvPicPr>
            <p:cNvPr id="1026" name="Picture 2" descr="D:\Documents\Images\WS08R2-HyperV_h_rgb_r.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819715" y="5239943"/>
              <a:ext cx="3379068" cy="691571"/>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Rounded Rectangle 10"/>
          <p:cNvSpPr/>
          <p:nvPr/>
        </p:nvSpPr>
        <p:spPr bwMode="auto">
          <a:xfrm>
            <a:off x="223342" y="5816009"/>
            <a:ext cx="8658156" cy="82934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Microsoft Virtualization</a:t>
            </a:r>
            <a:br>
              <a:rPr lang="en-US" sz="2200" dirty="0" smtClean="0">
                <a:gradFill>
                  <a:gsLst>
                    <a:gs pos="0">
                      <a:srgbClr val="FFFFFF"/>
                    </a:gs>
                    <a:gs pos="100000">
                      <a:srgbClr val="FFFFFF"/>
                    </a:gs>
                  </a:gsLst>
                  <a:lin ang="5400000" scaled="0"/>
                </a:gradFill>
              </a:rPr>
            </a:br>
            <a:r>
              <a:rPr lang="en-US" sz="2200" b="1" dirty="0" smtClean="0">
                <a:gradFill>
                  <a:gsLst>
                    <a:gs pos="0">
                      <a:srgbClr val="FFFFFF"/>
                    </a:gs>
                    <a:gs pos="100000">
                      <a:srgbClr val="FFFFFF"/>
                    </a:gs>
                  </a:gsLst>
                  <a:lin ang="5400000" scaled="0"/>
                </a:gradFill>
              </a:rPr>
              <a:t>Windows Server 2008 R2 Hyper-V &amp; System Center</a:t>
            </a:r>
          </a:p>
        </p:txBody>
      </p:sp>
      <p:grpSp>
        <p:nvGrpSpPr>
          <p:cNvPr id="13" name="Group 12"/>
          <p:cNvGrpSpPr/>
          <p:nvPr/>
        </p:nvGrpSpPr>
        <p:grpSpPr>
          <a:xfrm>
            <a:off x="295130" y="2721934"/>
            <a:ext cx="6500844" cy="1447752"/>
            <a:chOff x="393404" y="2785732"/>
            <a:chExt cx="8665535" cy="1447752"/>
          </a:xfrm>
        </p:grpSpPr>
        <p:sp>
          <p:nvSpPr>
            <p:cNvPr id="15" name="Rounded Rectangle 14"/>
            <p:cNvSpPr/>
            <p:nvPr/>
          </p:nvSpPr>
          <p:spPr bwMode="auto">
            <a:xfrm>
              <a:off x="393404" y="2785732"/>
              <a:ext cx="8665535" cy="1447752"/>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en-US" sz="2200" dirty="0" smtClean="0">
                  <a:solidFill>
                    <a:schemeClr val="bg1"/>
                  </a:solidFill>
                </a:rPr>
                <a:t>Microsoft Server Applications</a:t>
              </a:r>
            </a:p>
          </p:txBody>
        </p:sp>
        <p:pic>
          <p:nvPicPr>
            <p:cNvPr id="1028" name="Picture 4" descr="D:\Documents\Images\SQL_h_rgb_r.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35168" y="3479588"/>
              <a:ext cx="2349500" cy="596959"/>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666763" y="3288221"/>
              <a:ext cx="2147777" cy="246221"/>
            </a:xfrm>
            <a:prstGeom prst="rect">
              <a:avLst/>
            </a:prstGeom>
            <a:noFill/>
          </p:spPr>
          <p:txBody>
            <a:bodyPr wrap="square" lIns="0" tIns="0" rIns="0" bIns="0" rtlCol="0">
              <a:spAutoFit/>
            </a:bodyPr>
            <a:lstStyle/>
            <a:p>
              <a:pPr algn="ctr"/>
              <a:r>
                <a:rPr lang="en-GB" sz="1600" dirty="0" smtClean="0">
                  <a:solidFill>
                    <a:schemeClr val="bg1"/>
                  </a:solidFill>
                </a:rPr>
                <a:t>Databases:</a:t>
              </a:r>
            </a:p>
          </p:txBody>
        </p:sp>
        <p:pic>
          <p:nvPicPr>
            <p:cNvPr id="1029" name="Picture 5" descr="D:\Documents\Images\ExchangeSvr_h_rgb_r.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791607" y="3490221"/>
              <a:ext cx="3154897" cy="5976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6004516" y="3288220"/>
              <a:ext cx="2147777" cy="246221"/>
            </a:xfrm>
            <a:prstGeom prst="rect">
              <a:avLst/>
            </a:prstGeom>
            <a:noFill/>
          </p:spPr>
          <p:txBody>
            <a:bodyPr wrap="square" lIns="0" tIns="0" rIns="0" bIns="0" rtlCol="0">
              <a:spAutoFit/>
            </a:bodyPr>
            <a:lstStyle/>
            <a:p>
              <a:pPr algn="ctr"/>
              <a:r>
                <a:rPr lang="en-GB" sz="1600" dirty="0" smtClean="0">
                  <a:solidFill>
                    <a:schemeClr val="bg1"/>
                  </a:solidFill>
                </a:rPr>
                <a:t>Communication:</a:t>
              </a:r>
            </a:p>
          </p:txBody>
        </p:sp>
        <p:pic>
          <p:nvPicPr>
            <p:cNvPr id="1030" name="Picture 6" descr="D:\Documents\Images\ShrPt10_h_rgb_r.pn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r="19281"/>
            <a:stretch/>
          </p:blipFill>
          <p:spPr bwMode="auto">
            <a:xfrm>
              <a:off x="3224238" y="3478947"/>
              <a:ext cx="2389751" cy="5976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3349242" y="3298854"/>
              <a:ext cx="2147777" cy="246221"/>
            </a:xfrm>
            <a:prstGeom prst="rect">
              <a:avLst/>
            </a:prstGeom>
            <a:noFill/>
          </p:spPr>
          <p:txBody>
            <a:bodyPr wrap="square" lIns="0" tIns="0" rIns="0" bIns="0" rtlCol="0">
              <a:spAutoFit/>
            </a:bodyPr>
            <a:lstStyle/>
            <a:p>
              <a:pPr algn="ctr"/>
              <a:r>
                <a:rPr lang="en-GB" sz="1600" dirty="0" smtClean="0">
                  <a:solidFill>
                    <a:schemeClr val="bg1"/>
                  </a:solidFill>
                </a:rPr>
                <a:t>Collaboration:</a:t>
              </a:r>
            </a:p>
          </p:txBody>
        </p:sp>
      </p:grpSp>
      <p:grpSp>
        <p:nvGrpSpPr>
          <p:cNvPr id="17" name="Group 16"/>
          <p:cNvGrpSpPr/>
          <p:nvPr/>
        </p:nvGrpSpPr>
        <p:grpSpPr>
          <a:xfrm>
            <a:off x="303107" y="1122810"/>
            <a:ext cx="6500844" cy="1447752"/>
            <a:chOff x="404037" y="1122810"/>
            <a:chExt cx="8665535" cy="1447752"/>
          </a:xfrm>
        </p:grpSpPr>
        <p:sp>
          <p:nvSpPr>
            <p:cNvPr id="26" name="Rounded Rectangle 25"/>
            <p:cNvSpPr/>
            <p:nvPr/>
          </p:nvSpPr>
          <p:spPr bwMode="auto">
            <a:xfrm>
              <a:off x="404037" y="1122810"/>
              <a:ext cx="8665535" cy="1447752"/>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en-US" sz="2200" dirty="0" smtClean="0">
                  <a:solidFill>
                    <a:schemeClr val="bg1"/>
                  </a:solidFill>
                </a:rPr>
                <a:t>Business Critical Applications</a:t>
              </a:r>
            </a:p>
          </p:txBody>
        </p:sp>
        <p:sp>
          <p:nvSpPr>
            <p:cNvPr id="33" name="TextBox 32"/>
            <p:cNvSpPr txBox="1"/>
            <p:nvPr/>
          </p:nvSpPr>
          <p:spPr>
            <a:xfrm>
              <a:off x="1937216" y="1649899"/>
              <a:ext cx="2147777" cy="677108"/>
            </a:xfrm>
            <a:prstGeom prst="rect">
              <a:avLst/>
            </a:prstGeom>
            <a:noFill/>
          </p:spPr>
          <p:txBody>
            <a:bodyPr wrap="square" lIns="0" tIns="0" rIns="0" bIns="0" rtlCol="0">
              <a:spAutoFit/>
            </a:bodyPr>
            <a:lstStyle/>
            <a:p>
              <a:pPr algn="ctr"/>
              <a:r>
                <a:rPr lang="en-GB" sz="2200" b="1" dirty="0" smtClean="0">
                  <a:solidFill>
                    <a:schemeClr val="bg1"/>
                  </a:solidFill>
                </a:rPr>
                <a:t>Enterprise Applications</a:t>
              </a:r>
            </a:p>
          </p:txBody>
        </p:sp>
        <p:sp>
          <p:nvSpPr>
            <p:cNvPr id="34" name="TextBox 33"/>
            <p:cNvSpPr txBox="1"/>
            <p:nvPr/>
          </p:nvSpPr>
          <p:spPr>
            <a:xfrm>
              <a:off x="4758070" y="1644663"/>
              <a:ext cx="3545953" cy="677108"/>
            </a:xfrm>
            <a:prstGeom prst="rect">
              <a:avLst/>
            </a:prstGeom>
            <a:noFill/>
          </p:spPr>
          <p:txBody>
            <a:bodyPr wrap="square" lIns="0" tIns="0" rIns="0" bIns="0" rtlCol="0">
              <a:spAutoFit/>
            </a:bodyPr>
            <a:lstStyle/>
            <a:p>
              <a:pPr algn="ctr"/>
              <a:r>
                <a:rPr lang="en-GB" sz="2200" b="1" dirty="0" smtClean="0">
                  <a:solidFill>
                    <a:schemeClr val="bg1"/>
                  </a:solidFill>
                </a:rPr>
                <a:t>Line of Business (LOB) Custom Applications</a:t>
              </a:r>
            </a:p>
          </p:txBody>
        </p:sp>
      </p:grpSp>
    </p:spTree>
    <p:extLst>
      <p:ext uri="{BB962C8B-B14F-4D97-AF65-F5344CB8AC3E}">
        <p14:creationId xmlns:p14="http://schemas.microsoft.com/office/powerpoint/2010/main" val="1096012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9392"/>
            <a:ext cx="8229600" cy="1143000"/>
          </a:xfrm>
        </p:spPr>
        <p:txBody>
          <a:bodyPr/>
          <a:lstStyle/>
          <a:p>
            <a:r>
              <a:rPr lang="en-US" dirty="0">
                <a:solidFill>
                  <a:schemeClr val="accent1">
                    <a:alpha val="99000"/>
                  </a:schemeClr>
                </a:solidFill>
              </a:rPr>
              <a:t>Resources</a:t>
            </a:r>
          </a:p>
        </p:txBody>
      </p:sp>
      <p:graphicFrame>
        <p:nvGraphicFramePr>
          <p:cNvPr id="6" name="Table 5"/>
          <p:cNvGraphicFramePr>
            <a:graphicFrameLocks noGrp="1"/>
          </p:cNvGraphicFramePr>
          <p:nvPr>
            <p:extLst>
              <p:ext uri="{D42A27DB-BD31-4B8C-83A1-F6EECF244321}">
                <p14:modId xmlns:p14="http://schemas.microsoft.com/office/powerpoint/2010/main" val="3575663224"/>
              </p:ext>
            </p:extLst>
          </p:nvPr>
        </p:nvGraphicFramePr>
        <p:xfrm>
          <a:off x="323529" y="856246"/>
          <a:ext cx="6264696" cy="5237050"/>
        </p:xfrm>
        <a:graphic>
          <a:graphicData uri="http://schemas.openxmlformats.org/drawingml/2006/table">
            <a:tbl>
              <a:tblPr firstRow="1" bandRow="1">
                <a:tableStyleId>{7E9639D4-E3E2-4D34-9284-5A2195B3D0D7}</a:tableStyleId>
              </a:tblPr>
              <a:tblGrid>
                <a:gridCol w="1691961"/>
                <a:gridCol w="4572735"/>
              </a:tblGrid>
              <a:tr h="328112">
                <a:tc>
                  <a:txBody>
                    <a:bodyPr/>
                    <a:lstStyle/>
                    <a:p>
                      <a:r>
                        <a:rPr lang="en-US" sz="1400" dirty="0" smtClean="0">
                          <a:solidFill>
                            <a:schemeClr val="bg1"/>
                          </a:solidFill>
                        </a:rPr>
                        <a:t>Topic</a:t>
                      </a:r>
                      <a:endParaRPr lang="en-US" sz="1400" dirty="0">
                        <a:solidFill>
                          <a:schemeClr val="bg1"/>
                        </a:solidFill>
                      </a:endParaRPr>
                    </a:p>
                  </a:txBody>
                  <a:tcPr marL="68598" marR="685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sz="1400" dirty="0" smtClean="0">
                          <a:solidFill>
                            <a:schemeClr val="bg1"/>
                          </a:solidFill>
                        </a:rPr>
                        <a:t>Resource (What to consider)</a:t>
                      </a:r>
                      <a:endParaRPr lang="en-US" sz="1400" dirty="0">
                        <a:solidFill>
                          <a:schemeClr val="bg1"/>
                        </a:solidFill>
                      </a:endParaRPr>
                    </a:p>
                  </a:txBody>
                  <a:tcPr marL="68598" marR="685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328112">
                <a:tc>
                  <a:txBody>
                    <a:bodyPr/>
                    <a:lstStyle/>
                    <a:p>
                      <a:pPr algn="l"/>
                      <a:r>
                        <a:rPr lang="en-US" sz="1400" dirty="0" smtClean="0">
                          <a:solidFill>
                            <a:schemeClr val="bg1"/>
                          </a:solidFill>
                        </a:rPr>
                        <a:t>Security</a:t>
                      </a:r>
                      <a:endParaRPr lang="en-US" sz="1600" dirty="0">
                        <a:solidFill>
                          <a:schemeClr val="bg1"/>
                        </a:solidFill>
                      </a:endParaRPr>
                    </a:p>
                  </a:txBody>
                  <a:tcPr marL="68598" marR="685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bg1"/>
                          </a:solidFill>
                          <a:effectLst/>
                          <a:hlinkClick r:id="rId3"/>
                        </a:rPr>
                        <a:t>Hyper-V Security Guide</a:t>
                      </a:r>
                      <a:endParaRPr lang="en-US" sz="1200" kern="1200" dirty="0" smtClean="0">
                        <a:solidFill>
                          <a:schemeClr val="bg1"/>
                        </a:solidFill>
                        <a:effectLst/>
                        <a:latin typeface="+mn-lt"/>
                        <a:ea typeface="+mn-ea"/>
                        <a:cs typeface="+mn-cs"/>
                      </a:endParaRPr>
                    </a:p>
                  </a:txBody>
                  <a:tcPr marL="68598" marR="685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r h="328112">
                <a:tc>
                  <a:txBody>
                    <a:bodyPr/>
                    <a:lstStyle/>
                    <a:p>
                      <a:pPr algn="l"/>
                      <a:r>
                        <a:rPr lang="en-US" sz="1400" dirty="0" smtClean="0">
                          <a:solidFill>
                            <a:schemeClr val="bg1"/>
                          </a:solidFill>
                        </a:rPr>
                        <a:t>HA</a:t>
                      </a:r>
                      <a:endParaRPr lang="en-US" sz="1400" dirty="0">
                        <a:solidFill>
                          <a:schemeClr val="bg1"/>
                        </a:solidFill>
                      </a:endParaRPr>
                    </a:p>
                  </a:txBody>
                  <a:tcPr marL="68598" marR="685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bg1"/>
                          </a:solidFill>
                          <a:effectLst/>
                          <a:hlinkClick r:id="rId4"/>
                        </a:rPr>
                        <a:t>Hyper-V Live Migration Architecture</a:t>
                      </a:r>
                      <a:endParaRPr lang="en-US" sz="1200" kern="1200" dirty="0" smtClean="0">
                        <a:solidFill>
                          <a:schemeClr val="bg1"/>
                        </a:solidFill>
                        <a:effectLst/>
                        <a:latin typeface="+mn-lt"/>
                        <a:ea typeface="+mn-ea"/>
                        <a:cs typeface="+mn-cs"/>
                      </a:endParaRPr>
                    </a:p>
                  </a:txBody>
                  <a:tcPr marL="68598" marR="685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r h="1133476">
                <a:tc>
                  <a:txBody>
                    <a:bodyPr/>
                    <a:lstStyle/>
                    <a:p>
                      <a:pPr algn="l"/>
                      <a:r>
                        <a:rPr lang="en-US" sz="1400" dirty="0" smtClean="0">
                          <a:solidFill>
                            <a:schemeClr val="bg1"/>
                          </a:solidFill>
                        </a:rPr>
                        <a:t>Resource</a:t>
                      </a:r>
                      <a:r>
                        <a:rPr lang="en-US" sz="1400" baseline="0" dirty="0" smtClean="0">
                          <a:solidFill>
                            <a:schemeClr val="bg1"/>
                          </a:solidFill>
                        </a:rPr>
                        <a:t> Management</a:t>
                      </a:r>
                      <a:endParaRPr lang="en-US" sz="1400" dirty="0">
                        <a:solidFill>
                          <a:schemeClr val="bg1"/>
                        </a:solidFill>
                      </a:endParaRPr>
                    </a:p>
                  </a:txBody>
                  <a:tcPr marL="68598" marR="685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lang="en-US" sz="1200" u="sng" kern="1200" dirty="0" smtClean="0">
                          <a:solidFill>
                            <a:schemeClr val="bg1"/>
                          </a:solidFill>
                          <a:effectLst/>
                          <a:hlinkClick r:id="rId5"/>
                        </a:rPr>
                        <a:t>Server Memory Options</a:t>
                      </a:r>
                      <a:endParaRPr lang="en-US" sz="1200" kern="1200" dirty="0" smtClean="0">
                        <a:solidFill>
                          <a:schemeClr val="bg1"/>
                        </a:solidFill>
                        <a:effectLst/>
                      </a:endParaRPr>
                    </a:p>
                    <a:p>
                      <a:r>
                        <a:rPr lang="en-US" sz="1200" u="sng" kern="1200" dirty="0" smtClean="0">
                          <a:solidFill>
                            <a:schemeClr val="bg1"/>
                          </a:solidFill>
                          <a:effectLst/>
                          <a:hlinkClick r:id="rId6"/>
                        </a:rPr>
                        <a:t>Affinity mask Option</a:t>
                      </a:r>
                      <a:endParaRPr lang="en-US" sz="1200" kern="1200" dirty="0" smtClean="0">
                        <a:solidFill>
                          <a:schemeClr val="bg1"/>
                        </a:solidFill>
                        <a:effectLst/>
                      </a:endParaRPr>
                    </a:p>
                    <a:p>
                      <a:pPr marL="0" marR="0" indent="0" algn="l" defTabSz="914363"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bg1"/>
                          </a:solidFill>
                          <a:effectLst/>
                          <a:hlinkClick r:id="rId7"/>
                        </a:rPr>
                        <a:t>Resource Governor Whitepaper</a:t>
                      </a:r>
                      <a:endParaRPr lang="en-US" sz="1200" u="sng" kern="1200" dirty="0" smtClean="0">
                        <a:solidFill>
                          <a:schemeClr val="bg1"/>
                        </a:solidFill>
                        <a:effectLst/>
                      </a:endParaRPr>
                    </a:p>
                    <a:p>
                      <a:pPr marL="0" marR="0" indent="0" algn="l" defTabSz="914363"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bg1"/>
                          </a:solidFill>
                          <a:effectLst/>
                          <a:hlinkClick r:id="rId8"/>
                        </a:rPr>
                        <a:t>Managing SQL Server with Resource Governor</a:t>
                      </a:r>
                      <a:endParaRPr lang="en-US" sz="1200" u="sng" kern="1200" dirty="0" smtClean="0">
                        <a:solidFill>
                          <a:schemeClr val="bg1"/>
                        </a:solidFill>
                        <a:effectLst/>
                      </a:endParaRPr>
                    </a:p>
                    <a:p>
                      <a:pPr marL="0" marR="0" indent="0" algn="l" defTabSz="914363"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bg1"/>
                          </a:solidFill>
                          <a:effectLst/>
                          <a:hlinkClick r:id="rId9"/>
                        </a:rPr>
                        <a:t>Support Statement for Dynamic Memory in SQL Server Virtualization</a:t>
                      </a:r>
                      <a:endParaRPr lang="en-US" sz="1200" kern="1200" dirty="0" smtClean="0">
                        <a:solidFill>
                          <a:schemeClr val="bg1"/>
                        </a:solidFill>
                        <a:effectLst/>
                        <a:latin typeface="+mn-lt"/>
                        <a:ea typeface="+mn-ea"/>
                        <a:cs typeface="+mn-cs"/>
                      </a:endParaRPr>
                    </a:p>
                  </a:txBody>
                  <a:tcPr marL="68598" marR="685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r h="924678">
                <a:tc>
                  <a:txBody>
                    <a:bodyPr/>
                    <a:lstStyle/>
                    <a:p>
                      <a:pPr algn="l"/>
                      <a:r>
                        <a:rPr lang="en-US" sz="1400" dirty="0" smtClean="0">
                          <a:solidFill>
                            <a:schemeClr val="bg1"/>
                          </a:solidFill>
                        </a:rPr>
                        <a:t>Manageability</a:t>
                      </a:r>
                      <a:endParaRPr lang="en-US" sz="1400" dirty="0">
                        <a:solidFill>
                          <a:schemeClr val="bg1"/>
                        </a:solidFill>
                      </a:endParaRPr>
                    </a:p>
                  </a:txBody>
                  <a:tcPr marL="68598" marR="685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spcAft>
                          <a:spcPts val="0"/>
                        </a:spcAft>
                      </a:pPr>
                      <a:r>
                        <a:rPr lang="en-US" sz="1200" u="sng" kern="1200" dirty="0" smtClean="0">
                          <a:solidFill>
                            <a:schemeClr val="bg1"/>
                          </a:solidFill>
                          <a:effectLst/>
                          <a:hlinkClick r:id="rId10"/>
                        </a:rPr>
                        <a:t>System Center VMM Self-Service Portal 2.0</a:t>
                      </a:r>
                      <a:endParaRPr lang="en-US" sz="1200" kern="1200" dirty="0" smtClean="0">
                        <a:solidFill>
                          <a:schemeClr val="bg1"/>
                        </a:solidFill>
                        <a:effectLst/>
                      </a:endParaRPr>
                    </a:p>
                    <a:p>
                      <a:pPr>
                        <a:spcAft>
                          <a:spcPts val="0"/>
                        </a:spcAft>
                      </a:pPr>
                      <a:r>
                        <a:rPr lang="en-US" sz="1200" u="sng" kern="1200" dirty="0" smtClean="0">
                          <a:solidFill>
                            <a:schemeClr val="bg1"/>
                          </a:solidFill>
                          <a:effectLst/>
                          <a:hlinkClick r:id="rId11"/>
                        </a:rPr>
                        <a:t>P2V</a:t>
                      </a:r>
                      <a:r>
                        <a:rPr lang="en-US" sz="1200" u="sng" kern="1200" baseline="0" dirty="0" smtClean="0">
                          <a:solidFill>
                            <a:schemeClr val="bg1"/>
                          </a:solidFill>
                          <a:effectLst/>
                          <a:hlinkClick r:id="rId11"/>
                        </a:rPr>
                        <a:t> </a:t>
                      </a:r>
                      <a:r>
                        <a:rPr lang="en-US" sz="1200" u="sng" kern="1200" dirty="0" smtClean="0">
                          <a:solidFill>
                            <a:schemeClr val="bg1"/>
                          </a:solidFill>
                          <a:effectLst/>
                          <a:hlinkClick r:id="rId11"/>
                        </a:rPr>
                        <a:t>in System Center VMM</a:t>
                      </a:r>
                      <a:endParaRPr lang="en-US" sz="1200" kern="1200" dirty="0" smtClean="0">
                        <a:solidFill>
                          <a:schemeClr val="bg1"/>
                        </a:solidFill>
                        <a:effectLst/>
                      </a:endParaRPr>
                    </a:p>
                    <a:p>
                      <a:pPr>
                        <a:spcAft>
                          <a:spcPts val="0"/>
                        </a:spcAft>
                      </a:pPr>
                      <a:r>
                        <a:rPr lang="en-US" sz="1200" u="sng" kern="1200" dirty="0" smtClean="0">
                          <a:solidFill>
                            <a:schemeClr val="bg1"/>
                          </a:solidFill>
                          <a:effectLst/>
                          <a:hlinkClick r:id="rId12"/>
                        </a:rPr>
                        <a:t>Virtualization with Hyper-V</a:t>
                      </a:r>
                      <a:endParaRPr lang="en-US" sz="1200" kern="1200" dirty="0" smtClean="0">
                        <a:solidFill>
                          <a:schemeClr val="bg1"/>
                        </a:solidFill>
                        <a:effectLst/>
                      </a:endParaRPr>
                    </a:p>
                    <a:p>
                      <a:pPr>
                        <a:spcAft>
                          <a:spcPts val="0"/>
                        </a:spcAft>
                      </a:pPr>
                      <a:r>
                        <a:rPr lang="en-US" sz="1200" u="sng" kern="1200" dirty="0" smtClean="0">
                          <a:solidFill>
                            <a:schemeClr val="bg1"/>
                          </a:solidFill>
                          <a:effectLst/>
                          <a:hlinkClick r:id="rId13"/>
                        </a:rPr>
                        <a:t>How to: Extract a DAC</a:t>
                      </a:r>
                      <a:endParaRPr lang="en-US" sz="1200" kern="1200" dirty="0" smtClean="0">
                        <a:solidFill>
                          <a:schemeClr val="bg1"/>
                        </a:solidFill>
                        <a:effectLst/>
                        <a:latin typeface="+mn-lt"/>
                        <a:ea typeface="+mn-ea"/>
                        <a:cs typeface="+mn-cs"/>
                      </a:endParaRPr>
                    </a:p>
                  </a:txBody>
                  <a:tcPr marL="68598" marR="685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r h="1169466">
                <a:tc>
                  <a:txBody>
                    <a:bodyPr/>
                    <a:lstStyle/>
                    <a:p>
                      <a:pPr algn="l"/>
                      <a:r>
                        <a:rPr lang="en-US" sz="1400" dirty="0" smtClean="0">
                          <a:solidFill>
                            <a:schemeClr val="bg1"/>
                          </a:solidFill>
                        </a:rPr>
                        <a:t>Storage Requirements</a:t>
                      </a:r>
                      <a:endParaRPr lang="en-US" sz="1400" dirty="0">
                        <a:solidFill>
                          <a:schemeClr val="bg1"/>
                        </a:solidFill>
                      </a:endParaRPr>
                    </a:p>
                  </a:txBody>
                  <a:tcPr marL="68598" marR="685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lang="en-US" sz="1200" u="sng" kern="1200" dirty="0" smtClean="0">
                          <a:solidFill>
                            <a:schemeClr val="bg1"/>
                          </a:solidFill>
                          <a:effectLst/>
                          <a:hlinkClick r:id="rId14"/>
                        </a:rPr>
                        <a:t>Data Compression Strategy</a:t>
                      </a:r>
                      <a:r>
                        <a:rPr lang="en-US" sz="1200" u="sng" kern="1200" baseline="0" dirty="0" smtClean="0">
                          <a:solidFill>
                            <a:schemeClr val="bg1"/>
                          </a:solidFill>
                          <a:effectLst/>
                          <a:hlinkClick r:id="rId14"/>
                        </a:rPr>
                        <a:t> </a:t>
                      </a:r>
                      <a:r>
                        <a:rPr lang="en-US" sz="1200" u="sng" kern="1200" dirty="0" smtClean="0">
                          <a:solidFill>
                            <a:schemeClr val="bg1"/>
                          </a:solidFill>
                          <a:effectLst/>
                          <a:hlinkClick r:id="rId14"/>
                        </a:rPr>
                        <a:t>for SQL Server 2008</a:t>
                      </a:r>
                      <a:endParaRPr lang="en-US" sz="1200" kern="1200" dirty="0" smtClean="0">
                        <a:solidFill>
                          <a:schemeClr val="bg1"/>
                        </a:solidFill>
                        <a:effectLst/>
                      </a:endParaRPr>
                    </a:p>
                    <a:p>
                      <a:r>
                        <a:rPr lang="en-US" sz="1200" u="sng" kern="1200" dirty="0" smtClean="0">
                          <a:solidFill>
                            <a:schemeClr val="bg1"/>
                          </a:solidFill>
                          <a:effectLst/>
                          <a:hlinkClick r:id="rId15"/>
                        </a:rPr>
                        <a:t>SQL Server Compression Datasheet</a:t>
                      </a:r>
                      <a:endParaRPr lang="en-US" sz="1200" kern="1200" dirty="0" smtClean="0">
                        <a:solidFill>
                          <a:schemeClr val="bg1"/>
                        </a:solidFill>
                        <a:effectLst/>
                      </a:endParaRPr>
                    </a:p>
                    <a:p>
                      <a:r>
                        <a:rPr lang="en-US" sz="1200" u="sng" kern="1200" dirty="0" smtClean="0">
                          <a:solidFill>
                            <a:schemeClr val="bg1"/>
                          </a:solidFill>
                          <a:effectLst/>
                          <a:hlinkClick r:id="rId16"/>
                        </a:rPr>
                        <a:t>SQL Server Compression Whitepaper</a:t>
                      </a:r>
                      <a:endParaRPr lang="en-US" sz="1200" kern="1200" dirty="0" smtClean="0">
                        <a:solidFill>
                          <a:schemeClr val="bg1"/>
                        </a:solidFill>
                        <a:effectLst/>
                      </a:endParaRPr>
                    </a:p>
                    <a:p>
                      <a:r>
                        <a:rPr lang="en-US" sz="1200" u="sng" kern="1200" dirty="0" smtClean="0">
                          <a:solidFill>
                            <a:schemeClr val="bg1"/>
                          </a:solidFill>
                          <a:effectLst/>
                          <a:hlinkClick r:id="rId17"/>
                        </a:rPr>
                        <a:t>Unicode compression in SQL Server 2008 R2</a:t>
                      </a:r>
                      <a:endParaRPr lang="en-US" sz="1200" u="sng" kern="1200" dirty="0" smtClean="0">
                        <a:solidFill>
                          <a:schemeClr val="bg1"/>
                        </a:solidFill>
                        <a:effectLst/>
                      </a:endParaRPr>
                    </a:p>
                    <a:p>
                      <a:r>
                        <a:rPr lang="en-US" sz="1200" u="sng" kern="1200" dirty="0" smtClean="0">
                          <a:solidFill>
                            <a:schemeClr val="bg1"/>
                          </a:solidFill>
                          <a:effectLst/>
                          <a:hlinkClick r:id="rId18"/>
                        </a:rPr>
                        <a:t>Pre-deployment I/O Best Practices</a:t>
                      </a:r>
                      <a:endParaRPr lang="en-US" sz="1200" u="sng" kern="1200" dirty="0" smtClean="0">
                        <a:solidFill>
                          <a:schemeClr val="bg1"/>
                        </a:solidFill>
                        <a:effectLst/>
                      </a:endParaRPr>
                    </a:p>
                    <a:p>
                      <a:r>
                        <a:rPr lang="en-US" sz="1200" u="sng" kern="1200" dirty="0" smtClean="0">
                          <a:solidFill>
                            <a:schemeClr val="bg1"/>
                          </a:solidFill>
                          <a:effectLst/>
                          <a:hlinkClick r:id="rId19"/>
                        </a:rPr>
                        <a:t>Disk Alignment Best Practices for SQL Server</a:t>
                      </a:r>
                      <a:endParaRPr lang="en-US" sz="1200" u="sng" kern="1200" dirty="0" smtClean="0">
                        <a:solidFill>
                          <a:schemeClr val="bg1"/>
                        </a:solidFill>
                        <a:effectLst/>
                        <a:latin typeface="+mn-lt"/>
                        <a:ea typeface="+mn-ea"/>
                        <a:cs typeface="+mn-cs"/>
                      </a:endParaRPr>
                    </a:p>
                  </a:txBody>
                  <a:tcPr marL="68598" marR="685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r h="801212">
                <a:tc>
                  <a:txBody>
                    <a:bodyPr/>
                    <a:lstStyle/>
                    <a:p>
                      <a:pPr algn="l"/>
                      <a:r>
                        <a:rPr lang="en-US" sz="1400" dirty="0" smtClean="0">
                          <a:solidFill>
                            <a:schemeClr val="bg1"/>
                          </a:solidFill>
                        </a:rPr>
                        <a:t>Performance &amp; Scalability</a:t>
                      </a:r>
                      <a:endParaRPr lang="en-US" sz="1400" dirty="0">
                        <a:solidFill>
                          <a:schemeClr val="bg1"/>
                        </a:solidFill>
                      </a:endParaRPr>
                    </a:p>
                  </a:txBody>
                  <a:tcPr marL="68598" marR="685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bg1"/>
                          </a:solidFill>
                          <a:effectLst/>
                          <a:hlinkClick r:id="rId20"/>
                        </a:rPr>
                        <a:t>SQL Server in Hyper-V Best Practice</a:t>
                      </a:r>
                      <a:endParaRPr lang="en-US" sz="1200" kern="1200" dirty="0" smtClean="0">
                        <a:solidFill>
                          <a:schemeClr val="bg1"/>
                        </a:solidFill>
                        <a:effectLst/>
                      </a:endParaRPr>
                    </a:p>
                    <a:p>
                      <a:pPr marL="0" marR="0" indent="0" algn="l" defTabSz="914363"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bg1"/>
                          </a:solidFill>
                          <a:effectLst/>
                          <a:hlinkClick r:id="rId21"/>
                        </a:rPr>
                        <a:t>High Performance SQL Server on Hyper-V</a:t>
                      </a:r>
                      <a:endParaRPr lang="en-US" sz="1200" kern="1200" dirty="0" smtClean="0">
                        <a:solidFill>
                          <a:schemeClr val="bg1"/>
                        </a:solidFill>
                        <a:effectLst/>
                      </a:endParaRPr>
                    </a:p>
                    <a:p>
                      <a:r>
                        <a:rPr lang="en-US" sz="1200" u="sng" kern="1200" dirty="0" smtClean="0">
                          <a:solidFill>
                            <a:schemeClr val="bg1"/>
                          </a:solidFill>
                          <a:effectLst/>
                          <a:hlinkClick r:id="rId22"/>
                        </a:rPr>
                        <a:t>Virtual Hard Disk Performance White Paper</a:t>
                      </a:r>
                      <a:endParaRPr lang="en-US" sz="1200" u="sng" kern="1200" dirty="0" smtClean="0">
                        <a:solidFill>
                          <a:schemeClr val="bg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bg1"/>
                          </a:solidFill>
                          <a:effectLst/>
                          <a:latin typeface="+mn-lt"/>
                          <a:ea typeface="+mn-ea"/>
                          <a:cs typeface="+mn-cs"/>
                          <a:hlinkClick r:id="rId23"/>
                        </a:rPr>
                        <a:t>Hyper-V R2 Performance By ESG</a:t>
                      </a:r>
                      <a:endParaRPr lang="en-US" sz="1200" u="sng" kern="1200" dirty="0" smtClean="0">
                        <a:solidFill>
                          <a:schemeClr val="bg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dirty="0" smtClean="0">
                          <a:solidFill>
                            <a:schemeClr val="bg1"/>
                          </a:solidFill>
                          <a:effectLst/>
                          <a:latin typeface="+mn-lt"/>
                          <a:ea typeface="+mn-ea"/>
                          <a:cs typeface="+mn-cs"/>
                          <a:hlinkClick r:id="rId24"/>
                        </a:rPr>
                        <a:t>Hyper-V R2 SP1 Workload Performance By</a:t>
                      </a:r>
                      <a:r>
                        <a:rPr lang="en-US" sz="1200" u="none" kern="1200" baseline="0" dirty="0" smtClean="0">
                          <a:solidFill>
                            <a:schemeClr val="bg1"/>
                          </a:solidFill>
                          <a:effectLst/>
                          <a:latin typeface="+mn-lt"/>
                          <a:ea typeface="+mn-ea"/>
                          <a:cs typeface="+mn-cs"/>
                          <a:hlinkClick r:id="rId24"/>
                        </a:rPr>
                        <a:t> ESG</a:t>
                      </a:r>
                      <a:endParaRPr lang="en-US" sz="1200" u="none" kern="1200" dirty="0" smtClean="0">
                        <a:solidFill>
                          <a:schemeClr val="bg1"/>
                        </a:solidFill>
                        <a:effectLst/>
                        <a:latin typeface="+mn-lt"/>
                        <a:ea typeface="+mn-ea"/>
                        <a:cs typeface="+mn-cs"/>
                      </a:endParaRPr>
                    </a:p>
                  </a:txBody>
                  <a:tcPr marL="68598" marR="685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bl>
          </a:graphicData>
        </a:graphic>
      </p:graphicFrame>
      <p:sp>
        <p:nvSpPr>
          <p:cNvPr id="7" name="Rectangle 6"/>
          <p:cNvSpPr/>
          <p:nvPr/>
        </p:nvSpPr>
        <p:spPr>
          <a:xfrm>
            <a:off x="6667905" y="5390180"/>
            <a:ext cx="2428656" cy="677108"/>
          </a:xfrm>
          <a:prstGeom prst="rect">
            <a:avLst/>
          </a:prstGeom>
        </p:spPr>
        <p:txBody>
          <a:bodyPr wrap="square">
            <a:spAutoFit/>
          </a:bodyPr>
          <a:lstStyle/>
          <a:p>
            <a:r>
              <a:rPr lang="en-US" sz="1400" dirty="0" smtClean="0">
                <a:solidFill>
                  <a:schemeClr val="bg1"/>
                </a:solidFill>
              </a:rPr>
              <a:t>Blogs: </a:t>
            </a:r>
          </a:p>
          <a:p>
            <a:r>
              <a:rPr lang="en-US" sz="1200" dirty="0" smtClean="0">
                <a:solidFill>
                  <a:schemeClr val="bg1"/>
                </a:solidFill>
                <a:hlinkClick r:id="rId25"/>
              </a:rPr>
              <a:t>Windows </a:t>
            </a:r>
            <a:r>
              <a:rPr lang="en-US" sz="1200" dirty="0">
                <a:solidFill>
                  <a:schemeClr val="bg1"/>
                </a:solidFill>
                <a:hlinkClick r:id="rId25"/>
              </a:rPr>
              <a:t>Virtualization Team </a:t>
            </a:r>
            <a:r>
              <a:rPr lang="en-US" sz="1200" dirty="0" smtClean="0">
                <a:solidFill>
                  <a:schemeClr val="bg1"/>
                </a:solidFill>
                <a:hlinkClick r:id="rId25"/>
              </a:rPr>
              <a:t>Blog</a:t>
            </a:r>
            <a:r>
              <a:rPr lang="en-US" sz="1200" dirty="0" smtClean="0">
                <a:solidFill>
                  <a:schemeClr val="bg1"/>
                </a:solidFill>
              </a:rPr>
              <a:t>  </a:t>
            </a:r>
            <a:r>
              <a:rPr lang="en-US" sz="1200" dirty="0" smtClean="0">
                <a:solidFill>
                  <a:schemeClr val="bg1"/>
                </a:solidFill>
                <a:hlinkClick r:id="rId26"/>
              </a:rPr>
              <a:t>SQLOS Team Blog</a:t>
            </a:r>
            <a:endParaRPr lang="en-US" sz="1200" dirty="0" smtClean="0">
              <a:solidFill>
                <a:schemeClr val="bg1"/>
              </a:solidFill>
            </a:endParaRPr>
          </a:p>
        </p:txBody>
      </p:sp>
      <p:sp>
        <p:nvSpPr>
          <p:cNvPr id="5" name="Rectangle 4"/>
          <p:cNvSpPr/>
          <p:nvPr/>
        </p:nvSpPr>
        <p:spPr>
          <a:xfrm>
            <a:off x="6679848" y="4437112"/>
            <a:ext cx="2428656" cy="492443"/>
          </a:xfrm>
          <a:prstGeom prst="rect">
            <a:avLst/>
          </a:prstGeom>
        </p:spPr>
        <p:txBody>
          <a:bodyPr wrap="square">
            <a:spAutoFit/>
          </a:bodyPr>
          <a:lstStyle/>
          <a:p>
            <a:r>
              <a:rPr lang="en-US" sz="1400" dirty="0" smtClean="0">
                <a:solidFill>
                  <a:schemeClr val="bg1"/>
                </a:solidFill>
              </a:rPr>
              <a:t>Web site: </a:t>
            </a:r>
          </a:p>
          <a:p>
            <a:r>
              <a:rPr lang="en-US" sz="1200" dirty="0" smtClean="0">
                <a:solidFill>
                  <a:schemeClr val="bg1"/>
                </a:solidFill>
                <a:hlinkClick r:id="rId27"/>
              </a:rPr>
              <a:t>SQL Server for Private Cloud</a:t>
            </a:r>
            <a:endParaRPr lang="en-US" sz="1200" dirty="0" smtClean="0">
              <a:solidFill>
                <a:schemeClr val="bg1"/>
              </a:solidFill>
            </a:endParaRPr>
          </a:p>
        </p:txBody>
      </p:sp>
    </p:spTree>
    <p:extLst>
      <p:ext uri="{BB962C8B-B14F-4D97-AF65-F5344CB8AC3E}">
        <p14:creationId xmlns:p14="http://schemas.microsoft.com/office/powerpoint/2010/main" val="2412297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4624"/>
            <a:ext cx="8229600" cy="1143000"/>
          </a:xfrm>
        </p:spPr>
        <p:txBody>
          <a:bodyPr>
            <a:normAutofit fontScale="90000"/>
          </a:bodyPr>
          <a:lstStyle/>
          <a:p>
            <a:r>
              <a:rPr lang="en-US" sz="3600" dirty="0" smtClean="0"/>
              <a:t>Why Hyper-V is the best virtualization for SQL Server </a:t>
            </a:r>
            <a:r>
              <a:rPr lang="en-US" sz="3600" dirty="0">
                <a:solidFill>
                  <a:schemeClr val="accent1">
                    <a:alpha val="99000"/>
                  </a:schemeClr>
                </a:solidFill>
              </a:rPr>
              <a:t>(mission critical workloads)</a:t>
            </a:r>
          </a:p>
        </p:txBody>
      </p:sp>
      <p:sp>
        <p:nvSpPr>
          <p:cNvPr id="5" name="Content Placeholder 2"/>
          <p:cNvSpPr txBox="1">
            <a:spLocks/>
          </p:cNvSpPr>
          <p:nvPr/>
        </p:nvSpPr>
        <p:spPr>
          <a:xfrm>
            <a:off x="293975" y="1142184"/>
            <a:ext cx="8556573" cy="5407634"/>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u="sng" dirty="0" smtClean="0">
                <a:solidFill>
                  <a:schemeClr val="bg1"/>
                </a:solidFill>
              </a:rPr>
              <a:t>On-par Performance</a:t>
            </a:r>
            <a:r>
              <a:rPr lang="en-US" sz="2000" dirty="0" smtClean="0">
                <a:solidFill>
                  <a:schemeClr val="bg1"/>
                </a:solidFill>
              </a:rPr>
              <a:t> </a:t>
            </a:r>
            <a:r>
              <a:rPr lang="en-US" sz="1600" dirty="0" smtClean="0">
                <a:solidFill>
                  <a:schemeClr val="bg1"/>
                </a:solidFill>
              </a:rPr>
              <a:t>– SQL Server on Hyper-V or VMware</a:t>
            </a:r>
          </a:p>
          <a:p>
            <a:pPr lvl="1"/>
            <a:r>
              <a:rPr lang="en-US" sz="1400" dirty="0" smtClean="0">
                <a:solidFill>
                  <a:schemeClr val="bg1"/>
                </a:solidFill>
              </a:rPr>
              <a:t>Very close to native performance for </a:t>
            </a:r>
            <a:r>
              <a:rPr lang="en-US" sz="1400" dirty="0" smtClean="0">
                <a:solidFill>
                  <a:schemeClr val="bg1"/>
                </a:solidFill>
                <a:hlinkClick r:id="rId3"/>
              </a:rPr>
              <a:t>Hyper-V</a:t>
            </a:r>
            <a:r>
              <a:rPr lang="en-US" sz="1400" dirty="0" smtClean="0">
                <a:solidFill>
                  <a:schemeClr val="bg1"/>
                </a:solidFill>
              </a:rPr>
              <a:t> and </a:t>
            </a:r>
            <a:r>
              <a:rPr lang="en-US" sz="1400" dirty="0" smtClean="0">
                <a:solidFill>
                  <a:schemeClr val="bg1"/>
                </a:solidFill>
                <a:hlinkClick r:id="rId4"/>
              </a:rPr>
              <a:t>VMware</a:t>
            </a:r>
            <a:r>
              <a:rPr lang="en-US" sz="1400" dirty="0" smtClean="0">
                <a:solidFill>
                  <a:schemeClr val="bg1"/>
                </a:solidFill>
              </a:rPr>
              <a:t> running SQL Server</a:t>
            </a:r>
          </a:p>
          <a:p>
            <a:pPr lvl="1"/>
            <a:r>
              <a:rPr lang="en-US" sz="1400" dirty="0" smtClean="0">
                <a:solidFill>
                  <a:schemeClr val="bg1"/>
                </a:solidFill>
              </a:rPr>
              <a:t>Both products uses the </a:t>
            </a:r>
            <a:r>
              <a:rPr lang="en-US" sz="1400" dirty="0" smtClean="0">
                <a:solidFill>
                  <a:schemeClr val="bg1"/>
                </a:solidFill>
                <a:hlinkClick r:id="rId5"/>
              </a:rPr>
              <a:t>latest features</a:t>
            </a:r>
            <a:r>
              <a:rPr lang="en-US" sz="1400" u="sng" dirty="0" smtClean="0">
                <a:solidFill>
                  <a:schemeClr val="bg1"/>
                </a:solidFill>
                <a:hlinkClick r:id="rId5"/>
              </a:rPr>
              <a:t> </a:t>
            </a:r>
            <a:r>
              <a:rPr lang="en-US" sz="1400" dirty="0" smtClean="0">
                <a:solidFill>
                  <a:schemeClr val="bg1"/>
                </a:solidFill>
              </a:rPr>
              <a:t>from Intel (EPT) and AMD chip (NPT)</a:t>
            </a:r>
          </a:p>
          <a:p>
            <a:r>
              <a:rPr lang="en-US" sz="2000" u="sng" dirty="0" smtClean="0">
                <a:solidFill>
                  <a:schemeClr val="bg1"/>
                </a:solidFill>
              </a:rPr>
              <a:t>Windows Clustering is the Key HA Technology</a:t>
            </a:r>
          </a:p>
          <a:p>
            <a:pPr lvl="1"/>
            <a:r>
              <a:rPr lang="en-US" sz="1400" dirty="0" smtClean="0">
                <a:solidFill>
                  <a:schemeClr val="bg1"/>
                </a:solidFill>
              </a:rPr>
              <a:t>Windows Clustering is a mature technology and part of Windows Server</a:t>
            </a:r>
          </a:p>
          <a:p>
            <a:pPr lvl="1"/>
            <a:r>
              <a:rPr lang="en-US" sz="1400" dirty="0" smtClean="0">
                <a:solidFill>
                  <a:schemeClr val="bg1"/>
                </a:solidFill>
              </a:rPr>
              <a:t>More SQL Server customers implemented Failover Clustering for SQL Server over DB Mirroring &amp; Log Shipping (especially in high-end mission critical SQL Server applications) </a:t>
            </a:r>
          </a:p>
          <a:p>
            <a:pPr lvl="1"/>
            <a:r>
              <a:rPr lang="en-US" sz="1400" dirty="0" smtClean="0">
                <a:solidFill>
                  <a:schemeClr val="bg1"/>
                </a:solidFill>
              </a:rPr>
              <a:t>Upcoming SQL Server “Denali” HA (AlwaysOn) make use of Windows Clustering</a:t>
            </a:r>
          </a:p>
          <a:p>
            <a:r>
              <a:rPr lang="en-US" sz="2000" u="sng" dirty="0" smtClean="0">
                <a:solidFill>
                  <a:schemeClr val="bg1"/>
                </a:solidFill>
              </a:rPr>
              <a:t>Customers Lose Key VMware Features in Failover Clustering* </a:t>
            </a:r>
          </a:p>
          <a:p>
            <a:pPr lvl="1"/>
            <a:r>
              <a:rPr lang="en-US" sz="1400" dirty="0" smtClean="0">
                <a:solidFill>
                  <a:schemeClr val="bg1"/>
                </a:solidFill>
              </a:rPr>
              <a:t>VM mobility: No vMotion (Key reason to virtualize </a:t>
            </a:r>
            <a:r>
              <a:rPr lang="en-US" sz="1400" dirty="0" smtClean="0">
                <a:solidFill>
                  <a:schemeClr val="bg1"/>
                </a:solidFill>
                <a:hlinkClick r:id="rId6"/>
              </a:rPr>
              <a:t>http://www.vmware.com/virtualization/why-virtualize.html</a:t>
            </a:r>
            <a:r>
              <a:rPr lang="en-US" sz="1400" dirty="0" smtClean="0">
                <a:solidFill>
                  <a:schemeClr val="bg1"/>
                </a:solidFill>
              </a:rPr>
              <a:t> )</a:t>
            </a:r>
          </a:p>
          <a:p>
            <a:pPr lvl="1"/>
            <a:r>
              <a:rPr lang="en-US" sz="1400" dirty="0" smtClean="0">
                <a:solidFill>
                  <a:schemeClr val="bg1"/>
                </a:solidFill>
              </a:rPr>
              <a:t>Dynamic Resource Allocation: </a:t>
            </a:r>
          </a:p>
          <a:p>
            <a:pPr lvl="2"/>
            <a:r>
              <a:rPr lang="en-US" sz="1100" dirty="0" smtClean="0">
                <a:solidFill>
                  <a:schemeClr val="bg1"/>
                </a:solidFill>
              </a:rPr>
              <a:t>No automation level for VMware DRS (Dynamic Resource Scheduling)</a:t>
            </a:r>
          </a:p>
          <a:p>
            <a:pPr lvl="2"/>
            <a:r>
              <a:rPr lang="en-US" sz="1100" dirty="0" smtClean="0">
                <a:solidFill>
                  <a:schemeClr val="bg1"/>
                </a:solidFill>
              </a:rPr>
              <a:t>No Virtual Machine Restart Priority</a:t>
            </a:r>
          </a:p>
          <a:p>
            <a:pPr lvl="1"/>
            <a:r>
              <a:rPr lang="en-US" sz="1400" dirty="0" smtClean="0">
                <a:solidFill>
                  <a:schemeClr val="bg1"/>
                </a:solidFill>
              </a:rPr>
              <a:t>Zero-loss: No VMware Fault Tolerance</a:t>
            </a:r>
          </a:p>
          <a:p>
            <a:pPr lvl="1"/>
            <a:r>
              <a:rPr lang="en-US" sz="1400" dirty="0" smtClean="0">
                <a:solidFill>
                  <a:schemeClr val="bg1"/>
                </a:solidFill>
              </a:rPr>
              <a:t>Virtual SAN: No N-Port ID virtualization (NPIV)</a:t>
            </a:r>
          </a:p>
          <a:p>
            <a:pPr lvl="1"/>
            <a:r>
              <a:rPr lang="en-US" sz="1400" dirty="0" smtClean="0">
                <a:solidFill>
                  <a:schemeClr val="bg1"/>
                </a:solidFill>
              </a:rPr>
              <a:t>Memory overcommit not recommended</a:t>
            </a:r>
          </a:p>
          <a:p>
            <a:r>
              <a:rPr lang="en-US" sz="2000" u="sng" dirty="0" smtClean="0">
                <a:solidFill>
                  <a:schemeClr val="bg1"/>
                </a:solidFill>
              </a:rPr>
              <a:t>Customers Retain ALL Hyper-V Features in Failover Clustering</a:t>
            </a:r>
            <a:r>
              <a:rPr lang="en-US" sz="2000" dirty="0" smtClean="0">
                <a:solidFill>
                  <a:schemeClr val="bg1"/>
                </a:solidFill>
              </a:rPr>
              <a:t> </a:t>
            </a:r>
            <a:r>
              <a:rPr lang="en-US" sz="1600" dirty="0" smtClean="0">
                <a:solidFill>
                  <a:schemeClr val="bg1"/>
                </a:solidFill>
              </a:rPr>
              <a:t>– Live Migration, NPIV^, Dynamic Memory, Mixed Guest/Host Clustering, and many more</a:t>
            </a:r>
          </a:p>
        </p:txBody>
      </p:sp>
      <p:sp>
        <p:nvSpPr>
          <p:cNvPr id="6" name="Rectangle 5"/>
          <p:cNvSpPr/>
          <p:nvPr/>
        </p:nvSpPr>
        <p:spPr>
          <a:xfrm>
            <a:off x="1819742" y="6165304"/>
            <a:ext cx="7504786" cy="523220"/>
          </a:xfrm>
          <a:prstGeom prst="rect">
            <a:avLst/>
          </a:prstGeom>
        </p:spPr>
        <p:txBody>
          <a:bodyPr wrap="square">
            <a:spAutoFit/>
          </a:bodyPr>
          <a:lstStyle/>
          <a:p>
            <a:pPr defTabSz="914400">
              <a:defRPr/>
            </a:pPr>
            <a:r>
              <a:rPr lang="en-US" sz="1400" dirty="0" smtClean="0">
                <a:solidFill>
                  <a:schemeClr val="bg1"/>
                </a:solidFill>
              </a:rPr>
              <a:t>*VMware publication (page 11) </a:t>
            </a:r>
            <a:r>
              <a:rPr lang="en-US" sz="1400" dirty="0">
                <a:solidFill>
                  <a:schemeClr val="bg1"/>
                </a:solidFill>
                <a:hlinkClick r:id="rId7"/>
              </a:rPr>
              <a:t>http://</a:t>
            </a:r>
            <a:r>
              <a:rPr lang="en-US" sz="1400" dirty="0" smtClean="0">
                <a:solidFill>
                  <a:schemeClr val="bg1"/>
                </a:solidFill>
                <a:hlinkClick r:id="rId7"/>
              </a:rPr>
              <a:t>www.vmware.com/pdf/vsphere4/r41/vsp_41_mscs.pdf</a:t>
            </a:r>
            <a:r>
              <a:rPr lang="en-US" sz="1400" dirty="0" smtClean="0">
                <a:solidFill>
                  <a:schemeClr val="bg1"/>
                </a:solidFill>
              </a:rPr>
              <a:t> </a:t>
            </a:r>
          </a:p>
          <a:p>
            <a:pPr defTabSz="914400">
              <a:defRPr/>
            </a:pPr>
            <a:r>
              <a:rPr lang="en-US" sz="1400" dirty="0" smtClean="0">
                <a:solidFill>
                  <a:schemeClr val="bg1"/>
                </a:solidFill>
              </a:rPr>
              <a:t>^Needs SCVMM for NPIV support</a:t>
            </a:r>
            <a:endParaRPr lang="en-US" sz="1400" dirty="0">
              <a:solidFill>
                <a:schemeClr val="bg1"/>
              </a:solidFill>
            </a:endParaRPr>
          </a:p>
        </p:txBody>
      </p:sp>
      <p:sp>
        <p:nvSpPr>
          <p:cNvPr id="7" name="TextBox 6"/>
          <p:cNvSpPr txBox="1"/>
          <p:nvPr/>
        </p:nvSpPr>
        <p:spPr>
          <a:xfrm>
            <a:off x="1775352" y="2461007"/>
            <a:ext cx="5299354" cy="3323987"/>
          </a:xfrm>
          <a:prstGeom prst="rect">
            <a:avLst/>
          </a:prstGeom>
        </p:spPr>
        <p:style>
          <a:lnRef idx="1">
            <a:schemeClr val="accent2"/>
          </a:lnRef>
          <a:fillRef idx="3">
            <a:schemeClr val="accent2"/>
          </a:fillRef>
          <a:effectRef idx="2">
            <a:schemeClr val="accent2"/>
          </a:effectRef>
          <a:fontRef idx="minor">
            <a:schemeClr val="lt1"/>
          </a:fontRef>
        </p:style>
        <p:txBody>
          <a:bodyPr wrap="square" lIns="0" tIns="0" rIns="0" bIns="0" rtlCol="0">
            <a:spAutoFit/>
          </a:bodyPr>
          <a:lstStyle/>
          <a:p>
            <a:endParaRPr lang="en-US" sz="3600" dirty="0" smtClean="0">
              <a:solidFill>
                <a:schemeClr val="bg1"/>
              </a:solidFill>
            </a:endParaRPr>
          </a:p>
          <a:p>
            <a:pPr algn="ctr"/>
            <a:r>
              <a:rPr lang="en-US" sz="3600" dirty="0" smtClean="0">
                <a:solidFill>
                  <a:schemeClr val="bg1"/>
                </a:solidFill>
              </a:rPr>
              <a:t>Hyper-V </a:t>
            </a:r>
            <a:r>
              <a:rPr lang="en-US" sz="3600" dirty="0">
                <a:solidFill>
                  <a:schemeClr val="bg1"/>
                </a:solidFill>
              </a:rPr>
              <a:t>is best for SQL Server</a:t>
            </a:r>
          </a:p>
          <a:p>
            <a:endParaRPr lang="en-US" sz="3600" dirty="0" smtClean="0">
              <a:solidFill>
                <a:schemeClr val="bg1"/>
              </a:solidFill>
            </a:endParaRPr>
          </a:p>
          <a:p>
            <a:pPr algn="ctr"/>
            <a:r>
              <a:rPr lang="en-US" sz="3600" dirty="0" smtClean="0">
                <a:solidFill>
                  <a:schemeClr val="bg1"/>
                </a:solidFill>
                <a:hlinkClick r:id="rId8"/>
              </a:rPr>
              <a:t>Customer ready white paper</a:t>
            </a:r>
            <a:endParaRPr lang="en-US" sz="3600" dirty="0"/>
          </a:p>
          <a:p>
            <a:pPr algn="ctr"/>
            <a:endParaRPr lang="en-US" sz="3600" dirty="0" smtClean="0">
              <a:solidFill>
                <a:schemeClr val="bg1"/>
              </a:solidFill>
            </a:endParaRPr>
          </a:p>
        </p:txBody>
      </p:sp>
    </p:spTree>
    <p:extLst>
      <p:ext uri="{BB962C8B-B14F-4D97-AF65-F5344CB8AC3E}">
        <p14:creationId xmlns:p14="http://schemas.microsoft.com/office/powerpoint/2010/main" val="1253251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1"/>
            <a:ext cx="8363938" cy="1218795"/>
          </a:xfrm>
        </p:spPr>
        <p:txBody>
          <a:bodyPr/>
          <a:lstStyle/>
          <a:p>
            <a:r>
              <a:rPr lang="en-GB" dirty="0" smtClean="0"/>
              <a:t>Microsoft Virtualization: The Best Choice for Microsoft Server Applications</a:t>
            </a:r>
            <a:endParaRPr lang="en-GB" dirty="0"/>
          </a:p>
        </p:txBody>
      </p:sp>
      <p:grpSp>
        <p:nvGrpSpPr>
          <p:cNvPr id="22" name="Group 21"/>
          <p:cNvGrpSpPr/>
          <p:nvPr/>
        </p:nvGrpSpPr>
        <p:grpSpPr>
          <a:xfrm>
            <a:off x="413846" y="1774251"/>
            <a:ext cx="2695330" cy="3569641"/>
            <a:chOff x="551651" y="1703001"/>
            <a:chExt cx="3592838" cy="3569641"/>
          </a:xfrm>
          <a:solidFill>
            <a:schemeClr val="accent1">
              <a:lumMod val="50000"/>
            </a:schemeClr>
          </a:solidFill>
        </p:grpSpPr>
        <p:sp>
          <p:nvSpPr>
            <p:cNvPr id="4" name="Rounded Rectangle 3"/>
            <p:cNvSpPr/>
            <p:nvPr/>
          </p:nvSpPr>
          <p:spPr bwMode="auto">
            <a:xfrm>
              <a:off x="551651" y="1703001"/>
              <a:ext cx="3592838" cy="3569641"/>
            </a:xfrm>
            <a:prstGeom prst="roundRect">
              <a:avLst>
                <a:gd name="adj" fmla="val 8160"/>
              </a:avLst>
            </a:prstGeom>
            <a:grp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defTabSz="914099"/>
              <a:r>
                <a:rPr lang="en-US" sz="2200" b="1" dirty="0" smtClean="0">
                  <a:solidFill>
                    <a:schemeClr val="bg1"/>
                  </a:solidFill>
                </a:rPr>
                <a:t>Built</a:t>
              </a:r>
            </a:p>
            <a:p>
              <a:pPr defTabSz="914099"/>
              <a:r>
                <a:rPr lang="en-US" sz="2200" b="1" dirty="0">
                  <a:solidFill>
                    <a:schemeClr val="bg1"/>
                  </a:solidFill>
                </a:rPr>
                <a:t>f</a:t>
              </a:r>
              <a:r>
                <a:rPr lang="en-US" sz="2200" b="1" dirty="0" smtClean="0">
                  <a:solidFill>
                    <a:schemeClr val="bg1"/>
                  </a:solidFill>
                </a:rPr>
                <a:t>or</a:t>
              </a:r>
            </a:p>
            <a:p>
              <a:pPr defTabSz="914099"/>
              <a:r>
                <a:rPr lang="en-US" sz="2200" b="1" dirty="0" smtClean="0">
                  <a:solidFill>
                    <a:schemeClr val="bg1"/>
                  </a:solidFill>
                </a:rPr>
                <a:t>Windows</a:t>
              </a:r>
            </a:p>
          </p:txBody>
        </p:sp>
        <p:pic>
          <p:nvPicPr>
            <p:cNvPr id="7" name="Picture 2"/>
            <p:cNvPicPr>
              <a:picLocks noChangeAspect="1" noChangeArrowheads="1"/>
            </p:cNvPicPr>
            <p:nvPr/>
          </p:nvPicPr>
          <p:blipFill>
            <a:blip r:embed="rId2"/>
            <a:srcRect/>
            <a:stretch>
              <a:fillRect/>
            </a:stretch>
          </p:blipFill>
          <p:spPr bwMode="auto">
            <a:xfrm>
              <a:off x="2366026" y="1847118"/>
              <a:ext cx="1466467" cy="966745"/>
            </a:xfrm>
            <a:prstGeom prst="rect">
              <a:avLst/>
            </a:prstGeom>
            <a:grpFill/>
            <a:ln w="9525">
              <a:noFill/>
              <a:miter lim="800000"/>
              <a:headEnd/>
              <a:tailEnd/>
            </a:ln>
          </p:spPr>
        </p:pic>
        <p:sp>
          <p:nvSpPr>
            <p:cNvPr id="13" name="TextBox 12"/>
            <p:cNvSpPr txBox="1"/>
            <p:nvPr/>
          </p:nvSpPr>
          <p:spPr>
            <a:xfrm>
              <a:off x="783771" y="3059368"/>
              <a:ext cx="3084347" cy="553998"/>
            </a:xfrm>
            <a:prstGeom prst="rect">
              <a:avLst/>
            </a:prstGeom>
            <a:grpFill/>
          </p:spPr>
          <p:txBody>
            <a:bodyPr wrap="square" lIns="0" tIns="0" rIns="0" bIns="0" rtlCol="0">
              <a:spAutoFit/>
            </a:bodyPr>
            <a:lstStyle/>
            <a:p>
              <a:pPr algn="ctr"/>
              <a:r>
                <a:rPr lang="en-GB" b="1" dirty="0" smtClean="0">
                  <a:solidFill>
                    <a:schemeClr val="bg1"/>
                  </a:solidFill>
                </a:rPr>
                <a:t>*Built-in Virtualization with one-stop support</a:t>
              </a:r>
            </a:p>
          </p:txBody>
        </p:sp>
        <p:sp>
          <p:nvSpPr>
            <p:cNvPr id="14" name="TextBox 13"/>
            <p:cNvSpPr txBox="1"/>
            <p:nvPr/>
          </p:nvSpPr>
          <p:spPr>
            <a:xfrm>
              <a:off x="805896" y="3769981"/>
              <a:ext cx="3084347" cy="553998"/>
            </a:xfrm>
            <a:prstGeom prst="rect">
              <a:avLst/>
            </a:prstGeom>
            <a:grpFill/>
          </p:spPr>
          <p:txBody>
            <a:bodyPr wrap="square" lIns="0" tIns="0" rIns="0" bIns="0" rtlCol="0">
              <a:spAutoFit/>
            </a:bodyPr>
            <a:lstStyle/>
            <a:p>
              <a:pPr algn="ctr"/>
              <a:r>
                <a:rPr lang="en-GB" b="1" dirty="0" smtClean="0">
                  <a:solidFill>
                    <a:schemeClr val="bg1"/>
                  </a:solidFill>
                </a:rPr>
                <a:t>*Large Partner</a:t>
              </a:r>
              <a:br>
                <a:rPr lang="en-GB" b="1" dirty="0" smtClean="0">
                  <a:solidFill>
                    <a:schemeClr val="bg1"/>
                  </a:solidFill>
                </a:rPr>
              </a:br>
              <a:r>
                <a:rPr lang="en-GB" b="1" dirty="0" smtClean="0">
                  <a:solidFill>
                    <a:schemeClr val="bg1"/>
                  </a:solidFill>
                </a:rPr>
                <a:t>Ecosystem</a:t>
              </a:r>
            </a:p>
          </p:txBody>
        </p:sp>
        <p:sp>
          <p:nvSpPr>
            <p:cNvPr id="15" name="TextBox 14"/>
            <p:cNvSpPr txBox="1"/>
            <p:nvPr/>
          </p:nvSpPr>
          <p:spPr>
            <a:xfrm>
              <a:off x="783770" y="4456771"/>
              <a:ext cx="3084347" cy="553998"/>
            </a:xfrm>
            <a:prstGeom prst="rect">
              <a:avLst/>
            </a:prstGeom>
            <a:grpFill/>
          </p:spPr>
          <p:txBody>
            <a:bodyPr wrap="square" lIns="0" tIns="0" rIns="0" bIns="0" rtlCol="0">
              <a:spAutoFit/>
            </a:bodyPr>
            <a:lstStyle/>
            <a:p>
              <a:pPr algn="ctr"/>
              <a:r>
                <a:rPr lang="en-GB" b="1" dirty="0" smtClean="0">
                  <a:solidFill>
                    <a:schemeClr val="bg1"/>
                  </a:solidFill>
                </a:rPr>
                <a:t>Increased Deployment Options</a:t>
              </a:r>
            </a:p>
          </p:txBody>
        </p:sp>
      </p:grpSp>
      <p:grpSp>
        <p:nvGrpSpPr>
          <p:cNvPr id="23" name="Group 22"/>
          <p:cNvGrpSpPr/>
          <p:nvPr/>
        </p:nvGrpSpPr>
        <p:grpSpPr>
          <a:xfrm>
            <a:off x="3214596" y="1774251"/>
            <a:ext cx="2727583" cy="3569641"/>
            <a:chOff x="4285010" y="1703001"/>
            <a:chExt cx="3635829" cy="3569641"/>
          </a:xfrm>
          <a:solidFill>
            <a:schemeClr val="accent1">
              <a:lumMod val="50000"/>
            </a:schemeClr>
          </a:solidFill>
        </p:grpSpPr>
        <p:sp>
          <p:nvSpPr>
            <p:cNvPr id="5" name="Rounded Rectangle 4"/>
            <p:cNvSpPr/>
            <p:nvPr/>
          </p:nvSpPr>
          <p:spPr bwMode="auto">
            <a:xfrm>
              <a:off x="4285010" y="1703001"/>
              <a:ext cx="3635829" cy="3569641"/>
            </a:xfrm>
            <a:prstGeom prst="roundRect">
              <a:avLst>
                <a:gd name="adj" fmla="val 8160"/>
              </a:avLst>
            </a:prstGeom>
            <a:grp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defTabSz="914099"/>
              <a:r>
                <a:rPr lang="en-US" sz="2200" b="1" dirty="0" smtClean="0">
                  <a:solidFill>
                    <a:schemeClr val="bg1">
                      <a:alpha val="99000"/>
                    </a:schemeClr>
                  </a:solidFill>
                </a:rPr>
                <a:t>Complete</a:t>
              </a:r>
              <a:br>
                <a:rPr lang="en-US" sz="2200" b="1" dirty="0" smtClean="0">
                  <a:solidFill>
                    <a:schemeClr val="bg1">
                      <a:alpha val="99000"/>
                    </a:schemeClr>
                  </a:solidFill>
                </a:rPr>
              </a:br>
              <a:r>
                <a:rPr lang="en-US" sz="2200" b="1" dirty="0" smtClean="0">
                  <a:solidFill>
                    <a:schemeClr val="bg1">
                      <a:alpha val="99000"/>
                    </a:schemeClr>
                  </a:solidFill>
                </a:rPr>
                <a:t>Management</a:t>
              </a:r>
              <a:br>
                <a:rPr lang="en-US" sz="2200" b="1" dirty="0" smtClean="0">
                  <a:solidFill>
                    <a:schemeClr val="bg1">
                      <a:alpha val="99000"/>
                    </a:schemeClr>
                  </a:solidFill>
                </a:rPr>
              </a:br>
              <a:r>
                <a:rPr lang="en-US" sz="2200" b="1" dirty="0" smtClean="0">
                  <a:solidFill>
                    <a:schemeClr val="bg1">
                      <a:alpha val="99000"/>
                    </a:schemeClr>
                  </a:solidFill>
                </a:rPr>
                <a:t>Solution</a:t>
              </a:r>
            </a:p>
          </p:txBody>
        </p:sp>
        <p:pic>
          <p:nvPicPr>
            <p:cNvPr id="8" name="Picture 4"/>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5076" r="15076"/>
            <a:stretch/>
          </p:blipFill>
          <p:spPr bwMode="auto">
            <a:xfrm>
              <a:off x="6574338" y="1815396"/>
              <a:ext cx="1299317" cy="1110306"/>
            </a:xfrm>
            <a:prstGeom prst="rect">
              <a:avLst/>
            </a:prstGeom>
            <a:grpFill/>
            <a:ln>
              <a:noFill/>
            </a:ln>
          </p:spPr>
        </p:pic>
        <p:sp>
          <p:nvSpPr>
            <p:cNvPr id="16" name="TextBox 15"/>
            <p:cNvSpPr txBox="1"/>
            <p:nvPr/>
          </p:nvSpPr>
          <p:spPr>
            <a:xfrm>
              <a:off x="4560750" y="3059368"/>
              <a:ext cx="3084347" cy="553998"/>
            </a:xfrm>
            <a:prstGeom prst="rect">
              <a:avLst/>
            </a:prstGeom>
            <a:grpFill/>
          </p:spPr>
          <p:txBody>
            <a:bodyPr wrap="square" lIns="0" tIns="0" rIns="0" bIns="0" rtlCol="0">
              <a:spAutoFit/>
            </a:bodyPr>
            <a:lstStyle/>
            <a:p>
              <a:pPr algn="ctr"/>
              <a:r>
                <a:rPr lang="en-GB" b="1" dirty="0" smtClean="0">
                  <a:solidFill>
                    <a:schemeClr val="bg1"/>
                  </a:solidFill>
                </a:rPr>
                <a:t>*Deep Application Knowledge</a:t>
              </a:r>
            </a:p>
          </p:txBody>
        </p:sp>
        <p:sp>
          <p:nvSpPr>
            <p:cNvPr id="17" name="TextBox 16"/>
            <p:cNvSpPr txBox="1"/>
            <p:nvPr/>
          </p:nvSpPr>
          <p:spPr>
            <a:xfrm>
              <a:off x="4582875" y="3769981"/>
              <a:ext cx="3084347" cy="553998"/>
            </a:xfrm>
            <a:prstGeom prst="rect">
              <a:avLst/>
            </a:prstGeom>
            <a:grpFill/>
          </p:spPr>
          <p:txBody>
            <a:bodyPr wrap="square" lIns="0" tIns="0" rIns="0" bIns="0" rtlCol="0">
              <a:spAutoFit/>
            </a:bodyPr>
            <a:lstStyle/>
            <a:p>
              <a:pPr algn="ctr"/>
              <a:r>
                <a:rPr lang="en-GB" b="1" dirty="0" smtClean="0">
                  <a:solidFill>
                    <a:schemeClr val="bg1"/>
                  </a:solidFill>
                </a:rPr>
                <a:t>*Physical &amp; Virtual Management</a:t>
              </a:r>
            </a:p>
          </p:txBody>
        </p:sp>
        <p:sp>
          <p:nvSpPr>
            <p:cNvPr id="18" name="TextBox 17"/>
            <p:cNvSpPr txBox="1"/>
            <p:nvPr/>
          </p:nvSpPr>
          <p:spPr>
            <a:xfrm>
              <a:off x="4582874" y="4456771"/>
              <a:ext cx="3084347" cy="553998"/>
            </a:xfrm>
            <a:prstGeom prst="rect">
              <a:avLst/>
            </a:prstGeom>
            <a:grpFill/>
          </p:spPr>
          <p:txBody>
            <a:bodyPr wrap="square" lIns="0" tIns="0" rIns="0" bIns="0" rtlCol="0">
              <a:spAutoFit/>
            </a:bodyPr>
            <a:lstStyle/>
            <a:p>
              <a:pPr algn="ctr"/>
              <a:r>
                <a:rPr lang="en-GB" b="1" dirty="0" smtClean="0">
                  <a:solidFill>
                    <a:schemeClr val="bg1"/>
                  </a:solidFill>
                </a:rPr>
                <a:t>*Cross-Platform &amp; Hypervisor Support</a:t>
              </a:r>
            </a:p>
          </p:txBody>
        </p:sp>
      </p:grpSp>
      <p:grpSp>
        <p:nvGrpSpPr>
          <p:cNvPr id="24" name="Group 23"/>
          <p:cNvGrpSpPr/>
          <p:nvPr/>
        </p:nvGrpSpPr>
        <p:grpSpPr>
          <a:xfrm>
            <a:off x="6049085" y="1774251"/>
            <a:ext cx="2706793" cy="3569642"/>
            <a:chOff x="8063346" y="1703001"/>
            <a:chExt cx="3608117" cy="3569642"/>
          </a:xfrm>
          <a:solidFill>
            <a:schemeClr val="accent1">
              <a:lumMod val="50000"/>
            </a:schemeClr>
          </a:solidFill>
        </p:grpSpPr>
        <p:sp>
          <p:nvSpPr>
            <p:cNvPr id="6" name="Rounded Rectangle 5"/>
            <p:cNvSpPr/>
            <p:nvPr/>
          </p:nvSpPr>
          <p:spPr bwMode="auto">
            <a:xfrm>
              <a:off x="8063346" y="1703001"/>
              <a:ext cx="3608117" cy="3569642"/>
            </a:xfrm>
            <a:prstGeom prst="roundRect">
              <a:avLst>
                <a:gd name="adj" fmla="val 8160"/>
              </a:avLst>
            </a:prstGeom>
            <a:grp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defTabSz="914099"/>
              <a:r>
                <a:rPr lang="en-US" sz="2200" b="1" dirty="0" smtClean="0">
                  <a:solidFill>
                    <a:schemeClr val="bg1">
                      <a:alpha val="99000"/>
                    </a:schemeClr>
                  </a:solidFill>
                </a:rPr>
                <a:t>Low Cost</a:t>
              </a:r>
              <a:br>
                <a:rPr lang="en-US" sz="2200" b="1" dirty="0" smtClean="0">
                  <a:solidFill>
                    <a:schemeClr val="bg1">
                      <a:alpha val="99000"/>
                    </a:schemeClr>
                  </a:solidFill>
                </a:rPr>
              </a:br>
              <a:r>
                <a:rPr lang="en-US" sz="2200" b="1" dirty="0" smtClean="0">
                  <a:solidFill>
                    <a:schemeClr val="bg1">
                      <a:alpha val="99000"/>
                    </a:schemeClr>
                  </a:solidFill>
                </a:rPr>
                <a:t>Complete</a:t>
              </a:r>
              <a:br>
                <a:rPr lang="en-US" sz="2200" b="1" dirty="0" smtClean="0">
                  <a:solidFill>
                    <a:schemeClr val="bg1">
                      <a:alpha val="99000"/>
                    </a:schemeClr>
                  </a:solidFill>
                </a:rPr>
              </a:br>
              <a:r>
                <a:rPr lang="en-US" sz="2200" b="1" dirty="0" smtClean="0">
                  <a:solidFill>
                    <a:schemeClr val="bg1">
                      <a:alpha val="99000"/>
                    </a:schemeClr>
                  </a:solidFill>
                </a:rPr>
                <a:t>Solution</a:t>
              </a:r>
            </a:p>
          </p:txBody>
        </p:sp>
        <p:pic>
          <p:nvPicPr>
            <p:cNvPr id="9" name="Picture 88" descr="iStock_000009046950XSmall.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rot="21095169">
              <a:off x="9866623" y="1765083"/>
              <a:ext cx="1592853" cy="1291575"/>
            </a:xfrm>
            <a:prstGeom prst="rect">
              <a:avLst/>
            </a:prstGeom>
            <a:grpFill/>
            <a:ln w="9525">
              <a:noFill/>
              <a:miter lim="800000"/>
              <a:headEnd/>
              <a:tailEnd/>
            </a:ln>
          </p:spPr>
        </p:pic>
        <p:sp>
          <p:nvSpPr>
            <p:cNvPr id="19" name="TextBox 18"/>
            <p:cNvSpPr txBox="1"/>
            <p:nvPr/>
          </p:nvSpPr>
          <p:spPr>
            <a:xfrm>
              <a:off x="8303105" y="3059368"/>
              <a:ext cx="3084347" cy="830997"/>
            </a:xfrm>
            <a:prstGeom prst="rect">
              <a:avLst/>
            </a:prstGeom>
            <a:grpFill/>
          </p:spPr>
          <p:txBody>
            <a:bodyPr wrap="square" lIns="0" tIns="0" rIns="0" bIns="0" rtlCol="0">
              <a:spAutoFit/>
            </a:bodyPr>
            <a:lstStyle/>
            <a:p>
              <a:pPr algn="ctr"/>
              <a:r>
                <a:rPr lang="en-GB" b="1" dirty="0">
                  <a:solidFill>
                    <a:schemeClr val="bg1"/>
                  </a:solidFill>
                </a:rPr>
                <a:t>*A comparable solution can cost almost 4 times more</a:t>
              </a:r>
              <a:r>
                <a:rPr lang="en-GB" b="1" dirty="0" smtClean="0">
                  <a:solidFill>
                    <a:schemeClr val="bg1"/>
                  </a:solidFill>
                </a:rPr>
                <a:t>†</a:t>
              </a:r>
              <a:endParaRPr lang="en-GB" b="1" dirty="0">
                <a:solidFill>
                  <a:schemeClr val="bg1"/>
                </a:solidFill>
              </a:endParaRPr>
            </a:p>
          </p:txBody>
        </p:sp>
        <p:sp>
          <p:nvSpPr>
            <p:cNvPr id="20" name="TextBox 19"/>
            <p:cNvSpPr txBox="1"/>
            <p:nvPr/>
          </p:nvSpPr>
          <p:spPr>
            <a:xfrm>
              <a:off x="8325230" y="4027888"/>
              <a:ext cx="3084347" cy="553998"/>
            </a:xfrm>
            <a:prstGeom prst="rect">
              <a:avLst/>
            </a:prstGeom>
            <a:grpFill/>
          </p:spPr>
          <p:txBody>
            <a:bodyPr wrap="square" lIns="0" tIns="0" rIns="0" bIns="0" rtlCol="0">
              <a:spAutoFit/>
            </a:bodyPr>
            <a:lstStyle/>
            <a:p>
              <a:pPr algn="ctr"/>
              <a:r>
                <a:rPr lang="en-GB" b="1" dirty="0" smtClean="0">
                  <a:solidFill>
                    <a:schemeClr val="bg1"/>
                  </a:solidFill>
                </a:rPr>
                <a:t>*Lower On-going</a:t>
              </a:r>
              <a:br>
                <a:rPr lang="en-GB" b="1" dirty="0" smtClean="0">
                  <a:solidFill>
                    <a:schemeClr val="bg1"/>
                  </a:solidFill>
                </a:rPr>
              </a:br>
              <a:r>
                <a:rPr lang="en-GB" b="1" dirty="0" smtClean="0">
                  <a:solidFill>
                    <a:schemeClr val="bg1"/>
                  </a:solidFill>
                </a:rPr>
                <a:t>Costs</a:t>
              </a:r>
            </a:p>
          </p:txBody>
        </p:sp>
        <p:sp>
          <p:nvSpPr>
            <p:cNvPr id="21" name="TextBox 20"/>
            <p:cNvSpPr txBox="1"/>
            <p:nvPr/>
          </p:nvSpPr>
          <p:spPr>
            <a:xfrm>
              <a:off x="8303104" y="4653894"/>
              <a:ext cx="3084347" cy="553998"/>
            </a:xfrm>
            <a:prstGeom prst="rect">
              <a:avLst/>
            </a:prstGeom>
            <a:grpFill/>
          </p:spPr>
          <p:txBody>
            <a:bodyPr wrap="square" lIns="0" tIns="0" rIns="0" bIns="0" rtlCol="0">
              <a:spAutoFit/>
            </a:bodyPr>
            <a:lstStyle/>
            <a:p>
              <a:pPr algn="ctr"/>
              <a:r>
                <a:rPr lang="en-GB" b="1" dirty="0" smtClean="0">
                  <a:solidFill>
                    <a:schemeClr val="bg1"/>
                  </a:solidFill>
                </a:rPr>
                <a:t>Virtualization-Friendly </a:t>
              </a:r>
              <a:r>
                <a:rPr lang="en-GB" b="1" dirty="0">
                  <a:solidFill>
                    <a:schemeClr val="bg1"/>
                  </a:solidFill>
                </a:rPr>
                <a:t>L</a:t>
              </a:r>
              <a:r>
                <a:rPr lang="en-GB" b="1" dirty="0" smtClean="0">
                  <a:solidFill>
                    <a:schemeClr val="bg1"/>
                  </a:solidFill>
                </a:rPr>
                <a:t>icensing</a:t>
              </a:r>
            </a:p>
          </p:txBody>
        </p:sp>
      </p:grpSp>
      <p:sp>
        <p:nvSpPr>
          <p:cNvPr id="25" name="TextBox 31"/>
          <p:cNvSpPr txBox="1">
            <a:spLocks noChangeArrowheads="1"/>
          </p:cNvSpPr>
          <p:nvPr/>
        </p:nvSpPr>
        <p:spPr bwMode="auto">
          <a:xfrm>
            <a:off x="354368" y="5415435"/>
            <a:ext cx="5181600" cy="368300"/>
          </a:xfrm>
          <a:prstGeom prst="rect">
            <a:avLst/>
          </a:prstGeom>
          <a:noFill/>
          <a:ln w="9525">
            <a:noFill/>
            <a:miter lim="800000"/>
            <a:headEnd/>
            <a:tailEnd/>
          </a:ln>
        </p:spPr>
        <p:txBody>
          <a:bodyPr>
            <a:spAutoFit/>
          </a:bodyPr>
          <a:lstStyle/>
          <a:p>
            <a:pPr defTabSz="914400"/>
            <a:r>
              <a:rPr lang="en-US" b="1" dirty="0">
                <a:solidFill>
                  <a:srgbClr val="FFFFFF"/>
                </a:solidFill>
              </a:rPr>
              <a:t>*Only </a:t>
            </a:r>
            <a:r>
              <a:rPr lang="en-US" b="1" dirty="0" smtClean="0">
                <a:solidFill>
                  <a:srgbClr val="FFFFFF"/>
                </a:solidFill>
              </a:rPr>
              <a:t>available with </a:t>
            </a:r>
            <a:r>
              <a:rPr lang="en-US" b="1" dirty="0">
                <a:solidFill>
                  <a:srgbClr val="FFFFFF"/>
                </a:solidFill>
              </a:rPr>
              <a:t>Microsoft Virtualization </a:t>
            </a:r>
          </a:p>
        </p:txBody>
      </p:sp>
      <p:sp>
        <p:nvSpPr>
          <p:cNvPr id="26" name="TextBox 33"/>
          <p:cNvSpPr txBox="1">
            <a:spLocks noChangeArrowheads="1"/>
          </p:cNvSpPr>
          <p:nvPr/>
        </p:nvSpPr>
        <p:spPr bwMode="auto">
          <a:xfrm>
            <a:off x="1953935" y="5949280"/>
            <a:ext cx="7082561" cy="707886"/>
          </a:xfrm>
          <a:prstGeom prst="rect">
            <a:avLst/>
          </a:prstGeom>
          <a:noFill/>
          <a:ln w="9525">
            <a:noFill/>
            <a:miter lim="800000"/>
            <a:headEnd/>
            <a:tailEnd/>
          </a:ln>
        </p:spPr>
        <p:txBody>
          <a:bodyPr wrap="square">
            <a:spAutoFit/>
          </a:bodyPr>
          <a:lstStyle/>
          <a:p>
            <a:pPr algn="just"/>
            <a:r>
              <a:rPr lang="en-US" sz="800" dirty="0">
                <a:solidFill>
                  <a:schemeClr val="bg1"/>
                </a:solidFill>
              </a:rPr>
              <a:t>†Based on a comparison of Microsoft® System Center Server Management Suite Datacenter with VMware® vSphere Enterprise Plus with VMware vCenter Server.. Assumes a five host configuration, 2 processors on each host, 2 years support costs for both products, and no operating system costs included.. The Microsoft solution can use either the free Microsoft Hyper-V Server 2008 R2 hypervisor or an existing Windows Server 2008 R2 hypervisor.  Based on Microsoft estimated retail prices and published VMware prices available at </a:t>
            </a:r>
            <a:r>
              <a:rPr lang="en-US" sz="800" u="sng" dirty="0">
                <a:solidFill>
                  <a:schemeClr val="bg1"/>
                </a:solidFill>
                <a:hlinkClick r:id="rId5"/>
              </a:rPr>
              <a:t>https://www.vmware.com/vmwarestore</a:t>
            </a:r>
            <a:r>
              <a:rPr lang="en-US" sz="800" dirty="0">
                <a:solidFill>
                  <a:schemeClr val="bg1"/>
                </a:solidFill>
              </a:rPr>
              <a:t> as of 08/04/2009 for purchases in the United States. Actual reseller prices may vary. </a:t>
            </a:r>
          </a:p>
        </p:txBody>
      </p:sp>
    </p:spTree>
    <p:extLst>
      <p:ext uri="{BB962C8B-B14F-4D97-AF65-F5344CB8AC3E}">
        <p14:creationId xmlns:p14="http://schemas.microsoft.com/office/powerpoint/2010/main" val="3512942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8229600" cy="1143000"/>
          </a:xfrm>
        </p:spPr>
        <p:txBody>
          <a:bodyPr/>
          <a:lstStyle/>
          <a:p>
            <a:r>
              <a:rPr lang="en-GB" dirty="0" smtClean="0"/>
              <a:t>2011 ESG Test Lab - Virtual</a:t>
            </a:r>
            <a:endParaRPr lang="en-GB" dirty="0"/>
          </a:p>
        </p:txBody>
      </p:sp>
      <p:cxnSp>
        <p:nvCxnSpPr>
          <p:cNvPr id="4" name="Straight Connector 3"/>
          <p:cNvCxnSpPr/>
          <p:nvPr/>
        </p:nvCxnSpPr>
        <p:spPr>
          <a:xfrm rot="5400000">
            <a:off x="5835476" y="4303100"/>
            <a:ext cx="1143000" cy="0"/>
          </a:xfrm>
          <a:prstGeom prst="line">
            <a:avLst/>
          </a:prstGeom>
          <a:ln w="571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a:off x="5777420" y="4299470"/>
            <a:ext cx="1143000" cy="0"/>
          </a:xfrm>
          <a:prstGeom prst="line">
            <a:avLst/>
          </a:prstGeom>
          <a:ln w="571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154" descr="centera"/>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45932" y="2756872"/>
            <a:ext cx="636588" cy="1295400"/>
          </a:xfrm>
          <a:prstGeom prst="rect">
            <a:avLst/>
          </a:prstGeom>
          <a:ln>
            <a:noFill/>
          </a:ln>
          <a:effectLst>
            <a:outerShdw blurRad="292100" dist="139700" dir="2700000" algn="tl" rotWithShape="0">
              <a:srgbClr val="333333">
                <a:alpha val="65000"/>
              </a:srgbClr>
            </a:outerShdw>
          </a:effectLst>
        </p:spPr>
      </p:pic>
      <p:sp>
        <p:nvSpPr>
          <p:cNvPr id="8" name="Isosceles Triangle 7"/>
          <p:cNvSpPr/>
          <p:nvPr/>
        </p:nvSpPr>
        <p:spPr>
          <a:xfrm rot="10800000">
            <a:off x="5144234" y="2281528"/>
            <a:ext cx="2362200" cy="457200"/>
          </a:xfrm>
          <a:prstGeom prst="triangle">
            <a:avLst/>
          </a:prstGeom>
          <a:gradFill flip="none" rotWithShape="1">
            <a:gsLst>
              <a:gs pos="0">
                <a:srgbClr val="4F81BD">
                  <a:tint val="66000"/>
                  <a:satMod val="160000"/>
                </a:srgbClr>
              </a:gs>
              <a:gs pos="50000">
                <a:srgbClr val="4F81BD">
                  <a:tint val="44500"/>
                  <a:satMod val="160000"/>
                </a:srgbClr>
              </a:gs>
              <a:gs pos="100000">
                <a:srgbClr val="4F81BD">
                  <a:tint val="23500"/>
                  <a:satMod val="160000"/>
                </a:srgbClr>
              </a:gs>
            </a:gsLst>
            <a:path path="circle">
              <a:fillToRect r="100000" b="100000"/>
            </a:path>
            <a:tileRect l="-100000" t="-100000"/>
          </a:gradFill>
          <a:ln w="25400" cap="flat" cmpd="sng" algn="ctr">
            <a:noFill/>
            <a:prstDash val="solid"/>
          </a:ln>
          <a:effectLst/>
        </p:spPr>
        <p:txBody>
          <a:bodyPr rtlCol="0" anchor="ctr"/>
          <a:lstStyle/>
          <a:p>
            <a:pPr algn="ctr" defTabSz="914400">
              <a:defRPr/>
            </a:pPr>
            <a:endParaRPr lang="en-US" kern="0">
              <a:solidFill>
                <a:schemeClr val="bg1"/>
              </a:solidFill>
            </a:endParaRPr>
          </a:p>
        </p:txBody>
      </p:sp>
      <p:sp>
        <p:nvSpPr>
          <p:cNvPr id="9" name="TextBox 37"/>
          <p:cNvSpPr txBox="1">
            <a:spLocks noChangeArrowheads="1"/>
          </p:cNvSpPr>
          <p:nvPr/>
        </p:nvSpPr>
        <p:spPr bwMode="auto">
          <a:xfrm>
            <a:off x="5314778" y="2227102"/>
            <a:ext cx="1981200" cy="338554"/>
          </a:xfrm>
          <a:prstGeom prst="rect">
            <a:avLst/>
          </a:prstGeom>
          <a:noFill/>
          <a:ln w="9525">
            <a:noFill/>
            <a:miter lim="800000"/>
            <a:headEnd/>
            <a:tailEnd/>
          </a:ln>
        </p:spPr>
        <p:txBody>
          <a:bodyPr>
            <a:spAutoFit/>
          </a:bodyPr>
          <a:lstStyle/>
          <a:p>
            <a:pPr algn="ctr" defTabSz="457200"/>
            <a:r>
              <a:rPr lang="en-US" sz="1600" b="1" dirty="0" smtClean="0">
                <a:solidFill>
                  <a:schemeClr val="accent1">
                    <a:lumMod val="50000"/>
                  </a:schemeClr>
                </a:solidFill>
                <a:cs typeface="Arial" charset="0"/>
              </a:rPr>
              <a:t>Hyper-V R2</a:t>
            </a:r>
            <a:endParaRPr lang="en-US" sz="1600" b="1" dirty="0">
              <a:solidFill>
                <a:schemeClr val="accent1">
                  <a:lumMod val="50000"/>
                </a:schemeClr>
              </a:solidFill>
              <a:cs typeface="Arial" charset="0"/>
            </a:endParaRPr>
          </a:p>
        </p:txBody>
      </p:sp>
      <p:grpSp>
        <p:nvGrpSpPr>
          <p:cNvPr id="13" name="Group 221"/>
          <p:cNvGrpSpPr>
            <a:grpSpLocks/>
          </p:cNvGrpSpPr>
          <p:nvPr/>
        </p:nvGrpSpPr>
        <p:grpSpPr bwMode="auto">
          <a:xfrm>
            <a:off x="5830036" y="4915280"/>
            <a:ext cx="609600" cy="538197"/>
            <a:chOff x="2304" y="1718"/>
            <a:chExt cx="864" cy="1008"/>
          </a:xfrm>
        </p:grpSpPr>
        <p:sp>
          <p:nvSpPr>
            <p:cNvPr id="14" name="Rectangle 222"/>
            <p:cNvSpPr>
              <a:spLocks noChangeArrowheads="1"/>
            </p:cNvSpPr>
            <p:nvPr/>
          </p:nvSpPr>
          <p:spPr bwMode="auto">
            <a:xfrm>
              <a:off x="2473" y="2289"/>
              <a:ext cx="539" cy="288"/>
            </a:xfrm>
            <a:prstGeom prst="rect">
              <a:avLst/>
            </a:prstGeom>
            <a:gradFill rotWithShape="1">
              <a:gsLst>
                <a:gs pos="0">
                  <a:srgbClr val="C2C5C8">
                    <a:gamma/>
                    <a:shade val="69804"/>
                    <a:invGamma/>
                  </a:srgbClr>
                </a:gs>
                <a:gs pos="100000">
                  <a:srgbClr val="C2C5C8">
                    <a:alpha val="0"/>
                  </a:srgbClr>
                </a:gs>
              </a:gsLst>
              <a:lin ang="5400000" scaled="1"/>
            </a:gradFill>
            <a:ln w="9525">
              <a:noFill/>
              <a:miter lim="800000"/>
              <a:headEnd/>
              <a:tailEnd/>
            </a:ln>
            <a:effectLst/>
          </p:spPr>
          <p:txBody>
            <a:bodyPr wrap="none" anchor="ctr"/>
            <a:lstStyle/>
            <a:p>
              <a:pPr defTabSz="457200"/>
              <a:endParaRPr lang="en-US">
                <a:solidFill>
                  <a:schemeClr val="bg1"/>
                </a:solidFill>
              </a:endParaRPr>
            </a:p>
          </p:txBody>
        </p:sp>
        <p:sp>
          <p:nvSpPr>
            <p:cNvPr id="15" name="Oval 223"/>
            <p:cNvSpPr>
              <a:spLocks noChangeArrowheads="1"/>
            </p:cNvSpPr>
            <p:nvPr/>
          </p:nvSpPr>
          <p:spPr bwMode="auto">
            <a:xfrm>
              <a:off x="2304" y="2150"/>
              <a:ext cx="864" cy="576"/>
            </a:xfrm>
            <a:prstGeom prst="ellipse">
              <a:avLst/>
            </a:prstGeom>
            <a:gradFill rotWithShape="1">
              <a:gsLst>
                <a:gs pos="0">
                  <a:srgbClr val="C2C5C8">
                    <a:gamma/>
                    <a:shade val="60392"/>
                    <a:invGamma/>
                    <a:alpha val="78000"/>
                  </a:srgbClr>
                </a:gs>
                <a:gs pos="100000">
                  <a:srgbClr val="C2C5C8">
                    <a:alpha val="0"/>
                  </a:srgbClr>
                </a:gs>
              </a:gsLst>
              <a:path path="shape">
                <a:fillToRect l="50000" t="50000" r="50000" b="50000"/>
              </a:path>
            </a:gradFill>
            <a:ln w="9525">
              <a:noFill/>
              <a:round/>
              <a:headEnd/>
              <a:tailEnd/>
            </a:ln>
            <a:effectLst/>
          </p:spPr>
          <p:txBody>
            <a:bodyPr wrap="none" anchor="ctr"/>
            <a:lstStyle/>
            <a:p>
              <a:pPr defTabSz="457200"/>
              <a:endParaRPr lang="en-US">
                <a:solidFill>
                  <a:schemeClr val="bg1"/>
                </a:solidFill>
              </a:endParaRPr>
            </a:p>
          </p:txBody>
        </p:sp>
        <p:pic>
          <p:nvPicPr>
            <p:cNvPr id="16" name="Picture 224" descr="db"/>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48" y="1718"/>
              <a:ext cx="576" cy="774"/>
            </a:xfrm>
            <a:prstGeom prst="rect">
              <a:avLst/>
            </a:prstGeom>
            <a:noFill/>
          </p:spPr>
        </p:pic>
      </p:grpSp>
      <p:grpSp>
        <p:nvGrpSpPr>
          <p:cNvPr id="17" name="Group 221"/>
          <p:cNvGrpSpPr>
            <a:grpSpLocks/>
          </p:cNvGrpSpPr>
          <p:nvPr/>
        </p:nvGrpSpPr>
        <p:grpSpPr bwMode="auto">
          <a:xfrm>
            <a:off x="6287234" y="4925762"/>
            <a:ext cx="609600" cy="538197"/>
            <a:chOff x="2304" y="1718"/>
            <a:chExt cx="864" cy="1008"/>
          </a:xfrm>
        </p:grpSpPr>
        <p:sp>
          <p:nvSpPr>
            <p:cNvPr id="18" name="Rectangle 222"/>
            <p:cNvSpPr>
              <a:spLocks noChangeArrowheads="1"/>
            </p:cNvSpPr>
            <p:nvPr/>
          </p:nvSpPr>
          <p:spPr bwMode="auto">
            <a:xfrm>
              <a:off x="2473" y="2289"/>
              <a:ext cx="539" cy="288"/>
            </a:xfrm>
            <a:prstGeom prst="rect">
              <a:avLst/>
            </a:prstGeom>
            <a:gradFill rotWithShape="1">
              <a:gsLst>
                <a:gs pos="0">
                  <a:srgbClr val="C2C5C8">
                    <a:gamma/>
                    <a:shade val="69804"/>
                    <a:invGamma/>
                  </a:srgbClr>
                </a:gs>
                <a:gs pos="100000">
                  <a:srgbClr val="C2C5C8">
                    <a:alpha val="0"/>
                  </a:srgbClr>
                </a:gs>
              </a:gsLst>
              <a:lin ang="5400000" scaled="1"/>
            </a:gradFill>
            <a:ln w="9525">
              <a:noFill/>
              <a:miter lim="800000"/>
              <a:headEnd/>
              <a:tailEnd/>
            </a:ln>
            <a:effectLst/>
          </p:spPr>
          <p:txBody>
            <a:bodyPr wrap="none" anchor="ctr"/>
            <a:lstStyle/>
            <a:p>
              <a:pPr defTabSz="457200"/>
              <a:endParaRPr lang="en-US">
                <a:solidFill>
                  <a:schemeClr val="bg1"/>
                </a:solidFill>
              </a:endParaRPr>
            </a:p>
          </p:txBody>
        </p:sp>
        <p:sp>
          <p:nvSpPr>
            <p:cNvPr id="19" name="Oval 223"/>
            <p:cNvSpPr>
              <a:spLocks noChangeArrowheads="1"/>
            </p:cNvSpPr>
            <p:nvPr/>
          </p:nvSpPr>
          <p:spPr bwMode="auto">
            <a:xfrm>
              <a:off x="2304" y="2150"/>
              <a:ext cx="864" cy="576"/>
            </a:xfrm>
            <a:prstGeom prst="ellipse">
              <a:avLst/>
            </a:prstGeom>
            <a:gradFill rotWithShape="1">
              <a:gsLst>
                <a:gs pos="0">
                  <a:srgbClr val="C2C5C8">
                    <a:gamma/>
                    <a:shade val="60392"/>
                    <a:invGamma/>
                    <a:alpha val="78000"/>
                  </a:srgbClr>
                </a:gs>
                <a:gs pos="100000">
                  <a:srgbClr val="C2C5C8">
                    <a:alpha val="0"/>
                  </a:srgbClr>
                </a:gs>
              </a:gsLst>
              <a:path path="shape">
                <a:fillToRect l="50000" t="50000" r="50000" b="50000"/>
              </a:path>
            </a:gradFill>
            <a:ln w="9525">
              <a:noFill/>
              <a:round/>
              <a:headEnd/>
              <a:tailEnd/>
            </a:ln>
            <a:effectLst/>
          </p:spPr>
          <p:txBody>
            <a:bodyPr wrap="none" anchor="ctr"/>
            <a:lstStyle/>
            <a:p>
              <a:pPr defTabSz="457200"/>
              <a:endParaRPr lang="en-US">
                <a:solidFill>
                  <a:schemeClr val="bg1"/>
                </a:solidFill>
              </a:endParaRPr>
            </a:p>
          </p:txBody>
        </p:sp>
        <p:pic>
          <p:nvPicPr>
            <p:cNvPr id="20" name="Picture 224" descr="db"/>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48" y="1718"/>
              <a:ext cx="576" cy="774"/>
            </a:xfrm>
            <a:prstGeom prst="rect">
              <a:avLst/>
            </a:prstGeom>
            <a:noFill/>
          </p:spPr>
        </p:pic>
      </p:grpSp>
      <p:grpSp>
        <p:nvGrpSpPr>
          <p:cNvPr id="21" name="Group 221"/>
          <p:cNvGrpSpPr>
            <a:grpSpLocks/>
          </p:cNvGrpSpPr>
          <p:nvPr/>
        </p:nvGrpSpPr>
        <p:grpSpPr bwMode="auto">
          <a:xfrm>
            <a:off x="5410830" y="5498063"/>
            <a:ext cx="609600" cy="538197"/>
            <a:chOff x="2304" y="1718"/>
            <a:chExt cx="864" cy="1008"/>
          </a:xfrm>
        </p:grpSpPr>
        <p:sp>
          <p:nvSpPr>
            <p:cNvPr id="22" name="Rectangle 222"/>
            <p:cNvSpPr>
              <a:spLocks noChangeArrowheads="1"/>
            </p:cNvSpPr>
            <p:nvPr/>
          </p:nvSpPr>
          <p:spPr bwMode="auto">
            <a:xfrm>
              <a:off x="2473" y="2289"/>
              <a:ext cx="539" cy="288"/>
            </a:xfrm>
            <a:prstGeom prst="rect">
              <a:avLst/>
            </a:prstGeom>
            <a:gradFill rotWithShape="1">
              <a:gsLst>
                <a:gs pos="0">
                  <a:srgbClr val="C2C5C8">
                    <a:gamma/>
                    <a:shade val="69804"/>
                    <a:invGamma/>
                  </a:srgbClr>
                </a:gs>
                <a:gs pos="100000">
                  <a:srgbClr val="C2C5C8">
                    <a:alpha val="0"/>
                  </a:srgbClr>
                </a:gs>
              </a:gsLst>
              <a:lin ang="5400000" scaled="1"/>
            </a:gradFill>
            <a:ln w="9525">
              <a:noFill/>
              <a:miter lim="800000"/>
              <a:headEnd/>
              <a:tailEnd/>
            </a:ln>
            <a:effectLst/>
          </p:spPr>
          <p:txBody>
            <a:bodyPr wrap="none" anchor="ctr"/>
            <a:lstStyle/>
            <a:p>
              <a:pPr defTabSz="457200"/>
              <a:endParaRPr lang="en-US">
                <a:solidFill>
                  <a:schemeClr val="bg1"/>
                </a:solidFill>
              </a:endParaRPr>
            </a:p>
          </p:txBody>
        </p:sp>
        <p:sp>
          <p:nvSpPr>
            <p:cNvPr id="23" name="Oval 223"/>
            <p:cNvSpPr>
              <a:spLocks noChangeArrowheads="1"/>
            </p:cNvSpPr>
            <p:nvPr/>
          </p:nvSpPr>
          <p:spPr bwMode="auto">
            <a:xfrm>
              <a:off x="2304" y="2150"/>
              <a:ext cx="864" cy="576"/>
            </a:xfrm>
            <a:prstGeom prst="ellipse">
              <a:avLst/>
            </a:prstGeom>
            <a:gradFill rotWithShape="1">
              <a:gsLst>
                <a:gs pos="0">
                  <a:srgbClr val="C2C5C8">
                    <a:gamma/>
                    <a:shade val="60392"/>
                    <a:invGamma/>
                    <a:alpha val="78000"/>
                  </a:srgbClr>
                </a:gs>
                <a:gs pos="100000">
                  <a:srgbClr val="C2C5C8">
                    <a:alpha val="0"/>
                  </a:srgbClr>
                </a:gs>
              </a:gsLst>
              <a:path path="shape">
                <a:fillToRect l="50000" t="50000" r="50000" b="50000"/>
              </a:path>
            </a:gradFill>
            <a:ln w="9525">
              <a:noFill/>
              <a:round/>
              <a:headEnd/>
              <a:tailEnd/>
            </a:ln>
            <a:effectLst/>
          </p:spPr>
          <p:txBody>
            <a:bodyPr wrap="none" anchor="ctr"/>
            <a:lstStyle/>
            <a:p>
              <a:pPr defTabSz="457200"/>
              <a:endParaRPr lang="en-US">
                <a:solidFill>
                  <a:schemeClr val="bg1"/>
                </a:solidFill>
              </a:endParaRPr>
            </a:p>
          </p:txBody>
        </p:sp>
        <p:pic>
          <p:nvPicPr>
            <p:cNvPr id="24" name="Picture 224" descr="db"/>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48" y="1718"/>
              <a:ext cx="576" cy="774"/>
            </a:xfrm>
            <a:prstGeom prst="rect">
              <a:avLst/>
            </a:prstGeom>
            <a:noFill/>
          </p:spPr>
        </p:pic>
      </p:grpSp>
      <p:grpSp>
        <p:nvGrpSpPr>
          <p:cNvPr id="25" name="Group 221"/>
          <p:cNvGrpSpPr>
            <a:grpSpLocks/>
          </p:cNvGrpSpPr>
          <p:nvPr/>
        </p:nvGrpSpPr>
        <p:grpSpPr bwMode="auto">
          <a:xfrm>
            <a:off x="5868030" y="5508545"/>
            <a:ext cx="609600" cy="538197"/>
            <a:chOff x="2304" y="1718"/>
            <a:chExt cx="864" cy="1008"/>
          </a:xfrm>
        </p:grpSpPr>
        <p:sp>
          <p:nvSpPr>
            <p:cNvPr id="26" name="Rectangle 222"/>
            <p:cNvSpPr>
              <a:spLocks noChangeArrowheads="1"/>
            </p:cNvSpPr>
            <p:nvPr/>
          </p:nvSpPr>
          <p:spPr bwMode="auto">
            <a:xfrm>
              <a:off x="2473" y="2289"/>
              <a:ext cx="539" cy="288"/>
            </a:xfrm>
            <a:prstGeom prst="rect">
              <a:avLst/>
            </a:prstGeom>
            <a:gradFill rotWithShape="1">
              <a:gsLst>
                <a:gs pos="0">
                  <a:srgbClr val="C2C5C8">
                    <a:gamma/>
                    <a:shade val="69804"/>
                    <a:invGamma/>
                  </a:srgbClr>
                </a:gs>
                <a:gs pos="100000">
                  <a:srgbClr val="C2C5C8">
                    <a:alpha val="0"/>
                  </a:srgbClr>
                </a:gs>
              </a:gsLst>
              <a:lin ang="5400000" scaled="1"/>
            </a:gradFill>
            <a:ln w="9525">
              <a:noFill/>
              <a:miter lim="800000"/>
              <a:headEnd/>
              <a:tailEnd/>
            </a:ln>
            <a:effectLst/>
          </p:spPr>
          <p:txBody>
            <a:bodyPr wrap="none" anchor="ctr"/>
            <a:lstStyle/>
            <a:p>
              <a:pPr defTabSz="457200"/>
              <a:endParaRPr lang="en-US">
                <a:solidFill>
                  <a:schemeClr val="bg1"/>
                </a:solidFill>
              </a:endParaRPr>
            </a:p>
          </p:txBody>
        </p:sp>
        <p:sp>
          <p:nvSpPr>
            <p:cNvPr id="27" name="Oval 223"/>
            <p:cNvSpPr>
              <a:spLocks noChangeArrowheads="1"/>
            </p:cNvSpPr>
            <p:nvPr/>
          </p:nvSpPr>
          <p:spPr bwMode="auto">
            <a:xfrm>
              <a:off x="2304" y="2150"/>
              <a:ext cx="864" cy="576"/>
            </a:xfrm>
            <a:prstGeom prst="ellipse">
              <a:avLst/>
            </a:prstGeom>
            <a:gradFill rotWithShape="1">
              <a:gsLst>
                <a:gs pos="0">
                  <a:srgbClr val="C2C5C8">
                    <a:gamma/>
                    <a:shade val="60392"/>
                    <a:invGamma/>
                    <a:alpha val="78000"/>
                  </a:srgbClr>
                </a:gs>
                <a:gs pos="100000">
                  <a:srgbClr val="C2C5C8">
                    <a:alpha val="0"/>
                  </a:srgbClr>
                </a:gs>
              </a:gsLst>
              <a:path path="shape">
                <a:fillToRect l="50000" t="50000" r="50000" b="50000"/>
              </a:path>
            </a:gradFill>
            <a:ln w="9525">
              <a:noFill/>
              <a:round/>
              <a:headEnd/>
              <a:tailEnd/>
            </a:ln>
            <a:effectLst/>
          </p:spPr>
          <p:txBody>
            <a:bodyPr wrap="none" anchor="ctr"/>
            <a:lstStyle/>
            <a:p>
              <a:pPr defTabSz="457200"/>
              <a:endParaRPr lang="en-US">
                <a:solidFill>
                  <a:schemeClr val="bg1"/>
                </a:solidFill>
              </a:endParaRPr>
            </a:p>
          </p:txBody>
        </p:sp>
        <p:pic>
          <p:nvPicPr>
            <p:cNvPr id="28" name="Picture 224" descr="db"/>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48" y="1718"/>
              <a:ext cx="576" cy="774"/>
            </a:xfrm>
            <a:prstGeom prst="rect">
              <a:avLst/>
            </a:prstGeom>
            <a:noFill/>
          </p:spPr>
        </p:pic>
      </p:grpSp>
      <p:grpSp>
        <p:nvGrpSpPr>
          <p:cNvPr id="29" name="Group 221"/>
          <p:cNvGrpSpPr>
            <a:grpSpLocks/>
          </p:cNvGrpSpPr>
          <p:nvPr/>
        </p:nvGrpSpPr>
        <p:grpSpPr bwMode="auto">
          <a:xfrm>
            <a:off x="6325228" y="5497302"/>
            <a:ext cx="609600" cy="538197"/>
            <a:chOff x="2304" y="1718"/>
            <a:chExt cx="864" cy="1008"/>
          </a:xfrm>
        </p:grpSpPr>
        <p:sp>
          <p:nvSpPr>
            <p:cNvPr id="30" name="Rectangle 222"/>
            <p:cNvSpPr>
              <a:spLocks noChangeArrowheads="1"/>
            </p:cNvSpPr>
            <p:nvPr/>
          </p:nvSpPr>
          <p:spPr bwMode="auto">
            <a:xfrm>
              <a:off x="2473" y="2289"/>
              <a:ext cx="539" cy="288"/>
            </a:xfrm>
            <a:prstGeom prst="rect">
              <a:avLst/>
            </a:prstGeom>
            <a:gradFill rotWithShape="1">
              <a:gsLst>
                <a:gs pos="0">
                  <a:srgbClr val="C2C5C8">
                    <a:gamma/>
                    <a:shade val="69804"/>
                    <a:invGamma/>
                  </a:srgbClr>
                </a:gs>
                <a:gs pos="100000">
                  <a:srgbClr val="C2C5C8">
                    <a:alpha val="0"/>
                  </a:srgbClr>
                </a:gs>
              </a:gsLst>
              <a:lin ang="5400000" scaled="1"/>
            </a:gradFill>
            <a:ln w="9525">
              <a:noFill/>
              <a:miter lim="800000"/>
              <a:headEnd/>
              <a:tailEnd/>
            </a:ln>
            <a:effectLst/>
          </p:spPr>
          <p:txBody>
            <a:bodyPr wrap="none" anchor="ctr"/>
            <a:lstStyle/>
            <a:p>
              <a:pPr defTabSz="457200"/>
              <a:endParaRPr lang="en-US">
                <a:solidFill>
                  <a:schemeClr val="bg1"/>
                </a:solidFill>
              </a:endParaRPr>
            </a:p>
          </p:txBody>
        </p:sp>
        <p:sp>
          <p:nvSpPr>
            <p:cNvPr id="31" name="Oval 223"/>
            <p:cNvSpPr>
              <a:spLocks noChangeArrowheads="1"/>
            </p:cNvSpPr>
            <p:nvPr/>
          </p:nvSpPr>
          <p:spPr bwMode="auto">
            <a:xfrm>
              <a:off x="2304" y="2150"/>
              <a:ext cx="864" cy="576"/>
            </a:xfrm>
            <a:prstGeom prst="ellipse">
              <a:avLst/>
            </a:prstGeom>
            <a:gradFill rotWithShape="1">
              <a:gsLst>
                <a:gs pos="0">
                  <a:srgbClr val="C2C5C8">
                    <a:gamma/>
                    <a:shade val="60392"/>
                    <a:invGamma/>
                    <a:alpha val="78000"/>
                  </a:srgbClr>
                </a:gs>
                <a:gs pos="100000">
                  <a:srgbClr val="C2C5C8">
                    <a:alpha val="0"/>
                  </a:srgbClr>
                </a:gs>
              </a:gsLst>
              <a:path path="shape">
                <a:fillToRect l="50000" t="50000" r="50000" b="50000"/>
              </a:path>
            </a:gradFill>
            <a:ln w="9525">
              <a:noFill/>
              <a:round/>
              <a:headEnd/>
              <a:tailEnd/>
            </a:ln>
            <a:effectLst/>
          </p:spPr>
          <p:txBody>
            <a:bodyPr wrap="none" anchor="ctr"/>
            <a:lstStyle/>
            <a:p>
              <a:pPr defTabSz="457200"/>
              <a:endParaRPr lang="en-US">
                <a:solidFill>
                  <a:schemeClr val="bg1"/>
                </a:solidFill>
              </a:endParaRPr>
            </a:p>
          </p:txBody>
        </p:sp>
        <p:pic>
          <p:nvPicPr>
            <p:cNvPr id="32" name="Picture 224" descr="db"/>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48" y="1718"/>
              <a:ext cx="576" cy="774"/>
            </a:xfrm>
            <a:prstGeom prst="rect">
              <a:avLst/>
            </a:prstGeom>
            <a:noFill/>
          </p:spPr>
        </p:pic>
      </p:grpSp>
      <p:grpSp>
        <p:nvGrpSpPr>
          <p:cNvPr id="33" name="Group 221"/>
          <p:cNvGrpSpPr>
            <a:grpSpLocks/>
          </p:cNvGrpSpPr>
          <p:nvPr/>
        </p:nvGrpSpPr>
        <p:grpSpPr bwMode="auto">
          <a:xfrm>
            <a:off x="6813375" y="5519322"/>
            <a:ext cx="609600" cy="538197"/>
            <a:chOff x="2304" y="1718"/>
            <a:chExt cx="864" cy="1008"/>
          </a:xfrm>
        </p:grpSpPr>
        <p:sp>
          <p:nvSpPr>
            <p:cNvPr id="34" name="Rectangle 222"/>
            <p:cNvSpPr>
              <a:spLocks noChangeArrowheads="1"/>
            </p:cNvSpPr>
            <p:nvPr/>
          </p:nvSpPr>
          <p:spPr bwMode="auto">
            <a:xfrm>
              <a:off x="2473" y="2289"/>
              <a:ext cx="539" cy="288"/>
            </a:xfrm>
            <a:prstGeom prst="rect">
              <a:avLst/>
            </a:prstGeom>
            <a:gradFill rotWithShape="1">
              <a:gsLst>
                <a:gs pos="0">
                  <a:srgbClr val="C2C5C8">
                    <a:gamma/>
                    <a:shade val="69804"/>
                    <a:invGamma/>
                  </a:srgbClr>
                </a:gs>
                <a:gs pos="100000">
                  <a:srgbClr val="C2C5C8">
                    <a:alpha val="0"/>
                  </a:srgbClr>
                </a:gs>
              </a:gsLst>
              <a:lin ang="5400000" scaled="1"/>
            </a:gradFill>
            <a:ln w="9525">
              <a:noFill/>
              <a:miter lim="800000"/>
              <a:headEnd/>
              <a:tailEnd/>
            </a:ln>
            <a:effectLst/>
          </p:spPr>
          <p:txBody>
            <a:bodyPr wrap="none" anchor="ctr"/>
            <a:lstStyle/>
            <a:p>
              <a:pPr defTabSz="457200"/>
              <a:endParaRPr lang="en-US">
                <a:solidFill>
                  <a:schemeClr val="bg1"/>
                </a:solidFill>
              </a:endParaRPr>
            </a:p>
          </p:txBody>
        </p:sp>
        <p:sp>
          <p:nvSpPr>
            <p:cNvPr id="35" name="Oval 223"/>
            <p:cNvSpPr>
              <a:spLocks noChangeArrowheads="1"/>
            </p:cNvSpPr>
            <p:nvPr/>
          </p:nvSpPr>
          <p:spPr bwMode="auto">
            <a:xfrm>
              <a:off x="2304" y="2150"/>
              <a:ext cx="864" cy="576"/>
            </a:xfrm>
            <a:prstGeom prst="ellipse">
              <a:avLst/>
            </a:prstGeom>
            <a:gradFill rotWithShape="1">
              <a:gsLst>
                <a:gs pos="0">
                  <a:srgbClr val="C2C5C8">
                    <a:gamma/>
                    <a:shade val="60392"/>
                    <a:invGamma/>
                    <a:alpha val="78000"/>
                  </a:srgbClr>
                </a:gs>
                <a:gs pos="100000">
                  <a:srgbClr val="C2C5C8">
                    <a:alpha val="0"/>
                  </a:srgbClr>
                </a:gs>
              </a:gsLst>
              <a:path path="shape">
                <a:fillToRect l="50000" t="50000" r="50000" b="50000"/>
              </a:path>
            </a:gradFill>
            <a:ln w="9525">
              <a:noFill/>
              <a:round/>
              <a:headEnd/>
              <a:tailEnd/>
            </a:ln>
            <a:effectLst/>
          </p:spPr>
          <p:txBody>
            <a:bodyPr wrap="none" anchor="ctr"/>
            <a:lstStyle/>
            <a:p>
              <a:pPr defTabSz="457200"/>
              <a:endParaRPr lang="en-US">
                <a:solidFill>
                  <a:schemeClr val="bg1"/>
                </a:solidFill>
              </a:endParaRPr>
            </a:p>
          </p:txBody>
        </p:sp>
        <p:pic>
          <p:nvPicPr>
            <p:cNvPr id="36" name="Picture 224" descr="db"/>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48" y="1718"/>
              <a:ext cx="576" cy="774"/>
            </a:xfrm>
            <a:prstGeom prst="rect">
              <a:avLst/>
            </a:prstGeom>
            <a:noFill/>
          </p:spPr>
        </p:pic>
      </p:grpSp>
      <p:sp>
        <p:nvSpPr>
          <p:cNvPr id="53" name="TextBox 52"/>
          <p:cNvSpPr txBox="1"/>
          <p:nvPr/>
        </p:nvSpPr>
        <p:spPr>
          <a:xfrm>
            <a:off x="755576" y="2893826"/>
            <a:ext cx="4290771" cy="646331"/>
          </a:xfrm>
          <a:prstGeom prst="rect">
            <a:avLst/>
          </a:prstGeom>
          <a:noFill/>
        </p:spPr>
        <p:txBody>
          <a:bodyPr wrap="square" rtlCol="0">
            <a:spAutoFit/>
          </a:bodyPr>
          <a:lstStyle/>
          <a:p>
            <a:pPr algn="r" defTabSz="914400">
              <a:defRPr/>
            </a:pPr>
            <a:r>
              <a:rPr lang="en-US" kern="0" dirty="0" smtClean="0">
                <a:solidFill>
                  <a:schemeClr val="bg1"/>
                </a:solidFill>
              </a:rPr>
              <a:t>Hypervisor: Microsoft Hyper-V R2</a:t>
            </a:r>
          </a:p>
          <a:p>
            <a:pPr algn="r" defTabSz="914400">
              <a:defRPr/>
            </a:pPr>
            <a:r>
              <a:rPr lang="en-US" kern="0" dirty="0" smtClean="0">
                <a:solidFill>
                  <a:schemeClr val="bg1"/>
                </a:solidFill>
              </a:rPr>
              <a:t>Physical OS: Windows Server 2008 R2 SP1</a:t>
            </a:r>
          </a:p>
        </p:txBody>
      </p:sp>
      <p:sp>
        <p:nvSpPr>
          <p:cNvPr id="54" name="TextBox 53"/>
          <p:cNvSpPr txBox="1"/>
          <p:nvPr/>
        </p:nvSpPr>
        <p:spPr>
          <a:xfrm>
            <a:off x="1565668" y="4920147"/>
            <a:ext cx="3913611" cy="369332"/>
          </a:xfrm>
          <a:prstGeom prst="rect">
            <a:avLst/>
          </a:prstGeom>
          <a:noFill/>
        </p:spPr>
        <p:txBody>
          <a:bodyPr wrap="square" rtlCol="0">
            <a:spAutoFit/>
          </a:bodyPr>
          <a:lstStyle/>
          <a:p>
            <a:pPr algn="r" defTabSz="914400">
              <a:defRPr/>
            </a:pPr>
            <a:r>
              <a:rPr lang="en-US" kern="0" dirty="0" smtClean="0">
                <a:solidFill>
                  <a:schemeClr val="bg1"/>
                </a:solidFill>
              </a:rPr>
              <a:t>Virtual machine images: Fixed VHD</a:t>
            </a:r>
          </a:p>
        </p:txBody>
      </p:sp>
      <p:sp>
        <p:nvSpPr>
          <p:cNvPr id="55" name="TextBox 54"/>
          <p:cNvSpPr txBox="1"/>
          <p:nvPr/>
        </p:nvSpPr>
        <p:spPr>
          <a:xfrm>
            <a:off x="1698419" y="5540432"/>
            <a:ext cx="3772393" cy="369332"/>
          </a:xfrm>
          <a:prstGeom prst="rect">
            <a:avLst/>
          </a:prstGeom>
          <a:noFill/>
        </p:spPr>
        <p:txBody>
          <a:bodyPr wrap="square" rtlCol="0">
            <a:spAutoFit/>
          </a:bodyPr>
          <a:lstStyle/>
          <a:p>
            <a:pPr algn="r" defTabSz="914400">
              <a:defRPr/>
            </a:pPr>
            <a:r>
              <a:rPr lang="en-US" kern="0" dirty="0" smtClean="0">
                <a:solidFill>
                  <a:schemeClr val="bg1"/>
                </a:solidFill>
              </a:rPr>
              <a:t>SQL data and logs: Fixed VHD</a:t>
            </a:r>
          </a:p>
        </p:txBody>
      </p:sp>
      <p:sp>
        <p:nvSpPr>
          <p:cNvPr id="69" name="Rectangle 68"/>
          <p:cNvSpPr/>
          <p:nvPr/>
        </p:nvSpPr>
        <p:spPr>
          <a:xfrm>
            <a:off x="2239138" y="6309320"/>
            <a:ext cx="6797358" cy="415498"/>
          </a:xfrm>
          <a:prstGeom prst="rect">
            <a:avLst/>
          </a:prstGeom>
        </p:spPr>
        <p:txBody>
          <a:bodyPr wrap="square">
            <a:spAutoFit/>
          </a:bodyPr>
          <a:lstStyle/>
          <a:p>
            <a:r>
              <a:rPr lang="en-GB" sz="1050" dirty="0">
                <a:solidFill>
                  <a:schemeClr val="bg1"/>
                </a:solidFill>
                <a:hlinkClick r:id="rId4"/>
              </a:rPr>
              <a:t>http://</a:t>
            </a:r>
            <a:r>
              <a:rPr lang="en-GB" sz="1050" dirty="0" smtClean="0">
                <a:solidFill>
                  <a:schemeClr val="bg1"/>
                </a:solidFill>
                <a:hlinkClick r:id="rId4"/>
              </a:rPr>
              <a:t>download.microsoft.com/download/2/7/8/278EAE45-3AB4-4787-A640-B8FFA907E1AB/ESG%20Preso%20Microsoft%20Hyper-V%20Performance%20SQL%20Server%20Mar%2011_Wide.pdf</a:t>
            </a:r>
            <a:r>
              <a:rPr lang="en-GB" sz="1050" dirty="0" smtClean="0">
                <a:solidFill>
                  <a:schemeClr val="bg1"/>
                </a:solidFill>
              </a:rPr>
              <a:t> </a:t>
            </a:r>
            <a:endParaRPr lang="en-GB" sz="1050" dirty="0">
              <a:solidFill>
                <a:schemeClr val="bg1"/>
              </a:solidFill>
            </a:endParaRPr>
          </a:p>
        </p:txBody>
      </p:sp>
      <p:pic>
        <p:nvPicPr>
          <p:cNvPr id="70" name="Picture 154" descr="centera"/>
          <p:cNvPicPr>
            <a:picLocks noChangeAspect="1" noChangeArrowheads="1"/>
          </p:cNvPicPr>
          <p:nvPr/>
        </p:nvPicPr>
        <p:blipFill>
          <a:blip r:embed="rId5" cstate="print"/>
          <a:srcRect/>
          <a:stretch>
            <a:fillRect/>
          </a:stretch>
        </p:blipFill>
        <p:spPr bwMode="auto">
          <a:xfrm>
            <a:off x="5426359" y="1425667"/>
            <a:ext cx="388938" cy="790575"/>
          </a:xfrm>
          <a:prstGeom prst="rect">
            <a:avLst/>
          </a:prstGeom>
          <a:noFill/>
          <a:ln w="9525">
            <a:noFill/>
            <a:miter lim="800000"/>
            <a:headEnd/>
            <a:tailEnd/>
          </a:ln>
        </p:spPr>
      </p:pic>
      <p:pic>
        <p:nvPicPr>
          <p:cNvPr id="71" name="Picture 154" descr="centera"/>
          <p:cNvPicPr>
            <a:picLocks noChangeAspect="1" noChangeArrowheads="1"/>
          </p:cNvPicPr>
          <p:nvPr/>
        </p:nvPicPr>
        <p:blipFill>
          <a:blip r:embed="rId5" cstate="print"/>
          <a:srcRect/>
          <a:stretch>
            <a:fillRect/>
          </a:stretch>
        </p:blipFill>
        <p:spPr bwMode="auto">
          <a:xfrm>
            <a:off x="5883559" y="1425667"/>
            <a:ext cx="388938" cy="790575"/>
          </a:xfrm>
          <a:prstGeom prst="rect">
            <a:avLst/>
          </a:prstGeom>
          <a:noFill/>
          <a:ln w="9525">
            <a:noFill/>
            <a:miter lim="800000"/>
            <a:headEnd/>
            <a:tailEnd/>
          </a:ln>
        </p:spPr>
      </p:pic>
      <p:pic>
        <p:nvPicPr>
          <p:cNvPr id="72" name="Picture 154" descr="centera"/>
          <p:cNvPicPr>
            <a:picLocks noChangeAspect="1" noChangeArrowheads="1"/>
          </p:cNvPicPr>
          <p:nvPr/>
        </p:nvPicPr>
        <p:blipFill>
          <a:blip r:embed="rId5" cstate="print"/>
          <a:srcRect/>
          <a:stretch>
            <a:fillRect/>
          </a:stretch>
        </p:blipFill>
        <p:spPr bwMode="auto">
          <a:xfrm>
            <a:off x="6340759" y="1425667"/>
            <a:ext cx="388938" cy="790575"/>
          </a:xfrm>
          <a:prstGeom prst="rect">
            <a:avLst/>
          </a:prstGeom>
          <a:noFill/>
          <a:ln w="9525">
            <a:noFill/>
            <a:miter lim="800000"/>
            <a:headEnd/>
            <a:tailEnd/>
          </a:ln>
        </p:spPr>
      </p:pic>
      <p:sp>
        <p:nvSpPr>
          <p:cNvPr id="73" name="TextBox 72"/>
          <p:cNvSpPr txBox="1"/>
          <p:nvPr/>
        </p:nvSpPr>
        <p:spPr>
          <a:xfrm>
            <a:off x="1043608" y="1366223"/>
            <a:ext cx="3979658" cy="923330"/>
          </a:xfrm>
          <a:prstGeom prst="rect">
            <a:avLst/>
          </a:prstGeom>
          <a:noFill/>
        </p:spPr>
        <p:txBody>
          <a:bodyPr wrap="square" rtlCol="0">
            <a:spAutoFit/>
          </a:bodyPr>
          <a:lstStyle/>
          <a:p>
            <a:pPr algn="r" defTabSz="914400">
              <a:defRPr/>
            </a:pPr>
            <a:r>
              <a:rPr lang="en-US" kern="0" dirty="0" smtClean="0">
                <a:solidFill>
                  <a:schemeClr val="bg1"/>
                </a:solidFill>
              </a:rPr>
              <a:t>Application: SQL Server 2008 R2</a:t>
            </a:r>
          </a:p>
          <a:p>
            <a:pPr algn="r" defTabSz="914400">
              <a:defRPr/>
            </a:pPr>
            <a:r>
              <a:rPr lang="en-US" kern="0" dirty="0" smtClean="0">
                <a:solidFill>
                  <a:schemeClr val="bg1"/>
                </a:solidFill>
              </a:rPr>
              <a:t>VM configuration: 4 </a:t>
            </a:r>
            <a:r>
              <a:rPr lang="en-US" kern="0" dirty="0" err="1" smtClean="0">
                <a:solidFill>
                  <a:schemeClr val="bg1"/>
                </a:solidFill>
              </a:rPr>
              <a:t>vCPU</a:t>
            </a:r>
            <a:r>
              <a:rPr lang="en-US" kern="0" dirty="0" smtClean="0">
                <a:solidFill>
                  <a:schemeClr val="bg1"/>
                </a:solidFill>
              </a:rPr>
              <a:t>, 16 GB RAM</a:t>
            </a:r>
          </a:p>
          <a:p>
            <a:pPr algn="r" defTabSz="914400">
              <a:defRPr/>
            </a:pPr>
            <a:r>
              <a:rPr lang="en-US" kern="0" dirty="0" smtClean="0">
                <a:solidFill>
                  <a:schemeClr val="bg1"/>
                </a:solidFill>
              </a:rPr>
              <a:t>Guest OS: Windows Server 2008 R2 SP1</a:t>
            </a:r>
          </a:p>
        </p:txBody>
      </p:sp>
      <p:pic>
        <p:nvPicPr>
          <p:cNvPr id="74" name="Picture 154" descr="centera"/>
          <p:cNvPicPr>
            <a:picLocks noChangeAspect="1" noChangeArrowheads="1"/>
          </p:cNvPicPr>
          <p:nvPr/>
        </p:nvPicPr>
        <p:blipFill>
          <a:blip r:embed="rId5" cstate="print"/>
          <a:srcRect/>
          <a:stretch>
            <a:fillRect/>
          </a:stretch>
        </p:blipFill>
        <p:spPr bwMode="auto">
          <a:xfrm>
            <a:off x="6813607" y="1416787"/>
            <a:ext cx="388938" cy="790575"/>
          </a:xfrm>
          <a:prstGeom prst="rect">
            <a:avLst/>
          </a:prstGeom>
          <a:noFill/>
          <a:ln w="9525">
            <a:noFill/>
            <a:miter lim="800000"/>
            <a:headEnd/>
            <a:tailEnd/>
          </a:ln>
        </p:spPr>
      </p:pic>
      <p:sp>
        <p:nvSpPr>
          <p:cNvPr id="75" name="TextBox 74"/>
          <p:cNvSpPr txBox="1"/>
          <p:nvPr/>
        </p:nvSpPr>
        <p:spPr>
          <a:xfrm rot="19481528">
            <a:off x="5372999" y="978856"/>
            <a:ext cx="977117" cy="276999"/>
          </a:xfrm>
          <a:prstGeom prst="rect">
            <a:avLst/>
          </a:prstGeom>
          <a:noFill/>
        </p:spPr>
        <p:txBody>
          <a:bodyPr wrap="square" rtlCol="0">
            <a:spAutoFit/>
          </a:bodyPr>
          <a:lstStyle/>
          <a:p>
            <a:pPr algn="ctr" defTabSz="457200"/>
            <a:r>
              <a:rPr lang="en-US" sz="1200" b="1" dirty="0" smtClean="0">
                <a:solidFill>
                  <a:schemeClr val="bg1"/>
                </a:solidFill>
              </a:rPr>
              <a:t>SQL Server </a:t>
            </a:r>
            <a:endParaRPr lang="en-US" sz="1200" b="1" dirty="0">
              <a:solidFill>
                <a:schemeClr val="bg1"/>
              </a:solidFill>
            </a:endParaRPr>
          </a:p>
        </p:txBody>
      </p:sp>
      <p:sp>
        <p:nvSpPr>
          <p:cNvPr id="76" name="TextBox 75"/>
          <p:cNvSpPr txBox="1"/>
          <p:nvPr/>
        </p:nvSpPr>
        <p:spPr>
          <a:xfrm rot="19481528">
            <a:off x="5818149" y="967972"/>
            <a:ext cx="977117" cy="276999"/>
          </a:xfrm>
          <a:prstGeom prst="rect">
            <a:avLst/>
          </a:prstGeom>
          <a:noFill/>
        </p:spPr>
        <p:txBody>
          <a:bodyPr wrap="square" rtlCol="0">
            <a:spAutoFit/>
          </a:bodyPr>
          <a:lstStyle/>
          <a:p>
            <a:pPr algn="ctr" defTabSz="457200"/>
            <a:r>
              <a:rPr lang="en-US" sz="1200" b="1" dirty="0" smtClean="0">
                <a:solidFill>
                  <a:schemeClr val="bg1"/>
                </a:solidFill>
              </a:rPr>
              <a:t>SQL Server </a:t>
            </a:r>
            <a:endParaRPr lang="en-US" sz="1200" b="1" dirty="0">
              <a:solidFill>
                <a:schemeClr val="bg1"/>
              </a:solidFill>
            </a:endParaRPr>
          </a:p>
        </p:txBody>
      </p:sp>
      <p:sp>
        <p:nvSpPr>
          <p:cNvPr id="77" name="TextBox 76"/>
          <p:cNvSpPr txBox="1"/>
          <p:nvPr/>
        </p:nvSpPr>
        <p:spPr>
          <a:xfrm rot="19481528">
            <a:off x="6289863" y="964107"/>
            <a:ext cx="977117" cy="276999"/>
          </a:xfrm>
          <a:prstGeom prst="rect">
            <a:avLst/>
          </a:prstGeom>
          <a:noFill/>
        </p:spPr>
        <p:txBody>
          <a:bodyPr wrap="square" rtlCol="0">
            <a:spAutoFit/>
          </a:bodyPr>
          <a:lstStyle/>
          <a:p>
            <a:pPr algn="ctr" defTabSz="457200"/>
            <a:r>
              <a:rPr lang="en-US" sz="1200" b="1" dirty="0" smtClean="0">
                <a:solidFill>
                  <a:schemeClr val="bg1"/>
                </a:solidFill>
              </a:rPr>
              <a:t>SQL Server </a:t>
            </a:r>
            <a:endParaRPr lang="en-US" sz="1200" b="1" dirty="0">
              <a:solidFill>
                <a:schemeClr val="bg1"/>
              </a:solidFill>
            </a:endParaRPr>
          </a:p>
        </p:txBody>
      </p:sp>
      <p:sp>
        <p:nvSpPr>
          <p:cNvPr id="78" name="TextBox 77"/>
          <p:cNvSpPr txBox="1"/>
          <p:nvPr/>
        </p:nvSpPr>
        <p:spPr>
          <a:xfrm rot="19481528">
            <a:off x="6804660" y="949593"/>
            <a:ext cx="977117" cy="276999"/>
          </a:xfrm>
          <a:prstGeom prst="rect">
            <a:avLst/>
          </a:prstGeom>
          <a:noFill/>
        </p:spPr>
        <p:txBody>
          <a:bodyPr wrap="square" rtlCol="0">
            <a:spAutoFit/>
          </a:bodyPr>
          <a:lstStyle/>
          <a:p>
            <a:pPr algn="ctr" defTabSz="457200"/>
            <a:r>
              <a:rPr lang="en-US" sz="1200" b="1" dirty="0" smtClean="0">
                <a:solidFill>
                  <a:schemeClr val="bg1"/>
                </a:solidFill>
              </a:rPr>
              <a:t>SQL Server </a:t>
            </a:r>
            <a:endParaRPr lang="en-US" sz="1200" b="1" dirty="0">
              <a:solidFill>
                <a:schemeClr val="bg1"/>
              </a:solidFill>
            </a:endParaRPr>
          </a:p>
        </p:txBody>
      </p:sp>
    </p:spTree>
    <p:extLst>
      <p:ext uri="{BB962C8B-B14F-4D97-AF65-F5344CB8AC3E}">
        <p14:creationId xmlns:p14="http://schemas.microsoft.com/office/powerpoint/2010/main" val="2356312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99392"/>
            <a:ext cx="8229600" cy="1143000"/>
          </a:xfrm>
        </p:spPr>
        <p:txBody>
          <a:bodyPr/>
          <a:lstStyle/>
          <a:p>
            <a:r>
              <a:rPr lang="en-GB" dirty="0" smtClean="0"/>
              <a:t>Performance &amp; Scalability</a:t>
            </a:r>
            <a:endParaRPr lang="en-GB" dirty="0"/>
          </a:p>
        </p:txBody>
      </p:sp>
      <p:graphicFrame>
        <p:nvGraphicFramePr>
          <p:cNvPr id="4" name="Chart 3"/>
          <p:cNvGraphicFramePr/>
          <p:nvPr>
            <p:extLst>
              <p:ext uri="{D42A27DB-BD31-4B8C-83A1-F6EECF244321}">
                <p14:modId xmlns:p14="http://schemas.microsoft.com/office/powerpoint/2010/main" val="3567414486"/>
              </p:ext>
            </p:extLst>
          </p:nvPr>
        </p:nvGraphicFramePr>
        <p:xfrm>
          <a:off x="164128" y="974328"/>
          <a:ext cx="8368213" cy="51407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04321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n-US" dirty="0" smtClean="0"/>
              <a:t>Performance </a:t>
            </a:r>
            <a:r>
              <a:rPr lang="en-US" dirty="0"/>
              <a:t>&amp; Scalability 	</a:t>
            </a:r>
          </a:p>
        </p:txBody>
      </p:sp>
      <p:sp>
        <p:nvSpPr>
          <p:cNvPr id="7" name="Content Placeholder 6"/>
          <p:cNvSpPr>
            <a:spLocks noGrp="1"/>
          </p:cNvSpPr>
          <p:nvPr>
            <p:ph sz="half" idx="2"/>
          </p:nvPr>
        </p:nvSpPr>
        <p:spPr>
          <a:xfrm>
            <a:off x="4637501" y="1447800"/>
            <a:ext cx="4115872" cy="387798"/>
          </a:xfrm>
        </p:spPr>
        <p:txBody>
          <a:bodyPr>
            <a:normAutofit fontScale="85000" lnSpcReduction="20000"/>
          </a:bodyPr>
          <a:lstStyle/>
          <a:p>
            <a:r>
              <a:rPr lang="en-US" dirty="0" smtClean="0"/>
              <a:t>In-Guest VM Performance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857824" y="1905000"/>
            <a:ext cx="3721364" cy="4016932"/>
          </a:xfrm>
          <a:prstGeom prst="rect">
            <a:avLst/>
          </a:prstGeom>
        </p:spPr>
      </p:pic>
      <p:sp>
        <p:nvSpPr>
          <p:cNvPr id="8" name="Content Placeholder 7"/>
          <p:cNvSpPr>
            <a:spLocks noGrp="1"/>
          </p:cNvSpPr>
          <p:nvPr>
            <p:ph sz="half" idx="1"/>
          </p:nvPr>
        </p:nvSpPr>
        <p:spPr>
          <a:xfrm>
            <a:off x="389436" y="1447800"/>
            <a:ext cx="4115872" cy="387798"/>
          </a:xfrm>
        </p:spPr>
        <p:txBody>
          <a:bodyPr>
            <a:normAutofit fontScale="85000" lnSpcReduction="20000"/>
          </a:bodyPr>
          <a:lstStyle/>
          <a:p>
            <a:r>
              <a:rPr lang="en-US" dirty="0" smtClean="0"/>
              <a:t>Native Performance</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1597" y="1905000"/>
            <a:ext cx="3604064" cy="4016932"/>
          </a:xfrm>
          <a:prstGeom prst="rect">
            <a:avLst/>
          </a:prstGeom>
        </p:spPr>
      </p:pic>
      <p:sp>
        <p:nvSpPr>
          <p:cNvPr id="3" name="TextBox 2"/>
          <p:cNvSpPr txBox="1"/>
          <p:nvPr/>
        </p:nvSpPr>
        <p:spPr>
          <a:xfrm>
            <a:off x="1403648" y="5877272"/>
            <a:ext cx="1296144" cy="369332"/>
          </a:xfrm>
          <a:prstGeom prst="rect">
            <a:avLst/>
          </a:prstGeom>
          <a:noFill/>
        </p:spPr>
        <p:txBody>
          <a:bodyPr wrap="square" rtlCol="0">
            <a:spAutoFit/>
          </a:bodyPr>
          <a:lstStyle/>
          <a:p>
            <a:pPr algn="ctr"/>
            <a:r>
              <a:rPr lang="en-AU" dirty="0" smtClean="0">
                <a:solidFill>
                  <a:schemeClr val="bg1"/>
                </a:solidFill>
              </a:rPr>
              <a:t>Block size</a:t>
            </a:r>
            <a:endParaRPr lang="en-AU" dirty="0">
              <a:solidFill>
                <a:schemeClr val="bg1"/>
              </a:solidFill>
            </a:endParaRPr>
          </a:p>
        </p:txBody>
      </p:sp>
      <p:sp>
        <p:nvSpPr>
          <p:cNvPr id="9" name="TextBox 8"/>
          <p:cNvSpPr txBox="1"/>
          <p:nvPr/>
        </p:nvSpPr>
        <p:spPr>
          <a:xfrm>
            <a:off x="6084168" y="5939988"/>
            <a:ext cx="1296144" cy="369332"/>
          </a:xfrm>
          <a:prstGeom prst="rect">
            <a:avLst/>
          </a:prstGeom>
          <a:noFill/>
        </p:spPr>
        <p:txBody>
          <a:bodyPr wrap="square" rtlCol="0">
            <a:spAutoFit/>
          </a:bodyPr>
          <a:lstStyle/>
          <a:p>
            <a:pPr algn="ctr"/>
            <a:r>
              <a:rPr lang="en-AU" dirty="0" smtClean="0">
                <a:solidFill>
                  <a:schemeClr val="bg1"/>
                </a:solidFill>
              </a:rPr>
              <a:t>Block size</a:t>
            </a:r>
            <a:endParaRPr lang="en-AU" dirty="0">
              <a:solidFill>
                <a:schemeClr val="bg1"/>
              </a:solidFill>
            </a:endParaRPr>
          </a:p>
        </p:txBody>
      </p:sp>
      <p:sp>
        <p:nvSpPr>
          <p:cNvPr id="11" name="TextBox 10"/>
          <p:cNvSpPr txBox="1"/>
          <p:nvPr/>
        </p:nvSpPr>
        <p:spPr>
          <a:xfrm rot="16200000">
            <a:off x="-787950" y="3532365"/>
            <a:ext cx="2016225" cy="369332"/>
          </a:xfrm>
          <a:prstGeom prst="rect">
            <a:avLst/>
          </a:prstGeom>
          <a:noFill/>
        </p:spPr>
        <p:txBody>
          <a:bodyPr wrap="square" rtlCol="0">
            <a:spAutoFit/>
          </a:bodyPr>
          <a:lstStyle/>
          <a:p>
            <a:pPr algn="ctr"/>
            <a:r>
              <a:rPr lang="en-AU" dirty="0" smtClean="0">
                <a:solidFill>
                  <a:schemeClr val="bg1"/>
                </a:solidFill>
              </a:rPr>
              <a:t>Throughput (Mb/s)</a:t>
            </a:r>
            <a:endParaRPr lang="en-AU" dirty="0">
              <a:solidFill>
                <a:schemeClr val="bg1"/>
              </a:solidFill>
            </a:endParaRPr>
          </a:p>
        </p:txBody>
      </p:sp>
      <p:sp>
        <p:nvSpPr>
          <p:cNvPr id="12" name="TextBox 11"/>
          <p:cNvSpPr txBox="1"/>
          <p:nvPr/>
        </p:nvSpPr>
        <p:spPr>
          <a:xfrm rot="16200000">
            <a:off x="3667253" y="3460359"/>
            <a:ext cx="2016225" cy="369332"/>
          </a:xfrm>
          <a:prstGeom prst="rect">
            <a:avLst/>
          </a:prstGeom>
          <a:noFill/>
        </p:spPr>
        <p:txBody>
          <a:bodyPr wrap="square" rtlCol="0">
            <a:spAutoFit/>
          </a:bodyPr>
          <a:lstStyle/>
          <a:p>
            <a:pPr algn="ctr"/>
            <a:r>
              <a:rPr lang="en-AU" dirty="0" smtClean="0">
                <a:solidFill>
                  <a:schemeClr val="bg1"/>
                </a:solidFill>
              </a:rPr>
              <a:t>Throughput (Mb/s)</a:t>
            </a:r>
            <a:endParaRPr lang="en-AU" dirty="0">
              <a:solidFill>
                <a:schemeClr val="bg1"/>
              </a:solidFill>
            </a:endParaRPr>
          </a:p>
        </p:txBody>
      </p:sp>
      <p:sp>
        <p:nvSpPr>
          <p:cNvPr id="13" name="TextBox 12"/>
          <p:cNvSpPr txBox="1"/>
          <p:nvPr/>
        </p:nvSpPr>
        <p:spPr>
          <a:xfrm rot="16200000">
            <a:off x="3523238" y="3388351"/>
            <a:ext cx="1296144" cy="369332"/>
          </a:xfrm>
          <a:prstGeom prst="rect">
            <a:avLst/>
          </a:prstGeom>
          <a:noFill/>
        </p:spPr>
        <p:txBody>
          <a:bodyPr wrap="square" rtlCol="0">
            <a:spAutoFit/>
          </a:bodyPr>
          <a:lstStyle/>
          <a:p>
            <a:pPr algn="ctr"/>
            <a:r>
              <a:rPr lang="en-AU" dirty="0" smtClean="0">
                <a:solidFill>
                  <a:schemeClr val="bg1"/>
                </a:solidFill>
              </a:rPr>
              <a:t>IOPS</a:t>
            </a:r>
            <a:endParaRPr lang="en-AU" dirty="0">
              <a:solidFill>
                <a:schemeClr val="bg1"/>
              </a:solidFill>
            </a:endParaRPr>
          </a:p>
        </p:txBody>
      </p:sp>
      <p:sp>
        <p:nvSpPr>
          <p:cNvPr id="14" name="TextBox 13"/>
          <p:cNvSpPr txBox="1"/>
          <p:nvPr/>
        </p:nvSpPr>
        <p:spPr>
          <a:xfrm rot="16200000">
            <a:off x="8059742" y="3388350"/>
            <a:ext cx="1296144" cy="369332"/>
          </a:xfrm>
          <a:prstGeom prst="rect">
            <a:avLst/>
          </a:prstGeom>
          <a:noFill/>
        </p:spPr>
        <p:txBody>
          <a:bodyPr wrap="square" rtlCol="0">
            <a:spAutoFit/>
          </a:bodyPr>
          <a:lstStyle/>
          <a:p>
            <a:pPr algn="ctr"/>
            <a:r>
              <a:rPr lang="en-AU" dirty="0" smtClean="0">
                <a:solidFill>
                  <a:schemeClr val="bg1"/>
                </a:solidFill>
              </a:rPr>
              <a:t>IOPS</a:t>
            </a:r>
            <a:endParaRPr lang="en-AU" dirty="0">
              <a:solidFill>
                <a:schemeClr val="bg1"/>
              </a:solidFill>
            </a:endParaRPr>
          </a:p>
        </p:txBody>
      </p:sp>
      <p:sp>
        <p:nvSpPr>
          <p:cNvPr id="4" name="Oval 3"/>
          <p:cNvSpPr/>
          <p:nvPr/>
        </p:nvSpPr>
        <p:spPr>
          <a:xfrm>
            <a:off x="7308304" y="5157192"/>
            <a:ext cx="360040" cy="832738"/>
          </a:xfrm>
          <a:prstGeom prst="ellipse">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p:cNvSpPr txBox="1"/>
          <p:nvPr/>
        </p:nvSpPr>
        <p:spPr>
          <a:xfrm>
            <a:off x="6516216" y="4437112"/>
            <a:ext cx="1944216" cy="584775"/>
          </a:xfrm>
          <a:prstGeom prst="rect">
            <a:avLst/>
          </a:prstGeom>
          <a:noFill/>
        </p:spPr>
        <p:txBody>
          <a:bodyPr wrap="square" rtlCol="0">
            <a:spAutoFit/>
          </a:bodyPr>
          <a:lstStyle/>
          <a:p>
            <a:pPr algn="ctr"/>
            <a:r>
              <a:rPr lang="en-AU" sz="1600" b="1" dirty="0" smtClean="0">
                <a:solidFill>
                  <a:schemeClr val="accent3"/>
                </a:solidFill>
              </a:rPr>
              <a:t>SQL Server Recommended</a:t>
            </a:r>
            <a:endParaRPr lang="en-AU" sz="1600" b="1" dirty="0">
              <a:solidFill>
                <a:schemeClr val="accent3"/>
              </a:solidFill>
            </a:endParaRPr>
          </a:p>
        </p:txBody>
      </p:sp>
    </p:spTree>
    <p:extLst>
      <p:ext uri="{BB962C8B-B14F-4D97-AF65-F5344CB8AC3E}">
        <p14:creationId xmlns:p14="http://schemas.microsoft.com/office/powerpoint/2010/main" val="4090509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392"/>
            <a:ext cx="8229600" cy="1143000"/>
          </a:xfrm>
        </p:spPr>
        <p:txBody>
          <a:bodyPr/>
          <a:lstStyle/>
          <a:p>
            <a:r>
              <a:rPr lang="en-GB" dirty="0" smtClean="0"/>
              <a:t>2011 SQL Workload Results</a:t>
            </a:r>
            <a:endParaRPr lang="en-GB" dirty="0"/>
          </a:p>
        </p:txBody>
      </p:sp>
      <p:graphicFrame>
        <p:nvGraphicFramePr>
          <p:cNvPr id="5" name="Chart 4"/>
          <p:cNvGraphicFramePr/>
          <p:nvPr>
            <p:extLst>
              <p:ext uri="{D42A27DB-BD31-4B8C-83A1-F6EECF244321}">
                <p14:modId xmlns:p14="http://schemas.microsoft.com/office/powerpoint/2010/main" val="3727036752"/>
              </p:ext>
            </p:extLst>
          </p:nvPr>
        </p:nvGraphicFramePr>
        <p:xfrm>
          <a:off x="467544" y="979511"/>
          <a:ext cx="8059177" cy="5465549"/>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1900338" y="6237312"/>
            <a:ext cx="6776118" cy="415498"/>
          </a:xfrm>
          <a:prstGeom prst="rect">
            <a:avLst/>
          </a:prstGeom>
        </p:spPr>
        <p:txBody>
          <a:bodyPr wrap="square">
            <a:spAutoFit/>
          </a:bodyPr>
          <a:lstStyle/>
          <a:p>
            <a:r>
              <a:rPr lang="en-GB" sz="1050" dirty="0">
                <a:hlinkClick r:id="rId4"/>
              </a:rPr>
              <a:t>http://</a:t>
            </a:r>
            <a:r>
              <a:rPr lang="en-GB" sz="1050" dirty="0" smtClean="0">
                <a:hlinkClick r:id="rId4"/>
              </a:rPr>
              <a:t>download.microsoft.com/download/2/7/8/278EAE45-3AB4-4787-A640-B8FFA907E1AB/ESG%20Preso%20Microsoft%20Hyper-V%20Performance%20SQL%20Server%20Mar%2011_Wide.pdf</a:t>
            </a:r>
            <a:r>
              <a:rPr lang="en-GB" sz="1050" dirty="0" smtClean="0"/>
              <a:t> </a:t>
            </a:r>
            <a:endParaRPr lang="en-GB" sz="1050" dirty="0"/>
          </a:p>
        </p:txBody>
      </p:sp>
    </p:spTree>
    <p:extLst>
      <p:ext uri="{BB962C8B-B14F-4D97-AF65-F5344CB8AC3E}">
        <p14:creationId xmlns:p14="http://schemas.microsoft.com/office/powerpoint/2010/main" val="1337524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3">
      <a:dk1>
        <a:srgbClr val="000000"/>
      </a:dk1>
      <a:lt1>
        <a:srgbClr val="FFFFFF"/>
      </a:lt1>
      <a:dk2>
        <a:srgbClr val="000000"/>
      </a:dk2>
      <a:lt2>
        <a:srgbClr val="F2F2F2"/>
      </a:lt2>
      <a:accent1>
        <a:srgbClr val="03C2F1"/>
      </a:accent1>
      <a:accent2>
        <a:srgbClr val="F15C44"/>
      </a:accent2>
      <a:accent3>
        <a:srgbClr val="33CC33"/>
      </a:accent3>
      <a:accent4>
        <a:srgbClr val="ED1977"/>
      </a:accent4>
      <a:accent5>
        <a:srgbClr val="FFFF00"/>
      </a:accent5>
      <a:accent6>
        <a:srgbClr val="824BB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8508</TotalTime>
  <Words>3045</Words>
  <Application>Microsoft Office PowerPoint</Application>
  <PresentationFormat>On-screen Show (4:3)</PresentationFormat>
  <Paragraphs>547</Paragraphs>
  <Slides>41</Slides>
  <Notes>19</Notes>
  <HiddenSlides>2</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PowerPoint Presentation</vt:lpstr>
      <vt:lpstr>Virtualizing Microsoft Sql server with hyper-v </vt:lpstr>
      <vt:lpstr>Agenda</vt:lpstr>
      <vt:lpstr>Microsoft Virtualization for Server Applications</vt:lpstr>
      <vt:lpstr>Microsoft Virtualization: The Best Choice for Microsoft Server Applications</vt:lpstr>
      <vt:lpstr>2011 ESG Test Lab - Virtual</vt:lpstr>
      <vt:lpstr>Performance &amp; Scalability</vt:lpstr>
      <vt:lpstr>Performance &amp; Scalability  </vt:lpstr>
      <vt:lpstr>2011 SQL Workload Results</vt:lpstr>
      <vt:lpstr>Windows Server 2008 R2 SP1</vt:lpstr>
      <vt:lpstr>Options for SQL Server Implementations</vt:lpstr>
      <vt:lpstr>Optimize SQL Server for Private Cloud</vt:lpstr>
      <vt:lpstr>Why Private Cloud?</vt:lpstr>
      <vt:lpstr>PRIVATE CLOUD DRIVERS</vt:lpstr>
      <vt:lpstr>Resource Pooling Key Steps</vt:lpstr>
      <vt:lpstr>Resource Pooling</vt:lpstr>
      <vt:lpstr>When to virtualize and when not to virtualize SQL Server?</vt:lpstr>
      <vt:lpstr>Virtualisation best practices</vt:lpstr>
      <vt:lpstr>Physical to Virtual </vt:lpstr>
      <vt:lpstr>PRIVATE CLOUD DRIVERS</vt:lpstr>
      <vt:lpstr>Elasticity Key Steps</vt:lpstr>
      <vt:lpstr>Elasticity</vt:lpstr>
      <vt:lpstr>Dynamic Memory Findings and Best Practices</vt:lpstr>
      <vt:lpstr>How does Dynamic Memory Benefit SQL Server?</vt:lpstr>
      <vt:lpstr>PRIVATE CLOUD DRIVERS</vt:lpstr>
      <vt:lpstr>Self Service Key Steps</vt:lpstr>
      <vt:lpstr>Self-Service Portal 2.0</vt:lpstr>
      <vt:lpstr>Self-Service</vt:lpstr>
      <vt:lpstr>PRIVATE CLOUD DRIVERS</vt:lpstr>
      <vt:lpstr>Control &amp; Customize Key Steps</vt:lpstr>
      <vt:lpstr>Advanced Measure Usage – vKernel plugin</vt:lpstr>
      <vt:lpstr>Control &amp; Customization</vt:lpstr>
      <vt:lpstr>Lessons Learnt</vt:lpstr>
      <vt:lpstr>Next Steps</vt:lpstr>
      <vt:lpstr>HP DBC Appliance - Concept Hardware</vt:lpstr>
      <vt:lpstr>How does the appliance work?</vt:lpstr>
      <vt:lpstr>Enrol in Microsoft Virtual Academy Today</vt:lpstr>
      <vt:lpstr>PowerPoint Presentation</vt:lpstr>
      <vt:lpstr>Resources</vt:lpstr>
      <vt:lpstr>Resources</vt:lpstr>
      <vt:lpstr>Why Hyper-V is the best virtualization for SQL Server (mission critical workloads)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clarken</dc:creator>
  <cp:lastModifiedBy>Event Staff</cp:lastModifiedBy>
  <cp:revision>294</cp:revision>
  <dcterms:created xsi:type="dcterms:W3CDTF">2011-04-01T05:55:34Z</dcterms:created>
  <dcterms:modified xsi:type="dcterms:W3CDTF">2011-08-31T07:10:47Z</dcterms:modified>
</cp:coreProperties>
</file>