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6"/>
  </p:notesMasterIdLst>
  <p:sldIdLst>
    <p:sldId id="279" r:id="rId2"/>
    <p:sldId id="362"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46" r:id="rId36"/>
    <p:sldId id="347" r:id="rId37"/>
    <p:sldId id="348" r:id="rId38"/>
    <p:sldId id="357" r:id="rId39"/>
    <p:sldId id="349" r:id="rId40"/>
    <p:sldId id="350" r:id="rId41"/>
    <p:sldId id="351" r:id="rId42"/>
    <p:sldId id="317" r:id="rId43"/>
    <p:sldId id="318" r:id="rId44"/>
    <p:sldId id="319" r:id="rId45"/>
    <p:sldId id="320" r:id="rId46"/>
    <p:sldId id="321" r:id="rId47"/>
    <p:sldId id="322" r:id="rId48"/>
    <p:sldId id="323" r:id="rId49"/>
    <p:sldId id="324" r:id="rId50"/>
    <p:sldId id="325" r:id="rId51"/>
    <p:sldId id="326" r:id="rId52"/>
    <p:sldId id="327" r:id="rId53"/>
    <p:sldId id="353" r:id="rId54"/>
    <p:sldId id="356" r:id="rId55"/>
    <p:sldId id="328" r:id="rId56"/>
    <p:sldId id="329" r:id="rId57"/>
    <p:sldId id="330" r:id="rId58"/>
    <p:sldId id="331" r:id="rId59"/>
    <p:sldId id="332" r:id="rId60"/>
    <p:sldId id="335" r:id="rId61"/>
    <p:sldId id="361" r:id="rId62"/>
    <p:sldId id="270" r:id="rId63"/>
    <p:sldId id="271" r:id="rId64"/>
    <p:sldId id="28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825837-F809-472E-8FAF-7D9F2545D5EE}">
          <p14:sldIdLst>
            <p14:sldId id="279"/>
            <p14:sldId id="362"/>
            <p14:sldId id="285"/>
          </p14:sldIdLst>
        </p14:section>
        <p14:section name="Planning your Availability Model" id="{DDA0728C-36A0-46C4-B58F-6EBB7C647F8A}">
          <p14:sldIdLst>
            <p14:sldId id="286"/>
            <p14:sldId id="287"/>
            <p14:sldId id="288"/>
            <p14:sldId id="289"/>
            <p14:sldId id="290"/>
            <p14:sldId id="291"/>
            <p14:sldId id="292"/>
            <p14:sldId id="293"/>
            <p14:sldId id="294"/>
            <p14:sldId id="295"/>
            <p14:sldId id="296"/>
            <p14:sldId id="297"/>
          </p14:sldIdLst>
        </p14:section>
        <p14:section name="Validate and Support Policies" id="{1FA56094-7FFE-4908-8702-0F480E6EB4E4}">
          <p14:sldIdLst>
            <p14:sldId id="298"/>
            <p14:sldId id="299"/>
            <p14:sldId id="300"/>
            <p14:sldId id="301"/>
            <p14:sldId id="302"/>
          </p14:sldIdLst>
        </p14:section>
        <p14:section name="Understanding Live Migration" id="{0C0B53D0-E020-4652-A790-D75B02D312FE}">
          <p14:sldIdLst>
            <p14:sldId id="303"/>
            <p14:sldId id="304"/>
            <p14:sldId id="305"/>
            <p14:sldId id="306"/>
            <p14:sldId id="307"/>
            <p14:sldId id="308"/>
            <p14:sldId id="309"/>
          </p14:sldIdLst>
        </p14:section>
        <p14:section name="Deployment Planning" id="{A368E6A0-77FA-4CF4-8CDF-998785A56150}">
          <p14:sldIdLst>
            <p14:sldId id="310"/>
            <p14:sldId id="311"/>
            <p14:sldId id="312"/>
            <p14:sldId id="313"/>
            <p14:sldId id="314"/>
            <p14:sldId id="315"/>
            <p14:sldId id="316"/>
            <p14:sldId id="346"/>
            <p14:sldId id="347"/>
            <p14:sldId id="348"/>
            <p14:sldId id="357"/>
            <p14:sldId id="349"/>
            <p14:sldId id="350"/>
            <p14:sldId id="351"/>
            <p14:sldId id="317"/>
            <p14:sldId id="318"/>
          </p14:sldIdLst>
        </p14:section>
        <p14:section name="VM Failover Policies" id="{65B5C104-C37F-42FB-8952-4E07DEA31E6F}">
          <p14:sldIdLst>
            <p14:sldId id="319"/>
            <p14:sldId id="320"/>
            <p14:sldId id="321"/>
            <p14:sldId id="322"/>
            <p14:sldId id="323"/>
            <p14:sldId id="324"/>
            <p14:sldId id="325"/>
            <p14:sldId id="326"/>
            <p14:sldId id="327"/>
          </p14:sldIdLst>
        </p14:section>
        <p14:section name="Windows Server 2008 R2 SP1" id="{8F020FAC-E198-4D9A-AA8B-34EC6EBC0EDC}">
          <p14:sldIdLst>
            <p14:sldId id="353"/>
            <p14:sldId id="356"/>
          </p14:sldIdLst>
        </p14:section>
        <p14:section name="Datacenter Manageability" id="{2746198D-0CE5-4F13-9C49-B6D6CB7F2C6B}">
          <p14:sldIdLst>
            <p14:sldId id="328"/>
            <p14:sldId id="329"/>
            <p14:sldId id="330"/>
            <p14:sldId id="331"/>
          </p14:sldIdLst>
        </p14:section>
        <p14:section name="Optional Section on System Center HA" id="{5BB596A9-44BC-4BE3-919E-D4B4F8363770}">
          <p14:sldIdLst/>
        </p14:section>
        <p14:section name="Summary and Resources" id="{16776A02-6A70-47AF-B3BF-B486354E9967}">
          <p14:sldIdLst>
            <p14:sldId id="332"/>
            <p14:sldId id="335"/>
          </p14:sldIdLst>
        </p14:section>
        <p14:section name="Template slides" id="{2C00B8D1-6482-45B3-9BDA-26987AC901B6}">
          <p14:sldIdLst>
            <p14:sldId id="361"/>
            <p14:sldId id="270"/>
            <p14:sldId id="271"/>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47" d="100"/>
          <a:sy n="47" d="100"/>
        </p:scale>
        <p:origin x="-1098" y="-4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ADD5E-E27E-40D1-8707-F4C56F717B25}"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BE62A16D-F4BA-4362-8C38-48BC938E8D84}" type="pres">
      <dgm:prSet presAssocID="{3A4ADD5E-E27E-40D1-8707-F4C56F717B25}" presName="linear" presStyleCnt="0">
        <dgm:presLayoutVars>
          <dgm:dir/>
          <dgm:animLvl val="lvl"/>
          <dgm:resizeHandles val="exact"/>
        </dgm:presLayoutVars>
      </dgm:prSet>
      <dgm:spPr/>
      <dgm:t>
        <a:bodyPr/>
        <a:lstStyle/>
        <a:p>
          <a:endParaRPr lang="en-US"/>
        </a:p>
      </dgm:t>
    </dgm:pt>
  </dgm:ptLst>
  <dgm:cxnLst>
    <dgm:cxn modelId="{B487469B-2809-4311-B4BA-D96655160EAE}" type="presOf" srcId="{3A4ADD5E-E27E-40D1-8707-F4C56F717B25}" destId="{BE62A16D-F4BA-4362-8C38-48BC938E8D84}" srcOrd="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47D8C-C932-4A8A-8262-C0D11F44CA95}"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en-US"/>
        </a:p>
      </dgm:t>
    </dgm:pt>
    <dgm:pt modelId="{0E5717B0-7D6C-4B32-A83A-A9424A3DF5E8}">
      <dgm:prSet phldrT="[Text]"/>
      <dgm:spPr/>
      <dgm:t>
        <a:bodyPr/>
        <a:lstStyle/>
        <a:p>
          <a:r>
            <a:rPr lang="en-US" dirty="0" smtClean="0"/>
            <a:t>Host Clustering</a:t>
          </a:r>
          <a:endParaRPr lang="en-US" dirty="0"/>
        </a:p>
      </dgm:t>
    </dgm:pt>
    <dgm:pt modelId="{D708FF32-9060-4792-8C38-0DB16701C79E}" type="parTrans" cxnId="{7E6F9D9D-6849-4BF2-B964-C690A85820EC}">
      <dgm:prSet/>
      <dgm:spPr/>
      <dgm:t>
        <a:bodyPr/>
        <a:lstStyle/>
        <a:p>
          <a:endParaRPr lang="en-US"/>
        </a:p>
      </dgm:t>
    </dgm:pt>
    <dgm:pt modelId="{B2507042-FC74-492F-90A4-C3BD81BA04EB}" type="sibTrans" cxnId="{7E6F9D9D-6849-4BF2-B964-C690A85820EC}">
      <dgm:prSet/>
      <dgm:spPr/>
      <dgm:t>
        <a:bodyPr/>
        <a:lstStyle/>
        <a:p>
          <a:endParaRPr lang="en-US"/>
        </a:p>
      </dgm:t>
    </dgm:pt>
    <dgm:pt modelId="{B5A7D7BA-1775-4DCF-A3A4-ABB6BB59E3D4}">
      <dgm:prSet/>
      <dgm:spPr/>
      <dgm:t>
        <a:bodyPr/>
        <a:lstStyle/>
        <a:p>
          <a:r>
            <a:rPr lang="en-US" dirty="0" smtClean="0"/>
            <a:t>VM’s move from server to server</a:t>
          </a:r>
        </a:p>
      </dgm:t>
    </dgm:pt>
    <dgm:pt modelId="{576343B5-07C3-4637-878B-7FBC65D72CE1}" type="parTrans" cxnId="{4A44FE7A-A877-412A-A957-90D21F694AA8}">
      <dgm:prSet/>
      <dgm:spPr/>
      <dgm:t>
        <a:bodyPr/>
        <a:lstStyle/>
        <a:p>
          <a:endParaRPr lang="en-US"/>
        </a:p>
      </dgm:t>
    </dgm:pt>
    <dgm:pt modelId="{49C3A8EA-BCCB-41DC-8BC5-079D20A4286D}" type="sibTrans" cxnId="{4A44FE7A-A877-412A-A957-90D21F694AA8}">
      <dgm:prSet/>
      <dgm:spPr/>
      <dgm:t>
        <a:bodyPr/>
        <a:lstStyle/>
        <a:p>
          <a:endParaRPr lang="en-US"/>
        </a:p>
      </dgm:t>
    </dgm:pt>
    <dgm:pt modelId="{8C0ADE48-779D-495D-8C39-D976F4412F44}">
      <dgm:prSet/>
      <dgm:spPr/>
      <dgm:t>
        <a:bodyPr/>
        <a:lstStyle/>
        <a:p>
          <a:r>
            <a:rPr lang="en-US" dirty="0" smtClean="0"/>
            <a:t>Zero downtime to move a VM</a:t>
          </a:r>
        </a:p>
      </dgm:t>
    </dgm:pt>
    <dgm:pt modelId="{0EE21355-1FFD-4BE2-BB83-F296A03201AA}" type="parTrans" cxnId="{D2CB2081-2680-4C11-BB4D-F180765FF094}">
      <dgm:prSet/>
      <dgm:spPr/>
      <dgm:t>
        <a:bodyPr/>
        <a:lstStyle/>
        <a:p>
          <a:endParaRPr lang="en-US"/>
        </a:p>
      </dgm:t>
    </dgm:pt>
    <dgm:pt modelId="{6C36F9A3-04E1-4DF7-8716-2365ED30E53E}" type="sibTrans" cxnId="{D2CB2081-2680-4C11-BB4D-F180765FF094}">
      <dgm:prSet/>
      <dgm:spPr/>
      <dgm:t>
        <a:bodyPr/>
        <a:lstStyle/>
        <a:p>
          <a:endParaRPr lang="en-US"/>
        </a:p>
      </dgm:t>
    </dgm:pt>
    <dgm:pt modelId="{C774BAAC-BD79-4613-813F-0AE698685387}">
      <dgm:prSet/>
      <dgm:spPr/>
      <dgm:t>
        <a:bodyPr/>
        <a:lstStyle/>
        <a:p>
          <a:r>
            <a:rPr lang="en-US" dirty="0" smtClean="0"/>
            <a:t>Works with any application or guest OS</a:t>
          </a:r>
        </a:p>
      </dgm:t>
    </dgm:pt>
    <dgm:pt modelId="{FD03C9C2-CF2F-4FA8-9CF8-8FE0051C64B9}" type="parTrans" cxnId="{A419F682-BCE6-4851-AEB3-70E436209DF2}">
      <dgm:prSet/>
      <dgm:spPr/>
      <dgm:t>
        <a:bodyPr/>
        <a:lstStyle/>
        <a:p>
          <a:endParaRPr lang="en-US"/>
        </a:p>
      </dgm:t>
    </dgm:pt>
    <dgm:pt modelId="{1B93B270-861B-452D-9B32-E4954CA11352}" type="sibTrans" cxnId="{A419F682-BCE6-4851-AEB3-70E436209DF2}">
      <dgm:prSet/>
      <dgm:spPr/>
      <dgm:t>
        <a:bodyPr/>
        <a:lstStyle/>
        <a:p>
          <a:endParaRPr lang="en-US"/>
        </a:p>
      </dgm:t>
    </dgm:pt>
    <dgm:pt modelId="{FDB88B32-5F09-4C30-9DB1-81E1A932F7A8}">
      <dgm:prSet/>
      <dgm:spPr/>
      <dgm:t>
        <a:bodyPr/>
        <a:lstStyle/>
        <a:p>
          <a:r>
            <a:rPr lang="en-US" dirty="0" smtClean="0"/>
            <a:t>Guest Clustering</a:t>
          </a:r>
        </a:p>
      </dgm:t>
    </dgm:pt>
    <dgm:pt modelId="{65C1579D-4652-4CA7-8812-8F814BB36D2A}" type="parTrans" cxnId="{5867612C-6CED-4F79-836D-4D366F9BD088}">
      <dgm:prSet/>
      <dgm:spPr/>
      <dgm:t>
        <a:bodyPr/>
        <a:lstStyle/>
        <a:p>
          <a:endParaRPr lang="en-US"/>
        </a:p>
      </dgm:t>
    </dgm:pt>
    <dgm:pt modelId="{85B38887-4B6E-4149-B6F7-5C525F5146F3}" type="sibTrans" cxnId="{5867612C-6CED-4F79-836D-4D366F9BD088}">
      <dgm:prSet/>
      <dgm:spPr/>
      <dgm:t>
        <a:bodyPr/>
        <a:lstStyle/>
        <a:p>
          <a:endParaRPr lang="en-US"/>
        </a:p>
      </dgm:t>
    </dgm:pt>
    <dgm:pt modelId="{A2DF97A5-0AD5-4321-831B-7070DC180709}">
      <dgm:prSet/>
      <dgm:spPr/>
      <dgm:t>
        <a:bodyPr/>
        <a:lstStyle/>
        <a:p>
          <a:r>
            <a:rPr lang="en-US" dirty="0" smtClean="0"/>
            <a:t>Apps move from VM to VM</a:t>
          </a:r>
        </a:p>
      </dgm:t>
    </dgm:pt>
    <dgm:pt modelId="{B5081DD2-E735-48F8-83F4-75B07F03E32B}" type="parTrans" cxnId="{3E9F2CE2-9C7D-411D-8E34-41C49AD96B91}">
      <dgm:prSet/>
      <dgm:spPr/>
      <dgm:t>
        <a:bodyPr/>
        <a:lstStyle/>
        <a:p>
          <a:endParaRPr lang="en-US"/>
        </a:p>
      </dgm:t>
    </dgm:pt>
    <dgm:pt modelId="{E67DC3FA-C61C-4C25-9B85-2655873DCBAE}" type="sibTrans" cxnId="{3E9F2CE2-9C7D-411D-8E34-41C49AD96B91}">
      <dgm:prSet/>
      <dgm:spPr/>
      <dgm:t>
        <a:bodyPr/>
        <a:lstStyle/>
        <a:p>
          <a:endParaRPr lang="en-US"/>
        </a:p>
      </dgm:t>
    </dgm:pt>
    <dgm:pt modelId="{D088807E-BA07-41A9-98B5-E4DB529805EA}">
      <dgm:prSet/>
      <dgm:spPr/>
      <dgm:t>
        <a:bodyPr/>
        <a:lstStyle/>
        <a:p>
          <a:r>
            <a:rPr lang="en-US" dirty="0" smtClean="0"/>
            <a:t>Traditionally downtime when moving applications</a:t>
          </a:r>
        </a:p>
      </dgm:t>
    </dgm:pt>
    <dgm:pt modelId="{234996F4-05AA-43EB-AA2E-7521F8F3E667}" type="parTrans" cxnId="{640FC73B-7A48-4BA6-8425-61F5DCAC5BDF}">
      <dgm:prSet/>
      <dgm:spPr/>
      <dgm:t>
        <a:bodyPr/>
        <a:lstStyle/>
        <a:p>
          <a:endParaRPr lang="en-US"/>
        </a:p>
      </dgm:t>
    </dgm:pt>
    <dgm:pt modelId="{846CE9A2-A91E-4F9E-8B85-41481BC45E62}" type="sibTrans" cxnId="{640FC73B-7A48-4BA6-8425-61F5DCAC5BDF}">
      <dgm:prSet/>
      <dgm:spPr/>
      <dgm:t>
        <a:bodyPr/>
        <a:lstStyle/>
        <a:p>
          <a:endParaRPr lang="en-US"/>
        </a:p>
      </dgm:t>
    </dgm:pt>
    <dgm:pt modelId="{B4FBCA1D-51CB-42D5-AD19-E4DAC087307F}">
      <dgm:prSet/>
      <dgm:spPr/>
      <dgm:t>
        <a:bodyPr/>
        <a:lstStyle/>
        <a:p>
          <a:r>
            <a:rPr lang="en-US" dirty="0" smtClean="0"/>
            <a:t>Requires double the resources – 2 VM’s for single workload</a:t>
          </a:r>
        </a:p>
      </dgm:t>
    </dgm:pt>
    <dgm:pt modelId="{71811AD2-D4CE-4B4C-B55B-EA91993CF876}" type="parTrans" cxnId="{56929583-C266-4980-9559-45C19D84AA12}">
      <dgm:prSet/>
      <dgm:spPr/>
      <dgm:t>
        <a:bodyPr/>
        <a:lstStyle/>
        <a:p>
          <a:endParaRPr lang="en-US"/>
        </a:p>
      </dgm:t>
    </dgm:pt>
    <dgm:pt modelId="{A30B9F85-8393-469F-9E81-4BAC69269A0A}" type="sibTrans" cxnId="{56929583-C266-4980-9559-45C19D84AA12}">
      <dgm:prSet/>
      <dgm:spPr/>
      <dgm:t>
        <a:bodyPr/>
        <a:lstStyle/>
        <a:p>
          <a:endParaRPr lang="en-US"/>
        </a:p>
      </dgm:t>
    </dgm:pt>
    <dgm:pt modelId="{72C73420-9039-4B61-B2D3-5D84B2E38D52}" type="pres">
      <dgm:prSet presAssocID="{80E47D8C-C932-4A8A-8262-C0D11F44CA95}" presName="Name0" presStyleCnt="0">
        <dgm:presLayoutVars>
          <dgm:dir/>
          <dgm:animLvl val="lvl"/>
          <dgm:resizeHandles val="exact"/>
        </dgm:presLayoutVars>
      </dgm:prSet>
      <dgm:spPr/>
      <dgm:t>
        <a:bodyPr/>
        <a:lstStyle/>
        <a:p>
          <a:endParaRPr lang="en-US"/>
        </a:p>
      </dgm:t>
    </dgm:pt>
    <dgm:pt modelId="{BFF68561-6C4B-471A-ACF6-FF01B7E11426}" type="pres">
      <dgm:prSet presAssocID="{0E5717B0-7D6C-4B32-A83A-A9424A3DF5E8}" presName="composite" presStyleCnt="0"/>
      <dgm:spPr/>
      <dgm:t>
        <a:bodyPr/>
        <a:lstStyle/>
        <a:p>
          <a:endParaRPr lang="en-US"/>
        </a:p>
      </dgm:t>
    </dgm:pt>
    <dgm:pt modelId="{9F06D1E4-FE0A-4C0D-9125-FC24EF2C083F}" type="pres">
      <dgm:prSet presAssocID="{0E5717B0-7D6C-4B32-A83A-A9424A3DF5E8}" presName="parTx" presStyleLbl="alignNode1" presStyleIdx="0" presStyleCnt="2">
        <dgm:presLayoutVars>
          <dgm:chMax val="0"/>
          <dgm:chPref val="0"/>
          <dgm:bulletEnabled val="1"/>
        </dgm:presLayoutVars>
      </dgm:prSet>
      <dgm:spPr/>
      <dgm:t>
        <a:bodyPr/>
        <a:lstStyle/>
        <a:p>
          <a:endParaRPr lang="en-US"/>
        </a:p>
      </dgm:t>
    </dgm:pt>
    <dgm:pt modelId="{7BBE2FC7-204A-40AC-964E-DF3D41BBED47}" type="pres">
      <dgm:prSet presAssocID="{0E5717B0-7D6C-4B32-A83A-A9424A3DF5E8}" presName="desTx" presStyleLbl="alignAccFollowNode1" presStyleIdx="0" presStyleCnt="2">
        <dgm:presLayoutVars>
          <dgm:bulletEnabled val="1"/>
        </dgm:presLayoutVars>
      </dgm:prSet>
      <dgm:spPr/>
      <dgm:t>
        <a:bodyPr/>
        <a:lstStyle/>
        <a:p>
          <a:endParaRPr lang="en-US"/>
        </a:p>
      </dgm:t>
    </dgm:pt>
    <dgm:pt modelId="{2E24397B-5DB2-409A-BE0D-6B263B0F2493}" type="pres">
      <dgm:prSet presAssocID="{B2507042-FC74-492F-90A4-C3BD81BA04EB}" presName="space" presStyleCnt="0"/>
      <dgm:spPr/>
      <dgm:t>
        <a:bodyPr/>
        <a:lstStyle/>
        <a:p>
          <a:endParaRPr lang="en-US"/>
        </a:p>
      </dgm:t>
    </dgm:pt>
    <dgm:pt modelId="{40DCFF10-DE00-4ED0-845B-09406F227D88}" type="pres">
      <dgm:prSet presAssocID="{FDB88B32-5F09-4C30-9DB1-81E1A932F7A8}" presName="composite" presStyleCnt="0"/>
      <dgm:spPr/>
      <dgm:t>
        <a:bodyPr/>
        <a:lstStyle/>
        <a:p>
          <a:endParaRPr lang="en-US"/>
        </a:p>
      </dgm:t>
    </dgm:pt>
    <dgm:pt modelId="{152CAA2E-2E2E-4EA9-AB4C-E25F3484E2A7}" type="pres">
      <dgm:prSet presAssocID="{FDB88B32-5F09-4C30-9DB1-81E1A932F7A8}" presName="parTx" presStyleLbl="alignNode1" presStyleIdx="1" presStyleCnt="2">
        <dgm:presLayoutVars>
          <dgm:chMax val="0"/>
          <dgm:chPref val="0"/>
          <dgm:bulletEnabled val="1"/>
        </dgm:presLayoutVars>
      </dgm:prSet>
      <dgm:spPr/>
      <dgm:t>
        <a:bodyPr/>
        <a:lstStyle/>
        <a:p>
          <a:endParaRPr lang="en-US"/>
        </a:p>
      </dgm:t>
    </dgm:pt>
    <dgm:pt modelId="{F5BC3821-CC7C-4FEB-80B8-4591D0EDB1BB}" type="pres">
      <dgm:prSet presAssocID="{FDB88B32-5F09-4C30-9DB1-81E1A932F7A8}" presName="desTx" presStyleLbl="alignAccFollowNode1" presStyleIdx="1" presStyleCnt="2">
        <dgm:presLayoutVars>
          <dgm:bulletEnabled val="1"/>
        </dgm:presLayoutVars>
      </dgm:prSet>
      <dgm:spPr/>
      <dgm:t>
        <a:bodyPr/>
        <a:lstStyle/>
        <a:p>
          <a:endParaRPr lang="en-US"/>
        </a:p>
      </dgm:t>
    </dgm:pt>
  </dgm:ptLst>
  <dgm:cxnLst>
    <dgm:cxn modelId="{68990087-2EFC-4CAB-9541-C90003765BDA}" type="presOf" srcId="{A2DF97A5-0AD5-4321-831B-7070DC180709}" destId="{F5BC3821-CC7C-4FEB-80B8-4591D0EDB1BB}" srcOrd="0" destOrd="0" presId="urn:microsoft.com/office/officeart/2005/8/layout/hList1"/>
    <dgm:cxn modelId="{FA36569E-4E42-4BD5-81A3-55ECA1160C0C}" type="presOf" srcId="{C774BAAC-BD79-4613-813F-0AE698685387}" destId="{7BBE2FC7-204A-40AC-964E-DF3D41BBED47}" srcOrd="0" destOrd="2" presId="urn:microsoft.com/office/officeart/2005/8/layout/hList1"/>
    <dgm:cxn modelId="{7E6F9D9D-6849-4BF2-B964-C690A85820EC}" srcId="{80E47D8C-C932-4A8A-8262-C0D11F44CA95}" destId="{0E5717B0-7D6C-4B32-A83A-A9424A3DF5E8}" srcOrd="0" destOrd="0" parTransId="{D708FF32-9060-4792-8C38-0DB16701C79E}" sibTransId="{B2507042-FC74-492F-90A4-C3BD81BA04EB}"/>
    <dgm:cxn modelId="{D2CB2081-2680-4C11-BB4D-F180765FF094}" srcId="{0E5717B0-7D6C-4B32-A83A-A9424A3DF5E8}" destId="{8C0ADE48-779D-495D-8C39-D976F4412F44}" srcOrd="1" destOrd="0" parTransId="{0EE21355-1FFD-4BE2-BB83-F296A03201AA}" sibTransId="{6C36F9A3-04E1-4DF7-8716-2365ED30E53E}"/>
    <dgm:cxn modelId="{A419F682-BCE6-4851-AEB3-70E436209DF2}" srcId="{0E5717B0-7D6C-4B32-A83A-A9424A3DF5E8}" destId="{C774BAAC-BD79-4613-813F-0AE698685387}" srcOrd="2" destOrd="0" parTransId="{FD03C9C2-CF2F-4FA8-9CF8-8FE0051C64B9}" sibTransId="{1B93B270-861B-452D-9B32-E4954CA11352}"/>
    <dgm:cxn modelId="{B6AD8B9D-1856-4FE3-A070-323842B76B00}" type="presOf" srcId="{D088807E-BA07-41A9-98B5-E4DB529805EA}" destId="{F5BC3821-CC7C-4FEB-80B8-4591D0EDB1BB}" srcOrd="0" destOrd="1" presId="urn:microsoft.com/office/officeart/2005/8/layout/hList1"/>
    <dgm:cxn modelId="{8A5A47AE-315B-4F4C-BB55-F214D22FA4CB}" type="presOf" srcId="{B5A7D7BA-1775-4DCF-A3A4-ABB6BB59E3D4}" destId="{7BBE2FC7-204A-40AC-964E-DF3D41BBED47}" srcOrd="0" destOrd="0" presId="urn:microsoft.com/office/officeart/2005/8/layout/hList1"/>
    <dgm:cxn modelId="{3E9F2CE2-9C7D-411D-8E34-41C49AD96B91}" srcId="{FDB88B32-5F09-4C30-9DB1-81E1A932F7A8}" destId="{A2DF97A5-0AD5-4321-831B-7070DC180709}" srcOrd="0" destOrd="0" parTransId="{B5081DD2-E735-48F8-83F4-75B07F03E32B}" sibTransId="{E67DC3FA-C61C-4C25-9B85-2655873DCBAE}"/>
    <dgm:cxn modelId="{3F8B764D-3F02-4C7A-9FD4-DDF3A48B565F}" type="presOf" srcId="{B4FBCA1D-51CB-42D5-AD19-E4DAC087307F}" destId="{F5BC3821-CC7C-4FEB-80B8-4591D0EDB1BB}" srcOrd="0" destOrd="2" presId="urn:microsoft.com/office/officeart/2005/8/layout/hList1"/>
    <dgm:cxn modelId="{4A44FE7A-A877-412A-A957-90D21F694AA8}" srcId="{0E5717B0-7D6C-4B32-A83A-A9424A3DF5E8}" destId="{B5A7D7BA-1775-4DCF-A3A4-ABB6BB59E3D4}" srcOrd="0" destOrd="0" parTransId="{576343B5-07C3-4637-878B-7FBC65D72CE1}" sibTransId="{49C3A8EA-BCCB-41DC-8BC5-079D20A4286D}"/>
    <dgm:cxn modelId="{56929583-C266-4980-9559-45C19D84AA12}" srcId="{FDB88B32-5F09-4C30-9DB1-81E1A932F7A8}" destId="{B4FBCA1D-51CB-42D5-AD19-E4DAC087307F}" srcOrd="2" destOrd="0" parTransId="{71811AD2-D4CE-4B4C-B55B-EA91993CF876}" sibTransId="{A30B9F85-8393-469F-9E81-4BAC69269A0A}"/>
    <dgm:cxn modelId="{5867612C-6CED-4F79-836D-4D366F9BD088}" srcId="{80E47D8C-C932-4A8A-8262-C0D11F44CA95}" destId="{FDB88B32-5F09-4C30-9DB1-81E1A932F7A8}" srcOrd="1" destOrd="0" parTransId="{65C1579D-4652-4CA7-8812-8F814BB36D2A}" sibTransId="{85B38887-4B6E-4149-B6F7-5C525F5146F3}"/>
    <dgm:cxn modelId="{FF58DAB8-9D71-47F8-855A-399501FBE5B0}" type="presOf" srcId="{FDB88B32-5F09-4C30-9DB1-81E1A932F7A8}" destId="{152CAA2E-2E2E-4EA9-AB4C-E25F3484E2A7}" srcOrd="0" destOrd="0" presId="urn:microsoft.com/office/officeart/2005/8/layout/hList1"/>
    <dgm:cxn modelId="{95371AA0-B7B5-4324-BFB8-9304E80EEBDE}" type="presOf" srcId="{80E47D8C-C932-4A8A-8262-C0D11F44CA95}" destId="{72C73420-9039-4B61-B2D3-5D84B2E38D52}" srcOrd="0" destOrd="0" presId="urn:microsoft.com/office/officeart/2005/8/layout/hList1"/>
    <dgm:cxn modelId="{640FC73B-7A48-4BA6-8425-61F5DCAC5BDF}" srcId="{FDB88B32-5F09-4C30-9DB1-81E1A932F7A8}" destId="{D088807E-BA07-41A9-98B5-E4DB529805EA}" srcOrd="1" destOrd="0" parTransId="{234996F4-05AA-43EB-AA2E-7521F8F3E667}" sibTransId="{846CE9A2-A91E-4F9E-8B85-41481BC45E62}"/>
    <dgm:cxn modelId="{A8C52C26-BBC5-4293-B243-88544BA13CE4}" type="presOf" srcId="{0E5717B0-7D6C-4B32-A83A-A9424A3DF5E8}" destId="{9F06D1E4-FE0A-4C0D-9125-FC24EF2C083F}" srcOrd="0" destOrd="0" presId="urn:microsoft.com/office/officeart/2005/8/layout/hList1"/>
    <dgm:cxn modelId="{E3B4B5FC-63A4-45B7-8B17-DB4A7A541318}" type="presOf" srcId="{8C0ADE48-779D-495D-8C39-D976F4412F44}" destId="{7BBE2FC7-204A-40AC-964E-DF3D41BBED47}" srcOrd="0" destOrd="1" presId="urn:microsoft.com/office/officeart/2005/8/layout/hList1"/>
    <dgm:cxn modelId="{5A6D3A12-FC16-43C3-9C88-2E3BF830F0AC}" type="presParOf" srcId="{72C73420-9039-4B61-B2D3-5D84B2E38D52}" destId="{BFF68561-6C4B-471A-ACF6-FF01B7E11426}" srcOrd="0" destOrd="0" presId="urn:microsoft.com/office/officeart/2005/8/layout/hList1"/>
    <dgm:cxn modelId="{C6D6A6C7-E189-4254-A531-D4065CCD7AAA}" type="presParOf" srcId="{BFF68561-6C4B-471A-ACF6-FF01B7E11426}" destId="{9F06D1E4-FE0A-4C0D-9125-FC24EF2C083F}" srcOrd="0" destOrd="0" presId="urn:microsoft.com/office/officeart/2005/8/layout/hList1"/>
    <dgm:cxn modelId="{0F6E7B98-35DB-46D3-BB7B-B11D81053C1F}" type="presParOf" srcId="{BFF68561-6C4B-471A-ACF6-FF01B7E11426}" destId="{7BBE2FC7-204A-40AC-964E-DF3D41BBED47}" srcOrd="1" destOrd="0" presId="urn:microsoft.com/office/officeart/2005/8/layout/hList1"/>
    <dgm:cxn modelId="{8929D866-AEFE-485E-B03A-133481C91BC0}" type="presParOf" srcId="{72C73420-9039-4B61-B2D3-5D84B2E38D52}" destId="{2E24397B-5DB2-409A-BE0D-6B263B0F2493}" srcOrd="1" destOrd="0" presId="urn:microsoft.com/office/officeart/2005/8/layout/hList1"/>
    <dgm:cxn modelId="{1CECA5D7-027A-4918-B7B0-874FD91227ED}" type="presParOf" srcId="{72C73420-9039-4B61-B2D3-5D84B2E38D52}" destId="{40DCFF10-DE00-4ED0-845B-09406F227D88}" srcOrd="2" destOrd="0" presId="urn:microsoft.com/office/officeart/2005/8/layout/hList1"/>
    <dgm:cxn modelId="{CFAFC015-342C-4A0D-809D-E53C2AB88B26}" type="presParOf" srcId="{40DCFF10-DE00-4ED0-845B-09406F227D88}" destId="{152CAA2E-2E2E-4EA9-AB4C-E25F3484E2A7}" srcOrd="0" destOrd="0" presId="urn:microsoft.com/office/officeart/2005/8/layout/hList1"/>
    <dgm:cxn modelId="{2DF5D8F2-84BE-42AC-ACDC-9D072D0BBC56}" type="presParOf" srcId="{40DCFF10-DE00-4ED0-845B-09406F227D88}" destId="{F5BC3821-CC7C-4FEB-80B8-4591D0EDB1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CCDD7D-B584-49D7-970B-6E7389666870}" type="doc">
      <dgm:prSet loTypeId="urn:microsoft.com/office/officeart/2005/8/layout/chevron1" loCatId="process" qsTypeId="urn:microsoft.com/office/officeart/2005/8/quickstyle/3d1" qsCatId="3D" csTypeId="urn:microsoft.com/office/officeart/2005/8/colors/colorful5" csCatId="colorful" phldr="1"/>
      <dgm:spPr/>
    </dgm:pt>
    <dgm:pt modelId="{1A874C7E-1ACB-4FFB-B169-BAF478AAAAB9}">
      <dgm:prSet phldrT="[Text]"/>
      <dgm:spPr/>
      <dgm:t>
        <a:bodyPr/>
        <a:lstStyle/>
        <a:p>
          <a:r>
            <a:rPr lang="en-US" dirty="0" err="1" smtClean="0">
              <a:solidFill>
                <a:schemeClr val="tx2"/>
              </a:solidFill>
              <a:effectLst>
                <a:outerShdw blurRad="38100" dist="38100" dir="2700000" algn="tl">
                  <a:srgbClr val="000000">
                    <a:alpha val="43137"/>
                  </a:srgbClr>
                </a:outerShdw>
              </a:effectLst>
            </a:rPr>
            <a:t>Hyper-V</a:t>
          </a:r>
          <a:r>
            <a:rPr lang="en-US" dirty="0" smtClean="0">
              <a:solidFill>
                <a:schemeClr val="tx2"/>
              </a:solidFill>
              <a:effectLst>
                <a:outerShdw blurRad="38100" dist="38100" dir="2700000" algn="tl">
                  <a:srgbClr val="000000">
                    <a:alpha val="43137"/>
                  </a:srgbClr>
                </a:outerShdw>
              </a:effectLst>
            </a:rPr>
            <a:t> Server</a:t>
          </a:r>
          <a:endParaRPr lang="en-US" dirty="0">
            <a:solidFill>
              <a:schemeClr val="tx2"/>
            </a:solidFill>
            <a:effectLst>
              <a:outerShdw blurRad="38100" dist="38100" dir="2700000" algn="tl">
                <a:srgbClr val="000000">
                  <a:alpha val="43137"/>
                </a:srgbClr>
              </a:outerShdw>
            </a:effectLst>
          </a:endParaRPr>
        </a:p>
      </dgm:t>
    </dgm:pt>
    <dgm:pt modelId="{9A664624-1EA7-4499-8DCB-25F470F5BA2D}" type="parTrans" cxnId="{BD22F6F2-3F63-4A11-9752-A704625A82F8}">
      <dgm:prSet/>
      <dgm:spPr/>
      <dgm:t>
        <a:bodyPr/>
        <a:lstStyle/>
        <a:p>
          <a:endParaRPr lang="en-US">
            <a:solidFill>
              <a:schemeClr val="tx2"/>
            </a:solidFill>
            <a:effectLst>
              <a:outerShdw blurRad="38100" dist="38100" dir="2700000" algn="tl">
                <a:srgbClr val="000000">
                  <a:alpha val="43137"/>
                </a:srgbClr>
              </a:outerShdw>
            </a:effectLst>
          </a:endParaRPr>
        </a:p>
      </dgm:t>
    </dgm:pt>
    <dgm:pt modelId="{4E0FA7C9-BBD1-4252-A0E2-8E04AB7E2D7E}" type="sibTrans" cxnId="{BD22F6F2-3F63-4A11-9752-A704625A82F8}">
      <dgm:prSet/>
      <dgm:spPr/>
      <dgm:t>
        <a:bodyPr/>
        <a:lstStyle/>
        <a:p>
          <a:endParaRPr lang="en-US">
            <a:solidFill>
              <a:schemeClr val="tx2"/>
            </a:solidFill>
            <a:effectLst>
              <a:outerShdw blurRad="38100" dist="38100" dir="2700000" algn="tl">
                <a:srgbClr val="000000">
                  <a:alpha val="43137"/>
                </a:srgbClr>
              </a:outerShdw>
            </a:effectLst>
          </a:endParaRPr>
        </a:p>
      </dgm:t>
    </dgm:pt>
    <dgm:pt modelId="{6C686B85-5061-4584-9612-4B9FBF92CB69}">
      <dgm:prSet phldrT="[Text]"/>
      <dgm:spPr/>
      <dgm:t>
        <a:bodyPr/>
        <a:lstStyle/>
        <a:p>
          <a:r>
            <a:rPr lang="en-US" dirty="0" smtClean="0">
              <a:solidFill>
                <a:schemeClr val="tx2"/>
              </a:solidFill>
              <a:effectLst>
                <a:outerShdw blurRad="38100" dist="38100" dir="2700000" algn="tl">
                  <a:srgbClr val="000000">
                    <a:alpha val="43137"/>
                  </a:srgbClr>
                </a:outerShdw>
              </a:effectLst>
            </a:rPr>
            <a:t>Windows Server Enterprise</a:t>
          </a:r>
          <a:endParaRPr lang="en-US" dirty="0">
            <a:solidFill>
              <a:schemeClr val="tx2"/>
            </a:solidFill>
            <a:effectLst>
              <a:outerShdw blurRad="38100" dist="38100" dir="2700000" algn="tl">
                <a:srgbClr val="000000">
                  <a:alpha val="43137"/>
                </a:srgbClr>
              </a:outerShdw>
            </a:effectLst>
          </a:endParaRPr>
        </a:p>
      </dgm:t>
    </dgm:pt>
    <dgm:pt modelId="{713C99D6-FB91-46C1-BB52-B20340AB4FFF}" type="parTrans" cxnId="{ED59883A-B86F-43FE-980B-F06EF4922220}">
      <dgm:prSet/>
      <dgm:spPr/>
      <dgm:t>
        <a:bodyPr/>
        <a:lstStyle/>
        <a:p>
          <a:endParaRPr lang="en-US">
            <a:solidFill>
              <a:schemeClr val="tx2"/>
            </a:solidFill>
            <a:effectLst>
              <a:outerShdw blurRad="38100" dist="38100" dir="2700000" algn="tl">
                <a:srgbClr val="000000">
                  <a:alpha val="43137"/>
                </a:srgbClr>
              </a:outerShdw>
            </a:effectLst>
          </a:endParaRPr>
        </a:p>
      </dgm:t>
    </dgm:pt>
    <dgm:pt modelId="{8084EEAA-F953-44E8-9073-C737D830F2EE}" type="sibTrans" cxnId="{ED59883A-B86F-43FE-980B-F06EF4922220}">
      <dgm:prSet/>
      <dgm:spPr/>
      <dgm:t>
        <a:bodyPr/>
        <a:lstStyle/>
        <a:p>
          <a:endParaRPr lang="en-US">
            <a:solidFill>
              <a:schemeClr val="tx2"/>
            </a:solidFill>
            <a:effectLst>
              <a:outerShdw blurRad="38100" dist="38100" dir="2700000" algn="tl">
                <a:srgbClr val="000000">
                  <a:alpha val="43137"/>
                </a:srgbClr>
              </a:outerShdw>
            </a:effectLst>
          </a:endParaRPr>
        </a:p>
      </dgm:t>
    </dgm:pt>
    <dgm:pt modelId="{A6D0F28B-8DD5-4AAE-8289-DEED4C5E4394}">
      <dgm:prSet phldrT="[Text]"/>
      <dgm:spPr/>
      <dgm:t>
        <a:bodyPr/>
        <a:lstStyle/>
        <a:p>
          <a:r>
            <a:rPr lang="en-US" dirty="0" smtClean="0">
              <a:solidFill>
                <a:schemeClr val="tx2"/>
              </a:solidFill>
              <a:effectLst>
                <a:outerShdw blurRad="38100" dist="38100" dir="2700000" algn="tl">
                  <a:srgbClr val="000000">
                    <a:alpha val="43137"/>
                  </a:srgbClr>
                </a:outerShdw>
              </a:effectLst>
            </a:rPr>
            <a:t>Windows Server Datacenter</a:t>
          </a:r>
          <a:endParaRPr lang="en-US" dirty="0">
            <a:solidFill>
              <a:schemeClr val="tx2"/>
            </a:solidFill>
            <a:effectLst>
              <a:outerShdw blurRad="38100" dist="38100" dir="2700000" algn="tl">
                <a:srgbClr val="000000">
                  <a:alpha val="43137"/>
                </a:srgbClr>
              </a:outerShdw>
            </a:effectLst>
          </a:endParaRPr>
        </a:p>
      </dgm:t>
    </dgm:pt>
    <dgm:pt modelId="{FF28323D-5BD4-4904-895C-0CAB2C2E77BC}" type="parTrans" cxnId="{F2A49543-2846-4DA6-8A45-9E748061794D}">
      <dgm:prSet/>
      <dgm:spPr/>
      <dgm:t>
        <a:bodyPr/>
        <a:lstStyle/>
        <a:p>
          <a:endParaRPr lang="en-US">
            <a:solidFill>
              <a:schemeClr val="tx2"/>
            </a:solidFill>
            <a:effectLst>
              <a:outerShdw blurRad="38100" dist="38100" dir="2700000" algn="tl">
                <a:srgbClr val="000000">
                  <a:alpha val="43137"/>
                </a:srgbClr>
              </a:outerShdw>
            </a:effectLst>
          </a:endParaRPr>
        </a:p>
      </dgm:t>
    </dgm:pt>
    <dgm:pt modelId="{FC4B65D0-2E94-49B3-AFA6-920DF492C2CE}" type="sibTrans" cxnId="{F2A49543-2846-4DA6-8A45-9E748061794D}">
      <dgm:prSet/>
      <dgm:spPr/>
      <dgm:t>
        <a:bodyPr/>
        <a:lstStyle/>
        <a:p>
          <a:endParaRPr lang="en-US">
            <a:solidFill>
              <a:schemeClr val="tx2"/>
            </a:solidFill>
            <a:effectLst>
              <a:outerShdw blurRad="38100" dist="38100" dir="2700000" algn="tl">
                <a:srgbClr val="000000">
                  <a:alpha val="43137"/>
                </a:srgbClr>
              </a:outerShdw>
            </a:effectLst>
          </a:endParaRPr>
        </a:p>
      </dgm:t>
    </dgm:pt>
    <dgm:pt modelId="{21135FAA-0B73-4390-AD56-A4422A7D84AB}" type="pres">
      <dgm:prSet presAssocID="{D1CCDD7D-B584-49D7-970B-6E7389666870}" presName="Name0" presStyleCnt="0">
        <dgm:presLayoutVars>
          <dgm:dir/>
          <dgm:animLvl val="lvl"/>
          <dgm:resizeHandles val="exact"/>
        </dgm:presLayoutVars>
      </dgm:prSet>
      <dgm:spPr/>
    </dgm:pt>
    <dgm:pt modelId="{ACB88D94-0A36-4E30-A7DF-2BD61A55B343}" type="pres">
      <dgm:prSet presAssocID="{1A874C7E-1ACB-4FFB-B169-BAF478AAAAB9}" presName="parTxOnly" presStyleLbl="node1" presStyleIdx="0" presStyleCnt="3" custLinFactNeighborX="-1186" custLinFactNeighborY="-20386">
        <dgm:presLayoutVars>
          <dgm:chMax val="0"/>
          <dgm:chPref val="0"/>
          <dgm:bulletEnabled val="1"/>
        </dgm:presLayoutVars>
      </dgm:prSet>
      <dgm:spPr/>
      <dgm:t>
        <a:bodyPr/>
        <a:lstStyle/>
        <a:p>
          <a:endParaRPr lang="en-US"/>
        </a:p>
      </dgm:t>
    </dgm:pt>
    <dgm:pt modelId="{9B110452-3883-4B98-9502-01F97DA5A8ED}" type="pres">
      <dgm:prSet presAssocID="{4E0FA7C9-BBD1-4252-A0E2-8E04AB7E2D7E}" presName="parTxOnlySpace" presStyleCnt="0"/>
      <dgm:spPr/>
    </dgm:pt>
    <dgm:pt modelId="{3B8C77ED-8089-408B-BF5B-4608AACA6FAE}" type="pres">
      <dgm:prSet presAssocID="{6C686B85-5061-4584-9612-4B9FBF92CB69}" presName="parTxOnly" presStyleLbl="node1" presStyleIdx="1" presStyleCnt="3" custLinFactNeighborX="-12692" custLinFactNeighborY="-20386">
        <dgm:presLayoutVars>
          <dgm:chMax val="0"/>
          <dgm:chPref val="0"/>
          <dgm:bulletEnabled val="1"/>
        </dgm:presLayoutVars>
      </dgm:prSet>
      <dgm:spPr/>
      <dgm:t>
        <a:bodyPr/>
        <a:lstStyle/>
        <a:p>
          <a:endParaRPr lang="en-US"/>
        </a:p>
      </dgm:t>
    </dgm:pt>
    <dgm:pt modelId="{CF7C1545-9C1B-4765-9724-5B6E603BFA08}" type="pres">
      <dgm:prSet presAssocID="{8084EEAA-F953-44E8-9073-C737D830F2EE}" presName="parTxOnlySpace" presStyleCnt="0"/>
      <dgm:spPr/>
    </dgm:pt>
    <dgm:pt modelId="{D5036121-700F-4A79-8C0A-83B676B31D57}" type="pres">
      <dgm:prSet presAssocID="{A6D0F28B-8DD5-4AAE-8289-DEED4C5E4394}" presName="parTxOnly" presStyleLbl="node1" presStyleIdx="2" presStyleCnt="3" custLinFactNeighborX="8435" custLinFactNeighborY="-20386">
        <dgm:presLayoutVars>
          <dgm:chMax val="0"/>
          <dgm:chPref val="0"/>
          <dgm:bulletEnabled val="1"/>
        </dgm:presLayoutVars>
      </dgm:prSet>
      <dgm:spPr/>
      <dgm:t>
        <a:bodyPr/>
        <a:lstStyle/>
        <a:p>
          <a:endParaRPr lang="en-US"/>
        </a:p>
      </dgm:t>
    </dgm:pt>
  </dgm:ptLst>
  <dgm:cxnLst>
    <dgm:cxn modelId="{768886D0-6CE1-4823-994F-71220D8A455C}" type="presOf" srcId="{A6D0F28B-8DD5-4AAE-8289-DEED4C5E4394}" destId="{D5036121-700F-4A79-8C0A-83B676B31D57}" srcOrd="0" destOrd="0" presId="urn:microsoft.com/office/officeart/2005/8/layout/chevron1"/>
    <dgm:cxn modelId="{F2A49543-2846-4DA6-8A45-9E748061794D}" srcId="{D1CCDD7D-B584-49D7-970B-6E7389666870}" destId="{A6D0F28B-8DD5-4AAE-8289-DEED4C5E4394}" srcOrd="2" destOrd="0" parTransId="{FF28323D-5BD4-4904-895C-0CAB2C2E77BC}" sibTransId="{FC4B65D0-2E94-49B3-AFA6-920DF492C2CE}"/>
    <dgm:cxn modelId="{034942FD-7E95-43E1-BE2C-31BEC971BFFB}" type="presOf" srcId="{D1CCDD7D-B584-49D7-970B-6E7389666870}" destId="{21135FAA-0B73-4390-AD56-A4422A7D84AB}" srcOrd="0" destOrd="0" presId="urn:microsoft.com/office/officeart/2005/8/layout/chevron1"/>
    <dgm:cxn modelId="{ED59883A-B86F-43FE-980B-F06EF4922220}" srcId="{D1CCDD7D-B584-49D7-970B-6E7389666870}" destId="{6C686B85-5061-4584-9612-4B9FBF92CB69}" srcOrd="1" destOrd="0" parTransId="{713C99D6-FB91-46C1-BB52-B20340AB4FFF}" sibTransId="{8084EEAA-F953-44E8-9073-C737D830F2EE}"/>
    <dgm:cxn modelId="{2C64ADEE-8F7C-46FB-84C6-6C7C3A2EE391}" type="presOf" srcId="{1A874C7E-1ACB-4FFB-B169-BAF478AAAAB9}" destId="{ACB88D94-0A36-4E30-A7DF-2BD61A55B343}" srcOrd="0" destOrd="0" presId="urn:microsoft.com/office/officeart/2005/8/layout/chevron1"/>
    <dgm:cxn modelId="{47E26778-F9BE-4236-A4E2-1C2615F5F9C0}" type="presOf" srcId="{6C686B85-5061-4584-9612-4B9FBF92CB69}" destId="{3B8C77ED-8089-408B-BF5B-4608AACA6FAE}" srcOrd="0" destOrd="0" presId="urn:microsoft.com/office/officeart/2005/8/layout/chevron1"/>
    <dgm:cxn modelId="{BD22F6F2-3F63-4A11-9752-A704625A82F8}" srcId="{D1CCDD7D-B584-49D7-970B-6E7389666870}" destId="{1A874C7E-1ACB-4FFB-B169-BAF478AAAAB9}" srcOrd="0" destOrd="0" parTransId="{9A664624-1EA7-4499-8DCB-25F470F5BA2D}" sibTransId="{4E0FA7C9-BBD1-4252-A0E2-8E04AB7E2D7E}"/>
    <dgm:cxn modelId="{C0E98925-6E41-4AE0-9F68-E1E8F2E48EBB}" type="presParOf" srcId="{21135FAA-0B73-4390-AD56-A4422A7D84AB}" destId="{ACB88D94-0A36-4E30-A7DF-2BD61A55B343}" srcOrd="0" destOrd="0" presId="urn:microsoft.com/office/officeart/2005/8/layout/chevron1"/>
    <dgm:cxn modelId="{7D97F42A-1EA6-4E89-9053-8B3BCFFC8BB8}" type="presParOf" srcId="{21135FAA-0B73-4390-AD56-A4422A7D84AB}" destId="{9B110452-3883-4B98-9502-01F97DA5A8ED}" srcOrd="1" destOrd="0" presId="urn:microsoft.com/office/officeart/2005/8/layout/chevron1"/>
    <dgm:cxn modelId="{46D4A1EC-3047-4F3A-9A26-FC352B8768C0}" type="presParOf" srcId="{21135FAA-0B73-4390-AD56-A4422A7D84AB}" destId="{3B8C77ED-8089-408B-BF5B-4608AACA6FAE}" srcOrd="2" destOrd="0" presId="urn:microsoft.com/office/officeart/2005/8/layout/chevron1"/>
    <dgm:cxn modelId="{16213DDD-B78E-4A06-98DE-AC44C2951BB5}" type="presParOf" srcId="{21135FAA-0B73-4390-AD56-A4422A7D84AB}" destId="{CF7C1545-9C1B-4765-9724-5B6E603BFA08}" srcOrd="3" destOrd="0" presId="urn:microsoft.com/office/officeart/2005/8/layout/chevron1"/>
    <dgm:cxn modelId="{92AD0C97-8869-43A0-B83B-907A854D06CF}" type="presParOf" srcId="{21135FAA-0B73-4390-AD56-A4422A7D84AB}" destId="{D5036121-700F-4A79-8C0A-83B676B31D5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07F02-07B0-45D3-BA46-67EBEBA1F53C}"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5EC90166-A26A-45ED-8D2A-5ADA2F679AB3}" type="pres">
      <dgm:prSet presAssocID="{00F07F02-07B0-45D3-BA46-67EBEBA1F53C}" presName="linear" presStyleCnt="0">
        <dgm:presLayoutVars>
          <dgm:dir/>
          <dgm:animLvl val="lvl"/>
          <dgm:resizeHandles val="exact"/>
        </dgm:presLayoutVars>
      </dgm:prSet>
      <dgm:spPr/>
      <dgm:t>
        <a:bodyPr/>
        <a:lstStyle/>
        <a:p>
          <a:endParaRPr lang="en-US"/>
        </a:p>
      </dgm:t>
    </dgm:pt>
  </dgm:ptLst>
  <dgm:cxnLst>
    <dgm:cxn modelId="{CF8326E5-2506-4498-B3DF-ABA3A0194A7E}" type="presOf" srcId="{00F07F02-07B0-45D3-BA46-67EBEBA1F53C}" destId="{5EC90166-A26A-45ED-8D2A-5ADA2F679AB3}"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6D1E4-FE0A-4C0D-9125-FC24EF2C083F}">
      <dsp:nvSpPr>
        <dsp:cNvPr id="0" name=""/>
        <dsp:cNvSpPr/>
      </dsp:nvSpPr>
      <dsp:spPr>
        <a:xfrm>
          <a:off x="36" y="231543"/>
          <a:ext cx="3525105" cy="777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Host Clustering</a:t>
          </a:r>
          <a:endParaRPr lang="en-US" sz="2700" kern="1200" dirty="0"/>
        </a:p>
      </dsp:txBody>
      <dsp:txXfrm>
        <a:off x="36" y="231543"/>
        <a:ext cx="3525105" cy="777600"/>
      </dsp:txXfrm>
    </dsp:sp>
    <dsp:sp modelId="{7BBE2FC7-204A-40AC-964E-DF3D41BBED47}">
      <dsp:nvSpPr>
        <dsp:cNvPr id="0" name=""/>
        <dsp:cNvSpPr/>
      </dsp:nvSpPr>
      <dsp:spPr>
        <a:xfrm>
          <a:off x="36" y="1009143"/>
          <a:ext cx="3525105" cy="358531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VM’s move from server to server</a:t>
          </a:r>
        </a:p>
        <a:p>
          <a:pPr marL="228600" lvl="1" indent="-228600" algn="l" defTabSz="1200150">
            <a:lnSpc>
              <a:spcPct val="90000"/>
            </a:lnSpc>
            <a:spcBef>
              <a:spcPct val="0"/>
            </a:spcBef>
            <a:spcAft>
              <a:spcPct val="15000"/>
            </a:spcAft>
            <a:buChar char="••"/>
          </a:pPr>
          <a:r>
            <a:rPr lang="en-US" sz="2700" kern="1200" dirty="0" smtClean="0"/>
            <a:t>Zero downtime to move a VM</a:t>
          </a:r>
        </a:p>
        <a:p>
          <a:pPr marL="228600" lvl="1" indent="-228600" algn="l" defTabSz="1200150">
            <a:lnSpc>
              <a:spcPct val="90000"/>
            </a:lnSpc>
            <a:spcBef>
              <a:spcPct val="0"/>
            </a:spcBef>
            <a:spcAft>
              <a:spcPct val="15000"/>
            </a:spcAft>
            <a:buChar char="••"/>
          </a:pPr>
          <a:r>
            <a:rPr lang="en-US" sz="2700" kern="1200" dirty="0" smtClean="0"/>
            <a:t>Works with any application or guest OS</a:t>
          </a:r>
        </a:p>
      </dsp:txBody>
      <dsp:txXfrm>
        <a:off x="36" y="1009143"/>
        <a:ext cx="3525105" cy="3585313"/>
      </dsp:txXfrm>
    </dsp:sp>
    <dsp:sp modelId="{152CAA2E-2E2E-4EA9-AB4C-E25F3484E2A7}">
      <dsp:nvSpPr>
        <dsp:cNvPr id="0" name=""/>
        <dsp:cNvSpPr/>
      </dsp:nvSpPr>
      <dsp:spPr>
        <a:xfrm>
          <a:off x="4018657" y="231543"/>
          <a:ext cx="3525105" cy="777600"/>
        </a:xfrm>
        <a:prstGeom prst="rect">
          <a:avLst/>
        </a:prstGeom>
        <a:gradFill rotWithShape="0">
          <a:gsLst>
            <a:gs pos="0">
              <a:schemeClr val="accent3">
                <a:hueOff val="12803725"/>
                <a:satOff val="25481"/>
                <a:lumOff val="1373"/>
                <a:alphaOff val="0"/>
                <a:shade val="51000"/>
                <a:satMod val="130000"/>
              </a:schemeClr>
            </a:gs>
            <a:gs pos="80000">
              <a:schemeClr val="accent3">
                <a:hueOff val="12803725"/>
                <a:satOff val="25481"/>
                <a:lumOff val="1373"/>
                <a:alphaOff val="0"/>
                <a:shade val="93000"/>
                <a:satMod val="130000"/>
              </a:schemeClr>
            </a:gs>
            <a:gs pos="100000">
              <a:schemeClr val="accent3">
                <a:hueOff val="12803725"/>
                <a:satOff val="25481"/>
                <a:lumOff val="1373"/>
                <a:alphaOff val="0"/>
                <a:shade val="94000"/>
                <a:satMod val="135000"/>
              </a:schemeClr>
            </a:gs>
          </a:gsLst>
          <a:lin ang="16200000" scaled="0"/>
        </a:gradFill>
        <a:ln w="9525" cap="flat" cmpd="sng" algn="ctr">
          <a:solidFill>
            <a:schemeClr val="accent3">
              <a:hueOff val="12803725"/>
              <a:satOff val="25481"/>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Guest Clustering</a:t>
          </a:r>
        </a:p>
      </dsp:txBody>
      <dsp:txXfrm>
        <a:off x="4018657" y="231543"/>
        <a:ext cx="3525105" cy="777600"/>
      </dsp:txXfrm>
    </dsp:sp>
    <dsp:sp modelId="{F5BC3821-CC7C-4FEB-80B8-4591D0EDB1BB}">
      <dsp:nvSpPr>
        <dsp:cNvPr id="0" name=""/>
        <dsp:cNvSpPr/>
      </dsp:nvSpPr>
      <dsp:spPr>
        <a:xfrm>
          <a:off x="4018657" y="1009143"/>
          <a:ext cx="3525105" cy="3585313"/>
        </a:xfrm>
        <a:prstGeom prst="rect">
          <a:avLst/>
        </a:prstGeom>
        <a:solidFill>
          <a:schemeClr val="accent3">
            <a:tint val="40000"/>
            <a:alpha val="90000"/>
            <a:hueOff val="13566991"/>
            <a:satOff val="30565"/>
            <a:lumOff val="2014"/>
            <a:alphaOff val="0"/>
          </a:schemeClr>
        </a:solidFill>
        <a:ln w="9525" cap="flat" cmpd="sng" algn="ctr">
          <a:solidFill>
            <a:schemeClr val="accent3">
              <a:tint val="40000"/>
              <a:alpha val="90000"/>
              <a:hueOff val="13566991"/>
              <a:satOff val="30565"/>
              <a:lumOff val="20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Apps move from VM to VM</a:t>
          </a:r>
        </a:p>
        <a:p>
          <a:pPr marL="228600" lvl="1" indent="-228600" algn="l" defTabSz="1200150">
            <a:lnSpc>
              <a:spcPct val="90000"/>
            </a:lnSpc>
            <a:spcBef>
              <a:spcPct val="0"/>
            </a:spcBef>
            <a:spcAft>
              <a:spcPct val="15000"/>
            </a:spcAft>
            <a:buChar char="••"/>
          </a:pPr>
          <a:r>
            <a:rPr lang="en-US" sz="2700" kern="1200" dirty="0" smtClean="0"/>
            <a:t>Traditionally downtime when moving applications</a:t>
          </a:r>
        </a:p>
        <a:p>
          <a:pPr marL="228600" lvl="1" indent="-228600" algn="l" defTabSz="1200150">
            <a:lnSpc>
              <a:spcPct val="90000"/>
            </a:lnSpc>
            <a:spcBef>
              <a:spcPct val="0"/>
            </a:spcBef>
            <a:spcAft>
              <a:spcPct val="15000"/>
            </a:spcAft>
            <a:buChar char="••"/>
          </a:pPr>
          <a:r>
            <a:rPr lang="en-US" sz="2700" kern="1200" dirty="0" smtClean="0"/>
            <a:t>Requires double the resources – 2 VM’s for single workload</a:t>
          </a:r>
        </a:p>
      </dsp:txBody>
      <dsp:txXfrm>
        <a:off x="4018657" y="1009143"/>
        <a:ext cx="3525105" cy="3585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88D94-0A36-4E30-A7DF-2BD61A55B343}">
      <dsp:nvSpPr>
        <dsp:cNvPr id="0" name=""/>
        <dsp:cNvSpPr/>
      </dsp:nvSpPr>
      <dsp:spPr>
        <a:xfrm>
          <a:off x="0" y="1097830"/>
          <a:ext cx="2937420" cy="117496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err="1" smtClean="0">
              <a:solidFill>
                <a:schemeClr val="tx2"/>
              </a:solidFill>
              <a:effectLst>
                <a:outerShdw blurRad="38100" dist="38100" dir="2700000" algn="tl">
                  <a:srgbClr val="000000">
                    <a:alpha val="43137"/>
                  </a:srgbClr>
                </a:outerShdw>
              </a:effectLst>
            </a:rPr>
            <a:t>Hyper-V</a:t>
          </a:r>
          <a:r>
            <a:rPr lang="en-US" sz="2600" kern="1200" dirty="0" smtClean="0">
              <a:solidFill>
                <a:schemeClr val="tx2"/>
              </a:solidFill>
              <a:effectLst>
                <a:outerShdw blurRad="38100" dist="38100" dir="2700000" algn="tl">
                  <a:srgbClr val="000000">
                    <a:alpha val="43137"/>
                  </a:srgbClr>
                </a:outerShdw>
              </a:effectLst>
            </a:rPr>
            <a:t> Server</a:t>
          </a:r>
          <a:endParaRPr lang="en-US" sz="2600" kern="1200" dirty="0">
            <a:solidFill>
              <a:schemeClr val="tx2"/>
            </a:solidFill>
            <a:effectLst>
              <a:outerShdw blurRad="38100" dist="38100" dir="2700000" algn="tl">
                <a:srgbClr val="000000">
                  <a:alpha val="43137"/>
                </a:srgbClr>
              </a:outerShdw>
            </a:effectLst>
          </a:endParaRPr>
        </a:p>
      </dsp:txBody>
      <dsp:txXfrm>
        <a:off x="587484" y="1097830"/>
        <a:ext cx="1762452" cy="1174968"/>
      </dsp:txXfrm>
    </dsp:sp>
    <dsp:sp modelId="{3B8C77ED-8089-408B-BF5B-4608AACA6FAE}">
      <dsp:nvSpPr>
        <dsp:cNvPr id="0" name=""/>
        <dsp:cNvSpPr/>
      </dsp:nvSpPr>
      <dsp:spPr>
        <a:xfrm>
          <a:off x="2608807" y="1097830"/>
          <a:ext cx="2937420" cy="1174968"/>
        </a:xfrm>
        <a:prstGeom prst="chevron">
          <a:avLst/>
        </a:prstGeom>
        <a:gradFill rotWithShape="0">
          <a:gsLst>
            <a:gs pos="0">
              <a:schemeClr val="accent5">
                <a:hueOff val="6333968"/>
                <a:satOff val="-29133"/>
                <a:lumOff val="98"/>
                <a:alphaOff val="0"/>
                <a:shade val="51000"/>
                <a:satMod val="130000"/>
              </a:schemeClr>
            </a:gs>
            <a:gs pos="80000">
              <a:schemeClr val="accent5">
                <a:hueOff val="6333968"/>
                <a:satOff val="-29133"/>
                <a:lumOff val="98"/>
                <a:alphaOff val="0"/>
                <a:shade val="93000"/>
                <a:satMod val="130000"/>
              </a:schemeClr>
            </a:gs>
            <a:gs pos="100000">
              <a:schemeClr val="accent5">
                <a:hueOff val="6333968"/>
                <a:satOff val="-29133"/>
                <a:lumOff val="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solidFill>
              <a:effectLst>
                <a:outerShdw blurRad="38100" dist="38100" dir="2700000" algn="tl">
                  <a:srgbClr val="000000">
                    <a:alpha val="43137"/>
                  </a:srgbClr>
                </a:outerShdw>
              </a:effectLst>
            </a:rPr>
            <a:t>Windows Server Enterprise</a:t>
          </a:r>
          <a:endParaRPr lang="en-US" sz="2600" kern="1200" dirty="0">
            <a:solidFill>
              <a:schemeClr val="tx2"/>
            </a:solidFill>
            <a:effectLst>
              <a:outerShdw blurRad="38100" dist="38100" dir="2700000" algn="tl">
                <a:srgbClr val="000000">
                  <a:alpha val="43137"/>
                </a:srgbClr>
              </a:outerShdw>
            </a:effectLst>
          </a:endParaRPr>
        </a:p>
      </dsp:txBody>
      <dsp:txXfrm>
        <a:off x="3196291" y="1097830"/>
        <a:ext cx="1762452" cy="1174968"/>
      </dsp:txXfrm>
    </dsp:sp>
    <dsp:sp modelId="{D5036121-700F-4A79-8C0A-83B676B31D57}">
      <dsp:nvSpPr>
        <dsp:cNvPr id="0" name=""/>
        <dsp:cNvSpPr/>
      </dsp:nvSpPr>
      <dsp:spPr>
        <a:xfrm>
          <a:off x="5292179" y="1097830"/>
          <a:ext cx="2937420" cy="1174968"/>
        </a:xfrm>
        <a:prstGeom prst="chevron">
          <a:avLst/>
        </a:prstGeom>
        <a:gradFill rotWithShape="0">
          <a:gsLst>
            <a:gs pos="0">
              <a:schemeClr val="accent5">
                <a:hueOff val="12667936"/>
                <a:satOff val="-58267"/>
                <a:lumOff val="196"/>
                <a:alphaOff val="0"/>
                <a:shade val="51000"/>
                <a:satMod val="130000"/>
              </a:schemeClr>
            </a:gs>
            <a:gs pos="80000">
              <a:schemeClr val="accent5">
                <a:hueOff val="12667936"/>
                <a:satOff val="-58267"/>
                <a:lumOff val="196"/>
                <a:alphaOff val="0"/>
                <a:shade val="93000"/>
                <a:satMod val="130000"/>
              </a:schemeClr>
            </a:gs>
            <a:gs pos="100000">
              <a:schemeClr val="accent5">
                <a:hueOff val="12667936"/>
                <a:satOff val="-58267"/>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2"/>
              </a:solidFill>
              <a:effectLst>
                <a:outerShdw blurRad="38100" dist="38100" dir="2700000" algn="tl">
                  <a:srgbClr val="000000">
                    <a:alpha val="43137"/>
                  </a:srgbClr>
                </a:outerShdw>
              </a:effectLst>
            </a:rPr>
            <a:t>Windows Server Datacenter</a:t>
          </a:r>
          <a:endParaRPr lang="en-US" sz="2600" kern="1200" dirty="0">
            <a:solidFill>
              <a:schemeClr val="tx2"/>
            </a:solidFill>
            <a:effectLst>
              <a:outerShdw blurRad="38100" dist="38100" dir="2700000" algn="tl">
                <a:srgbClr val="000000">
                  <a:alpha val="43137"/>
                </a:srgbClr>
              </a:outerShdw>
            </a:effectLst>
          </a:endParaRPr>
        </a:p>
      </dsp:txBody>
      <dsp:txXfrm>
        <a:off x="5879663" y="1097830"/>
        <a:ext cx="1762452" cy="1174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79396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34</a:t>
            </a:fld>
            <a:endParaRPr lang="en-AU" dirty="0"/>
          </a:p>
        </p:txBody>
      </p:sp>
    </p:spTree>
    <p:extLst>
      <p:ext uri="{BB962C8B-B14F-4D97-AF65-F5344CB8AC3E}">
        <p14:creationId xmlns:p14="http://schemas.microsoft.com/office/powerpoint/2010/main" val="384540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8/31/2011 5:08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8/31/2011 5:08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8/31/2011 5:08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8/31/2011 5:08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8/31/2011 5:08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4137106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A1C26-ACFA-46C4-8616-4F97D7E29450}" type="slidenum">
              <a:rPr lang="en-US" smtClean="0"/>
              <a:pPr/>
              <a:t>57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8/31/2011 5:08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63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1"/>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8"/>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914148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4115872"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47800"/>
            <a:ext cx="4115872"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596631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4"/>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86610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3"/>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blogs.msdn.com/b/clustering/archive/2010/07/27/10042799.aspx" TargetMode="External"/><Relationship Id="rId2" Type="http://schemas.openxmlformats.org/officeDocument/2006/relationships/hyperlink" Target="http://www.vmware.com/pdf/vsphere4/r41/vsp_41_mscs.pdf" TargetMode="Externa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technet.microsoft.com/en-us/library/cc794548.aspx" TargetMode="External"/><Relationship Id="rId2" Type="http://schemas.openxmlformats.org/officeDocument/2006/relationships/hyperlink" Target="http://support.microsoft.com/?id=956893" TargetMode="External"/><Relationship Id="rId1" Type="http://schemas.openxmlformats.org/officeDocument/2006/relationships/slideLayout" Target="../slideLayouts/slideLayout3.xml"/><Relationship Id="rId5" Type="http://schemas.openxmlformats.org/officeDocument/2006/relationships/hyperlink" Target="http://support.microsoft.com/kb/957006" TargetMode="External"/><Relationship Id="rId4" Type="http://schemas.openxmlformats.org/officeDocument/2006/relationships/hyperlink" Target="http://technet.microsoft.com/en-us/library/aa996719.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go.microsoft.com/fwlink/?LinkID=119949"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go.microsoft.com/fwlink/?LinkID=11994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technet.microsoft.com/en-us/library/ee461009.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archive.msdn.microsoft.com/VMMTestWizard"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5.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2.gif"/><Relationship Id="rId11" Type="http://schemas.openxmlformats.org/officeDocument/2006/relationships/image" Target="../media/image41.png"/><Relationship Id="rId5" Type="http://schemas.openxmlformats.org/officeDocument/2006/relationships/image" Target="../media/image25.png"/><Relationship Id="rId10" Type="http://schemas.openxmlformats.org/officeDocument/2006/relationships/image" Target="../media/image44.png"/><Relationship Id="rId4" Type="http://schemas.openxmlformats.org/officeDocument/2006/relationships/image" Target="../media/image14.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notesSlide" Target="../notesSlides/notesSlide16.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46.png"/><Relationship Id="rId4" Type="http://schemas.openxmlformats.org/officeDocument/2006/relationships/image" Target="../media/image39.png"/><Relationship Id="rId9" Type="http://schemas.openxmlformats.org/officeDocument/2006/relationships/image" Target="../media/image45.png"/></Relationships>
</file>

<file path=ppt/slides/_rels/slide41.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46.png"/><Relationship Id="rId4" Type="http://schemas.openxmlformats.org/officeDocument/2006/relationships/image" Target="../media/image39.png"/><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47.png"/><Relationship Id="rId5" Type="http://schemas.openxmlformats.org/officeDocument/2006/relationships/image" Target="../media/image39.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hyperlink" Target="http://support.microsoft.com/kb/28166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hyperlink" Target="http://msdn.microsoft.com/en-us/library/aa369651(VS.85).aspx"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56.jpeg"/><Relationship Id="rId4" Type="http://schemas.openxmlformats.org/officeDocument/2006/relationships/hyperlink" Target="http://blogs.sos.wa.gov/FromOurCorner/wp-content/uploads/2010/07/Your-Vote-Counts.jp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hyperlink" Target="http://technet.microsoft.com/en-us/library/dd443539.aspx" TargetMode="External"/><Relationship Id="rId3" Type="http://schemas.openxmlformats.org/officeDocument/2006/relationships/hyperlink" Target="http://blogs.msdn.com/clustering/" TargetMode="External"/><Relationship Id="rId7" Type="http://schemas.openxmlformats.org/officeDocument/2006/relationships/hyperlink" Target="http://www.microsoft.com/windowsserver2008/en/us/clustering-resources.a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microsoft.com/windowsserver2008/en/us/clustering-home.aspx" TargetMode="External"/><Relationship Id="rId5" Type="http://schemas.openxmlformats.org/officeDocument/2006/relationships/hyperlink" Target="http://blogs.msdn.com/clustering/archive/2009/08/21/9878286.aspx" TargetMode="External"/><Relationship Id="rId4" Type="http://schemas.openxmlformats.org/officeDocument/2006/relationships/hyperlink" Target="http://forums.technet.microsoft.com/en-US/winserverClustering/thread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68.png"/><Relationship Id="rId5" Type="http://schemas.openxmlformats.org/officeDocument/2006/relationships/hyperlink" Target="http://technet.microsoft.com/en-au" TargetMode="External"/><Relationship Id="rId10" Type="http://schemas.openxmlformats.org/officeDocument/2006/relationships/image" Target="../media/image67.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2.gif"/><Relationship Id="rId5" Type="http://schemas.openxmlformats.org/officeDocument/2006/relationships/image" Target="../media/image71.gif"/><Relationship Id="rId4" Type="http://schemas.openxmlformats.org/officeDocument/2006/relationships/image" Target="../media/image70.gif"/></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2.png"/><Relationship Id="rId7" Type="http://schemas.openxmlformats.org/officeDocument/2006/relationships/image" Target="../media/image18.wmf"/><Relationship Id="rId12"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diagramColors" Target="../diagrams/colors1.xml"/><Relationship Id="rId5" Type="http://schemas.openxmlformats.org/officeDocument/2006/relationships/image" Target="../media/image14.png"/><Relationship Id="rId10" Type="http://schemas.openxmlformats.org/officeDocument/2006/relationships/diagramQuickStyle" Target="../diagrams/quickStyle1.xml"/><Relationship Id="rId4" Type="http://schemas.openxmlformats.org/officeDocument/2006/relationships/image" Target="../media/image13.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Host vs. Guest Clustering Summary</a:t>
            </a:r>
            <a:endParaRPr lang="en-US" dirty="0"/>
          </a:p>
        </p:txBody>
      </p:sp>
      <p:graphicFrame>
        <p:nvGraphicFramePr>
          <p:cNvPr id="7" name="Diagram 6"/>
          <p:cNvGraphicFramePr/>
          <p:nvPr>
            <p:extLst>
              <p:ext uri="{D42A27DB-BD31-4B8C-83A1-F6EECF244321}">
                <p14:modId xmlns:p14="http://schemas.microsoft.com/office/powerpoint/2010/main" val="3066233280"/>
              </p:ext>
            </p:extLst>
          </p:nvPr>
        </p:nvGraphicFramePr>
        <p:xfrm>
          <a:off x="838201" y="1651000"/>
          <a:ext cx="75438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49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5441598" y="4060854"/>
            <a:ext cx="2743915"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1115471" y="4060853"/>
            <a:ext cx="2743915"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pPr lvl="0"/>
            <a:r>
              <a:rPr lang="en-US" smtClean="0"/>
              <a:t>Combining Host &amp; Guest Clustering </a:t>
            </a:r>
            <a:endParaRPr lang="en-US" dirty="0"/>
          </a:p>
        </p:txBody>
      </p:sp>
      <p:sp>
        <p:nvSpPr>
          <p:cNvPr id="3" name="Content Placeholder 2"/>
          <p:cNvSpPr>
            <a:spLocks noGrp="1"/>
          </p:cNvSpPr>
          <p:nvPr>
            <p:ph idx="1"/>
          </p:nvPr>
        </p:nvSpPr>
        <p:spPr/>
        <p:txBody>
          <a:bodyPr>
            <a:normAutofit/>
          </a:bodyPr>
          <a:lstStyle/>
          <a:p>
            <a:r>
              <a:rPr lang="en-US" sz="2400" dirty="0" smtClean="0"/>
              <a:t>Best of both worlds for flexibility and protection</a:t>
            </a:r>
          </a:p>
          <a:p>
            <a:pPr lvl="1"/>
            <a:r>
              <a:rPr lang="en-US" sz="2000" dirty="0" smtClean="0"/>
              <a:t>VM high-availability &amp; mobility between physical nodes</a:t>
            </a:r>
          </a:p>
          <a:p>
            <a:pPr lvl="1"/>
            <a:r>
              <a:rPr lang="en-US" sz="2000" dirty="0" smtClean="0"/>
              <a:t>Application &amp; service high-availability &amp; mobility between VMs</a:t>
            </a:r>
          </a:p>
          <a:p>
            <a:r>
              <a:rPr lang="en-US" sz="2400" dirty="0" smtClean="0"/>
              <a:t>Cluster-on-a-cluster does increase complexity</a:t>
            </a:r>
          </a:p>
        </p:txBody>
      </p:sp>
      <p:sp>
        <p:nvSpPr>
          <p:cNvPr id="1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ounded Rectangle 10"/>
          <p:cNvSpPr/>
          <p:nvPr/>
        </p:nvSpPr>
        <p:spPr bwMode="auto">
          <a:xfrm>
            <a:off x="1220959" y="4972328"/>
            <a:ext cx="2533366" cy="51814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b="1" dirty="0" smtClean="0">
              <a:solidFill>
                <a:schemeClr val="tx1"/>
              </a:solidFill>
              <a:latin typeface="Segoe Light" pitchFamily="34" charset="0"/>
            </a:endParaRPr>
          </a:p>
          <a:p>
            <a:pPr algn="ctr" defTabSz="914099" fontAlgn="base">
              <a:spcBef>
                <a:spcPct val="0"/>
              </a:spcBef>
              <a:spcAft>
                <a:spcPct val="0"/>
              </a:spcAft>
            </a:pPr>
            <a:r>
              <a:rPr lang="en-US" sz="1100" b="1" dirty="0" smtClean="0">
                <a:solidFill>
                  <a:schemeClr val="tx1"/>
                </a:solidFill>
                <a:latin typeface="Segoe Light" pitchFamily="34" charset="0"/>
              </a:rPr>
              <a:t>  </a:t>
            </a:r>
            <a:r>
              <a:rPr lang="en-US" sz="1000" b="1" dirty="0" smtClean="0">
                <a:solidFill>
                  <a:schemeClr val="tx1"/>
                </a:solidFill>
              </a:rPr>
              <a:t>CLUSTER</a:t>
            </a:r>
            <a:endParaRPr lang="en-US" sz="1100" b="1" dirty="0" smtClean="0">
              <a:solidFill>
                <a:schemeClr val="tx1"/>
              </a:solidFill>
              <a:latin typeface="Segoe Light" pitchFamily="34" charset="0"/>
            </a:endParaRPr>
          </a:p>
        </p:txBody>
      </p:sp>
      <p:sp>
        <p:nvSpPr>
          <p:cNvPr id="12" name="Line 5"/>
          <p:cNvSpPr>
            <a:spLocks noChangeShapeType="1"/>
          </p:cNvSpPr>
          <p:nvPr/>
        </p:nvSpPr>
        <p:spPr bwMode="auto">
          <a:xfrm flipH="1">
            <a:off x="2449542" y="5936910"/>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13" name="Line 5"/>
          <p:cNvSpPr>
            <a:spLocks noChangeShapeType="1"/>
          </p:cNvSpPr>
          <p:nvPr/>
        </p:nvSpPr>
        <p:spPr bwMode="auto">
          <a:xfrm flipH="1">
            <a:off x="2754341" y="5267978"/>
            <a:ext cx="304800"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14" name="Line 5"/>
          <p:cNvSpPr>
            <a:spLocks noChangeShapeType="1"/>
          </p:cNvSpPr>
          <p:nvPr/>
        </p:nvSpPr>
        <p:spPr bwMode="auto">
          <a:xfrm>
            <a:off x="1992341" y="5267978"/>
            <a:ext cx="211974"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8" name="Rounded Rectangle 47"/>
          <p:cNvSpPr/>
          <p:nvPr/>
        </p:nvSpPr>
        <p:spPr bwMode="auto">
          <a:xfrm>
            <a:off x="2618176" y="4253975"/>
            <a:ext cx="4161422" cy="59339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solidFill>
              <a:latin typeface="Segoe Light" pitchFamily="34" charset="0"/>
            </a:endParaRPr>
          </a:p>
        </p:txBody>
      </p:sp>
      <p:sp>
        <p:nvSpPr>
          <p:cNvPr id="33" name="Rounded Rectangle 32"/>
          <p:cNvSpPr/>
          <p:nvPr/>
        </p:nvSpPr>
        <p:spPr bwMode="auto">
          <a:xfrm>
            <a:off x="5551015" y="4961239"/>
            <a:ext cx="2533366" cy="51814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b="1" dirty="0" smtClean="0">
              <a:solidFill>
                <a:schemeClr val="tx1"/>
              </a:solidFill>
              <a:latin typeface="Segoe Light" pitchFamily="34" charset="0"/>
            </a:endParaRPr>
          </a:p>
          <a:p>
            <a:pPr algn="ctr" defTabSz="914099" fontAlgn="base">
              <a:spcBef>
                <a:spcPct val="0"/>
              </a:spcBef>
              <a:spcAft>
                <a:spcPct val="0"/>
              </a:spcAft>
            </a:pPr>
            <a:r>
              <a:rPr lang="en-US" sz="1100" b="1" dirty="0" smtClean="0">
                <a:solidFill>
                  <a:schemeClr val="tx1"/>
                </a:solidFill>
                <a:latin typeface="Segoe Light" pitchFamily="34" charset="0"/>
              </a:rPr>
              <a:t>  </a:t>
            </a:r>
            <a:r>
              <a:rPr lang="en-US" sz="1000" b="1" dirty="0" smtClean="0">
                <a:solidFill>
                  <a:schemeClr val="tx1"/>
                </a:solidFill>
              </a:rPr>
              <a:t>CLUSTER</a:t>
            </a:r>
            <a:endParaRPr lang="en-US" sz="1100" b="1" dirty="0" smtClean="0">
              <a:solidFill>
                <a:schemeClr val="tx1"/>
              </a:solidFill>
              <a:latin typeface="Segoe Light" pitchFamily="34" charset="0"/>
            </a:endParaRPr>
          </a:p>
        </p:txBody>
      </p:sp>
      <p:sp>
        <p:nvSpPr>
          <p:cNvPr id="34" name="Line 5"/>
          <p:cNvSpPr>
            <a:spLocks noChangeShapeType="1"/>
          </p:cNvSpPr>
          <p:nvPr/>
        </p:nvSpPr>
        <p:spPr bwMode="auto">
          <a:xfrm flipH="1">
            <a:off x="6779598" y="592582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5" name="Line 5"/>
          <p:cNvSpPr>
            <a:spLocks noChangeShapeType="1"/>
          </p:cNvSpPr>
          <p:nvPr/>
        </p:nvSpPr>
        <p:spPr bwMode="auto">
          <a:xfrm flipH="1">
            <a:off x="7084397" y="5256889"/>
            <a:ext cx="304800"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6" name="Line 5"/>
          <p:cNvSpPr>
            <a:spLocks noChangeShapeType="1"/>
          </p:cNvSpPr>
          <p:nvPr/>
        </p:nvSpPr>
        <p:spPr bwMode="auto">
          <a:xfrm>
            <a:off x="6322397" y="5256889"/>
            <a:ext cx="211974"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6" name="Picture 37" descr="large-arrow"/>
          <p:cNvPicPr>
            <a:picLocks noChangeAspect="1" noChangeArrowheads="1"/>
          </p:cNvPicPr>
          <p:nvPr/>
        </p:nvPicPr>
        <p:blipFill>
          <a:blip r:embed="rId2"/>
          <a:srcRect/>
          <a:stretch>
            <a:fillRect/>
          </a:stretch>
        </p:blipFill>
        <p:spPr bwMode="auto">
          <a:xfrm>
            <a:off x="6169998" y="4060853"/>
            <a:ext cx="1431741" cy="572277"/>
          </a:xfrm>
          <a:prstGeom prst="rect">
            <a:avLst/>
          </a:prstGeom>
          <a:noFill/>
        </p:spPr>
      </p:pic>
      <p:pic>
        <p:nvPicPr>
          <p:cNvPr id="51" name="Picture 37" descr="large-arrow"/>
          <p:cNvPicPr>
            <a:picLocks noChangeAspect="1" noChangeArrowheads="1"/>
          </p:cNvPicPr>
          <p:nvPr/>
        </p:nvPicPr>
        <p:blipFill>
          <a:blip r:embed="rId2"/>
          <a:srcRect/>
          <a:stretch>
            <a:fillRect/>
          </a:stretch>
        </p:blipFill>
        <p:spPr bwMode="auto">
          <a:xfrm>
            <a:off x="3111940" y="3583324"/>
            <a:ext cx="3370779" cy="988677"/>
          </a:xfrm>
          <a:prstGeom prst="rect">
            <a:avLst/>
          </a:prstGeom>
          <a:noFill/>
        </p:spPr>
      </p:pic>
      <p:sp>
        <p:nvSpPr>
          <p:cNvPr id="53" name="Line 5"/>
          <p:cNvSpPr>
            <a:spLocks noChangeShapeType="1"/>
          </p:cNvSpPr>
          <p:nvPr/>
        </p:nvSpPr>
        <p:spPr bwMode="auto">
          <a:xfrm flipH="1">
            <a:off x="4963044" y="4679425"/>
            <a:ext cx="1206953" cy="59588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4" name="Line 5"/>
          <p:cNvSpPr>
            <a:spLocks noChangeShapeType="1"/>
          </p:cNvSpPr>
          <p:nvPr/>
        </p:nvSpPr>
        <p:spPr bwMode="auto">
          <a:xfrm>
            <a:off x="3111940" y="4658797"/>
            <a:ext cx="1301080" cy="599882"/>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55"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4123848" y="5199104"/>
            <a:ext cx="1076827" cy="414010"/>
          </a:xfrm>
          <a:prstGeom prst="rect">
            <a:avLst/>
          </a:prstGeom>
          <a:noFill/>
        </p:spPr>
      </p:pic>
      <p:sp>
        <p:nvSpPr>
          <p:cNvPr id="57" name="TextBox 56"/>
          <p:cNvSpPr txBox="1"/>
          <p:nvPr/>
        </p:nvSpPr>
        <p:spPr>
          <a:xfrm>
            <a:off x="4500447" y="5281040"/>
            <a:ext cx="466794" cy="261610"/>
          </a:xfrm>
          <a:prstGeom prst="rect">
            <a:avLst/>
          </a:prstGeom>
          <a:noFill/>
        </p:spPr>
        <p:txBody>
          <a:bodyPr wrap="none" rtlCol="0">
            <a:spAutoFit/>
          </a:bodyPr>
          <a:lstStyle/>
          <a:p>
            <a:r>
              <a:rPr lang="en-US" sz="1100" b="1" dirty="0" err="1" smtClean="0"/>
              <a:t>iSCSI</a:t>
            </a:r>
            <a:endParaRPr lang="en-US" sz="1100" b="1" dirty="0"/>
          </a:p>
        </p:txBody>
      </p:sp>
      <p:sp>
        <p:nvSpPr>
          <p:cNvPr id="58" name="Line 5"/>
          <p:cNvSpPr>
            <a:spLocks noChangeShapeType="1"/>
          </p:cNvSpPr>
          <p:nvPr/>
        </p:nvSpPr>
        <p:spPr bwMode="auto">
          <a:xfrm flipH="1">
            <a:off x="4698887" y="5526640"/>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50" name="Picture 18" descr="Database blue"/>
          <p:cNvPicPr>
            <a:picLocks noChangeAspect="1" noChangeArrowheads="1"/>
          </p:cNvPicPr>
          <p:nvPr/>
        </p:nvPicPr>
        <p:blipFill>
          <a:blip r:embed="rId4" cstate="print"/>
          <a:srcRect/>
          <a:stretch>
            <a:fillRect/>
          </a:stretch>
        </p:blipFill>
        <p:spPr bwMode="auto">
          <a:xfrm>
            <a:off x="2310094" y="6063220"/>
            <a:ext cx="285824" cy="488114"/>
          </a:xfrm>
          <a:prstGeom prst="rect">
            <a:avLst/>
          </a:prstGeom>
          <a:noFill/>
        </p:spPr>
      </p:pic>
      <p:pic>
        <p:nvPicPr>
          <p:cNvPr id="59" name="Picture 18" descr="Database blue"/>
          <p:cNvPicPr>
            <a:picLocks noChangeAspect="1" noChangeArrowheads="1"/>
          </p:cNvPicPr>
          <p:nvPr/>
        </p:nvPicPr>
        <p:blipFill>
          <a:blip r:embed="rId4" cstate="print"/>
          <a:srcRect/>
          <a:stretch>
            <a:fillRect/>
          </a:stretch>
        </p:blipFill>
        <p:spPr bwMode="auto">
          <a:xfrm>
            <a:off x="6644056" y="6063220"/>
            <a:ext cx="285824" cy="488114"/>
          </a:xfrm>
          <a:prstGeom prst="rect">
            <a:avLst/>
          </a:prstGeom>
          <a:noFill/>
        </p:spPr>
      </p:pic>
      <p:pic>
        <p:nvPicPr>
          <p:cNvPr id="60" name="Picture 18" descr="Database blue"/>
          <p:cNvPicPr>
            <a:picLocks noChangeAspect="1" noChangeArrowheads="1"/>
          </p:cNvPicPr>
          <p:nvPr/>
        </p:nvPicPr>
        <p:blipFill>
          <a:blip r:embed="rId4" cstate="print"/>
          <a:srcRect/>
          <a:stretch>
            <a:fillRect/>
          </a:stretch>
        </p:blipFill>
        <p:spPr bwMode="auto">
          <a:xfrm>
            <a:off x="4550666" y="5700635"/>
            <a:ext cx="285824" cy="488114"/>
          </a:xfrm>
          <a:prstGeom prst="rect">
            <a:avLst/>
          </a:prstGeom>
          <a:noFill/>
        </p:spPr>
      </p:pic>
      <p:pic>
        <p:nvPicPr>
          <p:cNvPr id="61" name="Server R2 Col1" descr="black-rack-server.png"/>
          <p:cNvPicPr>
            <a:picLocks noChangeAspect="1"/>
          </p:cNvPicPr>
          <p:nvPr/>
        </p:nvPicPr>
        <p:blipFill>
          <a:blip r:embed="rId5" cstate="print"/>
          <a:stretch>
            <a:fillRect/>
          </a:stretch>
        </p:blipFill>
        <p:spPr>
          <a:xfrm>
            <a:off x="1716061" y="5062562"/>
            <a:ext cx="569344" cy="384680"/>
          </a:xfrm>
          <a:prstGeom prst="rect">
            <a:avLst/>
          </a:prstGeom>
        </p:spPr>
      </p:pic>
      <p:pic>
        <p:nvPicPr>
          <p:cNvPr id="62" name="Server R2 Col1" descr="black-rack-server.png"/>
          <p:cNvPicPr>
            <a:picLocks noChangeAspect="1"/>
          </p:cNvPicPr>
          <p:nvPr/>
        </p:nvPicPr>
        <p:blipFill>
          <a:blip r:embed="rId5" cstate="print"/>
          <a:stretch>
            <a:fillRect/>
          </a:stretch>
        </p:blipFill>
        <p:spPr>
          <a:xfrm>
            <a:off x="2742723" y="5062562"/>
            <a:ext cx="569344" cy="384680"/>
          </a:xfrm>
          <a:prstGeom prst="rect">
            <a:avLst/>
          </a:prstGeom>
        </p:spPr>
      </p:pic>
      <p:pic>
        <p:nvPicPr>
          <p:cNvPr id="63" name="Server R2 Col1" descr="black-rack-server.png"/>
          <p:cNvPicPr>
            <a:picLocks noChangeAspect="1"/>
          </p:cNvPicPr>
          <p:nvPr/>
        </p:nvPicPr>
        <p:blipFill>
          <a:blip r:embed="rId5" cstate="print"/>
          <a:stretch>
            <a:fillRect/>
          </a:stretch>
        </p:blipFill>
        <p:spPr>
          <a:xfrm>
            <a:off x="6060592" y="5062562"/>
            <a:ext cx="569344" cy="384680"/>
          </a:xfrm>
          <a:prstGeom prst="rect">
            <a:avLst/>
          </a:prstGeom>
        </p:spPr>
      </p:pic>
      <p:pic>
        <p:nvPicPr>
          <p:cNvPr id="64" name="Server R2 Col1" descr="black-rack-server.png"/>
          <p:cNvPicPr>
            <a:picLocks noChangeAspect="1"/>
          </p:cNvPicPr>
          <p:nvPr/>
        </p:nvPicPr>
        <p:blipFill>
          <a:blip r:embed="rId5" cstate="print"/>
          <a:stretch>
            <a:fillRect/>
          </a:stretch>
        </p:blipFill>
        <p:spPr>
          <a:xfrm>
            <a:off x="7203890" y="5062562"/>
            <a:ext cx="569344" cy="384680"/>
          </a:xfrm>
          <a:prstGeom prst="rect">
            <a:avLst/>
          </a:prstGeom>
        </p:spPr>
      </p:pic>
      <p:pic>
        <p:nvPicPr>
          <p:cNvPr id="67" name="VM R2 Col1" descr="cyan-virtual-rack-server.png"/>
          <p:cNvPicPr>
            <a:picLocks noChangeAspect="1"/>
          </p:cNvPicPr>
          <p:nvPr/>
        </p:nvPicPr>
        <p:blipFill>
          <a:blip r:embed="rId6" cstate="print"/>
          <a:stretch>
            <a:fillRect/>
          </a:stretch>
        </p:blipFill>
        <p:spPr>
          <a:xfrm>
            <a:off x="6060592" y="4456344"/>
            <a:ext cx="569344" cy="344256"/>
          </a:xfrm>
          <a:prstGeom prst="rect">
            <a:avLst/>
          </a:prstGeom>
        </p:spPr>
      </p:pic>
      <p:pic>
        <p:nvPicPr>
          <p:cNvPr id="71" name="VM R2 Col1" descr="cyan-virtual-rack-server.png"/>
          <p:cNvPicPr>
            <a:picLocks noChangeAspect="1"/>
          </p:cNvPicPr>
          <p:nvPr/>
        </p:nvPicPr>
        <p:blipFill>
          <a:blip r:embed="rId6" cstate="print"/>
          <a:stretch>
            <a:fillRect/>
          </a:stretch>
        </p:blipFill>
        <p:spPr>
          <a:xfrm>
            <a:off x="2756385" y="4465626"/>
            <a:ext cx="569344" cy="344256"/>
          </a:xfrm>
          <a:prstGeom prst="rect">
            <a:avLst/>
          </a:prstGeom>
        </p:spPr>
      </p:pic>
      <p:pic>
        <p:nvPicPr>
          <p:cNvPr id="73"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3965636" y="3583323"/>
            <a:ext cx="422623" cy="623015"/>
          </a:xfrm>
          <a:prstGeom prst="rect">
            <a:avLst/>
          </a:prstGeom>
          <a:noFill/>
        </p:spPr>
      </p:pic>
      <p:pic>
        <p:nvPicPr>
          <p:cNvPr id="74" name="Picture 37" descr="large-arrow"/>
          <p:cNvPicPr>
            <a:picLocks noChangeAspect="1" noChangeArrowheads="1"/>
          </p:cNvPicPr>
          <p:nvPr/>
        </p:nvPicPr>
        <p:blipFill>
          <a:blip r:embed="rId2" cstate="print"/>
          <a:srcRect/>
          <a:stretch>
            <a:fillRect/>
          </a:stretch>
        </p:blipFill>
        <p:spPr bwMode="auto">
          <a:xfrm flipH="1">
            <a:off x="1992341" y="4045392"/>
            <a:ext cx="1167564" cy="539084"/>
          </a:xfrm>
          <a:prstGeom prst="rect">
            <a:avLst/>
          </a:prstGeom>
          <a:noFill/>
        </p:spPr>
      </p:pic>
      <p:sp>
        <p:nvSpPr>
          <p:cNvPr id="75" name="TextBox 74"/>
          <p:cNvSpPr txBox="1"/>
          <p:nvPr/>
        </p:nvSpPr>
        <p:spPr>
          <a:xfrm>
            <a:off x="4262287" y="4538990"/>
            <a:ext cx="970137" cy="261610"/>
          </a:xfrm>
          <a:prstGeom prst="rect">
            <a:avLst/>
          </a:prstGeom>
          <a:noFill/>
        </p:spPr>
        <p:txBody>
          <a:bodyPr wrap="none" rtlCol="0">
            <a:spAutoFit/>
          </a:bodyPr>
          <a:lstStyle/>
          <a:p>
            <a:r>
              <a:rPr lang="en-US" sz="1100" b="1" dirty="0" smtClean="0"/>
              <a:t>Guest Cluster</a:t>
            </a:r>
            <a:endParaRPr lang="en-US" sz="1100" b="1" dirty="0"/>
          </a:p>
        </p:txBody>
      </p:sp>
      <p:pic>
        <p:nvPicPr>
          <p:cNvPr id="40"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1656590" y="5562600"/>
            <a:ext cx="1657782" cy="414010"/>
          </a:xfrm>
          <a:prstGeom prst="rect">
            <a:avLst/>
          </a:prstGeom>
          <a:noFill/>
        </p:spPr>
      </p:pic>
      <p:sp>
        <p:nvSpPr>
          <p:cNvPr id="26" name="TextBox 25"/>
          <p:cNvSpPr txBox="1"/>
          <p:nvPr/>
        </p:nvSpPr>
        <p:spPr>
          <a:xfrm>
            <a:off x="2295648" y="5648978"/>
            <a:ext cx="429926" cy="261610"/>
          </a:xfrm>
          <a:prstGeom prst="rect">
            <a:avLst/>
          </a:prstGeom>
          <a:noFill/>
        </p:spPr>
        <p:txBody>
          <a:bodyPr wrap="none" rtlCol="0">
            <a:spAutoFit/>
          </a:bodyPr>
          <a:lstStyle/>
          <a:p>
            <a:r>
              <a:rPr lang="en-US" sz="1100" b="1" dirty="0" smtClean="0"/>
              <a:t>SAN</a:t>
            </a:r>
            <a:endParaRPr lang="en-US" sz="1100" b="1" dirty="0"/>
          </a:p>
        </p:txBody>
      </p:sp>
      <p:pic>
        <p:nvPicPr>
          <p:cNvPr id="43"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6001122" y="5562600"/>
            <a:ext cx="1657782" cy="414010"/>
          </a:xfrm>
          <a:prstGeom prst="rect">
            <a:avLst/>
          </a:prstGeom>
          <a:noFill/>
        </p:spPr>
      </p:pic>
      <p:sp>
        <p:nvSpPr>
          <p:cNvPr id="42" name="TextBox 41"/>
          <p:cNvSpPr txBox="1"/>
          <p:nvPr/>
        </p:nvSpPr>
        <p:spPr>
          <a:xfrm>
            <a:off x="6625704" y="5637889"/>
            <a:ext cx="429926" cy="261610"/>
          </a:xfrm>
          <a:prstGeom prst="rect">
            <a:avLst/>
          </a:prstGeom>
          <a:noFill/>
        </p:spPr>
        <p:txBody>
          <a:bodyPr wrap="none" rtlCol="0">
            <a:spAutoFit/>
          </a:bodyPr>
          <a:lstStyle/>
          <a:p>
            <a:r>
              <a:rPr lang="en-US" sz="1100" b="1" dirty="0" smtClean="0"/>
              <a:t>SAN</a:t>
            </a:r>
            <a:endParaRPr lang="en-US" sz="1100" b="1" dirty="0"/>
          </a:p>
        </p:txBody>
      </p:sp>
    </p:spTree>
    <p:extLst>
      <p:ext uri="{BB962C8B-B14F-4D97-AF65-F5344CB8AC3E}">
        <p14:creationId xmlns:p14="http://schemas.microsoft.com/office/powerpoint/2010/main" val="380497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559448" y="4060852"/>
            <a:ext cx="2743915"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normAutofit fontScale="90000"/>
          </a:bodyPr>
          <a:lstStyle/>
          <a:p>
            <a:pPr lvl="0"/>
            <a:r>
              <a:rPr lang="en-US" smtClean="0"/>
              <a:t>Mixing Physical and Virtual in the Same Cluster</a:t>
            </a:r>
            <a:endParaRPr lang="en-US" dirty="0"/>
          </a:p>
        </p:txBody>
      </p:sp>
      <p:sp>
        <p:nvSpPr>
          <p:cNvPr id="6" name="Content Placeholder 5"/>
          <p:cNvSpPr>
            <a:spLocks noGrp="1"/>
          </p:cNvSpPr>
          <p:nvPr>
            <p:ph idx="1"/>
          </p:nvPr>
        </p:nvSpPr>
        <p:spPr/>
        <p:txBody>
          <a:bodyPr>
            <a:normAutofit/>
          </a:bodyPr>
          <a:lstStyle/>
          <a:p>
            <a:r>
              <a:rPr lang="en-US" sz="2400" dirty="0"/>
              <a:t>Mixing physical &amp; virtual nodes is supported</a:t>
            </a:r>
          </a:p>
          <a:p>
            <a:pPr lvl="1"/>
            <a:r>
              <a:rPr lang="en-US" sz="2000" dirty="0"/>
              <a:t>Must still pass “Validate”</a:t>
            </a:r>
          </a:p>
          <a:p>
            <a:r>
              <a:rPr lang="en-US" sz="2400" dirty="0"/>
              <a:t>Requires </a:t>
            </a:r>
            <a:r>
              <a:rPr lang="en-US" sz="2400" dirty="0" err="1"/>
              <a:t>iSCSI</a:t>
            </a:r>
            <a:r>
              <a:rPr lang="en-US" sz="2400" dirty="0"/>
              <a:t> storage</a:t>
            </a:r>
          </a:p>
          <a:p>
            <a:r>
              <a:rPr lang="en-US" sz="2400" dirty="0"/>
              <a:t>Scenarios:  </a:t>
            </a:r>
          </a:p>
          <a:p>
            <a:pPr lvl="1"/>
            <a:r>
              <a:rPr lang="en-US" sz="2000" dirty="0"/>
              <a:t>Spare node is a VM in a farm</a:t>
            </a:r>
          </a:p>
          <a:p>
            <a:pPr lvl="1"/>
            <a:r>
              <a:rPr lang="en-US" sz="2000" dirty="0"/>
              <a:t>Consolidated Spare</a:t>
            </a:r>
          </a:p>
          <a:p>
            <a:endParaRPr lang="en-US" sz="2400" dirty="0"/>
          </a:p>
        </p:txBody>
      </p:sp>
      <p:sp>
        <p:nvSpPr>
          <p:cNvPr id="7" name="Date Placeholder 6"/>
          <p:cNvSpPr>
            <a:spLocks noGrp="1"/>
          </p:cNvSpPr>
          <p:nvPr>
            <p:ph type="dt" sz="half" idx="10"/>
          </p:nvPr>
        </p:nvSpPr>
        <p:spPr/>
        <p:txBody>
          <a:bodyPr/>
          <a:lstStyle/>
          <a:p>
            <a:endParaRPr lang="en-US"/>
          </a:p>
        </p:txBody>
      </p:sp>
      <p:sp>
        <p:nvSpPr>
          <p:cNvPr id="40" name="Rounded Rectangle 39"/>
          <p:cNvSpPr/>
          <p:nvPr/>
        </p:nvSpPr>
        <p:spPr bwMode="auto">
          <a:xfrm rot="20302558">
            <a:off x="4009006" y="4806601"/>
            <a:ext cx="1772111" cy="52007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1" name="Line 5"/>
          <p:cNvSpPr>
            <a:spLocks noChangeShapeType="1"/>
          </p:cNvSpPr>
          <p:nvPr/>
        </p:nvSpPr>
        <p:spPr bwMode="auto">
          <a:xfrm flipH="1">
            <a:off x="4857825" y="6019153"/>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2" name="Line 5"/>
          <p:cNvSpPr>
            <a:spLocks noChangeShapeType="1"/>
          </p:cNvSpPr>
          <p:nvPr/>
        </p:nvSpPr>
        <p:spPr bwMode="auto">
          <a:xfrm flipH="1">
            <a:off x="4972154" y="4937353"/>
            <a:ext cx="228660"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3" name="Line 5"/>
          <p:cNvSpPr>
            <a:spLocks noChangeShapeType="1"/>
          </p:cNvSpPr>
          <p:nvPr/>
        </p:nvSpPr>
        <p:spPr bwMode="auto">
          <a:xfrm>
            <a:off x="4629165" y="5318353"/>
            <a:ext cx="171495" cy="3810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4" name="Server R2 Col1" descr="black-rack-server.png"/>
          <p:cNvPicPr>
            <a:picLocks noChangeAspect="1"/>
          </p:cNvPicPr>
          <p:nvPr/>
        </p:nvPicPr>
        <p:blipFill>
          <a:blip r:embed="rId2" cstate="print"/>
          <a:stretch>
            <a:fillRect/>
          </a:stretch>
        </p:blipFill>
        <p:spPr>
          <a:xfrm>
            <a:off x="4229833" y="5117941"/>
            <a:ext cx="569344" cy="384680"/>
          </a:xfrm>
          <a:prstGeom prst="rect">
            <a:avLst/>
          </a:prstGeom>
        </p:spPr>
      </p:pic>
      <p:pic>
        <p:nvPicPr>
          <p:cNvPr id="45" name="Server R2 Col1" descr="black-rack-server.png"/>
          <p:cNvPicPr>
            <a:picLocks noChangeAspect="1"/>
          </p:cNvPicPr>
          <p:nvPr/>
        </p:nvPicPr>
        <p:blipFill>
          <a:blip r:embed="rId2" cstate="print"/>
          <a:stretch>
            <a:fillRect/>
          </a:stretch>
        </p:blipFill>
        <p:spPr>
          <a:xfrm>
            <a:off x="5029320" y="5117941"/>
            <a:ext cx="569344" cy="384680"/>
          </a:xfrm>
          <a:prstGeom prst="rect">
            <a:avLst/>
          </a:prstGeom>
        </p:spPr>
      </p:pic>
      <p:pic>
        <p:nvPicPr>
          <p:cNvPr id="46"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4057517" y="5655021"/>
            <a:ext cx="1657782" cy="414010"/>
          </a:xfrm>
          <a:prstGeom prst="rect">
            <a:avLst/>
          </a:prstGeom>
          <a:noFill/>
        </p:spPr>
      </p:pic>
      <p:sp>
        <p:nvSpPr>
          <p:cNvPr id="47" name="TextBox 46"/>
          <p:cNvSpPr txBox="1"/>
          <p:nvPr/>
        </p:nvSpPr>
        <p:spPr>
          <a:xfrm>
            <a:off x="4686331" y="5731221"/>
            <a:ext cx="466794" cy="261610"/>
          </a:xfrm>
          <a:prstGeom prst="rect">
            <a:avLst/>
          </a:prstGeom>
          <a:noFill/>
        </p:spPr>
        <p:txBody>
          <a:bodyPr wrap="none" rtlCol="0">
            <a:spAutoFit/>
          </a:bodyPr>
          <a:lstStyle/>
          <a:p>
            <a:r>
              <a:rPr lang="en-US" sz="1100" b="1" dirty="0" err="1" smtClean="0"/>
              <a:t>iSCSI</a:t>
            </a:r>
            <a:endParaRPr lang="en-US" sz="1100" b="1" dirty="0"/>
          </a:p>
        </p:txBody>
      </p:sp>
      <p:pic>
        <p:nvPicPr>
          <p:cNvPr id="48" name="VM R2 Col1" descr="cyan-virtual-rack-server.png"/>
          <p:cNvPicPr>
            <a:picLocks noChangeAspect="1"/>
          </p:cNvPicPr>
          <p:nvPr/>
        </p:nvPicPr>
        <p:blipFill>
          <a:blip r:embed="rId4" cstate="print"/>
          <a:stretch>
            <a:fillRect/>
          </a:stretch>
        </p:blipFill>
        <p:spPr>
          <a:xfrm>
            <a:off x="5029320" y="4664421"/>
            <a:ext cx="569344" cy="344256"/>
          </a:xfrm>
          <a:prstGeom prst="rect">
            <a:avLst/>
          </a:prstGeom>
        </p:spPr>
      </p:pic>
      <p:pic>
        <p:nvPicPr>
          <p:cNvPr id="49" name="Picture 18" descr="Database blue"/>
          <p:cNvPicPr>
            <a:picLocks noChangeAspect="1" noChangeArrowheads="1"/>
          </p:cNvPicPr>
          <p:nvPr/>
        </p:nvPicPr>
        <p:blipFill>
          <a:blip r:embed="rId5" cstate="print"/>
          <a:srcRect/>
          <a:stretch>
            <a:fillRect/>
          </a:stretch>
        </p:blipFill>
        <p:spPr bwMode="auto">
          <a:xfrm>
            <a:off x="4717512" y="6156552"/>
            <a:ext cx="285824" cy="488114"/>
          </a:xfrm>
          <a:prstGeom prst="rect">
            <a:avLst/>
          </a:prstGeom>
          <a:noFill/>
        </p:spPr>
      </p:pic>
      <p:pic>
        <p:nvPicPr>
          <p:cNvPr id="15" name="Picture 37" descr="large-arrow"/>
          <p:cNvPicPr>
            <a:picLocks noChangeAspect="1" noChangeArrowheads="1"/>
          </p:cNvPicPr>
          <p:nvPr/>
        </p:nvPicPr>
        <p:blipFill>
          <a:blip r:embed="rId6"/>
          <a:srcRect/>
          <a:stretch>
            <a:fillRect/>
          </a:stretch>
        </p:blipFill>
        <p:spPr bwMode="auto">
          <a:xfrm rot="20325622">
            <a:off x="4318864" y="4549916"/>
            <a:ext cx="983569" cy="408061"/>
          </a:xfrm>
          <a:prstGeom prst="rect">
            <a:avLst/>
          </a:prstGeom>
          <a:noFill/>
        </p:spPr>
      </p:pic>
      <p:pic>
        <p:nvPicPr>
          <p:cNvPr id="50" name="Picture 5" descr="\\imself-ssdw7fs4\ssd_userdata_ntdev\matd\Pictures\PPT\Icons - Illustrations\_VIRTUALIZATION ICONS\Application Virtual SQL Server.png"/>
          <p:cNvPicPr>
            <a:picLocks noChangeAspect="1" noChangeArrowheads="1"/>
          </p:cNvPicPr>
          <p:nvPr/>
        </p:nvPicPr>
        <p:blipFill>
          <a:blip r:embed="rId7" cstate="print"/>
          <a:srcRect/>
          <a:stretch>
            <a:fillRect/>
          </a:stretch>
        </p:blipFill>
        <p:spPr bwMode="auto">
          <a:xfrm>
            <a:off x="4353740" y="4767159"/>
            <a:ext cx="305104" cy="449774"/>
          </a:xfrm>
          <a:prstGeom prst="rect">
            <a:avLst/>
          </a:prstGeom>
          <a:noFill/>
        </p:spPr>
      </p:pic>
    </p:spTree>
    <p:extLst>
      <p:ext uri="{BB962C8B-B14F-4D97-AF65-F5344CB8AC3E}">
        <p14:creationId xmlns:p14="http://schemas.microsoft.com/office/powerpoint/2010/main" val="317338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Guest Clustering on top of VMware</a:t>
            </a:r>
            <a:endParaRPr lang="en-US" dirty="0"/>
          </a:p>
        </p:txBody>
      </p:sp>
      <p:sp>
        <p:nvSpPr>
          <p:cNvPr id="7" name="Text Placeholder 6"/>
          <p:cNvSpPr>
            <a:spLocks noGrp="1"/>
          </p:cNvSpPr>
          <p:nvPr>
            <p:ph type="body" idx="1"/>
          </p:nvPr>
        </p:nvSpPr>
        <p:spPr/>
        <p:txBody>
          <a:bodyPr>
            <a:normAutofit fontScale="77500" lnSpcReduction="20000"/>
          </a:bodyPr>
          <a:lstStyle/>
          <a:p>
            <a:r>
              <a:rPr lang="en-US" dirty="0" smtClean="0"/>
              <a:t>VMware Support Policy</a:t>
            </a:r>
            <a:endParaRPr lang="en-US" dirty="0"/>
          </a:p>
        </p:txBody>
      </p:sp>
      <p:sp>
        <p:nvSpPr>
          <p:cNvPr id="3" name="Text Placeholder 2"/>
          <p:cNvSpPr>
            <a:spLocks noGrp="1"/>
          </p:cNvSpPr>
          <p:nvPr>
            <p:ph sz="half" idx="2"/>
          </p:nvPr>
        </p:nvSpPr>
        <p:spPr>
          <a:xfrm>
            <a:off x="324328" y="1772816"/>
            <a:ext cx="4114800" cy="1537344"/>
          </a:xfrm>
        </p:spPr>
        <p:txBody>
          <a:bodyPr>
            <a:normAutofit fontScale="77500" lnSpcReduction="20000"/>
          </a:bodyPr>
          <a:lstStyle/>
          <a:p>
            <a:r>
              <a:rPr lang="en-US" dirty="0" smtClean="0"/>
              <a:t>Guest Clustering on top of VMware has additional considerations </a:t>
            </a:r>
          </a:p>
          <a:p>
            <a:r>
              <a:rPr lang="en-US" dirty="0" smtClean="0"/>
              <a:t>See VMware’s guide: </a:t>
            </a:r>
            <a:r>
              <a:rPr lang="en-US" dirty="0" smtClean="0">
                <a:hlinkClick r:id="rId2"/>
              </a:rPr>
              <a:t>http://www.vmware.com/pdf/vsphere4/r41/vsp_41_mscs.pdf</a:t>
            </a:r>
            <a:endParaRPr lang="en-US" dirty="0"/>
          </a:p>
        </p:txBody>
      </p:sp>
      <p:sp>
        <p:nvSpPr>
          <p:cNvPr id="8" name="Text Placeholder 7"/>
          <p:cNvSpPr>
            <a:spLocks noGrp="1"/>
          </p:cNvSpPr>
          <p:nvPr>
            <p:ph type="body" sz="quarter" idx="3"/>
          </p:nvPr>
        </p:nvSpPr>
        <p:spPr/>
        <p:txBody>
          <a:bodyPr>
            <a:normAutofit fontScale="77500" lnSpcReduction="20000"/>
          </a:bodyPr>
          <a:lstStyle/>
          <a:p>
            <a:r>
              <a:rPr lang="en-US" smtClean="0"/>
              <a:t>Microsoft Support Policy</a:t>
            </a:r>
            <a:endParaRPr lang="en-US" dirty="0"/>
          </a:p>
        </p:txBody>
      </p:sp>
      <p:sp>
        <p:nvSpPr>
          <p:cNvPr id="6" name="Content Placeholder 5"/>
          <p:cNvSpPr>
            <a:spLocks noGrp="1"/>
          </p:cNvSpPr>
          <p:nvPr>
            <p:ph sz="quarter" idx="4"/>
          </p:nvPr>
        </p:nvSpPr>
        <p:spPr>
          <a:xfrm>
            <a:off x="4644008" y="1772816"/>
            <a:ext cx="4115872" cy="1578619"/>
          </a:xfrm>
        </p:spPr>
        <p:txBody>
          <a:bodyPr>
            <a:normAutofit fontScale="85000" lnSpcReduction="20000"/>
          </a:bodyPr>
          <a:lstStyle/>
          <a:p>
            <a:r>
              <a:rPr lang="en-US" dirty="0" smtClean="0"/>
              <a:t>Solution must still be </a:t>
            </a:r>
            <a:r>
              <a:rPr lang="en-US" dirty="0" err="1" smtClean="0"/>
              <a:t>logo’d</a:t>
            </a:r>
            <a:r>
              <a:rPr lang="en-US" dirty="0" smtClean="0"/>
              <a:t> or pass Validate</a:t>
            </a:r>
          </a:p>
          <a:p>
            <a:r>
              <a:rPr lang="en-US" dirty="0" smtClean="0"/>
              <a:t>See this blog for additional information:  </a:t>
            </a:r>
            <a:r>
              <a:rPr lang="en-US" sz="1900" dirty="0" smtClean="0">
                <a:hlinkClick r:id="rId3"/>
              </a:rPr>
              <a:t>http://blogs.msdn.com/b/clustering/archive/2010/07/27/10042799.aspx</a:t>
            </a:r>
            <a:r>
              <a:rPr lang="en-US" sz="1900"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382175"/>
              </p:ext>
            </p:extLst>
          </p:nvPr>
        </p:nvGraphicFramePr>
        <p:xfrm>
          <a:off x="4788024" y="3230880"/>
          <a:ext cx="4115873" cy="3413760"/>
        </p:xfrm>
        <a:graphic>
          <a:graphicData uri="http://schemas.openxmlformats.org/drawingml/2006/table">
            <a:tbl>
              <a:tblPr firstRow="1" firstCol="1" bandRow="1">
                <a:tableStyleId>{08FB837D-C827-4EFA-A057-4D05807E0F7C}</a:tableStyleId>
              </a:tblPr>
              <a:tblGrid>
                <a:gridCol w="1200463"/>
                <a:gridCol w="628814"/>
                <a:gridCol w="1143298"/>
                <a:gridCol w="1143298"/>
              </a:tblGrid>
              <a:tr h="533400">
                <a:tc>
                  <a:txBody>
                    <a:bodyPr/>
                    <a:lstStyle/>
                    <a:p>
                      <a:pPr marL="0" marR="0">
                        <a:spcBef>
                          <a:spcPts val="0"/>
                        </a:spcBef>
                        <a:spcAft>
                          <a:spcPts val="0"/>
                        </a:spcAft>
                      </a:pPr>
                      <a:r>
                        <a:rPr lang="en-US" sz="1400" dirty="0">
                          <a:effectLst/>
                        </a:rPr>
                        <a:t> </a:t>
                      </a:r>
                    </a:p>
                  </a:txBody>
                  <a:tcPr marL="25010" marR="25010" marT="0" marB="0"/>
                </a:tc>
                <a:tc>
                  <a:txBody>
                    <a:bodyPr/>
                    <a:lstStyle/>
                    <a:p>
                      <a:pPr marL="0" marR="0">
                        <a:spcBef>
                          <a:spcPts val="0"/>
                        </a:spcBef>
                        <a:spcAft>
                          <a:spcPts val="0"/>
                        </a:spcAft>
                      </a:pPr>
                      <a:r>
                        <a:rPr lang="en-US" sz="1400">
                          <a:effectLst/>
                        </a:rPr>
                        <a:t>ESX 3.5 or earlier</a:t>
                      </a:r>
                    </a:p>
                  </a:txBody>
                  <a:tcPr marL="25010" marR="25010" marT="0" marB="0"/>
                </a:tc>
                <a:tc>
                  <a:txBody>
                    <a:bodyPr/>
                    <a:lstStyle/>
                    <a:p>
                      <a:pPr marL="0" marR="0">
                        <a:spcBef>
                          <a:spcPts val="0"/>
                        </a:spcBef>
                        <a:spcAft>
                          <a:spcPts val="0"/>
                        </a:spcAft>
                      </a:pPr>
                      <a:r>
                        <a:rPr lang="en-US" sz="1400" dirty="0" err="1">
                          <a:effectLst/>
                        </a:rPr>
                        <a:t>vSphere</a:t>
                      </a:r>
                      <a:r>
                        <a:rPr lang="en-US" sz="1400" dirty="0">
                          <a:effectLst/>
                        </a:rPr>
                        <a:t> 4.0</a:t>
                      </a:r>
                    </a:p>
                  </a:txBody>
                  <a:tcPr marL="25010" marR="25010" marT="0" marB="0"/>
                </a:tc>
                <a:tc>
                  <a:txBody>
                    <a:bodyPr/>
                    <a:lstStyle/>
                    <a:p>
                      <a:pPr marL="0" marR="0">
                        <a:spcBef>
                          <a:spcPts val="0"/>
                        </a:spcBef>
                        <a:spcAft>
                          <a:spcPts val="0"/>
                        </a:spcAft>
                      </a:pPr>
                      <a:r>
                        <a:rPr lang="en-US" sz="1400" dirty="0" err="1">
                          <a:effectLst/>
                        </a:rPr>
                        <a:t>vSphere</a:t>
                      </a:r>
                      <a:r>
                        <a:rPr lang="en-US" sz="1400" dirty="0">
                          <a:effectLst/>
                        </a:rPr>
                        <a:t> 4.1</a:t>
                      </a:r>
                    </a:p>
                  </a:txBody>
                  <a:tcPr marL="25010" marR="25010" marT="0" marB="0"/>
                </a:tc>
              </a:tr>
              <a:tr h="404495">
                <a:tc>
                  <a:txBody>
                    <a:bodyPr/>
                    <a:lstStyle/>
                    <a:p>
                      <a:pPr marL="0" marR="0">
                        <a:spcBef>
                          <a:spcPts val="0"/>
                        </a:spcBef>
                        <a:spcAft>
                          <a:spcPts val="0"/>
                        </a:spcAft>
                      </a:pPr>
                      <a:r>
                        <a:rPr lang="en-US" sz="1400">
                          <a:effectLst/>
                        </a:rPr>
                        <a:t>Windows NT Server 4.0</a:t>
                      </a:r>
                    </a:p>
                  </a:txBody>
                  <a:tcPr marL="25010" marR="25010" marT="0" marB="0"/>
                </a:tc>
                <a:tc>
                  <a:txBody>
                    <a:bodyPr/>
                    <a:lstStyle/>
                    <a:p>
                      <a:pPr marL="0" marR="0">
                        <a:spcBef>
                          <a:spcPts val="0"/>
                        </a:spcBef>
                        <a:spcAft>
                          <a:spcPts val="0"/>
                        </a:spcAft>
                      </a:pPr>
                      <a:r>
                        <a:rPr lang="en-US" sz="1400" dirty="0">
                          <a:effectLst/>
                        </a:rPr>
                        <a:t>No</a:t>
                      </a:r>
                      <a:endParaRPr lang="en-US" sz="1400" dirty="0">
                        <a:solidFill>
                          <a:schemeClr val="bg1"/>
                        </a:solidFill>
                        <a:effectLst/>
                      </a:endParaRPr>
                    </a:p>
                  </a:txBody>
                  <a:tcPr marL="25010" marR="25010" marT="0" marB="0"/>
                </a:tc>
                <a:tc>
                  <a:txBody>
                    <a:bodyPr/>
                    <a:lstStyle/>
                    <a:p>
                      <a:pPr marL="0" marR="0">
                        <a:spcBef>
                          <a:spcPts val="0"/>
                        </a:spcBef>
                        <a:spcAft>
                          <a:spcPts val="0"/>
                        </a:spcAft>
                      </a:pPr>
                      <a:r>
                        <a:rPr lang="en-US" sz="1400" dirty="0">
                          <a:effectLst/>
                        </a:rPr>
                        <a:t>No</a:t>
                      </a:r>
                      <a:endParaRPr lang="en-US" sz="1400" dirty="0">
                        <a:solidFill>
                          <a:schemeClr val="bg1"/>
                        </a:solidFill>
                        <a:effectLst/>
                      </a:endParaRPr>
                    </a:p>
                  </a:txBody>
                  <a:tcPr marL="25010" marR="25010" marT="0" marB="0"/>
                </a:tc>
                <a:tc>
                  <a:txBody>
                    <a:bodyPr/>
                    <a:lstStyle/>
                    <a:p>
                      <a:pPr marL="0" marR="0">
                        <a:spcBef>
                          <a:spcPts val="0"/>
                        </a:spcBef>
                        <a:spcAft>
                          <a:spcPts val="0"/>
                        </a:spcAft>
                      </a:pPr>
                      <a:r>
                        <a:rPr lang="en-US" sz="1400">
                          <a:effectLst/>
                        </a:rPr>
                        <a:t>No</a:t>
                      </a:r>
                      <a:endParaRPr lang="en-US" sz="1400">
                        <a:solidFill>
                          <a:schemeClr val="bg1"/>
                        </a:solidFill>
                        <a:effectLst/>
                      </a:endParaRPr>
                    </a:p>
                  </a:txBody>
                  <a:tcPr marL="25010" marR="25010" marT="0" marB="0"/>
                </a:tc>
              </a:tr>
              <a:tr h="404495">
                <a:tc>
                  <a:txBody>
                    <a:bodyPr/>
                    <a:lstStyle/>
                    <a:p>
                      <a:pPr marL="0" marR="0">
                        <a:spcBef>
                          <a:spcPts val="0"/>
                        </a:spcBef>
                        <a:spcAft>
                          <a:spcPts val="0"/>
                        </a:spcAft>
                      </a:pPr>
                      <a:r>
                        <a:rPr lang="en-US" sz="1400">
                          <a:effectLst/>
                        </a:rPr>
                        <a:t>Windows 2000 Server</a:t>
                      </a:r>
                    </a:p>
                  </a:txBody>
                  <a:tcPr marL="25010" marR="25010" marT="0" marB="0"/>
                </a:tc>
                <a:tc>
                  <a:txBody>
                    <a:bodyPr/>
                    <a:lstStyle/>
                    <a:p>
                      <a:pPr marL="0" marR="0">
                        <a:spcBef>
                          <a:spcPts val="0"/>
                        </a:spcBef>
                        <a:spcAft>
                          <a:spcPts val="0"/>
                        </a:spcAft>
                      </a:pPr>
                      <a:r>
                        <a:rPr lang="en-US" sz="1400" dirty="0">
                          <a:effectLst/>
                        </a:rPr>
                        <a:t>No</a:t>
                      </a:r>
                      <a:endParaRPr lang="en-US" sz="1400" dirty="0">
                        <a:solidFill>
                          <a:schemeClr val="bg1"/>
                        </a:solidFill>
                        <a:effectLst/>
                      </a:endParaRPr>
                    </a:p>
                  </a:txBody>
                  <a:tcPr marL="25010" marR="25010" marT="0" marB="0"/>
                </a:tc>
                <a:tc>
                  <a:txBody>
                    <a:bodyPr/>
                    <a:lstStyle/>
                    <a:p>
                      <a:pPr marL="0" marR="0">
                        <a:spcBef>
                          <a:spcPts val="0"/>
                        </a:spcBef>
                        <a:spcAft>
                          <a:spcPts val="0"/>
                        </a:spcAft>
                      </a:pPr>
                      <a:r>
                        <a:rPr lang="en-US" sz="1400" dirty="0">
                          <a:effectLst/>
                        </a:rPr>
                        <a:t>No</a:t>
                      </a:r>
                      <a:endParaRPr lang="en-US" sz="1400" dirty="0">
                        <a:solidFill>
                          <a:schemeClr val="bg1"/>
                        </a:solidFill>
                        <a:effectLst/>
                      </a:endParaRPr>
                    </a:p>
                  </a:txBody>
                  <a:tcPr marL="25010" marR="25010" marT="0" marB="0"/>
                </a:tc>
                <a:tc>
                  <a:txBody>
                    <a:bodyPr/>
                    <a:lstStyle/>
                    <a:p>
                      <a:pPr marL="0" marR="0">
                        <a:spcBef>
                          <a:spcPts val="0"/>
                        </a:spcBef>
                        <a:spcAft>
                          <a:spcPts val="0"/>
                        </a:spcAft>
                      </a:pPr>
                      <a:r>
                        <a:rPr lang="en-US" sz="1400">
                          <a:effectLst/>
                        </a:rPr>
                        <a:t>No</a:t>
                      </a:r>
                      <a:endParaRPr lang="en-US" sz="1400">
                        <a:solidFill>
                          <a:schemeClr val="bg1"/>
                        </a:solidFill>
                        <a:effectLst/>
                      </a:endParaRPr>
                    </a:p>
                  </a:txBody>
                  <a:tcPr marL="25010" marR="25010" marT="0" marB="0"/>
                </a:tc>
              </a:tr>
              <a:tr h="404495">
                <a:tc>
                  <a:txBody>
                    <a:bodyPr/>
                    <a:lstStyle/>
                    <a:p>
                      <a:pPr marL="0" marR="0">
                        <a:spcBef>
                          <a:spcPts val="0"/>
                        </a:spcBef>
                        <a:spcAft>
                          <a:spcPts val="0"/>
                        </a:spcAft>
                      </a:pPr>
                      <a:r>
                        <a:rPr lang="en-US" sz="1400">
                          <a:effectLst/>
                        </a:rPr>
                        <a:t>Windows Server 2003</a:t>
                      </a:r>
                    </a:p>
                  </a:txBody>
                  <a:tcPr marL="25010" marR="25010" marT="0" marB="0"/>
                </a:tc>
                <a:tc>
                  <a:txBody>
                    <a:bodyPr/>
                    <a:lstStyle/>
                    <a:p>
                      <a:pPr marL="0" marR="0">
                        <a:spcBef>
                          <a:spcPts val="0"/>
                        </a:spcBef>
                        <a:spcAft>
                          <a:spcPts val="0"/>
                        </a:spcAft>
                      </a:pPr>
                      <a:r>
                        <a:rPr lang="en-US" sz="1400">
                          <a:effectLst/>
                        </a:rPr>
                        <a:t>No</a:t>
                      </a:r>
                      <a:endParaRPr lang="en-US" sz="1400">
                        <a:solidFill>
                          <a:schemeClr val="bg1"/>
                        </a:solidFill>
                        <a:effectLst/>
                      </a:endParaRPr>
                    </a:p>
                  </a:txBody>
                  <a:tcPr marL="25010" marR="25010" marT="0" marB="0"/>
                </a:tc>
                <a:tc>
                  <a:txBody>
                    <a:bodyPr/>
                    <a:lstStyle/>
                    <a:p>
                      <a:pPr marL="0" marR="0">
                        <a:spcBef>
                          <a:spcPts val="0"/>
                        </a:spcBef>
                        <a:spcAft>
                          <a:spcPts val="0"/>
                        </a:spcAft>
                      </a:pPr>
                      <a:r>
                        <a:rPr lang="en-US" sz="1400" dirty="0">
                          <a:effectLst/>
                        </a:rPr>
                        <a:t>Yes  (limited hardware configurations)</a:t>
                      </a:r>
                      <a:endParaRPr lang="en-US" sz="1400" dirty="0">
                        <a:solidFill>
                          <a:schemeClr val="bg1"/>
                        </a:solidFill>
                        <a:effectLst/>
                      </a:endParaRPr>
                    </a:p>
                  </a:txBody>
                  <a:tcPr marL="25010" marR="25010" marT="0" marB="0"/>
                </a:tc>
                <a:tc>
                  <a:txBody>
                    <a:bodyPr/>
                    <a:lstStyle/>
                    <a:p>
                      <a:pPr marL="0" marR="0">
                        <a:spcBef>
                          <a:spcPts val="0"/>
                        </a:spcBef>
                        <a:spcAft>
                          <a:spcPts val="0"/>
                        </a:spcAft>
                      </a:pPr>
                      <a:r>
                        <a:rPr lang="en-US" sz="1400">
                          <a:effectLst/>
                        </a:rPr>
                        <a:t>No</a:t>
                      </a:r>
                      <a:endParaRPr lang="en-US" sz="1400">
                        <a:solidFill>
                          <a:schemeClr val="bg1"/>
                        </a:solidFill>
                        <a:effectLst/>
                      </a:endParaRPr>
                    </a:p>
                  </a:txBody>
                  <a:tcPr marL="25010" marR="25010" marT="0" marB="0"/>
                </a:tc>
              </a:tr>
              <a:tr h="404495">
                <a:tc>
                  <a:txBody>
                    <a:bodyPr/>
                    <a:lstStyle/>
                    <a:p>
                      <a:pPr marL="0" marR="0">
                        <a:spcBef>
                          <a:spcPts val="0"/>
                        </a:spcBef>
                        <a:spcAft>
                          <a:spcPts val="0"/>
                        </a:spcAft>
                      </a:pPr>
                      <a:r>
                        <a:rPr lang="en-US" sz="1400">
                          <a:effectLst/>
                        </a:rPr>
                        <a:t>Windows Server 2008</a:t>
                      </a:r>
                    </a:p>
                  </a:txBody>
                  <a:tcPr marL="25010" marR="25010" marT="0" marB="0"/>
                </a:tc>
                <a:tc>
                  <a:txBody>
                    <a:bodyPr/>
                    <a:lstStyle/>
                    <a:p>
                      <a:pPr marL="0" marR="0">
                        <a:spcBef>
                          <a:spcPts val="0"/>
                        </a:spcBef>
                        <a:spcAft>
                          <a:spcPts val="0"/>
                        </a:spcAft>
                      </a:pPr>
                      <a:r>
                        <a:rPr lang="en-US" sz="1400">
                          <a:effectLst/>
                        </a:rPr>
                        <a:t>No</a:t>
                      </a:r>
                      <a:endParaRPr lang="en-US" sz="1400">
                        <a:solidFill>
                          <a:schemeClr val="bg1"/>
                        </a:solidFill>
                        <a:effectLst/>
                      </a:endParaRPr>
                    </a:p>
                  </a:txBody>
                  <a:tcPr marL="25010" marR="25010" marT="0" marB="0"/>
                </a:tc>
                <a:tc>
                  <a:txBody>
                    <a:bodyPr/>
                    <a:lstStyle/>
                    <a:p>
                      <a:pPr marL="0" marR="0">
                        <a:spcBef>
                          <a:spcPts val="0"/>
                        </a:spcBef>
                        <a:spcAft>
                          <a:spcPts val="0"/>
                        </a:spcAft>
                      </a:pPr>
                      <a:r>
                        <a:rPr lang="en-US" sz="1400" dirty="0">
                          <a:effectLst/>
                        </a:rPr>
                        <a:t>Yes  </a:t>
                      </a:r>
                      <a:r>
                        <a:rPr lang="en-US" sz="1400" dirty="0" smtClean="0">
                          <a:effectLst/>
                        </a:rPr>
                        <a:t>(See</a:t>
                      </a:r>
                      <a:r>
                        <a:rPr lang="en-US" sz="1400" baseline="0" dirty="0" smtClean="0">
                          <a:effectLst/>
                        </a:rPr>
                        <a:t> VMware restrictions</a:t>
                      </a:r>
                      <a:r>
                        <a:rPr lang="en-US" sz="1400" dirty="0" smtClean="0">
                          <a:effectLst/>
                        </a:rPr>
                        <a:t>)</a:t>
                      </a:r>
                      <a:endParaRPr lang="en-US" sz="1400" dirty="0">
                        <a:solidFill>
                          <a:schemeClr val="bg1"/>
                        </a:solidFill>
                        <a:effectLst/>
                      </a:endParaRPr>
                    </a:p>
                  </a:txBody>
                  <a:tcPr marL="25010" marR="25010" marT="0" marB="0"/>
                </a:tc>
                <a:tc>
                  <a:txBody>
                    <a:bodyPr/>
                    <a:lstStyle/>
                    <a:p>
                      <a:pPr marL="0" marR="0">
                        <a:spcBef>
                          <a:spcPts val="0"/>
                        </a:spcBef>
                        <a:spcAft>
                          <a:spcPts val="0"/>
                        </a:spcAft>
                      </a:pPr>
                      <a:r>
                        <a:rPr lang="en-US" sz="1400" dirty="0">
                          <a:effectLst/>
                        </a:rPr>
                        <a:t>Yes  </a:t>
                      </a:r>
                      <a:r>
                        <a:rPr lang="en-US" sz="1400" dirty="0" smtClean="0">
                          <a:effectLst/>
                        </a:rPr>
                        <a:t>(See</a:t>
                      </a:r>
                      <a:r>
                        <a:rPr lang="en-US" sz="1400" baseline="0" dirty="0" smtClean="0">
                          <a:effectLst/>
                        </a:rPr>
                        <a:t> VMware restrictions</a:t>
                      </a:r>
                      <a:r>
                        <a:rPr lang="en-US" sz="1400" dirty="0" smtClean="0">
                          <a:effectLst/>
                        </a:rPr>
                        <a:t>)</a:t>
                      </a:r>
                      <a:endParaRPr lang="en-US" sz="1400" dirty="0">
                        <a:solidFill>
                          <a:schemeClr val="bg1"/>
                        </a:solidFill>
                        <a:effectLst/>
                      </a:endParaRPr>
                    </a:p>
                  </a:txBody>
                  <a:tcPr marL="25010" marR="25010" marT="0" marB="0"/>
                </a:tc>
              </a:tr>
              <a:tr h="404495">
                <a:tc>
                  <a:txBody>
                    <a:bodyPr/>
                    <a:lstStyle/>
                    <a:p>
                      <a:pPr marL="0" marR="0">
                        <a:spcBef>
                          <a:spcPts val="0"/>
                        </a:spcBef>
                        <a:spcAft>
                          <a:spcPts val="0"/>
                        </a:spcAft>
                      </a:pPr>
                      <a:r>
                        <a:rPr lang="en-US" sz="1400">
                          <a:effectLst/>
                        </a:rPr>
                        <a:t>Windows Server 2008 R2</a:t>
                      </a:r>
                    </a:p>
                  </a:txBody>
                  <a:tcPr marL="25010" marR="25010" marT="0" marB="0"/>
                </a:tc>
                <a:tc>
                  <a:txBody>
                    <a:bodyPr/>
                    <a:lstStyle/>
                    <a:p>
                      <a:pPr marL="0" marR="0">
                        <a:spcBef>
                          <a:spcPts val="0"/>
                        </a:spcBef>
                        <a:spcAft>
                          <a:spcPts val="0"/>
                        </a:spcAft>
                      </a:pPr>
                      <a:r>
                        <a:rPr lang="en-US" sz="1400">
                          <a:effectLst/>
                        </a:rPr>
                        <a:t>No</a:t>
                      </a:r>
                      <a:endParaRPr lang="en-US" sz="1400">
                        <a:solidFill>
                          <a:schemeClr val="bg1"/>
                        </a:solidFill>
                        <a:effectLst/>
                      </a:endParaRPr>
                    </a:p>
                  </a:txBody>
                  <a:tcPr marL="25010" marR="25010" marT="0" marB="0"/>
                </a:tc>
                <a:tc>
                  <a:txBody>
                    <a:bodyPr/>
                    <a:lstStyle/>
                    <a:p>
                      <a:pPr marL="0" marR="0">
                        <a:spcBef>
                          <a:spcPts val="0"/>
                        </a:spcBef>
                        <a:spcAft>
                          <a:spcPts val="0"/>
                        </a:spcAft>
                      </a:pPr>
                      <a:r>
                        <a:rPr lang="en-US" sz="1400" dirty="0">
                          <a:effectLst/>
                        </a:rPr>
                        <a:t>Yes  </a:t>
                      </a:r>
                      <a:r>
                        <a:rPr lang="en-US" sz="1400" dirty="0" smtClean="0">
                          <a:effectLst/>
                        </a:rPr>
                        <a:t>(See</a:t>
                      </a:r>
                      <a:r>
                        <a:rPr lang="en-US" sz="1400" baseline="0" dirty="0" smtClean="0">
                          <a:effectLst/>
                        </a:rPr>
                        <a:t> VMware restrictions</a:t>
                      </a:r>
                      <a:r>
                        <a:rPr lang="en-US" sz="1400" dirty="0" smtClean="0">
                          <a:effectLst/>
                        </a:rPr>
                        <a:t>)</a:t>
                      </a:r>
                      <a:endParaRPr lang="en-US" sz="1400" dirty="0">
                        <a:solidFill>
                          <a:schemeClr val="bg1"/>
                        </a:solidFill>
                        <a:effectLst/>
                      </a:endParaRPr>
                    </a:p>
                  </a:txBody>
                  <a:tcPr marL="25010" marR="25010" marT="0" marB="0"/>
                </a:tc>
                <a:tc>
                  <a:txBody>
                    <a:bodyPr/>
                    <a:lstStyle/>
                    <a:p>
                      <a:pPr marL="0" marR="0">
                        <a:spcBef>
                          <a:spcPts val="0"/>
                        </a:spcBef>
                        <a:spcAft>
                          <a:spcPts val="0"/>
                        </a:spcAft>
                      </a:pPr>
                      <a:r>
                        <a:rPr lang="en-US" sz="1400" dirty="0">
                          <a:effectLst/>
                        </a:rPr>
                        <a:t>Yes  </a:t>
                      </a:r>
                      <a:r>
                        <a:rPr lang="en-US" sz="1400" dirty="0" smtClean="0">
                          <a:effectLst/>
                        </a:rPr>
                        <a:t>(See</a:t>
                      </a:r>
                      <a:r>
                        <a:rPr lang="en-US" sz="1400" baseline="0" dirty="0" smtClean="0">
                          <a:effectLst/>
                        </a:rPr>
                        <a:t> VMware restrictions</a:t>
                      </a:r>
                      <a:r>
                        <a:rPr lang="en-US" sz="1400" dirty="0" smtClean="0">
                          <a:effectLst/>
                        </a:rPr>
                        <a:t>)</a:t>
                      </a:r>
                      <a:endParaRPr lang="en-US" sz="1400" dirty="0">
                        <a:solidFill>
                          <a:schemeClr val="bg1"/>
                        </a:solidFill>
                        <a:effectLst/>
                      </a:endParaRPr>
                    </a:p>
                  </a:txBody>
                  <a:tcPr marL="25010" marR="25010" marT="0" marB="0"/>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8" y="3284984"/>
            <a:ext cx="433404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284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Planning for Workloads in a Guest Cluster</a:t>
            </a:r>
            <a:endParaRPr lang="en-US" dirty="0"/>
          </a:p>
        </p:txBody>
      </p:sp>
      <p:sp>
        <p:nvSpPr>
          <p:cNvPr id="6" name="Content Placeholder 5"/>
          <p:cNvSpPr>
            <a:spLocks noGrp="1"/>
          </p:cNvSpPr>
          <p:nvPr>
            <p:ph idx="1"/>
          </p:nvPr>
        </p:nvSpPr>
        <p:spPr>
          <a:xfrm>
            <a:off x="467544" y="1772816"/>
            <a:ext cx="8229600" cy="4464496"/>
          </a:xfrm>
        </p:spPr>
        <p:txBody>
          <a:bodyPr>
            <a:normAutofit fontScale="85000" lnSpcReduction="10000"/>
          </a:bodyPr>
          <a:lstStyle/>
          <a:p>
            <a:r>
              <a:rPr lang="en-US" sz="2400" dirty="0"/>
              <a:t>SQL</a:t>
            </a:r>
          </a:p>
          <a:p>
            <a:pPr lvl="1"/>
            <a:r>
              <a:rPr lang="en-US" sz="2000" dirty="0"/>
              <a:t>Host and guest clustering supported for SQL 2005 and 2008</a:t>
            </a:r>
          </a:p>
          <a:p>
            <a:pPr lvl="1"/>
            <a:r>
              <a:rPr lang="en-US" sz="2000" dirty="0"/>
              <a:t>Supports guest live and quick migration</a:t>
            </a:r>
          </a:p>
          <a:p>
            <a:pPr lvl="1"/>
            <a:r>
              <a:rPr lang="en-US" sz="2000" dirty="0"/>
              <a:t>Support policy: </a:t>
            </a:r>
            <a:r>
              <a:rPr lang="en-US" sz="2000" dirty="0">
                <a:hlinkClick r:id="rId2"/>
              </a:rPr>
              <a:t>http://support.microsoft.com/?id=956893</a:t>
            </a:r>
            <a:r>
              <a:rPr lang="en-US" sz="2000" dirty="0"/>
              <a:t> </a:t>
            </a:r>
          </a:p>
          <a:p>
            <a:r>
              <a:rPr lang="en-US" sz="2400" dirty="0"/>
              <a:t>File Server</a:t>
            </a:r>
          </a:p>
          <a:p>
            <a:pPr lvl="1"/>
            <a:r>
              <a:rPr lang="en-US" sz="2000" dirty="0"/>
              <a:t>Fully Supported</a:t>
            </a:r>
          </a:p>
          <a:p>
            <a:pPr lvl="1"/>
            <a:r>
              <a:rPr lang="en-US" sz="2000" dirty="0"/>
              <a:t>Live migration is a great solution for moving the file server to a different physical system without breaking client TCP/IP connections</a:t>
            </a:r>
          </a:p>
          <a:p>
            <a:r>
              <a:rPr lang="en-US" sz="2400" dirty="0"/>
              <a:t>Exchange</a:t>
            </a:r>
          </a:p>
          <a:p>
            <a:pPr lvl="1"/>
            <a:r>
              <a:rPr lang="en-US" sz="2000" dirty="0"/>
              <a:t>Exchange 2007 SP1 HA solutions are supported for guest clustering </a:t>
            </a:r>
          </a:p>
          <a:p>
            <a:pPr lvl="1"/>
            <a:r>
              <a:rPr lang="en-US" sz="2000" dirty="0" smtClean="0"/>
              <a:t>Support </a:t>
            </a:r>
            <a:r>
              <a:rPr lang="en-US" sz="2000" dirty="0"/>
              <a:t>Policy: </a:t>
            </a:r>
            <a:r>
              <a:rPr lang="en-US" sz="2000" dirty="0">
                <a:hlinkClick r:id="rId3"/>
              </a:rPr>
              <a:t>http://</a:t>
            </a:r>
            <a:r>
              <a:rPr lang="en-US" sz="2000" dirty="0" smtClean="0">
                <a:hlinkClick r:id="rId3"/>
              </a:rPr>
              <a:t>technet.microsoft.com/en-us/library/cc794548.aspx</a:t>
            </a:r>
            <a:endParaRPr lang="en-US" sz="2000" dirty="0" smtClean="0"/>
          </a:p>
          <a:p>
            <a:pPr lvl="1"/>
            <a:r>
              <a:rPr lang="en-US" sz="2000" dirty="0" smtClean="0"/>
              <a:t>Exchange 2010 SP1</a:t>
            </a:r>
          </a:p>
          <a:p>
            <a:pPr lvl="1"/>
            <a:r>
              <a:rPr lang="en-US" sz="2000" dirty="0"/>
              <a:t>Support Policy: </a:t>
            </a:r>
            <a:r>
              <a:rPr lang="en-US" sz="2000" dirty="0">
                <a:hlinkClick r:id="rId4"/>
              </a:rPr>
              <a:t>http://</a:t>
            </a:r>
            <a:r>
              <a:rPr lang="en-US" sz="2000" dirty="0" smtClean="0">
                <a:hlinkClick r:id="rId4"/>
              </a:rPr>
              <a:t>technet.microsoft.com/en-us/library/aa996719.aspx</a:t>
            </a:r>
            <a:endParaRPr lang="en-US" sz="2000" dirty="0"/>
          </a:p>
          <a:p>
            <a:r>
              <a:rPr lang="en-US" sz="2400" dirty="0"/>
              <a:t>Other Server Products: </a:t>
            </a:r>
            <a:r>
              <a:rPr lang="en-US" sz="2400" dirty="0">
                <a:hlinkClick r:id="rId5"/>
              </a:rPr>
              <a:t>http://support.microsoft.com/kb/957006</a:t>
            </a:r>
            <a:r>
              <a:rPr lang="en-US" sz="2400" dirty="0"/>
              <a:t> </a:t>
            </a:r>
          </a:p>
          <a:p>
            <a:endParaRPr lang="en-US" dirty="0"/>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17188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Configuring a highly available VM</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99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Validate and Support Policies</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479968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Failover Cluster Support Policy</a:t>
            </a:r>
            <a:endParaRPr lang="en-US" dirty="0"/>
          </a:p>
        </p:txBody>
      </p:sp>
      <p:sp>
        <p:nvSpPr>
          <p:cNvPr id="3" name="Content Placeholder 2"/>
          <p:cNvSpPr>
            <a:spLocks noGrp="1"/>
          </p:cNvSpPr>
          <p:nvPr>
            <p:ph idx="1"/>
          </p:nvPr>
        </p:nvSpPr>
        <p:spPr>
          <a:xfrm>
            <a:off x="440854" y="1628800"/>
            <a:ext cx="8229600" cy="4968552"/>
          </a:xfrm>
        </p:spPr>
        <p:txBody>
          <a:bodyPr>
            <a:normAutofit fontScale="92500" lnSpcReduction="20000"/>
          </a:bodyPr>
          <a:lstStyle/>
          <a:p>
            <a:r>
              <a:rPr lang="en-US" dirty="0" smtClean="0"/>
              <a:t>Flexible cluster hardware support policy</a:t>
            </a:r>
          </a:p>
          <a:p>
            <a:r>
              <a:rPr lang="en-US" dirty="0" smtClean="0"/>
              <a:t>You can use any hardware configuration if</a:t>
            </a:r>
          </a:p>
          <a:p>
            <a:pPr lvl="1"/>
            <a:r>
              <a:rPr lang="en-US" dirty="0" smtClean="0"/>
              <a:t>Each component has a Windows Server 2008 R2 logo</a:t>
            </a:r>
          </a:p>
          <a:p>
            <a:pPr lvl="2"/>
            <a:r>
              <a:rPr lang="en-US" dirty="0" smtClean="0"/>
              <a:t>Servers, Storage, HBAs, MPIO, DSMs, etc…</a:t>
            </a:r>
          </a:p>
          <a:p>
            <a:pPr lvl="1"/>
            <a:r>
              <a:rPr lang="en-US" dirty="0" smtClean="0"/>
              <a:t>It passes Validate</a:t>
            </a:r>
          </a:p>
          <a:p>
            <a:r>
              <a:rPr lang="en-US" dirty="0" smtClean="0"/>
              <a:t>It’s that simple!</a:t>
            </a:r>
          </a:p>
          <a:p>
            <a:pPr lvl="1"/>
            <a:r>
              <a:rPr lang="en-US" dirty="0" smtClean="0"/>
              <a:t>Commodity hardware…   no special list of proprietary hardware</a:t>
            </a:r>
          </a:p>
          <a:p>
            <a:pPr lvl="1"/>
            <a:r>
              <a:rPr lang="en-US" dirty="0" smtClean="0"/>
              <a:t>Connect your Windows Server 2008 R2 </a:t>
            </a:r>
            <a:r>
              <a:rPr lang="en-US" dirty="0" err="1" smtClean="0"/>
              <a:t>logo’d</a:t>
            </a:r>
            <a:r>
              <a:rPr lang="en-US" dirty="0" smtClean="0"/>
              <a:t> hardware</a:t>
            </a:r>
          </a:p>
          <a:p>
            <a:pPr lvl="1"/>
            <a:r>
              <a:rPr lang="en-US" dirty="0" smtClean="0"/>
              <a:t>Pass every test in Validate</a:t>
            </a:r>
          </a:p>
          <a:p>
            <a:pPr lvl="2"/>
            <a:r>
              <a:rPr lang="en-US" dirty="0" smtClean="0"/>
              <a:t>It is now supported!</a:t>
            </a:r>
          </a:p>
          <a:p>
            <a:pPr lvl="1"/>
            <a:r>
              <a:rPr lang="en-US" dirty="0" smtClean="0"/>
              <a:t>If you make a change, just re-run Validate</a:t>
            </a:r>
          </a:p>
          <a:p>
            <a:r>
              <a:rPr lang="en-US" dirty="0" smtClean="0"/>
              <a:t>Details: </a:t>
            </a:r>
            <a:r>
              <a:rPr lang="en-US" dirty="0" smtClean="0">
                <a:hlinkClick r:id="rId2"/>
              </a:rPr>
              <a:t>http://go.microsoft.com/fwlink/?LinkID=119949</a:t>
            </a:r>
            <a:endParaRPr lang="en-US" dirty="0"/>
          </a:p>
        </p:txBody>
      </p:sp>
      <p:pic>
        <p:nvPicPr>
          <p:cNvPr id="6" name="Picture 5" descr="WS08-Cert-border"/>
          <p:cNvPicPr/>
          <p:nvPr/>
        </p:nvPicPr>
        <p:blipFill>
          <a:blip r:embed="rId3"/>
          <a:srcRect/>
          <a:stretch>
            <a:fillRect/>
          </a:stretch>
        </p:blipFill>
        <p:spPr bwMode="auto">
          <a:xfrm>
            <a:off x="8053601" y="5013176"/>
            <a:ext cx="962595" cy="1314450"/>
          </a:xfrm>
          <a:prstGeom prst="rect">
            <a:avLst/>
          </a:prstGeom>
          <a:noFill/>
          <a:ln w="9525">
            <a:noFill/>
            <a:miter lim="800000"/>
            <a:headEnd/>
            <a:tailEnd/>
          </a:ln>
        </p:spPr>
      </p:pic>
    </p:spTree>
    <p:extLst>
      <p:ext uri="{BB962C8B-B14F-4D97-AF65-F5344CB8AC3E}">
        <p14:creationId xmlns:p14="http://schemas.microsoft.com/office/powerpoint/2010/main" val="114297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Validating a Cluster</a:t>
            </a:r>
            <a:endParaRPr lang="en-US" dirty="0"/>
          </a:p>
        </p:txBody>
      </p:sp>
      <p:sp>
        <p:nvSpPr>
          <p:cNvPr id="8" name="Content Placeholder 7"/>
          <p:cNvSpPr>
            <a:spLocks noGrp="1"/>
          </p:cNvSpPr>
          <p:nvPr>
            <p:ph idx="1"/>
          </p:nvPr>
        </p:nvSpPr>
        <p:spPr>
          <a:xfrm>
            <a:off x="107504" y="1700808"/>
            <a:ext cx="4968552" cy="4752528"/>
          </a:xfrm>
        </p:spPr>
        <p:txBody>
          <a:bodyPr>
            <a:normAutofit fontScale="92500" lnSpcReduction="10000"/>
          </a:bodyPr>
          <a:lstStyle/>
          <a:p>
            <a:r>
              <a:rPr lang="en-US" sz="2400" dirty="0">
                <a:solidFill>
                  <a:schemeClr val="bg2">
                    <a:lumMod val="50000"/>
                  </a:schemeClr>
                </a:solidFill>
              </a:rPr>
              <a:t>Functional test tool built into the product that verifies interoperability</a:t>
            </a:r>
          </a:p>
          <a:p>
            <a:pPr lvl="0"/>
            <a:r>
              <a:rPr lang="en-US" sz="2400" dirty="0">
                <a:solidFill>
                  <a:schemeClr val="bg2">
                    <a:lumMod val="50000"/>
                  </a:schemeClr>
                </a:solidFill>
              </a:rPr>
              <a:t>Run during configuration or after deployment</a:t>
            </a:r>
          </a:p>
          <a:p>
            <a:pPr lvl="1"/>
            <a:r>
              <a:rPr lang="en-US" sz="2000" dirty="0">
                <a:solidFill>
                  <a:schemeClr val="bg2">
                    <a:lumMod val="50000"/>
                  </a:schemeClr>
                </a:solidFill>
              </a:rPr>
              <a:t>Best practices analyzed if run on configured cluster</a:t>
            </a:r>
            <a:endParaRPr lang="en-US" dirty="0">
              <a:solidFill>
                <a:schemeClr val="bg2">
                  <a:lumMod val="50000"/>
                </a:schemeClr>
              </a:solidFill>
            </a:endParaRPr>
          </a:p>
          <a:p>
            <a:pPr lvl="0"/>
            <a:r>
              <a:rPr lang="en-US" sz="2400" dirty="0">
                <a:solidFill>
                  <a:schemeClr val="bg2">
                    <a:lumMod val="50000"/>
                  </a:schemeClr>
                </a:solidFill>
              </a:rPr>
              <a:t>Series of end-to-end tests on all cluster components</a:t>
            </a:r>
          </a:p>
          <a:p>
            <a:pPr lvl="1"/>
            <a:r>
              <a:rPr lang="en-US" sz="2000" dirty="0">
                <a:solidFill>
                  <a:schemeClr val="bg2">
                    <a:lumMod val="50000"/>
                  </a:schemeClr>
                </a:solidFill>
              </a:rPr>
              <a:t>Configuration info for support and documentation</a:t>
            </a:r>
          </a:p>
          <a:p>
            <a:pPr lvl="1"/>
            <a:r>
              <a:rPr lang="en-US" sz="2000" dirty="0">
                <a:solidFill>
                  <a:schemeClr val="bg2">
                    <a:lumMod val="50000"/>
                  </a:schemeClr>
                </a:solidFill>
              </a:rPr>
              <a:t>Networking issues</a:t>
            </a:r>
          </a:p>
          <a:p>
            <a:pPr lvl="1"/>
            <a:r>
              <a:rPr lang="en-US" sz="2000" dirty="0">
                <a:solidFill>
                  <a:schemeClr val="bg2">
                    <a:lumMod val="50000"/>
                  </a:schemeClr>
                </a:solidFill>
              </a:rPr>
              <a:t>Troubleshoot in-production clusters</a:t>
            </a:r>
          </a:p>
          <a:p>
            <a:pPr lvl="0"/>
            <a:r>
              <a:rPr lang="en-US" sz="2400" dirty="0" smtClean="0">
                <a:solidFill>
                  <a:schemeClr val="bg2">
                    <a:lumMod val="50000"/>
                  </a:schemeClr>
                </a:solidFill>
              </a:rPr>
              <a:t>More </a:t>
            </a:r>
            <a:r>
              <a:rPr lang="en-US" sz="2400" dirty="0">
                <a:solidFill>
                  <a:schemeClr val="bg2">
                    <a:lumMod val="50000"/>
                  </a:schemeClr>
                </a:solidFill>
              </a:rPr>
              <a:t>information </a:t>
            </a:r>
            <a:br>
              <a:rPr lang="en-US" sz="2400" dirty="0">
                <a:solidFill>
                  <a:schemeClr val="bg2">
                    <a:lumMod val="50000"/>
                  </a:schemeClr>
                </a:solidFill>
              </a:rPr>
            </a:br>
            <a:r>
              <a:rPr lang="en-US" sz="1700" dirty="0">
                <a:solidFill>
                  <a:schemeClr val="bg2">
                    <a:lumMod val="50000"/>
                  </a:schemeClr>
                </a:solidFill>
                <a:hlinkClick r:id="rId3"/>
              </a:rPr>
              <a:t>http://go.microsoft.com/fwlink/?LinkID=119949</a:t>
            </a:r>
            <a:endParaRPr lang="en-US" sz="1700" dirty="0">
              <a:solidFill>
                <a:schemeClr val="bg2">
                  <a:lumMod val="50000"/>
                </a:schemeClr>
              </a:solidFill>
            </a:endParaRPr>
          </a:p>
          <a:p>
            <a:endParaRPr lang="en-US" dirty="0">
              <a:solidFill>
                <a:schemeClr val="bg2">
                  <a:lumMod val="50000"/>
                </a:schemeClr>
              </a:solidFill>
            </a:endParaRPr>
          </a:p>
        </p:txBody>
      </p:sp>
      <p:pic>
        <p:nvPicPr>
          <p:cNvPr id="4" name="Picture 3"/>
          <p:cNvPicPr>
            <a:picLocks noChangeAspect="1" noChangeArrowheads="1"/>
          </p:cNvPicPr>
          <p:nvPr/>
        </p:nvPicPr>
        <p:blipFill>
          <a:blip r:embed="rId4"/>
          <a:srcRect/>
          <a:stretch>
            <a:fillRect/>
          </a:stretch>
        </p:blipFill>
        <p:spPr bwMode="auto">
          <a:xfrm>
            <a:off x="4960612" y="3480248"/>
            <a:ext cx="4147892" cy="3333128"/>
          </a:xfrm>
          <a:prstGeom prst="ellipse">
            <a:avLst/>
          </a:prstGeom>
          <a:ln>
            <a:noFill/>
          </a:ln>
          <a:effectLst>
            <a:softEdge rad="112500"/>
          </a:effectLst>
        </p:spPr>
      </p:pic>
      <p:pic>
        <p:nvPicPr>
          <p:cNvPr id="5" name="Picture 2"/>
          <p:cNvPicPr>
            <a:picLocks noChangeAspect="1" noChangeArrowheads="1"/>
          </p:cNvPicPr>
          <p:nvPr/>
        </p:nvPicPr>
        <p:blipFill>
          <a:blip r:embed="rId5"/>
          <a:srcRect/>
          <a:stretch>
            <a:fillRect/>
          </a:stretch>
        </p:blipFill>
        <p:spPr bwMode="auto">
          <a:xfrm>
            <a:off x="5252084" y="919959"/>
            <a:ext cx="3564948" cy="2365025"/>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7354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Cluster Validation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68566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05064"/>
            <a:ext cx="7772400" cy="1362075"/>
          </a:xfrm>
        </p:spPr>
        <p:txBody>
          <a:bodyPr>
            <a:noAutofit/>
          </a:bodyPr>
          <a:lstStyle/>
          <a:p>
            <a:pPr lvl="0"/>
            <a:r>
              <a:rPr lang="en-US" sz="3200" dirty="0" err="1" smtClean="0"/>
              <a:t>FAilover</a:t>
            </a:r>
            <a:r>
              <a:rPr lang="en-US" sz="3200" dirty="0" smtClean="0"/>
              <a:t> Clustering and Hyper-V: Planning Your Highly-Available Virtualization Environment</a:t>
            </a:r>
            <a:endParaRPr lang="en-AU" sz="3200" dirty="0"/>
          </a:p>
        </p:txBody>
      </p:sp>
      <p:sp>
        <p:nvSpPr>
          <p:cNvPr id="3" name="Text Placeholder 2"/>
          <p:cNvSpPr>
            <a:spLocks noGrp="1"/>
          </p:cNvSpPr>
          <p:nvPr>
            <p:ph type="body" idx="1"/>
          </p:nvPr>
        </p:nvSpPr>
        <p:spPr>
          <a:xfrm>
            <a:off x="611560" y="1988840"/>
            <a:ext cx="7772400" cy="1944216"/>
          </a:xfrm>
        </p:spPr>
        <p:txBody>
          <a:bodyPr>
            <a:noAutofit/>
          </a:bodyPr>
          <a:lstStyle/>
          <a:p>
            <a:pPr lvl="0">
              <a:spcBef>
                <a:spcPts val="0"/>
              </a:spcBef>
              <a:buClrTx/>
            </a:pPr>
            <a:r>
              <a:rPr lang="en-US" b="1" dirty="0"/>
              <a:t>Harris Schneiderman</a:t>
            </a:r>
          </a:p>
          <a:p>
            <a:pPr lvl="0">
              <a:spcBef>
                <a:spcPts val="0"/>
              </a:spcBef>
              <a:buClrTx/>
            </a:pPr>
            <a:r>
              <a:rPr lang="en-US" dirty="0"/>
              <a:t>Technology Strategist</a:t>
            </a:r>
          </a:p>
          <a:p>
            <a:pPr lvl="0">
              <a:spcBef>
                <a:spcPts val="0"/>
              </a:spcBef>
              <a:buClrTx/>
            </a:pPr>
            <a:r>
              <a:rPr lang="en-US" dirty="0"/>
              <a:t>Microsoft Australia</a:t>
            </a:r>
          </a:p>
          <a:p>
            <a:pPr lvl="0">
              <a:spcBef>
                <a:spcPts val="0"/>
              </a:spcBef>
              <a:buClrTx/>
            </a:pPr>
            <a:endParaRPr lang="en-US" dirty="0" smtClean="0"/>
          </a:p>
          <a:p>
            <a:pPr lvl="0">
              <a:spcBef>
                <a:spcPts val="0"/>
              </a:spcBef>
              <a:buClrTx/>
            </a:pPr>
            <a:r>
              <a:rPr lang="en-US" b="1" dirty="0" smtClean="0"/>
              <a:t>Philip Duff</a:t>
            </a:r>
          </a:p>
          <a:p>
            <a:pPr lvl="0">
              <a:spcBef>
                <a:spcPts val="0"/>
              </a:spcBef>
              <a:buClrTx/>
            </a:pPr>
            <a:r>
              <a:rPr lang="en-US" dirty="0" smtClean="0"/>
              <a:t>Datacenter </a:t>
            </a:r>
            <a:r>
              <a:rPr lang="en-US" dirty="0"/>
              <a:t>Technology Specialist</a:t>
            </a:r>
          </a:p>
          <a:p>
            <a:pPr lvl="0">
              <a:spcBef>
                <a:spcPts val="0"/>
              </a:spcBef>
              <a:buClrTx/>
            </a:pPr>
            <a:r>
              <a:rPr lang="en-US" dirty="0"/>
              <a:t>Microsoft Australia</a:t>
            </a:r>
          </a:p>
          <a:p>
            <a:pPr lvl="0">
              <a:spcBef>
                <a:spcPts val="0"/>
              </a:spcBef>
              <a:buClrTx/>
            </a:pPr>
            <a:endParaRPr lang="en-US" sz="1800" dirty="0">
              <a:solidFill>
                <a:srgbClr val="000000"/>
              </a:solidFill>
              <a:latin typeface="Calibri"/>
              <a:ea typeface="+mn-ea"/>
              <a:cs typeface="+mn-cs"/>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Title 1"/>
          <p:cNvSpPr txBox="1">
            <a:spLocks/>
          </p:cNvSpPr>
          <p:nvPr/>
        </p:nvSpPr>
        <p:spPr>
          <a:xfrm>
            <a:off x="334202" y="447367"/>
            <a:ext cx="3605471" cy="249299"/>
          </a:xfrm>
          <a:prstGeom prst="rect">
            <a:avLst/>
          </a:prstGeom>
        </p:spPr>
        <p:txBody>
          <a:bodyPr vert="horz" wrap="square" lIns="0" tIns="0" rIns="0" bIns="0" rtlCol="0" anchor="t">
            <a:spAutoFit/>
          </a:bodyPr>
          <a:lstStyle/>
          <a:p>
            <a:pPr lvl="0" defTabSz="914363">
              <a:lnSpc>
                <a:spcPct val="90000"/>
              </a:lnSpc>
              <a:spcBef>
                <a:spcPct val="0"/>
              </a:spcBef>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US" dirty="0" smtClean="0">
                <a:solidFill>
                  <a:schemeClr val="bg1"/>
                </a:solidFill>
              </a:rPr>
              <a:t>VIR-SEC303</a:t>
            </a:r>
            <a:endParaRPr kumimoji="0" lang="en-US" b="1" i="0" u="none" strike="noStrike" kern="600" cap="none" spc="40" normalizeH="0" baseline="0" noProof="0" dirty="0">
              <a:ln w="3175">
                <a:noFill/>
              </a:ln>
              <a:solidFill>
                <a:schemeClr val="bg1"/>
              </a:solidFill>
              <a:effectLst/>
              <a:uLnTx/>
              <a:uFillTx/>
              <a:latin typeface="Calibri" pitchFamily="34" charset="0"/>
              <a:cs typeface="Arial" charset="0"/>
            </a:endParaRPr>
          </a:p>
        </p:txBody>
      </p:sp>
    </p:spTree>
    <p:extLst>
      <p:ext uri="{BB962C8B-B14F-4D97-AF65-F5344CB8AC3E}">
        <p14:creationId xmlns:p14="http://schemas.microsoft.com/office/powerpoint/2010/main" val="3169002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PowerShell Support</a:t>
            </a:r>
            <a:endParaRPr lang="en-US" dirty="0"/>
          </a:p>
        </p:txBody>
      </p:sp>
      <p:sp>
        <p:nvSpPr>
          <p:cNvPr id="3" name="Content Placeholder 2"/>
          <p:cNvSpPr>
            <a:spLocks noGrp="1"/>
          </p:cNvSpPr>
          <p:nvPr>
            <p:ph idx="1"/>
          </p:nvPr>
        </p:nvSpPr>
        <p:spPr>
          <a:xfrm>
            <a:off x="97160" y="1124744"/>
            <a:ext cx="8229600" cy="4525963"/>
          </a:xfrm>
        </p:spPr>
        <p:txBody>
          <a:bodyPr>
            <a:normAutofit/>
          </a:bodyPr>
          <a:lstStyle/>
          <a:p>
            <a:r>
              <a:rPr lang="en-US" sz="2000" dirty="0" smtClean="0"/>
              <a:t>Improved Manageability</a:t>
            </a:r>
          </a:p>
          <a:p>
            <a:pPr lvl="1"/>
            <a:r>
              <a:rPr lang="en-US" sz="1800" dirty="0" smtClean="0"/>
              <a:t>Run Validate</a:t>
            </a:r>
          </a:p>
          <a:p>
            <a:pPr lvl="1"/>
            <a:r>
              <a:rPr lang="en-US" sz="1800" dirty="0" smtClean="0"/>
              <a:t>Easily Create Clusters &amp; HA Roles</a:t>
            </a:r>
          </a:p>
          <a:p>
            <a:pPr lvl="1"/>
            <a:r>
              <a:rPr lang="en-US" sz="1800" dirty="0" smtClean="0"/>
              <a:t>Generate Dependency Reports</a:t>
            </a:r>
          </a:p>
          <a:p>
            <a:pPr lvl="1"/>
            <a:r>
              <a:rPr lang="en-US" sz="1800" dirty="0" smtClean="0"/>
              <a:t>Built-in Help (Get-Help Cluster)</a:t>
            </a:r>
          </a:p>
          <a:p>
            <a:pPr lvl="2"/>
            <a:r>
              <a:rPr lang="en-US" sz="1600" dirty="0" smtClean="0"/>
              <a:t>As well as online </a:t>
            </a:r>
            <a:r>
              <a:rPr lang="en-US" sz="1600" dirty="0" smtClean="0">
                <a:hlinkClick r:id="rId3"/>
              </a:rPr>
              <a:t>here</a:t>
            </a:r>
            <a:endParaRPr lang="en-US" sz="1600" dirty="0" smtClean="0"/>
          </a:p>
          <a:p>
            <a:r>
              <a:rPr lang="en-US" sz="2000" dirty="0" smtClean="0"/>
              <a:t>Hyper-V Integration</a:t>
            </a:r>
          </a:p>
        </p:txBody>
      </p:sp>
      <p:pic>
        <p:nvPicPr>
          <p:cNvPr id="7" name="Picture 6" descr="powershell.bmp"/>
          <p:cNvPicPr>
            <a:picLocks noChangeAspect="1"/>
          </p:cNvPicPr>
          <p:nvPr/>
        </p:nvPicPr>
        <p:blipFill>
          <a:blip r:embed="rId4" cstate="print"/>
          <a:stretch>
            <a:fillRect/>
          </a:stretch>
        </p:blipFill>
        <p:spPr>
          <a:xfrm>
            <a:off x="4211960" y="188640"/>
            <a:ext cx="877187" cy="792088"/>
          </a:xfrm>
          <a:prstGeom prst="roundRect">
            <a:avLst>
              <a:gd name="adj" fmla="val 8594"/>
            </a:avLst>
          </a:prstGeom>
          <a:solidFill>
            <a:srgbClr val="FFFFFF">
              <a:shade val="85000"/>
            </a:srgbClr>
          </a:solidFill>
          <a:ln w="38100">
            <a:solidFill>
              <a:srgbClr val="FF0000"/>
            </a:solidFill>
          </a:ln>
          <a:effectLst>
            <a:reflection blurRad="12700" stA="38000" endPos="28000" dist="5000" dir="5400000" sy="-100000" algn="bl" rotWithShape="0"/>
          </a:effectLst>
        </p:spPr>
      </p:pic>
      <p:sp>
        <p:nvSpPr>
          <p:cNvPr id="4" name="TextBox 3"/>
          <p:cNvSpPr txBox="1"/>
          <p:nvPr/>
        </p:nvSpPr>
        <p:spPr>
          <a:xfrm>
            <a:off x="5548706" y="1437218"/>
            <a:ext cx="2839718" cy="738664"/>
          </a:xfrm>
          <a:prstGeom prst="rect">
            <a:avLst/>
          </a:prstGeom>
          <a:noFill/>
        </p:spPr>
        <p:txBody>
          <a:bodyPr wrap="square" lIns="0" tIns="0" rIns="0" bIns="0" rtlCol="0">
            <a:spAutoFit/>
          </a:bodyPr>
          <a:lstStyle/>
          <a:p>
            <a:pPr algn="ctr"/>
            <a:r>
              <a:rPr lang="en-US" sz="2400" b="1" i="1" u="sng" dirty="0">
                <a:solidFill>
                  <a:schemeClr val="accent4"/>
                </a:solidFill>
                <a:effectLst>
                  <a:outerShdw blurRad="38100" dist="38100" dir="2700000" algn="tl">
                    <a:srgbClr val="000000">
                      <a:alpha val="43137"/>
                    </a:srgbClr>
                  </a:outerShdw>
                </a:effectLst>
                <a:cs typeface="Calibri" pitchFamily="34" charset="0"/>
              </a:rPr>
              <a:t>Replaces cluster.exe </a:t>
            </a:r>
            <a:endParaRPr lang="en-US" sz="2400" b="1" i="1" u="sng" dirty="0" smtClean="0">
              <a:solidFill>
                <a:schemeClr val="accent4"/>
              </a:solidFill>
              <a:effectLst>
                <a:outerShdw blurRad="38100" dist="38100" dir="2700000" algn="tl">
                  <a:srgbClr val="000000">
                    <a:alpha val="43137"/>
                  </a:srgbClr>
                </a:outerShdw>
              </a:effectLst>
              <a:cs typeface="Calibri" pitchFamily="34" charset="0"/>
            </a:endParaRPr>
          </a:p>
          <a:p>
            <a:pPr algn="ctr"/>
            <a:r>
              <a:rPr lang="en-US" sz="2400" b="1" i="1" u="sng" dirty="0" smtClean="0">
                <a:solidFill>
                  <a:schemeClr val="accent4"/>
                </a:solidFill>
                <a:effectLst>
                  <a:outerShdw blurRad="38100" dist="38100" dir="2700000" algn="tl">
                    <a:srgbClr val="000000">
                      <a:alpha val="43137"/>
                    </a:srgbClr>
                  </a:outerShdw>
                </a:effectLst>
                <a:cs typeface="Calibri" pitchFamily="34" charset="0"/>
              </a:rPr>
              <a:t>as </a:t>
            </a:r>
            <a:r>
              <a:rPr lang="en-US" sz="2400" b="1" i="1" u="sng" dirty="0">
                <a:solidFill>
                  <a:schemeClr val="accent4"/>
                </a:solidFill>
                <a:effectLst>
                  <a:outerShdw blurRad="38100" dist="38100" dir="2700000" algn="tl">
                    <a:srgbClr val="000000">
                      <a:alpha val="43137"/>
                    </a:srgbClr>
                  </a:outerShdw>
                </a:effectLst>
                <a:cs typeface="Calibri" pitchFamily="34" charset="0"/>
              </a:rPr>
              <a:t>the CLI </a:t>
            </a:r>
            <a:r>
              <a:rPr lang="en-US" sz="2400" b="1" i="1" u="sng" dirty="0" smtClean="0">
                <a:solidFill>
                  <a:schemeClr val="accent4"/>
                </a:solidFill>
                <a:effectLst>
                  <a:outerShdw blurRad="38100" dist="38100" dir="2700000" algn="tl">
                    <a:srgbClr val="000000">
                      <a:alpha val="43137"/>
                    </a:srgbClr>
                  </a:outerShdw>
                </a:effectLst>
                <a:cs typeface="Calibri" pitchFamily="34" charset="0"/>
              </a:rPr>
              <a:t>tool</a:t>
            </a:r>
            <a:endParaRPr lang="en-US" sz="2400" b="1" i="1" u="sng" dirty="0">
              <a:solidFill>
                <a:schemeClr val="accent4"/>
              </a:solidFill>
              <a:effectLst>
                <a:outerShdw blurRad="38100" dist="38100" dir="2700000" algn="tl">
                  <a:srgbClr val="000000">
                    <a:alpha val="43137"/>
                  </a:srgbClr>
                </a:outerShdw>
              </a:effectLst>
              <a:cs typeface="Calibri"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905102462"/>
              </p:ext>
            </p:extLst>
          </p:nvPr>
        </p:nvGraphicFramePr>
        <p:xfrm>
          <a:off x="251520" y="3501008"/>
          <a:ext cx="8136904" cy="2463800"/>
        </p:xfrm>
        <a:graphic>
          <a:graphicData uri="http://schemas.openxmlformats.org/drawingml/2006/table">
            <a:tbl>
              <a:tblPr firstRow="1" bandRow="1">
                <a:tableStyleId>{10A1B5D5-9B99-4C35-A422-299274C87663}</a:tableStyleId>
              </a:tblPr>
              <a:tblGrid>
                <a:gridCol w="2448272"/>
                <a:gridCol w="5688632"/>
              </a:tblGrid>
              <a:tr h="304800">
                <a:tc>
                  <a:txBody>
                    <a:bodyPr/>
                    <a:lstStyle/>
                    <a:p>
                      <a:r>
                        <a:rPr lang="en-US" sz="1400" dirty="0" smtClean="0"/>
                        <a:t>Action</a:t>
                      </a:r>
                      <a:endParaRPr lang="en-US" sz="1400" dirty="0">
                        <a:solidFill>
                          <a:schemeClr val="bg1"/>
                        </a:solidFill>
                      </a:endParaRPr>
                    </a:p>
                  </a:txBody>
                  <a:tcPr marL="68598" marR="68598"/>
                </a:tc>
                <a:tc>
                  <a:txBody>
                    <a:bodyPr/>
                    <a:lstStyle/>
                    <a:p>
                      <a:r>
                        <a:rPr lang="en-US" sz="1400" dirty="0" err="1" smtClean="0"/>
                        <a:t>CMDlet</a:t>
                      </a:r>
                      <a:endParaRPr lang="en-US" sz="1400" dirty="0">
                        <a:solidFill>
                          <a:schemeClr val="bg1"/>
                        </a:solidFill>
                      </a:endParaRPr>
                    </a:p>
                  </a:txBody>
                  <a:tcPr marL="68598" marR="68598"/>
                </a:tc>
              </a:tr>
              <a:tr h="228600">
                <a:tc>
                  <a:txBody>
                    <a:bodyPr/>
                    <a:lstStyle/>
                    <a:p>
                      <a:r>
                        <a:rPr lang="en-US" sz="1400" baseline="0" dirty="0" smtClean="0"/>
                        <a:t>Make VMs Highly-Available</a:t>
                      </a:r>
                      <a:endParaRPr lang="en-US" sz="1400" dirty="0">
                        <a:solidFill>
                          <a:schemeClr val="bg1"/>
                        </a:solidFill>
                      </a:endParaRPr>
                    </a:p>
                  </a:txBody>
                  <a:tcPr marL="68598" marR="68598"/>
                </a:tc>
                <a:tc>
                  <a:txBody>
                    <a:bodyPr/>
                    <a:lstStyle/>
                    <a:p>
                      <a:r>
                        <a:rPr lang="en-US" sz="1400" dirty="0" smtClean="0"/>
                        <a:t>Add-</a:t>
                      </a:r>
                      <a:r>
                        <a:rPr lang="en-US" sz="1400" dirty="0" err="1" smtClean="0"/>
                        <a:t>ClusterVirtualMachineRole</a:t>
                      </a:r>
                      <a:endParaRPr lang="en-US" sz="1400" dirty="0">
                        <a:solidFill>
                          <a:schemeClr val="bg1"/>
                        </a:solidFill>
                        <a:latin typeface="Courier New" pitchFamily="49" charset="0"/>
                        <a:cs typeface="Courier New" pitchFamily="49" charset="0"/>
                      </a:endParaRPr>
                    </a:p>
                  </a:txBody>
                  <a:tcPr marL="68598" marR="68598"/>
                </a:tc>
              </a:tr>
              <a:tr h="370840">
                <a:tc>
                  <a:txBody>
                    <a:bodyPr/>
                    <a:lstStyle/>
                    <a:p>
                      <a:r>
                        <a:rPr lang="en-US" sz="1400" dirty="0" smtClean="0"/>
                        <a:t>Quick</a:t>
                      </a:r>
                      <a:r>
                        <a:rPr lang="en-US" sz="1400" baseline="0" dirty="0" smtClean="0"/>
                        <a:t> Migration</a:t>
                      </a:r>
                      <a:endParaRPr lang="en-US" sz="1400" dirty="0">
                        <a:solidFill>
                          <a:schemeClr val="bg1"/>
                        </a:solidFill>
                      </a:endParaRPr>
                    </a:p>
                  </a:txBody>
                  <a:tcPr marL="68598" marR="6859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Move-</a:t>
                      </a:r>
                      <a:r>
                        <a:rPr lang="en-US" sz="1400" dirty="0" err="1" smtClean="0"/>
                        <a:t>ClusterGroup</a:t>
                      </a:r>
                      <a:endParaRPr lang="en-US" sz="1400" b="1" dirty="0" smtClean="0">
                        <a:solidFill>
                          <a:schemeClr val="bg1"/>
                        </a:solidFill>
                        <a:latin typeface="Courier New" pitchFamily="49" charset="0"/>
                        <a:cs typeface="Courier New" pitchFamily="49" charset="0"/>
                      </a:endParaRPr>
                    </a:p>
                  </a:txBody>
                  <a:tcPr marL="68598" marR="68598"/>
                </a:tc>
              </a:tr>
              <a:tr h="370840">
                <a:tc>
                  <a:txBody>
                    <a:bodyPr/>
                    <a:lstStyle/>
                    <a:p>
                      <a:r>
                        <a:rPr lang="en-US" sz="1400" dirty="0" smtClean="0"/>
                        <a:t>Live Migration</a:t>
                      </a:r>
                      <a:endParaRPr lang="en-US" sz="1400" dirty="0">
                        <a:solidFill>
                          <a:schemeClr val="bg1"/>
                        </a:solidFill>
                      </a:endParaRPr>
                    </a:p>
                  </a:txBody>
                  <a:tcPr marL="68598" marR="68598"/>
                </a:tc>
                <a:tc>
                  <a:txBody>
                    <a:bodyPr/>
                    <a:lstStyle/>
                    <a:p>
                      <a:r>
                        <a:rPr lang="en-US" sz="1400" dirty="0" smtClean="0"/>
                        <a:t>Move-</a:t>
                      </a:r>
                      <a:r>
                        <a:rPr lang="en-US" sz="1400" dirty="0" err="1" smtClean="0"/>
                        <a:t>ClusterVirtualMachineRole</a:t>
                      </a:r>
                      <a:endParaRPr lang="en-US" sz="1400" dirty="0">
                        <a:solidFill>
                          <a:schemeClr val="bg1"/>
                        </a:solidFill>
                        <a:latin typeface="Courier New" pitchFamily="49" charset="0"/>
                        <a:cs typeface="Courier New" pitchFamily="49" charset="0"/>
                      </a:endParaRPr>
                    </a:p>
                  </a:txBody>
                  <a:tcPr marL="68598" marR="68598"/>
                </a:tc>
              </a:tr>
              <a:tr h="370840">
                <a:tc>
                  <a:txBody>
                    <a:bodyPr/>
                    <a:lstStyle/>
                    <a:p>
                      <a:r>
                        <a:rPr lang="en-US" sz="1400" dirty="0" smtClean="0"/>
                        <a:t>Add a Disk to CSV</a:t>
                      </a:r>
                      <a:endParaRPr lang="en-US" sz="1400" dirty="0">
                        <a:solidFill>
                          <a:schemeClr val="bg1"/>
                        </a:solidFill>
                      </a:endParaRPr>
                    </a:p>
                  </a:txBody>
                  <a:tcPr marL="68598" marR="68598"/>
                </a:tc>
                <a:tc>
                  <a:txBody>
                    <a:bodyPr/>
                    <a:lstStyle/>
                    <a:p>
                      <a:r>
                        <a:rPr lang="en-US" sz="1400" dirty="0" smtClean="0"/>
                        <a:t>Add-</a:t>
                      </a:r>
                      <a:r>
                        <a:rPr lang="en-US" sz="1400" dirty="0" err="1" smtClean="0"/>
                        <a:t>ClusterSharedVolume</a:t>
                      </a:r>
                      <a:endParaRPr lang="en-US" sz="1400" dirty="0">
                        <a:solidFill>
                          <a:schemeClr val="bg1"/>
                        </a:solidFill>
                        <a:latin typeface="Courier New" pitchFamily="49" charset="0"/>
                        <a:cs typeface="Courier New" pitchFamily="49" charset="0"/>
                      </a:endParaRPr>
                    </a:p>
                  </a:txBody>
                  <a:tcPr marL="68598" marR="68598"/>
                </a:tc>
              </a:tr>
              <a:tr h="370840">
                <a:tc>
                  <a:txBody>
                    <a:bodyPr/>
                    <a:lstStyle/>
                    <a:p>
                      <a:r>
                        <a:rPr lang="en-US" sz="1400" dirty="0" smtClean="0"/>
                        <a:t>Move CSV</a:t>
                      </a:r>
                      <a:r>
                        <a:rPr lang="en-US" sz="1400" baseline="0" dirty="0" smtClean="0"/>
                        <a:t> Disk</a:t>
                      </a:r>
                      <a:endParaRPr lang="en-US" sz="1400" dirty="0">
                        <a:solidFill>
                          <a:schemeClr val="bg1"/>
                        </a:solidFill>
                      </a:endParaRPr>
                    </a:p>
                  </a:txBody>
                  <a:tcPr marL="68598" marR="68598"/>
                </a:tc>
                <a:tc>
                  <a:txBody>
                    <a:bodyPr/>
                    <a:lstStyle/>
                    <a:p>
                      <a:r>
                        <a:rPr lang="en-US" sz="1400" dirty="0" smtClean="0"/>
                        <a:t>Move-</a:t>
                      </a:r>
                      <a:r>
                        <a:rPr lang="en-US" sz="1400" dirty="0" err="1" smtClean="0"/>
                        <a:t>ClusterSharedVolume</a:t>
                      </a:r>
                      <a:endParaRPr lang="en-US" sz="1400" dirty="0">
                        <a:solidFill>
                          <a:schemeClr val="bg1"/>
                        </a:solidFill>
                        <a:latin typeface="Courier New" pitchFamily="49" charset="0"/>
                        <a:cs typeface="Courier New" pitchFamily="49" charset="0"/>
                      </a:endParaRPr>
                    </a:p>
                  </a:txBody>
                  <a:tcPr marL="68598" marR="68598"/>
                </a:tc>
              </a:tr>
              <a:tr h="370840">
                <a:tc>
                  <a:txBody>
                    <a:bodyPr/>
                    <a:lstStyle/>
                    <a:p>
                      <a:r>
                        <a:rPr lang="en-US" sz="1400" dirty="0" smtClean="0"/>
                        <a:t>Update VM Configuration</a:t>
                      </a:r>
                      <a:endParaRPr lang="en-US" sz="1400" dirty="0">
                        <a:solidFill>
                          <a:schemeClr val="bg1"/>
                        </a:solidFill>
                      </a:endParaRPr>
                    </a:p>
                  </a:txBody>
                  <a:tcPr marL="68598" marR="68598"/>
                </a:tc>
                <a:tc>
                  <a:txBody>
                    <a:bodyPr/>
                    <a:lstStyle/>
                    <a:p>
                      <a:r>
                        <a:rPr lang="en-US" sz="1400" dirty="0" smtClean="0"/>
                        <a:t>Update-</a:t>
                      </a:r>
                      <a:r>
                        <a:rPr lang="en-US" sz="1400" dirty="0" err="1" smtClean="0"/>
                        <a:t>ClusterVirtualMachineConfiguration</a:t>
                      </a:r>
                      <a:endParaRPr lang="en-US" sz="1400" dirty="0">
                        <a:solidFill>
                          <a:schemeClr val="bg1"/>
                        </a:solidFill>
                        <a:latin typeface="Courier New" pitchFamily="49" charset="0"/>
                        <a:cs typeface="Courier New" pitchFamily="49" charset="0"/>
                      </a:endParaRPr>
                    </a:p>
                  </a:txBody>
                  <a:tcPr marL="68598" marR="68598"/>
                </a:tc>
              </a:tr>
            </a:tbl>
          </a:graphicData>
        </a:graphic>
      </p:graphicFrame>
      <p:pic>
        <p:nvPicPr>
          <p:cNvPr id="8" name="Picture 1"/>
          <p:cNvPicPr>
            <a:picLocks noChangeAspect="1" noChangeArrowheads="1"/>
          </p:cNvPicPr>
          <p:nvPr/>
        </p:nvPicPr>
        <p:blipFill>
          <a:blip r:embed="rId5"/>
          <a:srcRect/>
          <a:stretch>
            <a:fillRect/>
          </a:stretch>
        </p:blipFill>
        <p:spPr bwMode="auto">
          <a:xfrm>
            <a:off x="5559069" y="2210439"/>
            <a:ext cx="2700648" cy="570489"/>
          </a:xfrm>
          <a:prstGeom prst="rect">
            <a:avLst/>
          </a:prstGeom>
          <a:noFill/>
          <a:ln w="9525">
            <a:noFill/>
            <a:miter lim="800000"/>
            <a:headEnd/>
            <a:tailEnd/>
          </a:ln>
          <a:effectLst/>
        </p:spPr>
      </p:pic>
    </p:spTree>
    <p:extLst>
      <p:ext uri="{BB962C8B-B14F-4D97-AF65-F5344CB8AC3E}">
        <p14:creationId xmlns:p14="http://schemas.microsoft.com/office/powerpoint/2010/main" val="220080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Live Migration</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128479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Migration - Initiate Migration</a:t>
            </a:r>
            <a:endParaRPr lang="en-US" dirty="0"/>
          </a:p>
        </p:txBody>
      </p:sp>
      <p:sp>
        <p:nvSpPr>
          <p:cNvPr id="25" name="Rounded Rectangle 24"/>
          <p:cNvSpPr/>
          <p:nvPr/>
        </p:nvSpPr>
        <p:spPr bwMode="auto">
          <a:xfrm>
            <a:off x="2628394" y="2895600"/>
            <a:ext cx="3887212"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6" name="Line 5"/>
          <p:cNvSpPr>
            <a:spLocks noChangeShapeType="1"/>
          </p:cNvSpPr>
          <p:nvPr/>
        </p:nvSpPr>
        <p:spPr bwMode="auto">
          <a:xfrm>
            <a:off x="3680558" y="4234734"/>
            <a:ext cx="593653" cy="833452"/>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7" name="Line 6"/>
          <p:cNvSpPr>
            <a:spLocks noChangeShapeType="1"/>
          </p:cNvSpPr>
          <p:nvPr/>
        </p:nvSpPr>
        <p:spPr bwMode="auto">
          <a:xfrm flipH="1">
            <a:off x="4779388" y="4452848"/>
            <a:ext cx="738837" cy="693311"/>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8" name="Line 7"/>
          <p:cNvSpPr>
            <a:spLocks noChangeShapeType="1"/>
          </p:cNvSpPr>
          <p:nvPr/>
        </p:nvSpPr>
        <p:spPr bwMode="auto">
          <a:xfrm>
            <a:off x="4566351" y="551795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9" name="Line Callout 1 (Border and Accent Bar) 28"/>
          <p:cNvSpPr/>
          <p:nvPr/>
        </p:nvSpPr>
        <p:spPr bwMode="auto">
          <a:xfrm>
            <a:off x="4514835" y="1524000"/>
            <a:ext cx="1314792" cy="381000"/>
          </a:xfrm>
          <a:prstGeom prst="accentBorderCallout1">
            <a:avLst>
              <a:gd name="adj1" fmla="val 10255"/>
              <a:gd name="adj2" fmla="val -4136"/>
              <a:gd name="adj3" fmla="val 81542"/>
              <a:gd name="adj4" fmla="val -3291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effectLst>
                  <a:outerShdw blurRad="38100" dist="38100" dir="2700000" algn="tl">
                    <a:srgbClr val="000000">
                      <a:alpha val="43137"/>
                    </a:srgbClr>
                  </a:outerShdw>
                </a:effectLst>
              </a:rPr>
              <a:t>Client accessing VM</a:t>
            </a:r>
          </a:p>
        </p:txBody>
      </p:sp>
      <p:pic>
        <p:nvPicPr>
          <p:cNvPr id="30" name="Picture 18" descr="Database blue"/>
          <p:cNvPicPr>
            <a:picLocks noChangeAspect="1" noChangeArrowheads="1"/>
          </p:cNvPicPr>
          <p:nvPr/>
        </p:nvPicPr>
        <p:blipFill>
          <a:blip r:embed="rId2" cstate="print"/>
          <a:srcRect/>
          <a:stretch>
            <a:fillRect/>
          </a:stretch>
        </p:blipFill>
        <p:spPr bwMode="auto">
          <a:xfrm>
            <a:off x="4272136" y="5716834"/>
            <a:ext cx="578991" cy="988767"/>
          </a:xfrm>
          <a:prstGeom prst="rect">
            <a:avLst/>
          </a:prstGeom>
          <a:noFill/>
        </p:spPr>
      </p:pic>
      <p:grpSp>
        <p:nvGrpSpPr>
          <p:cNvPr id="31" name="Group 50"/>
          <p:cNvGrpSpPr/>
          <p:nvPr/>
        </p:nvGrpSpPr>
        <p:grpSpPr>
          <a:xfrm>
            <a:off x="4412228" y="6059549"/>
            <a:ext cx="393056" cy="524416"/>
            <a:chOff x="1145861" y="6690311"/>
            <a:chExt cx="628726" cy="629299"/>
          </a:xfrm>
        </p:grpSpPr>
        <p:sp>
          <p:nvSpPr>
            <p:cNvPr id="32" name="Rounded Rectangle 31"/>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3"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34" name="TextBox 33"/>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35" name="Left-Right Arrow 34"/>
          <p:cNvSpPr/>
          <p:nvPr/>
        </p:nvSpPr>
        <p:spPr bwMode="auto">
          <a:xfrm>
            <a:off x="4032987" y="4026442"/>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6" name="Rectangle 24598" descr="Server"/>
          <p:cNvPicPr>
            <a:picLocks noChangeAspect="1" noChangeArrowheads="1"/>
          </p:cNvPicPr>
          <p:nvPr/>
        </p:nvPicPr>
        <p:blipFill>
          <a:blip r:embed="rId4" cstate="print"/>
          <a:srcRect/>
          <a:stretch>
            <a:fillRect/>
          </a:stretch>
        </p:blipFill>
        <p:spPr bwMode="auto">
          <a:xfrm>
            <a:off x="3132688" y="3064381"/>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7" name="Rectangle 24598" descr="Server"/>
          <p:cNvPicPr>
            <a:picLocks noChangeAspect="1" noChangeArrowheads="1"/>
          </p:cNvPicPr>
          <p:nvPr/>
        </p:nvPicPr>
        <p:blipFill>
          <a:blip r:embed="rId4" cstate="print"/>
          <a:srcRect/>
          <a:stretch>
            <a:fillRect/>
          </a:stretch>
        </p:blipFill>
        <p:spPr bwMode="auto">
          <a:xfrm>
            <a:off x="5214554" y="3096277"/>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8" name="Picture 3" descr="C:\Users\shonsh\Desktop\images\VM.png"/>
          <p:cNvPicPr>
            <a:picLocks noChangeAspect="1" noChangeArrowheads="1"/>
          </p:cNvPicPr>
          <p:nvPr/>
        </p:nvPicPr>
        <p:blipFill>
          <a:blip r:embed="rId5"/>
          <a:srcRect/>
          <a:stretch>
            <a:fillRect/>
          </a:stretch>
        </p:blipFill>
        <p:spPr bwMode="auto">
          <a:xfrm>
            <a:off x="3543031" y="3315923"/>
            <a:ext cx="458687" cy="990600"/>
          </a:xfrm>
          <a:prstGeom prst="rect">
            <a:avLst/>
          </a:prstGeom>
          <a:noFill/>
        </p:spPr>
      </p:pic>
      <p:pic>
        <p:nvPicPr>
          <p:cNvPr id="39" name="Picture 5" descr="WomanIcon"/>
          <p:cNvPicPr>
            <a:picLocks noChangeAspect="1" noChangeArrowheads="1"/>
          </p:cNvPicPr>
          <p:nvPr/>
        </p:nvPicPr>
        <p:blipFill>
          <a:blip r:embed="rId6"/>
          <a:srcRect/>
          <a:stretch>
            <a:fillRect/>
          </a:stretch>
        </p:blipFill>
        <p:spPr bwMode="auto">
          <a:xfrm>
            <a:off x="627622" y="2962276"/>
            <a:ext cx="457319" cy="771525"/>
          </a:xfrm>
          <a:prstGeom prst="rect">
            <a:avLst/>
          </a:prstGeom>
          <a:noFill/>
          <a:ln w="9525">
            <a:noFill/>
            <a:miter lim="800000"/>
            <a:headEnd/>
            <a:tailEnd/>
          </a:ln>
        </p:spPr>
      </p:pic>
      <p:sp>
        <p:nvSpPr>
          <p:cNvPr id="40" name="AutoShape 6"/>
          <p:cNvSpPr>
            <a:spLocks noChangeArrowheads="1"/>
          </p:cNvSpPr>
          <p:nvPr/>
        </p:nvSpPr>
        <p:spPr bwMode="auto">
          <a:xfrm>
            <a:off x="856282" y="1856152"/>
            <a:ext cx="2276406" cy="1106124"/>
          </a:xfrm>
          <a:prstGeom prst="wedgeEllipseCallout">
            <a:avLst>
              <a:gd name="adj1" fmla="val -39721"/>
              <a:gd name="adj2" fmla="val 85674"/>
            </a:avLst>
          </a:prstGeom>
          <a:ln>
            <a:headEnd/>
            <a:tailEnd/>
          </a:ln>
        </p:spPr>
        <p:style>
          <a:lnRef idx="0">
            <a:schemeClr val="accent2"/>
          </a:lnRef>
          <a:fillRef idx="3">
            <a:schemeClr val="accent2"/>
          </a:fillRef>
          <a:effectRef idx="3">
            <a:schemeClr val="accent2"/>
          </a:effectRef>
          <a:fontRef idx="minor">
            <a:schemeClr val="lt1"/>
          </a:fontRef>
        </p:style>
        <p:txBody>
          <a:bodyPr lIns="91436" tIns="0" rIns="91436" bIns="0"/>
          <a:lstStyle/>
          <a:p>
            <a:pPr algn="ctr">
              <a:defRPr/>
            </a:pPr>
            <a:r>
              <a:rPr lang="en-US" sz="1400" dirty="0" smtClean="0">
                <a:solidFill>
                  <a:schemeClr val="bg1"/>
                </a:solidFill>
                <a:latin typeface="Arial" charset="0"/>
              </a:rPr>
              <a:t>Live Migrate this VM to another physical machine</a:t>
            </a:r>
            <a:endParaRPr lang="en-US" sz="1400" dirty="0">
              <a:solidFill>
                <a:schemeClr val="bg1"/>
              </a:solidFill>
              <a:latin typeface="Arial" charset="0"/>
            </a:endParaRPr>
          </a:p>
        </p:txBody>
      </p:sp>
      <p:sp>
        <p:nvSpPr>
          <p:cNvPr id="41" name="Down Arrow 40"/>
          <p:cNvSpPr/>
          <p:nvPr/>
        </p:nvSpPr>
        <p:spPr bwMode="auto">
          <a:xfrm>
            <a:off x="3714526" y="2172923"/>
            <a:ext cx="11433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43"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3371537" y="1219200"/>
            <a:ext cx="743144" cy="990600"/>
          </a:xfrm>
          <a:prstGeom prst="rect">
            <a:avLst/>
          </a:prstGeom>
          <a:noFill/>
          <a:scene3d>
            <a:camera prst="perspectiveLeft"/>
            <a:lightRig rig="threePt" dir="t"/>
          </a:scene3d>
        </p:spPr>
      </p:pic>
      <p:grpSp>
        <p:nvGrpSpPr>
          <p:cNvPr id="44" name="Group 57"/>
          <p:cNvGrpSpPr/>
          <p:nvPr/>
        </p:nvGrpSpPr>
        <p:grpSpPr>
          <a:xfrm>
            <a:off x="4000351" y="4913678"/>
            <a:ext cx="1143298" cy="877523"/>
            <a:chOff x="6296149" y="4859530"/>
            <a:chExt cx="1612817" cy="910638"/>
          </a:xfrm>
        </p:grpSpPr>
        <p:pic>
          <p:nvPicPr>
            <p:cNvPr id="45" name="Picture 10" descr="C:\Documents and Settings\Pennie\My Documents\ACERDATA (D)\Pennie's documents\MS Image\Shapes and Graphics\Internet Cloud\cloud 1.png"/>
            <p:cNvPicPr>
              <a:picLocks noChangeAspect="1" noChangeArrowheads="1"/>
            </p:cNvPicPr>
            <p:nvPr/>
          </p:nvPicPr>
          <p:blipFill>
            <a:blip r:embed="rId8"/>
            <a:srcRect/>
            <a:stretch>
              <a:fillRect/>
            </a:stretch>
          </p:blipFill>
          <p:spPr bwMode="auto">
            <a:xfrm>
              <a:off x="6296149" y="4859530"/>
              <a:ext cx="1612817" cy="910638"/>
            </a:xfrm>
            <a:prstGeom prst="rect">
              <a:avLst/>
            </a:prstGeom>
            <a:noFill/>
          </p:spPr>
        </p:pic>
        <p:sp>
          <p:nvSpPr>
            <p:cNvPr id="46" name="TextBox 45"/>
            <p:cNvSpPr txBox="1"/>
            <p:nvPr/>
          </p:nvSpPr>
          <p:spPr>
            <a:xfrm>
              <a:off x="6699863" y="5058889"/>
              <a:ext cx="805389" cy="383269"/>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47" name="Content Placeholder 5"/>
          <p:cNvSpPr txBox="1">
            <a:spLocks/>
          </p:cNvSpPr>
          <p:nvPr/>
        </p:nvSpPr>
        <p:spPr>
          <a:xfrm>
            <a:off x="5544543" y="5553337"/>
            <a:ext cx="3397539" cy="1152264"/>
          </a:xfrm>
          <a:prstGeom prst="rect">
            <a:avLst/>
          </a:prstGeom>
          <a:solidFill>
            <a:schemeClr val="accent6">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1"/>
                </a:solidFill>
              </a:rPr>
              <a:t>IT Admin initiates a Live Migration to move a VM from one host to another</a:t>
            </a:r>
            <a:endParaRPr lang="en-US" sz="1800" dirty="0">
              <a:solidFill>
                <a:schemeClr val="bg1"/>
              </a:solidFill>
            </a:endParaRPr>
          </a:p>
        </p:txBody>
      </p:sp>
    </p:spTree>
    <p:extLst>
      <p:ext uri="{BB962C8B-B14F-4D97-AF65-F5344CB8AC3E}">
        <p14:creationId xmlns:p14="http://schemas.microsoft.com/office/powerpoint/2010/main" val="230482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Live Migration - Memory Copy:  Full Copy</a:t>
            </a:r>
            <a:endParaRPr lang="en-US" dirty="0"/>
          </a:p>
        </p:txBody>
      </p:sp>
      <p:sp>
        <p:nvSpPr>
          <p:cNvPr id="3" name="Rounded Rectangle 2"/>
          <p:cNvSpPr/>
          <p:nvPr/>
        </p:nvSpPr>
        <p:spPr bwMode="auto">
          <a:xfrm>
            <a:off x="2628394" y="2895600"/>
            <a:ext cx="3887212"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3680558" y="4234734"/>
            <a:ext cx="577700" cy="82636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4743494" y="4452848"/>
            <a:ext cx="774731" cy="72875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4566351" y="5525045"/>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7" name="Line Callout 1 (Border and Accent Bar) 6"/>
          <p:cNvSpPr/>
          <p:nvPr/>
        </p:nvSpPr>
        <p:spPr bwMode="auto">
          <a:xfrm>
            <a:off x="5086484" y="1988840"/>
            <a:ext cx="1429122" cy="754360"/>
          </a:xfrm>
          <a:prstGeom prst="accentBorderCallout1">
            <a:avLst>
              <a:gd name="adj1" fmla="val 61227"/>
              <a:gd name="adj2" fmla="val -3549"/>
              <a:gd name="adj3" fmla="val 273004"/>
              <a:gd name="adj4" fmla="val -4644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effectLst>
                  <a:outerShdw blurRad="38100" dist="38100" dir="2700000" algn="tl">
                    <a:srgbClr val="000000">
                      <a:alpha val="43137"/>
                    </a:srgbClr>
                  </a:outerShdw>
                </a:effectLst>
              </a:rPr>
              <a:t>Memory content is copied to new server</a:t>
            </a:r>
          </a:p>
        </p:txBody>
      </p:sp>
      <p:pic>
        <p:nvPicPr>
          <p:cNvPr id="8" name="Picture 18" descr="Database blue"/>
          <p:cNvPicPr>
            <a:picLocks noChangeAspect="1" noChangeArrowheads="1"/>
          </p:cNvPicPr>
          <p:nvPr/>
        </p:nvPicPr>
        <p:blipFill>
          <a:blip r:embed="rId2" cstate="print"/>
          <a:srcRect/>
          <a:stretch>
            <a:fillRect/>
          </a:stretch>
        </p:blipFill>
        <p:spPr bwMode="auto">
          <a:xfrm>
            <a:off x="4272136" y="5716834"/>
            <a:ext cx="578991" cy="988767"/>
          </a:xfrm>
          <a:prstGeom prst="rect">
            <a:avLst/>
          </a:prstGeom>
          <a:noFill/>
        </p:spPr>
      </p:pic>
      <p:grpSp>
        <p:nvGrpSpPr>
          <p:cNvPr id="9" name="Group 50"/>
          <p:cNvGrpSpPr/>
          <p:nvPr/>
        </p:nvGrpSpPr>
        <p:grpSpPr>
          <a:xfrm>
            <a:off x="4412228" y="6059549"/>
            <a:ext cx="393056" cy="524416"/>
            <a:chOff x="1145861" y="6690311"/>
            <a:chExt cx="628726" cy="629299"/>
          </a:xfrm>
        </p:grpSpPr>
        <p:sp>
          <p:nvSpPr>
            <p:cNvPr id="10" name="Rounded Rectangle 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1"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2" name="TextBox 11"/>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13" name="Left-Right Arrow 12"/>
          <p:cNvSpPr/>
          <p:nvPr/>
        </p:nvSpPr>
        <p:spPr bwMode="auto">
          <a:xfrm>
            <a:off x="4032987" y="4026442"/>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Rectangle 24598" descr="Server"/>
          <p:cNvPicPr>
            <a:picLocks noChangeAspect="1" noChangeArrowheads="1"/>
          </p:cNvPicPr>
          <p:nvPr/>
        </p:nvPicPr>
        <p:blipFill>
          <a:blip r:embed="rId4" cstate="print"/>
          <a:srcRect/>
          <a:stretch>
            <a:fillRect/>
          </a:stretch>
        </p:blipFill>
        <p:spPr bwMode="auto">
          <a:xfrm>
            <a:off x="3132688" y="3064381"/>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Rectangle 24598" descr="Server"/>
          <p:cNvPicPr>
            <a:picLocks noChangeAspect="1" noChangeArrowheads="1"/>
          </p:cNvPicPr>
          <p:nvPr/>
        </p:nvPicPr>
        <p:blipFill>
          <a:blip r:embed="rId4" cstate="print"/>
          <a:srcRect/>
          <a:stretch>
            <a:fillRect/>
          </a:stretch>
        </p:blipFill>
        <p:spPr bwMode="auto">
          <a:xfrm>
            <a:off x="5214554" y="3096277"/>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3" descr="C:\Users\shonsh\Desktop\images\VM.png"/>
          <p:cNvPicPr>
            <a:picLocks noChangeAspect="1" noChangeArrowheads="1"/>
          </p:cNvPicPr>
          <p:nvPr/>
        </p:nvPicPr>
        <p:blipFill>
          <a:blip r:embed="rId5"/>
          <a:srcRect/>
          <a:stretch>
            <a:fillRect/>
          </a:stretch>
        </p:blipFill>
        <p:spPr bwMode="auto">
          <a:xfrm>
            <a:off x="3543031" y="3315923"/>
            <a:ext cx="458687" cy="990600"/>
          </a:xfrm>
          <a:prstGeom prst="rect">
            <a:avLst/>
          </a:prstGeom>
          <a:noFill/>
        </p:spPr>
      </p:pic>
      <p:sp>
        <p:nvSpPr>
          <p:cNvPr id="17" name="Down Arrow 16"/>
          <p:cNvSpPr/>
          <p:nvPr/>
        </p:nvSpPr>
        <p:spPr bwMode="auto">
          <a:xfrm>
            <a:off x="3714526" y="2172923"/>
            <a:ext cx="11433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8"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600968" y="3352800"/>
            <a:ext cx="458687" cy="990600"/>
          </a:xfrm>
          <a:prstGeom prst="rect">
            <a:avLst/>
          </a:prstGeom>
          <a:noFill/>
        </p:spPr>
      </p:pic>
      <p:sp>
        <p:nvSpPr>
          <p:cNvPr id="19" name="Line Callout 1 (Border and Accent Bar) 18"/>
          <p:cNvSpPr/>
          <p:nvPr/>
        </p:nvSpPr>
        <p:spPr bwMode="auto">
          <a:xfrm>
            <a:off x="6458441" y="4495800"/>
            <a:ext cx="1137895" cy="417878"/>
          </a:xfrm>
          <a:prstGeom prst="accentBorderCallout1">
            <a:avLst>
              <a:gd name="adj1" fmla="val 13440"/>
              <a:gd name="adj2" fmla="val -4514"/>
              <a:gd name="adj3" fmla="val -70669"/>
              <a:gd name="adj4" fmla="val -39607"/>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effectLst>
                  <a:outerShdw blurRad="38100" dist="38100" dir="2700000" algn="tl">
                    <a:srgbClr val="000000">
                      <a:alpha val="43137"/>
                    </a:srgbClr>
                  </a:outerShdw>
                </a:effectLst>
              </a:rPr>
              <a:t>VM pre-staged</a:t>
            </a:r>
          </a:p>
        </p:txBody>
      </p:sp>
      <p:pic>
        <p:nvPicPr>
          <p:cNvPr id="20"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3371537" y="1219200"/>
            <a:ext cx="743144" cy="990600"/>
          </a:xfrm>
          <a:prstGeom prst="rect">
            <a:avLst/>
          </a:prstGeom>
          <a:noFill/>
          <a:scene3d>
            <a:camera prst="perspectiveLeft"/>
            <a:lightRig rig="threePt" dir="t"/>
          </a:scene3d>
        </p:spPr>
      </p:pic>
      <p:sp>
        <p:nvSpPr>
          <p:cNvPr id="22" name="Notched Right Arrow 21"/>
          <p:cNvSpPr/>
          <p:nvPr/>
        </p:nvSpPr>
        <p:spPr bwMode="auto">
          <a:xfrm>
            <a:off x="3886021" y="3581400"/>
            <a:ext cx="1257628"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3" name="Group 57"/>
          <p:cNvGrpSpPr/>
          <p:nvPr/>
        </p:nvGrpSpPr>
        <p:grpSpPr>
          <a:xfrm>
            <a:off x="4000351" y="4913678"/>
            <a:ext cx="1143298" cy="877523"/>
            <a:chOff x="6296149" y="4859530"/>
            <a:chExt cx="1612817" cy="910638"/>
          </a:xfrm>
        </p:grpSpPr>
        <p:pic>
          <p:nvPicPr>
            <p:cNvPr id="24"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5" name="TextBox 24"/>
            <p:cNvSpPr txBox="1"/>
            <p:nvPr/>
          </p:nvSpPr>
          <p:spPr>
            <a:xfrm>
              <a:off x="6699863" y="5058889"/>
              <a:ext cx="805389" cy="383269"/>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26" name="Content Placeholder 5"/>
          <p:cNvSpPr txBox="1">
            <a:spLocks/>
          </p:cNvSpPr>
          <p:nvPr/>
        </p:nvSpPr>
        <p:spPr>
          <a:xfrm>
            <a:off x="5518226" y="5742425"/>
            <a:ext cx="3518270" cy="841540"/>
          </a:xfrm>
          <a:prstGeom prst="rect">
            <a:avLst/>
          </a:prstGeom>
          <a:solidFill>
            <a:schemeClr val="accent6">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1"/>
                </a:solidFill>
              </a:rPr>
              <a:t>The </a:t>
            </a:r>
            <a:r>
              <a:rPr lang="en-US" sz="1800" dirty="0">
                <a:solidFill>
                  <a:schemeClr val="bg1"/>
                </a:solidFill>
              </a:rPr>
              <a:t>first initial copy is of all in memory </a:t>
            </a:r>
            <a:r>
              <a:rPr lang="en-US" sz="1800" dirty="0" smtClean="0">
                <a:solidFill>
                  <a:schemeClr val="bg1"/>
                </a:solidFill>
              </a:rPr>
              <a:t>content</a:t>
            </a:r>
            <a:endParaRPr lang="en-US" sz="1800" dirty="0">
              <a:solidFill>
                <a:schemeClr val="bg1"/>
              </a:solidFill>
            </a:endParaRPr>
          </a:p>
        </p:txBody>
      </p:sp>
    </p:spTree>
    <p:extLst>
      <p:ext uri="{BB962C8B-B14F-4D97-AF65-F5344CB8AC3E}">
        <p14:creationId xmlns:p14="http://schemas.microsoft.com/office/powerpoint/2010/main" val="232107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53"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Effect transition="in" filter="fade">
                                      <p:cBhvr>
                                        <p:cTn id="16" dur="1000"/>
                                        <p:tgtEl>
                                          <p:spTgt spid="1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Live Migration - Memory Copy:  Dirty Pages</a:t>
            </a:r>
            <a:endParaRPr lang="en-US" dirty="0"/>
          </a:p>
        </p:txBody>
      </p:sp>
      <p:sp>
        <p:nvSpPr>
          <p:cNvPr id="3" name="Rounded Rectangle 2"/>
          <p:cNvSpPr/>
          <p:nvPr/>
        </p:nvSpPr>
        <p:spPr bwMode="auto">
          <a:xfrm>
            <a:off x="2628394" y="2895600"/>
            <a:ext cx="3887212"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3680558" y="4234734"/>
            <a:ext cx="609606" cy="861807"/>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4774071" y="4452848"/>
            <a:ext cx="744155" cy="68622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4566351"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7" name="Picture 18" descr="Database blue"/>
          <p:cNvPicPr>
            <a:picLocks noChangeAspect="1" noChangeArrowheads="1"/>
          </p:cNvPicPr>
          <p:nvPr/>
        </p:nvPicPr>
        <p:blipFill>
          <a:blip r:embed="rId2" cstate="print"/>
          <a:srcRect/>
          <a:stretch>
            <a:fillRect/>
          </a:stretch>
        </p:blipFill>
        <p:spPr bwMode="auto">
          <a:xfrm>
            <a:off x="4272136" y="5716834"/>
            <a:ext cx="578991" cy="988767"/>
          </a:xfrm>
          <a:prstGeom prst="rect">
            <a:avLst/>
          </a:prstGeom>
          <a:noFill/>
        </p:spPr>
      </p:pic>
      <p:grpSp>
        <p:nvGrpSpPr>
          <p:cNvPr id="8" name="Group 50"/>
          <p:cNvGrpSpPr/>
          <p:nvPr/>
        </p:nvGrpSpPr>
        <p:grpSpPr>
          <a:xfrm>
            <a:off x="4412228" y="6059549"/>
            <a:ext cx="393056" cy="524416"/>
            <a:chOff x="1145861" y="6690311"/>
            <a:chExt cx="62872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12" name="Left-Right Arrow 11"/>
          <p:cNvSpPr/>
          <p:nvPr/>
        </p:nvSpPr>
        <p:spPr bwMode="auto">
          <a:xfrm>
            <a:off x="4032987" y="4026442"/>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Rectangle 24598" descr="Server"/>
          <p:cNvPicPr>
            <a:picLocks noChangeAspect="1" noChangeArrowheads="1"/>
          </p:cNvPicPr>
          <p:nvPr/>
        </p:nvPicPr>
        <p:blipFill>
          <a:blip r:embed="rId4" cstate="print"/>
          <a:srcRect/>
          <a:stretch>
            <a:fillRect/>
          </a:stretch>
        </p:blipFill>
        <p:spPr bwMode="auto">
          <a:xfrm>
            <a:off x="3132688" y="3064381"/>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Rectangle 24598" descr="Server"/>
          <p:cNvPicPr>
            <a:picLocks noChangeAspect="1" noChangeArrowheads="1"/>
          </p:cNvPicPr>
          <p:nvPr/>
        </p:nvPicPr>
        <p:blipFill>
          <a:blip r:embed="rId4" cstate="print"/>
          <a:srcRect/>
          <a:stretch>
            <a:fillRect/>
          </a:stretch>
        </p:blipFill>
        <p:spPr bwMode="auto">
          <a:xfrm>
            <a:off x="5214554" y="3096277"/>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descr="C:\Users\shonsh\Desktop\images\VM.png"/>
          <p:cNvPicPr>
            <a:picLocks noChangeAspect="1" noChangeArrowheads="1"/>
          </p:cNvPicPr>
          <p:nvPr/>
        </p:nvPicPr>
        <p:blipFill>
          <a:blip r:embed="rId5"/>
          <a:srcRect/>
          <a:stretch>
            <a:fillRect/>
          </a:stretch>
        </p:blipFill>
        <p:spPr bwMode="auto">
          <a:xfrm>
            <a:off x="3543031" y="3315923"/>
            <a:ext cx="458687" cy="990600"/>
          </a:xfrm>
          <a:prstGeom prst="rect">
            <a:avLst/>
          </a:prstGeom>
          <a:noFill/>
        </p:spPr>
      </p:pic>
      <p:sp>
        <p:nvSpPr>
          <p:cNvPr id="16" name="Down Arrow 15"/>
          <p:cNvSpPr/>
          <p:nvPr/>
        </p:nvSpPr>
        <p:spPr bwMode="auto">
          <a:xfrm>
            <a:off x="3714526" y="2172923"/>
            <a:ext cx="11433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7"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600968" y="3352800"/>
            <a:ext cx="458687" cy="990600"/>
          </a:xfrm>
          <a:prstGeom prst="rect">
            <a:avLst/>
          </a:prstGeom>
          <a:noFill/>
        </p:spPr>
      </p:pic>
      <p:sp>
        <p:nvSpPr>
          <p:cNvPr id="18" name="Rectangle 17"/>
          <p:cNvSpPr/>
          <p:nvPr/>
        </p:nvSpPr>
        <p:spPr bwMode="auto">
          <a:xfrm>
            <a:off x="3828857" y="38100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9" name="Rectangle 18"/>
          <p:cNvSpPr/>
          <p:nvPr/>
        </p:nvSpPr>
        <p:spPr bwMode="auto">
          <a:xfrm>
            <a:off x="3886021" y="35052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ectangle 19"/>
          <p:cNvSpPr/>
          <p:nvPr/>
        </p:nvSpPr>
        <p:spPr bwMode="auto">
          <a:xfrm>
            <a:off x="3771692" y="3429000"/>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1" name="Rectangle 20"/>
          <p:cNvSpPr/>
          <p:nvPr/>
        </p:nvSpPr>
        <p:spPr bwMode="auto">
          <a:xfrm>
            <a:off x="3828857" y="40386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Rectangle 21"/>
          <p:cNvSpPr/>
          <p:nvPr/>
        </p:nvSpPr>
        <p:spPr bwMode="auto">
          <a:xfrm>
            <a:off x="3771692" y="41148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3" name="Rectangle 22"/>
          <p:cNvSpPr/>
          <p:nvPr/>
        </p:nvSpPr>
        <p:spPr bwMode="auto">
          <a:xfrm>
            <a:off x="3828857" y="3657600"/>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4" name="Rectangle 23"/>
          <p:cNvSpPr/>
          <p:nvPr/>
        </p:nvSpPr>
        <p:spPr bwMode="auto">
          <a:xfrm>
            <a:off x="3943186" y="3886200"/>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5" name="Rectangle 24"/>
          <p:cNvSpPr/>
          <p:nvPr/>
        </p:nvSpPr>
        <p:spPr bwMode="auto">
          <a:xfrm>
            <a:off x="3771692" y="35814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6" name="Rectangle 25"/>
          <p:cNvSpPr/>
          <p:nvPr/>
        </p:nvSpPr>
        <p:spPr bwMode="auto">
          <a:xfrm>
            <a:off x="3771692" y="3886200"/>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7" name="Rectangle 26"/>
          <p:cNvSpPr/>
          <p:nvPr/>
        </p:nvSpPr>
        <p:spPr bwMode="auto">
          <a:xfrm>
            <a:off x="3943186" y="3429000"/>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Rectangle 27"/>
          <p:cNvSpPr/>
          <p:nvPr/>
        </p:nvSpPr>
        <p:spPr bwMode="auto">
          <a:xfrm>
            <a:off x="3908888" y="3992882"/>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Line Callout 1 (Border and Accent Bar) 28"/>
          <p:cNvSpPr/>
          <p:nvPr/>
        </p:nvSpPr>
        <p:spPr bwMode="auto">
          <a:xfrm>
            <a:off x="1187624" y="3124199"/>
            <a:ext cx="1290260" cy="685801"/>
          </a:xfrm>
          <a:prstGeom prst="accentBorderCallout1">
            <a:avLst>
              <a:gd name="adj1" fmla="val 47305"/>
              <a:gd name="adj2" fmla="val 103201"/>
              <a:gd name="adj3" fmla="val 134412"/>
              <a:gd name="adj4" fmla="val 22711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1"/>
                </a:solidFill>
                <a:effectLst>
                  <a:outerShdw blurRad="38100" dist="38100" dir="2700000" algn="tl">
                    <a:srgbClr val="000000">
                      <a:alpha val="43137"/>
                    </a:srgbClr>
                  </a:outerShdw>
                </a:effectLst>
              </a:rPr>
              <a:t>Pages are being dirtied</a:t>
            </a:r>
          </a:p>
        </p:txBody>
      </p:sp>
      <p:sp>
        <p:nvSpPr>
          <p:cNvPr id="30" name="Line Callout 1 (Border and Accent Bar) 29"/>
          <p:cNvSpPr/>
          <p:nvPr/>
        </p:nvSpPr>
        <p:spPr bwMode="auto">
          <a:xfrm>
            <a:off x="4571998" y="1447800"/>
            <a:ext cx="1368153" cy="541040"/>
          </a:xfrm>
          <a:prstGeom prst="accentBorderCallout1">
            <a:avLst>
              <a:gd name="adj1" fmla="val 10255"/>
              <a:gd name="adj2" fmla="val -4136"/>
              <a:gd name="adj3" fmla="val 90392"/>
              <a:gd name="adj4" fmla="val -4300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effectLst>
                  <a:outerShdw blurRad="38100" dist="38100" dir="2700000" algn="tl">
                    <a:srgbClr val="000000">
                      <a:alpha val="43137"/>
                    </a:srgbClr>
                  </a:outerShdw>
                </a:effectLst>
              </a:rPr>
              <a:t>Client continues accessing VM</a:t>
            </a:r>
          </a:p>
        </p:txBody>
      </p:sp>
      <p:pic>
        <p:nvPicPr>
          <p:cNvPr id="32"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3371537" y="1219200"/>
            <a:ext cx="743144" cy="990600"/>
          </a:xfrm>
          <a:prstGeom prst="rect">
            <a:avLst/>
          </a:prstGeom>
          <a:noFill/>
          <a:scene3d>
            <a:camera prst="perspectiveLeft"/>
            <a:lightRig rig="threePt" dir="t"/>
          </a:scene3d>
        </p:spPr>
      </p:pic>
      <p:sp>
        <p:nvSpPr>
          <p:cNvPr id="33" name="Notched Right Arrow 32"/>
          <p:cNvSpPr/>
          <p:nvPr/>
        </p:nvSpPr>
        <p:spPr bwMode="auto">
          <a:xfrm>
            <a:off x="3886021" y="3581400"/>
            <a:ext cx="1257628"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4" name="Group 57"/>
          <p:cNvGrpSpPr/>
          <p:nvPr/>
        </p:nvGrpSpPr>
        <p:grpSpPr>
          <a:xfrm>
            <a:off x="4000351" y="4913678"/>
            <a:ext cx="1143298" cy="877523"/>
            <a:chOff x="6296149" y="4859530"/>
            <a:chExt cx="1612817" cy="910638"/>
          </a:xfrm>
        </p:grpSpPr>
        <p:pic>
          <p:nvPicPr>
            <p:cNvPr id="35"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36" name="TextBox 35"/>
            <p:cNvSpPr txBox="1"/>
            <p:nvPr/>
          </p:nvSpPr>
          <p:spPr>
            <a:xfrm>
              <a:off x="6699863" y="5058889"/>
              <a:ext cx="805389" cy="383269"/>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37" name="Content Placeholder 5"/>
          <p:cNvSpPr txBox="1">
            <a:spLocks/>
          </p:cNvSpPr>
          <p:nvPr/>
        </p:nvSpPr>
        <p:spPr>
          <a:xfrm>
            <a:off x="5256075" y="5673989"/>
            <a:ext cx="3726334" cy="794559"/>
          </a:xfrm>
          <a:prstGeom prst="rect">
            <a:avLst/>
          </a:prstGeom>
          <a:solidFill>
            <a:schemeClr val="accent6">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1"/>
                </a:solidFill>
              </a:rPr>
              <a:t>Client </a:t>
            </a:r>
            <a:r>
              <a:rPr lang="en-US" sz="1800" dirty="0">
                <a:solidFill>
                  <a:schemeClr val="bg1"/>
                </a:solidFill>
              </a:rPr>
              <a:t>continues to access VM, which results in memory being modified</a:t>
            </a:r>
          </a:p>
        </p:txBody>
      </p:sp>
    </p:spTree>
    <p:extLst>
      <p:ext uri="{BB962C8B-B14F-4D97-AF65-F5344CB8AC3E}">
        <p14:creationId xmlns:p14="http://schemas.microsoft.com/office/powerpoint/2010/main" val="348064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3000"/>
                            </p:stCondLst>
                            <p:childTnLst>
                              <p:par>
                                <p:cTn id="53" presetID="53"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Live Migration - Memory Copy:  Incremental</a:t>
            </a:r>
            <a:endParaRPr lang="en-US" dirty="0"/>
          </a:p>
        </p:txBody>
      </p:sp>
      <p:sp>
        <p:nvSpPr>
          <p:cNvPr id="3" name="Rounded Rectangle 2"/>
          <p:cNvSpPr/>
          <p:nvPr/>
        </p:nvSpPr>
        <p:spPr bwMode="auto">
          <a:xfrm>
            <a:off x="2628394" y="2895600"/>
            <a:ext cx="3887212"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3680558" y="4234734"/>
            <a:ext cx="609606" cy="86889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4743494" y="4452848"/>
            <a:ext cx="774731" cy="72875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456635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7" name="Picture 18" descr="Database blue"/>
          <p:cNvPicPr>
            <a:picLocks noChangeAspect="1" noChangeArrowheads="1"/>
          </p:cNvPicPr>
          <p:nvPr/>
        </p:nvPicPr>
        <p:blipFill>
          <a:blip r:embed="rId2" cstate="print"/>
          <a:srcRect/>
          <a:stretch>
            <a:fillRect/>
          </a:stretch>
        </p:blipFill>
        <p:spPr bwMode="auto">
          <a:xfrm>
            <a:off x="4272136" y="5716834"/>
            <a:ext cx="578991" cy="988767"/>
          </a:xfrm>
          <a:prstGeom prst="rect">
            <a:avLst/>
          </a:prstGeom>
          <a:noFill/>
        </p:spPr>
      </p:pic>
      <p:grpSp>
        <p:nvGrpSpPr>
          <p:cNvPr id="8" name="Group 50"/>
          <p:cNvGrpSpPr/>
          <p:nvPr/>
        </p:nvGrpSpPr>
        <p:grpSpPr>
          <a:xfrm>
            <a:off x="4412228" y="6059549"/>
            <a:ext cx="393056" cy="524416"/>
            <a:chOff x="1145861" y="6690311"/>
            <a:chExt cx="62872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12" name="Left-Right Arrow 11"/>
          <p:cNvSpPr/>
          <p:nvPr/>
        </p:nvSpPr>
        <p:spPr bwMode="auto">
          <a:xfrm>
            <a:off x="4032987" y="4026442"/>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Rectangle 24598" descr="Server"/>
          <p:cNvPicPr>
            <a:picLocks noChangeAspect="1" noChangeArrowheads="1"/>
          </p:cNvPicPr>
          <p:nvPr/>
        </p:nvPicPr>
        <p:blipFill>
          <a:blip r:embed="rId4" cstate="print"/>
          <a:srcRect/>
          <a:stretch>
            <a:fillRect/>
          </a:stretch>
        </p:blipFill>
        <p:spPr bwMode="auto">
          <a:xfrm>
            <a:off x="3132688" y="3064381"/>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Rectangle 24598" descr="Server"/>
          <p:cNvPicPr>
            <a:picLocks noChangeAspect="1" noChangeArrowheads="1"/>
          </p:cNvPicPr>
          <p:nvPr/>
        </p:nvPicPr>
        <p:blipFill>
          <a:blip r:embed="rId4" cstate="print"/>
          <a:srcRect/>
          <a:stretch>
            <a:fillRect/>
          </a:stretch>
        </p:blipFill>
        <p:spPr bwMode="auto">
          <a:xfrm>
            <a:off x="5214554" y="3096277"/>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descr="C:\Users\shonsh\Desktop\images\VM.png"/>
          <p:cNvPicPr>
            <a:picLocks noChangeAspect="1" noChangeArrowheads="1"/>
          </p:cNvPicPr>
          <p:nvPr/>
        </p:nvPicPr>
        <p:blipFill>
          <a:blip r:embed="rId5"/>
          <a:srcRect/>
          <a:stretch>
            <a:fillRect/>
          </a:stretch>
        </p:blipFill>
        <p:spPr bwMode="auto">
          <a:xfrm>
            <a:off x="3543031" y="3315923"/>
            <a:ext cx="458687" cy="990600"/>
          </a:xfrm>
          <a:prstGeom prst="rect">
            <a:avLst/>
          </a:prstGeom>
          <a:noFill/>
        </p:spPr>
      </p:pic>
      <p:sp>
        <p:nvSpPr>
          <p:cNvPr id="16" name="Down Arrow 15"/>
          <p:cNvSpPr/>
          <p:nvPr/>
        </p:nvSpPr>
        <p:spPr bwMode="auto">
          <a:xfrm>
            <a:off x="3714526" y="2172923"/>
            <a:ext cx="114330" cy="1150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7"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600968" y="3352800"/>
            <a:ext cx="458687" cy="990600"/>
          </a:xfrm>
          <a:prstGeom prst="rect">
            <a:avLst/>
          </a:prstGeom>
          <a:noFill/>
        </p:spPr>
      </p:pic>
      <p:sp>
        <p:nvSpPr>
          <p:cNvPr id="18" name="Rectangle 17"/>
          <p:cNvSpPr/>
          <p:nvPr/>
        </p:nvSpPr>
        <p:spPr bwMode="auto">
          <a:xfrm>
            <a:off x="3771692" y="35814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9" name="Rectangle 18"/>
          <p:cNvSpPr/>
          <p:nvPr/>
        </p:nvSpPr>
        <p:spPr bwMode="auto">
          <a:xfrm>
            <a:off x="3886021" y="39624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ectangle 19"/>
          <p:cNvSpPr/>
          <p:nvPr/>
        </p:nvSpPr>
        <p:spPr bwMode="auto">
          <a:xfrm>
            <a:off x="3828857" y="37338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1" name="Rectangle 20"/>
          <p:cNvSpPr/>
          <p:nvPr/>
        </p:nvSpPr>
        <p:spPr bwMode="auto">
          <a:xfrm>
            <a:off x="3771692" y="39624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Rectangle 21"/>
          <p:cNvSpPr/>
          <p:nvPr/>
        </p:nvSpPr>
        <p:spPr bwMode="auto">
          <a:xfrm>
            <a:off x="3943186" y="3505201"/>
            <a:ext cx="34298"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3" name="Line Callout 1 (Border and Accent Bar) 22"/>
          <p:cNvSpPr/>
          <p:nvPr/>
        </p:nvSpPr>
        <p:spPr bwMode="auto">
          <a:xfrm>
            <a:off x="1427931" y="3124200"/>
            <a:ext cx="1049953" cy="457200"/>
          </a:xfrm>
          <a:prstGeom prst="accentBorderCallout1">
            <a:avLst>
              <a:gd name="adj1" fmla="val 47305"/>
              <a:gd name="adj2" fmla="val 103201"/>
              <a:gd name="adj3" fmla="val 144829"/>
              <a:gd name="adj4" fmla="val 2181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1"/>
                </a:solidFill>
                <a:effectLst>
                  <a:outerShdw blurRad="38100" dist="38100" dir="2700000" algn="tl">
                    <a:srgbClr val="000000">
                      <a:alpha val="43137"/>
                    </a:srgbClr>
                  </a:outerShdw>
                </a:effectLst>
              </a:rPr>
              <a:t>Smaller set of changes</a:t>
            </a:r>
          </a:p>
        </p:txBody>
      </p:sp>
      <p:sp>
        <p:nvSpPr>
          <p:cNvPr id="24" name="Line Callout 1 (Border and Accent Bar) 23"/>
          <p:cNvSpPr/>
          <p:nvPr/>
        </p:nvSpPr>
        <p:spPr bwMode="auto">
          <a:xfrm>
            <a:off x="5315143" y="2209800"/>
            <a:ext cx="1314792" cy="533400"/>
          </a:xfrm>
          <a:prstGeom prst="accentBorderCallout1">
            <a:avLst>
              <a:gd name="adj1" fmla="val 68662"/>
              <a:gd name="adj2" fmla="val -2751"/>
              <a:gd name="adj3" fmla="val 264935"/>
              <a:gd name="adj4" fmla="val -55433"/>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effectLst>
                  <a:outerShdw blurRad="38100" dist="38100" dir="2700000" algn="tl">
                    <a:srgbClr val="000000">
                      <a:alpha val="43137"/>
                    </a:srgbClr>
                  </a:outerShdw>
                </a:effectLst>
              </a:rPr>
              <a:t>Recopy of changes</a:t>
            </a:r>
          </a:p>
        </p:txBody>
      </p:sp>
      <p:pic>
        <p:nvPicPr>
          <p:cNvPr id="25"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3371537" y="1219200"/>
            <a:ext cx="743144" cy="990600"/>
          </a:xfrm>
          <a:prstGeom prst="rect">
            <a:avLst/>
          </a:prstGeom>
          <a:noFill/>
          <a:scene3d>
            <a:camera prst="perspectiveLeft"/>
            <a:lightRig rig="threePt" dir="t"/>
          </a:scene3d>
        </p:spPr>
      </p:pic>
      <p:sp>
        <p:nvSpPr>
          <p:cNvPr id="26" name="Notched Right Arrow 25"/>
          <p:cNvSpPr/>
          <p:nvPr/>
        </p:nvSpPr>
        <p:spPr bwMode="auto">
          <a:xfrm>
            <a:off x="3886021" y="3581400"/>
            <a:ext cx="1257628"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7" name="Group 57"/>
          <p:cNvGrpSpPr/>
          <p:nvPr/>
        </p:nvGrpSpPr>
        <p:grpSpPr>
          <a:xfrm>
            <a:off x="4000351" y="4913678"/>
            <a:ext cx="1143298" cy="877523"/>
            <a:chOff x="6296149" y="4859530"/>
            <a:chExt cx="1612817" cy="910638"/>
          </a:xfrm>
        </p:grpSpPr>
        <p:pic>
          <p:nvPicPr>
            <p:cNvPr id="28"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9" name="TextBox 28"/>
            <p:cNvSpPr txBox="1"/>
            <p:nvPr/>
          </p:nvSpPr>
          <p:spPr>
            <a:xfrm>
              <a:off x="6699863" y="5058889"/>
              <a:ext cx="805389" cy="383269"/>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31" name="Content Placeholder 5"/>
          <p:cNvSpPr txBox="1">
            <a:spLocks/>
          </p:cNvSpPr>
          <p:nvPr/>
        </p:nvSpPr>
        <p:spPr>
          <a:xfrm>
            <a:off x="5587384" y="5373216"/>
            <a:ext cx="3397539" cy="1403938"/>
          </a:xfrm>
          <a:prstGeom prst="rect">
            <a:avLst/>
          </a:prstGeom>
          <a:solidFill>
            <a:schemeClr val="accent6">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1"/>
                </a:solidFill>
              </a:rPr>
              <a:t>Hyper-V </a:t>
            </a:r>
            <a:r>
              <a:rPr lang="en-US" sz="1800" dirty="0">
                <a:solidFill>
                  <a:schemeClr val="bg1"/>
                </a:solidFill>
              </a:rPr>
              <a:t>tracks changed data, and re-copies over incremental changes</a:t>
            </a:r>
          </a:p>
          <a:p>
            <a:r>
              <a:rPr lang="en-US" sz="1800" dirty="0">
                <a:solidFill>
                  <a:schemeClr val="bg1"/>
                </a:solidFill>
              </a:rPr>
              <a:t>Subsequent passes get faster as data set is </a:t>
            </a:r>
            <a:r>
              <a:rPr lang="en-US" sz="1800" dirty="0" smtClean="0">
                <a:solidFill>
                  <a:schemeClr val="bg1"/>
                </a:solidFill>
              </a:rPr>
              <a:t>smaller</a:t>
            </a:r>
            <a:endParaRPr lang="en-US" sz="1800" dirty="0">
              <a:solidFill>
                <a:schemeClr val="bg1"/>
              </a:solidFill>
            </a:endParaRPr>
          </a:p>
        </p:txBody>
      </p:sp>
    </p:spTree>
    <p:extLst>
      <p:ext uri="{BB962C8B-B14F-4D97-AF65-F5344CB8AC3E}">
        <p14:creationId xmlns:p14="http://schemas.microsoft.com/office/powerpoint/2010/main" val="251931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10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Migration - Final Transition</a:t>
            </a:r>
            <a:endParaRPr lang="en-US" dirty="0"/>
          </a:p>
        </p:txBody>
      </p:sp>
      <p:sp>
        <p:nvSpPr>
          <p:cNvPr id="3" name="Rounded Rectangle 2"/>
          <p:cNvSpPr/>
          <p:nvPr/>
        </p:nvSpPr>
        <p:spPr bwMode="auto">
          <a:xfrm>
            <a:off x="2628394" y="2895600"/>
            <a:ext cx="3887212"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 name="Line 5"/>
          <p:cNvSpPr>
            <a:spLocks noChangeShapeType="1"/>
          </p:cNvSpPr>
          <p:nvPr/>
        </p:nvSpPr>
        <p:spPr bwMode="auto">
          <a:xfrm>
            <a:off x="3680558" y="4234734"/>
            <a:ext cx="598971"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 name="Line 6"/>
          <p:cNvSpPr>
            <a:spLocks noChangeShapeType="1"/>
          </p:cNvSpPr>
          <p:nvPr/>
        </p:nvSpPr>
        <p:spPr bwMode="auto">
          <a:xfrm flipH="1">
            <a:off x="4790023" y="4452848"/>
            <a:ext cx="728202" cy="68622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7"/>
          <p:cNvSpPr>
            <a:spLocks noChangeShapeType="1"/>
          </p:cNvSpPr>
          <p:nvPr/>
        </p:nvSpPr>
        <p:spPr bwMode="auto">
          <a:xfrm>
            <a:off x="4566351"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7" name="Picture 18" descr="Database blue"/>
          <p:cNvPicPr>
            <a:picLocks noChangeAspect="1" noChangeArrowheads="1"/>
          </p:cNvPicPr>
          <p:nvPr/>
        </p:nvPicPr>
        <p:blipFill>
          <a:blip r:embed="rId2" cstate="print"/>
          <a:srcRect/>
          <a:stretch>
            <a:fillRect/>
          </a:stretch>
        </p:blipFill>
        <p:spPr bwMode="auto">
          <a:xfrm>
            <a:off x="4272136" y="5716834"/>
            <a:ext cx="578991" cy="988767"/>
          </a:xfrm>
          <a:prstGeom prst="rect">
            <a:avLst/>
          </a:prstGeom>
          <a:noFill/>
        </p:spPr>
      </p:pic>
      <p:grpSp>
        <p:nvGrpSpPr>
          <p:cNvPr id="8" name="Group 50"/>
          <p:cNvGrpSpPr/>
          <p:nvPr/>
        </p:nvGrpSpPr>
        <p:grpSpPr>
          <a:xfrm>
            <a:off x="4412228" y="6059549"/>
            <a:ext cx="393056" cy="524416"/>
            <a:chOff x="1145861" y="6690311"/>
            <a:chExt cx="62872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12" name="Left-Right Arrow 11"/>
          <p:cNvSpPr/>
          <p:nvPr/>
        </p:nvSpPr>
        <p:spPr bwMode="auto">
          <a:xfrm>
            <a:off x="4032987" y="4026442"/>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Rectangle 24598" descr="Server"/>
          <p:cNvPicPr>
            <a:picLocks noChangeAspect="1" noChangeArrowheads="1"/>
          </p:cNvPicPr>
          <p:nvPr/>
        </p:nvPicPr>
        <p:blipFill>
          <a:blip r:embed="rId4" cstate="print"/>
          <a:srcRect/>
          <a:stretch>
            <a:fillRect/>
          </a:stretch>
        </p:blipFill>
        <p:spPr bwMode="auto">
          <a:xfrm>
            <a:off x="3132688" y="3064381"/>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Rectangle 24598" descr="Server"/>
          <p:cNvPicPr>
            <a:picLocks noChangeAspect="1" noChangeArrowheads="1"/>
          </p:cNvPicPr>
          <p:nvPr/>
        </p:nvPicPr>
        <p:blipFill>
          <a:blip r:embed="rId4" cstate="print"/>
          <a:srcRect/>
          <a:stretch>
            <a:fillRect/>
          </a:stretch>
        </p:blipFill>
        <p:spPr bwMode="auto">
          <a:xfrm>
            <a:off x="5214554" y="3096277"/>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600968" y="3352800"/>
            <a:ext cx="458687" cy="990600"/>
          </a:xfrm>
          <a:prstGeom prst="rect">
            <a:avLst/>
          </a:prstGeom>
          <a:noFill/>
        </p:spPr>
      </p:pic>
      <p:sp>
        <p:nvSpPr>
          <p:cNvPr id="16" name="Line Callout 1 (Border and Accent Bar) 15"/>
          <p:cNvSpPr/>
          <p:nvPr/>
        </p:nvSpPr>
        <p:spPr bwMode="auto">
          <a:xfrm>
            <a:off x="5315143" y="2362200"/>
            <a:ext cx="1314792" cy="457200"/>
          </a:xfrm>
          <a:prstGeom prst="accentBorderCallout1">
            <a:avLst>
              <a:gd name="adj1" fmla="val 75742"/>
              <a:gd name="adj2" fmla="val -3213"/>
              <a:gd name="adj3" fmla="val 251453"/>
              <a:gd name="adj4" fmla="val -444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effectLst>
                  <a:outerShdw blurRad="38100" dist="38100" dir="2700000" algn="tl">
                    <a:srgbClr val="000000">
                      <a:alpha val="43137"/>
                    </a:srgbClr>
                  </a:outerShdw>
                </a:effectLst>
              </a:rPr>
              <a:t>Partition State copied</a:t>
            </a:r>
          </a:p>
        </p:txBody>
      </p:sp>
      <p:pic>
        <p:nvPicPr>
          <p:cNvPr id="18"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3543032" y="3352800"/>
            <a:ext cx="458687" cy="990600"/>
          </a:xfrm>
          <a:prstGeom prst="rect">
            <a:avLst/>
          </a:prstGeom>
          <a:noFill/>
        </p:spPr>
      </p:pic>
      <p:sp>
        <p:nvSpPr>
          <p:cNvPr id="19" name="Line Callout 1 (Border and Accent Bar) 18"/>
          <p:cNvSpPr/>
          <p:nvPr/>
        </p:nvSpPr>
        <p:spPr bwMode="auto">
          <a:xfrm>
            <a:off x="2113910" y="3276600"/>
            <a:ext cx="821294" cy="381000"/>
          </a:xfrm>
          <a:prstGeom prst="accentBorderCallout1">
            <a:avLst>
              <a:gd name="adj1" fmla="val 49429"/>
              <a:gd name="adj2" fmla="val 104680"/>
              <a:gd name="adj3" fmla="val 126038"/>
              <a:gd name="adj4" fmla="val 16934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1"/>
                </a:solidFill>
                <a:effectLst>
                  <a:outerShdw blurRad="38100" dist="38100" dir="2700000" algn="tl">
                    <a:srgbClr val="000000">
                      <a:alpha val="43137"/>
                    </a:srgbClr>
                  </a:outerShdw>
                </a:effectLst>
              </a:rPr>
              <a:t>VM Paused</a:t>
            </a:r>
          </a:p>
        </p:txBody>
      </p:sp>
      <p:pic>
        <p:nvPicPr>
          <p:cNvPr id="20"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3371537" y="1219200"/>
            <a:ext cx="743144" cy="990600"/>
          </a:xfrm>
          <a:prstGeom prst="rect">
            <a:avLst/>
          </a:prstGeom>
          <a:noFill/>
          <a:scene3d>
            <a:camera prst="perspectiveLeft"/>
            <a:lightRig rig="threePt" dir="t"/>
          </a:scene3d>
        </p:spPr>
      </p:pic>
      <p:sp>
        <p:nvSpPr>
          <p:cNvPr id="21" name="Down Arrow 20"/>
          <p:cNvSpPr/>
          <p:nvPr/>
        </p:nvSpPr>
        <p:spPr bwMode="auto">
          <a:xfrm>
            <a:off x="3714526" y="2172923"/>
            <a:ext cx="114330" cy="1150200"/>
          </a:xfrm>
          <a:prstGeom prst="downArrow">
            <a:avLst/>
          </a:prstGeom>
          <a:ln>
            <a:headEnd type="none" w="med" len="med"/>
            <a:tailEnd type="none" w="med" len="med"/>
          </a:ln>
          <a:effectLst>
            <a:glow rad="228600">
              <a:schemeClr val="accent5">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Notched Right Arrow 21"/>
          <p:cNvSpPr/>
          <p:nvPr/>
        </p:nvSpPr>
        <p:spPr bwMode="auto">
          <a:xfrm>
            <a:off x="3886021" y="3581400"/>
            <a:ext cx="1257628"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3" name="Group 57"/>
          <p:cNvGrpSpPr/>
          <p:nvPr/>
        </p:nvGrpSpPr>
        <p:grpSpPr>
          <a:xfrm>
            <a:off x="4000351" y="4913678"/>
            <a:ext cx="1143298" cy="877523"/>
            <a:chOff x="6296149" y="4859530"/>
            <a:chExt cx="1612817" cy="910638"/>
          </a:xfrm>
        </p:grpSpPr>
        <p:pic>
          <p:nvPicPr>
            <p:cNvPr id="24"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5" name="TextBox 24"/>
            <p:cNvSpPr txBox="1"/>
            <p:nvPr/>
          </p:nvSpPr>
          <p:spPr>
            <a:xfrm>
              <a:off x="6699863" y="5058889"/>
              <a:ext cx="805389" cy="383269"/>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26" name="Content Placeholder 5"/>
          <p:cNvSpPr txBox="1">
            <a:spLocks/>
          </p:cNvSpPr>
          <p:nvPr/>
        </p:nvSpPr>
        <p:spPr>
          <a:xfrm>
            <a:off x="5600967" y="5729983"/>
            <a:ext cx="3167334" cy="853982"/>
          </a:xfrm>
          <a:prstGeom prst="rect">
            <a:avLst/>
          </a:prstGeom>
          <a:solidFill>
            <a:schemeClr val="accent6">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1"/>
                </a:solidFill>
              </a:rPr>
              <a:t>Window </a:t>
            </a:r>
            <a:r>
              <a:rPr lang="en-US" sz="1800" dirty="0">
                <a:solidFill>
                  <a:schemeClr val="bg1"/>
                </a:solidFill>
              </a:rPr>
              <a:t>is very small and within TCP connection </a:t>
            </a:r>
            <a:r>
              <a:rPr lang="en-US" sz="1800" dirty="0" smtClean="0">
                <a:solidFill>
                  <a:schemeClr val="bg1"/>
                </a:solidFill>
              </a:rPr>
              <a:t>timeout</a:t>
            </a:r>
            <a:endParaRPr lang="en-US" sz="1800" dirty="0">
              <a:solidFill>
                <a:schemeClr val="bg1"/>
              </a:solidFill>
            </a:endParaRPr>
          </a:p>
        </p:txBody>
      </p:sp>
    </p:spTree>
    <p:extLst>
      <p:ext uri="{BB962C8B-B14F-4D97-AF65-F5344CB8AC3E}">
        <p14:creationId xmlns:p14="http://schemas.microsoft.com/office/powerpoint/2010/main" val="169641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Live Migration - Post-Transition:  Clean-up</a:t>
            </a:r>
            <a:endParaRPr lang="en-US" dirty="0"/>
          </a:p>
        </p:txBody>
      </p:sp>
      <p:sp>
        <p:nvSpPr>
          <p:cNvPr id="3" name="Rounded Rectangle 2"/>
          <p:cNvSpPr/>
          <p:nvPr/>
        </p:nvSpPr>
        <p:spPr bwMode="auto">
          <a:xfrm>
            <a:off x="2628394" y="2895600"/>
            <a:ext cx="3887212" cy="2209801"/>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5" name="Line 5"/>
          <p:cNvSpPr>
            <a:spLocks noChangeShapeType="1"/>
          </p:cNvSpPr>
          <p:nvPr/>
        </p:nvSpPr>
        <p:spPr bwMode="auto">
          <a:xfrm>
            <a:off x="3680558" y="4234734"/>
            <a:ext cx="598971"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 name="Line 6"/>
          <p:cNvSpPr>
            <a:spLocks noChangeShapeType="1"/>
          </p:cNvSpPr>
          <p:nvPr/>
        </p:nvSpPr>
        <p:spPr bwMode="auto">
          <a:xfrm flipH="1">
            <a:off x="4784706" y="4452848"/>
            <a:ext cx="733519" cy="69331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7" name="Line 7"/>
          <p:cNvSpPr>
            <a:spLocks noChangeShapeType="1"/>
          </p:cNvSpPr>
          <p:nvPr/>
        </p:nvSpPr>
        <p:spPr bwMode="auto">
          <a:xfrm>
            <a:off x="456635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8" name="Picture 18" descr="Database blue"/>
          <p:cNvPicPr>
            <a:picLocks noChangeAspect="1" noChangeArrowheads="1"/>
          </p:cNvPicPr>
          <p:nvPr/>
        </p:nvPicPr>
        <p:blipFill>
          <a:blip r:embed="rId2" cstate="print"/>
          <a:srcRect/>
          <a:stretch>
            <a:fillRect/>
          </a:stretch>
        </p:blipFill>
        <p:spPr bwMode="auto">
          <a:xfrm>
            <a:off x="4272136" y="5716834"/>
            <a:ext cx="578991" cy="988767"/>
          </a:xfrm>
          <a:prstGeom prst="rect">
            <a:avLst/>
          </a:prstGeom>
          <a:noFill/>
        </p:spPr>
      </p:pic>
      <p:grpSp>
        <p:nvGrpSpPr>
          <p:cNvPr id="9" name="Group 50"/>
          <p:cNvGrpSpPr/>
          <p:nvPr/>
        </p:nvGrpSpPr>
        <p:grpSpPr>
          <a:xfrm>
            <a:off x="4412228" y="6059549"/>
            <a:ext cx="393056" cy="524416"/>
            <a:chOff x="1145861" y="6690311"/>
            <a:chExt cx="628726" cy="629299"/>
          </a:xfrm>
        </p:grpSpPr>
        <p:sp>
          <p:nvSpPr>
            <p:cNvPr id="10" name="Rounded Rectangle 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1" name="Picture 4" descr="C:\Users\agoodman\Documents\Carmine\V1\Product Icons - PNG\Carmine117_VirtualMachine_32.png"/>
            <p:cNvPicPr>
              <a:picLocks noChangeAspect="1" noChangeArrowheads="1"/>
            </p:cNvPicPr>
            <p:nvPr/>
          </p:nvPicPr>
          <p:blipFill>
            <a:blip r:embed="rId3"/>
            <a:stretch>
              <a:fillRect/>
            </a:stretch>
          </p:blipFill>
          <p:spPr bwMode="auto">
            <a:xfrm>
              <a:off x="1261164" y="6690311"/>
              <a:ext cx="304800" cy="304800"/>
            </a:xfrm>
            <a:prstGeom prst="rect">
              <a:avLst/>
            </a:prstGeom>
            <a:ln>
              <a:headEnd type="none" w="med" len="med"/>
              <a:tailEnd type="none" w="med" len="med"/>
            </a:ln>
          </p:spPr>
        </p:pic>
        <p:sp>
          <p:nvSpPr>
            <p:cNvPr id="12" name="TextBox 11"/>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13" name="Left-Right Arrow 12"/>
          <p:cNvSpPr/>
          <p:nvPr/>
        </p:nvSpPr>
        <p:spPr bwMode="auto">
          <a:xfrm>
            <a:off x="4032987" y="4026442"/>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Rectangle 24598" descr="Server"/>
          <p:cNvPicPr>
            <a:picLocks noChangeAspect="1" noChangeArrowheads="1"/>
          </p:cNvPicPr>
          <p:nvPr/>
        </p:nvPicPr>
        <p:blipFill>
          <a:blip r:embed="rId4" cstate="print"/>
          <a:srcRect/>
          <a:stretch>
            <a:fillRect/>
          </a:stretch>
        </p:blipFill>
        <p:spPr bwMode="auto">
          <a:xfrm>
            <a:off x="3132688" y="3064381"/>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Rectangle 24598" descr="Server"/>
          <p:cNvPicPr>
            <a:picLocks noChangeAspect="1" noChangeArrowheads="1"/>
          </p:cNvPicPr>
          <p:nvPr/>
        </p:nvPicPr>
        <p:blipFill>
          <a:blip r:embed="rId4" cstate="print"/>
          <a:srcRect/>
          <a:stretch>
            <a:fillRect/>
          </a:stretch>
        </p:blipFill>
        <p:spPr bwMode="auto">
          <a:xfrm>
            <a:off x="5214554" y="3096277"/>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3" descr="C:\Users\shonsh\Desktop\images\VM.png"/>
          <p:cNvPicPr>
            <a:picLocks noChangeAspect="1" noChangeArrowheads="1"/>
          </p:cNvPicPr>
          <p:nvPr/>
        </p:nvPicPr>
        <p:blipFill>
          <a:blip r:embed="rId5"/>
          <a:srcRect/>
          <a:stretch>
            <a:fillRect/>
          </a:stretch>
        </p:blipFill>
        <p:spPr bwMode="auto">
          <a:xfrm>
            <a:off x="5600968" y="3352800"/>
            <a:ext cx="458687" cy="990600"/>
          </a:xfrm>
          <a:prstGeom prst="rect">
            <a:avLst/>
          </a:prstGeom>
          <a:noFill/>
        </p:spPr>
      </p:pic>
      <p:sp>
        <p:nvSpPr>
          <p:cNvPr id="17" name="Down Arrow 16"/>
          <p:cNvSpPr/>
          <p:nvPr/>
        </p:nvSpPr>
        <p:spPr bwMode="auto">
          <a:xfrm rot="18100626">
            <a:off x="4666008" y="1788044"/>
            <a:ext cx="157624" cy="1945309"/>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18"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3543032" y="3352800"/>
            <a:ext cx="458687" cy="990600"/>
          </a:xfrm>
          <a:prstGeom prst="rect">
            <a:avLst/>
          </a:prstGeom>
          <a:noFill/>
        </p:spPr>
      </p:pic>
      <p:sp>
        <p:nvSpPr>
          <p:cNvPr id="19" name="Line Callout 1 (Border and Accent Bar) 18"/>
          <p:cNvSpPr/>
          <p:nvPr/>
        </p:nvSpPr>
        <p:spPr bwMode="auto">
          <a:xfrm>
            <a:off x="1542261" y="3276600"/>
            <a:ext cx="1392942" cy="749842"/>
          </a:xfrm>
          <a:prstGeom prst="accentBorderCallout1">
            <a:avLst>
              <a:gd name="adj1" fmla="val 47305"/>
              <a:gd name="adj2" fmla="val 103201"/>
              <a:gd name="adj3" fmla="val 85745"/>
              <a:gd name="adj4" fmla="val 14005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1"/>
                </a:solidFill>
                <a:effectLst>
                  <a:outerShdw blurRad="38100" dist="38100" dir="2700000" algn="tl">
                    <a:srgbClr val="000000">
                      <a:alpha val="43137"/>
                    </a:srgbClr>
                  </a:outerShdw>
                </a:effectLst>
              </a:rPr>
              <a:t>Old VM deleted once migration is verified successful</a:t>
            </a:r>
          </a:p>
        </p:txBody>
      </p:sp>
      <p:sp>
        <p:nvSpPr>
          <p:cNvPr id="20" name="Line Callout 1 (Border and Accent Bar) 19"/>
          <p:cNvSpPr/>
          <p:nvPr/>
        </p:nvSpPr>
        <p:spPr bwMode="auto">
          <a:xfrm>
            <a:off x="4914989" y="1676400"/>
            <a:ext cx="1314792" cy="457200"/>
          </a:xfrm>
          <a:prstGeom prst="accentBorderCallout1">
            <a:avLst>
              <a:gd name="adj1" fmla="val 10255"/>
              <a:gd name="adj2" fmla="val -4136"/>
              <a:gd name="adj3" fmla="val 63843"/>
              <a:gd name="adj4" fmla="val -6108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effectLst>
                  <a:outerShdw blurRad="38100" dist="38100" dir="2700000" algn="tl">
                    <a:srgbClr val="000000">
                      <a:alpha val="43137"/>
                    </a:srgbClr>
                  </a:outerShdw>
                </a:effectLst>
              </a:rPr>
              <a:t>Client directed to new host</a:t>
            </a:r>
          </a:p>
        </p:txBody>
      </p:sp>
      <p:pic>
        <p:nvPicPr>
          <p:cNvPr id="21"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3371537" y="1219200"/>
            <a:ext cx="743144" cy="990600"/>
          </a:xfrm>
          <a:prstGeom prst="rect">
            <a:avLst/>
          </a:prstGeom>
          <a:noFill/>
          <a:scene3d>
            <a:camera prst="perspectiveLeft"/>
            <a:lightRig rig="threePt" dir="t"/>
          </a:scene3d>
        </p:spPr>
      </p:pic>
      <p:grpSp>
        <p:nvGrpSpPr>
          <p:cNvPr id="22" name="Group 57"/>
          <p:cNvGrpSpPr/>
          <p:nvPr/>
        </p:nvGrpSpPr>
        <p:grpSpPr>
          <a:xfrm>
            <a:off x="4000351" y="4913678"/>
            <a:ext cx="1143298" cy="877523"/>
            <a:chOff x="6296149" y="4859530"/>
            <a:chExt cx="1612817" cy="910638"/>
          </a:xfrm>
        </p:grpSpPr>
        <p:pic>
          <p:nvPicPr>
            <p:cNvPr id="23"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4" name="TextBox 23"/>
            <p:cNvSpPr txBox="1"/>
            <p:nvPr/>
          </p:nvSpPr>
          <p:spPr>
            <a:xfrm>
              <a:off x="6699863" y="5058889"/>
              <a:ext cx="805389" cy="383269"/>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25" name="Content Placeholder 5"/>
          <p:cNvSpPr txBox="1">
            <a:spLocks/>
          </p:cNvSpPr>
          <p:nvPr/>
        </p:nvSpPr>
        <p:spPr>
          <a:xfrm>
            <a:off x="5603618" y="5340686"/>
            <a:ext cx="3397539" cy="1364915"/>
          </a:xfrm>
          <a:prstGeom prst="rect">
            <a:avLst/>
          </a:prstGeom>
          <a:solidFill>
            <a:schemeClr val="accent6">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1"/>
                </a:solidFill>
              </a:rPr>
              <a:t>ARP </a:t>
            </a:r>
            <a:r>
              <a:rPr lang="en-US" sz="1800" dirty="0">
                <a:solidFill>
                  <a:schemeClr val="bg1"/>
                </a:solidFill>
              </a:rPr>
              <a:t>issued to have routing devices update their tables</a:t>
            </a:r>
          </a:p>
          <a:p>
            <a:r>
              <a:rPr lang="en-US" sz="1800" dirty="0">
                <a:solidFill>
                  <a:schemeClr val="bg1"/>
                </a:solidFill>
              </a:rPr>
              <a:t>Since session state is maintained, no reconnections </a:t>
            </a:r>
            <a:r>
              <a:rPr lang="en-US" sz="1800" dirty="0" smtClean="0">
                <a:solidFill>
                  <a:schemeClr val="bg1"/>
                </a:solidFill>
              </a:rPr>
              <a:t>necessary</a:t>
            </a:r>
            <a:endParaRPr lang="en-US" sz="1800" dirty="0">
              <a:solidFill>
                <a:schemeClr val="bg1"/>
              </a:solidFill>
            </a:endParaRPr>
          </a:p>
        </p:txBody>
      </p:sp>
    </p:spTree>
    <p:extLst>
      <p:ext uri="{BB962C8B-B14F-4D97-AF65-F5344CB8AC3E}">
        <p14:creationId xmlns:p14="http://schemas.microsoft.com/office/powerpoint/2010/main" val="235155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Deployment Planning</a:t>
            </a:r>
            <a:endParaRPr lang="en-US" dirty="0"/>
          </a:p>
        </p:txBody>
      </p:sp>
      <p:sp>
        <p:nvSpPr>
          <p:cNvPr id="4" name="Subtitle 3"/>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123795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6128" y="4886672"/>
            <a:ext cx="2458090" cy="990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tx2"/>
                </a:solidFill>
              </a:rPr>
              <a:t>Host OS is Free</a:t>
            </a:r>
          </a:p>
        </p:txBody>
      </p:sp>
      <p:sp>
        <p:nvSpPr>
          <p:cNvPr id="2" name="Title 1"/>
          <p:cNvSpPr>
            <a:spLocks noGrp="1"/>
          </p:cNvSpPr>
          <p:nvPr>
            <p:ph type="title"/>
          </p:nvPr>
        </p:nvSpPr>
        <p:spPr/>
        <p:txBody>
          <a:bodyPr/>
          <a:lstStyle/>
          <a:p>
            <a:r>
              <a:rPr lang="en-US" smtClean="0"/>
              <a:t>Choosing a Host OS SKU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5095296"/>
              </p:ext>
            </p:extLst>
          </p:nvPr>
        </p:nvGraphicFramePr>
        <p:xfrm>
          <a:off x="457200" y="2276475"/>
          <a:ext cx="8229600" cy="384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erver R2 Col1" descr="black-rack-server.png"/>
          <p:cNvPicPr>
            <a:picLocks noChangeAspect="1"/>
          </p:cNvPicPr>
          <p:nvPr/>
        </p:nvPicPr>
        <p:blipFill>
          <a:blip r:embed="rId7" cstate="print"/>
          <a:stretch>
            <a:fillRect/>
          </a:stretch>
        </p:blipFill>
        <p:spPr>
          <a:xfrm>
            <a:off x="515598" y="4910424"/>
            <a:ext cx="569344" cy="384680"/>
          </a:xfrm>
          <a:prstGeom prst="rect">
            <a:avLst/>
          </a:prstGeom>
        </p:spPr>
      </p:pic>
      <p:sp>
        <p:nvSpPr>
          <p:cNvPr id="7" name="Rounded Rectangle 6"/>
          <p:cNvSpPr/>
          <p:nvPr/>
        </p:nvSpPr>
        <p:spPr bwMode="auto">
          <a:xfrm>
            <a:off x="3142878" y="4886672"/>
            <a:ext cx="2458090" cy="990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tx2"/>
                </a:solidFill>
              </a:rPr>
              <a:t>Licensed per Server</a:t>
            </a:r>
          </a:p>
        </p:txBody>
      </p:sp>
      <p:pic>
        <p:nvPicPr>
          <p:cNvPr id="8" name="Server R2 Col1" descr="black-rack-server.png"/>
          <p:cNvPicPr>
            <a:picLocks noChangeAspect="1"/>
          </p:cNvPicPr>
          <p:nvPr/>
        </p:nvPicPr>
        <p:blipFill>
          <a:blip r:embed="rId7" cstate="print"/>
          <a:stretch>
            <a:fillRect/>
          </a:stretch>
        </p:blipFill>
        <p:spPr>
          <a:xfrm>
            <a:off x="3202348" y="4910424"/>
            <a:ext cx="569344" cy="384680"/>
          </a:xfrm>
          <a:prstGeom prst="rect">
            <a:avLst/>
          </a:prstGeom>
        </p:spPr>
      </p:pic>
      <p:sp>
        <p:nvSpPr>
          <p:cNvPr id="9" name="Rounded Rectangle 8"/>
          <p:cNvSpPr/>
          <p:nvPr/>
        </p:nvSpPr>
        <p:spPr bwMode="auto">
          <a:xfrm>
            <a:off x="5943957" y="4871392"/>
            <a:ext cx="2458090" cy="990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300" dirty="0">
                <a:solidFill>
                  <a:schemeClr val="tx2"/>
                </a:solidFill>
              </a:rPr>
              <a:t>Licensed per CPU</a:t>
            </a:r>
          </a:p>
        </p:txBody>
      </p:sp>
      <p:pic>
        <p:nvPicPr>
          <p:cNvPr id="10" name="Server R2 Col1" descr="black-rack-server.png"/>
          <p:cNvPicPr>
            <a:picLocks noChangeAspect="1"/>
          </p:cNvPicPr>
          <p:nvPr/>
        </p:nvPicPr>
        <p:blipFill>
          <a:blip r:embed="rId7" cstate="print"/>
          <a:stretch>
            <a:fillRect/>
          </a:stretch>
        </p:blipFill>
        <p:spPr>
          <a:xfrm>
            <a:off x="6003427" y="4910424"/>
            <a:ext cx="569344" cy="384680"/>
          </a:xfrm>
          <a:prstGeom prst="rect">
            <a:avLst/>
          </a:prstGeom>
        </p:spPr>
      </p:pic>
      <p:sp>
        <p:nvSpPr>
          <p:cNvPr id="11" name="Rounded Rectangle 10"/>
          <p:cNvSpPr/>
          <p:nvPr/>
        </p:nvSpPr>
        <p:spPr bwMode="auto">
          <a:xfrm>
            <a:off x="456128" y="1844824"/>
            <a:ext cx="2458090" cy="12241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tx2"/>
                </a:solidFill>
              </a:rPr>
              <a:t>No guest OS licenses</a:t>
            </a:r>
          </a:p>
        </p:txBody>
      </p:sp>
      <p:sp>
        <p:nvSpPr>
          <p:cNvPr id="13" name="Rounded Rectangle 12"/>
          <p:cNvSpPr/>
          <p:nvPr/>
        </p:nvSpPr>
        <p:spPr bwMode="auto">
          <a:xfrm>
            <a:off x="3142878" y="1844824"/>
            <a:ext cx="2458090" cy="12241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tx2"/>
                </a:solidFill>
              </a:rPr>
              <a:t>4 guest OS licenses</a:t>
            </a:r>
          </a:p>
        </p:txBody>
      </p:sp>
      <p:sp>
        <p:nvSpPr>
          <p:cNvPr id="15" name="Rounded Rectangle 14"/>
          <p:cNvSpPr/>
          <p:nvPr/>
        </p:nvSpPr>
        <p:spPr bwMode="auto">
          <a:xfrm>
            <a:off x="5943957" y="1844824"/>
            <a:ext cx="2458090" cy="12241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solidFill>
                  <a:schemeClr val="tx2"/>
                </a:solidFill>
              </a:rPr>
              <a:t>Unlimited guest licenses</a:t>
            </a:r>
          </a:p>
        </p:txBody>
      </p:sp>
      <p:pic>
        <p:nvPicPr>
          <p:cNvPr id="18" name="VM R2 Col1" descr="cyan-virtual-rack-server.png"/>
          <p:cNvPicPr>
            <a:picLocks noChangeAspect="1"/>
          </p:cNvPicPr>
          <p:nvPr/>
        </p:nvPicPr>
        <p:blipFill>
          <a:blip r:embed="rId8" cstate="print"/>
          <a:stretch>
            <a:fillRect/>
          </a:stretch>
        </p:blipFill>
        <p:spPr>
          <a:xfrm>
            <a:off x="5985134" y="1887028"/>
            <a:ext cx="569344" cy="344256"/>
          </a:xfrm>
          <a:prstGeom prst="rect">
            <a:avLst/>
          </a:prstGeom>
        </p:spPr>
      </p:pic>
      <p:pic>
        <p:nvPicPr>
          <p:cNvPr id="19" name="VM R2 Col1" descr="cyan-virtual-rack-server.png"/>
          <p:cNvPicPr>
            <a:picLocks noChangeAspect="1"/>
          </p:cNvPicPr>
          <p:nvPr/>
        </p:nvPicPr>
        <p:blipFill>
          <a:blip r:embed="rId8" cstate="print"/>
          <a:stretch>
            <a:fillRect/>
          </a:stretch>
        </p:blipFill>
        <p:spPr>
          <a:xfrm>
            <a:off x="3184054" y="1884448"/>
            <a:ext cx="569344" cy="344256"/>
          </a:xfrm>
          <a:prstGeom prst="rect">
            <a:avLst/>
          </a:prstGeom>
        </p:spPr>
      </p:pic>
      <p:pic>
        <p:nvPicPr>
          <p:cNvPr id="20" name="VM R2 Col1" descr="cyan-virtual-rack-server.png"/>
          <p:cNvPicPr>
            <a:picLocks noChangeAspect="1"/>
          </p:cNvPicPr>
          <p:nvPr/>
        </p:nvPicPr>
        <p:blipFill>
          <a:blip r:embed="rId8" cstate="print"/>
          <a:stretch>
            <a:fillRect/>
          </a:stretch>
        </p:blipFill>
        <p:spPr>
          <a:xfrm>
            <a:off x="3802579" y="1884448"/>
            <a:ext cx="569344" cy="344256"/>
          </a:xfrm>
          <a:prstGeom prst="rect">
            <a:avLst/>
          </a:prstGeom>
        </p:spPr>
      </p:pic>
      <p:pic>
        <p:nvPicPr>
          <p:cNvPr id="21" name="VM R2 Col1" descr="cyan-virtual-rack-server.png"/>
          <p:cNvPicPr>
            <a:picLocks noChangeAspect="1"/>
          </p:cNvPicPr>
          <p:nvPr/>
        </p:nvPicPr>
        <p:blipFill>
          <a:blip r:embed="rId8" cstate="print"/>
          <a:stretch>
            <a:fillRect/>
          </a:stretch>
        </p:blipFill>
        <p:spPr>
          <a:xfrm>
            <a:off x="5003277" y="1884448"/>
            <a:ext cx="569344" cy="344256"/>
          </a:xfrm>
          <a:prstGeom prst="rect">
            <a:avLst/>
          </a:prstGeom>
        </p:spPr>
      </p:pic>
      <p:pic>
        <p:nvPicPr>
          <p:cNvPr id="22" name="VM R2 Col1" descr="cyan-virtual-rack-server.png"/>
          <p:cNvPicPr>
            <a:picLocks noChangeAspect="1"/>
          </p:cNvPicPr>
          <p:nvPr/>
        </p:nvPicPr>
        <p:blipFill>
          <a:blip r:embed="rId8" cstate="print"/>
          <a:stretch>
            <a:fillRect/>
          </a:stretch>
        </p:blipFill>
        <p:spPr>
          <a:xfrm>
            <a:off x="4402810" y="1884448"/>
            <a:ext cx="569344" cy="344256"/>
          </a:xfrm>
          <a:prstGeom prst="rect">
            <a:avLst/>
          </a:prstGeom>
        </p:spPr>
      </p:pic>
      <p:pic>
        <p:nvPicPr>
          <p:cNvPr id="23" name="VM R2 Col1" descr="cyan-virtual-rack-server.png"/>
          <p:cNvPicPr>
            <a:picLocks noChangeAspect="1"/>
          </p:cNvPicPr>
          <p:nvPr/>
        </p:nvPicPr>
        <p:blipFill>
          <a:blip r:embed="rId8" cstate="print"/>
          <a:stretch>
            <a:fillRect/>
          </a:stretch>
        </p:blipFill>
        <p:spPr>
          <a:xfrm>
            <a:off x="6099464" y="1887028"/>
            <a:ext cx="569344" cy="344256"/>
          </a:xfrm>
          <a:prstGeom prst="rect">
            <a:avLst/>
          </a:prstGeom>
        </p:spPr>
      </p:pic>
      <p:pic>
        <p:nvPicPr>
          <p:cNvPr id="24" name="VM R2 Col1" descr="cyan-virtual-rack-server.png"/>
          <p:cNvPicPr>
            <a:picLocks noChangeAspect="1"/>
          </p:cNvPicPr>
          <p:nvPr/>
        </p:nvPicPr>
        <p:blipFill>
          <a:blip r:embed="rId8" cstate="print"/>
          <a:stretch>
            <a:fillRect/>
          </a:stretch>
        </p:blipFill>
        <p:spPr>
          <a:xfrm>
            <a:off x="6213793" y="1887028"/>
            <a:ext cx="569344" cy="344256"/>
          </a:xfrm>
          <a:prstGeom prst="rect">
            <a:avLst/>
          </a:prstGeom>
        </p:spPr>
      </p:pic>
      <p:pic>
        <p:nvPicPr>
          <p:cNvPr id="25" name="VM R2 Col1" descr="cyan-virtual-rack-server.png"/>
          <p:cNvPicPr>
            <a:picLocks noChangeAspect="1"/>
          </p:cNvPicPr>
          <p:nvPr/>
        </p:nvPicPr>
        <p:blipFill>
          <a:blip r:embed="rId8" cstate="print"/>
          <a:stretch>
            <a:fillRect/>
          </a:stretch>
        </p:blipFill>
        <p:spPr>
          <a:xfrm>
            <a:off x="6328123" y="1887028"/>
            <a:ext cx="569344" cy="344256"/>
          </a:xfrm>
          <a:prstGeom prst="rect">
            <a:avLst/>
          </a:prstGeom>
        </p:spPr>
      </p:pic>
      <p:pic>
        <p:nvPicPr>
          <p:cNvPr id="26" name="VM R2 Col1" descr="cyan-virtual-rack-server.png"/>
          <p:cNvPicPr>
            <a:picLocks noChangeAspect="1"/>
          </p:cNvPicPr>
          <p:nvPr/>
        </p:nvPicPr>
        <p:blipFill>
          <a:blip r:embed="rId8" cstate="print"/>
          <a:stretch>
            <a:fillRect/>
          </a:stretch>
        </p:blipFill>
        <p:spPr>
          <a:xfrm>
            <a:off x="6442453" y="1887028"/>
            <a:ext cx="569344" cy="344256"/>
          </a:xfrm>
          <a:prstGeom prst="rect">
            <a:avLst/>
          </a:prstGeom>
        </p:spPr>
      </p:pic>
      <p:pic>
        <p:nvPicPr>
          <p:cNvPr id="27" name="VM R2 Col1" descr="cyan-virtual-rack-server.png"/>
          <p:cNvPicPr>
            <a:picLocks noChangeAspect="1"/>
          </p:cNvPicPr>
          <p:nvPr/>
        </p:nvPicPr>
        <p:blipFill>
          <a:blip r:embed="rId8" cstate="print"/>
          <a:stretch>
            <a:fillRect/>
          </a:stretch>
        </p:blipFill>
        <p:spPr>
          <a:xfrm>
            <a:off x="6556783" y="1887028"/>
            <a:ext cx="569344" cy="344256"/>
          </a:xfrm>
          <a:prstGeom prst="rect">
            <a:avLst/>
          </a:prstGeom>
        </p:spPr>
      </p:pic>
      <p:pic>
        <p:nvPicPr>
          <p:cNvPr id="28" name="VM R2 Col1" descr="cyan-virtual-rack-server.png"/>
          <p:cNvPicPr>
            <a:picLocks noChangeAspect="1"/>
          </p:cNvPicPr>
          <p:nvPr/>
        </p:nvPicPr>
        <p:blipFill>
          <a:blip r:embed="rId8" cstate="print"/>
          <a:stretch>
            <a:fillRect/>
          </a:stretch>
        </p:blipFill>
        <p:spPr>
          <a:xfrm>
            <a:off x="6671112" y="1887028"/>
            <a:ext cx="569344" cy="344256"/>
          </a:xfrm>
          <a:prstGeom prst="rect">
            <a:avLst/>
          </a:prstGeom>
        </p:spPr>
      </p:pic>
      <p:pic>
        <p:nvPicPr>
          <p:cNvPr id="29" name="VM R2 Col1" descr="cyan-virtual-rack-server.png"/>
          <p:cNvPicPr>
            <a:picLocks noChangeAspect="1"/>
          </p:cNvPicPr>
          <p:nvPr/>
        </p:nvPicPr>
        <p:blipFill>
          <a:blip r:embed="rId8" cstate="print"/>
          <a:stretch>
            <a:fillRect/>
          </a:stretch>
        </p:blipFill>
        <p:spPr>
          <a:xfrm>
            <a:off x="6785442" y="1887028"/>
            <a:ext cx="569344" cy="344256"/>
          </a:xfrm>
          <a:prstGeom prst="rect">
            <a:avLst/>
          </a:prstGeom>
        </p:spPr>
      </p:pic>
      <p:pic>
        <p:nvPicPr>
          <p:cNvPr id="30" name="VM R2 Col1" descr="cyan-virtual-rack-server.png"/>
          <p:cNvPicPr>
            <a:picLocks noChangeAspect="1"/>
          </p:cNvPicPr>
          <p:nvPr/>
        </p:nvPicPr>
        <p:blipFill>
          <a:blip r:embed="rId8" cstate="print"/>
          <a:stretch>
            <a:fillRect/>
          </a:stretch>
        </p:blipFill>
        <p:spPr>
          <a:xfrm>
            <a:off x="6899772" y="1887028"/>
            <a:ext cx="569344" cy="344256"/>
          </a:xfrm>
          <a:prstGeom prst="rect">
            <a:avLst/>
          </a:prstGeom>
        </p:spPr>
      </p:pic>
      <p:pic>
        <p:nvPicPr>
          <p:cNvPr id="31" name="VM R2 Col1" descr="cyan-virtual-rack-server.png"/>
          <p:cNvPicPr>
            <a:picLocks noChangeAspect="1"/>
          </p:cNvPicPr>
          <p:nvPr/>
        </p:nvPicPr>
        <p:blipFill>
          <a:blip r:embed="rId8" cstate="print"/>
          <a:stretch>
            <a:fillRect/>
          </a:stretch>
        </p:blipFill>
        <p:spPr>
          <a:xfrm>
            <a:off x="7014102" y="1887028"/>
            <a:ext cx="569344" cy="344256"/>
          </a:xfrm>
          <a:prstGeom prst="rect">
            <a:avLst/>
          </a:prstGeom>
        </p:spPr>
      </p:pic>
      <p:pic>
        <p:nvPicPr>
          <p:cNvPr id="32" name="VM R2 Col1" descr="cyan-virtual-rack-server.png"/>
          <p:cNvPicPr>
            <a:picLocks noChangeAspect="1"/>
          </p:cNvPicPr>
          <p:nvPr/>
        </p:nvPicPr>
        <p:blipFill>
          <a:blip r:embed="rId8" cstate="print"/>
          <a:stretch>
            <a:fillRect/>
          </a:stretch>
        </p:blipFill>
        <p:spPr>
          <a:xfrm>
            <a:off x="7128431" y="1887028"/>
            <a:ext cx="569344" cy="344256"/>
          </a:xfrm>
          <a:prstGeom prst="rect">
            <a:avLst/>
          </a:prstGeom>
        </p:spPr>
      </p:pic>
      <p:pic>
        <p:nvPicPr>
          <p:cNvPr id="33" name="VM R2 Col1" descr="cyan-virtual-rack-server.png"/>
          <p:cNvPicPr>
            <a:picLocks noChangeAspect="1"/>
          </p:cNvPicPr>
          <p:nvPr/>
        </p:nvPicPr>
        <p:blipFill>
          <a:blip r:embed="rId8" cstate="print"/>
          <a:stretch>
            <a:fillRect/>
          </a:stretch>
        </p:blipFill>
        <p:spPr>
          <a:xfrm>
            <a:off x="7242761" y="1887028"/>
            <a:ext cx="569344" cy="344256"/>
          </a:xfrm>
          <a:prstGeom prst="rect">
            <a:avLst/>
          </a:prstGeom>
        </p:spPr>
      </p:pic>
      <p:pic>
        <p:nvPicPr>
          <p:cNvPr id="34" name="VM R2 Col1" descr="cyan-virtual-rack-server.png"/>
          <p:cNvPicPr>
            <a:picLocks noChangeAspect="1"/>
          </p:cNvPicPr>
          <p:nvPr/>
        </p:nvPicPr>
        <p:blipFill>
          <a:blip r:embed="rId8" cstate="print"/>
          <a:stretch>
            <a:fillRect/>
          </a:stretch>
        </p:blipFill>
        <p:spPr>
          <a:xfrm>
            <a:off x="7357091" y="1887028"/>
            <a:ext cx="569344" cy="344256"/>
          </a:xfrm>
          <a:prstGeom prst="rect">
            <a:avLst/>
          </a:prstGeom>
        </p:spPr>
      </p:pic>
      <p:pic>
        <p:nvPicPr>
          <p:cNvPr id="35" name="VM R2 Col1" descr="cyan-virtual-rack-server.png"/>
          <p:cNvPicPr>
            <a:picLocks noChangeAspect="1"/>
          </p:cNvPicPr>
          <p:nvPr/>
        </p:nvPicPr>
        <p:blipFill>
          <a:blip r:embed="rId8" cstate="print"/>
          <a:stretch>
            <a:fillRect/>
          </a:stretch>
        </p:blipFill>
        <p:spPr>
          <a:xfrm>
            <a:off x="7471421" y="1887028"/>
            <a:ext cx="569344" cy="344256"/>
          </a:xfrm>
          <a:prstGeom prst="rect">
            <a:avLst/>
          </a:prstGeom>
        </p:spPr>
      </p:pic>
      <p:pic>
        <p:nvPicPr>
          <p:cNvPr id="36" name="VM R2 Col1" descr="cyan-virtual-rack-server.png"/>
          <p:cNvPicPr>
            <a:picLocks noChangeAspect="1"/>
          </p:cNvPicPr>
          <p:nvPr/>
        </p:nvPicPr>
        <p:blipFill>
          <a:blip r:embed="rId8" cstate="print"/>
          <a:stretch>
            <a:fillRect/>
          </a:stretch>
        </p:blipFill>
        <p:spPr>
          <a:xfrm>
            <a:off x="7585751" y="1887028"/>
            <a:ext cx="569344" cy="344256"/>
          </a:xfrm>
          <a:prstGeom prst="rect">
            <a:avLst/>
          </a:prstGeom>
        </p:spPr>
      </p:pic>
      <p:pic>
        <p:nvPicPr>
          <p:cNvPr id="37" name="VM R2 Col1" descr="cyan-virtual-rack-server.png"/>
          <p:cNvPicPr>
            <a:picLocks noChangeAspect="1"/>
          </p:cNvPicPr>
          <p:nvPr/>
        </p:nvPicPr>
        <p:blipFill>
          <a:blip r:embed="rId8" cstate="print"/>
          <a:stretch>
            <a:fillRect/>
          </a:stretch>
        </p:blipFill>
        <p:spPr>
          <a:xfrm>
            <a:off x="7700080" y="1887028"/>
            <a:ext cx="569344" cy="344256"/>
          </a:xfrm>
          <a:prstGeom prst="rect">
            <a:avLst/>
          </a:prstGeom>
        </p:spPr>
      </p:pic>
      <p:pic>
        <p:nvPicPr>
          <p:cNvPr id="38" name="VM R2 Col1" descr="cyan-virtual-rack-server.png"/>
          <p:cNvPicPr>
            <a:picLocks noChangeAspect="1"/>
          </p:cNvPicPr>
          <p:nvPr/>
        </p:nvPicPr>
        <p:blipFill>
          <a:blip r:embed="rId8" cstate="print"/>
          <a:stretch>
            <a:fillRect/>
          </a:stretch>
        </p:blipFill>
        <p:spPr>
          <a:xfrm>
            <a:off x="7814410" y="1887028"/>
            <a:ext cx="569344" cy="344256"/>
          </a:xfrm>
          <a:prstGeom prst="rect">
            <a:avLst/>
          </a:prstGeom>
        </p:spPr>
      </p:pic>
      <p:sp>
        <p:nvSpPr>
          <p:cNvPr id="39" name="Content Placeholder 5"/>
          <p:cNvSpPr txBox="1">
            <a:spLocks/>
          </p:cNvSpPr>
          <p:nvPr/>
        </p:nvSpPr>
        <p:spPr>
          <a:xfrm>
            <a:off x="1456" y="6165304"/>
            <a:ext cx="8928992" cy="57112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chemeClr val="tx2"/>
                </a:solidFill>
              </a:rPr>
              <a:t>All </a:t>
            </a:r>
            <a:r>
              <a:rPr lang="en-US" sz="2800" dirty="0">
                <a:solidFill>
                  <a:schemeClr val="tx2"/>
                </a:solidFill>
              </a:rPr>
              <a:t>include Hyper-V, 16 node Failover Clustering, and CSV</a:t>
            </a:r>
          </a:p>
          <a:p>
            <a:pPr algn="ctr"/>
            <a:endParaRPr lang="en-US" sz="1600" dirty="0">
              <a:solidFill>
                <a:schemeClr val="tx2"/>
              </a:solidFill>
            </a:endParaRPr>
          </a:p>
        </p:txBody>
      </p:sp>
    </p:spTree>
    <p:extLst>
      <p:ext uri="{BB962C8B-B14F-4D97-AF65-F5344CB8AC3E}">
        <p14:creationId xmlns:p14="http://schemas.microsoft.com/office/powerpoint/2010/main" val="52339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12" name="Rounded Rectangle 11"/>
          <p:cNvSpPr/>
          <p:nvPr/>
        </p:nvSpPr>
        <p:spPr bwMode="auto">
          <a:xfrm>
            <a:off x="731237" y="1503523"/>
            <a:ext cx="6242406"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smtClean="0">
                <a:solidFill>
                  <a:schemeClr val="bg1"/>
                </a:solidFill>
              </a:rPr>
              <a:t>Planning </a:t>
            </a:r>
            <a:r>
              <a:rPr lang="en-US" sz="2400" dirty="0">
                <a:solidFill>
                  <a:schemeClr val="bg1"/>
                </a:solidFill>
              </a:rPr>
              <a:t>a high availability </a:t>
            </a:r>
            <a:r>
              <a:rPr lang="en-US" sz="2400" dirty="0" smtClean="0">
                <a:solidFill>
                  <a:schemeClr val="bg1"/>
                </a:solidFill>
              </a:rPr>
              <a:t>model</a:t>
            </a:r>
            <a:endParaRPr lang="en-US" sz="2400" dirty="0">
              <a:solidFill>
                <a:schemeClr val="bg1"/>
              </a:solidFill>
            </a:endParaRPr>
          </a:p>
        </p:txBody>
      </p:sp>
      <p:sp>
        <p:nvSpPr>
          <p:cNvPr id="13" name="Rounded Rectangle 12"/>
          <p:cNvSpPr/>
          <p:nvPr/>
        </p:nvSpPr>
        <p:spPr bwMode="auto">
          <a:xfrm>
            <a:off x="731237" y="2099788"/>
            <a:ext cx="6242406"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smtClean="0">
                <a:solidFill>
                  <a:schemeClr val="bg1"/>
                </a:solidFill>
              </a:rPr>
              <a:t>Validate </a:t>
            </a:r>
            <a:r>
              <a:rPr lang="en-US" sz="2400" dirty="0">
                <a:solidFill>
                  <a:schemeClr val="bg1"/>
                </a:solidFill>
              </a:rPr>
              <a:t>and understanding support policies</a:t>
            </a:r>
          </a:p>
        </p:txBody>
      </p:sp>
      <p:sp>
        <p:nvSpPr>
          <p:cNvPr id="14" name="Rounded Rectangle 13"/>
          <p:cNvSpPr/>
          <p:nvPr/>
        </p:nvSpPr>
        <p:spPr bwMode="auto">
          <a:xfrm>
            <a:off x="731237" y="2696053"/>
            <a:ext cx="6242406"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bg1"/>
                </a:solidFill>
              </a:rPr>
              <a:t>Understanding Live Migration</a:t>
            </a:r>
          </a:p>
        </p:txBody>
      </p:sp>
      <p:sp>
        <p:nvSpPr>
          <p:cNvPr id="15" name="Rounded Rectangle 14"/>
          <p:cNvSpPr/>
          <p:nvPr/>
        </p:nvSpPr>
        <p:spPr bwMode="auto">
          <a:xfrm>
            <a:off x="731237" y="3292318"/>
            <a:ext cx="6242406"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bg1"/>
                </a:solidFill>
              </a:rPr>
              <a:t>Deployment Planning</a:t>
            </a:r>
          </a:p>
        </p:txBody>
      </p:sp>
      <p:sp>
        <p:nvSpPr>
          <p:cNvPr id="16" name="Rounded Rectangle 15"/>
          <p:cNvSpPr/>
          <p:nvPr/>
        </p:nvSpPr>
        <p:spPr bwMode="auto">
          <a:xfrm>
            <a:off x="731237" y="3888583"/>
            <a:ext cx="6242406"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bg1"/>
                </a:solidFill>
              </a:rPr>
              <a:t>VM Failover Policies</a:t>
            </a:r>
          </a:p>
        </p:txBody>
      </p:sp>
      <p:sp>
        <p:nvSpPr>
          <p:cNvPr id="17" name="Rounded Rectangle 16"/>
          <p:cNvSpPr/>
          <p:nvPr/>
        </p:nvSpPr>
        <p:spPr bwMode="auto">
          <a:xfrm>
            <a:off x="731237" y="4484848"/>
            <a:ext cx="6242406"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400" dirty="0">
                <a:solidFill>
                  <a:schemeClr val="bg1"/>
                </a:solidFill>
              </a:rPr>
              <a:t>Datacenter Manageability</a:t>
            </a:r>
          </a:p>
        </p:txBody>
      </p:sp>
      <p:pic>
        <p:nvPicPr>
          <p:cNvPr id="18" name="Picture 83" descr="green checkmark2"/>
          <p:cNvPicPr>
            <a:picLocks noChangeAspect="1" noChangeArrowheads="1"/>
          </p:cNvPicPr>
          <p:nvPr/>
        </p:nvPicPr>
        <p:blipFill>
          <a:blip r:embed="rId2" cstate="print"/>
          <a:srcRect/>
          <a:stretch>
            <a:fillRect/>
          </a:stretch>
        </p:blipFill>
        <p:spPr bwMode="auto">
          <a:xfrm>
            <a:off x="288205" y="2052164"/>
            <a:ext cx="456832" cy="596265"/>
          </a:xfrm>
          <a:prstGeom prst="rect">
            <a:avLst/>
          </a:prstGeom>
          <a:noFill/>
        </p:spPr>
      </p:pic>
      <p:pic>
        <p:nvPicPr>
          <p:cNvPr id="19" name="Picture 83" descr="green checkmark2"/>
          <p:cNvPicPr>
            <a:picLocks noChangeAspect="1" noChangeArrowheads="1"/>
          </p:cNvPicPr>
          <p:nvPr/>
        </p:nvPicPr>
        <p:blipFill>
          <a:blip r:embed="rId2" cstate="print"/>
          <a:srcRect/>
          <a:stretch>
            <a:fillRect/>
          </a:stretch>
        </p:blipFill>
        <p:spPr bwMode="auto">
          <a:xfrm>
            <a:off x="288205" y="2648429"/>
            <a:ext cx="456832" cy="596265"/>
          </a:xfrm>
          <a:prstGeom prst="rect">
            <a:avLst/>
          </a:prstGeom>
          <a:noFill/>
        </p:spPr>
      </p:pic>
      <p:pic>
        <p:nvPicPr>
          <p:cNvPr id="20" name="Picture 83" descr="green checkmark2"/>
          <p:cNvPicPr>
            <a:picLocks noChangeAspect="1" noChangeArrowheads="1"/>
          </p:cNvPicPr>
          <p:nvPr/>
        </p:nvPicPr>
        <p:blipFill>
          <a:blip r:embed="rId2" cstate="print"/>
          <a:srcRect/>
          <a:stretch>
            <a:fillRect/>
          </a:stretch>
        </p:blipFill>
        <p:spPr bwMode="auto">
          <a:xfrm>
            <a:off x="288205" y="3244693"/>
            <a:ext cx="456832" cy="596265"/>
          </a:xfrm>
          <a:prstGeom prst="rect">
            <a:avLst/>
          </a:prstGeom>
          <a:noFill/>
        </p:spPr>
      </p:pic>
      <p:pic>
        <p:nvPicPr>
          <p:cNvPr id="21" name="Picture 83" descr="green checkmark2"/>
          <p:cNvPicPr>
            <a:picLocks noChangeAspect="1" noChangeArrowheads="1"/>
          </p:cNvPicPr>
          <p:nvPr/>
        </p:nvPicPr>
        <p:blipFill>
          <a:blip r:embed="rId2" cstate="print"/>
          <a:srcRect/>
          <a:stretch>
            <a:fillRect/>
          </a:stretch>
        </p:blipFill>
        <p:spPr bwMode="auto">
          <a:xfrm>
            <a:off x="288205" y="3888584"/>
            <a:ext cx="456832" cy="596265"/>
          </a:xfrm>
          <a:prstGeom prst="rect">
            <a:avLst/>
          </a:prstGeom>
          <a:noFill/>
        </p:spPr>
      </p:pic>
      <p:pic>
        <p:nvPicPr>
          <p:cNvPr id="22" name="Picture 83" descr="green checkmark2"/>
          <p:cNvPicPr>
            <a:picLocks noChangeAspect="1" noChangeArrowheads="1"/>
          </p:cNvPicPr>
          <p:nvPr/>
        </p:nvPicPr>
        <p:blipFill>
          <a:blip r:embed="rId2" cstate="print"/>
          <a:srcRect/>
          <a:stretch>
            <a:fillRect/>
          </a:stretch>
        </p:blipFill>
        <p:spPr bwMode="auto">
          <a:xfrm>
            <a:off x="288205" y="4478486"/>
            <a:ext cx="456832" cy="596265"/>
          </a:xfrm>
          <a:prstGeom prst="rect">
            <a:avLst/>
          </a:prstGeom>
          <a:noFill/>
        </p:spPr>
      </p:pic>
      <p:pic>
        <p:nvPicPr>
          <p:cNvPr id="23" name="Picture 83" descr="green checkmark2"/>
          <p:cNvPicPr>
            <a:picLocks noChangeAspect="1" noChangeArrowheads="1"/>
          </p:cNvPicPr>
          <p:nvPr/>
        </p:nvPicPr>
        <p:blipFill>
          <a:blip r:embed="rId2" cstate="print"/>
          <a:srcRect/>
          <a:stretch>
            <a:fillRect/>
          </a:stretch>
        </p:blipFill>
        <p:spPr bwMode="auto">
          <a:xfrm>
            <a:off x="288205" y="1455899"/>
            <a:ext cx="456832" cy="596265"/>
          </a:xfrm>
          <a:prstGeom prst="rect">
            <a:avLst/>
          </a:prstGeom>
          <a:noFill/>
        </p:spPr>
      </p:pic>
    </p:spTree>
    <p:extLst>
      <p:ext uri="{BB962C8B-B14F-4D97-AF65-F5344CB8AC3E}">
        <p14:creationId xmlns:p14="http://schemas.microsoft.com/office/powerpoint/2010/main" val="25971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Server Hardware</a:t>
            </a:r>
            <a:endParaRPr lang="en-US" dirty="0"/>
          </a:p>
        </p:txBody>
      </p:sp>
      <p:sp>
        <p:nvSpPr>
          <p:cNvPr id="3" name="Content Placeholder 2"/>
          <p:cNvSpPr>
            <a:spLocks noGrp="1"/>
          </p:cNvSpPr>
          <p:nvPr>
            <p:ph idx="1"/>
          </p:nvPr>
        </p:nvSpPr>
        <p:spPr>
          <a:xfrm>
            <a:off x="179512" y="1780145"/>
            <a:ext cx="5616624" cy="4752528"/>
          </a:xfrm>
        </p:spPr>
        <p:txBody>
          <a:bodyPr>
            <a:normAutofit fontScale="92500" lnSpcReduction="20000"/>
          </a:bodyPr>
          <a:lstStyle/>
          <a:p>
            <a:r>
              <a:rPr lang="en-US" sz="2400" dirty="0" smtClean="0"/>
              <a:t>Ensure processor compatibility for Live Migration</a:t>
            </a:r>
          </a:p>
          <a:p>
            <a:r>
              <a:rPr lang="en-US" sz="2400" dirty="0" smtClean="0"/>
              <a:t>Processors should be from the same manufacturer in all nodes</a:t>
            </a:r>
          </a:p>
          <a:p>
            <a:pPr lvl="1"/>
            <a:r>
              <a:rPr lang="en-US" sz="2000" dirty="0" smtClean="0"/>
              <a:t>Cannot mix Intel and AMD in the same cluster</a:t>
            </a:r>
          </a:p>
          <a:p>
            <a:r>
              <a:rPr lang="en-US" sz="2400" dirty="0" smtClean="0"/>
              <a:t>Virtual Machine Migration Test Wizard can be used to verify compatibility </a:t>
            </a:r>
          </a:p>
          <a:p>
            <a:pPr lvl="1"/>
            <a:r>
              <a:rPr lang="en-US" sz="1700" dirty="0" smtClean="0">
                <a:hlinkClick r:id="rId2"/>
              </a:rPr>
              <a:t>http://archive.msdn.microsoft.com/VMMTestWizard</a:t>
            </a:r>
            <a:r>
              <a:rPr lang="en-US" sz="1700" dirty="0" smtClean="0"/>
              <a:t> </a:t>
            </a:r>
          </a:p>
          <a:p>
            <a:r>
              <a:rPr lang="en-US" sz="2400" dirty="0" smtClean="0"/>
              <a:t>‘Processor Compatibility Mode’ can also be used </a:t>
            </a:r>
            <a:br>
              <a:rPr lang="en-US" sz="2400" dirty="0" smtClean="0"/>
            </a:br>
            <a:r>
              <a:rPr lang="en-US" sz="2400" dirty="0" smtClean="0"/>
              <a:t>if you have processors not compatible with each </a:t>
            </a:r>
            <a:br>
              <a:rPr lang="en-US" sz="2400" dirty="0" smtClean="0"/>
            </a:br>
            <a:r>
              <a:rPr lang="en-US" sz="2400" dirty="0" smtClean="0"/>
              <a:t>other for live migrating (all Intel or all AMD)</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68502"/>
            <a:ext cx="3240360" cy="404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6986388" y="3981106"/>
            <a:ext cx="2050108" cy="831582"/>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91575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Planning Network Configuration</a:t>
            </a:r>
            <a:endParaRPr lang="en-US" dirty="0"/>
          </a:p>
        </p:txBody>
      </p:sp>
      <p:sp>
        <p:nvSpPr>
          <p:cNvPr id="5" name="Content Placeholder 4"/>
          <p:cNvSpPr>
            <a:spLocks noGrp="1"/>
          </p:cNvSpPr>
          <p:nvPr>
            <p:ph idx="1"/>
          </p:nvPr>
        </p:nvSpPr>
        <p:spPr>
          <a:xfrm>
            <a:off x="457200" y="1772816"/>
            <a:ext cx="8229600" cy="3849291"/>
          </a:xfrm>
        </p:spPr>
        <p:txBody>
          <a:bodyPr>
            <a:normAutofit fontScale="85000" lnSpcReduction="20000"/>
          </a:bodyPr>
          <a:lstStyle/>
          <a:p>
            <a:r>
              <a:rPr lang="en-US" dirty="0" smtClean="0"/>
              <a:t>Minimum is 2 networks:</a:t>
            </a:r>
          </a:p>
          <a:p>
            <a:pPr lvl="1"/>
            <a:r>
              <a:rPr lang="en-US" dirty="0" smtClean="0"/>
              <a:t>Internal &amp; Live Migration</a:t>
            </a:r>
          </a:p>
          <a:p>
            <a:pPr lvl="1"/>
            <a:r>
              <a:rPr lang="en-US" dirty="0" smtClean="0"/>
              <a:t>Public &amp; VM Guest Management</a:t>
            </a:r>
          </a:p>
          <a:p>
            <a:r>
              <a:rPr lang="en-US" dirty="0" smtClean="0"/>
              <a:t>Best Solution</a:t>
            </a:r>
          </a:p>
          <a:p>
            <a:pPr lvl="1"/>
            <a:r>
              <a:rPr lang="en-US" dirty="0" smtClean="0"/>
              <a:t>Public network for client access to VMs</a:t>
            </a:r>
          </a:p>
          <a:p>
            <a:pPr lvl="1"/>
            <a:r>
              <a:rPr lang="en-US" dirty="0" smtClean="0"/>
              <a:t>Internal network for intra-cluster communication &amp; CSV</a:t>
            </a:r>
          </a:p>
          <a:p>
            <a:pPr lvl="1"/>
            <a:r>
              <a:rPr lang="en-US" dirty="0" smtClean="0"/>
              <a:t>Hyper-V: Live Migration</a:t>
            </a:r>
          </a:p>
          <a:p>
            <a:pPr lvl="1"/>
            <a:r>
              <a:rPr lang="en-US" dirty="0" smtClean="0"/>
              <a:t>Hyper-V: VM Guest Management</a:t>
            </a:r>
          </a:p>
          <a:p>
            <a:pPr lvl="1"/>
            <a:r>
              <a:rPr lang="en-US" dirty="0" smtClean="0"/>
              <a:t>Storage: </a:t>
            </a:r>
            <a:r>
              <a:rPr lang="en-US" dirty="0" err="1" smtClean="0"/>
              <a:t>iSCSI</a:t>
            </a:r>
            <a:r>
              <a:rPr lang="en-US" dirty="0" smtClean="0"/>
              <a:t> SAN network</a:t>
            </a:r>
          </a:p>
          <a:p>
            <a:pPr lvl="1"/>
            <a:endParaRPr lang="en-US" dirty="0" smtClean="0"/>
          </a:p>
          <a:p>
            <a:r>
              <a:rPr lang="en-US" dirty="0" smtClean="0"/>
              <a:t>Use ‘Network Prioritization’ to configure your networks</a:t>
            </a:r>
            <a:endParaRPr lang="en-US" dirty="0"/>
          </a:p>
        </p:txBody>
      </p:sp>
      <p:pic>
        <p:nvPicPr>
          <p:cNvPr id="4" name="Picture 3" descr="D:\Pennie's documents\MS Image\NEWFeb15\Windows_Vista_Icons_ for_Marketing_use\PCIcard.png"/>
          <p:cNvPicPr>
            <a:picLocks noChangeAspect="1" noChangeArrowheads="1"/>
          </p:cNvPicPr>
          <p:nvPr/>
        </p:nvPicPr>
        <p:blipFill>
          <a:blip r:embed="rId3" cstate="print"/>
          <a:srcRect/>
          <a:stretch>
            <a:fillRect/>
          </a:stretch>
        </p:blipFill>
        <p:spPr bwMode="auto">
          <a:xfrm>
            <a:off x="7402853" y="504056"/>
            <a:ext cx="1050406" cy="1024322"/>
          </a:xfrm>
          <a:prstGeom prst="rect">
            <a:avLst/>
          </a:prstGeom>
          <a:noFill/>
        </p:spPr>
      </p:pic>
      <p:pic>
        <p:nvPicPr>
          <p:cNvPr id="7" name="Picture 6" descr="D:\Pennie's documents\MS Image\NEWFeb15\Windows_Vista_Icons_ for_Marketing_use\PCIcard.png"/>
          <p:cNvPicPr>
            <a:picLocks noChangeAspect="1" noChangeArrowheads="1"/>
          </p:cNvPicPr>
          <p:nvPr/>
        </p:nvPicPr>
        <p:blipFill>
          <a:blip r:embed="rId3" cstate="print"/>
          <a:srcRect/>
          <a:stretch>
            <a:fillRect/>
          </a:stretch>
        </p:blipFill>
        <p:spPr bwMode="auto">
          <a:xfrm>
            <a:off x="7645804" y="789806"/>
            <a:ext cx="1050406" cy="1024322"/>
          </a:xfrm>
          <a:prstGeom prst="rect">
            <a:avLst/>
          </a:prstGeom>
          <a:noFill/>
        </p:spPr>
      </p:pic>
      <p:pic>
        <p:nvPicPr>
          <p:cNvPr id="8" name="Picture 7" descr="D:\Pennie's documents\MS Image\NEWFeb15\Windows_Vista_Icons_ for_Marketing_use\PCIcard.png"/>
          <p:cNvPicPr>
            <a:picLocks noChangeAspect="1" noChangeArrowheads="1"/>
          </p:cNvPicPr>
          <p:nvPr/>
        </p:nvPicPr>
        <p:blipFill>
          <a:blip r:embed="rId3" cstate="print"/>
          <a:srcRect/>
          <a:stretch>
            <a:fillRect/>
          </a:stretch>
        </p:blipFill>
        <p:spPr bwMode="auto">
          <a:xfrm>
            <a:off x="7838736" y="1118803"/>
            <a:ext cx="1050406" cy="1024322"/>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9258" y="5301207"/>
            <a:ext cx="4042605" cy="13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807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vs. Host:  Storage Planning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1264041"/>
              </p:ext>
            </p:extLst>
          </p:nvPr>
        </p:nvGraphicFramePr>
        <p:xfrm>
          <a:off x="395536" y="2150862"/>
          <a:ext cx="8230767" cy="2860040"/>
        </p:xfrm>
        <a:graphic>
          <a:graphicData uri="http://schemas.openxmlformats.org/drawingml/2006/table">
            <a:tbl>
              <a:tblPr firstRow="1" bandRow="1">
                <a:tableStyleId>{93296810-A885-4BE3-A3E7-6D5BEEA58F35}</a:tableStyleId>
              </a:tblPr>
              <a:tblGrid>
                <a:gridCol w="2918181"/>
                <a:gridCol w="2568997"/>
                <a:gridCol w="2743589"/>
              </a:tblGrid>
              <a:tr h="142240">
                <a:tc>
                  <a:txBody>
                    <a:bodyPr/>
                    <a:lstStyle/>
                    <a:p>
                      <a:r>
                        <a:rPr lang="en-US" dirty="0" smtClean="0"/>
                        <a:t>Storage</a:t>
                      </a:r>
                      <a:endParaRPr lang="en-US" dirty="0"/>
                    </a:p>
                  </a:txBody>
                  <a:tcPr marL="89790" marR="89790"/>
                </a:tc>
                <a:tc>
                  <a:txBody>
                    <a:bodyPr/>
                    <a:lstStyle/>
                    <a:p>
                      <a:pPr algn="ctr"/>
                      <a:r>
                        <a:rPr lang="en-US" dirty="0" smtClean="0"/>
                        <a:t>Host Cluster</a:t>
                      </a:r>
                      <a:endParaRPr lang="en-US" dirty="0"/>
                    </a:p>
                  </a:txBody>
                  <a:tcPr marL="89790" marR="89790"/>
                </a:tc>
                <a:tc>
                  <a:txBody>
                    <a:bodyPr/>
                    <a:lstStyle/>
                    <a:p>
                      <a:pPr algn="ctr"/>
                      <a:r>
                        <a:rPr lang="en-US" dirty="0" smtClean="0"/>
                        <a:t>Guest </a:t>
                      </a:r>
                      <a:r>
                        <a:rPr lang="en-US" baseline="0" dirty="0" smtClean="0"/>
                        <a:t>Cluster</a:t>
                      </a:r>
                      <a:endParaRPr lang="en-US" dirty="0"/>
                    </a:p>
                  </a:txBody>
                  <a:tcPr marL="89790" marR="89790"/>
                </a:tc>
              </a:tr>
              <a:tr h="695960">
                <a:tc>
                  <a:txBody>
                    <a:bodyPr/>
                    <a:lstStyle/>
                    <a:p>
                      <a:r>
                        <a:rPr lang="en-US" dirty="0" err="1" smtClean="0"/>
                        <a:t>Fibre</a:t>
                      </a:r>
                      <a:r>
                        <a:rPr lang="en-US" dirty="0" smtClean="0"/>
                        <a:t> Channel  (FC)</a:t>
                      </a:r>
                      <a:endParaRPr lang="en-US" dirty="0"/>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r>
              <a:tr h="370840">
                <a:tc>
                  <a:txBody>
                    <a:bodyPr/>
                    <a:lstStyle/>
                    <a:p>
                      <a:r>
                        <a:rPr lang="en-US" dirty="0" smtClean="0"/>
                        <a:t>Serial</a:t>
                      </a:r>
                      <a:r>
                        <a:rPr lang="en-US" baseline="0" dirty="0" smtClean="0"/>
                        <a:t> Attached SCSI  (SAS)</a:t>
                      </a:r>
                      <a:endParaRPr lang="en-US" dirty="0"/>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r>
              <a:tr h="370840">
                <a:tc>
                  <a:txBody>
                    <a:bodyPr/>
                    <a:lstStyle/>
                    <a:p>
                      <a:r>
                        <a:rPr lang="en-US" dirty="0" err="1" smtClean="0"/>
                        <a:t>Fibre</a:t>
                      </a:r>
                      <a:r>
                        <a:rPr lang="en-US" dirty="0" smtClean="0"/>
                        <a:t> Channel over Ethernet (</a:t>
                      </a:r>
                      <a:r>
                        <a:rPr lang="en-US" dirty="0" err="1" smtClean="0"/>
                        <a:t>FCoE</a:t>
                      </a:r>
                      <a:r>
                        <a:rPr lang="en-US" dirty="0" smtClean="0"/>
                        <a:t>)</a:t>
                      </a:r>
                      <a:endParaRPr lang="en-US" dirty="0"/>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r>
              <a:tr h="370840">
                <a:tc>
                  <a:txBody>
                    <a:bodyPr/>
                    <a:lstStyle/>
                    <a:p>
                      <a:r>
                        <a:rPr lang="en-US" dirty="0" err="1" smtClean="0"/>
                        <a:t>iSCSI</a:t>
                      </a:r>
                      <a:endParaRPr lang="en-US" dirty="0"/>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89790" marR="89790" anchor="ctr"/>
                </a:tc>
              </a:tr>
            </a:tbl>
          </a:graphicData>
        </a:graphic>
      </p:graphicFrame>
      <p:pic>
        <p:nvPicPr>
          <p:cNvPr id="9" name="Picture 83" descr="green checkmark2"/>
          <p:cNvPicPr>
            <a:picLocks noChangeAspect="1" noChangeArrowheads="1"/>
          </p:cNvPicPr>
          <p:nvPr/>
        </p:nvPicPr>
        <p:blipFill>
          <a:blip r:embed="rId2" cstate="print"/>
          <a:srcRect/>
          <a:stretch>
            <a:fillRect/>
          </a:stretch>
        </p:blipFill>
        <p:spPr bwMode="auto">
          <a:xfrm>
            <a:off x="4381583" y="2521843"/>
            <a:ext cx="474347" cy="619125"/>
          </a:xfrm>
          <a:prstGeom prst="rect">
            <a:avLst/>
          </a:prstGeom>
          <a:noFill/>
        </p:spPr>
      </p:pic>
      <p:pic>
        <p:nvPicPr>
          <p:cNvPr id="13" name="Picture 83" descr="green checkmark2"/>
          <p:cNvPicPr>
            <a:picLocks noChangeAspect="1" noChangeArrowheads="1"/>
          </p:cNvPicPr>
          <p:nvPr/>
        </p:nvPicPr>
        <p:blipFill>
          <a:blip r:embed="rId2" cstate="print"/>
          <a:srcRect/>
          <a:stretch>
            <a:fillRect/>
          </a:stretch>
        </p:blipFill>
        <p:spPr bwMode="auto">
          <a:xfrm>
            <a:off x="4381583" y="3169915"/>
            <a:ext cx="474347" cy="619125"/>
          </a:xfrm>
          <a:prstGeom prst="rect">
            <a:avLst/>
          </a:prstGeom>
          <a:noFill/>
        </p:spPr>
      </p:pic>
      <p:pic>
        <p:nvPicPr>
          <p:cNvPr id="14" name="Picture 83" descr="green checkmark2"/>
          <p:cNvPicPr>
            <a:picLocks noChangeAspect="1" noChangeArrowheads="1"/>
          </p:cNvPicPr>
          <p:nvPr/>
        </p:nvPicPr>
        <p:blipFill>
          <a:blip r:embed="rId2" cstate="print"/>
          <a:srcRect/>
          <a:stretch>
            <a:fillRect/>
          </a:stretch>
        </p:blipFill>
        <p:spPr bwMode="auto">
          <a:xfrm>
            <a:off x="4381583" y="3817987"/>
            <a:ext cx="474347" cy="619125"/>
          </a:xfrm>
          <a:prstGeom prst="rect">
            <a:avLst/>
          </a:prstGeom>
          <a:noFill/>
        </p:spPr>
      </p:pic>
      <p:pic>
        <p:nvPicPr>
          <p:cNvPr id="15" name="Picture 18" descr="Database blue"/>
          <p:cNvPicPr>
            <a:picLocks noChangeAspect="1" noChangeArrowheads="1"/>
          </p:cNvPicPr>
          <p:nvPr/>
        </p:nvPicPr>
        <p:blipFill>
          <a:blip r:embed="rId3" cstate="print"/>
          <a:srcRect/>
          <a:stretch>
            <a:fillRect/>
          </a:stretch>
        </p:blipFill>
        <p:spPr bwMode="auto">
          <a:xfrm>
            <a:off x="1026558" y="5182629"/>
            <a:ext cx="800308" cy="1366719"/>
          </a:xfrm>
          <a:prstGeom prst="rect">
            <a:avLst/>
          </a:prstGeom>
          <a:noFill/>
        </p:spPr>
      </p:pic>
      <p:pic>
        <p:nvPicPr>
          <p:cNvPr id="16" name="Picture 8" descr="\\imself-ssdw7fs4\ssd_userdata_ntdev\matd\Pictures\PPT\Hardware Photos\OEM HW\Storage devices\open hard disk.png"/>
          <p:cNvPicPr>
            <a:picLocks noChangeAspect="1" noChangeArrowheads="1"/>
          </p:cNvPicPr>
          <p:nvPr/>
        </p:nvPicPr>
        <p:blipFill>
          <a:blip r:embed="rId4" cstate="print">
            <a:extLst/>
          </a:blip>
          <a:srcRect/>
          <a:stretch>
            <a:fillRect/>
          </a:stretch>
        </p:blipFill>
        <p:spPr bwMode="auto">
          <a:xfrm>
            <a:off x="683568" y="5833898"/>
            <a:ext cx="571649" cy="687254"/>
          </a:xfrm>
          <a:prstGeom prst="rect">
            <a:avLst/>
          </a:prstGeom>
          <a:extLst/>
        </p:spPr>
      </p:pic>
      <p:pic>
        <p:nvPicPr>
          <p:cNvPr id="17" name="Picture 8" descr="\\imself-ssdw7fs4\ssd_userdata_ntdev\matd\Pictures\PPT\Hardware Photos\OEM HW\Storage devices\open hard disk.png"/>
          <p:cNvPicPr>
            <a:picLocks noChangeAspect="1" noChangeArrowheads="1"/>
          </p:cNvPicPr>
          <p:nvPr/>
        </p:nvPicPr>
        <p:blipFill>
          <a:blip r:embed="rId4" cstate="print">
            <a:extLst/>
          </a:blip>
          <a:srcRect/>
          <a:stretch>
            <a:fillRect/>
          </a:stretch>
        </p:blipFill>
        <p:spPr bwMode="auto">
          <a:xfrm>
            <a:off x="797898" y="5910098"/>
            <a:ext cx="571649" cy="687254"/>
          </a:xfrm>
          <a:prstGeom prst="rect">
            <a:avLst/>
          </a:prstGeom>
          <a:extLst/>
        </p:spPr>
      </p:pic>
      <p:pic>
        <p:nvPicPr>
          <p:cNvPr id="18" name="Picture 8" descr="\\imself-ssdw7fs4\ssd_userdata_ntdev\matd\Pictures\PPT\Hardware Photos\OEM HW\Storage devices\open hard disk.png"/>
          <p:cNvPicPr>
            <a:picLocks noChangeAspect="1" noChangeArrowheads="1"/>
          </p:cNvPicPr>
          <p:nvPr/>
        </p:nvPicPr>
        <p:blipFill>
          <a:blip r:embed="rId4" cstate="print">
            <a:extLst/>
          </a:blip>
          <a:srcRect/>
          <a:stretch>
            <a:fillRect/>
          </a:stretch>
        </p:blipFill>
        <p:spPr bwMode="auto">
          <a:xfrm>
            <a:off x="912227" y="5792228"/>
            <a:ext cx="571649" cy="687254"/>
          </a:xfrm>
          <a:prstGeom prst="rect">
            <a:avLst/>
          </a:prstGeom>
          <a:extLst/>
        </p:spPr>
      </p:pic>
      <p:sp>
        <p:nvSpPr>
          <p:cNvPr id="12" name="Text Placeholder 21"/>
          <p:cNvSpPr txBox="1">
            <a:spLocks/>
          </p:cNvSpPr>
          <p:nvPr/>
        </p:nvSpPr>
        <p:spPr>
          <a:xfrm>
            <a:off x="3389818" y="6093296"/>
            <a:ext cx="5615833" cy="666946"/>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2"/>
                </a:solidFill>
              </a:rPr>
              <a:t>3</a:t>
            </a:r>
            <a:r>
              <a:rPr lang="en-US" sz="2400" baseline="30000" dirty="0" smtClean="0">
                <a:solidFill>
                  <a:schemeClr val="tx2"/>
                </a:solidFill>
              </a:rPr>
              <a:t>rd</a:t>
            </a:r>
            <a:r>
              <a:rPr lang="en-US" sz="2400" dirty="0" smtClean="0">
                <a:solidFill>
                  <a:schemeClr val="tx2"/>
                </a:solidFill>
              </a:rPr>
              <a:t> party replication can also be used</a:t>
            </a:r>
            <a:endParaRPr lang="en-US" sz="2400" dirty="0">
              <a:solidFill>
                <a:schemeClr val="tx2"/>
              </a:solidFill>
            </a:endParaRPr>
          </a:p>
        </p:txBody>
      </p:sp>
      <p:pic>
        <p:nvPicPr>
          <p:cNvPr id="19" name="Picture 83" descr="green checkmark2"/>
          <p:cNvPicPr>
            <a:picLocks noChangeAspect="1" noChangeArrowheads="1"/>
          </p:cNvPicPr>
          <p:nvPr/>
        </p:nvPicPr>
        <p:blipFill>
          <a:blip r:embed="rId2" cstate="print"/>
          <a:srcRect/>
          <a:stretch>
            <a:fillRect/>
          </a:stretch>
        </p:blipFill>
        <p:spPr bwMode="auto">
          <a:xfrm>
            <a:off x="7271461" y="4437112"/>
            <a:ext cx="474347" cy="619125"/>
          </a:xfrm>
          <a:prstGeom prst="rect">
            <a:avLst/>
          </a:prstGeom>
          <a:noFill/>
        </p:spPr>
      </p:pic>
      <p:pic>
        <p:nvPicPr>
          <p:cNvPr id="20" name="Picture 83" descr="green checkmark2"/>
          <p:cNvPicPr>
            <a:picLocks noChangeAspect="1" noChangeArrowheads="1"/>
          </p:cNvPicPr>
          <p:nvPr/>
        </p:nvPicPr>
        <p:blipFill>
          <a:blip r:embed="rId2" cstate="print"/>
          <a:srcRect/>
          <a:stretch>
            <a:fillRect/>
          </a:stretch>
        </p:blipFill>
        <p:spPr bwMode="auto">
          <a:xfrm>
            <a:off x="4387249" y="4394051"/>
            <a:ext cx="474347" cy="619125"/>
          </a:xfrm>
          <a:prstGeom prst="rect">
            <a:avLst/>
          </a:prstGeom>
          <a:noFill/>
        </p:spPr>
      </p:pic>
    </p:spTree>
    <p:extLst>
      <p:ext uri="{BB962C8B-B14F-4D97-AF65-F5344CB8AC3E}">
        <p14:creationId xmlns:p14="http://schemas.microsoft.com/office/powerpoint/2010/main" val="405446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16632"/>
            <a:ext cx="8229600" cy="1143000"/>
          </a:xfrm>
        </p:spPr>
        <p:txBody>
          <a:bodyPr/>
          <a:lstStyle/>
          <a:p>
            <a:r>
              <a:rPr lang="en-US" smtClean="0"/>
              <a:t>Planning Virtual Machine Density</a:t>
            </a:r>
            <a:endParaRPr lang="en-US" dirty="0"/>
          </a:p>
        </p:txBody>
      </p:sp>
      <p:sp>
        <p:nvSpPr>
          <p:cNvPr id="7" name="Content Placeholder 6"/>
          <p:cNvSpPr>
            <a:spLocks noGrp="1"/>
          </p:cNvSpPr>
          <p:nvPr>
            <p:ph idx="1"/>
          </p:nvPr>
        </p:nvSpPr>
        <p:spPr>
          <a:xfrm>
            <a:off x="251520" y="1628800"/>
            <a:ext cx="4752528" cy="5112568"/>
          </a:xfrm>
        </p:spPr>
        <p:txBody>
          <a:bodyPr>
            <a:normAutofit fontScale="85000" lnSpcReduction="20000"/>
          </a:bodyPr>
          <a:lstStyle/>
          <a:p>
            <a:r>
              <a:rPr lang="en-US" dirty="0"/>
              <a:t>1,000 VMs per Cluster supported</a:t>
            </a:r>
            <a:endParaRPr lang="en-US" sz="2400" dirty="0"/>
          </a:p>
          <a:p>
            <a:r>
              <a:rPr lang="en-US" dirty="0"/>
              <a:t>Deploy them all across any number of nodes</a:t>
            </a:r>
          </a:p>
          <a:p>
            <a:pPr lvl="1"/>
            <a:r>
              <a:rPr lang="en-US" dirty="0"/>
              <a:t>Recommended to allocate spare resources for 1 node failure</a:t>
            </a:r>
          </a:p>
          <a:p>
            <a:r>
              <a:rPr lang="en-US" dirty="0"/>
              <a:t>384 VM per node limit</a:t>
            </a:r>
          </a:p>
          <a:p>
            <a:r>
              <a:rPr lang="it-IT" dirty="0"/>
              <a:t>512 VP per node limit</a:t>
            </a:r>
            <a:endParaRPr lang="en-US" dirty="0"/>
          </a:p>
          <a:p>
            <a:pPr lvl="1"/>
            <a:r>
              <a:rPr lang="en-US" dirty="0"/>
              <a:t>12:1 virtual processors per </a:t>
            </a:r>
            <a:r>
              <a:rPr lang="en-US" dirty="0" smtClean="0"/>
              <a:t>logical</a:t>
            </a:r>
          </a:p>
          <a:p>
            <a:pPr lvl="1"/>
            <a:r>
              <a:rPr lang="en-US" sz="1200" dirty="0" smtClean="0"/>
              <a:t>(# </a:t>
            </a:r>
            <a:r>
              <a:rPr lang="en-US" sz="1200" dirty="0"/>
              <a:t>processors) * (# cores) * (# threads per core) * 12 = total</a:t>
            </a:r>
          </a:p>
          <a:p>
            <a:r>
              <a:rPr lang="en-US" dirty="0"/>
              <a:t>Up to 16 nodes in a cluster</a:t>
            </a:r>
          </a:p>
          <a:p>
            <a:r>
              <a:rPr lang="en-US" dirty="0"/>
              <a:t>Planning Considerations:</a:t>
            </a:r>
          </a:p>
          <a:p>
            <a:pPr lvl="1"/>
            <a:r>
              <a:rPr lang="en-US" dirty="0"/>
              <a:t>Hardware Limits</a:t>
            </a:r>
          </a:p>
          <a:p>
            <a:pPr lvl="1"/>
            <a:r>
              <a:rPr lang="en-US" dirty="0"/>
              <a:t>Hyper-V Limits</a:t>
            </a:r>
          </a:p>
          <a:p>
            <a:pPr lvl="1"/>
            <a:r>
              <a:rPr lang="en-US" dirty="0"/>
              <a:t>Reserve </a:t>
            </a:r>
            <a:r>
              <a:rPr lang="en-US" dirty="0" smtClean="0"/>
              <a:t>Capacity</a:t>
            </a:r>
            <a:endParaRPr lang="en-US" dirty="0"/>
          </a:p>
        </p:txBody>
      </p:sp>
      <p:pic>
        <p:nvPicPr>
          <p:cNvPr id="4" name="Picture 1" descr="image001"/>
          <p:cNvPicPr>
            <a:picLocks noChangeAspect="1" noChangeArrowheads="1"/>
          </p:cNvPicPr>
          <p:nvPr/>
        </p:nvPicPr>
        <p:blipFill rotWithShape="1">
          <a:blip r:embed="rId2"/>
          <a:srcRect b="5741"/>
          <a:stretch/>
        </p:blipFill>
        <p:spPr bwMode="auto">
          <a:xfrm>
            <a:off x="4932040" y="1988840"/>
            <a:ext cx="4116032" cy="4104835"/>
          </a:xfrm>
          <a:prstGeom prst="rect">
            <a:avLst/>
          </a:prstGeom>
          <a:noFill/>
          <a:ln w="9525">
            <a:noFill/>
            <a:miter lim="800000"/>
            <a:headEnd/>
            <a:tailEnd/>
          </a:ln>
        </p:spPr>
      </p:pic>
      <p:sp>
        <p:nvSpPr>
          <p:cNvPr id="8" name="Date Placeholder 7"/>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7935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717359" y="4060852"/>
            <a:ext cx="2743915"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mtClean="0"/>
              <a:t>Cluster Shared Volumes (CSV)</a:t>
            </a:r>
            <a:endParaRPr lang="en-US" dirty="0"/>
          </a:p>
        </p:txBody>
      </p:sp>
      <p:sp>
        <p:nvSpPr>
          <p:cNvPr id="6" name="Content Placeholder 5"/>
          <p:cNvSpPr>
            <a:spLocks noGrp="1"/>
          </p:cNvSpPr>
          <p:nvPr>
            <p:ph idx="1"/>
          </p:nvPr>
        </p:nvSpPr>
        <p:spPr>
          <a:xfrm>
            <a:off x="251520" y="1678955"/>
            <a:ext cx="8229600" cy="4693875"/>
          </a:xfrm>
        </p:spPr>
        <p:txBody>
          <a:bodyPr>
            <a:normAutofit/>
          </a:bodyPr>
          <a:lstStyle/>
          <a:p>
            <a:r>
              <a:rPr lang="en-US" dirty="0"/>
              <a:t>Allows multiple servers simultaneous access to a common NTFS volume</a:t>
            </a:r>
          </a:p>
          <a:p>
            <a:r>
              <a:rPr lang="en-US" dirty="0"/>
              <a:t>Simplifies storage management</a:t>
            </a:r>
          </a:p>
          <a:p>
            <a:r>
              <a:rPr lang="en-US" dirty="0"/>
              <a:t>Increases </a:t>
            </a:r>
            <a:r>
              <a:rPr lang="en-US" dirty="0" smtClean="0"/>
              <a:t>resiliency</a:t>
            </a:r>
            <a:endParaRPr lang="en-US" dirty="0"/>
          </a:p>
        </p:txBody>
      </p:sp>
      <p:sp>
        <p:nvSpPr>
          <p:cNvPr id="4" name="Rounded Rectangle 3"/>
          <p:cNvSpPr/>
          <p:nvPr/>
        </p:nvSpPr>
        <p:spPr bwMode="auto">
          <a:xfrm>
            <a:off x="3828856" y="5061070"/>
            <a:ext cx="2515255" cy="45901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13" name="Picture 2" descr="\\eventsql\dvd\Online_ART\DVD_ART36\Artwork_Imagery\Icons - Illustrations\Internet Clouds web\cloud illustration icon.png"/>
          <p:cNvPicPr>
            <a:picLocks noChangeAspect="1" noChangeArrowheads="1"/>
          </p:cNvPicPr>
          <p:nvPr/>
        </p:nvPicPr>
        <p:blipFill>
          <a:blip r:embed="rId3" cstate="print"/>
          <a:srcRect/>
          <a:stretch>
            <a:fillRect/>
          </a:stretch>
        </p:blipFill>
        <p:spPr bwMode="auto">
          <a:xfrm>
            <a:off x="4229011" y="5670669"/>
            <a:ext cx="1657782" cy="414010"/>
          </a:xfrm>
          <a:prstGeom prst="rect">
            <a:avLst/>
          </a:prstGeom>
          <a:noFill/>
        </p:spPr>
      </p:pic>
      <p:sp>
        <p:nvSpPr>
          <p:cNvPr id="14" name="TextBox 13"/>
          <p:cNvSpPr txBox="1"/>
          <p:nvPr/>
        </p:nvSpPr>
        <p:spPr>
          <a:xfrm>
            <a:off x="4857824" y="5746869"/>
            <a:ext cx="429926" cy="261610"/>
          </a:xfrm>
          <a:prstGeom prst="rect">
            <a:avLst/>
          </a:prstGeom>
          <a:noFill/>
        </p:spPr>
        <p:txBody>
          <a:bodyPr wrap="none" rtlCol="0">
            <a:spAutoFit/>
          </a:bodyPr>
          <a:lstStyle/>
          <a:p>
            <a:r>
              <a:rPr lang="en-US" sz="1100" b="1" dirty="0" smtClean="0"/>
              <a:t>SAN</a:t>
            </a:r>
            <a:endParaRPr lang="en-US" sz="1100" b="1" dirty="0"/>
          </a:p>
        </p:txBody>
      </p:sp>
      <p:pic>
        <p:nvPicPr>
          <p:cNvPr id="17" name="Picture 18" descr="Database blue"/>
          <p:cNvPicPr>
            <a:picLocks noChangeAspect="1" noChangeArrowheads="1"/>
          </p:cNvPicPr>
          <p:nvPr/>
        </p:nvPicPr>
        <p:blipFill>
          <a:blip r:embed="rId4" cstate="print"/>
          <a:srcRect/>
          <a:stretch>
            <a:fillRect/>
          </a:stretch>
        </p:blipFill>
        <p:spPr bwMode="auto">
          <a:xfrm>
            <a:off x="4889006" y="6172200"/>
            <a:ext cx="285824" cy="488114"/>
          </a:xfrm>
          <a:prstGeom prst="rect">
            <a:avLst/>
          </a:prstGeom>
          <a:noFill/>
        </p:spPr>
      </p:pic>
      <p:sp>
        <p:nvSpPr>
          <p:cNvPr id="23" name="Right Arrow 22"/>
          <p:cNvSpPr/>
          <p:nvPr/>
        </p:nvSpPr>
        <p:spPr bwMode="auto">
          <a:xfrm rot="2984901" flipV="1">
            <a:off x="3923919" y="5760482"/>
            <a:ext cx="1339607" cy="12288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5" name="Right Arrow 24"/>
          <p:cNvSpPr/>
          <p:nvPr/>
        </p:nvSpPr>
        <p:spPr bwMode="auto">
          <a:xfrm rot="4580151" flipV="1">
            <a:off x="4333439" y="5632704"/>
            <a:ext cx="1102490" cy="156305"/>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6" name="Right Arrow 25"/>
          <p:cNvSpPr/>
          <p:nvPr/>
        </p:nvSpPr>
        <p:spPr bwMode="auto">
          <a:xfrm rot="8384476" flipV="1">
            <a:off x="5000303" y="5760227"/>
            <a:ext cx="1215727" cy="179057"/>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7" name="Right Arrow 26"/>
          <p:cNvSpPr/>
          <p:nvPr/>
        </p:nvSpPr>
        <p:spPr bwMode="auto">
          <a:xfrm rot="6838734" flipV="1">
            <a:off x="4711189" y="5657539"/>
            <a:ext cx="1102490" cy="156305"/>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8" name="Server R2 Col1" descr="black-rack-server.png"/>
          <p:cNvPicPr>
            <a:picLocks noChangeAspect="1"/>
          </p:cNvPicPr>
          <p:nvPr/>
        </p:nvPicPr>
        <p:blipFill>
          <a:blip r:embed="rId5" cstate="print"/>
          <a:stretch>
            <a:fillRect/>
          </a:stretch>
        </p:blipFill>
        <p:spPr>
          <a:xfrm>
            <a:off x="4574305" y="5143566"/>
            <a:ext cx="569344" cy="384680"/>
          </a:xfrm>
          <a:prstGeom prst="rect">
            <a:avLst/>
          </a:prstGeom>
        </p:spPr>
      </p:pic>
      <p:pic>
        <p:nvPicPr>
          <p:cNvPr id="12" name="Server R2 Col1" descr="black-rack-server.png"/>
          <p:cNvPicPr>
            <a:picLocks noChangeAspect="1"/>
          </p:cNvPicPr>
          <p:nvPr/>
        </p:nvPicPr>
        <p:blipFill>
          <a:blip r:embed="rId5" cstate="print"/>
          <a:stretch>
            <a:fillRect/>
          </a:stretch>
        </p:blipFill>
        <p:spPr>
          <a:xfrm>
            <a:off x="5171088" y="5143566"/>
            <a:ext cx="569344" cy="384680"/>
          </a:xfrm>
          <a:prstGeom prst="rect">
            <a:avLst/>
          </a:prstGeom>
        </p:spPr>
      </p:pic>
      <p:pic>
        <p:nvPicPr>
          <p:cNvPr id="20" name="Server R2 Col1" descr="black-rack-server.png"/>
          <p:cNvPicPr>
            <a:picLocks noChangeAspect="1"/>
          </p:cNvPicPr>
          <p:nvPr/>
        </p:nvPicPr>
        <p:blipFill>
          <a:blip r:embed="rId5" cstate="print"/>
          <a:stretch>
            <a:fillRect/>
          </a:stretch>
        </p:blipFill>
        <p:spPr>
          <a:xfrm>
            <a:off x="3946314" y="5143566"/>
            <a:ext cx="569344" cy="384680"/>
          </a:xfrm>
          <a:prstGeom prst="rect">
            <a:avLst/>
          </a:prstGeom>
        </p:spPr>
      </p:pic>
      <p:pic>
        <p:nvPicPr>
          <p:cNvPr id="21" name="Server R2 Col1" descr="black-rack-server.png"/>
          <p:cNvPicPr>
            <a:picLocks noChangeAspect="1"/>
          </p:cNvPicPr>
          <p:nvPr/>
        </p:nvPicPr>
        <p:blipFill>
          <a:blip r:embed="rId5" cstate="print"/>
          <a:stretch>
            <a:fillRect/>
          </a:stretch>
        </p:blipFill>
        <p:spPr>
          <a:xfrm>
            <a:off x="5774768" y="5143566"/>
            <a:ext cx="569344" cy="384680"/>
          </a:xfrm>
          <a:prstGeom prst="rect">
            <a:avLst/>
          </a:prstGeom>
        </p:spPr>
      </p:pic>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7692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Cluster Shared Volumes</a:t>
            </a:r>
            <a:endParaRPr lang="en-US" dirty="0"/>
          </a:p>
        </p:txBody>
      </p:sp>
      <p:sp>
        <p:nvSpPr>
          <p:cNvPr id="5" name="Content Placeholder 4"/>
          <p:cNvSpPr>
            <a:spLocks noGrp="1"/>
          </p:cNvSpPr>
          <p:nvPr>
            <p:ph idx="1"/>
          </p:nvPr>
        </p:nvSpPr>
        <p:spPr>
          <a:xfrm>
            <a:off x="380999" y="1339305"/>
            <a:ext cx="8413680" cy="3594830"/>
          </a:xfrm>
        </p:spPr>
        <p:txBody>
          <a:bodyPr/>
          <a:lstStyle/>
          <a:p>
            <a:pPr lvl="0"/>
            <a:r>
              <a:rPr lang="en-US" dirty="0" smtClean="0"/>
              <a:t>Distributed file access solution for Hyper-V</a:t>
            </a:r>
          </a:p>
          <a:p>
            <a:pPr lvl="0"/>
            <a:r>
              <a:rPr lang="en-US" dirty="0" smtClean="0"/>
              <a:t>Concurrent access to disk from any node</a:t>
            </a:r>
          </a:p>
          <a:p>
            <a:pPr lvl="0"/>
            <a:r>
              <a:rPr lang="en-US" dirty="0" smtClean="0"/>
              <a:t>VMs do not know their host</a:t>
            </a:r>
          </a:p>
          <a:p>
            <a:pPr lvl="0"/>
            <a:r>
              <a:rPr lang="en-US" dirty="0" smtClean="0"/>
              <a:t>VMs no longer bound to storage</a:t>
            </a:r>
          </a:p>
          <a:p>
            <a:pPr lvl="0"/>
            <a:r>
              <a:rPr lang="en-US" dirty="0" smtClean="0"/>
              <a:t>VMs can share a CSV disk to reduce LUNs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05064"/>
            <a:ext cx="3744416" cy="236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96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smtClean="0"/>
              <a:t>Cluster Shared Volume Overview</a:t>
            </a:r>
            <a:endParaRPr lang="en-US" dirty="0"/>
          </a:p>
        </p:txBody>
      </p:sp>
      <p:sp>
        <p:nvSpPr>
          <p:cNvPr id="37" name="Rounded Rectangle 36"/>
          <p:cNvSpPr/>
          <p:nvPr/>
        </p:nvSpPr>
        <p:spPr bwMode="auto">
          <a:xfrm>
            <a:off x="2468841" y="1682152"/>
            <a:ext cx="4190294" cy="2321943"/>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9" name="Line 6"/>
          <p:cNvSpPr>
            <a:spLocks noChangeShapeType="1"/>
          </p:cNvSpPr>
          <p:nvPr/>
        </p:nvSpPr>
        <p:spPr bwMode="auto">
          <a:xfrm>
            <a:off x="4539127" y="3726263"/>
            <a:ext cx="34298" cy="597644"/>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3" name="Line 5"/>
          <p:cNvSpPr>
            <a:spLocks noChangeShapeType="1"/>
          </p:cNvSpPr>
          <p:nvPr/>
        </p:nvSpPr>
        <p:spPr bwMode="auto">
          <a:xfrm>
            <a:off x="3383266" y="3433188"/>
            <a:ext cx="733750" cy="954515"/>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4" name="Line 6"/>
          <p:cNvSpPr>
            <a:spLocks noChangeShapeType="1"/>
          </p:cNvSpPr>
          <p:nvPr/>
        </p:nvSpPr>
        <p:spPr bwMode="auto">
          <a:xfrm flipH="1">
            <a:off x="5026335" y="3676023"/>
            <a:ext cx="794290" cy="775476"/>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5" name="Line 7"/>
          <p:cNvSpPr>
            <a:spLocks noChangeShapeType="1"/>
          </p:cNvSpPr>
          <p:nvPr/>
        </p:nvSpPr>
        <p:spPr bwMode="auto">
          <a:xfrm>
            <a:off x="4562370" y="4802307"/>
            <a:ext cx="0" cy="304800"/>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6" name="Rectangle 17"/>
          <p:cNvSpPr>
            <a:spLocks noChangeArrowheads="1"/>
          </p:cNvSpPr>
          <p:nvPr/>
        </p:nvSpPr>
        <p:spPr bwMode="auto">
          <a:xfrm>
            <a:off x="2905848" y="5087652"/>
            <a:ext cx="3367074" cy="1041843"/>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endParaRPr lang="en-US" dirty="0"/>
          </a:p>
        </p:txBody>
      </p:sp>
      <p:sp>
        <p:nvSpPr>
          <p:cNvPr id="47" name="Text Box 20"/>
          <p:cNvSpPr txBox="1">
            <a:spLocks noChangeArrowheads="1"/>
          </p:cNvSpPr>
          <p:nvPr/>
        </p:nvSpPr>
        <p:spPr bwMode="auto">
          <a:xfrm>
            <a:off x="3089026" y="5433618"/>
            <a:ext cx="620897" cy="707880"/>
          </a:xfrm>
          <a:prstGeom prst="rect">
            <a:avLst/>
          </a:prstGeom>
          <a:noFill/>
          <a:ln w="9525">
            <a:noFill/>
            <a:miter lim="800000"/>
            <a:headEnd/>
            <a:tailEnd/>
          </a:ln>
          <a:effectLst/>
        </p:spPr>
        <p:txBody>
          <a:bodyPr wrap="square" lIns="91432" tIns="45717" rIns="91432" bIns="45717">
            <a:spAutoFit/>
          </a:bodyPr>
          <a:lstStyle/>
          <a:p>
            <a:pPr>
              <a:lnSpc>
                <a:spcPct val="100000"/>
              </a:lnSpc>
              <a:spcBef>
                <a:spcPct val="0"/>
              </a:spcBef>
              <a:buNone/>
            </a:pPr>
            <a:r>
              <a:rPr lang="en-US" sz="2000" dirty="0" smtClean="0">
                <a:effectLst>
                  <a:outerShdw blurRad="38100" dist="38100" dir="2700000" algn="tl">
                    <a:srgbClr val="000000">
                      <a:alpha val="43137"/>
                    </a:srgbClr>
                  </a:outerShdw>
                </a:effectLst>
              </a:rPr>
              <a:t>Disk5</a:t>
            </a:r>
            <a:endParaRPr lang="en-US" sz="2000" dirty="0">
              <a:effectLst>
                <a:outerShdw blurRad="38100" dist="38100" dir="2700000" algn="tl">
                  <a:srgbClr val="000000">
                    <a:alpha val="43137"/>
                  </a:srgbClr>
                </a:outerShdw>
              </a:effectLst>
            </a:endParaRPr>
          </a:p>
        </p:txBody>
      </p:sp>
      <p:sp>
        <p:nvSpPr>
          <p:cNvPr id="51" name="Line Callout 1 (Border and Accent Bar) 50"/>
          <p:cNvSpPr/>
          <p:nvPr/>
        </p:nvSpPr>
        <p:spPr bwMode="auto">
          <a:xfrm>
            <a:off x="1589796" y="4802308"/>
            <a:ext cx="994723" cy="321477"/>
          </a:xfrm>
          <a:prstGeom prst="accentBorderCallout1">
            <a:avLst>
              <a:gd name="adj1" fmla="val 42284"/>
              <a:gd name="adj2" fmla="val 104657"/>
              <a:gd name="adj3" fmla="val 179149"/>
              <a:gd name="adj4" fmla="val 21192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Single Volume</a:t>
            </a:r>
          </a:p>
        </p:txBody>
      </p:sp>
      <p:pic>
        <p:nvPicPr>
          <p:cNvPr id="52" name="Picture 2" descr="C:\Users\shonsh\Desktop\images\host.png"/>
          <p:cNvPicPr>
            <a:picLocks noChangeAspect="1" noChangeArrowheads="1"/>
          </p:cNvPicPr>
          <p:nvPr/>
        </p:nvPicPr>
        <p:blipFill>
          <a:blip r:embed="rId4"/>
          <a:srcRect/>
          <a:stretch>
            <a:fillRect/>
          </a:stretch>
        </p:blipFill>
        <p:spPr bwMode="auto">
          <a:xfrm>
            <a:off x="2723770" y="1906938"/>
            <a:ext cx="888947" cy="1919810"/>
          </a:xfrm>
          <a:prstGeom prst="rect">
            <a:avLst/>
          </a:prstGeom>
          <a:noFill/>
        </p:spPr>
      </p:pic>
      <p:pic>
        <p:nvPicPr>
          <p:cNvPr id="56" name="Picture 3" descr="C:\Users\shonsh\Desktop\images\VM.png"/>
          <p:cNvPicPr>
            <a:picLocks noChangeAspect="1" noChangeArrowheads="1"/>
          </p:cNvPicPr>
          <p:nvPr/>
        </p:nvPicPr>
        <p:blipFill>
          <a:blip r:embed="rId5" cstate="print"/>
          <a:srcRect/>
          <a:stretch>
            <a:fillRect/>
          </a:stretch>
        </p:blipFill>
        <p:spPr bwMode="auto">
          <a:xfrm>
            <a:off x="3177739" y="2194152"/>
            <a:ext cx="348837" cy="753364"/>
          </a:xfrm>
          <a:prstGeom prst="rect">
            <a:avLst/>
          </a:prstGeom>
          <a:noFill/>
        </p:spPr>
      </p:pic>
      <p:pic>
        <p:nvPicPr>
          <p:cNvPr id="63" name="Picture 2" descr="C:\Users\shonsh\Desktop\images\host.png"/>
          <p:cNvPicPr>
            <a:picLocks noChangeAspect="1" noChangeArrowheads="1"/>
          </p:cNvPicPr>
          <p:nvPr/>
        </p:nvPicPr>
        <p:blipFill>
          <a:blip r:embed="rId4"/>
          <a:srcRect/>
          <a:stretch>
            <a:fillRect/>
          </a:stretch>
        </p:blipFill>
        <p:spPr bwMode="auto">
          <a:xfrm>
            <a:off x="4150791" y="1925080"/>
            <a:ext cx="888947" cy="1919810"/>
          </a:xfrm>
          <a:prstGeom prst="rect">
            <a:avLst/>
          </a:prstGeom>
          <a:noFill/>
        </p:spPr>
      </p:pic>
      <p:pic>
        <p:nvPicPr>
          <p:cNvPr id="64" name="Picture 3" descr="C:\Users\shonsh\Desktop\images\VM.png"/>
          <p:cNvPicPr>
            <a:picLocks noChangeAspect="1" noChangeArrowheads="1"/>
          </p:cNvPicPr>
          <p:nvPr/>
        </p:nvPicPr>
        <p:blipFill>
          <a:blip r:embed="rId5" cstate="print"/>
          <a:srcRect/>
          <a:stretch>
            <a:fillRect/>
          </a:stretch>
        </p:blipFill>
        <p:spPr bwMode="auto">
          <a:xfrm>
            <a:off x="4604760" y="2212295"/>
            <a:ext cx="348837" cy="753364"/>
          </a:xfrm>
          <a:prstGeom prst="rect">
            <a:avLst/>
          </a:prstGeom>
          <a:noFill/>
        </p:spPr>
      </p:pic>
      <p:pic>
        <p:nvPicPr>
          <p:cNvPr id="65" name="Picture 2" descr="C:\Users\shonsh\Desktop\images\host.png"/>
          <p:cNvPicPr>
            <a:picLocks noChangeAspect="1" noChangeArrowheads="1"/>
          </p:cNvPicPr>
          <p:nvPr/>
        </p:nvPicPr>
        <p:blipFill>
          <a:blip r:embed="rId4"/>
          <a:srcRect/>
          <a:stretch>
            <a:fillRect/>
          </a:stretch>
        </p:blipFill>
        <p:spPr bwMode="auto">
          <a:xfrm>
            <a:off x="5558975" y="1943223"/>
            <a:ext cx="888947" cy="1919810"/>
          </a:xfrm>
          <a:prstGeom prst="rect">
            <a:avLst/>
          </a:prstGeom>
          <a:noFill/>
        </p:spPr>
      </p:pic>
      <p:pic>
        <p:nvPicPr>
          <p:cNvPr id="66" name="Picture 3" descr="C:\Users\shonsh\Desktop\images\VM.png"/>
          <p:cNvPicPr>
            <a:picLocks noChangeAspect="1" noChangeArrowheads="1"/>
          </p:cNvPicPr>
          <p:nvPr/>
        </p:nvPicPr>
        <p:blipFill>
          <a:blip r:embed="rId5" cstate="print"/>
          <a:srcRect/>
          <a:stretch>
            <a:fillRect/>
          </a:stretch>
        </p:blipFill>
        <p:spPr bwMode="auto">
          <a:xfrm>
            <a:off x="6012943" y="2230437"/>
            <a:ext cx="348837" cy="753364"/>
          </a:xfrm>
          <a:prstGeom prst="rect">
            <a:avLst/>
          </a:prstGeom>
          <a:noFill/>
        </p:spPr>
      </p:pic>
      <p:sp>
        <p:nvSpPr>
          <p:cNvPr id="67" name="Can 66"/>
          <p:cNvSpPr/>
          <p:nvPr/>
        </p:nvSpPr>
        <p:spPr>
          <a:xfrm>
            <a:off x="3753903" y="5208402"/>
            <a:ext cx="1633295" cy="812240"/>
          </a:xfrm>
          <a:prstGeom prst="can">
            <a:avLst>
              <a:gd name="adj" fmla="val 2959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a:endParaRPr lang="en-US" dirty="0" smtClean="0">
              <a:solidFill>
                <a:schemeClr val="tx1"/>
              </a:solidFill>
              <a:latin typeface="Segoe" pitchFamily="34" charset="0"/>
            </a:endParaRPr>
          </a:p>
        </p:txBody>
      </p:sp>
      <p:grpSp>
        <p:nvGrpSpPr>
          <p:cNvPr id="68" name="Group 50"/>
          <p:cNvGrpSpPr/>
          <p:nvPr/>
        </p:nvGrpSpPr>
        <p:grpSpPr>
          <a:xfrm>
            <a:off x="3961418" y="5407788"/>
            <a:ext cx="393056" cy="524416"/>
            <a:chOff x="1145861" y="6690311"/>
            <a:chExt cx="628726" cy="629299"/>
          </a:xfrm>
        </p:grpSpPr>
        <p:sp>
          <p:nvSpPr>
            <p:cNvPr id="69" name="Rounded Rectangle 6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70"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71" name="TextBox 70"/>
            <p:cNvSpPr txBox="1"/>
            <p:nvPr/>
          </p:nvSpPr>
          <p:spPr>
            <a:xfrm>
              <a:off x="1145861" y="7042612"/>
              <a:ext cx="628726" cy="276998"/>
            </a:xfrm>
            <a:prstGeom prst="rect">
              <a:avLst/>
            </a:prstGeom>
          </p:spPr>
          <p:txBody>
            <a:bodyPr wrap="none" rtlCol="0">
              <a:spAutoFit/>
            </a:bodyPr>
            <a:lstStyle/>
            <a:p>
              <a:pPr>
                <a:buNone/>
              </a:pPr>
              <a:r>
                <a:rPr lang="en-US" sz="900" dirty="0" smtClean="0"/>
                <a:t>VHD</a:t>
              </a:r>
              <a:endParaRPr lang="en-US" sz="2000" dirty="0" smtClean="0"/>
            </a:p>
          </p:txBody>
        </p:sp>
      </p:grpSp>
      <p:grpSp>
        <p:nvGrpSpPr>
          <p:cNvPr id="72" name="Group 51"/>
          <p:cNvGrpSpPr/>
          <p:nvPr/>
        </p:nvGrpSpPr>
        <p:grpSpPr>
          <a:xfrm>
            <a:off x="4364504" y="5409183"/>
            <a:ext cx="393056" cy="524416"/>
            <a:chOff x="1145861" y="6690311"/>
            <a:chExt cx="628726" cy="629299"/>
          </a:xfrm>
        </p:grpSpPr>
        <p:sp>
          <p:nvSpPr>
            <p:cNvPr id="73" name="Rounded Rectangle 7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74"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75" name="TextBox 74"/>
            <p:cNvSpPr txBox="1"/>
            <p:nvPr/>
          </p:nvSpPr>
          <p:spPr>
            <a:xfrm>
              <a:off x="1145861" y="7042612"/>
              <a:ext cx="628726" cy="276998"/>
            </a:xfrm>
            <a:prstGeom prst="rect">
              <a:avLst/>
            </a:prstGeom>
          </p:spPr>
          <p:txBody>
            <a:bodyPr wrap="none" rtlCol="0">
              <a:spAutoFit/>
            </a:bodyPr>
            <a:lstStyle/>
            <a:p>
              <a:pPr>
                <a:buNone/>
              </a:pPr>
              <a:r>
                <a:rPr lang="en-US" sz="900" dirty="0" smtClean="0"/>
                <a:t>VHD</a:t>
              </a:r>
              <a:endParaRPr lang="en-US" sz="2000" dirty="0" smtClean="0"/>
            </a:p>
          </p:txBody>
        </p:sp>
      </p:grpSp>
      <p:grpSp>
        <p:nvGrpSpPr>
          <p:cNvPr id="76" name="Group 55"/>
          <p:cNvGrpSpPr/>
          <p:nvPr/>
        </p:nvGrpSpPr>
        <p:grpSpPr>
          <a:xfrm>
            <a:off x="4735133" y="5409184"/>
            <a:ext cx="393056" cy="524416"/>
            <a:chOff x="1145861" y="6690311"/>
            <a:chExt cx="628726" cy="629299"/>
          </a:xfrm>
        </p:grpSpPr>
        <p:sp>
          <p:nvSpPr>
            <p:cNvPr id="77" name="Rounded Rectangle 7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78"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79" name="TextBox 78"/>
            <p:cNvSpPr txBox="1"/>
            <p:nvPr/>
          </p:nvSpPr>
          <p:spPr>
            <a:xfrm>
              <a:off x="1145861" y="7042612"/>
              <a:ext cx="628726" cy="276998"/>
            </a:xfrm>
            <a:prstGeom prst="rect">
              <a:avLst/>
            </a:prstGeom>
          </p:spPr>
          <p:txBody>
            <a:bodyPr wrap="none" rtlCol="0">
              <a:spAutoFit/>
            </a:bodyPr>
            <a:lstStyle/>
            <a:p>
              <a:pPr>
                <a:buNone/>
              </a:pPr>
              <a:r>
                <a:rPr lang="en-US" sz="900" dirty="0" smtClean="0"/>
                <a:t>VHD</a:t>
              </a:r>
              <a:endParaRPr lang="en-US" sz="2000" dirty="0" smtClean="0"/>
            </a:p>
          </p:txBody>
        </p:sp>
      </p:grpSp>
      <p:sp>
        <p:nvSpPr>
          <p:cNvPr id="80" name="Right Arrow 79"/>
          <p:cNvSpPr/>
          <p:nvPr/>
        </p:nvSpPr>
        <p:spPr bwMode="auto">
          <a:xfrm rot="4298736">
            <a:off x="2519044" y="4113272"/>
            <a:ext cx="2483118" cy="109481"/>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1" name="Right Arrow 80"/>
          <p:cNvSpPr/>
          <p:nvPr/>
        </p:nvSpPr>
        <p:spPr bwMode="auto">
          <a:xfrm rot="7367473">
            <a:off x="4180866" y="4142606"/>
            <a:ext cx="2727833" cy="10538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82" name="Group 57"/>
          <p:cNvGrpSpPr/>
          <p:nvPr/>
        </p:nvGrpSpPr>
        <p:grpSpPr>
          <a:xfrm>
            <a:off x="3981118" y="4197300"/>
            <a:ext cx="1209928" cy="910638"/>
            <a:chOff x="6296149" y="4859530"/>
            <a:chExt cx="1612817" cy="910638"/>
          </a:xfrm>
        </p:grpSpPr>
        <p:pic>
          <p:nvPicPr>
            <p:cNvPr id="83" name="Picture 10" descr="C:\Documents and Settings\Pennie\My Documents\ACERDATA (D)\Pennie's documents\MS Image\Shapes and Graphics\Internet Cloud\cloud 1.png"/>
            <p:cNvPicPr>
              <a:picLocks noChangeAspect="1" noChangeArrowheads="1"/>
            </p:cNvPicPr>
            <p:nvPr/>
          </p:nvPicPr>
          <p:blipFill>
            <a:blip r:embed="rId7" cstate="print"/>
            <a:srcRect/>
            <a:stretch>
              <a:fillRect/>
            </a:stretch>
          </p:blipFill>
          <p:spPr bwMode="auto">
            <a:xfrm>
              <a:off x="6296149" y="4859530"/>
              <a:ext cx="1612817" cy="910638"/>
            </a:xfrm>
            <a:prstGeom prst="rect">
              <a:avLst/>
            </a:prstGeom>
            <a:noFill/>
          </p:spPr>
        </p:pic>
        <p:sp>
          <p:nvSpPr>
            <p:cNvPr id="84" name="TextBox 83"/>
            <p:cNvSpPr txBox="1"/>
            <p:nvPr/>
          </p:nvSpPr>
          <p:spPr>
            <a:xfrm>
              <a:off x="6766155" y="5058889"/>
              <a:ext cx="761036" cy="369332"/>
            </a:xfrm>
            <a:prstGeom prst="rect">
              <a:avLst/>
            </a:prstGeom>
            <a:noFill/>
          </p:spPr>
          <p:txBody>
            <a:bodyPr wrap="none" rtlCol="0">
              <a:spAutoFit/>
            </a:bodyPr>
            <a:lstStyle/>
            <a:p>
              <a:pPr algn="ctr">
                <a:buNone/>
              </a:pP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85" name="Right Arrow 84"/>
          <p:cNvSpPr/>
          <p:nvPr/>
        </p:nvSpPr>
        <p:spPr bwMode="auto">
          <a:xfrm rot="5773966">
            <a:off x="3445655" y="4152282"/>
            <a:ext cx="2401093" cy="97272"/>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6" name="Line Callout 1 (Border and Accent Bar) 85"/>
          <p:cNvSpPr/>
          <p:nvPr/>
        </p:nvSpPr>
        <p:spPr bwMode="auto">
          <a:xfrm>
            <a:off x="6830630" y="1417674"/>
            <a:ext cx="1274612" cy="663056"/>
          </a:xfrm>
          <a:prstGeom prst="accentBorderCallout1">
            <a:avLst>
              <a:gd name="adj1" fmla="val 70064"/>
              <a:gd name="adj2" fmla="val -4141"/>
              <a:gd name="adj3" fmla="val 145750"/>
              <a:gd name="adj4" fmla="val -4192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dirty="0" smtClean="0">
                <a:solidFill>
                  <a:schemeClr val="bg1"/>
                </a:solidFill>
                <a:effectLst/>
              </a:rPr>
              <a:t>Concurrent access to a single file system</a:t>
            </a:r>
          </a:p>
        </p:txBody>
      </p:sp>
    </p:spTree>
    <p:custDataLst>
      <p:tags r:id="rId1"/>
    </p:custDataLst>
    <p:extLst>
      <p:ext uri="{BB962C8B-B14F-4D97-AF65-F5344CB8AC3E}">
        <p14:creationId xmlns:p14="http://schemas.microsoft.com/office/powerpoint/2010/main" val="84231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CSV Compatibility</a:t>
            </a:r>
            <a:endParaRPr lang="en-US" dirty="0"/>
          </a:p>
        </p:txBody>
      </p:sp>
      <p:sp>
        <p:nvSpPr>
          <p:cNvPr id="3" name="Content Placeholder 2"/>
          <p:cNvSpPr>
            <a:spLocks noGrp="1"/>
          </p:cNvSpPr>
          <p:nvPr>
            <p:ph idx="1"/>
          </p:nvPr>
        </p:nvSpPr>
        <p:spPr/>
        <p:txBody>
          <a:bodyPr>
            <a:normAutofit lnSpcReduction="10000"/>
          </a:bodyPr>
          <a:lstStyle/>
          <a:p>
            <a:r>
              <a:rPr lang="en-US" dirty="0" smtClean="0"/>
              <a:t>CSV is fully compatible with what you have deployed today with Win2008!</a:t>
            </a:r>
          </a:p>
          <a:p>
            <a:pPr lvl="1"/>
            <a:r>
              <a:rPr lang="en-US" dirty="0" smtClean="0"/>
              <a:t>No special hardware requirements</a:t>
            </a:r>
          </a:p>
          <a:p>
            <a:pPr lvl="1"/>
            <a:r>
              <a:rPr lang="en-US" dirty="0" smtClean="0"/>
              <a:t>No file type restrictions</a:t>
            </a:r>
          </a:p>
          <a:p>
            <a:pPr lvl="1"/>
            <a:r>
              <a:rPr lang="en-US" dirty="0" smtClean="0"/>
              <a:t>No directory structure or depth limitations</a:t>
            </a:r>
          </a:p>
          <a:p>
            <a:pPr lvl="1"/>
            <a:r>
              <a:rPr lang="en-US" dirty="0" smtClean="0"/>
              <a:t>No special agents or additional installations</a:t>
            </a:r>
          </a:p>
          <a:p>
            <a:pPr lvl="1"/>
            <a:r>
              <a:rPr lang="en-US" dirty="0" smtClean="0"/>
              <a:t>No proprietary file system</a:t>
            </a:r>
          </a:p>
          <a:p>
            <a:pPr lvl="2"/>
            <a:r>
              <a:rPr lang="en-US" dirty="0" smtClean="0"/>
              <a:t>Uses well established traditional NTFS</a:t>
            </a:r>
          </a:p>
          <a:p>
            <a:pPr lvl="2"/>
            <a:r>
              <a:rPr lang="en-US" dirty="0" smtClean="0"/>
              <a:t>Simple migrations to CSV</a:t>
            </a:r>
            <a:endParaRPr lang="en-US" dirty="0"/>
          </a:p>
        </p:txBody>
      </p:sp>
    </p:spTree>
    <p:extLst>
      <p:ext uri="{BB962C8B-B14F-4D97-AF65-F5344CB8AC3E}">
        <p14:creationId xmlns:p14="http://schemas.microsoft.com/office/powerpoint/2010/main" val="266403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Configuring a CSV</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256874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82481" y="32618"/>
            <a:ext cx="8229600" cy="1143000"/>
          </a:xfrm>
        </p:spPr>
        <p:txBody>
          <a:bodyPr/>
          <a:lstStyle/>
          <a:p>
            <a:r>
              <a:rPr dirty="0" smtClean="0"/>
              <a:t>I/O Connectivity Fault Tolerance</a:t>
            </a:r>
            <a:endParaRPr lang="en-US" dirty="0"/>
          </a:p>
        </p:txBody>
      </p:sp>
      <p:sp>
        <p:nvSpPr>
          <p:cNvPr id="34" name="Rounded Rectangle 33"/>
          <p:cNvSpPr/>
          <p:nvPr/>
        </p:nvSpPr>
        <p:spPr bwMode="auto">
          <a:xfrm>
            <a:off x="2468841" y="1682152"/>
            <a:ext cx="4190294" cy="2321943"/>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5" name="Line 5"/>
          <p:cNvSpPr>
            <a:spLocks noChangeShapeType="1"/>
          </p:cNvSpPr>
          <p:nvPr/>
        </p:nvSpPr>
        <p:spPr bwMode="auto">
          <a:xfrm>
            <a:off x="3676577" y="3322041"/>
            <a:ext cx="498933" cy="1079839"/>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6" name="Line 6"/>
          <p:cNvSpPr>
            <a:spLocks noChangeShapeType="1"/>
          </p:cNvSpPr>
          <p:nvPr/>
        </p:nvSpPr>
        <p:spPr bwMode="auto">
          <a:xfrm flipH="1">
            <a:off x="4962523" y="3540155"/>
            <a:ext cx="551721" cy="95735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6" name="Line 7"/>
          <p:cNvSpPr>
            <a:spLocks noChangeShapeType="1"/>
          </p:cNvSpPr>
          <p:nvPr/>
        </p:nvSpPr>
        <p:spPr bwMode="auto">
          <a:xfrm>
            <a:off x="4562370" y="4873187"/>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1" name="Line Callout 1 (Border and Accent Bar) 50"/>
          <p:cNvSpPr/>
          <p:nvPr/>
        </p:nvSpPr>
        <p:spPr bwMode="auto">
          <a:xfrm>
            <a:off x="6597751" y="2319469"/>
            <a:ext cx="1000006" cy="650876"/>
          </a:xfrm>
          <a:prstGeom prst="accentBorderCallout1">
            <a:avLst>
              <a:gd name="adj1" fmla="val 18750"/>
              <a:gd name="adj2" fmla="val -6445"/>
              <a:gd name="adj3" fmla="val 70871"/>
              <a:gd name="adj4" fmla="val -44683"/>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VM running on Node 2 is unaffected</a:t>
            </a:r>
          </a:p>
        </p:txBody>
      </p:sp>
      <p:sp>
        <p:nvSpPr>
          <p:cNvPr id="52" name="Line Callout 1 (Border and Accent Bar) 51"/>
          <p:cNvSpPr/>
          <p:nvPr/>
        </p:nvSpPr>
        <p:spPr bwMode="auto">
          <a:xfrm>
            <a:off x="1933309" y="3816991"/>
            <a:ext cx="844011" cy="550046"/>
          </a:xfrm>
          <a:prstGeom prst="accentBorderCallout1">
            <a:avLst>
              <a:gd name="adj1" fmla="val 27181"/>
              <a:gd name="adj2" fmla="val 107948"/>
              <a:gd name="adj3" fmla="val -9221"/>
              <a:gd name="adj4" fmla="val 15410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Coordination Node</a:t>
            </a:r>
          </a:p>
        </p:txBody>
      </p:sp>
      <p:sp>
        <p:nvSpPr>
          <p:cNvPr id="55" name="Line Callout 1 (Border and Accent Bar) 54"/>
          <p:cNvSpPr/>
          <p:nvPr/>
        </p:nvSpPr>
        <p:spPr bwMode="auto">
          <a:xfrm>
            <a:off x="5825703" y="4487315"/>
            <a:ext cx="1104552" cy="442417"/>
          </a:xfrm>
          <a:prstGeom prst="accentBorderCallout1">
            <a:avLst>
              <a:gd name="adj1" fmla="val 18750"/>
              <a:gd name="adj2" fmla="val -6054"/>
              <a:gd name="adj3" fmla="val -52380"/>
              <a:gd name="adj4" fmla="val -4069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SAN Connectivity Failure</a:t>
            </a:r>
          </a:p>
        </p:txBody>
      </p:sp>
      <p:sp>
        <p:nvSpPr>
          <p:cNvPr id="57" name="Rectangle 17"/>
          <p:cNvSpPr>
            <a:spLocks noChangeArrowheads="1"/>
          </p:cNvSpPr>
          <p:nvPr/>
        </p:nvSpPr>
        <p:spPr bwMode="auto">
          <a:xfrm>
            <a:off x="3896845" y="5153056"/>
            <a:ext cx="1321610" cy="1121909"/>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endParaRPr lang="en-US" dirty="0"/>
          </a:p>
        </p:txBody>
      </p:sp>
      <p:pic>
        <p:nvPicPr>
          <p:cNvPr id="58" name="Picture 18" descr="Database blue"/>
          <p:cNvPicPr>
            <a:picLocks noChangeAspect="1" noChangeArrowheads="1"/>
          </p:cNvPicPr>
          <p:nvPr/>
        </p:nvPicPr>
        <p:blipFill>
          <a:blip r:embed="rId4" cstate="print"/>
          <a:srcRect/>
          <a:stretch>
            <a:fillRect/>
          </a:stretch>
        </p:blipFill>
        <p:spPr bwMode="auto">
          <a:xfrm>
            <a:off x="4268155" y="5224464"/>
            <a:ext cx="578991" cy="988767"/>
          </a:xfrm>
          <a:prstGeom prst="rect">
            <a:avLst/>
          </a:prstGeom>
          <a:noFill/>
        </p:spPr>
      </p:pic>
      <p:grpSp>
        <p:nvGrpSpPr>
          <p:cNvPr id="59" name="Group 50"/>
          <p:cNvGrpSpPr/>
          <p:nvPr/>
        </p:nvGrpSpPr>
        <p:grpSpPr>
          <a:xfrm>
            <a:off x="4408247" y="5567179"/>
            <a:ext cx="393056" cy="524416"/>
            <a:chOff x="1145861" y="6690311"/>
            <a:chExt cx="628726" cy="629299"/>
          </a:xfrm>
        </p:grpSpPr>
        <p:sp>
          <p:nvSpPr>
            <p:cNvPr id="60" name="Rounded Rectangle 5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61"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62" name="TextBox 61"/>
            <p:cNvSpPr txBox="1"/>
            <p:nvPr/>
          </p:nvSpPr>
          <p:spPr>
            <a:xfrm>
              <a:off x="1145861" y="7042612"/>
              <a:ext cx="628726" cy="276998"/>
            </a:xfrm>
            <a:prstGeom prst="rect">
              <a:avLst/>
            </a:prstGeom>
          </p:spPr>
          <p:txBody>
            <a:bodyPr wrap="none" rtlCol="0">
              <a:spAutoFit/>
            </a:bodyPr>
            <a:lstStyle/>
            <a:p>
              <a:pPr>
                <a:buNone/>
              </a:pPr>
              <a:r>
                <a:rPr lang="en-US" sz="900" dirty="0" smtClean="0"/>
                <a:t>VHD</a:t>
              </a:r>
              <a:endParaRPr lang="en-US" sz="2000" dirty="0" smtClean="0"/>
            </a:p>
          </p:txBody>
        </p:sp>
      </p:grpSp>
      <p:sp>
        <p:nvSpPr>
          <p:cNvPr id="64" name="Left-Right Arrow 63"/>
          <p:cNvSpPr/>
          <p:nvPr/>
        </p:nvSpPr>
        <p:spPr bwMode="auto">
          <a:xfrm>
            <a:off x="4029006" y="2885813"/>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6" name="Picture 7" descr="http://z.about.com/d/gocaribbean/1/0/N/0/-/-/heart_clipart.gif"/>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61234" y="2841568"/>
            <a:ext cx="113800" cy="136524"/>
          </a:xfrm>
          <a:prstGeom prst="rect">
            <a:avLst/>
          </a:prstGeom>
          <a:noFill/>
        </p:spPr>
      </p:pic>
      <p:cxnSp>
        <p:nvCxnSpPr>
          <p:cNvPr id="67" name="Straight Arrow Connector 66"/>
          <p:cNvCxnSpPr/>
          <p:nvPr/>
        </p:nvCxnSpPr>
        <p:spPr>
          <a:xfrm rot="16200000" flipH="1">
            <a:off x="3928478" y="3842015"/>
            <a:ext cx="289475" cy="13876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148834" y="2675780"/>
            <a:ext cx="281737"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Line Callout 1 (Border and Accent Bar) 70"/>
          <p:cNvSpPr/>
          <p:nvPr/>
        </p:nvSpPr>
        <p:spPr bwMode="auto">
          <a:xfrm>
            <a:off x="2627784" y="1101295"/>
            <a:ext cx="1321154" cy="467447"/>
          </a:xfrm>
          <a:prstGeom prst="accentBorderCallout1">
            <a:avLst>
              <a:gd name="adj1" fmla="val 77431"/>
              <a:gd name="adj2" fmla="val 105978"/>
              <a:gd name="adj3" fmla="val 324443"/>
              <a:gd name="adj4" fmla="val 13259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en-US" sz="1300" dirty="0" smtClean="0">
                <a:solidFill>
                  <a:schemeClr val="bg1"/>
                </a:solidFill>
                <a:effectLst/>
              </a:rPr>
              <a:t>I/O Redirected via network</a:t>
            </a:r>
          </a:p>
        </p:txBody>
      </p:sp>
      <p:sp>
        <p:nvSpPr>
          <p:cNvPr id="72" name="TextBox 71"/>
          <p:cNvSpPr txBox="1"/>
          <p:nvPr/>
        </p:nvSpPr>
        <p:spPr>
          <a:xfrm>
            <a:off x="5514245" y="5348298"/>
            <a:ext cx="2353725" cy="1200329"/>
          </a:xfrm>
          <a:prstGeom prst="rect">
            <a:avLst/>
          </a:prstGeom>
          <a:noFill/>
        </p:spPr>
        <p:txBody>
          <a:bodyPr wrap="square" rtlCol="0">
            <a:spAutoFit/>
          </a:bodyPr>
          <a:lstStyle/>
          <a:p>
            <a:pPr>
              <a:buNone/>
            </a:pPr>
            <a:r>
              <a:rPr lang="en-US" dirty="0" smtClean="0">
                <a:solidFill>
                  <a:schemeClr val="bg1"/>
                </a:solidFill>
              </a:rPr>
              <a:t>VM’s can then be live migrated to another node with zero client downtime</a:t>
            </a:r>
            <a:endParaRPr lang="en-US" dirty="0">
              <a:solidFill>
                <a:schemeClr val="bg1"/>
              </a:solidFill>
            </a:endParaRPr>
          </a:p>
        </p:txBody>
      </p:sp>
      <p:pic>
        <p:nvPicPr>
          <p:cNvPr id="73" name="Picture 20" descr="D:\Pennie's documents\MS Image\NEWFeb15\Windows_Vista_Icons_ for_Marketing_use\Error.png"/>
          <p:cNvPicPr>
            <a:picLocks noChangeAspect="1" noChangeArrowheads="1"/>
          </p:cNvPicPr>
          <p:nvPr/>
        </p:nvPicPr>
        <p:blipFill>
          <a:blip r:embed="rId7" cstate="print"/>
          <a:srcRect/>
          <a:stretch>
            <a:fillRect/>
          </a:stretch>
        </p:blipFill>
        <p:spPr bwMode="auto">
          <a:xfrm>
            <a:off x="5065482" y="3876114"/>
            <a:ext cx="320663" cy="427439"/>
          </a:xfrm>
          <a:prstGeom prst="rect">
            <a:avLst/>
          </a:prstGeom>
          <a:noFill/>
        </p:spPr>
      </p:pic>
      <p:pic>
        <p:nvPicPr>
          <p:cNvPr id="74" name="Rectangle 24598" descr="Server"/>
          <p:cNvPicPr>
            <a:picLocks noChangeAspect="1" noChangeArrowheads="1"/>
          </p:cNvPicPr>
          <p:nvPr/>
        </p:nvPicPr>
        <p:blipFill>
          <a:blip r:embed="rId8" cstate="print"/>
          <a:srcRect/>
          <a:stretch>
            <a:fillRect/>
          </a:stretch>
        </p:blipFill>
        <p:spPr bwMode="auto">
          <a:xfrm>
            <a:off x="3128706" y="1923752"/>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75" name="Straight Arrow Connector 74"/>
          <p:cNvCxnSpPr/>
          <p:nvPr/>
        </p:nvCxnSpPr>
        <p:spPr>
          <a:xfrm rot="5400000">
            <a:off x="3680343" y="3199082"/>
            <a:ext cx="320939" cy="596"/>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76" name="Rectangle 24598" descr="Server"/>
          <p:cNvPicPr>
            <a:picLocks noChangeAspect="1" noChangeArrowheads="1"/>
          </p:cNvPicPr>
          <p:nvPr/>
        </p:nvPicPr>
        <p:blipFill>
          <a:blip r:embed="rId8" cstate="print"/>
          <a:srcRect/>
          <a:stretch>
            <a:fillRect/>
          </a:stretch>
        </p:blipFill>
        <p:spPr bwMode="auto">
          <a:xfrm>
            <a:off x="5210573" y="1955649"/>
            <a:ext cx="1068575" cy="194650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77" name="Straight Arrow Connector 76"/>
          <p:cNvCxnSpPr/>
          <p:nvPr/>
        </p:nvCxnSpPr>
        <p:spPr>
          <a:xfrm rot="10800000">
            <a:off x="5016273" y="2674382"/>
            <a:ext cx="281737"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78" name="Picture 3" descr="C:\Users\shonsh\Desktop\images\VM.png"/>
          <p:cNvPicPr>
            <a:picLocks noChangeAspect="1" noChangeArrowheads="1"/>
          </p:cNvPicPr>
          <p:nvPr/>
        </p:nvPicPr>
        <p:blipFill>
          <a:blip r:embed="rId9" cstate="print"/>
          <a:srcRect/>
          <a:stretch>
            <a:fillRect/>
          </a:stretch>
        </p:blipFill>
        <p:spPr bwMode="auto">
          <a:xfrm>
            <a:off x="5641633" y="2331105"/>
            <a:ext cx="348837" cy="753364"/>
          </a:xfrm>
          <a:prstGeom prst="rect">
            <a:avLst/>
          </a:prstGeom>
          <a:noFill/>
        </p:spPr>
      </p:pic>
      <p:pic>
        <p:nvPicPr>
          <p:cNvPr id="79" name="Picture 13" descr="D:\Pennie's documents\MS Image\NEWFeb15\Windows_Vista_Icons_ for_Marketing_use\Complete.png"/>
          <p:cNvPicPr>
            <a:picLocks noChangeAspect="1" noChangeArrowheads="1"/>
          </p:cNvPicPr>
          <p:nvPr/>
        </p:nvPicPr>
        <p:blipFill>
          <a:blip r:embed="rId10" cstate="print"/>
          <a:srcRect/>
          <a:stretch>
            <a:fillRect/>
          </a:stretch>
        </p:blipFill>
        <p:spPr bwMode="auto">
          <a:xfrm>
            <a:off x="5824071" y="2708482"/>
            <a:ext cx="309248" cy="412223"/>
          </a:xfrm>
          <a:prstGeom prst="rect">
            <a:avLst/>
          </a:prstGeom>
          <a:noFill/>
        </p:spPr>
      </p:pic>
      <p:grpSp>
        <p:nvGrpSpPr>
          <p:cNvPr id="80" name="Group 57"/>
          <p:cNvGrpSpPr/>
          <p:nvPr/>
        </p:nvGrpSpPr>
        <p:grpSpPr>
          <a:xfrm>
            <a:off x="3944305" y="4239828"/>
            <a:ext cx="1209928" cy="910638"/>
            <a:chOff x="6296149" y="4859530"/>
            <a:chExt cx="1612817" cy="910638"/>
          </a:xfrm>
        </p:grpSpPr>
        <p:pic>
          <p:nvPicPr>
            <p:cNvPr id="81" name="Picture 10" descr="C:\Documents and Settings\Pennie\My Documents\ACERDATA (D)\Pennie's documents\MS Image\Shapes and Graphics\Internet Cloud\cloud 1.png"/>
            <p:cNvPicPr>
              <a:picLocks noChangeAspect="1" noChangeArrowheads="1"/>
            </p:cNvPicPr>
            <p:nvPr/>
          </p:nvPicPr>
          <p:blipFill>
            <a:blip r:embed="rId11" cstate="print"/>
            <a:srcRect/>
            <a:stretch>
              <a:fillRect/>
            </a:stretch>
          </p:blipFill>
          <p:spPr bwMode="auto">
            <a:xfrm>
              <a:off x="6296149" y="4859530"/>
              <a:ext cx="1612817" cy="910638"/>
            </a:xfrm>
            <a:prstGeom prst="rect">
              <a:avLst/>
            </a:prstGeom>
            <a:noFill/>
          </p:spPr>
        </p:pic>
        <p:sp>
          <p:nvSpPr>
            <p:cNvPr id="82" name="TextBox 81"/>
            <p:cNvSpPr txBox="1"/>
            <p:nvPr/>
          </p:nvSpPr>
          <p:spPr>
            <a:xfrm>
              <a:off x="6766155" y="5058889"/>
              <a:ext cx="761036" cy="369332"/>
            </a:xfrm>
            <a:prstGeom prst="rect">
              <a:avLst/>
            </a:prstGeom>
            <a:noFill/>
          </p:spPr>
          <p:txBody>
            <a:bodyPr wrap="none" rtlCol="0">
              <a:spAutoFit/>
            </a:bodyPr>
            <a:lstStyle/>
            <a:p>
              <a:pPr algn="ctr">
                <a:buNone/>
              </a:pP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cxnSp>
        <p:nvCxnSpPr>
          <p:cNvPr id="83" name="Straight Arrow Connector 82"/>
          <p:cNvCxnSpPr/>
          <p:nvPr/>
        </p:nvCxnSpPr>
        <p:spPr>
          <a:xfrm rot="5400000">
            <a:off x="4328562" y="4927214"/>
            <a:ext cx="320939" cy="596"/>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0583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right)">
                                      <p:cBhvr>
                                        <p:cTn id="15" dur="500"/>
                                        <p:tgtEl>
                                          <p:spTgt spid="7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up)">
                                      <p:cBhvr>
                                        <p:cTn id="30" dur="500"/>
                                        <p:tgtEl>
                                          <p:spTgt spid="67"/>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up)">
                                      <p:cBhvr>
                                        <p:cTn id="34" dur="500"/>
                                        <p:tgtEl>
                                          <p:spTgt spid="83"/>
                                        </p:tgtEl>
                                      </p:cBhvr>
                                    </p:animEffect>
                                  </p:childTnLst>
                                </p:cTn>
                              </p:par>
                            </p:childTnLst>
                          </p:cTn>
                        </p:par>
                        <p:par>
                          <p:cTn id="35" fill="hold">
                            <p:stCondLst>
                              <p:cond delay="4000"/>
                            </p:stCondLst>
                            <p:childTnLst>
                              <p:par>
                                <p:cTn id="36" presetID="23" presetClass="entr" presetSubtype="16" fill="hold" nodeType="after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Planning your Availability Model</a:t>
            </a:r>
            <a:endParaRPr lang="en-US" dirty="0"/>
          </a:p>
        </p:txBody>
      </p:sp>
      <p:sp>
        <p:nvSpPr>
          <p:cNvPr id="4" name="Subtitle 3"/>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619303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172834" y="47510"/>
            <a:ext cx="8229600" cy="1143000"/>
          </a:xfrm>
        </p:spPr>
        <p:txBody>
          <a:bodyPr/>
          <a:lstStyle/>
          <a:p>
            <a:r>
              <a:rPr dirty="0" smtClean="0"/>
              <a:t>Node Fault Tolerance</a:t>
            </a:r>
            <a:endParaRPr lang="en-US" dirty="0"/>
          </a:p>
        </p:txBody>
      </p:sp>
      <p:sp>
        <p:nvSpPr>
          <p:cNvPr id="29" name="Rounded Rectangle 28"/>
          <p:cNvSpPr/>
          <p:nvPr/>
        </p:nvSpPr>
        <p:spPr bwMode="auto">
          <a:xfrm>
            <a:off x="2468841" y="1682152"/>
            <a:ext cx="4190294" cy="2321943"/>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6" name="Line 5"/>
          <p:cNvSpPr>
            <a:spLocks noChangeShapeType="1"/>
          </p:cNvSpPr>
          <p:nvPr/>
        </p:nvSpPr>
        <p:spPr bwMode="auto">
          <a:xfrm>
            <a:off x="3676577" y="3322041"/>
            <a:ext cx="542804" cy="1175467"/>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7" name="Line 6"/>
          <p:cNvSpPr>
            <a:spLocks noChangeShapeType="1"/>
          </p:cNvSpPr>
          <p:nvPr/>
        </p:nvSpPr>
        <p:spPr bwMode="auto">
          <a:xfrm flipH="1">
            <a:off x="4962523" y="3540155"/>
            <a:ext cx="551721" cy="95735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1" name="Line 7"/>
          <p:cNvSpPr>
            <a:spLocks noChangeShapeType="1"/>
          </p:cNvSpPr>
          <p:nvPr/>
        </p:nvSpPr>
        <p:spPr bwMode="auto">
          <a:xfrm>
            <a:off x="4562370" y="4802307"/>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4" name="Picture 2" descr="C:\Users\shonsh\Desktop\images\host.png"/>
          <p:cNvPicPr>
            <a:picLocks noChangeAspect="1" noChangeArrowheads="1"/>
          </p:cNvPicPr>
          <p:nvPr/>
        </p:nvPicPr>
        <p:blipFill>
          <a:blip r:embed="rId4"/>
          <a:srcRect/>
          <a:stretch>
            <a:fillRect/>
          </a:stretch>
        </p:blipFill>
        <p:spPr bwMode="auto">
          <a:xfrm>
            <a:off x="3132840" y="1906938"/>
            <a:ext cx="888947" cy="1919810"/>
          </a:xfrm>
          <a:prstGeom prst="rect">
            <a:avLst/>
          </a:prstGeom>
          <a:noFill/>
        </p:spPr>
      </p:pic>
      <p:pic>
        <p:nvPicPr>
          <p:cNvPr id="45" name="Picture 2" descr="C:\Users\shonsh\Desktop\images\host.png"/>
          <p:cNvPicPr>
            <a:picLocks noChangeAspect="1" noChangeArrowheads="1"/>
          </p:cNvPicPr>
          <p:nvPr/>
        </p:nvPicPr>
        <p:blipFill>
          <a:blip r:embed="rId4"/>
          <a:srcRect/>
          <a:stretch>
            <a:fillRect/>
          </a:stretch>
        </p:blipFill>
        <p:spPr bwMode="auto">
          <a:xfrm>
            <a:off x="5200251" y="1943223"/>
            <a:ext cx="888947" cy="1919810"/>
          </a:xfrm>
          <a:prstGeom prst="rect">
            <a:avLst/>
          </a:prstGeom>
          <a:noFill/>
        </p:spPr>
      </p:pic>
      <p:pic>
        <p:nvPicPr>
          <p:cNvPr id="46" name="Picture 3" descr="C:\Users\shonsh\Desktop\images\VM.png"/>
          <p:cNvPicPr>
            <a:picLocks noChangeAspect="1" noChangeArrowheads="1"/>
          </p:cNvPicPr>
          <p:nvPr/>
        </p:nvPicPr>
        <p:blipFill>
          <a:blip r:embed="rId5"/>
          <a:srcRect/>
          <a:stretch>
            <a:fillRect/>
          </a:stretch>
        </p:blipFill>
        <p:spPr bwMode="auto">
          <a:xfrm>
            <a:off x="5641633" y="2331105"/>
            <a:ext cx="348837" cy="753364"/>
          </a:xfrm>
          <a:prstGeom prst="rect">
            <a:avLst/>
          </a:prstGeom>
          <a:noFill/>
        </p:spPr>
      </p:pic>
      <p:sp>
        <p:nvSpPr>
          <p:cNvPr id="47" name="Line Callout 1 (Border and Accent Bar) 46"/>
          <p:cNvSpPr/>
          <p:nvPr/>
        </p:nvSpPr>
        <p:spPr bwMode="auto">
          <a:xfrm>
            <a:off x="1646961" y="4572001"/>
            <a:ext cx="1415660" cy="632999"/>
          </a:xfrm>
          <a:prstGeom prst="accentBorderCallout1">
            <a:avLst>
              <a:gd name="adj1" fmla="val 27181"/>
              <a:gd name="adj2" fmla="val 103952"/>
              <a:gd name="adj3" fmla="val -30070"/>
              <a:gd name="adj4" fmla="val 14112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Volume relocates to a healthy node</a:t>
            </a:r>
          </a:p>
        </p:txBody>
      </p:sp>
      <p:sp>
        <p:nvSpPr>
          <p:cNvPr id="51" name="Line Callout 1 (Border and Accent Bar) 50"/>
          <p:cNvSpPr/>
          <p:nvPr/>
        </p:nvSpPr>
        <p:spPr bwMode="auto">
          <a:xfrm>
            <a:off x="6424206" y="4283133"/>
            <a:ext cx="2036226" cy="627090"/>
          </a:xfrm>
          <a:prstGeom prst="accentBorderCallout1">
            <a:avLst>
              <a:gd name="adj1" fmla="val 16192"/>
              <a:gd name="adj2" fmla="val -3932"/>
              <a:gd name="adj3" fmla="val -130368"/>
              <a:gd name="adj4" fmla="val -4096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Brief queuing of I/O while volume ownership is changed</a:t>
            </a:r>
          </a:p>
        </p:txBody>
      </p:sp>
      <p:sp>
        <p:nvSpPr>
          <p:cNvPr id="52" name="Rectangle 17"/>
          <p:cNvSpPr>
            <a:spLocks noChangeArrowheads="1"/>
          </p:cNvSpPr>
          <p:nvPr/>
        </p:nvSpPr>
        <p:spPr bwMode="auto">
          <a:xfrm>
            <a:off x="3896845" y="5153056"/>
            <a:ext cx="1321610" cy="1121909"/>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endParaRPr lang="en-US" dirty="0"/>
          </a:p>
        </p:txBody>
      </p:sp>
      <p:pic>
        <p:nvPicPr>
          <p:cNvPr id="53" name="Picture 18" descr="Database blue"/>
          <p:cNvPicPr>
            <a:picLocks noChangeAspect="1" noChangeArrowheads="1"/>
          </p:cNvPicPr>
          <p:nvPr/>
        </p:nvPicPr>
        <p:blipFill>
          <a:blip r:embed="rId6" cstate="print"/>
          <a:srcRect/>
          <a:stretch>
            <a:fillRect/>
          </a:stretch>
        </p:blipFill>
        <p:spPr bwMode="auto">
          <a:xfrm>
            <a:off x="4268155" y="5224464"/>
            <a:ext cx="578991" cy="988767"/>
          </a:xfrm>
          <a:prstGeom prst="rect">
            <a:avLst/>
          </a:prstGeom>
          <a:noFill/>
        </p:spPr>
      </p:pic>
      <p:grpSp>
        <p:nvGrpSpPr>
          <p:cNvPr id="54" name="Group 50"/>
          <p:cNvGrpSpPr/>
          <p:nvPr/>
        </p:nvGrpSpPr>
        <p:grpSpPr>
          <a:xfrm>
            <a:off x="4408247" y="5567179"/>
            <a:ext cx="393056" cy="524416"/>
            <a:chOff x="1145861" y="6690311"/>
            <a:chExt cx="628726" cy="629299"/>
          </a:xfrm>
        </p:grpSpPr>
        <p:sp>
          <p:nvSpPr>
            <p:cNvPr id="55" name="Rounded Rectangle 54"/>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6" name="Picture 4" descr="C:\Users\agoodman\Documents\Carmine\V1\Product Icons - PNG\Carmine117_VirtualMachine_32.png"/>
            <p:cNvPicPr>
              <a:picLocks noChangeAspect="1" noChangeArrowheads="1"/>
            </p:cNvPicPr>
            <p:nvPr/>
          </p:nvPicPr>
          <p:blipFill>
            <a:blip r:embed="rId7"/>
            <a:stretch>
              <a:fillRect/>
            </a:stretch>
          </p:blipFill>
          <p:spPr bwMode="auto">
            <a:xfrm>
              <a:off x="1261164" y="6690311"/>
              <a:ext cx="304800" cy="304800"/>
            </a:xfrm>
            <a:prstGeom prst="rect">
              <a:avLst/>
            </a:prstGeom>
            <a:ln>
              <a:headEnd type="none" w="med" len="med"/>
              <a:tailEnd type="none" w="med" len="med"/>
            </a:ln>
          </p:spPr>
        </p:pic>
        <p:sp>
          <p:nvSpPr>
            <p:cNvPr id="57" name="TextBox 56"/>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58" name="Left-Right Arrow 57"/>
          <p:cNvSpPr/>
          <p:nvPr/>
        </p:nvSpPr>
        <p:spPr bwMode="auto">
          <a:xfrm>
            <a:off x="4029006" y="2885813"/>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9"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561234" y="2841568"/>
            <a:ext cx="113800" cy="136524"/>
          </a:xfrm>
          <a:prstGeom prst="rect">
            <a:avLst/>
          </a:prstGeom>
          <a:noFill/>
        </p:spPr>
      </p:pic>
      <p:sp>
        <p:nvSpPr>
          <p:cNvPr id="60" name="Line Callout 1 (Border and Accent Bar) 59"/>
          <p:cNvSpPr/>
          <p:nvPr/>
        </p:nvSpPr>
        <p:spPr bwMode="auto">
          <a:xfrm>
            <a:off x="1608005" y="1172179"/>
            <a:ext cx="958340" cy="467447"/>
          </a:xfrm>
          <a:prstGeom prst="accentBorderCallout1">
            <a:avLst>
              <a:gd name="adj1" fmla="val 77431"/>
              <a:gd name="adj2" fmla="val 105978"/>
              <a:gd name="adj3" fmla="val 240876"/>
              <a:gd name="adj4" fmla="val 158890"/>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Node Failure</a:t>
            </a:r>
          </a:p>
        </p:txBody>
      </p:sp>
      <p:pic>
        <p:nvPicPr>
          <p:cNvPr id="61" name="Picture 20" descr="D:\Pennie's documents\MS Image\NEWFeb15\Windows_Vista_Icons_ for_Marketing_use\Error.png"/>
          <p:cNvPicPr>
            <a:picLocks noChangeAspect="1" noChangeArrowheads="1"/>
          </p:cNvPicPr>
          <p:nvPr/>
        </p:nvPicPr>
        <p:blipFill>
          <a:blip r:embed="rId9"/>
          <a:srcRect/>
          <a:stretch>
            <a:fillRect/>
          </a:stretch>
        </p:blipFill>
        <p:spPr bwMode="auto">
          <a:xfrm>
            <a:off x="3567657" y="2902990"/>
            <a:ext cx="566052" cy="754540"/>
          </a:xfrm>
          <a:prstGeom prst="rect">
            <a:avLst/>
          </a:prstGeom>
          <a:noFill/>
        </p:spPr>
      </p:pic>
      <p:sp>
        <p:nvSpPr>
          <p:cNvPr id="62" name="Line Callout 1 (Border and Accent Bar) 61"/>
          <p:cNvSpPr/>
          <p:nvPr/>
        </p:nvSpPr>
        <p:spPr bwMode="auto">
          <a:xfrm>
            <a:off x="6597750" y="2319469"/>
            <a:ext cx="1286617" cy="650876"/>
          </a:xfrm>
          <a:prstGeom prst="accentBorderCallout1">
            <a:avLst>
              <a:gd name="adj1" fmla="val 18750"/>
              <a:gd name="adj2" fmla="val -6445"/>
              <a:gd name="adj3" fmla="val 70871"/>
              <a:gd name="adj4" fmla="val -44683"/>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VM running on Node 2 is unaffected</a:t>
            </a:r>
          </a:p>
        </p:txBody>
      </p:sp>
      <p:pic>
        <p:nvPicPr>
          <p:cNvPr id="64"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5824071" y="2708482"/>
            <a:ext cx="309248" cy="412223"/>
          </a:xfrm>
          <a:prstGeom prst="rect">
            <a:avLst/>
          </a:prstGeom>
          <a:noFill/>
        </p:spPr>
      </p:pic>
      <p:grpSp>
        <p:nvGrpSpPr>
          <p:cNvPr id="65" name="Group 57"/>
          <p:cNvGrpSpPr/>
          <p:nvPr/>
        </p:nvGrpSpPr>
        <p:grpSpPr>
          <a:xfrm>
            <a:off x="3968133" y="4232738"/>
            <a:ext cx="1209928" cy="910638"/>
            <a:chOff x="6296149" y="4859530"/>
            <a:chExt cx="1612817" cy="910638"/>
          </a:xfrm>
        </p:grpSpPr>
        <p:pic>
          <p:nvPicPr>
            <p:cNvPr id="66" name="Picture 10" descr="C:\Documents and Settings\Pennie\My Documents\ACERDATA (D)\Pennie's documents\MS Image\Shapes and Graphics\Internet Cloud\cloud 1.png"/>
            <p:cNvPicPr>
              <a:picLocks noChangeAspect="1" noChangeArrowheads="1"/>
            </p:cNvPicPr>
            <p:nvPr/>
          </p:nvPicPr>
          <p:blipFill>
            <a:blip r:embed="rId11"/>
            <a:srcRect/>
            <a:stretch>
              <a:fillRect/>
            </a:stretch>
          </p:blipFill>
          <p:spPr bwMode="auto">
            <a:xfrm>
              <a:off x="6296149" y="4859530"/>
              <a:ext cx="1612817" cy="910638"/>
            </a:xfrm>
            <a:prstGeom prst="rect">
              <a:avLst/>
            </a:prstGeom>
            <a:noFill/>
          </p:spPr>
        </p:pic>
        <p:sp>
          <p:nvSpPr>
            <p:cNvPr id="67" name="TextBox 66"/>
            <p:cNvSpPr txBox="1"/>
            <p:nvPr/>
          </p:nvSpPr>
          <p:spPr>
            <a:xfrm>
              <a:off x="6722039" y="5058889"/>
              <a:ext cx="761038"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68" name="Curved Up Arrow 67"/>
          <p:cNvSpPr/>
          <p:nvPr/>
        </p:nvSpPr>
        <p:spPr bwMode="auto">
          <a:xfrm>
            <a:off x="3462944" y="3763891"/>
            <a:ext cx="2217465" cy="822008"/>
          </a:xfrm>
          <a:prstGeom prst="curved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71" name="Picture 4" descr="C:\Users\agoodman\Documents\Carmine\V1\Product Icons - PNG\Carmine117_VirtualMachine_32.png"/>
          <p:cNvPicPr>
            <a:picLocks noChangeAspect="1" noChangeArrowheads="1"/>
          </p:cNvPicPr>
          <p:nvPr/>
        </p:nvPicPr>
        <p:blipFill>
          <a:blip r:embed="rId7"/>
          <a:stretch>
            <a:fillRect/>
          </a:stretch>
        </p:blipFill>
        <p:spPr bwMode="auto">
          <a:xfrm>
            <a:off x="5062613" y="4145961"/>
            <a:ext cx="250877" cy="334415"/>
          </a:xfrm>
          <a:prstGeom prst="rect">
            <a:avLst/>
          </a:prstGeom>
          <a:ln>
            <a:headEnd type="none" w="med" len="med"/>
            <a:tailEnd type="none" w="med" len="med"/>
          </a:ln>
        </p:spPr>
      </p:pic>
    </p:spTree>
    <p:custDataLst>
      <p:tags r:id="rId1"/>
    </p:custDataLst>
    <p:extLst>
      <p:ext uri="{BB962C8B-B14F-4D97-AF65-F5344CB8AC3E}">
        <p14:creationId xmlns:p14="http://schemas.microsoft.com/office/powerpoint/2010/main" val="148204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2000"/>
                                        <p:tgtEl>
                                          <p:spTgt spid="6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1000"/>
                                        <p:tgtEl>
                                          <p:spTgt spid="6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20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childTnLst>
                                </p:cTn>
                              </p:par>
                            </p:childTnLst>
                          </p:cTn>
                        </p:par>
                        <p:par>
                          <p:cTn id="27" fill="hold">
                            <p:stCondLst>
                              <p:cond delay="5500"/>
                            </p:stCondLst>
                            <p:childTnLst>
                              <p:par>
                                <p:cTn id="28" presetID="23" presetClass="entr" presetSubtype="16"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60" grpId="0" animBg="1"/>
      <p:bldP spid="62" grpId="0" animBg="1"/>
      <p:bldP spid="6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27798" y="0"/>
            <a:ext cx="8229600" cy="1143000"/>
          </a:xfrm>
        </p:spPr>
        <p:txBody>
          <a:bodyPr/>
          <a:lstStyle/>
          <a:p>
            <a:r>
              <a:rPr dirty="0" smtClean="0"/>
              <a:t>Network Fault Tolerance</a:t>
            </a:r>
            <a:endParaRPr lang="en-US" dirty="0"/>
          </a:p>
        </p:txBody>
      </p:sp>
      <p:sp>
        <p:nvSpPr>
          <p:cNvPr id="41" name="Rounded Rectangle 40"/>
          <p:cNvSpPr/>
          <p:nvPr/>
        </p:nvSpPr>
        <p:spPr bwMode="auto">
          <a:xfrm>
            <a:off x="2468841" y="2093256"/>
            <a:ext cx="4190294" cy="2321943"/>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54" name="Line 5"/>
          <p:cNvSpPr>
            <a:spLocks noChangeShapeType="1"/>
          </p:cNvSpPr>
          <p:nvPr/>
        </p:nvSpPr>
        <p:spPr bwMode="auto">
          <a:xfrm>
            <a:off x="3676577" y="3733145"/>
            <a:ext cx="542804" cy="1175467"/>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5" name="Line 6"/>
          <p:cNvSpPr>
            <a:spLocks noChangeShapeType="1"/>
          </p:cNvSpPr>
          <p:nvPr/>
        </p:nvSpPr>
        <p:spPr bwMode="auto">
          <a:xfrm flipH="1">
            <a:off x="4962523" y="3951259"/>
            <a:ext cx="551721" cy="957353"/>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57" name="Line 7"/>
          <p:cNvSpPr>
            <a:spLocks noChangeShapeType="1"/>
          </p:cNvSpPr>
          <p:nvPr/>
        </p:nvSpPr>
        <p:spPr bwMode="auto">
          <a:xfrm>
            <a:off x="4562370" y="521341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58" name="Picture 2" descr="C:\Users\shonsh\Desktop\images\host.png"/>
          <p:cNvPicPr>
            <a:picLocks noChangeAspect="1" noChangeArrowheads="1"/>
          </p:cNvPicPr>
          <p:nvPr/>
        </p:nvPicPr>
        <p:blipFill>
          <a:blip r:embed="rId4"/>
          <a:srcRect/>
          <a:stretch>
            <a:fillRect/>
          </a:stretch>
        </p:blipFill>
        <p:spPr bwMode="auto">
          <a:xfrm>
            <a:off x="3132840" y="2318042"/>
            <a:ext cx="888947" cy="1919810"/>
          </a:xfrm>
          <a:prstGeom prst="rect">
            <a:avLst/>
          </a:prstGeom>
          <a:noFill/>
        </p:spPr>
      </p:pic>
      <p:pic>
        <p:nvPicPr>
          <p:cNvPr id="59" name="Picture 2" descr="C:\Users\shonsh\Desktop\images\host.png"/>
          <p:cNvPicPr>
            <a:picLocks noChangeAspect="1" noChangeArrowheads="1"/>
          </p:cNvPicPr>
          <p:nvPr/>
        </p:nvPicPr>
        <p:blipFill>
          <a:blip r:embed="rId4"/>
          <a:srcRect/>
          <a:stretch>
            <a:fillRect/>
          </a:stretch>
        </p:blipFill>
        <p:spPr bwMode="auto">
          <a:xfrm>
            <a:off x="5200251" y="2354327"/>
            <a:ext cx="888947" cy="1919810"/>
          </a:xfrm>
          <a:prstGeom prst="rect">
            <a:avLst/>
          </a:prstGeom>
          <a:noFill/>
        </p:spPr>
      </p:pic>
      <p:pic>
        <p:nvPicPr>
          <p:cNvPr id="60" name="Picture 3" descr="C:\Users\shonsh\Desktop\images\VM.png"/>
          <p:cNvPicPr>
            <a:picLocks noChangeAspect="1" noChangeArrowheads="1"/>
          </p:cNvPicPr>
          <p:nvPr/>
        </p:nvPicPr>
        <p:blipFill>
          <a:blip r:embed="rId5"/>
          <a:srcRect/>
          <a:stretch>
            <a:fillRect/>
          </a:stretch>
        </p:blipFill>
        <p:spPr bwMode="auto">
          <a:xfrm>
            <a:off x="5641633" y="2742209"/>
            <a:ext cx="348837" cy="753364"/>
          </a:xfrm>
          <a:prstGeom prst="rect">
            <a:avLst/>
          </a:prstGeom>
          <a:noFill/>
        </p:spPr>
      </p:pic>
      <p:sp>
        <p:nvSpPr>
          <p:cNvPr id="61" name="Line Callout 1 (Border and Accent Bar) 60"/>
          <p:cNvSpPr/>
          <p:nvPr/>
        </p:nvSpPr>
        <p:spPr bwMode="auto">
          <a:xfrm>
            <a:off x="1939603" y="4270978"/>
            <a:ext cx="844011" cy="632999"/>
          </a:xfrm>
          <a:prstGeom prst="accentBorderCallout1">
            <a:avLst>
              <a:gd name="adj1" fmla="val 27181"/>
              <a:gd name="adj2" fmla="val 107948"/>
              <a:gd name="adj3" fmla="val -9221"/>
              <a:gd name="adj4" fmla="val 15410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Volume mounted on Node 1</a:t>
            </a:r>
          </a:p>
        </p:txBody>
      </p:sp>
      <p:sp>
        <p:nvSpPr>
          <p:cNvPr id="62" name="Line Callout 1 (Border and Accent Bar) 61"/>
          <p:cNvSpPr/>
          <p:nvPr/>
        </p:nvSpPr>
        <p:spPr bwMode="auto">
          <a:xfrm>
            <a:off x="5464102" y="4522735"/>
            <a:ext cx="1263887" cy="442417"/>
          </a:xfrm>
          <a:prstGeom prst="accentBorderCallout1">
            <a:avLst>
              <a:gd name="adj1" fmla="val 18750"/>
              <a:gd name="adj2" fmla="val -6054"/>
              <a:gd name="adj3" fmla="val -210997"/>
              <a:gd name="adj4" fmla="val -57982"/>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Network Path Connectivity Failure</a:t>
            </a:r>
          </a:p>
        </p:txBody>
      </p:sp>
      <p:sp>
        <p:nvSpPr>
          <p:cNvPr id="64" name="Rectangle 17"/>
          <p:cNvSpPr>
            <a:spLocks noChangeArrowheads="1"/>
          </p:cNvSpPr>
          <p:nvPr/>
        </p:nvSpPr>
        <p:spPr bwMode="auto">
          <a:xfrm>
            <a:off x="3896845" y="5564160"/>
            <a:ext cx="1321610" cy="1121909"/>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endParaRPr lang="en-US" dirty="0"/>
          </a:p>
        </p:txBody>
      </p:sp>
      <p:pic>
        <p:nvPicPr>
          <p:cNvPr id="66" name="Picture 18" descr="Database blue"/>
          <p:cNvPicPr>
            <a:picLocks noChangeAspect="1" noChangeArrowheads="1"/>
          </p:cNvPicPr>
          <p:nvPr/>
        </p:nvPicPr>
        <p:blipFill>
          <a:blip r:embed="rId6" cstate="print"/>
          <a:srcRect/>
          <a:stretch>
            <a:fillRect/>
          </a:stretch>
        </p:blipFill>
        <p:spPr bwMode="auto">
          <a:xfrm>
            <a:off x="4268155" y="5635568"/>
            <a:ext cx="578991" cy="988767"/>
          </a:xfrm>
          <a:prstGeom prst="rect">
            <a:avLst/>
          </a:prstGeom>
          <a:noFill/>
        </p:spPr>
      </p:pic>
      <p:grpSp>
        <p:nvGrpSpPr>
          <p:cNvPr id="67" name="Group 50"/>
          <p:cNvGrpSpPr/>
          <p:nvPr/>
        </p:nvGrpSpPr>
        <p:grpSpPr>
          <a:xfrm>
            <a:off x="4408247" y="5978283"/>
            <a:ext cx="393056" cy="524416"/>
            <a:chOff x="1145861" y="6690311"/>
            <a:chExt cx="628726" cy="629299"/>
          </a:xfrm>
        </p:grpSpPr>
        <p:sp>
          <p:nvSpPr>
            <p:cNvPr id="68" name="Rounded Rectangle 6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71" name="Picture 4" descr="C:\Users\agoodman\Documents\Carmine\V1\Product Icons - PNG\Carmine117_VirtualMachine_32.png"/>
            <p:cNvPicPr>
              <a:picLocks noChangeAspect="1" noChangeArrowheads="1"/>
            </p:cNvPicPr>
            <p:nvPr/>
          </p:nvPicPr>
          <p:blipFill>
            <a:blip r:embed="rId7"/>
            <a:stretch>
              <a:fillRect/>
            </a:stretch>
          </p:blipFill>
          <p:spPr bwMode="auto">
            <a:xfrm>
              <a:off x="1261164" y="6690311"/>
              <a:ext cx="304800" cy="304800"/>
            </a:xfrm>
            <a:prstGeom prst="rect">
              <a:avLst/>
            </a:prstGeom>
            <a:ln>
              <a:headEnd type="none" w="med" len="med"/>
              <a:tailEnd type="none" w="med" len="med"/>
            </a:ln>
          </p:spPr>
        </p:pic>
        <p:sp>
          <p:nvSpPr>
            <p:cNvPr id="72" name="TextBox 71"/>
            <p:cNvSpPr txBox="1"/>
            <p:nvPr/>
          </p:nvSpPr>
          <p:spPr>
            <a:xfrm>
              <a:off x="1145861" y="7042612"/>
              <a:ext cx="628726" cy="276998"/>
            </a:xfrm>
            <a:prstGeom prst="rect">
              <a:avLst/>
            </a:prstGeom>
          </p:spPr>
          <p:txBody>
            <a:bodyPr wrap="none" rtlCol="0">
              <a:spAutoFit/>
            </a:bodyPr>
            <a:lstStyle/>
            <a:p>
              <a:r>
                <a:rPr lang="en-US" sz="900" dirty="0" smtClean="0"/>
                <a:t>VHD</a:t>
              </a:r>
              <a:endParaRPr lang="en-US" sz="2000" dirty="0" smtClean="0"/>
            </a:p>
          </p:txBody>
        </p:sp>
      </p:grpSp>
      <p:sp>
        <p:nvSpPr>
          <p:cNvPr id="73" name="Left-Right Arrow 72"/>
          <p:cNvSpPr/>
          <p:nvPr/>
        </p:nvSpPr>
        <p:spPr bwMode="auto">
          <a:xfrm>
            <a:off x="4029006" y="3296917"/>
            <a:ext cx="1170569"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4"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561234" y="3252672"/>
            <a:ext cx="113800" cy="136524"/>
          </a:xfrm>
          <a:prstGeom prst="rect">
            <a:avLst/>
          </a:prstGeom>
          <a:noFill/>
        </p:spPr>
      </p:pic>
      <p:cxnSp>
        <p:nvCxnSpPr>
          <p:cNvPr id="75" name="Straight Arrow Connector 74"/>
          <p:cNvCxnSpPr/>
          <p:nvPr/>
        </p:nvCxnSpPr>
        <p:spPr>
          <a:xfrm rot="10800000">
            <a:off x="4995002" y="1795402"/>
            <a:ext cx="281737"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H="1">
            <a:off x="3928478" y="4253119"/>
            <a:ext cx="289475" cy="13876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3680343" y="3610186"/>
            <a:ext cx="320939" cy="596"/>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4170113" y="1768446"/>
            <a:ext cx="281737" cy="1455"/>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9" name="Line Callout 1 (Border and Accent Bar) 78"/>
          <p:cNvSpPr/>
          <p:nvPr/>
        </p:nvSpPr>
        <p:spPr bwMode="auto">
          <a:xfrm>
            <a:off x="1187624" y="1118342"/>
            <a:ext cx="1705012" cy="888865"/>
          </a:xfrm>
          <a:prstGeom prst="accentBorderCallout1">
            <a:avLst>
              <a:gd name="adj1" fmla="val 78572"/>
              <a:gd name="adj2" fmla="val 104275"/>
              <a:gd name="adj3" fmla="val 75132"/>
              <a:gd name="adj4" fmla="val 15431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Metadata Updates Rerouted to redundant network</a:t>
            </a:r>
          </a:p>
        </p:txBody>
      </p:sp>
      <p:sp>
        <p:nvSpPr>
          <p:cNvPr id="80" name="TextBox 79"/>
          <p:cNvSpPr txBox="1"/>
          <p:nvPr/>
        </p:nvSpPr>
        <p:spPr>
          <a:xfrm>
            <a:off x="5934328" y="5718618"/>
            <a:ext cx="2989549" cy="923330"/>
          </a:xfrm>
          <a:prstGeom prst="rect">
            <a:avLst/>
          </a:prstGeom>
          <a:noFill/>
        </p:spPr>
        <p:txBody>
          <a:bodyPr wrap="square" rtlCol="0">
            <a:spAutoFit/>
          </a:bodyPr>
          <a:lstStyle/>
          <a:p>
            <a:r>
              <a:rPr lang="en-US" dirty="0" smtClean="0">
                <a:solidFill>
                  <a:schemeClr val="bg1"/>
                </a:solidFill>
              </a:rPr>
              <a:t>Fault-Tolerant TCP connections make a path failure seamless</a:t>
            </a:r>
            <a:endParaRPr lang="en-US" dirty="0">
              <a:solidFill>
                <a:schemeClr val="bg1"/>
              </a:solidFill>
            </a:endParaRPr>
          </a:p>
        </p:txBody>
      </p:sp>
      <p:sp>
        <p:nvSpPr>
          <p:cNvPr id="81" name="Freeform 12"/>
          <p:cNvSpPr>
            <a:spLocks/>
          </p:cNvSpPr>
          <p:nvPr/>
        </p:nvSpPr>
        <p:spPr bwMode="auto">
          <a:xfrm>
            <a:off x="5087477" y="1919257"/>
            <a:ext cx="457319"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bg2"/>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2" name="Freeform 13"/>
          <p:cNvSpPr>
            <a:spLocks/>
          </p:cNvSpPr>
          <p:nvPr/>
        </p:nvSpPr>
        <p:spPr bwMode="auto">
          <a:xfrm>
            <a:off x="3698265" y="1919257"/>
            <a:ext cx="514484"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bg2"/>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3" name="Line 14"/>
          <p:cNvSpPr>
            <a:spLocks noChangeShapeType="1"/>
          </p:cNvSpPr>
          <p:nvPr/>
        </p:nvSpPr>
        <p:spPr bwMode="auto">
          <a:xfrm>
            <a:off x="3533402" y="1919256"/>
            <a:ext cx="2400925" cy="0"/>
          </a:xfrm>
          <a:prstGeom prst="line">
            <a:avLst/>
          </a:prstGeom>
          <a:noFill/>
          <a:ln w="57150" cap="rnd">
            <a:solidFill>
              <a:schemeClr val="bg2"/>
            </a:solidFill>
            <a:round/>
            <a:headEnd type="none" w="sm" len="sm"/>
            <a:tailEnd type="none" w="sm" len="sm"/>
          </a:ln>
          <a:effectLst>
            <a:outerShdw blurRad="50800" dist="38100" dir="2700000" algn="tl" rotWithShape="0">
              <a:prstClr val="black">
                <a:alpha val="40000"/>
              </a:prstClr>
            </a:outerShdw>
          </a:effectLst>
        </p:spPr>
        <p:txBody>
          <a:bodyPr wrap="none" lIns="91436" tIns="45718" rIns="91436" bIns="45718" anchor="ctr"/>
          <a:lstStyle/>
          <a:p>
            <a:endParaRPr lang="en-US" dirty="0"/>
          </a:p>
        </p:txBody>
      </p:sp>
      <p:cxnSp>
        <p:nvCxnSpPr>
          <p:cNvPr id="84" name="Straight Arrow Connector 83"/>
          <p:cNvCxnSpPr/>
          <p:nvPr/>
        </p:nvCxnSpPr>
        <p:spPr>
          <a:xfrm rot="16200000" flipV="1">
            <a:off x="5458527" y="2132200"/>
            <a:ext cx="321051" cy="2016"/>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3443708" y="2139350"/>
            <a:ext cx="320939" cy="596"/>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6" name="Picture 20" descr="D:\Pennie's documents\MS Image\NEWFeb15\Windows_Vista_Icons_ for_Marketing_use\Error.png"/>
          <p:cNvPicPr>
            <a:picLocks noChangeAspect="1" noChangeArrowheads="1"/>
          </p:cNvPicPr>
          <p:nvPr/>
        </p:nvPicPr>
        <p:blipFill>
          <a:blip r:embed="rId9"/>
          <a:srcRect/>
          <a:stretch>
            <a:fillRect/>
          </a:stretch>
        </p:blipFill>
        <p:spPr bwMode="auto">
          <a:xfrm>
            <a:off x="4442437" y="3137882"/>
            <a:ext cx="320663" cy="427439"/>
          </a:xfrm>
          <a:prstGeom prst="rect">
            <a:avLst/>
          </a:prstGeom>
          <a:noFill/>
        </p:spPr>
      </p:pic>
      <p:sp>
        <p:nvSpPr>
          <p:cNvPr id="87" name="Line Callout 1 (Border and Accent Bar) 86"/>
          <p:cNvSpPr/>
          <p:nvPr/>
        </p:nvSpPr>
        <p:spPr bwMode="auto">
          <a:xfrm>
            <a:off x="6597751" y="2730530"/>
            <a:ext cx="1000006" cy="650876"/>
          </a:xfrm>
          <a:prstGeom prst="accentBorderCallout1">
            <a:avLst>
              <a:gd name="adj1" fmla="val 18750"/>
              <a:gd name="adj2" fmla="val -6445"/>
              <a:gd name="adj3" fmla="val 70871"/>
              <a:gd name="adj4" fmla="val -44683"/>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1"/>
                </a:solidFill>
              </a:rPr>
              <a:t>VM running on Node 2 is unaffected</a:t>
            </a:r>
          </a:p>
        </p:txBody>
      </p:sp>
      <p:pic>
        <p:nvPicPr>
          <p:cNvPr id="88"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5824071" y="3119543"/>
            <a:ext cx="309248" cy="412223"/>
          </a:xfrm>
          <a:prstGeom prst="rect">
            <a:avLst/>
          </a:prstGeom>
          <a:noFill/>
        </p:spPr>
      </p:pic>
      <p:grpSp>
        <p:nvGrpSpPr>
          <p:cNvPr id="89" name="Group 57"/>
          <p:cNvGrpSpPr/>
          <p:nvPr/>
        </p:nvGrpSpPr>
        <p:grpSpPr>
          <a:xfrm>
            <a:off x="3979635" y="4629686"/>
            <a:ext cx="1209928" cy="910638"/>
            <a:chOff x="6296149" y="4859530"/>
            <a:chExt cx="1612817" cy="910638"/>
          </a:xfrm>
        </p:grpSpPr>
        <p:pic>
          <p:nvPicPr>
            <p:cNvPr id="90" name="Picture 10" descr="C:\Documents and Settings\Pennie\My Documents\ACERDATA (D)\Pennie's documents\MS Image\Shapes and Graphics\Internet Cloud\cloud 1.png"/>
            <p:cNvPicPr>
              <a:picLocks noChangeAspect="1" noChangeArrowheads="1"/>
            </p:cNvPicPr>
            <p:nvPr/>
          </p:nvPicPr>
          <p:blipFill>
            <a:blip r:embed="rId11"/>
            <a:srcRect/>
            <a:stretch>
              <a:fillRect/>
            </a:stretch>
          </p:blipFill>
          <p:spPr bwMode="auto">
            <a:xfrm>
              <a:off x="6296149" y="4859530"/>
              <a:ext cx="1612817" cy="910638"/>
            </a:xfrm>
            <a:prstGeom prst="rect">
              <a:avLst/>
            </a:prstGeom>
            <a:noFill/>
          </p:spPr>
        </p:pic>
        <p:sp>
          <p:nvSpPr>
            <p:cNvPr id="91" name="TextBox 90"/>
            <p:cNvSpPr txBox="1"/>
            <p:nvPr/>
          </p:nvSpPr>
          <p:spPr>
            <a:xfrm>
              <a:off x="6722039" y="5058889"/>
              <a:ext cx="761038"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cxnSp>
        <p:nvCxnSpPr>
          <p:cNvPr id="92" name="Straight Arrow Connector 91"/>
          <p:cNvCxnSpPr/>
          <p:nvPr/>
        </p:nvCxnSpPr>
        <p:spPr>
          <a:xfrm rot="5400000">
            <a:off x="4328562" y="5338318"/>
            <a:ext cx="320939" cy="596"/>
          </a:xfrm>
          <a:prstGeom prst="straightConnector1">
            <a:avLst/>
          </a:prstGeom>
          <a:ln w="50800" cap="rnd">
            <a:solidFill>
              <a:schemeClr val="accent3"/>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708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down)">
                                      <p:cBhvr>
                                        <p:cTn id="15" dur="500"/>
                                        <p:tgtEl>
                                          <p:spTgt spid="8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right)">
                                      <p:cBhvr>
                                        <p:cTn id="19" dur="500"/>
                                        <p:tgtEl>
                                          <p:spTgt spid="7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right)">
                                      <p:cBhvr>
                                        <p:cTn id="23" dur="500"/>
                                        <p:tgtEl>
                                          <p:spTgt spid="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1000"/>
                                        <p:tgtEl>
                                          <p:spTgt spid="79"/>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up)">
                                      <p:cBhvr>
                                        <p:cTn id="30" dur="500"/>
                                        <p:tgtEl>
                                          <p:spTgt spid="85"/>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up)">
                                      <p:cBhvr>
                                        <p:cTn id="34" dur="500"/>
                                        <p:tgtEl>
                                          <p:spTgt spid="77"/>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wipe(up)">
                                      <p:cBhvr>
                                        <p:cTn id="38" dur="500"/>
                                        <p:tgtEl>
                                          <p:spTgt spid="76"/>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up)">
                                      <p:cBhvr>
                                        <p:cTn id="42" dur="500"/>
                                        <p:tgtEl>
                                          <p:spTgt spid="92"/>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9" grpId="0" animBg="1"/>
      <p:bldP spid="8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dirty="0" smtClean="0"/>
              <a:t>Planning Number of VMs per CSV</a:t>
            </a:r>
            <a:endParaRPr lang="en-US" dirty="0"/>
          </a:p>
        </p:txBody>
      </p:sp>
      <p:sp>
        <p:nvSpPr>
          <p:cNvPr id="139" name="Content Placeholder 138"/>
          <p:cNvSpPr>
            <a:spLocks noGrp="1"/>
          </p:cNvSpPr>
          <p:nvPr>
            <p:ph idx="1"/>
          </p:nvPr>
        </p:nvSpPr>
        <p:spPr>
          <a:xfrm>
            <a:off x="323528" y="1556792"/>
            <a:ext cx="8229600" cy="3849291"/>
          </a:xfrm>
        </p:spPr>
        <p:txBody>
          <a:bodyPr/>
          <a:lstStyle/>
          <a:p>
            <a:r>
              <a:rPr lang="en-US" dirty="0" smtClean="0"/>
              <a:t>There is no maximum number of VMs on a CSV volume</a:t>
            </a:r>
          </a:p>
          <a:p>
            <a:r>
              <a:rPr lang="en-US" dirty="0" smtClean="0"/>
              <a:t>Performance considerations of the storage array</a:t>
            </a:r>
          </a:p>
          <a:p>
            <a:pPr lvl="1"/>
            <a:r>
              <a:rPr lang="en-US" dirty="0" smtClean="0"/>
              <a:t>Large number of servers, all hitting 1 LUN</a:t>
            </a:r>
          </a:p>
          <a:p>
            <a:pPr lvl="1"/>
            <a:r>
              <a:rPr lang="en-US" dirty="0" smtClean="0"/>
              <a:t>Talk to your storage vendor for their guidance</a:t>
            </a:r>
          </a:p>
          <a:p>
            <a:r>
              <a:rPr lang="en-US" dirty="0"/>
              <a:t>How many IOPS can your storage array handle?</a:t>
            </a:r>
          </a:p>
          <a:p>
            <a:endParaRPr lang="en-US" dirty="0" smtClean="0"/>
          </a:p>
        </p:txBody>
      </p:sp>
      <p:pic>
        <p:nvPicPr>
          <p:cNvPr id="44" name="Picture 18" descr="Database blue"/>
          <p:cNvPicPr>
            <a:picLocks noChangeAspect="1" noChangeArrowheads="1"/>
          </p:cNvPicPr>
          <p:nvPr/>
        </p:nvPicPr>
        <p:blipFill>
          <a:blip r:embed="rId4" cstate="print"/>
          <a:srcRect/>
          <a:stretch>
            <a:fillRect/>
          </a:stretch>
        </p:blipFill>
        <p:spPr bwMode="auto">
          <a:xfrm>
            <a:off x="4171845" y="6032393"/>
            <a:ext cx="457319" cy="780983"/>
          </a:xfrm>
          <a:prstGeom prst="rect">
            <a:avLst/>
          </a:prstGeom>
          <a:noFill/>
        </p:spPr>
      </p:pic>
      <p:sp>
        <p:nvSpPr>
          <p:cNvPr id="85" name="Rounded Rectangle 84"/>
          <p:cNvSpPr/>
          <p:nvPr/>
        </p:nvSpPr>
        <p:spPr bwMode="auto">
          <a:xfrm>
            <a:off x="1885250" y="4432127"/>
            <a:ext cx="5066103" cy="1219199"/>
          </a:xfrm>
          <a:prstGeom prst="roundRect">
            <a:avLst/>
          </a:prstGeom>
          <a:solidFill>
            <a:schemeClr val="bg1">
              <a:alpha val="15000"/>
            </a:schemeClr>
          </a:solidFill>
          <a:ln w="25400">
            <a:solidFill>
              <a:schemeClr val="bg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86" name="Picture 2" descr="C:\Users\shonsh\Desktop\images\host.png"/>
          <p:cNvPicPr>
            <a:picLocks noChangeAspect="1" noChangeArrowheads="1"/>
          </p:cNvPicPr>
          <p:nvPr/>
        </p:nvPicPr>
        <p:blipFill>
          <a:blip r:embed="rId5"/>
          <a:srcRect/>
          <a:stretch>
            <a:fillRect/>
          </a:stretch>
        </p:blipFill>
        <p:spPr bwMode="auto">
          <a:xfrm>
            <a:off x="2083014" y="4599762"/>
            <a:ext cx="422506" cy="912462"/>
          </a:xfrm>
          <a:prstGeom prst="rect">
            <a:avLst/>
          </a:prstGeom>
          <a:noFill/>
        </p:spPr>
      </p:pic>
      <p:pic>
        <p:nvPicPr>
          <p:cNvPr id="87" name="Picture 2" descr="C:\Users\shonsh\Desktop\images\host.png"/>
          <p:cNvPicPr>
            <a:picLocks noChangeAspect="1" noChangeArrowheads="1"/>
          </p:cNvPicPr>
          <p:nvPr/>
        </p:nvPicPr>
        <p:blipFill>
          <a:blip r:embed="rId5"/>
          <a:srcRect/>
          <a:stretch>
            <a:fillRect/>
          </a:stretch>
        </p:blipFill>
        <p:spPr bwMode="auto">
          <a:xfrm>
            <a:off x="2355811" y="4597824"/>
            <a:ext cx="422506" cy="912462"/>
          </a:xfrm>
          <a:prstGeom prst="rect">
            <a:avLst/>
          </a:prstGeom>
          <a:noFill/>
        </p:spPr>
      </p:pic>
      <p:pic>
        <p:nvPicPr>
          <p:cNvPr id="88" name="Picture 2" descr="C:\Users\shonsh\Desktop\images\host.png"/>
          <p:cNvPicPr>
            <a:picLocks noChangeAspect="1" noChangeArrowheads="1"/>
          </p:cNvPicPr>
          <p:nvPr/>
        </p:nvPicPr>
        <p:blipFill>
          <a:blip r:embed="rId5"/>
          <a:srcRect/>
          <a:stretch>
            <a:fillRect/>
          </a:stretch>
        </p:blipFill>
        <p:spPr bwMode="auto">
          <a:xfrm>
            <a:off x="2641636" y="4597824"/>
            <a:ext cx="422506" cy="912462"/>
          </a:xfrm>
          <a:prstGeom prst="rect">
            <a:avLst/>
          </a:prstGeom>
          <a:noFill/>
        </p:spPr>
      </p:pic>
      <p:pic>
        <p:nvPicPr>
          <p:cNvPr id="89" name="Picture 2" descr="C:\Users\shonsh\Desktop\images\host.png"/>
          <p:cNvPicPr>
            <a:picLocks noChangeAspect="1" noChangeArrowheads="1"/>
          </p:cNvPicPr>
          <p:nvPr/>
        </p:nvPicPr>
        <p:blipFill>
          <a:blip r:embed="rId5"/>
          <a:srcRect/>
          <a:stretch>
            <a:fillRect/>
          </a:stretch>
        </p:blipFill>
        <p:spPr bwMode="auto">
          <a:xfrm>
            <a:off x="2927460" y="4597824"/>
            <a:ext cx="422506" cy="912462"/>
          </a:xfrm>
          <a:prstGeom prst="rect">
            <a:avLst/>
          </a:prstGeom>
          <a:noFill/>
        </p:spPr>
      </p:pic>
      <p:pic>
        <p:nvPicPr>
          <p:cNvPr id="90" name="Picture 2" descr="C:\Users\shonsh\Desktop\images\host.png"/>
          <p:cNvPicPr>
            <a:picLocks noChangeAspect="1" noChangeArrowheads="1"/>
          </p:cNvPicPr>
          <p:nvPr/>
        </p:nvPicPr>
        <p:blipFill>
          <a:blip r:embed="rId5"/>
          <a:srcRect/>
          <a:stretch>
            <a:fillRect/>
          </a:stretch>
        </p:blipFill>
        <p:spPr bwMode="auto">
          <a:xfrm>
            <a:off x="3213285" y="4597824"/>
            <a:ext cx="422506" cy="912462"/>
          </a:xfrm>
          <a:prstGeom prst="rect">
            <a:avLst/>
          </a:prstGeom>
          <a:noFill/>
        </p:spPr>
      </p:pic>
      <p:pic>
        <p:nvPicPr>
          <p:cNvPr id="107" name="Picture 2" descr="C:\Users\shonsh\Desktop\images\host.png"/>
          <p:cNvPicPr>
            <a:picLocks noChangeAspect="1" noChangeArrowheads="1"/>
          </p:cNvPicPr>
          <p:nvPr/>
        </p:nvPicPr>
        <p:blipFill>
          <a:blip r:embed="rId5"/>
          <a:srcRect/>
          <a:stretch>
            <a:fillRect/>
          </a:stretch>
        </p:blipFill>
        <p:spPr bwMode="auto">
          <a:xfrm>
            <a:off x="3499109" y="4597824"/>
            <a:ext cx="422506" cy="912462"/>
          </a:xfrm>
          <a:prstGeom prst="rect">
            <a:avLst/>
          </a:prstGeom>
          <a:noFill/>
        </p:spPr>
      </p:pic>
      <p:pic>
        <p:nvPicPr>
          <p:cNvPr id="108" name="Picture 2" descr="C:\Users\shonsh\Desktop\images\host.png"/>
          <p:cNvPicPr>
            <a:picLocks noChangeAspect="1" noChangeArrowheads="1"/>
          </p:cNvPicPr>
          <p:nvPr/>
        </p:nvPicPr>
        <p:blipFill>
          <a:blip r:embed="rId5"/>
          <a:srcRect/>
          <a:stretch>
            <a:fillRect/>
          </a:stretch>
        </p:blipFill>
        <p:spPr bwMode="auto">
          <a:xfrm>
            <a:off x="3784933" y="4597824"/>
            <a:ext cx="422506" cy="912462"/>
          </a:xfrm>
          <a:prstGeom prst="rect">
            <a:avLst/>
          </a:prstGeom>
          <a:noFill/>
        </p:spPr>
      </p:pic>
      <p:pic>
        <p:nvPicPr>
          <p:cNvPr id="109" name="Picture 2" descr="C:\Users\shonsh\Desktop\images\host.png"/>
          <p:cNvPicPr>
            <a:picLocks noChangeAspect="1" noChangeArrowheads="1"/>
          </p:cNvPicPr>
          <p:nvPr/>
        </p:nvPicPr>
        <p:blipFill>
          <a:blip r:embed="rId5"/>
          <a:srcRect/>
          <a:stretch>
            <a:fillRect/>
          </a:stretch>
        </p:blipFill>
        <p:spPr bwMode="auto">
          <a:xfrm>
            <a:off x="4070758" y="4597824"/>
            <a:ext cx="422506" cy="912462"/>
          </a:xfrm>
          <a:prstGeom prst="rect">
            <a:avLst/>
          </a:prstGeom>
          <a:noFill/>
        </p:spPr>
      </p:pic>
      <p:pic>
        <p:nvPicPr>
          <p:cNvPr id="110" name="Picture 2" descr="C:\Users\shonsh\Desktop\images\host.png"/>
          <p:cNvPicPr>
            <a:picLocks noChangeAspect="1" noChangeArrowheads="1"/>
          </p:cNvPicPr>
          <p:nvPr/>
        </p:nvPicPr>
        <p:blipFill>
          <a:blip r:embed="rId5"/>
          <a:srcRect/>
          <a:stretch>
            <a:fillRect/>
          </a:stretch>
        </p:blipFill>
        <p:spPr bwMode="auto">
          <a:xfrm>
            <a:off x="4356582" y="4597824"/>
            <a:ext cx="422506" cy="912462"/>
          </a:xfrm>
          <a:prstGeom prst="rect">
            <a:avLst/>
          </a:prstGeom>
          <a:noFill/>
        </p:spPr>
      </p:pic>
      <p:pic>
        <p:nvPicPr>
          <p:cNvPr id="111" name="Picture 2" descr="C:\Users\shonsh\Desktop\images\host.png"/>
          <p:cNvPicPr>
            <a:picLocks noChangeAspect="1" noChangeArrowheads="1"/>
          </p:cNvPicPr>
          <p:nvPr/>
        </p:nvPicPr>
        <p:blipFill>
          <a:blip r:embed="rId5"/>
          <a:srcRect/>
          <a:stretch>
            <a:fillRect/>
          </a:stretch>
        </p:blipFill>
        <p:spPr bwMode="auto">
          <a:xfrm>
            <a:off x="4642407" y="4597824"/>
            <a:ext cx="422506" cy="912462"/>
          </a:xfrm>
          <a:prstGeom prst="rect">
            <a:avLst/>
          </a:prstGeom>
          <a:noFill/>
        </p:spPr>
      </p:pic>
      <p:pic>
        <p:nvPicPr>
          <p:cNvPr id="112" name="Picture 2" descr="C:\Users\shonsh\Desktop\images\host.png"/>
          <p:cNvPicPr>
            <a:picLocks noChangeAspect="1" noChangeArrowheads="1"/>
          </p:cNvPicPr>
          <p:nvPr/>
        </p:nvPicPr>
        <p:blipFill>
          <a:blip r:embed="rId5"/>
          <a:srcRect/>
          <a:stretch>
            <a:fillRect/>
          </a:stretch>
        </p:blipFill>
        <p:spPr bwMode="auto">
          <a:xfrm>
            <a:off x="4928231" y="4597824"/>
            <a:ext cx="422506" cy="912462"/>
          </a:xfrm>
          <a:prstGeom prst="rect">
            <a:avLst/>
          </a:prstGeom>
          <a:noFill/>
        </p:spPr>
      </p:pic>
      <p:pic>
        <p:nvPicPr>
          <p:cNvPr id="113" name="Picture 2" descr="C:\Users\shonsh\Desktop\images\host.png"/>
          <p:cNvPicPr>
            <a:picLocks noChangeAspect="1" noChangeArrowheads="1"/>
          </p:cNvPicPr>
          <p:nvPr/>
        </p:nvPicPr>
        <p:blipFill>
          <a:blip r:embed="rId5"/>
          <a:srcRect/>
          <a:stretch>
            <a:fillRect/>
          </a:stretch>
        </p:blipFill>
        <p:spPr bwMode="auto">
          <a:xfrm>
            <a:off x="5214056" y="4597824"/>
            <a:ext cx="422506" cy="912462"/>
          </a:xfrm>
          <a:prstGeom prst="rect">
            <a:avLst/>
          </a:prstGeom>
          <a:noFill/>
        </p:spPr>
      </p:pic>
      <p:pic>
        <p:nvPicPr>
          <p:cNvPr id="114" name="Picture 2" descr="C:\Users\shonsh\Desktop\images\host.png"/>
          <p:cNvPicPr>
            <a:picLocks noChangeAspect="1" noChangeArrowheads="1"/>
          </p:cNvPicPr>
          <p:nvPr/>
        </p:nvPicPr>
        <p:blipFill>
          <a:blip r:embed="rId5"/>
          <a:srcRect/>
          <a:stretch>
            <a:fillRect/>
          </a:stretch>
        </p:blipFill>
        <p:spPr bwMode="auto">
          <a:xfrm>
            <a:off x="5499880" y="4599762"/>
            <a:ext cx="422506" cy="912462"/>
          </a:xfrm>
          <a:prstGeom prst="rect">
            <a:avLst/>
          </a:prstGeom>
          <a:noFill/>
        </p:spPr>
      </p:pic>
      <p:pic>
        <p:nvPicPr>
          <p:cNvPr id="115" name="Picture 2" descr="C:\Users\shonsh\Desktop\images\host.png"/>
          <p:cNvPicPr>
            <a:picLocks noChangeAspect="1" noChangeArrowheads="1"/>
          </p:cNvPicPr>
          <p:nvPr/>
        </p:nvPicPr>
        <p:blipFill>
          <a:blip r:embed="rId5"/>
          <a:srcRect/>
          <a:stretch>
            <a:fillRect/>
          </a:stretch>
        </p:blipFill>
        <p:spPr bwMode="auto">
          <a:xfrm>
            <a:off x="5785704" y="4597824"/>
            <a:ext cx="422506" cy="912462"/>
          </a:xfrm>
          <a:prstGeom prst="rect">
            <a:avLst/>
          </a:prstGeom>
          <a:noFill/>
        </p:spPr>
      </p:pic>
      <p:pic>
        <p:nvPicPr>
          <p:cNvPr id="116" name="Picture 2" descr="C:\Users\shonsh\Desktop\images\host.png"/>
          <p:cNvPicPr>
            <a:picLocks noChangeAspect="1" noChangeArrowheads="1"/>
          </p:cNvPicPr>
          <p:nvPr/>
        </p:nvPicPr>
        <p:blipFill>
          <a:blip r:embed="rId5"/>
          <a:srcRect/>
          <a:stretch>
            <a:fillRect/>
          </a:stretch>
        </p:blipFill>
        <p:spPr bwMode="auto">
          <a:xfrm>
            <a:off x="6071529" y="4597824"/>
            <a:ext cx="422506" cy="912462"/>
          </a:xfrm>
          <a:prstGeom prst="rect">
            <a:avLst/>
          </a:prstGeom>
          <a:noFill/>
        </p:spPr>
      </p:pic>
      <p:pic>
        <p:nvPicPr>
          <p:cNvPr id="117" name="Picture 2" descr="C:\Users\shonsh\Desktop\images\host.png"/>
          <p:cNvPicPr>
            <a:picLocks noChangeAspect="1" noChangeArrowheads="1"/>
          </p:cNvPicPr>
          <p:nvPr/>
        </p:nvPicPr>
        <p:blipFill>
          <a:blip r:embed="rId5"/>
          <a:srcRect/>
          <a:stretch>
            <a:fillRect/>
          </a:stretch>
        </p:blipFill>
        <p:spPr bwMode="auto">
          <a:xfrm>
            <a:off x="6357353" y="4597824"/>
            <a:ext cx="422506" cy="912462"/>
          </a:xfrm>
          <a:prstGeom prst="rect">
            <a:avLst/>
          </a:prstGeom>
          <a:noFill/>
        </p:spPr>
      </p:pic>
      <p:cxnSp>
        <p:nvCxnSpPr>
          <p:cNvPr id="46" name="Straight Arrow Connector 45"/>
          <p:cNvCxnSpPr>
            <a:stCxn id="86" idx="2"/>
          </p:cNvCxnSpPr>
          <p:nvPr/>
        </p:nvCxnSpPr>
        <p:spPr>
          <a:xfrm rot="16200000" flipH="1">
            <a:off x="2658681" y="5147810"/>
            <a:ext cx="1148751" cy="18775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7" idx="2"/>
          </p:cNvCxnSpPr>
          <p:nvPr/>
        </p:nvCxnSpPr>
        <p:spPr>
          <a:xfrm rot="16200000" flipH="1">
            <a:off x="2870311" y="5207040"/>
            <a:ext cx="998289" cy="16047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8" idx="2"/>
            <a:endCxn id="44" idx="1"/>
          </p:cNvCxnSpPr>
          <p:nvPr/>
        </p:nvCxnSpPr>
        <p:spPr>
          <a:xfrm rot="16200000" flipH="1">
            <a:off x="3056068" y="5307107"/>
            <a:ext cx="912598" cy="13189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89" idx="2"/>
          </p:cNvCxnSpPr>
          <p:nvPr/>
        </p:nvCxnSpPr>
        <p:spPr>
          <a:xfrm rot="16200000" flipH="1">
            <a:off x="3270435" y="5378564"/>
            <a:ext cx="769691" cy="10331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90" idx="2"/>
          </p:cNvCxnSpPr>
          <p:nvPr/>
        </p:nvCxnSpPr>
        <p:spPr>
          <a:xfrm rot="16200000" flipH="1">
            <a:off x="3518130" y="5416694"/>
            <a:ext cx="617289" cy="8044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12" idx="2"/>
          </p:cNvCxnSpPr>
          <p:nvPr/>
        </p:nvCxnSpPr>
        <p:spPr>
          <a:xfrm rot="5400000">
            <a:off x="4585198" y="5497090"/>
            <a:ext cx="541091" cy="5674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11" idx="2"/>
          </p:cNvCxnSpPr>
          <p:nvPr/>
        </p:nvCxnSpPr>
        <p:spPr>
          <a:xfrm rot="5400000">
            <a:off x="4413703" y="5611420"/>
            <a:ext cx="541091" cy="3388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10" idx="2"/>
          </p:cNvCxnSpPr>
          <p:nvPr/>
        </p:nvCxnSpPr>
        <p:spPr>
          <a:xfrm rot="5400000">
            <a:off x="4242208" y="5725750"/>
            <a:ext cx="541091" cy="11016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9" idx="2"/>
            <a:endCxn id="44" idx="0"/>
          </p:cNvCxnSpPr>
          <p:nvPr/>
        </p:nvCxnSpPr>
        <p:spPr>
          <a:xfrm rot="16200000" flipH="1">
            <a:off x="4080205" y="5712092"/>
            <a:ext cx="522106" cy="1184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8" idx="2"/>
          </p:cNvCxnSpPr>
          <p:nvPr/>
        </p:nvCxnSpPr>
        <p:spPr>
          <a:xfrm rot="16200000" flipH="1">
            <a:off x="3899219" y="5607254"/>
            <a:ext cx="541091" cy="3471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07" idx="2"/>
          </p:cNvCxnSpPr>
          <p:nvPr/>
        </p:nvCxnSpPr>
        <p:spPr>
          <a:xfrm rot="16200000" flipH="1">
            <a:off x="3727724" y="5492924"/>
            <a:ext cx="541091" cy="5758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3" idx="2"/>
          </p:cNvCxnSpPr>
          <p:nvPr/>
        </p:nvCxnSpPr>
        <p:spPr>
          <a:xfrm rot="5400000">
            <a:off x="4718592" y="5420860"/>
            <a:ext cx="617291" cy="79614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14" idx="2"/>
          </p:cNvCxnSpPr>
          <p:nvPr/>
        </p:nvCxnSpPr>
        <p:spPr>
          <a:xfrm rot="5400000">
            <a:off x="4786273" y="5355117"/>
            <a:ext cx="767753" cy="10819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15" idx="2"/>
            <a:endCxn id="44" idx="3"/>
          </p:cNvCxnSpPr>
          <p:nvPr/>
        </p:nvCxnSpPr>
        <p:spPr>
          <a:xfrm rot="5400000">
            <a:off x="4856762" y="5282690"/>
            <a:ext cx="912598" cy="13677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6" idx="2"/>
          </p:cNvCxnSpPr>
          <p:nvPr/>
        </p:nvCxnSpPr>
        <p:spPr>
          <a:xfrm rot="5400000">
            <a:off x="4956829" y="5182624"/>
            <a:ext cx="998291" cy="1653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17" idx="2"/>
          </p:cNvCxnSpPr>
          <p:nvPr/>
        </p:nvCxnSpPr>
        <p:spPr>
          <a:xfrm rot="5400000">
            <a:off x="5023542" y="5115910"/>
            <a:ext cx="1150689" cy="19394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8" name="Picture 117" descr="Warning.png"/>
          <p:cNvPicPr>
            <a:picLocks noChangeAspect="1"/>
          </p:cNvPicPr>
          <p:nvPr/>
        </p:nvPicPr>
        <p:blipFill>
          <a:blip r:embed="rId6"/>
          <a:stretch>
            <a:fillRect/>
          </a:stretch>
        </p:blipFill>
        <p:spPr>
          <a:xfrm>
            <a:off x="4247710" y="6325439"/>
            <a:ext cx="306996" cy="358680"/>
          </a:xfrm>
          <a:prstGeom prst="rect">
            <a:avLst/>
          </a:prstGeom>
        </p:spPr>
      </p:pic>
    </p:spTree>
    <p:custDataLst>
      <p:tags r:id="rId1"/>
    </p:custDataLst>
    <p:extLst>
      <p:ext uri="{BB962C8B-B14F-4D97-AF65-F5344CB8AC3E}">
        <p14:creationId xmlns:p14="http://schemas.microsoft.com/office/powerpoint/2010/main" val="210580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 Planning</a:t>
            </a:r>
            <a:endParaRPr lang="en-US" dirty="0"/>
          </a:p>
        </p:txBody>
      </p:sp>
      <p:sp>
        <p:nvSpPr>
          <p:cNvPr id="3" name="Content Placeholder 2"/>
          <p:cNvSpPr>
            <a:spLocks noGrp="1"/>
          </p:cNvSpPr>
          <p:nvPr>
            <p:ph idx="1"/>
          </p:nvPr>
        </p:nvSpPr>
        <p:spPr>
          <a:xfrm>
            <a:off x="446856" y="1844824"/>
            <a:ext cx="8229600" cy="3849291"/>
          </a:xfrm>
        </p:spPr>
        <p:txBody>
          <a:bodyPr>
            <a:normAutofit/>
          </a:bodyPr>
          <a:lstStyle/>
          <a:p>
            <a:r>
              <a:rPr lang="en-US" sz="2400" dirty="0" smtClean="0"/>
              <a:t>All nodes must be members of a domain</a:t>
            </a:r>
          </a:p>
          <a:p>
            <a:r>
              <a:rPr lang="en-US" sz="2400" dirty="0" smtClean="0"/>
              <a:t>Nodes must be in the same domain</a:t>
            </a:r>
          </a:p>
          <a:p>
            <a:r>
              <a:rPr lang="en-US" sz="2400" dirty="0" smtClean="0"/>
              <a:t>Need an accessible writable DC</a:t>
            </a:r>
          </a:p>
          <a:p>
            <a:r>
              <a:rPr lang="en-US" sz="2400" dirty="0" smtClean="0"/>
              <a:t>DCs can be run on nodes, but use 2+ nodes (</a:t>
            </a:r>
            <a:r>
              <a:rPr lang="en-US" sz="2400" dirty="0" smtClean="0">
                <a:hlinkClick r:id="rId3"/>
              </a:rPr>
              <a:t>KB 281662</a:t>
            </a:r>
            <a:r>
              <a:rPr lang="en-US" sz="2400" dirty="0" smtClean="0"/>
              <a:t>)</a:t>
            </a:r>
          </a:p>
          <a:p>
            <a:r>
              <a:rPr lang="en-US" sz="2400" dirty="0" smtClean="0"/>
              <a:t>Do not virtualize all domain controllers </a:t>
            </a:r>
          </a:p>
          <a:p>
            <a:pPr lvl="1"/>
            <a:r>
              <a:rPr lang="en-US" sz="2000" dirty="0" smtClean="0"/>
              <a:t>DC needed for authentication and starting cluster service</a:t>
            </a:r>
          </a:p>
          <a:p>
            <a:pPr lvl="1"/>
            <a:r>
              <a:rPr lang="en-US" sz="2000" dirty="0" smtClean="0"/>
              <a:t>Leave at least 1 domain controller on bare metal</a:t>
            </a:r>
          </a:p>
        </p:txBody>
      </p:sp>
      <p:pic>
        <p:nvPicPr>
          <p:cNvPr id="6" name="Picture 4" descr="SafeSecure"/>
          <p:cNvPicPr>
            <a:picLocks noChangeAspect="1" noChangeArrowheads="1"/>
          </p:cNvPicPr>
          <p:nvPr/>
        </p:nvPicPr>
        <p:blipFill>
          <a:blip r:embed="rId4"/>
          <a:srcRect/>
          <a:stretch>
            <a:fillRect/>
          </a:stretch>
        </p:blipFill>
        <p:spPr bwMode="auto">
          <a:xfrm>
            <a:off x="7830398" y="5334000"/>
            <a:ext cx="1143298" cy="1143000"/>
          </a:xfrm>
          <a:prstGeom prst="rect">
            <a:avLst/>
          </a:prstGeom>
          <a:noFill/>
          <a:ln w="9525">
            <a:noFill/>
            <a:miter lim="800000"/>
            <a:headEnd/>
            <a:tailEnd/>
          </a:ln>
        </p:spPr>
      </p:pic>
    </p:spTree>
    <p:extLst>
      <p:ext uri="{BB962C8B-B14F-4D97-AF65-F5344CB8AC3E}">
        <p14:creationId xmlns:p14="http://schemas.microsoft.com/office/powerpoint/2010/main" val="30435480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VM Failover Policies</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41833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Keeping VMs off the Same Host</a:t>
            </a:r>
            <a:endParaRPr lang="en-US" dirty="0"/>
          </a:p>
        </p:txBody>
      </p:sp>
      <p:sp>
        <p:nvSpPr>
          <p:cNvPr id="19" name="Content Placeholder 18"/>
          <p:cNvSpPr>
            <a:spLocks noGrp="1"/>
          </p:cNvSpPr>
          <p:nvPr>
            <p:ph idx="1"/>
          </p:nvPr>
        </p:nvSpPr>
        <p:spPr>
          <a:xfrm>
            <a:off x="395536" y="1772816"/>
            <a:ext cx="8229600" cy="3849291"/>
          </a:xfrm>
        </p:spPr>
        <p:txBody>
          <a:bodyPr>
            <a:normAutofit fontScale="85000" lnSpcReduction="20000"/>
          </a:bodyPr>
          <a:lstStyle/>
          <a:p>
            <a:pPr>
              <a:spcBef>
                <a:spcPts val="768"/>
              </a:spcBef>
            </a:pPr>
            <a:r>
              <a:rPr lang="en-US" sz="3700" dirty="0"/>
              <a:t>Scenarios:</a:t>
            </a:r>
          </a:p>
          <a:p>
            <a:pPr lvl="1">
              <a:spcBef>
                <a:spcPts val="768"/>
              </a:spcBef>
            </a:pPr>
            <a:r>
              <a:rPr lang="en-US" sz="3200" dirty="0"/>
              <a:t>Keep all VMs in a Guest Cluster off the same host</a:t>
            </a:r>
          </a:p>
          <a:p>
            <a:pPr lvl="1">
              <a:spcBef>
                <a:spcPts val="768"/>
              </a:spcBef>
            </a:pPr>
            <a:r>
              <a:rPr lang="en-US" sz="3200" dirty="0"/>
              <a:t>Keep all domain controllers off the same host</a:t>
            </a:r>
          </a:p>
          <a:p>
            <a:pPr lvl="1">
              <a:spcBef>
                <a:spcPts val="768"/>
              </a:spcBef>
            </a:pPr>
            <a:r>
              <a:rPr lang="en-US" sz="3200" dirty="0"/>
              <a:t>Keep tenets separated</a:t>
            </a:r>
          </a:p>
          <a:p>
            <a:pPr>
              <a:spcBef>
                <a:spcPts val="768"/>
              </a:spcBef>
            </a:pPr>
            <a:r>
              <a:rPr lang="en-US" sz="3700" dirty="0" err="1"/>
              <a:t>AntiAffinityClassNames</a:t>
            </a:r>
            <a:r>
              <a:rPr lang="en-US" sz="3700" dirty="0"/>
              <a:t> </a:t>
            </a:r>
          </a:p>
          <a:p>
            <a:pPr lvl="2">
              <a:spcBef>
                <a:spcPts val="768"/>
              </a:spcBef>
            </a:pPr>
            <a:r>
              <a:rPr lang="en-US" sz="2700" dirty="0"/>
              <a:t>Groups with same </a:t>
            </a:r>
            <a:r>
              <a:rPr lang="en-US" sz="2700" dirty="0" err="1"/>
              <a:t>AntiAffinityClassNames</a:t>
            </a:r>
            <a:r>
              <a:rPr lang="en-US" sz="2700" dirty="0"/>
              <a:t> </a:t>
            </a:r>
            <a:br>
              <a:rPr lang="en-US" sz="2700" dirty="0"/>
            </a:br>
            <a:r>
              <a:rPr lang="en-US" sz="2700" dirty="0"/>
              <a:t>value try to avoid being hosted on same node</a:t>
            </a:r>
          </a:p>
          <a:p>
            <a:pPr lvl="2">
              <a:spcBef>
                <a:spcPts val="768"/>
              </a:spcBef>
            </a:pPr>
            <a:r>
              <a:rPr lang="en-US" dirty="0">
                <a:hlinkClick r:id="rId2"/>
              </a:rPr>
              <a:t>http://msdn.microsoft.com/en-us/library/aa369651(VS.85).aspx</a:t>
            </a:r>
            <a:endParaRPr lang="en-US" dirty="0"/>
          </a:p>
          <a:p>
            <a:endParaRPr lang="en-US" dirty="0"/>
          </a:p>
        </p:txBody>
      </p:sp>
      <p:sp>
        <p:nvSpPr>
          <p:cNvPr id="13" name="Date Placeholder 1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5887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Disabling Failover for Low Priority VMs</a:t>
            </a:r>
            <a:endParaRPr lang="en-US" dirty="0"/>
          </a:p>
        </p:txBody>
      </p:sp>
      <p:sp>
        <p:nvSpPr>
          <p:cNvPr id="3" name="Text Placeholder 2"/>
          <p:cNvSpPr>
            <a:spLocks noGrp="1"/>
          </p:cNvSpPr>
          <p:nvPr>
            <p:ph idx="1"/>
          </p:nvPr>
        </p:nvSpPr>
        <p:spPr>
          <a:xfrm>
            <a:off x="251520" y="1700808"/>
            <a:ext cx="5112568" cy="4824536"/>
          </a:xfrm>
        </p:spPr>
        <p:txBody>
          <a:bodyPr>
            <a:normAutofit lnSpcReduction="10000"/>
          </a:bodyPr>
          <a:lstStyle/>
          <a:p>
            <a:r>
              <a:rPr lang="en-US" dirty="0" smtClean="0"/>
              <a:t>‘Auto Start’ setting configures if a VM should be automatically started on failover</a:t>
            </a:r>
          </a:p>
          <a:p>
            <a:pPr lvl="1"/>
            <a:r>
              <a:rPr lang="en-US" dirty="0" smtClean="0"/>
              <a:t>Group property</a:t>
            </a:r>
          </a:p>
          <a:p>
            <a:pPr lvl="1"/>
            <a:r>
              <a:rPr lang="en-US" dirty="0" smtClean="0"/>
              <a:t>Disabling mark groups as lower priority</a:t>
            </a:r>
          </a:p>
          <a:p>
            <a:pPr lvl="1"/>
            <a:r>
              <a:rPr lang="en-US" dirty="0" smtClean="0"/>
              <a:t>Enabled by default</a:t>
            </a:r>
          </a:p>
          <a:p>
            <a:r>
              <a:rPr lang="en-US" dirty="0" smtClean="0"/>
              <a:t>Disabled VMs needs manual </a:t>
            </a:r>
            <a:br>
              <a:rPr lang="en-US" dirty="0" smtClean="0"/>
            </a:br>
            <a:r>
              <a:rPr lang="en-US" dirty="0" smtClean="0"/>
              <a:t>restart to recover after a crash</a:t>
            </a:r>
          </a:p>
        </p:txBody>
      </p:sp>
      <p:pic>
        <p:nvPicPr>
          <p:cNvPr id="36865" name="Picture 1"/>
          <p:cNvPicPr>
            <a:picLocks noChangeAspect="1" noChangeArrowheads="1"/>
          </p:cNvPicPr>
          <p:nvPr/>
        </p:nvPicPr>
        <p:blipFill>
          <a:blip r:embed="rId3"/>
          <a:srcRect/>
          <a:stretch>
            <a:fillRect/>
          </a:stretch>
        </p:blipFill>
        <p:spPr bwMode="auto">
          <a:xfrm>
            <a:off x="5436096" y="1700808"/>
            <a:ext cx="3600400" cy="4591050"/>
          </a:xfrm>
          <a:prstGeom prst="rect">
            <a:avLst/>
          </a:prstGeom>
          <a:noFill/>
          <a:ln w="9525">
            <a:noFill/>
            <a:miter lim="800000"/>
            <a:headEnd/>
            <a:tailEnd/>
          </a:ln>
        </p:spPr>
      </p:pic>
    </p:spTree>
    <p:extLst>
      <p:ext uri="{BB962C8B-B14F-4D97-AF65-F5344CB8AC3E}">
        <p14:creationId xmlns:p14="http://schemas.microsoft.com/office/powerpoint/2010/main" val="316663017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Starting VMs on Preferred Hosts</a:t>
            </a:r>
            <a:endParaRPr lang="en-US" dirty="0"/>
          </a:p>
        </p:txBody>
      </p:sp>
      <p:sp>
        <p:nvSpPr>
          <p:cNvPr id="3" name="Text Placeholder 2"/>
          <p:cNvSpPr>
            <a:spLocks noGrp="1"/>
          </p:cNvSpPr>
          <p:nvPr>
            <p:ph idx="1"/>
          </p:nvPr>
        </p:nvSpPr>
        <p:spPr>
          <a:xfrm>
            <a:off x="395536" y="1844824"/>
            <a:ext cx="5112568" cy="4813152"/>
          </a:xfrm>
        </p:spPr>
        <p:txBody>
          <a:bodyPr>
            <a:normAutofit fontScale="92500" lnSpcReduction="10000"/>
          </a:bodyPr>
          <a:lstStyle/>
          <a:p>
            <a:r>
              <a:rPr lang="en-US" dirty="0" smtClean="0"/>
              <a:t>‘Persistent Mode’ will attempt to place VMs back on the last node they were hosted on during start</a:t>
            </a:r>
          </a:p>
          <a:p>
            <a:pPr lvl="1"/>
            <a:r>
              <a:rPr lang="en-US" dirty="0" smtClean="0"/>
              <a:t>Only takes affect when complete cluster is started up</a:t>
            </a:r>
          </a:p>
          <a:p>
            <a:pPr lvl="1"/>
            <a:r>
              <a:rPr lang="en-US" dirty="0" smtClean="0"/>
              <a:t>Prevents overloading the first nodes that startup with large numbers of VMs</a:t>
            </a:r>
          </a:p>
          <a:p>
            <a:r>
              <a:rPr lang="en-US" dirty="0" smtClean="0"/>
              <a:t>Better VM distribution after cold start</a:t>
            </a:r>
          </a:p>
          <a:p>
            <a:r>
              <a:rPr lang="en-US" dirty="0" smtClean="0"/>
              <a:t>Enabled by default for VM groups</a:t>
            </a:r>
          </a:p>
        </p:txBody>
      </p:sp>
      <p:pic>
        <p:nvPicPr>
          <p:cNvPr id="37889" name="Picture 1"/>
          <p:cNvPicPr>
            <a:picLocks noChangeAspect="1" noChangeArrowheads="1"/>
          </p:cNvPicPr>
          <p:nvPr/>
        </p:nvPicPr>
        <p:blipFill>
          <a:blip r:embed="rId3"/>
          <a:srcRect/>
          <a:stretch>
            <a:fillRect/>
          </a:stretch>
        </p:blipFill>
        <p:spPr bwMode="auto">
          <a:xfrm>
            <a:off x="5364088" y="1916832"/>
            <a:ext cx="3613320" cy="4600575"/>
          </a:xfrm>
          <a:prstGeom prst="rect">
            <a:avLst/>
          </a:prstGeom>
          <a:noFill/>
          <a:ln w="9525">
            <a:noFill/>
            <a:miter lim="800000"/>
            <a:headEnd/>
            <a:tailEnd/>
          </a:ln>
        </p:spPr>
      </p:pic>
    </p:spTree>
    <p:extLst>
      <p:ext uri="{BB962C8B-B14F-4D97-AF65-F5344CB8AC3E}">
        <p14:creationId xmlns:p14="http://schemas.microsoft.com/office/powerpoint/2010/main" val="383243608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864176" y="3891096"/>
            <a:ext cx="2743915" cy="2797147"/>
          </a:xfrm>
          <a:prstGeom prst="roundRect">
            <a:avLst>
              <a:gd name="adj" fmla="val 6026"/>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2"/>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960847" y="4631276"/>
            <a:ext cx="2533366" cy="5357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2"/>
              </a:solidFill>
              <a:latin typeface="Segoe Light" pitchFamily="34" charset="0"/>
            </a:endParaRPr>
          </a:p>
          <a:p>
            <a:pPr algn="ctr" defTabSz="914099" fontAlgn="base">
              <a:spcBef>
                <a:spcPct val="0"/>
              </a:spcBef>
              <a:spcAft>
                <a:spcPct val="0"/>
              </a:spcAft>
            </a:pPr>
            <a:r>
              <a:rPr lang="en-US" sz="1000" b="1" dirty="0" smtClean="0">
                <a:solidFill>
                  <a:schemeClr val="tx2"/>
                </a:solidFill>
              </a:rPr>
              <a:t>CLUSTER</a:t>
            </a:r>
            <a:endParaRPr lang="en-US" sz="1100" b="1" dirty="0" smtClean="0">
              <a:solidFill>
                <a:schemeClr val="tx2"/>
              </a:solidFill>
              <a:latin typeface="Segoe Light" pitchFamily="34" charset="0"/>
            </a:endParaRPr>
          </a:p>
        </p:txBody>
      </p:sp>
      <p:sp>
        <p:nvSpPr>
          <p:cNvPr id="2" name="Title 1"/>
          <p:cNvSpPr>
            <a:spLocks noGrp="1"/>
          </p:cNvSpPr>
          <p:nvPr>
            <p:ph type="title"/>
          </p:nvPr>
        </p:nvSpPr>
        <p:spPr/>
        <p:txBody>
          <a:bodyPr/>
          <a:lstStyle/>
          <a:p>
            <a:r>
              <a:rPr lang="en-US" smtClean="0"/>
              <a:t>Enabling VM Health Monitoring</a:t>
            </a:r>
            <a:endParaRPr lang="en-US" dirty="0"/>
          </a:p>
        </p:txBody>
      </p:sp>
      <p:sp>
        <p:nvSpPr>
          <p:cNvPr id="7" name="Content Placeholder 6"/>
          <p:cNvSpPr>
            <a:spLocks noGrp="1"/>
          </p:cNvSpPr>
          <p:nvPr>
            <p:ph idx="1"/>
          </p:nvPr>
        </p:nvSpPr>
        <p:spPr>
          <a:xfrm>
            <a:off x="395536" y="1754203"/>
            <a:ext cx="4248472" cy="2136894"/>
          </a:xfrm>
        </p:spPr>
        <p:txBody>
          <a:bodyPr>
            <a:normAutofit fontScale="77500" lnSpcReduction="20000"/>
          </a:bodyPr>
          <a:lstStyle/>
          <a:p>
            <a:r>
              <a:rPr lang="en-US" dirty="0"/>
              <a:t>Enable VM heartbeat setting</a:t>
            </a:r>
          </a:p>
          <a:p>
            <a:pPr lvl="2"/>
            <a:r>
              <a:rPr lang="en-US" dirty="0"/>
              <a:t>Requires Integration Components (ICs) installed in VM</a:t>
            </a:r>
          </a:p>
          <a:p>
            <a:r>
              <a:rPr lang="en-US" dirty="0"/>
              <a:t>Health check for VM OS from host</a:t>
            </a:r>
          </a:p>
          <a:p>
            <a:pPr lvl="2"/>
            <a:r>
              <a:rPr lang="en-US" dirty="0"/>
              <a:t>User-Mode Hangs</a:t>
            </a:r>
          </a:p>
          <a:p>
            <a:pPr lvl="2"/>
            <a:r>
              <a:rPr lang="en-US" dirty="0"/>
              <a:t>System Crashes</a:t>
            </a:r>
          </a:p>
          <a:p>
            <a:endParaRPr lang="en-US" dirty="0"/>
          </a:p>
        </p:txBody>
      </p:sp>
      <p:sp>
        <p:nvSpPr>
          <p:cNvPr id="21" name="Line 5"/>
          <p:cNvSpPr>
            <a:spLocks noChangeShapeType="1"/>
          </p:cNvSpPr>
          <p:nvPr/>
        </p:nvSpPr>
        <p:spPr bwMode="auto">
          <a:xfrm flipH="1">
            <a:off x="2133602" y="5653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solidFill>
                <a:schemeClr val="tx2"/>
              </a:solidFill>
            </a:endParaRPr>
          </a:p>
        </p:txBody>
      </p:sp>
      <p:sp>
        <p:nvSpPr>
          <p:cNvPr id="22" name="Line 5"/>
          <p:cNvSpPr>
            <a:spLocks noChangeShapeType="1"/>
          </p:cNvSpPr>
          <p:nvPr/>
        </p:nvSpPr>
        <p:spPr bwMode="auto">
          <a:xfrm flipH="1">
            <a:off x="2438401" y="4984869"/>
            <a:ext cx="304800"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solidFill>
                <a:schemeClr val="tx2"/>
              </a:solidFill>
            </a:endParaRPr>
          </a:p>
        </p:txBody>
      </p:sp>
      <p:sp>
        <p:nvSpPr>
          <p:cNvPr id="23" name="Line 5"/>
          <p:cNvSpPr>
            <a:spLocks noChangeShapeType="1"/>
          </p:cNvSpPr>
          <p:nvPr/>
        </p:nvSpPr>
        <p:spPr bwMode="auto">
          <a:xfrm>
            <a:off x="1676401" y="4984869"/>
            <a:ext cx="211974"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solidFill>
                <a:schemeClr val="tx2"/>
              </a:solidFill>
            </a:endParaRPr>
          </a:p>
        </p:txBody>
      </p:sp>
      <p:pic>
        <p:nvPicPr>
          <p:cNvPr id="24" name="Server R2 Col1" descr="black-rack-server.png"/>
          <p:cNvPicPr>
            <a:picLocks noChangeAspect="1"/>
          </p:cNvPicPr>
          <p:nvPr/>
        </p:nvPicPr>
        <p:blipFill>
          <a:blip r:embed="rId3" cstate="print"/>
          <a:stretch>
            <a:fillRect/>
          </a:stretch>
        </p:blipFill>
        <p:spPr>
          <a:xfrm>
            <a:off x="1296498" y="4752589"/>
            <a:ext cx="758927" cy="384680"/>
          </a:xfrm>
          <a:prstGeom prst="rect">
            <a:avLst/>
          </a:prstGeom>
        </p:spPr>
      </p:pic>
      <p:pic>
        <p:nvPicPr>
          <p:cNvPr id="25" name="VM R2 Col1" descr="cyan-virtual-rack-server.png"/>
          <p:cNvPicPr>
            <a:picLocks noChangeAspect="1"/>
          </p:cNvPicPr>
          <p:nvPr/>
        </p:nvPicPr>
        <p:blipFill>
          <a:blip r:embed="rId4" cstate="print"/>
          <a:stretch>
            <a:fillRect/>
          </a:stretch>
        </p:blipFill>
        <p:spPr>
          <a:xfrm>
            <a:off x="1296498" y="4299069"/>
            <a:ext cx="758927" cy="344256"/>
          </a:xfrm>
          <a:prstGeom prst="rect">
            <a:avLst/>
          </a:prstGeom>
        </p:spPr>
      </p:pic>
      <p:pic>
        <p:nvPicPr>
          <p:cNvPr id="26" name="New Vm-2nd row" descr="NEW-cyan-virtual-rack-server.png"/>
          <p:cNvPicPr>
            <a:picLocks noChangeAspect="1"/>
          </p:cNvPicPr>
          <p:nvPr/>
        </p:nvPicPr>
        <p:blipFill>
          <a:blip r:embed="rId5" cstate="print"/>
          <a:stretch>
            <a:fillRect/>
          </a:stretch>
        </p:blipFill>
        <p:spPr>
          <a:xfrm>
            <a:off x="1296497" y="4182517"/>
            <a:ext cx="760904" cy="345152"/>
          </a:xfrm>
          <a:prstGeom prst="rect">
            <a:avLst/>
          </a:prstGeom>
        </p:spPr>
      </p:pic>
      <p:pic>
        <p:nvPicPr>
          <p:cNvPr id="27" name="New Vm-2nd row" descr="NEW-cyan-virtual-rack-server.png"/>
          <p:cNvPicPr>
            <a:picLocks noChangeAspect="1"/>
          </p:cNvPicPr>
          <p:nvPr/>
        </p:nvPicPr>
        <p:blipFill>
          <a:blip r:embed="rId5" cstate="print"/>
          <a:stretch>
            <a:fillRect/>
          </a:stretch>
        </p:blipFill>
        <p:spPr>
          <a:xfrm>
            <a:off x="1296497" y="4070469"/>
            <a:ext cx="760904" cy="345152"/>
          </a:xfrm>
          <a:prstGeom prst="rect">
            <a:avLst/>
          </a:prstGeom>
        </p:spPr>
      </p:pic>
      <p:pic>
        <p:nvPicPr>
          <p:cNvPr id="28" name="Server R2 Col1" descr="black-rack-server.png"/>
          <p:cNvPicPr>
            <a:picLocks noChangeAspect="1"/>
          </p:cNvPicPr>
          <p:nvPr/>
        </p:nvPicPr>
        <p:blipFill>
          <a:blip r:embed="rId3" cstate="print"/>
          <a:stretch>
            <a:fillRect/>
          </a:stretch>
        </p:blipFill>
        <p:spPr>
          <a:xfrm>
            <a:off x="2362202" y="4752589"/>
            <a:ext cx="758927" cy="384680"/>
          </a:xfrm>
          <a:prstGeom prst="rect">
            <a:avLst/>
          </a:prstGeom>
        </p:spPr>
      </p:pic>
      <p:pic>
        <p:nvPicPr>
          <p:cNvPr id="29" name="Picture 2" descr="\\eventsql\dvd\Online_ART\DVD_ART36\Artwork_Imagery\Icons - Illustrations\Internet Clouds web\cloud illustration icon.png"/>
          <p:cNvPicPr>
            <a:picLocks noChangeAspect="1" noChangeArrowheads="1"/>
          </p:cNvPicPr>
          <p:nvPr/>
        </p:nvPicPr>
        <p:blipFill>
          <a:blip r:embed="rId6" cstate="print"/>
          <a:srcRect/>
          <a:stretch>
            <a:fillRect/>
          </a:stretch>
        </p:blipFill>
        <p:spPr bwMode="auto">
          <a:xfrm>
            <a:off x="1066802" y="5289669"/>
            <a:ext cx="2209800" cy="414010"/>
          </a:xfrm>
          <a:prstGeom prst="rect">
            <a:avLst/>
          </a:prstGeom>
          <a:noFill/>
        </p:spPr>
      </p:pic>
      <p:sp>
        <p:nvSpPr>
          <p:cNvPr id="30" name="TextBox 29"/>
          <p:cNvSpPr txBox="1"/>
          <p:nvPr/>
        </p:nvSpPr>
        <p:spPr>
          <a:xfrm>
            <a:off x="1905001" y="5365869"/>
            <a:ext cx="429926" cy="261610"/>
          </a:xfrm>
          <a:prstGeom prst="rect">
            <a:avLst/>
          </a:prstGeom>
          <a:noFill/>
        </p:spPr>
        <p:txBody>
          <a:bodyPr wrap="none" rtlCol="0">
            <a:spAutoFit/>
          </a:bodyPr>
          <a:lstStyle/>
          <a:p>
            <a:r>
              <a:rPr lang="en-US" sz="1100" b="1" dirty="0" smtClean="0">
                <a:solidFill>
                  <a:schemeClr val="tx2"/>
                </a:solidFill>
              </a:rPr>
              <a:t>SAN</a:t>
            </a:r>
            <a:endParaRPr lang="en-US" sz="1100" b="1" dirty="0">
              <a:solidFill>
                <a:schemeClr val="tx2"/>
              </a:solidFill>
            </a:endParaRPr>
          </a:p>
        </p:txBody>
      </p:sp>
      <p:pic>
        <p:nvPicPr>
          <p:cNvPr id="31" name="VM R2 Col1" descr="cyan-virtual-rack-server.png"/>
          <p:cNvPicPr>
            <a:picLocks noChangeAspect="1"/>
          </p:cNvPicPr>
          <p:nvPr/>
        </p:nvPicPr>
        <p:blipFill>
          <a:blip r:embed="rId4" cstate="print"/>
          <a:stretch>
            <a:fillRect/>
          </a:stretch>
        </p:blipFill>
        <p:spPr>
          <a:xfrm>
            <a:off x="2362202" y="4299069"/>
            <a:ext cx="758927" cy="344256"/>
          </a:xfrm>
          <a:prstGeom prst="rect">
            <a:avLst/>
          </a:prstGeom>
        </p:spPr>
      </p:pic>
      <p:pic>
        <p:nvPicPr>
          <p:cNvPr id="32" name="New Vm-2nd row" descr="NEW-cyan-virtual-rack-server.png"/>
          <p:cNvPicPr>
            <a:picLocks noChangeAspect="1"/>
          </p:cNvPicPr>
          <p:nvPr/>
        </p:nvPicPr>
        <p:blipFill>
          <a:blip r:embed="rId5" cstate="print"/>
          <a:stretch>
            <a:fillRect/>
          </a:stretch>
        </p:blipFill>
        <p:spPr>
          <a:xfrm>
            <a:off x="2362201" y="4182517"/>
            <a:ext cx="760904" cy="345152"/>
          </a:xfrm>
          <a:prstGeom prst="rect">
            <a:avLst/>
          </a:prstGeom>
        </p:spPr>
      </p:pic>
      <p:pic>
        <p:nvPicPr>
          <p:cNvPr id="33" name="Picture 18" descr="Database blue"/>
          <p:cNvPicPr>
            <a:picLocks noChangeAspect="1" noChangeArrowheads="1"/>
          </p:cNvPicPr>
          <p:nvPr/>
        </p:nvPicPr>
        <p:blipFill>
          <a:blip r:embed="rId7" cstate="print"/>
          <a:srcRect/>
          <a:stretch>
            <a:fillRect/>
          </a:stretch>
        </p:blipFill>
        <p:spPr bwMode="auto">
          <a:xfrm>
            <a:off x="1946566" y="5791200"/>
            <a:ext cx="381000" cy="488114"/>
          </a:xfrm>
          <a:prstGeom prst="rect">
            <a:avLst/>
          </a:prstGeom>
          <a:noFill/>
        </p:spPr>
      </p:pic>
      <p:pic>
        <p:nvPicPr>
          <p:cNvPr id="37"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1474123" y="4724400"/>
            <a:ext cx="440498" cy="457200"/>
          </a:xfrm>
          <a:prstGeom prst="rect">
            <a:avLst/>
          </a:prstGeom>
          <a:noFill/>
        </p:spPr>
      </p:pic>
      <p:pic>
        <p:nvPicPr>
          <p:cNvPr id="38" name="Picture 2" descr="C:\Users\stevenek\AppData\Local\Microsoft\Windows\Temporary Internet Files\Content.IE5\3OB6K4B0\MCj03666180000[1].wmf"/>
          <p:cNvPicPr>
            <a:picLocks noChangeAspect="1" noChangeArrowheads="1"/>
          </p:cNvPicPr>
          <p:nvPr/>
        </p:nvPicPr>
        <p:blipFill>
          <a:blip r:embed="rId8"/>
          <a:srcRect/>
          <a:stretch>
            <a:fillRect/>
          </a:stretch>
        </p:blipFill>
        <p:spPr bwMode="auto">
          <a:xfrm>
            <a:off x="1490749" y="4114800"/>
            <a:ext cx="440498" cy="457200"/>
          </a:xfrm>
          <a:prstGeom prst="rect">
            <a:avLst/>
          </a:prstGeom>
          <a:noFill/>
        </p:spPr>
      </p:pic>
      <p:pic>
        <p:nvPicPr>
          <p:cNvPr id="1026" name="Picture 2"/>
          <p:cNvPicPr>
            <a:picLocks noChangeAspect="1" noChangeArrowheads="1"/>
          </p:cNvPicPr>
          <p:nvPr/>
        </p:nvPicPr>
        <p:blipFill>
          <a:blip r:embed="rId9"/>
          <a:srcRect/>
          <a:stretch>
            <a:fillRect/>
          </a:stretch>
        </p:blipFill>
        <p:spPr bwMode="auto">
          <a:xfrm>
            <a:off x="5220072" y="1856493"/>
            <a:ext cx="3713603" cy="4427951"/>
          </a:xfrm>
          <a:prstGeom prst="rect">
            <a:avLst/>
          </a:prstGeom>
          <a:noFill/>
          <a:ln w="9525">
            <a:noFill/>
            <a:miter lim="800000"/>
            <a:headEnd/>
            <a:tailEnd/>
          </a:ln>
        </p:spPr>
      </p:pic>
      <p:sp>
        <p:nvSpPr>
          <p:cNvPr id="5" name="Rounded Rectangle 4"/>
          <p:cNvSpPr/>
          <p:nvPr/>
        </p:nvSpPr>
        <p:spPr bwMode="auto">
          <a:xfrm>
            <a:off x="5508104" y="4486905"/>
            <a:ext cx="3096344" cy="598279"/>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4" name="Date Placeholder 3"/>
          <p:cNvSpPr>
            <a:spLocks noGrp="1"/>
          </p:cNvSpPr>
          <p:nvPr>
            <p:ph type="dt" sz="half" idx="10"/>
          </p:nvPr>
        </p:nvSpPr>
        <p:spPr/>
        <p:txBody>
          <a:bodyPr/>
          <a:lstStyle/>
          <a:p>
            <a:endParaRPr lang="en-US">
              <a:solidFill>
                <a:schemeClr val="tx2"/>
              </a:solidFill>
            </a:endParaRPr>
          </a:p>
        </p:txBody>
      </p:sp>
    </p:spTree>
    <p:extLst>
      <p:ext uri="{BB962C8B-B14F-4D97-AF65-F5344CB8AC3E}">
        <p14:creationId xmlns:p14="http://schemas.microsoft.com/office/powerpoint/2010/main" val="421999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par>
                                <p:cTn id="8" presetID="6" presetClass="emph" presetSubtype="0" fill="hold" nodeType="withEffect">
                                  <p:stCondLst>
                                    <p:cond delay="0"/>
                                  </p:stCondLst>
                                  <p:childTnLst>
                                    <p:animScale>
                                      <p:cBhvr>
                                        <p:cTn id="9" dur="1000" fill="hold"/>
                                        <p:tgtEl>
                                          <p:spTgt spid="38"/>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38"/>
                                        </p:tgtEl>
                                      </p:cBhvr>
                                      <p:by x="50000" y="50000"/>
                                    </p:animScale>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1000" fill="hold"/>
                                        <p:tgtEl>
                                          <p:spTgt spid="38"/>
                                        </p:tgtEl>
                                      </p:cBhvr>
                                      <p:by x="150000" y="150000"/>
                                    </p:animScale>
                                  </p:childTnLst>
                                </p:cTn>
                              </p:par>
                            </p:childTnLst>
                          </p:cTn>
                        </p:par>
                        <p:par>
                          <p:cTn id="16" fill="hold">
                            <p:stCondLst>
                              <p:cond delay="3000"/>
                            </p:stCondLst>
                            <p:childTnLst>
                              <p:par>
                                <p:cTn id="17" presetID="6" presetClass="emph" presetSubtype="0" fill="hold" nodeType="afterEffect">
                                  <p:stCondLst>
                                    <p:cond delay="0"/>
                                  </p:stCondLst>
                                  <p:childTnLst>
                                    <p:animScale>
                                      <p:cBhvr>
                                        <p:cTn id="18" dur="1000" fill="hold"/>
                                        <p:tgtEl>
                                          <p:spTgt spid="38"/>
                                        </p:tgtEl>
                                      </p:cBhvr>
                                      <p:by x="50000" y="50000"/>
                                    </p:animScale>
                                  </p:childTnLst>
                                </p:cTn>
                              </p:par>
                            </p:childTnLst>
                          </p:cTn>
                        </p:par>
                        <p:par>
                          <p:cTn id="19" fill="hold">
                            <p:stCondLst>
                              <p:cond delay="4000"/>
                            </p:stCondLst>
                            <p:childTnLst>
                              <p:par>
                                <p:cTn id="20" presetID="6" presetClass="emph" presetSubtype="0" fill="hold" nodeType="afterEffect">
                                  <p:stCondLst>
                                    <p:cond delay="0"/>
                                  </p:stCondLst>
                                  <p:childTnLst>
                                    <p:animScale>
                                      <p:cBhvr>
                                        <p:cTn id="21" dur="1000" fill="hold"/>
                                        <p:tgtEl>
                                          <p:spTgt spid="38"/>
                                        </p:tgtEl>
                                      </p:cBhvr>
                                      <p:by x="100000" y="100000"/>
                                    </p:animScale>
                                  </p:childTnLst>
                                </p:cTn>
                              </p:par>
                              <p:par>
                                <p:cTn id="22" presetID="4"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ox(in)">
                                      <p:cBhvr>
                                        <p:cTn id="24" dur="500"/>
                                        <p:tgtEl>
                                          <p:spTgt spid="37"/>
                                        </p:tgtEl>
                                      </p:cBhvr>
                                    </p:animEffect>
                                  </p:childTnLst>
                                </p:cTn>
                              </p:par>
                              <p:par>
                                <p:cTn id="25" presetID="6" presetClass="emph" presetSubtype="0" fill="hold" nodeType="withEffect">
                                  <p:stCondLst>
                                    <p:cond delay="0"/>
                                  </p:stCondLst>
                                  <p:childTnLst>
                                    <p:animScale>
                                      <p:cBhvr>
                                        <p:cTn id="26" dur="1000" fill="hold"/>
                                        <p:tgtEl>
                                          <p:spTgt spid="37"/>
                                        </p:tgtEl>
                                      </p:cBhvr>
                                      <p:by x="150000" y="150000"/>
                                    </p:animScale>
                                  </p:childTnLst>
                                </p:cTn>
                              </p:par>
                            </p:childTnLst>
                          </p:cTn>
                        </p:par>
                        <p:par>
                          <p:cTn id="27" fill="hold">
                            <p:stCondLst>
                              <p:cond delay="5000"/>
                            </p:stCondLst>
                            <p:childTnLst>
                              <p:par>
                                <p:cTn id="28" presetID="6" presetClass="emph" presetSubtype="0" fill="hold" nodeType="afterEffect">
                                  <p:stCondLst>
                                    <p:cond delay="0"/>
                                  </p:stCondLst>
                                  <p:childTnLst>
                                    <p:animScale>
                                      <p:cBhvr>
                                        <p:cTn id="29" dur="1000" fill="hold"/>
                                        <p:tgtEl>
                                          <p:spTgt spid="37"/>
                                        </p:tgtEl>
                                      </p:cBhvr>
                                      <p:by x="50000" y="50000"/>
                                    </p:animScale>
                                  </p:childTnLst>
                                </p:cTn>
                              </p:par>
                            </p:childTnLst>
                          </p:cTn>
                        </p:par>
                        <p:par>
                          <p:cTn id="30" fill="hold">
                            <p:stCondLst>
                              <p:cond delay="6000"/>
                            </p:stCondLst>
                            <p:childTnLst>
                              <p:par>
                                <p:cTn id="31" presetID="6" presetClass="emph" presetSubtype="0" fill="hold" nodeType="afterEffect">
                                  <p:stCondLst>
                                    <p:cond delay="0"/>
                                  </p:stCondLst>
                                  <p:childTnLst>
                                    <p:animScale>
                                      <p:cBhvr>
                                        <p:cTn id="32" dur="1000" fill="hold"/>
                                        <p:tgtEl>
                                          <p:spTgt spid="37"/>
                                        </p:tgtEl>
                                      </p:cBhvr>
                                      <p:by x="150000" y="150000"/>
                                    </p:animScale>
                                  </p:childTnLst>
                                </p:cTn>
                              </p:par>
                            </p:childTnLst>
                          </p:cTn>
                        </p:par>
                        <p:par>
                          <p:cTn id="33" fill="hold">
                            <p:stCondLst>
                              <p:cond delay="7000"/>
                            </p:stCondLst>
                            <p:childTnLst>
                              <p:par>
                                <p:cTn id="34" presetID="6" presetClass="emph" presetSubtype="0" fill="hold" nodeType="afterEffect">
                                  <p:stCondLst>
                                    <p:cond delay="0"/>
                                  </p:stCondLst>
                                  <p:childTnLst>
                                    <p:animScale>
                                      <p:cBhvr>
                                        <p:cTn id="35" dur="1000" fill="hold"/>
                                        <p:tgtEl>
                                          <p:spTgt spid="37"/>
                                        </p:tgtEl>
                                      </p:cBhvr>
                                      <p:by x="50000" y="50000"/>
                                    </p:animScale>
                                  </p:childTnLst>
                                </p:cTn>
                              </p:par>
                            </p:childTnLst>
                          </p:cTn>
                        </p:par>
                        <p:par>
                          <p:cTn id="36" fill="hold">
                            <p:stCondLst>
                              <p:cond delay="8000"/>
                            </p:stCondLst>
                            <p:childTnLst>
                              <p:par>
                                <p:cTn id="37" presetID="6" presetClass="emph" presetSubtype="0" fill="hold" nodeType="afterEffect">
                                  <p:stCondLst>
                                    <p:cond delay="0"/>
                                  </p:stCondLst>
                                  <p:childTnLst>
                                    <p:animScale>
                                      <p:cBhvr>
                                        <p:cTn id="38" dur="1000" fill="hold"/>
                                        <p:tgtEl>
                                          <p:spTgt spid="37"/>
                                        </p:tgtEl>
                                      </p:cBhvr>
                                      <p:by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Configuring Thresholds for Guest Clusters</a:t>
            </a:r>
            <a:endParaRPr lang="en-US" dirty="0"/>
          </a:p>
        </p:txBody>
      </p:sp>
      <p:sp>
        <p:nvSpPr>
          <p:cNvPr id="3" name="Content Placeholder 2"/>
          <p:cNvSpPr>
            <a:spLocks noGrp="1"/>
          </p:cNvSpPr>
          <p:nvPr>
            <p:ph idx="1"/>
          </p:nvPr>
        </p:nvSpPr>
        <p:spPr/>
        <p:txBody>
          <a:bodyPr>
            <a:normAutofit lnSpcReduction="10000"/>
          </a:bodyPr>
          <a:lstStyle/>
          <a:p>
            <a:r>
              <a:rPr lang="en-US" dirty="0" smtClean="0"/>
              <a:t>Configure heartbeat thresholds when leveraging Guest Clustering</a:t>
            </a:r>
          </a:p>
          <a:p>
            <a:r>
              <a:rPr lang="en-US" dirty="0" smtClean="0"/>
              <a:t>Tolerance for network responsiveness during live migration</a:t>
            </a:r>
          </a:p>
          <a:p>
            <a:r>
              <a:rPr lang="en-US" dirty="0" err="1" smtClean="0"/>
              <a:t>SameSubnetThreshold</a:t>
            </a:r>
            <a:r>
              <a:rPr lang="en-US" dirty="0" smtClean="0"/>
              <a:t> &amp; </a:t>
            </a:r>
            <a:r>
              <a:rPr lang="en-US" dirty="0" err="1" smtClean="0"/>
              <a:t>SameSubnetDelay</a:t>
            </a:r>
            <a:endParaRPr lang="en-US" dirty="0" smtClean="0"/>
          </a:p>
          <a:p>
            <a:pPr lvl="1"/>
            <a:r>
              <a:rPr lang="en-US" dirty="0" err="1" smtClean="0"/>
              <a:t>SameSubnetDelay</a:t>
            </a:r>
            <a:r>
              <a:rPr lang="en-US" dirty="0" smtClean="0"/>
              <a:t> (default = 1 second)</a:t>
            </a:r>
          </a:p>
          <a:p>
            <a:pPr lvl="2"/>
            <a:r>
              <a:rPr lang="en-US" dirty="0" smtClean="0"/>
              <a:t>Frequency heartbeats are sent</a:t>
            </a:r>
          </a:p>
          <a:p>
            <a:pPr lvl="1"/>
            <a:r>
              <a:rPr lang="en-US" dirty="0" err="1" smtClean="0"/>
              <a:t>SameSubnetThreshold</a:t>
            </a:r>
            <a:r>
              <a:rPr lang="en-US" dirty="0" smtClean="0"/>
              <a:t> (default = 5 heartbeats)</a:t>
            </a:r>
          </a:p>
          <a:p>
            <a:pPr lvl="2"/>
            <a:r>
              <a:rPr lang="en-US" dirty="0" smtClean="0"/>
              <a:t>Missed heartbeats before an interface is considered down</a:t>
            </a:r>
          </a:p>
        </p:txBody>
      </p:sp>
    </p:spTree>
    <p:extLst>
      <p:ext uri="{BB962C8B-B14F-4D97-AF65-F5344CB8AC3E}">
        <p14:creationId xmlns:p14="http://schemas.microsoft.com/office/powerpoint/2010/main" val="235582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Failover Clustering &amp; Hyper-V for Availability</a:t>
            </a:r>
            <a:endParaRPr lang="en-US" dirty="0"/>
          </a:p>
        </p:txBody>
      </p:sp>
      <p:sp>
        <p:nvSpPr>
          <p:cNvPr id="4" name="Content Placeholder 3"/>
          <p:cNvSpPr>
            <a:spLocks noGrp="1"/>
          </p:cNvSpPr>
          <p:nvPr>
            <p:ph idx="1"/>
          </p:nvPr>
        </p:nvSpPr>
        <p:spPr/>
        <p:txBody>
          <a:bodyPr>
            <a:normAutofit lnSpcReduction="10000"/>
          </a:bodyPr>
          <a:lstStyle/>
          <a:p>
            <a:r>
              <a:rPr lang="en-US" dirty="0"/>
              <a:t>Foundation of your Private Cloud</a:t>
            </a:r>
          </a:p>
          <a:p>
            <a:r>
              <a:rPr lang="en-US" dirty="0"/>
              <a:t>VM mobility</a:t>
            </a:r>
          </a:p>
          <a:p>
            <a:r>
              <a:rPr lang="en-US" dirty="0"/>
              <a:t>Increase VM Availability</a:t>
            </a:r>
          </a:p>
          <a:p>
            <a:pPr lvl="1"/>
            <a:r>
              <a:rPr lang="en-US" dirty="0"/>
              <a:t>Hardware health detection</a:t>
            </a:r>
          </a:p>
          <a:p>
            <a:pPr lvl="1"/>
            <a:r>
              <a:rPr lang="en-US" dirty="0"/>
              <a:t>Host OS health detection</a:t>
            </a:r>
          </a:p>
          <a:p>
            <a:pPr lvl="1"/>
            <a:r>
              <a:rPr lang="en-US" dirty="0"/>
              <a:t>VM health detection</a:t>
            </a:r>
          </a:p>
          <a:p>
            <a:pPr lvl="1"/>
            <a:r>
              <a:rPr lang="en-US" dirty="0"/>
              <a:t>Application/service health detection</a:t>
            </a:r>
          </a:p>
          <a:p>
            <a:pPr lvl="1"/>
            <a:r>
              <a:rPr lang="en-US" dirty="0"/>
              <a:t>Automatic recovery</a:t>
            </a:r>
          </a:p>
          <a:p>
            <a:r>
              <a:rPr lang="en-US" dirty="0"/>
              <a:t>Deployment flexibility</a:t>
            </a:r>
          </a:p>
          <a:p>
            <a:r>
              <a:rPr lang="en-US" dirty="0"/>
              <a:t>Resilient to planned and unplanned downtime</a:t>
            </a:r>
          </a:p>
          <a:p>
            <a:endParaRPr lang="en-US" dirty="0"/>
          </a:p>
        </p:txBody>
      </p:sp>
      <p:pic>
        <p:nvPicPr>
          <p:cNvPr id="9" name="Picture 10" descr="C:\Documents and Settings\Pennie\My Documents\ACERDATA (D)\Pennie's documents\MS Image\Shapes and Graphics\Internet Cloud\cloud 1.png"/>
          <p:cNvPicPr>
            <a:picLocks noChangeAspect="1" noChangeArrowheads="1"/>
          </p:cNvPicPr>
          <p:nvPr/>
        </p:nvPicPr>
        <p:blipFill>
          <a:blip r:embed="rId2" cstate="print"/>
          <a:srcRect/>
          <a:stretch>
            <a:fillRect/>
          </a:stretch>
        </p:blipFill>
        <p:spPr bwMode="auto">
          <a:xfrm>
            <a:off x="5479591" y="2286000"/>
            <a:ext cx="3551270" cy="2044830"/>
          </a:xfrm>
          <a:prstGeom prst="rect">
            <a:avLst/>
          </a:prstGeom>
          <a:noFill/>
        </p:spPr>
      </p:pic>
      <p:pic>
        <p:nvPicPr>
          <p:cNvPr id="11" name="New Vm-2nd row" descr="NEW-cyan-virtual-rack-server.png"/>
          <p:cNvPicPr>
            <a:picLocks noChangeAspect="1"/>
          </p:cNvPicPr>
          <p:nvPr/>
        </p:nvPicPr>
        <p:blipFill>
          <a:blip r:embed="rId3" cstate="print"/>
          <a:stretch>
            <a:fillRect/>
          </a:stretch>
        </p:blipFill>
        <p:spPr>
          <a:xfrm>
            <a:off x="6058287" y="2667000"/>
            <a:ext cx="570827" cy="345152"/>
          </a:xfrm>
          <a:prstGeom prst="rect">
            <a:avLst/>
          </a:prstGeom>
        </p:spPr>
      </p:pic>
      <p:pic>
        <p:nvPicPr>
          <p:cNvPr id="12" name="New Vm-2nd row" descr="NEW-cyan-virtual-rack-server.png"/>
          <p:cNvPicPr>
            <a:picLocks noChangeAspect="1"/>
          </p:cNvPicPr>
          <p:nvPr/>
        </p:nvPicPr>
        <p:blipFill>
          <a:blip r:embed="rId3" cstate="print"/>
          <a:stretch>
            <a:fillRect/>
          </a:stretch>
        </p:blipFill>
        <p:spPr>
          <a:xfrm>
            <a:off x="8173387" y="2963263"/>
            <a:ext cx="570827" cy="345152"/>
          </a:xfrm>
          <a:prstGeom prst="rect">
            <a:avLst/>
          </a:prstGeom>
        </p:spPr>
      </p:pic>
      <p:pic>
        <p:nvPicPr>
          <p:cNvPr id="13" name="New Vm-2nd row" descr="NEW-cyan-virtual-rack-server.png"/>
          <p:cNvPicPr>
            <a:picLocks noChangeAspect="1"/>
          </p:cNvPicPr>
          <p:nvPr/>
        </p:nvPicPr>
        <p:blipFill>
          <a:blip r:embed="rId3" cstate="print"/>
          <a:stretch>
            <a:fillRect/>
          </a:stretch>
        </p:blipFill>
        <p:spPr>
          <a:xfrm>
            <a:off x="6801430" y="2839576"/>
            <a:ext cx="570827" cy="345152"/>
          </a:xfrm>
          <a:prstGeom prst="rect">
            <a:avLst/>
          </a:prstGeom>
        </p:spPr>
      </p:pic>
      <p:pic>
        <p:nvPicPr>
          <p:cNvPr id="14" name="New Vm-2nd row" descr="NEW-cyan-virtual-rack-server.png"/>
          <p:cNvPicPr>
            <a:picLocks noChangeAspect="1"/>
          </p:cNvPicPr>
          <p:nvPr/>
        </p:nvPicPr>
        <p:blipFill>
          <a:blip r:embed="rId3" cstate="print"/>
          <a:stretch>
            <a:fillRect/>
          </a:stretch>
        </p:blipFill>
        <p:spPr>
          <a:xfrm>
            <a:off x="7389770" y="3323884"/>
            <a:ext cx="570827" cy="345152"/>
          </a:xfrm>
          <a:prstGeom prst="rect">
            <a:avLst/>
          </a:prstGeom>
        </p:spPr>
      </p:pic>
      <p:pic>
        <p:nvPicPr>
          <p:cNvPr id="15" name="New Vm-2nd row" descr="NEW-cyan-virtual-rack-server.png"/>
          <p:cNvPicPr>
            <a:picLocks noChangeAspect="1"/>
          </p:cNvPicPr>
          <p:nvPr/>
        </p:nvPicPr>
        <p:blipFill>
          <a:blip r:embed="rId3" cstate="print"/>
          <a:stretch>
            <a:fillRect/>
          </a:stretch>
        </p:blipFill>
        <p:spPr>
          <a:xfrm>
            <a:off x="6277431" y="3193980"/>
            <a:ext cx="570827" cy="345152"/>
          </a:xfrm>
          <a:prstGeom prst="rect">
            <a:avLst/>
          </a:prstGeom>
        </p:spPr>
      </p:pic>
      <p:pic>
        <p:nvPicPr>
          <p:cNvPr id="16" name="New Vm-2nd row" descr="NEW-cyan-virtual-rack-server.png"/>
          <p:cNvPicPr>
            <a:picLocks noChangeAspect="1"/>
          </p:cNvPicPr>
          <p:nvPr/>
        </p:nvPicPr>
        <p:blipFill>
          <a:blip r:embed="rId3" cstate="print"/>
          <a:stretch>
            <a:fillRect/>
          </a:stretch>
        </p:blipFill>
        <p:spPr>
          <a:xfrm>
            <a:off x="7389770" y="2745196"/>
            <a:ext cx="570827" cy="345152"/>
          </a:xfrm>
          <a:prstGeom prst="rect">
            <a:avLst/>
          </a:prstGeom>
        </p:spPr>
      </p:pic>
    </p:spTree>
    <p:extLst>
      <p:ext uri="{BB962C8B-B14F-4D97-AF65-F5344CB8AC3E}">
        <p14:creationId xmlns:p14="http://schemas.microsoft.com/office/powerpoint/2010/main" val="408539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 Memory</a:t>
            </a:r>
            <a:endParaRPr lang="en-US" dirty="0"/>
          </a:p>
        </p:txBody>
      </p:sp>
      <p:pic>
        <p:nvPicPr>
          <p:cNvPr id="5" name="Picture 4" descr="Description: C:\Documents and Settings\Administrator\My Documents\STB 10 D - Dynamic Memory (Arun)\3. Draft\DM_TDM_Figure_1.bmp"/>
          <p:cNvPicPr/>
          <p:nvPr/>
        </p:nvPicPr>
        <p:blipFill>
          <a:blip r:embed="rId3" cstate="print"/>
          <a:srcRect/>
          <a:stretch>
            <a:fillRect/>
          </a:stretch>
        </p:blipFill>
        <p:spPr bwMode="auto">
          <a:xfrm>
            <a:off x="5148065" y="1793032"/>
            <a:ext cx="3802056" cy="4660304"/>
          </a:xfrm>
          <a:prstGeom prst="rect">
            <a:avLst/>
          </a:prstGeom>
          <a:noFill/>
          <a:ln w="9525">
            <a:noFill/>
            <a:miter lim="800000"/>
            <a:headEnd/>
            <a:tailEnd/>
          </a:ln>
        </p:spPr>
      </p:pic>
      <p:sp>
        <p:nvSpPr>
          <p:cNvPr id="8" name="Content Placeholder 7"/>
          <p:cNvSpPr>
            <a:spLocks noGrp="1"/>
          </p:cNvSpPr>
          <p:nvPr>
            <p:ph idx="1"/>
          </p:nvPr>
        </p:nvSpPr>
        <p:spPr>
          <a:xfrm>
            <a:off x="395536" y="1814436"/>
            <a:ext cx="4104456" cy="4494884"/>
          </a:xfrm>
        </p:spPr>
        <p:txBody>
          <a:bodyPr>
            <a:normAutofit fontScale="62500" lnSpcReduction="20000"/>
          </a:bodyPr>
          <a:lstStyle/>
          <a:p>
            <a:r>
              <a:rPr lang="en-US" dirty="0"/>
              <a:t>New feature in Windows Server 2008 R2 Service Pack 1</a:t>
            </a:r>
          </a:p>
          <a:p>
            <a:pPr lvl="2"/>
            <a:r>
              <a:rPr lang="en-US" dirty="0"/>
              <a:t>Upgrade the Guest Integration Components </a:t>
            </a:r>
          </a:p>
          <a:p>
            <a:r>
              <a:rPr lang="en-US" dirty="0"/>
              <a:t>Higher VM density across all nodes</a:t>
            </a:r>
          </a:p>
          <a:p>
            <a:r>
              <a:rPr lang="en-US" dirty="0"/>
              <a:t>Memory allocated to VMs is </a:t>
            </a:r>
            <a:br>
              <a:rPr lang="en-US" dirty="0"/>
            </a:br>
            <a:r>
              <a:rPr lang="en-US" dirty="0"/>
              <a:t>dynamically adjusted in real time</a:t>
            </a:r>
          </a:p>
          <a:p>
            <a:pPr lvl="2"/>
            <a:r>
              <a:rPr lang="en-US" dirty="0"/>
              <a:t>“Ballooning” makes memory pages non-</a:t>
            </a:r>
            <a:br>
              <a:rPr lang="en-US" dirty="0"/>
            </a:br>
            <a:r>
              <a:rPr lang="en-US" dirty="0"/>
              <a:t>accessible to the VM, until they are needed</a:t>
            </a:r>
          </a:p>
          <a:p>
            <a:pPr lvl="2"/>
            <a:r>
              <a:rPr lang="en-US" dirty="0"/>
              <a:t>Does not impact Task Scheduler or other </a:t>
            </a:r>
            <a:br>
              <a:rPr lang="en-US" dirty="0"/>
            </a:br>
            <a:r>
              <a:rPr lang="en-US" dirty="0"/>
              <a:t>memory-monitoring utilities</a:t>
            </a:r>
          </a:p>
          <a:p>
            <a:r>
              <a:rPr lang="en-US" dirty="0"/>
              <a:t>Memory Priority Value is configurable per VM</a:t>
            </a:r>
          </a:p>
          <a:p>
            <a:pPr lvl="2"/>
            <a:r>
              <a:rPr lang="en-US" dirty="0"/>
              <a:t>Higher priority for those with higher performance requirements</a:t>
            </a:r>
          </a:p>
          <a:p>
            <a:r>
              <a:rPr lang="en-US" dirty="0"/>
              <a:t>Ensure you have enough free memory </a:t>
            </a:r>
            <a:br>
              <a:rPr lang="en-US" dirty="0"/>
            </a:br>
            <a:r>
              <a:rPr lang="en-US" dirty="0"/>
              <a:t>on other nodes for failure </a:t>
            </a:r>
            <a:r>
              <a:rPr lang="en-US" dirty="0" smtClean="0"/>
              <a:t>recovery</a:t>
            </a:r>
            <a:endParaRPr lang="en-US" dirty="0"/>
          </a:p>
        </p:txBody>
      </p:sp>
      <p:sp>
        <p:nvSpPr>
          <p:cNvPr id="6" name="Rounded Rectangle 5"/>
          <p:cNvSpPr/>
          <p:nvPr/>
        </p:nvSpPr>
        <p:spPr bwMode="auto">
          <a:xfrm>
            <a:off x="6429970" y="2348880"/>
            <a:ext cx="2535061" cy="2088231"/>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956295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Root Memory Reserve</a:t>
            </a:r>
            <a:endParaRPr lang="en-US" dirty="0"/>
          </a:p>
        </p:txBody>
      </p:sp>
      <p:sp>
        <p:nvSpPr>
          <p:cNvPr id="3" name="Content Placeholder 2"/>
          <p:cNvSpPr>
            <a:spLocks noGrp="1"/>
          </p:cNvSpPr>
          <p:nvPr>
            <p:ph idx="1"/>
          </p:nvPr>
        </p:nvSpPr>
        <p:spPr>
          <a:xfrm>
            <a:off x="457200" y="1772817"/>
            <a:ext cx="8229600" cy="4680520"/>
          </a:xfrm>
        </p:spPr>
        <p:txBody>
          <a:bodyPr>
            <a:normAutofit fontScale="70000" lnSpcReduction="20000"/>
          </a:bodyPr>
          <a:lstStyle/>
          <a:p>
            <a:r>
              <a:rPr lang="en-US" dirty="0" smtClean="0"/>
              <a:t>Root memory reserve behavior changed in Service Pack 1</a:t>
            </a:r>
          </a:p>
          <a:p>
            <a:r>
              <a:rPr lang="en-US" dirty="0" smtClean="0"/>
              <a:t>Windows Server 2008 R2 RTM</a:t>
            </a:r>
          </a:p>
          <a:p>
            <a:pPr lvl="1"/>
            <a:r>
              <a:rPr lang="en-US" dirty="0" smtClean="0"/>
              <a:t>The cluster property, </a:t>
            </a:r>
            <a:r>
              <a:rPr lang="en-US" dirty="0" err="1" smtClean="0"/>
              <a:t>RootMemoryReserved</a:t>
            </a:r>
            <a:r>
              <a:rPr lang="en-US" dirty="0" smtClean="0"/>
              <a:t>, watches host memory reserve level during VM startup</a:t>
            </a:r>
          </a:p>
          <a:p>
            <a:pPr lvl="1"/>
            <a:r>
              <a:rPr lang="en-US" dirty="0" smtClean="0"/>
              <a:t>Prevent crashes and failovers if too much memory is being committed during VM startup</a:t>
            </a:r>
          </a:p>
          <a:p>
            <a:pPr lvl="1"/>
            <a:r>
              <a:rPr lang="en-US" dirty="0" smtClean="0"/>
              <a:t>Sets the Hyper-V registry setting, </a:t>
            </a:r>
            <a:r>
              <a:rPr lang="en-US" dirty="0" err="1" smtClean="0"/>
              <a:t>RootMemoryReserve</a:t>
            </a:r>
            <a:r>
              <a:rPr lang="en-US" dirty="0" smtClean="0"/>
              <a:t> (no ‘d’) across all nodes</a:t>
            </a:r>
          </a:p>
          <a:p>
            <a:pPr lvl="1"/>
            <a:r>
              <a:rPr lang="en-US" dirty="0" smtClean="0"/>
              <a:t>Cluster default: 512 MB,  max: 4 GB</a:t>
            </a:r>
          </a:p>
          <a:p>
            <a:pPr lvl="1"/>
            <a:r>
              <a:rPr lang="en-US" dirty="0" smtClean="0"/>
              <a:t>PS &gt;  (get-cluster &lt;cluster name&gt;).</a:t>
            </a:r>
            <a:r>
              <a:rPr lang="en-US" dirty="0" err="1" smtClean="0"/>
              <a:t>RootMemoryReserved</a:t>
            </a:r>
            <a:r>
              <a:rPr lang="en-US" dirty="0" smtClean="0"/>
              <a:t>=1024</a:t>
            </a:r>
          </a:p>
          <a:p>
            <a:r>
              <a:rPr lang="en-US" dirty="0" smtClean="0"/>
              <a:t>Windows Server 2008 R2 Service Pack 1</a:t>
            </a:r>
          </a:p>
          <a:p>
            <a:pPr lvl="1"/>
            <a:r>
              <a:rPr lang="en-US" dirty="0" smtClean="0"/>
              <a:t>Hyper-V will use a new memory reservation setting  for the parent partition, </a:t>
            </a:r>
            <a:r>
              <a:rPr lang="en-US" dirty="0" err="1" smtClean="0"/>
              <a:t>MemoryReserve</a:t>
            </a:r>
            <a:endParaRPr lang="en-US" dirty="0" smtClean="0"/>
          </a:p>
          <a:p>
            <a:pPr lvl="2"/>
            <a:r>
              <a:rPr lang="en-US" dirty="0" smtClean="0"/>
              <a:t>Based on “memory pressure” algorithm</a:t>
            </a:r>
          </a:p>
          <a:p>
            <a:pPr lvl="2"/>
            <a:r>
              <a:rPr lang="en-US" dirty="0" smtClean="0"/>
              <a:t>Admin can also configure a static reserve value</a:t>
            </a:r>
          </a:p>
          <a:p>
            <a:pPr lvl="1"/>
            <a:r>
              <a:rPr lang="en-US" dirty="0" smtClean="0"/>
              <a:t>The cluster nodes will use this new value for the parent partition</a:t>
            </a:r>
          </a:p>
          <a:p>
            <a:pPr lvl="1"/>
            <a:r>
              <a:rPr lang="en-US" dirty="0" smtClean="0"/>
              <a:t>Configuring </a:t>
            </a:r>
            <a:r>
              <a:rPr lang="en-US" dirty="0" err="1" smtClean="0"/>
              <a:t>RootMemoryReserved</a:t>
            </a:r>
            <a:r>
              <a:rPr lang="en-US" dirty="0" smtClean="0"/>
              <a:t> in the cluster does nothing</a:t>
            </a:r>
          </a:p>
        </p:txBody>
      </p:sp>
    </p:spTree>
    <p:extLst>
      <p:ext uri="{BB962C8B-B14F-4D97-AF65-F5344CB8AC3E}">
        <p14:creationId xmlns:p14="http://schemas.microsoft.com/office/powerpoint/2010/main" val="92685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Refreshing the VM Configuration</a:t>
            </a:r>
            <a:endParaRPr lang="en-US" dirty="0"/>
          </a:p>
        </p:txBody>
      </p:sp>
      <p:sp>
        <p:nvSpPr>
          <p:cNvPr id="6" name="Content Placeholder 5"/>
          <p:cNvSpPr>
            <a:spLocks noGrp="1"/>
          </p:cNvSpPr>
          <p:nvPr>
            <p:ph idx="1"/>
          </p:nvPr>
        </p:nvSpPr>
        <p:spPr>
          <a:xfrm>
            <a:off x="395536" y="1700808"/>
            <a:ext cx="4680520" cy="4680520"/>
          </a:xfrm>
        </p:spPr>
        <p:txBody>
          <a:bodyPr>
            <a:normAutofit fontScale="62500" lnSpcReduction="20000"/>
          </a:bodyPr>
          <a:lstStyle/>
          <a:p>
            <a:pPr>
              <a:spcBef>
                <a:spcPts val="768"/>
              </a:spcBef>
            </a:pPr>
            <a:r>
              <a:rPr lang="en-US" dirty="0"/>
              <a:t>Make configuration changes through Failover Cluster Manager or SCVMM</a:t>
            </a:r>
          </a:p>
          <a:p>
            <a:pPr lvl="2">
              <a:spcBef>
                <a:spcPts val="768"/>
              </a:spcBef>
            </a:pPr>
            <a:r>
              <a:rPr lang="en-US" dirty="0"/>
              <a:t>Hyper-V Manager is not cluster aware, changes will be lost</a:t>
            </a:r>
          </a:p>
          <a:p>
            <a:pPr>
              <a:spcBef>
                <a:spcPts val="768"/>
              </a:spcBef>
            </a:pPr>
            <a:r>
              <a:rPr lang="en-US" dirty="0"/>
              <a:t>“Refresh virtual machine configuration”</a:t>
            </a:r>
          </a:p>
          <a:p>
            <a:pPr lvl="2">
              <a:spcBef>
                <a:spcPts val="768"/>
              </a:spcBef>
            </a:pPr>
            <a:r>
              <a:rPr lang="en-US" dirty="0"/>
              <a:t>Looks for any changes to VM or Cluster configuration</a:t>
            </a:r>
          </a:p>
          <a:p>
            <a:pPr lvl="2">
              <a:spcBef>
                <a:spcPts val="768"/>
              </a:spcBef>
            </a:pPr>
            <a:r>
              <a:rPr lang="en-US" dirty="0">
                <a:latin typeface="Courier New" pitchFamily="49" charset="0"/>
                <a:cs typeface="Courier New" pitchFamily="49" charset="0"/>
              </a:rPr>
              <a:t>PS &gt; Update-</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dirty="0" err="1">
                <a:latin typeface="Courier New" pitchFamily="49" charset="0"/>
                <a:cs typeface="Courier New" pitchFamily="49" charset="0"/>
              </a:rPr>
              <a:t>ClusterVirtualMachineConfiguration</a:t>
            </a:r>
            <a:endParaRPr lang="en-US" dirty="0">
              <a:latin typeface="Courier New" pitchFamily="49" charset="0"/>
              <a:cs typeface="Courier New" pitchFamily="49" charset="0"/>
            </a:endParaRPr>
          </a:p>
          <a:p>
            <a:pPr>
              <a:spcBef>
                <a:spcPts val="768"/>
              </a:spcBef>
            </a:pPr>
            <a:r>
              <a:rPr lang="en-US" dirty="0"/>
              <a:t>Storage</a:t>
            </a:r>
          </a:p>
          <a:p>
            <a:pPr lvl="2">
              <a:spcBef>
                <a:spcPts val="768"/>
              </a:spcBef>
            </a:pPr>
            <a:r>
              <a:rPr lang="en-US" dirty="0"/>
              <a:t>Ensures VM on correct CSV disk with updated paths</a:t>
            </a:r>
          </a:p>
          <a:p>
            <a:pPr>
              <a:spcBef>
                <a:spcPts val="768"/>
              </a:spcBef>
            </a:pPr>
            <a:r>
              <a:rPr lang="en-US" dirty="0"/>
              <a:t>Network</a:t>
            </a:r>
          </a:p>
          <a:p>
            <a:pPr lvl="2">
              <a:spcBef>
                <a:spcPts val="768"/>
              </a:spcBef>
            </a:pPr>
            <a:r>
              <a:rPr lang="en-US" dirty="0"/>
              <a:t>Checks live migration compatibility</a:t>
            </a:r>
          </a:p>
          <a:p>
            <a:pPr>
              <a:spcBef>
                <a:spcPts val="768"/>
              </a:spcBef>
            </a:pPr>
            <a:r>
              <a:rPr lang="en-US" dirty="0"/>
              <a:t>Several other checks </a:t>
            </a:r>
            <a:r>
              <a:rPr lang="en-US" dirty="0" smtClean="0"/>
              <a:t>performed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4"/>
            <a:ext cx="3995936" cy="410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endParaRPr lang="en-US"/>
          </a:p>
        </p:txBody>
      </p:sp>
      <p:sp>
        <p:nvSpPr>
          <p:cNvPr id="5" name="Rounded Rectangle 4"/>
          <p:cNvSpPr/>
          <p:nvPr/>
        </p:nvSpPr>
        <p:spPr>
          <a:xfrm>
            <a:off x="5652120" y="5157192"/>
            <a:ext cx="3384376" cy="3600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22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Clustering Overview of Win2008 R2 SP1</a:t>
            </a:r>
            <a:endParaRPr lang="en-US" dirty="0"/>
          </a:p>
        </p:txBody>
      </p:sp>
      <p:sp>
        <p:nvSpPr>
          <p:cNvPr id="3" name="Content Placeholder 2"/>
          <p:cNvSpPr>
            <a:spLocks noGrp="1"/>
          </p:cNvSpPr>
          <p:nvPr>
            <p:ph idx="1"/>
          </p:nvPr>
        </p:nvSpPr>
        <p:spPr>
          <a:xfrm>
            <a:off x="457200" y="1700808"/>
            <a:ext cx="8229600" cy="4752527"/>
          </a:xfrm>
        </p:spPr>
        <p:txBody>
          <a:bodyPr>
            <a:normAutofit fontScale="92500" lnSpcReduction="20000"/>
          </a:bodyPr>
          <a:lstStyle/>
          <a:p>
            <a:pPr lvl="0"/>
            <a:r>
              <a:rPr lang="en-US" dirty="0" smtClean="0"/>
              <a:t>Cluster Changes</a:t>
            </a:r>
          </a:p>
          <a:p>
            <a:pPr lvl="1"/>
            <a:r>
              <a:rPr lang="en-US" dirty="0" smtClean="0"/>
              <a:t>24 fixes / hotfixes</a:t>
            </a:r>
          </a:p>
          <a:p>
            <a:pPr lvl="1"/>
            <a:r>
              <a:rPr lang="en-US" dirty="0" smtClean="0"/>
              <a:t>1 feature with enhanced asymmetric storage detection</a:t>
            </a:r>
          </a:p>
          <a:p>
            <a:pPr lvl="0"/>
            <a:r>
              <a:rPr lang="en-US" dirty="0" smtClean="0"/>
              <a:t>Networking fixes (that help clusters)</a:t>
            </a:r>
          </a:p>
          <a:p>
            <a:pPr lvl="1"/>
            <a:r>
              <a:rPr lang="en-US" dirty="0" smtClean="0"/>
              <a:t>Many core networking fixes that improve network communication</a:t>
            </a:r>
          </a:p>
          <a:p>
            <a:pPr lvl="2"/>
            <a:r>
              <a:rPr lang="en-US" dirty="0" smtClean="0"/>
              <a:t>979612 - A hotfix is available that improves TCP loopback latency and UDP latency in Windows Server 2008, Windows Server 2008 R2, Windows Vista, and Windows 7 </a:t>
            </a:r>
          </a:p>
          <a:p>
            <a:pPr lvl="2"/>
            <a:r>
              <a:rPr lang="en-US" dirty="0" smtClean="0"/>
              <a:t>981889 - A Windows Filtering Platform (WFP) driver hotfix rollup package is available for Windows Vista, Windows Server 2008, Windows 7, and Windows Server 2008 R2</a:t>
            </a:r>
          </a:p>
          <a:p>
            <a:r>
              <a:rPr lang="en-US" dirty="0" smtClean="0">
                <a:solidFill>
                  <a:schemeClr val="accent2">
                    <a:lumMod val="75000"/>
                  </a:schemeClr>
                </a:solidFill>
              </a:rPr>
              <a:t>Critical: Apply hotfix KB 2531907 after upgrading to SP1</a:t>
            </a:r>
            <a:endParaRPr lang="en-US" dirty="0">
              <a:solidFill>
                <a:schemeClr val="accent2">
                  <a:lumMod val="75000"/>
                </a:schemeClr>
              </a:solidFill>
            </a:endParaRPr>
          </a:p>
        </p:txBody>
      </p:sp>
      <p:graphicFrame>
        <p:nvGraphicFramePr>
          <p:cNvPr id="5" name="Diagram 4"/>
          <p:cNvGraphicFramePr/>
          <p:nvPr>
            <p:extLst>
              <p:ext uri="{D42A27DB-BD31-4B8C-83A1-F6EECF244321}">
                <p14:modId xmlns:p14="http://schemas.microsoft.com/office/powerpoint/2010/main" val="3660610305"/>
              </p:ext>
            </p:extLst>
          </p:nvPr>
        </p:nvGraphicFramePr>
        <p:xfrm>
          <a:off x="539552" y="-2763688"/>
          <a:ext cx="8305800" cy="4279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26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p:cNvSpPr/>
          <p:nvPr/>
        </p:nvSpPr>
        <p:spPr bwMode="auto">
          <a:xfrm>
            <a:off x="765279" y="3527974"/>
            <a:ext cx="2698270" cy="2286000"/>
          </a:xfrm>
          <a:prstGeom prst="roundRect">
            <a:avLst/>
          </a:prstGeom>
          <a:solidFill>
            <a:schemeClr val="tx1"/>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Rounded Rectangle 3"/>
          <p:cNvSpPr/>
          <p:nvPr/>
        </p:nvSpPr>
        <p:spPr bwMode="auto">
          <a:xfrm>
            <a:off x="5059101" y="3657600"/>
            <a:ext cx="2698270" cy="2286000"/>
          </a:xfrm>
          <a:prstGeom prst="roundRect">
            <a:avLst/>
          </a:prstGeom>
          <a:solidFill>
            <a:schemeClr val="tx1"/>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Multi-site Cluster Enhancements</a:t>
            </a:r>
            <a:endParaRPr lang="en-US" dirty="0"/>
          </a:p>
        </p:txBody>
      </p:sp>
      <p:sp>
        <p:nvSpPr>
          <p:cNvPr id="5" name="Text Placeholder 4"/>
          <p:cNvSpPr>
            <a:spLocks noGrp="1"/>
          </p:cNvSpPr>
          <p:nvPr>
            <p:ph type="body" idx="1"/>
          </p:nvPr>
        </p:nvSpPr>
        <p:spPr>
          <a:xfrm>
            <a:off x="389436" y="1411554"/>
            <a:ext cx="4115872" cy="346249"/>
          </a:xfrm>
        </p:spPr>
        <p:txBody>
          <a:bodyPr>
            <a:normAutofit fontScale="92500" lnSpcReduction="20000"/>
          </a:bodyPr>
          <a:lstStyle/>
          <a:p>
            <a:r>
              <a:rPr lang="en-US" dirty="0" smtClean="0">
                <a:solidFill>
                  <a:schemeClr val="accent1"/>
                </a:solidFill>
              </a:rPr>
              <a:t>Asymmetric Storage</a:t>
            </a:r>
            <a:endParaRPr lang="en-US" dirty="0">
              <a:solidFill>
                <a:schemeClr val="accent1"/>
              </a:solidFill>
            </a:endParaRPr>
          </a:p>
        </p:txBody>
      </p:sp>
      <p:sp>
        <p:nvSpPr>
          <p:cNvPr id="3" name="Content Placeholder 2"/>
          <p:cNvSpPr>
            <a:spLocks noGrp="1"/>
          </p:cNvSpPr>
          <p:nvPr>
            <p:ph sz="half" idx="2"/>
          </p:nvPr>
        </p:nvSpPr>
        <p:spPr>
          <a:xfrm>
            <a:off x="457200" y="2174877"/>
            <a:ext cx="4040188" cy="1635125"/>
          </a:xfrm>
        </p:spPr>
        <p:txBody>
          <a:bodyPr>
            <a:normAutofit lnSpcReduction="10000"/>
          </a:bodyPr>
          <a:lstStyle/>
          <a:p>
            <a:r>
              <a:rPr lang="en-US" sz="2000" dirty="0" smtClean="0"/>
              <a:t>Optimized to allow storage only visible to a subset of nodes</a:t>
            </a:r>
          </a:p>
          <a:p>
            <a:r>
              <a:rPr lang="en-US" sz="2000" dirty="0" smtClean="0"/>
              <a:t>Improves multi-site cluster experience</a:t>
            </a:r>
          </a:p>
        </p:txBody>
      </p:sp>
      <p:sp>
        <p:nvSpPr>
          <p:cNvPr id="6" name="Text Placeholder 5"/>
          <p:cNvSpPr>
            <a:spLocks noGrp="1"/>
          </p:cNvSpPr>
          <p:nvPr>
            <p:ph type="body" sz="quarter" idx="3"/>
          </p:nvPr>
        </p:nvSpPr>
        <p:spPr>
          <a:xfrm>
            <a:off x="4637501" y="1411554"/>
            <a:ext cx="4115872" cy="346249"/>
          </a:xfrm>
        </p:spPr>
        <p:txBody>
          <a:bodyPr>
            <a:normAutofit fontScale="92500" lnSpcReduction="20000"/>
          </a:bodyPr>
          <a:lstStyle/>
          <a:p>
            <a:r>
              <a:rPr lang="en-US" dirty="0">
                <a:solidFill>
                  <a:schemeClr val="accent1"/>
                </a:solidFill>
              </a:rPr>
              <a:t>Node Vote </a:t>
            </a:r>
            <a:r>
              <a:rPr lang="en-US" dirty="0" smtClean="0">
                <a:solidFill>
                  <a:schemeClr val="accent1"/>
                </a:solidFill>
              </a:rPr>
              <a:t>Weight</a:t>
            </a:r>
            <a:endParaRPr lang="en-US" dirty="0">
              <a:solidFill>
                <a:schemeClr val="accent1"/>
              </a:solidFill>
            </a:endParaRPr>
          </a:p>
        </p:txBody>
      </p:sp>
      <p:sp>
        <p:nvSpPr>
          <p:cNvPr id="7" name="Content Placeholder 6"/>
          <p:cNvSpPr>
            <a:spLocks noGrp="1"/>
          </p:cNvSpPr>
          <p:nvPr>
            <p:ph sz="quarter" idx="4"/>
          </p:nvPr>
        </p:nvSpPr>
        <p:spPr>
          <a:xfrm>
            <a:off x="4648201" y="2203329"/>
            <a:ext cx="4041775" cy="1606673"/>
          </a:xfrm>
        </p:spPr>
        <p:txBody>
          <a:bodyPr>
            <a:normAutofit lnSpcReduction="10000"/>
          </a:bodyPr>
          <a:lstStyle/>
          <a:p>
            <a:r>
              <a:rPr lang="en-US" sz="2000" dirty="0" smtClean="0"/>
              <a:t>Granular control of which nodes have votes in determining quorum</a:t>
            </a:r>
          </a:p>
          <a:p>
            <a:r>
              <a:rPr lang="en-US" sz="2000" dirty="0" smtClean="0"/>
              <a:t>Flexibility for multi-site clusters</a:t>
            </a:r>
          </a:p>
          <a:p>
            <a:r>
              <a:rPr lang="en-US" sz="2000" dirty="0" smtClean="0"/>
              <a:t>Post-SP1 hotfix KB 2494036</a:t>
            </a:r>
            <a:endParaRPr lang="en-US" sz="2000" dirty="0"/>
          </a:p>
        </p:txBody>
      </p:sp>
      <p:cxnSp>
        <p:nvCxnSpPr>
          <p:cNvPr id="32" name="Straight Connector 31"/>
          <p:cNvCxnSpPr/>
          <p:nvPr/>
        </p:nvCxnSpPr>
        <p:spPr>
          <a:xfrm flipV="1">
            <a:off x="4495800" y="18288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5" idx="0"/>
          </p:cNvCxnSpPr>
          <p:nvPr/>
        </p:nvCxnSpPr>
        <p:spPr>
          <a:xfrm flipH="1">
            <a:off x="1532610" y="4583833"/>
            <a:ext cx="231507" cy="5021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5" idx="0"/>
          </p:cNvCxnSpPr>
          <p:nvPr/>
        </p:nvCxnSpPr>
        <p:spPr>
          <a:xfrm>
            <a:off x="1370766" y="4660033"/>
            <a:ext cx="161844" cy="425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Picture 18" descr="Database blue"/>
          <p:cNvPicPr>
            <a:picLocks noChangeAspect="1" noChangeArrowheads="1"/>
          </p:cNvPicPr>
          <p:nvPr/>
        </p:nvPicPr>
        <p:blipFill>
          <a:blip r:embed="rId2" cstate="print"/>
          <a:srcRect/>
          <a:stretch>
            <a:fillRect/>
          </a:stretch>
        </p:blipFill>
        <p:spPr bwMode="auto">
          <a:xfrm>
            <a:off x="1370766" y="5086024"/>
            <a:ext cx="323688" cy="552777"/>
          </a:xfrm>
          <a:prstGeom prst="rect">
            <a:avLst/>
          </a:prstGeom>
          <a:noFill/>
        </p:spPr>
      </p:pic>
      <p:cxnSp>
        <p:nvCxnSpPr>
          <p:cNvPr id="36" name="Straight Connector 35"/>
          <p:cNvCxnSpPr>
            <a:endCxn id="38" idx="0"/>
          </p:cNvCxnSpPr>
          <p:nvPr/>
        </p:nvCxnSpPr>
        <p:spPr>
          <a:xfrm flipH="1">
            <a:off x="2568381" y="4594775"/>
            <a:ext cx="231507" cy="4912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8" idx="0"/>
          </p:cNvCxnSpPr>
          <p:nvPr/>
        </p:nvCxnSpPr>
        <p:spPr>
          <a:xfrm>
            <a:off x="2406537" y="4670975"/>
            <a:ext cx="161844" cy="4150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descr="Database blue"/>
          <p:cNvPicPr>
            <a:picLocks noChangeAspect="1" noChangeArrowheads="1"/>
          </p:cNvPicPr>
          <p:nvPr/>
        </p:nvPicPr>
        <p:blipFill>
          <a:blip r:embed="rId2" cstate="print"/>
          <a:srcRect/>
          <a:stretch>
            <a:fillRect/>
          </a:stretch>
        </p:blipFill>
        <p:spPr bwMode="auto">
          <a:xfrm>
            <a:off x="2406537" y="5086024"/>
            <a:ext cx="323688" cy="552777"/>
          </a:xfrm>
          <a:prstGeom prst="rect">
            <a:avLst/>
          </a:prstGeom>
          <a:noFill/>
        </p:spPr>
      </p:pic>
      <p:pic>
        <p:nvPicPr>
          <p:cNvPr id="4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1084941" y="3811645"/>
            <a:ext cx="571145" cy="1041818"/>
          </a:xfrm>
          <a:prstGeom prst="rect">
            <a:avLst/>
          </a:prstGeom>
          <a:noFill/>
        </p:spPr>
      </p:pic>
      <p:pic>
        <p:nvPicPr>
          <p:cNvPr id="46"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1599930" y="3811645"/>
            <a:ext cx="571145" cy="1041818"/>
          </a:xfrm>
          <a:prstGeom prst="rect">
            <a:avLst/>
          </a:prstGeom>
          <a:noFill/>
        </p:spPr>
      </p:pic>
      <p:pic>
        <p:nvPicPr>
          <p:cNvPr id="47"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2114413" y="3811645"/>
            <a:ext cx="571145" cy="1041818"/>
          </a:xfrm>
          <a:prstGeom prst="rect">
            <a:avLst/>
          </a:prstGeom>
          <a:noFill/>
        </p:spPr>
      </p:pic>
      <p:pic>
        <p:nvPicPr>
          <p:cNvPr id="4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2628897" y="3811645"/>
            <a:ext cx="571145" cy="1041818"/>
          </a:xfrm>
          <a:prstGeom prst="rect">
            <a:avLst/>
          </a:prstGeom>
          <a:noFill/>
        </p:spPr>
      </p:pic>
      <p:pic>
        <p:nvPicPr>
          <p:cNvPr id="4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5413610" y="3911182"/>
            <a:ext cx="571145" cy="1041818"/>
          </a:xfrm>
          <a:prstGeom prst="rect">
            <a:avLst/>
          </a:prstGeom>
          <a:noFill/>
        </p:spPr>
      </p:pic>
      <p:pic>
        <p:nvPicPr>
          <p:cNvPr id="50"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5928598" y="3911182"/>
            <a:ext cx="571145" cy="1041818"/>
          </a:xfrm>
          <a:prstGeom prst="rect">
            <a:avLst/>
          </a:prstGeom>
          <a:noFill/>
        </p:spPr>
      </p:pic>
      <p:pic>
        <p:nvPicPr>
          <p:cNvPr id="51"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443082" y="3911182"/>
            <a:ext cx="571145" cy="1041818"/>
          </a:xfrm>
          <a:prstGeom prst="rect">
            <a:avLst/>
          </a:prstGeom>
          <a:noFill/>
        </p:spPr>
      </p:pic>
      <p:pic>
        <p:nvPicPr>
          <p:cNvPr id="5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957566" y="3911182"/>
            <a:ext cx="571145" cy="1041818"/>
          </a:xfrm>
          <a:prstGeom prst="rect">
            <a:avLst/>
          </a:prstGeom>
          <a:noFill/>
        </p:spPr>
      </p:pic>
      <p:sp>
        <p:nvSpPr>
          <p:cNvPr id="53" name="TextBox 52"/>
          <p:cNvSpPr txBox="1"/>
          <p:nvPr/>
        </p:nvSpPr>
        <p:spPr>
          <a:xfrm>
            <a:off x="7007837" y="5105401"/>
            <a:ext cx="749534" cy="646331"/>
          </a:xfrm>
          <a:prstGeom prst="rect">
            <a:avLst/>
          </a:prstGeom>
          <a:noFill/>
        </p:spPr>
        <p:txBody>
          <a:bodyPr wrap="square" rtlCol="0">
            <a:spAutoFit/>
          </a:bodyPr>
          <a:lstStyle/>
          <a:p>
            <a:r>
              <a:rPr lang="en-US" dirty="0" smtClean="0">
                <a:solidFill>
                  <a:schemeClr val="bg1"/>
                </a:solidFill>
              </a:rPr>
              <a:t>No Vote</a:t>
            </a:r>
            <a:endParaRPr lang="en-US" dirty="0">
              <a:solidFill>
                <a:schemeClr val="bg1"/>
              </a:solidFill>
            </a:endParaRPr>
          </a:p>
        </p:txBody>
      </p:sp>
      <p:pic>
        <p:nvPicPr>
          <p:cNvPr id="54" name="Picture 2" descr="http://blogs.sos.wa.gov/FromOurCorner/wp-content/uploads/2010/07/Your-Vote-Counts-300x30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2308" y="4934464"/>
            <a:ext cx="527666" cy="7033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blogs.sos.wa.gov/FromOurCorner/wp-content/uploads/2010/07/Your-Vote-Counts-300x30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326" y="4953000"/>
            <a:ext cx="527666" cy="70337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blogs.sos.wa.gov/FromOurCorner/wp-content/uploads/2010/07/Your-Vote-Counts-300x30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1647" y="4933506"/>
            <a:ext cx="527666" cy="70337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3" descr="green checkmark2"/>
          <p:cNvPicPr>
            <a:picLocks noChangeAspect="1" noChangeArrowheads="1"/>
          </p:cNvPicPr>
          <p:nvPr/>
        </p:nvPicPr>
        <p:blipFill>
          <a:blip r:embed="rId6" cstate="print"/>
          <a:srcRect/>
          <a:stretch>
            <a:fillRect/>
          </a:stretch>
        </p:blipFill>
        <p:spPr bwMode="auto">
          <a:xfrm>
            <a:off x="5630478" y="4277310"/>
            <a:ext cx="237174" cy="309563"/>
          </a:xfrm>
          <a:prstGeom prst="rect">
            <a:avLst/>
          </a:prstGeom>
          <a:noFill/>
        </p:spPr>
      </p:pic>
      <p:pic>
        <p:nvPicPr>
          <p:cNvPr id="58" name="Picture 83" descr="green checkmark2"/>
          <p:cNvPicPr>
            <a:picLocks noChangeAspect="1" noChangeArrowheads="1"/>
          </p:cNvPicPr>
          <p:nvPr/>
        </p:nvPicPr>
        <p:blipFill>
          <a:blip r:embed="rId6" cstate="print"/>
          <a:srcRect/>
          <a:stretch>
            <a:fillRect/>
          </a:stretch>
        </p:blipFill>
        <p:spPr bwMode="auto">
          <a:xfrm>
            <a:off x="6671261" y="4277310"/>
            <a:ext cx="237174" cy="309563"/>
          </a:xfrm>
          <a:prstGeom prst="rect">
            <a:avLst/>
          </a:prstGeom>
          <a:noFill/>
        </p:spPr>
      </p:pic>
      <p:pic>
        <p:nvPicPr>
          <p:cNvPr id="59" name="Picture 83" descr="green checkmark2"/>
          <p:cNvPicPr>
            <a:picLocks noChangeAspect="1" noChangeArrowheads="1"/>
          </p:cNvPicPr>
          <p:nvPr/>
        </p:nvPicPr>
        <p:blipFill>
          <a:blip r:embed="rId6" cstate="print"/>
          <a:srcRect/>
          <a:stretch>
            <a:fillRect/>
          </a:stretch>
        </p:blipFill>
        <p:spPr bwMode="auto">
          <a:xfrm>
            <a:off x="6152253" y="4277310"/>
            <a:ext cx="237174" cy="309563"/>
          </a:xfrm>
          <a:prstGeom prst="rect">
            <a:avLst/>
          </a:prstGeom>
          <a:noFill/>
        </p:spPr>
      </p:pic>
      <p:pic>
        <p:nvPicPr>
          <p:cNvPr id="60" name="Picture 59" descr="Delete.png"/>
          <p:cNvPicPr>
            <a:picLocks noChangeAspect="1"/>
          </p:cNvPicPr>
          <p:nvPr/>
        </p:nvPicPr>
        <p:blipFill>
          <a:blip r:embed="rId7" cstate="print"/>
          <a:stretch>
            <a:fillRect/>
          </a:stretch>
        </p:blipFill>
        <p:spPr>
          <a:xfrm>
            <a:off x="7230822" y="4344658"/>
            <a:ext cx="183559" cy="2273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16261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Datacenter Manageability</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25174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SCVMM: Quick Storage Migration</a:t>
            </a:r>
            <a:endParaRPr lang="en-US" dirty="0"/>
          </a:p>
        </p:txBody>
      </p:sp>
      <p:sp>
        <p:nvSpPr>
          <p:cNvPr id="3" name="Content Placeholder 2"/>
          <p:cNvSpPr>
            <a:spLocks noGrp="1"/>
          </p:cNvSpPr>
          <p:nvPr>
            <p:ph idx="1"/>
          </p:nvPr>
        </p:nvSpPr>
        <p:spPr>
          <a:xfrm>
            <a:off x="385192" y="1792263"/>
            <a:ext cx="4114800" cy="3849291"/>
          </a:xfrm>
        </p:spPr>
        <p:txBody>
          <a:bodyPr/>
          <a:lstStyle/>
          <a:p>
            <a:r>
              <a:rPr lang="en-US" dirty="0" smtClean="0"/>
              <a:t>Ability to migrate VM storage to new location</a:t>
            </a:r>
          </a:p>
          <a:p>
            <a:r>
              <a:rPr lang="en-US" dirty="0" smtClean="0"/>
              <a:t>Minimizes downtime during transfer</a:t>
            </a:r>
          </a:p>
          <a:p>
            <a:r>
              <a:rPr lang="en-US" dirty="0" smtClean="0"/>
              <a:t>Simple single-click operation</a:t>
            </a:r>
          </a:p>
        </p:txBody>
      </p:sp>
      <p:pic>
        <p:nvPicPr>
          <p:cNvPr id="4" name="Picture 5" descr="image"/>
          <p:cNvPicPr>
            <a:picLocks noChangeAspect="1" noChangeArrowheads="1"/>
          </p:cNvPicPr>
          <p:nvPr/>
        </p:nvPicPr>
        <p:blipFill>
          <a:blip r:embed="rId2"/>
          <a:srcRect/>
          <a:stretch>
            <a:fillRect/>
          </a:stretch>
        </p:blipFill>
        <p:spPr bwMode="auto">
          <a:xfrm>
            <a:off x="4283968" y="1772816"/>
            <a:ext cx="4676106" cy="4351447"/>
          </a:xfrm>
          <a:prstGeom prst="rect">
            <a:avLst/>
          </a:prstGeom>
          <a:noFill/>
        </p:spPr>
      </p:pic>
    </p:spTree>
    <p:extLst>
      <p:ext uri="{BB962C8B-B14F-4D97-AF65-F5344CB8AC3E}">
        <p14:creationId xmlns:p14="http://schemas.microsoft.com/office/powerpoint/2010/main" val="88926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SCVMM: Intelligent Placement</a:t>
            </a:r>
            <a:endParaRPr lang="en-US" dirty="0" smtClean="0"/>
          </a:p>
        </p:txBody>
      </p:sp>
      <p:sp>
        <p:nvSpPr>
          <p:cNvPr id="6" name="Content Placeholder 5"/>
          <p:cNvSpPr>
            <a:spLocks noGrp="1"/>
          </p:cNvSpPr>
          <p:nvPr>
            <p:ph idx="1"/>
          </p:nvPr>
        </p:nvSpPr>
        <p:spPr/>
        <p:txBody>
          <a:bodyPr/>
          <a:lstStyle/>
          <a:p>
            <a:endParaRPr lang="en-US"/>
          </a:p>
        </p:txBody>
      </p:sp>
      <p:sp>
        <p:nvSpPr>
          <p:cNvPr id="3" name="Text Placeholder 2"/>
          <p:cNvSpPr>
            <a:spLocks noGrp="1"/>
          </p:cNvSpPr>
          <p:nvPr>
            <p:ph type="body" sz="quarter" idx="10"/>
          </p:nvPr>
        </p:nvSpPr>
        <p:spPr/>
        <p:txBody>
          <a:bodyPr/>
          <a:lstStyle/>
          <a:p>
            <a:r>
              <a:rPr lang="en-US" smtClean="0"/>
              <a:t>Capacity planning improves resource utilization</a:t>
            </a:r>
          </a:p>
          <a:p>
            <a:r>
              <a:rPr lang="en-US" smtClean="0"/>
              <a:t>Spreads VMs across nodes</a:t>
            </a:r>
          </a:p>
          <a:p>
            <a:r>
              <a:rPr lang="en-US" smtClean="0"/>
              <a:t>“Star-Rated” results for easy decision making</a:t>
            </a:r>
          </a:p>
          <a:p>
            <a:r>
              <a:rPr lang="en-US" smtClean="0"/>
              <a:t>Customizable algorithm</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1" y="3352800"/>
            <a:ext cx="420876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765" y="3352801"/>
            <a:ext cx="2729623"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81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710355" y="5726306"/>
            <a:ext cx="570518" cy="733330"/>
          </a:xfrm>
          <a:prstGeom prst="roundRect">
            <a:avLst/>
          </a:prstGeom>
          <a:solidFill>
            <a:schemeClr val="tx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smtClean="0"/>
              <a:t>New Cluster Features in SCVMM 2012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Configure SCVMM for highly available on a Failover Cluster</a:t>
            </a:r>
          </a:p>
          <a:p>
            <a:r>
              <a:rPr lang="en-US" dirty="0" smtClean="0"/>
              <a:t>Simplified setup &amp; deployment</a:t>
            </a:r>
          </a:p>
          <a:p>
            <a:pPr lvl="1"/>
            <a:r>
              <a:rPr lang="en-US" dirty="0" smtClean="0"/>
              <a:t>Cluster setup / deployment from bare metal</a:t>
            </a:r>
          </a:p>
          <a:p>
            <a:r>
              <a:rPr lang="en-US" dirty="0" smtClean="0"/>
              <a:t>Easy automated maintenance </a:t>
            </a:r>
          </a:p>
          <a:p>
            <a:pPr lvl="1"/>
            <a:r>
              <a:rPr lang="en-US" dirty="0" smtClean="0"/>
              <a:t>Cluster patch orchestration</a:t>
            </a:r>
          </a:p>
          <a:p>
            <a:r>
              <a:rPr lang="en-US" dirty="0" smtClean="0"/>
              <a:t>Dynamic Optimization</a:t>
            </a:r>
          </a:p>
          <a:p>
            <a:pPr lvl="1"/>
            <a:r>
              <a:rPr lang="en-US" dirty="0" smtClean="0"/>
              <a:t>Load balance VMs across the cluster</a:t>
            </a:r>
          </a:p>
          <a:p>
            <a:r>
              <a:rPr lang="en-US" dirty="0" smtClean="0"/>
              <a:t>Power Optimization</a:t>
            </a:r>
          </a:p>
          <a:p>
            <a:pPr lvl="1"/>
            <a:r>
              <a:rPr lang="en-US" dirty="0" smtClean="0"/>
              <a:t>Turns off nodes when they are under utilized</a:t>
            </a:r>
            <a:endParaRPr lang="en-US" dirty="0"/>
          </a:p>
        </p:txBody>
      </p:sp>
      <p:pic>
        <p:nvPicPr>
          <p:cNvPr id="4" name="Picture 3"/>
          <p:cNvPicPr/>
          <p:nvPr/>
        </p:nvPicPr>
        <p:blipFill>
          <a:blip r:embed="rId2" cstate="print"/>
          <a:srcRect/>
          <a:stretch>
            <a:fillRect/>
          </a:stretch>
        </p:blipFill>
        <p:spPr bwMode="auto">
          <a:xfrm>
            <a:off x="6797925" y="5824855"/>
            <a:ext cx="422544" cy="590550"/>
          </a:xfrm>
          <a:prstGeom prst="rect">
            <a:avLst/>
          </a:prstGeom>
          <a:noFill/>
          <a:ln w="9525">
            <a:noFill/>
            <a:miter lim="800000"/>
            <a:headEnd/>
            <a:tailEnd/>
          </a:ln>
        </p:spPr>
      </p:pic>
    </p:spTree>
    <p:extLst>
      <p:ext uri="{BB962C8B-B14F-4D97-AF65-F5344CB8AC3E}">
        <p14:creationId xmlns:p14="http://schemas.microsoft.com/office/powerpoint/2010/main" val="398721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a:xfrm>
            <a:off x="318415" y="1644269"/>
            <a:ext cx="8229600" cy="3849291"/>
          </a:xfrm>
        </p:spPr>
        <p:txBody>
          <a:bodyPr>
            <a:normAutofit/>
          </a:bodyPr>
          <a:lstStyle/>
          <a:p>
            <a:r>
              <a:rPr lang="en-US" sz="2400" dirty="0" smtClean="0"/>
              <a:t>High availability and virtualization go hand-in-hand</a:t>
            </a:r>
          </a:p>
          <a:p>
            <a:r>
              <a:rPr lang="en-US" sz="2400" dirty="0" smtClean="0"/>
              <a:t>Hyper-V and Failover Clustering are tightly integrated</a:t>
            </a:r>
          </a:p>
          <a:p>
            <a:r>
              <a:rPr lang="en-US" sz="2400" dirty="0" smtClean="0"/>
              <a:t>Host clustering enables you to achieve zero downtime for planned maintenance</a:t>
            </a:r>
          </a:p>
          <a:p>
            <a:r>
              <a:rPr lang="en-US" sz="2400" dirty="0" smtClean="0"/>
              <a:t>Highly scalable to large numbers of VMs and datacenter management with System Center Virtual Machine Manager</a:t>
            </a:r>
          </a:p>
        </p:txBody>
      </p:sp>
      <p:pic>
        <p:nvPicPr>
          <p:cNvPr id="4" name="Picture 10" descr="C:\Documents and Settings\Pennie\My Documents\ACERDATA (D)\Pennie's documents\MS Image\Shapes and Graphics\Internet Cloud\cloud 1.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5075869" y="4667492"/>
            <a:ext cx="4068131" cy="2342440"/>
          </a:xfrm>
          <a:prstGeom prst="rect">
            <a:avLst/>
          </a:prstGeom>
          <a:noFill/>
        </p:spPr>
      </p:pic>
      <p:pic>
        <p:nvPicPr>
          <p:cNvPr id="5" name="New Vm-2nd row" descr="NEW-cyan-virtual-rack-server.png"/>
          <p:cNvPicPr>
            <a:picLocks noChangeAspect="1"/>
          </p:cNvPicPr>
          <p:nvPr/>
        </p:nvPicPr>
        <p:blipFill>
          <a:blip r:embed="rId3" cstate="print"/>
          <a:stretch>
            <a:fillRect/>
          </a:stretch>
        </p:blipFill>
        <p:spPr>
          <a:xfrm>
            <a:off x="5702496" y="5163268"/>
            <a:ext cx="570827" cy="345152"/>
          </a:xfrm>
          <a:prstGeom prst="rect">
            <a:avLst/>
          </a:prstGeom>
        </p:spPr>
      </p:pic>
      <p:pic>
        <p:nvPicPr>
          <p:cNvPr id="6" name="New Vm-2nd row" descr="NEW-cyan-virtual-rack-server.png"/>
          <p:cNvPicPr>
            <a:picLocks noChangeAspect="1"/>
          </p:cNvPicPr>
          <p:nvPr/>
        </p:nvPicPr>
        <p:blipFill>
          <a:blip r:embed="rId3" cstate="print"/>
          <a:stretch>
            <a:fillRect/>
          </a:stretch>
        </p:blipFill>
        <p:spPr>
          <a:xfrm>
            <a:off x="7817597" y="5459531"/>
            <a:ext cx="570827" cy="345152"/>
          </a:xfrm>
          <a:prstGeom prst="rect">
            <a:avLst/>
          </a:prstGeom>
        </p:spPr>
      </p:pic>
      <p:pic>
        <p:nvPicPr>
          <p:cNvPr id="7" name="New Vm-2nd row" descr="NEW-cyan-virtual-rack-server.png"/>
          <p:cNvPicPr>
            <a:picLocks noChangeAspect="1"/>
          </p:cNvPicPr>
          <p:nvPr/>
        </p:nvPicPr>
        <p:blipFill>
          <a:blip r:embed="rId3" cstate="print"/>
          <a:stretch>
            <a:fillRect/>
          </a:stretch>
        </p:blipFill>
        <p:spPr>
          <a:xfrm>
            <a:off x="6445640" y="5335844"/>
            <a:ext cx="570827" cy="345152"/>
          </a:xfrm>
          <a:prstGeom prst="rect">
            <a:avLst/>
          </a:prstGeom>
        </p:spPr>
      </p:pic>
      <p:pic>
        <p:nvPicPr>
          <p:cNvPr id="8" name="New Vm-2nd row" descr="NEW-cyan-virtual-rack-server.png"/>
          <p:cNvPicPr>
            <a:picLocks noChangeAspect="1"/>
          </p:cNvPicPr>
          <p:nvPr/>
        </p:nvPicPr>
        <p:blipFill>
          <a:blip r:embed="rId3" cstate="print"/>
          <a:stretch>
            <a:fillRect/>
          </a:stretch>
        </p:blipFill>
        <p:spPr>
          <a:xfrm>
            <a:off x="7033980" y="5820152"/>
            <a:ext cx="570827" cy="345152"/>
          </a:xfrm>
          <a:prstGeom prst="rect">
            <a:avLst/>
          </a:prstGeom>
        </p:spPr>
      </p:pic>
      <p:pic>
        <p:nvPicPr>
          <p:cNvPr id="9" name="New Vm-2nd row" descr="NEW-cyan-virtual-rack-server.png"/>
          <p:cNvPicPr>
            <a:picLocks noChangeAspect="1"/>
          </p:cNvPicPr>
          <p:nvPr/>
        </p:nvPicPr>
        <p:blipFill>
          <a:blip r:embed="rId3" cstate="print"/>
          <a:stretch>
            <a:fillRect/>
          </a:stretch>
        </p:blipFill>
        <p:spPr>
          <a:xfrm>
            <a:off x="5921641" y="5690248"/>
            <a:ext cx="570827" cy="345152"/>
          </a:xfrm>
          <a:prstGeom prst="rect">
            <a:avLst/>
          </a:prstGeom>
        </p:spPr>
      </p:pic>
      <p:pic>
        <p:nvPicPr>
          <p:cNvPr id="10" name="New Vm-2nd row" descr="NEW-cyan-virtual-rack-server.png"/>
          <p:cNvPicPr>
            <a:picLocks noChangeAspect="1"/>
          </p:cNvPicPr>
          <p:nvPr/>
        </p:nvPicPr>
        <p:blipFill>
          <a:blip r:embed="rId3" cstate="print"/>
          <a:stretch>
            <a:fillRect/>
          </a:stretch>
        </p:blipFill>
        <p:spPr>
          <a:xfrm>
            <a:off x="7033980" y="5241464"/>
            <a:ext cx="570827" cy="345152"/>
          </a:xfrm>
          <a:prstGeom prst="rect">
            <a:avLst/>
          </a:prstGeom>
        </p:spPr>
      </p:pic>
    </p:spTree>
    <p:extLst>
      <p:ext uri="{BB962C8B-B14F-4D97-AF65-F5344CB8AC3E}">
        <p14:creationId xmlns:p14="http://schemas.microsoft.com/office/powerpoint/2010/main" val="9290044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5293114" y="4060852"/>
            <a:ext cx="2743915"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bwMode="auto">
          <a:xfrm>
            <a:off x="1067930" y="4060853"/>
            <a:ext cx="2743915"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0" y="903"/>
            <a:ext cx="8229600" cy="1143000"/>
          </a:xfrm>
        </p:spPr>
        <p:txBody>
          <a:bodyPr/>
          <a:lstStyle/>
          <a:p>
            <a:r>
              <a:rPr lang="en-US" dirty="0" smtClean="0"/>
              <a:t>Host vs. Guest Clustering</a:t>
            </a:r>
            <a:endParaRPr lang="en-US" dirty="0"/>
          </a:p>
        </p:txBody>
      </p:sp>
      <p:sp>
        <p:nvSpPr>
          <p:cNvPr id="4" name="Content Placeholder 3"/>
          <p:cNvSpPr>
            <a:spLocks noGrp="1"/>
          </p:cNvSpPr>
          <p:nvPr>
            <p:ph sz="half" idx="1"/>
          </p:nvPr>
        </p:nvSpPr>
        <p:spPr>
          <a:xfrm>
            <a:off x="488966" y="1988840"/>
            <a:ext cx="4038600" cy="4525963"/>
          </a:xfrm>
        </p:spPr>
        <p:txBody>
          <a:bodyPr>
            <a:normAutofit/>
          </a:bodyPr>
          <a:lstStyle/>
          <a:p>
            <a:r>
              <a:rPr lang="en-US" sz="1800" dirty="0" smtClean="0"/>
              <a:t>Cluster service runs inside (physical) host and manages VMs</a:t>
            </a:r>
          </a:p>
          <a:p>
            <a:r>
              <a:rPr lang="en-US" sz="1800" dirty="0" smtClean="0"/>
              <a:t>VMs move between cluster nodes</a:t>
            </a:r>
            <a:endParaRPr lang="en-US" sz="1800" dirty="0"/>
          </a:p>
        </p:txBody>
      </p:sp>
      <p:sp>
        <p:nvSpPr>
          <p:cNvPr id="6" name="Content Placeholder 5"/>
          <p:cNvSpPr>
            <a:spLocks noGrp="1"/>
          </p:cNvSpPr>
          <p:nvPr>
            <p:ph sz="half" idx="2"/>
          </p:nvPr>
        </p:nvSpPr>
        <p:spPr>
          <a:xfrm>
            <a:off x="4648200" y="1927373"/>
            <a:ext cx="4038600" cy="4525963"/>
          </a:xfrm>
        </p:spPr>
        <p:txBody>
          <a:bodyPr>
            <a:normAutofit/>
          </a:bodyPr>
          <a:lstStyle/>
          <a:p>
            <a:r>
              <a:rPr lang="en-US" sz="1800" dirty="0" smtClean="0"/>
              <a:t>Cluster service runs inside a VM</a:t>
            </a:r>
          </a:p>
          <a:p>
            <a:r>
              <a:rPr lang="en-US" sz="1800" dirty="0" smtClean="0"/>
              <a:t>Apps and services inside the VM are managed by the cluster</a:t>
            </a:r>
          </a:p>
          <a:p>
            <a:r>
              <a:rPr lang="en-US" sz="1800" dirty="0" smtClean="0"/>
              <a:t>Apps move between clustered VMs</a:t>
            </a:r>
            <a:endParaRPr lang="en-US" sz="1800" dirty="0"/>
          </a:p>
        </p:txBody>
      </p:sp>
      <p:sp>
        <p:nvSpPr>
          <p:cNvPr id="5" name="Text Placeholder 4"/>
          <p:cNvSpPr>
            <a:spLocks noGrp="1"/>
          </p:cNvSpPr>
          <p:nvPr>
            <p:ph type="body" sz="quarter" idx="4294967295"/>
          </p:nvPr>
        </p:nvSpPr>
        <p:spPr>
          <a:xfrm>
            <a:off x="4633645" y="1295400"/>
            <a:ext cx="4116387" cy="309563"/>
          </a:xfrm>
        </p:spPr>
        <p:txBody>
          <a:bodyPr>
            <a:noAutofit/>
          </a:bodyPr>
          <a:lstStyle/>
          <a:p>
            <a:pPr marL="0" indent="0">
              <a:buNone/>
            </a:pPr>
            <a:r>
              <a:rPr lang="en-US" sz="2400" dirty="0" smtClean="0"/>
              <a:t>Guest Clustering</a:t>
            </a:r>
            <a:endParaRPr lang="en-US" sz="2400" dirty="0"/>
          </a:p>
        </p:txBody>
      </p:sp>
      <p:sp>
        <p:nvSpPr>
          <p:cNvPr id="7" name="Text Placeholder 6"/>
          <p:cNvSpPr>
            <a:spLocks noGrp="1"/>
          </p:cNvSpPr>
          <p:nvPr>
            <p:ph type="body" idx="4294967295"/>
          </p:nvPr>
        </p:nvSpPr>
        <p:spPr>
          <a:xfrm>
            <a:off x="435211" y="1306888"/>
            <a:ext cx="3549471" cy="309563"/>
          </a:xfrm>
        </p:spPr>
        <p:txBody>
          <a:bodyPr>
            <a:noAutofit/>
          </a:bodyPr>
          <a:lstStyle/>
          <a:p>
            <a:pPr marL="0" indent="0">
              <a:buNone/>
            </a:pPr>
            <a:r>
              <a:rPr lang="en-US" sz="2400" dirty="0" smtClean="0"/>
              <a:t>Host Clustering</a:t>
            </a:r>
            <a:endParaRPr lang="en-US" sz="2400" dirty="0"/>
          </a:p>
        </p:txBody>
      </p:sp>
      <p:sp>
        <p:nvSpPr>
          <p:cNvPr id="37" name="Rounded Rectangle 36"/>
          <p:cNvSpPr/>
          <p:nvPr/>
        </p:nvSpPr>
        <p:spPr bwMode="auto">
          <a:xfrm>
            <a:off x="1542262" y="5061070"/>
            <a:ext cx="1772111" cy="45901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8" name="Line 5"/>
          <p:cNvSpPr>
            <a:spLocks noChangeShapeType="1"/>
          </p:cNvSpPr>
          <p:nvPr/>
        </p:nvSpPr>
        <p:spPr bwMode="auto">
          <a:xfrm flipH="1">
            <a:off x="2399735" y="6034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39" name="Line 5"/>
          <p:cNvSpPr>
            <a:spLocks noChangeShapeType="1"/>
          </p:cNvSpPr>
          <p:nvPr/>
        </p:nvSpPr>
        <p:spPr bwMode="auto">
          <a:xfrm flipH="1">
            <a:off x="2628394" y="5365869"/>
            <a:ext cx="228660" cy="381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0" name="Line 5"/>
          <p:cNvSpPr>
            <a:spLocks noChangeShapeType="1"/>
          </p:cNvSpPr>
          <p:nvPr/>
        </p:nvSpPr>
        <p:spPr bwMode="auto">
          <a:xfrm>
            <a:off x="2056745" y="5365869"/>
            <a:ext cx="159022" cy="364374"/>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1" name="Server R2 Col1" descr="black-rack-server.png"/>
          <p:cNvPicPr>
            <a:picLocks noChangeAspect="1"/>
          </p:cNvPicPr>
          <p:nvPr/>
        </p:nvPicPr>
        <p:blipFill>
          <a:blip r:embed="rId2" cstate="print"/>
          <a:stretch>
            <a:fillRect/>
          </a:stretch>
        </p:blipFill>
        <p:spPr>
          <a:xfrm>
            <a:off x="1771743" y="5133589"/>
            <a:ext cx="569344" cy="384680"/>
          </a:xfrm>
          <a:prstGeom prst="rect">
            <a:avLst/>
          </a:prstGeom>
        </p:spPr>
      </p:pic>
      <p:pic>
        <p:nvPicPr>
          <p:cNvPr id="42" name="VM R2 Col1" descr="cyan-virtual-rack-server.png"/>
          <p:cNvPicPr>
            <a:picLocks noChangeAspect="1"/>
          </p:cNvPicPr>
          <p:nvPr/>
        </p:nvPicPr>
        <p:blipFill>
          <a:blip r:embed="rId3" cstate="print"/>
          <a:stretch>
            <a:fillRect/>
          </a:stretch>
        </p:blipFill>
        <p:spPr>
          <a:xfrm>
            <a:off x="1771743" y="4680069"/>
            <a:ext cx="569344" cy="344256"/>
          </a:xfrm>
          <a:prstGeom prst="rect">
            <a:avLst/>
          </a:prstGeom>
        </p:spPr>
      </p:pic>
      <p:pic>
        <p:nvPicPr>
          <p:cNvPr id="43" name="New Vm-2nd row" descr="NEW-cyan-virtual-rack-server.png"/>
          <p:cNvPicPr>
            <a:picLocks noChangeAspect="1"/>
          </p:cNvPicPr>
          <p:nvPr/>
        </p:nvPicPr>
        <p:blipFill>
          <a:blip r:embed="rId4" cstate="print"/>
          <a:stretch>
            <a:fillRect/>
          </a:stretch>
        </p:blipFill>
        <p:spPr>
          <a:xfrm>
            <a:off x="1771743" y="4563517"/>
            <a:ext cx="570827" cy="345152"/>
          </a:xfrm>
          <a:prstGeom prst="rect">
            <a:avLst/>
          </a:prstGeom>
        </p:spPr>
      </p:pic>
      <p:pic>
        <p:nvPicPr>
          <p:cNvPr id="44" name="New Vm-2nd row" descr="NEW-cyan-virtual-rack-server.png"/>
          <p:cNvPicPr>
            <a:picLocks noChangeAspect="1"/>
          </p:cNvPicPr>
          <p:nvPr/>
        </p:nvPicPr>
        <p:blipFill>
          <a:blip r:embed="rId4" cstate="print"/>
          <a:stretch>
            <a:fillRect/>
          </a:stretch>
        </p:blipFill>
        <p:spPr>
          <a:xfrm>
            <a:off x="1771743" y="4451469"/>
            <a:ext cx="570827" cy="345152"/>
          </a:xfrm>
          <a:prstGeom prst="rect">
            <a:avLst/>
          </a:prstGeom>
        </p:spPr>
      </p:pic>
      <p:pic>
        <p:nvPicPr>
          <p:cNvPr id="45" name="Server R2 Col1" descr="black-rack-server.png"/>
          <p:cNvPicPr>
            <a:picLocks noChangeAspect="1"/>
          </p:cNvPicPr>
          <p:nvPr/>
        </p:nvPicPr>
        <p:blipFill>
          <a:blip r:embed="rId2" cstate="print"/>
          <a:stretch>
            <a:fillRect/>
          </a:stretch>
        </p:blipFill>
        <p:spPr>
          <a:xfrm>
            <a:off x="2571229" y="5133589"/>
            <a:ext cx="569344" cy="384680"/>
          </a:xfrm>
          <a:prstGeom prst="rect">
            <a:avLst/>
          </a:prstGeom>
        </p:spPr>
      </p:pic>
      <p:pic>
        <p:nvPicPr>
          <p:cNvPr id="46" name="Picture 2" descr="\\eventsql\dvd\Online_ART\DVD_ART36\Artwork_Imagery\Icons - Illustrations\Internet Clouds web\cloud illustration icon.png"/>
          <p:cNvPicPr>
            <a:picLocks noChangeAspect="1" noChangeArrowheads="1"/>
          </p:cNvPicPr>
          <p:nvPr/>
        </p:nvPicPr>
        <p:blipFill>
          <a:blip r:embed="rId5" cstate="print"/>
          <a:srcRect/>
          <a:stretch>
            <a:fillRect/>
          </a:stretch>
        </p:blipFill>
        <p:spPr bwMode="auto">
          <a:xfrm>
            <a:off x="1599427" y="5670669"/>
            <a:ext cx="1657782" cy="414010"/>
          </a:xfrm>
          <a:prstGeom prst="rect">
            <a:avLst/>
          </a:prstGeom>
          <a:noFill/>
        </p:spPr>
      </p:pic>
      <p:sp>
        <p:nvSpPr>
          <p:cNvPr id="47" name="TextBox 46"/>
          <p:cNvSpPr txBox="1"/>
          <p:nvPr/>
        </p:nvSpPr>
        <p:spPr>
          <a:xfrm>
            <a:off x="2228240" y="5746869"/>
            <a:ext cx="429926" cy="261610"/>
          </a:xfrm>
          <a:prstGeom prst="rect">
            <a:avLst/>
          </a:prstGeom>
          <a:noFill/>
        </p:spPr>
        <p:txBody>
          <a:bodyPr wrap="none" rtlCol="0">
            <a:spAutoFit/>
          </a:bodyPr>
          <a:lstStyle/>
          <a:p>
            <a:r>
              <a:rPr lang="en-US" sz="1100" b="1" dirty="0" smtClean="0"/>
              <a:t>SAN</a:t>
            </a:r>
            <a:endParaRPr lang="en-US" sz="1100" b="1" dirty="0"/>
          </a:p>
        </p:txBody>
      </p:sp>
      <p:pic>
        <p:nvPicPr>
          <p:cNvPr id="48" name="VM R2 Col1" descr="cyan-virtual-rack-server.png"/>
          <p:cNvPicPr>
            <a:picLocks noChangeAspect="1"/>
          </p:cNvPicPr>
          <p:nvPr/>
        </p:nvPicPr>
        <p:blipFill>
          <a:blip r:embed="rId3" cstate="print"/>
          <a:stretch>
            <a:fillRect/>
          </a:stretch>
        </p:blipFill>
        <p:spPr>
          <a:xfrm>
            <a:off x="2571229" y="4680069"/>
            <a:ext cx="569344" cy="344256"/>
          </a:xfrm>
          <a:prstGeom prst="rect">
            <a:avLst/>
          </a:prstGeom>
        </p:spPr>
      </p:pic>
      <p:pic>
        <p:nvPicPr>
          <p:cNvPr id="49" name="New Vm-2nd row" descr="NEW-cyan-virtual-rack-server.png"/>
          <p:cNvPicPr>
            <a:picLocks noChangeAspect="1"/>
          </p:cNvPicPr>
          <p:nvPr/>
        </p:nvPicPr>
        <p:blipFill>
          <a:blip r:embed="rId4" cstate="print"/>
          <a:stretch>
            <a:fillRect/>
          </a:stretch>
        </p:blipFill>
        <p:spPr>
          <a:xfrm>
            <a:off x="2571229" y="4563517"/>
            <a:ext cx="570827" cy="345152"/>
          </a:xfrm>
          <a:prstGeom prst="rect">
            <a:avLst/>
          </a:prstGeom>
        </p:spPr>
      </p:pic>
      <p:pic>
        <p:nvPicPr>
          <p:cNvPr id="50" name="Picture 18" descr="Database blue"/>
          <p:cNvPicPr>
            <a:picLocks noChangeAspect="1" noChangeArrowheads="1"/>
          </p:cNvPicPr>
          <p:nvPr/>
        </p:nvPicPr>
        <p:blipFill>
          <a:blip r:embed="rId6" cstate="print"/>
          <a:srcRect/>
          <a:stretch>
            <a:fillRect/>
          </a:stretch>
        </p:blipFill>
        <p:spPr bwMode="auto">
          <a:xfrm>
            <a:off x="2259422" y="6172200"/>
            <a:ext cx="285824" cy="488114"/>
          </a:xfrm>
          <a:prstGeom prst="rect">
            <a:avLst/>
          </a:prstGeom>
          <a:noFill/>
        </p:spPr>
      </p:pic>
      <p:pic>
        <p:nvPicPr>
          <p:cNvPr id="34" name="Picture 37" descr="large-arrow"/>
          <p:cNvPicPr>
            <a:picLocks noChangeAspect="1" noChangeArrowheads="1"/>
          </p:cNvPicPr>
          <p:nvPr/>
        </p:nvPicPr>
        <p:blipFill>
          <a:blip r:embed="rId7"/>
          <a:srcRect/>
          <a:stretch>
            <a:fillRect/>
          </a:stretch>
        </p:blipFill>
        <p:spPr bwMode="auto">
          <a:xfrm>
            <a:off x="1700881" y="4060853"/>
            <a:ext cx="1327667" cy="627310"/>
          </a:xfrm>
          <a:prstGeom prst="rect">
            <a:avLst/>
          </a:prstGeom>
          <a:noFill/>
        </p:spPr>
      </p:pic>
      <p:sp>
        <p:nvSpPr>
          <p:cNvPr id="20" name="TextBox 19"/>
          <p:cNvSpPr txBox="1"/>
          <p:nvPr/>
        </p:nvSpPr>
        <p:spPr>
          <a:xfrm>
            <a:off x="2209947" y="5300990"/>
            <a:ext cx="596638" cy="261610"/>
          </a:xfrm>
          <a:prstGeom prst="rect">
            <a:avLst/>
          </a:prstGeom>
          <a:noFill/>
        </p:spPr>
        <p:txBody>
          <a:bodyPr wrap="none" rtlCol="0">
            <a:spAutoFit/>
          </a:bodyPr>
          <a:lstStyle/>
          <a:p>
            <a:r>
              <a:rPr lang="en-US" sz="1100" b="1" dirty="0" smtClean="0"/>
              <a:t>Cluster</a:t>
            </a:r>
            <a:endParaRPr lang="en-US" sz="1100" b="1" dirty="0"/>
          </a:p>
        </p:txBody>
      </p:sp>
      <p:sp>
        <p:nvSpPr>
          <p:cNvPr id="26" name="Rounded Rectangle 25"/>
          <p:cNvSpPr/>
          <p:nvPr/>
        </p:nvSpPr>
        <p:spPr bwMode="auto">
          <a:xfrm>
            <a:off x="5772463" y="4604825"/>
            <a:ext cx="1772111" cy="45901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7" name="Line 5"/>
          <p:cNvSpPr>
            <a:spLocks noChangeShapeType="1"/>
          </p:cNvSpPr>
          <p:nvPr/>
        </p:nvSpPr>
        <p:spPr bwMode="auto">
          <a:xfrm flipH="1">
            <a:off x="6629937" y="6034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8" name="Line 5"/>
          <p:cNvSpPr>
            <a:spLocks noChangeShapeType="1"/>
          </p:cNvSpPr>
          <p:nvPr/>
        </p:nvSpPr>
        <p:spPr bwMode="auto">
          <a:xfrm flipH="1">
            <a:off x="6744266" y="4953001"/>
            <a:ext cx="228660"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9" name="Line 5"/>
          <p:cNvSpPr>
            <a:spLocks noChangeShapeType="1"/>
          </p:cNvSpPr>
          <p:nvPr/>
        </p:nvSpPr>
        <p:spPr bwMode="auto">
          <a:xfrm>
            <a:off x="6458442" y="4876801"/>
            <a:ext cx="114330" cy="8382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30" name="Server R2 Col1" descr="black-rack-server.png"/>
          <p:cNvPicPr>
            <a:picLocks noChangeAspect="1"/>
          </p:cNvPicPr>
          <p:nvPr/>
        </p:nvPicPr>
        <p:blipFill>
          <a:blip r:embed="rId2" cstate="print"/>
          <a:stretch>
            <a:fillRect/>
          </a:stretch>
        </p:blipFill>
        <p:spPr>
          <a:xfrm>
            <a:off x="6001945" y="5133589"/>
            <a:ext cx="569344" cy="384680"/>
          </a:xfrm>
          <a:prstGeom prst="rect">
            <a:avLst/>
          </a:prstGeom>
        </p:spPr>
      </p:pic>
      <p:pic>
        <p:nvPicPr>
          <p:cNvPr id="31" name="VM R2 Col1" descr="cyan-virtual-rack-server.png"/>
          <p:cNvPicPr>
            <a:picLocks noChangeAspect="1"/>
          </p:cNvPicPr>
          <p:nvPr/>
        </p:nvPicPr>
        <p:blipFill>
          <a:blip r:embed="rId3" cstate="print"/>
          <a:stretch>
            <a:fillRect/>
          </a:stretch>
        </p:blipFill>
        <p:spPr>
          <a:xfrm>
            <a:off x="6001945" y="4680069"/>
            <a:ext cx="569344" cy="344256"/>
          </a:xfrm>
          <a:prstGeom prst="rect">
            <a:avLst/>
          </a:prstGeom>
        </p:spPr>
      </p:pic>
      <p:pic>
        <p:nvPicPr>
          <p:cNvPr id="32" name="Server R2 Col1" descr="black-rack-server.png"/>
          <p:cNvPicPr>
            <a:picLocks noChangeAspect="1"/>
          </p:cNvPicPr>
          <p:nvPr/>
        </p:nvPicPr>
        <p:blipFill>
          <a:blip r:embed="rId2" cstate="print"/>
          <a:stretch>
            <a:fillRect/>
          </a:stretch>
        </p:blipFill>
        <p:spPr>
          <a:xfrm>
            <a:off x="6801431" y="5133589"/>
            <a:ext cx="569344" cy="384680"/>
          </a:xfrm>
          <a:prstGeom prst="rect">
            <a:avLst/>
          </a:prstGeom>
        </p:spPr>
      </p:pic>
      <p:pic>
        <p:nvPicPr>
          <p:cNvPr id="33" name="Picture 2" descr="\\eventsql\dvd\Online_ART\DVD_ART36\Artwork_Imagery\Icons - Illustrations\Internet Clouds web\cloud illustration icon.png"/>
          <p:cNvPicPr>
            <a:picLocks noChangeAspect="1" noChangeArrowheads="1"/>
          </p:cNvPicPr>
          <p:nvPr/>
        </p:nvPicPr>
        <p:blipFill>
          <a:blip r:embed="rId5" cstate="print"/>
          <a:srcRect/>
          <a:stretch>
            <a:fillRect/>
          </a:stretch>
        </p:blipFill>
        <p:spPr bwMode="auto">
          <a:xfrm>
            <a:off x="5829628" y="5670669"/>
            <a:ext cx="1657782" cy="414010"/>
          </a:xfrm>
          <a:prstGeom prst="rect">
            <a:avLst/>
          </a:prstGeom>
          <a:noFill/>
        </p:spPr>
      </p:pic>
      <p:sp>
        <p:nvSpPr>
          <p:cNvPr id="35" name="TextBox 34"/>
          <p:cNvSpPr txBox="1"/>
          <p:nvPr/>
        </p:nvSpPr>
        <p:spPr>
          <a:xfrm>
            <a:off x="6458442" y="5746869"/>
            <a:ext cx="466794" cy="261610"/>
          </a:xfrm>
          <a:prstGeom prst="rect">
            <a:avLst/>
          </a:prstGeom>
          <a:noFill/>
        </p:spPr>
        <p:txBody>
          <a:bodyPr wrap="none" rtlCol="0">
            <a:spAutoFit/>
          </a:bodyPr>
          <a:lstStyle/>
          <a:p>
            <a:r>
              <a:rPr lang="en-US" sz="1100" b="1" dirty="0" err="1" smtClean="0"/>
              <a:t>iSCSI</a:t>
            </a:r>
            <a:endParaRPr lang="en-US" sz="1100" b="1" dirty="0"/>
          </a:p>
        </p:txBody>
      </p:sp>
      <p:pic>
        <p:nvPicPr>
          <p:cNvPr id="51" name="VM R2 Col1" descr="cyan-virtual-rack-server.png"/>
          <p:cNvPicPr>
            <a:picLocks noChangeAspect="1"/>
          </p:cNvPicPr>
          <p:nvPr/>
        </p:nvPicPr>
        <p:blipFill>
          <a:blip r:embed="rId3" cstate="print"/>
          <a:stretch>
            <a:fillRect/>
          </a:stretch>
        </p:blipFill>
        <p:spPr>
          <a:xfrm>
            <a:off x="6801431" y="4680069"/>
            <a:ext cx="569344" cy="344256"/>
          </a:xfrm>
          <a:prstGeom prst="rect">
            <a:avLst/>
          </a:prstGeom>
        </p:spPr>
      </p:pic>
      <p:pic>
        <p:nvPicPr>
          <p:cNvPr id="52" name="Picture 18" descr="Database blue"/>
          <p:cNvPicPr>
            <a:picLocks noChangeAspect="1" noChangeArrowheads="1"/>
          </p:cNvPicPr>
          <p:nvPr/>
        </p:nvPicPr>
        <p:blipFill>
          <a:blip r:embed="rId6" cstate="print"/>
          <a:srcRect/>
          <a:stretch>
            <a:fillRect/>
          </a:stretch>
        </p:blipFill>
        <p:spPr bwMode="auto">
          <a:xfrm>
            <a:off x="6489624" y="6172200"/>
            <a:ext cx="285824" cy="488114"/>
          </a:xfrm>
          <a:prstGeom prst="rect">
            <a:avLst/>
          </a:prstGeom>
          <a:noFill/>
        </p:spPr>
      </p:pic>
      <p:pic>
        <p:nvPicPr>
          <p:cNvPr id="53" name="Picture 37" descr="large-arrow"/>
          <p:cNvPicPr>
            <a:picLocks noChangeAspect="1" noChangeArrowheads="1"/>
          </p:cNvPicPr>
          <p:nvPr/>
        </p:nvPicPr>
        <p:blipFill>
          <a:blip r:embed="rId7"/>
          <a:srcRect/>
          <a:stretch>
            <a:fillRect/>
          </a:stretch>
        </p:blipFill>
        <p:spPr bwMode="auto">
          <a:xfrm>
            <a:off x="6172617" y="4114800"/>
            <a:ext cx="1134322" cy="627310"/>
          </a:xfrm>
          <a:prstGeom prst="rect">
            <a:avLst/>
          </a:prstGeom>
          <a:noFill/>
        </p:spPr>
      </p:pic>
      <p:pic>
        <p:nvPicPr>
          <p:cNvPr id="54" name="Picture 5" descr="\\imself-ssdw7fs4\ssd_userdata_ntdev\matd\Pictures\PPT\Icons - Illustrations\_VIRTUALIZATION ICONS\Application Virtual SQL Server.png"/>
          <p:cNvPicPr>
            <a:picLocks noChangeAspect="1" noChangeArrowheads="1"/>
          </p:cNvPicPr>
          <p:nvPr/>
        </p:nvPicPr>
        <p:blipFill>
          <a:blip r:embed="rId8" cstate="print"/>
          <a:srcRect/>
          <a:stretch>
            <a:fillRect/>
          </a:stretch>
        </p:blipFill>
        <p:spPr bwMode="auto">
          <a:xfrm>
            <a:off x="6172617" y="4419600"/>
            <a:ext cx="305104" cy="449774"/>
          </a:xfrm>
          <a:prstGeom prst="rect">
            <a:avLst/>
          </a:prstGeom>
          <a:noFill/>
        </p:spPr>
      </p:pic>
      <p:sp>
        <p:nvSpPr>
          <p:cNvPr id="55" name="TextBox 54"/>
          <p:cNvSpPr txBox="1"/>
          <p:nvPr/>
        </p:nvSpPr>
        <p:spPr>
          <a:xfrm>
            <a:off x="6457122" y="4843790"/>
            <a:ext cx="596638" cy="261610"/>
          </a:xfrm>
          <a:prstGeom prst="rect">
            <a:avLst/>
          </a:prstGeom>
          <a:noFill/>
        </p:spPr>
        <p:txBody>
          <a:bodyPr wrap="none" rtlCol="0">
            <a:spAutoFit/>
          </a:bodyPr>
          <a:lstStyle/>
          <a:p>
            <a:r>
              <a:rPr lang="en-US" sz="1100" b="1" dirty="0" smtClean="0"/>
              <a:t>Cluster</a:t>
            </a:r>
            <a:endParaRPr lang="en-US" sz="1100" b="1" dirty="0"/>
          </a:p>
        </p:txBody>
      </p:sp>
      <p:cxnSp>
        <p:nvCxnSpPr>
          <p:cNvPr id="56" name="Straight Connector 55"/>
          <p:cNvCxnSpPr/>
          <p:nvPr/>
        </p:nvCxnSpPr>
        <p:spPr>
          <a:xfrm flipV="1">
            <a:off x="4562853" y="1295400"/>
            <a:ext cx="0" cy="556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54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1000"/>
                                        <p:tgtEl>
                                          <p:spTgt spid="53"/>
                                        </p:tgtEl>
                                      </p:cBhvr>
                                    </p:animEffect>
                                  </p:childTnLst>
                                </p:cTn>
                              </p:par>
                            </p:childTnLst>
                          </p:cTn>
                        </p:par>
                        <p:par>
                          <p:cTn id="12" fill="hold">
                            <p:stCondLst>
                              <p:cond delay="2000"/>
                            </p:stCondLst>
                            <p:childTnLst>
                              <p:par>
                                <p:cTn id="13" presetID="63" presetClass="path" presetSubtype="0" accel="50000" decel="50000" fill="hold" nodeType="afterEffect">
                                  <p:stCondLst>
                                    <p:cond delay="0"/>
                                  </p:stCondLst>
                                  <p:childTnLst>
                                    <p:animMotion origin="layout" path="M -2.22222E-6 -3.33333E-6 L 0.11945 0.0007 " pathEditMode="relative" rAng="0" ptsTypes="AA">
                                      <p:cBhvr>
                                        <p:cTn id="14" dur="2000" fill="hold"/>
                                        <p:tgtEl>
                                          <p:spTgt spid="54"/>
                                        </p:tgtEl>
                                        <p:attrNameLst>
                                          <p:attrName>ppt_x</p:attrName>
                                          <p:attrName>ppt_y</p:attrName>
                                        </p:attrNameLst>
                                      </p:cBhvr>
                                      <p:rCtr x="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Failover Cluster Resources</a:t>
            </a:r>
            <a:endParaRPr lang="en-US" dirty="0"/>
          </a:p>
        </p:txBody>
      </p:sp>
      <p:sp>
        <p:nvSpPr>
          <p:cNvPr id="2" name="Content Placeholder 1"/>
          <p:cNvSpPr>
            <a:spLocks noGrp="1"/>
          </p:cNvSpPr>
          <p:nvPr>
            <p:ph idx="1"/>
          </p:nvPr>
        </p:nvSpPr>
        <p:spPr>
          <a:xfrm>
            <a:off x="457200" y="1700808"/>
            <a:ext cx="8229600" cy="5040559"/>
          </a:xfrm>
        </p:spPr>
        <p:txBody>
          <a:bodyPr>
            <a:normAutofit fontScale="62500" lnSpcReduction="20000"/>
          </a:bodyPr>
          <a:lstStyle/>
          <a:p>
            <a:r>
              <a:rPr lang="en-US" dirty="0"/>
              <a:t>Cluster Team Blog: </a:t>
            </a:r>
            <a:br>
              <a:rPr lang="en-US" dirty="0"/>
            </a:br>
            <a:r>
              <a:rPr lang="en-US" dirty="0">
                <a:hlinkClick r:id="rId3"/>
              </a:rPr>
              <a:t>http://blogs.msdn.com/clustering</a:t>
            </a:r>
            <a:r>
              <a:rPr lang="en-US" dirty="0" smtClean="0">
                <a:hlinkClick r:id="rId3"/>
              </a:rPr>
              <a:t>/</a:t>
            </a:r>
            <a:r>
              <a:rPr lang="en-US" dirty="0" smtClean="0"/>
              <a:t> </a:t>
            </a:r>
            <a:br>
              <a:rPr lang="en-US" dirty="0" smtClean="0"/>
            </a:br>
            <a:endParaRPr lang="en-US" dirty="0"/>
          </a:p>
          <a:p>
            <a:r>
              <a:rPr lang="en-US" dirty="0"/>
              <a:t>Clustering Forum: </a:t>
            </a:r>
            <a:br>
              <a:rPr lang="en-US" dirty="0"/>
            </a:br>
            <a:r>
              <a:rPr lang="en-US" dirty="0">
                <a:hlinkClick r:id="rId4"/>
              </a:rPr>
              <a:t>http://</a:t>
            </a:r>
            <a:r>
              <a:rPr lang="en-US" dirty="0" smtClean="0">
                <a:hlinkClick r:id="rId4"/>
              </a:rPr>
              <a:t>forums.technet.microsoft.com/en-US/winserverClustering/threads/</a:t>
            </a:r>
            <a:r>
              <a:rPr lang="en-US" dirty="0" smtClean="0"/>
              <a:t>   </a:t>
            </a:r>
            <a:br>
              <a:rPr lang="en-US" dirty="0" smtClean="0"/>
            </a:br>
            <a:endParaRPr lang="en-US" dirty="0"/>
          </a:p>
          <a:p>
            <a:r>
              <a:rPr lang="en-US" dirty="0" smtClean="0"/>
              <a:t>Cluster </a:t>
            </a:r>
            <a:r>
              <a:rPr lang="en-US" dirty="0"/>
              <a:t>Resources: </a:t>
            </a:r>
            <a:br>
              <a:rPr lang="en-US" dirty="0"/>
            </a:br>
            <a:r>
              <a:rPr lang="en-US" dirty="0">
                <a:hlinkClick r:id="rId5"/>
              </a:rPr>
              <a:t>http://</a:t>
            </a:r>
            <a:r>
              <a:rPr lang="en-US" dirty="0" smtClean="0">
                <a:hlinkClick r:id="rId5"/>
              </a:rPr>
              <a:t>blogs.msdn.com/clustering/archive/2009/08/21/9878286.aspx</a:t>
            </a:r>
            <a:r>
              <a:rPr lang="en-US" dirty="0" smtClean="0"/>
              <a:t>  </a:t>
            </a:r>
            <a:br>
              <a:rPr lang="en-US" dirty="0" smtClean="0"/>
            </a:br>
            <a:endParaRPr lang="en-US" dirty="0"/>
          </a:p>
          <a:p>
            <a:r>
              <a:rPr lang="en-US" dirty="0"/>
              <a:t>Cluster Information Portal:  </a:t>
            </a:r>
            <a:br>
              <a:rPr lang="en-US" dirty="0"/>
            </a:br>
            <a:r>
              <a:rPr lang="en-US" dirty="0">
                <a:hlinkClick r:id="rId6"/>
              </a:rPr>
              <a:t>http://</a:t>
            </a:r>
            <a:r>
              <a:rPr lang="en-US" dirty="0" smtClean="0">
                <a:hlinkClick r:id="rId6"/>
              </a:rPr>
              <a:t>www.microsoft.com/windowsserver2008/en/us/clustering-home.aspx</a:t>
            </a:r>
            <a:r>
              <a:rPr lang="en-US" dirty="0" smtClean="0"/>
              <a:t>  </a:t>
            </a:r>
            <a:br>
              <a:rPr lang="en-US" dirty="0" smtClean="0"/>
            </a:br>
            <a:endParaRPr lang="en-US" dirty="0"/>
          </a:p>
          <a:p>
            <a:r>
              <a:rPr lang="en-US" dirty="0"/>
              <a:t>Clustering Technical Resources: </a:t>
            </a:r>
            <a:br>
              <a:rPr lang="en-US" dirty="0"/>
            </a:br>
            <a:r>
              <a:rPr lang="en-US" dirty="0">
                <a:hlinkClick r:id="rId7"/>
              </a:rPr>
              <a:t>http://</a:t>
            </a:r>
            <a:r>
              <a:rPr lang="en-US" dirty="0" smtClean="0">
                <a:hlinkClick r:id="rId7"/>
              </a:rPr>
              <a:t>www.microsoft.com/windowsserver2008/en/us/clustering-resources.aspx</a:t>
            </a:r>
            <a:r>
              <a:rPr lang="en-US" dirty="0" smtClean="0"/>
              <a:t> </a:t>
            </a:r>
            <a:br>
              <a:rPr lang="en-US" dirty="0" smtClean="0"/>
            </a:br>
            <a:endParaRPr lang="en-US" dirty="0"/>
          </a:p>
          <a:p>
            <a:r>
              <a:rPr lang="en-US" dirty="0" smtClean="0"/>
              <a:t>Windows </a:t>
            </a:r>
            <a:r>
              <a:rPr lang="en-US" dirty="0"/>
              <a:t>Server 2008 R2 Cluster Features: </a:t>
            </a:r>
            <a:br>
              <a:rPr lang="en-US" dirty="0"/>
            </a:br>
            <a:r>
              <a:rPr lang="en-US" dirty="0">
                <a:hlinkClick r:id="rId8"/>
              </a:rPr>
              <a:t>http://</a:t>
            </a:r>
            <a:r>
              <a:rPr lang="en-US" dirty="0" smtClean="0">
                <a:hlinkClick r:id="rId8"/>
              </a:rPr>
              <a:t>technet.microsoft.com/en-us/library/dd443539.aspx</a:t>
            </a:r>
            <a:r>
              <a:rPr lang="en-US" dirty="0" smtClean="0"/>
              <a:t>  </a:t>
            </a:r>
            <a:endParaRPr lang="en-US" dirty="0"/>
          </a:p>
        </p:txBody>
      </p:sp>
    </p:spTree>
    <p:extLst>
      <p:ext uri="{BB962C8B-B14F-4D97-AF65-F5344CB8AC3E}">
        <p14:creationId xmlns:p14="http://schemas.microsoft.com/office/powerpoint/2010/main" val="344372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6910249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1" y="2666736"/>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9"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10"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3"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9" y="3573017"/>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4"/>
            <a:ext cx="3849688" cy="95410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7" y="4473577"/>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2" y="1281114"/>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6" y="3582990"/>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4"/>
            <a:ext cx="4514850" cy="95410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6"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a:spLocks noGrp="1"/>
          </p:cNvSpPr>
          <p:nvPr>
            <p:ph type="title"/>
          </p:nvPr>
        </p:nvSpPr>
        <p:spPr/>
        <p:txBody>
          <a:bodyPr/>
          <a:lstStyle/>
          <a:p>
            <a:pPr eaLnBrk="1" hangingPunct="1">
              <a:defRPr/>
            </a:pPr>
            <a:r>
              <a:rPr lang="en-AU" dirty="0" err="1" smtClean="0"/>
              <a:t>Tech·Ed</a:t>
            </a:r>
            <a:r>
              <a:rPr lang="en-AU" dirty="0" smtClean="0"/>
              <a:t> Bling</a:t>
            </a:r>
            <a:endParaRPr dirty="0" smtClean="0">
              <a:ln>
                <a:noFill/>
              </a:ln>
            </a:endParaRPr>
          </a:p>
        </p:txBody>
      </p:sp>
      <p:sp>
        <p:nvSpPr>
          <p:cNvPr id="3" name="Footer Placeholder 2"/>
          <p:cNvSpPr>
            <a:spLocks noGrp="1"/>
          </p:cNvSpPr>
          <p:nvPr>
            <p:ph type="ftr" sz="quarter" idx="11"/>
          </p:nvPr>
        </p:nvSpPr>
        <p:spPr/>
        <p:txBody>
          <a:bodyPr/>
          <a:lstStyle/>
          <a:p>
            <a:r>
              <a:rPr lang="en-AU" dirty="0" smtClean="0"/>
              <a:t>(c) 2011 Microsoft. All rights reserved.</a:t>
            </a:r>
            <a:endParaRPr lang="en-AU" dirty="0"/>
          </a:p>
        </p:txBody>
      </p:sp>
      <p:grpSp>
        <p:nvGrpSpPr>
          <p:cNvPr id="13" name="Group 12"/>
          <p:cNvGrpSpPr/>
          <p:nvPr/>
        </p:nvGrpSpPr>
        <p:grpSpPr>
          <a:xfrm>
            <a:off x="611560" y="3434282"/>
            <a:ext cx="4514850" cy="1368152"/>
            <a:chOff x="5385742" y="3933056"/>
            <a:chExt cx="4514850" cy="1368152"/>
          </a:xfrm>
        </p:grpSpPr>
        <p:sp>
          <p:nvSpPr>
            <p:cNvPr id="30748" name="Rectangle 56"/>
            <p:cNvSpPr>
              <a:spLocks noChangeArrowheads="1"/>
            </p:cNvSpPr>
            <p:nvPr/>
          </p:nvSpPr>
          <p:spPr bwMode="auto">
            <a:xfrm>
              <a:off x="5385742" y="4931876"/>
              <a:ext cx="4514850" cy="369332"/>
            </a:xfrm>
            <a:prstGeom prst="rect">
              <a:avLst/>
            </a:prstGeom>
            <a:noFill/>
            <a:ln w="9525">
              <a:noFill/>
              <a:miter lim="800000"/>
              <a:headEnd/>
              <a:tailEnd/>
            </a:ln>
          </p:spPr>
          <p:txBody>
            <a:bodyPr>
              <a:spAutoFit/>
            </a:bodyPr>
            <a:lstStyle/>
            <a:p>
              <a:r>
                <a:rPr lang="en-US" dirty="0" smtClean="0">
                  <a:solidFill>
                    <a:schemeClr val="bg2"/>
                  </a:solidFill>
                  <a:latin typeface="Calibri" pitchFamily="34" charset="0"/>
                </a:rPr>
                <a:t>Email Signature</a:t>
              </a:r>
              <a:endParaRPr lang="en-US" dirty="0">
                <a:solidFill>
                  <a:schemeClr val="bg2"/>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689" y="3933056"/>
              <a:ext cx="2667000" cy="952500"/>
            </a:xfrm>
            <a:prstGeom prst="rect">
              <a:avLst/>
            </a:prstGeom>
          </p:spPr>
        </p:pic>
      </p:grpSp>
      <p:grpSp>
        <p:nvGrpSpPr>
          <p:cNvPr id="15" name="Group 14"/>
          <p:cNvGrpSpPr/>
          <p:nvPr/>
        </p:nvGrpSpPr>
        <p:grpSpPr>
          <a:xfrm>
            <a:off x="4174867" y="3434283"/>
            <a:ext cx="1445383" cy="1833892"/>
            <a:chOff x="2062575" y="1556792"/>
            <a:chExt cx="1445383" cy="1833892"/>
          </a:xfrm>
        </p:grpSpPr>
        <p:sp>
          <p:nvSpPr>
            <p:cNvPr id="30730" name="Rectangle 47"/>
            <p:cNvSpPr>
              <a:spLocks noChangeArrowheads="1"/>
            </p:cNvSpPr>
            <p:nvPr/>
          </p:nvSpPr>
          <p:spPr bwMode="auto">
            <a:xfrm>
              <a:off x="2062575" y="3021352"/>
              <a:ext cx="1312590" cy="369332"/>
            </a:xfrm>
            <a:prstGeom prst="rect">
              <a:avLst/>
            </a:prstGeom>
            <a:noFill/>
            <a:ln w="9525">
              <a:noFill/>
              <a:miter lim="800000"/>
              <a:headEnd/>
              <a:tailEnd/>
            </a:ln>
          </p:spPr>
          <p:txBody>
            <a:bodyPr wrap="square">
              <a:spAutoFit/>
            </a:bodyPr>
            <a:lstStyle/>
            <a:p>
              <a:pPr marL="0" lvl="1" indent="0">
                <a:tabLst>
                  <a:tab pos="1828800" algn="l"/>
                </a:tabLst>
              </a:pPr>
              <a:r>
                <a:rPr lang="en-US" dirty="0" smtClean="0">
                  <a:solidFill>
                    <a:schemeClr val="bg2"/>
                  </a:solidFill>
                  <a:latin typeface="Calibri" pitchFamily="34" charset="0"/>
                </a:rPr>
                <a:t>Blog Bling</a:t>
              </a:r>
              <a:endParaRPr lang="en-US" dirty="0">
                <a:solidFill>
                  <a:schemeClr val="bg2"/>
                </a:solidFill>
                <a:latin typeface="Calibri"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208" y="1556792"/>
              <a:ext cx="1428750" cy="1428750"/>
            </a:xfrm>
            <a:prstGeom prst="rect">
              <a:avLst/>
            </a:prstGeom>
          </p:spPr>
        </p:pic>
      </p:grpSp>
      <p:grpSp>
        <p:nvGrpSpPr>
          <p:cNvPr id="12" name="Group 11"/>
          <p:cNvGrpSpPr/>
          <p:nvPr/>
        </p:nvGrpSpPr>
        <p:grpSpPr>
          <a:xfrm>
            <a:off x="611560" y="1556791"/>
            <a:ext cx="3849688" cy="1368152"/>
            <a:chOff x="1383543" y="3933056"/>
            <a:chExt cx="3849688" cy="1368152"/>
          </a:xfrm>
        </p:grpSpPr>
        <p:sp>
          <p:nvSpPr>
            <p:cNvPr id="30729" name="Rectangle 46"/>
            <p:cNvSpPr>
              <a:spLocks noChangeArrowheads="1"/>
            </p:cNvSpPr>
            <p:nvPr/>
          </p:nvSpPr>
          <p:spPr bwMode="auto">
            <a:xfrm>
              <a:off x="1383543" y="4931876"/>
              <a:ext cx="3849688" cy="369332"/>
            </a:xfrm>
            <a:prstGeom prst="rect">
              <a:avLst/>
            </a:prstGeom>
            <a:noFill/>
            <a:ln w="9525">
              <a:noFill/>
              <a:miter lim="800000"/>
              <a:headEnd/>
              <a:tailEnd/>
            </a:ln>
          </p:spPr>
          <p:txBody>
            <a:bodyPr>
              <a:spAutoFit/>
            </a:bodyPr>
            <a:lstStyle/>
            <a:p>
              <a:pPr marL="0" lvl="1" indent="0"/>
              <a:r>
                <a:rPr lang="en-US" dirty="0" smtClean="0">
                  <a:solidFill>
                    <a:schemeClr val="bg2"/>
                  </a:solidFill>
                  <a:latin typeface="Calibri" pitchFamily="34" charset="0"/>
                </a:rPr>
                <a:t>Email Signature</a:t>
              </a:r>
              <a:endParaRPr lang="en-US" dirty="0">
                <a:solidFill>
                  <a:schemeClr val="bg2"/>
                </a:solidFill>
                <a:latin typeface="Calibri"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339" y="3933056"/>
              <a:ext cx="2667000" cy="952500"/>
            </a:xfrm>
            <a:prstGeom prst="rect">
              <a:avLst/>
            </a:prstGeom>
          </p:spPr>
        </p:pic>
      </p:grpSp>
      <p:grpSp>
        <p:nvGrpSpPr>
          <p:cNvPr id="14" name="Group 13"/>
          <p:cNvGrpSpPr/>
          <p:nvPr/>
        </p:nvGrpSpPr>
        <p:grpSpPr>
          <a:xfrm>
            <a:off x="4187809" y="1412297"/>
            <a:ext cx="1459618" cy="1847636"/>
            <a:chOff x="3605028" y="1556792"/>
            <a:chExt cx="1459618" cy="1847636"/>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1556792"/>
              <a:ext cx="1428750" cy="1428750"/>
            </a:xfrm>
            <a:prstGeom prst="rect">
              <a:avLst/>
            </a:prstGeom>
          </p:spPr>
        </p:pic>
        <p:sp>
          <p:nvSpPr>
            <p:cNvPr id="22" name="Rectangle 47"/>
            <p:cNvSpPr>
              <a:spLocks noChangeArrowheads="1"/>
            </p:cNvSpPr>
            <p:nvPr/>
          </p:nvSpPr>
          <p:spPr bwMode="auto">
            <a:xfrm>
              <a:off x="3605028" y="3035096"/>
              <a:ext cx="1312590" cy="369332"/>
            </a:xfrm>
            <a:prstGeom prst="rect">
              <a:avLst/>
            </a:prstGeom>
            <a:noFill/>
            <a:ln w="9525">
              <a:noFill/>
              <a:miter lim="800000"/>
              <a:headEnd/>
              <a:tailEnd/>
            </a:ln>
          </p:spPr>
          <p:txBody>
            <a:bodyPr wrap="square">
              <a:spAutoFit/>
            </a:bodyPr>
            <a:lstStyle/>
            <a:p>
              <a:pPr marL="0" lvl="1" indent="0">
                <a:tabLst>
                  <a:tab pos="1828800" algn="l"/>
                </a:tabLst>
              </a:pPr>
              <a:r>
                <a:rPr lang="en-US" dirty="0" smtClean="0">
                  <a:solidFill>
                    <a:schemeClr val="bg2"/>
                  </a:solidFill>
                  <a:latin typeface="Calibri" pitchFamily="34" charset="0"/>
                </a:rPr>
                <a:t>Blog Bling</a:t>
              </a:r>
              <a:endParaRPr lang="en-US" dirty="0">
                <a:solidFill>
                  <a:schemeClr val="bg2"/>
                </a:solidFill>
                <a:latin typeface="Calibri" pitchFamily="34" charset="0"/>
              </a:endParaRPr>
            </a:p>
          </p:txBody>
        </p:sp>
      </p:grpSp>
    </p:spTree>
    <p:extLst>
      <p:ext uri="{BB962C8B-B14F-4D97-AF65-F5344CB8AC3E}">
        <p14:creationId xmlns:p14="http://schemas.microsoft.com/office/powerpoint/2010/main" val="10404946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ermies.com/permaculture-images/3574_971/IMG_2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132856"/>
            <a:ext cx="2248123" cy="27875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What Host Clustering Delivers</a:t>
            </a:r>
            <a:endParaRPr lang="en-US" dirty="0"/>
          </a:p>
        </p:txBody>
      </p:sp>
      <p:sp>
        <p:nvSpPr>
          <p:cNvPr id="6" name="Content Placeholder 5"/>
          <p:cNvSpPr>
            <a:spLocks noGrp="1"/>
          </p:cNvSpPr>
          <p:nvPr>
            <p:ph idx="1"/>
          </p:nvPr>
        </p:nvSpPr>
        <p:spPr>
          <a:xfrm>
            <a:off x="395536" y="1772816"/>
            <a:ext cx="8229600" cy="4392488"/>
          </a:xfrm>
        </p:spPr>
        <p:txBody>
          <a:bodyPr>
            <a:normAutofit fontScale="85000" lnSpcReduction="20000"/>
          </a:bodyPr>
          <a:lstStyle/>
          <a:p>
            <a:r>
              <a:rPr lang="en-US" dirty="0"/>
              <a:t>Avoids a single point of failure when consolidating</a:t>
            </a:r>
          </a:p>
          <a:p>
            <a:pPr lvl="1"/>
            <a:r>
              <a:rPr lang="en-US" dirty="0"/>
              <a:t>“Do not put all your eggs in 1 basket”</a:t>
            </a:r>
          </a:p>
          <a:p>
            <a:r>
              <a:rPr lang="en-US" dirty="0"/>
              <a:t>Survive Host Crashes</a:t>
            </a:r>
          </a:p>
          <a:p>
            <a:pPr lvl="1"/>
            <a:r>
              <a:rPr lang="en-US" dirty="0"/>
              <a:t>VMs restarted on another node</a:t>
            </a:r>
          </a:p>
          <a:p>
            <a:r>
              <a:rPr lang="en-US" dirty="0"/>
              <a:t>Restart VM Crashes</a:t>
            </a:r>
          </a:p>
          <a:p>
            <a:pPr lvl="1"/>
            <a:r>
              <a:rPr lang="en-US" dirty="0"/>
              <a:t>VM OS restarted on same node</a:t>
            </a:r>
          </a:p>
          <a:p>
            <a:r>
              <a:rPr lang="en-US" dirty="0"/>
              <a:t>Recover VM Hangs</a:t>
            </a:r>
          </a:p>
          <a:p>
            <a:pPr lvl="1"/>
            <a:r>
              <a:rPr lang="en-US" dirty="0"/>
              <a:t>VM OS restarted on same node</a:t>
            </a:r>
          </a:p>
          <a:p>
            <a:r>
              <a:rPr lang="en-US" dirty="0"/>
              <a:t>Zero Downtime Maintenance &amp; Patching</a:t>
            </a:r>
          </a:p>
          <a:p>
            <a:pPr lvl="1"/>
            <a:r>
              <a:rPr lang="en-US" dirty="0"/>
              <a:t>Live migrate VMs to other hosts</a:t>
            </a:r>
          </a:p>
          <a:p>
            <a:r>
              <a:rPr lang="en-US" dirty="0"/>
              <a:t>Mobility &amp; Load Distribution</a:t>
            </a:r>
          </a:p>
          <a:p>
            <a:pPr lvl="1"/>
            <a:r>
              <a:rPr lang="en-US" dirty="0"/>
              <a:t>Live migrate VMs to different servers to load balance</a:t>
            </a:r>
          </a:p>
          <a:p>
            <a:endParaRPr lang="en-US" dirty="0"/>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4399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3213785" y="4060854"/>
            <a:ext cx="2743915" cy="279714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152434" y="188640"/>
            <a:ext cx="8229600" cy="1143000"/>
          </a:xfrm>
        </p:spPr>
        <p:txBody>
          <a:bodyPr/>
          <a:lstStyle/>
          <a:p>
            <a:r>
              <a:rPr lang="en-US" dirty="0" smtClean="0"/>
              <a:t>What Guest Clustering Delivers</a:t>
            </a:r>
            <a:endParaRPr lang="en-US" dirty="0"/>
          </a:p>
        </p:txBody>
      </p:sp>
      <p:sp>
        <p:nvSpPr>
          <p:cNvPr id="5" name="Content Placeholder 4"/>
          <p:cNvSpPr>
            <a:spLocks noGrp="1"/>
          </p:cNvSpPr>
          <p:nvPr>
            <p:ph idx="1"/>
          </p:nvPr>
        </p:nvSpPr>
        <p:spPr/>
        <p:txBody>
          <a:bodyPr>
            <a:normAutofit/>
          </a:bodyPr>
          <a:lstStyle/>
          <a:p>
            <a:pPr lvl="0"/>
            <a:r>
              <a:rPr lang="en-US" sz="2400" dirty="0"/>
              <a:t>Application Health Monitoring</a:t>
            </a:r>
          </a:p>
          <a:p>
            <a:pPr lvl="1"/>
            <a:r>
              <a:rPr lang="en-US" sz="2000" dirty="0"/>
              <a:t>Application or service within VM crashes or hangs then moves to another VM</a:t>
            </a:r>
          </a:p>
          <a:p>
            <a:pPr lvl="0"/>
            <a:r>
              <a:rPr lang="en-US" sz="2400" dirty="0"/>
              <a:t>Application Mobility</a:t>
            </a:r>
          </a:p>
          <a:p>
            <a:pPr lvl="1"/>
            <a:r>
              <a:rPr lang="en-US" sz="2000" dirty="0"/>
              <a:t>Apps or services moves to another VM for maintenance or patching of guest OS</a:t>
            </a:r>
          </a:p>
          <a:p>
            <a:pPr marL="0" indent="0">
              <a:buNone/>
            </a:pPr>
            <a:endParaRPr lang="en-US" sz="2400" dirty="0"/>
          </a:p>
        </p:txBody>
      </p:sp>
      <p:sp>
        <p:nvSpPr>
          <p:cNvPr id="21" name="Rounded Rectangle 20"/>
          <p:cNvSpPr/>
          <p:nvPr/>
        </p:nvSpPr>
        <p:spPr bwMode="auto">
          <a:xfrm>
            <a:off x="3714527" y="4604825"/>
            <a:ext cx="1772111" cy="459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2" name="Line 5"/>
          <p:cNvSpPr>
            <a:spLocks noChangeShapeType="1"/>
          </p:cNvSpPr>
          <p:nvPr/>
        </p:nvSpPr>
        <p:spPr bwMode="auto">
          <a:xfrm flipH="1">
            <a:off x="4572000" y="6034801"/>
            <a:ext cx="1" cy="34799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3" name="Line 5"/>
          <p:cNvSpPr>
            <a:spLocks noChangeShapeType="1"/>
          </p:cNvSpPr>
          <p:nvPr/>
        </p:nvSpPr>
        <p:spPr bwMode="auto">
          <a:xfrm flipH="1">
            <a:off x="4686329" y="4953001"/>
            <a:ext cx="228660" cy="762000"/>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4" name="Line 5"/>
          <p:cNvSpPr>
            <a:spLocks noChangeShapeType="1"/>
          </p:cNvSpPr>
          <p:nvPr/>
        </p:nvSpPr>
        <p:spPr bwMode="auto">
          <a:xfrm>
            <a:off x="4400505" y="4876801"/>
            <a:ext cx="114330" cy="838201"/>
          </a:xfrm>
          <a:prstGeom prst="line">
            <a:avLst/>
          </a:prstGeom>
          <a:noFill/>
          <a:ln w="19050" cap="rnd">
            <a:solidFill>
              <a:schemeClr val="tx1"/>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5" name="Server R2 Col1" descr="black-rack-server.png"/>
          <p:cNvPicPr>
            <a:picLocks noChangeAspect="1"/>
          </p:cNvPicPr>
          <p:nvPr/>
        </p:nvPicPr>
        <p:blipFill>
          <a:blip r:embed="rId2" cstate="print"/>
          <a:stretch>
            <a:fillRect/>
          </a:stretch>
        </p:blipFill>
        <p:spPr>
          <a:xfrm>
            <a:off x="3944008" y="5133589"/>
            <a:ext cx="569344" cy="384680"/>
          </a:xfrm>
          <a:prstGeom prst="rect">
            <a:avLst/>
          </a:prstGeom>
        </p:spPr>
      </p:pic>
      <p:pic>
        <p:nvPicPr>
          <p:cNvPr id="26" name="VM R2 Col1" descr="cyan-virtual-rack-server.png"/>
          <p:cNvPicPr>
            <a:picLocks noChangeAspect="1"/>
          </p:cNvPicPr>
          <p:nvPr/>
        </p:nvPicPr>
        <p:blipFill>
          <a:blip r:embed="rId3" cstate="print"/>
          <a:stretch>
            <a:fillRect/>
          </a:stretch>
        </p:blipFill>
        <p:spPr>
          <a:xfrm>
            <a:off x="3944008" y="4680069"/>
            <a:ext cx="569344" cy="344256"/>
          </a:xfrm>
          <a:prstGeom prst="rect">
            <a:avLst/>
          </a:prstGeom>
        </p:spPr>
      </p:pic>
      <p:pic>
        <p:nvPicPr>
          <p:cNvPr id="27" name="Server R2 Col1" descr="black-rack-server.png"/>
          <p:cNvPicPr>
            <a:picLocks noChangeAspect="1"/>
          </p:cNvPicPr>
          <p:nvPr/>
        </p:nvPicPr>
        <p:blipFill>
          <a:blip r:embed="rId2" cstate="print"/>
          <a:stretch>
            <a:fillRect/>
          </a:stretch>
        </p:blipFill>
        <p:spPr>
          <a:xfrm>
            <a:off x="4743494" y="5133589"/>
            <a:ext cx="569344" cy="384680"/>
          </a:xfrm>
          <a:prstGeom prst="rect">
            <a:avLst/>
          </a:prstGeom>
        </p:spPr>
      </p:pic>
      <p:pic>
        <p:nvPicPr>
          <p:cNvPr id="28" name="Picture 2" descr="\\eventsql\dvd\Online_ART\DVD_ART36\Artwork_Imagery\Icons - Illustrations\Internet Clouds web\cloud illustration icon.png"/>
          <p:cNvPicPr>
            <a:picLocks noChangeAspect="1" noChangeArrowheads="1"/>
          </p:cNvPicPr>
          <p:nvPr/>
        </p:nvPicPr>
        <p:blipFill>
          <a:blip r:embed="rId4" cstate="print"/>
          <a:srcRect/>
          <a:stretch>
            <a:fillRect/>
          </a:stretch>
        </p:blipFill>
        <p:spPr bwMode="auto">
          <a:xfrm>
            <a:off x="3771692" y="5670669"/>
            <a:ext cx="1657782" cy="414010"/>
          </a:xfrm>
          <a:prstGeom prst="rect">
            <a:avLst/>
          </a:prstGeom>
          <a:noFill/>
        </p:spPr>
      </p:pic>
      <p:sp>
        <p:nvSpPr>
          <p:cNvPr id="29" name="TextBox 28"/>
          <p:cNvSpPr txBox="1"/>
          <p:nvPr/>
        </p:nvSpPr>
        <p:spPr>
          <a:xfrm>
            <a:off x="4400506" y="5746869"/>
            <a:ext cx="466794" cy="261610"/>
          </a:xfrm>
          <a:prstGeom prst="rect">
            <a:avLst/>
          </a:prstGeom>
          <a:noFill/>
        </p:spPr>
        <p:txBody>
          <a:bodyPr wrap="none" rtlCol="0">
            <a:spAutoFit/>
          </a:bodyPr>
          <a:lstStyle/>
          <a:p>
            <a:r>
              <a:rPr lang="en-US" sz="1100" b="1" dirty="0" err="1" smtClean="0"/>
              <a:t>iSCSI</a:t>
            </a:r>
            <a:endParaRPr lang="en-US" sz="1100" b="1" dirty="0"/>
          </a:p>
        </p:txBody>
      </p:sp>
      <p:pic>
        <p:nvPicPr>
          <p:cNvPr id="30" name="VM R2 Col1" descr="cyan-virtual-rack-server.png"/>
          <p:cNvPicPr>
            <a:picLocks noChangeAspect="1"/>
          </p:cNvPicPr>
          <p:nvPr/>
        </p:nvPicPr>
        <p:blipFill>
          <a:blip r:embed="rId3" cstate="print"/>
          <a:stretch>
            <a:fillRect/>
          </a:stretch>
        </p:blipFill>
        <p:spPr>
          <a:xfrm>
            <a:off x="4743494" y="4680069"/>
            <a:ext cx="569344" cy="344256"/>
          </a:xfrm>
          <a:prstGeom prst="rect">
            <a:avLst/>
          </a:prstGeom>
        </p:spPr>
      </p:pic>
      <p:pic>
        <p:nvPicPr>
          <p:cNvPr id="31" name="Picture 18" descr="Database blue"/>
          <p:cNvPicPr>
            <a:picLocks noChangeAspect="1" noChangeArrowheads="1"/>
          </p:cNvPicPr>
          <p:nvPr/>
        </p:nvPicPr>
        <p:blipFill>
          <a:blip r:embed="rId5" cstate="print"/>
          <a:srcRect/>
          <a:stretch>
            <a:fillRect/>
          </a:stretch>
        </p:blipFill>
        <p:spPr bwMode="auto">
          <a:xfrm>
            <a:off x="4431687" y="6172200"/>
            <a:ext cx="285824" cy="488114"/>
          </a:xfrm>
          <a:prstGeom prst="rect">
            <a:avLst/>
          </a:prstGeom>
          <a:noFill/>
        </p:spPr>
      </p:pic>
      <p:sp>
        <p:nvSpPr>
          <p:cNvPr id="18" name="TextBox 17"/>
          <p:cNvSpPr txBox="1"/>
          <p:nvPr/>
        </p:nvSpPr>
        <p:spPr>
          <a:xfrm>
            <a:off x="4410619" y="4837176"/>
            <a:ext cx="596638" cy="261610"/>
          </a:xfrm>
          <a:prstGeom prst="rect">
            <a:avLst/>
          </a:prstGeom>
          <a:noFill/>
        </p:spPr>
        <p:txBody>
          <a:bodyPr wrap="none" rtlCol="0">
            <a:spAutoFit/>
          </a:bodyPr>
          <a:lstStyle/>
          <a:p>
            <a:r>
              <a:rPr lang="en-US" sz="1100" b="1" dirty="0" smtClean="0"/>
              <a:t>Cluster</a:t>
            </a:r>
            <a:endParaRPr lang="en-US" sz="1100" b="1" dirty="0"/>
          </a:p>
        </p:txBody>
      </p:sp>
      <p:pic>
        <p:nvPicPr>
          <p:cNvPr id="19" name="Picture 5" descr="\\imself-ssdw7fs4\ssd_userdata_ntdev\matd\Pictures\PPT\Icons - Illustrations\_VIRTUALIZATION ICONS\Application Virtual SQL Server.png"/>
          <p:cNvPicPr>
            <a:picLocks noChangeAspect="1" noChangeArrowheads="1"/>
          </p:cNvPicPr>
          <p:nvPr/>
        </p:nvPicPr>
        <p:blipFill>
          <a:blip r:embed="rId6" cstate="print"/>
          <a:srcRect/>
          <a:stretch>
            <a:fillRect/>
          </a:stretch>
        </p:blipFill>
        <p:spPr bwMode="auto">
          <a:xfrm>
            <a:off x="4114682" y="4419602"/>
            <a:ext cx="305104" cy="449775"/>
          </a:xfrm>
          <a:prstGeom prst="rect">
            <a:avLst/>
          </a:prstGeom>
          <a:noFill/>
        </p:spPr>
      </p:pic>
      <p:pic>
        <p:nvPicPr>
          <p:cNvPr id="33" name="Picture 2" descr="C:\Users\stevenek\AppData\Local\Microsoft\Windows\Temporary Internet Files\Content.IE5\3OB6K4B0\MCj03666180000[1].wmf"/>
          <p:cNvPicPr>
            <a:picLocks noChangeAspect="1" noChangeArrowheads="1"/>
          </p:cNvPicPr>
          <p:nvPr/>
        </p:nvPicPr>
        <p:blipFill>
          <a:blip r:embed="rId7"/>
          <a:srcRect/>
          <a:stretch>
            <a:fillRect/>
          </a:stretch>
        </p:blipFill>
        <p:spPr bwMode="auto">
          <a:xfrm>
            <a:off x="4286175" y="4495800"/>
            <a:ext cx="330460" cy="457200"/>
          </a:xfrm>
          <a:prstGeom prst="rect">
            <a:avLst/>
          </a:prstGeom>
          <a:noFill/>
        </p:spPr>
      </p:pic>
      <p:graphicFrame>
        <p:nvGraphicFramePr>
          <p:cNvPr id="4" name="Diagram 3"/>
          <p:cNvGraphicFramePr/>
          <p:nvPr>
            <p:extLst>
              <p:ext uri="{D42A27DB-BD31-4B8C-83A1-F6EECF244321}">
                <p14:modId xmlns:p14="http://schemas.microsoft.com/office/powerpoint/2010/main" val="4282361581"/>
              </p:ext>
            </p:extLst>
          </p:nvPr>
        </p:nvGraphicFramePr>
        <p:xfrm>
          <a:off x="733522" y="1426506"/>
          <a:ext cx="7538973" cy="2466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951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6" presetClass="emph" presetSubtype="0" fill="hold" nodeType="withEffect">
                                  <p:stCondLst>
                                    <p:cond delay="0"/>
                                  </p:stCondLst>
                                  <p:childTnLst>
                                    <p:animScale>
                                      <p:cBhvr>
                                        <p:cTn id="9" dur="1000" fill="hold"/>
                                        <p:tgtEl>
                                          <p:spTgt spid="33"/>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1000" fill="hold"/>
                                        <p:tgtEl>
                                          <p:spTgt spid="33"/>
                                        </p:tgtEl>
                                      </p:cBhvr>
                                      <p:by x="50000" y="50000"/>
                                    </p:animScale>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1000" fill="hold"/>
                                        <p:tgtEl>
                                          <p:spTgt spid="33"/>
                                        </p:tgtEl>
                                      </p:cBhvr>
                                      <p:by x="150000" y="150000"/>
                                    </p:animScale>
                                  </p:childTnLst>
                                </p:cTn>
                              </p:par>
                            </p:childTnLst>
                          </p:cTn>
                        </p:par>
                        <p:par>
                          <p:cTn id="16" fill="hold">
                            <p:stCondLst>
                              <p:cond delay="3000"/>
                            </p:stCondLst>
                            <p:childTnLst>
                              <p:par>
                                <p:cTn id="17" presetID="6" presetClass="emph" presetSubtype="0" fill="hold" nodeType="afterEffect">
                                  <p:stCondLst>
                                    <p:cond delay="0"/>
                                  </p:stCondLst>
                                  <p:childTnLst>
                                    <p:animScale>
                                      <p:cBhvr>
                                        <p:cTn id="18" dur="1000" fill="hold"/>
                                        <p:tgtEl>
                                          <p:spTgt spid="33"/>
                                        </p:tgtEl>
                                      </p:cBhvr>
                                      <p:by x="50000" y="50000"/>
                                    </p:animScale>
                                  </p:childTnLst>
                                </p:cTn>
                              </p:par>
                            </p:childTnLst>
                          </p:cTn>
                        </p:par>
                        <p:par>
                          <p:cTn id="19" fill="hold">
                            <p:stCondLst>
                              <p:cond delay="4000"/>
                            </p:stCondLst>
                            <p:childTnLst>
                              <p:par>
                                <p:cTn id="20" presetID="6" presetClass="emph" presetSubtype="0" fill="hold" nodeType="afterEffect">
                                  <p:stCondLst>
                                    <p:cond delay="0"/>
                                  </p:stCondLst>
                                  <p:childTnLst>
                                    <p:animScale>
                                      <p:cBhvr>
                                        <p:cTn id="21" dur="1000" fill="hold"/>
                                        <p:tgtEl>
                                          <p:spTgt spid="33"/>
                                        </p:tgtEl>
                                      </p:cBhvr>
                                      <p:by x="100000" y="100000"/>
                                    </p:animScale>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1.22492E-6 3.01573E-6 L 0.08965 0.00069 " pathEditMode="relative" rAng="0" ptsTypes="AA">
                                      <p:cBhvr>
                                        <p:cTn id="25" dur="2000" fill="hold"/>
                                        <p:tgtEl>
                                          <p:spTgt spid="19"/>
                                        </p:tgtEl>
                                        <p:attrNameLst>
                                          <p:attrName>ppt_x</p:attrName>
                                          <p:attrName>ppt_y</p:attrName>
                                        </p:attrNameLst>
                                      </p:cBhvr>
                                      <p:rCtr x="448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Guest vs. Host:  Health Detection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3484694"/>
              </p:ext>
            </p:extLst>
          </p:nvPr>
        </p:nvGraphicFramePr>
        <p:xfrm>
          <a:off x="467544" y="1779162"/>
          <a:ext cx="8364136" cy="3266440"/>
        </p:xfrm>
        <a:graphic>
          <a:graphicData uri="http://schemas.openxmlformats.org/drawingml/2006/table">
            <a:tbl>
              <a:tblPr firstRow="1" bandRow="1">
                <a:tableStyleId>{93296810-A885-4BE3-A3E7-6D5BEEA58F35}</a:tableStyleId>
              </a:tblPr>
              <a:tblGrid>
                <a:gridCol w="3497730"/>
                <a:gridCol w="2585278"/>
                <a:gridCol w="2281128"/>
              </a:tblGrid>
              <a:tr h="370840">
                <a:tc>
                  <a:txBody>
                    <a:bodyPr/>
                    <a:lstStyle/>
                    <a:p>
                      <a:r>
                        <a:rPr lang="en-US" dirty="0" smtClean="0"/>
                        <a:t>Fault</a:t>
                      </a:r>
                      <a:endParaRPr lang="en-US" dirty="0"/>
                    </a:p>
                  </a:txBody>
                  <a:tcPr marL="91245" marR="91245"/>
                </a:tc>
                <a:tc>
                  <a:txBody>
                    <a:bodyPr/>
                    <a:lstStyle/>
                    <a:p>
                      <a:r>
                        <a:rPr lang="en-US" dirty="0" smtClean="0"/>
                        <a:t>Host Cluster</a:t>
                      </a:r>
                      <a:endParaRPr lang="en-US" dirty="0"/>
                    </a:p>
                  </a:txBody>
                  <a:tcPr marL="91245" marR="91245"/>
                </a:tc>
                <a:tc>
                  <a:txBody>
                    <a:bodyPr/>
                    <a:lstStyle/>
                    <a:p>
                      <a:r>
                        <a:rPr lang="en-US" dirty="0" smtClean="0"/>
                        <a:t>Guest </a:t>
                      </a:r>
                      <a:r>
                        <a:rPr lang="en-US" baseline="0" dirty="0" smtClean="0"/>
                        <a:t>Cluster</a:t>
                      </a:r>
                      <a:endParaRPr lang="en-US" dirty="0"/>
                    </a:p>
                  </a:txBody>
                  <a:tcPr marL="91245" marR="91245"/>
                </a:tc>
              </a:tr>
              <a:tr h="391160">
                <a:tc>
                  <a:txBody>
                    <a:bodyPr/>
                    <a:lstStyle/>
                    <a:p>
                      <a:r>
                        <a:rPr lang="en-US" sz="2400" dirty="0" smtClean="0"/>
                        <a:t>Host Hardware Failure</a:t>
                      </a:r>
                      <a:endParaRPr lang="en-US" sz="2400" dirty="0"/>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r>
              <a:tr h="370840">
                <a:tc>
                  <a:txBody>
                    <a:bodyPr/>
                    <a:lstStyle/>
                    <a:p>
                      <a:r>
                        <a:rPr lang="en-US" sz="2400" dirty="0" smtClean="0"/>
                        <a:t>Parent Partition Failure</a:t>
                      </a:r>
                      <a:endParaRPr lang="en-US" sz="2400" dirty="0"/>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r>
              <a:tr h="370840">
                <a:tc>
                  <a:txBody>
                    <a:bodyPr/>
                    <a:lstStyle/>
                    <a:p>
                      <a:r>
                        <a:rPr lang="en-US" sz="2400" dirty="0" smtClean="0"/>
                        <a:t>VM Failure</a:t>
                      </a:r>
                      <a:endParaRPr lang="en-US" sz="2400" dirty="0"/>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91245" marR="91245" anchor="ctr"/>
                </a:tc>
              </a:tr>
              <a:tr h="370840">
                <a:tc>
                  <a:txBody>
                    <a:bodyPr/>
                    <a:lstStyle/>
                    <a:p>
                      <a:r>
                        <a:rPr lang="en-US" sz="2400" dirty="0" smtClean="0"/>
                        <a:t>Guest OS Failure</a:t>
                      </a:r>
                      <a:endParaRPr lang="en-US" sz="2400" dirty="0"/>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r>
              <a:tr h="370840">
                <a:tc>
                  <a:txBody>
                    <a:bodyPr/>
                    <a:lstStyle/>
                    <a:p>
                      <a:r>
                        <a:rPr lang="en-US" sz="2400" dirty="0" smtClean="0"/>
                        <a:t>Application</a:t>
                      </a:r>
                      <a:r>
                        <a:rPr lang="en-US" sz="2400" baseline="0" dirty="0" smtClean="0"/>
                        <a:t> Failure</a:t>
                      </a:r>
                      <a:endParaRPr lang="en-US" sz="2400" dirty="0"/>
                    </a:p>
                  </a:txBody>
                  <a:tcPr marL="91245" marR="91245" anchor="ctr"/>
                </a:tc>
                <a:tc>
                  <a:txBody>
                    <a:bodyPr/>
                    <a:lstStyle/>
                    <a:p>
                      <a:endParaRPr lang="en-US" sz="3200" dirty="0"/>
                    </a:p>
                  </a:txBody>
                  <a:tcPr marL="91245" marR="91245"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32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91245" marR="91245" anchor="ctr"/>
                </a:tc>
              </a:tr>
            </a:tbl>
          </a:graphicData>
        </a:graphic>
      </p:graphicFrame>
      <p:pic>
        <p:nvPicPr>
          <p:cNvPr id="5" name="Picture 83" descr="green checkmark2"/>
          <p:cNvPicPr>
            <a:picLocks noChangeAspect="1" noChangeArrowheads="1"/>
          </p:cNvPicPr>
          <p:nvPr/>
        </p:nvPicPr>
        <p:blipFill>
          <a:blip r:embed="rId2" cstate="print"/>
          <a:srcRect/>
          <a:stretch>
            <a:fillRect/>
          </a:stretch>
        </p:blipFill>
        <p:spPr bwMode="auto">
          <a:xfrm>
            <a:off x="4850633" y="2163709"/>
            <a:ext cx="474347" cy="619125"/>
          </a:xfrm>
          <a:prstGeom prst="rect">
            <a:avLst/>
          </a:prstGeom>
          <a:noFill/>
        </p:spPr>
      </p:pic>
      <p:pic>
        <p:nvPicPr>
          <p:cNvPr id="6" name="Picture 83" descr="green checkmark2"/>
          <p:cNvPicPr>
            <a:picLocks noChangeAspect="1" noChangeArrowheads="1"/>
          </p:cNvPicPr>
          <p:nvPr/>
        </p:nvPicPr>
        <p:blipFill>
          <a:blip r:embed="rId2" cstate="print"/>
          <a:srcRect/>
          <a:stretch>
            <a:fillRect/>
          </a:stretch>
        </p:blipFill>
        <p:spPr bwMode="auto">
          <a:xfrm>
            <a:off x="4850633" y="2820412"/>
            <a:ext cx="474347" cy="619125"/>
          </a:xfrm>
          <a:prstGeom prst="rect">
            <a:avLst/>
          </a:prstGeom>
          <a:noFill/>
        </p:spPr>
      </p:pic>
      <p:pic>
        <p:nvPicPr>
          <p:cNvPr id="7" name="Picture 83" descr="green checkmark2"/>
          <p:cNvPicPr>
            <a:picLocks noChangeAspect="1" noChangeArrowheads="1"/>
          </p:cNvPicPr>
          <p:nvPr/>
        </p:nvPicPr>
        <p:blipFill>
          <a:blip r:embed="rId2" cstate="print"/>
          <a:srcRect/>
          <a:stretch>
            <a:fillRect/>
          </a:stretch>
        </p:blipFill>
        <p:spPr bwMode="auto">
          <a:xfrm>
            <a:off x="4848609" y="3399024"/>
            <a:ext cx="474347" cy="619125"/>
          </a:xfrm>
          <a:prstGeom prst="rect">
            <a:avLst/>
          </a:prstGeom>
          <a:noFill/>
        </p:spPr>
      </p:pic>
      <p:pic>
        <p:nvPicPr>
          <p:cNvPr id="9" name="Picture 83" descr="green checkmark2"/>
          <p:cNvPicPr>
            <a:picLocks noChangeAspect="1" noChangeArrowheads="1"/>
          </p:cNvPicPr>
          <p:nvPr/>
        </p:nvPicPr>
        <p:blipFill>
          <a:blip r:embed="rId2" cstate="print"/>
          <a:srcRect/>
          <a:stretch>
            <a:fillRect/>
          </a:stretch>
        </p:blipFill>
        <p:spPr bwMode="auto">
          <a:xfrm>
            <a:off x="4848609" y="3955518"/>
            <a:ext cx="474347" cy="619125"/>
          </a:xfrm>
          <a:prstGeom prst="rect">
            <a:avLst/>
          </a:prstGeom>
          <a:noFill/>
        </p:spPr>
      </p:pic>
      <p:pic>
        <p:nvPicPr>
          <p:cNvPr id="10" name="Picture 83" descr="green checkmark2"/>
          <p:cNvPicPr>
            <a:picLocks noChangeAspect="1" noChangeArrowheads="1"/>
          </p:cNvPicPr>
          <p:nvPr/>
        </p:nvPicPr>
        <p:blipFill>
          <a:blip r:embed="rId2" cstate="print"/>
          <a:srcRect/>
          <a:stretch>
            <a:fillRect/>
          </a:stretch>
        </p:blipFill>
        <p:spPr bwMode="auto">
          <a:xfrm>
            <a:off x="7465665" y="4538067"/>
            <a:ext cx="474347" cy="619125"/>
          </a:xfrm>
          <a:prstGeom prst="rect">
            <a:avLst/>
          </a:prstGeom>
          <a:noFill/>
        </p:spPr>
      </p:pic>
      <p:pic>
        <p:nvPicPr>
          <p:cNvPr id="11" name="Picture 83" descr="green checkmark2"/>
          <p:cNvPicPr>
            <a:picLocks noChangeAspect="1" noChangeArrowheads="1"/>
          </p:cNvPicPr>
          <p:nvPr/>
        </p:nvPicPr>
        <p:blipFill>
          <a:blip r:embed="rId2" cstate="print"/>
          <a:srcRect/>
          <a:stretch>
            <a:fillRect/>
          </a:stretch>
        </p:blipFill>
        <p:spPr bwMode="auto">
          <a:xfrm>
            <a:off x="7465665" y="3918942"/>
            <a:ext cx="474347" cy="619125"/>
          </a:xfrm>
          <a:prstGeom prst="rect">
            <a:avLst/>
          </a:prstGeom>
          <a:noFill/>
        </p:spPr>
      </p:pic>
      <p:pic>
        <p:nvPicPr>
          <p:cNvPr id="12" name="Picture 83" descr="green checkmark2"/>
          <p:cNvPicPr>
            <a:picLocks noChangeAspect="1" noChangeArrowheads="1"/>
          </p:cNvPicPr>
          <p:nvPr/>
        </p:nvPicPr>
        <p:blipFill>
          <a:blip r:embed="rId2" cstate="print"/>
          <a:srcRect/>
          <a:stretch>
            <a:fillRect/>
          </a:stretch>
        </p:blipFill>
        <p:spPr bwMode="auto">
          <a:xfrm>
            <a:off x="7465665" y="3362448"/>
            <a:ext cx="474347" cy="619125"/>
          </a:xfrm>
          <a:prstGeom prst="rect">
            <a:avLst/>
          </a:prstGeom>
          <a:noFill/>
        </p:spPr>
      </p:pic>
      <p:pic>
        <p:nvPicPr>
          <p:cNvPr id="13" name="Picture 83" descr="green checkmark2"/>
          <p:cNvPicPr>
            <a:picLocks noChangeAspect="1" noChangeArrowheads="1"/>
          </p:cNvPicPr>
          <p:nvPr/>
        </p:nvPicPr>
        <p:blipFill>
          <a:blip r:embed="rId2" cstate="print"/>
          <a:srcRect/>
          <a:stretch>
            <a:fillRect/>
          </a:stretch>
        </p:blipFill>
        <p:spPr bwMode="auto">
          <a:xfrm>
            <a:off x="7465665" y="2783835"/>
            <a:ext cx="474347" cy="619125"/>
          </a:xfrm>
          <a:prstGeom prst="rect">
            <a:avLst/>
          </a:prstGeom>
          <a:noFill/>
        </p:spPr>
      </p:pic>
      <p:pic>
        <p:nvPicPr>
          <p:cNvPr id="14" name="Picture 83" descr="green checkmark2"/>
          <p:cNvPicPr>
            <a:picLocks noChangeAspect="1" noChangeArrowheads="1"/>
          </p:cNvPicPr>
          <p:nvPr/>
        </p:nvPicPr>
        <p:blipFill>
          <a:blip r:embed="rId2" cstate="print"/>
          <a:srcRect/>
          <a:stretch>
            <a:fillRect/>
          </a:stretch>
        </p:blipFill>
        <p:spPr bwMode="auto">
          <a:xfrm>
            <a:off x="7465665" y="2127132"/>
            <a:ext cx="474347" cy="619125"/>
          </a:xfrm>
          <a:prstGeom prst="rect">
            <a:avLst/>
          </a:prstGeom>
          <a:noFill/>
        </p:spPr>
      </p:pic>
      <p:pic>
        <p:nvPicPr>
          <p:cNvPr id="15" name="Picture 2" descr="C:\Users\stevenek\AppData\Local\Microsoft\Windows\Temporary Internet Files\Content.IE5\3OB6K4B0\MCj03666180000[1].wmf"/>
          <p:cNvPicPr>
            <a:picLocks noChangeAspect="1" noChangeArrowheads="1"/>
          </p:cNvPicPr>
          <p:nvPr/>
        </p:nvPicPr>
        <p:blipFill>
          <a:blip r:embed="rId3"/>
          <a:srcRect/>
          <a:stretch>
            <a:fillRect/>
          </a:stretch>
        </p:blipFill>
        <p:spPr bwMode="auto">
          <a:xfrm>
            <a:off x="7258210" y="332656"/>
            <a:ext cx="681802" cy="943292"/>
          </a:xfrm>
          <a:prstGeom prst="rect">
            <a:avLst/>
          </a:prstGeom>
          <a:noFill/>
        </p:spPr>
      </p:pic>
    </p:spTree>
    <p:extLst>
      <p:ext uri="{BB962C8B-B14F-4D97-AF65-F5344CB8AC3E}">
        <p14:creationId xmlns:p14="http://schemas.microsoft.com/office/powerpoint/2010/main" val="83746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3729</Words>
  <Application>Microsoft Office PowerPoint</Application>
  <PresentationFormat>On-screen Show (4:3)</PresentationFormat>
  <Paragraphs>576</Paragraphs>
  <Slides>64</Slides>
  <Notes>31</Notes>
  <HiddenSlides>1</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FAilover Clustering and Hyper-V: Planning Your Highly-Available Virtualization Environment</vt:lpstr>
      <vt:lpstr>Agenda</vt:lpstr>
      <vt:lpstr>Planning your Availability Model</vt:lpstr>
      <vt:lpstr>Failover Clustering &amp; Hyper-V for Availability</vt:lpstr>
      <vt:lpstr>Host vs. Guest Clustering</vt:lpstr>
      <vt:lpstr>What Host Clustering Delivers</vt:lpstr>
      <vt:lpstr>What Guest Clustering Delivers</vt:lpstr>
      <vt:lpstr>Guest vs. Host:  Health Detection</vt:lpstr>
      <vt:lpstr>Host vs. Guest Clustering Summary</vt:lpstr>
      <vt:lpstr>Combining Host &amp; Guest Clustering </vt:lpstr>
      <vt:lpstr>Mixing Physical and Virtual in the Same Cluster</vt:lpstr>
      <vt:lpstr>Guest Clustering on top of VMware</vt:lpstr>
      <vt:lpstr>Planning for Workloads in a Guest Cluster</vt:lpstr>
      <vt:lpstr>Configuring a highly available VM</vt:lpstr>
      <vt:lpstr>Validate and Support Policies</vt:lpstr>
      <vt:lpstr>Failover Cluster Support Policy</vt:lpstr>
      <vt:lpstr>Validating a Cluster</vt:lpstr>
      <vt:lpstr>Cluster Validation</vt:lpstr>
      <vt:lpstr>PowerShell Support</vt:lpstr>
      <vt:lpstr>Understanding Live Migration</vt:lpstr>
      <vt:lpstr>Live Migration - Initiate Migration</vt:lpstr>
      <vt:lpstr>Live Migration - Memory Copy:  Full Copy</vt:lpstr>
      <vt:lpstr>Live Migration - Memory Copy:  Dirty Pages</vt:lpstr>
      <vt:lpstr>Live Migration - Memory Copy:  Incremental</vt:lpstr>
      <vt:lpstr>Live Migration - Final Transition</vt:lpstr>
      <vt:lpstr>Live Migration - Post-Transition:  Clean-up</vt:lpstr>
      <vt:lpstr>Deployment Planning</vt:lpstr>
      <vt:lpstr>Choosing a Host OS SKU</vt:lpstr>
      <vt:lpstr>Planning Server Hardware</vt:lpstr>
      <vt:lpstr>Planning Network Configuration</vt:lpstr>
      <vt:lpstr>Guest vs. Host:  Storage Planning</vt:lpstr>
      <vt:lpstr>Planning Virtual Machine Density</vt:lpstr>
      <vt:lpstr>Cluster Shared Volumes (CSV)</vt:lpstr>
      <vt:lpstr>Cluster Shared Volumes</vt:lpstr>
      <vt:lpstr>Cluster Shared Volume Overview</vt:lpstr>
      <vt:lpstr>CSV Compatibility</vt:lpstr>
      <vt:lpstr>Configuring a CSV</vt:lpstr>
      <vt:lpstr>I/O Connectivity Fault Tolerance</vt:lpstr>
      <vt:lpstr>Node Fault Tolerance</vt:lpstr>
      <vt:lpstr>Network Fault Tolerance</vt:lpstr>
      <vt:lpstr>Planning Number of VMs per CSV</vt:lpstr>
      <vt:lpstr>Active Directory Planning</vt:lpstr>
      <vt:lpstr>VM Failover Policies</vt:lpstr>
      <vt:lpstr>Keeping VMs off the Same Host</vt:lpstr>
      <vt:lpstr>Disabling Failover for Low Priority VMs</vt:lpstr>
      <vt:lpstr>Starting VMs on Preferred Hosts</vt:lpstr>
      <vt:lpstr>Enabling VM Health Monitoring</vt:lpstr>
      <vt:lpstr>Configuring Thresholds for Guest Clusters</vt:lpstr>
      <vt:lpstr>Dynamic Memory</vt:lpstr>
      <vt:lpstr>Root Memory Reserve</vt:lpstr>
      <vt:lpstr>Refreshing the VM Configuration</vt:lpstr>
      <vt:lpstr>Clustering Overview of Win2008 R2 SP1</vt:lpstr>
      <vt:lpstr>Multi-site Cluster Enhancements</vt:lpstr>
      <vt:lpstr>Datacenter Manageability</vt:lpstr>
      <vt:lpstr>SCVMM: Quick Storage Migration</vt:lpstr>
      <vt:lpstr>SCVMM: Intelligent Placement</vt:lpstr>
      <vt:lpstr>New Cluster Features in SCVMM 2012</vt:lpstr>
      <vt:lpstr>Summary</vt:lpstr>
      <vt:lpstr>Failover Cluster Resources</vt:lpstr>
      <vt:lpstr>Enrol in Microsoft Virtual Academy Today</vt:lpstr>
      <vt:lpstr>PowerPoint Presentation</vt:lpstr>
      <vt:lpstr>Resources</vt:lpstr>
      <vt:lpstr>Tech·Ed Bling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2011-08-31T07:09:05Z</dcterms:created>
  <dcterms:modified xsi:type="dcterms:W3CDTF">2011-08-31T07:09:22Z</dcterms:modified>
</cp:coreProperties>
</file>