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212"/>
  </p:notesMasterIdLst>
  <p:sldIdLst>
    <p:sldId id="256" r:id="rId4"/>
    <p:sldId id="464" r:id="rId5"/>
    <p:sldId id="465"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 id="466" r:id="rId207"/>
    <p:sldId id="467" r:id="rId208"/>
    <p:sldId id="468" r:id="rId209"/>
    <p:sldId id="462" r:id="rId210"/>
    <p:sldId id="463" r:id="rId2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8CB5"/>
    <a:srgbClr val="CCD7E6"/>
    <a:srgbClr val="A0B6D0"/>
    <a:srgbClr val="000000"/>
    <a:srgbClr val="ED0D0D"/>
    <a:srgbClr val="395373"/>
    <a:srgbClr val="7F9CBF"/>
    <a:srgbClr val="27394F"/>
    <a:srgbClr val="B79E59"/>
    <a:srgbClr val="A67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23" autoAdjust="0"/>
  </p:normalViewPr>
  <p:slideViewPr>
    <p:cSldViewPr>
      <p:cViewPr>
        <p:scale>
          <a:sx n="66" d="100"/>
          <a:sy n="66" d="100"/>
        </p:scale>
        <p:origin x="-2748" y="-11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ableStyles" Target="tableStyles.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notesMaster" Target="notesMasters/notes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theme" Target="theme/theme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F40AA91-8FBE-41C5-A573-C9E6762BC74E}" type="datetimeFigureOut">
              <a:rPr lang="en-US"/>
              <a:pPr>
                <a:defRPr/>
              </a:pPr>
              <a:t>9/1/2011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3F57C1-8978-411B-842D-4663D9F7805E}" type="slidenum">
              <a:rPr lang="en-US"/>
              <a:pPr>
                <a:defRPr/>
              </a:pPr>
              <a:t>‹#›</a:t>
            </a:fld>
            <a:endParaRPr lang="en-US"/>
          </a:p>
        </p:txBody>
      </p:sp>
    </p:spTree>
    <p:extLst>
      <p:ext uri="{BB962C8B-B14F-4D97-AF65-F5344CB8AC3E}">
        <p14:creationId xmlns:p14="http://schemas.microsoft.com/office/powerpoint/2010/main" val="17859974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Sony_Ericsson_XPERIA_X1"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IBM_T220/T221_LCD_monitors"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n.wikipedia.org/wiki/IBM_T220/T221_LCD_monitors"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34AC48C-614D-46D0-90EB-1AE9301A1F8C}"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241318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Noise:</a:t>
            </a:r>
            <a:r>
              <a:rPr lang="en-US" baseline="0" dirty="0" smtClean="0"/>
              <a:t> Mental – must filter. Physical – more data to physically move past.</a:t>
            </a:r>
          </a:p>
          <a:p>
            <a:r>
              <a:rPr lang="en-US" baseline="0" dirty="0" smtClean="0"/>
              <a:t>Precision: Mental – more effort. Physical – more muscle strain and time exerting.</a:t>
            </a:r>
          </a:p>
          <a:p>
            <a:r>
              <a:rPr lang="en-US" baseline="0" dirty="0" smtClean="0"/>
              <a:t>Steps: Mental – more to keep track of. Physical – more movement.</a:t>
            </a:r>
          </a:p>
          <a:p>
            <a:r>
              <a:rPr lang="en-US" baseline="0" dirty="0" smtClean="0"/>
              <a:t>Big takeaway: The rules you learn in this session should be applicable for existing as well as future UIs.</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31</a:t>
            </a:fld>
            <a:endParaRPr lang="en-US"/>
          </a:p>
        </p:txBody>
      </p:sp>
    </p:spTree>
    <p:extLst>
      <p:ext uri="{BB962C8B-B14F-4D97-AF65-F5344CB8AC3E}">
        <p14:creationId xmlns:p14="http://schemas.microsoft.com/office/powerpoint/2010/main" val="407387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Filtering positively</a:t>
            </a:r>
            <a:r>
              <a:rPr lang="en-US" baseline="0" dirty="0" smtClean="0"/>
              <a:t> impacts </a:t>
            </a:r>
            <a:r>
              <a:rPr lang="en-US" dirty="0" smtClean="0"/>
              <a:t>performance</a:t>
            </a:r>
            <a:r>
              <a:rPr lang="en-US" baseline="0" dirty="0" smtClean="0"/>
              <a:t> and can reduce </a:t>
            </a:r>
            <a:r>
              <a:rPr lang="en-US" dirty="0" smtClean="0"/>
              <a:t>noise.</a:t>
            </a:r>
          </a:p>
          <a:p>
            <a:r>
              <a:rPr lang="en-US" dirty="0" smtClean="0"/>
              <a:t>Demo</a:t>
            </a:r>
            <a:r>
              <a:rPr lang="en-US" baseline="0" dirty="0" smtClean="0"/>
              <a:t> – Google maps.</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35</a:t>
            </a:fld>
            <a:endParaRPr lang="en-US"/>
          </a:p>
        </p:txBody>
      </p:sp>
    </p:spTree>
    <p:extLst>
      <p:ext uri="{BB962C8B-B14F-4D97-AF65-F5344CB8AC3E}">
        <p14:creationId xmlns:p14="http://schemas.microsoft.com/office/powerpoint/2010/main" val="426617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Filtering positively</a:t>
            </a:r>
            <a:r>
              <a:rPr lang="en-US" baseline="0" dirty="0" smtClean="0"/>
              <a:t> impacts </a:t>
            </a:r>
            <a:r>
              <a:rPr lang="en-US" dirty="0" smtClean="0"/>
              <a:t>performance</a:t>
            </a:r>
            <a:r>
              <a:rPr lang="en-US" baseline="0" dirty="0" smtClean="0"/>
              <a:t> and can reduce </a:t>
            </a:r>
            <a:r>
              <a:rPr lang="en-US" dirty="0" smtClean="0"/>
              <a:t>noise.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36</a:t>
            </a:fld>
            <a:endParaRPr lang="en-US"/>
          </a:p>
        </p:txBody>
      </p:sp>
    </p:spTree>
    <p:extLst>
      <p:ext uri="{BB962C8B-B14F-4D97-AF65-F5344CB8AC3E}">
        <p14:creationId xmlns:p14="http://schemas.microsoft.com/office/powerpoint/2010/main" val="426617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Show Google Maps. Talk about how there’s a massive amount of data but we’re only seeing a small (yet relevant) portion</a:t>
            </a:r>
            <a:r>
              <a:rPr lang="en-US" baseline="0" dirty="0" smtClean="0"/>
              <a:t> of that data.</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Prep: disable DevExpress | Options | Navigation | Markers | Locator Beacons.</a:t>
            </a:r>
          </a:p>
          <a:p>
            <a:r>
              <a:rPr lang="en-US" baseline="0" dirty="0" smtClean="0"/>
              <a:t>Open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Find</a:t>
            </a:r>
            <a:r>
              <a:rPr lang="en-US" baseline="0" dirty="0" smtClean="0"/>
              <a:t> in Chrome</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Show bookmarks in Visual Studio</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Jump to Definition in Visual Studio</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Scrolling in Microsoft Outlook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Find in Notepad, VS,</a:t>
            </a:r>
            <a:r>
              <a:rPr lang="en-US" baseline="0" dirty="0" smtClean="0"/>
              <a:t> and Excel</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A05BEBC-D19C-48C6-AF08-8EB02F65F4F1}" type="slidenum">
              <a:rPr lang="en-US" smtClean="0"/>
              <a:pPr/>
              <a:t>8</a:t>
            </a:fld>
            <a:endParaRPr lang="en-US" smtClean="0"/>
          </a:p>
        </p:txBody>
      </p:sp>
      <p:sp>
        <p:nvSpPr>
          <p:cNvPr id="100355" name="Rectangle 2"/>
          <p:cNvSpPr>
            <a:spLocks noGrp="1" noRot="1" noChangeAspect="1" noChangeArrowheads="1" noTextEdit="1"/>
          </p:cNvSpPr>
          <p:nvPr>
            <p:ph type="sldImg"/>
          </p:nvPr>
        </p:nvSpPr>
        <p:spPr>
          <a:xfrm>
            <a:off x="1535113" y="457200"/>
            <a:ext cx="3736975" cy="2801938"/>
          </a:xfrm>
          <a:ln/>
        </p:spPr>
      </p:sp>
      <p:sp>
        <p:nvSpPr>
          <p:cNvPr id="100356" name="Rectangle 3"/>
          <p:cNvSpPr>
            <a:spLocks noGrp="1" noChangeArrowheads="1"/>
          </p:cNvSpPr>
          <p:nvPr>
            <p:ph type="body" idx="1"/>
          </p:nvPr>
        </p:nvSpPr>
        <p:spPr>
          <a:noFill/>
          <a:ln/>
        </p:spPr>
        <p:txBody>
          <a:bodyPr/>
          <a:lstStyle/>
          <a:p>
            <a:pPr eaLnBrk="1" hangingPunct="1">
              <a:spcBef>
                <a:spcPct val="0"/>
              </a:spcBef>
            </a:pPr>
            <a:r>
              <a:rPr lang="en-US" smtClean="0"/>
              <a:t>Contrary to the popular myth, good UI is *</a:t>
            </a:r>
            <a:r>
              <a:rPr lang="en-US" b="1" smtClean="0"/>
              <a:t>not</a:t>
            </a:r>
            <a:r>
              <a:rPr lang="en-US" smtClean="0"/>
              <a:t>* subjective. Even if you’re not an artist, you can measure good UI using standard criteria. Knowing the “formula” to good UI is important; it allows us to identify problems in the presentation layer and also provides guidance in how to correct them. The only rationalization of a lame UI is “We don’t care about the user.”</a:t>
            </a:r>
          </a:p>
          <a:p>
            <a:pPr eaLnBrk="1" hangingPunct="1">
              <a:spcBef>
                <a:spcPct val="0"/>
              </a:spcBef>
            </a:pPr>
            <a:endParaRPr lang="en-US" smtClean="0"/>
          </a:p>
          <a:p>
            <a:pPr eaLnBrk="1" hangingPunct="1">
              <a:spcBef>
                <a:spcPct val="0"/>
              </a:spcBef>
            </a:pPr>
            <a:r>
              <a:rPr lang="en-US" smtClean="0"/>
              <a:t>This session is organized to follow these rationalizations.</a:t>
            </a:r>
          </a:p>
          <a:p>
            <a:pPr eaLnBrk="1" hangingPunct="1">
              <a:spcBef>
                <a:spcPct val="0"/>
              </a:spcBef>
            </a:pPr>
            <a:endParaRPr lang="en-US" smtClean="0"/>
          </a:p>
          <a:p>
            <a:pPr eaLnBrk="1" hangingPunct="1">
              <a:spcBef>
                <a:spcPct val="0"/>
              </a:spcBef>
            </a:pPr>
            <a:r>
              <a:rPr lang="en-US" smtClean="0"/>
              <a:t>We can’t fix the UI… – our application is too complex, or we’re already doing all we can.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Run the </a:t>
            </a:r>
            <a:r>
              <a:rPr lang="en-US" dirty="0" err="1" smtClean="0"/>
              <a:t>ComboBoxes</a:t>
            </a:r>
            <a:r>
              <a:rPr lang="en-US" baseline="0" dirty="0" smtClean="0"/>
              <a:t> demo program from the Science of Great UI solution.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Demo 2</a:t>
            </a:r>
            <a:r>
              <a:rPr lang="en-US" baseline="0" dirty="0" smtClean="0"/>
              <a:t>: Show </a:t>
            </a:r>
            <a:r>
              <a:rPr lang="en-US" baseline="0" dirty="0" err="1" smtClean="0"/>
              <a:t>ComboBoxes</a:t>
            </a:r>
            <a:r>
              <a:rPr lang="en-US" baseline="0" dirty="0" smtClean="0"/>
              <a:t> on the iPhone – in Safari, browse to is.gd/</a:t>
            </a:r>
            <a:r>
              <a:rPr lang="en-US" baseline="0" dirty="0" err="1" smtClean="0"/>
              <a:t>GeorgeTill</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discoverability important? Because a lot of people trying to catch their plane are pressing the “R” button to</a:t>
            </a:r>
            <a:r>
              <a:rPr lang="en-US" baseline="0" dirty="0" smtClean="0"/>
              <a:t> get the ramp, and it’s clearly pissing off someone who works at </a:t>
            </a:r>
            <a:r>
              <a:rPr lang="en-US" baseline="0" dirty="0" err="1" smtClean="0"/>
              <a:t>Seatac</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51</a:t>
            </a:fld>
            <a:endParaRPr lang="en-US"/>
          </a:p>
        </p:txBody>
      </p:sp>
    </p:spTree>
    <p:extLst>
      <p:ext uri="{BB962C8B-B14F-4D97-AF65-F5344CB8AC3E}">
        <p14:creationId xmlns:p14="http://schemas.microsoft.com/office/powerpoint/2010/main" val="3765606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discoverability important? Because a lot of people trying to catch their plane are pressing the “R” button to</a:t>
            </a:r>
            <a:r>
              <a:rPr lang="en-US" baseline="0" dirty="0" smtClean="0"/>
              <a:t> get the ramp, and it’s clearly pissing off someone who works at </a:t>
            </a:r>
            <a:r>
              <a:rPr lang="en-US" baseline="0" dirty="0" err="1" smtClean="0"/>
              <a:t>Seatac</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52</a:t>
            </a:fld>
            <a:endParaRPr lang="en-US"/>
          </a:p>
        </p:txBody>
      </p:sp>
    </p:spTree>
    <p:extLst>
      <p:ext uri="{BB962C8B-B14F-4D97-AF65-F5344CB8AC3E}">
        <p14:creationId xmlns:p14="http://schemas.microsoft.com/office/powerpoint/2010/main" val="3765606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9C6A253-6821-4E6A-AABF-B7D091CB20AC}" type="slidenum">
              <a:rPr lang="en-US" smtClean="0"/>
              <a:pPr/>
              <a:t>55</a:t>
            </a:fld>
            <a:endParaRPr lang="en-US" smtClean="0"/>
          </a:p>
        </p:txBody>
      </p:sp>
      <p:sp>
        <p:nvSpPr>
          <p:cNvPr id="101379" name="Rectangle 2"/>
          <p:cNvSpPr>
            <a:spLocks noGrp="1" noRot="1" noChangeAspect="1" noChangeArrowheads="1" noTextEdit="1"/>
          </p:cNvSpPr>
          <p:nvPr>
            <p:ph type="sldImg"/>
          </p:nvPr>
        </p:nvSpPr>
        <p:spPr>
          <a:xfrm>
            <a:off x="1535113" y="457200"/>
            <a:ext cx="3736975" cy="2801938"/>
          </a:xfrm>
          <a:ln/>
        </p:spPr>
      </p:sp>
      <p:sp>
        <p:nvSpPr>
          <p:cNvPr id="101380" name="Rectangle 3"/>
          <p:cNvSpPr>
            <a:spLocks noGrp="1" noChangeArrowheads="1"/>
          </p:cNvSpPr>
          <p:nvPr>
            <p:ph type="body" idx="1"/>
          </p:nvPr>
        </p:nvSpPr>
        <p:spPr>
          <a:noFill/>
          <a:ln/>
        </p:spPr>
        <p:txBody>
          <a:bodyPr/>
          <a:lstStyle/>
          <a:p>
            <a:pPr eaLnBrk="1" hangingPunct="1">
              <a:spcBef>
                <a:spcPct val="0"/>
              </a:spcBef>
            </a:pPr>
            <a:r>
              <a:rPr lang="en-US" smtClean="0"/>
              <a:t>As application complexity increases, so too do to the key bindings.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1A5DB5B-F992-4918-BFED-953D6246C930}" type="slidenum">
              <a:rPr lang="en-US" smtClean="0"/>
              <a:pPr/>
              <a:t>59</a:t>
            </a:fld>
            <a:endParaRPr lang="en-US" smtClean="0"/>
          </a:p>
        </p:txBody>
      </p:sp>
      <p:sp>
        <p:nvSpPr>
          <p:cNvPr id="113667" name="Rectangle 2"/>
          <p:cNvSpPr>
            <a:spLocks noGrp="1" noRot="1" noChangeAspect="1" noChangeArrowheads="1" noTextEdit="1"/>
          </p:cNvSpPr>
          <p:nvPr>
            <p:ph type="sldImg"/>
          </p:nvPr>
        </p:nvSpPr>
        <p:spPr>
          <a:xfrm>
            <a:off x="1535113" y="457200"/>
            <a:ext cx="3736975" cy="2801938"/>
          </a:xfrm>
          <a:ln/>
        </p:spPr>
      </p:sp>
      <p:sp>
        <p:nvSpPr>
          <p:cNvPr id="113668" name="Rectangle 3"/>
          <p:cNvSpPr>
            <a:spLocks noGrp="1" noChangeArrowheads="1"/>
          </p:cNvSpPr>
          <p:nvPr>
            <p:ph type="body" idx="1"/>
          </p:nvPr>
        </p:nvSpPr>
        <p:spPr>
          <a:xfrm>
            <a:off x="914400" y="4343400"/>
            <a:ext cx="5029200" cy="4114800"/>
          </a:xfrm>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Demo 1: Show preview hinting in CodeRush.</a:t>
            </a:r>
            <a:endParaRPr lang="en-US" dirty="0" smtClean="0"/>
          </a:p>
          <a:p>
            <a:pPr eaLnBrk="1" hangingPunct="1">
              <a:spcBef>
                <a:spcPct val="0"/>
              </a:spcBef>
            </a:pPr>
            <a:r>
              <a:rPr lang="en-US" dirty="0" smtClean="0"/>
              <a:t>Demo 2: Discoverability in Office – show tooltips,</a:t>
            </a:r>
            <a:r>
              <a:rPr lang="en-US" baseline="0" dirty="0" smtClean="0"/>
              <a:t> press F1 for help, and show preview hinting.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timeline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64</a:t>
            </a:fld>
            <a:endParaRPr lang="en-US"/>
          </a:p>
        </p:txBody>
      </p:sp>
    </p:spTree>
    <p:extLst>
      <p:ext uri="{BB962C8B-B14F-4D97-AF65-F5344CB8AC3E}">
        <p14:creationId xmlns:p14="http://schemas.microsoft.com/office/powerpoint/2010/main" val="2072775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p:spPr>
        <p:txBody>
          <a:bodyPr/>
          <a:lstStyle/>
          <a:p>
            <a:r>
              <a:rPr lang="en-US" smtClean="0"/>
              <a:t>MGB 2003</a:t>
            </a:r>
          </a:p>
        </p:txBody>
      </p:sp>
      <p:sp>
        <p:nvSpPr>
          <p:cNvPr id="103427" name="Rectangle 6"/>
          <p:cNvSpPr>
            <a:spLocks noGrp="1" noChangeArrowheads="1"/>
          </p:cNvSpPr>
          <p:nvPr>
            <p:ph type="ftr" sz="quarter" idx="4"/>
          </p:nvPr>
        </p:nvSpPr>
        <p:spPr>
          <a:noFill/>
        </p:spPr>
        <p:txBody>
          <a:bodyPr/>
          <a:lstStyle/>
          <a:p>
            <a:r>
              <a:rPr lang="en-US" smtClean="0"/>
              <a:t>© 2003 Microsoft Corporation. All rights reserved.</a:t>
            </a:r>
          </a:p>
          <a:p>
            <a:r>
              <a:rPr lang="en-US" smtClean="0"/>
              <a:t>This presentation is for informational purposes only. Microsoft makes no warranties, express or implied, in this summary.</a:t>
            </a:r>
          </a:p>
        </p:txBody>
      </p:sp>
      <p:sp>
        <p:nvSpPr>
          <p:cNvPr id="103428" name="Rectangle 7"/>
          <p:cNvSpPr>
            <a:spLocks noGrp="1" noChangeArrowheads="1"/>
          </p:cNvSpPr>
          <p:nvPr>
            <p:ph type="sldNum" sz="quarter" idx="5"/>
          </p:nvPr>
        </p:nvSpPr>
        <p:spPr>
          <a:noFill/>
        </p:spPr>
        <p:txBody>
          <a:bodyPr/>
          <a:lstStyle/>
          <a:p>
            <a:fld id="{49D2A6E5-742F-43C8-B31F-601916014C29}" type="slidenum">
              <a:rPr lang="en-US" smtClean="0"/>
              <a:pPr/>
              <a:t>99</a:t>
            </a:fld>
            <a:endParaRPr lang="en-US" smtClean="0"/>
          </a:p>
        </p:txBody>
      </p:sp>
      <p:sp>
        <p:nvSpPr>
          <p:cNvPr id="103429" name="Rectangle 2"/>
          <p:cNvSpPr>
            <a:spLocks noGrp="1" noRot="1" noChangeAspect="1" noChangeArrowheads="1" noTextEdit="1"/>
          </p:cNvSpPr>
          <p:nvPr>
            <p:ph type="sldImg"/>
          </p:nvPr>
        </p:nvSpPr>
        <p:spPr>
          <a:xfrm>
            <a:off x="1535113" y="457200"/>
            <a:ext cx="3736975" cy="2801938"/>
          </a:xfrm>
          <a:ln/>
        </p:spPr>
      </p:sp>
      <p:sp>
        <p:nvSpPr>
          <p:cNvPr id="1034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smtClean="0"/>
              <a:t>Two hues are used here with varying degrees of saturation and lightness. The red hue is 8 and the blue hue is 158. Highlights are in white and black.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105</a:t>
            </a:fld>
            <a:endParaRPr lang="en-US"/>
          </a:p>
        </p:txBody>
      </p:sp>
    </p:spTree>
    <p:extLst>
      <p:ext uri="{BB962C8B-B14F-4D97-AF65-F5344CB8AC3E}">
        <p14:creationId xmlns:p14="http://schemas.microsoft.com/office/powerpoint/2010/main" val="1857630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p:spPr>
        <p:txBody>
          <a:bodyPr/>
          <a:lstStyle/>
          <a:p>
            <a:r>
              <a:rPr lang="en-US" smtClean="0"/>
              <a:t>MGB 2003</a:t>
            </a:r>
          </a:p>
        </p:txBody>
      </p:sp>
      <p:sp>
        <p:nvSpPr>
          <p:cNvPr id="104451" name="Rectangle 6"/>
          <p:cNvSpPr>
            <a:spLocks noGrp="1" noChangeArrowheads="1"/>
          </p:cNvSpPr>
          <p:nvPr>
            <p:ph type="ftr" sz="quarter" idx="4"/>
          </p:nvPr>
        </p:nvSpPr>
        <p:spPr>
          <a:noFill/>
        </p:spPr>
        <p:txBody>
          <a:bodyPr/>
          <a:lstStyle/>
          <a:p>
            <a:r>
              <a:rPr lang="en-US" smtClean="0"/>
              <a:t>© 2003 Microsoft Corporation. All rights reserved.</a:t>
            </a:r>
          </a:p>
          <a:p>
            <a:r>
              <a:rPr lang="en-US" smtClean="0"/>
              <a:t>This presentation is for informational purposes only. Microsoft makes no warranties, express or implied, in this summary.</a:t>
            </a:r>
          </a:p>
        </p:txBody>
      </p:sp>
      <p:sp>
        <p:nvSpPr>
          <p:cNvPr id="104452" name="Rectangle 7"/>
          <p:cNvSpPr>
            <a:spLocks noGrp="1" noChangeArrowheads="1"/>
          </p:cNvSpPr>
          <p:nvPr>
            <p:ph type="sldNum" sz="quarter" idx="5"/>
          </p:nvPr>
        </p:nvSpPr>
        <p:spPr>
          <a:noFill/>
        </p:spPr>
        <p:txBody>
          <a:bodyPr/>
          <a:lstStyle/>
          <a:p>
            <a:fld id="{46E82798-CE7A-4698-A54C-8F91ABC0FE1C}" type="slidenum">
              <a:rPr lang="en-US" smtClean="0"/>
              <a:pPr/>
              <a:t>106</a:t>
            </a:fld>
            <a:endParaRPr lang="en-US" smtClean="0"/>
          </a:p>
        </p:txBody>
      </p:sp>
      <p:sp>
        <p:nvSpPr>
          <p:cNvPr id="104453" name="Rectangle 2"/>
          <p:cNvSpPr>
            <a:spLocks noGrp="1" noRot="1" noChangeAspect="1" noChangeArrowheads="1" noTextEdit="1"/>
          </p:cNvSpPr>
          <p:nvPr>
            <p:ph type="sldImg"/>
          </p:nvPr>
        </p:nvSpPr>
        <p:spPr>
          <a:xfrm>
            <a:off x="1535113" y="457200"/>
            <a:ext cx="3736975" cy="2801938"/>
          </a:xfrm>
          <a:ln/>
        </p:spPr>
      </p:sp>
      <p:sp>
        <p:nvSpPr>
          <p:cNvPr id="104454"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110</a:t>
            </a:fld>
            <a:endParaRPr lang="en-US"/>
          </a:p>
        </p:txBody>
      </p:sp>
    </p:spTree>
    <p:extLst>
      <p:ext uri="{BB962C8B-B14F-4D97-AF65-F5344CB8AC3E}">
        <p14:creationId xmlns:p14="http://schemas.microsoft.com/office/powerpoint/2010/main" val="185763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6F89A26-4B20-458F-9463-5E5FCD20EADF}" type="slidenum">
              <a:rPr lang="en-US" smtClean="0"/>
              <a:pPr/>
              <a:t>15</a:t>
            </a:fld>
            <a:endParaRPr lang="en-US" smtClean="0"/>
          </a:p>
        </p:txBody>
      </p:sp>
      <p:sp>
        <p:nvSpPr>
          <p:cNvPr id="102403" name="Rectangle 2"/>
          <p:cNvSpPr>
            <a:spLocks noGrp="1" noRot="1" noChangeAspect="1" noChangeArrowheads="1" noTextEdit="1"/>
          </p:cNvSpPr>
          <p:nvPr>
            <p:ph type="sldImg"/>
          </p:nvPr>
        </p:nvSpPr>
        <p:spPr>
          <a:xfrm>
            <a:off x="1535113" y="457200"/>
            <a:ext cx="3736975" cy="2801938"/>
          </a:xfrm>
          <a:ln/>
        </p:spPr>
      </p:sp>
      <p:sp>
        <p:nvSpPr>
          <p:cNvPr id="102404" name="Rectangle 3"/>
          <p:cNvSpPr>
            <a:spLocks noGrp="1" noChangeArrowheads="1"/>
          </p:cNvSpPr>
          <p:nvPr>
            <p:ph type="body" idx="1"/>
          </p:nvPr>
        </p:nvSpPr>
        <p:spPr>
          <a:noFill/>
          <a:ln/>
        </p:spPr>
        <p:txBody>
          <a:bodyPr/>
          <a:lstStyle/>
          <a:p>
            <a:pPr eaLnBrk="1" hangingPunct="1">
              <a:spcBef>
                <a:spcPct val="0"/>
              </a:spcBef>
            </a:pPr>
            <a:r>
              <a:rPr lang="en-US" smtClean="0"/>
              <a:t>This the </a:t>
            </a:r>
            <a:r>
              <a:rPr lang="en-US" b="1" smtClean="0"/>
              <a:t>minimum</a:t>
            </a:r>
            <a:r>
              <a:rPr lang="en-US" smtClean="0"/>
              <a:t> travel distance, gathered by measuring straight lines between click points. Actual travel distance will be greater. Making your customers run mouse marathons will stress them out.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Demos – </a:t>
            </a:r>
            <a:r>
              <a:rPr lang="en-US" b="1" dirty="0" smtClean="0"/>
              <a:t>Reorder</a:t>
            </a:r>
            <a:r>
              <a:rPr lang="en-US" b="1" baseline="0" dirty="0" smtClean="0"/>
              <a:t> Parameters</a:t>
            </a:r>
          </a:p>
          <a:p>
            <a:r>
              <a:rPr lang="en-US" b="1" baseline="0" dirty="0" smtClean="0"/>
              <a:t>Pandora Sign-in</a:t>
            </a:r>
            <a:endParaRPr lang="en-US" b="1"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111</a:t>
            </a:fld>
            <a:endParaRPr lang="en-US"/>
          </a:p>
        </p:txBody>
      </p:sp>
    </p:spTree>
    <p:extLst>
      <p:ext uri="{BB962C8B-B14F-4D97-AF65-F5344CB8AC3E}">
        <p14:creationId xmlns:p14="http://schemas.microsoft.com/office/powerpoint/2010/main" val="385658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how san serif fonts</a:t>
            </a:r>
            <a:r>
              <a:rPr lang="en-US" baseline="0" dirty="0" smtClean="0"/>
              <a:t> such as Arial or Helvetica look better on lower resolution devices, but since titles are bigger, serif fonts like Times New Roman are okay to use.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130</a:t>
            </a:fld>
            <a:endParaRPr lang="en-US"/>
          </a:p>
        </p:txBody>
      </p:sp>
    </p:spTree>
    <p:extLst>
      <p:ext uri="{BB962C8B-B14F-4D97-AF65-F5344CB8AC3E}">
        <p14:creationId xmlns:p14="http://schemas.microsoft.com/office/powerpoint/2010/main" val="1182869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just a red herring. It</a:t>
            </a:r>
            <a:r>
              <a:rPr lang="en-US" baseline="0" dirty="0" smtClean="0"/>
              <a:t> turns out browser display resolution has little to do with font choice. The real factor is PPI, or Pixels Per Inch.</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132</a:t>
            </a:fld>
            <a:endParaRPr lang="en-US"/>
          </a:p>
        </p:txBody>
      </p:sp>
    </p:spTree>
    <p:extLst>
      <p:ext uri="{BB962C8B-B14F-4D97-AF65-F5344CB8AC3E}">
        <p14:creationId xmlns:p14="http://schemas.microsoft.com/office/powerpoint/2010/main" val="1868687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connection between </a:t>
            </a:r>
            <a:r>
              <a:rPr lang="en-US" dirty="0" err="1" smtClean="0"/>
              <a:t>ppi</a:t>
            </a:r>
            <a:r>
              <a:rPr lang="en-US" dirty="0" smtClean="0"/>
              <a:t> and distance from eyes.</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134</a:t>
            </a:fld>
            <a:endParaRPr lang="en-US"/>
          </a:p>
        </p:txBody>
      </p:sp>
    </p:spTree>
    <p:extLst>
      <p:ext uri="{BB962C8B-B14F-4D97-AF65-F5344CB8AC3E}">
        <p14:creationId xmlns:p14="http://schemas.microsoft.com/office/powerpoint/2010/main" val="2129575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a:t>
            </a:r>
            <a:r>
              <a:rPr lang="en-US" baseline="0" dirty="0" smtClean="0"/>
              <a:t> mobile device is the </a:t>
            </a:r>
            <a:r>
              <a:rPr lang="en-US" sz="1200" b="0" i="0" kern="1200" dirty="0" smtClean="0">
                <a:solidFill>
                  <a:schemeClr val="tx1"/>
                </a:solidFill>
                <a:effectLst/>
                <a:latin typeface="+mn-lt"/>
                <a:ea typeface="+mn-ea"/>
                <a:cs typeface="+mn-cs"/>
              </a:rPr>
              <a:t>LG-LU1400. Its 2.8 inch display is 800x480, and has a PPI</a:t>
            </a:r>
            <a:r>
              <a:rPr lang="en-US" sz="1200" b="0" i="0" kern="1200" baseline="0" dirty="0" smtClean="0">
                <a:solidFill>
                  <a:schemeClr val="tx1"/>
                </a:solidFill>
                <a:effectLst/>
                <a:latin typeface="+mn-lt"/>
                <a:ea typeface="+mn-ea"/>
                <a:cs typeface="+mn-cs"/>
              </a:rPr>
              <a:t> of 333.</a:t>
            </a:r>
          </a:p>
          <a:p>
            <a:r>
              <a:rPr lang="en-US" sz="1200" b="0" i="0" kern="1200" baseline="0" dirty="0" smtClean="0">
                <a:solidFill>
                  <a:schemeClr val="tx1"/>
                </a:solidFill>
                <a:effectLst/>
                <a:latin typeface="+mn-lt"/>
                <a:ea typeface="+mn-ea"/>
                <a:cs typeface="+mn-cs"/>
              </a:rPr>
              <a:t>To the lower right of this is the iPhone 4, with a 3.5 inch display at 640x960, and a PPI of 326.</a:t>
            </a:r>
          </a:p>
          <a:p>
            <a:r>
              <a:rPr lang="en-US" sz="1200" b="0" i="0" kern="1200" baseline="0" dirty="0" smtClean="0">
                <a:solidFill>
                  <a:schemeClr val="tx1"/>
                </a:solidFill>
                <a:effectLst/>
                <a:latin typeface="+mn-lt"/>
                <a:ea typeface="+mn-ea"/>
                <a:cs typeface="+mn-cs"/>
              </a:rPr>
              <a:t>Below that is the </a:t>
            </a:r>
            <a:r>
              <a:rPr lang="en-US" sz="1200" b="0" i="0" kern="1200" dirty="0" smtClean="0">
                <a:solidFill>
                  <a:schemeClr val="tx1"/>
                </a:solidFill>
                <a:effectLst/>
                <a:latin typeface="+mn-lt"/>
                <a:ea typeface="+mn-ea"/>
                <a:cs typeface="+mn-cs"/>
              </a:rPr>
              <a:t>Toshiba Portege G900 and </a:t>
            </a:r>
            <a:r>
              <a:rPr lang="en-US" sz="1200" b="0" i="0" u="none" strike="noStrike" kern="1200" dirty="0" smtClean="0">
                <a:solidFill>
                  <a:schemeClr val="tx1"/>
                </a:solidFill>
                <a:effectLst/>
                <a:latin typeface="+mn-lt"/>
                <a:ea typeface="+mn-ea"/>
                <a:cs typeface="+mn-cs"/>
                <a:hlinkClick r:id="rId3" tooltip="Sony Ericsson XPERIA X1"/>
              </a:rPr>
              <a:t>Sony Ericsson XPERIA X1</a:t>
            </a:r>
            <a:r>
              <a:rPr lang="en-US" sz="1200" b="0" i="0" u="none" strike="noStrike" kern="1200" dirty="0" smtClean="0">
                <a:solidFill>
                  <a:schemeClr val="tx1"/>
                </a:solidFill>
                <a:effectLst/>
                <a:latin typeface="+mn-lt"/>
                <a:ea typeface="+mn-ea"/>
                <a:cs typeface="+mn-cs"/>
              </a:rPr>
              <a:t>, its 3-inch display is 480x800, and has a PPI of 311.</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137</a:t>
            </a:fld>
            <a:endParaRPr lang="en-US"/>
          </a:p>
        </p:txBody>
      </p:sp>
    </p:spTree>
    <p:extLst>
      <p:ext uri="{BB962C8B-B14F-4D97-AF65-F5344CB8AC3E}">
        <p14:creationId xmlns:p14="http://schemas.microsoft.com/office/powerpoint/2010/main" val="1937381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outlier on the Monitor</a:t>
            </a:r>
            <a:r>
              <a:rPr lang="en-US" baseline="0" dirty="0" smtClean="0"/>
              <a:t> series is the “</a:t>
            </a:r>
            <a:r>
              <a:rPr lang="en-US" sz="1200" b="0" i="0" kern="1200" dirty="0" smtClean="0">
                <a:solidFill>
                  <a:schemeClr val="tx1"/>
                </a:solidFill>
                <a:effectLst/>
                <a:latin typeface="+mn-lt"/>
                <a:ea typeface="+mn-ea"/>
                <a:cs typeface="+mn-cs"/>
              </a:rPr>
              <a:t>IBM T220/T221 LCD monitor</a:t>
            </a:r>
            <a:r>
              <a:rPr lang="en-US" baseline="0" dirty="0" smtClean="0"/>
              <a:t>”, known as Big Bertha and introduced in June of 2001.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http://en.wikipedia.org/wiki/IBM_T220/T221_LCD_monitors</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138</a:t>
            </a:fld>
            <a:endParaRPr lang="en-US"/>
          </a:p>
        </p:txBody>
      </p:sp>
    </p:spTree>
    <p:extLst>
      <p:ext uri="{BB962C8B-B14F-4D97-AF65-F5344CB8AC3E}">
        <p14:creationId xmlns:p14="http://schemas.microsoft.com/office/powerpoint/2010/main" val="3549677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outlier on the Monitor</a:t>
            </a:r>
            <a:r>
              <a:rPr lang="en-US" baseline="0" dirty="0" smtClean="0"/>
              <a:t> series is the “</a:t>
            </a:r>
            <a:r>
              <a:rPr lang="en-US" sz="1200" b="0" i="0" kern="1200" dirty="0" smtClean="0">
                <a:solidFill>
                  <a:schemeClr val="tx1"/>
                </a:solidFill>
                <a:effectLst/>
                <a:latin typeface="+mn-lt"/>
                <a:ea typeface="+mn-ea"/>
                <a:cs typeface="+mn-cs"/>
              </a:rPr>
              <a:t>IBM T220/T221 LCD monitor</a:t>
            </a:r>
            <a:r>
              <a:rPr lang="en-US" baseline="0" dirty="0" smtClean="0"/>
              <a:t>”, known as Big Bertha and introduced in June of 2001.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http://en.wikipedia.org/wiki/IBM_T220/T221_LCD_monitors</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139</a:t>
            </a:fld>
            <a:endParaRPr lang="en-US"/>
          </a:p>
        </p:txBody>
      </p:sp>
    </p:spTree>
    <p:extLst>
      <p:ext uri="{BB962C8B-B14F-4D97-AF65-F5344CB8AC3E}">
        <p14:creationId xmlns:p14="http://schemas.microsoft.com/office/powerpoint/2010/main" val="3549677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we’re on the precipice of change.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141</a:t>
            </a:fld>
            <a:endParaRPr lang="en-US"/>
          </a:p>
        </p:txBody>
      </p:sp>
    </p:spTree>
    <p:extLst>
      <p:ext uri="{BB962C8B-B14F-4D97-AF65-F5344CB8AC3E}">
        <p14:creationId xmlns:p14="http://schemas.microsoft.com/office/powerpoint/2010/main" val="1182869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we compress the data here?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151</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a:t>
            </a:r>
            <a:r>
              <a:rPr lang="en-US" baseline="0" smtClean="0"/>
              <a:t>we compress the data here?</a:t>
            </a:r>
            <a:endParaRPr lang="en-US"/>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152</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 – pasting from an HTML page in a</a:t>
            </a:r>
            <a:r>
              <a:rPr lang="en-US" baseline="0" dirty="0" smtClean="0"/>
              <a:t> new email in Outlook. Shortcut discoverability at that point requires the MOUSE.</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17</a:t>
            </a:fld>
            <a:endParaRPr lang="en-US"/>
          </a:p>
        </p:txBody>
      </p:sp>
    </p:spTree>
    <p:extLst>
      <p:ext uri="{BB962C8B-B14F-4D97-AF65-F5344CB8AC3E}">
        <p14:creationId xmlns:p14="http://schemas.microsoft.com/office/powerpoint/2010/main" val="3725975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a:t>
            </a:r>
            <a:r>
              <a:rPr lang="en-US" baseline="0" smtClean="0"/>
              <a:t>we compress the data here?</a:t>
            </a:r>
            <a:endParaRPr lang="en-US"/>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153</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a:t>
            </a:r>
            <a:r>
              <a:rPr lang="en-US" baseline="0" smtClean="0"/>
              <a:t>we compress the data here?</a:t>
            </a:r>
            <a:endParaRPr lang="en-US"/>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154</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a:t>
            </a:r>
            <a:r>
              <a:rPr lang="en-US" baseline="0" smtClean="0"/>
              <a:t>we compress the data here?</a:t>
            </a:r>
            <a:endParaRPr lang="en-US"/>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155</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 how</a:t>
            </a:r>
            <a:r>
              <a:rPr lang="en-US" baseline="0" dirty="0" smtClean="0"/>
              <a:t> can </a:t>
            </a:r>
            <a:r>
              <a:rPr lang="en-US" baseline="0" smtClean="0"/>
              <a:t>we compress the data here?</a:t>
            </a:r>
            <a:endParaRPr lang="en-US"/>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156</a:t>
            </a:fld>
            <a:endParaRPr lang="en-US"/>
          </a:p>
        </p:txBody>
      </p:sp>
    </p:spTree>
    <p:extLst>
      <p:ext uri="{BB962C8B-B14F-4D97-AF65-F5344CB8AC3E}">
        <p14:creationId xmlns:p14="http://schemas.microsoft.com/office/powerpoint/2010/main" val="1445541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916D7B5-A435-4736-A998-6BF58BF8C643}" type="slidenum">
              <a:rPr lang="en-US" smtClean="0"/>
              <a:pPr/>
              <a:t>162</a:t>
            </a:fld>
            <a:endParaRPr lang="en-US" smtClean="0"/>
          </a:p>
        </p:txBody>
      </p:sp>
      <p:sp>
        <p:nvSpPr>
          <p:cNvPr id="105475" name="Rectangle 2"/>
          <p:cNvSpPr>
            <a:spLocks noGrp="1" noRot="1" noChangeAspect="1" noChangeArrowheads="1" noTextEdit="1"/>
          </p:cNvSpPr>
          <p:nvPr>
            <p:ph type="sldImg"/>
          </p:nvPr>
        </p:nvSpPr>
        <p:spPr>
          <a:xfrm>
            <a:off x="1535113" y="457200"/>
            <a:ext cx="3736975" cy="2801938"/>
          </a:xfrm>
          <a:ln/>
        </p:spPr>
      </p:sp>
      <p:sp>
        <p:nvSpPr>
          <p:cNvPr id="105476" name="Rectangle 3"/>
          <p:cNvSpPr>
            <a:spLocks noGrp="1" noChangeArrowheads="1"/>
          </p:cNvSpPr>
          <p:nvPr>
            <p:ph type="body" idx="1"/>
          </p:nvPr>
        </p:nvSpPr>
        <p:spPr>
          <a:noFill/>
          <a:ln/>
        </p:spPr>
        <p:txBody>
          <a:bodyPr/>
          <a:lstStyle/>
          <a:p>
            <a:pPr eaLnBrk="1" hangingPunct="1">
              <a:spcBef>
                <a:spcPct val="0"/>
              </a:spcBef>
            </a:pPr>
            <a:r>
              <a:rPr lang="en-US" smtClean="0"/>
              <a:t>As application complexity increases, so too do to the key bindings.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8B0EB41-B97F-4122-9134-BCC8A8EDF997}" type="slidenum">
              <a:rPr lang="en-US" smtClean="0"/>
              <a:pPr/>
              <a:t>164</a:t>
            </a:fld>
            <a:endParaRPr lang="en-US" smtClean="0"/>
          </a:p>
        </p:txBody>
      </p:sp>
      <p:sp>
        <p:nvSpPr>
          <p:cNvPr id="106499" name="Rectangle 2"/>
          <p:cNvSpPr>
            <a:spLocks noGrp="1" noRot="1" noChangeAspect="1" noChangeArrowheads="1" noTextEdit="1"/>
          </p:cNvSpPr>
          <p:nvPr>
            <p:ph type="sldImg"/>
          </p:nvPr>
        </p:nvSpPr>
        <p:spPr>
          <a:xfrm>
            <a:off x="1535113" y="457200"/>
            <a:ext cx="3736975" cy="2801938"/>
          </a:xfrm>
          <a:ln/>
        </p:spPr>
      </p:sp>
      <p:sp>
        <p:nvSpPr>
          <p:cNvPr id="106500"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7FCBD12-A8FC-43B6-B194-65334B21B2EC}" type="slidenum">
              <a:rPr lang="en-US" smtClean="0"/>
              <a:pPr/>
              <a:t>171</a:t>
            </a:fld>
            <a:endParaRPr lang="en-US" smtClean="0"/>
          </a:p>
        </p:txBody>
      </p:sp>
      <p:sp>
        <p:nvSpPr>
          <p:cNvPr id="107523" name="Rectangle 2"/>
          <p:cNvSpPr>
            <a:spLocks noGrp="1" noRot="1" noChangeAspect="1" noChangeArrowheads="1" noTextEdit="1"/>
          </p:cNvSpPr>
          <p:nvPr>
            <p:ph type="sldImg"/>
          </p:nvPr>
        </p:nvSpPr>
        <p:spPr>
          <a:xfrm>
            <a:off x="1535113" y="457200"/>
            <a:ext cx="3736975" cy="2801938"/>
          </a:xfrm>
          <a:ln/>
        </p:spPr>
      </p:sp>
      <p:sp>
        <p:nvSpPr>
          <p:cNvPr id="107524" name="Rectangle 3"/>
          <p:cNvSpPr>
            <a:spLocks noGrp="1" noChangeArrowheads="1"/>
          </p:cNvSpPr>
          <p:nvPr>
            <p:ph type="body" idx="1"/>
          </p:nvPr>
        </p:nvSpPr>
        <p:spPr>
          <a:noFill/>
          <a:ln/>
        </p:spPr>
        <p:txBody>
          <a:bodyPr/>
          <a:lstStyle/>
          <a:p>
            <a:pPr eaLnBrk="1" hangingPunct="1">
              <a:spcBef>
                <a:spcPct val="0"/>
              </a:spcBef>
            </a:pPr>
            <a:r>
              <a:rPr lang="en-US" smtClean="0"/>
              <a:t>FrmCylinderVolume.cs – Reorder parameters in the ReorderThis() method.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855E51B-7E05-4002-B88C-5A924EEDB102}" type="slidenum">
              <a:rPr lang="en-US" smtClean="0"/>
              <a:pPr/>
              <a:t>172</a:t>
            </a:fld>
            <a:endParaRPr lang="en-US" smtClean="0"/>
          </a:p>
        </p:txBody>
      </p:sp>
      <p:sp>
        <p:nvSpPr>
          <p:cNvPr id="109571" name="Rectangle 2"/>
          <p:cNvSpPr>
            <a:spLocks noGrp="1" noRot="1" noChangeAspect="1" noChangeArrowheads="1" noTextEdit="1"/>
          </p:cNvSpPr>
          <p:nvPr>
            <p:ph type="sldImg"/>
          </p:nvPr>
        </p:nvSpPr>
        <p:spPr>
          <a:xfrm>
            <a:off x="1535113" y="457200"/>
            <a:ext cx="3736975" cy="2801938"/>
          </a:xfrm>
          <a:ln/>
        </p:spPr>
      </p:sp>
      <p:sp>
        <p:nvSpPr>
          <p:cNvPr id="109572"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smtClean="0"/>
              <a:t>Demo</a:t>
            </a:r>
            <a:r>
              <a:rPr lang="en-US" baseline="0" dirty="0" smtClean="0"/>
              <a:t> 1: </a:t>
            </a:r>
            <a:r>
              <a:rPr lang="en-US" dirty="0" smtClean="0"/>
              <a:t>Zoom in </a:t>
            </a:r>
            <a:r>
              <a:rPr lang="en-US" dirty="0" err="1" smtClean="0"/>
              <a:t>PaintShop</a:t>
            </a:r>
            <a:r>
              <a:rPr lang="en-US" baseline="0" dirty="0" smtClean="0"/>
              <a:t> Pro. </a:t>
            </a:r>
          </a:p>
          <a:p>
            <a:pPr eaLnBrk="1" hangingPunct="1">
              <a:spcBef>
                <a:spcPct val="0"/>
              </a:spcBef>
            </a:pPr>
            <a:r>
              <a:rPr lang="en-US" baseline="0" dirty="0" smtClean="0"/>
              <a:t>Demo 2: Zoom in Google maps.</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855E51B-7E05-4002-B88C-5A924EEDB102}" type="slidenum">
              <a:rPr lang="en-US" smtClean="0"/>
              <a:pPr/>
              <a:t>173</a:t>
            </a:fld>
            <a:endParaRPr lang="en-US" smtClean="0"/>
          </a:p>
        </p:txBody>
      </p:sp>
      <p:sp>
        <p:nvSpPr>
          <p:cNvPr id="109571" name="Rectangle 2"/>
          <p:cNvSpPr>
            <a:spLocks noGrp="1" noRot="1" noChangeAspect="1" noChangeArrowheads="1" noTextEdit="1"/>
          </p:cNvSpPr>
          <p:nvPr>
            <p:ph type="sldImg"/>
          </p:nvPr>
        </p:nvSpPr>
        <p:spPr>
          <a:xfrm>
            <a:off x="1535113" y="457200"/>
            <a:ext cx="3736975" cy="2801938"/>
          </a:xfrm>
          <a:ln/>
        </p:spPr>
      </p:sp>
      <p:sp>
        <p:nvSpPr>
          <p:cNvPr id="109572" name="Rectangle 3"/>
          <p:cNvSpPr>
            <a:spLocks noGrp="1" noChangeArrowheads="1"/>
          </p:cNvSpPr>
          <p:nvPr>
            <p:ph type="body" idx="1"/>
          </p:nvPr>
        </p:nvSpPr>
        <p:spPr>
          <a:xfrm>
            <a:off x="914400" y="4343400"/>
            <a:ext cx="5029200" cy="4114800"/>
          </a:xfrm>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Demo 1: Closing Tabs in Visual Studio vs. Closing Tabs in Chrome</a:t>
            </a:r>
          </a:p>
          <a:p>
            <a:pPr eaLnBrk="1" hangingPunct="1">
              <a:spcBef>
                <a:spcPct val="0"/>
              </a:spcBef>
            </a:pP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276B0D3-4EC9-4629-9530-8A83D3A3AC97}" type="slidenum">
              <a:rPr lang="en-US" smtClean="0"/>
              <a:pPr/>
              <a:t>174</a:t>
            </a:fld>
            <a:endParaRPr lang="en-US" smtClean="0"/>
          </a:p>
        </p:txBody>
      </p:sp>
      <p:sp>
        <p:nvSpPr>
          <p:cNvPr id="108547" name="Rectangle 2"/>
          <p:cNvSpPr>
            <a:spLocks noGrp="1" noRot="1" noChangeAspect="1" noChangeArrowheads="1" noTextEdit="1"/>
          </p:cNvSpPr>
          <p:nvPr>
            <p:ph type="sldImg"/>
          </p:nvPr>
        </p:nvSpPr>
        <p:spPr>
          <a:xfrm>
            <a:off x="1535113" y="457200"/>
            <a:ext cx="3736975" cy="2801938"/>
          </a:xfrm>
          <a:ln/>
        </p:spPr>
      </p:sp>
      <p:sp>
        <p:nvSpPr>
          <p:cNvPr id="108548"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smtClean="0"/>
              <a:t>Find in Visual Studio, watch the find dialog move when text below it is found. Do the same in Excel.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In Outlook, create a new email. Grab some formatted</a:t>
            </a:r>
            <a:r>
              <a:rPr lang="en-US" baseline="0" dirty="0" smtClean="0"/>
              <a:t> </a:t>
            </a:r>
            <a:r>
              <a:rPr lang="en-US" dirty="0" smtClean="0"/>
              <a:t>text from</a:t>
            </a:r>
            <a:r>
              <a:rPr lang="en-US" baseline="0" dirty="0" smtClean="0"/>
              <a:t> a web site and paste it into the email. Press the Ctrl key, and show how there is no apparent way to select the paste option.</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2E0982C-E98E-4B9D-9270-5433F322D7F9}" type="slidenum">
              <a:rPr lang="en-US" smtClean="0"/>
              <a:pPr/>
              <a:t>178</a:t>
            </a:fld>
            <a:endParaRPr lang="en-US" smtClean="0"/>
          </a:p>
        </p:txBody>
      </p:sp>
      <p:sp>
        <p:nvSpPr>
          <p:cNvPr id="110595" name="Rectangle 2"/>
          <p:cNvSpPr>
            <a:spLocks noGrp="1" noRot="1" noChangeAspect="1" noChangeArrowheads="1" noTextEdit="1"/>
          </p:cNvSpPr>
          <p:nvPr>
            <p:ph type="sldImg"/>
          </p:nvPr>
        </p:nvSpPr>
        <p:spPr>
          <a:xfrm>
            <a:off x="1535113" y="457200"/>
            <a:ext cx="3736975" cy="2801938"/>
          </a:xfrm>
          <a:ln/>
        </p:spPr>
      </p:sp>
      <p:sp>
        <p:nvSpPr>
          <p:cNvPr id="110596" name="Rectangle 3"/>
          <p:cNvSpPr>
            <a:spLocks noGrp="1" noChangeArrowheads="1"/>
          </p:cNvSpPr>
          <p:nvPr>
            <p:ph type="body" idx="1"/>
          </p:nvPr>
        </p:nvSpPr>
        <p:spPr>
          <a:noFill/>
          <a:ln/>
        </p:spPr>
        <p:txBody>
          <a:bodyPr/>
          <a:lstStyle/>
          <a:p>
            <a:pPr eaLnBrk="1" hangingPunct="1">
              <a:spcBef>
                <a:spcPct val="0"/>
              </a:spcBef>
            </a:pPr>
            <a:r>
              <a:rPr lang="en-US" smtClean="0"/>
              <a:t>Acceleration – two bonuses: 1. Long and short travel distances can have similar times. 2. Effectively hides jumpy animation on slow machines if start and end are slow and middle is fast.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A4142D08-4A96-4939-960F-1683B03C301E}" type="slidenum">
              <a:rPr lang="en-US" smtClean="0"/>
              <a:pPr/>
              <a:t>179</a:t>
            </a:fld>
            <a:endParaRPr lang="en-US" smtClean="0"/>
          </a:p>
        </p:txBody>
      </p:sp>
      <p:sp>
        <p:nvSpPr>
          <p:cNvPr id="111619" name="Rectangle 2"/>
          <p:cNvSpPr>
            <a:spLocks noGrp="1" noRot="1" noChangeAspect="1" noChangeArrowheads="1" noTextEdit="1"/>
          </p:cNvSpPr>
          <p:nvPr>
            <p:ph type="sldImg"/>
          </p:nvPr>
        </p:nvSpPr>
        <p:spPr>
          <a:xfrm>
            <a:off x="1535113" y="457200"/>
            <a:ext cx="3736975" cy="2801938"/>
          </a:xfrm>
          <a:ln/>
        </p:spPr>
      </p:sp>
      <p:sp>
        <p:nvSpPr>
          <p:cNvPr id="11162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smtClean="0"/>
              <a:t>Collecting Markers (also might want to mention transition of reorder parameters)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EDC987D-A9B4-4F4A-ACA6-E665711E49F8}" type="slidenum">
              <a:rPr lang="en-US" smtClean="0"/>
              <a:pPr/>
              <a:t>182</a:t>
            </a:fld>
            <a:endParaRPr lang="en-US" smtClean="0"/>
          </a:p>
        </p:txBody>
      </p:sp>
      <p:sp>
        <p:nvSpPr>
          <p:cNvPr id="112643" name="Rectangle 2"/>
          <p:cNvSpPr>
            <a:spLocks noGrp="1" noRot="1" noChangeAspect="1" noChangeArrowheads="1" noTextEdit="1"/>
          </p:cNvSpPr>
          <p:nvPr>
            <p:ph type="sldImg"/>
          </p:nvPr>
        </p:nvSpPr>
        <p:spPr>
          <a:xfrm>
            <a:off x="1535113" y="457200"/>
            <a:ext cx="3736975" cy="2801938"/>
          </a:xfrm>
          <a:ln/>
        </p:spPr>
      </p:sp>
      <p:sp>
        <p:nvSpPr>
          <p:cNvPr id="112644"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smtClean="0"/>
              <a:t>Note your distraction and recovery time</a:t>
            </a:r>
          </a:p>
          <a:p>
            <a:pPr eaLnBrk="1" hangingPunct="1">
              <a:spcBef>
                <a:spcPct val="0"/>
              </a:spcBef>
            </a:pPr>
            <a:r>
              <a:rPr lang="en-US" dirty="0" smtClean="0"/>
              <a:t>While you watch, observe necessary brain power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25K</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188</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82% of iPhone customers reported being “Very Satisfied</a:t>
            </a:r>
            <a:r>
              <a:rPr lang="en-US" baseline="0" dirty="0" smtClean="0"/>
              <a:t>” with their cell phones.</a:t>
            </a:r>
          </a:p>
          <a:p>
            <a:r>
              <a:rPr lang="en-US" baseline="0" dirty="0" smtClean="0"/>
              <a:t>Compare that with 36% of Samsung customers.</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189</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82% of iPhone customers reported being “Very Satisfied</a:t>
            </a:r>
            <a:r>
              <a:rPr lang="en-US" baseline="0" dirty="0" smtClean="0"/>
              <a:t>” with their cell phones.</a:t>
            </a:r>
          </a:p>
          <a:p>
            <a:r>
              <a:rPr lang="en-US" baseline="0" dirty="0" smtClean="0"/>
              <a:t>Compare that with 36% of Samsung customers.</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190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82% of iPhone customers reported being “Very Satisfied</a:t>
            </a:r>
            <a:r>
              <a:rPr lang="en-US" baseline="0" dirty="0" smtClean="0"/>
              <a:t>” with their cell phones.</a:t>
            </a:r>
          </a:p>
          <a:p>
            <a:r>
              <a:rPr lang="en-US" baseline="0" dirty="0" smtClean="0"/>
              <a:t>Compare that with 36% of Samsung customers.</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191</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82% of iPhone customers reported being “Very Satisfied</a:t>
            </a:r>
            <a:r>
              <a:rPr lang="en-US" baseline="0" dirty="0" smtClean="0"/>
              <a:t>” with their cell phones.</a:t>
            </a:r>
          </a:p>
          <a:p>
            <a:r>
              <a:rPr lang="en-US" baseline="0" dirty="0" smtClean="0"/>
              <a:t>Compare that with 36% of Samsung customers.</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192</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82% of iPhone customers reported being “Very Satisfied</a:t>
            </a:r>
            <a:r>
              <a:rPr lang="en-US" baseline="0" dirty="0" smtClean="0"/>
              <a:t>” with their cell phones.</a:t>
            </a:r>
          </a:p>
          <a:p>
            <a:r>
              <a:rPr lang="en-US" baseline="0" dirty="0" smtClean="0"/>
              <a:t>Compare that with 36% of Samsung customers.</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193</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BTW,</a:t>
            </a:r>
            <a:r>
              <a:rPr lang="en-US" baseline="0" dirty="0" smtClean="0"/>
              <a:t> does this slide remind you of any slides you’ve seen before in this session?</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196</a:t>
            </a:fld>
            <a:endParaRPr lang="en-US"/>
          </a:p>
        </p:txBody>
      </p:sp>
    </p:spTree>
    <p:extLst>
      <p:ext uri="{BB962C8B-B14F-4D97-AF65-F5344CB8AC3E}">
        <p14:creationId xmlns:p14="http://schemas.microsoft.com/office/powerpoint/2010/main" val="118060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Show Ribbon (larger buttons</a:t>
            </a:r>
            <a:r>
              <a:rPr lang="en-US" baseline="0" dirty="0" smtClean="0"/>
              <a:t> for more frequent items)</a:t>
            </a:r>
          </a:p>
          <a:p>
            <a:r>
              <a:rPr lang="en-US" baseline="0" dirty="0" smtClean="0"/>
              <a:t>Show thin Splitter for in Windows Explorer.</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slide remind you of</a:t>
            </a:r>
            <a:r>
              <a:rPr lang="en-US" baseline="0" dirty="0" smtClean="0"/>
              <a:t> anything?</a:t>
            </a:r>
            <a:endParaRPr lang="en-US" dirty="0"/>
          </a:p>
        </p:txBody>
      </p:sp>
      <p:sp>
        <p:nvSpPr>
          <p:cNvPr id="4" name="Slide Number Placeholder 3"/>
          <p:cNvSpPr>
            <a:spLocks noGrp="1"/>
          </p:cNvSpPr>
          <p:nvPr>
            <p:ph type="sldNum" sz="quarter" idx="10"/>
          </p:nvPr>
        </p:nvSpPr>
        <p:spPr/>
        <p:txBody>
          <a:bodyPr/>
          <a:lstStyle/>
          <a:p>
            <a:pPr>
              <a:defRPr/>
            </a:pPr>
            <a:fld id="{D23F57C1-8978-411B-842D-4663D9F7805E}" type="slidenum">
              <a:rPr lang="en-US" smtClean="0"/>
              <a:pPr>
                <a:defRPr/>
              </a:pPr>
              <a:t>200</a:t>
            </a:fld>
            <a:endParaRPr lang="en-US"/>
          </a:p>
        </p:txBody>
      </p:sp>
    </p:spTree>
    <p:extLst>
      <p:ext uri="{BB962C8B-B14F-4D97-AF65-F5344CB8AC3E}">
        <p14:creationId xmlns:p14="http://schemas.microsoft.com/office/powerpoint/2010/main" val="2951645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9/1/2011 3:10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 2007 Microsoft Corporation. All rights reserved. Microsoft, Windows, Windows Vista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prstClr val="black"/>
                </a:solidFill>
              </a:rPr>
            </a:br>
            <a:r>
              <a:rPr lang="en-US"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206</a:t>
            </a:fld>
            <a:endParaRPr lang="en-US" dirty="0">
              <a:solidFill>
                <a:prstClr val="black"/>
              </a:solidFill>
            </a:endParaRPr>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Note that sometimes it’s possible for </a:t>
            </a:r>
            <a:r>
              <a:rPr lang="en-US" sz="900" dirty="0" smtClean="0">
                <a:solidFill>
                  <a:schemeClr val="tx1">
                    <a:lumMod val="75000"/>
                  </a:schemeClr>
                </a:solidFill>
              </a:rPr>
              <a:t>Variance from the User Model to have</a:t>
            </a:r>
            <a:r>
              <a:rPr lang="en-US" sz="900" baseline="0" dirty="0" smtClean="0">
                <a:solidFill>
                  <a:schemeClr val="tx1">
                    <a:lumMod val="75000"/>
                  </a:schemeClr>
                </a:solidFill>
              </a:rPr>
              <a:t> a *POSITIVE* impact on Efficiency.</a:t>
            </a:r>
            <a:endParaRPr lang="en-US" sz="900" dirty="0" smtClean="0">
              <a:solidFill>
                <a:schemeClr val="tx1">
                  <a:lumMod val="75000"/>
                </a:schemeClr>
              </a:solidFill>
            </a:endParaRPr>
          </a:p>
          <a:p>
            <a:r>
              <a:rPr lang="en-US" sz="900" dirty="0" smtClean="0">
                <a:solidFill>
                  <a:schemeClr val="tx1">
                    <a:lumMod val="75000"/>
                  </a:schemeClr>
                </a:solidFill>
              </a:rPr>
              <a:t>Stacked or Serial UIs can sometimes have a NEGATIVE impact on Discoverability</a:t>
            </a:r>
            <a:r>
              <a:rPr lang="en-US" sz="900" baseline="0" dirty="0" smtClean="0">
                <a:solidFill>
                  <a:schemeClr val="tx1">
                    <a:lumMod val="75000"/>
                  </a:schemeClr>
                </a:solidFill>
              </a:rPr>
              <a:t> and Ease of Orientation.</a:t>
            </a:r>
          </a:p>
          <a:p>
            <a:r>
              <a:rPr lang="en-US" sz="900" baseline="0" dirty="0" smtClean="0">
                <a:solidFill>
                  <a:schemeClr val="tx1">
                    <a:lumMod val="75000"/>
                  </a:schemeClr>
                </a:solidFill>
              </a:rPr>
              <a:t>Noise can impact efficiency by simply making it harder to work and see the data.</a:t>
            </a:r>
            <a:endParaRPr lang="en-US" sz="900" dirty="0" smtClean="0">
              <a:solidFill>
                <a:schemeClr val="tx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Show Ribbon (larger buttons</a:t>
            </a:r>
            <a:r>
              <a:rPr lang="en-US" baseline="0" dirty="0" smtClean="0"/>
              <a:t> for more frequent items)</a:t>
            </a:r>
          </a:p>
          <a:p>
            <a:r>
              <a:rPr lang="en-US" baseline="0" dirty="0" smtClean="0"/>
              <a:t>Show thin Splitter for in Windows Explorer.</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Misspelling in word</a:t>
            </a:r>
            <a:r>
              <a:rPr lang="en-US" baseline="0" dirty="0" smtClean="0"/>
              <a:t> (type “</a:t>
            </a:r>
            <a:r>
              <a:rPr lang="en-US" baseline="0" dirty="0" err="1" smtClean="0"/>
              <a:t>mispelling</a:t>
            </a:r>
            <a:r>
              <a:rPr lang="en-US" baseline="0" dirty="0" smtClean="0"/>
              <a:t>“ in Word).</a:t>
            </a:r>
          </a:p>
          <a:p>
            <a:r>
              <a:rPr lang="en-US" baseline="0" dirty="0" smtClean="0"/>
              <a:t>Demo 2: Show thin Splitter in Windows Explorer.</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en-US" dirty="0" smtClean="0"/>
              <a:t>Demo 1: Try to find an event</a:t>
            </a:r>
            <a:r>
              <a:rPr lang="en-US" baseline="0" dirty="0" smtClean="0"/>
              <a:t> in Visual Studio inside </a:t>
            </a:r>
            <a:r>
              <a:rPr lang="en-US" baseline="0" dirty="0" err="1" smtClean="0"/>
              <a:t>Program.cs</a:t>
            </a:r>
            <a:r>
              <a:rPr lang="en-US" baseline="0" dirty="0" smtClean="0"/>
              <a:t> of the </a:t>
            </a:r>
            <a:r>
              <a:rPr lang="en-US" baseline="0" dirty="0" err="1" smtClean="0"/>
              <a:t>ComboBox</a:t>
            </a:r>
            <a:r>
              <a:rPr lang="en-US" baseline="0" dirty="0" smtClean="0"/>
              <a:t> program. Notice the physical and mental effort required to wade through the noise. The tiny window increases the precision necessary to get the event into view. The path is long and precise.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Demo 2</a:t>
            </a:r>
            <a:r>
              <a:rPr lang="en-US" baseline="0" dirty="0" smtClean="0"/>
              <a:t>: What’s the shortcut to Encapsulate a Field? Try to encapsulate the field using keyboard shortcuts in </a:t>
            </a:r>
            <a:r>
              <a:rPr lang="en-US" sz="1200" kern="1200" dirty="0" err="1" smtClean="0">
                <a:solidFill>
                  <a:schemeClr val="tx1"/>
                </a:solidFill>
                <a:latin typeface="+mn-lt"/>
                <a:ea typeface="+mn-ea"/>
                <a:cs typeface="+mn-cs"/>
              </a:rPr>
              <a:t>FrmComboListComparison.cs</a:t>
            </a:r>
            <a:r>
              <a:rPr lang="en-US" sz="1200" kern="1200" dirty="0" smtClean="0">
                <a:solidFill>
                  <a:schemeClr val="tx1"/>
                </a:solidFill>
                <a:latin typeface="+mn-lt"/>
                <a:ea typeface="+mn-ea"/>
                <a:cs typeface="+mn-cs"/>
              </a:rPr>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10FCF8-3530-4B19-8722-BFF994EEEAA4}" type="datetime1">
              <a:rPr lang="en-US"/>
              <a:pPr>
                <a:defRPr/>
              </a:pPr>
              <a:t>9/1/2011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FBE3C9-B8C1-47A1-99C0-0B2603D0EF8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BA7FAE-4594-4417-BFE8-23DD3FB24E0F}" type="datetime1">
              <a:rPr lang="en-US"/>
              <a:pPr>
                <a:defRPr/>
              </a:pPr>
              <a:t>9/1/2011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1841AB-E9EF-45DC-A021-5CE5466C725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A78116-8727-47A3-8895-2637B26D25CE}" type="datetime1">
              <a:rPr lang="en-US"/>
              <a:pPr>
                <a:defRPr/>
              </a:pPr>
              <a:t>9/1/2011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4688BB-D13D-4274-8D4D-E23BD6FFD1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 &amp; A">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370012" y="1905000"/>
            <a:ext cx="6994950" cy="1384995"/>
          </a:xfrm>
          <a:scene3d>
            <a:camera prst="orthographicFront"/>
            <a:lightRig rig="contrasting" dir="t"/>
          </a:scene3d>
          <a:sp3d/>
        </p:spPr>
        <p:txBody>
          <a:bodyPr anchor="t" anchorCtr="0">
            <a:noAutofit/>
            <a:sp3d extrusionH="57150">
              <a:bevelT w="19050" h="31750"/>
              <a:contourClr>
                <a:srgbClr val="CCFF99"/>
              </a:contourClr>
            </a:sp3d>
          </a:bodyPr>
          <a:lstStyle>
            <a:lvl1pPr marL="0" indent="0" algn="l">
              <a:buFont typeface="Arial" pitchFamily="34" charset="0"/>
              <a:buNone/>
              <a:defRPr kumimoji="0" lang="en-US" sz="10000" b="0" i="0" u="none" strike="noStrike" kern="1200" cap="none" spc="-500" normalizeH="0" baseline="0" noProof="0" dirty="0" smtClean="0">
                <a:ln w="11430"/>
                <a:solidFill>
                  <a:srgbClr val="3A54D6"/>
                </a:solidFill>
                <a:effectLst/>
                <a:uLnTx/>
                <a:uFillTx/>
                <a:latin typeface="Calibri" pitchFamily="34" charset="0"/>
                <a:ea typeface="+mn-ea"/>
                <a:cs typeface="+mn-cs"/>
              </a:defRPr>
            </a:lvl1pPr>
          </a:lstStyle>
          <a:p>
            <a:pPr lvl="0"/>
            <a:r>
              <a:rPr lang="en-US" dirty="0" smtClean="0"/>
              <a:t>Q &amp; A</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57150"/>
            <a:ext cx="9143999" cy="664797"/>
          </a:xfrm>
          <a:prstGeom prst="rect">
            <a:avLst/>
          </a:prstGeom>
        </p:spPr>
        <p:txBody>
          <a:bodyPr/>
          <a:lstStyle>
            <a:lvl1pPr>
              <a:defRPr b="1">
                <a:solidFill>
                  <a:srgbClr val="0078AD"/>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700213"/>
            <a:ext cx="4038600" cy="244374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00213"/>
            <a:ext cx="4038600" cy="244374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noChangeArrowheads="1"/>
          </p:cNvSpPr>
          <p:nvPr>
            <p:ph type="dt" sz="half" idx="10"/>
          </p:nvPr>
        </p:nvSpPr>
        <p:spPr>
          <a:xfrm>
            <a:off x="457200" y="6245225"/>
            <a:ext cx="2133600" cy="476251"/>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1"/>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1"/>
          </a:xfrm>
          <a:prstGeom prst="rect">
            <a:avLst/>
          </a:prstGeom>
          <a:ln/>
        </p:spPr>
        <p:txBody>
          <a:bodyPr/>
          <a:lstStyle>
            <a:lvl1pPr>
              <a:defRPr/>
            </a:lvl1pPr>
          </a:lstStyle>
          <a:p>
            <a:pPr>
              <a:defRPr/>
            </a:pPr>
            <a:fld id="{71CE0392-E0EA-450C-821C-F9871D4EE5D7}" type="slidenum">
              <a:rPr lang="en-US"/>
              <a:pPr>
                <a:defRPr/>
              </a:pPr>
              <a:t>‹#›</a:t>
            </a:fld>
            <a:endParaRPr lang="en-US"/>
          </a:p>
        </p:txBody>
      </p:sp>
    </p:spTree>
    <p:extLst>
      <p:ext uri="{BB962C8B-B14F-4D97-AF65-F5344CB8AC3E}">
        <p14:creationId xmlns:p14="http://schemas.microsoft.com/office/powerpoint/2010/main" val="302353990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8923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662293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61804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3232357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59309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50533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805455-178C-4C77-BBA2-C6B5A00730F1}" type="datetime1">
              <a:rPr lang="en-US"/>
              <a:pPr>
                <a:defRPr/>
              </a:pPr>
              <a:t>9/1/2011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E5140A-2F92-4E34-B881-E070D929F72B}" type="slidenum">
              <a:rPr lang="en-US"/>
              <a:pPr>
                <a:defRPr/>
              </a:pPr>
              <a:t>‹#›</a:t>
            </a:fld>
            <a:endParaRPr lang="en-US"/>
          </a:p>
        </p:txBody>
      </p:sp>
      <p:sp>
        <p:nvSpPr>
          <p:cNvPr id="7" name="Rectangle 6"/>
          <p:cNvSpPr/>
          <p:nvPr userDrawn="1"/>
        </p:nvSpPr>
        <p:spPr>
          <a:xfrm flipV="1">
            <a:off x="0" y="914400"/>
            <a:ext cx="9144000" cy="5943600"/>
          </a:xfrm>
          <a:prstGeom prst="rect">
            <a:avLst/>
          </a:pr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838200"/>
          </a:xfrm>
        </p:spPr>
        <p:txBody>
          <a:bodyPr/>
          <a:lstStyle>
            <a:lvl1pPr>
              <a:defRPr>
                <a:solidFill>
                  <a:srgbClr val="433219"/>
                </a:solidFill>
              </a:defRPr>
            </a:lvl1pPr>
          </a:lstStyle>
          <a:p>
            <a:r>
              <a:rPr lang="en-US" dirty="0"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836601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811816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414691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234019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51647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35973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160704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36923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960005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3399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3CC94D-AD45-4D9D-9CEF-BEAE92DA9B40}" type="datetime1">
              <a:rPr lang="en-US"/>
              <a:pPr>
                <a:defRPr/>
              </a:pPr>
              <a:t>9/1/2011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E37E14-569E-489E-AF38-F8D7E923449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2947378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1482353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726056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596946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29540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540429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80026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489075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4099875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289244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E7FCAF-BC02-46D1-AAA0-6173E4DED3E7}" type="datetime1">
              <a:rPr lang="en-US"/>
              <a:pPr>
                <a:defRPr/>
              </a:pPr>
              <a:t>9/1/2011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972053-AAEF-43CA-BB8A-2680C823547C}" type="slidenum">
              <a:rPr lang="en-US"/>
              <a:pPr>
                <a:defRPr/>
              </a:pPr>
              <a:t>‹#›</a:t>
            </a:fld>
            <a:endParaRPr lang="en-US"/>
          </a:p>
        </p:txBody>
      </p:sp>
      <p:sp>
        <p:nvSpPr>
          <p:cNvPr id="2" name="Title 1"/>
          <p:cNvSpPr>
            <a:spLocks noGrp="1"/>
          </p:cNvSpPr>
          <p:nvPr>
            <p:ph type="title"/>
          </p:nvPr>
        </p:nvSpPr>
        <p:spPr>
          <a:xfrm>
            <a:off x="0" y="0"/>
            <a:ext cx="9144000" cy="990600"/>
          </a:xfrm>
        </p:spPr>
        <p:txBody>
          <a:bodyPr/>
          <a:lstStyle/>
          <a:p>
            <a:r>
              <a:rPr lang="en-US" dirty="0" smtClean="0"/>
              <a:t>Click to edit Master title style</a:t>
            </a:r>
            <a:endParaRPr lang="en-US" dirty="0"/>
          </a:p>
        </p:txBody>
      </p:sp>
      <p:sp>
        <p:nvSpPr>
          <p:cNvPr id="9" name="Rectangle 8"/>
          <p:cNvSpPr/>
          <p:nvPr userDrawn="1"/>
        </p:nvSpPr>
        <p:spPr>
          <a:xfrm flipV="1">
            <a:off x="0" y="838200"/>
            <a:ext cx="9144000" cy="6019800"/>
          </a:xfrm>
          <a:prstGeom prst="rect">
            <a:avLst/>
          </a:prstGeom>
          <a:solidFill>
            <a:srgbClr val="FFFFFF">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7192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EA9877-5EA5-4A29-8E77-427E3FF66EA2}" type="datetime1">
              <a:rPr lang="en-US"/>
              <a:pPr>
                <a:defRPr/>
              </a:pPr>
              <a:t>9/1/2011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267E33-4F32-41E7-AB82-AA499C6421E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0D2715-49E3-4F42-B581-1631E5AEBCEE}" type="datetime1">
              <a:rPr lang="en-US"/>
              <a:pPr>
                <a:defRPr/>
              </a:pPr>
              <a:t>9/1/2011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178750-20DC-4F2C-95DB-19C4F37089B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A78DC9-4D7B-467E-AA92-93FB4AA8BA7B}" type="datetime1">
              <a:rPr lang="en-US"/>
              <a:pPr>
                <a:defRPr/>
              </a:pPr>
              <a:t>9/1/2011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B5D630-028A-49F7-AA04-CE712D7927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B6F7CB-2EF4-468A-B691-783D81ED7F55}" type="datetime1">
              <a:rPr lang="en-US"/>
              <a:pPr>
                <a:defRPr/>
              </a:pPr>
              <a:t>9/1/2011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D0BADC-96AC-4912-AE30-E58C78F651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42CEF-C083-42C7-A6E6-31186D0E5E1C}" type="datetime1">
              <a:rPr lang="en-US"/>
              <a:pPr>
                <a:defRPr/>
              </a:pPr>
              <a:t>9/1/2011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4E95D4-14DD-4D5C-8E01-3D433E535D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3.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l="-7000" r="-7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8C769E4-4C84-45BC-AC2D-BFA6392028EB}" type="datetime1">
              <a:rPr lang="en-US"/>
              <a:pPr>
                <a:defRPr/>
              </a:pPr>
              <a:t>9/1/2011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9763E0-5DE1-48A5-BEF5-9C24C8F569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fld id="{1434DAEF-ADEF-4314-AB1F-69B7FB6E84BE}" type="datetime1">
              <a:rPr lang="en-AU" smtClean="0">
                <a:solidFill>
                  <a:srgbClr val="FFFFFF"/>
                </a:solidFill>
              </a:rPr>
              <a:pPr fontAlgn="auto">
                <a:spcBef>
                  <a:spcPts val="0"/>
                </a:spcBef>
                <a:spcAft>
                  <a:spcPts val="0"/>
                </a:spcAft>
              </a:pPr>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fld id="{2721943D-A7F9-4474-AC48-B5E8E9B2DDB3}" type="slidenum">
              <a:rPr lang="en-AU" smtClean="0">
                <a:solidFill>
                  <a:srgbClr val="FFFFFF"/>
                </a:solidFill>
              </a:rPr>
              <a:pPr fontAlgn="auto">
                <a:spcBef>
                  <a:spcPts val="0"/>
                </a:spcBef>
                <a:spcAft>
                  <a:spcPts val="0"/>
                </a:spcAft>
              </a:pPr>
              <a:t>‹#›</a:t>
            </a:fld>
            <a:endParaRPr lang="en-AU" dirty="0">
              <a:solidFill>
                <a:srgbClr val="FFFFFF"/>
              </a:solidFill>
            </a:endParaRPr>
          </a:p>
        </p:txBody>
      </p:sp>
    </p:spTree>
    <p:extLst>
      <p:ext uri="{BB962C8B-B14F-4D97-AF65-F5344CB8AC3E}">
        <p14:creationId xmlns:p14="http://schemas.microsoft.com/office/powerpoint/2010/main" val="29720686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fld id="{1434DAEF-ADEF-4314-AB1F-69B7FB6E84BE}" type="datetime1">
              <a:rPr lang="en-AU" smtClean="0">
                <a:solidFill>
                  <a:srgbClr val="FFFFFF"/>
                </a:solidFill>
              </a:rPr>
              <a:pPr fontAlgn="auto">
                <a:spcBef>
                  <a:spcPts val="0"/>
                </a:spcBef>
                <a:spcAft>
                  <a:spcPts val="0"/>
                </a:spcAft>
              </a:pPr>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pPr fontAlgn="auto">
              <a:spcBef>
                <a:spcPts val="0"/>
              </a:spcBef>
              <a:spcAft>
                <a:spcPts val="0"/>
              </a:spcAft>
            </a:pPr>
            <a:fld id="{2721943D-A7F9-4474-AC48-B5E8E9B2DDB3}" type="slidenum">
              <a:rPr lang="en-AU" smtClean="0">
                <a:solidFill>
                  <a:srgbClr val="FFFFFF"/>
                </a:solidFill>
              </a:rPr>
              <a:pPr fontAlgn="auto">
                <a:spcBef>
                  <a:spcPts val="0"/>
                </a:spcBef>
                <a:spcAft>
                  <a:spcPts val="0"/>
                </a:spcAft>
              </a:pPr>
              <a:t>‹#›</a:t>
            </a:fld>
            <a:endParaRPr lang="en-AU" dirty="0">
              <a:solidFill>
                <a:srgbClr val="FFFFFF"/>
              </a:solidFill>
            </a:endParaRPr>
          </a:p>
        </p:txBody>
      </p:sp>
    </p:spTree>
    <p:extLst>
      <p:ext uri="{BB962C8B-B14F-4D97-AF65-F5344CB8AC3E}">
        <p14:creationId xmlns:p14="http://schemas.microsoft.com/office/powerpoint/2010/main" val="284161199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rkm@devexpres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w3schools.com/browsers/browsers_display.as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theelaborated.net/blog/2011/4/13/consider-the-retina-display.html"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theelaborated.net/blog/2011/4/13/consider-the-retina-display.html"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en.wikipedia.org/wiki/List_of_displays_by_pixel_density"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en.wikipedia.org/wiki/List_of_displays_by_pixel_density"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hyperlink" Target="http://en.wikipedia.org/wiki/List_of_displays_by_pixel_densit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4.png"/></Relationships>
</file>

<file path=ppt/slides/_rels/slide192.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3.jpeg"/><Relationship Id="rId4" Type="http://schemas.openxmlformats.org/officeDocument/2006/relationships/image" Target="../media/image114.png"/></Relationships>
</file>

<file path=ppt/slides/_rels/slide19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4.png"/></Relationships>
</file>

<file path=ppt/slides/_rels/slide1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33.jpeg"/><Relationship Id="rId2" Type="http://schemas.openxmlformats.org/officeDocument/2006/relationships/image" Target="../media/image28.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0.png"/><Relationship Id="rId9" Type="http://schemas.microsoft.com/office/2007/relationships/hdphoto" Target="../media/hdphoto1.wdp"/><Relationship Id="rId14"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Science of Great UI</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a:t>
            </a:fld>
            <a:endParaRPr lang="en-US"/>
          </a:p>
        </p:txBody>
      </p:sp>
      <p:sp>
        <p:nvSpPr>
          <p:cNvPr id="7" name="Title 1"/>
          <p:cNvSpPr txBox="1">
            <a:spLocks/>
          </p:cNvSpPr>
          <p:nvPr/>
        </p:nvSpPr>
        <p:spPr>
          <a:xfrm>
            <a:off x="4800600" y="3810000"/>
            <a:ext cx="5410200" cy="2438400"/>
          </a:xfrm>
          <a:prstGeom prst="rect">
            <a:avLst/>
          </a:prstGeom>
        </p:spPr>
        <p:txBody>
          <a:bodyPr>
            <a:normAutofit fontScale="25000" lnSpcReduction="20000"/>
          </a:bodyPr>
          <a:lstStyle/>
          <a:p>
            <a:pPr fontAlgn="auto">
              <a:spcAft>
                <a:spcPts val="0"/>
              </a:spcAft>
              <a:defRPr/>
            </a:pPr>
            <a:r>
              <a:rPr lang="en-US" sz="16000" dirty="0" smtClean="0">
                <a:latin typeface="+mn-lt"/>
                <a:ea typeface="+mj-ea"/>
                <a:cs typeface="+mj-cs"/>
              </a:rPr>
              <a:t>Mark Miller</a:t>
            </a:r>
          </a:p>
          <a:p>
            <a:pPr fontAlgn="auto">
              <a:spcAft>
                <a:spcPts val="0"/>
              </a:spcAft>
              <a:defRPr/>
            </a:pPr>
            <a:r>
              <a:rPr lang="en-US" sz="12000" dirty="0" smtClean="0">
                <a:latin typeface="+mn-lt"/>
                <a:ea typeface="+mj-ea"/>
                <a:cs typeface="+mj-cs"/>
              </a:rPr>
              <a:t>Chief Scientist</a:t>
            </a:r>
          </a:p>
          <a:p>
            <a:pPr fontAlgn="auto">
              <a:spcAft>
                <a:spcPts val="0"/>
              </a:spcAft>
              <a:defRPr/>
            </a:pPr>
            <a:r>
              <a:rPr lang="en-US" sz="12000" dirty="0" smtClean="0">
                <a:latin typeface="+mn-lt"/>
                <a:ea typeface="+mj-ea"/>
                <a:cs typeface="+mj-cs"/>
              </a:rPr>
              <a:t>DevExpress</a:t>
            </a:r>
          </a:p>
          <a:p>
            <a:pPr fontAlgn="auto">
              <a:spcAft>
                <a:spcPts val="0"/>
              </a:spcAft>
              <a:defRPr/>
            </a:pPr>
            <a:endParaRPr lang="en-US" sz="12000" dirty="0" smtClean="0">
              <a:latin typeface="+mn-lt"/>
              <a:ea typeface="+mj-ea"/>
              <a:cs typeface="+mj-cs"/>
            </a:endParaRPr>
          </a:p>
          <a:p>
            <a:pPr fontAlgn="auto">
              <a:spcAft>
                <a:spcPts val="0"/>
              </a:spcAft>
              <a:defRPr/>
            </a:pPr>
            <a:r>
              <a:rPr lang="en-US" sz="8000" dirty="0" smtClean="0">
                <a:solidFill>
                  <a:schemeClr val="tx2"/>
                </a:solidFill>
                <a:latin typeface="+mn-lt"/>
                <a:ea typeface="+mj-ea"/>
                <a:cs typeface="+mj-cs"/>
              </a:rPr>
              <a:t>Twitter: @</a:t>
            </a:r>
            <a:r>
              <a:rPr lang="en-US" sz="8000" dirty="0" err="1" smtClean="0">
                <a:solidFill>
                  <a:schemeClr val="tx2"/>
                </a:solidFill>
                <a:latin typeface="+mn-lt"/>
                <a:ea typeface="+mj-ea"/>
                <a:cs typeface="+mj-cs"/>
              </a:rPr>
              <a:t>MillerMark</a:t>
            </a:r>
            <a:endParaRPr lang="en-US" sz="8000" dirty="0" smtClean="0">
              <a:solidFill>
                <a:schemeClr val="tx2"/>
              </a:solidFill>
              <a:latin typeface="+mn-lt"/>
              <a:ea typeface="+mj-ea"/>
              <a:cs typeface="+mj-cs"/>
            </a:endParaRPr>
          </a:p>
          <a:p>
            <a:pPr fontAlgn="auto">
              <a:spcAft>
                <a:spcPts val="0"/>
              </a:spcAft>
              <a:defRPr/>
            </a:pPr>
            <a:r>
              <a:rPr lang="en-US" sz="8000" dirty="0" smtClean="0">
                <a:solidFill>
                  <a:schemeClr val="tx2"/>
                </a:solidFill>
                <a:latin typeface="+mn-lt"/>
                <a:ea typeface="+mj-ea"/>
                <a:cs typeface="+mj-cs"/>
              </a:rPr>
              <a:t>Email: </a:t>
            </a:r>
            <a:r>
              <a:rPr lang="en-US" sz="8000" dirty="0" smtClean="0">
                <a:solidFill>
                  <a:schemeClr val="tx2"/>
                </a:solidFill>
                <a:latin typeface="+mn-lt"/>
                <a:ea typeface="+mj-ea"/>
                <a:cs typeface="+mj-cs"/>
                <a:hlinkClick r:id="rId2"/>
              </a:rPr>
              <a:t>markm@devexpress.com</a:t>
            </a:r>
            <a:endParaRPr lang="en-US" sz="8000" dirty="0" smtClean="0">
              <a:solidFill>
                <a:schemeClr val="tx2"/>
              </a:solidFill>
              <a:latin typeface="+mn-lt"/>
              <a:ea typeface="+mj-ea"/>
              <a:cs typeface="+mj-cs"/>
            </a:endParaRPr>
          </a:p>
          <a:p>
            <a:pPr fontAlgn="auto">
              <a:spcAft>
                <a:spcPts val="0"/>
              </a:spcAft>
              <a:defRPr/>
            </a:pPr>
            <a:r>
              <a:rPr lang="en-US" sz="8000" dirty="0" smtClean="0">
                <a:solidFill>
                  <a:schemeClr val="tx2"/>
                </a:solidFill>
                <a:latin typeface="+mn-lt"/>
                <a:ea typeface="+mj-ea"/>
                <a:cs typeface="+mj-cs"/>
              </a:rPr>
              <a:t>Blog: devexpress.com/mark</a:t>
            </a:r>
            <a:r>
              <a:rPr lang="en-US" sz="2800" dirty="0">
                <a:solidFill>
                  <a:schemeClr val="tx2"/>
                </a:solidFill>
                <a:latin typeface="+mn-lt"/>
                <a:ea typeface="+mj-ea"/>
                <a:cs typeface="+mj-cs"/>
              </a:rPr>
              <a:t/>
            </a:r>
            <a:br>
              <a:rPr lang="en-US" sz="2800" dirty="0">
                <a:solidFill>
                  <a:schemeClr val="tx2"/>
                </a:solidFill>
                <a:latin typeface="+mn-lt"/>
                <a:ea typeface="+mj-ea"/>
                <a:cs typeface="+mj-cs"/>
              </a:rPr>
            </a:br>
            <a:r>
              <a:rPr lang="en-US" sz="3500" dirty="0">
                <a:solidFill>
                  <a:schemeClr val="tx2"/>
                </a:solidFill>
                <a:latin typeface="+mn-lt"/>
                <a:ea typeface="+mj-ea"/>
                <a:cs typeface="+mj-cs"/>
              </a:rPr>
              <a:t/>
            </a:r>
            <a:br>
              <a:rPr lang="en-US" sz="3500" dirty="0">
                <a:solidFill>
                  <a:schemeClr val="tx2"/>
                </a:solidFill>
                <a:latin typeface="+mn-lt"/>
                <a:ea typeface="+mj-ea"/>
                <a:cs typeface="+mj-cs"/>
              </a:rPr>
            </a:br>
            <a:r>
              <a:rPr lang="en-US" sz="3500" dirty="0">
                <a:solidFill>
                  <a:schemeClr val="tx2"/>
                </a:solidFill>
                <a:latin typeface="+mn-lt"/>
                <a:ea typeface="+mj-ea"/>
                <a:cs typeface="+mj-cs"/>
              </a:rPr>
              <a:t> </a:t>
            </a:r>
            <a:br>
              <a:rPr lang="en-US" sz="3500" dirty="0">
                <a:solidFill>
                  <a:schemeClr val="tx2"/>
                </a:solidFill>
                <a:latin typeface="+mn-lt"/>
                <a:ea typeface="+mj-ea"/>
                <a:cs typeface="+mj-cs"/>
              </a:rPr>
            </a:br>
            <a:endParaRPr lang="en-US" sz="3500" dirty="0">
              <a:solidFill>
                <a:schemeClr val="tx2"/>
              </a:solidFill>
              <a:latin typeface="+mn-lt"/>
              <a:ea typeface="+mj-ea"/>
              <a:cs typeface="+mj-cs"/>
            </a:endParaRPr>
          </a:p>
        </p:txBody>
      </p:sp>
    </p:spTree>
    <p:extLst>
      <p:ext uri="{BB962C8B-B14F-4D97-AF65-F5344CB8AC3E}">
        <p14:creationId xmlns:p14="http://schemas.microsoft.com/office/powerpoint/2010/main" val="32004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flipH="1" flipV="1">
            <a:off x="4876799" y="1447800"/>
            <a:ext cx="4151633" cy="2286000"/>
          </a:xfrm>
          <a:prstGeom prst="cloudCallout">
            <a:avLst>
              <a:gd name="adj1" fmla="val -217455"/>
              <a:gd name="adj2" fmla="val 190595"/>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Callout 3"/>
          <p:cNvSpPr/>
          <p:nvPr/>
        </p:nvSpPr>
        <p:spPr>
          <a:xfrm>
            <a:off x="228600" y="1601235"/>
            <a:ext cx="4114800" cy="2209800"/>
          </a:xfrm>
          <a:prstGeom prst="cloudCallout">
            <a:avLst>
              <a:gd name="adj1" fmla="val -217455"/>
              <a:gd name="adj2" fmla="val 190595"/>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p:txBody>
          <a:bodyPr anchor="t"/>
          <a:lstStyle/>
          <a:p>
            <a:pPr eaLnBrk="1" hangingPunct="1"/>
            <a:r>
              <a:rPr lang="en-US" dirty="0" smtClean="0"/>
              <a:t>Cost of Interaction</a:t>
            </a:r>
          </a:p>
        </p:txBody>
      </p:sp>
      <p:sp>
        <p:nvSpPr>
          <p:cNvPr id="7171" name="Rectangle 3"/>
          <p:cNvSpPr>
            <a:spLocks noGrp="1" noChangeArrowheads="1"/>
          </p:cNvSpPr>
          <p:nvPr>
            <p:ph idx="1"/>
          </p:nvPr>
        </p:nvSpPr>
        <p:spPr>
          <a:xfrm>
            <a:off x="715965" y="1147575"/>
            <a:ext cx="7864475" cy="5558026"/>
          </a:xfrm>
        </p:spPr>
        <p:txBody>
          <a:bodyPr/>
          <a:lstStyle/>
          <a:p>
            <a:pPr eaLnBrk="1" hangingPunct="1"/>
            <a:endParaRPr lang="en-US" dirty="0" smtClean="0"/>
          </a:p>
          <a:p>
            <a:pPr lvl="1">
              <a:buNone/>
            </a:pPr>
            <a:endParaRPr lang="en-US" dirty="0" smtClean="0"/>
          </a:p>
        </p:txBody>
      </p:sp>
      <p:sp>
        <p:nvSpPr>
          <p:cNvPr id="2" name="Rectangle 1"/>
          <p:cNvSpPr/>
          <p:nvPr/>
        </p:nvSpPr>
        <p:spPr>
          <a:xfrm>
            <a:off x="5943600" y="2175302"/>
            <a:ext cx="2034531" cy="830997"/>
          </a:xfrm>
          <a:prstGeom prst="rect">
            <a:avLst/>
          </a:prstGeom>
        </p:spPr>
        <p:txBody>
          <a:bodyPr wrap="none">
            <a:spAutoFit/>
          </a:bodyPr>
          <a:lstStyle/>
          <a:p>
            <a:pPr eaLnBrk="1" hangingPunct="1"/>
            <a:r>
              <a:rPr lang="en-US" sz="4800" dirty="0"/>
              <a:t>Mental</a:t>
            </a:r>
          </a:p>
        </p:txBody>
      </p:sp>
      <p:sp>
        <p:nvSpPr>
          <p:cNvPr id="3" name="Rectangle 2"/>
          <p:cNvSpPr/>
          <p:nvPr/>
        </p:nvSpPr>
        <p:spPr>
          <a:xfrm>
            <a:off x="990600" y="2190572"/>
            <a:ext cx="2476960" cy="830997"/>
          </a:xfrm>
          <a:prstGeom prst="rect">
            <a:avLst/>
          </a:prstGeom>
        </p:spPr>
        <p:txBody>
          <a:bodyPr wrap="none">
            <a:spAutoFit/>
          </a:bodyPr>
          <a:lstStyle/>
          <a:p>
            <a:r>
              <a:rPr lang="en-US" sz="4800" dirty="0"/>
              <a:t>Physical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49" y="3962400"/>
            <a:ext cx="3143020" cy="25763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150" y="3977713"/>
            <a:ext cx="2224850" cy="2690822"/>
          </a:xfrm>
          <a:prstGeom prst="rect">
            <a:avLst/>
          </a:prstGeom>
        </p:spPr>
      </p:pic>
      <p:grpSp>
        <p:nvGrpSpPr>
          <p:cNvPr id="12" name="Group 11"/>
          <p:cNvGrpSpPr/>
          <p:nvPr/>
        </p:nvGrpSpPr>
        <p:grpSpPr>
          <a:xfrm>
            <a:off x="-381000" y="3793047"/>
            <a:ext cx="5334000" cy="2571983"/>
            <a:chOff x="-381000" y="3793047"/>
            <a:chExt cx="5334000" cy="2571983"/>
          </a:xfrm>
        </p:grpSpPr>
        <p:sp>
          <p:nvSpPr>
            <p:cNvPr id="8" name="Rectangle 7"/>
            <p:cNvSpPr/>
            <p:nvPr/>
          </p:nvSpPr>
          <p:spPr>
            <a:xfrm>
              <a:off x="2219969" y="3836435"/>
              <a:ext cx="1787669" cy="369332"/>
            </a:xfrm>
            <a:prstGeom prst="rect">
              <a:avLst/>
            </a:prstGeom>
          </p:spPr>
          <p:txBody>
            <a:bodyPr wrap="none">
              <a:spAutoFit/>
            </a:bodyPr>
            <a:lstStyle/>
            <a:p>
              <a:pPr lvl="1"/>
              <a:r>
                <a:rPr lang="en-US" dirty="0"/>
                <a:t>Keystrokes</a:t>
              </a:r>
            </a:p>
          </p:txBody>
        </p:sp>
        <p:sp>
          <p:nvSpPr>
            <p:cNvPr id="9" name="Rectangle 8"/>
            <p:cNvSpPr/>
            <p:nvPr/>
          </p:nvSpPr>
          <p:spPr>
            <a:xfrm>
              <a:off x="2590800" y="4431268"/>
              <a:ext cx="1967205" cy="369332"/>
            </a:xfrm>
            <a:prstGeom prst="rect">
              <a:avLst/>
            </a:prstGeom>
          </p:spPr>
          <p:txBody>
            <a:bodyPr wrap="none">
              <a:spAutoFit/>
            </a:bodyPr>
            <a:lstStyle/>
            <a:p>
              <a:pPr lvl="1"/>
              <a:r>
                <a:rPr lang="en-US" dirty="0"/>
                <a:t>Mouse </a:t>
              </a:r>
              <a:r>
                <a:rPr lang="en-US" dirty="0" smtClean="0"/>
                <a:t>travel</a:t>
              </a:r>
              <a:endParaRPr lang="en-US" dirty="0"/>
            </a:p>
          </p:txBody>
        </p:sp>
        <p:sp>
          <p:nvSpPr>
            <p:cNvPr id="10" name="Rectangle 9"/>
            <p:cNvSpPr/>
            <p:nvPr/>
          </p:nvSpPr>
          <p:spPr>
            <a:xfrm>
              <a:off x="2985795" y="4964668"/>
              <a:ext cx="1967205" cy="369332"/>
            </a:xfrm>
            <a:prstGeom prst="rect">
              <a:avLst/>
            </a:prstGeom>
          </p:spPr>
          <p:txBody>
            <a:bodyPr wrap="none">
              <a:spAutoFit/>
            </a:bodyPr>
            <a:lstStyle/>
            <a:p>
              <a:pPr lvl="1"/>
              <a:r>
                <a:rPr lang="en-US" dirty="0"/>
                <a:t>Mouse </a:t>
              </a:r>
              <a:r>
                <a:rPr lang="en-US" dirty="0" smtClean="0"/>
                <a:t>clicks</a:t>
              </a:r>
              <a:endParaRPr lang="en-US" dirty="0"/>
            </a:p>
          </p:txBody>
        </p:sp>
        <p:sp>
          <p:nvSpPr>
            <p:cNvPr id="11" name="Rectangle 10"/>
            <p:cNvSpPr/>
            <p:nvPr/>
          </p:nvSpPr>
          <p:spPr>
            <a:xfrm>
              <a:off x="-274518" y="3793047"/>
              <a:ext cx="1928733" cy="369332"/>
            </a:xfrm>
            <a:prstGeom prst="rect">
              <a:avLst/>
            </a:prstGeom>
          </p:spPr>
          <p:txBody>
            <a:bodyPr wrap="none">
              <a:spAutoFit/>
            </a:bodyPr>
            <a:lstStyle/>
            <a:p>
              <a:pPr lvl="1"/>
              <a:r>
                <a:rPr lang="en-US" dirty="0"/>
                <a:t>Finger </a:t>
              </a:r>
              <a:r>
                <a:rPr lang="en-US" dirty="0" smtClean="0"/>
                <a:t>travel</a:t>
              </a:r>
              <a:endParaRPr lang="en-US" dirty="0"/>
            </a:p>
          </p:txBody>
        </p:sp>
        <p:sp>
          <p:nvSpPr>
            <p:cNvPr id="18" name="Rectangle 17"/>
            <p:cNvSpPr/>
            <p:nvPr/>
          </p:nvSpPr>
          <p:spPr>
            <a:xfrm>
              <a:off x="-381000" y="4205767"/>
              <a:ext cx="1800493" cy="369332"/>
            </a:xfrm>
            <a:prstGeom prst="rect">
              <a:avLst/>
            </a:prstGeom>
          </p:spPr>
          <p:txBody>
            <a:bodyPr wrap="none">
              <a:spAutoFit/>
            </a:bodyPr>
            <a:lstStyle/>
            <a:p>
              <a:pPr lvl="1"/>
              <a:r>
                <a:rPr lang="en-US" dirty="0"/>
                <a:t>Finger </a:t>
              </a:r>
              <a:r>
                <a:rPr lang="en-US" dirty="0" smtClean="0"/>
                <a:t>taps</a:t>
              </a:r>
              <a:endParaRPr lang="en-US" dirty="0"/>
            </a:p>
          </p:txBody>
        </p:sp>
        <p:sp>
          <p:nvSpPr>
            <p:cNvPr id="19" name="Rectangle 18"/>
            <p:cNvSpPr/>
            <p:nvPr/>
          </p:nvSpPr>
          <p:spPr>
            <a:xfrm>
              <a:off x="76200" y="4648200"/>
              <a:ext cx="1582484" cy="369332"/>
            </a:xfrm>
            <a:prstGeom prst="rect">
              <a:avLst/>
            </a:prstGeom>
          </p:spPr>
          <p:txBody>
            <a:bodyPr wrap="none">
              <a:spAutoFit/>
            </a:bodyPr>
            <a:lstStyle/>
            <a:p>
              <a:pPr lvl="1"/>
              <a:r>
                <a:rPr lang="en-US" dirty="0" smtClean="0"/>
                <a:t>Gestures</a:t>
              </a:r>
              <a:endParaRPr lang="en-US" dirty="0"/>
            </a:p>
          </p:txBody>
        </p:sp>
        <p:sp>
          <p:nvSpPr>
            <p:cNvPr id="20" name="Rectangle 19"/>
            <p:cNvSpPr/>
            <p:nvPr/>
          </p:nvSpPr>
          <p:spPr>
            <a:xfrm>
              <a:off x="3233603" y="5461000"/>
              <a:ext cx="1685077" cy="369332"/>
            </a:xfrm>
            <a:prstGeom prst="rect">
              <a:avLst/>
            </a:prstGeom>
          </p:spPr>
          <p:txBody>
            <a:bodyPr wrap="none">
              <a:spAutoFit/>
            </a:bodyPr>
            <a:lstStyle/>
            <a:p>
              <a:pPr lvl="1"/>
              <a:r>
                <a:rPr lang="en-US" dirty="0" smtClean="0"/>
                <a:t>Gaze shift</a:t>
              </a:r>
              <a:endParaRPr lang="en-US" dirty="0"/>
            </a:p>
          </p:txBody>
        </p:sp>
        <p:sp>
          <p:nvSpPr>
            <p:cNvPr id="21" name="Rectangle 20"/>
            <p:cNvSpPr/>
            <p:nvPr/>
          </p:nvSpPr>
          <p:spPr>
            <a:xfrm>
              <a:off x="3113803" y="5995698"/>
              <a:ext cx="1210652" cy="369332"/>
            </a:xfrm>
            <a:prstGeom prst="rect">
              <a:avLst/>
            </a:prstGeom>
          </p:spPr>
          <p:txBody>
            <a:bodyPr wrap="none">
              <a:spAutoFit/>
            </a:bodyPr>
            <a:lstStyle/>
            <a:p>
              <a:pPr lvl="1"/>
              <a:r>
                <a:rPr lang="en-US" dirty="0" smtClean="0"/>
                <a:t>Voice</a:t>
              </a:r>
              <a:endParaRPr lang="en-US" dirty="0"/>
            </a:p>
          </p:txBody>
        </p:sp>
      </p:grpSp>
      <p:grpSp>
        <p:nvGrpSpPr>
          <p:cNvPr id="14" name="Group 13"/>
          <p:cNvGrpSpPr/>
          <p:nvPr/>
        </p:nvGrpSpPr>
        <p:grpSpPr>
          <a:xfrm>
            <a:off x="5904798" y="3777734"/>
            <a:ext cx="3096967" cy="1937266"/>
            <a:chOff x="5904798" y="3777734"/>
            <a:chExt cx="3096967" cy="1937266"/>
          </a:xfrm>
        </p:grpSpPr>
        <p:sp>
          <p:nvSpPr>
            <p:cNvPr id="22" name="Rectangle 21"/>
            <p:cNvSpPr/>
            <p:nvPr/>
          </p:nvSpPr>
          <p:spPr>
            <a:xfrm>
              <a:off x="7162800" y="4342884"/>
              <a:ext cx="1838965" cy="369332"/>
            </a:xfrm>
            <a:prstGeom prst="rect">
              <a:avLst/>
            </a:prstGeom>
          </p:spPr>
          <p:txBody>
            <a:bodyPr wrap="none">
              <a:spAutoFit/>
            </a:bodyPr>
            <a:lstStyle/>
            <a:p>
              <a:pPr lvl="1"/>
              <a:r>
                <a:rPr lang="en-US" dirty="0" smtClean="0"/>
                <a:t>Understand</a:t>
              </a:r>
              <a:endParaRPr lang="en-US" dirty="0"/>
            </a:p>
          </p:txBody>
        </p:sp>
        <p:sp>
          <p:nvSpPr>
            <p:cNvPr id="23" name="Rectangle 22"/>
            <p:cNvSpPr/>
            <p:nvPr/>
          </p:nvSpPr>
          <p:spPr>
            <a:xfrm>
              <a:off x="7326836" y="4829099"/>
              <a:ext cx="1287532" cy="369332"/>
            </a:xfrm>
            <a:prstGeom prst="rect">
              <a:avLst/>
            </a:prstGeom>
          </p:spPr>
          <p:txBody>
            <a:bodyPr wrap="none">
              <a:spAutoFit/>
            </a:bodyPr>
            <a:lstStyle/>
            <a:p>
              <a:pPr lvl="1"/>
              <a:r>
                <a:rPr lang="en-US" dirty="0" smtClean="0"/>
                <a:t>Recall</a:t>
              </a:r>
              <a:endParaRPr lang="en-US" dirty="0"/>
            </a:p>
          </p:txBody>
        </p:sp>
        <p:sp>
          <p:nvSpPr>
            <p:cNvPr id="24" name="Rectangle 23"/>
            <p:cNvSpPr/>
            <p:nvPr/>
          </p:nvSpPr>
          <p:spPr>
            <a:xfrm>
              <a:off x="7467600" y="5345668"/>
              <a:ext cx="1159292" cy="369332"/>
            </a:xfrm>
            <a:prstGeom prst="rect">
              <a:avLst/>
            </a:prstGeom>
          </p:spPr>
          <p:txBody>
            <a:bodyPr wrap="none">
              <a:spAutoFit/>
            </a:bodyPr>
            <a:lstStyle/>
            <a:p>
              <a:pPr lvl="1"/>
              <a:r>
                <a:rPr lang="en-US" dirty="0" smtClean="0"/>
                <a:t>Filter</a:t>
              </a:r>
              <a:endParaRPr lang="en-US" dirty="0"/>
            </a:p>
          </p:txBody>
        </p:sp>
        <p:sp>
          <p:nvSpPr>
            <p:cNvPr id="27" name="Rectangle 26"/>
            <p:cNvSpPr/>
            <p:nvPr/>
          </p:nvSpPr>
          <p:spPr>
            <a:xfrm>
              <a:off x="5904798" y="3777734"/>
              <a:ext cx="2057038" cy="369332"/>
            </a:xfrm>
            <a:prstGeom prst="rect">
              <a:avLst/>
            </a:prstGeom>
          </p:spPr>
          <p:txBody>
            <a:bodyPr wrap="none">
              <a:spAutoFit/>
            </a:bodyPr>
            <a:lstStyle/>
            <a:p>
              <a:pPr lvl="1"/>
              <a:r>
                <a:rPr lang="en-US" dirty="0" smtClean="0"/>
                <a:t>Time/effort to:</a:t>
              </a:r>
              <a:endParaRPr lang="en-US" dirty="0"/>
            </a:p>
          </p:txBody>
        </p:sp>
      </p:grpSp>
      <p:sp>
        <p:nvSpPr>
          <p:cNvPr id="29" name="Rectangle 28"/>
          <p:cNvSpPr/>
          <p:nvPr/>
        </p:nvSpPr>
        <p:spPr>
          <a:xfrm>
            <a:off x="4735557" y="6463268"/>
            <a:ext cx="2274982" cy="369332"/>
          </a:xfrm>
          <a:prstGeom prst="rect">
            <a:avLst/>
          </a:prstGeom>
        </p:spPr>
        <p:txBody>
          <a:bodyPr wrap="none">
            <a:spAutoFit/>
          </a:bodyPr>
          <a:lstStyle/>
          <a:p>
            <a:pPr lvl="1"/>
            <a:r>
              <a:rPr lang="en-US" dirty="0" smtClean="0"/>
              <a:t>Emotional State</a:t>
            </a:r>
            <a:endParaRPr lang="en-US"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1846657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Blind Users</a:t>
            </a:r>
            <a:endParaRPr lang="en-US" dirty="0"/>
          </a:p>
        </p:txBody>
      </p:sp>
      <p:pic>
        <p:nvPicPr>
          <p:cNvPr id="194562" name="Picture 2" descr="http://community.devexpress.com/blogs/markmiller/Images/Clarity%20and%20Color/ColorBlind4.png"/>
          <p:cNvPicPr>
            <a:picLocks noChangeAspect="1" noChangeArrowheads="1"/>
          </p:cNvPicPr>
          <p:nvPr/>
        </p:nvPicPr>
        <p:blipFill>
          <a:blip r:embed="rId2" cstate="print"/>
          <a:srcRect b="64159"/>
          <a:stretch>
            <a:fillRect/>
          </a:stretch>
        </p:blipFill>
        <p:spPr bwMode="auto">
          <a:xfrm>
            <a:off x="457027" y="1524840"/>
            <a:ext cx="8239125" cy="119826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248608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11499" y="1386675"/>
            <a:ext cx="8511225" cy="3613694"/>
          </a:xfrm>
          <a:prstGeom prst="rect">
            <a:avLst/>
          </a:prstGeom>
          <a:no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 name="Title 1"/>
          <p:cNvSpPr>
            <a:spLocks noGrp="1"/>
          </p:cNvSpPr>
          <p:nvPr>
            <p:ph type="title"/>
          </p:nvPr>
        </p:nvSpPr>
        <p:spPr/>
        <p:txBody>
          <a:bodyPr/>
          <a:lstStyle/>
          <a:p>
            <a:r>
              <a:rPr lang="en-US" dirty="0" smtClean="0"/>
              <a:t>Color Blind Users</a:t>
            </a:r>
            <a:endParaRPr lang="en-US" dirty="0"/>
          </a:p>
        </p:txBody>
      </p:sp>
      <p:pic>
        <p:nvPicPr>
          <p:cNvPr id="194562" name="Picture 2" descr="http://community.devexpress.com/blogs/markmiller/Images/Clarity%20and%20Color/ColorBlind4.png"/>
          <p:cNvPicPr>
            <a:picLocks noChangeAspect="1" noChangeArrowheads="1"/>
          </p:cNvPicPr>
          <p:nvPr/>
        </p:nvPicPr>
        <p:blipFill>
          <a:blip r:embed="rId2" cstate="print"/>
          <a:srcRect/>
          <a:stretch>
            <a:fillRect/>
          </a:stretch>
        </p:blipFill>
        <p:spPr bwMode="auto">
          <a:xfrm>
            <a:off x="457027" y="1524839"/>
            <a:ext cx="8239125" cy="3343275"/>
          </a:xfrm>
          <a:prstGeom prst="rect">
            <a:avLst/>
          </a:prstGeom>
          <a:noFill/>
          <a:effectLst>
            <a:outerShdw blurRad="50800" dist="38100" dir="2700000" algn="tl" rotWithShape="0">
              <a:prstClr val="black">
                <a:alpha val="40000"/>
              </a:prstClr>
            </a:outerShdw>
          </a:effectLst>
        </p:spPr>
      </p:pic>
      <p:sp>
        <p:nvSpPr>
          <p:cNvPr id="3" name="Rectangle 2"/>
          <p:cNvSpPr/>
          <p:nvPr/>
        </p:nvSpPr>
        <p:spPr>
          <a:xfrm>
            <a:off x="1600200" y="5334000"/>
            <a:ext cx="5562600" cy="892552"/>
          </a:xfrm>
          <a:prstGeom prst="rect">
            <a:avLst/>
          </a:prstGeom>
        </p:spPr>
        <p:txBody>
          <a:bodyPr wrap="square">
            <a:spAutoFit/>
          </a:bodyPr>
          <a:lstStyle/>
          <a:p>
            <a:pPr>
              <a:defRPr/>
            </a:pPr>
            <a:r>
              <a:rPr lang="en-US" sz="2800" dirty="0"/>
              <a:t>Use </a:t>
            </a:r>
            <a:r>
              <a:rPr lang="en-US" sz="2800" dirty="0">
                <a:solidFill>
                  <a:srgbClr val="FF0000"/>
                </a:solidFill>
              </a:rPr>
              <a:t>red</a:t>
            </a:r>
            <a:r>
              <a:rPr lang="en-US" sz="2800" dirty="0"/>
              <a:t> and </a:t>
            </a:r>
            <a:r>
              <a:rPr lang="en-US" sz="2800" dirty="0">
                <a:solidFill>
                  <a:srgbClr val="0070C0"/>
                </a:solidFill>
              </a:rPr>
              <a:t>blue</a:t>
            </a:r>
            <a:r>
              <a:rPr lang="en-US" sz="2800" dirty="0"/>
              <a:t> to differentiate</a:t>
            </a:r>
          </a:p>
          <a:p>
            <a:pPr lvl="1">
              <a:defRPr/>
            </a:pPr>
            <a:r>
              <a:rPr lang="en-US" sz="2400" dirty="0" smtClean="0"/>
              <a:t>Avoid </a:t>
            </a:r>
            <a:r>
              <a:rPr lang="en-US" sz="2400" dirty="0" smtClean="0">
                <a:solidFill>
                  <a:srgbClr val="FF0000"/>
                </a:solidFill>
              </a:rPr>
              <a:t>red </a:t>
            </a:r>
            <a:r>
              <a:rPr lang="en-US" sz="2400" dirty="0"/>
              <a:t>and </a:t>
            </a:r>
            <a:r>
              <a:rPr lang="en-US" sz="2400" dirty="0" smtClean="0">
                <a:solidFill>
                  <a:srgbClr val="00B050"/>
                </a:solidFill>
              </a:rPr>
              <a:t>green</a:t>
            </a:r>
            <a:r>
              <a:rPr lang="en-US" sz="2400" dirty="0" smtClean="0"/>
              <a:t>…</a:t>
            </a:r>
            <a:endParaRPr lang="en-US" sz="2400" dirty="0">
              <a:solidFill>
                <a:srgbClr val="00B05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423764808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t"/>
          <a:lstStyle/>
          <a:p>
            <a:pPr eaLnBrk="1" hangingPunct="1"/>
            <a:r>
              <a:rPr lang="en-US" dirty="0" smtClean="0"/>
              <a:t>Tips for Working with Color</a:t>
            </a:r>
          </a:p>
        </p:txBody>
      </p:sp>
      <p:sp>
        <p:nvSpPr>
          <p:cNvPr id="79875" name="Rectangle 3"/>
          <p:cNvSpPr>
            <a:spLocks noGrp="1" noChangeArrowheads="1"/>
          </p:cNvSpPr>
          <p:nvPr>
            <p:ph idx="1"/>
          </p:nvPr>
        </p:nvSpPr>
        <p:spPr/>
        <p:txBody>
          <a:bodyPr>
            <a:noAutofit/>
          </a:bodyPr>
          <a:lstStyle/>
          <a:p>
            <a:pPr eaLnBrk="1" hangingPunct="1">
              <a:defRPr/>
            </a:pPr>
            <a:r>
              <a:rPr lang="en-US" sz="2800" dirty="0" smtClean="0"/>
              <a:t>Work with HSL </a:t>
            </a:r>
            <a:r>
              <a:rPr lang="en-US" sz="2800" dirty="0"/>
              <a:t>instead of RGB</a:t>
            </a:r>
          </a:p>
          <a:p>
            <a:pPr lvl="1" eaLnBrk="1" hangingPunct="1">
              <a:defRPr/>
            </a:pPr>
            <a:r>
              <a:rPr lang="en-US" sz="2000" dirty="0"/>
              <a:t>Easier to adjust hue, saturation, and lightness</a:t>
            </a:r>
          </a:p>
          <a:p>
            <a:pPr lvl="1" eaLnBrk="1" hangingPunct="1">
              <a:defRPr/>
            </a:pPr>
            <a:r>
              <a:rPr lang="en-US" sz="2000" dirty="0"/>
              <a:t>Useful for creating a palette of complementary </a:t>
            </a:r>
            <a:r>
              <a:rPr lang="en-US" sz="2000" dirty="0" smtClean="0"/>
              <a:t>colors</a:t>
            </a: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84078"/>
            <a:ext cx="2438400" cy="33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5486400" y="5257800"/>
            <a:ext cx="685800" cy="762000"/>
          </a:xfrm>
          <a:prstGeom prst="roundRect">
            <a:avLst/>
          </a:prstGeom>
          <a:noFill/>
          <a:ln w="38100">
            <a:solidFill>
              <a:srgbClr val="FF0101">
                <a:alpha val="6588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155265947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chor="t"/>
          <a:lstStyle/>
          <a:p>
            <a:pPr eaLnBrk="1" hangingPunct="1"/>
            <a:r>
              <a:rPr lang="en-US" dirty="0" smtClean="0"/>
              <a:t>Color Palettes</a:t>
            </a:r>
          </a:p>
        </p:txBody>
      </p:sp>
      <p:sp>
        <p:nvSpPr>
          <p:cNvPr id="47107" name="Content Placeholder 2"/>
          <p:cNvSpPr>
            <a:spLocks noGrp="1"/>
          </p:cNvSpPr>
          <p:nvPr>
            <p:ph idx="1"/>
          </p:nvPr>
        </p:nvSpPr>
        <p:spPr>
          <a:xfrm>
            <a:off x="770376" y="6041573"/>
            <a:ext cx="3929063" cy="332399"/>
          </a:xfrm>
        </p:spPr>
        <p:txBody>
          <a:bodyPr/>
          <a:lstStyle/>
          <a:p>
            <a:pPr eaLnBrk="1" hangingPunct="1">
              <a:buFontTx/>
              <a:buNone/>
            </a:pPr>
            <a:r>
              <a:rPr lang="en-US" sz="2400" dirty="0" smtClean="0"/>
              <a:t>kuler.adobe.com</a:t>
            </a:r>
          </a:p>
        </p:txBody>
      </p:sp>
      <p:pic>
        <p:nvPicPr>
          <p:cNvPr id="47108" name="Picture 2"/>
          <p:cNvPicPr>
            <a:picLocks noChangeAspect="1" noChangeArrowheads="1"/>
          </p:cNvPicPr>
          <p:nvPr/>
        </p:nvPicPr>
        <p:blipFill>
          <a:blip r:embed="rId2" cstate="print"/>
          <a:srcRect/>
          <a:stretch>
            <a:fillRect/>
          </a:stretch>
        </p:blipFill>
        <p:spPr bwMode="auto">
          <a:xfrm>
            <a:off x="906517" y="1166393"/>
            <a:ext cx="7432675" cy="4667251"/>
          </a:xfrm>
          <a:prstGeom prst="rect">
            <a:avLst/>
          </a:prstGeom>
          <a:noFill/>
          <a:ln w="9525">
            <a:noFill/>
            <a:miter lim="800000"/>
            <a:headEnd/>
            <a:tailEnd/>
          </a:ln>
        </p:spPr>
      </p:pic>
    </p:spTree>
    <p:extLst>
      <p:ext uri="{BB962C8B-B14F-4D97-AF65-F5344CB8AC3E}">
        <p14:creationId xmlns:p14="http://schemas.microsoft.com/office/powerpoint/2010/main" val="147436549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chor="t"/>
          <a:lstStyle/>
          <a:p>
            <a:pPr eaLnBrk="1" hangingPunct="1"/>
            <a:r>
              <a:rPr lang="en-US" smtClean="0"/>
              <a:t>Color Tips</a:t>
            </a:r>
          </a:p>
        </p:txBody>
      </p:sp>
      <p:sp>
        <p:nvSpPr>
          <p:cNvPr id="48131" name="Rectangle 3"/>
          <p:cNvSpPr>
            <a:spLocks noGrp="1" noChangeArrowheads="1"/>
          </p:cNvSpPr>
          <p:nvPr>
            <p:ph idx="1"/>
          </p:nvPr>
        </p:nvSpPr>
        <p:spPr>
          <a:xfrm>
            <a:off x="381000" y="1412877"/>
            <a:ext cx="8382000" cy="4606923"/>
          </a:xfrm>
        </p:spPr>
        <p:txBody>
          <a:bodyPr/>
          <a:lstStyle/>
          <a:p>
            <a:pPr eaLnBrk="1" hangingPunct="1"/>
            <a:r>
              <a:rPr lang="en-US" dirty="0" smtClean="0"/>
              <a:t>Use saturation like contrast:</a:t>
            </a:r>
          </a:p>
          <a:p>
            <a:pPr lvl="1" eaLnBrk="1" hangingPunct="1"/>
            <a:r>
              <a:rPr lang="en-US" dirty="0" smtClean="0"/>
              <a:t>Relevant information has a higher saturation</a:t>
            </a:r>
          </a:p>
          <a:p>
            <a:pPr eaLnBrk="1" hangingPunct="1"/>
            <a:r>
              <a:rPr lang="en-US" dirty="0" smtClean="0"/>
              <a:t>Offer users </a:t>
            </a:r>
            <a:r>
              <a:rPr lang="en-US" i="1" dirty="0" smtClean="0"/>
              <a:t>fewer</a:t>
            </a:r>
            <a:r>
              <a:rPr lang="en-US" dirty="0" smtClean="0"/>
              <a:t> color choices</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200400"/>
            <a:ext cx="3505200" cy="325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9139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1"/>
            <a:ext cx="4038600" cy="1447800"/>
          </a:xfrm>
        </p:spPr>
        <p:txBody>
          <a:bodyPr/>
          <a:lstStyle/>
          <a:p>
            <a:pPr marL="0" indent="0">
              <a:buNone/>
            </a:pPr>
            <a:r>
              <a:rPr lang="en-US" dirty="0" smtClean="0"/>
              <a:t>Bad:</a:t>
            </a:r>
            <a:endParaRPr lang="en-US" dirty="0"/>
          </a:p>
        </p:txBody>
      </p:sp>
      <p:sp>
        <p:nvSpPr>
          <p:cNvPr id="8" name="Content Placeholder 7"/>
          <p:cNvSpPr>
            <a:spLocks noGrp="1"/>
          </p:cNvSpPr>
          <p:nvPr>
            <p:ph sz="half" idx="2"/>
          </p:nvPr>
        </p:nvSpPr>
        <p:spPr>
          <a:xfrm>
            <a:off x="457200" y="3429000"/>
            <a:ext cx="4038600" cy="4525963"/>
          </a:xfrm>
        </p:spPr>
        <p:txBody>
          <a:bodyPr/>
          <a:lstStyle/>
          <a:p>
            <a:pPr marL="0" indent="0">
              <a:buNone/>
            </a:pPr>
            <a:r>
              <a:rPr lang="en-US" dirty="0" smtClean="0"/>
              <a:t>Better:</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105</a:t>
            </a:fld>
            <a:endParaRPr lang="en-US"/>
          </a:p>
        </p:txBody>
      </p:sp>
      <p:sp>
        <p:nvSpPr>
          <p:cNvPr id="4" name="Title 3"/>
          <p:cNvSpPr>
            <a:spLocks noGrp="1"/>
          </p:cNvSpPr>
          <p:nvPr>
            <p:ph type="title"/>
          </p:nvPr>
        </p:nvSpPr>
        <p:spPr/>
        <p:txBody>
          <a:bodyPr/>
          <a:lstStyle/>
          <a:p>
            <a:r>
              <a:rPr lang="en-US" dirty="0" smtClean="0"/>
              <a:t>Color Example</a:t>
            </a:r>
            <a:endParaRPr lang="en-US" dirty="0"/>
          </a:p>
        </p:txBody>
      </p:sp>
      <p:sp>
        <p:nvSpPr>
          <p:cNvPr id="5" name="Rectangle 4"/>
          <p:cNvSpPr/>
          <p:nvPr/>
        </p:nvSpPr>
        <p:spPr>
          <a:xfrm>
            <a:off x="2594609" y="2211212"/>
            <a:ext cx="2566744" cy="564476"/>
          </a:xfrm>
          <a:prstGeom prst="rect">
            <a:avLst/>
          </a:prstGeom>
          <a:solidFill>
            <a:srgbClr val="C9B197">
              <a:alpha val="61176"/>
            </a:srgb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t>Confirm Order</a:t>
            </a:r>
            <a:endParaRPr lang="en-US" sz="2400" b="1" dirty="0"/>
          </a:p>
        </p:txBody>
      </p:sp>
      <p:sp>
        <p:nvSpPr>
          <p:cNvPr id="10" name="Rectangle 9"/>
          <p:cNvSpPr/>
          <p:nvPr/>
        </p:nvSpPr>
        <p:spPr>
          <a:xfrm>
            <a:off x="5414010" y="2209800"/>
            <a:ext cx="1596390" cy="573140"/>
          </a:xfrm>
          <a:prstGeom prst="rect">
            <a:avLst/>
          </a:prstGeom>
          <a:solidFill>
            <a:srgbClr val="B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t>Cancel</a:t>
            </a:r>
            <a:endParaRPr lang="en-US" sz="2400" b="1" dirty="0"/>
          </a:p>
        </p:txBody>
      </p:sp>
      <p:sp>
        <p:nvSpPr>
          <p:cNvPr id="11" name="Rectangle 10"/>
          <p:cNvSpPr/>
          <p:nvPr/>
        </p:nvSpPr>
        <p:spPr>
          <a:xfrm>
            <a:off x="2594609" y="4251364"/>
            <a:ext cx="2566744" cy="56447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t>Confirm Order</a:t>
            </a:r>
            <a:endParaRPr lang="en-US" sz="2400" b="1" dirty="0"/>
          </a:p>
        </p:txBody>
      </p:sp>
      <p:sp>
        <p:nvSpPr>
          <p:cNvPr id="12" name="Rectangle 11"/>
          <p:cNvSpPr/>
          <p:nvPr/>
        </p:nvSpPr>
        <p:spPr>
          <a:xfrm>
            <a:off x="5414010" y="4249952"/>
            <a:ext cx="1596390" cy="573140"/>
          </a:xfrm>
          <a:prstGeom prst="rect">
            <a:avLst/>
          </a:prstGeom>
          <a:solidFill>
            <a:srgbClr val="C9B197">
              <a:alpha val="60784"/>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t>Cancel</a:t>
            </a:r>
            <a:endParaRPr lang="en-US" sz="2400" b="1" dirty="0"/>
          </a:p>
        </p:txBody>
      </p:sp>
    </p:spTree>
    <p:extLst>
      <p:ext uri="{BB962C8B-B14F-4D97-AF65-F5344CB8AC3E}">
        <p14:creationId xmlns:p14="http://schemas.microsoft.com/office/powerpoint/2010/main" val="35601668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chor="t"/>
          <a:lstStyle/>
          <a:p>
            <a:pPr eaLnBrk="1" hangingPunct="1"/>
            <a:r>
              <a:rPr lang="en-US" smtClean="0"/>
              <a:t>Shape</a:t>
            </a:r>
          </a:p>
        </p:txBody>
      </p:sp>
      <p:sp>
        <p:nvSpPr>
          <p:cNvPr id="49155" name="Rectangle 3"/>
          <p:cNvSpPr>
            <a:spLocks noGrp="1" noChangeArrowheads="1"/>
          </p:cNvSpPr>
          <p:nvPr>
            <p:ph idx="1"/>
          </p:nvPr>
        </p:nvSpPr>
        <p:spPr>
          <a:xfrm>
            <a:off x="352427" y="1493837"/>
            <a:ext cx="8715375" cy="3367076"/>
          </a:xfrm>
        </p:spPr>
        <p:txBody>
          <a:bodyPr/>
          <a:lstStyle/>
          <a:p>
            <a:pPr eaLnBrk="1" hangingPunct="1"/>
            <a:r>
              <a:rPr lang="en-US" sz="2800" smtClean="0"/>
              <a:t>In .NET, use GraphicsPaths</a:t>
            </a:r>
          </a:p>
          <a:p>
            <a:pPr lvl="1" eaLnBrk="1" hangingPunct="1"/>
            <a:r>
              <a:rPr lang="en-US" sz="2400" smtClean="0"/>
              <a:t>Assign to Region, if it’s a window</a:t>
            </a:r>
          </a:p>
          <a:p>
            <a:pPr lvl="1" eaLnBrk="1" hangingPunct="1"/>
            <a:r>
              <a:rPr lang="en-US" sz="2400" smtClean="0"/>
              <a:t>Paint, if you have a Graphics object</a:t>
            </a:r>
          </a:p>
          <a:p>
            <a:pPr eaLnBrk="1" hangingPunct="1"/>
            <a:r>
              <a:rPr lang="en-US" sz="2800" smtClean="0"/>
              <a:t>In WPF, use Path</a:t>
            </a:r>
          </a:p>
          <a:p>
            <a:pPr eaLnBrk="1" hangingPunct="1"/>
            <a:r>
              <a:rPr lang="en-US" sz="2800" smtClean="0"/>
              <a:t>Opportunity to: </a:t>
            </a:r>
          </a:p>
          <a:p>
            <a:pPr lvl="1" eaLnBrk="1" hangingPunct="1"/>
            <a:r>
              <a:rPr lang="en-US" sz="2400" smtClean="0"/>
              <a:t>Follow/simulate user models</a:t>
            </a:r>
          </a:p>
          <a:p>
            <a:pPr lvl="1" eaLnBrk="1" hangingPunct="1"/>
            <a:r>
              <a:rPr lang="en-US" sz="2400" smtClean="0"/>
              <a:t>Create smaller footprints</a:t>
            </a:r>
          </a:p>
          <a:p>
            <a:pPr lvl="1" eaLnBrk="1" hangingPunct="1"/>
            <a:r>
              <a:rPr lang="en-US" sz="2400" smtClean="0"/>
              <a:t>Insult your customers</a:t>
            </a:r>
          </a:p>
        </p:txBody>
      </p:sp>
      <p:pic>
        <p:nvPicPr>
          <p:cNvPr id="285700" name="Picture 4" descr="ShapeBad"/>
          <p:cNvPicPr>
            <a:picLocks noChangeAspect="1" noChangeArrowheads="1"/>
          </p:cNvPicPr>
          <p:nvPr/>
        </p:nvPicPr>
        <p:blipFill>
          <a:blip r:embed="rId3" cstate="print"/>
          <a:srcRect/>
          <a:stretch>
            <a:fillRect/>
          </a:stretch>
        </p:blipFill>
        <p:spPr bwMode="auto">
          <a:xfrm>
            <a:off x="7143750" y="1500188"/>
            <a:ext cx="1633538" cy="1833563"/>
          </a:xfrm>
          <a:prstGeom prst="rect">
            <a:avLst/>
          </a:prstGeom>
          <a:noFill/>
          <a:ln w="9525">
            <a:noFill/>
            <a:miter lim="800000"/>
            <a:headEnd/>
            <a:tailEnd/>
          </a:ln>
        </p:spPr>
      </p:pic>
      <p:pic>
        <p:nvPicPr>
          <p:cNvPr id="285702" name="Picture 6" descr="Ducky"/>
          <p:cNvPicPr>
            <a:picLocks noChangeAspect="1" noChangeArrowheads="1"/>
          </p:cNvPicPr>
          <p:nvPr/>
        </p:nvPicPr>
        <p:blipFill>
          <a:blip r:embed="rId4" cstate="print"/>
          <a:srcRect/>
          <a:stretch>
            <a:fillRect/>
          </a:stretch>
        </p:blipFill>
        <p:spPr bwMode="auto">
          <a:xfrm>
            <a:off x="4191000" y="4214813"/>
            <a:ext cx="2859088" cy="2643187"/>
          </a:xfrm>
          <a:prstGeom prst="rect">
            <a:avLst/>
          </a:prstGeom>
          <a:noFill/>
          <a:ln w="9525">
            <a:noFill/>
            <a:miter lim="800000"/>
            <a:headEnd/>
            <a:tailEnd/>
          </a:ln>
        </p:spPr>
      </p:pic>
      <p:pic>
        <p:nvPicPr>
          <p:cNvPr id="285703" name="Picture 7" descr="Penguin"/>
          <p:cNvPicPr>
            <a:picLocks noChangeAspect="1" noChangeArrowheads="1"/>
          </p:cNvPicPr>
          <p:nvPr/>
        </p:nvPicPr>
        <p:blipFill>
          <a:blip r:embed="rId5" cstate="print"/>
          <a:srcRect/>
          <a:stretch>
            <a:fillRect/>
          </a:stretch>
        </p:blipFill>
        <p:spPr bwMode="auto">
          <a:xfrm>
            <a:off x="6429377" y="3505201"/>
            <a:ext cx="2714625" cy="3190875"/>
          </a:xfrm>
          <a:prstGeom prst="rect">
            <a:avLst/>
          </a:prstGeom>
          <a:noFill/>
          <a:ln w="9525">
            <a:noFill/>
            <a:miter lim="800000"/>
            <a:headEnd/>
            <a:tailEnd/>
          </a:ln>
        </p:spPr>
      </p:pic>
    </p:spTree>
    <p:extLst>
      <p:ext uri="{BB962C8B-B14F-4D97-AF65-F5344CB8AC3E}">
        <p14:creationId xmlns:p14="http://schemas.microsoft.com/office/powerpoint/2010/main" val="186087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700"/>
                                        </p:tgtEl>
                                        <p:attrNameLst>
                                          <p:attrName>style.visibility</p:attrName>
                                        </p:attrNameLst>
                                      </p:cBhvr>
                                      <p:to>
                                        <p:strVal val="visible"/>
                                      </p:to>
                                    </p:set>
                                    <p:animEffect transition="in" filter="fade">
                                      <p:cBhvr>
                                        <p:cTn id="7" dur="500"/>
                                        <p:tgtEl>
                                          <p:spTgt spid="285700"/>
                                        </p:tgtEl>
                                      </p:cBhvr>
                                    </p:animEffect>
                                  </p:childTnLst>
                                </p:cTn>
                              </p:par>
                              <p:par>
                                <p:cTn id="8" presetID="10" presetClass="entr" presetSubtype="0" fill="hold" nodeType="withEffect">
                                  <p:stCondLst>
                                    <p:cond delay="2500"/>
                                  </p:stCondLst>
                                  <p:childTnLst>
                                    <p:set>
                                      <p:cBhvr>
                                        <p:cTn id="9" dur="1" fill="hold">
                                          <p:stCondLst>
                                            <p:cond delay="0"/>
                                          </p:stCondLst>
                                        </p:cTn>
                                        <p:tgtEl>
                                          <p:spTgt spid="285702"/>
                                        </p:tgtEl>
                                        <p:attrNameLst>
                                          <p:attrName>style.visibility</p:attrName>
                                        </p:attrNameLst>
                                      </p:cBhvr>
                                      <p:to>
                                        <p:strVal val="visible"/>
                                      </p:to>
                                    </p:set>
                                    <p:animEffect transition="in" filter="fade">
                                      <p:cBhvr>
                                        <p:cTn id="10" dur="500"/>
                                        <p:tgtEl>
                                          <p:spTgt spid="285702"/>
                                        </p:tgtEl>
                                      </p:cBhvr>
                                    </p:animEffect>
                                  </p:childTnLst>
                                </p:cTn>
                              </p:par>
                              <p:par>
                                <p:cTn id="11" presetID="10" presetClass="entr" presetSubtype="0" fill="hold" nodeType="withEffect">
                                  <p:stCondLst>
                                    <p:cond delay="5000"/>
                                  </p:stCondLst>
                                  <p:childTnLst>
                                    <p:set>
                                      <p:cBhvr>
                                        <p:cTn id="12" dur="1" fill="hold">
                                          <p:stCondLst>
                                            <p:cond delay="0"/>
                                          </p:stCondLst>
                                        </p:cTn>
                                        <p:tgtEl>
                                          <p:spTgt spid="285703"/>
                                        </p:tgtEl>
                                        <p:attrNameLst>
                                          <p:attrName>style.visibility</p:attrName>
                                        </p:attrNameLst>
                                      </p:cBhvr>
                                      <p:to>
                                        <p:strVal val="visible"/>
                                      </p:to>
                                    </p:set>
                                    <p:animEffect transition="in" filter="fade">
                                      <p:cBhvr>
                                        <p:cTn id="13" dur="500"/>
                                        <p:tgtEl>
                                          <p:spTgt spid="285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chor="t"/>
          <a:lstStyle/>
          <a:p>
            <a:pPr eaLnBrk="1" hangingPunct="1"/>
            <a:r>
              <a:rPr lang="en-US" smtClean="0"/>
              <a:t>Opacity/Transparency</a:t>
            </a:r>
          </a:p>
        </p:txBody>
      </p:sp>
      <p:sp>
        <p:nvSpPr>
          <p:cNvPr id="50179" name="Rectangle 3"/>
          <p:cNvSpPr>
            <a:spLocks noGrp="1" noChangeArrowheads="1"/>
          </p:cNvSpPr>
          <p:nvPr>
            <p:ph idx="1"/>
          </p:nvPr>
        </p:nvSpPr>
        <p:spPr>
          <a:xfrm>
            <a:off x="214315" y="2286001"/>
            <a:ext cx="8715375" cy="1815882"/>
          </a:xfrm>
        </p:spPr>
        <p:txBody>
          <a:bodyPr/>
          <a:lstStyle/>
          <a:p>
            <a:pPr eaLnBrk="1" hangingPunct="1"/>
            <a:r>
              <a:rPr lang="en-US" sz="2400" smtClean="0"/>
              <a:t>Vary transparency over time for soft transition effects</a:t>
            </a:r>
          </a:p>
          <a:p>
            <a:pPr lvl="1" eaLnBrk="1" hangingPunct="1"/>
            <a:r>
              <a:rPr lang="en-US" sz="2000" smtClean="0"/>
              <a:t> Examples: fade in/out</a:t>
            </a:r>
          </a:p>
          <a:p>
            <a:pPr eaLnBrk="1" hangingPunct="1"/>
            <a:r>
              <a:rPr lang="en-US" sz="2400" smtClean="0"/>
              <a:t>Use transparency to soften high-contrast shapes with sharp edges</a:t>
            </a:r>
          </a:p>
          <a:p>
            <a:pPr eaLnBrk="1" hangingPunct="1"/>
            <a:endParaRPr lang="en-US" sz="2400" smtClean="0"/>
          </a:p>
        </p:txBody>
      </p:sp>
      <p:pic>
        <p:nvPicPr>
          <p:cNvPr id="50180" name="Picture 4" descr="SemiTransparent"/>
          <p:cNvPicPr>
            <a:picLocks noChangeAspect="1" noChangeArrowheads="1"/>
          </p:cNvPicPr>
          <p:nvPr/>
        </p:nvPicPr>
        <p:blipFill>
          <a:blip r:embed="rId2" cstate="print"/>
          <a:srcRect/>
          <a:stretch>
            <a:fillRect/>
          </a:stretch>
        </p:blipFill>
        <p:spPr bwMode="auto">
          <a:xfrm>
            <a:off x="4716463" y="5013325"/>
            <a:ext cx="4038600" cy="1633539"/>
          </a:xfrm>
          <a:prstGeom prst="rect">
            <a:avLst/>
          </a:prstGeom>
          <a:noFill/>
          <a:ln w="9525">
            <a:noFill/>
            <a:miter lim="800000"/>
            <a:headEnd/>
            <a:tailEnd/>
          </a:ln>
        </p:spPr>
      </p:pic>
      <p:pic>
        <p:nvPicPr>
          <p:cNvPr id="50181" name="Picture 5" descr="FullOpacity"/>
          <p:cNvPicPr>
            <a:picLocks noChangeAspect="1" noChangeArrowheads="1"/>
          </p:cNvPicPr>
          <p:nvPr/>
        </p:nvPicPr>
        <p:blipFill>
          <a:blip r:embed="rId3" cstate="print"/>
          <a:srcRect/>
          <a:stretch>
            <a:fillRect/>
          </a:stretch>
        </p:blipFill>
        <p:spPr bwMode="auto">
          <a:xfrm>
            <a:off x="365127" y="5013325"/>
            <a:ext cx="4037013" cy="1633539"/>
          </a:xfrm>
          <a:prstGeom prst="rect">
            <a:avLst/>
          </a:prstGeom>
          <a:noFill/>
          <a:ln w="9525">
            <a:noFill/>
            <a:miter lim="800000"/>
            <a:headEnd/>
            <a:tailEnd/>
          </a:ln>
        </p:spPr>
      </p:pic>
    </p:spTree>
    <p:extLst>
      <p:ext uri="{BB962C8B-B14F-4D97-AF65-F5344CB8AC3E}">
        <p14:creationId xmlns:p14="http://schemas.microsoft.com/office/powerpoint/2010/main" val="177827823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09601" y="-1"/>
            <a:ext cx="8534402" cy="1524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rgbClr val="433219"/>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6000" b="1" dirty="0" smtClean="0">
                <a:solidFill>
                  <a:srgbClr val="AA9576"/>
                </a:solidFill>
              </a:rPr>
              <a:t>Size</a:t>
            </a:r>
            <a:endParaRPr lang="en-US" sz="7200" b="1" dirty="0" smtClean="0">
              <a:solidFill>
                <a:srgbClr val="AA9576"/>
              </a:solidFill>
            </a:endParaRPr>
          </a:p>
        </p:txBody>
      </p:sp>
      <p:sp>
        <p:nvSpPr>
          <p:cNvPr id="53251" name="Rectangle 3"/>
          <p:cNvSpPr>
            <a:spLocks noGrp="1" noChangeArrowheads="1"/>
          </p:cNvSpPr>
          <p:nvPr>
            <p:ph idx="1"/>
          </p:nvPr>
        </p:nvSpPr>
        <p:spPr>
          <a:xfrm>
            <a:off x="685800" y="1600201"/>
            <a:ext cx="8458200" cy="1428083"/>
          </a:xfrm>
        </p:spPr>
        <p:txBody>
          <a:bodyPr/>
          <a:lstStyle/>
          <a:p>
            <a:r>
              <a:rPr lang="en-US" dirty="0" smtClean="0"/>
              <a:t>Combine large size with low contrast to:</a:t>
            </a:r>
          </a:p>
          <a:p>
            <a:pPr lvl="1"/>
            <a:r>
              <a:rPr lang="en-US" dirty="0" smtClean="0"/>
              <a:t>Attract eye</a:t>
            </a:r>
          </a:p>
          <a:p>
            <a:pPr lvl="1"/>
            <a:r>
              <a:rPr lang="en-US" dirty="0" smtClean="0"/>
              <a:t>Let it move 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61516674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685800" y="1600201"/>
            <a:ext cx="8458200" cy="1428083"/>
          </a:xfrm>
        </p:spPr>
        <p:txBody>
          <a:bodyPr/>
          <a:lstStyle/>
          <a:p>
            <a:pPr eaLnBrk="1" hangingPunct="1"/>
            <a:r>
              <a:rPr lang="en-US" dirty="0" smtClean="0"/>
              <a:t>Like contrast, more relevant data can be larger</a:t>
            </a:r>
          </a:p>
          <a:p>
            <a:r>
              <a:rPr lang="en-US" dirty="0" smtClean="0"/>
              <a:t>More frequently-hit controls can be larger – (widen the path)</a:t>
            </a:r>
          </a:p>
        </p:txBody>
      </p:sp>
      <p:sp>
        <p:nvSpPr>
          <p:cNvPr id="5" name="Rectangle 2"/>
          <p:cNvSpPr txBox="1">
            <a:spLocks noChangeArrowheads="1"/>
          </p:cNvSpPr>
          <p:nvPr/>
        </p:nvSpPr>
        <p:spPr bwMode="auto">
          <a:xfrm>
            <a:off x="609601" y="-1"/>
            <a:ext cx="8534402" cy="1524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rgbClr val="433219"/>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6000" b="1" dirty="0" smtClean="0">
                <a:solidFill>
                  <a:srgbClr val="AA9576"/>
                </a:solidFill>
              </a:rPr>
              <a:t>Size</a:t>
            </a:r>
            <a:endParaRPr lang="en-US" sz="4800" b="1" dirty="0" smtClean="0">
              <a:solidFill>
                <a:srgbClr val="AA9576"/>
              </a:solidFill>
            </a:endParaRPr>
          </a:p>
        </p:txBody>
      </p:sp>
      <p:grpSp>
        <p:nvGrpSpPr>
          <p:cNvPr id="7" name="Group 6"/>
          <p:cNvGrpSpPr/>
          <p:nvPr/>
        </p:nvGrpSpPr>
        <p:grpSpPr>
          <a:xfrm>
            <a:off x="838200" y="3512820"/>
            <a:ext cx="7162799" cy="3124200"/>
            <a:chOff x="1249680" y="3962400"/>
            <a:chExt cx="5157279" cy="221408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43400"/>
              <a:ext cx="28892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246" y="3962400"/>
              <a:ext cx="1509713"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127148"/>
              <a:ext cx="1319213"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754880" y="4382326"/>
              <a:ext cx="799274" cy="799274"/>
            </a:xfrm>
            <a:prstGeom prst="ellipse">
              <a:avLst/>
            </a:prstGeom>
            <a:noFill/>
            <a:ln w="57150">
              <a:solidFill>
                <a:srgbClr val="FF0101">
                  <a:alpha val="1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49680" y="4198620"/>
              <a:ext cx="753268" cy="753268"/>
            </a:xfrm>
            <a:prstGeom prst="ellipse">
              <a:avLst/>
            </a:prstGeom>
            <a:noFill/>
            <a:ln w="57150">
              <a:solidFill>
                <a:srgbClr val="FF0101">
                  <a:alpha val="1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1720" y="5013960"/>
              <a:ext cx="1088548" cy="1088548"/>
            </a:xfrm>
            <a:prstGeom prst="ellipse">
              <a:avLst/>
            </a:prstGeom>
            <a:noFill/>
            <a:ln w="57150">
              <a:solidFill>
                <a:srgbClr val="FF0101">
                  <a:alpha val="1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22086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chor="t"/>
          <a:lstStyle/>
          <a:p>
            <a:pPr eaLnBrk="1" hangingPunct="1"/>
            <a:r>
              <a:rPr lang="en-US" dirty="0" smtClean="0"/>
              <a:t>Example – Measuring Keystrokes</a:t>
            </a:r>
          </a:p>
        </p:txBody>
      </p:sp>
      <p:sp>
        <p:nvSpPr>
          <p:cNvPr id="8195" name="Rectangle 3"/>
          <p:cNvSpPr>
            <a:spLocks noGrp="1" noChangeArrowheads="1"/>
          </p:cNvSpPr>
          <p:nvPr>
            <p:ph idx="1"/>
          </p:nvPr>
        </p:nvSpPr>
        <p:spPr>
          <a:xfrm>
            <a:off x="381000" y="1447800"/>
            <a:ext cx="8382000" cy="1391150"/>
          </a:xfrm>
        </p:spPr>
        <p:txBody>
          <a:bodyPr/>
          <a:lstStyle/>
          <a:p>
            <a:pPr eaLnBrk="1" hangingPunct="1"/>
            <a:r>
              <a:rPr lang="en-US" dirty="0" smtClean="0"/>
              <a:t>We could count keys pressed</a:t>
            </a:r>
          </a:p>
          <a:p>
            <a:pPr eaLnBrk="1" hangingPunct="1"/>
            <a:r>
              <a:rPr lang="en-US" dirty="0" smtClean="0"/>
              <a:t>However…</a:t>
            </a:r>
          </a:p>
          <a:p>
            <a:pPr lvl="1" eaLnBrk="1" hangingPunct="1"/>
            <a:r>
              <a:rPr lang="en-US" dirty="0" smtClean="0"/>
              <a:t>Some keys are easier to hit than others</a:t>
            </a:r>
          </a:p>
          <a:p>
            <a:pPr lvl="1" eaLnBrk="1" hangingPunct="1"/>
            <a:r>
              <a:rPr lang="en-US" dirty="0" smtClean="0"/>
              <a:t>Create a point scale based on difficulty?</a:t>
            </a:r>
          </a:p>
        </p:txBody>
      </p:sp>
    </p:spTree>
    <p:extLst>
      <p:ext uri="{BB962C8B-B14F-4D97-AF65-F5344CB8AC3E}">
        <p14:creationId xmlns:p14="http://schemas.microsoft.com/office/powerpoint/2010/main" val="2415214359"/>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1"/>
            <a:ext cx="4038600" cy="1447800"/>
          </a:xfrm>
        </p:spPr>
        <p:txBody>
          <a:bodyPr/>
          <a:lstStyle/>
          <a:p>
            <a:pPr marL="0" indent="0">
              <a:buNone/>
            </a:pPr>
            <a:r>
              <a:rPr lang="en-US" dirty="0" smtClean="0"/>
              <a:t>Bad:</a:t>
            </a:r>
            <a:endParaRPr lang="en-US" dirty="0"/>
          </a:p>
        </p:txBody>
      </p:sp>
      <p:sp>
        <p:nvSpPr>
          <p:cNvPr id="8" name="Content Placeholder 7"/>
          <p:cNvSpPr>
            <a:spLocks noGrp="1"/>
          </p:cNvSpPr>
          <p:nvPr>
            <p:ph sz="half" idx="2"/>
          </p:nvPr>
        </p:nvSpPr>
        <p:spPr>
          <a:xfrm>
            <a:off x="457200" y="3429000"/>
            <a:ext cx="4038600" cy="4525963"/>
          </a:xfrm>
        </p:spPr>
        <p:txBody>
          <a:bodyPr/>
          <a:lstStyle/>
          <a:p>
            <a:pPr marL="0" indent="0">
              <a:buNone/>
            </a:pPr>
            <a:r>
              <a:rPr lang="en-US" dirty="0" smtClean="0"/>
              <a:t>Better:</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110</a:t>
            </a:fld>
            <a:endParaRPr lang="en-US"/>
          </a:p>
        </p:txBody>
      </p:sp>
      <p:sp>
        <p:nvSpPr>
          <p:cNvPr id="4" name="Title 3"/>
          <p:cNvSpPr>
            <a:spLocks noGrp="1"/>
          </p:cNvSpPr>
          <p:nvPr>
            <p:ph type="title"/>
          </p:nvPr>
        </p:nvSpPr>
        <p:spPr/>
        <p:txBody>
          <a:bodyPr/>
          <a:lstStyle/>
          <a:p>
            <a:r>
              <a:rPr lang="en-US" dirty="0" smtClean="0"/>
              <a:t>Size Example</a:t>
            </a:r>
            <a:endParaRPr lang="en-US" dirty="0"/>
          </a:p>
        </p:txBody>
      </p:sp>
      <p:sp>
        <p:nvSpPr>
          <p:cNvPr id="5" name="Rectangle 4"/>
          <p:cNvSpPr/>
          <p:nvPr/>
        </p:nvSpPr>
        <p:spPr>
          <a:xfrm>
            <a:off x="1752600" y="2449830"/>
            <a:ext cx="1874520" cy="4724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smtClean="0"/>
              <a:t>Confirm Order</a:t>
            </a:r>
            <a:endParaRPr lang="en-US" sz="2000" b="1" dirty="0"/>
          </a:p>
        </p:txBody>
      </p:sp>
      <p:sp>
        <p:nvSpPr>
          <p:cNvPr id="6" name="Rectangle 5"/>
          <p:cNvSpPr/>
          <p:nvPr/>
        </p:nvSpPr>
        <p:spPr>
          <a:xfrm>
            <a:off x="3733800" y="1958341"/>
            <a:ext cx="2514600" cy="98297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t>Cancel</a:t>
            </a:r>
            <a:endParaRPr lang="en-US" sz="8800" b="1" dirty="0"/>
          </a:p>
        </p:txBody>
      </p:sp>
      <p:sp>
        <p:nvSpPr>
          <p:cNvPr id="9" name="Rectangle 8"/>
          <p:cNvSpPr/>
          <p:nvPr/>
        </p:nvSpPr>
        <p:spPr>
          <a:xfrm>
            <a:off x="1470660" y="4716780"/>
            <a:ext cx="4343400" cy="99821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b="1" dirty="0" smtClean="0"/>
              <a:t>Confirm Order</a:t>
            </a:r>
            <a:endParaRPr lang="en-US" sz="4800" b="1" dirty="0"/>
          </a:p>
        </p:txBody>
      </p:sp>
      <p:sp>
        <p:nvSpPr>
          <p:cNvPr id="10" name="Rectangle 9"/>
          <p:cNvSpPr/>
          <p:nvPr/>
        </p:nvSpPr>
        <p:spPr>
          <a:xfrm>
            <a:off x="5920740" y="5257800"/>
            <a:ext cx="1165860" cy="47969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t>Cancel</a:t>
            </a:r>
            <a:endParaRPr lang="en-US" sz="2000" b="1" dirty="0"/>
          </a:p>
        </p:txBody>
      </p:sp>
    </p:spTree>
    <p:extLst>
      <p:ext uri="{BB962C8B-B14F-4D97-AF65-F5344CB8AC3E}">
        <p14:creationId xmlns:p14="http://schemas.microsoft.com/office/powerpoint/2010/main" val="40677503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chor="t"/>
          <a:lstStyle/>
          <a:p>
            <a:pPr eaLnBrk="1" hangingPunct="1"/>
            <a:r>
              <a:rPr lang="en-US" dirty="0" smtClean="0"/>
              <a:t>Motion / Animation</a:t>
            </a:r>
          </a:p>
        </p:txBody>
      </p:sp>
      <p:sp>
        <p:nvSpPr>
          <p:cNvPr id="55299" name="Rectangle 3"/>
          <p:cNvSpPr>
            <a:spLocks noGrp="1" noChangeArrowheads="1"/>
          </p:cNvSpPr>
          <p:nvPr>
            <p:ph idx="1"/>
          </p:nvPr>
        </p:nvSpPr>
        <p:spPr>
          <a:xfrm>
            <a:off x="381000" y="1447801"/>
            <a:ext cx="8382000" cy="4495799"/>
          </a:xfrm>
        </p:spPr>
        <p:txBody>
          <a:bodyPr/>
          <a:lstStyle/>
          <a:p>
            <a:pPr eaLnBrk="1" hangingPunct="1"/>
            <a:r>
              <a:rPr lang="en-US" sz="2800" dirty="0" smtClean="0"/>
              <a:t>Smallest effective difference rules apply</a:t>
            </a:r>
          </a:p>
          <a:p>
            <a:pPr eaLnBrk="1" hangingPunct="1"/>
            <a:r>
              <a:rPr lang="en-US" sz="2800" dirty="0" smtClean="0"/>
              <a:t>Acceleration/deceleration are both good</a:t>
            </a:r>
          </a:p>
          <a:p>
            <a:pPr eaLnBrk="1" hangingPunct="1"/>
            <a:r>
              <a:rPr lang="en-US" sz="2800" dirty="0" smtClean="0"/>
              <a:t>Can animate appearance/exit without motion (e.g. fade in/out)</a:t>
            </a:r>
          </a:p>
        </p:txBody>
      </p:sp>
    </p:spTree>
    <p:extLst>
      <p:ext uri="{BB962C8B-B14F-4D97-AF65-F5344CB8AC3E}">
        <p14:creationId xmlns:p14="http://schemas.microsoft.com/office/powerpoint/2010/main" val="330090348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8400"/>
            <a:ext cx="8839200" cy="3581400"/>
          </a:xfrm>
          <a:prstGeom prst="rect">
            <a:avLst/>
          </a:prstGeom>
          <a:solidFill>
            <a:schemeClr val="bg1"/>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p:cNvSpPr>
            <a:spLocks noGrp="1" noChangeArrowheads="1"/>
          </p:cNvSpPr>
          <p:nvPr>
            <p:ph type="title"/>
          </p:nvPr>
        </p:nvSpPr>
        <p:spPr/>
        <p:txBody>
          <a:bodyPr anchor="t"/>
          <a:lstStyle/>
          <a:p>
            <a:pPr eaLnBrk="1" hangingPunct="1"/>
            <a:r>
              <a:rPr lang="en-US" dirty="0" smtClean="0"/>
              <a:t>Gradient</a:t>
            </a:r>
          </a:p>
        </p:txBody>
      </p:sp>
      <p:sp>
        <p:nvSpPr>
          <p:cNvPr id="55299" name="Rectangle 3"/>
          <p:cNvSpPr>
            <a:spLocks noGrp="1" noChangeArrowheads="1"/>
          </p:cNvSpPr>
          <p:nvPr>
            <p:ph idx="1"/>
          </p:nvPr>
        </p:nvSpPr>
        <p:spPr>
          <a:xfrm>
            <a:off x="381000" y="1143000"/>
            <a:ext cx="8382000" cy="1166575"/>
          </a:xfrm>
        </p:spPr>
        <p:txBody>
          <a:bodyPr/>
          <a:lstStyle/>
          <a:p>
            <a:pPr eaLnBrk="1" hangingPunct="1"/>
            <a:r>
              <a:rPr lang="en-US" sz="2800" dirty="0" smtClean="0"/>
              <a:t>Can draw eye in to interesting areas</a:t>
            </a:r>
          </a:p>
          <a:p>
            <a:pPr eaLnBrk="1" hangingPunct="1"/>
            <a:r>
              <a:rPr lang="en-US" sz="2800" dirty="0" smtClean="0"/>
              <a:t>Use with hard edge to emphasize important areas</a:t>
            </a:r>
          </a:p>
        </p:txBody>
      </p:sp>
      <p:pic>
        <p:nvPicPr>
          <p:cNvPr id="5" name="Picture 4" descr="Figure12_ActiveField.png"/>
          <p:cNvPicPr>
            <a:picLocks noChangeAspect="1"/>
          </p:cNvPicPr>
          <p:nvPr/>
        </p:nvPicPr>
        <p:blipFill>
          <a:blip r:embed="rId2" cstate="print"/>
          <a:stretch>
            <a:fillRect/>
          </a:stretch>
        </p:blipFill>
        <p:spPr>
          <a:xfrm>
            <a:off x="321366" y="3962400"/>
            <a:ext cx="8501267" cy="747364"/>
          </a:xfrm>
          <a:prstGeom prst="rect">
            <a:avLst/>
          </a:prstGeom>
        </p:spPr>
      </p:pic>
      <p:pic>
        <p:nvPicPr>
          <p:cNvPr id="6" name="Picture 5" descr="Figure11_ActiveLinkedTextElement.png"/>
          <p:cNvPicPr>
            <a:picLocks noChangeAspect="1"/>
          </p:cNvPicPr>
          <p:nvPr/>
        </p:nvPicPr>
        <p:blipFill>
          <a:blip r:embed="rId3" cstate="print"/>
          <a:stretch>
            <a:fillRect/>
          </a:stretch>
        </p:blipFill>
        <p:spPr>
          <a:xfrm>
            <a:off x="1454158" y="2798970"/>
            <a:ext cx="6235683" cy="732220"/>
          </a:xfrm>
          <a:prstGeom prst="rect">
            <a:avLst/>
          </a:prstGeom>
        </p:spPr>
      </p:pic>
      <p:pic>
        <p:nvPicPr>
          <p:cNvPr id="7" name="Picture 6" descr="Figure13_ActiveIdentifierHighlightedByTabToNextReference.png"/>
          <p:cNvPicPr>
            <a:picLocks noChangeAspect="1"/>
          </p:cNvPicPr>
          <p:nvPr/>
        </p:nvPicPr>
        <p:blipFill>
          <a:blip r:embed="rId4" cstate="print"/>
          <a:stretch>
            <a:fillRect/>
          </a:stretch>
        </p:blipFill>
        <p:spPr>
          <a:xfrm>
            <a:off x="3036699" y="5158000"/>
            <a:ext cx="3070601" cy="6849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3690446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chor="t"/>
          <a:lstStyle/>
          <a:p>
            <a:pPr eaLnBrk="1" hangingPunct="1"/>
            <a:r>
              <a:rPr lang="en-US" smtClean="0"/>
              <a:t>Shadow</a:t>
            </a:r>
          </a:p>
        </p:txBody>
      </p:sp>
      <p:sp>
        <p:nvSpPr>
          <p:cNvPr id="51203" name="Rectangle 3"/>
          <p:cNvSpPr>
            <a:spLocks noGrp="1" noChangeArrowheads="1"/>
          </p:cNvSpPr>
          <p:nvPr>
            <p:ph idx="1"/>
          </p:nvPr>
        </p:nvSpPr>
        <p:spPr>
          <a:xfrm>
            <a:off x="381000" y="1447800"/>
            <a:ext cx="8382000" cy="917174"/>
          </a:xfrm>
        </p:spPr>
        <p:txBody>
          <a:bodyPr/>
          <a:lstStyle/>
          <a:p>
            <a:pPr eaLnBrk="1" hangingPunct="1"/>
            <a:r>
              <a:rPr lang="en-US" smtClean="0"/>
              <a:t>Great for floating UI elements</a:t>
            </a:r>
          </a:p>
          <a:p>
            <a:pPr lvl="1" eaLnBrk="1" hangingPunct="1"/>
            <a:r>
              <a:rPr lang="en-US" smtClean="0"/>
              <a:t>Set them apart from the data below</a:t>
            </a:r>
          </a:p>
        </p:txBody>
      </p:sp>
      <p:pic>
        <p:nvPicPr>
          <p:cNvPr id="51204" name="Picture 2"/>
          <p:cNvPicPr>
            <a:picLocks noChangeAspect="1" noChangeArrowheads="1"/>
          </p:cNvPicPr>
          <p:nvPr/>
        </p:nvPicPr>
        <p:blipFill>
          <a:blip r:embed="rId2" cstate="print"/>
          <a:srcRect l="1624" t="2663" r="1881" b="54861"/>
          <a:stretch>
            <a:fillRect/>
          </a:stretch>
        </p:blipFill>
        <p:spPr bwMode="auto">
          <a:xfrm>
            <a:off x="1447800" y="2949577"/>
            <a:ext cx="5943600" cy="14700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205" name="Picture 2"/>
          <p:cNvPicPr>
            <a:picLocks noChangeAspect="1" noChangeArrowheads="1"/>
          </p:cNvPicPr>
          <p:nvPr/>
        </p:nvPicPr>
        <p:blipFill>
          <a:blip r:embed="rId2" cstate="print"/>
          <a:srcRect l="1624" t="53944" r="1881" b="2657"/>
          <a:stretch>
            <a:fillRect/>
          </a:stretch>
        </p:blipFill>
        <p:spPr bwMode="auto">
          <a:xfrm>
            <a:off x="1447800" y="4648202"/>
            <a:ext cx="5943600" cy="150177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7464877"/>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230188"/>
            <a:ext cx="8382000" cy="553998"/>
          </a:xfrm>
        </p:spPr>
        <p:txBody>
          <a:bodyPr anchor="t"/>
          <a:lstStyle/>
          <a:p>
            <a:pPr eaLnBrk="1" hangingPunct="1"/>
            <a:r>
              <a:rPr lang="en-US" sz="4000" smtClean="0"/>
              <a:t>Shadow Example - Crossing Lines</a:t>
            </a:r>
          </a:p>
        </p:txBody>
      </p:sp>
      <p:sp>
        <p:nvSpPr>
          <p:cNvPr id="52227" name="Content Placeholder 3"/>
          <p:cNvSpPr>
            <a:spLocks noGrp="1"/>
          </p:cNvSpPr>
          <p:nvPr>
            <p:ph idx="1"/>
          </p:nvPr>
        </p:nvSpPr>
        <p:spPr>
          <a:xfrm>
            <a:off x="381000" y="1447800"/>
            <a:ext cx="8382000" cy="443198"/>
          </a:xfrm>
        </p:spPr>
        <p:txBody>
          <a:bodyPr/>
          <a:lstStyle/>
          <a:p>
            <a:endParaRPr lang="en-US" smtClean="0"/>
          </a:p>
        </p:txBody>
      </p:sp>
      <p:pic>
        <p:nvPicPr>
          <p:cNvPr id="52228" name="Picture 2"/>
          <p:cNvPicPr>
            <a:picLocks noChangeAspect="1" noChangeArrowheads="1"/>
          </p:cNvPicPr>
          <p:nvPr/>
        </p:nvPicPr>
        <p:blipFill>
          <a:blip r:embed="rId2" cstate="print"/>
          <a:srcRect/>
          <a:stretch>
            <a:fillRect/>
          </a:stretch>
        </p:blipFill>
        <p:spPr bwMode="auto">
          <a:xfrm>
            <a:off x="0" y="1295401"/>
            <a:ext cx="9144000" cy="4195763"/>
          </a:xfrm>
          <a:prstGeom prst="rect">
            <a:avLst/>
          </a:prstGeom>
          <a:noFill/>
          <a:ln w="9525">
            <a:noFill/>
            <a:miter lim="800000"/>
            <a:headEnd/>
            <a:tailEnd/>
          </a:ln>
        </p:spPr>
      </p:pic>
    </p:spTree>
    <p:extLst>
      <p:ext uri="{BB962C8B-B14F-4D97-AF65-F5344CB8AC3E}">
        <p14:creationId xmlns:p14="http://schemas.microsoft.com/office/powerpoint/2010/main" val="267316258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
        <p:nvSpPr>
          <p:cNvPr id="55298" name="Rectangle 2"/>
          <p:cNvSpPr>
            <a:spLocks noGrp="1" noChangeArrowheads="1"/>
          </p:cNvSpPr>
          <p:nvPr>
            <p:ph type="title"/>
          </p:nvPr>
        </p:nvSpPr>
        <p:spPr/>
        <p:txBody>
          <a:bodyPr anchor="t"/>
          <a:lstStyle/>
          <a:p>
            <a:pPr algn="l" eaLnBrk="1" hangingPunct="1"/>
            <a:r>
              <a:rPr lang="en-US" dirty="0" smtClean="0"/>
              <a:t>Proximity</a:t>
            </a:r>
          </a:p>
        </p:txBody>
      </p:sp>
      <p:pic>
        <p:nvPicPr>
          <p:cNvPr id="7" name="Picture 6" descr="GazeShiftDemo2.png"/>
          <p:cNvPicPr>
            <a:picLocks noChangeAspect="1"/>
          </p:cNvPicPr>
          <p:nvPr/>
        </p:nvPicPr>
        <p:blipFill>
          <a:blip r:embed="rId3" cstate="print"/>
          <a:stretch>
            <a:fillRect/>
          </a:stretch>
        </p:blipFill>
        <p:spPr>
          <a:xfrm>
            <a:off x="4200525" y="94527"/>
            <a:ext cx="4819651" cy="3701920"/>
          </a:xfrm>
          <a:prstGeom prst="rect">
            <a:avLst/>
          </a:prstGeom>
        </p:spPr>
      </p:pic>
      <p:grpSp>
        <p:nvGrpSpPr>
          <p:cNvPr id="2" name="Group 1"/>
          <p:cNvGrpSpPr/>
          <p:nvPr/>
        </p:nvGrpSpPr>
        <p:grpSpPr>
          <a:xfrm>
            <a:off x="99060" y="3863340"/>
            <a:ext cx="8930640" cy="2895600"/>
            <a:chOff x="99060" y="3863340"/>
            <a:chExt cx="8930640" cy="2895600"/>
          </a:xfrm>
        </p:grpSpPr>
        <p:sp>
          <p:nvSpPr>
            <p:cNvPr id="9" name="Rectangle 8"/>
            <p:cNvSpPr/>
            <p:nvPr/>
          </p:nvSpPr>
          <p:spPr bwMode="auto">
            <a:xfrm>
              <a:off x="99060" y="3863340"/>
              <a:ext cx="8930640" cy="2895600"/>
            </a:xfrm>
            <a:prstGeom prst="rect">
              <a:avLst/>
            </a:prstGeom>
            <a:solidFill>
              <a:srgbClr val="0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pic>
          <p:nvPicPr>
            <p:cNvPr id="5" name="Picture 4" descr="GazeShiftDemo1.png"/>
            <p:cNvPicPr>
              <a:picLocks noChangeAspect="1"/>
            </p:cNvPicPr>
            <p:nvPr/>
          </p:nvPicPr>
          <p:blipFill>
            <a:blip r:embed="rId4" cstate="print"/>
            <a:srcRect r="31708"/>
            <a:stretch>
              <a:fillRect/>
            </a:stretch>
          </p:blipFill>
          <p:spPr>
            <a:xfrm>
              <a:off x="133350" y="3880139"/>
              <a:ext cx="4886325" cy="2858798"/>
            </a:xfrm>
            <a:prstGeom prst="rect">
              <a:avLst/>
            </a:prstGeom>
          </p:spPr>
        </p:pic>
        <p:pic>
          <p:nvPicPr>
            <p:cNvPr id="8" name="Picture 7" descr="GazeShiftDemo1.png"/>
            <p:cNvPicPr>
              <a:picLocks noChangeAspect="1"/>
            </p:cNvPicPr>
            <p:nvPr/>
          </p:nvPicPr>
          <p:blipFill>
            <a:blip r:embed="rId4" cstate="print"/>
            <a:srcRect l="60437" t="7842"/>
            <a:stretch>
              <a:fillRect/>
            </a:stretch>
          </p:blipFill>
          <p:spPr>
            <a:xfrm>
              <a:off x="6132195" y="3985260"/>
              <a:ext cx="2830768" cy="2634616"/>
            </a:xfrm>
            <a:prstGeom prst="rect">
              <a:avLst/>
            </a:prstGeom>
          </p:spPr>
        </p:pic>
      </p:grpSp>
    </p:spTree>
    <p:extLst>
      <p:ext uri="{BB962C8B-B14F-4D97-AF65-F5344CB8AC3E}">
        <p14:creationId xmlns:p14="http://schemas.microsoft.com/office/powerpoint/2010/main" val="1763655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Related elements should be close</a:t>
            </a:r>
          </a:p>
          <a:p>
            <a:r>
              <a:rPr lang="en-US" dirty="0" smtClean="0"/>
              <a:t>Unrelated elements should be far</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116</a:t>
            </a:fld>
            <a:endParaRPr lang="en-US"/>
          </a:p>
        </p:txBody>
      </p:sp>
      <p:sp>
        <p:nvSpPr>
          <p:cNvPr id="4" name="Title 3"/>
          <p:cNvSpPr>
            <a:spLocks noGrp="1"/>
          </p:cNvSpPr>
          <p:nvPr>
            <p:ph type="title"/>
          </p:nvPr>
        </p:nvSpPr>
        <p:spPr/>
        <p:txBody>
          <a:bodyPr/>
          <a:lstStyle/>
          <a:p>
            <a:r>
              <a:rPr lang="en-US" dirty="0" smtClean="0"/>
              <a:t>Proximity</a:t>
            </a:r>
            <a:endParaRPr lang="en-US" dirty="0"/>
          </a:p>
        </p:txBody>
      </p:sp>
    </p:spTree>
    <p:extLst>
      <p:ext uri="{BB962C8B-B14F-4D97-AF65-F5344CB8AC3E}">
        <p14:creationId xmlns:p14="http://schemas.microsoft.com/office/powerpoint/2010/main" val="6210611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1"/>
            <a:ext cx="4038600" cy="1447800"/>
          </a:xfrm>
        </p:spPr>
        <p:txBody>
          <a:bodyPr/>
          <a:lstStyle/>
          <a:p>
            <a:pPr marL="0" indent="0">
              <a:buNone/>
            </a:pPr>
            <a:r>
              <a:rPr lang="en-US" dirty="0" smtClean="0"/>
              <a:t>Bad:</a:t>
            </a:r>
            <a:endParaRPr lang="en-US" dirty="0"/>
          </a:p>
        </p:txBody>
      </p:sp>
      <p:sp>
        <p:nvSpPr>
          <p:cNvPr id="8" name="Content Placeholder 7"/>
          <p:cNvSpPr>
            <a:spLocks noGrp="1"/>
          </p:cNvSpPr>
          <p:nvPr>
            <p:ph sz="half" idx="2"/>
          </p:nvPr>
        </p:nvSpPr>
        <p:spPr>
          <a:xfrm>
            <a:off x="457200" y="3429000"/>
            <a:ext cx="4038600" cy="4525963"/>
          </a:xfrm>
        </p:spPr>
        <p:txBody>
          <a:bodyPr/>
          <a:lstStyle/>
          <a:p>
            <a:pPr marL="0" indent="0">
              <a:buNone/>
            </a:pPr>
            <a:r>
              <a:rPr lang="en-US" dirty="0" smtClean="0"/>
              <a:t>Better:</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117</a:t>
            </a:fld>
            <a:endParaRPr lang="en-US"/>
          </a:p>
        </p:txBody>
      </p:sp>
      <p:sp>
        <p:nvSpPr>
          <p:cNvPr id="4" name="Title 3"/>
          <p:cNvSpPr>
            <a:spLocks noGrp="1"/>
          </p:cNvSpPr>
          <p:nvPr>
            <p:ph type="title"/>
          </p:nvPr>
        </p:nvSpPr>
        <p:spPr/>
        <p:txBody>
          <a:bodyPr/>
          <a:lstStyle/>
          <a:p>
            <a:r>
              <a:rPr lang="en-US" dirty="0" smtClean="0"/>
              <a:t>Proximity Example</a:t>
            </a:r>
            <a:endParaRPr lang="en-US" dirty="0"/>
          </a:p>
        </p:txBody>
      </p:sp>
      <p:sp>
        <p:nvSpPr>
          <p:cNvPr id="5" name="Rectangle 4"/>
          <p:cNvSpPr/>
          <p:nvPr/>
        </p:nvSpPr>
        <p:spPr>
          <a:xfrm>
            <a:off x="548640" y="2286000"/>
            <a:ext cx="1600200" cy="6477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t>Save</a:t>
            </a:r>
            <a:endParaRPr lang="en-US" sz="3200" b="1" dirty="0"/>
          </a:p>
        </p:txBody>
      </p:sp>
      <p:sp>
        <p:nvSpPr>
          <p:cNvPr id="6" name="Rectangle 5"/>
          <p:cNvSpPr/>
          <p:nvPr/>
        </p:nvSpPr>
        <p:spPr>
          <a:xfrm>
            <a:off x="2148840" y="2286000"/>
            <a:ext cx="3276600" cy="6477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t>Lose Everything</a:t>
            </a:r>
            <a:endParaRPr lang="en-US" sz="3200" b="1" dirty="0"/>
          </a:p>
        </p:txBody>
      </p:sp>
      <p:sp>
        <p:nvSpPr>
          <p:cNvPr id="9" name="Rectangle 8"/>
          <p:cNvSpPr/>
          <p:nvPr/>
        </p:nvSpPr>
        <p:spPr>
          <a:xfrm>
            <a:off x="548640" y="4114799"/>
            <a:ext cx="1600200" cy="624289"/>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t>Save</a:t>
            </a:r>
            <a:endParaRPr lang="en-US" sz="3200" b="1" dirty="0"/>
          </a:p>
        </p:txBody>
      </p:sp>
      <p:sp>
        <p:nvSpPr>
          <p:cNvPr id="10" name="Rectangle 9"/>
          <p:cNvSpPr/>
          <p:nvPr/>
        </p:nvSpPr>
        <p:spPr>
          <a:xfrm>
            <a:off x="5486400" y="5714999"/>
            <a:ext cx="3276600" cy="63209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t>Lose Everything</a:t>
            </a:r>
            <a:endParaRPr lang="en-US" sz="3200" b="1" dirty="0"/>
          </a:p>
        </p:txBody>
      </p:sp>
      <p:sp>
        <p:nvSpPr>
          <p:cNvPr id="11" name="Left-Right Arrow 10"/>
          <p:cNvSpPr/>
          <p:nvPr/>
        </p:nvSpPr>
        <p:spPr>
          <a:xfrm rot="920613">
            <a:off x="2346961" y="4795102"/>
            <a:ext cx="2895600" cy="838200"/>
          </a:xfrm>
          <a:prstGeom prst="leftRightArrow">
            <a:avLst/>
          </a:prstGeom>
          <a:solidFill>
            <a:schemeClr val="accent6">
              <a:lumMod val="40000"/>
              <a:lumOff val="6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Lots of space</a:t>
            </a:r>
            <a:endParaRPr lang="en-US" dirty="0"/>
          </a:p>
        </p:txBody>
      </p:sp>
    </p:spTree>
    <p:extLst>
      <p:ext uri="{BB962C8B-B14F-4D97-AF65-F5344CB8AC3E}">
        <p14:creationId xmlns:p14="http://schemas.microsoft.com/office/powerpoint/2010/main" val="31230161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Proximity Example</a:t>
            </a:r>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2324"/>
          <a:stretch/>
        </p:blipFill>
        <p:spPr bwMode="auto">
          <a:xfrm>
            <a:off x="2353952" y="1600200"/>
            <a:ext cx="4475676" cy="337246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4419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Proximity Example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43000"/>
            <a:ext cx="3276600" cy="51785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82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chor="t"/>
          <a:lstStyle/>
          <a:p>
            <a:pPr eaLnBrk="1" hangingPunct="1"/>
            <a:r>
              <a:rPr lang="en-US" dirty="0"/>
              <a:t>Example – Measuring Keystrokes</a:t>
            </a:r>
            <a:endParaRPr lang="en-US" dirty="0" smtClean="0"/>
          </a:p>
        </p:txBody>
      </p:sp>
      <p:graphicFrame>
        <p:nvGraphicFramePr>
          <p:cNvPr id="55299" name="Group 3"/>
          <p:cNvGraphicFramePr>
            <a:graphicFrameLocks noGrp="1"/>
          </p:cNvGraphicFramePr>
          <p:nvPr>
            <p:ph sz="half" idx="1"/>
            <p:extLst>
              <p:ext uri="{D42A27DB-BD31-4B8C-83A1-F6EECF244321}">
                <p14:modId xmlns:p14="http://schemas.microsoft.com/office/powerpoint/2010/main" val="1795375407"/>
              </p:ext>
            </p:extLst>
          </p:nvPr>
        </p:nvGraphicFramePr>
        <p:xfrm>
          <a:off x="914400" y="1600200"/>
          <a:ext cx="3657600" cy="4466590"/>
        </p:xfrm>
        <a:graphic>
          <a:graphicData uri="http://schemas.openxmlformats.org/drawingml/2006/table">
            <a:tbl>
              <a:tblPr>
                <a:tableStyleId>{638B1855-1B75-4FBE-930C-398BA8C253C6}</a:tableStyleId>
              </a:tblPr>
              <a:tblGrid>
                <a:gridCol w="1975362"/>
                <a:gridCol w="1682238"/>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Key</a:t>
                      </a:r>
                      <a:endParaRPr kumimoji="0" lang="en-US" sz="1600" b="1" i="0" u="none" strike="noStrike" cap="none" normalizeH="0" baseline="0" dirty="0" smtClean="0">
                        <a:ln>
                          <a:noFill/>
                        </a:ln>
                        <a:solidFill>
                          <a:srgbClr val="CCD7E6"/>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Points</a:t>
                      </a:r>
                      <a:endParaRPr kumimoji="0" lang="en-US" sz="1600" b="1" i="0" u="none" strike="noStrike" cap="none" normalizeH="0" baseline="0" dirty="0" smtClean="0">
                        <a:ln>
                          <a:noFill/>
                        </a:ln>
                        <a:solidFill>
                          <a:srgbClr val="CCD7E6"/>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Space</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0.4</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Tab</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0.7</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Letter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Number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Arrow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F1..F12</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1.2</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Extended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1.3</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Shift, Ctrl</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1.5</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Alt</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1.7</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Num pad keys</a:t>
                      </a:r>
                      <a:endParaRPr kumimoji="0" lang="en-US" sz="1600" b="0" i="0" u="none" strike="noStrike" cap="none" normalizeH="0" baseline="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1.8</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Chorded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 per chord</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graphicFrame>
        <p:nvGraphicFramePr>
          <p:cNvPr id="55390" name="Group 94"/>
          <p:cNvGraphicFramePr>
            <a:graphicFrameLocks noGrp="1"/>
          </p:cNvGraphicFramePr>
          <p:nvPr>
            <p:ph sz="half" idx="2"/>
            <p:extLst>
              <p:ext uri="{D42A27DB-BD31-4B8C-83A1-F6EECF244321}">
                <p14:modId xmlns:p14="http://schemas.microsoft.com/office/powerpoint/2010/main" val="2773750370"/>
              </p:ext>
            </p:extLst>
          </p:nvPr>
        </p:nvGraphicFramePr>
        <p:xfrm>
          <a:off x="5083969" y="1600200"/>
          <a:ext cx="3581400" cy="4023360"/>
        </p:xfrm>
        <a:graphic>
          <a:graphicData uri="http://schemas.openxmlformats.org/drawingml/2006/table">
            <a:tbl>
              <a:tblPr>
                <a:tableStyleId>{E269D01E-BC32-4049-B463-5C60D7B0CCD2}</a:tableStyleId>
              </a:tblPr>
              <a:tblGrid>
                <a:gridCol w="2133759"/>
                <a:gridCol w="1447641"/>
              </a:tblGrid>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Key Binding</a:t>
                      </a:r>
                      <a:endParaRPr kumimoji="0" lang="en-US" sz="1600" b="1" i="0" u="none" strike="noStrike" cap="none" normalizeH="0" baseline="0" dirty="0" smtClean="0">
                        <a:ln>
                          <a:noFill/>
                        </a:ln>
                        <a:solidFill>
                          <a:srgbClr val="CCD7E6"/>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Total Points</a:t>
                      </a:r>
                      <a:endParaRPr kumimoji="0" lang="en-US" sz="1600" b="1" i="0" u="none" strike="noStrike" cap="none" normalizeH="0" baseline="0" dirty="0" smtClean="0">
                        <a:ln>
                          <a:noFill/>
                        </a:ln>
                        <a:solidFill>
                          <a:srgbClr val="CCD7E6"/>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6B8CB5"/>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err="1" smtClean="0">
                          <a:ln>
                            <a:noFill/>
                          </a:ln>
                          <a:effectLst/>
                        </a:rPr>
                        <a:t>Ctrl+K</a:t>
                      </a:r>
                      <a:r>
                        <a:rPr kumimoji="0" lang="en-US" sz="1600" u="none" strike="noStrike" cap="none" normalizeH="0" baseline="0" dirty="0" smtClean="0">
                          <a:ln>
                            <a:noFill/>
                          </a:ln>
                          <a:effectLst/>
                        </a:rPr>
                        <a:t>, </a:t>
                      </a:r>
                      <a:r>
                        <a:rPr kumimoji="0" lang="en-US" sz="1600" u="none" strike="noStrike" cap="none" normalizeH="0" baseline="0" dirty="0" err="1" smtClean="0">
                          <a:ln>
                            <a:noFill/>
                          </a:ln>
                          <a:effectLst/>
                        </a:rPr>
                        <a:t>Ctrl+C</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6.0</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Ctrl+K, Ctrl+U</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6.0</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Ctrl+Alt+X</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4.2</a:t>
                      </a:r>
                      <a:endParaRPr kumimoji="0" lang="en-US" sz="1600" b="0" i="0" u="none" strike="noStrike" cap="none" normalizeH="0" baseline="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2.6</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2.6</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2.6</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Ctrl+S</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2.5</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f</a:t>
                      </a:r>
                      <a:endParaRPr kumimoji="0" lang="en-US" sz="1600" b="0" i="0" u="none" strike="noStrike" cap="none" normalizeH="0" baseline="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a:t>
                      </a:r>
                      <a:endParaRPr kumimoji="0" lang="en-US" sz="1600" b="0" i="0" u="none" strike="noStrike" cap="none" normalizeH="0" baseline="0" dirty="0" smtClean="0">
                        <a:ln>
                          <a:noFill/>
                        </a:ln>
                        <a:solidFill>
                          <a:schemeClr val="tx1"/>
                        </a:solidFill>
                        <a:effectLst/>
                        <a:latin typeface="Arial" charset="0"/>
                      </a:endParaRPr>
                    </a:p>
                  </a:txBody>
                  <a:tcPr marL="120969" marR="120969"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lnTlToBr w="12700" cmpd="sng">
                      <a:noFill/>
                      <a:prstDash val="solid"/>
                    </a:lnTlToBr>
                    <a:lnBlToTr w="12700" cmpd="sng">
                      <a:noFill/>
                      <a:prstDash val="solid"/>
                    </a:lnBlToTr>
                    <a:solidFill>
                      <a:srgbClr val="7F9CBF"/>
                    </a:solidFill>
                  </a:tcPr>
                </a:tc>
              </a:tr>
            </a:tbl>
          </a:graphicData>
        </a:graphic>
      </p:graphicFrame>
      <p:sp>
        <p:nvSpPr>
          <p:cNvPr id="55387" name="Rectangle 91"/>
          <p:cNvSpPr>
            <a:spLocks noChangeArrowheads="1"/>
          </p:cNvSpPr>
          <p:nvPr/>
        </p:nvSpPr>
        <p:spPr bwMode="auto">
          <a:xfrm>
            <a:off x="5029200" y="1138240"/>
            <a:ext cx="1622560" cy="461665"/>
          </a:xfrm>
          <a:prstGeom prst="rect">
            <a:avLst/>
          </a:prstGeom>
          <a:noFill/>
          <a:ln w="9525">
            <a:noFill/>
            <a:miter lim="800000"/>
            <a:headEnd/>
            <a:tailEnd/>
          </a:ln>
        </p:spPr>
        <p:txBody>
          <a:bodyPr wrap="none">
            <a:spAutoFit/>
          </a:bodyPr>
          <a:lstStyle/>
          <a:p>
            <a:pPr>
              <a:defRPr/>
            </a:pPr>
            <a:r>
              <a:rPr lang="en-US" sz="2400" b="1" dirty="0">
                <a:solidFill>
                  <a:srgbClr val="A0B6D0"/>
                </a:solidFill>
              </a:rPr>
              <a:t>Examples</a:t>
            </a:r>
          </a:p>
        </p:txBody>
      </p:sp>
    </p:spTree>
    <p:extLst>
      <p:ext uri="{BB962C8B-B14F-4D97-AF65-F5344CB8AC3E}">
        <p14:creationId xmlns:p14="http://schemas.microsoft.com/office/powerpoint/2010/main" val="3323073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87"/>
                                        </p:tgtEl>
                                        <p:attrNameLst>
                                          <p:attrName>style.visibility</p:attrName>
                                        </p:attrNameLst>
                                      </p:cBhvr>
                                      <p:to>
                                        <p:strVal val="visible"/>
                                      </p:to>
                                    </p:set>
                                    <p:animEffect transition="in" filter="fade">
                                      <p:cBhvr>
                                        <p:cTn id="7" dur="500"/>
                                        <p:tgtEl>
                                          <p:spTgt spid="55387"/>
                                        </p:tgtEl>
                                      </p:cBhvr>
                                    </p:animEffect>
                                  </p:childTnLst>
                                </p:cTn>
                              </p:par>
                              <p:par>
                                <p:cTn id="8" presetID="10" presetClass="entr" presetSubtype="0" fill="hold" nodeType="withEffect">
                                  <p:stCondLst>
                                    <p:cond delay="0"/>
                                  </p:stCondLst>
                                  <p:childTnLst>
                                    <p:set>
                                      <p:cBhvr>
                                        <p:cTn id="9" dur="1" fill="hold">
                                          <p:stCondLst>
                                            <p:cond delay="0"/>
                                          </p:stCondLst>
                                        </p:cTn>
                                        <p:tgtEl>
                                          <p:spTgt spid="55390"/>
                                        </p:tgtEl>
                                        <p:attrNameLst>
                                          <p:attrName>style.visibility</p:attrName>
                                        </p:attrNameLst>
                                      </p:cBhvr>
                                      <p:to>
                                        <p:strVal val="visible"/>
                                      </p:to>
                                    </p:set>
                                    <p:animEffect transition="in" filter="fade">
                                      <p:cBhvr>
                                        <p:cTn id="10" dur="500"/>
                                        <p:tgtEl>
                                          <p:spTgt spid="55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8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Proximity Example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4400"/>
            <a:ext cx="4267200" cy="57140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9910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400" dirty="0" smtClean="0"/>
              <a:t>Which is font is most readable?</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121</a:t>
            </a:fld>
            <a:endParaRPr lang="en-US"/>
          </a:p>
        </p:txBody>
      </p:sp>
      <p:sp>
        <p:nvSpPr>
          <p:cNvPr id="4" name="Title 3"/>
          <p:cNvSpPr>
            <a:spLocks noGrp="1"/>
          </p:cNvSpPr>
          <p:nvPr>
            <p:ph type="title"/>
          </p:nvPr>
        </p:nvSpPr>
        <p:spPr/>
        <p:txBody>
          <a:bodyPr/>
          <a:lstStyle/>
          <a:p>
            <a:r>
              <a:rPr lang="en-US" dirty="0" smtClean="0"/>
              <a:t>Text</a:t>
            </a:r>
            <a:endParaRPr lang="en-US" dirty="0"/>
          </a:p>
        </p:txBody>
      </p:sp>
    </p:spTree>
    <p:extLst>
      <p:ext uri="{BB962C8B-B14F-4D97-AF65-F5344CB8AC3E}">
        <p14:creationId xmlns:p14="http://schemas.microsoft.com/office/powerpoint/2010/main" val="17604221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Trebuchet MS" pitchFamily="34" charset="0"/>
              </a:rPr>
              <a:t>Serifs, Sans-serifs</a:t>
            </a:r>
          </a:p>
          <a:p>
            <a:r>
              <a:rPr lang="en-US" dirty="0" smtClean="0">
                <a:latin typeface="Trebuchet MS" pitchFamily="34" charset="0"/>
              </a:rPr>
              <a:t>Fixed Pitch, Variable Width</a:t>
            </a:r>
          </a:p>
          <a:p>
            <a:r>
              <a:rPr lang="en-US" dirty="0" smtClean="0">
                <a:latin typeface="Trebuchet MS" pitchFamily="34" charset="0"/>
              </a:rPr>
              <a:t>Weight, Italics, Underline</a:t>
            </a:r>
          </a:p>
          <a:p>
            <a:r>
              <a:rPr lang="en-US" dirty="0" smtClean="0">
                <a:latin typeface="Trebuchet MS" pitchFamily="34" charset="0"/>
              </a:rPr>
              <a:t>Size</a:t>
            </a:r>
            <a:endParaRPr lang="en-US" dirty="0">
              <a:latin typeface="Trebuchet MS" pitchFamily="34" charset="0"/>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122</a:t>
            </a:fld>
            <a:endParaRPr lang="en-US"/>
          </a:p>
        </p:txBody>
      </p:sp>
      <p:sp>
        <p:nvSpPr>
          <p:cNvPr id="4" name="Title 3"/>
          <p:cNvSpPr>
            <a:spLocks noGrp="1"/>
          </p:cNvSpPr>
          <p:nvPr>
            <p:ph type="title"/>
          </p:nvPr>
        </p:nvSpPr>
        <p:spPr/>
        <p:txBody>
          <a:bodyPr/>
          <a:lstStyle/>
          <a:p>
            <a:r>
              <a:rPr lang="en-US" dirty="0" smtClean="0">
                <a:latin typeface="Trebuchet MS" pitchFamily="34" charset="0"/>
              </a:rPr>
              <a:t>Fonts</a:t>
            </a:r>
            <a:endParaRPr lang="en-US" dirty="0">
              <a:latin typeface="Trebuchet MS" pitchFamily="34" charset="0"/>
            </a:endParaRPr>
          </a:p>
        </p:txBody>
      </p:sp>
    </p:spTree>
    <p:extLst>
      <p:ext uri="{BB962C8B-B14F-4D97-AF65-F5344CB8AC3E}">
        <p14:creationId xmlns:p14="http://schemas.microsoft.com/office/powerpoint/2010/main" val="113170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447800"/>
            <a:ext cx="8839200" cy="2925763"/>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a:t>
            </a:r>
            <a:endParaRPr lang="en-US" dirty="0">
              <a:latin typeface="Trebuchet MS" pitchFamily="34" charset="0"/>
            </a:endParaRPr>
          </a:p>
        </p:txBody>
      </p:sp>
      <p:sp>
        <p:nvSpPr>
          <p:cNvPr id="5" name="Text Placeholder 4"/>
          <p:cNvSpPr>
            <a:spLocks noGrp="1"/>
          </p:cNvSpPr>
          <p:nvPr>
            <p:ph type="body" idx="1"/>
          </p:nvPr>
        </p:nvSpPr>
        <p:spPr>
          <a:xfrm>
            <a:off x="457200" y="1611313"/>
            <a:ext cx="4040188" cy="639762"/>
          </a:xfrm>
        </p:spPr>
        <p:txBody>
          <a:bodyPr/>
          <a:lstStyle/>
          <a:p>
            <a:pPr marL="0" lvl="1"/>
            <a:r>
              <a:rPr lang="en-US" sz="3600" b="0" dirty="0" smtClean="0">
                <a:solidFill>
                  <a:schemeClr val="accent3"/>
                </a:solidFill>
                <a:latin typeface="Times New Roman" pitchFamily="18" charset="0"/>
                <a:cs typeface="Times New Roman" pitchFamily="18" charset="0"/>
              </a:rPr>
              <a:t>Serif – “Georgia”</a:t>
            </a:r>
            <a:endParaRPr lang="en-US" b="0" dirty="0">
              <a:solidFill>
                <a:schemeClr val="accent3"/>
              </a:solidFill>
            </a:endParaRPr>
          </a:p>
        </p:txBody>
      </p:sp>
      <p:sp>
        <p:nvSpPr>
          <p:cNvPr id="2" name="Content Placeholder 1"/>
          <p:cNvSpPr>
            <a:spLocks noGrp="1"/>
          </p:cNvSpPr>
          <p:nvPr>
            <p:ph sz="half" idx="2"/>
          </p:nvPr>
        </p:nvSpPr>
        <p:spPr>
          <a:xfrm>
            <a:off x="457200" y="2251075"/>
            <a:ext cx="4040188" cy="3951288"/>
          </a:xfrm>
        </p:spPr>
        <p:txBody>
          <a:bodyPr/>
          <a:lstStyle/>
          <a:p>
            <a:pPr marL="0" indent="0">
              <a:buNone/>
            </a:pPr>
            <a:r>
              <a:rPr lang="en-US" sz="13800" dirty="0" smtClean="0">
                <a:latin typeface="Georgia" pitchFamily="18" charset="0"/>
              </a:rPr>
              <a:t>This</a:t>
            </a:r>
            <a:endParaRPr lang="en-US" sz="13800" dirty="0">
              <a:latin typeface="Georgia" pitchFamily="18" charset="0"/>
            </a:endParaRPr>
          </a:p>
        </p:txBody>
      </p:sp>
      <p:sp>
        <p:nvSpPr>
          <p:cNvPr id="6" name="Text Placeholder 5"/>
          <p:cNvSpPr>
            <a:spLocks noGrp="1"/>
          </p:cNvSpPr>
          <p:nvPr>
            <p:ph type="body" sz="quarter" idx="3"/>
          </p:nvPr>
        </p:nvSpPr>
        <p:spPr>
          <a:xfrm>
            <a:off x="4645025" y="1611313"/>
            <a:ext cx="4041775" cy="639762"/>
          </a:xfrm>
        </p:spPr>
        <p:txBody>
          <a:bodyPr/>
          <a:lstStyle/>
          <a:p>
            <a:pPr marL="0" lvl="1"/>
            <a:r>
              <a:rPr lang="en-US" sz="3600" b="0" dirty="0">
                <a:solidFill>
                  <a:schemeClr val="accent3"/>
                </a:solidFill>
                <a:latin typeface="Arial" pitchFamily="34" charset="0"/>
                <a:cs typeface="Arial" pitchFamily="34" charset="0"/>
              </a:rPr>
              <a:t>Sans-serif </a:t>
            </a:r>
            <a:r>
              <a:rPr lang="en-US" sz="3600" b="0" dirty="0" smtClean="0">
                <a:solidFill>
                  <a:schemeClr val="accent3"/>
                </a:solidFill>
                <a:latin typeface="Arial" pitchFamily="34" charset="0"/>
                <a:cs typeface="Arial" pitchFamily="34" charset="0"/>
              </a:rPr>
              <a:t>“Arial”</a:t>
            </a:r>
            <a:endParaRPr lang="en-US" sz="3600" b="0" dirty="0">
              <a:solidFill>
                <a:schemeClr val="accent3"/>
              </a:solidFill>
            </a:endParaRPr>
          </a:p>
        </p:txBody>
      </p:sp>
      <p:sp>
        <p:nvSpPr>
          <p:cNvPr id="7" name="Content Placeholder 6"/>
          <p:cNvSpPr>
            <a:spLocks noGrp="1"/>
          </p:cNvSpPr>
          <p:nvPr>
            <p:ph sz="quarter" idx="4"/>
          </p:nvPr>
        </p:nvSpPr>
        <p:spPr>
          <a:xfrm>
            <a:off x="4645025" y="2251075"/>
            <a:ext cx="4041775" cy="3951288"/>
          </a:xfrm>
        </p:spPr>
        <p:txBody>
          <a:bodyPr/>
          <a:lstStyle/>
          <a:p>
            <a:pPr marL="0" indent="0">
              <a:buNone/>
            </a:pPr>
            <a:r>
              <a:rPr lang="en-US" sz="13800" dirty="0" smtClean="0">
                <a:latin typeface="Arial" pitchFamily="34" charset="0"/>
                <a:cs typeface="Arial" pitchFamily="34" charset="0"/>
              </a:rPr>
              <a:t>This</a:t>
            </a:r>
            <a:endParaRPr lang="en-US" sz="138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123</a:t>
            </a:fld>
            <a:endParaRPr lang="en-US"/>
          </a:p>
        </p:txBody>
      </p:sp>
      <p:grpSp>
        <p:nvGrpSpPr>
          <p:cNvPr id="17" name="Group 16"/>
          <p:cNvGrpSpPr/>
          <p:nvPr/>
        </p:nvGrpSpPr>
        <p:grpSpPr>
          <a:xfrm>
            <a:off x="657225" y="2620963"/>
            <a:ext cx="2619375" cy="1447801"/>
            <a:chOff x="657225" y="2743200"/>
            <a:chExt cx="2619375" cy="1447801"/>
          </a:xfrm>
        </p:grpSpPr>
        <p:sp>
          <p:nvSpPr>
            <p:cNvPr id="9" name="Oval 8"/>
            <p:cNvSpPr/>
            <p:nvPr/>
          </p:nvSpPr>
          <p:spPr>
            <a:xfrm>
              <a:off x="657225" y="3971925"/>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19200" y="3971926"/>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43050" y="3981451"/>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90725" y="3981450"/>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14600" y="3981450"/>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71800" y="3981450"/>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04950" y="2743200"/>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62225" y="3200400"/>
              <a:ext cx="304800" cy="209550"/>
            </a:xfrm>
            <a:prstGeom prst="ellipse">
              <a:avLst/>
            </a:prstGeom>
            <a:solidFill>
              <a:srgbClr val="ED0D0D">
                <a:alpha val="16863"/>
              </a:srgbClr>
            </a:solidFill>
            <a:ln w="12700">
              <a:solidFill>
                <a:srgbClr val="E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94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447800"/>
            <a:ext cx="8839200" cy="1782763"/>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a:t>
            </a:r>
            <a:endParaRPr lang="en-US" dirty="0">
              <a:latin typeface="Trebuchet MS" pitchFamily="34" charset="0"/>
            </a:endParaRPr>
          </a:p>
        </p:txBody>
      </p:sp>
      <p:sp>
        <p:nvSpPr>
          <p:cNvPr id="5" name="Text Placeholder 4"/>
          <p:cNvSpPr>
            <a:spLocks noGrp="1"/>
          </p:cNvSpPr>
          <p:nvPr>
            <p:ph type="body" idx="1"/>
          </p:nvPr>
        </p:nvSpPr>
        <p:spPr>
          <a:xfrm>
            <a:off x="457200" y="1611313"/>
            <a:ext cx="4040188" cy="639762"/>
          </a:xfrm>
        </p:spPr>
        <p:txBody>
          <a:bodyPr/>
          <a:lstStyle/>
          <a:p>
            <a:pPr marL="0" lvl="1"/>
            <a:r>
              <a:rPr lang="en-US" sz="3600" b="0" dirty="0" smtClean="0">
                <a:solidFill>
                  <a:schemeClr val="accent3"/>
                </a:solidFill>
                <a:latin typeface="Times New Roman" pitchFamily="18" charset="0"/>
                <a:cs typeface="Times New Roman" pitchFamily="18" charset="0"/>
              </a:rPr>
              <a:t>Serif – “Georgia”</a:t>
            </a:r>
            <a:endParaRPr lang="en-US" b="0" dirty="0">
              <a:solidFill>
                <a:schemeClr val="accent3"/>
              </a:solidFill>
            </a:endParaRPr>
          </a:p>
        </p:txBody>
      </p:sp>
      <p:sp>
        <p:nvSpPr>
          <p:cNvPr id="2" name="Content Placeholder 1"/>
          <p:cNvSpPr>
            <a:spLocks noGrp="1"/>
          </p:cNvSpPr>
          <p:nvPr>
            <p:ph sz="half" idx="2"/>
          </p:nvPr>
        </p:nvSpPr>
        <p:spPr>
          <a:xfrm>
            <a:off x="457200" y="2251075"/>
            <a:ext cx="4040188" cy="3951288"/>
          </a:xfrm>
        </p:spPr>
        <p:txBody>
          <a:bodyPr/>
          <a:lstStyle/>
          <a:p>
            <a:pPr marL="0" indent="0">
              <a:buNone/>
            </a:pPr>
            <a:r>
              <a:rPr lang="en-US" sz="4400" dirty="0">
                <a:latin typeface="Georgia" pitchFamily="18" charset="0"/>
              </a:rPr>
              <a:t>This session </a:t>
            </a:r>
            <a:r>
              <a:rPr lang="en-US" sz="4400" dirty="0" smtClean="0">
                <a:latin typeface="Georgia" pitchFamily="18" charset="0"/>
              </a:rPr>
              <a:t>is</a:t>
            </a:r>
            <a:endParaRPr lang="en-US" sz="4400" dirty="0">
              <a:latin typeface="Georgia" pitchFamily="18" charset="0"/>
            </a:endParaRPr>
          </a:p>
        </p:txBody>
      </p:sp>
      <p:sp>
        <p:nvSpPr>
          <p:cNvPr id="6" name="Text Placeholder 5"/>
          <p:cNvSpPr>
            <a:spLocks noGrp="1"/>
          </p:cNvSpPr>
          <p:nvPr>
            <p:ph type="body" sz="quarter" idx="3"/>
          </p:nvPr>
        </p:nvSpPr>
        <p:spPr>
          <a:xfrm>
            <a:off x="4645025" y="1611313"/>
            <a:ext cx="4041775" cy="639762"/>
          </a:xfrm>
        </p:spPr>
        <p:txBody>
          <a:bodyPr/>
          <a:lstStyle/>
          <a:p>
            <a:pPr marL="0" lvl="1"/>
            <a:r>
              <a:rPr lang="en-US" sz="3600" b="0" dirty="0">
                <a:solidFill>
                  <a:schemeClr val="accent3"/>
                </a:solidFill>
                <a:latin typeface="Arial" pitchFamily="34" charset="0"/>
                <a:cs typeface="Arial" pitchFamily="34" charset="0"/>
              </a:rPr>
              <a:t>Sans-serif </a:t>
            </a:r>
            <a:r>
              <a:rPr lang="en-US" sz="3600" b="0" dirty="0" smtClean="0">
                <a:solidFill>
                  <a:schemeClr val="accent3"/>
                </a:solidFill>
                <a:latin typeface="Arial" pitchFamily="34" charset="0"/>
                <a:cs typeface="Arial" pitchFamily="34" charset="0"/>
              </a:rPr>
              <a:t>“Arial”</a:t>
            </a:r>
            <a:endParaRPr lang="en-US" sz="3600" b="0" dirty="0">
              <a:solidFill>
                <a:schemeClr val="accent3"/>
              </a:solidFill>
            </a:endParaRPr>
          </a:p>
        </p:txBody>
      </p:sp>
      <p:sp>
        <p:nvSpPr>
          <p:cNvPr id="7" name="Content Placeholder 6"/>
          <p:cNvSpPr>
            <a:spLocks noGrp="1"/>
          </p:cNvSpPr>
          <p:nvPr>
            <p:ph sz="quarter" idx="4"/>
          </p:nvPr>
        </p:nvSpPr>
        <p:spPr>
          <a:xfrm>
            <a:off x="4645025" y="2251075"/>
            <a:ext cx="4041775" cy="3951288"/>
          </a:xfrm>
        </p:spPr>
        <p:txBody>
          <a:bodyPr/>
          <a:lstStyle/>
          <a:p>
            <a:pPr marL="0" indent="0">
              <a:buNone/>
            </a:pPr>
            <a:r>
              <a:rPr lang="en-US" sz="4400" dirty="0">
                <a:latin typeface="Arial" pitchFamily="34" charset="0"/>
                <a:cs typeface="Arial" pitchFamily="34" charset="0"/>
              </a:rPr>
              <a:t>This session </a:t>
            </a:r>
            <a:r>
              <a:rPr lang="en-US" sz="4400" dirty="0" smtClean="0">
                <a:latin typeface="Arial" pitchFamily="34" charset="0"/>
                <a:cs typeface="Arial" pitchFamily="34" charset="0"/>
              </a:rPr>
              <a:t>is</a:t>
            </a:r>
            <a:endParaRPr lang="en-US" sz="44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124</a:t>
            </a:fld>
            <a:endParaRPr lang="en-US"/>
          </a:p>
        </p:txBody>
      </p:sp>
    </p:spTree>
    <p:extLst>
      <p:ext uri="{BB962C8B-B14F-4D97-AF65-F5344CB8AC3E}">
        <p14:creationId xmlns:p14="http://schemas.microsoft.com/office/powerpoint/2010/main" val="29561791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447800"/>
            <a:ext cx="8839200" cy="4114800"/>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 at 24pt</a:t>
            </a:r>
            <a:endParaRPr lang="en-US" dirty="0">
              <a:latin typeface="Trebuchet MS" pitchFamily="34" charset="0"/>
            </a:endParaRPr>
          </a:p>
        </p:txBody>
      </p:sp>
      <p:sp>
        <p:nvSpPr>
          <p:cNvPr id="5" name="Text Placeholder 4"/>
          <p:cNvSpPr>
            <a:spLocks noGrp="1"/>
          </p:cNvSpPr>
          <p:nvPr>
            <p:ph type="body" idx="1"/>
          </p:nvPr>
        </p:nvSpPr>
        <p:spPr>
          <a:xfrm>
            <a:off x="457200" y="1611313"/>
            <a:ext cx="4040188" cy="639762"/>
          </a:xfrm>
        </p:spPr>
        <p:txBody>
          <a:bodyPr/>
          <a:lstStyle/>
          <a:p>
            <a:pPr marL="0" lvl="1"/>
            <a:r>
              <a:rPr lang="en-US" sz="2400" dirty="0" smtClean="0">
                <a:solidFill>
                  <a:srgbClr val="6B8CB5"/>
                </a:solidFill>
                <a:latin typeface="Times New Roman" pitchFamily="18" charset="0"/>
                <a:cs typeface="Times New Roman" pitchFamily="18" charset="0"/>
              </a:rPr>
              <a:t>Serif – “Georgia”</a:t>
            </a:r>
            <a:endParaRPr lang="en-US" sz="1400" dirty="0">
              <a:solidFill>
                <a:srgbClr val="6B8CB5"/>
              </a:solidFill>
            </a:endParaRPr>
          </a:p>
        </p:txBody>
      </p:sp>
      <p:sp>
        <p:nvSpPr>
          <p:cNvPr id="2" name="Content Placeholder 1"/>
          <p:cNvSpPr>
            <a:spLocks noGrp="1"/>
          </p:cNvSpPr>
          <p:nvPr>
            <p:ph sz="half" idx="2"/>
          </p:nvPr>
        </p:nvSpPr>
        <p:spPr>
          <a:xfrm>
            <a:off x="457200" y="2251075"/>
            <a:ext cx="4040188" cy="3951288"/>
          </a:xfrm>
        </p:spPr>
        <p:txBody>
          <a:bodyPr/>
          <a:lstStyle/>
          <a:p>
            <a:pPr marL="0" indent="0">
              <a:buNone/>
            </a:pPr>
            <a:r>
              <a:rPr lang="en-US" dirty="0">
                <a:latin typeface="Georgia" pitchFamily="18" charset="0"/>
              </a:rPr>
              <a:t>This session is designed to </a:t>
            </a:r>
            <a:r>
              <a:rPr lang="en-US" dirty="0" smtClean="0">
                <a:latin typeface="Georgia" pitchFamily="18" charset="0"/>
              </a:rPr>
              <a:t/>
            </a:r>
            <a:br>
              <a:rPr lang="en-US" dirty="0" smtClean="0">
                <a:latin typeface="Georgia" pitchFamily="18" charset="0"/>
              </a:rPr>
            </a:br>
            <a:r>
              <a:rPr lang="en-US" dirty="0" smtClean="0">
                <a:latin typeface="Georgia" pitchFamily="18" charset="0"/>
              </a:rPr>
              <a:t>shatter </a:t>
            </a:r>
            <a:r>
              <a:rPr lang="en-US" dirty="0">
                <a:latin typeface="Georgia" pitchFamily="18" charset="0"/>
              </a:rPr>
              <a:t>the popular myth </a:t>
            </a:r>
            <a:r>
              <a:rPr lang="en-US" dirty="0" smtClean="0">
                <a:latin typeface="Georgia" pitchFamily="18" charset="0"/>
              </a:rPr>
              <a:t/>
            </a:r>
            <a:br>
              <a:rPr lang="en-US" dirty="0" smtClean="0">
                <a:latin typeface="Georgia" pitchFamily="18" charset="0"/>
              </a:rPr>
            </a:br>
            <a:r>
              <a:rPr lang="en-US" dirty="0" smtClean="0">
                <a:latin typeface="Georgia" pitchFamily="18" charset="0"/>
              </a:rPr>
              <a:t>that </a:t>
            </a:r>
            <a:r>
              <a:rPr lang="en-US" dirty="0">
                <a:latin typeface="Georgia" pitchFamily="18" charset="0"/>
              </a:rPr>
              <a:t>UI is subjective. You'll </a:t>
            </a:r>
            <a:r>
              <a:rPr lang="en-US" dirty="0" smtClean="0">
                <a:latin typeface="Georgia" pitchFamily="18" charset="0"/>
              </a:rPr>
              <a:t/>
            </a:r>
            <a:br>
              <a:rPr lang="en-US" dirty="0" smtClean="0">
                <a:latin typeface="Georgia" pitchFamily="18" charset="0"/>
              </a:rPr>
            </a:br>
            <a:r>
              <a:rPr lang="en-US" dirty="0" smtClean="0">
                <a:latin typeface="Georgia" pitchFamily="18" charset="0"/>
              </a:rPr>
              <a:t>see</a:t>
            </a:r>
            <a:r>
              <a:rPr lang="en-US" dirty="0">
                <a:latin typeface="Georgia" pitchFamily="18" charset="0"/>
              </a:rPr>
              <a:t> how the quality of user </a:t>
            </a:r>
            <a:r>
              <a:rPr lang="en-US" dirty="0" smtClean="0">
                <a:latin typeface="Georgia" pitchFamily="18" charset="0"/>
              </a:rPr>
              <a:t/>
            </a:r>
            <a:br>
              <a:rPr lang="en-US" dirty="0" smtClean="0">
                <a:latin typeface="Georgia" pitchFamily="18" charset="0"/>
              </a:rPr>
            </a:br>
            <a:r>
              <a:rPr lang="en-US" dirty="0" smtClean="0">
                <a:latin typeface="Georgia" pitchFamily="18" charset="0"/>
              </a:rPr>
              <a:t>interfaces </a:t>
            </a:r>
            <a:r>
              <a:rPr lang="en-US" dirty="0">
                <a:latin typeface="Georgia" pitchFamily="18" charset="0"/>
              </a:rPr>
              <a:t>can actually be </a:t>
            </a:r>
            <a:r>
              <a:rPr lang="en-US" dirty="0" smtClean="0">
                <a:latin typeface="Georgia" pitchFamily="18" charset="0"/>
              </a:rPr>
              <a:t/>
            </a:r>
            <a:br>
              <a:rPr lang="en-US" dirty="0" smtClean="0">
                <a:latin typeface="Georgia" pitchFamily="18" charset="0"/>
              </a:rPr>
            </a:br>
            <a:r>
              <a:rPr lang="en-US" dirty="0" smtClean="0">
                <a:latin typeface="Georgia" pitchFamily="18" charset="0"/>
              </a:rPr>
              <a:t>quantified </a:t>
            </a:r>
            <a:r>
              <a:rPr lang="en-US" dirty="0">
                <a:latin typeface="Georgia" pitchFamily="18" charset="0"/>
              </a:rPr>
              <a:t>and a winner can </a:t>
            </a:r>
            <a:r>
              <a:rPr lang="en-US" dirty="0" smtClean="0">
                <a:latin typeface="Georgia" pitchFamily="18" charset="0"/>
              </a:rPr>
              <a:t/>
            </a:r>
            <a:br>
              <a:rPr lang="en-US" dirty="0" smtClean="0">
                <a:latin typeface="Georgia" pitchFamily="18" charset="0"/>
              </a:rPr>
            </a:br>
            <a:r>
              <a:rPr lang="en-US" dirty="0" smtClean="0">
                <a:latin typeface="Georgia" pitchFamily="18" charset="0"/>
              </a:rPr>
              <a:t>be </a:t>
            </a:r>
            <a:r>
              <a:rPr lang="en-US" dirty="0">
                <a:latin typeface="Georgia" pitchFamily="18" charset="0"/>
              </a:rPr>
              <a:t>selected based on </a:t>
            </a:r>
            <a:r>
              <a:rPr lang="en-US" dirty="0" smtClean="0">
                <a:latin typeface="Georgia" pitchFamily="18" charset="0"/>
              </a:rPr>
              <a:t/>
            </a:r>
            <a:br>
              <a:rPr lang="en-US" dirty="0" smtClean="0">
                <a:latin typeface="Georgia" pitchFamily="18" charset="0"/>
              </a:rPr>
            </a:br>
            <a:r>
              <a:rPr lang="en-US" dirty="0" smtClean="0">
                <a:latin typeface="Georgia" pitchFamily="18" charset="0"/>
              </a:rPr>
              <a:t>agreed-upon </a:t>
            </a:r>
            <a:r>
              <a:rPr lang="en-US" dirty="0">
                <a:latin typeface="Georgia" pitchFamily="18" charset="0"/>
              </a:rPr>
              <a:t>criteria. </a:t>
            </a:r>
          </a:p>
        </p:txBody>
      </p:sp>
      <p:sp>
        <p:nvSpPr>
          <p:cNvPr id="6" name="Text Placeholder 5"/>
          <p:cNvSpPr>
            <a:spLocks noGrp="1"/>
          </p:cNvSpPr>
          <p:nvPr>
            <p:ph type="body" sz="quarter" idx="3"/>
          </p:nvPr>
        </p:nvSpPr>
        <p:spPr>
          <a:xfrm>
            <a:off x="4645025" y="1611313"/>
            <a:ext cx="4041775" cy="639762"/>
          </a:xfrm>
        </p:spPr>
        <p:txBody>
          <a:bodyPr/>
          <a:lstStyle/>
          <a:p>
            <a:pPr marL="0" lvl="1"/>
            <a:r>
              <a:rPr lang="en-US" sz="2400" dirty="0">
                <a:solidFill>
                  <a:srgbClr val="6B8CB5"/>
                </a:solidFill>
                <a:latin typeface="Arial" pitchFamily="34" charset="0"/>
                <a:cs typeface="Arial" pitchFamily="34" charset="0"/>
              </a:rPr>
              <a:t>Sans-serif </a:t>
            </a:r>
            <a:r>
              <a:rPr lang="en-US" sz="2400" dirty="0" smtClean="0">
                <a:solidFill>
                  <a:srgbClr val="6B8CB5"/>
                </a:solidFill>
                <a:latin typeface="Arial" pitchFamily="34" charset="0"/>
                <a:cs typeface="Arial" pitchFamily="34" charset="0"/>
              </a:rPr>
              <a:t>“Arial”</a:t>
            </a:r>
            <a:endParaRPr lang="en-US" sz="2400" dirty="0">
              <a:solidFill>
                <a:srgbClr val="6B8CB5"/>
              </a:solidFill>
            </a:endParaRPr>
          </a:p>
        </p:txBody>
      </p:sp>
      <p:sp>
        <p:nvSpPr>
          <p:cNvPr id="7" name="Content Placeholder 6"/>
          <p:cNvSpPr>
            <a:spLocks noGrp="1"/>
          </p:cNvSpPr>
          <p:nvPr>
            <p:ph sz="quarter" idx="4"/>
          </p:nvPr>
        </p:nvSpPr>
        <p:spPr>
          <a:xfrm>
            <a:off x="4645025" y="2251075"/>
            <a:ext cx="4041775" cy="3951288"/>
          </a:xfrm>
        </p:spPr>
        <p:txBody>
          <a:bodyPr/>
          <a:lstStyle/>
          <a:p>
            <a:pPr marL="0" indent="0">
              <a:buNone/>
            </a:pPr>
            <a:r>
              <a:rPr lang="en-US" dirty="0">
                <a:latin typeface="Arial" pitchFamily="34" charset="0"/>
                <a:cs typeface="Arial" pitchFamily="34" charset="0"/>
              </a:rPr>
              <a:t>This session is designed to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shatter </a:t>
            </a:r>
            <a:r>
              <a:rPr lang="en-US" dirty="0">
                <a:latin typeface="Arial" pitchFamily="34" charset="0"/>
                <a:cs typeface="Arial" pitchFamily="34" charset="0"/>
              </a:rPr>
              <a:t>the popular myth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that </a:t>
            </a:r>
            <a:r>
              <a:rPr lang="en-US" dirty="0">
                <a:latin typeface="Arial" pitchFamily="34" charset="0"/>
                <a:cs typeface="Arial" pitchFamily="34" charset="0"/>
              </a:rPr>
              <a:t>UI is subjective. You'll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see</a:t>
            </a:r>
            <a:r>
              <a:rPr lang="en-US" dirty="0">
                <a:latin typeface="Arial" pitchFamily="34" charset="0"/>
                <a:cs typeface="Arial" pitchFamily="34" charset="0"/>
              </a:rPr>
              <a:t> how the quality of user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interfaces </a:t>
            </a:r>
            <a:r>
              <a:rPr lang="en-US" dirty="0">
                <a:latin typeface="Arial" pitchFamily="34" charset="0"/>
                <a:cs typeface="Arial" pitchFamily="34" charset="0"/>
              </a:rPr>
              <a:t>can actually be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quantified </a:t>
            </a:r>
            <a:r>
              <a:rPr lang="en-US" dirty="0">
                <a:latin typeface="Arial" pitchFamily="34" charset="0"/>
                <a:cs typeface="Arial" pitchFamily="34" charset="0"/>
              </a:rPr>
              <a:t>and a winner can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be </a:t>
            </a:r>
            <a:r>
              <a:rPr lang="en-US" dirty="0">
                <a:latin typeface="Arial" pitchFamily="34" charset="0"/>
                <a:cs typeface="Arial" pitchFamily="34" charset="0"/>
              </a:rPr>
              <a:t>selected based on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agreed-upon </a:t>
            </a:r>
            <a:r>
              <a:rPr lang="en-US" dirty="0">
                <a:latin typeface="Arial" pitchFamily="34" charset="0"/>
                <a:cs typeface="Arial" pitchFamily="34" charset="0"/>
              </a:rPr>
              <a:t>criteria. </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125</a:t>
            </a:fld>
            <a:endParaRPr lang="en-US"/>
          </a:p>
        </p:txBody>
      </p:sp>
    </p:spTree>
    <p:extLst>
      <p:ext uri="{BB962C8B-B14F-4D97-AF65-F5344CB8AC3E}">
        <p14:creationId xmlns:p14="http://schemas.microsoft.com/office/powerpoint/2010/main" val="22771250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2600" y="1752600"/>
            <a:ext cx="5257800" cy="2362200"/>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 at 12pt</a:t>
            </a:r>
            <a:endParaRPr lang="en-US" dirty="0">
              <a:latin typeface="Trebuchet MS" pitchFamily="34" charset="0"/>
            </a:endParaRPr>
          </a:p>
        </p:txBody>
      </p:sp>
      <p:sp>
        <p:nvSpPr>
          <p:cNvPr id="5" name="Text Placeholder 4"/>
          <p:cNvSpPr>
            <a:spLocks noGrp="1"/>
          </p:cNvSpPr>
          <p:nvPr>
            <p:ph type="body" idx="1"/>
          </p:nvPr>
        </p:nvSpPr>
        <p:spPr>
          <a:xfrm>
            <a:off x="2133600" y="1611313"/>
            <a:ext cx="2438400" cy="639762"/>
          </a:xfrm>
        </p:spPr>
        <p:txBody>
          <a:bodyPr/>
          <a:lstStyle/>
          <a:p>
            <a:pPr marL="0" lvl="1"/>
            <a:r>
              <a:rPr lang="en-US" sz="1200" dirty="0" smtClean="0">
                <a:solidFill>
                  <a:srgbClr val="6B8CB5"/>
                </a:solidFill>
                <a:latin typeface="Times New Roman" pitchFamily="18" charset="0"/>
                <a:cs typeface="Times New Roman" pitchFamily="18" charset="0"/>
              </a:rPr>
              <a:t>Serif – “Georgia”</a:t>
            </a:r>
            <a:endParaRPr lang="en-US" sz="900" dirty="0">
              <a:solidFill>
                <a:srgbClr val="6B8CB5"/>
              </a:solidFill>
            </a:endParaRPr>
          </a:p>
        </p:txBody>
      </p:sp>
      <p:sp>
        <p:nvSpPr>
          <p:cNvPr id="2" name="Content Placeholder 1"/>
          <p:cNvSpPr>
            <a:spLocks noGrp="1"/>
          </p:cNvSpPr>
          <p:nvPr>
            <p:ph sz="half" idx="2"/>
          </p:nvPr>
        </p:nvSpPr>
        <p:spPr>
          <a:xfrm>
            <a:off x="2133600" y="2251075"/>
            <a:ext cx="2438400" cy="1787525"/>
          </a:xfrm>
        </p:spPr>
        <p:txBody>
          <a:bodyPr/>
          <a:lstStyle/>
          <a:p>
            <a:pPr marL="0" indent="0">
              <a:buNone/>
            </a:pPr>
            <a:r>
              <a:rPr lang="en-US" sz="1200" dirty="0">
                <a:latin typeface="Georgia" pitchFamily="18" charset="0"/>
              </a:rPr>
              <a:t>This session is designed to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shatter </a:t>
            </a:r>
            <a:r>
              <a:rPr lang="en-US" sz="1200" dirty="0">
                <a:latin typeface="Georgia" pitchFamily="18" charset="0"/>
              </a:rPr>
              <a:t>the popular myth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that </a:t>
            </a:r>
            <a:r>
              <a:rPr lang="en-US" sz="1200" dirty="0">
                <a:latin typeface="Georgia" pitchFamily="18" charset="0"/>
              </a:rPr>
              <a:t>UI is subjective. You'll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see</a:t>
            </a:r>
            <a:r>
              <a:rPr lang="en-US" sz="1200" dirty="0">
                <a:latin typeface="Georgia" pitchFamily="18" charset="0"/>
              </a:rPr>
              <a:t> how the quality of user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interfaces </a:t>
            </a:r>
            <a:r>
              <a:rPr lang="en-US" sz="1200" dirty="0">
                <a:latin typeface="Georgia" pitchFamily="18" charset="0"/>
              </a:rPr>
              <a:t>can actually be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quantified </a:t>
            </a:r>
            <a:r>
              <a:rPr lang="en-US" sz="1200" dirty="0">
                <a:latin typeface="Georgia" pitchFamily="18" charset="0"/>
              </a:rPr>
              <a:t>and a winner can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be </a:t>
            </a:r>
            <a:r>
              <a:rPr lang="en-US" sz="1200" dirty="0">
                <a:latin typeface="Georgia" pitchFamily="18" charset="0"/>
              </a:rPr>
              <a:t>selected based on </a:t>
            </a:r>
            <a:r>
              <a:rPr lang="en-US" sz="1200" dirty="0" smtClean="0">
                <a:latin typeface="Georgia" pitchFamily="18" charset="0"/>
              </a:rPr>
              <a:t/>
            </a:r>
            <a:br>
              <a:rPr lang="en-US" sz="1200" dirty="0" smtClean="0">
                <a:latin typeface="Georgia" pitchFamily="18" charset="0"/>
              </a:rPr>
            </a:br>
            <a:r>
              <a:rPr lang="en-US" sz="1200" dirty="0" smtClean="0">
                <a:latin typeface="Georgia" pitchFamily="18" charset="0"/>
              </a:rPr>
              <a:t>agreed-upon </a:t>
            </a:r>
            <a:r>
              <a:rPr lang="en-US" sz="1200" dirty="0">
                <a:latin typeface="Georgia" pitchFamily="18" charset="0"/>
              </a:rPr>
              <a:t>criteria. </a:t>
            </a:r>
          </a:p>
        </p:txBody>
      </p:sp>
      <p:sp>
        <p:nvSpPr>
          <p:cNvPr id="6" name="Text Placeholder 5"/>
          <p:cNvSpPr>
            <a:spLocks noGrp="1"/>
          </p:cNvSpPr>
          <p:nvPr>
            <p:ph type="body" sz="quarter" idx="3"/>
          </p:nvPr>
        </p:nvSpPr>
        <p:spPr>
          <a:xfrm>
            <a:off x="4645025" y="1611313"/>
            <a:ext cx="4041775" cy="639762"/>
          </a:xfrm>
        </p:spPr>
        <p:txBody>
          <a:bodyPr/>
          <a:lstStyle/>
          <a:p>
            <a:pPr marL="0" lvl="1"/>
            <a:r>
              <a:rPr lang="en-US" sz="1200" dirty="0">
                <a:solidFill>
                  <a:srgbClr val="6B8CB5"/>
                </a:solidFill>
                <a:latin typeface="Arial" pitchFamily="34" charset="0"/>
                <a:cs typeface="Arial" pitchFamily="34" charset="0"/>
              </a:rPr>
              <a:t>Sans-serif </a:t>
            </a:r>
            <a:r>
              <a:rPr lang="en-US" sz="1200" dirty="0" smtClean="0">
                <a:solidFill>
                  <a:srgbClr val="6B8CB5"/>
                </a:solidFill>
                <a:latin typeface="Arial" pitchFamily="34" charset="0"/>
                <a:cs typeface="Arial" pitchFamily="34" charset="0"/>
              </a:rPr>
              <a:t>“Arial”</a:t>
            </a:r>
            <a:endParaRPr lang="en-US" sz="1200" dirty="0">
              <a:solidFill>
                <a:srgbClr val="6B8CB5"/>
              </a:solidFill>
            </a:endParaRPr>
          </a:p>
        </p:txBody>
      </p:sp>
      <p:sp>
        <p:nvSpPr>
          <p:cNvPr id="7" name="Content Placeholder 6"/>
          <p:cNvSpPr>
            <a:spLocks noGrp="1"/>
          </p:cNvSpPr>
          <p:nvPr>
            <p:ph sz="quarter" idx="4"/>
          </p:nvPr>
        </p:nvSpPr>
        <p:spPr>
          <a:xfrm>
            <a:off x="4645025" y="2251075"/>
            <a:ext cx="4041775" cy="3951288"/>
          </a:xfrm>
        </p:spPr>
        <p:txBody>
          <a:bodyPr/>
          <a:lstStyle/>
          <a:p>
            <a:pPr marL="0" indent="0">
              <a:buNone/>
            </a:pPr>
            <a:r>
              <a:rPr lang="en-US" sz="1200" dirty="0">
                <a:latin typeface="Arial" pitchFamily="34" charset="0"/>
                <a:cs typeface="Arial" pitchFamily="34" charset="0"/>
              </a:rPr>
              <a:t>This session is designed to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shatter </a:t>
            </a:r>
            <a:r>
              <a:rPr lang="en-US" sz="1200" dirty="0">
                <a:latin typeface="Arial" pitchFamily="34" charset="0"/>
                <a:cs typeface="Arial" pitchFamily="34" charset="0"/>
              </a:rPr>
              <a:t>the popular myth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that </a:t>
            </a:r>
            <a:r>
              <a:rPr lang="en-US" sz="1200" dirty="0">
                <a:latin typeface="Arial" pitchFamily="34" charset="0"/>
                <a:cs typeface="Arial" pitchFamily="34" charset="0"/>
              </a:rPr>
              <a:t>UI is subjective. You'll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see</a:t>
            </a:r>
            <a:r>
              <a:rPr lang="en-US" sz="1200" dirty="0">
                <a:latin typeface="Arial" pitchFamily="34" charset="0"/>
                <a:cs typeface="Arial" pitchFamily="34" charset="0"/>
              </a:rPr>
              <a:t> how the quality of user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interfaces </a:t>
            </a:r>
            <a:r>
              <a:rPr lang="en-US" sz="1200" dirty="0">
                <a:latin typeface="Arial" pitchFamily="34" charset="0"/>
                <a:cs typeface="Arial" pitchFamily="34" charset="0"/>
              </a:rPr>
              <a:t>can actually be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quantified </a:t>
            </a:r>
            <a:r>
              <a:rPr lang="en-US" sz="1200" dirty="0">
                <a:latin typeface="Arial" pitchFamily="34" charset="0"/>
                <a:cs typeface="Arial" pitchFamily="34" charset="0"/>
              </a:rPr>
              <a:t>and a winner can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be </a:t>
            </a:r>
            <a:r>
              <a:rPr lang="en-US" sz="1200" dirty="0">
                <a:latin typeface="Arial" pitchFamily="34" charset="0"/>
                <a:cs typeface="Arial" pitchFamily="34" charset="0"/>
              </a:rPr>
              <a:t>selected based on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agreed-upon </a:t>
            </a:r>
            <a:r>
              <a:rPr lang="en-US" sz="1200" dirty="0">
                <a:latin typeface="Arial" pitchFamily="34" charset="0"/>
                <a:cs typeface="Arial" pitchFamily="34" charset="0"/>
              </a:rPr>
              <a:t>criteria. </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126</a:t>
            </a:fld>
            <a:endParaRPr lang="en-US"/>
          </a:p>
        </p:txBody>
      </p:sp>
    </p:spTree>
    <p:extLst>
      <p:ext uri="{BB962C8B-B14F-4D97-AF65-F5344CB8AC3E}">
        <p14:creationId xmlns:p14="http://schemas.microsoft.com/office/powerpoint/2010/main" val="21506658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447800"/>
            <a:ext cx="8839200" cy="3962400"/>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 at 20pt</a:t>
            </a:r>
            <a:endParaRPr lang="en-US" dirty="0">
              <a:latin typeface="Trebuchet MS" pitchFamily="34" charset="0"/>
            </a:endParaRPr>
          </a:p>
        </p:txBody>
      </p:sp>
      <p:sp>
        <p:nvSpPr>
          <p:cNvPr id="5" name="Text Placeholder 4"/>
          <p:cNvSpPr>
            <a:spLocks noGrp="1"/>
          </p:cNvSpPr>
          <p:nvPr>
            <p:ph type="body" idx="1"/>
          </p:nvPr>
        </p:nvSpPr>
        <p:spPr>
          <a:xfrm>
            <a:off x="457200" y="1504949"/>
            <a:ext cx="4040188" cy="639762"/>
          </a:xfrm>
        </p:spPr>
        <p:txBody>
          <a:bodyPr/>
          <a:lstStyle/>
          <a:p>
            <a:pPr marL="0" lvl="1"/>
            <a:r>
              <a:rPr lang="en-US" b="0" dirty="0" smtClean="0">
                <a:solidFill>
                  <a:srgbClr val="6B8CB5"/>
                </a:solidFill>
                <a:latin typeface="Trebuchet MS" pitchFamily="34" charset="0"/>
                <a:cs typeface="Times New Roman" pitchFamily="18" charset="0"/>
              </a:rPr>
              <a:t>Variable Width – “Trebuchet MS”</a:t>
            </a:r>
            <a:endParaRPr lang="en-US" sz="1200" b="0" dirty="0">
              <a:solidFill>
                <a:srgbClr val="6B8CB5"/>
              </a:solidFill>
              <a:latin typeface="Trebuchet MS" pitchFamily="34" charset="0"/>
            </a:endParaRPr>
          </a:p>
        </p:txBody>
      </p:sp>
      <p:sp>
        <p:nvSpPr>
          <p:cNvPr id="2" name="Content Placeholder 1"/>
          <p:cNvSpPr>
            <a:spLocks noGrp="1"/>
          </p:cNvSpPr>
          <p:nvPr>
            <p:ph sz="half" idx="2"/>
          </p:nvPr>
        </p:nvSpPr>
        <p:spPr>
          <a:xfrm>
            <a:off x="457200" y="2144712"/>
            <a:ext cx="4040188" cy="3951288"/>
          </a:xfrm>
        </p:spPr>
        <p:txBody>
          <a:bodyPr/>
          <a:lstStyle/>
          <a:p>
            <a:pPr marL="0" indent="0">
              <a:buNone/>
            </a:pPr>
            <a:r>
              <a:rPr lang="en-US" sz="2000" dirty="0">
                <a:latin typeface="Trebuchet MS" pitchFamily="34" charset="0"/>
              </a:rPr>
              <a:t>This session is designed to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shatter </a:t>
            </a:r>
            <a:r>
              <a:rPr lang="en-US" sz="2000" dirty="0">
                <a:latin typeface="Trebuchet MS" pitchFamily="34" charset="0"/>
              </a:rPr>
              <a:t>the popular myth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that </a:t>
            </a:r>
            <a:r>
              <a:rPr lang="en-US" sz="2000" dirty="0">
                <a:latin typeface="Trebuchet MS" pitchFamily="34" charset="0"/>
              </a:rPr>
              <a:t>UI is subjective. You'll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see</a:t>
            </a:r>
            <a:r>
              <a:rPr lang="en-US" sz="2000" dirty="0">
                <a:latin typeface="Trebuchet MS" pitchFamily="34" charset="0"/>
              </a:rPr>
              <a:t> how the quality of user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interfaces </a:t>
            </a:r>
            <a:r>
              <a:rPr lang="en-US" sz="2000" dirty="0">
                <a:latin typeface="Trebuchet MS" pitchFamily="34" charset="0"/>
              </a:rPr>
              <a:t>can actually be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quantified </a:t>
            </a:r>
            <a:r>
              <a:rPr lang="en-US" sz="2000" dirty="0">
                <a:latin typeface="Trebuchet MS" pitchFamily="34" charset="0"/>
              </a:rPr>
              <a:t>and a winner can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be </a:t>
            </a:r>
            <a:r>
              <a:rPr lang="en-US" sz="2000" dirty="0">
                <a:latin typeface="Trebuchet MS" pitchFamily="34" charset="0"/>
              </a:rPr>
              <a:t>selected based on </a:t>
            </a:r>
            <a:r>
              <a:rPr lang="en-US" sz="2000" dirty="0" smtClean="0">
                <a:latin typeface="Trebuchet MS" pitchFamily="34" charset="0"/>
              </a:rPr>
              <a:t/>
            </a:r>
            <a:br>
              <a:rPr lang="en-US" sz="2000" dirty="0" smtClean="0">
                <a:latin typeface="Trebuchet MS" pitchFamily="34" charset="0"/>
              </a:rPr>
            </a:br>
            <a:r>
              <a:rPr lang="en-US" sz="2000" dirty="0" smtClean="0">
                <a:latin typeface="Trebuchet MS" pitchFamily="34" charset="0"/>
              </a:rPr>
              <a:t>agreed-upon </a:t>
            </a:r>
            <a:r>
              <a:rPr lang="en-US" sz="2000" dirty="0">
                <a:latin typeface="Trebuchet MS" pitchFamily="34" charset="0"/>
              </a:rPr>
              <a:t>criteria. </a:t>
            </a:r>
          </a:p>
        </p:txBody>
      </p:sp>
      <p:sp>
        <p:nvSpPr>
          <p:cNvPr id="6" name="Text Placeholder 5"/>
          <p:cNvSpPr>
            <a:spLocks noGrp="1"/>
          </p:cNvSpPr>
          <p:nvPr>
            <p:ph type="body" sz="quarter" idx="3"/>
          </p:nvPr>
        </p:nvSpPr>
        <p:spPr>
          <a:xfrm>
            <a:off x="4645025" y="1504949"/>
            <a:ext cx="4041775" cy="639762"/>
          </a:xfrm>
        </p:spPr>
        <p:txBody>
          <a:bodyPr/>
          <a:lstStyle/>
          <a:p>
            <a:pPr marL="0" lvl="1"/>
            <a:r>
              <a:rPr lang="en-US" b="0" dirty="0" smtClean="0">
                <a:solidFill>
                  <a:schemeClr val="accent3"/>
                </a:solidFill>
                <a:latin typeface="Consolas" pitchFamily="49" charset="0"/>
                <a:cs typeface="Consolas" pitchFamily="49" charset="0"/>
              </a:rPr>
              <a:t>Fixed Pitch - “Consolas”</a:t>
            </a:r>
            <a:endParaRPr lang="en-US" b="0" dirty="0">
              <a:solidFill>
                <a:schemeClr val="accent3"/>
              </a:solidFill>
              <a:latin typeface="Consolas" pitchFamily="49" charset="0"/>
              <a:cs typeface="Consolas" pitchFamily="49" charset="0"/>
            </a:endParaRPr>
          </a:p>
        </p:txBody>
      </p:sp>
      <p:sp>
        <p:nvSpPr>
          <p:cNvPr id="7" name="Content Placeholder 6"/>
          <p:cNvSpPr>
            <a:spLocks noGrp="1"/>
          </p:cNvSpPr>
          <p:nvPr>
            <p:ph sz="quarter" idx="4"/>
          </p:nvPr>
        </p:nvSpPr>
        <p:spPr>
          <a:xfrm>
            <a:off x="4645025" y="2144712"/>
            <a:ext cx="4270375" cy="3951288"/>
          </a:xfrm>
        </p:spPr>
        <p:txBody>
          <a:bodyPr/>
          <a:lstStyle/>
          <a:p>
            <a:pPr marL="0" indent="0">
              <a:buNone/>
            </a:pPr>
            <a:r>
              <a:rPr lang="en-US" sz="2000" dirty="0">
                <a:latin typeface="Consolas" pitchFamily="49" charset="0"/>
                <a:cs typeface="Consolas" pitchFamily="49" charset="0"/>
              </a:rPr>
              <a:t>This session is designed to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shatter </a:t>
            </a:r>
            <a:r>
              <a:rPr lang="en-US" sz="2000" dirty="0">
                <a:latin typeface="Consolas" pitchFamily="49" charset="0"/>
                <a:cs typeface="Consolas" pitchFamily="49" charset="0"/>
              </a:rPr>
              <a:t>the popular myth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that </a:t>
            </a:r>
            <a:r>
              <a:rPr lang="en-US" sz="2000" dirty="0">
                <a:latin typeface="Consolas" pitchFamily="49" charset="0"/>
                <a:cs typeface="Consolas" pitchFamily="49" charset="0"/>
              </a:rPr>
              <a:t>UI is subjective. You'll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see</a:t>
            </a:r>
            <a:r>
              <a:rPr lang="en-US" sz="2000" dirty="0">
                <a:latin typeface="Consolas" pitchFamily="49" charset="0"/>
                <a:cs typeface="Consolas" pitchFamily="49" charset="0"/>
              </a:rPr>
              <a:t> how the quality of user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interfaces </a:t>
            </a:r>
            <a:r>
              <a:rPr lang="en-US" sz="2000" dirty="0">
                <a:latin typeface="Consolas" pitchFamily="49" charset="0"/>
                <a:cs typeface="Consolas" pitchFamily="49" charset="0"/>
              </a:rPr>
              <a:t>can actually be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quantified </a:t>
            </a:r>
            <a:r>
              <a:rPr lang="en-US" sz="2000" dirty="0">
                <a:latin typeface="Consolas" pitchFamily="49" charset="0"/>
                <a:cs typeface="Consolas" pitchFamily="49" charset="0"/>
              </a:rPr>
              <a:t>and a winner can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be </a:t>
            </a:r>
            <a:r>
              <a:rPr lang="en-US" sz="2000" dirty="0">
                <a:latin typeface="Consolas" pitchFamily="49" charset="0"/>
                <a:cs typeface="Consolas" pitchFamily="49" charset="0"/>
              </a:rPr>
              <a:t>selected based on </a:t>
            </a:r>
            <a:r>
              <a:rPr lang="en-US" sz="2000" dirty="0" smtClean="0">
                <a:latin typeface="Consolas" pitchFamily="49" charset="0"/>
                <a:cs typeface="Consolas" pitchFamily="49" charset="0"/>
              </a:rPr>
              <a:t/>
            </a:r>
            <a:br>
              <a:rPr lang="en-US" sz="2000" dirty="0" smtClean="0">
                <a:latin typeface="Consolas" pitchFamily="49" charset="0"/>
                <a:cs typeface="Consolas" pitchFamily="49" charset="0"/>
              </a:rPr>
            </a:br>
            <a:r>
              <a:rPr lang="en-US" sz="2000" dirty="0" smtClean="0">
                <a:latin typeface="Consolas" pitchFamily="49" charset="0"/>
                <a:cs typeface="Consolas" pitchFamily="49" charset="0"/>
              </a:rPr>
              <a:t>agreed-upon </a:t>
            </a:r>
            <a:r>
              <a:rPr lang="en-US" sz="2000" dirty="0">
                <a:latin typeface="Consolas" pitchFamily="49" charset="0"/>
                <a:cs typeface="Consolas" pitchFamily="49" charset="0"/>
              </a:rPr>
              <a:t>criteria. </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127</a:t>
            </a:fld>
            <a:endParaRPr lang="en-US"/>
          </a:p>
        </p:txBody>
      </p:sp>
    </p:spTree>
    <p:extLst>
      <p:ext uri="{BB962C8B-B14F-4D97-AF65-F5344CB8AC3E}">
        <p14:creationId xmlns:p14="http://schemas.microsoft.com/office/powerpoint/2010/main" val="29180748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447800"/>
            <a:ext cx="8839200" cy="4038601"/>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 at 24pt</a:t>
            </a:r>
            <a:endParaRPr lang="en-US" dirty="0">
              <a:latin typeface="Trebuchet MS" pitchFamily="34" charset="0"/>
            </a:endParaRPr>
          </a:p>
        </p:txBody>
      </p:sp>
      <p:sp>
        <p:nvSpPr>
          <p:cNvPr id="5" name="Text Placeholder 4"/>
          <p:cNvSpPr>
            <a:spLocks noGrp="1"/>
          </p:cNvSpPr>
          <p:nvPr>
            <p:ph type="body" idx="1"/>
          </p:nvPr>
        </p:nvSpPr>
        <p:spPr>
          <a:xfrm>
            <a:off x="457200" y="1581151"/>
            <a:ext cx="4040188" cy="639762"/>
          </a:xfrm>
        </p:spPr>
        <p:txBody>
          <a:bodyPr/>
          <a:lstStyle/>
          <a:p>
            <a:pPr marL="0" lvl="1"/>
            <a:r>
              <a:rPr lang="en-US" sz="2400" dirty="0" smtClean="0">
                <a:solidFill>
                  <a:srgbClr val="6B8CB5"/>
                </a:solidFill>
                <a:latin typeface="Trebuchet MS" pitchFamily="34" charset="0"/>
                <a:cs typeface="Times New Roman" pitchFamily="18" charset="0"/>
              </a:rPr>
              <a:t>“Trebuchet MS”</a:t>
            </a:r>
            <a:endParaRPr lang="en-US" sz="1400" dirty="0">
              <a:solidFill>
                <a:srgbClr val="6B8CB5"/>
              </a:solidFill>
              <a:latin typeface="Trebuchet MS" pitchFamily="34" charset="0"/>
            </a:endParaRPr>
          </a:p>
        </p:txBody>
      </p:sp>
      <p:sp>
        <p:nvSpPr>
          <p:cNvPr id="2" name="Content Placeholder 1"/>
          <p:cNvSpPr>
            <a:spLocks noGrp="1"/>
          </p:cNvSpPr>
          <p:nvPr>
            <p:ph sz="half" idx="2"/>
          </p:nvPr>
        </p:nvSpPr>
        <p:spPr>
          <a:xfrm>
            <a:off x="457200" y="2220913"/>
            <a:ext cx="4040188" cy="3951288"/>
          </a:xfrm>
        </p:spPr>
        <p:txBody>
          <a:bodyPr/>
          <a:lstStyle/>
          <a:p>
            <a:pPr marL="0" indent="0">
              <a:buNone/>
            </a:pPr>
            <a:r>
              <a:rPr lang="en-US" dirty="0">
                <a:latin typeface="Trebuchet MS" pitchFamily="34" charset="0"/>
              </a:rPr>
              <a:t>This session is designed to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shatter </a:t>
            </a:r>
            <a:r>
              <a:rPr lang="en-US" dirty="0">
                <a:latin typeface="Trebuchet MS" pitchFamily="34" charset="0"/>
              </a:rPr>
              <a:t>the popular myth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that </a:t>
            </a:r>
            <a:r>
              <a:rPr lang="en-US" dirty="0">
                <a:latin typeface="Trebuchet MS" pitchFamily="34" charset="0"/>
              </a:rPr>
              <a:t>UI is subjective. You'll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see</a:t>
            </a:r>
            <a:r>
              <a:rPr lang="en-US" dirty="0">
                <a:latin typeface="Trebuchet MS" pitchFamily="34" charset="0"/>
              </a:rPr>
              <a:t> how the quality of user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interfaces </a:t>
            </a:r>
            <a:r>
              <a:rPr lang="en-US" dirty="0">
                <a:latin typeface="Trebuchet MS" pitchFamily="34" charset="0"/>
              </a:rPr>
              <a:t>can actually be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quantified </a:t>
            </a:r>
            <a:r>
              <a:rPr lang="en-US" dirty="0">
                <a:latin typeface="Trebuchet MS" pitchFamily="34" charset="0"/>
              </a:rPr>
              <a:t>and a winner can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be </a:t>
            </a:r>
            <a:r>
              <a:rPr lang="en-US" dirty="0">
                <a:latin typeface="Trebuchet MS" pitchFamily="34" charset="0"/>
              </a:rPr>
              <a:t>selected based on </a:t>
            </a:r>
            <a:r>
              <a:rPr lang="en-US" dirty="0" smtClean="0">
                <a:latin typeface="Trebuchet MS" pitchFamily="34" charset="0"/>
              </a:rPr>
              <a:t/>
            </a:r>
            <a:br>
              <a:rPr lang="en-US" dirty="0" smtClean="0">
                <a:latin typeface="Trebuchet MS" pitchFamily="34" charset="0"/>
              </a:rPr>
            </a:br>
            <a:r>
              <a:rPr lang="en-US" dirty="0" smtClean="0">
                <a:latin typeface="Trebuchet MS" pitchFamily="34" charset="0"/>
              </a:rPr>
              <a:t>agreed-upon </a:t>
            </a:r>
            <a:r>
              <a:rPr lang="en-US" dirty="0">
                <a:latin typeface="Trebuchet MS" pitchFamily="34" charset="0"/>
              </a:rPr>
              <a:t>criteria. </a:t>
            </a:r>
          </a:p>
        </p:txBody>
      </p:sp>
      <p:sp>
        <p:nvSpPr>
          <p:cNvPr id="6" name="Text Placeholder 5"/>
          <p:cNvSpPr>
            <a:spLocks noGrp="1"/>
          </p:cNvSpPr>
          <p:nvPr>
            <p:ph type="body" sz="quarter" idx="3"/>
          </p:nvPr>
        </p:nvSpPr>
        <p:spPr>
          <a:xfrm>
            <a:off x="4645025" y="1581151"/>
            <a:ext cx="4041775" cy="639762"/>
          </a:xfrm>
        </p:spPr>
        <p:txBody>
          <a:bodyPr/>
          <a:lstStyle/>
          <a:p>
            <a:pPr marL="0" lvl="1"/>
            <a:r>
              <a:rPr lang="en-US" sz="2400" dirty="0" smtClean="0">
                <a:solidFill>
                  <a:srgbClr val="6B8CB5"/>
                </a:solidFill>
                <a:latin typeface="Arial" pitchFamily="34" charset="0"/>
                <a:cs typeface="Arial" pitchFamily="34" charset="0"/>
              </a:rPr>
              <a:t>“Arial”</a:t>
            </a:r>
            <a:endParaRPr lang="en-US" sz="2400" dirty="0">
              <a:solidFill>
                <a:srgbClr val="6B8CB5"/>
              </a:solidFill>
              <a:latin typeface="Arial" pitchFamily="34" charset="0"/>
              <a:cs typeface="Arial" pitchFamily="34" charset="0"/>
            </a:endParaRPr>
          </a:p>
        </p:txBody>
      </p:sp>
      <p:sp>
        <p:nvSpPr>
          <p:cNvPr id="7" name="Content Placeholder 6"/>
          <p:cNvSpPr>
            <a:spLocks noGrp="1"/>
          </p:cNvSpPr>
          <p:nvPr>
            <p:ph sz="quarter" idx="4"/>
          </p:nvPr>
        </p:nvSpPr>
        <p:spPr>
          <a:xfrm>
            <a:off x="4645025" y="2220913"/>
            <a:ext cx="4270375" cy="3951288"/>
          </a:xfrm>
        </p:spPr>
        <p:txBody>
          <a:bodyPr/>
          <a:lstStyle/>
          <a:p>
            <a:pPr marL="0" indent="0">
              <a:buNone/>
            </a:pPr>
            <a:r>
              <a:rPr lang="en-US" dirty="0">
                <a:latin typeface="Arial" pitchFamily="34" charset="0"/>
                <a:cs typeface="Arial" pitchFamily="34" charset="0"/>
              </a:rPr>
              <a:t>This session is designed to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shatter </a:t>
            </a:r>
            <a:r>
              <a:rPr lang="en-US" dirty="0">
                <a:latin typeface="Arial" pitchFamily="34" charset="0"/>
                <a:cs typeface="Arial" pitchFamily="34" charset="0"/>
              </a:rPr>
              <a:t>the popular myth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that </a:t>
            </a:r>
            <a:r>
              <a:rPr lang="en-US" dirty="0">
                <a:latin typeface="Arial" pitchFamily="34" charset="0"/>
                <a:cs typeface="Arial" pitchFamily="34" charset="0"/>
              </a:rPr>
              <a:t>UI is subjective. You'll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see</a:t>
            </a:r>
            <a:r>
              <a:rPr lang="en-US" dirty="0">
                <a:latin typeface="Arial" pitchFamily="34" charset="0"/>
                <a:cs typeface="Arial" pitchFamily="34" charset="0"/>
              </a:rPr>
              <a:t> how the quality of user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interfaces </a:t>
            </a:r>
            <a:r>
              <a:rPr lang="en-US" dirty="0">
                <a:latin typeface="Arial" pitchFamily="34" charset="0"/>
                <a:cs typeface="Arial" pitchFamily="34" charset="0"/>
              </a:rPr>
              <a:t>can actually be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quantified </a:t>
            </a:r>
            <a:r>
              <a:rPr lang="en-US" dirty="0">
                <a:latin typeface="Arial" pitchFamily="34" charset="0"/>
                <a:cs typeface="Arial" pitchFamily="34" charset="0"/>
              </a:rPr>
              <a:t>and a winner can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be </a:t>
            </a:r>
            <a:r>
              <a:rPr lang="en-US" dirty="0">
                <a:latin typeface="Arial" pitchFamily="34" charset="0"/>
                <a:cs typeface="Arial" pitchFamily="34" charset="0"/>
              </a:rPr>
              <a:t>selected based on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agreed-upon </a:t>
            </a:r>
            <a:r>
              <a:rPr lang="en-US" dirty="0">
                <a:latin typeface="Arial" pitchFamily="34" charset="0"/>
                <a:cs typeface="Arial" pitchFamily="34" charset="0"/>
              </a:rPr>
              <a:t>criteria. </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128</a:t>
            </a:fld>
            <a:endParaRPr lang="en-US"/>
          </a:p>
        </p:txBody>
      </p:sp>
    </p:spTree>
    <p:extLst>
      <p:ext uri="{BB962C8B-B14F-4D97-AF65-F5344CB8AC3E}">
        <p14:creationId xmlns:p14="http://schemas.microsoft.com/office/powerpoint/2010/main" val="2310574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2600" y="1752600"/>
            <a:ext cx="5257800" cy="2362200"/>
          </a:xfrm>
          <a:prstGeom prst="rect">
            <a:avLst/>
          </a:prstGeom>
          <a:solidFill>
            <a:schemeClr val="bg1"/>
          </a:solidFill>
          <a:ln>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latin typeface="Trebuchet MS" pitchFamily="34" charset="0"/>
              </a:rPr>
              <a:t>Font Comparison at 12pt</a:t>
            </a:r>
            <a:endParaRPr lang="en-US" dirty="0">
              <a:latin typeface="Trebuchet MS" pitchFamily="34" charset="0"/>
            </a:endParaRPr>
          </a:p>
        </p:txBody>
      </p:sp>
      <p:sp>
        <p:nvSpPr>
          <p:cNvPr id="5" name="Text Placeholder 4"/>
          <p:cNvSpPr>
            <a:spLocks noGrp="1"/>
          </p:cNvSpPr>
          <p:nvPr>
            <p:ph type="body" idx="1"/>
          </p:nvPr>
        </p:nvSpPr>
        <p:spPr>
          <a:xfrm>
            <a:off x="2133600" y="1611313"/>
            <a:ext cx="2438400" cy="639762"/>
          </a:xfrm>
        </p:spPr>
        <p:txBody>
          <a:bodyPr/>
          <a:lstStyle/>
          <a:p>
            <a:pPr marL="0" lvl="1"/>
            <a:r>
              <a:rPr lang="en-US" sz="1200" dirty="0" smtClean="0">
                <a:solidFill>
                  <a:srgbClr val="6B8CB5"/>
                </a:solidFill>
                <a:latin typeface="Trebuchet MS" pitchFamily="34" charset="0"/>
                <a:cs typeface="Times New Roman" pitchFamily="18" charset="0"/>
              </a:rPr>
              <a:t>Serif – “Trebuchet MS”</a:t>
            </a:r>
            <a:endParaRPr lang="en-US" sz="900" dirty="0">
              <a:solidFill>
                <a:srgbClr val="6B8CB5"/>
              </a:solidFill>
              <a:latin typeface="Trebuchet MS" pitchFamily="34" charset="0"/>
            </a:endParaRPr>
          </a:p>
        </p:txBody>
      </p:sp>
      <p:sp>
        <p:nvSpPr>
          <p:cNvPr id="2" name="Content Placeholder 1"/>
          <p:cNvSpPr>
            <a:spLocks noGrp="1"/>
          </p:cNvSpPr>
          <p:nvPr>
            <p:ph sz="half" idx="2"/>
          </p:nvPr>
        </p:nvSpPr>
        <p:spPr>
          <a:xfrm>
            <a:off x="2133600" y="2251075"/>
            <a:ext cx="2438400" cy="1787525"/>
          </a:xfrm>
        </p:spPr>
        <p:txBody>
          <a:bodyPr/>
          <a:lstStyle/>
          <a:p>
            <a:pPr marL="0" indent="0">
              <a:buNone/>
            </a:pPr>
            <a:r>
              <a:rPr lang="en-US" sz="1200" dirty="0">
                <a:latin typeface="Trebuchet MS" pitchFamily="34" charset="0"/>
              </a:rPr>
              <a:t>This session is designed to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shatter </a:t>
            </a:r>
            <a:r>
              <a:rPr lang="en-US" sz="1200" dirty="0">
                <a:latin typeface="Trebuchet MS" pitchFamily="34" charset="0"/>
              </a:rPr>
              <a:t>the popular myth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that </a:t>
            </a:r>
            <a:r>
              <a:rPr lang="en-US" sz="1200" dirty="0">
                <a:latin typeface="Trebuchet MS" pitchFamily="34" charset="0"/>
              </a:rPr>
              <a:t>UI is subjective. You'll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see</a:t>
            </a:r>
            <a:r>
              <a:rPr lang="en-US" sz="1200" dirty="0">
                <a:latin typeface="Trebuchet MS" pitchFamily="34" charset="0"/>
              </a:rPr>
              <a:t> how the quality of user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interfaces </a:t>
            </a:r>
            <a:r>
              <a:rPr lang="en-US" sz="1200" dirty="0">
                <a:latin typeface="Trebuchet MS" pitchFamily="34" charset="0"/>
              </a:rPr>
              <a:t>can actually be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quantified </a:t>
            </a:r>
            <a:r>
              <a:rPr lang="en-US" sz="1200" dirty="0">
                <a:latin typeface="Trebuchet MS" pitchFamily="34" charset="0"/>
              </a:rPr>
              <a:t>and a winner can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be </a:t>
            </a:r>
            <a:r>
              <a:rPr lang="en-US" sz="1200" dirty="0">
                <a:latin typeface="Trebuchet MS" pitchFamily="34" charset="0"/>
              </a:rPr>
              <a:t>selected based on </a:t>
            </a:r>
            <a:r>
              <a:rPr lang="en-US" sz="1200" dirty="0" smtClean="0">
                <a:latin typeface="Trebuchet MS" pitchFamily="34" charset="0"/>
              </a:rPr>
              <a:t/>
            </a:r>
            <a:br>
              <a:rPr lang="en-US" sz="1200" dirty="0" smtClean="0">
                <a:latin typeface="Trebuchet MS" pitchFamily="34" charset="0"/>
              </a:rPr>
            </a:br>
            <a:r>
              <a:rPr lang="en-US" sz="1200" dirty="0" smtClean="0">
                <a:latin typeface="Trebuchet MS" pitchFamily="34" charset="0"/>
              </a:rPr>
              <a:t>agreed-upon </a:t>
            </a:r>
            <a:r>
              <a:rPr lang="en-US" sz="1200" dirty="0">
                <a:latin typeface="Trebuchet MS" pitchFamily="34" charset="0"/>
              </a:rPr>
              <a:t>criteria.</a:t>
            </a:r>
            <a:r>
              <a:rPr lang="en-US" sz="1200" dirty="0">
                <a:latin typeface="Georgia" pitchFamily="18" charset="0"/>
              </a:rPr>
              <a:t> </a:t>
            </a:r>
          </a:p>
        </p:txBody>
      </p:sp>
      <p:sp>
        <p:nvSpPr>
          <p:cNvPr id="6" name="Text Placeholder 5"/>
          <p:cNvSpPr>
            <a:spLocks noGrp="1"/>
          </p:cNvSpPr>
          <p:nvPr>
            <p:ph type="body" sz="quarter" idx="3"/>
          </p:nvPr>
        </p:nvSpPr>
        <p:spPr>
          <a:xfrm>
            <a:off x="4645025" y="1611313"/>
            <a:ext cx="4041775" cy="639762"/>
          </a:xfrm>
        </p:spPr>
        <p:txBody>
          <a:bodyPr/>
          <a:lstStyle/>
          <a:p>
            <a:pPr marL="0" lvl="1"/>
            <a:r>
              <a:rPr lang="en-US" sz="1200" dirty="0">
                <a:solidFill>
                  <a:srgbClr val="6B8CB5"/>
                </a:solidFill>
                <a:latin typeface="Arial" pitchFamily="34" charset="0"/>
                <a:cs typeface="Arial" pitchFamily="34" charset="0"/>
              </a:rPr>
              <a:t>Sans-serif </a:t>
            </a:r>
            <a:r>
              <a:rPr lang="en-US" sz="1200" dirty="0" smtClean="0">
                <a:solidFill>
                  <a:srgbClr val="6B8CB5"/>
                </a:solidFill>
                <a:latin typeface="Arial" pitchFamily="34" charset="0"/>
                <a:cs typeface="Arial" pitchFamily="34" charset="0"/>
              </a:rPr>
              <a:t>“Arial”</a:t>
            </a:r>
            <a:endParaRPr lang="en-US" sz="1200" dirty="0">
              <a:solidFill>
                <a:srgbClr val="6B8CB5"/>
              </a:solidFill>
            </a:endParaRPr>
          </a:p>
        </p:txBody>
      </p:sp>
      <p:sp>
        <p:nvSpPr>
          <p:cNvPr id="7" name="Content Placeholder 6"/>
          <p:cNvSpPr>
            <a:spLocks noGrp="1"/>
          </p:cNvSpPr>
          <p:nvPr>
            <p:ph sz="quarter" idx="4"/>
          </p:nvPr>
        </p:nvSpPr>
        <p:spPr>
          <a:xfrm>
            <a:off x="4645025" y="2251075"/>
            <a:ext cx="4041775" cy="3951288"/>
          </a:xfrm>
        </p:spPr>
        <p:txBody>
          <a:bodyPr/>
          <a:lstStyle/>
          <a:p>
            <a:pPr marL="0" indent="0">
              <a:buNone/>
            </a:pPr>
            <a:r>
              <a:rPr lang="en-US" sz="1200" dirty="0">
                <a:latin typeface="Arial" pitchFamily="34" charset="0"/>
                <a:cs typeface="Arial" pitchFamily="34" charset="0"/>
              </a:rPr>
              <a:t>This session is designed to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shatter </a:t>
            </a:r>
            <a:r>
              <a:rPr lang="en-US" sz="1200" dirty="0">
                <a:latin typeface="Arial" pitchFamily="34" charset="0"/>
                <a:cs typeface="Arial" pitchFamily="34" charset="0"/>
              </a:rPr>
              <a:t>the popular myth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that </a:t>
            </a:r>
            <a:r>
              <a:rPr lang="en-US" sz="1200" dirty="0">
                <a:latin typeface="Arial" pitchFamily="34" charset="0"/>
                <a:cs typeface="Arial" pitchFamily="34" charset="0"/>
              </a:rPr>
              <a:t>UI is subjective. You'll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see</a:t>
            </a:r>
            <a:r>
              <a:rPr lang="en-US" sz="1200" dirty="0">
                <a:latin typeface="Arial" pitchFamily="34" charset="0"/>
                <a:cs typeface="Arial" pitchFamily="34" charset="0"/>
              </a:rPr>
              <a:t> how the quality of user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interfaces </a:t>
            </a:r>
            <a:r>
              <a:rPr lang="en-US" sz="1200" dirty="0">
                <a:latin typeface="Arial" pitchFamily="34" charset="0"/>
                <a:cs typeface="Arial" pitchFamily="34" charset="0"/>
              </a:rPr>
              <a:t>can actually be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quantified </a:t>
            </a:r>
            <a:r>
              <a:rPr lang="en-US" sz="1200" dirty="0">
                <a:latin typeface="Arial" pitchFamily="34" charset="0"/>
                <a:cs typeface="Arial" pitchFamily="34" charset="0"/>
              </a:rPr>
              <a:t>and a winner can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be </a:t>
            </a:r>
            <a:r>
              <a:rPr lang="en-US" sz="1200" dirty="0">
                <a:latin typeface="Arial" pitchFamily="34" charset="0"/>
                <a:cs typeface="Arial" pitchFamily="34" charset="0"/>
              </a:rPr>
              <a:t>selected based on </a:t>
            </a:r>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agreed-upon </a:t>
            </a:r>
            <a:r>
              <a:rPr lang="en-US" sz="1200" dirty="0">
                <a:latin typeface="Arial" pitchFamily="34" charset="0"/>
                <a:cs typeface="Arial" pitchFamily="34" charset="0"/>
              </a:rPr>
              <a:t>criteria. </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129</a:t>
            </a:fld>
            <a:endParaRPr lang="en-US"/>
          </a:p>
        </p:txBody>
      </p:sp>
    </p:spTree>
    <p:extLst>
      <p:ext uri="{BB962C8B-B14F-4D97-AF65-F5344CB8AC3E}">
        <p14:creationId xmlns:p14="http://schemas.microsoft.com/office/powerpoint/2010/main" val="1980992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chor="t"/>
          <a:lstStyle/>
          <a:p>
            <a:pPr eaLnBrk="1" hangingPunct="1"/>
            <a:r>
              <a:rPr lang="en-US" dirty="0" smtClean="0"/>
              <a:t>Measuring Mouse Interaction</a:t>
            </a:r>
          </a:p>
        </p:txBody>
      </p:sp>
      <p:sp>
        <p:nvSpPr>
          <p:cNvPr id="12291" name="Rectangle 3"/>
          <p:cNvSpPr>
            <a:spLocks noGrp="1" noChangeArrowheads="1"/>
          </p:cNvSpPr>
          <p:nvPr>
            <p:ph idx="1"/>
          </p:nvPr>
        </p:nvSpPr>
        <p:spPr>
          <a:xfrm>
            <a:off x="381000" y="1412875"/>
            <a:ext cx="8382000" cy="2677656"/>
          </a:xfrm>
        </p:spPr>
        <p:txBody>
          <a:bodyPr/>
          <a:lstStyle/>
          <a:p>
            <a:pPr eaLnBrk="1" hangingPunct="1"/>
            <a:r>
              <a:rPr lang="en-US" dirty="0" smtClean="0"/>
              <a:t>Pixels dragged</a:t>
            </a:r>
          </a:p>
          <a:p>
            <a:pPr eaLnBrk="1" hangingPunct="1"/>
            <a:r>
              <a:rPr lang="en-US" dirty="0" smtClean="0"/>
              <a:t>Number of clicks</a:t>
            </a:r>
          </a:p>
          <a:p>
            <a:pPr eaLnBrk="1" hangingPunct="1"/>
            <a:r>
              <a:rPr lang="en-US" dirty="0" smtClean="0"/>
              <a:t>Button duration down (as in a drag)</a:t>
            </a:r>
          </a:p>
        </p:txBody>
      </p:sp>
    </p:spTree>
    <p:extLst>
      <p:ext uri="{BB962C8B-B14F-4D97-AF65-F5344CB8AC3E}">
        <p14:creationId xmlns:p14="http://schemas.microsoft.com/office/powerpoint/2010/main" val="1695170530"/>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3400" y="1600201"/>
            <a:ext cx="8610600" cy="3429000"/>
          </a:xfrm>
        </p:spPr>
        <p:txBody>
          <a:bodyPr/>
          <a:lstStyle/>
          <a:p>
            <a:r>
              <a:rPr lang="en-US" dirty="0" smtClean="0"/>
              <a:t>For print:</a:t>
            </a:r>
          </a:p>
          <a:p>
            <a:pPr lvl="1"/>
            <a:r>
              <a:rPr lang="en-US" dirty="0" smtClean="0"/>
              <a:t>Serif fonts - they are easier to read</a:t>
            </a:r>
          </a:p>
          <a:p>
            <a:r>
              <a:rPr lang="en-US" dirty="0" smtClean="0"/>
              <a:t>For displays:</a:t>
            </a:r>
          </a:p>
          <a:p>
            <a:pPr lvl="1"/>
            <a:r>
              <a:rPr lang="en-US" b="1" dirty="0" smtClean="0"/>
              <a:t>Serif</a:t>
            </a:r>
            <a:r>
              <a:rPr lang="en-US" dirty="0" smtClean="0"/>
              <a:t> fonts are okay for </a:t>
            </a:r>
            <a:r>
              <a:rPr lang="en-US" b="1" dirty="0" smtClean="0"/>
              <a:t>titles</a:t>
            </a:r>
          </a:p>
          <a:p>
            <a:pPr lvl="1"/>
            <a:r>
              <a:rPr lang="en-US" b="1" dirty="0" smtClean="0"/>
              <a:t>San serif </a:t>
            </a:r>
            <a:r>
              <a:rPr lang="en-US" dirty="0" smtClean="0"/>
              <a:t>fonts are more readable for text</a:t>
            </a:r>
            <a:endParaRPr lang="en-US" dirty="0"/>
          </a:p>
        </p:txBody>
      </p:sp>
      <p:sp>
        <p:nvSpPr>
          <p:cNvPr id="7" name="Slide Number Placeholder 6"/>
          <p:cNvSpPr>
            <a:spLocks noGrp="1"/>
          </p:cNvSpPr>
          <p:nvPr>
            <p:ph type="sldNum" sz="quarter" idx="12"/>
          </p:nvPr>
        </p:nvSpPr>
        <p:spPr/>
        <p:txBody>
          <a:bodyPr/>
          <a:lstStyle/>
          <a:p>
            <a:pPr>
              <a:defRPr/>
            </a:pPr>
            <a:fld id="{B2267E33-4F32-41E7-AB82-AA499C6421EC}" type="slidenum">
              <a:rPr lang="en-US" smtClean="0"/>
              <a:pPr>
                <a:defRPr/>
              </a:pPr>
              <a:t>130</a:t>
            </a:fld>
            <a:endParaRPr lang="en-US"/>
          </a:p>
        </p:txBody>
      </p:sp>
      <p:sp>
        <p:nvSpPr>
          <p:cNvPr id="8" name="Title 7"/>
          <p:cNvSpPr>
            <a:spLocks noGrp="1"/>
          </p:cNvSpPr>
          <p:nvPr>
            <p:ph type="title"/>
          </p:nvPr>
        </p:nvSpPr>
        <p:spPr/>
        <p:txBody>
          <a:bodyPr/>
          <a:lstStyle/>
          <a:p>
            <a:r>
              <a:rPr lang="en-US" dirty="0" smtClean="0"/>
              <a:t>Current Advice</a:t>
            </a:r>
            <a:endParaRPr lang="en-US" dirty="0"/>
          </a:p>
        </p:txBody>
      </p:sp>
      <p:sp>
        <p:nvSpPr>
          <p:cNvPr id="10" name="TextBox 9"/>
          <p:cNvSpPr txBox="1"/>
          <p:nvPr/>
        </p:nvSpPr>
        <p:spPr>
          <a:xfrm>
            <a:off x="533400" y="5638800"/>
            <a:ext cx="8082662" cy="615553"/>
          </a:xfrm>
          <a:prstGeom prst="rect">
            <a:avLst/>
          </a:prstGeom>
          <a:noFill/>
        </p:spPr>
        <p:txBody>
          <a:bodyPr wrap="none" rtlCol="0">
            <a:spAutoFit/>
          </a:bodyPr>
          <a:lstStyle/>
          <a:p>
            <a:r>
              <a:rPr lang="en-US" sz="3400" dirty="0" smtClean="0"/>
              <a:t>But does this advice still hold true today?</a:t>
            </a:r>
            <a:endParaRPr lang="en-US" sz="3400" dirty="0"/>
          </a:p>
        </p:txBody>
      </p:sp>
    </p:spTree>
    <p:extLst>
      <p:ext uri="{BB962C8B-B14F-4D97-AF65-F5344CB8AC3E}">
        <p14:creationId xmlns:p14="http://schemas.microsoft.com/office/powerpoint/2010/main" val="91001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What’s happening with display resolution?</a:t>
            </a:r>
          </a:p>
          <a:p>
            <a:pPr lvl="1"/>
            <a:r>
              <a:rPr lang="en-US" dirty="0" smtClean="0"/>
              <a:t>Well, it’s reasonable to conclude it’s increasing</a:t>
            </a:r>
          </a:p>
          <a:p>
            <a:pPr lvl="1"/>
            <a:r>
              <a:rPr lang="en-US" dirty="0" smtClean="0"/>
              <a:t>But by how much?</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131</a:t>
            </a:fld>
            <a:endParaRPr lang="en-US"/>
          </a:p>
        </p:txBody>
      </p:sp>
      <p:sp>
        <p:nvSpPr>
          <p:cNvPr id="4" name="Title 3"/>
          <p:cNvSpPr>
            <a:spLocks noGrp="1"/>
          </p:cNvSpPr>
          <p:nvPr>
            <p:ph type="title"/>
          </p:nvPr>
        </p:nvSpPr>
        <p:spPr/>
        <p:txBody>
          <a:bodyPr/>
          <a:lstStyle/>
          <a:p>
            <a:r>
              <a:rPr lang="en-US" dirty="0" smtClean="0"/>
              <a:t>Best Font for Text</a:t>
            </a:r>
            <a:endParaRPr lang="en-US" dirty="0"/>
          </a:p>
        </p:txBody>
      </p:sp>
    </p:spTree>
    <p:extLst>
      <p:ext uri="{BB962C8B-B14F-4D97-AF65-F5344CB8AC3E}">
        <p14:creationId xmlns:p14="http://schemas.microsoft.com/office/powerpoint/2010/main" val="807830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132</a:t>
            </a:fld>
            <a:endParaRPr lang="en-US"/>
          </a:p>
        </p:txBody>
      </p:sp>
      <p:sp>
        <p:nvSpPr>
          <p:cNvPr id="4" name="Title 3"/>
          <p:cNvSpPr>
            <a:spLocks noGrp="1"/>
          </p:cNvSpPr>
          <p:nvPr>
            <p:ph type="title"/>
          </p:nvPr>
        </p:nvSpPr>
        <p:spPr/>
        <p:txBody>
          <a:bodyPr/>
          <a:lstStyle/>
          <a:p>
            <a:r>
              <a:rPr lang="en-US" dirty="0" smtClean="0"/>
              <a:t>Browser Display Resolution</a:t>
            </a:r>
            <a:endParaRPr lang="en-US" dirty="0"/>
          </a:p>
        </p:txBody>
      </p:sp>
      <p:sp>
        <p:nvSpPr>
          <p:cNvPr id="6" name="TextBox 5"/>
          <p:cNvSpPr txBox="1"/>
          <p:nvPr/>
        </p:nvSpPr>
        <p:spPr>
          <a:xfrm>
            <a:off x="762000" y="6368534"/>
            <a:ext cx="4728539" cy="276999"/>
          </a:xfrm>
          <a:prstGeom prst="rect">
            <a:avLst/>
          </a:prstGeom>
          <a:noFill/>
        </p:spPr>
        <p:txBody>
          <a:bodyPr wrap="none" rtlCol="0">
            <a:spAutoFit/>
          </a:bodyPr>
          <a:lstStyle/>
          <a:p>
            <a:r>
              <a:rPr lang="en-US" sz="1200" dirty="0" smtClean="0"/>
              <a:t>Source: </a:t>
            </a:r>
            <a:r>
              <a:rPr lang="en-US" sz="1200" dirty="0">
                <a:hlinkClick r:id="rId3"/>
              </a:rPr>
              <a:t>http://www.w3schools.com/browsers/browsers_display.asp</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66801"/>
            <a:ext cx="8763000" cy="5259574"/>
          </a:xfrm>
          <a:prstGeom prst="rect">
            <a:avLst/>
          </a:prstGeom>
        </p:spPr>
      </p:pic>
    </p:spTree>
    <p:extLst>
      <p:ext uri="{BB962C8B-B14F-4D97-AF65-F5344CB8AC3E}">
        <p14:creationId xmlns:p14="http://schemas.microsoft.com/office/powerpoint/2010/main" val="36968149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OK, so display resolution is increasing…</a:t>
            </a:r>
          </a:p>
          <a:p>
            <a:r>
              <a:rPr lang="en-US" dirty="0" smtClean="0"/>
              <a:t>What’s up with this “Retina Display” thing?</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133</a:t>
            </a:fld>
            <a:endParaRPr lang="en-US"/>
          </a:p>
        </p:txBody>
      </p:sp>
      <p:sp>
        <p:nvSpPr>
          <p:cNvPr id="4" name="Title 3"/>
          <p:cNvSpPr>
            <a:spLocks noGrp="1"/>
          </p:cNvSpPr>
          <p:nvPr>
            <p:ph type="title"/>
          </p:nvPr>
        </p:nvSpPr>
        <p:spPr/>
        <p:txBody>
          <a:bodyPr/>
          <a:lstStyle/>
          <a:p>
            <a:r>
              <a:rPr lang="en-US" dirty="0" smtClean="0"/>
              <a:t>Best Font for Text</a:t>
            </a:r>
            <a:endParaRPr lang="en-US" dirty="0"/>
          </a:p>
        </p:txBody>
      </p:sp>
    </p:spTree>
    <p:extLst>
      <p:ext uri="{BB962C8B-B14F-4D97-AF65-F5344CB8AC3E}">
        <p14:creationId xmlns:p14="http://schemas.microsoft.com/office/powerpoint/2010/main" val="27026121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05800" cy="4525963"/>
          </a:xfrm>
        </p:spPr>
        <p:txBody>
          <a:bodyPr/>
          <a:lstStyle/>
          <a:p>
            <a:r>
              <a:rPr lang="en-US" dirty="0" smtClean="0"/>
              <a:t>“</a:t>
            </a:r>
            <a:r>
              <a:rPr lang="en-US" dirty="0"/>
              <a:t>It turns out there’s a magic number </a:t>
            </a:r>
            <a:r>
              <a:rPr lang="en-US" dirty="0" smtClean="0"/>
              <a:t/>
            </a:r>
            <a:br>
              <a:rPr lang="en-US" dirty="0" smtClean="0"/>
            </a:br>
            <a:r>
              <a:rPr lang="en-US" dirty="0" smtClean="0"/>
              <a:t>right </a:t>
            </a:r>
            <a:r>
              <a:rPr lang="en-US" dirty="0"/>
              <a:t>around </a:t>
            </a:r>
            <a:r>
              <a:rPr lang="en-US" b="1" dirty="0"/>
              <a:t>300 pixels per inch</a:t>
            </a:r>
            <a:r>
              <a:rPr lang="en-US" dirty="0"/>
              <a:t>, that </a:t>
            </a:r>
            <a:r>
              <a:rPr lang="en-US" dirty="0" smtClean="0"/>
              <a:t/>
            </a:r>
            <a:br>
              <a:rPr lang="en-US" dirty="0" smtClean="0"/>
            </a:br>
            <a:r>
              <a:rPr lang="en-US" dirty="0" smtClean="0"/>
              <a:t>when </a:t>
            </a:r>
            <a:r>
              <a:rPr lang="en-US" dirty="0"/>
              <a:t>you hold something around to </a:t>
            </a:r>
            <a:r>
              <a:rPr lang="en-US" dirty="0" smtClean="0"/>
              <a:t/>
            </a:r>
            <a:br>
              <a:rPr lang="en-US" dirty="0" smtClean="0"/>
            </a:br>
            <a:r>
              <a:rPr lang="en-US" b="1" dirty="0" smtClean="0"/>
              <a:t>10 </a:t>
            </a:r>
            <a:r>
              <a:rPr lang="en-US" b="1" dirty="0"/>
              <a:t>to 12 inches away from your eyes</a:t>
            </a:r>
            <a:r>
              <a:rPr lang="en-US" dirty="0"/>
              <a:t>, </a:t>
            </a:r>
            <a:r>
              <a:rPr lang="en-US" dirty="0" smtClean="0"/>
              <a:t/>
            </a:r>
            <a:br>
              <a:rPr lang="en-US" dirty="0" smtClean="0"/>
            </a:br>
            <a:r>
              <a:rPr lang="en-US" dirty="0" smtClean="0">
                <a:solidFill>
                  <a:srgbClr val="AA9576"/>
                </a:solidFill>
              </a:rPr>
              <a:t>[</a:t>
            </a:r>
            <a:r>
              <a:rPr lang="en-US" dirty="0"/>
              <a:t>it’s</a:t>
            </a:r>
            <a:r>
              <a:rPr lang="en-US" dirty="0">
                <a:solidFill>
                  <a:srgbClr val="AA9576"/>
                </a:solidFill>
              </a:rPr>
              <a:t>]</a:t>
            </a:r>
            <a:r>
              <a:rPr lang="en-US" dirty="0"/>
              <a:t> the limit of the human retina to </a:t>
            </a:r>
            <a:r>
              <a:rPr lang="en-US" dirty="0" smtClean="0"/>
              <a:t/>
            </a:r>
            <a:br>
              <a:rPr lang="en-US" dirty="0" smtClean="0"/>
            </a:br>
            <a:r>
              <a:rPr lang="en-US" dirty="0" smtClean="0"/>
              <a:t>differentiate </a:t>
            </a:r>
            <a:r>
              <a:rPr lang="en-US" dirty="0"/>
              <a:t>the pixels</a:t>
            </a:r>
            <a:r>
              <a:rPr lang="en-US" dirty="0" smtClean="0"/>
              <a:t>.”</a:t>
            </a:r>
          </a:p>
          <a:p>
            <a:pPr lvl="1"/>
            <a:r>
              <a:rPr lang="en-US" dirty="0" smtClean="0"/>
              <a:t>Steve Jobs</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134</a:t>
            </a:fld>
            <a:endParaRPr lang="en-US"/>
          </a:p>
        </p:txBody>
      </p:sp>
      <p:sp>
        <p:nvSpPr>
          <p:cNvPr id="4" name="Title 3"/>
          <p:cNvSpPr>
            <a:spLocks noGrp="1"/>
          </p:cNvSpPr>
          <p:nvPr>
            <p:ph type="title"/>
          </p:nvPr>
        </p:nvSpPr>
        <p:spPr/>
        <p:txBody>
          <a:bodyPr/>
          <a:lstStyle/>
          <a:p>
            <a:r>
              <a:rPr lang="en-US" dirty="0" smtClean="0"/>
              <a:t>What’s a “Retina Display”?</a:t>
            </a:r>
            <a:endParaRPr lang="en-US" dirty="0"/>
          </a:p>
        </p:txBody>
      </p:sp>
      <p:grpSp>
        <p:nvGrpSpPr>
          <p:cNvPr id="9" name="Group 8"/>
          <p:cNvGrpSpPr/>
          <p:nvPr/>
        </p:nvGrpSpPr>
        <p:grpSpPr>
          <a:xfrm>
            <a:off x="762000" y="2133600"/>
            <a:ext cx="6705600" cy="1509272"/>
            <a:chOff x="762000" y="2133600"/>
            <a:chExt cx="6705600" cy="1509272"/>
          </a:xfrm>
        </p:grpSpPr>
        <p:sp>
          <p:nvSpPr>
            <p:cNvPr id="7" name="Rounded Rectangle 6"/>
            <p:cNvSpPr/>
            <p:nvPr/>
          </p:nvSpPr>
          <p:spPr>
            <a:xfrm>
              <a:off x="2895600" y="2133600"/>
              <a:ext cx="3657600" cy="533400"/>
            </a:xfrm>
            <a:prstGeom prst="roundRect">
              <a:avLst>
                <a:gd name="adj" fmla="val 50000"/>
              </a:avLst>
            </a:prstGeom>
            <a:noFill/>
            <a:ln w="762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62000" y="3109472"/>
              <a:ext cx="6705600" cy="533400"/>
            </a:xfrm>
            <a:prstGeom prst="roundRect">
              <a:avLst>
                <a:gd name="adj" fmla="val 50000"/>
              </a:avLst>
            </a:prstGeom>
            <a:noFill/>
            <a:ln w="762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0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21" y="835793"/>
            <a:ext cx="8652266" cy="5511999"/>
          </a:xfrm>
          <a:prstGeom prst="rect">
            <a:avLst/>
          </a:prstGeom>
        </p:spPr>
      </p:pic>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135</a:t>
            </a:fld>
            <a:endParaRPr lang="en-US"/>
          </a:p>
        </p:txBody>
      </p:sp>
      <p:sp>
        <p:nvSpPr>
          <p:cNvPr id="4" name="Title 3"/>
          <p:cNvSpPr>
            <a:spLocks noGrp="1"/>
          </p:cNvSpPr>
          <p:nvPr>
            <p:ph type="title"/>
          </p:nvPr>
        </p:nvSpPr>
        <p:spPr/>
        <p:txBody>
          <a:bodyPr/>
          <a:lstStyle/>
          <a:p>
            <a:r>
              <a:rPr lang="en-US" dirty="0" smtClean="0"/>
              <a:t>Retina Display Curve</a:t>
            </a:r>
            <a:endParaRPr lang="en-US" dirty="0"/>
          </a:p>
        </p:txBody>
      </p:sp>
      <p:sp>
        <p:nvSpPr>
          <p:cNvPr id="12" name="TextBox 11"/>
          <p:cNvSpPr txBox="1"/>
          <p:nvPr/>
        </p:nvSpPr>
        <p:spPr>
          <a:xfrm>
            <a:off x="192253" y="6450568"/>
            <a:ext cx="6441763" cy="307777"/>
          </a:xfrm>
          <a:prstGeom prst="rect">
            <a:avLst/>
          </a:prstGeom>
          <a:noFill/>
        </p:spPr>
        <p:txBody>
          <a:bodyPr wrap="none" rtlCol="0">
            <a:spAutoFit/>
          </a:bodyPr>
          <a:lstStyle/>
          <a:p>
            <a:r>
              <a:rPr lang="en-US" sz="1400" dirty="0" smtClean="0"/>
              <a:t>Source: </a:t>
            </a:r>
            <a:r>
              <a:rPr lang="en-US" sz="1400" dirty="0">
                <a:hlinkClick r:id="rId3"/>
              </a:rPr>
              <a:t>http://theelaborated.net/blog/2011/4/13/consider-the-retina-display.html</a:t>
            </a:r>
            <a:endParaRPr lang="en-US" sz="1400" dirty="0"/>
          </a:p>
        </p:txBody>
      </p:sp>
    </p:spTree>
    <p:extLst>
      <p:ext uri="{BB962C8B-B14F-4D97-AF65-F5344CB8AC3E}">
        <p14:creationId xmlns:p14="http://schemas.microsoft.com/office/powerpoint/2010/main" val="30614347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38200"/>
            <a:ext cx="8649443" cy="5510199"/>
          </a:xfrm>
          <a:prstGeom prst="rect">
            <a:avLst/>
          </a:prstGeom>
        </p:spPr>
      </p:pic>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136</a:t>
            </a:fld>
            <a:endParaRPr lang="en-US"/>
          </a:p>
        </p:txBody>
      </p:sp>
      <p:sp>
        <p:nvSpPr>
          <p:cNvPr id="4" name="Title 3"/>
          <p:cNvSpPr>
            <a:spLocks noGrp="1"/>
          </p:cNvSpPr>
          <p:nvPr>
            <p:ph type="title"/>
          </p:nvPr>
        </p:nvSpPr>
        <p:spPr/>
        <p:txBody>
          <a:bodyPr/>
          <a:lstStyle/>
          <a:p>
            <a:r>
              <a:rPr lang="en-US" dirty="0" smtClean="0"/>
              <a:t>Retina Display Curve</a:t>
            </a:r>
            <a:endParaRPr lang="en-US" dirty="0"/>
          </a:p>
        </p:txBody>
      </p:sp>
      <p:sp>
        <p:nvSpPr>
          <p:cNvPr id="12" name="TextBox 11"/>
          <p:cNvSpPr txBox="1"/>
          <p:nvPr/>
        </p:nvSpPr>
        <p:spPr>
          <a:xfrm>
            <a:off x="192253" y="6450568"/>
            <a:ext cx="6441763" cy="307777"/>
          </a:xfrm>
          <a:prstGeom prst="rect">
            <a:avLst/>
          </a:prstGeom>
          <a:noFill/>
        </p:spPr>
        <p:txBody>
          <a:bodyPr wrap="none" rtlCol="0">
            <a:spAutoFit/>
          </a:bodyPr>
          <a:lstStyle/>
          <a:p>
            <a:r>
              <a:rPr lang="en-US" sz="1400" dirty="0" smtClean="0"/>
              <a:t>Source: </a:t>
            </a:r>
            <a:r>
              <a:rPr lang="en-US" sz="1400" dirty="0">
                <a:hlinkClick r:id="rId3"/>
              </a:rPr>
              <a:t>http://theelaborated.net/blog/2011/4/13/consider-the-retina-display.html</a:t>
            </a:r>
            <a:endParaRPr lang="en-US" sz="1400" dirty="0"/>
          </a:p>
        </p:txBody>
      </p:sp>
    </p:spTree>
    <p:extLst>
      <p:ext uri="{BB962C8B-B14F-4D97-AF65-F5344CB8AC3E}">
        <p14:creationId xmlns:p14="http://schemas.microsoft.com/office/powerpoint/2010/main" val="3272820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54" y="1066800"/>
            <a:ext cx="8723146" cy="5289180"/>
          </a:xfrm>
          <a:prstGeom prst="rect">
            <a:avLst/>
          </a:prstGeom>
        </p:spPr>
      </p:pic>
      <p:sp>
        <p:nvSpPr>
          <p:cNvPr id="3" name="Slide Number Placeholder 2"/>
          <p:cNvSpPr>
            <a:spLocks noGrp="1"/>
          </p:cNvSpPr>
          <p:nvPr>
            <p:ph type="sldNum" sz="quarter" idx="12"/>
          </p:nvPr>
        </p:nvSpPr>
        <p:spPr>
          <a:xfrm>
            <a:off x="6562725" y="6616330"/>
            <a:ext cx="2133600" cy="365125"/>
          </a:xfrm>
        </p:spPr>
        <p:txBody>
          <a:bodyPr/>
          <a:lstStyle/>
          <a:p>
            <a:pPr>
              <a:defRPr/>
            </a:pPr>
            <a:fld id="{8FE5140A-2F92-4E34-B881-E070D929F72B}" type="slidenum">
              <a:rPr lang="en-US" smtClean="0"/>
              <a:pPr>
                <a:defRPr/>
              </a:pPr>
              <a:t>137</a:t>
            </a:fld>
            <a:endParaRPr lang="en-US"/>
          </a:p>
        </p:txBody>
      </p:sp>
      <p:sp>
        <p:nvSpPr>
          <p:cNvPr id="4" name="Title 3"/>
          <p:cNvSpPr>
            <a:spLocks noGrp="1"/>
          </p:cNvSpPr>
          <p:nvPr>
            <p:ph type="title"/>
          </p:nvPr>
        </p:nvSpPr>
        <p:spPr/>
        <p:txBody>
          <a:bodyPr/>
          <a:lstStyle/>
          <a:p>
            <a:r>
              <a:rPr lang="en-US" dirty="0" smtClean="0"/>
              <a:t>PPI and Display Devices</a:t>
            </a:r>
            <a:endParaRPr lang="en-US" dirty="0"/>
          </a:p>
        </p:txBody>
      </p:sp>
      <p:sp>
        <p:nvSpPr>
          <p:cNvPr id="11" name="TextBox 10"/>
          <p:cNvSpPr txBox="1"/>
          <p:nvPr/>
        </p:nvSpPr>
        <p:spPr>
          <a:xfrm>
            <a:off x="192253" y="6450568"/>
            <a:ext cx="5689378" cy="307777"/>
          </a:xfrm>
          <a:prstGeom prst="rect">
            <a:avLst/>
          </a:prstGeom>
          <a:noFill/>
        </p:spPr>
        <p:txBody>
          <a:bodyPr wrap="none" rtlCol="0">
            <a:spAutoFit/>
          </a:bodyPr>
          <a:lstStyle/>
          <a:p>
            <a:r>
              <a:rPr lang="en-US" sz="1400" dirty="0" smtClean="0"/>
              <a:t>Source: </a:t>
            </a:r>
            <a:r>
              <a:rPr lang="en-US" sz="1400" dirty="0">
                <a:hlinkClick r:id="rId4"/>
              </a:rPr>
              <a:t>http://en.wikipedia.org/wiki/List_of_displays_by_pixel_density</a:t>
            </a:r>
            <a:endParaRPr lang="en-US" sz="1400" dirty="0"/>
          </a:p>
        </p:txBody>
      </p:sp>
    </p:spTree>
    <p:extLst>
      <p:ext uri="{BB962C8B-B14F-4D97-AF65-F5344CB8AC3E}">
        <p14:creationId xmlns:p14="http://schemas.microsoft.com/office/powerpoint/2010/main" val="9404154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62725" y="6616330"/>
            <a:ext cx="2133600" cy="365125"/>
          </a:xfrm>
        </p:spPr>
        <p:txBody>
          <a:bodyPr/>
          <a:lstStyle/>
          <a:p>
            <a:pPr>
              <a:defRPr/>
            </a:pPr>
            <a:fld id="{8FE5140A-2F92-4E34-B881-E070D929F72B}" type="slidenum">
              <a:rPr lang="en-US" smtClean="0"/>
              <a:pPr>
                <a:defRPr/>
              </a:pPr>
              <a:t>138</a:t>
            </a:fld>
            <a:endParaRPr lang="en-US"/>
          </a:p>
        </p:txBody>
      </p:sp>
      <p:sp>
        <p:nvSpPr>
          <p:cNvPr id="4" name="Title 3"/>
          <p:cNvSpPr>
            <a:spLocks noGrp="1"/>
          </p:cNvSpPr>
          <p:nvPr>
            <p:ph type="title"/>
          </p:nvPr>
        </p:nvSpPr>
        <p:spPr/>
        <p:txBody>
          <a:bodyPr/>
          <a:lstStyle/>
          <a:p>
            <a:r>
              <a:rPr lang="en-US" dirty="0" smtClean="0"/>
              <a:t>PPI and Display Devices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00" y="1066800"/>
            <a:ext cx="8723146" cy="5289180"/>
          </a:xfrm>
          <a:prstGeom prst="rect">
            <a:avLst/>
          </a:prstGeom>
        </p:spPr>
      </p:pic>
      <p:sp>
        <p:nvSpPr>
          <p:cNvPr id="6" name="TextBox 5"/>
          <p:cNvSpPr txBox="1"/>
          <p:nvPr/>
        </p:nvSpPr>
        <p:spPr>
          <a:xfrm>
            <a:off x="192253" y="6450568"/>
            <a:ext cx="5689378" cy="307777"/>
          </a:xfrm>
          <a:prstGeom prst="rect">
            <a:avLst/>
          </a:prstGeom>
          <a:noFill/>
        </p:spPr>
        <p:txBody>
          <a:bodyPr wrap="none" rtlCol="0">
            <a:spAutoFit/>
          </a:bodyPr>
          <a:lstStyle/>
          <a:p>
            <a:r>
              <a:rPr lang="en-US" sz="1400" dirty="0" smtClean="0"/>
              <a:t>Source: </a:t>
            </a:r>
            <a:r>
              <a:rPr lang="en-US" sz="1400" dirty="0">
                <a:hlinkClick r:id="rId4"/>
              </a:rPr>
              <a:t>http://en.wikipedia.org/wiki/List_of_displays_by_pixel_density</a:t>
            </a:r>
            <a:endParaRPr lang="en-US" sz="1400" dirty="0"/>
          </a:p>
        </p:txBody>
      </p:sp>
      <p:grpSp>
        <p:nvGrpSpPr>
          <p:cNvPr id="2" name="Group 1"/>
          <p:cNvGrpSpPr/>
          <p:nvPr/>
        </p:nvGrpSpPr>
        <p:grpSpPr>
          <a:xfrm>
            <a:off x="4458020" y="2198948"/>
            <a:ext cx="1818253" cy="1151113"/>
            <a:chOff x="4458020" y="2198948"/>
            <a:chExt cx="1818253" cy="1151113"/>
          </a:xfrm>
        </p:grpSpPr>
        <p:sp>
          <p:nvSpPr>
            <p:cNvPr id="7" name="TextBox 6"/>
            <p:cNvSpPr txBox="1"/>
            <p:nvPr/>
          </p:nvSpPr>
          <p:spPr>
            <a:xfrm>
              <a:off x="4839020" y="2198948"/>
              <a:ext cx="1437253" cy="369332"/>
            </a:xfrm>
            <a:prstGeom prst="rect">
              <a:avLst/>
            </a:prstGeom>
            <a:noFill/>
          </p:spPr>
          <p:txBody>
            <a:bodyPr wrap="none" rtlCol="0">
              <a:spAutoFit/>
            </a:bodyPr>
            <a:lstStyle/>
            <a:p>
              <a:r>
                <a:rPr lang="en-US" dirty="0" smtClean="0"/>
                <a:t>What’s this?</a:t>
              </a:r>
              <a:endParaRPr lang="en-US" dirty="0"/>
            </a:p>
          </p:txBody>
        </p:sp>
        <p:cxnSp>
          <p:nvCxnSpPr>
            <p:cNvPr id="9" name="Straight Arrow Connector 8"/>
            <p:cNvCxnSpPr/>
            <p:nvPr/>
          </p:nvCxnSpPr>
          <p:spPr>
            <a:xfrm flipH="1">
              <a:off x="4762820" y="2568280"/>
              <a:ext cx="266380" cy="4049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458020" y="2969061"/>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681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62725" y="6616330"/>
            <a:ext cx="2133600" cy="365125"/>
          </a:xfrm>
        </p:spPr>
        <p:txBody>
          <a:bodyPr/>
          <a:lstStyle/>
          <a:p>
            <a:pPr>
              <a:defRPr/>
            </a:pPr>
            <a:fld id="{8FE5140A-2F92-4E34-B881-E070D929F72B}" type="slidenum">
              <a:rPr lang="en-US" smtClean="0"/>
              <a:pPr>
                <a:defRPr/>
              </a:pPr>
              <a:t>139</a:t>
            </a:fld>
            <a:endParaRPr lang="en-US"/>
          </a:p>
        </p:txBody>
      </p:sp>
      <p:sp>
        <p:nvSpPr>
          <p:cNvPr id="4" name="Title 3"/>
          <p:cNvSpPr>
            <a:spLocks noGrp="1"/>
          </p:cNvSpPr>
          <p:nvPr>
            <p:ph type="title"/>
          </p:nvPr>
        </p:nvSpPr>
        <p:spPr/>
        <p:txBody>
          <a:bodyPr/>
          <a:lstStyle/>
          <a:p>
            <a:r>
              <a:rPr lang="en-US" dirty="0" smtClean="0"/>
              <a:t>PPI and Display Devices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00" y="1066800"/>
            <a:ext cx="8723146" cy="5289180"/>
          </a:xfrm>
          <a:prstGeom prst="rect">
            <a:avLst/>
          </a:prstGeom>
        </p:spPr>
      </p:pic>
      <p:sp>
        <p:nvSpPr>
          <p:cNvPr id="6" name="TextBox 5"/>
          <p:cNvSpPr txBox="1"/>
          <p:nvPr/>
        </p:nvSpPr>
        <p:spPr>
          <a:xfrm>
            <a:off x="192253" y="6450568"/>
            <a:ext cx="5689378" cy="307777"/>
          </a:xfrm>
          <a:prstGeom prst="rect">
            <a:avLst/>
          </a:prstGeom>
          <a:noFill/>
        </p:spPr>
        <p:txBody>
          <a:bodyPr wrap="none" rtlCol="0">
            <a:spAutoFit/>
          </a:bodyPr>
          <a:lstStyle/>
          <a:p>
            <a:r>
              <a:rPr lang="en-US" sz="1400" dirty="0" smtClean="0"/>
              <a:t>Source: </a:t>
            </a:r>
            <a:r>
              <a:rPr lang="en-US" sz="1400" dirty="0">
                <a:hlinkClick r:id="rId4"/>
              </a:rPr>
              <a:t>http://en.wikipedia.org/wiki/List_of_displays_by_pixel_density</a:t>
            </a:r>
            <a:endParaRPr lang="en-US" sz="1400" dirty="0"/>
          </a:p>
        </p:txBody>
      </p:sp>
      <p:cxnSp>
        <p:nvCxnSpPr>
          <p:cNvPr id="12" name="Straight Arrow Connector 11"/>
          <p:cNvCxnSpPr/>
          <p:nvPr/>
        </p:nvCxnSpPr>
        <p:spPr>
          <a:xfrm flipH="1">
            <a:off x="4762820" y="2568280"/>
            <a:ext cx="266380" cy="404943"/>
          </a:xfrm>
          <a:prstGeom prst="straightConnector1">
            <a:avLst/>
          </a:prstGeom>
          <a:ln w="63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458020" y="2969061"/>
            <a:ext cx="381000" cy="381000"/>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29200" y="1752600"/>
            <a:ext cx="3043140" cy="1548417"/>
          </a:xfrm>
          <a:prstGeom prst="rect">
            <a:avLst/>
          </a:prstGeom>
          <a:solidFill>
            <a:schemeClr val="bg1"/>
          </a:solidFill>
          <a:ln w="63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105400" y="1752600"/>
            <a:ext cx="1988686" cy="369332"/>
          </a:xfrm>
          <a:prstGeom prst="rect">
            <a:avLst/>
          </a:prstGeom>
          <a:noFill/>
        </p:spPr>
        <p:txBody>
          <a:bodyPr wrap="none" rtlCol="0">
            <a:spAutoFit/>
          </a:bodyPr>
          <a:lstStyle/>
          <a:p>
            <a:r>
              <a:rPr lang="en-US" dirty="0" smtClean="0"/>
              <a:t>IBM’s </a:t>
            </a:r>
            <a:r>
              <a:rPr lang="en-US" b="1" dirty="0" smtClean="0"/>
              <a:t>Big Bertha</a:t>
            </a:r>
            <a:endParaRPr lang="en-US" b="1" dirty="0"/>
          </a:p>
        </p:txBody>
      </p:sp>
      <p:sp>
        <p:nvSpPr>
          <p:cNvPr id="16" name="TextBox 15"/>
          <p:cNvSpPr txBox="1"/>
          <p:nvPr/>
        </p:nvSpPr>
        <p:spPr>
          <a:xfrm>
            <a:off x="5122688" y="2129254"/>
            <a:ext cx="1947649" cy="1169551"/>
          </a:xfrm>
          <a:prstGeom prst="rect">
            <a:avLst/>
          </a:prstGeom>
          <a:noFill/>
        </p:spPr>
        <p:txBody>
          <a:bodyPr wrap="none" lIns="91440" rtlCol="0">
            <a:spAutoFit/>
          </a:bodyPr>
          <a:lstStyle/>
          <a:p>
            <a:r>
              <a:rPr lang="en-US" sz="1400" dirty="0">
                <a:solidFill>
                  <a:schemeClr val="accent6">
                    <a:lumMod val="50000"/>
                  </a:schemeClr>
                </a:solidFill>
                <a:sym typeface="Wingdings"/>
              </a:rPr>
              <a:t> </a:t>
            </a:r>
            <a:r>
              <a:rPr lang="en-US" sz="1400" dirty="0" smtClean="0"/>
              <a:t>Introduced in 2001</a:t>
            </a:r>
          </a:p>
          <a:p>
            <a:r>
              <a:rPr lang="en-US" sz="1400" dirty="0">
                <a:solidFill>
                  <a:schemeClr val="accent6">
                    <a:lumMod val="50000"/>
                  </a:schemeClr>
                </a:solidFill>
                <a:sym typeface="Wingdings"/>
              </a:rPr>
              <a:t> </a:t>
            </a:r>
            <a:r>
              <a:rPr lang="en-US" sz="1400" dirty="0" smtClean="0"/>
              <a:t>3840×2400</a:t>
            </a:r>
          </a:p>
          <a:p>
            <a:r>
              <a:rPr lang="en-US" sz="1400" dirty="0">
                <a:solidFill>
                  <a:schemeClr val="accent6">
                    <a:lumMod val="50000"/>
                  </a:schemeClr>
                </a:solidFill>
                <a:sym typeface="Wingdings"/>
              </a:rPr>
              <a:t> </a:t>
            </a:r>
            <a:r>
              <a:rPr lang="en-US" sz="1400" dirty="0" smtClean="0"/>
              <a:t>22.2 inch diagonal</a:t>
            </a:r>
          </a:p>
          <a:p>
            <a:r>
              <a:rPr lang="en-US" sz="1400" dirty="0">
                <a:solidFill>
                  <a:schemeClr val="accent6">
                    <a:lumMod val="50000"/>
                  </a:schemeClr>
                </a:solidFill>
                <a:sym typeface="Wingdings"/>
              </a:rPr>
              <a:t> </a:t>
            </a:r>
            <a:r>
              <a:rPr lang="en-US" sz="1400" dirty="0" smtClean="0"/>
              <a:t>Four DVI channels</a:t>
            </a:r>
          </a:p>
          <a:p>
            <a:r>
              <a:rPr lang="en-US" sz="1400" dirty="0">
                <a:solidFill>
                  <a:schemeClr val="accent6">
                    <a:lumMod val="50000"/>
                  </a:schemeClr>
                </a:solidFill>
                <a:sym typeface="Wingdings"/>
              </a:rPr>
              <a:t> </a:t>
            </a:r>
            <a:r>
              <a:rPr lang="en-US" sz="1400" dirty="0" smtClean="0"/>
              <a:t>Two power supplies</a:t>
            </a:r>
            <a:endParaRPr lang="en-US" sz="1400" dirty="0"/>
          </a:p>
        </p:txBody>
      </p:sp>
      <p:pic>
        <p:nvPicPr>
          <p:cNvPr id="5122" name="Picture 2" descr="http://upload.wikimedia.org/wikipedia/commons/thumb/e/ea/IBM_T221_side.jpg/220px-IBM_T221_side.jpg"/>
          <p:cNvPicPr>
            <a:picLocks noChangeAspect="1" noChangeArrowheads="1"/>
          </p:cNvPicPr>
          <p:nvPr/>
        </p:nvPicPr>
        <p:blipFill rotWithShape="1">
          <a:blip r:embed="rId5">
            <a:extLst>
              <a:ext uri="{28A0092B-C50C-407E-A947-70E740481C1C}">
                <a14:useLocalDpi xmlns:a14="http://schemas.microsoft.com/office/drawing/2010/main" val="0"/>
              </a:ext>
            </a:extLst>
          </a:blip>
          <a:srcRect l="-3972" t="2340" r="7659" b="3787"/>
          <a:stretch/>
        </p:blipFill>
        <p:spPr bwMode="auto">
          <a:xfrm>
            <a:off x="7094086" y="1755187"/>
            <a:ext cx="1055832" cy="15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732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chor="t"/>
          <a:lstStyle/>
          <a:p>
            <a:pPr eaLnBrk="1" hangingPunct="1"/>
            <a:r>
              <a:rPr lang="en-US" dirty="0" smtClean="0"/>
              <a:t>Mouse Travel Distance</a:t>
            </a:r>
          </a:p>
        </p:txBody>
      </p:sp>
      <p:sp>
        <p:nvSpPr>
          <p:cNvPr id="12291" name="Rectangle 3"/>
          <p:cNvSpPr>
            <a:spLocks noGrp="1" noChangeArrowheads="1"/>
          </p:cNvSpPr>
          <p:nvPr>
            <p:ph idx="1"/>
          </p:nvPr>
        </p:nvSpPr>
        <p:spPr>
          <a:xfrm>
            <a:off x="381000" y="1412875"/>
            <a:ext cx="8382000" cy="2677656"/>
          </a:xfrm>
        </p:spPr>
        <p:txBody>
          <a:bodyPr/>
          <a:lstStyle/>
          <a:p>
            <a:pPr eaLnBrk="1" hangingPunct="1"/>
            <a:r>
              <a:rPr lang="en-US" dirty="0" smtClean="0"/>
              <a:t>Measured in pixels</a:t>
            </a:r>
          </a:p>
          <a:p>
            <a:pPr eaLnBrk="1" hangingPunct="1"/>
            <a:r>
              <a:rPr lang="en-US" dirty="0" smtClean="0"/>
              <a:t>Example: Breaking on exceptions</a:t>
            </a:r>
          </a:p>
          <a:p>
            <a:pPr lvl="1" eaLnBrk="1" hangingPunct="1"/>
            <a:r>
              <a:rPr lang="en-US" dirty="0" smtClean="0"/>
              <a:t>When debugging, it usually goes like this…</a:t>
            </a:r>
          </a:p>
          <a:p>
            <a:pPr lvl="2" eaLnBrk="1" hangingPunct="1"/>
            <a:r>
              <a:rPr lang="en-US" dirty="0" smtClean="0"/>
              <a:t>No clue on the shortcut, so I grab the mouse</a:t>
            </a:r>
          </a:p>
          <a:p>
            <a:pPr lvl="2" eaLnBrk="1" hangingPunct="1"/>
            <a:r>
              <a:rPr lang="en-US" dirty="0" smtClean="0"/>
              <a:t>Click on Debug menu, then click “Exceptions…”</a:t>
            </a:r>
          </a:p>
          <a:p>
            <a:pPr lvl="2" eaLnBrk="1" hangingPunct="1"/>
            <a:r>
              <a:rPr lang="en-US" dirty="0" smtClean="0"/>
              <a:t>Then I’m faced with the following…</a:t>
            </a:r>
          </a:p>
        </p:txBody>
      </p:sp>
    </p:spTree>
    <p:extLst>
      <p:ext uri="{BB962C8B-B14F-4D97-AF65-F5344CB8AC3E}">
        <p14:creationId xmlns:p14="http://schemas.microsoft.com/office/powerpoint/2010/main" val="3936820696"/>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Currently only a small portion of display devices are capable of “Retina Display”</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140</a:t>
            </a:fld>
            <a:endParaRPr lang="en-US"/>
          </a:p>
        </p:txBody>
      </p:sp>
      <p:sp>
        <p:nvSpPr>
          <p:cNvPr id="4" name="Title 3"/>
          <p:cNvSpPr>
            <a:spLocks noGrp="1"/>
          </p:cNvSpPr>
          <p:nvPr>
            <p:ph type="title"/>
          </p:nvPr>
        </p:nvSpPr>
        <p:spPr/>
        <p:txBody>
          <a:bodyPr/>
          <a:lstStyle/>
          <a:p>
            <a:r>
              <a:rPr lang="en-US" dirty="0" smtClean="0"/>
              <a:t>PPI Conclusion</a:t>
            </a:r>
            <a:endParaRPr lang="en-US" dirty="0"/>
          </a:p>
        </p:txBody>
      </p:sp>
    </p:spTree>
    <p:extLst>
      <p:ext uri="{BB962C8B-B14F-4D97-AF65-F5344CB8AC3E}">
        <p14:creationId xmlns:p14="http://schemas.microsoft.com/office/powerpoint/2010/main" val="41798204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3400" y="1219200"/>
            <a:ext cx="8610600" cy="3429000"/>
          </a:xfrm>
        </p:spPr>
        <p:txBody>
          <a:bodyPr/>
          <a:lstStyle/>
          <a:p>
            <a:r>
              <a:rPr lang="en-US" dirty="0" smtClean="0"/>
              <a:t>For print:</a:t>
            </a:r>
          </a:p>
          <a:p>
            <a:pPr lvl="1"/>
            <a:r>
              <a:rPr lang="en-US" dirty="0" smtClean="0"/>
              <a:t>Serif fonts - they are easier to read</a:t>
            </a:r>
          </a:p>
          <a:p>
            <a:r>
              <a:rPr lang="en-US" dirty="0" smtClean="0"/>
              <a:t>For displays:</a:t>
            </a:r>
          </a:p>
          <a:p>
            <a:pPr lvl="1"/>
            <a:r>
              <a:rPr lang="en-US" b="1" dirty="0" smtClean="0"/>
              <a:t>Serif</a:t>
            </a:r>
            <a:r>
              <a:rPr lang="en-US" dirty="0" smtClean="0"/>
              <a:t> fonts are okay for </a:t>
            </a:r>
            <a:r>
              <a:rPr lang="en-US" b="1" dirty="0" smtClean="0"/>
              <a:t>titles</a:t>
            </a:r>
          </a:p>
          <a:p>
            <a:pPr lvl="1"/>
            <a:r>
              <a:rPr lang="en-US" b="1" dirty="0" smtClean="0"/>
              <a:t>San serif </a:t>
            </a:r>
            <a:r>
              <a:rPr lang="en-US" dirty="0" smtClean="0"/>
              <a:t>fonts are more readable for text</a:t>
            </a:r>
            <a:endParaRPr lang="en-US" dirty="0"/>
          </a:p>
        </p:txBody>
      </p:sp>
      <p:sp>
        <p:nvSpPr>
          <p:cNvPr id="7" name="Slide Number Placeholder 6"/>
          <p:cNvSpPr>
            <a:spLocks noGrp="1"/>
          </p:cNvSpPr>
          <p:nvPr>
            <p:ph type="sldNum" sz="quarter" idx="12"/>
          </p:nvPr>
        </p:nvSpPr>
        <p:spPr/>
        <p:txBody>
          <a:bodyPr/>
          <a:lstStyle/>
          <a:p>
            <a:pPr>
              <a:defRPr/>
            </a:pPr>
            <a:fld id="{B2267E33-4F32-41E7-AB82-AA499C6421EC}" type="slidenum">
              <a:rPr lang="en-US" smtClean="0"/>
              <a:pPr>
                <a:defRPr/>
              </a:pPr>
              <a:t>141</a:t>
            </a:fld>
            <a:endParaRPr lang="en-US"/>
          </a:p>
        </p:txBody>
      </p:sp>
      <p:sp>
        <p:nvSpPr>
          <p:cNvPr id="8" name="Title 7"/>
          <p:cNvSpPr>
            <a:spLocks noGrp="1"/>
          </p:cNvSpPr>
          <p:nvPr>
            <p:ph type="title"/>
          </p:nvPr>
        </p:nvSpPr>
        <p:spPr/>
        <p:txBody>
          <a:bodyPr/>
          <a:lstStyle/>
          <a:p>
            <a:r>
              <a:rPr lang="en-US" dirty="0" smtClean="0"/>
              <a:t>Best Font Advice</a:t>
            </a:r>
            <a:endParaRPr lang="en-US" dirty="0"/>
          </a:p>
        </p:txBody>
      </p:sp>
      <p:sp>
        <p:nvSpPr>
          <p:cNvPr id="2" name="TextBox 1"/>
          <p:cNvSpPr txBox="1"/>
          <p:nvPr/>
        </p:nvSpPr>
        <p:spPr>
          <a:xfrm rot="21125111">
            <a:off x="457903" y="4199978"/>
            <a:ext cx="8180445" cy="1862048"/>
          </a:xfrm>
          <a:prstGeom prst="rect">
            <a:avLst/>
          </a:prstGeom>
          <a:noFill/>
        </p:spPr>
        <p:txBody>
          <a:bodyPr wrap="none" rtlCol="0">
            <a:spAutoFit/>
          </a:bodyPr>
          <a:lstStyle/>
          <a:p>
            <a:r>
              <a:rPr lang="en-US" sz="11500" dirty="0" smtClean="0">
                <a:ln w="28575">
                  <a:solidFill>
                    <a:srgbClr val="C00000"/>
                  </a:solidFill>
                </a:ln>
                <a:solidFill>
                  <a:srgbClr val="FFC5C5"/>
                </a:solidFill>
                <a:latin typeface="Stencil" pitchFamily="82" charset="0"/>
              </a:rPr>
              <a:t>Still True</a:t>
            </a:r>
            <a:endParaRPr lang="en-US" sz="11500" dirty="0">
              <a:ln w="28575">
                <a:solidFill>
                  <a:srgbClr val="C00000"/>
                </a:solidFill>
              </a:ln>
              <a:solidFill>
                <a:srgbClr val="FFC5C5"/>
              </a:solidFill>
              <a:latin typeface="Stencil" pitchFamily="82" charset="0"/>
            </a:endParaRPr>
          </a:p>
        </p:txBody>
      </p:sp>
    </p:spTree>
    <p:extLst>
      <p:ext uri="{BB962C8B-B14F-4D97-AF65-F5344CB8AC3E}">
        <p14:creationId xmlns:p14="http://schemas.microsoft.com/office/powerpoint/2010/main" val="406983951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075" y="1398588"/>
            <a:ext cx="5149850"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142</a:t>
            </a:fld>
            <a:endParaRPr lang="en-US"/>
          </a:p>
        </p:txBody>
      </p:sp>
      <p:sp>
        <p:nvSpPr>
          <p:cNvPr id="4" name="Title 3"/>
          <p:cNvSpPr>
            <a:spLocks noGrp="1"/>
          </p:cNvSpPr>
          <p:nvPr>
            <p:ph type="title"/>
          </p:nvPr>
        </p:nvSpPr>
        <p:spPr/>
        <p:txBody>
          <a:bodyPr/>
          <a:lstStyle/>
          <a:p>
            <a:r>
              <a:rPr lang="en-US" dirty="0" smtClean="0"/>
              <a:t>Key Concept – Graphic Language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1398588"/>
            <a:ext cx="5149850"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56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143</a:t>
            </a:fld>
            <a:endParaRPr lang="en-US"/>
          </a:p>
        </p:txBody>
      </p:sp>
      <p:sp>
        <p:nvSpPr>
          <p:cNvPr id="4" name="Title 3"/>
          <p:cNvSpPr>
            <a:spLocks noGrp="1"/>
          </p:cNvSpPr>
          <p:nvPr>
            <p:ph type="title"/>
          </p:nvPr>
        </p:nvSpPr>
        <p:spPr/>
        <p:txBody>
          <a:bodyPr/>
          <a:lstStyle/>
          <a:p>
            <a:r>
              <a:rPr lang="en-US" dirty="0" smtClean="0"/>
              <a:t>Key Concept – Graphic Language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
        <p:nvSpPr>
          <p:cNvPr id="7" name="TextBox 6"/>
          <p:cNvSpPr txBox="1"/>
          <p:nvPr/>
        </p:nvSpPr>
        <p:spPr>
          <a:xfrm>
            <a:off x="1997075" y="5638800"/>
            <a:ext cx="5015155" cy="369332"/>
          </a:xfrm>
          <a:prstGeom prst="rect">
            <a:avLst/>
          </a:prstGeom>
          <a:noFill/>
        </p:spPr>
        <p:txBody>
          <a:bodyPr wrap="none" rtlCol="0">
            <a:spAutoFit/>
          </a:bodyPr>
          <a:lstStyle/>
          <a:p>
            <a:r>
              <a:rPr lang="en-US" dirty="0" smtClean="0"/>
              <a:t>We can derive meaning from graphic elements.</a:t>
            </a:r>
            <a:endParaRPr lang="en-US" dirty="0"/>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1323975"/>
            <a:ext cx="31496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144</a:t>
            </a:fld>
            <a:endParaRPr lang="en-US"/>
          </a:p>
        </p:txBody>
      </p:sp>
      <p:sp>
        <p:nvSpPr>
          <p:cNvPr id="4" name="Title 3"/>
          <p:cNvSpPr>
            <a:spLocks noGrp="1"/>
          </p:cNvSpPr>
          <p:nvPr>
            <p:ph type="title"/>
          </p:nvPr>
        </p:nvSpPr>
        <p:spPr/>
        <p:txBody>
          <a:bodyPr/>
          <a:lstStyle/>
          <a:p>
            <a:r>
              <a:rPr lang="en-US" dirty="0" smtClean="0"/>
              <a:t>Key Concept – Graphic Language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pic>
        <p:nvPicPr>
          <p:cNvPr id="6146" name="Picture 2" descr="Pic11.png"/>
          <p:cNvPicPr>
            <a:picLocks noChangeAspect="1" noChangeArrowheads="1"/>
          </p:cNvPicPr>
          <p:nvPr/>
        </p:nvPicPr>
        <p:blipFill rotWithShape="1">
          <a:blip r:embed="rId3">
            <a:extLst>
              <a:ext uri="{28A0092B-C50C-407E-A947-70E740481C1C}">
                <a14:useLocalDpi xmlns:a14="http://schemas.microsoft.com/office/drawing/2010/main" val="0"/>
              </a:ext>
            </a:extLst>
          </a:blip>
          <a:srcRect t="463" b="950"/>
          <a:stretch/>
        </p:blipFill>
        <p:spPr bwMode="auto">
          <a:xfrm>
            <a:off x="731520" y="1164432"/>
            <a:ext cx="2028825" cy="3986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Pic7.png"/>
          <p:cNvPicPr>
            <a:picLocks noChangeAspect="1" noChangeArrowheads="1"/>
          </p:cNvPicPr>
          <p:nvPr/>
        </p:nvPicPr>
        <p:blipFill rotWithShape="1">
          <a:blip r:embed="rId4">
            <a:extLst>
              <a:ext uri="{28A0092B-C50C-407E-A947-70E740481C1C}">
                <a14:useLocalDpi xmlns:a14="http://schemas.microsoft.com/office/drawing/2010/main" val="0"/>
              </a:ext>
            </a:extLst>
          </a:blip>
          <a:srcRect t="535"/>
          <a:stretch/>
        </p:blipFill>
        <p:spPr bwMode="auto">
          <a:xfrm>
            <a:off x="3398520" y="1164432"/>
            <a:ext cx="2007394" cy="3986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Pic6.png"/>
          <p:cNvPicPr>
            <a:picLocks noChangeAspect="1" noChangeArrowheads="1"/>
          </p:cNvPicPr>
          <p:nvPr/>
        </p:nvPicPr>
        <p:blipFill rotWithShape="1">
          <a:blip r:embed="rId5">
            <a:extLst>
              <a:ext uri="{28A0092B-C50C-407E-A947-70E740481C1C}">
                <a14:useLocalDpi xmlns:a14="http://schemas.microsoft.com/office/drawing/2010/main" val="0"/>
              </a:ext>
            </a:extLst>
          </a:blip>
          <a:srcRect l="1772"/>
          <a:stretch/>
        </p:blipFill>
        <p:spPr bwMode="auto">
          <a:xfrm>
            <a:off x="6045200" y="1164432"/>
            <a:ext cx="1985865" cy="3986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86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chor="t"/>
          <a:lstStyle/>
          <a:p>
            <a:pPr eaLnBrk="1" hangingPunct="1"/>
            <a:r>
              <a:rPr lang="en-US" smtClean="0"/>
              <a:t>The Essence of Clarity</a:t>
            </a:r>
          </a:p>
        </p:txBody>
      </p:sp>
      <p:sp>
        <p:nvSpPr>
          <p:cNvPr id="56323" name="Content Placeholder 2"/>
          <p:cNvSpPr>
            <a:spLocks noGrp="1"/>
          </p:cNvSpPr>
          <p:nvPr>
            <p:ph idx="1"/>
          </p:nvPr>
        </p:nvSpPr>
        <p:spPr>
          <a:xfrm>
            <a:off x="381000" y="1447800"/>
            <a:ext cx="8382000" cy="3657600"/>
          </a:xfrm>
        </p:spPr>
        <p:txBody>
          <a:bodyPr/>
          <a:lstStyle/>
          <a:p>
            <a:pPr eaLnBrk="1" hangingPunct="1"/>
            <a:r>
              <a:rPr lang="en-US" dirty="0" smtClean="0"/>
              <a:t>Adjust these to fit information relevance:</a:t>
            </a:r>
          </a:p>
          <a:p>
            <a:pPr lvl="1" eaLnBrk="1" hangingPunct="1"/>
            <a:r>
              <a:rPr lang="en-US" dirty="0" smtClean="0"/>
              <a:t> </a:t>
            </a:r>
            <a:r>
              <a:rPr lang="en-US" dirty="0"/>
              <a:t>Contrast</a:t>
            </a:r>
          </a:p>
          <a:p>
            <a:pPr lvl="1" eaLnBrk="1" hangingPunct="1"/>
            <a:r>
              <a:rPr lang="en-US" dirty="0"/>
              <a:t> Saturation</a:t>
            </a:r>
          </a:p>
          <a:p>
            <a:pPr lvl="1" eaLnBrk="1" hangingPunct="1"/>
            <a:r>
              <a:rPr lang="en-US" dirty="0" smtClean="0"/>
              <a:t> Size</a:t>
            </a:r>
            <a:endParaRPr lang="en-US" dirty="0"/>
          </a:p>
          <a:p>
            <a:pPr eaLnBrk="1" hangingPunct="1"/>
            <a:r>
              <a:rPr lang="en-US" b="1" dirty="0" smtClean="0"/>
              <a:t>Match Emphasis to Information Relevance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1070482220"/>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chor="t"/>
          <a:lstStyle/>
          <a:p>
            <a:pPr eaLnBrk="1" hangingPunct="1"/>
            <a:r>
              <a:rPr lang="en-US" smtClean="0"/>
              <a:t>Clarity Example</a:t>
            </a:r>
          </a:p>
        </p:txBody>
      </p:sp>
      <p:sp>
        <p:nvSpPr>
          <p:cNvPr id="57347" name="Content Placeholder 3"/>
          <p:cNvSpPr>
            <a:spLocks noGrp="1"/>
          </p:cNvSpPr>
          <p:nvPr>
            <p:ph idx="1"/>
          </p:nvPr>
        </p:nvSpPr>
        <p:spPr>
          <a:xfrm>
            <a:off x="381000" y="1447800"/>
            <a:ext cx="8382000" cy="443198"/>
          </a:xfrm>
        </p:spPr>
        <p:txBody>
          <a:bodyPr/>
          <a:lstStyle/>
          <a:p>
            <a:endParaRPr lang="en-US" smtClean="0"/>
          </a:p>
        </p:txBody>
      </p:sp>
      <p:pic>
        <p:nvPicPr>
          <p:cNvPr id="57348" name="Picture 2"/>
          <p:cNvPicPr>
            <a:picLocks noChangeAspect="1" noChangeArrowheads="1"/>
          </p:cNvPicPr>
          <p:nvPr/>
        </p:nvPicPr>
        <p:blipFill>
          <a:blip r:embed="rId2" cstate="print"/>
          <a:srcRect/>
          <a:stretch>
            <a:fillRect/>
          </a:stretch>
        </p:blipFill>
        <p:spPr bwMode="auto">
          <a:xfrm>
            <a:off x="76200" y="1190626"/>
            <a:ext cx="8915400" cy="5572125"/>
          </a:xfrm>
          <a:prstGeom prst="rect">
            <a:avLst/>
          </a:prstGeom>
          <a:noFill/>
          <a:ln w="9525">
            <a:noFill/>
            <a:miter lim="800000"/>
            <a:headEnd/>
            <a:tailEnd/>
          </a:ln>
        </p:spPr>
      </p:pic>
    </p:spTree>
    <p:extLst>
      <p:ext uri="{BB962C8B-B14F-4D97-AF65-F5344CB8AC3E}">
        <p14:creationId xmlns:p14="http://schemas.microsoft.com/office/powerpoint/2010/main" val="417913870"/>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chor="t"/>
          <a:lstStyle/>
          <a:p>
            <a:pPr eaLnBrk="1" hangingPunct="1"/>
            <a:r>
              <a:rPr lang="en-US" smtClean="0"/>
              <a:t>Clarity Example</a:t>
            </a:r>
          </a:p>
        </p:txBody>
      </p:sp>
      <p:pic>
        <p:nvPicPr>
          <p:cNvPr id="58371" name="Picture 6"/>
          <p:cNvPicPr>
            <a:picLocks noChangeAspect="1" noChangeArrowheads="1"/>
          </p:cNvPicPr>
          <p:nvPr/>
        </p:nvPicPr>
        <p:blipFill>
          <a:blip r:embed="rId2" cstate="print"/>
          <a:srcRect r="43042" b="8201"/>
          <a:stretch>
            <a:fillRect/>
          </a:stretch>
        </p:blipFill>
        <p:spPr bwMode="auto">
          <a:xfrm>
            <a:off x="1685925" y="1162051"/>
            <a:ext cx="4981575" cy="5445695"/>
          </a:xfrm>
          <a:prstGeom prst="rect">
            <a:avLst/>
          </a:prstGeom>
          <a:noFill/>
          <a:ln w="9525">
            <a:noFill/>
            <a:miter lim="800000"/>
            <a:headEnd/>
            <a:tailEnd/>
          </a:ln>
        </p:spPr>
      </p:pic>
    </p:spTree>
    <p:extLst>
      <p:ext uri="{BB962C8B-B14F-4D97-AF65-F5344CB8AC3E}">
        <p14:creationId xmlns:p14="http://schemas.microsoft.com/office/powerpoint/2010/main" val="194734264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chor="t"/>
          <a:lstStyle/>
          <a:p>
            <a:pPr eaLnBrk="1" hangingPunct="1"/>
            <a:r>
              <a:rPr lang="en-US" smtClean="0"/>
              <a:t>Clarity Example</a:t>
            </a:r>
          </a:p>
        </p:txBody>
      </p:sp>
      <p:pic>
        <p:nvPicPr>
          <p:cNvPr id="59396" name="Picture 3"/>
          <p:cNvPicPr>
            <a:picLocks noChangeAspect="1" noChangeArrowheads="1"/>
          </p:cNvPicPr>
          <p:nvPr/>
        </p:nvPicPr>
        <p:blipFill>
          <a:blip r:embed="rId2" cstate="print"/>
          <a:srcRect r="4419" b="21335"/>
          <a:stretch>
            <a:fillRect/>
          </a:stretch>
        </p:blipFill>
        <p:spPr bwMode="auto">
          <a:xfrm>
            <a:off x="3924301" y="1028700"/>
            <a:ext cx="3143248" cy="5657850"/>
          </a:xfrm>
          <a:prstGeom prst="rect">
            <a:avLst/>
          </a:prstGeom>
          <a:noFill/>
          <a:ln w="9525">
            <a:noFill/>
            <a:miter lim="800000"/>
            <a:headEnd/>
            <a:tailEnd/>
          </a:ln>
        </p:spPr>
      </p:pic>
    </p:spTree>
    <p:extLst>
      <p:ext uri="{BB962C8B-B14F-4D97-AF65-F5344CB8AC3E}">
        <p14:creationId xmlns:p14="http://schemas.microsoft.com/office/powerpoint/2010/main" val="3878066229"/>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Clarity Example</a:t>
            </a:r>
            <a:endParaRPr lang="en-US" dirty="0"/>
          </a:p>
        </p:txBody>
      </p:sp>
      <p:pic>
        <p:nvPicPr>
          <p:cNvPr id="4" name="Picture 3" descr="ExpressionBlendSuggestedChanges.png"/>
          <p:cNvPicPr>
            <a:picLocks noChangeAspect="1"/>
          </p:cNvPicPr>
          <p:nvPr/>
        </p:nvPicPr>
        <p:blipFill>
          <a:blip r:embed="rId2" cstate="print"/>
          <a:stretch>
            <a:fillRect/>
          </a:stretch>
        </p:blipFill>
        <p:spPr>
          <a:xfrm>
            <a:off x="214529" y="1657154"/>
            <a:ext cx="8929473" cy="1878636"/>
          </a:xfrm>
          <a:prstGeom prst="rect">
            <a:avLst/>
          </a:prstGeom>
        </p:spPr>
      </p:pic>
    </p:spTree>
    <p:extLst>
      <p:ext uri="{BB962C8B-B14F-4D97-AF65-F5344CB8AC3E}">
        <p14:creationId xmlns:p14="http://schemas.microsoft.com/office/powerpoint/2010/main" val="36452266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2" y="228600"/>
            <a:ext cx="2009775" cy="1154162"/>
          </a:xfrm>
        </p:spPr>
        <p:txBody>
          <a:bodyPr anchor="t"/>
          <a:lstStyle/>
          <a:p>
            <a:pPr eaLnBrk="1" hangingPunct="1">
              <a:lnSpc>
                <a:spcPts val="3000"/>
              </a:lnSpc>
            </a:pPr>
            <a:r>
              <a:rPr lang="en-US" sz="3200" dirty="0" smtClean="0"/>
              <a:t>Example: Mouse</a:t>
            </a:r>
            <a:br>
              <a:rPr lang="en-US" sz="3200" dirty="0" smtClean="0"/>
            </a:br>
            <a:r>
              <a:rPr lang="en-US" sz="3200" dirty="0" smtClean="0"/>
              <a:t>Travel</a:t>
            </a:r>
            <a:br>
              <a:rPr lang="en-US" sz="3200" dirty="0" smtClean="0"/>
            </a:br>
            <a:r>
              <a:rPr lang="en-US" sz="3200" dirty="0" smtClean="0"/>
              <a:t>Distance</a:t>
            </a:r>
          </a:p>
        </p:txBody>
      </p:sp>
      <p:pic>
        <p:nvPicPr>
          <p:cNvPr id="13315" name="Picture 3" descr="MinMouseTravelDistance"/>
          <p:cNvPicPr>
            <a:picLocks noChangeAspect="1" noChangeArrowheads="1"/>
          </p:cNvPicPr>
          <p:nvPr/>
        </p:nvPicPr>
        <p:blipFill>
          <a:blip r:embed="rId3" cstate="print"/>
          <a:srcRect/>
          <a:stretch>
            <a:fillRect/>
          </a:stretch>
        </p:blipFill>
        <p:spPr bwMode="auto">
          <a:xfrm>
            <a:off x="2514602" y="609600"/>
            <a:ext cx="6405563" cy="6105525"/>
          </a:xfrm>
          <a:prstGeom prst="rect">
            <a:avLst/>
          </a:prstGeom>
          <a:noFill/>
          <a:ln w="9525">
            <a:noFill/>
            <a:miter lim="800000"/>
            <a:headEnd/>
            <a:tailEnd/>
          </a:ln>
        </p:spPr>
      </p:pic>
    </p:spTree>
    <p:extLst>
      <p:ext uri="{BB962C8B-B14F-4D97-AF65-F5344CB8AC3E}">
        <p14:creationId xmlns:p14="http://schemas.microsoft.com/office/powerpoint/2010/main" val="2923928179"/>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Challenge: Limited Screen Real Estate</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150</a:t>
            </a:fld>
            <a:endParaRPr lang="en-US"/>
          </a:p>
        </p:txBody>
      </p:sp>
      <p:sp>
        <p:nvSpPr>
          <p:cNvPr id="4" name="Title 3"/>
          <p:cNvSpPr>
            <a:spLocks noGrp="1"/>
          </p:cNvSpPr>
          <p:nvPr>
            <p:ph type="title"/>
          </p:nvPr>
        </p:nvSpPr>
        <p:spPr/>
        <p:txBody>
          <a:bodyPr/>
          <a:lstStyle/>
          <a:p>
            <a:r>
              <a:rPr lang="en-US" dirty="0" smtClean="0"/>
              <a:t>Putting it all Together…</a:t>
            </a:r>
            <a:endParaRPr lang="en-US" dirty="0"/>
          </a:p>
        </p:txBody>
      </p:sp>
    </p:spTree>
    <p:extLst>
      <p:ext uri="{BB962C8B-B14F-4D97-AF65-F5344CB8AC3E}">
        <p14:creationId xmlns:p14="http://schemas.microsoft.com/office/powerpoint/2010/main" val="42183558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1"/>
            <a:ext cx="8229600" cy="3429000"/>
          </a:xfrm>
        </p:spPr>
        <p:txBody>
          <a:bodyPr/>
          <a:lstStyle/>
          <a:p>
            <a:r>
              <a:rPr lang="en-US" dirty="0" smtClean="0"/>
              <a:t>Remember the display resolution chart?</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151</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38056"/>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
        <p:nvSpPr>
          <p:cNvPr id="6" name="Content Placeholder 1"/>
          <p:cNvSpPr txBox="1">
            <a:spLocks/>
          </p:cNvSpPr>
          <p:nvPr/>
        </p:nvSpPr>
        <p:spPr bwMode="auto">
          <a:xfrm>
            <a:off x="457200" y="5181600"/>
            <a:ext cx="8229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How can we compress this information?</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356" y="2895600"/>
            <a:ext cx="1496293" cy="1168979"/>
          </a:xfrm>
          <a:prstGeom prst="rect">
            <a:avLst/>
          </a:prstGeom>
          <a:effectLst>
            <a:outerShdw blurRad="50800" dist="38100" dir="2700000" algn="tl" rotWithShape="0">
              <a:prstClr val="black">
                <a:alpha val="40000"/>
              </a:prstClr>
            </a:outerShdw>
          </a:effectLst>
        </p:spPr>
      </p:pic>
      <p:sp>
        <p:nvSpPr>
          <p:cNvPr id="8" name="Right Arrow 7"/>
          <p:cNvSpPr/>
          <p:nvPr/>
        </p:nvSpPr>
        <p:spPr>
          <a:xfrm>
            <a:off x="6477000" y="3237773"/>
            <a:ext cx="978408" cy="484632"/>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254397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1"/>
            <a:ext cx="8229600" cy="3429000"/>
          </a:xfrm>
        </p:spPr>
        <p:txBody>
          <a:bodyPr/>
          <a:lstStyle/>
          <a:p>
            <a:r>
              <a:rPr lang="en-US" dirty="0" smtClean="0"/>
              <a:t>Start with essential data:</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152</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55070"/>
            <a:ext cx="1544226" cy="1052881"/>
          </a:xfrm>
          <a:prstGeom prst="rect">
            <a:avLst/>
          </a:prstGeom>
          <a:ln>
            <a:solidFill>
              <a:schemeClr val="accent3">
                <a:alpha val="48000"/>
              </a:schemeClr>
            </a:solidFill>
          </a:ln>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97840"/>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grpSp>
        <p:nvGrpSpPr>
          <p:cNvPr id="26" name="Group 25"/>
          <p:cNvGrpSpPr/>
          <p:nvPr/>
        </p:nvGrpSpPr>
        <p:grpSpPr>
          <a:xfrm>
            <a:off x="5105400" y="2286000"/>
            <a:ext cx="228600" cy="2819400"/>
            <a:chOff x="5105400" y="2286000"/>
            <a:chExt cx="228600" cy="2819400"/>
          </a:xfrm>
        </p:grpSpPr>
        <p:sp>
          <p:nvSpPr>
            <p:cNvPr id="23" name="Oval 22"/>
            <p:cNvSpPr/>
            <p:nvPr/>
          </p:nvSpPr>
          <p:spPr>
            <a:xfrm>
              <a:off x="5105400" y="2286000"/>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05400" y="4495800"/>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05400" y="4876800"/>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41866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1"/>
            <a:ext cx="8229600" cy="3429000"/>
          </a:xfrm>
        </p:spPr>
        <p:txBody>
          <a:bodyPr/>
          <a:lstStyle/>
          <a:p>
            <a:r>
              <a:rPr lang="en-US" dirty="0" smtClean="0"/>
              <a:t>Add important details:</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153</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51801"/>
            <a:ext cx="1860894" cy="1059420"/>
          </a:xfrm>
          <a:prstGeom prst="rect">
            <a:avLst/>
          </a:prstGeom>
          <a:ln>
            <a:solidFill>
              <a:schemeClr val="accent3">
                <a:alpha val="48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97840"/>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
        <p:nvSpPr>
          <p:cNvPr id="23" name="Oval 22"/>
          <p:cNvSpPr/>
          <p:nvPr/>
        </p:nvSpPr>
        <p:spPr>
          <a:xfrm>
            <a:off x="427464" y="3139068"/>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7464" y="4525536"/>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7464" y="4766217"/>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27464" y="4137102"/>
            <a:ext cx="228600" cy="228600"/>
          </a:xfrm>
          <a:prstGeom prst="ellipse">
            <a:avLst/>
          </a:prstGeom>
          <a:noFill/>
          <a:ln w="381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00621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53274"/>
            <a:ext cx="2563092" cy="1056471"/>
          </a:xfrm>
          <a:prstGeom prst="rect">
            <a:avLst/>
          </a:prstGeom>
          <a:ln>
            <a:solidFill>
              <a:schemeClr val="accent3">
                <a:alpha val="48000"/>
              </a:schemeClr>
            </a:solidFill>
          </a:ln>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457200" y="1066801"/>
            <a:ext cx="8229600" cy="3429000"/>
          </a:xfrm>
        </p:spPr>
        <p:txBody>
          <a:bodyPr/>
          <a:lstStyle/>
          <a:p>
            <a:r>
              <a:rPr lang="en-US" dirty="0" smtClean="0"/>
              <a:t>Add chart data back in:</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154</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97840"/>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814031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53275"/>
            <a:ext cx="2563092" cy="1056471"/>
          </a:xfrm>
          <a:prstGeom prst="rect">
            <a:avLst/>
          </a:prstGeom>
          <a:ln>
            <a:solidFill>
              <a:schemeClr val="accent3">
                <a:alpha val="48000"/>
              </a:schemeClr>
            </a:solidFill>
          </a:ln>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457200" y="1066801"/>
            <a:ext cx="8229600" cy="3429000"/>
          </a:xfrm>
        </p:spPr>
        <p:txBody>
          <a:bodyPr/>
          <a:lstStyle/>
          <a:p>
            <a:r>
              <a:rPr lang="en-US" dirty="0" smtClean="0"/>
              <a:t>Visually connect essential data:</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155</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97840"/>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56200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1"/>
            <a:ext cx="8229600" cy="3429000"/>
          </a:xfrm>
        </p:spPr>
        <p:txBody>
          <a:bodyPr/>
          <a:lstStyle/>
          <a:p>
            <a:r>
              <a:rPr lang="en-US" dirty="0" smtClean="0"/>
              <a:t>Visually connect important details:</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156</a:t>
            </a:fld>
            <a:endParaRPr lang="en-US"/>
          </a:p>
        </p:txBody>
      </p:sp>
      <p:sp>
        <p:nvSpPr>
          <p:cNvPr id="4" name="Title 3"/>
          <p:cNvSpPr>
            <a:spLocks noGrp="1"/>
          </p:cNvSpPr>
          <p:nvPr>
            <p:ph type="title"/>
          </p:nvPr>
        </p:nvSpPr>
        <p:spPr/>
        <p:txBody>
          <a:bodyPr/>
          <a:lstStyle/>
          <a:p>
            <a:r>
              <a:rPr lang="en-US" dirty="0" smtClean="0"/>
              <a:t>Limited Screen Real Estate</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52393"/>
            <a:ext cx="2563092" cy="1056471"/>
          </a:xfrm>
          <a:prstGeom prst="rect">
            <a:avLst/>
          </a:prstGeom>
          <a:ln>
            <a:solidFill>
              <a:schemeClr val="accent3">
                <a:alpha val="48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97840"/>
            <a:ext cx="5610346" cy="3367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013345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157</a:t>
            </a:fld>
            <a:endParaRPr lang="en-US"/>
          </a:p>
        </p:txBody>
      </p:sp>
      <p:sp>
        <p:nvSpPr>
          <p:cNvPr id="4" name="Title 3"/>
          <p:cNvSpPr>
            <a:spLocks noGrp="1"/>
          </p:cNvSpPr>
          <p:nvPr>
            <p:ph type="title"/>
          </p:nvPr>
        </p:nvSpPr>
        <p:spPr/>
        <p:txBody>
          <a:bodyPr/>
          <a:lstStyle/>
          <a:p>
            <a:r>
              <a:rPr lang="en-US" dirty="0" smtClean="0"/>
              <a:t>Sparkline</a:t>
            </a:r>
            <a:r>
              <a:rPr lang="en-US" dirty="0"/>
              <a: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6800"/>
            <a:ext cx="5737302" cy="2364838"/>
          </a:xfrm>
          <a:prstGeom prst="rect">
            <a:avLst/>
          </a:prstGeom>
        </p:spPr>
      </p:pic>
      <p:sp>
        <p:nvSpPr>
          <p:cNvPr id="6" name="Content Placeholder 1"/>
          <p:cNvSpPr>
            <a:spLocks noGrp="1"/>
          </p:cNvSpPr>
          <p:nvPr>
            <p:ph idx="1"/>
          </p:nvPr>
        </p:nvSpPr>
        <p:spPr>
          <a:xfrm>
            <a:off x="457200" y="3657601"/>
            <a:ext cx="8229600" cy="2209800"/>
          </a:xfrm>
        </p:spPr>
        <p:txBody>
          <a:bodyPr/>
          <a:lstStyle/>
          <a:p>
            <a:r>
              <a:rPr lang="en-US" sz="2000" dirty="0" smtClean="0"/>
              <a:t>High-resolution, data-intense, design-simple, word-sized graphics</a:t>
            </a:r>
          </a:p>
          <a:p>
            <a:r>
              <a:rPr lang="en-US" sz="2000" dirty="0" smtClean="0"/>
              <a:t>Succinct</a:t>
            </a:r>
            <a:r>
              <a:rPr lang="en-US" sz="2000" dirty="0"/>
              <a:t>, memorable, and located where they are discussed</a:t>
            </a:r>
            <a:endParaRPr lang="en-US" sz="2000" dirty="0" smtClean="0"/>
          </a:p>
          <a:p>
            <a:r>
              <a:rPr lang="en-US" sz="2000" dirty="0" smtClean="0"/>
              <a:t>Lots of detail packed into a small space</a:t>
            </a:r>
          </a:p>
          <a:p>
            <a:r>
              <a:rPr lang="en-US" sz="2000" dirty="0" smtClean="0"/>
              <a:t>Ideal for handheld devices or limited screen real estate scenarios</a:t>
            </a:r>
          </a:p>
          <a:p>
            <a:r>
              <a:rPr lang="en-US" sz="2000" dirty="0" smtClean="0"/>
              <a:t>Enable easy parallel comparisons</a:t>
            </a:r>
          </a:p>
          <a:p>
            <a:r>
              <a:rPr lang="en-US" sz="2000" dirty="0" smtClean="0"/>
              <a:t>Created by Edward </a:t>
            </a:r>
            <a:r>
              <a:rPr lang="en-US" sz="2000" dirty="0" err="1" smtClean="0"/>
              <a:t>Tufte</a:t>
            </a:r>
            <a:endParaRPr lang="en-US" sz="2000" dirty="0"/>
          </a:p>
        </p:txBody>
      </p:sp>
    </p:spTree>
    <p:extLst>
      <p:ext uri="{BB962C8B-B14F-4D97-AF65-F5344CB8AC3E}">
        <p14:creationId xmlns:p14="http://schemas.microsoft.com/office/powerpoint/2010/main" val="17979617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158</a:t>
            </a:fld>
            <a:endParaRPr lang="en-US"/>
          </a:p>
        </p:txBody>
      </p:sp>
      <p:sp>
        <p:nvSpPr>
          <p:cNvPr id="4" name="Title 3"/>
          <p:cNvSpPr>
            <a:spLocks noGrp="1"/>
          </p:cNvSpPr>
          <p:nvPr>
            <p:ph type="title"/>
          </p:nvPr>
        </p:nvSpPr>
        <p:spPr/>
        <p:txBody>
          <a:bodyPr/>
          <a:lstStyle/>
          <a:p>
            <a:r>
              <a:rPr lang="en-US" dirty="0" smtClean="0"/>
              <a:t>Sparkline Examples</a:t>
            </a:r>
            <a:endParaRPr lang="en-US" dirty="0"/>
          </a:p>
        </p:txBody>
      </p:sp>
      <p:sp>
        <p:nvSpPr>
          <p:cNvPr id="6" name="AutoShape 10" descr="Medical Spark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Galileo's description of Satu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4" y="4869830"/>
            <a:ext cx="3419475" cy="1238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7434" y="6101110"/>
            <a:ext cx="3419475" cy="646331"/>
          </a:xfrm>
          <a:prstGeom prst="rect">
            <a:avLst/>
          </a:prstGeom>
        </p:spPr>
        <p:txBody>
          <a:bodyPr wrap="square">
            <a:spAutoFit/>
          </a:bodyPr>
          <a:lstStyle/>
          <a:p>
            <a:r>
              <a:rPr lang="en-US" sz="1200" dirty="0" smtClean="0"/>
              <a:t>Embedding letter-height graphics in text is not new. Galileo does it to describe Saturn as seen through </a:t>
            </a:r>
            <a:r>
              <a:rPr lang="en-US" sz="1200" dirty="0"/>
              <a:t>his </a:t>
            </a:r>
            <a:r>
              <a:rPr lang="en-US" sz="1200" dirty="0" smtClean="0"/>
              <a:t>telescope.</a:t>
            </a:r>
            <a:endParaRPr lang="en-US" sz="1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4697" y="3276600"/>
            <a:ext cx="3089494" cy="990600"/>
          </a:xfrm>
          <a:prstGeom prst="rect">
            <a:avLst/>
          </a:prstGeom>
          <a:effectLst>
            <a:outerShdw blurRad="50800" dist="38100" dir="2700000" algn="tl" rotWithShape="0">
              <a:prstClr val="black">
                <a:alpha val="40000"/>
              </a:prstClr>
            </a:outerShdw>
          </a:effectLst>
        </p:spPr>
      </p:pic>
      <p:pic>
        <p:nvPicPr>
          <p:cNvPr id="1042" name="Picture 18" descr="http://blogs.mathworks.com/images/pick/sparklines_examp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34" y="1066800"/>
            <a:ext cx="4505325" cy="2114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066800"/>
            <a:ext cx="3181966"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137434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398" y="1219200"/>
            <a:ext cx="8839202" cy="2133600"/>
          </a:xfrm>
          <a:prstGeom prst="rect">
            <a:avLst/>
          </a:prstGeom>
          <a:solidFill>
            <a:schemeClr val="bg1"/>
          </a:solidFill>
          <a:ln w="12700">
            <a:solidFill>
              <a:srgbClr val="A0B6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371601"/>
            <a:ext cx="3909223" cy="1752599"/>
          </a:xfrm>
        </p:spPr>
      </p:pic>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159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Borders, Revisited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19" y="1371601"/>
            <a:ext cx="4343581" cy="1790365"/>
          </a:xfrm>
          <a:prstGeom prst="rect">
            <a:avLst/>
          </a:prstGeom>
        </p:spPr>
      </p:pic>
    </p:spTree>
    <p:extLst>
      <p:ext uri="{BB962C8B-B14F-4D97-AF65-F5344CB8AC3E}">
        <p14:creationId xmlns:p14="http://schemas.microsoft.com/office/powerpoint/2010/main" val="350924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Both driven by the hands</a:t>
            </a:r>
          </a:p>
          <a:p>
            <a:r>
              <a:rPr lang="en-US" dirty="0" smtClean="0"/>
              <a:t>Difficult to use both fully simultaneously</a:t>
            </a:r>
          </a:p>
          <a:p>
            <a:r>
              <a:rPr lang="en-US" dirty="0" smtClean="0"/>
              <a:t>As a result, there are transitions…</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16</a:t>
            </a:fld>
            <a:endParaRPr lang="en-US"/>
          </a:p>
        </p:txBody>
      </p:sp>
      <p:sp>
        <p:nvSpPr>
          <p:cNvPr id="4" name="Title 3"/>
          <p:cNvSpPr>
            <a:spLocks noGrp="1"/>
          </p:cNvSpPr>
          <p:nvPr>
            <p:ph type="title"/>
          </p:nvPr>
        </p:nvSpPr>
        <p:spPr/>
        <p:txBody>
          <a:bodyPr/>
          <a:lstStyle/>
          <a:p>
            <a:r>
              <a:rPr lang="en-US" dirty="0" smtClean="0"/>
              <a:t>Mouse &amp; Keyboard</a:t>
            </a:r>
            <a:endParaRPr lang="en-US" dirty="0"/>
          </a:p>
        </p:txBody>
      </p:sp>
    </p:spTree>
    <p:extLst>
      <p:ext uri="{BB962C8B-B14F-4D97-AF65-F5344CB8AC3E}">
        <p14:creationId xmlns:p14="http://schemas.microsoft.com/office/powerpoint/2010/main" val="29633311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152400" y="2641601"/>
            <a:ext cx="8839200" cy="1015663"/>
          </a:xfrm>
          <a:prstGeom prst="rect">
            <a:avLst/>
          </a:prstGeom>
          <a:noFill/>
          <a:ln w="9525">
            <a:noFill/>
            <a:miter lim="800000"/>
            <a:headEnd/>
            <a:tailEnd/>
          </a:ln>
        </p:spPr>
        <p:txBody>
          <a:bodyPr>
            <a:spAutoFit/>
          </a:bodyPr>
          <a:lstStyle/>
          <a:p>
            <a:pPr algn="ctr"/>
            <a:r>
              <a:rPr lang="en-US" sz="6000" dirty="0" smtClean="0"/>
              <a:t>“We can’t fix the UI.”</a:t>
            </a:r>
            <a:endParaRPr lang="en-US" sz="6000" dirty="0"/>
          </a:p>
        </p:txBody>
      </p:sp>
    </p:spTree>
    <p:extLst>
      <p:ext uri="{BB962C8B-B14F-4D97-AF65-F5344CB8AC3E}">
        <p14:creationId xmlns:p14="http://schemas.microsoft.com/office/powerpoint/2010/main" val="3116018244"/>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xit" presetSubtype="0" fill="hold" grpId="1" nodeType="afterEffect">
                                  <p:stCondLst>
                                    <p:cond delay="2000"/>
                                  </p:stCondLst>
                                  <p:childTnLst>
                                    <p:animEffect transition="out" filter="fade">
                                      <p:cBhvr>
                                        <p:cTn id="10" dur="2000"/>
                                        <p:tgtEl>
                                          <p:spTgt spid="6146"/>
                                        </p:tgtEl>
                                      </p:cBhvr>
                                    </p:animEffect>
                                    <p:set>
                                      <p:cBhvr>
                                        <p:cTn id="11"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6" grpId="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chor="t"/>
          <a:lstStyle/>
          <a:p>
            <a:pPr eaLnBrk="1" hangingPunct="1"/>
            <a:r>
              <a:rPr lang="en-US" smtClean="0"/>
              <a:t>Reduce the Cost of Interaction</a:t>
            </a:r>
          </a:p>
        </p:txBody>
      </p:sp>
      <p:sp>
        <p:nvSpPr>
          <p:cNvPr id="62467" name="Rectangle 3"/>
          <p:cNvSpPr>
            <a:spLocks noGrp="1" noChangeArrowheads="1"/>
          </p:cNvSpPr>
          <p:nvPr>
            <p:ph idx="1"/>
          </p:nvPr>
        </p:nvSpPr>
        <p:spPr>
          <a:xfrm>
            <a:off x="238125" y="1363665"/>
            <a:ext cx="8701088" cy="2609945"/>
          </a:xfrm>
        </p:spPr>
        <p:txBody>
          <a:bodyPr/>
          <a:lstStyle/>
          <a:p>
            <a:pPr eaLnBrk="1" hangingPunct="1"/>
            <a:r>
              <a:rPr lang="en-US" smtClean="0"/>
              <a:t>Key binding strategies</a:t>
            </a:r>
          </a:p>
          <a:p>
            <a:pPr eaLnBrk="1" hangingPunct="1"/>
            <a:r>
              <a:rPr lang="en-US" smtClean="0"/>
              <a:t>Mouse travel distance strategies</a:t>
            </a:r>
          </a:p>
          <a:p>
            <a:pPr eaLnBrk="1" hangingPunct="1"/>
            <a:r>
              <a:rPr lang="en-US" smtClean="0"/>
              <a:t>Respecting and directing gaze </a:t>
            </a:r>
          </a:p>
          <a:p>
            <a:pPr eaLnBrk="1" hangingPunct="1"/>
            <a:r>
              <a:rPr lang="en-US" smtClean="0"/>
              <a:t>Anti-zombie serum for your app</a:t>
            </a:r>
          </a:p>
          <a:p>
            <a:pPr eaLnBrk="1" hangingPunct="1"/>
            <a:endParaRPr lang="en-US" smtClean="0"/>
          </a:p>
        </p:txBody>
      </p:sp>
    </p:spTree>
    <p:extLst>
      <p:ext uri="{BB962C8B-B14F-4D97-AF65-F5344CB8AC3E}">
        <p14:creationId xmlns:p14="http://schemas.microsoft.com/office/powerpoint/2010/main" val="2380321897"/>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chor="t"/>
          <a:lstStyle/>
          <a:p>
            <a:pPr eaLnBrk="1" hangingPunct="1"/>
            <a:r>
              <a:rPr lang="en-US" smtClean="0"/>
              <a:t>Simplifying Shortcuts</a:t>
            </a:r>
          </a:p>
        </p:txBody>
      </p:sp>
      <p:sp>
        <p:nvSpPr>
          <p:cNvPr id="63491" name="Rectangle 3"/>
          <p:cNvSpPr>
            <a:spLocks noGrp="1" noChangeArrowheads="1"/>
          </p:cNvSpPr>
          <p:nvPr>
            <p:ph idx="1"/>
          </p:nvPr>
        </p:nvSpPr>
        <p:spPr>
          <a:xfrm>
            <a:off x="469902" y="1771649"/>
            <a:ext cx="7966075" cy="3570208"/>
          </a:xfrm>
        </p:spPr>
        <p:txBody>
          <a:bodyPr/>
          <a:lstStyle/>
          <a:p>
            <a:pPr eaLnBrk="1" hangingPunct="1">
              <a:lnSpc>
                <a:spcPct val="90000"/>
              </a:lnSpc>
            </a:pPr>
            <a:r>
              <a:rPr lang="en-US" sz="2800" smtClean="0"/>
              <a:t>Distill commands into groups:</a:t>
            </a:r>
          </a:p>
          <a:p>
            <a:pPr lvl="1" eaLnBrk="1" hangingPunct="1">
              <a:lnSpc>
                <a:spcPct val="90000"/>
              </a:lnSpc>
            </a:pPr>
            <a:r>
              <a:rPr lang="en-US" sz="2400" smtClean="0"/>
              <a:t>Functionally similar commands</a:t>
            </a:r>
          </a:p>
          <a:p>
            <a:pPr lvl="1" eaLnBrk="1" hangingPunct="1">
              <a:lnSpc>
                <a:spcPct val="90000"/>
              </a:lnSpc>
            </a:pPr>
            <a:r>
              <a:rPr lang="en-US" sz="2400" smtClean="0"/>
              <a:t>Functionally opposite (toggle) commands</a:t>
            </a:r>
          </a:p>
          <a:p>
            <a:pPr lvl="1" eaLnBrk="1" hangingPunct="1">
              <a:lnSpc>
                <a:spcPct val="90000"/>
              </a:lnSpc>
            </a:pPr>
            <a:r>
              <a:rPr lang="en-US" sz="2400" smtClean="0"/>
              <a:t>Focus on </a:t>
            </a:r>
            <a:r>
              <a:rPr lang="en-US" sz="2400" i="1" smtClean="0"/>
              <a:t>what </a:t>
            </a:r>
            <a:r>
              <a:rPr lang="en-US" sz="2400" smtClean="0"/>
              <a:t>the user wants to do, not </a:t>
            </a:r>
            <a:r>
              <a:rPr lang="en-US" sz="2400" i="1" smtClean="0"/>
              <a:t>how</a:t>
            </a:r>
            <a:r>
              <a:rPr lang="en-US" sz="2400" smtClean="0"/>
              <a:t>.</a:t>
            </a:r>
          </a:p>
          <a:p>
            <a:pPr lvl="2" eaLnBrk="1" hangingPunct="1">
              <a:lnSpc>
                <a:spcPct val="90000"/>
              </a:lnSpc>
            </a:pPr>
            <a:r>
              <a:rPr lang="en-US" sz="2000" smtClean="0"/>
              <a:t>Declare something</a:t>
            </a:r>
          </a:p>
          <a:p>
            <a:pPr lvl="2" eaLnBrk="1" hangingPunct="1">
              <a:lnSpc>
                <a:spcPct val="90000"/>
              </a:lnSpc>
            </a:pPr>
            <a:r>
              <a:rPr lang="en-US" sz="2000" smtClean="0"/>
              <a:t>Refactor something</a:t>
            </a:r>
          </a:p>
          <a:p>
            <a:pPr eaLnBrk="1" hangingPunct="1">
              <a:lnSpc>
                <a:spcPct val="90000"/>
              </a:lnSpc>
            </a:pPr>
            <a:r>
              <a:rPr lang="en-US" sz="2800" smtClean="0"/>
              <a:t>Use </a:t>
            </a:r>
            <a:r>
              <a:rPr lang="en-US" sz="2800" i="1" smtClean="0"/>
              <a:t>context</a:t>
            </a:r>
            <a:r>
              <a:rPr lang="en-US" sz="2800" smtClean="0"/>
              <a:t> to infer customer </a:t>
            </a:r>
            <a:r>
              <a:rPr lang="en-US" sz="2800" i="1" smtClean="0"/>
              <a:t>intent</a:t>
            </a:r>
          </a:p>
          <a:p>
            <a:pPr lvl="1" eaLnBrk="1" hangingPunct="1">
              <a:lnSpc>
                <a:spcPct val="90000"/>
              </a:lnSpc>
            </a:pPr>
            <a:r>
              <a:rPr lang="en-US" sz="2400" smtClean="0"/>
              <a:t>Create new command for each distilled group</a:t>
            </a:r>
          </a:p>
          <a:p>
            <a:pPr lvl="1" eaLnBrk="1" hangingPunct="1">
              <a:lnSpc>
                <a:spcPct val="90000"/>
              </a:lnSpc>
            </a:pPr>
            <a:r>
              <a:rPr lang="en-US" sz="2400" smtClean="0"/>
              <a:t>Select appropriate command based on context</a:t>
            </a:r>
          </a:p>
        </p:txBody>
      </p:sp>
    </p:spTree>
    <p:extLst>
      <p:ext uri="{BB962C8B-B14F-4D97-AF65-F5344CB8AC3E}">
        <p14:creationId xmlns:p14="http://schemas.microsoft.com/office/powerpoint/2010/main" val="120940897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chor="t"/>
          <a:lstStyle/>
          <a:p>
            <a:pPr eaLnBrk="1" hangingPunct="1"/>
            <a:r>
              <a:rPr lang="en-US" smtClean="0"/>
              <a:t>Here’s That Key Point Table…</a:t>
            </a:r>
          </a:p>
        </p:txBody>
      </p:sp>
      <p:graphicFrame>
        <p:nvGraphicFramePr>
          <p:cNvPr id="6" name="Group 3"/>
          <p:cNvGraphicFramePr>
            <a:graphicFrameLocks noGrp="1"/>
          </p:cNvGraphicFramePr>
          <p:nvPr>
            <p:ph sz="half" idx="1"/>
            <p:extLst>
              <p:ext uri="{D42A27DB-BD31-4B8C-83A1-F6EECF244321}">
                <p14:modId xmlns:p14="http://schemas.microsoft.com/office/powerpoint/2010/main" val="1265140152"/>
              </p:ext>
            </p:extLst>
          </p:nvPr>
        </p:nvGraphicFramePr>
        <p:xfrm>
          <a:off x="914400" y="1600200"/>
          <a:ext cx="3657600" cy="4466590"/>
        </p:xfrm>
        <a:graphic>
          <a:graphicData uri="http://schemas.openxmlformats.org/drawingml/2006/table">
            <a:tbl>
              <a:tblPr>
                <a:tableStyleId>{638B1855-1B75-4FBE-930C-398BA8C253C6}</a:tableStyleId>
              </a:tblPr>
              <a:tblGrid>
                <a:gridCol w="1975362"/>
                <a:gridCol w="1682238"/>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Key</a:t>
                      </a:r>
                      <a:endParaRPr kumimoji="0" lang="en-US" sz="1600" b="1" i="0" u="none" strike="noStrike" cap="none" normalizeH="0" baseline="0" dirty="0" smtClean="0">
                        <a:ln>
                          <a:noFill/>
                        </a:ln>
                        <a:solidFill>
                          <a:srgbClr val="CCD7E6"/>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CCD7E6"/>
                          </a:solidFill>
                          <a:effectLst/>
                        </a:rPr>
                        <a:t>Points</a:t>
                      </a:r>
                      <a:endParaRPr kumimoji="0" lang="en-US" sz="1600" b="1" i="0" u="none" strike="noStrike" cap="none" normalizeH="0" baseline="0" dirty="0" smtClean="0">
                        <a:ln>
                          <a:noFill/>
                        </a:ln>
                        <a:solidFill>
                          <a:srgbClr val="CCD7E6"/>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Space</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0.4</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Tab</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0.7</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Letter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Number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Arrow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F1..F12</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1.2</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Extended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1.3</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Shift, Ctrl</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1.5</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Alt</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1.7</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Num pad keys</a:t>
                      </a:r>
                      <a:endParaRPr kumimoji="0" lang="en-US" sz="1600" b="0" i="0" u="none" strike="noStrike" cap="none" normalizeH="0" baseline="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1.8</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Chorded keys</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 per chord</a:t>
                      </a:r>
                      <a:endParaRPr kumimoji="0" lang="en-US" sz="1600" b="0" i="0" u="none" strike="noStrike" cap="none" normalizeH="0" baseline="0" dirty="0" smtClean="0">
                        <a:ln>
                          <a:noFill/>
                        </a:ln>
                        <a:solidFill>
                          <a:schemeClr val="tx1"/>
                        </a:solidFill>
                        <a:effectLst/>
                        <a:latin typeface="Arial" charset="0"/>
                      </a:endParaRPr>
                    </a:p>
                  </a:txBody>
                  <a:tcPr marL="105450" marR="105450"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spTree>
    <p:extLst>
      <p:ext uri="{BB962C8B-B14F-4D97-AF65-F5344CB8AC3E}">
        <p14:creationId xmlns:p14="http://schemas.microsoft.com/office/powerpoint/2010/main" val="481658869"/>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04800"/>
            <a:ext cx="8229600" cy="664797"/>
          </a:xfrm>
        </p:spPr>
        <p:txBody>
          <a:bodyPr anchor="t"/>
          <a:lstStyle/>
          <a:p>
            <a:pPr eaLnBrk="1" hangingPunct="1"/>
            <a:r>
              <a:rPr lang="en-US" smtClean="0">
                <a:solidFill>
                  <a:schemeClr val="tx1"/>
                </a:solidFill>
              </a:rPr>
              <a:t>Distilling Key Bindings – Ex. 1</a:t>
            </a:r>
          </a:p>
        </p:txBody>
      </p:sp>
      <p:sp>
        <p:nvSpPr>
          <p:cNvPr id="65539" name="Rectangle 3"/>
          <p:cNvSpPr>
            <a:spLocks noGrp="1" noChangeArrowheads="1"/>
          </p:cNvSpPr>
          <p:nvPr>
            <p:ph type="body" sz="half" idx="1"/>
          </p:nvPr>
        </p:nvSpPr>
        <p:spPr>
          <a:xfrm>
            <a:off x="457200" y="1123951"/>
            <a:ext cx="8426450" cy="3447098"/>
          </a:xfrm>
        </p:spPr>
        <p:txBody>
          <a:bodyPr/>
          <a:lstStyle/>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Group commands:</a:t>
            </a:r>
            <a:br>
              <a:rPr lang="en-US" sz="2800" dirty="0" smtClean="0"/>
            </a:br>
            <a:endParaRPr lang="en-US" sz="2800" dirty="0" smtClean="0"/>
          </a:p>
          <a:p>
            <a:pPr marL="533400" indent="-533400" eaLnBrk="1" hangingPunct="1">
              <a:buFontTx/>
              <a:buAutoNum type="arabicPeriod"/>
            </a:pPr>
            <a:r>
              <a:rPr lang="en-US" sz="2800" dirty="0" smtClean="0"/>
              <a:t>Create new command: CommentToggle</a:t>
            </a:r>
            <a:br>
              <a:rPr lang="en-US" sz="2800" dirty="0" smtClean="0"/>
            </a:br>
            <a:endParaRPr lang="en-US" sz="2800" dirty="0" smtClean="0"/>
          </a:p>
          <a:p>
            <a:pPr marL="533400" indent="-533400" eaLnBrk="1" hangingPunct="1">
              <a:buFontTx/>
              <a:buAutoNum type="arabicPeriod"/>
            </a:pPr>
            <a:r>
              <a:rPr lang="en-US" sz="2800" dirty="0" smtClean="0"/>
              <a:t>Define context: (e.g., two or more lines selected)</a:t>
            </a:r>
            <a:br>
              <a:rPr lang="en-US" sz="2800" dirty="0" smtClean="0"/>
            </a:br>
            <a:endParaRPr lang="en-US" sz="2800" dirty="0" smtClean="0"/>
          </a:p>
          <a:p>
            <a:pPr marL="533400" indent="-533400" eaLnBrk="1" hangingPunct="1">
              <a:buFontTx/>
              <a:buAutoNum type="arabicPeriod"/>
            </a:pPr>
            <a:r>
              <a:rPr lang="en-US" sz="2800" dirty="0" smtClean="0"/>
              <a:t>Create new binding:</a:t>
            </a:r>
          </a:p>
        </p:txBody>
      </p:sp>
      <p:sp>
        <p:nvSpPr>
          <p:cNvPr id="65576" name="Rectangle 40"/>
          <p:cNvSpPr>
            <a:spLocks noChangeArrowheads="1"/>
          </p:cNvSpPr>
          <p:nvPr/>
        </p:nvSpPr>
        <p:spPr bwMode="auto">
          <a:xfrm>
            <a:off x="6619875" y="5294313"/>
            <a:ext cx="1840568" cy="369332"/>
          </a:xfrm>
          <a:prstGeom prst="rect">
            <a:avLst/>
          </a:prstGeom>
          <a:noFill/>
          <a:ln w="9525">
            <a:noFill/>
            <a:miter lim="800000"/>
            <a:headEnd/>
            <a:tailEnd/>
          </a:ln>
        </p:spPr>
        <p:txBody>
          <a:bodyPr wrap="none">
            <a:spAutoFit/>
          </a:bodyPr>
          <a:lstStyle/>
          <a:p>
            <a:r>
              <a:rPr lang="en-US">
                <a:solidFill>
                  <a:srgbClr val="B4C0EE"/>
                </a:solidFill>
              </a:rPr>
              <a:t>(10 times easier)</a:t>
            </a:r>
          </a:p>
        </p:txBody>
      </p:sp>
      <p:graphicFrame>
        <p:nvGraphicFramePr>
          <p:cNvPr id="7" name="Group 3"/>
          <p:cNvGraphicFramePr>
            <a:graphicFrameLocks/>
          </p:cNvGraphicFramePr>
          <p:nvPr>
            <p:extLst>
              <p:ext uri="{D42A27DB-BD31-4B8C-83A1-F6EECF244321}">
                <p14:modId xmlns:p14="http://schemas.microsoft.com/office/powerpoint/2010/main" val="3718123201"/>
              </p:ext>
            </p:extLst>
          </p:nvPr>
        </p:nvGraphicFramePr>
        <p:xfrm>
          <a:off x="4685222" y="1143000"/>
          <a:ext cx="3869306" cy="1351915"/>
        </p:xfrm>
        <a:graphic>
          <a:graphicData uri="http://schemas.openxmlformats.org/drawingml/2006/table">
            <a:tbl>
              <a:tblPr>
                <a:tableStyleId>{638B1855-1B75-4FBE-930C-398BA8C253C6}</a:tableStyleId>
              </a:tblPr>
              <a:tblGrid>
                <a:gridCol w="1353053"/>
                <a:gridCol w="1363980"/>
                <a:gridCol w="1152273"/>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Functionality</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Binding</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Pts</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Comment</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Ctrl+K,Ctrl+C</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6.0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Uncomment</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Ctrl+K,Ctrl+U</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6.0</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Total:</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12.0</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graphicFrame>
        <p:nvGraphicFramePr>
          <p:cNvPr id="9" name="Group 3"/>
          <p:cNvGraphicFramePr>
            <a:graphicFrameLocks/>
          </p:cNvGraphicFramePr>
          <p:nvPr>
            <p:extLst>
              <p:ext uri="{D42A27DB-BD31-4B8C-83A1-F6EECF244321}">
                <p14:modId xmlns:p14="http://schemas.microsoft.com/office/powerpoint/2010/main" val="4114228453"/>
              </p:ext>
            </p:extLst>
          </p:nvPr>
        </p:nvGraphicFramePr>
        <p:xfrm>
          <a:off x="5441780" y="4648200"/>
          <a:ext cx="3018663" cy="681355"/>
        </p:xfrm>
        <a:graphic>
          <a:graphicData uri="http://schemas.openxmlformats.org/drawingml/2006/table">
            <a:tbl>
              <a:tblPr>
                <a:tableStyleId>{638B1855-1B75-4FBE-930C-398BA8C253C6}</a:tableStyleId>
              </a:tblPr>
              <a:tblGrid>
                <a:gridCol w="1616075"/>
                <a:gridCol w="882968"/>
                <a:gridCol w="519620"/>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Functionality</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Binding</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rgbClr val="8BCBFF"/>
                          </a:solidFill>
                          <a:effectLst/>
                        </a:rPr>
                        <a:t>Pts</a:t>
                      </a:r>
                      <a:endParaRPr kumimoji="0" lang="en-US" sz="16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CommentToggle</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1.1</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spTree>
    <p:extLst>
      <p:ext uri="{BB962C8B-B14F-4D97-AF65-F5344CB8AC3E}">
        <p14:creationId xmlns:p14="http://schemas.microsoft.com/office/powerpoint/2010/main" val="1642629074"/>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chor="t"/>
          <a:lstStyle/>
          <a:p>
            <a:pPr eaLnBrk="1" hangingPunct="1"/>
            <a:r>
              <a:rPr lang="en-US" smtClean="0"/>
              <a:t>Distilling Key Bindings – Ex. 2</a:t>
            </a:r>
          </a:p>
        </p:txBody>
      </p:sp>
      <p:sp>
        <p:nvSpPr>
          <p:cNvPr id="66563" name="Rectangle 3"/>
          <p:cNvSpPr>
            <a:spLocks noGrp="1" noChangeArrowheads="1"/>
          </p:cNvSpPr>
          <p:nvPr>
            <p:ph idx="1"/>
          </p:nvPr>
        </p:nvSpPr>
        <p:spPr>
          <a:xfrm>
            <a:off x="381000" y="1447800"/>
            <a:ext cx="8382000" cy="2314480"/>
          </a:xfrm>
        </p:spPr>
        <p:txBody>
          <a:bodyPr/>
          <a:lstStyle/>
          <a:p>
            <a:pPr eaLnBrk="1" hangingPunct="1"/>
            <a:r>
              <a:rPr lang="en-US" smtClean="0"/>
              <a:t> Before</a:t>
            </a:r>
            <a:br>
              <a:rPr lang="en-US" smtClean="0"/>
            </a:br>
            <a:r>
              <a:rPr lang="en-US" smtClean="0"/>
              <a:t/>
            </a:r>
            <a:br>
              <a:rPr lang="en-US" smtClean="0"/>
            </a:br>
            <a:r>
              <a:rPr lang="en-US" smtClean="0"/>
              <a:t/>
            </a:r>
            <a:br>
              <a:rPr lang="en-US" smtClean="0"/>
            </a:br>
            <a:endParaRPr lang="en-US" smtClean="0"/>
          </a:p>
          <a:p>
            <a:pPr eaLnBrk="1" hangingPunct="1"/>
            <a:r>
              <a:rPr lang="en-US" smtClean="0"/>
              <a:t> After</a:t>
            </a:r>
          </a:p>
        </p:txBody>
      </p:sp>
      <p:sp>
        <p:nvSpPr>
          <p:cNvPr id="66592" name="Rectangle 32"/>
          <p:cNvSpPr>
            <a:spLocks noChangeArrowheads="1"/>
          </p:cNvSpPr>
          <p:nvPr/>
        </p:nvSpPr>
        <p:spPr bwMode="auto">
          <a:xfrm>
            <a:off x="4779963" y="5172076"/>
            <a:ext cx="1840568" cy="369332"/>
          </a:xfrm>
          <a:prstGeom prst="rect">
            <a:avLst/>
          </a:prstGeom>
          <a:noFill/>
          <a:ln w="9525">
            <a:noFill/>
            <a:miter lim="800000"/>
            <a:headEnd/>
            <a:tailEnd/>
          </a:ln>
        </p:spPr>
        <p:txBody>
          <a:bodyPr wrap="none">
            <a:spAutoFit/>
          </a:bodyPr>
          <a:lstStyle/>
          <a:p>
            <a:r>
              <a:rPr lang="en-US">
                <a:solidFill>
                  <a:srgbClr val="B4C0EE"/>
                </a:solidFill>
              </a:rPr>
              <a:t>(15 times easier)</a:t>
            </a:r>
          </a:p>
        </p:txBody>
      </p:sp>
      <p:graphicFrame>
        <p:nvGraphicFramePr>
          <p:cNvPr id="7" name="Group 3"/>
          <p:cNvGraphicFramePr>
            <a:graphicFrameLocks/>
          </p:cNvGraphicFramePr>
          <p:nvPr>
            <p:extLst>
              <p:ext uri="{D42A27DB-BD31-4B8C-83A1-F6EECF244321}">
                <p14:modId xmlns:p14="http://schemas.microsoft.com/office/powerpoint/2010/main" val="1226243102"/>
              </p:ext>
            </p:extLst>
          </p:nvPr>
        </p:nvGraphicFramePr>
        <p:xfrm>
          <a:off x="1443884" y="2209800"/>
          <a:ext cx="5176647" cy="762000"/>
        </p:xfrm>
        <a:graphic>
          <a:graphicData uri="http://schemas.openxmlformats.org/drawingml/2006/table">
            <a:tbl>
              <a:tblPr>
                <a:tableStyleId>{638B1855-1B75-4FBE-930C-398BA8C253C6}</a:tableStyleId>
              </a:tblPr>
              <a:tblGrid>
                <a:gridCol w="2842387"/>
                <a:gridCol w="1741805"/>
                <a:gridCol w="592455"/>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Functionality</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Binding</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Pts</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ToggleOutliningExpansion</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Ctrl+M, Ctrl+M</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6.0</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graphicFrame>
        <p:nvGraphicFramePr>
          <p:cNvPr id="8" name="Group 3"/>
          <p:cNvGraphicFramePr>
            <a:graphicFrameLocks/>
          </p:cNvGraphicFramePr>
          <p:nvPr>
            <p:extLst>
              <p:ext uri="{D42A27DB-BD31-4B8C-83A1-F6EECF244321}">
                <p14:modId xmlns:p14="http://schemas.microsoft.com/office/powerpoint/2010/main" val="1003251966"/>
              </p:ext>
            </p:extLst>
          </p:nvPr>
        </p:nvGraphicFramePr>
        <p:xfrm>
          <a:off x="1371600" y="4410076"/>
          <a:ext cx="5176647" cy="762000"/>
        </p:xfrm>
        <a:graphic>
          <a:graphicData uri="http://schemas.openxmlformats.org/drawingml/2006/table">
            <a:tbl>
              <a:tblPr>
                <a:tableStyleId>{638B1855-1B75-4FBE-930C-398BA8C253C6}</a:tableStyleId>
              </a:tblPr>
              <a:tblGrid>
                <a:gridCol w="2842387"/>
                <a:gridCol w="1741805"/>
                <a:gridCol w="592455"/>
              </a:tblGrid>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Functionality</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Binding</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solidFill>
                            <a:srgbClr val="8BCBFF"/>
                          </a:solidFill>
                          <a:effectLst/>
                        </a:rPr>
                        <a:t>Pts</a:t>
                      </a:r>
                      <a:endParaRPr kumimoji="0" lang="en-US" sz="1900" b="1" i="0" u="none" strike="noStrike" cap="none" normalizeH="0" baseline="0" dirty="0" smtClean="0">
                        <a:ln>
                          <a:noFill/>
                        </a:ln>
                        <a:solidFill>
                          <a:srgbClr val="8BCBFF"/>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ToggleOutliningExpansion</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(space)</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smtClean="0">
                          <a:ln>
                            <a:noFill/>
                          </a:ln>
                          <a:effectLst/>
                        </a:rPr>
                        <a:t>0.4</a:t>
                      </a:r>
                      <a:endParaRPr kumimoji="0" lang="en-US" sz="19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spTree>
    <p:extLst>
      <p:ext uri="{BB962C8B-B14F-4D97-AF65-F5344CB8AC3E}">
        <p14:creationId xmlns:p14="http://schemas.microsoft.com/office/powerpoint/2010/main" val="1259047300"/>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chor="t"/>
          <a:lstStyle/>
          <a:p>
            <a:pPr eaLnBrk="1" hangingPunct="1"/>
            <a:r>
              <a:rPr lang="en-US" smtClean="0"/>
              <a:t>Key Bindings &amp; Context</a:t>
            </a:r>
          </a:p>
        </p:txBody>
      </p:sp>
      <p:sp>
        <p:nvSpPr>
          <p:cNvPr id="67587" name="Rectangle 3"/>
          <p:cNvSpPr>
            <a:spLocks noGrp="1" noChangeArrowheads="1"/>
          </p:cNvSpPr>
          <p:nvPr>
            <p:ph idx="1"/>
          </p:nvPr>
        </p:nvSpPr>
        <p:spPr>
          <a:xfrm>
            <a:off x="457200" y="1447801"/>
            <a:ext cx="8382000" cy="3693319"/>
          </a:xfrm>
        </p:spPr>
        <p:txBody>
          <a:bodyPr/>
          <a:lstStyle/>
          <a:p>
            <a:pPr eaLnBrk="1" hangingPunct="1"/>
            <a:r>
              <a:rPr lang="en-US" dirty="0" smtClean="0"/>
              <a:t>Summary</a:t>
            </a:r>
          </a:p>
          <a:p>
            <a:pPr lvl="1" eaLnBrk="1" hangingPunct="1"/>
            <a:r>
              <a:rPr lang="en-US" dirty="0" smtClean="0"/>
              <a:t>Understand the cost of key bindings</a:t>
            </a:r>
          </a:p>
          <a:p>
            <a:pPr lvl="1" eaLnBrk="1" hangingPunct="1"/>
            <a:r>
              <a:rPr lang="en-US" dirty="0" smtClean="0"/>
              <a:t>As complexity increases, use </a:t>
            </a:r>
            <a:r>
              <a:rPr lang="en-US" i="1" dirty="0" smtClean="0"/>
              <a:t>fewer</a:t>
            </a:r>
            <a:r>
              <a:rPr lang="en-US" dirty="0" smtClean="0"/>
              <a:t> bindings</a:t>
            </a:r>
          </a:p>
          <a:p>
            <a:pPr lvl="2" eaLnBrk="1" hangingPunct="1"/>
            <a:r>
              <a:rPr lang="en-US" dirty="0" smtClean="0"/>
              <a:t>Consolidation</a:t>
            </a:r>
          </a:p>
          <a:p>
            <a:pPr lvl="2" eaLnBrk="1" hangingPunct="1"/>
            <a:r>
              <a:rPr lang="en-US" dirty="0" smtClean="0"/>
              <a:t>Context</a:t>
            </a:r>
          </a:p>
          <a:p>
            <a:pPr lvl="1" eaLnBrk="1" hangingPunct="1"/>
            <a:r>
              <a:rPr lang="en-US" dirty="0" smtClean="0"/>
              <a:t>Expose context to customers if you like</a:t>
            </a:r>
          </a:p>
          <a:p>
            <a:pPr lvl="1" eaLnBrk="1" hangingPunct="1"/>
            <a:r>
              <a:rPr lang="en-US" dirty="0" smtClean="0"/>
              <a:t>Default bindings accessible on all keyboards</a:t>
            </a:r>
            <a:r>
              <a:rPr lang="en-US" dirty="0" smtClean="0"/>
              <a:t>?</a:t>
            </a:r>
            <a:endParaRPr lang="en-US" dirty="0" smtClean="0"/>
          </a:p>
        </p:txBody>
      </p:sp>
    </p:spTree>
    <p:extLst>
      <p:ext uri="{BB962C8B-B14F-4D97-AF65-F5344CB8AC3E}">
        <p14:creationId xmlns:p14="http://schemas.microsoft.com/office/powerpoint/2010/main" val="997718632"/>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chor="t"/>
          <a:lstStyle/>
          <a:p>
            <a:pPr eaLnBrk="1" hangingPunct="1"/>
            <a:r>
              <a:rPr lang="en-US" smtClean="0"/>
              <a:t>Mouse Travel Distance</a:t>
            </a:r>
          </a:p>
        </p:txBody>
      </p:sp>
      <p:sp>
        <p:nvSpPr>
          <p:cNvPr id="68611" name="Rectangle 3"/>
          <p:cNvSpPr>
            <a:spLocks noGrp="1" noChangeArrowheads="1"/>
          </p:cNvSpPr>
          <p:nvPr>
            <p:ph idx="1"/>
          </p:nvPr>
        </p:nvSpPr>
        <p:spPr>
          <a:xfrm>
            <a:off x="381000" y="1447800"/>
            <a:ext cx="8382000" cy="917174"/>
          </a:xfrm>
        </p:spPr>
        <p:txBody>
          <a:bodyPr/>
          <a:lstStyle/>
          <a:p>
            <a:pPr eaLnBrk="1" hangingPunct="1"/>
            <a:r>
              <a:rPr lang="en-US" smtClean="0"/>
              <a:t>If you’re going to support the mouse…</a:t>
            </a:r>
          </a:p>
          <a:p>
            <a:pPr lvl="1" eaLnBrk="1" hangingPunct="1"/>
            <a:r>
              <a:rPr lang="en-US" smtClean="0"/>
              <a:t>Minimize travel distance for common tasks</a:t>
            </a:r>
          </a:p>
        </p:txBody>
      </p:sp>
    </p:spTree>
    <p:extLst>
      <p:ext uri="{BB962C8B-B14F-4D97-AF65-F5344CB8AC3E}">
        <p14:creationId xmlns:p14="http://schemas.microsoft.com/office/powerpoint/2010/main" val="145589484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chor="t"/>
          <a:lstStyle/>
          <a:p>
            <a:pPr eaLnBrk="1" hangingPunct="1"/>
            <a:r>
              <a:rPr lang="en-US" smtClean="0"/>
              <a:t>Mouse Travel – Suggestion #1</a:t>
            </a:r>
          </a:p>
        </p:txBody>
      </p:sp>
      <p:sp>
        <p:nvSpPr>
          <p:cNvPr id="69635" name="Rectangle 3"/>
          <p:cNvSpPr>
            <a:spLocks noGrp="1" noChangeArrowheads="1"/>
          </p:cNvSpPr>
          <p:nvPr>
            <p:ph idx="1"/>
          </p:nvPr>
        </p:nvSpPr>
        <p:spPr>
          <a:xfrm>
            <a:off x="457200" y="1371601"/>
            <a:ext cx="8229600" cy="387798"/>
          </a:xfrm>
        </p:spPr>
        <p:txBody>
          <a:bodyPr/>
          <a:lstStyle/>
          <a:p>
            <a:pPr eaLnBrk="1" hangingPunct="1"/>
            <a:r>
              <a:rPr lang="en-US" sz="2800" smtClean="0"/>
              <a:t>Position UI elements *closer* to the mouse</a:t>
            </a:r>
          </a:p>
        </p:txBody>
      </p:sp>
    </p:spTree>
    <p:extLst>
      <p:ext uri="{BB962C8B-B14F-4D97-AF65-F5344CB8AC3E}">
        <p14:creationId xmlns:p14="http://schemas.microsoft.com/office/powerpoint/2010/main" val="877830040"/>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VolumnCalculator"/>
          <p:cNvPicPr>
            <a:picLocks noChangeAspect="1" noChangeArrowheads="1"/>
          </p:cNvPicPr>
          <p:nvPr/>
        </p:nvPicPr>
        <p:blipFill>
          <a:blip r:embed="rId2" cstate="print"/>
          <a:srcRect/>
          <a:stretch>
            <a:fillRect/>
          </a:stretch>
        </p:blipFill>
        <p:spPr bwMode="auto">
          <a:xfrm>
            <a:off x="4856163" y="4762500"/>
            <a:ext cx="4191000" cy="1676400"/>
          </a:xfrm>
          <a:prstGeom prst="rect">
            <a:avLst/>
          </a:prstGeom>
          <a:noFill/>
          <a:ln w="9525">
            <a:noFill/>
            <a:miter lim="800000"/>
            <a:headEnd/>
            <a:tailEnd/>
          </a:ln>
        </p:spPr>
      </p:pic>
      <p:sp>
        <p:nvSpPr>
          <p:cNvPr id="70659" name="Rectangle 3"/>
          <p:cNvSpPr>
            <a:spLocks noGrp="1" noChangeArrowheads="1"/>
          </p:cNvSpPr>
          <p:nvPr>
            <p:ph type="title"/>
          </p:nvPr>
        </p:nvSpPr>
        <p:spPr/>
        <p:txBody>
          <a:bodyPr anchor="t"/>
          <a:lstStyle/>
          <a:p>
            <a:pPr eaLnBrk="1" hangingPunct="1"/>
            <a:r>
              <a:rPr lang="en-US" smtClean="0"/>
              <a:t>Mouse Travel – Suggestion #1</a:t>
            </a:r>
          </a:p>
        </p:txBody>
      </p:sp>
      <p:sp>
        <p:nvSpPr>
          <p:cNvPr id="70660" name="Rectangle 4"/>
          <p:cNvSpPr>
            <a:spLocks noGrp="1" noChangeArrowheads="1"/>
          </p:cNvSpPr>
          <p:nvPr>
            <p:ph idx="1"/>
          </p:nvPr>
        </p:nvSpPr>
        <p:spPr>
          <a:xfrm>
            <a:off x="457200" y="1371601"/>
            <a:ext cx="8229600" cy="2419124"/>
          </a:xfrm>
        </p:spPr>
        <p:txBody>
          <a:bodyPr/>
          <a:lstStyle/>
          <a:p>
            <a:pPr eaLnBrk="1" hangingPunct="1"/>
            <a:r>
              <a:rPr lang="en-US" sz="2800" smtClean="0"/>
              <a:t>Position UI elements *closer* to the mouse</a:t>
            </a:r>
          </a:p>
          <a:p>
            <a:pPr eaLnBrk="1" hangingPunct="1"/>
            <a:r>
              <a:rPr lang="en-US" sz="2800" smtClean="0"/>
              <a:t>Example…</a:t>
            </a:r>
          </a:p>
          <a:p>
            <a:pPr lvl="1" eaLnBrk="1" hangingPunct="1"/>
            <a:r>
              <a:rPr lang="en-US" sz="2400" smtClean="0"/>
              <a:t>In the form designer, try this:</a:t>
            </a:r>
          </a:p>
          <a:p>
            <a:pPr lvl="2" eaLnBrk="1" hangingPunct="1"/>
            <a:r>
              <a:rPr lang="en-US" sz="2000" smtClean="0"/>
              <a:t>Align selected controls to the left</a:t>
            </a:r>
          </a:p>
          <a:p>
            <a:pPr lvl="2" eaLnBrk="1" hangingPunct="1"/>
            <a:r>
              <a:rPr lang="en-US" sz="2000" smtClean="0"/>
              <a:t>Select the Volume label</a:t>
            </a:r>
          </a:p>
          <a:p>
            <a:pPr eaLnBrk="1" hangingPunct="1"/>
            <a:endParaRPr lang="en-US" sz="2800" smtClean="0"/>
          </a:p>
        </p:txBody>
      </p:sp>
      <p:pic>
        <p:nvPicPr>
          <p:cNvPr id="104453" name="Picture 5" descr="MouseTravelDistance1"/>
          <p:cNvPicPr>
            <a:picLocks noChangeAspect="1" noChangeArrowheads="1"/>
          </p:cNvPicPr>
          <p:nvPr/>
        </p:nvPicPr>
        <p:blipFill>
          <a:blip r:embed="rId3" cstate="print"/>
          <a:srcRect/>
          <a:stretch>
            <a:fillRect/>
          </a:stretch>
        </p:blipFill>
        <p:spPr bwMode="auto">
          <a:xfrm>
            <a:off x="4681540" y="3286126"/>
            <a:ext cx="4371975" cy="3152775"/>
          </a:xfrm>
          <a:prstGeom prst="rect">
            <a:avLst/>
          </a:prstGeom>
          <a:noFill/>
          <a:ln w="9525">
            <a:noFill/>
            <a:miter lim="800000"/>
            <a:headEnd/>
            <a:tailEnd/>
          </a:ln>
        </p:spPr>
      </p:pic>
      <p:pic>
        <p:nvPicPr>
          <p:cNvPr id="104454" name="Picture 6" descr="MouseTravelDistance2"/>
          <p:cNvPicPr>
            <a:picLocks noChangeAspect="1" noChangeArrowheads="1"/>
          </p:cNvPicPr>
          <p:nvPr/>
        </p:nvPicPr>
        <p:blipFill>
          <a:blip r:embed="rId4" cstate="print"/>
          <a:srcRect/>
          <a:stretch>
            <a:fillRect/>
          </a:stretch>
        </p:blipFill>
        <p:spPr bwMode="auto">
          <a:xfrm>
            <a:off x="4859338" y="4759325"/>
            <a:ext cx="4191000" cy="1676400"/>
          </a:xfrm>
          <a:prstGeom prst="rect">
            <a:avLst/>
          </a:prstGeom>
          <a:noFill/>
          <a:ln w="9525">
            <a:noFill/>
            <a:miter lim="800000"/>
            <a:headEnd/>
            <a:tailEnd/>
          </a:ln>
        </p:spPr>
      </p:pic>
      <p:pic>
        <p:nvPicPr>
          <p:cNvPr id="104455" name="Picture 7" descr="AlignLefts"/>
          <p:cNvPicPr>
            <a:picLocks noChangeAspect="1" noChangeArrowheads="1"/>
          </p:cNvPicPr>
          <p:nvPr/>
        </p:nvPicPr>
        <p:blipFill>
          <a:blip r:embed="rId5" cstate="print"/>
          <a:srcRect/>
          <a:stretch>
            <a:fillRect/>
          </a:stretch>
        </p:blipFill>
        <p:spPr bwMode="auto">
          <a:xfrm>
            <a:off x="5075238" y="3844926"/>
            <a:ext cx="762000" cy="571500"/>
          </a:xfrm>
          <a:prstGeom prst="rect">
            <a:avLst/>
          </a:prstGeom>
          <a:noFill/>
          <a:ln w="9525">
            <a:noFill/>
            <a:miter lim="800000"/>
            <a:headEnd/>
            <a:tailEnd/>
          </a:ln>
        </p:spPr>
      </p:pic>
    </p:spTree>
    <p:extLst>
      <p:ext uri="{BB962C8B-B14F-4D97-AF65-F5344CB8AC3E}">
        <p14:creationId xmlns:p14="http://schemas.microsoft.com/office/powerpoint/2010/main" val="1591426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4453"/>
                                        </p:tgtEl>
                                      </p:cBhvr>
                                    </p:animEffect>
                                    <p:set>
                                      <p:cBhvr>
                                        <p:cTn id="7" dur="1" fill="hold">
                                          <p:stCondLst>
                                            <p:cond delay="1999"/>
                                          </p:stCondLst>
                                        </p:cTn>
                                        <p:tgtEl>
                                          <p:spTgt spid="104453"/>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00174 4.44444E-6 C 0.07292 0.01041 0.14462 0.02129 0.19393 0.04629 C 0.24341 0.07152 0.27032 0.11064 0.29792 0.15046 " pathEditMode="relative" rAng="0" ptsTypes="aaA">
                                      <p:cBhvr>
                                        <p:cTn id="9" dur="2000" fill="hold"/>
                                        <p:tgtEl>
                                          <p:spTgt spid="104455"/>
                                        </p:tgtEl>
                                        <p:attrNameLst>
                                          <p:attrName>ppt_x</p:attrName>
                                          <p:attrName>ppt_y</p:attrName>
                                        </p:attrNameLst>
                                      </p:cBhvr>
                                      <p:rCtr x="14800" y="7500"/>
                                    </p:animMotion>
                                  </p:childTnLst>
                                </p:cTn>
                              </p:par>
                              <p:par>
                                <p:cTn id="10" presetID="10" presetClass="exit" presetSubtype="0" fill="hold" nodeType="withEffect">
                                  <p:stCondLst>
                                    <p:cond delay="4000"/>
                                  </p:stCondLst>
                                  <p:childTnLst>
                                    <p:animEffect transition="out" filter="fade">
                                      <p:cBhvr>
                                        <p:cTn id="11" dur="2000"/>
                                        <p:tgtEl>
                                          <p:spTgt spid="104455"/>
                                        </p:tgtEl>
                                      </p:cBhvr>
                                    </p:animEffect>
                                    <p:set>
                                      <p:cBhvr>
                                        <p:cTn id="12" dur="1" fill="hold">
                                          <p:stCondLst>
                                            <p:cond delay="1999"/>
                                          </p:stCondLst>
                                        </p:cTn>
                                        <p:tgtEl>
                                          <p:spTgt spid="104455"/>
                                        </p:tgtEl>
                                        <p:attrNameLst>
                                          <p:attrName>style.visibility</p:attrName>
                                        </p:attrNameLst>
                                      </p:cBhvr>
                                      <p:to>
                                        <p:strVal val="hidden"/>
                                      </p:to>
                                    </p:set>
                                  </p:childTnLst>
                                </p:cTn>
                              </p:par>
                              <p:par>
                                <p:cTn id="13" presetID="10" presetClass="entr" presetSubtype="0" fill="hold" nodeType="withEffect">
                                  <p:stCondLst>
                                    <p:cond delay="2000"/>
                                  </p:stCondLst>
                                  <p:childTnLst>
                                    <p:set>
                                      <p:cBhvr>
                                        <p:cTn id="14" dur="1" fill="hold">
                                          <p:stCondLst>
                                            <p:cond delay="0"/>
                                          </p:stCondLst>
                                        </p:cTn>
                                        <p:tgtEl>
                                          <p:spTgt spid="104454"/>
                                        </p:tgtEl>
                                        <p:attrNameLst>
                                          <p:attrName>style.visibility</p:attrName>
                                        </p:attrNameLst>
                                      </p:cBhvr>
                                      <p:to>
                                        <p:strVal val="visible"/>
                                      </p:to>
                                    </p:set>
                                    <p:animEffect transition="in" filter="fade">
                                      <p:cBhvr>
                                        <p:cTn id="15" dur="1000"/>
                                        <p:tgtEl>
                                          <p:spTgt spid="104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chor="t"/>
          <a:lstStyle/>
          <a:p>
            <a:pPr eaLnBrk="1" hangingPunct="1"/>
            <a:r>
              <a:rPr lang="en-US" dirty="0" smtClean="0"/>
              <a:t>Where are the Hands?</a:t>
            </a:r>
          </a:p>
        </p:txBody>
      </p:sp>
      <p:sp>
        <p:nvSpPr>
          <p:cNvPr id="14339" name="Rectangle 3"/>
          <p:cNvSpPr>
            <a:spLocks noGrp="1" noChangeArrowheads="1"/>
          </p:cNvSpPr>
          <p:nvPr>
            <p:ph idx="1"/>
          </p:nvPr>
        </p:nvSpPr>
        <p:spPr>
          <a:xfrm>
            <a:off x="457200" y="1600202"/>
            <a:ext cx="7162800" cy="4419671"/>
          </a:xfrm>
        </p:spPr>
        <p:txBody>
          <a:bodyPr/>
          <a:lstStyle/>
          <a:p>
            <a:pPr eaLnBrk="1" hangingPunct="1">
              <a:lnSpc>
                <a:spcPct val="80000"/>
              </a:lnSpc>
            </a:pPr>
            <a:r>
              <a:rPr lang="en-US" sz="2400" dirty="0" smtClean="0"/>
              <a:t>On the keyboard and/or mouse</a:t>
            </a:r>
          </a:p>
          <a:p>
            <a:pPr lvl="1" eaLnBrk="1" hangingPunct="1">
              <a:lnSpc>
                <a:spcPct val="80000"/>
              </a:lnSpc>
            </a:pPr>
            <a:r>
              <a:rPr lang="en-US" sz="2000" dirty="0" smtClean="0"/>
              <a:t>Home keys</a:t>
            </a:r>
          </a:p>
          <a:p>
            <a:pPr lvl="1" eaLnBrk="1" hangingPunct="1">
              <a:lnSpc>
                <a:spcPct val="80000"/>
              </a:lnSpc>
            </a:pPr>
            <a:r>
              <a:rPr lang="en-US" sz="2000" dirty="0" smtClean="0"/>
              <a:t>Home keys + extended navigation keys</a:t>
            </a:r>
          </a:p>
          <a:p>
            <a:pPr lvl="1" eaLnBrk="1" hangingPunct="1">
              <a:lnSpc>
                <a:spcPct val="80000"/>
              </a:lnSpc>
            </a:pPr>
            <a:r>
              <a:rPr lang="en-US" sz="2000" dirty="0" smtClean="0"/>
              <a:t>Home keys + numeric keypad</a:t>
            </a:r>
          </a:p>
          <a:p>
            <a:pPr lvl="1" eaLnBrk="1" hangingPunct="1">
              <a:lnSpc>
                <a:spcPct val="80000"/>
              </a:lnSpc>
            </a:pPr>
            <a:r>
              <a:rPr lang="en-US" sz="2000" dirty="0" smtClean="0"/>
              <a:t>Home keys + mouse</a:t>
            </a:r>
          </a:p>
          <a:p>
            <a:pPr eaLnBrk="1" hangingPunct="1">
              <a:lnSpc>
                <a:spcPct val="80000"/>
              </a:lnSpc>
            </a:pPr>
            <a:r>
              <a:rPr lang="en-US" sz="2400" dirty="0" smtClean="0"/>
              <a:t>Transitional cost</a:t>
            </a:r>
          </a:p>
          <a:p>
            <a:pPr lvl="1" eaLnBrk="1" hangingPunct="1">
              <a:lnSpc>
                <a:spcPct val="80000"/>
              </a:lnSpc>
            </a:pPr>
            <a:r>
              <a:rPr lang="en-US" sz="2000" dirty="0" smtClean="0"/>
              <a:t>Reaching for the mouse</a:t>
            </a:r>
          </a:p>
          <a:p>
            <a:pPr lvl="1" eaLnBrk="1" hangingPunct="1">
              <a:lnSpc>
                <a:spcPct val="80000"/>
              </a:lnSpc>
            </a:pPr>
            <a:r>
              <a:rPr lang="en-US" sz="2000" dirty="0" smtClean="0"/>
              <a:t>Returning hand to the keyboard</a:t>
            </a:r>
          </a:p>
          <a:p>
            <a:pPr eaLnBrk="1" hangingPunct="1">
              <a:lnSpc>
                <a:spcPct val="80000"/>
              </a:lnSpc>
            </a:pPr>
            <a:endParaRPr lang="en-US" sz="2000" dirty="0" smtClean="0"/>
          </a:p>
        </p:txBody>
      </p:sp>
    </p:spTree>
    <p:extLst>
      <p:ext uri="{BB962C8B-B14F-4D97-AF65-F5344CB8AC3E}">
        <p14:creationId xmlns:p14="http://schemas.microsoft.com/office/powerpoint/2010/main" val="3025844104"/>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chor="t"/>
          <a:lstStyle/>
          <a:p>
            <a:pPr eaLnBrk="1" hangingPunct="1"/>
            <a:r>
              <a:rPr lang="en-US" smtClean="0"/>
              <a:t>Mouse Travel – Suggestion #2</a:t>
            </a:r>
          </a:p>
        </p:txBody>
      </p:sp>
      <p:sp>
        <p:nvSpPr>
          <p:cNvPr id="71683" name="Rectangle 3"/>
          <p:cNvSpPr>
            <a:spLocks noGrp="1" noChangeArrowheads="1"/>
          </p:cNvSpPr>
          <p:nvPr>
            <p:ph idx="1"/>
          </p:nvPr>
        </p:nvSpPr>
        <p:spPr>
          <a:xfrm>
            <a:off x="381000" y="1412875"/>
            <a:ext cx="8382000" cy="4610493"/>
          </a:xfrm>
        </p:spPr>
        <p:txBody>
          <a:bodyPr/>
          <a:lstStyle/>
          <a:p>
            <a:pPr eaLnBrk="1" hangingPunct="1"/>
            <a:r>
              <a:rPr lang="en-US" dirty="0" smtClean="0"/>
              <a:t>If a click moves UI below it, </a:t>
            </a:r>
            <a:r>
              <a:rPr lang="en-US" i="1" dirty="0" smtClean="0"/>
              <a:t>move</a:t>
            </a:r>
            <a:r>
              <a:rPr lang="en-US" dirty="0" smtClean="0"/>
              <a:t> the mouse.</a:t>
            </a:r>
          </a:p>
          <a:p>
            <a:pPr lvl="1" eaLnBrk="1" hangingPunct="1"/>
            <a:r>
              <a:rPr lang="en-US" dirty="0" smtClean="0"/>
              <a:t>That’s right: move the mouse.</a:t>
            </a:r>
          </a:p>
          <a:p>
            <a:pPr lvl="2" eaLnBrk="1" hangingPunct="1"/>
            <a:r>
              <a:rPr lang="en-US" dirty="0" smtClean="0"/>
              <a:t>Programmatically</a:t>
            </a:r>
          </a:p>
          <a:p>
            <a:pPr lvl="1" eaLnBrk="1" hangingPunct="1"/>
            <a:r>
              <a:rPr lang="en-US" dirty="0" smtClean="0"/>
              <a:t>Examples:</a:t>
            </a:r>
          </a:p>
          <a:p>
            <a:pPr lvl="2" eaLnBrk="1" hangingPunct="1"/>
            <a:r>
              <a:rPr lang="en-US" dirty="0" smtClean="0"/>
              <a:t>Expanding bottom node of tree view</a:t>
            </a:r>
          </a:p>
          <a:p>
            <a:pPr lvl="3" eaLnBrk="1" hangingPunct="1"/>
            <a:r>
              <a:rPr lang="en-US" dirty="0" smtClean="0"/>
              <a:t>Scroll the control so children are in view?</a:t>
            </a:r>
          </a:p>
          <a:p>
            <a:pPr lvl="3" eaLnBrk="1" hangingPunct="1"/>
            <a:r>
              <a:rPr lang="en-US" dirty="0" smtClean="0"/>
              <a:t>What should we do with the mouse?</a:t>
            </a:r>
          </a:p>
          <a:p>
            <a:pPr lvl="2" eaLnBrk="1" hangingPunct="1"/>
            <a:r>
              <a:rPr lang="en-US" dirty="0" smtClean="0"/>
              <a:t>Hovering UI (demo)</a:t>
            </a:r>
          </a:p>
          <a:p>
            <a:pPr lvl="2" eaLnBrk="1" hangingPunct="1"/>
            <a:r>
              <a:rPr lang="en-US" dirty="0" smtClean="0"/>
              <a:t>Find in Excel</a:t>
            </a:r>
          </a:p>
          <a:p>
            <a:pPr lvl="1" eaLnBrk="1" hangingPunct="1"/>
            <a:endParaRPr lang="en-US" dirty="0" smtClean="0"/>
          </a:p>
        </p:txBody>
      </p:sp>
    </p:spTree>
    <p:extLst>
      <p:ext uri="{BB962C8B-B14F-4D97-AF65-F5344CB8AC3E}">
        <p14:creationId xmlns:p14="http://schemas.microsoft.com/office/powerpoint/2010/main" val="2260172044"/>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TopicSearch4"/>
          <p:cNvPicPr>
            <a:picLocks noChangeAspect="1" noChangeArrowheads="1"/>
          </p:cNvPicPr>
          <p:nvPr/>
        </p:nvPicPr>
        <p:blipFill>
          <a:blip r:embed="rId3" cstate="print"/>
          <a:srcRect/>
          <a:stretch>
            <a:fillRect/>
          </a:stretch>
        </p:blipFill>
        <p:spPr bwMode="auto">
          <a:xfrm>
            <a:off x="5067300" y="2438400"/>
            <a:ext cx="2781300" cy="3657600"/>
          </a:xfrm>
          <a:prstGeom prst="rect">
            <a:avLst/>
          </a:prstGeom>
          <a:noFill/>
          <a:ln w="9525">
            <a:noFill/>
            <a:miter lim="800000"/>
            <a:headEnd/>
            <a:tailEnd/>
          </a:ln>
        </p:spPr>
      </p:pic>
      <p:sp>
        <p:nvSpPr>
          <p:cNvPr id="72707" name="Rectangle 3"/>
          <p:cNvSpPr>
            <a:spLocks noGrp="1" noChangeArrowheads="1"/>
          </p:cNvSpPr>
          <p:nvPr>
            <p:ph type="title"/>
          </p:nvPr>
        </p:nvSpPr>
        <p:spPr/>
        <p:txBody>
          <a:bodyPr anchor="t"/>
          <a:lstStyle/>
          <a:p>
            <a:pPr eaLnBrk="1" hangingPunct="1"/>
            <a:r>
              <a:rPr lang="en-US" smtClean="0"/>
              <a:t>Minimizing Travel – Demo #1</a:t>
            </a:r>
          </a:p>
        </p:txBody>
      </p:sp>
      <p:sp>
        <p:nvSpPr>
          <p:cNvPr id="72708" name="Rectangle 4"/>
          <p:cNvSpPr>
            <a:spLocks noGrp="1" noChangeArrowheads="1"/>
          </p:cNvSpPr>
          <p:nvPr>
            <p:ph sz="half" idx="1"/>
          </p:nvPr>
        </p:nvSpPr>
        <p:spPr>
          <a:xfrm>
            <a:off x="381000" y="1447800"/>
            <a:ext cx="4114800" cy="387798"/>
          </a:xfrm>
        </p:spPr>
        <p:txBody>
          <a:bodyPr/>
          <a:lstStyle/>
          <a:p>
            <a:pPr eaLnBrk="1" hangingPunct="1"/>
            <a:r>
              <a:rPr lang="en-US" smtClean="0"/>
              <a:t>Current behavior:</a:t>
            </a:r>
          </a:p>
        </p:txBody>
      </p:sp>
      <p:sp>
        <p:nvSpPr>
          <p:cNvPr id="72709" name="Rectangle 5"/>
          <p:cNvSpPr>
            <a:spLocks noGrp="1" noChangeArrowheads="1"/>
          </p:cNvSpPr>
          <p:nvPr>
            <p:ph sz="half" idx="2"/>
          </p:nvPr>
        </p:nvSpPr>
        <p:spPr>
          <a:xfrm>
            <a:off x="4648200" y="1447800"/>
            <a:ext cx="4114800" cy="387798"/>
          </a:xfrm>
        </p:spPr>
        <p:txBody>
          <a:bodyPr/>
          <a:lstStyle/>
          <a:p>
            <a:pPr eaLnBrk="1" hangingPunct="1"/>
            <a:r>
              <a:rPr lang="en-US" smtClean="0"/>
              <a:t>Consider this:</a:t>
            </a:r>
          </a:p>
        </p:txBody>
      </p:sp>
      <p:pic>
        <p:nvPicPr>
          <p:cNvPr id="72710" name="Picture 6" descr="TopicSearch3"/>
          <p:cNvPicPr>
            <a:picLocks noChangeAspect="1" noChangeArrowheads="1"/>
          </p:cNvPicPr>
          <p:nvPr/>
        </p:nvPicPr>
        <p:blipFill>
          <a:blip r:embed="rId4" cstate="print"/>
          <a:srcRect/>
          <a:stretch>
            <a:fillRect/>
          </a:stretch>
        </p:blipFill>
        <p:spPr bwMode="auto">
          <a:xfrm>
            <a:off x="914400" y="2438400"/>
            <a:ext cx="2781300" cy="3657600"/>
          </a:xfrm>
          <a:prstGeom prst="rect">
            <a:avLst/>
          </a:prstGeom>
          <a:noFill/>
          <a:ln w="9525">
            <a:noFill/>
            <a:miter lim="800000"/>
            <a:headEnd/>
            <a:tailEnd/>
          </a:ln>
        </p:spPr>
      </p:pic>
      <p:pic>
        <p:nvPicPr>
          <p:cNvPr id="106503" name="Picture 7" descr="TopicSearch1"/>
          <p:cNvPicPr>
            <a:picLocks noChangeAspect="1" noChangeArrowheads="1"/>
          </p:cNvPicPr>
          <p:nvPr/>
        </p:nvPicPr>
        <p:blipFill>
          <a:blip r:embed="rId5" cstate="print"/>
          <a:srcRect/>
          <a:stretch>
            <a:fillRect/>
          </a:stretch>
        </p:blipFill>
        <p:spPr bwMode="auto">
          <a:xfrm>
            <a:off x="914400" y="2438400"/>
            <a:ext cx="2781300" cy="3657600"/>
          </a:xfrm>
          <a:prstGeom prst="rect">
            <a:avLst/>
          </a:prstGeom>
          <a:noFill/>
          <a:ln w="9525">
            <a:noFill/>
            <a:miter lim="800000"/>
            <a:headEnd/>
            <a:tailEnd/>
          </a:ln>
        </p:spPr>
      </p:pic>
      <p:pic>
        <p:nvPicPr>
          <p:cNvPr id="106504" name="Picture 8" descr="TopicSearch5"/>
          <p:cNvPicPr>
            <a:picLocks noChangeAspect="1" noChangeArrowheads="1"/>
          </p:cNvPicPr>
          <p:nvPr/>
        </p:nvPicPr>
        <p:blipFill>
          <a:blip r:embed="rId6" cstate="print"/>
          <a:srcRect/>
          <a:stretch>
            <a:fillRect/>
          </a:stretch>
        </p:blipFill>
        <p:spPr bwMode="auto">
          <a:xfrm>
            <a:off x="5067300" y="2438400"/>
            <a:ext cx="2781300" cy="3657600"/>
          </a:xfrm>
          <a:prstGeom prst="rect">
            <a:avLst/>
          </a:prstGeom>
          <a:noFill/>
          <a:ln w="9525">
            <a:noFill/>
            <a:miter lim="800000"/>
            <a:headEnd/>
            <a:tailEnd/>
          </a:ln>
        </p:spPr>
      </p:pic>
      <p:pic>
        <p:nvPicPr>
          <p:cNvPr id="106505" name="Picture 9" descr="Mouse"/>
          <p:cNvPicPr>
            <a:picLocks noChangeAspect="1" noChangeArrowheads="1"/>
          </p:cNvPicPr>
          <p:nvPr/>
        </p:nvPicPr>
        <p:blipFill>
          <a:blip r:embed="rId7" cstate="print"/>
          <a:srcRect/>
          <a:stretch>
            <a:fillRect/>
          </a:stretch>
        </p:blipFill>
        <p:spPr bwMode="auto">
          <a:xfrm>
            <a:off x="5867400" y="5876926"/>
            <a:ext cx="114300" cy="200025"/>
          </a:xfrm>
          <a:prstGeom prst="rect">
            <a:avLst/>
          </a:prstGeom>
          <a:noFill/>
          <a:ln w="9525">
            <a:noFill/>
            <a:miter lim="800000"/>
            <a:headEnd/>
            <a:tailEnd/>
          </a:ln>
        </p:spPr>
      </p:pic>
    </p:spTree>
    <p:extLst>
      <p:ext uri="{BB962C8B-B14F-4D97-AF65-F5344CB8AC3E}">
        <p14:creationId xmlns:p14="http://schemas.microsoft.com/office/powerpoint/2010/main" val="182652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04"/>
                                        </p:tgtEl>
                                      </p:cBhvr>
                                    </p:animEffect>
                                    <p:set>
                                      <p:cBhvr>
                                        <p:cTn id="7" dur="1" fill="hold">
                                          <p:stCondLst>
                                            <p:cond delay="499"/>
                                          </p:stCondLst>
                                        </p:cTn>
                                        <p:tgtEl>
                                          <p:spTgt spid="10650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6498"/>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500"/>
                                        <p:tgtEl>
                                          <p:spTgt spid="106503"/>
                                        </p:tgtEl>
                                      </p:cBhvr>
                                    </p:animEffect>
                                    <p:set>
                                      <p:cBhvr>
                                        <p:cTn id="12" dur="1" fill="hold">
                                          <p:stCondLst>
                                            <p:cond delay="499"/>
                                          </p:stCondLst>
                                        </p:cTn>
                                        <p:tgtEl>
                                          <p:spTgt spid="106503"/>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3.33333E-6 2.22222E-6 L -3.33333E-6 -0.16667 " pathEditMode="relative" rAng="0" ptsTypes="AA">
                                      <p:cBhvr>
                                        <p:cTn id="14" dur="100" fill="hold"/>
                                        <p:tgtEl>
                                          <p:spTgt spid="106505"/>
                                        </p:tgtEl>
                                        <p:attrNameLst>
                                          <p:attrName>ppt_x</p:attrName>
                                          <p:attrName>ppt_y</p:attrName>
                                        </p:attrNameLst>
                                      </p:cBhvr>
                                      <p:rCtr x="0" y="-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p:txBody>
          <a:bodyPr/>
          <a:lstStyle/>
          <a:p>
            <a:pPr algn="ctr" eaLnBrk="1" hangingPunct="1">
              <a:buFontTx/>
              <a:buNone/>
            </a:pPr>
            <a:r>
              <a:rPr lang="en-US" sz="6600" smtClean="0"/>
              <a:t>Zooming</a:t>
            </a:r>
          </a:p>
          <a:p>
            <a:pPr algn="ctr" eaLnBrk="1" hangingPunct="1"/>
            <a:endParaRPr lang="en-US" sz="6600" smtClean="0"/>
          </a:p>
        </p:txBody>
      </p:sp>
      <p:sp>
        <p:nvSpPr>
          <p:cNvPr id="2" name="Title 1"/>
          <p:cNvSpPr>
            <a:spLocks noGrp="1"/>
          </p:cNvSpPr>
          <p:nvPr>
            <p:ph type="title"/>
          </p:nvPr>
        </p:nvSpPr>
        <p:spPr/>
        <p:txBody>
          <a:bodyPr/>
          <a:lstStyle/>
          <a:p>
            <a:r>
              <a:rPr lang="en-US" dirty="0" smtClean="0"/>
              <a:t>Minimizing Mouse Travel</a:t>
            </a:r>
            <a:endParaRPr lang="en-US" dirty="0"/>
          </a:p>
        </p:txBody>
      </p:sp>
      <p:sp>
        <p:nvSpPr>
          <p:cNvPr id="6"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3150544068"/>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p:txBody>
          <a:bodyPr/>
          <a:lstStyle/>
          <a:p>
            <a:pPr algn="ctr" eaLnBrk="1" hangingPunct="1">
              <a:buFontTx/>
              <a:buNone/>
            </a:pPr>
            <a:r>
              <a:rPr lang="en-US" sz="6600" dirty="0" smtClean="0"/>
              <a:t>Closing Tabs</a:t>
            </a:r>
          </a:p>
          <a:p>
            <a:pPr algn="ctr" eaLnBrk="1" hangingPunct="1"/>
            <a:endParaRPr lang="en-US" sz="6600" dirty="0" smtClean="0"/>
          </a:p>
        </p:txBody>
      </p:sp>
      <p:sp>
        <p:nvSpPr>
          <p:cNvPr id="2" name="Title 1"/>
          <p:cNvSpPr>
            <a:spLocks noGrp="1"/>
          </p:cNvSpPr>
          <p:nvPr>
            <p:ph type="title"/>
          </p:nvPr>
        </p:nvSpPr>
        <p:spPr/>
        <p:txBody>
          <a:bodyPr/>
          <a:lstStyle/>
          <a:p>
            <a:r>
              <a:rPr lang="en-US" dirty="0" smtClean="0"/>
              <a:t>Minimizing Mouse Travel</a:t>
            </a:r>
            <a:endParaRPr lang="en-US" dirty="0"/>
          </a:p>
        </p:txBody>
      </p:sp>
      <p:sp>
        <p:nvSpPr>
          <p:cNvPr id="6"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3422728176"/>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idx="1"/>
          </p:nvPr>
        </p:nvSpPr>
        <p:spPr/>
        <p:txBody>
          <a:bodyPr/>
          <a:lstStyle/>
          <a:p>
            <a:pPr algn="ctr" eaLnBrk="1" hangingPunct="1">
              <a:buFontTx/>
              <a:buNone/>
            </a:pPr>
            <a:r>
              <a:rPr lang="en-US" sz="6600" dirty="0" smtClean="0"/>
              <a:t>Layered Interactions</a:t>
            </a:r>
          </a:p>
          <a:p>
            <a:pPr algn="ctr" eaLnBrk="1" hangingPunct="1"/>
            <a:endParaRPr lang="en-US" sz="6600" dirty="0" smtClean="0"/>
          </a:p>
        </p:txBody>
      </p:sp>
      <p:sp>
        <p:nvSpPr>
          <p:cNvPr id="2" name="Title 1"/>
          <p:cNvSpPr>
            <a:spLocks noGrp="1"/>
          </p:cNvSpPr>
          <p:nvPr>
            <p:ph type="title"/>
          </p:nvPr>
        </p:nvSpPr>
        <p:spPr/>
        <p:txBody>
          <a:bodyPr/>
          <a:lstStyle/>
          <a:p>
            <a:r>
              <a:rPr lang="en-US" dirty="0" smtClean="0"/>
              <a:t>Minimizing Mouse Travel</a:t>
            </a:r>
            <a:endParaRPr lang="en-US" dirty="0"/>
          </a:p>
        </p:txBody>
      </p:sp>
      <p:sp>
        <p:nvSpPr>
          <p:cNvPr id="6"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773832604"/>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chor="t"/>
          <a:lstStyle/>
          <a:p>
            <a:pPr eaLnBrk="1" hangingPunct="1"/>
            <a:r>
              <a:rPr lang="en-US" smtClean="0"/>
              <a:t>Mouse Clicks</a:t>
            </a:r>
          </a:p>
        </p:txBody>
      </p:sp>
      <p:sp>
        <p:nvSpPr>
          <p:cNvPr id="75779" name="Rectangle 3"/>
          <p:cNvSpPr>
            <a:spLocks noGrp="1" noChangeArrowheads="1"/>
          </p:cNvSpPr>
          <p:nvPr>
            <p:ph idx="1"/>
          </p:nvPr>
        </p:nvSpPr>
        <p:spPr>
          <a:xfrm>
            <a:off x="381000" y="1447801"/>
            <a:ext cx="8382000" cy="984885"/>
          </a:xfrm>
        </p:spPr>
        <p:txBody>
          <a:bodyPr/>
          <a:lstStyle/>
          <a:p>
            <a:pPr eaLnBrk="1" hangingPunct="1"/>
            <a:r>
              <a:rPr lang="en-US" smtClean="0"/>
              <a:t>Fewer is better</a:t>
            </a:r>
          </a:p>
          <a:p>
            <a:pPr eaLnBrk="1" hangingPunct="1"/>
            <a:r>
              <a:rPr lang="en-US" smtClean="0"/>
              <a:t>Don’t mess with user models</a:t>
            </a:r>
          </a:p>
        </p:txBody>
      </p:sp>
    </p:spTree>
    <p:extLst>
      <p:ext uri="{BB962C8B-B14F-4D97-AF65-F5344CB8AC3E}">
        <p14:creationId xmlns:p14="http://schemas.microsoft.com/office/powerpoint/2010/main" val="3793398318"/>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chor="t"/>
          <a:lstStyle/>
          <a:p>
            <a:pPr eaLnBrk="1" hangingPunct="1"/>
            <a:r>
              <a:rPr lang="en-US" smtClean="0"/>
              <a:t>Mouse Travel &amp; Clicking</a:t>
            </a:r>
          </a:p>
        </p:txBody>
      </p:sp>
      <p:sp>
        <p:nvSpPr>
          <p:cNvPr id="77827" name="Rectangle 3"/>
          <p:cNvSpPr>
            <a:spLocks noGrp="1" noChangeArrowheads="1"/>
          </p:cNvSpPr>
          <p:nvPr>
            <p:ph idx="1"/>
          </p:nvPr>
        </p:nvSpPr>
        <p:spPr>
          <a:xfrm>
            <a:off x="381000" y="1447801"/>
            <a:ext cx="8382000" cy="3268587"/>
          </a:xfrm>
        </p:spPr>
        <p:txBody>
          <a:bodyPr/>
          <a:lstStyle/>
          <a:p>
            <a:pPr eaLnBrk="1" hangingPunct="1"/>
            <a:r>
              <a:rPr lang="en-US" dirty="0" smtClean="0"/>
              <a:t>Summary</a:t>
            </a:r>
          </a:p>
          <a:p>
            <a:pPr lvl="1" eaLnBrk="1" hangingPunct="1"/>
            <a:r>
              <a:rPr lang="en-US" dirty="0" smtClean="0"/>
              <a:t>Watch for mouse travel issues on common tasks involving large data entry forms</a:t>
            </a:r>
          </a:p>
          <a:p>
            <a:pPr lvl="1" eaLnBrk="1" hangingPunct="1"/>
            <a:r>
              <a:rPr lang="en-US" dirty="0" smtClean="0"/>
              <a:t>Bring controls closer to mouse</a:t>
            </a:r>
          </a:p>
          <a:p>
            <a:pPr lvl="1" eaLnBrk="1" hangingPunct="1"/>
            <a:r>
              <a:rPr lang="en-US" dirty="0" smtClean="0"/>
              <a:t>Move mouse if a click moves UI below it</a:t>
            </a:r>
          </a:p>
          <a:p>
            <a:pPr lvl="1" eaLnBrk="1" hangingPunct="1"/>
            <a:r>
              <a:rPr lang="en-US" dirty="0" smtClean="0"/>
              <a:t>Bias to mouse or keyboard if it makes sense</a:t>
            </a:r>
          </a:p>
        </p:txBody>
      </p:sp>
    </p:spTree>
    <p:extLst>
      <p:ext uri="{BB962C8B-B14F-4D97-AF65-F5344CB8AC3E}">
        <p14:creationId xmlns:p14="http://schemas.microsoft.com/office/powerpoint/2010/main" val="35634384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chor="t"/>
          <a:lstStyle/>
          <a:p>
            <a:pPr eaLnBrk="1" hangingPunct="1"/>
            <a:r>
              <a:rPr lang="en-US" smtClean="0"/>
              <a:t>Directing Gaze</a:t>
            </a:r>
          </a:p>
        </p:txBody>
      </p:sp>
      <p:sp>
        <p:nvSpPr>
          <p:cNvPr id="78851" name="Rectangle 3"/>
          <p:cNvSpPr>
            <a:spLocks noGrp="1" noChangeArrowheads="1"/>
          </p:cNvSpPr>
          <p:nvPr>
            <p:ph idx="1"/>
          </p:nvPr>
        </p:nvSpPr>
        <p:spPr>
          <a:xfrm>
            <a:off x="381000" y="1447800"/>
            <a:ext cx="8382000" cy="4468916"/>
          </a:xfrm>
        </p:spPr>
        <p:txBody>
          <a:bodyPr/>
          <a:lstStyle/>
          <a:p>
            <a:pPr eaLnBrk="1" hangingPunct="1">
              <a:lnSpc>
                <a:spcPct val="80000"/>
              </a:lnSpc>
            </a:pPr>
            <a:r>
              <a:rPr lang="en-US" sz="2800" dirty="0" smtClean="0"/>
              <a:t>Our eyes are attracted to:</a:t>
            </a:r>
          </a:p>
          <a:p>
            <a:pPr lvl="1" eaLnBrk="1" hangingPunct="1">
              <a:lnSpc>
                <a:spcPct val="80000"/>
              </a:lnSpc>
            </a:pPr>
            <a:r>
              <a:rPr lang="en-US" sz="2400" dirty="0" smtClean="0"/>
              <a:t>Motion</a:t>
            </a:r>
          </a:p>
          <a:p>
            <a:pPr lvl="1" eaLnBrk="1" hangingPunct="1">
              <a:lnSpc>
                <a:spcPct val="80000"/>
              </a:lnSpc>
            </a:pPr>
            <a:r>
              <a:rPr lang="en-US" sz="2400" dirty="0" smtClean="0"/>
              <a:t>Size</a:t>
            </a:r>
          </a:p>
          <a:p>
            <a:pPr lvl="1" eaLnBrk="1" hangingPunct="1">
              <a:lnSpc>
                <a:spcPct val="80000"/>
              </a:lnSpc>
            </a:pPr>
            <a:r>
              <a:rPr lang="en-US" sz="2400" dirty="0" smtClean="0"/>
              <a:t>Contrast</a:t>
            </a:r>
          </a:p>
          <a:p>
            <a:pPr lvl="1" eaLnBrk="1" hangingPunct="1">
              <a:lnSpc>
                <a:spcPct val="80000"/>
              </a:lnSpc>
            </a:pPr>
            <a:r>
              <a:rPr lang="en-US" sz="2400" dirty="0" smtClean="0"/>
              <a:t>Texture</a:t>
            </a:r>
          </a:p>
          <a:p>
            <a:pPr lvl="1" eaLnBrk="1" hangingPunct="1">
              <a:lnSpc>
                <a:spcPct val="80000"/>
              </a:lnSpc>
            </a:pPr>
            <a:r>
              <a:rPr lang="en-US" sz="2400" dirty="0" smtClean="0"/>
              <a:t>Depth</a:t>
            </a:r>
          </a:p>
          <a:p>
            <a:pPr eaLnBrk="1" hangingPunct="1">
              <a:lnSpc>
                <a:spcPct val="80000"/>
              </a:lnSpc>
            </a:pPr>
            <a:r>
              <a:rPr lang="en-US" sz="2800" dirty="0" smtClean="0"/>
              <a:t>To control focus, use:</a:t>
            </a:r>
          </a:p>
          <a:p>
            <a:pPr lvl="1" eaLnBrk="1" hangingPunct="1">
              <a:lnSpc>
                <a:spcPct val="80000"/>
              </a:lnSpc>
            </a:pPr>
            <a:r>
              <a:rPr lang="en-US" sz="2400" dirty="0" smtClean="0"/>
              <a:t>Animation</a:t>
            </a:r>
          </a:p>
          <a:p>
            <a:pPr lvl="1" eaLnBrk="1" hangingPunct="1">
              <a:lnSpc>
                <a:spcPct val="80000"/>
              </a:lnSpc>
            </a:pPr>
            <a:r>
              <a:rPr lang="en-US" sz="2400" dirty="0" smtClean="0"/>
              <a:t>Greater contrast</a:t>
            </a:r>
          </a:p>
          <a:p>
            <a:pPr lvl="1" eaLnBrk="1" hangingPunct="1">
              <a:lnSpc>
                <a:spcPct val="80000"/>
              </a:lnSpc>
            </a:pPr>
            <a:r>
              <a:rPr lang="en-US" sz="2400" dirty="0" smtClean="0"/>
              <a:t>Larger size</a:t>
            </a:r>
          </a:p>
          <a:p>
            <a:pPr lvl="1" eaLnBrk="1" hangingPunct="1">
              <a:lnSpc>
                <a:spcPct val="80000"/>
              </a:lnSpc>
            </a:pPr>
            <a:r>
              <a:rPr lang="en-US" sz="2400" dirty="0" smtClean="0"/>
              <a:t>Don’t overdo it (smallest effective difference)</a:t>
            </a:r>
          </a:p>
          <a:p>
            <a:pPr lvl="1" eaLnBrk="1" hangingPunct="1">
              <a:lnSpc>
                <a:spcPct val="80000"/>
              </a:lnSpc>
            </a:pPr>
            <a:r>
              <a:rPr lang="en-US" sz="2400" dirty="0" smtClean="0"/>
              <a:t>Effective combination: large size at low contrast</a:t>
            </a:r>
          </a:p>
        </p:txBody>
      </p:sp>
    </p:spTree>
    <p:extLst>
      <p:ext uri="{BB962C8B-B14F-4D97-AF65-F5344CB8AC3E}">
        <p14:creationId xmlns:p14="http://schemas.microsoft.com/office/powerpoint/2010/main" val="1553182593"/>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chor="t"/>
          <a:lstStyle/>
          <a:p>
            <a:pPr eaLnBrk="1" hangingPunct="1"/>
            <a:r>
              <a:rPr lang="en-US" smtClean="0"/>
              <a:t>Directing Gaze</a:t>
            </a:r>
          </a:p>
        </p:txBody>
      </p:sp>
      <p:sp>
        <p:nvSpPr>
          <p:cNvPr id="79875" name="Rectangle 3"/>
          <p:cNvSpPr>
            <a:spLocks noGrp="1" noChangeArrowheads="1"/>
          </p:cNvSpPr>
          <p:nvPr>
            <p:ph idx="1"/>
          </p:nvPr>
        </p:nvSpPr>
        <p:spPr>
          <a:xfrm>
            <a:off x="381000" y="1447801"/>
            <a:ext cx="8382000" cy="2406813"/>
          </a:xfrm>
        </p:spPr>
        <p:txBody>
          <a:bodyPr/>
          <a:lstStyle/>
          <a:p>
            <a:pPr eaLnBrk="1" hangingPunct="1"/>
            <a:r>
              <a:rPr lang="en-US" smtClean="0"/>
              <a:t>Use motion</a:t>
            </a:r>
          </a:p>
          <a:p>
            <a:pPr eaLnBrk="1" hangingPunct="1"/>
            <a:r>
              <a:rPr lang="en-US" smtClean="0"/>
              <a:t>You may also use:</a:t>
            </a:r>
          </a:p>
          <a:p>
            <a:pPr lvl="1" eaLnBrk="1" hangingPunct="1"/>
            <a:r>
              <a:rPr lang="en-US" smtClean="0"/>
              <a:t>Acceleration (often worth the effort)</a:t>
            </a:r>
          </a:p>
          <a:p>
            <a:pPr lvl="1" eaLnBrk="1" hangingPunct="1"/>
            <a:r>
              <a:rPr lang="en-US" smtClean="0"/>
              <a:t>Fade in / out</a:t>
            </a:r>
          </a:p>
          <a:p>
            <a:pPr lvl="1" eaLnBrk="1" hangingPunct="1"/>
            <a:r>
              <a:rPr lang="en-US" smtClean="0"/>
              <a:t>Vary contrast / opacity</a:t>
            </a:r>
          </a:p>
        </p:txBody>
      </p:sp>
    </p:spTree>
    <p:extLst>
      <p:ext uri="{BB962C8B-B14F-4D97-AF65-F5344CB8AC3E}">
        <p14:creationId xmlns:p14="http://schemas.microsoft.com/office/powerpoint/2010/main" val="1765545649"/>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6"/>
          <p:cNvSpPr>
            <a:spLocks noGrp="1"/>
          </p:cNvSpPr>
          <p:nvPr>
            <p:ph type="title"/>
          </p:nvPr>
        </p:nvSpPr>
        <p:spPr/>
        <p:txBody>
          <a:bodyPr anchor="t"/>
          <a:lstStyle/>
          <a:p>
            <a:pPr eaLnBrk="1" hangingPunct="1"/>
            <a:r>
              <a:rPr lang="en-US" dirty="0" smtClean="0"/>
              <a:t>Directing Gaze</a:t>
            </a:r>
          </a:p>
        </p:txBody>
      </p:sp>
      <p:sp>
        <p:nvSpPr>
          <p:cNvPr id="80899" name="Rectangle 3"/>
          <p:cNvSpPr>
            <a:spLocks noGrp="1" noChangeArrowheads="1"/>
          </p:cNvSpPr>
          <p:nvPr>
            <p:ph idx="1"/>
          </p:nvPr>
        </p:nvSpPr>
        <p:spPr>
          <a:xfrm>
            <a:off x="381000" y="1447800"/>
            <a:ext cx="8382000" cy="3148554"/>
          </a:xfrm>
        </p:spPr>
        <p:txBody>
          <a:bodyPr/>
          <a:lstStyle/>
          <a:p>
            <a:pPr algn="ctr" eaLnBrk="1" hangingPunct="1">
              <a:lnSpc>
                <a:spcPct val="90000"/>
              </a:lnSpc>
              <a:buFontTx/>
              <a:buNone/>
            </a:pPr>
            <a:r>
              <a:rPr lang="en-US" sz="6600" smtClean="0"/>
              <a:t>Low Contrast</a:t>
            </a:r>
          </a:p>
          <a:p>
            <a:pPr algn="ctr" eaLnBrk="1" hangingPunct="1">
              <a:lnSpc>
                <a:spcPct val="90000"/>
              </a:lnSpc>
              <a:buFontTx/>
              <a:buNone/>
            </a:pPr>
            <a:r>
              <a:rPr lang="en-US" sz="6600" smtClean="0"/>
              <a:t>+ Animation</a:t>
            </a:r>
          </a:p>
          <a:p>
            <a:pPr algn="ctr" eaLnBrk="1" hangingPunct="1">
              <a:lnSpc>
                <a:spcPct val="90000"/>
              </a:lnSpc>
            </a:pPr>
            <a:endParaRPr lang="en-US" sz="6600" smtClean="0"/>
          </a:p>
        </p:txBody>
      </p:sp>
      <p:sp>
        <p:nvSpPr>
          <p:cNvPr id="8"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3677" y="5229278"/>
            <a:ext cx="984123" cy="429577"/>
          </a:xfrm>
          <a:prstGeom prst="rect">
            <a:avLst/>
          </a:prstGeom>
        </p:spPr>
      </p:pic>
    </p:spTree>
    <p:extLst>
      <p:ext uri="{BB962C8B-B14F-4D97-AF65-F5344CB8AC3E}">
        <p14:creationId xmlns:p14="http://schemas.microsoft.com/office/powerpoint/2010/main" val="4608219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Transitions…</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037658656"/>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chor="t"/>
          <a:lstStyle/>
          <a:p>
            <a:pPr eaLnBrk="1" hangingPunct="1"/>
            <a:r>
              <a:rPr lang="en-US" smtClean="0"/>
              <a:t>Watching the Eyes</a:t>
            </a:r>
          </a:p>
        </p:txBody>
      </p:sp>
      <p:sp>
        <p:nvSpPr>
          <p:cNvPr id="81923" name="Rectangle 3"/>
          <p:cNvSpPr>
            <a:spLocks noGrp="1" noChangeArrowheads="1"/>
          </p:cNvSpPr>
          <p:nvPr>
            <p:ph idx="1"/>
          </p:nvPr>
        </p:nvSpPr>
        <p:spPr>
          <a:xfrm>
            <a:off x="381000" y="1447801"/>
            <a:ext cx="8382000" cy="2880789"/>
          </a:xfrm>
        </p:spPr>
        <p:txBody>
          <a:bodyPr/>
          <a:lstStyle/>
          <a:p>
            <a:pPr eaLnBrk="1" hangingPunct="1"/>
            <a:r>
              <a:rPr lang="en-US" dirty="0" smtClean="0"/>
              <a:t>Summary</a:t>
            </a:r>
          </a:p>
          <a:p>
            <a:pPr lvl="1" eaLnBrk="1" hangingPunct="1"/>
            <a:r>
              <a:rPr lang="en-US" dirty="0" smtClean="0"/>
              <a:t>Figure out where your customer is looking</a:t>
            </a:r>
          </a:p>
          <a:p>
            <a:pPr lvl="1" eaLnBrk="1" hangingPunct="1"/>
            <a:r>
              <a:rPr lang="en-US" dirty="0" smtClean="0"/>
              <a:t>Don’t hide background data</a:t>
            </a:r>
          </a:p>
          <a:p>
            <a:pPr lvl="1" eaLnBrk="1" hangingPunct="1"/>
            <a:r>
              <a:rPr lang="en-US" dirty="0" smtClean="0"/>
              <a:t>Control gaze with contrast, size &amp; motion</a:t>
            </a:r>
          </a:p>
          <a:p>
            <a:pPr lvl="1" eaLnBrk="1" hangingPunct="1"/>
            <a:r>
              <a:rPr lang="en-US" dirty="0" smtClean="0"/>
              <a:t>Solve one-shot focus issues with low contrast</a:t>
            </a:r>
          </a:p>
        </p:txBody>
      </p:sp>
    </p:spTree>
    <p:extLst>
      <p:ext uri="{BB962C8B-B14F-4D97-AF65-F5344CB8AC3E}">
        <p14:creationId xmlns:p14="http://schemas.microsoft.com/office/powerpoint/2010/main" val="422691260"/>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chor="t"/>
          <a:lstStyle/>
          <a:p>
            <a:pPr eaLnBrk="1" hangingPunct="1"/>
            <a:r>
              <a:rPr lang="en-US" dirty="0" smtClean="0"/>
              <a:t>Reducing Brain Power</a:t>
            </a:r>
          </a:p>
        </p:txBody>
      </p:sp>
      <p:sp>
        <p:nvSpPr>
          <p:cNvPr id="83971" name="Rectangle 3"/>
          <p:cNvSpPr>
            <a:spLocks noGrp="1" noChangeArrowheads="1"/>
          </p:cNvSpPr>
          <p:nvPr>
            <p:ph idx="1"/>
          </p:nvPr>
        </p:nvSpPr>
        <p:spPr>
          <a:xfrm>
            <a:off x="381000" y="1219331"/>
            <a:ext cx="8763000" cy="5029069"/>
          </a:xfrm>
        </p:spPr>
        <p:txBody>
          <a:bodyPr/>
          <a:lstStyle/>
          <a:p>
            <a:r>
              <a:rPr lang="en-US" dirty="0" smtClean="0"/>
              <a:t>Eliminate obvious UI barriers</a:t>
            </a:r>
          </a:p>
          <a:p>
            <a:pPr lvl="1"/>
            <a:r>
              <a:rPr lang="en-US" dirty="0" smtClean="0"/>
              <a:t>Modal dialogs, chorded keys, long travel distance</a:t>
            </a:r>
          </a:p>
          <a:p>
            <a:r>
              <a:rPr lang="en-US" dirty="0" smtClean="0"/>
              <a:t>Reduce frictional forces</a:t>
            </a:r>
          </a:p>
          <a:p>
            <a:pPr lvl="1"/>
            <a:r>
              <a:rPr lang="en-US" dirty="0" smtClean="0"/>
              <a:t>Reduce customer motion (e.g., hands &amp; eyes)</a:t>
            </a:r>
          </a:p>
          <a:p>
            <a:pPr marL="1146175" lvl="3" indent="-463550">
              <a:buSzPct val="120000"/>
            </a:pPr>
            <a:r>
              <a:rPr lang="en-US" dirty="0" smtClean="0"/>
              <a:t>Reduce keystrokes</a:t>
            </a:r>
          </a:p>
          <a:p>
            <a:pPr marL="1146175" lvl="3" indent="-463550">
              <a:buSzPct val="120000"/>
            </a:pPr>
            <a:r>
              <a:rPr lang="en-US" dirty="0" smtClean="0"/>
              <a:t>Reduce mouse travel and click count</a:t>
            </a:r>
          </a:p>
          <a:p>
            <a:pPr lvl="1"/>
            <a:r>
              <a:rPr lang="en-US" dirty="0" smtClean="0"/>
              <a:t>Reuse keystrokes</a:t>
            </a:r>
          </a:p>
          <a:p>
            <a:pPr lvl="1"/>
            <a:r>
              <a:rPr lang="en-US" dirty="0" smtClean="0"/>
              <a:t>Increase clarity (fit emphasis to information relevance)</a:t>
            </a:r>
          </a:p>
          <a:p>
            <a:r>
              <a:rPr lang="en-US" dirty="0" smtClean="0"/>
              <a:t>Exploit opportunities to explain functionality</a:t>
            </a:r>
          </a:p>
          <a:p>
            <a:r>
              <a:rPr lang="en-US" dirty="0" smtClean="0"/>
              <a:t>Watch customers carefully</a:t>
            </a:r>
          </a:p>
        </p:txBody>
      </p:sp>
    </p:spTree>
    <p:extLst>
      <p:ext uri="{BB962C8B-B14F-4D97-AF65-F5344CB8AC3E}">
        <p14:creationId xmlns:p14="http://schemas.microsoft.com/office/powerpoint/2010/main" val="3624737279"/>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3"/>
          <p:cNvSpPr>
            <a:spLocks noGrp="1" noChangeArrowheads="1"/>
          </p:cNvSpPr>
          <p:nvPr>
            <p:ph idx="1"/>
          </p:nvPr>
        </p:nvSpPr>
        <p:spPr>
          <a:xfrm>
            <a:off x="512763" y="2665414"/>
            <a:ext cx="7999412" cy="2031325"/>
          </a:xfrm>
        </p:spPr>
        <p:txBody>
          <a:bodyPr/>
          <a:lstStyle/>
          <a:p>
            <a:pPr algn="ctr" eaLnBrk="1" hangingPunct="1">
              <a:lnSpc>
                <a:spcPct val="90000"/>
              </a:lnSpc>
              <a:buFontTx/>
              <a:buNone/>
            </a:pPr>
            <a:r>
              <a:rPr lang="en-US" sz="6600" smtClean="0"/>
              <a:t>Orienteering</a:t>
            </a:r>
          </a:p>
          <a:p>
            <a:pPr algn="ctr" eaLnBrk="1" hangingPunct="1">
              <a:lnSpc>
                <a:spcPct val="90000"/>
              </a:lnSpc>
            </a:pPr>
            <a:endParaRPr lang="en-US" sz="6600" smtClean="0"/>
          </a:p>
        </p:txBody>
      </p:sp>
      <p:sp>
        <p:nvSpPr>
          <p:cNvPr id="5" name="Rectangle 2"/>
          <p:cNvSpPr txBox="1">
            <a:spLocks noChangeArrowheads="1"/>
          </p:cNvSpPr>
          <p:nvPr/>
        </p:nvSpPr>
        <p:spPr>
          <a:xfrm>
            <a:off x="228602" y="152400"/>
            <a:ext cx="8715375" cy="914400"/>
          </a:xfrm>
          <a:prstGeom prst="rect">
            <a:avLst/>
          </a:prstGeom>
        </p:spPr>
        <p:txBody>
          <a:bodyPr anchor="ctr">
            <a:normAutofit/>
          </a:bodyPr>
          <a:lstStyle/>
          <a:p>
            <a:pPr algn="ctr" fontAlgn="auto">
              <a:spcAft>
                <a:spcPts val="0"/>
              </a:spcAft>
              <a:defRPr/>
            </a:pPr>
            <a:r>
              <a:rPr lang="en-US" sz="4400" dirty="0">
                <a:latin typeface="+mj-lt"/>
                <a:ea typeface="+mj-ea"/>
                <a:cs typeface="+mj-cs"/>
              </a:rPr>
              <a:t>Brain Power</a:t>
            </a:r>
          </a:p>
        </p:txBody>
      </p:sp>
      <p:sp>
        <p:nvSpPr>
          <p:cNvPr id="7"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chemeClr val="accent6">
                    <a:lumMod val="50000"/>
                  </a:schemeClr>
                </a:solidFill>
                <a:latin typeface="+mj-lt"/>
                <a:ea typeface="+mj-ea"/>
                <a:cs typeface="+mj-cs"/>
              </a:rPr>
              <a:t>Demonstration</a:t>
            </a:r>
            <a:endParaRPr lang="en-US" sz="5400" b="1" dirty="0">
              <a:solidFill>
                <a:schemeClr val="accent6">
                  <a:lumMod val="50000"/>
                </a:schemeClr>
              </a:solidFill>
              <a:latin typeface="+mj-lt"/>
              <a:ea typeface="+mj-ea"/>
              <a:cs typeface="+mj-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477995083"/>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81000" y="230188"/>
            <a:ext cx="8382000" cy="553998"/>
          </a:xfrm>
        </p:spPr>
        <p:txBody>
          <a:bodyPr anchor="t"/>
          <a:lstStyle/>
          <a:p>
            <a:pPr eaLnBrk="1" hangingPunct="1"/>
            <a:r>
              <a:rPr lang="en-US" sz="4000" smtClean="0"/>
              <a:t>Lower Brain Power Requirements</a:t>
            </a:r>
          </a:p>
        </p:txBody>
      </p:sp>
      <p:sp>
        <p:nvSpPr>
          <p:cNvPr id="82947" name="Rectangle 3"/>
          <p:cNvSpPr>
            <a:spLocks noGrp="1" noChangeArrowheads="1"/>
          </p:cNvSpPr>
          <p:nvPr>
            <p:ph idx="1"/>
          </p:nvPr>
        </p:nvSpPr>
        <p:spPr>
          <a:xfrm>
            <a:off x="381000" y="1447801"/>
            <a:ext cx="8382000" cy="2745367"/>
          </a:xfrm>
        </p:spPr>
        <p:txBody>
          <a:bodyPr/>
          <a:lstStyle/>
          <a:p>
            <a:pPr eaLnBrk="1" hangingPunct="1"/>
            <a:r>
              <a:rPr lang="en-US" smtClean="0"/>
              <a:t>Stop sucking, and your customers:</a:t>
            </a:r>
          </a:p>
          <a:p>
            <a:pPr lvl="1" eaLnBrk="1" hangingPunct="1"/>
            <a:r>
              <a:rPr lang="en-US" smtClean="0"/>
              <a:t>Totally focus on the task</a:t>
            </a:r>
          </a:p>
          <a:p>
            <a:pPr lvl="1" eaLnBrk="1" hangingPunct="1"/>
            <a:r>
              <a:rPr lang="en-US" smtClean="0"/>
              <a:t>Increase productivity</a:t>
            </a:r>
          </a:p>
          <a:p>
            <a:pPr lvl="1" eaLnBrk="1" hangingPunct="1"/>
            <a:r>
              <a:rPr lang="en-US" smtClean="0"/>
              <a:t>Relax</a:t>
            </a:r>
          </a:p>
          <a:p>
            <a:pPr lvl="1" eaLnBrk="1" hangingPunct="1"/>
            <a:r>
              <a:rPr lang="en-US" smtClean="0"/>
              <a:t>Experience positive emotional response:</a:t>
            </a:r>
          </a:p>
          <a:p>
            <a:pPr lvl="2" eaLnBrk="1" hangingPunct="1"/>
            <a:r>
              <a:rPr lang="en-US" smtClean="0"/>
              <a:t>Satisfaction </a:t>
            </a:r>
            <a:r>
              <a:rPr lang="en-US" smtClean="0">
                <a:sym typeface="Wingdings" pitchFamily="2" charset="2"/>
              </a:rPr>
              <a:t> E</a:t>
            </a:r>
            <a:r>
              <a:rPr lang="en-US" smtClean="0"/>
              <a:t>uphoria</a:t>
            </a:r>
          </a:p>
        </p:txBody>
      </p:sp>
    </p:spTree>
    <p:extLst>
      <p:ext uri="{BB962C8B-B14F-4D97-AF65-F5344CB8AC3E}">
        <p14:creationId xmlns:p14="http://schemas.microsoft.com/office/powerpoint/2010/main" val="273690939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692" y="1079519"/>
            <a:ext cx="338931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79519"/>
            <a:ext cx="3440113"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43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chor="t"/>
          <a:lstStyle/>
          <a:p>
            <a:pPr eaLnBrk="1" hangingPunct="1"/>
            <a:r>
              <a:rPr lang="en-US" dirty="0" smtClean="0"/>
              <a:t>Where We’ve Been…</a:t>
            </a:r>
          </a:p>
        </p:txBody>
      </p:sp>
      <p:sp>
        <p:nvSpPr>
          <p:cNvPr id="94211" name="Rectangle 3"/>
          <p:cNvSpPr>
            <a:spLocks noGrp="1" noChangeArrowheads="1"/>
          </p:cNvSpPr>
          <p:nvPr>
            <p:ph idx="1"/>
          </p:nvPr>
        </p:nvSpPr>
        <p:spPr>
          <a:xfrm>
            <a:off x="3962400" y="990600"/>
            <a:ext cx="4724400" cy="4942892"/>
          </a:xfrm>
        </p:spPr>
        <p:txBody>
          <a:bodyPr/>
          <a:lstStyle/>
          <a:p>
            <a:pPr eaLnBrk="1" hangingPunct="1">
              <a:lnSpc>
                <a:spcPct val="90000"/>
              </a:lnSpc>
            </a:pPr>
            <a:r>
              <a:rPr lang="en-US" sz="2400" dirty="0" smtClean="0"/>
              <a:t>UI can be measured</a:t>
            </a:r>
          </a:p>
          <a:p>
            <a:pPr eaLnBrk="1" hangingPunct="1">
              <a:lnSpc>
                <a:spcPct val="90000"/>
              </a:lnSpc>
            </a:pPr>
            <a:r>
              <a:rPr lang="en-US" sz="2400" dirty="0" smtClean="0"/>
              <a:t>You can present with clarity</a:t>
            </a:r>
          </a:p>
          <a:p>
            <a:pPr lvl="1" eaLnBrk="1" hangingPunct="1">
              <a:lnSpc>
                <a:spcPct val="90000"/>
              </a:lnSpc>
            </a:pPr>
            <a:r>
              <a:rPr lang="en-US" sz="2000" dirty="0" smtClean="0"/>
              <a:t>Use smallest effective difference</a:t>
            </a:r>
          </a:p>
          <a:p>
            <a:pPr lvl="1" eaLnBrk="1" hangingPunct="1">
              <a:lnSpc>
                <a:spcPct val="90000"/>
              </a:lnSpc>
            </a:pPr>
            <a:r>
              <a:rPr lang="en-US" sz="2000" dirty="0" smtClean="0"/>
              <a:t>Present information in parallel</a:t>
            </a:r>
          </a:p>
          <a:p>
            <a:pPr lvl="1" eaLnBrk="1" hangingPunct="1">
              <a:lnSpc>
                <a:spcPct val="90000"/>
              </a:lnSpc>
            </a:pPr>
            <a:r>
              <a:rPr lang="en-US" sz="2000" dirty="0" smtClean="0"/>
              <a:t>Reduce noise</a:t>
            </a:r>
          </a:p>
          <a:p>
            <a:pPr lvl="1" eaLnBrk="1" hangingPunct="1">
              <a:lnSpc>
                <a:spcPct val="90000"/>
              </a:lnSpc>
            </a:pPr>
            <a:r>
              <a:rPr lang="en-US" sz="2000" dirty="0" smtClean="0"/>
              <a:t>Use color, contrast, opacity, shadow, motion, etc. with </a:t>
            </a:r>
            <a:r>
              <a:rPr lang="en-US" sz="2000" i="1" dirty="0" smtClean="0"/>
              <a:t>intent</a:t>
            </a:r>
          </a:p>
          <a:p>
            <a:pPr eaLnBrk="1" hangingPunct="1">
              <a:lnSpc>
                <a:spcPct val="90000"/>
              </a:lnSpc>
            </a:pPr>
            <a:r>
              <a:rPr lang="en-US" sz="2400" dirty="0" smtClean="0"/>
              <a:t>We </a:t>
            </a:r>
            <a:r>
              <a:rPr lang="en-US" sz="2400" i="1" dirty="0" smtClean="0"/>
              <a:t>can</a:t>
            </a:r>
            <a:r>
              <a:rPr lang="en-US" sz="2400" dirty="0" smtClean="0"/>
              <a:t> fix the UI</a:t>
            </a:r>
          </a:p>
          <a:p>
            <a:pPr lvl="1" eaLnBrk="1" hangingPunct="1">
              <a:lnSpc>
                <a:spcPct val="90000"/>
              </a:lnSpc>
            </a:pPr>
            <a:r>
              <a:rPr lang="en-US" sz="2000" dirty="0" smtClean="0"/>
              <a:t>Reduce keystrokes</a:t>
            </a:r>
          </a:p>
          <a:p>
            <a:pPr lvl="1" eaLnBrk="1" hangingPunct="1">
              <a:lnSpc>
                <a:spcPct val="90000"/>
              </a:lnSpc>
            </a:pPr>
            <a:r>
              <a:rPr lang="en-US" sz="2000" dirty="0" smtClean="0"/>
              <a:t>Reduce mouse travel</a:t>
            </a:r>
          </a:p>
          <a:p>
            <a:pPr lvl="1" eaLnBrk="1" hangingPunct="1">
              <a:lnSpc>
                <a:spcPct val="90000"/>
              </a:lnSpc>
            </a:pPr>
            <a:r>
              <a:rPr lang="en-US" sz="2000" dirty="0" smtClean="0"/>
              <a:t>Reduce brain power</a:t>
            </a:r>
          </a:p>
          <a:p>
            <a:pPr lvl="1" eaLnBrk="1" hangingPunct="1">
              <a:lnSpc>
                <a:spcPct val="90000"/>
              </a:lnSpc>
            </a:pPr>
            <a:r>
              <a:rPr lang="en-US" sz="2000" dirty="0" smtClean="0"/>
              <a:t>There is no box (just think)</a:t>
            </a:r>
          </a:p>
          <a:p>
            <a:pPr lvl="2" eaLnBrk="1" hangingPunct="1">
              <a:lnSpc>
                <a:spcPct val="90000"/>
              </a:lnSpc>
            </a:pPr>
            <a:r>
              <a:rPr lang="en-US" sz="1600" dirty="0" smtClean="0"/>
              <a:t>Distill commands</a:t>
            </a:r>
          </a:p>
          <a:p>
            <a:pPr lvl="2" eaLnBrk="1" hangingPunct="1">
              <a:lnSpc>
                <a:spcPct val="90000"/>
              </a:lnSpc>
            </a:pPr>
            <a:r>
              <a:rPr lang="en-US" sz="1600" dirty="0" smtClean="0"/>
              <a:t>Move the UI</a:t>
            </a:r>
          </a:p>
          <a:p>
            <a:pPr lvl="2" eaLnBrk="1" hangingPunct="1">
              <a:lnSpc>
                <a:spcPct val="90000"/>
              </a:lnSpc>
            </a:pPr>
            <a:r>
              <a:rPr lang="en-US" sz="1600" dirty="0" smtClean="0"/>
              <a:t>Move the mouse</a:t>
            </a:r>
          </a:p>
        </p:txBody>
      </p:sp>
      <p:sp>
        <p:nvSpPr>
          <p:cNvPr id="94212" name="TextBox 3"/>
          <p:cNvSpPr txBox="1">
            <a:spLocks noChangeArrowheads="1"/>
          </p:cNvSpPr>
          <p:nvPr/>
        </p:nvSpPr>
        <p:spPr bwMode="auto">
          <a:xfrm>
            <a:off x="304799" y="990600"/>
            <a:ext cx="3568909" cy="1261884"/>
          </a:xfrm>
          <a:prstGeom prst="rect">
            <a:avLst/>
          </a:prstGeom>
          <a:noFill/>
          <a:ln w="9525">
            <a:noFill/>
            <a:miter lim="800000"/>
            <a:headEnd/>
            <a:tailEnd/>
          </a:ln>
        </p:spPr>
        <p:txBody>
          <a:bodyPr wrap="square">
            <a:spAutoFit/>
          </a:bodyPr>
          <a:lstStyle/>
          <a:p>
            <a:pPr marL="0" lvl="1">
              <a:buFont typeface="Arial" charset="0"/>
              <a:buChar char="•"/>
            </a:pPr>
            <a:r>
              <a:rPr lang="en-US" sz="2000" dirty="0"/>
              <a:t> “UI is subjective</a:t>
            </a:r>
            <a:r>
              <a:rPr lang="en-US" sz="2000" dirty="0" smtClean="0"/>
              <a:t>”</a:t>
            </a:r>
          </a:p>
          <a:p>
            <a:pPr marL="0" lvl="1">
              <a:buFont typeface="Arial" charset="0"/>
              <a:buChar char="•"/>
            </a:pPr>
            <a:r>
              <a:rPr lang="en-US" sz="2000" dirty="0" smtClean="0"/>
              <a:t> “</a:t>
            </a:r>
            <a:r>
              <a:rPr lang="en-US" sz="2000" dirty="0"/>
              <a:t>I’m not an artist”</a:t>
            </a:r>
          </a:p>
          <a:p>
            <a:pPr marL="0" lvl="1">
              <a:buFont typeface="Arial" charset="0"/>
              <a:buChar char="•"/>
            </a:pPr>
            <a:r>
              <a:rPr lang="en-US" sz="2000" dirty="0"/>
              <a:t> “We can’t fix the UI”</a:t>
            </a:r>
          </a:p>
          <a:p>
            <a:endParaRPr lang="en-US" sz="1600" dirty="0"/>
          </a:p>
        </p:txBody>
      </p:sp>
      <p:cxnSp>
        <p:nvCxnSpPr>
          <p:cNvPr id="6" name="Straight Arrow Connector 5"/>
          <p:cNvCxnSpPr/>
          <p:nvPr/>
        </p:nvCxnSpPr>
        <p:spPr>
          <a:xfrm>
            <a:off x="2590800" y="1219200"/>
            <a:ext cx="1301438" cy="158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19086" y="2046514"/>
            <a:ext cx="1901371" cy="14224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692504" y="1524000"/>
            <a:ext cx="1081210" cy="5805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437609"/>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139700" y="2286000"/>
            <a:ext cx="8839200" cy="1938992"/>
          </a:xfrm>
          <a:prstGeom prst="rect">
            <a:avLst/>
          </a:prstGeom>
          <a:noFill/>
          <a:ln w="9525">
            <a:noFill/>
            <a:miter lim="800000"/>
            <a:headEnd/>
            <a:tailEnd/>
          </a:ln>
        </p:spPr>
        <p:txBody>
          <a:bodyPr>
            <a:spAutoFit/>
          </a:bodyPr>
          <a:lstStyle/>
          <a:p>
            <a:pPr algn="ctr"/>
            <a:r>
              <a:rPr lang="en-US" sz="6000" dirty="0" smtClean="0"/>
              <a:t>“Good UI is not worth</a:t>
            </a:r>
          </a:p>
          <a:p>
            <a:pPr algn="ctr"/>
            <a:r>
              <a:rPr lang="en-US" sz="6000" dirty="0" smtClean="0"/>
              <a:t>the effort.”</a:t>
            </a:r>
            <a:endParaRPr lang="en-US" sz="6000" dirty="0"/>
          </a:p>
        </p:txBody>
      </p:sp>
    </p:spTree>
    <p:extLst>
      <p:ext uri="{BB962C8B-B14F-4D97-AF65-F5344CB8AC3E}">
        <p14:creationId xmlns:p14="http://schemas.microsoft.com/office/powerpoint/2010/main" val="2371190191"/>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xit" presetSubtype="0" fill="hold" grpId="1" nodeType="afterEffect">
                                  <p:stCondLst>
                                    <p:cond delay="2000"/>
                                  </p:stCondLst>
                                  <p:childTnLst>
                                    <p:animEffect transition="out" filter="fade">
                                      <p:cBhvr>
                                        <p:cTn id="10" dur="2000"/>
                                        <p:tgtEl>
                                          <p:spTgt spid="6146"/>
                                        </p:tgtEl>
                                      </p:cBhvr>
                                    </p:animEffect>
                                    <p:set>
                                      <p:cBhvr>
                                        <p:cTn id="11"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6" grpId="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How much does a click cost?</a:t>
            </a:r>
            <a:endParaRPr lang="en-US" dirty="0"/>
          </a:p>
        </p:txBody>
      </p:sp>
    </p:spTree>
    <p:extLst>
      <p:ext uri="{BB962C8B-B14F-4D97-AF65-F5344CB8AC3E}">
        <p14:creationId xmlns:p14="http://schemas.microsoft.com/office/powerpoint/2010/main" val="1076773536"/>
      </p:ext>
    </p:extLst>
  </p:cSld>
  <p:clrMapOvr>
    <a:masterClrMapping/>
  </p:clrMapOvr>
  <p:transition spd="slow" advClick="0" advTm="6000">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Lost Productivity</a:t>
            </a:r>
            <a:endParaRPr lang="en-US" dirty="0"/>
          </a:p>
        </p:txBody>
      </p:sp>
      <p:sp>
        <p:nvSpPr>
          <p:cNvPr id="5" name="Content Placeholder 4"/>
          <p:cNvSpPr>
            <a:spLocks noGrp="1"/>
          </p:cNvSpPr>
          <p:nvPr>
            <p:ph idx="1"/>
          </p:nvPr>
        </p:nvSpPr>
        <p:spPr>
          <a:xfrm>
            <a:off x="381000" y="1412875"/>
            <a:ext cx="8382000" cy="4225925"/>
          </a:xfrm>
        </p:spPr>
        <p:txBody>
          <a:bodyPr/>
          <a:lstStyle/>
          <a:p>
            <a:r>
              <a:rPr lang="en-US" dirty="0" smtClean="0"/>
              <a:t>T</a:t>
            </a:r>
            <a:r>
              <a:rPr lang="en-US" dirty="0" smtClean="0">
                <a:solidFill>
                  <a:schemeClr val="bg2">
                    <a:lumMod val="60000"/>
                    <a:lumOff val="40000"/>
                  </a:schemeClr>
                </a:solidFill>
              </a:rPr>
              <a:t>,</a:t>
            </a:r>
            <a:r>
              <a:rPr lang="en-US" dirty="0" smtClean="0"/>
              <a:t> </a:t>
            </a:r>
            <a:r>
              <a:rPr lang="en-US" i="1" dirty="0" smtClean="0"/>
              <a:t>time wasted</a:t>
            </a:r>
            <a:r>
              <a:rPr lang="en-US" dirty="0" smtClean="0"/>
              <a:t>, </a:t>
            </a:r>
            <a:r>
              <a:rPr lang="en-US" b="1" dirty="0" smtClean="0">
                <a:solidFill>
                  <a:srgbClr val="C00000"/>
                </a:solidFill>
              </a:rPr>
              <a:t>2</a:t>
            </a:r>
            <a:r>
              <a:rPr lang="en-US" dirty="0" smtClean="0"/>
              <a:t> seconds</a:t>
            </a:r>
            <a:endParaRPr lang="en-US" b="1" dirty="0" smtClean="0"/>
          </a:p>
          <a:p>
            <a:r>
              <a:rPr lang="en-US" dirty="0" smtClean="0"/>
              <a:t>R</a:t>
            </a:r>
            <a:r>
              <a:rPr lang="en-US" dirty="0" smtClean="0">
                <a:solidFill>
                  <a:schemeClr val="bg2">
                    <a:lumMod val="60000"/>
                    <a:lumOff val="40000"/>
                  </a:schemeClr>
                </a:solidFill>
              </a:rPr>
              <a:t>,</a:t>
            </a:r>
            <a:r>
              <a:rPr lang="en-US" dirty="0" smtClean="0"/>
              <a:t> </a:t>
            </a:r>
            <a:r>
              <a:rPr lang="en-US" i="1" dirty="0" smtClean="0"/>
              <a:t>waste repetition per hour</a:t>
            </a:r>
            <a:r>
              <a:rPr lang="en-US" dirty="0" smtClean="0"/>
              <a:t>, </a:t>
            </a:r>
            <a:r>
              <a:rPr lang="en-US" b="1" dirty="0" smtClean="0">
                <a:solidFill>
                  <a:srgbClr val="C00000"/>
                </a:solidFill>
              </a:rPr>
              <a:t>3</a:t>
            </a:r>
            <a:endParaRPr lang="en-US" dirty="0" smtClean="0">
              <a:solidFill>
                <a:srgbClr val="C00000"/>
              </a:solidFill>
            </a:endParaRPr>
          </a:p>
          <a:p>
            <a:r>
              <a:rPr lang="en-US" dirty="0" smtClean="0"/>
              <a:t>N</a:t>
            </a:r>
            <a:r>
              <a:rPr lang="en-US" dirty="0" smtClean="0">
                <a:solidFill>
                  <a:schemeClr val="bg2">
                    <a:lumMod val="60000"/>
                    <a:lumOff val="40000"/>
                  </a:schemeClr>
                </a:solidFill>
              </a:rPr>
              <a:t>,</a:t>
            </a:r>
            <a:r>
              <a:rPr lang="en-US" dirty="0" smtClean="0"/>
              <a:t> </a:t>
            </a:r>
            <a:r>
              <a:rPr lang="en-US" i="1" dirty="0" smtClean="0"/>
              <a:t>number of users</a:t>
            </a:r>
            <a:r>
              <a:rPr lang="en-US" dirty="0" smtClean="0"/>
              <a:t>, </a:t>
            </a:r>
            <a:r>
              <a:rPr lang="en-US" b="1" dirty="0" smtClean="0">
                <a:solidFill>
                  <a:srgbClr val="C00000"/>
                </a:solidFill>
              </a:rPr>
              <a:t>300</a:t>
            </a:r>
            <a:endParaRPr lang="en-US" dirty="0" smtClean="0">
              <a:solidFill>
                <a:srgbClr val="C00000"/>
              </a:solidFill>
            </a:endParaRPr>
          </a:p>
          <a:p>
            <a:r>
              <a:rPr lang="en-US" dirty="0" smtClean="0"/>
              <a:t>S</a:t>
            </a:r>
            <a:r>
              <a:rPr lang="en-US" dirty="0" smtClean="0">
                <a:solidFill>
                  <a:schemeClr val="bg2">
                    <a:lumMod val="60000"/>
                    <a:lumOff val="40000"/>
                  </a:schemeClr>
                </a:solidFill>
              </a:rPr>
              <a:t>,</a:t>
            </a:r>
            <a:r>
              <a:rPr lang="en-US" dirty="0" smtClean="0"/>
              <a:t> </a:t>
            </a:r>
            <a:r>
              <a:rPr lang="en-US" i="1" dirty="0" smtClean="0"/>
              <a:t>average salary of users</a:t>
            </a:r>
            <a:r>
              <a:rPr lang="en-US" dirty="0" smtClean="0"/>
              <a:t>, </a:t>
            </a:r>
            <a:r>
              <a:rPr lang="en-US" b="1" dirty="0" smtClean="0">
                <a:solidFill>
                  <a:srgbClr val="C00000"/>
                </a:solidFill>
              </a:rPr>
              <a:t>$40K</a:t>
            </a:r>
          </a:p>
          <a:p>
            <a:r>
              <a:rPr lang="en-US" dirty="0" smtClean="0"/>
              <a:t>Solve for C</a:t>
            </a:r>
            <a:r>
              <a:rPr lang="en-US" dirty="0" smtClean="0">
                <a:solidFill>
                  <a:schemeClr val="bg2">
                    <a:lumMod val="60000"/>
                    <a:lumOff val="40000"/>
                  </a:schemeClr>
                </a:solidFill>
              </a:rPr>
              <a:t>,</a:t>
            </a:r>
            <a:r>
              <a:rPr lang="en-US" dirty="0" smtClean="0"/>
              <a:t> </a:t>
            </a:r>
            <a:r>
              <a:rPr lang="en-US" i="1" dirty="0" smtClean="0"/>
              <a:t>productivity cost</a:t>
            </a:r>
            <a:endParaRPr lang="en-US" i="1" dirty="0"/>
          </a:p>
        </p:txBody>
      </p:sp>
      <p:sp>
        <p:nvSpPr>
          <p:cNvPr id="6" name="TextBox 5"/>
          <p:cNvSpPr txBox="1"/>
          <p:nvPr/>
        </p:nvSpPr>
        <p:spPr>
          <a:xfrm>
            <a:off x="1723871" y="4527032"/>
            <a:ext cx="5861926" cy="1015663"/>
          </a:xfrm>
          <a:prstGeom prst="rect">
            <a:avLst/>
          </a:prstGeom>
          <a:noFill/>
        </p:spPr>
        <p:txBody>
          <a:bodyPr wrap="none" rtlCol="0">
            <a:spAutoFit/>
          </a:bodyPr>
          <a:lstStyle/>
          <a:p>
            <a:r>
              <a:rPr lang="en-US" sz="6000" dirty="0" smtClean="0">
                <a:solidFill>
                  <a:schemeClr val="accent6">
                    <a:lumMod val="50000"/>
                  </a:schemeClr>
                </a:solidFill>
              </a:rPr>
              <a:t>C </a:t>
            </a:r>
            <a:r>
              <a:rPr lang="en-US" sz="6000" dirty="0" smtClean="0">
                <a:solidFill>
                  <a:srgbClr val="B79E59"/>
                </a:solidFill>
              </a:rPr>
              <a:t>=</a:t>
            </a:r>
            <a:r>
              <a:rPr lang="en-US" sz="6000" dirty="0" smtClean="0">
                <a:solidFill>
                  <a:schemeClr val="bg1"/>
                </a:solidFill>
              </a:rPr>
              <a:t> </a:t>
            </a:r>
            <a:r>
              <a:rPr lang="en-US" sz="6000" dirty="0" smtClean="0">
                <a:solidFill>
                  <a:schemeClr val="accent6">
                    <a:lumMod val="50000"/>
                  </a:schemeClr>
                </a:solidFill>
              </a:rPr>
              <a:t>T </a:t>
            </a:r>
            <a:r>
              <a:rPr lang="en-US" sz="6000" dirty="0" smtClean="0">
                <a:solidFill>
                  <a:srgbClr val="B79E59"/>
                </a:solidFill>
              </a:rPr>
              <a:t>*</a:t>
            </a:r>
            <a:r>
              <a:rPr lang="en-US" sz="6000" dirty="0" smtClean="0">
                <a:solidFill>
                  <a:schemeClr val="bg1"/>
                </a:solidFill>
              </a:rPr>
              <a:t> </a:t>
            </a:r>
            <a:r>
              <a:rPr lang="en-US" sz="6000" dirty="0" smtClean="0">
                <a:solidFill>
                  <a:schemeClr val="accent6">
                    <a:lumMod val="50000"/>
                  </a:schemeClr>
                </a:solidFill>
              </a:rPr>
              <a:t>R </a:t>
            </a:r>
            <a:r>
              <a:rPr lang="en-US" sz="6000" dirty="0" smtClean="0">
                <a:solidFill>
                  <a:srgbClr val="B79E59"/>
                </a:solidFill>
              </a:rPr>
              <a:t>*</a:t>
            </a:r>
            <a:r>
              <a:rPr lang="en-US" sz="6000" dirty="0" smtClean="0">
                <a:solidFill>
                  <a:schemeClr val="bg1"/>
                </a:solidFill>
              </a:rPr>
              <a:t> </a:t>
            </a:r>
            <a:r>
              <a:rPr lang="en-US" sz="6000" dirty="0" smtClean="0">
                <a:solidFill>
                  <a:schemeClr val="accent6">
                    <a:lumMod val="50000"/>
                  </a:schemeClr>
                </a:solidFill>
              </a:rPr>
              <a:t>N</a:t>
            </a:r>
            <a:r>
              <a:rPr lang="en-US" sz="6000" dirty="0" smtClean="0">
                <a:solidFill>
                  <a:schemeClr val="bg1"/>
                </a:solidFill>
              </a:rPr>
              <a:t> </a:t>
            </a:r>
            <a:r>
              <a:rPr lang="en-US" sz="6000" dirty="0" smtClean="0">
                <a:solidFill>
                  <a:srgbClr val="B79E59"/>
                </a:solidFill>
              </a:rPr>
              <a:t>*</a:t>
            </a:r>
            <a:r>
              <a:rPr lang="en-US" sz="6000" dirty="0" smtClean="0">
                <a:solidFill>
                  <a:schemeClr val="bg1"/>
                </a:solidFill>
              </a:rPr>
              <a:t> </a:t>
            </a:r>
            <a:r>
              <a:rPr lang="en-US" sz="6000" dirty="0" smtClean="0">
                <a:solidFill>
                  <a:schemeClr val="accent6">
                    <a:lumMod val="50000"/>
                  </a:schemeClr>
                </a:solidFill>
              </a:rPr>
              <a:t>S</a:t>
            </a:r>
            <a:endParaRPr lang="en-US" sz="6000" dirty="0">
              <a:solidFill>
                <a:schemeClr val="accent6">
                  <a:lumMod val="50000"/>
                </a:schemeClr>
              </a:solidFill>
            </a:endParaRPr>
          </a:p>
        </p:txBody>
      </p:sp>
    </p:spTree>
    <p:extLst>
      <p:ext uri="{BB962C8B-B14F-4D97-AF65-F5344CB8AC3E}">
        <p14:creationId xmlns:p14="http://schemas.microsoft.com/office/powerpoint/2010/main" val="3620500898"/>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p:cNvGrpSpPr/>
          <p:nvPr/>
        </p:nvGrpSpPr>
        <p:grpSpPr>
          <a:xfrm>
            <a:off x="196287" y="3125460"/>
            <a:ext cx="8752840" cy="665576"/>
            <a:chOff x="391160" y="3266526"/>
            <a:chExt cx="7133590" cy="395732"/>
          </a:xfrm>
        </p:grpSpPr>
        <p:grpSp>
          <p:nvGrpSpPr>
            <p:cNvPr id="3" name="Group 63"/>
            <p:cNvGrpSpPr/>
            <p:nvPr/>
          </p:nvGrpSpPr>
          <p:grpSpPr>
            <a:xfrm>
              <a:off x="391160" y="3343892"/>
              <a:ext cx="7133590" cy="318366"/>
              <a:chOff x="406400" y="4913612"/>
              <a:chExt cx="7133590" cy="318366"/>
            </a:xfrm>
          </p:grpSpPr>
          <p:cxnSp>
            <p:nvCxnSpPr>
              <p:cNvPr id="23" name="Straight Arrow Connector 22"/>
              <p:cNvCxnSpPr/>
              <p:nvPr/>
            </p:nvCxnSpPr>
            <p:spPr>
              <a:xfrm flipV="1">
                <a:off x="406400" y="5032058"/>
                <a:ext cx="7133590" cy="3493"/>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508292"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65813"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6325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6409337"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5471125"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nvGrpSpPr>
              <p:cNvPr id="5" name="Group 44"/>
              <p:cNvGrpSpPr/>
              <p:nvPr/>
            </p:nvGrpSpPr>
            <p:grpSpPr>
              <a:xfrm>
                <a:off x="4872042" y="5067283"/>
                <a:ext cx="1246413" cy="164695"/>
                <a:chOff x="1028704" y="5081588"/>
                <a:chExt cx="1246413" cy="164695"/>
              </a:xfrm>
            </p:grpSpPr>
            <p:sp>
              <p:nvSpPr>
                <p:cNvPr id="41" name="TextBox 40"/>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42" name="TextBox 41"/>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grpSp>
          <p:grpSp>
            <p:nvGrpSpPr>
              <p:cNvPr id="6" name="Group 45"/>
              <p:cNvGrpSpPr/>
              <p:nvPr/>
            </p:nvGrpSpPr>
            <p:grpSpPr>
              <a:xfrm>
                <a:off x="1023925" y="5067283"/>
                <a:ext cx="3232372" cy="164695"/>
                <a:chOff x="1028704" y="5081588"/>
                <a:chExt cx="3232372" cy="164695"/>
              </a:xfrm>
            </p:grpSpPr>
            <p:sp>
              <p:nvSpPr>
                <p:cNvPr id="47" name="TextBox 46"/>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48" name="TextBox 47"/>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sp>
              <p:nvSpPr>
                <p:cNvPr id="49" name="TextBox 48"/>
                <p:cNvSpPr txBox="1"/>
                <p:nvPr/>
              </p:nvSpPr>
              <p:spPr>
                <a:xfrm>
                  <a:off x="2943230" y="5081588"/>
                  <a:ext cx="317729" cy="164695"/>
                </a:xfrm>
                <a:prstGeom prst="rect">
                  <a:avLst/>
                </a:prstGeom>
                <a:noFill/>
                <a:ln>
                  <a:noFill/>
                </a:ln>
              </p:spPr>
              <p:txBody>
                <a:bodyPr wrap="none" rtlCol="0">
                  <a:spAutoFit/>
                </a:bodyPr>
                <a:lstStyle/>
                <a:p>
                  <a:r>
                    <a:rPr lang="en-US" sz="1200" dirty="0" smtClean="0">
                      <a:solidFill>
                        <a:srgbClr val="6B8CB5"/>
                      </a:solidFill>
                    </a:rPr>
                    <a:t>Q3</a:t>
                  </a:r>
                  <a:endParaRPr lang="en-US" sz="1200" dirty="0">
                    <a:solidFill>
                      <a:srgbClr val="6B8CB5"/>
                    </a:solidFill>
                  </a:endParaRPr>
                </a:p>
              </p:txBody>
            </p:sp>
            <p:sp>
              <p:nvSpPr>
                <p:cNvPr id="50" name="TextBox 49"/>
                <p:cNvSpPr txBox="1"/>
                <p:nvPr/>
              </p:nvSpPr>
              <p:spPr>
                <a:xfrm>
                  <a:off x="3943347" y="5081588"/>
                  <a:ext cx="317729" cy="164695"/>
                </a:xfrm>
                <a:prstGeom prst="rect">
                  <a:avLst/>
                </a:prstGeom>
                <a:noFill/>
                <a:ln>
                  <a:noFill/>
                </a:ln>
              </p:spPr>
              <p:txBody>
                <a:bodyPr wrap="none" rtlCol="0">
                  <a:spAutoFit/>
                </a:bodyPr>
                <a:lstStyle/>
                <a:p>
                  <a:r>
                    <a:rPr lang="en-US" sz="1200" dirty="0" smtClean="0">
                      <a:solidFill>
                        <a:srgbClr val="6B8CB5"/>
                      </a:solidFill>
                    </a:rPr>
                    <a:t>Q4</a:t>
                  </a:r>
                  <a:endParaRPr lang="en-US" sz="1200" dirty="0">
                    <a:solidFill>
                      <a:srgbClr val="6B8CB5"/>
                    </a:solidFill>
                  </a:endParaRPr>
                </a:p>
              </p:txBody>
            </p:sp>
          </p:grpSp>
          <p:cxnSp>
            <p:nvCxnSpPr>
              <p:cNvPr id="29" name="Straight Connector 28"/>
              <p:cNvCxnSpPr/>
              <p:nvPr/>
            </p:nvCxnSpPr>
            <p:spPr>
              <a:xfrm rot="5400000">
                <a:off x="2570762"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6137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4604053" y="3266528"/>
              <a:ext cx="652743" cy="219594"/>
            </a:xfrm>
            <a:prstGeom prst="rect">
              <a:avLst/>
            </a:prstGeom>
            <a:noFill/>
            <a:ln>
              <a:noFill/>
            </a:ln>
          </p:spPr>
          <p:txBody>
            <a:bodyPr wrap="square" rtlCol="0">
              <a:spAutoFit/>
            </a:bodyPr>
            <a:lstStyle/>
            <a:p>
              <a:r>
                <a:rPr lang="en-US" dirty="0" smtClean="0">
                  <a:solidFill>
                    <a:srgbClr val="6B8CB5"/>
                  </a:solidFill>
                </a:rPr>
                <a:t>2008</a:t>
              </a:r>
              <a:endParaRPr lang="en-US" dirty="0">
                <a:solidFill>
                  <a:srgbClr val="6B8CB5"/>
                </a:solidFill>
              </a:endParaRPr>
            </a:p>
          </p:txBody>
        </p:sp>
        <p:sp>
          <p:nvSpPr>
            <p:cNvPr id="76" name="TextBox 75"/>
            <p:cNvSpPr txBox="1"/>
            <p:nvPr/>
          </p:nvSpPr>
          <p:spPr>
            <a:xfrm>
              <a:off x="804759" y="3266526"/>
              <a:ext cx="652743" cy="219594"/>
            </a:xfrm>
            <a:prstGeom prst="rect">
              <a:avLst/>
            </a:prstGeom>
            <a:noFill/>
            <a:ln>
              <a:noFill/>
            </a:ln>
          </p:spPr>
          <p:txBody>
            <a:bodyPr wrap="square" rtlCol="0">
              <a:spAutoFit/>
            </a:bodyPr>
            <a:lstStyle/>
            <a:p>
              <a:r>
                <a:rPr lang="en-US" dirty="0" smtClean="0">
                  <a:solidFill>
                    <a:srgbClr val="6B8CB5"/>
                  </a:solidFill>
                </a:rPr>
                <a:t>2007</a:t>
              </a:r>
              <a:endParaRPr lang="en-US" dirty="0">
                <a:solidFill>
                  <a:srgbClr val="6B8CB5"/>
                </a:solidFill>
              </a:endParaRPr>
            </a:p>
          </p:txBody>
        </p:sp>
      </p:grpSp>
      <p:sp>
        <p:nvSpPr>
          <p:cNvPr id="4" name="Title 3"/>
          <p:cNvSpPr>
            <a:spLocks noGrp="1"/>
          </p:cNvSpPr>
          <p:nvPr>
            <p:ph type="title"/>
          </p:nvPr>
        </p:nvSpPr>
        <p:spPr/>
        <p:txBody>
          <a:bodyPr/>
          <a:lstStyle/>
          <a:p>
            <a:r>
              <a:rPr smtClean="0"/>
              <a:t>Lost Market Share</a:t>
            </a:r>
            <a:endParaRPr lang="en-US" dirty="0"/>
          </a:p>
        </p:txBody>
      </p:sp>
      <p:grpSp>
        <p:nvGrpSpPr>
          <p:cNvPr id="7" name="Group 55"/>
          <p:cNvGrpSpPr/>
          <p:nvPr/>
        </p:nvGrpSpPr>
        <p:grpSpPr>
          <a:xfrm>
            <a:off x="421327" y="3867149"/>
            <a:ext cx="1940873" cy="2863850"/>
            <a:chOff x="101287" y="1428750"/>
            <a:chExt cx="1940873" cy="2863850"/>
          </a:xfrm>
        </p:grpSpPr>
        <p:sp>
          <p:nvSpPr>
            <p:cNvPr id="53" name="Rectangular Callout 52"/>
            <p:cNvSpPr/>
            <p:nvPr/>
          </p:nvSpPr>
          <p:spPr bwMode="auto">
            <a:xfrm>
              <a:off x="139700" y="1428750"/>
              <a:ext cx="1835150" cy="2863850"/>
            </a:xfrm>
            <a:prstGeom prst="wedgeRectCallout">
              <a:avLst>
                <a:gd name="adj1" fmla="val 39752"/>
                <a:gd name="adj2" fmla="val -64857"/>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01287" y="2787442"/>
              <a:ext cx="1940873" cy="1107996"/>
            </a:xfrm>
            <a:prstGeom prst="rect">
              <a:avLst/>
            </a:prstGeom>
            <a:noFill/>
          </p:spPr>
          <p:txBody>
            <a:bodyPr wrap="square" rtlCol="0">
              <a:spAutoFit/>
            </a:bodyPr>
            <a:lstStyle/>
            <a:p>
              <a:r>
                <a:rPr lang="en-US" sz="1400" dirty="0" smtClean="0">
                  <a:solidFill>
                    <a:schemeClr val="bg2">
                      <a:lumMod val="60000"/>
                      <a:lumOff val="40000"/>
                    </a:schemeClr>
                  </a:solidFill>
                </a:rPr>
                <a:t>“</a:t>
              </a:r>
              <a:r>
                <a:rPr lang="en-US" sz="1300" dirty="0" smtClean="0"/>
                <a:t>There's no chance that the iPhone is going to get any significant market share. </a:t>
              </a:r>
              <a:br>
                <a:rPr lang="en-US" sz="1300" dirty="0" smtClean="0"/>
              </a:br>
              <a:r>
                <a:rPr lang="en-US" sz="1300" b="1" dirty="0" smtClean="0"/>
                <a:t>No chance.</a:t>
              </a:r>
              <a:r>
                <a:rPr lang="en-US" sz="1300" b="1" dirty="0" smtClean="0">
                  <a:solidFill>
                    <a:schemeClr val="bg2">
                      <a:lumMod val="60000"/>
                      <a:lumOff val="40000"/>
                    </a:schemeClr>
                  </a:solidFill>
                </a:rPr>
                <a:t>”</a:t>
              </a:r>
              <a:endParaRPr lang="en-US" sz="1300" b="1" dirty="0">
                <a:solidFill>
                  <a:schemeClr val="bg2">
                    <a:lumMod val="60000"/>
                    <a:lumOff val="40000"/>
                  </a:schemeClr>
                </a:solidFill>
              </a:endParaRPr>
            </a:p>
          </p:txBody>
        </p:sp>
        <p:grpSp>
          <p:nvGrpSpPr>
            <p:cNvPr id="11" name="Group 13"/>
            <p:cNvGrpSpPr/>
            <p:nvPr/>
          </p:nvGrpSpPr>
          <p:grpSpPr>
            <a:xfrm>
              <a:off x="182171" y="1479550"/>
              <a:ext cx="1783945" cy="2800080"/>
              <a:chOff x="354558" y="1584481"/>
              <a:chExt cx="1783945" cy="2800080"/>
            </a:xfrm>
          </p:grpSpPr>
          <p:pic>
            <p:nvPicPr>
              <p:cNvPr id="8" name="Picture 2" descr="http://images.appleinsider.com/ballmer-ap-photo.jpg"/>
              <p:cNvPicPr>
                <a:picLocks noChangeAspect="1" noChangeArrowheads="1"/>
              </p:cNvPicPr>
              <p:nvPr/>
            </p:nvPicPr>
            <p:blipFill>
              <a:blip r:embed="rId3" cstate="print"/>
              <a:srcRect/>
              <a:stretch>
                <a:fillRect/>
              </a:stretch>
            </p:blipFill>
            <p:spPr bwMode="auto">
              <a:xfrm flipH="1">
                <a:off x="354558" y="1584481"/>
                <a:ext cx="1746557" cy="1310775"/>
              </a:xfrm>
              <a:prstGeom prst="rect">
                <a:avLst/>
              </a:prstGeom>
              <a:noFill/>
            </p:spPr>
          </p:pic>
          <p:sp>
            <p:nvSpPr>
              <p:cNvPr id="10" name="TextBox 9"/>
              <p:cNvSpPr txBox="1"/>
              <p:nvPr/>
            </p:nvSpPr>
            <p:spPr>
              <a:xfrm>
                <a:off x="937405" y="3922896"/>
                <a:ext cx="1201098"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Ballmer</a:t>
                </a:r>
              </a:p>
              <a:p>
                <a:r>
                  <a:rPr lang="en-US" sz="1200" i="1" dirty="0" smtClean="0">
                    <a:solidFill>
                      <a:schemeClr val="tx1">
                        <a:lumMod val="75000"/>
                      </a:schemeClr>
                    </a:solidFill>
                  </a:rPr>
                  <a:t>  April 30, 2007</a:t>
                </a:r>
                <a:endParaRPr lang="en-US" sz="1200" i="1" dirty="0">
                  <a:solidFill>
                    <a:schemeClr val="tx1">
                      <a:lumMod val="75000"/>
                    </a:schemeClr>
                  </a:solidFill>
                </a:endParaRPr>
              </a:p>
            </p:txBody>
          </p:sp>
        </p:grpSp>
      </p:grpSp>
      <p:grpSp>
        <p:nvGrpSpPr>
          <p:cNvPr id="12" name="Group 73"/>
          <p:cNvGrpSpPr/>
          <p:nvPr/>
        </p:nvGrpSpPr>
        <p:grpSpPr>
          <a:xfrm>
            <a:off x="124148" y="811532"/>
            <a:ext cx="1857052" cy="2350771"/>
            <a:chOff x="4581848" y="4415790"/>
            <a:chExt cx="1857052" cy="2350770"/>
          </a:xfrm>
        </p:grpSpPr>
        <p:grpSp>
          <p:nvGrpSpPr>
            <p:cNvPr id="13" name="Group 67"/>
            <p:cNvGrpSpPr/>
            <p:nvPr/>
          </p:nvGrpSpPr>
          <p:grpSpPr>
            <a:xfrm>
              <a:off x="4581848" y="4415790"/>
              <a:ext cx="1857052" cy="2350770"/>
              <a:chOff x="101288" y="1428750"/>
              <a:chExt cx="1857052" cy="2350770"/>
            </a:xfrm>
          </p:grpSpPr>
          <p:sp>
            <p:nvSpPr>
              <p:cNvPr id="69" name="Rectangular Callout 68"/>
              <p:cNvSpPr/>
              <p:nvPr/>
            </p:nvSpPr>
            <p:spPr bwMode="auto">
              <a:xfrm>
                <a:off x="139700" y="1428750"/>
                <a:ext cx="1635760" cy="2350770"/>
              </a:xfrm>
              <a:prstGeom prst="wedgeRectCallout">
                <a:avLst>
                  <a:gd name="adj1" fmla="val -15205"/>
                  <a:gd name="adj2" fmla="val 634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0" name="TextBox 69"/>
              <p:cNvSpPr txBox="1"/>
              <p:nvPr/>
            </p:nvSpPr>
            <p:spPr>
              <a:xfrm>
                <a:off x="101288" y="2787442"/>
                <a:ext cx="1857052" cy="492443"/>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We have reinvented the phone.</a:t>
                </a:r>
                <a:r>
                  <a:rPr lang="en-US" sz="1300" dirty="0" smtClean="0">
                    <a:solidFill>
                      <a:schemeClr val="bg2">
                        <a:lumMod val="60000"/>
                        <a:lumOff val="40000"/>
                      </a:schemeClr>
                    </a:solidFill>
                  </a:rPr>
                  <a:t>”</a:t>
                </a:r>
                <a:endParaRPr lang="en-US" sz="1300" dirty="0">
                  <a:solidFill>
                    <a:schemeClr val="bg2">
                      <a:lumMod val="60000"/>
                      <a:lumOff val="40000"/>
                    </a:schemeClr>
                  </a:solidFill>
                </a:endParaRPr>
              </a:p>
            </p:txBody>
          </p:sp>
          <p:sp>
            <p:nvSpPr>
              <p:cNvPr id="73" name="TextBox 72"/>
              <p:cNvSpPr txBox="1"/>
              <p:nvPr/>
            </p:nvSpPr>
            <p:spPr>
              <a:xfrm>
                <a:off x="358140" y="3284565"/>
                <a:ext cx="1409360"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Jobs</a:t>
                </a:r>
              </a:p>
              <a:p>
                <a:r>
                  <a:rPr lang="en-US" sz="1200" i="1" dirty="0" smtClean="0">
                    <a:solidFill>
                      <a:schemeClr val="tx1">
                        <a:lumMod val="75000"/>
                      </a:schemeClr>
                    </a:solidFill>
                  </a:rPr>
                  <a:t>  January 10, 2007</a:t>
                </a:r>
                <a:endParaRPr lang="en-US" sz="1200" i="1" dirty="0">
                  <a:solidFill>
                    <a:schemeClr val="tx1">
                      <a:lumMod val="75000"/>
                    </a:schemeClr>
                  </a:solidFill>
                </a:endParaRPr>
              </a:p>
            </p:txBody>
          </p:sp>
        </p:grpSp>
        <p:pic>
          <p:nvPicPr>
            <p:cNvPr id="66" name="Picture 65" descr="SteveJobsAnnouncesIPhone.png"/>
            <p:cNvPicPr>
              <a:picLocks noChangeAspect="1"/>
            </p:cNvPicPr>
            <p:nvPr/>
          </p:nvPicPr>
          <p:blipFill>
            <a:blip r:embed="rId4" cstate="print"/>
            <a:stretch>
              <a:fillRect/>
            </a:stretch>
          </p:blipFill>
          <p:spPr>
            <a:xfrm>
              <a:off x="4704894" y="4503021"/>
              <a:ext cx="1444114" cy="1265319"/>
            </a:xfrm>
            <a:prstGeom prst="rect">
              <a:avLst/>
            </a:prstGeom>
          </p:spPr>
        </p:pic>
      </p:grpSp>
      <p:grpSp>
        <p:nvGrpSpPr>
          <p:cNvPr id="14" name="Group 108"/>
          <p:cNvGrpSpPr/>
          <p:nvPr/>
        </p:nvGrpSpPr>
        <p:grpSpPr>
          <a:xfrm>
            <a:off x="8562361" y="172357"/>
            <a:ext cx="178078" cy="3004457"/>
            <a:chOff x="8549661" y="343805"/>
            <a:chExt cx="178078" cy="3004457"/>
          </a:xfrm>
        </p:grpSpPr>
        <p:cxnSp>
          <p:nvCxnSpPr>
            <p:cNvPr id="90" name="Straight Arrow Connector 89"/>
            <p:cNvCxnSpPr/>
            <p:nvPr/>
          </p:nvCxnSpPr>
          <p:spPr>
            <a:xfrm rot="16200000" flipV="1">
              <a:off x="7136471" y="1843298"/>
              <a:ext cx="3004457" cy="5471"/>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549661" y="28047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549661" y="831044"/>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549661" y="1207141"/>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549661" y="2409638"/>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549661" y="201481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549661" y="162746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549661" y="31730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7416800" y="212015"/>
            <a:ext cx="1165666" cy="461665"/>
          </a:xfrm>
          <a:prstGeom prst="rect">
            <a:avLst/>
          </a:prstGeom>
          <a:noFill/>
        </p:spPr>
        <p:txBody>
          <a:bodyPr wrap="square" rtlCol="0">
            <a:spAutoFit/>
          </a:bodyPr>
          <a:lstStyle/>
          <a:p>
            <a:r>
              <a:rPr lang="en-US" sz="1200" dirty="0" smtClean="0">
                <a:solidFill>
                  <a:srgbClr val="6B8CB5"/>
                </a:solidFill>
              </a:rPr>
              <a:t>Market Share, North America</a:t>
            </a:r>
            <a:endParaRPr lang="en-US" sz="1200" dirty="0">
              <a:solidFill>
                <a:srgbClr val="6B8CB5"/>
              </a:solidFill>
            </a:endParaRPr>
          </a:p>
        </p:txBody>
      </p:sp>
      <p:sp>
        <p:nvSpPr>
          <p:cNvPr id="111" name="TextBox 110"/>
          <p:cNvSpPr txBox="1"/>
          <p:nvPr/>
        </p:nvSpPr>
        <p:spPr>
          <a:xfrm>
            <a:off x="8685282" y="2859966"/>
            <a:ext cx="490840" cy="276999"/>
          </a:xfrm>
          <a:prstGeom prst="rect">
            <a:avLst/>
          </a:prstGeom>
          <a:noFill/>
        </p:spPr>
        <p:txBody>
          <a:bodyPr wrap="none" rtlCol="0">
            <a:spAutoFit/>
          </a:bodyPr>
          <a:lstStyle/>
          <a:p>
            <a:r>
              <a:rPr lang="en-US" sz="1200" dirty="0" smtClean="0">
                <a:solidFill>
                  <a:srgbClr val="6B8CB5"/>
                </a:solidFill>
              </a:rPr>
              <a:t>10%</a:t>
            </a:r>
            <a:endParaRPr lang="en-US" sz="1200" dirty="0">
              <a:solidFill>
                <a:srgbClr val="6B8CB5"/>
              </a:solidFill>
            </a:endParaRPr>
          </a:p>
        </p:txBody>
      </p:sp>
      <p:sp>
        <p:nvSpPr>
          <p:cNvPr id="112" name="TextBox 111"/>
          <p:cNvSpPr txBox="1"/>
          <p:nvPr/>
        </p:nvSpPr>
        <p:spPr>
          <a:xfrm>
            <a:off x="8685282" y="2491665"/>
            <a:ext cx="490840" cy="276999"/>
          </a:xfrm>
          <a:prstGeom prst="rect">
            <a:avLst/>
          </a:prstGeom>
          <a:noFill/>
        </p:spPr>
        <p:txBody>
          <a:bodyPr wrap="none" rtlCol="0">
            <a:spAutoFit/>
          </a:bodyPr>
          <a:lstStyle/>
          <a:p>
            <a:r>
              <a:rPr lang="en-US" sz="1200" dirty="0" smtClean="0">
                <a:solidFill>
                  <a:srgbClr val="6B8CB5"/>
                </a:solidFill>
              </a:rPr>
              <a:t>20%</a:t>
            </a:r>
            <a:endParaRPr lang="en-US" sz="1200" dirty="0">
              <a:solidFill>
                <a:srgbClr val="6B8CB5"/>
              </a:solidFill>
            </a:endParaRPr>
          </a:p>
        </p:txBody>
      </p:sp>
      <p:sp>
        <p:nvSpPr>
          <p:cNvPr id="113" name="TextBox 112"/>
          <p:cNvSpPr txBox="1"/>
          <p:nvPr/>
        </p:nvSpPr>
        <p:spPr>
          <a:xfrm>
            <a:off x="8685282" y="2091615"/>
            <a:ext cx="490840" cy="276999"/>
          </a:xfrm>
          <a:prstGeom prst="rect">
            <a:avLst/>
          </a:prstGeom>
          <a:noFill/>
        </p:spPr>
        <p:txBody>
          <a:bodyPr wrap="none" rtlCol="0">
            <a:spAutoFit/>
          </a:bodyPr>
          <a:lstStyle/>
          <a:p>
            <a:r>
              <a:rPr lang="en-US" sz="1200" dirty="0" smtClean="0">
                <a:solidFill>
                  <a:srgbClr val="6B8CB5"/>
                </a:solidFill>
              </a:rPr>
              <a:t>30%</a:t>
            </a:r>
            <a:endParaRPr lang="en-US" sz="1200" dirty="0">
              <a:solidFill>
                <a:srgbClr val="6B8CB5"/>
              </a:solidFill>
            </a:endParaRPr>
          </a:p>
        </p:txBody>
      </p:sp>
      <p:sp>
        <p:nvSpPr>
          <p:cNvPr id="114" name="TextBox 113"/>
          <p:cNvSpPr txBox="1"/>
          <p:nvPr/>
        </p:nvSpPr>
        <p:spPr>
          <a:xfrm>
            <a:off x="8685282" y="1704265"/>
            <a:ext cx="490840" cy="276999"/>
          </a:xfrm>
          <a:prstGeom prst="rect">
            <a:avLst/>
          </a:prstGeom>
          <a:noFill/>
        </p:spPr>
        <p:txBody>
          <a:bodyPr wrap="none" rtlCol="0">
            <a:spAutoFit/>
          </a:bodyPr>
          <a:lstStyle/>
          <a:p>
            <a:r>
              <a:rPr lang="en-US" sz="1200" dirty="0" smtClean="0">
                <a:solidFill>
                  <a:srgbClr val="6B8CB5"/>
                </a:solidFill>
              </a:rPr>
              <a:t>40%</a:t>
            </a:r>
            <a:endParaRPr lang="en-US" sz="1200" dirty="0">
              <a:solidFill>
                <a:srgbClr val="6B8CB5"/>
              </a:solidFill>
            </a:endParaRPr>
          </a:p>
        </p:txBody>
      </p:sp>
      <p:sp>
        <p:nvSpPr>
          <p:cNvPr id="115" name="TextBox 114"/>
          <p:cNvSpPr txBox="1"/>
          <p:nvPr/>
        </p:nvSpPr>
        <p:spPr>
          <a:xfrm>
            <a:off x="8685282" y="1323266"/>
            <a:ext cx="490840" cy="276999"/>
          </a:xfrm>
          <a:prstGeom prst="rect">
            <a:avLst/>
          </a:prstGeom>
          <a:noFill/>
        </p:spPr>
        <p:txBody>
          <a:bodyPr wrap="none" rtlCol="0">
            <a:spAutoFit/>
          </a:bodyPr>
          <a:lstStyle/>
          <a:p>
            <a:r>
              <a:rPr lang="en-US" sz="1200" dirty="0" smtClean="0">
                <a:solidFill>
                  <a:srgbClr val="6B8CB5"/>
                </a:solidFill>
              </a:rPr>
              <a:t>50%</a:t>
            </a:r>
            <a:endParaRPr lang="en-US" sz="1200" dirty="0">
              <a:solidFill>
                <a:srgbClr val="6B8CB5"/>
              </a:solidFill>
            </a:endParaRPr>
          </a:p>
        </p:txBody>
      </p:sp>
      <p:sp>
        <p:nvSpPr>
          <p:cNvPr id="116" name="TextBox 115"/>
          <p:cNvSpPr txBox="1"/>
          <p:nvPr/>
        </p:nvSpPr>
        <p:spPr>
          <a:xfrm>
            <a:off x="8685282" y="904166"/>
            <a:ext cx="490840" cy="276999"/>
          </a:xfrm>
          <a:prstGeom prst="rect">
            <a:avLst/>
          </a:prstGeom>
          <a:noFill/>
        </p:spPr>
        <p:txBody>
          <a:bodyPr wrap="none" rtlCol="0">
            <a:spAutoFit/>
          </a:bodyPr>
          <a:lstStyle/>
          <a:p>
            <a:r>
              <a:rPr lang="en-US" sz="1200" dirty="0" smtClean="0">
                <a:solidFill>
                  <a:srgbClr val="6B8CB5"/>
                </a:solidFill>
              </a:rPr>
              <a:t>60%</a:t>
            </a:r>
            <a:endParaRPr lang="en-US" sz="1200" dirty="0">
              <a:solidFill>
                <a:srgbClr val="6B8CB5"/>
              </a:solidFill>
            </a:endParaRPr>
          </a:p>
        </p:txBody>
      </p:sp>
      <p:sp>
        <p:nvSpPr>
          <p:cNvPr id="117" name="TextBox 116"/>
          <p:cNvSpPr txBox="1"/>
          <p:nvPr/>
        </p:nvSpPr>
        <p:spPr>
          <a:xfrm>
            <a:off x="8685282" y="516815"/>
            <a:ext cx="490840" cy="276999"/>
          </a:xfrm>
          <a:prstGeom prst="rect">
            <a:avLst/>
          </a:prstGeom>
          <a:noFill/>
        </p:spPr>
        <p:txBody>
          <a:bodyPr wrap="none" rtlCol="0">
            <a:spAutoFit/>
          </a:bodyPr>
          <a:lstStyle/>
          <a:p>
            <a:r>
              <a:rPr lang="en-US" sz="1200" dirty="0" smtClean="0">
                <a:solidFill>
                  <a:srgbClr val="6B8CB5"/>
                </a:solidFill>
              </a:rPr>
              <a:t>70%</a:t>
            </a:r>
            <a:endParaRPr lang="en-US" sz="1200" dirty="0">
              <a:solidFill>
                <a:srgbClr val="6B8CB5"/>
              </a:solidFill>
            </a:endParaRPr>
          </a:p>
        </p:txBody>
      </p:sp>
      <p:grpSp>
        <p:nvGrpSpPr>
          <p:cNvPr id="15" name="Group 148"/>
          <p:cNvGrpSpPr/>
          <p:nvPr/>
        </p:nvGrpSpPr>
        <p:grpSpPr>
          <a:xfrm rot="21415063">
            <a:off x="1803400" y="847728"/>
            <a:ext cx="6629400" cy="901699"/>
            <a:chOff x="1803400" y="847728"/>
            <a:chExt cx="6629400" cy="901698"/>
          </a:xfrm>
        </p:grpSpPr>
        <p:cxnSp>
          <p:nvCxnSpPr>
            <p:cNvPr id="84" name="Straight Connector 83"/>
            <p:cNvCxnSpPr/>
            <p:nvPr/>
          </p:nvCxnSpPr>
          <p:spPr>
            <a:xfrm flipV="1">
              <a:off x="1803400" y="847728"/>
              <a:ext cx="6629400" cy="901698"/>
            </a:xfrm>
            <a:prstGeom prst="line">
              <a:avLst/>
            </a:prstGeom>
            <a:ln w="28575">
              <a:solidFill>
                <a:srgbClr val="6B8CB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1140294">
              <a:off x="2243128" y="1070357"/>
              <a:ext cx="5300425" cy="492442"/>
            </a:xfrm>
            <a:prstGeom prst="rect">
              <a:avLst/>
            </a:prstGeom>
            <a:noFill/>
            <a:ln>
              <a:noFill/>
            </a:ln>
          </p:spPr>
          <p:txBody>
            <a:bodyPr wrap="none" rtlCol="0">
              <a:spAutoFit/>
            </a:bodyPr>
            <a:lstStyle/>
            <a:p>
              <a:r>
                <a:rPr lang="en-US" sz="1200" dirty="0" smtClean="0"/>
                <a:t>“Windows mobile… soon acquiring 60% to 80% of the smartphone market” </a:t>
              </a:r>
            </a:p>
            <a:p>
              <a:endParaRPr lang="en-US" sz="400" dirty="0" smtClean="0"/>
            </a:p>
            <a:p>
              <a:r>
                <a:rPr lang="en-US" sz="1000" dirty="0" smtClean="0">
                  <a:solidFill>
                    <a:schemeClr val="tx1">
                      <a:lumMod val="75000"/>
                    </a:schemeClr>
                  </a:solidFill>
                </a:rPr>
                <a:t>   – Steve Ballmer, January 2007</a:t>
              </a:r>
              <a:endParaRPr lang="en-US" sz="1200" dirty="0">
                <a:solidFill>
                  <a:schemeClr val="tx1">
                    <a:lumMod val="75000"/>
                  </a:schemeClr>
                </a:solidFill>
              </a:endParaRPr>
            </a:p>
          </p:txBody>
        </p:sp>
      </p:grpSp>
    </p:spTree>
    <p:extLst>
      <p:ext uri="{BB962C8B-B14F-4D97-AF65-F5344CB8AC3E}">
        <p14:creationId xmlns:p14="http://schemas.microsoft.com/office/powerpoint/2010/main" val="22643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19</a:t>
            </a:fld>
            <a:endParaRPr lang="en-US"/>
          </a:p>
        </p:txBody>
      </p:sp>
      <p:sp>
        <p:nvSpPr>
          <p:cNvPr id="4" name="Title 3"/>
          <p:cNvSpPr>
            <a:spLocks noGrp="1"/>
          </p:cNvSpPr>
          <p:nvPr>
            <p:ph type="title"/>
          </p:nvPr>
        </p:nvSpPr>
        <p:spPr/>
        <p:txBody>
          <a:bodyPr/>
          <a:lstStyle/>
          <a:p>
            <a:r>
              <a:rPr lang="en-US" dirty="0" smtClean="0"/>
              <a:t>Physical Effort – Precision and Path</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81" y="1066800"/>
            <a:ext cx="4143420" cy="2438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76600"/>
            <a:ext cx="4838700" cy="30396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50361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96287" y="172357"/>
            <a:ext cx="8979835" cy="3618679"/>
            <a:chOff x="196287" y="172357"/>
            <a:chExt cx="8979835" cy="3618679"/>
          </a:xfrm>
        </p:grpSpPr>
        <p:grpSp>
          <p:nvGrpSpPr>
            <p:cNvPr id="58" name="Group 76"/>
            <p:cNvGrpSpPr/>
            <p:nvPr/>
          </p:nvGrpSpPr>
          <p:grpSpPr>
            <a:xfrm>
              <a:off x="196287" y="3125460"/>
              <a:ext cx="8752840" cy="665576"/>
              <a:chOff x="391160" y="3266526"/>
              <a:chExt cx="7133590" cy="395732"/>
            </a:xfrm>
          </p:grpSpPr>
          <p:grpSp>
            <p:nvGrpSpPr>
              <p:cNvPr id="59" name="Group 63"/>
              <p:cNvGrpSpPr/>
              <p:nvPr/>
            </p:nvGrpSpPr>
            <p:grpSpPr>
              <a:xfrm>
                <a:off x="391160" y="3343892"/>
                <a:ext cx="7133590" cy="318366"/>
                <a:chOff x="406400" y="4913612"/>
                <a:chExt cx="7133590" cy="318366"/>
              </a:xfrm>
            </p:grpSpPr>
            <p:cxnSp>
              <p:nvCxnSpPr>
                <p:cNvPr id="62" name="Straight Arrow Connector 61"/>
                <p:cNvCxnSpPr/>
                <p:nvPr/>
              </p:nvCxnSpPr>
              <p:spPr>
                <a:xfrm flipV="1">
                  <a:off x="406400" y="5032058"/>
                  <a:ext cx="7133590" cy="3493"/>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508292"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65813"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6325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6409337"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471125"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nvGrpSpPr>
                <p:cNvPr id="71" name="Group 44"/>
                <p:cNvGrpSpPr/>
                <p:nvPr/>
              </p:nvGrpSpPr>
              <p:grpSpPr>
                <a:xfrm>
                  <a:off x="4872042" y="5067283"/>
                  <a:ext cx="1246413" cy="164695"/>
                  <a:chOff x="1028704" y="5081588"/>
                  <a:chExt cx="1246413" cy="164695"/>
                </a:xfrm>
              </p:grpSpPr>
              <p:sp>
                <p:nvSpPr>
                  <p:cNvPr id="82" name="TextBox 81"/>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83" name="TextBox 82"/>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grpSp>
            <p:grpSp>
              <p:nvGrpSpPr>
                <p:cNvPr id="72" name="Group 45"/>
                <p:cNvGrpSpPr/>
                <p:nvPr/>
              </p:nvGrpSpPr>
              <p:grpSpPr>
                <a:xfrm>
                  <a:off x="1023925" y="5067283"/>
                  <a:ext cx="3232372" cy="164695"/>
                  <a:chOff x="1028704" y="5081588"/>
                  <a:chExt cx="3232372" cy="164695"/>
                </a:xfrm>
              </p:grpSpPr>
              <p:sp>
                <p:nvSpPr>
                  <p:cNvPr id="78" name="TextBox 77"/>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79" name="TextBox 78"/>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sp>
                <p:nvSpPr>
                  <p:cNvPr id="80" name="TextBox 79"/>
                  <p:cNvSpPr txBox="1"/>
                  <p:nvPr/>
                </p:nvSpPr>
                <p:spPr>
                  <a:xfrm>
                    <a:off x="2943230" y="5081588"/>
                    <a:ext cx="317729" cy="164695"/>
                  </a:xfrm>
                  <a:prstGeom prst="rect">
                    <a:avLst/>
                  </a:prstGeom>
                  <a:noFill/>
                  <a:ln>
                    <a:noFill/>
                  </a:ln>
                </p:spPr>
                <p:txBody>
                  <a:bodyPr wrap="none" rtlCol="0">
                    <a:spAutoFit/>
                  </a:bodyPr>
                  <a:lstStyle/>
                  <a:p>
                    <a:r>
                      <a:rPr lang="en-US" sz="1200" dirty="0" smtClean="0">
                        <a:solidFill>
                          <a:srgbClr val="6B8CB5"/>
                        </a:solidFill>
                      </a:rPr>
                      <a:t>Q3</a:t>
                    </a:r>
                    <a:endParaRPr lang="en-US" sz="1200" dirty="0">
                      <a:solidFill>
                        <a:srgbClr val="6B8CB5"/>
                      </a:solidFill>
                    </a:endParaRPr>
                  </a:p>
                </p:txBody>
              </p:sp>
              <p:sp>
                <p:nvSpPr>
                  <p:cNvPr id="81" name="TextBox 80"/>
                  <p:cNvSpPr txBox="1"/>
                  <p:nvPr/>
                </p:nvSpPr>
                <p:spPr>
                  <a:xfrm>
                    <a:off x="3943347" y="5081588"/>
                    <a:ext cx="317729" cy="164695"/>
                  </a:xfrm>
                  <a:prstGeom prst="rect">
                    <a:avLst/>
                  </a:prstGeom>
                  <a:noFill/>
                  <a:ln>
                    <a:noFill/>
                  </a:ln>
                </p:spPr>
                <p:txBody>
                  <a:bodyPr wrap="none" rtlCol="0">
                    <a:spAutoFit/>
                  </a:bodyPr>
                  <a:lstStyle/>
                  <a:p>
                    <a:r>
                      <a:rPr lang="en-US" sz="1200" dirty="0" smtClean="0">
                        <a:solidFill>
                          <a:srgbClr val="6B8CB5"/>
                        </a:solidFill>
                      </a:rPr>
                      <a:t>Q4</a:t>
                    </a:r>
                    <a:endParaRPr lang="en-US" sz="1200" dirty="0">
                      <a:solidFill>
                        <a:srgbClr val="6B8CB5"/>
                      </a:solidFill>
                    </a:endParaRPr>
                  </a:p>
                </p:txBody>
              </p:sp>
            </p:grpSp>
            <p:cxnSp>
              <p:nvCxnSpPr>
                <p:cNvPr id="74" name="Straight Connector 73"/>
                <p:cNvCxnSpPr/>
                <p:nvPr/>
              </p:nvCxnSpPr>
              <p:spPr>
                <a:xfrm rot="5400000">
                  <a:off x="2570762"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36137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4604053" y="3266528"/>
                <a:ext cx="652743" cy="219594"/>
              </a:xfrm>
              <a:prstGeom prst="rect">
                <a:avLst/>
              </a:prstGeom>
              <a:noFill/>
              <a:ln>
                <a:noFill/>
              </a:ln>
            </p:spPr>
            <p:txBody>
              <a:bodyPr wrap="square" rtlCol="0">
                <a:spAutoFit/>
              </a:bodyPr>
              <a:lstStyle/>
              <a:p>
                <a:r>
                  <a:rPr lang="en-US" dirty="0" smtClean="0">
                    <a:solidFill>
                      <a:srgbClr val="6B8CB5"/>
                    </a:solidFill>
                  </a:rPr>
                  <a:t>2008</a:t>
                </a:r>
                <a:endParaRPr lang="en-US" dirty="0">
                  <a:solidFill>
                    <a:srgbClr val="6B8CB5"/>
                  </a:solidFill>
                </a:endParaRPr>
              </a:p>
            </p:txBody>
          </p:sp>
          <p:sp>
            <p:nvSpPr>
              <p:cNvPr id="61" name="TextBox 60"/>
              <p:cNvSpPr txBox="1"/>
              <p:nvPr/>
            </p:nvSpPr>
            <p:spPr>
              <a:xfrm>
                <a:off x="804759" y="3266526"/>
                <a:ext cx="652743" cy="219594"/>
              </a:xfrm>
              <a:prstGeom prst="rect">
                <a:avLst/>
              </a:prstGeom>
              <a:noFill/>
              <a:ln>
                <a:noFill/>
              </a:ln>
            </p:spPr>
            <p:txBody>
              <a:bodyPr wrap="square" rtlCol="0">
                <a:spAutoFit/>
              </a:bodyPr>
              <a:lstStyle/>
              <a:p>
                <a:r>
                  <a:rPr lang="en-US" dirty="0" smtClean="0">
                    <a:solidFill>
                      <a:srgbClr val="6B8CB5"/>
                    </a:solidFill>
                  </a:rPr>
                  <a:t>2007</a:t>
                </a:r>
                <a:endParaRPr lang="en-US" dirty="0">
                  <a:solidFill>
                    <a:srgbClr val="6B8CB5"/>
                  </a:solidFill>
                </a:endParaRPr>
              </a:p>
            </p:txBody>
          </p:sp>
        </p:grpSp>
        <p:grpSp>
          <p:nvGrpSpPr>
            <p:cNvPr id="85" name="Group 108"/>
            <p:cNvGrpSpPr/>
            <p:nvPr/>
          </p:nvGrpSpPr>
          <p:grpSpPr>
            <a:xfrm>
              <a:off x="8562361" y="172357"/>
              <a:ext cx="178078" cy="3004457"/>
              <a:chOff x="8549661" y="343805"/>
              <a:chExt cx="178078" cy="3004457"/>
            </a:xfrm>
          </p:grpSpPr>
          <p:cxnSp>
            <p:nvCxnSpPr>
              <p:cNvPr id="86" name="Straight Arrow Connector 85"/>
              <p:cNvCxnSpPr/>
              <p:nvPr/>
            </p:nvCxnSpPr>
            <p:spPr>
              <a:xfrm rot="16200000" flipV="1">
                <a:off x="7136471" y="1843298"/>
                <a:ext cx="3004457" cy="5471"/>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549661" y="28047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549661" y="831044"/>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549661" y="1207141"/>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549661" y="2409638"/>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549661" y="201481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549661" y="162746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549661" y="31730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100" name="TextBox 99"/>
            <p:cNvSpPr txBox="1"/>
            <p:nvPr/>
          </p:nvSpPr>
          <p:spPr>
            <a:xfrm>
              <a:off x="7416800" y="212015"/>
              <a:ext cx="1165666" cy="461665"/>
            </a:xfrm>
            <a:prstGeom prst="rect">
              <a:avLst/>
            </a:prstGeom>
            <a:noFill/>
          </p:spPr>
          <p:txBody>
            <a:bodyPr wrap="square" rtlCol="0">
              <a:spAutoFit/>
            </a:bodyPr>
            <a:lstStyle/>
            <a:p>
              <a:r>
                <a:rPr lang="en-US" sz="1200" dirty="0" smtClean="0">
                  <a:solidFill>
                    <a:srgbClr val="6B8CB5"/>
                  </a:solidFill>
                </a:rPr>
                <a:t>Market Share, North America</a:t>
              </a:r>
              <a:endParaRPr lang="en-US" sz="1200" dirty="0">
                <a:solidFill>
                  <a:srgbClr val="6B8CB5"/>
                </a:solidFill>
              </a:endParaRPr>
            </a:p>
          </p:txBody>
        </p:sp>
        <p:sp>
          <p:nvSpPr>
            <p:cNvPr id="101" name="TextBox 100"/>
            <p:cNvSpPr txBox="1"/>
            <p:nvPr/>
          </p:nvSpPr>
          <p:spPr>
            <a:xfrm>
              <a:off x="8685282" y="2859966"/>
              <a:ext cx="490840" cy="276999"/>
            </a:xfrm>
            <a:prstGeom prst="rect">
              <a:avLst/>
            </a:prstGeom>
            <a:noFill/>
          </p:spPr>
          <p:txBody>
            <a:bodyPr wrap="none" rtlCol="0">
              <a:spAutoFit/>
            </a:bodyPr>
            <a:lstStyle/>
            <a:p>
              <a:r>
                <a:rPr lang="en-US" sz="1200" dirty="0" smtClean="0">
                  <a:solidFill>
                    <a:srgbClr val="6B8CB5"/>
                  </a:solidFill>
                </a:rPr>
                <a:t>10%</a:t>
              </a:r>
              <a:endParaRPr lang="en-US" sz="1200" dirty="0">
                <a:solidFill>
                  <a:srgbClr val="6B8CB5"/>
                </a:solidFill>
              </a:endParaRPr>
            </a:p>
          </p:txBody>
        </p:sp>
        <p:sp>
          <p:nvSpPr>
            <p:cNvPr id="102" name="TextBox 101"/>
            <p:cNvSpPr txBox="1"/>
            <p:nvPr/>
          </p:nvSpPr>
          <p:spPr>
            <a:xfrm>
              <a:off x="8685282" y="2491665"/>
              <a:ext cx="490840" cy="276999"/>
            </a:xfrm>
            <a:prstGeom prst="rect">
              <a:avLst/>
            </a:prstGeom>
            <a:noFill/>
          </p:spPr>
          <p:txBody>
            <a:bodyPr wrap="none" rtlCol="0">
              <a:spAutoFit/>
            </a:bodyPr>
            <a:lstStyle/>
            <a:p>
              <a:r>
                <a:rPr lang="en-US" sz="1200" dirty="0" smtClean="0">
                  <a:solidFill>
                    <a:srgbClr val="6B8CB5"/>
                  </a:solidFill>
                </a:rPr>
                <a:t>20%</a:t>
              </a:r>
              <a:endParaRPr lang="en-US" sz="1200" dirty="0">
                <a:solidFill>
                  <a:srgbClr val="6B8CB5"/>
                </a:solidFill>
              </a:endParaRPr>
            </a:p>
          </p:txBody>
        </p:sp>
        <p:sp>
          <p:nvSpPr>
            <p:cNvPr id="103" name="TextBox 102"/>
            <p:cNvSpPr txBox="1"/>
            <p:nvPr/>
          </p:nvSpPr>
          <p:spPr>
            <a:xfrm>
              <a:off x="8685282" y="2091615"/>
              <a:ext cx="490840" cy="276999"/>
            </a:xfrm>
            <a:prstGeom prst="rect">
              <a:avLst/>
            </a:prstGeom>
            <a:noFill/>
          </p:spPr>
          <p:txBody>
            <a:bodyPr wrap="none" rtlCol="0">
              <a:spAutoFit/>
            </a:bodyPr>
            <a:lstStyle/>
            <a:p>
              <a:r>
                <a:rPr lang="en-US" sz="1200" dirty="0" smtClean="0">
                  <a:solidFill>
                    <a:srgbClr val="6B8CB5"/>
                  </a:solidFill>
                </a:rPr>
                <a:t>30%</a:t>
              </a:r>
              <a:endParaRPr lang="en-US" sz="1200" dirty="0">
                <a:solidFill>
                  <a:srgbClr val="6B8CB5"/>
                </a:solidFill>
              </a:endParaRPr>
            </a:p>
          </p:txBody>
        </p:sp>
        <p:sp>
          <p:nvSpPr>
            <p:cNvPr id="104" name="TextBox 103"/>
            <p:cNvSpPr txBox="1"/>
            <p:nvPr/>
          </p:nvSpPr>
          <p:spPr>
            <a:xfrm>
              <a:off x="8685282" y="1704265"/>
              <a:ext cx="490840" cy="276999"/>
            </a:xfrm>
            <a:prstGeom prst="rect">
              <a:avLst/>
            </a:prstGeom>
            <a:noFill/>
          </p:spPr>
          <p:txBody>
            <a:bodyPr wrap="none" rtlCol="0">
              <a:spAutoFit/>
            </a:bodyPr>
            <a:lstStyle/>
            <a:p>
              <a:r>
                <a:rPr lang="en-US" sz="1200" dirty="0" smtClean="0">
                  <a:solidFill>
                    <a:srgbClr val="6B8CB5"/>
                  </a:solidFill>
                </a:rPr>
                <a:t>40%</a:t>
              </a:r>
              <a:endParaRPr lang="en-US" sz="1200" dirty="0">
                <a:solidFill>
                  <a:srgbClr val="6B8CB5"/>
                </a:solidFill>
              </a:endParaRPr>
            </a:p>
          </p:txBody>
        </p:sp>
        <p:sp>
          <p:nvSpPr>
            <p:cNvPr id="105" name="TextBox 104"/>
            <p:cNvSpPr txBox="1"/>
            <p:nvPr/>
          </p:nvSpPr>
          <p:spPr>
            <a:xfrm>
              <a:off x="8685282" y="1323266"/>
              <a:ext cx="490840" cy="276999"/>
            </a:xfrm>
            <a:prstGeom prst="rect">
              <a:avLst/>
            </a:prstGeom>
            <a:noFill/>
          </p:spPr>
          <p:txBody>
            <a:bodyPr wrap="none" rtlCol="0">
              <a:spAutoFit/>
            </a:bodyPr>
            <a:lstStyle/>
            <a:p>
              <a:r>
                <a:rPr lang="en-US" sz="1200" dirty="0" smtClean="0">
                  <a:solidFill>
                    <a:srgbClr val="6B8CB5"/>
                  </a:solidFill>
                </a:rPr>
                <a:t>50%</a:t>
              </a:r>
              <a:endParaRPr lang="en-US" sz="1200" dirty="0">
                <a:solidFill>
                  <a:srgbClr val="6B8CB5"/>
                </a:solidFill>
              </a:endParaRPr>
            </a:p>
          </p:txBody>
        </p:sp>
        <p:sp>
          <p:nvSpPr>
            <p:cNvPr id="108" name="TextBox 107"/>
            <p:cNvSpPr txBox="1"/>
            <p:nvPr/>
          </p:nvSpPr>
          <p:spPr>
            <a:xfrm>
              <a:off x="8685282" y="904166"/>
              <a:ext cx="490840" cy="276999"/>
            </a:xfrm>
            <a:prstGeom prst="rect">
              <a:avLst/>
            </a:prstGeom>
            <a:noFill/>
          </p:spPr>
          <p:txBody>
            <a:bodyPr wrap="none" rtlCol="0">
              <a:spAutoFit/>
            </a:bodyPr>
            <a:lstStyle/>
            <a:p>
              <a:r>
                <a:rPr lang="en-US" sz="1200" dirty="0" smtClean="0">
                  <a:solidFill>
                    <a:srgbClr val="6B8CB5"/>
                  </a:solidFill>
                </a:rPr>
                <a:t>60%</a:t>
              </a:r>
              <a:endParaRPr lang="en-US" sz="1200" dirty="0">
                <a:solidFill>
                  <a:srgbClr val="6B8CB5"/>
                </a:solidFill>
              </a:endParaRPr>
            </a:p>
          </p:txBody>
        </p:sp>
        <p:sp>
          <p:nvSpPr>
            <p:cNvPr id="109" name="TextBox 108"/>
            <p:cNvSpPr txBox="1"/>
            <p:nvPr/>
          </p:nvSpPr>
          <p:spPr>
            <a:xfrm>
              <a:off x="8685282" y="516815"/>
              <a:ext cx="490840" cy="276999"/>
            </a:xfrm>
            <a:prstGeom prst="rect">
              <a:avLst/>
            </a:prstGeom>
            <a:noFill/>
          </p:spPr>
          <p:txBody>
            <a:bodyPr wrap="none" rtlCol="0">
              <a:spAutoFit/>
            </a:bodyPr>
            <a:lstStyle/>
            <a:p>
              <a:r>
                <a:rPr lang="en-US" sz="1200" dirty="0" smtClean="0">
                  <a:solidFill>
                    <a:srgbClr val="6B8CB5"/>
                  </a:solidFill>
                </a:rPr>
                <a:t>70%</a:t>
              </a:r>
              <a:endParaRPr lang="en-US" sz="1200" dirty="0">
                <a:solidFill>
                  <a:srgbClr val="6B8CB5"/>
                </a:solidFill>
              </a:endParaRPr>
            </a:p>
          </p:txBody>
        </p:sp>
      </p:grpSp>
      <p:sp>
        <p:nvSpPr>
          <p:cNvPr id="4" name="Title 3"/>
          <p:cNvSpPr>
            <a:spLocks noGrp="1"/>
          </p:cNvSpPr>
          <p:nvPr>
            <p:ph type="title"/>
          </p:nvPr>
        </p:nvSpPr>
        <p:spPr/>
        <p:txBody>
          <a:bodyPr/>
          <a:lstStyle/>
          <a:p>
            <a:r>
              <a:rPr smtClean="0"/>
              <a:t>Lost Market Share</a:t>
            </a:r>
            <a:endParaRPr lang="en-US" dirty="0"/>
          </a:p>
        </p:txBody>
      </p:sp>
      <p:grpSp>
        <p:nvGrpSpPr>
          <p:cNvPr id="7" name="Group 55"/>
          <p:cNvGrpSpPr/>
          <p:nvPr/>
        </p:nvGrpSpPr>
        <p:grpSpPr>
          <a:xfrm>
            <a:off x="421328" y="3867149"/>
            <a:ext cx="1994212" cy="2863850"/>
            <a:chOff x="101288" y="1428750"/>
            <a:chExt cx="1994212" cy="2863850"/>
          </a:xfrm>
        </p:grpSpPr>
        <p:sp>
          <p:nvSpPr>
            <p:cNvPr id="53" name="Rectangular Callout 52"/>
            <p:cNvSpPr/>
            <p:nvPr/>
          </p:nvSpPr>
          <p:spPr bwMode="auto">
            <a:xfrm>
              <a:off x="139700" y="1428750"/>
              <a:ext cx="1835150" cy="2863850"/>
            </a:xfrm>
            <a:prstGeom prst="wedgeRectCallout">
              <a:avLst>
                <a:gd name="adj1" fmla="val 39752"/>
                <a:gd name="adj2" fmla="val -64857"/>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01288" y="2787442"/>
              <a:ext cx="1994212" cy="1092607"/>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There's no chance that the iPhone is going to get any significant market share. </a:t>
              </a:r>
              <a:br>
                <a:rPr lang="en-US" sz="1300" dirty="0" smtClean="0"/>
              </a:br>
              <a:r>
                <a:rPr lang="en-US" sz="1300" b="1" dirty="0" smtClean="0"/>
                <a:t>No chance.</a:t>
              </a:r>
              <a:r>
                <a:rPr lang="en-US" sz="1300" b="1" dirty="0" smtClean="0">
                  <a:solidFill>
                    <a:schemeClr val="bg2">
                      <a:lumMod val="60000"/>
                      <a:lumOff val="40000"/>
                    </a:schemeClr>
                  </a:solidFill>
                </a:rPr>
                <a:t>”</a:t>
              </a:r>
              <a:endParaRPr lang="en-US" sz="1300" b="1" dirty="0">
                <a:solidFill>
                  <a:schemeClr val="bg2">
                    <a:lumMod val="60000"/>
                    <a:lumOff val="40000"/>
                  </a:schemeClr>
                </a:solidFill>
              </a:endParaRPr>
            </a:p>
          </p:txBody>
        </p:sp>
        <p:grpSp>
          <p:nvGrpSpPr>
            <p:cNvPr id="11" name="Group 13"/>
            <p:cNvGrpSpPr/>
            <p:nvPr/>
          </p:nvGrpSpPr>
          <p:grpSpPr>
            <a:xfrm>
              <a:off x="182171" y="1479550"/>
              <a:ext cx="1783945" cy="2800080"/>
              <a:chOff x="354558" y="1584481"/>
              <a:chExt cx="1783945" cy="2800080"/>
            </a:xfrm>
          </p:grpSpPr>
          <p:pic>
            <p:nvPicPr>
              <p:cNvPr id="8" name="Picture 2" descr="http://images.appleinsider.com/ballmer-ap-photo.jpg"/>
              <p:cNvPicPr>
                <a:picLocks noChangeAspect="1" noChangeArrowheads="1"/>
              </p:cNvPicPr>
              <p:nvPr/>
            </p:nvPicPr>
            <p:blipFill>
              <a:blip r:embed="rId3" cstate="print"/>
              <a:srcRect/>
              <a:stretch>
                <a:fillRect/>
              </a:stretch>
            </p:blipFill>
            <p:spPr bwMode="auto">
              <a:xfrm flipH="1">
                <a:off x="354558" y="1584481"/>
                <a:ext cx="1746557" cy="1310775"/>
              </a:xfrm>
              <a:prstGeom prst="rect">
                <a:avLst/>
              </a:prstGeom>
              <a:noFill/>
            </p:spPr>
          </p:pic>
          <p:sp>
            <p:nvSpPr>
              <p:cNvPr id="10" name="TextBox 9"/>
              <p:cNvSpPr txBox="1"/>
              <p:nvPr/>
            </p:nvSpPr>
            <p:spPr>
              <a:xfrm>
                <a:off x="937405" y="3922896"/>
                <a:ext cx="1201098"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Ballmer</a:t>
                </a:r>
              </a:p>
              <a:p>
                <a:r>
                  <a:rPr lang="en-US" sz="1200" i="1" dirty="0" smtClean="0">
                    <a:solidFill>
                      <a:schemeClr val="tx1">
                        <a:lumMod val="75000"/>
                      </a:schemeClr>
                    </a:solidFill>
                  </a:rPr>
                  <a:t>  April 30, 2007</a:t>
                </a:r>
                <a:endParaRPr lang="en-US" sz="1200" i="1" dirty="0">
                  <a:solidFill>
                    <a:schemeClr val="tx1">
                      <a:lumMod val="75000"/>
                    </a:schemeClr>
                  </a:solidFill>
                </a:endParaRPr>
              </a:p>
            </p:txBody>
          </p:sp>
        </p:grpSp>
      </p:grpSp>
      <p:grpSp>
        <p:nvGrpSpPr>
          <p:cNvPr id="12" name="Group 73"/>
          <p:cNvGrpSpPr/>
          <p:nvPr/>
        </p:nvGrpSpPr>
        <p:grpSpPr>
          <a:xfrm>
            <a:off x="124148" y="811532"/>
            <a:ext cx="1895152" cy="2350771"/>
            <a:chOff x="4581848" y="4415790"/>
            <a:chExt cx="1895152" cy="2350770"/>
          </a:xfrm>
        </p:grpSpPr>
        <p:grpSp>
          <p:nvGrpSpPr>
            <p:cNvPr id="13" name="Group 67"/>
            <p:cNvGrpSpPr/>
            <p:nvPr/>
          </p:nvGrpSpPr>
          <p:grpSpPr>
            <a:xfrm>
              <a:off x="4581848" y="4415790"/>
              <a:ext cx="1895152" cy="2350770"/>
              <a:chOff x="101288" y="1428750"/>
              <a:chExt cx="1895152" cy="2350770"/>
            </a:xfrm>
          </p:grpSpPr>
          <p:sp>
            <p:nvSpPr>
              <p:cNvPr id="69" name="Rectangular Callout 68"/>
              <p:cNvSpPr/>
              <p:nvPr/>
            </p:nvSpPr>
            <p:spPr bwMode="auto">
              <a:xfrm>
                <a:off x="139700" y="1428750"/>
                <a:ext cx="1635760" cy="2350770"/>
              </a:xfrm>
              <a:prstGeom prst="wedgeRectCallout">
                <a:avLst>
                  <a:gd name="adj1" fmla="val -15205"/>
                  <a:gd name="adj2" fmla="val 634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0" name="TextBox 69"/>
              <p:cNvSpPr txBox="1"/>
              <p:nvPr/>
            </p:nvSpPr>
            <p:spPr>
              <a:xfrm>
                <a:off x="101288" y="2787442"/>
                <a:ext cx="1895152" cy="523220"/>
              </a:xfrm>
              <a:prstGeom prst="rect">
                <a:avLst/>
              </a:prstGeom>
              <a:noFill/>
            </p:spPr>
            <p:txBody>
              <a:bodyPr wrap="square" rtlCol="0">
                <a:spAutoFit/>
              </a:bodyPr>
              <a:lstStyle/>
              <a:p>
                <a:r>
                  <a:rPr lang="en-US" sz="1400" dirty="0" smtClean="0">
                    <a:solidFill>
                      <a:schemeClr val="bg2">
                        <a:lumMod val="60000"/>
                        <a:lumOff val="40000"/>
                      </a:schemeClr>
                    </a:solidFill>
                  </a:rPr>
                  <a:t>“</a:t>
                </a:r>
                <a:r>
                  <a:rPr lang="en-US" sz="1300" dirty="0" smtClean="0"/>
                  <a:t>We have reinvented the phone.</a:t>
                </a:r>
                <a:r>
                  <a:rPr lang="en-US" sz="1300" dirty="0" smtClean="0">
                    <a:solidFill>
                      <a:schemeClr val="bg2">
                        <a:lumMod val="60000"/>
                        <a:lumOff val="40000"/>
                      </a:schemeClr>
                    </a:solidFill>
                  </a:rPr>
                  <a:t>”</a:t>
                </a:r>
                <a:endParaRPr lang="en-US" sz="1300" dirty="0">
                  <a:solidFill>
                    <a:schemeClr val="bg2">
                      <a:lumMod val="60000"/>
                      <a:lumOff val="40000"/>
                    </a:schemeClr>
                  </a:solidFill>
                </a:endParaRPr>
              </a:p>
            </p:txBody>
          </p:sp>
          <p:sp>
            <p:nvSpPr>
              <p:cNvPr id="73" name="TextBox 72"/>
              <p:cNvSpPr txBox="1"/>
              <p:nvPr/>
            </p:nvSpPr>
            <p:spPr>
              <a:xfrm>
                <a:off x="358140" y="3284565"/>
                <a:ext cx="1409360"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Jobs</a:t>
                </a:r>
              </a:p>
              <a:p>
                <a:r>
                  <a:rPr lang="en-US" sz="1200" i="1" dirty="0" smtClean="0">
                    <a:solidFill>
                      <a:schemeClr val="tx1">
                        <a:lumMod val="75000"/>
                      </a:schemeClr>
                    </a:solidFill>
                  </a:rPr>
                  <a:t>  January 10, 2007</a:t>
                </a:r>
                <a:endParaRPr lang="en-US" sz="1200" i="1" dirty="0">
                  <a:solidFill>
                    <a:schemeClr val="tx1">
                      <a:lumMod val="75000"/>
                    </a:schemeClr>
                  </a:solidFill>
                </a:endParaRPr>
              </a:p>
            </p:txBody>
          </p:sp>
        </p:grpSp>
        <p:pic>
          <p:nvPicPr>
            <p:cNvPr id="66" name="Picture 65" descr="SteveJobsAnnouncesIPhone.png"/>
            <p:cNvPicPr>
              <a:picLocks noChangeAspect="1"/>
            </p:cNvPicPr>
            <p:nvPr/>
          </p:nvPicPr>
          <p:blipFill>
            <a:blip r:embed="rId4" cstate="print"/>
            <a:stretch>
              <a:fillRect/>
            </a:stretch>
          </p:blipFill>
          <p:spPr>
            <a:xfrm>
              <a:off x="4704894" y="4503021"/>
              <a:ext cx="1444114" cy="1265319"/>
            </a:xfrm>
            <a:prstGeom prst="rect">
              <a:avLst/>
            </a:prstGeom>
          </p:spPr>
        </p:pic>
      </p:grpSp>
      <p:grpSp>
        <p:nvGrpSpPr>
          <p:cNvPr id="15" name="Group 148"/>
          <p:cNvGrpSpPr/>
          <p:nvPr/>
        </p:nvGrpSpPr>
        <p:grpSpPr>
          <a:xfrm rot="21415063">
            <a:off x="1803400" y="847728"/>
            <a:ext cx="6629400" cy="901699"/>
            <a:chOff x="1803400" y="847728"/>
            <a:chExt cx="6629400" cy="901698"/>
          </a:xfrm>
        </p:grpSpPr>
        <p:cxnSp>
          <p:nvCxnSpPr>
            <p:cNvPr id="84" name="Straight Connector 83"/>
            <p:cNvCxnSpPr/>
            <p:nvPr/>
          </p:nvCxnSpPr>
          <p:spPr>
            <a:xfrm flipV="1">
              <a:off x="1803400" y="847728"/>
              <a:ext cx="6629400" cy="901698"/>
            </a:xfrm>
            <a:prstGeom prst="line">
              <a:avLst/>
            </a:prstGeom>
            <a:ln w="28575">
              <a:solidFill>
                <a:srgbClr val="6B8CB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1140294">
              <a:off x="2243128" y="1070357"/>
              <a:ext cx="5300425" cy="492442"/>
            </a:xfrm>
            <a:prstGeom prst="rect">
              <a:avLst/>
            </a:prstGeom>
            <a:noFill/>
            <a:ln>
              <a:noFill/>
            </a:ln>
          </p:spPr>
          <p:txBody>
            <a:bodyPr wrap="none" rtlCol="0">
              <a:spAutoFit/>
            </a:bodyPr>
            <a:lstStyle/>
            <a:p>
              <a:r>
                <a:rPr lang="en-US" sz="1200" dirty="0" smtClean="0"/>
                <a:t>“Windows mobile… soon acquiring 60% to 80% of the smartphone market” </a:t>
              </a:r>
            </a:p>
            <a:p>
              <a:endParaRPr lang="en-US" sz="400" dirty="0" smtClean="0"/>
            </a:p>
            <a:p>
              <a:r>
                <a:rPr lang="en-US" sz="1000" dirty="0" smtClean="0">
                  <a:solidFill>
                    <a:schemeClr val="tx1">
                      <a:lumMod val="75000"/>
                    </a:schemeClr>
                  </a:solidFill>
                </a:rPr>
                <a:t>   – Steve Ballmer, January 2007</a:t>
              </a:r>
              <a:endParaRPr lang="en-US" sz="1200" dirty="0">
                <a:solidFill>
                  <a:schemeClr val="tx1">
                    <a:lumMod val="75000"/>
                  </a:schemeClr>
                </a:solidFill>
              </a:endParaRPr>
            </a:p>
          </p:txBody>
        </p:sp>
      </p:grpSp>
      <p:sp>
        <p:nvSpPr>
          <p:cNvPr id="56" name="Rectangle 55"/>
          <p:cNvSpPr/>
          <p:nvPr/>
        </p:nvSpPr>
        <p:spPr bwMode="auto">
          <a:xfrm>
            <a:off x="-211049" y="-165239"/>
            <a:ext cx="9567511" cy="7228572"/>
          </a:xfrm>
          <a:prstGeom prst="rect">
            <a:avLst/>
          </a:prstGeom>
          <a:solidFill>
            <a:srgbClr val="000000">
              <a:alpha val="38824"/>
            </a:srgbClr>
          </a:solidFill>
          <a:ln>
            <a:solidFill>
              <a:schemeClr val="bg1"/>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aphicFrame>
        <p:nvGraphicFramePr>
          <p:cNvPr id="168" name="Group 41"/>
          <p:cNvGraphicFramePr>
            <a:graphicFrameLocks noGrp="1"/>
          </p:cNvGraphicFramePr>
          <p:nvPr>
            <p:ph idx="1"/>
            <p:extLst>
              <p:ext uri="{D42A27DB-BD31-4B8C-83A1-F6EECF244321}">
                <p14:modId xmlns:p14="http://schemas.microsoft.com/office/powerpoint/2010/main" val="3824263828"/>
              </p:ext>
            </p:extLst>
          </p:nvPr>
        </p:nvGraphicFramePr>
        <p:xfrm>
          <a:off x="3124201" y="3088401"/>
          <a:ext cx="3084513" cy="965439"/>
        </p:xfrm>
        <a:graphic>
          <a:graphicData uri="http://schemas.openxmlformats.org/drawingml/2006/table">
            <a:tbl>
              <a:tblPr>
                <a:tableStyleId>{E269D01E-BC32-4049-B463-5C60D7B0CCD2}</a:tableStyleId>
              </a:tblPr>
              <a:tblGrid>
                <a:gridCol w="1542415"/>
                <a:gridCol w="862330"/>
                <a:gridCol w="679768"/>
              </a:tblGrid>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Device</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CCD7E6"/>
                          </a:solidFill>
                          <a:effectLst/>
                          <a:latin typeface="Arial" charset="0"/>
                        </a:rPr>
                        <a:t>Carrier</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Cost</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2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effectLst/>
                        </a:rPr>
                        <a:t>Windows Mobile</a:t>
                      </a:r>
                      <a:endParaRPr kumimoji="0" 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Any</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$99</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effectLst/>
                        </a:rPr>
                        <a:t>iPhone</a:t>
                      </a:r>
                      <a:endParaRPr kumimoji="0" 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ATT</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mn-lt"/>
                        </a:rPr>
                        <a:t>$399</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spTree>
    <p:extLst>
      <p:ext uri="{BB962C8B-B14F-4D97-AF65-F5344CB8AC3E}">
        <p14:creationId xmlns:p14="http://schemas.microsoft.com/office/powerpoint/2010/main" val="313755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196287" y="172357"/>
            <a:ext cx="8979835" cy="3618679"/>
            <a:chOff x="196287" y="172357"/>
            <a:chExt cx="8979835" cy="3618679"/>
          </a:xfrm>
        </p:grpSpPr>
        <p:grpSp>
          <p:nvGrpSpPr>
            <p:cNvPr id="72" name="Group 76"/>
            <p:cNvGrpSpPr/>
            <p:nvPr/>
          </p:nvGrpSpPr>
          <p:grpSpPr>
            <a:xfrm>
              <a:off x="196287" y="3125460"/>
              <a:ext cx="8752840" cy="665576"/>
              <a:chOff x="391160" y="3266526"/>
              <a:chExt cx="7133590" cy="395732"/>
            </a:xfrm>
          </p:grpSpPr>
          <p:grpSp>
            <p:nvGrpSpPr>
              <p:cNvPr id="105" name="Group 63"/>
              <p:cNvGrpSpPr/>
              <p:nvPr/>
            </p:nvGrpSpPr>
            <p:grpSpPr>
              <a:xfrm>
                <a:off x="391160" y="3343892"/>
                <a:ext cx="7133590" cy="318366"/>
                <a:chOff x="406400" y="4913612"/>
                <a:chExt cx="7133590" cy="318366"/>
              </a:xfrm>
            </p:grpSpPr>
            <p:cxnSp>
              <p:nvCxnSpPr>
                <p:cNvPr id="119" name="Straight Arrow Connector 118"/>
                <p:cNvCxnSpPr/>
                <p:nvPr/>
              </p:nvCxnSpPr>
              <p:spPr>
                <a:xfrm flipV="1">
                  <a:off x="406400" y="5032058"/>
                  <a:ext cx="7133590" cy="3493"/>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4508292"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665813"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16325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6409337"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5471125"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nvGrpSpPr>
                <p:cNvPr id="125" name="Group 44"/>
                <p:cNvGrpSpPr/>
                <p:nvPr/>
              </p:nvGrpSpPr>
              <p:grpSpPr>
                <a:xfrm>
                  <a:off x="4872042" y="5067283"/>
                  <a:ext cx="1246413" cy="164695"/>
                  <a:chOff x="1028704" y="5081588"/>
                  <a:chExt cx="1246413" cy="164695"/>
                </a:xfrm>
              </p:grpSpPr>
              <p:sp>
                <p:nvSpPr>
                  <p:cNvPr id="133" name="TextBox 132"/>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34" name="TextBox 133"/>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grpSp>
            <p:grpSp>
              <p:nvGrpSpPr>
                <p:cNvPr id="126" name="Group 45"/>
                <p:cNvGrpSpPr/>
                <p:nvPr/>
              </p:nvGrpSpPr>
              <p:grpSpPr>
                <a:xfrm>
                  <a:off x="1023925" y="5067283"/>
                  <a:ext cx="3232372" cy="164695"/>
                  <a:chOff x="1028704" y="5081588"/>
                  <a:chExt cx="3232372" cy="164695"/>
                </a:xfrm>
              </p:grpSpPr>
              <p:sp>
                <p:nvSpPr>
                  <p:cNvPr id="129" name="TextBox 128"/>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30" name="TextBox 129"/>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sp>
                <p:nvSpPr>
                  <p:cNvPr id="131" name="TextBox 130"/>
                  <p:cNvSpPr txBox="1"/>
                  <p:nvPr/>
                </p:nvSpPr>
                <p:spPr>
                  <a:xfrm>
                    <a:off x="2943230" y="5081588"/>
                    <a:ext cx="317729" cy="164695"/>
                  </a:xfrm>
                  <a:prstGeom prst="rect">
                    <a:avLst/>
                  </a:prstGeom>
                  <a:noFill/>
                  <a:ln>
                    <a:noFill/>
                  </a:ln>
                </p:spPr>
                <p:txBody>
                  <a:bodyPr wrap="none" rtlCol="0">
                    <a:spAutoFit/>
                  </a:bodyPr>
                  <a:lstStyle/>
                  <a:p>
                    <a:r>
                      <a:rPr lang="en-US" sz="1200" dirty="0" smtClean="0">
                        <a:solidFill>
                          <a:srgbClr val="6B8CB5"/>
                        </a:solidFill>
                      </a:rPr>
                      <a:t>Q3</a:t>
                    </a:r>
                    <a:endParaRPr lang="en-US" sz="1200" dirty="0">
                      <a:solidFill>
                        <a:srgbClr val="6B8CB5"/>
                      </a:solidFill>
                    </a:endParaRPr>
                  </a:p>
                </p:txBody>
              </p:sp>
              <p:sp>
                <p:nvSpPr>
                  <p:cNvPr id="132" name="TextBox 131"/>
                  <p:cNvSpPr txBox="1"/>
                  <p:nvPr/>
                </p:nvSpPr>
                <p:spPr>
                  <a:xfrm>
                    <a:off x="3943347" y="5081588"/>
                    <a:ext cx="317729" cy="164695"/>
                  </a:xfrm>
                  <a:prstGeom prst="rect">
                    <a:avLst/>
                  </a:prstGeom>
                  <a:noFill/>
                  <a:ln>
                    <a:noFill/>
                  </a:ln>
                </p:spPr>
                <p:txBody>
                  <a:bodyPr wrap="none" rtlCol="0">
                    <a:spAutoFit/>
                  </a:bodyPr>
                  <a:lstStyle/>
                  <a:p>
                    <a:r>
                      <a:rPr lang="en-US" sz="1200" dirty="0" smtClean="0">
                        <a:solidFill>
                          <a:srgbClr val="6B8CB5"/>
                        </a:solidFill>
                      </a:rPr>
                      <a:t>Q4</a:t>
                    </a:r>
                    <a:endParaRPr lang="en-US" sz="1200" dirty="0">
                      <a:solidFill>
                        <a:srgbClr val="6B8CB5"/>
                      </a:solidFill>
                    </a:endParaRPr>
                  </a:p>
                </p:txBody>
              </p:sp>
            </p:grpSp>
            <p:cxnSp>
              <p:nvCxnSpPr>
                <p:cNvPr id="127" name="Straight Connector 126"/>
                <p:cNvCxnSpPr/>
                <p:nvPr/>
              </p:nvCxnSpPr>
              <p:spPr>
                <a:xfrm rot="5400000">
                  <a:off x="2570762"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6137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108" name="TextBox 107"/>
              <p:cNvSpPr txBox="1"/>
              <p:nvPr/>
            </p:nvSpPr>
            <p:spPr>
              <a:xfrm>
                <a:off x="4604053" y="3266528"/>
                <a:ext cx="652743" cy="219594"/>
              </a:xfrm>
              <a:prstGeom prst="rect">
                <a:avLst/>
              </a:prstGeom>
              <a:noFill/>
              <a:ln>
                <a:noFill/>
              </a:ln>
            </p:spPr>
            <p:txBody>
              <a:bodyPr wrap="square" rtlCol="0">
                <a:spAutoFit/>
              </a:bodyPr>
              <a:lstStyle/>
              <a:p>
                <a:r>
                  <a:rPr lang="en-US" dirty="0" smtClean="0">
                    <a:solidFill>
                      <a:srgbClr val="6B8CB5"/>
                    </a:solidFill>
                  </a:rPr>
                  <a:t>2008</a:t>
                </a:r>
                <a:endParaRPr lang="en-US" dirty="0">
                  <a:solidFill>
                    <a:srgbClr val="6B8CB5"/>
                  </a:solidFill>
                </a:endParaRPr>
              </a:p>
            </p:txBody>
          </p:sp>
          <p:sp>
            <p:nvSpPr>
              <p:cNvPr id="109" name="TextBox 108"/>
              <p:cNvSpPr txBox="1"/>
              <p:nvPr/>
            </p:nvSpPr>
            <p:spPr>
              <a:xfrm>
                <a:off x="804759" y="3266526"/>
                <a:ext cx="652743" cy="219594"/>
              </a:xfrm>
              <a:prstGeom prst="rect">
                <a:avLst/>
              </a:prstGeom>
              <a:noFill/>
              <a:ln>
                <a:noFill/>
              </a:ln>
            </p:spPr>
            <p:txBody>
              <a:bodyPr wrap="square" rtlCol="0">
                <a:spAutoFit/>
              </a:bodyPr>
              <a:lstStyle/>
              <a:p>
                <a:r>
                  <a:rPr lang="en-US" dirty="0" smtClean="0">
                    <a:solidFill>
                      <a:srgbClr val="6B8CB5"/>
                    </a:solidFill>
                  </a:rPr>
                  <a:t>2007</a:t>
                </a:r>
                <a:endParaRPr lang="en-US" dirty="0">
                  <a:solidFill>
                    <a:srgbClr val="6B8CB5"/>
                  </a:solidFill>
                </a:endParaRPr>
              </a:p>
            </p:txBody>
          </p:sp>
        </p:grpSp>
        <p:grpSp>
          <p:nvGrpSpPr>
            <p:cNvPr id="74" name="Group 108"/>
            <p:cNvGrpSpPr/>
            <p:nvPr/>
          </p:nvGrpSpPr>
          <p:grpSpPr>
            <a:xfrm>
              <a:off x="8562361" y="172357"/>
              <a:ext cx="178078" cy="3004457"/>
              <a:chOff x="8549661" y="343805"/>
              <a:chExt cx="178078" cy="3004457"/>
            </a:xfrm>
          </p:grpSpPr>
          <p:cxnSp>
            <p:nvCxnSpPr>
              <p:cNvPr id="86" name="Straight Arrow Connector 85"/>
              <p:cNvCxnSpPr/>
              <p:nvPr/>
            </p:nvCxnSpPr>
            <p:spPr>
              <a:xfrm rot="16200000" flipV="1">
                <a:off x="7136471" y="1843298"/>
                <a:ext cx="3004457" cy="5471"/>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549661" y="28047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549661" y="831044"/>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549661" y="1207141"/>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549661" y="2409638"/>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549661" y="201481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549661" y="162746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549661" y="31730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7416800" y="212015"/>
              <a:ext cx="1165666" cy="461665"/>
            </a:xfrm>
            <a:prstGeom prst="rect">
              <a:avLst/>
            </a:prstGeom>
            <a:noFill/>
          </p:spPr>
          <p:txBody>
            <a:bodyPr wrap="square" rtlCol="0">
              <a:spAutoFit/>
            </a:bodyPr>
            <a:lstStyle/>
            <a:p>
              <a:r>
                <a:rPr lang="en-US" sz="1200" dirty="0" smtClean="0">
                  <a:solidFill>
                    <a:srgbClr val="6B8CB5"/>
                  </a:solidFill>
                </a:rPr>
                <a:t>Market Share, North America</a:t>
              </a:r>
              <a:endParaRPr lang="en-US" sz="1200" dirty="0">
                <a:solidFill>
                  <a:srgbClr val="6B8CB5"/>
                </a:solidFill>
              </a:endParaRPr>
            </a:p>
          </p:txBody>
        </p:sp>
        <p:sp>
          <p:nvSpPr>
            <p:cNvPr id="78" name="TextBox 77"/>
            <p:cNvSpPr txBox="1"/>
            <p:nvPr/>
          </p:nvSpPr>
          <p:spPr>
            <a:xfrm>
              <a:off x="8685282" y="2859966"/>
              <a:ext cx="490840" cy="276999"/>
            </a:xfrm>
            <a:prstGeom prst="rect">
              <a:avLst/>
            </a:prstGeom>
            <a:noFill/>
          </p:spPr>
          <p:txBody>
            <a:bodyPr wrap="none" rtlCol="0">
              <a:spAutoFit/>
            </a:bodyPr>
            <a:lstStyle/>
            <a:p>
              <a:r>
                <a:rPr lang="en-US" sz="1200" dirty="0" smtClean="0">
                  <a:solidFill>
                    <a:srgbClr val="6B8CB5"/>
                  </a:solidFill>
                </a:rPr>
                <a:t>10%</a:t>
              </a:r>
              <a:endParaRPr lang="en-US" sz="1200" dirty="0">
                <a:solidFill>
                  <a:srgbClr val="6B8CB5"/>
                </a:solidFill>
              </a:endParaRPr>
            </a:p>
          </p:txBody>
        </p:sp>
        <p:sp>
          <p:nvSpPr>
            <p:cNvPr id="79" name="TextBox 78"/>
            <p:cNvSpPr txBox="1"/>
            <p:nvPr/>
          </p:nvSpPr>
          <p:spPr>
            <a:xfrm>
              <a:off x="8685282" y="2491665"/>
              <a:ext cx="490840" cy="276999"/>
            </a:xfrm>
            <a:prstGeom prst="rect">
              <a:avLst/>
            </a:prstGeom>
            <a:noFill/>
          </p:spPr>
          <p:txBody>
            <a:bodyPr wrap="none" rtlCol="0">
              <a:spAutoFit/>
            </a:bodyPr>
            <a:lstStyle/>
            <a:p>
              <a:r>
                <a:rPr lang="en-US" sz="1200" dirty="0" smtClean="0">
                  <a:solidFill>
                    <a:srgbClr val="6B8CB5"/>
                  </a:solidFill>
                </a:rPr>
                <a:t>20%</a:t>
              </a:r>
              <a:endParaRPr lang="en-US" sz="1200" dirty="0">
                <a:solidFill>
                  <a:srgbClr val="6B8CB5"/>
                </a:solidFill>
              </a:endParaRPr>
            </a:p>
          </p:txBody>
        </p:sp>
        <p:sp>
          <p:nvSpPr>
            <p:cNvPr id="80" name="TextBox 79"/>
            <p:cNvSpPr txBox="1"/>
            <p:nvPr/>
          </p:nvSpPr>
          <p:spPr>
            <a:xfrm>
              <a:off x="8685282" y="2091615"/>
              <a:ext cx="490840" cy="276999"/>
            </a:xfrm>
            <a:prstGeom prst="rect">
              <a:avLst/>
            </a:prstGeom>
            <a:noFill/>
          </p:spPr>
          <p:txBody>
            <a:bodyPr wrap="none" rtlCol="0">
              <a:spAutoFit/>
            </a:bodyPr>
            <a:lstStyle/>
            <a:p>
              <a:r>
                <a:rPr lang="en-US" sz="1200" dirty="0" smtClean="0">
                  <a:solidFill>
                    <a:srgbClr val="6B8CB5"/>
                  </a:solidFill>
                </a:rPr>
                <a:t>30%</a:t>
              </a:r>
              <a:endParaRPr lang="en-US" sz="1200" dirty="0">
                <a:solidFill>
                  <a:srgbClr val="6B8CB5"/>
                </a:solidFill>
              </a:endParaRPr>
            </a:p>
          </p:txBody>
        </p:sp>
        <p:sp>
          <p:nvSpPr>
            <p:cNvPr id="81" name="TextBox 80"/>
            <p:cNvSpPr txBox="1"/>
            <p:nvPr/>
          </p:nvSpPr>
          <p:spPr>
            <a:xfrm>
              <a:off x="8685282" y="1704265"/>
              <a:ext cx="490840" cy="276999"/>
            </a:xfrm>
            <a:prstGeom prst="rect">
              <a:avLst/>
            </a:prstGeom>
            <a:noFill/>
          </p:spPr>
          <p:txBody>
            <a:bodyPr wrap="none" rtlCol="0">
              <a:spAutoFit/>
            </a:bodyPr>
            <a:lstStyle/>
            <a:p>
              <a:r>
                <a:rPr lang="en-US" sz="1200" dirty="0" smtClean="0">
                  <a:solidFill>
                    <a:srgbClr val="6B8CB5"/>
                  </a:solidFill>
                </a:rPr>
                <a:t>40%</a:t>
              </a:r>
              <a:endParaRPr lang="en-US" sz="1200" dirty="0">
                <a:solidFill>
                  <a:srgbClr val="6B8CB5"/>
                </a:solidFill>
              </a:endParaRPr>
            </a:p>
          </p:txBody>
        </p:sp>
        <p:sp>
          <p:nvSpPr>
            <p:cNvPr id="82" name="TextBox 81"/>
            <p:cNvSpPr txBox="1"/>
            <p:nvPr/>
          </p:nvSpPr>
          <p:spPr>
            <a:xfrm>
              <a:off x="8685282" y="1323266"/>
              <a:ext cx="490840" cy="276999"/>
            </a:xfrm>
            <a:prstGeom prst="rect">
              <a:avLst/>
            </a:prstGeom>
            <a:noFill/>
          </p:spPr>
          <p:txBody>
            <a:bodyPr wrap="none" rtlCol="0">
              <a:spAutoFit/>
            </a:bodyPr>
            <a:lstStyle/>
            <a:p>
              <a:r>
                <a:rPr lang="en-US" sz="1200" dirty="0" smtClean="0">
                  <a:solidFill>
                    <a:srgbClr val="6B8CB5"/>
                  </a:solidFill>
                </a:rPr>
                <a:t>50%</a:t>
              </a:r>
              <a:endParaRPr lang="en-US" sz="1200" dirty="0">
                <a:solidFill>
                  <a:srgbClr val="6B8CB5"/>
                </a:solidFill>
              </a:endParaRPr>
            </a:p>
          </p:txBody>
        </p:sp>
        <p:sp>
          <p:nvSpPr>
            <p:cNvPr id="83" name="TextBox 82"/>
            <p:cNvSpPr txBox="1"/>
            <p:nvPr/>
          </p:nvSpPr>
          <p:spPr>
            <a:xfrm>
              <a:off x="8685282" y="904166"/>
              <a:ext cx="490840" cy="276999"/>
            </a:xfrm>
            <a:prstGeom prst="rect">
              <a:avLst/>
            </a:prstGeom>
            <a:noFill/>
          </p:spPr>
          <p:txBody>
            <a:bodyPr wrap="none" rtlCol="0">
              <a:spAutoFit/>
            </a:bodyPr>
            <a:lstStyle/>
            <a:p>
              <a:r>
                <a:rPr lang="en-US" sz="1200" dirty="0" smtClean="0">
                  <a:solidFill>
                    <a:srgbClr val="6B8CB5"/>
                  </a:solidFill>
                </a:rPr>
                <a:t>60%</a:t>
              </a:r>
              <a:endParaRPr lang="en-US" sz="1200" dirty="0">
                <a:solidFill>
                  <a:srgbClr val="6B8CB5"/>
                </a:solidFill>
              </a:endParaRPr>
            </a:p>
          </p:txBody>
        </p:sp>
        <p:sp>
          <p:nvSpPr>
            <p:cNvPr id="85" name="TextBox 84"/>
            <p:cNvSpPr txBox="1"/>
            <p:nvPr/>
          </p:nvSpPr>
          <p:spPr>
            <a:xfrm>
              <a:off x="8685282" y="516815"/>
              <a:ext cx="490840" cy="276999"/>
            </a:xfrm>
            <a:prstGeom prst="rect">
              <a:avLst/>
            </a:prstGeom>
            <a:noFill/>
          </p:spPr>
          <p:txBody>
            <a:bodyPr wrap="none" rtlCol="0">
              <a:spAutoFit/>
            </a:bodyPr>
            <a:lstStyle/>
            <a:p>
              <a:r>
                <a:rPr lang="en-US" sz="1200" dirty="0" smtClean="0">
                  <a:solidFill>
                    <a:srgbClr val="6B8CB5"/>
                  </a:solidFill>
                </a:rPr>
                <a:t>70%</a:t>
              </a:r>
              <a:endParaRPr lang="en-US" sz="1200" dirty="0">
                <a:solidFill>
                  <a:srgbClr val="6B8CB5"/>
                </a:solidFill>
              </a:endParaRPr>
            </a:p>
          </p:txBody>
        </p:sp>
      </p:grpSp>
      <p:sp>
        <p:nvSpPr>
          <p:cNvPr id="4" name="Title 3"/>
          <p:cNvSpPr>
            <a:spLocks noGrp="1"/>
          </p:cNvSpPr>
          <p:nvPr>
            <p:ph type="title"/>
          </p:nvPr>
        </p:nvSpPr>
        <p:spPr/>
        <p:txBody>
          <a:bodyPr/>
          <a:lstStyle/>
          <a:p>
            <a:r>
              <a:rPr smtClean="0"/>
              <a:t>Lost Market Share</a:t>
            </a:r>
            <a:endParaRPr lang="en-US" dirty="0"/>
          </a:p>
        </p:txBody>
      </p:sp>
      <p:graphicFrame>
        <p:nvGraphicFramePr>
          <p:cNvPr id="89" name="Group 41"/>
          <p:cNvGraphicFramePr>
            <a:graphicFrameLocks noGrp="1"/>
          </p:cNvGraphicFramePr>
          <p:nvPr>
            <p:ph idx="1"/>
            <p:extLst>
              <p:ext uri="{D42A27DB-BD31-4B8C-83A1-F6EECF244321}">
                <p14:modId xmlns:p14="http://schemas.microsoft.com/office/powerpoint/2010/main" val="1446934841"/>
              </p:ext>
            </p:extLst>
          </p:nvPr>
        </p:nvGraphicFramePr>
        <p:xfrm>
          <a:off x="3143250" y="3088401"/>
          <a:ext cx="3084513" cy="965439"/>
        </p:xfrm>
        <a:graphic>
          <a:graphicData uri="http://schemas.openxmlformats.org/drawingml/2006/table">
            <a:tbl>
              <a:tblPr>
                <a:tableStyleId>{E269D01E-BC32-4049-B463-5C60D7B0CCD2}</a:tableStyleId>
              </a:tblPr>
              <a:tblGrid>
                <a:gridCol w="1542415"/>
                <a:gridCol w="862330"/>
                <a:gridCol w="679768"/>
              </a:tblGrid>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Device</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CCD7E6"/>
                          </a:solidFill>
                          <a:effectLst/>
                          <a:latin typeface="Arial" charset="0"/>
                        </a:rPr>
                        <a:t>Carrier</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Cost</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2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solidFill>
                            <a:schemeClr val="bg1"/>
                          </a:solidFill>
                          <a:effectLst/>
                        </a:rPr>
                        <a:t>Windows Mobile</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Any</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$99</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solidFill>
                            <a:schemeClr val="bg1"/>
                          </a:solidFill>
                          <a:effectLst/>
                        </a:rPr>
                        <a:t>iPhone</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ATT</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mn-lt"/>
                        </a:rPr>
                        <a:t>$399</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grpSp>
        <p:nvGrpSpPr>
          <p:cNvPr id="7" name="Group 55"/>
          <p:cNvGrpSpPr/>
          <p:nvPr/>
        </p:nvGrpSpPr>
        <p:grpSpPr>
          <a:xfrm>
            <a:off x="421328" y="3867149"/>
            <a:ext cx="1994212" cy="2863850"/>
            <a:chOff x="101288" y="1428750"/>
            <a:chExt cx="1994212" cy="2863850"/>
          </a:xfrm>
        </p:grpSpPr>
        <p:sp>
          <p:nvSpPr>
            <p:cNvPr id="53" name="Rectangular Callout 52"/>
            <p:cNvSpPr/>
            <p:nvPr/>
          </p:nvSpPr>
          <p:spPr bwMode="auto">
            <a:xfrm>
              <a:off x="139700" y="1428750"/>
              <a:ext cx="1835150" cy="2863850"/>
            </a:xfrm>
            <a:prstGeom prst="wedgeRectCallout">
              <a:avLst>
                <a:gd name="adj1" fmla="val 39752"/>
                <a:gd name="adj2" fmla="val -64857"/>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01288" y="2787442"/>
              <a:ext cx="1994212" cy="1107996"/>
            </a:xfrm>
            <a:prstGeom prst="rect">
              <a:avLst/>
            </a:prstGeom>
            <a:noFill/>
          </p:spPr>
          <p:txBody>
            <a:bodyPr wrap="square" rtlCol="0">
              <a:spAutoFit/>
            </a:bodyPr>
            <a:lstStyle/>
            <a:p>
              <a:r>
                <a:rPr lang="en-US" sz="1400" dirty="0" smtClean="0">
                  <a:solidFill>
                    <a:schemeClr val="bg2">
                      <a:lumMod val="60000"/>
                      <a:lumOff val="40000"/>
                    </a:schemeClr>
                  </a:solidFill>
                </a:rPr>
                <a:t>“</a:t>
              </a:r>
              <a:r>
                <a:rPr lang="en-US" sz="1300" dirty="0" smtClean="0"/>
                <a:t>There's no chance that the iPhone is going to get any significant market share. </a:t>
              </a:r>
              <a:br>
                <a:rPr lang="en-US" sz="1300" dirty="0" smtClean="0"/>
              </a:br>
              <a:r>
                <a:rPr lang="en-US" sz="1300" b="1" dirty="0" smtClean="0"/>
                <a:t>No chance.</a:t>
              </a:r>
              <a:r>
                <a:rPr lang="en-US" sz="1300" b="1" dirty="0" smtClean="0">
                  <a:solidFill>
                    <a:schemeClr val="bg2">
                      <a:lumMod val="60000"/>
                      <a:lumOff val="40000"/>
                    </a:schemeClr>
                  </a:solidFill>
                </a:rPr>
                <a:t>”</a:t>
              </a:r>
              <a:endParaRPr lang="en-US" sz="1300" b="1" dirty="0">
                <a:solidFill>
                  <a:schemeClr val="bg2">
                    <a:lumMod val="60000"/>
                    <a:lumOff val="40000"/>
                  </a:schemeClr>
                </a:solidFill>
              </a:endParaRPr>
            </a:p>
          </p:txBody>
        </p:sp>
        <p:grpSp>
          <p:nvGrpSpPr>
            <p:cNvPr id="11" name="Group 13"/>
            <p:cNvGrpSpPr/>
            <p:nvPr/>
          </p:nvGrpSpPr>
          <p:grpSpPr>
            <a:xfrm>
              <a:off x="182171" y="1479550"/>
              <a:ext cx="1783945" cy="2800080"/>
              <a:chOff x="354558" y="1584481"/>
              <a:chExt cx="1783945" cy="2800080"/>
            </a:xfrm>
          </p:grpSpPr>
          <p:pic>
            <p:nvPicPr>
              <p:cNvPr id="8" name="Picture 2" descr="http://images.appleinsider.com/ballmer-ap-photo.jpg"/>
              <p:cNvPicPr>
                <a:picLocks noChangeAspect="1" noChangeArrowheads="1"/>
              </p:cNvPicPr>
              <p:nvPr/>
            </p:nvPicPr>
            <p:blipFill>
              <a:blip r:embed="rId3" cstate="print"/>
              <a:srcRect/>
              <a:stretch>
                <a:fillRect/>
              </a:stretch>
            </p:blipFill>
            <p:spPr bwMode="auto">
              <a:xfrm flipH="1">
                <a:off x="354558" y="1584481"/>
                <a:ext cx="1746557" cy="1310775"/>
              </a:xfrm>
              <a:prstGeom prst="rect">
                <a:avLst/>
              </a:prstGeom>
              <a:noFill/>
            </p:spPr>
          </p:pic>
          <p:sp>
            <p:nvSpPr>
              <p:cNvPr id="10" name="TextBox 9"/>
              <p:cNvSpPr txBox="1"/>
              <p:nvPr/>
            </p:nvSpPr>
            <p:spPr>
              <a:xfrm>
                <a:off x="937405" y="3922896"/>
                <a:ext cx="1201098"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Ballmer</a:t>
                </a:r>
              </a:p>
              <a:p>
                <a:r>
                  <a:rPr lang="en-US" sz="1200" i="1" dirty="0" smtClean="0">
                    <a:solidFill>
                      <a:schemeClr val="tx1">
                        <a:lumMod val="75000"/>
                      </a:schemeClr>
                    </a:solidFill>
                  </a:rPr>
                  <a:t>  April 30, 2007</a:t>
                </a:r>
                <a:endParaRPr lang="en-US" sz="1200" i="1" dirty="0">
                  <a:solidFill>
                    <a:schemeClr val="tx1">
                      <a:lumMod val="75000"/>
                    </a:schemeClr>
                  </a:solidFill>
                </a:endParaRPr>
              </a:p>
            </p:txBody>
          </p:sp>
        </p:grpSp>
      </p:grpSp>
      <p:grpSp>
        <p:nvGrpSpPr>
          <p:cNvPr id="12" name="Group 64"/>
          <p:cNvGrpSpPr/>
          <p:nvPr/>
        </p:nvGrpSpPr>
        <p:grpSpPr>
          <a:xfrm>
            <a:off x="2413000" y="3872231"/>
            <a:ext cx="1140056" cy="1917700"/>
            <a:chOff x="2611120" y="3780790"/>
            <a:chExt cx="1140056" cy="1917700"/>
          </a:xfrm>
        </p:grpSpPr>
        <p:grpSp>
          <p:nvGrpSpPr>
            <p:cNvPr id="13" name="Group 62"/>
            <p:cNvGrpSpPr/>
            <p:nvPr/>
          </p:nvGrpSpPr>
          <p:grpSpPr>
            <a:xfrm>
              <a:off x="2611120" y="3780790"/>
              <a:ext cx="1140056" cy="1917700"/>
              <a:chOff x="2565400" y="2355850"/>
              <a:chExt cx="1140056" cy="1917700"/>
            </a:xfrm>
          </p:grpSpPr>
          <p:sp>
            <p:nvSpPr>
              <p:cNvPr id="55" name="Rectangular Callout 54"/>
              <p:cNvSpPr/>
              <p:nvPr/>
            </p:nvSpPr>
            <p:spPr bwMode="auto">
              <a:xfrm>
                <a:off x="2584450" y="2355850"/>
                <a:ext cx="1104900" cy="1917700"/>
              </a:xfrm>
              <a:prstGeom prst="wedgeRectCallout">
                <a:avLst>
                  <a:gd name="adj1" fmla="val -8473"/>
                  <a:gd name="adj2" fmla="val -71653"/>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25" name="Picture 24" descr="iPhoneShips.png"/>
              <p:cNvPicPr>
                <a:picLocks noChangeAspect="1"/>
              </p:cNvPicPr>
              <p:nvPr/>
            </p:nvPicPr>
            <p:blipFill>
              <a:blip r:embed="rId4" cstate="print"/>
              <a:stretch>
                <a:fillRect/>
              </a:stretch>
            </p:blipFill>
            <p:spPr>
              <a:xfrm>
                <a:off x="2615064" y="2396970"/>
                <a:ext cx="1041728" cy="1319134"/>
              </a:xfrm>
              <a:prstGeom prst="rect">
                <a:avLst/>
              </a:prstGeom>
            </p:spPr>
          </p:pic>
          <p:sp>
            <p:nvSpPr>
              <p:cNvPr id="57" name="TextBox 56"/>
              <p:cNvSpPr txBox="1"/>
              <p:nvPr/>
            </p:nvSpPr>
            <p:spPr>
              <a:xfrm>
                <a:off x="2565400" y="3689350"/>
                <a:ext cx="1140056" cy="292388"/>
              </a:xfrm>
              <a:prstGeom prst="rect">
                <a:avLst/>
              </a:prstGeom>
              <a:noFill/>
            </p:spPr>
            <p:txBody>
              <a:bodyPr wrap="none" rtlCol="0">
                <a:spAutoFit/>
              </a:bodyPr>
              <a:lstStyle/>
              <a:p>
                <a:r>
                  <a:rPr lang="en-US" sz="1300" dirty="0" smtClean="0"/>
                  <a:t>iPhone ships</a:t>
                </a:r>
                <a:endParaRPr lang="en-US" sz="1300" dirty="0"/>
              </a:p>
            </p:txBody>
          </p:sp>
        </p:grpSp>
        <p:sp>
          <p:nvSpPr>
            <p:cNvPr id="59" name="Rectangle 58"/>
            <p:cNvSpPr/>
            <p:nvPr/>
          </p:nvSpPr>
          <p:spPr>
            <a:xfrm>
              <a:off x="2637650" y="5348089"/>
              <a:ext cx="1103187" cy="276999"/>
            </a:xfrm>
            <a:prstGeom prst="rect">
              <a:avLst/>
            </a:prstGeom>
          </p:spPr>
          <p:txBody>
            <a:bodyPr wrap="none">
              <a:spAutoFit/>
            </a:bodyPr>
            <a:lstStyle/>
            <a:p>
              <a:r>
                <a:rPr lang="en-US" sz="1200" i="1" dirty="0" smtClean="0">
                  <a:solidFill>
                    <a:schemeClr val="tx1">
                      <a:lumMod val="75000"/>
                    </a:schemeClr>
                  </a:solidFill>
                </a:rPr>
                <a:t>June 29, 2007</a:t>
              </a:r>
              <a:endParaRPr lang="en-US" sz="1200" dirty="0"/>
            </a:p>
          </p:txBody>
        </p:sp>
      </p:grpSp>
      <p:grpSp>
        <p:nvGrpSpPr>
          <p:cNvPr id="14" name="Group 73"/>
          <p:cNvGrpSpPr/>
          <p:nvPr/>
        </p:nvGrpSpPr>
        <p:grpSpPr>
          <a:xfrm>
            <a:off x="124148" y="811532"/>
            <a:ext cx="1895152" cy="2350771"/>
            <a:chOff x="4581848" y="4415790"/>
            <a:chExt cx="1895152" cy="2350770"/>
          </a:xfrm>
        </p:grpSpPr>
        <p:grpSp>
          <p:nvGrpSpPr>
            <p:cNvPr id="15" name="Group 67"/>
            <p:cNvGrpSpPr/>
            <p:nvPr/>
          </p:nvGrpSpPr>
          <p:grpSpPr>
            <a:xfrm>
              <a:off x="4581848" y="4415790"/>
              <a:ext cx="1895152" cy="2350770"/>
              <a:chOff x="101288" y="1428750"/>
              <a:chExt cx="1895152" cy="2350770"/>
            </a:xfrm>
          </p:grpSpPr>
          <p:sp>
            <p:nvSpPr>
              <p:cNvPr id="69" name="Rectangular Callout 68"/>
              <p:cNvSpPr/>
              <p:nvPr/>
            </p:nvSpPr>
            <p:spPr bwMode="auto">
              <a:xfrm>
                <a:off x="139700" y="1428750"/>
                <a:ext cx="1635760" cy="2350770"/>
              </a:xfrm>
              <a:prstGeom prst="wedgeRectCallout">
                <a:avLst>
                  <a:gd name="adj1" fmla="val -15205"/>
                  <a:gd name="adj2" fmla="val 634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0" name="TextBox 69"/>
              <p:cNvSpPr txBox="1"/>
              <p:nvPr/>
            </p:nvSpPr>
            <p:spPr>
              <a:xfrm>
                <a:off x="101288" y="2787442"/>
                <a:ext cx="1895152" cy="492443"/>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We have reinvented the phone.</a:t>
                </a:r>
                <a:r>
                  <a:rPr lang="en-US" sz="1300" dirty="0" smtClean="0">
                    <a:solidFill>
                      <a:schemeClr val="bg2">
                        <a:lumMod val="60000"/>
                        <a:lumOff val="40000"/>
                      </a:schemeClr>
                    </a:solidFill>
                  </a:rPr>
                  <a:t>”</a:t>
                </a:r>
                <a:endParaRPr lang="en-US" sz="1300" dirty="0">
                  <a:solidFill>
                    <a:schemeClr val="bg2">
                      <a:lumMod val="60000"/>
                      <a:lumOff val="40000"/>
                    </a:schemeClr>
                  </a:solidFill>
                </a:endParaRPr>
              </a:p>
            </p:txBody>
          </p:sp>
          <p:sp>
            <p:nvSpPr>
              <p:cNvPr id="73" name="TextBox 72"/>
              <p:cNvSpPr txBox="1"/>
              <p:nvPr/>
            </p:nvSpPr>
            <p:spPr>
              <a:xfrm>
                <a:off x="358140" y="3284217"/>
                <a:ext cx="1409360"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Jobs</a:t>
                </a:r>
              </a:p>
              <a:p>
                <a:r>
                  <a:rPr lang="en-US" sz="1200" i="1" dirty="0" smtClean="0">
                    <a:solidFill>
                      <a:schemeClr val="tx1">
                        <a:lumMod val="75000"/>
                      </a:schemeClr>
                    </a:solidFill>
                  </a:rPr>
                  <a:t>  January 10, 2007</a:t>
                </a:r>
                <a:endParaRPr lang="en-US" sz="1200" i="1" dirty="0">
                  <a:solidFill>
                    <a:schemeClr val="tx1">
                      <a:lumMod val="75000"/>
                    </a:schemeClr>
                  </a:solidFill>
                </a:endParaRPr>
              </a:p>
            </p:txBody>
          </p:sp>
        </p:grpSp>
        <p:pic>
          <p:nvPicPr>
            <p:cNvPr id="66" name="Picture 65" descr="SteveJobsAnnouncesIPhone.png"/>
            <p:cNvPicPr>
              <a:picLocks noChangeAspect="1"/>
            </p:cNvPicPr>
            <p:nvPr/>
          </p:nvPicPr>
          <p:blipFill>
            <a:blip r:embed="rId5" cstate="print"/>
            <a:stretch>
              <a:fillRect/>
            </a:stretch>
          </p:blipFill>
          <p:spPr>
            <a:xfrm>
              <a:off x="4704894" y="4503021"/>
              <a:ext cx="1444114" cy="1265319"/>
            </a:xfrm>
            <a:prstGeom prst="rect">
              <a:avLst/>
            </a:prstGeom>
          </p:spPr>
        </p:pic>
      </p:grpSp>
      <p:grpSp>
        <p:nvGrpSpPr>
          <p:cNvPr id="17" name="Group 148"/>
          <p:cNvGrpSpPr/>
          <p:nvPr/>
        </p:nvGrpSpPr>
        <p:grpSpPr>
          <a:xfrm rot="21415063">
            <a:off x="1803400" y="847728"/>
            <a:ext cx="6629400" cy="901699"/>
            <a:chOff x="1803400" y="847728"/>
            <a:chExt cx="6629400" cy="901698"/>
          </a:xfrm>
        </p:grpSpPr>
        <p:cxnSp>
          <p:nvCxnSpPr>
            <p:cNvPr id="84" name="Straight Connector 83"/>
            <p:cNvCxnSpPr/>
            <p:nvPr/>
          </p:nvCxnSpPr>
          <p:spPr>
            <a:xfrm flipV="1">
              <a:off x="1803400" y="847728"/>
              <a:ext cx="6629400" cy="901698"/>
            </a:xfrm>
            <a:prstGeom prst="line">
              <a:avLst/>
            </a:prstGeom>
            <a:ln w="28575">
              <a:solidFill>
                <a:srgbClr val="6B8CB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1140294">
              <a:off x="2243128" y="1070357"/>
              <a:ext cx="5300425" cy="492442"/>
            </a:xfrm>
            <a:prstGeom prst="rect">
              <a:avLst/>
            </a:prstGeom>
            <a:noFill/>
            <a:ln>
              <a:noFill/>
            </a:ln>
          </p:spPr>
          <p:txBody>
            <a:bodyPr wrap="none" rtlCol="0">
              <a:spAutoFit/>
            </a:bodyPr>
            <a:lstStyle/>
            <a:p>
              <a:r>
                <a:rPr lang="en-US" sz="1200" dirty="0" smtClean="0"/>
                <a:t>“Windows mobile… soon acquiring 60% to 80% of the smartphone market” </a:t>
              </a:r>
            </a:p>
            <a:p>
              <a:endParaRPr lang="en-US" sz="400" dirty="0" smtClean="0"/>
            </a:p>
            <a:p>
              <a:r>
                <a:rPr lang="en-US" sz="1000" dirty="0" smtClean="0">
                  <a:solidFill>
                    <a:schemeClr val="tx1">
                      <a:lumMod val="75000"/>
                    </a:schemeClr>
                  </a:solidFill>
                </a:rPr>
                <a:t>   – Steve Ballmer, January 2007</a:t>
              </a:r>
              <a:endParaRPr lang="en-US" sz="1200" dirty="0">
                <a:solidFill>
                  <a:schemeClr val="tx1">
                    <a:lumMod val="75000"/>
                  </a:schemeClr>
                </a:solidFill>
              </a:endParaRPr>
            </a:p>
          </p:txBody>
        </p:sp>
      </p:grpSp>
      <p:grpSp>
        <p:nvGrpSpPr>
          <p:cNvPr id="18" name="Group 103"/>
          <p:cNvGrpSpPr/>
          <p:nvPr/>
        </p:nvGrpSpPr>
        <p:grpSpPr>
          <a:xfrm>
            <a:off x="2225281" y="2053652"/>
            <a:ext cx="3148693" cy="1396584"/>
            <a:chOff x="2225281" y="2053652"/>
            <a:chExt cx="3148693" cy="1396584"/>
          </a:xfrm>
        </p:grpSpPr>
        <p:grpSp>
          <p:nvGrpSpPr>
            <p:cNvPr id="19" name="Group 90"/>
            <p:cNvGrpSpPr/>
            <p:nvPr/>
          </p:nvGrpSpPr>
          <p:grpSpPr>
            <a:xfrm>
              <a:off x="2225281" y="2053652"/>
              <a:ext cx="1964676" cy="548571"/>
              <a:chOff x="2225281" y="2053652"/>
              <a:chExt cx="1964676" cy="548571"/>
            </a:xfrm>
          </p:grpSpPr>
          <p:cxnSp>
            <p:nvCxnSpPr>
              <p:cNvPr id="97" name="Straight Arrow Connector 96"/>
              <p:cNvCxnSpPr/>
              <p:nvPr/>
            </p:nvCxnSpPr>
            <p:spPr>
              <a:xfrm>
                <a:off x="2510852" y="2053652"/>
                <a:ext cx="1679105" cy="548571"/>
              </a:xfrm>
              <a:prstGeom prst="straightConnector1">
                <a:avLst/>
              </a:prstGeom>
              <a:ln w="76200" cap="rnd">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1082819">
                <a:off x="2225281" y="2252557"/>
                <a:ext cx="1858201" cy="307777"/>
              </a:xfrm>
              <a:prstGeom prst="rect">
                <a:avLst/>
              </a:prstGeom>
              <a:noFill/>
            </p:spPr>
            <p:txBody>
              <a:bodyPr wrap="none" rtlCol="0">
                <a:spAutoFit/>
              </a:bodyPr>
              <a:lstStyle/>
              <a:p>
                <a:r>
                  <a:rPr lang="en-US" sz="1400" dirty="0" smtClean="0">
                    <a:solidFill>
                      <a:srgbClr val="0070C0"/>
                    </a:solidFill>
                  </a:rPr>
                  <a:t>$99 Windows Mobile</a:t>
                </a:r>
                <a:endParaRPr lang="en-US" sz="1400" dirty="0">
                  <a:solidFill>
                    <a:srgbClr val="0070C0"/>
                  </a:solidFill>
                </a:endParaRPr>
              </a:p>
            </p:txBody>
          </p:sp>
        </p:grpSp>
        <p:grpSp>
          <p:nvGrpSpPr>
            <p:cNvPr id="20" name="Group 91"/>
            <p:cNvGrpSpPr/>
            <p:nvPr/>
          </p:nvGrpSpPr>
          <p:grpSpPr>
            <a:xfrm>
              <a:off x="2895600" y="2271010"/>
              <a:ext cx="2478374" cy="1179226"/>
              <a:chOff x="2895600" y="2271010"/>
              <a:chExt cx="2478374" cy="1179226"/>
            </a:xfrm>
          </p:grpSpPr>
          <p:cxnSp>
            <p:nvCxnSpPr>
              <p:cNvPr id="102" name="Straight Arrow Connector 101"/>
              <p:cNvCxnSpPr/>
              <p:nvPr/>
            </p:nvCxnSpPr>
            <p:spPr>
              <a:xfrm flipV="1">
                <a:off x="2895600" y="2271010"/>
                <a:ext cx="2478374" cy="1179226"/>
              </a:xfrm>
              <a:prstGeom prst="straightConnector1">
                <a:avLst/>
              </a:prstGeom>
              <a:ln w="76200" cap="rnd">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20038094">
                <a:off x="4127290" y="2608347"/>
                <a:ext cx="1189749" cy="307777"/>
              </a:xfrm>
              <a:prstGeom prst="rect">
                <a:avLst/>
              </a:prstGeom>
              <a:noFill/>
            </p:spPr>
            <p:txBody>
              <a:bodyPr wrap="none" rtlCol="0">
                <a:spAutoFit/>
              </a:bodyPr>
              <a:lstStyle/>
              <a:p>
                <a:r>
                  <a:rPr lang="en-US" sz="1400" dirty="0" smtClean="0">
                    <a:solidFill>
                      <a:srgbClr val="C00000"/>
                    </a:solidFill>
                  </a:rPr>
                  <a:t>$399 iPhone</a:t>
                </a:r>
                <a:endParaRPr lang="en-US" sz="1400" dirty="0">
                  <a:solidFill>
                    <a:srgbClr val="C00000"/>
                  </a:solidFill>
                </a:endParaRPr>
              </a:p>
            </p:txBody>
          </p:sp>
        </p:grpSp>
      </p:grpSp>
    </p:spTree>
    <p:extLst>
      <p:ext uri="{BB962C8B-B14F-4D97-AF65-F5344CB8AC3E}">
        <p14:creationId xmlns:p14="http://schemas.microsoft.com/office/powerpoint/2010/main" val="409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7778E-7 5.59796E-7 L 0.25208 -0.26718 " pathEditMode="relative" rAng="0" ptsTypes="AA">
                                      <p:cBhvr>
                                        <p:cTn id="6" dur="1000" fill="hold"/>
                                        <p:tgtEl>
                                          <p:spTgt spid="89"/>
                                        </p:tgtEl>
                                        <p:attrNameLst>
                                          <p:attrName>ppt_x</p:attrName>
                                          <p:attrName>ppt_y</p:attrName>
                                        </p:attrNameLst>
                                      </p:cBhvr>
                                      <p:rCtr x="12600" y="-13400"/>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10" presetClass="exit" presetSubtype="0" fill="hold" nodeType="withEffect">
                                  <p:stCondLst>
                                    <p:cond delay="0"/>
                                  </p:stCondLst>
                                  <p:childTnLst>
                                    <p:animEffect transition="out" filter="fade">
                                      <p:cBhvr>
                                        <p:cTn id="17" dur="2000"/>
                                        <p:tgtEl>
                                          <p:spTgt spid="89"/>
                                        </p:tgtEl>
                                      </p:cBhvr>
                                    </p:animEffect>
                                    <p:set>
                                      <p:cBhvr>
                                        <p:cTn id="18" dur="1" fill="hold">
                                          <p:stCondLst>
                                            <p:cond delay="1999"/>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Clr clrSpc="rgb" dir="cw">
                                      <p:cBhvr override="childStyle">
                                        <p:cTn id="22" dur="50" fill="hold"/>
                                        <p:tgtEl>
                                          <p:spTgt spid="17"/>
                                        </p:tgtEl>
                                        <p:attrNameLst>
                                          <p:attrName>style.color</p:attrName>
                                        </p:attrNameLst>
                                      </p:cBhvr>
                                      <p:to>
                                        <a:schemeClr val="accent2"/>
                                      </p:to>
                                    </p:animClr>
                                    <p:animClr clrSpc="rgb" dir="cw">
                                      <p:cBhvr>
                                        <p:cTn id="23" dur="50" fill="hold"/>
                                        <p:tgtEl>
                                          <p:spTgt spid="17"/>
                                        </p:tgtEl>
                                        <p:attrNameLst>
                                          <p:attrName>fillcolor</p:attrName>
                                        </p:attrNameLst>
                                      </p:cBhvr>
                                      <p:to>
                                        <a:schemeClr val="accent2"/>
                                      </p:to>
                                    </p:animClr>
                                    <p:set>
                                      <p:cBhvr>
                                        <p:cTn id="24" dur="50" fill="hold"/>
                                        <p:tgtEl>
                                          <p:spTgt spid="17"/>
                                        </p:tgtEl>
                                        <p:attrNameLst>
                                          <p:attrName>fill.type</p:attrName>
                                        </p:attrNameLst>
                                      </p:cBhvr>
                                      <p:to>
                                        <p:strVal val="solid"/>
                                      </p:to>
                                    </p:set>
                                    <p:set>
                                      <p:cBhvr>
                                        <p:cTn id="25" dur="50" fill="hold"/>
                                        <p:tgtEl>
                                          <p:spTgt spid="17"/>
                                        </p:tgtEl>
                                        <p:attrNameLst>
                                          <p:attrName>fill.on</p:attrName>
                                        </p:attrNameLst>
                                      </p:cBhvr>
                                      <p:to>
                                        <p:strVal val="true"/>
                                      </p:to>
                                    </p:set>
                                    <p:animRot by="120000">
                                      <p:cBhvr>
                                        <p:cTn id="26" dur="50" fill="hold">
                                          <p:stCondLst>
                                            <p:cond delay="0"/>
                                          </p:stCondLst>
                                        </p:cTn>
                                        <p:tgtEl>
                                          <p:spTgt spid="17"/>
                                        </p:tgtEl>
                                        <p:attrNameLst>
                                          <p:attrName>r</p:attrName>
                                        </p:attrNameLst>
                                      </p:cBhvr>
                                    </p:animRot>
                                    <p:animRot by="-240000">
                                      <p:cBhvr>
                                        <p:cTn id="27" dur="100" fill="hold">
                                          <p:stCondLst>
                                            <p:cond delay="100"/>
                                          </p:stCondLst>
                                        </p:cTn>
                                        <p:tgtEl>
                                          <p:spTgt spid="17"/>
                                        </p:tgtEl>
                                        <p:attrNameLst>
                                          <p:attrName>r</p:attrName>
                                        </p:attrNameLst>
                                      </p:cBhvr>
                                    </p:animRot>
                                    <p:animRot by="240000">
                                      <p:cBhvr>
                                        <p:cTn id="28" dur="100" fill="hold">
                                          <p:stCondLst>
                                            <p:cond delay="200"/>
                                          </p:stCondLst>
                                        </p:cTn>
                                        <p:tgtEl>
                                          <p:spTgt spid="17"/>
                                        </p:tgtEl>
                                        <p:attrNameLst>
                                          <p:attrName>r</p:attrName>
                                        </p:attrNameLst>
                                      </p:cBhvr>
                                    </p:animRot>
                                    <p:animRot by="-240000">
                                      <p:cBhvr>
                                        <p:cTn id="29" dur="100" fill="hold">
                                          <p:stCondLst>
                                            <p:cond delay="300"/>
                                          </p:stCondLst>
                                        </p:cTn>
                                        <p:tgtEl>
                                          <p:spTgt spid="17"/>
                                        </p:tgtEl>
                                        <p:attrNameLst>
                                          <p:attrName>r</p:attrName>
                                        </p:attrNameLst>
                                      </p:cBhvr>
                                    </p:animRot>
                                    <p:animRot by="120000">
                                      <p:cBhvr>
                                        <p:cTn id="30" dur="100" fill="hold">
                                          <p:stCondLst>
                                            <p:cond delay="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196287" y="172357"/>
            <a:ext cx="8979835" cy="3618679"/>
            <a:chOff x="196287" y="172357"/>
            <a:chExt cx="8979835" cy="3618679"/>
          </a:xfrm>
        </p:grpSpPr>
        <p:grpSp>
          <p:nvGrpSpPr>
            <p:cNvPr id="77" name="Group 76"/>
            <p:cNvGrpSpPr/>
            <p:nvPr/>
          </p:nvGrpSpPr>
          <p:grpSpPr>
            <a:xfrm>
              <a:off x="196287" y="3125460"/>
              <a:ext cx="8752840" cy="665576"/>
              <a:chOff x="391160" y="3266526"/>
              <a:chExt cx="7133590" cy="395732"/>
            </a:xfrm>
          </p:grpSpPr>
          <p:grpSp>
            <p:nvGrpSpPr>
              <p:cNvPr id="124" name="Group 63"/>
              <p:cNvGrpSpPr/>
              <p:nvPr/>
            </p:nvGrpSpPr>
            <p:grpSpPr>
              <a:xfrm>
                <a:off x="391160" y="3343892"/>
                <a:ext cx="7133590" cy="318366"/>
                <a:chOff x="406400" y="4913612"/>
                <a:chExt cx="7133590" cy="318366"/>
              </a:xfrm>
            </p:grpSpPr>
            <p:cxnSp>
              <p:nvCxnSpPr>
                <p:cNvPr id="127" name="Straight Arrow Connector 126"/>
                <p:cNvCxnSpPr/>
                <p:nvPr/>
              </p:nvCxnSpPr>
              <p:spPr>
                <a:xfrm flipV="1">
                  <a:off x="406400" y="5032058"/>
                  <a:ext cx="7133590" cy="3493"/>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4508292"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665813"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16325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6409337"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5471125"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nvGrpSpPr>
                <p:cNvPr id="133" name="Group 44"/>
                <p:cNvGrpSpPr/>
                <p:nvPr/>
              </p:nvGrpSpPr>
              <p:grpSpPr>
                <a:xfrm>
                  <a:off x="4872042" y="5067283"/>
                  <a:ext cx="1246413" cy="164695"/>
                  <a:chOff x="1028704" y="5081588"/>
                  <a:chExt cx="1246413" cy="164695"/>
                </a:xfrm>
              </p:grpSpPr>
              <p:sp>
                <p:nvSpPr>
                  <p:cNvPr id="141" name="TextBox 140"/>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42" name="TextBox 141"/>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grpSp>
            <p:grpSp>
              <p:nvGrpSpPr>
                <p:cNvPr id="134" name="Group 45"/>
                <p:cNvGrpSpPr/>
                <p:nvPr/>
              </p:nvGrpSpPr>
              <p:grpSpPr>
                <a:xfrm>
                  <a:off x="1023925" y="5067283"/>
                  <a:ext cx="3232372" cy="164695"/>
                  <a:chOff x="1028704" y="5081588"/>
                  <a:chExt cx="3232372" cy="164695"/>
                </a:xfrm>
              </p:grpSpPr>
              <p:sp>
                <p:nvSpPr>
                  <p:cNvPr id="137" name="TextBox 136"/>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38" name="TextBox 137"/>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sp>
                <p:nvSpPr>
                  <p:cNvPr id="139" name="TextBox 138"/>
                  <p:cNvSpPr txBox="1"/>
                  <p:nvPr/>
                </p:nvSpPr>
                <p:spPr>
                  <a:xfrm>
                    <a:off x="2943230" y="5081588"/>
                    <a:ext cx="317729" cy="164695"/>
                  </a:xfrm>
                  <a:prstGeom prst="rect">
                    <a:avLst/>
                  </a:prstGeom>
                  <a:noFill/>
                  <a:ln>
                    <a:noFill/>
                  </a:ln>
                </p:spPr>
                <p:txBody>
                  <a:bodyPr wrap="none" rtlCol="0">
                    <a:spAutoFit/>
                  </a:bodyPr>
                  <a:lstStyle/>
                  <a:p>
                    <a:r>
                      <a:rPr lang="en-US" sz="1200" dirty="0" smtClean="0">
                        <a:solidFill>
                          <a:srgbClr val="6B8CB5"/>
                        </a:solidFill>
                      </a:rPr>
                      <a:t>Q3</a:t>
                    </a:r>
                    <a:endParaRPr lang="en-US" sz="1200" dirty="0">
                      <a:solidFill>
                        <a:srgbClr val="6B8CB5"/>
                      </a:solidFill>
                    </a:endParaRPr>
                  </a:p>
                </p:txBody>
              </p:sp>
              <p:sp>
                <p:nvSpPr>
                  <p:cNvPr id="140" name="TextBox 139"/>
                  <p:cNvSpPr txBox="1"/>
                  <p:nvPr/>
                </p:nvSpPr>
                <p:spPr>
                  <a:xfrm>
                    <a:off x="3943347" y="5081588"/>
                    <a:ext cx="317729" cy="164695"/>
                  </a:xfrm>
                  <a:prstGeom prst="rect">
                    <a:avLst/>
                  </a:prstGeom>
                  <a:noFill/>
                  <a:ln>
                    <a:noFill/>
                  </a:ln>
                </p:spPr>
                <p:txBody>
                  <a:bodyPr wrap="none" rtlCol="0">
                    <a:spAutoFit/>
                  </a:bodyPr>
                  <a:lstStyle/>
                  <a:p>
                    <a:r>
                      <a:rPr lang="en-US" sz="1200" dirty="0" smtClean="0">
                        <a:solidFill>
                          <a:srgbClr val="6B8CB5"/>
                        </a:solidFill>
                      </a:rPr>
                      <a:t>Q4</a:t>
                    </a:r>
                    <a:endParaRPr lang="en-US" sz="1200" dirty="0">
                      <a:solidFill>
                        <a:srgbClr val="6B8CB5"/>
                      </a:solidFill>
                    </a:endParaRPr>
                  </a:p>
                </p:txBody>
              </p:sp>
            </p:grpSp>
            <p:cxnSp>
              <p:nvCxnSpPr>
                <p:cNvPr id="135" name="Straight Connector 134"/>
                <p:cNvCxnSpPr/>
                <p:nvPr/>
              </p:nvCxnSpPr>
              <p:spPr>
                <a:xfrm rot="5400000">
                  <a:off x="2570762"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36137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125" name="TextBox 124"/>
              <p:cNvSpPr txBox="1"/>
              <p:nvPr/>
            </p:nvSpPr>
            <p:spPr>
              <a:xfrm>
                <a:off x="4604053" y="3266528"/>
                <a:ext cx="652743" cy="219594"/>
              </a:xfrm>
              <a:prstGeom prst="rect">
                <a:avLst/>
              </a:prstGeom>
              <a:noFill/>
              <a:ln>
                <a:noFill/>
              </a:ln>
            </p:spPr>
            <p:txBody>
              <a:bodyPr wrap="square" rtlCol="0">
                <a:spAutoFit/>
              </a:bodyPr>
              <a:lstStyle/>
              <a:p>
                <a:r>
                  <a:rPr lang="en-US" dirty="0" smtClean="0">
                    <a:solidFill>
                      <a:srgbClr val="6B8CB5"/>
                    </a:solidFill>
                  </a:rPr>
                  <a:t>2008</a:t>
                </a:r>
                <a:endParaRPr lang="en-US" dirty="0">
                  <a:solidFill>
                    <a:srgbClr val="6B8CB5"/>
                  </a:solidFill>
                </a:endParaRPr>
              </a:p>
            </p:txBody>
          </p:sp>
          <p:sp>
            <p:nvSpPr>
              <p:cNvPr id="126" name="TextBox 125"/>
              <p:cNvSpPr txBox="1"/>
              <p:nvPr/>
            </p:nvSpPr>
            <p:spPr>
              <a:xfrm>
                <a:off x="804759" y="3266526"/>
                <a:ext cx="652743" cy="219594"/>
              </a:xfrm>
              <a:prstGeom prst="rect">
                <a:avLst/>
              </a:prstGeom>
              <a:noFill/>
              <a:ln>
                <a:noFill/>
              </a:ln>
            </p:spPr>
            <p:txBody>
              <a:bodyPr wrap="square" rtlCol="0">
                <a:spAutoFit/>
              </a:bodyPr>
              <a:lstStyle/>
              <a:p>
                <a:r>
                  <a:rPr lang="en-US" dirty="0" smtClean="0">
                    <a:solidFill>
                      <a:srgbClr val="6B8CB5"/>
                    </a:solidFill>
                  </a:rPr>
                  <a:t>2007</a:t>
                </a:r>
                <a:endParaRPr lang="en-US" dirty="0">
                  <a:solidFill>
                    <a:srgbClr val="6B8CB5"/>
                  </a:solidFill>
                </a:endParaRPr>
              </a:p>
            </p:txBody>
          </p:sp>
        </p:grpSp>
        <p:grpSp>
          <p:nvGrpSpPr>
            <p:cNvPr id="78" name="Group 108"/>
            <p:cNvGrpSpPr/>
            <p:nvPr/>
          </p:nvGrpSpPr>
          <p:grpSpPr>
            <a:xfrm>
              <a:off x="8562361" y="172357"/>
              <a:ext cx="178078" cy="3004457"/>
              <a:chOff x="8549661" y="343805"/>
              <a:chExt cx="178078" cy="3004457"/>
            </a:xfrm>
          </p:grpSpPr>
          <p:cxnSp>
            <p:nvCxnSpPr>
              <p:cNvPr id="88" name="Straight Arrow Connector 87"/>
              <p:cNvCxnSpPr/>
              <p:nvPr/>
            </p:nvCxnSpPr>
            <p:spPr>
              <a:xfrm rot="16200000" flipV="1">
                <a:off x="7136471" y="1843298"/>
                <a:ext cx="3004457" cy="5471"/>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549661" y="28047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549661" y="831044"/>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549661" y="1207141"/>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549661" y="2409638"/>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549661" y="201481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549661" y="162746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549661" y="31730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7416800" y="212015"/>
              <a:ext cx="1165666" cy="461665"/>
            </a:xfrm>
            <a:prstGeom prst="rect">
              <a:avLst/>
            </a:prstGeom>
            <a:noFill/>
          </p:spPr>
          <p:txBody>
            <a:bodyPr wrap="square" rtlCol="0">
              <a:spAutoFit/>
            </a:bodyPr>
            <a:lstStyle/>
            <a:p>
              <a:r>
                <a:rPr lang="en-US" sz="1200" dirty="0" smtClean="0">
                  <a:solidFill>
                    <a:srgbClr val="6B8CB5"/>
                  </a:solidFill>
                </a:rPr>
                <a:t>Market Share, North America</a:t>
              </a:r>
              <a:endParaRPr lang="en-US" sz="1200" dirty="0">
                <a:solidFill>
                  <a:srgbClr val="6B8CB5"/>
                </a:solidFill>
              </a:endParaRPr>
            </a:p>
          </p:txBody>
        </p:sp>
        <p:sp>
          <p:nvSpPr>
            <p:cNvPr id="80" name="TextBox 79"/>
            <p:cNvSpPr txBox="1"/>
            <p:nvPr/>
          </p:nvSpPr>
          <p:spPr>
            <a:xfrm>
              <a:off x="8685282" y="2859966"/>
              <a:ext cx="490840" cy="276999"/>
            </a:xfrm>
            <a:prstGeom prst="rect">
              <a:avLst/>
            </a:prstGeom>
            <a:noFill/>
          </p:spPr>
          <p:txBody>
            <a:bodyPr wrap="none" rtlCol="0">
              <a:spAutoFit/>
            </a:bodyPr>
            <a:lstStyle/>
            <a:p>
              <a:r>
                <a:rPr lang="en-US" sz="1200" dirty="0" smtClean="0">
                  <a:solidFill>
                    <a:srgbClr val="6B8CB5"/>
                  </a:solidFill>
                </a:rPr>
                <a:t>10%</a:t>
              </a:r>
              <a:endParaRPr lang="en-US" sz="1200" dirty="0">
                <a:solidFill>
                  <a:srgbClr val="6B8CB5"/>
                </a:solidFill>
              </a:endParaRPr>
            </a:p>
          </p:txBody>
        </p:sp>
        <p:sp>
          <p:nvSpPr>
            <p:cNvPr id="81" name="TextBox 80"/>
            <p:cNvSpPr txBox="1"/>
            <p:nvPr/>
          </p:nvSpPr>
          <p:spPr>
            <a:xfrm>
              <a:off x="8685282" y="2491665"/>
              <a:ext cx="490840" cy="276999"/>
            </a:xfrm>
            <a:prstGeom prst="rect">
              <a:avLst/>
            </a:prstGeom>
            <a:noFill/>
          </p:spPr>
          <p:txBody>
            <a:bodyPr wrap="none" rtlCol="0">
              <a:spAutoFit/>
            </a:bodyPr>
            <a:lstStyle/>
            <a:p>
              <a:r>
                <a:rPr lang="en-US" sz="1200" dirty="0" smtClean="0">
                  <a:solidFill>
                    <a:srgbClr val="6B8CB5"/>
                  </a:solidFill>
                </a:rPr>
                <a:t>20%</a:t>
              </a:r>
              <a:endParaRPr lang="en-US" sz="1200" dirty="0">
                <a:solidFill>
                  <a:srgbClr val="6B8CB5"/>
                </a:solidFill>
              </a:endParaRPr>
            </a:p>
          </p:txBody>
        </p:sp>
        <p:sp>
          <p:nvSpPr>
            <p:cNvPr id="82" name="TextBox 81"/>
            <p:cNvSpPr txBox="1"/>
            <p:nvPr/>
          </p:nvSpPr>
          <p:spPr>
            <a:xfrm>
              <a:off x="8685282" y="2091615"/>
              <a:ext cx="490840" cy="276999"/>
            </a:xfrm>
            <a:prstGeom prst="rect">
              <a:avLst/>
            </a:prstGeom>
            <a:noFill/>
          </p:spPr>
          <p:txBody>
            <a:bodyPr wrap="none" rtlCol="0">
              <a:spAutoFit/>
            </a:bodyPr>
            <a:lstStyle/>
            <a:p>
              <a:r>
                <a:rPr lang="en-US" sz="1200" dirty="0" smtClean="0">
                  <a:solidFill>
                    <a:srgbClr val="6B8CB5"/>
                  </a:solidFill>
                </a:rPr>
                <a:t>30%</a:t>
              </a:r>
              <a:endParaRPr lang="en-US" sz="1200" dirty="0">
                <a:solidFill>
                  <a:srgbClr val="6B8CB5"/>
                </a:solidFill>
              </a:endParaRPr>
            </a:p>
          </p:txBody>
        </p:sp>
        <p:sp>
          <p:nvSpPr>
            <p:cNvPr id="83" name="TextBox 82"/>
            <p:cNvSpPr txBox="1"/>
            <p:nvPr/>
          </p:nvSpPr>
          <p:spPr>
            <a:xfrm>
              <a:off x="8685282" y="1704265"/>
              <a:ext cx="490840" cy="276999"/>
            </a:xfrm>
            <a:prstGeom prst="rect">
              <a:avLst/>
            </a:prstGeom>
            <a:noFill/>
          </p:spPr>
          <p:txBody>
            <a:bodyPr wrap="none" rtlCol="0">
              <a:spAutoFit/>
            </a:bodyPr>
            <a:lstStyle/>
            <a:p>
              <a:r>
                <a:rPr lang="en-US" sz="1200" dirty="0" smtClean="0">
                  <a:solidFill>
                    <a:srgbClr val="6B8CB5"/>
                  </a:solidFill>
                </a:rPr>
                <a:t>40%</a:t>
              </a:r>
              <a:endParaRPr lang="en-US" sz="1200" dirty="0">
                <a:solidFill>
                  <a:srgbClr val="6B8CB5"/>
                </a:solidFill>
              </a:endParaRPr>
            </a:p>
          </p:txBody>
        </p:sp>
        <p:sp>
          <p:nvSpPr>
            <p:cNvPr id="85" name="TextBox 84"/>
            <p:cNvSpPr txBox="1"/>
            <p:nvPr/>
          </p:nvSpPr>
          <p:spPr>
            <a:xfrm>
              <a:off x="8685282" y="1323266"/>
              <a:ext cx="490840" cy="276999"/>
            </a:xfrm>
            <a:prstGeom prst="rect">
              <a:avLst/>
            </a:prstGeom>
            <a:noFill/>
          </p:spPr>
          <p:txBody>
            <a:bodyPr wrap="none" rtlCol="0">
              <a:spAutoFit/>
            </a:bodyPr>
            <a:lstStyle/>
            <a:p>
              <a:r>
                <a:rPr lang="en-US" sz="1200" dirty="0" smtClean="0">
                  <a:solidFill>
                    <a:srgbClr val="6B8CB5"/>
                  </a:solidFill>
                </a:rPr>
                <a:t>50%</a:t>
              </a:r>
              <a:endParaRPr lang="en-US" sz="1200" dirty="0">
                <a:solidFill>
                  <a:srgbClr val="6B8CB5"/>
                </a:solidFill>
              </a:endParaRPr>
            </a:p>
          </p:txBody>
        </p:sp>
        <p:sp>
          <p:nvSpPr>
            <p:cNvPr id="86" name="TextBox 85"/>
            <p:cNvSpPr txBox="1"/>
            <p:nvPr/>
          </p:nvSpPr>
          <p:spPr>
            <a:xfrm>
              <a:off x="8685282" y="904166"/>
              <a:ext cx="490840" cy="276999"/>
            </a:xfrm>
            <a:prstGeom prst="rect">
              <a:avLst/>
            </a:prstGeom>
            <a:noFill/>
          </p:spPr>
          <p:txBody>
            <a:bodyPr wrap="none" rtlCol="0">
              <a:spAutoFit/>
            </a:bodyPr>
            <a:lstStyle/>
            <a:p>
              <a:r>
                <a:rPr lang="en-US" sz="1200" dirty="0" smtClean="0">
                  <a:solidFill>
                    <a:srgbClr val="6B8CB5"/>
                  </a:solidFill>
                </a:rPr>
                <a:t>60%</a:t>
              </a:r>
              <a:endParaRPr lang="en-US" sz="1200" dirty="0">
                <a:solidFill>
                  <a:srgbClr val="6B8CB5"/>
                </a:solidFill>
              </a:endParaRPr>
            </a:p>
          </p:txBody>
        </p:sp>
        <p:sp>
          <p:nvSpPr>
            <p:cNvPr id="87" name="TextBox 86"/>
            <p:cNvSpPr txBox="1"/>
            <p:nvPr/>
          </p:nvSpPr>
          <p:spPr>
            <a:xfrm>
              <a:off x="8685282" y="516815"/>
              <a:ext cx="490840" cy="276999"/>
            </a:xfrm>
            <a:prstGeom prst="rect">
              <a:avLst/>
            </a:prstGeom>
            <a:noFill/>
          </p:spPr>
          <p:txBody>
            <a:bodyPr wrap="none" rtlCol="0">
              <a:spAutoFit/>
            </a:bodyPr>
            <a:lstStyle/>
            <a:p>
              <a:r>
                <a:rPr lang="en-US" sz="1200" dirty="0" smtClean="0">
                  <a:solidFill>
                    <a:srgbClr val="6B8CB5"/>
                  </a:solidFill>
                </a:rPr>
                <a:t>70%</a:t>
              </a:r>
              <a:endParaRPr lang="en-US" sz="1200" dirty="0">
                <a:solidFill>
                  <a:srgbClr val="6B8CB5"/>
                </a:solidFill>
              </a:endParaRPr>
            </a:p>
          </p:txBody>
        </p:sp>
      </p:grpSp>
      <p:sp>
        <p:nvSpPr>
          <p:cNvPr id="4" name="Title 3"/>
          <p:cNvSpPr>
            <a:spLocks noGrp="1"/>
          </p:cNvSpPr>
          <p:nvPr>
            <p:ph type="title"/>
          </p:nvPr>
        </p:nvSpPr>
        <p:spPr/>
        <p:txBody>
          <a:bodyPr/>
          <a:lstStyle/>
          <a:p>
            <a:r>
              <a:rPr smtClean="0"/>
              <a:t>Lost Market Share</a:t>
            </a:r>
            <a:endParaRPr lang="en-US" dirty="0"/>
          </a:p>
        </p:txBody>
      </p:sp>
      <p:graphicFrame>
        <p:nvGraphicFramePr>
          <p:cNvPr id="89" name="Group 41"/>
          <p:cNvGraphicFramePr>
            <a:graphicFrameLocks noGrp="1"/>
          </p:cNvGraphicFramePr>
          <p:nvPr>
            <p:ph idx="1"/>
            <p:extLst>
              <p:ext uri="{D42A27DB-BD31-4B8C-83A1-F6EECF244321}">
                <p14:modId xmlns:p14="http://schemas.microsoft.com/office/powerpoint/2010/main" val="2039385330"/>
              </p:ext>
            </p:extLst>
          </p:nvPr>
        </p:nvGraphicFramePr>
        <p:xfrm>
          <a:off x="5369044" y="1224205"/>
          <a:ext cx="3084513" cy="960120"/>
        </p:xfrm>
        <a:graphic>
          <a:graphicData uri="http://schemas.openxmlformats.org/drawingml/2006/table">
            <a:tbl>
              <a:tblPr>
                <a:tableStyleId>{E269D01E-BC32-4049-B463-5C60D7B0CCD2}</a:tableStyleId>
              </a:tblPr>
              <a:tblGrid>
                <a:gridCol w="1542415"/>
                <a:gridCol w="862330"/>
                <a:gridCol w="679768"/>
              </a:tblGrid>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Device</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CCD7E6"/>
                          </a:solidFill>
                          <a:effectLst/>
                          <a:latin typeface="Arial" charset="0"/>
                        </a:rPr>
                        <a:t>Carrier</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Cost</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295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solidFill>
                            <a:schemeClr val="bg1"/>
                          </a:solidFill>
                          <a:effectLst/>
                        </a:rPr>
                        <a:t>Windows Mobile</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Any</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$99</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solidFill>
                            <a:schemeClr val="bg1"/>
                          </a:solidFill>
                          <a:effectLst/>
                        </a:rPr>
                        <a:t>iPhone</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ATT</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mn-lt"/>
                        </a:rPr>
                        <a:t>$399</a:t>
                      </a:r>
                      <a:endParaRPr kumimoji="0" lang="en-US" sz="1500" b="0" i="0" u="none" strike="noStrike" cap="none" normalizeH="0" baseline="0" dirty="0" smtClean="0">
                        <a:ln>
                          <a:noFill/>
                        </a:ln>
                        <a:solidFill>
                          <a:schemeClr val="bg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grpSp>
        <p:nvGrpSpPr>
          <p:cNvPr id="7" name="Group 55"/>
          <p:cNvGrpSpPr/>
          <p:nvPr/>
        </p:nvGrpSpPr>
        <p:grpSpPr>
          <a:xfrm>
            <a:off x="421328" y="3867149"/>
            <a:ext cx="1994212" cy="2863850"/>
            <a:chOff x="101288" y="1428750"/>
            <a:chExt cx="1994212" cy="2863850"/>
          </a:xfrm>
        </p:grpSpPr>
        <p:sp>
          <p:nvSpPr>
            <p:cNvPr id="53" name="Rectangular Callout 52"/>
            <p:cNvSpPr/>
            <p:nvPr/>
          </p:nvSpPr>
          <p:spPr bwMode="auto">
            <a:xfrm>
              <a:off x="139700" y="1428750"/>
              <a:ext cx="1835150" cy="2863850"/>
            </a:xfrm>
            <a:prstGeom prst="wedgeRectCallout">
              <a:avLst>
                <a:gd name="adj1" fmla="val 39752"/>
                <a:gd name="adj2" fmla="val -64857"/>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01288" y="2787442"/>
              <a:ext cx="1994212" cy="1092607"/>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There's no chance that the iPhone is going to get any significant market share. </a:t>
              </a:r>
              <a:br>
                <a:rPr lang="en-US" sz="1300" dirty="0" smtClean="0"/>
              </a:br>
              <a:r>
                <a:rPr lang="en-US" sz="1300" b="1" dirty="0" smtClean="0"/>
                <a:t>No chance.</a:t>
              </a:r>
              <a:r>
                <a:rPr lang="en-US" sz="1300" b="1" dirty="0" smtClean="0">
                  <a:solidFill>
                    <a:schemeClr val="bg2">
                      <a:lumMod val="60000"/>
                      <a:lumOff val="40000"/>
                    </a:schemeClr>
                  </a:solidFill>
                </a:rPr>
                <a:t>”</a:t>
              </a:r>
              <a:endParaRPr lang="en-US" sz="1300" b="1" dirty="0">
                <a:solidFill>
                  <a:schemeClr val="bg2">
                    <a:lumMod val="60000"/>
                    <a:lumOff val="40000"/>
                  </a:schemeClr>
                </a:solidFill>
              </a:endParaRPr>
            </a:p>
          </p:txBody>
        </p:sp>
        <p:grpSp>
          <p:nvGrpSpPr>
            <p:cNvPr id="11" name="Group 13"/>
            <p:cNvGrpSpPr/>
            <p:nvPr/>
          </p:nvGrpSpPr>
          <p:grpSpPr>
            <a:xfrm>
              <a:off x="182171" y="1479550"/>
              <a:ext cx="1783945" cy="2800080"/>
              <a:chOff x="354558" y="1584481"/>
              <a:chExt cx="1783945" cy="2800080"/>
            </a:xfrm>
          </p:grpSpPr>
          <p:pic>
            <p:nvPicPr>
              <p:cNvPr id="8" name="Picture 2" descr="http://images.appleinsider.com/ballmer-ap-photo.jpg"/>
              <p:cNvPicPr>
                <a:picLocks noChangeAspect="1" noChangeArrowheads="1"/>
              </p:cNvPicPr>
              <p:nvPr/>
            </p:nvPicPr>
            <p:blipFill>
              <a:blip r:embed="rId3" cstate="print"/>
              <a:srcRect/>
              <a:stretch>
                <a:fillRect/>
              </a:stretch>
            </p:blipFill>
            <p:spPr bwMode="auto">
              <a:xfrm flipH="1">
                <a:off x="354558" y="1584481"/>
                <a:ext cx="1746557" cy="1310775"/>
              </a:xfrm>
              <a:prstGeom prst="rect">
                <a:avLst/>
              </a:prstGeom>
              <a:noFill/>
            </p:spPr>
          </p:pic>
          <p:sp>
            <p:nvSpPr>
              <p:cNvPr id="10" name="TextBox 9"/>
              <p:cNvSpPr txBox="1"/>
              <p:nvPr/>
            </p:nvSpPr>
            <p:spPr>
              <a:xfrm>
                <a:off x="937405" y="3922896"/>
                <a:ext cx="1201098"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Ballmer</a:t>
                </a:r>
              </a:p>
              <a:p>
                <a:r>
                  <a:rPr lang="en-US" sz="1200" i="1" dirty="0" smtClean="0">
                    <a:solidFill>
                      <a:schemeClr val="tx1">
                        <a:lumMod val="75000"/>
                      </a:schemeClr>
                    </a:solidFill>
                  </a:rPr>
                  <a:t>  April 30, 2007</a:t>
                </a:r>
                <a:endParaRPr lang="en-US" sz="1200" i="1" dirty="0">
                  <a:solidFill>
                    <a:schemeClr val="tx1">
                      <a:lumMod val="75000"/>
                    </a:schemeClr>
                  </a:solidFill>
                </a:endParaRPr>
              </a:p>
            </p:txBody>
          </p:sp>
        </p:grpSp>
      </p:grpSp>
      <p:grpSp>
        <p:nvGrpSpPr>
          <p:cNvPr id="12" name="Group 64"/>
          <p:cNvGrpSpPr/>
          <p:nvPr/>
        </p:nvGrpSpPr>
        <p:grpSpPr>
          <a:xfrm>
            <a:off x="2413000" y="3872231"/>
            <a:ext cx="1184940" cy="1917700"/>
            <a:chOff x="2611120" y="3780790"/>
            <a:chExt cx="1184940" cy="1917700"/>
          </a:xfrm>
        </p:grpSpPr>
        <p:grpSp>
          <p:nvGrpSpPr>
            <p:cNvPr id="13" name="Group 62"/>
            <p:cNvGrpSpPr/>
            <p:nvPr/>
          </p:nvGrpSpPr>
          <p:grpSpPr>
            <a:xfrm>
              <a:off x="2611120" y="3780790"/>
              <a:ext cx="1184940" cy="1917700"/>
              <a:chOff x="2565400" y="2355850"/>
              <a:chExt cx="1184940" cy="1917700"/>
            </a:xfrm>
          </p:grpSpPr>
          <p:sp>
            <p:nvSpPr>
              <p:cNvPr id="55" name="Rectangular Callout 54"/>
              <p:cNvSpPr/>
              <p:nvPr/>
            </p:nvSpPr>
            <p:spPr bwMode="auto">
              <a:xfrm>
                <a:off x="2584450" y="2355850"/>
                <a:ext cx="1104900" cy="1917700"/>
              </a:xfrm>
              <a:prstGeom prst="wedgeRectCallout">
                <a:avLst>
                  <a:gd name="adj1" fmla="val -8473"/>
                  <a:gd name="adj2" fmla="val -71653"/>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25" name="Picture 24" descr="iPhoneShips.png"/>
              <p:cNvPicPr>
                <a:picLocks noChangeAspect="1"/>
              </p:cNvPicPr>
              <p:nvPr/>
            </p:nvPicPr>
            <p:blipFill>
              <a:blip r:embed="rId4" cstate="print"/>
              <a:stretch>
                <a:fillRect/>
              </a:stretch>
            </p:blipFill>
            <p:spPr>
              <a:xfrm>
                <a:off x="2615064" y="2396970"/>
                <a:ext cx="1041728" cy="1319134"/>
              </a:xfrm>
              <a:prstGeom prst="rect">
                <a:avLst/>
              </a:prstGeom>
            </p:spPr>
          </p:pic>
          <p:sp>
            <p:nvSpPr>
              <p:cNvPr id="57" name="TextBox 56"/>
              <p:cNvSpPr txBox="1"/>
              <p:nvPr/>
            </p:nvSpPr>
            <p:spPr>
              <a:xfrm>
                <a:off x="2565400" y="3689350"/>
                <a:ext cx="1184940" cy="307777"/>
              </a:xfrm>
              <a:prstGeom prst="rect">
                <a:avLst/>
              </a:prstGeom>
              <a:noFill/>
            </p:spPr>
            <p:txBody>
              <a:bodyPr wrap="none" rtlCol="0">
                <a:spAutoFit/>
              </a:bodyPr>
              <a:lstStyle/>
              <a:p>
                <a:r>
                  <a:rPr lang="en-US" sz="1400" dirty="0" smtClean="0"/>
                  <a:t>iPhone ships</a:t>
                </a:r>
                <a:endParaRPr lang="en-US" sz="1600" dirty="0"/>
              </a:p>
            </p:txBody>
          </p:sp>
        </p:grpSp>
        <p:sp>
          <p:nvSpPr>
            <p:cNvPr id="59" name="Rectangle 58"/>
            <p:cNvSpPr/>
            <p:nvPr/>
          </p:nvSpPr>
          <p:spPr>
            <a:xfrm>
              <a:off x="2637650" y="5348089"/>
              <a:ext cx="1103187" cy="276999"/>
            </a:xfrm>
            <a:prstGeom prst="rect">
              <a:avLst/>
            </a:prstGeom>
          </p:spPr>
          <p:txBody>
            <a:bodyPr wrap="none">
              <a:spAutoFit/>
            </a:bodyPr>
            <a:lstStyle/>
            <a:p>
              <a:r>
                <a:rPr lang="en-US" sz="1200" i="1" dirty="0" smtClean="0">
                  <a:solidFill>
                    <a:schemeClr val="tx1">
                      <a:lumMod val="75000"/>
                    </a:schemeClr>
                  </a:solidFill>
                </a:rPr>
                <a:t>June 29, 2007</a:t>
              </a:r>
              <a:endParaRPr lang="en-US" sz="1200" dirty="0"/>
            </a:p>
          </p:txBody>
        </p:sp>
      </p:grpSp>
      <p:grpSp>
        <p:nvGrpSpPr>
          <p:cNvPr id="14" name="Group 73"/>
          <p:cNvGrpSpPr/>
          <p:nvPr/>
        </p:nvGrpSpPr>
        <p:grpSpPr>
          <a:xfrm>
            <a:off x="124148" y="811532"/>
            <a:ext cx="1895152" cy="2350771"/>
            <a:chOff x="4581848" y="4415790"/>
            <a:chExt cx="1895152" cy="2350770"/>
          </a:xfrm>
        </p:grpSpPr>
        <p:grpSp>
          <p:nvGrpSpPr>
            <p:cNvPr id="15" name="Group 67"/>
            <p:cNvGrpSpPr/>
            <p:nvPr/>
          </p:nvGrpSpPr>
          <p:grpSpPr>
            <a:xfrm>
              <a:off x="4581848" y="4415790"/>
              <a:ext cx="1895152" cy="2350770"/>
              <a:chOff x="101288" y="1428750"/>
              <a:chExt cx="1895152" cy="2350770"/>
            </a:xfrm>
          </p:grpSpPr>
          <p:sp>
            <p:nvSpPr>
              <p:cNvPr id="69" name="Rectangular Callout 68"/>
              <p:cNvSpPr/>
              <p:nvPr/>
            </p:nvSpPr>
            <p:spPr bwMode="auto">
              <a:xfrm>
                <a:off x="139700" y="1428750"/>
                <a:ext cx="1635760" cy="2350770"/>
              </a:xfrm>
              <a:prstGeom prst="wedgeRectCallout">
                <a:avLst>
                  <a:gd name="adj1" fmla="val -15205"/>
                  <a:gd name="adj2" fmla="val 634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0" name="TextBox 69"/>
              <p:cNvSpPr txBox="1"/>
              <p:nvPr/>
            </p:nvSpPr>
            <p:spPr>
              <a:xfrm>
                <a:off x="101288" y="2787442"/>
                <a:ext cx="1895152" cy="492443"/>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We have reinvented the phone.</a:t>
                </a:r>
                <a:r>
                  <a:rPr lang="en-US" sz="1300" dirty="0" smtClean="0">
                    <a:solidFill>
                      <a:schemeClr val="bg2">
                        <a:lumMod val="60000"/>
                        <a:lumOff val="40000"/>
                      </a:schemeClr>
                    </a:solidFill>
                  </a:rPr>
                  <a:t>”</a:t>
                </a:r>
                <a:endParaRPr lang="en-US" sz="1300" dirty="0">
                  <a:solidFill>
                    <a:schemeClr val="bg2">
                      <a:lumMod val="60000"/>
                      <a:lumOff val="40000"/>
                    </a:schemeClr>
                  </a:solidFill>
                </a:endParaRPr>
              </a:p>
            </p:txBody>
          </p:sp>
          <p:sp>
            <p:nvSpPr>
              <p:cNvPr id="73" name="TextBox 72"/>
              <p:cNvSpPr txBox="1"/>
              <p:nvPr/>
            </p:nvSpPr>
            <p:spPr>
              <a:xfrm>
                <a:off x="483078" y="3284565"/>
                <a:ext cx="1409360"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Jobs</a:t>
                </a:r>
              </a:p>
              <a:p>
                <a:r>
                  <a:rPr lang="en-US" sz="1200" i="1" dirty="0" smtClean="0">
                    <a:solidFill>
                      <a:schemeClr val="tx1">
                        <a:lumMod val="75000"/>
                      </a:schemeClr>
                    </a:solidFill>
                  </a:rPr>
                  <a:t>  January 10, 2007</a:t>
                </a:r>
                <a:endParaRPr lang="en-US" sz="1200" i="1" dirty="0">
                  <a:solidFill>
                    <a:schemeClr val="tx1">
                      <a:lumMod val="75000"/>
                    </a:schemeClr>
                  </a:solidFill>
                </a:endParaRPr>
              </a:p>
            </p:txBody>
          </p:sp>
        </p:grpSp>
        <p:pic>
          <p:nvPicPr>
            <p:cNvPr id="66" name="Picture 65" descr="SteveJobsAnnouncesIPhone.png"/>
            <p:cNvPicPr>
              <a:picLocks noChangeAspect="1"/>
            </p:cNvPicPr>
            <p:nvPr/>
          </p:nvPicPr>
          <p:blipFill>
            <a:blip r:embed="rId5" cstate="print"/>
            <a:stretch>
              <a:fillRect/>
            </a:stretch>
          </p:blipFill>
          <p:spPr>
            <a:xfrm>
              <a:off x="4704894" y="4503021"/>
              <a:ext cx="1444114" cy="1265319"/>
            </a:xfrm>
            <a:prstGeom prst="rect">
              <a:avLst/>
            </a:prstGeom>
          </p:spPr>
        </p:pic>
      </p:grpSp>
      <p:grpSp>
        <p:nvGrpSpPr>
          <p:cNvPr id="17" name="Group 148"/>
          <p:cNvGrpSpPr/>
          <p:nvPr/>
        </p:nvGrpSpPr>
        <p:grpSpPr>
          <a:xfrm rot="21415063">
            <a:off x="1803400" y="847728"/>
            <a:ext cx="6629400" cy="901699"/>
            <a:chOff x="1803400" y="847728"/>
            <a:chExt cx="6629400" cy="901698"/>
          </a:xfrm>
        </p:grpSpPr>
        <p:cxnSp>
          <p:nvCxnSpPr>
            <p:cNvPr id="84" name="Straight Connector 83"/>
            <p:cNvCxnSpPr/>
            <p:nvPr/>
          </p:nvCxnSpPr>
          <p:spPr>
            <a:xfrm flipV="1">
              <a:off x="1803400" y="847728"/>
              <a:ext cx="6629400" cy="901698"/>
            </a:xfrm>
            <a:prstGeom prst="line">
              <a:avLst/>
            </a:prstGeom>
            <a:ln w="28575">
              <a:solidFill>
                <a:srgbClr val="6B8CB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1140294">
              <a:off x="2243128" y="1070357"/>
              <a:ext cx="5300425" cy="492442"/>
            </a:xfrm>
            <a:prstGeom prst="rect">
              <a:avLst/>
            </a:prstGeom>
            <a:noFill/>
            <a:ln>
              <a:noFill/>
            </a:ln>
          </p:spPr>
          <p:txBody>
            <a:bodyPr wrap="none" rtlCol="0">
              <a:spAutoFit/>
            </a:bodyPr>
            <a:lstStyle/>
            <a:p>
              <a:r>
                <a:rPr lang="en-US" sz="1200" dirty="0" smtClean="0"/>
                <a:t>“Windows mobile… soon acquiring 60% to 80% of the smartphone market” </a:t>
              </a:r>
            </a:p>
            <a:p>
              <a:endParaRPr lang="en-US" sz="400" dirty="0" smtClean="0"/>
            </a:p>
            <a:p>
              <a:r>
                <a:rPr lang="en-US" sz="1000" dirty="0" smtClean="0">
                  <a:solidFill>
                    <a:schemeClr val="tx1">
                      <a:lumMod val="75000"/>
                    </a:schemeClr>
                  </a:solidFill>
                </a:rPr>
                <a:t>   – Steve Ballmer, January 2007</a:t>
              </a:r>
              <a:endParaRPr lang="en-US" sz="1200" dirty="0">
                <a:solidFill>
                  <a:schemeClr val="tx1">
                    <a:lumMod val="75000"/>
                  </a:schemeClr>
                </a:solidFill>
              </a:endParaRPr>
            </a:p>
          </p:txBody>
        </p:sp>
      </p:grpSp>
      <p:sp>
        <p:nvSpPr>
          <p:cNvPr id="92" name="Rectangle 91"/>
          <p:cNvSpPr/>
          <p:nvPr/>
        </p:nvSpPr>
        <p:spPr bwMode="auto">
          <a:xfrm>
            <a:off x="-253537" y="-175920"/>
            <a:ext cx="9567511" cy="7228572"/>
          </a:xfrm>
          <a:prstGeom prst="rect">
            <a:avLst/>
          </a:prstGeom>
          <a:solidFill>
            <a:srgbClr val="000000">
              <a:alpha val="38824"/>
            </a:srgbClr>
          </a:solidFill>
          <a:ln>
            <a:solidFill>
              <a:schemeClr val="bg1"/>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6" name="Rectangle 95"/>
          <p:cNvSpPr/>
          <p:nvPr/>
        </p:nvSpPr>
        <p:spPr bwMode="auto">
          <a:xfrm>
            <a:off x="1418435" y="793814"/>
            <a:ext cx="6277766" cy="5799491"/>
          </a:xfrm>
          <a:prstGeom prst="rect">
            <a:avLst/>
          </a:prstGeom>
          <a:solidFill>
            <a:srgbClr val="27394F"/>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7" name="TextBox 96"/>
          <p:cNvSpPr txBox="1"/>
          <p:nvPr/>
        </p:nvSpPr>
        <p:spPr>
          <a:xfrm>
            <a:off x="1600200" y="838200"/>
            <a:ext cx="3595856" cy="646331"/>
          </a:xfrm>
          <a:prstGeom prst="rect">
            <a:avLst/>
          </a:prstGeom>
          <a:noFill/>
        </p:spPr>
        <p:txBody>
          <a:bodyPr wrap="none" rtlCol="0">
            <a:spAutoFit/>
          </a:bodyPr>
          <a:lstStyle/>
          <a:p>
            <a:r>
              <a:rPr lang="en-US" sz="3600" dirty="0" smtClean="0">
                <a:solidFill>
                  <a:srgbClr val="CCD7E6"/>
                </a:solidFill>
              </a:rPr>
              <a:t>User Experience</a:t>
            </a:r>
            <a:endParaRPr lang="en-US" sz="3600" dirty="0">
              <a:solidFill>
                <a:srgbClr val="CCD7E6"/>
              </a:solidFill>
            </a:endParaRPr>
          </a:p>
        </p:txBody>
      </p:sp>
      <p:sp>
        <p:nvSpPr>
          <p:cNvPr id="100" name="TextBox 99"/>
          <p:cNvSpPr txBox="1"/>
          <p:nvPr/>
        </p:nvSpPr>
        <p:spPr>
          <a:xfrm>
            <a:off x="1738950" y="1564426"/>
            <a:ext cx="2464058" cy="369332"/>
          </a:xfrm>
          <a:prstGeom prst="rect">
            <a:avLst/>
          </a:prstGeom>
          <a:noFill/>
        </p:spPr>
        <p:txBody>
          <a:bodyPr wrap="square" rtlCol="0">
            <a:spAutoFit/>
          </a:bodyPr>
          <a:lstStyle/>
          <a:p>
            <a:pPr algn="ctr"/>
            <a:r>
              <a:rPr lang="en-US" dirty="0" smtClean="0">
                <a:solidFill>
                  <a:srgbClr val="CCD7E6"/>
                </a:solidFill>
              </a:rPr>
              <a:t>Forwarding an email</a:t>
            </a:r>
          </a:p>
        </p:txBody>
      </p:sp>
      <p:sp>
        <p:nvSpPr>
          <p:cNvPr id="105" name="TextBox 104"/>
          <p:cNvSpPr txBox="1"/>
          <p:nvPr/>
        </p:nvSpPr>
        <p:spPr>
          <a:xfrm>
            <a:off x="2689411" y="3494792"/>
            <a:ext cx="1706612" cy="646331"/>
          </a:xfrm>
          <a:prstGeom prst="rect">
            <a:avLst/>
          </a:prstGeom>
          <a:noFill/>
        </p:spPr>
        <p:txBody>
          <a:bodyPr wrap="square" rtlCol="0">
            <a:spAutoFit/>
          </a:bodyPr>
          <a:lstStyle/>
          <a:p>
            <a:r>
              <a:rPr lang="en-US" dirty="0" smtClean="0">
                <a:solidFill>
                  <a:srgbClr val="CCD7E6"/>
                </a:solidFill>
              </a:rPr>
              <a:t>Browsing Experience</a:t>
            </a:r>
            <a:endParaRPr lang="en-US" dirty="0">
              <a:solidFill>
                <a:srgbClr val="CCD7E6"/>
              </a:solidFill>
            </a:endParaRPr>
          </a:p>
        </p:txBody>
      </p:sp>
      <p:grpSp>
        <p:nvGrpSpPr>
          <p:cNvPr id="18" name="Group 119"/>
          <p:cNvGrpSpPr/>
          <p:nvPr/>
        </p:nvGrpSpPr>
        <p:grpSpPr>
          <a:xfrm>
            <a:off x="4302494" y="1289686"/>
            <a:ext cx="3268016" cy="5160505"/>
            <a:chOff x="4302494" y="1289685"/>
            <a:chExt cx="3268016" cy="5160505"/>
          </a:xfrm>
        </p:grpSpPr>
        <p:pic>
          <p:nvPicPr>
            <p:cNvPr id="103" name="Picture 102" descr="iPhoneBrowser.png"/>
            <p:cNvPicPr>
              <a:picLocks noChangeAspect="1"/>
            </p:cNvPicPr>
            <p:nvPr/>
          </p:nvPicPr>
          <p:blipFill>
            <a:blip r:embed="rId6" cstate="print"/>
            <a:stretch>
              <a:fillRect/>
            </a:stretch>
          </p:blipFill>
          <p:spPr>
            <a:xfrm>
              <a:off x="4302494" y="1560897"/>
              <a:ext cx="3268016" cy="4889293"/>
            </a:xfrm>
            <a:prstGeom prst="rect">
              <a:avLst/>
            </a:prstGeom>
          </p:spPr>
        </p:pic>
        <p:sp>
          <p:nvSpPr>
            <p:cNvPr id="108" name="TextBox 107"/>
            <p:cNvSpPr txBox="1"/>
            <p:nvPr/>
          </p:nvSpPr>
          <p:spPr>
            <a:xfrm>
              <a:off x="5559661" y="1289685"/>
              <a:ext cx="742511" cy="307777"/>
            </a:xfrm>
            <a:prstGeom prst="rect">
              <a:avLst/>
            </a:prstGeom>
            <a:noFill/>
          </p:spPr>
          <p:txBody>
            <a:bodyPr wrap="none" rtlCol="0">
              <a:spAutoFit/>
            </a:bodyPr>
            <a:lstStyle/>
            <a:p>
              <a:r>
                <a:rPr lang="en-US" sz="1400" dirty="0" smtClean="0">
                  <a:solidFill>
                    <a:schemeClr val="accent2">
                      <a:lumMod val="20000"/>
                      <a:lumOff val="80000"/>
                    </a:schemeClr>
                  </a:solidFill>
                </a:rPr>
                <a:t>iPhone</a:t>
              </a:r>
              <a:endParaRPr lang="en-US" sz="1400" dirty="0">
                <a:solidFill>
                  <a:schemeClr val="accent2">
                    <a:lumMod val="20000"/>
                    <a:lumOff val="80000"/>
                  </a:schemeClr>
                </a:solidFill>
              </a:endParaRPr>
            </a:p>
          </p:txBody>
        </p:sp>
      </p:grpSp>
      <p:grpSp>
        <p:nvGrpSpPr>
          <p:cNvPr id="19" name="Group 120"/>
          <p:cNvGrpSpPr/>
          <p:nvPr/>
        </p:nvGrpSpPr>
        <p:grpSpPr>
          <a:xfrm>
            <a:off x="1713298" y="4312363"/>
            <a:ext cx="2485970" cy="2134752"/>
            <a:chOff x="1713298" y="4312363"/>
            <a:chExt cx="2485970" cy="2134752"/>
          </a:xfrm>
        </p:grpSpPr>
        <p:pic>
          <p:nvPicPr>
            <p:cNvPr id="104" name="Picture 103" descr="WindowsMobileBrowser.png"/>
            <p:cNvPicPr>
              <a:picLocks noChangeAspect="1"/>
            </p:cNvPicPr>
            <p:nvPr/>
          </p:nvPicPr>
          <p:blipFill>
            <a:blip r:embed="rId7" cstate="print"/>
            <a:stretch>
              <a:fillRect/>
            </a:stretch>
          </p:blipFill>
          <p:spPr>
            <a:xfrm>
              <a:off x="1713298" y="4587480"/>
              <a:ext cx="2485970" cy="1859635"/>
            </a:xfrm>
            <a:prstGeom prst="rect">
              <a:avLst/>
            </a:prstGeom>
          </p:spPr>
        </p:pic>
        <p:sp>
          <p:nvSpPr>
            <p:cNvPr id="109" name="TextBox 108"/>
            <p:cNvSpPr txBox="1"/>
            <p:nvPr/>
          </p:nvSpPr>
          <p:spPr>
            <a:xfrm>
              <a:off x="2221456" y="4312363"/>
              <a:ext cx="1519968" cy="307777"/>
            </a:xfrm>
            <a:prstGeom prst="rect">
              <a:avLst/>
            </a:prstGeom>
            <a:noFill/>
          </p:spPr>
          <p:txBody>
            <a:bodyPr wrap="none" rtlCol="0">
              <a:spAutoFit/>
            </a:bodyPr>
            <a:lstStyle/>
            <a:p>
              <a:r>
                <a:rPr lang="en-US" sz="1400" dirty="0" smtClean="0">
                  <a:solidFill>
                    <a:schemeClr val="accent3">
                      <a:lumMod val="20000"/>
                      <a:lumOff val="80000"/>
                    </a:schemeClr>
                  </a:solidFill>
                </a:rPr>
                <a:t>Windows Mobile</a:t>
              </a:r>
              <a:endParaRPr lang="en-US" sz="1400" dirty="0">
                <a:solidFill>
                  <a:schemeClr val="accent3">
                    <a:lumMod val="20000"/>
                    <a:lumOff val="80000"/>
                  </a:schemeClr>
                </a:solidFill>
              </a:endParaRPr>
            </a:p>
          </p:txBody>
        </p:sp>
      </p:grpSp>
      <p:graphicFrame>
        <p:nvGraphicFramePr>
          <p:cNvPr id="143" name="Group 41"/>
          <p:cNvGraphicFramePr>
            <a:graphicFrameLocks/>
          </p:cNvGraphicFramePr>
          <p:nvPr>
            <p:extLst>
              <p:ext uri="{D42A27DB-BD31-4B8C-83A1-F6EECF244321}">
                <p14:modId xmlns:p14="http://schemas.microsoft.com/office/powerpoint/2010/main" val="3292625215"/>
              </p:ext>
            </p:extLst>
          </p:nvPr>
        </p:nvGraphicFramePr>
        <p:xfrm>
          <a:off x="1700833" y="1981264"/>
          <a:ext cx="2404745" cy="965439"/>
        </p:xfrm>
        <a:graphic>
          <a:graphicData uri="http://schemas.openxmlformats.org/drawingml/2006/table">
            <a:tbl>
              <a:tblPr>
                <a:tableStyleId>{E269D01E-BC32-4049-B463-5C60D7B0CCD2}</a:tableStyleId>
              </a:tblPr>
              <a:tblGrid>
                <a:gridCol w="1542415"/>
                <a:gridCol w="862330"/>
              </a:tblGrid>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u="none" strike="noStrike" cap="none" normalizeH="0" baseline="0" dirty="0" smtClean="0">
                          <a:ln>
                            <a:noFill/>
                          </a:ln>
                          <a:solidFill>
                            <a:srgbClr val="CCD7E6"/>
                          </a:solidFill>
                          <a:effectLst/>
                        </a:rPr>
                        <a:t>Device</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smtClean="0">
                          <a:ln>
                            <a:noFill/>
                          </a:ln>
                          <a:solidFill>
                            <a:srgbClr val="CCD7E6"/>
                          </a:solidFill>
                          <a:effectLst/>
                          <a:latin typeface="Arial" charset="0"/>
                        </a:rPr>
                        <a:t>Taps</a:t>
                      </a:r>
                      <a:endParaRPr kumimoji="0" lang="en-US" sz="1500" b="1" i="0" u="none" strike="noStrike" cap="none" normalizeH="0" baseline="0" dirty="0" smtClean="0">
                        <a:ln>
                          <a:noFill/>
                        </a:ln>
                        <a:solidFill>
                          <a:srgbClr val="CCD7E6"/>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6B8CB5"/>
                    </a:solidFill>
                  </a:tcPr>
                </a:tc>
              </a:tr>
              <a:tr h="32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effectLst/>
                        </a:rPr>
                        <a:t>Windows Mobile</a:t>
                      </a:r>
                      <a:endParaRPr kumimoji="0" 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6</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r h="31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u="none" strike="noStrike" cap="none" normalizeH="0" baseline="0" dirty="0" smtClean="0">
                          <a:ln>
                            <a:noFill/>
                          </a:ln>
                          <a:effectLst/>
                        </a:rPr>
                        <a:t>iPhone</a:t>
                      </a:r>
                      <a:endParaRPr kumimoji="0" 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2</a:t>
                      </a:r>
                    </a:p>
                  </a:txBody>
                  <a:tcPr horzOverflow="overflow">
                    <a:lnL w="12700" cap="flat" cmpd="sng" algn="ctr">
                      <a:solidFill>
                        <a:srgbClr val="ABBED5"/>
                      </a:solidFill>
                      <a:prstDash val="solid"/>
                      <a:round/>
                      <a:headEnd type="none" w="med" len="med"/>
                      <a:tailEnd type="none" w="med" len="med"/>
                    </a:lnL>
                    <a:lnR w="12700" cap="flat" cmpd="sng" algn="ctr">
                      <a:solidFill>
                        <a:srgbClr val="ABBED5"/>
                      </a:solidFill>
                      <a:prstDash val="solid"/>
                      <a:round/>
                      <a:headEnd type="none" w="med" len="med"/>
                      <a:tailEnd type="none" w="med" len="med"/>
                    </a:lnR>
                    <a:lnT w="12700" cap="flat" cmpd="sng" algn="ctr">
                      <a:solidFill>
                        <a:srgbClr val="ABBED5"/>
                      </a:solidFill>
                      <a:prstDash val="solid"/>
                      <a:round/>
                      <a:headEnd type="none" w="med" len="med"/>
                      <a:tailEnd type="none" w="med" len="med"/>
                    </a:lnT>
                    <a:lnB w="12700" cap="flat" cmpd="sng" algn="ctr">
                      <a:solidFill>
                        <a:srgbClr val="ABBED5"/>
                      </a:solidFill>
                      <a:prstDash val="solid"/>
                      <a:round/>
                      <a:headEnd type="none" w="med" len="med"/>
                      <a:tailEnd type="none" w="med" len="med"/>
                    </a:lnB>
                    <a:solidFill>
                      <a:srgbClr val="7F9CBF"/>
                    </a:solidFill>
                  </a:tcPr>
                </a:tc>
              </a:tr>
            </a:tbl>
          </a:graphicData>
        </a:graphic>
      </p:graphicFrame>
    </p:spTree>
    <p:extLst>
      <p:ext uri="{BB962C8B-B14F-4D97-AF65-F5344CB8AC3E}">
        <p14:creationId xmlns:p14="http://schemas.microsoft.com/office/powerpoint/2010/main" val="114739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10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10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196287" y="172357"/>
            <a:ext cx="8979835" cy="3618679"/>
            <a:chOff x="196287" y="172357"/>
            <a:chExt cx="8979835" cy="3618679"/>
          </a:xfrm>
        </p:grpSpPr>
        <p:grpSp>
          <p:nvGrpSpPr>
            <p:cNvPr id="87" name="Group 76"/>
            <p:cNvGrpSpPr/>
            <p:nvPr/>
          </p:nvGrpSpPr>
          <p:grpSpPr>
            <a:xfrm>
              <a:off x="196287" y="3125460"/>
              <a:ext cx="8752840" cy="665576"/>
              <a:chOff x="391160" y="3266526"/>
              <a:chExt cx="7133590" cy="395732"/>
            </a:xfrm>
          </p:grpSpPr>
          <p:grpSp>
            <p:nvGrpSpPr>
              <p:cNvPr id="128" name="Group 63"/>
              <p:cNvGrpSpPr/>
              <p:nvPr/>
            </p:nvGrpSpPr>
            <p:grpSpPr>
              <a:xfrm>
                <a:off x="391160" y="3343892"/>
                <a:ext cx="7133590" cy="318366"/>
                <a:chOff x="406400" y="4913612"/>
                <a:chExt cx="7133590" cy="318366"/>
              </a:xfrm>
            </p:grpSpPr>
            <p:cxnSp>
              <p:nvCxnSpPr>
                <p:cNvPr id="137" name="Straight Arrow Connector 136"/>
                <p:cNvCxnSpPr/>
                <p:nvPr/>
              </p:nvCxnSpPr>
              <p:spPr>
                <a:xfrm flipV="1">
                  <a:off x="406400" y="5032058"/>
                  <a:ext cx="7133590" cy="3493"/>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4508292"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665813" y="5021497"/>
                  <a:ext cx="217357" cy="1588"/>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16325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6409337"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5471125" y="5032109"/>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nvGrpSpPr>
                <p:cNvPr id="149" name="Group 44"/>
                <p:cNvGrpSpPr/>
                <p:nvPr/>
              </p:nvGrpSpPr>
              <p:grpSpPr>
                <a:xfrm>
                  <a:off x="4872042" y="5067283"/>
                  <a:ext cx="1246413" cy="164695"/>
                  <a:chOff x="1028704" y="5081588"/>
                  <a:chExt cx="1246413" cy="164695"/>
                </a:xfrm>
              </p:grpSpPr>
              <p:sp>
                <p:nvSpPr>
                  <p:cNvPr id="157" name="TextBox 156"/>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58" name="TextBox 157"/>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grpSp>
            <p:grpSp>
              <p:nvGrpSpPr>
                <p:cNvPr id="150" name="Group 45"/>
                <p:cNvGrpSpPr/>
                <p:nvPr/>
              </p:nvGrpSpPr>
              <p:grpSpPr>
                <a:xfrm>
                  <a:off x="1023925" y="5067283"/>
                  <a:ext cx="3232372" cy="164695"/>
                  <a:chOff x="1028704" y="5081588"/>
                  <a:chExt cx="3232372" cy="164695"/>
                </a:xfrm>
              </p:grpSpPr>
              <p:sp>
                <p:nvSpPr>
                  <p:cNvPr id="153" name="TextBox 152"/>
                  <p:cNvSpPr txBox="1"/>
                  <p:nvPr/>
                </p:nvSpPr>
                <p:spPr>
                  <a:xfrm>
                    <a:off x="1028704" y="5081588"/>
                    <a:ext cx="317729" cy="164695"/>
                  </a:xfrm>
                  <a:prstGeom prst="rect">
                    <a:avLst/>
                  </a:prstGeom>
                  <a:noFill/>
                  <a:ln>
                    <a:noFill/>
                  </a:ln>
                </p:spPr>
                <p:txBody>
                  <a:bodyPr wrap="none" rtlCol="0">
                    <a:spAutoFit/>
                  </a:bodyPr>
                  <a:lstStyle/>
                  <a:p>
                    <a:r>
                      <a:rPr lang="en-US" sz="1200" dirty="0" smtClean="0">
                        <a:solidFill>
                          <a:srgbClr val="6B8CB5"/>
                        </a:solidFill>
                      </a:rPr>
                      <a:t>Q1</a:t>
                    </a:r>
                    <a:endParaRPr lang="en-US" sz="1200" dirty="0">
                      <a:solidFill>
                        <a:srgbClr val="6B8CB5"/>
                      </a:solidFill>
                    </a:endParaRPr>
                  </a:p>
                </p:txBody>
              </p:sp>
              <p:sp>
                <p:nvSpPr>
                  <p:cNvPr id="154" name="TextBox 153"/>
                  <p:cNvSpPr txBox="1"/>
                  <p:nvPr/>
                </p:nvSpPr>
                <p:spPr>
                  <a:xfrm>
                    <a:off x="1957388" y="5081588"/>
                    <a:ext cx="317729" cy="164695"/>
                  </a:xfrm>
                  <a:prstGeom prst="rect">
                    <a:avLst/>
                  </a:prstGeom>
                  <a:noFill/>
                  <a:ln>
                    <a:noFill/>
                  </a:ln>
                </p:spPr>
                <p:txBody>
                  <a:bodyPr wrap="none" rtlCol="0">
                    <a:spAutoFit/>
                  </a:bodyPr>
                  <a:lstStyle/>
                  <a:p>
                    <a:r>
                      <a:rPr lang="en-US" sz="1200" dirty="0" smtClean="0">
                        <a:solidFill>
                          <a:srgbClr val="6B8CB5"/>
                        </a:solidFill>
                      </a:rPr>
                      <a:t>Q2</a:t>
                    </a:r>
                    <a:endParaRPr lang="en-US" sz="1200" dirty="0">
                      <a:solidFill>
                        <a:srgbClr val="6B8CB5"/>
                      </a:solidFill>
                    </a:endParaRPr>
                  </a:p>
                </p:txBody>
              </p:sp>
              <p:sp>
                <p:nvSpPr>
                  <p:cNvPr id="155" name="TextBox 154"/>
                  <p:cNvSpPr txBox="1"/>
                  <p:nvPr/>
                </p:nvSpPr>
                <p:spPr>
                  <a:xfrm>
                    <a:off x="2943230" y="5081588"/>
                    <a:ext cx="317729" cy="164695"/>
                  </a:xfrm>
                  <a:prstGeom prst="rect">
                    <a:avLst/>
                  </a:prstGeom>
                  <a:noFill/>
                  <a:ln>
                    <a:noFill/>
                  </a:ln>
                </p:spPr>
                <p:txBody>
                  <a:bodyPr wrap="none" rtlCol="0">
                    <a:spAutoFit/>
                  </a:bodyPr>
                  <a:lstStyle/>
                  <a:p>
                    <a:r>
                      <a:rPr lang="en-US" sz="1200" dirty="0" smtClean="0">
                        <a:solidFill>
                          <a:srgbClr val="6B8CB5"/>
                        </a:solidFill>
                      </a:rPr>
                      <a:t>Q3</a:t>
                    </a:r>
                    <a:endParaRPr lang="en-US" sz="1200" dirty="0">
                      <a:solidFill>
                        <a:srgbClr val="6B8CB5"/>
                      </a:solidFill>
                    </a:endParaRPr>
                  </a:p>
                </p:txBody>
              </p:sp>
              <p:sp>
                <p:nvSpPr>
                  <p:cNvPr id="156" name="TextBox 155"/>
                  <p:cNvSpPr txBox="1"/>
                  <p:nvPr/>
                </p:nvSpPr>
                <p:spPr>
                  <a:xfrm>
                    <a:off x="3943347" y="5081588"/>
                    <a:ext cx="317729" cy="164695"/>
                  </a:xfrm>
                  <a:prstGeom prst="rect">
                    <a:avLst/>
                  </a:prstGeom>
                  <a:noFill/>
                  <a:ln>
                    <a:noFill/>
                  </a:ln>
                </p:spPr>
                <p:txBody>
                  <a:bodyPr wrap="none" rtlCol="0">
                    <a:spAutoFit/>
                  </a:bodyPr>
                  <a:lstStyle/>
                  <a:p>
                    <a:r>
                      <a:rPr lang="en-US" sz="1200" dirty="0" smtClean="0">
                        <a:solidFill>
                          <a:srgbClr val="6B8CB5"/>
                        </a:solidFill>
                      </a:rPr>
                      <a:t>Q4</a:t>
                    </a:r>
                    <a:endParaRPr lang="en-US" sz="1200" dirty="0">
                      <a:solidFill>
                        <a:srgbClr val="6B8CB5"/>
                      </a:solidFill>
                    </a:endParaRPr>
                  </a:p>
                </p:txBody>
              </p:sp>
            </p:grpSp>
            <p:cxnSp>
              <p:nvCxnSpPr>
                <p:cNvPr id="151" name="Straight Connector 150"/>
                <p:cNvCxnSpPr/>
                <p:nvPr/>
              </p:nvCxnSpPr>
              <p:spPr>
                <a:xfrm rot="5400000">
                  <a:off x="2570762"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5400000">
                  <a:off x="3613750" y="5027346"/>
                  <a:ext cx="113687" cy="2590"/>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135" name="TextBox 134"/>
              <p:cNvSpPr txBox="1"/>
              <p:nvPr/>
            </p:nvSpPr>
            <p:spPr>
              <a:xfrm>
                <a:off x="4604053" y="3266528"/>
                <a:ext cx="652743" cy="219594"/>
              </a:xfrm>
              <a:prstGeom prst="rect">
                <a:avLst/>
              </a:prstGeom>
              <a:noFill/>
              <a:ln>
                <a:noFill/>
              </a:ln>
            </p:spPr>
            <p:txBody>
              <a:bodyPr wrap="square" rtlCol="0">
                <a:spAutoFit/>
              </a:bodyPr>
              <a:lstStyle/>
              <a:p>
                <a:r>
                  <a:rPr lang="en-US" dirty="0" smtClean="0">
                    <a:solidFill>
                      <a:srgbClr val="6B8CB5"/>
                    </a:solidFill>
                  </a:rPr>
                  <a:t>2008</a:t>
                </a:r>
                <a:endParaRPr lang="en-US" dirty="0">
                  <a:solidFill>
                    <a:srgbClr val="6B8CB5"/>
                  </a:solidFill>
                </a:endParaRPr>
              </a:p>
            </p:txBody>
          </p:sp>
          <p:sp>
            <p:nvSpPr>
              <p:cNvPr id="136" name="TextBox 135"/>
              <p:cNvSpPr txBox="1"/>
              <p:nvPr/>
            </p:nvSpPr>
            <p:spPr>
              <a:xfrm>
                <a:off x="804759" y="3266526"/>
                <a:ext cx="652743" cy="219594"/>
              </a:xfrm>
              <a:prstGeom prst="rect">
                <a:avLst/>
              </a:prstGeom>
              <a:noFill/>
              <a:ln>
                <a:noFill/>
              </a:ln>
            </p:spPr>
            <p:txBody>
              <a:bodyPr wrap="square" rtlCol="0">
                <a:spAutoFit/>
              </a:bodyPr>
              <a:lstStyle/>
              <a:p>
                <a:r>
                  <a:rPr lang="en-US" dirty="0" smtClean="0">
                    <a:solidFill>
                      <a:srgbClr val="6B8CB5"/>
                    </a:solidFill>
                  </a:rPr>
                  <a:t>2007</a:t>
                </a:r>
                <a:endParaRPr lang="en-US" dirty="0">
                  <a:solidFill>
                    <a:srgbClr val="6B8CB5"/>
                  </a:solidFill>
                </a:endParaRPr>
              </a:p>
            </p:txBody>
          </p:sp>
        </p:grpSp>
        <p:grpSp>
          <p:nvGrpSpPr>
            <p:cNvPr id="88" name="Group 108"/>
            <p:cNvGrpSpPr/>
            <p:nvPr/>
          </p:nvGrpSpPr>
          <p:grpSpPr>
            <a:xfrm>
              <a:off x="8562361" y="172357"/>
              <a:ext cx="178078" cy="3004457"/>
              <a:chOff x="8549661" y="343805"/>
              <a:chExt cx="178078" cy="3004457"/>
            </a:xfrm>
          </p:grpSpPr>
          <p:cxnSp>
            <p:nvCxnSpPr>
              <p:cNvPr id="109" name="Straight Arrow Connector 108"/>
              <p:cNvCxnSpPr/>
              <p:nvPr/>
            </p:nvCxnSpPr>
            <p:spPr>
              <a:xfrm rot="16200000" flipV="1">
                <a:off x="7136471" y="1843298"/>
                <a:ext cx="3004457" cy="5471"/>
              </a:xfrm>
              <a:prstGeom prst="straightConnector1">
                <a:avLst/>
              </a:prstGeom>
              <a:ln w="38100">
                <a:solidFill>
                  <a:srgbClr val="A0B6D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549661" y="28047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549661" y="831044"/>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549661" y="1207141"/>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549661" y="2409638"/>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549661" y="201481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549661" y="1627462"/>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549661" y="3173085"/>
                <a:ext cx="178078" cy="1091"/>
              </a:xfrm>
              <a:prstGeom prst="line">
                <a:avLst/>
              </a:prstGeom>
              <a:ln>
                <a:solidFill>
                  <a:srgbClr val="A0B6D0"/>
                </a:solidFill>
              </a:ln>
            </p:spPr>
            <p:style>
              <a:lnRef idx="1">
                <a:schemeClr val="accent1"/>
              </a:lnRef>
              <a:fillRef idx="0">
                <a:schemeClr val="accent1"/>
              </a:fillRef>
              <a:effectRef idx="0">
                <a:schemeClr val="accent1"/>
              </a:effectRef>
              <a:fontRef idx="minor">
                <a:schemeClr val="tx1"/>
              </a:fontRef>
            </p:style>
          </p:cxnSp>
        </p:grpSp>
        <p:sp>
          <p:nvSpPr>
            <p:cNvPr id="89" name="TextBox 88"/>
            <p:cNvSpPr txBox="1"/>
            <p:nvPr/>
          </p:nvSpPr>
          <p:spPr>
            <a:xfrm>
              <a:off x="7416800" y="212015"/>
              <a:ext cx="1165666" cy="461665"/>
            </a:xfrm>
            <a:prstGeom prst="rect">
              <a:avLst/>
            </a:prstGeom>
            <a:noFill/>
          </p:spPr>
          <p:txBody>
            <a:bodyPr wrap="square" rtlCol="0">
              <a:spAutoFit/>
            </a:bodyPr>
            <a:lstStyle/>
            <a:p>
              <a:r>
                <a:rPr lang="en-US" sz="1200" dirty="0" smtClean="0">
                  <a:solidFill>
                    <a:srgbClr val="6B8CB5"/>
                  </a:solidFill>
                </a:rPr>
                <a:t>Market Share, North America</a:t>
              </a:r>
              <a:endParaRPr lang="en-US" sz="1200" dirty="0">
                <a:solidFill>
                  <a:srgbClr val="6B8CB5"/>
                </a:solidFill>
              </a:endParaRPr>
            </a:p>
          </p:txBody>
        </p:sp>
        <p:sp>
          <p:nvSpPr>
            <p:cNvPr id="91" name="TextBox 90"/>
            <p:cNvSpPr txBox="1"/>
            <p:nvPr/>
          </p:nvSpPr>
          <p:spPr>
            <a:xfrm>
              <a:off x="8685282" y="2859966"/>
              <a:ext cx="490840" cy="276999"/>
            </a:xfrm>
            <a:prstGeom prst="rect">
              <a:avLst/>
            </a:prstGeom>
            <a:noFill/>
          </p:spPr>
          <p:txBody>
            <a:bodyPr wrap="none" rtlCol="0">
              <a:spAutoFit/>
            </a:bodyPr>
            <a:lstStyle/>
            <a:p>
              <a:r>
                <a:rPr lang="en-US" sz="1200" dirty="0" smtClean="0">
                  <a:solidFill>
                    <a:srgbClr val="6B8CB5"/>
                  </a:solidFill>
                </a:rPr>
                <a:t>10%</a:t>
              </a:r>
              <a:endParaRPr lang="en-US" sz="1200" dirty="0">
                <a:solidFill>
                  <a:srgbClr val="6B8CB5"/>
                </a:solidFill>
              </a:endParaRPr>
            </a:p>
          </p:txBody>
        </p:sp>
        <p:sp>
          <p:nvSpPr>
            <p:cNvPr id="92" name="TextBox 91"/>
            <p:cNvSpPr txBox="1"/>
            <p:nvPr/>
          </p:nvSpPr>
          <p:spPr>
            <a:xfrm>
              <a:off x="8685282" y="2491665"/>
              <a:ext cx="490840" cy="276999"/>
            </a:xfrm>
            <a:prstGeom prst="rect">
              <a:avLst/>
            </a:prstGeom>
            <a:noFill/>
          </p:spPr>
          <p:txBody>
            <a:bodyPr wrap="none" rtlCol="0">
              <a:spAutoFit/>
            </a:bodyPr>
            <a:lstStyle/>
            <a:p>
              <a:r>
                <a:rPr lang="en-US" sz="1200" dirty="0" smtClean="0">
                  <a:solidFill>
                    <a:srgbClr val="6B8CB5"/>
                  </a:solidFill>
                </a:rPr>
                <a:t>20%</a:t>
              </a:r>
              <a:endParaRPr lang="en-US" sz="1200" dirty="0">
                <a:solidFill>
                  <a:srgbClr val="6B8CB5"/>
                </a:solidFill>
              </a:endParaRPr>
            </a:p>
          </p:txBody>
        </p:sp>
        <p:sp>
          <p:nvSpPr>
            <p:cNvPr id="96" name="TextBox 95"/>
            <p:cNvSpPr txBox="1"/>
            <p:nvPr/>
          </p:nvSpPr>
          <p:spPr>
            <a:xfrm>
              <a:off x="8685282" y="2091615"/>
              <a:ext cx="490840" cy="276999"/>
            </a:xfrm>
            <a:prstGeom prst="rect">
              <a:avLst/>
            </a:prstGeom>
            <a:noFill/>
          </p:spPr>
          <p:txBody>
            <a:bodyPr wrap="none" rtlCol="0">
              <a:spAutoFit/>
            </a:bodyPr>
            <a:lstStyle/>
            <a:p>
              <a:r>
                <a:rPr lang="en-US" sz="1200" dirty="0" smtClean="0">
                  <a:solidFill>
                    <a:srgbClr val="6B8CB5"/>
                  </a:solidFill>
                </a:rPr>
                <a:t>30%</a:t>
              </a:r>
              <a:endParaRPr lang="en-US" sz="1200" dirty="0">
                <a:solidFill>
                  <a:srgbClr val="6B8CB5"/>
                </a:solidFill>
              </a:endParaRPr>
            </a:p>
          </p:txBody>
        </p:sp>
        <p:sp>
          <p:nvSpPr>
            <p:cNvPr id="103" name="TextBox 102"/>
            <p:cNvSpPr txBox="1"/>
            <p:nvPr/>
          </p:nvSpPr>
          <p:spPr>
            <a:xfrm>
              <a:off x="8685282" y="1704265"/>
              <a:ext cx="490840" cy="276999"/>
            </a:xfrm>
            <a:prstGeom prst="rect">
              <a:avLst/>
            </a:prstGeom>
            <a:noFill/>
          </p:spPr>
          <p:txBody>
            <a:bodyPr wrap="none" rtlCol="0">
              <a:spAutoFit/>
            </a:bodyPr>
            <a:lstStyle/>
            <a:p>
              <a:r>
                <a:rPr lang="en-US" sz="1200" dirty="0" smtClean="0">
                  <a:solidFill>
                    <a:srgbClr val="6B8CB5"/>
                  </a:solidFill>
                </a:rPr>
                <a:t>40%</a:t>
              </a:r>
              <a:endParaRPr lang="en-US" sz="1200" dirty="0">
                <a:solidFill>
                  <a:srgbClr val="6B8CB5"/>
                </a:solidFill>
              </a:endParaRPr>
            </a:p>
          </p:txBody>
        </p:sp>
        <p:sp>
          <p:nvSpPr>
            <p:cNvPr id="104" name="TextBox 103"/>
            <p:cNvSpPr txBox="1"/>
            <p:nvPr/>
          </p:nvSpPr>
          <p:spPr>
            <a:xfrm>
              <a:off x="8685282" y="1323266"/>
              <a:ext cx="490840" cy="276999"/>
            </a:xfrm>
            <a:prstGeom prst="rect">
              <a:avLst/>
            </a:prstGeom>
            <a:noFill/>
          </p:spPr>
          <p:txBody>
            <a:bodyPr wrap="none" rtlCol="0">
              <a:spAutoFit/>
            </a:bodyPr>
            <a:lstStyle/>
            <a:p>
              <a:r>
                <a:rPr lang="en-US" sz="1200" dirty="0" smtClean="0">
                  <a:solidFill>
                    <a:srgbClr val="6B8CB5"/>
                  </a:solidFill>
                </a:rPr>
                <a:t>50%</a:t>
              </a:r>
              <a:endParaRPr lang="en-US" sz="1200" dirty="0">
                <a:solidFill>
                  <a:srgbClr val="6B8CB5"/>
                </a:solidFill>
              </a:endParaRPr>
            </a:p>
          </p:txBody>
        </p:sp>
        <p:sp>
          <p:nvSpPr>
            <p:cNvPr id="105" name="TextBox 104"/>
            <p:cNvSpPr txBox="1"/>
            <p:nvPr/>
          </p:nvSpPr>
          <p:spPr>
            <a:xfrm>
              <a:off x="8685282" y="904166"/>
              <a:ext cx="490840" cy="276999"/>
            </a:xfrm>
            <a:prstGeom prst="rect">
              <a:avLst/>
            </a:prstGeom>
            <a:noFill/>
          </p:spPr>
          <p:txBody>
            <a:bodyPr wrap="none" rtlCol="0">
              <a:spAutoFit/>
            </a:bodyPr>
            <a:lstStyle/>
            <a:p>
              <a:r>
                <a:rPr lang="en-US" sz="1200" dirty="0" smtClean="0">
                  <a:solidFill>
                    <a:srgbClr val="6B8CB5"/>
                  </a:solidFill>
                </a:rPr>
                <a:t>60%</a:t>
              </a:r>
              <a:endParaRPr lang="en-US" sz="1200" dirty="0">
                <a:solidFill>
                  <a:srgbClr val="6B8CB5"/>
                </a:solidFill>
              </a:endParaRPr>
            </a:p>
          </p:txBody>
        </p:sp>
        <p:sp>
          <p:nvSpPr>
            <p:cNvPr id="108" name="TextBox 107"/>
            <p:cNvSpPr txBox="1"/>
            <p:nvPr/>
          </p:nvSpPr>
          <p:spPr>
            <a:xfrm>
              <a:off x="8685282" y="516815"/>
              <a:ext cx="490840" cy="276999"/>
            </a:xfrm>
            <a:prstGeom prst="rect">
              <a:avLst/>
            </a:prstGeom>
            <a:noFill/>
          </p:spPr>
          <p:txBody>
            <a:bodyPr wrap="none" rtlCol="0">
              <a:spAutoFit/>
            </a:bodyPr>
            <a:lstStyle/>
            <a:p>
              <a:r>
                <a:rPr lang="en-US" sz="1200" dirty="0" smtClean="0">
                  <a:solidFill>
                    <a:srgbClr val="6B8CB5"/>
                  </a:solidFill>
                </a:rPr>
                <a:t>70%</a:t>
              </a:r>
              <a:endParaRPr lang="en-US" sz="1200" dirty="0">
                <a:solidFill>
                  <a:srgbClr val="6B8CB5"/>
                </a:solidFill>
              </a:endParaRPr>
            </a:p>
          </p:txBody>
        </p:sp>
      </p:grpSp>
      <p:sp>
        <p:nvSpPr>
          <p:cNvPr id="4" name="Title 3"/>
          <p:cNvSpPr>
            <a:spLocks noGrp="1"/>
          </p:cNvSpPr>
          <p:nvPr>
            <p:ph type="title"/>
          </p:nvPr>
        </p:nvSpPr>
        <p:spPr/>
        <p:txBody>
          <a:bodyPr/>
          <a:lstStyle/>
          <a:p>
            <a:r>
              <a:rPr smtClean="0"/>
              <a:t>Lost Market Share</a:t>
            </a:r>
            <a:endParaRPr lang="en-US" dirty="0"/>
          </a:p>
        </p:txBody>
      </p:sp>
      <p:grpSp>
        <p:nvGrpSpPr>
          <p:cNvPr id="7" name="Group 55"/>
          <p:cNvGrpSpPr/>
          <p:nvPr/>
        </p:nvGrpSpPr>
        <p:grpSpPr>
          <a:xfrm>
            <a:off x="421328" y="3867149"/>
            <a:ext cx="1994212" cy="2863850"/>
            <a:chOff x="101288" y="1428750"/>
            <a:chExt cx="1994212" cy="2863850"/>
          </a:xfrm>
        </p:grpSpPr>
        <p:sp>
          <p:nvSpPr>
            <p:cNvPr id="53" name="Rectangular Callout 52"/>
            <p:cNvSpPr/>
            <p:nvPr/>
          </p:nvSpPr>
          <p:spPr bwMode="auto">
            <a:xfrm>
              <a:off x="139700" y="1428750"/>
              <a:ext cx="1835150" cy="2863850"/>
            </a:xfrm>
            <a:prstGeom prst="wedgeRectCallout">
              <a:avLst>
                <a:gd name="adj1" fmla="val 39752"/>
                <a:gd name="adj2" fmla="val -64857"/>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01288" y="2787442"/>
              <a:ext cx="1994212" cy="1092607"/>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There's no chance that the iPhone is going to get any significant market share. </a:t>
              </a:r>
              <a:br>
                <a:rPr lang="en-US" sz="1300" dirty="0" smtClean="0"/>
              </a:br>
              <a:r>
                <a:rPr lang="en-US" sz="1300" b="1" dirty="0" smtClean="0"/>
                <a:t>No chance.</a:t>
              </a:r>
              <a:r>
                <a:rPr lang="en-US" sz="1300" b="1" dirty="0" smtClean="0">
                  <a:solidFill>
                    <a:schemeClr val="bg2">
                      <a:lumMod val="60000"/>
                      <a:lumOff val="40000"/>
                    </a:schemeClr>
                  </a:solidFill>
                </a:rPr>
                <a:t>”</a:t>
              </a:r>
              <a:endParaRPr lang="en-US" sz="1300" b="1" dirty="0">
                <a:solidFill>
                  <a:schemeClr val="bg2">
                    <a:lumMod val="60000"/>
                    <a:lumOff val="40000"/>
                  </a:schemeClr>
                </a:solidFill>
              </a:endParaRPr>
            </a:p>
          </p:txBody>
        </p:sp>
        <p:grpSp>
          <p:nvGrpSpPr>
            <p:cNvPr id="11" name="Group 13"/>
            <p:cNvGrpSpPr/>
            <p:nvPr/>
          </p:nvGrpSpPr>
          <p:grpSpPr>
            <a:xfrm>
              <a:off x="182171" y="1479550"/>
              <a:ext cx="1783945" cy="2800080"/>
              <a:chOff x="354558" y="1584481"/>
              <a:chExt cx="1783945" cy="2800080"/>
            </a:xfrm>
          </p:grpSpPr>
          <p:pic>
            <p:nvPicPr>
              <p:cNvPr id="8" name="Picture 2" descr="http://images.appleinsider.com/ballmer-ap-photo.jpg"/>
              <p:cNvPicPr>
                <a:picLocks noChangeAspect="1" noChangeArrowheads="1"/>
              </p:cNvPicPr>
              <p:nvPr/>
            </p:nvPicPr>
            <p:blipFill>
              <a:blip r:embed="rId3" cstate="print"/>
              <a:srcRect/>
              <a:stretch>
                <a:fillRect/>
              </a:stretch>
            </p:blipFill>
            <p:spPr bwMode="auto">
              <a:xfrm flipH="1">
                <a:off x="354558" y="1584481"/>
                <a:ext cx="1746557" cy="1310775"/>
              </a:xfrm>
              <a:prstGeom prst="rect">
                <a:avLst/>
              </a:prstGeom>
              <a:noFill/>
            </p:spPr>
          </p:pic>
          <p:sp>
            <p:nvSpPr>
              <p:cNvPr id="10" name="TextBox 9"/>
              <p:cNvSpPr txBox="1"/>
              <p:nvPr/>
            </p:nvSpPr>
            <p:spPr>
              <a:xfrm>
                <a:off x="937405" y="3922896"/>
                <a:ext cx="1201098"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Ballmer</a:t>
                </a:r>
              </a:p>
              <a:p>
                <a:r>
                  <a:rPr lang="en-US" sz="1200" i="1" dirty="0" smtClean="0">
                    <a:solidFill>
                      <a:schemeClr val="tx1">
                        <a:lumMod val="75000"/>
                      </a:schemeClr>
                    </a:solidFill>
                  </a:rPr>
                  <a:t>  April 30, 2007</a:t>
                </a:r>
                <a:endParaRPr lang="en-US" sz="1200" i="1" dirty="0">
                  <a:solidFill>
                    <a:schemeClr val="tx1">
                      <a:lumMod val="75000"/>
                    </a:schemeClr>
                  </a:solidFill>
                </a:endParaRPr>
              </a:p>
            </p:txBody>
          </p:sp>
        </p:grpSp>
      </p:grpSp>
      <p:grpSp>
        <p:nvGrpSpPr>
          <p:cNvPr id="12" name="Group 64"/>
          <p:cNvGrpSpPr/>
          <p:nvPr/>
        </p:nvGrpSpPr>
        <p:grpSpPr>
          <a:xfrm>
            <a:off x="2413000" y="3872231"/>
            <a:ext cx="1140056" cy="1917700"/>
            <a:chOff x="2611120" y="3780790"/>
            <a:chExt cx="1140056" cy="1917700"/>
          </a:xfrm>
        </p:grpSpPr>
        <p:grpSp>
          <p:nvGrpSpPr>
            <p:cNvPr id="13" name="Group 62"/>
            <p:cNvGrpSpPr/>
            <p:nvPr/>
          </p:nvGrpSpPr>
          <p:grpSpPr>
            <a:xfrm>
              <a:off x="2611120" y="3780790"/>
              <a:ext cx="1140056" cy="1917700"/>
              <a:chOff x="2565400" y="2355850"/>
              <a:chExt cx="1140056" cy="1917700"/>
            </a:xfrm>
          </p:grpSpPr>
          <p:sp>
            <p:nvSpPr>
              <p:cNvPr id="55" name="Rectangular Callout 54"/>
              <p:cNvSpPr/>
              <p:nvPr/>
            </p:nvSpPr>
            <p:spPr bwMode="auto">
              <a:xfrm>
                <a:off x="2584450" y="2355850"/>
                <a:ext cx="1104900" cy="1917700"/>
              </a:xfrm>
              <a:prstGeom prst="wedgeRectCallout">
                <a:avLst>
                  <a:gd name="adj1" fmla="val -8473"/>
                  <a:gd name="adj2" fmla="val -71653"/>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pic>
            <p:nvPicPr>
              <p:cNvPr id="25" name="Picture 24" descr="iPhoneShips.png"/>
              <p:cNvPicPr>
                <a:picLocks noChangeAspect="1"/>
              </p:cNvPicPr>
              <p:nvPr/>
            </p:nvPicPr>
            <p:blipFill>
              <a:blip r:embed="rId4" cstate="print"/>
              <a:stretch>
                <a:fillRect/>
              </a:stretch>
            </p:blipFill>
            <p:spPr>
              <a:xfrm>
                <a:off x="2615064" y="2396970"/>
                <a:ext cx="1041728" cy="1319134"/>
              </a:xfrm>
              <a:prstGeom prst="rect">
                <a:avLst/>
              </a:prstGeom>
            </p:spPr>
          </p:pic>
          <p:sp>
            <p:nvSpPr>
              <p:cNvPr id="57" name="TextBox 56"/>
              <p:cNvSpPr txBox="1"/>
              <p:nvPr/>
            </p:nvSpPr>
            <p:spPr>
              <a:xfrm>
                <a:off x="2565400" y="3689350"/>
                <a:ext cx="1140056" cy="292388"/>
              </a:xfrm>
              <a:prstGeom prst="rect">
                <a:avLst/>
              </a:prstGeom>
              <a:noFill/>
            </p:spPr>
            <p:txBody>
              <a:bodyPr wrap="none" rtlCol="0">
                <a:spAutoFit/>
              </a:bodyPr>
              <a:lstStyle/>
              <a:p>
                <a:r>
                  <a:rPr lang="en-US" sz="1300" dirty="0" smtClean="0"/>
                  <a:t>iPhone ships</a:t>
                </a:r>
                <a:endParaRPr lang="en-US" sz="1300" dirty="0"/>
              </a:p>
            </p:txBody>
          </p:sp>
        </p:grpSp>
        <p:sp>
          <p:nvSpPr>
            <p:cNvPr id="59" name="Rectangle 58"/>
            <p:cNvSpPr/>
            <p:nvPr/>
          </p:nvSpPr>
          <p:spPr>
            <a:xfrm>
              <a:off x="2637650" y="5348089"/>
              <a:ext cx="1103187" cy="276999"/>
            </a:xfrm>
            <a:prstGeom prst="rect">
              <a:avLst/>
            </a:prstGeom>
          </p:spPr>
          <p:txBody>
            <a:bodyPr wrap="none">
              <a:spAutoFit/>
            </a:bodyPr>
            <a:lstStyle/>
            <a:p>
              <a:r>
                <a:rPr lang="en-US" sz="1200" i="1" dirty="0" smtClean="0">
                  <a:solidFill>
                    <a:schemeClr val="tx1">
                      <a:lumMod val="75000"/>
                    </a:schemeClr>
                  </a:solidFill>
                </a:rPr>
                <a:t>June 29, 2007</a:t>
              </a:r>
              <a:endParaRPr lang="en-US" sz="1200" dirty="0"/>
            </a:p>
          </p:txBody>
        </p:sp>
      </p:grpSp>
      <p:grpSp>
        <p:nvGrpSpPr>
          <p:cNvPr id="14" name="Group 73"/>
          <p:cNvGrpSpPr/>
          <p:nvPr/>
        </p:nvGrpSpPr>
        <p:grpSpPr>
          <a:xfrm>
            <a:off x="124148" y="811532"/>
            <a:ext cx="1895152" cy="2350771"/>
            <a:chOff x="4581848" y="4415790"/>
            <a:chExt cx="1895152" cy="2350770"/>
          </a:xfrm>
        </p:grpSpPr>
        <p:grpSp>
          <p:nvGrpSpPr>
            <p:cNvPr id="15" name="Group 67"/>
            <p:cNvGrpSpPr/>
            <p:nvPr/>
          </p:nvGrpSpPr>
          <p:grpSpPr>
            <a:xfrm>
              <a:off x="4581848" y="4415790"/>
              <a:ext cx="1895152" cy="2350770"/>
              <a:chOff x="101288" y="1428750"/>
              <a:chExt cx="1895152" cy="2350770"/>
            </a:xfrm>
          </p:grpSpPr>
          <p:sp>
            <p:nvSpPr>
              <p:cNvPr id="69" name="Rectangular Callout 68"/>
              <p:cNvSpPr/>
              <p:nvPr/>
            </p:nvSpPr>
            <p:spPr bwMode="auto">
              <a:xfrm>
                <a:off x="139700" y="1428750"/>
                <a:ext cx="1635760" cy="2350770"/>
              </a:xfrm>
              <a:prstGeom prst="wedgeRectCallout">
                <a:avLst>
                  <a:gd name="adj1" fmla="val -15205"/>
                  <a:gd name="adj2" fmla="val 634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0" name="TextBox 69"/>
              <p:cNvSpPr txBox="1"/>
              <p:nvPr/>
            </p:nvSpPr>
            <p:spPr>
              <a:xfrm>
                <a:off x="101288" y="2787442"/>
                <a:ext cx="1895152" cy="492443"/>
              </a:xfrm>
              <a:prstGeom prst="rect">
                <a:avLst/>
              </a:prstGeom>
              <a:noFill/>
            </p:spPr>
            <p:txBody>
              <a:bodyPr wrap="square" rtlCol="0">
                <a:spAutoFit/>
              </a:bodyPr>
              <a:lstStyle/>
              <a:p>
                <a:r>
                  <a:rPr lang="en-US" sz="1300" dirty="0" smtClean="0">
                    <a:solidFill>
                      <a:schemeClr val="bg2">
                        <a:lumMod val="60000"/>
                        <a:lumOff val="40000"/>
                      </a:schemeClr>
                    </a:solidFill>
                  </a:rPr>
                  <a:t>“</a:t>
                </a:r>
                <a:r>
                  <a:rPr lang="en-US" sz="1300" dirty="0" smtClean="0"/>
                  <a:t>We have reinvented the phone.</a:t>
                </a:r>
                <a:r>
                  <a:rPr lang="en-US" sz="1300" dirty="0" smtClean="0">
                    <a:solidFill>
                      <a:schemeClr val="bg2">
                        <a:lumMod val="60000"/>
                        <a:lumOff val="40000"/>
                      </a:schemeClr>
                    </a:solidFill>
                  </a:rPr>
                  <a:t>”</a:t>
                </a:r>
                <a:endParaRPr lang="en-US" sz="1300" dirty="0">
                  <a:solidFill>
                    <a:schemeClr val="bg2">
                      <a:lumMod val="60000"/>
                      <a:lumOff val="40000"/>
                    </a:schemeClr>
                  </a:solidFill>
                </a:endParaRPr>
              </a:p>
            </p:txBody>
          </p:sp>
          <p:sp>
            <p:nvSpPr>
              <p:cNvPr id="73" name="TextBox 72"/>
              <p:cNvSpPr txBox="1"/>
              <p:nvPr/>
            </p:nvSpPr>
            <p:spPr>
              <a:xfrm>
                <a:off x="358140" y="3284565"/>
                <a:ext cx="1409360" cy="461665"/>
              </a:xfrm>
              <a:prstGeom prst="rect">
                <a:avLst/>
              </a:prstGeom>
              <a:noFill/>
            </p:spPr>
            <p:txBody>
              <a:bodyPr wrap="none" rtlCol="0">
                <a:spAutoFit/>
              </a:bodyPr>
              <a:lstStyle/>
              <a:p>
                <a:pPr>
                  <a:buFontTx/>
                  <a:buChar char="-"/>
                </a:pPr>
                <a:r>
                  <a:rPr lang="en-US" sz="1200" i="1" dirty="0" smtClean="0">
                    <a:solidFill>
                      <a:schemeClr val="tx1">
                        <a:lumMod val="75000"/>
                      </a:schemeClr>
                    </a:solidFill>
                  </a:rPr>
                  <a:t> Steve Jobs</a:t>
                </a:r>
              </a:p>
              <a:p>
                <a:r>
                  <a:rPr lang="en-US" sz="1200" i="1" dirty="0" smtClean="0">
                    <a:solidFill>
                      <a:schemeClr val="tx1">
                        <a:lumMod val="75000"/>
                      </a:schemeClr>
                    </a:solidFill>
                  </a:rPr>
                  <a:t>  January 10, 2007</a:t>
                </a:r>
                <a:endParaRPr lang="en-US" sz="1200" i="1" dirty="0">
                  <a:solidFill>
                    <a:schemeClr val="tx1">
                      <a:lumMod val="75000"/>
                    </a:schemeClr>
                  </a:solidFill>
                </a:endParaRPr>
              </a:p>
            </p:txBody>
          </p:sp>
        </p:grpSp>
        <p:pic>
          <p:nvPicPr>
            <p:cNvPr id="66" name="Picture 65" descr="SteveJobsAnnouncesIPhone.png"/>
            <p:cNvPicPr>
              <a:picLocks noChangeAspect="1"/>
            </p:cNvPicPr>
            <p:nvPr/>
          </p:nvPicPr>
          <p:blipFill>
            <a:blip r:embed="rId5" cstate="print"/>
            <a:stretch>
              <a:fillRect/>
            </a:stretch>
          </p:blipFill>
          <p:spPr>
            <a:xfrm>
              <a:off x="4704894" y="4503021"/>
              <a:ext cx="1444114" cy="1265319"/>
            </a:xfrm>
            <a:prstGeom prst="rect">
              <a:avLst/>
            </a:prstGeom>
          </p:spPr>
        </p:pic>
      </p:grpSp>
      <p:grpSp>
        <p:nvGrpSpPr>
          <p:cNvPr id="17" name="Group 148"/>
          <p:cNvGrpSpPr/>
          <p:nvPr/>
        </p:nvGrpSpPr>
        <p:grpSpPr>
          <a:xfrm rot="21415063">
            <a:off x="1803400" y="847728"/>
            <a:ext cx="6629400" cy="901699"/>
            <a:chOff x="1803400" y="847728"/>
            <a:chExt cx="6629400" cy="901698"/>
          </a:xfrm>
        </p:grpSpPr>
        <p:cxnSp>
          <p:nvCxnSpPr>
            <p:cNvPr id="84" name="Straight Connector 83"/>
            <p:cNvCxnSpPr/>
            <p:nvPr/>
          </p:nvCxnSpPr>
          <p:spPr>
            <a:xfrm flipV="1">
              <a:off x="1803400" y="847728"/>
              <a:ext cx="6629400" cy="901698"/>
            </a:xfrm>
            <a:prstGeom prst="line">
              <a:avLst/>
            </a:prstGeom>
            <a:ln w="28575">
              <a:solidFill>
                <a:srgbClr val="6B8CB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1140294">
              <a:off x="2243128" y="1070357"/>
              <a:ext cx="5300425" cy="492442"/>
            </a:xfrm>
            <a:prstGeom prst="rect">
              <a:avLst/>
            </a:prstGeom>
            <a:noFill/>
            <a:ln>
              <a:noFill/>
            </a:ln>
          </p:spPr>
          <p:txBody>
            <a:bodyPr wrap="none" rtlCol="0">
              <a:spAutoFit/>
            </a:bodyPr>
            <a:lstStyle/>
            <a:p>
              <a:r>
                <a:rPr lang="en-US" sz="1200" dirty="0" smtClean="0"/>
                <a:t>“Windows mobile… soon acquiring 60% to 80% of the smartphone market” </a:t>
              </a:r>
            </a:p>
            <a:p>
              <a:endParaRPr lang="en-US" sz="400" dirty="0" smtClean="0"/>
            </a:p>
            <a:p>
              <a:r>
                <a:rPr lang="en-US" sz="1000" dirty="0" smtClean="0">
                  <a:solidFill>
                    <a:schemeClr val="tx1">
                      <a:lumMod val="75000"/>
                    </a:schemeClr>
                  </a:solidFill>
                </a:rPr>
                <a:t>   – Steve Ballmer, January 2007</a:t>
              </a:r>
              <a:endParaRPr lang="en-US" sz="1200" dirty="0">
                <a:solidFill>
                  <a:schemeClr val="tx1">
                    <a:lumMod val="75000"/>
                  </a:schemeClr>
                </a:solidFill>
              </a:endParaRPr>
            </a:p>
          </p:txBody>
        </p:sp>
      </p:grpSp>
      <p:grpSp>
        <p:nvGrpSpPr>
          <p:cNvPr id="22" name="Group 90"/>
          <p:cNvGrpSpPr/>
          <p:nvPr/>
        </p:nvGrpSpPr>
        <p:grpSpPr>
          <a:xfrm>
            <a:off x="2225281" y="2053652"/>
            <a:ext cx="3148693" cy="1396584"/>
            <a:chOff x="2225281" y="2053652"/>
            <a:chExt cx="3148693" cy="1396584"/>
          </a:xfrm>
        </p:grpSpPr>
        <p:grpSp>
          <p:nvGrpSpPr>
            <p:cNvPr id="24" name="Group 90"/>
            <p:cNvGrpSpPr/>
            <p:nvPr/>
          </p:nvGrpSpPr>
          <p:grpSpPr>
            <a:xfrm>
              <a:off x="2225281" y="2053652"/>
              <a:ext cx="1964676" cy="548571"/>
              <a:chOff x="2225281" y="2053652"/>
              <a:chExt cx="1964676" cy="548571"/>
            </a:xfrm>
          </p:grpSpPr>
          <p:cxnSp>
            <p:nvCxnSpPr>
              <p:cNvPr id="101" name="Straight Arrow Connector 100"/>
              <p:cNvCxnSpPr/>
              <p:nvPr/>
            </p:nvCxnSpPr>
            <p:spPr>
              <a:xfrm>
                <a:off x="2510852" y="2053652"/>
                <a:ext cx="1679105" cy="548571"/>
              </a:xfrm>
              <a:prstGeom prst="straightConnector1">
                <a:avLst/>
              </a:prstGeom>
              <a:ln w="76200" cap="rnd">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082819">
                <a:off x="2225281" y="2252557"/>
                <a:ext cx="1858201" cy="307777"/>
              </a:xfrm>
              <a:prstGeom prst="rect">
                <a:avLst/>
              </a:prstGeom>
              <a:noFill/>
            </p:spPr>
            <p:txBody>
              <a:bodyPr wrap="none" rtlCol="0">
                <a:spAutoFit/>
              </a:bodyPr>
              <a:lstStyle/>
              <a:p>
                <a:r>
                  <a:rPr lang="en-US" sz="1400" dirty="0" smtClean="0">
                    <a:solidFill>
                      <a:srgbClr val="0070C0"/>
                    </a:solidFill>
                  </a:rPr>
                  <a:t>$99 Windows Mobile</a:t>
                </a:r>
                <a:endParaRPr lang="en-US" sz="1400" dirty="0">
                  <a:solidFill>
                    <a:srgbClr val="0070C0"/>
                  </a:solidFill>
                </a:endParaRPr>
              </a:p>
            </p:txBody>
          </p:sp>
        </p:grpSp>
        <p:grpSp>
          <p:nvGrpSpPr>
            <p:cNvPr id="26" name="Group 91"/>
            <p:cNvGrpSpPr/>
            <p:nvPr/>
          </p:nvGrpSpPr>
          <p:grpSpPr>
            <a:xfrm>
              <a:off x="2895600" y="2271010"/>
              <a:ext cx="2478374" cy="1179226"/>
              <a:chOff x="2895600" y="2271010"/>
              <a:chExt cx="2478374" cy="1179226"/>
            </a:xfrm>
          </p:grpSpPr>
          <p:cxnSp>
            <p:nvCxnSpPr>
              <p:cNvPr id="97" name="Straight Arrow Connector 96"/>
              <p:cNvCxnSpPr/>
              <p:nvPr/>
            </p:nvCxnSpPr>
            <p:spPr>
              <a:xfrm flipV="1">
                <a:off x="2895600" y="2271010"/>
                <a:ext cx="2478374" cy="1179226"/>
              </a:xfrm>
              <a:prstGeom prst="straightConnector1">
                <a:avLst/>
              </a:prstGeom>
              <a:ln w="76200" cap="rnd">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20038094">
                <a:off x="4127290" y="2608347"/>
                <a:ext cx="1189749" cy="307777"/>
              </a:xfrm>
              <a:prstGeom prst="rect">
                <a:avLst/>
              </a:prstGeom>
              <a:noFill/>
            </p:spPr>
            <p:txBody>
              <a:bodyPr wrap="none" rtlCol="0">
                <a:spAutoFit/>
              </a:bodyPr>
              <a:lstStyle/>
              <a:p>
                <a:r>
                  <a:rPr lang="en-US" sz="1400" dirty="0" smtClean="0">
                    <a:solidFill>
                      <a:srgbClr val="C00000"/>
                    </a:solidFill>
                  </a:rPr>
                  <a:t>$399 iPhone</a:t>
                </a:r>
                <a:endParaRPr lang="en-US" sz="1400" dirty="0">
                  <a:solidFill>
                    <a:srgbClr val="C00000"/>
                  </a:solidFill>
                </a:endParaRPr>
              </a:p>
            </p:txBody>
          </p:sp>
        </p:grpSp>
      </p:grpSp>
      <p:grpSp>
        <p:nvGrpSpPr>
          <p:cNvPr id="31" name="Group 30"/>
          <p:cNvGrpSpPr/>
          <p:nvPr/>
        </p:nvGrpSpPr>
        <p:grpSpPr>
          <a:xfrm>
            <a:off x="3633251" y="3873499"/>
            <a:ext cx="2848735" cy="2431045"/>
            <a:chOff x="3633251" y="3873499"/>
            <a:chExt cx="2848735" cy="2431045"/>
          </a:xfrm>
        </p:grpSpPr>
        <p:grpSp>
          <p:nvGrpSpPr>
            <p:cNvPr id="18" name="Group 102"/>
            <p:cNvGrpSpPr/>
            <p:nvPr/>
          </p:nvGrpSpPr>
          <p:grpSpPr>
            <a:xfrm>
              <a:off x="3633251" y="3873499"/>
              <a:ext cx="2848735" cy="2431045"/>
              <a:chOff x="3807983" y="3873498"/>
              <a:chExt cx="1909063" cy="1444515"/>
            </a:xfrm>
          </p:grpSpPr>
          <p:sp>
            <p:nvSpPr>
              <p:cNvPr id="130" name="Rectangle 129"/>
              <p:cNvSpPr/>
              <p:nvPr/>
            </p:nvSpPr>
            <p:spPr bwMode="auto">
              <a:xfrm>
                <a:off x="3874292" y="3913379"/>
                <a:ext cx="1633540" cy="1109470"/>
              </a:xfrm>
              <a:prstGeom prst="rect">
                <a:avLst/>
              </a:prstGeom>
              <a:solidFill>
                <a:schemeClr val="bg1">
                  <a:lumMod val="95000"/>
                  <a:lumOff val="5000"/>
                </a:schemeClr>
              </a:solidFill>
              <a:ln w="6350">
                <a:solidFill>
                  <a:schemeClr val="bg1">
                    <a:lumMod val="75000"/>
                    <a:lumOff val="25000"/>
                  </a:schemeClr>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46" name="TextBox 145"/>
              <p:cNvSpPr txBox="1"/>
              <p:nvPr/>
            </p:nvSpPr>
            <p:spPr>
              <a:xfrm>
                <a:off x="4160835" y="4776335"/>
                <a:ext cx="1556211" cy="237743"/>
              </a:xfrm>
              <a:prstGeom prst="rect">
                <a:avLst/>
              </a:prstGeom>
              <a:noFill/>
            </p:spPr>
            <p:txBody>
              <a:bodyPr wrap="square" rtlCol="0">
                <a:spAutoFit/>
              </a:bodyPr>
              <a:lstStyle/>
              <a:p>
                <a:r>
                  <a:rPr lang="en-US" sz="2000" dirty="0" smtClean="0">
                    <a:solidFill>
                      <a:schemeClr val="tx2">
                        <a:lumMod val="40000"/>
                        <a:lumOff val="60000"/>
                      </a:schemeClr>
                    </a:solidFill>
                  </a:rPr>
                  <a:t> </a:t>
                </a:r>
                <a:r>
                  <a:rPr lang="en-US" dirty="0" smtClean="0">
                    <a:solidFill>
                      <a:srgbClr val="C00000"/>
                    </a:solidFill>
                  </a:rPr>
                  <a:t>iPhone</a:t>
                </a:r>
                <a:r>
                  <a:rPr lang="en-US" dirty="0" smtClean="0">
                    <a:solidFill>
                      <a:srgbClr val="6B8CB5"/>
                    </a:solidFill>
                  </a:rPr>
                  <a:t>  </a:t>
                </a:r>
                <a:r>
                  <a:rPr lang="en-US" dirty="0" smtClean="0">
                    <a:solidFill>
                      <a:srgbClr val="0070C0"/>
                    </a:solidFill>
                  </a:rPr>
                  <a:t>Samsung</a:t>
                </a:r>
                <a:endParaRPr lang="en-US" dirty="0">
                  <a:solidFill>
                    <a:srgbClr val="0070C0"/>
                  </a:solidFill>
                </a:endParaRPr>
              </a:p>
            </p:txBody>
          </p:sp>
          <p:grpSp>
            <p:nvGrpSpPr>
              <p:cNvPr id="19" name="Group 123"/>
              <p:cNvGrpSpPr/>
              <p:nvPr/>
            </p:nvGrpSpPr>
            <p:grpSpPr>
              <a:xfrm>
                <a:off x="3835398" y="3873498"/>
                <a:ext cx="1717587" cy="1444515"/>
                <a:chOff x="2611118" y="3929978"/>
                <a:chExt cx="1731425" cy="1542589"/>
              </a:xfrm>
            </p:grpSpPr>
            <p:grpSp>
              <p:nvGrpSpPr>
                <p:cNvPr id="20" name="Group 62"/>
                <p:cNvGrpSpPr/>
                <p:nvPr/>
              </p:nvGrpSpPr>
              <p:grpSpPr>
                <a:xfrm>
                  <a:off x="2611118" y="3929978"/>
                  <a:ext cx="1731425" cy="1542589"/>
                  <a:chOff x="2565398" y="2505038"/>
                  <a:chExt cx="1731425" cy="1542589"/>
                </a:xfrm>
              </p:grpSpPr>
              <p:sp>
                <p:nvSpPr>
                  <p:cNvPr id="127" name="Rectangular Callout 126"/>
                  <p:cNvSpPr/>
                  <p:nvPr/>
                </p:nvSpPr>
                <p:spPr bwMode="auto">
                  <a:xfrm>
                    <a:off x="2566198" y="2505038"/>
                    <a:ext cx="1730625" cy="1542589"/>
                  </a:xfrm>
                  <a:prstGeom prst="wedgeRectCallout">
                    <a:avLst>
                      <a:gd name="adj1" fmla="val -24333"/>
                      <a:gd name="adj2" fmla="val -66119"/>
                    </a:avLst>
                  </a:prstGeom>
                  <a:solidFill>
                    <a:schemeClr val="bg1"/>
                  </a:solidFill>
                  <a:ln w="12700">
                    <a:solidFill>
                      <a:schemeClr val="accent4">
                        <a:lumMod val="60000"/>
                        <a:lumOff val="40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29" name="TextBox 128"/>
                  <p:cNvSpPr txBox="1"/>
                  <p:nvPr/>
                </p:nvSpPr>
                <p:spPr>
                  <a:xfrm>
                    <a:off x="2565398" y="3707672"/>
                    <a:ext cx="1513024" cy="214825"/>
                  </a:xfrm>
                  <a:prstGeom prst="rect">
                    <a:avLst/>
                  </a:prstGeom>
                  <a:noFill/>
                </p:spPr>
                <p:txBody>
                  <a:bodyPr wrap="none" rtlCol="0">
                    <a:spAutoFit/>
                  </a:bodyPr>
                  <a:lstStyle/>
                  <a:p>
                    <a:r>
                      <a:rPr lang="en-US" sz="1600" dirty="0" smtClean="0"/>
                      <a:t>Cell Phone Satisfaction</a:t>
                    </a:r>
                    <a:endParaRPr lang="en-US" dirty="0"/>
                  </a:p>
                </p:txBody>
              </p:sp>
            </p:grpSp>
            <p:sp>
              <p:nvSpPr>
                <p:cNvPr id="126" name="Rectangle 125"/>
                <p:cNvSpPr/>
                <p:nvPr/>
              </p:nvSpPr>
              <p:spPr>
                <a:xfrm>
                  <a:off x="2637648" y="5278217"/>
                  <a:ext cx="749451" cy="175766"/>
                </a:xfrm>
                <a:prstGeom prst="rect">
                  <a:avLst/>
                </a:prstGeom>
              </p:spPr>
              <p:txBody>
                <a:bodyPr wrap="none">
                  <a:spAutoFit/>
                </a:bodyPr>
                <a:lstStyle/>
                <a:p>
                  <a:r>
                    <a:rPr lang="en-US" sz="1200" i="1" dirty="0" smtClean="0">
                      <a:solidFill>
                        <a:schemeClr val="tx1">
                          <a:lumMod val="75000"/>
                        </a:schemeClr>
                      </a:solidFill>
                    </a:rPr>
                    <a:t>October, 2007</a:t>
                  </a:r>
                  <a:endParaRPr lang="en-US" sz="1200" dirty="0"/>
                </a:p>
              </p:txBody>
            </p:sp>
          </p:grpSp>
          <p:sp>
            <p:nvSpPr>
              <p:cNvPr id="131" name="TextBox 130"/>
              <p:cNvSpPr txBox="1"/>
              <p:nvPr/>
            </p:nvSpPr>
            <p:spPr>
              <a:xfrm>
                <a:off x="4189802" y="3906295"/>
                <a:ext cx="1029130" cy="182880"/>
              </a:xfrm>
              <a:prstGeom prst="rect">
                <a:avLst/>
              </a:prstGeom>
              <a:noFill/>
            </p:spPr>
            <p:txBody>
              <a:bodyPr wrap="square" rtlCol="0">
                <a:spAutoFit/>
              </a:bodyPr>
              <a:lstStyle/>
              <a:p>
                <a:r>
                  <a:rPr lang="en-US" sz="1400" dirty="0" smtClean="0"/>
                  <a:t>“Very Satisfied”</a:t>
                </a:r>
                <a:endParaRPr lang="en-US" sz="1400" dirty="0"/>
              </a:p>
            </p:txBody>
          </p:sp>
          <p:sp>
            <p:nvSpPr>
              <p:cNvPr id="132" name="TextBox 131"/>
              <p:cNvSpPr txBox="1"/>
              <p:nvPr/>
            </p:nvSpPr>
            <p:spPr>
              <a:xfrm>
                <a:off x="3807983" y="4055861"/>
                <a:ext cx="433135" cy="877821"/>
              </a:xfrm>
              <a:prstGeom prst="rect">
                <a:avLst/>
              </a:prstGeom>
              <a:noFill/>
            </p:spPr>
            <p:txBody>
              <a:bodyPr wrap="none" rtlCol="0">
                <a:spAutoFit/>
              </a:bodyPr>
              <a:lstStyle/>
              <a:p>
                <a:pPr algn="r"/>
                <a:r>
                  <a:rPr lang="en-US" dirty="0" smtClean="0">
                    <a:solidFill>
                      <a:srgbClr val="0070C0"/>
                    </a:solidFill>
                  </a:rPr>
                  <a:t>80%</a:t>
                </a:r>
              </a:p>
              <a:p>
                <a:pPr algn="r"/>
                <a:r>
                  <a:rPr lang="en-US" dirty="0" smtClean="0">
                    <a:solidFill>
                      <a:srgbClr val="0070C0"/>
                    </a:solidFill>
                  </a:rPr>
                  <a:t>60%</a:t>
                </a:r>
              </a:p>
              <a:p>
                <a:pPr algn="r"/>
                <a:r>
                  <a:rPr lang="en-US" dirty="0" smtClean="0">
                    <a:solidFill>
                      <a:srgbClr val="0070C0"/>
                    </a:solidFill>
                  </a:rPr>
                  <a:t>40%</a:t>
                </a:r>
              </a:p>
              <a:p>
                <a:pPr algn="r"/>
                <a:r>
                  <a:rPr lang="en-US" dirty="0" smtClean="0">
                    <a:solidFill>
                      <a:srgbClr val="0070C0"/>
                    </a:solidFill>
                  </a:rPr>
                  <a:t>20%</a:t>
                </a:r>
              </a:p>
              <a:p>
                <a:pPr algn="r"/>
                <a:r>
                  <a:rPr lang="en-US" dirty="0" smtClean="0">
                    <a:solidFill>
                      <a:srgbClr val="0070C0"/>
                    </a:solidFill>
                  </a:rPr>
                  <a:t>0%</a:t>
                </a:r>
                <a:endParaRPr lang="en-US" dirty="0">
                  <a:solidFill>
                    <a:srgbClr val="0070C0"/>
                  </a:solidFill>
                </a:endParaRPr>
              </a:p>
            </p:txBody>
          </p:sp>
          <p:grpSp>
            <p:nvGrpSpPr>
              <p:cNvPr id="21" name="Group 146"/>
              <p:cNvGrpSpPr/>
              <p:nvPr/>
            </p:nvGrpSpPr>
            <p:grpSpPr>
              <a:xfrm>
                <a:off x="4228307" y="4176503"/>
                <a:ext cx="1177131" cy="625848"/>
                <a:chOff x="6146006" y="1804988"/>
                <a:chExt cx="792957" cy="668338"/>
              </a:xfrm>
            </p:grpSpPr>
            <p:cxnSp>
              <p:nvCxnSpPr>
                <p:cNvPr id="140" name="Straight Connector 139"/>
                <p:cNvCxnSpPr/>
                <p:nvPr/>
              </p:nvCxnSpPr>
              <p:spPr>
                <a:xfrm>
                  <a:off x="6146006" y="1804988"/>
                  <a:ext cx="792957" cy="1588"/>
                </a:xfrm>
                <a:prstGeom prst="line">
                  <a:avLst/>
                </a:prstGeom>
                <a:ln>
                  <a:solidFill>
                    <a:srgbClr val="7F9CBF"/>
                  </a:solidFill>
                </a:ln>
              </p:spPr>
              <p:style>
                <a:lnRef idx="1">
                  <a:schemeClr val="accent6"/>
                </a:lnRef>
                <a:fillRef idx="0">
                  <a:schemeClr val="accent6"/>
                </a:fillRef>
                <a:effectRef idx="0">
                  <a:schemeClr val="accent6"/>
                </a:effectRef>
                <a:fontRef idx="minor">
                  <a:schemeClr val="tx1"/>
                </a:fontRef>
              </p:style>
            </p:cxnSp>
            <p:cxnSp>
              <p:nvCxnSpPr>
                <p:cNvPr id="141" name="Straight Connector 140"/>
                <p:cNvCxnSpPr/>
                <p:nvPr/>
              </p:nvCxnSpPr>
              <p:spPr>
                <a:xfrm>
                  <a:off x="6146006" y="1971676"/>
                  <a:ext cx="792957" cy="1588"/>
                </a:xfrm>
                <a:prstGeom prst="line">
                  <a:avLst/>
                </a:prstGeom>
                <a:ln>
                  <a:solidFill>
                    <a:srgbClr val="7F9CBF"/>
                  </a:solidFill>
                </a:ln>
              </p:spPr>
              <p:style>
                <a:lnRef idx="1">
                  <a:schemeClr val="accent6"/>
                </a:lnRef>
                <a:fillRef idx="0">
                  <a:schemeClr val="accent6"/>
                </a:fillRef>
                <a:effectRef idx="0">
                  <a:schemeClr val="accent6"/>
                </a:effectRef>
                <a:fontRef idx="minor">
                  <a:schemeClr val="tx1"/>
                </a:fontRef>
              </p:style>
            </p:cxnSp>
            <p:cxnSp>
              <p:nvCxnSpPr>
                <p:cNvPr id="142" name="Straight Connector 141"/>
                <p:cNvCxnSpPr/>
                <p:nvPr/>
              </p:nvCxnSpPr>
              <p:spPr>
                <a:xfrm>
                  <a:off x="6146006" y="2135984"/>
                  <a:ext cx="792957" cy="1588"/>
                </a:xfrm>
                <a:prstGeom prst="line">
                  <a:avLst/>
                </a:prstGeom>
                <a:ln>
                  <a:solidFill>
                    <a:srgbClr val="7F9CBF"/>
                  </a:solidFill>
                </a:ln>
              </p:spPr>
              <p:style>
                <a:lnRef idx="1">
                  <a:schemeClr val="accent6"/>
                </a:lnRef>
                <a:fillRef idx="0">
                  <a:schemeClr val="accent6"/>
                </a:fillRef>
                <a:effectRef idx="0">
                  <a:schemeClr val="accent6"/>
                </a:effectRef>
                <a:fontRef idx="minor">
                  <a:schemeClr val="tx1"/>
                </a:fontRef>
              </p:style>
            </p:cxnSp>
            <p:cxnSp>
              <p:nvCxnSpPr>
                <p:cNvPr id="143" name="Straight Connector 142"/>
                <p:cNvCxnSpPr/>
                <p:nvPr/>
              </p:nvCxnSpPr>
              <p:spPr>
                <a:xfrm>
                  <a:off x="6146006" y="2305051"/>
                  <a:ext cx="792957" cy="1588"/>
                </a:xfrm>
                <a:prstGeom prst="line">
                  <a:avLst/>
                </a:prstGeom>
                <a:ln>
                  <a:solidFill>
                    <a:srgbClr val="7F9CBF"/>
                  </a:solidFill>
                </a:ln>
              </p:spPr>
              <p:style>
                <a:lnRef idx="1">
                  <a:schemeClr val="accent6"/>
                </a:lnRef>
                <a:fillRef idx="0">
                  <a:schemeClr val="accent6"/>
                </a:fillRef>
                <a:effectRef idx="0">
                  <a:schemeClr val="accent6"/>
                </a:effectRef>
                <a:fontRef idx="minor">
                  <a:schemeClr val="tx1"/>
                </a:fontRef>
              </p:style>
            </p:cxnSp>
            <p:cxnSp>
              <p:nvCxnSpPr>
                <p:cNvPr id="144" name="Straight Connector 143"/>
                <p:cNvCxnSpPr/>
                <p:nvPr/>
              </p:nvCxnSpPr>
              <p:spPr>
                <a:xfrm>
                  <a:off x="6146006" y="2471738"/>
                  <a:ext cx="792957" cy="1588"/>
                </a:xfrm>
                <a:prstGeom prst="line">
                  <a:avLst/>
                </a:prstGeom>
                <a:ln>
                  <a:solidFill>
                    <a:srgbClr val="7F9CBF"/>
                  </a:solidFill>
                </a:ln>
              </p:spPr>
              <p:style>
                <a:lnRef idx="1">
                  <a:schemeClr val="accent6"/>
                </a:lnRef>
                <a:fillRef idx="0">
                  <a:schemeClr val="accent6"/>
                </a:fillRef>
                <a:effectRef idx="0">
                  <a:schemeClr val="accent6"/>
                </a:effectRef>
                <a:fontRef idx="minor">
                  <a:schemeClr val="tx1"/>
                </a:fontRef>
              </p:style>
            </p:cxnSp>
          </p:grpSp>
          <p:sp>
            <p:nvSpPr>
              <p:cNvPr id="133" name="Rectangle 132"/>
              <p:cNvSpPr/>
              <p:nvPr/>
            </p:nvSpPr>
            <p:spPr bwMode="auto">
              <a:xfrm>
                <a:off x="4408294" y="4117039"/>
                <a:ext cx="158750" cy="689770"/>
              </a:xfrm>
              <a:prstGeom prst="rect">
                <a:avLst/>
              </a:prstGeom>
              <a:solidFill>
                <a:srgbClr val="C0000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134" name="Rectangle 133"/>
              <p:cNvSpPr/>
              <p:nvPr/>
            </p:nvSpPr>
            <p:spPr bwMode="auto">
              <a:xfrm>
                <a:off x="5057581" y="4539225"/>
                <a:ext cx="158750" cy="267583"/>
              </a:xfrm>
              <a:prstGeom prst="rect">
                <a:avLst/>
              </a:prstGeom>
              <a:solidFill>
                <a:srgbClr val="0070C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30" name="TextBox 29"/>
            <p:cNvSpPr txBox="1"/>
            <p:nvPr/>
          </p:nvSpPr>
          <p:spPr>
            <a:xfrm>
              <a:off x="4178603" y="5469493"/>
              <a:ext cx="2069797" cy="369332"/>
            </a:xfrm>
            <a:prstGeom prst="rect">
              <a:avLst/>
            </a:prstGeom>
            <a:noFill/>
          </p:spPr>
          <p:txBody>
            <a:bodyPr wrap="none" rtlCol="0">
              <a:spAutoFit/>
            </a:bodyPr>
            <a:lstStyle/>
            <a:p>
              <a:r>
                <a:rPr lang="en-US" dirty="0" smtClean="0">
                  <a:solidFill>
                    <a:srgbClr val="C00000"/>
                  </a:solidFill>
                </a:rPr>
                <a:t>iPhone</a:t>
              </a:r>
              <a:r>
                <a:rPr lang="en-US" dirty="0" smtClean="0"/>
                <a:t>   </a:t>
              </a:r>
              <a:r>
                <a:rPr lang="en-US" dirty="0" smtClean="0">
                  <a:solidFill>
                    <a:srgbClr val="0070C0"/>
                  </a:solidFill>
                </a:rPr>
                <a:t>Samsung</a:t>
              </a:r>
              <a:endParaRPr lang="en-US" dirty="0">
                <a:solidFill>
                  <a:srgbClr val="0070C0"/>
                </a:solidFill>
              </a:endParaRPr>
            </a:p>
          </p:txBody>
        </p:sp>
      </p:grpSp>
    </p:spTree>
    <p:extLst>
      <p:ext uri="{BB962C8B-B14F-4D97-AF65-F5344CB8AC3E}">
        <p14:creationId xmlns:p14="http://schemas.microsoft.com/office/powerpoint/2010/main" val="260472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85800" y="685800"/>
            <a:ext cx="8345487" cy="2057400"/>
          </a:xfrm>
        </p:spPr>
        <p:txBody>
          <a:bodyPr/>
          <a:lstStyle/>
          <a:p>
            <a:r>
              <a:rPr lang="en-US" sz="5400" b="1" dirty="0" smtClean="0">
                <a:solidFill>
                  <a:schemeClr val="accent6">
                    <a:lumMod val="50000"/>
                  </a:schemeClr>
                </a:solidFill>
              </a:rPr>
              <a:t>Three years, and over</a:t>
            </a:r>
          </a:p>
          <a:p>
            <a:r>
              <a:rPr lang="en-US" sz="5400" b="1" dirty="0" smtClean="0">
                <a:solidFill>
                  <a:schemeClr val="accent6">
                    <a:lumMod val="50000"/>
                  </a:schemeClr>
                </a:solidFill>
              </a:rPr>
              <a:t>500 million dollars later…</a:t>
            </a:r>
            <a:endParaRPr lang="en-US" sz="5400" b="1"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194</a:t>
            </a:fld>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479393"/>
            <a:ext cx="1524000" cy="253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17116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Fix This?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34533"/>
            <a:ext cx="3124200" cy="519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931437"/>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Fix This?</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34533"/>
            <a:ext cx="3124200" cy="519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43000"/>
            <a:ext cx="3124200" cy="519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47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57299" y="914400"/>
            <a:ext cx="6591301" cy="3429000"/>
          </a:xfrm>
          <a:prstGeom prst="rect">
            <a:avLst/>
          </a:prstGeom>
          <a:solidFill>
            <a:srgbClr val="1C2938"/>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244598" y="4470400"/>
            <a:ext cx="6591301" cy="2159000"/>
          </a:xfrm>
          <a:prstGeom prst="rect">
            <a:avLst/>
          </a:prstGeom>
          <a:solidFill>
            <a:schemeClr val="bg1"/>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197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 Comparison</a:t>
            </a:r>
            <a:endParaRPr lang="en-US" dirty="0"/>
          </a:p>
        </p:txBody>
      </p:sp>
      <p:sp>
        <p:nvSpPr>
          <p:cNvPr id="8" name="Rectangle 1"/>
          <p:cNvSpPr>
            <a:spLocks noChangeArrowheads="1"/>
          </p:cNvSpPr>
          <p:nvPr/>
        </p:nvSpPr>
        <p:spPr bwMode="auto">
          <a:xfrm>
            <a:off x="2538413" y="1592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mtClean="0">
              <a:solidFill>
                <a:prstClr val="black"/>
              </a:solidFill>
              <a:latin typeface="Arial" pitchFamily="34" charset="0"/>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010209055"/>
              </p:ext>
            </p:extLst>
          </p:nvPr>
        </p:nvGraphicFramePr>
        <p:xfrm>
          <a:off x="1448991" y="4740814"/>
          <a:ext cx="3077474" cy="1684212"/>
        </p:xfrm>
        <a:graphic>
          <a:graphicData uri="http://schemas.openxmlformats.org/drawingml/2006/table">
            <a:tbl>
              <a:tblPr/>
              <a:tblGrid>
                <a:gridCol w="812470"/>
                <a:gridCol w="663961"/>
                <a:gridCol w="681040"/>
                <a:gridCol w="920003"/>
              </a:tblGrid>
              <a:tr h="312612">
                <a:tc>
                  <a:txBody>
                    <a:bodyPr/>
                    <a:lstStyle/>
                    <a:p>
                      <a:r>
                        <a:rPr lang="en-US" sz="1200" b="1" dirty="0">
                          <a:solidFill>
                            <a:srgbClr val="6B8CB5"/>
                          </a:solidFill>
                        </a:rPr>
                        <a:t>Item</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189.05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Binder</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999.50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36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179.64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a:t>Pen</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27</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539.73</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2.99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167.44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12161350"/>
              </p:ext>
            </p:extLst>
          </p:nvPr>
        </p:nvGraphicFramePr>
        <p:xfrm>
          <a:off x="5448299" y="4759960"/>
          <a:ext cx="2142553" cy="1645920"/>
        </p:xfrm>
        <a:graphic>
          <a:graphicData uri="http://schemas.openxmlformats.org/drawingml/2006/table">
            <a:tbl>
              <a:tblPr/>
              <a:tblGrid>
                <a:gridCol w="551815"/>
                <a:gridCol w="457390"/>
                <a:gridCol w="521208"/>
                <a:gridCol w="612140"/>
              </a:tblGrid>
              <a:tr h="152400">
                <a:tc>
                  <a:txBody>
                    <a:bodyPr/>
                    <a:lstStyle/>
                    <a:p>
                      <a:r>
                        <a:rPr lang="en-US" sz="1200" b="1" dirty="0">
                          <a:solidFill>
                            <a:srgbClr val="6B8CB5"/>
                          </a:solidFill>
                        </a:rPr>
                        <a:t>Item</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r>
              <a:tr h="18288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189.05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137160">
                <a:tc>
                  <a:txBody>
                    <a:bodyPr/>
                    <a:lstStyle/>
                    <a:p>
                      <a:r>
                        <a:rPr lang="en-US" sz="1200" dirty="0"/>
                        <a:t>Binder</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999.50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36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179.64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a:t>Pen</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27</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539.73</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2.99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167.44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bl>
          </a:graphicData>
        </a:graphic>
      </p:graphicFrame>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58333"/>
            <a:ext cx="1895828"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99" y="1066800"/>
            <a:ext cx="1895828"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20363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85800" y="457200"/>
            <a:ext cx="8345487" cy="1828800"/>
          </a:xfrm>
        </p:spPr>
        <p:txBody>
          <a:bodyPr/>
          <a:lstStyle/>
          <a:p>
            <a:r>
              <a:rPr lang="en-US" sz="5400" b="1" dirty="0" smtClean="0">
                <a:solidFill>
                  <a:schemeClr val="accent6">
                    <a:lumMod val="50000"/>
                  </a:schemeClr>
                </a:solidFill>
              </a:rPr>
              <a:t>Meanwhile, over in Cupertino…</a:t>
            </a:r>
            <a:endParaRPr lang="en-US" sz="5400" b="1"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198</a:t>
            </a:fld>
            <a:endParaRPr lang="en-US"/>
          </a:p>
        </p:txBody>
      </p:sp>
      <p:pic>
        <p:nvPicPr>
          <p:cNvPr id="50178" name="Picture 2" descr="http://thebosh.com/upload/2010/01/27/apple_ipad/ip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38400"/>
            <a:ext cx="6400800" cy="3987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54469754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85800" y="685800"/>
            <a:ext cx="8345487" cy="2057400"/>
          </a:xfrm>
        </p:spPr>
        <p:txBody>
          <a:bodyPr/>
          <a:lstStyle/>
          <a:p>
            <a:r>
              <a:rPr lang="en-US" sz="5400" b="1" dirty="0" smtClean="0">
                <a:solidFill>
                  <a:schemeClr val="accent6">
                    <a:lumMod val="50000"/>
                  </a:schemeClr>
                </a:solidFill>
              </a:rPr>
              <a:t>And a year and another</a:t>
            </a:r>
          </a:p>
          <a:p>
            <a:r>
              <a:rPr lang="en-US" sz="5400" b="1" dirty="0" smtClean="0">
                <a:solidFill>
                  <a:schemeClr val="accent6">
                    <a:lumMod val="50000"/>
                  </a:schemeClr>
                </a:solidFill>
              </a:rPr>
              <a:t>100 million dollars later…</a:t>
            </a:r>
            <a:endParaRPr lang="en-US" sz="5400" b="1"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199</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25" y="3809998"/>
            <a:ext cx="3200400" cy="203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698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087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83163"/>
          </a:xfrm>
        </p:spPr>
        <p:txBody>
          <a:bodyPr/>
          <a:lstStyle/>
          <a:p>
            <a:r>
              <a:rPr lang="en-US" dirty="0" smtClean="0"/>
              <a:t>Actions </a:t>
            </a:r>
            <a:r>
              <a:rPr lang="en-US" dirty="0"/>
              <a:t>taken to perform a </a:t>
            </a:r>
            <a:r>
              <a:rPr lang="en-US" dirty="0" smtClean="0"/>
              <a:t>task</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20</a:t>
            </a:fld>
            <a:endParaRPr lang="en-US"/>
          </a:p>
        </p:txBody>
      </p:sp>
      <p:sp>
        <p:nvSpPr>
          <p:cNvPr id="4" name="Title 3"/>
          <p:cNvSpPr>
            <a:spLocks noGrp="1"/>
          </p:cNvSpPr>
          <p:nvPr>
            <p:ph type="title"/>
          </p:nvPr>
        </p:nvSpPr>
        <p:spPr/>
        <p:txBody>
          <a:bodyPr/>
          <a:lstStyle/>
          <a:p>
            <a:r>
              <a:rPr lang="en-US" dirty="0" smtClean="0"/>
              <a:t>Key Concept - Path</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46" y="1973304"/>
            <a:ext cx="8074854" cy="404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07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200</a:t>
            </a:fld>
            <a:endParaRPr lang="en-US"/>
          </a:p>
        </p:txBody>
      </p:sp>
      <p:sp>
        <p:nvSpPr>
          <p:cNvPr id="4" name="Title 3"/>
          <p:cNvSpPr>
            <a:spLocks noGrp="1"/>
          </p:cNvSpPr>
          <p:nvPr>
            <p:ph type="title"/>
          </p:nvPr>
        </p:nvSpPr>
        <p:spPr/>
        <p:txBody>
          <a:bodyPr/>
          <a:lstStyle/>
          <a:p>
            <a:r>
              <a:rPr lang="en-US" dirty="0"/>
              <a:t>How Can We Fix This?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9927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67788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201</a:t>
            </a:fld>
            <a:endParaRPr lang="en-US"/>
          </a:p>
        </p:txBody>
      </p:sp>
      <p:sp>
        <p:nvSpPr>
          <p:cNvPr id="4" name="Title 3"/>
          <p:cNvSpPr>
            <a:spLocks noGrp="1"/>
          </p:cNvSpPr>
          <p:nvPr>
            <p:ph type="title"/>
          </p:nvPr>
        </p:nvSpPr>
        <p:spPr/>
        <p:txBody>
          <a:bodyPr/>
          <a:lstStyle/>
          <a:p>
            <a:r>
              <a:rPr lang="en-US" dirty="0" smtClean="0"/>
              <a:t>Does Color Convey Meaning?</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94" y="1706390"/>
            <a:ext cx="4410906" cy="280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032" y="1707266"/>
            <a:ext cx="3998968" cy="278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32580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0" y="1661279"/>
            <a:ext cx="9144000" cy="3139321"/>
          </a:xfrm>
          <a:prstGeom prst="rect">
            <a:avLst/>
          </a:prstGeom>
          <a:noFill/>
          <a:ln w="9525">
            <a:noFill/>
            <a:miter lim="800000"/>
            <a:headEnd/>
            <a:tailEnd/>
          </a:ln>
        </p:spPr>
        <p:txBody>
          <a:bodyPr wrap="square">
            <a:spAutoFit/>
          </a:bodyPr>
          <a:lstStyle/>
          <a:p>
            <a:pPr algn="ctr"/>
            <a:r>
              <a:rPr lang="en-US" sz="6600" b="1" dirty="0" smtClean="0"/>
              <a:t>If you think this </a:t>
            </a:r>
            <a:br>
              <a:rPr lang="en-US" sz="6600" b="1" dirty="0" smtClean="0"/>
            </a:br>
            <a:r>
              <a:rPr lang="en-US" sz="6600" b="1" dirty="0" smtClean="0"/>
              <a:t>race isn’t about UI, </a:t>
            </a:r>
            <a:br>
              <a:rPr lang="en-US" sz="6600" b="1" dirty="0" smtClean="0"/>
            </a:br>
            <a:r>
              <a:rPr lang="en-US" sz="6600" b="1" dirty="0" smtClean="0"/>
              <a:t>you’re wrong.</a:t>
            </a:r>
            <a:endParaRPr lang="en-US" sz="6600" b="1" dirty="0"/>
          </a:p>
        </p:txBody>
      </p:sp>
    </p:spTree>
    <p:extLst>
      <p:ext uri="{BB962C8B-B14F-4D97-AF65-F5344CB8AC3E}">
        <p14:creationId xmlns:p14="http://schemas.microsoft.com/office/powerpoint/2010/main" val="78918888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0" y="1661279"/>
            <a:ext cx="9144000" cy="3139321"/>
          </a:xfrm>
          <a:prstGeom prst="rect">
            <a:avLst/>
          </a:prstGeom>
          <a:noFill/>
          <a:ln w="9525">
            <a:noFill/>
            <a:miter lim="800000"/>
            <a:headEnd/>
            <a:tailEnd/>
          </a:ln>
        </p:spPr>
        <p:txBody>
          <a:bodyPr wrap="square">
            <a:spAutoFit/>
          </a:bodyPr>
          <a:lstStyle/>
          <a:p>
            <a:pPr algn="ctr"/>
            <a:r>
              <a:rPr lang="en-US" sz="6600" dirty="0" smtClean="0"/>
              <a:t>A great </a:t>
            </a:r>
            <a:br>
              <a:rPr lang="en-US" sz="6600" dirty="0" smtClean="0"/>
            </a:br>
            <a:r>
              <a:rPr lang="en-US" sz="6600" dirty="0" smtClean="0"/>
              <a:t>user experience</a:t>
            </a:r>
          </a:p>
          <a:p>
            <a:pPr algn="ctr"/>
            <a:r>
              <a:rPr lang="en-US" sz="6600" i="1" dirty="0" smtClean="0"/>
              <a:t>is </a:t>
            </a:r>
            <a:r>
              <a:rPr lang="en-US" sz="6600" dirty="0" smtClean="0"/>
              <a:t>worth the effort.</a:t>
            </a:r>
            <a:endParaRPr lang="en-US" sz="6600" dirty="0"/>
          </a:p>
        </p:txBody>
      </p:sp>
    </p:spTree>
    <p:extLst>
      <p:ext uri="{BB962C8B-B14F-4D97-AF65-F5344CB8AC3E}">
        <p14:creationId xmlns:p14="http://schemas.microsoft.com/office/powerpoint/2010/main" val="3189412572"/>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22313" y="4406900"/>
            <a:ext cx="7772400" cy="1362075"/>
          </a:xfrm>
        </p:spPr>
        <p:txBody>
          <a:bodyPr/>
          <a:lstStyle/>
          <a:p>
            <a:r>
              <a:rPr lang="en-US" dirty="0" smtClean="0"/>
              <a:t>Question &amp; Answer Session</a:t>
            </a:r>
            <a:endParaRPr lang="en-AU" dirty="0"/>
          </a:p>
        </p:txBody>
      </p:sp>
      <p:sp>
        <p:nvSpPr>
          <p:cNvPr id="7" name="Footer Placeholder 4"/>
          <p:cNvSpPr>
            <a:spLocks noGrp="1"/>
          </p:cNvSpPr>
          <p:nvPr>
            <p:ph type="ftr" sz="quarter" idx="11"/>
          </p:nvPr>
        </p:nvSpPr>
        <p:spPr>
          <a:xfrm>
            <a:off x="3124200" y="6356350"/>
            <a:ext cx="2895600" cy="365125"/>
          </a:xfrm>
        </p:spPr>
        <p:txBody>
          <a:bodyPr/>
          <a:lstStyle/>
          <a:p>
            <a:r>
              <a:rPr lang="en-AU" smtClean="0">
                <a:solidFill>
                  <a:srgbClr val="FFFFFF"/>
                </a:solidFill>
              </a:rPr>
              <a:t>(c) 2011 Microsoft. All rights reserved.</a:t>
            </a:r>
            <a:endParaRPr lang="en-AU" dirty="0">
              <a:solidFill>
                <a:srgbClr val="FFFFFF"/>
              </a:solidFill>
            </a:endParaRPr>
          </a:p>
        </p:txBody>
      </p:sp>
      <p:sp>
        <p:nvSpPr>
          <p:cNvPr id="8" name="Rectangle 3"/>
          <p:cNvSpPr txBox="1">
            <a:spLocks noChangeArrowheads="1"/>
          </p:cNvSpPr>
          <p:nvPr/>
        </p:nvSpPr>
        <p:spPr>
          <a:xfrm>
            <a:off x="381000" y="1066800"/>
            <a:ext cx="6076950" cy="1535907"/>
          </a:xfrm>
          <a:prstGeom prst="rect">
            <a:avLst/>
          </a:prstGeom>
        </p:spPr>
        <p:txBody>
          <a:bodyPr/>
          <a:lstStyle/>
          <a:p>
            <a:pPr defTabSz="914363" fontAlgn="auto">
              <a:lnSpc>
                <a:spcPct val="90000"/>
              </a:lnSpc>
              <a:spcBef>
                <a:spcPct val="20000"/>
              </a:spcBef>
              <a:spcAft>
                <a:spcPts val="0"/>
              </a:spcAft>
              <a:buSzPct val="120000"/>
              <a:defRPr/>
            </a:pPr>
            <a:r>
              <a:rPr kumimoji="0" lang="en-US" sz="3200" b="0" i="0" u="none" strike="noStrike" kern="1200" cap="none" spc="0" normalizeH="0" baseline="0" noProof="0" dirty="0" smtClean="0">
                <a:ln>
                  <a:noFill/>
                </a:ln>
                <a:solidFill>
                  <a:schemeClr val="accent6">
                    <a:lumMod val="60000"/>
                    <a:lumOff val="40000"/>
                  </a:schemeClr>
                </a:solidFill>
                <a:effectLst/>
                <a:uLnTx/>
                <a:uFillTx/>
                <a:latin typeface="Calibri" pitchFamily="34" charset="0"/>
                <a:ea typeface="+mn-ea"/>
                <a:cs typeface="+mn-cs"/>
              </a:rPr>
              <a:t>Email: </a:t>
            </a:r>
            <a:r>
              <a:rPr kumimoji="0" lang="en-US" sz="3200" b="0" i="0" u="none" strike="noStrike" kern="1200" cap="none" spc="0" normalizeH="0" baseline="0" noProof="0" dirty="0" smtClean="0">
                <a:ln>
                  <a:noFill/>
                </a:ln>
                <a:solidFill>
                  <a:schemeClr val="bg1">
                    <a:lumMod val="95000"/>
                  </a:schemeClr>
                </a:solidFill>
                <a:effectLst/>
                <a:uLnTx/>
                <a:uFillTx/>
                <a:latin typeface="Calibri" pitchFamily="34" charset="0"/>
                <a:ea typeface="+mn-ea"/>
                <a:cs typeface="+mn-cs"/>
              </a:rPr>
              <a:t>markm@devexpress.com</a:t>
            </a:r>
            <a: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t/>
            </a:r>
            <a:b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br>
            <a:r>
              <a:rPr lang="en-US" sz="3200" dirty="0" smtClean="0">
                <a:solidFill>
                  <a:schemeClr val="accent6">
                    <a:lumMod val="60000"/>
                    <a:lumOff val="40000"/>
                  </a:schemeClr>
                </a:solidFill>
                <a:latin typeface="Calibri" pitchFamily="34" charset="0"/>
              </a:rPr>
              <a:t>Twitter: </a:t>
            </a:r>
            <a:r>
              <a:rPr lang="en-US" sz="3200" dirty="0" smtClean="0">
                <a:solidFill>
                  <a:schemeClr val="bg1">
                    <a:lumMod val="95000"/>
                  </a:schemeClr>
                </a:solidFill>
                <a:latin typeface="Calibri" pitchFamily="34" charset="0"/>
              </a:rPr>
              <a:t>@</a:t>
            </a:r>
            <a:r>
              <a:rPr lang="en-US" sz="3200" dirty="0" err="1" smtClean="0">
                <a:solidFill>
                  <a:schemeClr val="bg1">
                    <a:lumMod val="95000"/>
                  </a:schemeClr>
                </a:solidFill>
                <a:latin typeface="Calibri" pitchFamily="34" charset="0"/>
              </a:rPr>
              <a:t>MillerMark</a:t>
            </a:r>
            <a:r>
              <a:rPr lang="en-US" sz="3200" dirty="0" smtClean="0">
                <a:solidFill>
                  <a:srgbClr val="395373"/>
                </a:solidFill>
                <a:latin typeface="Calibri" pitchFamily="34" charset="0"/>
              </a:rPr>
              <a:t/>
            </a:r>
            <a:br>
              <a:rPr lang="en-US" sz="3200" dirty="0" smtClean="0">
                <a:solidFill>
                  <a:srgbClr val="395373"/>
                </a:solidFill>
                <a:latin typeface="Calibri" pitchFamily="34" charset="0"/>
              </a:rPr>
            </a:br>
            <a:r>
              <a:rPr lang="en-US" sz="3200" dirty="0" smtClean="0">
                <a:solidFill>
                  <a:schemeClr val="accent6">
                    <a:lumMod val="60000"/>
                    <a:lumOff val="40000"/>
                  </a:schemeClr>
                </a:solidFill>
                <a:latin typeface="Calibri" pitchFamily="34" charset="0"/>
              </a:rPr>
              <a:t>Blog: </a:t>
            </a:r>
            <a:r>
              <a:rPr lang="en-US" sz="3200" dirty="0" smtClean="0">
                <a:solidFill>
                  <a:schemeClr val="bg1">
                    <a:lumMod val="95000"/>
                  </a:schemeClr>
                </a:solidFill>
                <a:latin typeface="Calibri" pitchFamily="34" charset="0"/>
              </a:rPr>
              <a:t>devexpress.com/mark</a:t>
            </a:r>
            <a:endParaRPr kumimoji="0" lang="en-US" sz="3200" b="0" i="0" u="none" strike="noStrike" kern="1200" cap="none" spc="0" normalizeH="0" baseline="0" noProof="0" dirty="0" smtClean="0">
              <a:ln>
                <a:noFill/>
              </a:ln>
              <a:solidFill>
                <a:schemeClr val="bg1">
                  <a:lumMod val="95000"/>
                </a:schemeClr>
              </a:solidFill>
              <a:effectLst/>
              <a:uLnTx/>
              <a:uFillTx/>
              <a:latin typeface="Calibri" pitchFamily="34" charset="0"/>
            </a:endParaRPr>
          </a:p>
          <a:p>
            <a:pPr marR="0" lvl="0" algn="l" defTabSz="914363" rtl="0" eaLnBrk="1" fontAlgn="auto" latinLnBrk="0" hangingPunct="1">
              <a:lnSpc>
                <a:spcPct val="90000"/>
              </a:lnSpc>
              <a:spcBef>
                <a:spcPct val="20000"/>
              </a:spcBef>
              <a:spcAft>
                <a:spcPts val="0"/>
              </a:spcAft>
              <a:buClrTx/>
              <a:buSzPct val="120000"/>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
            </a:r>
            <a:b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br>
            <a:r>
              <a:rPr kumimoji="0" lang="en-US" sz="3200" b="0" i="0" u="none" strike="noStrike" kern="1200" cap="none" spc="0" normalizeH="0" baseline="0" noProof="0" dirty="0" err="1" smtClean="0">
                <a:ln>
                  <a:noFill/>
                </a:ln>
                <a:solidFill>
                  <a:schemeClr val="accent6">
                    <a:lumMod val="60000"/>
                    <a:lumOff val="40000"/>
                  </a:schemeClr>
                </a:solidFill>
                <a:effectLst/>
                <a:uLnTx/>
                <a:uFillTx/>
                <a:latin typeface="Calibri" pitchFamily="34" charset="0"/>
                <a:ea typeface="+mn-ea"/>
                <a:cs typeface="+mn-cs"/>
              </a:rPr>
              <a:t>Tufte’s</a:t>
            </a:r>
            <a:r>
              <a:rPr kumimoji="0" lang="en-US" sz="3200" b="0" i="0" u="none" strike="noStrike" kern="1200" cap="none" spc="0" normalizeH="0" baseline="0" noProof="0" dirty="0" smtClean="0">
                <a:ln>
                  <a:noFill/>
                </a:ln>
                <a:solidFill>
                  <a:schemeClr val="accent6">
                    <a:lumMod val="60000"/>
                    <a:lumOff val="40000"/>
                  </a:schemeClr>
                </a:solidFill>
                <a:effectLst/>
                <a:uLnTx/>
                <a:uFillTx/>
                <a:latin typeface="Calibri" pitchFamily="34" charset="0"/>
                <a:ea typeface="+mn-ea"/>
                <a:cs typeface="+mn-cs"/>
              </a:rPr>
              <a:t> </a:t>
            </a:r>
            <a:r>
              <a:rPr kumimoji="0" lang="en-US" sz="3200" b="0" i="1" u="none" strike="noStrike" kern="1200" cap="none" spc="0" normalizeH="0" baseline="0" noProof="0" dirty="0" smtClean="0">
                <a:ln>
                  <a:noFill/>
                </a:ln>
                <a:solidFill>
                  <a:schemeClr val="accent6">
                    <a:lumMod val="60000"/>
                    <a:lumOff val="40000"/>
                  </a:schemeClr>
                </a:solidFill>
                <a:effectLst/>
                <a:uLnTx/>
                <a:uFillTx/>
                <a:latin typeface="Calibri" pitchFamily="34" charset="0"/>
                <a:ea typeface="+mn-ea"/>
                <a:cs typeface="+mn-cs"/>
              </a:rPr>
              <a:t>Visual Explanations…</a:t>
            </a:r>
            <a:r>
              <a:rPr kumimoji="0" lang="en-US" sz="3200" b="0" i="0" u="none" strike="noStrike" kern="1200" cap="none" spc="0" normalizeH="0" baseline="0" noProof="0" dirty="0" smtClean="0">
                <a:ln>
                  <a:noFill/>
                </a:ln>
                <a:solidFill>
                  <a:schemeClr val="accent6">
                    <a:lumMod val="60000"/>
                    <a:lumOff val="40000"/>
                  </a:schemeClr>
                </a:solidFill>
                <a:effectLst/>
                <a:uLnTx/>
                <a:uFillTx/>
                <a:latin typeface="Calibri" pitchFamily="34" charset="0"/>
                <a:ea typeface="+mn-ea"/>
                <a:cs typeface="+mn-cs"/>
              </a:rPr>
              <a:t>, </a:t>
            </a:r>
            <a:r>
              <a:rPr kumimoji="0" lang="en-US" sz="3200" b="0" i="0" u="none" strike="noStrike" kern="1200" cap="none" spc="0" normalizeH="0" baseline="0" noProof="0" dirty="0" smtClean="0">
                <a:ln>
                  <a:noFill/>
                </a:ln>
                <a:solidFill>
                  <a:schemeClr val="bg1">
                    <a:lumMod val="95000"/>
                  </a:schemeClr>
                </a:solidFill>
                <a:effectLst/>
                <a:uLnTx/>
                <a:uFillTx/>
                <a:latin typeface="Calibri" pitchFamily="34" charset="0"/>
                <a:ea typeface="+mn-ea"/>
                <a:cs typeface="+mn-cs"/>
              </a:rPr>
              <a:t/>
            </a:r>
            <a:br>
              <a:rPr kumimoji="0" lang="en-US" sz="3200" b="0" i="0" u="none" strike="noStrike" kern="1200" cap="none" spc="0" normalizeH="0" baseline="0" noProof="0" dirty="0" smtClean="0">
                <a:ln>
                  <a:noFill/>
                </a:ln>
                <a:solidFill>
                  <a:schemeClr val="bg1">
                    <a:lumMod val="95000"/>
                  </a:schemeClr>
                </a:solidFill>
                <a:effectLst/>
                <a:uLnTx/>
                <a:uFillTx/>
                <a:latin typeface="Calibri" pitchFamily="34" charset="0"/>
                <a:ea typeface="+mn-ea"/>
                <a:cs typeface="+mn-cs"/>
              </a:rPr>
            </a:br>
            <a:r>
              <a:rPr kumimoji="0" lang="en-US" sz="3200" b="0" i="0" u="none" strike="noStrike" kern="1200" cap="none" spc="0" normalizeH="0" baseline="0" noProof="0" dirty="0" smtClean="0">
                <a:ln>
                  <a:noFill/>
                </a:ln>
                <a:solidFill>
                  <a:schemeClr val="accent6">
                    <a:lumMod val="60000"/>
                    <a:lumOff val="40000"/>
                  </a:schemeClr>
                </a:solidFill>
                <a:effectLst/>
                <a:uLnTx/>
                <a:uFillTx/>
                <a:latin typeface="Calibri" pitchFamily="34" charset="0"/>
                <a:ea typeface="+mn-ea"/>
                <a:cs typeface="+mn-cs"/>
              </a:rPr>
              <a:t>ISBN</a:t>
            </a:r>
            <a:r>
              <a:rPr kumimoji="0" lang="en-US" sz="3200" b="0" i="0" u="none" strike="noStrike" kern="1200" cap="none" spc="0" normalizeH="0" baseline="0" noProof="0" dirty="0" smtClean="0">
                <a:ln>
                  <a:noFill/>
                </a:ln>
                <a:solidFill>
                  <a:schemeClr val="bg1">
                    <a:lumMod val="95000"/>
                  </a:schemeClr>
                </a:solidFill>
                <a:effectLst/>
                <a:uLnTx/>
                <a:uFillTx/>
                <a:latin typeface="Calibri" pitchFamily="34" charset="0"/>
                <a:ea typeface="+mn-ea"/>
                <a:cs typeface="+mn-cs"/>
              </a:rPr>
              <a:t> 0961392126</a:t>
            </a:r>
          </a:p>
          <a:p>
            <a:pPr marR="0" lvl="0" algn="l" defTabSz="914363" rtl="0" eaLnBrk="1" fontAlgn="auto" latinLnBrk="0" hangingPunct="1">
              <a:lnSpc>
                <a:spcPct val="90000"/>
              </a:lnSpc>
              <a:spcBef>
                <a:spcPct val="20000"/>
              </a:spcBef>
              <a:spcAft>
                <a:spcPts val="0"/>
              </a:spcAft>
              <a:buClrTx/>
              <a:buSzPct val="120000"/>
              <a:tabLst/>
              <a:defRPr/>
            </a:pPr>
            <a:endPar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endParaRPr>
          </a:p>
        </p:txBody>
      </p:sp>
      <p:pic>
        <p:nvPicPr>
          <p:cNvPr id="9" name="Picture 4" descr="Tufte"/>
          <p:cNvPicPr>
            <a:picLocks noChangeAspect="1" noChangeArrowheads="1"/>
          </p:cNvPicPr>
          <p:nvPr/>
        </p:nvPicPr>
        <p:blipFill>
          <a:blip r:embed="rId2" cstate="print"/>
          <a:srcRect/>
          <a:stretch>
            <a:fillRect/>
          </a:stretch>
        </p:blipFill>
        <p:spPr bwMode="auto">
          <a:xfrm>
            <a:off x="5486400" y="2403439"/>
            <a:ext cx="1143000" cy="1456567"/>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3720531"/>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Complete an Evaluation online and enter to WIN these prizes!</a:t>
            </a:r>
            <a:endParaRPr lang="en-AU" dirty="0"/>
          </a:p>
        </p:txBody>
      </p:sp>
      <p:sp>
        <p:nvSpPr>
          <p:cNvPr id="3" name="Text Placeholder 2"/>
          <p:cNvSpPr>
            <a:spLocks noGrp="1"/>
          </p:cNvSpPr>
          <p:nvPr>
            <p:ph type="body" idx="1"/>
          </p:nvPr>
        </p:nvSpPr>
        <p:spPr/>
        <p:txBody>
          <a:bodyPr/>
          <a:lstStyle/>
          <a:p>
            <a:r>
              <a:rPr lang="en-US" dirty="0" smtClean="0"/>
              <a:t>&lt;Prizes &amp; Process TBC&gt;</a:t>
            </a:r>
            <a:endParaRPr lang="en-AU" dirty="0"/>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1205561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5301208"/>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fontAlgn="auto" hangingPunct="0">
              <a:spcBef>
                <a:spcPts val="0"/>
              </a:spcBef>
              <a:spcAft>
                <a:spcPts val="0"/>
              </a:spcAft>
            </a:pPr>
            <a:r>
              <a:rPr lang="en-US" sz="800" dirty="0">
                <a:solidFill>
                  <a:srgbClr val="F2F2F2"/>
                </a:solidFill>
                <a:latin typeface="Calibri" pitchFamily="34" charset="0"/>
                <a:cs typeface="Arial" charset="0"/>
              </a:rPr>
              <a:t>© </a:t>
            </a:r>
            <a:r>
              <a:rPr lang="en-US" sz="800" dirty="0" smtClean="0">
                <a:solidFill>
                  <a:srgbClr val="F2F2F2"/>
                </a:solidFill>
                <a:latin typeface="Calibri" pitchFamily="34" charset="0"/>
                <a:cs typeface="Arial" charset="0"/>
              </a:rPr>
              <a:t>2010 Microsoft </a:t>
            </a:r>
            <a:r>
              <a:rPr lang="en-US" sz="800" dirty="0">
                <a:solidFill>
                  <a:srgbClr val="F2F2F2"/>
                </a:solidFill>
                <a:latin typeface="Calibr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fontAlgn="auto" hangingPunct="0">
              <a:spcBef>
                <a:spcPts val="0"/>
              </a:spcBef>
              <a:spcAft>
                <a:spcPts val="0"/>
              </a:spcAft>
            </a:pPr>
            <a:r>
              <a:rPr lang="en-US" sz="800" dirty="0">
                <a:solidFill>
                  <a:srgbClr val="F2F2F2"/>
                </a:solidFill>
                <a:latin typeface="Calibr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rgbClr val="F2F2F2"/>
                </a:solidFill>
                <a:latin typeface="Calibri" pitchFamily="34" charset="0"/>
                <a:cs typeface="Arial" charset="0"/>
              </a:rPr>
              <a:t>MICROSOFT </a:t>
            </a:r>
            <a:r>
              <a:rPr lang="en-US" sz="800" dirty="0">
                <a:solidFill>
                  <a:srgbClr val="F2F2F2"/>
                </a:solidFill>
                <a:latin typeface="Calibri" pitchFamily="34" charset="0"/>
                <a:cs typeface="Arial" charset="0"/>
              </a:rPr>
              <a:t>MAKES NO WARRANTIES, EXPRESS, IMPLIED OR STATUTORY, AS TO THE INFORMATION IN THIS PRESENTATION.</a:t>
            </a:r>
          </a:p>
        </p:txBody>
      </p:sp>
      <p:pic>
        <p:nvPicPr>
          <p:cNvPr id="7" name="Picture 2" descr="Microsoft logo and tagline"/>
          <p:cNvPicPr>
            <a:picLocks noChangeAspect="1" noChangeArrowheads="1"/>
          </p:cNvPicPr>
          <p:nvPr/>
        </p:nvPicPr>
        <p:blipFill>
          <a:blip r:embed="rId3" cstate="print"/>
          <a:srcRect r="25754" b="36106"/>
          <a:stretch>
            <a:fillRect/>
          </a:stretch>
        </p:blipFill>
        <p:spPr bwMode="black">
          <a:xfrm>
            <a:off x="2213840" y="2666735"/>
            <a:ext cx="4718061" cy="875731"/>
          </a:xfrm>
          <a:prstGeom prst="rect">
            <a:avLst/>
          </a:prstGeom>
          <a:noFill/>
          <a:ln>
            <a:noFill/>
          </a:ln>
        </p:spPr>
      </p:pic>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2121175270"/>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1"/>
            <a:ext cx="7467600" cy="1295400"/>
          </a:xfrm>
        </p:spPr>
        <p:txBody>
          <a:bodyPr/>
          <a:lstStyle/>
          <a:p>
            <a:pPr algn="l"/>
            <a:r>
              <a:rPr lang="en-US" sz="6000" dirty="0" smtClean="0">
                <a:solidFill>
                  <a:schemeClr val="accent6">
                    <a:lumMod val="50000"/>
                  </a:schemeClr>
                </a:solidFill>
              </a:rPr>
              <a:t>Questions</a:t>
            </a:r>
            <a:endParaRPr lang="en-US" sz="6000" dirty="0">
              <a:solidFill>
                <a:schemeClr val="accent6">
                  <a:lumMod val="50000"/>
                </a:schemeClr>
              </a:solidFill>
            </a:endParaRPr>
          </a:p>
        </p:txBody>
      </p:sp>
      <p:sp>
        <p:nvSpPr>
          <p:cNvPr id="3" name="Rectangle 3"/>
          <p:cNvSpPr txBox="1">
            <a:spLocks noChangeArrowheads="1"/>
          </p:cNvSpPr>
          <p:nvPr/>
        </p:nvSpPr>
        <p:spPr>
          <a:xfrm>
            <a:off x="381000" y="3733800"/>
            <a:ext cx="6076950" cy="1535907"/>
          </a:xfrm>
          <a:prstGeom prst="rect">
            <a:avLst/>
          </a:prstGeom>
        </p:spPr>
        <p:txBody>
          <a:bodyPr/>
          <a:lstStyle/>
          <a:p>
            <a:pPr defTabSz="914363" fontAlgn="auto">
              <a:lnSpc>
                <a:spcPct val="90000"/>
              </a:lnSpc>
              <a:spcBef>
                <a:spcPct val="20000"/>
              </a:spcBef>
              <a:spcAft>
                <a:spcPts val="0"/>
              </a:spcAft>
              <a:buSzPct val="120000"/>
              <a:defRPr/>
            </a:pPr>
            <a:r>
              <a:rPr kumimoji="0" lang="en-US" sz="3200" b="0" i="0" u="none" strike="noStrike" kern="1200" cap="none" spc="0" normalizeH="0" baseline="0" noProof="0" dirty="0" smtClean="0">
                <a:ln>
                  <a:noFill/>
                </a:ln>
                <a:solidFill>
                  <a:srgbClr val="6B8CB5"/>
                </a:solidFill>
                <a:effectLst/>
                <a:uLnTx/>
                <a:uFillTx/>
                <a:latin typeface="Calibri" pitchFamily="34" charset="0"/>
                <a:ea typeface="+mn-ea"/>
                <a:cs typeface="+mn-cs"/>
              </a:rPr>
              <a:t>Email: </a:t>
            </a:r>
            <a: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t>markm@devexpress.com</a:t>
            </a:r>
            <a:b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br>
            <a:r>
              <a:rPr lang="en-US" sz="3200" dirty="0" smtClean="0">
                <a:solidFill>
                  <a:srgbClr val="6B8CB5"/>
                </a:solidFill>
                <a:latin typeface="Calibri" pitchFamily="34" charset="0"/>
              </a:rPr>
              <a:t>Twitter: </a:t>
            </a:r>
            <a:r>
              <a:rPr lang="en-US" sz="3200" dirty="0" smtClean="0">
                <a:solidFill>
                  <a:srgbClr val="395373"/>
                </a:solidFill>
                <a:latin typeface="Calibri" pitchFamily="34" charset="0"/>
              </a:rPr>
              <a:t>@</a:t>
            </a:r>
            <a:r>
              <a:rPr lang="en-US" sz="3200" dirty="0" err="1" smtClean="0">
                <a:solidFill>
                  <a:srgbClr val="395373"/>
                </a:solidFill>
                <a:latin typeface="Calibri" pitchFamily="34" charset="0"/>
              </a:rPr>
              <a:t>MillerMark</a:t>
            </a:r>
            <a:r>
              <a:rPr lang="en-US" sz="3200" dirty="0" smtClean="0">
                <a:solidFill>
                  <a:srgbClr val="395373"/>
                </a:solidFill>
                <a:latin typeface="Calibri" pitchFamily="34" charset="0"/>
              </a:rPr>
              <a:t/>
            </a:r>
            <a:br>
              <a:rPr lang="en-US" sz="3200" dirty="0" smtClean="0">
                <a:solidFill>
                  <a:srgbClr val="395373"/>
                </a:solidFill>
                <a:latin typeface="Calibri" pitchFamily="34" charset="0"/>
              </a:rPr>
            </a:br>
            <a:r>
              <a:rPr lang="en-US" sz="3200" dirty="0" smtClean="0">
                <a:solidFill>
                  <a:srgbClr val="6B8CB5"/>
                </a:solidFill>
                <a:latin typeface="Calibri" pitchFamily="34" charset="0"/>
              </a:rPr>
              <a:t>Blog: </a:t>
            </a:r>
            <a:r>
              <a:rPr lang="en-US" sz="3200" dirty="0" smtClean="0">
                <a:solidFill>
                  <a:srgbClr val="395373"/>
                </a:solidFill>
                <a:latin typeface="Calibri" pitchFamily="34" charset="0"/>
              </a:rPr>
              <a:t>devexpress.com/mark</a:t>
            </a:r>
            <a:endPar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endParaRPr>
          </a:p>
          <a:p>
            <a:pPr marR="0" lvl="0" algn="l" defTabSz="914363" rtl="0" eaLnBrk="1" fontAlgn="auto" latinLnBrk="0" hangingPunct="1">
              <a:lnSpc>
                <a:spcPct val="90000"/>
              </a:lnSpc>
              <a:spcBef>
                <a:spcPct val="20000"/>
              </a:spcBef>
              <a:spcAft>
                <a:spcPts val="0"/>
              </a:spcAft>
              <a:buClrTx/>
              <a:buSzPct val="120000"/>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
            </a:r>
            <a:b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br>
            <a:r>
              <a:rPr kumimoji="0" lang="en-US" sz="3200" b="0" i="0" u="none" strike="noStrike" kern="1200" cap="none" spc="0" normalizeH="0" baseline="0" noProof="0" dirty="0" err="1" smtClean="0">
                <a:ln>
                  <a:noFill/>
                </a:ln>
                <a:solidFill>
                  <a:srgbClr val="395373"/>
                </a:solidFill>
                <a:effectLst/>
                <a:uLnTx/>
                <a:uFillTx/>
                <a:latin typeface="Calibri" pitchFamily="34" charset="0"/>
                <a:ea typeface="+mn-ea"/>
                <a:cs typeface="+mn-cs"/>
              </a:rPr>
              <a:t>Tufte’s</a:t>
            </a:r>
            <a: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t> </a:t>
            </a:r>
            <a:r>
              <a:rPr kumimoji="0" lang="en-US" sz="3200" b="0" i="1" u="none" strike="noStrike" kern="1200" cap="none" spc="0" normalizeH="0" baseline="0" noProof="0" dirty="0" smtClean="0">
                <a:ln>
                  <a:noFill/>
                </a:ln>
                <a:solidFill>
                  <a:srgbClr val="395373"/>
                </a:solidFill>
                <a:effectLst/>
                <a:uLnTx/>
                <a:uFillTx/>
                <a:latin typeface="Calibri" pitchFamily="34" charset="0"/>
                <a:ea typeface="+mn-ea"/>
                <a:cs typeface="+mn-cs"/>
              </a:rPr>
              <a:t>Visual Explanations…</a:t>
            </a:r>
            <a: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t>, </a:t>
            </a:r>
            <a:b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br>
            <a:r>
              <a:rPr kumimoji="0" lang="en-US" sz="3200" b="0" i="0" u="none" strike="noStrike" kern="1200" cap="none" spc="0" normalizeH="0" baseline="0" noProof="0" dirty="0" smtClean="0">
                <a:ln>
                  <a:noFill/>
                </a:ln>
                <a:solidFill>
                  <a:srgbClr val="395373"/>
                </a:solidFill>
                <a:effectLst/>
                <a:uLnTx/>
                <a:uFillTx/>
                <a:latin typeface="Calibri" pitchFamily="34" charset="0"/>
                <a:ea typeface="+mn-ea"/>
                <a:cs typeface="+mn-cs"/>
              </a:rPr>
              <a:t>ISBN 0961392126</a:t>
            </a:r>
          </a:p>
          <a:p>
            <a:pPr marR="0" lvl="0" algn="l" defTabSz="914363" rtl="0" eaLnBrk="1" fontAlgn="auto" latinLnBrk="0" hangingPunct="1">
              <a:lnSpc>
                <a:spcPct val="90000"/>
              </a:lnSpc>
              <a:spcBef>
                <a:spcPct val="20000"/>
              </a:spcBef>
              <a:spcAft>
                <a:spcPts val="0"/>
              </a:spcAft>
              <a:buClrTx/>
              <a:buSzPct val="120000"/>
              <a:tabLst/>
              <a:defRPr/>
            </a:pPr>
            <a:endPar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endParaRPr>
          </a:p>
        </p:txBody>
      </p:sp>
      <p:pic>
        <p:nvPicPr>
          <p:cNvPr id="4" name="Picture 4" descr="Tufte"/>
          <p:cNvPicPr>
            <a:picLocks noChangeAspect="1" noChangeArrowheads="1"/>
          </p:cNvPicPr>
          <p:nvPr/>
        </p:nvPicPr>
        <p:blipFill>
          <a:blip r:embed="rId2" cstate="print"/>
          <a:srcRect/>
          <a:stretch>
            <a:fillRect/>
          </a:stretch>
        </p:blipFill>
        <p:spPr bwMode="auto">
          <a:xfrm>
            <a:off x="5562600" y="5070439"/>
            <a:ext cx="1143000" cy="1456567"/>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0897379"/>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5"/>
          <p:cNvGrpSpPr/>
          <p:nvPr/>
        </p:nvGrpSpPr>
        <p:grpSpPr>
          <a:xfrm>
            <a:off x="3140588" y="1575529"/>
            <a:ext cx="1805330" cy="1119502"/>
            <a:chOff x="3073133" y="2250083"/>
            <a:chExt cx="1805330" cy="1119503"/>
          </a:xfrm>
          <a:solidFill>
            <a:schemeClr val="bg1">
              <a:lumMod val="65000"/>
              <a:lumOff val="35000"/>
            </a:schemeClr>
          </a:solidFill>
        </p:grpSpPr>
        <p:sp>
          <p:nvSpPr>
            <p:cNvPr id="16" name="TextBox 15"/>
            <p:cNvSpPr txBox="1"/>
            <p:nvPr/>
          </p:nvSpPr>
          <p:spPr>
            <a:xfrm>
              <a:off x="3073133" y="2250083"/>
              <a:ext cx="1805330" cy="369332"/>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6110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18877"/>
                <a:gd name="connsiteY0" fmla="*/ 4342 h 21600"/>
                <a:gd name="connsiteX1" fmla="*/ 14790 w 18877"/>
                <a:gd name="connsiteY1" fmla="*/ 0 h 21600"/>
                <a:gd name="connsiteX2" fmla="*/ 14525 w 18877"/>
                <a:gd name="connsiteY2" fmla="*/ 5777 h 21600"/>
                <a:gd name="connsiteX3" fmla="*/ 16110 w 18877"/>
                <a:gd name="connsiteY3" fmla="*/ 3172 h 21600"/>
                <a:gd name="connsiteX4" fmla="*/ 16380 w 18877"/>
                <a:gd name="connsiteY4" fmla="*/ 6532 h 21600"/>
                <a:gd name="connsiteX5" fmla="*/ 17173 w 18877"/>
                <a:gd name="connsiteY5" fmla="*/ 6645 h 21600"/>
                <a:gd name="connsiteX6" fmla="*/ 16985 w 18877"/>
                <a:gd name="connsiteY6" fmla="*/ 9402 h 21600"/>
                <a:gd name="connsiteX7" fmla="*/ 18270 w 18877"/>
                <a:gd name="connsiteY7" fmla="*/ 11290 h 21600"/>
                <a:gd name="connsiteX8" fmla="*/ 16380 w 18877"/>
                <a:gd name="connsiteY8" fmla="*/ 12310 h 21600"/>
                <a:gd name="connsiteX9" fmla="*/ 18877 w 18877"/>
                <a:gd name="connsiteY9" fmla="*/ 15632 h 21600"/>
                <a:gd name="connsiteX10" fmla="*/ 14640 w 18877"/>
                <a:gd name="connsiteY10" fmla="*/ 14350 h 21600"/>
                <a:gd name="connsiteX11" fmla="*/ 14942 w 18877"/>
                <a:gd name="connsiteY11" fmla="*/ 17370 h 21600"/>
                <a:gd name="connsiteX12" fmla="*/ 12180 w 18877"/>
                <a:gd name="connsiteY12" fmla="*/ 15935 h 21600"/>
                <a:gd name="connsiteX13" fmla="*/ 11612 w 18877"/>
                <a:gd name="connsiteY13" fmla="*/ 18842 h 21600"/>
                <a:gd name="connsiteX14" fmla="*/ 9872 w 18877"/>
                <a:gd name="connsiteY14" fmla="*/ 17370 h 21600"/>
                <a:gd name="connsiteX15" fmla="*/ 8700 w 18877"/>
                <a:gd name="connsiteY15" fmla="*/ 19712 h 21600"/>
                <a:gd name="connsiteX16" fmla="*/ 7527 w 18877"/>
                <a:gd name="connsiteY16" fmla="*/ 18125 h 21600"/>
                <a:gd name="connsiteX17" fmla="*/ 4917 w 18877"/>
                <a:gd name="connsiteY17" fmla="*/ 21600 h 21600"/>
                <a:gd name="connsiteX18" fmla="*/ 4805 w 18877"/>
                <a:gd name="connsiteY18" fmla="*/ 18240 h 21600"/>
                <a:gd name="connsiteX19" fmla="*/ 1285 w 18877"/>
                <a:gd name="connsiteY19" fmla="*/ 17825 h 21600"/>
                <a:gd name="connsiteX20" fmla="*/ 3330 w 18877"/>
                <a:gd name="connsiteY20" fmla="*/ 15370 h 21600"/>
                <a:gd name="connsiteX21" fmla="*/ 0 w 18877"/>
                <a:gd name="connsiteY21" fmla="*/ 12877 h 21600"/>
                <a:gd name="connsiteX22" fmla="*/ 3935 w 18877"/>
                <a:gd name="connsiteY22" fmla="*/ 11592 h 21600"/>
                <a:gd name="connsiteX23" fmla="*/ 1172 w 18877"/>
                <a:gd name="connsiteY23" fmla="*/ 8270 h 21600"/>
                <a:gd name="connsiteX24" fmla="*/ 5372 w 18877"/>
                <a:gd name="connsiteY24" fmla="*/ 7817 h 21600"/>
                <a:gd name="connsiteX25" fmla="*/ 4502 w 18877"/>
                <a:gd name="connsiteY25" fmla="*/ 3625 h 21600"/>
                <a:gd name="connsiteX26" fmla="*/ 8550 w 18877"/>
                <a:gd name="connsiteY26" fmla="*/ 6382 h 21600"/>
                <a:gd name="connsiteX27" fmla="*/ 9722 w 18877"/>
                <a:gd name="connsiteY27" fmla="*/ 1887 h 21600"/>
                <a:gd name="connsiteX28" fmla="*/ 11462 w 18877"/>
                <a:gd name="connsiteY28" fmla="*/ 4342 h 21600"/>
                <a:gd name="connsiteX0" fmla="*/ 11462 w 18877"/>
                <a:gd name="connsiteY0" fmla="*/ 4342 h 21600"/>
                <a:gd name="connsiteX1" fmla="*/ 14790 w 18877"/>
                <a:gd name="connsiteY1" fmla="*/ 0 h 21600"/>
                <a:gd name="connsiteX2" fmla="*/ 14525 w 18877"/>
                <a:gd name="connsiteY2" fmla="*/ 5777 h 21600"/>
                <a:gd name="connsiteX3" fmla="*/ 16110 w 18877"/>
                <a:gd name="connsiteY3" fmla="*/ 3172 h 21600"/>
                <a:gd name="connsiteX4" fmla="*/ 15036 w 18877"/>
                <a:gd name="connsiteY4" fmla="*/ 9193 h 21600"/>
                <a:gd name="connsiteX5" fmla="*/ 17173 w 18877"/>
                <a:gd name="connsiteY5" fmla="*/ 6645 h 21600"/>
                <a:gd name="connsiteX6" fmla="*/ 16985 w 18877"/>
                <a:gd name="connsiteY6" fmla="*/ 9402 h 21600"/>
                <a:gd name="connsiteX7" fmla="*/ 18270 w 18877"/>
                <a:gd name="connsiteY7" fmla="*/ 11290 h 21600"/>
                <a:gd name="connsiteX8" fmla="*/ 16380 w 18877"/>
                <a:gd name="connsiteY8" fmla="*/ 12310 h 21600"/>
                <a:gd name="connsiteX9" fmla="*/ 18877 w 18877"/>
                <a:gd name="connsiteY9" fmla="*/ 15632 h 21600"/>
                <a:gd name="connsiteX10" fmla="*/ 14640 w 18877"/>
                <a:gd name="connsiteY10" fmla="*/ 14350 h 21600"/>
                <a:gd name="connsiteX11" fmla="*/ 14942 w 18877"/>
                <a:gd name="connsiteY11" fmla="*/ 17370 h 21600"/>
                <a:gd name="connsiteX12" fmla="*/ 12180 w 18877"/>
                <a:gd name="connsiteY12" fmla="*/ 15935 h 21600"/>
                <a:gd name="connsiteX13" fmla="*/ 11612 w 18877"/>
                <a:gd name="connsiteY13" fmla="*/ 18842 h 21600"/>
                <a:gd name="connsiteX14" fmla="*/ 9872 w 18877"/>
                <a:gd name="connsiteY14" fmla="*/ 17370 h 21600"/>
                <a:gd name="connsiteX15" fmla="*/ 8700 w 18877"/>
                <a:gd name="connsiteY15" fmla="*/ 19712 h 21600"/>
                <a:gd name="connsiteX16" fmla="*/ 7527 w 18877"/>
                <a:gd name="connsiteY16" fmla="*/ 18125 h 21600"/>
                <a:gd name="connsiteX17" fmla="*/ 4917 w 18877"/>
                <a:gd name="connsiteY17" fmla="*/ 21600 h 21600"/>
                <a:gd name="connsiteX18" fmla="*/ 4805 w 18877"/>
                <a:gd name="connsiteY18" fmla="*/ 18240 h 21600"/>
                <a:gd name="connsiteX19" fmla="*/ 1285 w 18877"/>
                <a:gd name="connsiteY19" fmla="*/ 17825 h 21600"/>
                <a:gd name="connsiteX20" fmla="*/ 3330 w 18877"/>
                <a:gd name="connsiteY20" fmla="*/ 15370 h 21600"/>
                <a:gd name="connsiteX21" fmla="*/ 0 w 18877"/>
                <a:gd name="connsiteY21" fmla="*/ 12877 h 21600"/>
                <a:gd name="connsiteX22" fmla="*/ 3935 w 18877"/>
                <a:gd name="connsiteY22" fmla="*/ 11592 h 21600"/>
                <a:gd name="connsiteX23" fmla="*/ 1172 w 18877"/>
                <a:gd name="connsiteY23" fmla="*/ 8270 h 21600"/>
                <a:gd name="connsiteX24" fmla="*/ 5372 w 18877"/>
                <a:gd name="connsiteY24" fmla="*/ 7817 h 21600"/>
                <a:gd name="connsiteX25" fmla="*/ 4502 w 18877"/>
                <a:gd name="connsiteY25" fmla="*/ 3625 h 21600"/>
                <a:gd name="connsiteX26" fmla="*/ 8550 w 18877"/>
                <a:gd name="connsiteY26" fmla="*/ 6382 h 21600"/>
                <a:gd name="connsiteX27" fmla="*/ 9722 w 18877"/>
                <a:gd name="connsiteY27" fmla="*/ 1887 h 21600"/>
                <a:gd name="connsiteX28" fmla="*/ 11462 w 18877"/>
                <a:gd name="connsiteY28" fmla="*/ 4342 h 21600"/>
                <a:gd name="connsiteX0" fmla="*/ 11462 w 18877"/>
                <a:gd name="connsiteY0" fmla="*/ 4342 h 21600"/>
                <a:gd name="connsiteX1" fmla="*/ 14790 w 18877"/>
                <a:gd name="connsiteY1" fmla="*/ 0 h 21600"/>
                <a:gd name="connsiteX2" fmla="*/ 14525 w 18877"/>
                <a:gd name="connsiteY2" fmla="*/ 5777 h 21600"/>
                <a:gd name="connsiteX3" fmla="*/ 16110 w 18877"/>
                <a:gd name="connsiteY3" fmla="*/ 3172 h 21600"/>
                <a:gd name="connsiteX4" fmla="*/ 15036 w 18877"/>
                <a:gd name="connsiteY4" fmla="*/ 9193 h 21600"/>
                <a:gd name="connsiteX5" fmla="*/ 17173 w 18877"/>
                <a:gd name="connsiteY5" fmla="*/ 6645 h 21600"/>
                <a:gd name="connsiteX6" fmla="*/ 15878 w 18877"/>
                <a:gd name="connsiteY6" fmla="*/ 9402 h 21600"/>
                <a:gd name="connsiteX7" fmla="*/ 18270 w 18877"/>
                <a:gd name="connsiteY7" fmla="*/ 11290 h 21600"/>
                <a:gd name="connsiteX8" fmla="*/ 16380 w 18877"/>
                <a:gd name="connsiteY8" fmla="*/ 12310 h 21600"/>
                <a:gd name="connsiteX9" fmla="*/ 18877 w 18877"/>
                <a:gd name="connsiteY9" fmla="*/ 15632 h 21600"/>
                <a:gd name="connsiteX10" fmla="*/ 14640 w 18877"/>
                <a:gd name="connsiteY10" fmla="*/ 14350 h 21600"/>
                <a:gd name="connsiteX11" fmla="*/ 14942 w 18877"/>
                <a:gd name="connsiteY11" fmla="*/ 17370 h 21600"/>
                <a:gd name="connsiteX12" fmla="*/ 12180 w 18877"/>
                <a:gd name="connsiteY12" fmla="*/ 15935 h 21600"/>
                <a:gd name="connsiteX13" fmla="*/ 11612 w 18877"/>
                <a:gd name="connsiteY13" fmla="*/ 18842 h 21600"/>
                <a:gd name="connsiteX14" fmla="*/ 9872 w 18877"/>
                <a:gd name="connsiteY14" fmla="*/ 17370 h 21600"/>
                <a:gd name="connsiteX15" fmla="*/ 8700 w 18877"/>
                <a:gd name="connsiteY15" fmla="*/ 19712 h 21600"/>
                <a:gd name="connsiteX16" fmla="*/ 7527 w 18877"/>
                <a:gd name="connsiteY16" fmla="*/ 18125 h 21600"/>
                <a:gd name="connsiteX17" fmla="*/ 4917 w 18877"/>
                <a:gd name="connsiteY17" fmla="*/ 21600 h 21600"/>
                <a:gd name="connsiteX18" fmla="*/ 4805 w 18877"/>
                <a:gd name="connsiteY18" fmla="*/ 18240 h 21600"/>
                <a:gd name="connsiteX19" fmla="*/ 1285 w 18877"/>
                <a:gd name="connsiteY19" fmla="*/ 17825 h 21600"/>
                <a:gd name="connsiteX20" fmla="*/ 3330 w 18877"/>
                <a:gd name="connsiteY20" fmla="*/ 15370 h 21600"/>
                <a:gd name="connsiteX21" fmla="*/ 0 w 18877"/>
                <a:gd name="connsiteY21" fmla="*/ 12877 h 21600"/>
                <a:gd name="connsiteX22" fmla="*/ 3935 w 18877"/>
                <a:gd name="connsiteY22" fmla="*/ 11592 h 21600"/>
                <a:gd name="connsiteX23" fmla="*/ 1172 w 18877"/>
                <a:gd name="connsiteY23" fmla="*/ 8270 h 21600"/>
                <a:gd name="connsiteX24" fmla="*/ 5372 w 18877"/>
                <a:gd name="connsiteY24" fmla="*/ 7817 h 21600"/>
                <a:gd name="connsiteX25" fmla="*/ 4502 w 18877"/>
                <a:gd name="connsiteY25" fmla="*/ 3625 h 21600"/>
                <a:gd name="connsiteX26" fmla="*/ 8550 w 18877"/>
                <a:gd name="connsiteY26" fmla="*/ 6382 h 21600"/>
                <a:gd name="connsiteX27" fmla="*/ 9722 w 18877"/>
                <a:gd name="connsiteY27" fmla="*/ 1887 h 21600"/>
                <a:gd name="connsiteX28" fmla="*/ 11462 w 18877"/>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6571 w 18270"/>
                <a:gd name="connsiteY6" fmla="*/ 7904 h 21600"/>
                <a:gd name="connsiteX7" fmla="*/ 15878 w 18270"/>
                <a:gd name="connsiteY7" fmla="*/ 9402 h 21600"/>
                <a:gd name="connsiteX8" fmla="*/ 18270 w 18270"/>
                <a:gd name="connsiteY8" fmla="*/ 11290 h 21600"/>
                <a:gd name="connsiteX9" fmla="*/ 16380 w 18270"/>
                <a:gd name="connsiteY9" fmla="*/ 12310 h 21600"/>
                <a:gd name="connsiteX10" fmla="*/ 16347 w 18270"/>
                <a:gd name="connsiteY10" fmla="*/ 15632 h 21600"/>
                <a:gd name="connsiteX11" fmla="*/ 14640 w 18270"/>
                <a:gd name="connsiteY11" fmla="*/ 14350 h 21600"/>
                <a:gd name="connsiteX12" fmla="*/ 14942 w 18270"/>
                <a:gd name="connsiteY12" fmla="*/ 17370 h 21600"/>
                <a:gd name="connsiteX13" fmla="*/ 12180 w 18270"/>
                <a:gd name="connsiteY13" fmla="*/ 15935 h 21600"/>
                <a:gd name="connsiteX14" fmla="*/ 11612 w 18270"/>
                <a:gd name="connsiteY14" fmla="*/ 18842 h 21600"/>
                <a:gd name="connsiteX15" fmla="*/ 9872 w 18270"/>
                <a:gd name="connsiteY15" fmla="*/ 17370 h 21600"/>
                <a:gd name="connsiteX16" fmla="*/ 8700 w 18270"/>
                <a:gd name="connsiteY16" fmla="*/ 19712 h 21600"/>
                <a:gd name="connsiteX17" fmla="*/ 7527 w 18270"/>
                <a:gd name="connsiteY17" fmla="*/ 18125 h 21600"/>
                <a:gd name="connsiteX18" fmla="*/ 4917 w 18270"/>
                <a:gd name="connsiteY18" fmla="*/ 21600 h 21600"/>
                <a:gd name="connsiteX19" fmla="*/ 4805 w 18270"/>
                <a:gd name="connsiteY19" fmla="*/ 18240 h 21600"/>
                <a:gd name="connsiteX20" fmla="*/ 1285 w 18270"/>
                <a:gd name="connsiteY20" fmla="*/ 17825 h 21600"/>
                <a:gd name="connsiteX21" fmla="*/ 3330 w 18270"/>
                <a:gd name="connsiteY21" fmla="*/ 15370 h 21600"/>
                <a:gd name="connsiteX22" fmla="*/ 0 w 18270"/>
                <a:gd name="connsiteY22" fmla="*/ 12877 h 21600"/>
                <a:gd name="connsiteX23" fmla="*/ 3935 w 18270"/>
                <a:gd name="connsiteY23" fmla="*/ 11592 h 21600"/>
                <a:gd name="connsiteX24" fmla="*/ 1172 w 18270"/>
                <a:gd name="connsiteY24" fmla="*/ 8270 h 21600"/>
                <a:gd name="connsiteX25" fmla="*/ 5372 w 18270"/>
                <a:gd name="connsiteY25" fmla="*/ 7817 h 21600"/>
                <a:gd name="connsiteX26" fmla="*/ 4502 w 18270"/>
                <a:gd name="connsiteY26" fmla="*/ 3625 h 21600"/>
                <a:gd name="connsiteX27" fmla="*/ 8550 w 18270"/>
                <a:gd name="connsiteY27" fmla="*/ 6382 h 21600"/>
                <a:gd name="connsiteX28" fmla="*/ 9722 w 18270"/>
                <a:gd name="connsiteY28" fmla="*/ 1887 h 21600"/>
                <a:gd name="connsiteX29" fmla="*/ 11462 w 18270"/>
                <a:gd name="connsiteY29"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7173 w 18270"/>
                <a:gd name="connsiteY5" fmla="*/ 6645 h 21600"/>
                <a:gd name="connsiteX6" fmla="*/ 16571 w 18270"/>
                <a:gd name="connsiteY6" fmla="*/ 7904 h 21600"/>
                <a:gd name="connsiteX7" fmla="*/ 15878 w 18270"/>
                <a:gd name="connsiteY7" fmla="*/ 9402 h 21600"/>
                <a:gd name="connsiteX8" fmla="*/ 18270 w 18270"/>
                <a:gd name="connsiteY8" fmla="*/ 11290 h 21600"/>
                <a:gd name="connsiteX9" fmla="*/ 16380 w 18270"/>
                <a:gd name="connsiteY9" fmla="*/ 12310 h 21600"/>
                <a:gd name="connsiteX10" fmla="*/ 16347 w 18270"/>
                <a:gd name="connsiteY10" fmla="*/ 15632 h 21600"/>
                <a:gd name="connsiteX11" fmla="*/ 14640 w 18270"/>
                <a:gd name="connsiteY11" fmla="*/ 14350 h 21600"/>
                <a:gd name="connsiteX12" fmla="*/ 14942 w 18270"/>
                <a:gd name="connsiteY12" fmla="*/ 17370 h 21600"/>
                <a:gd name="connsiteX13" fmla="*/ 12180 w 18270"/>
                <a:gd name="connsiteY13" fmla="*/ 15935 h 21600"/>
                <a:gd name="connsiteX14" fmla="*/ 11612 w 18270"/>
                <a:gd name="connsiteY14" fmla="*/ 18842 h 21600"/>
                <a:gd name="connsiteX15" fmla="*/ 9872 w 18270"/>
                <a:gd name="connsiteY15" fmla="*/ 17370 h 21600"/>
                <a:gd name="connsiteX16" fmla="*/ 8700 w 18270"/>
                <a:gd name="connsiteY16" fmla="*/ 19712 h 21600"/>
                <a:gd name="connsiteX17" fmla="*/ 7527 w 18270"/>
                <a:gd name="connsiteY17" fmla="*/ 18125 h 21600"/>
                <a:gd name="connsiteX18" fmla="*/ 4917 w 18270"/>
                <a:gd name="connsiteY18" fmla="*/ 21600 h 21600"/>
                <a:gd name="connsiteX19" fmla="*/ 4805 w 18270"/>
                <a:gd name="connsiteY19" fmla="*/ 18240 h 21600"/>
                <a:gd name="connsiteX20" fmla="*/ 1285 w 18270"/>
                <a:gd name="connsiteY20" fmla="*/ 17825 h 21600"/>
                <a:gd name="connsiteX21" fmla="*/ 3330 w 18270"/>
                <a:gd name="connsiteY21" fmla="*/ 15370 h 21600"/>
                <a:gd name="connsiteX22" fmla="*/ 0 w 18270"/>
                <a:gd name="connsiteY22" fmla="*/ 12877 h 21600"/>
                <a:gd name="connsiteX23" fmla="*/ 3935 w 18270"/>
                <a:gd name="connsiteY23" fmla="*/ 11592 h 21600"/>
                <a:gd name="connsiteX24" fmla="*/ 1172 w 18270"/>
                <a:gd name="connsiteY24" fmla="*/ 8270 h 21600"/>
                <a:gd name="connsiteX25" fmla="*/ 5372 w 18270"/>
                <a:gd name="connsiteY25" fmla="*/ 7817 h 21600"/>
                <a:gd name="connsiteX26" fmla="*/ 4502 w 18270"/>
                <a:gd name="connsiteY26" fmla="*/ 3625 h 21600"/>
                <a:gd name="connsiteX27" fmla="*/ 8550 w 18270"/>
                <a:gd name="connsiteY27" fmla="*/ 6382 h 21600"/>
                <a:gd name="connsiteX28" fmla="*/ 9722 w 18270"/>
                <a:gd name="connsiteY28" fmla="*/ 1887 h 21600"/>
                <a:gd name="connsiteX29" fmla="*/ 11462 w 18270"/>
                <a:gd name="connsiteY29"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6571 w 18270"/>
                <a:gd name="connsiteY6" fmla="*/ 7904 h 21600"/>
                <a:gd name="connsiteX7" fmla="*/ 15878 w 18270"/>
                <a:gd name="connsiteY7" fmla="*/ 9402 h 21600"/>
                <a:gd name="connsiteX8" fmla="*/ 18270 w 18270"/>
                <a:gd name="connsiteY8" fmla="*/ 11290 h 21600"/>
                <a:gd name="connsiteX9" fmla="*/ 16380 w 18270"/>
                <a:gd name="connsiteY9" fmla="*/ 12310 h 21600"/>
                <a:gd name="connsiteX10" fmla="*/ 16347 w 18270"/>
                <a:gd name="connsiteY10" fmla="*/ 15632 h 21600"/>
                <a:gd name="connsiteX11" fmla="*/ 14640 w 18270"/>
                <a:gd name="connsiteY11" fmla="*/ 14350 h 21600"/>
                <a:gd name="connsiteX12" fmla="*/ 14942 w 18270"/>
                <a:gd name="connsiteY12" fmla="*/ 17370 h 21600"/>
                <a:gd name="connsiteX13" fmla="*/ 12180 w 18270"/>
                <a:gd name="connsiteY13" fmla="*/ 15935 h 21600"/>
                <a:gd name="connsiteX14" fmla="*/ 11612 w 18270"/>
                <a:gd name="connsiteY14" fmla="*/ 18842 h 21600"/>
                <a:gd name="connsiteX15" fmla="*/ 9872 w 18270"/>
                <a:gd name="connsiteY15" fmla="*/ 17370 h 21600"/>
                <a:gd name="connsiteX16" fmla="*/ 8700 w 18270"/>
                <a:gd name="connsiteY16" fmla="*/ 19712 h 21600"/>
                <a:gd name="connsiteX17" fmla="*/ 7527 w 18270"/>
                <a:gd name="connsiteY17" fmla="*/ 18125 h 21600"/>
                <a:gd name="connsiteX18" fmla="*/ 4917 w 18270"/>
                <a:gd name="connsiteY18" fmla="*/ 21600 h 21600"/>
                <a:gd name="connsiteX19" fmla="*/ 4805 w 18270"/>
                <a:gd name="connsiteY19" fmla="*/ 18240 h 21600"/>
                <a:gd name="connsiteX20" fmla="*/ 1285 w 18270"/>
                <a:gd name="connsiteY20" fmla="*/ 17825 h 21600"/>
                <a:gd name="connsiteX21" fmla="*/ 3330 w 18270"/>
                <a:gd name="connsiteY21" fmla="*/ 15370 h 21600"/>
                <a:gd name="connsiteX22" fmla="*/ 0 w 18270"/>
                <a:gd name="connsiteY22" fmla="*/ 12877 h 21600"/>
                <a:gd name="connsiteX23" fmla="*/ 3935 w 18270"/>
                <a:gd name="connsiteY23" fmla="*/ 11592 h 21600"/>
                <a:gd name="connsiteX24" fmla="*/ 1172 w 18270"/>
                <a:gd name="connsiteY24" fmla="*/ 8270 h 21600"/>
                <a:gd name="connsiteX25" fmla="*/ 5372 w 18270"/>
                <a:gd name="connsiteY25" fmla="*/ 7817 h 21600"/>
                <a:gd name="connsiteX26" fmla="*/ 4502 w 18270"/>
                <a:gd name="connsiteY26" fmla="*/ 3625 h 21600"/>
                <a:gd name="connsiteX27" fmla="*/ 8550 w 18270"/>
                <a:gd name="connsiteY27" fmla="*/ 6382 h 21600"/>
                <a:gd name="connsiteX28" fmla="*/ 9722 w 18270"/>
                <a:gd name="connsiteY28" fmla="*/ 1887 h 21600"/>
                <a:gd name="connsiteX29" fmla="*/ 11462 w 18270"/>
                <a:gd name="connsiteY29"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6571 w 18270"/>
                <a:gd name="connsiteY6" fmla="*/ 7904 h 21600"/>
                <a:gd name="connsiteX7" fmla="*/ 15878 w 18270"/>
                <a:gd name="connsiteY7" fmla="*/ 9402 h 21600"/>
                <a:gd name="connsiteX8" fmla="*/ 18270 w 18270"/>
                <a:gd name="connsiteY8" fmla="*/ 11290 h 21600"/>
                <a:gd name="connsiteX9" fmla="*/ 16380 w 18270"/>
                <a:gd name="connsiteY9" fmla="*/ 12310 h 21600"/>
                <a:gd name="connsiteX10" fmla="*/ 16347 w 18270"/>
                <a:gd name="connsiteY10" fmla="*/ 15632 h 21600"/>
                <a:gd name="connsiteX11" fmla="*/ 14640 w 18270"/>
                <a:gd name="connsiteY11" fmla="*/ 14350 h 21600"/>
                <a:gd name="connsiteX12" fmla="*/ 14942 w 18270"/>
                <a:gd name="connsiteY12" fmla="*/ 17370 h 21600"/>
                <a:gd name="connsiteX13" fmla="*/ 12180 w 18270"/>
                <a:gd name="connsiteY13" fmla="*/ 15935 h 21600"/>
                <a:gd name="connsiteX14" fmla="*/ 11612 w 18270"/>
                <a:gd name="connsiteY14" fmla="*/ 18842 h 21600"/>
                <a:gd name="connsiteX15" fmla="*/ 9872 w 18270"/>
                <a:gd name="connsiteY15" fmla="*/ 17370 h 21600"/>
                <a:gd name="connsiteX16" fmla="*/ 8700 w 18270"/>
                <a:gd name="connsiteY16" fmla="*/ 19712 h 21600"/>
                <a:gd name="connsiteX17" fmla="*/ 7527 w 18270"/>
                <a:gd name="connsiteY17" fmla="*/ 18125 h 21600"/>
                <a:gd name="connsiteX18" fmla="*/ 4917 w 18270"/>
                <a:gd name="connsiteY18" fmla="*/ 21600 h 21600"/>
                <a:gd name="connsiteX19" fmla="*/ 4805 w 18270"/>
                <a:gd name="connsiteY19" fmla="*/ 18240 h 21600"/>
                <a:gd name="connsiteX20" fmla="*/ 1285 w 18270"/>
                <a:gd name="connsiteY20" fmla="*/ 17825 h 21600"/>
                <a:gd name="connsiteX21" fmla="*/ 3330 w 18270"/>
                <a:gd name="connsiteY21" fmla="*/ 15370 h 21600"/>
                <a:gd name="connsiteX22" fmla="*/ 0 w 18270"/>
                <a:gd name="connsiteY22" fmla="*/ 12877 h 21600"/>
                <a:gd name="connsiteX23" fmla="*/ 3935 w 18270"/>
                <a:gd name="connsiteY23" fmla="*/ 11592 h 21600"/>
                <a:gd name="connsiteX24" fmla="*/ 1172 w 18270"/>
                <a:gd name="connsiteY24" fmla="*/ 8270 h 21600"/>
                <a:gd name="connsiteX25" fmla="*/ 5372 w 18270"/>
                <a:gd name="connsiteY25" fmla="*/ 7817 h 21600"/>
                <a:gd name="connsiteX26" fmla="*/ 4502 w 18270"/>
                <a:gd name="connsiteY26" fmla="*/ 3625 h 21600"/>
                <a:gd name="connsiteX27" fmla="*/ 8550 w 18270"/>
                <a:gd name="connsiteY27" fmla="*/ 6382 h 21600"/>
                <a:gd name="connsiteX28" fmla="*/ 9722 w 18270"/>
                <a:gd name="connsiteY28" fmla="*/ 1887 h 21600"/>
                <a:gd name="connsiteX29" fmla="*/ 11462 w 18270"/>
                <a:gd name="connsiteY29"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6571 w 18270"/>
                <a:gd name="connsiteY6" fmla="*/ 7904 h 21600"/>
                <a:gd name="connsiteX7" fmla="*/ 16551 w 18270"/>
                <a:gd name="connsiteY7" fmla="*/ 7983 h 21600"/>
                <a:gd name="connsiteX8" fmla="*/ 15878 w 18270"/>
                <a:gd name="connsiteY8" fmla="*/ 9402 h 21600"/>
                <a:gd name="connsiteX9" fmla="*/ 18270 w 18270"/>
                <a:gd name="connsiteY9" fmla="*/ 11290 h 21600"/>
                <a:gd name="connsiteX10" fmla="*/ 16380 w 18270"/>
                <a:gd name="connsiteY10" fmla="*/ 12310 h 21600"/>
                <a:gd name="connsiteX11" fmla="*/ 16347 w 18270"/>
                <a:gd name="connsiteY11" fmla="*/ 15632 h 21600"/>
                <a:gd name="connsiteX12" fmla="*/ 14640 w 18270"/>
                <a:gd name="connsiteY12" fmla="*/ 14350 h 21600"/>
                <a:gd name="connsiteX13" fmla="*/ 14942 w 18270"/>
                <a:gd name="connsiteY13" fmla="*/ 17370 h 21600"/>
                <a:gd name="connsiteX14" fmla="*/ 12180 w 18270"/>
                <a:gd name="connsiteY14" fmla="*/ 15935 h 21600"/>
                <a:gd name="connsiteX15" fmla="*/ 11612 w 18270"/>
                <a:gd name="connsiteY15" fmla="*/ 18842 h 21600"/>
                <a:gd name="connsiteX16" fmla="*/ 9872 w 18270"/>
                <a:gd name="connsiteY16" fmla="*/ 17370 h 21600"/>
                <a:gd name="connsiteX17" fmla="*/ 8700 w 18270"/>
                <a:gd name="connsiteY17" fmla="*/ 19712 h 21600"/>
                <a:gd name="connsiteX18" fmla="*/ 7527 w 18270"/>
                <a:gd name="connsiteY18" fmla="*/ 18125 h 21600"/>
                <a:gd name="connsiteX19" fmla="*/ 4917 w 18270"/>
                <a:gd name="connsiteY19" fmla="*/ 21600 h 21600"/>
                <a:gd name="connsiteX20" fmla="*/ 4805 w 18270"/>
                <a:gd name="connsiteY20" fmla="*/ 18240 h 21600"/>
                <a:gd name="connsiteX21" fmla="*/ 1285 w 18270"/>
                <a:gd name="connsiteY21" fmla="*/ 17825 h 21600"/>
                <a:gd name="connsiteX22" fmla="*/ 3330 w 18270"/>
                <a:gd name="connsiteY22" fmla="*/ 15370 h 21600"/>
                <a:gd name="connsiteX23" fmla="*/ 0 w 18270"/>
                <a:gd name="connsiteY23" fmla="*/ 12877 h 21600"/>
                <a:gd name="connsiteX24" fmla="*/ 3935 w 18270"/>
                <a:gd name="connsiteY24" fmla="*/ 11592 h 21600"/>
                <a:gd name="connsiteX25" fmla="*/ 1172 w 18270"/>
                <a:gd name="connsiteY25" fmla="*/ 8270 h 21600"/>
                <a:gd name="connsiteX26" fmla="*/ 5372 w 18270"/>
                <a:gd name="connsiteY26" fmla="*/ 7817 h 21600"/>
                <a:gd name="connsiteX27" fmla="*/ 4502 w 18270"/>
                <a:gd name="connsiteY27" fmla="*/ 3625 h 21600"/>
                <a:gd name="connsiteX28" fmla="*/ 8550 w 18270"/>
                <a:gd name="connsiteY28" fmla="*/ 6382 h 21600"/>
                <a:gd name="connsiteX29" fmla="*/ 9722 w 18270"/>
                <a:gd name="connsiteY29" fmla="*/ 1887 h 21600"/>
                <a:gd name="connsiteX30" fmla="*/ 11462 w 18270"/>
                <a:gd name="connsiteY30"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6571 w 18270"/>
                <a:gd name="connsiteY6" fmla="*/ 7904 h 21600"/>
                <a:gd name="connsiteX7" fmla="*/ 15878 w 18270"/>
                <a:gd name="connsiteY7" fmla="*/ 9402 h 21600"/>
                <a:gd name="connsiteX8" fmla="*/ 18270 w 18270"/>
                <a:gd name="connsiteY8" fmla="*/ 11290 h 21600"/>
                <a:gd name="connsiteX9" fmla="*/ 16380 w 18270"/>
                <a:gd name="connsiteY9" fmla="*/ 12310 h 21600"/>
                <a:gd name="connsiteX10" fmla="*/ 16347 w 18270"/>
                <a:gd name="connsiteY10" fmla="*/ 15632 h 21600"/>
                <a:gd name="connsiteX11" fmla="*/ 14640 w 18270"/>
                <a:gd name="connsiteY11" fmla="*/ 14350 h 21600"/>
                <a:gd name="connsiteX12" fmla="*/ 14942 w 18270"/>
                <a:gd name="connsiteY12" fmla="*/ 17370 h 21600"/>
                <a:gd name="connsiteX13" fmla="*/ 12180 w 18270"/>
                <a:gd name="connsiteY13" fmla="*/ 15935 h 21600"/>
                <a:gd name="connsiteX14" fmla="*/ 11612 w 18270"/>
                <a:gd name="connsiteY14" fmla="*/ 18842 h 21600"/>
                <a:gd name="connsiteX15" fmla="*/ 9872 w 18270"/>
                <a:gd name="connsiteY15" fmla="*/ 17370 h 21600"/>
                <a:gd name="connsiteX16" fmla="*/ 8700 w 18270"/>
                <a:gd name="connsiteY16" fmla="*/ 19712 h 21600"/>
                <a:gd name="connsiteX17" fmla="*/ 7527 w 18270"/>
                <a:gd name="connsiteY17" fmla="*/ 18125 h 21600"/>
                <a:gd name="connsiteX18" fmla="*/ 4917 w 18270"/>
                <a:gd name="connsiteY18" fmla="*/ 21600 h 21600"/>
                <a:gd name="connsiteX19" fmla="*/ 4805 w 18270"/>
                <a:gd name="connsiteY19" fmla="*/ 18240 h 21600"/>
                <a:gd name="connsiteX20" fmla="*/ 1285 w 18270"/>
                <a:gd name="connsiteY20" fmla="*/ 17825 h 21600"/>
                <a:gd name="connsiteX21" fmla="*/ 3330 w 18270"/>
                <a:gd name="connsiteY21" fmla="*/ 15370 h 21600"/>
                <a:gd name="connsiteX22" fmla="*/ 0 w 18270"/>
                <a:gd name="connsiteY22" fmla="*/ 12877 h 21600"/>
                <a:gd name="connsiteX23" fmla="*/ 3935 w 18270"/>
                <a:gd name="connsiteY23" fmla="*/ 11592 h 21600"/>
                <a:gd name="connsiteX24" fmla="*/ 1172 w 18270"/>
                <a:gd name="connsiteY24" fmla="*/ 8270 h 21600"/>
                <a:gd name="connsiteX25" fmla="*/ 5372 w 18270"/>
                <a:gd name="connsiteY25" fmla="*/ 7817 h 21600"/>
                <a:gd name="connsiteX26" fmla="*/ 4502 w 18270"/>
                <a:gd name="connsiteY26" fmla="*/ 3625 h 21600"/>
                <a:gd name="connsiteX27" fmla="*/ 8550 w 18270"/>
                <a:gd name="connsiteY27" fmla="*/ 6382 h 21600"/>
                <a:gd name="connsiteX28" fmla="*/ 9722 w 18270"/>
                <a:gd name="connsiteY28" fmla="*/ 1887 h 21600"/>
                <a:gd name="connsiteX29" fmla="*/ 11462 w 18270"/>
                <a:gd name="connsiteY29"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5878 w 18270"/>
                <a:gd name="connsiteY6" fmla="*/ 9402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5582 w 18270"/>
                <a:gd name="connsiteY6" fmla="*/ 10263 h 21600"/>
                <a:gd name="connsiteX7" fmla="*/ 18270 w 18270"/>
                <a:gd name="connsiteY7" fmla="*/ 11290 h 21600"/>
                <a:gd name="connsiteX8" fmla="*/ 16380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21600"/>
                <a:gd name="connsiteX1" fmla="*/ 14790 w 18270"/>
                <a:gd name="connsiteY1" fmla="*/ 0 h 21600"/>
                <a:gd name="connsiteX2" fmla="*/ 14525 w 18270"/>
                <a:gd name="connsiteY2" fmla="*/ 5777 h 21600"/>
                <a:gd name="connsiteX3" fmla="*/ 16110 w 18270"/>
                <a:gd name="connsiteY3" fmla="*/ 3172 h 21600"/>
                <a:gd name="connsiteX4" fmla="*/ 15036 w 18270"/>
                <a:gd name="connsiteY4" fmla="*/ 9193 h 21600"/>
                <a:gd name="connsiteX5" fmla="*/ 16501 w 18270"/>
                <a:gd name="connsiteY5" fmla="*/ 7506 h 21600"/>
                <a:gd name="connsiteX6" fmla="*/ 15582 w 18270"/>
                <a:gd name="connsiteY6" fmla="*/ 10263 h 21600"/>
                <a:gd name="connsiteX7" fmla="*/ 18270 w 18270"/>
                <a:gd name="connsiteY7" fmla="*/ 11290 h 21600"/>
                <a:gd name="connsiteX8" fmla="*/ 15807 w 18270"/>
                <a:gd name="connsiteY8" fmla="*/ 12310 h 21600"/>
                <a:gd name="connsiteX9" fmla="*/ 16347 w 18270"/>
                <a:gd name="connsiteY9" fmla="*/ 15632 h 21600"/>
                <a:gd name="connsiteX10" fmla="*/ 14640 w 18270"/>
                <a:gd name="connsiteY10" fmla="*/ 14350 h 21600"/>
                <a:gd name="connsiteX11" fmla="*/ 14942 w 18270"/>
                <a:gd name="connsiteY11" fmla="*/ 17370 h 21600"/>
                <a:gd name="connsiteX12" fmla="*/ 12180 w 18270"/>
                <a:gd name="connsiteY12" fmla="*/ 15935 h 21600"/>
                <a:gd name="connsiteX13" fmla="*/ 11612 w 18270"/>
                <a:gd name="connsiteY13" fmla="*/ 18842 h 21600"/>
                <a:gd name="connsiteX14" fmla="*/ 9872 w 18270"/>
                <a:gd name="connsiteY14" fmla="*/ 17370 h 21600"/>
                <a:gd name="connsiteX15" fmla="*/ 8700 w 18270"/>
                <a:gd name="connsiteY15" fmla="*/ 19712 h 21600"/>
                <a:gd name="connsiteX16" fmla="*/ 7527 w 18270"/>
                <a:gd name="connsiteY16" fmla="*/ 18125 h 21600"/>
                <a:gd name="connsiteX17" fmla="*/ 4917 w 18270"/>
                <a:gd name="connsiteY17" fmla="*/ 21600 h 21600"/>
                <a:gd name="connsiteX18" fmla="*/ 4805 w 18270"/>
                <a:gd name="connsiteY18" fmla="*/ 18240 h 21600"/>
                <a:gd name="connsiteX19" fmla="*/ 1285 w 18270"/>
                <a:gd name="connsiteY19" fmla="*/ 17825 h 21600"/>
                <a:gd name="connsiteX20" fmla="*/ 3330 w 18270"/>
                <a:gd name="connsiteY20" fmla="*/ 15370 h 21600"/>
                <a:gd name="connsiteX21" fmla="*/ 0 w 18270"/>
                <a:gd name="connsiteY21" fmla="*/ 12877 h 21600"/>
                <a:gd name="connsiteX22" fmla="*/ 3935 w 18270"/>
                <a:gd name="connsiteY22" fmla="*/ 11592 h 21600"/>
                <a:gd name="connsiteX23" fmla="*/ 1172 w 18270"/>
                <a:gd name="connsiteY23" fmla="*/ 8270 h 21600"/>
                <a:gd name="connsiteX24" fmla="*/ 5372 w 18270"/>
                <a:gd name="connsiteY24" fmla="*/ 7817 h 21600"/>
                <a:gd name="connsiteX25" fmla="*/ 4502 w 18270"/>
                <a:gd name="connsiteY25" fmla="*/ 3625 h 21600"/>
                <a:gd name="connsiteX26" fmla="*/ 8550 w 18270"/>
                <a:gd name="connsiteY26" fmla="*/ 6382 h 21600"/>
                <a:gd name="connsiteX27" fmla="*/ 9722 w 18270"/>
                <a:gd name="connsiteY27" fmla="*/ 1887 h 21600"/>
                <a:gd name="connsiteX28" fmla="*/ 11462 w 18270"/>
                <a:gd name="connsiteY28" fmla="*/ 4342 h 21600"/>
                <a:gd name="connsiteX0" fmla="*/ 11462 w 18270"/>
                <a:gd name="connsiteY0" fmla="*/ 4342 h 19878"/>
                <a:gd name="connsiteX1" fmla="*/ 14790 w 18270"/>
                <a:gd name="connsiteY1" fmla="*/ 0 h 19878"/>
                <a:gd name="connsiteX2" fmla="*/ 14525 w 18270"/>
                <a:gd name="connsiteY2" fmla="*/ 5777 h 19878"/>
                <a:gd name="connsiteX3" fmla="*/ 16110 w 18270"/>
                <a:gd name="connsiteY3" fmla="*/ 3172 h 19878"/>
                <a:gd name="connsiteX4" fmla="*/ 15036 w 18270"/>
                <a:gd name="connsiteY4" fmla="*/ 9193 h 19878"/>
                <a:gd name="connsiteX5" fmla="*/ 16501 w 18270"/>
                <a:gd name="connsiteY5" fmla="*/ 7506 h 19878"/>
                <a:gd name="connsiteX6" fmla="*/ 15582 w 18270"/>
                <a:gd name="connsiteY6" fmla="*/ 10263 h 19878"/>
                <a:gd name="connsiteX7" fmla="*/ 18270 w 18270"/>
                <a:gd name="connsiteY7" fmla="*/ 11290 h 19878"/>
                <a:gd name="connsiteX8" fmla="*/ 15807 w 18270"/>
                <a:gd name="connsiteY8" fmla="*/ 12310 h 19878"/>
                <a:gd name="connsiteX9" fmla="*/ 16347 w 18270"/>
                <a:gd name="connsiteY9" fmla="*/ 15632 h 19878"/>
                <a:gd name="connsiteX10" fmla="*/ 14640 w 18270"/>
                <a:gd name="connsiteY10" fmla="*/ 14350 h 19878"/>
                <a:gd name="connsiteX11" fmla="*/ 14942 w 18270"/>
                <a:gd name="connsiteY11" fmla="*/ 17370 h 19878"/>
                <a:gd name="connsiteX12" fmla="*/ 12180 w 18270"/>
                <a:gd name="connsiteY12" fmla="*/ 15935 h 19878"/>
                <a:gd name="connsiteX13" fmla="*/ 11612 w 18270"/>
                <a:gd name="connsiteY13" fmla="*/ 18842 h 19878"/>
                <a:gd name="connsiteX14" fmla="*/ 9872 w 18270"/>
                <a:gd name="connsiteY14" fmla="*/ 17370 h 19878"/>
                <a:gd name="connsiteX15" fmla="*/ 8700 w 18270"/>
                <a:gd name="connsiteY15" fmla="*/ 19712 h 19878"/>
                <a:gd name="connsiteX16" fmla="*/ 7527 w 18270"/>
                <a:gd name="connsiteY16" fmla="*/ 18125 h 19878"/>
                <a:gd name="connsiteX17" fmla="*/ 5431 w 18270"/>
                <a:gd name="connsiteY17" fmla="*/ 19878 h 19878"/>
                <a:gd name="connsiteX18" fmla="*/ 4805 w 18270"/>
                <a:gd name="connsiteY18" fmla="*/ 18240 h 19878"/>
                <a:gd name="connsiteX19" fmla="*/ 1285 w 18270"/>
                <a:gd name="connsiteY19" fmla="*/ 17825 h 19878"/>
                <a:gd name="connsiteX20" fmla="*/ 3330 w 18270"/>
                <a:gd name="connsiteY20" fmla="*/ 15370 h 19878"/>
                <a:gd name="connsiteX21" fmla="*/ 0 w 18270"/>
                <a:gd name="connsiteY21" fmla="*/ 12877 h 19878"/>
                <a:gd name="connsiteX22" fmla="*/ 3935 w 18270"/>
                <a:gd name="connsiteY22" fmla="*/ 11592 h 19878"/>
                <a:gd name="connsiteX23" fmla="*/ 1172 w 18270"/>
                <a:gd name="connsiteY23" fmla="*/ 8270 h 19878"/>
                <a:gd name="connsiteX24" fmla="*/ 5372 w 18270"/>
                <a:gd name="connsiteY24" fmla="*/ 7817 h 19878"/>
                <a:gd name="connsiteX25" fmla="*/ 4502 w 18270"/>
                <a:gd name="connsiteY25" fmla="*/ 3625 h 19878"/>
                <a:gd name="connsiteX26" fmla="*/ 8550 w 18270"/>
                <a:gd name="connsiteY26" fmla="*/ 6382 h 19878"/>
                <a:gd name="connsiteX27" fmla="*/ 9722 w 18270"/>
                <a:gd name="connsiteY27" fmla="*/ 1887 h 19878"/>
                <a:gd name="connsiteX28" fmla="*/ 11462 w 18270"/>
                <a:gd name="connsiteY28" fmla="*/ 4342 h 19878"/>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18842 h 22686"/>
                <a:gd name="connsiteX14" fmla="*/ 9872 w 18270"/>
                <a:gd name="connsiteY14" fmla="*/ 17370 h 22686"/>
                <a:gd name="connsiteX15" fmla="*/ 8324 w 18270"/>
                <a:gd name="connsiteY15" fmla="*/ 22686 h 22686"/>
                <a:gd name="connsiteX16" fmla="*/ 7527 w 18270"/>
                <a:gd name="connsiteY16" fmla="*/ 18125 h 22686"/>
                <a:gd name="connsiteX17" fmla="*/ 5431 w 18270"/>
                <a:gd name="connsiteY17" fmla="*/ 19878 h 22686"/>
                <a:gd name="connsiteX18" fmla="*/ 4805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431 w 18270"/>
                <a:gd name="connsiteY17" fmla="*/ 19878 h 22686"/>
                <a:gd name="connsiteX18" fmla="*/ 4805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431 w 18270"/>
                <a:gd name="connsiteY17" fmla="*/ 19878 h 22686"/>
                <a:gd name="connsiteX18" fmla="*/ 4805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4805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4805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1285 w 18270"/>
                <a:gd name="connsiteY19" fmla="*/ 17825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3499 w 18270"/>
                <a:gd name="connsiteY19" fmla="*/ 17316 h 22686"/>
                <a:gd name="connsiteX20" fmla="*/ 3330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3499 w 18270"/>
                <a:gd name="connsiteY19" fmla="*/ 17316 h 22686"/>
                <a:gd name="connsiteX20" fmla="*/ 4338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3499 w 18270"/>
                <a:gd name="connsiteY19" fmla="*/ 17316 h 22686"/>
                <a:gd name="connsiteX20" fmla="*/ 4338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1462 w 18270"/>
                <a:gd name="connsiteY0" fmla="*/ 4342 h 22686"/>
                <a:gd name="connsiteX1" fmla="*/ 14790 w 18270"/>
                <a:gd name="connsiteY1" fmla="*/ 0 h 22686"/>
                <a:gd name="connsiteX2" fmla="*/ 14525 w 18270"/>
                <a:gd name="connsiteY2" fmla="*/ 5777 h 22686"/>
                <a:gd name="connsiteX3" fmla="*/ 16110 w 18270"/>
                <a:gd name="connsiteY3" fmla="*/ 3172 h 22686"/>
                <a:gd name="connsiteX4" fmla="*/ 15036 w 18270"/>
                <a:gd name="connsiteY4" fmla="*/ 9193 h 22686"/>
                <a:gd name="connsiteX5" fmla="*/ 16501 w 18270"/>
                <a:gd name="connsiteY5" fmla="*/ 7506 h 22686"/>
                <a:gd name="connsiteX6" fmla="*/ 15582 w 18270"/>
                <a:gd name="connsiteY6" fmla="*/ 10263 h 22686"/>
                <a:gd name="connsiteX7" fmla="*/ 18270 w 18270"/>
                <a:gd name="connsiteY7" fmla="*/ 11290 h 22686"/>
                <a:gd name="connsiteX8" fmla="*/ 15807 w 18270"/>
                <a:gd name="connsiteY8" fmla="*/ 12310 h 22686"/>
                <a:gd name="connsiteX9" fmla="*/ 16347 w 18270"/>
                <a:gd name="connsiteY9" fmla="*/ 15632 h 22686"/>
                <a:gd name="connsiteX10" fmla="*/ 14640 w 18270"/>
                <a:gd name="connsiteY10" fmla="*/ 14350 h 22686"/>
                <a:gd name="connsiteX11" fmla="*/ 14942 w 18270"/>
                <a:gd name="connsiteY11" fmla="*/ 17370 h 22686"/>
                <a:gd name="connsiteX12" fmla="*/ 12180 w 18270"/>
                <a:gd name="connsiteY12" fmla="*/ 15935 h 22686"/>
                <a:gd name="connsiteX13" fmla="*/ 11612 w 18270"/>
                <a:gd name="connsiteY13" fmla="*/ 21542 h 22686"/>
                <a:gd name="connsiteX14" fmla="*/ 9872 w 18270"/>
                <a:gd name="connsiteY14" fmla="*/ 17370 h 22686"/>
                <a:gd name="connsiteX15" fmla="*/ 8324 w 18270"/>
                <a:gd name="connsiteY15" fmla="*/ 22686 h 22686"/>
                <a:gd name="connsiteX16" fmla="*/ 7527 w 18270"/>
                <a:gd name="connsiteY16" fmla="*/ 18125 h 22686"/>
                <a:gd name="connsiteX17" fmla="*/ 5668 w 18270"/>
                <a:gd name="connsiteY17" fmla="*/ 20465 h 22686"/>
                <a:gd name="connsiteX18" fmla="*/ 5497 w 18270"/>
                <a:gd name="connsiteY18" fmla="*/ 18240 h 22686"/>
                <a:gd name="connsiteX19" fmla="*/ 3499 w 18270"/>
                <a:gd name="connsiteY19" fmla="*/ 17316 h 22686"/>
                <a:gd name="connsiteX20" fmla="*/ 4338 w 18270"/>
                <a:gd name="connsiteY20" fmla="*/ 15370 h 22686"/>
                <a:gd name="connsiteX21" fmla="*/ 0 w 18270"/>
                <a:gd name="connsiteY21" fmla="*/ 12877 h 22686"/>
                <a:gd name="connsiteX22" fmla="*/ 3935 w 18270"/>
                <a:gd name="connsiteY22" fmla="*/ 11592 h 22686"/>
                <a:gd name="connsiteX23" fmla="*/ 1172 w 18270"/>
                <a:gd name="connsiteY23" fmla="*/ 8270 h 22686"/>
                <a:gd name="connsiteX24" fmla="*/ 5372 w 18270"/>
                <a:gd name="connsiteY24" fmla="*/ 7817 h 22686"/>
                <a:gd name="connsiteX25" fmla="*/ 4502 w 18270"/>
                <a:gd name="connsiteY25" fmla="*/ 3625 h 22686"/>
                <a:gd name="connsiteX26" fmla="*/ 8550 w 18270"/>
                <a:gd name="connsiteY26" fmla="*/ 6382 h 22686"/>
                <a:gd name="connsiteX27" fmla="*/ 9722 w 18270"/>
                <a:gd name="connsiteY27" fmla="*/ 1887 h 22686"/>
                <a:gd name="connsiteX28" fmla="*/ 11462 w 18270"/>
                <a:gd name="connsiteY28" fmla="*/ 4342 h 22686"/>
                <a:gd name="connsiteX0" fmla="*/ 10290 w 17098"/>
                <a:gd name="connsiteY0" fmla="*/ 4342 h 22686"/>
                <a:gd name="connsiteX1" fmla="*/ 13618 w 17098"/>
                <a:gd name="connsiteY1" fmla="*/ 0 h 22686"/>
                <a:gd name="connsiteX2" fmla="*/ 13353 w 17098"/>
                <a:gd name="connsiteY2" fmla="*/ 5777 h 22686"/>
                <a:gd name="connsiteX3" fmla="*/ 14938 w 17098"/>
                <a:gd name="connsiteY3" fmla="*/ 3172 h 22686"/>
                <a:gd name="connsiteX4" fmla="*/ 13864 w 17098"/>
                <a:gd name="connsiteY4" fmla="*/ 9193 h 22686"/>
                <a:gd name="connsiteX5" fmla="*/ 15329 w 17098"/>
                <a:gd name="connsiteY5" fmla="*/ 7506 h 22686"/>
                <a:gd name="connsiteX6" fmla="*/ 14410 w 17098"/>
                <a:gd name="connsiteY6" fmla="*/ 10263 h 22686"/>
                <a:gd name="connsiteX7" fmla="*/ 17098 w 17098"/>
                <a:gd name="connsiteY7" fmla="*/ 11290 h 22686"/>
                <a:gd name="connsiteX8" fmla="*/ 14635 w 17098"/>
                <a:gd name="connsiteY8" fmla="*/ 12310 h 22686"/>
                <a:gd name="connsiteX9" fmla="*/ 15175 w 17098"/>
                <a:gd name="connsiteY9" fmla="*/ 15632 h 22686"/>
                <a:gd name="connsiteX10" fmla="*/ 13468 w 17098"/>
                <a:gd name="connsiteY10" fmla="*/ 14350 h 22686"/>
                <a:gd name="connsiteX11" fmla="*/ 13770 w 17098"/>
                <a:gd name="connsiteY11" fmla="*/ 17370 h 22686"/>
                <a:gd name="connsiteX12" fmla="*/ 11008 w 17098"/>
                <a:gd name="connsiteY12" fmla="*/ 15935 h 22686"/>
                <a:gd name="connsiteX13" fmla="*/ 10440 w 17098"/>
                <a:gd name="connsiteY13" fmla="*/ 21542 h 22686"/>
                <a:gd name="connsiteX14" fmla="*/ 8700 w 17098"/>
                <a:gd name="connsiteY14" fmla="*/ 17370 h 22686"/>
                <a:gd name="connsiteX15" fmla="*/ 7152 w 17098"/>
                <a:gd name="connsiteY15" fmla="*/ 22686 h 22686"/>
                <a:gd name="connsiteX16" fmla="*/ 6355 w 17098"/>
                <a:gd name="connsiteY16" fmla="*/ 18125 h 22686"/>
                <a:gd name="connsiteX17" fmla="*/ 4496 w 17098"/>
                <a:gd name="connsiteY17" fmla="*/ 20465 h 22686"/>
                <a:gd name="connsiteX18" fmla="*/ 4325 w 17098"/>
                <a:gd name="connsiteY18" fmla="*/ 18240 h 22686"/>
                <a:gd name="connsiteX19" fmla="*/ 2327 w 17098"/>
                <a:gd name="connsiteY19" fmla="*/ 17316 h 22686"/>
                <a:gd name="connsiteX20" fmla="*/ 3166 w 17098"/>
                <a:gd name="connsiteY20" fmla="*/ 15370 h 22686"/>
                <a:gd name="connsiteX21" fmla="*/ 73 w 17098"/>
                <a:gd name="connsiteY21" fmla="*/ 12877 h 22686"/>
                <a:gd name="connsiteX22" fmla="*/ 2763 w 17098"/>
                <a:gd name="connsiteY22" fmla="*/ 11592 h 22686"/>
                <a:gd name="connsiteX23" fmla="*/ 0 w 17098"/>
                <a:gd name="connsiteY23" fmla="*/ 8270 h 22686"/>
                <a:gd name="connsiteX24" fmla="*/ 4200 w 17098"/>
                <a:gd name="connsiteY24" fmla="*/ 7817 h 22686"/>
                <a:gd name="connsiteX25" fmla="*/ 3330 w 17098"/>
                <a:gd name="connsiteY25" fmla="*/ 3625 h 22686"/>
                <a:gd name="connsiteX26" fmla="*/ 7378 w 17098"/>
                <a:gd name="connsiteY26" fmla="*/ 6382 h 22686"/>
                <a:gd name="connsiteX27" fmla="*/ 8550 w 17098"/>
                <a:gd name="connsiteY27" fmla="*/ 1887 h 22686"/>
                <a:gd name="connsiteX28" fmla="*/ 10290 w 17098"/>
                <a:gd name="connsiteY28" fmla="*/ 4342 h 22686"/>
                <a:gd name="connsiteX0" fmla="*/ 10217 w 17025"/>
                <a:gd name="connsiteY0" fmla="*/ 4342 h 22686"/>
                <a:gd name="connsiteX1" fmla="*/ 13545 w 17025"/>
                <a:gd name="connsiteY1" fmla="*/ 0 h 22686"/>
                <a:gd name="connsiteX2" fmla="*/ 13280 w 17025"/>
                <a:gd name="connsiteY2" fmla="*/ 5777 h 22686"/>
                <a:gd name="connsiteX3" fmla="*/ 14865 w 17025"/>
                <a:gd name="connsiteY3" fmla="*/ 3172 h 22686"/>
                <a:gd name="connsiteX4" fmla="*/ 13791 w 17025"/>
                <a:gd name="connsiteY4" fmla="*/ 9193 h 22686"/>
                <a:gd name="connsiteX5" fmla="*/ 15256 w 17025"/>
                <a:gd name="connsiteY5" fmla="*/ 7506 h 22686"/>
                <a:gd name="connsiteX6" fmla="*/ 14337 w 17025"/>
                <a:gd name="connsiteY6" fmla="*/ 10263 h 22686"/>
                <a:gd name="connsiteX7" fmla="*/ 17025 w 17025"/>
                <a:gd name="connsiteY7" fmla="*/ 11290 h 22686"/>
                <a:gd name="connsiteX8" fmla="*/ 14562 w 17025"/>
                <a:gd name="connsiteY8" fmla="*/ 12310 h 22686"/>
                <a:gd name="connsiteX9" fmla="*/ 15102 w 17025"/>
                <a:gd name="connsiteY9" fmla="*/ 15632 h 22686"/>
                <a:gd name="connsiteX10" fmla="*/ 13395 w 17025"/>
                <a:gd name="connsiteY10" fmla="*/ 14350 h 22686"/>
                <a:gd name="connsiteX11" fmla="*/ 13697 w 17025"/>
                <a:gd name="connsiteY11" fmla="*/ 17370 h 22686"/>
                <a:gd name="connsiteX12" fmla="*/ 10935 w 17025"/>
                <a:gd name="connsiteY12" fmla="*/ 15935 h 22686"/>
                <a:gd name="connsiteX13" fmla="*/ 10367 w 17025"/>
                <a:gd name="connsiteY13" fmla="*/ 21542 h 22686"/>
                <a:gd name="connsiteX14" fmla="*/ 8627 w 17025"/>
                <a:gd name="connsiteY14" fmla="*/ 17370 h 22686"/>
                <a:gd name="connsiteX15" fmla="*/ 7079 w 17025"/>
                <a:gd name="connsiteY15" fmla="*/ 22686 h 22686"/>
                <a:gd name="connsiteX16" fmla="*/ 6282 w 17025"/>
                <a:gd name="connsiteY16" fmla="*/ 18125 h 22686"/>
                <a:gd name="connsiteX17" fmla="*/ 4423 w 17025"/>
                <a:gd name="connsiteY17" fmla="*/ 20465 h 22686"/>
                <a:gd name="connsiteX18" fmla="*/ 4252 w 17025"/>
                <a:gd name="connsiteY18" fmla="*/ 18240 h 22686"/>
                <a:gd name="connsiteX19" fmla="*/ 2254 w 17025"/>
                <a:gd name="connsiteY19" fmla="*/ 17316 h 22686"/>
                <a:gd name="connsiteX20" fmla="*/ 3093 w 17025"/>
                <a:gd name="connsiteY20" fmla="*/ 15370 h 22686"/>
                <a:gd name="connsiteX21" fmla="*/ 0 w 17025"/>
                <a:gd name="connsiteY21" fmla="*/ 12877 h 22686"/>
                <a:gd name="connsiteX22" fmla="*/ 2690 w 17025"/>
                <a:gd name="connsiteY22" fmla="*/ 11592 h 22686"/>
                <a:gd name="connsiteX23" fmla="*/ 1943 w 17025"/>
                <a:gd name="connsiteY23" fmla="*/ 8270 h 22686"/>
                <a:gd name="connsiteX24" fmla="*/ 4127 w 17025"/>
                <a:gd name="connsiteY24" fmla="*/ 7817 h 22686"/>
                <a:gd name="connsiteX25" fmla="*/ 3257 w 17025"/>
                <a:gd name="connsiteY25" fmla="*/ 3625 h 22686"/>
                <a:gd name="connsiteX26" fmla="*/ 7305 w 17025"/>
                <a:gd name="connsiteY26" fmla="*/ 6382 h 22686"/>
                <a:gd name="connsiteX27" fmla="*/ 8477 w 17025"/>
                <a:gd name="connsiteY27" fmla="*/ 1887 h 22686"/>
                <a:gd name="connsiteX28" fmla="*/ 10217 w 17025"/>
                <a:gd name="connsiteY28" fmla="*/ 4342 h 22686"/>
                <a:gd name="connsiteX0" fmla="*/ 10217 w 17025"/>
                <a:gd name="connsiteY0" fmla="*/ 4342 h 55157"/>
                <a:gd name="connsiteX1" fmla="*/ 13545 w 17025"/>
                <a:gd name="connsiteY1" fmla="*/ 0 h 55157"/>
                <a:gd name="connsiteX2" fmla="*/ 13280 w 17025"/>
                <a:gd name="connsiteY2" fmla="*/ 5777 h 55157"/>
                <a:gd name="connsiteX3" fmla="*/ 14865 w 17025"/>
                <a:gd name="connsiteY3" fmla="*/ 3172 h 55157"/>
                <a:gd name="connsiteX4" fmla="*/ 13791 w 17025"/>
                <a:gd name="connsiteY4" fmla="*/ 9193 h 55157"/>
                <a:gd name="connsiteX5" fmla="*/ 15256 w 17025"/>
                <a:gd name="connsiteY5" fmla="*/ 7506 h 55157"/>
                <a:gd name="connsiteX6" fmla="*/ 14337 w 17025"/>
                <a:gd name="connsiteY6" fmla="*/ 10263 h 55157"/>
                <a:gd name="connsiteX7" fmla="*/ 17025 w 17025"/>
                <a:gd name="connsiteY7" fmla="*/ 11290 h 55157"/>
                <a:gd name="connsiteX8" fmla="*/ 14562 w 17025"/>
                <a:gd name="connsiteY8" fmla="*/ 12310 h 55157"/>
                <a:gd name="connsiteX9" fmla="*/ 15102 w 17025"/>
                <a:gd name="connsiteY9" fmla="*/ 15632 h 55157"/>
                <a:gd name="connsiteX10" fmla="*/ 13395 w 17025"/>
                <a:gd name="connsiteY10" fmla="*/ 14350 h 55157"/>
                <a:gd name="connsiteX11" fmla="*/ 13697 w 17025"/>
                <a:gd name="connsiteY11" fmla="*/ 17370 h 55157"/>
                <a:gd name="connsiteX12" fmla="*/ 10935 w 17025"/>
                <a:gd name="connsiteY12" fmla="*/ 15935 h 55157"/>
                <a:gd name="connsiteX13" fmla="*/ 10367 w 17025"/>
                <a:gd name="connsiteY13" fmla="*/ 21542 h 55157"/>
                <a:gd name="connsiteX14" fmla="*/ 8627 w 17025"/>
                <a:gd name="connsiteY14" fmla="*/ 17370 h 55157"/>
                <a:gd name="connsiteX15" fmla="*/ 7079 w 17025"/>
                <a:gd name="connsiteY15" fmla="*/ 55157 h 55157"/>
                <a:gd name="connsiteX16" fmla="*/ 6282 w 17025"/>
                <a:gd name="connsiteY16" fmla="*/ 18125 h 55157"/>
                <a:gd name="connsiteX17" fmla="*/ 4423 w 17025"/>
                <a:gd name="connsiteY17" fmla="*/ 20465 h 55157"/>
                <a:gd name="connsiteX18" fmla="*/ 4252 w 17025"/>
                <a:gd name="connsiteY18" fmla="*/ 18240 h 55157"/>
                <a:gd name="connsiteX19" fmla="*/ 2254 w 17025"/>
                <a:gd name="connsiteY19" fmla="*/ 17316 h 55157"/>
                <a:gd name="connsiteX20" fmla="*/ 3093 w 17025"/>
                <a:gd name="connsiteY20" fmla="*/ 15370 h 55157"/>
                <a:gd name="connsiteX21" fmla="*/ 0 w 17025"/>
                <a:gd name="connsiteY21" fmla="*/ 12877 h 55157"/>
                <a:gd name="connsiteX22" fmla="*/ 2690 w 17025"/>
                <a:gd name="connsiteY22" fmla="*/ 11592 h 55157"/>
                <a:gd name="connsiteX23" fmla="*/ 1943 w 17025"/>
                <a:gd name="connsiteY23" fmla="*/ 8270 h 55157"/>
                <a:gd name="connsiteX24" fmla="*/ 4127 w 17025"/>
                <a:gd name="connsiteY24" fmla="*/ 7817 h 55157"/>
                <a:gd name="connsiteX25" fmla="*/ 3257 w 17025"/>
                <a:gd name="connsiteY25" fmla="*/ 3625 h 55157"/>
                <a:gd name="connsiteX26" fmla="*/ 7305 w 17025"/>
                <a:gd name="connsiteY26" fmla="*/ 6382 h 55157"/>
                <a:gd name="connsiteX27" fmla="*/ 8477 w 17025"/>
                <a:gd name="connsiteY27" fmla="*/ 1887 h 55157"/>
                <a:gd name="connsiteX28" fmla="*/ 10217 w 17025"/>
                <a:gd name="connsiteY28" fmla="*/ 4342 h 55157"/>
                <a:gd name="connsiteX0" fmla="*/ 10217 w 17025"/>
                <a:gd name="connsiteY0" fmla="*/ 4342 h 61619"/>
                <a:gd name="connsiteX1" fmla="*/ 13545 w 17025"/>
                <a:gd name="connsiteY1" fmla="*/ 0 h 61619"/>
                <a:gd name="connsiteX2" fmla="*/ 13280 w 17025"/>
                <a:gd name="connsiteY2" fmla="*/ 5777 h 61619"/>
                <a:gd name="connsiteX3" fmla="*/ 14865 w 17025"/>
                <a:gd name="connsiteY3" fmla="*/ 3172 h 61619"/>
                <a:gd name="connsiteX4" fmla="*/ 13791 w 17025"/>
                <a:gd name="connsiteY4" fmla="*/ 9193 h 61619"/>
                <a:gd name="connsiteX5" fmla="*/ 15256 w 17025"/>
                <a:gd name="connsiteY5" fmla="*/ 7506 h 61619"/>
                <a:gd name="connsiteX6" fmla="*/ 14337 w 17025"/>
                <a:gd name="connsiteY6" fmla="*/ 10263 h 61619"/>
                <a:gd name="connsiteX7" fmla="*/ 17025 w 17025"/>
                <a:gd name="connsiteY7" fmla="*/ 11290 h 61619"/>
                <a:gd name="connsiteX8" fmla="*/ 14562 w 17025"/>
                <a:gd name="connsiteY8" fmla="*/ 12310 h 61619"/>
                <a:gd name="connsiteX9" fmla="*/ 15102 w 17025"/>
                <a:gd name="connsiteY9" fmla="*/ 15632 h 61619"/>
                <a:gd name="connsiteX10" fmla="*/ 13395 w 17025"/>
                <a:gd name="connsiteY10" fmla="*/ 14350 h 61619"/>
                <a:gd name="connsiteX11" fmla="*/ 13697 w 17025"/>
                <a:gd name="connsiteY11" fmla="*/ 17370 h 61619"/>
                <a:gd name="connsiteX12" fmla="*/ 10935 w 17025"/>
                <a:gd name="connsiteY12" fmla="*/ 15935 h 61619"/>
                <a:gd name="connsiteX13" fmla="*/ 10696 w 17025"/>
                <a:gd name="connsiteY13" fmla="*/ 61619 h 61619"/>
                <a:gd name="connsiteX14" fmla="*/ 8627 w 17025"/>
                <a:gd name="connsiteY14" fmla="*/ 17370 h 61619"/>
                <a:gd name="connsiteX15" fmla="*/ 7079 w 17025"/>
                <a:gd name="connsiteY15" fmla="*/ 55157 h 61619"/>
                <a:gd name="connsiteX16" fmla="*/ 6282 w 17025"/>
                <a:gd name="connsiteY16" fmla="*/ 18125 h 61619"/>
                <a:gd name="connsiteX17" fmla="*/ 4423 w 17025"/>
                <a:gd name="connsiteY17" fmla="*/ 20465 h 61619"/>
                <a:gd name="connsiteX18" fmla="*/ 4252 w 17025"/>
                <a:gd name="connsiteY18" fmla="*/ 18240 h 61619"/>
                <a:gd name="connsiteX19" fmla="*/ 2254 w 17025"/>
                <a:gd name="connsiteY19" fmla="*/ 17316 h 61619"/>
                <a:gd name="connsiteX20" fmla="*/ 3093 w 17025"/>
                <a:gd name="connsiteY20" fmla="*/ 15370 h 61619"/>
                <a:gd name="connsiteX21" fmla="*/ 0 w 17025"/>
                <a:gd name="connsiteY21" fmla="*/ 12877 h 61619"/>
                <a:gd name="connsiteX22" fmla="*/ 2690 w 17025"/>
                <a:gd name="connsiteY22" fmla="*/ 11592 h 61619"/>
                <a:gd name="connsiteX23" fmla="*/ 1943 w 17025"/>
                <a:gd name="connsiteY23" fmla="*/ 8270 h 61619"/>
                <a:gd name="connsiteX24" fmla="*/ 4127 w 17025"/>
                <a:gd name="connsiteY24" fmla="*/ 7817 h 61619"/>
                <a:gd name="connsiteX25" fmla="*/ 3257 w 17025"/>
                <a:gd name="connsiteY25" fmla="*/ 3625 h 61619"/>
                <a:gd name="connsiteX26" fmla="*/ 7305 w 17025"/>
                <a:gd name="connsiteY26" fmla="*/ 6382 h 61619"/>
                <a:gd name="connsiteX27" fmla="*/ 8477 w 17025"/>
                <a:gd name="connsiteY27" fmla="*/ 1887 h 61619"/>
                <a:gd name="connsiteX28" fmla="*/ 10217 w 17025"/>
                <a:gd name="connsiteY28" fmla="*/ 4342 h 61619"/>
                <a:gd name="connsiteX0" fmla="*/ 10217 w 17025"/>
                <a:gd name="connsiteY0" fmla="*/ 4342 h 78217"/>
                <a:gd name="connsiteX1" fmla="*/ 13545 w 17025"/>
                <a:gd name="connsiteY1" fmla="*/ 0 h 78217"/>
                <a:gd name="connsiteX2" fmla="*/ 13280 w 17025"/>
                <a:gd name="connsiteY2" fmla="*/ 5777 h 78217"/>
                <a:gd name="connsiteX3" fmla="*/ 14865 w 17025"/>
                <a:gd name="connsiteY3" fmla="*/ 3172 h 78217"/>
                <a:gd name="connsiteX4" fmla="*/ 13791 w 17025"/>
                <a:gd name="connsiteY4" fmla="*/ 9193 h 78217"/>
                <a:gd name="connsiteX5" fmla="*/ 15256 w 17025"/>
                <a:gd name="connsiteY5" fmla="*/ 7506 h 78217"/>
                <a:gd name="connsiteX6" fmla="*/ 14337 w 17025"/>
                <a:gd name="connsiteY6" fmla="*/ 10263 h 78217"/>
                <a:gd name="connsiteX7" fmla="*/ 17025 w 17025"/>
                <a:gd name="connsiteY7" fmla="*/ 11290 h 78217"/>
                <a:gd name="connsiteX8" fmla="*/ 14562 w 17025"/>
                <a:gd name="connsiteY8" fmla="*/ 12310 h 78217"/>
                <a:gd name="connsiteX9" fmla="*/ 15102 w 17025"/>
                <a:gd name="connsiteY9" fmla="*/ 15632 h 78217"/>
                <a:gd name="connsiteX10" fmla="*/ 13395 w 17025"/>
                <a:gd name="connsiteY10" fmla="*/ 14350 h 78217"/>
                <a:gd name="connsiteX11" fmla="*/ 15322 w 17025"/>
                <a:gd name="connsiteY11" fmla="*/ 78217 h 78217"/>
                <a:gd name="connsiteX12" fmla="*/ 10935 w 17025"/>
                <a:gd name="connsiteY12" fmla="*/ 15935 h 78217"/>
                <a:gd name="connsiteX13" fmla="*/ 10696 w 17025"/>
                <a:gd name="connsiteY13" fmla="*/ 61619 h 78217"/>
                <a:gd name="connsiteX14" fmla="*/ 8627 w 17025"/>
                <a:gd name="connsiteY14" fmla="*/ 17370 h 78217"/>
                <a:gd name="connsiteX15" fmla="*/ 7079 w 17025"/>
                <a:gd name="connsiteY15" fmla="*/ 55157 h 78217"/>
                <a:gd name="connsiteX16" fmla="*/ 6282 w 17025"/>
                <a:gd name="connsiteY16" fmla="*/ 18125 h 78217"/>
                <a:gd name="connsiteX17" fmla="*/ 4423 w 17025"/>
                <a:gd name="connsiteY17" fmla="*/ 20465 h 78217"/>
                <a:gd name="connsiteX18" fmla="*/ 4252 w 17025"/>
                <a:gd name="connsiteY18" fmla="*/ 18240 h 78217"/>
                <a:gd name="connsiteX19" fmla="*/ 2254 w 17025"/>
                <a:gd name="connsiteY19" fmla="*/ 17316 h 78217"/>
                <a:gd name="connsiteX20" fmla="*/ 3093 w 17025"/>
                <a:gd name="connsiteY20" fmla="*/ 15370 h 78217"/>
                <a:gd name="connsiteX21" fmla="*/ 0 w 17025"/>
                <a:gd name="connsiteY21" fmla="*/ 12877 h 78217"/>
                <a:gd name="connsiteX22" fmla="*/ 2690 w 17025"/>
                <a:gd name="connsiteY22" fmla="*/ 11592 h 78217"/>
                <a:gd name="connsiteX23" fmla="*/ 1943 w 17025"/>
                <a:gd name="connsiteY23" fmla="*/ 8270 h 78217"/>
                <a:gd name="connsiteX24" fmla="*/ 4127 w 17025"/>
                <a:gd name="connsiteY24" fmla="*/ 7817 h 78217"/>
                <a:gd name="connsiteX25" fmla="*/ 3257 w 17025"/>
                <a:gd name="connsiteY25" fmla="*/ 3625 h 78217"/>
                <a:gd name="connsiteX26" fmla="*/ 7305 w 17025"/>
                <a:gd name="connsiteY26" fmla="*/ 6382 h 78217"/>
                <a:gd name="connsiteX27" fmla="*/ 8477 w 17025"/>
                <a:gd name="connsiteY27" fmla="*/ 1887 h 78217"/>
                <a:gd name="connsiteX28" fmla="*/ 10217 w 17025"/>
                <a:gd name="connsiteY28" fmla="*/ 4342 h 78217"/>
                <a:gd name="connsiteX0" fmla="*/ 10217 w 17025"/>
                <a:gd name="connsiteY0" fmla="*/ 4342 h 98040"/>
                <a:gd name="connsiteX1" fmla="*/ 13545 w 17025"/>
                <a:gd name="connsiteY1" fmla="*/ 0 h 98040"/>
                <a:gd name="connsiteX2" fmla="*/ 13280 w 17025"/>
                <a:gd name="connsiteY2" fmla="*/ 5777 h 98040"/>
                <a:gd name="connsiteX3" fmla="*/ 14865 w 17025"/>
                <a:gd name="connsiteY3" fmla="*/ 3172 h 98040"/>
                <a:gd name="connsiteX4" fmla="*/ 13791 w 17025"/>
                <a:gd name="connsiteY4" fmla="*/ 9193 h 98040"/>
                <a:gd name="connsiteX5" fmla="*/ 15256 w 17025"/>
                <a:gd name="connsiteY5" fmla="*/ 7506 h 98040"/>
                <a:gd name="connsiteX6" fmla="*/ 14337 w 17025"/>
                <a:gd name="connsiteY6" fmla="*/ 10263 h 98040"/>
                <a:gd name="connsiteX7" fmla="*/ 17025 w 17025"/>
                <a:gd name="connsiteY7" fmla="*/ 11290 h 98040"/>
                <a:gd name="connsiteX8" fmla="*/ 14562 w 17025"/>
                <a:gd name="connsiteY8" fmla="*/ 12310 h 98040"/>
                <a:gd name="connsiteX9" fmla="*/ 15102 w 17025"/>
                <a:gd name="connsiteY9" fmla="*/ 15632 h 98040"/>
                <a:gd name="connsiteX10" fmla="*/ 13395 w 17025"/>
                <a:gd name="connsiteY10" fmla="*/ 14350 h 98040"/>
                <a:gd name="connsiteX11" fmla="*/ 15322 w 17025"/>
                <a:gd name="connsiteY11" fmla="*/ 78217 h 98040"/>
                <a:gd name="connsiteX12" fmla="*/ 10935 w 17025"/>
                <a:gd name="connsiteY12" fmla="*/ 15935 h 98040"/>
                <a:gd name="connsiteX13" fmla="*/ 10943 w 17025"/>
                <a:gd name="connsiteY13" fmla="*/ 98040 h 98040"/>
                <a:gd name="connsiteX14" fmla="*/ 8627 w 17025"/>
                <a:gd name="connsiteY14" fmla="*/ 17370 h 98040"/>
                <a:gd name="connsiteX15" fmla="*/ 7079 w 17025"/>
                <a:gd name="connsiteY15" fmla="*/ 55157 h 98040"/>
                <a:gd name="connsiteX16" fmla="*/ 6282 w 17025"/>
                <a:gd name="connsiteY16" fmla="*/ 18125 h 98040"/>
                <a:gd name="connsiteX17" fmla="*/ 4423 w 17025"/>
                <a:gd name="connsiteY17" fmla="*/ 20465 h 98040"/>
                <a:gd name="connsiteX18" fmla="*/ 4252 w 17025"/>
                <a:gd name="connsiteY18" fmla="*/ 18240 h 98040"/>
                <a:gd name="connsiteX19" fmla="*/ 2254 w 17025"/>
                <a:gd name="connsiteY19" fmla="*/ 17316 h 98040"/>
                <a:gd name="connsiteX20" fmla="*/ 3093 w 17025"/>
                <a:gd name="connsiteY20" fmla="*/ 15370 h 98040"/>
                <a:gd name="connsiteX21" fmla="*/ 0 w 17025"/>
                <a:gd name="connsiteY21" fmla="*/ 12877 h 98040"/>
                <a:gd name="connsiteX22" fmla="*/ 2690 w 17025"/>
                <a:gd name="connsiteY22" fmla="*/ 11592 h 98040"/>
                <a:gd name="connsiteX23" fmla="*/ 1943 w 17025"/>
                <a:gd name="connsiteY23" fmla="*/ 8270 h 98040"/>
                <a:gd name="connsiteX24" fmla="*/ 4127 w 17025"/>
                <a:gd name="connsiteY24" fmla="*/ 7817 h 98040"/>
                <a:gd name="connsiteX25" fmla="*/ 3257 w 17025"/>
                <a:gd name="connsiteY25" fmla="*/ 3625 h 98040"/>
                <a:gd name="connsiteX26" fmla="*/ 7305 w 17025"/>
                <a:gd name="connsiteY26" fmla="*/ 6382 h 98040"/>
                <a:gd name="connsiteX27" fmla="*/ 8477 w 17025"/>
                <a:gd name="connsiteY27" fmla="*/ 1887 h 98040"/>
                <a:gd name="connsiteX28" fmla="*/ 10217 w 17025"/>
                <a:gd name="connsiteY28" fmla="*/ 4342 h 98040"/>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102 w 17025"/>
                <a:gd name="connsiteY9" fmla="*/ 15632 h 98598"/>
                <a:gd name="connsiteX10" fmla="*/ 13395 w 17025"/>
                <a:gd name="connsiteY10" fmla="*/ 14350 h 98598"/>
                <a:gd name="connsiteX11" fmla="*/ 15322 w 17025"/>
                <a:gd name="connsiteY11" fmla="*/ 78217 h 98598"/>
                <a:gd name="connsiteX12" fmla="*/ 10935 w 17025"/>
                <a:gd name="connsiteY12" fmla="*/ 15935 h 98598"/>
                <a:gd name="connsiteX13" fmla="*/ 10943 w 17025"/>
                <a:gd name="connsiteY13" fmla="*/ 98040 h 98598"/>
                <a:gd name="connsiteX14" fmla="*/ 8627 w 17025"/>
                <a:gd name="connsiteY14" fmla="*/ 17370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102 w 17025"/>
                <a:gd name="connsiteY9" fmla="*/ 15632 h 98598"/>
                <a:gd name="connsiteX10" fmla="*/ 13395 w 17025"/>
                <a:gd name="connsiteY10" fmla="*/ 14350 h 98598"/>
                <a:gd name="connsiteX11" fmla="*/ 15322 w 17025"/>
                <a:gd name="connsiteY11" fmla="*/ 78217 h 98598"/>
                <a:gd name="connsiteX12" fmla="*/ 10935 w 17025"/>
                <a:gd name="connsiteY12" fmla="*/ 15935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102 w 17025"/>
                <a:gd name="connsiteY9" fmla="*/ 15632 h 98598"/>
                <a:gd name="connsiteX10" fmla="*/ 13395 w 17025"/>
                <a:gd name="connsiteY10" fmla="*/ 14350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102 w 17025"/>
                <a:gd name="connsiteY9" fmla="*/ 15632 h 98598"/>
                <a:gd name="connsiteX10" fmla="*/ 14424 w 17025"/>
                <a:gd name="connsiteY10" fmla="*/ 38630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822 w 17025"/>
                <a:gd name="connsiteY9" fmla="*/ 46348 h 98598"/>
                <a:gd name="connsiteX10" fmla="*/ 14424 w 17025"/>
                <a:gd name="connsiteY10" fmla="*/ 38630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822 w 17025"/>
                <a:gd name="connsiteY9" fmla="*/ 46348 h 98598"/>
                <a:gd name="connsiteX10" fmla="*/ 14774 w 17025"/>
                <a:gd name="connsiteY10" fmla="*/ 56182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534 w 17025"/>
                <a:gd name="connsiteY9" fmla="*/ 54539 h 98598"/>
                <a:gd name="connsiteX10" fmla="*/ 14774 w 17025"/>
                <a:gd name="connsiteY10" fmla="*/ 56182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534 w 17025"/>
                <a:gd name="connsiteY9" fmla="*/ 54539 h 98598"/>
                <a:gd name="connsiteX10" fmla="*/ 14157 w 17025"/>
                <a:gd name="connsiteY10" fmla="*/ 63495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562 w 17025"/>
                <a:gd name="connsiteY8" fmla="*/ 12310 h 98598"/>
                <a:gd name="connsiteX9" fmla="*/ 15534 w 17025"/>
                <a:gd name="connsiteY9" fmla="*/ 60243 h 98598"/>
                <a:gd name="connsiteX10" fmla="*/ 14157 w 17025"/>
                <a:gd name="connsiteY10" fmla="*/ 63495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7025"/>
                <a:gd name="connsiteY0" fmla="*/ 4342 h 98598"/>
                <a:gd name="connsiteX1" fmla="*/ 13545 w 17025"/>
                <a:gd name="connsiteY1" fmla="*/ 0 h 98598"/>
                <a:gd name="connsiteX2" fmla="*/ 13280 w 17025"/>
                <a:gd name="connsiteY2" fmla="*/ 5777 h 98598"/>
                <a:gd name="connsiteX3" fmla="*/ 14865 w 17025"/>
                <a:gd name="connsiteY3" fmla="*/ 3172 h 98598"/>
                <a:gd name="connsiteX4" fmla="*/ 13791 w 17025"/>
                <a:gd name="connsiteY4" fmla="*/ 9193 h 98598"/>
                <a:gd name="connsiteX5" fmla="*/ 15256 w 17025"/>
                <a:gd name="connsiteY5" fmla="*/ 7506 h 98598"/>
                <a:gd name="connsiteX6" fmla="*/ 14337 w 17025"/>
                <a:gd name="connsiteY6" fmla="*/ 10263 h 98598"/>
                <a:gd name="connsiteX7" fmla="*/ 17025 w 17025"/>
                <a:gd name="connsiteY7" fmla="*/ 11290 h 98598"/>
                <a:gd name="connsiteX8" fmla="*/ 14274 w 17025"/>
                <a:gd name="connsiteY8" fmla="*/ 47122 h 98598"/>
                <a:gd name="connsiteX9" fmla="*/ 15534 w 17025"/>
                <a:gd name="connsiteY9" fmla="*/ 60243 h 98598"/>
                <a:gd name="connsiteX10" fmla="*/ 14157 w 17025"/>
                <a:gd name="connsiteY10" fmla="*/ 63495 h 98598"/>
                <a:gd name="connsiteX11" fmla="*/ 15322 w 17025"/>
                <a:gd name="connsiteY11" fmla="*/ 78217 h 98598"/>
                <a:gd name="connsiteX12" fmla="*/ 13137 w 17025"/>
                <a:gd name="connsiteY12" fmla="*/ 74296 h 98598"/>
                <a:gd name="connsiteX13" fmla="*/ 10943 w 17025"/>
                <a:gd name="connsiteY13" fmla="*/ 98040 h 98598"/>
                <a:gd name="connsiteX14" fmla="*/ 8894 w 17025"/>
                <a:gd name="connsiteY14" fmla="*/ 82166 h 98598"/>
                <a:gd name="connsiteX15" fmla="*/ 7079 w 17025"/>
                <a:gd name="connsiteY15" fmla="*/ 98598 h 98598"/>
                <a:gd name="connsiteX16" fmla="*/ 6282 w 17025"/>
                <a:gd name="connsiteY16" fmla="*/ 18125 h 98598"/>
                <a:gd name="connsiteX17" fmla="*/ 4423 w 17025"/>
                <a:gd name="connsiteY17" fmla="*/ 20465 h 98598"/>
                <a:gd name="connsiteX18" fmla="*/ 4252 w 17025"/>
                <a:gd name="connsiteY18" fmla="*/ 18240 h 98598"/>
                <a:gd name="connsiteX19" fmla="*/ 2254 w 17025"/>
                <a:gd name="connsiteY19" fmla="*/ 17316 h 98598"/>
                <a:gd name="connsiteX20" fmla="*/ 3093 w 17025"/>
                <a:gd name="connsiteY20" fmla="*/ 15370 h 98598"/>
                <a:gd name="connsiteX21" fmla="*/ 0 w 17025"/>
                <a:gd name="connsiteY21" fmla="*/ 12877 h 98598"/>
                <a:gd name="connsiteX22" fmla="*/ 2690 w 17025"/>
                <a:gd name="connsiteY22" fmla="*/ 11592 h 98598"/>
                <a:gd name="connsiteX23" fmla="*/ 1943 w 17025"/>
                <a:gd name="connsiteY23" fmla="*/ 8270 h 98598"/>
                <a:gd name="connsiteX24" fmla="*/ 4127 w 17025"/>
                <a:gd name="connsiteY24" fmla="*/ 7817 h 98598"/>
                <a:gd name="connsiteX25" fmla="*/ 3257 w 17025"/>
                <a:gd name="connsiteY25" fmla="*/ 3625 h 98598"/>
                <a:gd name="connsiteX26" fmla="*/ 7305 w 17025"/>
                <a:gd name="connsiteY26" fmla="*/ 6382 h 98598"/>
                <a:gd name="connsiteX27" fmla="*/ 8477 w 17025"/>
                <a:gd name="connsiteY27" fmla="*/ 1887 h 98598"/>
                <a:gd name="connsiteX28" fmla="*/ 10217 w 17025"/>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865 w 16428"/>
                <a:gd name="connsiteY3" fmla="*/ 3172 h 98598"/>
                <a:gd name="connsiteX4" fmla="*/ 13791 w 16428"/>
                <a:gd name="connsiteY4" fmla="*/ 9193 h 98598"/>
                <a:gd name="connsiteX5" fmla="*/ 15256 w 16428"/>
                <a:gd name="connsiteY5" fmla="*/ 7506 h 98598"/>
                <a:gd name="connsiteX6" fmla="*/ 14337 w 16428"/>
                <a:gd name="connsiteY6" fmla="*/ 1026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865 w 16428"/>
                <a:gd name="connsiteY3" fmla="*/ 3172 h 98598"/>
                <a:gd name="connsiteX4" fmla="*/ 13791 w 16428"/>
                <a:gd name="connsiteY4" fmla="*/ 9193 h 98598"/>
                <a:gd name="connsiteX5" fmla="*/ 15256 w 16428"/>
                <a:gd name="connsiteY5" fmla="*/ 7506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865 w 16428"/>
                <a:gd name="connsiteY3" fmla="*/ 3172 h 98598"/>
                <a:gd name="connsiteX4" fmla="*/ 13791 w 16428"/>
                <a:gd name="connsiteY4" fmla="*/ 9193 h 98598"/>
                <a:gd name="connsiteX5" fmla="*/ 16038 w 16428"/>
                <a:gd name="connsiteY5" fmla="*/ 21255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865 w 16428"/>
                <a:gd name="connsiteY3" fmla="*/ 3172 h 98598"/>
                <a:gd name="connsiteX4" fmla="*/ 13791 w 16428"/>
                <a:gd name="connsiteY4" fmla="*/ 23088 h 98598"/>
                <a:gd name="connsiteX5" fmla="*/ 16038 w 16428"/>
                <a:gd name="connsiteY5" fmla="*/ 21255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865 w 16428"/>
                <a:gd name="connsiteY3" fmla="*/ 3172 h 98598"/>
                <a:gd name="connsiteX4" fmla="*/ 13791 w 16428"/>
                <a:gd name="connsiteY4" fmla="*/ 23088 h 98598"/>
                <a:gd name="connsiteX5" fmla="*/ 15626 w 16428"/>
                <a:gd name="connsiteY5" fmla="*/ 25789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3280 w 16428"/>
                <a:gd name="connsiteY2" fmla="*/ 5777 h 98598"/>
                <a:gd name="connsiteX3" fmla="*/ 14433 w 16428"/>
                <a:gd name="connsiteY3" fmla="*/ 11363 h 98598"/>
                <a:gd name="connsiteX4" fmla="*/ 13791 w 16428"/>
                <a:gd name="connsiteY4" fmla="*/ 23088 h 98598"/>
                <a:gd name="connsiteX5" fmla="*/ 15626 w 16428"/>
                <a:gd name="connsiteY5" fmla="*/ 25789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0217 w 16428"/>
                <a:gd name="connsiteY0" fmla="*/ 4342 h 98598"/>
                <a:gd name="connsiteX1" fmla="*/ 13545 w 16428"/>
                <a:gd name="connsiteY1" fmla="*/ 0 h 98598"/>
                <a:gd name="connsiteX2" fmla="*/ 12354 w 16428"/>
                <a:gd name="connsiteY2" fmla="*/ 13822 h 98598"/>
                <a:gd name="connsiteX3" fmla="*/ 14433 w 16428"/>
                <a:gd name="connsiteY3" fmla="*/ 11363 h 98598"/>
                <a:gd name="connsiteX4" fmla="*/ 13791 w 16428"/>
                <a:gd name="connsiteY4" fmla="*/ 23088 h 98598"/>
                <a:gd name="connsiteX5" fmla="*/ 15626 w 16428"/>
                <a:gd name="connsiteY5" fmla="*/ 25789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0217 w 16428"/>
                <a:gd name="connsiteY28" fmla="*/ 4342 h 98598"/>
                <a:gd name="connsiteX0" fmla="*/ 11102 w 16428"/>
                <a:gd name="connsiteY0" fmla="*/ 11802 h 98598"/>
                <a:gd name="connsiteX1" fmla="*/ 13545 w 16428"/>
                <a:gd name="connsiteY1" fmla="*/ 0 h 98598"/>
                <a:gd name="connsiteX2" fmla="*/ 12354 w 16428"/>
                <a:gd name="connsiteY2" fmla="*/ 13822 h 98598"/>
                <a:gd name="connsiteX3" fmla="*/ 14433 w 16428"/>
                <a:gd name="connsiteY3" fmla="*/ 11363 h 98598"/>
                <a:gd name="connsiteX4" fmla="*/ 13791 w 16428"/>
                <a:gd name="connsiteY4" fmla="*/ 23088 h 98598"/>
                <a:gd name="connsiteX5" fmla="*/ 15626 w 16428"/>
                <a:gd name="connsiteY5" fmla="*/ 25789 h 98598"/>
                <a:gd name="connsiteX6" fmla="*/ 14090 w 16428"/>
                <a:gd name="connsiteY6" fmla="*/ 33373 h 98598"/>
                <a:gd name="connsiteX7" fmla="*/ 16428 w 16428"/>
                <a:gd name="connsiteY7" fmla="*/ 39520 h 98598"/>
                <a:gd name="connsiteX8" fmla="*/ 14274 w 16428"/>
                <a:gd name="connsiteY8" fmla="*/ 47122 h 98598"/>
                <a:gd name="connsiteX9" fmla="*/ 15534 w 16428"/>
                <a:gd name="connsiteY9" fmla="*/ 60243 h 98598"/>
                <a:gd name="connsiteX10" fmla="*/ 14157 w 16428"/>
                <a:gd name="connsiteY10" fmla="*/ 63495 h 98598"/>
                <a:gd name="connsiteX11" fmla="*/ 15322 w 16428"/>
                <a:gd name="connsiteY11" fmla="*/ 78217 h 98598"/>
                <a:gd name="connsiteX12" fmla="*/ 13137 w 16428"/>
                <a:gd name="connsiteY12" fmla="*/ 74296 h 98598"/>
                <a:gd name="connsiteX13" fmla="*/ 10943 w 16428"/>
                <a:gd name="connsiteY13" fmla="*/ 98040 h 98598"/>
                <a:gd name="connsiteX14" fmla="*/ 8894 w 16428"/>
                <a:gd name="connsiteY14" fmla="*/ 82166 h 98598"/>
                <a:gd name="connsiteX15" fmla="*/ 7079 w 16428"/>
                <a:gd name="connsiteY15" fmla="*/ 98598 h 98598"/>
                <a:gd name="connsiteX16" fmla="*/ 6282 w 16428"/>
                <a:gd name="connsiteY16" fmla="*/ 18125 h 98598"/>
                <a:gd name="connsiteX17" fmla="*/ 4423 w 16428"/>
                <a:gd name="connsiteY17" fmla="*/ 20465 h 98598"/>
                <a:gd name="connsiteX18" fmla="*/ 4252 w 16428"/>
                <a:gd name="connsiteY18" fmla="*/ 18240 h 98598"/>
                <a:gd name="connsiteX19" fmla="*/ 2254 w 16428"/>
                <a:gd name="connsiteY19" fmla="*/ 17316 h 98598"/>
                <a:gd name="connsiteX20" fmla="*/ 3093 w 16428"/>
                <a:gd name="connsiteY20" fmla="*/ 15370 h 98598"/>
                <a:gd name="connsiteX21" fmla="*/ 0 w 16428"/>
                <a:gd name="connsiteY21" fmla="*/ 12877 h 98598"/>
                <a:gd name="connsiteX22" fmla="*/ 2690 w 16428"/>
                <a:gd name="connsiteY22" fmla="*/ 11592 h 98598"/>
                <a:gd name="connsiteX23" fmla="*/ 1943 w 16428"/>
                <a:gd name="connsiteY23" fmla="*/ 8270 h 98598"/>
                <a:gd name="connsiteX24" fmla="*/ 4127 w 16428"/>
                <a:gd name="connsiteY24" fmla="*/ 7817 h 98598"/>
                <a:gd name="connsiteX25" fmla="*/ 3257 w 16428"/>
                <a:gd name="connsiteY25" fmla="*/ 3625 h 98598"/>
                <a:gd name="connsiteX26" fmla="*/ 7305 w 16428"/>
                <a:gd name="connsiteY26" fmla="*/ 6382 h 98598"/>
                <a:gd name="connsiteX27" fmla="*/ 8477 w 16428"/>
                <a:gd name="connsiteY27" fmla="*/ 1887 h 98598"/>
                <a:gd name="connsiteX28" fmla="*/ 11102 w 16428"/>
                <a:gd name="connsiteY28" fmla="*/ 11802 h 98598"/>
                <a:gd name="connsiteX0" fmla="*/ 11102 w 16428"/>
                <a:gd name="connsiteY0" fmla="*/ 12548 h 99344"/>
                <a:gd name="connsiteX1" fmla="*/ 13545 w 16428"/>
                <a:gd name="connsiteY1" fmla="*/ 746 h 99344"/>
                <a:gd name="connsiteX2" fmla="*/ 12354 w 16428"/>
                <a:gd name="connsiteY2" fmla="*/ 14568 h 99344"/>
                <a:gd name="connsiteX3" fmla="*/ 14433 w 16428"/>
                <a:gd name="connsiteY3" fmla="*/ 12109 h 99344"/>
                <a:gd name="connsiteX4" fmla="*/ 13791 w 16428"/>
                <a:gd name="connsiteY4" fmla="*/ 23834 h 99344"/>
                <a:gd name="connsiteX5" fmla="*/ 15626 w 16428"/>
                <a:gd name="connsiteY5" fmla="*/ 26535 h 99344"/>
                <a:gd name="connsiteX6" fmla="*/ 14090 w 16428"/>
                <a:gd name="connsiteY6" fmla="*/ 34119 h 99344"/>
                <a:gd name="connsiteX7" fmla="*/ 16428 w 16428"/>
                <a:gd name="connsiteY7" fmla="*/ 40266 h 99344"/>
                <a:gd name="connsiteX8" fmla="*/ 14274 w 16428"/>
                <a:gd name="connsiteY8" fmla="*/ 47868 h 99344"/>
                <a:gd name="connsiteX9" fmla="*/ 15534 w 16428"/>
                <a:gd name="connsiteY9" fmla="*/ 60989 h 99344"/>
                <a:gd name="connsiteX10" fmla="*/ 14157 w 16428"/>
                <a:gd name="connsiteY10" fmla="*/ 64241 h 99344"/>
                <a:gd name="connsiteX11" fmla="*/ 15322 w 16428"/>
                <a:gd name="connsiteY11" fmla="*/ 78963 h 99344"/>
                <a:gd name="connsiteX12" fmla="*/ 13137 w 16428"/>
                <a:gd name="connsiteY12" fmla="*/ 75042 h 99344"/>
                <a:gd name="connsiteX13" fmla="*/ 10943 w 16428"/>
                <a:gd name="connsiteY13" fmla="*/ 98786 h 99344"/>
                <a:gd name="connsiteX14" fmla="*/ 8894 w 16428"/>
                <a:gd name="connsiteY14" fmla="*/ 82912 h 99344"/>
                <a:gd name="connsiteX15" fmla="*/ 7079 w 16428"/>
                <a:gd name="connsiteY15" fmla="*/ 99344 h 99344"/>
                <a:gd name="connsiteX16" fmla="*/ 6282 w 16428"/>
                <a:gd name="connsiteY16" fmla="*/ 18871 h 99344"/>
                <a:gd name="connsiteX17" fmla="*/ 4423 w 16428"/>
                <a:gd name="connsiteY17" fmla="*/ 21211 h 99344"/>
                <a:gd name="connsiteX18" fmla="*/ 4252 w 16428"/>
                <a:gd name="connsiteY18" fmla="*/ 18986 h 99344"/>
                <a:gd name="connsiteX19" fmla="*/ 2254 w 16428"/>
                <a:gd name="connsiteY19" fmla="*/ 18062 h 99344"/>
                <a:gd name="connsiteX20" fmla="*/ 3093 w 16428"/>
                <a:gd name="connsiteY20" fmla="*/ 16116 h 99344"/>
                <a:gd name="connsiteX21" fmla="*/ 0 w 16428"/>
                <a:gd name="connsiteY21" fmla="*/ 13623 h 99344"/>
                <a:gd name="connsiteX22" fmla="*/ 2690 w 16428"/>
                <a:gd name="connsiteY22" fmla="*/ 12338 h 99344"/>
                <a:gd name="connsiteX23" fmla="*/ 1943 w 16428"/>
                <a:gd name="connsiteY23" fmla="*/ 9016 h 99344"/>
                <a:gd name="connsiteX24" fmla="*/ 4127 w 16428"/>
                <a:gd name="connsiteY24" fmla="*/ 8563 h 99344"/>
                <a:gd name="connsiteX25" fmla="*/ 3257 w 16428"/>
                <a:gd name="connsiteY25" fmla="*/ 4371 h 99344"/>
                <a:gd name="connsiteX26" fmla="*/ 7305 w 16428"/>
                <a:gd name="connsiteY26" fmla="*/ 7128 h 99344"/>
                <a:gd name="connsiteX27" fmla="*/ 10246 w 16428"/>
                <a:gd name="connsiteY27" fmla="*/ 0 h 99344"/>
                <a:gd name="connsiteX28" fmla="*/ 11102 w 16428"/>
                <a:gd name="connsiteY28" fmla="*/ 12548 h 99344"/>
                <a:gd name="connsiteX0" fmla="*/ 11102 w 16428"/>
                <a:gd name="connsiteY0" fmla="*/ 12548 h 99344"/>
                <a:gd name="connsiteX1" fmla="*/ 13545 w 16428"/>
                <a:gd name="connsiteY1" fmla="*/ 746 h 99344"/>
                <a:gd name="connsiteX2" fmla="*/ 12354 w 16428"/>
                <a:gd name="connsiteY2" fmla="*/ 14568 h 99344"/>
                <a:gd name="connsiteX3" fmla="*/ 14433 w 16428"/>
                <a:gd name="connsiteY3" fmla="*/ 12109 h 99344"/>
                <a:gd name="connsiteX4" fmla="*/ 13791 w 16428"/>
                <a:gd name="connsiteY4" fmla="*/ 23834 h 99344"/>
                <a:gd name="connsiteX5" fmla="*/ 15626 w 16428"/>
                <a:gd name="connsiteY5" fmla="*/ 26535 h 99344"/>
                <a:gd name="connsiteX6" fmla="*/ 14090 w 16428"/>
                <a:gd name="connsiteY6" fmla="*/ 34119 h 99344"/>
                <a:gd name="connsiteX7" fmla="*/ 16428 w 16428"/>
                <a:gd name="connsiteY7" fmla="*/ 40266 h 99344"/>
                <a:gd name="connsiteX8" fmla="*/ 14274 w 16428"/>
                <a:gd name="connsiteY8" fmla="*/ 47868 h 99344"/>
                <a:gd name="connsiteX9" fmla="*/ 15534 w 16428"/>
                <a:gd name="connsiteY9" fmla="*/ 60989 h 99344"/>
                <a:gd name="connsiteX10" fmla="*/ 14157 w 16428"/>
                <a:gd name="connsiteY10" fmla="*/ 64241 h 99344"/>
                <a:gd name="connsiteX11" fmla="*/ 15322 w 16428"/>
                <a:gd name="connsiteY11" fmla="*/ 78963 h 99344"/>
                <a:gd name="connsiteX12" fmla="*/ 13137 w 16428"/>
                <a:gd name="connsiteY12" fmla="*/ 75042 h 99344"/>
                <a:gd name="connsiteX13" fmla="*/ 10943 w 16428"/>
                <a:gd name="connsiteY13" fmla="*/ 98786 h 99344"/>
                <a:gd name="connsiteX14" fmla="*/ 8894 w 16428"/>
                <a:gd name="connsiteY14" fmla="*/ 82912 h 99344"/>
                <a:gd name="connsiteX15" fmla="*/ 7079 w 16428"/>
                <a:gd name="connsiteY15" fmla="*/ 99344 h 99344"/>
                <a:gd name="connsiteX16" fmla="*/ 6282 w 16428"/>
                <a:gd name="connsiteY16" fmla="*/ 18871 h 99344"/>
                <a:gd name="connsiteX17" fmla="*/ 4423 w 16428"/>
                <a:gd name="connsiteY17" fmla="*/ 21211 h 99344"/>
                <a:gd name="connsiteX18" fmla="*/ 4252 w 16428"/>
                <a:gd name="connsiteY18" fmla="*/ 18986 h 99344"/>
                <a:gd name="connsiteX19" fmla="*/ 2254 w 16428"/>
                <a:gd name="connsiteY19" fmla="*/ 18062 h 99344"/>
                <a:gd name="connsiteX20" fmla="*/ 3093 w 16428"/>
                <a:gd name="connsiteY20" fmla="*/ 16116 h 99344"/>
                <a:gd name="connsiteX21" fmla="*/ 0 w 16428"/>
                <a:gd name="connsiteY21" fmla="*/ 13623 h 99344"/>
                <a:gd name="connsiteX22" fmla="*/ 2690 w 16428"/>
                <a:gd name="connsiteY22" fmla="*/ 12338 h 99344"/>
                <a:gd name="connsiteX23" fmla="*/ 1943 w 16428"/>
                <a:gd name="connsiteY23" fmla="*/ 9016 h 99344"/>
                <a:gd name="connsiteX24" fmla="*/ 4127 w 16428"/>
                <a:gd name="connsiteY24" fmla="*/ 8563 h 99344"/>
                <a:gd name="connsiteX25" fmla="*/ 3257 w 16428"/>
                <a:gd name="connsiteY25" fmla="*/ 4371 h 99344"/>
                <a:gd name="connsiteX26" fmla="*/ 8293 w 16428"/>
                <a:gd name="connsiteY26" fmla="*/ 11662 h 99344"/>
                <a:gd name="connsiteX27" fmla="*/ 10246 w 16428"/>
                <a:gd name="connsiteY27" fmla="*/ 0 h 99344"/>
                <a:gd name="connsiteX28" fmla="*/ 11102 w 16428"/>
                <a:gd name="connsiteY28" fmla="*/ 12548 h 99344"/>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19619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1943 w 16428"/>
                <a:gd name="connsiteY23" fmla="*/ 9764 h 100092"/>
                <a:gd name="connsiteX24" fmla="*/ 4127 w 16428"/>
                <a:gd name="connsiteY24" fmla="*/ 9311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19619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1943 w 16428"/>
                <a:gd name="connsiteY23" fmla="*/ 9764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19619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1943 w 16428"/>
                <a:gd name="connsiteY23" fmla="*/ 9764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19619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1943 w 16428"/>
                <a:gd name="connsiteY23" fmla="*/ 9764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19619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423 w 16428"/>
                <a:gd name="connsiteY17" fmla="*/ 21959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423 w 16428"/>
                <a:gd name="connsiteY17" fmla="*/ 68472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423 w 16428"/>
                <a:gd name="connsiteY17" fmla="*/ 68472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423 w 16428"/>
                <a:gd name="connsiteY17" fmla="*/ 68472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19734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254 w 16428"/>
                <a:gd name="connsiteY19" fmla="*/ 18810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3139 w 16428"/>
                <a:gd name="connsiteY19" fmla="*/ 67224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3139 w 16428"/>
                <a:gd name="connsiteY19" fmla="*/ 67224 h 100092"/>
                <a:gd name="connsiteX20" fmla="*/ 3093 w 16428"/>
                <a:gd name="connsiteY20" fmla="*/ 16864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3139 w 16428"/>
                <a:gd name="connsiteY19" fmla="*/ 67224 h 100092"/>
                <a:gd name="connsiteX20" fmla="*/ 3340 w 16428"/>
                <a:gd name="connsiteY20" fmla="*/ 53138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0 w 16428"/>
                <a:gd name="connsiteY21" fmla="*/ 14371 h 100092"/>
                <a:gd name="connsiteX22" fmla="*/ 2690 w 16428"/>
                <a:gd name="connsiteY22" fmla="*/ 13086 h 100092"/>
                <a:gd name="connsiteX23" fmla="*/ 2745 w 16428"/>
                <a:gd name="connsiteY23" fmla="*/ 5522 h 100092"/>
                <a:gd name="connsiteX24" fmla="*/ 4744 w 16428"/>
                <a:gd name="connsiteY24" fmla="*/ 12383 h 100092"/>
                <a:gd name="connsiteX25" fmla="*/ 4368 w 16428"/>
                <a:gd name="connsiteY25" fmla="*/ 0 h 100092"/>
                <a:gd name="connsiteX26" fmla="*/ 8293 w 16428"/>
                <a:gd name="connsiteY26" fmla="*/ 12410 h 100092"/>
                <a:gd name="connsiteX27" fmla="*/ 10246 w 16428"/>
                <a:gd name="connsiteY27" fmla="*/ 748 h 100092"/>
                <a:gd name="connsiteX28" fmla="*/ 11102 w 16428"/>
                <a:gd name="connsiteY28"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2355 w 16428"/>
                <a:gd name="connsiteY21" fmla="*/ 48005 h 100092"/>
                <a:gd name="connsiteX22" fmla="*/ 0 w 16428"/>
                <a:gd name="connsiteY22" fmla="*/ 14371 h 100092"/>
                <a:gd name="connsiteX23" fmla="*/ 2690 w 16428"/>
                <a:gd name="connsiteY23" fmla="*/ 13086 h 100092"/>
                <a:gd name="connsiteX24" fmla="*/ 2745 w 16428"/>
                <a:gd name="connsiteY24" fmla="*/ 5522 h 100092"/>
                <a:gd name="connsiteX25" fmla="*/ 4744 w 16428"/>
                <a:gd name="connsiteY25" fmla="*/ 12383 h 100092"/>
                <a:gd name="connsiteX26" fmla="*/ 4368 w 16428"/>
                <a:gd name="connsiteY26" fmla="*/ 0 h 100092"/>
                <a:gd name="connsiteX27" fmla="*/ 8293 w 16428"/>
                <a:gd name="connsiteY27" fmla="*/ 12410 h 100092"/>
                <a:gd name="connsiteX28" fmla="*/ 10246 w 16428"/>
                <a:gd name="connsiteY28" fmla="*/ 748 h 100092"/>
                <a:gd name="connsiteX29" fmla="*/ 11102 w 16428"/>
                <a:gd name="connsiteY29"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2355 w 16428"/>
                <a:gd name="connsiteY21" fmla="*/ 48005 h 100092"/>
                <a:gd name="connsiteX22" fmla="*/ 1306 w 16428"/>
                <a:gd name="connsiteY22" fmla="*/ 32939 h 100092"/>
                <a:gd name="connsiteX23" fmla="*/ 0 w 16428"/>
                <a:gd name="connsiteY23" fmla="*/ 14371 h 100092"/>
                <a:gd name="connsiteX24" fmla="*/ 2690 w 16428"/>
                <a:gd name="connsiteY24" fmla="*/ 13086 h 100092"/>
                <a:gd name="connsiteX25" fmla="*/ 2745 w 16428"/>
                <a:gd name="connsiteY25" fmla="*/ 5522 h 100092"/>
                <a:gd name="connsiteX26" fmla="*/ 4744 w 16428"/>
                <a:gd name="connsiteY26" fmla="*/ 12383 h 100092"/>
                <a:gd name="connsiteX27" fmla="*/ 4368 w 16428"/>
                <a:gd name="connsiteY27" fmla="*/ 0 h 100092"/>
                <a:gd name="connsiteX28" fmla="*/ 8293 w 16428"/>
                <a:gd name="connsiteY28" fmla="*/ 12410 h 100092"/>
                <a:gd name="connsiteX29" fmla="*/ 10246 w 16428"/>
                <a:gd name="connsiteY29" fmla="*/ 748 h 100092"/>
                <a:gd name="connsiteX30" fmla="*/ 11102 w 16428"/>
                <a:gd name="connsiteY30"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589 w 16662"/>
                <a:gd name="connsiteY21" fmla="*/ 48005 h 100092"/>
                <a:gd name="connsiteX22" fmla="*/ 1540 w 16662"/>
                <a:gd name="connsiteY22" fmla="*/ 32939 h 100092"/>
                <a:gd name="connsiteX23" fmla="*/ 1519 w 16662"/>
                <a:gd name="connsiteY23" fmla="*/ 32939 h 100092"/>
                <a:gd name="connsiteX24" fmla="*/ 234 w 16662"/>
                <a:gd name="connsiteY24" fmla="*/ 14371 h 100092"/>
                <a:gd name="connsiteX25" fmla="*/ 2924 w 16662"/>
                <a:gd name="connsiteY25" fmla="*/ 13086 h 100092"/>
                <a:gd name="connsiteX26" fmla="*/ 2979 w 16662"/>
                <a:gd name="connsiteY26" fmla="*/ 5522 h 100092"/>
                <a:gd name="connsiteX27" fmla="*/ 4978 w 16662"/>
                <a:gd name="connsiteY27" fmla="*/ 12383 h 100092"/>
                <a:gd name="connsiteX28" fmla="*/ 4602 w 16662"/>
                <a:gd name="connsiteY28" fmla="*/ 0 h 100092"/>
                <a:gd name="connsiteX29" fmla="*/ 8527 w 16662"/>
                <a:gd name="connsiteY29" fmla="*/ 12410 h 100092"/>
                <a:gd name="connsiteX30" fmla="*/ 10480 w 16662"/>
                <a:gd name="connsiteY30" fmla="*/ 748 h 100092"/>
                <a:gd name="connsiteX31" fmla="*/ 11336 w 16662"/>
                <a:gd name="connsiteY31"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589 w 16662"/>
                <a:gd name="connsiteY21" fmla="*/ 48005 h 100092"/>
                <a:gd name="connsiteX22" fmla="*/ 1540 w 16662"/>
                <a:gd name="connsiteY22" fmla="*/ 32939 h 100092"/>
                <a:gd name="connsiteX23" fmla="*/ 2568 w 16662"/>
                <a:gd name="connsiteY23" fmla="*/ 32939 h 100092"/>
                <a:gd name="connsiteX24" fmla="*/ 234 w 16662"/>
                <a:gd name="connsiteY24" fmla="*/ 14371 h 100092"/>
                <a:gd name="connsiteX25" fmla="*/ 2924 w 16662"/>
                <a:gd name="connsiteY25" fmla="*/ 13086 h 100092"/>
                <a:gd name="connsiteX26" fmla="*/ 2979 w 16662"/>
                <a:gd name="connsiteY26" fmla="*/ 5522 h 100092"/>
                <a:gd name="connsiteX27" fmla="*/ 4978 w 16662"/>
                <a:gd name="connsiteY27" fmla="*/ 12383 h 100092"/>
                <a:gd name="connsiteX28" fmla="*/ 4602 w 16662"/>
                <a:gd name="connsiteY28" fmla="*/ 0 h 100092"/>
                <a:gd name="connsiteX29" fmla="*/ 8527 w 16662"/>
                <a:gd name="connsiteY29" fmla="*/ 12410 h 100092"/>
                <a:gd name="connsiteX30" fmla="*/ 10480 w 16662"/>
                <a:gd name="connsiteY30" fmla="*/ 748 h 100092"/>
                <a:gd name="connsiteX31" fmla="*/ 11336 w 16662"/>
                <a:gd name="connsiteY31"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589 w 16662"/>
                <a:gd name="connsiteY21" fmla="*/ 48005 h 100092"/>
                <a:gd name="connsiteX22" fmla="*/ 1170 w 16662"/>
                <a:gd name="connsiteY22" fmla="*/ 45810 h 100092"/>
                <a:gd name="connsiteX23" fmla="*/ 2568 w 16662"/>
                <a:gd name="connsiteY23" fmla="*/ 32939 h 100092"/>
                <a:gd name="connsiteX24" fmla="*/ 234 w 16662"/>
                <a:gd name="connsiteY24" fmla="*/ 14371 h 100092"/>
                <a:gd name="connsiteX25" fmla="*/ 2924 w 16662"/>
                <a:gd name="connsiteY25" fmla="*/ 13086 h 100092"/>
                <a:gd name="connsiteX26" fmla="*/ 2979 w 16662"/>
                <a:gd name="connsiteY26" fmla="*/ 5522 h 100092"/>
                <a:gd name="connsiteX27" fmla="*/ 4978 w 16662"/>
                <a:gd name="connsiteY27" fmla="*/ 12383 h 100092"/>
                <a:gd name="connsiteX28" fmla="*/ 4602 w 16662"/>
                <a:gd name="connsiteY28" fmla="*/ 0 h 100092"/>
                <a:gd name="connsiteX29" fmla="*/ 8527 w 16662"/>
                <a:gd name="connsiteY29" fmla="*/ 12410 h 100092"/>
                <a:gd name="connsiteX30" fmla="*/ 10480 w 16662"/>
                <a:gd name="connsiteY30" fmla="*/ 748 h 100092"/>
                <a:gd name="connsiteX31" fmla="*/ 11336 w 16662"/>
                <a:gd name="connsiteY31"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1170 w 16662"/>
                <a:gd name="connsiteY22" fmla="*/ 45810 h 100092"/>
                <a:gd name="connsiteX23" fmla="*/ 2568 w 16662"/>
                <a:gd name="connsiteY23" fmla="*/ 32939 h 100092"/>
                <a:gd name="connsiteX24" fmla="*/ 234 w 16662"/>
                <a:gd name="connsiteY24" fmla="*/ 14371 h 100092"/>
                <a:gd name="connsiteX25" fmla="*/ 2924 w 16662"/>
                <a:gd name="connsiteY25" fmla="*/ 13086 h 100092"/>
                <a:gd name="connsiteX26" fmla="*/ 2979 w 16662"/>
                <a:gd name="connsiteY26" fmla="*/ 5522 h 100092"/>
                <a:gd name="connsiteX27" fmla="*/ 4978 w 16662"/>
                <a:gd name="connsiteY27" fmla="*/ 12383 h 100092"/>
                <a:gd name="connsiteX28" fmla="*/ 4602 w 16662"/>
                <a:gd name="connsiteY28" fmla="*/ 0 h 100092"/>
                <a:gd name="connsiteX29" fmla="*/ 8527 w 16662"/>
                <a:gd name="connsiteY29" fmla="*/ 12410 h 100092"/>
                <a:gd name="connsiteX30" fmla="*/ 10480 w 16662"/>
                <a:gd name="connsiteY30" fmla="*/ 748 h 100092"/>
                <a:gd name="connsiteX31" fmla="*/ 11336 w 16662"/>
                <a:gd name="connsiteY31"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1170 w 16662"/>
                <a:gd name="connsiteY22" fmla="*/ 45810 h 100092"/>
                <a:gd name="connsiteX23" fmla="*/ 1601 w 16662"/>
                <a:gd name="connsiteY23" fmla="*/ 49760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1170 w 16662"/>
                <a:gd name="connsiteY22" fmla="*/ 45810 h 100092"/>
                <a:gd name="connsiteX23" fmla="*/ 1601 w 16662"/>
                <a:gd name="connsiteY23" fmla="*/ 49760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1170 w 16662"/>
                <a:gd name="connsiteY22" fmla="*/ 45810 h 100092"/>
                <a:gd name="connsiteX23" fmla="*/ 2630 w 16662"/>
                <a:gd name="connsiteY23" fmla="*/ 40253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3474 w 16662"/>
                <a:gd name="connsiteY22" fmla="*/ 45810 h 100092"/>
                <a:gd name="connsiteX23" fmla="*/ 2630 w 16662"/>
                <a:gd name="connsiteY23" fmla="*/ 40253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2033 w 16662"/>
                <a:gd name="connsiteY21" fmla="*/ 54441 h 100092"/>
                <a:gd name="connsiteX22" fmla="*/ 3474 w 16662"/>
                <a:gd name="connsiteY22" fmla="*/ 45810 h 100092"/>
                <a:gd name="connsiteX23" fmla="*/ 2630 w 16662"/>
                <a:gd name="connsiteY23" fmla="*/ 40253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2630 w 16662"/>
                <a:gd name="connsiteY23" fmla="*/ 40253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2630 w 16662"/>
                <a:gd name="connsiteY23" fmla="*/ 40253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1046 w 16662"/>
                <a:gd name="connsiteY23" fmla="*/ 44934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1046 w 16662"/>
                <a:gd name="connsiteY23" fmla="*/ 44934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1046 w 16662"/>
                <a:gd name="connsiteY23" fmla="*/ 44934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1046 w 16662"/>
                <a:gd name="connsiteY23" fmla="*/ 44934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336 w 16662"/>
                <a:gd name="connsiteY0" fmla="*/ 13296 h 100092"/>
                <a:gd name="connsiteX1" fmla="*/ 13779 w 16662"/>
                <a:gd name="connsiteY1" fmla="*/ 1494 h 100092"/>
                <a:gd name="connsiteX2" fmla="*/ 12588 w 16662"/>
                <a:gd name="connsiteY2" fmla="*/ 15316 h 100092"/>
                <a:gd name="connsiteX3" fmla="*/ 14667 w 16662"/>
                <a:gd name="connsiteY3" fmla="*/ 12857 h 100092"/>
                <a:gd name="connsiteX4" fmla="*/ 14025 w 16662"/>
                <a:gd name="connsiteY4" fmla="*/ 24582 h 100092"/>
                <a:gd name="connsiteX5" fmla="*/ 15860 w 16662"/>
                <a:gd name="connsiteY5" fmla="*/ 27283 h 100092"/>
                <a:gd name="connsiteX6" fmla="*/ 14324 w 16662"/>
                <a:gd name="connsiteY6" fmla="*/ 34867 h 100092"/>
                <a:gd name="connsiteX7" fmla="*/ 16662 w 16662"/>
                <a:gd name="connsiteY7" fmla="*/ 41014 h 100092"/>
                <a:gd name="connsiteX8" fmla="*/ 14508 w 16662"/>
                <a:gd name="connsiteY8" fmla="*/ 48616 h 100092"/>
                <a:gd name="connsiteX9" fmla="*/ 15768 w 16662"/>
                <a:gd name="connsiteY9" fmla="*/ 61737 h 100092"/>
                <a:gd name="connsiteX10" fmla="*/ 14391 w 16662"/>
                <a:gd name="connsiteY10" fmla="*/ 64989 h 100092"/>
                <a:gd name="connsiteX11" fmla="*/ 15556 w 16662"/>
                <a:gd name="connsiteY11" fmla="*/ 79711 h 100092"/>
                <a:gd name="connsiteX12" fmla="*/ 13371 w 16662"/>
                <a:gd name="connsiteY12" fmla="*/ 75790 h 100092"/>
                <a:gd name="connsiteX13" fmla="*/ 11177 w 16662"/>
                <a:gd name="connsiteY13" fmla="*/ 99534 h 100092"/>
                <a:gd name="connsiteX14" fmla="*/ 9128 w 16662"/>
                <a:gd name="connsiteY14" fmla="*/ 83660 h 100092"/>
                <a:gd name="connsiteX15" fmla="*/ 7313 w 16662"/>
                <a:gd name="connsiteY15" fmla="*/ 100092 h 100092"/>
                <a:gd name="connsiteX16" fmla="*/ 6516 w 16662"/>
                <a:gd name="connsiteY16" fmla="*/ 81490 h 100092"/>
                <a:gd name="connsiteX17" fmla="*/ 4328 w 16662"/>
                <a:gd name="connsiteY17" fmla="*/ 90705 h 100092"/>
                <a:gd name="connsiteX18" fmla="*/ 4486 w 16662"/>
                <a:gd name="connsiteY18" fmla="*/ 73122 h 100092"/>
                <a:gd name="connsiteX19" fmla="*/ 2673 w 16662"/>
                <a:gd name="connsiteY19" fmla="*/ 67224 h 100092"/>
                <a:gd name="connsiteX20" fmla="*/ 3574 w 16662"/>
                <a:gd name="connsiteY20" fmla="*/ 53138 h 100092"/>
                <a:gd name="connsiteX21" fmla="*/ 1087 w 16662"/>
                <a:gd name="connsiteY21" fmla="*/ 52539 h 100092"/>
                <a:gd name="connsiteX22" fmla="*/ 3474 w 16662"/>
                <a:gd name="connsiteY22" fmla="*/ 45810 h 100092"/>
                <a:gd name="connsiteX23" fmla="*/ 1046 w 16662"/>
                <a:gd name="connsiteY23" fmla="*/ 44934 h 100092"/>
                <a:gd name="connsiteX24" fmla="*/ 2568 w 16662"/>
                <a:gd name="connsiteY24" fmla="*/ 32939 h 100092"/>
                <a:gd name="connsiteX25" fmla="*/ 234 w 16662"/>
                <a:gd name="connsiteY25" fmla="*/ 14371 h 100092"/>
                <a:gd name="connsiteX26" fmla="*/ 2924 w 16662"/>
                <a:gd name="connsiteY26" fmla="*/ 13086 h 100092"/>
                <a:gd name="connsiteX27" fmla="*/ 2979 w 16662"/>
                <a:gd name="connsiteY27" fmla="*/ 5522 h 100092"/>
                <a:gd name="connsiteX28" fmla="*/ 4978 w 16662"/>
                <a:gd name="connsiteY28" fmla="*/ 12383 h 100092"/>
                <a:gd name="connsiteX29" fmla="*/ 4602 w 16662"/>
                <a:gd name="connsiteY29" fmla="*/ 0 h 100092"/>
                <a:gd name="connsiteX30" fmla="*/ 8527 w 16662"/>
                <a:gd name="connsiteY30" fmla="*/ 12410 h 100092"/>
                <a:gd name="connsiteX31" fmla="*/ 10480 w 16662"/>
                <a:gd name="connsiteY31" fmla="*/ 748 h 100092"/>
                <a:gd name="connsiteX32" fmla="*/ 11336 w 16662"/>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4371 h 100092"/>
                <a:gd name="connsiteX26" fmla="*/ 2690 w 16428"/>
                <a:gd name="connsiteY26" fmla="*/ 13086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3086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3086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340 w 16428"/>
                <a:gd name="connsiteY20" fmla="*/ 53138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731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731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731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731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3240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832 w 16428"/>
                <a:gd name="connsiteY24" fmla="*/ 43032 h 100092"/>
                <a:gd name="connsiteX25" fmla="*/ 2334 w 16428"/>
                <a:gd name="connsiteY25" fmla="*/ 32939 h 100092"/>
                <a:gd name="connsiteX26" fmla="*/ 0 w 16428"/>
                <a:gd name="connsiteY26" fmla="*/ 19198 h 100092"/>
                <a:gd name="connsiteX27" fmla="*/ 2690 w 16428"/>
                <a:gd name="connsiteY27" fmla="*/ 18352 h 100092"/>
                <a:gd name="connsiteX28" fmla="*/ 2745 w 16428"/>
                <a:gd name="connsiteY28" fmla="*/ 5522 h 100092"/>
                <a:gd name="connsiteX29" fmla="*/ 4744 w 16428"/>
                <a:gd name="connsiteY29" fmla="*/ 12383 h 100092"/>
                <a:gd name="connsiteX30" fmla="*/ 4368 w 16428"/>
                <a:gd name="connsiteY30" fmla="*/ 0 h 100092"/>
                <a:gd name="connsiteX31" fmla="*/ 8293 w 16428"/>
                <a:gd name="connsiteY31" fmla="*/ 12410 h 100092"/>
                <a:gd name="connsiteX32" fmla="*/ 10246 w 16428"/>
                <a:gd name="connsiteY32" fmla="*/ 748 h 100092"/>
                <a:gd name="connsiteX33" fmla="*/ 11102 w 16428"/>
                <a:gd name="connsiteY33"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832 w 16428"/>
                <a:gd name="connsiteY24" fmla="*/ 43032 h 100092"/>
                <a:gd name="connsiteX25" fmla="*/ 2334 w 16428"/>
                <a:gd name="connsiteY25" fmla="*/ 32939 h 100092"/>
                <a:gd name="connsiteX26" fmla="*/ 0 w 16428"/>
                <a:gd name="connsiteY26" fmla="*/ 19198 h 100092"/>
                <a:gd name="connsiteX27" fmla="*/ 2690 w 16428"/>
                <a:gd name="connsiteY27" fmla="*/ 18352 h 100092"/>
                <a:gd name="connsiteX28" fmla="*/ 2745 w 16428"/>
                <a:gd name="connsiteY28" fmla="*/ 5522 h 100092"/>
                <a:gd name="connsiteX29" fmla="*/ 4744 w 16428"/>
                <a:gd name="connsiteY29" fmla="*/ 12383 h 100092"/>
                <a:gd name="connsiteX30" fmla="*/ 4368 w 16428"/>
                <a:gd name="connsiteY30" fmla="*/ 0 h 100092"/>
                <a:gd name="connsiteX31" fmla="*/ 8293 w 16428"/>
                <a:gd name="connsiteY31" fmla="*/ 12410 h 100092"/>
                <a:gd name="connsiteX32" fmla="*/ 10246 w 16428"/>
                <a:gd name="connsiteY32" fmla="*/ 748 h 100092"/>
                <a:gd name="connsiteX33" fmla="*/ 11102 w 16428"/>
                <a:gd name="connsiteY33"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832 w 16428"/>
                <a:gd name="connsiteY24" fmla="*/ 43032 h 100092"/>
                <a:gd name="connsiteX25" fmla="*/ 2334 w 16428"/>
                <a:gd name="connsiteY25" fmla="*/ 32939 h 100092"/>
                <a:gd name="connsiteX26" fmla="*/ 0 w 16428"/>
                <a:gd name="connsiteY26" fmla="*/ 19198 h 100092"/>
                <a:gd name="connsiteX27" fmla="*/ 2690 w 16428"/>
                <a:gd name="connsiteY27" fmla="*/ 18352 h 100092"/>
                <a:gd name="connsiteX28" fmla="*/ 2745 w 16428"/>
                <a:gd name="connsiteY28" fmla="*/ 5522 h 100092"/>
                <a:gd name="connsiteX29" fmla="*/ 4744 w 16428"/>
                <a:gd name="connsiteY29" fmla="*/ 12383 h 100092"/>
                <a:gd name="connsiteX30" fmla="*/ 4368 w 16428"/>
                <a:gd name="connsiteY30" fmla="*/ 0 h 100092"/>
                <a:gd name="connsiteX31" fmla="*/ 8293 w 16428"/>
                <a:gd name="connsiteY31" fmla="*/ 12410 h 100092"/>
                <a:gd name="connsiteX32" fmla="*/ 10246 w 16428"/>
                <a:gd name="connsiteY32" fmla="*/ 748 h 100092"/>
                <a:gd name="connsiteX33" fmla="*/ 11102 w 16428"/>
                <a:gd name="connsiteY33"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832 w 16428"/>
                <a:gd name="connsiteY24" fmla="*/ 43032 h 100092"/>
                <a:gd name="connsiteX25" fmla="*/ 2334 w 16428"/>
                <a:gd name="connsiteY25" fmla="*/ 32939 h 100092"/>
                <a:gd name="connsiteX26" fmla="*/ 0 w 16428"/>
                <a:gd name="connsiteY26" fmla="*/ 19198 h 100092"/>
                <a:gd name="connsiteX27" fmla="*/ 2690 w 16428"/>
                <a:gd name="connsiteY27" fmla="*/ 18352 h 100092"/>
                <a:gd name="connsiteX28" fmla="*/ 2745 w 16428"/>
                <a:gd name="connsiteY28" fmla="*/ 5522 h 100092"/>
                <a:gd name="connsiteX29" fmla="*/ 4744 w 16428"/>
                <a:gd name="connsiteY29" fmla="*/ 12383 h 100092"/>
                <a:gd name="connsiteX30" fmla="*/ 4368 w 16428"/>
                <a:gd name="connsiteY30" fmla="*/ 0 h 100092"/>
                <a:gd name="connsiteX31" fmla="*/ 8293 w 16428"/>
                <a:gd name="connsiteY31" fmla="*/ 12410 h 100092"/>
                <a:gd name="connsiteX32" fmla="*/ 10246 w 16428"/>
                <a:gd name="connsiteY32" fmla="*/ 748 h 100092"/>
                <a:gd name="connsiteX33" fmla="*/ 11102 w 16428"/>
                <a:gd name="connsiteY33"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832 w 16428"/>
                <a:gd name="connsiteY24" fmla="*/ 43032 h 100092"/>
                <a:gd name="connsiteX25" fmla="*/ 2334 w 16428"/>
                <a:gd name="connsiteY25" fmla="*/ 32939 h 100092"/>
                <a:gd name="connsiteX26" fmla="*/ 0 w 16428"/>
                <a:gd name="connsiteY26" fmla="*/ 19198 h 100092"/>
                <a:gd name="connsiteX27" fmla="*/ 2690 w 16428"/>
                <a:gd name="connsiteY27" fmla="*/ 18352 h 100092"/>
                <a:gd name="connsiteX28" fmla="*/ 2745 w 16428"/>
                <a:gd name="connsiteY28" fmla="*/ 5522 h 100092"/>
                <a:gd name="connsiteX29" fmla="*/ 4744 w 16428"/>
                <a:gd name="connsiteY29" fmla="*/ 12383 h 100092"/>
                <a:gd name="connsiteX30" fmla="*/ 4368 w 16428"/>
                <a:gd name="connsiteY30" fmla="*/ 0 h 100092"/>
                <a:gd name="connsiteX31" fmla="*/ 8293 w 16428"/>
                <a:gd name="connsiteY31" fmla="*/ 12410 h 100092"/>
                <a:gd name="connsiteX32" fmla="*/ 10246 w 16428"/>
                <a:gd name="connsiteY32" fmla="*/ 748 h 100092"/>
                <a:gd name="connsiteX33" fmla="*/ 11102 w 16428"/>
                <a:gd name="connsiteY33"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2334 w 16428"/>
                <a:gd name="connsiteY24" fmla="*/ 32939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2561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1532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853 w 16428"/>
                <a:gd name="connsiteY21" fmla="*/ 52539 h 100092"/>
                <a:gd name="connsiteX22" fmla="*/ 1532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483 w 16428"/>
                <a:gd name="connsiteY21" fmla="*/ 50052 h 100092"/>
                <a:gd name="connsiteX22" fmla="*/ 1532 w 16428"/>
                <a:gd name="connsiteY22" fmla="*/ 45810 h 100092"/>
                <a:gd name="connsiteX23" fmla="*/ 812 w 16428"/>
                <a:gd name="connsiteY23" fmla="*/ 44934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483 w 16428"/>
                <a:gd name="connsiteY21" fmla="*/ 50052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483 w 16428"/>
                <a:gd name="connsiteY21" fmla="*/ 50052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483 w 16428"/>
                <a:gd name="connsiteY21" fmla="*/ 50052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3402 w 16428"/>
                <a:gd name="connsiteY20" fmla="*/ 59866 h 100092"/>
                <a:gd name="connsiteX21" fmla="*/ 771 w 16428"/>
                <a:gd name="connsiteY21" fmla="*/ 53855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2867 w 16428"/>
                <a:gd name="connsiteY20" fmla="*/ 59866 h 100092"/>
                <a:gd name="connsiteX21" fmla="*/ 771 w 16428"/>
                <a:gd name="connsiteY21" fmla="*/ 53855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2867 w 16428"/>
                <a:gd name="connsiteY20" fmla="*/ 59866 h 100092"/>
                <a:gd name="connsiteX21" fmla="*/ 771 w 16428"/>
                <a:gd name="connsiteY21" fmla="*/ 53855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3296 h 100092"/>
                <a:gd name="connsiteX1" fmla="*/ 13545 w 16428"/>
                <a:gd name="connsiteY1" fmla="*/ 1494 h 100092"/>
                <a:gd name="connsiteX2" fmla="*/ 12354 w 16428"/>
                <a:gd name="connsiteY2" fmla="*/ 15316 h 100092"/>
                <a:gd name="connsiteX3" fmla="*/ 14433 w 16428"/>
                <a:gd name="connsiteY3" fmla="*/ 12857 h 100092"/>
                <a:gd name="connsiteX4" fmla="*/ 13791 w 16428"/>
                <a:gd name="connsiteY4" fmla="*/ 24582 h 100092"/>
                <a:gd name="connsiteX5" fmla="*/ 15626 w 16428"/>
                <a:gd name="connsiteY5" fmla="*/ 27283 h 100092"/>
                <a:gd name="connsiteX6" fmla="*/ 14090 w 16428"/>
                <a:gd name="connsiteY6" fmla="*/ 34867 h 100092"/>
                <a:gd name="connsiteX7" fmla="*/ 16428 w 16428"/>
                <a:gd name="connsiteY7" fmla="*/ 41014 h 100092"/>
                <a:gd name="connsiteX8" fmla="*/ 14274 w 16428"/>
                <a:gd name="connsiteY8" fmla="*/ 48616 h 100092"/>
                <a:gd name="connsiteX9" fmla="*/ 15534 w 16428"/>
                <a:gd name="connsiteY9" fmla="*/ 61737 h 100092"/>
                <a:gd name="connsiteX10" fmla="*/ 14157 w 16428"/>
                <a:gd name="connsiteY10" fmla="*/ 64989 h 100092"/>
                <a:gd name="connsiteX11" fmla="*/ 15322 w 16428"/>
                <a:gd name="connsiteY11" fmla="*/ 79711 h 100092"/>
                <a:gd name="connsiteX12" fmla="*/ 13137 w 16428"/>
                <a:gd name="connsiteY12" fmla="*/ 75790 h 100092"/>
                <a:gd name="connsiteX13" fmla="*/ 10943 w 16428"/>
                <a:gd name="connsiteY13" fmla="*/ 99534 h 100092"/>
                <a:gd name="connsiteX14" fmla="*/ 8894 w 16428"/>
                <a:gd name="connsiteY14" fmla="*/ 83660 h 100092"/>
                <a:gd name="connsiteX15" fmla="*/ 7079 w 16428"/>
                <a:gd name="connsiteY15" fmla="*/ 100092 h 100092"/>
                <a:gd name="connsiteX16" fmla="*/ 6282 w 16428"/>
                <a:gd name="connsiteY16" fmla="*/ 81490 h 100092"/>
                <a:gd name="connsiteX17" fmla="*/ 4094 w 16428"/>
                <a:gd name="connsiteY17" fmla="*/ 90705 h 100092"/>
                <a:gd name="connsiteX18" fmla="*/ 4252 w 16428"/>
                <a:gd name="connsiteY18" fmla="*/ 73122 h 100092"/>
                <a:gd name="connsiteX19" fmla="*/ 2439 w 16428"/>
                <a:gd name="connsiteY19" fmla="*/ 67224 h 100092"/>
                <a:gd name="connsiteX20" fmla="*/ 2867 w 16428"/>
                <a:gd name="connsiteY20" fmla="*/ 59866 h 100092"/>
                <a:gd name="connsiteX21" fmla="*/ 771 w 16428"/>
                <a:gd name="connsiteY21" fmla="*/ 53855 h 100092"/>
                <a:gd name="connsiteX22" fmla="*/ 1532 w 16428"/>
                <a:gd name="connsiteY22" fmla="*/ 45810 h 100092"/>
                <a:gd name="connsiteX23" fmla="*/ 812 w 16428"/>
                <a:gd name="connsiteY23" fmla="*/ 42301 h 100092"/>
                <a:gd name="connsiteX24" fmla="*/ 1861 w 16428"/>
                <a:gd name="connsiteY24" fmla="*/ 36011 h 100092"/>
                <a:gd name="connsiteX25" fmla="*/ 0 w 16428"/>
                <a:gd name="connsiteY25" fmla="*/ 19198 h 100092"/>
                <a:gd name="connsiteX26" fmla="*/ 2690 w 16428"/>
                <a:gd name="connsiteY26" fmla="*/ 18352 h 100092"/>
                <a:gd name="connsiteX27" fmla="*/ 2745 w 16428"/>
                <a:gd name="connsiteY27" fmla="*/ 5522 h 100092"/>
                <a:gd name="connsiteX28" fmla="*/ 4744 w 16428"/>
                <a:gd name="connsiteY28" fmla="*/ 12383 h 100092"/>
                <a:gd name="connsiteX29" fmla="*/ 4368 w 16428"/>
                <a:gd name="connsiteY29" fmla="*/ 0 h 100092"/>
                <a:gd name="connsiteX30" fmla="*/ 8293 w 16428"/>
                <a:gd name="connsiteY30" fmla="*/ 12410 h 100092"/>
                <a:gd name="connsiteX31" fmla="*/ 10246 w 16428"/>
                <a:gd name="connsiteY31" fmla="*/ 748 h 100092"/>
                <a:gd name="connsiteX32" fmla="*/ 11102 w 16428"/>
                <a:gd name="connsiteY32" fmla="*/ 13296 h 100092"/>
                <a:gd name="connsiteX0" fmla="*/ 11102 w 16428"/>
                <a:gd name="connsiteY0" fmla="*/ 16075 h 102871"/>
                <a:gd name="connsiteX1" fmla="*/ 13545 w 16428"/>
                <a:gd name="connsiteY1" fmla="*/ 4273 h 102871"/>
                <a:gd name="connsiteX2" fmla="*/ 12354 w 16428"/>
                <a:gd name="connsiteY2" fmla="*/ 18095 h 102871"/>
                <a:gd name="connsiteX3" fmla="*/ 14433 w 16428"/>
                <a:gd name="connsiteY3" fmla="*/ 15636 h 102871"/>
                <a:gd name="connsiteX4" fmla="*/ 13791 w 16428"/>
                <a:gd name="connsiteY4" fmla="*/ 27361 h 102871"/>
                <a:gd name="connsiteX5" fmla="*/ 15626 w 16428"/>
                <a:gd name="connsiteY5" fmla="*/ 30062 h 102871"/>
                <a:gd name="connsiteX6" fmla="*/ 14090 w 16428"/>
                <a:gd name="connsiteY6" fmla="*/ 37646 h 102871"/>
                <a:gd name="connsiteX7" fmla="*/ 16428 w 16428"/>
                <a:gd name="connsiteY7" fmla="*/ 43793 h 102871"/>
                <a:gd name="connsiteX8" fmla="*/ 14274 w 16428"/>
                <a:gd name="connsiteY8" fmla="*/ 51395 h 102871"/>
                <a:gd name="connsiteX9" fmla="*/ 15534 w 16428"/>
                <a:gd name="connsiteY9" fmla="*/ 64516 h 102871"/>
                <a:gd name="connsiteX10" fmla="*/ 14157 w 16428"/>
                <a:gd name="connsiteY10" fmla="*/ 67768 h 102871"/>
                <a:gd name="connsiteX11" fmla="*/ 15322 w 16428"/>
                <a:gd name="connsiteY11" fmla="*/ 82490 h 102871"/>
                <a:gd name="connsiteX12" fmla="*/ 13137 w 16428"/>
                <a:gd name="connsiteY12" fmla="*/ 78569 h 102871"/>
                <a:gd name="connsiteX13" fmla="*/ 10943 w 16428"/>
                <a:gd name="connsiteY13" fmla="*/ 102313 h 102871"/>
                <a:gd name="connsiteX14" fmla="*/ 8894 w 16428"/>
                <a:gd name="connsiteY14" fmla="*/ 86439 h 102871"/>
                <a:gd name="connsiteX15" fmla="*/ 7079 w 16428"/>
                <a:gd name="connsiteY15" fmla="*/ 102871 h 102871"/>
                <a:gd name="connsiteX16" fmla="*/ 6282 w 16428"/>
                <a:gd name="connsiteY16" fmla="*/ 84269 h 102871"/>
                <a:gd name="connsiteX17" fmla="*/ 4094 w 16428"/>
                <a:gd name="connsiteY17" fmla="*/ 93484 h 102871"/>
                <a:gd name="connsiteX18" fmla="*/ 4252 w 16428"/>
                <a:gd name="connsiteY18" fmla="*/ 75901 h 102871"/>
                <a:gd name="connsiteX19" fmla="*/ 2439 w 16428"/>
                <a:gd name="connsiteY19" fmla="*/ 70003 h 102871"/>
                <a:gd name="connsiteX20" fmla="*/ 2867 w 16428"/>
                <a:gd name="connsiteY20" fmla="*/ 62645 h 102871"/>
                <a:gd name="connsiteX21" fmla="*/ 771 w 16428"/>
                <a:gd name="connsiteY21" fmla="*/ 56634 h 102871"/>
                <a:gd name="connsiteX22" fmla="*/ 1532 w 16428"/>
                <a:gd name="connsiteY22" fmla="*/ 48589 h 102871"/>
                <a:gd name="connsiteX23" fmla="*/ 812 w 16428"/>
                <a:gd name="connsiteY23" fmla="*/ 45080 h 102871"/>
                <a:gd name="connsiteX24" fmla="*/ 1861 w 16428"/>
                <a:gd name="connsiteY24" fmla="*/ 38790 h 102871"/>
                <a:gd name="connsiteX25" fmla="*/ 0 w 16428"/>
                <a:gd name="connsiteY25" fmla="*/ 21977 h 102871"/>
                <a:gd name="connsiteX26" fmla="*/ 2690 w 16428"/>
                <a:gd name="connsiteY26" fmla="*/ 21131 h 102871"/>
                <a:gd name="connsiteX27" fmla="*/ 2745 w 16428"/>
                <a:gd name="connsiteY27" fmla="*/ 8301 h 102871"/>
                <a:gd name="connsiteX28" fmla="*/ 4744 w 16428"/>
                <a:gd name="connsiteY28" fmla="*/ 15162 h 102871"/>
                <a:gd name="connsiteX29" fmla="*/ 5356 w 16428"/>
                <a:gd name="connsiteY29" fmla="*/ 0 h 102871"/>
                <a:gd name="connsiteX30" fmla="*/ 8293 w 16428"/>
                <a:gd name="connsiteY30" fmla="*/ 15189 h 102871"/>
                <a:gd name="connsiteX31" fmla="*/ 10246 w 16428"/>
                <a:gd name="connsiteY31" fmla="*/ 3527 h 102871"/>
                <a:gd name="connsiteX32" fmla="*/ 11102 w 16428"/>
                <a:gd name="connsiteY32" fmla="*/ 16075 h 102871"/>
                <a:gd name="connsiteX0" fmla="*/ 11102 w 16428"/>
                <a:gd name="connsiteY0" fmla="*/ 23079 h 109875"/>
                <a:gd name="connsiteX1" fmla="*/ 13545 w 16428"/>
                <a:gd name="connsiteY1" fmla="*/ 11277 h 109875"/>
                <a:gd name="connsiteX2" fmla="*/ 12354 w 16428"/>
                <a:gd name="connsiteY2" fmla="*/ 25099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7004 h 109875"/>
                <a:gd name="connsiteX30" fmla="*/ 8293 w 16428"/>
                <a:gd name="connsiteY30" fmla="*/ 22193 h 109875"/>
                <a:gd name="connsiteX31" fmla="*/ 10246 w 16428"/>
                <a:gd name="connsiteY31" fmla="*/ 0 h 109875"/>
                <a:gd name="connsiteX32" fmla="*/ 11102 w 16428"/>
                <a:gd name="connsiteY32" fmla="*/ 23079 h 109875"/>
                <a:gd name="connsiteX0" fmla="*/ 11102 w 16428"/>
                <a:gd name="connsiteY0" fmla="*/ 23079 h 109875"/>
                <a:gd name="connsiteX1" fmla="*/ 13833 w 16428"/>
                <a:gd name="connsiteY1" fmla="*/ 4695 h 109875"/>
                <a:gd name="connsiteX2" fmla="*/ 12354 w 16428"/>
                <a:gd name="connsiteY2" fmla="*/ 25099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7004 h 109875"/>
                <a:gd name="connsiteX30" fmla="*/ 8293 w 16428"/>
                <a:gd name="connsiteY30" fmla="*/ 22193 h 109875"/>
                <a:gd name="connsiteX31" fmla="*/ 10246 w 16428"/>
                <a:gd name="connsiteY31" fmla="*/ 0 h 109875"/>
                <a:gd name="connsiteX32" fmla="*/ 11102 w 16428"/>
                <a:gd name="connsiteY32" fmla="*/ 23079 h 109875"/>
                <a:gd name="connsiteX0" fmla="*/ 11102 w 16428"/>
                <a:gd name="connsiteY0" fmla="*/ 23079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7004 h 109875"/>
                <a:gd name="connsiteX30" fmla="*/ 8293 w 16428"/>
                <a:gd name="connsiteY30" fmla="*/ 22193 h 109875"/>
                <a:gd name="connsiteX31" fmla="*/ 10246 w 16428"/>
                <a:gd name="connsiteY31" fmla="*/ 0 h 109875"/>
                <a:gd name="connsiteX32" fmla="*/ 11102 w 16428"/>
                <a:gd name="connsiteY32" fmla="*/ 23079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7004 h 109875"/>
                <a:gd name="connsiteX30" fmla="*/ 8293 w 16428"/>
                <a:gd name="connsiteY30" fmla="*/ 22193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7004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22166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1861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1532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3638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3137 w 16428"/>
                <a:gd name="connsiteY12" fmla="*/ 85573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1883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1883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771 w 16428"/>
                <a:gd name="connsiteY21" fmla="*/ 61883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81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118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118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118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1102 w 16428"/>
                <a:gd name="connsiteY0" fmla="*/ 17813 h 109875"/>
                <a:gd name="connsiteX1" fmla="*/ 13833 w 16428"/>
                <a:gd name="connsiteY1" fmla="*/ 4695 h 109875"/>
                <a:gd name="connsiteX2" fmla="*/ 12766 w 16428"/>
                <a:gd name="connsiteY2" fmla="*/ 21735 h 109875"/>
                <a:gd name="connsiteX3" fmla="*/ 14433 w 16428"/>
                <a:gd name="connsiteY3" fmla="*/ 22640 h 109875"/>
                <a:gd name="connsiteX4" fmla="*/ 13791 w 16428"/>
                <a:gd name="connsiteY4" fmla="*/ 34365 h 109875"/>
                <a:gd name="connsiteX5" fmla="*/ 15626 w 16428"/>
                <a:gd name="connsiteY5" fmla="*/ 37066 h 109875"/>
                <a:gd name="connsiteX6" fmla="*/ 14090 w 16428"/>
                <a:gd name="connsiteY6" fmla="*/ 44650 h 109875"/>
                <a:gd name="connsiteX7" fmla="*/ 16428 w 16428"/>
                <a:gd name="connsiteY7" fmla="*/ 50797 h 109875"/>
                <a:gd name="connsiteX8" fmla="*/ 14274 w 16428"/>
                <a:gd name="connsiteY8" fmla="*/ 58399 h 109875"/>
                <a:gd name="connsiteX9" fmla="*/ 15534 w 16428"/>
                <a:gd name="connsiteY9" fmla="*/ 71520 h 109875"/>
                <a:gd name="connsiteX10" fmla="*/ 14157 w 16428"/>
                <a:gd name="connsiteY10" fmla="*/ 74772 h 109875"/>
                <a:gd name="connsiteX11" fmla="*/ 15322 w 16428"/>
                <a:gd name="connsiteY11" fmla="*/ 89494 h 109875"/>
                <a:gd name="connsiteX12" fmla="*/ 12664 w 16428"/>
                <a:gd name="connsiteY12" fmla="*/ 88060 h 109875"/>
                <a:gd name="connsiteX13" fmla="*/ 10943 w 16428"/>
                <a:gd name="connsiteY13" fmla="*/ 109317 h 109875"/>
                <a:gd name="connsiteX14" fmla="*/ 8894 w 16428"/>
                <a:gd name="connsiteY14" fmla="*/ 93443 h 109875"/>
                <a:gd name="connsiteX15" fmla="*/ 7079 w 16428"/>
                <a:gd name="connsiteY15" fmla="*/ 109875 h 109875"/>
                <a:gd name="connsiteX16" fmla="*/ 6282 w 16428"/>
                <a:gd name="connsiteY16" fmla="*/ 91273 h 109875"/>
                <a:gd name="connsiteX17" fmla="*/ 4094 w 16428"/>
                <a:gd name="connsiteY17" fmla="*/ 100488 h 109875"/>
                <a:gd name="connsiteX18" fmla="*/ 4252 w 16428"/>
                <a:gd name="connsiteY18" fmla="*/ 82905 h 109875"/>
                <a:gd name="connsiteX19" fmla="*/ 2439 w 16428"/>
                <a:gd name="connsiteY19" fmla="*/ 77007 h 109875"/>
                <a:gd name="connsiteX20" fmla="*/ 2867 w 16428"/>
                <a:gd name="connsiteY20" fmla="*/ 69649 h 109875"/>
                <a:gd name="connsiteX21" fmla="*/ 1409 w 16428"/>
                <a:gd name="connsiteY21" fmla="*/ 65247 h 109875"/>
                <a:gd name="connsiteX22" fmla="*/ 2190 w 16428"/>
                <a:gd name="connsiteY22" fmla="*/ 55593 h 109875"/>
                <a:gd name="connsiteX23" fmla="*/ 1182 w 16428"/>
                <a:gd name="connsiteY23" fmla="*/ 52084 h 109875"/>
                <a:gd name="connsiteX24" fmla="*/ 2149 w 16428"/>
                <a:gd name="connsiteY24" fmla="*/ 45794 h 109875"/>
                <a:gd name="connsiteX25" fmla="*/ 0 w 16428"/>
                <a:gd name="connsiteY25" fmla="*/ 28981 h 109875"/>
                <a:gd name="connsiteX26" fmla="*/ 2690 w 16428"/>
                <a:gd name="connsiteY26" fmla="*/ 28135 h 109875"/>
                <a:gd name="connsiteX27" fmla="*/ 2745 w 16428"/>
                <a:gd name="connsiteY27" fmla="*/ 15305 h 109875"/>
                <a:gd name="connsiteX28" fmla="*/ 4744 w 16428"/>
                <a:gd name="connsiteY28" fmla="*/ 19972 h 109875"/>
                <a:gd name="connsiteX29" fmla="*/ 5356 w 16428"/>
                <a:gd name="connsiteY29" fmla="*/ 3640 h 109875"/>
                <a:gd name="connsiteX30" fmla="*/ 8293 w 16428"/>
                <a:gd name="connsiteY30" fmla="*/ 17220 h 109875"/>
                <a:gd name="connsiteX31" fmla="*/ 10246 w 16428"/>
                <a:gd name="connsiteY31" fmla="*/ 0 h 109875"/>
                <a:gd name="connsiteX32" fmla="*/ 11102 w 16428"/>
                <a:gd name="connsiteY32"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5109 w 16181"/>
                <a:gd name="connsiteY29" fmla="*/ 3640 h 109875"/>
                <a:gd name="connsiteX30" fmla="*/ 8046 w 16181"/>
                <a:gd name="connsiteY30" fmla="*/ 17220 h 109875"/>
                <a:gd name="connsiteX31" fmla="*/ 9999 w 16181"/>
                <a:gd name="connsiteY31" fmla="*/ 0 h 109875"/>
                <a:gd name="connsiteX32" fmla="*/ 10855 w 16181"/>
                <a:gd name="connsiteY32"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5109 w 16181"/>
                <a:gd name="connsiteY29" fmla="*/ 3640 h 109875"/>
                <a:gd name="connsiteX30" fmla="*/ 6875 w 16181"/>
                <a:gd name="connsiteY30" fmla="*/ 3743 h 109875"/>
                <a:gd name="connsiteX31" fmla="*/ 8046 w 16181"/>
                <a:gd name="connsiteY31" fmla="*/ 17220 h 109875"/>
                <a:gd name="connsiteX32" fmla="*/ 9999 w 16181"/>
                <a:gd name="connsiteY32" fmla="*/ 0 h 109875"/>
                <a:gd name="connsiteX33" fmla="*/ 10855 w 16181"/>
                <a:gd name="connsiteY33"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5109 w 16181"/>
                <a:gd name="connsiteY29" fmla="*/ 3640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5109 w 16181"/>
                <a:gd name="connsiteY29" fmla="*/ 3640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5109 w 16181"/>
                <a:gd name="connsiteY29" fmla="*/ 3640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4553 w 16181"/>
                <a:gd name="connsiteY29" fmla="*/ 7882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4553 w 16181"/>
                <a:gd name="connsiteY29" fmla="*/ 7882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4553 w 16181"/>
                <a:gd name="connsiteY29" fmla="*/ 7882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4553 w 16181"/>
                <a:gd name="connsiteY29" fmla="*/ 7882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6181"/>
                <a:gd name="connsiteY0" fmla="*/ 17813 h 109875"/>
                <a:gd name="connsiteX1" fmla="*/ 13586 w 16181"/>
                <a:gd name="connsiteY1" fmla="*/ 4695 h 109875"/>
                <a:gd name="connsiteX2" fmla="*/ 12519 w 16181"/>
                <a:gd name="connsiteY2" fmla="*/ 21735 h 109875"/>
                <a:gd name="connsiteX3" fmla="*/ 14186 w 16181"/>
                <a:gd name="connsiteY3" fmla="*/ 22640 h 109875"/>
                <a:gd name="connsiteX4" fmla="*/ 13544 w 16181"/>
                <a:gd name="connsiteY4" fmla="*/ 34365 h 109875"/>
                <a:gd name="connsiteX5" fmla="*/ 15379 w 16181"/>
                <a:gd name="connsiteY5" fmla="*/ 37066 h 109875"/>
                <a:gd name="connsiteX6" fmla="*/ 13843 w 16181"/>
                <a:gd name="connsiteY6" fmla="*/ 44650 h 109875"/>
                <a:gd name="connsiteX7" fmla="*/ 16181 w 16181"/>
                <a:gd name="connsiteY7" fmla="*/ 50797 h 109875"/>
                <a:gd name="connsiteX8" fmla="*/ 14027 w 16181"/>
                <a:gd name="connsiteY8" fmla="*/ 58399 h 109875"/>
                <a:gd name="connsiteX9" fmla="*/ 15287 w 16181"/>
                <a:gd name="connsiteY9" fmla="*/ 71520 h 109875"/>
                <a:gd name="connsiteX10" fmla="*/ 13910 w 16181"/>
                <a:gd name="connsiteY10" fmla="*/ 74772 h 109875"/>
                <a:gd name="connsiteX11" fmla="*/ 15075 w 16181"/>
                <a:gd name="connsiteY11" fmla="*/ 89494 h 109875"/>
                <a:gd name="connsiteX12" fmla="*/ 12417 w 16181"/>
                <a:gd name="connsiteY12" fmla="*/ 88060 h 109875"/>
                <a:gd name="connsiteX13" fmla="*/ 10696 w 16181"/>
                <a:gd name="connsiteY13" fmla="*/ 109317 h 109875"/>
                <a:gd name="connsiteX14" fmla="*/ 8647 w 16181"/>
                <a:gd name="connsiteY14" fmla="*/ 93443 h 109875"/>
                <a:gd name="connsiteX15" fmla="*/ 6832 w 16181"/>
                <a:gd name="connsiteY15" fmla="*/ 109875 h 109875"/>
                <a:gd name="connsiteX16" fmla="*/ 6035 w 16181"/>
                <a:gd name="connsiteY16" fmla="*/ 91273 h 109875"/>
                <a:gd name="connsiteX17" fmla="*/ 3847 w 16181"/>
                <a:gd name="connsiteY17" fmla="*/ 100488 h 109875"/>
                <a:gd name="connsiteX18" fmla="*/ 4005 w 16181"/>
                <a:gd name="connsiteY18" fmla="*/ 82905 h 109875"/>
                <a:gd name="connsiteX19" fmla="*/ 2192 w 16181"/>
                <a:gd name="connsiteY19" fmla="*/ 77007 h 109875"/>
                <a:gd name="connsiteX20" fmla="*/ 2620 w 16181"/>
                <a:gd name="connsiteY20" fmla="*/ 69649 h 109875"/>
                <a:gd name="connsiteX21" fmla="*/ 1162 w 16181"/>
                <a:gd name="connsiteY21" fmla="*/ 65247 h 109875"/>
                <a:gd name="connsiteX22" fmla="*/ 1943 w 16181"/>
                <a:gd name="connsiteY22" fmla="*/ 55593 h 109875"/>
                <a:gd name="connsiteX23" fmla="*/ 935 w 16181"/>
                <a:gd name="connsiteY23" fmla="*/ 52084 h 109875"/>
                <a:gd name="connsiteX24" fmla="*/ 1902 w 16181"/>
                <a:gd name="connsiteY24" fmla="*/ 45794 h 109875"/>
                <a:gd name="connsiteX25" fmla="*/ 0 w 16181"/>
                <a:gd name="connsiteY25" fmla="*/ 28981 h 109875"/>
                <a:gd name="connsiteX26" fmla="*/ 2443 w 16181"/>
                <a:gd name="connsiteY26" fmla="*/ 28135 h 109875"/>
                <a:gd name="connsiteX27" fmla="*/ 2498 w 16181"/>
                <a:gd name="connsiteY27" fmla="*/ 15305 h 109875"/>
                <a:gd name="connsiteX28" fmla="*/ 4497 w 16181"/>
                <a:gd name="connsiteY28" fmla="*/ 19972 h 109875"/>
                <a:gd name="connsiteX29" fmla="*/ 4553 w 16181"/>
                <a:gd name="connsiteY29" fmla="*/ 7882 h 109875"/>
                <a:gd name="connsiteX30" fmla="*/ 5990 w 16181"/>
                <a:gd name="connsiteY30" fmla="*/ 17931 h 109875"/>
                <a:gd name="connsiteX31" fmla="*/ 6875 w 16181"/>
                <a:gd name="connsiteY31" fmla="*/ 3743 h 109875"/>
                <a:gd name="connsiteX32" fmla="*/ 8046 w 16181"/>
                <a:gd name="connsiteY32" fmla="*/ 17220 h 109875"/>
                <a:gd name="connsiteX33" fmla="*/ 9999 w 16181"/>
                <a:gd name="connsiteY33" fmla="*/ 0 h 109875"/>
                <a:gd name="connsiteX34" fmla="*/ 10855 w 16181"/>
                <a:gd name="connsiteY34" fmla="*/ 17813 h 109875"/>
                <a:gd name="connsiteX0" fmla="*/ 10855 w 15519"/>
                <a:gd name="connsiteY0" fmla="*/ 17813 h 109875"/>
                <a:gd name="connsiteX1" fmla="*/ 13586 w 15519"/>
                <a:gd name="connsiteY1" fmla="*/ 4695 h 109875"/>
                <a:gd name="connsiteX2" fmla="*/ 12519 w 15519"/>
                <a:gd name="connsiteY2" fmla="*/ 21735 h 109875"/>
                <a:gd name="connsiteX3" fmla="*/ 14186 w 15519"/>
                <a:gd name="connsiteY3" fmla="*/ 22640 h 109875"/>
                <a:gd name="connsiteX4" fmla="*/ 13544 w 15519"/>
                <a:gd name="connsiteY4" fmla="*/ 34365 h 109875"/>
                <a:gd name="connsiteX5" fmla="*/ 15379 w 15519"/>
                <a:gd name="connsiteY5" fmla="*/ 37066 h 109875"/>
                <a:gd name="connsiteX6" fmla="*/ 13843 w 15519"/>
                <a:gd name="connsiteY6" fmla="*/ 44650 h 109875"/>
                <a:gd name="connsiteX7" fmla="*/ 15420 w 15519"/>
                <a:gd name="connsiteY7" fmla="*/ 50797 h 109875"/>
                <a:gd name="connsiteX8" fmla="*/ 14027 w 15519"/>
                <a:gd name="connsiteY8" fmla="*/ 58399 h 109875"/>
                <a:gd name="connsiteX9" fmla="*/ 15287 w 15519"/>
                <a:gd name="connsiteY9" fmla="*/ 71520 h 109875"/>
                <a:gd name="connsiteX10" fmla="*/ 13910 w 15519"/>
                <a:gd name="connsiteY10" fmla="*/ 74772 h 109875"/>
                <a:gd name="connsiteX11" fmla="*/ 15075 w 15519"/>
                <a:gd name="connsiteY11" fmla="*/ 89494 h 109875"/>
                <a:gd name="connsiteX12" fmla="*/ 12417 w 15519"/>
                <a:gd name="connsiteY12" fmla="*/ 88060 h 109875"/>
                <a:gd name="connsiteX13" fmla="*/ 10696 w 15519"/>
                <a:gd name="connsiteY13" fmla="*/ 109317 h 109875"/>
                <a:gd name="connsiteX14" fmla="*/ 8647 w 15519"/>
                <a:gd name="connsiteY14" fmla="*/ 93443 h 109875"/>
                <a:gd name="connsiteX15" fmla="*/ 6832 w 15519"/>
                <a:gd name="connsiteY15" fmla="*/ 109875 h 109875"/>
                <a:gd name="connsiteX16" fmla="*/ 6035 w 15519"/>
                <a:gd name="connsiteY16" fmla="*/ 91273 h 109875"/>
                <a:gd name="connsiteX17" fmla="*/ 3847 w 15519"/>
                <a:gd name="connsiteY17" fmla="*/ 100488 h 109875"/>
                <a:gd name="connsiteX18" fmla="*/ 4005 w 15519"/>
                <a:gd name="connsiteY18" fmla="*/ 82905 h 109875"/>
                <a:gd name="connsiteX19" fmla="*/ 2192 w 15519"/>
                <a:gd name="connsiteY19" fmla="*/ 77007 h 109875"/>
                <a:gd name="connsiteX20" fmla="*/ 2620 w 15519"/>
                <a:gd name="connsiteY20" fmla="*/ 69649 h 109875"/>
                <a:gd name="connsiteX21" fmla="*/ 1162 w 15519"/>
                <a:gd name="connsiteY21" fmla="*/ 65247 h 109875"/>
                <a:gd name="connsiteX22" fmla="*/ 1943 w 15519"/>
                <a:gd name="connsiteY22" fmla="*/ 55593 h 109875"/>
                <a:gd name="connsiteX23" fmla="*/ 935 w 15519"/>
                <a:gd name="connsiteY23" fmla="*/ 52084 h 109875"/>
                <a:gd name="connsiteX24" fmla="*/ 1902 w 15519"/>
                <a:gd name="connsiteY24" fmla="*/ 45794 h 109875"/>
                <a:gd name="connsiteX25" fmla="*/ 0 w 15519"/>
                <a:gd name="connsiteY25" fmla="*/ 28981 h 109875"/>
                <a:gd name="connsiteX26" fmla="*/ 2443 w 15519"/>
                <a:gd name="connsiteY26" fmla="*/ 28135 h 109875"/>
                <a:gd name="connsiteX27" fmla="*/ 2498 w 15519"/>
                <a:gd name="connsiteY27" fmla="*/ 15305 h 109875"/>
                <a:gd name="connsiteX28" fmla="*/ 4497 w 15519"/>
                <a:gd name="connsiteY28" fmla="*/ 19972 h 109875"/>
                <a:gd name="connsiteX29" fmla="*/ 4553 w 15519"/>
                <a:gd name="connsiteY29" fmla="*/ 7882 h 109875"/>
                <a:gd name="connsiteX30" fmla="*/ 5990 w 15519"/>
                <a:gd name="connsiteY30" fmla="*/ 17931 h 109875"/>
                <a:gd name="connsiteX31" fmla="*/ 6875 w 15519"/>
                <a:gd name="connsiteY31" fmla="*/ 3743 h 109875"/>
                <a:gd name="connsiteX32" fmla="*/ 8046 w 15519"/>
                <a:gd name="connsiteY32" fmla="*/ 17220 h 109875"/>
                <a:gd name="connsiteX33" fmla="*/ 9999 w 15519"/>
                <a:gd name="connsiteY33" fmla="*/ 0 h 109875"/>
                <a:gd name="connsiteX34" fmla="*/ 10855 w 15519"/>
                <a:gd name="connsiteY34"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3910 w 15420"/>
                <a:gd name="connsiteY10" fmla="*/ 74772 h 109875"/>
                <a:gd name="connsiteX11" fmla="*/ 15075 w 15420"/>
                <a:gd name="connsiteY11" fmla="*/ 89494 h 109875"/>
                <a:gd name="connsiteX12" fmla="*/ 12417 w 15420"/>
                <a:gd name="connsiteY12" fmla="*/ 88060 h 109875"/>
                <a:gd name="connsiteX13" fmla="*/ 10696 w 15420"/>
                <a:gd name="connsiteY13" fmla="*/ 109317 h 109875"/>
                <a:gd name="connsiteX14" fmla="*/ 8647 w 15420"/>
                <a:gd name="connsiteY14" fmla="*/ 93443 h 109875"/>
                <a:gd name="connsiteX15" fmla="*/ 6832 w 15420"/>
                <a:gd name="connsiteY15" fmla="*/ 109875 h 109875"/>
                <a:gd name="connsiteX16" fmla="*/ 6035 w 15420"/>
                <a:gd name="connsiteY16" fmla="*/ 91273 h 109875"/>
                <a:gd name="connsiteX17" fmla="*/ 3847 w 15420"/>
                <a:gd name="connsiteY17" fmla="*/ 100488 h 109875"/>
                <a:gd name="connsiteX18" fmla="*/ 4005 w 15420"/>
                <a:gd name="connsiteY18" fmla="*/ 82905 h 109875"/>
                <a:gd name="connsiteX19" fmla="*/ 2192 w 15420"/>
                <a:gd name="connsiteY19" fmla="*/ 77007 h 109875"/>
                <a:gd name="connsiteX20" fmla="*/ 2620 w 15420"/>
                <a:gd name="connsiteY20" fmla="*/ 69649 h 109875"/>
                <a:gd name="connsiteX21" fmla="*/ 1162 w 15420"/>
                <a:gd name="connsiteY21" fmla="*/ 65247 h 109875"/>
                <a:gd name="connsiteX22" fmla="*/ 1943 w 15420"/>
                <a:gd name="connsiteY22" fmla="*/ 55593 h 109875"/>
                <a:gd name="connsiteX23" fmla="*/ 935 w 15420"/>
                <a:gd name="connsiteY23" fmla="*/ 52084 h 109875"/>
                <a:gd name="connsiteX24" fmla="*/ 1902 w 15420"/>
                <a:gd name="connsiteY24" fmla="*/ 45794 h 109875"/>
                <a:gd name="connsiteX25" fmla="*/ 0 w 15420"/>
                <a:gd name="connsiteY25" fmla="*/ 28981 h 109875"/>
                <a:gd name="connsiteX26" fmla="*/ 2443 w 15420"/>
                <a:gd name="connsiteY26" fmla="*/ 28135 h 109875"/>
                <a:gd name="connsiteX27" fmla="*/ 2498 w 15420"/>
                <a:gd name="connsiteY27" fmla="*/ 15305 h 109875"/>
                <a:gd name="connsiteX28" fmla="*/ 4497 w 15420"/>
                <a:gd name="connsiteY28" fmla="*/ 19972 h 109875"/>
                <a:gd name="connsiteX29" fmla="*/ 4553 w 15420"/>
                <a:gd name="connsiteY29" fmla="*/ 7882 h 109875"/>
                <a:gd name="connsiteX30" fmla="*/ 5990 w 15420"/>
                <a:gd name="connsiteY30" fmla="*/ 17931 h 109875"/>
                <a:gd name="connsiteX31" fmla="*/ 6875 w 15420"/>
                <a:gd name="connsiteY31" fmla="*/ 3743 h 109875"/>
                <a:gd name="connsiteX32" fmla="*/ 8046 w 15420"/>
                <a:gd name="connsiteY32" fmla="*/ 17220 h 109875"/>
                <a:gd name="connsiteX33" fmla="*/ 9999 w 15420"/>
                <a:gd name="connsiteY33" fmla="*/ 0 h 109875"/>
                <a:gd name="connsiteX34" fmla="*/ 10855 w 15420"/>
                <a:gd name="connsiteY34"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58399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5075 w 15420"/>
                <a:gd name="connsiteY12" fmla="*/ 89494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2417 w 15420"/>
                <a:gd name="connsiteY13" fmla="*/ 88060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0696 w 15420"/>
                <a:gd name="connsiteY14" fmla="*/ 109317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1354 w 15420"/>
                <a:gd name="connsiteY14" fmla="*/ 102004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1354 w 15420"/>
                <a:gd name="connsiteY14" fmla="*/ 102004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1354 w 15420"/>
                <a:gd name="connsiteY14" fmla="*/ 102004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5420"/>
                <a:gd name="connsiteY0" fmla="*/ 17813 h 109875"/>
                <a:gd name="connsiteX1" fmla="*/ 13586 w 15420"/>
                <a:gd name="connsiteY1" fmla="*/ 4695 h 109875"/>
                <a:gd name="connsiteX2" fmla="*/ 12519 w 15420"/>
                <a:gd name="connsiteY2" fmla="*/ 21735 h 109875"/>
                <a:gd name="connsiteX3" fmla="*/ 14186 w 15420"/>
                <a:gd name="connsiteY3" fmla="*/ 22640 h 109875"/>
                <a:gd name="connsiteX4" fmla="*/ 13544 w 15420"/>
                <a:gd name="connsiteY4" fmla="*/ 34365 h 109875"/>
                <a:gd name="connsiteX5" fmla="*/ 15091 w 15420"/>
                <a:gd name="connsiteY5" fmla="*/ 37066 h 109875"/>
                <a:gd name="connsiteX6" fmla="*/ 13843 w 15420"/>
                <a:gd name="connsiteY6" fmla="*/ 44650 h 109875"/>
                <a:gd name="connsiteX7" fmla="*/ 15420 w 15420"/>
                <a:gd name="connsiteY7" fmla="*/ 50797 h 109875"/>
                <a:gd name="connsiteX8" fmla="*/ 14027 w 15420"/>
                <a:gd name="connsiteY8" fmla="*/ 60447 h 109875"/>
                <a:gd name="connsiteX9" fmla="*/ 15287 w 15420"/>
                <a:gd name="connsiteY9" fmla="*/ 71520 h 109875"/>
                <a:gd name="connsiteX10" fmla="*/ 15290 w 15420"/>
                <a:gd name="connsiteY10" fmla="*/ 71611 h 109875"/>
                <a:gd name="connsiteX11" fmla="*/ 13910 w 15420"/>
                <a:gd name="connsiteY11" fmla="*/ 74772 h 109875"/>
                <a:gd name="connsiteX12" fmla="*/ 14190 w 15420"/>
                <a:gd name="connsiteY12" fmla="*/ 85837 h 109875"/>
                <a:gd name="connsiteX13" fmla="*/ 11779 w 15420"/>
                <a:gd name="connsiteY13" fmla="*/ 84696 h 109875"/>
                <a:gd name="connsiteX14" fmla="*/ 11354 w 15420"/>
                <a:gd name="connsiteY14" fmla="*/ 102004 h 109875"/>
                <a:gd name="connsiteX15" fmla="*/ 8647 w 15420"/>
                <a:gd name="connsiteY15" fmla="*/ 93443 h 109875"/>
                <a:gd name="connsiteX16" fmla="*/ 6832 w 15420"/>
                <a:gd name="connsiteY16" fmla="*/ 109875 h 109875"/>
                <a:gd name="connsiteX17" fmla="*/ 6035 w 15420"/>
                <a:gd name="connsiteY17" fmla="*/ 91273 h 109875"/>
                <a:gd name="connsiteX18" fmla="*/ 3847 w 15420"/>
                <a:gd name="connsiteY18" fmla="*/ 100488 h 109875"/>
                <a:gd name="connsiteX19" fmla="*/ 4005 w 15420"/>
                <a:gd name="connsiteY19" fmla="*/ 82905 h 109875"/>
                <a:gd name="connsiteX20" fmla="*/ 2192 w 15420"/>
                <a:gd name="connsiteY20" fmla="*/ 77007 h 109875"/>
                <a:gd name="connsiteX21" fmla="*/ 2620 w 15420"/>
                <a:gd name="connsiteY21" fmla="*/ 69649 h 109875"/>
                <a:gd name="connsiteX22" fmla="*/ 1162 w 15420"/>
                <a:gd name="connsiteY22" fmla="*/ 65247 h 109875"/>
                <a:gd name="connsiteX23" fmla="*/ 1943 w 15420"/>
                <a:gd name="connsiteY23" fmla="*/ 55593 h 109875"/>
                <a:gd name="connsiteX24" fmla="*/ 935 w 15420"/>
                <a:gd name="connsiteY24" fmla="*/ 52084 h 109875"/>
                <a:gd name="connsiteX25" fmla="*/ 1902 w 15420"/>
                <a:gd name="connsiteY25" fmla="*/ 45794 h 109875"/>
                <a:gd name="connsiteX26" fmla="*/ 0 w 15420"/>
                <a:gd name="connsiteY26" fmla="*/ 28981 h 109875"/>
                <a:gd name="connsiteX27" fmla="*/ 2443 w 15420"/>
                <a:gd name="connsiteY27" fmla="*/ 28135 h 109875"/>
                <a:gd name="connsiteX28" fmla="*/ 2498 w 15420"/>
                <a:gd name="connsiteY28" fmla="*/ 15305 h 109875"/>
                <a:gd name="connsiteX29" fmla="*/ 4497 w 15420"/>
                <a:gd name="connsiteY29" fmla="*/ 19972 h 109875"/>
                <a:gd name="connsiteX30" fmla="*/ 4553 w 15420"/>
                <a:gd name="connsiteY30" fmla="*/ 7882 h 109875"/>
                <a:gd name="connsiteX31" fmla="*/ 5990 w 15420"/>
                <a:gd name="connsiteY31" fmla="*/ 17931 h 109875"/>
                <a:gd name="connsiteX32" fmla="*/ 6875 w 15420"/>
                <a:gd name="connsiteY32" fmla="*/ 3743 h 109875"/>
                <a:gd name="connsiteX33" fmla="*/ 8046 w 15420"/>
                <a:gd name="connsiteY33" fmla="*/ 17220 h 109875"/>
                <a:gd name="connsiteX34" fmla="*/ 9999 w 15420"/>
                <a:gd name="connsiteY34" fmla="*/ 0 h 109875"/>
                <a:gd name="connsiteX35" fmla="*/ 10855 w 15420"/>
                <a:gd name="connsiteY35" fmla="*/ 17813 h 109875"/>
                <a:gd name="connsiteX0" fmla="*/ 10855 w 16566"/>
                <a:gd name="connsiteY0" fmla="*/ 17813 h 109875"/>
                <a:gd name="connsiteX1" fmla="*/ 13586 w 16566"/>
                <a:gd name="connsiteY1" fmla="*/ 4695 h 109875"/>
                <a:gd name="connsiteX2" fmla="*/ 12519 w 16566"/>
                <a:gd name="connsiteY2" fmla="*/ 21735 h 109875"/>
                <a:gd name="connsiteX3" fmla="*/ 14186 w 16566"/>
                <a:gd name="connsiteY3" fmla="*/ 22640 h 109875"/>
                <a:gd name="connsiteX4" fmla="*/ 13544 w 16566"/>
                <a:gd name="connsiteY4" fmla="*/ 34365 h 109875"/>
                <a:gd name="connsiteX5" fmla="*/ 15091 w 16566"/>
                <a:gd name="connsiteY5" fmla="*/ 37066 h 109875"/>
                <a:gd name="connsiteX6" fmla="*/ 13843 w 16566"/>
                <a:gd name="connsiteY6" fmla="*/ 44650 h 109875"/>
                <a:gd name="connsiteX7" fmla="*/ 15420 w 16566"/>
                <a:gd name="connsiteY7" fmla="*/ 50797 h 109875"/>
                <a:gd name="connsiteX8" fmla="*/ 14027 w 16566"/>
                <a:gd name="connsiteY8" fmla="*/ 60447 h 109875"/>
                <a:gd name="connsiteX9" fmla="*/ 15287 w 16566"/>
                <a:gd name="connsiteY9" fmla="*/ 71520 h 109875"/>
                <a:gd name="connsiteX10" fmla="*/ 16566 w 16566"/>
                <a:gd name="connsiteY10" fmla="*/ 74683 h 109875"/>
                <a:gd name="connsiteX11" fmla="*/ 13910 w 16566"/>
                <a:gd name="connsiteY11" fmla="*/ 74772 h 109875"/>
                <a:gd name="connsiteX12" fmla="*/ 14190 w 16566"/>
                <a:gd name="connsiteY12" fmla="*/ 85837 h 109875"/>
                <a:gd name="connsiteX13" fmla="*/ 11779 w 16566"/>
                <a:gd name="connsiteY13" fmla="*/ 84696 h 109875"/>
                <a:gd name="connsiteX14" fmla="*/ 11354 w 16566"/>
                <a:gd name="connsiteY14" fmla="*/ 102004 h 109875"/>
                <a:gd name="connsiteX15" fmla="*/ 8647 w 16566"/>
                <a:gd name="connsiteY15" fmla="*/ 93443 h 109875"/>
                <a:gd name="connsiteX16" fmla="*/ 6832 w 16566"/>
                <a:gd name="connsiteY16" fmla="*/ 109875 h 109875"/>
                <a:gd name="connsiteX17" fmla="*/ 6035 w 16566"/>
                <a:gd name="connsiteY17" fmla="*/ 91273 h 109875"/>
                <a:gd name="connsiteX18" fmla="*/ 3847 w 16566"/>
                <a:gd name="connsiteY18" fmla="*/ 100488 h 109875"/>
                <a:gd name="connsiteX19" fmla="*/ 4005 w 16566"/>
                <a:gd name="connsiteY19" fmla="*/ 82905 h 109875"/>
                <a:gd name="connsiteX20" fmla="*/ 2192 w 16566"/>
                <a:gd name="connsiteY20" fmla="*/ 77007 h 109875"/>
                <a:gd name="connsiteX21" fmla="*/ 2620 w 16566"/>
                <a:gd name="connsiteY21" fmla="*/ 69649 h 109875"/>
                <a:gd name="connsiteX22" fmla="*/ 1162 w 16566"/>
                <a:gd name="connsiteY22" fmla="*/ 65247 h 109875"/>
                <a:gd name="connsiteX23" fmla="*/ 1943 w 16566"/>
                <a:gd name="connsiteY23" fmla="*/ 55593 h 109875"/>
                <a:gd name="connsiteX24" fmla="*/ 935 w 16566"/>
                <a:gd name="connsiteY24" fmla="*/ 52084 h 109875"/>
                <a:gd name="connsiteX25" fmla="*/ 1902 w 16566"/>
                <a:gd name="connsiteY25" fmla="*/ 45794 h 109875"/>
                <a:gd name="connsiteX26" fmla="*/ 0 w 16566"/>
                <a:gd name="connsiteY26" fmla="*/ 28981 h 109875"/>
                <a:gd name="connsiteX27" fmla="*/ 2443 w 16566"/>
                <a:gd name="connsiteY27" fmla="*/ 28135 h 109875"/>
                <a:gd name="connsiteX28" fmla="*/ 2498 w 16566"/>
                <a:gd name="connsiteY28" fmla="*/ 15305 h 109875"/>
                <a:gd name="connsiteX29" fmla="*/ 4497 w 16566"/>
                <a:gd name="connsiteY29" fmla="*/ 19972 h 109875"/>
                <a:gd name="connsiteX30" fmla="*/ 4553 w 16566"/>
                <a:gd name="connsiteY30" fmla="*/ 7882 h 109875"/>
                <a:gd name="connsiteX31" fmla="*/ 5990 w 16566"/>
                <a:gd name="connsiteY31" fmla="*/ 17931 h 109875"/>
                <a:gd name="connsiteX32" fmla="*/ 6875 w 16566"/>
                <a:gd name="connsiteY32" fmla="*/ 3743 h 109875"/>
                <a:gd name="connsiteX33" fmla="*/ 8046 w 16566"/>
                <a:gd name="connsiteY33" fmla="*/ 17220 h 109875"/>
                <a:gd name="connsiteX34" fmla="*/ 9999 w 16566"/>
                <a:gd name="connsiteY34" fmla="*/ 0 h 109875"/>
                <a:gd name="connsiteX35" fmla="*/ 10855 w 16566"/>
                <a:gd name="connsiteY35" fmla="*/ 17813 h 109875"/>
                <a:gd name="connsiteX0" fmla="*/ 10855 w 16585"/>
                <a:gd name="connsiteY0" fmla="*/ 17813 h 109875"/>
                <a:gd name="connsiteX1" fmla="*/ 13586 w 16585"/>
                <a:gd name="connsiteY1" fmla="*/ 4695 h 109875"/>
                <a:gd name="connsiteX2" fmla="*/ 12519 w 16585"/>
                <a:gd name="connsiteY2" fmla="*/ 21735 h 109875"/>
                <a:gd name="connsiteX3" fmla="*/ 14186 w 16585"/>
                <a:gd name="connsiteY3" fmla="*/ 22640 h 109875"/>
                <a:gd name="connsiteX4" fmla="*/ 13544 w 16585"/>
                <a:gd name="connsiteY4" fmla="*/ 34365 h 109875"/>
                <a:gd name="connsiteX5" fmla="*/ 15091 w 16585"/>
                <a:gd name="connsiteY5" fmla="*/ 37066 h 109875"/>
                <a:gd name="connsiteX6" fmla="*/ 13843 w 16585"/>
                <a:gd name="connsiteY6" fmla="*/ 44650 h 109875"/>
                <a:gd name="connsiteX7" fmla="*/ 15420 w 16585"/>
                <a:gd name="connsiteY7" fmla="*/ 50797 h 109875"/>
                <a:gd name="connsiteX8" fmla="*/ 14027 w 16585"/>
                <a:gd name="connsiteY8" fmla="*/ 60447 h 109875"/>
                <a:gd name="connsiteX9" fmla="*/ 16566 w 16585"/>
                <a:gd name="connsiteY9" fmla="*/ 74683 h 109875"/>
                <a:gd name="connsiteX10" fmla="*/ 13910 w 16585"/>
                <a:gd name="connsiteY10" fmla="*/ 74772 h 109875"/>
                <a:gd name="connsiteX11" fmla="*/ 14190 w 16585"/>
                <a:gd name="connsiteY11" fmla="*/ 85837 h 109875"/>
                <a:gd name="connsiteX12" fmla="*/ 11779 w 16585"/>
                <a:gd name="connsiteY12" fmla="*/ 84696 h 109875"/>
                <a:gd name="connsiteX13" fmla="*/ 11354 w 16585"/>
                <a:gd name="connsiteY13" fmla="*/ 102004 h 109875"/>
                <a:gd name="connsiteX14" fmla="*/ 8647 w 16585"/>
                <a:gd name="connsiteY14" fmla="*/ 93443 h 109875"/>
                <a:gd name="connsiteX15" fmla="*/ 6832 w 16585"/>
                <a:gd name="connsiteY15" fmla="*/ 109875 h 109875"/>
                <a:gd name="connsiteX16" fmla="*/ 6035 w 16585"/>
                <a:gd name="connsiteY16" fmla="*/ 91273 h 109875"/>
                <a:gd name="connsiteX17" fmla="*/ 3847 w 16585"/>
                <a:gd name="connsiteY17" fmla="*/ 100488 h 109875"/>
                <a:gd name="connsiteX18" fmla="*/ 4005 w 16585"/>
                <a:gd name="connsiteY18" fmla="*/ 82905 h 109875"/>
                <a:gd name="connsiteX19" fmla="*/ 2192 w 16585"/>
                <a:gd name="connsiteY19" fmla="*/ 77007 h 109875"/>
                <a:gd name="connsiteX20" fmla="*/ 2620 w 16585"/>
                <a:gd name="connsiteY20" fmla="*/ 69649 h 109875"/>
                <a:gd name="connsiteX21" fmla="*/ 1162 w 16585"/>
                <a:gd name="connsiteY21" fmla="*/ 65247 h 109875"/>
                <a:gd name="connsiteX22" fmla="*/ 1943 w 16585"/>
                <a:gd name="connsiteY22" fmla="*/ 55593 h 109875"/>
                <a:gd name="connsiteX23" fmla="*/ 935 w 16585"/>
                <a:gd name="connsiteY23" fmla="*/ 52084 h 109875"/>
                <a:gd name="connsiteX24" fmla="*/ 1902 w 16585"/>
                <a:gd name="connsiteY24" fmla="*/ 45794 h 109875"/>
                <a:gd name="connsiteX25" fmla="*/ 0 w 16585"/>
                <a:gd name="connsiteY25" fmla="*/ 28981 h 109875"/>
                <a:gd name="connsiteX26" fmla="*/ 2443 w 16585"/>
                <a:gd name="connsiteY26" fmla="*/ 28135 h 109875"/>
                <a:gd name="connsiteX27" fmla="*/ 2498 w 16585"/>
                <a:gd name="connsiteY27" fmla="*/ 15305 h 109875"/>
                <a:gd name="connsiteX28" fmla="*/ 4497 w 16585"/>
                <a:gd name="connsiteY28" fmla="*/ 19972 h 109875"/>
                <a:gd name="connsiteX29" fmla="*/ 4553 w 16585"/>
                <a:gd name="connsiteY29" fmla="*/ 7882 h 109875"/>
                <a:gd name="connsiteX30" fmla="*/ 5990 w 16585"/>
                <a:gd name="connsiteY30" fmla="*/ 17931 h 109875"/>
                <a:gd name="connsiteX31" fmla="*/ 6875 w 16585"/>
                <a:gd name="connsiteY31" fmla="*/ 3743 h 109875"/>
                <a:gd name="connsiteX32" fmla="*/ 8046 w 16585"/>
                <a:gd name="connsiteY32" fmla="*/ 17220 h 109875"/>
                <a:gd name="connsiteX33" fmla="*/ 9999 w 16585"/>
                <a:gd name="connsiteY33" fmla="*/ 0 h 109875"/>
                <a:gd name="connsiteX34" fmla="*/ 10855 w 16585"/>
                <a:gd name="connsiteY34" fmla="*/ 17813 h 109875"/>
                <a:gd name="connsiteX0" fmla="*/ 10855 w 15618"/>
                <a:gd name="connsiteY0" fmla="*/ 17813 h 109875"/>
                <a:gd name="connsiteX1" fmla="*/ 13586 w 15618"/>
                <a:gd name="connsiteY1" fmla="*/ 4695 h 109875"/>
                <a:gd name="connsiteX2" fmla="*/ 12519 w 15618"/>
                <a:gd name="connsiteY2" fmla="*/ 21735 h 109875"/>
                <a:gd name="connsiteX3" fmla="*/ 14186 w 15618"/>
                <a:gd name="connsiteY3" fmla="*/ 22640 h 109875"/>
                <a:gd name="connsiteX4" fmla="*/ 13544 w 15618"/>
                <a:gd name="connsiteY4" fmla="*/ 34365 h 109875"/>
                <a:gd name="connsiteX5" fmla="*/ 15091 w 15618"/>
                <a:gd name="connsiteY5" fmla="*/ 37066 h 109875"/>
                <a:gd name="connsiteX6" fmla="*/ 13843 w 15618"/>
                <a:gd name="connsiteY6" fmla="*/ 44650 h 109875"/>
                <a:gd name="connsiteX7" fmla="*/ 15420 w 15618"/>
                <a:gd name="connsiteY7" fmla="*/ 50797 h 109875"/>
                <a:gd name="connsiteX8" fmla="*/ 14027 w 15618"/>
                <a:gd name="connsiteY8" fmla="*/ 60447 h 109875"/>
                <a:gd name="connsiteX9" fmla="*/ 15599 w 15618"/>
                <a:gd name="connsiteY9" fmla="*/ 68832 h 109875"/>
                <a:gd name="connsiteX10" fmla="*/ 13910 w 15618"/>
                <a:gd name="connsiteY10" fmla="*/ 74772 h 109875"/>
                <a:gd name="connsiteX11" fmla="*/ 14190 w 15618"/>
                <a:gd name="connsiteY11" fmla="*/ 85837 h 109875"/>
                <a:gd name="connsiteX12" fmla="*/ 11779 w 15618"/>
                <a:gd name="connsiteY12" fmla="*/ 84696 h 109875"/>
                <a:gd name="connsiteX13" fmla="*/ 11354 w 15618"/>
                <a:gd name="connsiteY13" fmla="*/ 102004 h 109875"/>
                <a:gd name="connsiteX14" fmla="*/ 8647 w 15618"/>
                <a:gd name="connsiteY14" fmla="*/ 93443 h 109875"/>
                <a:gd name="connsiteX15" fmla="*/ 6832 w 15618"/>
                <a:gd name="connsiteY15" fmla="*/ 109875 h 109875"/>
                <a:gd name="connsiteX16" fmla="*/ 6035 w 15618"/>
                <a:gd name="connsiteY16" fmla="*/ 91273 h 109875"/>
                <a:gd name="connsiteX17" fmla="*/ 3847 w 15618"/>
                <a:gd name="connsiteY17" fmla="*/ 100488 h 109875"/>
                <a:gd name="connsiteX18" fmla="*/ 4005 w 15618"/>
                <a:gd name="connsiteY18" fmla="*/ 82905 h 109875"/>
                <a:gd name="connsiteX19" fmla="*/ 2192 w 15618"/>
                <a:gd name="connsiteY19" fmla="*/ 77007 h 109875"/>
                <a:gd name="connsiteX20" fmla="*/ 2620 w 15618"/>
                <a:gd name="connsiteY20" fmla="*/ 69649 h 109875"/>
                <a:gd name="connsiteX21" fmla="*/ 1162 w 15618"/>
                <a:gd name="connsiteY21" fmla="*/ 65247 h 109875"/>
                <a:gd name="connsiteX22" fmla="*/ 1943 w 15618"/>
                <a:gd name="connsiteY22" fmla="*/ 55593 h 109875"/>
                <a:gd name="connsiteX23" fmla="*/ 935 w 15618"/>
                <a:gd name="connsiteY23" fmla="*/ 52084 h 109875"/>
                <a:gd name="connsiteX24" fmla="*/ 1902 w 15618"/>
                <a:gd name="connsiteY24" fmla="*/ 45794 h 109875"/>
                <a:gd name="connsiteX25" fmla="*/ 0 w 15618"/>
                <a:gd name="connsiteY25" fmla="*/ 28981 h 109875"/>
                <a:gd name="connsiteX26" fmla="*/ 2443 w 15618"/>
                <a:gd name="connsiteY26" fmla="*/ 28135 h 109875"/>
                <a:gd name="connsiteX27" fmla="*/ 2498 w 15618"/>
                <a:gd name="connsiteY27" fmla="*/ 15305 h 109875"/>
                <a:gd name="connsiteX28" fmla="*/ 4497 w 15618"/>
                <a:gd name="connsiteY28" fmla="*/ 19972 h 109875"/>
                <a:gd name="connsiteX29" fmla="*/ 4553 w 15618"/>
                <a:gd name="connsiteY29" fmla="*/ 7882 h 109875"/>
                <a:gd name="connsiteX30" fmla="*/ 5990 w 15618"/>
                <a:gd name="connsiteY30" fmla="*/ 17931 h 109875"/>
                <a:gd name="connsiteX31" fmla="*/ 6875 w 15618"/>
                <a:gd name="connsiteY31" fmla="*/ 3743 h 109875"/>
                <a:gd name="connsiteX32" fmla="*/ 8046 w 15618"/>
                <a:gd name="connsiteY32" fmla="*/ 17220 h 109875"/>
                <a:gd name="connsiteX33" fmla="*/ 9999 w 15618"/>
                <a:gd name="connsiteY33" fmla="*/ 0 h 109875"/>
                <a:gd name="connsiteX34" fmla="*/ 10855 w 15618"/>
                <a:gd name="connsiteY34" fmla="*/ 17813 h 109875"/>
                <a:gd name="connsiteX0" fmla="*/ 10855 w 15599"/>
                <a:gd name="connsiteY0" fmla="*/ 17813 h 109875"/>
                <a:gd name="connsiteX1" fmla="*/ 13586 w 15599"/>
                <a:gd name="connsiteY1" fmla="*/ 4695 h 109875"/>
                <a:gd name="connsiteX2" fmla="*/ 12519 w 15599"/>
                <a:gd name="connsiteY2" fmla="*/ 21735 h 109875"/>
                <a:gd name="connsiteX3" fmla="*/ 14186 w 15599"/>
                <a:gd name="connsiteY3" fmla="*/ 22640 h 109875"/>
                <a:gd name="connsiteX4" fmla="*/ 13544 w 15599"/>
                <a:gd name="connsiteY4" fmla="*/ 34365 h 109875"/>
                <a:gd name="connsiteX5" fmla="*/ 15091 w 15599"/>
                <a:gd name="connsiteY5" fmla="*/ 37066 h 109875"/>
                <a:gd name="connsiteX6" fmla="*/ 13843 w 15599"/>
                <a:gd name="connsiteY6" fmla="*/ 44650 h 109875"/>
                <a:gd name="connsiteX7" fmla="*/ 15420 w 15599"/>
                <a:gd name="connsiteY7" fmla="*/ 50797 h 109875"/>
                <a:gd name="connsiteX8" fmla="*/ 14027 w 15599"/>
                <a:gd name="connsiteY8" fmla="*/ 60447 h 109875"/>
                <a:gd name="connsiteX9" fmla="*/ 15599 w 15599"/>
                <a:gd name="connsiteY9" fmla="*/ 68832 h 109875"/>
                <a:gd name="connsiteX10" fmla="*/ 13910 w 15599"/>
                <a:gd name="connsiteY10" fmla="*/ 74772 h 109875"/>
                <a:gd name="connsiteX11" fmla="*/ 14190 w 15599"/>
                <a:gd name="connsiteY11" fmla="*/ 85837 h 109875"/>
                <a:gd name="connsiteX12" fmla="*/ 11779 w 15599"/>
                <a:gd name="connsiteY12" fmla="*/ 84696 h 109875"/>
                <a:gd name="connsiteX13" fmla="*/ 11354 w 15599"/>
                <a:gd name="connsiteY13" fmla="*/ 102004 h 109875"/>
                <a:gd name="connsiteX14" fmla="*/ 8647 w 15599"/>
                <a:gd name="connsiteY14" fmla="*/ 93443 h 109875"/>
                <a:gd name="connsiteX15" fmla="*/ 6832 w 15599"/>
                <a:gd name="connsiteY15" fmla="*/ 109875 h 109875"/>
                <a:gd name="connsiteX16" fmla="*/ 6035 w 15599"/>
                <a:gd name="connsiteY16" fmla="*/ 91273 h 109875"/>
                <a:gd name="connsiteX17" fmla="*/ 3847 w 15599"/>
                <a:gd name="connsiteY17" fmla="*/ 100488 h 109875"/>
                <a:gd name="connsiteX18" fmla="*/ 4005 w 15599"/>
                <a:gd name="connsiteY18" fmla="*/ 82905 h 109875"/>
                <a:gd name="connsiteX19" fmla="*/ 2192 w 15599"/>
                <a:gd name="connsiteY19" fmla="*/ 77007 h 109875"/>
                <a:gd name="connsiteX20" fmla="*/ 2620 w 15599"/>
                <a:gd name="connsiteY20" fmla="*/ 69649 h 109875"/>
                <a:gd name="connsiteX21" fmla="*/ 1162 w 15599"/>
                <a:gd name="connsiteY21" fmla="*/ 65247 h 109875"/>
                <a:gd name="connsiteX22" fmla="*/ 1943 w 15599"/>
                <a:gd name="connsiteY22" fmla="*/ 55593 h 109875"/>
                <a:gd name="connsiteX23" fmla="*/ 935 w 15599"/>
                <a:gd name="connsiteY23" fmla="*/ 52084 h 109875"/>
                <a:gd name="connsiteX24" fmla="*/ 1902 w 15599"/>
                <a:gd name="connsiteY24" fmla="*/ 45794 h 109875"/>
                <a:gd name="connsiteX25" fmla="*/ 0 w 15599"/>
                <a:gd name="connsiteY25" fmla="*/ 28981 h 109875"/>
                <a:gd name="connsiteX26" fmla="*/ 2443 w 15599"/>
                <a:gd name="connsiteY26" fmla="*/ 28135 h 109875"/>
                <a:gd name="connsiteX27" fmla="*/ 2498 w 15599"/>
                <a:gd name="connsiteY27" fmla="*/ 15305 h 109875"/>
                <a:gd name="connsiteX28" fmla="*/ 4497 w 15599"/>
                <a:gd name="connsiteY28" fmla="*/ 19972 h 109875"/>
                <a:gd name="connsiteX29" fmla="*/ 4553 w 15599"/>
                <a:gd name="connsiteY29" fmla="*/ 7882 h 109875"/>
                <a:gd name="connsiteX30" fmla="*/ 5990 w 15599"/>
                <a:gd name="connsiteY30" fmla="*/ 17931 h 109875"/>
                <a:gd name="connsiteX31" fmla="*/ 6875 w 15599"/>
                <a:gd name="connsiteY31" fmla="*/ 3743 h 109875"/>
                <a:gd name="connsiteX32" fmla="*/ 8046 w 15599"/>
                <a:gd name="connsiteY32" fmla="*/ 17220 h 109875"/>
                <a:gd name="connsiteX33" fmla="*/ 9999 w 15599"/>
                <a:gd name="connsiteY33" fmla="*/ 0 h 109875"/>
                <a:gd name="connsiteX34" fmla="*/ 10855 w 15599"/>
                <a:gd name="connsiteY34" fmla="*/ 17813 h 109875"/>
                <a:gd name="connsiteX0" fmla="*/ 10855 w 15599"/>
                <a:gd name="connsiteY0" fmla="*/ 17813 h 109875"/>
                <a:gd name="connsiteX1" fmla="*/ 13586 w 15599"/>
                <a:gd name="connsiteY1" fmla="*/ 4695 h 109875"/>
                <a:gd name="connsiteX2" fmla="*/ 12519 w 15599"/>
                <a:gd name="connsiteY2" fmla="*/ 21735 h 109875"/>
                <a:gd name="connsiteX3" fmla="*/ 14186 w 15599"/>
                <a:gd name="connsiteY3" fmla="*/ 22640 h 109875"/>
                <a:gd name="connsiteX4" fmla="*/ 13544 w 15599"/>
                <a:gd name="connsiteY4" fmla="*/ 34365 h 109875"/>
                <a:gd name="connsiteX5" fmla="*/ 15091 w 15599"/>
                <a:gd name="connsiteY5" fmla="*/ 37066 h 109875"/>
                <a:gd name="connsiteX6" fmla="*/ 13843 w 15599"/>
                <a:gd name="connsiteY6" fmla="*/ 44650 h 109875"/>
                <a:gd name="connsiteX7" fmla="*/ 15420 w 15599"/>
                <a:gd name="connsiteY7" fmla="*/ 50797 h 109875"/>
                <a:gd name="connsiteX8" fmla="*/ 14027 w 15599"/>
                <a:gd name="connsiteY8" fmla="*/ 60447 h 109875"/>
                <a:gd name="connsiteX9" fmla="*/ 15599 w 15599"/>
                <a:gd name="connsiteY9" fmla="*/ 68832 h 109875"/>
                <a:gd name="connsiteX10" fmla="*/ 13910 w 15599"/>
                <a:gd name="connsiteY10" fmla="*/ 74772 h 109875"/>
                <a:gd name="connsiteX11" fmla="*/ 14190 w 15599"/>
                <a:gd name="connsiteY11" fmla="*/ 85837 h 109875"/>
                <a:gd name="connsiteX12" fmla="*/ 11779 w 15599"/>
                <a:gd name="connsiteY12" fmla="*/ 84696 h 109875"/>
                <a:gd name="connsiteX13" fmla="*/ 11354 w 15599"/>
                <a:gd name="connsiteY13" fmla="*/ 102004 h 109875"/>
                <a:gd name="connsiteX14" fmla="*/ 8647 w 15599"/>
                <a:gd name="connsiteY14" fmla="*/ 93443 h 109875"/>
                <a:gd name="connsiteX15" fmla="*/ 6832 w 15599"/>
                <a:gd name="connsiteY15" fmla="*/ 109875 h 109875"/>
                <a:gd name="connsiteX16" fmla="*/ 6035 w 15599"/>
                <a:gd name="connsiteY16" fmla="*/ 91273 h 109875"/>
                <a:gd name="connsiteX17" fmla="*/ 3847 w 15599"/>
                <a:gd name="connsiteY17" fmla="*/ 100488 h 109875"/>
                <a:gd name="connsiteX18" fmla="*/ 4005 w 15599"/>
                <a:gd name="connsiteY18" fmla="*/ 82905 h 109875"/>
                <a:gd name="connsiteX19" fmla="*/ 2192 w 15599"/>
                <a:gd name="connsiteY19" fmla="*/ 77007 h 109875"/>
                <a:gd name="connsiteX20" fmla="*/ 2620 w 15599"/>
                <a:gd name="connsiteY20" fmla="*/ 69649 h 109875"/>
                <a:gd name="connsiteX21" fmla="*/ 1162 w 15599"/>
                <a:gd name="connsiteY21" fmla="*/ 65247 h 109875"/>
                <a:gd name="connsiteX22" fmla="*/ 1943 w 15599"/>
                <a:gd name="connsiteY22" fmla="*/ 55593 h 109875"/>
                <a:gd name="connsiteX23" fmla="*/ 935 w 15599"/>
                <a:gd name="connsiteY23" fmla="*/ 52084 h 109875"/>
                <a:gd name="connsiteX24" fmla="*/ 1902 w 15599"/>
                <a:gd name="connsiteY24" fmla="*/ 45794 h 109875"/>
                <a:gd name="connsiteX25" fmla="*/ 0 w 15599"/>
                <a:gd name="connsiteY25" fmla="*/ 28981 h 109875"/>
                <a:gd name="connsiteX26" fmla="*/ 2443 w 15599"/>
                <a:gd name="connsiteY26" fmla="*/ 28135 h 109875"/>
                <a:gd name="connsiteX27" fmla="*/ 2498 w 15599"/>
                <a:gd name="connsiteY27" fmla="*/ 15305 h 109875"/>
                <a:gd name="connsiteX28" fmla="*/ 4497 w 15599"/>
                <a:gd name="connsiteY28" fmla="*/ 19972 h 109875"/>
                <a:gd name="connsiteX29" fmla="*/ 4553 w 15599"/>
                <a:gd name="connsiteY29" fmla="*/ 7882 h 109875"/>
                <a:gd name="connsiteX30" fmla="*/ 5990 w 15599"/>
                <a:gd name="connsiteY30" fmla="*/ 17931 h 109875"/>
                <a:gd name="connsiteX31" fmla="*/ 6875 w 15599"/>
                <a:gd name="connsiteY31" fmla="*/ 3743 h 109875"/>
                <a:gd name="connsiteX32" fmla="*/ 8046 w 15599"/>
                <a:gd name="connsiteY32" fmla="*/ 17220 h 109875"/>
                <a:gd name="connsiteX33" fmla="*/ 9999 w 15599"/>
                <a:gd name="connsiteY33" fmla="*/ 0 h 109875"/>
                <a:gd name="connsiteX34" fmla="*/ 10855 w 15599"/>
                <a:gd name="connsiteY34" fmla="*/ 17813 h 10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599" h="109875">
                  <a:moveTo>
                    <a:pt x="10855" y="17813"/>
                  </a:moveTo>
                  <a:lnTo>
                    <a:pt x="13586" y="4695"/>
                  </a:lnTo>
                  <a:cubicBezTo>
                    <a:pt x="13498" y="6621"/>
                    <a:pt x="12607" y="19809"/>
                    <a:pt x="12519" y="21735"/>
                  </a:cubicBezTo>
                  <a:lnTo>
                    <a:pt x="14186" y="22640"/>
                  </a:lnTo>
                  <a:lnTo>
                    <a:pt x="13544" y="34365"/>
                  </a:lnTo>
                  <a:lnTo>
                    <a:pt x="15091" y="37066"/>
                  </a:lnTo>
                  <a:cubicBezTo>
                    <a:pt x="15231" y="37101"/>
                    <a:pt x="14042" y="44058"/>
                    <a:pt x="13843" y="44650"/>
                  </a:cubicBezTo>
                  <a:lnTo>
                    <a:pt x="15420" y="50797"/>
                  </a:lnTo>
                  <a:lnTo>
                    <a:pt x="14027" y="60447"/>
                  </a:lnTo>
                  <a:cubicBezTo>
                    <a:pt x="14485" y="63697"/>
                    <a:pt x="15309" y="67030"/>
                    <a:pt x="15599" y="68832"/>
                  </a:cubicBezTo>
                  <a:lnTo>
                    <a:pt x="13910" y="74772"/>
                  </a:lnTo>
                  <a:cubicBezTo>
                    <a:pt x="14011" y="75779"/>
                    <a:pt x="14089" y="84830"/>
                    <a:pt x="14190" y="85837"/>
                  </a:cubicBezTo>
                  <a:lnTo>
                    <a:pt x="11779" y="84696"/>
                  </a:lnTo>
                  <a:cubicBezTo>
                    <a:pt x="11508" y="90368"/>
                    <a:pt x="11420" y="99842"/>
                    <a:pt x="11354" y="102004"/>
                  </a:cubicBezTo>
                  <a:lnTo>
                    <a:pt x="8647" y="93443"/>
                  </a:lnTo>
                  <a:lnTo>
                    <a:pt x="6832" y="109875"/>
                  </a:lnTo>
                  <a:cubicBezTo>
                    <a:pt x="6525" y="102504"/>
                    <a:pt x="6219" y="94987"/>
                    <a:pt x="6035" y="91273"/>
                  </a:cubicBezTo>
                  <a:cubicBezTo>
                    <a:pt x="5806" y="92053"/>
                    <a:pt x="4282" y="98246"/>
                    <a:pt x="3847" y="100488"/>
                  </a:cubicBezTo>
                  <a:cubicBezTo>
                    <a:pt x="3837" y="98559"/>
                    <a:pt x="4022" y="83829"/>
                    <a:pt x="4005" y="82905"/>
                  </a:cubicBezTo>
                  <a:lnTo>
                    <a:pt x="2192" y="77007"/>
                  </a:lnTo>
                  <a:cubicBezTo>
                    <a:pt x="2406" y="73568"/>
                    <a:pt x="2402" y="73438"/>
                    <a:pt x="2620" y="69649"/>
                  </a:cubicBezTo>
                  <a:cubicBezTo>
                    <a:pt x="1873" y="67548"/>
                    <a:pt x="1168" y="65300"/>
                    <a:pt x="1162" y="65247"/>
                  </a:cubicBezTo>
                  <a:cubicBezTo>
                    <a:pt x="1574" y="60517"/>
                    <a:pt x="1840" y="56958"/>
                    <a:pt x="1943" y="55593"/>
                  </a:cubicBezTo>
                  <a:cubicBezTo>
                    <a:pt x="1748" y="54667"/>
                    <a:pt x="1374" y="53352"/>
                    <a:pt x="935" y="52084"/>
                  </a:cubicBezTo>
                  <a:cubicBezTo>
                    <a:pt x="1329" y="49793"/>
                    <a:pt x="1440" y="48182"/>
                    <a:pt x="1902" y="45794"/>
                  </a:cubicBezTo>
                  <a:cubicBezTo>
                    <a:pt x="1335" y="40992"/>
                    <a:pt x="362" y="30828"/>
                    <a:pt x="0" y="28981"/>
                  </a:cubicBezTo>
                  <a:lnTo>
                    <a:pt x="2443" y="28135"/>
                  </a:lnTo>
                  <a:cubicBezTo>
                    <a:pt x="2461" y="25614"/>
                    <a:pt x="2480" y="17826"/>
                    <a:pt x="2498" y="15305"/>
                  </a:cubicBezTo>
                  <a:lnTo>
                    <a:pt x="4497" y="19972"/>
                  </a:lnTo>
                  <a:cubicBezTo>
                    <a:pt x="4598" y="14528"/>
                    <a:pt x="4596" y="10840"/>
                    <a:pt x="4553" y="7882"/>
                  </a:cubicBezTo>
                  <a:cubicBezTo>
                    <a:pt x="5111" y="12344"/>
                    <a:pt x="5593" y="14404"/>
                    <a:pt x="5990" y="17931"/>
                  </a:cubicBezTo>
                  <a:cubicBezTo>
                    <a:pt x="6161" y="15608"/>
                    <a:pt x="6738" y="6909"/>
                    <a:pt x="6875" y="3743"/>
                  </a:cubicBezTo>
                  <a:lnTo>
                    <a:pt x="8046" y="17220"/>
                  </a:lnTo>
                  <a:lnTo>
                    <a:pt x="9999" y="0"/>
                  </a:lnTo>
                  <a:cubicBezTo>
                    <a:pt x="10284" y="4183"/>
                    <a:pt x="10570" y="13630"/>
                    <a:pt x="10855" y="17813"/>
                  </a:cubicBezTo>
                  <a:close/>
                </a:path>
              </a:pathLst>
            </a:custGeom>
            <a:grpFill/>
            <a:ln w="19050">
              <a:solidFill>
                <a:schemeClr val="tx1">
                  <a:lumMod val="50000"/>
                </a:schemeClr>
              </a:solidFill>
            </a:ln>
            <a:scene3d>
              <a:camera prst="orthographicFront" fov="0">
                <a:rot lat="0" lon="0" rev="0"/>
              </a:camera>
              <a:lightRig rig="glow" dir="t">
                <a:rot lat="0" lon="0" rev="6360000"/>
              </a:lightRig>
            </a:scene3d>
            <a:sp3d contourW="1000" prstMaterial="flat">
              <a:contourClr>
                <a:schemeClr val="accent5">
                  <a:satMod val="300000"/>
                </a:schemeClr>
              </a:contourClr>
            </a:sp3d>
          </p:spPr>
          <p:style>
            <a:lnRef idx="0">
              <a:schemeClr val="accent5"/>
            </a:lnRef>
            <a:fillRef idx="1003">
              <a:schemeClr val="dk1"/>
            </a:fillRef>
            <a:effectRef idx="3">
              <a:schemeClr val="accent5"/>
            </a:effectRef>
            <a:fontRef idx="minor">
              <a:schemeClr val="lt1"/>
            </a:fontRef>
          </p:style>
          <p:txBody>
            <a:bodyPr wrap="square" rtlCol="0">
              <a:spAutoFit/>
            </a:bodyPr>
            <a:lstStyle/>
            <a:p>
              <a:endParaRPr lang="en-US" dirty="0"/>
            </a:p>
          </p:txBody>
        </p:sp>
        <p:sp>
          <p:nvSpPr>
            <p:cNvPr id="33" name="TextBox 32"/>
            <p:cNvSpPr txBox="1"/>
            <p:nvPr/>
          </p:nvSpPr>
          <p:spPr>
            <a:xfrm>
              <a:off x="3342806" y="2784811"/>
              <a:ext cx="1393330" cy="584775"/>
            </a:xfrm>
            <a:custGeom>
              <a:avLst/>
              <a:gdLst>
                <a:gd name="connsiteX0" fmla="*/ 0 w 1191718"/>
                <a:gd name="connsiteY0" fmla="*/ 0 h 824459"/>
                <a:gd name="connsiteX1" fmla="*/ 1191718 w 1191718"/>
                <a:gd name="connsiteY1" fmla="*/ 0 h 824459"/>
                <a:gd name="connsiteX2" fmla="*/ 1191718 w 1191718"/>
                <a:gd name="connsiteY2" fmla="*/ 824459 h 824459"/>
                <a:gd name="connsiteX3" fmla="*/ 0 w 1191718"/>
                <a:gd name="connsiteY3" fmla="*/ 824459 h 824459"/>
                <a:gd name="connsiteX4" fmla="*/ 0 w 1191718"/>
                <a:gd name="connsiteY4" fmla="*/ 0 h 82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718" h="824459">
                  <a:moveTo>
                    <a:pt x="0" y="0"/>
                  </a:moveTo>
                  <a:lnTo>
                    <a:pt x="1191718" y="0"/>
                  </a:lnTo>
                  <a:lnTo>
                    <a:pt x="1191718" y="824459"/>
                  </a:lnTo>
                  <a:lnTo>
                    <a:pt x="0" y="824459"/>
                  </a:lnTo>
                  <a:lnTo>
                    <a:pt x="0" y="0"/>
                  </a:lnTo>
                  <a:close/>
                </a:path>
              </a:pathLst>
            </a:custGeom>
            <a:noFill/>
          </p:spPr>
          <p:txBody>
            <a:bodyPr wrap="none" rtlCol="0">
              <a:spAutoFit/>
            </a:bodyPr>
            <a:lstStyle/>
            <a:p>
              <a:r>
                <a:rPr lang="en-US" sz="3200" dirty="0" smtClean="0">
                  <a:effectLst>
                    <a:glow rad="101600">
                      <a:schemeClr val="bg1">
                        <a:lumMod val="95000"/>
                        <a:lumOff val="5000"/>
                        <a:alpha val="60000"/>
                      </a:schemeClr>
                    </a:glow>
                    <a:outerShdw blurRad="50800" dist="38100" dir="2700000" algn="tl" rotWithShape="0">
                      <a:prstClr val="black">
                        <a:alpha val="40000"/>
                      </a:prstClr>
                    </a:outerShdw>
                  </a:effectLst>
                  <a:latin typeface="Arial Black" pitchFamily="34" charset="0"/>
                </a:rPr>
                <a:t>noise</a:t>
              </a:r>
              <a:endParaRPr lang="en-US" sz="4000" dirty="0">
                <a:effectLst>
                  <a:glow rad="101600">
                    <a:schemeClr val="bg1">
                      <a:lumMod val="95000"/>
                      <a:lumOff val="5000"/>
                      <a:alpha val="60000"/>
                    </a:schemeClr>
                  </a:glow>
                  <a:outerShdw blurRad="50800" dist="38100" dir="2700000" algn="tl" rotWithShape="0">
                    <a:prstClr val="black">
                      <a:alpha val="40000"/>
                    </a:prstClr>
                  </a:outerShdw>
                </a:effectLst>
                <a:latin typeface="Arial Black" pitchFamily="34" charset="0"/>
              </a:endParaRPr>
            </a:p>
          </p:txBody>
        </p:sp>
      </p:grpSp>
      <p:sp>
        <p:nvSpPr>
          <p:cNvPr id="22" name="TextBox 21"/>
          <p:cNvSpPr txBox="1"/>
          <p:nvPr/>
        </p:nvSpPr>
        <p:spPr>
          <a:xfrm>
            <a:off x="6926391" y="1071959"/>
            <a:ext cx="2080817" cy="1055608"/>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800" dirty="0" smtClean="0"/>
              <a:t>Ease of</a:t>
            </a:r>
          </a:p>
          <a:p>
            <a:r>
              <a:rPr lang="en-US" sz="2800" dirty="0" smtClean="0"/>
              <a:t>Orientation</a:t>
            </a:r>
            <a:endParaRPr lang="en-US" sz="2800" dirty="0"/>
          </a:p>
        </p:txBody>
      </p:sp>
      <p:sp>
        <p:nvSpPr>
          <p:cNvPr id="14" name="Rectangle 13"/>
          <p:cNvSpPr/>
          <p:nvPr/>
        </p:nvSpPr>
        <p:spPr bwMode="auto">
          <a:xfrm>
            <a:off x="59960" y="6061440"/>
            <a:ext cx="4188918" cy="736600"/>
          </a:xfrm>
          <a:prstGeom prst="rect">
            <a:avLst/>
          </a:prstGeom>
          <a:solidFill>
            <a:schemeClr val="bg1"/>
          </a:solidFill>
          <a:ln w="12700">
            <a:solidFill>
              <a:schemeClr val="tx1">
                <a:lumMod val="65000"/>
              </a:schemeClr>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 name="Title 2"/>
          <p:cNvSpPr>
            <a:spLocks noGrp="1"/>
          </p:cNvSpPr>
          <p:nvPr>
            <p:ph type="title"/>
          </p:nvPr>
        </p:nvSpPr>
        <p:spPr/>
        <p:txBody>
          <a:bodyPr/>
          <a:lstStyle/>
          <a:p>
            <a:pPr algn="r"/>
            <a:r>
              <a:rPr smtClean="0"/>
              <a:t>Tensions</a:t>
            </a:r>
            <a:endParaRPr lang="en-US" dirty="0"/>
          </a:p>
        </p:txBody>
      </p:sp>
      <p:sp>
        <p:nvSpPr>
          <p:cNvPr id="12" name="TextBox 11"/>
          <p:cNvSpPr txBox="1"/>
          <p:nvPr/>
        </p:nvSpPr>
        <p:spPr>
          <a:xfrm>
            <a:off x="870369" y="6120362"/>
            <a:ext cx="3543662" cy="338554"/>
          </a:xfrm>
          <a:prstGeom prst="rect">
            <a:avLst/>
          </a:prstGeom>
          <a:noFill/>
        </p:spPr>
        <p:txBody>
          <a:bodyPr wrap="none" rtlCol="0">
            <a:spAutoFit/>
          </a:bodyPr>
          <a:lstStyle/>
          <a:p>
            <a:r>
              <a:rPr lang="en-US" sz="1600" dirty="0" smtClean="0">
                <a:solidFill>
                  <a:schemeClr val="accent6">
                    <a:lumMod val="60000"/>
                    <a:lumOff val="40000"/>
                  </a:schemeClr>
                </a:solidFill>
              </a:rPr>
              <a:t>Has a </a:t>
            </a:r>
            <a:r>
              <a:rPr lang="en-US" sz="1600" b="1" dirty="0" smtClean="0"/>
              <a:t>disruptive </a:t>
            </a:r>
            <a:r>
              <a:rPr lang="en-US" sz="1600" dirty="0" smtClean="0">
                <a:solidFill>
                  <a:schemeClr val="accent6">
                    <a:lumMod val="60000"/>
                    <a:lumOff val="40000"/>
                  </a:schemeClr>
                </a:solidFill>
              </a:rPr>
              <a:t>effect on the target.</a:t>
            </a:r>
            <a:endParaRPr lang="en-US" sz="1600" dirty="0">
              <a:solidFill>
                <a:schemeClr val="accent6">
                  <a:lumMod val="60000"/>
                  <a:lumOff val="40000"/>
                </a:schemeClr>
              </a:solidFill>
            </a:endParaRPr>
          </a:p>
        </p:txBody>
      </p:sp>
      <p:sp>
        <p:nvSpPr>
          <p:cNvPr id="13" name="TextBox 12"/>
          <p:cNvSpPr txBox="1"/>
          <p:nvPr/>
        </p:nvSpPr>
        <p:spPr>
          <a:xfrm>
            <a:off x="876718" y="6389350"/>
            <a:ext cx="3692549" cy="338554"/>
          </a:xfrm>
          <a:prstGeom prst="rect">
            <a:avLst/>
          </a:prstGeom>
          <a:noFill/>
        </p:spPr>
        <p:txBody>
          <a:bodyPr wrap="none" rtlCol="0">
            <a:spAutoFit/>
          </a:bodyPr>
          <a:lstStyle/>
          <a:p>
            <a:r>
              <a:rPr lang="en-US" sz="1600" dirty="0" smtClean="0">
                <a:solidFill>
                  <a:schemeClr val="accent6">
                    <a:lumMod val="60000"/>
                    <a:lumOff val="40000"/>
                  </a:schemeClr>
                </a:solidFill>
              </a:rPr>
              <a:t>Has an </a:t>
            </a:r>
            <a:r>
              <a:rPr lang="en-US" sz="1600" b="1" dirty="0" smtClean="0"/>
              <a:t>enhancing </a:t>
            </a:r>
            <a:r>
              <a:rPr lang="en-US" sz="1600" dirty="0" smtClean="0">
                <a:solidFill>
                  <a:schemeClr val="accent6">
                    <a:lumMod val="60000"/>
                    <a:lumOff val="40000"/>
                  </a:schemeClr>
                </a:solidFill>
              </a:rPr>
              <a:t>effect on the target.</a:t>
            </a:r>
            <a:endParaRPr lang="en-US" sz="1600" dirty="0">
              <a:solidFill>
                <a:schemeClr val="accent6">
                  <a:lumMod val="60000"/>
                  <a:lumOff val="40000"/>
                </a:schemeClr>
              </a:solidFill>
            </a:endParaRPr>
          </a:p>
        </p:txBody>
      </p:sp>
      <p:sp>
        <p:nvSpPr>
          <p:cNvPr id="15" name="Rectangle 14"/>
          <p:cNvSpPr/>
          <p:nvPr/>
        </p:nvSpPr>
        <p:spPr bwMode="auto">
          <a:xfrm>
            <a:off x="139334" y="5963016"/>
            <a:ext cx="736600" cy="228601"/>
          </a:xfrm>
          <a:prstGeom prst="rect">
            <a:avLst/>
          </a:prstGeom>
          <a:solidFill>
            <a:schemeClr val="bg1"/>
          </a:solidFill>
          <a:ln>
            <a:no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79011" y="5839815"/>
            <a:ext cx="978153" cy="369332"/>
          </a:xfrm>
          <a:prstGeom prst="rect">
            <a:avLst/>
          </a:prstGeom>
          <a:noFill/>
        </p:spPr>
        <p:txBody>
          <a:bodyPr wrap="none" rtlCol="0">
            <a:spAutoFit/>
          </a:bodyPr>
          <a:lstStyle/>
          <a:p>
            <a:r>
              <a:rPr lang="en-US" b="1" dirty="0" smtClean="0">
                <a:solidFill>
                  <a:schemeClr val="bg1">
                    <a:lumMod val="50000"/>
                    <a:lumOff val="50000"/>
                  </a:schemeClr>
                </a:solidFill>
              </a:rPr>
              <a:t>Legend</a:t>
            </a:r>
            <a:endParaRPr lang="en-US" b="1" dirty="0">
              <a:solidFill>
                <a:schemeClr val="bg1">
                  <a:lumMod val="50000"/>
                  <a:lumOff val="50000"/>
                </a:schemeClr>
              </a:solidFill>
            </a:endParaRPr>
          </a:p>
        </p:txBody>
      </p:sp>
      <p:sp>
        <p:nvSpPr>
          <p:cNvPr id="17" name="TextBox 16"/>
          <p:cNvSpPr txBox="1"/>
          <p:nvPr/>
        </p:nvSpPr>
        <p:spPr>
          <a:xfrm>
            <a:off x="509666" y="2557699"/>
            <a:ext cx="1229114" cy="578882"/>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800" dirty="0" smtClean="0"/>
              <a:t>Clarity</a:t>
            </a:r>
            <a:endParaRPr lang="en-US" sz="2800" dirty="0"/>
          </a:p>
        </p:txBody>
      </p:sp>
      <p:sp>
        <p:nvSpPr>
          <p:cNvPr id="18" name="TextBox 17"/>
          <p:cNvSpPr txBox="1"/>
          <p:nvPr/>
        </p:nvSpPr>
        <p:spPr>
          <a:xfrm>
            <a:off x="654105" y="933146"/>
            <a:ext cx="806439" cy="1015663"/>
          </a:xfrm>
          <a:prstGeom prst="rect">
            <a:avLst/>
          </a:prstGeom>
          <a:noFill/>
        </p:spPr>
        <p:txBody>
          <a:bodyPr wrap="none" rtlCol="0">
            <a:spAutoFit/>
          </a:bodyPr>
          <a:lstStyle/>
          <a:p>
            <a:r>
              <a:rPr lang="en-US" sz="2000" dirty="0" smtClean="0">
                <a:solidFill>
                  <a:schemeClr val="tx1">
                    <a:lumMod val="75000"/>
                  </a:schemeClr>
                </a:solidFill>
              </a:rPr>
              <a:t>Large</a:t>
            </a:r>
          </a:p>
          <a:p>
            <a:r>
              <a:rPr lang="en-US" sz="2000" dirty="0" smtClean="0">
                <a:solidFill>
                  <a:schemeClr val="tx1">
                    <a:lumMod val="75000"/>
                  </a:schemeClr>
                </a:solidFill>
              </a:rPr>
              <a:t>Data</a:t>
            </a:r>
          </a:p>
          <a:p>
            <a:r>
              <a:rPr lang="en-US" sz="2000" dirty="0" smtClean="0">
                <a:solidFill>
                  <a:schemeClr val="tx1">
                    <a:lumMod val="75000"/>
                  </a:schemeClr>
                </a:solidFill>
              </a:rPr>
              <a:t>Sets</a:t>
            </a:r>
          </a:p>
        </p:txBody>
      </p:sp>
      <p:sp>
        <p:nvSpPr>
          <p:cNvPr id="26" name="Freeform 25"/>
          <p:cNvSpPr/>
          <p:nvPr/>
        </p:nvSpPr>
        <p:spPr bwMode="auto">
          <a:xfrm rot="791605">
            <a:off x="1364105" y="1219963"/>
            <a:ext cx="1862804" cy="1017951"/>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88133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288948 h 457202"/>
              <a:gd name="connsiteX7" fmla="*/ 0 w 1169232"/>
              <a:gd name="connsiteY7" fmla="*/ 188133 h 457202"/>
              <a:gd name="connsiteX0" fmla="*/ 0 w 1398373"/>
              <a:gd name="connsiteY0" fmla="*/ 188133 h 457202"/>
              <a:gd name="connsiteX1" fmla="*/ 760749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2174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30903 h 457202"/>
              <a:gd name="connsiteX6" fmla="*/ 0 w 1398373"/>
              <a:gd name="connsiteY6" fmla="*/ 288948 h 457202"/>
              <a:gd name="connsiteX7" fmla="*/ 0 w 1398373"/>
              <a:gd name="connsiteY7" fmla="*/ 188133 h 457202"/>
              <a:gd name="connsiteX0" fmla="*/ 0 w 1271614"/>
              <a:gd name="connsiteY0" fmla="*/ 188133 h 457202"/>
              <a:gd name="connsiteX1" fmla="*/ 772937 w 1271614"/>
              <a:gd name="connsiteY1" fmla="*/ 122120 h 457202"/>
              <a:gd name="connsiteX2" fmla="*/ 731497 w 1271614"/>
              <a:gd name="connsiteY2" fmla="*/ 0 h 457202"/>
              <a:gd name="connsiteX3" fmla="*/ 1271614 w 1271614"/>
              <a:gd name="connsiteY3" fmla="*/ 228601 h 457202"/>
              <a:gd name="connsiteX4" fmla="*/ 724184 w 1271614"/>
              <a:gd name="connsiteY4" fmla="*/ 457202 h 457202"/>
              <a:gd name="connsiteX5" fmla="*/ 782689 w 1271614"/>
              <a:gd name="connsiteY5" fmla="*/ 330903 h 457202"/>
              <a:gd name="connsiteX6" fmla="*/ 0 w 1271614"/>
              <a:gd name="connsiteY6" fmla="*/ 288948 h 457202"/>
              <a:gd name="connsiteX7" fmla="*/ 0 w 1271614"/>
              <a:gd name="connsiteY7" fmla="*/ 188133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614" h="457202">
                <a:moveTo>
                  <a:pt x="0" y="188133"/>
                </a:moveTo>
                <a:lnTo>
                  <a:pt x="772937" y="122120"/>
                </a:lnTo>
                <a:lnTo>
                  <a:pt x="731497" y="0"/>
                </a:lnTo>
                <a:lnTo>
                  <a:pt x="1271614" y="228601"/>
                </a:lnTo>
                <a:lnTo>
                  <a:pt x="724184" y="457202"/>
                </a:lnTo>
                <a:lnTo>
                  <a:pt x="782689" y="330903"/>
                </a:lnTo>
                <a:lnTo>
                  <a:pt x="0" y="288948"/>
                </a:lnTo>
                <a:lnTo>
                  <a:pt x="0" y="188133"/>
                </a:lnTo>
                <a:close/>
              </a:path>
            </a:pathLst>
          </a:custGeom>
          <a:ln>
            <a:headEnd type="none" w="med" len="med"/>
            <a:tailEnd type="none" w="med" len="med"/>
          </a:ln>
        </p:spPr>
        <p:style>
          <a:lnRef idx="0">
            <a:schemeClr val="accent2"/>
          </a:lnRef>
          <a:fillRef idx="1002">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3" name="TextBox 22"/>
          <p:cNvSpPr txBox="1"/>
          <p:nvPr/>
        </p:nvSpPr>
        <p:spPr>
          <a:xfrm>
            <a:off x="4874929" y="4100284"/>
            <a:ext cx="2870431" cy="646986"/>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3200" dirty="0" smtClean="0"/>
              <a:t>Discoverability</a:t>
            </a:r>
            <a:endParaRPr lang="en-US" dirty="0"/>
          </a:p>
        </p:txBody>
      </p:sp>
      <p:sp>
        <p:nvSpPr>
          <p:cNvPr id="25" name="TextBox 24"/>
          <p:cNvSpPr txBox="1"/>
          <p:nvPr/>
        </p:nvSpPr>
        <p:spPr>
          <a:xfrm>
            <a:off x="2165299" y="3837485"/>
            <a:ext cx="1705926" cy="578882"/>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800" dirty="0" smtClean="0"/>
              <a:t>Efficiency</a:t>
            </a:r>
            <a:endParaRPr lang="en-US" dirty="0"/>
          </a:p>
        </p:txBody>
      </p:sp>
      <p:sp>
        <p:nvSpPr>
          <p:cNvPr id="30" name="Freeform 29"/>
          <p:cNvSpPr/>
          <p:nvPr/>
        </p:nvSpPr>
        <p:spPr bwMode="auto">
          <a:xfrm rot="7379868">
            <a:off x="2741399" y="3309670"/>
            <a:ext cx="1052735" cy="473935"/>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2" name="TextBox 31"/>
          <p:cNvSpPr txBox="1"/>
          <p:nvPr/>
        </p:nvSpPr>
        <p:spPr>
          <a:xfrm>
            <a:off x="7332534" y="3131225"/>
            <a:ext cx="1830566" cy="707886"/>
          </a:xfrm>
          <a:prstGeom prst="rect">
            <a:avLst/>
          </a:prstGeom>
          <a:noFill/>
        </p:spPr>
        <p:txBody>
          <a:bodyPr wrap="none" rtlCol="0">
            <a:spAutoFit/>
          </a:bodyPr>
          <a:lstStyle/>
          <a:p>
            <a:r>
              <a:rPr lang="en-US" sz="2000" dirty="0" smtClean="0">
                <a:solidFill>
                  <a:schemeClr val="tx1">
                    <a:lumMod val="75000"/>
                  </a:schemeClr>
                </a:solidFill>
              </a:rPr>
              <a:t>Tiny Views</a:t>
            </a:r>
          </a:p>
          <a:p>
            <a:r>
              <a:rPr lang="en-US" sz="2000" dirty="0" smtClean="0">
                <a:solidFill>
                  <a:schemeClr val="tx1">
                    <a:lumMod val="75000"/>
                  </a:schemeClr>
                </a:solidFill>
              </a:rPr>
              <a:t>Into Long Lists</a:t>
            </a:r>
          </a:p>
        </p:txBody>
      </p:sp>
      <p:sp>
        <p:nvSpPr>
          <p:cNvPr id="34" name="TextBox 33"/>
          <p:cNvSpPr txBox="1"/>
          <p:nvPr/>
        </p:nvSpPr>
        <p:spPr>
          <a:xfrm>
            <a:off x="1511354" y="203149"/>
            <a:ext cx="2367443" cy="707886"/>
          </a:xfrm>
          <a:prstGeom prst="rect">
            <a:avLst/>
          </a:prstGeom>
          <a:noFill/>
        </p:spPr>
        <p:txBody>
          <a:bodyPr wrap="none" rtlCol="0">
            <a:spAutoFit/>
          </a:bodyPr>
          <a:lstStyle/>
          <a:p>
            <a:r>
              <a:rPr lang="en-US" sz="2000" dirty="0" smtClean="0">
                <a:solidFill>
                  <a:schemeClr val="tx1">
                    <a:lumMod val="75000"/>
                  </a:schemeClr>
                </a:solidFill>
              </a:rPr>
              <a:t>Relevance/Contrast</a:t>
            </a:r>
          </a:p>
          <a:p>
            <a:r>
              <a:rPr lang="en-US" sz="2000" dirty="0" smtClean="0">
                <a:solidFill>
                  <a:schemeClr val="tx1">
                    <a:lumMod val="75000"/>
                  </a:schemeClr>
                </a:solidFill>
              </a:rPr>
              <a:t>Mismatch</a:t>
            </a:r>
          </a:p>
        </p:txBody>
      </p:sp>
      <p:sp>
        <p:nvSpPr>
          <p:cNvPr id="35" name="Freeform 34"/>
          <p:cNvSpPr/>
          <p:nvPr/>
        </p:nvSpPr>
        <p:spPr bwMode="auto">
          <a:xfrm rot="2885317">
            <a:off x="2722987" y="661961"/>
            <a:ext cx="1175421" cy="859353"/>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88133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288948 h 457202"/>
              <a:gd name="connsiteX7" fmla="*/ 0 w 1169232"/>
              <a:gd name="connsiteY7" fmla="*/ 188133 h 457202"/>
              <a:gd name="connsiteX0" fmla="*/ 0 w 1398373"/>
              <a:gd name="connsiteY0" fmla="*/ 188133 h 457202"/>
              <a:gd name="connsiteX1" fmla="*/ 760749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2174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30903 h 457202"/>
              <a:gd name="connsiteX6" fmla="*/ 0 w 1398373"/>
              <a:gd name="connsiteY6" fmla="*/ 288948 h 457202"/>
              <a:gd name="connsiteX7" fmla="*/ 0 w 1398373"/>
              <a:gd name="connsiteY7" fmla="*/ 188133 h 457202"/>
              <a:gd name="connsiteX0" fmla="*/ 0 w 1271614"/>
              <a:gd name="connsiteY0" fmla="*/ 188133 h 457202"/>
              <a:gd name="connsiteX1" fmla="*/ 772937 w 1271614"/>
              <a:gd name="connsiteY1" fmla="*/ 122120 h 457202"/>
              <a:gd name="connsiteX2" fmla="*/ 731497 w 1271614"/>
              <a:gd name="connsiteY2" fmla="*/ 0 h 457202"/>
              <a:gd name="connsiteX3" fmla="*/ 1271614 w 1271614"/>
              <a:gd name="connsiteY3" fmla="*/ 228601 h 457202"/>
              <a:gd name="connsiteX4" fmla="*/ 724184 w 1271614"/>
              <a:gd name="connsiteY4" fmla="*/ 457202 h 457202"/>
              <a:gd name="connsiteX5" fmla="*/ 782689 w 1271614"/>
              <a:gd name="connsiteY5" fmla="*/ 330903 h 457202"/>
              <a:gd name="connsiteX6" fmla="*/ 0 w 1271614"/>
              <a:gd name="connsiteY6" fmla="*/ 288948 h 457202"/>
              <a:gd name="connsiteX7" fmla="*/ 0 w 1271614"/>
              <a:gd name="connsiteY7" fmla="*/ 188133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614" h="457202">
                <a:moveTo>
                  <a:pt x="0" y="188133"/>
                </a:moveTo>
                <a:lnTo>
                  <a:pt x="772937" y="122120"/>
                </a:lnTo>
                <a:lnTo>
                  <a:pt x="731497" y="0"/>
                </a:lnTo>
                <a:lnTo>
                  <a:pt x="1271614" y="228601"/>
                </a:lnTo>
                <a:lnTo>
                  <a:pt x="724184" y="457202"/>
                </a:lnTo>
                <a:lnTo>
                  <a:pt x="782689" y="330903"/>
                </a:lnTo>
                <a:lnTo>
                  <a:pt x="0" y="288948"/>
                </a:lnTo>
                <a:lnTo>
                  <a:pt x="0" y="188133"/>
                </a:lnTo>
                <a:close/>
              </a:path>
            </a:pathLst>
          </a:custGeom>
          <a:ln>
            <a:headEnd type="none" w="med" len="med"/>
            <a:tailEnd type="none" w="med" len="med"/>
          </a:ln>
        </p:spPr>
        <p:style>
          <a:lnRef idx="0">
            <a:schemeClr val="accent2"/>
          </a:lnRef>
          <a:fillRef idx="1002">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6" name="Freeform 35"/>
          <p:cNvSpPr/>
          <p:nvPr/>
        </p:nvSpPr>
        <p:spPr bwMode="auto">
          <a:xfrm>
            <a:off x="163112" y="6463797"/>
            <a:ext cx="772941" cy="306449"/>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88133 h 457202"/>
              <a:gd name="connsiteX0" fmla="*/ 0 w 1169232"/>
              <a:gd name="connsiteY0" fmla="*/ 188133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288948 h 457202"/>
              <a:gd name="connsiteX7" fmla="*/ 0 w 1169232"/>
              <a:gd name="connsiteY7" fmla="*/ 188133 h 457202"/>
              <a:gd name="connsiteX0" fmla="*/ 0 w 1398373"/>
              <a:gd name="connsiteY0" fmla="*/ 188133 h 457202"/>
              <a:gd name="connsiteX1" fmla="*/ 760749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60749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1681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721746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07065 w 1398373"/>
              <a:gd name="connsiteY1" fmla="*/ 114301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09502 w 1398373"/>
              <a:gd name="connsiteY5" fmla="*/ 342902 h 457202"/>
              <a:gd name="connsiteX6" fmla="*/ 0 w 1398373"/>
              <a:gd name="connsiteY6" fmla="*/ 288948 h 457202"/>
              <a:gd name="connsiteX7" fmla="*/ 0 w 1398373"/>
              <a:gd name="connsiteY7" fmla="*/ 188133 h 457202"/>
              <a:gd name="connsiteX0" fmla="*/ 0 w 1398373"/>
              <a:gd name="connsiteY0" fmla="*/ 188133 h 457202"/>
              <a:gd name="connsiteX1" fmla="*/ 843629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838755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60749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60749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46957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08826 h 457202"/>
              <a:gd name="connsiteX6" fmla="*/ 0 w 1398373"/>
              <a:gd name="connsiteY6" fmla="*/ 288948 h 457202"/>
              <a:gd name="connsiteX7" fmla="*/ 0 w 1398373"/>
              <a:gd name="connsiteY7" fmla="*/ 188133 h 457202"/>
              <a:gd name="connsiteX0" fmla="*/ 0 w 1398373"/>
              <a:gd name="connsiteY0" fmla="*/ 188133 h 457202"/>
              <a:gd name="connsiteX1" fmla="*/ 772937 w 1398373"/>
              <a:gd name="connsiteY1" fmla="*/ 122120 h 457202"/>
              <a:gd name="connsiteX2" fmla="*/ 731497 w 1398373"/>
              <a:gd name="connsiteY2" fmla="*/ 0 h 457202"/>
              <a:gd name="connsiteX3" fmla="*/ 1398373 w 1398373"/>
              <a:gd name="connsiteY3" fmla="*/ 228601 h 457202"/>
              <a:gd name="connsiteX4" fmla="*/ 724184 w 1398373"/>
              <a:gd name="connsiteY4" fmla="*/ 457202 h 457202"/>
              <a:gd name="connsiteX5" fmla="*/ 782689 w 1398373"/>
              <a:gd name="connsiteY5" fmla="*/ 330903 h 457202"/>
              <a:gd name="connsiteX6" fmla="*/ 0 w 1398373"/>
              <a:gd name="connsiteY6" fmla="*/ 288948 h 457202"/>
              <a:gd name="connsiteX7" fmla="*/ 0 w 1398373"/>
              <a:gd name="connsiteY7" fmla="*/ 188133 h 457202"/>
              <a:gd name="connsiteX0" fmla="*/ 0 w 1271614"/>
              <a:gd name="connsiteY0" fmla="*/ 188133 h 457202"/>
              <a:gd name="connsiteX1" fmla="*/ 772937 w 1271614"/>
              <a:gd name="connsiteY1" fmla="*/ 122120 h 457202"/>
              <a:gd name="connsiteX2" fmla="*/ 731497 w 1271614"/>
              <a:gd name="connsiteY2" fmla="*/ 0 h 457202"/>
              <a:gd name="connsiteX3" fmla="*/ 1271614 w 1271614"/>
              <a:gd name="connsiteY3" fmla="*/ 228601 h 457202"/>
              <a:gd name="connsiteX4" fmla="*/ 724184 w 1271614"/>
              <a:gd name="connsiteY4" fmla="*/ 457202 h 457202"/>
              <a:gd name="connsiteX5" fmla="*/ 782689 w 1271614"/>
              <a:gd name="connsiteY5" fmla="*/ 330903 h 457202"/>
              <a:gd name="connsiteX6" fmla="*/ 0 w 1271614"/>
              <a:gd name="connsiteY6" fmla="*/ 288948 h 457202"/>
              <a:gd name="connsiteX7" fmla="*/ 0 w 1271614"/>
              <a:gd name="connsiteY7" fmla="*/ 188133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614" h="457202">
                <a:moveTo>
                  <a:pt x="0" y="188133"/>
                </a:moveTo>
                <a:lnTo>
                  <a:pt x="772937" y="122120"/>
                </a:lnTo>
                <a:lnTo>
                  <a:pt x="731497" y="0"/>
                </a:lnTo>
                <a:lnTo>
                  <a:pt x="1271614" y="228601"/>
                </a:lnTo>
                <a:lnTo>
                  <a:pt x="724184" y="457202"/>
                </a:lnTo>
                <a:lnTo>
                  <a:pt x="782689" y="330903"/>
                </a:lnTo>
                <a:lnTo>
                  <a:pt x="0" y="288948"/>
                </a:lnTo>
                <a:lnTo>
                  <a:pt x="0" y="188133"/>
                </a:lnTo>
                <a:close/>
              </a:path>
            </a:pathLst>
          </a:custGeom>
          <a:ln>
            <a:headEnd type="none" w="med" len="med"/>
            <a:tailEnd type="none" w="med" len="med"/>
          </a:ln>
        </p:spPr>
        <p:style>
          <a:lnRef idx="0">
            <a:schemeClr val="accent2"/>
          </a:lnRef>
          <a:fillRef idx="1002">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39" name="TextBox 38"/>
          <p:cNvSpPr txBox="1"/>
          <p:nvPr/>
        </p:nvSpPr>
        <p:spPr>
          <a:xfrm>
            <a:off x="5152297" y="2736492"/>
            <a:ext cx="1931939" cy="707886"/>
          </a:xfrm>
          <a:prstGeom prst="rect">
            <a:avLst/>
          </a:prstGeom>
          <a:noFill/>
        </p:spPr>
        <p:txBody>
          <a:bodyPr wrap="none" rtlCol="0">
            <a:spAutoFit/>
          </a:bodyPr>
          <a:lstStyle/>
          <a:p>
            <a:r>
              <a:rPr lang="en-US" sz="2000" dirty="0" smtClean="0">
                <a:solidFill>
                  <a:schemeClr val="tx1">
                    <a:lumMod val="75000"/>
                  </a:schemeClr>
                </a:solidFill>
              </a:rPr>
              <a:t>Variance from </a:t>
            </a:r>
          </a:p>
          <a:p>
            <a:r>
              <a:rPr lang="en-US" sz="2000" dirty="0" smtClean="0">
                <a:solidFill>
                  <a:schemeClr val="tx1">
                    <a:lumMod val="75000"/>
                  </a:schemeClr>
                </a:solidFill>
              </a:rPr>
              <a:t>the User Model</a:t>
            </a:r>
          </a:p>
        </p:txBody>
      </p:sp>
      <p:sp>
        <p:nvSpPr>
          <p:cNvPr id="43" name="TextBox 42"/>
          <p:cNvSpPr txBox="1"/>
          <p:nvPr/>
        </p:nvSpPr>
        <p:spPr>
          <a:xfrm>
            <a:off x="320466" y="4095600"/>
            <a:ext cx="1367106" cy="707886"/>
          </a:xfrm>
          <a:prstGeom prst="rect">
            <a:avLst/>
          </a:prstGeom>
          <a:noFill/>
        </p:spPr>
        <p:txBody>
          <a:bodyPr wrap="none" rtlCol="0">
            <a:spAutoFit/>
          </a:bodyPr>
          <a:lstStyle/>
          <a:p>
            <a:r>
              <a:rPr lang="en-US" sz="2000" dirty="0" smtClean="0">
                <a:solidFill>
                  <a:schemeClr val="tx1">
                    <a:lumMod val="75000"/>
                  </a:schemeClr>
                </a:solidFill>
              </a:rPr>
              <a:t>Stacked or</a:t>
            </a:r>
          </a:p>
          <a:p>
            <a:r>
              <a:rPr lang="en-US" sz="2000" dirty="0" smtClean="0">
                <a:solidFill>
                  <a:schemeClr val="tx1">
                    <a:lumMod val="75000"/>
                  </a:schemeClr>
                </a:solidFill>
              </a:rPr>
              <a:t>Serial UIs</a:t>
            </a:r>
          </a:p>
        </p:txBody>
      </p:sp>
      <p:sp>
        <p:nvSpPr>
          <p:cNvPr id="45" name="Freeform 44"/>
          <p:cNvSpPr/>
          <p:nvPr/>
        </p:nvSpPr>
        <p:spPr bwMode="auto">
          <a:xfrm rot="16200000">
            <a:off x="506521" y="3375944"/>
            <a:ext cx="1015889" cy="439963"/>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nvGrpSpPr>
          <p:cNvPr id="4" name="Group 75"/>
          <p:cNvGrpSpPr/>
          <p:nvPr/>
        </p:nvGrpSpPr>
        <p:grpSpPr>
          <a:xfrm rot="13973276">
            <a:off x="7463291" y="2372394"/>
            <a:ext cx="1144459" cy="435572"/>
            <a:chOff x="5964775" y="637845"/>
            <a:chExt cx="1420221" cy="600358"/>
          </a:xfrm>
        </p:grpSpPr>
        <p:sp>
          <p:nvSpPr>
            <p:cNvPr id="38" name="Freeform 37"/>
            <p:cNvSpPr/>
            <p:nvPr/>
          </p:nvSpPr>
          <p:spPr bwMode="auto">
            <a:xfrm rot="2252644">
              <a:off x="5964775" y="637845"/>
              <a:ext cx="1420221" cy="600358"/>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49" name="Lightning Bolt 48"/>
            <p:cNvSpPr/>
            <p:nvPr/>
          </p:nvSpPr>
          <p:spPr bwMode="auto">
            <a:xfrm rot="780544">
              <a:off x="6102501" y="694854"/>
              <a:ext cx="971992" cy="400460"/>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5" name="Group 61"/>
          <p:cNvGrpSpPr/>
          <p:nvPr/>
        </p:nvGrpSpPr>
        <p:grpSpPr>
          <a:xfrm rot="21247472">
            <a:off x="4909704" y="1646520"/>
            <a:ext cx="2150655" cy="635408"/>
            <a:chOff x="4894964" y="2288511"/>
            <a:chExt cx="2054614" cy="635408"/>
          </a:xfrm>
        </p:grpSpPr>
        <p:sp>
          <p:nvSpPr>
            <p:cNvPr id="20" name="Freeform 19"/>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0" name="Lightning Bolt 49"/>
            <p:cNvSpPr/>
            <p:nvPr/>
          </p:nvSpPr>
          <p:spPr bwMode="auto">
            <a:xfrm rot="19632045">
              <a:off x="5027265" y="2390095"/>
              <a:ext cx="1367975" cy="533824"/>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6" name="Group 78"/>
          <p:cNvGrpSpPr/>
          <p:nvPr/>
        </p:nvGrpSpPr>
        <p:grpSpPr>
          <a:xfrm rot="1258651">
            <a:off x="4400010" y="3428075"/>
            <a:ext cx="1147363" cy="350931"/>
            <a:chOff x="4756512" y="3001313"/>
            <a:chExt cx="758757" cy="273615"/>
          </a:xfrm>
        </p:grpSpPr>
        <p:sp>
          <p:nvSpPr>
            <p:cNvPr id="29" name="Freeform 28"/>
            <p:cNvSpPr/>
            <p:nvPr/>
          </p:nvSpPr>
          <p:spPr bwMode="auto">
            <a:xfrm rot="1784277">
              <a:off x="4756512" y="3010346"/>
              <a:ext cx="758757" cy="26458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1" name="Lightning Bolt 50"/>
            <p:cNvSpPr/>
            <p:nvPr/>
          </p:nvSpPr>
          <p:spPr bwMode="auto">
            <a:xfrm>
              <a:off x="4845093" y="3001313"/>
              <a:ext cx="414565" cy="197230"/>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7" name="Group 76"/>
          <p:cNvGrpSpPr/>
          <p:nvPr/>
        </p:nvGrpSpPr>
        <p:grpSpPr>
          <a:xfrm>
            <a:off x="1608894" y="2348139"/>
            <a:ext cx="1688943" cy="660052"/>
            <a:chOff x="1608892" y="2348138"/>
            <a:chExt cx="1675357" cy="660052"/>
          </a:xfrm>
        </p:grpSpPr>
        <p:sp>
          <p:nvSpPr>
            <p:cNvPr id="24" name="Freeform 23"/>
            <p:cNvSpPr/>
            <p:nvPr/>
          </p:nvSpPr>
          <p:spPr bwMode="auto">
            <a:xfrm rot="10244392">
              <a:off x="1608892" y="2348138"/>
              <a:ext cx="1675357" cy="66005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2" name="Lightning Bolt 51"/>
            <p:cNvSpPr/>
            <p:nvPr/>
          </p:nvSpPr>
          <p:spPr bwMode="auto">
            <a:xfrm rot="11873701" flipV="1">
              <a:off x="1952427" y="2426591"/>
              <a:ext cx="1203995" cy="508093"/>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53" name="Lightning Bolt 52"/>
          <p:cNvSpPr/>
          <p:nvPr/>
        </p:nvSpPr>
        <p:spPr bwMode="auto">
          <a:xfrm rot="17793196" flipV="1">
            <a:off x="631422" y="3503190"/>
            <a:ext cx="715855" cy="308833"/>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4" name="Lightning Bolt 53"/>
          <p:cNvSpPr/>
          <p:nvPr/>
        </p:nvSpPr>
        <p:spPr bwMode="auto">
          <a:xfrm rot="8883726" flipV="1">
            <a:off x="2917863" y="3347792"/>
            <a:ext cx="759947" cy="312331"/>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nvGrpSpPr>
          <p:cNvPr id="8" name="Group 77"/>
          <p:cNvGrpSpPr/>
          <p:nvPr/>
        </p:nvGrpSpPr>
        <p:grpSpPr>
          <a:xfrm rot="1804240">
            <a:off x="3612601" y="3906593"/>
            <a:ext cx="1570952" cy="642929"/>
            <a:chOff x="3530155" y="3584303"/>
            <a:chExt cx="1570952" cy="642929"/>
          </a:xfrm>
        </p:grpSpPr>
        <p:grpSp>
          <p:nvGrpSpPr>
            <p:cNvPr id="10" name="Group 41"/>
            <p:cNvGrpSpPr/>
            <p:nvPr/>
          </p:nvGrpSpPr>
          <p:grpSpPr>
            <a:xfrm rot="20055379">
              <a:off x="3530155" y="3611541"/>
              <a:ext cx="1570952" cy="589199"/>
              <a:chOff x="3357770" y="3813902"/>
              <a:chExt cx="1570952" cy="589199"/>
            </a:xfrm>
          </p:grpSpPr>
          <p:sp>
            <p:nvSpPr>
              <p:cNvPr id="27" name="Freeform 26"/>
              <p:cNvSpPr/>
              <p:nvPr/>
            </p:nvSpPr>
            <p:spPr bwMode="auto">
              <a:xfrm rot="356316">
                <a:off x="3774555" y="3813902"/>
                <a:ext cx="1154167" cy="31870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8" name="Freeform 27"/>
              <p:cNvSpPr/>
              <p:nvPr/>
            </p:nvSpPr>
            <p:spPr bwMode="auto">
              <a:xfrm rot="11229965">
                <a:off x="3357770" y="4084399"/>
                <a:ext cx="1154167" cy="31870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55" name="Lightning Bolt 54"/>
            <p:cNvSpPr/>
            <p:nvPr/>
          </p:nvSpPr>
          <p:spPr bwMode="auto">
            <a:xfrm rot="10989514" flipV="1">
              <a:off x="3852863" y="3964904"/>
              <a:ext cx="839057" cy="262328"/>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56" name="Lightning Bolt 55"/>
            <p:cNvSpPr/>
            <p:nvPr/>
          </p:nvSpPr>
          <p:spPr bwMode="auto">
            <a:xfrm rot="19099043">
              <a:off x="3960823" y="3584303"/>
              <a:ext cx="839057" cy="301082"/>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57" name="TextBox 56"/>
          <p:cNvSpPr txBox="1"/>
          <p:nvPr/>
        </p:nvSpPr>
        <p:spPr>
          <a:xfrm>
            <a:off x="3650780" y="5132417"/>
            <a:ext cx="1452642" cy="707886"/>
          </a:xfrm>
          <a:prstGeom prst="rect">
            <a:avLst/>
          </a:prstGeom>
          <a:noFill/>
        </p:spPr>
        <p:txBody>
          <a:bodyPr wrap="none" rtlCol="0">
            <a:spAutoFit/>
          </a:bodyPr>
          <a:lstStyle/>
          <a:p>
            <a:r>
              <a:rPr lang="en-US" sz="2000" dirty="0" smtClean="0">
                <a:solidFill>
                  <a:schemeClr val="tx1">
                    <a:lumMod val="75000"/>
                  </a:schemeClr>
                </a:solidFill>
              </a:rPr>
              <a:t>Shortcut</a:t>
            </a:r>
          </a:p>
          <a:p>
            <a:r>
              <a:rPr lang="en-US" sz="2000" dirty="0" smtClean="0">
                <a:solidFill>
                  <a:schemeClr val="tx1">
                    <a:lumMod val="75000"/>
                  </a:schemeClr>
                </a:solidFill>
              </a:rPr>
              <a:t>Complexity</a:t>
            </a:r>
          </a:p>
        </p:txBody>
      </p:sp>
      <p:grpSp>
        <p:nvGrpSpPr>
          <p:cNvPr id="11" name="Group 60"/>
          <p:cNvGrpSpPr/>
          <p:nvPr/>
        </p:nvGrpSpPr>
        <p:grpSpPr>
          <a:xfrm rot="16985054">
            <a:off x="4490455" y="4701631"/>
            <a:ext cx="799100" cy="423272"/>
            <a:chOff x="4946388" y="5072447"/>
            <a:chExt cx="758757" cy="273615"/>
          </a:xfrm>
        </p:grpSpPr>
        <p:sp>
          <p:nvSpPr>
            <p:cNvPr id="59" name="Freeform 58"/>
            <p:cNvSpPr/>
            <p:nvPr/>
          </p:nvSpPr>
          <p:spPr bwMode="auto">
            <a:xfrm rot="1784277">
              <a:off x="4946388" y="5081480"/>
              <a:ext cx="758757" cy="26458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60" name="Lightning Bolt 59"/>
            <p:cNvSpPr/>
            <p:nvPr/>
          </p:nvSpPr>
          <p:spPr bwMode="auto">
            <a:xfrm>
              <a:off x="5034969" y="5072447"/>
              <a:ext cx="414565" cy="197230"/>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19" name="Group 62"/>
          <p:cNvGrpSpPr/>
          <p:nvPr/>
        </p:nvGrpSpPr>
        <p:grpSpPr>
          <a:xfrm rot="19448666">
            <a:off x="6495535" y="2186767"/>
            <a:ext cx="1215873" cy="506307"/>
            <a:chOff x="4894964" y="2288511"/>
            <a:chExt cx="2054614" cy="635408"/>
          </a:xfrm>
        </p:grpSpPr>
        <p:sp>
          <p:nvSpPr>
            <p:cNvPr id="64" name="Freeform 63"/>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65" name="Lightning Bolt 64"/>
            <p:cNvSpPr/>
            <p:nvPr/>
          </p:nvSpPr>
          <p:spPr bwMode="auto">
            <a:xfrm rot="19632045">
              <a:off x="5027265" y="2390095"/>
              <a:ext cx="1367975" cy="533824"/>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21" name="Group 65"/>
          <p:cNvGrpSpPr/>
          <p:nvPr/>
        </p:nvGrpSpPr>
        <p:grpSpPr>
          <a:xfrm rot="19869264">
            <a:off x="169897" y="6166649"/>
            <a:ext cx="751105" cy="259019"/>
            <a:chOff x="4946388" y="5072447"/>
            <a:chExt cx="758757" cy="273615"/>
          </a:xfrm>
        </p:grpSpPr>
        <p:sp>
          <p:nvSpPr>
            <p:cNvPr id="67" name="Freeform 66"/>
            <p:cNvSpPr/>
            <p:nvPr/>
          </p:nvSpPr>
          <p:spPr bwMode="auto">
            <a:xfrm rot="1784277">
              <a:off x="4946388" y="5081480"/>
              <a:ext cx="758757" cy="26458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68" name="Lightning Bolt 67"/>
            <p:cNvSpPr/>
            <p:nvPr/>
          </p:nvSpPr>
          <p:spPr bwMode="auto">
            <a:xfrm>
              <a:off x="5034969" y="5072447"/>
              <a:ext cx="414565" cy="197230"/>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31" name="Group 68"/>
          <p:cNvGrpSpPr/>
          <p:nvPr/>
        </p:nvGrpSpPr>
        <p:grpSpPr>
          <a:xfrm rot="5955622">
            <a:off x="5662588" y="3622493"/>
            <a:ext cx="853379" cy="405199"/>
            <a:chOff x="4894964" y="2288511"/>
            <a:chExt cx="2054614" cy="635408"/>
          </a:xfrm>
        </p:grpSpPr>
        <p:sp>
          <p:nvSpPr>
            <p:cNvPr id="70" name="Freeform 69"/>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1" name="Lightning Bolt 70"/>
            <p:cNvSpPr/>
            <p:nvPr/>
          </p:nvSpPr>
          <p:spPr bwMode="auto">
            <a:xfrm rot="19632045">
              <a:off x="5027265" y="2390095"/>
              <a:ext cx="1367975" cy="533824"/>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37" name="Group 71"/>
          <p:cNvGrpSpPr/>
          <p:nvPr/>
        </p:nvGrpSpPr>
        <p:grpSpPr>
          <a:xfrm rot="18805405">
            <a:off x="1491548" y="3921512"/>
            <a:ext cx="817904" cy="422190"/>
            <a:chOff x="4946388" y="5072447"/>
            <a:chExt cx="758757" cy="273615"/>
          </a:xfrm>
        </p:grpSpPr>
        <p:sp>
          <p:nvSpPr>
            <p:cNvPr id="73" name="Freeform 72"/>
            <p:cNvSpPr/>
            <p:nvPr/>
          </p:nvSpPr>
          <p:spPr bwMode="auto">
            <a:xfrm rot="1784277">
              <a:off x="4946388" y="5081480"/>
              <a:ext cx="758757" cy="264582"/>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74" name="Lightning Bolt 73"/>
            <p:cNvSpPr/>
            <p:nvPr/>
          </p:nvSpPr>
          <p:spPr bwMode="auto">
            <a:xfrm>
              <a:off x="5034969" y="5072447"/>
              <a:ext cx="414565" cy="197230"/>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
        <p:nvSpPr>
          <p:cNvPr id="75" name="TextBox 74"/>
          <p:cNvSpPr txBox="1"/>
          <p:nvPr/>
        </p:nvSpPr>
        <p:spPr>
          <a:xfrm>
            <a:off x="6029480" y="5129289"/>
            <a:ext cx="3078657" cy="578882"/>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800" dirty="0" smtClean="0"/>
              <a:t>Ease of Command</a:t>
            </a:r>
            <a:endParaRPr lang="en-US" sz="2800" dirty="0"/>
          </a:p>
        </p:txBody>
      </p:sp>
      <p:grpSp>
        <p:nvGrpSpPr>
          <p:cNvPr id="40" name="Group 79"/>
          <p:cNvGrpSpPr/>
          <p:nvPr/>
        </p:nvGrpSpPr>
        <p:grpSpPr>
          <a:xfrm rot="5954754">
            <a:off x="7371405" y="4284185"/>
            <a:ext cx="1483496" cy="534755"/>
            <a:chOff x="4894964" y="2288511"/>
            <a:chExt cx="2054614" cy="635408"/>
          </a:xfrm>
        </p:grpSpPr>
        <p:sp>
          <p:nvSpPr>
            <p:cNvPr id="81" name="Freeform 80"/>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82" name="Lightning Bolt 81"/>
            <p:cNvSpPr/>
            <p:nvPr/>
          </p:nvSpPr>
          <p:spPr bwMode="auto">
            <a:xfrm rot="19632045">
              <a:off x="5027265" y="2390095"/>
              <a:ext cx="1367975" cy="533824"/>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41" name="Group 82"/>
          <p:cNvGrpSpPr/>
          <p:nvPr/>
        </p:nvGrpSpPr>
        <p:grpSpPr>
          <a:xfrm rot="21328170">
            <a:off x="4965013" y="5310935"/>
            <a:ext cx="1182789" cy="414060"/>
            <a:chOff x="4894964" y="2288511"/>
            <a:chExt cx="2054614" cy="635408"/>
          </a:xfrm>
        </p:grpSpPr>
        <p:sp>
          <p:nvSpPr>
            <p:cNvPr id="84" name="Freeform 83"/>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85" name="Lightning Bolt 84"/>
            <p:cNvSpPr/>
            <p:nvPr/>
          </p:nvSpPr>
          <p:spPr bwMode="auto">
            <a:xfrm rot="19632045">
              <a:off x="5027265" y="2390095"/>
              <a:ext cx="1367975" cy="533824"/>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grpSp>
        <p:nvGrpSpPr>
          <p:cNvPr id="42" name="Group 85"/>
          <p:cNvGrpSpPr/>
          <p:nvPr/>
        </p:nvGrpSpPr>
        <p:grpSpPr>
          <a:xfrm rot="9339152">
            <a:off x="6602556" y="3770096"/>
            <a:ext cx="853378" cy="402373"/>
            <a:chOff x="4894964" y="2288511"/>
            <a:chExt cx="2054614" cy="630976"/>
          </a:xfrm>
        </p:grpSpPr>
        <p:sp>
          <p:nvSpPr>
            <p:cNvPr id="87" name="Freeform 86"/>
            <p:cNvSpPr/>
            <p:nvPr/>
          </p:nvSpPr>
          <p:spPr bwMode="auto">
            <a:xfrm rot="21078036">
              <a:off x="4894964" y="2288511"/>
              <a:ext cx="2054614" cy="630976"/>
            </a:xfrm>
            <a:custGeom>
              <a:avLst/>
              <a:gdLst>
                <a:gd name="connsiteX0" fmla="*/ 0 w 1169232"/>
                <a:gd name="connsiteY0" fmla="*/ 11430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1430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342902 h 457202"/>
                <a:gd name="connsiteX7" fmla="*/ 0 w 1169232"/>
                <a:gd name="connsiteY7" fmla="*/ 1 h 457202"/>
                <a:gd name="connsiteX0" fmla="*/ 0 w 1169232"/>
                <a:gd name="connsiteY0" fmla="*/ 1 h 457202"/>
                <a:gd name="connsiteX1" fmla="*/ 7607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60749 w 1169232"/>
                <a:gd name="connsiteY5" fmla="*/ 342902 h 457202"/>
                <a:gd name="connsiteX6" fmla="*/ 0 w 1169232"/>
                <a:gd name="connsiteY6" fmla="*/ 450058 h 457202"/>
                <a:gd name="connsiteX7" fmla="*/ 0 w 1169232"/>
                <a:gd name="connsiteY7" fmla="*/ 1 h 457202"/>
                <a:gd name="connsiteX0" fmla="*/ 0 w 1169232"/>
                <a:gd name="connsiteY0" fmla="*/ 1 h 457202"/>
                <a:gd name="connsiteX1" fmla="*/ 798849 w 1169232"/>
                <a:gd name="connsiteY1" fmla="*/ 114301 h 457202"/>
                <a:gd name="connsiteX2" fmla="*/ 760749 w 1169232"/>
                <a:gd name="connsiteY2" fmla="*/ 0 h 457202"/>
                <a:gd name="connsiteX3" fmla="*/ 1169232 w 1169232"/>
                <a:gd name="connsiteY3" fmla="*/ 228601 h 457202"/>
                <a:gd name="connsiteX4" fmla="*/ 760749 w 1169232"/>
                <a:gd name="connsiteY4" fmla="*/ 457202 h 457202"/>
                <a:gd name="connsiteX5" fmla="*/ 791705 w 1169232"/>
                <a:gd name="connsiteY5" fmla="*/ 342902 h 457202"/>
                <a:gd name="connsiteX6" fmla="*/ 0 w 1169232"/>
                <a:gd name="connsiteY6" fmla="*/ 450058 h 457202"/>
                <a:gd name="connsiteX7" fmla="*/ 0 w 1169232"/>
                <a:gd name="connsiteY7" fmla="*/ 1 h 457202"/>
                <a:gd name="connsiteX0" fmla="*/ 0 w 1169232"/>
                <a:gd name="connsiteY0" fmla="*/ 0 h 457201"/>
                <a:gd name="connsiteX1" fmla="*/ 798849 w 1169232"/>
                <a:gd name="connsiteY1" fmla="*/ 114300 h 457201"/>
                <a:gd name="connsiteX2" fmla="*/ 796468 w 1169232"/>
                <a:gd name="connsiteY2" fmla="*/ 30955 h 457201"/>
                <a:gd name="connsiteX3" fmla="*/ 1169232 w 1169232"/>
                <a:gd name="connsiteY3" fmla="*/ 228600 h 457201"/>
                <a:gd name="connsiteX4" fmla="*/ 760749 w 1169232"/>
                <a:gd name="connsiteY4" fmla="*/ 457201 h 457201"/>
                <a:gd name="connsiteX5" fmla="*/ 791705 w 1169232"/>
                <a:gd name="connsiteY5" fmla="*/ 342901 h 457201"/>
                <a:gd name="connsiteX6" fmla="*/ 0 w 1169232"/>
                <a:gd name="connsiteY6" fmla="*/ 450057 h 457201"/>
                <a:gd name="connsiteX7" fmla="*/ 0 w 1169232"/>
                <a:gd name="connsiteY7" fmla="*/ 0 h 457201"/>
                <a:gd name="connsiteX0" fmla="*/ 0 w 1169232"/>
                <a:gd name="connsiteY0" fmla="*/ 0 h 450057"/>
                <a:gd name="connsiteX1" fmla="*/ 798849 w 1169232"/>
                <a:gd name="connsiteY1" fmla="*/ 114300 h 450057"/>
                <a:gd name="connsiteX2" fmla="*/ 796468 w 1169232"/>
                <a:gd name="connsiteY2" fmla="*/ 30955 h 450057"/>
                <a:gd name="connsiteX3" fmla="*/ 1169232 w 1169232"/>
                <a:gd name="connsiteY3" fmla="*/ 228600 h 450057"/>
                <a:gd name="connsiteX4" fmla="*/ 789324 w 1169232"/>
                <a:gd name="connsiteY4" fmla="*/ 421482 h 450057"/>
                <a:gd name="connsiteX5" fmla="*/ 791705 w 1169232"/>
                <a:gd name="connsiteY5" fmla="*/ 342901 h 450057"/>
                <a:gd name="connsiteX6" fmla="*/ 0 w 1169232"/>
                <a:gd name="connsiteY6" fmla="*/ 450057 h 450057"/>
                <a:gd name="connsiteX7" fmla="*/ 0 w 1169232"/>
                <a:gd name="connsiteY7" fmla="*/ 0 h 450057"/>
                <a:gd name="connsiteX0" fmla="*/ 0 w 1085888"/>
                <a:gd name="connsiteY0" fmla="*/ 0 h 450057"/>
                <a:gd name="connsiteX1" fmla="*/ 798849 w 1085888"/>
                <a:gd name="connsiteY1" fmla="*/ 114300 h 450057"/>
                <a:gd name="connsiteX2" fmla="*/ 796468 w 1085888"/>
                <a:gd name="connsiteY2" fmla="*/ 30955 h 450057"/>
                <a:gd name="connsiteX3" fmla="*/ 1085888 w 1085888"/>
                <a:gd name="connsiteY3" fmla="*/ 228600 h 450057"/>
                <a:gd name="connsiteX4" fmla="*/ 789324 w 1085888"/>
                <a:gd name="connsiteY4" fmla="*/ 421482 h 450057"/>
                <a:gd name="connsiteX5" fmla="*/ 791705 w 1085888"/>
                <a:gd name="connsiteY5" fmla="*/ 342901 h 450057"/>
                <a:gd name="connsiteX6" fmla="*/ 0 w 1085888"/>
                <a:gd name="connsiteY6" fmla="*/ 450057 h 450057"/>
                <a:gd name="connsiteX7" fmla="*/ 0 w 1085888"/>
                <a:gd name="connsiteY7" fmla="*/ 0 h 450057"/>
                <a:gd name="connsiteX0" fmla="*/ 0 w 995400"/>
                <a:gd name="connsiteY0" fmla="*/ 0 h 450057"/>
                <a:gd name="connsiteX1" fmla="*/ 798849 w 995400"/>
                <a:gd name="connsiteY1" fmla="*/ 114300 h 450057"/>
                <a:gd name="connsiteX2" fmla="*/ 796468 w 995400"/>
                <a:gd name="connsiteY2" fmla="*/ 30955 h 450057"/>
                <a:gd name="connsiteX3" fmla="*/ 995400 w 995400"/>
                <a:gd name="connsiteY3" fmla="*/ 228600 h 450057"/>
                <a:gd name="connsiteX4" fmla="*/ 789324 w 995400"/>
                <a:gd name="connsiteY4" fmla="*/ 421482 h 450057"/>
                <a:gd name="connsiteX5" fmla="*/ 791705 w 995400"/>
                <a:gd name="connsiteY5" fmla="*/ 342901 h 450057"/>
                <a:gd name="connsiteX6" fmla="*/ 0 w 995400"/>
                <a:gd name="connsiteY6" fmla="*/ 450057 h 450057"/>
                <a:gd name="connsiteX7" fmla="*/ 0 w 995400"/>
                <a:gd name="connsiteY7" fmla="*/ 0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00" h="450057">
                  <a:moveTo>
                    <a:pt x="0" y="0"/>
                  </a:moveTo>
                  <a:lnTo>
                    <a:pt x="798849" y="114300"/>
                  </a:lnTo>
                  <a:cubicBezTo>
                    <a:pt x="798055" y="86518"/>
                    <a:pt x="797262" y="58737"/>
                    <a:pt x="796468" y="30955"/>
                  </a:cubicBezTo>
                  <a:lnTo>
                    <a:pt x="995400" y="228600"/>
                  </a:lnTo>
                  <a:lnTo>
                    <a:pt x="789324" y="421482"/>
                  </a:lnTo>
                  <a:cubicBezTo>
                    <a:pt x="790118" y="395288"/>
                    <a:pt x="790911" y="369095"/>
                    <a:pt x="791705" y="342901"/>
                  </a:cubicBezTo>
                  <a:lnTo>
                    <a:pt x="0" y="450057"/>
                  </a:lnTo>
                  <a:lnTo>
                    <a:pt x="0" y="0"/>
                  </a:ln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88" name="Lightning Bolt 87"/>
            <p:cNvSpPr/>
            <p:nvPr/>
          </p:nvSpPr>
          <p:spPr bwMode="auto">
            <a:xfrm rot="1617573" flipV="1">
              <a:off x="5096960" y="2336214"/>
              <a:ext cx="1367974" cy="559855"/>
            </a:xfrm>
            <a:prstGeom prst="lightningBolt">
              <a:avLst/>
            </a:prstGeom>
            <a:solidFill>
              <a:srgbClr val="00B0F0"/>
            </a:solidFill>
            <a:ln w="12700">
              <a:solidFill>
                <a:schemeClr val="accent4">
                  <a:lumMod val="50000"/>
                </a:schemeClr>
              </a:solidFill>
              <a:headEnd type="none" w="med" len="med"/>
              <a:tailEnd type="none" w="med" len="med"/>
            </a:ln>
            <a:effectLst>
              <a:outerShdw blurRad="50800" dist="38100" dir="2700000" algn="tl" rotWithShape="0">
                <a:prstClr val="black">
                  <a:alpha val="40000"/>
                </a:prstClr>
              </a:outerShdw>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grpSp>
    </p:spTree>
    <p:extLst>
      <p:ext uri="{BB962C8B-B14F-4D97-AF65-F5344CB8AC3E}">
        <p14:creationId xmlns:p14="http://schemas.microsoft.com/office/powerpoint/2010/main" val="11245361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83163"/>
          </a:xfrm>
        </p:spPr>
        <p:txBody>
          <a:bodyPr/>
          <a:lstStyle/>
          <a:p>
            <a:r>
              <a:rPr lang="en-US" dirty="0" smtClean="0"/>
              <a:t>Actions </a:t>
            </a:r>
            <a:r>
              <a:rPr lang="en-US" dirty="0"/>
              <a:t>taken to perform a </a:t>
            </a:r>
            <a:r>
              <a:rPr lang="en-US" dirty="0" smtClean="0"/>
              <a:t>task</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21</a:t>
            </a:fld>
            <a:endParaRPr lang="en-US"/>
          </a:p>
        </p:txBody>
      </p:sp>
      <p:sp>
        <p:nvSpPr>
          <p:cNvPr id="4" name="Title 3"/>
          <p:cNvSpPr>
            <a:spLocks noGrp="1"/>
          </p:cNvSpPr>
          <p:nvPr>
            <p:ph type="title"/>
          </p:nvPr>
        </p:nvSpPr>
        <p:spPr/>
        <p:txBody>
          <a:bodyPr/>
          <a:lstStyle/>
          <a:p>
            <a:r>
              <a:rPr lang="en-US" dirty="0" smtClean="0"/>
              <a:t>Key Concept - Path</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pic>
        <p:nvPicPr>
          <p:cNvPr id="45060" name="Picture 4" descr="SideWalkAnd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86" y="1981200"/>
            <a:ext cx="8075914" cy="404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Attributes</a:t>
            </a:r>
          </a:p>
          <a:p>
            <a:pPr lvl="1"/>
            <a:r>
              <a:rPr lang="en-US" dirty="0" smtClean="0"/>
              <a:t>Length – how many steps/duration</a:t>
            </a:r>
          </a:p>
          <a:p>
            <a:pPr lvl="1"/>
            <a:r>
              <a:rPr lang="en-US" dirty="0" smtClean="0"/>
              <a:t>Width – the precision required for each step</a:t>
            </a:r>
          </a:p>
          <a:p>
            <a:r>
              <a:rPr lang="en-US" dirty="0" smtClean="0"/>
              <a:t>What do users want?</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22</a:t>
            </a:fld>
            <a:endParaRPr lang="en-US"/>
          </a:p>
        </p:txBody>
      </p:sp>
      <p:sp>
        <p:nvSpPr>
          <p:cNvPr id="4" name="Title 3"/>
          <p:cNvSpPr>
            <a:spLocks noGrp="1"/>
          </p:cNvSpPr>
          <p:nvPr>
            <p:ph type="title"/>
          </p:nvPr>
        </p:nvSpPr>
        <p:spPr/>
        <p:txBody>
          <a:bodyPr/>
          <a:lstStyle/>
          <a:p>
            <a:r>
              <a:rPr lang="en-US" dirty="0" smtClean="0"/>
              <a:t>Path</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
        <p:nvSpPr>
          <p:cNvPr id="6" name="Content Placeholder 1"/>
          <p:cNvSpPr txBox="1">
            <a:spLocks/>
          </p:cNvSpPr>
          <p:nvPr/>
        </p:nvSpPr>
        <p:spPr bwMode="auto">
          <a:xfrm>
            <a:off x="609600" y="4495800"/>
            <a:ext cx="8229600" cy="1782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4400" dirty="0" smtClean="0"/>
              <a:t>Users want a short &amp; wide path.</a:t>
            </a:r>
            <a:endParaRPr lang="en-US" sz="4400" dirty="0"/>
          </a:p>
        </p:txBody>
      </p:sp>
    </p:spTree>
    <p:extLst>
      <p:ext uri="{BB962C8B-B14F-4D97-AF65-F5344CB8AC3E}">
        <p14:creationId xmlns:p14="http://schemas.microsoft.com/office/powerpoint/2010/main" val="18098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Path to Selecting Fuel</a:t>
            </a:r>
            <a:endParaRPr lang="en-US" dirty="0"/>
          </a:p>
        </p:txBody>
      </p:sp>
      <p:pic>
        <p:nvPicPr>
          <p:cNvPr id="15362" name="Picture 2" descr="FuelGradeButto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0"/>
            <a:ext cx="680100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47668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Path to the Casino</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75" t="48576" r="16326" b="6645"/>
          <a:stretch/>
        </p:blipFill>
        <p:spPr>
          <a:xfrm>
            <a:off x="381000" y="1981200"/>
            <a:ext cx="8317852" cy="3530601"/>
          </a:xfrm>
          <a:prstGeom prst="rect">
            <a:avLst/>
          </a:prstGeom>
        </p:spPr>
      </p:pic>
    </p:spTree>
    <p:extLst>
      <p:ext uri="{BB962C8B-B14F-4D97-AF65-F5344CB8AC3E}">
        <p14:creationId xmlns:p14="http://schemas.microsoft.com/office/powerpoint/2010/main" val="106413017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5334000"/>
            <a:ext cx="7391400" cy="1463675"/>
          </a:xfrm>
          <a:prstGeom prst="rect">
            <a:avLst/>
          </a:prstGeom>
        </p:spPr>
        <p:txBody>
          <a:bodyPr anchor="ctr">
            <a:normAutofit/>
          </a:bodyPr>
          <a:lstStyle/>
          <a:p>
            <a:pPr fontAlgn="auto">
              <a:spcAft>
                <a:spcPts val="0"/>
              </a:spcAft>
              <a:defRPr/>
            </a:pPr>
            <a:r>
              <a:rPr lang="en-GB" sz="5400" b="1" dirty="0" smtClean="0">
                <a:solidFill>
                  <a:srgbClr val="AA9576"/>
                </a:solidFill>
                <a:latin typeface="+mj-lt"/>
                <a:ea typeface="+mj-ea"/>
                <a:cs typeface="+mj-cs"/>
              </a:rPr>
              <a:t>Demonstration</a:t>
            </a:r>
            <a:br>
              <a:rPr lang="en-GB" sz="5400" b="1" dirty="0" smtClean="0">
                <a:solidFill>
                  <a:srgbClr val="AA9576"/>
                </a:solidFill>
                <a:latin typeface="+mj-lt"/>
                <a:ea typeface="+mj-ea"/>
                <a:cs typeface="+mj-cs"/>
              </a:rPr>
            </a:br>
            <a:r>
              <a:rPr lang="en-GB" sz="3200" b="1" dirty="0">
                <a:solidFill>
                  <a:srgbClr val="AA9576"/>
                </a:solidFill>
                <a:latin typeface="+mj-lt"/>
                <a:ea typeface="+mj-ea"/>
                <a:cs typeface="+mj-cs"/>
              </a:rPr>
              <a:t>I</a:t>
            </a:r>
            <a:r>
              <a:rPr lang="en-GB" sz="3200" b="1" dirty="0" smtClean="0">
                <a:solidFill>
                  <a:srgbClr val="AA9576"/>
                </a:solidFill>
                <a:latin typeface="+mj-lt"/>
                <a:ea typeface="+mj-ea"/>
                <a:cs typeface="+mj-cs"/>
              </a:rPr>
              <a:t>ntellisense, Auto-correct &amp; the Splitter</a:t>
            </a:r>
            <a:endParaRPr lang="en-US" sz="4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Path…</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5841874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chor="t"/>
          <a:lstStyle/>
          <a:p>
            <a:pPr eaLnBrk="1" hangingPunct="1"/>
            <a:r>
              <a:rPr lang="en-US" dirty="0" smtClean="0"/>
              <a:t>Brain Suckers</a:t>
            </a:r>
          </a:p>
        </p:txBody>
      </p:sp>
      <p:sp>
        <p:nvSpPr>
          <p:cNvPr id="15363" name="Rectangle 3"/>
          <p:cNvSpPr>
            <a:spLocks noGrp="1" noChangeArrowheads="1"/>
          </p:cNvSpPr>
          <p:nvPr>
            <p:ph idx="1"/>
          </p:nvPr>
        </p:nvSpPr>
        <p:spPr>
          <a:xfrm>
            <a:off x="533400" y="990600"/>
            <a:ext cx="8610600" cy="5791200"/>
          </a:xfrm>
        </p:spPr>
        <p:txBody>
          <a:bodyPr/>
          <a:lstStyle/>
          <a:p>
            <a:pPr>
              <a:lnSpc>
                <a:spcPct val="80000"/>
              </a:lnSpc>
            </a:pPr>
            <a:r>
              <a:rPr lang="en-US" sz="2800" dirty="0" smtClean="0"/>
              <a:t>Awkward key combos, excessive steps</a:t>
            </a:r>
          </a:p>
          <a:p>
            <a:pPr lvl="1">
              <a:lnSpc>
                <a:spcPct val="80000"/>
              </a:lnSpc>
            </a:pPr>
            <a:r>
              <a:rPr lang="en-US" sz="2000" dirty="0" smtClean="0"/>
              <a:t>Is the user facing simplicity or complexity?</a:t>
            </a:r>
          </a:p>
          <a:p>
            <a:pPr>
              <a:lnSpc>
                <a:spcPct val="80000"/>
              </a:lnSpc>
            </a:pPr>
            <a:r>
              <a:rPr lang="en-US" sz="2800" dirty="0" smtClean="0"/>
              <a:t>Distractions, user mistakes (e.g., misspelling, syntax)</a:t>
            </a:r>
          </a:p>
          <a:p>
            <a:pPr lvl="1">
              <a:lnSpc>
                <a:spcPct val="80000"/>
              </a:lnSpc>
            </a:pPr>
            <a:r>
              <a:rPr lang="en-US" sz="2000" dirty="0" smtClean="0"/>
              <a:t>Narrow/wide path?</a:t>
            </a:r>
          </a:p>
          <a:p>
            <a:pPr>
              <a:lnSpc>
                <a:spcPct val="80000"/>
              </a:lnSpc>
            </a:pPr>
            <a:r>
              <a:rPr lang="en-US" sz="2800" dirty="0" smtClean="0"/>
              <a:t>Hunting for functionality</a:t>
            </a:r>
          </a:p>
          <a:p>
            <a:pPr lvl="1">
              <a:lnSpc>
                <a:spcPct val="80000"/>
              </a:lnSpc>
            </a:pPr>
            <a:r>
              <a:rPr lang="en-US" sz="2000" dirty="0" smtClean="0"/>
              <a:t>Are features easily discoverable?</a:t>
            </a:r>
          </a:p>
          <a:p>
            <a:pPr eaLnBrk="1" hangingPunct="1">
              <a:lnSpc>
                <a:spcPct val="80000"/>
              </a:lnSpc>
            </a:pPr>
            <a:r>
              <a:rPr lang="en-US" sz="2800" dirty="0" smtClean="0"/>
              <a:t>Tedium</a:t>
            </a:r>
          </a:p>
          <a:p>
            <a:pPr lvl="1" eaLnBrk="1" hangingPunct="1">
              <a:lnSpc>
                <a:spcPct val="80000"/>
              </a:lnSpc>
            </a:pPr>
            <a:r>
              <a:rPr lang="en-US" sz="2000" dirty="0" smtClean="0"/>
              <a:t>Is the user wading through noise or sailing through clarity?</a:t>
            </a:r>
          </a:p>
          <a:p>
            <a:pPr eaLnBrk="1" hangingPunct="1">
              <a:lnSpc>
                <a:spcPct val="80000"/>
              </a:lnSpc>
            </a:pPr>
            <a:r>
              <a:rPr lang="en-US" sz="2800" dirty="0" smtClean="0"/>
              <a:t>Stacked UIs</a:t>
            </a:r>
          </a:p>
          <a:p>
            <a:pPr lvl="1" eaLnBrk="1" hangingPunct="1">
              <a:lnSpc>
                <a:spcPct val="80000"/>
              </a:lnSpc>
            </a:pPr>
            <a:r>
              <a:rPr lang="en-US" sz="2000" dirty="0" smtClean="0"/>
              <a:t>Is the user interface stacked or flat?</a:t>
            </a:r>
          </a:p>
          <a:p>
            <a:pPr eaLnBrk="1" hangingPunct="1">
              <a:lnSpc>
                <a:spcPct val="80000"/>
              </a:lnSpc>
            </a:pPr>
            <a:r>
              <a:rPr lang="en-US" sz="2800" dirty="0" smtClean="0"/>
              <a:t>Orienteering costs</a:t>
            </a:r>
          </a:p>
          <a:p>
            <a:pPr lvl="1" eaLnBrk="1" hangingPunct="1">
              <a:lnSpc>
                <a:spcPct val="80000"/>
              </a:lnSpc>
            </a:pPr>
            <a:r>
              <a:rPr lang="en-US" sz="2000" dirty="0" smtClean="0"/>
              <a:t>Stupid user tricks just to get around?</a:t>
            </a:r>
          </a:p>
          <a:p>
            <a:pPr eaLnBrk="1" hangingPunct="1">
              <a:lnSpc>
                <a:spcPct val="80000"/>
              </a:lnSpc>
            </a:pPr>
            <a:r>
              <a:rPr lang="en-US" sz="2800" dirty="0" smtClean="0"/>
              <a:t>Variance from user model</a:t>
            </a:r>
          </a:p>
          <a:p>
            <a:pPr lvl="1" eaLnBrk="1" hangingPunct="1">
              <a:lnSpc>
                <a:spcPct val="80000"/>
              </a:lnSpc>
            </a:pPr>
            <a:r>
              <a:rPr lang="en-US" sz="2000" dirty="0" smtClean="0"/>
              <a:t>Is the presentation familiar or foreign?</a:t>
            </a:r>
          </a:p>
        </p:txBody>
      </p:sp>
    </p:spTree>
    <p:extLst>
      <p:ext uri="{BB962C8B-B14F-4D97-AF65-F5344CB8AC3E}">
        <p14:creationId xmlns:p14="http://schemas.microsoft.com/office/powerpoint/2010/main" val="289224208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chor="t"/>
          <a:lstStyle/>
          <a:p>
            <a:pPr eaLnBrk="1" hangingPunct="1"/>
            <a:r>
              <a:rPr lang="en-US" dirty="0" smtClean="0"/>
              <a:t>Key Concept - User Model</a:t>
            </a:r>
          </a:p>
        </p:txBody>
      </p:sp>
      <p:sp>
        <p:nvSpPr>
          <p:cNvPr id="16387" name="Rectangle 3"/>
          <p:cNvSpPr>
            <a:spLocks noGrp="1" noChangeArrowheads="1"/>
          </p:cNvSpPr>
          <p:nvPr>
            <p:ph idx="1"/>
          </p:nvPr>
        </p:nvSpPr>
        <p:spPr>
          <a:xfrm>
            <a:off x="381000" y="1447800"/>
            <a:ext cx="8382000" cy="2129814"/>
          </a:xfrm>
        </p:spPr>
        <p:txBody>
          <a:bodyPr/>
          <a:lstStyle/>
          <a:p>
            <a:pPr eaLnBrk="1" hangingPunct="1"/>
            <a:r>
              <a:rPr lang="en-US" sz="2800" dirty="0" smtClean="0"/>
              <a:t>It’s what the user expects</a:t>
            </a:r>
          </a:p>
          <a:p>
            <a:pPr eaLnBrk="1" hangingPunct="1"/>
            <a:r>
              <a:rPr lang="en-US" sz="2800" dirty="0" smtClean="0"/>
              <a:t>Often based on a familiar item in the physical world</a:t>
            </a:r>
          </a:p>
          <a:p>
            <a:pPr lvl="1" eaLnBrk="1" hangingPunct="1"/>
            <a:r>
              <a:rPr lang="en-US" sz="2400" dirty="0" smtClean="0"/>
              <a:t>Example: A checkbook</a:t>
            </a:r>
          </a:p>
          <a:p>
            <a:pPr eaLnBrk="1" hangingPunct="1"/>
            <a:r>
              <a:rPr lang="en-US" sz="2800" dirty="0" smtClean="0"/>
              <a:t>Sometimes computer history is convention</a:t>
            </a:r>
          </a:p>
        </p:txBody>
      </p:sp>
      <p:pic>
        <p:nvPicPr>
          <p:cNvPr id="64516" name="Picture 4" descr="ToolBars"/>
          <p:cNvPicPr>
            <a:picLocks noChangeAspect="1" noChangeArrowheads="1"/>
          </p:cNvPicPr>
          <p:nvPr/>
        </p:nvPicPr>
        <p:blipFill>
          <a:blip r:embed="rId2" cstate="print"/>
          <a:srcRect/>
          <a:stretch>
            <a:fillRect/>
          </a:stretch>
        </p:blipFill>
        <p:spPr bwMode="auto">
          <a:xfrm>
            <a:off x="1676400" y="4038601"/>
            <a:ext cx="6705600" cy="1703388"/>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386118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000" b="1" dirty="0" smtClean="0">
                <a:latin typeface="+mn-lt"/>
              </a:rPr>
              <a:t>Sucking Brain Power…</a:t>
            </a:r>
            <a:endParaRPr lang="en-US" sz="60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94424118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p:txBody>
          <a:bodyPr/>
          <a:lstStyle/>
          <a:p>
            <a:pPr eaLnBrk="1" hangingPunct="1"/>
            <a:r>
              <a:rPr lang="en-US" dirty="0" smtClean="0"/>
              <a:t>When software sucks on customer brains:</a:t>
            </a:r>
          </a:p>
          <a:p>
            <a:pPr lvl="1" eaLnBrk="1" hangingPunct="1"/>
            <a:r>
              <a:rPr lang="en-US" dirty="0" smtClean="0"/>
              <a:t>Reduces ability to focus</a:t>
            </a:r>
          </a:p>
          <a:p>
            <a:pPr lvl="1" eaLnBrk="1" hangingPunct="1"/>
            <a:r>
              <a:rPr lang="en-US" dirty="0" smtClean="0"/>
              <a:t>Decreases productivity</a:t>
            </a:r>
          </a:p>
          <a:p>
            <a:pPr lvl="1" eaLnBrk="1" hangingPunct="1"/>
            <a:r>
              <a:rPr lang="en-US" dirty="0" smtClean="0"/>
              <a:t>Increases stress / tension</a:t>
            </a:r>
          </a:p>
          <a:p>
            <a:pPr lvl="1" eaLnBrk="1" hangingPunct="1"/>
            <a:r>
              <a:rPr lang="en-US" dirty="0" smtClean="0"/>
              <a:t>Provokes a negative emotional response</a:t>
            </a:r>
          </a:p>
          <a:p>
            <a:pPr lvl="2" eaLnBrk="1" hangingPunct="1"/>
            <a:r>
              <a:rPr lang="en-US" dirty="0" smtClean="0"/>
              <a:t>Frustration </a:t>
            </a:r>
            <a:r>
              <a:rPr lang="en-US" dirty="0" smtClean="0">
                <a:sym typeface="Wingdings" pitchFamily="2" charset="2"/>
              </a:rPr>
              <a:t> Rage</a:t>
            </a:r>
          </a:p>
        </p:txBody>
      </p:sp>
      <p:sp>
        <p:nvSpPr>
          <p:cNvPr id="17410" name="Rectangle 2"/>
          <p:cNvSpPr>
            <a:spLocks noGrp="1" noChangeArrowheads="1"/>
          </p:cNvSpPr>
          <p:nvPr>
            <p:ph type="title"/>
          </p:nvPr>
        </p:nvSpPr>
        <p:spPr/>
        <p:txBody>
          <a:bodyPr anchor="t"/>
          <a:lstStyle/>
          <a:p>
            <a:pPr eaLnBrk="1" hangingPunct="1"/>
            <a:r>
              <a:rPr lang="en-US" smtClean="0"/>
              <a:t>Sucking Brain Power</a:t>
            </a:r>
          </a:p>
        </p:txBody>
      </p:sp>
    </p:spTree>
    <p:extLst>
      <p:ext uri="{BB962C8B-B14F-4D97-AF65-F5344CB8AC3E}">
        <p14:creationId xmlns:p14="http://schemas.microsoft.com/office/powerpoint/2010/main" val="22684364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22313" y="4406900"/>
            <a:ext cx="7772400" cy="1362075"/>
          </a:xfrm>
        </p:spPr>
        <p:txBody>
          <a:bodyPr/>
          <a:lstStyle/>
          <a:p>
            <a:pPr lvl="0"/>
            <a:r>
              <a:rPr lang="en-US" dirty="0" smtClean="0"/>
              <a:t>The Science of Great UI</a:t>
            </a:r>
            <a:endParaRPr lang="en-AU" dirty="0"/>
          </a:p>
        </p:txBody>
      </p:sp>
      <p:sp>
        <p:nvSpPr>
          <p:cNvPr id="9" name="Text Placeholder 2"/>
          <p:cNvSpPr>
            <a:spLocks noGrp="1"/>
          </p:cNvSpPr>
          <p:nvPr>
            <p:ph type="body" idx="1"/>
          </p:nvPr>
        </p:nvSpPr>
        <p:spPr>
          <a:xfrm>
            <a:off x="722313" y="2906713"/>
            <a:ext cx="7772400" cy="1500187"/>
          </a:xfrm>
        </p:spPr>
        <p:txBody>
          <a:bodyPr/>
          <a:lstStyle/>
          <a:p>
            <a:pPr lvl="0">
              <a:defRPr/>
            </a:pPr>
            <a:r>
              <a:rPr lang="en-US" dirty="0" smtClean="0"/>
              <a:t>Mark Miller</a:t>
            </a:r>
          </a:p>
          <a:p>
            <a:pPr lvl="0">
              <a:defRPr/>
            </a:pPr>
            <a:r>
              <a:rPr lang="en-US" dirty="0" smtClean="0"/>
              <a:t>Chief Scientist</a:t>
            </a:r>
          </a:p>
          <a:p>
            <a:pPr lvl="0">
              <a:defRPr/>
            </a:pPr>
            <a:r>
              <a:rPr lang="en-US" dirty="0" smtClean="0"/>
              <a:t>DevExpress</a:t>
            </a:r>
          </a:p>
        </p:txBody>
      </p:sp>
      <p:sp>
        <p:nvSpPr>
          <p:cNvPr id="10" name="Title 1"/>
          <p:cNvSpPr txBox="1">
            <a:spLocks/>
          </p:cNvSpPr>
          <p:nvPr/>
        </p:nvSpPr>
        <p:spPr>
          <a:xfrm>
            <a:off x="334200" y="447366"/>
            <a:ext cx="3605471" cy="249299"/>
          </a:xfrm>
          <a:prstGeom prst="rect">
            <a:avLst/>
          </a:prstGeom>
        </p:spPr>
        <p:txBody>
          <a:bodyPr vert="horz" wrap="square" lIns="0" tIns="0" rIns="0" bIns="0" rtlCol="0" anchor="t">
            <a:spAutoFit/>
          </a:bodyPr>
          <a:lstStyle/>
          <a:p>
            <a:pPr defTabSz="914363" fontAlgn="auto">
              <a:lnSpc>
                <a:spcPct val="90000"/>
              </a:lnSpc>
              <a:spcAft>
                <a:spcPts val="0"/>
              </a:spcAft>
              <a:defRPr/>
            </a:pPr>
            <a:r>
              <a:rPr lang="en-US" b="1" kern="600" spc="40" dirty="0" smtClean="0">
                <a:ln w="3175">
                  <a:noFill/>
                </a:ln>
                <a:solidFill>
                  <a:srgbClr val="FFFFFF"/>
                </a:solidFill>
                <a:latin typeface="Calibri" pitchFamily="34" charset="0"/>
                <a:cs typeface="Arial" charset="0"/>
              </a:rPr>
              <a:t>SESSION CODE: #VOC208</a:t>
            </a:r>
            <a:endParaRPr lang="en-US" b="1" kern="600" spc="40" dirty="0">
              <a:ln w="3175">
                <a:noFill/>
              </a:ln>
              <a:solidFill>
                <a:srgbClr val="FFFFFF"/>
              </a:solidFill>
              <a:latin typeface="Calibri" pitchFamily="34" charset="0"/>
              <a:cs typeface="Arial" charset="0"/>
            </a:endParaRPr>
          </a:p>
        </p:txBody>
      </p:sp>
      <p:sp>
        <p:nvSpPr>
          <p:cNvPr id="11" name="Footer Placeholder 4"/>
          <p:cNvSpPr>
            <a:spLocks noGrp="1"/>
          </p:cNvSpPr>
          <p:nvPr>
            <p:ph type="ftr" sz="quarter" idx="11"/>
          </p:nvPr>
        </p:nvSpPr>
        <p:spPr>
          <a:xfrm>
            <a:off x="3124200" y="6356350"/>
            <a:ext cx="2895600" cy="365125"/>
          </a:xfrm>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3093090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chor="t"/>
          <a:lstStyle/>
          <a:p>
            <a:pPr eaLnBrk="1" hangingPunct="1"/>
            <a:r>
              <a:rPr lang="en-US" dirty="0" smtClean="0"/>
              <a:t>Is UI Really Subjective?</a:t>
            </a:r>
          </a:p>
        </p:txBody>
      </p:sp>
      <p:sp>
        <p:nvSpPr>
          <p:cNvPr id="18435" name="Rectangle 3"/>
          <p:cNvSpPr>
            <a:spLocks noGrp="1" noChangeArrowheads="1"/>
          </p:cNvSpPr>
          <p:nvPr>
            <p:ph idx="1"/>
          </p:nvPr>
        </p:nvSpPr>
        <p:spPr>
          <a:xfrm>
            <a:off x="381000" y="1412877"/>
            <a:ext cx="8382000" cy="5064123"/>
          </a:xfrm>
        </p:spPr>
        <p:txBody>
          <a:bodyPr/>
          <a:lstStyle/>
          <a:p>
            <a:r>
              <a:rPr lang="en-US" dirty="0" smtClean="0"/>
              <a:t>UI effectiveness can be measured;</a:t>
            </a:r>
          </a:p>
          <a:p>
            <a:pPr lvl="1"/>
            <a:r>
              <a:rPr lang="en-US" dirty="0" smtClean="0"/>
              <a:t>Lots of criteria to choose from:</a:t>
            </a:r>
          </a:p>
          <a:p>
            <a:pPr lvl="2"/>
            <a:r>
              <a:rPr lang="en-US" dirty="0" smtClean="0"/>
              <a:t>Physical effort</a:t>
            </a:r>
          </a:p>
          <a:p>
            <a:pPr lvl="2"/>
            <a:r>
              <a:rPr lang="en-US" dirty="0" smtClean="0"/>
              <a:t>Mental effort</a:t>
            </a:r>
          </a:p>
          <a:p>
            <a:pPr lvl="2"/>
            <a:r>
              <a:rPr lang="en-US" dirty="0" smtClean="0"/>
              <a:t>Other goals (e.g., orders placed on a web site)…</a:t>
            </a:r>
          </a:p>
          <a:p>
            <a:r>
              <a:rPr lang="en-US" dirty="0" smtClean="0"/>
              <a:t>So...</a:t>
            </a:r>
          </a:p>
          <a:p>
            <a:pPr marL="0" indent="0">
              <a:buNone/>
            </a:pPr>
            <a:r>
              <a:rPr lang="en-US" dirty="0" smtClean="0"/>
              <a:t>    If we can measure UI, we can </a:t>
            </a:r>
            <a:r>
              <a:rPr lang="en-US" b="1" dirty="0" smtClean="0"/>
              <a:t>compare</a:t>
            </a:r>
            <a:r>
              <a:rPr lang="en-US" dirty="0"/>
              <a:t>;</a:t>
            </a:r>
            <a:endParaRPr lang="en-US" dirty="0" smtClean="0"/>
          </a:p>
          <a:p>
            <a:pPr marL="0" indent="0" eaLnBrk="1" hangingPunct="1">
              <a:buNone/>
            </a:pPr>
            <a:r>
              <a:rPr lang="en-US" dirty="0" smtClean="0"/>
              <a:t>    If we can compare, we can </a:t>
            </a:r>
            <a:r>
              <a:rPr lang="en-US" b="1" dirty="0" smtClean="0"/>
              <a:t>pick a winner</a:t>
            </a:r>
            <a:r>
              <a:rPr lang="en-US" dirty="0" smtClean="0"/>
              <a:t>;</a:t>
            </a:r>
          </a:p>
          <a:p>
            <a:pPr marL="0" indent="0" eaLnBrk="1" hangingPunct="1">
              <a:buNone/>
            </a:pPr>
            <a:r>
              <a:rPr lang="en-US" dirty="0" smtClean="0"/>
              <a:t>	=&gt; </a:t>
            </a:r>
            <a:r>
              <a:rPr lang="en-US" b="1" dirty="0" smtClean="0"/>
              <a:t>Great UI is not subjective.</a:t>
            </a:r>
          </a:p>
        </p:txBody>
      </p:sp>
    </p:spTree>
    <p:extLst>
      <p:ext uri="{BB962C8B-B14F-4D97-AF65-F5344CB8AC3E}">
        <p14:creationId xmlns:p14="http://schemas.microsoft.com/office/powerpoint/2010/main" val="39831580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457200" y="1143001"/>
            <a:ext cx="8229600" cy="1187194"/>
          </a:xfrm>
        </p:spPr>
        <p:txBody>
          <a:bodyPr/>
          <a:lstStyle/>
          <a:p>
            <a:r>
              <a:rPr lang="en-US" dirty="0" smtClean="0"/>
              <a:t>Strong Correlations:</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31</a:t>
            </a:fld>
            <a:endParaRPr lang="en-US"/>
          </a:p>
        </p:txBody>
      </p:sp>
      <p:sp>
        <p:nvSpPr>
          <p:cNvPr id="4" name="Title 3"/>
          <p:cNvSpPr>
            <a:spLocks noGrp="1"/>
          </p:cNvSpPr>
          <p:nvPr>
            <p:ph type="title"/>
          </p:nvPr>
        </p:nvSpPr>
        <p:spPr/>
        <p:txBody>
          <a:bodyPr/>
          <a:lstStyle/>
          <a:p>
            <a:r>
              <a:rPr lang="en-US" dirty="0" smtClean="0"/>
              <a:t>Takeaways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815578"/>
            <a:ext cx="2357215" cy="19322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598" y="2815578"/>
            <a:ext cx="1668602" cy="2018074"/>
          </a:xfrm>
          <a:prstGeom prst="rect">
            <a:avLst/>
          </a:prstGeom>
        </p:spPr>
      </p:pic>
      <p:grpSp>
        <p:nvGrpSpPr>
          <p:cNvPr id="11" name="Group 10"/>
          <p:cNvGrpSpPr/>
          <p:nvPr/>
        </p:nvGrpSpPr>
        <p:grpSpPr>
          <a:xfrm>
            <a:off x="2499959" y="1796794"/>
            <a:ext cx="4544950" cy="1456032"/>
            <a:chOff x="2499959" y="1267216"/>
            <a:chExt cx="4544950" cy="1456032"/>
          </a:xfrm>
        </p:grpSpPr>
        <p:sp>
          <p:nvSpPr>
            <p:cNvPr id="5" name="Oval 4"/>
            <p:cNvSpPr/>
            <p:nvPr/>
          </p:nvSpPr>
          <p:spPr>
            <a:xfrm>
              <a:off x="3733800" y="1267216"/>
              <a:ext cx="2133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3000" b="1" dirty="0" smtClean="0"/>
                <a:t>Noise</a:t>
              </a:r>
              <a:endParaRPr lang="en-US" sz="3000" b="1" dirty="0"/>
            </a:p>
          </p:txBody>
        </p:sp>
        <p:sp>
          <p:nvSpPr>
            <p:cNvPr id="9" name="Left-Right Arrow 8"/>
            <p:cNvSpPr/>
            <p:nvPr/>
          </p:nvSpPr>
          <p:spPr>
            <a:xfrm rot="1801083">
              <a:off x="5673309" y="2102335"/>
              <a:ext cx="1371600"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Left-Right Arrow 9"/>
            <p:cNvSpPr/>
            <p:nvPr/>
          </p:nvSpPr>
          <p:spPr>
            <a:xfrm rot="19766742">
              <a:off x="2499959" y="2106422"/>
              <a:ext cx="1371600"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2" name="TextBox 11"/>
          <p:cNvSpPr txBox="1"/>
          <p:nvPr/>
        </p:nvSpPr>
        <p:spPr>
          <a:xfrm>
            <a:off x="914400" y="4747752"/>
            <a:ext cx="1629613" cy="369332"/>
          </a:xfrm>
          <a:prstGeom prst="rect">
            <a:avLst/>
          </a:prstGeom>
          <a:noFill/>
        </p:spPr>
        <p:txBody>
          <a:bodyPr wrap="none" rtlCol="0">
            <a:spAutoFit/>
          </a:bodyPr>
          <a:lstStyle/>
          <a:p>
            <a:r>
              <a:rPr lang="en-US" dirty="0" smtClean="0"/>
              <a:t>Physical </a:t>
            </a:r>
            <a:r>
              <a:rPr lang="en-US" dirty="0"/>
              <a:t>e</a:t>
            </a:r>
            <a:r>
              <a:rPr lang="en-US" dirty="0" smtClean="0"/>
              <a:t>ffort</a:t>
            </a:r>
            <a:endParaRPr lang="en-US" dirty="0"/>
          </a:p>
        </p:txBody>
      </p:sp>
      <p:sp>
        <p:nvSpPr>
          <p:cNvPr id="13" name="TextBox 12"/>
          <p:cNvSpPr txBox="1"/>
          <p:nvPr/>
        </p:nvSpPr>
        <p:spPr>
          <a:xfrm>
            <a:off x="6995299" y="4732681"/>
            <a:ext cx="1462901" cy="369332"/>
          </a:xfrm>
          <a:prstGeom prst="rect">
            <a:avLst/>
          </a:prstGeom>
          <a:noFill/>
        </p:spPr>
        <p:txBody>
          <a:bodyPr wrap="none" rtlCol="0">
            <a:spAutoFit/>
          </a:bodyPr>
          <a:lstStyle/>
          <a:p>
            <a:r>
              <a:rPr lang="en-US" dirty="0" smtClean="0"/>
              <a:t>Mental </a:t>
            </a:r>
            <a:r>
              <a:rPr lang="en-US" dirty="0"/>
              <a:t>e</a:t>
            </a:r>
            <a:r>
              <a:rPr lang="en-US" dirty="0" smtClean="0"/>
              <a:t>ffort</a:t>
            </a:r>
            <a:endParaRPr lang="en-US" dirty="0"/>
          </a:p>
        </p:txBody>
      </p:sp>
      <p:grpSp>
        <p:nvGrpSpPr>
          <p:cNvPr id="28" name="Group 27"/>
          <p:cNvGrpSpPr/>
          <p:nvPr/>
        </p:nvGrpSpPr>
        <p:grpSpPr>
          <a:xfrm>
            <a:off x="2598598" y="4564608"/>
            <a:ext cx="4474970" cy="1226592"/>
            <a:chOff x="2598598" y="4035030"/>
            <a:chExt cx="4474970" cy="1226592"/>
          </a:xfrm>
        </p:grpSpPr>
        <p:sp>
          <p:nvSpPr>
            <p:cNvPr id="23" name="Left-Right Arrow 22"/>
            <p:cNvSpPr/>
            <p:nvPr/>
          </p:nvSpPr>
          <p:spPr>
            <a:xfrm rot="19766742">
              <a:off x="5808512" y="4038810"/>
              <a:ext cx="1265056"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Oval 23"/>
            <p:cNvSpPr/>
            <p:nvPr/>
          </p:nvSpPr>
          <p:spPr>
            <a:xfrm>
              <a:off x="3807010" y="4347222"/>
              <a:ext cx="19812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b="1" dirty="0" smtClean="0"/>
                <a:t>Steps</a:t>
              </a:r>
              <a:endParaRPr lang="en-US" sz="3000" b="1" dirty="0"/>
            </a:p>
          </p:txBody>
        </p:sp>
        <p:sp>
          <p:nvSpPr>
            <p:cNvPr id="25" name="Left-Right Arrow 24"/>
            <p:cNvSpPr/>
            <p:nvPr/>
          </p:nvSpPr>
          <p:spPr>
            <a:xfrm rot="1800000">
              <a:off x="2598598" y="4035030"/>
              <a:ext cx="1265056"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27" name="Group 26"/>
          <p:cNvGrpSpPr/>
          <p:nvPr/>
        </p:nvGrpSpPr>
        <p:grpSpPr>
          <a:xfrm>
            <a:off x="2819400" y="3385182"/>
            <a:ext cx="3962400" cy="914400"/>
            <a:chOff x="2819400" y="2855604"/>
            <a:chExt cx="3962400" cy="914400"/>
          </a:xfrm>
        </p:grpSpPr>
        <p:sp>
          <p:nvSpPr>
            <p:cNvPr id="18" name="Oval 17"/>
            <p:cNvSpPr/>
            <p:nvPr/>
          </p:nvSpPr>
          <p:spPr>
            <a:xfrm>
              <a:off x="3733800" y="2855604"/>
              <a:ext cx="2133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3000" b="1" dirty="0" smtClean="0"/>
                <a:t>Precision</a:t>
              </a:r>
              <a:endParaRPr lang="en-US" sz="3000" b="1" dirty="0"/>
            </a:p>
          </p:txBody>
        </p:sp>
        <p:sp>
          <p:nvSpPr>
            <p:cNvPr id="21" name="Left-Right Arrow 20"/>
            <p:cNvSpPr/>
            <p:nvPr/>
          </p:nvSpPr>
          <p:spPr>
            <a:xfrm>
              <a:off x="5910113" y="3126506"/>
              <a:ext cx="871687" cy="488589"/>
            </a:xfrm>
            <a:prstGeom prst="leftRightArrow">
              <a:avLst>
                <a:gd name="adj1" fmla="val 51361"/>
                <a:gd name="adj2" fmla="val 47857"/>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Left-Right Arrow 25"/>
            <p:cNvSpPr/>
            <p:nvPr/>
          </p:nvSpPr>
          <p:spPr>
            <a:xfrm>
              <a:off x="2819400" y="3126506"/>
              <a:ext cx="871687" cy="488589"/>
            </a:xfrm>
            <a:prstGeom prst="leftRightArrow">
              <a:avLst>
                <a:gd name="adj1" fmla="val 51361"/>
                <a:gd name="adj2" fmla="val 47857"/>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0" name="Content Placeholder 28"/>
          <p:cNvSpPr txBox="1">
            <a:spLocks/>
          </p:cNvSpPr>
          <p:nvPr/>
        </p:nvSpPr>
        <p:spPr bwMode="auto">
          <a:xfrm>
            <a:off x="457200" y="5929427"/>
            <a:ext cx="8610600" cy="8523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smtClean="0"/>
              <a:t>As interfaces evolve, this is likely to remain true.</a:t>
            </a:r>
            <a:endParaRPr lang="en-US" sz="3000" dirty="0"/>
          </a:p>
        </p:txBody>
      </p:sp>
    </p:spTree>
    <p:extLst>
      <p:ext uri="{BB962C8B-B14F-4D97-AF65-F5344CB8AC3E}">
        <p14:creationId xmlns:p14="http://schemas.microsoft.com/office/powerpoint/2010/main" val="41142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Navigating Big Data</a:t>
            </a:r>
          </a:p>
          <a:p>
            <a:r>
              <a:rPr lang="en-US" dirty="0" smtClean="0"/>
              <a:t>Working with Layers</a:t>
            </a:r>
          </a:p>
          <a:p>
            <a:r>
              <a:rPr lang="en-US" dirty="0" smtClean="0"/>
              <a:t>The Trouble with </a:t>
            </a:r>
            <a:r>
              <a:rPr lang="en-US" dirty="0" err="1" smtClean="0"/>
              <a:t>ComboBoxes</a:t>
            </a:r>
            <a:endParaRPr lang="en-US" dirty="0"/>
          </a:p>
          <a:p>
            <a:r>
              <a:rPr lang="en-US" dirty="0" smtClean="0"/>
              <a:t>Discoverability</a:t>
            </a:r>
          </a:p>
        </p:txBody>
      </p:sp>
      <p:sp>
        <p:nvSpPr>
          <p:cNvPr id="4" name="Slide Number Placeholder 3"/>
          <p:cNvSpPr>
            <a:spLocks noGrp="1"/>
          </p:cNvSpPr>
          <p:nvPr>
            <p:ph type="sldNum" sz="quarter" idx="12"/>
          </p:nvPr>
        </p:nvSpPr>
        <p:spPr/>
        <p:txBody>
          <a:bodyPr/>
          <a:lstStyle/>
          <a:p>
            <a:pPr>
              <a:defRPr/>
            </a:pPr>
            <a:fld id="{2AE37E14-569E-489E-AF38-F8D7E9234496}" type="slidenum">
              <a:rPr lang="en-US" smtClean="0"/>
              <a:pPr>
                <a:defRPr/>
              </a:pPr>
              <a:t>32</a:t>
            </a:fld>
            <a:endParaRPr lang="en-US"/>
          </a:p>
        </p:txBody>
      </p:sp>
      <p:sp>
        <p:nvSpPr>
          <p:cNvPr id="5" name="Title 4"/>
          <p:cNvSpPr>
            <a:spLocks noGrp="1"/>
          </p:cNvSpPr>
          <p:nvPr>
            <p:ph type="title"/>
          </p:nvPr>
        </p:nvSpPr>
        <p:spPr/>
        <p:txBody>
          <a:bodyPr/>
          <a:lstStyle/>
          <a:p>
            <a:r>
              <a:rPr lang="en-US" dirty="0" smtClean="0"/>
              <a:t>Interactions</a:t>
            </a:r>
            <a:endParaRPr lang="en-US" dirty="0"/>
          </a:p>
        </p:txBody>
      </p:sp>
    </p:spTree>
    <p:extLst>
      <p:ext uri="{BB962C8B-B14F-4D97-AF65-F5344CB8AC3E}">
        <p14:creationId xmlns:p14="http://schemas.microsoft.com/office/powerpoint/2010/main" val="155382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Documents and Views</a:t>
            </a:r>
          </a:p>
          <a:p>
            <a:r>
              <a:rPr lang="en-US" dirty="0" smtClean="0"/>
              <a:t>Showing Big Data </a:t>
            </a:r>
            <a:r>
              <a:rPr lang="en-US" sz="2000" dirty="0" smtClean="0"/>
              <a:t>(in a tiny window)</a:t>
            </a:r>
            <a:endParaRPr lang="en-US" dirty="0" smtClean="0"/>
          </a:p>
          <a:p>
            <a:r>
              <a:rPr lang="en-US" dirty="0" smtClean="0"/>
              <a:t>Navigating Big Data</a:t>
            </a:r>
          </a:p>
          <a:p>
            <a:r>
              <a:rPr lang="en-US" dirty="0" smtClean="0"/>
              <a:t>Working with Layers</a:t>
            </a:r>
          </a:p>
          <a:p>
            <a:r>
              <a:rPr lang="en-US" dirty="0" smtClean="0"/>
              <a:t>Why the </a:t>
            </a:r>
            <a:r>
              <a:rPr lang="en-US" dirty="0" err="1" smtClean="0"/>
              <a:t>ComboBox</a:t>
            </a:r>
            <a:r>
              <a:rPr lang="en-US" dirty="0" smtClean="0"/>
              <a:t> Must Die</a:t>
            </a:r>
            <a:endParaRPr lang="en-US" dirty="0"/>
          </a:p>
          <a:p>
            <a:r>
              <a:rPr lang="en-US" dirty="0" smtClean="0"/>
              <a:t>Discoverability</a:t>
            </a:r>
          </a:p>
        </p:txBody>
      </p:sp>
      <p:sp>
        <p:nvSpPr>
          <p:cNvPr id="4" name="Slide Number Placeholder 3"/>
          <p:cNvSpPr>
            <a:spLocks noGrp="1"/>
          </p:cNvSpPr>
          <p:nvPr>
            <p:ph type="sldNum" sz="quarter" idx="12"/>
          </p:nvPr>
        </p:nvSpPr>
        <p:spPr/>
        <p:txBody>
          <a:bodyPr/>
          <a:lstStyle/>
          <a:p>
            <a:pPr>
              <a:defRPr/>
            </a:pPr>
            <a:fld id="{2AE37E14-569E-489E-AF38-F8D7E9234496}" type="slidenum">
              <a:rPr lang="en-US" smtClean="0"/>
              <a:pPr>
                <a:defRPr/>
              </a:pPr>
              <a:t>33</a:t>
            </a:fld>
            <a:endParaRPr lang="en-US"/>
          </a:p>
        </p:txBody>
      </p:sp>
      <p:sp>
        <p:nvSpPr>
          <p:cNvPr id="5" name="Title 4"/>
          <p:cNvSpPr>
            <a:spLocks noGrp="1"/>
          </p:cNvSpPr>
          <p:nvPr>
            <p:ph type="title"/>
          </p:nvPr>
        </p:nvSpPr>
        <p:spPr/>
        <p:txBody>
          <a:bodyPr/>
          <a:lstStyle/>
          <a:p>
            <a:r>
              <a:rPr lang="en-US" dirty="0" smtClean="0"/>
              <a:t>Interactions</a:t>
            </a:r>
            <a:endParaRPr lang="en-US" dirty="0"/>
          </a:p>
        </p:txBody>
      </p:sp>
    </p:spTree>
    <p:extLst>
      <p:ext uri="{BB962C8B-B14F-4D97-AF65-F5344CB8AC3E}">
        <p14:creationId xmlns:p14="http://schemas.microsoft.com/office/powerpoint/2010/main" val="338338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525963"/>
          </a:xfrm>
        </p:spPr>
        <p:txBody>
          <a:bodyPr/>
          <a:lstStyle/>
          <a:p>
            <a:r>
              <a:rPr lang="en-US" dirty="0" smtClean="0"/>
              <a:t>Document</a:t>
            </a:r>
          </a:p>
          <a:p>
            <a:pPr lvl="1"/>
            <a:r>
              <a:rPr lang="en-US" dirty="0" smtClean="0"/>
              <a:t>The data to present and explore</a:t>
            </a:r>
          </a:p>
          <a:p>
            <a:r>
              <a:rPr lang="en-US" dirty="0" smtClean="0"/>
              <a:t>View</a:t>
            </a:r>
          </a:p>
          <a:p>
            <a:pPr lvl="1"/>
            <a:r>
              <a:rPr lang="en-US" dirty="0" smtClean="0"/>
              <a:t>A perspective into the document</a:t>
            </a:r>
          </a:p>
          <a:p>
            <a:r>
              <a:rPr lang="en-US" dirty="0" smtClean="0"/>
              <a:t>Caret</a:t>
            </a:r>
          </a:p>
          <a:p>
            <a:pPr lvl="1"/>
            <a:r>
              <a:rPr lang="en-US" dirty="0" smtClean="0"/>
              <a:t>Marks the insertion point for text</a:t>
            </a:r>
          </a:p>
          <a:p>
            <a:r>
              <a:rPr lang="en-US" dirty="0" smtClean="0"/>
              <a:t>Cursor/</a:t>
            </a:r>
            <a:r>
              <a:rPr lang="en-US" dirty="0"/>
              <a:t>Selection</a:t>
            </a:r>
          </a:p>
          <a:p>
            <a:pPr lvl="1"/>
            <a:r>
              <a:rPr lang="en-US" dirty="0" smtClean="0"/>
              <a:t>Marks a selected item or range of data</a:t>
            </a:r>
            <a:endParaRPr lang="en-US" dirty="0"/>
          </a:p>
          <a:p>
            <a:pPr lvl="1"/>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34</a:t>
            </a:fld>
            <a:endParaRPr lang="en-US"/>
          </a:p>
        </p:txBody>
      </p:sp>
      <p:sp>
        <p:nvSpPr>
          <p:cNvPr id="4" name="Title 3"/>
          <p:cNvSpPr>
            <a:spLocks noGrp="1"/>
          </p:cNvSpPr>
          <p:nvPr>
            <p:ph type="title"/>
          </p:nvPr>
        </p:nvSpPr>
        <p:spPr/>
        <p:txBody>
          <a:bodyPr/>
          <a:lstStyle/>
          <a:p>
            <a:r>
              <a:rPr lang="en-US" dirty="0" smtClean="0"/>
              <a:t>Documents and Views</a:t>
            </a:r>
            <a:endParaRPr lang="en-US" dirty="0"/>
          </a:p>
        </p:txBody>
      </p:sp>
    </p:spTree>
    <p:extLst>
      <p:ext uri="{BB962C8B-B14F-4D97-AF65-F5344CB8AC3E}">
        <p14:creationId xmlns:p14="http://schemas.microsoft.com/office/powerpoint/2010/main" val="242282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It’s essentially a scaling problem</a:t>
            </a:r>
          </a:p>
          <a:p>
            <a:pPr lvl="1"/>
            <a:r>
              <a:rPr lang="en-US" dirty="0" smtClean="0"/>
              <a:t>Lots of information</a:t>
            </a:r>
          </a:p>
          <a:p>
            <a:pPr lvl="1"/>
            <a:r>
              <a:rPr lang="en-US" dirty="0" smtClean="0"/>
              <a:t>Small window to that information</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35</a:t>
            </a:fld>
            <a:endParaRPr lang="en-US"/>
          </a:p>
        </p:txBody>
      </p:sp>
      <p:sp>
        <p:nvSpPr>
          <p:cNvPr id="4" name="Title 3"/>
          <p:cNvSpPr>
            <a:spLocks noGrp="1"/>
          </p:cNvSpPr>
          <p:nvPr>
            <p:ph type="title"/>
          </p:nvPr>
        </p:nvSpPr>
        <p:spPr/>
        <p:txBody>
          <a:bodyPr/>
          <a:lstStyle/>
          <a:p>
            <a:r>
              <a:rPr lang="en-US" dirty="0" smtClean="0"/>
              <a:t>Showing Big Data</a:t>
            </a:r>
            <a:endParaRPr lang="en-US" dirty="0"/>
          </a:p>
        </p:txBody>
      </p:sp>
    </p:spTree>
    <p:extLst>
      <p:ext uri="{BB962C8B-B14F-4D97-AF65-F5344CB8AC3E}">
        <p14:creationId xmlns:p14="http://schemas.microsoft.com/office/powerpoint/2010/main" val="373358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lstStyle/>
          <a:p>
            <a:r>
              <a:rPr lang="en-US" dirty="0" smtClean="0"/>
              <a:t>Crop</a:t>
            </a:r>
          </a:p>
          <a:p>
            <a:pPr lvl="1"/>
            <a:r>
              <a:rPr lang="en-US" dirty="0" smtClean="0"/>
              <a:t>Scrollbars</a:t>
            </a:r>
          </a:p>
          <a:p>
            <a:r>
              <a:rPr lang="en-US" dirty="0" smtClean="0"/>
              <a:t>Scale</a:t>
            </a:r>
          </a:p>
          <a:p>
            <a:pPr lvl="1"/>
            <a:r>
              <a:rPr lang="en-US" dirty="0" smtClean="0"/>
              <a:t>Aspect ratio lock</a:t>
            </a:r>
          </a:p>
          <a:p>
            <a:r>
              <a:rPr lang="en-US" dirty="0" smtClean="0"/>
              <a:t>Zoom</a:t>
            </a:r>
          </a:p>
          <a:p>
            <a:pPr lvl="1"/>
            <a:r>
              <a:rPr lang="en-US" dirty="0" smtClean="0"/>
              <a:t>Combination of Scaling + Scrollbars</a:t>
            </a:r>
          </a:p>
          <a:p>
            <a:r>
              <a:rPr lang="en-US" dirty="0"/>
              <a:t>Filter</a:t>
            </a:r>
          </a:p>
          <a:p>
            <a:pPr lvl="1"/>
            <a:r>
              <a:rPr lang="en-US" dirty="0"/>
              <a:t>Show more relevant </a:t>
            </a:r>
            <a:r>
              <a:rPr lang="en-US" dirty="0" smtClean="0"/>
              <a:t>details</a:t>
            </a:r>
          </a:p>
          <a:p>
            <a:pPr lvl="1"/>
            <a:r>
              <a:rPr lang="en-US" dirty="0" smtClean="0"/>
              <a:t>Filtering UI</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36</a:t>
            </a:fld>
            <a:endParaRPr lang="en-US"/>
          </a:p>
        </p:txBody>
      </p:sp>
      <p:sp>
        <p:nvSpPr>
          <p:cNvPr id="4" name="Title 3"/>
          <p:cNvSpPr>
            <a:spLocks noGrp="1"/>
          </p:cNvSpPr>
          <p:nvPr>
            <p:ph type="title"/>
          </p:nvPr>
        </p:nvSpPr>
        <p:spPr/>
        <p:txBody>
          <a:bodyPr/>
          <a:lstStyle/>
          <a:p>
            <a:r>
              <a:rPr lang="en-US" dirty="0" smtClean="0"/>
              <a:t>Showing Big Data - Strategies</a:t>
            </a:r>
            <a:endParaRPr lang="en-US" dirty="0"/>
          </a:p>
        </p:txBody>
      </p:sp>
    </p:spTree>
    <p:extLst>
      <p:ext uri="{BB962C8B-B14F-4D97-AF65-F5344CB8AC3E}">
        <p14:creationId xmlns:p14="http://schemas.microsoft.com/office/powerpoint/2010/main" val="270759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8763000" cy="1463675"/>
          </a:xfrm>
          <a:prstGeom prst="rect">
            <a:avLst/>
          </a:prstGeom>
        </p:spPr>
        <p:txBody>
          <a:bodyPr anchor="ctr">
            <a:normAutofit fontScale="92500"/>
          </a:bodyPr>
          <a:lstStyle/>
          <a:p>
            <a:pPr algn="r" fontAlgn="auto">
              <a:spcAft>
                <a:spcPts val="0"/>
              </a:spcAft>
              <a:defRPr/>
            </a:pPr>
            <a:r>
              <a:rPr lang="en-GB" sz="5400" b="1" dirty="0" smtClean="0">
                <a:solidFill>
                  <a:srgbClr val="AA9576"/>
                </a:solidFill>
                <a:latin typeface="+mj-lt"/>
                <a:ea typeface="+mj-ea"/>
                <a:cs typeface="+mj-cs"/>
              </a:rPr>
              <a:t>Demonstration – Google Maps</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Showing Big Data…</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spTree>
    <p:extLst>
      <p:ext uri="{BB962C8B-B14F-4D97-AF65-F5344CB8AC3E}">
        <p14:creationId xmlns:p14="http://schemas.microsoft.com/office/powerpoint/2010/main" val="375341187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Change the view over time</a:t>
            </a:r>
          </a:p>
          <a:p>
            <a:pPr lvl="1"/>
            <a:r>
              <a:rPr lang="en-US" dirty="0"/>
              <a:t>Restore previous/subsequent views</a:t>
            </a:r>
          </a:p>
          <a:p>
            <a:pPr lvl="1"/>
            <a:r>
              <a:rPr lang="en-US" dirty="0"/>
              <a:t>Highlight interesting data</a:t>
            </a:r>
          </a:p>
          <a:p>
            <a:pPr lvl="1"/>
            <a:r>
              <a:rPr lang="en-US" dirty="0" smtClean="0"/>
              <a:t>Bookmark interesting views</a:t>
            </a:r>
          </a:p>
          <a:p>
            <a:pPr lvl="1"/>
            <a:r>
              <a:rPr lang="en-US" dirty="0" smtClean="0"/>
              <a:t>Move interesting data into view (e.g. “Find”)</a:t>
            </a:r>
          </a:p>
          <a:p>
            <a:pPr lvl="1"/>
            <a:r>
              <a:rPr lang="en-US" dirty="0" smtClean="0"/>
              <a:t>Move through related sibling views</a:t>
            </a:r>
          </a:p>
          <a:p>
            <a:pPr lvl="1"/>
            <a:r>
              <a:rPr lang="en-US" dirty="0" smtClean="0"/>
              <a:t>Drill into and out of child views</a:t>
            </a:r>
          </a:p>
          <a:p>
            <a:pPr lvl="1"/>
            <a:r>
              <a:rPr lang="en-US" dirty="0" smtClean="0"/>
              <a:t>Asynchronous scrolling – don’t do this!</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38</a:t>
            </a:fld>
            <a:endParaRPr lang="en-US"/>
          </a:p>
        </p:txBody>
      </p:sp>
      <p:sp>
        <p:nvSpPr>
          <p:cNvPr id="4" name="Title 3"/>
          <p:cNvSpPr>
            <a:spLocks noGrp="1"/>
          </p:cNvSpPr>
          <p:nvPr>
            <p:ph type="title"/>
          </p:nvPr>
        </p:nvSpPr>
        <p:spPr/>
        <p:txBody>
          <a:bodyPr/>
          <a:lstStyle/>
          <a:p>
            <a:r>
              <a:rPr lang="en-US" dirty="0" smtClean="0"/>
              <a:t>Navigation</a:t>
            </a:r>
            <a:endParaRPr lang="en-US" dirty="0"/>
          </a:p>
        </p:txBody>
      </p:sp>
    </p:spTree>
    <p:extLst>
      <p:ext uri="{BB962C8B-B14F-4D97-AF65-F5344CB8AC3E}">
        <p14:creationId xmlns:p14="http://schemas.microsoft.com/office/powerpoint/2010/main" val="693680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Let’s play a game…</a:t>
            </a:r>
            <a:endParaRPr lang="en-US" sz="6600" b="1" dirty="0">
              <a:latin typeface="+mn-lt"/>
            </a:endParaRPr>
          </a:p>
          <a:p>
            <a:pPr algn="ctr" fontAlgn="auto">
              <a:spcBef>
                <a:spcPct val="20000"/>
              </a:spcBef>
              <a:spcAft>
                <a:spcPts val="0"/>
              </a:spcAft>
              <a:defRPr/>
            </a:pPr>
            <a:endParaRPr lang="en-US" sz="6600" b="1"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
        <p:nvSpPr>
          <p:cNvPr id="2" name="TextBox 1"/>
          <p:cNvSpPr txBox="1"/>
          <p:nvPr/>
        </p:nvSpPr>
        <p:spPr>
          <a:xfrm>
            <a:off x="1569694" y="3733800"/>
            <a:ext cx="6079228" cy="707886"/>
          </a:xfrm>
          <a:prstGeom prst="rect">
            <a:avLst/>
          </a:prstGeom>
          <a:noFill/>
        </p:spPr>
        <p:txBody>
          <a:bodyPr wrap="none" rtlCol="0">
            <a:spAutoFit/>
          </a:bodyPr>
          <a:lstStyle/>
          <a:p>
            <a:r>
              <a:rPr lang="en-US" sz="4000" dirty="0" smtClean="0"/>
              <a:t>It’s called: “Find the caret”</a:t>
            </a:r>
            <a:endParaRPr lang="en-US" sz="4000" dirty="0"/>
          </a:p>
        </p:txBody>
      </p:sp>
    </p:spTree>
    <p:extLst>
      <p:ext uri="{BB962C8B-B14F-4D97-AF65-F5344CB8AC3E}">
        <p14:creationId xmlns:p14="http://schemas.microsoft.com/office/powerpoint/2010/main" val="39665776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Fix This?</a:t>
            </a:r>
            <a:endParaRPr lang="en-US" dirty="0"/>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692" y="1079519"/>
            <a:ext cx="338931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9250"/>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Highlighting Interesting Data</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spTree>
    <p:extLst>
      <p:ext uri="{BB962C8B-B14F-4D97-AF65-F5344CB8AC3E}">
        <p14:creationId xmlns:p14="http://schemas.microsoft.com/office/powerpoint/2010/main" val="24372645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Bookmarking Views</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6527829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76200" y="2133600"/>
            <a:ext cx="8991600" cy="1970088"/>
          </a:xfrm>
          <a:prstGeom prst="rect">
            <a:avLst/>
          </a:prstGeom>
        </p:spPr>
        <p:txBody>
          <a:bodyPr/>
          <a:lstStyle/>
          <a:p>
            <a:pPr marL="342900" indent="-342900" algn="ctr" fontAlgn="auto">
              <a:spcBef>
                <a:spcPct val="20000"/>
              </a:spcBef>
              <a:spcAft>
                <a:spcPts val="0"/>
              </a:spcAft>
              <a:defRPr/>
            </a:pPr>
            <a:r>
              <a:rPr lang="en-US" sz="6200" b="1" dirty="0" smtClean="0">
                <a:latin typeface="+mn-lt"/>
              </a:rPr>
              <a:t>Drilling In &amp; Popping Out</a:t>
            </a:r>
            <a:endParaRPr lang="en-US" sz="6200" b="1"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351298577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Asynchronous Scrolling</a:t>
            </a:r>
            <a:endParaRPr lang="en-US" sz="6600" b="1"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4839879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610600" cy="4525963"/>
          </a:xfrm>
        </p:spPr>
        <p:txBody>
          <a:bodyPr/>
          <a:lstStyle/>
          <a:p>
            <a:r>
              <a:rPr lang="en-US" dirty="0" smtClean="0"/>
              <a:t>Challenges</a:t>
            </a:r>
          </a:p>
          <a:p>
            <a:pPr lvl="1"/>
            <a:r>
              <a:rPr lang="en-US" dirty="0" smtClean="0"/>
              <a:t>Relevant background data can be obscured</a:t>
            </a:r>
          </a:p>
          <a:p>
            <a:pPr lvl="1"/>
            <a:r>
              <a:rPr lang="en-US" dirty="0" smtClean="0"/>
              <a:t>User may need to disassemble layers to finish task</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44</a:t>
            </a:fld>
            <a:endParaRPr lang="en-US"/>
          </a:p>
        </p:txBody>
      </p:sp>
      <p:sp>
        <p:nvSpPr>
          <p:cNvPr id="4" name="Title 3"/>
          <p:cNvSpPr>
            <a:spLocks noGrp="1"/>
          </p:cNvSpPr>
          <p:nvPr>
            <p:ph type="title"/>
          </p:nvPr>
        </p:nvSpPr>
        <p:spPr/>
        <p:txBody>
          <a:bodyPr/>
          <a:lstStyle/>
          <a:p>
            <a:r>
              <a:rPr lang="en-US" dirty="0" smtClean="0"/>
              <a:t>Layered Interactions</a:t>
            </a:r>
            <a:endParaRPr lang="en-US" dirty="0"/>
          </a:p>
        </p:txBody>
      </p:sp>
    </p:spTree>
    <p:extLst>
      <p:ext uri="{BB962C8B-B14F-4D97-AF65-F5344CB8AC3E}">
        <p14:creationId xmlns:p14="http://schemas.microsoft.com/office/powerpoint/2010/main" val="23437165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76200" y="2133600"/>
            <a:ext cx="8991600" cy="1970088"/>
          </a:xfrm>
          <a:prstGeom prst="rect">
            <a:avLst/>
          </a:prstGeom>
        </p:spPr>
        <p:txBody>
          <a:bodyPr/>
          <a:lstStyle/>
          <a:p>
            <a:pPr marL="342900" indent="-342900" algn="ctr" fontAlgn="auto">
              <a:spcBef>
                <a:spcPct val="20000"/>
              </a:spcBef>
              <a:spcAft>
                <a:spcPts val="0"/>
              </a:spcAft>
              <a:defRPr/>
            </a:pPr>
            <a:r>
              <a:rPr lang="en-US" sz="6200" b="1" dirty="0" smtClean="0">
                <a:latin typeface="+mn-lt"/>
              </a:rPr>
              <a:t>Working with Layers</a:t>
            </a:r>
            <a:endParaRPr lang="en-US" sz="6200" b="1"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62821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Advantages</a:t>
            </a:r>
          </a:p>
          <a:p>
            <a:pPr lvl="1"/>
            <a:r>
              <a:rPr lang="en-US" dirty="0"/>
              <a:t>S</a:t>
            </a:r>
            <a:r>
              <a:rPr lang="en-US" dirty="0" smtClean="0"/>
              <a:t>mall screen footprint</a:t>
            </a:r>
          </a:p>
          <a:p>
            <a:r>
              <a:rPr lang="en-US" dirty="0" smtClean="0"/>
              <a:t>Disadvantages</a:t>
            </a:r>
          </a:p>
          <a:p>
            <a:pPr lvl="1"/>
            <a:r>
              <a:rPr lang="en-US" dirty="0" smtClean="0"/>
              <a:t>Requires a precise click before user can:</a:t>
            </a:r>
          </a:p>
          <a:p>
            <a:pPr lvl="2"/>
            <a:r>
              <a:rPr lang="en-US" dirty="0" smtClean="0"/>
              <a:t>Scan list</a:t>
            </a:r>
          </a:p>
          <a:p>
            <a:pPr lvl="2"/>
            <a:r>
              <a:rPr lang="en-US" dirty="0" smtClean="0"/>
              <a:t>Find item to click</a:t>
            </a:r>
          </a:p>
          <a:p>
            <a:pPr lvl="2"/>
            <a:r>
              <a:rPr lang="en-US" dirty="0" smtClean="0"/>
              <a:t>Move mouse to item</a:t>
            </a:r>
          </a:p>
          <a:p>
            <a:pPr lvl="1"/>
            <a:r>
              <a:rPr lang="en-US" dirty="0" smtClean="0"/>
              <a:t>Scrolls in a constant velocity</a:t>
            </a:r>
          </a:p>
          <a:p>
            <a:pPr lvl="1"/>
            <a:r>
              <a:rPr lang="en-US" dirty="0" smtClean="0"/>
              <a:t>List window is often too small</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46</a:t>
            </a:fld>
            <a:endParaRPr lang="en-US"/>
          </a:p>
        </p:txBody>
      </p:sp>
      <p:sp>
        <p:nvSpPr>
          <p:cNvPr id="4" name="Title 3"/>
          <p:cNvSpPr>
            <a:spLocks noGrp="1"/>
          </p:cNvSpPr>
          <p:nvPr>
            <p:ph type="title"/>
          </p:nvPr>
        </p:nvSpPr>
        <p:spPr/>
        <p:txBody>
          <a:bodyPr/>
          <a:lstStyle/>
          <a:p>
            <a:r>
              <a:rPr lang="en-US" dirty="0"/>
              <a:t>The Trouble with </a:t>
            </a:r>
            <a:r>
              <a:rPr lang="en-US" dirty="0" err="1"/>
              <a:t>ComboBoxes</a:t>
            </a:r>
            <a:endParaRPr lang="en-US" dirty="0"/>
          </a:p>
        </p:txBody>
      </p:sp>
    </p:spTree>
    <p:extLst>
      <p:ext uri="{BB962C8B-B14F-4D97-AF65-F5344CB8AC3E}">
        <p14:creationId xmlns:p14="http://schemas.microsoft.com/office/powerpoint/2010/main" val="10656348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box from Office 2010 – is 14x22:  </a:t>
            </a:r>
          </a:p>
          <a:p>
            <a:r>
              <a:rPr lang="en-US" dirty="0" smtClean="0"/>
              <a:t>That’s 308 total pixels. </a:t>
            </a:r>
          </a:p>
          <a:p>
            <a:r>
              <a:rPr lang="en-US" dirty="0" smtClean="0"/>
              <a:t>2500 of those fit on a 1024x768 monitor.</a:t>
            </a:r>
          </a:p>
          <a:p>
            <a:pPr lvl="1"/>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47</a:t>
            </a:fld>
            <a:endParaRPr lang="en-US"/>
          </a:p>
        </p:txBody>
      </p:sp>
      <p:sp>
        <p:nvSpPr>
          <p:cNvPr id="4" name="Title 3"/>
          <p:cNvSpPr>
            <a:spLocks noGrp="1"/>
          </p:cNvSpPr>
          <p:nvPr>
            <p:ph type="title"/>
          </p:nvPr>
        </p:nvSpPr>
        <p:spPr/>
        <p:txBody>
          <a:bodyPr/>
          <a:lstStyle/>
          <a:p>
            <a:r>
              <a:rPr lang="en-US" dirty="0" smtClean="0"/>
              <a:t>Combo Box Click - Path</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2468" y="1828800"/>
            <a:ext cx="1333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3903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4325"/>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4" name="Rectangle 3"/>
          <p:cNvSpPr txBox="1">
            <a:spLocks noChangeArrowheads="1"/>
          </p:cNvSpPr>
          <p:nvPr/>
        </p:nvSpPr>
        <p:spPr>
          <a:xfrm>
            <a:off x="609602" y="2133600"/>
            <a:ext cx="7999413" cy="1970088"/>
          </a:xfrm>
          <a:prstGeom prst="rect">
            <a:avLst/>
          </a:prstGeom>
        </p:spPr>
        <p:txBody>
          <a:bodyPr/>
          <a:lstStyle/>
          <a:p>
            <a:pPr marL="342900" indent="-342900" algn="ctr" fontAlgn="auto">
              <a:spcBef>
                <a:spcPct val="20000"/>
              </a:spcBef>
              <a:spcAft>
                <a:spcPts val="0"/>
              </a:spcAft>
              <a:defRPr/>
            </a:pPr>
            <a:r>
              <a:rPr lang="en-US" sz="6600" b="1" dirty="0" smtClean="0">
                <a:latin typeface="+mn-lt"/>
              </a:rPr>
              <a:t>Combo Boxes</a:t>
            </a:r>
            <a:endParaRPr lang="en-US" sz="6600" b="1" dirty="0">
              <a:latin typeface="+mn-lt"/>
            </a:endParaRPr>
          </a:p>
          <a:p>
            <a:pPr marL="342900" indent="-342900" algn="ctr" fontAlgn="auto">
              <a:spcBef>
                <a:spcPct val="20000"/>
              </a:spcBef>
              <a:spcAft>
                <a:spcPts val="0"/>
              </a:spcAft>
              <a:buFont typeface="Arial" pitchFamily="34" charset="0"/>
              <a:buChar char="•"/>
              <a:defRPr/>
            </a:pPr>
            <a:endParaRPr lang="en-US" sz="6600" b="1"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2310949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49</a:t>
            </a:fld>
            <a:endParaRPr lang="en-US"/>
          </a:p>
        </p:txBody>
      </p:sp>
      <p:pic>
        <p:nvPicPr>
          <p:cNvPr id="5" name="iPhoneComboBox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60911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Fix This?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34533"/>
            <a:ext cx="3124200" cy="519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1606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50</a:t>
            </a:fld>
            <a:endParaRPr lang="en-US"/>
          </a:p>
        </p:txBody>
      </p:sp>
      <p:sp>
        <p:nvSpPr>
          <p:cNvPr id="4" name="Title 3"/>
          <p:cNvSpPr>
            <a:spLocks noGrp="1"/>
          </p:cNvSpPr>
          <p:nvPr>
            <p:ph type="title"/>
          </p:nvPr>
        </p:nvSpPr>
        <p:spPr/>
        <p:txBody>
          <a:bodyPr/>
          <a:lstStyle/>
          <a:p>
            <a:r>
              <a:rPr lang="en-US" dirty="0" smtClean="0"/>
              <a:t>Human Interface Devices</a:t>
            </a:r>
            <a:endParaRPr lang="en-US" dirty="0"/>
          </a:p>
        </p:txBody>
      </p:sp>
      <p:pic>
        <p:nvPicPr>
          <p:cNvPr id="2" name="Mind Control Monke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56482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59363"/>
          </a:xfrm>
        </p:spPr>
        <p:txBody>
          <a:bodyPr/>
          <a:lstStyle/>
          <a:p>
            <a:r>
              <a:rPr lang="en-US" dirty="0" smtClean="0"/>
              <a:t>Ease </a:t>
            </a:r>
            <a:r>
              <a:rPr lang="en-US" dirty="0"/>
              <a:t>of </a:t>
            </a:r>
            <a:r>
              <a:rPr lang="en-US" dirty="0" smtClean="0"/>
              <a:t>discovery</a:t>
            </a:r>
            <a:endParaRPr lang="en-US" dirty="0"/>
          </a:p>
          <a:p>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51</a:t>
            </a:fld>
            <a:endParaRPr lang="en-US"/>
          </a:p>
        </p:txBody>
      </p:sp>
      <p:sp>
        <p:nvSpPr>
          <p:cNvPr id="4" name="Title 3"/>
          <p:cNvSpPr>
            <a:spLocks noGrp="1"/>
          </p:cNvSpPr>
          <p:nvPr>
            <p:ph type="title"/>
          </p:nvPr>
        </p:nvSpPr>
        <p:spPr/>
        <p:txBody>
          <a:bodyPr/>
          <a:lstStyle/>
          <a:p>
            <a:r>
              <a:rPr lang="en-US" dirty="0" smtClean="0"/>
              <a:t>Key Concept - Discoverability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pic>
        <p:nvPicPr>
          <p:cNvPr id="47106" name="Picture 2" descr="SeatacElevatorButton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5942317" cy="482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175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59363"/>
          </a:xfrm>
        </p:spPr>
        <p:txBody>
          <a:bodyPr/>
          <a:lstStyle/>
          <a:p>
            <a:r>
              <a:rPr lang="en-US" dirty="0" smtClean="0"/>
              <a:t>Ease </a:t>
            </a:r>
            <a:r>
              <a:rPr lang="en-US" dirty="0"/>
              <a:t>of </a:t>
            </a:r>
            <a:r>
              <a:rPr lang="en-US" dirty="0" smtClean="0"/>
              <a:t>discovery</a:t>
            </a:r>
            <a:endParaRPr lang="en-US" dirty="0"/>
          </a:p>
          <a:p>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52</a:t>
            </a:fld>
            <a:endParaRPr lang="en-US"/>
          </a:p>
        </p:txBody>
      </p:sp>
      <p:sp>
        <p:nvSpPr>
          <p:cNvPr id="4" name="Title 3"/>
          <p:cNvSpPr>
            <a:spLocks noGrp="1"/>
          </p:cNvSpPr>
          <p:nvPr>
            <p:ph type="title"/>
          </p:nvPr>
        </p:nvSpPr>
        <p:spPr/>
        <p:txBody>
          <a:bodyPr/>
          <a:lstStyle/>
          <a:p>
            <a:r>
              <a:rPr lang="en-US" dirty="0" smtClean="0"/>
              <a:t>Key Concept - Discoverability</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71649"/>
            <a:ext cx="6811865" cy="451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30520890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30763"/>
          </a:xfrm>
        </p:spPr>
        <p:txBody>
          <a:bodyPr/>
          <a:lstStyle/>
          <a:p>
            <a:r>
              <a:rPr lang="en-US" dirty="0" smtClean="0"/>
              <a:t>From the New </a:t>
            </a:r>
            <a:r>
              <a:rPr lang="en-US" dirty="0"/>
              <a:t>York Times, 29 </a:t>
            </a:r>
            <a:r>
              <a:rPr lang="en-US" dirty="0" smtClean="0"/>
              <a:t>Dec 2010:</a:t>
            </a:r>
          </a:p>
          <a:p>
            <a:pPr marL="457200" lvl="1" indent="0">
              <a:buNone/>
            </a:pPr>
            <a:r>
              <a:rPr lang="en-US" sz="2400" dirty="0"/>
              <a:t>“In </a:t>
            </a:r>
            <a:r>
              <a:rPr lang="en-US" sz="2400" dirty="0" smtClean="0"/>
              <a:t>Missouri… 76 </a:t>
            </a:r>
            <a:r>
              <a:rPr lang="en-US" sz="2400" dirty="0"/>
              <a:t>patients were </a:t>
            </a:r>
            <a:r>
              <a:rPr lang="en-US" sz="2400" b="1" dirty="0" smtClean="0"/>
              <a:t>over-radiated </a:t>
            </a:r>
            <a:r>
              <a:rPr lang="en-US" sz="2400" dirty="0"/>
              <a:t>because a medical physicist </a:t>
            </a:r>
            <a:r>
              <a:rPr lang="en-US" sz="2400" b="1" dirty="0"/>
              <a:t>did not realize</a:t>
            </a:r>
            <a:r>
              <a:rPr lang="en-US" sz="2400" dirty="0"/>
              <a:t> that the smaller radiation beam used in radiosurgery had to be </a:t>
            </a:r>
            <a:r>
              <a:rPr lang="en-US" sz="2400" b="1" dirty="0"/>
              <a:t>calibrated differently </a:t>
            </a:r>
            <a:r>
              <a:rPr lang="en-US" sz="2400" dirty="0"/>
              <a:t>than the larger </a:t>
            </a:r>
            <a:r>
              <a:rPr lang="en-US" sz="2400" dirty="0" smtClean="0"/>
              <a:t>beam...”</a:t>
            </a:r>
            <a:br>
              <a:rPr lang="en-US" sz="2400" dirty="0" smtClean="0"/>
            </a:br>
            <a:r>
              <a:rPr lang="en-US" sz="2400" dirty="0" smtClean="0"/>
              <a:t/>
            </a:r>
            <a:br>
              <a:rPr lang="en-US" sz="2400" dirty="0" smtClean="0"/>
            </a:br>
            <a:r>
              <a:rPr lang="en-US" sz="2400" dirty="0" smtClean="0"/>
              <a:t>“</a:t>
            </a:r>
            <a:r>
              <a:rPr lang="en-US" sz="2400" dirty="0"/>
              <a:t>Last year, </a:t>
            </a:r>
            <a:r>
              <a:rPr lang="en-US" sz="2400" dirty="0" smtClean="0"/>
              <a:t>[the software company responsible] promised </a:t>
            </a:r>
            <a:r>
              <a:rPr lang="en-US" sz="2400" dirty="0"/>
              <a:t>to </a:t>
            </a:r>
            <a:r>
              <a:rPr lang="en-US" sz="2400" dirty="0" smtClean="0"/>
              <a:t>devise… a </a:t>
            </a:r>
            <a:r>
              <a:rPr lang="en-US" sz="2400" dirty="0"/>
              <a:t>decidedly low-tech solution: a </a:t>
            </a:r>
            <a:r>
              <a:rPr lang="en-US" sz="2400" b="1" dirty="0"/>
              <a:t>decal to stick on the machines</a:t>
            </a:r>
            <a:r>
              <a:rPr lang="en-US" sz="2400" dirty="0"/>
              <a:t>, warning operators to be </a:t>
            </a:r>
            <a:r>
              <a:rPr lang="en-US" sz="2400" b="1" dirty="0"/>
              <a:t>extra careful </a:t>
            </a:r>
            <a:r>
              <a:rPr lang="en-US" sz="2400" dirty="0"/>
              <a:t>in setting the radiation field</a:t>
            </a:r>
            <a:r>
              <a:rPr lang="en-US" sz="2400" dirty="0" smtClean="0"/>
              <a:t>.”</a:t>
            </a:r>
            <a:endParaRPr lang="en-US" sz="2400"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53</a:t>
            </a:fld>
            <a:endParaRPr lang="en-US"/>
          </a:p>
        </p:txBody>
      </p:sp>
      <p:sp>
        <p:nvSpPr>
          <p:cNvPr id="4" name="Title 3"/>
          <p:cNvSpPr>
            <a:spLocks noGrp="1"/>
          </p:cNvSpPr>
          <p:nvPr>
            <p:ph type="title"/>
          </p:nvPr>
        </p:nvSpPr>
        <p:spPr/>
        <p:txBody>
          <a:bodyPr/>
          <a:lstStyle/>
          <a:p>
            <a:r>
              <a:rPr lang="en-US" dirty="0" smtClean="0"/>
              <a:t>Is Discoverability Important?</a:t>
            </a:r>
            <a:endParaRPr lang="en-US" dirty="0"/>
          </a:p>
        </p:txBody>
      </p:sp>
      <p:sp>
        <p:nvSpPr>
          <p:cNvPr id="5" name="TextBox 4"/>
          <p:cNvSpPr txBox="1"/>
          <p:nvPr/>
        </p:nvSpPr>
        <p:spPr>
          <a:xfrm>
            <a:off x="1143000" y="5410200"/>
            <a:ext cx="6417719" cy="584775"/>
          </a:xfrm>
          <a:prstGeom prst="rect">
            <a:avLst/>
          </a:prstGeom>
          <a:noFill/>
        </p:spPr>
        <p:txBody>
          <a:bodyPr wrap="none" rtlCol="0">
            <a:spAutoFit/>
          </a:bodyPr>
          <a:lstStyle/>
          <a:p>
            <a:r>
              <a:rPr lang="en-US" sz="3200" dirty="0" smtClean="0"/>
              <a:t>We’re talking about software, kids.</a:t>
            </a:r>
            <a:endParaRPr lang="en-US" sz="3200" dirty="0"/>
          </a:p>
        </p:txBody>
      </p:sp>
    </p:spTree>
    <p:extLst>
      <p:ext uri="{BB962C8B-B14F-4D97-AF65-F5344CB8AC3E}">
        <p14:creationId xmlns:p14="http://schemas.microsoft.com/office/powerpoint/2010/main" val="1554030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Initial discovery</a:t>
            </a:r>
          </a:p>
          <a:p>
            <a:pPr lvl="1"/>
            <a:r>
              <a:rPr lang="en-US" dirty="0" smtClean="0"/>
              <a:t>Remove barriers to the very first try</a:t>
            </a:r>
          </a:p>
          <a:p>
            <a:r>
              <a:rPr lang="en-US" dirty="0" smtClean="0"/>
              <a:t>Retention</a:t>
            </a:r>
          </a:p>
          <a:p>
            <a:pPr lvl="1"/>
            <a:r>
              <a:rPr lang="en-US" dirty="0" smtClean="0"/>
              <a:t>Memorable</a:t>
            </a:r>
            <a:r>
              <a:rPr lang="en-US" dirty="0" smtClean="0"/>
              <a:t> path</a:t>
            </a:r>
          </a:p>
          <a:p>
            <a:pPr lvl="1"/>
            <a:r>
              <a:rPr lang="en-US" dirty="0" smtClean="0"/>
              <a:t>Repetition</a:t>
            </a:r>
            <a:endParaRPr lang="en-US" dirty="0" smtClean="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54</a:t>
            </a:fld>
            <a:endParaRPr lang="en-US"/>
          </a:p>
        </p:txBody>
      </p:sp>
      <p:sp>
        <p:nvSpPr>
          <p:cNvPr id="4" name="Title 3"/>
          <p:cNvSpPr>
            <a:spLocks noGrp="1"/>
          </p:cNvSpPr>
          <p:nvPr>
            <p:ph type="title"/>
          </p:nvPr>
        </p:nvSpPr>
        <p:spPr/>
        <p:txBody>
          <a:bodyPr/>
          <a:lstStyle/>
          <a:p>
            <a:r>
              <a:rPr lang="en-US" dirty="0" smtClean="0"/>
              <a:t>Discoverability</a:t>
            </a:r>
            <a:endParaRPr lang="en-US" dirty="0"/>
          </a:p>
        </p:txBody>
      </p:sp>
    </p:spTree>
    <p:extLst>
      <p:ext uri="{BB962C8B-B14F-4D97-AF65-F5344CB8AC3E}">
        <p14:creationId xmlns:p14="http://schemas.microsoft.com/office/powerpoint/2010/main" val="41512908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chor="t"/>
          <a:lstStyle/>
          <a:p>
            <a:pPr eaLnBrk="1" hangingPunct="1"/>
            <a:r>
              <a:rPr lang="en-US" smtClean="0"/>
              <a:t>Keystroke Binding Observation</a:t>
            </a:r>
          </a:p>
        </p:txBody>
      </p:sp>
      <p:sp>
        <p:nvSpPr>
          <p:cNvPr id="10243" name="Rectangle 3"/>
          <p:cNvSpPr>
            <a:spLocks noGrp="1" noChangeArrowheads="1"/>
          </p:cNvSpPr>
          <p:nvPr>
            <p:ph idx="1"/>
          </p:nvPr>
        </p:nvSpPr>
        <p:spPr>
          <a:xfrm>
            <a:off x="552450" y="1600202"/>
            <a:ext cx="8382000" cy="3896451"/>
          </a:xfrm>
        </p:spPr>
        <p:txBody>
          <a:bodyPr/>
          <a:lstStyle/>
          <a:p>
            <a:pPr eaLnBrk="1" hangingPunct="1"/>
            <a:r>
              <a:rPr lang="en-US" dirty="0" smtClean="0"/>
              <a:t>App complexity leads to binding complexity</a:t>
            </a:r>
          </a:p>
          <a:p>
            <a:pPr eaLnBrk="1" hangingPunct="1"/>
            <a:r>
              <a:rPr lang="en-US" dirty="0" smtClean="0"/>
              <a:t>Example:</a:t>
            </a:r>
          </a:p>
          <a:p>
            <a:pPr lvl="1" eaLnBrk="1" hangingPunct="1"/>
            <a:r>
              <a:rPr lang="en-US" dirty="0" smtClean="0"/>
              <a:t>Ctrl+K, Ctrl+C to comment code in VS</a:t>
            </a:r>
          </a:p>
          <a:p>
            <a:pPr eaLnBrk="1" hangingPunct="1"/>
            <a:r>
              <a:rPr lang="en-US" dirty="0" smtClean="0"/>
              <a:t>Unfortunately, user burden increases</a:t>
            </a:r>
          </a:p>
          <a:p>
            <a:pPr lvl="1" eaLnBrk="1" hangingPunct="1"/>
            <a:r>
              <a:rPr lang="en-US" dirty="0" smtClean="0"/>
              <a:t>Users must allocate memory for the keys</a:t>
            </a:r>
          </a:p>
          <a:p>
            <a:pPr lvl="1" eaLnBrk="1" hangingPunct="1"/>
            <a:r>
              <a:rPr lang="en-US" dirty="0" smtClean="0"/>
              <a:t>Makes the learning curve steeper</a:t>
            </a:r>
          </a:p>
          <a:p>
            <a:pPr lvl="1" eaLnBrk="1" hangingPunct="1"/>
            <a:r>
              <a:rPr lang="en-US" dirty="0" smtClean="0"/>
              <a:t>Distracts from the task at hand</a:t>
            </a:r>
          </a:p>
          <a:p>
            <a:pPr lvl="1" eaLnBrk="1" hangingPunct="1"/>
            <a:r>
              <a:rPr lang="en-US" dirty="0" smtClean="0"/>
              <a:t>Unnecessarily complex</a:t>
            </a:r>
          </a:p>
        </p:txBody>
      </p:sp>
    </p:spTree>
    <p:extLst>
      <p:ext uri="{BB962C8B-B14F-4D97-AF65-F5344CB8AC3E}">
        <p14:creationId xmlns:p14="http://schemas.microsoft.com/office/powerpoint/2010/main" val="29847532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SharpRefactoringKeys"/>
          <p:cNvPicPr>
            <a:picLocks noChangeAspect="1" noChangeArrowheads="1"/>
          </p:cNvPicPr>
          <p:nvPr/>
        </p:nvPicPr>
        <p:blipFill>
          <a:blip r:embed="rId2" cstate="print"/>
          <a:srcRect/>
          <a:stretch>
            <a:fillRect/>
          </a:stretch>
        </p:blipFill>
        <p:spPr bwMode="auto">
          <a:xfrm>
            <a:off x="1866900" y="1762126"/>
            <a:ext cx="5619750" cy="3619500"/>
          </a:xfrm>
          <a:prstGeom prst="rect">
            <a:avLst/>
          </a:prstGeom>
          <a:noFill/>
          <a:ln w="9525">
            <a:noFill/>
            <a:miter lim="800000"/>
            <a:headEnd/>
            <a:tailEnd/>
          </a:ln>
        </p:spPr>
      </p:pic>
      <p:pic>
        <p:nvPicPr>
          <p:cNvPr id="58372" name="Picture 4" descr="CSharpRefactoringKeysHighlightRs"/>
          <p:cNvPicPr>
            <a:picLocks noChangeAspect="1" noChangeArrowheads="1"/>
          </p:cNvPicPr>
          <p:nvPr/>
        </p:nvPicPr>
        <p:blipFill>
          <a:blip r:embed="rId3" cstate="print"/>
          <a:srcRect/>
          <a:stretch>
            <a:fillRect/>
          </a:stretch>
        </p:blipFill>
        <p:spPr bwMode="auto">
          <a:xfrm>
            <a:off x="1866900" y="1762126"/>
            <a:ext cx="5619750" cy="3619500"/>
          </a:xfrm>
          <a:prstGeom prst="rect">
            <a:avLst/>
          </a:prstGeom>
          <a:noFill/>
          <a:ln w="9525">
            <a:noFill/>
            <a:miter lim="800000"/>
            <a:headEnd/>
            <a:tailEnd/>
          </a:ln>
        </p:spPr>
      </p:pic>
      <p:sp>
        <p:nvSpPr>
          <p:cNvPr id="11268" name="Rectangle 5"/>
          <p:cNvSpPr>
            <a:spLocks noChangeArrowheads="1"/>
          </p:cNvSpPr>
          <p:nvPr/>
        </p:nvSpPr>
        <p:spPr bwMode="auto">
          <a:xfrm>
            <a:off x="1857375" y="1752601"/>
            <a:ext cx="5638800" cy="3629025"/>
          </a:xfrm>
          <a:prstGeom prst="rect">
            <a:avLst/>
          </a:prstGeom>
          <a:noFill/>
          <a:ln w="9525">
            <a:solidFill>
              <a:srgbClr val="808080"/>
            </a:solidFill>
            <a:miter lim="800000"/>
            <a:headEnd/>
            <a:tailEnd/>
          </a:ln>
        </p:spPr>
        <p:txBody>
          <a:bodyPr wrap="none" anchor="ctr"/>
          <a:lstStyle/>
          <a:p>
            <a:endParaRPr lang="en-US"/>
          </a:p>
        </p:txBody>
      </p:sp>
      <p:sp>
        <p:nvSpPr>
          <p:cNvPr id="11269" name="Rectangle 2"/>
          <p:cNvSpPr>
            <a:spLocks noGrp="1" noChangeArrowheads="1"/>
          </p:cNvSpPr>
          <p:nvPr>
            <p:ph type="title"/>
          </p:nvPr>
        </p:nvSpPr>
        <p:spPr/>
        <p:txBody>
          <a:bodyPr anchor="t"/>
          <a:lstStyle/>
          <a:p>
            <a:pPr eaLnBrk="1" hangingPunct="1"/>
            <a:r>
              <a:rPr lang="en-US" smtClean="0"/>
              <a:t>Keystroke Binding Observation</a:t>
            </a:r>
          </a:p>
        </p:txBody>
      </p:sp>
    </p:spTree>
    <p:extLst>
      <p:ext uri="{BB962C8B-B14F-4D97-AF65-F5344CB8AC3E}">
        <p14:creationId xmlns:p14="http://schemas.microsoft.com/office/powerpoint/2010/main" val="1190717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harpShortcuts.png"/>
          <p:cNvPicPr>
            <a:picLocks noChangeAspect="1"/>
          </p:cNvPicPr>
          <p:nvPr/>
        </p:nvPicPr>
        <p:blipFill>
          <a:blip r:embed="rId2" cstate="print"/>
          <a:stretch>
            <a:fillRect/>
          </a:stretch>
        </p:blipFill>
        <p:spPr>
          <a:xfrm rot="21293863">
            <a:off x="373968" y="518345"/>
            <a:ext cx="5585766" cy="41874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descr="CPlusPlusShortcuts.png"/>
          <p:cNvPicPr>
            <a:picLocks noChangeAspect="1"/>
          </p:cNvPicPr>
          <p:nvPr/>
        </p:nvPicPr>
        <p:blipFill>
          <a:blip r:embed="rId3" cstate="print"/>
          <a:stretch>
            <a:fillRect/>
          </a:stretch>
        </p:blipFill>
        <p:spPr>
          <a:xfrm rot="340225">
            <a:off x="3003462" y="874910"/>
            <a:ext cx="5855639" cy="4389767"/>
          </a:xfrm>
          <a:prstGeom prst="rect">
            <a:avLst/>
          </a:prstGeom>
          <a:solidFill>
            <a:srgbClr val="FFFFFF">
              <a:shade val="85000"/>
            </a:srgbClr>
          </a:solidFill>
          <a:ln w="101600" cap="sq">
            <a:solidFill>
              <a:srgbClr val="FDFDFD"/>
            </a:solidFill>
            <a:miter lim="800000"/>
          </a:ln>
          <a:effectLst>
            <a:outerShdw blurRad="50800" dist="38100" dir="8100000" algn="tr"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descr="VisualBasicShortcuts.png"/>
          <p:cNvPicPr>
            <a:picLocks noChangeAspect="1"/>
          </p:cNvPicPr>
          <p:nvPr/>
        </p:nvPicPr>
        <p:blipFill>
          <a:blip r:embed="rId4" cstate="print"/>
          <a:stretch>
            <a:fillRect/>
          </a:stretch>
        </p:blipFill>
        <p:spPr>
          <a:xfrm>
            <a:off x="972215" y="1566473"/>
            <a:ext cx="7189931" cy="5390039"/>
          </a:xfrm>
          <a:prstGeom prst="rect">
            <a:avLst/>
          </a:prstGeom>
          <a:solidFill>
            <a:srgbClr val="FFFFFF">
              <a:shade val="85000"/>
            </a:srgbClr>
          </a:solidFill>
          <a:ln w="101600" cap="sq">
            <a:solidFill>
              <a:srgbClr val="FDFDFD"/>
            </a:solidFill>
            <a:miter lim="800000"/>
          </a:ln>
          <a:effectLst>
            <a:outerShdw blurRad="50800" dist="38100" dir="2700000" algn="tl"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itle 5"/>
          <p:cNvSpPr>
            <a:spLocks noGrp="1"/>
          </p:cNvSpPr>
          <p:nvPr>
            <p:ph type="title"/>
          </p:nvPr>
        </p:nvSpPr>
        <p:spPr/>
        <p:txBody>
          <a:bodyPr/>
          <a:lstStyle/>
          <a:p>
            <a:r>
              <a:rPr dirty="0" smtClean="0"/>
              <a:t>Discoverability </a:t>
            </a:r>
            <a:r>
              <a:rPr lang="en-US" dirty="0" smtClean="0"/>
              <a:t>– </a:t>
            </a:r>
            <a:r>
              <a:rPr dirty="0" smtClean="0"/>
              <a:t>Shortcuts</a:t>
            </a:r>
            <a:endParaRPr lang="en-US" dirty="0"/>
          </a:p>
        </p:txBody>
      </p:sp>
      <p:pic>
        <p:nvPicPr>
          <p:cNvPr id="7" name="Picture 6" descr="VisualBasicShortcuts.png"/>
          <p:cNvPicPr>
            <a:picLocks noChangeAspect="1"/>
          </p:cNvPicPr>
          <p:nvPr/>
        </p:nvPicPr>
        <p:blipFill>
          <a:blip r:embed="rId4" cstate="print"/>
          <a:stretch>
            <a:fillRect/>
          </a:stretch>
        </p:blipFill>
        <p:spPr>
          <a:xfrm>
            <a:off x="972215" y="1566473"/>
            <a:ext cx="7189931" cy="5390039"/>
          </a:xfrm>
          <a:prstGeom prst="rect">
            <a:avLst/>
          </a:prstGeom>
          <a:solidFill>
            <a:srgbClr val="FFFFFF">
              <a:shade val="85000"/>
            </a:srgbClr>
          </a:solidFill>
          <a:ln w="101600" cap="sq">
            <a:solidFill>
              <a:srgbClr val="FDFDFD"/>
            </a:solidFill>
            <a:miter lim="800000"/>
          </a:ln>
          <a:effectLst>
            <a:outerShdw blurRad="50800" dist="38100" dir="8100000" algn="tr"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23657354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525963"/>
          </a:xfrm>
        </p:spPr>
        <p:txBody>
          <a:bodyPr/>
          <a:lstStyle/>
          <a:p>
            <a:r>
              <a:rPr lang="en-US" sz="2800" dirty="0" smtClean="0"/>
              <a:t>The manual</a:t>
            </a:r>
          </a:p>
          <a:p>
            <a:r>
              <a:rPr lang="en-US" sz="2800" dirty="0" smtClean="0"/>
              <a:t>Shortcuts poster</a:t>
            </a:r>
          </a:p>
          <a:p>
            <a:r>
              <a:rPr lang="en-US" sz="2800" dirty="0" smtClean="0"/>
              <a:t>Tech support</a:t>
            </a:r>
          </a:p>
          <a:p>
            <a:r>
              <a:rPr lang="en-US" sz="2800" dirty="0" smtClean="0"/>
              <a:t>The help file</a:t>
            </a:r>
          </a:p>
          <a:p>
            <a:r>
              <a:rPr lang="en-US" sz="2800" dirty="0" smtClean="0"/>
              <a:t>Modal instructional dialogs</a:t>
            </a:r>
          </a:p>
          <a:p>
            <a:r>
              <a:rPr lang="en-US" sz="2800" dirty="0" smtClean="0"/>
              <a:t>Undo/redo</a:t>
            </a:r>
          </a:p>
          <a:p>
            <a:r>
              <a:rPr lang="en-US" sz="2800" dirty="0" smtClean="0"/>
              <a:t>Menu item shortcuts</a:t>
            </a:r>
          </a:p>
          <a:p>
            <a:r>
              <a:rPr lang="en-US" sz="2800" dirty="0" smtClean="0"/>
              <a:t>Tool tips</a:t>
            </a:r>
          </a:p>
          <a:p>
            <a:r>
              <a:rPr lang="en-US" sz="2800" dirty="0" smtClean="0"/>
              <a:t>Training windows</a:t>
            </a:r>
          </a:p>
          <a:p>
            <a:r>
              <a:rPr lang="en-US" sz="2800" dirty="0" smtClean="0"/>
              <a:t>Preview hinting</a:t>
            </a:r>
            <a:endParaRPr lang="en-US" sz="2800"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58</a:t>
            </a:fld>
            <a:endParaRPr lang="en-US"/>
          </a:p>
        </p:txBody>
      </p:sp>
      <p:sp>
        <p:nvSpPr>
          <p:cNvPr id="4" name="Title 3"/>
          <p:cNvSpPr>
            <a:spLocks noGrp="1"/>
          </p:cNvSpPr>
          <p:nvPr>
            <p:ph type="title"/>
          </p:nvPr>
        </p:nvSpPr>
        <p:spPr/>
        <p:txBody>
          <a:bodyPr/>
          <a:lstStyle/>
          <a:p>
            <a:r>
              <a:rPr lang="en-US" dirty="0" smtClean="0"/>
              <a:t>Discoverability Innovations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657600"/>
            <a:ext cx="4097337" cy="184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2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512763" y="2665414"/>
            <a:ext cx="7999412" cy="2031325"/>
          </a:xfrm>
        </p:spPr>
        <p:txBody>
          <a:bodyPr/>
          <a:lstStyle/>
          <a:p>
            <a:pPr algn="ctr" eaLnBrk="1" hangingPunct="1">
              <a:lnSpc>
                <a:spcPct val="90000"/>
              </a:lnSpc>
              <a:buFontTx/>
              <a:buNone/>
            </a:pPr>
            <a:r>
              <a:rPr lang="en-US" sz="6600" dirty="0" smtClean="0"/>
              <a:t>Discoverability</a:t>
            </a:r>
          </a:p>
          <a:p>
            <a:pPr algn="ctr" eaLnBrk="1" hangingPunct="1">
              <a:lnSpc>
                <a:spcPct val="90000"/>
              </a:lnSpc>
            </a:pPr>
            <a:endParaRPr lang="en-US" sz="6600" dirty="0" smtClean="0"/>
          </a:p>
        </p:txBody>
      </p:sp>
      <p:sp>
        <p:nvSpPr>
          <p:cNvPr id="7" name="Rectangle 2"/>
          <p:cNvSpPr txBox="1">
            <a:spLocks noChangeArrowheads="1"/>
          </p:cNvSpPr>
          <p:nvPr/>
        </p:nvSpPr>
        <p:spPr>
          <a:xfrm>
            <a:off x="1981202" y="5181601"/>
            <a:ext cx="5472113" cy="1463675"/>
          </a:xfrm>
          <a:prstGeom prst="rect">
            <a:avLst/>
          </a:prstGeom>
        </p:spPr>
        <p:txBody>
          <a:bodyPr anchor="ctr">
            <a:normAutofit/>
          </a:bodyPr>
          <a:lstStyle/>
          <a:p>
            <a:pPr algn="r" fontAlgn="auto">
              <a:spcAft>
                <a:spcPts val="0"/>
              </a:spcAft>
              <a:defRPr/>
            </a:pPr>
            <a:r>
              <a:rPr lang="en-GB" sz="5400" b="1" dirty="0">
                <a:solidFill>
                  <a:srgbClr val="AA9576"/>
                </a:solidFill>
                <a:latin typeface="+mj-lt"/>
                <a:ea typeface="+mj-ea"/>
                <a:cs typeface="+mj-cs"/>
              </a:rPr>
              <a:t>Demonstration</a:t>
            </a:r>
            <a:endParaRPr lang="en-US" sz="5400" b="1" dirty="0">
              <a:solidFill>
                <a:srgbClr val="AA9576"/>
              </a:solidFill>
              <a:latin typeface="+mj-lt"/>
              <a:ea typeface="+mj-ea"/>
              <a:cs typeface="+mj-cs"/>
            </a:endParaRPr>
          </a:p>
        </p:txBody>
      </p:sp>
      <p:sp>
        <p:nvSpPr>
          <p:cNvPr id="6" name="Rectangle 2"/>
          <p:cNvSpPr txBox="1">
            <a:spLocks noChangeArrowheads="1"/>
          </p:cNvSpPr>
          <p:nvPr/>
        </p:nvSpPr>
        <p:spPr>
          <a:xfrm>
            <a:off x="228602" y="152400"/>
            <a:ext cx="8715375" cy="914400"/>
          </a:xfrm>
          <a:prstGeom prst="rect">
            <a:avLst/>
          </a:prstGeom>
        </p:spPr>
        <p:txBody>
          <a:bodyPr anchor="ctr">
            <a:normAutofit/>
          </a:bodyPr>
          <a:lstStyle/>
          <a:p>
            <a:pPr algn="ctr" fontAlgn="auto">
              <a:spcAft>
                <a:spcPts val="0"/>
              </a:spcAft>
              <a:defRPr/>
            </a:pPr>
            <a:r>
              <a:rPr lang="en-US" sz="4400" dirty="0">
                <a:latin typeface="+mj-lt"/>
                <a:ea typeface="+mj-ea"/>
                <a:cs typeface="+mj-cs"/>
              </a:rPr>
              <a:t>Brain Power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31565006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a:t>
            </a:fld>
            <a:endParaRPr lang="en-US"/>
          </a:p>
        </p:txBody>
      </p:sp>
      <p:sp>
        <p:nvSpPr>
          <p:cNvPr id="4" name="Title 3"/>
          <p:cNvSpPr>
            <a:spLocks noGrp="1"/>
          </p:cNvSpPr>
          <p:nvPr>
            <p:ph type="title"/>
          </p:nvPr>
        </p:nvSpPr>
        <p:spPr/>
        <p:txBody>
          <a:bodyPr/>
          <a:lstStyle/>
          <a:p>
            <a:r>
              <a:rPr lang="en-US" dirty="0" smtClean="0"/>
              <a:t>How Can We Fix This?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49927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73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60</a:t>
            </a:fld>
            <a:endParaRPr lang="en-US"/>
          </a:p>
        </p:txBody>
      </p:sp>
      <p:sp>
        <p:nvSpPr>
          <p:cNvPr id="4" name="Title 3"/>
          <p:cNvSpPr>
            <a:spLocks noGrp="1"/>
          </p:cNvSpPr>
          <p:nvPr>
            <p:ph type="title"/>
          </p:nvPr>
        </p:nvSpPr>
        <p:spPr/>
        <p:txBody>
          <a:bodyPr/>
          <a:lstStyle/>
          <a:p>
            <a:r>
              <a:rPr lang="en-US" dirty="0" smtClean="0"/>
              <a:t>A Discoverability Story</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4900"/>
            <a:ext cx="8458200" cy="427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13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That boy just wanted to print. But he couldn’t find the print button.</a:t>
            </a:r>
          </a:p>
          <a:p>
            <a:pPr marL="0" indent="0">
              <a:buNone/>
            </a:pPr>
            <a:r>
              <a:rPr lang="en-US" dirty="0" smtClean="0"/>
              <a:t>For days he crafted his sweet document.</a:t>
            </a:r>
          </a:p>
          <a:p>
            <a:pPr marL="0" indent="0">
              <a:buNone/>
            </a:pPr>
            <a:r>
              <a:rPr lang="en-US" dirty="0" smtClean="0"/>
              <a:t>But alas, no print button or menu could be found.</a:t>
            </a:r>
          </a:p>
          <a:p>
            <a:pPr marL="0" indent="0">
              <a:buNone/>
            </a:pPr>
            <a:r>
              <a:rPr lang="en-US" dirty="0" smtClean="0"/>
              <a:t>Meanwhile, there was a glowing image in the upper left…</a:t>
            </a:r>
          </a:p>
          <a:p>
            <a:endParaRPr lang="en-US" dirty="0" smtClean="0"/>
          </a:p>
          <a:p>
            <a:endParaRPr lang="en-US" dirty="0"/>
          </a:p>
          <a:p>
            <a:endParaRPr lang="en-US" dirty="0" smtClean="0"/>
          </a:p>
          <a:p>
            <a:endParaRPr lang="en-US" dirty="0"/>
          </a:p>
          <a:p>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61</a:t>
            </a:fld>
            <a:endParaRPr lang="en-US"/>
          </a:p>
        </p:txBody>
      </p:sp>
      <p:sp>
        <p:nvSpPr>
          <p:cNvPr id="4" name="Title 3"/>
          <p:cNvSpPr>
            <a:spLocks noGrp="1"/>
          </p:cNvSpPr>
          <p:nvPr>
            <p:ph type="title"/>
          </p:nvPr>
        </p:nvSpPr>
        <p:spPr/>
        <p:txBody>
          <a:bodyPr/>
          <a:lstStyle/>
          <a:p>
            <a:r>
              <a:rPr lang="en-US" dirty="0" smtClean="0"/>
              <a:t>A Discoverability Story</a:t>
            </a:r>
            <a:endParaRPr lang="en-US" dirty="0"/>
          </a:p>
        </p:txBody>
      </p:sp>
      <p:pic>
        <p:nvPicPr>
          <p:cNvPr id="7170" name="Picture 2" descr="http://www.infobarrel.com/media/image/35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983480"/>
            <a:ext cx="1644015" cy="157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4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The boy cursed the glowing image: “Oh glowing icon: how can you glow like that when I am unable to find the print button? Surely you mock me with your animated brightness.”</a:t>
            </a:r>
            <a:br>
              <a:rPr lang="en-US" dirty="0" smtClean="0"/>
            </a:br>
            <a:endParaRPr lang="en-US" sz="1400" dirty="0" smtClean="0"/>
          </a:p>
          <a:p>
            <a:pPr marL="0" indent="0">
              <a:buNone/>
            </a:pPr>
            <a:r>
              <a:rPr lang="en-US" dirty="0" smtClean="0"/>
              <a:t>In response the image glowed brighter, and so the angry boy turned to the dark side.</a:t>
            </a:r>
            <a:r>
              <a:rPr lang="en-US" dirty="0"/>
              <a:t> </a:t>
            </a:r>
            <a:br>
              <a:rPr lang="en-US" dirty="0"/>
            </a:br>
            <a:endParaRPr lang="en-US" sz="1400" dirty="0"/>
          </a:p>
          <a:p>
            <a:pPr marL="0" indent="0">
              <a:buNone/>
            </a:pPr>
            <a:r>
              <a:rPr lang="en-US" dirty="0" smtClean="0"/>
              <a:t>And that boy was me.</a:t>
            </a:r>
            <a:endParaRPr lang="en-US" dirty="0"/>
          </a:p>
          <a:p>
            <a:endParaRPr lang="en-US" dirty="0" smtClean="0"/>
          </a:p>
          <a:p>
            <a:endParaRPr lang="en-US" dirty="0"/>
          </a:p>
          <a:p>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62</a:t>
            </a:fld>
            <a:endParaRPr lang="en-US"/>
          </a:p>
        </p:txBody>
      </p:sp>
      <p:sp>
        <p:nvSpPr>
          <p:cNvPr id="4" name="Title 3"/>
          <p:cNvSpPr>
            <a:spLocks noGrp="1"/>
          </p:cNvSpPr>
          <p:nvPr>
            <p:ph type="title"/>
          </p:nvPr>
        </p:nvSpPr>
        <p:spPr/>
        <p:txBody>
          <a:bodyPr/>
          <a:lstStyle/>
          <a:p>
            <a:r>
              <a:rPr lang="en-US" dirty="0" smtClean="0"/>
              <a:t>A Discoverability Story</a:t>
            </a:r>
            <a:endParaRPr lang="en-US" dirty="0"/>
          </a:p>
        </p:txBody>
      </p:sp>
      <p:pic>
        <p:nvPicPr>
          <p:cNvPr id="7170" name="Picture 2" descr="http://www.infobarrel.com/media/image/35392.jpg"/>
          <p:cNvPicPr>
            <a:picLocks noChangeAspect="1" noChangeArrowheads="1"/>
          </p:cNvPicPr>
          <p:nvPr/>
        </p:nvPicPr>
        <p:blipFill rotWithShape="1">
          <a:blip r:embed="rId2">
            <a:extLst>
              <a:ext uri="{28A0092B-C50C-407E-A947-70E740481C1C}">
                <a14:useLocalDpi xmlns:a14="http://schemas.microsoft.com/office/drawing/2010/main" val="0"/>
              </a:ext>
            </a:extLst>
          </a:blip>
          <a:srcRect r="30938" b="25909"/>
          <a:stretch/>
        </p:blipFill>
        <p:spPr bwMode="auto">
          <a:xfrm>
            <a:off x="4495799" y="5105400"/>
            <a:ext cx="1135381" cy="116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7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Benefits</a:t>
            </a:r>
          </a:p>
          <a:p>
            <a:pPr lvl="1"/>
            <a:r>
              <a:rPr lang="en-US" dirty="0" smtClean="0"/>
              <a:t>Deeper customer immersion in your features</a:t>
            </a:r>
          </a:p>
          <a:p>
            <a:pPr lvl="1"/>
            <a:r>
              <a:rPr lang="en-US" dirty="0" smtClean="0"/>
              <a:t>Increased customer satisfaction</a:t>
            </a:r>
          </a:p>
          <a:p>
            <a:pPr lvl="1"/>
            <a:r>
              <a:rPr lang="en-US" dirty="0" smtClean="0"/>
              <a:t>Fewer calls to tech support</a:t>
            </a:r>
          </a:p>
          <a:p>
            <a:pPr lvl="1"/>
            <a:r>
              <a:rPr lang="en-US" dirty="0" smtClean="0"/>
              <a:t>Fewer returns</a:t>
            </a:r>
          </a:p>
          <a:p>
            <a:pPr lvl="1"/>
            <a:r>
              <a:rPr lang="en-US" dirty="0"/>
              <a:t>M</a:t>
            </a:r>
            <a:r>
              <a:rPr lang="en-US" dirty="0" smtClean="0"/>
              <a:t>ore renewals/upgrades</a:t>
            </a:r>
          </a:p>
          <a:p>
            <a:r>
              <a:rPr lang="en-US" dirty="0" smtClean="0"/>
              <a:t>Costs</a:t>
            </a:r>
          </a:p>
          <a:p>
            <a:pPr lvl="1"/>
            <a:r>
              <a:rPr lang="en-US" dirty="0" smtClean="0"/>
              <a:t>Often a surprising hit on the schedule</a:t>
            </a: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63</a:t>
            </a:fld>
            <a:endParaRPr lang="en-US"/>
          </a:p>
        </p:txBody>
      </p:sp>
      <p:sp>
        <p:nvSpPr>
          <p:cNvPr id="4" name="Title 3"/>
          <p:cNvSpPr>
            <a:spLocks noGrp="1"/>
          </p:cNvSpPr>
          <p:nvPr>
            <p:ph type="title"/>
          </p:nvPr>
        </p:nvSpPr>
        <p:spPr/>
        <p:txBody>
          <a:bodyPr/>
          <a:lstStyle/>
          <a:p>
            <a:r>
              <a:rPr lang="en-US" dirty="0" smtClean="0"/>
              <a:t>Discoverability</a:t>
            </a:r>
            <a:endParaRPr lang="en-US" dirty="0"/>
          </a:p>
        </p:txBody>
      </p:sp>
    </p:spTree>
    <p:extLst>
      <p:ext uri="{BB962C8B-B14F-4D97-AF65-F5344CB8AC3E}">
        <p14:creationId xmlns:p14="http://schemas.microsoft.com/office/powerpoint/2010/main" val="3881695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you’re creating new UI, </a:t>
            </a:r>
            <a:r>
              <a:rPr lang="en-US" b="1" i="1" dirty="0"/>
              <a:t>* </a:t>
            </a:r>
            <a:r>
              <a:rPr lang="en-US" b="1" i="1" dirty="0" smtClean="0"/>
              <a:t>plan*</a:t>
            </a:r>
            <a:r>
              <a:rPr lang="en-US" i="1" dirty="0" smtClean="0"/>
              <a:t>  </a:t>
            </a:r>
            <a:r>
              <a:rPr lang="en-US" dirty="0" smtClean="0"/>
              <a:t>for discoverability issues cropping up later.</a:t>
            </a: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64</a:t>
            </a:fld>
            <a:endParaRPr lang="en-US"/>
          </a:p>
        </p:txBody>
      </p:sp>
      <p:sp>
        <p:nvSpPr>
          <p:cNvPr id="4" name="Title 3"/>
          <p:cNvSpPr>
            <a:spLocks noGrp="1"/>
          </p:cNvSpPr>
          <p:nvPr>
            <p:ph type="title"/>
          </p:nvPr>
        </p:nvSpPr>
        <p:spPr/>
        <p:txBody>
          <a:bodyPr/>
          <a:lstStyle/>
          <a:p>
            <a:r>
              <a:rPr lang="en-US" dirty="0" smtClean="0"/>
              <a:t>Discoverability Takeaway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1456784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6371" y="3198773"/>
            <a:ext cx="2026959" cy="1460574"/>
            <a:chOff x="373968" y="518345"/>
            <a:chExt cx="8485133" cy="6438167"/>
          </a:xfrm>
        </p:grpSpPr>
        <p:pic>
          <p:nvPicPr>
            <p:cNvPr id="29" name="Picture 28" descr="CSharpShortcuts.png"/>
            <p:cNvPicPr>
              <a:picLocks noChangeAspect="1"/>
            </p:cNvPicPr>
            <p:nvPr/>
          </p:nvPicPr>
          <p:blipFill>
            <a:blip r:embed="rId2" cstate="print"/>
            <a:stretch>
              <a:fillRect/>
            </a:stretch>
          </p:blipFill>
          <p:spPr>
            <a:xfrm rot="21293863">
              <a:off x="373968" y="518345"/>
              <a:ext cx="5585766" cy="41874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0" name="Picture 29" descr="CPlusPlusShortcuts.png"/>
            <p:cNvPicPr>
              <a:picLocks noChangeAspect="1"/>
            </p:cNvPicPr>
            <p:nvPr/>
          </p:nvPicPr>
          <p:blipFill>
            <a:blip r:embed="rId3" cstate="print"/>
            <a:stretch>
              <a:fillRect/>
            </a:stretch>
          </p:blipFill>
          <p:spPr>
            <a:xfrm rot="340225">
              <a:off x="3003462" y="874910"/>
              <a:ext cx="5855639" cy="4389767"/>
            </a:xfrm>
            <a:prstGeom prst="rect">
              <a:avLst/>
            </a:prstGeom>
            <a:solidFill>
              <a:srgbClr val="FFFFFF">
                <a:shade val="85000"/>
              </a:srgbClr>
            </a:solidFill>
            <a:ln w="101600" cap="sq">
              <a:solidFill>
                <a:srgbClr val="FDFDFD"/>
              </a:solidFill>
              <a:miter lim="800000"/>
            </a:ln>
            <a:effectLst>
              <a:outerShdw blurRad="50800" dist="38100" dir="8100000" algn="tr"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1" name="Picture 30" descr="VisualBasicShortcuts.png"/>
            <p:cNvPicPr>
              <a:picLocks noChangeAspect="1"/>
            </p:cNvPicPr>
            <p:nvPr/>
          </p:nvPicPr>
          <p:blipFill>
            <a:blip r:embed="rId4" cstate="print"/>
            <a:stretch>
              <a:fillRect/>
            </a:stretch>
          </p:blipFill>
          <p:spPr>
            <a:xfrm>
              <a:off x="972215" y="1566473"/>
              <a:ext cx="7189931" cy="5390039"/>
            </a:xfrm>
            <a:prstGeom prst="rect">
              <a:avLst/>
            </a:prstGeom>
            <a:solidFill>
              <a:srgbClr val="FFFFFF">
                <a:shade val="85000"/>
              </a:srgbClr>
            </a:solidFill>
            <a:ln w="101600" cap="sq">
              <a:solidFill>
                <a:srgbClr val="FDFDFD"/>
              </a:solidFill>
              <a:miter lim="800000"/>
            </a:ln>
            <a:effectLst>
              <a:outerShdw blurRad="50800" dist="38100" dir="8100000" algn="tr"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65</a:t>
            </a:fld>
            <a:endParaRPr lang="en-US"/>
          </a:p>
        </p:txBody>
      </p:sp>
      <p:sp>
        <p:nvSpPr>
          <p:cNvPr id="4" name="Title 3"/>
          <p:cNvSpPr>
            <a:spLocks noGrp="1"/>
          </p:cNvSpPr>
          <p:nvPr>
            <p:ph type="title"/>
          </p:nvPr>
        </p:nvSpPr>
        <p:spPr/>
        <p:txBody>
          <a:bodyPr/>
          <a:lstStyle/>
          <a:p>
            <a:r>
              <a:rPr lang="en-US" dirty="0" smtClean="0"/>
              <a:t>Key Concepts</a:t>
            </a:r>
            <a:endParaRPr lang="en-US" dirty="0"/>
          </a:p>
        </p:txBody>
      </p:sp>
      <p:sp>
        <p:nvSpPr>
          <p:cNvPr id="7" name="TextBox 6"/>
          <p:cNvSpPr txBox="1"/>
          <p:nvPr/>
        </p:nvSpPr>
        <p:spPr>
          <a:xfrm>
            <a:off x="1524000" y="6557038"/>
            <a:ext cx="184731" cy="369332"/>
          </a:xfrm>
          <a:prstGeom prst="rect">
            <a:avLst/>
          </a:prstGeom>
          <a:noFill/>
        </p:spPr>
        <p:txBody>
          <a:bodyPr wrap="none" rtlCol="0">
            <a:spAutoFit/>
          </a:bodyPr>
          <a:lstStyle/>
          <a:p>
            <a:endParaRPr lang="en-US" dirty="0"/>
          </a:p>
        </p:txBody>
      </p:sp>
      <p:sp>
        <p:nvSpPr>
          <p:cNvPr id="8" name="TextBox 7"/>
          <p:cNvSpPr txBox="1"/>
          <p:nvPr/>
        </p:nvSpPr>
        <p:spPr>
          <a:xfrm>
            <a:off x="1898375" y="3141320"/>
            <a:ext cx="1172116" cy="276999"/>
          </a:xfrm>
          <a:prstGeom prst="rect">
            <a:avLst/>
          </a:prstGeom>
          <a:noFill/>
        </p:spPr>
        <p:txBody>
          <a:bodyPr wrap="none" rtlCol="0">
            <a:spAutoFit/>
          </a:bodyPr>
          <a:lstStyle/>
          <a:p>
            <a:r>
              <a:rPr lang="en-US" sz="1200" dirty="0" smtClean="0"/>
              <a:t>Discoverability</a:t>
            </a:r>
            <a:endParaRPr lang="en-US" sz="1200" dirty="0"/>
          </a:p>
        </p:txBody>
      </p:sp>
      <p:grpSp>
        <p:nvGrpSpPr>
          <p:cNvPr id="11" name="Group 10"/>
          <p:cNvGrpSpPr/>
          <p:nvPr/>
        </p:nvGrpSpPr>
        <p:grpSpPr>
          <a:xfrm>
            <a:off x="152400" y="930863"/>
            <a:ext cx="3625868" cy="2047618"/>
            <a:chOff x="609600" y="1796794"/>
            <a:chExt cx="8147048" cy="3994406"/>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2815579"/>
              <a:ext cx="2357215" cy="193222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9598" y="2815578"/>
              <a:ext cx="1668602" cy="2018074"/>
            </a:xfrm>
            <a:prstGeom prst="rect">
              <a:avLst/>
            </a:prstGeom>
          </p:spPr>
        </p:pic>
        <p:grpSp>
          <p:nvGrpSpPr>
            <p:cNvPr id="14" name="Group 13"/>
            <p:cNvGrpSpPr/>
            <p:nvPr/>
          </p:nvGrpSpPr>
          <p:grpSpPr>
            <a:xfrm>
              <a:off x="2499959" y="1796794"/>
              <a:ext cx="4544950" cy="1456032"/>
              <a:chOff x="2499959" y="1267216"/>
              <a:chExt cx="4544950" cy="1456032"/>
            </a:xfrm>
          </p:grpSpPr>
          <p:sp>
            <p:nvSpPr>
              <p:cNvPr id="15" name="Oval 14"/>
              <p:cNvSpPr/>
              <p:nvPr/>
            </p:nvSpPr>
            <p:spPr>
              <a:xfrm>
                <a:off x="3733800" y="1267216"/>
                <a:ext cx="2133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200" b="1" dirty="0" smtClean="0"/>
                  <a:t>Noise</a:t>
                </a:r>
                <a:endParaRPr lang="en-US" sz="1200" b="1" dirty="0"/>
              </a:p>
            </p:txBody>
          </p:sp>
          <p:sp>
            <p:nvSpPr>
              <p:cNvPr id="16" name="Left-Right Arrow 15"/>
              <p:cNvSpPr/>
              <p:nvPr/>
            </p:nvSpPr>
            <p:spPr>
              <a:xfrm rot="1801083">
                <a:off x="5673309" y="2102335"/>
                <a:ext cx="1371600"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sp>
            <p:nvSpPr>
              <p:cNvPr id="17" name="Left-Right Arrow 16"/>
              <p:cNvSpPr/>
              <p:nvPr/>
            </p:nvSpPr>
            <p:spPr>
              <a:xfrm rot="19766742">
                <a:off x="2499959" y="2106422"/>
                <a:ext cx="1371600"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grpSp>
        <p:sp>
          <p:nvSpPr>
            <p:cNvPr id="18" name="TextBox 17"/>
            <p:cNvSpPr txBox="1"/>
            <p:nvPr/>
          </p:nvSpPr>
          <p:spPr>
            <a:xfrm>
              <a:off x="609600" y="4732679"/>
              <a:ext cx="2179811" cy="480462"/>
            </a:xfrm>
            <a:prstGeom prst="rect">
              <a:avLst/>
            </a:prstGeom>
            <a:noFill/>
          </p:spPr>
          <p:txBody>
            <a:bodyPr wrap="none" rtlCol="0">
              <a:spAutoFit/>
            </a:bodyPr>
            <a:lstStyle/>
            <a:p>
              <a:r>
                <a:rPr lang="en-US" sz="900" dirty="0" smtClean="0"/>
                <a:t>Physical </a:t>
              </a:r>
              <a:r>
                <a:rPr lang="en-US" sz="900" dirty="0"/>
                <a:t>e</a:t>
              </a:r>
              <a:r>
                <a:rPr lang="en-US" sz="900" dirty="0" smtClean="0"/>
                <a:t>ffort</a:t>
              </a:r>
              <a:endParaRPr lang="en-US" sz="900" dirty="0"/>
            </a:p>
          </p:txBody>
        </p:sp>
        <p:sp>
          <p:nvSpPr>
            <p:cNvPr id="19" name="TextBox 18"/>
            <p:cNvSpPr txBox="1"/>
            <p:nvPr/>
          </p:nvSpPr>
          <p:spPr>
            <a:xfrm>
              <a:off x="6776678" y="4722357"/>
              <a:ext cx="1979970" cy="480462"/>
            </a:xfrm>
            <a:prstGeom prst="rect">
              <a:avLst/>
            </a:prstGeom>
            <a:noFill/>
          </p:spPr>
          <p:txBody>
            <a:bodyPr wrap="none" rtlCol="0">
              <a:spAutoFit/>
            </a:bodyPr>
            <a:lstStyle/>
            <a:p>
              <a:r>
                <a:rPr lang="en-US" sz="900" dirty="0" smtClean="0"/>
                <a:t>Mental </a:t>
              </a:r>
              <a:r>
                <a:rPr lang="en-US" sz="900" dirty="0"/>
                <a:t>e</a:t>
              </a:r>
              <a:r>
                <a:rPr lang="en-US" sz="900" dirty="0" smtClean="0"/>
                <a:t>ffort</a:t>
              </a:r>
              <a:endParaRPr lang="en-US" sz="900" dirty="0"/>
            </a:p>
          </p:txBody>
        </p:sp>
        <p:grpSp>
          <p:nvGrpSpPr>
            <p:cNvPr id="20" name="Group 19"/>
            <p:cNvGrpSpPr/>
            <p:nvPr/>
          </p:nvGrpSpPr>
          <p:grpSpPr>
            <a:xfrm>
              <a:off x="2598598" y="4564608"/>
              <a:ext cx="4474970" cy="1226592"/>
              <a:chOff x="2598598" y="4035030"/>
              <a:chExt cx="4474970" cy="1226592"/>
            </a:xfrm>
          </p:grpSpPr>
          <p:sp>
            <p:nvSpPr>
              <p:cNvPr id="21" name="Left-Right Arrow 20"/>
              <p:cNvSpPr/>
              <p:nvPr/>
            </p:nvSpPr>
            <p:spPr>
              <a:xfrm rot="19766742">
                <a:off x="5808512" y="4038810"/>
                <a:ext cx="1265056"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sp>
            <p:nvSpPr>
              <p:cNvPr id="22" name="Oval 21"/>
              <p:cNvSpPr/>
              <p:nvPr/>
            </p:nvSpPr>
            <p:spPr>
              <a:xfrm>
                <a:off x="3807010" y="4347222"/>
                <a:ext cx="19812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200" b="1" dirty="0" smtClean="0"/>
                  <a:t>Steps</a:t>
                </a:r>
                <a:endParaRPr lang="en-US" sz="1200" b="1" dirty="0"/>
              </a:p>
            </p:txBody>
          </p:sp>
          <p:sp>
            <p:nvSpPr>
              <p:cNvPr id="23" name="Left-Right Arrow 22"/>
              <p:cNvSpPr/>
              <p:nvPr/>
            </p:nvSpPr>
            <p:spPr>
              <a:xfrm rot="1800000">
                <a:off x="2598598" y="4035030"/>
                <a:ext cx="1265056" cy="616826"/>
              </a:xfrm>
              <a:prstGeom prst="leftRightArrow">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grpSp>
        <p:grpSp>
          <p:nvGrpSpPr>
            <p:cNvPr id="24" name="Group 23"/>
            <p:cNvGrpSpPr/>
            <p:nvPr/>
          </p:nvGrpSpPr>
          <p:grpSpPr>
            <a:xfrm>
              <a:off x="2819400" y="3385182"/>
              <a:ext cx="3962400" cy="914400"/>
              <a:chOff x="2819400" y="2855604"/>
              <a:chExt cx="3962400" cy="914400"/>
            </a:xfrm>
          </p:grpSpPr>
          <p:sp>
            <p:nvSpPr>
              <p:cNvPr id="25" name="Oval 24"/>
              <p:cNvSpPr/>
              <p:nvPr/>
            </p:nvSpPr>
            <p:spPr>
              <a:xfrm>
                <a:off x="3733800" y="2855604"/>
                <a:ext cx="2133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200" b="1" dirty="0" smtClean="0"/>
                  <a:t>Precision</a:t>
                </a:r>
                <a:endParaRPr lang="en-US" sz="1200" b="1" dirty="0"/>
              </a:p>
            </p:txBody>
          </p:sp>
          <p:sp>
            <p:nvSpPr>
              <p:cNvPr id="26" name="Left-Right Arrow 25"/>
              <p:cNvSpPr/>
              <p:nvPr/>
            </p:nvSpPr>
            <p:spPr>
              <a:xfrm>
                <a:off x="5910113" y="3126506"/>
                <a:ext cx="871687" cy="488589"/>
              </a:xfrm>
              <a:prstGeom prst="leftRightArrow">
                <a:avLst>
                  <a:gd name="adj1" fmla="val 51361"/>
                  <a:gd name="adj2" fmla="val 47857"/>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sp>
            <p:nvSpPr>
              <p:cNvPr id="27" name="Left-Right Arrow 26"/>
              <p:cNvSpPr/>
              <p:nvPr/>
            </p:nvSpPr>
            <p:spPr>
              <a:xfrm>
                <a:off x="2819400" y="3126506"/>
                <a:ext cx="871687" cy="488589"/>
              </a:xfrm>
              <a:prstGeom prst="leftRightArrow">
                <a:avLst>
                  <a:gd name="adj1" fmla="val 51361"/>
                  <a:gd name="adj2" fmla="val 47857"/>
                </a:avLst>
              </a:prstGeom>
              <a:solidFill>
                <a:srgbClr val="CCD7E6"/>
              </a:solidFill>
              <a:ln w="9525">
                <a:solidFill>
                  <a:srgbClr val="A0B6D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dirty="0"/>
              </a:p>
            </p:txBody>
          </p:sp>
        </p:grpSp>
      </p:grpSp>
      <p:pic>
        <p:nvPicPr>
          <p:cNvPr id="36" name="Picture 4" descr="SideWalkAndPa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96" y="4724400"/>
            <a:ext cx="3177074" cy="15918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8773" t="75830" r="54283" b="9866"/>
          <a:stretch/>
        </p:blipFill>
        <p:spPr>
          <a:xfrm>
            <a:off x="5676119" y="3175101"/>
            <a:ext cx="2607135" cy="753959"/>
          </a:xfrm>
          <a:prstGeom prst="rect">
            <a:avLst/>
          </a:prstGeom>
          <a:effectLst>
            <a:outerShdw blurRad="50800" dist="38100" dir="2700000" algn="tl" rotWithShape="0">
              <a:prstClr val="black">
                <a:alpha val="40000"/>
              </a:prstClr>
            </a:outerShdw>
          </a:effectLst>
        </p:spPr>
      </p:pic>
      <p:pic>
        <p:nvPicPr>
          <p:cNvPr id="3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074" y="4267200"/>
            <a:ext cx="3261826" cy="20490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up 44"/>
          <p:cNvGrpSpPr/>
          <p:nvPr/>
        </p:nvGrpSpPr>
        <p:grpSpPr>
          <a:xfrm>
            <a:off x="5906916" y="958224"/>
            <a:ext cx="1164211" cy="2090410"/>
            <a:chOff x="5906916" y="958224"/>
            <a:chExt cx="1164211" cy="2090410"/>
          </a:xfrm>
          <a:effectLst/>
        </p:grpSpPr>
        <p:pic>
          <p:nvPicPr>
            <p:cNvPr id="112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6916" y="1219834"/>
              <a:ext cx="1164211" cy="1828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6117765" y="958224"/>
              <a:ext cx="742511" cy="261610"/>
            </a:xfrm>
            <a:prstGeom prst="rect">
              <a:avLst/>
            </a:prstGeom>
            <a:noFill/>
          </p:spPr>
          <p:txBody>
            <a:bodyPr wrap="none" rtlCol="0">
              <a:spAutoFit/>
            </a:bodyPr>
            <a:lstStyle/>
            <a:p>
              <a:r>
                <a:rPr lang="en-US" sz="1050" dirty="0" smtClean="0"/>
                <a:t>14 pixels</a:t>
              </a:r>
              <a:endParaRPr lang="en-US" sz="1050" dirty="0"/>
            </a:p>
          </p:txBody>
        </p:sp>
        <p:cxnSp>
          <p:nvCxnSpPr>
            <p:cNvPr id="40" name="Straight Arrow Connector 39"/>
            <p:cNvCxnSpPr>
              <a:stCxn id="39" idx="1"/>
            </p:cNvCxnSpPr>
            <p:nvPr/>
          </p:nvCxnSpPr>
          <p:spPr>
            <a:xfrm flipH="1">
              <a:off x="5906916" y="1089029"/>
              <a:ext cx="210849"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60278" y="1089029"/>
              <a:ext cx="210849"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6" name="Picture 2" descr="http://www.infobarrel.com/media/image/35392.jpg"/>
          <p:cNvPicPr>
            <a:picLocks noChangeAspect="1" noChangeArrowheads="1"/>
          </p:cNvPicPr>
          <p:nvPr/>
        </p:nvPicPr>
        <p:blipFill rotWithShape="1">
          <a:blip r:embed="rId12">
            <a:extLst>
              <a:ext uri="{28A0092B-C50C-407E-A947-70E740481C1C}">
                <a14:useLocalDpi xmlns:a14="http://schemas.microsoft.com/office/drawing/2010/main" val="0"/>
              </a:ext>
            </a:extLst>
          </a:blip>
          <a:srcRect r="31064" b="35246"/>
          <a:stretch/>
        </p:blipFill>
        <p:spPr bwMode="auto">
          <a:xfrm>
            <a:off x="2498879" y="3460120"/>
            <a:ext cx="1133321" cy="1018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37775" y="1604960"/>
            <a:ext cx="2071710" cy="1219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5279" y="4043360"/>
            <a:ext cx="2592485" cy="207650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285661" y="6328996"/>
            <a:ext cx="1029449" cy="276999"/>
          </a:xfrm>
          <a:prstGeom prst="rect">
            <a:avLst/>
          </a:prstGeom>
          <a:noFill/>
        </p:spPr>
        <p:txBody>
          <a:bodyPr wrap="none" rtlCol="0">
            <a:spAutoFit/>
          </a:bodyPr>
          <a:lstStyle/>
          <a:p>
            <a:r>
              <a:rPr lang="en-US" sz="1200" dirty="0" smtClean="0"/>
              <a:t>Shorter path</a:t>
            </a:r>
            <a:endParaRPr lang="en-US" sz="1200" dirty="0"/>
          </a:p>
        </p:txBody>
      </p:sp>
      <p:sp>
        <p:nvSpPr>
          <p:cNvPr id="52" name="TextBox 51"/>
          <p:cNvSpPr txBox="1"/>
          <p:nvPr/>
        </p:nvSpPr>
        <p:spPr>
          <a:xfrm>
            <a:off x="5410200" y="6353600"/>
            <a:ext cx="926857" cy="276999"/>
          </a:xfrm>
          <a:prstGeom prst="rect">
            <a:avLst/>
          </a:prstGeom>
          <a:noFill/>
        </p:spPr>
        <p:txBody>
          <a:bodyPr wrap="none" rtlCol="0">
            <a:spAutoFit/>
          </a:bodyPr>
          <a:lstStyle/>
          <a:p>
            <a:r>
              <a:rPr lang="en-US" sz="1200" dirty="0" smtClean="0"/>
              <a:t>Wider path</a:t>
            </a:r>
            <a:endParaRPr lang="en-US" sz="1200" dirty="0"/>
          </a:p>
        </p:txBody>
      </p:sp>
      <p:sp>
        <p:nvSpPr>
          <p:cNvPr id="53" name="TextBox 52"/>
          <p:cNvSpPr txBox="1"/>
          <p:nvPr/>
        </p:nvSpPr>
        <p:spPr>
          <a:xfrm>
            <a:off x="7093987" y="1068399"/>
            <a:ext cx="1754006" cy="461665"/>
          </a:xfrm>
          <a:prstGeom prst="rect">
            <a:avLst/>
          </a:prstGeom>
          <a:noFill/>
        </p:spPr>
        <p:txBody>
          <a:bodyPr wrap="none" rtlCol="0">
            <a:spAutoFit/>
          </a:bodyPr>
          <a:lstStyle/>
          <a:p>
            <a:r>
              <a:rPr lang="en-US" sz="1200" dirty="0" smtClean="0"/>
              <a:t>Existing controls could </a:t>
            </a:r>
            <a:br>
              <a:rPr lang="en-US" sz="1200" dirty="0" smtClean="0"/>
            </a:br>
            <a:r>
              <a:rPr lang="en-US" sz="1200" dirty="0" smtClean="0"/>
              <a:t>be better.</a:t>
            </a:r>
            <a:endParaRPr lang="en-US" sz="1200" dirty="0"/>
          </a:p>
        </p:txBody>
      </p:sp>
      <p:grpSp>
        <p:nvGrpSpPr>
          <p:cNvPr id="46" name="Group 45"/>
          <p:cNvGrpSpPr/>
          <p:nvPr/>
        </p:nvGrpSpPr>
        <p:grpSpPr>
          <a:xfrm>
            <a:off x="3757952" y="930863"/>
            <a:ext cx="1490323" cy="1688510"/>
            <a:chOff x="3757952" y="1014884"/>
            <a:chExt cx="1490323" cy="1688510"/>
          </a:xfrm>
        </p:grpSpPr>
        <p:pic>
          <p:nvPicPr>
            <p:cNvPr id="1126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1014884"/>
              <a:ext cx="1438275" cy="1438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3757952" y="2426395"/>
              <a:ext cx="968535" cy="276999"/>
            </a:xfrm>
            <a:prstGeom prst="rect">
              <a:avLst/>
            </a:prstGeom>
            <a:noFill/>
          </p:spPr>
          <p:txBody>
            <a:bodyPr wrap="none" rtlCol="0">
              <a:spAutoFit/>
            </a:bodyPr>
            <a:lstStyle/>
            <a:p>
              <a:r>
                <a:rPr lang="en-US" sz="1200" dirty="0" smtClean="0"/>
                <a:t>User model</a:t>
              </a:r>
              <a:endParaRPr lang="en-US" sz="1200" dirty="0"/>
            </a:p>
          </p:txBody>
        </p:sp>
      </p:grpSp>
      <p:grpSp>
        <p:nvGrpSpPr>
          <p:cNvPr id="47" name="Group 46"/>
          <p:cNvGrpSpPr/>
          <p:nvPr/>
        </p:nvGrpSpPr>
        <p:grpSpPr>
          <a:xfrm>
            <a:off x="3098826" y="2708028"/>
            <a:ext cx="2425832" cy="1134349"/>
            <a:chOff x="3098826" y="2708028"/>
            <a:chExt cx="2425832" cy="1134349"/>
          </a:xfrm>
        </p:grpSpPr>
        <p:pic>
          <p:nvPicPr>
            <p:cNvPr id="9" name="Picture 2" descr="SeatacElevatorButtons2"/>
            <p:cNvPicPr>
              <a:picLocks noChangeAspect="1" noChangeArrowheads="1"/>
            </p:cNvPicPr>
            <p:nvPr/>
          </p:nvPicPr>
          <p:blipFill rotWithShape="1">
            <a:blip r:embed="rId16">
              <a:extLst>
                <a:ext uri="{28A0092B-C50C-407E-A947-70E740481C1C}">
                  <a14:useLocalDpi xmlns:a14="http://schemas.microsoft.com/office/drawing/2010/main" val="0"/>
                </a:ext>
              </a:extLst>
            </a:blip>
            <a:srcRect l="34109" t="53728" r="4083" b="19407"/>
            <a:stretch/>
          </p:blipFill>
          <p:spPr bwMode="auto">
            <a:xfrm>
              <a:off x="3098826" y="2708028"/>
              <a:ext cx="2425832" cy="8555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3951306" y="3565378"/>
              <a:ext cx="1472454" cy="276999"/>
            </a:xfrm>
            <a:prstGeom prst="rect">
              <a:avLst/>
            </a:prstGeom>
            <a:noFill/>
          </p:spPr>
          <p:txBody>
            <a:bodyPr wrap="none" rtlCol="0">
              <a:spAutoFit/>
            </a:bodyPr>
            <a:lstStyle/>
            <a:p>
              <a:r>
                <a:rPr lang="en-US" sz="1200" dirty="0" smtClean="0"/>
                <a:t>Tooltips in the wild.</a:t>
              </a:r>
              <a:endParaRPr lang="en-US" sz="1200" dirty="0"/>
            </a:p>
          </p:txBody>
        </p:sp>
      </p:grpSp>
    </p:spTree>
    <p:extLst>
      <p:ext uri="{BB962C8B-B14F-4D97-AF65-F5344CB8AC3E}">
        <p14:creationId xmlns:p14="http://schemas.microsoft.com/office/powerpoint/2010/main" val="154160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152400" y="2641601"/>
            <a:ext cx="8839200" cy="1015663"/>
          </a:xfrm>
          <a:prstGeom prst="rect">
            <a:avLst/>
          </a:prstGeom>
          <a:noFill/>
          <a:ln w="9525">
            <a:noFill/>
            <a:miter lim="800000"/>
            <a:headEnd/>
            <a:tailEnd/>
          </a:ln>
        </p:spPr>
        <p:txBody>
          <a:bodyPr>
            <a:spAutoFit/>
          </a:bodyPr>
          <a:lstStyle/>
          <a:p>
            <a:pPr algn="ctr"/>
            <a:r>
              <a:rPr lang="en-US" sz="6000" dirty="0" smtClean="0"/>
              <a:t>“I’m not an artist.”</a:t>
            </a:r>
            <a:endParaRPr lang="en-US" sz="6000" dirty="0"/>
          </a:p>
        </p:txBody>
      </p:sp>
    </p:spTree>
    <p:extLst>
      <p:ext uri="{BB962C8B-B14F-4D97-AF65-F5344CB8AC3E}">
        <p14:creationId xmlns:p14="http://schemas.microsoft.com/office/powerpoint/2010/main" val="1120410322"/>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xit" presetSubtype="0" fill="hold" grpId="1" nodeType="afterEffect">
                                  <p:stCondLst>
                                    <p:cond delay="2000"/>
                                  </p:stCondLst>
                                  <p:childTnLst>
                                    <p:animEffect transition="out" filter="fade">
                                      <p:cBhvr>
                                        <p:cTn id="10" dur="2000"/>
                                        <p:tgtEl>
                                          <p:spTgt spid="6146"/>
                                        </p:tgtEl>
                                      </p:cBhvr>
                                    </p:animEffect>
                                    <p:set>
                                      <p:cBhvr>
                                        <p:cTn id="11"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Everything onscreen is information</a:t>
            </a:r>
          </a:p>
          <a:p>
            <a:r>
              <a:rPr lang="en-US" dirty="0" smtClean="0"/>
              <a:t>Not all information is equally important</a:t>
            </a:r>
          </a:p>
          <a:p>
            <a:pPr marL="0" indent="0">
              <a:buNone/>
            </a:pPr>
            <a:r>
              <a:rPr lang="en-US" dirty="0" smtClean="0"/>
              <a:t>        =&gt; </a:t>
            </a:r>
            <a:r>
              <a:rPr lang="en-US" b="1" dirty="0" smtClean="0"/>
              <a:t>Information Relevance</a:t>
            </a: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67</a:t>
            </a:fld>
            <a:endParaRPr lang="en-US"/>
          </a:p>
        </p:txBody>
      </p:sp>
      <p:sp>
        <p:nvSpPr>
          <p:cNvPr id="4" name="Title 3"/>
          <p:cNvSpPr>
            <a:spLocks noGrp="1"/>
          </p:cNvSpPr>
          <p:nvPr>
            <p:ph type="title"/>
          </p:nvPr>
        </p:nvSpPr>
        <p:spPr/>
        <p:txBody>
          <a:bodyPr/>
          <a:lstStyle/>
          <a:p>
            <a:r>
              <a:rPr lang="en-US" sz="4300" dirty="0" smtClean="0"/>
              <a:t>Key Concept – Information Relevance</a:t>
            </a:r>
            <a:endParaRPr lang="en-US" sz="43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1653567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chor="t"/>
          <a:lstStyle/>
          <a:p>
            <a:pPr eaLnBrk="1" hangingPunct="1"/>
            <a:r>
              <a:rPr lang="en-US" smtClean="0"/>
              <a:t>Present Information with Clarity</a:t>
            </a:r>
          </a:p>
        </p:txBody>
      </p:sp>
      <p:sp>
        <p:nvSpPr>
          <p:cNvPr id="20483" name="Rectangle 3"/>
          <p:cNvSpPr>
            <a:spLocks noGrp="1" noChangeArrowheads="1"/>
          </p:cNvSpPr>
          <p:nvPr>
            <p:ph idx="1"/>
          </p:nvPr>
        </p:nvSpPr>
        <p:spPr>
          <a:xfrm>
            <a:off x="381000" y="1447801"/>
            <a:ext cx="8382000" cy="3352799"/>
          </a:xfrm>
        </p:spPr>
        <p:txBody>
          <a:bodyPr/>
          <a:lstStyle/>
          <a:p>
            <a:pPr eaLnBrk="1" hangingPunct="1"/>
            <a:r>
              <a:rPr lang="en-US" smtClean="0"/>
              <a:t>Smallest effective difference</a:t>
            </a:r>
          </a:p>
          <a:p>
            <a:pPr eaLnBrk="1" hangingPunct="1"/>
            <a:r>
              <a:rPr lang="en-US" smtClean="0"/>
              <a:t>Information </a:t>
            </a:r>
            <a:r>
              <a:rPr lang="en-US" dirty="0" smtClean="0"/>
              <a:t>in parallel</a:t>
            </a:r>
          </a:p>
          <a:p>
            <a:pPr eaLnBrk="1" hangingPunct="1"/>
            <a:r>
              <a:rPr lang="en-US" dirty="0" smtClean="0"/>
              <a:t>Noise</a:t>
            </a:r>
          </a:p>
          <a:p>
            <a:pPr eaLnBrk="1" hangingPunct="1"/>
            <a:r>
              <a:rPr lang="en-US" dirty="0" smtClean="0"/>
              <a:t>Tools of the UI Masters</a:t>
            </a:r>
          </a:p>
          <a:p>
            <a:pPr eaLnBrk="1" hangingPunct="1"/>
            <a:r>
              <a:rPr lang="en-US" dirty="0" smtClean="0"/>
              <a:t>Graphic language</a:t>
            </a:r>
          </a:p>
          <a:p>
            <a:pPr eaLnBrk="1" hangingPunct="1"/>
            <a:endParaRPr lang="en-US" dirty="0" smtClean="0"/>
          </a:p>
        </p:txBody>
      </p:sp>
    </p:spTree>
    <p:extLst>
      <p:ext uri="{BB962C8B-B14F-4D97-AF65-F5344CB8AC3E}">
        <p14:creationId xmlns:p14="http://schemas.microsoft.com/office/powerpoint/2010/main" val="254743091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chor="t"/>
          <a:lstStyle/>
          <a:p>
            <a:pPr eaLnBrk="1" hangingPunct="1"/>
            <a:r>
              <a:rPr lang="en-US" dirty="0" smtClean="0"/>
              <a:t>Edward </a:t>
            </a:r>
            <a:r>
              <a:rPr lang="en-US" dirty="0" err="1" smtClean="0"/>
              <a:t>Tufte</a:t>
            </a:r>
            <a:r>
              <a:rPr lang="en-US" dirty="0" smtClean="0"/>
              <a:t> is a Genius</a:t>
            </a:r>
          </a:p>
        </p:txBody>
      </p:sp>
      <p:sp>
        <p:nvSpPr>
          <p:cNvPr id="21507" name="Rectangle 3"/>
          <p:cNvSpPr>
            <a:spLocks noGrp="1" noChangeArrowheads="1"/>
          </p:cNvSpPr>
          <p:nvPr>
            <p:ph idx="1"/>
          </p:nvPr>
        </p:nvSpPr>
        <p:spPr>
          <a:xfrm>
            <a:off x="381000" y="1447801"/>
            <a:ext cx="8382000" cy="2511457"/>
          </a:xfrm>
        </p:spPr>
        <p:txBody>
          <a:bodyPr/>
          <a:lstStyle/>
          <a:p>
            <a:pPr eaLnBrk="1" hangingPunct="1"/>
            <a:r>
              <a:rPr lang="en-US" dirty="0" smtClean="0"/>
              <a:t>Edward </a:t>
            </a:r>
            <a:r>
              <a:rPr lang="en-US" dirty="0" err="1" smtClean="0"/>
              <a:t>Tufte’s</a:t>
            </a:r>
            <a:r>
              <a:rPr lang="en-US" dirty="0" smtClean="0"/>
              <a:t> </a:t>
            </a:r>
            <a:r>
              <a:rPr lang="en-US" i="1" dirty="0" smtClean="0"/>
              <a:t>Visual Explanations: Images and Quantities, Evidence and Narrative.</a:t>
            </a:r>
          </a:p>
          <a:p>
            <a:pPr eaLnBrk="1" hangingPunct="1"/>
            <a:r>
              <a:rPr lang="en-US" dirty="0" smtClean="0"/>
              <a:t>ISBN 0961392126</a:t>
            </a:r>
          </a:p>
        </p:txBody>
      </p:sp>
      <p:pic>
        <p:nvPicPr>
          <p:cNvPr id="21508" name="Picture 4" descr="Tufte"/>
          <p:cNvPicPr>
            <a:picLocks noChangeAspect="1" noChangeArrowheads="1"/>
          </p:cNvPicPr>
          <p:nvPr/>
        </p:nvPicPr>
        <p:blipFill>
          <a:blip r:embed="rId2" cstate="print"/>
          <a:srcRect/>
          <a:stretch>
            <a:fillRect/>
          </a:stretch>
        </p:blipFill>
        <p:spPr bwMode="auto">
          <a:xfrm>
            <a:off x="6143627" y="2786063"/>
            <a:ext cx="2841625" cy="3619500"/>
          </a:xfrm>
          <a:prstGeom prst="rect">
            <a:avLst/>
          </a:prstGeom>
          <a:noFill/>
          <a:ln w="9525">
            <a:noFill/>
            <a:miter lim="800000"/>
            <a:headEnd/>
            <a:tailEnd/>
          </a:ln>
        </p:spPr>
      </p:pic>
    </p:spTree>
    <p:extLst>
      <p:ext uri="{BB962C8B-B14F-4D97-AF65-F5344CB8AC3E}">
        <p14:creationId xmlns:p14="http://schemas.microsoft.com/office/powerpoint/2010/main" val="209483141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chor="t"/>
          <a:lstStyle/>
          <a:p>
            <a:pPr eaLnBrk="1" hangingPunct="1"/>
            <a:r>
              <a:rPr lang="en-US" dirty="0" smtClean="0"/>
              <a:t>Why </a:t>
            </a:r>
            <a:r>
              <a:rPr lang="en-US" dirty="0"/>
              <a:t>S</a:t>
            </a:r>
            <a:r>
              <a:rPr lang="en-US" dirty="0" smtClean="0"/>
              <a:t>hould We Care About UI?</a:t>
            </a:r>
          </a:p>
        </p:txBody>
      </p:sp>
      <p:sp>
        <p:nvSpPr>
          <p:cNvPr id="3075" name="Rectangle 3"/>
          <p:cNvSpPr>
            <a:spLocks noGrp="1" noChangeArrowheads="1"/>
          </p:cNvSpPr>
          <p:nvPr>
            <p:ph idx="1"/>
          </p:nvPr>
        </p:nvSpPr>
        <p:spPr>
          <a:xfrm>
            <a:off x="388938" y="1066800"/>
            <a:ext cx="8755062" cy="5181599"/>
          </a:xfrm>
        </p:spPr>
        <p:txBody>
          <a:bodyPr/>
          <a:lstStyle/>
          <a:p>
            <a:pPr eaLnBrk="1" hangingPunct="1"/>
            <a:r>
              <a:rPr lang="en-US" dirty="0" smtClean="0"/>
              <a:t>Small changes can make big difference</a:t>
            </a:r>
          </a:p>
          <a:p>
            <a:pPr eaLnBrk="1" hangingPunct="1"/>
            <a:r>
              <a:rPr lang="en-US" dirty="0" smtClean="0"/>
              <a:t>Customers can become:</a:t>
            </a:r>
          </a:p>
          <a:p>
            <a:pPr lvl="1" eaLnBrk="1" hangingPunct="1"/>
            <a:r>
              <a:rPr lang="en-US" dirty="0" smtClean="0"/>
              <a:t>Efficient</a:t>
            </a:r>
          </a:p>
          <a:p>
            <a:pPr lvl="1" eaLnBrk="1" hangingPunct="1"/>
            <a:r>
              <a:rPr lang="en-US" dirty="0" smtClean="0"/>
              <a:t>Productive</a:t>
            </a:r>
          </a:p>
          <a:p>
            <a:pPr lvl="1" eaLnBrk="1" hangingPunct="1"/>
            <a:r>
              <a:rPr lang="en-US" dirty="0" smtClean="0"/>
              <a:t>Satisfied</a:t>
            </a:r>
          </a:p>
          <a:p>
            <a:pPr eaLnBrk="1" hangingPunct="1"/>
            <a:r>
              <a:rPr lang="en-US" dirty="0" smtClean="0"/>
              <a:t>That can mean more money </a:t>
            </a:r>
            <a:r>
              <a:rPr lang="en-US" dirty="0"/>
              <a:t>in your pocket</a:t>
            </a:r>
          </a:p>
          <a:p>
            <a:pPr lvl="1"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26984693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chor="t"/>
          <a:lstStyle/>
          <a:p>
            <a:pPr eaLnBrk="1" hangingPunct="1"/>
            <a:r>
              <a:rPr lang="en-US" smtClean="0"/>
              <a:t>Smallest Effective Difference</a:t>
            </a:r>
          </a:p>
        </p:txBody>
      </p:sp>
      <p:sp>
        <p:nvSpPr>
          <p:cNvPr id="22533" name="Rectangle 5"/>
          <p:cNvSpPr>
            <a:spLocks noChangeArrowheads="1"/>
          </p:cNvSpPr>
          <p:nvPr/>
        </p:nvSpPr>
        <p:spPr bwMode="auto">
          <a:xfrm>
            <a:off x="4991100" y="1828800"/>
            <a:ext cx="3276600" cy="3200400"/>
          </a:xfrm>
          <a:prstGeom prst="rect">
            <a:avLst/>
          </a:prstGeom>
          <a:solidFill>
            <a:srgbClr val="6B8CB5"/>
          </a:solidFill>
          <a:ln w="9525">
            <a:noFill/>
            <a:miter lim="800000"/>
            <a:headEnd/>
            <a:tailEnd/>
          </a:ln>
        </p:spPr>
        <p:txBody>
          <a:bodyPr wrap="none" anchor="ctr"/>
          <a:lstStyle/>
          <a:p>
            <a:pPr algn="ctr"/>
            <a:endParaRPr lang="en-US" sz="30000" b="1"/>
          </a:p>
        </p:txBody>
      </p:sp>
      <p:sp>
        <p:nvSpPr>
          <p:cNvPr id="22534" name="Text Box 6"/>
          <p:cNvSpPr txBox="1">
            <a:spLocks noChangeArrowheads="1"/>
          </p:cNvSpPr>
          <p:nvPr/>
        </p:nvSpPr>
        <p:spPr bwMode="auto">
          <a:xfrm>
            <a:off x="4988122" y="-692706"/>
            <a:ext cx="3393878" cy="7017306"/>
          </a:xfrm>
          <a:prstGeom prst="rect">
            <a:avLst/>
          </a:prstGeom>
          <a:noFill/>
          <a:ln w="9525">
            <a:noFill/>
            <a:miter lim="800000"/>
            <a:headEnd/>
            <a:tailEnd/>
          </a:ln>
        </p:spPr>
        <p:txBody>
          <a:bodyPr wrap="none">
            <a:spAutoFit/>
          </a:bodyPr>
          <a:lstStyle/>
          <a:p>
            <a:r>
              <a:rPr lang="en-US" sz="45000" b="1" dirty="0" smtClean="0">
                <a:solidFill>
                  <a:srgbClr val="CCD7E6"/>
                </a:solidFill>
              </a:rPr>
              <a:t>s</a:t>
            </a:r>
            <a:endParaRPr lang="en-US" sz="45000" b="1" dirty="0">
              <a:solidFill>
                <a:srgbClr val="CCD7E6"/>
              </a:solidFill>
            </a:endParaRPr>
          </a:p>
        </p:txBody>
      </p:sp>
      <p:sp>
        <p:nvSpPr>
          <p:cNvPr id="7" name="Rectangle 5"/>
          <p:cNvSpPr>
            <a:spLocks noChangeArrowheads="1"/>
          </p:cNvSpPr>
          <p:nvPr/>
        </p:nvSpPr>
        <p:spPr bwMode="auto">
          <a:xfrm>
            <a:off x="923925" y="1828800"/>
            <a:ext cx="3276600" cy="3200400"/>
          </a:xfrm>
          <a:prstGeom prst="rect">
            <a:avLst/>
          </a:prstGeom>
          <a:solidFill>
            <a:schemeClr val="tx1"/>
          </a:solidFill>
          <a:ln w="9525">
            <a:solidFill>
              <a:schemeClr val="tx1"/>
            </a:solidFill>
            <a:miter lim="800000"/>
            <a:headEnd/>
            <a:tailEnd/>
          </a:ln>
        </p:spPr>
        <p:txBody>
          <a:bodyPr wrap="none" anchor="ctr"/>
          <a:lstStyle/>
          <a:p>
            <a:pPr algn="ctr"/>
            <a:endParaRPr lang="en-US" sz="30000" b="1"/>
          </a:p>
        </p:txBody>
      </p:sp>
      <p:sp>
        <p:nvSpPr>
          <p:cNvPr id="8" name="Text Box 6"/>
          <p:cNvSpPr txBox="1">
            <a:spLocks noChangeArrowheads="1"/>
          </p:cNvSpPr>
          <p:nvPr/>
        </p:nvSpPr>
        <p:spPr bwMode="auto">
          <a:xfrm>
            <a:off x="914400" y="-746760"/>
            <a:ext cx="3429144" cy="7094250"/>
          </a:xfrm>
          <a:prstGeom prst="rect">
            <a:avLst/>
          </a:prstGeom>
          <a:noFill/>
          <a:ln w="9525">
            <a:noFill/>
            <a:miter lim="800000"/>
            <a:headEnd/>
            <a:tailEnd/>
          </a:ln>
        </p:spPr>
        <p:txBody>
          <a:bodyPr wrap="none">
            <a:spAutoFit/>
          </a:bodyPr>
          <a:lstStyle/>
          <a:p>
            <a:r>
              <a:rPr lang="en-US" sz="45500" b="1" dirty="0" smtClean="0">
                <a:solidFill>
                  <a:schemeClr val="bg1"/>
                </a:solidFill>
              </a:rPr>
              <a:t>s</a:t>
            </a:r>
            <a:endParaRPr lang="en-US" sz="45500" b="1"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1065" y="6172200"/>
            <a:ext cx="984123" cy="429577"/>
          </a:xfrm>
          <a:prstGeom prst="rect">
            <a:avLst/>
          </a:prstGeom>
        </p:spPr>
      </p:pic>
    </p:spTree>
    <p:extLst>
      <p:ext uri="{BB962C8B-B14F-4D97-AF65-F5344CB8AC3E}">
        <p14:creationId xmlns:p14="http://schemas.microsoft.com/office/powerpoint/2010/main" val="28603997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chor="t"/>
          <a:lstStyle/>
          <a:p>
            <a:pPr eaLnBrk="1" hangingPunct="1"/>
            <a:r>
              <a:rPr lang="en-US" smtClean="0"/>
              <a:t>Smallest Effective Difference</a:t>
            </a:r>
          </a:p>
        </p:txBody>
      </p:sp>
      <p:sp>
        <p:nvSpPr>
          <p:cNvPr id="23555" name="Rectangle 3"/>
          <p:cNvSpPr>
            <a:spLocks noGrp="1" noChangeArrowheads="1"/>
          </p:cNvSpPr>
          <p:nvPr>
            <p:ph idx="1"/>
          </p:nvPr>
        </p:nvSpPr>
        <p:spPr>
          <a:xfrm>
            <a:off x="381000" y="1412877"/>
            <a:ext cx="8382000" cy="2880789"/>
          </a:xfrm>
        </p:spPr>
        <p:txBody>
          <a:bodyPr/>
          <a:lstStyle/>
          <a:p>
            <a:pPr eaLnBrk="1" hangingPunct="1">
              <a:lnSpc>
                <a:spcPct val="90000"/>
              </a:lnSpc>
            </a:pPr>
            <a:r>
              <a:rPr lang="en-US" dirty="0" smtClean="0"/>
              <a:t>Rephrased: </a:t>
            </a:r>
            <a:r>
              <a:rPr lang="en-US" b="1" dirty="0" smtClean="0"/>
              <a:t>Don’t overdo it!</a:t>
            </a:r>
          </a:p>
          <a:p>
            <a:pPr eaLnBrk="1" hangingPunct="1">
              <a:lnSpc>
                <a:spcPct val="90000"/>
              </a:lnSpc>
            </a:pPr>
            <a:r>
              <a:rPr lang="en-US" dirty="0" smtClean="0"/>
              <a:t>Tufte: Use smallest effective difference </a:t>
            </a:r>
          </a:p>
          <a:p>
            <a:pPr eaLnBrk="1" hangingPunct="1">
              <a:lnSpc>
                <a:spcPct val="90000"/>
              </a:lnSpc>
            </a:pPr>
            <a:r>
              <a:rPr lang="en-US" dirty="0" smtClean="0"/>
              <a:t>I say: </a:t>
            </a:r>
            <a:r>
              <a:rPr lang="en-US" dirty="0" smtClean="0"/>
              <a:t>Increase contrast about 10%-15%</a:t>
            </a:r>
            <a:endParaRPr lang="en-US" dirty="0" smtClean="0"/>
          </a:p>
          <a:p>
            <a:pPr lvl="1" eaLnBrk="1" hangingPunct="1">
              <a:lnSpc>
                <a:spcPct val="90000"/>
              </a:lnSpc>
            </a:pPr>
            <a:r>
              <a:rPr lang="en-US" dirty="0"/>
              <a:t>M</a:t>
            </a:r>
            <a:r>
              <a:rPr lang="en-US" dirty="0" smtClean="0"/>
              <a:t>onitor quality can vary</a:t>
            </a:r>
          </a:p>
          <a:p>
            <a:pPr lvl="1" eaLnBrk="1" hangingPunct="1">
              <a:lnSpc>
                <a:spcPct val="90000"/>
              </a:lnSpc>
            </a:pPr>
            <a:r>
              <a:rPr lang="en-US" dirty="0" smtClean="0"/>
              <a:t>Test on the lowest-quality display you can find</a:t>
            </a:r>
          </a:p>
          <a:p>
            <a:pPr lvl="2" eaLnBrk="1" hangingPunct="1">
              <a:lnSpc>
                <a:spcPct val="90000"/>
              </a:lnSpc>
            </a:pPr>
            <a:r>
              <a:rPr lang="en-US" dirty="0" smtClean="0"/>
              <a:t>Old laptop or projector</a:t>
            </a:r>
          </a:p>
        </p:txBody>
      </p:sp>
      <p:sp>
        <p:nvSpPr>
          <p:cNvPr id="4" name="Rectangle 4"/>
          <p:cNvSpPr>
            <a:spLocks noChangeArrowheads="1"/>
          </p:cNvSpPr>
          <p:nvPr/>
        </p:nvSpPr>
        <p:spPr bwMode="auto">
          <a:xfrm>
            <a:off x="800776" y="6488113"/>
            <a:ext cx="3331488" cy="369332"/>
          </a:xfrm>
          <a:prstGeom prst="rect">
            <a:avLst/>
          </a:prstGeom>
          <a:noFill/>
          <a:ln w="9525">
            <a:noFill/>
            <a:miter lim="800000"/>
            <a:headEnd/>
            <a:tailEnd/>
          </a:ln>
          <a:effectLst/>
        </p:spPr>
        <p:txBody>
          <a:bodyPr wrap="none">
            <a:spAutoFit/>
          </a:bodyPr>
          <a:lstStyle/>
          <a:p>
            <a:pPr algn="r">
              <a:defRPr/>
            </a:pPr>
            <a:r>
              <a:rPr lang="en-US" dirty="0">
                <a:solidFill>
                  <a:srgbClr val="1C2644"/>
                </a:solidFill>
              </a:rPr>
              <a:t>Next up: Information in Parallel</a:t>
            </a:r>
          </a:p>
        </p:txBody>
      </p:sp>
    </p:spTree>
    <p:extLst>
      <p:ext uri="{BB962C8B-B14F-4D97-AF65-F5344CB8AC3E}">
        <p14:creationId xmlns:p14="http://schemas.microsoft.com/office/powerpoint/2010/main" val="245727725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nchor="t"/>
          <a:lstStyle/>
          <a:p>
            <a:pPr eaLnBrk="1" hangingPunct="1"/>
            <a:r>
              <a:rPr lang="en-US" smtClean="0"/>
              <a:t>Information in Parallel</a:t>
            </a:r>
          </a:p>
        </p:txBody>
      </p:sp>
      <p:sp>
        <p:nvSpPr>
          <p:cNvPr id="74757" name="Rectangle 5"/>
          <p:cNvSpPr>
            <a:spLocks noGrp="1" noChangeArrowheads="1"/>
          </p:cNvSpPr>
          <p:nvPr>
            <p:ph sz="half" idx="1"/>
          </p:nvPr>
        </p:nvSpPr>
        <p:spPr>
          <a:xfrm>
            <a:off x="280990" y="1343025"/>
            <a:ext cx="4249737" cy="387798"/>
          </a:xfrm>
        </p:spPr>
        <p:txBody>
          <a:bodyPr/>
          <a:lstStyle/>
          <a:p>
            <a:pPr eaLnBrk="1" hangingPunct="1"/>
            <a:r>
              <a:rPr lang="en-US" smtClean="0"/>
              <a:t>Serial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88935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nchor="t"/>
          <a:lstStyle/>
          <a:p>
            <a:pPr eaLnBrk="1" hangingPunct="1"/>
            <a:r>
              <a:rPr lang="en-US" smtClean="0"/>
              <a:t>Information in Serial</a:t>
            </a:r>
          </a:p>
        </p:txBody>
      </p:sp>
      <p:sp>
        <p:nvSpPr>
          <p:cNvPr id="25603" name="TextBox 4"/>
          <p:cNvSpPr txBox="1">
            <a:spLocks noChangeArrowheads="1"/>
          </p:cNvSpPr>
          <p:nvPr/>
        </p:nvSpPr>
        <p:spPr bwMode="auto">
          <a:xfrm>
            <a:off x="533183" y="2590801"/>
            <a:ext cx="8055410" cy="2215991"/>
          </a:xfrm>
          <a:prstGeom prst="rect">
            <a:avLst/>
          </a:prstGeom>
          <a:noFill/>
          <a:ln w="9525">
            <a:noFill/>
            <a:miter lim="800000"/>
            <a:headEnd/>
            <a:tailEnd/>
          </a:ln>
        </p:spPr>
        <p:txBody>
          <a:bodyPr wrap="none">
            <a:spAutoFit/>
          </a:bodyPr>
          <a:lstStyle/>
          <a:p>
            <a:pPr algn="ctr"/>
            <a:r>
              <a:rPr lang="en-US" sz="13800" dirty="0"/>
              <a:t>Evaluated</a:t>
            </a:r>
          </a:p>
        </p:txBody>
      </p:sp>
    </p:spTree>
    <p:extLst>
      <p:ext uri="{BB962C8B-B14F-4D97-AF65-F5344CB8AC3E}">
        <p14:creationId xmlns:p14="http://schemas.microsoft.com/office/powerpoint/2010/main" val="239112465"/>
      </p:ext>
    </p:extLst>
  </p:cSld>
  <p:clrMapOvr>
    <a:masterClrMapping/>
  </p:clrMapOvr>
  <p:transition advClick="0" advTm="5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nchor="t"/>
          <a:lstStyle/>
          <a:p>
            <a:pPr eaLnBrk="1" hangingPunct="1"/>
            <a:r>
              <a:rPr lang="en-US" smtClean="0"/>
              <a:t>Information in Serial</a:t>
            </a:r>
          </a:p>
        </p:txBody>
      </p:sp>
      <p:sp>
        <p:nvSpPr>
          <p:cNvPr id="26627"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over</a:t>
            </a:r>
          </a:p>
        </p:txBody>
      </p:sp>
    </p:spTree>
    <p:extLst>
      <p:ext uri="{BB962C8B-B14F-4D97-AF65-F5344CB8AC3E}">
        <p14:creationId xmlns:p14="http://schemas.microsoft.com/office/powerpoint/2010/main" val="800175916"/>
      </p:ext>
    </p:extLst>
  </p:cSld>
  <p:clrMapOvr>
    <a:masterClrMapping/>
  </p:clrMapOvr>
  <p:transition advClick="0" advTm="5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nchor="t"/>
          <a:lstStyle/>
          <a:p>
            <a:pPr eaLnBrk="1" hangingPunct="1"/>
            <a:r>
              <a:rPr lang="en-US" smtClean="0"/>
              <a:t>Information in Serial</a:t>
            </a:r>
          </a:p>
        </p:txBody>
      </p:sp>
      <p:sp>
        <p:nvSpPr>
          <p:cNvPr id="27651"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time...</a:t>
            </a:r>
          </a:p>
        </p:txBody>
      </p:sp>
    </p:spTree>
    <p:extLst>
      <p:ext uri="{BB962C8B-B14F-4D97-AF65-F5344CB8AC3E}">
        <p14:creationId xmlns:p14="http://schemas.microsoft.com/office/powerpoint/2010/main" val="58109"/>
      </p:ext>
    </p:extLst>
  </p:cSld>
  <p:clrMapOvr>
    <a:masterClrMapping/>
  </p:clrMapOvr>
  <p:transition advClick="0" advTm="5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nchor="t"/>
          <a:lstStyle/>
          <a:p>
            <a:pPr eaLnBrk="1" hangingPunct="1"/>
            <a:r>
              <a:rPr lang="en-US" smtClean="0"/>
              <a:t>Information in Serial</a:t>
            </a:r>
          </a:p>
        </p:txBody>
      </p:sp>
      <p:sp>
        <p:nvSpPr>
          <p:cNvPr id="28675"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User</a:t>
            </a:r>
          </a:p>
        </p:txBody>
      </p:sp>
    </p:spTree>
    <p:extLst>
      <p:ext uri="{BB962C8B-B14F-4D97-AF65-F5344CB8AC3E}">
        <p14:creationId xmlns:p14="http://schemas.microsoft.com/office/powerpoint/2010/main" val="2381007609"/>
      </p:ext>
    </p:extLst>
  </p:cSld>
  <p:clrMapOvr>
    <a:masterClrMapping/>
  </p:clrMapOvr>
  <p:transition advClick="0" advTm="5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nchor="t"/>
          <a:lstStyle/>
          <a:p>
            <a:pPr eaLnBrk="1" hangingPunct="1"/>
            <a:r>
              <a:rPr lang="en-US" smtClean="0"/>
              <a:t>Information in Serial</a:t>
            </a:r>
          </a:p>
        </p:txBody>
      </p:sp>
      <p:sp>
        <p:nvSpPr>
          <p:cNvPr id="29699"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connects</a:t>
            </a:r>
          </a:p>
        </p:txBody>
      </p:sp>
    </p:spTree>
    <p:extLst>
      <p:ext uri="{BB962C8B-B14F-4D97-AF65-F5344CB8AC3E}">
        <p14:creationId xmlns:p14="http://schemas.microsoft.com/office/powerpoint/2010/main" val="2514645688"/>
      </p:ext>
    </p:extLst>
  </p:cSld>
  <p:clrMapOvr>
    <a:masterClrMapping/>
  </p:clrMapOvr>
  <p:transition advClick="0" advTm="5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nchor="t"/>
          <a:lstStyle/>
          <a:p>
            <a:pPr eaLnBrk="1" hangingPunct="1"/>
            <a:r>
              <a:rPr lang="en-US" smtClean="0"/>
              <a:t>Information in Serial</a:t>
            </a:r>
          </a:p>
        </p:txBody>
      </p:sp>
      <p:sp>
        <p:nvSpPr>
          <p:cNvPr id="30723"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new</a:t>
            </a:r>
          </a:p>
        </p:txBody>
      </p:sp>
    </p:spTree>
    <p:extLst>
      <p:ext uri="{BB962C8B-B14F-4D97-AF65-F5344CB8AC3E}">
        <p14:creationId xmlns:p14="http://schemas.microsoft.com/office/powerpoint/2010/main" val="3558881708"/>
      </p:ext>
    </p:extLst>
  </p:cSld>
  <p:clrMapOvr>
    <a:masterClrMapping/>
  </p:clrMapOvr>
  <p:transition advClick="0" advTm="5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nchor="t"/>
          <a:lstStyle/>
          <a:p>
            <a:pPr eaLnBrk="1" hangingPunct="1"/>
            <a:r>
              <a:rPr lang="en-US" smtClean="0"/>
              <a:t>Information in Serial</a:t>
            </a:r>
          </a:p>
        </p:txBody>
      </p:sp>
      <p:sp>
        <p:nvSpPr>
          <p:cNvPr id="31747" name="TextBox 4"/>
          <p:cNvSpPr txBox="1">
            <a:spLocks noChangeArrowheads="1"/>
          </p:cNvSpPr>
          <p:nvPr/>
        </p:nvSpPr>
        <p:spPr bwMode="auto">
          <a:xfrm>
            <a:off x="-209549" y="2590800"/>
            <a:ext cx="9648824" cy="2092881"/>
          </a:xfrm>
          <a:prstGeom prst="rect">
            <a:avLst/>
          </a:prstGeom>
          <a:noFill/>
          <a:ln w="9525">
            <a:noFill/>
            <a:miter lim="800000"/>
            <a:headEnd/>
            <a:tailEnd/>
          </a:ln>
        </p:spPr>
        <p:txBody>
          <a:bodyPr wrap="square">
            <a:spAutoFit/>
          </a:bodyPr>
          <a:lstStyle/>
          <a:p>
            <a:pPr algn="ctr"/>
            <a:r>
              <a:rPr lang="en-US" sz="13000" dirty="0"/>
              <a:t>information</a:t>
            </a:r>
          </a:p>
        </p:txBody>
      </p:sp>
    </p:spTree>
    <p:extLst>
      <p:ext uri="{BB962C8B-B14F-4D97-AF65-F5344CB8AC3E}">
        <p14:creationId xmlns:p14="http://schemas.microsoft.com/office/powerpoint/2010/main" val="272970682"/>
      </p:ext>
    </p:extLst>
  </p:cSld>
  <p:clrMapOvr>
    <a:masterClrMapping/>
  </p:clrMapOvr>
  <p:transition advClick="0" advTm="5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chor="t"/>
          <a:lstStyle/>
          <a:p>
            <a:pPr eaLnBrk="1" hangingPunct="1"/>
            <a:r>
              <a:rPr lang="en-US" dirty="0" smtClean="0"/>
              <a:t>What Developers Say</a:t>
            </a:r>
          </a:p>
        </p:txBody>
      </p:sp>
      <p:sp>
        <p:nvSpPr>
          <p:cNvPr id="5123" name="Rectangle 3"/>
          <p:cNvSpPr>
            <a:spLocks noGrp="1" noChangeArrowheads="1"/>
          </p:cNvSpPr>
          <p:nvPr>
            <p:ph idx="1"/>
          </p:nvPr>
        </p:nvSpPr>
        <p:spPr>
          <a:xfrm>
            <a:off x="457200" y="1600202"/>
            <a:ext cx="8534400" cy="4648198"/>
          </a:xfrm>
        </p:spPr>
        <p:txBody>
          <a:bodyPr/>
          <a:lstStyle/>
          <a:p>
            <a:r>
              <a:rPr lang="en-US" sz="4000" dirty="0" smtClean="0">
                <a:solidFill>
                  <a:schemeClr val="accent5">
                    <a:lumMod val="75000"/>
                  </a:schemeClr>
                </a:solidFill>
              </a:rPr>
              <a:t>“</a:t>
            </a:r>
            <a:r>
              <a:rPr lang="en-US" sz="4000" dirty="0" smtClean="0"/>
              <a:t>UI is subjective</a:t>
            </a:r>
            <a:r>
              <a:rPr lang="en-US" sz="4000" dirty="0" smtClean="0">
                <a:solidFill>
                  <a:schemeClr val="accent5">
                    <a:lumMod val="75000"/>
                  </a:schemeClr>
                </a:solidFill>
              </a:rPr>
              <a:t>”</a:t>
            </a:r>
          </a:p>
          <a:p>
            <a:r>
              <a:rPr lang="en-US" sz="4000" dirty="0" smtClean="0">
                <a:solidFill>
                  <a:schemeClr val="accent5">
                    <a:lumMod val="75000"/>
                  </a:schemeClr>
                </a:solidFill>
              </a:rPr>
              <a:t>“</a:t>
            </a:r>
            <a:r>
              <a:rPr lang="en-US" sz="4000" dirty="0" smtClean="0"/>
              <a:t>I’m not an artist</a:t>
            </a:r>
            <a:r>
              <a:rPr lang="en-US" sz="4000" dirty="0" smtClean="0">
                <a:solidFill>
                  <a:schemeClr val="accent5">
                    <a:lumMod val="75000"/>
                  </a:schemeClr>
                </a:solidFill>
              </a:rPr>
              <a:t>”</a:t>
            </a:r>
          </a:p>
          <a:p>
            <a:r>
              <a:rPr lang="en-US" sz="4000" dirty="0" smtClean="0">
                <a:solidFill>
                  <a:schemeClr val="accent5">
                    <a:lumMod val="75000"/>
                  </a:schemeClr>
                </a:solidFill>
              </a:rPr>
              <a:t>“</a:t>
            </a:r>
            <a:r>
              <a:rPr lang="en-US" sz="4000" dirty="0" smtClean="0"/>
              <a:t>We can’t fix the UI</a:t>
            </a:r>
            <a:r>
              <a:rPr lang="en-US" sz="4000" dirty="0" smtClean="0">
                <a:solidFill>
                  <a:schemeClr val="accent5">
                    <a:lumMod val="75000"/>
                  </a:schemeClr>
                </a:solidFill>
              </a:rPr>
              <a:t>”</a:t>
            </a:r>
          </a:p>
          <a:p>
            <a:r>
              <a:rPr lang="en-US" sz="4000" dirty="0" smtClean="0">
                <a:solidFill>
                  <a:schemeClr val="accent5">
                    <a:lumMod val="75000"/>
                  </a:schemeClr>
                </a:solidFill>
              </a:rPr>
              <a:t>“</a:t>
            </a:r>
            <a:r>
              <a:rPr lang="en-US" sz="4000" dirty="0" smtClean="0"/>
              <a:t>Good UI is not worth the effort</a:t>
            </a:r>
            <a:r>
              <a:rPr lang="en-US" sz="4000" dirty="0" smtClean="0">
                <a:solidFill>
                  <a:schemeClr val="accent5">
                    <a:lumMod val="75000"/>
                  </a:schemeClr>
                </a:solidFill>
              </a:rPr>
              <a:t>”</a:t>
            </a:r>
          </a:p>
        </p:txBody>
      </p:sp>
    </p:spTree>
    <p:extLst>
      <p:ext uri="{BB962C8B-B14F-4D97-AF65-F5344CB8AC3E}">
        <p14:creationId xmlns:p14="http://schemas.microsoft.com/office/powerpoint/2010/main" val="39159643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nchor="t"/>
          <a:lstStyle/>
          <a:p>
            <a:pPr eaLnBrk="1" hangingPunct="1"/>
            <a:r>
              <a:rPr lang="en-US" smtClean="0"/>
              <a:t>Information in Serial</a:t>
            </a:r>
          </a:p>
        </p:txBody>
      </p:sp>
      <p:sp>
        <p:nvSpPr>
          <p:cNvPr id="32771"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with</a:t>
            </a:r>
          </a:p>
        </p:txBody>
      </p:sp>
    </p:spTree>
    <p:extLst>
      <p:ext uri="{BB962C8B-B14F-4D97-AF65-F5344CB8AC3E}">
        <p14:creationId xmlns:p14="http://schemas.microsoft.com/office/powerpoint/2010/main" val="3546463921"/>
      </p:ext>
    </p:extLst>
  </p:cSld>
  <p:clrMapOvr>
    <a:masterClrMapping/>
  </p:clrMapOvr>
  <p:transition advClick="0" advTm="5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nchor="t"/>
          <a:lstStyle/>
          <a:p>
            <a:pPr eaLnBrk="1" hangingPunct="1"/>
            <a:r>
              <a:rPr lang="en-US" smtClean="0"/>
              <a:t>Information in Serial</a:t>
            </a:r>
          </a:p>
        </p:txBody>
      </p:sp>
      <p:sp>
        <p:nvSpPr>
          <p:cNvPr id="33795"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memory</a:t>
            </a:r>
          </a:p>
        </p:txBody>
      </p:sp>
    </p:spTree>
    <p:extLst>
      <p:ext uri="{BB962C8B-B14F-4D97-AF65-F5344CB8AC3E}">
        <p14:creationId xmlns:p14="http://schemas.microsoft.com/office/powerpoint/2010/main" val="87987882"/>
      </p:ext>
    </p:extLst>
  </p:cSld>
  <p:clrMapOvr>
    <a:masterClrMapping/>
  </p:clrMapOvr>
  <p:transition advClick="0" advTm="5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nchor="t"/>
          <a:lstStyle/>
          <a:p>
            <a:pPr eaLnBrk="1" hangingPunct="1"/>
            <a:r>
              <a:rPr lang="en-US" smtClean="0"/>
              <a:t>Information in Serial</a:t>
            </a:r>
          </a:p>
        </p:txBody>
      </p:sp>
      <p:sp>
        <p:nvSpPr>
          <p:cNvPr id="34819"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a:t>of</a:t>
            </a:r>
          </a:p>
        </p:txBody>
      </p:sp>
    </p:spTree>
    <p:extLst>
      <p:ext uri="{BB962C8B-B14F-4D97-AF65-F5344CB8AC3E}">
        <p14:creationId xmlns:p14="http://schemas.microsoft.com/office/powerpoint/2010/main" val="4110187270"/>
      </p:ext>
    </p:extLst>
  </p:cSld>
  <p:clrMapOvr>
    <a:masterClrMapping/>
  </p:clrMapOvr>
  <p:transition advClick="0" advTm="5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nchor="t"/>
          <a:lstStyle/>
          <a:p>
            <a:pPr eaLnBrk="1" hangingPunct="1"/>
            <a:r>
              <a:rPr lang="en-US" smtClean="0"/>
              <a:t>Information in Serial</a:t>
            </a:r>
          </a:p>
        </p:txBody>
      </p:sp>
      <p:sp>
        <p:nvSpPr>
          <p:cNvPr id="35843" name="TextBox 4"/>
          <p:cNvSpPr txBox="1">
            <a:spLocks noChangeArrowheads="1"/>
          </p:cNvSpPr>
          <p:nvPr/>
        </p:nvSpPr>
        <p:spPr bwMode="auto">
          <a:xfrm>
            <a:off x="533400" y="2590801"/>
            <a:ext cx="8305800" cy="2215991"/>
          </a:xfrm>
          <a:prstGeom prst="rect">
            <a:avLst/>
          </a:prstGeom>
          <a:noFill/>
          <a:ln w="9525">
            <a:noFill/>
            <a:miter lim="800000"/>
            <a:headEnd/>
            <a:tailEnd/>
          </a:ln>
        </p:spPr>
        <p:txBody>
          <a:bodyPr>
            <a:spAutoFit/>
          </a:bodyPr>
          <a:lstStyle/>
          <a:p>
            <a:pPr algn="ctr"/>
            <a:r>
              <a:rPr lang="en-US" sz="13800" dirty="0" smtClean="0"/>
              <a:t>old</a:t>
            </a:r>
            <a:endParaRPr lang="en-US" sz="13800" dirty="0"/>
          </a:p>
        </p:txBody>
      </p:sp>
    </p:spTree>
    <p:extLst>
      <p:ext uri="{BB962C8B-B14F-4D97-AF65-F5344CB8AC3E}">
        <p14:creationId xmlns:p14="http://schemas.microsoft.com/office/powerpoint/2010/main" val="583768302"/>
      </p:ext>
    </p:extLst>
  </p:cSld>
  <p:clrMapOvr>
    <a:masterClrMapping/>
  </p:clrMapOvr>
  <p:transition advClick="0" advTm="5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nchor="t"/>
          <a:lstStyle/>
          <a:p>
            <a:pPr eaLnBrk="1" hangingPunct="1"/>
            <a:r>
              <a:rPr lang="en-US" smtClean="0"/>
              <a:t>Information in Serial</a:t>
            </a:r>
          </a:p>
        </p:txBody>
      </p:sp>
      <p:sp>
        <p:nvSpPr>
          <p:cNvPr id="35843" name="TextBox 4"/>
          <p:cNvSpPr txBox="1">
            <a:spLocks noChangeArrowheads="1"/>
          </p:cNvSpPr>
          <p:nvPr/>
        </p:nvSpPr>
        <p:spPr bwMode="auto">
          <a:xfrm>
            <a:off x="0" y="2590801"/>
            <a:ext cx="9144000" cy="2092881"/>
          </a:xfrm>
          <a:prstGeom prst="rect">
            <a:avLst/>
          </a:prstGeom>
          <a:noFill/>
          <a:ln w="9525">
            <a:noFill/>
            <a:miter lim="800000"/>
            <a:headEnd/>
            <a:tailEnd/>
          </a:ln>
        </p:spPr>
        <p:txBody>
          <a:bodyPr wrap="square">
            <a:spAutoFit/>
          </a:bodyPr>
          <a:lstStyle/>
          <a:p>
            <a:pPr algn="ctr"/>
            <a:r>
              <a:rPr lang="en-US" sz="13000" dirty="0" smtClean="0"/>
              <a:t>information</a:t>
            </a:r>
            <a:r>
              <a:rPr lang="en-US" sz="13000" dirty="0" smtClean="0">
                <a:solidFill>
                  <a:schemeClr val="bg1"/>
                </a:solidFill>
              </a:rPr>
              <a:t>.</a:t>
            </a:r>
            <a:endParaRPr lang="en-US" sz="13000" dirty="0">
              <a:solidFill>
                <a:schemeClr val="bg1"/>
              </a:solidFill>
            </a:endParaRPr>
          </a:p>
        </p:txBody>
      </p:sp>
    </p:spTree>
    <p:extLst>
      <p:ext uri="{BB962C8B-B14F-4D97-AF65-F5344CB8AC3E}">
        <p14:creationId xmlns:p14="http://schemas.microsoft.com/office/powerpoint/2010/main" val="2680490420"/>
      </p:ext>
    </p:extLst>
  </p:cSld>
  <p:clrMapOvr>
    <a:masterClrMapping/>
  </p:clrMapOvr>
  <p:transition advClick="0" advTm="5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nchor="t"/>
          <a:lstStyle/>
          <a:p>
            <a:pPr eaLnBrk="1" hangingPunct="1"/>
            <a:r>
              <a:rPr lang="en-US" smtClean="0"/>
              <a:t>Information in Serial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02434851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p:txBody>
          <a:bodyPr anchor="t"/>
          <a:lstStyle/>
          <a:p>
            <a:pPr eaLnBrk="1" hangingPunct="1"/>
            <a:r>
              <a:rPr lang="en-US" dirty="0" smtClean="0"/>
              <a:t>Information in Parallel</a:t>
            </a:r>
          </a:p>
        </p:txBody>
      </p:sp>
      <p:sp>
        <p:nvSpPr>
          <p:cNvPr id="74757" name="Rectangle 5"/>
          <p:cNvSpPr>
            <a:spLocks noGrp="1" noChangeArrowheads="1"/>
          </p:cNvSpPr>
          <p:nvPr>
            <p:ph sz="half" idx="1"/>
          </p:nvPr>
        </p:nvSpPr>
        <p:spPr>
          <a:xfrm>
            <a:off x="280989" y="1341437"/>
            <a:ext cx="4127110" cy="1865126"/>
          </a:xfrm>
        </p:spPr>
        <p:txBody>
          <a:bodyPr/>
          <a:lstStyle/>
          <a:p>
            <a:pPr eaLnBrk="1" hangingPunct="1">
              <a:defRPr/>
            </a:pPr>
            <a:r>
              <a:rPr lang="en-US" dirty="0"/>
              <a:t>Serial</a:t>
            </a:r>
          </a:p>
          <a:p>
            <a:pPr lvl="1" eaLnBrk="1" hangingPunct="1">
              <a:defRPr/>
            </a:pPr>
            <a:r>
              <a:rPr lang="en-US" dirty="0"/>
              <a:t>Evaluated over </a:t>
            </a:r>
            <a:r>
              <a:rPr lang="en-US" dirty="0" smtClean="0"/>
              <a:t>time</a:t>
            </a:r>
            <a:endParaRPr lang="en-US" dirty="0"/>
          </a:p>
          <a:p>
            <a:pPr lvl="1" eaLnBrk="1" hangingPunct="1">
              <a:defRPr/>
            </a:pPr>
            <a:r>
              <a:rPr lang="en-US" dirty="0"/>
              <a:t>User connects new </a:t>
            </a:r>
            <a:r>
              <a:rPr lang="en-US" dirty="0" smtClean="0"/>
              <a:t>information with memory of old information</a:t>
            </a:r>
            <a:endParaRPr lang="en-US" dirty="0"/>
          </a:p>
        </p:txBody>
      </p:sp>
      <p:sp>
        <p:nvSpPr>
          <p:cNvPr id="74758" name="Rectangle 6"/>
          <p:cNvSpPr>
            <a:spLocks noGrp="1" noChangeArrowheads="1"/>
          </p:cNvSpPr>
          <p:nvPr>
            <p:ph sz="half" idx="2"/>
          </p:nvPr>
        </p:nvSpPr>
        <p:spPr>
          <a:xfrm>
            <a:off x="4689475" y="1341439"/>
            <a:ext cx="4249738" cy="1938992"/>
          </a:xfrm>
        </p:spPr>
        <p:txBody>
          <a:bodyPr/>
          <a:lstStyle/>
          <a:p>
            <a:pPr eaLnBrk="1" hangingPunct="1"/>
            <a:r>
              <a:rPr lang="en-US" smtClean="0"/>
              <a:t>Parallel</a:t>
            </a:r>
          </a:p>
          <a:p>
            <a:pPr lvl="1" eaLnBrk="1" hangingPunct="1"/>
            <a:r>
              <a:rPr lang="en-US" smtClean="0"/>
              <a:t>Evaluated instantly</a:t>
            </a:r>
          </a:p>
          <a:p>
            <a:pPr lvl="1" eaLnBrk="1" hangingPunct="1"/>
            <a:r>
              <a:rPr lang="en-US" smtClean="0"/>
              <a:t>Viewer controls pace</a:t>
            </a:r>
          </a:p>
          <a:p>
            <a:pPr lvl="1" eaLnBrk="1" hangingPunct="1"/>
            <a:r>
              <a:rPr lang="en-US" smtClean="0"/>
              <a:t>No need to remember previous views</a:t>
            </a:r>
          </a:p>
        </p:txBody>
      </p:sp>
      <p:sp>
        <p:nvSpPr>
          <p:cNvPr id="74761" name="Rectangle 9"/>
          <p:cNvSpPr>
            <a:spLocks noChangeArrowheads="1"/>
          </p:cNvSpPr>
          <p:nvPr/>
        </p:nvSpPr>
        <p:spPr bwMode="auto">
          <a:xfrm>
            <a:off x="785813" y="5656265"/>
            <a:ext cx="8191500" cy="809625"/>
          </a:xfrm>
          <a:prstGeom prst="rect">
            <a:avLst/>
          </a:prstGeom>
          <a:noFill/>
          <a:ln w="9525">
            <a:noFill/>
            <a:miter lim="800000"/>
            <a:headEnd/>
            <a:tailEnd/>
          </a:ln>
        </p:spPr>
        <p:txBody>
          <a:bodyPr lIns="92075" tIns="46038" rIns="92075" bIns="46038"/>
          <a:lstStyle/>
          <a:p>
            <a:pPr marL="342900" indent="-342900">
              <a:spcBef>
                <a:spcPct val="20000"/>
              </a:spcBef>
              <a:buFontTx/>
              <a:buChar char="•"/>
            </a:pPr>
            <a:r>
              <a:rPr lang="en-US" sz="2800" dirty="0"/>
              <a:t>Rephrased: Show relevant data!</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1381970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47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5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7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build="p"/>
      <p:bldP spid="7476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chor="t"/>
          <a:lstStyle/>
          <a:p>
            <a:pPr eaLnBrk="1" hangingPunct="1"/>
            <a:r>
              <a:rPr lang="en-US" dirty="0" smtClean="0"/>
              <a:t>Noise</a:t>
            </a:r>
          </a:p>
        </p:txBody>
      </p:sp>
      <p:sp>
        <p:nvSpPr>
          <p:cNvPr id="75786" name="Rectangle 10"/>
          <p:cNvSpPr>
            <a:spLocks noGrp="1" noChangeArrowheads="1"/>
          </p:cNvSpPr>
          <p:nvPr>
            <p:ph sz="half" idx="1"/>
          </p:nvPr>
        </p:nvSpPr>
        <p:spPr>
          <a:xfrm>
            <a:off x="2819400" y="3357564"/>
            <a:ext cx="1384300" cy="332399"/>
          </a:xfrm>
        </p:spPr>
        <p:txBody>
          <a:bodyPr/>
          <a:lstStyle/>
          <a:p>
            <a:pPr eaLnBrk="1" hangingPunct="1">
              <a:lnSpc>
                <a:spcPct val="90000"/>
              </a:lnSpc>
              <a:buFontTx/>
              <a:buNone/>
              <a:defRPr/>
            </a:pPr>
            <a:r>
              <a:rPr lang="en-US" sz="2400" dirty="0" smtClean="0"/>
              <a:t>Noise</a:t>
            </a:r>
          </a:p>
        </p:txBody>
      </p:sp>
      <p:sp>
        <p:nvSpPr>
          <p:cNvPr id="75787" name="Rectangle 11"/>
          <p:cNvSpPr>
            <a:spLocks noGrp="1" noChangeArrowheads="1"/>
          </p:cNvSpPr>
          <p:nvPr>
            <p:ph sz="half" idx="2"/>
          </p:nvPr>
        </p:nvSpPr>
        <p:spPr>
          <a:xfrm>
            <a:off x="7315200" y="3367089"/>
            <a:ext cx="1676400" cy="276999"/>
          </a:xfrm>
        </p:spPr>
        <p:txBody>
          <a:bodyPr/>
          <a:lstStyle/>
          <a:p>
            <a:pPr eaLnBrk="1" hangingPunct="1">
              <a:buFontTx/>
              <a:buNone/>
              <a:defRPr/>
            </a:pPr>
            <a:r>
              <a:rPr lang="en-US" sz="2000" dirty="0" smtClean="0"/>
              <a:t>Clarity</a:t>
            </a:r>
          </a:p>
        </p:txBody>
      </p:sp>
      <p:sp>
        <p:nvSpPr>
          <p:cNvPr id="38916" name="Rectangle 3"/>
          <p:cNvSpPr>
            <a:spLocks noChangeArrowheads="1"/>
          </p:cNvSpPr>
          <p:nvPr/>
        </p:nvSpPr>
        <p:spPr bwMode="auto">
          <a:xfrm>
            <a:off x="457200" y="1366839"/>
            <a:ext cx="8229600" cy="1752600"/>
          </a:xfrm>
          <a:prstGeom prst="rect">
            <a:avLst/>
          </a:prstGeom>
          <a:noFill/>
          <a:ln w="9525">
            <a:noFill/>
            <a:miter lim="800000"/>
            <a:headEnd/>
            <a:tailEnd/>
          </a:ln>
        </p:spPr>
        <p:txBody>
          <a:bodyPr/>
          <a:lstStyle/>
          <a:p>
            <a:pPr marL="342900" indent="-342900">
              <a:spcBef>
                <a:spcPct val="20000"/>
              </a:spcBef>
              <a:buFontTx/>
              <a:buChar char="•"/>
            </a:pPr>
            <a:r>
              <a:rPr lang="en-US" sz="3200" dirty="0"/>
              <a:t>Erodes productivity</a:t>
            </a:r>
          </a:p>
          <a:p>
            <a:pPr marL="342900" indent="-342900">
              <a:spcBef>
                <a:spcPct val="20000"/>
              </a:spcBef>
              <a:buFontTx/>
              <a:buChar char="•"/>
            </a:pPr>
            <a:r>
              <a:rPr lang="en-US" sz="3200" dirty="0"/>
              <a:t>Hides important details</a:t>
            </a:r>
          </a:p>
          <a:p>
            <a:pPr marL="342900" indent="-342900">
              <a:spcBef>
                <a:spcPct val="20000"/>
              </a:spcBef>
              <a:buFontTx/>
              <a:buChar char="•"/>
            </a:pPr>
            <a:r>
              <a:rPr lang="en-US" sz="3200" dirty="0"/>
              <a:t>Work to identify and suppress </a:t>
            </a:r>
            <a:r>
              <a:rPr lang="en-US" sz="3200" dirty="0">
                <a:solidFill>
                  <a:srgbClr val="F8F8F8"/>
                </a:solidFill>
              </a:rPr>
              <a:t>it</a:t>
            </a:r>
          </a:p>
        </p:txBody>
      </p:sp>
      <p:grpSp>
        <p:nvGrpSpPr>
          <p:cNvPr id="2" name="Group 4"/>
          <p:cNvGrpSpPr>
            <a:grpSpLocks/>
          </p:cNvGrpSpPr>
          <p:nvPr/>
        </p:nvGrpSpPr>
        <p:grpSpPr bwMode="auto">
          <a:xfrm>
            <a:off x="142877" y="3784601"/>
            <a:ext cx="4619625" cy="2638425"/>
            <a:chOff x="192" y="2484"/>
            <a:chExt cx="2910" cy="1662"/>
          </a:xfrm>
        </p:grpSpPr>
        <p:pic>
          <p:nvPicPr>
            <p:cNvPr id="38923" name="Picture 5" descr="Noise"/>
            <p:cNvPicPr>
              <a:picLocks noChangeAspect="1" noChangeArrowheads="1"/>
            </p:cNvPicPr>
            <p:nvPr/>
          </p:nvPicPr>
          <p:blipFill>
            <a:blip r:embed="rId2" cstate="print"/>
            <a:srcRect/>
            <a:stretch>
              <a:fillRect/>
            </a:stretch>
          </p:blipFill>
          <p:spPr bwMode="auto">
            <a:xfrm>
              <a:off x="1056" y="2484"/>
              <a:ext cx="2046" cy="1650"/>
            </a:xfrm>
            <a:prstGeom prst="rect">
              <a:avLst/>
            </a:prstGeom>
            <a:noFill/>
            <a:ln w="9525">
              <a:noFill/>
              <a:miter lim="800000"/>
              <a:headEnd/>
              <a:tailEnd/>
            </a:ln>
          </p:spPr>
        </p:pic>
        <p:pic>
          <p:nvPicPr>
            <p:cNvPr id="38924" name="Picture 6" descr="AllPrograms"/>
            <p:cNvPicPr>
              <a:picLocks noChangeAspect="1" noChangeArrowheads="1"/>
            </p:cNvPicPr>
            <p:nvPr/>
          </p:nvPicPr>
          <p:blipFill>
            <a:blip r:embed="rId3" cstate="print"/>
            <a:srcRect/>
            <a:stretch>
              <a:fillRect/>
            </a:stretch>
          </p:blipFill>
          <p:spPr bwMode="auto">
            <a:xfrm>
              <a:off x="192" y="3936"/>
              <a:ext cx="870" cy="210"/>
            </a:xfrm>
            <a:prstGeom prst="rect">
              <a:avLst/>
            </a:prstGeom>
            <a:noFill/>
            <a:ln w="9525">
              <a:noFill/>
              <a:miter lim="800000"/>
              <a:headEnd/>
              <a:tailEnd/>
            </a:ln>
          </p:spPr>
        </p:pic>
      </p:grpSp>
      <p:grpSp>
        <p:nvGrpSpPr>
          <p:cNvPr id="3" name="Group 7"/>
          <p:cNvGrpSpPr>
            <a:grpSpLocks/>
          </p:cNvGrpSpPr>
          <p:nvPr/>
        </p:nvGrpSpPr>
        <p:grpSpPr bwMode="auto">
          <a:xfrm>
            <a:off x="4875213" y="3789363"/>
            <a:ext cx="3619500" cy="2647951"/>
            <a:chOff x="3118" y="2261"/>
            <a:chExt cx="2280" cy="1668"/>
          </a:xfrm>
        </p:grpSpPr>
        <p:pic>
          <p:nvPicPr>
            <p:cNvPr id="38921" name="Picture 8" descr="Clarity"/>
            <p:cNvPicPr>
              <a:picLocks noChangeAspect="1" noChangeArrowheads="1"/>
            </p:cNvPicPr>
            <p:nvPr/>
          </p:nvPicPr>
          <p:blipFill>
            <a:blip r:embed="rId4" cstate="print"/>
            <a:srcRect/>
            <a:stretch>
              <a:fillRect/>
            </a:stretch>
          </p:blipFill>
          <p:spPr bwMode="auto">
            <a:xfrm>
              <a:off x="3982" y="2261"/>
              <a:ext cx="1416" cy="1650"/>
            </a:xfrm>
            <a:prstGeom prst="rect">
              <a:avLst/>
            </a:prstGeom>
            <a:noFill/>
            <a:ln w="9525">
              <a:noFill/>
              <a:miter lim="800000"/>
              <a:headEnd/>
              <a:tailEnd/>
            </a:ln>
          </p:spPr>
        </p:pic>
        <p:pic>
          <p:nvPicPr>
            <p:cNvPr id="38922" name="Picture 9" descr="AllPrograms"/>
            <p:cNvPicPr>
              <a:picLocks noChangeAspect="1" noChangeArrowheads="1"/>
            </p:cNvPicPr>
            <p:nvPr/>
          </p:nvPicPr>
          <p:blipFill>
            <a:blip r:embed="rId3" cstate="print"/>
            <a:srcRect/>
            <a:stretch>
              <a:fillRect/>
            </a:stretch>
          </p:blipFill>
          <p:spPr bwMode="auto">
            <a:xfrm>
              <a:off x="3118" y="3719"/>
              <a:ext cx="870" cy="210"/>
            </a:xfrm>
            <a:prstGeom prst="rect">
              <a:avLst/>
            </a:prstGeom>
            <a:noFill/>
            <a:ln w="9525">
              <a:noFill/>
              <a:miter lim="800000"/>
              <a:headEnd/>
              <a:tailEnd/>
            </a:ln>
          </p:spPr>
        </p:pic>
      </p:grpSp>
    </p:spTree>
    <p:extLst>
      <p:ext uri="{BB962C8B-B14F-4D97-AF65-F5344CB8AC3E}">
        <p14:creationId xmlns:p14="http://schemas.microsoft.com/office/powerpoint/2010/main" val="3141352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786">
                                            <p:txEl>
                                              <p:pRg st="0" end="0"/>
                                            </p:txEl>
                                          </p:spTgt>
                                        </p:tgtEl>
                                        <p:attrNameLst>
                                          <p:attrName>style.visibility</p:attrName>
                                        </p:attrNameLst>
                                      </p:cBhvr>
                                      <p:to>
                                        <p:strVal val="visible"/>
                                      </p:to>
                                    </p:set>
                                    <p:animEffect transition="in" filter="fade">
                                      <p:cBhvr>
                                        <p:cTn id="10" dur="500"/>
                                        <p:tgtEl>
                                          <p:spTgt spid="757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5787">
                                            <p:txEl>
                                              <p:pRg st="0" end="0"/>
                                            </p:txEl>
                                          </p:spTgt>
                                        </p:tgtEl>
                                        <p:attrNameLst>
                                          <p:attrName>style.visibility</p:attrName>
                                        </p:attrNameLst>
                                      </p:cBhvr>
                                      <p:to>
                                        <p:strVal val="visible"/>
                                      </p:to>
                                    </p:set>
                                    <p:animEffect transition="in" filter="fade">
                                      <p:cBhvr>
                                        <p:cTn id="18" dur="500"/>
                                        <p:tgtEl>
                                          <p:spTgt spid="75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build="p"/>
      <p:bldP spid="7578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chor="t"/>
          <a:lstStyle/>
          <a:p>
            <a:pPr eaLnBrk="1" hangingPunct="1"/>
            <a:r>
              <a:rPr lang="en-US" smtClean="0"/>
              <a:t>Noise</a:t>
            </a:r>
          </a:p>
        </p:txBody>
      </p:sp>
      <p:pic>
        <p:nvPicPr>
          <p:cNvPr id="39939" name="Picture 3" descr="IsMoreTextBetter"/>
          <p:cNvPicPr>
            <a:picLocks noChangeAspect="1" noChangeArrowheads="1"/>
          </p:cNvPicPr>
          <p:nvPr/>
        </p:nvPicPr>
        <p:blipFill>
          <a:blip r:embed="rId2" cstate="print"/>
          <a:srcRect/>
          <a:stretch>
            <a:fillRect/>
          </a:stretch>
        </p:blipFill>
        <p:spPr bwMode="auto">
          <a:xfrm>
            <a:off x="857252" y="1285875"/>
            <a:ext cx="7705725" cy="5367339"/>
          </a:xfrm>
          <a:prstGeom prst="rect">
            <a:avLst/>
          </a:prstGeom>
          <a:noFill/>
          <a:ln w="9525">
            <a:noFill/>
            <a:miter lim="800000"/>
            <a:headEnd/>
            <a:tailEnd/>
          </a:ln>
        </p:spPr>
      </p:pic>
    </p:spTree>
    <p:extLst>
      <p:ext uri="{BB962C8B-B14F-4D97-AF65-F5344CB8AC3E}">
        <p14:creationId xmlns:p14="http://schemas.microsoft.com/office/powerpoint/2010/main" val="349282290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 Where’s the signal?</a:t>
            </a:r>
            <a:endParaRPr lang="en-US" dirty="0"/>
          </a:p>
        </p:txBody>
      </p:sp>
      <p:pic>
        <p:nvPicPr>
          <p:cNvPr id="5" name="Picture 4" descr="NoisePlusSignalReverseContrast.png"/>
          <p:cNvPicPr>
            <a:picLocks noChangeAspect="1"/>
          </p:cNvPicPr>
          <p:nvPr/>
        </p:nvPicPr>
        <p:blipFill>
          <a:blip r:embed="rId2" cstate="print"/>
          <a:stretch>
            <a:fillRect/>
          </a:stretch>
        </p:blipFill>
        <p:spPr>
          <a:xfrm>
            <a:off x="381000" y="1219200"/>
            <a:ext cx="3966581" cy="52887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6987979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2641601"/>
            <a:ext cx="8839200" cy="3857485"/>
            <a:chOff x="152400" y="2641601"/>
            <a:chExt cx="8839200" cy="3857485"/>
          </a:xfrm>
        </p:grpSpPr>
        <p:sp>
          <p:nvSpPr>
            <p:cNvPr id="6146" name="TextBox 8"/>
            <p:cNvSpPr txBox="1">
              <a:spLocks noChangeArrowheads="1"/>
            </p:cNvSpPr>
            <p:nvPr/>
          </p:nvSpPr>
          <p:spPr bwMode="auto">
            <a:xfrm>
              <a:off x="152400" y="2641601"/>
              <a:ext cx="8839200" cy="1015663"/>
            </a:xfrm>
            <a:prstGeom prst="rect">
              <a:avLst/>
            </a:prstGeom>
            <a:noFill/>
            <a:ln w="9525">
              <a:noFill/>
              <a:miter lim="800000"/>
              <a:headEnd/>
              <a:tailEnd/>
            </a:ln>
          </p:spPr>
          <p:txBody>
            <a:bodyPr>
              <a:spAutoFit/>
            </a:bodyPr>
            <a:lstStyle/>
            <a:p>
              <a:pPr algn="ctr"/>
              <a:r>
                <a:rPr lang="en-US" sz="6000" dirty="0"/>
                <a:t>“UI is subjective.”</a:t>
              </a:r>
            </a:p>
          </p:txBody>
        </p:sp>
        <p:sp>
          <p:nvSpPr>
            <p:cNvPr id="2" name="TextBox 1"/>
            <p:cNvSpPr txBox="1"/>
            <p:nvPr/>
          </p:nvSpPr>
          <p:spPr>
            <a:xfrm>
              <a:off x="4114800" y="5791200"/>
              <a:ext cx="4833374" cy="707886"/>
            </a:xfrm>
            <a:prstGeom prst="rect">
              <a:avLst/>
            </a:prstGeom>
            <a:noFill/>
          </p:spPr>
          <p:txBody>
            <a:bodyPr wrap="none" rtlCol="0">
              <a:spAutoFit/>
            </a:bodyPr>
            <a:lstStyle/>
            <a:p>
              <a:r>
                <a:rPr lang="en-US" sz="4000" dirty="0" smtClean="0">
                  <a:solidFill>
                    <a:schemeClr val="accent6">
                      <a:lumMod val="50000"/>
                    </a:schemeClr>
                  </a:solidFill>
                </a:rPr>
                <a:t>Measuring Quality…</a:t>
              </a:r>
              <a:endParaRPr lang="en-US" sz="4000" dirty="0">
                <a:solidFill>
                  <a:schemeClr val="accent6">
                    <a:lumMod val="50000"/>
                  </a:schemeClr>
                </a:solidFill>
              </a:endParaRPr>
            </a:p>
          </p:txBody>
        </p:sp>
      </p:grpSp>
    </p:spTree>
    <p:extLst>
      <p:ext uri="{BB962C8B-B14F-4D97-AF65-F5344CB8AC3E}">
        <p14:creationId xmlns:p14="http://schemas.microsoft.com/office/powerpoint/2010/main" val="1443917045"/>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 Where’s the signal?</a:t>
            </a:r>
            <a:endParaRPr lang="en-US" dirty="0"/>
          </a:p>
        </p:txBody>
      </p:sp>
      <p:pic>
        <p:nvPicPr>
          <p:cNvPr id="6" name="Picture 5" descr="NoisePlusSignalEmphasis.png"/>
          <p:cNvPicPr>
            <a:picLocks noChangeAspect="1"/>
          </p:cNvPicPr>
          <p:nvPr/>
        </p:nvPicPr>
        <p:blipFill>
          <a:blip r:embed="rId2" cstate="print"/>
          <a:stretch>
            <a:fillRect/>
          </a:stretch>
        </p:blipFill>
        <p:spPr>
          <a:xfrm>
            <a:off x="381000" y="1219200"/>
            <a:ext cx="3966581" cy="52887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
        <p:nvSpPr>
          <p:cNvPr id="3" name="Oval 2"/>
          <p:cNvSpPr/>
          <p:nvPr/>
        </p:nvSpPr>
        <p:spPr>
          <a:xfrm>
            <a:off x="228600" y="5257800"/>
            <a:ext cx="838200" cy="762000"/>
          </a:xfrm>
          <a:prstGeom prst="ellipse">
            <a:avLst/>
          </a:prstGeom>
          <a:noFill/>
          <a:ln w="57150">
            <a:solidFill>
              <a:srgbClr val="FF0101">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18047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a:t>
            </a:r>
            <a:endParaRPr lang="en-US" dirty="0"/>
          </a:p>
        </p:txBody>
      </p:sp>
      <p:pic>
        <p:nvPicPr>
          <p:cNvPr id="5" name="Picture 4" descr="BridgeOut.png"/>
          <p:cNvPicPr>
            <a:picLocks noChangeAspect="1"/>
          </p:cNvPicPr>
          <p:nvPr/>
        </p:nvPicPr>
        <p:blipFill>
          <a:blip r:embed="rId2" cstate="print"/>
          <a:stretch>
            <a:fillRect/>
          </a:stretch>
        </p:blipFill>
        <p:spPr>
          <a:xfrm>
            <a:off x="495302" y="1107628"/>
            <a:ext cx="7572375" cy="523981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376" y="5638800"/>
            <a:ext cx="977424" cy="1182135"/>
          </a:xfrm>
          <a:prstGeom prst="rect">
            <a:avLst/>
          </a:prstGeom>
        </p:spPr>
      </p:pic>
    </p:spTree>
    <p:extLst>
      <p:ext uri="{BB962C8B-B14F-4D97-AF65-F5344CB8AC3E}">
        <p14:creationId xmlns:p14="http://schemas.microsoft.com/office/powerpoint/2010/main" val="280387001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lstStyle/>
          <a:p>
            <a:pPr eaLnBrk="1" hangingPunct="1"/>
            <a:r>
              <a:rPr lang="en-US" smtClean="0"/>
              <a:t>Tools of the UI Masters</a:t>
            </a:r>
          </a:p>
        </p:txBody>
      </p:sp>
      <p:sp>
        <p:nvSpPr>
          <p:cNvPr id="41987" name="Rectangle 3"/>
          <p:cNvSpPr>
            <a:spLocks noGrp="1" noChangeArrowheads="1"/>
          </p:cNvSpPr>
          <p:nvPr>
            <p:ph sz="half" idx="2"/>
          </p:nvPr>
        </p:nvSpPr>
        <p:spPr/>
        <p:txBody>
          <a:bodyPr/>
          <a:lstStyle/>
          <a:p>
            <a:pPr eaLnBrk="1" hangingPunct="1"/>
            <a:r>
              <a:rPr lang="en-US" sz="2800" dirty="0" smtClean="0"/>
              <a:t>Contrast</a:t>
            </a:r>
          </a:p>
          <a:p>
            <a:pPr eaLnBrk="1" hangingPunct="1"/>
            <a:r>
              <a:rPr lang="en-US" sz="2800" dirty="0" smtClean="0"/>
              <a:t>Borders</a:t>
            </a:r>
          </a:p>
          <a:p>
            <a:pPr eaLnBrk="1" hangingPunct="1"/>
            <a:r>
              <a:rPr lang="en-US" sz="2800" dirty="0" smtClean="0"/>
              <a:t>Size</a:t>
            </a:r>
          </a:p>
          <a:p>
            <a:pPr eaLnBrk="1" hangingPunct="1"/>
            <a:r>
              <a:rPr lang="en-US" sz="2800" dirty="0" smtClean="0"/>
              <a:t>Color</a:t>
            </a:r>
          </a:p>
          <a:p>
            <a:pPr eaLnBrk="1" hangingPunct="1"/>
            <a:r>
              <a:rPr lang="en-US" sz="2800" dirty="0" smtClean="0"/>
              <a:t>Motion</a:t>
            </a:r>
            <a:endParaRPr lang="en-US" dirty="0" smtClean="0"/>
          </a:p>
        </p:txBody>
      </p:sp>
      <p:sp>
        <p:nvSpPr>
          <p:cNvPr id="4" name="Content Placeholder 3"/>
          <p:cNvSpPr>
            <a:spLocks noGrp="1"/>
          </p:cNvSpPr>
          <p:nvPr>
            <p:ph sz="quarter" idx="4"/>
          </p:nvPr>
        </p:nvSpPr>
        <p:spPr/>
        <p:txBody>
          <a:bodyPr/>
          <a:lstStyle/>
          <a:p>
            <a:pPr eaLnBrk="1" hangingPunct="1"/>
            <a:r>
              <a:rPr lang="en-US" sz="2800" dirty="0" smtClean="0"/>
              <a:t>Opacity</a:t>
            </a:r>
            <a:endParaRPr lang="en-US" sz="2800" dirty="0"/>
          </a:p>
          <a:p>
            <a:r>
              <a:rPr lang="en-US" sz="2800" dirty="0" smtClean="0"/>
              <a:t>Shadow</a:t>
            </a:r>
            <a:endParaRPr lang="en-US" sz="2800" dirty="0"/>
          </a:p>
          <a:p>
            <a:r>
              <a:rPr lang="en-US" sz="2800" dirty="0"/>
              <a:t>Gradient</a:t>
            </a:r>
          </a:p>
          <a:p>
            <a:r>
              <a:rPr lang="en-US" sz="2800" dirty="0" smtClean="0"/>
              <a:t>Proximity</a:t>
            </a:r>
          </a:p>
          <a:p>
            <a:r>
              <a:rPr lang="en-US" sz="2800" dirty="0" smtClean="0"/>
              <a:t>Fonts</a:t>
            </a:r>
            <a:endParaRPr lang="en-US" sz="2800" dirty="0"/>
          </a:p>
        </p:txBody>
      </p:sp>
    </p:spTree>
    <p:extLst>
      <p:ext uri="{BB962C8B-B14F-4D97-AF65-F5344CB8AC3E}">
        <p14:creationId xmlns:p14="http://schemas.microsoft.com/office/powerpoint/2010/main" val="365516392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chor="t"/>
          <a:lstStyle/>
          <a:p>
            <a:pPr eaLnBrk="1" hangingPunct="1"/>
            <a:r>
              <a:rPr lang="en-US" smtClean="0"/>
              <a:t>Contrast</a:t>
            </a:r>
          </a:p>
        </p:txBody>
      </p:sp>
      <p:sp>
        <p:nvSpPr>
          <p:cNvPr id="43011" name="Rectangle 3"/>
          <p:cNvSpPr>
            <a:spLocks noGrp="1" noChangeArrowheads="1"/>
          </p:cNvSpPr>
          <p:nvPr>
            <p:ph idx="1"/>
          </p:nvPr>
        </p:nvSpPr>
        <p:spPr/>
        <p:txBody>
          <a:bodyPr/>
          <a:lstStyle/>
          <a:p>
            <a:pPr eaLnBrk="1" hangingPunct="1"/>
            <a:r>
              <a:rPr lang="en-US" smtClean="0"/>
              <a:t>Eyes are attracted to great contrast</a:t>
            </a:r>
          </a:p>
          <a:p>
            <a:pPr eaLnBrk="1" hangingPunct="1"/>
            <a:r>
              <a:rPr lang="en-US" smtClean="0"/>
              <a:t>Contrast should fit information relevance</a:t>
            </a:r>
          </a:p>
          <a:p>
            <a:pPr lvl="1" eaLnBrk="1" hangingPunct="1"/>
            <a:r>
              <a:rPr lang="en-US" smtClean="0"/>
              <a:t>Important information: high contrast</a:t>
            </a:r>
          </a:p>
          <a:p>
            <a:pPr lvl="1" eaLnBrk="1" hangingPunct="1"/>
            <a:r>
              <a:rPr lang="en-US" smtClean="0"/>
              <a:t>Less relevant details: lower contrast</a:t>
            </a:r>
          </a:p>
        </p:txBody>
      </p:sp>
    </p:spTree>
    <p:extLst>
      <p:ext uri="{BB962C8B-B14F-4D97-AF65-F5344CB8AC3E}">
        <p14:creationId xmlns:p14="http://schemas.microsoft.com/office/powerpoint/2010/main" val="425884725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0" y="1066800"/>
            <a:ext cx="7620001" cy="3200400"/>
          </a:xfrm>
          <a:prstGeom prst="rect">
            <a:avLst/>
          </a:prstGeom>
          <a:solidFill>
            <a:schemeClr val="bg1"/>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94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 Comparison</a:t>
            </a:r>
            <a:endParaRPr lang="en-US" dirty="0"/>
          </a:p>
        </p:txBody>
      </p:sp>
      <p:sp>
        <p:nvSpPr>
          <p:cNvPr id="8" name="Rectangle 1"/>
          <p:cNvSpPr>
            <a:spLocks noChangeArrowheads="1"/>
          </p:cNvSpPr>
          <p:nvPr/>
        </p:nvSpPr>
        <p:spPr bwMode="auto">
          <a:xfrm>
            <a:off x="2538413" y="1592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mtClean="0">
              <a:solidFill>
                <a:prstClr val="black"/>
              </a:solidFill>
              <a:latin typeface="Arial" pitchFamily="34" charset="0"/>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710846433"/>
              </p:ext>
            </p:extLst>
          </p:nvPr>
        </p:nvGraphicFramePr>
        <p:xfrm>
          <a:off x="1029892" y="1413414"/>
          <a:ext cx="3077474" cy="2507172"/>
        </p:xfrm>
        <a:graphic>
          <a:graphicData uri="http://schemas.openxmlformats.org/drawingml/2006/table">
            <a:tbl>
              <a:tblPr/>
              <a:tblGrid>
                <a:gridCol w="812470"/>
                <a:gridCol w="663961"/>
                <a:gridCol w="681040"/>
                <a:gridCol w="920003"/>
              </a:tblGrid>
              <a:tr h="312612">
                <a:tc>
                  <a:txBody>
                    <a:bodyPr/>
                    <a:lstStyle/>
                    <a:p>
                      <a:r>
                        <a:rPr lang="en-US" sz="1200" b="1" dirty="0">
                          <a:solidFill>
                            <a:srgbClr val="6B8CB5"/>
                          </a:solidFill>
                        </a:rPr>
                        <a:t>Item</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189.05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Binder</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999.50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36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179.64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a:t>Pen</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27</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539.73</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2.99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167.44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Binder</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60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299.40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75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149.25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449.10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3854314"/>
              </p:ext>
            </p:extLst>
          </p:nvPr>
        </p:nvGraphicFramePr>
        <p:xfrm>
          <a:off x="5029200" y="1413414"/>
          <a:ext cx="2508313" cy="2507172"/>
        </p:xfrm>
        <a:graphic>
          <a:graphicData uri="http://schemas.openxmlformats.org/drawingml/2006/table">
            <a:tbl>
              <a:tblPr/>
              <a:tblGrid>
                <a:gridCol w="643255"/>
                <a:gridCol w="548830"/>
                <a:gridCol w="612648"/>
                <a:gridCol w="703580"/>
              </a:tblGrid>
              <a:tr h="312612">
                <a:tc>
                  <a:txBody>
                    <a:bodyPr/>
                    <a:lstStyle/>
                    <a:p>
                      <a:r>
                        <a:rPr lang="en-US" sz="1200" b="1" dirty="0">
                          <a:solidFill>
                            <a:srgbClr val="6B8CB5"/>
                          </a:solidFill>
                        </a:rPr>
                        <a:t>Item</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95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189.05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Binder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19.99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999.50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36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179.64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a:t>Pen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27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19.99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539.73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2.99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167.44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Binder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60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299.40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75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149.25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90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449.10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631347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62000" y="1066800"/>
            <a:ext cx="7620001" cy="3200400"/>
          </a:xfrm>
          <a:prstGeom prst="rect">
            <a:avLst/>
          </a:prstGeom>
          <a:solidFill>
            <a:schemeClr val="bg1"/>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95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 Comparison</a:t>
            </a:r>
            <a:endParaRPr lang="en-US" dirty="0"/>
          </a:p>
        </p:txBody>
      </p:sp>
      <p:sp>
        <p:nvSpPr>
          <p:cNvPr id="8" name="Rectangle 1"/>
          <p:cNvSpPr>
            <a:spLocks noChangeArrowheads="1"/>
          </p:cNvSpPr>
          <p:nvPr/>
        </p:nvSpPr>
        <p:spPr bwMode="auto">
          <a:xfrm>
            <a:off x="2538413" y="1592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mtClean="0">
              <a:solidFill>
                <a:prstClr val="black"/>
              </a:solidFill>
              <a:latin typeface="Arial" pitchFamily="34" charset="0"/>
              <a:cs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954997241"/>
              </p:ext>
            </p:extLst>
          </p:nvPr>
        </p:nvGraphicFramePr>
        <p:xfrm>
          <a:off x="5029200" y="1447800"/>
          <a:ext cx="2142553" cy="2468880"/>
        </p:xfrm>
        <a:graphic>
          <a:graphicData uri="http://schemas.openxmlformats.org/drawingml/2006/table">
            <a:tbl>
              <a:tblPr/>
              <a:tblGrid>
                <a:gridCol w="551815"/>
                <a:gridCol w="457390"/>
                <a:gridCol w="521208"/>
                <a:gridCol w="612140"/>
              </a:tblGrid>
              <a:tr h="152400">
                <a:tc>
                  <a:txBody>
                    <a:bodyPr/>
                    <a:lstStyle/>
                    <a:p>
                      <a:r>
                        <a:rPr lang="en-US" sz="1200" b="1" dirty="0">
                          <a:solidFill>
                            <a:srgbClr val="6B8CB5"/>
                          </a:solidFill>
                        </a:rPr>
                        <a:t>Item</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288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189.05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160">
                <a:tc>
                  <a:txBody>
                    <a:bodyPr/>
                    <a:lstStyle/>
                    <a:p>
                      <a:r>
                        <a:rPr lang="en-US" sz="1200" dirty="0"/>
                        <a:t>Binder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19.99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999.50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36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179.64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a:t>Pen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19.99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539.73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2.99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167.44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Binder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60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299.40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75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149.25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90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449.10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536484593"/>
              </p:ext>
            </p:extLst>
          </p:nvPr>
        </p:nvGraphicFramePr>
        <p:xfrm>
          <a:off x="1606487" y="1412488"/>
          <a:ext cx="2508313" cy="2507172"/>
        </p:xfrm>
        <a:graphic>
          <a:graphicData uri="http://schemas.openxmlformats.org/drawingml/2006/table">
            <a:tbl>
              <a:tblPr/>
              <a:tblGrid>
                <a:gridCol w="643255"/>
                <a:gridCol w="548830"/>
                <a:gridCol w="612648"/>
                <a:gridCol w="703580"/>
              </a:tblGrid>
              <a:tr h="312612">
                <a:tc>
                  <a:txBody>
                    <a:bodyPr/>
                    <a:lstStyle/>
                    <a:p>
                      <a:r>
                        <a:rPr lang="en-US" sz="1200" b="1" dirty="0">
                          <a:solidFill>
                            <a:srgbClr val="6B8CB5"/>
                          </a:solidFill>
                        </a:rPr>
                        <a:t>Item</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95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189.05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Binder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19.99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999.50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36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179.64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a:t>Pen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27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19.99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539.73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56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2.99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167.44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Binder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60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299.40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a:t>75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149.25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r>
                        <a:rPr lang="en-US" sz="1200" dirty="0"/>
                        <a:t>Pencil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90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dirty="0"/>
                        <a:t>449.10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645472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0" y="1066800"/>
            <a:ext cx="7620001" cy="3200400"/>
          </a:xfrm>
          <a:prstGeom prst="rect">
            <a:avLst/>
          </a:prstGeom>
          <a:solidFill>
            <a:schemeClr val="bg1"/>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96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 Comparison</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182635019"/>
              </p:ext>
            </p:extLst>
          </p:nvPr>
        </p:nvGraphicFramePr>
        <p:xfrm>
          <a:off x="5029200" y="1432560"/>
          <a:ext cx="2142553" cy="2468880"/>
        </p:xfrm>
        <a:graphic>
          <a:graphicData uri="http://schemas.openxmlformats.org/drawingml/2006/table">
            <a:tbl>
              <a:tblPr/>
              <a:tblGrid>
                <a:gridCol w="551815"/>
                <a:gridCol w="457390"/>
                <a:gridCol w="521208"/>
                <a:gridCol w="612140"/>
              </a:tblGrid>
              <a:tr h="152400">
                <a:tc>
                  <a:txBody>
                    <a:bodyPr/>
                    <a:lstStyle/>
                    <a:p>
                      <a:r>
                        <a:rPr lang="en-US" sz="1200" b="1" dirty="0">
                          <a:solidFill>
                            <a:srgbClr val="6B8CB5"/>
                          </a:solidFill>
                        </a:rPr>
                        <a:t>Item</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r>
              <a:tr h="18288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189.05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137160">
                <a:tc>
                  <a:txBody>
                    <a:bodyPr/>
                    <a:lstStyle/>
                    <a:p>
                      <a:r>
                        <a:rPr lang="en-US" sz="1200" dirty="0"/>
                        <a:t>Binder</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999.50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36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179.64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a:t>Pen</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27</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539.73</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2.99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167.44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Binder</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60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299.40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75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149.25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449.10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90282561"/>
              </p:ext>
            </p:extLst>
          </p:nvPr>
        </p:nvGraphicFramePr>
        <p:xfrm>
          <a:off x="1938793" y="1432560"/>
          <a:ext cx="2142553" cy="2468880"/>
        </p:xfrm>
        <a:graphic>
          <a:graphicData uri="http://schemas.openxmlformats.org/drawingml/2006/table">
            <a:tbl>
              <a:tblPr/>
              <a:tblGrid>
                <a:gridCol w="551815"/>
                <a:gridCol w="457390"/>
                <a:gridCol w="521208"/>
                <a:gridCol w="612140"/>
              </a:tblGrid>
              <a:tr h="152400">
                <a:tc>
                  <a:txBody>
                    <a:bodyPr/>
                    <a:lstStyle/>
                    <a:p>
                      <a:r>
                        <a:rPr lang="en-US" sz="1200" b="1" dirty="0">
                          <a:solidFill>
                            <a:srgbClr val="6B8CB5"/>
                          </a:solidFill>
                        </a:rPr>
                        <a:t>Item</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a:solidFill>
                            <a:srgbClr val="6B8CB5"/>
                          </a:solidFill>
                        </a:rPr>
                        <a:t>Units</a:t>
                      </a:r>
                      <a:endParaRPr lang="en-US" sz="120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a:solidFill>
                            <a:srgbClr val="6B8CB5"/>
                          </a:solidFill>
                        </a:rPr>
                        <a:t>Cost</a:t>
                      </a:r>
                      <a:endParaRPr lang="en-US" sz="120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288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189.05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160">
                <a:tc>
                  <a:txBody>
                    <a:bodyPr/>
                    <a:lstStyle/>
                    <a:p>
                      <a:r>
                        <a:rPr lang="en-US" sz="1200" dirty="0"/>
                        <a:t>Binder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19.99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999.50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36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179.64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a:t>Pen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19.99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539.73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56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2.99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167.44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Binder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60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299.40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75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149.25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200" dirty="0"/>
                        <a:t>Pencil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a:t>90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449.10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512753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0" y="1066800"/>
            <a:ext cx="7620001" cy="3200400"/>
          </a:xfrm>
          <a:prstGeom prst="rect">
            <a:avLst/>
          </a:prstGeom>
          <a:solidFill>
            <a:schemeClr val="bg1"/>
          </a:solidFill>
          <a:ln w="12700">
            <a:solidFill>
              <a:srgbClr val="CCD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pPr>
              <a:defRPr/>
            </a:pPr>
            <a:fld id="{8FE5140A-2F92-4E34-B881-E070D929F72B}" type="slidenum">
              <a:rPr lang="en-US" smtClean="0">
                <a:solidFill>
                  <a:prstClr val="black">
                    <a:tint val="75000"/>
                  </a:prstClr>
                </a:solidFill>
              </a:rPr>
              <a:pPr>
                <a:defRPr/>
              </a:pPr>
              <a:t>97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Border Comparison</a:t>
            </a:r>
            <a:endParaRPr lang="en-US" dirty="0"/>
          </a:p>
        </p:txBody>
      </p:sp>
      <p:sp>
        <p:nvSpPr>
          <p:cNvPr id="8" name="Rectangle 1"/>
          <p:cNvSpPr>
            <a:spLocks noChangeArrowheads="1"/>
          </p:cNvSpPr>
          <p:nvPr/>
        </p:nvSpPr>
        <p:spPr bwMode="auto">
          <a:xfrm>
            <a:off x="2538413" y="1592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mtClean="0">
              <a:solidFill>
                <a:prstClr val="black"/>
              </a:solidFill>
              <a:latin typeface="Arial" pitchFamily="34" charset="0"/>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744305202"/>
              </p:ext>
            </p:extLst>
          </p:nvPr>
        </p:nvGraphicFramePr>
        <p:xfrm>
          <a:off x="1029892" y="1413414"/>
          <a:ext cx="3077474" cy="2507172"/>
        </p:xfrm>
        <a:graphic>
          <a:graphicData uri="http://schemas.openxmlformats.org/drawingml/2006/table">
            <a:tbl>
              <a:tblPr/>
              <a:tblGrid>
                <a:gridCol w="812470"/>
                <a:gridCol w="663961"/>
                <a:gridCol w="681040"/>
                <a:gridCol w="920003"/>
              </a:tblGrid>
              <a:tr h="312612">
                <a:tc>
                  <a:txBody>
                    <a:bodyPr/>
                    <a:lstStyle/>
                    <a:p>
                      <a:r>
                        <a:rPr lang="en-US" sz="1200" b="1" dirty="0">
                          <a:solidFill>
                            <a:srgbClr val="6B8CB5"/>
                          </a:solidFill>
                        </a:rPr>
                        <a:t>Item</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189.05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Binder</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999.50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36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179.64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a:t>Pen</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27</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19.99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539.73</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56</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2.99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167.44</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Binder</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60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299.40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75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149.25</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0">
                <a:tc>
                  <a:txBody>
                    <a:bodyPr/>
                    <a:lstStyle/>
                    <a:p>
                      <a:r>
                        <a:rPr lang="en-US" sz="1200" dirty="0"/>
                        <a:t>Pencil</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a:t>90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4.99</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r>
                        <a:rPr lang="en-US" sz="1200" dirty="0"/>
                        <a:t>449.10</a:t>
                      </a:r>
                    </a:p>
                  </a:txBody>
                  <a:tcPr marL="137160" marR="137160"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64254850"/>
              </p:ext>
            </p:extLst>
          </p:nvPr>
        </p:nvGraphicFramePr>
        <p:xfrm>
          <a:off x="5029200" y="1432560"/>
          <a:ext cx="2142553" cy="2468880"/>
        </p:xfrm>
        <a:graphic>
          <a:graphicData uri="http://schemas.openxmlformats.org/drawingml/2006/table">
            <a:tbl>
              <a:tblPr/>
              <a:tblGrid>
                <a:gridCol w="551815"/>
                <a:gridCol w="457390"/>
                <a:gridCol w="521208"/>
                <a:gridCol w="612140"/>
              </a:tblGrid>
              <a:tr h="152400">
                <a:tc>
                  <a:txBody>
                    <a:bodyPr/>
                    <a:lstStyle/>
                    <a:p>
                      <a:r>
                        <a:rPr lang="en-US" sz="1200" b="1" dirty="0">
                          <a:solidFill>
                            <a:srgbClr val="6B8CB5"/>
                          </a:solidFill>
                        </a:rPr>
                        <a:t>Item</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Units</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Cost</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r"/>
                      <a:r>
                        <a:rPr lang="en-US" sz="1200" b="1" dirty="0">
                          <a:solidFill>
                            <a:srgbClr val="6B8CB5"/>
                          </a:solidFill>
                        </a:rPr>
                        <a:t>Total</a:t>
                      </a:r>
                      <a:endParaRPr lang="en-US" sz="1200" dirty="0">
                        <a:solidFill>
                          <a:srgbClr val="6B8CB5"/>
                        </a:solidFill>
                      </a:endParaRP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r>
              <a:tr h="18288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189.05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137160">
                <a:tc>
                  <a:txBody>
                    <a:bodyPr/>
                    <a:lstStyle/>
                    <a:p>
                      <a:r>
                        <a:rPr lang="en-US" sz="1200" dirty="0"/>
                        <a:t>Binder</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999.50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36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179.64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a:t>Pen</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27</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19.99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539.73</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56</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2.99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167.44</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Binder</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60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299.40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75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149.25</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0">
                <a:tc>
                  <a:txBody>
                    <a:bodyPr/>
                    <a:lstStyle/>
                    <a:p>
                      <a:r>
                        <a:rPr lang="en-US" sz="1200" dirty="0"/>
                        <a:t>Pencil</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a:t>90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4.99</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r"/>
                      <a:r>
                        <a:rPr lang="en-US" sz="1200" dirty="0"/>
                        <a:t>449.10</a:t>
                      </a:r>
                    </a:p>
                  </a:txBody>
                  <a:tcPr marL="45720" marR="4572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312738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FE5140A-2F92-4E34-B881-E070D929F72B}" type="slidenum">
              <a:rPr lang="en-US" smtClean="0"/>
              <a:pPr>
                <a:defRPr/>
              </a:pPr>
              <a:t>98</a:t>
            </a:fld>
            <a:endParaRPr lang="en-US"/>
          </a:p>
        </p:txBody>
      </p:sp>
      <p:sp>
        <p:nvSpPr>
          <p:cNvPr id="4" name="Title 3"/>
          <p:cNvSpPr>
            <a:spLocks noGrp="1"/>
          </p:cNvSpPr>
          <p:nvPr>
            <p:ph type="title"/>
          </p:nvPr>
        </p:nvSpPr>
        <p:spPr/>
        <p:txBody>
          <a:bodyPr/>
          <a:lstStyle/>
          <a:p>
            <a:r>
              <a:rPr lang="en-US" dirty="0" smtClean="0"/>
              <a:t>Border Example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447800"/>
            <a:ext cx="734755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9971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chor="t"/>
          <a:lstStyle/>
          <a:p>
            <a:pPr eaLnBrk="1" hangingPunct="1"/>
            <a:r>
              <a:rPr lang="en-US" dirty="0" smtClean="0"/>
              <a:t>Color</a:t>
            </a:r>
          </a:p>
        </p:txBody>
      </p:sp>
      <p:pic>
        <p:nvPicPr>
          <p:cNvPr id="45059" name="Picture 4" descr="OneHue153"/>
          <p:cNvPicPr>
            <a:picLocks noChangeAspect="1" noChangeArrowheads="1"/>
          </p:cNvPicPr>
          <p:nvPr/>
        </p:nvPicPr>
        <p:blipFill>
          <a:blip r:embed="rId3" cstate="print"/>
          <a:srcRect/>
          <a:stretch>
            <a:fillRect/>
          </a:stretch>
        </p:blipFill>
        <p:spPr bwMode="auto">
          <a:xfrm>
            <a:off x="232371" y="1462613"/>
            <a:ext cx="4299285" cy="3318297"/>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727750" y="1050054"/>
            <a:ext cx="4162799" cy="4376057"/>
          </a:xfrm>
          <a:prstGeom prst="rect">
            <a:avLst/>
          </a:prstGeom>
          <a:noFill/>
          <a:ln w="9525">
            <a:noFill/>
            <a:miter lim="800000"/>
            <a:headEnd/>
            <a:tailEnd/>
          </a:ln>
        </p:spPr>
      </p:pic>
    </p:spTree>
    <p:extLst>
      <p:ext uri="{BB962C8B-B14F-4D97-AF65-F5344CB8AC3E}">
        <p14:creationId xmlns:p14="http://schemas.microsoft.com/office/powerpoint/2010/main" val="353591687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igds2010">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18030</TotalTime>
  <Words>6024</Words>
  <Application>Microsoft Office PowerPoint</Application>
  <PresentationFormat>On-screen Show (4:3)</PresentationFormat>
  <Paragraphs>1665</Paragraphs>
  <Slides>208</Slides>
  <Notes>62</Notes>
  <HiddenSlides>28</HiddenSlides>
  <MMClips>2</MMClips>
  <ScaleCrop>false</ScaleCrop>
  <HeadingPairs>
    <vt:vector size="4" baseType="variant">
      <vt:variant>
        <vt:lpstr>Theme</vt:lpstr>
      </vt:variant>
      <vt:variant>
        <vt:i4>3</vt:i4>
      </vt:variant>
      <vt:variant>
        <vt:lpstr>Slide Titles</vt:lpstr>
      </vt:variant>
      <vt:variant>
        <vt:i4>208</vt:i4>
      </vt:variant>
    </vt:vector>
  </HeadingPairs>
  <TitlesOfParts>
    <vt:vector size="211" baseType="lpstr">
      <vt:lpstr>igds2010</vt:lpstr>
      <vt:lpstr>Office Theme</vt:lpstr>
      <vt:lpstr>1_Office Theme</vt:lpstr>
      <vt:lpstr>The Science of Great UI</vt:lpstr>
      <vt:lpstr>PowerPoint Presentation</vt:lpstr>
      <vt:lpstr>The Science of Great UI</vt:lpstr>
      <vt:lpstr>How Can We Fix This?</vt:lpstr>
      <vt:lpstr>How Can We Fix This?</vt:lpstr>
      <vt:lpstr>How Can We Fix This?</vt:lpstr>
      <vt:lpstr>Why Should We Care About UI?</vt:lpstr>
      <vt:lpstr>What Developers Say</vt:lpstr>
      <vt:lpstr>PowerPoint Presentation</vt:lpstr>
      <vt:lpstr>Cost of Interaction</vt:lpstr>
      <vt:lpstr>Example – Measuring Keystrokes</vt:lpstr>
      <vt:lpstr>Example – Measuring Keystrokes</vt:lpstr>
      <vt:lpstr>Measuring Mouse Interaction</vt:lpstr>
      <vt:lpstr>Mouse Travel Distance</vt:lpstr>
      <vt:lpstr>Example: Mouse Travel Distance</vt:lpstr>
      <vt:lpstr>Mouse &amp; Keyboard</vt:lpstr>
      <vt:lpstr>Where are the Hands?</vt:lpstr>
      <vt:lpstr>PowerPoint Presentation</vt:lpstr>
      <vt:lpstr>Physical Effort – Precision and Path</vt:lpstr>
      <vt:lpstr>Key Concept - Path</vt:lpstr>
      <vt:lpstr>Key Concept - Path</vt:lpstr>
      <vt:lpstr>Path</vt:lpstr>
      <vt:lpstr>Path to Selecting Fuel</vt:lpstr>
      <vt:lpstr>Path to the Casino</vt:lpstr>
      <vt:lpstr>PowerPoint Presentation</vt:lpstr>
      <vt:lpstr>Brain Suckers</vt:lpstr>
      <vt:lpstr>Key Concept - User Model</vt:lpstr>
      <vt:lpstr>PowerPoint Presentation</vt:lpstr>
      <vt:lpstr>Sucking Brain Power</vt:lpstr>
      <vt:lpstr>Is UI Really Subjective?</vt:lpstr>
      <vt:lpstr>Takeaways</vt:lpstr>
      <vt:lpstr>Interactions</vt:lpstr>
      <vt:lpstr>Interactions</vt:lpstr>
      <vt:lpstr>Documents and Views</vt:lpstr>
      <vt:lpstr>Showing Big Data</vt:lpstr>
      <vt:lpstr>Showing Big Data - Strategies</vt:lpstr>
      <vt:lpstr>PowerPoint Presentation</vt:lpstr>
      <vt:lpstr>Navigation</vt:lpstr>
      <vt:lpstr>PowerPoint Presentation</vt:lpstr>
      <vt:lpstr>PowerPoint Presentation</vt:lpstr>
      <vt:lpstr>PowerPoint Presentation</vt:lpstr>
      <vt:lpstr>PowerPoint Presentation</vt:lpstr>
      <vt:lpstr>PowerPoint Presentation</vt:lpstr>
      <vt:lpstr>Layered Interactions</vt:lpstr>
      <vt:lpstr>PowerPoint Presentation</vt:lpstr>
      <vt:lpstr>The Trouble with ComboBoxes</vt:lpstr>
      <vt:lpstr>Combo Box Click - Path</vt:lpstr>
      <vt:lpstr>PowerPoint Presentation</vt:lpstr>
      <vt:lpstr>PowerPoint Presentation</vt:lpstr>
      <vt:lpstr>Human Interface Devices</vt:lpstr>
      <vt:lpstr>Key Concept - Discoverability</vt:lpstr>
      <vt:lpstr>Key Concept - Discoverability</vt:lpstr>
      <vt:lpstr>Is Discoverability Important?</vt:lpstr>
      <vt:lpstr>Discoverability</vt:lpstr>
      <vt:lpstr>Keystroke Binding Observation</vt:lpstr>
      <vt:lpstr>Keystroke Binding Observation</vt:lpstr>
      <vt:lpstr>Discoverability – Shortcuts</vt:lpstr>
      <vt:lpstr>Discoverability Innovations</vt:lpstr>
      <vt:lpstr>PowerPoint Presentation</vt:lpstr>
      <vt:lpstr>A Discoverability Story</vt:lpstr>
      <vt:lpstr>A Discoverability Story</vt:lpstr>
      <vt:lpstr>A Discoverability Story</vt:lpstr>
      <vt:lpstr>Discoverability</vt:lpstr>
      <vt:lpstr>Discoverability Takeaway</vt:lpstr>
      <vt:lpstr>Key Concepts</vt:lpstr>
      <vt:lpstr>PowerPoint Presentation</vt:lpstr>
      <vt:lpstr>Key Concept – Information Relevance</vt:lpstr>
      <vt:lpstr>Present Information with Clarity</vt:lpstr>
      <vt:lpstr>Edward Tufte is a Genius</vt:lpstr>
      <vt:lpstr>Smallest Effective Difference</vt:lpstr>
      <vt:lpstr>Smallest Effective Difference</vt:lpstr>
      <vt:lpstr>Information in Parallel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Serial</vt:lpstr>
      <vt:lpstr>Information in Parallel</vt:lpstr>
      <vt:lpstr>Noise</vt:lpstr>
      <vt:lpstr>Noise</vt:lpstr>
      <vt:lpstr>Noise – Where’s the signal?</vt:lpstr>
      <vt:lpstr>Noise – Where’s the signal?</vt:lpstr>
      <vt:lpstr>Signal</vt:lpstr>
      <vt:lpstr>Tools of the UI Masters</vt:lpstr>
      <vt:lpstr>Contrast</vt:lpstr>
      <vt:lpstr>Border Comparison</vt:lpstr>
      <vt:lpstr>Border Comparison</vt:lpstr>
      <vt:lpstr>Border Comparison</vt:lpstr>
      <vt:lpstr>Border Comparison</vt:lpstr>
      <vt:lpstr>Border Example</vt:lpstr>
      <vt:lpstr>Color</vt:lpstr>
      <vt:lpstr>Color Blind Users</vt:lpstr>
      <vt:lpstr>Color Blind Users</vt:lpstr>
      <vt:lpstr>Tips for Working with Color</vt:lpstr>
      <vt:lpstr>Color Palettes</vt:lpstr>
      <vt:lpstr>Color Tips</vt:lpstr>
      <vt:lpstr>Color Example</vt:lpstr>
      <vt:lpstr>Shape</vt:lpstr>
      <vt:lpstr>Opacity/Transparency</vt:lpstr>
      <vt:lpstr>PowerPoint Presentation</vt:lpstr>
      <vt:lpstr>PowerPoint Presentation</vt:lpstr>
      <vt:lpstr>Size Example</vt:lpstr>
      <vt:lpstr>Motion / Animation</vt:lpstr>
      <vt:lpstr>Gradient</vt:lpstr>
      <vt:lpstr>Shadow</vt:lpstr>
      <vt:lpstr>Shadow Example - Crossing Lines</vt:lpstr>
      <vt:lpstr>Proximity</vt:lpstr>
      <vt:lpstr>Proximity</vt:lpstr>
      <vt:lpstr>Proximity Example</vt:lpstr>
      <vt:lpstr>Proximity Example</vt:lpstr>
      <vt:lpstr>Proximity Example</vt:lpstr>
      <vt:lpstr>Proximity Example</vt:lpstr>
      <vt:lpstr>Text</vt:lpstr>
      <vt:lpstr>Fonts</vt:lpstr>
      <vt:lpstr>Font Comparison</vt:lpstr>
      <vt:lpstr>Font Comparison</vt:lpstr>
      <vt:lpstr>Font Comparison at 24pt</vt:lpstr>
      <vt:lpstr>Font Comparison at 12pt</vt:lpstr>
      <vt:lpstr>Font Comparison at 20pt</vt:lpstr>
      <vt:lpstr>Font Comparison at 24pt</vt:lpstr>
      <vt:lpstr>Font Comparison at 12pt</vt:lpstr>
      <vt:lpstr>Current Advice</vt:lpstr>
      <vt:lpstr>Best Font for Text</vt:lpstr>
      <vt:lpstr>Browser Display Resolution</vt:lpstr>
      <vt:lpstr>Best Font for Text</vt:lpstr>
      <vt:lpstr>What’s a “Retina Display”?</vt:lpstr>
      <vt:lpstr>Retina Display Curve</vt:lpstr>
      <vt:lpstr>Retina Display Curve</vt:lpstr>
      <vt:lpstr>PPI and Display Devices</vt:lpstr>
      <vt:lpstr>PPI and Display Devices</vt:lpstr>
      <vt:lpstr>PPI and Display Devices</vt:lpstr>
      <vt:lpstr>PPI Conclusion</vt:lpstr>
      <vt:lpstr>Best Font Advice</vt:lpstr>
      <vt:lpstr>Key Concept – Graphic Language</vt:lpstr>
      <vt:lpstr>Key Concept – Graphic Language</vt:lpstr>
      <vt:lpstr>Key Concept – Graphic Language</vt:lpstr>
      <vt:lpstr>The Essence of Clarity</vt:lpstr>
      <vt:lpstr>Clarity Example</vt:lpstr>
      <vt:lpstr>Clarity Example</vt:lpstr>
      <vt:lpstr>Clarity Example</vt:lpstr>
      <vt:lpstr>Clarity Example</vt:lpstr>
      <vt:lpstr>Putting it all Together…</vt:lpstr>
      <vt:lpstr>Limited Screen Real Estate</vt:lpstr>
      <vt:lpstr>Limited Screen Real Estate</vt:lpstr>
      <vt:lpstr>Limited Screen Real Estate</vt:lpstr>
      <vt:lpstr>Limited Screen Real Estate</vt:lpstr>
      <vt:lpstr>Limited Screen Real Estate</vt:lpstr>
      <vt:lpstr>Limited Screen Real Estate</vt:lpstr>
      <vt:lpstr>Sparklines</vt:lpstr>
      <vt:lpstr>Sparkline Examples</vt:lpstr>
      <vt:lpstr>Borders, Revisited</vt:lpstr>
      <vt:lpstr>PowerPoint Presentation</vt:lpstr>
      <vt:lpstr>Reduce the Cost of Interaction</vt:lpstr>
      <vt:lpstr>Simplifying Shortcuts</vt:lpstr>
      <vt:lpstr>Here’s That Key Point Table…</vt:lpstr>
      <vt:lpstr>Distilling Key Bindings – Ex. 1</vt:lpstr>
      <vt:lpstr>Distilling Key Bindings – Ex. 2</vt:lpstr>
      <vt:lpstr>Key Bindings &amp; Context</vt:lpstr>
      <vt:lpstr>Mouse Travel Distance</vt:lpstr>
      <vt:lpstr>Mouse Travel – Suggestion #1</vt:lpstr>
      <vt:lpstr>Mouse Travel – Suggestion #1</vt:lpstr>
      <vt:lpstr>Mouse Travel – Suggestion #2</vt:lpstr>
      <vt:lpstr>Minimizing Travel – Demo #1</vt:lpstr>
      <vt:lpstr>Minimizing Mouse Travel</vt:lpstr>
      <vt:lpstr>Minimizing Mouse Travel</vt:lpstr>
      <vt:lpstr>Minimizing Mouse Travel</vt:lpstr>
      <vt:lpstr>Mouse Clicks</vt:lpstr>
      <vt:lpstr>Mouse Travel &amp; Clicking</vt:lpstr>
      <vt:lpstr>Directing Gaze</vt:lpstr>
      <vt:lpstr>Directing Gaze</vt:lpstr>
      <vt:lpstr>Directing Gaze</vt:lpstr>
      <vt:lpstr>Watching the Eyes</vt:lpstr>
      <vt:lpstr>Reducing Brain Power</vt:lpstr>
      <vt:lpstr>PowerPoint Presentation</vt:lpstr>
      <vt:lpstr>Lower Brain Power Requirements</vt:lpstr>
      <vt:lpstr>How Can We Fix This?</vt:lpstr>
      <vt:lpstr>Where We’ve Been…</vt:lpstr>
      <vt:lpstr>PowerPoint Presentation</vt:lpstr>
      <vt:lpstr>How much does a click cost?</vt:lpstr>
      <vt:lpstr>Lost Productivity</vt:lpstr>
      <vt:lpstr>Lost Market Share</vt:lpstr>
      <vt:lpstr>Lost Market Share</vt:lpstr>
      <vt:lpstr>Lost Market Share</vt:lpstr>
      <vt:lpstr>Lost Market Share</vt:lpstr>
      <vt:lpstr>Lost Market Share</vt:lpstr>
      <vt:lpstr>PowerPoint Presentation</vt:lpstr>
      <vt:lpstr>How Can We Fix This?</vt:lpstr>
      <vt:lpstr>How Can We Fix This?</vt:lpstr>
      <vt:lpstr>Border Comparison</vt:lpstr>
      <vt:lpstr>PowerPoint Presentation</vt:lpstr>
      <vt:lpstr>PowerPoint Presentation</vt:lpstr>
      <vt:lpstr>How Can We Fix This?</vt:lpstr>
      <vt:lpstr>Does Color Convey Meaning?</vt:lpstr>
      <vt:lpstr>PowerPoint Presentation</vt:lpstr>
      <vt:lpstr>PowerPoint Presentation</vt:lpstr>
      <vt:lpstr>Question &amp; Answer Session</vt:lpstr>
      <vt:lpstr>Complete an Evaluation online and enter to WIN these prizes!</vt:lpstr>
      <vt:lpstr>PowerPoint Presentation</vt:lpstr>
      <vt:lpstr>Questions</vt:lpstr>
      <vt:lpstr>Tensions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LINE</dc:title>
  <dc:creator>Pradeep</dc:creator>
  <cp:lastModifiedBy>Miller-DX</cp:lastModifiedBy>
  <cp:revision>225</cp:revision>
  <dcterms:created xsi:type="dcterms:W3CDTF">2010-01-18T08:05:52Z</dcterms:created>
  <dcterms:modified xsi:type="dcterms:W3CDTF">2011-09-01T22:24:35Z</dcterms:modified>
</cp:coreProperties>
</file>