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79" r:id="rId2"/>
    <p:sldId id="280"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27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varScale="1">
        <p:scale>
          <a:sx n="62" d="100"/>
          <a:sy n="62" d="100"/>
        </p:scale>
        <p:origin x="-64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57490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3EE67C-EF59-9341-B4C5-47FD23662FC5}" type="slidenum">
              <a:rPr lang="en-US" smtClean="0"/>
              <a:t>35</a:t>
            </a:fld>
            <a:endParaRPr lang="en-US"/>
          </a:p>
        </p:txBody>
      </p:sp>
    </p:spTree>
    <p:extLst>
      <p:ext uri="{BB962C8B-B14F-4D97-AF65-F5344CB8AC3E}">
        <p14:creationId xmlns:p14="http://schemas.microsoft.com/office/powerpoint/2010/main" val="3109563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5:14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55047"/>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89144"/>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075117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44316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427396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937670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7623" y="2442175"/>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876555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20"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 id="2147483666" r:id="rId17"/>
    <p:sldLayoutId id="2147483667" r:id="rId18"/>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filamentgroup.com/examples/responsive-images/"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tuffandnonsense.co.uk/blog/about/hardboiled_css3_media_queri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smashingmagazine.com/2011/07/22/responsive-web-design-techniques-tools-and-design-strategie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smtClean="0"/>
              <a:t>Flexible</a:t>
            </a:r>
            <a:r>
              <a:rPr lang="en-US" dirty="0"/>
              <a:t>, </a:t>
            </a:r>
            <a:r>
              <a:rPr lang="en-US" dirty="0" smtClean="0"/>
              <a:t>Grid-based Layout</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4739004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Ok, so what’s the problem?</a:t>
            </a:r>
            <a:endParaRPr lang="en-US" dirty="0"/>
          </a:p>
        </p:txBody>
      </p:sp>
      <p:sp>
        <p:nvSpPr>
          <p:cNvPr id="3" name="Text Placeholder 2"/>
          <p:cNvSpPr>
            <a:spLocks noGrp="1"/>
          </p:cNvSpPr>
          <p:nvPr>
            <p:ph type="body" sz="quarter" idx="10"/>
          </p:nvPr>
        </p:nvSpPr>
        <p:spPr>
          <a:xfrm>
            <a:off x="389436" y="1447800"/>
            <a:ext cx="8363938" cy="2609945"/>
          </a:xfrm>
        </p:spPr>
        <p:txBody>
          <a:bodyPr>
            <a:normAutofit fontScale="92500"/>
          </a:bodyPr>
          <a:lstStyle/>
          <a:p>
            <a:r>
              <a:rPr lang="en-US" dirty="0" smtClean="0"/>
              <a:t>Non-responsive sites are no fun.</a:t>
            </a:r>
          </a:p>
          <a:p>
            <a:r>
              <a:rPr lang="en-US" dirty="0" smtClean="0"/>
              <a:t>Fixed-width sites are not the best experiences.</a:t>
            </a:r>
          </a:p>
          <a:p>
            <a:r>
              <a:rPr lang="en-US" dirty="0" smtClean="0"/>
              <a:t>Design tools tend to use pixels.</a:t>
            </a:r>
          </a:p>
          <a:p>
            <a:r>
              <a:rPr lang="en-US" dirty="0" smtClean="0"/>
              <a:t>Sometimes a pixel does not equal a pixel.</a:t>
            </a:r>
          </a:p>
          <a:p>
            <a:r>
              <a:rPr lang="en-US" dirty="0" smtClean="0"/>
              <a:t>So how do we turn pixels to their </a:t>
            </a:r>
            <a:r>
              <a:rPr lang="en-US" dirty="0" err="1" smtClean="0"/>
              <a:t>em</a:t>
            </a:r>
            <a:r>
              <a:rPr lang="en-US" dirty="0" smtClean="0"/>
              <a:t> counterparts?</a:t>
            </a:r>
            <a:endParaRPr lang="en-US" dirty="0"/>
          </a:p>
        </p:txBody>
      </p:sp>
    </p:spTree>
    <p:extLst>
      <p:ext uri="{BB962C8B-B14F-4D97-AF65-F5344CB8AC3E}">
        <p14:creationId xmlns:p14="http://schemas.microsoft.com/office/powerpoint/2010/main" val="72163652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Solution</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0" y="2814152"/>
                <a:ext cx="9144000" cy="451406"/>
              </a:xfrm>
              <a:prstGeom prst="rect">
                <a:avLst/>
              </a:prstGeom>
              <a:noFill/>
            </p:spPr>
            <p:txBody>
              <a:bodyPr wrap="square" lIns="0" tIns="0" rIns="0" bIns="0" rtlCol="0">
                <a:spAutoFit/>
              </a:bodyPr>
              <a:lstStyle/>
              <a:p>
                <a:pPr algn="ctr"/>
                <a:r>
                  <a:rPr lang="en-US" sz="2800" b="1" dirty="0" smtClean="0">
                    <a:solidFill>
                      <a:schemeClr val="accent5"/>
                    </a:solidFill>
                    <a:ea typeface="Cambria Math"/>
                  </a:rPr>
                  <a:t>Pixel</a:t>
                </a:r>
                <a:r>
                  <a:rPr lang="en-US" sz="1600" b="1" dirty="0" smtClean="0">
                    <a:ea typeface="Cambria Math"/>
                  </a:rPr>
                  <a:t> </a:t>
                </a:r>
                <a:r>
                  <a:rPr lang="en-US" sz="1600" b="1" dirty="0" smtClean="0">
                    <a:solidFill>
                      <a:schemeClr val="accent1"/>
                    </a:solidFill>
                    <a:ea typeface="Cambria Math"/>
                  </a:rPr>
                  <a:t>=</a:t>
                </a:r>
                <a:r>
                  <a:rPr lang="en-US" sz="1600" b="1" dirty="0" smtClean="0">
                    <a:ea typeface="Cambria Math"/>
                  </a:rPr>
                  <a:t> </a:t>
                </a:r>
                <a14:m>
                  <m:oMath xmlns:m="http://schemas.openxmlformats.org/officeDocument/2006/math">
                    <m:f>
                      <m:fPr>
                        <m:ctrlPr>
                          <a:rPr lang="en-US" sz="1600" b="1" i="1" smtClean="0">
                            <a:solidFill>
                              <a:schemeClr val="accent1"/>
                            </a:solidFill>
                            <a:latin typeface="Cambria Math"/>
                            <a:ea typeface="Cambria Math"/>
                          </a:rPr>
                        </m:ctrlPr>
                      </m:fPr>
                      <m:num>
                        <m:r>
                          <a:rPr lang="el-GR" sz="1600" b="1" i="0" smtClean="0">
                            <a:solidFill>
                              <a:schemeClr val="accent1"/>
                            </a:solidFill>
                            <a:latin typeface="Cambria Math"/>
                            <a:ea typeface="Cambria Math"/>
                          </a:rPr>
                          <m:t>𝚫</m:t>
                        </m:r>
                        <m:r>
                          <a:rPr lang="en-US" sz="1600" b="1" i="1" smtClean="0">
                            <a:solidFill>
                              <a:schemeClr val="accent1"/>
                            </a:solidFill>
                            <a:latin typeface="Cambria Math"/>
                            <a:ea typeface="Cambria Math"/>
                          </a:rPr>
                          <m:t>𝒚</m:t>
                        </m:r>
                      </m:num>
                      <m:den>
                        <m:r>
                          <a:rPr lang="el-GR" sz="1600" b="1" i="0" smtClean="0">
                            <a:solidFill>
                              <a:schemeClr val="accent1"/>
                            </a:solidFill>
                            <a:latin typeface="Cambria Math"/>
                            <a:ea typeface="Cambria Math"/>
                          </a:rPr>
                          <m:t>𝚫</m:t>
                        </m:r>
                        <m:r>
                          <a:rPr lang="en-US" sz="1600" b="1" i="1" smtClean="0">
                            <a:solidFill>
                              <a:schemeClr val="accent1"/>
                            </a:solidFill>
                            <a:latin typeface="Cambria Math"/>
                            <a:ea typeface="Cambria Math"/>
                          </a:rPr>
                          <m:t>𝒙</m:t>
                        </m:r>
                      </m:den>
                    </m:f>
                    <m:r>
                      <a:rPr lang="en-US" sz="1600" b="1" i="1" smtClean="0">
                        <a:solidFill>
                          <a:schemeClr val="accent1"/>
                        </a:solidFill>
                        <a:latin typeface="Cambria Math"/>
                        <a:ea typeface="Cambria Math"/>
                      </a:rPr>
                      <m:t>≈</m:t>
                    </m:r>
                    <m:func>
                      <m:funcPr>
                        <m:ctrlPr>
                          <a:rPr lang="en-US" sz="1600" b="1" i="1" smtClean="0">
                            <a:solidFill>
                              <a:schemeClr val="accent1"/>
                            </a:solidFill>
                            <a:latin typeface="Cambria Math"/>
                          </a:rPr>
                        </m:ctrlPr>
                      </m:funcPr>
                      <m:fName>
                        <m:limLow>
                          <m:limLowPr>
                            <m:ctrlPr>
                              <a:rPr lang="en-US" sz="1600" b="1" i="1" smtClean="0">
                                <a:solidFill>
                                  <a:schemeClr val="accent1"/>
                                </a:solidFill>
                                <a:latin typeface="Cambria Math"/>
                              </a:rPr>
                            </m:ctrlPr>
                          </m:limLowPr>
                          <m:e>
                            <m:r>
                              <a:rPr lang="en-US" sz="1600" b="1" i="0" smtClean="0">
                                <a:solidFill>
                                  <a:schemeClr val="accent1"/>
                                </a:solidFill>
                                <a:latin typeface="Cambria Math"/>
                              </a:rPr>
                              <m:t>𝐥𝐢𝐦</m:t>
                            </m:r>
                          </m:e>
                          <m:lim>
                            <m:r>
                              <a:rPr lang="en-US" sz="1600" b="1" i="1" smtClean="0">
                                <a:solidFill>
                                  <a:schemeClr val="accent1"/>
                                </a:solidFill>
                                <a:latin typeface="Cambria Math"/>
                              </a:rPr>
                              <m:t>𝒏</m:t>
                            </m:r>
                            <m:r>
                              <a:rPr lang="en-US" sz="1600" b="1" i="1" smtClean="0">
                                <a:solidFill>
                                  <a:schemeClr val="accent1"/>
                                </a:solidFill>
                                <a:latin typeface="Cambria Math"/>
                              </a:rPr>
                              <m:t>→∞</m:t>
                            </m:r>
                          </m:lim>
                        </m:limLow>
                      </m:fName>
                      <m:e>
                        <m:sSup>
                          <m:sSupPr>
                            <m:ctrlPr>
                              <a:rPr lang="en-US" sz="1600" b="1" i="1" smtClean="0">
                                <a:solidFill>
                                  <a:schemeClr val="accent1"/>
                                </a:solidFill>
                                <a:latin typeface="Cambria Math"/>
                              </a:rPr>
                            </m:ctrlPr>
                          </m:sSupPr>
                          <m:e>
                            <m:d>
                              <m:dPr>
                                <m:ctrlPr>
                                  <a:rPr lang="en-US" sz="1600" b="1" i="1" smtClean="0">
                                    <a:solidFill>
                                      <a:schemeClr val="accent1"/>
                                    </a:solidFill>
                                    <a:latin typeface="Cambria Math"/>
                                  </a:rPr>
                                </m:ctrlPr>
                              </m:dPr>
                              <m:e>
                                <m:r>
                                  <a:rPr lang="en-US" sz="1600" b="1" i="1" smtClean="0">
                                    <a:solidFill>
                                      <a:schemeClr val="accent1"/>
                                    </a:solidFill>
                                    <a:latin typeface="Cambria Math"/>
                                  </a:rPr>
                                  <m:t>𝟏</m:t>
                                </m:r>
                                <m:r>
                                  <a:rPr lang="en-US" sz="1600" b="1" i="1" smtClean="0">
                                    <a:solidFill>
                                      <a:schemeClr val="accent1"/>
                                    </a:solidFill>
                                    <a:latin typeface="Cambria Math"/>
                                  </a:rPr>
                                  <m:t>+</m:t>
                                </m:r>
                                <m:f>
                                  <m:fPr>
                                    <m:ctrlPr>
                                      <a:rPr lang="en-US" sz="1600" b="1" i="1" smtClean="0">
                                        <a:solidFill>
                                          <a:schemeClr val="accent1"/>
                                        </a:solidFill>
                                        <a:latin typeface="Cambria Math"/>
                                      </a:rPr>
                                    </m:ctrlPr>
                                  </m:fPr>
                                  <m:num>
                                    <m:r>
                                      <a:rPr lang="en-US" sz="1600" b="1" i="1" smtClean="0">
                                        <a:solidFill>
                                          <a:schemeClr val="accent1"/>
                                        </a:solidFill>
                                        <a:latin typeface="Cambria Math"/>
                                      </a:rPr>
                                      <m:t>𝟏</m:t>
                                    </m:r>
                                  </m:num>
                                  <m:den>
                                    <m:r>
                                      <a:rPr lang="en-US" sz="1600" b="1" i="1" smtClean="0">
                                        <a:solidFill>
                                          <a:schemeClr val="accent1"/>
                                        </a:solidFill>
                                        <a:latin typeface="Cambria Math"/>
                                      </a:rPr>
                                      <m:t>𝒏</m:t>
                                    </m:r>
                                  </m:den>
                                </m:f>
                              </m:e>
                            </m:d>
                          </m:e>
                          <m:sup>
                            <m:r>
                              <a:rPr lang="en-US" sz="1600" b="1" i="1" smtClean="0">
                                <a:solidFill>
                                  <a:schemeClr val="accent1"/>
                                </a:solidFill>
                                <a:latin typeface="Cambria Math"/>
                              </a:rPr>
                              <m:t>𝒏</m:t>
                            </m:r>
                          </m:sup>
                        </m:sSup>
                      </m:e>
                    </m:func>
                    <m:r>
                      <a:rPr lang="en-US" sz="1600" b="1" i="1" smtClean="0">
                        <a:solidFill>
                          <a:schemeClr val="accent1"/>
                        </a:solidFill>
                        <a:latin typeface="Cambria Math"/>
                        <a:ea typeface="Cambria Math"/>
                      </a:rPr>
                      <m:t>×</m:t>
                    </m:r>
                    <m:f>
                      <m:fPr>
                        <m:ctrlPr>
                          <a:rPr lang="en-US" sz="1600" b="1" i="1" smtClean="0">
                            <a:solidFill>
                              <a:schemeClr val="accent1"/>
                            </a:solidFill>
                            <a:latin typeface="Cambria Math"/>
                            <a:ea typeface="Cambria Math"/>
                          </a:rPr>
                        </m:ctrlPr>
                      </m:fPr>
                      <m:num>
                        <m:r>
                          <a:rPr lang="en-US" sz="1600" b="1" i="1" smtClean="0">
                            <a:solidFill>
                              <a:schemeClr val="accent1"/>
                            </a:solidFill>
                            <a:latin typeface="Cambria Math"/>
                            <a:ea typeface="Cambria Math"/>
                          </a:rPr>
                          <m:t>−</m:t>
                        </m:r>
                        <m:r>
                          <a:rPr lang="en-US" sz="1600" b="1" i="1" smtClean="0">
                            <a:solidFill>
                              <a:schemeClr val="accent1"/>
                            </a:solidFill>
                            <a:latin typeface="Cambria Math"/>
                            <a:ea typeface="Cambria Math"/>
                          </a:rPr>
                          <m:t>𝒃</m:t>
                        </m:r>
                        <m:r>
                          <a:rPr lang="en-US" sz="1600" b="1" i="1" smtClean="0">
                            <a:solidFill>
                              <a:schemeClr val="accent1"/>
                            </a:solidFill>
                            <a:latin typeface="Cambria Math"/>
                            <a:ea typeface="Cambria Math"/>
                          </a:rPr>
                          <m:t>±</m:t>
                        </m:r>
                        <m:rad>
                          <m:radPr>
                            <m:degHide m:val="on"/>
                            <m:ctrlPr>
                              <a:rPr lang="en-US" sz="1600" b="1" i="1" smtClean="0">
                                <a:solidFill>
                                  <a:schemeClr val="accent1"/>
                                </a:solidFill>
                                <a:latin typeface="Cambria Math"/>
                                <a:ea typeface="Cambria Math"/>
                              </a:rPr>
                            </m:ctrlPr>
                          </m:radPr>
                          <m:deg/>
                          <m:e>
                            <m:sSup>
                              <m:sSupPr>
                                <m:ctrlPr>
                                  <a:rPr lang="en-US" sz="1600" b="1" i="1" smtClean="0">
                                    <a:solidFill>
                                      <a:schemeClr val="accent1"/>
                                    </a:solidFill>
                                    <a:latin typeface="Cambria Math"/>
                                    <a:ea typeface="Cambria Math"/>
                                  </a:rPr>
                                </m:ctrlPr>
                              </m:sSupPr>
                              <m:e>
                                <m:r>
                                  <a:rPr lang="en-US" sz="1600" b="1" i="1" smtClean="0">
                                    <a:solidFill>
                                      <a:schemeClr val="accent1"/>
                                    </a:solidFill>
                                    <a:latin typeface="Cambria Math"/>
                                    <a:ea typeface="Cambria Math"/>
                                  </a:rPr>
                                  <m:t>𝒃</m:t>
                                </m:r>
                              </m:e>
                              <m:sup>
                                <m:r>
                                  <a:rPr lang="en-US" sz="1600" b="1" i="1" smtClean="0">
                                    <a:solidFill>
                                      <a:schemeClr val="accent1"/>
                                    </a:solidFill>
                                    <a:latin typeface="Cambria Math"/>
                                    <a:ea typeface="Cambria Math"/>
                                  </a:rPr>
                                  <m:t>𝟐</m:t>
                                </m:r>
                              </m:sup>
                            </m:sSup>
                            <m:r>
                              <a:rPr lang="en-US" sz="1600" b="1" i="1" smtClean="0">
                                <a:solidFill>
                                  <a:schemeClr val="accent1"/>
                                </a:solidFill>
                                <a:latin typeface="Cambria Math"/>
                                <a:ea typeface="Cambria Math"/>
                              </a:rPr>
                              <m:t>−</m:t>
                            </m:r>
                            <m:r>
                              <a:rPr lang="en-US" sz="1600" b="1" i="1" smtClean="0">
                                <a:solidFill>
                                  <a:schemeClr val="accent1"/>
                                </a:solidFill>
                                <a:latin typeface="Cambria Math"/>
                                <a:ea typeface="Cambria Math"/>
                              </a:rPr>
                              <m:t>𝟒</m:t>
                            </m:r>
                            <m:r>
                              <a:rPr lang="en-US" sz="1600" b="1" i="1" smtClean="0">
                                <a:solidFill>
                                  <a:schemeClr val="accent1"/>
                                </a:solidFill>
                                <a:latin typeface="Cambria Math"/>
                                <a:ea typeface="Cambria Math"/>
                              </a:rPr>
                              <m:t>𝒂𝒄</m:t>
                            </m:r>
                          </m:e>
                        </m:rad>
                      </m:num>
                      <m:den>
                        <m:r>
                          <a:rPr lang="en-US" sz="1600" b="1" i="1" smtClean="0">
                            <a:solidFill>
                              <a:schemeClr val="accent1"/>
                            </a:solidFill>
                            <a:latin typeface="Cambria Math"/>
                            <a:ea typeface="Cambria Math"/>
                          </a:rPr>
                          <m:t>𝟐</m:t>
                        </m:r>
                        <m:r>
                          <a:rPr lang="en-US" sz="1600" b="1" i="1" smtClean="0">
                            <a:solidFill>
                              <a:schemeClr val="accent1"/>
                            </a:solidFill>
                            <a:latin typeface="Cambria Math"/>
                            <a:ea typeface="Cambria Math"/>
                          </a:rPr>
                          <m:t>𝒂</m:t>
                        </m:r>
                      </m:den>
                    </m:f>
                    <m:r>
                      <a:rPr lang="en-US" sz="1600" b="1" i="1" smtClean="0">
                        <a:solidFill>
                          <a:schemeClr val="accent1"/>
                        </a:solidFill>
                        <a:latin typeface="Cambria Math"/>
                        <a:ea typeface="Cambria Math"/>
                      </a:rPr>
                      <m:t>±</m:t>
                    </m:r>
                    <m:r>
                      <a:rPr lang="pt-BR" sz="1600" b="1" i="1" smtClean="0">
                        <a:solidFill>
                          <a:schemeClr val="accent1"/>
                        </a:solidFill>
                        <a:latin typeface="Cambria Math"/>
                        <a:ea typeface="Cambria Math"/>
                      </a:rPr>
                      <m:t>𝒇</m:t>
                    </m:r>
                    <m:d>
                      <m:dPr>
                        <m:ctrlPr>
                          <a:rPr lang="pt-BR" sz="1600" b="1" i="1" smtClean="0">
                            <a:solidFill>
                              <a:schemeClr val="accent1"/>
                            </a:solidFill>
                            <a:latin typeface="Cambria Math"/>
                            <a:ea typeface="Cambria Math"/>
                          </a:rPr>
                        </m:ctrlPr>
                      </m:dPr>
                      <m:e>
                        <m:r>
                          <a:rPr lang="pt-BR" sz="1600" b="1" i="1" smtClean="0">
                            <a:solidFill>
                              <a:schemeClr val="accent1"/>
                            </a:solidFill>
                            <a:latin typeface="Cambria Math"/>
                            <a:ea typeface="Cambria Math"/>
                          </a:rPr>
                          <m:t>𝒙</m:t>
                        </m:r>
                      </m:e>
                    </m:d>
                    <m:r>
                      <a:rPr lang="pt-BR" sz="1600" b="1" i="1" smtClean="0">
                        <a:solidFill>
                          <a:schemeClr val="accent1"/>
                        </a:solidFill>
                        <a:latin typeface="Cambria Math"/>
                        <a:ea typeface="Cambria Math"/>
                      </a:rPr>
                      <m:t>=</m:t>
                    </m:r>
                    <m:sSub>
                      <m:sSubPr>
                        <m:ctrlPr>
                          <a:rPr lang="pt-BR" sz="1600" b="1" i="1" smtClean="0">
                            <a:solidFill>
                              <a:schemeClr val="accent1"/>
                            </a:solidFill>
                            <a:latin typeface="Cambria Math"/>
                            <a:ea typeface="Cambria Math"/>
                          </a:rPr>
                        </m:ctrlPr>
                      </m:sSubPr>
                      <m:e>
                        <m:r>
                          <a:rPr lang="pt-BR" sz="1600" b="1" i="1" smtClean="0">
                            <a:solidFill>
                              <a:schemeClr val="accent1"/>
                            </a:solidFill>
                            <a:latin typeface="Cambria Math"/>
                            <a:ea typeface="Cambria Math"/>
                          </a:rPr>
                          <m:t>𝒂</m:t>
                        </m:r>
                      </m:e>
                      <m:sub>
                        <m:r>
                          <a:rPr lang="pt-BR" sz="1600" b="1" i="1" smtClean="0">
                            <a:solidFill>
                              <a:schemeClr val="accent1"/>
                            </a:solidFill>
                            <a:latin typeface="Cambria Math"/>
                            <a:ea typeface="Cambria Math"/>
                          </a:rPr>
                          <m:t>𝟎</m:t>
                        </m:r>
                      </m:sub>
                    </m:sSub>
                    <m:r>
                      <a:rPr lang="pt-BR" sz="1600" b="1" i="1" smtClean="0">
                        <a:solidFill>
                          <a:schemeClr val="accent1"/>
                        </a:solidFill>
                        <a:latin typeface="Cambria Math"/>
                        <a:ea typeface="Cambria Math"/>
                      </a:rPr>
                      <m:t>+</m:t>
                    </m:r>
                    <m:nary>
                      <m:naryPr>
                        <m:chr m:val="∑"/>
                        <m:ctrlPr>
                          <a:rPr lang="pt-BR" sz="1600" b="1" i="1" smtClean="0">
                            <a:solidFill>
                              <a:schemeClr val="accent1"/>
                            </a:solidFill>
                            <a:latin typeface="Cambria Math"/>
                            <a:ea typeface="Cambria Math"/>
                          </a:rPr>
                        </m:ctrlPr>
                      </m:naryPr>
                      <m:sub>
                        <m:r>
                          <a:rPr lang="pt-BR" sz="1600" b="1" i="1" smtClean="0">
                            <a:solidFill>
                              <a:schemeClr val="accent1"/>
                            </a:solidFill>
                            <a:latin typeface="Cambria Math"/>
                            <a:ea typeface="Cambria Math"/>
                          </a:rPr>
                          <m:t>𝒏</m:t>
                        </m:r>
                        <m:r>
                          <a:rPr lang="pt-BR" sz="1600" b="1" i="1" smtClean="0">
                            <a:solidFill>
                              <a:schemeClr val="accent1"/>
                            </a:solidFill>
                            <a:latin typeface="Cambria Math"/>
                            <a:ea typeface="Cambria Math"/>
                          </a:rPr>
                          <m:t>=</m:t>
                        </m:r>
                        <m:r>
                          <a:rPr lang="pt-BR" sz="1600" b="1" i="1" smtClean="0">
                            <a:solidFill>
                              <a:schemeClr val="accent1"/>
                            </a:solidFill>
                            <a:latin typeface="Cambria Math"/>
                            <a:ea typeface="Cambria Math"/>
                          </a:rPr>
                          <m:t>𝟏</m:t>
                        </m:r>
                      </m:sub>
                      <m:sup>
                        <m:r>
                          <a:rPr lang="pt-BR" sz="1600" b="1" i="1" smtClean="0">
                            <a:solidFill>
                              <a:schemeClr val="accent1"/>
                            </a:solidFill>
                            <a:latin typeface="Cambria Math"/>
                            <a:ea typeface="Cambria Math"/>
                          </a:rPr>
                          <m:t>∞</m:t>
                        </m:r>
                      </m:sup>
                      <m:e>
                        <m:d>
                          <m:dPr>
                            <m:ctrlPr>
                              <a:rPr lang="pt-BR" sz="1600" b="1" i="1" smtClean="0">
                                <a:solidFill>
                                  <a:schemeClr val="accent1"/>
                                </a:solidFill>
                                <a:latin typeface="Cambria Math"/>
                                <a:ea typeface="Cambria Math"/>
                              </a:rPr>
                            </m:ctrlPr>
                          </m:dPr>
                          <m:e>
                            <m:sSub>
                              <m:sSubPr>
                                <m:ctrlPr>
                                  <a:rPr lang="pt-BR" sz="1600" b="1" i="1" smtClean="0">
                                    <a:solidFill>
                                      <a:schemeClr val="accent1"/>
                                    </a:solidFill>
                                    <a:latin typeface="Cambria Math"/>
                                    <a:ea typeface="Cambria Math"/>
                                  </a:rPr>
                                </m:ctrlPr>
                              </m:sSubPr>
                              <m:e>
                                <m:r>
                                  <a:rPr lang="pt-BR" sz="1600" b="1" i="1" smtClean="0">
                                    <a:solidFill>
                                      <a:schemeClr val="accent1"/>
                                    </a:solidFill>
                                    <a:latin typeface="Cambria Math"/>
                                    <a:ea typeface="Cambria Math"/>
                                  </a:rPr>
                                  <m:t>𝒂</m:t>
                                </m:r>
                              </m:e>
                              <m:sub>
                                <m:r>
                                  <a:rPr lang="pt-BR" sz="1600" b="1" i="1" smtClean="0">
                                    <a:solidFill>
                                      <a:schemeClr val="accent1"/>
                                    </a:solidFill>
                                    <a:latin typeface="Cambria Math"/>
                                    <a:ea typeface="Cambria Math"/>
                                  </a:rPr>
                                  <m:t>𝒏</m:t>
                                </m:r>
                              </m:sub>
                            </m:sSub>
                            <m:func>
                              <m:funcPr>
                                <m:ctrlPr>
                                  <a:rPr lang="pt-BR" sz="1600" b="1" i="1" smtClean="0">
                                    <a:solidFill>
                                      <a:schemeClr val="accent1"/>
                                    </a:solidFill>
                                    <a:latin typeface="Cambria Math"/>
                                    <a:ea typeface="Cambria Math"/>
                                  </a:rPr>
                                </m:ctrlPr>
                              </m:funcPr>
                              <m:fName>
                                <m:r>
                                  <a:rPr lang="pt-BR" sz="1600" b="1" i="0" smtClean="0">
                                    <a:solidFill>
                                      <a:schemeClr val="accent1"/>
                                    </a:solidFill>
                                    <a:latin typeface="Cambria Math"/>
                                    <a:ea typeface="Cambria Math"/>
                                  </a:rPr>
                                  <m:t>𝐜𝐨𝐬</m:t>
                                </m:r>
                              </m:fName>
                              <m:e>
                                <m:f>
                                  <m:fPr>
                                    <m:ctrlPr>
                                      <a:rPr lang="pt-BR" sz="1600" b="1" i="1" smtClean="0">
                                        <a:solidFill>
                                          <a:schemeClr val="accent1"/>
                                        </a:solidFill>
                                        <a:latin typeface="Cambria Math"/>
                                        <a:ea typeface="Cambria Math"/>
                                      </a:rPr>
                                    </m:ctrlPr>
                                  </m:fPr>
                                  <m:num>
                                    <m:r>
                                      <a:rPr lang="pt-BR" sz="1600" b="1" i="1" smtClean="0">
                                        <a:solidFill>
                                          <a:schemeClr val="accent1"/>
                                        </a:solidFill>
                                        <a:latin typeface="Cambria Math"/>
                                        <a:ea typeface="Cambria Math"/>
                                      </a:rPr>
                                      <m:t>𝒏</m:t>
                                    </m:r>
                                    <m:r>
                                      <a:rPr lang="pt-BR" sz="1600" b="1" i="1" smtClean="0">
                                        <a:solidFill>
                                          <a:schemeClr val="accent1"/>
                                        </a:solidFill>
                                        <a:latin typeface="Cambria Math"/>
                                        <a:ea typeface="Cambria Math"/>
                                      </a:rPr>
                                      <m:t>𝝅</m:t>
                                    </m:r>
                                    <m:r>
                                      <a:rPr lang="pt-BR" sz="1600" b="1" i="1" smtClean="0">
                                        <a:solidFill>
                                          <a:schemeClr val="accent1"/>
                                        </a:solidFill>
                                        <a:latin typeface="Cambria Math"/>
                                        <a:ea typeface="Cambria Math"/>
                                      </a:rPr>
                                      <m:t>𝒙</m:t>
                                    </m:r>
                                  </m:num>
                                  <m:den>
                                    <m:r>
                                      <a:rPr lang="pt-BR" sz="1600" b="1" i="1" smtClean="0">
                                        <a:solidFill>
                                          <a:schemeClr val="accent1"/>
                                        </a:solidFill>
                                        <a:latin typeface="Cambria Math"/>
                                        <a:ea typeface="Cambria Math"/>
                                      </a:rPr>
                                      <m:t>𝑳</m:t>
                                    </m:r>
                                  </m:den>
                                </m:f>
                              </m:e>
                            </m:func>
                            <m:r>
                              <a:rPr lang="pt-BR" sz="1600" b="1" i="1" smtClean="0">
                                <a:solidFill>
                                  <a:schemeClr val="accent1"/>
                                </a:solidFill>
                                <a:latin typeface="Cambria Math"/>
                                <a:ea typeface="Cambria Math"/>
                              </a:rPr>
                              <m:t>+</m:t>
                            </m:r>
                            <m:sSub>
                              <m:sSubPr>
                                <m:ctrlPr>
                                  <a:rPr lang="pt-BR" sz="1600" b="1" i="1" smtClean="0">
                                    <a:solidFill>
                                      <a:schemeClr val="accent1"/>
                                    </a:solidFill>
                                    <a:latin typeface="Cambria Math"/>
                                    <a:ea typeface="Cambria Math"/>
                                  </a:rPr>
                                </m:ctrlPr>
                              </m:sSubPr>
                              <m:e>
                                <m:r>
                                  <a:rPr lang="pt-BR" sz="1600" b="1" i="1" smtClean="0">
                                    <a:solidFill>
                                      <a:schemeClr val="accent1"/>
                                    </a:solidFill>
                                    <a:latin typeface="Cambria Math"/>
                                    <a:ea typeface="Cambria Math"/>
                                  </a:rPr>
                                  <m:t>𝒃</m:t>
                                </m:r>
                              </m:e>
                              <m:sub>
                                <m:r>
                                  <a:rPr lang="pt-BR" sz="1600" b="1" i="1" smtClean="0">
                                    <a:solidFill>
                                      <a:schemeClr val="accent1"/>
                                    </a:solidFill>
                                    <a:latin typeface="Cambria Math"/>
                                    <a:ea typeface="Cambria Math"/>
                                  </a:rPr>
                                  <m:t>𝒏</m:t>
                                </m:r>
                              </m:sub>
                            </m:sSub>
                            <m:func>
                              <m:funcPr>
                                <m:ctrlPr>
                                  <a:rPr lang="pt-BR" sz="1600" b="1" i="1" smtClean="0">
                                    <a:solidFill>
                                      <a:schemeClr val="accent1"/>
                                    </a:solidFill>
                                    <a:latin typeface="Cambria Math"/>
                                    <a:ea typeface="Cambria Math"/>
                                  </a:rPr>
                                </m:ctrlPr>
                              </m:funcPr>
                              <m:fName>
                                <m:r>
                                  <a:rPr lang="pt-BR" sz="1600" b="1" i="0" smtClean="0">
                                    <a:solidFill>
                                      <a:schemeClr val="accent1"/>
                                    </a:solidFill>
                                    <a:latin typeface="Cambria Math"/>
                                    <a:ea typeface="Cambria Math"/>
                                  </a:rPr>
                                  <m:t>𝐬𝐢𝐧</m:t>
                                </m:r>
                              </m:fName>
                              <m:e>
                                <m:f>
                                  <m:fPr>
                                    <m:ctrlPr>
                                      <a:rPr lang="pt-BR" sz="1600" b="1" i="1" smtClean="0">
                                        <a:solidFill>
                                          <a:schemeClr val="accent1"/>
                                        </a:solidFill>
                                        <a:latin typeface="Cambria Math"/>
                                        <a:ea typeface="Cambria Math"/>
                                      </a:rPr>
                                    </m:ctrlPr>
                                  </m:fPr>
                                  <m:num>
                                    <m:r>
                                      <a:rPr lang="pt-BR" sz="1600" b="1" i="1" smtClean="0">
                                        <a:solidFill>
                                          <a:schemeClr val="accent1"/>
                                        </a:solidFill>
                                        <a:latin typeface="Cambria Math"/>
                                        <a:ea typeface="Cambria Math"/>
                                      </a:rPr>
                                      <m:t>𝒏</m:t>
                                    </m:r>
                                    <m:r>
                                      <a:rPr lang="pt-BR" sz="1600" b="1" i="1" smtClean="0">
                                        <a:solidFill>
                                          <a:schemeClr val="accent1"/>
                                        </a:solidFill>
                                        <a:latin typeface="Cambria Math"/>
                                        <a:ea typeface="Cambria Math"/>
                                      </a:rPr>
                                      <m:t>𝝅</m:t>
                                    </m:r>
                                    <m:r>
                                      <a:rPr lang="pt-BR" sz="1600" b="1" i="1" smtClean="0">
                                        <a:solidFill>
                                          <a:schemeClr val="accent1"/>
                                        </a:solidFill>
                                        <a:latin typeface="Cambria Math"/>
                                        <a:ea typeface="Cambria Math"/>
                                      </a:rPr>
                                      <m:t>𝒙</m:t>
                                    </m:r>
                                  </m:num>
                                  <m:den>
                                    <m:r>
                                      <a:rPr lang="pt-BR" sz="1600" b="1" i="1" smtClean="0">
                                        <a:solidFill>
                                          <a:schemeClr val="accent1"/>
                                        </a:solidFill>
                                        <a:latin typeface="Cambria Math"/>
                                        <a:ea typeface="Cambria Math"/>
                                      </a:rPr>
                                      <m:t>𝑳</m:t>
                                    </m:r>
                                  </m:den>
                                </m:f>
                              </m:e>
                            </m:func>
                          </m:e>
                        </m:d>
                      </m:e>
                    </m:nary>
                  </m:oMath>
                </a14:m>
                <a:r>
                  <a:rPr lang="en-US" sz="1600" b="1" dirty="0" smtClean="0">
                    <a:solidFill>
                      <a:schemeClr val="accent1"/>
                    </a:solidFill>
                  </a:rPr>
                  <a:t> = </a:t>
                </a:r>
                <a:r>
                  <a:rPr lang="en-US" sz="2800" b="1" dirty="0" err="1" smtClean="0">
                    <a:solidFill>
                      <a:schemeClr val="accent5"/>
                    </a:solidFill>
                  </a:rPr>
                  <a:t>em</a:t>
                </a:r>
                <a:endParaRPr lang="en-US" sz="2800" b="1" dirty="0" smtClean="0">
                  <a:solidFill>
                    <a:schemeClr val="accent5"/>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0" y="2814152"/>
                <a:ext cx="9144000" cy="451406"/>
              </a:xfrm>
              <a:prstGeom prst="rect">
                <a:avLst/>
              </a:prstGeom>
              <a:blipFill rotWithShape="1">
                <a:blip r:embed="rId2"/>
                <a:stretch>
                  <a:fillRect t="-25676" b="-40541"/>
                </a:stretch>
              </a:blipFill>
            </p:spPr>
            <p:txBody>
              <a:bodyPr/>
              <a:lstStyle/>
              <a:p>
                <a:r>
                  <a:rPr lang="en-US">
                    <a:noFill/>
                  </a:rPr>
                  <a:t> </a:t>
                </a:r>
              </a:p>
            </p:txBody>
          </p:sp>
        </mc:Fallback>
      </mc:AlternateContent>
    </p:spTree>
    <p:extLst>
      <p:ext uri="{BB962C8B-B14F-4D97-AF65-F5344CB8AC3E}">
        <p14:creationId xmlns:p14="http://schemas.microsoft.com/office/powerpoint/2010/main" val="23901417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Algorithm &amp; Calculation</a:t>
            </a:r>
            <a:endParaRPr lang="en-US" dirty="0"/>
          </a:p>
        </p:txBody>
      </p:sp>
      <p:grpSp>
        <p:nvGrpSpPr>
          <p:cNvPr id="9" name="Group 8"/>
          <p:cNvGrpSpPr/>
          <p:nvPr/>
        </p:nvGrpSpPr>
        <p:grpSpPr>
          <a:xfrm>
            <a:off x="948264" y="2949392"/>
            <a:ext cx="6594138" cy="981637"/>
            <a:chOff x="1183341" y="2814915"/>
            <a:chExt cx="8789894" cy="981637"/>
          </a:xfrm>
        </p:grpSpPr>
        <p:sp>
          <p:nvSpPr>
            <p:cNvPr id="4" name="Rectangle 3"/>
            <p:cNvSpPr/>
            <p:nvPr/>
          </p:nvSpPr>
          <p:spPr bwMode="auto">
            <a:xfrm>
              <a:off x="1183341" y="2814917"/>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target</a:t>
              </a:r>
            </a:p>
          </p:txBody>
        </p:sp>
        <p:sp>
          <p:nvSpPr>
            <p:cNvPr id="5" name="Rectangle 4"/>
            <p:cNvSpPr/>
            <p:nvPr/>
          </p:nvSpPr>
          <p:spPr bwMode="auto">
            <a:xfrm>
              <a:off x="4415118" y="2814915"/>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context</a:t>
              </a:r>
            </a:p>
          </p:txBody>
        </p:sp>
        <p:sp>
          <p:nvSpPr>
            <p:cNvPr id="6" name="Rectangle 5"/>
            <p:cNvSpPr/>
            <p:nvPr/>
          </p:nvSpPr>
          <p:spPr bwMode="auto">
            <a:xfrm>
              <a:off x="7781365" y="2814917"/>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result</a:t>
              </a:r>
            </a:p>
          </p:txBody>
        </p:sp>
        <mc:AlternateContent xmlns:mc="http://schemas.openxmlformats.org/markup-compatibility/2006" xmlns:a14="http://schemas.microsoft.com/office/drawing/2010/main">
          <mc:Choice Requires="a14">
            <p:sp>
              <p:nvSpPr>
                <p:cNvPr id="7" name="TextBox 6"/>
                <p:cNvSpPr txBox="1"/>
                <p:nvPr/>
              </p:nvSpPr>
              <p:spPr>
                <a:xfrm>
                  <a:off x="3684493" y="3019317"/>
                  <a:ext cx="59829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a:ea typeface="Cambria Math"/>
                          </a:rPr>
                          <m:t>÷</m:t>
                        </m:r>
                      </m:oMath>
                    </m:oMathPara>
                  </a14:m>
                  <a:endParaRPr lang="en-US" sz="3600" b="1" dirty="0" err="1"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684493" y="3019317"/>
                  <a:ext cx="598299" cy="55399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33347" y="3005868"/>
                  <a:ext cx="829236" cy="5539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bg1"/>
                            </a:solidFill>
                            <a:latin typeface="Cambria Math"/>
                            <a:ea typeface="Cambria Math"/>
                          </a:rPr>
                          <m:t>=</m:t>
                        </m:r>
                      </m:oMath>
                    </m:oMathPara>
                  </a14:m>
                  <a:endParaRPr lang="en-US" sz="3600" b="1" dirty="0" err="1" smtClean="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33347" y="3005868"/>
                  <a:ext cx="829236" cy="553998"/>
                </a:xfrm>
                <a:prstGeom prst="rect">
                  <a:avLst/>
                </a:prstGeom>
                <a:blipFill rotWithShape="1">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3147356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2305087" y="1096345"/>
            <a:ext cx="4355145" cy="638327"/>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normAutofit fontScale="90000"/>
          </a:bodyPr>
          <a:lstStyle/>
          <a:p>
            <a:r>
              <a:rPr lang="en-US" dirty="0" smtClean="0"/>
              <a:t>The Algorithm &amp; Calculation</a:t>
            </a:r>
            <a:endParaRPr lang="en-US" dirty="0"/>
          </a:p>
        </p:txBody>
      </p:sp>
      <p:grpSp>
        <p:nvGrpSpPr>
          <p:cNvPr id="9" name="Group 8"/>
          <p:cNvGrpSpPr/>
          <p:nvPr/>
        </p:nvGrpSpPr>
        <p:grpSpPr>
          <a:xfrm>
            <a:off x="4139952" y="5748252"/>
            <a:ext cx="4776552" cy="763866"/>
            <a:chOff x="1183341" y="2814915"/>
            <a:chExt cx="8789894" cy="981637"/>
          </a:xfrm>
        </p:grpSpPr>
        <p:sp>
          <p:nvSpPr>
            <p:cNvPr id="4" name="Rectangle 3"/>
            <p:cNvSpPr/>
            <p:nvPr/>
          </p:nvSpPr>
          <p:spPr bwMode="auto">
            <a:xfrm>
              <a:off x="1183341" y="2814917"/>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target </a:t>
              </a:r>
            </a:p>
          </p:txBody>
        </p:sp>
        <p:sp>
          <p:nvSpPr>
            <p:cNvPr id="5" name="Rectangle 4"/>
            <p:cNvSpPr/>
            <p:nvPr/>
          </p:nvSpPr>
          <p:spPr bwMode="auto">
            <a:xfrm>
              <a:off x="4415118" y="2814915"/>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context</a:t>
              </a:r>
            </a:p>
          </p:txBody>
        </p:sp>
        <p:sp>
          <p:nvSpPr>
            <p:cNvPr id="6" name="Rectangle 5"/>
            <p:cNvSpPr/>
            <p:nvPr/>
          </p:nvSpPr>
          <p:spPr bwMode="auto">
            <a:xfrm>
              <a:off x="7781365" y="2814917"/>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result</a:t>
              </a:r>
            </a:p>
          </p:txBody>
        </p:sp>
        <mc:AlternateContent xmlns:mc="http://schemas.openxmlformats.org/markup-compatibility/2006" xmlns:a14="http://schemas.microsoft.com/office/drawing/2010/main">
          <mc:Choice Requires="a14">
            <p:sp>
              <p:nvSpPr>
                <p:cNvPr id="7" name="TextBox 6"/>
                <p:cNvSpPr txBox="1"/>
                <p:nvPr/>
              </p:nvSpPr>
              <p:spPr>
                <a:xfrm>
                  <a:off x="3487429" y="2949763"/>
                  <a:ext cx="825965" cy="711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a:ea typeface="Cambria Math"/>
                          </a:rPr>
                          <m:t>÷</m:t>
                        </m:r>
                      </m:oMath>
                    </m:oMathPara>
                  </a14:m>
                  <a:endParaRPr lang="en-US" sz="3600" b="1" dirty="0" err="1" smtClean="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487429" y="2949763"/>
                  <a:ext cx="825965" cy="71193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33346" y="2949763"/>
                  <a:ext cx="829235" cy="7119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bg1"/>
                            </a:solidFill>
                            <a:latin typeface="Cambria Math"/>
                            <a:ea typeface="Cambria Math"/>
                          </a:rPr>
                          <m:t>=</m:t>
                        </m:r>
                      </m:oMath>
                    </m:oMathPara>
                  </a14:m>
                  <a:endParaRPr lang="en-US" sz="3600" b="1" dirty="0" err="1" smtClean="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833346" y="2949763"/>
                  <a:ext cx="829235" cy="711938"/>
                </a:xfrm>
                <a:prstGeom prst="rect">
                  <a:avLst/>
                </a:prstGeom>
                <a:blipFill rotWithShape="1">
                  <a:blip r:embed="rId3"/>
                  <a:stretch>
                    <a:fillRect/>
                  </a:stretch>
                </a:blipFill>
              </p:spPr>
              <p:txBody>
                <a:bodyPr/>
                <a:lstStyle/>
                <a:p>
                  <a:r>
                    <a:rPr lang="en-US">
                      <a:noFill/>
                    </a:rPr>
                    <a:t> </a:t>
                  </a:r>
                </a:p>
              </p:txBody>
            </p:sp>
          </mc:Fallback>
        </mc:AlternateContent>
      </p:grpSp>
      <p:sp>
        <p:nvSpPr>
          <p:cNvPr id="10" name="Rounded Rectangle 9"/>
          <p:cNvSpPr/>
          <p:nvPr/>
        </p:nvSpPr>
        <p:spPr bwMode="auto">
          <a:xfrm>
            <a:off x="990717" y="2026017"/>
            <a:ext cx="2144523" cy="130436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2" name="TextBox 11"/>
          <p:cNvSpPr txBox="1"/>
          <p:nvPr/>
        </p:nvSpPr>
        <p:spPr>
          <a:xfrm>
            <a:off x="1113873" y="2214276"/>
            <a:ext cx="1898210" cy="830997"/>
          </a:xfrm>
          <a:prstGeom prst="rect">
            <a:avLst/>
          </a:prstGeom>
          <a:noFill/>
        </p:spPr>
        <p:txBody>
          <a:bodyPr wrap="square" lIns="0" tIns="0" rIns="0" bIns="0" rtlCol="0">
            <a:spAutoFit/>
          </a:bodyPr>
          <a:lstStyle/>
          <a:p>
            <a:r>
              <a:rPr lang="en-US" dirty="0">
                <a:solidFill>
                  <a:schemeClr val="bg1"/>
                </a:solidFill>
              </a:rPr>
              <a:t>h</a:t>
            </a:r>
            <a:r>
              <a:rPr lang="en-US" dirty="0" smtClean="0">
                <a:solidFill>
                  <a:schemeClr val="bg1"/>
                </a:solidFill>
              </a:rPr>
              <a:t>1 {</a:t>
            </a:r>
          </a:p>
          <a:p>
            <a:r>
              <a:rPr lang="en-US" dirty="0">
                <a:solidFill>
                  <a:schemeClr val="bg1"/>
                </a:solidFill>
              </a:rPr>
              <a:t> </a:t>
            </a:r>
            <a:r>
              <a:rPr lang="en-US" dirty="0" smtClean="0">
                <a:solidFill>
                  <a:schemeClr val="bg1"/>
                </a:solidFill>
              </a:rPr>
              <a:t>  font-size: 24px;</a:t>
            </a:r>
          </a:p>
          <a:p>
            <a:r>
              <a:rPr lang="en-US" dirty="0">
                <a:solidFill>
                  <a:schemeClr val="bg1"/>
                </a:solidFill>
              </a:rPr>
              <a:t>}</a:t>
            </a:r>
            <a:endParaRPr lang="en-US" dirty="0" smtClean="0">
              <a:solidFill>
                <a:schemeClr val="bg1"/>
              </a:solidFill>
            </a:endParaRPr>
          </a:p>
        </p:txBody>
      </p:sp>
      <p:sp>
        <p:nvSpPr>
          <p:cNvPr id="13" name="Rounded Rectangle 12"/>
          <p:cNvSpPr/>
          <p:nvPr/>
        </p:nvSpPr>
        <p:spPr bwMode="auto">
          <a:xfrm>
            <a:off x="3471924" y="2026016"/>
            <a:ext cx="2144523" cy="1304366"/>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4" name="TextBox 13"/>
          <p:cNvSpPr txBox="1"/>
          <p:nvPr/>
        </p:nvSpPr>
        <p:spPr>
          <a:xfrm>
            <a:off x="3595080" y="2491272"/>
            <a:ext cx="1898210" cy="276999"/>
          </a:xfrm>
          <a:prstGeom prst="rect">
            <a:avLst/>
          </a:prstGeom>
          <a:noFill/>
        </p:spPr>
        <p:txBody>
          <a:bodyPr wrap="square" lIns="0" tIns="0" rIns="0" bIns="0" rtlCol="0">
            <a:spAutoFit/>
          </a:bodyPr>
          <a:lstStyle/>
          <a:p>
            <a:pPr algn="ctr"/>
            <a:r>
              <a:rPr lang="en-US" dirty="0" smtClean="0">
                <a:solidFill>
                  <a:schemeClr val="bg1"/>
                </a:solidFill>
              </a:rPr>
              <a:t>24 / 16 = 1.5</a:t>
            </a:r>
          </a:p>
        </p:txBody>
      </p:sp>
      <p:sp>
        <p:nvSpPr>
          <p:cNvPr id="15" name="Rounded Rectangle 14"/>
          <p:cNvSpPr/>
          <p:nvPr/>
        </p:nvSpPr>
        <p:spPr bwMode="auto">
          <a:xfrm>
            <a:off x="5940524" y="2026015"/>
            <a:ext cx="2144523" cy="1304367"/>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6" name="TextBox 15"/>
          <p:cNvSpPr txBox="1"/>
          <p:nvPr/>
        </p:nvSpPr>
        <p:spPr>
          <a:xfrm>
            <a:off x="6063680" y="2214274"/>
            <a:ext cx="1898210" cy="830997"/>
          </a:xfrm>
          <a:prstGeom prst="rect">
            <a:avLst/>
          </a:prstGeom>
          <a:noFill/>
        </p:spPr>
        <p:txBody>
          <a:bodyPr wrap="square" lIns="0" tIns="0" rIns="0" bIns="0" rtlCol="0">
            <a:spAutoFit/>
          </a:bodyPr>
          <a:lstStyle/>
          <a:p>
            <a:r>
              <a:rPr lang="en-US" dirty="0">
                <a:solidFill>
                  <a:schemeClr val="bg1"/>
                </a:solidFill>
              </a:rPr>
              <a:t>h</a:t>
            </a:r>
            <a:r>
              <a:rPr lang="en-US" dirty="0" smtClean="0">
                <a:solidFill>
                  <a:schemeClr val="bg1"/>
                </a:solidFill>
              </a:rPr>
              <a:t>1 {</a:t>
            </a:r>
          </a:p>
          <a:p>
            <a:r>
              <a:rPr lang="en-US" dirty="0">
                <a:solidFill>
                  <a:schemeClr val="bg1"/>
                </a:solidFill>
              </a:rPr>
              <a:t> </a:t>
            </a:r>
            <a:r>
              <a:rPr lang="en-US" dirty="0" smtClean="0">
                <a:solidFill>
                  <a:schemeClr val="bg1"/>
                </a:solidFill>
              </a:rPr>
              <a:t>  font-size: 1.5em;</a:t>
            </a:r>
          </a:p>
          <a:p>
            <a:r>
              <a:rPr lang="en-US" dirty="0">
                <a:solidFill>
                  <a:schemeClr val="bg1"/>
                </a:solidFill>
              </a:rPr>
              <a:t>}</a:t>
            </a:r>
            <a:endParaRPr lang="en-US" dirty="0" smtClean="0">
              <a:solidFill>
                <a:schemeClr val="bg1"/>
              </a:solidFill>
            </a:endParaRPr>
          </a:p>
        </p:txBody>
      </p:sp>
      <p:sp>
        <p:nvSpPr>
          <p:cNvPr id="17" name="Rounded Rectangle 16"/>
          <p:cNvSpPr/>
          <p:nvPr/>
        </p:nvSpPr>
        <p:spPr bwMode="auto">
          <a:xfrm>
            <a:off x="990717" y="3644146"/>
            <a:ext cx="2144523" cy="130436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18" name="TextBox 17"/>
          <p:cNvSpPr txBox="1"/>
          <p:nvPr/>
        </p:nvSpPr>
        <p:spPr>
          <a:xfrm>
            <a:off x="1113873" y="3832406"/>
            <a:ext cx="1898210" cy="830997"/>
          </a:xfrm>
          <a:prstGeom prst="rect">
            <a:avLst/>
          </a:prstGeom>
          <a:noFill/>
        </p:spPr>
        <p:txBody>
          <a:bodyPr wrap="square" lIns="0" tIns="0" rIns="0" bIns="0" rtlCol="0">
            <a:spAutoFit/>
          </a:bodyPr>
          <a:lstStyle/>
          <a:p>
            <a:r>
              <a:rPr lang="en-US" dirty="0">
                <a:solidFill>
                  <a:schemeClr val="bg1"/>
                </a:solidFill>
              </a:rPr>
              <a:t>h</a:t>
            </a:r>
            <a:r>
              <a:rPr lang="en-US" dirty="0" smtClean="0">
                <a:solidFill>
                  <a:schemeClr val="bg1"/>
                </a:solidFill>
              </a:rPr>
              <a:t>1 a {</a:t>
            </a:r>
          </a:p>
          <a:p>
            <a:r>
              <a:rPr lang="en-US" dirty="0">
                <a:solidFill>
                  <a:schemeClr val="bg1"/>
                </a:solidFill>
              </a:rPr>
              <a:t> </a:t>
            </a:r>
            <a:r>
              <a:rPr lang="en-US" dirty="0" smtClean="0">
                <a:solidFill>
                  <a:schemeClr val="bg1"/>
                </a:solidFill>
              </a:rPr>
              <a:t>  font-size: 24px;</a:t>
            </a:r>
          </a:p>
          <a:p>
            <a:r>
              <a:rPr lang="en-US" dirty="0">
                <a:solidFill>
                  <a:schemeClr val="bg1"/>
                </a:solidFill>
              </a:rPr>
              <a:t>}</a:t>
            </a:r>
            <a:endParaRPr lang="en-US" dirty="0" smtClean="0">
              <a:solidFill>
                <a:schemeClr val="bg1"/>
              </a:solidFill>
            </a:endParaRPr>
          </a:p>
        </p:txBody>
      </p:sp>
      <p:sp>
        <p:nvSpPr>
          <p:cNvPr id="19" name="Rounded Rectangle 18"/>
          <p:cNvSpPr/>
          <p:nvPr/>
        </p:nvSpPr>
        <p:spPr bwMode="auto">
          <a:xfrm>
            <a:off x="3471924" y="3644146"/>
            <a:ext cx="2144523" cy="130436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20" name="TextBox 19"/>
          <p:cNvSpPr txBox="1"/>
          <p:nvPr/>
        </p:nvSpPr>
        <p:spPr>
          <a:xfrm>
            <a:off x="3595080" y="4109404"/>
            <a:ext cx="1898210" cy="553998"/>
          </a:xfrm>
          <a:prstGeom prst="rect">
            <a:avLst/>
          </a:prstGeom>
          <a:noFill/>
        </p:spPr>
        <p:txBody>
          <a:bodyPr wrap="square" lIns="0" tIns="0" rIns="0" bIns="0" rtlCol="0">
            <a:spAutoFit/>
          </a:bodyPr>
          <a:lstStyle/>
          <a:p>
            <a:pPr algn="ctr"/>
            <a:r>
              <a:rPr lang="en-US" dirty="0" smtClean="0">
                <a:solidFill>
                  <a:schemeClr val="bg1"/>
                </a:solidFill>
              </a:rPr>
              <a:t>11 / 24 = 0.458333333+</a:t>
            </a:r>
          </a:p>
        </p:txBody>
      </p:sp>
      <p:sp>
        <p:nvSpPr>
          <p:cNvPr id="21" name="Rounded Rectangle 20"/>
          <p:cNvSpPr/>
          <p:nvPr/>
        </p:nvSpPr>
        <p:spPr bwMode="auto">
          <a:xfrm>
            <a:off x="5940523" y="3644146"/>
            <a:ext cx="2144523" cy="1304365"/>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bg1"/>
              </a:solidFill>
            </a:endParaRPr>
          </a:p>
        </p:txBody>
      </p:sp>
      <p:sp>
        <p:nvSpPr>
          <p:cNvPr id="22" name="TextBox 21"/>
          <p:cNvSpPr txBox="1"/>
          <p:nvPr/>
        </p:nvSpPr>
        <p:spPr>
          <a:xfrm>
            <a:off x="6063679" y="3832406"/>
            <a:ext cx="1898210" cy="1107996"/>
          </a:xfrm>
          <a:prstGeom prst="rect">
            <a:avLst/>
          </a:prstGeom>
          <a:noFill/>
        </p:spPr>
        <p:txBody>
          <a:bodyPr wrap="square" lIns="0" tIns="0" rIns="0" bIns="0" rtlCol="0">
            <a:spAutoFit/>
          </a:bodyPr>
          <a:lstStyle/>
          <a:p>
            <a:r>
              <a:rPr lang="en-US" dirty="0">
                <a:solidFill>
                  <a:schemeClr val="bg1"/>
                </a:solidFill>
              </a:rPr>
              <a:t>h</a:t>
            </a:r>
            <a:r>
              <a:rPr lang="en-US" dirty="0" smtClean="0">
                <a:solidFill>
                  <a:schemeClr val="bg1"/>
                </a:solidFill>
              </a:rPr>
              <a:t>1 a {</a:t>
            </a:r>
          </a:p>
          <a:p>
            <a:r>
              <a:rPr lang="en-US" dirty="0">
                <a:solidFill>
                  <a:schemeClr val="bg1"/>
                </a:solidFill>
              </a:rPr>
              <a:t> </a:t>
            </a:r>
            <a:r>
              <a:rPr lang="en-US" dirty="0" smtClean="0">
                <a:solidFill>
                  <a:schemeClr val="bg1"/>
                </a:solidFill>
              </a:rPr>
              <a:t>  font: </a:t>
            </a:r>
            <a:r>
              <a:rPr lang="en-US" dirty="0">
                <a:solidFill>
                  <a:schemeClr val="bg1"/>
                </a:solidFill>
              </a:rPr>
              <a:t>0.458333333</a:t>
            </a:r>
            <a:r>
              <a:rPr lang="en-US" dirty="0" smtClean="0">
                <a:solidFill>
                  <a:schemeClr val="bg1"/>
                </a:solidFill>
              </a:rPr>
              <a:t>+;</a:t>
            </a:r>
          </a:p>
          <a:p>
            <a:r>
              <a:rPr lang="en-US" dirty="0">
                <a:solidFill>
                  <a:schemeClr val="bg1"/>
                </a:solidFill>
              </a:rPr>
              <a:t>}</a:t>
            </a:r>
            <a:endParaRPr lang="en-US" dirty="0" smtClean="0">
              <a:solidFill>
                <a:schemeClr val="bg1"/>
              </a:solidFill>
            </a:endParaRPr>
          </a:p>
        </p:txBody>
      </p:sp>
      <p:sp>
        <p:nvSpPr>
          <p:cNvPr id="23" name="Oval 22"/>
          <p:cNvSpPr/>
          <p:nvPr/>
        </p:nvSpPr>
        <p:spPr bwMode="auto">
          <a:xfrm>
            <a:off x="6770673" y="4663402"/>
            <a:ext cx="600797" cy="683074"/>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3</a:t>
            </a:r>
          </a:p>
        </p:txBody>
      </p:sp>
      <p:sp>
        <p:nvSpPr>
          <p:cNvPr id="24" name="Oval 23"/>
          <p:cNvSpPr/>
          <p:nvPr/>
        </p:nvSpPr>
        <p:spPr bwMode="auto">
          <a:xfrm>
            <a:off x="4286518" y="4663402"/>
            <a:ext cx="645521" cy="683074"/>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2</a:t>
            </a:r>
          </a:p>
        </p:txBody>
      </p:sp>
      <p:sp>
        <p:nvSpPr>
          <p:cNvPr id="3" name="TextBox 2"/>
          <p:cNvSpPr txBox="1"/>
          <p:nvPr/>
        </p:nvSpPr>
        <p:spPr>
          <a:xfrm>
            <a:off x="1552412" y="1230841"/>
            <a:ext cx="5740027" cy="369332"/>
          </a:xfrm>
          <a:prstGeom prst="rect">
            <a:avLst/>
          </a:prstGeom>
          <a:noFill/>
        </p:spPr>
        <p:txBody>
          <a:bodyPr wrap="square" lIns="0" tIns="0" rIns="0" bIns="0" rtlCol="0">
            <a:spAutoFit/>
          </a:bodyPr>
          <a:lstStyle/>
          <a:p>
            <a:pPr algn="ctr"/>
            <a:r>
              <a:rPr lang="en-US" sz="2400" b="1" dirty="0" smtClean="0">
                <a:solidFill>
                  <a:schemeClr val="bg1">
                    <a:lumMod val="85000"/>
                  </a:schemeClr>
                </a:solidFill>
              </a:rPr>
              <a:t>Responsive Web Design </a:t>
            </a:r>
            <a:r>
              <a:rPr lang="en-US" sz="1100" b="1" dirty="0" smtClean="0">
                <a:solidFill>
                  <a:schemeClr val="bg2"/>
                </a:solidFill>
              </a:rPr>
              <a:t>READ MORE &gt;&gt;</a:t>
            </a:r>
          </a:p>
        </p:txBody>
      </p:sp>
      <p:sp>
        <p:nvSpPr>
          <p:cNvPr id="25" name="Oval 24"/>
          <p:cNvSpPr/>
          <p:nvPr/>
        </p:nvSpPr>
        <p:spPr bwMode="auto">
          <a:xfrm>
            <a:off x="1820866" y="4663402"/>
            <a:ext cx="590893" cy="683074"/>
          </a:xfrm>
          <a:prstGeom prst="ellipse">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1</a:t>
            </a:r>
          </a:p>
        </p:txBody>
      </p:sp>
      <p:sp>
        <p:nvSpPr>
          <p:cNvPr id="11" name="TextBox 10"/>
          <p:cNvSpPr txBox="1"/>
          <p:nvPr/>
        </p:nvSpPr>
        <p:spPr>
          <a:xfrm>
            <a:off x="365266" y="2539699"/>
            <a:ext cx="625451" cy="369332"/>
          </a:xfrm>
          <a:prstGeom prst="rect">
            <a:avLst/>
          </a:prstGeom>
          <a:noFill/>
        </p:spPr>
        <p:txBody>
          <a:bodyPr wrap="square" lIns="0" tIns="0" rIns="0" bIns="0" rtlCol="0">
            <a:spAutoFit/>
          </a:bodyPr>
          <a:lstStyle/>
          <a:p>
            <a:r>
              <a:rPr lang="en-US" sz="2400" dirty="0" err="1" smtClean="0">
                <a:solidFill>
                  <a:schemeClr val="bg1"/>
                </a:solidFill>
              </a:rPr>
              <a:t>em</a:t>
            </a:r>
            <a:endParaRPr lang="en-US" sz="2400" dirty="0" smtClean="0">
              <a:solidFill>
                <a:schemeClr val="bg1"/>
              </a:solidFill>
            </a:endParaRPr>
          </a:p>
        </p:txBody>
      </p:sp>
      <p:sp>
        <p:nvSpPr>
          <p:cNvPr id="26" name="TextBox 25"/>
          <p:cNvSpPr txBox="1"/>
          <p:nvPr/>
        </p:nvSpPr>
        <p:spPr>
          <a:xfrm>
            <a:off x="365266" y="4109403"/>
            <a:ext cx="625451" cy="369332"/>
          </a:xfrm>
          <a:prstGeom prst="rect">
            <a:avLst/>
          </a:prstGeom>
          <a:noFill/>
        </p:spPr>
        <p:txBody>
          <a:bodyPr wrap="square" lIns="0" tIns="0" rIns="0" bIns="0" rtlCol="0">
            <a:spAutoFit/>
          </a:bodyPr>
          <a:lstStyle/>
          <a:p>
            <a:r>
              <a:rPr lang="en-US" sz="2400" dirty="0" smtClean="0">
                <a:solidFill>
                  <a:schemeClr val="bg1"/>
                </a:solidFill>
              </a:rPr>
              <a:t>%</a:t>
            </a:r>
          </a:p>
        </p:txBody>
      </p:sp>
    </p:spTree>
    <p:extLst>
      <p:ext uri="{BB962C8B-B14F-4D97-AF65-F5344CB8AC3E}">
        <p14:creationId xmlns:p14="http://schemas.microsoft.com/office/powerpoint/2010/main" val="109402859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Didn’t You Say Something About a Grid?</a:t>
            </a:r>
            <a:endParaRPr lang="en-US" dirty="0"/>
          </a:p>
        </p:txBody>
      </p:sp>
      <p:sp>
        <p:nvSpPr>
          <p:cNvPr id="11" name="Rectangle 10"/>
          <p:cNvSpPr/>
          <p:nvPr/>
        </p:nvSpPr>
        <p:spPr bwMode="auto">
          <a:xfrm>
            <a:off x="403517" y="914400"/>
            <a:ext cx="2622860" cy="504264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solidFill>
                  <a:schemeClr val="bg1">
                    <a:alpha val="99000"/>
                  </a:schemeClr>
                </a:solidFill>
              </a:rPr>
              <a:t>#page {</a:t>
            </a:r>
          </a:p>
          <a:p>
            <a:pPr defTabSz="914099"/>
            <a:r>
              <a:rPr lang="en-US" sz="2000" dirty="0">
                <a:solidFill>
                  <a:schemeClr val="bg1">
                    <a:alpha val="99000"/>
                  </a:schemeClr>
                </a:solidFill>
              </a:rPr>
              <a:t> </a:t>
            </a:r>
            <a:r>
              <a:rPr lang="en-US" sz="2000" dirty="0" smtClean="0">
                <a:solidFill>
                  <a:schemeClr val="bg1">
                    <a:alpha val="99000"/>
                  </a:schemeClr>
                </a:solidFill>
              </a:rPr>
              <a:t>  margin: 36px auto;</a:t>
            </a:r>
          </a:p>
          <a:p>
            <a:pPr defTabSz="914099"/>
            <a:r>
              <a:rPr lang="en-US" sz="2000" dirty="0">
                <a:solidFill>
                  <a:schemeClr val="bg1">
                    <a:alpha val="99000"/>
                  </a:schemeClr>
                </a:solidFill>
              </a:rPr>
              <a:t> </a:t>
            </a:r>
            <a:r>
              <a:rPr lang="en-US" sz="2000" dirty="0" smtClean="0">
                <a:solidFill>
                  <a:schemeClr val="bg1">
                    <a:alpha val="99000"/>
                  </a:schemeClr>
                </a:solidFill>
              </a:rPr>
              <a:t>  width: 960px;</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a:t>
            </a:r>
          </a:p>
          <a:p>
            <a:pPr defTabSz="914099"/>
            <a:r>
              <a:rPr lang="en-US" sz="2000" dirty="0">
                <a:solidFill>
                  <a:schemeClr val="bg1">
                    <a:alpha val="99000"/>
                  </a:schemeClr>
                </a:solidFill>
              </a:rPr>
              <a:t> </a:t>
            </a:r>
            <a:r>
              <a:rPr lang="en-US" sz="2000" dirty="0" smtClean="0">
                <a:solidFill>
                  <a:schemeClr val="bg1">
                    <a:alpha val="99000"/>
                  </a:schemeClr>
                </a:solidFill>
              </a:rPr>
              <a:t>  margin: 0 auto 53px;</a:t>
            </a:r>
          </a:p>
          <a:p>
            <a:pPr defTabSz="914099"/>
            <a:r>
              <a:rPr lang="en-US" sz="2000" dirty="0">
                <a:solidFill>
                  <a:schemeClr val="bg1">
                    <a:alpha val="99000"/>
                  </a:schemeClr>
                </a:solidFill>
              </a:rPr>
              <a:t> </a:t>
            </a:r>
            <a:r>
              <a:rPr lang="en-US" sz="2000" dirty="0" smtClean="0">
                <a:solidFill>
                  <a:schemeClr val="bg1">
                    <a:alpha val="99000"/>
                  </a:schemeClr>
                </a:solidFill>
              </a:rPr>
              <a:t>  width: 900px;</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.main {</a:t>
            </a:r>
          </a:p>
          <a:p>
            <a:pPr defTabSz="914099"/>
            <a:r>
              <a:rPr lang="en-US" sz="2000" dirty="0">
                <a:solidFill>
                  <a:schemeClr val="bg1">
                    <a:alpha val="99000"/>
                  </a:schemeClr>
                </a:solidFill>
              </a:rPr>
              <a:t> </a:t>
            </a:r>
            <a:r>
              <a:rPr lang="en-US" sz="2000" dirty="0" smtClean="0">
                <a:solidFill>
                  <a:schemeClr val="bg1">
                    <a:alpha val="99000"/>
                  </a:schemeClr>
                </a:solidFill>
              </a:rPr>
              <a:t>  float: left;</a:t>
            </a:r>
          </a:p>
          <a:p>
            <a:pPr defTabSz="914099"/>
            <a:r>
              <a:rPr lang="en-US" sz="2000" dirty="0">
                <a:solidFill>
                  <a:schemeClr val="bg1">
                    <a:alpha val="99000"/>
                  </a:schemeClr>
                </a:solidFill>
              </a:rPr>
              <a:t> </a:t>
            </a:r>
            <a:r>
              <a:rPr lang="en-US" sz="2000" dirty="0" smtClean="0">
                <a:solidFill>
                  <a:schemeClr val="bg1">
                    <a:alpha val="99000"/>
                  </a:schemeClr>
                </a:solidFill>
              </a:rPr>
              <a:t>  width: 566px;</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.other {</a:t>
            </a:r>
          </a:p>
          <a:p>
            <a:pPr defTabSz="914099"/>
            <a:r>
              <a:rPr lang="en-US" sz="2000" dirty="0">
                <a:solidFill>
                  <a:schemeClr val="bg1">
                    <a:alpha val="99000"/>
                  </a:schemeClr>
                </a:solidFill>
              </a:rPr>
              <a:t> </a:t>
            </a:r>
            <a:r>
              <a:rPr lang="en-US" sz="2000" dirty="0" smtClean="0">
                <a:solidFill>
                  <a:schemeClr val="bg1">
                    <a:alpha val="99000"/>
                  </a:schemeClr>
                </a:solidFill>
              </a:rPr>
              <a:t>  </a:t>
            </a:r>
            <a:r>
              <a:rPr lang="en-US" sz="2000" dirty="0" err="1" smtClean="0">
                <a:solidFill>
                  <a:schemeClr val="bg1">
                    <a:alpha val="99000"/>
                  </a:schemeClr>
                </a:solidFill>
              </a:rPr>
              <a:t>float:right</a:t>
            </a:r>
            <a:r>
              <a:rPr lang="en-US" sz="2000" dirty="0" smtClean="0">
                <a:solidFill>
                  <a:schemeClr val="bg1">
                    <a:alpha val="99000"/>
                  </a:schemeClr>
                </a:solidFill>
              </a:rPr>
              <a:t>;</a:t>
            </a:r>
          </a:p>
          <a:p>
            <a:pPr defTabSz="914099"/>
            <a:r>
              <a:rPr lang="en-US" sz="2000" dirty="0">
                <a:solidFill>
                  <a:schemeClr val="bg1">
                    <a:alpha val="99000"/>
                  </a:schemeClr>
                </a:solidFill>
              </a:rPr>
              <a:t> </a:t>
            </a:r>
            <a:r>
              <a:rPr lang="en-US" sz="2000" dirty="0" smtClean="0">
                <a:solidFill>
                  <a:schemeClr val="bg1">
                    <a:alpha val="99000"/>
                  </a:schemeClr>
                </a:solidFill>
              </a:rPr>
              <a:t>  width: 331px;</a:t>
            </a:r>
          </a:p>
          <a:p>
            <a:pPr defTabSz="914099"/>
            <a:r>
              <a:rPr lang="en-US" sz="2000" dirty="0">
                <a:solidFill>
                  <a:schemeClr val="bg1">
                    <a:alpha val="99000"/>
                  </a:schemeClr>
                </a:solidFill>
              </a:rPr>
              <a:t>}</a:t>
            </a:r>
            <a:endParaRPr lang="en-US" sz="2000" dirty="0" smtClean="0">
              <a:solidFill>
                <a:schemeClr val="bg1">
                  <a:alpha val="99000"/>
                </a:schemeClr>
              </a:solidFill>
            </a:endParaRPr>
          </a:p>
        </p:txBody>
      </p:sp>
      <p:sp>
        <p:nvSpPr>
          <p:cNvPr id="12" name="Rectangle 11"/>
          <p:cNvSpPr/>
          <p:nvPr/>
        </p:nvSpPr>
        <p:spPr bwMode="auto">
          <a:xfrm>
            <a:off x="6028826" y="914398"/>
            <a:ext cx="2622860" cy="504264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solidFill>
                  <a:schemeClr val="bg1">
                    <a:alpha val="99000"/>
                  </a:schemeClr>
                </a:solidFill>
              </a:rPr>
              <a:t>#page {</a:t>
            </a:r>
          </a:p>
          <a:p>
            <a:pPr defTabSz="914099"/>
            <a:r>
              <a:rPr lang="en-US" sz="2000" dirty="0">
                <a:solidFill>
                  <a:schemeClr val="bg1">
                    <a:alpha val="99000"/>
                  </a:schemeClr>
                </a:solidFill>
              </a:rPr>
              <a:t> </a:t>
            </a:r>
            <a:r>
              <a:rPr lang="en-US" sz="2000" dirty="0" smtClean="0">
                <a:solidFill>
                  <a:schemeClr val="bg1">
                    <a:alpha val="99000"/>
                  </a:schemeClr>
                </a:solidFill>
              </a:rPr>
              <a:t>  margin: 36px auto;</a:t>
            </a:r>
          </a:p>
          <a:p>
            <a:pPr defTabSz="914099"/>
            <a:r>
              <a:rPr lang="en-US" sz="2000" dirty="0">
                <a:solidFill>
                  <a:schemeClr val="bg1">
                    <a:alpha val="99000"/>
                  </a:schemeClr>
                </a:solidFill>
              </a:rPr>
              <a:t> </a:t>
            </a:r>
            <a:r>
              <a:rPr lang="en-US" sz="2000" dirty="0" smtClean="0">
                <a:solidFill>
                  <a:schemeClr val="bg1">
                    <a:alpha val="99000"/>
                  </a:schemeClr>
                </a:solidFill>
              </a:rPr>
              <a:t>  width: 90%;</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a:t>
            </a:r>
          </a:p>
          <a:p>
            <a:pPr defTabSz="914099"/>
            <a:r>
              <a:rPr lang="en-US" sz="2000" dirty="0">
                <a:solidFill>
                  <a:schemeClr val="bg1">
                    <a:alpha val="99000"/>
                  </a:schemeClr>
                </a:solidFill>
              </a:rPr>
              <a:t> </a:t>
            </a:r>
            <a:r>
              <a:rPr lang="en-US" sz="2000" dirty="0" smtClean="0">
                <a:solidFill>
                  <a:schemeClr val="bg1">
                    <a:alpha val="99000"/>
                  </a:schemeClr>
                </a:solidFill>
              </a:rPr>
              <a:t>  margin: 0 auto 53px;</a:t>
            </a:r>
          </a:p>
          <a:p>
            <a:pPr defTabSz="914099"/>
            <a:r>
              <a:rPr lang="en-US" sz="2000" dirty="0">
                <a:solidFill>
                  <a:schemeClr val="bg1">
                    <a:alpha val="99000"/>
                  </a:schemeClr>
                </a:solidFill>
              </a:rPr>
              <a:t> </a:t>
            </a:r>
            <a:r>
              <a:rPr lang="en-US" sz="2000" dirty="0" smtClean="0">
                <a:solidFill>
                  <a:schemeClr val="bg1">
                    <a:alpha val="99000"/>
                  </a:schemeClr>
                </a:solidFill>
              </a:rPr>
              <a:t>  width: 93.75%;</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.main {</a:t>
            </a:r>
          </a:p>
          <a:p>
            <a:pPr defTabSz="914099"/>
            <a:r>
              <a:rPr lang="en-US" sz="2000" dirty="0">
                <a:solidFill>
                  <a:schemeClr val="bg1">
                    <a:alpha val="99000"/>
                  </a:schemeClr>
                </a:solidFill>
              </a:rPr>
              <a:t> </a:t>
            </a:r>
            <a:r>
              <a:rPr lang="en-US" sz="2000" dirty="0" smtClean="0">
                <a:solidFill>
                  <a:schemeClr val="bg1">
                    <a:alpha val="99000"/>
                  </a:schemeClr>
                </a:solidFill>
              </a:rPr>
              <a:t>  float: left;</a:t>
            </a:r>
          </a:p>
          <a:p>
            <a:pPr defTabSz="914099"/>
            <a:r>
              <a:rPr lang="en-US" sz="2000" dirty="0">
                <a:solidFill>
                  <a:schemeClr val="bg1">
                    <a:alpha val="99000"/>
                  </a:schemeClr>
                </a:solidFill>
              </a:rPr>
              <a:t> </a:t>
            </a:r>
            <a:r>
              <a:rPr lang="en-US" sz="2000" dirty="0" smtClean="0">
                <a:solidFill>
                  <a:schemeClr val="bg1">
                    <a:alpha val="99000"/>
                  </a:schemeClr>
                </a:solidFill>
              </a:rPr>
              <a:t>  width: 62.88+%;</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.other {</a:t>
            </a:r>
          </a:p>
          <a:p>
            <a:pPr defTabSz="914099"/>
            <a:r>
              <a:rPr lang="en-US" sz="2000" dirty="0">
                <a:solidFill>
                  <a:schemeClr val="bg1">
                    <a:alpha val="99000"/>
                  </a:schemeClr>
                </a:solidFill>
              </a:rPr>
              <a:t> </a:t>
            </a:r>
            <a:r>
              <a:rPr lang="en-US" sz="2000" dirty="0" smtClean="0">
                <a:solidFill>
                  <a:schemeClr val="bg1">
                    <a:alpha val="99000"/>
                  </a:schemeClr>
                </a:solidFill>
              </a:rPr>
              <a:t>  </a:t>
            </a:r>
            <a:r>
              <a:rPr lang="en-US" sz="2000" dirty="0" err="1" smtClean="0">
                <a:solidFill>
                  <a:schemeClr val="bg1">
                    <a:alpha val="99000"/>
                  </a:schemeClr>
                </a:solidFill>
              </a:rPr>
              <a:t>float:right</a:t>
            </a:r>
            <a:r>
              <a:rPr lang="en-US" sz="2000" dirty="0" smtClean="0">
                <a:solidFill>
                  <a:schemeClr val="bg1">
                    <a:alpha val="99000"/>
                  </a:schemeClr>
                </a:solidFill>
              </a:rPr>
              <a:t>;</a:t>
            </a:r>
          </a:p>
          <a:p>
            <a:pPr defTabSz="914099"/>
            <a:r>
              <a:rPr lang="en-US" sz="2000" dirty="0">
                <a:solidFill>
                  <a:schemeClr val="bg1">
                    <a:alpha val="99000"/>
                  </a:schemeClr>
                </a:solidFill>
              </a:rPr>
              <a:t> </a:t>
            </a:r>
            <a:r>
              <a:rPr lang="en-US" sz="2000" dirty="0" smtClean="0">
                <a:solidFill>
                  <a:schemeClr val="bg1">
                    <a:alpha val="99000"/>
                  </a:schemeClr>
                </a:solidFill>
              </a:rPr>
              <a:t>  width: 36.77+%;</a:t>
            </a:r>
          </a:p>
          <a:p>
            <a:pPr defTabSz="914099"/>
            <a:r>
              <a:rPr lang="en-US" sz="2000" dirty="0">
                <a:solidFill>
                  <a:schemeClr val="bg1">
                    <a:alpha val="99000"/>
                  </a:schemeClr>
                </a:solidFill>
              </a:rPr>
              <a:t>}</a:t>
            </a:r>
            <a:endParaRPr lang="en-US" sz="2000" dirty="0" smtClean="0">
              <a:solidFill>
                <a:schemeClr val="bg1">
                  <a:alpha val="99000"/>
                </a:schemeClr>
              </a:solidFill>
            </a:endParaRPr>
          </a:p>
        </p:txBody>
      </p:sp>
      <p:sp>
        <p:nvSpPr>
          <p:cNvPr id="13" name="Rectangle 12"/>
          <p:cNvSpPr/>
          <p:nvPr/>
        </p:nvSpPr>
        <p:spPr bwMode="auto">
          <a:xfrm>
            <a:off x="3204114" y="914400"/>
            <a:ext cx="2622860" cy="5042647"/>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000" dirty="0" smtClean="0">
                <a:solidFill>
                  <a:schemeClr val="bg1">
                    <a:alpha val="99000"/>
                  </a:schemeClr>
                </a:solidFill>
              </a:rPr>
              <a:t>.blog {</a:t>
            </a:r>
          </a:p>
          <a:p>
            <a:pPr defTabSz="914099"/>
            <a:r>
              <a:rPr lang="en-US" sz="2000" dirty="0" smtClean="0">
                <a:solidFill>
                  <a:schemeClr val="bg1">
                    <a:alpha val="99000"/>
                  </a:schemeClr>
                </a:solidFill>
              </a:rPr>
              <a:t>   width: </a:t>
            </a:r>
            <a:r>
              <a:rPr lang="en-US" sz="2000" i="1" dirty="0" smtClean="0">
                <a:solidFill>
                  <a:schemeClr val="bg1">
                    <a:alpha val="99000"/>
                  </a:schemeClr>
                </a:solidFill>
              </a:rPr>
              <a:t>900/960</a:t>
            </a:r>
            <a:r>
              <a:rPr lang="en-US" sz="2000" dirty="0" smtClean="0">
                <a:solidFill>
                  <a:schemeClr val="bg1">
                    <a:alpha val="99000"/>
                  </a:schemeClr>
                </a:solidFill>
              </a:rPr>
              <a:t>;</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.main {</a:t>
            </a:r>
          </a:p>
          <a:p>
            <a:pPr defTabSz="914099"/>
            <a:r>
              <a:rPr lang="en-US" sz="2000" dirty="0" smtClean="0">
                <a:solidFill>
                  <a:schemeClr val="bg1">
                    <a:alpha val="99000"/>
                  </a:schemeClr>
                </a:solidFill>
              </a:rPr>
              <a:t>   width: </a:t>
            </a:r>
            <a:r>
              <a:rPr lang="en-US" sz="2000" i="1" dirty="0" smtClean="0">
                <a:solidFill>
                  <a:schemeClr val="bg1">
                    <a:alpha val="99000"/>
                  </a:schemeClr>
                </a:solidFill>
              </a:rPr>
              <a:t>566/900</a:t>
            </a:r>
            <a:r>
              <a:rPr lang="en-US" sz="2000" dirty="0" smtClean="0">
                <a:solidFill>
                  <a:schemeClr val="bg1">
                    <a:alpha val="99000"/>
                  </a:schemeClr>
                </a:solidFill>
              </a:rPr>
              <a:t>;</a:t>
            </a:r>
          </a:p>
          <a:p>
            <a:pPr defTabSz="914099"/>
            <a:r>
              <a:rPr lang="en-US" sz="2000" dirty="0" smtClean="0">
                <a:solidFill>
                  <a:schemeClr val="bg1">
                    <a:alpha val="99000"/>
                  </a:schemeClr>
                </a:solidFill>
              </a:rPr>
              <a:t>}</a:t>
            </a:r>
          </a:p>
          <a:p>
            <a:pPr defTabSz="914099"/>
            <a:r>
              <a:rPr lang="en-US" sz="2000" dirty="0" smtClean="0">
                <a:solidFill>
                  <a:schemeClr val="bg1">
                    <a:alpha val="99000"/>
                  </a:schemeClr>
                </a:solidFill>
              </a:rPr>
              <a:t>.blog .other {</a:t>
            </a:r>
          </a:p>
          <a:p>
            <a:pPr defTabSz="914099"/>
            <a:r>
              <a:rPr lang="en-US" sz="2000" dirty="0" smtClean="0">
                <a:solidFill>
                  <a:schemeClr val="bg1">
                    <a:alpha val="99000"/>
                  </a:schemeClr>
                </a:solidFill>
              </a:rPr>
              <a:t>   width: </a:t>
            </a:r>
            <a:r>
              <a:rPr lang="en-US" sz="2000" i="1" dirty="0" smtClean="0">
                <a:solidFill>
                  <a:schemeClr val="bg1">
                    <a:alpha val="99000"/>
                  </a:schemeClr>
                </a:solidFill>
              </a:rPr>
              <a:t>331/900</a:t>
            </a:r>
            <a:r>
              <a:rPr lang="en-US" sz="2000" dirty="0" smtClean="0">
                <a:solidFill>
                  <a:schemeClr val="bg1">
                    <a:alpha val="99000"/>
                  </a:schemeClr>
                </a:solidFill>
              </a:rPr>
              <a:t>;</a:t>
            </a:r>
          </a:p>
          <a:p>
            <a:pPr defTabSz="914099"/>
            <a:r>
              <a:rPr lang="en-US" sz="2000" dirty="0">
                <a:solidFill>
                  <a:schemeClr val="bg1">
                    <a:alpha val="99000"/>
                  </a:schemeClr>
                </a:solidFill>
              </a:rPr>
              <a:t>}</a:t>
            </a:r>
            <a:endParaRPr lang="en-US" sz="2000" dirty="0" smtClean="0">
              <a:solidFill>
                <a:schemeClr val="bg1">
                  <a:alpha val="99000"/>
                </a:schemeClr>
              </a:solidFill>
            </a:endParaRPr>
          </a:p>
        </p:txBody>
      </p:sp>
      <p:grpSp>
        <p:nvGrpSpPr>
          <p:cNvPr id="14" name="Group 13"/>
          <p:cNvGrpSpPr/>
          <p:nvPr/>
        </p:nvGrpSpPr>
        <p:grpSpPr>
          <a:xfrm>
            <a:off x="4139952" y="5957047"/>
            <a:ext cx="4776552" cy="763866"/>
            <a:chOff x="1183341" y="2814915"/>
            <a:chExt cx="8789894" cy="981637"/>
          </a:xfrm>
        </p:grpSpPr>
        <p:sp>
          <p:nvSpPr>
            <p:cNvPr id="15" name="Rectangle 14"/>
            <p:cNvSpPr/>
            <p:nvPr/>
          </p:nvSpPr>
          <p:spPr bwMode="auto">
            <a:xfrm>
              <a:off x="1183341" y="2814917"/>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target </a:t>
              </a:r>
            </a:p>
          </p:txBody>
        </p:sp>
        <p:sp>
          <p:nvSpPr>
            <p:cNvPr id="16" name="Rectangle 15"/>
            <p:cNvSpPr/>
            <p:nvPr/>
          </p:nvSpPr>
          <p:spPr bwMode="auto">
            <a:xfrm>
              <a:off x="4415118" y="2814915"/>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context</a:t>
              </a:r>
            </a:p>
          </p:txBody>
        </p:sp>
        <p:sp>
          <p:nvSpPr>
            <p:cNvPr id="17" name="Rectangle 16"/>
            <p:cNvSpPr/>
            <p:nvPr/>
          </p:nvSpPr>
          <p:spPr bwMode="auto">
            <a:xfrm>
              <a:off x="7781365" y="2814917"/>
              <a:ext cx="2191870" cy="981635"/>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result</a:t>
              </a:r>
            </a:p>
          </p:txBody>
        </p:sp>
        <mc:AlternateContent xmlns:mc="http://schemas.openxmlformats.org/markup-compatibility/2006" xmlns:a14="http://schemas.microsoft.com/office/drawing/2010/main">
          <mc:Choice Requires="a14">
            <p:sp>
              <p:nvSpPr>
                <p:cNvPr id="18" name="TextBox 17"/>
                <p:cNvSpPr txBox="1"/>
                <p:nvPr/>
              </p:nvSpPr>
              <p:spPr>
                <a:xfrm>
                  <a:off x="3487429" y="2949763"/>
                  <a:ext cx="825965" cy="711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1" smtClean="0">
                            <a:solidFill>
                              <a:schemeClr val="bg1"/>
                            </a:solidFill>
                            <a:latin typeface="Cambria Math"/>
                            <a:ea typeface="Cambria Math"/>
                          </a:rPr>
                          <m:t>÷</m:t>
                        </m:r>
                      </m:oMath>
                    </m:oMathPara>
                  </a14:m>
                  <a:endParaRPr lang="en-US" sz="3600" b="1" dirty="0" err="1" smtClean="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487429" y="2949763"/>
                  <a:ext cx="825965" cy="711938"/>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833346" y="2949763"/>
                  <a:ext cx="829235" cy="7119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600" b="1" i="0" smtClean="0">
                            <a:solidFill>
                              <a:schemeClr val="bg1"/>
                            </a:solidFill>
                            <a:latin typeface="Cambria Math"/>
                            <a:ea typeface="Cambria Math"/>
                          </a:rPr>
                          <m:t>=</m:t>
                        </m:r>
                      </m:oMath>
                    </m:oMathPara>
                  </a14:m>
                  <a:endParaRPr lang="en-US" sz="3600" b="1" dirty="0" err="1" smtClean="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833346" y="2949763"/>
                  <a:ext cx="829235" cy="711938"/>
                </a:xfrm>
                <a:prstGeom prst="rect">
                  <a:avLst/>
                </a:prstGeom>
                <a:blipFill rotWithShape="1">
                  <a:blip r:embed="rId3"/>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078863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Flexible </a:t>
            </a:r>
            <a:r>
              <a:rPr lang="en-US" dirty="0" smtClean="0"/>
              <a:t>Images </a:t>
            </a:r>
            <a:r>
              <a:rPr lang="en-US" dirty="0"/>
              <a:t>and </a:t>
            </a:r>
            <a:r>
              <a:rPr lang="en-US" dirty="0" smtClean="0"/>
              <a:t>Media</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4087551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Simple Solution</a:t>
            </a:r>
            <a:endParaRPr lang="en-US" dirty="0"/>
          </a:p>
        </p:txBody>
      </p:sp>
      <p:sp>
        <p:nvSpPr>
          <p:cNvPr id="4" name="Rectangle 3"/>
          <p:cNvSpPr/>
          <p:nvPr/>
        </p:nvSpPr>
        <p:spPr bwMode="auto">
          <a:xfrm>
            <a:off x="2713649" y="2420470"/>
            <a:ext cx="2905322" cy="2003611"/>
          </a:xfrm>
          <a:prstGeom prst="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3200" dirty="0" err="1">
                <a:solidFill>
                  <a:schemeClr val="tx1">
                    <a:alpha val="99000"/>
                  </a:schemeClr>
                </a:solidFill>
              </a:rPr>
              <a:t>i</a:t>
            </a:r>
            <a:r>
              <a:rPr lang="en-US" sz="3200" dirty="0" err="1" smtClean="0">
                <a:solidFill>
                  <a:schemeClr val="tx1">
                    <a:alpha val="99000"/>
                  </a:schemeClr>
                </a:solidFill>
              </a:rPr>
              <a:t>mg</a:t>
            </a:r>
            <a:r>
              <a:rPr lang="en-US" sz="3200" dirty="0" smtClean="0">
                <a:solidFill>
                  <a:schemeClr val="tx1">
                    <a:alpha val="99000"/>
                  </a:schemeClr>
                </a:solidFill>
              </a:rPr>
              <a:t> {</a:t>
            </a:r>
          </a:p>
          <a:p>
            <a:pPr defTabSz="914099"/>
            <a:r>
              <a:rPr lang="en-US" sz="3200" dirty="0" smtClean="0">
                <a:solidFill>
                  <a:schemeClr val="tx1">
                    <a:alpha val="99000"/>
                  </a:schemeClr>
                </a:solidFill>
              </a:rPr>
              <a:t>   max-width: 100%;</a:t>
            </a:r>
          </a:p>
          <a:p>
            <a:pPr defTabSz="914099"/>
            <a:r>
              <a:rPr lang="en-US" sz="3200" dirty="0" smtClean="0">
                <a:solidFill>
                  <a:schemeClr val="tx1">
                    <a:alpha val="99000"/>
                  </a:schemeClr>
                </a:solidFill>
              </a:rPr>
              <a:t>}</a:t>
            </a:r>
          </a:p>
        </p:txBody>
      </p:sp>
      <p:sp>
        <p:nvSpPr>
          <p:cNvPr id="5" name="TextBox 4"/>
          <p:cNvSpPr txBox="1"/>
          <p:nvPr/>
        </p:nvSpPr>
        <p:spPr>
          <a:xfrm>
            <a:off x="716242" y="5136777"/>
            <a:ext cx="7586117" cy="984885"/>
          </a:xfrm>
          <a:prstGeom prst="rect">
            <a:avLst/>
          </a:prstGeom>
          <a:noFill/>
        </p:spPr>
        <p:txBody>
          <a:bodyPr wrap="square" lIns="0" tIns="0" rIns="0" bIns="0" rtlCol="0">
            <a:spAutoFit/>
          </a:bodyPr>
          <a:lstStyle/>
          <a:p>
            <a:r>
              <a:rPr lang="en-US" sz="3200" dirty="0" smtClean="0">
                <a:solidFill>
                  <a:schemeClr val="bg1"/>
                </a:solidFill>
              </a:rPr>
              <a:t>Works on images, as well as other media like &lt;video&gt;.</a:t>
            </a:r>
          </a:p>
        </p:txBody>
      </p:sp>
    </p:spTree>
    <p:extLst>
      <p:ext uri="{BB962C8B-B14F-4D97-AF65-F5344CB8AC3E}">
        <p14:creationId xmlns:p14="http://schemas.microsoft.com/office/powerpoint/2010/main" val="265287793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dirty="0" smtClean="0"/>
              <a:t>Demo</a:t>
            </a:r>
            <a:endParaRPr lang="en-US" dirty="0"/>
          </a:p>
        </p:txBody>
      </p:sp>
      <p:pic>
        <p:nvPicPr>
          <p:cNvPr id="4098" name="Picture 2" descr="C:\Users\tholewis\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891" y="145335"/>
            <a:ext cx="6597500" cy="4738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63002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possibility</a:t>
            </a:r>
            <a:endParaRPr lang="en-US" dirty="0"/>
          </a:p>
        </p:txBody>
      </p:sp>
      <p:sp>
        <p:nvSpPr>
          <p:cNvPr id="3" name="Text Placeholder 2"/>
          <p:cNvSpPr>
            <a:spLocks noGrp="1"/>
          </p:cNvSpPr>
          <p:nvPr>
            <p:ph type="body" sz="quarter" idx="10"/>
          </p:nvPr>
        </p:nvSpPr>
        <p:spPr>
          <a:xfrm>
            <a:off x="403202" y="6093296"/>
            <a:ext cx="7848872" cy="443198"/>
          </a:xfrm>
        </p:spPr>
        <p:txBody>
          <a:bodyPr>
            <a:noAutofit/>
          </a:bodyPr>
          <a:lstStyle/>
          <a:p>
            <a:pPr marL="0" indent="0">
              <a:buNone/>
            </a:pPr>
            <a:r>
              <a:rPr lang="en-US" dirty="0" smtClean="0">
                <a:latin typeface="+mn-lt"/>
              </a:rPr>
              <a:t>Filament Group – depends on cookies and JavaScript</a:t>
            </a:r>
            <a:endParaRPr lang="en-US" dirty="0">
              <a:latin typeface="+mn-lt"/>
            </a:endParaRPr>
          </a:p>
        </p:txBody>
      </p:sp>
      <p:pic>
        <p:nvPicPr>
          <p:cNvPr id="5122"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340768"/>
            <a:ext cx="7144124" cy="41578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937887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Responsive Web Design: </a:t>
            </a:r>
            <a:r>
              <a:rPr lang="en-US" dirty="0"/>
              <a:t>The View of the World Depends on the Glasses I Wear</a:t>
            </a:r>
            <a:endParaRPr lang="en-AU" dirty="0"/>
          </a:p>
        </p:txBody>
      </p:sp>
      <p:sp>
        <p:nvSpPr>
          <p:cNvPr id="3" name="Text Placeholder 2"/>
          <p:cNvSpPr>
            <a:spLocks noGrp="1"/>
          </p:cNvSpPr>
          <p:nvPr>
            <p:ph type="body" idx="1"/>
          </p:nvPr>
        </p:nvSpPr>
        <p:spPr/>
        <p:txBody>
          <a:bodyPr/>
          <a:lstStyle/>
          <a:p>
            <a:pPr lvl="0">
              <a:defRPr/>
            </a:pPr>
            <a:r>
              <a:rPr lang="en-US" dirty="0" smtClean="0"/>
              <a:t>Thomas Lewis</a:t>
            </a:r>
          </a:p>
          <a:p>
            <a:pPr lvl="0">
              <a:defRPr/>
            </a:pPr>
            <a:r>
              <a:rPr lang="en-US" dirty="0" smtClean="0"/>
              <a:t>Principal Technical Evangelist	</a:t>
            </a:r>
          </a:p>
          <a:p>
            <a:pPr lvl="0">
              <a:defRPr/>
            </a:pPr>
            <a:r>
              <a:rPr lang="en-US" dirty="0" smtClean="0"/>
              <a:t>Microsoft</a:t>
            </a:r>
          </a:p>
          <a:p>
            <a:pPr lvl="0">
              <a:defRPr/>
            </a:pPr>
            <a:r>
              <a:rPr lang="en-US" dirty="0" smtClean="0"/>
              <a:t>@</a:t>
            </a:r>
            <a:r>
              <a:rPr lang="en-US" dirty="0" err="1" smtClean="0"/>
              <a:t>tommylee</a:t>
            </a:r>
            <a:r>
              <a:rPr lang="en-US" dirty="0" smtClean="0"/>
              <a:t> | asimplepixel.tumblr.com</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WEB101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Media Queries</a:t>
            </a:r>
            <a:endParaRPr lang="en-US" dirty="0"/>
          </a:p>
        </p:txBody>
      </p:sp>
      <p:sp>
        <p:nvSpPr>
          <p:cNvPr id="3" name="Subtitle 2"/>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187435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CSS 2.1…</a:t>
            </a:r>
            <a:endParaRPr lang="en-US" dirty="0"/>
          </a:p>
        </p:txBody>
      </p:sp>
      <p:sp>
        <p:nvSpPr>
          <p:cNvPr id="3" name="Content Placeholder 2"/>
          <p:cNvSpPr>
            <a:spLocks noGrp="1"/>
          </p:cNvSpPr>
          <p:nvPr>
            <p:ph idx="1"/>
          </p:nvPr>
        </p:nvSpPr>
        <p:spPr>
          <a:xfrm>
            <a:off x="389436" y="1447800"/>
            <a:ext cx="8363938" cy="1551194"/>
          </a:xfrm>
        </p:spPr>
        <p:txBody>
          <a:bodyPr>
            <a:noAutofit/>
          </a:bodyPr>
          <a:lstStyle/>
          <a:p>
            <a:r>
              <a:rPr lang="en-US" dirty="0" smtClean="0"/>
              <a:t>We could define media types:</a:t>
            </a:r>
            <a:r>
              <a:rPr lang="en-US" dirty="0" smtClean="0">
                <a:solidFill>
                  <a:srgbClr val="92D050"/>
                </a:solidFill>
              </a:rPr>
              <a:t> </a:t>
            </a:r>
            <a:r>
              <a:rPr lang="en-US" dirty="0" smtClean="0"/>
              <a:t>screen</a:t>
            </a:r>
            <a:r>
              <a:rPr lang="en-US" dirty="0" smtClean="0">
                <a:solidFill>
                  <a:schemeClr val="accent4"/>
                </a:solidFill>
              </a:rPr>
              <a:t> </a:t>
            </a:r>
            <a:r>
              <a:rPr lang="en-US" dirty="0" smtClean="0"/>
              <a:t>and print</a:t>
            </a:r>
            <a:r>
              <a:rPr lang="en-US" dirty="0" smtClean="0">
                <a:solidFill>
                  <a:srgbClr val="9BBB59"/>
                </a:solidFill>
              </a:rPr>
              <a:t>.</a:t>
            </a:r>
          </a:p>
          <a:p>
            <a:r>
              <a:rPr lang="en-US" dirty="0" smtClean="0"/>
              <a:t>But not easily respond to the user’s display.</a:t>
            </a:r>
          </a:p>
          <a:p>
            <a:r>
              <a:rPr lang="en-US" dirty="0" smtClean="0"/>
              <a:t>Lots of grunt work.</a:t>
            </a:r>
          </a:p>
          <a:p>
            <a:r>
              <a:rPr lang="en-US" dirty="0" smtClean="0"/>
              <a:t>Didn’t spend much time thinking about mobile devices.</a:t>
            </a:r>
            <a:endParaRPr lang="en-US" dirty="0"/>
          </a:p>
        </p:txBody>
      </p:sp>
    </p:spTree>
    <p:extLst>
      <p:ext uri="{BB962C8B-B14F-4D97-AF65-F5344CB8AC3E}">
        <p14:creationId xmlns:p14="http://schemas.microsoft.com/office/powerpoint/2010/main" val="252283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CSS3 Media Queries</a:t>
            </a:r>
            <a:endParaRPr lang="en-US" dirty="0"/>
          </a:p>
        </p:txBody>
      </p:sp>
      <p:sp>
        <p:nvSpPr>
          <p:cNvPr id="3" name="Content Placeholder 2"/>
          <p:cNvSpPr>
            <a:spLocks noGrp="1"/>
          </p:cNvSpPr>
          <p:nvPr>
            <p:ph idx="1"/>
          </p:nvPr>
        </p:nvSpPr>
        <p:spPr>
          <a:xfrm>
            <a:off x="389436" y="1447801"/>
            <a:ext cx="8363938" cy="997196"/>
          </a:xfrm>
        </p:spPr>
        <p:txBody>
          <a:bodyPr>
            <a:noAutofit/>
          </a:bodyPr>
          <a:lstStyle/>
          <a:p>
            <a:r>
              <a:rPr lang="en-US" dirty="0"/>
              <a:t>The CSS3 Media Queries Module specifies methods to enable web developers to scope a style sheet to a set of </a:t>
            </a:r>
            <a:r>
              <a:rPr lang="en-US" dirty="0">
                <a:solidFill>
                  <a:schemeClr val="accent5"/>
                </a:solidFill>
              </a:rPr>
              <a:t>precise device capabilities</a:t>
            </a:r>
            <a:r>
              <a:rPr lang="en-US" dirty="0"/>
              <a:t>.</a:t>
            </a:r>
          </a:p>
        </p:txBody>
      </p:sp>
    </p:spTree>
    <p:extLst>
      <p:ext uri="{BB962C8B-B14F-4D97-AF65-F5344CB8AC3E}">
        <p14:creationId xmlns:p14="http://schemas.microsoft.com/office/powerpoint/2010/main" val="221976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Example</a:t>
            </a:r>
            <a:endParaRPr lang="en-US" dirty="0"/>
          </a:p>
        </p:txBody>
      </p:sp>
      <p:sp>
        <p:nvSpPr>
          <p:cNvPr id="3" name="Content Placeholder 2"/>
          <p:cNvSpPr>
            <a:spLocks noGrp="1"/>
          </p:cNvSpPr>
          <p:nvPr>
            <p:ph idx="1"/>
          </p:nvPr>
        </p:nvSpPr>
        <p:spPr>
          <a:xfrm>
            <a:off x="1231753" y="1629211"/>
            <a:ext cx="9024335" cy="756705"/>
          </a:xfrm>
        </p:spPr>
        <p:txBody>
          <a:bodyPr>
            <a:noAutofit/>
          </a:bodyPr>
          <a:lstStyle/>
          <a:p>
            <a:pPr marL="0" indent="0">
              <a:buNone/>
            </a:pPr>
            <a:r>
              <a:rPr lang="en-US" b="1" dirty="0" smtClean="0"/>
              <a:t>@media screen</a:t>
            </a:r>
            <a:r>
              <a:rPr lang="en-US" dirty="0" smtClean="0"/>
              <a:t> and (</a:t>
            </a:r>
            <a:r>
              <a:rPr lang="en-US" b="1" dirty="0" smtClean="0"/>
              <a:t>max-width: 600px</a:t>
            </a:r>
            <a:r>
              <a:rPr lang="en-US" dirty="0" smtClean="0"/>
              <a:t>) {</a:t>
            </a:r>
          </a:p>
          <a:p>
            <a:pPr marL="0" indent="0">
              <a:buNone/>
            </a:pPr>
            <a:r>
              <a:rPr lang="en-US" dirty="0" smtClean="0"/>
              <a:t>   body {</a:t>
            </a:r>
          </a:p>
          <a:p>
            <a:pPr marL="0" indent="0">
              <a:buNone/>
            </a:pPr>
            <a:r>
              <a:rPr lang="en-US" dirty="0" smtClean="0"/>
              <a:t>      font-size: 80%;</a:t>
            </a:r>
          </a:p>
          <a:p>
            <a:pPr marL="0" indent="0">
              <a:buNone/>
            </a:pPr>
            <a:r>
              <a:rPr lang="en-US" dirty="0" smtClean="0"/>
              <a:t>   }</a:t>
            </a:r>
          </a:p>
          <a:p>
            <a:pPr marL="0" indent="0">
              <a:buNone/>
            </a:pPr>
            <a:r>
              <a:rPr lang="en-US" dirty="0" smtClean="0"/>
              <a:t>}</a:t>
            </a:r>
            <a:endParaRPr lang="en-US" dirty="0"/>
          </a:p>
        </p:txBody>
      </p:sp>
    </p:spTree>
    <p:extLst>
      <p:ext uri="{BB962C8B-B14F-4D97-AF65-F5344CB8AC3E}">
        <p14:creationId xmlns:p14="http://schemas.microsoft.com/office/powerpoint/2010/main" val="3005021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Queries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@media screen </a:t>
            </a:r>
            <a:r>
              <a:rPr lang="en-US" dirty="0" smtClean="0"/>
              <a:t>and </a:t>
            </a:r>
            <a:r>
              <a:rPr lang="en-US" b="1" dirty="0" smtClean="0"/>
              <a:t>(min-width:320px) </a:t>
            </a:r>
            <a:r>
              <a:rPr lang="en-US" dirty="0" smtClean="0"/>
              <a:t>and </a:t>
            </a:r>
            <a:r>
              <a:rPr lang="en-US" b="1" dirty="0" smtClean="0"/>
              <a:t>(max-width:480px)</a:t>
            </a:r>
          </a:p>
          <a:p>
            <a:pPr marL="0" indent="0">
              <a:buNone/>
            </a:pPr>
            <a:endParaRPr lang="en-US" dirty="0"/>
          </a:p>
          <a:p>
            <a:pPr marL="0" indent="0">
              <a:buNone/>
            </a:pPr>
            <a:r>
              <a:rPr lang="en-US" b="1" dirty="0" smtClean="0"/>
              <a:t>@media not print </a:t>
            </a:r>
            <a:r>
              <a:rPr lang="en-US" dirty="0" smtClean="0"/>
              <a:t>and </a:t>
            </a:r>
            <a:r>
              <a:rPr lang="en-US" b="1" dirty="0" smtClean="0"/>
              <a:t>(max-width:600px)</a:t>
            </a:r>
          </a:p>
          <a:p>
            <a:pPr marL="0" indent="0">
              <a:buNone/>
            </a:pPr>
            <a:endParaRPr lang="en-US" dirty="0"/>
          </a:p>
          <a:p>
            <a:pPr marL="0" indent="0">
              <a:buNone/>
            </a:pPr>
            <a:r>
              <a:rPr lang="en-US" b="1" dirty="0" smtClean="0"/>
              <a:t>@media screen (x) </a:t>
            </a:r>
            <a:r>
              <a:rPr lang="en-US" dirty="0" smtClean="0"/>
              <a:t>and </a:t>
            </a:r>
            <a:r>
              <a:rPr lang="en-US" b="1" dirty="0" smtClean="0"/>
              <a:t>(y)</a:t>
            </a:r>
            <a:r>
              <a:rPr lang="en-US" dirty="0" smtClean="0"/>
              <a:t>, print </a:t>
            </a:r>
            <a:r>
              <a:rPr lang="en-US" b="1" dirty="0" smtClean="0"/>
              <a:t>(a)</a:t>
            </a:r>
            <a:r>
              <a:rPr lang="en-US" dirty="0" smtClean="0"/>
              <a:t> and </a:t>
            </a:r>
            <a:r>
              <a:rPr lang="en-US" b="1" dirty="0" smtClean="0"/>
              <a:t>(b)</a:t>
            </a:r>
            <a:r>
              <a:rPr lang="en-US" dirty="0" smtClean="0"/>
              <a:t> </a:t>
            </a:r>
            <a:endParaRPr lang="en-US" dirty="0"/>
          </a:p>
        </p:txBody>
      </p:sp>
    </p:spTree>
    <p:extLst>
      <p:ext uri="{BB962C8B-B14F-4D97-AF65-F5344CB8AC3E}">
        <p14:creationId xmlns:p14="http://schemas.microsoft.com/office/powerpoint/2010/main" val="3726051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Be Declared…</a:t>
            </a:r>
            <a:endParaRPr lang="en-US" dirty="0"/>
          </a:p>
        </p:txBody>
      </p:sp>
      <p:sp>
        <p:nvSpPr>
          <p:cNvPr id="3" name="Content Placeholder 2"/>
          <p:cNvSpPr>
            <a:spLocks noGrp="1"/>
          </p:cNvSpPr>
          <p:nvPr>
            <p:ph idx="1"/>
          </p:nvPr>
        </p:nvSpPr>
        <p:spPr/>
        <p:txBody>
          <a:bodyPr>
            <a:normAutofit/>
          </a:bodyPr>
          <a:lstStyle/>
          <a:p>
            <a:r>
              <a:rPr lang="en-US" dirty="0" smtClean="0"/>
              <a:t>In the </a:t>
            </a:r>
            <a:r>
              <a:rPr lang="en-US" dirty="0" err="1" smtClean="0"/>
              <a:t>Stylesheet</a:t>
            </a:r>
            <a:endParaRPr lang="en-US" dirty="0" smtClean="0"/>
          </a:p>
          <a:p>
            <a:r>
              <a:rPr lang="en-US" dirty="0" smtClean="0"/>
              <a:t>Import Rule</a:t>
            </a:r>
          </a:p>
          <a:p>
            <a:pPr lvl="1"/>
            <a:r>
              <a:rPr lang="en-US" sz="2800" dirty="0" smtClean="0"/>
              <a:t>@import </a:t>
            </a:r>
            <a:r>
              <a:rPr lang="en-US" sz="2800" dirty="0" err="1" smtClean="0"/>
              <a:t>url</a:t>
            </a:r>
            <a:r>
              <a:rPr lang="en-US" sz="2800" dirty="0" smtClean="0"/>
              <a:t>(mq.css) only screen and (max-width:600px)</a:t>
            </a:r>
          </a:p>
          <a:p>
            <a:r>
              <a:rPr lang="en-US" dirty="0" smtClean="0"/>
              <a:t>link Element</a:t>
            </a:r>
          </a:p>
          <a:p>
            <a:pPr lvl="1"/>
            <a:r>
              <a:rPr lang="en-US" sz="2800" dirty="0" smtClean="0"/>
              <a:t>&lt;link </a:t>
            </a:r>
            <a:r>
              <a:rPr lang="en-US" sz="2800" dirty="0" err="1" smtClean="0"/>
              <a:t>rel</a:t>
            </a:r>
            <a:r>
              <a:rPr lang="en-US" sz="2800" dirty="0" smtClean="0"/>
              <a:t>=“</a:t>
            </a:r>
            <a:r>
              <a:rPr lang="en-US" sz="2800" dirty="0" err="1" smtClean="0"/>
              <a:t>stylesheet</a:t>
            </a:r>
            <a:r>
              <a:rPr lang="en-US" sz="2800" dirty="0" smtClean="0"/>
              <a:t>” media=“only screen and (max-width:800px)” </a:t>
            </a:r>
            <a:r>
              <a:rPr lang="en-US" sz="2800" dirty="0" err="1" smtClean="0"/>
              <a:t>href</a:t>
            </a:r>
            <a:r>
              <a:rPr lang="en-US" sz="2800" dirty="0" smtClean="0"/>
              <a:t>=“mq.css”&gt;</a:t>
            </a:r>
            <a:endParaRPr lang="en-US" sz="2800" dirty="0"/>
          </a:p>
        </p:txBody>
      </p:sp>
    </p:spTree>
    <p:extLst>
      <p:ext uri="{BB962C8B-B14F-4D97-AF65-F5344CB8AC3E}">
        <p14:creationId xmlns:p14="http://schemas.microsoft.com/office/powerpoint/2010/main" val="72431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Supported Media Properties</a:t>
            </a:r>
            <a:endParaRPr lang="en-US" dirty="0"/>
          </a:p>
        </p:txBody>
      </p:sp>
      <p:sp>
        <p:nvSpPr>
          <p:cNvPr id="3" name="Content Placeholder 2"/>
          <p:cNvSpPr>
            <a:spLocks noGrp="1"/>
          </p:cNvSpPr>
          <p:nvPr>
            <p:ph idx="1"/>
          </p:nvPr>
        </p:nvSpPr>
        <p:spPr>
          <a:xfrm>
            <a:off x="457200" y="1600202"/>
            <a:ext cx="8229600" cy="3290454"/>
          </a:xfrm>
        </p:spPr>
        <p:txBody>
          <a:bodyPr numCol="2">
            <a:noAutofit/>
          </a:bodyPr>
          <a:lstStyle/>
          <a:p>
            <a:r>
              <a:rPr lang="en-US" dirty="0" smtClean="0"/>
              <a:t>min/max-width</a:t>
            </a:r>
          </a:p>
          <a:p>
            <a:r>
              <a:rPr lang="en-US" dirty="0" smtClean="0"/>
              <a:t>min/max-height</a:t>
            </a:r>
          </a:p>
          <a:p>
            <a:r>
              <a:rPr lang="en-US" dirty="0" smtClean="0"/>
              <a:t>device</a:t>
            </a:r>
            <a:r>
              <a:rPr lang="en-US" dirty="0"/>
              <a:t>-</a:t>
            </a:r>
            <a:r>
              <a:rPr lang="en-US" dirty="0" smtClean="0"/>
              <a:t>width</a:t>
            </a:r>
          </a:p>
          <a:p>
            <a:r>
              <a:rPr lang="en-US" dirty="0" smtClean="0"/>
              <a:t>device</a:t>
            </a:r>
            <a:r>
              <a:rPr lang="en-US" dirty="0"/>
              <a:t>-</a:t>
            </a:r>
            <a:r>
              <a:rPr lang="en-US" dirty="0" smtClean="0"/>
              <a:t>height</a:t>
            </a:r>
          </a:p>
          <a:p>
            <a:r>
              <a:rPr lang="en-US" dirty="0" smtClean="0"/>
              <a:t>orientation</a:t>
            </a:r>
          </a:p>
          <a:p>
            <a:r>
              <a:rPr lang="en-US" dirty="0" smtClean="0"/>
              <a:t>aspect</a:t>
            </a:r>
            <a:r>
              <a:rPr lang="en-US" dirty="0"/>
              <a:t>-</a:t>
            </a:r>
            <a:r>
              <a:rPr lang="en-US" dirty="0" smtClean="0"/>
              <a:t>ratio</a:t>
            </a:r>
          </a:p>
          <a:p>
            <a:r>
              <a:rPr lang="en-US" dirty="0" smtClean="0"/>
              <a:t>device</a:t>
            </a:r>
            <a:r>
              <a:rPr lang="en-US" dirty="0"/>
              <a:t>-aspect-</a:t>
            </a:r>
            <a:r>
              <a:rPr lang="en-US" dirty="0" smtClean="0"/>
              <a:t>ratio</a:t>
            </a:r>
          </a:p>
          <a:p>
            <a:r>
              <a:rPr lang="en-US" dirty="0" smtClean="0"/>
              <a:t>color</a:t>
            </a:r>
          </a:p>
          <a:p>
            <a:r>
              <a:rPr lang="en-US" dirty="0" smtClean="0"/>
              <a:t>color</a:t>
            </a:r>
            <a:r>
              <a:rPr lang="en-US" dirty="0"/>
              <a:t>-</a:t>
            </a:r>
            <a:r>
              <a:rPr lang="en-US" dirty="0" smtClean="0"/>
              <a:t>index</a:t>
            </a:r>
          </a:p>
          <a:p>
            <a:r>
              <a:rPr lang="en-US" dirty="0" smtClean="0"/>
              <a:t>monochrome</a:t>
            </a:r>
          </a:p>
          <a:p>
            <a:r>
              <a:rPr lang="en-US" dirty="0" smtClean="0"/>
              <a:t>resolution</a:t>
            </a:r>
            <a:endParaRPr lang="en-US" dirty="0"/>
          </a:p>
        </p:txBody>
      </p:sp>
    </p:spTree>
    <p:extLst>
      <p:ext uri="{BB962C8B-B14F-4D97-AF65-F5344CB8AC3E}">
        <p14:creationId xmlns:p14="http://schemas.microsoft.com/office/powerpoint/2010/main" val="155655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Let’s take a look…</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90" y="966041"/>
            <a:ext cx="8651122" cy="3283230"/>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7459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devices?</a:t>
            </a:r>
            <a:endParaRPr lang="en-US" dirty="0"/>
          </a:p>
        </p:txBody>
      </p:sp>
      <p:sp>
        <p:nvSpPr>
          <p:cNvPr id="3" name="Content Placeholder 2"/>
          <p:cNvSpPr>
            <a:spLocks noGrp="1"/>
          </p:cNvSpPr>
          <p:nvPr>
            <p:ph idx="1"/>
          </p:nvPr>
        </p:nvSpPr>
        <p:spPr>
          <a:xfrm>
            <a:off x="389436" y="1447799"/>
            <a:ext cx="8363938" cy="2259080"/>
          </a:xfrm>
        </p:spPr>
        <p:txBody>
          <a:bodyPr>
            <a:normAutofit fontScale="85000" lnSpcReduction="20000"/>
          </a:bodyPr>
          <a:lstStyle/>
          <a:p>
            <a:r>
              <a:rPr lang="en-US" sz="3600" dirty="0"/>
              <a:t>v</a:t>
            </a:r>
            <a:r>
              <a:rPr lang="en-US" sz="3600" dirty="0" smtClean="0"/>
              <a:t>iewport meta tag</a:t>
            </a:r>
          </a:p>
          <a:p>
            <a:pPr lvl="1"/>
            <a:r>
              <a:rPr lang="en-US" sz="3200" dirty="0" smtClean="0"/>
              <a:t>&lt;meta name=“viewport” content=“width=device-width”&gt;</a:t>
            </a:r>
          </a:p>
          <a:p>
            <a:r>
              <a:rPr lang="en-US" sz="3600" dirty="0" smtClean="0"/>
              <a:t>device-width vs. width</a:t>
            </a:r>
          </a:p>
          <a:p>
            <a:r>
              <a:rPr lang="en-US" sz="3600" dirty="0"/>
              <a:t>m</a:t>
            </a:r>
            <a:r>
              <a:rPr lang="en-US" sz="3600" dirty="0" smtClean="0"/>
              <a:t>aximum-zoom</a:t>
            </a:r>
            <a:endParaRPr lang="en-US" sz="3600" dirty="0"/>
          </a:p>
        </p:txBody>
      </p:sp>
    </p:spTree>
    <p:extLst>
      <p:ext uri="{BB962C8B-B14F-4D97-AF65-F5344CB8AC3E}">
        <p14:creationId xmlns:p14="http://schemas.microsoft.com/office/powerpoint/2010/main" val="300332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48" y="274639"/>
            <a:ext cx="8875059" cy="1143000"/>
          </a:xfrm>
        </p:spPr>
        <p:txBody>
          <a:bodyPr>
            <a:normAutofit/>
          </a:bodyPr>
          <a:lstStyle/>
          <a:p>
            <a:r>
              <a:rPr lang="en-US" dirty="0" smtClean="0"/>
              <a:t>What about non-supportive browsers?</a:t>
            </a:r>
            <a:endParaRPr lang="en-US" dirty="0"/>
          </a:p>
        </p:txBody>
      </p:sp>
      <p:sp>
        <p:nvSpPr>
          <p:cNvPr id="3" name="Content Placeholder 2"/>
          <p:cNvSpPr>
            <a:spLocks noGrp="1"/>
          </p:cNvSpPr>
          <p:nvPr>
            <p:ph idx="1"/>
          </p:nvPr>
        </p:nvSpPr>
        <p:spPr>
          <a:xfrm>
            <a:off x="457200" y="1851215"/>
            <a:ext cx="8229600" cy="1144929"/>
          </a:xfrm>
        </p:spPr>
        <p:txBody>
          <a:bodyPr>
            <a:noAutofit/>
          </a:bodyPr>
          <a:lstStyle/>
          <a:p>
            <a:r>
              <a:rPr lang="en-US" dirty="0" smtClean="0">
                <a:solidFill>
                  <a:schemeClr val="accent5"/>
                </a:solidFill>
              </a:rPr>
              <a:t>css3-mediaqueries-js</a:t>
            </a:r>
            <a:r>
              <a:rPr lang="en-US" dirty="0" smtClean="0"/>
              <a:t> by </a:t>
            </a:r>
            <a:r>
              <a:rPr lang="en-US" dirty="0" err="1" smtClean="0"/>
              <a:t>Wouter</a:t>
            </a:r>
            <a:r>
              <a:rPr lang="en-US" dirty="0" smtClean="0"/>
              <a:t> van der </a:t>
            </a:r>
            <a:r>
              <a:rPr lang="en-US" dirty="0" err="1" smtClean="0"/>
              <a:t>Graaf</a:t>
            </a:r>
            <a:endParaRPr lang="en-US" dirty="0" smtClean="0"/>
          </a:p>
          <a:p>
            <a:r>
              <a:rPr lang="en-US" dirty="0" smtClean="0"/>
              <a:t>Just include the script in your pages</a:t>
            </a:r>
          </a:p>
          <a:p>
            <a:r>
              <a:rPr lang="en-US" dirty="0" smtClean="0"/>
              <a:t>Parses the CSS and applies style for positive media tests</a:t>
            </a:r>
            <a:endParaRPr lang="en-US" dirty="0"/>
          </a:p>
        </p:txBody>
      </p:sp>
    </p:spTree>
    <p:extLst>
      <p:ext uri="{BB962C8B-B14F-4D97-AF65-F5344CB8AC3E}">
        <p14:creationId xmlns:p14="http://schemas.microsoft.com/office/powerpoint/2010/main" val="1680107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we viewed the web</a:t>
            </a:r>
            <a:endParaRPr lang="en-US" dirty="0"/>
          </a:p>
        </p:txBody>
      </p:sp>
      <p:sp>
        <p:nvSpPr>
          <p:cNvPr id="5" name="Content Placeholder 4"/>
          <p:cNvSpPr>
            <a:spLocks noGrp="1"/>
          </p:cNvSpPr>
          <p:nvPr>
            <p:ph idx="1"/>
          </p:nvPr>
        </p:nvSpPr>
        <p:spPr>
          <a:xfrm>
            <a:off x="389436" y="1447803"/>
            <a:ext cx="8363938" cy="332399"/>
          </a:xfrm>
        </p:spPr>
        <p:txBody>
          <a:bodyPr>
            <a:noAutofit/>
          </a:bodyPr>
          <a:lstStyle/>
          <a:p>
            <a:r>
              <a:rPr lang="en-US" dirty="0" smtClean="0"/>
              <a:t>The Desktop Browser</a:t>
            </a:r>
            <a:endParaRPr lang="en-US" dirty="0"/>
          </a:p>
        </p:txBody>
      </p:sp>
    </p:spTree>
    <p:extLst>
      <p:ext uri="{BB962C8B-B14F-4D97-AF65-F5344CB8AC3E}">
        <p14:creationId xmlns:p14="http://schemas.microsoft.com/office/powerpoint/2010/main" val="21938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to think about?	</a:t>
            </a:r>
            <a:endParaRPr lang="en-US" dirty="0"/>
          </a:p>
        </p:txBody>
      </p:sp>
      <p:sp>
        <p:nvSpPr>
          <p:cNvPr id="3" name="Content Placeholder 2"/>
          <p:cNvSpPr>
            <a:spLocks noGrp="1"/>
          </p:cNvSpPr>
          <p:nvPr>
            <p:ph idx="1"/>
          </p:nvPr>
        </p:nvSpPr>
        <p:spPr/>
        <p:txBody>
          <a:bodyPr>
            <a:noAutofit/>
          </a:bodyPr>
          <a:lstStyle/>
          <a:p>
            <a:r>
              <a:rPr lang="en-US" dirty="0" smtClean="0"/>
              <a:t>Adjust elements to make them more touch-friendly.</a:t>
            </a:r>
          </a:p>
          <a:p>
            <a:r>
              <a:rPr lang="en-US" dirty="0" smtClean="0"/>
              <a:t>Adjusting text for more readability.</a:t>
            </a:r>
          </a:p>
          <a:p>
            <a:r>
              <a:rPr lang="en-US" dirty="0" smtClean="0"/>
              <a:t>Show jump links to eliminate lengthy scrolling.</a:t>
            </a:r>
          </a:p>
          <a:p>
            <a:r>
              <a:rPr lang="en-US" dirty="0" smtClean="0"/>
              <a:t>Image swapping.</a:t>
            </a:r>
          </a:p>
          <a:p>
            <a:r>
              <a:rPr lang="en-US" dirty="0" smtClean="0"/>
              <a:t>Customized print styling.</a:t>
            </a:r>
            <a:endParaRPr lang="en-US" dirty="0"/>
          </a:p>
        </p:txBody>
      </p:sp>
    </p:spTree>
    <p:extLst>
      <p:ext uri="{BB962C8B-B14F-4D97-AF65-F5344CB8AC3E}">
        <p14:creationId xmlns:p14="http://schemas.microsoft.com/office/powerpoint/2010/main" val="2139970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Ummm</a:t>
            </a:r>
            <a:r>
              <a:rPr lang="en-US" dirty="0" smtClean="0"/>
              <a:t>, is there something I can already use?</a:t>
            </a:r>
            <a:endParaRPr lang="en-US" dirty="0"/>
          </a:p>
        </p:txBody>
      </p:sp>
      <p:sp>
        <p:nvSpPr>
          <p:cNvPr id="3" name="Content Placeholder 2"/>
          <p:cNvSpPr>
            <a:spLocks noGrp="1"/>
          </p:cNvSpPr>
          <p:nvPr>
            <p:ph idx="1"/>
          </p:nvPr>
        </p:nvSpPr>
        <p:spPr>
          <a:xfrm>
            <a:off x="389436" y="1447799"/>
            <a:ext cx="8363938" cy="443198"/>
          </a:xfrm>
        </p:spPr>
        <p:txBody>
          <a:bodyPr>
            <a:normAutofit fontScale="92500" lnSpcReduction="20000"/>
          </a:bodyPr>
          <a:lstStyle/>
          <a:p>
            <a:r>
              <a:rPr lang="en-US" dirty="0" smtClean="0"/>
              <a:t>Yes! Andy Clarke did some of the work for you!</a:t>
            </a:r>
            <a:endParaRPr lang="en-US" dirty="0"/>
          </a:p>
        </p:txBody>
      </p:sp>
      <p:pic>
        <p:nvPicPr>
          <p:cNvPr id="3074"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206438"/>
            <a:ext cx="6255860" cy="3960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2738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 – Stunning CSS3</a:t>
            </a:r>
            <a:endParaRPr lang="en-US" dirty="0"/>
          </a:p>
        </p:txBody>
      </p:sp>
      <p:sp>
        <p:nvSpPr>
          <p:cNvPr id="11" name="Content Placeholder 2"/>
          <p:cNvSpPr>
            <a:spLocks noGrp="1"/>
          </p:cNvSpPr>
          <p:nvPr>
            <p:ph idx="1"/>
          </p:nvPr>
        </p:nvSpPr>
        <p:spPr>
          <a:xfrm>
            <a:off x="457200" y="5901193"/>
            <a:ext cx="8229600" cy="332399"/>
          </a:xfrm>
        </p:spPr>
        <p:txBody>
          <a:bodyPr>
            <a:noAutofit/>
          </a:bodyPr>
          <a:lstStyle/>
          <a:p>
            <a:pPr marL="0" indent="0" algn="ctr">
              <a:buNone/>
            </a:pPr>
            <a:r>
              <a:rPr lang="en-US" b="1" dirty="0" smtClean="0">
                <a:solidFill>
                  <a:schemeClr val="accent5"/>
                </a:solidFill>
              </a:rPr>
              <a:t>http://stunningcss3.com</a:t>
            </a:r>
            <a:endParaRPr lang="en-US" b="1" dirty="0">
              <a:solidFill>
                <a:schemeClr val="accent5"/>
              </a:solidFill>
            </a:endParaRPr>
          </a:p>
        </p:txBody>
      </p:sp>
      <p:pic>
        <p:nvPicPr>
          <p:cNvPr id="10" name="Picture 9"/>
          <p:cNvPicPr>
            <a:picLocks noChangeAspect="1"/>
          </p:cNvPicPr>
          <p:nvPr/>
        </p:nvPicPr>
        <p:blipFill>
          <a:blip r:embed="rId2"/>
          <a:stretch>
            <a:fillRect/>
          </a:stretch>
        </p:blipFill>
        <p:spPr>
          <a:xfrm>
            <a:off x="2889347" y="1556792"/>
            <a:ext cx="3410846" cy="4313915"/>
          </a:xfrm>
          <a:prstGeom prst="rect">
            <a:avLst/>
          </a:prstGeom>
          <a:effectLst>
            <a:glow rad="139700">
              <a:schemeClr val="accent6">
                <a:satMod val="175000"/>
                <a:alpha val="40000"/>
              </a:schemeClr>
            </a:glow>
          </a:effectLst>
        </p:spPr>
      </p:pic>
    </p:spTree>
    <p:extLst>
      <p:ext uri="{BB962C8B-B14F-4D97-AF65-F5344CB8AC3E}">
        <p14:creationId xmlns:p14="http://schemas.microsoft.com/office/powerpoint/2010/main" val="233027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1218795"/>
          </a:xfrm>
        </p:spPr>
        <p:txBody>
          <a:bodyPr/>
          <a:lstStyle/>
          <a:p>
            <a:r>
              <a:rPr lang="en-US" dirty="0"/>
              <a:t>Responsive Web Design Techniques, Tools and Design Strategies</a:t>
            </a:r>
          </a:p>
        </p:txBody>
      </p:sp>
      <p:sp>
        <p:nvSpPr>
          <p:cNvPr id="3" name="TextBox 2"/>
          <p:cNvSpPr txBox="1"/>
          <p:nvPr/>
        </p:nvSpPr>
        <p:spPr>
          <a:xfrm>
            <a:off x="1586008" y="5945474"/>
            <a:ext cx="5548289" cy="553998"/>
          </a:xfrm>
          <a:prstGeom prst="rect">
            <a:avLst/>
          </a:prstGeom>
          <a:noFill/>
        </p:spPr>
        <p:txBody>
          <a:bodyPr wrap="square" lIns="0" tIns="0" rIns="0" bIns="0" rtlCol="0">
            <a:spAutoFit/>
          </a:bodyPr>
          <a:lstStyle/>
          <a:p>
            <a:r>
              <a:rPr lang="en-US" b="1" dirty="0">
                <a:solidFill>
                  <a:schemeClr val="accent5"/>
                </a:solidFill>
              </a:rPr>
              <a:t>http://www.smashingmagazine.com/2011/07/22/responsive-web-design-techniques-tools-and-design-strategies/</a:t>
            </a:r>
            <a:endParaRPr lang="en-US" b="1" dirty="0" smtClean="0">
              <a:solidFill>
                <a:schemeClr val="accent5"/>
              </a:solidFill>
            </a:endParaRPr>
          </a:p>
        </p:txBody>
      </p:sp>
      <p:pic>
        <p:nvPicPr>
          <p:cNvPr id="614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04" y="2060848"/>
            <a:ext cx="5614567" cy="36679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415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Enthusiast Site</a:t>
            </a:r>
            <a:endParaRPr lang="en-US" dirty="0"/>
          </a:p>
        </p:txBody>
      </p:sp>
      <p:sp>
        <p:nvSpPr>
          <p:cNvPr id="3" name="Content Placeholder 2"/>
          <p:cNvSpPr>
            <a:spLocks noGrp="1"/>
          </p:cNvSpPr>
          <p:nvPr>
            <p:ph idx="1"/>
          </p:nvPr>
        </p:nvSpPr>
        <p:spPr>
          <a:xfrm>
            <a:off x="457200" y="5820511"/>
            <a:ext cx="8229600" cy="332399"/>
          </a:xfrm>
        </p:spPr>
        <p:txBody>
          <a:bodyPr>
            <a:noAutofit/>
          </a:bodyPr>
          <a:lstStyle/>
          <a:p>
            <a:pPr marL="0" indent="0" algn="ctr">
              <a:buNone/>
            </a:pPr>
            <a:r>
              <a:rPr lang="en-US" sz="3000" b="1" dirty="0" smtClean="0">
                <a:solidFill>
                  <a:schemeClr val="accent5"/>
                </a:solidFill>
              </a:rPr>
              <a:t>http://</a:t>
            </a:r>
            <a:r>
              <a:rPr lang="en-US" sz="3000" b="1" dirty="0" err="1" smtClean="0">
                <a:solidFill>
                  <a:schemeClr val="accent5"/>
                </a:solidFill>
              </a:rPr>
              <a:t>mediaqueri.es</a:t>
            </a:r>
            <a:endParaRPr lang="en-US" sz="3000" b="1" dirty="0">
              <a:solidFill>
                <a:schemeClr val="accent5"/>
              </a:solidFill>
            </a:endParaRPr>
          </a:p>
        </p:txBody>
      </p:sp>
      <p:pic>
        <p:nvPicPr>
          <p:cNvPr id="4" name="Picture 3" descr="Safari 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303339"/>
            <a:ext cx="4643238" cy="4402871"/>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355299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Spec</a:t>
            </a:r>
            <a:endParaRPr lang="en-US" dirty="0"/>
          </a:p>
        </p:txBody>
      </p:sp>
      <p:sp>
        <p:nvSpPr>
          <p:cNvPr id="3" name="Content Placeholder 2"/>
          <p:cNvSpPr>
            <a:spLocks noGrp="1"/>
          </p:cNvSpPr>
          <p:nvPr>
            <p:ph idx="1"/>
          </p:nvPr>
        </p:nvSpPr>
        <p:spPr>
          <a:xfrm>
            <a:off x="302997" y="5445224"/>
            <a:ext cx="8458200" cy="332399"/>
          </a:xfrm>
        </p:spPr>
        <p:txBody>
          <a:bodyPr>
            <a:noAutofit/>
          </a:bodyPr>
          <a:lstStyle/>
          <a:p>
            <a:pPr marL="0" indent="0" algn="ctr">
              <a:buNone/>
            </a:pPr>
            <a:r>
              <a:rPr lang="en-US" b="1" dirty="0">
                <a:solidFill>
                  <a:schemeClr val="accent5"/>
                </a:solidFill>
              </a:rPr>
              <a:t>http://www.w3.org/TR/css3-mediaqueries/</a:t>
            </a:r>
          </a:p>
        </p:txBody>
      </p:sp>
      <p:pic>
        <p:nvPicPr>
          <p:cNvPr id="4" name="Picture 3" descr="LittleSnapper.png"/>
          <p:cNvPicPr>
            <a:picLocks/>
          </p:cNvPicPr>
          <p:nvPr/>
        </p:nvPicPr>
        <p:blipFill>
          <a:blip r:embed="rId3">
            <a:extLst>
              <a:ext uri="{28A0092B-C50C-407E-A947-70E740481C1C}">
                <a14:useLocalDpi xmlns:a14="http://schemas.microsoft.com/office/drawing/2010/main" val="0"/>
              </a:ext>
            </a:extLst>
          </a:blip>
          <a:stretch>
            <a:fillRect/>
          </a:stretch>
        </p:blipFill>
        <p:spPr>
          <a:xfrm>
            <a:off x="1041205" y="1431347"/>
            <a:ext cx="6954298" cy="3995306"/>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76951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Hey, what was that something else?</a:t>
            </a:r>
            <a:endParaRPr lang="en-US" dirty="0"/>
          </a:p>
        </p:txBody>
      </p:sp>
      <p:sp>
        <p:nvSpPr>
          <p:cNvPr id="3" name="Text Placeholder 2"/>
          <p:cNvSpPr>
            <a:spLocks noGrp="1"/>
          </p:cNvSpPr>
          <p:nvPr>
            <p:ph type="body" sz="quarter" idx="10"/>
          </p:nvPr>
        </p:nvSpPr>
        <p:spPr>
          <a:xfrm>
            <a:off x="389436" y="1447799"/>
            <a:ext cx="8363938" cy="2813078"/>
          </a:xfrm>
        </p:spPr>
        <p:txBody>
          <a:bodyPr>
            <a:noAutofit/>
          </a:bodyPr>
          <a:lstStyle/>
          <a:p>
            <a:r>
              <a:rPr lang="en-US" dirty="0" smtClean="0"/>
              <a:t>Design.</a:t>
            </a:r>
          </a:p>
          <a:p>
            <a:pPr lvl="1"/>
            <a:r>
              <a:rPr lang="en-US" dirty="0" smtClean="0"/>
              <a:t>Do we start with mobile-first?</a:t>
            </a:r>
          </a:p>
          <a:p>
            <a:pPr lvl="1"/>
            <a:r>
              <a:rPr lang="en-US" dirty="0" smtClean="0"/>
              <a:t>Is it best that all sites are responsive?</a:t>
            </a:r>
          </a:p>
          <a:p>
            <a:pPr lvl="1"/>
            <a:r>
              <a:rPr lang="en-US" dirty="0" smtClean="0"/>
              <a:t>Do we need or want to do visual comps for every device?</a:t>
            </a:r>
          </a:p>
          <a:p>
            <a:pPr lvl="1"/>
            <a:r>
              <a:rPr lang="en-US" dirty="0" smtClean="0"/>
              <a:t>Don’t dismiss mobile as walking and looking something up.</a:t>
            </a:r>
          </a:p>
          <a:p>
            <a:pPr lvl="1"/>
            <a:r>
              <a:rPr lang="en-US" dirty="0" smtClean="0"/>
              <a:t>We are at the beginning, that’s what makes this interesting!</a:t>
            </a:r>
            <a:endParaRPr lang="en-US" dirty="0"/>
          </a:p>
        </p:txBody>
      </p:sp>
    </p:spTree>
    <p:extLst>
      <p:ext uri="{BB962C8B-B14F-4D97-AF65-F5344CB8AC3E}">
        <p14:creationId xmlns:p14="http://schemas.microsoft.com/office/powerpoint/2010/main" val="69933874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olewis\Desktop\RWD-fea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194" y="1238250"/>
            <a:ext cx="7145611" cy="4381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457200" y="5619751"/>
            <a:ext cx="8229600" cy="332399"/>
          </a:xfrm>
          <a:prstGeom prst="rect">
            <a:avLst/>
          </a:prstGeom>
        </p:spPr>
        <p:txBody>
          <a:bodyPr>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en-US" b="1" dirty="0" smtClean="0">
                <a:solidFill>
                  <a:schemeClr val="accent5"/>
                </a:solidFill>
              </a:rPr>
              <a:t>http://abookapart.com</a:t>
            </a:r>
            <a:endParaRPr lang="en-US" b="1" dirty="0">
              <a:solidFill>
                <a:schemeClr val="accent5"/>
              </a:solidFill>
            </a:endParaRPr>
          </a:p>
        </p:txBody>
      </p:sp>
      <p:sp>
        <p:nvSpPr>
          <p:cNvPr id="4" name="Title 1"/>
          <p:cNvSpPr txBox="1">
            <a:spLocks/>
          </p:cNvSpPr>
          <p:nvPr/>
        </p:nvSpPr>
        <p:spPr>
          <a:xfrm>
            <a:off x="389436" y="228600"/>
            <a:ext cx="8363938"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3200" dirty="0" smtClean="0">
                <a:solidFill>
                  <a:schemeClr val="accent1"/>
                </a:solidFill>
                <a:latin typeface="Segoe" pitchFamily="34" charset="0"/>
              </a:rPr>
              <a:t>The Book – Responsive Web Design</a:t>
            </a:r>
            <a:endParaRPr lang="en-US" sz="3200" dirty="0">
              <a:solidFill>
                <a:schemeClr val="accent1"/>
              </a:solidFill>
              <a:latin typeface="Segoe" pitchFamily="34" charset="0"/>
            </a:endParaRPr>
          </a:p>
        </p:txBody>
      </p:sp>
    </p:spTree>
    <p:extLst>
      <p:ext uri="{BB962C8B-B14F-4D97-AF65-F5344CB8AC3E}">
        <p14:creationId xmlns:p14="http://schemas.microsoft.com/office/powerpoint/2010/main" val="187050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a:p>
            <a:r>
              <a:rPr lang="en-US" dirty="0" smtClean="0"/>
              <a:t>Deck, demos, links are at: </a:t>
            </a:r>
            <a:r>
              <a:rPr lang="en-US" dirty="0" smtClean="0">
                <a:solidFill>
                  <a:schemeClr val="accent5"/>
                </a:solidFill>
              </a:rPr>
              <a:t>asimplepixel.tumblr.com</a:t>
            </a:r>
          </a:p>
          <a:p>
            <a:r>
              <a:rPr lang="en-US" dirty="0" smtClean="0"/>
              <a:t>Also, follow </a:t>
            </a:r>
            <a:r>
              <a:rPr lang="en-US" dirty="0" smtClean="0">
                <a:solidFill>
                  <a:schemeClr val="accent5"/>
                </a:solidFill>
              </a:rPr>
              <a:t>@</a:t>
            </a:r>
            <a:r>
              <a:rPr lang="en-US" dirty="0" err="1" smtClean="0">
                <a:solidFill>
                  <a:schemeClr val="accent5"/>
                </a:solidFill>
              </a:rPr>
              <a:t>tommylee</a:t>
            </a:r>
            <a:r>
              <a:rPr lang="en-US" dirty="0" smtClean="0">
                <a:solidFill>
                  <a:schemeClr val="accent5"/>
                </a:solidFill>
              </a:rPr>
              <a:t> </a:t>
            </a:r>
            <a:r>
              <a:rPr lang="en-US" dirty="0" smtClean="0"/>
              <a:t>if you like the HTML5, CSS3, Design, Brutality and Pets</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4349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10976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we view the web today</a:t>
            </a:r>
            <a:endParaRPr lang="en-US" dirty="0"/>
          </a:p>
        </p:txBody>
      </p:sp>
      <p:sp>
        <p:nvSpPr>
          <p:cNvPr id="5" name="Content Placeholder 4"/>
          <p:cNvSpPr>
            <a:spLocks noGrp="1"/>
          </p:cNvSpPr>
          <p:nvPr>
            <p:ph idx="1"/>
          </p:nvPr>
        </p:nvSpPr>
        <p:spPr/>
        <p:txBody>
          <a:bodyPr>
            <a:noAutofit/>
          </a:bodyPr>
          <a:lstStyle/>
          <a:p>
            <a:r>
              <a:rPr lang="en-US" dirty="0" smtClean="0"/>
              <a:t>The Desktop Browser</a:t>
            </a:r>
          </a:p>
          <a:p>
            <a:r>
              <a:rPr lang="en-US" dirty="0" smtClean="0"/>
              <a:t>Mobile Browsers</a:t>
            </a:r>
          </a:p>
          <a:p>
            <a:r>
              <a:rPr lang="en-US" dirty="0" smtClean="0"/>
              <a:t>Tablet form-factors</a:t>
            </a:r>
          </a:p>
          <a:p>
            <a:r>
              <a:rPr lang="en-US" dirty="0" smtClean="0"/>
              <a:t>Televisions</a:t>
            </a:r>
          </a:p>
          <a:p>
            <a:r>
              <a:rPr lang="en-US" dirty="0" smtClean="0"/>
              <a:t>Game Consoles</a:t>
            </a:r>
          </a:p>
          <a:p>
            <a:r>
              <a:rPr lang="en-US" dirty="0" smtClean="0"/>
              <a:t>More…</a:t>
            </a:r>
          </a:p>
          <a:p>
            <a:endParaRPr lang="en-US" dirty="0"/>
          </a:p>
        </p:txBody>
      </p:sp>
      <p:pic>
        <p:nvPicPr>
          <p:cNvPr id="6" name="Picture 5"/>
          <p:cNvPicPr>
            <a:picLocks noChangeAspect="1"/>
          </p:cNvPicPr>
          <p:nvPr/>
        </p:nvPicPr>
        <p:blipFill rotWithShape="1">
          <a:blip r:embed="rId2" cstate="print">
            <a:duotone>
              <a:prstClr val="black"/>
              <a:schemeClr val="tx2">
                <a:tint val="45000"/>
                <a:satMod val="400000"/>
              </a:schemeClr>
            </a:duotone>
            <a:extLst>
              <a:ext uri="{28A0092B-C50C-407E-A947-70E740481C1C}">
                <a14:useLocalDpi xmlns:a14="http://schemas.microsoft.com/office/drawing/2010/main" val="0"/>
              </a:ext>
            </a:extLst>
          </a:blip>
          <a:srcRect b="-1268"/>
          <a:stretch/>
        </p:blipFill>
        <p:spPr>
          <a:xfrm>
            <a:off x="3810458" y="3850585"/>
            <a:ext cx="2743236" cy="167797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651" y="3645460"/>
            <a:ext cx="1010342" cy="1000674"/>
          </a:xfrm>
          <a:prstGeom prst="rect">
            <a:avLst/>
          </a:prstGeom>
          <a:noFill/>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0020" y="2422958"/>
            <a:ext cx="1227758" cy="1158198"/>
          </a:xfrm>
          <a:prstGeom prst="rect">
            <a:avLst/>
          </a:prstGeom>
          <a:noFill/>
          <a:ln>
            <a:no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0019" y="4122474"/>
            <a:ext cx="1598767" cy="1370536"/>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77459" y="2465705"/>
            <a:ext cx="1646251" cy="1494404"/>
          </a:xfrm>
          <a:prstGeom prst="rect">
            <a:avLst/>
          </a:prstGeom>
          <a:noFill/>
          <a:ln>
            <a:no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9428" y="1855795"/>
            <a:ext cx="646788" cy="1357112"/>
          </a:xfrm>
          <a:prstGeom prst="rect">
            <a:avLst/>
          </a:prstGeom>
          <a:noFill/>
          <a:ln>
            <a:noFill/>
          </a:ln>
        </p:spPr>
      </p:pic>
      <p:sp>
        <p:nvSpPr>
          <p:cNvPr id="2" name="TextBox 1"/>
          <p:cNvSpPr txBox="1"/>
          <p:nvPr/>
        </p:nvSpPr>
        <p:spPr>
          <a:xfrm>
            <a:off x="211847" y="6024283"/>
            <a:ext cx="8544469" cy="492443"/>
          </a:xfrm>
          <a:prstGeom prst="rect">
            <a:avLst/>
          </a:prstGeom>
          <a:noFill/>
        </p:spPr>
        <p:txBody>
          <a:bodyPr wrap="square" lIns="0" tIns="0" rIns="0" bIns="0" rtlCol="0">
            <a:spAutoFit/>
          </a:bodyPr>
          <a:lstStyle/>
          <a:p>
            <a:pPr algn="r"/>
            <a:r>
              <a:rPr lang="en-US" sz="3200" b="1" dirty="0" smtClean="0">
                <a:solidFill>
                  <a:schemeClr val="accent5"/>
                </a:solidFill>
              </a:rPr>
              <a:t>Yeah, so what’s the problem?</a:t>
            </a:r>
          </a:p>
        </p:txBody>
      </p:sp>
    </p:spTree>
    <p:extLst>
      <p:ext uri="{BB962C8B-B14F-4D97-AF65-F5344CB8AC3E}">
        <p14:creationId xmlns:p14="http://schemas.microsoft.com/office/powerpoint/2010/main" val="38699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Anti-Pattern</a:t>
            </a:r>
            <a:endParaRPr lang="en-US" dirty="0"/>
          </a:p>
        </p:txBody>
      </p:sp>
      <p:sp>
        <p:nvSpPr>
          <p:cNvPr id="4" name="Text Placeholder 3"/>
          <p:cNvSpPr>
            <a:spLocks noGrp="1"/>
          </p:cNvSpPr>
          <p:nvPr>
            <p:ph type="body" idx="1"/>
          </p:nvPr>
        </p:nvSpPr>
        <p:spPr/>
        <p:txBody>
          <a:bodyPr>
            <a:normAutofit/>
          </a:bodyPr>
          <a:lstStyle/>
          <a:p>
            <a:r>
              <a:rPr lang="en-US" sz="3200" dirty="0" smtClean="0"/>
              <a:t>demo</a:t>
            </a:r>
            <a:endParaRPr lang="en-US" sz="3200" dirty="0"/>
          </a:p>
        </p:txBody>
      </p:sp>
    </p:spTree>
    <p:extLst>
      <p:ext uri="{BB962C8B-B14F-4D97-AF65-F5344CB8AC3E}">
        <p14:creationId xmlns:p14="http://schemas.microsoft.com/office/powerpoint/2010/main" val="291725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olewis\Desktop\rwd-arti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524328" cy="521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93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Responsive Web Design</a:t>
            </a:r>
            <a:endParaRPr lang="en-US" dirty="0"/>
          </a:p>
        </p:txBody>
      </p:sp>
      <p:sp>
        <p:nvSpPr>
          <p:cNvPr id="3" name="Text Placeholder 2"/>
          <p:cNvSpPr>
            <a:spLocks noGrp="1"/>
          </p:cNvSpPr>
          <p:nvPr>
            <p:ph type="body" sz="quarter" idx="10"/>
          </p:nvPr>
        </p:nvSpPr>
        <p:spPr>
          <a:xfrm>
            <a:off x="389436" y="1447799"/>
            <a:ext cx="8363938" cy="1969770"/>
          </a:xfrm>
        </p:spPr>
        <p:txBody>
          <a:bodyPr/>
          <a:lstStyle/>
          <a:p>
            <a:r>
              <a:rPr lang="en-US" dirty="0" smtClean="0"/>
              <a:t>Thinking of the user’s needs instead of ours.</a:t>
            </a:r>
          </a:p>
          <a:p>
            <a:r>
              <a:rPr lang="en-US" dirty="0" smtClean="0"/>
              <a:t>Adapt to various device capabilities instead of configurations.</a:t>
            </a:r>
          </a:p>
          <a:p>
            <a:r>
              <a:rPr lang="en-US" dirty="0" smtClean="0"/>
              <a:t>Help future-proof our sites.</a:t>
            </a:r>
          </a:p>
        </p:txBody>
      </p:sp>
    </p:spTree>
    <p:extLst>
      <p:ext uri="{BB962C8B-B14F-4D97-AF65-F5344CB8AC3E}">
        <p14:creationId xmlns:p14="http://schemas.microsoft.com/office/powerpoint/2010/main" val="60688755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far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82" y="699247"/>
            <a:ext cx="4797536" cy="2037289"/>
          </a:xfrm>
          <a:prstGeom prst="rect">
            <a:avLst/>
          </a:prstGeom>
          <a:effectLst>
            <a:glow rad="63500">
              <a:schemeClr val="accent6">
                <a:satMod val="175000"/>
                <a:alpha val="40000"/>
              </a:schemeClr>
            </a:glow>
          </a:effectLst>
        </p:spPr>
      </p:pic>
      <p:pic>
        <p:nvPicPr>
          <p:cNvPr id="3" name="Picture 2" descr="Safari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4398" y="1895687"/>
            <a:ext cx="4811898" cy="2078814"/>
          </a:xfrm>
          <a:prstGeom prst="rect">
            <a:avLst/>
          </a:prstGeom>
          <a:effectLst>
            <a:glow rad="63500">
              <a:schemeClr val="accent6">
                <a:satMod val="175000"/>
                <a:alpha val="40000"/>
              </a:schemeClr>
            </a:glow>
          </a:effectLst>
        </p:spPr>
      </p:pic>
      <p:pic>
        <p:nvPicPr>
          <p:cNvPr id="5" name="Picture 4" descr="Safari 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8" y="3032897"/>
            <a:ext cx="4826410" cy="2049272"/>
          </a:xfrm>
          <a:prstGeom prst="rect">
            <a:avLst/>
          </a:prstGeom>
          <a:effectLst>
            <a:glow rad="63500">
              <a:schemeClr val="accent6">
                <a:satMod val="175000"/>
                <a:alpha val="40000"/>
              </a:schemeClr>
            </a:glow>
          </a:effectLst>
        </p:spPr>
      </p:pic>
      <p:sp>
        <p:nvSpPr>
          <p:cNvPr id="8" name="Text Placeholder 7"/>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5301622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Responsive Web Design</a:t>
            </a:r>
            <a:endParaRPr lang="en-US" dirty="0"/>
          </a:p>
        </p:txBody>
      </p:sp>
      <p:sp>
        <p:nvSpPr>
          <p:cNvPr id="3" name="Text Placeholder 2"/>
          <p:cNvSpPr>
            <a:spLocks noGrp="1"/>
          </p:cNvSpPr>
          <p:nvPr>
            <p:ph type="body" sz="quarter" idx="10"/>
          </p:nvPr>
        </p:nvSpPr>
        <p:spPr>
          <a:xfrm>
            <a:off x="389436" y="1447800"/>
            <a:ext cx="8363938" cy="2068259"/>
          </a:xfrm>
        </p:spPr>
        <p:txBody>
          <a:bodyPr/>
          <a:lstStyle/>
          <a:p>
            <a:r>
              <a:rPr lang="en-US" dirty="0" smtClean="0"/>
              <a:t>A flexible, grid-based layout,</a:t>
            </a:r>
          </a:p>
          <a:p>
            <a:r>
              <a:rPr lang="en-US" dirty="0" smtClean="0"/>
              <a:t>Flexible images and media, and</a:t>
            </a:r>
          </a:p>
          <a:p>
            <a:r>
              <a:rPr lang="en-US" dirty="0" smtClean="0"/>
              <a:t>Media queries.</a:t>
            </a:r>
          </a:p>
          <a:p>
            <a:r>
              <a:rPr lang="en-US" dirty="0" smtClean="0"/>
              <a:t>Something else.</a:t>
            </a:r>
            <a:endParaRPr lang="en-US" dirty="0"/>
          </a:p>
        </p:txBody>
      </p:sp>
    </p:spTree>
    <p:extLst>
      <p:ext uri="{BB962C8B-B14F-4D97-AF65-F5344CB8AC3E}">
        <p14:creationId xmlns:p14="http://schemas.microsoft.com/office/powerpoint/2010/main" val="216159748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7228</TotalTime>
  <Words>1267</Words>
  <Application>Microsoft Office PowerPoint</Application>
  <PresentationFormat>On-screen Show (4:3)</PresentationFormat>
  <Paragraphs>225</Paragraphs>
  <Slides>40</Slides>
  <Notes>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Responsive Web Design: The View of the World Depends on the Glasses I Wear</vt:lpstr>
      <vt:lpstr>How we viewed the web</vt:lpstr>
      <vt:lpstr>How we view the web today</vt:lpstr>
      <vt:lpstr>The Anti-Pattern</vt:lpstr>
      <vt:lpstr>PowerPoint Presentation</vt:lpstr>
      <vt:lpstr>Responsive Web Design</vt:lpstr>
      <vt:lpstr>PowerPoint Presentation</vt:lpstr>
      <vt:lpstr>Elements of Responsive Web Design</vt:lpstr>
      <vt:lpstr>Flexible, Grid-based Layout</vt:lpstr>
      <vt:lpstr>Ok, so what’s the problem?</vt:lpstr>
      <vt:lpstr>The Solution</vt:lpstr>
      <vt:lpstr>The Algorithm &amp; Calculation</vt:lpstr>
      <vt:lpstr>The Algorithm &amp; Calculation</vt:lpstr>
      <vt:lpstr>Didn’t You Say Something About a Grid?</vt:lpstr>
      <vt:lpstr>Flexible Images and Media</vt:lpstr>
      <vt:lpstr>A Simple Solution</vt:lpstr>
      <vt:lpstr>PowerPoint Presentation</vt:lpstr>
      <vt:lpstr>Another possibility</vt:lpstr>
      <vt:lpstr>Media Queries</vt:lpstr>
      <vt:lpstr>In CSS 2.1…</vt:lpstr>
      <vt:lpstr>CSS3 Media Queries</vt:lpstr>
      <vt:lpstr>Simple Example</vt:lpstr>
      <vt:lpstr>Other Queries</vt:lpstr>
      <vt:lpstr>Can Be Declared…</vt:lpstr>
      <vt:lpstr>Supported Media Properties</vt:lpstr>
      <vt:lpstr>Let’s take a look…</vt:lpstr>
      <vt:lpstr>What about devices?</vt:lpstr>
      <vt:lpstr>What about non-supportive browsers?</vt:lpstr>
      <vt:lpstr>What else to think about? </vt:lpstr>
      <vt:lpstr>Ummm, is there something I can already use?</vt:lpstr>
      <vt:lpstr>The Book – Stunning CSS3</vt:lpstr>
      <vt:lpstr>Responsive Web Design Techniques, Tools and Design Strategies</vt:lpstr>
      <vt:lpstr>The Enthusiast Site</vt:lpstr>
      <vt:lpstr>The Spec</vt:lpstr>
      <vt:lpstr>Hey, what was that something else?</vt:lpstr>
      <vt:lpstr>PowerPoint Presentation</vt:lpstr>
      <vt:lpstr>Thank You!</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267</cp:revision>
  <dcterms:created xsi:type="dcterms:W3CDTF">2011-04-01T05:55:34Z</dcterms:created>
  <dcterms:modified xsi:type="dcterms:W3CDTF">2011-08-31T07:14:38Z</dcterms:modified>
</cp:coreProperties>
</file>