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80" r:id="rId3"/>
    <p:sldMasterId id="2147483697" r:id="rId4"/>
  </p:sldMasterIdLst>
  <p:notesMasterIdLst>
    <p:notesMasterId r:id="rId33"/>
  </p:notesMasterIdLst>
  <p:sldIdLst>
    <p:sldId id="279" r:id="rId5"/>
    <p:sldId id="306" r:id="rId6"/>
    <p:sldId id="286" r:id="rId7"/>
    <p:sldId id="287" r:id="rId8"/>
    <p:sldId id="307"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2" r:id="rId22"/>
    <p:sldId id="321" r:id="rId23"/>
    <p:sldId id="323" r:id="rId24"/>
    <p:sldId id="324" r:id="rId25"/>
    <p:sldId id="325" r:id="rId26"/>
    <p:sldId id="282" r:id="rId27"/>
    <p:sldId id="305" r:id="rId28"/>
    <p:sldId id="326" r:id="rId29"/>
    <p:sldId id="327" r:id="rId30"/>
    <p:sldId id="328" r:id="rId31"/>
    <p:sldId id="32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89066" autoAdjust="0"/>
  </p:normalViewPr>
  <p:slideViewPr>
    <p:cSldViewPr>
      <p:cViewPr>
        <p:scale>
          <a:sx n="80" d="100"/>
          <a:sy n="80" d="100"/>
        </p:scale>
        <p:origin x="-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228600" indent="-228600">
              <a:buAutoNum type="arabicPeriod"/>
            </a:pP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171450" lvl="0" indent="-171450">
              <a:buFont typeface="Arial" charset="0"/>
              <a:buChar char="•"/>
            </a:pPr>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171450" indent="-171450">
              <a:buFont typeface="Arial" charset="0"/>
              <a:buChar char="•"/>
            </a:pPr>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171450" indent="-171450">
              <a:buFont typeface="Arial" charset="0"/>
              <a:buChar char="•"/>
            </a:pPr>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AU" dirty="0"/>
          </a:p>
        </p:txBody>
      </p:sp>
      <p:sp>
        <p:nvSpPr>
          <p:cNvPr id="4" name="Slide Number Placeholder 3"/>
          <p:cNvSpPr>
            <a:spLocks noGrp="1"/>
          </p:cNvSpPr>
          <p:nvPr>
            <p:ph type="sldNum" sz="quarter" idx="10"/>
          </p:nvPr>
        </p:nvSpPr>
        <p:spPr/>
        <p:txBody>
          <a:bodyPr/>
          <a:lstStyle/>
          <a:p>
            <a:fld id="{9D5AE561-79ED-416C-BAAA-7C4EC5D93824}" type="slidenum">
              <a:rPr lang="en-AU" smtClean="0"/>
              <a:t>4</a:t>
            </a:fld>
            <a:endParaRPr lang="en-AU"/>
          </a:p>
        </p:txBody>
      </p:sp>
    </p:spTree>
    <p:extLst>
      <p:ext uri="{BB962C8B-B14F-4D97-AF65-F5344CB8AC3E}">
        <p14:creationId xmlns:p14="http://schemas.microsoft.com/office/powerpoint/2010/main" val="2071311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2:53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2:53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06692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3160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428548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06593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231597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29728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128215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675377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71709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530850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62700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7079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33448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06551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1250747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05497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2600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37946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75000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33244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05439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40026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366818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48029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37350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572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34095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880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22091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51386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9546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08371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92748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15087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16252464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6466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00366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5880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27138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860037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477973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986218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89120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40582772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88806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0398648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641803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542101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amplifyjs.com/" TargetMode="External"/><Relationship Id="rId2" Type="http://schemas.openxmlformats.org/officeDocument/2006/relationships/hyperlink" Target="http://ravendb.net/" TargetMode="External"/><Relationship Id="rId1" Type="http://schemas.openxmlformats.org/officeDocument/2006/relationships/slideLayout" Target="../slideLayouts/slideLayout2.xml"/><Relationship Id="rId5" Type="http://schemas.openxmlformats.org/officeDocument/2006/relationships/hyperlink" Target="https://bitbucket.org/glav/journaliser/" TargetMode="External"/><Relationship Id="rId4" Type="http://schemas.openxmlformats.org/officeDocument/2006/relationships/hyperlink" Target="http://weblogs.asp.net/pglavich"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hyperlink" Target="http://technet.microsoft.com/en-au" TargetMode="External"/><Relationship Id="rId10" Type="http://schemas.openxmlformats.org/officeDocument/2006/relationships/image" Target="../media/image21.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Ideal</a:t>
            </a:r>
            <a:endParaRPr lang="en-US" dirty="0"/>
          </a:p>
        </p:txBody>
      </p:sp>
      <p:sp>
        <p:nvSpPr>
          <p:cNvPr id="3" name="Text Placeholder 2"/>
          <p:cNvSpPr>
            <a:spLocks noGrp="1"/>
          </p:cNvSpPr>
          <p:nvPr>
            <p:ph idx="1"/>
          </p:nvPr>
        </p:nvSpPr>
        <p:spPr>
          <a:xfrm>
            <a:off x="457200" y="1600200"/>
            <a:ext cx="4978896" cy="4525963"/>
          </a:xfrm>
        </p:spPr>
        <p:txBody>
          <a:bodyPr/>
          <a:lstStyle/>
          <a:p>
            <a:r>
              <a:rPr lang="en-AU" dirty="0"/>
              <a:t>Define our domain model /Entity / Classes/Objects – </a:t>
            </a:r>
            <a:r>
              <a:rPr lang="en-AU" b="1" dirty="0">
                <a:ln w="1905"/>
                <a:solidFill>
                  <a:schemeClr val="accent4"/>
                </a:solidFill>
                <a:effectLst>
                  <a:innerShdw blurRad="69850" dist="43180" dir="5400000">
                    <a:srgbClr val="000000">
                      <a:alpha val="65000"/>
                    </a:srgbClr>
                  </a:innerShdw>
                </a:effectLst>
              </a:rPr>
              <a:t>once only – no mapping</a:t>
            </a:r>
            <a:endParaRPr lang="en-AU" dirty="0">
              <a:solidFill>
                <a:schemeClr val="accent4"/>
              </a:solidFill>
            </a:endParaRPr>
          </a:p>
          <a:p>
            <a:r>
              <a:rPr lang="en-AU" dirty="0" smtClean="0"/>
              <a:t>Web </a:t>
            </a:r>
            <a:r>
              <a:rPr lang="en-AU" dirty="0"/>
              <a:t>app can cope with offline scenario AND domain model changes</a:t>
            </a:r>
          </a:p>
          <a:p>
            <a:pPr lvl="1"/>
            <a:r>
              <a:rPr lang="en-AU" sz="2800" dirty="0"/>
              <a:t> Not necessarily fully </a:t>
            </a:r>
            <a:r>
              <a:rPr lang="en-AU" sz="2800" dirty="0" smtClean="0"/>
              <a:t/>
            </a:r>
            <a:br>
              <a:rPr lang="en-AU" sz="2800" dirty="0" smtClean="0"/>
            </a:br>
            <a:r>
              <a:rPr lang="en-AU" sz="2800" dirty="0" smtClean="0"/>
              <a:t>functional</a:t>
            </a:r>
            <a:endParaRPr lang="en-AU" sz="2800"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1" name="Picture 2" descr="D:\Data\Graphics\StockImages\Funny\SmileyDogOnKey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348880"/>
            <a:ext cx="3845024" cy="274278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0587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“coping” with offline?</a:t>
            </a:r>
            <a:endParaRPr lang="en-US" dirty="0"/>
          </a:p>
        </p:txBody>
      </p:sp>
      <p:sp>
        <p:nvSpPr>
          <p:cNvPr id="3" name="Text Placeholder 2"/>
          <p:cNvSpPr>
            <a:spLocks noGrp="1"/>
          </p:cNvSpPr>
          <p:nvPr>
            <p:ph idx="1"/>
          </p:nvPr>
        </p:nvSpPr>
        <p:spPr/>
        <p:txBody>
          <a:bodyPr>
            <a:normAutofit/>
          </a:bodyPr>
          <a:lstStyle/>
          <a:p>
            <a:r>
              <a:rPr lang="en-AU" sz="2400" dirty="0"/>
              <a:t>Offline support can mean different approaches</a:t>
            </a:r>
          </a:p>
          <a:p>
            <a:pPr lvl="1"/>
            <a:r>
              <a:rPr lang="en-AU" dirty="0"/>
              <a:t>link redirection, partial or full functionality</a:t>
            </a:r>
          </a:p>
          <a:p>
            <a:r>
              <a:rPr lang="en-AU" sz="2400" dirty="0"/>
              <a:t> Generally, it means not this: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796" y="2996952"/>
            <a:ext cx="4214978" cy="14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665501"/>
            <a:ext cx="2721413" cy="143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4665502"/>
            <a:ext cx="3096344" cy="143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1048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Demo</a:t>
            </a:r>
            <a:endParaRPr lang="en-US" dirty="0"/>
          </a:p>
        </p:txBody>
      </p:sp>
      <p:sp>
        <p:nvSpPr>
          <p:cNvPr id="3" name="Text Placeholder 2"/>
          <p:cNvSpPr>
            <a:spLocks noGrp="1"/>
          </p:cNvSpPr>
          <p:nvPr>
            <p:ph idx="1"/>
          </p:nvPr>
        </p:nvSpPr>
        <p:spPr/>
        <p:txBody>
          <a:bodyPr/>
          <a:lstStyle/>
          <a:p>
            <a:r>
              <a:rPr lang="en-AU" dirty="0"/>
              <a:t>Before we look at the how </a:t>
            </a:r>
          </a:p>
          <a:p>
            <a:r>
              <a:rPr lang="en-AU" dirty="0" smtClean="0"/>
              <a:t>Looking </a:t>
            </a:r>
            <a:r>
              <a:rPr lang="en-AU" dirty="0"/>
              <a:t>at the concept in action</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1" name="Picture 2" descr="D:\Data\Presentations\TechEd2011\DemoIsGonna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528" y="2708920"/>
            <a:ext cx="3878944" cy="351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826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How</a:t>
            </a:r>
            <a:br>
              <a:rPr lang="en-US" dirty="0" smtClean="0"/>
            </a:br>
            <a:r>
              <a:rPr lang="en-AU" sz="3600" dirty="0" smtClean="0">
                <a:solidFill>
                  <a:schemeClr val="accent2"/>
                </a:solidFill>
              </a:rPr>
              <a:t>Database/Persistence</a:t>
            </a:r>
            <a:endParaRPr sz="3600" dirty="0">
              <a:solidFill>
                <a:schemeClr val="accent2"/>
              </a:solidFill>
            </a:endParaRPr>
          </a:p>
        </p:txBody>
      </p:sp>
      <p:sp>
        <p:nvSpPr>
          <p:cNvPr id="3" name="Text Placeholder 2"/>
          <p:cNvSpPr>
            <a:spLocks noGrp="1"/>
          </p:cNvSpPr>
          <p:nvPr>
            <p:ph idx="1"/>
          </p:nvPr>
        </p:nvSpPr>
        <p:spPr>
          <a:xfrm>
            <a:off x="467544" y="1916832"/>
            <a:ext cx="8229600" cy="3849291"/>
          </a:xfrm>
        </p:spPr>
        <p:txBody>
          <a:bodyPr>
            <a:normAutofit/>
          </a:bodyPr>
          <a:lstStyle/>
          <a:p>
            <a:r>
              <a:rPr lang="en-AU" dirty="0" err="1"/>
              <a:t>RavenDB</a:t>
            </a:r>
            <a:r>
              <a:rPr lang="en-AU" dirty="0"/>
              <a:t> provides persistence via document based storage (</a:t>
            </a:r>
            <a:r>
              <a:rPr lang="en-AU" dirty="0" err="1"/>
              <a:t>NoSQL</a:t>
            </a:r>
            <a:r>
              <a:rPr lang="en-AU" dirty="0" smtClean="0"/>
              <a:t>)</a:t>
            </a:r>
          </a:p>
          <a:p>
            <a:r>
              <a:rPr lang="en-AU" dirty="0" smtClean="0"/>
              <a:t>Schema-less</a:t>
            </a:r>
            <a:r>
              <a:rPr lang="en-AU" dirty="0"/>
              <a:t>. Documents are blobs -  JSON</a:t>
            </a:r>
          </a:p>
          <a:p>
            <a:r>
              <a:rPr lang="en-AU" dirty="0" smtClean="0"/>
              <a:t>Supports </a:t>
            </a:r>
            <a:r>
              <a:rPr lang="en-AU" dirty="0"/>
              <a:t>transactions</a:t>
            </a:r>
          </a:p>
          <a:p>
            <a:r>
              <a:rPr lang="en-AU" dirty="0" smtClean="0"/>
              <a:t>Dynamic Indexes, </a:t>
            </a:r>
            <a:r>
              <a:rPr lang="en-AU" dirty="0" err="1" smtClean="0"/>
              <a:t>Linq</a:t>
            </a:r>
            <a:r>
              <a:rPr lang="en-AU" dirty="0" smtClean="0"/>
              <a:t> queries</a:t>
            </a:r>
          </a:p>
          <a:p>
            <a:r>
              <a:rPr lang="en-AU" dirty="0" smtClean="0"/>
              <a:t>Spatial Queries, Replication</a:t>
            </a:r>
          </a:p>
          <a:p>
            <a:r>
              <a:rPr lang="en-AU" dirty="0" err="1" smtClean="0"/>
              <a:t>Lucene</a:t>
            </a:r>
            <a:r>
              <a:rPr lang="en-AU" dirty="0" smtClean="0"/>
              <a:t> Based</a:t>
            </a:r>
            <a:endParaRPr lang="en-AU" dirty="0"/>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0140940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Demo</a:t>
            </a:r>
            <a:endParaRPr lang="en-US" dirty="0"/>
          </a:p>
        </p:txBody>
      </p:sp>
      <p:sp>
        <p:nvSpPr>
          <p:cNvPr id="3" name="Text Placeholder 2"/>
          <p:cNvSpPr>
            <a:spLocks noGrp="1"/>
          </p:cNvSpPr>
          <p:nvPr>
            <p:ph idx="1"/>
          </p:nvPr>
        </p:nvSpPr>
        <p:spPr/>
        <p:txBody>
          <a:bodyPr/>
          <a:lstStyle/>
          <a:p>
            <a:r>
              <a:rPr lang="en-AU" dirty="0"/>
              <a:t>Starting </a:t>
            </a:r>
            <a:r>
              <a:rPr lang="en-AU" dirty="0" err="1"/>
              <a:t>RavenDB</a:t>
            </a:r>
            <a:r>
              <a:rPr lang="en-AU" dirty="0"/>
              <a:t> (stand-alone / service)</a:t>
            </a:r>
          </a:p>
          <a:p>
            <a:r>
              <a:rPr lang="en-AU" dirty="0" smtClean="0"/>
              <a:t>Implementation </a:t>
            </a:r>
            <a:r>
              <a:rPr lang="en-AU" dirty="0"/>
              <a:t>of </a:t>
            </a:r>
            <a:r>
              <a:rPr lang="en-AU" dirty="0" err="1"/>
              <a:t>RavenDB</a:t>
            </a:r>
            <a:r>
              <a:rPr lang="en-AU" dirty="0"/>
              <a:t> repository</a:t>
            </a:r>
          </a:p>
          <a:p>
            <a:r>
              <a:rPr lang="en-AU" dirty="0" smtClean="0"/>
              <a:t>Admin </a:t>
            </a:r>
            <a:r>
              <a:rPr lang="en-AU" dirty="0"/>
              <a:t>Interface</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351282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How</a:t>
            </a:r>
            <a:br>
              <a:rPr lang="en-US" dirty="0" smtClean="0"/>
            </a:br>
            <a:r>
              <a:rPr lang="en-AU" dirty="0" smtClean="0">
                <a:solidFill>
                  <a:schemeClr val="accent2"/>
                </a:solidFill>
              </a:rPr>
              <a:t>Se</a:t>
            </a:r>
            <a:r>
              <a:rPr lang="en-AU" sz="3600" dirty="0" smtClean="0">
                <a:solidFill>
                  <a:schemeClr val="accent2"/>
                </a:solidFill>
              </a:rPr>
              <a:t>rver</a:t>
            </a:r>
            <a:endParaRPr sz="3600" dirty="0">
              <a:solidFill>
                <a:schemeClr val="accent2"/>
              </a:solidFill>
            </a:endParaRPr>
          </a:p>
        </p:txBody>
      </p:sp>
      <p:sp>
        <p:nvSpPr>
          <p:cNvPr id="3" name="Text Placeholder 2"/>
          <p:cNvSpPr>
            <a:spLocks noGrp="1"/>
          </p:cNvSpPr>
          <p:nvPr>
            <p:ph idx="1"/>
          </p:nvPr>
        </p:nvSpPr>
        <p:spPr>
          <a:xfrm>
            <a:off x="457200" y="1600200"/>
            <a:ext cx="6056312" cy="4525963"/>
          </a:xfrm>
        </p:spPr>
        <p:txBody>
          <a:bodyPr>
            <a:normAutofit/>
          </a:bodyPr>
          <a:lstStyle/>
          <a:p>
            <a:r>
              <a:rPr lang="en-AU" dirty="0"/>
              <a:t>Simple POCO within domain model</a:t>
            </a:r>
          </a:p>
          <a:p>
            <a:r>
              <a:rPr lang="en-AU" dirty="0" smtClean="0"/>
              <a:t>One </a:t>
            </a:r>
            <a:r>
              <a:rPr lang="en-AU" dirty="0"/>
              <a:t>generic&lt;T&gt; repository</a:t>
            </a:r>
          </a:p>
          <a:p>
            <a:r>
              <a:rPr lang="en-AU" dirty="0" smtClean="0"/>
              <a:t>MVC </a:t>
            </a:r>
            <a:r>
              <a:rPr lang="en-AU" dirty="0"/>
              <a:t>3</a:t>
            </a:r>
          </a:p>
          <a:p>
            <a:pPr lvl="1"/>
            <a:r>
              <a:rPr lang="en-AU" sz="2800" dirty="0"/>
              <a:t> Utilising Dependency Injection support</a:t>
            </a:r>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2" descr="D:\Data\Graphics\StockImages\Computers\dumb-termin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836" y="2420888"/>
            <a:ext cx="2273792" cy="236474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593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How</a:t>
            </a:r>
            <a:br>
              <a:rPr lang="en-US" dirty="0" smtClean="0"/>
            </a:br>
            <a:r>
              <a:rPr lang="en-AU" dirty="0" smtClean="0">
                <a:solidFill>
                  <a:schemeClr val="accent2"/>
                </a:solidFill>
              </a:rPr>
              <a:t>Client / Browser</a:t>
            </a:r>
            <a:endParaRPr sz="3600" dirty="0">
              <a:solidFill>
                <a:schemeClr val="accent2"/>
              </a:solidFill>
            </a:endParaRPr>
          </a:p>
        </p:txBody>
      </p:sp>
      <p:sp>
        <p:nvSpPr>
          <p:cNvPr id="3" name="Text Placeholder 2"/>
          <p:cNvSpPr>
            <a:spLocks noGrp="1"/>
          </p:cNvSpPr>
          <p:nvPr>
            <p:ph idx="1"/>
          </p:nvPr>
        </p:nvSpPr>
        <p:spPr>
          <a:xfrm>
            <a:off x="467544" y="1916832"/>
            <a:ext cx="8229600" cy="3849291"/>
          </a:xfrm>
        </p:spPr>
        <p:txBody>
          <a:bodyPr>
            <a:normAutofit/>
          </a:bodyPr>
          <a:lstStyle/>
          <a:p>
            <a:r>
              <a:rPr lang="en-AU" dirty="0" smtClean="0"/>
              <a:t>Browser </a:t>
            </a:r>
            <a:r>
              <a:rPr lang="en-AU" dirty="0"/>
              <a:t>client utilises HTML 5 Features</a:t>
            </a:r>
          </a:p>
          <a:p>
            <a:r>
              <a:rPr lang="en-AU" dirty="0" smtClean="0"/>
              <a:t>Local </a:t>
            </a:r>
            <a:r>
              <a:rPr lang="en-AU" dirty="0"/>
              <a:t>Storage</a:t>
            </a:r>
          </a:p>
          <a:p>
            <a:r>
              <a:rPr lang="en-AU" dirty="0" smtClean="0"/>
              <a:t>Detection </a:t>
            </a:r>
            <a:r>
              <a:rPr lang="en-AU" dirty="0"/>
              <a:t>of offline capability</a:t>
            </a:r>
          </a:p>
          <a:p>
            <a:r>
              <a:rPr lang="en-AU" dirty="0" smtClean="0"/>
              <a:t>Offline </a:t>
            </a:r>
            <a:r>
              <a:rPr lang="en-AU" dirty="0"/>
              <a:t>application Manifest</a:t>
            </a:r>
          </a:p>
          <a:p>
            <a:pPr lvl="1"/>
            <a:r>
              <a:rPr lang="en-AU" sz="2800" dirty="0"/>
              <a:t>Application Cache</a:t>
            </a:r>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4600513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Offline</a:t>
            </a:r>
            <a:br>
              <a:rPr lang="en-US" dirty="0" smtClean="0"/>
            </a:br>
            <a:r>
              <a:rPr lang="en-AU" dirty="0" smtClean="0">
                <a:solidFill>
                  <a:schemeClr val="accent2"/>
                </a:solidFill>
              </a:rPr>
              <a:t>Application Manifest</a:t>
            </a:r>
            <a:endParaRPr sz="3600" dirty="0">
              <a:solidFill>
                <a:schemeClr val="accent2"/>
              </a:solidFill>
            </a:endParaRPr>
          </a:p>
        </p:txBody>
      </p:sp>
      <p:sp>
        <p:nvSpPr>
          <p:cNvPr id="3" name="Text Placeholder 2"/>
          <p:cNvSpPr>
            <a:spLocks noGrp="1"/>
          </p:cNvSpPr>
          <p:nvPr>
            <p:ph idx="1"/>
          </p:nvPr>
        </p:nvSpPr>
        <p:spPr>
          <a:xfrm>
            <a:off x="467544" y="1916832"/>
            <a:ext cx="8229600" cy="3849291"/>
          </a:xfrm>
        </p:spPr>
        <p:txBody>
          <a:bodyPr>
            <a:normAutofit/>
          </a:bodyPr>
          <a:lstStyle/>
          <a:p>
            <a:r>
              <a:rPr lang="en-AU" dirty="0"/>
              <a:t> </a:t>
            </a:r>
            <a:r>
              <a:rPr lang="en-AU" dirty="0">
                <a:solidFill>
                  <a:srgbClr val="0000FF"/>
                </a:solidFill>
                <a:latin typeface="Consolas"/>
              </a:rPr>
              <a:t>&lt;</a:t>
            </a:r>
            <a:r>
              <a:rPr lang="en-AU" dirty="0">
                <a:solidFill>
                  <a:srgbClr val="800000"/>
                </a:solidFill>
                <a:latin typeface="Consolas"/>
              </a:rPr>
              <a:t>html</a:t>
            </a:r>
            <a:r>
              <a:rPr lang="en-AU" dirty="0">
                <a:solidFill>
                  <a:prstClr val="black"/>
                </a:solidFill>
                <a:latin typeface="Consolas"/>
              </a:rPr>
              <a:t> </a:t>
            </a:r>
            <a:r>
              <a:rPr lang="en-AU" dirty="0">
                <a:solidFill>
                  <a:srgbClr val="FF0000"/>
                </a:solidFill>
                <a:latin typeface="Consolas"/>
              </a:rPr>
              <a:t>manifest</a:t>
            </a:r>
            <a:r>
              <a:rPr lang="en-AU" dirty="0">
                <a:solidFill>
                  <a:srgbClr val="0000FF"/>
                </a:solidFill>
                <a:latin typeface="Consolas"/>
              </a:rPr>
              <a:t>="</a:t>
            </a:r>
            <a:r>
              <a:rPr lang="en-AU" dirty="0" err="1">
                <a:solidFill>
                  <a:srgbClr val="A31515"/>
                </a:solidFill>
                <a:highlight>
                  <a:srgbClr val="FFFF00"/>
                </a:highlight>
                <a:latin typeface="Consolas"/>
              </a:rPr>
              <a:t>cache.manifest</a:t>
            </a:r>
            <a:r>
              <a:rPr lang="en-AU" dirty="0">
                <a:solidFill>
                  <a:srgbClr val="0000FF"/>
                </a:solidFill>
                <a:highlight>
                  <a:srgbClr val="FFFF00"/>
                </a:highlight>
                <a:latin typeface="Consolas"/>
              </a:rPr>
              <a:t>"&gt;</a:t>
            </a:r>
          </a:p>
          <a:p>
            <a:r>
              <a:rPr lang="en-AU" dirty="0"/>
              <a:t> Must be served with correct mime type</a:t>
            </a:r>
          </a:p>
          <a:p>
            <a:pPr lvl="1"/>
            <a:r>
              <a:rPr lang="en-AU" sz="2800" dirty="0"/>
              <a:t> mime-type ”</a:t>
            </a:r>
            <a:r>
              <a:rPr lang="en-AU" sz="2800" b="1" dirty="0">
                <a:solidFill>
                  <a:srgbClr val="C00000"/>
                </a:solidFill>
              </a:rPr>
              <a:t>text/cache-manifest</a:t>
            </a:r>
            <a:r>
              <a:rPr lang="en-AU" sz="2800" b="1" dirty="0">
                <a:solidFill>
                  <a:schemeClr val="accent4">
                    <a:lumMod val="50000"/>
                  </a:schemeClr>
                </a:solidFill>
              </a:rPr>
              <a:t>”</a:t>
            </a:r>
          </a:p>
          <a:p>
            <a:pPr lvl="1"/>
            <a:r>
              <a:rPr lang="en-AU" sz="2800" dirty="0"/>
              <a:t> Need to manually add into your web server</a:t>
            </a:r>
          </a:p>
          <a:p>
            <a:r>
              <a:rPr lang="en-AU" dirty="0"/>
              <a:t> Manifest file structure is simple but very </a:t>
            </a:r>
            <a:r>
              <a:rPr lang="en-AU" dirty="0" smtClean="0"/>
              <a:t>specific</a:t>
            </a:r>
          </a:p>
          <a:p>
            <a:r>
              <a:rPr lang="en-AU" smtClean="0"/>
              <a:t>FF3.5</a:t>
            </a:r>
            <a:r>
              <a:rPr lang="en-AU" dirty="0" smtClean="0"/>
              <a:t>+, Safari 4+,Chrome 5+, Opera10.6+, iPhone 2.1+, Android </a:t>
            </a:r>
            <a:r>
              <a:rPr lang="en-AU" smtClean="0"/>
              <a:t>2+(No IE)</a:t>
            </a:r>
            <a:endParaRPr lang="en-AU" dirty="0"/>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3411879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Offline</a:t>
            </a:r>
            <a:br>
              <a:rPr lang="en-US" dirty="0" smtClean="0"/>
            </a:br>
            <a:r>
              <a:rPr lang="en-AU" dirty="0" smtClean="0">
                <a:solidFill>
                  <a:schemeClr val="accent2"/>
                </a:solidFill>
              </a:rPr>
              <a:t>How do you tell?</a:t>
            </a:r>
            <a:endParaRPr sz="3600" dirty="0">
              <a:solidFill>
                <a:schemeClr val="accent2"/>
              </a:solidFill>
            </a:endParaRPr>
          </a:p>
        </p:txBody>
      </p:sp>
      <p:sp>
        <p:nvSpPr>
          <p:cNvPr id="3" name="Text Placeholder 2"/>
          <p:cNvSpPr>
            <a:spLocks noGrp="1"/>
          </p:cNvSpPr>
          <p:nvPr>
            <p:ph idx="1"/>
          </p:nvPr>
        </p:nvSpPr>
        <p:spPr>
          <a:xfrm>
            <a:off x="467544" y="1916832"/>
            <a:ext cx="8229600" cy="3849291"/>
          </a:xfrm>
        </p:spPr>
        <p:txBody>
          <a:bodyPr>
            <a:normAutofit lnSpcReduction="10000"/>
          </a:bodyPr>
          <a:lstStyle/>
          <a:p>
            <a:r>
              <a:rPr lang="en-AU" dirty="0"/>
              <a:t> HTML 5 new online /offline events</a:t>
            </a:r>
          </a:p>
          <a:p>
            <a:pPr marL="457200" lvl="1" indent="0">
              <a:buNone/>
            </a:pPr>
            <a:r>
              <a:rPr lang="en-AU" sz="2000" dirty="0" smtClean="0">
                <a:latin typeface="Consolas" pitchFamily="49" charset="0"/>
                <a:cs typeface="Consolas" pitchFamily="49" charset="0"/>
              </a:rPr>
              <a:t>$(</a:t>
            </a:r>
            <a:r>
              <a:rPr lang="en-AU" sz="2000" dirty="0" err="1">
                <a:latin typeface="Consolas" pitchFamily="49" charset="0"/>
                <a:cs typeface="Consolas" pitchFamily="49" charset="0"/>
              </a:rPr>
              <a:t>document.body</a:t>
            </a:r>
            <a:r>
              <a:rPr lang="en-AU" sz="2000" dirty="0">
                <a:latin typeface="Consolas" pitchFamily="49" charset="0"/>
                <a:cs typeface="Consolas" pitchFamily="49" charset="0"/>
              </a:rPr>
              <a:t>).bind("online</a:t>
            </a:r>
            <a:r>
              <a:rPr lang="en-AU" sz="2000" dirty="0" smtClean="0">
                <a:latin typeface="Consolas" pitchFamily="49" charset="0"/>
                <a:cs typeface="Consolas" pitchFamily="49" charset="0"/>
              </a:rPr>
              <a:t>",  </a:t>
            </a:r>
            <a:r>
              <a:rPr lang="en-AU" sz="2000" dirty="0">
                <a:latin typeface="Consolas" pitchFamily="49" charset="0"/>
                <a:cs typeface="Consolas" pitchFamily="49" charset="0"/>
              </a:rPr>
              <a:t>function (e) { … });</a:t>
            </a:r>
          </a:p>
          <a:p>
            <a:pPr marL="457200" lvl="1" indent="0">
              <a:buNone/>
            </a:pPr>
            <a:r>
              <a:rPr lang="en-AU" sz="2000" dirty="0" smtClean="0">
                <a:latin typeface="Consolas" pitchFamily="49" charset="0"/>
                <a:cs typeface="Consolas" pitchFamily="49" charset="0"/>
              </a:rPr>
              <a:t>$(</a:t>
            </a:r>
            <a:r>
              <a:rPr lang="en-AU" sz="2000" dirty="0" err="1">
                <a:latin typeface="Consolas" pitchFamily="49" charset="0"/>
                <a:cs typeface="Consolas" pitchFamily="49" charset="0"/>
              </a:rPr>
              <a:t>document.body</a:t>
            </a:r>
            <a:r>
              <a:rPr lang="en-AU" sz="2000" dirty="0">
                <a:latin typeface="Consolas" pitchFamily="49" charset="0"/>
                <a:cs typeface="Consolas" pitchFamily="49" charset="0"/>
              </a:rPr>
              <a:t>).bind(“offline", function (e) { … </a:t>
            </a:r>
            <a:r>
              <a:rPr lang="en-AU" sz="2000" dirty="0" smtClean="0">
                <a:latin typeface="Consolas" pitchFamily="49" charset="0"/>
                <a:cs typeface="Consolas" pitchFamily="49" charset="0"/>
              </a:rPr>
              <a:t>});</a:t>
            </a:r>
          </a:p>
          <a:p>
            <a:pPr marL="457200" lvl="1" indent="0">
              <a:buNone/>
            </a:pPr>
            <a:endParaRPr lang="en-AU" dirty="0" smtClean="0"/>
          </a:p>
          <a:p>
            <a:r>
              <a:rPr lang="en-AU" dirty="0" smtClean="0"/>
              <a:t>Note</a:t>
            </a:r>
            <a:r>
              <a:rPr lang="en-AU" dirty="0"/>
              <a:t>: They can lie </a:t>
            </a:r>
            <a:r>
              <a:rPr lang="en-AU" dirty="0" smtClean="0">
                <a:sym typeface="Wingdings" pitchFamily="2" charset="2"/>
              </a:rPr>
              <a:t></a:t>
            </a:r>
          </a:p>
          <a:p>
            <a:pPr marL="0" indent="0">
              <a:buNone/>
            </a:pPr>
            <a:endParaRPr lang="en-AU" dirty="0">
              <a:sym typeface="Wingdings" pitchFamily="2" charset="2"/>
            </a:endParaRPr>
          </a:p>
          <a:p>
            <a:r>
              <a:rPr lang="en-AU" dirty="0" smtClean="0">
                <a:sym typeface="Wingdings" pitchFamily="2" charset="2"/>
              </a:rPr>
              <a:t>All latest browsers </a:t>
            </a:r>
            <a:r>
              <a:rPr lang="en-AU" smtClean="0">
                <a:sym typeface="Wingdings" pitchFamily="2" charset="2"/>
              </a:rPr>
              <a:t>support this</a:t>
            </a:r>
          </a:p>
          <a:p>
            <a:pPr lvl="1"/>
            <a:r>
              <a:rPr lang="en-AU" smtClean="0">
                <a:sym typeface="Wingdings" pitchFamily="2" charset="2"/>
              </a:rPr>
              <a:t>May </a:t>
            </a:r>
            <a:r>
              <a:rPr lang="en-AU" dirty="0" smtClean="0">
                <a:sym typeface="Wingdings" pitchFamily="2" charset="2"/>
              </a:rPr>
              <a:t>need to augment this via good old fashioned polling.</a:t>
            </a:r>
            <a:endParaRPr lang="en-AU" dirty="0"/>
          </a:p>
          <a:p>
            <a:pPr marL="0" indent="0">
              <a:buNone/>
            </a:pP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2301879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Offline</a:t>
            </a:r>
            <a:br>
              <a:rPr lang="en-US" dirty="0" smtClean="0"/>
            </a:br>
            <a:r>
              <a:rPr lang="en-AU" dirty="0" smtClean="0">
                <a:solidFill>
                  <a:schemeClr val="accent2"/>
                </a:solidFill>
              </a:rPr>
              <a:t>A look at the cache</a:t>
            </a:r>
            <a:endParaRPr sz="3600" dirty="0">
              <a:solidFill>
                <a:schemeClr val="accent2"/>
              </a:solidFill>
            </a:endParaRPr>
          </a:p>
        </p:txBody>
      </p:sp>
      <p:sp>
        <p:nvSpPr>
          <p:cNvPr id="3" name="Text Placeholder 2"/>
          <p:cNvSpPr>
            <a:spLocks noGrp="1"/>
          </p:cNvSpPr>
          <p:nvPr>
            <p:ph idx="1"/>
          </p:nvPr>
        </p:nvSpPr>
        <p:spPr>
          <a:xfrm>
            <a:off x="467544" y="1916832"/>
            <a:ext cx="8229600" cy="3849291"/>
          </a:xfrm>
        </p:spPr>
        <p:txBody>
          <a:bodyPr>
            <a:normAutofit/>
          </a:bodyPr>
          <a:lstStyle/>
          <a:p>
            <a:r>
              <a:rPr lang="en-AU" dirty="0"/>
              <a:t> DOM/API Support</a:t>
            </a:r>
          </a:p>
          <a:p>
            <a:pPr lvl="1"/>
            <a:r>
              <a:rPr lang="en-AU" sz="2800" dirty="0"/>
              <a:t> </a:t>
            </a:r>
            <a:r>
              <a:rPr lang="en-AU" sz="2800" dirty="0" err="1"/>
              <a:t>window.applicationCache</a:t>
            </a:r>
            <a:endParaRPr lang="en-AU" sz="2800" dirty="0"/>
          </a:p>
          <a:p>
            <a:r>
              <a:rPr lang="en-AU" dirty="0"/>
              <a:t> Supports many events and method</a:t>
            </a:r>
          </a:p>
          <a:p>
            <a:pPr lvl="1"/>
            <a:r>
              <a:rPr lang="en-AU" sz="2800" dirty="0"/>
              <a:t> </a:t>
            </a:r>
            <a:r>
              <a:rPr lang="en-AU" dirty="0"/>
              <a:t>cached, checking, progress, downloaded etc..</a:t>
            </a:r>
          </a:p>
          <a:p>
            <a:r>
              <a:rPr lang="en-AU" dirty="0"/>
              <a:t> Typically need to create a helper class to manage the state changes</a:t>
            </a:r>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329598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There is no web</a:t>
            </a:r>
            <a:endParaRPr lang="en-AU" dirty="0"/>
          </a:p>
        </p:txBody>
      </p:sp>
      <p:sp>
        <p:nvSpPr>
          <p:cNvPr id="3" name="Text Placeholder 2"/>
          <p:cNvSpPr>
            <a:spLocks noGrp="1"/>
          </p:cNvSpPr>
          <p:nvPr>
            <p:ph type="body" idx="1"/>
          </p:nvPr>
        </p:nvSpPr>
        <p:spPr/>
        <p:txBody>
          <a:bodyPr/>
          <a:lstStyle/>
          <a:p>
            <a:pPr lvl="0">
              <a:defRPr/>
            </a:pPr>
            <a:r>
              <a:rPr lang="en-US" dirty="0" smtClean="0"/>
              <a:t>Paul Glavich</a:t>
            </a:r>
          </a:p>
          <a:p>
            <a:pPr lvl="0">
              <a:defRPr/>
            </a:pPr>
            <a:r>
              <a:rPr lang="en-US" dirty="0" smtClean="0"/>
              <a:t>Chief Technology Officer</a:t>
            </a:r>
          </a:p>
          <a:p>
            <a:pPr lvl="0">
              <a:defRPr/>
            </a:pPr>
            <a:r>
              <a:rPr lang="en-US" dirty="0" smtClean="0"/>
              <a:t>Saasu.com</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a:t>
            </a:r>
            <a:r>
              <a:rPr kumimoji="0" lang="en-US" b="1" i="0" u="none" strike="noStrike" kern="600" cap="none" spc="40" normalizeH="0" baseline="0" noProof="0" smtClean="0">
                <a:ln w="3175">
                  <a:noFill/>
                </a:ln>
                <a:solidFill>
                  <a:schemeClr val="bg1"/>
                </a:solidFill>
                <a:effectLst/>
                <a:uLnTx/>
                <a:uFillTx/>
                <a:latin typeface="Calibri" pitchFamily="34" charset="0"/>
                <a:ea typeface="+mn-ea"/>
                <a:cs typeface="Arial" charset="0"/>
              </a:rPr>
              <a:t>: #WEB308</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49263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Offline</a:t>
            </a:r>
            <a:br>
              <a:rPr lang="en-US" dirty="0" smtClean="0"/>
            </a:br>
            <a:r>
              <a:rPr lang="en-AU" dirty="0" smtClean="0">
                <a:solidFill>
                  <a:schemeClr val="accent2"/>
                </a:solidFill>
              </a:rPr>
              <a:t>Browser Local Storage</a:t>
            </a:r>
            <a:endParaRPr sz="3600" dirty="0">
              <a:solidFill>
                <a:schemeClr val="accent2"/>
              </a:solidFill>
            </a:endParaRPr>
          </a:p>
        </p:txBody>
      </p:sp>
      <p:sp>
        <p:nvSpPr>
          <p:cNvPr id="3" name="Text Placeholder 2"/>
          <p:cNvSpPr>
            <a:spLocks noGrp="1"/>
          </p:cNvSpPr>
          <p:nvPr>
            <p:ph idx="1"/>
          </p:nvPr>
        </p:nvSpPr>
        <p:spPr>
          <a:xfrm>
            <a:off x="467544" y="1916832"/>
            <a:ext cx="8229600" cy="3849291"/>
          </a:xfrm>
        </p:spPr>
        <p:txBody>
          <a:bodyPr>
            <a:normAutofit/>
          </a:bodyPr>
          <a:lstStyle/>
          <a:p>
            <a:r>
              <a:rPr lang="en-AU" dirty="0"/>
              <a:t> Similar to Blob concept of </a:t>
            </a:r>
            <a:r>
              <a:rPr lang="en-AU" dirty="0" err="1"/>
              <a:t>RavenDB</a:t>
            </a:r>
            <a:r>
              <a:rPr lang="en-AU" dirty="0"/>
              <a:t>/</a:t>
            </a:r>
            <a:r>
              <a:rPr lang="en-AU" dirty="0" err="1"/>
              <a:t>NoSQL</a:t>
            </a:r>
            <a:endParaRPr lang="en-AU" dirty="0"/>
          </a:p>
          <a:p>
            <a:r>
              <a:rPr lang="en-AU" dirty="0"/>
              <a:t> Store JSON Blob, Get JSON Blob</a:t>
            </a:r>
          </a:p>
          <a:p>
            <a:r>
              <a:rPr lang="en-AU" dirty="0"/>
              <a:t> Use it directly or create a thin DAL over it</a:t>
            </a:r>
          </a:p>
          <a:p>
            <a:r>
              <a:rPr lang="en-AU" dirty="0"/>
              <a:t> 3</a:t>
            </a:r>
            <a:r>
              <a:rPr lang="en-AU" baseline="30000" dirty="0"/>
              <a:t>rd</a:t>
            </a:r>
            <a:r>
              <a:rPr lang="en-AU" dirty="0"/>
              <a:t> party tools</a:t>
            </a:r>
          </a:p>
          <a:p>
            <a:pPr lvl="1"/>
            <a:r>
              <a:rPr lang="en-AU" dirty="0"/>
              <a:t> </a:t>
            </a:r>
            <a:r>
              <a:rPr lang="en-AU" sz="2600" dirty="0"/>
              <a:t>http://amplifyjs.com/</a:t>
            </a:r>
            <a:r>
              <a:rPr lang="en-AU" dirty="0"/>
              <a:t> </a:t>
            </a:r>
          </a:p>
          <a:p>
            <a:pPr marL="0" indent="0">
              <a:buNone/>
            </a:pP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9243618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Demo – The End Game</a:t>
            </a:r>
            <a:endParaRPr lang="en-US" dirty="0"/>
          </a:p>
        </p:txBody>
      </p:sp>
      <p:sp>
        <p:nvSpPr>
          <p:cNvPr id="3" name="Text Placeholder 2"/>
          <p:cNvSpPr>
            <a:spLocks noGrp="1"/>
          </p:cNvSpPr>
          <p:nvPr>
            <p:ph idx="1"/>
          </p:nvPr>
        </p:nvSpPr>
        <p:spPr/>
        <p:txBody>
          <a:bodyPr/>
          <a:lstStyle/>
          <a:p>
            <a:r>
              <a:rPr lang="en-AU" dirty="0"/>
              <a:t>Putting it all together…</a:t>
            </a:r>
          </a:p>
          <a:p>
            <a:r>
              <a:rPr lang="en-AU" dirty="0" smtClean="0"/>
              <a:t>Add </a:t>
            </a:r>
            <a:r>
              <a:rPr lang="en-AU" dirty="0"/>
              <a:t>something to your domain model</a:t>
            </a:r>
          </a:p>
          <a:p>
            <a:r>
              <a:rPr lang="en-AU" dirty="0" smtClean="0"/>
              <a:t>Then </a:t>
            </a:r>
            <a:r>
              <a:rPr lang="en-AU" dirty="0"/>
              <a:t>just use it….</a:t>
            </a:r>
          </a:p>
          <a:p>
            <a:r>
              <a:rPr lang="en-AU" dirty="0" smtClean="0"/>
              <a:t>Changes </a:t>
            </a:r>
            <a:r>
              <a:rPr lang="en-AU" dirty="0"/>
              <a:t>propagated to all tiers</a:t>
            </a:r>
          </a:p>
          <a:p>
            <a:r>
              <a:rPr lang="en-AU" dirty="0" smtClean="0"/>
              <a:t>No </a:t>
            </a:r>
            <a:r>
              <a:rPr lang="en-AU" dirty="0"/>
              <a:t>need to add water …</a:t>
            </a:r>
          </a:p>
          <a:p>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372423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What have </a:t>
            </a:r>
            <a:r>
              <a:rPr lang="en-AU" dirty="0" smtClean="0"/>
              <a:t>we done? A Recap</a:t>
            </a:r>
            <a:endParaRPr lang="en-AU" dirty="0"/>
          </a:p>
        </p:txBody>
      </p:sp>
      <p:sp>
        <p:nvSpPr>
          <p:cNvPr id="3" name="Content Placeholder 2"/>
          <p:cNvSpPr>
            <a:spLocks noGrp="1"/>
          </p:cNvSpPr>
          <p:nvPr>
            <p:ph idx="1"/>
          </p:nvPr>
        </p:nvSpPr>
        <p:spPr/>
        <p:txBody>
          <a:bodyPr>
            <a:normAutofit/>
          </a:bodyPr>
          <a:lstStyle/>
          <a:p>
            <a:r>
              <a:rPr lang="en-AU" dirty="0" smtClean="0"/>
              <a:t>Made the domain model the source of truth</a:t>
            </a:r>
          </a:p>
          <a:p>
            <a:pPr lvl="1"/>
            <a:r>
              <a:rPr lang="en-AU" dirty="0" smtClean="0"/>
              <a:t>Propagated changes to all tiers</a:t>
            </a:r>
          </a:p>
          <a:p>
            <a:r>
              <a:rPr lang="en-AU" dirty="0" smtClean="0"/>
              <a:t>Created a web app to use that model</a:t>
            </a:r>
          </a:p>
          <a:p>
            <a:r>
              <a:rPr lang="en-AU" dirty="0" smtClean="0"/>
              <a:t>Online and Offline operation is catered for</a:t>
            </a:r>
          </a:p>
          <a:p>
            <a:pPr lvl="1"/>
            <a:r>
              <a:rPr lang="en-AU" dirty="0" smtClean="0"/>
              <a:t>Data entry (on/offline)</a:t>
            </a:r>
          </a:p>
          <a:p>
            <a:pPr lvl="1"/>
            <a:r>
              <a:rPr lang="en-AU" dirty="0" smtClean="0"/>
              <a:t>Link redirection (offline)</a:t>
            </a:r>
          </a:p>
          <a:p>
            <a:pPr lvl="1"/>
            <a:r>
              <a:rPr lang="en-AU" dirty="0" smtClean="0"/>
              <a:t>Includes when only the site/origin is unreachable</a:t>
            </a:r>
          </a:p>
          <a:p>
            <a:r>
              <a:rPr lang="en-AU" dirty="0" smtClean="0"/>
              <a:t>Glued all this together with </a:t>
            </a:r>
            <a:r>
              <a:rPr lang="en-AU" dirty="0" err="1" smtClean="0"/>
              <a:t>NoSQL</a:t>
            </a:r>
            <a:r>
              <a:rPr lang="en-AU" dirty="0" smtClean="0"/>
              <a:t>, MVC and HTML5</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61798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&amp; Answer Session</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AU" dirty="0"/>
          </a:p>
        </p:txBody>
      </p:sp>
      <p:sp>
        <p:nvSpPr>
          <p:cNvPr id="3" name="Content Placeholder 2"/>
          <p:cNvSpPr>
            <a:spLocks noGrp="1"/>
          </p:cNvSpPr>
          <p:nvPr>
            <p:ph sz="quarter" idx="4294967295"/>
          </p:nvPr>
        </p:nvSpPr>
        <p:spPr>
          <a:xfrm>
            <a:off x="1115616" y="1340768"/>
            <a:ext cx="6400800" cy="3474720"/>
          </a:xfrm>
          <a:prstGeom prst="rect">
            <a:avLst/>
          </a:prstGeom>
        </p:spPr>
        <p:txBody>
          <a:bodyPr>
            <a:normAutofit fontScale="92500" lnSpcReduction="20000"/>
          </a:bodyPr>
          <a:lstStyle/>
          <a:p>
            <a:r>
              <a:rPr lang="en-AU" sz="2800" dirty="0" smtClean="0"/>
              <a:t> </a:t>
            </a:r>
            <a:r>
              <a:rPr lang="en-AU" sz="2800" dirty="0" smtClean="0">
                <a:hlinkClick r:id="rId2"/>
              </a:rPr>
              <a:t>http</a:t>
            </a:r>
            <a:r>
              <a:rPr lang="en-AU" sz="2800" dirty="0">
                <a:hlinkClick r:id="rId2"/>
              </a:rPr>
              <a:t>://ravendb.net</a:t>
            </a:r>
            <a:r>
              <a:rPr lang="en-AU" sz="2800" dirty="0" smtClean="0">
                <a:hlinkClick r:id="rId2"/>
              </a:rPr>
              <a:t>/</a:t>
            </a:r>
            <a:endParaRPr lang="en-AU" sz="2800" dirty="0" smtClean="0"/>
          </a:p>
          <a:p>
            <a:pPr lvl="1"/>
            <a:r>
              <a:rPr lang="en-AU" sz="2400" dirty="0" err="1" smtClean="0"/>
              <a:t>RavenDB</a:t>
            </a:r>
            <a:r>
              <a:rPr lang="en-AU" sz="2400" dirty="0" smtClean="0"/>
              <a:t> Home</a:t>
            </a:r>
          </a:p>
          <a:p>
            <a:r>
              <a:rPr lang="en-AU" sz="2800" dirty="0"/>
              <a:t> </a:t>
            </a:r>
            <a:r>
              <a:rPr lang="en-AU" sz="2800" dirty="0">
                <a:hlinkClick r:id="rId3"/>
              </a:rPr>
              <a:t>http://amplifyjs.com</a:t>
            </a:r>
            <a:r>
              <a:rPr lang="en-AU" sz="2800" dirty="0" smtClean="0">
                <a:hlinkClick r:id="rId3"/>
              </a:rPr>
              <a:t>/</a:t>
            </a:r>
            <a:endParaRPr lang="en-AU" sz="2800" dirty="0" smtClean="0"/>
          </a:p>
          <a:p>
            <a:pPr lvl="1"/>
            <a:r>
              <a:rPr lang="en-AU" sz="2400" dirty="0" err="1" smtClean="0"/>
              <a:t>Javascript</a:t>
            </a:r>
            <a:r>
              <a:rPr lang="en-AU" sz="2400" dirty="0" smtClean="0"/>
              <a:t> library wrapping DOM storage (among other things)</a:t>
            </a:r>
          </a:p>
          <a:p>
            <a:r>
              <a:rPr lang="en-AU" sz="2800" dirty="0" smtClean="0">
                <a:hlinkClick r:id="rId4"/>
              </a:rPr>
              <a:t>http://weblogs.asp.net/pglavich</a:t>
            </a:r>
            <a:endParaRPr lang="en-AU" sz="2800" dirty="0" smtClean="0"/>
          </a:p>
          <a:p>
            <a:pPr lvl="1"/>
            <a:r>
              <a:rPr lang="en-AU" sz="2400" dirty="0" smtClean="0"/>
              <a:t>My Blog </a:t>
            </a:r>
            <a:r>
              <a:rPr lang="en-AU" sz="2400" dirty="0" smtClean="0">
                <a:sym typeface="Wingdings" pitchFamily="2" charset="2"/>
              </a:rPr>
              <a:t></a:t>
            </a:r>
          </a:p>
          <a:p>
            <a:r>
              <a:rPr lang="en-AU" dirty="0">
                <a:hlinkClick r:id="rId5"/>
              </a:rPr>
              <a:t>https://bitbucket.org/glav/journaliser</a:t>
            </a:r>
            <a:r>
              <a:rPr lang="en-AU" dirty="0" smtClean="0">
                <a:hlinkClick r:id="rId5"/>
              </a:rPr>
              <a:t>/</a:t>
            </a:r>
            <a:endParaRPr lang="en-AU" dirty="0" smtClean="0"/>
          </a:p>
          <a:p>
            <a:pPr lvl="1"/>
            <a:r>
              <a:rPr lang="en-AU" sz="2400" dirty="0" smtClean="0"/>
              <a:t>The app</a:t>
            </a:r>
          </a:p>
          <a:p>
            <a:endParaRPr lang="en-AU" sz="2800" dirty="0"/>
          </a:p>
        </p:txBody>
      </p:sp>
    </p:spTree>
    <p:extLst>
      <p:ext uri="{BB962C8B-B14F-4D97-AF65-F5344CB8AC3E}">
        <p14:creationId xmlns:p14="http://schemas.microsoft.com/office/powerpoint/2010/main" val="1891049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4349" y="2996952"/>
            <a:ext cx="3202195" cy="2304256"/>
          </a:xfrm>
          <a:prstGeom prst="roundRect">
            <a:avLst>
              <a:gd name="adj" fmla="val 7952"/>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349" y="1728828"/>
            <a:ext cx="3202195" cy="873326"/>
          </a:xfrm>
          <a:prstGeom prst="round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Win a Touch Mouse!</a:t>
            </a:r>
            <a:endParaRPr lang="en-AU" dirty="0"/>
          </a:p>
        </p:txBody>
      </p:sp>
      <p:sp>
        <p:nvSpPr>
          <p:cNvPr id="4" name="Content Placeholder 3"/>
          <p:cNvSpPr>
            <a:spLocks noGrp="1"/>
          </p:cNvSpPr>
          <p:nvPr>
            <p:ph idx="1"/>
          </p:nvPr>
        </p:nvSpPr>
        <p:spPr>
          <a:xfrm>
            <a:off x="539552" y="1600200"/>
            <a:ext cx="4536504" cy="4525963"/>
          </a:xfrm>
        </p:spPr>
        <p:txBody>
          <a:bodyPr>
            <a:normAutofit/>
          </a:bodyPr>
          <a:lstStyle/>
          <a:p>
            <a:pPr marL="0" indent="0">
              <a:buNone/>
            </a:pPr>
            <a:r>
              <a:rPr lang="en-US" sz="2400" dirty="0" smtClean="0"/>
              <a:t>Complete your session evaluation on Schedule Builder for your chance to win a Windows 7 Touch Mouse</a:t>
            </a:r>
          </a:p>
          <a:p>
            <a:pPr marL="0" indent="0">
              <a:buNone/>
            </a:pPr>
            <a:endParaRPr lang="en-US" sz="2400" dirty="0" smtClean="0"/>
          </a:p>
          <a:p>
            <a:pPr marL="358775" indent="-358775">
              <a:lnSpc>
                <a:spcPct val="90000"/>
              </a:lnSpc>
            </a:pPr>
            <a:r>
              <a:rPr lang="en-US" sz="2000" dirty="0"/>
              <a:t>Exclusive for Windows 7 </a:t>
            </a:r>
          </a:p>
          <a:p>
            <a:pPr marL="358775" indent="-358775">
              <a:lnSpc>
                <a:spcPct val="90000"/>
              </a:lnSpc>
            </a:pPr>
            <a:r>
              <a:rPr lang="en-US" sz="2000" dirty="0"/>
              <a:t>Eleven multi touch gestures</a:t>
            </a:r>
          </a:p>
          <a:p>
            <a:pPr marL="358775" indent="-358775">
              <a:lnSpc>
                <a:spcPct val="90000"/>
              </a:lnSpc>
            </a:pPr>
            <a:r>
              <a:rPr lang="en-US" sz="2000" dirty="0"/>
              <a:t>Contoured shape for superior </a:t>
            </a:r>
            <a:r>
              <a:rPr lang="en-US" sz="2000" dirty="0" smtClean="0"/>
              <a:t>comfort</a:t>
            </a:r>
          </a:p>
          <a:p>
            <a:pPr marL="0" indent="0">
              <a:buNone/>
            </a:pPr>
            <a:r>
              <a:rPr lang="en-US" dirty="0" smtClean="0">
                <a:solidFill>
                  <a:schemeClr val="accent1"/>
                </a:solidFill>
              </a:rPr>
              <a:t>10 prizes drawn every day!*</a:t>
            </a:r>
          </a:p>
          <a:p>
            <a:pPr marL="457200" lvl="1" indent="0">
              <a:buNone/>
            </a:pPr>
            <a:endParaRPr lang="en-AU" sz="2000" dirty="0">
              <a:solidFill>
                <a:schemeClr val="accent1"/>
              </a:solidFill>
            </a:endParaRPr>
          </a:p>
        </p:txBody>
      </p:sp>
      <p:sp>
        <p:nvSpPr>
          <p:cNvPr id="5" name="TextBox 4"/>
          <p:cNvSpPr txBox="1"/>
          <p:nvPr/>
        </p:nvSpPr>
        <p:spPr>
          <a:xfrm>
            <a:off x="1800068" y="6452494"/>
            <a:ext cx="3744418" cy="276999"/>
          </a:xfrm>
          <a:prstGeom prst="rect">
            <a:avLst/>
          </a:prstGeom>
          <a:noFill/>
        </p:spPr>
        <p:txBody>
          <a:bodyPr wrap="square" rtlCol="0">
            <a:spAutoFit/>
          </a:bodyPr>
          <a:lstStyle/>
          <a:p>
            <a:r>
              <a:rPr lang="en-US" sz="1200" dirty="0" smtClean="0">
                <a:solidFill>
                  <a:srgbClr val="FFFFFF"/>
                </a:solidFill>
                <a:latin typeface="Segoe UI" pitchFamily="34" charset="0"/>
                <a:ea typeface="Segoe UI" pitchFamily="34" charset="0"/>
                <a:cs typeface="Segoe UI" pitchFamily="34" charset="0"/>
              </a:rPr>
              <a:t>*Please see Registration for full terms and conditions</a:t>
            </a:r>
            <a:endParaRPr lang="en-AU" sz="1200" dirty="0">
              <a:solidFill>
                <a:srgbClr val="FFFFFF"/>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5889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677321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98123955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34787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Who Am I?</a:t>
            </a:r>
            <a:endParaRPr lang="en-AU" dirty="0"/>
          </a:p>
        </p:txBody>
      </p:sp>
      <p:sp>
        <p:nvSpPr>
          <p:cNvPr id="3" name="Content Placeholder 2"/>
          <p:cNvSpPr>
            <a:spLocks noGrp="1"/>
          </p:cNvSpPr>
          <p:nvPr>
            <p:ph sz="quarter" idx="4294967295"/>
          </p:nvPr>
        </p:nvSpPr>
        <p:spPr>
          <a:xfrm>
            <a:off x="755576" y="1484784"/>
            <a:ext cx="7848872" cy="3474720"/>
          </a:xfrm>
          <a:prstGeom prst="rect">
            <a:avLst/>
          </a:prstGeom>
        </p:spPr>
        <p:txBody>
          <a:bodyPr>
            <a:normAutofit/>
          </a:bodyPr>
          <a:lstStyle/>
          <a:p>
            <a:r>
              <a:rPr lang="en-AU" sz="2800" dirty="0" smtClean="0"/>
              <a:t> Paul Glavich</a:t>
            </a:r>
          </a:p>
          <a:p>
            <a:r>
              <a:rPr lang="en-AU" sz="2800" dirty="0"/>
              <a:t> </a:t>
            </a:r>
            <a:r>
              <a:rPr lang="en-AU" sz="2800" dirty="0" smtClean="0"/>
              <a:t>ASP.NET MVP 6 years &amp;  </a:t>
            </a:r>
            <a:r>
              <a:rPr lang="en-AU" sz="2800" dirty="0" err="1" smtClean="0"/>
              <a:t>ASPInsider</a:t>
            </a:r>
            <a:endParaRPr lang="en-AU" sz="2800" dirty="0" smtClean="0"/>
          </a:p>
          <a:p>
            <a:r>
              <a:rPr lang="en-AU" sz="2800" dirty="0"/>
              <a:t> </a:t>
            </a:r>
            <a:r>
              <a:rPr lang="en-AU" sz="2800" dirty="0" smtClean="0"/>
              <a:t>Co-author 3 books</a:t>
            </a:r>
          </a:p>
          <a:p>
            <a:r>
              <a:rPr lang="en-AU" sz="2800" dirty="0"/>
              <a:t> </a:t>
            </a:r>
            <a:r>
              <a:rPr lang="en-AU" sz="2800" dirty="0" smtClean="0"/>
              <a:t>CTO at Saasu.com</a:t>
            </a:r>
          </a:p>
          <a:p>
            <a:r>
              <a:rPr lang="en-AU" sz="2800" dirty="0"/>
              <a:t> </a:t>
            </a:r>
            <a:r>
              <a:rPr lang="en-AU" sz="2800" dirty="0" smtClean="0"/>
              <a:t>http://weblogs.asp.net/pglavich</a:t>
            </a:r>
            <a:endParaRPr lang="en-AU" sz="2800" dirty="0"/>
          </a:p>
          <a:p>
            <a:r>
              <a:rPr lang="en-AU" sz="2800" dirty="0" smtClean="0"/>
              <a:t>@</a:t>
            </a:r>
            <a:r>
              <a:rPr lang="en-AU" sz="2800" dirty="0" err="1" smtClean="0"/>
              <a:t>glav</a:t>
            </a:r>
            <a:r>
              <a:rPr lang="en-AU" sz="2800" dirty="0" smtClean="0"/>
              <a:t>  -  paul@saasu.com</a:t>
            </a:r>
            <a:endParaRPr lang="en-AU" sz="2800" dirty="0"/>
          </a:p>
        </p:txBody>
      </p:sp>
    </p:spTree>
    <p:extLst>
      <p:ext uri="{BB962C8B-B14F-4D97-AF65-F5344CB8AC3E}">
        <p14:creationId xmlns:p14="http://schemas.microsoft.com/office/powerpoint/2010/main" val="762115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you will get from this</a:t>
            </a:r>
            <a:endParaRPr lang="en-AU" dirty="0"/>
          </a:p>
        </p:txBody>
      </p:sp>
      <p:sp>
        <p:nvSpPr>
          <p:cNvPr id="3" name="Content Placeholder 2"/>
          <p:cNvSpPr>
            <a:spLocks noGrp="1"/>
          </p:cNvSpPr>
          <p:nvPr>
            <p:ph idx="1"/>
          </p:nvPr>
        </p:nvSpPr>
        <p:spPr>
          <a:xfrm>
            <a:off x="457200" y="1600200"/>
            <a:ext cx="5842992" cy="4525963"/>
          </a:xfrm>
          <a:prstGeom prst="rect">
            <a:avLst/>
          </a:prstGeom>
        </p:spPr>
        <p:txBody>
          <a:bodyPr>
            <a:normAutofit/>
          </a:bodyPr>
          <a:lstStyle/>
          <a:p>
            <a:r>
              <a:rPr lang="en-AU" sz="2800" dirty="0" smtClean="0"/>
              <a:t> A look at how </a:t>
            </a:r>
            <a:r>
              <a:rPr lang="en-AU" sz="2800" dirty="0" err="1" smtClean="0"/>
              <a:t>NoSQL</a:t>
            </a:r>
            <a:r>
              <a:rPr lang="en-AU" sz="2800" dirty="0" smtClean="0"/>
              <a:t> technology can provide benefits</a:t>
            </a:r>
          </a:p>
          <a:p>
            <a:r>
              <a:rPr lang="en-AU" sz="2800" dirty="0" smtClean="0"/>
              <a:t> Tips on HTML5 offline &amp; local storage features for developers</a:t>
            </a:r>
          </a:p>
          <a:p>
            <a:r>
              <a:rPr lang="en-AU" sz="2800" dirty="0"/>
              <a:t> </a:t>
            </a:r>
            <a:r>
              <a:rPr lang="en-AU" sz="2800" dirty="0" smtClean="0"/>
              <a:t>Using this new tech for “code-once” domain model, JS and schema mapping</a:t>
            </a:r>
          </a:p>
        </p:txBody>
      </p:sp>
      <p:pic>
        <p:nvPicPr>
          <p:cNvPr id="4" name="Picture 2" descr="D:\Data\Graphics\StockImages\Funny\scaredDu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252" y="2595687"/>
            <a:ext cx="2448272" cy="267473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85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solidFill>
                <a:schemeClr val="accent2"/>
              </a:solidFill>
            </a:endParaRPr>
          </a:p>
        </p:txBody>
      </p:sp>
      <p:sp>
        <p:nvSpPr>
          <p:cNvPr id="3" name="Text Placeholder 2"/>
          <p:cNvSpPr>
            <a:spLocks noGrp="1"/>
          </p:cNvSpPr>
          <p:nvPr>
            <p:ph idx="1"/>
          </p:nvPr>
        </p:nvSpPr>
        <p:spPr>
          <a:xfrm>
            <a:off x="457200" y="1988840"/>
            <a:ext cx="8229600" cy="4137323"/>
          </a:xfrm>
        </p:spPr>
        <p:txBody>
          <a:bodyPr>
            <a:normAutofit/>
          </a:bodyPr>
          <a:lstStyle/>
          <a:p>
            <a:r>
              <a:rPr lang="en-AU" dirty="0"/>
              <a:t>Why - The problem</a:t>
            </a:r>
            <a:endParaRPr lang="en-US" dirty="0" smtClean="0"/>
          </a:p>
          <a:p>
            <a:r>
              <a:rPr lang="en-AU" dirty="0" smtClean="0"/>
              <a:t>Demo</a:t>
            </a:r>
            <a:endParaRPr lang="en-US" dirty="0" smtClean="0"/>
          </a:p>
          <a:p>
            <a:pPr lvl="1"/>
            <a:r>
              <a:rPr lang="en-AU" dirty="0"/>
              <a:t>Looking at the end product</a:t>
            </a:r>
            <a:endParaRPr lang="en-US" dirty="0" smtClean="0"/>
          </a:p>
          <a:p>
            <a:r>
              <a:rPr lang="en-AU" dirty="0" smtClean="0"/>
              <a:t>How</a:t>
            </a:r>
            <a:endParaRPr lang="en-US" dirty="0" smtClean="0"/>
          </a:p>
          <a:p>
            <a:pPr lvl="1"/>
            <a:r>
              <a:rPr lang="en-AU" dirty="0"/>
              <a:t>The tech behind the solution</a:t>
            </a:r>
            <a:endParaRPr lang="en-US" dirty="0" smtClean="0"/>
          </a:p>
          <a:p>
            <a:r>
              <a:rPr lang="en-AU" dirty="0"/>
              <a:t>Comparison between typical </a:t>
            </a:r>
            <a:r>
              <a:rPr lang="en-AU" dirty="0" smtClean="0"/>
              <a:t>practices</a:t>
            </a:r>
          </a:p>
          <a:p>
            <a:r>
              <a:rPr lang="en-AU" dirty="0" smtClean="0"/>
              <a:t>The Ideal situation</a:t>
            </a:r>
          </a:p>
          <a:p>
            <a:pPr lvl="1"/>
            <a:r>
              <a:rPr lang="en-AU" dirty="0" smtClean="0"/>
              <a:t>Audience </a:t>
            </a:r>
            <a:r>
              <a:rPr lang="en-AU" dirty="0"/>
              <a:t>applause and jaw dropping astonishment</a:t>
            </a:r>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885264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Why?</a:t>
            </a:r>
            <a:r>
              <a:rPr lang="en-US" dirty="0" smtClean="0"/>
              <a:t/>
            </a:r>
            <a:br>
              <a:rPr lang="en-US" dirty="0" smtClean="0"/>
            </a:br>
            <a:r>
              <a:rPr lang="en-AU" sz="3600" dirty="0" smtClean="0">
                <a:solidFill>
                  <a:schemeClr val="accent2"/>
                </a:solidFill>
              </a:rPr>
              <a:t>A Few Problems</a:t>
            </a:r>
            <a:endParaRPr sz="3600" dirty="0">
              <a:solidFill>
                <a:schemeClr val="accent2"/>
              </a:solidFill>
            </a:endParaRPr>
          </a:p>
        </p:txBody>
      </p:sp>
      <p:sp>
        <p:nvSpPr>
          <p:cNvPr id="3" name="Text Placeholder 2"/>
          <p:cNvSpPr>
            <a:spLocks noGrp="1"/>
          </p:cNvSpPr>
          <p:nvPr>
            <p:ph idx="1"/>
          </p:nvPr>
        </p:nvSpPr>
        <p:spPr>
          <a:xfrm>
            <a:off x="457200" y="1916832"/>
            <a:ext cx="8229600" cy="4209331"/>
          </a:xfrm>
        </p:spPr>
        <p:txBody>
          <a:bodyPr>
            <a:normAutofit/>
          </a:bodyPr>
          <a:lstStyle/>
          <a:p>
            <a:r>
              <a:rPr lang="en-AU" dirty="0" smtClean="0"/>
              <a:t>Typical </a:t>
            </a:r>
            <a:r>
              <a:rPr lang="en-AU" dirty="0"/>
              <a:t>multi tier web application</a:t>
            </a:r>
          </a:p>
          <a:p>
            <a:r>
              <a:rPr lang="en-AU" dirty="0" smtClean="0"/>
              <a:t>Data </a:t>
            </a:r>
            <a:r>
              <a:rPr lang="en-AU" dirty="0"/>
              <a:t>Entities mapped from browser (JS) to Server (Domain) to DB</a:t>
            </a:r>
          </a:p>
          <a:p>
            <a:r>
              <a:rPr lang="en-AU" dirty="0"/>
              <a:t>Has always been a </a:t>
            </a:r>
            <a:br>
              <a:rPr lang="en-AU" dirty="0"/>
            </a:br>
            <a:r>
              <a:rPr lang="en-AU" dirty="0"/>
              <a:t>“data/mapping disconnect”</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2" descr="D:\Data\Presentations\TechEd2011\I Hate Data Mapp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1" y="3004802"/>
            <a:ext cx="3126527" cy="2088520"/>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Magnetic Disk 6"/>
          <p:cNvSpPr/>
          <p:nvPr/>
        </p:nvSpPr>
        <p:spPr>
          <a:xfrm>
            <a:off x="6773928" y="5157192"/>
            <a:ext cx="1023272" cy="1095280"/>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AU" b="1" u="sng" dirty="0" smtClean="0"/>
              <a:t>DB</a:t>
            </a:r>
          </a:p>
          <a:p>
            <a:pPr algn="ctr"/>
            <a:r>
              <a:rPr lang="en-AU" dirty="0" smtClean="0"/>
              <a:t>Schema</a:t>
            </a:r>
            <a:endParaRPr lang="en-AU" dirty="0"/>
          </a:p>
        </p:txBody>
      </p:sp>
      <p:sp>
        <p:nvSpPr>
          <p:cNvPr id="8" name="Cube 7"/>
          <p:cNvSpPr/>
          <p:nvPr/>
        </p:nvSpPr>
        <p:spPr>
          <a:xfrm>
            <a:off x="3863289" y="5013176"/>
            <a:ext cx="1773671" cy="1352992"/>
          </a:xfrm>
          <a:prstGeom prst="cub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1600" b="1" u="sng" dirty="0" smtClean="0"/>
              <a:t>Server</a:t>
            </a:r>
          </a:p>
          <a:p>
            <a:pPr algn="ctr"/>
            <a:r>
              <a:rPr lang="en-AU" sz="1600" dirty="0" smtClean="0"/>
              <a:t>Entities, Objects, Classes</a:t>
            </a:r>
            <a:endParaRPr lang="en-AU" sz="1600" dirty="0"/>
          </a:p>
        </p:txBody>
      </p:sp>
      <p:sp>
        <p:nvSpPr>
          <p:cNvPr id="9" name="Flowchart: Document 8"/>
          <p:cNvSpPr/>
          <p:nvPr/>
        </p:nvSpPr>
        <p:spPr>
          <a:xfrm>
            <a:off x="1316480" y="5157192"/>
            <a:ext cx="1296144" cy="1224136"/>
          </a:xfrm>
          <a:prstGeom prst="flowChartDocumen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b="1" u="sng" dirty="0" smtClean="0"/>
              <a:t>Browser</a:t>
            </a:r>
          </a:p>
          <a:p>
            <a:pPr algn="ctr"/>
            <a:r>
              <a:rPr lang="en-AU" dirty="0" err="1" smtClean="0"/>
              <a:t>Javascript</a:t>
            </a:r>
            <a:r>
              <a:rPr lang="en-AU" dirty="0" smtClean="0"/>
              <a:t>, JSON</a:t>
            </a:r>
            <a:endParaRPr lang="en-AU" dirty="0"/>
          </a:p>
        </p:txBody>
      </p:sp>
      <p:sp>
        <p:nvSpPr>
          <p:cNvPr id="10" name="Left-Right Arrow 9"/>
          <p:cNvSpPr/>
          <p:nvPr/>
        </p:nvSpPr>
        <p:spPr>
          <a:xfrm>
            <a:off x="5693808" y="5769260"/>
            <a:ext cx="1023272" cy="161071"/>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a:p>
        </p:txBody>
      </p:sp>
      <p:sp>
        <p:nvSpPr>
          <p:cNvPr id="11" name="Left-Right Arrow 10"/>
          <p:cNvSpPr/>
          <p:nvPr/>
        </p:nvSpPr>
        <p:spPr>
          <a:xfrm>
            <a:off x="2673262" y="5729350"/>
            <a:ext cx="1091490" cy="161071"/>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5927726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Some More </a:t>
            </a:r>
            <a:r>
              <a:rPr lang="en-AU" dirty="0" smtClean="0"/>
              <a:t>Problems</a:t>
            </a:r>
            <a:endParaRPr sz="3600" dirty="0">
              <a:solidFill>
                <a:schemeClr val="accent2"/>
              </a:solidFill>
            </a:endParaRPr>
          </a:p>
        </p:txBody>
      </p:sp>
      <p:sp>
        <p:nvSpPr>
          <p:cNvPr id="3" name="Text Placeholder 2"/>
          <p:cNvSpPr>
            <a:spLocks noGrp="1"/>
          </p:cNvSpPr>
          <p:nvPr>
            <p:ph idx="1"/>
          </p:nvPr>
        </p:nvSpPr>
        <p:spPr>
          <a:xfrm>
            <a:off x="457200" y="1916832"/>
            <a:ext cx="8229600" cy="4209331"/>
          </a:xfrm>
        </p:spPr>
        <p:txBody>
          <a:bodyPr>
            <a:normAutofit/>
          </a:bodyPr>
          <a:lstStyle/>
          <a:p>
            <a:r>
              <a:rPr lang="en-AU" dirty="0"/>
              <a:t>Web applications typically don’t like being offline</a:t>
            </a:r>
          </a:p>
          <a:p>
            <a:r>
              <a:rPr lang="en-AU" dirty="0" smtClean="0"/>
              <a:t>Generally</a:t>
            </a:r>
            <a:r>
              <a:rPr lang="en-AU" dirty="0"/>
              <a:t>, don’t handle offline very well</a:t>
            </a:r>
          </a:p>
          <a:p>
            <a:r>
              <a:rPr lang="en-AU" dirty="0" smtClean="0"/>
              <a:t>Offline </a:t>
            </a:r>
            <a:r>
              <a:rPr lang="en-AU" dirty="0"/>
              <a:t>== too hard or just no </a:t>
            </a:r>
            <a:r>
              <a:rPr lang="en-AU" dirty="0" err="1"/>
              <a:t>worky</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2" name="Picture 2" descr="D:\Data\Graphics\StockImages\Funny\TooHEav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405" y="3573016"/>
            <a:ext cx="4201819" cy="249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606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Challenges</a:t>
            </a:r>
            <a:br>
              <a:rPr lang="en-US" dirty="0" smtClean="0"/>
            </a:br>
            <a:r>
              <a:rPr lang="en-AU" sz="3600" dirty="0" smtClean="0">
                <a:solidFill>
                  <a:schemeClr val="accent2"/>
                </a:solidFill>
              </a:rPr>
              <a:t>Server side</a:t>
            </a:r>
            <a:endParaRPr sz="3600" dirty="0">
              <a:solidFill>
                <a:schemeClr val="accent2"/>
              </a:solidFill>
            </a:endParaRPr>
          </a:p>
        </p:txBody>
      </p:sp>
      <p:sp>
        <p:nvSpPr>
          <p:cNvPr id="3" name="Text Placeholder 2"/>
          <p:cNvSpPr>
            <a:spLocks noGrp="1"/>
          </p:cNvSpPr>
          <p:nvPr>
            <p:ph idx="1"/>
          </p:nvPr>
        </p:nvSpPr>
        <p:spPr>
          <a:xfrm>
            <a:off x="467544" y="1916832"/>
            <a:ext cx="4824536" cy="3849291"/>
          </a:xfrm>
        </p:spPr>
        <p:txBody>
          <a:bodyPr>
            <a:normAutofit/>
          </a:bodyPr>
          <a:lstStyle/>
          <a:p>
            <a:r>
              <a:rPr lang="en-AU" dirty="0" smtClean="0"/>
              <a:t>ORM’s </a:t>
            </a:r>
            <a:r>
              <a:rPr lang="en-AU" dirty="0"/>
              <a:t>try and solve the DB </a:t>
            </a:r>
            <a:r>
              <a:rPr lang="en-AU" dirty="0">
                <a:sym typeface="Wingdings" pitchFamily="2" charset="2"/>
              </a:rPr>
              <a:t> Server Tier disconnect</a:t>
            </a:r>
          </a:p>
          <a:p>
            <a:pPr lvl="1"/>
            <a:r>
              <a:rPr lang="en-AU" dirty="0">
                <a:sym typeface="Wingdings" pitchFamily="2" charset="2"/>
              </a:rPr>
              <a:t> Entity Framework, </a:t>
            </a:r>
            <a:r>
              <a:rPr lang="en-AU" dirty="0" err="1">
                <a:sym typeface="Wingdings" pitchFamily="2" charset="2"/>
              </a:rPr>
              <a:t>Nhibernate</a:t>
            </a:r>
            <a:r>
              <a:rPr lang="en-AU" dirty="0">
                <a:sym typeface="Wingdings" pitchFamily="2" charset="2"/>
              </a:rPr>
              <a:t>, </a:t>
            </a:r>
            <a:r>
              <a:rPr lang="en-AU" dirty="0" err="1">
                <a:sym typeface="Wingdings" pitchFamily="2" charset="2"/>
              </a:rPr>
              <a:t>Lightspeed</a:t>
            </a:r>
            <a:r>
              <a:rPr lang="en-AU" dirty="0">
                <a:sym typeface="Wingdings" pitchFamily="2" charset="2"/>
              </a:rPr>
              <a:t> etc.</a:t>
            </a:r>
          </a:p>
          <a:p>
            <a:r>
              <a:rPr lang="en-AU" dirty="0">
                <a:sym typeface="Wingdings" pitchFamily="2" charset="2"/>
              </a:rPr>
              <a:t>“Monster Repositories”</a:t>
            </a:r>
          </a:p>
          <a:p>
            <a:r>
              <a:rPr lang="en-AU" dirty="0" smtClean="0">
                <a:sym typeface="Wingdings" pitchFamily="2" charset="2"/>
              </a:rPr>
              <a:t>Managing changes?</a:t>
            </a:r>
          </a:p>
          <a:p>
            <a:pPr lvl="1"/>
            <a:r>
              <a:rPr lang="en-AU" dirty="0" smtClean="0">
                <a:sym typeface="Wingdings" pitchFamily="2" charset="2"/>
              </a:rPr>
              <a:t>New </a:t>
            </a:r>
            <a:r>
              <a:rPr lang="en-AU" dirty="0">
                <a:sym typeface="Wingdings" pitchFamily="2" charset="2"/>
              </a:rPr>
              <a:t>fields, collection etc.</a:t>
            </a:r>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2" descr="D:\Data\Presentations\TechEd2011\jeez-clean-version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132856"/>
            <a:ext cx="2376264" cy="310234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990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Challenges</a:t>
            </a:r>
            <a:br>
              <a:rPr lang="en-US" dirty="0" smtClean="0"/>
            </a:br>
            <a:r>
              <a:rPr lang="en-AU" sz="3600" dirty="0" smtClean="0">
                <a:solidFill>
                  <a:schemeClr val="accent2"/>
                </a:solidFill>
              </a:rPr>
              <a:t>Client Side</a:t>
            </a:r>
            <a:endParaRPr sz="3600" dirty="0">
              <a:solidFill>
                <a:schemeClr val="accent2"/>
              </a:solidFill>
            </a:endParaRPr>
          </a:p>
        </p:txBody>
      </p:sp>
      <p:sp>
        <p:nvSpPr>
          <p:cNvPr id="3" name="Text Placeholder 2"/>
          <p:cNvSpPr>
            <a:spLocks noGrp="1"/>
          </p:cNvSpPr>
          <p:nvPr>
            <p:ph idx="1"/>
          </p:nvPr>
        </p:nvSpPr>
        <p:spPr>
          <a:xfrm>
            <a:off x="467544" y="1916832"/>
            <a:ext cx="8229600" cy="3849291"/>
          </a:xfrm>
        </p:spPr>
        <p:txBody>
          <a:bodyPr>
            <a:normAutofit/>
          </a:bodyPr>
          <a:lstStyle/>
          <a:p>
            <a:r>
              <a:rPr lang="en-AU" dirty="0"/>
              <a:t>Offline is one thing, but what about just your site </a:t>
            </a:r>
            <a:r>
              <a:rPr lang="en-AU" dirty="0" smtClean="0"/>
              <a:t>being </a:t>
            </a:r>
            <a:r>
              <a:rPr lang="en-AU" dirty="0"/>
              <a:t>down?</a:t>
            </a:r>
          </a:p>
          <a:p>
            <a:r>
              <a:rPr lang="en-AU" dirty="0" smtClean="0"/>
              <a:t>How </a:t>
            </a:r>
            <a:r>
              <a:rPr lang="en-AU" dirty="0"/>
              <a:t>to tell the browser what to do</a:t>
            </a:r>
            <a:r>
              <a:rPr lang="en-AU" dirty="0" smtClean="0"/>
              <a:t>?</a:t>
            </a:r>
          </a:p>
          <a:p>
            <a:r>
              <a:rPr lang="en-AU" dirty="0" smtClean="0"/>
              <a:t>Again with the data mapping thing</a:t>
            </a:r>
          </a:p>
          <a:p>
            <a:pPr lvl="1"/>
            <a:r>
              <a:rPr lang="en-AU" dirty="0" err="1" smtClean="0"/>
              <a:t>Json</a:t>
            </a:r>
            <a:r>
              <a:rPr lang="en-AU" dirty="0" smtClean="0"/>
              <a:t>, Xml to server objects</a:t>
            </a:r>
            <a:endParaRPr lang="en-AU" dirty="0"/>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7694877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10400</TotalTime>
  <Words>3016</Words>
  <Application>Microsoft Office PowerPoint</Application>
  <PresentationFormat>On-screen Show (4:3)</PresentationFormat>
  <Paragraphs>266</Paragraphs>
  <Slides>28</Slides>
  <Notes>21</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3_Office Theme</vt:lpstr>
      <vt:lpstr>PowerPoint Presentation</vt:lpstr>
      <vt:lpstr>There is no web</vt:lpstr>
      <vt:lpstr> Who Am I?</vt:lpstr>
      <vt:lpstr>What you will get from this</vt:lpstr>
      <vt:lpstr>Agenda </vt:lpstr>
      <vt:lpstr>Why? A Few Problems</vt:lpstr>
      <vt:lpstr>Some More Problems</vt:lpstr>
      <vt:lpstr>Design Challenges Server side</vt:lpstr>
      <vt:lpstr>Design Challenges Client Side</vt:lpstr>
      <vt:lpstr>The Ideal</vt:lpstr>
      <vt:lpstr>What is “coping” with offline?</vt:lpstr>
      <vt:lpstr>Demo</vt:lpstr>
      <vt:lpstr>The How Database/Persistence</vt:lpstr>
      <vt:lpstr>Demo</vt:lpstr>
      <vt:lpstr>The How Server</vt:lpstr>
      <vt:lpstr>The How Client / Browser</vt:lpstr>
      <vt:lpstr>Offline Application Manifest</vt:lpstr>
      <vt:lpstr>Offline How do you tell?</vt:lpstr>
      <vt:lpstr>Offline A look at the cache</vt:lpstr>
      <vt:lpstr>Offline Browser Local Storage</vt:lpstr>
      <vt:lpstr>Demo – The End Game</vt:lpstr>
      <vt:lpstr>What have we done? A Recap</vt:lpstr>
      <vt:lpstr>Question &amp; Answer Session</vt:lpstr>
      <vt:lpstr>Resources</vt:lpstr>
      <vt:lpstr>Win a Touch Mouse!</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321</cp:revision>
  <dcterms:created xsi:type="dcterms:W3CDTF">2011-04-01T05:55:34Z</dcterms:created>
  <dcterms:modified xsi:type="dcterms:W3CDTF">2011-09-01T04:54:02Z</dcterms:modified>
</cp:coreProperties>
</file>