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31" r:id="rId2"/>
    <p:sldMasterId id="2147483734" r:id="rId3"/>
  </p:sldMasterIdLst>
  <p:notesMasterIdLst>
    <p:notesMasterId r:id="rId56"/>
  </p:notesMasterIdLst>
  <p:handoutMasterIdLst>
    <p:handoutMasterId r:id="rId57"/>
  </p:handoutMasterIdLst>
  <p:sldIdLst>
    <p:sldId id="256" r:id="rId4"/>
    <p:sldId id="257" r:id="rId5"/>
    <p:sldId id="340"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9" r:id="rId22"/>
    <p:sldId id="300" r:id="rId23"/>
    <p:sldId id="301" r:id="rId24"/>
    <p:sldId id="302" r:id="rId25"/>
    <p:sldId id="303" r:id="rId26"/>
    <p:sldId id="304" r:id="rId27"/>
    <p:sldId id="305" r:id="rId28"/>
    <p:sldId id="342"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4" r:id="rId47"/>
    <p:sldId id="325" r:id="rId48"/>
    <p:sldId id="326" r:id="rId49"/>
    <p:sldId id="341" r:id="rId50"/>
    <p:sldId id="274" r:id="rId51"/>
    <p:sldId id="282" r:id="rId52"/>
    <p:sldId id="343" r:id="rId53"/>
    <p:sldId id="344" r:id="rId54"/>
    <p:sldId id="280" r:id="rId5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 xmlns:p14="http://schemas.microsoft.com/office/powerpoint/2010/main" val="1"/>
      </p:ext>
    </p:extLst>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snapToGrid="0">
      <p:cViewPr>
        <p:scale>
          <a:sx n="80" d="100"/>
          <a:sy n="80" d="100"/>
        </p:scale>
        <p:origin x="-1716" y="-744"/>
      </p:cViewPr>
      <p:guideLst>
        <p:guide orient="horz" pos="144"/>
        <p:guide orient="horz" pos="895"/>
        <p:guide orient="horz" pos="1484"/>
        <p:guide orient="horz" pos="1200"/>
        <p:guide orient="horz" pos="2736"/>
        <p:guide orient="horz" pos="3897"/>
        <p:guide pos="2880"/>
        <p:guide pos="240"/>
        <p:guide pos="460"/>
        <p:guide pos="5520"/>
        <p:guide pos="871"/>
        <p:guide pos="5299"/>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64" d="100"/>
          <a:sy n="64" d="100"/>
        </p:scale>
        <p:origin x="-286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35"/>
  <c:chart>
    <c:autoTitleDeleted val="1"/>
    <c:plotArea>
      <c:layout/>
      <c:barChart>
        <c:barDir val="col"/>
        <c:grouping val="clustered"/>
        <c:ser>
          <c:idx val="0"/>
          <c:order val="0"/>
          <c:tx>
            <c:strRef>
              <c:f>Sheet1!$B$1</c:f>
              <c:strCache>
                <c:ptCount val="1"/>
                <c:pt idx="0">
                  <c:v>Devices in Millions</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c:spPr>
          <c:dLbls>
            <c:txPr>
              <a:bodyPr/>
              <a:lstStyle/>
              <a:p>
                <a:pPr>
                  <a:defRPr sz="1200">
                    <a:solidFill>
                      <a:schemeClr val="tx1"/>
                    </a:solidFill>
                  </a:defRPr>
                </a:pPr>
                <a:endParaRPr lang="en-US"/>
              </a:p>
            </c:txPr>
            <c:dLblPos val="outEnd"/>
            <c:showVal val="1"/>
          </c:dLbls>
          <c:cat>
            <c:strRef>
              <c:f>Sheet1!$A$2:$A$4</c:f>
              <c:strCache>
                <c:ptCount val="3"/>
                <c:pt idx="0">
                  <c:v>November 2006</c:v>
                </c:pt>
                <c:pt idx="1">
                  <c:v>January 2007</c:v>
                </c:pt>
                <c:pt idx="2">
                  <c:v>August 2007</c:v>
                </c:pt>
              </c:strCache>
            </c:strRef>
          </c:cat>
          <c:val>
            <c:numRef>
              <c:f>Sheet1!$B$2:$B$4</c:f>
              <c:numCache>
                <c:formatCode>General</c:formatCode>
                <c:ptCount val="3"/>
                <c:pt idx="0">
                  <c:v>1.5</c:v>
                </c:pt>
                <c:pt idx="1">
                  <c:v>1.7000000000000026</c:v>
                </c:pt>
                <c:pt idx="2">
                  <c:v>2.2999999999999998</c:v>
                </c:pt>
              </c:numCache>
            </c:numRef>
          </c:val>
        </c:ser>
        <c:axId val="145401728"/>
        <c:axId val="99779328"/>
      </c:barChart>
      <c:catAx>
        <c:axId val="145401728"/>
        <c:scaling>
          <c:orientation val="minMax"/>
        </c:scaling>
        <c:axPos val="b"/>
        <c:tickLblPos val="nextTo"/>
        <c:txPr>
          <a:bodyPr/>
          <a:lstStyle/>
          <a:p>
            <a:pPr>
              <a:defRPr sz="1050">
                <a:solidFill>
                  <a:schemeClr val="tx1"/>
                </a:solidFill>
              </a:defRPr>
            </a:pPr>
            <a:endParaRPr lang="en-US"/>
          </a:p>
        </c:txPr>
        <c:crossAx val="99779328"/>
        <c:crosses val="autoZero"/>
        <c:auto val="1"/>
        <c:lblAlgn val="ctr"/>
        <c:lblOffset val="100"/>
      </c:catAx>
      <c:valAx>
        <c:axId val="99779328"/>
        <c:scaling>
          <c:orientation val="minMax"/>
          <c:min val="1"/>
        </c:scaling>
        <c:delete val="1"/>
        <c:axPos val="l"/>
        <c:numFmt formatCode="General" sourceLinked="1"/>
        <c:tickLblPos val="none"/>
        <c:crossAx val="145401728"/>
        <c:crosses val="autoZero"/>
        <c:crossBetween val="between"/>
        <c:majorUnit val="0.2"/>
      </c:valAx>
      <c:spPr>
        <a:noFill/>
      </c:spPr>
    </c:plotArea>
    <c:plotVisOnly val="1"/>
    <c:dispBlanksAs val="gap"/>
  </c:chart>
  <c:spPr>
    <a:noFill/>
    <a:ln w="0">
      <a:no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style val="35"/>
  <c:chart>
    <c:autoTitleDeleted val="1"/>
    <c:plotArea>
      <c:layout/>
      <c:lineChart>
        <c:grouping val="standard"/>
        <c:ser>
          <c:idx val="0"/>
          <c:order val="0"/>
          <c:tx>
            <c:strRef>
              <c:f>Sheet1!$B$1</c:f>
              <c:strCache>
                <c:ptCount val="1"/>
                <c:pt idx="0">
                  <c:v>Windows XP</c:v>
                </c:pt>
              </c:strCache>
            </c:strRef>
          </c:tx>
          <c:marker>
            <c:spPr>
              <a:gradFill>
                <a:gsLst>
                  <a:gs pos="44000">
                    <a:srgbClr val="3992F3"/>
                  </a:gs>
                  <a:gs pos="100000">
                    <a:schemeClr val="accent1"/>
                  </a:gs>
                </a:gsLst>
                <a:lin ang="16200000" scaled="1"/>
              </a:gradFill>
              <a:scene3d>
                <a:camera prst="orthographicFront"/>
                <a:lightRig rig="threePt" dir="t"/>
              </a:scene3d>
              <a:sp3d>
                <a:bevelT/>
              </a:sp3d>
            </c:spPr>
          </c:marker>
          <c:cat>
            <c:strRef>
              <c:f>Sheet1!$A$2:$A$9</c:f>
              <c:strCache>
                <c:ptCount val="8"/>
                <c:pt idx="0">
                  <c:v>RTM-2</c:v>
                </c:pt>
                <c:pt idx="1">
                  <c:v>RTM -1</c:v>
                </c:pt>
                <c:pt idx="2">
                  <c:v>RTM</c:v>
                </c:pt>
                <c:pt idx="3">
                  <c:v>RTM + 1</c:v>
                </c:pt>
                <c:pt idx="4">
                  <c:v>RTM + 2</c:v>
                </c:pt>
                <c:pt idx="5">
                  <c:v>RTM + 3</c:v>
                </c:pt>
                <c:pt idx="6">
                  <c:v>RTM + 4</c:v>
                </c:pt>
                <c:pt idx="7">
                  <c:v>RTM + 5</c:v>
                </c:pt>
              </c:strCache>
            </c:strRef>
          </c:cat>
          <c:val>
            <c:numRef>
              <c:f>Sheet1!$B$2:$B$9</c:f>
              <c:numCache>
                <c:formatCode>General</c:formatCode>
                <c:ptCount val="8"/>
                <c:pt idx="0">
                  <c:v>0</c:v>
                </c:pt>
                <c:pt idx="1">
                  <c:v>0</c:v>
                </c:pt>
                <c:pt idx="2">
                  <c:v>14</c:v>
                </c:pt>
                <c:pt idx="3">
                  <c:v>88</c:v>
                </c:pt>
                <c:pt idx="4">
                  <c:v>303</c:v>
                </c:pt>
                <c:pt idx="5">
                  <c:v>551</c:v>
                </c:pt>
                <c:pt idx="6">
                  <c:v>723</c:v>
                </c:pt>
                <c:pt idx="7">
                  <c:v>890</c:v>
                </c:pt>
              </c:numCache>
            </c:numRef>
          </c:val>
        </c:ser>
        <c:ser>
          <c:idx val="1"/>
          <c:order val="1"/>
          <c:tx>
            <c:strRef>
              <c:f>Sheet1!$C$1</c:f>
              <c:strCache>
                <c:ptCount val="1"/>
                <c:pt idx="0">
                  <c:v>Windows Vista</c:v>
                </c:pt>
              </c:strCache>
            </c:strRef>
          </c:tx>
          <c:spPr>
            <a:ln>
              <a:solidFill>
                <a:schemeClr val="accent2"/>
              </a:solidFill>
            </a:ln>
          </c:spPr>
          <c:marker>
            <c:spPr>
              <a:solidFill>
                <a:srgbClr val="00B050"/>
              </a:solidFill>
              <a:ln>
                <a:solidFill>
                  <a:srgbClr val="FFC000"/>
                </a:solidFill>
              </a:ln>
              <a:scene3d>
                <a:camera prst="orthographicFront"/>
                <a:lightRig rig="threePt" dir="t"/>
              </a:scene3d>
              <a:sp3d>
                <a:bevelT/>
              </a:sp3d>
            </c:spPr>
          </c:marker>
          <c:cat>
            <c:strRef>
              <c:f>Sheet1!$A$2:$A$9</c:f>
              <c:strCache>
                <c:ptCount val="8"/>
                <c:pt idx="0">
                  <c:v>RTM-2</c:v>
                </c:pt>
                <c:pt idx="1">
                  <c:v>RTM -1</c:v>
                </c:pt>
                <c:pt idx="2">
                  <c:v>RTM</c:v>
                </c:pt>
                <c:pt idx="3">
                  <c:v>RTM + 1</c:v>
                </c:pt>
                <c:pt idx="4">
                  <c:v>RTM + 2</c:v>
                </c:pt>
                <c:pt idx="5">
                  <c:v>RTM + 3</c:v>
                </c:pt>
                <c:pt idx="6">
                  <c:v>RTM + 4</c:v>
                </c:pt>
                <c:pt idx="7">
                  <c:v>RTM + 5</c:v>
                </c:pt>
              </c:strCache>
            </c:strRef>
          </c:cat>
          <c:val>
            <c:numRef>
              <c:f>Sheet1!$C$2:$C$9</c:f>
              <c:numCache>
                <c:formatCode>General</c:formatCode>
                <c:ptCount val="8"/>
                <c:pt idx="1">
                  <c:v>1</c:v>
                </c:pt>
                <c:pt idx="2">
                  <c:v>35</c:v>
                </c:pt>
                <c:pt idx="3">
                  <c:v>295</c:v>
                </c:pt>
                <c:pt idx="4">
                  <c:v>792</c:v>
                </c:pt>
                <c:pt idx="5">
                  <c:v>1071</c:v>
                </c:pt>
                <c:pt idx="6">
                  <c:v>1326</c:v>
                </c:pt>
                <c:pt idx="7">
                  <c:v>1581</c:v>
                </c:pt>
              </c:numCache>
            </c:numRef>
          </c:val>
        </c:ser>
        <c:marker val="1"/>
        <c:axId val="102241792"/>
        <c:axId val="102243328"/>
      </c:lineChart>
      <c:catAx>
        <c:axId val="102241792"/>
        <c:scaling>
          <c:orientation val="minMax"/>
        </c:scaling>
        <c:axPos val="b"/>
        <c:tickLblPos val="nextTo"/>
        <c:txPr>
          <a:bodyPr/>
          <a:lstStyle/>
          <a:p>
            <a:pPr>
              <a:defRPr sz="900">
                <a:solidFill>
                  <a:schemeClr val="tx1"/>
                </a:solidFill>
              </a:defRPr>
            </a:pPr>
            <a:endParaRPr lang="en-US"/>
          </a:p>
        </c:txPr>
        <c:crossAx val="102243328"/>
        <c:crosses val="autoZero"/>
        <c:auto val="1"/>
        <c:lblAlgn val="ctr"/>
        <c:lblOffset val="100"/>
      </c:catAx>
      <c:valAx>
        <c:axId val="102243328"/>
        <c:scaling>
          <c:orientation val="minMax"/>
        </c:scaling>
        <c:axPos val="l"/>
        <c:numFmt formatCode="General" sourceLinked="1"/>
        <c:majorTickMark val="none"/>
        <c:tickLblPos val="nextTo"/>
        <c:txPr>
          <a:bodyPr/>
          <a:lstStyle/>
          <a:p>
            <a:pPr>
              <a:defRPr sz="1400">
                <a:solidFill>
                  <a:schemeClr val="tx1"/>
                </a:solidFill>
              </a:defRPr>
            </a:pPr>
            <a:endParaRPr lang="en-US"/>
          </a:p>
        </c:txPr>
        <c:crossAx val="102241792"/>
        <c:crosses val="autoZero"/>
        <c:crossBetween val="between"/>
        <c:majorUnit val="500"/>
      </c:valAx>
      <c:spPr>
        <a:gradFill>
          <a:gsLst>
            <a:gs pos="0">
              <a:srgbClr val="262B46">
                <a:alpha val="72000"/>
              </a:srgbClr>
            </a:gs>
            <a:gs pos="43000">
              <a:srgbClr val="262B46">
                <a:alpha val="58000"/>
              </a:srgbClr>
            </a:gs>
          </a:gsLst>
          <a:lin ang="16200000" scaled="1"/>
        </a:gradFill>
        <a:ln w="0" cmpd="sng"/>
      </c:spPr>
    </c:plotArea>
    <c:legend>
      <c:legendPos val="b"/>
      <c:legendEntry>
        <c:idx val="0"/>
        <c:txPr>
          <a:bodyPr/>
          <a:lstStyle/>
          <a:p>
            <a:pPr>
              <a:defRPr>
                <a:solidFill>
                  <a:schemeClr val="tx1"/>
                </a:solidFill>
              </a:defRPr>
            </a:pPr>
            <a:endParaRPr lang="en-US"/>
          </a:p>
        </c:txPr>
      </c:legendEntry>
      <c:legendEntry>
        <c:idx val="1"/>
        <c:txPr>
          <a:bodyPr/>
          <a:lstStyle/>
          <a:p>
            <a:pPr>
              <a:defRPr>
                <a:solidFill>
                  <a:schemeClr val="tx1"/>
                </a:solidFill>
              </a:defRPr>
            </a:pPr>
            <a:endParaRPr lang="en-US"/>
          </a:p>
        </c:txPr>
      </c:legendEntry>
      <c:txPr>
        <a:bodyPr/>
        <a:lstStyle/>
        <a:p>
          <a:pPr>
            <a:defRPr>
              <a:solidFill>
                <a:schemeClr val="tx1"/>
              </a:solidFill>
            </a:defRPr>
          </a:pPr>
          <a:endParaRPr lang="en-US"/>
        </a:p>
      </c:txPr>
    </c:legend>
    <c:plotVisOnly val="1"/>
    <c:dispBlanksAs val="gap"/>
  </c:chart>
  <c:spPr>
    <a:noFill/>
    <a:ln w="0">
      <a:no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Devices in Millions</c:v>
                </c:pt>
              </c:strCache>
            </c:strRef>
          </c:tx>
          <c:spPr>
            <a:gradFill flip="none" rotWithShape="1">
              <a:gsLst>
                <a:gs pos="12000">
                  <a:srgbClr val="3992F3">
                    <a:alpha val="85000"/>
                  </a:srgbClr>
                </a:gs>
                <a:gs pos="80000">
                  <a:srgbClr val="3992F3">
                    <a:alpha val="41000"/>
                  </a:srgbClr>
                </a:gs>
              </a:gsLst>
              <a:lin ang="16200000" scaled="1"/>
              <a:tileRect/>
            </a:gradFill>
            <a:scene3d>
              <a:camera prst="orthographicFront"/>
              <a:lightRig rig="threePt" dir="t"/>
            </a:scene3d>
            <a:sp3d>
              <a:bevelT/>
            </a:sp3d>
          </c:spPr>
          <c:dLbls>
            <c:txPr>
              <a:bodyPr/>
              <a:lstStyle/>
              <a:p>
                <a:pPr>
                  <a:defRPr sz="1200">
                    <a:solidFill>
                      <a:schemeClr val="tx1"/>
                    </a:solidFill>
                  </a:defRPr>
                </a:pPr>
                <a:endParaRPr lang="en-US"/>
              </a:p>
            </c:txPr>
            <c:dLblPos val="outEnd"/>
            <c:showVal val="1"/>
          </c:dLbls>
          <c:cat>
            <c:strRef>
              <c:f>Sheet1!$A$2:$A$4</c:f>
              <c:strCache>
                <c:ptCount val="3"/>
                <c:pt idx="0">
                  <c:v>November 2006</c:v>
                </c:pt>
                <c:pt idx="1">
                  <c:v>January 2007</c:v>
                </c:pt>
                <c:pt idx="2">
                  <c:v>August 2007</c:v>
                </c:pt>
              </c:strCache>
            </c:strRef>
          </c:cat>
          <c:val>
            <c:numRef>
              <c:f>Sheet1!$B$2:$B$4</c:f>
              <c:numCache>
                <c:formatCode>General</c:formatCode>
                <c:ptCount val="3"/>
                <c:pt idx="0">
                  <c:v>254</c:v>
                </c:pt>
                <c:pt idx="1">
                  <c:v>652</c:v>
                </c:pt>
                <c:pt idx="2">
                  <c:v>2162</c:v>
                </c:pt>
              </c:numCache>
            </c:numRef>
          </c:val>
        </c:ser>
        <c:axId val="103791616"/>
        <c:axId val="104088320"/>
      </c:barChart>
      <c:catAx>
        <c:axId val="103791616"/>
        <c:scaling>
          <c:orientation val="minMax"/>
        </c:scaling>
        <c:axPos val="b"/>
        <c:tickLblPos val="nextTo"/>
        <c:txPr>
          <a:bodyPr/>
          <a:lstStyle/>
          <a:p>
            <a:pPr>
              <a:defRPr sz="800">
                <a:solidFill>
                  <a:schemeClr val="tx1"/>
                </a:solidFill>
              </a:defRPr>
            </a:pPr>
            <a:endParaRPr lang="en-US"/>
          </a:p>
        </c:txPr>
        <c:crossAx val="104088320"/>
        <c:crosses val="autoZero"/>
        <c:auto val="1"/>
        <c:lblAlgn val="ctr"/>
        <c:lblOffset val="100"/>
      </c:catAx>
      <c:valAx>
        <c:axId val="104088320"/>
        <c:scaling>
          <c:orientation val="minMax"/>
        </c:scaling>
        <c:delete val="1"/>
        <c:axPos val="l"/>
        <c:numFmt formatCode="General" sourceLinked="1"/>
        <c:tickLblPos val="none"/>
        <c:crossAx val="103791616"/>
        <c:crosses val="autoZero"/>
        <c:crossBetween val="between"/>
      </c:valAx>
    </c:plotArea>
    <c:plotVisOnly val="1"/>
    <c:dispBlanksAs val="gap"/>
  </c:chart>
  <c:txPr>
    <a:bodyPr/>
    <a:lstStyle/>
    <a:p>
      <a:pPr>
        <a:defRPr sz="9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lineChart>
        <c:grouping val="standard"/>
        <c:ser>
          <c:idx val="0"/>
          <c:order val="0"/>
          <c:tx>
            <c:strRef>
              <c:f>Sheet1!$B$1</c:f>
              <c:strCache>
                <c:ptCount val="1"/>
                <c:pt idx="0">
                  <c:v>Series 1</c:v>
                </c:pt>
              </c:strCache>
            </c:strRef>
          </c:tx>
          <c:marker>
            <c:symbol val="none"/>
          </c:marker>
          <c:cat>
            <c:numRef>
              <c:f>Sheet1!$A$2:$A$27</c:f>
              <c:numCache>
                <c:formatCode>d\-mmm</c:formatCode>
                <c:ptCount val="26"/>
                <c:pt idx="0">
                  <c:v>39111</c:v>
                </c:pt>
                <c:pt idx="1">
                  <c:v>39118</c:v>
                </c:pt>
                <c:pt idx="2">
                  <c:v>39153</c:v>
                </c:pt>
                <c:pt idx="3">
                  <c:v>39175</c:v>
                </c:pt>
                <c:pt idx="4">
                  <c:v>39185</c:v>
                </c:pt>
                <c:pt idx="5">
                  <c:v>39189</c:v>
                </c:pt>
                <c:pt idx="6">
                  <c:v>39196</c:v>
                </c:pt>
                <c:pt idx="7">
                  <c:v>39203</c:v>
                </c:pt>
                <c:pt idx="8">
                  <c:v>39210</c:v>
                </c:pt>
                <c:pt idx="9">
                  <c:v>39217</c:v>
                </c:pt>
                <c:pt idx="10">
                  <c:v>39224</c:v>
                </c:pt>
                <c:pt idx="11">
                  <c:v>39231</c:v>
                </c:pt>
                <c:pt idx="12">
                  <c:v>39238</c:v>
                </c:pt>
                <c:pt idx="13">
                  <c:v>39245</c:v>
                </c:pt>
                <c:pt idx="14">
                  <c:v>39252</c:v>
                </c:pt>
                <c:pt idx="15">
                  <c:v>39259</c:v>
                </c:pt>
                <c:pt idx="16">
                  <c:v>39266</c:v>
                </c:pt>
                <c:pt idx="17">
                  <c:v>39273</c:v>
                </c:pt>
                <c:pt idx="18">
                  <c:v>39280</c:v>
                </c:pt>
                <c:pt idx="19">
                  <c:v>39287</c:v>
                </c:pt>
                <c:pt idx="20">
                  <c:v>39294</c:v>
                </c:pt>
                <c:pt idx="21">
                  <c:v>39301</c:v>
                </c:pt>
                <c:pt idx="22">
                  <c:v>39308</c:v>
                </c:pt>
                <c:pt idx="23">
                  <c:v>39322</c:v>
                </c:pt>
                <c:pt idx="24">
                  <c:v>39329</c:v>
                </c:pt>
                <c:pt idx="25">
                  <c:v>39336</c:v>
                </c:pt>
              </c:numCache>
            </c:numRef>
          </c:cat>
          <c:val>
            <c:numRef>
              <c:f>Sheet1!$B$2:$B$27</c:f>
              <c:numCache>
                <c:formatCode>General</c:formatCode>
                <c:ptCount val="26"/>
                <c:pt idx="0">
                  <c:v>12</c:v>
                </c:pt>
                <c:pt idx="1">
                  <c:v>13</c:v>
                </c:pt>
                <c:pt idx="2">
                  <c:v>18</c:v>
                </c:pt>
                <c:pt idx="3">
                  <c:v>23</c:v>
                </c:pt>
                <c:pt idx="4">
                  <c:v>32</c:v>
                </c:pt>
                <c:pt idx="5">
                  <c:v>33</c:v>
                </c:pt>
                <c:pt idx="6">
                  <c:v>32</c:v>
                </c:pt>
                <c:pt idx="7">
                  <c:v>34</c:v>
                </c:pt>
                <c:pt idx="8">
                  <c:v>35</c:v>
                </c:pt>
                <c:pt idx="9">
                  <c:v>38</c:v>
                </c:pt>
                <c:pt idx="10">
                  <c:v>42</c:v>
                </c:pt>
                <c:pt idx="11">
                  <c:v>43</c:v>
                </c:pt>
                <c:pt idx="12">
                  <c:v>46</c:v>
                </c:pt>
                <c:pt idx="13">
                  <c:v>49</c:v>
                </c:pt>
                <c:pt idx="14">
                  <c:v>55</c:v>
                </c:pt>
                <c:pt idx="15">
                  <c:v>64</c:v>
                </c:pt>
                <c:pt idx="16">
                  <c:v>69</c:v>
                </c:pt>
                <c:pt idx="17">
                  <c:v>69</c:v>
                </c:pt>
                <c:pt idx="18">
                  <c:v>70</c:v>
                </c:pt>
                <c:pt idx="19">
                  <c:v>70</c:v>
                </c:pt>
                <c:pt idx="20">
                  <c:v>71</c:v>
                </c:pt>
                <c:pt idx="21">
                  <c:v>73</c:v>
                </c:pt>
                <c:pt idx="22">
                  <c:v>75</c:v>
                </c:pt>
                <c:pt idx="23">
                  <c:v>79</c:v>
                </c:pt>
                <c:pt idx="24">
                  <c:v>79</c:v>
                </c:pt>
                <c:pt idx="25">
                  <c:v>82</c:v>
                </c:pt>
              </c:numCache>
            </c:numRef>
          </c:val>
        </c:ser>
        <c:marker val="1"/>
        <c:axId val="104206336"/>
        <c:axId val="104207872"/>
      </c:lineChart>
      <c:dateAx>
        <c:axId val="104206336"/>
        <c:scaling>
          <c:orientation val="minMax"/>
        </c:scaling>
        <c:axPos val="b"/>
        <c:numFmt formatCode="d\-mmm" sourceLinked="1"/>
        <c:tickLblPos val="nextTo"/>
        <c:crossAx val="104207872"/>
        <c:crosses val="autoZero"/>
        <c:auto val="1"/>
        <c:lblOffset val="100"/>
        <c:baseTimeUnit val="days"/>
      </c:dateAx>
      <c:valAx>
        <c:axId val="104207872"/>
        <c:scaling>
          <c:orientation val="minMax"/>
        </c:scaling>
        <c:axPos val="l"/>
        <c:majorGridlines/>
        <c:numFmt formatCode="General" sourceLinked="1"/>
        <c:tickLblPos val="nextTo"/>
        <c:txPr>
          <a:bodyPr/>
          <a:lstStyle/>
          <a:p>
            <a:pPr>
              <a:defRPr sz="700"/>
            </a:pPr>
            <a:endParaRPr lang="en-US"/>
          </a:p>
        </c:txPr>
        <c:crossAx val="104206336"/>
        <c:crosses val="autoZero"/>
        <c:crossBetween val="between"/>
      </c:valAx>
    </c:plotArea>
    <c:plotVisOnly val="1"/>
    <c:dispBlanksAs val="gap"/>
  </c:chart>
  <c:spPr>
    <a:solidFill>
      <a:schemeClr val="bg1"/>
    </a:solidFill>
  </c:spPr>
  <c:txPr>
    <a:bodyPr/>
    <a:lstStyle/>
    <a:p>
      <a:pPr>
        <a:defRPr sz="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07/11/2009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cli301sun_kassner.pptx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 xmlns:p14="http://schemas.microsoft.com/office/powerpoint/2010/main" val="17911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10/main" val="3720289940"/>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spcAft>
                <a:spcPts val="0"/>
              </a:spcAft>
              <a:defRPr/>
            </a:pPr>
            <a:endParaRPr lang="en-US" dirty="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solidFill>
                <a:prstClr val="black"/>
              </a:solidFill>
            </a:endParaRPr>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a:xfrm>
            <a:off x="0" y="4344025"/>
            <a:ext cx="6858000" cy="4114488"/>
          </a:xfrm>
        </p:spPr>
        <p:txBody>
          <a:bodyPr>
            <a:normAutofit fontScale="92500" lnSpcReduction="20000"/>
          </a:bodyPr>
          <a:lstStyle/>
          <a:p>
            <a:pPr>
              <a:lnSpc>
                <a:spcPct val="80000"/>
              </a:lnSpc>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316" y="8684285"/>
            <a:ext cx="2972114" cy="458145"/>
          </a:xfrm>
          <a:prstGeom prst="rect">
            <a:avLst/>
          </a:prstGeom>
          <a:noFill/>
          <a:ln w="9525">
            <a:noFill/>
            <a:miter lim="800000"/>
            <a:headEnd/>
            <a:tailEnd/>
          </a:ln>
        </p:spPr>
        <p:txBody>
          <a:bodyPr lIns="91363" tIns="45682" rIns="91363" bIns="45682" anchor="b"/>
          <a:lstStyle/>
          <a:p>
            <a:pPr algn="r">
              <a:defRPr/>
            </a:pPr>
            <a:endParaRPr lang="en-US" sz="1200" dirty="0">
              <a:solidFill>
                <a:prstClr val="black"/>
              </a:solidFill>
              <a:effectLst>
                <a:outerShdw blurRad="38100" dist="38100" dir="2700000" algn="tl">
                  <a:srgbClr val="000000">
                    <a:alpha val="43137"/>
                  </a:srgbClr>
                </a:outerShdw>
              </a:effectLst>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lIns="91363" tIns="45682" rIns="91363" bIns="45682"/>
          <a:lstStyle/>
          <a:p>
            <a:pPr>
              <a:spcBef>
                <a:spcPct val="0"/>
              </a:spcBef>
            </a:pP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Grp="1" noChangeArrowheads="1"/>
          </p:cNvSpPr>
          <p:nvPr/>
        </p:nvSpPr>
        <p:spPr bwMode="auto">
          <a:xfrm>
            <a:off x="3886201" y="4"/>
            <a:ext cx="2971800" cy="457513"/>
          </a:xfrm>
          <a:prstGeom prst="rect">
            <a:avLst/>
          </a:prstGeom>
          <a:noFill/>
          <a:ln w="9525" algn="ctr">
            <a:noFill/>
            <a:miter lim="800000"/>
            <a:headEnd/>
            <a:tailEnd/>
          </a:ln>
        </p:spPr>
        <p:txBody>
          <a:bodyPr lIns="89027" tIns="44514" rIns="89027" bIns="44514"/>
          <a:lstStyle/>
          <a:p>
            <a:pPr algn="r" defTabSz="888854"/>
            <a:endParaRPr lang="en-US" sz="1100" dirty="0">
              <a:solidFill>
                <a:prstClr val="black"/>
              </a:solidFill>
            </a:endParaRPr>
          </a:p>
        </p:txBody>
      </p:sp>
      <p:sp>
        <p:nvSpPr>
          <p:cNvPr id="44035" name="TextBox 4"/>
          <p:cNvSpPr txBox="1">
            <a:spLocks noGrp="1" noChangeArrowheads="1"/>
          </p:cNvSpPr>
          <p:nvPr/>
        </p:nvSpPr>
        <p:spPr bwMode="auto">
          <a:xfrm>
            <a:off x="3886201" y="8686490"/>
            <a:ext cx="2971800" cy="457511"/>
          </a:xfrm>
          <a:prstGeom prst="rect">
            <a:avLst/>
          </a:prstGeom>
          <a:noFill/>
          <a:ln w="9525" algn="ctr">
            <a:noFill/>
            <a:miter lim="800000"/>
            <a:headEnd/>
            <a:tailEnd/>
          </a:ln>
        </p:spPr>
        <p:txBody>
          <a:bodyPr lIns="89027" tIns="44514" rIns="89027" bIns="44514" anchor="b"/>
          <a:lstStyle/>
          <a:p>
            <a:pPr algn="r" defTabSz="888854"/>
            <a:endParaRPr lang="en-US" sz="1100" dirty="0">
              <a:solidFill>
                <a:prstClr val="black"/>
              </a:solidFill>
            </a:endParaRPr>
          </a:p>
        </p:txBody>
      </p:sp>
      <p:sp>
        <p:nvSpPr>
          <p:cNvPr id="44036" name="Rectangle 39938"/>
          <p:cNvSpPr>
            <a:spLocks noGrp="1" noRot="1" noChangeAspect="1" noChangeArrowheads="1" noTextEdit="1"/>
          </p:cNvSpPr>
          <p:nvPr>
            <p:ph type="sldImg"/>
          </p:nvPr>
        </p:nvSpPr>
        <p:spPr>
          <a:xfrm>
            <a:off x="1143000" y="684213"/>
            <a:ext cx="4573588" cy="3432175"/>
          </a:xfrm>
          <a:noFill/>
          <a:ln cap="flat">
            <a:headEnd type="none" w="med" len="med"/>
            <a:tailEnd type="none" w="med" len="med"/>
          </a:ln>
        </p:spPr>
      </p:sp>
      <p:sp>
        <p:nvSpPr>
          <p:cNvPr id="44037" name="Rectangle 39939"/>
          <p:cNvSpPr>
            <a:spLocks noGrp="1" noChangeArrowheads="1"/>
          </p:cNvSpPr>
          <p:nvPr>
            <p:ph type="body" idx="1"/>
          </p:nvPr>
        </p:nvSpPr>
        <p:spPr>
          <a:xfrm>
            <a:off x="914400" y="4344029"/>
            <a:ext cx="5029200" cy="264661"/>
          </a:xfrm>
          <a:noFill/>
          <a:ln/>
        </p:spPr>
        <p:txBody>
          <a:bodyPr lIns="89027" tIns="44514" rIns="89027" bIns="44514"/>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3464" y="289367"/>
            <a:ext cx="8229600" cy="1034608"/>
          </a:xfrm>
        </p:spPr>
        <p:txBody>
          <a:bodyPr/>
          <a:lstStyle>
            <a:lvl1pPr>
              <a:defRPr sz="3000" b="0">
                <a:latin typeface="Segoe"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393700" y="6240463"/>
            <a:ext cx="1905000" cy="457200"/>
          </a:xfrm>
          <a:prstGeom prst="rect">
            <a:avLst/>
          </a:prstGeom>
        </p:spPr>
        <p:txBody>
          <a:bodyPr/>
          <a:lstStyle>
            <a:lvl1pPr>
              <a:defRPr/>
            </a:lvl1pPr>
          </a:lstStyle>
          <a:p>
            <a:pPr>
              <a:defRPr/>
            </a:pPr>
            <a:fld id="{FD227469-FD85-48B5-B969-1D2517FE6D6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I">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57200" y="273050"/>
            <a:ext cx="8115328" cy="609398"/>
          </a:xfrm>
        </p:spPr>
        <p:txBody>
          <a:bodyPr anchor="t" anchorCtr="0"/>
          <a:lstStyle>
            <a:lvl1pPr algn="l">
              <a:defRPr sz="4400" b="0" baseline="0"/>
            </a:lvl1pPr>
          </a:lstStyle>
          <a:p>
            <a:r>
              <a:rPr lang="de-DE" dirty="0" smtClean="0"/>
              <a:t>Click to add Title</a:t>
            </a:r>
            <a:endParaRPr lang="de-CH" dirty="0"/>
          </a:p>
        </p:txBody>
      </p:sp>
      <p:sp>
        <p:nvSpPr>
          <p:cNvPr id="7" name="Content Placeholder 6"/>
          <p:cNvSpPr>
            <a:spLocks noGrp="1"/>
          </p:cNvSpPr>
          <p:nvPr>
            <p:ph sz="quarter" idx="10"/>
          </p:nvPr>
        </p:nvSpPr>
        <p:spPr>
          <a:xfrm>
            <a:off x="571500" y="1428753"/>
            <a:ext cx="80010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 xmlns:p14="http://schemas.microsoft.com/office/powerpoint/2010/main" val="6748955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2588" y="390525"/>
            <a:ext cx="8380412" cy="5445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2588" y="1219200"/>
            <a:ext cx="8380412" cy="2154238"/>
          </a:xfrm>
        </p:spPr>
        <p:txBody>
          <a:bodyPr/>
          <a:lstStyle/>
          <a:p>
            <a:endParaRPr lang="en-US"/>
          </a:p>
        </p:txBody>
      </p:sp>
      <p:sp>
        <p:nvSpPr>
          <p:cNvPr id="4" name="Slide Number Placeholder 3"/>
          <p:cNvSpPr>
            <a:spLocks noGrp="1"/>
          </p:cNvSpPr>
          <p:nvPr>
            <p:ph type="sldNum" sz="quarter" idx="10"/>
          </p:nvPr>
        </p:nvSpPr>
        <p:spPr>
          <a:xfrm>
            <a:off x="0" y="6624638"/>
            <a:ext cx="2133600" cy="200025"/>
          </a:xfrm>
          <a:prstGeom prst="rect">
            <a:avLst/>
          </a:prstGeom>
        </p:spPr>
        <p:txBody>
          <a:bodyPr/>
          <a:lstStyle>
            <a:lvl1pPr>
              <a:defRPr/>
            </a:lvl1pPr>
          </a:lstStyle>
          <a:p>
            <a:fld id="{45F476B5-3CCD-435E-88E4-D82AAF466011}" type="slidenum">
              <a:rPr lang="en-US">
                <a:solidFill>
                  <a:prstClr val="white"/>
                </a:solidFill>
              </a:rPr>
              <a:pPr/>
              <a:t>‹#›</a:t>
            </a:fld>
            <a:endParaRPr lang="en-US">
              <a:solidFill>
                <a:prstClr val="white"/>
              </a:solidFill>
            </a:endParaRP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p:bg>
      <p:bgPr>
        <a:gradFill>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pic>
        <p:nvPicPr>
          <p:cNvPr id="5" name="Rectangle 23552"/>
          <p:cNvPicPr>
            <a:picLocks noChangeAspect="1" noChangeArrowheads="1"/>
          </p:cNvPicPr>
          <p:nvPr userDrawn="1"/>
        </p:nvPicPr>
        <p:blipFill>
          <a:blip r:embed="rId2" cstate="email">
            <a:grayscl/>
            <a:lum bright="-21000" contrast="-73000"/>
          </a:blip>
          <a:srcRect/>
          <a:stretch>
            <a:fillRect/>
          </a:stretch>
        </p:blipFill>
        <p:spPr bwMode="invGray">
          <a:xfrm>
            <a:off x="190013" y="593702"/>
            <a:ext cx="4191000" cy="893763"/>
          </a:xfrm>
          <a:prstGeom prst="rect">
            <a:avLst/>
          </a:prstGeom>
          <a:noFill/>
          <a:ln w="9525">
            <a:noFill/>
            <a:miter lim="800000"/>
            <a:headEnd/>
            <a:tailEnd/>
          </a:ln>
        </p:spPr>
      </p:pic>
      <p:pic>
        <p:nvPicPr>
          <p:cNvPr id="6" name="Rectangle 23553"/>
          <p:cNvPicPr>
            <a:picLocks noChangeAspect="1" noChangeArrowheads="1"/>
          </p:cNvPicPr>
          <p:nvPr userDrawn="1"/>
        </p:nvPicPr>
        <p:blipFill>
          <a:blip r:embed="rId3" cstate="email">
            <a:grayscl/>
          </a:blip>
          <a:srcRect/>
          <a:stretch>
            <a:fillRect/>
          </a:stretch>
        </p:blipFill>
        <p:spPr bwMode="invGray">
          <a:xfrm>
            <a:off x="1674420" y="3416676"/>
            <a:ext cx="2638865" cy="725485"/>
          </a:xfrm>
          <a:prstGeom prst="rect">
            <a:avLst/>
          </a:prstGeom>
          <a:noFill/>
          <a:ln w="9525">
            <a:noFill/>
            <a:miter lim="800000"/>
            <a:headEnd/>
            <a:tailEnd/>
          </a:ln>
        </p:spPr>
      </p:pic>
      <p:pic>
        <p:nvPicPr>
          <p:cNvPr id="8" name="Rectangle 23554"/>
          <p:cNvPicPr>
            <a:picLocks noChangeAspect="1" noChangeArrowheads="1"/>
          </p:cNvPicPr>
          <p:nvPr userDrawn="1"/>
        </p:nvPicPr>
        <p:blipFill>
          <a:blip r:embed="rId4" cstate="email">
            <a:grayscl/>
          </a:blip>
          <a:srcRect/>
          <a:stretch>
            <a:fillRect/>
          </a:stretch>
        </p:blipFill>
        <p:spPr bwMode="invGray">
          <a:xfrm>
            <a:off x="5174125" y="5762847"/>
            <a:ext cx="3588875" cy="866553"/>
          </a:xfrm>
          <a:prstGeom prst="rect">
            <a:avLst/>
          </a:prstGeom>
          <a:noFill/>
          <a:ln w="9525">
            <a:noFill/>
            <a:miter lim="800000"/>
            <a:headEnd/>
            <a:tailEnd/>
          </a:ln>
        </p:spPr>
      </p:pic>
      <p:pic>
        <p:nvPicPr>
          <p:cNvPr id="9" name="Rectangle 23555"/>
          <p:cNvPicPr>
            <a:picLocks noChangeAspect="1" noChangeArrowheads="1"/>
          </p:cNvPicPr>
          <p:nvPr userDrawn="1"/>
        </p:nvPicPr>
        <p:blipFill>
          <a:blip r:embed="rId5" cstate="email">
            <a:grayscl/>
          </a:blip>
          <a:srcRect/>
          <a:stretch>
            <a:fillRect/>
          </a:stretch>
        </p:blipFill>
        <p:spPr bwMode="invGray">
          <a:xfrm>
            <a:off x="6518728" y="2113766"/>
            <a:ext cx="2374900" cy="688975"/>
          </a:xfrm>
          <a:prstGeom prst="rect">
            <a:avLst/>
          </a:prstGeom>
          <a:noFill/>
          <a:ln w="9525">
            <a:noFill/>
            <a:miter lim="800000"/>
            <a:headEnd/>
            <a:tailEnd/>
          </a:ln>
        </p:spPr>
      </p:pic>
      <p:pic>
        <p:nvPicPr>
          <p:cNvPr id="10" name="Rectangle 23556"/>
          <p:cNvPicPr>
            <a:picLocks noChangeAspect="1" noChangeArrowheads="1"/>
          </p:cNvPicPr>
          <p:nvPr userDrawn="1"/>
        </p:nvPicPr>
        <p:blipFill>
          <a:blip r:embed="rId6" cstate="email">
            <a:grayscl/>
          </a:blip>
          <a:srcRect/>
          <a:stretch>
            <a:fillRect/>
          </a:stretch>
        </p:blipFill>
        <p:spPr bwMode="invGray">
          <a:xfrm>
            <a:off x="5955192" y="3607348"/>
            <a:ext cx="2832547" cy="963029"/>
          </a:xfrm>
          <a:prstGeom prst="rect">
            <a:avLst/>
          </a:prstGeom>
          <a:noFill/>
          <a:ln w="9525">
            <a:noFill/>
            <a:miter lim="800000"/>
            <a:headEnd/>
            <a:tailEnd/>
          </a:ln>
        </p:spPr>
      </p:pic>
      <p:pic>
        <p:nvPicPr>
          <p:cNvPr id="11" name="Rectangle 23557"/>
          <p:cNvPicPr>
            <a:picLocks noChangeAspect="1" noChangeArrowheads="1"/>
          </p:cNvPicPr>
          <p:nvPr userDrawn="1"/>
        </p:nvPicPr>
        <p:blipFill>
          <a:blip r:embed="rId7" cstate="email">
            <a:grayscl/>
          </a:blip>
          <a:srcRect/>
          <a:stretch>
            <a:fillRect/>
          </a:stretch>
        </p:blipFill>
        <p:spPr bwMode="invGray">
          <a:xfrm>
            <a:off x="1224600" y="5952050"/>
            <a:ext cx="3190875" cy="788987"/>
          </a:xfrm>
          <a:prstGeom prst="rect">
            <a:avLst/>
          </a:prstGeom>
          <a:noFill/>
          <a:ln w="9525">
            <a:noFill/>
            <a:miter lim="800000"/>
            <a:headEnd/>
            <a:tailEnd/>
          </a:ln>
        </p:spPr>
      </p:pic>
      <p:pic>
        <p:nvPicPr>
          <p:cNvPr id="12" name="Rectangle 23558"/>
          <p:cNvPicPr>
            <a:picLocks noChangeAspect="1" noChangeArrowheads="1"/>
          </p:cNvPicPr>
          <p:nvPr userDrawn="1"/>
        </p:nvPicPr>
        <p:blipFill>
          <a:blip r:embed="rId8" cstate="email">
            <a:grayscl/>
          </a:blip>
          <a:srcRect/>
          <a:stretch>
            <a:fillRect/>
          </a:stretch>
        </p:blipFill>
        <p:spPr bwMode="invGray">
          <a:xfrm>
            <a:off x="4665777" y="4847253"/>
            <a:ext cx="1671475" cy="608492"/>
          </a:xfrm>
          <a:prstGeom prst="rect">
            <a:avLst/>
          </a:prstGeom>
          <a:noFill/>
          <a:ln w="9525">
            <a:noFill/>
            <a:miter lim="800000"/>
            <a:headEnd/>
            <a:tailEnd/>
          </a:ln>
        </p:spPr>
      </p:pic>
      <p:pic>
        <p:nvPicPr>
          <p:cNvPr id="13" name="Rectangle 23559"/>
          <p:cNvPicPr>
            <a:picLocks noChangeAspect="1" noChangeArrowheads="1"/>
          </p:cNvPicPr>
          <p:nvPr userDrawn="1"/>
        </p:nvPicPr>
        <p:blipFill>
          <a:blip r:embed="rId9" cstate="email">
            <a:duotone>
              <a:prstClr val="black"/>
              <a:srgbClr val="D9C3A5">
                <a:tint val="50000"/>
                <a:satMod val="180000"/>
              </a:srgbClr>
            </a:duotone>
            <a:lum bright="11000" contrast="-66000"/>
          </a:blip>
          <a:srcRect/>
          <a:stretch>
            <a:fillRect/>
          </a:stretch>
        </p:blipFill>
        <p:spPr bwMode="invGray">
          <a:xfrm>
            <a:off x="258287" y="4512523"/>
            <a:ext cx="3102429" cy="990499"/>
          </a:xfrm>
          <a:prstGeom prst="rect">
            <a:avLst/>
          </a:prstGeom>
          <a:noFill/>
          <a:ln w="9525">
            <a:noFill/>
            <a:miter lim="800000"/>
            <a:headEnd/>
            <a:tailEnd/>
          </a:ln>
        </p:spPr>
      </p:pic>
      <p:pic>
        <p:nvPicPr>
          <p:cNvPr id="14" name="Rectangle 23560"/>
          <p:cNvPicPr>
            <a:picLocks noChangeAspect="1" noChangeArrowheads="1"/>
          </p:cNvPicPr>
          <p:nvPr userDrawn="1"/>
        </p:nvPicPr>
        <p:blipFill>
          <a:blip r:embed="rId10" cstate="email">
            <a:duotone>
              <a:prstClr val="black"/>
              <a:srgbClr val="D9C3A5">
                <a:tint val="50000"/>
                <a:satMod val="180000"/>
              </a:srgbClr>
            </a:duotone>
            <a:lum bright="-31000" contrast="-85000"/>
          </a:blip>
          <a:srcRect/>
          <a:stretch>
            <a:fillRect/>
          </a:stretch>
        </p:blipFill>
        <p:spPr bwMode="invGray">
          <a:xfrm>
            <a:off x="5197475" y="626629"/>
            <a:ext cx="3565525" cy="1139825"/>
          </a:xfrm>
          <a:prstGeom prst="rect">
            <a:avLst/>
          </a:prstGeom>
          <a:noFill/>
          <a:ln w="9525">
            <a:noFill/>
            <a:miter lim="800000"/>
            <a:headEnd/>
            <a:tailEnd/>
          </a:ln>
        </p:spPr>
      </p:pic>
      <p:sp>
        <p:nvSpPr>
          <p:cNvPr id="7" name="Text Placeholder 6"/>
          <p:cNvSpPr>
            <a:spLocks noGrp="1"/>
          </p:cNvSpPr>
          <p:nvPr>
            <p:ph type="body" sz="quarter" idx="10" hasCustomPrompt="1"/>
          </p:nvPr>
        </p:nvSpPr>
        <p:spPr>
          <a:xfrm>
            <a:off x="710174" y="1951981"/>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0" u="none" strike="noStrike" kern="1200" cap="none" spc="-150" normalizeH="0" baseline="0" noProof="0" dirty="0" smtClean="0">
                <a:ln w="11430"/>
                <a:gradFill>
                  <a:gsLst>
                    <a:gs pos="0">
                      <a:srgbClr val="FFCE43"/>
                    </a:gs>
                    <a:gs pos="15000">
                      <a:srgbClr val="FCF5C8"/>
                    </a:gs>
                    <a:gs pos="49000">
                      <a:srgbClr val="F9BF2F"/>
                    </a:gs>
                    <a:gs pos="66000">
                      <a:srgbClr val="FB8C11"/>
                    </a:gs>
                  </a:gsLst>
                  <a:lin ang="5400000"/>
                </a:gradFill>
                <a:effectLst>
                  <a:outerShdw blurRad="50800" dist="39000" dir="5460000" algn="tl">
                    <a:srgbClr val="000000">
                      <a:alpha val="38000"/>
                    </a:srgbClr>
                  </a:outerShdw>
                </a:effectLst>
                <a:uLnTx/>
                <a:uFillTx/>
                <a:latin typeface="Trebuchet MS" pitchFamily="34" charset="0"/>
                <a:ea typeface="+mn-ea"/>
                <a:cs typeface="+mn-cs"/>
              </a:defRPr>
            </a:lvl1pPr>
          </a:lstStyle>
          <a:p>
            <a:pPr lvl="0"/>
            <a:r>
              <a:rPr lang="en-US" dirty="0" smtClean="0"/>
              <a:t>Thank You</a:t>
            </a:r>
          </a:p>
        </p:txBody>
      </p:sp>
      <p:sp>
        <p:nvSpPr>
          <p:cNvPr id="15" name="Footer Placeholder 14"/>
          <p:cNvSpPr>
            <a:spLocks noGrp="1"/>
          </p:cNvSpPr>
          <p:nvPr>
            <p:ph type="ftr" sz="quarter" idx="11"/>
          </p:nvPr>
        </p:nvSpPr>
        <p:spPr>
          <a:xfrm>
            <a:off x="3124200" y="6356350"/>
            <a:ext cx="2895600" cy="365125"/>
          </a:xfrm>
          <a:prstGeom prst="rect">
            <a:avLst/>
          </a:prstGeom>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7">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3" presetClass="entr" presetSubtype="52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1000" fill="hold"/>
                        <p:tgtEl>
                          <p:spTgt spid="7"/>
                        </p:tgtEl>
                        <p:attrNameLst>
                          <p:attrName>ppt_w</p:attrName>
                        </p:attrNameLst>
                      </p:cBhvr>
                      <p:tavLst>
                        <p:tav tm="0">
                          <p:val>
                            <p:fltVal val="0"/>
                          </p:val>
                        </p:tav>
                        <p:tav tm="100000">
                          <p:val>
                            <p:strVal val="#ppt_w"/>
                          </p:val>
                        </p:tav>
                      </p:tavLst>
                    </p:anim>
                    <p:anim calcmode="lin" valueType="num">
                      <p:cBhvr>
                        <p:cTn dur="1000" fill="hold"/>
                        <p:tgtEl>
                          <p:spTgt spid="7"/>
                        </p:tgtEl>
                        <p:attrNameLst>
                          <p:attrName>ppt_h</p:attrName>
                        </p:attrNameLst>
                      </p:cBhvr>
                      <p:tavLst>
                        <p:tav tm="0">
                          <p:val>
                            <p:fltVal val="0"/>
                          </p:val>
                        </p:tav>
                        <p:tav tm="100000">
                          <p:val>
                            <p:strVal val="#ppt_h"/>
                          </p:val>
                        </p:tav>
                      </p:tavLst>
                    </p:anim>
                    <p:anim calcmode="lin" valueType="num">
                      <p:cBhvr>
                        <p:cTn dur="1000" fill="hold"/>
                        <p:tgtEl>
                          <p:spTgt spid="7"/>
                        </p:tgtEl>
                        <p:attrNameLst>
                          <p:attrName>ppt_x</p:attrName>
                        </p:attrNameLst>
                      </p:cBhvr>
                      <p:tavLst>
                        <p:tav tm="0">
                          <p:val>
                            <p:fltVal val="0.5"/>
                          </p:val>
                        </p:tav>
                        <p:tav tm="100000">
                          <p:val>
                            <p:strVal val="#ppt_x"/>
                          </p:val>
                        </p:tav>
                      </p:tavLst>
                    </p:anim>
                    <p:anim calcmode="lin" valueType="num">
                      <p:cBhvr>
                        <p:cTn dur="1000" fill="hold"/>
                        <p:tgtEl>
                          <p:spTgt spid="7"/>
                        </p:tgtEl>
                        <p:attrNameLst>
                          <p:attrName>ppt_y</p:attrName>
                        </p:attrNameLst>
                      </p:cBhvr>
                      <p:tavLst>
                        <p:tav tm="0">
                          <p:val>
                            <p:fltVal val="0.5"/>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userDrawn="1"/>
        </p:nvPicPr>
        <p:blipFill>
          <a:blip r:embed="rId2"/>
          <a:stretch>
            <a:fillRect/>
          </a:stretch>
        </p:blipFill>
        <p:spPr>
          <a:xfrm>
            <a:off x="1143" y="0"/>
            <a:ext cx="9142856" cy="6857142"/>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p:nvPicPr>
        <p:blipFill>
          <a:blip r:embed="rId2"/>
          <a:stretch>
            <a:fillRect/>
          </a:stretch>
        </p:blipFill>
        <p:spPr>
          <a:xfrm>
            <a:off x="1143" y="0"/>
            <a:ext cx="9142856" cy="6857142"/>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userDrawn="1"/>
        </p:nvPicPr>
        <p:blipFill>
          <a:blip r:embed="rId2"/>
          <a:stretch>
            <a:fillRect/>
          </a:stretch>
        </p:blipFill>
        <p:spPr>
          <a:xfrm>
            <a:off x="1143" y="0"/>
            <a:ext cx="9142856" cy="685714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6.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_rels/slideMaster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theme" Target="../theme/theme3.xml"/><Relationship Id="rId7" Type="http://schemas.openxmlformats.org/officeDocument/2006/relationships/image" Target="NUL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16.jpeg"/><Relationship Id="rId9"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7"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7" r:id="rId11"/>
    <p:sldLayoutId id="2147483728" r:id="rId12"/>
    <p:sldLayoutId id="2147483729" r:id="rId13"/>
    <p:sldLayoutId id="2147483730" r:id="rId14"/>
    <p:sldLayoutId id="2147483733"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9"/>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2"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2.xml"/><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hyperlink" Target="http://www.cio.com/article/493794/Review_Windows_and_Windows_Server_R_Combo_a_Win_Win" TargetMode="External"/><Relationship Id="rId7" Type="http://schemas.openxmlformats.org/officeDocument/2006/relationships/image" Target="../media/image51.gif"/><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www.cio.com/" TargetMode="External"/><Relationship Id="rId5" Type="http://schemas.openxmlformats.org/officeDocument/2006/relationships/hyperlink" Target="http://www.cio.com/article/491014/Windows_RC_Adds_Speed_UI_Improvements" TargetMode="Externa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www.ndpta.com/" TargetMode="External"/><Relationship Id="rId5" Type="http://schemas.openxmlformats.org/officeDocument/2006/relationships/hyperlink" Target="http://www.pund-it.com/" TargetMode="Externa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hyperlink" Target="http://www.cio.com/article/490324/Five_Windows_Features_IT_Must_Prep_For_Now"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3.png"/><Relationship Id="rId7"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gif"/><Relationship Id="rId4" Type="http://schemas.openxmlformats.org/officeDocument/2006/relationships/hyperlink" Target="http://www.microsoft.com/casestudies/Case_Study_Search_Results.aspx?Type=1&amp;ProTaxID=1118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blogs.technet.com/security/archive/2008/10/27/download-h1-2008-desktop-vuln-report.aspx"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news.zdnet.com/2463-9595_22-286664.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blogs.zdnet.com/hardware/?p=5101" TargetMode="External"/><Relationship Id="rId5" Type="http://schemas.openxmlformats.org/officeDocument/2006/relationships/hyperlink" Target="http://blogs.zdnet.com/BTL/?p=22006" TargetMode="Externa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jpeg"/><Relationship Id="rId12" Type="http://schemas.openxmlformats.org/officeDocument/2006/relationships/image" Target="../media/image95.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jpe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06.png"/><Relationship Id="rId5" Type="http://schemas.openxmlformats.org/officeDocument/2006/relationships/hyperlink" Target="http://microsoft.com/technet" TargetMode="External"/><Relationship Id="rId10" Type="http://schemas.openxmlformats.org/officeDocument/2006/relationships/image" Target="../media/image105.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microsoft.com/desktopdeployment" TargetMode="External"/><Relationship Id="rId3" Type="http://schemas.openxmlformats.org/officeDocument/2006/relationships/image" Target="../media/image18.gif"/><Relationship Id="rId7" Type="http://schemas.openxmlformats.org/officeDocument/2006/relationships/hyperlink" Target="http://www.forrester.com/research/document/excerp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ww.intel.com/" TargetMode="External"/><Relationship Id="rId5" Type="http://schemas.openxmlformats.org/officeDocument/2006/relationships/hyperlink" Target="http://www.forrester.com/research/legacyIT/excerpt" TargetMode="External"/><Relationship Id="rId10" Type="http://schemas.openxmlformats.org/officeDocument/2006/relationships/hyperlink" Target="http://www.gartner.com/it" TargetMode="External"/><Relationship Id="rId4" Type="http://schemas.openxmlformats.org/officeDocument/2006/relationships/image" Target="../media/image19.png"/><Relationship Id="rId9" Type="http://schemas.openxmlformats.org/officeDocument/2006/relationships/hyperlink" Target="http://www.rfgonline.co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25.png"/><Relationship Id="rId5" Type="http://schemas.openxmlformats.org/officeDocument/2006/relationships/hyperlink" Target="http://en.wikipedia.org/wiki/Features_new_to_Windows_7"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pPr algn="r"/>
            <a:r>
              <a:rPr sz="7200" dirty="0" smtClean="0"/>
              <a:t>Press and Analyst Coverage</a:t>
            </a:r>
            <a:endParaRPr lang="en-US" sz="72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81000" y="228600"/>
            <a:ext cx="8229600" cy="1034608"/>
          </a:xfrm>
        </p:spPr>
        <p:txBody>
          <a:bodyPr/>
          <a:lstStyle/>
          <a:p>
            <a:r>
              <a:rPr lang="en-US" dirty="0" smtClean="0"/>
              <a:t>What the Press Is Saying ... </a:t>
            </a:r>
            <a:endParaRPr lang="en-US" dirty="0"/>
          </a:p>
        </p:txBody>
      </p:sp>
      <p:grpSp>
        <p:nvGrpSpPr>
          <p:cNvPr id="2" name="Group 34"/>
          <p:cNvGrpSpPr>
            <a:grpSpLocks/>
          </p:cNvGrpSpPr>
          <p:nvPr/>
        </p:nvGrpSpPr>
        <p:grpSpPr bwMode="auto">
          <a:xfrm>
            <a:off x="-163513" y="1469638"/>
            <a:ext cx="2600326" cy="3344862"/>
            <a:chOff x="193403" y="1230858"/>
            <a:chExt cx="2599537" cy="3343685"/>
          </a:xfrm>
        </p:grpSpPr>
        <p:grpSp>
          <p:nvGrpSpPr>
            <p:cNvPr id="3" name="Group 4"/>
            <p:cNvGrpSpPr>
              <a:grpSpLocks/>
            </p:cNvGrpSpPr>
            <p:nvPr/>
          </p:nvGrpSpPr>
          <p:grpSpPr bwMode="auto">
            <a:xfrm rot="291827">
              <a:off x="193334" y="1229307"/>
              <a:ext cx="2599738" cy="3343685"/>
              <a:chOff x="206664" y="1888599"/>
              <a:chExt cx="3253692" cy="4184776"/>
            </a:xfrm>
          </p:grpSpPr>
          <p:pic>
            <p:nvPicPr>
              <p:cNvPr id="8" name="Picture 7" descr="\\Monolith\vadata\Tribal Scream\254 - TS_Mav_Randy (start 032606)\07-160 WPC - 07 (C07519) 2007 06 04\Resources 07-160\newspaper10.png"/>
              <p:cNvPicPr>
                <a:picLocks noChangeAspect="1" noChangeArrowheads="1"/>
              </p:cNvPicPr>
              <p:nvPr/>
            </p:nvPicPr>
            <p:blipFill>
              <a:blip r:embed="rId3" cstate="email">
                <a:lum bright="10000"/>
                <a:grayscl/>
              </a:blip>
              <a:srcRect/>
              <a:stretch>
                <a:fillRect/>
              </a:stretch>
            </p:blipFill>
            <p:spPr bwMode="auto">
              <a:xfrm rot="21011948">
                <a:off x="206496" y="1886620"/>
                <a:ext cx="3205771" cy="4184777"/>
              </a:xfrm>
              <a:prstGeom prst="rect">
                <a:avLst/>
              </a:prstGeom>
              <a:noFill/>
              <a:effectLst>
                <a:outerShdw blurRad="254000" dist="254000" dir="4200000" algn="ctr" rotWithShape="0">
                  <a:srgbClr val="000000">
                    <a:alpha val="60000"/>
                  </a:srgbClr>
                </a:outerShdw>
              </a:effectLst>
            </p:spPr>
          </p:pic>
          <p:sp>
            <p:nvSpPr>
              <p:cNvPr id="9" name="Rectangle 8"/>
              <p:cNvSpPr/>
              <p:nvPr/>
            </p:nvSpPr>
            <p:spPr>
              <a:xfrm rot="20824869">
                <a:off x="741252" y="3476359"/>
                <a:ext cx="2719104" cy="2308324"/>
              </a:xfrm>
              <a:prstGeom prst="rect">
                <a:avLst/>
              </a:prstGeom>
              <a:gradFill flip="none" rotWithShape="1">
                <a:gsLst>
                  <a:gs pos="67000">
                    <a:sysClr val="window" lastClr="FFFFFF"/>
                  </a:gs>
                  <a:gs pos="100000">
                    <a:sysClr val="window" lastClr="FFFFFF">
                      <a:alpha val="0"/>
                    </a:sysClr>
                  </a:gs>
                </a:gsLst>
                <a:lin ang="5400000" scaled="1"/>
                <a:tileRect/>
              </a:gradFill>
              <a:effectLst>
                <a:softEdge rad="63500"/>
              </a:effectLst>
            </p:spPr>
            <p:txBody>
              <a:bodyPr lIns="182880" rIns="182880"/>
              <a:lstStyle/>
              <a:p>
                <a:pPr defTabSz="912813" eaLnBrk="0" hangingPunct="0"/>
                <a:r>
                  <a:rPr lang="en-US" sz="1200" dirty="0">
                    <a:solidFill>
                      <a:srgbClr val="262626"/>
                    </a:solidFill>
                    <a:latin typeface="Segoe" pitchFamily="34" charset="0"/>
                    <a:cs typeface="Arial" charset="0"/>
                  </a:rPr>
                  <a:t>“</a:t>
                </a:r>
                <a:r>
                  <a:rPr lang="en-US" sz="1200" dirty="0">
                    <a:solidFill>
                      <a:srgbClr val="000000"/>
                    </a:solidFill>
                    <a:latin typeface="Segoe" pitchFamily="34" charset="0"/>
                    <a:cs typeface="Arial" charset="0"/>
                  </a:rPr>
                  <a:t>We checked out an early beta … the improvements to </a:t>
                </a:r>
                <a:r>
                  <a:rPr lang="en-US" sz="1200" b="1" dirty="0">
                    <a:solidFill>
                      <a:srgbClr val="000000"/>
                    </a:solidFill>
                    <a:latin typeface="Segoe" pitchFamily="34" charset="0"/>
                    <a:cs typeface="Arial" charset="0"/>
                  </a:rPr>
                  <a:t>everything from user interface to memory management look </a:t>
                </a:r>
                <a:br>
                  <a:rPr lang="en-US" sz="1200" b="1" dirty="0">
                    <a:solidFill>
                      <a:srgbClr val="000000"/>
                    </a:solidFill>
                    <a:latin typeface="Segoe" pitchFamily="34" charset="0"/>
                    <a:cs typeface="Arial" charset="0"/>
                  </a:rPr>
                </a:br>
                <a:r>
                  <a:rPr lang="en-US" sz="1200" b="1" dirty="0">
                    <a:solidFill>
                      <a:srgbClr val="000000"/>
                    </a:solidFill>
                    <a:latin typeface="Segoe" pitchFamily="34" charset="0"/>
                    <a:cs typeface="Arial" charset="0"/>
                  </a:rPr>
                  <a:t>highly promising</a:t>
                </a:r>
                <a:r>
                  <a:rPr lang="en-US" sz="1200" dirty="0">
                    <a:solidFill>
                      <a:srgbClr val="000000"/>
                    </a:solidFill>
                    <a:latin typeface="Segoe" pitchFamily="34" charset="0"/>
                    <a:cs typeface="Arial" charset="0"/>
                  </a:rPr>
                  <a:t>.”</a:t>
                </a:r>
              </a:p>
            </p:txBody>
          </p:sp>
        </p:grpSp>
        <p:pic>
          <p:nvPicPr>
            <p:cNvPr id="80928" name="Picture 8" descr="Scan001.TIF"/>
            <p:cNvPicPr>
              <a:picLocks noChangeAspect="1"/>
            </p:cNvPicPr>
            <p:nvPr/>
          </p:nvPicPr>
          <p:blipFill>
            <a:blip r:embed="rId4" cstate="email"/>
            <a:srcRect/>
            <a:stretch>
              <a:fillRect/>
            </a:stretch>
          </p:blipFill>
          <p:spPr bwMode="auto">
            <a:xfrm rot="-569384">
              <a:off x="1009745" y="1573126"/>
              <a:ext cx="780558" cy="1008835"/>
            </a:xfrm>
            <a:prstGeom prst="rect">
              <a:avLst/>
            </a:prstGeom>
            <a:noFill/>
            <a:ln w="9525">
              <a:noFill/>
              <a:miter lim="800000"/>
              <a:headEnd/>
              <a:tailEnd/>
            </a:ln>
          </p:spPr>
        </p:pic>
      </p:grpSp>
      <p:grpSp>
        <p:nvGrpSpPr>
          <p:cNvPr id="4" name="Group 42"/>
          <p:cNvGrpSpPr>
            <a:grpSpLocks/>
          </p:cNvGrpSpPr>
          <p:nvPr/>
        </p:nvGrpSpPr>
        <p:grpSpPr bwMode="auto">
          <a:xfrm rot="-1052786">
            <a:off x="4294188" y="2477700"/>
            <a:ext cx="2743200" cy="3776663"/>
            <a:chOff x="-4885188" y="4425909"/>
            <a:chExt cx="2742535" cy="3776257"/>
          </a:xfrm>
        </p:grpSpPr>
        <p:grpSp>
          <p:nvGrpSpPr>
            <p:cNvPr id="5" name="Group 6"/>
            <p:cNvGrpSpPr>
              <a:grpSpLocks/>
            </p:cNvGrpSpPr>
            <p:nvPr/>
          </p:nvGrpSpPr>
          <p:grpSpPr bwMode="auto">
            <a:xfrm rot="157583">
              <a:off x="-4885188" y="4425909"/>
              <a:ext cx="2742535" cy="3776257"/>
              <a:chOff x="5667498" y="1484580"/>
              <a:chExt cx="3432410" cy="4726161"/>
            </a:xfrm>
          </p:grpSpPr>
          <p:pic>
            <p:nvPicPr>
              <p:cNvPr id="13" name="Picture 7" descr="\\Monolith\VAData\My Pictures\Royalty Free\Newspaper Clippings\newspaper2.png"/>
              <p:cNvPicPr>
                <a:picLocks noChangeAspect="1" noChangeArrowheads="1"/>
              </p:cNvPicPr>
              <p:nvPr/>
            </p:nvPicPr>
            <p:blipFill>
              <a:blip r:embed="rId5" cstate="email">
                <a:lum bright="10000"/>
                <a:grayscl/>
              </a:blip>
              <a:srcRect/>
              <a:stretch>
                <a:fillRect/>
              </a:stretch>
            </p:blipFill>
            <p:spPr bwMode="auto">
              <a:xfrm rot="889893">
                <a:off x="5667498" y="1484580"/>
                <a:ext cx="3432410" cy="4726161"/>
              </a:xfrm>
              <a:prstGeom prst="rect">
                <a:avLst/>
              </a:prstGeom>
              <a:noFill/>
              <a:effectLst>
                <a:outerShdw blurRad="254000" dist="254000" dir="4200000" algn="ctr" rotWithShape="0">
                  <a:srgbClr val="000000">
                    <a:alpha val="60000"/>
                  </a:srgbClr>
                </a:outerShdw>
              </a:effectLst>
            </p:spPr>
          </p:pic>
          <p:sp>
            <p:nvSpPr>
              <p:cNvPr id="14" name="Rectangle 13"/>
              <p:cNvSpPr/>
              <p:nvPr/>
            </p:nvSpPr>
            <p:spPr>
              <a:xfrm rot="707950">
                <a:off x="5922978" y="2664359"/>
                <a:ext cx="2678836" cy="3181603"/>
              </a:xfrm>
              <a:prstGeom prst="rect">
                <a:avLst/>
              </a:prstGeom>
              <a:gradFill flip="none" rotWithShape="1">
                <a:gsLst>
                  <a:gs pos="67000">
                    <a:sysClr val="window" lastClr="FFFFFF"/>
                  </a:gs>
                  <a:gs pos="100000">
                    <a:sysClr val="window" lastClr="FFFFFF">
                      <a:alpha val="0"/>
                    </a:sysClr>
                  </a:gs>
                </a:gsLst>
                <a:lin ang="5400000" scaled="1"/>
                <a:tileRect/>
              </a:gradFill>
              <a:effectLst>
                <a:softEdge rad="63500"/>
              </a:effectLst>
            </p:spPr>
            <p:txBody>
              <a:bodyPr lIns="182880" rIns="18288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363" eaLnBrk="0" hangingPunct="0">
                  <a:defRPr/>
                </a:pPr>
                <a:r>
                  <a:rPr lang="en-US" sz="1200" dirty="0" smtClean="0">
                    <a:solidFill>
                      <a:prstClr val="black">
                        <a:lumMod val="85000"/>
                        <a:lumOff val="15000"/>
                      </a:prstClr>
                    </a:solidFill>
                    <a:latin typeface="Segoe" pitchFamily="34" charset="0"/>
                    <a:cs typeface="Arial" pitchFamily="34" charset="0"/>
                  </a:rPr>
                  <a:t>“One thing becomes obvious after only a few minutes of playing with the new interface: </a:t>
                </a:r>
                <a:r>
                  <a:rPr lang="en-US" sz="1200" b="1" dirty="0" smtClean="0">
                    <a:solidFill>
                      <a:prstClr val="black">
                        <a:lumMod val="85000"/>
                        <a:lumOff val="15000"/>
                      </a:prstClr>
                    </a:solidFill>
                    <a:latin typeface="Segoe" pitchFamily="34" charset="0"/>
                    <a:cs typeface="Arial" pitchFamily="34" charset="0"/>
                  </a:rPr>
                  <a:t>The Windows 7 design team has paid an enormous amount of attention to small details and have focused on workflows and end-to-end experiences</a:t>
                </a:r>
                <a:r>
                  <a:rPr lang="en-US" sz="1200" dirty="0" smtClean="0">
                    <a:solidFill>
                      <a:prstClr val="black">
                        <a:lumMod val="85000"/>
                        <a:lumOff val="15000"/>
                      </a:prstClr>
                    </a:solidFill>
                    <a:latin typeface="Segoe" pitchFamily="34" charset="0"/>
                    <a:cs typeface="Arial" pitchFamily="34" charset="0"/>
                  </a:rPr>
                  <a:t>, not just </a:t>
                </a:r>
                <a:br>
                  <a:rPr lang="en-US" sz="1200" dirty="0" smtClean="0">
                    <a:solidFill>
                      <a:prstClr val="black">
                        <a:lumMod val="85000"/>
                        <a:lumOff val="15000"/>
                      </a:prstClr>
                    </a:solidFill>
                    <a:latin typeface="Segoe" pitchFamily="34" charset="0"/>
                    <a:cs typeface="Arial" pitchFamily="34" charset="0"/>
                  </a:rPr>
                </a:br>
                <a:r>
                  <a:rPr lang="en-US" sz="1200" dirty="0" smtClean="0">
                    <a:solidFill>
                      <a:prstClr val="black">
                        <a:lumMod val="85000"/>
                        <a:lumOff val="15000"/>
                      </a:prstClr>
                    </a:solidFill>
                    <a:latin typeface="Segoe" pitchFamily="34" charset="0"/>
                    <a:cs typeface="Arial" pitchFamily="34" charset="0"/>
                  </a:rPr>
                  <a:t>on dialog boxes and feature sets.”</a:t>
                </a:r>
              </a:p>
            </p:txBody>
          </p:sp>
        </p:grpSp>
        <p:pic>
          <p:nvPicPr>
            <p:cNvPr id="80922" name="Picture 4" descr="C:\Users\deric\Desktop\ZDnet logo.png"/>
            <p:cNvPicPr>
              <a:picLocks noChangeAspect="1" noChangeArrowheads="1"/>
            </p:cNvPicPr>
            <p:nvPr/>
          </p:nvPicPr>
          <p:blipFill>
            <a:blip r:embed="rId6" cstate="email"/>
            <a:srcRect/>
            <a:stretch>
              <a:fillRect/>
            </a:stretch>
          </p:blipFill>
          <p:spPr bwMode="auto">
            <a:xfrm rot="823730">
              <a:off x="-3832349" y="4879500"/>
              <a:ext cx="750191" cy="508194"/>
            </a:xfrm>
            <a:prstGeom prst="rect">
              <a:avLst/>
            </a:prstGeom>
            <a:noFill/>
            <a:ln w="9525">
              <a:noFill/>
              <a:miter lim="800000"/>
              <a:headEnd/>
              <a:tailEnd/>
            </a:ln>
          </p:spPr>
        </p:pic>
      </p:grpSp>
      <p:grpSp>
        <p:nvGrpSpPr>
          <p:cNvPr id="6" name="Group 44"/>
          <p:cNvGrpSpPr>
            <a:grpSpLocks/>
          </p:cNvGrpSpPr>
          <p:nvPr/>
        </p:nvGrpSpPr>
        <p:grpSpPr bwMode="auto">
          <a:xfrm>
            <a:off x="6684963" y="1629975"/>
            <a:ext cx="2690812" cy="3706813"/>
            <a:chOff x="-1628718" y="2606013"/>
            <a:chExt cx="2691343" cy="3706424"/>
          </a:xfrm>
        </p:grpSpPr>
        <p:grpSp>
          <p:nvGrpSpPr>
            <p:cNvPr id="7" name="Group 5"/>
            <p:cNvGrpSpPr>
              <a:grpSpLocks/>
            </p:cNvGrpSpPr>
            <p:nvPr/>
          </p:nvGrpSpPr>
          <p:grpSpPr bwMode="auto">
            <a:xfrm>
              <a:off x="-1628718" y="2606013"/>
              <a:ext cx="2691343" cy="3706424"/>
              <a:chOff x="3430532" y="1421113"/>
              <a:chExt cx="3368341" cy="4638762"/>
            </a:xfrm>
          </p:grpSpPr>
          <p:pic>
            <p:nvPicPr>
              <p:cNvPr id="18" name="Picture 17" descr="\\Monolith\vadata\Tribal Scream\254 - TS_Mav_Randy (start 032606)\07-160 WPC - 07 (C07519) 2007 06 04\Resources 07-160\newspaper7.png"/>
              <p:cNvPicPr>
                <a:picLocks noChangeAspect="1" noChangeArrowheads="1"/>
              </p:cNvPicPr>
              <p:nvPr/>
            </p:nvPicPr>
            <p:blipFill>
              <a:blip r:embed="rId7" cstate="email">
                <a:lum bright="10000"/>
                <a:grayscl/>
              </a:blip>
              <a:srcRect/>
              <a:stretch>
                <a:fillRect/>
              </a:stretch>
            </p:blipFill>
            <p:spPr bwMode="auto">
              <a:xfrm rot="180254">
                <a:off x="3430532" y="1421113"/>
                <a:ext cx="3368341" cy="4638762"/>
              </a:xfrm>
              <a:prstGeom prst="rect">
                <a:avLst/>
              </a:prstGeom>
              <a:noFill/>
              <a:effectLst>
                <a:outerShdw blurRad="254000" dist="254000" dir="4200000" algn="ctr" rotWithShape="0">
                  <a:srgbClr val="000000">
                    <a:alpha val="60000"/>
                  </a:srgbClr>
                </a:outerShdw>
              </a:effectLst>
            </p:spPr>
          </p:pic>
          <p:sp>
            <p:nvSpPr>
              <p:cNvPr id="19" name="Rectangle 18"/>
              <p:cNvSpPr/>
              <p:nvPr/>
            </p:nvSpPr>
            <p:spPr>
              <a:xfrm rot="206118">
                <a:off x="3721485" y="2982248"/>
                <a:ext cx="2606782" cy="2660595"/>
              </a:xfrm>
              <a:prstGeom prst="rect">
                <a:avLst/>
              </a:prstGeom>
              <a:gradFill flip="none" rotWithShape="1">
                <a:gsLst>
                  <a:gs pos="67000">
                    <a:sysClr val="window" lastClr="FFFFFF"/>
                  </a:gs>
                  <a:gs pos="100000">
                    <a:sysClr val="window" lastClr="FFFFFF">
                      <a:alpha val="0"/>
                    </a:sysClr>
                  </a:gs>
                </a:gsLst>
                <a:lin ang="5400000" scaled="1"/>
                <a:tileRect/>
              </a:gradFill>
              <a:effectLst>
                <a:softEdge rad="63500"/>
              </a:effectLst>
            </p:spPr>
            <p:txBody>
              <a:bodyPr lIns="182880" rIns="18288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363" eaLnBrk="0" hangingPunct="0">
                  <a:defRPr/>
                </a:pPr>
                <a:r>
                  <a:rPr lang="en-NZ" sz="1200" dirty="0" smtClean="0">
                    <a:solidFill>
                      <a:schemeClr val="accent1">
                        <a:lumMod val="50000"/>
                      </a:schemeClr>
                    </a:solidFill>
                    <a:latin typeface="Segoe" pitchFamily="34" charset="0"/>
                  </a:rPr>
                  <a:t>“Microsoft is on the right path with Windows 7, focusing on </a:t>
                </a:r>
                <a:r>
                  <a:rPr lang="en-NZ" sz="1200" b="1" dirty="0" smtClean="0">
                    <a:solidFill>
                      <a:schemeClr val="accent1">
                        <a:lumMod val="50000"/>
                      </a:schemeClr>
                    </a:solidFill>
                    <a:latin typeface="Segoe" pitchFamily="34" charset="0"/>
                  </a:rPr>
                  <a:t>ease of use, compatibility, better ways of interacting with the PC and managing the </a:t>
                </a:r>
                <a:br>
                  <a:rPr lang="en-NZ" sz="1200" b="1" dirty="0" smtClean="0">
                    <a:solidFill>
                      <a:schemeClr val="accent1">
                        <a:lumMod val="50000"/>
                      </a:schemeClr>
                    </a:solidFill>
                    <a:latin typeface="Segoe" pitchFamily="34" charset="0"/>
                  </a:rPr>
                </a:br>
                <a:r>
                  <a:rPr lang="en-NZ" sz="1200" b="1" dirty="0" smtClean="0">
                    <a:solidFill>
                      <a:schemeClr val="accent1">
                        <a:lumMod val="50000"/>
                      </a:schemeClr>
                    </a:solidFill>
                    <a:latin typeface="Segoe" pitchFamily="34" charset="0"/>
                  </a:rPr>
                  <a:t>personal data.</a:t>
                </a:r>
                <a:r>
                  <a:rPr lang="en-NZ" sz="1200" dirty="0" smtClean="0">
                    <a:solidFill>
                      <a:schemeClr val="accent1">
                        <a:lumMod val="50000"/>
                      </a:schemeClr>
                    </a:solidFill>
                    <a:latin typeface="Segoe" pitchFamily="34" charset="0"/>
                  </a:rPr>
                  <a:t>” </a:t>
                </a:r>
                <a:endParaRPr lang="en-US" sz="1200" i="1" dirty="0" smtClean="0">
                  <a:solidFill>
                    <a:schemeClr val="accent1">
                      <a:lumMod val="50000"/>
                    </a:schemeClr>
                  </a:solidFill>
                  <a:latin typeface="Segoe" pitchFamily="34" charset="0"/>
                  <a:cs typeface="Arial" pitchFamily="34" charset="0"/>
                </a:endParaRPr>
              </a:p>
            </p:txBody>
          </p:sp>
        </p:grpSp>
        <p:pic>
          <p:nvPicPr>
            <p:cNvPr id="80916" name="Picture 3" descr="C:\Users\deric\Desktop\ActiveWin logo.png"/>
            <p:cNvPicPr>
              <a:picLocks noChangeAspect="1" noChangeArrowheads="1"/>
            </p:cNvPicPr>
            <p:nvPr/>
          </p:nvPicPr>
          <p:blipFill>
            <a:blip r:embed="rId8" cstate="email"/>
            <a:srcRect/>
            <a:stretch>
              <a:fillRect/>
            </a:stretch>
          </p:blipFill>
          <p:spPr bwMode="auto">
            <a:xfrm rot="293908">
              <a:off x="-630734" y="3273820"/>
              <a:ext cx="572724" cy="479997"/>
            </a:xfrm>
            <a:prstGeom prst="rect">
              <a:avLst/>
            </a:prstGeom>
            <a:noFill/>
            <a:ln w="9525">
              <a:noFill/>
              <a:miter lim="800000"/>
              <a:headEnd/>
              <a:tailEnd/>
            </a:ln>
          </p:spPr>
        </p:pic>
      </p:grpSp>
      <p:grpSp>
        <p:nvGrpSpPr>
          <p:cNvPr id="10" name="Group 27"/>
          <p:cNvGrpSpPr>
            <a:grpSpLocks/>
          </p:cNvGrpSpPr>
          <p:nvPr/>
        </p:nvGrpSpPr>
        <p:grpSpPr bwMode="auto">
          <a:xfrm>
            <a:off x="1911350" y="2695188"/>
            <a:ext cx="2690813" cy="3706812"/>
            <a:chOff x="1911400" y="2722743"/>
            <a:chExt cx="2691343" cy="3706424"/>
          </a:xfrm>
        </p:grpSpPr>
        <p:grpSp>
          <p:nvGrpSpPr>
            <p:cNvPr id="11" name="Group 5"/>
            <p:cNvGrpSpPr>
              <a:grpSpLocks/>
            </p:cNvGrpSpPr>
            <p:nvPr/>
          </p:nvGrpSpPr>
          <p:grpSpPr bwMode="auto">
            <a:xfrm>
              <a:off x="1911400" y="2722743"/>
              <a:ext cx="2691343" cy="3706424"/>
              <a:chOff x="3191983" y="1650653"/>
              <a:chExt cx="3368341" cy="4638762"/>
            </a:xfrm>
          </p:grpSpPr>
          <p:pic>
            <p:nvPicPr>
              <p:cNvPr id="23" name="Picture 22" descr="\\Monolith\vadata\Tribal Scream\254 - TS_Mav_Randy (start 032606)\07-160 WPC - 07 (C07519) 2007 06 04\Resources 07-160\newspaper7.png"/>
              <p:cNvPicPr>
                <a:picLocks noChangeAspect="1" noChangeArrowheads="1"/>
              </p:cNvPicPr>
              <p:nvPr/>
            </p:nvPicPr>
            <p:blipFill>
              <a:blip r:embed="rId7" cstate="email">
                <a:lum bright="10000"/>
                <a:grayscl/>
              </a:blip>
              <a:srcRect/>
              <a:stretch>
                <a:fillRect/>
              </a:stretch>
            </p:blipFill>
            <p:spPr bwMode="auto">
              <a:xfrm rot="180254">
                <a:off x="3191983" y="1650653"/>
                <a:ext cx="3368341" cy="4638762"/>
              </a:xfrm>
              <a:prstGeom prst="rect">
                <a:avLst/>
              </a:prstGeom>
              <a:noFill/>
              <a:effectLst>
                <a:outerShdw blurRad="254000" dist="254000" dir="4200000" algn="ctr" rotWithShape="0">
                  <a:srgbClr val="000000">
                    <a:alpha val="60000"/>
                  </a:srgbClr>
                </a:outerShdw>
              </a:effectLst>
            </p:spPr>
          </p:pic>
          <p:sp>
            <p:nvSpPr>
              <p:cNvPr id="24" name="Rectangle 23"/>
              <p:cNvSpPr/>
              <p:nvPr/>
            </p:nvSpPr>
            <p:spPr>
              <a:xfrm>
                <a:off x="3547322" y="2913232"/>
                <a:ext cx="2545370" cy="2642333"/>
              </a:xfrm>
              <a:prstGeom prst="rect">
                <a:avLst/>
              </a:prstGeom>
              <a:gradFill flip="none" rotWithShape="1">
                <a:gsLst>
                  <a:gs pos="67000">
                    <a:sysClr val="window" lastClr="FFFFFF"/>
                  </a:gs>
                  <a:gs pos="100000">
                    <a:sysClr val="window" lastClr="FFFFFF">
                      <a:alpha val="0"/>
                    </a:sysClr>
                  </a:gs>
                </a:gsLst>
                <a:lin ang="5400000" scaled="1"/>
                <a:tileRect/>
              </a:gradFill>
              <a:effectLst>
                <a:softEdge rad="63500"/>
              </a:effectLst>
            </p:spPr>
            <p:txBody>
              <a:bodyPr lIns="182880" rIns="18288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363" eaLnBrk="0" hangingPunct="0">
                  <a:defRPr/>
                </a:pPr>
                <a:r>
                  <a:rPr lang="en-NZ" sz="1200" dirty="0" smtClean="0">
                    <a:solidFill>
                      <a:schemeClr val="accent1">
                        <a:lumMod val="50000"/>
                      </a:schemeClr>
                    </a:solidFill>
                    <a:latin typeface="Segoe" pitchFamily="34" charset="0"/>
                  </a:rPr>
                  <a:t>“Microsoft has put together a well thought-through ecosystem, which </a:t>
                </a:r>
                <a:r>
                  <a:rPr lang="en-NZ" sz="1200" b="1" dirty="0" smtClean="0">
                    <a:solidFill>
                      <a:schemeClr val="accent1">
                        <a:lumMod val="50000"/>
                      </a:schemeClr>
                    </a:solidFill>
                    <a:latin typeface="Segoe" pitchFamily="34" charset="0"/>
                  </a:rPr>
                  <a:t>eases enterprise deployment and administration and yet also gives end-users a desktop OS they can love</a:t>
                </a:r>
                <a:r>
                  <a:rPr lang="en-NZ" sz="1200" dirty="0" smtClean="0">
                    <a:solidFill>
                      <a:schemeClr val="accent1">
                        <a:lumMod val="50000"/>
                      </a:schemeClr>
                    </a:solidFill>
                    <a:latin typeface="Segoe" pitchFamily="34" charset="0"/>
                  </a:rPr>
                  <a:t>.”</a:t>
                </a:r>
                <a:endParaRPr lang="en-US" sz="1200" i="1" dirty="0" smtClean="0">
                  <a:solidFill>
                    <a:schemeClr val="accent1">
                      <a:lumMod val="50000"/>
                    </a:schemeClr>
                  </a:solidFill>
                  <a:latin typeface="Segoe" pitchFamily="34" charset="0"/>
                  <a:cs typeface="Arial" pitchFamily="34" charset="0"/>
                </a:endParaRPr>
              </a:p>
            </p:txBody>
          </p:sp>
        </p:grpSp>
        <p:pic>
          <p:nvPicPr>
            <p:cNvPr id="80910" name="Picture 24"/>
            <p:cNvPicPr>
              <a:picLocks noChangeAspect="1" noChangeArrowheads="1"/>
            </p:cNvPicPr>
            <p:nvPr/>
          </p:nvPicPr>
          <p:blipFill>
            <a:blip r:embed="rId9" cstate="email"/>
            <a:srcRect/>
            <a:stretch>
              <a:fillRect/>
            </a:stretch>
          </p:blipFill>
          <p:spPr bwMode="auto">
            <a:xfrm>
              <a:off x="2326570" y="3290248"/>
              <a:ext cx="1925079" cy="304800"/>
            </a:xfrm>
            <a:prstGeom prst="rect">
              <a:avLst/>
            </a:prstGeom>
            <a:noFill/>
            <a:ln w="9525">
              <a:noFill/>
              <a:miter lim="800000"/>
              <a:headEnd/>
              <a:tailEnd/>
            </a:ln>
          </p:spPr>
        </p:pic>
      </p:grpSp>
      <p:grpSp>
        <p:nvGrpSpPr>
          <p:cNvPr id="12" name="Group 37"/>
          <p:cNvGrpSpPr>
            <a:grpSpLocks/>
          </p:cNvGrpSpPr>
          <p:nvPr/>
        </p:nvGrpSpPr>
        <p:grpSpPr bwMode="auto">
          <a:xfrm>
            <a:off x="3382963" y="1031488"/>
            <a:ext cx="2489200" cy="1511300"/>
            <a:chOff x="3340100" y="1231900"/>
            <a:chExt cx="2489200" cy="1511300"/>
          </a:xfrm>
        </p:grpSpPr>
        <p:sp>
          <p:nvSpPr>
            <p:cNvPr id="27" name="Rounded Rectangle 26"/>
            <p:cNvSpPr/>
            <p:nvPr/>
          </p:nvSpPr>
          <p:spPr bwMode="auto">
            <a:xfrm>
              <a:off x="3340100" y="1231900"/>
              <a:ext cx="2489200" cy="1511300"/>
            </a:xfrm>
            <a:prstGeom prst="roundRect">
              <a:avLst>
                <a:gd name="adj" fmla="val 0"/>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57150"/>
              <a:contourClr>
                <a:schemeClr val="tx1"/>
              </a:contourClr>
            </a:sp3d>
          </p:spPr>
          <p:txBody>
            <a:bodyPr anchor="ctr"/>
            <a:lstStyle/>
            <a:p>
              <a:pPr marL="63500" eaLnBrk="0" hangingPunct="0">
                <a:defRPr/>
              </a:pPr>
              <a:endParaRPr lang="en-US" dirty="0">
                <a:effectLst>
                  <a:glow rad="101600">
                    <a:schemeClr val="tx1">
                      <a:alpha val="60000"/>
                    </a:schemeClr>
                  </a:glow>
                  <a:outerShdw blurRad="38100" dist="38100" dir="2700000" algn="tl">
                    <a:srgbClr val="000000">
                      <a:alpha val="43137"/>
                    </a:srgbClr>
                  </a:outerShdw>
                </a:effectLst>
                <a:latin typeface="Segoe" pitchFamily="34" charset="0"/>
                <a:ea typeface="ＭＳ Ｐゴシック" pitchFamily="-109" charset="-128"/>
                <a:cs typeface="ＭＳ Ｐゴシック" pitchFamily="-109" charset="-128"/>
              </a:endParaRPr>
            </a:p>
          </p:txBody>
        </p:sp>
        <p:pic>
          <p:nvPicPr>
            <p:cNvPr id="80905" name="Picture 2" descr="C:\Workspaces\CES Planning 09\graphics and logos\Windows7_v_rgb.png"/>
            <p:cNvPicPr>
              <a:picLocks noChangeAspect="1" noChangeArrowheads="1"/>
            </p:cNvPicPr>
            <p:nvPr/>
          </p:nvPicPr>
          <p:blipFill>
            <a:blip r:embed="rId10" cstate="email"/>
            <a:srcRect/>
            <a:stretch>
              <a:fillRect/>
            </a:stretch>
          </p:blipFill>
          <p:spPr bwMode="auto">
            <a:xfrm>
              <a:off x="3619561" y="1352690"/>
              <a:ext cx="1854078" cy="121892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a:off x="0" y="3904346"/>
            <a:ext cx="9144000" cy="2953657"/>
            <a:chOff x="0" y="5233055"/>
            <a:chExt cx="12188825" cy="1419314"/>
          </a:xfrm>
        </p:grpSpPr>
        <p:sp>
          <p:nvSpPr>
            <p:cNvPr id="45" name="Freeform 9"/>
            <p:cNvSpPr>
              <a:spLocks/>
            </p:cNvSpPr>
            <p:nvPr/>
          </p:nvSpPr>
          <p:spPr bwMode="ltGray">
            <a:xfrm>
              <a:off x="0" y="5233055"/>
              <a:ext cx="12188825" cy="1419314"/>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lvl="1" indent="-395288" algn="ctr" defTabSz="914400" fontAlgn="base">
                <a:lnSpc>
                  <a:spcPct val="90000"/>
                </a:lnSpc>
                <a:spcBef>
                  <a:spcPct val="0"/>
                </a:spcBef>
                <a:spcAft>
                  <a:spcPts val="1620"/>
                </a:spcAft>
                <a:buClr>
                  <a:srgbClr val="FFFFFF"/>
                </a:buClr>
                <a:buSzPct val="95000"/>
                <a:tabLst>
                  <a:tab pos="513595" algn="l"/>
                </a:tabLst>
                <a:defRPr/>
              </a:pPr>
              <a:endParaRPr lang="en-US" altLang="zh-CN" sz="3200" kern="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pitchFamily="34" charset="0"/>
                <a:cs typeface="Arial" charset="0"/>
              </a:endParaRPr>
            </a:p>
          </p:txBody>
        </p:sp>
        <p:sp>
          <p:nvSpPr>
            <p:cNvPr id="47" name="Freeform 9"/>
            <p:cNvSpPr>
              <a:spLocks/>
            </p:cNvSpPr>
            <p:nvPr/>
          </p:nvSpPr>
          <p:spPr bwMode="ltGray">
            <a:xfrm>
              <a:off x="0" y="5308237"/>
              <a:ext cx="12188825" cy="134413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a:gsLst>
                <a:gs pos="0">
                  <a:schemeClr val="bg1">
                    <a:alpha val="0"/>
                  </a:schemeClr>
                </a:gs>
                <a:gs pos="50000">
                  <a:schemeClr val="tx2">
                    <a:lumMod val="40000"/>
                    <a:lumOff val="60000"/>
                    <a:alpha val="21000"/>
                  </a:schemeClr>
                </a:gs>
                <a:gs pos="100000">
                  <a:schemeClr val="tx2">
                    <a:lumMod val="40000"/>
                    <a:lumOff val="60000"/>
                    <a:alpha val="45000"/>
                  </a:schemeClr>
                </a:gs>
              </a:gsLst>
              <a:lin ang="5400000" scaled="1"/>
            </a:gradFill>
            <a:ln>
              <a:noFill/>
            </a:ln>
            <a:effectLst>
              <a:outerShdw blurRad="40005" dist="22860" dir="5400000" rotWithShape="0">
                <a:schemeClr val="tx1">
                  <a:alpha val="35000"/>
                </a:scheme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tIns="54864" bIns="54864"/>
            <a:lstStyle/>
            <a:p>
              <a:pPr marL="344468" lvl="1" indent="-287321" defTabSz="914400" fontAlgn="base">
                <a:lnSpc>
                  <a:spcPct val="90000"/>
                </a:lnSpc>
                <a:spcBef>
                  <a:spcPts val="100"/>
                </a:spcBef>
                <a:spcAft>
                  <a:spcPts val="200"/>
                </a:spcAft>
                <a:buClr>
                  <a:srgbClr val="575F6D"/>
                </a:buClr>
                <a:buSzPct val="100000"/>
                <a:buBlip>
                  <a:blip r:embed="rId3"/>
                </a:buBlip>
                <a:tabLst>
                  <a:tab pos="4572000" algn="r"/>
                </a:tabLst>
                <a:defRPr/>
              </a:pPr>
              <a:endParaRPr lang="en-US" altLang="zh-CN" sz="1400" kern="0" dirty="0" smtClean="0">
                <a:ln>
                  <a:solidFill>
                    <a:prstClr val="white">
                      <a:lumMod val="50000"/>
                      <a:alpha val="1000"/>
                    </a:prstClr>
                  </a:solidFill>
                </a:ln>
                <a:solidFill>
                  <a:prstClr val="black"/>
                </a:solidFill>
              </a:endParaRPr>
            </a:p>
          </p:txBody>
        </p:sp>
      </p:grpSp>
      <p:pic>
        <p:nvPicPr>
          <p:cNvPr id="3" name="Picture 2" descr="gizmodo.png"/>
          <p:cNvPicPr>
            <a:picLocks noChangeAspect="1"/>
          </p:cNvPicPr>
          <p:nvPr/>
        </p:nvPicPr>
        <p:blipFill>
          <a:blip r:embed="rId4" cstate="email">
            <a:lum bright="100000"/>
          </a:blip>
          <a:stretch>
            <a:fillRect/>
          </a:stretch>
        </p:blipFill>
        <p:spPr>
          <a:xfrm>
            <a:off x="5440906" y="4808538"/>
            <a:ext cx="2126317" cy="413887"/>
          </a:xfrm>
          <a:prstGeom prst="rect">
            <a:avLst/>
          </a:prstGeom>
          <a:effectLst>
            <a:outerShdw blurRad="165100" dist="38100" dir="5400000" algn="ctr" rotWithShape="0">
              <a:schemeClr val="tx1">
                <a:alpha val="43000"/>
              </a:schemeClr>
            </a:outerShdw>
          </a:effectLst>
        </p:spPr>
      </p:pic>
      <p:pic>
        <p:nvPicPr>
          <p:cNvPr id="5" name="Picture 4" descr="gizmodo.png"/>
          <p:cNvPicPr>
            <a:picLocks noChangeAspect="1"/>
          </p:cNvPicPr>
          <p:nvPr/>
        </p:nvPicPr>
        <p:blipFill>
          <a:blip r:embed="rId5" cstate="email"/>
          <a:stretch>
            <a:fillRect/>
          </a:stretch>
        </p:blipFill>
        <p:spPr>
          <a:xfrm>
            <a:off x="7868509" y="4970113"/>
            <a:ext cx="893383" cy="746582"/>
          </a:xfrm>
          <a:prstGeom prst="rect">
            <a:avLst/>
          </a:prstGeom>
          <a:noFill/>
          <a:ln w="9525">
            <a:noFill/>
            <a:miter lim="800000"/>
            <a:headEnd/>
            <a:tailEnd/>
          </a:ln>
          <a:effectLst>
            <a:outerShdw blurRad="215900" dist="101600" dir="5400000" algn="ctr" rotWithShape="0">
              <a:srgbClr val="000000">
                <a:alpha val="43137"/>
              </a:srgbClr>
            </a:outerShdw>
          </a:effectLst>
        </p:spPr>
      </p:pic>
      <p:pic>
        <p:nvPicPr>
          <p:cNvPr id="6" name="Picture 5" descr="gizmodo.png"/>
          <p:cNvPicPr>
            <a:picLocks noChangeAspect="1"/>
          </p:cNvPicPr>
          <p:nvPr/>
        </p:nvPicPr>
        <p:blipFill>
          <a:blip r:embed="rId6" cstate="email"/>
          <a:stretch>
            <a:fillRect/>
          </a:stretch>
        </p:blipFill>
        <p:spPr>
          <a:xfrm>
            <a:off x="1620625" y="4725719"/>
            <a:ext cx="453876" cy="767813"/>
          </a:xfrm>
          <a:prstGeom prst="rect">
            <a:avLst/>
          </a:prstGeom>
          <a:effectLst>
            <a:outerShdw blurRad="165100" dist="38100" dir="5400000" algn="ctr" rotWithShape="0">
              <a:schemeClr val="tx1">
                <a:alpha val="43000"/>
              </a:schemeClr>
            </a:outerShdw>
          </a:effectLst>
        </p:spPr>
      </p:pic>
      <p:pic>
        <p:nvPicPr>
          <p:cNvPr id="7" name="Picture 3"/>
          <p:cNvPicPr>
            <a:picLocks noChangeAspect="1" noChangeArrowheads="1"/>
          </p:cNvPicPr>
          <p:nvPr/>
        </p:nvPicPr>
        <p:blipFill>
          <a:blip r:embed="rId7" cstate="email"/>
          <a:stretch>
            <a:fillRect/>
          </a:stretch>
        </p:blipFill>
        <p:spPr bwMode="auto">
          <a:xfrm>
            <a:off x="3178613" y="5449868"/>
            <a:ext cx="829172" cy="473797"/>
          </a:xfrm>
          <a:prstGeom prst="rect">
            <a:avLst/>
          </a:prstGeom>
          <a:noFill/>
          <a:ln w="9525">
            <a:noFill/>
            <a:miter lim="800000"/>
            <a:headEnd/>
            <a:tailEnd/>
          </a:ln>
          <a:effectLst>
            <a:outerShdw blurRad="215900" dist="101600" dir="5400000" algn="ctr" rotWithShape="0">
              <a:srgbClr val="000000">
                <a:alpha val="43137"/>
              </a:srgbClr>
            </a:outerShdw>
          </a:effectLst>
        </p:spPr>
      </p:pic>
      <p:pic>
        <p:nvPicPr>
          <p:cNvPr id="8" name="Picture 7" descr="gizmodo.png"/>
          <p:cNvPicPr>
            <a:picLocks noChangeAspect="1"/>
          </p:cNvPicPr>
          <p:nvPr/>
        </p:nvPicPr>
        <p:blipFill>
          <a:blip r:embed="rId8" cstate="email"/>
          <a:stretch>
            <a:fillRect/>
          </a:stretch>
        </p:blipFill>
        <p:spPr>
          <a:xfrm>
            <a:off x="6111344" y="6214852"/>
            <a:ext cx="1336195" cy="261450"/>
          </a:xfrm>
          <a:prstGeom prst="rect">
            <a:avLst/>
          </a:prstGeom>
          <a:effectLst>
            <a:outerShdw blurRad="215900" dist="63500" dir="4920000" algn="ctr" rotWithShape="0">
              <a:srgbClr val="000000">
                <a:alpha val="43137"/>
              </a:srgbClr>
            </a:outerShdw>
          </a:effectLst>
        </p:spPr>
      </p:pic>
      <p:pic>
        <p:nvPicPr>
          <p:cNvPr id="9" name="Picture 8" descr="gizmodo.png"/>
          <p:cNvPicPr>
            <a:picLocks noChangeAspect="1"/>
          </p:cNvPicPr>
          <p:nvPr/>
        </p:nvPicPr>
        <p:blipFill>
          <a:blip r:embed="rId9" cstate="email">
            <a:lum bright="100000"/>
          </a:blip>
          <a:stretch>
            <a:fillRect/>
          </a:stretch>
        </p:blipFill>
        <p:spPr>
          <a:xfrm>
            <a:off x="4329166" y="5516910"/>
            <a:ext cx="1623441" cy="280551"/>
          </a:xfrm>
          <a:prstGeom prst="rect">
            <a:avLst/>
          </a:prstGeom>
          <a:effectLst>
            <a:outerShdw blurRad="215900" dist="63500" dir="4920000" algn="ctr" rotWithShape="0">
              <a:srgbClr val="000000">
                <a:alpha val="43137"/>
              </a:srgbClr>
            </a:outerShdw>
          </a:effectLst>
        </p:spPr>
      </p:pic>
      <p:pic>
        <p:nvPicPr>
          <p:cNvPr id="10" name="Picture 2"/>
          <p:cNvPicPr>
            <a:picLocks noChangeAspect="1" noChangeArrowheads="1"/>
          </p:cNvPicPr>
          <p:nvPr/>
        </p:nvPicPr>
        <p:blipFill>
          <a:blip r:embed="rId10" cstate="email"/>
          <a:srcRect/>
          <a:stretch>
            <a:fillRect/>
          </a:stretch>
        </p:blipFill>
        <p:spPr bwMode="auto">
          <a:xfrm>
            <a:off x="2261161" y="6185291"/>
            <a:ext cx="1908878" cy="286547"/>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11" cstate="email"/>
          <a:stretch>
            <a:fillRect/>
          </a:stretch>
        </p:blipFill>
        <p:spPr bwMode="auto">
          <a:xfrm>
            <a:off x="192043" y="4641279"/>
            <a:ext cx="1200784" cy="483455"/>
          </a:xfrm>
          <a:prstGeom prst="rect">
            <a:avLst/>
          </a:prstGeom>
          <a:noFill/>
          <a:ln w="9525">
            <a:noFill/>
            <a:miter lim="800000"/>
            <a:headEnd/>
            <a:tailEnd/>
          </a:ln>
          <a:effectLst>
            <a:outerShdw blurRad="215900" dist="101600" dir="5400000" algn="ctr" rotWithShape="0">
              <a:srgbClr val="000000">
                <a:alpha val="43137"/>
              </a:srgbClr>
            </a:outerShdw>
          </a:effectLst>
        </p:spPr>
      </p:pic>
      <p:pic>
        <p:nvPicPr>
          <p:cNvPr id="12" name="Picture 3"/>
          <p:cNvPicPr>
            <a:picLocks noChangeAspect="1" noChangeArrowheads="1"/>
          </p:cNvPicPr>
          <p:nvPr/>
        </p:nvPicPr>
        <p:blipFill>
          <a:blip r:embed="rId12" cstate="email"/>
          <a:stretch>
            <a:fillRect/>
          </a:stretch>
        </p:blipFill>
        <p:spPr bwMode="auto">
          <a:xfrm>
            <a:off x="2244581" y="4826426"/>
            <a:ext cx="921833" cy="785983"/>
          </a:xfrm>
          <a:prstGeom prst="rect">
            <a:avLst/>
          </a:prstGeom>
          <a:noFill/>
          <a:ln w="9525">
            <a:noFill/>
            <a:miter lim="800000"/>
            <a:headEnd/>
            <a:tailEnd/>
          </a:ln>
          <a:effectLst>
            <a:outerShdw blurRad="215900" dist="101600" dir="5400000" algn="ctr" rotWithShape="0">
              <a:srgbClr val="000000">
                <a:alpha val="43137"/>
              </a:srgbClr>
            </a:outerShdw>
          </a:effectLst>
        </p:spPr>
      </p:pic>
      <p:pic>
        <p:nvPicPr>
          <p:cNvPr id="13" name="Picture 12" descr="gizmodo.png"/>
          <p:cNvPicPr>
            <a:picLocks noChangeAspect="1"/>
          </p:cNvPicPr>
          <p:nvPr/>
        </p:nvPicPr>
        <p:blipFill>
          <a:blip r:embed="rId13" cstate="email"/>
          <a:stretch>
            <a:fillRect/>
          </a:stretch>
        </p:blipFill>
        <p:spPr>
          <a:xfrm>
            <a:off x="7608714" y="6119460"/>
            <a:ext cx="1312422" cy="416211"/>
          </a:xfrm>
          <a:prstGeom prst="rect">
            <a:avLst/>
          </a:prstGeom>
          <a:effectLst>
            <a:outerShdw blurRad="215900" dist="63500" dir="4920000" algn="ctr" rotWithShape="0">
              <a:srgbClr val="000000">
                <a:alpha val="43137"/>
              </a:srgbClr>
            </a:outerShdw>
          </a:effectLst>
        </p:spPr>
      </p:pic>
      <p:pic>
        <p:nvPicPr>
          <p:cNvPr id="16" name="Picture 15" descr="Logo_CapitalRosario.jpg"/>
          <p:cNvPicPr>
            <a:picLocks noChangeAspect="1"/>
          </p:cNvPicPr>
          <p:nvPr/>
        </p:nvPicPr>
        <p:blipFill>
          <a:blip r:embed="rId14" cstate="email"/>
          <a:stretch>
            <a:fillRect/>
          </a:stretch>
        </p:blipFill>
        <p:spPr>
          <a:xfrm>
            <a:off x="6303498" y="5399231"/>
            <a:ext cx="1100586" cy="536527"/>
          </a:xfrm>
          <a:prstGeom prst="rect">
            <a:avLst/>
          </a:prstGeom>
          <a:noFill/>
          <a:ln w="9525">
            <a:noFill/>
            <a:miter lim="800000"/>
            <a:headEnd/>
            <a:tailEnd/>
          </a:ln>
          <a:effectLst>
            <a:outerShdw blurRad="215900" dist="101600" dir="5400000" algn="ctr" rotWithShape="0">
              <a:srgbClr val="000000">
                <a:alpha val="43137"/>
              </a:srgbClr>
            </a:outerShdw>
          </a:effectLst>
        </p:spPr>
      </p:pic>
      <p:pic>
        <p:nvPicPr>
          <p:cNvPr id="18" name="Picture 17" descr="Computerwoche.png"/>
          <p:cNvPicPr>
            <a:picLocks noChangeAspect="1"/>
          </p:cNvPicPr>
          <p:nvPr/>
        </p:nvPicPr>
        <p:blipFill>
          <a:blip r:embed="rId15" cstate="email"/>
          <a:stretch>
            <a:fillRect/>
          </a:stretch>
        </p:blipFill>
        <p:spPr>
          <a:xfrm>
            <a:off x="4430319" y="6161877"/>
            <a:ext cx="1429122" cy="333375"/>
          </a:xfrm>
          <a:prstGeom prst="rect">
            <a:avLst/>
          </a:prstGeom>
          <a:noFill/>
          <a:ln w="9525">
            <a:noFill/>
            <a:miter lim="800000"/>
            <a:headEnd/>
            <a:tailEnd/>
          </a:ln>
          <a:effectLst>
            <a:outerShdw blurRad="215900" dist="101600" dir="5400000" algn="ctr" rotWithShape="0">
              <a:srgbClr val="000000">
                <a:alpha val="43137"/>
              </a:srgbClr>
            </a:outerShdw>
          </a:effectLst>
        </p:spPr>
      </p:pic>
      <p:pic>
        <p:nvPicPr>
          <p:cNvPr id="21" name="Picture 3"/>
          <p:cNvPicPr>
            <a:picLocks noChangeAspect="1" noChangeArrowheads="1"/>
          </p:cNvPicPr>
          <p:nvPr/>
        </p:nvPicPr>
        <p:blipFill>
          <a:blip r:embed="rId16" cstate="email"/>
          <a:srcRect/>
          <a:stretch>
            <a:fillRect/>
          </a:stretch>
        </p:blipFill>
        <p:spPr bwMode="auto">
          <a:xfrm>
            <a:off x="470378" y="5998808"/>
            <a:ext cx="1548123" cy="626358"/>
          </a:xfrm>
          <a:prstGeom prst="rect">
            <a:avLst/>
          </a:prstGeom>
          <a:noFill/>
          <a:ln w="9525">
            <a:noFill/>
            <a:miter lim="800000"/>
            <a:headEnd/>
            <a:tailEnd/>
          </a:ln>
          <a:effectLst>
            <a:outerShdw blurRad="215900" dist="101600" dir="5400000" algn="ctr" rotWithShape="0">
              <a:srgbClr val="000000">
                <a:alpha val="43137"/>
              </a:srgbClr>
            </a:outerShdw>
          </a:effectLst>
        </p:spPr>
      </p:pic>
      <p:pic>
        <p:nvPicPr>
          <p:cNvPr id="22" name="Picture 2"/>
          <p:cNvPicPr>
            <a:picLocks noChangeAspect="1" noChangeArrowheads="1"/>
          </p:cNvPicPr>
          <p:nvPr/>
        </p:nvPicPr>
        <p:blipFill>
          <a:blip r:embed="rId17" cstate="email"/>
          <a:srcRect/>
          <a:stretch>
            <a:fillRect/>
          </a:stretch>
        </p:blipFill>
        <p:spPr bwMode="auto">
          <a:xfrm>
            <a:off x="209264" y="5498574"/>
            <a:ext cx="1179026" cy="301999"/>
          </a:xfrm>
          <a:prstGeom prst="rect">
            <a:avLst/>
          </a:prstGeom>
          <a:noFill/>
          <a:ln w="9525">
            <a:noFill/>
            <a:miter lim="800000"/>
            <a:headEnd/>
            <a:tailEnd/>
          </a:ln>
          <a:effectLst/>
        </p:spPr>
      </p:pic>
      <p:grpSp>
        <p:nvGrpSpPr>
          <p:cNvPr id="4" name="Group 21"/>
          <p:cNvGrpSpPr/>
          <p:nvPr/>
        </p:nvGrpSpPr>
        <p:grpSpPr>
          <a:xfrm>
            <a:off x="6750965" y="330130"/>
            <a:ext cx="1777070" cy="852904"/>
            <a:chOff x="573134" y="634484"/>
            <a:chExt cx="2368809" cy="852904"/>
          </a:xfrm>
        </p:grpSpPr>
        <p:sp>
          <p:nvSpPr>
            <p:cNvPr id="25" name="Rectangle 24"/>
            <p:cNvSpPr/>
            <p:nvPr/>
          </p:nvSpPr>
          <p:spPr>
            <a:xfrm>
              <a:off x="717127" y="634484"/>
              <a:ext cx="2224816" cy="646331"/>
            </a:xfrm>
            <a:prstGeom prst="rect">
              <a:avLst/>
            </a:prstGeom>
          </p:spPr>
          <p:txBody>
            <a:bodyPr wrap="none">
              <a:spAutoFit/>
            </a:bodyPr>
            <a:lstStyle/>
            <a:p>
              <a:pPr algn="l" rtl="0"/>
              <a:r>
                <a:rPr lang="en-US" sz="3600" kern="0" dirty="0" smtClean="0">
                  <a:gradFill flip="none" rotWithShape="1">
                    <a:gsLst>
                      <a:gs pos="0">
                        <a:srgbClr val="FFFFFF"/>
                      </a:gs>
                      <a:gs pos="50000">
                        <a:srgbClr val="BDE3FF">
                          <a:lumMod val="90000"/>
                        </a:srgbClr>
                      </a:gs>
                      <a:gs pos="100000">
                        <a:srgbClr val="0070C0">
                          <a:lumMod val="75000"/>
                        </a:srgbClr>
                      </a:gs>
                    </a:gsLst>
                    <a:lin ang="5400000" scaled="1"/>
                    <a:tileRect/>
                  </a:gradFill>
                  <a:effectLst>
                    <a:outerShdw blurRad="304800" dist="50800" dir="5400000" algn="ctr" rotWithShape="0">
                      <a:srgbClr val="FFFFFF">
                        <a:alpha val="65000"/>
                      </a:srgbClr>
                    </a:outerShdw>
                  </a:effectLst>
                  <a:latin typeface="+mj-lt"/>
                  <a:ea typeface="Kozuka Gothic Pro L" pitchFamily="34" charset="-128"/>
                </a:rPr>
                <a:t>“faster”</a:t>
              </a:r>
              <a:endParaRPr lang="en-US" sz="3600" kern="0" dirty="0">
                <a:gradFill flip="none" rotWithShape="1">
                  <a:gsLst>
                    <a:gs pos="0">
                      <a:srgbClr val="FFFFFF"/>
                    </a:gs>
                    <a:gs pos="50000">
                      <a:srgbClr val="BDE3FF">
                        <a:lumMod val="90000"/>
                      </a:srgbClr>
                    </a:gs>
                    <a:gs pos="100000">
                      <a:srgbClr val="0070C0">
                        <a:lumMod val="75000"/>
                      </a:srgbClr>
                    </a:gs>
                  </a:gsLst>
                  <a:lin ang="5400000" scaled="1"/>
                  <a:tileRect/>
                </a:gradFill>
                <a:effectLst>
                  <a:outerShdw blurRad="304800" dist="50800" dir="5400000" algn="ctr" rotWithShape="0">
                    <a:srgbClr val="FFFFFF">
                      <a:alpha val="65000"/>
                    </a:srgbClr>
                  </a:outerShdw>
                </a:effectLst>
                <a:latin typeface="+mj-lt"/>
                <a:ea typeface="Kozuka Gothic Pro L" pitchFamily="34" charset="-128"/>
              </a:endParaRPr>
            </a:p>
          </p:txBody>
        </p:sp>
        <p:sp>
          <p:nvSpPr>
            <p:cNvPr id="26" name="Rectangle 25"/>
            <p:cNvSpPr/>
            <p:nvPr/>
          </p:nvSpPr>
          <p:spPr>
            <a:xfrm>
              <a:off x="573134" y="1148834"/>
              <a:ext cx="2190627" cy="338554"/>
            </a:xfrm>
            <a:prstGeom prst="rect">
              <a:avLst/>
            </a:prstGeom>
          </p:spPr>
          <p:txBody>
            <a:bodyPr wrap="none">
              <a:spAutoFit/>
            </a:bodyPr>
            <a:lstStyle/>
            <a:p>
              <a:pPr marL="15875" lvl="1" indent="-31750" defTabSz="914400" fontAlgn="base">
                <a:spcBef>
                  <a:spcPct val="0"/>
                </a:spcBef>
                <a:spcAft>
                  <a:spcPts val="1620"/>
                </a:spcAft>
                <a:buClr>
                  <a:srgbClr val="FFFFFF"/>
                </a:buClr>
                <a:buSzPct val="95000"/>
                <a:tabLst>
                  <a:tab pos="513595" algn="l"/>
                </a:tabLst>
                <a:defRPr/>
              </a:pPr>
              <a:r>
                <a:rPr lang="en-US" altLang="zh-CN" sz="1600" kern="0"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rPr>
                <a:t>New York Times</a:t>
              </a:r>
            </a:p>
          </p:txBody>
        </p:sp>
      </p:grpSp>
      <p:grpSp>
        <p:nvGrpSpPr>
          <p:cNvPr id="14" name="Group 24"/>
          <p:cNvGrpSpPr/>
          <p:nvPr/>
        </p:nvGrpSpPr>
        <p:grpSpPr>
          <a:xfrm>
            <a:off x="14150600" y="3126099"/>
            <a:ext cx="2441694" cy="1007765"/>
            <a:chOff x="5803477" y="691634"/>
            <a:chExt cx="3254746" cy="1007765"/>
          </a:xfrm>
        </p:grpSpPr>
        <p:sp>
          <p:nvSpPr>
            <p:cNvPr id="28" name="Rectangle 27"/>
            <p:cNvSpPr/>
            <p:nvPr/>
          </p:nvSpPr>
          <p:spPr>
            <a:xfrm>
              <a:off x="5803477" y="691634"/>
              <a:ext cx="3254746" cy="646331"/>
            </a:xfrm>
            <a:prstGeom prst="rect">
              <a:avLst/>
            </a:prstGeom>
          </p:spPr>
          <p:txBody>
            <a:bodyPr wrap="none">
              <a:spAutoFit/>
            </a:bodyPr>
            <a:lstStyle/>
            <a:p>
              <a:pPr algn="l" rtl="0"/>
              <a:r>
                <a:rPr lang="en-US" sz="3600" kern="1200" dirty="0" smtClean="0">
                  <a:solidFill>
                    <a:schemeClr val="bg1"/>
                  </a:solidFill>
                  <a:latin typeface="Segoe Light" pitchFamily="34" charset="0"/>
                  <a:ea typeface="+mn-ea"/>
                  <a:cs typeface="+mn-cs"/>
                </a:rPr>
                <a:t>“don’t wait”</a:t>
              </a:r>
              <a:endParaRPr lang="en-US" sz="3600" kern="1200" dirty="0">
                <a:solidFill>
                  <a:schemeClr val="bg1"/>
                </a:solidFill>
                <a:latin typeface="Calibri"/>
                <a:ea typeface="+mn-ea"/>
                <a:cs typeface="+mn-cs"/>
              </a:endParaRPr>
            </a:p>
          </p:txBody>
        </p:sp>
        <p:sp>
          <p:nvSpPr>
            <p:cNvPr id="29" name="Rectangle 28"/>
            <p:cNvSpPr/>
            <p:nvPr/>
          </p:nvSpPr>
          <p:spPr>
            <a:xfrm>
              <a:off x="7023116" y="1237734"/>
              <a:ext cx="1637202" cy="461665"/>
            </a:xfrm>
            <a:prstGeom prst="rect">
              <a:avLst/>
            </a:prstGeom>
          </p:spPr>
          <p:txBody>
            <a:bodyPr wrap="none">
              <a:spAutoFit/>
            </a:bodyPr>
            <a:lstStyle/>
            <a:p>
              <a:pPr algn="l" rtl="0"/>
              <a:r>
                <a:rPr lang="en-US" sz="2400" kern="1200" dirty="0">
                  <a:solidFill>
                    <a:schemeClr val="bg1"/>
                  </a:solidFill>
                  <a:latin typeface="Segoe Light" pitchFamily="34" charset="0"/>
                  <a:ea typeface="+mn-ea"/>
                  <a:cs typeface="+mn-cs"/>
                </a:rPr>
                <a:t>Gartner</a:t>
              </a:r>
              <a:endParaRPr lang="en-US" sz="4400" kern="1200" dirty="0">
                <a:solidFill>
                  <a:schemeClr val="bg1"/>
                </a:solidFill>
                <a:latin typeface="Calibri"/>
                <a:ea typeface="+mn-ea"/>
                <a:cs typeface="+mn-cs"/>
              </a:endParaRPr>
            </a:p>
          </p:txBody>
        </p:sp>
      </p:grpSp>
      <p:grpSp>
        <p:nvGrpSpPr>
          <p:cNvPr id="15" name="Group 27"/>
          <p:cNvGrpSpPr/>
          <p:nvPr/>
        </p:nvGrpSpPr>
        <p:grpSpPr>
          <a:xfrm>
            <a:off x="5405476" y="3155540"/>
            <a:ext cx="3738524" cy="859254"/>
            <a:chOff x="5803477" y="2691884"/>
            <a:chExt cx="4983399" cy="859254"/>
          </a:xfrm>
        </p:grpSpPr>
        <p:sp>
          <p:nvSpPr>
            <p:cNvPr id="31" name="Rectangle 30"/>
            <p:cNvSpPr/>
            <p:nvPr/>
          </p:nvSpPr>
          <p:spPr>
            <a:xfrm>
              <a:off x="5803477" y="2691884"/>
              <a:ext cx="4983399" cy="646331"/>
            </a:xfrm>
            <a:prstGeom prst="rect">
              <a:avLst/>
            </a:prstGeom>
          </p:spPr>
          <p:txBody>
            <a:bodyPr wrap="none">
              <a:spAutoFit/>
            </a:bodyPr>
            <a:lstStyle/>
            <a:p>
              <a:pPr algn="l" rtl="0"/>
              <a:r>
                <a:rPr lang="en-US" sz="3600" kern="0" dirty="0" smtClean="0">
                  <a:gradFill flip="none" rotWithShape="1">
                    <a:gsLst>
                      <a:gs pos="0">
                        <a:srgbClr val="FFFFFF"/>
                      </a:gs>
                      <a:gs pos="50000">
                        <a:srgbClr val="BDE3FF">
                          <a:lumMod val="90000"/>
                        </a:srgbClr>
                      </a:gs>
                      <a:gs pos="100000">
                        <a:srgbClr val="0070C0">
                          <a:lumMod val="75000"/>
                        </a:srgbClr>
                      </a:gs>
                    </a:gsLst>
                    <a:lin ang="5400000" scaled="1"/>
                    <a:tileRect/>
                  </a:gradFill>
                  <a:effectLst>
                    <a:outerShdw blurRad="304800" dist="50800" dir="5400000" algn="ctr" rotWithShape="0">
                      <a:srgbClr val="FFFFFF">
                        <a:alpha val="65000"/>
                      </a:srgbClr>
                    </a:outerShdw>
                  </a:effectLst>
                  <a:latin typeface="+mj-lt"/>
                  <a:ea typeface="Kozuka Gothic Pro L" pitchFamily="34" charset="-128"/>
                </a:rPr>
                <a:t>“best version yet”</a:t>
              </a:r>
              <a:endParaRPr lang="en-US" sz="3600" kern="0" dirty="0">
                <a:gradFill flip="none" rotWithShape="1">
                  <a:gsLst>
                    <a:gs pos="0">
                      <a:srgbClr val="FFFFFF"/>
                    </a:gs>
                    <a:gs pos="50000">
                      <a:srgbClr val="BDE3FF">
                        <a:lumMod val="90000"/>
                      </a:srgbClr>
                    </a:gs>
                    <a:gs pos="100000">
                      <a:srgbClr val="0070C0">
                        <a:lumMod val="75000"/>
                      </a:srgbClr>
                    </a:gs>
                  </a:gsLst>
                  <a:lin ang="5400000" scaled="1"/>
                  <a:tileRect/>
                </a:gradFill>
                <a:effectLst>
                  <a:outerShdw blurRad="304800" dist="50800" dir="5400000" algn="ctr" rotWithShape="0">
                    <a:srgbClr val="FFFFFF">
                      <a:alpha val="65000"/>
                    </a:srgbClr>
                  </a:outerShdw>
                </a:effectLst>
                <a:latin typeface="+mj-lt"/>
                <a:ea typeface="Kozuka Gothic Pro L" pitchFamily="34" charset="-128"/>
              </a:endParaRPr>
            </a:p>
          </p:txBody>
        </p:sp>
        <p:sp>
          <p:nvSpPr>
            <p:cNvPr id="32" name="Rectangle 31"/>
            <p:cNvSpPr/>
            <p:nvPr/>
          </p:nvSpPr>
          <p:spPr>
            <a:xfrm>
              <a:off x="7340905" y="3212584"/>
              <a:ext cx="2549606" cy="338554"/>
            </a:xfrm>
            <a:prstGeom prst="rect">
              <a:avLst/>
            </a:prstGeom>
          </p:spPr>
          <p:txBody>
            <a:bodyPr wrap="none">
              <a:spAutoFit/>
            </a:bodyPr>
            <a:lstStyle/>
            <a:p>
              <a:pPr marL="15875" lvl="1" indent="-31750" defTabSz="914400" fontAlgn="base">
                <a:spcBef>
                  <a:spcPct val="0"/>
                </a:spcBef>
                <a:spcAft>
                  <a:spcPts val="1620"/>
                </a:spcAft>
                <a:buClr>
                  <a:srgbClr val="FFFFFF"/>
                </a:buClr>
                <a:buSzPct val="95000"/>
                <a:tabLst>
                  <a:tab pos="513595" algn="l"/>
                </a:tabLst>
                <a:defRPr/>
              </a:pPr>
              <a:r>
                <a:rPr lang="en-US" altLang="zh-CN" sz="1600" kern="0"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rPr>
                <a:t>Financial Times, UK</a:t>
              </a:r>
            </a:p>
          </p:txBody>
        </p:sp>
      </p:grpSp>
      <p:grpSp>
        <p:nvGrpSpPr>
          <p:cNvPr id="17" name="Group 30"/>
          <p:cNvGrpSpPr/>
          <p:nvPr/>
        </p:nvGrpSpPr>
        <p:grpSpPr>
          <a:xfrm>
            <a:off x="3516691" y="759898"/>
            <a:ext cx="2616422" cy="948154"/>
            <a:chOff x="5803477" y="4654034"/>
            <a:chExt cx="3487654" cy="948154"/>
          </a:xfrm>
        </p:grpSpPr>
        <p:sp>
          <p:nvSpPr>
            <p:cNvPr id="34" name="Rectangle 33"/>
            <p:cNvSpPr/>
            <p:nvPr/>
          </p:nvSpPr>
          <p:spPr>
            <a:xfrm>
              <a:off x="5803477" y="4654034"/>
              <a:ext cx="3487654" cy="646331"/>
            </a:xfrm>
            <a:prstGeom prst="rect">
              <a:avLst/>
            </a:prstGeom>
          </p:spPr>
          <p:txBody>
            <a:bodyPr wrap="none">
              <a:spAutoFit/>
            </a:bodyPr>
            <a:lstStyle/>
            <a:p>
              <a:pPr algn="l" rtl="0"/>
              <a:r>
                <a:rPr lang="en-US" sz="3600" kern="0" dirty="0" smtClean="0">
                  <a:gradFill flip="none" rotWithShape="1">
                    <a:gsLst>
                      <a:gs pos="0">
                        <a:srgbClr val="FFFFFF"/>
                      </a:gs>
                      <a:gs pos="50000">
                        <a:srgbClr val="BDE3FF">
                          <a:lumMod val="90000"/>
                        </a:srgbClr>
                      </a:gs>
                      <a:gs pos="100000">
                        <a:srgbClr val="0070C0">
                          <a:lumMod val="75000"/>
                        </a:srgbClr>
                      </a:gs>
                    </a:gsLst>
                    <a:lin ang="5400000" scaled="1"/>
                    <a:tileRect/>
                  </a:gradFill>
                  <a:effectLst>
                    <a:outerShdw blurRad="304800" dist="50800" dir="5400000" algn="ctr" rotWithShape="0">
                      <a:srgbClr val="FFFFFF">
                        <a:alpha val="65000"/>
                      </a:srgbClr>
                    </a:outerShdw>
                  </a:effectLst>
                  <a:latin typeface="+mj-lt"/>
                  <a:ea typeface="Kozuka Gothic Pro L" pitchFamily="34" charset="-128"/>
                </a:rPr>
                <a:t>“a pleasure”</a:t>
              </a:r>
              <a:endParaRPr lang="en-US" sz="3600" kern="0" dirty="0">
                <a:gradFill flip="none" rotWithShape="1">
                  <a:gsLst>
                    <a:gs pos="0">
                      <a:srgbClr val="FFFFFF"/>
                    </a:gs>
                    <a:gs pos="50000">
                      <a:srgbClr val="BDE3FF">
                        <a:lumMod val="90000"/>
                      </a:srgbClr>
                    </a:gs>
                    <a:gs pos="100000">
                      <a:srgbClr val="0070C0">
                        <a:lumMod val="75000"/>
                      </a:srgbClr>
                    </a:gs>
                  </a:gsLst>
                  <a:lin ang="5400000" scaled="1"/>
                  <a:tileRect/>
                </a:gradFill>
                <a:effectLst>
                  <a:outerShdw blurRad="304800" dist="50800" dir="5400000" algn="ctr" rotWithShape="0">
                    <a:srgbClr val="FFFFFF">
                      <a:alpha val="65000"/>
                    </a:srgbClr>
                  </a:outerShdw>
                </a:effectLst>
                <a:latin typeface="+mj-lt"/>
                <a:ea typeface="Kozuka Gothic Pro L" pitchFamily="34" charset="-128"/>
              </a:endParaRPr>
            </a:p>
          </p:txBody>
        </p:sp>
        <p:sp>
          <p:nvSpPr>
            <p:cNvPr id="35" name="Rectangle 34"/>
            <p:cNvSpPr/>
            <p:nvPr/>
          </p:nvSpPr>
          <p:spPr>
            <a:xfrm>
              <a:off x="6349792" y="5263634"/>
              <a:ext cx="2502597" cy="338554"/>
            </a:xfrm>
            <a:prstGeom prst="rect">
              <a:avLst/>
            </a:prstGeom>
          </p:spPr>
          <p:txBody>
            <a:bodyPr wrap="none">
              <a:spAutoFit/>
            </a:bodyPr>
            <a:lstStyle/>
            <a:p>
              <a:pPr marL="15875" lvl="1" indent="-31750" defTabSz="914400" fontAlgn="base">
                <a:spcBef>
                  <a:spcPct val="0"/>
                </a:spcBef>
                <a:spcAft>
                  <a:spcPts val="1620"/>
                </a:spcAft>
                <a:buClr>
                  <a:srgbClr val="FFFFFF"/>
                </a:buClr>
                <a:buSzPct val="95000"/>
                <a:tabLst>
                  <a:tab pos="513595" algn="l"/>
                </a:tabLst>
                <a:defRPr/>
              </a:pPr>
              <a:r>
                <a:rPr lang="en-US" altLang="zh-CN" sz="1600" kern="0" dirty="0" err="1"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rPr>
                <a:t>Wall </a:t>
              </a:r>
              <a:r>
                <a:rPr lang="en-US" altLang="zh-CN" sz="1600" kern="0" dirty="0" err="1">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rPr>
                <a:t>Street Journal</a:t>
              </a:r>
            </a:p>
          </p:txBody>
        </p:sp>
      </p:grpSp>
      <p:grpSp>
        <p:nvGrpSpPr>
          <p:cNvPr id="19" name="Group 36"/>
          <p:cNvGrpSpPr/>
          <p:nvPr/>
        </p:nvGrpSpPr>
        <p:grpSpPr>
          <a:xfrm>
            <a:off x="240517" y="366706"/>
            <a:ext cx="2481770" cy="859254"/>
            <a:chOff x="717127" y="634484"/>
            <a:chExt cx="3308165" cy="859254"/>
          </a:xfrm>
        </p:grpSpPr>
        <p:sp>
          <p:nvSpPr>
            <p:cNvPr id="37" name="Rectangle 36"/>
            <p:cNvSpPr/>
            <p:nvPr/>
          </p:nvSpPr>
          <p:spPr>
            <a:xfrm>
              <a:off x="717127" y="634484"/>
              <a:ext cx="3308165" cy="646331"/>
            </a:xfrm>
            <a:prstGeom prst="rect">
              <a:avLst/>
            </a:prstGeom>
          </p:spPr>
          <p:txBody>
            <a:bodyPr wrap="none">
              <a:spAutoFit/>
            </a:bodyPr>
            <a:lstStyle/>
            <a:p>
              <a:pPr algn="l" rtl="0"/>
              <a:r>
                <a:rPr lang="en-US" sz="3600" kern="0" dirty="0" smtClean="0">
                  <a:gradFill flip="none" rotWithShape="1">
                    <a:gsLst>
                      <a:gs pos="0">
                        <a:srgbClr val="FFFFFF"/>
                      </a:gs>
                      <a:gs pos="50000">
                        <a:srgbClr val="BDE3FF">
                          <a:lumMod val="90000"/>
                        </a:srgbClr>
                      </a:gs>
                      <a:gs pos="100000">
                        <a:srgbClr val="0070C0">
                          <a:lumMod val="75000"/>
                        </a:srgbClr>
                      </a:gs>
                    </a:gsLst>
                    <a:lin ang="5400000" scaled="1"/>
                    <a:tileRect/>
                  </a:gradFill>
                  <a:effectLst>
                    <a:outerShdw blurRad="304800" dist="50800" dir="5400000" algn="ctr" rotWithShape="0">
                      <a:srgbClr val="FFFFFF">
                        <a:alpha val="65000"/>
                      </a:srgbClr>
                    </a:outerShdw>
                  </a:effectLst>
                  <a:latin typeface="+mj-lt"/>
                  <a:ea typeface="Kozuka Gothic Pro L" pitchFamily="34" charset="-128"/>
                </a:rPr>
                <a:t>“delightful”</a:t>
              </a:r>
              <a:endParaRPr lang="en-US" sz="4000" kern="0" dirty="0">
                <a:gradFill flip="none" rotWithShape="1">
                  <a:gsLst>
                    <a:gs pos="0">
                      <a:srgbClr val="FFFFFF"/>
                    </a:gs>
                    <a:gs pos="50000">
                      <a:srgbClr val="BDE3FF">
                        <a:lumMod val="90000"/>
                      </a:srgbClr>
                    </a:gs>
                    <a:gs pos="100000">
                      <a:srgbClr val="0070C0">
                        <a:lumMod val="75000"/>
                      </a:srgbClr>
                    </a:gs>
                  </a:gsLst>
                  <a:lin ang="5400000" scaled="1"/>
                  <a:tileRect/>
                </a:gradFill>
                <a:effectLst>
                  <a:outerShdw blurRad="304800" dist="50800" dir="5400000" algn="ctr" rotWithShape="0">
                    <a:srgbClr val="FFFFFF">
                      <a:alpha val="65000"/>
                    </a:srgbClr>
                  </a:outerShdw>
                </a:effectLst>
                <a:latin typeface="+mj-lt"/>
                <a:ea typeface="Kozuka Gothic Pro L" pitchFamily="34" charset="-128"/>
              </a:endParaRPr>
            </a:p>
          </p:txBody>
        </p:sp>
        <p:sp>
          <p:nvSpPr>
            <p:cNvPr id="38" name="Rectangle 37"/>
            <p:cNvSpPr/>
            <p:nvPr/>
          </p:nvSpPr>
          <p:spPr>
            <a:xfrm>
              <a:off x="2084348" y="1155184"/>
              <a:ext cx="761122" cy="338554"/>
            </a:xfrm>
            <a:prstGeom prst="rect">
              <a:avLst/>
            </a:prstGeom>
          </p:spPr>
          <p:txBody>
            <a:bodyPr wrap="none">
              <a:spAutoFit/>
            </a:bodyPr>
            <a:lstStyle/>
            <a:p>
              <a:pPr marL="15875" lvl="1" indent="-31750" defTabSz="914400" fontAlgn="base">
                <a:spcBef>
                  <a:spcPct val="0"/>
                </a:spcBef>
                <a:spcAft>
                  <a:spcPts val="1620"/>
                </a:spcAft>
                <a:buClr>
                  <a:srgbClr val="FFFFFF"/>
                </a:buClr>
                <a:buSzPct val="95000"/>
                <a:tabLst>
                  <a:tab pos="513595" algn="l"/>
                </a:tabLst>
                <a:defRPr/>
              </a:pPr>
              <a:r>
                <a:rPr lang="en-US" altLang="zh-CN" sz="1600" kern="0" dirty="0" err="1">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rPr>
                <a:t>cnet</a:t>
              </a:r>
              <a:endParaRPr lang="en-US" altLang="zh-CN" sz="1600" kern="0"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endParaRPr>
            </a:p>
          </p:txBody>
        </p:sp>
      </p:grpSp>
      <p:grpSp>
        <p:nvGrpSpPr>
          <p:cNvPr id="20" name="Group 39"/>
          <p:cNvGrpSpPr/>
          <p:nvPr/>
        </p:nvGrpSpPr>
        <p:grpSpPr>
          <a:xfrm>
            <a:off x="639117" y="2378300"/>
            <a:ext cx="5541902" cy="896638"/>
            <a:chOff x="362062" y="428237"/>
            <a:chExt cx="7387280" cy="896638"/>
          </a:xfrm>
        </p:grpSpPr>
        <p:sp>
          <p:nvSpPr>
            <p:cNvPr id="40" name="Rectangle 39"/>
            <p:cNvSpPr/>
            <p:nvPr/>
          </p:nvSpPr>
          <p:spPr>
            <a:xfrm>
              <a:off x="362062" y="428237"/>
              <a:ext cx="7387280" cy="646331"/>
            </a:xfrm>
            <a:prstGeom prst="rect">
              <a:avLst/>
            </a:prstGeom>
          </p:spPr>
          <p:txBody>
            <a:bodyPr wrap="none">
              <a:spAutoFit/>
            </a:bodyPr>
            <a:lstStyle/>
            <a:p>
              <a:r>
                <a:rPr lang="en-US" sz="3600" kern="0" dirty="0" smtClean="0">
                  <a:gradFill flip="none" rotWithShape="1">
                    <a:gsLst>
                      <a:gs pos="0">
                        <a:srgbClr val="FFFFFF"/>
                      </a:gs>
                      <a:gs pos="50000">
                        <a:srgbClr val="BDE3FF">
                          <a:lumMod val="90000"/>
                        </a:srgbClr>
                      </a:gs>
                      <a:gs pos="100000">
                        <a:srgbClr val="0070C0">
                          <a:lumMod val="75000"/>
                        </a:srgbClr>
                      </a:gs>
                    </a:gsLst>
                    <a:lin ang="5400000" scaled="1"/>
                    <a:tileRect/>
                  </a:gradFill>
                  <a:effectLst>
                    <a:outerShdw blurRad="304800" dist="50800" dir="5400000" algn="ctr" rotWithShape="0">
                      <a:srgbClr val="FFFFFF">
                        <a:alpha val="65000"/>
                      </a:srgbClr>
                    </a:outerShdw>
                  </a:effectLst>
                  <a:latin typeface="+mj-lt"/>
                  <a:ea typeface="Kozuka Gothic Pro L" pitchFamily="34" charset="-128"/>
                </a:rPr>
                <a:t>“Seven is simply beautiful”</a:t>
              </a:r>
              <a:endParaRPr lang="en-US" sz="3600" kern="0" dirty="0">
                <a:gradFill flip="none" rotWithShape="1">
                  <a:gsLst>
                    <a:gs pos="0">
                      <a:srgbClr val="FFFFFF"/>
                    </a:gs>
                    <a:gs pos="50000">
                      <a:srgbClr val="BDE3FF">
                        <a:lumMod val="90000"/>
                      </a:srgbClr>
                    </a:gs>
                    <a:gs pos="100000">
                      <a:srgbClr val="0070C0">
                        <a:lumMod val="75000"/>
                      </a:srgbClr>
                    </a:gs>
                  </a:gsLst>
                  <a:lin ang="5400000" scaled="1"/>
                  <a:tileRect/>
                </a:gradFill>
                <a:effectLst>
                  <a:outerShdw blurRad="304800" dist="50800" dir="5400000" algn="ctr" rotWithShape="0">
                    <a:srgbClr val="FFFFFF">
                      <a:alpha val="65000"/>
                    </a:srgbClr>
                  </a:outerShdw>
                </a:effectLst>
                <a:latin typeface="+mj-lt"/>
                <a:ea typeface="Kozuka Gothic Pro L" pitchFamily="34" charset="-128"/>
              </a:endParaRPr>
            </a:p>
          </p:txBody>
        </p:sp>
        <p:sp>
          <p:nvSpPr>
            <p:cNvPr id="41" name="Rectangle 40"/>
            <p:cNvSpPr/>
            <p:nvPr/>
          </p:nvSpPr>
          <p:spPr>
            <a:xfrm>
              <a:off x="4120283" y="986321"/>
              <a:ext cx="1068819" cy="338554"/>
            </a:xfrm>
            <a:prstGeom prst="rect">
              <a:avLst/>
            </a:prstGeom>
          </p:spPr>
          <p:txBody>
            <a:bodyPr wrap="none">
              <a:spAutoFit/>
            </a:bodyPr>
            <a:lstStyle/>
            <a:p>
              <a:pPr marL="15875" lvl="1" indent="-31750" defTabSz="914400" fontAlgn="base">
                <a:spcBef>
                  <a:spcPct val="0"/>
                </a:spcBef>
                <a:spcAft>
                  <a:spcPts val="1620"/>
                </a:spcAft>
                <a:buClr>
                  <a:srgbClr val="FFFFFF"/>
                </a:buClr>
                <a:buSzPct val="95000"/>
                <a:tabLst>
                  <a:tab pos="513595" algn="l"/>
                </a:tabLst>
                <a:defRPr/>
              </a:pPr>
              <a:r>
                <a:rPr lang="en-US" altLang="zh-CN" sz="1600" kern="0" dirty="0" err="1"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rPr>
                <a:t>eWeek</a:t>
              </a:r>
              <a:endParaRPr lang="en-US" altLang="zh-CN" sz="1600" kern="0"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endParaRPr>
            </a:p>
          </p:txBody>
        </p:sp>
      </p:grpSp>
      <p:pic>
        <p:nvPicPr>
          <p:cNvPr id="48" name="Picture 47" descr="infoweek.png"/>
          <p:cNvPicPr>
            <a:picLocks noChangeAspect="1"/>
          </p:cNvPicPr>
          <p:nvPr/>
        </p:nvPicPr>
        <p:blipFill>
          <a:blip r:embed="rId18" cstate="email">
            <a:lum bright="100000"/>
          </a:blip>
          <a:stretch>
            <a:fillRect/>
          </a:stretch>
        </p:blipFill>
        <p:spPr>
          <a:xfrm>
            <a:off x="3364561" y="4865423"/>
            <a:ext cx="1699634" cy="327062"/>
          </a:xfrm>
          <a:prstGeom prst="rect">
            <a:avLst/>
          </a:prstGeom>
        </p:spPr>
      </p:pic>
    </p:spTree>
    <p:extLst>
      <p:ext uri="{BB962C8B-B14F-4D97-AF65-F5344CB8AC3E}">
        <p14:creationId xmlns="" xmlns:p14="http://schemas.microsoft.com/office/powerpoint/2010/main" val="256119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53" presetClass="entr" presetSubtype="0" fill="hold" nodeType="withEffect">
                                  <p:stCondLst>
                                    <p:cond delay="2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par>
                                <p:cTn id="15" presetID="53" presetClass="entr" presetSubtype="0" fill="hold" nodeType="withEffect">
                                  <p:stCondLst>
                                    <p:cond delay="6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Effect transition="in" filter="fade">
                                      <p:cBhvr>
                                        <p:cTn id="19" dur="1000"/>
                                        <p:tgtEl>
                                          <p:spTgt spid="15"/>
                                        </p:tgtEl>
                                      </p:cBhvr>
                                    </p:animEffect>
                                  </p:childTnLst>
                                </p:cTn>
                              </p:par>
                              <p:par>
                                <p:cTn id="20" presetID="53" presetClass="entr" presetSubtype="0" fill="hold" nodeType="withEffect">
                                  <p:stCondLst>
                                    <p:cond delay="90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par>
                                <p:cTn id="25" presetID="53" presetClass="entr" presetSubtype="0" fill="hold" nodeType="withEffect">
                                  <p:stCondLst>
                                    <p:cond delay="11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Effect transition="in" filter="fade">
                                      <p:cBhvr>
                                        <p:cTn id="29" dur="1000"/>
                                        <p:tgtEl>
                                          <p:spTgt spid="20"/>
                                        </p:tgtEl>
                                      </p:cBhvr>
                                    </p:animEffect>
                                  </p:childTnLst>
                                </p:cTn>
                              </p:par>
                              <p:par>
                                <p:cTn id="30" presetID="53" presetClass="entr" presetSubtype="0" fill="hold" nodeType="withEffect">
                                  <p:stCondLst>
                                    <p:cond delay="14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378464" y="218117"/>
            <a:ext cx="8229600" cy="1034608"/>
          </a:xfrm>
        </p:spPr>
        <p:txBody>
          <a:bodyPr/>
          <a:lstStyle/>
          <a:p>
            <a:r>
              <a:rPr lang="en-US" dirty="0" smtClean="0"/>
              <a:t>What the press is saying ... </a:t>
            </a:r>
            <a:endParaRPr lang="en-US" dirty="0"/>
          </a:p>
        </p:txBody>
      </p:sp>
      <p:sp>
        <p:nvSpPr>
          <p:cNvPr id="82951" name="Rectangle 11"/>
          <p:cNvSpPr>
            <a:spLocks noChangeArrowheads="1"/>
          </p:cNvSpPr>
          <p:nvPr/>
        </p:nvSpPr>
        <p:spPr bwMode="auto">
          <a:xfrm>
            <a:off x="368968" y="3670064"/>
            <a:ext cx="8494888" cy="1785104"/>
          </a:xfrm>
          <a:prstGeom prst="rect">
            <a:avLst/>
          </a:prstGeom>
          <a:noFill/>
          <a:ln w="9525">
            <a:noFill/>
            <a:miter lim="800000"/>
            <a:headEnd/>
            <a:tailEnd/>
          </a:ln>
        </p:spPr>
        <p:txBody>
          <a:bodyPr wrap="square" lIns="0" tIns="0" rIns="0" bIns="0">
            <a:spAutoFit/>
          </a:bodyPr>
          <a:lstStyle/>
          <a:p>
            <a:r>
              <a:rPr lang="es-MX" sz="2000" b="1" dirty="0" smtClean="0"/>
              <a:t>CIO Magazine</a:t>
            </a:r>
          </a:p>
          <a:p>
            <a:r>
              <a:rPr lang="es-MX" sz="2000" dirty="0" smtClean="0"/>
              <a:t>“</a:t>
            </a:r>
            <a:r>
              <a:rPr lang="en-US" sz="2000" b="1" dirty="0" smtClean="0">
                <a:solidFill>
                  <a:schemeClr val="accent4">
                    <a:lumMod val="75000"/>
                  </a:schemeClr>
                </a:solidFill>
              </a:rPr>
              <a:t>Windows 7 and Windows 2008 Server R2 Combo a Win-Win</a:t>
            </a:r>
          </a:p>
          <a:p>
            <a:r>
              <a:rPr lang="en-US" sz="2000" dirty="0" smtClean="0"/>
              <a:t>Microsoft's Windows 7 and Windows 2008 Server R2 combination offers a big payoff in terms of virtualization and administrative policy controls.” </a:t>
            </a:r>
          </a:p>
          <a:p>
            <a:r>
              <a:rPr lang="en-US" sz="2000" dirty="0" smtClean="0"/>
              <a:t>By Tom Henderson and Brendan Allen, Mon, June 01, 2009</a:t>
            </a:r>
          </a:p>
          <a:p>
            <a:r>
              <a:rPr lang="en-US" sz="1600" dirty="0" smtClean="0">
                <a:hlinkClick r:id="rId3"/>
              </a:rPr>
              <a:t>http://www.cio.com/article/493794/Review_Windows_and_Windows_Server_R_Combo_a_Win_Win</a:t>
            </a:r>
            <a:r>
              <a:rPr lang="en-US" sz="1600" dirty="0" smtClean="0"/>
              <a:t> </a:t>
            </a:r>
          </a:p>
        </p:txBody>
      </p:sp>
      <p:pic>
        <p:nvPicPr>
          <p:cNvPr id="12" name="Windows 7" descr="Windows7_h_rgb.png"/>
          <p:cNvPicPr>
            <a:picLocks noChangeAspect="1"/>
          </p:cNvPicPr>
          <p:nvPr/>
        </p:nvPicPr>
        <p:blipFill>
          <a:blip r:embed="rId4" cstate="email"/>
          <a:stretch>
            <a:fillRect/>
          </a:stretch>
        </p:blipFill>
        <p:spPr>
          <a:xfrm>
            <a:off x="5109027" y="224728"/>
            <a:ext cx="3470209" cy="555233"/>
          </a:xfrm>
          <a:prstGeom prst="rect">
            <a:avLst/>
          </a:prstGeom>
        </p:spPr>
      </p:pic>
      <p:sp>
        <p:nvSpPr>
          <p:cNvPr id="13" name="Rectangle 12"/>
          <p:cNvSpPr/>
          <p:nvPr/>
        </p:nvSpPr>
        <p:spPr>
          <a:xfrm>
            <a:off x="368968" y="1138680"/>
            <a:ext cx="8712477" cy="2215991"/>
          </a:xfrm>
          <a:prstGeom prst="rect">
            <a:avLst/>
          </a:prstGeom>
        </p:spPr>
        <p:txBody>
          <a:bodyPr wrap="square">
            <a:spAutoFit/>
          </a:bodyPr>
          <a:lstStyle/>
          <a:p>
            <a:r>
              <a:rPr lang="es-MX" sz="2000" b="1" dirty="0" smtClean="0"/>
              <a:t>CIO Magazine</a:t>
            </a:r>
            <a:endParaRPr lang="en-US" sz="2000" b="1" dirty="0" smtClean="0"/>
          </a:p>
          <a:p>
            <a:r>
              <a:rPr lang="en-US" sz="2000" b="1" dirty="0" smtClean="0"/>
              <a:t>“</a:t>
            </a:r>
            <a:r>
              <a:rPr lang="en-US" sz="2000" b="1" dirty="0" smtClean="0">
                <a:solidFill>
                  <a:schemeClr val="accent4">
                    <a:lumMod val="75000"/>
                  </a:schemeClr>
                </a:solidFill>
              </a:rPr>
              <a:t>Windows 7 RC1 Adds Speed, UI Improvements</a:t>
            </a:r>
          </a:p>
          <a:p>
            <a:r>
              <a:rPr lang="en-US" sz="2000" dirty="0" smtClean="0"/>
              <a:t>Windows 7 Release Candidate 1 is a polished piece of work and arrives with a variety of nifty new changes to the interface and some important refinements under the hood.”</a:t>
            </a:r>
          </a:p>
          <a:p>
            <a:r>
              <a:rPr lang="en-US" sz="2000" dirty="0" smtClean="0"/>
              <a:t>By Preston </a:t>
            </a:r>
            <a:r>
              <a:rPr lang="en-US" sz="2000" dirty="0" err="1" smtClean="0"/>
              <a:t>Gralla</a:t>
            </a:r>
            <a:r>
              <a:rPr lang="en-US" sz="2000" dirty="0" smtClean="0"/>
              <a:t> , April 28, 2009</a:t>
            </a:r>
          </a:p>
          <a:p>
            <a:r>
              <a:rPr lang="en-US" dirty="0" smtClean="0">
                <a:hlinkClick r:id="rId5"/>
              </a:rPr>
              <a:t>http://www.cio.com/article/491014/Windows_RC_Adds_Speed_UI_Improvements</a:t>
            </a:r>
            <a:r>
              <a:rPr lang="en-US" dirty="0" smtClean="0"/>
              <a:t> </a:t>
            </a:r>
            <a:endParaRPr lang="en-US" dirty="0"/>
          </a:p>
        </p:txBody>
      </p:sp>
      <p:pic>
        <p:nvPicPr>
          <p:cNvPr id="2050" name="Picture 2" descr="CIO.com">
            <a:hlinkClick r:id="rId6" tooltip="CIO.com"/>
          </p:cNvPr>
          <p:cNvPicPr>
            <a:picLocks noChangeAspect="1" noChangeArrowheads="1"/>
          </p:cNvPicPr>
          <p:nvPr/>
        </p:nvPicPr>
        <p:blipFill>
          <a:blip r:embed="rId7" cstate="email"/>
          <a:srcRect/>
          <a:stretch>
            <a:fillRect/>
          </a:stretch>
        </p:blipFill>
        <p:spPr bwMode="auto">
          <a:xfrm>
            <a:off x="6870773" y="5617030"/>
            <a:ext cx="2028299" cy="994002"/>
          </a:xfrm>
          <a:prstGeom prst="rect">
            <a:avLst/>
          </a:prstGeom>
          <a:noFill/>
          <a:effectLst>
            <a:reflection blurRad="6350" stA="52000" endA="300" endPos="35000" dir="5400000" sy="-100000" algn="bl" rotWithShape="0"/>
          </a:effectLst>
          <a:scene3d>
            <a:camera prst="perspectiveHeroicExtremeLeftFacing"/>
            <a:lightRig rig="threePt" dir="t"/>
          </a:scene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381000" y="228600"/>
            <a:ext cx="8229600" cy="1035050"/>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a:defRPr/>
            </a:pPr>
            <a:r>
              <a:rPr lang="en-US" dirty="0"/>
              <a:t>What Analysts Are Saying ... </a:t>
            </a:r>
          </a:p>
        </p:txBody>
      </p:sp>
      <p:grpSp>
        <p:nvGrpSpPr>
          <p:cNvPr id="2" name="Group 5"/>
          <p:cNvGrpSpPr>
            <a:grpSpLocks/>
          </p:cNvGrpSpPr>
          <p:nvPr/>
        </p:nvGrpSpPr>
        <p:grpSpPr bwMode="auto">
          <a:xfrm>
            <a:off x="884738" y="2563363"/>
            <a:ext cx="7386637" cy="3706812"/>
            <a:chOff x="3191983" y="1650653"/>
            <a:chExt cx="3368341" cy="4638762"/>
          </a:xfrm>
        </p:grpSpPr>
        <p:pic>
          <p:nvPicPr>
            <p:cNvPr id="23" name="Picture 22" descr="\\Monolith\vadata\Tribal Scream\254 - TS_Mav_Randy (start 032606)\07-160 WPC - 07 (C07519) 2007 06 04\Resources 07-160\newspaper7.png"/>
            <p:cNvPicPr>
              <a:picLocks noChangeAspect="1" noChangeArrowheads="1"/>
            </p:cNvPicPr>
            <p:nvPr/>
          </p:nvPicPr>
          <p:blipFill>
            <a:blip r:embed="rId3" cstate="email">
              <a:lum bright="10000"/>
              <a:grayscl/>
            </a:blip>
            <a:srcRect/>
            <a:stretch>
              <a:fillRect/>
            </a:stretch>
          </p:blipFill>
          <p:spPr bwMode="auto">
            <a:xfrm rot="180254">
              <a:off x="3191983" y="1650653"/>
              <a:ext cx="3368341" cy="4638762"/>
            </a:xfrm>
            <a:prstGeom prst="rect">
              <a:avLst/>
            </a:prstGeom>
            <a:noFill/>
            <a:effectLst>
              <a:outerShdw blurRad="254000" dist="254000" dir="4200000" algn="ctr" rotWithShape="0">
                <a:srgbClr val="000000">
                  <a:alpha val="60000"/>
                </a:srgbClr>
              </a:outerShdw>
            </a:effectLst>
          </p:spPr>
        </p:pic>
        <p:sp>
          <p:nvSpPr>
            <p:cNvPr id="24" name="Rectangle 23"/>
            <p:cNvSpPr/>
            <p:nvPr/>
          </p:nvSpPr>
          <p:spPr>
            <a:xfrm>
              <a:off x="3547322" y="2913232"/>
              <a:ext cx="2545370" cy="2642333"/>
            </a:xfrm>
            <a:prstGeom prst="rect">
              <a:avLst/>
            </a:prstGeom>
            <a:gradFill flip="none" rotWithShape="1">
              <a:gsLst>
                <a:gs pos="67000">
                  <a:sysClr val="window" lastClr="FFFFFF"/>
                </a:gs>
                <a:gs pos="100000">
                  <a:sysClr val="window" lastClr="FFFFFF">
                    <a:alpha val="0"/>
                  </a:sysClr>
                </a:gs>
              </a:gsLst>
              <a:lin ang="5400000" scaled="1"/>
              <a:tileRect/>
            </a:gradFill>
            <a:effectLst>
              <a:softEdge rad="63500"/>
            </a:effectLst>
          </p:spPr>
          <p:txBody>
            <a:bodyPr lIns="182880" rIns="18288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363" eaLnBrk="0" hangingPunct="0">
                <a:defRPr/>
              </a:pPr>
              <a:endParaRPr lang="en-US" sz="1200" i="1" dirty="0" smtClean="0">
                <a:solidFill>
                  <a:schemeClr val="accent1">
                    <a:lumMod val="50000"/>
                  </a:schemeClr>
                </a:solidFill>
                <a:latin typeface="Segoe" pitchFamily="34" charset="0"/>
                <a:cs typeface="Arial" pitchFamily="34" charset="0"/>
              </a:endParaRPr>
            </a:p>
          </p:txBody>
        </p:sp>
      </p:grpSp>
      <p:grpSp>
        <p:nvGrpSpPr>
          <p:cNvPr id="3" name="Group 37"/>
          <p:cNvGrpSpPr>
            <a:grpSpLocks/>
          </p:cNvGrpSpPr>
          <p:nvPr/>
        </p:nvGrpSpPr>
        <p:grpSpPr bwMode="auto">
          <a:xfrm>
            <a:off x="3327400" y="844550"/>
            <a:ext cx="2489200" cy="1511300"/>
            <a:chOff x="3340100" y="1231900"/>
            <a:chExt cx="2489200" cy="1511300"/>
          </a:xfrm>
        </p:grpSpPr>
        <p:sp>
          <p:nvSpPr>
            <p:cNvPr id="27" name="Rounded Rectangle 26"/>
            <p:cNvSpPr/>
            <p:nvPr/>
          </p:nvSpPr>
          <p:spPr bwMode="auto">
            <a:xfrm>
              <a:off x="3340100" y="1231900"/>
              <a:ext cx="2489200" cy="1511300"/>
            </a:xfrm>
            <a:prstGeom prst="roundRect">
              <a:avLst>
                <a:gd name="adj" fmla="val 0"/>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8100000" scaled="1"/>
              <a:tileRect/>
            </a:gra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57150"/>
              <a:contourClr>
                <a:schemeClr val="tx1"/>
              </a:contourClr>
            </a:sp3d>
          </p:spPr>
          <p:txBody>
            <a:bodyPr anchor="ctr"/>
            <a:lstStyle/>
            <a:p>
              <a:pPr marL="63500" eaLnBrk="0" hangingPunct="0">
                <a:defRPr/>
              </a:pPr>
              <a:endParaRPr lang="en-US" dirty="0">
                <a:effectLst>
                  <a:outerShdw blurRad="38100" dist="38100" dir="2700000" algn="tl">
                    <a:srgbClr val="000000">
                      <a:alpha val="43137"/>
                    </a:srgbClr>
                  </a:outerShdw>
                </a:effectLst>
                <a:latin typeface="Segoe" pitchFamily="34" charset="0"/>
                <a:ea typeface="ＭＳ Ｐゴシック" pitchFamily="-109" charset="-128"/>
                <a:cs typeface="ＭＳ Ｐゴシック" pitchFamily="-109" charset="-128"/>
              </a:endParaRPr>
            </a:p>
          </p:txBody>
        </p:sp>
        <p:pic>
          <p:nvPicPr>
            <p:cNvPr id="82953" name="Picture 2" descr="C:\Workspaces\CES Planning 09\graphics and logos\Windows7_v_rgb.png"/>
            <p:cNvPicPr>
              <a:picLocks noChangeAspect="1" noChangeArrowheads="1"/>
            </p:cNvPicPr>
            <p:nvPr/>
          </p:nvPicPr>
          <p:blipFill>
            <a:blip r:embed="rId4" cstate="email"/>
            <a:srcRect/>
            <a:stretch>
              <a:fillRect/>
            </a:stretch>
          </p:blipFill>
          <p:spPr bwMode="auto">
            <a:xfrm>
              <a:off x="3619561" y="1352690"/>
              <a:ext cx="1854078" cy="1218921"/>
            </a:xfrm>
            <a:prstGeom prst="rect">
              <a:avLst/>
            </a:prstGeom>
            <a:noFill/>
            <a:ln w="9525">
              <a:noFill/>
              <a:miter lim="800000"/>
              <a:headEnd/>
              <a:tailEnd/>
            </a:ln>
          </p:spPr>
        </p:pic>
      </p:grpSp>
      <p:sp>
        <p:nvSpPr>
          <p:cNvPr id="82950" name="Rectangle 10"/>
          <p:cNvSpPr>
            <a:spLocks noChangeArrowheads="1"/>
          </p:cNvSpPr>
          <p:nvPr/>
        </p:nvSpPr>
        <p:spPr bwMode="auto">
          <a:xfrm>
            <a:off x="1581650" y="3079300"/>
            <a:ext cx="2736850" cy="2444750"/>
          </a:xfrm>
          <a:prstGeom prst="rect">
            <a:avLst/>
          </a:prstGeom>
          <a:noFill/>
          <a:ln w="9525">
            <a:noFill/>
            <a:miter lim="800000"/>
            <a:headEnd/>
            <a:tailEnd/>
          </a:ln>
        </p:spPr>
        <p:txBody>
          <a:bodyPr lIns="0" tIns="0" rIns="0" bIns="0">
            <a:spAutoFit/>
          </a:bodyPr>
          <a:lstStyle/>
          <a:p>
            <a:pPr eaLnBrk="0" hangingPunct="0"/>
            <a:r>
              <a:rPr lang="en-US" sz="1600" dirty="0">
                <a:solidFill>
                  <a:schemeClr val="bg1"/>
                </a:solidFill>
                <a:latin typeface="Segoe" pitchFamily="34" charset="0"/>
              </a:rPr>
              <a:t>"Early reports suggest that Ballmer's baby should enjoy a successful and prosperous life, meaning that Microsoft's customers and partners and the greater IT marketplace will find much to like and even more to gain in Windows 7." </a:t>
            </a:r>
          </a:p>
          <a:p>
            <a:pPr algn="r" eaLnBrk="0" hangingPunct="0"/>
            <a:r>
              <a:rPr lang="en-US" sz="1600" i="1" dirty="0">
                <a:solidFill>
                  <a:schemeClr val="bg1"/>
                </a:solidFill>
                <a:effectLst>
                  <a:outerShdw blurRad="38100" dist="38100" dir="2700000" algn="tl">
                    <a:srgbClr val="000000">
                      <a:alpha val="43137"/>
                    </a:srgbClr>
                  </a:outerShdw>
                </a:effectLst>
                <a:latin typeface="Segoe" pitchFamily="34" charset="0"/>
              </a:rPr>
              <a:t>—Charles King, </a:t>
            </a:r>
            <a:r>
              <a:rPr lang="en-US" sz="1600" i="1" dirty="0">
                <a:solidFill>
                  <a:schemeClr val="bg1"/>
                </a:solidFill>
                <a:effectLst>
                  <a:outerShdw blurRad="38100" dist="38100" dir="2700000" algn="tl">
                    <a:srgbClr val="000000">
                      <a:alpha val="43137"/>
                    </a:srgbClr>
                  </a:outerShdw>
                </a:effectLst>
                <a:latin typeface="Segoe" pitchFamily="34" charset="0"/>
                <a:hlinkClick r:id="rId5" tooltip="Pund-IT"/>
              </a:rPr>
              <a:t>Pund-IT</a:t>
            </a:r>
            <a:r>
              <a:rPr lang="en-US" sz="1600" i="1" dirty="0">
                <a:solidFill>
                  <a:schemeClr val="bg1"/>
                </a:solidFill>
                <a:effectLst>
                  <a:outerShdw blurRad="38100" dist="38100" dir="2700000" algn="tl">
                    <a:srgbClr val="000000">
                      <a:alpha val="43137"/>
                    </a:srgbClr>
                  </a:outerShdw>
                </a:effectLst>
                <a:latin typeface="Segoe" pitchFamily="34" charset="0"/>
              </a:rPr>
              <a:t> Principal Analyst</a:t>
            </a:r>
          </a:p>
        </p:txBody>
      </p:sp>
      <p:sp>
        <p:nvSpPr>
          <p:cNvPr id="82951" name="Rectangle 11"/>
          <p:cNvSpPr>
            <a:spLocks noChangeArrowheads="1"/>
          </p:cNvSpPr>
          <p:nvPr/>
        </p:nvSpPr>
        <p:spPr bwMode="auto">
          <a:xfrm>
            <a:off x="4574088" y="3325363"/>
            <a:ext cx="2868612" cy="1955800"/>
          </a:xfrm>
          <a:prstGeom prst="rect">
            <a:avLst/>
          </a:prstGeom>
          <a:noFill/>
          <a:ln w="9525">
            <a:noFill/>
            <a:miter lim="800000"/>
            <a:headEnd/>
            <a:tailEnd/>
          </a:ln>
        </p:spPr>
        <p:txBody>
          <a:bodyPr lIns="0" tIns="0" rIns="0" bIns="0">
            <a:spAutoFit/>
          </a:bodyPr>
          <a:lstStyle/>
          <a:p>
            <a:pPr eaLnBrk="0" hangingPunct="0"/>
            <a:r>
              <a:rPr lang="en-US" sz="1600" dirty="0">
                <a:solidFill>
                  <a:schemeClr val="bg1"/>
                </a:solidFill>
                <a:latin typeface="Segoe" pitchFamily="34" charset="0"/>
              </a:rPr>
              <a:t>"Most importantly, Windows 7's feature set was 98 percent locked early in the process. </a:t>
            </a:r>
            <a:br>
              <a:rPr lang="en-US" sz="1600" dirty="0">
                <a:solidFill>
                  <a:schemeClr val="bg1"/>
                </a:solidFill>
                <a:latin typeface="Segoe" pitchFamily="34" charset="0"/>
              </a:rPr>
            </a:br>
            <a:r>
              <a:rPr lang="en-US" sz="1600" dirty="0">
                <a:solidFill>
                  <a:schemeClr val="bg1"/>
                </a:solidFill>
                <a:latin typeface="Segoe" pitchFamily="34" charset="0"/>
              </a:rPr>
              <a:t>So no pet features crept in to subsequent build." </a:t>
            </a:r>
          </a:p>
          <a:p>
            <a:pPr algn="r" eaLnBrk="0" hangingPunct="0"/>
            <a:r>
              <a:rPr lang="en-US" sz="1600" i="1" dirty="0">
                <a:solidFill>
                  <a:schemeClr val="bg1"/>
                </a:solidFill>
                <a:latin typeface="Segoe" pitchFamily="34" charset="0"/>
              </a:rPr>
              <a:t>—</a:t>
            </a:r>
            <a:r>
              <a:rPr lang="en-US" sz="1600" i="1" dirty="0">
                <a:solidFill>
                  <a:schemeClr val="bg1"/>
                </a:solidFill>
                <a:effectLst>
                  <a:outerShdw blurRad="38100" dist="38100" dir="2700000" algn="tl">
                    <a:srgbClr val="000000">
                      <a:alpha val="43137"/>
                    </a:srgbClr>
                  </a:outerShdw>
                </a:effectLst>
                <a:latin typeface="Segoe" pitchFamily="34" charset="0"/>
              </a:rPr>
              <a:t>Roger Kay, Founder and President of </a:t>
            </a:r>
            <a:r>
              <a:rPr lang="en-US" sz="1600" i="1" dirty="0">
                <a:solidFill>
                  <a:schemeClr val="bg1"/>
                </a:solidFill>
                <a:effectLst>
                  <a:outerShdw blurRad="38100" dist="38100" dir="2700000" algn="tl">
                    <a:srgbClr val="000000">
                      <a:alpha val="43137"/>
                    </a:srgbClr>
                  </a:outerShdw>
                </a:effectLst>
                <a:latin typeface="Segoe" pitchFamily="34" charset="0"/>
                <a:hlinkClick r:id="rId6" tooltip="Endpoint Technologies Associates"/>
              </a:rPr>
              <a:t>Endpoint Technologies Associates</a:t>
            </a:r>
            <a:endParaRPr lang="en-US" sz="1600" i="1" dirty="0">
              <a:solidFill>
                <a:schemeClr val="bg1"/>
              </a:solidFill>
              <a:effectLst>
                <a:outerShdw blurRad="38100" dist="38100" dir="2700000" algn="tl">
                  <a:srgbClr val="000000">
                    <a:alpha val="43137"/>
                  </a:srgbClr>
                </a:outerShdw>
              </a:effectLst>
              <a:latin typeface="Segoe" pitchFamily="34" charset="0"/>
            </a:endParaRPr>
          </a:p>
        </p:txBody>
      </p:sp>
      <p:cxnSp>
        <p:nvCxnSpPr>
          <p:cNvPr id="14" name="Straight Connector 13"/>
          <p:cNvCxnSpPr/>
          <p:nvPr/>
        </p:nvCxnSpPr>
        <p:spPr>
          <a:xfrm rot="5400000">
            <a:off x="3363619" y="4334219"/>
            <a:ext cx="2146300" cy="1588"/>
          </a:xfrm>
          <a:prstGeom prst="line">
            <a:avLst/>
          </a:prstGeom>
          <a:ln w="6350"/>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92497"/>
          </a:xfrm>
        </p:spPr>
        <p:txBody>
          <a:bodyPr/>
          <a:lstStyle/>
          <a:p>
            <a:r>
              <a:rPr lang="en-US" sz="3000" dirty="0">
                <a:latin typeface="Segoe" pitchFamily="34" charset="0"/>
              </a:rPr>
              <a:t>Five Windows 7 Features IT Must Prep For Now </a:t>
            </a:r>
            <a:br>
              <a:rPr lang="en-US" sz="3000" dirty="0">
                <a:latin typeface="Segoe" pitchFamily="34" charset="0"/>
              </a:rPr>
            </a:br>
            <a:r>
              <a:rPr lang="en-US" sz="2000" dirty="0" smtClean="0">
                <a:hlinkClick r:id="rId3"/>
              </a:rPr>
              <a:t>CIO </a:t>
            </a:r>
            <a:r>
              <a:rPr lang="en-US" sz="2000" dirty="0">
                <a:hlinkClick r:id="rId3"/>
              </a:rPr>
              <a:t>Magazine Article , </a:t>
            </a:r>
            <a:r>
              <a:rPr lang="en-US" sz="2000" dirty="0" smtClean="0">
                <a:hlinkClick r:id="rId3"/>
              </a:rPr>
              <a:t>by </a:t>
            </a:r>
            <a:r>
              <a:rPr lang="en-US" sz="2000" dirty="0">
                <a:hlinkClick r:id="rId3"/>
              </a:rPr>
              <a:t>Shane O'Neill </a:t>
            </a:r>
            <a:r>
              <a:rPr lang="en-US" sz="2000" dirty="0" smtClean="0">
                <a:hlinkClick r:id="rId3"/>
              </a:rPr>
              <a:t>, April </a:t>
            </a:r>
            <a:r>
              <a:rPr lang="en-US" sz="2000" dirty="0">
                <a:hlinkClick r:id="rId3"/>
              </a:rPr>
              <a:t>22, 2009 </a:t>
            </a:r>
            <a:endParaRPr lang="en-US" sz="2000" dirty="0"/>
          </a:p>
        </p:txBody>
      </p:sp>
      <p:sp>
        <p:nvSpPr>
          <p:cNvPr id="3" name="TextBox 2"/>
          <p:cNvSpPr txBox="1"/>
          <p:nvPr/>
        </p:nvSpPr>
        <p:spPr>
          <a:xfrm>
            <a:off x="595086" y="1219200"/>
            <a:ext cx="8035061" cy="4431983"/>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a:t>
            </a:r>
            <a:r>
              <a:rPr lang="en-US" b="1" dirty="0" smtClean="0"/>
              <a:t>Benjamin Gray, analyst for Forrester Research, wrote recently in a research report called "Getting Ready for Windows 7"</a:t>
            </a:r>
            <a:r>
              <a:rPr lang="en-US" dirty="0" smtClean="0">
                <a:gradFill>
                  <a:gsLst>
                    <a:gs pos="0">
                      <a:schemeClr val="tx1"/>
                    </a:gs>
                    <a:gs pos="86000">
                      <a:schemeClr val="tx1"/>
                    </a:gs>
                  </a:gsLst>
                  <a:lin ang="5400000" scaled="0"/>
                </a:gradFill>
              </a:rPr>
              <a:t> that "major independent software vendors are looking to phase out support for Windows XP later this year by adding support for Windows 7 early next year. </a:t>
            </a:r>
            <a:r>
              <a:rPr lang="en-US" dirty="0" smtClean="0"/>
              <a:t>Companies </a:t>
            </a:r>
            <a:r>
              <a:rPr lang="en-US" dirty="0" err="1" smtClean="0"/>
              <a:t>dont</a:t>
            </a:r>
            <a:r>
              <a:rPr lang="en-US" dirty="0" smtClean="0"/>
              <a:t> want to be caught running an operating system that is no longer supported by their vendors."</a:t>
            </a:r>
          </a:p>
          <a:p>
            <a:endParaRPr lang="en-US" dirty="0" smtClean="0">
              <a:gradFill>
                <a:gsLst>
                  <a:gs pos="0">
                    <a:schemeClr val="tx1"/>
                  </a:gs>
                  <a:gs pos="86000">
                    <a:schemeClr val="tx1"/>
                  </a:gs>
                </a:gsLst>
                <a:lin ang="5400000" scaled="0"/>
              </a:gradFill>
            </a:endParaRPr>
          </a:p>
          <a:p>
            <a:r>
              <a:rPr lang="en-US" b="1" dirty="0" smtClean="0">
                <a:solidFill>
                  <a:srgbClr val="FFC000"/>
                </a:solidFill>
                <a:effectLst>
                  <a:outerShdw blurRad="38100" dist="38100" dir="2700000" algn="tl">
                    <a:srgbClr val="000000">
                      <a:alpha val="43137"/>
                    </a:srgbClr>
                  </a:outerShdw>
                </a:effectLst>
              </a:rPr>
              <a:t>Gray encourages companies to start planning now by either migrating to Vista as a bridge to Windows 7, or at least test applications and hardware for compatibility against Windows Vista </a:t>
            </a:r>
            <a:r>
              <a:rPr lang="en-US" dirty="0" smtClean="0">
                <a:gradFill>
                  <a:gsLst>
                    <a:gs pos="0">
                      <a:schemeClr val="tx1"/>
                    </a:gs>
                    <a:gs pos="86000">
                      <a:schemeClr val="tx1"/>
                    </a:gs>
                  </a:gsLst>
                  <a:lin ang="5400000" scaled="0"/>
                </a:gradFill>
              </a:rPr>
              <a:t>— which will ease eventual upgrades to Windows 7 because both operating systems are built on the same code base.</a:t>
            </a:r>
          </a:p>
          <a:p>
            <a:endParaRPr lang="en-US" dirty="0" smtClean="0">
              <a:gradFill>
                <a:gsLst>
                  <a:gs pos="0">
                    <a:schemeClr val="tx1"/>
                  </a:gs>
                  <a:gs pos="86000">
                    <a:schemeClr val="tx1"/>
                  </a:gs>
                </a:gsLst>
                <a:lin ang="5400000" scaled="0"/>
              </a:gradFill>
            </a:endParaRPr>
          </a:p>
          <a:p>
            <a:r>
              <a:rPr lang="en-US" dirty="0" smtClean="0">
                <a:gradFill>
                  <a:gsLst>
                    <a:gs pos="0">
                      <a:schemeClr val="tx1"/>
                    </a:gs>
                    <a:gs pos="86000">
                      <a:schemeClr val="tx1"/>
                    </a:gs>
                  </a:gsLst>
                  <a:lin ang="5400000" scaled="0"/>
                </a:gradFill>
              </a:rPr>
              <a:t>The Forrester report reiterates previous warnings about the perils of skipping Vista, but it is one of the first reports to highlight specific features within Windows 7.”</a:t>
            </a:r>
          </a:p>
        </p:txBody>
      </p:sp>
      <p:sp>
        <p:nvSpPr>
          <p:cNvPr id="4" name="Rectangle 3"/>
          <p:cNvSpPr/>
          <p:nvPr/>
        </p:nvSpPr>
        <p:spPr>
          <a:xfrm>
            <a:off x="355602" y="5454510"/>
            <a:ext cx="6277427" cy="461665"/>
          </a:xfrm>
          <a:prstGeom prst="rect">
            <a:avLst/>
          </a:prstGeom>
        </p:spPr>
        <p:txBody>
          <a:bodyPr wrap="square">
            <a:spAutoFit/>
          </a:bodyPr>
          <a:lstStyle/>
          <a:p>
            <a:r>
              <a:rPr lang="en-US" sz="1200" dirty="0" smtClean="0"/>
              <a:t>http://www.cio.com/article/490324/Five_Windows_Features_IT_Must_Prep_For_Now</a:t>
            </a:r>
          </a:p>
          <a:p>
            <a:r>
              <a:rPr lang="en-US" sz="1200" dirty="0" smtClean="0"/>
              <a:t>http://www.forrester.com/Research/Document/Excerpt/0,7211,54275,00.html</a:t>
            </a:r>
            <a:endParaRPr lang="en-US" sz="1200" dirty="0"/>
          </a:p>
        </p:txBody>
      </p:sp>
      <p:pic>
        <p:nvPicPr>
          <p:cNvPr id="140290" name="Picture 2"/>
          <p:cNvPicPr>
            <a:picLocks noChangeAspect="1" noChangeArrowheads="1"/>
          </p:cNvPicPr>
          <p:nvPr/>
        </p:nvPicPr>
        <p:blipFill>
          <a:blip r:embed="rId4" cstate="email"/>
          <a:srcRect/>
          <a:stretch>
            <a:fillRect/>
          </a:stretch>
        </p:blipFill>
        <p:spPr bwMode="auto">
          <a:xfrm>
            <a:off x="6588520" y="5314873"/>
            <a:ext cx="2229734" cy="866095"/>
          </a:xfrm>
          <a:prstGeom prst="rect">
            <a:avLst/>
          </a:prstGeom>
          <a:noFill/>
          <a:ln w="9525">
            <a:noFill/>
            <a:miter lim="800000"/>
            <a:headEnd/>
            <a:tailEnd/>
          </a:ln>
          <a:effectLst>
            <a:reflection blurRad="6350" stA="52000" endA="300" endPos="35000" dir="5400000" sy="-100000" algn="bl" rotWithShape="0"/>
          </a:effectLst>
          <a:scene3d>
            <a:camera prst="perspectiveHeroicExtremeLeftFacing"/>
            <a:lightRig rig="threePt" dir="t"/>
          </a:scene3d>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10793" y="4219837"/>
            <a:ext cx="7681913" cy="1059925"/>
          </a:xfrm>
        </p:spPr>
        <p:txBody>
          <a:bodyPr/>
          <a:lstStyle/>
          <a:p>
            <a:r>
              <a:rPr dirty="0" smtClean="0"/>
              <a:t>Business Value</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387798"/>
          </a:xfrm>
        </p:spPr>
        <p:txBody>
          <a:bodyPr/>
          <a:lstStyle/>
          <a:p>
            <a:r>
              <a:rPr lang="en-US" sz="2800" dirty="0">
                <a:latin typeface="Segoe" pitchFamily="34" charset="0"/>
              </a:rPr>
              <a:t>Customer who have already benefited from</a:t>
            </a:r>
          </a:p>
        </p:txBody>
      </p:sp>
      <p:pic>
        <p:nvPicPr>
          <p:cNvPr id="3" name="Windows 7" descr="Windows7_h_rgb.png"/>
          <p:cNvPicPr>
            <a:picLocks noChangeAspect="1"/>
          </p:cNvPicPr>
          <p:nvPr/>
        </p:nvPicPr>
        <p:blipFill>
          <a:blip r:embed="rId3" cstate="email"/>
          <a:stretch>
            <a:fillRect/>
          </a:stretch>
        </p:blipFill>
        <p:spPr>
          <a:xfrm>
            <a:off x="6552500" y="254859"/>
            <a:ext cx="2291463" cy="366634"/>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pic>
      <p:sp>
        <p:nvSpPr>
          <p:cNvPr id="14" name="Rectangle 13"/>
          <p:cNvSpPr/>
          <p:nvPr/>
        </p:nvSpPr>
        <p:spPr>
          <a:xfrm>
            <a:off x="0" y="6581001"/>
            <a:ext cx="9144000" cy="261610"/>
          </a:xfrm>
          <a:prstGeom prst="rect">
            <a:avLst/>
          </a:prstGeom>
        </p:spPr>
        <p:txBody>
          <a:bodyPr wrap="square">
            <a:spAutoFit/>
          </a:bodyPr>
          <a:lstStyle/>
          <a:p>
            <a:r>
              <a:rPr lang="en-US" sz="1050" dirty="0" smtClean="0">
                <a:hlinkClick r:id="rId4"/>
              </a:rPr>
              <a:t>http://www.microsoft.com/casestudies/Case_Study_Search_Results.aspx?Type=1&amp;ProTaxID=11188</a:t>
            </a:r>
            <a:r>
              <a:rPr lang="en-US" sz="1050" dirty="0" smtClean="0"/>
              <a:t> </a:t>
            </a:r>
            <a:endParaRPr lang="en-US" sz="1050" dirty="0"/>
          </a:p>
        </p:txBody>
      </p:sp>
      <p:grpSp>
        <p:nvGrpSpPr>
          <p:cNvPr id="4" name="Group 35"/>
          <p:cNvGrpSpPr/>
          <p:nvPr/>
        </p:nvGrpSpPr>
        <p:grpSpPr>
          <a:xfrm>
            <a:off x="92865" y="871527"/>
            <a:ext cx="8943975" cy="1243012"/>
            <a:chOff x="92865" y="871527"/>
            <a:chExt cx="8943975" cy="1243012"/>
          </a:xfrm>
        </p:grpSpPr>
        <p:sp>
          <p:nvSpPr>
            <p:cNvPr id="16" name="Rounded Rectangle 15"/>
            <p:cNvSpPr/>
            <p:nvPr/>
          </p:nvSpPr>
          <p:spPr bwMode="auto">
            <a:xfrm>
              <a:off x="92865" y="871527"/>
              <a:ext cx="8943975" cy="1243012"/>
            </a:xfrm>
            <a:prstGeom prst="roundRect">
              <a:avLst/>
            </a:prstGeom>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2178840" y="1015980"/>
              <a:ext cx="6858000" cy="954107"/>
            </a:xfrm>
            <a:prstGeom prst="rect">
              <a:avLst/>
            </a:prstGeom>
          </p:spPr>
          <p:txBody>
            <a:bodyPr wrap="square">
              <a:spAutoFit/>
            </a:bodyPr>
            <a:lstStyle/>
            <a:p>
              <a:r>
                <a:rPr lang="en-US" sz="1400" dirty="0" err="1" smtClean="0">
                  <a:effectLst>
                    <a:outerShdw blurRad="38100" dist="38100" dir="2700000" algn="tl">
                      <a:srgbClr val="000000">
                        <a:alpha val="43137"/>
                      </a:srgbClr>
                    </a:outerShdw>
                  </a:effectLst>
                </a:rPr>
                <a:t>Logica</a:t>
              </a:r>
              <a:r>
                <a:rPr lang="en-US" sz="1400" dirty="0" smtClean="0">
                  <a:effectLst>
                    <a:outerShdw blurRad="38100" dist="38100" dir="2700000" algn="tl">
                      <a:srgbClr val="000000">
                        <a:alpha val="43137"/>
                      </a:srgbClr>
                    </a:outerShdw>
                  </a:effectLst>
                </a:rPr>
                <a:t> is an IT services provider with locations in 36 countries. …</a:t>
              </a:r>
              <a:r>
                <a:rPr lang="en-US" sz="1400" b="1" dirty="0" err="1" smtClean="0">
                  <a:solidFill>
                    <a:srgbClr val="FFC000"/>
                  </a:solidFill>
                  <a:effectLst>
                    <a:outerShdw blurRad="38100" dist="38100" dir="2700000" algn="tl">
                      <a:srgbClr val="000000">
                        <a:alpha val="43137"/>
                      </a:srgbClr>
                    </a:outerShdw>
                  </a:effectLst>
                </a:rPr>
                <a:t>Logica</a:t>
              </a:r>
              <a:r>
                <a:rPr lang="en-US" sz="1400" b="1" dirty="0" smtClean="0">
                  <a:solidFill>
                    <a:srgbClr val="FFC000"/>
                  </a:solidFill>
                  <a:effectLst>
                    <a:outerShdw blurRad="38100" dist="38100" dir="2700000" algn="tl">
                      <a:srgbClr val="000000">
                        <a:alpha val="43137"/>
                      </a:srgbClr>
                    </a:outerShdw>
                  </a:effectLst>
                </a:rPr>
                <a:t>  upgraded 1,000 computers by May 2009 and will continue the rollout companywide to 40,000 computers</a:t>
              </a:r>
              <a:r>
                <a:rPr lang="en-US" sz="1400" b="1"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Logica</a:t>
              </a:r>
              <a:r>
                <a:rPr lang="en-US" sz="1400" dirty="0" smtClean="0">
                  <a:effectLst>
                    <a:outerShdw blurRad="38100" dist="38100" dir="2700000" algn="tl">
                      <a:srgbClr val="000000">
                        <a:alpha val="43137"/>
                      </a:srgbClr>
                    </a:outerShdw>
                  </a:effectLst>
                </a:rPr>
                <a:t> is already benefiting from streamlined information access, improved employee productivity, and reduced costs.</a:t>
              </a:r>
              <a:endParaRPr lang="en-US" sz="1400" dirty="0">
                <a:effectLst>
                  <a:outerShdw blurRad="38100" dist="38100" dir="2700000" algn="tl">
                    <a:srgbClr val="000000">
                      <a:alpha val="43137"/>
                    </a:srgbClr>
                  </a:outerShdw>
                </a:effectLst>
              </a:endParaRPr>
            </a:p>
          </p:txBody>
        </p:sp>
        <p:grpSp>
          <p:nvGrpSpPr>
            <p:cNvPr id="6" name="Group 34"/>
            <p:cNvGrpSpPr/>
            <p:nvPr/>
          </p:nvGrpSpPr>
          <p:grpSpPr>
            <a:xfrm>
              <a:off x="242884" y="980232"/>
              <a:ext cx="1575368" cy="1025603"/>
              <a:chOff x="242884" y="1026305"/>
              <a:chExt cx="1575368" cy="1025603"/>
            </a:xfrm>
          </p:grpSpPr>
          <p:pic>
            <p:nvPicPr>
              <p:cNvPr id="250882" name="Picture 2" descr="Logica"/>
              <p:cNvPicPr>
                <a:picLocks noChangeAspect="1" noChangeArrowheads="1"/>
              </p:cNvPicPr>
              <p:nvPr/>
            </p:nvPicPr>
            <p:blipFill>
              <a:blip r:embed="rId5" cstate="email"/>
              <a:srcRect/>
              <a:stretch>
                <a:fillRect/>
              </a:stretch>
            </p:blipFill>
            <p:spPr bwMode="auto">
              <a:xfrm>
                <a:off x="268568" y="1026305"/>
                <a:ext cx="1524000" cy="762000"/>
              </a:xfrm>
              <a:prstGeom prst="rect">
                <a:avLst/>
              </a:prstGeom>
              <a:noFill/>
            </p:spPr>
          </p:pic>
          <p:sp>
            <p:nvSpPr>
              <p:cNvPr id="20" name="Rectangle 19"/>
              <p:cNvSpPr/>
              <p:nvPr/>
            </p:nvSpPr>
            <p:spPr>
              <a:xfrm>
                <a:off x="242884" y="1744131"/>
                <a:ext cx="1575368" cy="307777"/>
              </a:xfrm>
              <a:prstGeom prst="rect">
                <a:avLst/>
              </a:prstGeom>
            </p:spPr>
            <p:txBody>
              <a:bodyPr wrap="none">
                <a:spAutoFit/>
              </a:bodyPr>
              <a:lstStyle/>
              <a:p>
                <a:r>
                  <a:rPr lang="en-US" sz="1400" b="1" dirty="0" smtClean="0">
                    <a:effectLst>
                      <a:outerShdw blurRad="38100" dist="38100" dir="2700000" algn="tl">
                        <a:srgbClr val="000000">
                          <a:alpha val="43137"/>
                        </a:srgbClr>
                      </a:outerShdw>
                    </a:effectLst>
                  </a:rPr>
                  <a:t>United Kingdom</a:t>
                </a:r>
                <a:endParaRPr lang="en-US" sz="1400" dirty="0"/>
              </a:p>
            </p:txBody>
          </p:sp>
        </p:grpSp>
      </p:grpSp>
      <p:grpSp>
        <p:nvGrpSpPr>
          <p:cNvPr id="7" name="Group 36"/>
          <p:cNvGrpSpPr/>
          <p:nvPr/>
        </p:nvGrpSpPr>
        <p:grpSpPr>
          <a:xfrm>
            <a:off x="92865" y="2235830"/>
            <a:ext cx="8943975" cy="1600438"/>
            <a:chOff x="92865" y="2112198"/>
            <a:chExt cx="8943975" cy="1600438"/>
          </a:xfrm>
        </p:grpSpPr>
        <p:sp>
          <p:nvSpPr>
            <p:cNvPr id="17" name="Rounded Rectangle 16"/>
            <p:cNvSpPr/>
            <p:nvPr/>
          </p:nvSpPr>
          <p:spPr bwMode="auto">
            <a:xfrm>
              <a:off x="92865" y="2124224"/>
              <a:ext cx="8943975" cy="1576386"/>
            </a:xfrm>
            <a:prstGeom prst="roundRect">
              <a:avLst/>
            </a:prstGeom>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tx1"/>
                </a:solidFill>
                <a:effectLst>
                  <a:outerShdw blurRad="38100" dist="38100" dir="2700000" algn="tl">
                    <a:srgbClr val="000000">
                      <a:alpha val="43137"/>
                    </a:srgbClr>
                  </a:outerShdw>
                </a:effectLst>
              </a:endParaRPr>
            </a:p>
          </p:txBody>
        </p:sp>
        <p:sp>
          <p:nvSpPr>
            <p:cNvPr id="13" name="Rectangle 12"/>
            <p:cNvSpPr/>
            <p:nvPr/>
          </p:nvSpPr>
          <p:spPr>
            <a:xfrm>
              <a:off x="2178840" y="2112198"/>
              <a:ext cx="3357563" cy="1600438"/>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 “</a:t>
              </a:r>
              <a:r>
                <a:rPr lang="en-US" sz="1400" b="1" dirty="0" smtClean="0">
                  <a:solidFill>
                    <a:srgbClr val="FFC000"/>
                  </a:solidFill>
                  <a:effectLst>
                    <a:outerShdw blurRad="38100" dist="38100" dir="2700000" algn="tl">
                      <a:srgbClr val="000000">
                        <a:alpha val="43137"/>
                      </a:srgbClr>
                    </a:outerShdw>
                  </a:effectLst>
                </a:rPr>
                <a:t>Windows 7 is just faster overall</a:t>
              </a:r>
              <a:r>
                <a:rPr lang="en-US" sz="1400" b="1" dirty="0" smtClean="0">
                  <a:effectLst>
                    <a:outerShdw blurRad="38100" dist="38100" dir="2700000" algn="tl">
                      <a:srgbClr val="000000">
                        <a:alpha val="43137"/>
                      </a:srgbClr>
                    </a:outerShdw>
                  </a:effectLst>
                </a:rPr>
                <a:t>. </a:t>
              </a:r>
              <a:r>
                <a:rPr lang="en-US" sz="1400" dirty="0" smtClean="0">
                  <a:effectLst>
                    <a:outerShdw blurRad="38100" dist="38100" dir="2700000" algn="tl">
                      <a:srgbClr val="000000">
                        <a:alpha val="43137"/>
                      </a:srgbClr>
                    </a:outerShdw>
                  </a:effectLst>
                </a:rPr>
                <a:t>It starts faster, resumes faster, and responds faster than anything I’ve seen, so users know they can accomplish more in less time. This system is really a win-win for everyone</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Vivek</a:t>
              </a:r>
              <a:r>
                <a:rPr lang="en-US" sz="1400" b="1" dirty="0" smtClean="0">
                  <a:effectLst>
                    <a:outerShdw blurRad="38100" dist="38100" dir="2700000" algn="tl">
                      <a:srgbClr val="000000">
                        <a:alpha val="43137"/>
                      </a:srgbClr>
                    </a:outerShdw>
                  </a:effectLst>
                </a:rPr>
                <a:t> Gupta, Founder and Director, Ablaze Infosys </a:t>
              </a:r>
              <a:endParaRPr lang="en-US" sz="1400" b="1" dirty="0">
                <a:effectLst>
                  <a:outerShdw blurRad="38100" dist="38100" dir="2700000" algn="tl">
                    <a:srgbClr val="000000">
                      <a:alpha val="43137"/>
                    </a:srgbClr>
                  </a:outerShdw>
                </a:effectLst>
              </a:endParaRPr>
            </a:p>
          </p:txBody>
        </p:sp>
        <p:sp>
          <p:nvSpPr>
            <p:cNvPr id="15" name="Rectangle 14"/>
            <p:cNvSpPr/>
            <p:nvPr/>
          </p:nvSpPr>
          <p:spPr>
            <a:xfrm>
              <a:off x="5879303" y="2435364"/>
              <a:ext cx="2986088" cy="954107"/>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Benefits </a:t>
              </a:r>
            </a:p>
            <a:p>
              <a:r>
                <a:rPr lang="en-US" sz="1400" b="1" dirty="0" smtClean="0">
                  <a:effectLst>
                    <a:outerShdw blurRad="38100" dist="38100" dir="2700000" algn="tl">
                      <a:srgbClr val="000000">
                        <a:alpha val="43137"/>
                      </a:srgbClr>
                    </a:outerShdw>
                  </a:effectLst>
                </a:rPr>
                <a:t>~4,000 hours saved annually </a:t>
              </a:r>
            </a:p>
            <a:p>
              <a:r>
                <a:rPr lang="en-US" sz="1400" b="1" dirty="0" smtClean="0">
                  <a:effectLst>
                    <a:outerShdw blurRad="38100" dist="38100" dir="2700000" algn="tl">
                      <a:srgbClr val="000000">
                        <a:alpha val="43137"/>
                      </a:srgbClr>
                    </a:outerShdw>
                  </a:effectLst>
                </a:rPr>
                <a:t>~70% of tickets solved remotely </a:t>
              </a:r>
            </a:p>
            <a:p>
              <a:r>
                <a:rPr lang="en-US" sz="1400" b="1" dirty="0" smtClean="0">
                  <a:effectLst>
                    <a:outerShdw blurRad="38100" dist="38100" dir="2700000" algn="tl">
                      <a:srgbClr val="000000">
                        <a:alpha val="43137"/>
                      </a:srgbClr>
                    </a:outerShdw>
                  </a:effectLst>
                </a:rPr>
                <a:t>~30% faster resolution time TTR</a:t>
              </a:r>
              <a:endParaRPr lang="en-US" sz="1400" b="1" dirty="0">
                <a:effectLst>
                  <a:outerShdw blurRad="38100" dist="38100" dir="2700000" algn="tl">
                    <a:srgbClr val="000000">
                      <a:alpha val="43137"/>
                    </a:srgbClr>
                  </a:outerShdw>
                </a:effectLst>
              </a:endParaRPr>
            </a:p>
          </p:txBody>
        </p:sp>
        <p:grpSp>
          <p:nvGrpSpPr>
            <p:cNvPr id="8" name="Group 21"/>
            <p:cNvGrpSpPr/>
            <p:nvPr/>
          </p:nvGrpSpPr>
          <p:grpSpPr>
            <a:xfrm>
              <a:off x="436163" y="2292427"/>
              <a:ext cx="915989" cy="1239980"/>
              <a:chOff x="543323" y="2693125"/>
              <a:chExt cx="915989" cy="1239980"/>
            </a:xfrm>
          </p:grpSpPr>
          <p:pic>
            <p:nvPicPr>
              <p:cNvPr id="250887" name="Picture 7" descr="Ablaze Infosys"/>
              <p:cNvPicPr>
                <a:picLocks noChangeAspect="1" noChangeArrowheads="1"/>
              </p:cNvPicPr>
              <p:nvPr/>
            </p:nvPicPr>
            <p:blipFill>
              <a:blip r:embed="rId6" cstate="email"/>
              <a:srcRect/>
              <a:stretch>
                <a:fillRect/>
              </a:stretch>
            </p:blipFill>
            <p:spPr bwMode="auto">
              <a:xfrm>
                <a:off x="543323" y="2693125"/>
                <a:ext cx="915989" cy="952630"/>
              </a:xfrm>
              <a:prstGeom prst="rect">
                <a:avLst/>
              </a:prstGeom>
              <a:noFill/>
            </p:spPr>
          </p:pic>
          <p:sp>
            <p:nvSpPr>
              <p:cNvPr id="21" name="Rectangle 20"/>
              <p:cNvSpPr/>
              <p:nvPr/>
            </p:nvSpPr>
            <p:spPr>
              <a:xfrm>
                <a:off x="697388" y="3625328"/>
                <a:ext cx="607859" cy="307777"/>
              </a:xfrm>
              <a:prstGeom prst="rect">
                <a:avLst/>
              </a:prstGeom>
            </p:spPr>
            <p:txBody>
              <a:bodyPr wrap="none">
                <a:spAutoFit/>
              </a:bodyPr>
              <a:lstStyle/>
              <a:p>
                <a:r>
                  <a:rPr lang="en-US" sz="1400" b="1" dirty="0" smtClean="0">
                    <a:effectLst>
                      <a:outerShdw blurRad="38100" dist="38100" dir="2700000" algn="tl">
                        <a:srgbClr val="000000">
                          <a:alpha val="43137"/>
                        </a:srgbClr>
                      </a:outerShdw>
                    </a:effectLst>
                  </a:rPr>
                  <a:t>India</a:t>
                </a:r>
                <a:endParaRPr lang="en-US" sz="1400" dirty="0"/>
              </a:p>
            </p:txBody>
          </p:sp>
        </p:grpSp>
      </p:grpSp>
      <p:grpSp>
        <p:nvGrpSpPr>
          <p:cNvPr id="9" name="Group 37"/>
          <p:cNvGrpSpPr/>
          <p:nvPr/>
        </p:nvGrpSpPr>
        <p:grpSpPr>
          <a:xfrm>
            <a:off x="92865" y="3957559"/>
            <a:ext cx="8943975" cy="1195386"/>
            <a:chOff x="92865" y="3757479"/>
            <a:chExt cx="8943975" cy="1195386"/>
          </a:xfrm>
        </p:grpSpPr>
        <p:sp>
          <p:nvSpPr>
            <p:cNvPr id="25" name="Rounded Rectangle 24"/>
            <p:cNvSpPr/>
            <p:nvPr/>
          </p:nvSpPr>
          <p:spPr bwMode="auto">
            <a:xfrm>
              <a:off x="92865" y="3757479"/>
              <a:ext cx="8943975" cy="1195386"/>
            </a:xfrm>
            <a:prstGeom prst="roundRect">
              <a:avLst/>
            </a:prstGeom>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endParaRPr>
            </a:p>
          </p:txBody>
        </p:sp>
        <p:sp>
          <p:nvSpPr>
            <p:cNvPr id="19" name="Rectangle 18"/>
            <p:cNvSpPr/>
            <p:nvPr/>
          </p:nvSpPr>
          <p:spPr>
            <a:xfrm>
              <a:off x="2293140" y="3985840"/>
              <a:ext cx="6400799" cy="738664"/>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a:t>
              </a:r>
              <a:r>
                <a:rPr lang="en-US" sz="1400" b="1" dirty="0" smtClean="0">
                  <a:solidFill>
                    <a:srgbClr val="FFC000"/>
                  </a:solidFill>
                  <a:effectLst>
                    <a:outerShdw blurRad="38100" dist="38100" dir="2700000" algn="tl">
                      <a:srgbClr val="000000">
                        <a:alpha val="43137"/>
                      </a:srgbClr>
                    </a:outerShdw>
                  </a:effectLst>
                </a:rPr>
                <a:t>The outstanding stability of Windows 7 is the chief benefit for us</a:t>
              </a:r>
              <a:r>
                <a:rPr lang="en-US" sz="1400" dirty="0" smtClean="0">
                  <a:effectLst>
                    <a:outerShdw blurRad="38100" dist="38100" dir="2700000" algn="tl">
                      <a:srgbClr val="000000">
                        <a:alpha val="43137"/>
                      </a:srgbClr>
                    </a:outerShdw>
                  </a:effectLst>
                </a:rPr>
                <a:t>. This will improve user productivity across the company.</a:t>
              </a:r>
              <a:r>
                <a:rPr lang="en-US" sz="1400" b="1" dirty="0" smtClean="0">
                  <a:effectLst>
                    <a:outerShdw blurRad="38100" dist="38100" dir="2700000" algn="tl">
                      <a:srgbClr val="000000">
                        <a:alpha val="43137"/>
                      </a:srgbClr>
                    </a:outerShdw>
                  </a:effectLst>
                </a:rPr>
                <a:t>” </a:t>
              </a:r>
            </a:p>
            <a:p>
              <a:r>
                <a:rPr lang="en-US" sz="1400" dirty="0" smtClean="0">
                  <a:effectLst>
                    <a:outerShdw blurRad="38100" dist="38100" dir="2700000" algn="tl">
                      <a:srgbClr val="000000">
                        <a:alpha val="43137"/>
                      </a:srgbClr>
                    </a:outerShdw>
                  </a:effectLst>
                </a:rPr>
                <a:t>Arne </a:t>
              </a:r>
              <a:r>
                <a:rPr lang="en-US" sz="1400" dirty="0" err="1" smtClean="0">
                  <a:effectLst>
                    <a:outerShdw blurRad="38100" dist="38100" dir="2700000" algn="tl">
                      <a:srgbClr val="000000">
                        <a:alpha val="43137"/>
                      </a:srgbClr>
                    </a:outerShdw>
                  </a:effectLst>
                </a:rPr>
                <a:t>Bergersen</a:t>
              </a:r>
              <a:r>
                <a:rPr lang="en-US" sz="1400" dirty="0" smtClean="0">
                  <a:effectLst>
                    <a:outerShdw blurRad="38100" dist="38100" dir="2700000" algn="tl">
                      <a:srgbClr val="000000">
                        <a:alpha val="43137"/>
                      </a:srgbClr>
                    </a:outerShdw>
                  </a:effectLst>
                </a:rPr>
                <a:t>, Program Manager, </a:t>
              </a:r>
              <a:r>
                <a:rPr lang="en-US" sz="1400" dirty="0" err="1" smtClean="0">
                  <a:effectLst>
                    <a:outerShdw blurRad="38100" dist="38100" dir="2700000" algn="tl">
                      <a:srgbClr val="000000">
                        <a:alpha val="43137"/>
                      </a:srgbClr>
                    </a:outerShdw>
                  </a:effectLst>
                </a:rPr>
                <a:t>ErgoGroup</a:t>
              </a:r>
              <a:r>
                <a:rPr lang="en-US" sz="1400" dirty="0" smtClean="0">
                  <a:effectLst>
                    <a:outerShdw blurRad="38100" dist="38100" dir="2700000" algn="tl">
                      <a:srgbClr val="000000">
                        <a:alpha val="43137"/>
                      </a:srgbClr>
                    </a:outerShdw>
                  </a:effectLst>
                </a:rPr>
                <a:t>  (3700 Employees)</a:t>
              </a:r>
              <a:endParaRPr lang="en-US" sz="1400" dirty="0">
                <a:effectLst>
                  <a:outerShdw blurRad="38100" dist="38100" dir="2700000" algn="tl">
                    <a:srgbClr val="000000">
                      <a:alpha val="43137"/>
                    </a:srgbClr>
                  </a:outerShdw>
                </a:effectLst>
              </a:endParaRPr>
            </a:p>
          </p:txBody>
        </p:sp>
        <p:grpSp>
          <p:nvGrpSpPr>
            <p:cNvPr id="10" name="Group 23"/>
            <p:cNvGrpSpPr/>
            <p:nvPr/>
          </p:nvGrpSpPr>
          <p:grpSpPr>
            <a:xfrm>
              <a:off x="550462" y="3891187"/>
              <a:ext cx="1285333" cy="927971"/>
              <a:chOff x="457597" y="4776787"/>
              <a:chExt cx="1285333" cy="927971"/>
            </a:xfrm>
          </p:grpSpPr>
          <p:pic>
            <p:nvPicPr>
              <p:cNvPr id="250890" name="Picture 10" descr="ErgoGroup"/>
              <p:cNvPicPr>
                <a:picLocks noChangeAspect="1" noChangeArrowheads="1"/>
              </p:cNvPicPr>
              <p:nvPr/>
            </p:nvPicPr>
            <p:blipFill>
              <a:blip r:embed="rId7" cstate="email"/>
              <a:srcRect/>
              <a:stretch>
                <a:fillRect/>
              </a:stretch>
            </p:blipFill>
            <p:spPr bwMode="auto">
              <a:xfrm>
                <a:off x="457597" y="4776787"/>
                <a:ext cx="1285333" cy="595313"/>
              </a:xfrm>
              <a:prstGeom prst="rect">
                <a:avLst/>
              </a:prstGeom>
              <a:noFill/>
            </p:spPr>
          </p:pic>
          <p:sp>
            <p:nvSpPr>
              <p:cNvPr id="23" name="Rectangle 22"/>
              <p:cNvSpPr/>
              <p:nvPr/>
            </p:nvSpPr>
            <p:spPr>
              <a:xfrm>
                <a:off x="676237" y="5396981"/>
                <a:ext cx="848053" cy="307777"/>
              </a:xfrm>
              <a:prstGeom prst="rect">
                <a:avLst/>
              </a:prstGeom>
            </p:spPr>
            <p:txBody>
              <a:bodyPr wrap="none">
                <a:spAutoFit/>
              </a:bodyPr>
              <a:lstStyle/>
              <a:p>
                <a:r>
                  <a:rPr lang="en-US" sz="1400" b="1" dirty="0" smtClean="0">
                    <a:effectLst>
                      <a:outerShdw blurRad="38100" dist="38100" dir="2700000" algn="tl">
                        <a:srgbClr val="000000">
                          <a:alpha val="43137"/>
                        </a:srgbClr>
                      </a:outerShdw>
                    </a:effectLst>
                  </a:rPr>
                  <a:t>Norway</a:t>
                </a:r>
                <a:endParaRPr lang="en-US" sz="1400" dirty="0"/>
              </a:p>
            </p:txBody>
          </p:sp>
        </p:grpSp>
      </p:grpSp>
      <p:grpSp>
        <p:nvGrpSpPr>
          <p:cNvPr id="11" name="Group 39"/>
          <p:cNvGrpSpPr/>
          <p:nvPr/>
        </p:nvGrpSpPr>
        <p:grpSpPr>
          <a:xfrm>
            <a:off x="92865" y="5274237"/>
            <a:ext cx="8943975" cy="1195386"/>
            <a:chOff x="92865" y="5002765"/>
            <a:chExt cx="8943975" cy="1195386"/>
          </a:xfrm>
        </p:grpSpPr>
        <p:sp>
          <p:nvSpPr>
            <p:cNvPr id="29" name="Rounded Rectangle 28"/>
            <p:cNvSpPr/>
            <p:nvPr/>
          </p:nvSpPr>
          <p:spPr bwMode="auto">
            <a:xfrm>
              <a:off x="92865" y="5002765"/>
              <a:ext cx="8943975" cy="1195386"/>
            </a:xfrm>
            <a:prstGeom prst="roundRect">
              <a:avLst/>
            </a:prstGeom>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tx1"/>
                </a:solidFill>
                <a:effectLst>
                  <a:outerShdw blurRad="38100" dist="38100" dir="2700000" algn="tl">
                    <a:srgbClr val="000000">
                      <a:alpha val="43137"/>
                    </a:srgbClr>
                  </a:outerShdw>
                </a:effectLst>
              </a:endParaRPr>
            </a:p>
          </p:txBody>
        </p:sp>
        <p:grpSp>
          <p:nvGrpSpPr>
            <p:cNvPr id="12" name="Group 31"/>
            <p:cNvGrpSpPr/>
            <p:nvPr/>
          </p:nvGrpSpPr>
          <p:grpSpPr>
            <a:xfrm>
              <a:off x="219861" y="5193542"/>
              <a:ext cx="2405058" cy="813833"/>
              <a:chOff x="455613" y="5276850"/>
              <a:chExt cx="2405058" cy="813833"/>
            </a:xfrm>
          </p:grpSpPr>
          <p:pic>
            <p:nvPicPr>
              <p:cNvPr id="250892" name="Picture 12" descr="Avanade"/>
              <p:cNvPicPr>
                <a:picLocks noChangeAspect="1" noChangeArrowheads="1"/>
              </p:cNvPicPr>
              <p:nvPr/>
            </p:nvPicPr>
            <p:blipFill>
              <a:blip r:embed="rId8" cstate="email"/>
              <a:srcRect/>
              <a:stretch>
                <a:fillRect/>
              </a:stretch>
            </p:blipFill>
            <p:spPr bwMode="auto">
              <a:xfrm>
                <a:off x="455613" y="5276850"/>
                <a:ext cx="2405058" cy="481013"/>
              </a:xfrm>
              <a:prstGeom prst="rect">
                <a:avLst/>
              </a:prstGeom>
              <a:noFill/>
            </p:spPr>
          </p:pic>
          <p:sp>
            <p:nvSpPr>
              <p:cNvPr id="31" name="Rectangle 30"/>
              <p:cNvSpPr/>
              <p:nvPr/>
            </p:nvSpPr>
            <p:spPr>
              <a:xfrm>
                <a:off x="1002097" y="5782906"/>
                <a:ext cx="1312090" cy="307777"/>
              </a:xfrm>
              <a:prstGeom prst="rect">
                <a:avLst/>
              </a:prstGeom>
            </p:spPr>
            <p:txBody>
              <a:bodyPr wrap="none">
                <a:spAutoFit/>
              </a:bodyPr>
              <a:lstStyle/>
              <a:p>
                <a:r>
                  <a:rPr lang="en-US" sz="1400" b="1" dirty="0" smtClean="0">
                    <a:effectLst>
                      <a:outerShdw blurRad="38100" dist="38100" dir="2700000" algn="tl">
                        <a:srgbClr val="000000">
                          <a:alpha val="43137"/>
                        </a:srgbClr>
                      </a:outerShdw>
                    </a:effectLst>
                  </a:rPr>
                  <a:t>United States</a:t>
                </a:r>
                <a:endParaRPr lang="en-US" sz="1400" dirty="0"/>
              </a:p>
            </p:txBody>
          </p:sp>
        </p:grpSp>
        <p:sp>
          <p:nvSpPr>
            <p:cNvPr id="33" name="Rectangle 32"/>
            <p:cNvSpPr/>
            <p:nvPr/>
          </p:nvSpPr>
          <p:spPr>
            <a:xfrm>
              <a:off x="2764628" y="5123405"/>
              <a:ext cx="5729288" cy="954107"/>
            </a:xfrm>
            <a:prstGeom prst="rect">
              <a:avLst/>
            </a:prstGeom>
          </p:spPr>
          <p:txBody>
            <a:bodyPr wrap="square">
              <a:spAutoFit/>
            </a:bodyPr>
            <a:lstStyle/>
            <a:p>
              <a:r>
                <a:rPr lang="en-US" sz="1400" dirty="0" smtClean="0">
                  <a:effectLst>
                    <a:outerShdw blurRad="38100" dist="38100" dir="2700000" algn="tl">
                      <a:srgbClr val="000000">
                        <a:alpha val="43137"/>
                      </a:srgbClr>
                    </a:outerShdw>
                  </a:effectLst>
                </a:rPr>
                <a:t>“ Our employees use mobile storage devices, and </a:t>
              </a:r>
              <a:r>
                <a:rPr lang="en-US" sz="1400" b="1" dirty="0" smtClean="0">
                  <a:solidFill>
                    <a:srgbClr val="FFC000"/>
                  </a:solidFill>
                  <a:effectLst>
                    <a:outerShdw blurRad="38100" dist="38100" dir="2700000" algn="tl">
                      <a:srgbClr val="000000">
                        <a:alpha val="43137"/>
                      </a:srgbClr>
                    </a:outerShdw>
                  </a:effectLst>
                </a:rPr>
                <a:t>Windows 7 gives us the ability to do all that we can to</a:t>
              </a:r>
              <a:r>
                <a:rPr lang="en-US" sz="1400" dirty="0" smtClean="0">
                  <a:effectLst>
                    <a:outerShdw blurRad="38100" dist="38100" dir="2700000" algn="tl">
                      <a:srgbClr val="000000">
                        <a:alpha val="43137"/>
                      </a:srgbClr>
                    </a:outerShdw>
                  </a:effectLst>
                </a:rPr>
                <a:t> </a:t>
              </a:r>
              <a:r>
                <a:rPr lang="en-US" sz="1400" b="1" dirty="0" smtClean="0">
                  <a:solidFill>
                    <a:srgbClr val="FFC000"/>
                  </a:solidFill>
                  <a:effectLst>
                    <a:outerShdw blurRad="38100" dist="38100" dir="2700000" algn="tl">
                      <a:srgbClr val="000000">
                        <a:alpha val="43137"/>
                      </a:srgbClr>
                    </a:outerShdw>
                  </a:effectLst>
                </a:rPr>
                <a:t>ensure we’re securing our corporate data</a:t>
              </a:r>
              <a:r>
                <a:rPr lang="en-US" sz="1400" dirty="0" smtClean="0">
                  <a:effectLst>
                    <a:outerShdw blurRad="38100" dist="38100" dir="2700000" algn="tl">
                      <a:srgbClr val="000000">
                        <a:alpha val="43137"/>
                      </a:srgbClr>
                    </a:outerShdw>
                  </a:effectLst>
                </a:rPr>
                <a:t>, no matter what type of device it’s on. “  Ryan McCune, Director of Global Solutions, Avanade (9000 Employees)</a:t>
              </a:r>
              <a:endParaRPr lang="en-US" sz="1400" dirty="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100009" y="3744904"/>
            <a:ext cx="8943975" cy="1243012"/>
            <a:chOff x="200025" y="3624252"/>
            <a:chExt cx="8943975" cy="1243012"/>
          </a:xfrm>
        </p:grpSpPr>
        <p:sp>
          <p:nvSpPr>
            <p:cNvPr id="32" name="Rounded Rectangle 31"/>
            <p:cNvSpPr/>
            <p:nvPr/>
          </p:nvSpPr>
          <p:spPr bwMode="auto">
            <a:xfrm>
              <a:off x="200025" y="3624252"/>
              <a:ext cx="8943975" cy="1243012"/>
            </a:xfrm>
            <a:prstGeom prst="roundRect">
              <a:avLst/>
            </a:prstGeom>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endParaRPr>
            </a:p>
          </p:txBody>
        </p:sp>
        <p:grpSp>
          <p:nvGrpSpPr>
            <p:cNvPr id="3" name="Group 34"/>
            <p:cNvGrpSpPr/>
            <p:nvPr/>
          </p:nvGrpSpPr>
          <p:grpSpPr>
            <a:xfrm>
              <a:off x="1089260" y="3739793"/>
              <a:ext cx="7165504" cy="1011931"/>
              <a:chOff x="670821" y="3721425"/>
              <a:chExt cx="7165504" cy="1011931"/>
            </a:xfrm>
          </p:grpSpPr>
          <p:sp>
            <p:nvSpPr>
              <p:cNvPr id="5" name="Rectangle 106"/>
              <p:cNvSpPr>
                <a:spLocks noChangeArrowheads="1"/>
              </p:cNvSpPr>
              <p:nvPr/>
            </p:nvSpPr>
            <p:spPr bwMode="auto">
              <a:xfrm>
                <a:off x="670821" y="3721425"/>
                <a:ext cx="7165504" cy="747256"/>
              </a:xfrm>
              <a:prstGeom prst="rect">
                <a:avLst/>
              </a:prstGeom>
              <a:noFill/>
              <a:ln w="9525">
                <a:noFill/>
                <a:miter lim="800000"/>
                <a:headEnd/>
                <a:tailEnd/>
              </a:ln>
            </p:spPr>
            <p:txBody>
              <a:bodyPr/>
              <a:lstStyle/>
              <a:p>
                <a:pPr eaLnBrk="0" hangingPunct="0"/>
                <a:r>
                  <a:rPr lang="en-US" sz="1400" i="1" dirty="0">
                    <a:latin typeface="Segoe" pitchFamily="34" charset="0"/>
                  </a:rPr>
                  <a:t>“We felt that Windows 7 would help us better safeguard our computers, improve IT management, and provide users with more efficient computers. Taking advantage of </a:t>
                </a:r>
                <a:r>
                  <a:rPr lang="en-US" sz="1400" b="1" dirty="0">
                    <a:solidFill>
                      <a:srgbClr val="FFC000"/>
                    </a:solidFill>
                    <a:effectLst>
                      <a:outerShdw blurRad="38100" dist="38100" dir="2700000" algn="tl">
                        <a:srgbClr val="000000">
                          <a:alpha val="43137"/>
                        </a:srgbClr>
                      </a:outerShdw>
                    </a:effectLst>
                    <a:latin typeface="Segoe" pitchFamily="34" charset="0"/>
                  </a:rPr>
                  <a:t>Windows 7 is the best way for us to help safeguard ourselves and our customers</a:t>
                </a:r>
                <a:r>
                  <a:rPr lang="en-US" sz="1400" i="1" dirty="0">
                    <a:latin typeface="Segoe" pitchFamily="34" charset="0"/>
                  </a:rPr>
                  <a:t>.”</a:t>
                </a:r>
              </a:p>
            </p:txBody>
          </p:sp>
          <p:sp>
            <p:nvSpPr>
              <p:cNvPr id="6" name="TextBox 42"/>
              <p:cNvSpPr txBox="1">
                <a:spLocks noChangeArrowheads="1"/>
              </p:cNvSpPr>
              <p:nvPr/>
            </p:nvSpPr>
            <p:spPr bwMode="auto">
              <a:xfrm>
                <a:off x="2858655" y="4448210"/>
                <a:ext cx="4629122" cy="277014"/>
              </a:xfrm>
              <a:prstGeom prst="rect">
                <a:avLst/>
              </a:prstGeom>
              <a:noFill/>
              <a:ln w="9525">
                <a:noFill/>
                <a:miter lim="800000"/>
                <a:headEnd/>
                <a:tailEnd/>
              </a:ln>
            </p:spPr>
            <p:txBody>
              <a:bodyPr>
                <a:spAutoFit/>
              </a:bodyPr>
              <a:lstStyle/>
              <a:p>
                <a:pPr marL="228600" indent="-228600" algn="r" eaLnBrk="0" hangingPunct="0"/>
                <a:r>
                  <a:rPr lang="en-US" sz="1200" i="1" dirty="0">
                    <a:latin typeface="Segoe" pitchFamily="34" charset="0"/>
                  </a:rPr>
                  <a:t>—Roy Iversen, Senior Technical Engineer, Mamut, Norway</a:t>
                </a:r>
              </a:p>
            </p:txBody>
          </p:sp>
          <p:pic>
            <p:nvPicPr>
              <p:cNvPr id="7" name="Picture 2"/>
              <p:cNvPicPr>
                <a:picLocks noChangeAspect="1" noChangeArrowheads="1"/>
              </p:cNvPicPr>
              <p:nvPr/>
            </p:nvPicPr>
            <p:blipFill>
              <a:blip r:embed="rId3" cstate="email"/>
              <a:srcRect/>
              <a:stretch>
                <a:fillRect/>
              </a:stretch>
            </p:blipFill>
            <p:spPr bwMode="auto">
              <a:xfrm>
                <a:off x="1232916" y="4442828"/>
                <a:ext cx="816532" cy="290528"/>
              </a:xfrm>
              <a:prstGeom prst="rect">
                <a:avLst/>
              </a:prstGeom>
              <a:noFill/>
              <a:ln w="9525">
                <a:noFill/>
                <a:miter lim="800000"/>
                <a:headEnd/>
                <a:tailEnd/>
              </a:ln>
            </p:spPr>
          </p:pic>
        </p:grpSp>
      </p:grpSp>
      <p:grpSp>
        <p:nvGrpSpPr>
          <p:cNvPr id="4" name="Group 41"/>
          <p:cNvGrpSpPr/>
          <p:nvPr/>
        </p:nvGrpSpPr>
        <p:grpSpPr>
          <a:xfrm>
            <a:off x="100009" y="5153015"/>
            <a:ext cx="8943975" cy="1243012"/>
            <a:chOff x="200025" y="5153015"/>
            <a:chExt cx="8943975" cy="1243012"/>
          </a:xfrm>
        </p:grpSpPr>
        <p:sp>
          <p:nvSpPr>
            <p:cNvPr id="33" name="Rounded Rectangle 32"/>
            <p:cNvSpPr/>
            <p:nvPr/>
          </p:nvSpPr>
          <p:spPr bwMode="auto">
            <a:xfrm>
              <a:off x="200025" y="5153015"/>
              <a:ext cx="8943975" cy="1243012"/>
            </a:xfrm>
            <a:prstGeom prst="roundRect">
              <a:avLst/>
            </a:prstGeom>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endParaRPr>
            </a:p>
          </p:txBody>
        </p:sp>
        <p:grpSp>
          <p:nvGrpSpPr>
            <p:cNvPr id="8" name="Group 33"/>
            <p:cNvGrpSpPr/>
            <p:nvPr/>
          </p:nvGrpSpPr>
          <p:grpSpPr>
            <a:xfrm>
              <a:off x="1171046" y="5196340"/>
              <a:ext cx="7001933" cy="1156362"/>
              <a:chOff x="601894" y="5179008"/>
              <a:chExt cx="7001933" cy="1156362"/>
            </a:xfrm>
          </p:grpSpPr>
          <p:sp>
            <p:nvSpPr>
              <p:cNvPr id="13" name="Rectangle 106"/>
              <p:cNvSpPr>
                <a:spLocks noChangeArrowheads="1"/>
              </p:cNvSpPr>
              <p:nvPr/>
            </p:nvSpPr>
            <p:spPr bwMode="auto">
              <a:xfrm>
                <a:off x="986402" y="5179008"/>
                <a:ext cx="6508608" cy="747256"/>
              </a:xfrm>
              <a:prstGeom prst="rect">
                <a:avLst/>
              </a:prstGeom>
              <a:noFill/>
              <a:ln w="9525">
                <a:noFill/>
                <a:miter lim="800000"/>
                <a:headEnd/>
                <a:tailEnd/>
              </a:ln>
            </p:spPr>
            <p:txBody>
              <a:bodyPr/>
              <a:lstStyle/>
              <a:p>
                <a:pPr eaLnBrk="0" hangingPunct="0"/>
                <a:r>
                  <a:rPr lang="en-US" sz="1400" i="1" dirty="0">
                    <a:latin typeface="Segoe" pitchFamily="34" charset="0"/>
                  </a:rPr>
                  <a:t>“Our customers are very concerned about security, and many do not accept documents that are not encrypted. With BitLocker to Go</a:t>
                </a:r>
                <a:r>
                  <a:rPr lang="en-US" sz="1400" b="1" dirty="0">
                    <a:solidFill>
                      <a:srgbClr val="FFC000"/>
                    </a:solidFill>
                    <a:effectLst>
                      <a:outerShdw blurRad="38100" dist="38100" dir="2700000" algn="tl">
                        <a:srgbClr val="000000">
                          <a:alpha val="43137"/>
                        </a:srgbClr>
                      </a:outerShdw>
                    </a:effectLst>
                    <a:latin typeface="Segoe" pitchFamily="34" charset="0"/>
                  </a:rPr>
                  <a:t>, we can easily encrypt documents and take them to customer sites without any problems</a:t>
                </a:r>
                <a:r>
                  <a:rPr lang="en-US" sz="1400" i="1" dirty="0">
                    <a:latin typeface="Segoe" pitchFamily="34" charset="0"/>
                  </a:rPr>
                  <a:t>.”</a:t>
                </a:r>
                <a:endParaRPr lang="en-US" sz="1400" b="1" i="1" dirty="0">
                  <a:latin typeface="Segoe" pitchFamily="34" charset="0"/>
                </a:endParaRPr>
              </a:p>
            </p:txBody>
          </p:sp>
          <p:sp>
            <p:nvSpPr>
              <p:cNvPr id="14" name="TextBox 80"/>
              <p:cNvSpPr txBox="1">
                <a:spLocks noChangeArrowheads="1"/>
              </p:cNvSpPr>
              <p:nvPr/>
            </p:nvSpPr>
            <p:spPr bwMode="auto">
              <a:xfrm>
                <a:off x="601894" y="5873705"/>
                <a:ext cx="6013019" cy="461665"/>
              </a:xfrm>
              <a:prstGeom prst="rect">
                <a:avLst/>
              </a:prstGeom>
              <a:noFill/>
              <a:ln w="9525">
                <a:noFill/>
                <a:miter lim="800000"/>
                <a:headEnd/>
                <a:tailEnd/>
              </a:ln>
            </p:spPr>
            <p:txBody>
              <a:bodyPr>
                <a:spAutoFit/>
              </a:bodyPr>
              <a:lstStyle/>
              <a:p>
                <a:pPr marL="228600" indent="-228600" algn="r" eaLnBrk="0" hangingPunct="0"/>
                <a:r>
                  <a:rPr lang="en-US" sz="1200" i="1" dirty="0">
                    <a:latin typeface="Segoe" pitchFamily="34" charset="0"/>
                  </a:rPr>
                  <a:t>—Wolfgang Aigner, Chief Executive Officer, </a:t>
                </a:r>
              </a:p>
              <a:p>
                <a:pPr marL="228600" indent="-228600" algn="r" eaLnBrk="0" hangingPunct="0"/>
                <a:r>
                  <a:rPr lang="en-US" sz="1200" i="1" dirty="0">
                    <a:latin typeface="Segoe" pitchFamily="34" charset="0"/>
                  </a:rPr>
                  <a:t>NTx BackOffice Consulting Group, Austria</a:t>
                </a:r>
              </a:p>
            </p:txBody>
          </p:sp>
          <p:pic>
            <p:nvPicPr>
              <p:cNvPr id="10" name="Picture 2" descr="C:\Users\Brent\Desktop\4000003898.jpg"/>
              <p:cNvPicPr>
                <a:picLocks noChangeAspect="1" noChangeArrowheads="1"/>
              </p:cNvPicPr>
              <p:nvPr/>
            </p:nvPicPr>
            <p:blipFill>
              <a:blip r:embed="rId4" cstate="email"/>
              <a:srcRect/>
              <a:stretch>
                <a:fillRect/>
              </a:stretch>
            </p:blipFill>
            <p:spPr bwMode="auto">
              <a:xfrm>
                <a:off x="7056139" y="5959475"/>
                <a:ext cx="547688" cy="268288"/>
              </a:xfrm>
              <a:prstGeom prst="rect">
                <a:avLst/>
              </a:prstGeom>
              <a:noFill/>
              <a:ln w="9525">
                <a:noFill/>
                <a:miter lim="800000"/>
                <a:headEnd/>
                <a:tailEnd/>
              </a:ln>
            </p:spPr>
          </p:pic>
        </p:grpSp>
      </p:grpSp>
      <p:grpSp>
        <p:nvGrpSpPr>
          <p:cNvPr id="9" name="Group 39"/>
          <p:cNvGrpSpPr/>
          <p:nvPr/>
        </p:nvGrpSpPr>
        <p:grpSpPr>
          <a:xfrm>
            <a:off x="100009" y="2336794"/>
            <a:ext cx="8943975" cy="1243012"/>
            <a:chOff x="200025" y="2166927"/>
            <a:chExt cx="8943975" cy="1243012"/>
          </a:xfrm>
        </p:grpSpPr>
        <p:sp>
          <p:nvSpPr>
            <p:cNvPr id="31" name="Rounded Rectangle 30"/>
            <p:cNvSpPr/>
            <p:nvPr/>
          </p:nvSpPr>
          <p:spPr bwMode="auto">
            <a:xfrm>
              <a:off x="200025" y="2166927"/>
              <a:ext cx="8943975" cy="1243012"/>
            </a:xfrm>
            <a:prstGeom prst="roundRect">
              <a:avLst/>
            </a:prstGeom>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endParaRPr>
            </a:p>
          </p:txBody>
        </p:sp>
        <p:grpSp>
          <p:nvGrpSpPr>
            <p:cNvPr id="11" name="Group 35"/>
            <p:cNvGrpSpPr/>
            <p:nvPr/>
          </p:nvGrpSpPr>
          <p:grpSpPr>
            <a:xfrm>
              <a:off x="996351" y="2312184"/>
              <a:ext cx="7351323" cy="952498"/>
              <a:chOff x="723496" y="2229370"/>
              <a:chExt cx="7351323" cy="952498"/>
            </a:xfrm>
          </p:grpSpPr>
          <p:sp>
            <p:nvSpPr>
              <p:cNvPr id="21" name="Rectangle 106"/>
              <p:cNvSpPr>
                <a:spLocks noChangeArrowheads="1"/>
              </p:cNvSpPr>
              <p:nvPr/>
            </p:nvSpPr>
            <p:spPr bwMode="auto">
              <a:xfrm>
                <a:off x="723496" y="2229370"/>
                <a:ext cx="7342236" cy="747177"/>
              </a:xfrm>
              <a:prstGeom prst="rect">
                <a:avLst/>
              </a:prstGeom>
              <a:noFill/>
              <a:ln w="9525">
                <a:noFill/>
                <a:miter lim="800000"/>
                <a:headEnd/>
                <a:tailEnd/>
              </a:ln>
            </p:spPr>
            <p:txBody>
              <a:bodyPr/>
              <a:lstStyle/>
              <a:p>
                <a:pPr eaLnBrk="0" hangingPunct="0"/>
                <a:r>
                  <a:rPr lang="en-US" sz="1400" i="1" dirty="0">
                    <a:latin typeface="Segoe" pitchFamily="34" charset="0"/>
                  </a:rPr>
                  <a:t>“Using Windows 7 and App-V together gives us an optimized desktop environment that is tuned to users and easy to manage. </a:t>
                </a:r>
                <a:r>
                  <a:rPr lang="en-US" sz="1400" b="1" i="1" dirty="0">
                    <a:solidFill>
                      <a:srgbClr val="FFC000"/>
                    </a:solidFill>
                    <a:effectLst>
                      <a:outerShdw blurRad="38100" dist="38100" dir="2700000" algn="tl">
                        <a:srgbClr val="000000">
                          <a:alpha val="43137"/>
                        </a:srgbClr>
                      </a:outerShdw>
                    </a:effectLst>
                    <a:latin typeface="Segoe" pitchFamily="34" charset="0"/>
                  </a:rPr>
                  <a:t>We have reduced help-desk costs by 26 percent with application streaming</a:t>
                </a:r>
                <a:r>
                  <a:rPr lang="en-US" sz="1400" i="1" dirty="0">
                    <a:latin typeface="Segoe" pitchFamily="34" charset="0"/>
                  </a:rPr>
                  <a:t>, which frees our staff for more valuable activities.”</a:t>
                </a:r>
              </a:p>
            </p:txBody>
          </p:sp>
          <p:sp>
            <p:nvSpPr>
              <p:cNvPr id="22" name="TextBox 48"/>
              <p:cNvSpPr txBox="1">
                <a:spLocks noChangeArrowheads="1"/>
              </p:cNvSpPr>
              <p:nvPr/>
            </p:nvSpPr>
            <p:spPr bwMode="auto">
              <a:xfrm>
                <a:off x="1128712" y="2904869"/>
                <a:ext cx="5703463" cy="276999"/>
              </a:xfrm>
              <a:prstGeom prst="rect">
                <a:avLst/>
              </a:prstGeom>
              <a:noFill/>
              <a:ln w="9525">
                <a:noFill/>
                <a:miter lim="800000"/>
                <a:headEnd/>
                <a:tailEnd/>
              </a:ln>
            </p:spPr>
            <p:txBody>
              <a:bodyPr wrap="square">
                <a:spAutoFit/>
              </a:bodyPr>
              <a:lstStyle/>
              <a:p>
                <a:pPr algn="r" eaLnBrk="0" hangingPunct="0"/>
                <a:r>
                  <a:rPr lang="en-US" sz="1200" i="1" dirty="0">
                    <a:latin typeface="Segoe" pitchFamily="34" charset="0"/>
                  </a:rPr>
                  <a:t>—Anders Grönlund, Marketing and Alliance Manager, Zipper, Sweden</a:t>
                </a:r>
              </a:p>
            </p:txBody>
          </p:sp>
          <p:pic>
            <p:nvPicPr>
              <p:cNvPr id="17" name="Picture 52" descr="4000004008.jpg"/>
              <p:cNvPicPr>
                <a:picLocks noChangeAspect="1"/>
              </p:cNvPicPr>
              <p:nvPr/>
            </p:nvPicPr>
            <p:blipFill>
              <a:blip r:embed="rId5" cstate="email"/>
              <a:srcRect/>
              <a:stretch>
                <a:fillRect/>
              </a:stretch>
            </p:blipFill>
            <p:spPr bwMode="auto">
              <a:xfrm>
                <a:off x="7060407" y="2710048"/>
                <a:ext cx="1014412" cy="460375"/>
              </a:xfrm>
              <a:prstGeom prst="rect">
                <a:avLst/>
              </a:prstGeom>
              <a:noFill/>
              <a:ln w="9525">
                <a:noFill/>
                <a:miter lim="800000"/>
                <a:headEnd/>
                <a:tailEnd/>
              </a:ln>
            </p:spPr>
          </p:pic>
        </p:grpSp>
      </p:grpSp>
      <p:grpSp>
        <p:nvGrpSpPr>
          <p:cNvPr id="12" name="Group 38"/>
          <p:cNvGrpSpPr/>
          <p:nvPr/>
        </p:nvGrpSpPr>
        <p:grpSpPr>
          <a:xfrm>
            <a:off x="100009" y="928684"/>
            <a:ext cx="8943975" cy="1243012"/>
            <a:chOff x="200025" y="728652"/>
            <a:chExt cx="8943975" cy="1243012"/>
          </a:xfrm>
        </p:grpSpPr>
        <p:sp>
          <p:nvSpPr>
            <p:cNvPr id="30" name="Rounded Rectangle 29"/>
            <p:cNvSpPr/>
            <p:nvPr/>
          </p:nvSpPr>
          <p:spPr bwMode="auto">
            <a:xfrm>
              <a:off x="200025" y="728652"/>
              <a:ext cx="8943975" cy="1243012"/>
            </a:xfrm>
            <a:prstGeom prst="roundRect">
              <a:avLst/>
            </a:prstGeom>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endParaRPr>
            </a:p>
          </p:txBody>
        </p:sp>
        <p:grpSp>
          <p:nvGrpSpPr>
            <p:cNvPr id="15" name="Group 36"/>
            <p:cNvGrpSpPr/>
            <p:nvPr/>
          </p:nvGrpSpPr>
          <p:grpSpPr>
            <a:xfrm>
              <a:off x="1012008" y="873440"/>
              <a:ext cx="7320009" cy="953437"/>
              <a:chOff x="578150" y="801645"/>
              <a:chExt cx="7320009" cy="953437"/>
            </a:xfrm>
          </p:grpSpPr>
          <p:sp>
            <p:nvSpPr>
              <p:cNvPr id="27" name="Rectangle 106"/>
              <p:cNvSpPr>
                <a:spLocks noChangeArrowheads="1"/>
              </p:cNvSpPr>
              <p:nvPr/>
            </p:nvSpPr>
            <p:spPr bwMode="auto">
              <a:xfrm>
                <a:off x="578150" y="801645"/>
                <a:ext cx="7320009" cy="747529"/>
              </a:xfrm>
              <a:prstGeom prst="rect">
                <a:avLst/>
              </a:prstGeom>
              <a:noFill/>
              <a:ln w="9525">
                <a:noFill/>
                <a:miter lim="800000"/>
                <a:headEnd/>
                <a:tailEnd/>
              </a:ln>
            </p:spPr>
            <p:txBody>
              <a:bodyPr/>
              <a:lstStyle/>
              <a:p>
                <a:pPr eaLnBrk="0" hangingPunct="0"/>
                <a:r>
                  <a:rPr lang="en-US" sz="1400" i="1" dirty="0">
                    <a:latin typeface="Segoe" pitchFamily="34" charset="0"/>
                  </a:rPr>
                  <a:t>“The </a:t>
                </a:r>
                <a:r>
                  <a:rPr lang="en-US" sz="1400" b="1" i="1" dirty="0">
                    <a:solidFill>
                      <a:srgbClr val="FFC000"/>
                    </a:solidFill>
                    <a:effectLst>
                      <a:outerShdw blurRad="38100" dist="38100" dir="2700000" algn="tl">
                        <a:srgbClr val="000000">
                          <a:alpha val="43137"/>
                        </a:srgbClr>
                      </a:outerShdw>
                    </a:effectLst>
                    <a:latin typeface="Segoe" pitchFamily="34" charset="0"/>
                  </a:rPr>
                  <a:t>Windows 7 migration features are a huge improvement over Windows Vista</a:t>
                </a:r>
                <a:r>
                  <a:rPr lang="en-US" sz="1400" i="1" dirty="0">
                    <a:latin typeface="Segoe" pitchFamily="34" charset="0"/>
                  </a:rPr>
                  <a:t>. Users do not lose 40 minutes figuring out where things are when they log on to the new operating system for the first time. Everything is familiar so they can get to work right away.”</a:t>
                </a:r>
              </a:p>
              <a:p>
                <a:pPr eaLnBrk="0" hangingPunct="0"/>
                <a:endParaRPr lang="en-US" sz="1400" i="1" dirty="0">
                  <a:latin typeface="Segoe" pitchFamily="34" charset="0"/>
                </a:endParaRPr>
              </a:p>
            </p:txBody>
          </p:sp>
          <p:sp>
            <p:nvSpPr>
              <p:cNvPr id="28" name="TextBox 67"/>
              <p:cNvSpPr txBox="1">
                <a:spLocks noChangeArrowheads="1"/>
              </p:cNvSpPr>
              <p:nvPr/>
            </p:nvSpPr>
            <p:spPr bwMode="auto">
              <a:xfrm>
                <a:off x="1675957" y="1477967"/>
                <a:ext cx="5461630" cy="277115"/>
              </a:xfrm>
              <a:prstGeom prst="rect">
                <a:avLst/>
              </a:prstGeom>
              <a:noFill/>
              <a:ln w="9525">
                <a:noFill/>
                <a:miter lim="800000"/>
                <a:headEnd/>
                <a:tailEnd/>
              </a:ln>
            </p:spPr>
            <p:txBody>
              <a:bodyPr>
                <a:spAutoFit/>
              </a:bodyPr>
              <a:lstStyle/>
              <a:p>
                <a:pPr algn="r" eaLnBrk="0" hangingPunct="0"/>
                <a:r>
                  <a:rPr lang="en-US" sz="1200" i="1" dirty="0">
                    <a:latin typeface="Segoe" pitchFamily="34" charset="0"/>
                  </a:rPr>
                  <a:t>—Kevin Reeuwijk, Principal Technical Consultant, Getronics, The Netherlands</a:t>
                </a:r>
              </a:p>
            </p:txBody>
          </p:sp>
          <p:pic>
            <p:nvPicPr>
              <p:cNvPr id="29" name="Picture 2"/>
              <p:cNvPicPr>
                <a:picLocks noChangeAspect="1" noChangeArrowheads="1"/>
              </p:cNvPicPr>
              <p:nvPr/>
            </p:nvPicPr>
            <p:blipFill>
              <a:blip r:embed="rId6" cstate="email"/>
              <a:srcRect/>
              <a:stretch>
                <a:fillRect/>
              </a:stretch>
            </p:blipFill>
            <p:spPr bwMode="auto">
              <a:xfrm>
                <a:off x="7148911" y="1501147"/>
                <a:ext cx="685736" cy="239797"/>
              </a:xfrm>
              <a:prstGeom prst="rect">
                <a:avLst/>
              </a:prstGeom>
              <a:noFill/>
              <a:ln w="9525">
                <a:noFill/>
                <a:miter lim="800000"/>
                <a:headEnd/>
                <a:tailEnd/>
              </a:ln>
            </p:spPr>
          </p:pic>
        </p:grpSp>
      </p:grpSp>
      <p:sp>
        <p:nvSpPr>
          <p:cNvPr id="43" name="Title 1"/>
          <p:cNvSpPr txBox="1">
            <a:spLocks/>
          </p:cNvSpPr>
          <p:nvPr/>
        </p:nvSpPr>
        <p:spPr>
          <a:xfrm>
            <a:off x="381000" y="228600"/>
            <a:ext cx="8382000" cy="3877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000" spc="-150" dirty="0" smtClean="0">
                <a:ln w="3175">
                  <a:noFill/>
                </a:ln>
                <a:solidFill>
                  <a:srgbClr val="CCFFCC"/>
                </a:solidFill>
                <a:latin typeface="Segoe" pitchFamily="34" charset="0"/>
                <a:cs typeface="Arial" charset="0"/>
              </a:rPr>
              <a:t>Customer who have already benefited from</a:t>
            </a:r>
          </a:p>
        </p:txBody>
      </p:sp>
      <p:pic>
        <p:nvPicPr>
          <p:cNvPr id="44" name="Windows 7" descr="Windows7_h_rgb.png"/>
          <p:cNvPicPr>
            <a:picLocks noChangeAspect="1"/>
          </p:cNvPicPr>
          <p:nvPr/>
        </p:nvPicPr>
        <p:blipFill>
          <a:blip r:embed="rId7" cstate="email"/>
          <a:stretch>
            <a:fillRect/>
          </a:stretch>
        </p:blipFill>
        <p:spPr>
          <a:xfrm>
            <a:off x="6552500" y="254859"/>
            <a:ext cx="2291463" cy="366634"/>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dirty="0" smtClean="0"/>
              <a:t>Quality</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157" y="4932217"/>
            <a:ext cx="5331293" cy="741126"/>
          </a:xfrm>
        </p:spPr>
        <p:txBody>
          <a:bodyPr/>
          <a:lstStyle/>
          <a:p>
            <a:r>
              <a:rPr sz="3600" b="0" spc="0" dirty="0" smtClean="0">
                <a:ln>
                  <a:noFill/>
                </a:ln>
                <a:solidFill>
                  <a:schemeClr val="tx1"/>
                </a:solidFill>
                <a:effectLst/>
                <a:cs typeface="+mn-cs"/>
              </a:rPr>
              <a:t>Technical Comparison</a:t>
            </a:r>
            <a:endParaRPr sz="3600" b="0" spc="0" dirty="0">
              <a:ln>
                <a:noFill/>
              </a:ln>
              <a:solidFill>
                <a:schemeClr val="tx1"/>
              </a:solidFill>
              <a:effectLst/>
              <a:cs typeface="+mn-cs"/>
            </a:endParaRPr>
          </a:p>
        </p:txBody>
      </p:sp>
      <p:sp>
        <p:nvSpPr>
          <p:cNvPr id="3" name="Subtitle 2"/>
          <p:cNvSpPr>
            <a:spLocks noGrp="1"/>
          </p:cNvSpPr>
          <p:nvPr>
            <p:ph type="subTitle" idx="1"/>
          </p:nvPr>
        </p:nvSpPr>
        <p:spPr>
          <a:xfrm>
            <a:off x="5742046" y="5513235"/>
            <a:ext cx="3812443" cy="461665"/>
          </a:xfrm>
        </p:spPr>
        <p:txBody>
          <a:bodyPr/>
          <a:lstStyle/>
          <a:p>
            <a:r>
              <a:rPr lang="en-US" sz="2000" dirty="0" smtClean="0"/>
              <a:t>Eduardo Kassner</a:t>
            </a:r>
          </a:p>
          <a:p>
            <a:r>
              <a:rPr lang="en-US" sz="2000" dirty="0" smtClean="0"/>
              <a:t>Enterprise Technology Architect</a:t>
            </a:r>
          </a:p>
          <a:p>
            <a:r>
              <a:rPr lang="en-US" sz="2000" dirty="0" smtClean="0"/>
              <a:t>Microsoft Corporation</a:t>
            </a:r>
            <a:endParaRPr lang="en-US" sz="2000" dirty="0" smtClean="0">
              <a:solidFill>
                <a:schemeClr val="tx1"/>
              </a:solidFill>
            </a:endParaRPr>
          </a:p>
          <a:p>
            <a:r>
              <a:rPr lang="en-US" sz="2000" dirty="0" smtClean="0">
                <a:solidFill>
                  <a:schemeClr val="tx1"/>
                </a:solidFill>
              </a:rPr>
              <a:t>Session Code</a:t>
            </a:r>
            <a:r>
              <a:rPr lang="en-US" sz="2000" dirty="0" smtClean="0"/>
              <a:t>: CLI301-SUN  </a:t>
            </a:r>
            <a:endParaRPr lang="en-US" sz="2000" dirty="0">
              <a:solidFill>
                <a:schemeClr val="tx1"/>
              </a:solidFill>
            </a:endParaRPr>
          </a:p>
        </p:txBody>
      </p:sp>
      <p:pic>
        <p:nvPicPr>
          <p:cNvPr id="5" name="Picture 4" descr="C:\Documents and Settings\Freelance1\Desktop\Windows Vista Logo Horizontal W.png"/>
          <p:cNvPicPr>
            <a:picLocks noChangeAspect="1" noChangeArrowheads="1"/>
          </p:cNvPicPr>
          <p:nvPr/>
        </p:nvPicPr>
        <p:blipFill>
          <a:blip r:embed="rId3" cstate="email"/>
          <a:stretch>
            <a:fillRect/>
          </a:stretch>
        </p:blipFill>
        <p:spPr bwMode="auto">
          <a:xfrm>
            <a:off x="130174" y="3909734"/>
            <a:ext cx="6257729" cy="1001227"/>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35696"/>
          </a:xfrm>
        </p:spPr>
        <p:txBody>
          <a:bodyPr/>
          <a:lstStyle/>
          <a:p>
            <a:pPr lvl="0">
              <a:defRPr/>
            </a:pPr>
            <a:r>
              <a:rPr lang="en-US" sz="3000" dirty="0">
                <a:latin typeface="Segoe" pitchFamily="34" charset="0"/>
              </a:rPr>
              <a:t>Windows 7 &amp; Server 2008 R2 Development Process</a:t>
            </a:r>
            <a:r>
              <a:rPr lang="en-US" sz="2800" dirty="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rPr>
              <a:t/>
            </a:r>
            <a:br>
              <a:rPr lang="en-US" sz="2800" dirty="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rPr>
            </a:br>
            <a:r>
              <a:rPr lang="en-US" sz="2000" dirty="0">
                <a:solidFill>
                  <a:srgbClr val="FFFFFF"/>
                </a:solidFill>
                <a:effectLst>
                  <a:outerShdw blurRad="50800" dist="38100" dir="2700000" algn="tl" rotWithShape="0">
                    <a:prstClr val="black">
                      <a:alpha val="40000"/>
                    </a:prstClr>
                  </a:outerShdw>
                </a:effectLst>
                <a:latin typeface="Segoe" pitchFamily="34" charset="0"/>
              </a:rPr>
              <a:t>New approach for Windows development and disclosure</a:t>
            </a:r>
            <a:r>
              <a:rPr lang="en-US" sz="4000" dirty="0">
                <a:solidFill>
                  <a:srgbClr val="FFFFFF"/>
                </a:solidFill>
                <a:effectLst>
                  <a:outerShdw blurRad="50800" dist="38100" dir="2700000" algn="tl" rotWithShape="0">
                    <a:prstClr val="black">
                      <a:alpha val="40000"/>
                    </a:prstClr>
                  </a:outerShdw>
                </a:effectLst>
                <a:latin typeface="Segoe" pitchFamily="34" charset="0"/>
              </a:rPr>
              <a:t/>
            </a:r>
            <a:br>
              <a:rPr lang="en-US" sz="4000" dirty="0">
                <a:solidFill>
                  <a:srgbClr val="FFFFFF"/>
                </a:solidFill>
                <a:effectLst>
                  <a:outerShdw blurRad="50800" dist="38100" dir="2700000" algn="tl" rotWithShape="0">
                    <a:prstClr val="black">
                      <a:alpha val="40000"/>
                    </a:prstClr>
                  </a:outerShdw>
                </a:effectLst>
                <a:latin typeface="Segoe" pitchFamily="34" charset="0"/>
              </a:rPr>
            </a:br>
            <a:endParaRPr lang="en-US" sz="3200" dirty="0"/>
          </a:p>
        </p:txBody>
      </p:sp>
      <p:sp>
        <p:nvSpPr>
          <p:cNvPr id="30" name="Freeform 29"/>
          <p:cNvSpPr/>
          <p:nvPr/>
        </p:nvSpPr>
        <p:spPr bwMode="auto">
          <a:xfrm>
            <a:off x="274401" y="5368985"/>
            <a:ext cx="8607972" cy="1184215"/>
          </a:xfrm>
          <a:custGeom>
            <a:avLst/>
            <a:gdLst>
              <a:gd name="connsiteX0" fmla="*/ 0 w 8607972"/>
              <a:gd name="connsiteY0" fmla="*/ 251030 h 1184215"/>
              <a:gd name="connsiteX1" fmla="*/ 7676978 w 8607972"/>
              <a:gd name="connsiteY1" fmla="*/ 251030 h 1184215"/>
              <a:gd name="connsiteX2" fmla="*/ 7676978 w 8607972"/>
              <a:gd name="connsiteY2" fmla="*/ 0 h 1184215"/>
              <a:gd name="connsiteX3" fmla="*/ 8607972 w 8607972"/>
              <a:gd name="connsiteY3" fmla="*/ 592108 h 1184215"/>
              <a:gd name="connsiteX4" fmla="*/ 7676978 w 8607972"/>
              <a:gd name="connsiteY4" fmla="*/ 1184215 h 1184215"/>
              <a:gd name="connsiteX5" fmla="*/ 7676978 w 8607972"/>
              <a:gd name="connsiteY5" fmla="*/ 933185 h 1184215"/>
              <a:gd name="connsiteX6" fmla="*/ 0 w 8607972"/>
              <a:gd name="connsiteY6" fmla="*/ 933185 h 1184215"/>
              <a:gd name="connsiteX7" fmla="*/ 0 w 8607972"/>
              <a:gd name="connsiteY7" fmla="*/ 251030 h 1184215"/>
              <a:gd name="connsiteX0" fmla="*/ 0 w 8607972"/>
              <a:gd name="connsiteY0" fmla="*/ 77409 h 1184215"/>
              <a:gd name="connsiteX1" fmla="*/ 7676978 w 8607972"/>
              <a:gd name="connsiteY1" fmla="*/ 251030 h 1184215"/>
              <a:gd name="connsiteX2" fmla="*/ 7676978 w 8607972"/>
              <a:gd name="connsiteY2" fmla="*/ 0 h 1184215"/>
              <a:gd name="connsiteX3" fmla="*/ 8607972 w 8607972"/>
              <a:gd name="connsiteY3" fmla="*/ 592108 h 1184215"/>
              <a:gd name="connsiteX4" fmla="*/ 7676978 w 8607972"/>
              <a:gd name="connsiteY4" fmla="*/ 1184215 h 1184215"/>
              <a:gd name="connsiteX5" fmla="*/ 7676978 w 8607972"/>
              <a:gd name="connsiteY5" fmla="*/ 933185 h 1184215"/>
              <a:gd name="connsiteX6" fmla="*/ 0 w 8607972"/>
              <a:gd name="connsiteY6" fmla="*/ 933185 h 1184215"/>
              <a:gd name="connsiteX7" fmla="*/ 0 w 8607972"/>
              <a:gd name="connsiteY7" fmla="*/ 77409 h 1184215"/>
              <a:gd name="connsiteX0" fmla="*/ 0 w 8607972"/>
              <a:gd name="connsiteY0" fmla="*/ 77409 h 1184215"/>
              <a:gd name="connsiteX1" fmla="*/ 7676978 w 8607972"/>
              <a:gd name="connsiteY1" fmla="*/ 251030 h 1184215"/>
              <a:gd name="connsiteX2" fmla="*/ 7676978 w 8607972"/>
              <a:gd name="connsiteY2" fmla="*/ 0 h 1184215"/>
              <a:gd name="connsiteX3" fmla="*/ 8607972 w 8607972"/>
              <a:gd name="connsiteY3" fmla="*/ 592108 h 1184215"/>
              <a:gd name="connsiteX4" fmla="*/ 7676978 w 8607972"/>
              <a:gd name="connsiteY4" fmla="*/ 1184215 h 1184215"/>
              <a:gd name="connsiteX5" fmla="*/ 7676978 w 8607972"/>
              <a:gd name="connsiteY5" fmla="*/ 933185 h 1184215"/>
              <a:gd name="connsiteX6" fmla="*/ 0 w 8607972"/>
              <a:gd name="connsiteY6" fmla="*/ 1129955 h 1184215"/>
              <a:gd name="connsiteX7" fmla="*/ 0 w 8607972"/>
              <a:gd name="connsiteY7" fmla="*/ 77409 h 1184215"/>
              <a:gd name="connsiteX0" fmla="*/ 0 w 8607972"/>
              <a:gd name="connsiteY0" fmla="*/ 77409 h 1184215"/>
              <a:gd name="connsiteX1" fmla="*/ 7676978 w 8607972"/>
              <a:gd name="connsiteY1" fmla="*/ 251030 h 1184215"/>
              <a:gd name="connsiteX2" fmla="*/ 7676978 w 8607972"/>
              <a:gd name="connsiteY2" fmla="*/ 0 h 1184215"/>
              <a:gd name="connsiteX3" fmla="*/ 8607972 w 8607972"/>
              <a:gd name="connsiteY3" fmla="*/ 592108 h 1184215"/>
              <a:gd name="connsiteX4" fmla="*/ 7676978 w 8607972"/>
              <a:gd name="connsiteY4" fmla="*/ 1184215 h 1184215"/>
              <a:gd name="connsiteX5" fmla="*/ 7676978 w 8607972"/>
              <a:gd name="connsiteY5" fmla="*/ 933185 h 1184215"/>
              <a:gd name="connsiteX6" fmla="*/ 0 w 8607972"/>
              <a:gd name="connsiteY6" fmla="*/ 1129955 h 1184215"/>
              <a:gd name="connsiteX7" fmla="*/ 0 w 8607972"/>
              <a:gd name="connsiteY7" fmla="*/ 77409 h 1184215"/>
              <a:gd name="connsiteX0" fmla="*/ 0 w 8607972"/>
              <a:gd name="connsiteY0" fmla="*/ 77409 h 1184215"/>
              <a:gd name="connsiteX1" fmla="*/ 7676978 w 8607972"/>
              <a:gd name="connsiteY1" fmla="*/ 251030 h 1184215"/>
              <a:gd name="connsiteX2" fmla="*/ 7676978 w 8607972"/>
              <a:gd name="connsiteY2" fmla="*/ 0 h 1184215"/>
              <a:gd name="connsiteX3" fmla="*/ 8607972 w 8607972"/>
              <a:gd name="connsiteY3" fmla="*/ 592108 h 1184215"/>
              <a:gd name="connsiteX4" fmla="*/ 7676978 w 8607972"/>
              <a:gd name="connsiteY4" fmla="*/ 1184215 h 1184215"/>
              <a:gd name="connsiteX5" fmla="*/ 7676978 w 8607972"/>
              <a:gd name="connsiteY5" fmla="*/ 933185 h 1184215"/>
              <a:gd name="connsiteX6" fmla="*/ 0 w 8607972"/>
              <a:gd name="connsiteY6" fmla="*/ 1129955 h 1184215"/>
              <a:gd name="connsiteX7" fmla="*/ 0 w 8607972"/>
              <a:gd name="connsiteY7" fmla="*/ 77409 h 118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972" h="1184215">
                <a:moveTo>
                  <a:pt x="0" y="77409"/>
                </a:moveTo>
                <a:lnTo>
                  <a:pt x="7676978" y="251030"/>
                </a:lnTo>
                <a:lnTo>
                  <a:pt x="7676978" y="0"/>
                </a:lnTo>
                <a:lnTo>
                  <a:pt x="8607972" y="592108"/>
                </a:lnTo>
                <a:lnTo>
                  <a:pt x="7676978" y="1184215"/>
                </a:lnTo>
                <a:lnTo>
                  <a:pt x="7676978" y="933185"/>
                </a:lnTo>
                <a:lnTo>
                  <a:pt x="0" y="1129955"/>
                </a:lnTo>
                <a:lnTo>
                  <a:pt x="0" y="77409"/>
                </a:lnTo>
                <a:close/>
              </a:path>
            </a:pathLst>
          </a:custGeom>
          <a:gradFill flip="none" rotWithShape="1">
            <a:gsLst>
              <a:gs pos="20000">
                <a:srgbClr val="39639D">
                  <a:lumMod val="50000"/>
                </a:srgbClr>
              </a:gs>
              <a:gs pos="100000">
                <a:srgbClr val="ADADAD">
                  <a:alpha val="0"/>
                </a:srgbClr>
              </a:gs>
            </a:gsLst>
            <a:lin ang="108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L="0" marR="0" lvl="0" indent="0" defTabSz="914400" eaLnBrk="1" fontAlgn="base" latinLnBrk="0" hangingPunct="1">
              <a:lnSpc>
                <a:spcPct val="85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endParaRPr>
          </a:p>
        </p:txBody>
      </p:sp>
      <p:sp>
        <p:nvSpPr>
          <p:cNvPr id="31" name="Rectangle 30"/>
          <p:cNvSpPr/>
          <p:nvPr/>
        </p:nvSpPr>
        <p:spPr>
          <a:xfrm rot="16200000">
            <a:off x="4187750" y="-1511897"/>
            <a:ext cx="1055102" cy="9430603"/>
          </a:xfrm>
          <a:prstGeom prst="rect">
            <a:avLst/>
          </a:prstGeom>
          <a:gradFill flip="none" rotWithShape="1">
            <a:gsLst>
              <a:gs pos="20000">
                <a:srgbClr val="39639D">
                  <a:lumMod val="50000"/>
                  <a:alpha val="74000"/>
                </a:srgb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endParaRPr>
          </a:p>
        </p:txBody>
      </p:sp>
      <p:sp>
        <p:nvSpPr>
          <p:cNvPr id="32" name="Rectangle 31"/>
          <p:cNvSpPr/>
          <p:nvPr/>
        </p:nvSpPr>
        <p:spPr>
          <a:xfrm rot="16200000">
            <a:off x="4194676" y="-397226"/>
            <a:ext cx="1041248" cy="9430603"/>
          </a:xfrm>
          <a:prstGeom prst="rect">
            <a:avLst/>
          </a:prstGeom>
          <a:gradFill flip="none" rotWithShape="1">
            <a:gsLst>
              <a:gs pos="20000">
                <a:srgbClr val="39639D">
                  <a:lumMod val="50000"/>
                  <a:alpha val="74000"/>
                </a:srgb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endParaRPr>
          </a:p>
        </p:txBody>
      </p:sp>
      <p:sp>
        <p:nvSpPr>
          <p:cNvPr id="33" name="Rectangle 32"/>
          <p:cNvSpPr/>
          <p:nvPr/>
        </p:nvSpPr>
        <p:spPr>
          <a:xfrm rot="16200000">
            <a:off x="4410502" y="-2969239"/>
            <a:ext cx="1066800" cy="9887805"/>
          </a:xfrm>
          <a:prstGeom prst="rect">
            <a:avLst/>
          </a:prstGeom>
          <a:gradFill flip="none" rotWithShape="1">
            <a:gsLst>
              <a:gs pos="20000">
                <a:srgbClr val="39639D">
                  <a:lumMod val="50000"/>
                  <a:alpha val="74000"/>
                </a:srgb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endParaRPr>
          </a:p>
        </p:txBody>
      </p:sp>
      <p:sp>
        <p:nvSpPr>
          <p:cNvPr id="35" name="Rectangle 34"/>
          <p:cNvSpPr/>
          <p:nvPr/>
        </p:nvSpPr>
        <p:spPr>
          <a:xfrm>
            <a:off x="395785" y="5750224"/>
            <a:ext cx="7975969" cy="400110"/>
          </a:xfrm>
          <a:prstGeom prst="rect">
            <a:avLst/>
          </a:prstGeom>
        </p:spPr>
        <p:txBody>
          <a:bodyPr wrap="square">
            <a:spAutoFit/>
          </a:bodyPr>
          <a:lstStyle/>
          <a:p>
            <a:pPr defTabSz="914400" fontAlgn="base">
              <a:spcBef>
                <a:spcPct val="0"/>
              </a:spcBef>
              <a:spcAft>
                <a:spcPct val="0"/>
              </a:spcAft>
            </a:pPr>
            <a:r>
              <a:rPr lang="en-US" sz="2000" dirty="0" smtClean="0">
                <a:solidFill>
                  <a:srgbClr val="FFFFFF"/>
                </a:solidFill>
                <a:effectLst>
                  <a:outerShdw blurRad="152400" algn="ctr" rotWithShape="0">
                    <a:prstClr val="black">
                      <a:alpha val="66000"/>
                    </a:prstClr>
                  </a:outerShdw>
                </a:effectLst>
                <a:latin typeface="Segoe Semibold" pitchFamily="34" charset="0"/>
              </a:rPr>
              <a:t>Vision      Development &amp; Test      Pre-Beta      Beta       Release  </a:t>
            </a:r>
            <a:endParaRPr lang="en-US" sz="2000" dirty="0">
              <a:solidFill>
                <a:srgbClr val="FFFFFF"/>
              </a:solidFill>
              <a:effectLst>
                <a:outerShdw blurRad="152400" algn="ctr" rotWithShape="0">
                  <a:prstClr val="black">
                    <a:alpha val="66000"/>
                  </a:prstClr>
                </a:outerShdw>
              </a:effectLst>
              <a:latin typeface="Segoe Semibold" pitchFamily="34" charset="0"/>
            </a:endParaRPr>
          </a:p>
        </p:txBody>
      </p:sp>
      <p:grpSp>
        <p:nvGrpSpPr>
          <p:cNvPr id="3" name="Group 26"/>
          <p:cNvGrpSpPr/>
          <p:nvPr/>
        </p:nvGrpSpPr>
        <p:grpSpPr>
          <a:xfrm>
            <a:off x="350411" y="1694884"/>
            <a:ext cx="2210937" cy="559558"/>
            <a:chOff x="350411" y="1693646"/>
            <a:chExt cx="2210937" cy="559558"/>
          </a:xfrm>
        </p:grpSpPr>
        <p:sp>
          <p:nvSpPr>
            <p:cNvPr id="38" name="Rectangle 37"/>
            <p:cNvSpPr/>
            <p:nvPr/>
          </p:nvSpPr>
          <p:spPr bwMode="auto">
            <a:xfrm>
              <a:off x="350411" y="1693646"/>
              <a:ext cx="2210937" cy="559558"/>
            </a:xfrm>
            <a:prstGeom prst="rect">
              <a:avLst/>
            </a:prstGeom>
            <a:gradFill rotWithShape="1">
              <a:gsLst>
                <a:gs pos="0">
                  <a:srgbClr val="408054">
                    <a:shade val="15000"/>
                    <a:satMod val="180000"/>
                    <a:alpha val="70000"/>
                  </a:srgbClr>
                </a:gs>
                <a:gs pos="50000">
                  <a:srgbClr val="408054">
                    <a:shade val="45000"/>
                    <a:satMod val="170000"/>
                    <a:alpha val="70000"/>
                  </a:srgbClr>
                </a:gs>
                <a:gs pos="70000">
                  <a:srgbClr val="408054">
                    <a:tint val="99000"/>
                    <a:shade val="65000"/>
                    <a:satMod val="155000"/>
                    <a:alpha val="70000"/>
                  </a:srgbClr>
                </a:gs>
                <a:gs pos="100000">
                  <a:srgbClr val="408054">
                    <a:tint val="95500"/>
                    <a:shade val="100000"/>
                    <a:satMod val="155000"/>
                    <a:alpha val="70000"/>
                  </a:srgbClr>
                </a:gs>
              </a:gsLst>
              <a:lin ang="16200000" scaled="0"/>
            </a:gradFill>
            <a:ln>
              <a:noFill/>
              <a:headEnd/>
              <a:tailEn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08054">
                  <a:satMod val="300000"/>
                </a:srgbClr>
              </a:contourClr>
            </a:sp3d>
          </p:spPr>
          <p:txBody>
            <a:bodyPr vert="horz" wrap="square" lIns="76197" tIns="38098" rIns="76197" bIns="38098" numCol="1"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39" name="Rectangle 38"/>
            <p:cNvSpPr/>
            <p:nvPr/>
          </p:nvSpPr>
          <p:spPr>
            <a:xfrm>
              <a:off x="433405" y="1788759"/>
              <a:ext cx="2044948" cy="369332"/>
            </a:xfrm>
            <a:prstGeom prst="rect">
              <a:avLst/>
            </a:prstGeom>
          </p:spPr>
          <p:txBody>
            <a:bodyPr wrap="square">
              <a:spAutoFit/>
            </a:bodyPr>
            <a:lstStyle/>
            <a:p>
              <a:pPr marL="0" marR="0" lvl="0" indent="-342900" algn="ctr" defTabSz="914400" eaLnBrk="1" fontAlgn="base" latinLnBrk="0" hangingPunct="1">
                <a:lnSpc>
                  <a:spcPct val="90000"/>
                </a:lnSpc>
                <a:spcBef>
                  <a:spcPct val="0"/>
                </a:spcBef>
                <a:spcAft>
                  <a:spcPts val="1200"/>
                </a:spcAft>
                <a:buClrTx/>
                <a:buSzTx/>
                <a:buFontTx/>
                <a:buNone/>
                <a:tabLst/>
                <a:defRPr/>
              </a:pPr>
              <a:r>
                <a:rPr kumimoji="0" lang="en-US" sz="2000" b="0" i="0" u="none" strike="noStrike" kern="0" cap="none" spc="0" normalizeH="0" baseline="0" noProof="0" dirty="0" smtClean="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uLnTx/>
                  <a:uFillTx/>
                  <a:latin typeface="Segoe Semibold" pitchFamily="34" charset="0"/>
                </a:rPr>
                <a:t>Planning</a:t>
              </a:r>
            </a:p>
          </p:txBody>
        </p:sp>
      </p:grpSp>
      <p:sp>
        <p:nvSpPr>
          <p:cNvPr id="40" name="Rectangle 39"/>
          <p:cNvSpPr/>
          <p:nvPr/>
        </p:nvSpPr>
        <p:spPr>
          <a:xfrm>
            <a:off x="2782458" y="1416818"/>
            <a:ext cx="6090740" cy="1115690"/>
          </a:xfrm>
          <a:prstGeom prst="rect">
            <a:avLst/>
          </a:prstGeom>
        </p:spPr>
        <p:txBody>
          <a:bodyPr wrap="square">
            <a:spAutoFit/>
          </a:bodyPr>
          <a:lstStyle/>
          <a:p>
            <a:pPr marL="231775" lvl="1" indent="-222250" fontAlgn="base">
              <a:spcBef>
                <a:spcPts val="200"/>
              </a:spcBef>
              <a:spcAft>
                <a:spcPts val="100"/>
              </a:spcAft>
              <a:buFontTx/>
              <a:buBlip>
                <a:blip r:embed="rId3"/>
              </a:buBlip>
              <a:defRPr/>
            </a:pPr>
            <a:r>
              <a:rPr lang="en-US" sz="1600" dirty="0" smtClean="0">
                <a:solidFill>
                  <a:prstClr val="white"/>
                </a:solidFill>
                <a:effectLst>
                  <a:outerShdw blurRad="393700" algn="ctr" rotWithShape="0">
                    <a:prstClr val="black">
                      <a:alpha val="68000"/>
                    </a:prstClr>
                  </a:outerShdw>
                </a:effectLst>
                <a:latin typeface="Segoe Semibold" pitchFamily="34" charset="0"/>
              </a:rPr>
              <a:t>Spend more time on planning &amp; vision phase analyzing trends and needs before building features. </a:t>
            </a:r>
          </a:p>
          <a:p>
            <a:pPr marL="231775" lvl="1" indent="-222250" fontAlgn="base">
              <a:spcBef>
                <a:spcPts val="200"/>
              </a:spcBef>
              <a:spcAft>
                <a:spcPts val="100"/>
              </a:spcAft>
              <a:buFontTx/>
              <a:buBlip>
                <a:blip r:embed="rId3"/>
              </a:buBlip>
              <a:defRPr/>
            </a:pPr>
            <a:r>
              <a:rPr lang="en-US" sz="1600" dirty="0" smtClean="0">
                <a:solidFill>
                  <a:prstClr val="white"/>
                </a:solidFill>
                <a:effectLst>
                  <a:outerShdw blurRad="393700" algn="ctr" rotWithShape="0">
                    <a:prstClr val="black">
                      <a:alpha val="68000"/>
                    </a:prstClr>
                  </a:outerShdw>
                </a:effectLst>
                <a:latin typeface="Segoe Semibold" pitchFamily="34" charset="0"/>
              </a:rPr>
              <a:t>Focus on end-to-end business scenarios – not just new features and technologies. </a:t>
            </a:r>
          </a:p>
        </p:txBody>
      </p:sp>
      <p:grpSp>
        <p:nvGrpSpPr>
          <p:cNvPr id="4" name="Group 27"/>
          <p:cNvGrpSpPr/>
          <p:nvPr/>
        </p:nvGrpSpPr>
        <p:grpSpPr>
          <a:xfrm>
            <a:off x="350411" y="2924512"/>
            <a:ext cx="2210937" cy="557784"/>
            <a:chOff x="350411" y="2786178"/>
            <a:chExt cx="2210937" cy="557784"/>
          </a:xfrm>
        </p:grpSpPr>
        <p:sp>
          <p:nvSpPr>
            <p:cNvPr id="42" name="Rectangle 41"/>
            <p:cNvSpPr/>
            <p:nvPr/>
          </p:nvSpPr>
          <p:spPr bwMode="auto">
            <a:xfrm>
              <a:off x="350411" y="2786178"/>
              <a:ext cx="2210937" cy="557784"/>
            </a:xfrm>
            <a:prstGeom prst="rect">
              <a:avLst/>
            </a:prstGeom>
            <a:gradFill rotWithShape="1">
              <a:gsLst>
                <a:gs pos="0">
                  <a:srgbClr val="408054">
                    <a:shade val="15000"/>
                    <a:satMod val="180000"/>
                    <a:alpha val="70000"/>
                  </a:srgbClr>
                </a:gs>
                <a:gs pos="50000">
                  <a:srgbClr val="408054">
                    <a:shade val="45000"/>
                    <a:satMod val="170000"/>
                    <a:alpha val="70000"/>
                  </a:srgbClr>
                </a:gs>
                <a:gs pos="70000">
                  <a:srgbClr val="408054">
                    <a:tint val="99000"/>
                    <a:shade val="65000"/>
                    <a:satMod val="155000"/>
                    <a:alpha val="70000"/>
                  </a:srgbClr>
                </a:gs>
                <a:gs pos="100000">
                  <a:srgbClr val="408054">
                    <a:tint val="95500"/>
                    <a:shade val="100000"/>
                    <a:satMod val="155000"/>
                    <a:alpha val="70000"/>
                  </a:srgbClr>
                </a:gs>
              </a:gsLst>
              <a:lin ang="16200000" scaled="0"/>
            </a:gradFill>
            <a:ln>
              <a:noFill/>
              <a:headEnd/>
              <a:tailEn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08054">
                  <a:satMod val="300000"/>
                </a:srgbClr>
              </a:contourClr>
            </a:sp3d>
          </p:spPr>
          <p:txBody>
            <a:bodyPr vert="horz" wrap="square" lIns="76197" tIns="38098" rIns="76197" bIns="38098" numCol="1"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43" name="Rectangle 42"/>
            <p:cNvSpPr/>
            <p:nvPr/>
          </p:nvSpPr>
          <p:spPr>
            <a:xfrm>
              <a:off x="532304" y="2880404"/>
              <a:ext cx="1847150" cy="369332"/>
            </a:xfrm>
            <a:prstGeom prst="rect">
              <a:avLst/>
            </a:prstGeom>
          </p:spPr>
          <p:txBody>
            <a:bodyPr wrap="square">
              <a:spAutoFit/>
            </a:bodyPr>
            <a:lstStyle/>
            <a:p>
              <a:pPr marL="0" marR="0" lvl="0" indent="-342900" algn="ctr" defTabSz="914400" eaLnBrk="1" fontAlgn="base" latinLnBrk="0" hangingPunct="1">
                <a:lnSpc>
                  <a:spcPct val="90000"/>
                </a:lnSpc>
                <a:spcBef>
                  <a:spcPct val="0"/>
                </a:spcBef>
                <a:spcAft>
                  <a:spcPts val="1200"/>
                </a:spcAft>
                <a:buClrTx/>
                <a:buSzTx/>
                <a:buFontTx/>
                <a:buNone/>
                <a:tabLst/>
                <a:defRPr/>
              </a:pPr>
              <a:r>
                <a:rPr kumimoji="0" lang="en-US" sz="2000" b="0" i="0" u="none" strike="noStrike" kern="0" cap="none" spc="0" normalizeH="0" baseline="0" noProof="0" dirty="0" smtClean="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uLnTx/>
                  <a:uFillTx/>
                  <a:latin typeface="Segoe Semibold" pitchFamily="34" charset="0"/>
                </a:rPr>
                <a:t>Predictability</a:t>
              </a:r>
            </a:p>
          </p:txBody>
        </p:sp>
      </p:grpSp>
      <p:sp>
        <p:nvSpPr>
          <p:cNvPr id="44" name="Rectangle 43"/>
          <p:cNvSpPr/>
          <p:nvPr/>
        </p:nvSpPr>
        <p:spPr>
          <a:xfrm>
            <a:off x="2782458" y="2768670"/>
            <a:ext cx="6143178" cy="869469"/>
          </a:xfrm>
          <a:prstGeom prst="rect">
            <a:avLst/>
          </a:prstGeom>
        </p:spPr>
        <p:txBody>
          <a:bodyPr wrap="square">
            <a:spAutoFit/>
          </a:bodyPr>
          <a:lstStyle/>
          <a:p>
            <a:pPr marL="231775" lvl="1" indent="-222250" fontAlgn="base">
              <a:spcBef>
                <a:spcPts val="200"/>
              </a:spcBef>
              <a:spcAft>
                <a:spcPts val="100"/>
              </a:spcAft>
              <a:buFontTx/>
              <a:buBlip>
                <a:blip r:embed="rId3"/>
              </a:buBlip>
              <a:defRPr/>
            </a:pPr>
            <a:r>
              <a:rPr lang="en-US" sz="1600" dirty="0" smtClean="0">
                <a:solidFill>
                  <a:prstClr val="white"/>
                </a:solidFill>
                <a:effectLst>
                  <a:outerShdw blurRad="393700" algn="ctr" rotWithShape="0">
                    <a:prstClr val="black">
                      <a:alpha val="68000"/>
                    </a:prstClr>
                  </a:outerShdw>
                </a:effectLst>
                <a:latin typeface="Segoe Semibold" pitchFamily="34" charset="0"/>
              </a:rPr>
              <a:t>Give our customer and partners a timeframe for the release and stick to our plan – 3 years for Windows 7.</a:t>
            </a:r>
          </a:p>
          <a:p>
            <a:pPr marL="231775" lvl="1" indent="-222250" fontAlgn="base">
              <a:spcBef>
                <a:spcPts val="200"/>
              </a:spcBef>
              <a:spcAft>
                <a:spcPts val="100"/>
              </a:spcAft>
              <a:buFontTx/>
              <a:buBlip>
                <a:blip r:embed="rId3"/>
              </a:buBlip>
              <a:defRPr/>
            </a:pPr>
            <a:r>
              <a:rPr lang="en-US" sz="1600" dirty="0" smtClean="0">
                <a:solidFill>
                  <a:prstClr val="white"/>
                </a:solidFill>
                <a:effectLst>
                  <a:outerShdw blurRad="393700" algn="ctr" rotWithShape="0">
                    <a:prstClr val="black">
                      <a:alpha val="68000"/>
                    </a:prstClr>
                  </a:outerShdw>
                </a:effectLst>
                <a:latin typeface="Segoe Semibold" pitchFamily="34" charset="0"/>
              </a:rPr>
              <a:t>Disclose with higher degree of certainty and minimize changes </a:t>
            </a:r>
            <a:endParaRPr lang="en-US" sz="1600" dirty="0">
              <a:solidFill>
                <a:prstClr val="white"/>
              </a:solidFill>
              <a:effectLst>
                <a:outerShdw blurRad="393700" algn="ctr" rotWithShape="0">
                  <a:prstClr val="black">
                    <a:alpha val="68000"/>
                  </a:prstClr>
                </a:outerShdw>
              </a:effectLst>
              <a:latin typeface="Segoe Semibold" pitchFamily="34" charset="0"/>
            </a:endParaRPr>
          </a:p>
        </p:txBody>
      </p:sp>
      <p:grpSp>
        <p:nvGrpSpPr>
          <p:cNvPr id="5" name="Group 32"/>
          <p:cNvGrpSpPr/>
          <p:nvPr/>
        </p:nvGrpSpPr>
        <p:grpSpPr>
          <a:xfrm>
            <a:off x="350411" y="4013275"/>
            <a:ext cx="2210937" cy="609600"/>
            <a:chOff x="350411" y="3822402"/>
            <a:chExt cx="2210937" cy="609600"/>
          </a:xfrm>
        </p:grpSpPr>
        <p:sp>
          <p:nvSpPr>
            <p:cNvPr id="46" name="Rectangle 45"/>
            <p:cNvSpPr/>
            <p:nvPr/>
          </p:nvSpPr>
          <p:spPr bwMode="auto">
            <a:xfrm>
              <a:off x="350411" y="3822402"/>
              <a:ext cx="2210937" cy="609600"/>
            </a:xfrm>
            <a:prstGeom prst="rect">
              <a:avLst/>
            </a:prstGeom>
            <a:gradFill rotWithShape="1">
              <a:gsLst>
                <a:gs pos="0">
                  <a:srgbClr val="408054">
                    <a:shade val="15000"/>
                    <a:satMod val="180000"/>
                    <a:alpha val="70000"/>
                  </a:srgbClr>
                </a:gs>
                <a:gs pos="50000">
                  <a:srgbClr val="408054">
                    <a:shade val="45000"/>
                    <a:satMod val="170000"/>
                    <a:alpha val="70000"/>
                  </a:srgbClr>
                </a:gs>
                <a:gs pos="70000">
                  <a:srgbClr val="408054">
                    <a:tint val="99000"/>
                    <a:shade val="65000"/>
                    <a:satMod val="155000"/>
                    <a:alpha val="70000"/>
                  </a:srgbClr>
                </a:gs>
                <a:gs pos="100000">
                  <a:srgbClr val="408054">
                    <a:tint val="95500"/>
                    <a:shade val="100000"/>
                    <a:satMod val="155000"/>
                    <a:alpha val="70000"/>
                  </a:srgbClr>
                </a:gs>
              </a:gsLst>
              <a:lin ang="16200000" scaled="0"/>
            </a:gradFill>
            <a:ln>
              <a:noFill/>
              <a:headEnd/>
              <a:tailEn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08054">
                  <a:satMod val="300000"/>
                </a:srgbClr>
              </a:contourClr>
            </a:sp3d>
          </p:spPr>
          <p:txBody>
            <a:bodyPr vert="horz" wrap="square" lIns="76197" tIns="38098" rIns="76197" bIns="38098" numCol="1"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47" name="Rectangle 46"/>
            <p:cNvSpPr/>
            <p:nvPr/>
          </p:nvSpPr>
          <p:spPr>
            <a:xfrm>
              <a:off x="493976" y="3942536"/>
              <a:ext cx="1923806" cy="369332"/>
            </a:xfrm>
            <a:prstGeom prst="rect">
              <a:avLst/>
            </a:prstGeom>
          </p:spPr>
          <p:txBody>
            <a:bodyPr wrap="square">
              <a:spAutoFit/>
            </a:bodyPr>
            <a:lstStyle/>
            <a:p>
              <a:pPr marL="0" marR="0" lvl="0" indent="-342900" algn="ctr" defTabSz="914400" eaLnBrk="1" fontAlgn="base" latinLnBrk="0" hangingPunct="1">
                <a:lnSpc>
                  <a:spcPct val="90000"/>
                </a:lnSpc>
                <a:spcBef>
                  <a:spcPct val="0"/>
                </a:spcBef>
                <a:spcAft>
                  <a:spcPts val="1200"/>
                </a:spcAft>
                <a:buClrTx/>
                <a:buSzTx/>
                <a:buFontTx/>
                <a:buNone/>
                <a:tabLst/>
                <a:defRPr/>
              </a:pPr>
              <a:r>
                <a:rPr kumimoji="0" lang="en-US" sz="2000" b="0" i="0" u="none" strike="noStrike" kern="0" cap="none" spc="0" normalizeH="0" baseline="0" noProof="0" dirty="0" smtClean="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uLnTx/>
                  <a:uFillTx/>
                  <a:latin typeface="Segoe Semibold" pitchFamily="34" charset="0"/>
                </a:rPr>
                <a:t>Ecosystem</a:t>
              </a:r>
            </a:p>
          </p:txBody>
        </p:sp>
      </p:grpSp>
      <p:sp>
        <p:nvSpPr>
          <p:cNvPr id="48" name="Rectangle 47"/>
          <p:cNvSpPr/>
          <p:nvPr/>
        </p:nvSpPr>
        <p:spPr>
          <a:xfrm>
            <a:off x="2782457" y="3902577"/>
            <a:ext cx="5709913" cy="830997"/>
          </a:xfrm>
          <a:prstGeom prst="rect">
            <a:avLst/>
          </a:prstGeom>
        </p:spPr>
        <p:txBody>
          <a:bodyPr wrap="square">
            <a:spAutoFit/>
          </a:bodyPr>
          <a:lstStyle/>
          <a:p>
            <a:pPr marL="231775" lvl="1" indent="-222250" fontAlgn="base">
              <a:spcBef>
                <a:spcPts val="200"/>
              </a:spcBef>
              <a:spcAft>
                <a:spcPts val="100"/>
              </a:spcAft>
              <a:buFontTx/>
              <a:buBlip>
                <a:blip r:embed="rId3"/>
              </a:buBlip>
              <a:tabLst>
                <a:tab pos="2971800" algn="l"/>
              </a:tabLst>
              <a:defRPr/>
            </a:pPr>
            <a:r>
              <a:rPr lang="en-US" sz="1600" dirty="0" smtClean="0">
                <a:solidFill>
                  <a:prstClr val="white"/>
                </a:solidFill>
                <a:effectLst>
                  <a:outerShdw blurRad="393700" algn="ctr" rotWithShape="0">
                    <a:prstClr val="black">
                      <a:alpha val="68000"/>
                    </a:prstClr>
                  </a:outerShdw>
                </a:effectLst>
                <a:latin typeface="Segoe Semibold" pitchFamily="34" charset="0"/>
              </a:rPr>
              <a:t>Engaging with partners earlier and more closely to enable seamless experiences and compatibility across hardware, software and services </a:t>
            </a:r>
          </a:p>
        </p:txBody>
      </p:sp>
      <p:cxnSp>
        <p:nvCxnSpPr>
          <p:cNvPr id="49" name="Straight Connector 48"/>
          <p:cNvCxnSpPr/>
          <p:nvPr/>
        </p:nvCxnSpPr>
        <p:spPr>
          <a:xfrm rot="5400000">
            <a:off x="1318990" y="5954473"/>
            <a:ext cx="256032" cy="1588"/>
          </a:xfrm>
          <a:prstGeom prst="line">
            <a:avLst/>
          </a:prstGeom>
          <a:noFill/>
          <a:ln w="38100">
            <a:solidFill>
              <a:srgbClr val="FFFFFF">
                <a:lumMod val="75000"/>
              </a:srgbClr>
            </a:solidFill>
            <a:headEnd type="none" w="med" len="med"/>
            <a:tailEnd type="none" w="med" len="med"/>
          </a:ln>
          <a:effectLst>
            <a:outerShdw blurRad="38100" dist="254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rgbClr val="EABD00">
                <a:satMod val="300000"/>
              </a:srgbClr>
            </a:contourClr>
          </a:sp3d>
        </p:spPr>
      </p:cxnSp>
      <p:cxnSp>
        <p:nvCxnSpPr>
          <p:cNvPr id="50" name="Straight Connector 49"/>
          <p:cNvCxnSpPr/>
          <p:nvPr/>
        </p:nvCxnSpPr>
        <p:spPr>
          <a:xfrm rot="5400000">
            <a:off x="3985989" y="5954473"/>
            <a:ext cx="256032" cy="1588"/>
          </a:xfrm>
          <a:prstGeom prst="line">
            <a:avLst/>
          </a:prstGeom>
          <a:noFill/>
          <a:ln w="38100">
            <a:solidFill>
              <a:srgbClr val="FFFFFF">
                <a:lumMod val="75000"/>
              </a:srgbClr>
            </a:solidFill>
            <a:headEnd type="none" w="med" len="med"/>
            <a:tailEnd type="none" w="med" len="med"/>
          </a:ln>
          <a:effectLst>
            <a:outerShdw blurRad="38100" dist="254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rgbClr val="EABD00">
                <a:satMod val="300000"/>
              </a:srgbClr>
            </a:contourClr>
          </a:sp3d>
        </p:spPr>
      </p:cxnSp>
      <p:cxnSp>
        <p:nvCxnSpPr>
          <p:cNvPr id="51" name="Straight Connector 50"/>
          <p:cNvCxnSpPr/>
          <p:nvPr/>
        </p:nvCxnSpPr>
        <p:spPr>
          <a:xfrm rot="5400000">
            <a:off x="6349778" y="5954473"/>
            <a:ext cx="256032" cy="1588"/>
          </a:xfrm>
          <a:prstGeom prst="line">
            <a:avLst/>
          </a:prstGeom>
          <a:noFill/>
          <a:ln w="38100">
            <a:solidFill>
              <a:srgbClr val="FFFFFF">
                <a:lumMod val="75000"/>
              </a:srgbClr>
            </a:solidFill>
            <a:headEnd type="none" w="med" len="med"/>
            <a:tailEnd type="none" w="med" len="med"/>
          </a:ln>
          <a:effectLst>
            <a:outerShdw blurRad="38100" dist="254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rgbClr val="EABD00">
                <a:satMod val="300000"/>
              </a:srgbClr>
            </a:contourClr>
          </a:sp3d>
        </p:spPr>
      </p:cxnSp>
      <p:grpSp>
        <p:nvGrpSpPr>
          <p:cNvPr id="27" name="Group 26"/>
          <p:cNvGrpSpPr/>
          <p:nvPr/>
        </p:nvGrpSpPr>
        <p:grpSpPr>
          <a:xfrm>
            <a:off x="5095876" y="4835264"/>
            <a:ext cx="1649982" cy="940526"/>
            <a:chOff x="5095876" y="4835264"/>
            <a:chExt cx="1649982" cy="940526"/>
          </a:xfrm>
        </p:grpSpPr>
        <p:sp>
          <p:nvSpPr>
            <p:cNvPr id="29" name="Rounded Rectangle 28"/>
            <p:cNvSpPr/>
            <p:nvPr/>
          </p:nvSpPr>
          <p:spPr bwMode="auto">
            <a:xfrm rot="16200000">
              <a:off x="5710664" y="4307346"/>
              <a:ext cx="431075" cy="1486912"/>
            </a:xfrm>
            <a:prstGeom prst="roundRect">
              <a:avLst/>
            </a:prstGeom>
            <a:gradFill flip="none" rotWithShape="1">
              <a:gsLst>
                <a:gs pos="20000">
                  <a:srgbClr val="39639D">
                    <a:lumMod val="50000"/>
                  </a:srgbClr>
                </a:gs>
                <a:gs pos="100000">
                  <a:srgbClr val="ADADAD">
                    <a:alpha val="0"/>
                  </a:srgbClr>
                </a:gs>
              </a:gsLst>
              <a:lin ang="108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L="0" marR="0" lvl="0" indent="0" defTabSz="914400" eaLnBrk="1" fontAlgn="base" latinLnBrk="0" hangingPunct="1">
                <a:lnSpc>
                  <a:spcPct val="85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endParaRPr>
            </a:p>
          </p:txBody>
        </p:sp>
        <p:sp>
          <p:nvSpPr>
            <p:cNvPr id="52" name="Rectangle 51"/>
            <p:cNvSpPr/>
            <p:nvPr/>
          </p:nvSpPr>
          <p:spPr>
            <a:xfrm>
              <a:off x="5095876" y="4904677"/>
              <a:ext cx="1649982" cy="369332"/>
            </a:xfrm>
            <a:prstGeom prst="rect">
              <a:avLst/>
            </a:prstGeom>
          </p:spPr>
          <p:txBody>
            <a:bodyPr wrap="square">
              <a:spAutoFit/>
            </a:bodyPr>
            <a:lstStyle/>
            <a:p>
              <a:pPr algn="ctr" defTabSz="914063" fontAlgn="base">
                <a:lnSpc>
                  <a:spcPct val="90000"/>
                </a:lnSpc>
                <a:spcBef>
                  <a:spcPct val="0"/>
                </a:spcBef>
                <a:spcAft>
                  <a:spcPct val="0"/>
                </a:spcAft>
                <a:defRPr/>
              </a:pPr>
              <a:r>
                <a:rPr lang="en-US" sz="2000" b="1" dirty="0" smtClean="0">
                  <a:solidFill>
                    <a:srgbClr val="FFFFFF"/>
                  </a:solidFill>
                  <a:effectLst>
                    <a:outerShdw blurRad="431800" algn="ctr" rotWithShape="0">
                      <a:prstClr val="black">
                        <a:alpha val="94000"/>
                      </a:prstClr>
                    </a:outerShdw>
                  </a:effectLst>
                  <a:latin typeface="Segoe Semibold" pitchFamily="34" charset="0"/>
                </a:rPr>
                <a:t>We are here</a:t>
              </a:r>
            </a:p>
          </p:txBody>
        </p:sp>
        <p:sp>
          <p:nvSpPr>
            <p:cNvPr id="53" name="Isosceles Triangle 52"/>
            <p:cNvSpPr/>
            <p:nvPr/>
          </p:nvSpPr>
          <p:spPr bwMode="auto">
            <a:xfrm rot="10800000">
              <a:off x="5219972" y="5240213"/>
              <a:ext cx="1476104" cy="535577"/>
            </a:xfrm>
            <a:prstGeom prst="triangle">
              <a:avLst/>
            </a:prstGeom>
            <a:gradFill rotWithShape="1">
              <a:gsLst>
                <a:gs pos="0">
                  <a:srgbClr val="EABD00">
                    <a:shade val="15000"/>
                    <a:satMod val="180000"/>
                    <a:alpha val="34000"/>
                  </a:srgbClr>
                </a:gs>
                <a:gs pos="50000">
                  <a:srgbClr val="EABD00">
                    <a:shade val="45000"/>
                    <a:satMod val="170000"/>
                    <a:alpha val="66000"/>
                  </a:srgbClr>
                </a:gs>
                <a:gs pos="70000">
                  <a:srgbClr val="EABD00">
                    <a:tint val="99000"/>
                    <a:shade val="65000"/>
                    <a:satMod val="155000"/>
                    <a:alpha val="83000"/>
                  </a:srgbClr>
                </a:gs>
                <a:gs pos="100000">
                  <a:srgbClr val="EABD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rgbClr val="EABD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grpSp>
      <p:cxnSp>
        <p:nvCxnSpPr>
          <p:cNvPr id="54" name="Straight Connector 53"/>
          <p:cNvCxnSpPr/>
          <p:nvPr/>
        </p:nvCxnSpPr>
        <p:spPr>
          <a:xfrm rot="5400000">
            <a:off x="5433790" y="5967190"/>
            <a:ext cx="256032" cy="1588"/>
          </a:xfrm>
          <a:prstGeom prst="line">
            <a:avLst/>
          </a:prstGeom>
          <a:noFill/>
          <a:ln w="38100">
            <a:solidFill>
              <a:srgbClr val="FFFFFF">
                <a:lumMod val="75000"/>
              </a:srgbClr>
            </a:solidFill>
            <a:headEnd type="none" w="med" len="med"/>
            <a:tailEnd type="none" w="med" len="med"/>
          </a:ln>
          <a:effectLst>
            <a:outerShdw blurRad="38100" dist="254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rgbClr val="EABD00">
                <a:satMod val="300000"/>
              </a:srgbClr>
            </a:contourClr>
          </a:sp3d>
        </p:spPr>
      </p:cxnSp>
      <p:pic>
        <p:nvPicPr>
          <p:cNvPr id="28" name="Win7 logo" descr="C:\Users\petermck\Pictures\DVD_ART\BoxShots_Logos\Windows 7\Windows7_v_rgb_r.png"/>
          <p:cNvPicPr>
            <a:picLocks noChangeAspect="1" noChangeArrowheads="1"/>
          </p:cNvPicPr>
          <p:nvPr/>
        </p:nvPicPr>
        <p:blipFill>
          <a:blip r:embed="rId4" cstate="email"/>
          <a:srcRect/>
          <a:stretch>
            <a:fillRect/>
          </a:stretch>
        </p:blipFill>
        <p:spPr bwMode="invGray">
          <a:xfrm>
            <a:off x="2547365" y="691236"/>
            <a:ext cx="4049241" cy="2307996"/>
          </a:xfrm>
          <a:prstGeom prst="rect">
            <a:avLst/>
          </a:prstGeom>
          <a:noFill/>
          <a:effectLst>
            <a:outerShdw blurRad="50800" dist="38100" dir="2700000" algn="tl" rotWithShape="0">
              <a:prstClr val="black">
                <a:alpha val="40000"/>
              </a:prstClr>
            </a:outerShdw>
          </a:effectLst>
        </p:spPr>
      </p:pic>
      <p:sp>
        <p:nvSpPr>
          <p:cNvPr id="34" name="Rectangle 33"/>
          <p:cNvSpPr/>
          <p:nvPr/>
        </p:nvSpPr>
        <p:spPr>
          <a:xfrm>
            <a:off x="1328937" y="2967335"/>
            <a:ext cx="6486135"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Over 8,000,000 Downloads</a:t>
            </a:r>
          </a:p>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the Beta / RC</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1.11111E-6 L 0.1151 -1.11111E-6 " pathEditMode="relative" rAng="0" ptsTypes="AA">
                                      <p:cBhvr>
                                        <p:cTn id="6" dur="500" fill="hold"/>
                                        <p:tgtEl>
                                          <p:spTgt spid="27"/>
                                        </p:tgtEl>
                                        <p:attrNameLst>
                                          <p:attrName>ppt_x</p:attrName>
                                          <p:attrName>ppt_y</p:attrName>
                                        </p:attrNameLst>
                                      </p:cBhvr>
                                      <p:rCtr x="57" y="0"/>
                                    </p:animMotion>
                                  </p:childTnLst>
                                </p:cTn>
                              </p:par>
                            </p:childTnLst>
                          </p:cTn>
                        </p:par>
                        <p:par>
                          <p:cTn id="7" fill="hold">
                            <p:stCondLst>
                              <p:cond delay="500"/>
                            </p:stCondLst>
                            <p:childTnLst>
                              <p:par>
                                <p:cTn id="8" presetID="1" presetClass="exit"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hidden"/>
                                      </p:to>
                                    </p:set>
                                  </p:childTnLst>
                                </p:cTn>
                              </p:par>
                            </p:childTnLst>
                          </p:cTn>
                        </p:par>
                        <p:par>
                          <p:cTn id="28" fill="hold">
                            <p:stCondLst>
                              <p:cond delay="500"/>
                            </p:stCondLst>
                            <p:childTnLst>
                              <p:par>
                                <p:cTn id="29" presetID="15"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 calcmode="lin" valueType="num">
                                      <p:cBhvr>
                                        <p:cTn id="33" dur="5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4" dur="50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
                            </p:stCondLst>
                            <p:childTnLst>
                              <p:par>
                                <p:cTn id="36" presetID="47"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anim calcmode="lin" valueType="num">
                                      <p:cBhvr>
                                        <p:cTn id="39" dur="500" fill="hold"/>
                                        <p:tgtEl>
                                          <p:spTgt spid="34"/>
                                        </p:tgtEl>
                                        <p:attrNameLst>
                                          <p:attrName>ppt_x</p:attrName>
                                        </p:attrNameLst>
                                      </p:cBhvr>
                                      <p:tavLst>
                                        <p:tav tm="0">
                                          <p:val>
                                            <p:strVal val="#ppt_x"/>
                                          </p:val>
                                        </p:tav>
                                        <p:tav tm="100000">
                                          <p:val>
                                            <p:strVal val="#ppt_x"/>
                                          </p:val>
                                        </p:tav>
                                      </p:tavLst>
                                    </p:anim>
                                    <p:anim calcmode="lin" valueType="num">
                                      <p:cBhvr>
                                        <p:cTn id="40"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P spid="32" grpId="0" animBg="1"/>
      <p:bldP spid="33" grpId="0" animBg="1"/>
      <p:bldP spid="40" grpId="0"/>
      <p:bldP spid="44" grpId="0"/>
      <p:bldP spid="48"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412694"/>
          </a:xfrm>
        </p:spPr>
        <p:txBody>
          <a:bodyPr/>
          <a:lstStyle/>
          <a:p>
            <a:pPr lvl="0">
              <a:defRPr/>
            </a:pPr>
            <a:r>
              <a:rPr lang="en-US" sz="3000" dirty="0">
                <a:latin typeface="Segoe" pitchFamily="34" charset="0"/>
              </a:rPr>
              <a:t>Windows 7 Builds on Windows Vista</a:t>
            </a:r>
            <a:r>
              <a:rPr lang="en-US" sz="4000" dirty="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rPr>
              <a:t/>
            </a:r>
            <a:br>
              <a:rPr lang="en-US" sz="4000" dirty="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rPr>
            </a:br>
            <a:r>
              <a:rPr lang="en-US" sz="2400" dirty="0">
                <a:solidFill>
                  <a:srgbClr val="FFFFFF"/>
                </a:solidFill>
                <a:effectLst>
                  <a:outerShdw blurRad="50800" dist="38100" dir="2700000" algn="tl" rotWithShape="0">
                    <a:prstClr val="black">
                      <a:alpha val="40000"/>
                    </a:prstClr>
                  </a:outerShdw>
                </a:effectLst>
                <a:latin typeface="Segoe" pitchFamily="34" charset="0"/>
              </a:rPr>
              <a:t>Deployment, Testing, and Pilots Today Will Continue to Pay Off</a:t>
            </a:r>
            <a:br>
              <a:rPr lang="en-US" sz="2400" dirty="0">
                <a:solidFill>
                  <a:srgbClr val="FFFFFF"/>
                </a:solidFill>
                <a:effectLst>
                  <a:outerShdw blurRad="50800" dist="38100" dir="2700000" algn="tl" rotWithShape="0">
                    <a:prstClr val="black">
                      <a:alpha val="40000"/>
                    </a:prstClr>
                  </a:outerShdw>
                </a:effectLst>
                <a:latin typeface="Segoe" pitchFamily="34" charset="0"/>
              </a:rPr>
            </a:br>
            <a:endParaRPr lang="en-US" dirty="0"/>
          </a:p>
        </p:txBody>
      </p:sp>
      <p:grpSp>
        <p:nvGrpSpPr>
          <p:cNvPr id="3" name="Group 47"/>
          <p:cNvGrpSpPr/>
          <p:nvPr/>
        </p:nvGrpSpPr>
        <p:grpSpPr>
          <a:xfrm>
            <a:off x="-2" y="1405719"/>
            <a:ext cx="9144002" cy="5452281"/>
            <a:chOff x="-2" y="1692876"/>
            <a:chExt cx="9144002" cy="5165124"/>
          </a:xfrm>
        </p:grpSpPr>
        <p:sp>
          <p:nvSpPr>
            <p:cNvPr id="20" name="Rectangle 19"/>
            <p:cNvSpPr/>
            <p:nvPr/>
          </p:nvSpPr>
          <p:spPr bwMode="auto">
            <a:xfrm rot="5400000">
              <a:off x="1989437" y="-296563"/>
              <a:ext cx="5165124" cy="9144002"/>
            </a:xfrm>
            <a:prstGeom prst="rect">
              <a:avLst/>
            </a:prstGeom>
            <a:gradFill rotWithShape="1">
              <a:gsLst>
                <a:gs pos="0">
                  <a:sysClr val="windowText" lastClr="000000">
                    <a:alpha val="51000"/>
                  </a:sysClr>
                </a:gs>
                <a:gs pos="50000">
                  <a:sysClr val="windowText" lastClr="000000">
                    <a:lumMod val="95000"/>
                    <a:lumOff val="5000"/>
                    <a:alpha val="45000"/>
                  </a:sysClr>
                </a:gs>
                <a:gs pos="100000">
                  <a:sysClr val="windowText" lastClr="000000">
                    <a:alpha val="0"/>
                  </a:sysClr>
                </a:gs>
              </a:gsLst>
              <a:lin ang="16200000" scaled="0"/>
            </a:gradFill>
            <a:ln>
              <a:solidFill>
                <a:srgbClr val="39639D">
                  <a:lumMod val="75000"/>
                </a:srgbClr>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prstMaterial="flat">
              <a:contourClr>
                <a:srgbClr val="EABD00">
                  <a:satMod val="300000"/>
                </a:srgbClr>
              </a:contourClr>
            </a:sp3d>
          </p:spPr>
          <p:txBody>
            <a:bodyPr vert="horz" wrap="square" lIns="91436" tIns="45718" rIns="91436" bIns="45718"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prstClr val="white"/>
                </a:solidFill>
                <a:effectLst/>
                <a:uLnTx/>
                <a:uFillTx/>
                <a:latin typeface="Segoe"/>
                <a:ea typeface="+mn-ea"/>
                <a:cs typeface="+mn-cs"/>
              </a:endParaRPr>
            </a:p>
          </p:txBody>
        </p:sp>
        <p:grpSp>
          <p:nvGrpSpPr>
            <p:cNvPr id="4" name="Group 41"/>
            <p:cNvGrpSpPr/>
            <p:nvPr/>
          </p:nvGrpSpPr>
          <p:grpSpPr>
            <a:xfrm>
              <a:off x="341192" y="1912668"/>
              <a:ext cx="7683689" cy="1748848"/>
              <a:chOff x="681003" y="1912668"/>
              <a:chExt cx="7683689" cy="1748848"/>
            </a:xfrm>
          </p:grpSpPr>
          <p:sp>
            <p:nvSpPr>
              <p:cNvPr id="22" name="TextBox 21"/>
              <p:cNvSpPr txBox="1"/>
              <p:nvPr/>
            </p:nvSpPr>
            <p:spPr>
              <a:xfrm>
                <a:off x="681003" y="2463662"/>
                <a:ext cx="7683689" cy="1197854"/>
              </a:xfrm>
              <a:prstGeom prst="rect">
                <a:avLst/>
              </a:prstGeom>
              <a:noFill/>
            </p:spPr>
            <p:txBody>
              <a:bodyPr wrap="square" rtlCol="0">
                <a:spAutoFit/>
              </a:bodyPr>
              <a:lstStyle/>
              <a:p>
                <a:pPr marL="1023938" marR="0" lvl="1" indent="-55563"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Semibold" pitchFamily="34" charset="0"/>
                  </a:rPr>
                  <a:t>Similar Compatibility: </a:t>
                </a:r>
              </a:p>
              <a:p>
                <a:pPr marL="1309688" marR="0" lvl="1" indent="-341313" defTabSz="914400" eaLnBrk="1" fontAlgn="base" latinLnBrk="0" hangingPunct="1">
                  <a:lnSpc>
                    <a:spcPct val="100000"/>
                  </a:lnSpc>
                  <a:spcBef>
                    <a:spcPts val="200"/>
                  </a:spcBef>
                  <a:spcAft>
                    <a:spcPts val="100"/>
                  </a:spcAft>
                  <a:buClrTx/>
                  <a:buSzTx/>
                  <a:buFontTx/>
                  <a:buBlip>
                    <a:blip r:embed="rId3"/>
                  </a:buBlip>
                  <a:tabLst/>
                  <a:defRPr/>
                </a:pPr>
                <a:r>
                  <a:rPr kumimoji="0" lang="en-US" sz="1600" b="0" i="0" u="none" strike="noStrike" kern="0" cap="none" spc="0" normalizeH="0" baseline="0" noProof="0" dirty="0" smtClean="0">
                    <a:ln>
                      <a:noFill/>
                    </a:ln>
                    <a:solidFill>
                      <a:prstClr val="white"/>
                    </a:solidFill>
                    <a:effectLst>
                      <a:outerShdw blurRad="393700" algn="ctr" rotWithShape="0">
                        <a:prstClr val="black">
                          <a:alpha val="68000"/>
                        </a:prstClr>
                      </a:outerShdw>
                    </a:effectLst>
                    <a:uLnTx/>
                    <a:uFillTx/>
                    <a:latin typeface="Segoe Semibold" pitchFamily="34" charset="0"/>
                  </a:rPr>
                  <a:t>Most software that runs on Windows Vista will run on Windows 7. Exceptions will be low level code (AV, Firewall, Imaging, etc).  </a:t>
                </a:r>
              </a:p>
              <a:p>
                <a:pPr marL="1309688" marR="0" lvl="1" indent="-341313" defTabSz="914400" eaLnBrk="1" fontAlgn="base" latinLnBrk="0" hangingPunct="1">
                  <a:lnSpc>
                    <a:spcPct val="100000"/>
                  </a:lnSpc>
                  <a:spcBef>
                    <a:spcPts val="200"/>
                  </a:spcBef>
                  <a:spcAft>
                    <a:spcPts val="100"/>
                  </a:spcAft>
                  <a:buClrTx/>
                  <a:buSzTx/>
                  <a:buFontTx/>
                  <a:buBlip>
                    <a:blip r:embed="rId3"/>
                  </a:buBlip>
                  <a:tabLst/>
                  <a:defRPr/>
                </a:pPr>
                <a:r>
                  <a:rPr kumimoji="0" lang="en-US" sz="1600" b="0" i="0" u="none" strike="noStrike" kern="0" cap="none" spc="0" normalizeH="0" baseline="0" noProof="0" dirty="0" smtClean="0">
                    <a:ln>
                      <a:noFill/>
                    </a:ln>
                    <a:solidFill>
                      <a:prstClr val="white"/>
                    </a:solidFill>
                    <a:effectLst>
                      <a:outerShdw blurRad="393700" algn="ctr" rotWithShape="0">
                        <a:prstClr val="black">
                          <a:alpha val="68000"/>
                        </a:prstClr>
                      </a:outerShdw>
                    </a:effectLst>
                    <a:uLnTx/>
                    <a:uFillTx/>
                    <a:latin typeface="Segoe Semibold" pitchFamily="34" charset="0"/>
                  </a:rPr>
                  <a:t>Hardware that runs Windows Vista well will run Windows 7 well.</a:t>
                </a:r>
              </a:p>
            </p:txBody>
          </p:sp>
          <p:pic>
            <p:nvPicPr>
              <p:cNvPr id="23" name="Picture 22" descr="C:\Documents and Settings\Freelance1\Desktop\Windows Vista Logo Horizontal W.png"/>
              <p:cNvPicPr>
                <a:picLocks noChangeAspect="1" noChangeArrowheads="1"/>
              </p:cNvPicPr>
              <p:nvPr/>
            </p:nvPicPr>
            <p:blipFill>
              <a:blip r:embed="rId4" cstate="email"/>
              <a:stretch>
                <a:fillRect/>
              </a:stretch>
            </p:blipFill>
            <p:spPr bwMode="auto">
              <a:xfrm>
                <a:off x="3530882" y="1912668"/>
                <a:ext cx="2857527" cy="433120"/>
              </a:xfrm>
              <a:prstGeom prst="rect">
                <a:avLst/>
              </a:prstGeom>
              <a:noFill/>
            </p:spPr>
          </p:pic>
        </p:grpSp>
      </p:grpSp>
      <p:grpSp>
        <p:nvGrpSpPr>
          <p:cNvPr id="5" name="Group 46"/>
          <p:cNvGrpSpPr/>
          <p:nvPr/>
        </p:nvGrpSpPr>
        <p:grpSpPr>
          <a:xfrm>
            <a:off x="-2" y="3695804"/>
            <a:ext cx="9144002" cy="3162196"/>
            <a:chOff x="-2" y="3695804"/>
            <a:chExt cx="9144002" cy="3162196"/>
          </a:xfrm>
        </p:grpSpPr>
        <p:sp>
          <p:nvSpPr>
            <p:cNvPr id="25" name="Rectangle 24"/>
            <p:cNvSpPr/>
            <p:nvPr/>
          </p:nvSpPr>
          <p:spPr bwMode="auto">
            <a:xfrm rot="5400000">
              <a:off x="2990901" y="704901"/>
              <a:ext cx="3162196" cy="9144002"/>
            </a:xfrm>
            <a:prstGeom prst="rect">
              <a:avLst/>
            </a:prstGeom>
            <a:gradFill rotWithShape="1">
              <a:gsLst>
                <a:gs pos="0">
                  <a:sysClr val="windowText" lastClr="000000">
                    <a:alpha val="51000"/>
                  </a:sysClr>
                </a:gs>
                <a:gs pos="50000">
                  <a:sysClr val="windowText" lastClr="000000">
                    <a:lumMod val="95000"/>
                    <a:lumOff val="5000"/>
                    <a:alpha val="45000"/>
                  </a:sysClr>
                </a:gs>
                <a:gs pos="100000">
                  <a:sysClr val="windowText" lastClr="000000">
                    <a:alpha val="0"/>
                  </a:sysClr>
                </a:gs>
              </a:gsLst>
              <a:lin ang="16200000" scaled="0"/>
            </a:gradFill>
            <a:ln>
              <a:solidFill>
                <a:srgbClr val="39639D">
                  <a:lumMod val="75000"/>
                </a:srgbClr>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prstMaterial="flat">
              <a:contourClr>
                <a:srgbClr val="EABD00">
                  <a:satMod val="300000"/>
                </a:srgbClr>
              </a:contourClr>
            </a:sp3d>
          </p:spPr>
          <p:txBody>
            <a:bodyPr vert="horz" wrap="square" lIns="91436" tIns="45718" rIns="91436" bIns="45718"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prstClr val="white"/>
                </a:solidFill>
                <a:effectLst/>
                <a:uLnTx/>
                <a:uFillTx/>
                <a:latin typeface="Segoe"/>
                <a:ea typeface="+mn-ea"/>
                <a:cs typeface="+mn-cs"/>
              </a:endParaRPr>
            </a:p>
          </p:txBody>
        </p:sp>
        <p:pic>
          <p:nvPicPr>
            <p:cNvPr id="26" name="Picture 25" descr="WV-SP1_h_bL_r.png"/>
            <p:cNvPicPr>
              <a:picLocks noChangeAspect="1"/>
            </p:cNvPicPr>
            <p:nvPr/>
          </p:nvPicPr>
          <p:blipFill>
            <a:blip r:embed="rId5" cstate="email"/>
            <a:stretch>
              <a:fillRect/>
            </a:stretch>
          </p:blipFill>
          <p:spPr>
            <a:xfrm>
              <a:off x="3474265" y="3902040"/>
              <a:ext cx="2148613" cy="588879"/>
            </a:xfrm>
            <a:prstGeom prst="rect">
              <a:avLst/>
            </a:prstGeom>
            <a:noFill/>
            <a:ln>
              <a:noFill/>
            </a:ln>
          </p:spPr>
        </p:pic>
        <p:sp>
          <p:nvSpPr>
            <p:cNvPr id="27" name="TextBox 26"/>
            <p:cNvSpPr txBox="1"/>
            <p:nvPr/>
          </p:nvSpPr>
          <p:spPr>
            <a:xfrm>
              <a:off x="1296528" y="4583412"/>
              <a:ext cx="7397087" cy="40011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Semibold" pitchFamily="34" charset="0"/>
                </a:rPr>
                <a:t>Few Changes:  </a:t>
              </a: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Semibold" pitchFamily="34" charset="0"/>
                </a:rPr>
                <a:t>Focus on quality and reliability improvements</a:t>
              </a:r>
            </a:p>
          </p:txBody>
        </p:sp>
      </p:grpSp>
      <p:grpSp>
        <p:nvGrpSpPr>
          <p:cNvPr id="6" name="Group 45"/>
          <p:cNvGrpSpPr/>
          <p:nvPr/>
        </p:nvGrpSpPr>
        <p:grpSpPr>
          <a:xfrm>
            <a:off x="-2" y="5228042"/>
            <a:ext cx="9144002" cy="1629958"/>
            <a:chOff x="-2" y="5228042"/>
            <a:chExt cx="9144002" cy="1629958"/>
          </a:xfrm>
        </p:grpSpPr>
        <p:sp>
          <p:nvSpPr>
            <p:cNvPr id="30" name="Rectangle 29"/>
            <p:cNvSpPr/>
            <p:nvPr/>
          </p:nvSpPr>
          <p:spPr bwMode="auto">
            <a:xfrm rot="5400000">
              <a:off x="3757020" y="1471020"/>
              <a:ext cx="1629958" cy="9144002"/>
            </a:xfrm>
            <a:prstGeom prst="rect">
              <a:avLst/>
            </a:prstGeom>
            <a:gradFill rotWithShape="1">
              <a:gsLst>
                <a:gs pos="0">
                  <a:sysClr val="windowText" lastClr="000000">
                    <a:alpha val="51000"/>
                  </a:sysClr>
                </a:gs>
                <a:gs pos="50000">
                  <a:sysClr val="windowText" lastClr="000000">
                    <a:lumMod val="95000"/>
                    <a:lumOff val="5000"/>
                    <a:alpha val="45000"/>
                  </a:sysClr>
                </a:gs>
                <a:gs pos="100000">
                  <a:sysClr val="windowText" lastClr="000000">
                    <a:alpha val="0"/>
                  </a:sysClr>
                </a:gs>
              </a:gsLst>
              <a:lin ang="16200000" scaled="0"/>
            </a:gradFill>
            <a:ln>
              <a:solidFill>
                <a:srgbClr val="39639D">
                  <a:lumMod val="75000"/>
                </a:srgbClr>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prstMaterial="flat">
              <a:contourClr>
                <a:srgbClr val="EABD00">
                  <a:satMod val="300000"/>
                </a:srgbClr>
              </a:contourClr>
            </a:sp3d>
          </p:spPr>
          <p:txBody>
            <a:bodyPr vert="horz" wrap="square" lIns="91436" tIns="45718" rIns="91436" bIns="45718"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prstClr val="white"/>
                </a:solidFill>
                <a:effectLst/>
                <a:uLnTx/>
                <a:uFillTx/>
                <a:latin typeface="Segoe"/>
                <a:ea typeface="+mn-ea"/>
                <a:cs typeface="+mn-cs"/>
              </a:endParaRPr>
            </a:p>
          </p:txBody>
        </p:sp>
        <p:pic>
          <p:nvPicPr>
            <p:cNvPr id="31" name="Picture 30" descr="C:\Documents and Settings\Freelance1\Desktop\Windows Vista Logo Horizontal W.png"/>
            <p:cNvPicPr preferRelativeResize="0">
              <a:picLocks noChangeArrowheads="1"/>
            </p:cNvPicPr>
            <p:nvPr/>
          </p:nvPicPr>
          <p:blipFill>
            <a:blip r:embed="rId6" cstate="email"/>
            <a:stretch>
              <a:fillRect/>
            </a:stretch>
          </p:blipFill>
          <p:spPr bwMode="auto">
            <a:xfrm>
              <a:off x="3391385" y="5350124"/>
              <a:ext cx="2312757" cy="463822"/>
            </a:xfrm>
            <a:prstGeom prst="rect">
              <a:avLst/>
            </a:prstGeom>
            <a:noFill/>
          </p:spPr>
        </p:pic>
        <p:sp>
          <p:nvSpPr>
            <p:cNvPr id="32" name="TextBox 31"/>
            <p:cNvSpPr txBox="1"/>
            <p:nvPr/>
          </p:nvSpPr>
          <p:spPr>
            <a:xfrm>
              <a:off x="1371600" y="5905176"/>
              <a:ext cx="6324600" cy="707886"/>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Semibold" pitchFamily="34" charset="0"/>
                </a:rPr>
                <a:t>Deep Changes:  </a:t>
              </a: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Semibold" pitchFamily="34" charset="0"/>
                </a:rPr>
                <a:t>New models for security, drivers, deployment, and networking</a:t>
              </a:r>
            </a:p>
          </p:txBody>
        </p:sp>
      </p:grpSp>
      <p:pic>
        <p:nvPicPr>
          <p:cNvPr id="33" name="Picture 2" descr="c:\users\petermck\pictures\dvd_art\artwork_imagery\shapes and graphics\arrows - arrow\blue gradient collection\arrow 0 blue arrow curved 6.png"/>
          <p:cNvPicPr>
            <a:picLocks noChangeAspect="1" noChangeArrowheads="1"/>
          </p:cNvPicPr>
          <p:nvPr/>
        </p:nvPicPr>
        <p:blipFill>
          <a:blip r:embed="rId7" cstate="email">
            <a:duotone>
              <a:srgbClr val="2DA2BF">
                <a:shade val="45000"/>
                <a:satMod val="135000"/>
              </a:srgbClr>
              <a:prstClr val="white"/>
            </a:duotone>
          </a:blip>
          <a:srcRect/>
          <a:stretch>
            <a:fillRect/>
          </a:stretch>
        </p:blipFill>
        <p:spPr bwMode="auto">
          <a:xfrm rot="5400000">
            <a:off x="-252535" y="4575888"/>
            <a:ext cx="2092557" cy="1445998"/>
          </a:xfrm>
          <a:prstGeom prst="rect">
            <a:avLst/>
          </a:prstGeom>
          <a:noFill/>
        </p:spPr>
      </p:pic>
      <p:pic>
        <p:nvPicPr>
          <p:cNvPr id="34" name="Picture 2" descr="c:\users\petermck\pictures\dvd_art\artwork_imagery\shapes and graphics\arrows - arrow\blue gradient collection\arrow 0 blue arrow curved 6.png"/>
          <p:cNvPicPr>
            <a:picLocks noChangeAspect="1" noChangeArrowheads="1"/>
          </p:cNvPicPr>
          <p:nvPr/>
        </p:nvPicPr>
        <p:blipFill>
          <a:blip r:embed="rId7" cstate="email">
            <a:duotone>
              <a:srgbClr val="2DA2BF">
                <a:shade val="45000"/>
                <a:satMod val="135000"/>
              </a:srgbClr>
              <a:prstClr val="white"/>
            </a:duotone>
          </a:blip>
          <a:srcRect/>
          <a:stretch>
            <a:fillRect/>
          </a:stretch>
        </p:blipFill>
        <p:spPr bwMode="auto">
          <a:xfrm rot="16200000" flipH="1">
            <a:off x="7410568" y="2948914"/>
            <a:ext cx="2092557" cy="1445998"/>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81698"/>
          </a:xfrm>
        </p:spPr>
        <p:txBody>
          <a:bodyPr/>
          <a:lstStyle/>
          <a:p>
            <a:r>
              <a:rPr lang="en-US" sz="3000" dirty="0">
                <a:latin typeface="Segoe" pitchFamily="34" charset="0"/>
              </a:rPr>
              <a:t>Most Secure</a:t>
            </a:r>
            <a:r>
              <a:rPr lang="en-US" sz="4000" dirty="0" smtClean="0"/>
              <a:t/>
            </a:r>
            <a:br>
              <a:rPr lang="en-US" sz="4000" dirty="0" smtClean="0"/>
            </a:br>
            <a:r>
              <a:rPr lang="en-US" sz="1200" dirty="0" smtClean="0">
                <a:hlinkClick r:id="rId3"/>
              </a:rPr>
              <a:t>http</a:t>
            </a:r>
            <a:r>
              <a:rPr lang="en-US" sz="1200" dirty="0">
                <a:hlinkClick r:id="rId3"/>
              </a:rPr>
              <a:t>://blogs.technet.com/security/archive/2008/10/27/download-h1-2008-desktop-vuln-report.aspx</a:t>
            </a:r>
            <a:r>
              <a:rPr lang="en-US" sz="1200" dirty="0"/>
              <a:t> </a:t>
            </a:r>
          </a:p>
        </p:txBody>
      </p:sp>
      <p:grpSp>
        <p:nvGrpSpPr>
          <p:cNvPr id="3" name="Group 21"/>
          <p:cNvGrpSpPr/>
          <p:nvPr/>
        </p:nvGrpSpPr>
        <p:grpSpPr>
          <a:xfrm>
            <a:off x="632388" y="974115"/>
            <a:ext cx="7904861" cy="5492108"/>
            <a:chOff x="632388" y="974115"/>
            <a:chExt cx="7904861" cy="5492108"/>
          </a:xfrm>
        </p:grpSpPr>
        <p:sp>
          <p:nvSpPr>
            <p:cNvPr id="4" name="Rectangle 3"/>
            <p:cNvSpPr/>
            <p:nvPr/>
          </p:nvSpPr>
          <p:spPr>
            <a:xfrm>
              <a:off x="632388" y="4619564"/>
              <a:ext cx="7904861" cy="1846659"/>
            </a:xfrm>
            <a:prstGeom prst="rect">
              <a:avLst/>
            </a:prstGeom>
          </p:spPr>
          <p:txBody>
            <a:bodyPr wrap="square">
              <a:spAutoFit/>
            </a:bodyPr>
            <a:lstStyle/>
            <a:p>
              <a:r>
                <a:rPr lang="en-US" sz="1600" b="1" dirty="0" smtClean="0">
                  <a:effectLst>
                    <a:outerShdw blurRad="38100" dist="38100" dir="2700000" algn="tl">
                      <a:srgbClr val="000000">
                        <a:alpha val="43137"/>
                      </a:srgbClr>
                    </a:outerShdw>
                  </a:effectLst>
                </a:rPr>
                <a:t>THE KEY FINDINGS FOR 1H08: </a:t>
              </a:r>
            </a:p>
            <a:p>
              <a:pPr marL="230188" indent="-230188">
                <a:buFont typeface="Arial" pitchFamily="34" charset="0"/>
                <a:buChar char="•"/>
              </a:pPr>
              <a:r>
                <a:rPr lang="en-US" sz="1400" dirty="0" smtClean="0">
                  <a:effectLst>
                    <a:outerShdw blurRad="38100" dist="38100" dir="2700000" algn="tl">
                      <a:srgbClr val="000000">
                        <a:alpha val="43137"/>
                      </a:srgbClr>
                    </a:outerShdw>
                  </a:effectLst>
                </a:rPr>
                <a:t>Microsoft had the lowest average Days of Risk for all vulnerabilities fixed at 24.22 days, with the next closest vendor at 72 days. </a:t>
              </a:r>
            </a:p>
            <a:p>
              <a:pPr marL="230188" indent="-230188">
                <a:buFont typeface="Arial" pitchFamily="34" charset="0"/>
                <a:buChar char="•"/>
              </a:pPr>
              <a:r>
                <a:rPr lang="en-US" sz="1400" dirty="0" smtClean="0">
                  <a:effectLst>
                    <a:outerShdw blurRad="38100" dist="38100" dir="2700000" algn="tl">
                      <a:srgbClr val="000000">
                        <a:alpha val="43137"/>
                      </a:srgbClr>
                    </a:outerShdw>
                  </a:effectLst>
                </a:rPr>
                <a:t>For desktop OS vulnerabilities, Windows Vista had the fewest vulnerabilities in 1H08 at 21.  The next lowest number was Windows XP SP2 at 26. </a:t>
              </a:r>
            </a:p>
            <a:p>
              <a:pPr marL="230188" indent="-230188">
                <a:buFont typeface="Arial" pitchFamily="34" charset="0"/>
                <a:buChar char="•"/>
              </a:pPr>
              <a:r>
                <a:rPr lang="en-US" sz="1400" dirty="0" smtClean="0">
                  <a:effectLst>
                    <a:outerShdw blurRad="38100" dist="38100" dir="2700000" algn="tl">
                      <a:srgbClr val="000000">
                        <a:alpha val="43137"/>
                      </a:srgbClr>
                    </a:outerShdw>
                  </a:effectLst>
                </a:rPr>
                <a:t>Windows Vista customers experienced full or partial mitigation for 46% of the 26 vulnerabilities affecting Windows XP SP2 in 1H08, but also experienced one additional vulnerability in new code. </a:t>
              </a:r>
              <a:endParaRPr lang="en-US" sz="1400" dirty="0">
                <a:effectLst>
                  <a:outerShdw blurRad="38100" dist="38100" dir="2700000" algn="tl">
                    <a:srgbClr val="000000">
                      <a:alpha val="43137"/>
                    </a:srgbClr>
                  </a:outerShdw>
                </a:effectLst>
              </a:endParaRPr>
            </a:p>
          </p:txBody>
        </p:sp>
        <p:sp>
          <p:nvSpPr>
            <p:cNvPr id="5" name="Rectangle 4"/>
            <p:cNvSpPr/>
            <p:nvPr/>
          </p:nvSpPr>
          <p:spPr>
            <a:xfrm>
              <a:off x="1264777" y="4214806"/>
              <a:ext cx="6503350" cy="230832"/>
            </a:xfrm>
            <a:prstGeom prst="rect">
              <a:avLst/>
            </a:prstGeom>
          </p:spPr>
          <p:txBody>
            <a:bodyPr wrap="square">
              <a:spAutoFit/>
            </a:bodyPr>
            <a:lstStyle/>
            <a:p>
              <a:pPr algn="ctr"/>
              <a:r>
                <a:rPr lang="en-US" sz="900" dirty="0" smtClean="0">
                  <a:hlinkClick r:id="rId3"/>
                </a:rPr>
                <a:t>http://blogs.technet.com/security/archive/2008/10/27/download-h1-2008-desktop-vuln-report.aspx</a:t>
              </a:r>
              <a:r>
                <a:rPr lang="en-US" sz="900" dirty="0" smtClean="0"/>
                <a:t> </a:t>
              </a:r>
              <a:endParaRPr lang="en-US" sz="900" dirty="0"/>
            </a:p>
          </p:txBody>
        </p:sp>
        <p:pic>
          <p:nvPicPr>
            <p:cNvPr id="45059" name="Picture 3"/>
            <p:cNvPicPr>
              <a:picLocks noChangeAspect="1" noChangeArrowheads="1"/>
            </p:cNvPicPr>
            <p:nvPr/>
          </p:nvPicPr>
          <p:blipFill>
            <a:blip r:embed="rId4" cstate="email"/>
            <a:srcRect/>
            <a:stretch>
              <a:fillRect/>
            </a:stretch>
          </p:blipFill>
          <p:spPr bwMode="auto">
            <a:xfrm>
              <a:off x="2277202" y="974115"/>
              <a:ext cx="4577128" cy="3242806"/>
            </a:xfrm>
            <a:prstGeom prst="rect">
              <a:avLst/>
            </a:prstGeom>
            <a:noFill/>
            <a:ln w="9525">
              <a:noFill/>
              <a:miter lim="800000"/>
              <a:headEnd/>
              <a:tailEnd/>
            </a:ln>
          </p:spPr>
        </p:pic>
      </p:grpSp>
      <p:grpSp>
        <p:nvGrpSpPr>
          <p:cNvPr id="7" name="Group 16"/>
          <p:cNvGrpSpPr/>
          <p:nvPr/>
        </p:nvGrpSpPr>
        <p:grpSpPr>
          <a:xfrm>
            <a:off x="1845718" y="1702857"/>
            <a:ext cx="5448300" cy="3790950"/>
            <a:chOff x="1847850" y="1533525"/>
            <a:chExt cx="5448300" cy="3790950"/>
          </a:xfrm>
        </p:grpSpPr>
        <p:pic>
          <p:nvPicPr>
            <p:cNvPr id="18" name="Picture 2"/>
            <p:cNvPicPr>
              <a:picLocks noChangeAspect="1" noChangeArrowheads="1"/>
            </p:cNvPicPr>
            <p:nvPr/>
          </p:nvPicPr>
          <p:blipFill>
            <a:blip r:embed="rId5" cstate="email"/>
            <a:srcRect/>
            <a:stretch>
              <a:fillRect/>
            </a:stretch>
          </p:blipFill>
          <p:spPr bwMode="auto">
            <a:xfrm>
              <a:off x="1847850" y="1533525"/>
              <a:ext cx="5448300" cy="3790950"/>
            </a:xfrm>
            <a:prstGeom prst="rect">
              <a:avLst/>
            </a:prstGeom>
            <a:noFill/>
            <a:ln w="9525">
              <a:noFill/>
              <a:miter lim="800000"/>
              <a:headEnd/>
              <a:tailEnd/>
            </a:ln>
          </p:spPr>
        </p:pic>
        <p:sp>
          <p:nvSpPr>
            <p:cNvPr id="19" name="TextBox 18"/>
            <p:cNvSpPr txBox="1"/>
            <p:nvPr/>
          </p:nvSpPr>
          <p:spPr>
            <a:xfrm>
              <a:off x="3380969" y="1589517"/>
              <a:ext cx="2382062" cy="161583"/>
            </a:xfrm>
            <a:prstGeom prst="rect">
              <a:avLst/>
            </a:prstGeom>
            <a:noFill/>
          </p:spPr>
          <p:txBody>
            <a:bodyPr wrap="none" lIns="0" tIns="0" rIns="0" bIns="0" rtlCol="0">
              <a:spAutoFit/>
            </a:bodyPr>
            <a:lstStyle/>
            <a:p>
              <a:r>
                <a:rPr lang="es-MX" sz="1050" b="1" dirty="0" err="1" smtClean="0">
                  <a:solidFill>
                    <a:schemeClr val="bg1"/>
                  </a:solidFill>
                </a:rPr>
                <a:t>Average</a:t>
              </a:r>
              <a:r>
                <a:rPr lang="es-MX" sz="1050" b="1" dirty="0" smtClean="0">
                  <a:solidFill>
                    <a:schemeClr val="bg1"/>
                  </a:solidFill>
                </a:rPr>
                <a:t> </a:t>
              </a:r>
              <a:r>
                <a:rPr lang="es-MX" sz="1050" b="1" dirty="0" err="1" smtClean="0">
                  <a:solidFill>
                    <a:schemeClr val="bg1"/>
                  </a:solidFill>
                </a:rPr>
                <a:t>Days</a:t>
              </a:r>
              <a:r>
                <a:rPr lang="es-MX" sz="1050" b="1" dirty="0" smtClean="0">
                  <a:solidFill>
                    <a:schemeClr val="bg1"/>
                  </a:solidFill>
                </a:rPr>
                <a:t> at </a:t>
              </a:r>
              <a:r>
                <a:rPr lang="es-MX" sz="1050" b="1" dirty="0" err="1" smtClean="0">
                  <a:solidFill>
                    <a:schemeClr val="bg1"/>
                  </a:solidFill>
                </a:rPr>
                <a:t>Risk</a:t>
              </a:r>
              <a:r>
                <a:rPr lang="es-MX" sz="1050" b="1" dirty="0" smtClean="0">
                  <a:solidFill>
                    <a:schemeClr val="bg1"/>
                  </a:solidFill>
                </a:rPr>
                <a:t> </a:t>
              </a:r>
              <a:r>
                <a:rPr lang="es-MX" sz="1050" b="1" dirty="0" err="1" smtClean="0">
                  <a:solidFill>
                    <a:schemeClr val="bg1"/>
                  </a:solidFill>
                </a:rPr>
                <a:t>by</a:t>
              </a:r>
              <a:r>
                <a:rPr lang="es-MX" sz="1050" b="1" dirty="0" smtClean="0">
                  <a:solidFill>
                    <a:schemeClr val="bg1"/>
                  </a:solidFill>
                </a:rPr>
                <a:t> Vendor 1H08</a:t>
              </a:r>
              <a:endParaRPr lang="en-US" sz="1050" b="1" dirty="0" err="1" smtClean="0">
                <a:solidFill>
                  <a:schemeClr val="bg1"/>
                </a:solidFill>
              </a:endParaRPr>
            </a:p>
          </p:txBody>
        </p:sp>
      </p:grpSp>
      <p:sp>
        <p:nvSpPr>
          <p:cNvPr id="23" name="TextBox 22"/>
          <p:cNvSpPr txBox="1"/>
          <p:nvPr/>
        </p:nvSpPr>
        <p:spPr>
          <a:xfrm>
            <a:off x="25638" y="6606639"/>
            <a:ext cx="2477473" cy="215444"/>
          </a:xfrm>
          <a:prstGeom prst="rect">
            <a:avLst/>
          </a:prstGeom>
          <a:noFill/>
        </p:spPr>
        <p:txBody>
          <a:bodyPr wrap="none" lIns="0" tIns="0" rIns="0" bIns="0" rtlCol="0">
            <a:spAutoFit/>
          </a:bodyPr>
          <a:lstStyle/>
          <a:p>
            <a:r>
              <a:rPr lang="es-MX" sz="1400" dirty="0" err="1" smtClean="0">
                <a:gradFill>
                  <a:gsLst>
                    <a:gs pos="0">
                      <a:schemeClr val="tx1"/>
                    </a:gs>
                    <a:gs pos="86000">
                      <a:schemeClr val="tx1"/>
                    </a:gs>
                  </a:gsLst>
                  <a:lin ang="5400000" scaled="0"/>
                </a:gradFill>
              </a:rPr>
              <a:t>Source</a:t>
            </a:r>
            <a:r>
              <a:rPr lang="es-MX" sz="1400" dirty="0" smtClean="0">
                <a:gradFill>
                  <a:gsLst>
                    <a:gs pos="0">
                      <a:schemeClr val="tx1"/>
                    </a:gs>
                    <a:gs pos="86000">
                      <a:schemeClr val="tx1"/>
                    </a:gs>
                  </a:gsLst>
                  <a:lin ang="5400000" scaled="0"/>
                </a:gradFill>
              </a:rPr>
              <a:t>: Jeff Jones Security Blog</a:t>
            </a:r>
            <a:endParaRPr lang="en-US" sz="1400" dirty="0" err="1" smtClean="0">
              <a:gradFill>
                <a:gsLst>
                  <a:gs pos="0">
                    <a:schemeClr val="tx1"/>
                  </a:gs>
                  <a:gs pos="86000">
                    <a:schemeClr val="tx1"/>
                  </a:gs>
                </a:gsLst>
                <a:lin ang="54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73848" y="4007400"/>
            <a:ext cx="8272988" cy="1059925"/>
          </a:xfrm>
        </p:spPr>
        <p:txBody>
          <a:bodyPr/>
          <a:lstStyle/>
          <a:p>
            <a:r>
              <a:rPr sz="7200" dirty="0" smtClean="0"/>
              <a:t>Hardware Compatibility</a:t>
            </a:r>
            <a:endParaRPr lang="en-US" sz="72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quot;UPLIGHT&quot; yellow"/>
          <p:cNvSpPr/>
          <p:nvPr/>
        </p:nvSpPr>
        <p:spPr bwMode="auto">
          <a:xfrm rot="10800000">
            <a:off x="3957350" y="1247203"/>
            <a:ext cx="4953001" cy="1925655"/>
          </a:xfrm>
          <a:prstGeom prst="roundRect">
            <a:avLst>
              <a:gd name="adj" fmla="val 17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defRPr/>
            </a:pPr>
            <a:endParaRPr lang="en-US" sz="2000" dirty="0" smtClean="0">
              <a:solidFill>
                <a:prstClr val="black"/>
              </a:solidFill>
              <a:effectLst>
                <a:outerShdw blurRad="38100" dist="38100" dir="2700000" algn="tl">
                  <a:srgbClr val="000000">
                    <a:alpha val="43137"/>
                  </a:srgbClr>
                </a:outerShdw>
              </a:effectLst>
            </a:endParaRPr>
          </a:p>
        </p:txBody>
      </p:sp>
      <p:sp>
        <p:nvSpPr>
          <p:cNvPr id="12" name="&quot;UPLIGHT&quot; yellow"/>
          <p:cNvSpPr/>
          <p:nvPr/>
        </p:nvSpPr>
        <p:spPr bwMode="auto">
          <a:xfrm rot="10800000">
            <a:off x="209606" y="1247202"/>
            <a:ext cx="3668329" cy="1925149"/>
          </a:xfrm>
          <a:prstGeom prst="roundRect">
            <a:avLst>
              <a:gd name="adj" fmla="val 17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endParaRPr lang="en-US" sz="550" dirty="0" smtClean="0">
              <a:solidFill>
                <a:srgbClr val="39639D"/>
              </a:solidFill>
            </a:endParaRPr>
          </a:p>
        </p:txBody>
      </p:sp>
      <p:sp>
        <p:nvSpPr>
          <p:cNvPr id="13" name="Rounded Rectangle 12"/>
          <p:cNvSpPr/>
          <p:nvPr/>
        </p:nvSpPr>
        <p:spPr bwMode="auto">
          <a:xfrm>
            <a:off x="228600" y="3276600"/>
            <a:ext cx="8686800" cy="2895600"/>
          </a:xfrm>
          <a:prstGeom prst="roundRect">
            <a:avLst>
              <a:gd name="adj" fmla="val 3230"/>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pPr>
            <a:endParaRPr lang="en-US" sz="2000" dirty="0" smtClean="0">
              <a:solidFill>
                <a:prstClr val="black"/>
              </a:solidFill>
            </a:endParaRPr>
          </a:p>
        </p:txBody>
      </p:sp>
      <p:sp>
        <p:nvSpPr>
          <p:cNvPr id="2" name="Title 1"/>
          <p:cNvSpPr>
            <a:spLocks noGrp="1"/>
          </p:cNvSpPr>
          <p:nvPr>
            <p:ph type="title"/>
          </p:nvPr>
        </p:nvSpPr>
        <p:spPr>
          <a:xfrm>
            <a:off x="381000" y="228600"/>
            <a:ext cx="8382000" cy="830997"/>
          </a:xfrm>
        </p:spPr>
        <p:txBody>
          <a:bodyPr/>
          <a:lstStyle/>
          <a:p>
            <a:pPr lvl="0"/>
            <a:r>
              <a:rPr lang="en-US" sz="3000" dirty="0">
                <a:latin typeface="Segoe" pitchFamily="34" charset="0"/>
              </a:rPr>
              <a:t>Device Coverage Continues </a:t>
            </a:r>
            <a:r>
              <a:rPr lang="en-US" sz="3000" dirty="0" smtClean="0">
                <a:latin typeface="Segoe" pitchFamily="34" charset="0"/>
              </a:rPr>
              <a:t>T</a:t>
            </a:r>
            <a:r>
              <a:rPr lang="en-US" sz="3000" dirty="0">
                <a:latin typeface="Segoe" pitchFamily="34" charset="0"/>
              </a:rPr>
              <a:t>o </a:t>
            </a:r>
            <a:r>
              <a:rPr lang="en-US" sz="3000" dirty="0" smtClean="0">
                <a:latin typeface="Segoe" pitchFamily="34" charset="0"/>
              </a:rPr>
              <a:t>G</a:t>
            </a:r>
            <a:r>
              <a:rPr lang="en-US" sz="3000" dirty="0">
                <a:latin typeface="Segoe" pitchFamily="34" charset="0"/>
              </a:rPr>
              <a:t>row </a:t>
            </a:r>
            <a:r>
              <a:rPr lang="en-US" sz="3000" dirty="0" smtClean="0">
                <a:latin typeface="Segoe" pitchFamily="34" charset="0"/>
              </a:rPr>
              <a:t>R</a:t>
            </a:r>
            <a:r>
              <a:rPr lang="en-US" sz="3000" dirty="0">
                <a:latin typeface="Segoe" pitchFamily="34" charset="0"/>
              </a:rPr>
              <a:t>apidly; 700K new Compatible Hardware IDs added since November 2006</a:t>
            </a:r>
          </a:p>
        </p:txBody>
      </p:sp>
      <p:graphicFrame>
        <p:nvGraphicFramePr>
          <p:cNvPr id="4" name="Chart 3"/>
          <p:cNvGraphicFramePr/>
          <p:nvPr/>
        </p:nvGraphicFramePr>
        <p:xfrm>
          <a:off x="533400" y="3657600"/>
          <a:ext cx="33528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0" y="3352800"/>
            <a:ext cx="2438400" cy="261610"/>
          </a:xfrm>
          <a:prstGeom prst="rect">
            <a:avLst/>
          </a:prstGeom>
          <a:noFill/>
        </p:spPr>
        <p:txBody>
          <a:bodyPr wrap="square" rtlCol="0">
            <a:spAutoFit/>
          </a:bodyPr>
          <a:lstStyle/>
          <a:p>
            <a:r>
              <a:rPr lang="en-US" sz="1100" dirty="0" smtClean="0"/>
              <a:t>Millions of device IDs supported</a:t>
            </a:r>
            <a:endParaRPr lang="en-US" sz="1100" dirty="0"/>
          </a:p>
        </p:txBody>
      </p:sp>
      <p:sp>
        <p:nvSpPr>
          <p:cNvPr id="6" name="Rectangle 5"/>
          <p:cNvSpPr/>
          <p:nvPr/>
        </p:nvSpPr>
        <p:spPr bwMode="auto">
          <a:xfrm>
            <a:off x="609600" y="3385810"/>
            <a:ext cx="152400" cy="1524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b="1" smtClean="0">
              <a:solidFill>
                <a:prstClr val="white"/>
              </a:solidFill>
              <a:latin typeface="Segoe Semibold" pitchFamily="8" charset="0"/>
            </a:endParaRPr>
          </a:p>
        </p:txBody>
      </p:sp>
      <p:sp>
        <p:nvSpPr>
          <p:cNvPr id="17" name="Rectangle 16"/>
          <p:cNvSpPr/>
          <p:nvPr/>
        </p:nvSpPr>
        <p:spPr>
          <a:xfrm>
            <a:off x="4134998" y="1927947"/>
            <a:ext cx="4572000" cy="584775"/>
          </a:xfrm>
          <a:prstGeom prst="rect">
            <a:avLst/>
          </a:prstGeom>
        </p:spPr>
        <p:txBody>
          <a:bodyPr>
            <a:spAutoFit/>
          </a:bodyPr>
          <a:lstStyle/>
          <a:p>
            <a:pPr algn="ctr"/>
            <a:r>
              <a:rPr lang="en-US" sz="1600" dirty="0" smtClean="0">
                <a:solidFill>
                  <a:prstClr val="white"/>
                </a:solidFill>
                <a:effectLst>
                  <a:outerShdw blurRad="38100" dist="38100" dir="2700000" algn="tl">
                    <a:srgbClr val="000000">
                      <a:alpha val="43137"/>
                    </a:srgbClr>
                  </a:outerShdw>
                </a:effectLst>
              </a:rPr>
              <a:t>Number of Logoed Devices exceeds 10,000 </a:t>
            </a:r>
            <a:br>
              <a:rPr lang="en-US" sz="1600" dirty="0" smtClean="0">
                <a:solidFill>
                  <a:prstClr val="white"/>
                </a:solidFill>
                <a:effectLst>
                  <a:outerShdw blurRad="38100" dist="38100" dir="2700000" algn="tl">
                    <a:srgbClr val="000000">
                      <a:alpha val="43137"/>
                    </a:srgbClr>
                  </a:outerShdw>
                </a:effectLst>
              </a:rPr>
            </a:br>
            <a:r>
              <a:rPr lang="en-US" sz="1600" dirty="0" smtClean="0">
                <a:solidFill>
                  <a:prstClr val="white"/>
                </a:solidFill>
                <a:effectLst>
                  <a:outerShdw blurRad="38100" dist="38100" dir="2700000" algn="tl">
                    <a:srgbClr val="000000">
                      <a:alpha val="43137"/>
                    </a:srgbClr>
                  </a:outerShdw>
                </a:effectLst>
              </a:rPr>
              <a:t>and growth is outpacing Windows XP</a:t>
            </a:r>
            <a:endParaRPr lang="en-US" sz="1600" dirty="0">
              <a:solidFill>
                <a:prstClr val="white"/>
              </a:solidFill>
              <a:effectLst>
                <a:outerShdw blurRad="38100" dist="38100" dir="2700000" algn="tl">
                  <a:srgbClr val="000000">
                    <a:alpha val="43137"/>
                  </a:srgbClr>
                </a:outerShdw>
              </a:effectLst>
            </a:endParaRPr>
          </a:p>
        </p:txBody>
      </p:sp>
      <p:sp>
        <p:nvSpPr>
          <p:cNvPr id="18" name="Rectangle 17"/>
          <p:cNvSpPr/>
          <p:nvPr/>
        </p:nvSpPr>
        <p:spPr>
          <a:xfrm>
            <a:off x="304800" y="1421171"/>
            <a:ext cx="3220598" cy="1323439"/>
          </a:xfrm>
          <a:prstGeom prst="rect">
            <a:avLst/>
          </a:prstGeom>
        </p:spPr>
        <p:txBody>
          <a:bodyPr wrap="square">
            <a:spAutoFit/>
          </a:bodyPr>
          <a:lstStyle/>
          <a:p>
            <a:pPr algn="ctr" defTabSz="914350">
              <a:buClr>
                <a:prstClr val="white"/>
              </a:buClr>
              <a:defRPr/>
            </a:pPr>
            <a:r>
              <a:rPr lang="en-US" sz="1600" dirty="0" smtClean="0">
                <a:solidFill>
                  <a:prstClr val="white"/>
                </a:solidFill>
                <a:effectLst>
                  <a:outerShdw blurRad="38100" dist="38100" dir="2700000" algn="tl">
                    <a:srgbClr val="000000">
                      <a:alpha val="43137"/>
                    </a:srgbClr>
                  </a:outerShdw>
                </a:effectLst>
              </a:rPr>
              <a:t>Over 2.3 million devices </a:t>
            </a:r>
            <a:br>
              <a:rPr lang="en-US" sz="1600" dirty="0" smtClean="0">
                <a:solidFill>
                  <a:prstClr val="white"/>
                </a:solidFill>
                <a:effectLst>
                  <a:outerShdw blurRad="38100" dist="38100" dir="2700000" algn="tl">
                    <a:srgbClr val="000000">
                      <a:alpha val="43137"/>
                    </a:srgbClr>
                  </a:outerShdw>
                </a:effectLst>
              </a:rPr>
            </a:br>
            <a:r>
              <a:rPr lang="en-US" sz="1600" dirty="0" smtClean="0">
                <a:solidFill>
                  <a:prstClr val="white"/>
                </a:solidFill>
                <a:effectLst>
                  <a:outerShdw blurRad="38100" dist="38100" dir="2700000" algn="tl">
                    <a:srgbClr val="000000">
                      <a:alpha val="43137"/>
                    </a:srgbClr>
                  </a:outerShdw>
                </a:effectLst>
              </a:rPr>
              <a:t>are supported by Windows Vista, between In-Box and </a:t>
            </a:r>
            <a:br>
              <a:rPr lang="en-US" sz="1600" dirty="0" smtClean="0">
                <a:solidFill>
                  <a:prstClr val="white"/>
                </a:solidFill>
                <a:effectLst>
                  <a:outerShdw blurRad="38100" dist="38100" dir="2700000" algn="tl">
                    <a:srgbClr val="000000">
                      <a:alpha val="43137"/>
                    </a:srgbClr>
                  </a:outerShdw>
                </a:effectLst>
              </a:rPr>
            </a:br>
            <a:r>
              <a:rPr lang="en-US" sz="1600" dirty="0" smtClean="0">
                <a:solidFill>
                  <a:prstClr val="white"/>
                </a:solidFill>
                <a:effectLst>
                  <a:outerShdw blurRad="38100" dist="38100" dir="2700000" algn="tl">
                    <a:srgbClr val="000000">
                      <a:alpha val="43137"/>
                    </a:srgbClr>
                  </a:outerShdw>
                </a:effectLst>
              </a:rPr>
              <a:t>WU drivers</a:t>
            </a:r>
            <a:r>
              <a:rPr lang="en-US" sz="1600" smtClean="0">
                <a:solidFill>
                  <a:prstClr val="white"/>
                </a:solidFill>
                <a:effectLst>
                  <a:outerShdw blurRad="38100" dist="38100" dir="2700000" algn="tl">
                    <a:srgbClr val="000000">
                      <a:alpha val="43137"/>
                    </a:srgbClr>
                  </a:outerShdw>
                </a:effectLst>
              </a:rPr>
              <a:t>, covering the </a:t>
            </a:r>
            <a:r>
              <a:rPr lang="en-US" sz="1600" dirty="0" smtClean="0">
                <a:solidFill>
                  <a:prstClr val="white"/>
                </a:solidFill>
                <a:effectLst>
                  <a:outerShdw blurRad="38100" dist="38100" dir="2700000" algn="tl">
                    <a:srgbClr val="000000">
                      <a:alpha val="43137"/>
                    </a:srgbClr>
                  </a:outerShdw>
                </a:effectLst>
              </a:rPr>
              <a:t/>
            </a:r>
            <a:br>
              <a:rPr lang="en-US" sz="1600" dirty="0" smtClean="0">
                <a:solidFill>
                  <a:prstClr val="white"/>
                </a:solidFill>
                <a:effectLst>
                  <a:outerShdw blurRad="38100" dist="38100" dir="2700000" algn="tl">
                    <a:srgbClr val="000000">
                      <a:alpha val="43137"/>
                    </a:srgbClr>
                  </a:outerShdw>
                </a:effectLst>
              </a:rPr>
            </a:br>
            <a:r>
              <a:rPr lang="en-US" sz="1600" dirty="0" smtClean="0">
                <a:solidFill>
                  <a:prstClr val="white"/>
                </a:solidFill>
                <a:effectLst>
                  <a:outerShdw blurRad="38100" dist="38100" dir="2700000" algn="tl">
                    <a:srgbClr val="000000">
                      <a:alpha val="43137"/>
                    </a:srgbClr>
                  </a:outerShdw>
                </a:effectLst>
              </a:rPr>
              <a:t>vast majority of devices</a:t>
            </a:r>
            <a:endParaRPr lang="en-US" sz="1600"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4228322" y="3357112"/>
            <a:ext cx="3352800" cy="261610"/>
          </a:xfrm>
          <a:prstGeom prst="rect">
            <a:avLst/>
          </a:prstGeom>
          <a:noFill/>
        </p:spPr>
        <p:txBody>
          <a:bodyPr wrap="square" rtlCol="0">
            <a:spAutoFit/>
          </a:bodyPr>
          <a:lstStyle/>
          <a:p>
            <a:r>
              <a:rPr lang="en-US" sz="1100" dirty="0" smtClean="0"/>
              <a:t>Number of logoed system submissions</a:t>
            </a:r>
            <a:endParaRPr lang="en-US" sz="1100" dirty="0"/>
          </a:p>
        </p:txBody>
      </p:sp>
      <p:graphicFrame>
        <p:nvGraphicFramePr>
          <p:cNvPr id="10" name="Chart 9"/>
          <p:cNvGraphicFramePr/>
          <p:nvPr/>
        </p:nvGraphicFramePr>
        <p:xfrm>
          <a:off x="4267200" y="3657600"/>
          <a:ext cx="4267200" cy="2514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79343" y="2043894"/>
            <a:ext cx="7785313" cy="4240793"/>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dist="25400" sx="102000" sy="102000" algn="ctr" rotWithShape="0">
              <a:prstClr val="black">
                <a:alpha val="48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pic>
        <p:nvPicPr>
          <p:cNvPr id="6" name="Picture 5" descr="time.png"/>
          <p:cNvPicPr>
            <a:picLocks noChangeAspect="1"/>
          </p:cNvPicPr>
          <p:nvPr/>
        </p:nvPicPr>
        <p:blipFill>
          <a:blip r:embed="rId3" cstate="email"/>
          <a:stretch>
            <a:fillRect/>
          </a:stretch>
        </p:blipFill>
        <p:spPr>
          <a:xfrm>
            <a:off x="3627548" y="1953605"/>
            <a:ext cx="4829019" cy="4328512"/>
          </a:xfrm>
          <a:prstGeom prst="rect">
            <a:avLst/>
          </a:prstGeom>
        </p:spPr>
      </p:pic>
      <p:sp>
        <p:nvSpPr>
          <p:cNvPr id="9" name="Rounded Rectangle 8"/>
          <p:cNvSpPr/>
          <p:nvPr/>
        </p:nvSpPr>
        <p:spPr bwMode="auto">
          <a:xfrm rot="10800000">
            <a:off x="435557" y="1690254"/>
            <a:ext cx="8272883" cy="3881508"/>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dist="25400" sx="102000" sy="102000" algn="ctr" rotWithShape="0">
              <a:prstClr val="black">
                <a:alpha val="48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2" name="Title 1"/>
          <p:cNvSpPr>
            <a:spLocks noGrp="1"/>
          </p:cNvSpPr>
          <p:nvPr>
            <p:ph type="title"/>
          </p:nvPr>
        </p:nvSpPr>
        <p:spPr>
          <a:xfrm>
            <a:off x="381000" y="228600"/>
            <a:ext cx="8115328" cy="609398"/>
          </a:xfrm>
        </p:spPr>
        <p:txBody>
          <a:bodyPr>
            <a:normAutofit fontScale="90000"/>
          </a:bodyPr>
          <a:lstStyle/>
          <a:p>
            <a:r>
              <a:rPr lang="en-US" dirty="0" smtClean="0"/>
              <a:t>Windows 7 out of the box is more compatible</a:t>
            </a:r>
            <a:endParaRPr lang="en-US" dirty="0"/>
          </a:p>
        </p:txBody>
      </p:sp>
      <p:sp>
        <p:nvSpPr>
          <p:cNvPr id="3" name="Content Placeholder 2"/>
          <p:cNvSpPr>
            <a:spLocks noGrp="1"/>
          </p:cNvSpPr>
          <p:nvPr>
            <p:ph sz="quarter" idx="10"/>
          </p:nvPr>
        </p:nvSpPr>
        <p:spPr>
          <a:xfrm>
            <a:off x="943557" y="1893702"/>
            <a:ext cx="8001000" cy="4667248"/>
          </a:xfrm>
        </p:spPr>
        <p:txBody>
          <a:bodyPr>
            <a:normAutofit/>
          </a:bodyPr>
          <a:lstStyle/>
          <a:p>
            <a:pPr marL="457181" indent="-457181" defTabSz="914325">
              <a:lnSpc>
                <a:spcPct val="100000"/>
              </a:lnSpc>
              <a:buSzPct val="70000"/>
            </a:pPr>
            <a:r>
              <a:rPr lang="en-US" sz="2400" dirty="0" smtClean="0">
                <a:gradFill>
                  <a:gsLst>
                    <a:gs pos="0">
                      <a:srgbClr val="FFFFFF"/>
                    </a:gs>
                    <a:gs pos="81000">
                      <a:srgbClr val="FFFFFF"/>
                    </a:gs>
                  </a:gsLst>
                  <a:lin ang="5400000" scaled="0"/>
                </a:gradFill>
                <a:effectLst>
                  <a:outerShdw blurRad="38100" dist="38100" dir="2700000" algn="tl">
                    <a:srgbClr val="000000">
                      <a:alpha val="43137"/>
                    </a:srgbClr>
                  </a:outerShdw>
                </a:effectLst>
              </a:rPr>
              <a:t>More devices supported</a:t>
            </a:r>
          </a:p>
          <a:p>
            <a:pPr marL="457181" indent="-457181" defTabSz="914325">
              <a:lnSpc>
                <a:spcPct val="100000"/>
              </a:lnSpc>
              <a:buSzPct val="70000"/>
            </a:pPr>
            <a:r>
              <a:rPr lang="en-US" sz="2400" dirty="0" smtClean="0">
                <a:gradFill>
                  <a:gsLst>
                    <a:gs pos="0">
                      <a:srgbClr val="FFFFFF"/>
                    </a:gs>
                    <a:gs pos="81000">
                      <a:srgbClr val="FFFFFF"/>
                    </a:gs>
                  </a:gsLst>
                  <a:lin ang="5400000" scaled="0"/>
                </a:gradFill>
                <a:effectLst>
                  <a:outerShdw blurRad="38100" dist="38100" dir="2700000" algn="tl">
                    <a:srgbClr val="000000">
                      <a:alpha val="43137"/>
                    </a:srgbClr>
                  </a:outerShdw>
                </a:effectLst>
              </a:rPr>
              <a:t>More drivers shipping in box</a:t>
            </a:r>
          </a:p>
          <a:p>
            <a:pPr marL="457181" indent="-457181" defTabSz="914325">
              <a:lnSpc>
                <a:spcPct val="100000"/>
              </a:lnSpc>
              <a:buSzPct val="70000"/>
            </a:pPr>
            <a:r>
              <a:rPr lang="en-US" sz="2400" dirty="0" smtClean="0">
                <a:gradFill>
                  <a:gsLst>
                    <a:gs pos="0">
                      <a:srgbClr val="FFFFFF"/>
                    </a:gs>
                    <a:gs pos="81000">
                      <a:srgbClr val="FFFFFF"/>
                    </a:gs>
                  </a:gsLst>
                  <a:lin ang="5400000" scaled="0"/>
                </a:gradFill>
                <a:effectLst>
                  <a:outerShdw blurRad="38100" dist="38100" dir="2700000" algn="tl">
                    <a:srgbClr val="000000">
                      <a:alpha val="43137"/>
                    </a:srgbClr>
                  </a:outerShdw>
                </a:effectLst>
              </a:rPr>
              <a:t>Better plug &amp; play support </a:t>
            </a:r>
          </a:p>
          <a:p>
            <a:pPr marL="457181" indent="-457181" defTabSz="914325">
              <a:lnSpc>
                <a:spcPct val="100000"/>
              </a:lnSpc>
              <a:buSzPct val="70000"/>
            </a:pPr>
            <a:r>
              <a:rPr lang="en-US" sz="2400" dirty="0" smtClean="0">
                <a:gradFill>
                  <a:gsLst>
                    <a:gs pos="0">
                      <a:srgbClr val="FFFFFF"/>
                    </a:gs>
                    <a:gs pos="81000">
                      <a:srgbClr val="FFFFFF"/>
                    </a:gs>
                  </a:gsLst>
                  <a:lin ang="5400000" scaled="0"/>
                </a:gradFill>
                <a:effectLst>
                  <a:outerShdw blurRad="38100" dist="38100" dir="2700000" algn="tl">
                    <a:srgbClr val="000000">
                      <a:alpha val="43137"/>
                    </a:srgbClr>
                  </a:outerShdw>
                </a:effectLst>
              </a:rPr>
              <a:t>Minimizing wait (Device Stage)</a:t>
            </a:r>
          </a:p>
          <a:p>
            <a:pPr marL="457181" indent="-457181" defTabSz="914325">
              <a:lnSpc>
                <a:spcPct val="100000"/>
              </a:lnSpc>
              <a:buSzPct val="70000"/>
            </a:pPr>
            <a:r>
              <a:rPr lang="en-US" sz="2400" dirty="0" smtClean="0">
                <a:gradFill>
                  <a:gsLst>
                    <a:gs pos="0">
                      <a:srgbClr val="FFFFFF"/>
                    </a:gs>
                    <a:gs pos="81000">
                      <a:srgbClr val="FFFFFF"/>
                    </a:gs>
                  </a:gsLst>
                  <a:lin ang="5400000" scaled="0"/>
                </a:gradFill>
                <a:effectLst>
                  <a:outerShdw blurRad="38100" dist="38100" dir="2700000" algn="tl">
                    <a:srgbClr val="000000">
                      <a:alpha val="43137"/>
                    </a:srgbClr>
                  </a:outerShdw>
                </a:effectLst>
              </a:rPr>
              <a:t>Improved Program Compatibility Assistant</a:t>
            </a:r>
          </a:p>
          <a:p>
            <a:pPr marL="457181" indent="-457181" defTabSz="914325">
              <a:lnSpc>
                <a:spcPct val="100000"/>
              </a:lnSpc>
              <a:buSzPct val="70000"/>
            </a:pPr>
            <a:r>
              <a:rPr lang="en-US" sz="2400" dirty="0" smtClean="0">
                <a:gradFill>
                  <a:gsLst>
                    <a:gs pos="0">
                      <a:srgbClr val="FFFFFF"/>
                    </a:gs>
                    <a:gs pos="81000">
                      <a:srgbClr val="FFFFFF"/>
                    </a:gs>
                  </a:gsLst>
                  <a:lin ang="5400000" scaled="0"/>
                </a:gradFill>
                <a:effectLst>
                  <a:outerShdw blurRad="38100" dist="38100" dir="2700000" algn="tl">
                    <a:srgbClr val="000000">
                      <a:alpha val="43137"/>
                    </a:srgbClr>
                  </a:outerShdw>
                </a:effectLst>
              </a:rPr>
              <a:t>Faster deployment</a:t>
            </a:r>
          </a:p>
          <a:p>
            <a:pPr marL="457181" indent="-457181" defTabSz="914325">
              <a:lnSpc>
                <a:spcPct val="100000"/>
              </a:lnSpc>
              <a:buSzPct val="70000"/>
            </a:pPr>
            <a:r>
              <a:rPr lang="en-US" sz="2400" dirty="0" smtClean="0">
                <a:gradFill>
                  <a:gsLst>
                    <a:gs pos="0">
                      <a:srgbClr val="FFFFFF"/>
                    </a:gs>
                    <a:gs pos="81000">
                      <a:srgbClr val="FFFFFF"/>
                    </a:gs>
                  </a:gsLst>
                  <a:lin ang="5400000" scaled="0"/>
                </a:gradFill>
                <a:effectLst>
                  <a:outerShdw blurRad="38100" dist="38100" dir="2700000" algn="tl">
                    <a:srgbClr val="000000">
                      <a:alpha val="43137"/>
                    </a:srgbClr>
                  </a:outerShdw>
                </a:effectLst>
              </a:rPr>
              <a:t>Improved management</a:t>
            </a:r>
          </a:p>
          <a:p>
            <a:pPr marL="457181" indent="-457181" defTabSz="914325">
              <a:lnSpc>
                <a:spcPct val="100000"/>
              </a:lnSpc>
              <a:buSzPct val="70000"/>
            </a:pPr>
            <a:endParaRPr lang="en-US" sz="1800" dirty="0" smtClean="0">
              <a:gradFill>
                <a:gsLst>
                  <a:gs pos="0">
                    <a:srgbClr val="FFFFFF"/>
                  </a:gs>
                  <a:gs pos="81000">
                    <a:srgbClr val="FFFFFF"/>
                  </a:gs>
                </a:gsLst>
                <a:lin ang="5400000" scaled="0"/>
              </a:gradFill>
              <a:effectLst>
                <a:outerShdw blurRad="38100" dist="38100" dir="2700000" algn="tl">
                  <a:srgbClr val="000000">
                    <a:alpha val="43137"/>
                  </a:srgbClr>
                </a:outerShdw>
              </a:effectLst>
            </a:endParaRPr>
          </a:p>
        </p:txBody>
      </p:sp>
      <p:sp>
        <p:nvSpPr>
          <p:cNvPr id="7" name="Rounded Rectangle 6"/>
          <p:cNvSpPr/>
          <p:nvPr/>
        </p:nvSpPr>
        <p:spPr bwMode="auto">
          <a:xfrm>
            <a:off x="885244" y="5200598"/>
            <a:ext cx="7288938" cy="570325"/>
          </a:xfrm>
          <a:prstGeom prst="roundRect">
            <a:avLst>
              <a:gd name="adj" fmla="val 17989"/>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08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78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182880" tIns="0" rIns="82305" bIns="0" numCol="1" rtlCol="0" anchor="ctr" anchorCtr="0" compatLnSpc="1">
            <a:prstTxWarp prst="textNoShape">
              <a:avLst/>
            </a:prstTxWarp>
          </a:bodyPr>
          <a:lstStyle/>
          <a:p>
            <a:pPr marL="380985" lvl="1" indent="-395288" defTabSz="914400" fontAlgn="base">
              <a:lnSpc>
                <a:spcPct val="90000"/>
              </a:lnSpc>
              <a:spcBef>
                <a:spcPct val="0"/>
              </a:spcBef>
              <a:spcAft>
                <a:spcPts val="1620"/>
              </a:spcAft>
              <a:buClr>
                <a:srgbClr val="FFFFFF"/>
              </a:buClr>
              <a:buSzPct val="95000"/>
              <a:tabLst>
                <a:tab pos="513595" algn="l"/>
              </a:tabLst>
              <a:defRPr/>
            </a:pPr>
            <a:r>
              <a:rPr lang="en-US" altLang="zh-CN" sz="2800" b="1" kern="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rPr>
              <a:t>Result: </a:t>
            </a:r>
            <a:r>
              <a:rPr lang="en-US" sz="2800" dirty="0" smtClean="0">
                <a:gradFill>
                  <a:gsLst>
                    <a:gs pos="0">
                      <a:srgbClr val="FFFFFF"/>
                    </a:gs>
                    <a:gs pos="81000">
                      <a:srgbClr val="FFFFFF"/>
                    </a:gs>
                  </a:gsLst>
                  <a:lin ang="5400000" scaled="0"/>
                </a:gradFill>
                <a:effectLst>
                  <a:outerShdw blurRad="38100" dist="38100" dir="2700000" algn="tl">
                    <a:srgbClr val="000000">
                      <a:alpha val="43137"/>
                    </a:srgbClr>
                  </a:outerShdw>
                </a:effectLst>
                <a:latin typeface="+mj-lt"/>
              </a:rPr>
              <a:t>works the way you want</a:t>
            </a:r>
            <a:endParaRPr kumimoji="0" lang="en-US" altLang="zh-CN" sz="28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Tree>
    <p:extLst>
      <p:ext uri="{BB962C8B-B14F-4D97-AF65-F5344CB8AC3E}">
        <p14:creationId xmlns="" xmlns:p14="http://schemas.microsoft.com/office/powerpoint/2010/main" val="5655696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1299882" y="1093694"/>
            <a:ext cx="1676400" cy="1264024"/>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1000" y="230188"/>
            <a:ext cx="8382000" cy="553998"/>
          </a:xfrm>
        </p:spPr>
        <p:txBody>
          <a:bodyPr/>
          <a:lstStyle/>
          <a:p>
            <a:r>
              <a:rPr lang="en-US" sz="4000" dirty="0" smtClean="0"/>
              <a:t>What does the media say … </a:t>
            </a:r>
            <a:endParaRPr lang="en-US" sz="4000" dirty="0"/>
          </a:p>
        </p:txBody>
      </p:sp>
      <p:sp>
        <p:nvSpPr>
          <p:cNvPr id="3" name="Rectangle 2"/>
          <p:cNvSpPr/>
          <p:nvPr/>
        </p:nvSpPr>
        <p:spPr>
          <a:xfrm>
            <a:off x="3019419" y="1322585"/>
            <a:ext cx="4717137" cy="707886"/>
          </a:xfrm>
          <a:prstGeom prst="rect">
            <a:avLst/>
          </a:prstGeom>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hlinkClick r:id="rId3"/>
              </a:rPr>
              <a:t>Windows 7: An impressive upgrade</a:t>
            </a:r>
            <a:endParaRPr lang="en-US" sz="2400" b="1" dirty="0" smtClean="0">
              <a:solidFill>
                <a:schemeClr val="bg1"/>
              </a:solidFill>
              <a:effectLst>
                <a:outerShdw blurRad="38100" dist="38100" dir="2700000" algn="tl">
                  <a:srgbClr val="000000">
                    <a:alpha val="43137"/>
                  </a:srgbClr>
                </a:outerShdw>
              </a:effectLst>
            </a:endParaRPr>
          </a:p>
          <a:p>
            <a:r>
              <a:rPr lang="en-US" sz="1600" dirty="0" smtClean="0">
                <a:effectLst>
                  <a:outerShdw blurRad="38100" dist="38100" dir="2700000" algn="tl">
                    <a:srgbClr val="000000">
                      <a:alpha val="43137"/>
                    </a:srgbClr>
                  </a:outerShdw>
                </a:effectLst>
              </a:rPr>
              <a:t>ZDNet: Posted by Ed </a:t>
            </a:r>
            <a:r>
              <a:rPr lang="en-US" sz="1600" dirty="0" err="1" smtClean="0">
                <a:effectLst>
                  <a:outerShdw blurRad="38100" dist="38100" dir="2700000" algn="tl">
                    <a:srgbClr val="000000">
                      <a:alpha val="43137"/>
                    </a:srgbClr>
                  </a:outerShdw>
                </a:effectLst>
              </a:rPr>
              <a:t>Bott</a:t>
            </a:r>
            <a:endParaRPr lang="en-US" sz="1600" dirty="0" smtClean="0">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4" cstate="email"/>
          <a:stretch>
            <a:fillRect/>
          </a:stretch>
        </p:blipFill>
        <p:spPr bwMode="auto">
          <a:xfrm>
            <a:off x="1400218" y="1077235"/>
            <a:ext cx="1405752" cy="1198587"/>
          </a:xfrm>
          <a:prstGeom prst="rect">
            <a:avLst/>
          </a:prstGeom>
          <a:noFill/>
          <a:ln w="9525">
            <a:noFill/>
            <a:miter lim="800000"/>
            <a:headEnd/>
            <a:tailEnd/>
          </a:ln>
          <a:effectLst>
            <a:outerShdw blurRad="215900" dist="101600" dir="5400000" algn="ctr" rotWithShape="0">
              <a:srgbClr val="000000">
                <a:alpha val="43137"/>
              </a:srgbClr>
            </a:outerShdw>
          </a:effectLst>
        </p:spPr>
      </p:pic>
      <p:sp>
        <p:nvSpPr>
          <p:cNvPr id="15" name="Rectangle 14"/>
          <p:cNvSpPr/>
          <p:nvPr/>
        </p:nvSpPr>
        <p:spPr>
          <a:xfrm>
            <a:off x="277904" y="3030055"/>
            <a:ext cx="4105847" cy="2215991"/>
          </a:xfrm>
          <a:prstGeom prst="rect">
            <a:avLst/>
          </a:prstGeom>
        </p:spPr>
        <p:txBody>
          <a:bodyPr wrap="square">
            <a:spAutoFit/>
          </a:bodyPr>
          <a:lstStyle/>
          <a:p>
            <a:r>
              <a:rPr lang="en-US" b="1" dirty="0" smtClean="0">
                <a:hlinkClick r:id="rId5"/>
              </a:rPr>
              <a:t>Benchmarks: Windows 7 RTM versus Vista, XP</a:t>
            </a:r>
          </a:p>
          <a:p>
            <a:endParaRPr lang="en-US" dirty="0" smtClean="0"/>
          </a:p>
          <a:p>
            <a:r>
              <a:rPr lang="en-US" dirty="0" smtClean="0"/>
              <a:t>“Microsoft has succeeded in providing an OS that’s likely to meet the performance requirements of consumers and business users alike.</a:t>
            </a:r>
            <a:r>
              <a:rPr lang="en-US" b="1" dirty="0" smtClean="0"/>
              <a:t>”</a:t>
            </a:r>
          </a:p>
          <a:p>
            <a:r>
              <a:rPr lang="en-US" sz="1200" dirty="0" smtClean="0"/>
              <a:t>Source ZDNet,  Posted by Andy Smith, August 3rd, 2009 </a:t>
            </a:r>
          </a:p>
        </p:txBody>
      </p:sp>
      <p:sp>
        <p:nvSpPr>
          <p:cNvPr id="18" name="Rectangle 17"/>
          <p:cNvSpPr/>
          <p:nvPr/>
        </p:nvSpPr>
        <p:spPr>
          <a:xfrm>
            <a:off x="4697507" y="3030055"/>
            <a:ext cx="4204446" cy="2862322"/>
          </a:xfrm>
          <a:prstGeom prst="rect">
            <a:avLst/>
          </a:prstGeom>
        </p:spPr>
        <p:txBody>
          <a:bodyPr wrap="square">
            <a:spAutoFit/>
          </a:bodyPr>
          <a:lstStyle/>
          <a:p>
            <a:r>
              <a:rPr lang="en-US" b="1" dirty="0" smtClean="0">
                <a:hlinkClick r:id="rId6"/>
              </a:rPr>
              <a:t>7 RTM vs. Vista SP1 vs. XP SP3 - Shootout, Part 1</a:t>
            </a:r>
            <a:endParaRPr lang="en-US" b="1" dirty="0" smtClean="0"/>
          </a:p>
          <a:p>
            <a:endParaRPr lang="en-US" dirty="0" smtClean="0"/>
          </a:p>
          <a:p>
            <a:r>
              <a:rPr lang="en-US" dirty="0" smtClean="0"/>
              <a:t>“My test results here match up closely to the results I got when Windows 7 was both in beta and RC stage - that Windows 7 clearly, and conclusively, outperforms both Vista and XP. No ifs, no buts.</a:t>
            </a:r>
            <a:r>
              <a:rPr lang="en-US" b="1" dirty="0" smtClean="0"/>
              <a:t>”</a:t>
            </a:r>
          </a:p>
          <a:p>
            <a:r>
              <a:rPr lang="en-US" sz="1200" dirty="0" smtClean="0"/>
              <a:t>Source ZDNet: Posted by Adrian Kingsley-Hughes, August 5th, 2009 </a:t>
            </a:r>
          </a:p>
          <a:p>
            <a:endParaRPr lang="en-US" sz="12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pPr algn="r"/>
            <a:r>
              <a:rPr sz="6000" dirty="0" smtClean="0"/>
              <a:t>Application Compatibility</a:t>
            </a:r>
            <a:endParaRPr lang="en-US" sz="60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4703625" y="1371600"/>
            <a:ext cx="4038600" cy="4724400"/>
          </a:xfrm>
          <a:prstGeom prst="roundRect">
            <a:avLst>
              <a:gd name="adj" fmla="val 3230"/>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pPr>
            <a:endParaRPr lang="en-US" sz="2000" dirty="0" smtClean="0">
              <a:solidFill>
                <a:prstClr val="black"/>
              </a:solidFill>
            </a:endParaRPr>
          </a:p>
        </p:txBody>
      </p:sp>
      <p:sp>
        <p:nvSpPr>
          <p:cNvPr id="2" name="Title 1"/>
          <p:cNvSpPr>
            <a:spLocks noGrp="1"/>
          </p:cNvSpPr>
          <p:nvPr>
            <p:ph type="title"/>
          </p:nvPr>
        </p:nvSpPr>
        <p:spPr>
          <a:xfrm>
            <a:off x="381000" y="228600"/>
            <a:ext cx="8382000" cy="830997"/>
          </a:xfrm>
        </p:spPr>
        <p:txBody>
          <a:bodyPr/>
          <a:lstStyle/>
          <a:p>
            <a:pPr lvl="0"/>
            <a:r>
              <a:rPr lang="en-US" sz="3000" dirty="0">
                <a:latin typeface="Segoe" pitchFamily="34" charset="0"/>
              </a:rPr>
              <a:t>Microsoft Is Making Steady Progress Resolving Application Compatibility Issues</a:t>
            </a:r>
          </a:p>
        </p:txBody>
      </p:sp>
      <p:sp>
        <p:nvSpPr>
          <p:cNvPr id="3" name="Content Placeholder 2"/>
          <p:cNvSpPr>
            <a:spLocks noGrp="1"/>
          </p:cNvSpPr>
          <p:nvPr>
            <p:ph idx="1"/>
          </p:nvPr>
        </p:nvSpPr>
        <p:spPr>
          <a:xfrm>
            <a:off x="381000" y="1417638"/>
            <a:ext cx="4388427" cy="4736681"/>
          </a:xfrm>
        </p:spPr>
        <p:txBody>
          <a:bodyPr/>
          <a:lstStyle/>
          <a:p>
            <a:r>
              <a:rPr lang="en-US" sz="1800" dirty="0" smtClean="0">
                <a:solidFill>
                  <a:schemeClr val="tx1"/>
                </a:solidFill>
              </a:rPr>
              <a:t>Engaging with ISVs – driving weekly </a:t>
            </a:r>
            <a:br>
              <a:rPr lang="en-US" sz="1800" dirty="0" smtClean="0">
                <a:solidFill>
                  <a:schemeClr val="tx1"/>
                </a:solidFill>
              </a:rPr>
            </a:br>
            <a:r>
              <a:rPr lang="en-US" sz="1800" dirty="0" smtClean="0">
                <a:solidFill>
                  <a:schemeClr val="tx1"/>
                </a:solidFill>
              </a:rPr>
              <a:t>“wins” in getting major applications </a:t>
            </a:r>
            <a:br>
              <a:rPr lang="en-US" sz="1800" dirty="0" smtClean="0">
                <a:solidFill>
                  <a:schemeClr val="tx1"/>
                </a:solidFill>
              </a:rPr>
            </a:br>
            <a:r>
              <a:rPr lang="en-US" sz="1800" dirty="0" smtClean="0">
                <a:solidFill>
                  <a:schemeClr val="tx1"/>
                </a:solidFill>
              </a:rPr>
              <a:t>work on Windows Vista</a:t>
            </a:r>
          </a:p>
          <a:p>
            <a:pPr lvl="1"/>
            <a:r>
              <a:rPr lang="en-US" sz="1400" dirty="0" smtClean="0">
                <a:solidFill>
                  <a:schemeClr val="tx1"/>
                </a:solidFill>
              </a:rPr>
              <a:t>50 out of 50 of NPD’s top selling </a:t>
            </a:r>
            <a:br>
              <a:rPr lang="en-US" sz="1400" dirty="0" smtClean="0">
                <a:solidFill>
                  <a:schemeClr val="tx1"/>
                </a:solidFill>
              </a:rPr>
            </a:br>
            <a:r>
              <a:rPr lang="en-US" sz="1400" dirty="0" smtClean="0">
                <a:solidFill>
                  <a:schemeClr val="tx1"/>
                </a:solidFill>
              </a:rPr>
              <a:t>applications are compatible with </a:t>
            </a:r>
            <a:br>
              <a:rPr lang="en-US" sz="1400" dirty="0" smtClean="0">
                <a:solidFill>
                  <a:schemeClr val="tx1"/>
                </a:solidFill>
              </a:rPr>
            </a:br>
            <a:r>
              <a:rPr lang="en-US" sz="1400" dirty="0" smtClean="0">
                <a:solidFill>
                  <a:schemeClr val="tx1"/>
                </a:solidFill>
              </a:rPr>
              <a:t>Windows Vista (per internal testing </a:t>
            </a:r>
            <a:br>
              <a:rPr lang="en-US" sz="1400" dirty="0" smtClean="0">
                <a:solidFill>
                  <a:schemeClr val="tx1"/>
                </a:solidFill>
              </a:rPr>
            </a:br>
            <a:r>
              <a:rPr lang="en-US" sz="1400" dirty="0" smtClean="0">
                <a:solidFill>
                  <a:schemeClr val="tx1"/>
                </a:solidFill>
              </a:rPr>
              <a:t>and/or vendor statements)</a:t>
            </a:r>
          </a:p>
          <a:p>
            <a:r>
              <a:rPr lang="en-US" sz="1800" dirty="0" smtClean="0">
                <a:solidFill>
                  <a:schemeClr val="tx1"/>
                </a:solidFill>
              </a:rPr>
              <a:t>Hundreds of applications tested and </a:t>
            </a:r>
            <a:br>
              <a:rPr lang="en-US" sz="1800" dirty="0" smtClean="0">
                <a:solidFill>
                  <a:schemeClr val="tx1"/>
                </a:solidFill>
              </a:rPr>
            </a:br>
            <a:r>
              <a:rPr lang="en-US" sz="1800" dirty="0" smtClean="0">
                <a:solidFill>
                  <a:schemeClr val="tx1"/>
                </a:solidFill>
              </a:rPr>
              <a:t>remediated by ISVs visiting our ISV </a:t>
            </a:r>
            <a:br>
              <a:rPr lang="en-US" sz="1800" dirty="0" smtClean="0">
                <a:solidFill>
                  <a:schemeClr val="tx1"/>
                </a:solidFill>
              </a:rPr>
            </a:br>
            <a:r>
              <a:rPr lang="en-US" sz="1800" dirty="0" smtClean="0">
                <a:solidFill>
                  <a:schemeClr val="tx1"/>
                </a:solidFill>
              </a:rPr>
              <a:t>app compatibility lab for a </a:t>
            </a:r>
            <a:br>
              <a:rPr lang="en-US" sz="1800" dirty="0" smtClean="0">
                <a:solidFill>
                  <a:schemeClr val="tx1"/>
                </a:solidFill>
              </a:rPr>
            </a:br>
            <a:r>
              <a:rPr lang="en-US" sz="1800" dirty="0" smtClean="0">
                <a:solidFill>
                  <a:schemeClr val="tx1"/>
                </a:solidFill>
              </a:rPr>
              <a:t>week-long engagement</a:t>
            </a:r>
          </a:p>
          <a:p>
            <a:r>
              <a:rPr lang="en-US" sz="1800" dirty="0" smtClean="0">
                <a:solidFill>
                  <a:schemeClr val="tx1"/>
                </a:solidFill>
              </a:rPr>
              <a:t>Robust tools at OS Launch to help </a:t>
            </a:r>
            <a:br>
              <a:rPr lang="en-US" sz="1800" dirty="0" smtClean="0">
                <a:solidFill>
                  <a:schemeClr val="tx1"/>
                </a:solidFill>
              </a:rPr>
            </a:br>
            <a:r>
              <a:rPr lang="en-US" sz="1800" dirty="0" smtClean="0">
                <a:solidFill>
                  <a:schemeClr val="tx1"/>
                </a:solidFill>
              </a:rPr>
              <a:t>assess and mitigate application </a:t>
            </a:r>
            <a:br>
              <a:rPr lang="en-US" sz="1800" dirty="0" smtClean="0">
                <a:solidFill>
                  <a:schemeClr val="tx1"/>
                </a:solidFill>
              </a:rPr>
            </a:br>
            <a:r>
              <a:rPr lang="en-US" sz="1800" dirty="0" smtClean="0">
                <a:solidFill>
                  <a:schemeClr val="tx1"/>
                </a:solidFill>
              </a:rPr>
              <a:t>compatibility problems</a:t>
            </a:r>
          </a:p>
          <a:p>
            <a:pPr lvl="1"/>
            <a:r>
              <a:rPr lang="en-US" sz="1400" dirty="0" smtClean="0">
                <a:solidFill>
                  <a:schemeClr val="tx1"/>
                </a:solidFill>
              </a:rPr>
              <a:t>Over 900 enterprise IT administrators </a:t>
            </a:r>
            <a:br>
              <a:rPr lang="en-US" sz="1400" dirty="0" smtClean="0">
                <a:solidFill>
                  <a:schemeClr val="tx1"/>
                </a:solidFill>
              </a:rPr>
            </a:br>
            <a:r>
              <a:rPr lang="en-US" sz="1400" dirty="0" smtClean="0">
                <a:solidFill>
                  <a:schemeClr val="tx1"/>
                </a:solidFill>
              </a:rPr>
              <a:t>with our enterprise customers trained </a:t>
            </a:r>
            <a:br>
              <a:rPr lang="en-US" sz="1400" dirty="0" smtClean="0">
                <a:solidFill>
                  <a:schemeClr val="tx1"/>
                </a:solidFill>
              </a:rPr>
            </a:br>
            <a:r>
              <a:rPr lang="en-US" sz="1400" dirty="0" smtClean="0">
                <a:solidFill>
                  <a:schemeClr val="tx1"/>
                </a:solidFill>
              </a:rPr>
              <a:t>on Application Compatibility Toolkit 5 usage and application remediation</a:t>
            </a:r>
            <a:r>
              <a:rPr lang="en-US" sz="1800" dirty="0" smtClean="0">
                <a:solidFill>
                  <a:schemeClr val="tx1"/>
                </a:solidFill>
              </a:rPr>
              <a:t> </a:t>
            </a:r>
          </a:p>
        </p:txBody>
      </p:sp>
      <p:sp>
        <p:nvSpPr>
          <p:cNvPr id="6" name="Content Placeholder 14"/>
          <p:cNvSpPr txBox="1">
            <a:spLocks/>
          </p:cNvSpPr>
          <p:nvPr/>
        </p:nvSpPr>
        <p:spPr>
          <a:xfrm>
            <a:off x="184341" y="1150205"/>
            <a:ext cx="4211974" cy="2676117"/>
          </a:xfrm>
          <a:prstGeom prst="rect">
            <a:avLst/>
          </a:prstGeom>
        </p:spPr>
        <p:txBody>
          <a:bodyPr vert="horz" wrap="square" lIns="0" tIns="0" rIns="0" bIns="0" rtlCol="0" anchor="t" anchorCtr="0">
            <a:spAutoFit/>
          </a:bodyPr>
          <a:lstStyle/>
          <a:p>
            <a:pPr marL="339725" indent="-339725">
              <a:lnSpc>
                <a:spcPct val="90000"/>
              </a:lnSpc>
              <a:spcBef>
                <a:spcPct val="20000"/>
              </a:spcBef>
              <a:defRPr/>
            </a:pPr>
            <a:r>
              <a:rPr lang="en-US" sz="1100" b="1" dirty="0" smtClean="0">
                <a:solidFill>
                  <a:prstClr val="white"/>
                </a:solidFill>
                <a:effectLst>
                  <a:outerShdw blurRad="38100" dist="38100" dir="2700000" algn="tl">
                    <a:srgbClr val="000000">
                      <a:alpha val="43137"/>
                    </a:srgbClr>
                  </a:outerShdw>
                </a:effectLst>
              </a:rPr>
              <a:t>		</a:t>
            </a:r>
          </a:p>
          <a:p>
            <a:pPr marL="339725" indent="-339725">
              <a:lnSpc>
                <a:spcPct val="90000"/>
              </a:lnSpc>
              <a:spcBef>
                <a:spcPct val="20000"/>
              </a:spcBef>
              <a:defRPr/>
            </a:pPr>
            <a:r>
              <a:rPr lang="en-US" sz="1200" b="1" dirty="0" smtClean="0">
                <a:solidFill>
                  <a:prstClr val="white"/>
                </a:solidFill>
                <a:effectLst>
                  <a:outerShdw blurRad="38100" dist="38100" dir="2700000" algn="tl">
                    <a:srgbClr val="000000">
                      <a:alpha val="43137"/>
                    </a:srgbClr>
                  </a:outerShdw>
                </a:effectLst>
              </a:rPr>
              <a:t/>
            </a:r>
            <a:br>
              <a:rPr lang="en-US" sz="1200" b="1" dirty="0" smtClean="0">
                <a:solidFill>
                  <a:prstClr val="white"/>
                </a:solidFill>
                <a:effectLst>
                  <a:outerShdw blurRad="38100" dist="38100" dir="2700000" algn="tl">
                    <a:srgbClr val="000000">
                      <a:alpha val="43137"/>
                    </a:srgbClr>
                  </a:outerShdw>
                </a:effectLst>
              </a:rPr>
            </a:br>
            <a:r>
              <a:rPr lang="en-US" sz="1200" b="1" dirty="0" smtClean="0">
                <a:solidFill>
                  <a:prstClr val="white"/>
                </a:solidFill>
                <a:effectLst>
                  <a:outerShdw blurRad="38100" dist="38100" dir="2700000" algn="tl">
                    <a:srgbClr val="000000">
                      <a:alpha val="43137"/>
                    </a:srgbClr>
                  </a:outerShdw>
                </a:effectLst>
              </a:rPr>
              <a:t/>
            </a:r>
            <a:br>
              <a:rPr lang="en-US" sz="1200" b="1" dirty="0" smtClean="0">
                <a:solidFill>
                  <a:prstClr val="white"/>
                </a:solidFill>
                <a:effectLst>
                  <a:outerShdw blurRad="38100" dist="38100" dir="2700000" algn="tl">
                    <a:srgbClr val="000000">
                      <a:alpha val="43137"/>
                    </a:srgbClr>
                  </a:outerShdw>
                </a:effectLst>
              </a:rPr>
            </a:br>
            <a:r>
              <a:rPr lang="en-US" sz="1200" b="1" dirty="0" smtClean="0">
                <a:solidFill>
                  <a:prstClr val="white"/>
                </a:solidFill>
                <a:effectLst>
                  <a:outerShdw blurRad="38100" dist="38100" dir="2700000" algn="tl">
                    <a:srgbClr val="000000">
                      <a:alpha val="43137"/>
                    </a:srgbClr>
                  </a:outerShdw>
                </a:effectLst>
              </a:rPr>
              <a:t/>
            </a:r>
            <a:br>
              <a:rPr lang="en-US" sz="1200" b="1" dirty="0" smtClean="0">
                <a:solidFill>
                  <a:prstClr val="white"/>
                </a:solidFill>
                <a:effectLst>
                  <a:outerShdw blurRad="38100" dist="38100" dir="2700000" algn="tl">
                    <a:srgbClr val="000000">
                      <a:alpha val="43137"/>
                    </a:srgbClr>
                  </a:outerShdw>
                </a:effectLst>
              </a:rPr>
            </a:br>
            <a:r>
              <a:rPr lang="en-US" sz="1200" b="1" dirty="0" smtClean="0">
                <a:solidFill>
                  <a:prstClr val="white"/>
                </a:solidFill>
                <a:effectLst>
                  <a:outerShdw blurRad="38100" dist="38100" dir="2700000" algn="tl">
                    <a:srgbClr val="000000">
                      <a:alpha val="43137"/>
                    </a:srgbClr>
                  </a:outerShdw>
                </a:effectLst>
              </a:rPr>
              <a:t/>
            </a:r>
            <a:br>
              <a:rPr lang="en-US" sz="1200" b="1" dirty="0" smtClean="0">
                <a:solidFill>
                  <a:prstClr val="white"/>
                </a:solidFill>
                <a:effectLst>
                  <a:outerShdw blurRad="38100" dist="38100" dir="2700000" algn="tl">
                    <a:srgbClr val="000000">
                      <a:alpha val="43137"/>
                    </a:srgbClr>
                  </a:outerShdw>
                </a:effectLst>
              </a:rPr>
            </a:br>
            <a:r>
              <a:rPr lang="en-US" sz="1200" b="1" dirty="0" smtClean="0">
                <a:solidFill>
                  <a:prstClr val="white"/>
                </a:solidFill>
                <a:effectLst>
                  <a:outerShdw blurRad="38100" dist="38100" dir="2700000" algn="tl">
                    <a:srgbClr val="000000">
                      <a:alpha val="43137"/>
                    </a:srgbClr>
                  </a:outerShdw>
                </a:effectLst>
              </a:rPr>
              <a:t/>
            </a:r>
            <a:br>
              <a:rPr lang="en-US" sz="1200" b="1" dirty="0" smtClean="0">
                <a:solidFill>
                  <a:prstClr val="white"/>
                </a:solidFill>
                <a:effectLst>
                  <a:outerShdw blurRad="38100" dist="38100" dir="2700000" algn="tl">
                    <a:srgbClr val="000000">
                      <a:alpha val="43137"/>
                    </a:srgbClr>
                  </a:outerShdw>
                </a:effectLst>
              </a:rPr>
            </a:br>
            <a:endParaRPr lang="en-US" sz="1200" b="1" dirty="0" smtClean="0">
              <a:solidFill>
                <a:prstClr val="white"/>
              </a:solidFill>
              <a:effectLst>
                <a:outerShdw blurRad="38100" dist="38100" dir="2700000" algn="tl">
                  <a:srgbClr val="000000">
                    <a:alpha val="43137"/>
                  </a:srgbClr>
                </a:outerShdw>
              </a:effectLst>
            </a:endParaRPr>
          </a:p>
          <a:p>
            <a:pPr marL="339725" indent="-339725">
              <a:lnSpc>
                <a:spcPct val="90000"/>
              </a:lnSpc>
              <a:spcBef>
                <a:spcPct val="20000"/>
              </a:spcBef>
              <a:defRPr/>
            </a:pPr>
            <a:endParaRPr lang="en-US" sz="1200" b="1" dirty="0" smtClean="0">
              <a:solidFill>
                <a:prstClr val="white"/>
              </a:solidFill>
              <a:effectLst>
                <a:outerShdw blurRad="38100" dist="38100" dir="2700000" algn="tl">
                  <a:srgbClr val="000000">
                    <a:alpha val="43137"/>
                  </a:srgbClr>
                </a:outerShdw>
              </a:effectLst>
            </a:endParaRPr>
          </a:p>
          <a:p>
            <a:pPr marL="339725" indent="-339725">
              <a:lnSpc>
                <a:spcPct val="90000"/>
              </a:lnSpc>
              <a:spcBef>
                <a:spcPct val="20000"/>
              </a:spcBef>
              <a:defRPr/>
            </a:pPr>
            <a:endParaRPr lang="en-US" sz="1200" b="1" dirty="0" smtClean="0">
              <a:solidFill>
                <a:prstClr val="white"/>
              </a:solidFill>
              <a:effectLst>
                <a:outerShdw blurRad="38100" dist="38100" dir="2700000" algn="tl">
                  <a:srgbClr val="000000">
                    <a:alpha val="43137"/>
                  </a:srgbClr>
                </a:outerShdw>
              </a:effectLst>
            </a:endParaRPr>
          </a:p>
          <a:p>
            <a:pPr marL="339725" indent="-339725">
              <a:lnSpc>
                <a:spcPct val="90000"/>
              </a:lnSpc>
              <a:spcBef>
                <a:spcPct val="20000"/>
              </a:spcBef>
              <a:defRPr/>
            </a:pPr>
            <a:endParaRPr lang="en-US" sz="1200" b="1" dirty="0" smtClean="0">
              <a:solidFill>
                <a:prstClr val="white"/>
              </a:solidFill>
              <a:effectLst>
                <a:outerShdw blurRad="38100" dist="38100" dir="2700000" algn="tl">
                  <a:srgbClr val="000000">
                    <a:alpha val="43137"/>
                  </a:srgbClr>
                </a:outerShdw>
              </a:effectLst>
            </a:endParaRPr>
          </a:p>
          <a:p>
            <a:pPr marL="339725" indent="-339725">
              <a:lnSpc>
                <a:spcPct val="90000"/>
              </a:lnSpc>
              <a:spcBef>
                <a:spcPct val="20000"/>
              </a:spcBef>
              <a:defRPr/>
            </a:pPr>
            <a:endParaRPr lang="en-US" sz="1100" b="1" dirty="0" smtClean="0">
              <a:solidFill>
                <a:prstClr val="white"/>
              </a:solidFill>
              <a:effectLst>
                <a:outerShdw blurRad="38100" dist="38100" dir="2700000" algn="tl">
                  <a:srgbClr val="000000">
                    <a:alpha val="43137"/>
                  </a:srgbClr>
                </a:outerShdw>
              </a:effectLst>
            </a:endParaRPr>
          </a:p>
          <a:p>
            <a:pPr marL="339725" indent="-339725">
              <a:lnSpc>
                <a:spcPct val="90000"/>
              </a:lnSpc>
              <a:spcBef>
                <a:spcPct val="20000"/>
              </a:spcBef>
              <a:defRPr/>
            </a:pPr>
            <a:endParaRPr lang="en-US" sz="1100" b="1" dirty="0" smtClean="0">
              <a:solidFill>
                <a:prstClr val="white"/>
              </a:solidFill>
              <a:effectLst>
                <a:outerShdw blurRad="38100" dist="38100" dir="2700000" algn="tl">
                  <a:srgbClr val="000000">
                    <a:alpha val="43137"/>
                  </a:srgbClr>
                </a:outerShdw>
              </a:effectLst>
            </a:endParaRPr>
          </a:p>
          <a:p>
            <a:pPr marL="339725" indent="-339725">
              <a:lnSpc>
                <a:spcPct val="90000"/>
              </a:lnSpc>
              <a:spcBef>
                <a:spcPct val="20000"/>
              </a:spcBef>
              <a:defRPr/>
            </a:pPr>
            <a:endParaRPr lang="en-US" sz="1200" b="1" dirty="0" smtClean="0">
              <a:solidFill>
                <a:prstClr val="white"/>
              </a:solidFill>
              <a:effectLst>
                <a:outerShdw blurRad="38100" dist="38100" dir="2700000" algn="tl">
                  <a:srgbClr val="000000">
                    <a:alpha val="43137"/>
                  </a:srgbClr>
                </a:outerShdw>
              </a:effectLst>
            </a:endParaRPr>
          </a:p>
          <a:p>
            <a:pPr marL="568325" lvl="1" indent="-166688">
              <a:lnSpc>
                <a:spcPct val="90000"/>
              </a:lnSpc>
              <a:spcBef>
                <a:spcPct val="20000"/>
              </a:spcBef>
              <a:buSzPct val="80000"/>
              <a:buFont typeface="Courier New" pitchFamily="49" charset="0"/>
              <a:buChar char="o"/>
              <a:defRPr/>
            </a:pPr>
            <a:endParaRPr lang="en-US" sz="1200" dirty="0" smtClean="0">
              <a:solidFill>
                <a:prstClr val="white"/>
              </a:solidFill>
              <a:effectLst>
                <a:outerShdw blurRad="38100" dist="38100" dir="2700000" algn="tl">
                  <a:srgbClr val="000000">
                    <a:alpha val="43137"/>
                  </a:srgbClr>
                </a:outerShdw>
              </a:effectLst>
            </a:endParaRPr>
          </a:p>
        </p:txBody>
      </p:sp>
      <p:sp>
        <p:nvSpPr>
          <p:cNvPr id="7" name="Content Placeholder 14"/>
          <p:cNvSpPr txBox="1">
            <a:spLocks/>
          </p:cNvSpPr>
          <p:nvPr/>
        </p:nvSpPr>
        <p:spPr>
          <a:xfrm>
            <a:off x="4596220" y="1145703"/>
            <a:ext cx="4209692" cy="96950"/>
          </a:xfrm>
          <a:prstGeom prst="rect">
            <a:avLst/>
          </a:prstGeom>
        </p:spPr>
        <p:txBody>
          <a:bodyPr vert="horz" wrap="square" lIns="0" tIns="0" rIns="0" bIns="0" rtlCol="0" anchor="t" anchorCtr="0">
            <a:spAutoFit/>
          </a:bodyPr>
          <a:lstStyle/>
          <a:p>
            <a:pPr marL="342900" indent="-169863" defTabSz="914400">
              <a:lnSpc>
                <a:spcPct val="90000"/>
              </a:lnSpc>
              <a:spcBef>
                <a:spcPct val="20000"/>
              </a:spcBef>
              <a:buFont typeface="Arial" pitchFamily="34" charset="0"/>
              <a:buChar char="•"/>
              <a:defRPr/>
            </a:pPr>
            <a:endParaRPr lang="en-US" sz="700" b="1" kern="0" dirty="0" smtClean="0">
              <a:solidFill>
                <a:sysClr val="windowText" lastClr="000000"/>
              </a:solidFill>
              <a:effectLst>
                <a:outerShdw blurRad="38100" dist="38100" dir="2700000" algn="tl">
                  <a:srgbClr val="000000">
                    <a:alpha val="43137"/>
                  </a:srgbClr>
                </a:outerShdw>
              </a:effectLst>
            </a:endParaRPr>
          </a:p>
        </p:txBody>
      </p:sp>
      <p:graphicFrame>
        <p:nvGraphicFramePr>
          <p:cNvPr id="14" name="Chart 13"/>
          <p:cNvGraphicFramePr/>
          <p:nvPr/>
        </p:nvGraphicFramePr>
        <p:xfrm>
          <a:off x="5186951" y="4343400"/>
          <a:ext cx="3048000" cy="15919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38773" y="5791200"/>
            <a:ext cx="3048000" cy="261610"/>
          </a:xfrm>
          <a:prstGeom prst="rect">
            <a:avLst/>
          </a:prstGeom>
          <a:noFill/>
        </p:spPr>
        <p:txBody>
          <a:bodyPr wrap="square" rtlCol="0">
            <a:spAutoFit/>
          </a:bodyPr>
          <a:lstStyle/>
          <a:p>
            <a:r>
              <a:rPr lang="en-US" sz="1100" dirty="0" smtClean="0"/>
              <a:t>Logoed Applications</a:t>
            </a:r>
            <a:endParaRPr lang="en-US" sz="1100" dirty="0"/>
          </a:p>
        </p:txBody>
      </p:sp>
      <p:sp>
        <p:nvSpPr>
          <p:cNvPr id="16" name="Rectangle 15"/>
          <p:cNvSpPr/>
          <p:nvPr/>
        </p:nvSpPr>
        <p:spPr bwMode="auto">
          <a:xfrm>
            <a:off x="5313225" y="5875010"/>
            <a:ext cx="101600" cy="101600"/>
          </a:xfrm>
          <a:prstGeom prst="rect">
            <a:avLst/>
          </a:prstGeom>
          <a:gradFill>
            <a:gsLst>
              <a:gs pos="12000">
                <a:srgbClr val="3992F3">
                  <a:alpha val="85000"/>
                </a:srgbClr>
              </a:gs>
              <a:gs pos="80000">
                <a:srgbClr val="3992F3">
                  <a:alpha val="41000"/>
                </a:srgbClr>
              </a:gs>
            </a:gsLst>
            <a:lin ang="16200000" scaled="1"/>
          </a:gra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b="1" dirty="0" smtClean="0">
              <a:solidFill>
                <a:prstClr val="white"/>
              </a:solidFill>
              <a:latin typeface="Segoe Semibold" pitchFamily="8" charset="0"/>
            </a:endParaRPr>
          </a:p>
        </p:txBody>
      </p:sp>
      <p:sp>
        <p:nvSpPr>
          <p:cNvPr id="17" name="Rectangle 16"/>
          <p:cNvSpPr/>
          <p:nvPr/>
        </p:nvSpPr>
        <p:spPr>
          <a:xfrm>
            <a:off x="5186951" y="3946822"/>
            <a:ext cx="3134822" cy="523220"/>
          </a:xfrm>
          <a:prstGeom prst="rect">
            <a:avLst/>
          </a:prstGeom>
        </p:spPr>
        <p:txBody>
          <a:bodyPr wrap="square">
            <a:spAutoFit/>
          </a:bodyPr>
          <a:lstStyle/>
          <a:p>
            <a:pPr algn="ctr"/>
            <a:r>
              <a:rPr lang="en-US" sz="1400" dirty="0" smtClean="0"/>
              <a:t>More than 2000 applications </a:t>
            </a:r>
            <a:br>
              <a:rPr lang="en-US" sz="1400" dirty="0" smtClean="0"/>
            </a:br>
            <a:r>
              <a:rPr lang="en-US" sz="1400" dirty="0" smtClean="0"/>
              <a:t>have the Windows Logo</a:t>
            </a:r>
            <a:endParaRPr lang="en-US" sz="1400" dirty="0"/>
          </a:p>
        </p:txBody>
      </p:sp>
      <p:sp>
        <p:nvSpPr>
          <p:cNvPr id="21" name="Rectangle 20"/>
          <p:cNvSpPr/>
          <p:nvPr/>
        </p:nvSpPr>
        <p:spPr>
          <a:xfrm>
            <a:off x="4779825" y="1371600"/>
            <a:ext cx="3962400" cy="523220"/>
          </a:xfrm>
          <a:prstGeom prst="rect">
            <a:avLst/>
          </a:prstGeom>
        </p:spPr>
        <p:txBody>
          <a:bodyPr wrap="square">
            <a:spAutoFit/>
          </a:bodyPr>
          <a:lstStyle/>
          <a:p>
            <a:pPr algn="ctr"/>
            <a:r>
              <a:rPr lang="en-US" sz="1400" dirty="0" smtClean="0"/>
              <a:t>Over 80 Key Enterprise Application Blocking Deployments have been Remediated </a:t>
            </a:r>
            <a:endParaRPr lang="en-US" sz="1400" dirty="0"/>
          </a:p>
        </p:txBody>
      </p:sp>
      <p:graphicFrame>
        <p:nvGraphicFramePr>
          <p:cNvPr id="22" name="Chart 21"/>
          <p:cNvGraphicFramePr/>
          <p:nvPr/>
        </p:nvGraphicFramePr>
        <p:xfrm>
          <a:off x="5393855" y="1998921"/>
          <a:ext cx="2816742" cy="18778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73848" y="4164413"/>
            <a:ext cx="7681913" cy="1059925"/>
          </a:xfrm>
        </p:spPr>
        <p:txBody>
          <a:bodyPr/>
          <a:lstStyle/>
          <a:p>
            <a:r>
              <a:rPr sz="6000" dirty="0" smtClean="0"/>
              <a:t>Technical Differences between Win7 </a:t>
            </a:r>
            <a:r>
              <a:rPr sz="6000" dirty="0" err="1" smtClean="0"/>
              <a:t>vs</a:t>
            </a:r>
            <a:r>
              <a:rPr sz="6000" dirty="0" smtClean="0"/>
              <a:t> Vista SP1 and XP SP3</a:t>
            </a:r>
            <a:endParaRPr lang="en-US" sz="6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90525" y="1035050"/>
            <a:ext cx="8299450" cy="1994392"/>
          </a:xfrm>
        </p:spPr>
        <p:txBody>
          <a:bodyPr/>
          <a:lstStyle/>
          <a:p>
            <a:r>
              <a:rPr b="1" dirty="0" smtClean="0"/>
              <a:t>Welcome and,</a:t>
            </a:r>
            <a:br>
              <a:rPr b="1" dirty="0" smtClean="0"/>
            </a:br>
            <a:r>
              <a:rPr b="1" dirty="0" smtClean="0"/>
              <a:t>Thank you for being here</a:t>
            </a:r>
            <a:br>
              <a:rPr b="1" dirty="0" smtClean="0"/>
            </a:br>
            <a:r>
              <a:rPr lang="en-US" b="1" dirty="0" smtClean="0">
                <a:solidFill>
                  <a:srgbClr val="FFC000"/>
                </a:solidFill>
              </a:rPr>
              <a:t>ON A SUNDAY </a:t>
            </a:r>
            <a:endParaRPr lang="en-US" b="1" dirty="0">
              <a:solidFill>
                <a:srgbClr val="FFC000"/>
              </a:solidFill>
            </a:endParaRPr>
          </a:p>
        </p:txBody>
      </p:sp>
      <p:sp>
        <p:nvSpPr>
          <p:cNvPr id="4" name="Rectangle 3"/>
          <p:cNvSpPr/>
          <p:nvPr/>
        </p:nvSpPr>
        <p:spPr>
          <a:xfrm>
            <a:off x="390525" y="3458259"/>
            <a:ext cx="8290560" cy="2308324"/>
          </a:xfrm>
          <a:prstGeom prst="rect">
            <a:avLst/>
          </a:prstGeom>
        </p:spPr>
        <p:txBody>
          <a:bodyPr wrap="square">
            <a:spAutoFit/>
          </a:bodyPr>
          <a:lstStyle/>
          <a:p>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 really appreciate you choosing to spend your time on this session</a:t>
            </a:r>
            <a:endPar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0997"/>
          </a:xfrm>
        </p:spPr>
        <p:txBody>
          <a:bodyPr/>
          <a:lstStyle/>
          <a:p>
            <a:r>
              <a:rPr lang="en-US" sz="3000" dirty="0" smtClean="0">
                <a:latin typeface="Segoe" pitchFamily="34" charset="0"/>
              </a:rPr>
              <a:t>Main Differences between </a:t>
            </a:r>
            <a:br>
              <a:rPr lang="en-US" sz="3000" dirty="0" smtClean="0">
                <a:latin typeface="Segoe" pitchFamily="34" charset="0"/>
              </a:rPr>
            </a:br>
            <a:r>
              <a:rPr lang="en-US" sz="3000" dirty="0" smtClean="0">
                <a:latin typeface="Segoe" pitchFamily="34" charset="0"/>
              </a:rPr>
              <a:t>Vista SP1 and Windows XP SP3</a:t>
            </a:r>
            <a:r>
              <a:rPr lang="en-US" sz="3000" dirty="0">
                <a:latin typeface="Segoe" pitchFamily="34" charset="0"/>
              </a:rPr>
              <a:t>… and Windows 7</a:t>
            </a:r>
          </a:p>
        </p:txBody>
      </p:sp>
      <p:sp>
        <p:nvSpPr>
          <p:cNvPr id="3" name="Rounded Rectangle 2"/>
          <p:cNvSpPr/>
          <p:nvPr/>
        </p:nvSpPr>
        <p:spPr bwMode="auto">
          <a:xfrm>
            <a:off x="326238" y="1163335"/>
            <a:ext cx="8454190" cy="4936138"/>
          </a:xfrm>
          <a:prstGeom prst="roundRect">
            <a:avLst>
              <a:gd name="adj" fmla="val 3313"/>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marL="230207" lvl="1" indent="-222250"/>
            <a:r>
              <a:rPr lang="en-US" sz="1200" dirty="0" smtClean="0">
                <a:solidFill>
                  <a:prstClr val="white"/>
                </a:solidFill>
              </a:rPr>
              <a:t>	</a:t>
            </a:r>
          </a:p>
          <a:p>
            <a:pPr marL="687388" lvl="2" indent="-222250">
              <a:buFont typeface="Arial" pitchFamily="34" charset="0"/>
              <a:buChar char="•"/>
            </a:pPr>
            <a:endParaRPr lang="en-US" sz="1200" dirty="0" smtClean="0">
              <a:solidFill>
                <a:prstClr val="white"/>
              </a:solidFill>
            </a:endParaRPr>
          </a:p>
          <a:p>
            <a:pPr marL="687388" lvl="2" indent="-222250">
              <a:buFont typeface="Arial" pitchFamily="34" charset="0"/>
              <a:buChar char="•"/>
            </a:pPr>
            <a:endParaRPr lang="en-US" sz="1200" dirty="0" smtClean="0">
              <a:solidFill>
                <a:prstClr val="white"/>
              </a:solidFill>
            </a:endParaRPr>
          </a:p>
          <a:p>
            <a:pPr marL="687388" lvl="2" indent="-222250">
              <a:buFont typeface="Arial" pitchFamily="34" charset="0"/>
              <a:buChar char="•"/>
            </a:pPr>
            <a:endParaRPr lang="en-US" sz="1200" dirty="0" smtClean="0">
              <a:solidFill>
                <a:prstClr val="white"/>
              </a:solidFill>
            </a:endParaRPr>
          </a:p>
          <a:p>
            <a:pPr marL="687388" lvl="2" indent="-222250">
              <a:buFont typeface="Arial" pitchFamily="34" charset="0"/>
              <a:buChar char="•"/>
            </a:pPr>
            <a:endParaRPr lang="en-US" sz="1200" dirty="0" smtClean="0">
              <a:solidFill>
                <a:prstClr val="white"/>
              </a:solidFill>
            </a:endParaRPr>
          </a:p>
          <a:p>
            <a:pPr marL="687388" lvl="2" indent="-222250">
              <a:buFont typeface="Arial" pitchFamily="34" charset="0"/>
              <a:buChar char="•"/>
            </a:pPr>
            <a:endParaRPr lang="en-US" sz="1200" dirty="0" smtClean="0">
              <a:solidFill>
                <a:prstClr val="white"/>
              </a:solidFill>
            </a:endParaRPr>
          </a:p>
          <a:p>
            <a:pPr marL="687388" lvl="2" indent="-222250">
              <a:buFont typeface="Arial" pitchFamily="34" charset="0"/>
              <a:buChar char="•"/>
            </a:pPr>
            <a:endParaRPr lang="en-US" sz="1200" dirty="0" smtClean="0">
              <a:solidFill>
                <a:prstClr val="white"/>
              </a:solidFill>
            </a:endParaRPr>
          </a:p>
          <a:p>
            <a:pPr marL="6350" lvl="1"/>
            <a:r>
              <a:rPr lang="en-US" sz="1200" dirty="0" smtClean="0">
                <a:solidFill>
                  <a:prstClr val="white"/>
                </a:solidFill>
              </a:rPr>
              <a:t>	</a:t>
            </a:r>
            <a:endParaRPr lang="en-US" sz="1200" dirty="0" smtClean="0">
              <a:solidFill>
                <a:srgbClr val="FFFFFF"/>
              </a:solidFill>
              <a:effectLst>
                <a:outerShdw blurRad="38100" dist="38100" dir="2700000" algn="tl">
                  <a:srgbClr val="000000">
                    <a:alpha val="43137"/>
                  </a:srgbClr>
                </a:outerShdw>
              </a:effectLst>
            </a:endParaRPr>
          </a:p>
          <a:p>
            <a:pPr marL="6350"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endParaRPr>
          </a:p>
        </p:txBody>
      </p:sp>
      <p:sp>
        <p:nvSpPr>
          <p:cNvPr id="7" name="Rectangle 6"/>
          <p:cNvSpPr/>
          <p:nvPr/>
        </p:nvSpPr>
        <p:spPr>
          <a:xfrm>
            <a:off x="498354" y="1540742"/>
            <a:ext cx="8144142" cy="4462760"/>
          </a:xfrm>
          <a:prstGeom prst="rect">
            <a:avLst/>
          </a:prstGeom>
        </p:spPr>
        <p:txBody>
          <a:bodyPr wrap="square">
            <a:spAutoFit/>
          </a:bodyPr>
          <a:lstStyle/>
          <a:p>
            <a:pP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rPr>
              <a:t>Management differences between Vista SP1 and XP SP3</a:t>
            </a:r>
          </a:p>
          <a:p>
            <a:pPr marL="230188" indent="-230188" defTabSz="914099" fontAlgn="base">
              <a:spcBef>
                <a:spcPct val="0"/>
              </a:spcBef>
              <a:spcAft>
                <a:spcPct val="0"/>
              </a:spcAft>
              <a:buFont typeface="Arial" pitchFamily="34" charset="0"/>
              <a:buChar char="•"/>
            </a:pPr>
            <a:r>
              <a:rPr lang="en-US" sz="1400" dirty="0" smtClean="0">
                <a:solidFill>
                  <a:srgbClr val="FFC000"/>
                </a:solidFill>
                <a:effectLst>
                  <a:outerShdw blurRad="38100" dist="38100" dir="2700000" algn="tl">
                    <a:srgbClr val="000000">
                      <a:alpha val="43137"/>
                    </a:srgbClr>
                  </a:outerShdw>
                </a:effectLst>
              </a:rPr>
              <a:t>Group Policy Settings</a:t>
            </a:r>
          </a:p>
          <a:p>
            <a:pPr marL="687388" lvl="2" indent="-222250">
              <a:buFont typeface="Arial" pitchFamily="34" charset="0"/>
              <a:buChar char="•"/>
            </a:pPr>
            <a:r>
              <a:rPr lang="en-US" sz="1400" dirty="0" smtClean="0">
                <a:solidFill>
                  <a:prstClr val="white"/>
                </a:solidFill>
              </a:rPr>
              <a:t>Windows Vista has more than 500 additional Group Policy settings than Windows XP. </a:t>
            </a:r>
          </a:p>
          <a:p>
            <a:pPr marL="687388" lvl="2" indent="-222250">
              <a:buFont typeface="Arial" pitchFamily="34" charset="0"/>
              <a:buChar char="•"/>
            </a:pPr>
            <a:r>
              <a:rPr lang="en-US" sz="1400" dirty="0" smtClean="0">
                <a:solidFill>
                  <a:prstClr val="white"/>
                </a:solidFill>
              </a:rPr>
              <a:t>In Windows Vista, Group Policy settings are better targeted at specific scenarios, such as wireless networking, power management, and printer management. </a:t>
            </a:r>
          </a:p>
          <a:p>
            <a:pPr marL="230207" lvl="1" indent="-222250">
              <a:buFont typeface="Arial" pitchFamily="34" charset="0"/>
              <a:buChar char="•"/>
            </a:pPr>
            <a:r>
              <a:rPr lang="en-US" sz="1400" dirty="0" smtClean="0">
                <a:solidFill>
                  <a:srgbClr val="FFC000"/>
                </a:solidFill>
              </a:rPr>
              <a:t>Standard User Accounts</a:t>
            </a:r>
          </a:p>
          <a:p>
            <a:pPr marL="687388" lvl="2" indent="-222250">
              <a:buFont typeface="Arial" pitchFamily="34" charset="0"/>
              <a:buChar char="•"/>
            </a:pPr>
            <a:r>
              <a:rPr lang="en-US" sz="1400" dirty="0" smtClean="0">
                <a:solidFill>
                  <a:prstClr val="white"/>
                </a:solidFill>
              </a:rPr>
              <a:t>Windows Vista makes using standard user or least‐privilege user accounts more practical than in the past. </a:t>
            </a:r>
          </a:p>
          <a:p>
            <a:pPr marL="687388" lvl="2" indent="-222250">
              <a:buFont typeface="Arial" pitchFamily="34" charset="0"/>
              <a:buChar char="•"/>
            </a:pPr>
            <a:r>
              <a:rPr lang="en-US" sz="1400" dirty="0" smtClean="0">
                <a:solidFill>
                  <a:prstClr val="white"/>
                </a:solidFill>
              </a:rPr>
              <a:t>UAC notifies standard users and administrators before an administrative action is performed. </a:t>
            </a:r>
          </a:p>
          <a:p>
            <a:pPr marL="687388" lvl="2" indent="-222250">
              <a:buFont typeface="Arial" pitchFamily="34" charset="0"/>
              <a:buChar char="•"/>
            </a:pPr>
            <a:r>
              <a:rPr lang="en-US" sz="1400" dirty="0" smtClean="0">
                <a:solidFill>
                  <a:prstClr val="white"/>
                </a:solidFill>
              </a:rPr>
              <a:t>File and registry redirection helps ensure that applications write to user‐specific 	</a:t>
            </a:r>
          </a:p>
          <a:p>
            <a:pPr marL="230207" lvl="1" indent="-222250">
              <a:buFont typeface="Arial" pitchFamily="34" charset="0"/>
              <a:buChar char="•"/>
            </a:pPr>
            <a:r>
              <a:rPr lang="en-US" sz="1400" dirty="0" smtClean="0">
                <a:solidFill>
                  <a:srgbClr val="FFC000"/>
                </a:solidFill>
              </a:rPr>
              <a:t>Troubleshooting and Diagnostics</a:t>
            </a:r>
          </a:p>
          <a:p>
            <a:pPr marL="687388" lvl="2" indent="-222250">
              <a:buFont typeface="Arial" pitchFamily="34" charset="0"/>
              <a:buChar char="•"/>
            </a:pPr>
            <a:r>
              <a:rPr lang="en-US" sz="1400" dirty="0" smtClean="0">
                <a:solidFill>
                  <a:prstClr val="white"/>
                </a:solidFill>
              </a:rPr>
              <a:t>Windows Vista automatically detects and repairs more support problems, helping reduce support costs. </a:t>
            </a:r>
          </a:p>
          <a:p>
            <a:pPr marL="230207" lvl="1" indent="-222250">
              <a:buFont typeface="Arial" pitchFamily="34" charset="0"/>
              <a:buChar char="•"/>
            </a:pPr>
            <a:r>
              <a:rPr lang="en-US" sz="1400" dirty="0" smtClean="0">
                <a:solidFill>
                  <a:srgbClr val="FFC000"/>
                </a:solidFill>
              </a:rPr>
              <a:t>Event Manager</a:t>
            </a:r>
          </a:p>
          <a:p>
            <a:pPr marL="687388" lvl="2" indent="-222250">
              <a:buFont typeface="Arial" pitchFamily="34" charset="0"/>
              <a:buChar char="•"/>
            </a:pPr>
            <a:r>
              <a:rPr lang="en-US" sz="1400" dirty="0" smtClean="0">
                <a:solidFill>
                  <a:prstClr val="white"/>
                </a:solidFill>
              </a:rPr>
              <a:t>Windows Vista introduces event forwarding, a new Event Viewer, and event automation. </a:t>
            </a:r>
          </a:p>
          <a:p>
            <a:pPr marL="687388" lvl="2" indent="-222250">
              <a:buFont typeface="Arial" pitchFamily="34" charset="0"/>
              <a:buChar char="•"/>
            </a:pPr>
            <a:r>
              <a:rPr lang="en-US" sz="1400" dirty="0" smtClean="0">
                <a:solidFill>
                  <a:prstClr val="white"/>
                </a:solidFill>
              </a:rPr>
              <a:t>Windows Vista consolidates events from most Windows components in the event log instead of in text files. </a:t>
            </a:r>
          </a:p>
          <a:p>
            <a:pPr marL="230207" lvl="1" indent="-222250">
              <a:buFont typeface="Arial" pitchFamily="34" charset="0"/>
              <a:buChar char="•"/>
            </a:pPr>
            <a:r>
              <a:rPr lang="en-US" sz="1400" dirty="0" smtClean="0">
                <a:solidFill>
                  <a:srgbClr val="FFC000"/>
                </a:solidFill>
              </a:rPr>
              <a:t>Task Scheduling</a:t>
            </a:r>
          </a:p>
          <a:p>
            <a:pPr marL="687388" lvl="2" indent="-222250">
              <a:buFont typeface="Arial" pitchFamily="34" charset="0"/>
              <a:buChar char="•"/>
            </a:pPr>
            <a:r>
              <a:rPr lang="en-US" sz="1400" dirty="0" smtClean="0">
                <a:solidFill>
                  <a:prstClr val="white"/>
                </a:solidFill>
              </a:rPr>
              <a:t>Windows Vista enables IT pros to script tasks. </a:t>
            </a:r>
          </a:p>
          <a:p>
            <a:pPr marL="687388" lvl="2" indent="-222250">
              <a:buFont typeface="Arial" pitchFamily="34" charset="0"/>
              <a:buChar char="•"/>
            </a:pPr>
            <a:r>
              <a:rPr lang="en-US" sz="1400" dirty="0" smtClean="0">
                <a:solidFill>
                  <a:prstClr val="white"/>
                </a:solidFill>
              </a:rPr>
              <a:t>Windows Vista provides new scheduling options and the ability to run tasks in sequence.</a:t>
            </a:r>
          </a:p>
        </p:txBody>
      </p:sp>
      <p:graphicFrame>
        <p:nvGraphicFramePr>
          <p:cNvPr id="5" name="Table 4"/>
          <p:cNvGraphicFramePr>
            <a:graphicFrameLocks noGrp="1"/>
          </p:cNvGraphicFramePr>
          <p:nvPr/>
        </p:nvGraphicFramePr>
        <p:xfrm>
          <a:off x="444381" y="1270656"/>
          <a:ext cx="8203963" cy="4678879"/>
        </p:xfrm>
        <a:graphic>
          <a:graphicData uri="http://schemas.openxmlformats.org/drawingml/2006/table">
            <a:tbl>
              <a:tblPr/>
              <a:tblGrid>
                <a:gridCol w="4981304"/>
                <a:gridCol w="1129905"/>
                <a:gridCol w="1266587"/>
                <a:gridCol w="826167"/>
              </a:tblGrid>
              <a:tr h="496115">
                <a:tc>
                  <a:txBody>
                    <a:bodyPr/>
                    <a:lstStyle/>
                    <a:p>
                      <a:pPr marL="60325" indent="0" algn="l" fontAlgn="b"/>
                      <a:r>
                        <a:rPr lang="en-US" sz="1400" b="1" i="0" u="none" strike="noStrike" dirty="0">
                          <a:solidFill>
                            <a:srgbClr val="FFFFFF"/>
                          </a:solidFill>
                          <a:latin typeface="+mn-lt"/>
                        </a:rPr>
                        <a:t>Feature</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latin typeface="+mn-lt"/>
                        </a:rPr>
                        <a:t>Windows XP SP3</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a:solidFill>
                            <a:srgbClr val="FFFFFF"/>
                          </a:solidFill>
                          <a:latin typeface="+mn-lt"/>
                        </a:rPr>
                        <a:t>Windows Vista SP1</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a:solidFill>
                            <a:srgbClr val="FFFFFF"/>
                          </a:solidFill>
                          <a:latin typeface="+mn-lt"/>
                        </a:rPr>
                        <a:t>Windows 7</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72095">
                <a:tc>
                  <a:txBody>
                    <a:bodyPr/>
                    <a:lstStyle/>
                    <a:p>
                      <a:pPr algn="l" fontAlgn="b"/>
                      <a:r>
                        <a:rPr lang="en-US" sz="1400" b="0" i="0" u="none" strike="noStrike" dirty="0">
                          <a:solidFill>
                            <a:srgbClr val="FFFFFF"/>
                          </a:solidFill>
                          <a:latin typeface="+mn-lt"/>
                        </a:rPr>
                        <a:t>Windows </a:t>
                      </a:r>
                      <a:r>
                        <a:rPr lang="en-US" sz="1400" b="0" i="0" u="none" strike="noStrike" dirty="0" err="1">
                          <a:solidFill>
                            <a:srgbClr val="FFFFFF"/>
                          </a:solidFill>
                          <a:latin typeface="+mn-lt"/>
                        </a:rPr>
                        <a:t>PowerShell</a:t>
                      </a:r>
                      <a:r>
                        <a:rPr lang="en-US" sz="1400" b="0" i="0" u="none" strike="noStrike" dirty="0">
                          <a:solidFill>
                            <a:srgbClr val="FFFFFF"/>
                          </a:solidFill>
                          <a:latin typeface="+mn-lt"/>
                        </a:rPr>
                        <a:t>™ 2.0</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ctr" fontAlgn="b"/>
                      <a:r>
                        <a:rPr lang="en-US" sz="1400" b="0" i="0" u="none" strike="noStrike" dirty="0">
                          <a:solidFill>
                            <a:srgbClr val="FFFFFF"/>
                          </a:solidFill>
                          <a:latin typeface="+mn-lt"/>
                        </a:rPr>
                        <a:t>Download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ctr" fontAlgn="b"/>
                      <a:r>
                        <a:rPr lang="en-US" sz="1400" b="0" i="0" u="none" strike="noStrike">
                          <a:solidFill>
                            <a:srgbClr val="FFFFFF"/>
                          </a:solidFill>
                          <a:latin typeface="+mn-lt"/>
                        </a:rPr>
                        <a:t>Download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ctr" fontAlgn="b"/>
                      <a:r>
                        <a:rPr lang="en-US" sz="1400" b="0" i="0" u="none" strike="noStrike">
                          <a:solidFill>
                            <a:srgbClr val="FFFFFF"/>
                          </a:solidFill>
                          <a:latin typeface="+mn-lt"/>
                        </a:rPr>
                        <a:t>Included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r>
              <a:tr h="854493">
                <a:tc>
                  <a:txBody>
                    <a:bodyPr/>
                    <a:lstStyle/>
                    <a:p>
                      <a:pPr algn="l" fontAlgn="b"/>
                      <a:r>
                        <a:rPr lang="en-US" sz="1400" b="0" i="0" u="none" strike="noStrike" dirty="0">
                          <a:solidFill>
                            <a:srgbClr val="FFFFFF"/>
                          </a:solidFill>
                          <a:latin typeface="+mn-lt"/>
                        </a:rPr>
                        <a:t>Scripting of Group Policy Settings – Requires Remote Server Administration Tools for Windows 7</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dirty="0">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dirty="0">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a:solidFill>
                            <a:srgbClr val="FFFFFF"/>
                          </a:solidFill>
                          <a:latin typeface="+mn-lt"/>
                        </a:rPr>
                        <a:t>Yes</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472095">
                <a:tc>
                  <a:txBody>
                    <a:bodyPr/>
                    <a:lstStyle/>
                    <a:p>
                      <a:pPr algn="l" fontAlgn="b"/>
                      <a:r>
                        <a:rPr lang="en-US" sz="1400" b="0" i="0" u="none" strike="noStrike" dirty="0">
                          <a:solidFill>
                            <a:srgbClr val="FFFFFF"/>
                          </a:solidFill>
                          <a:latin typeface="+mn-lt"/>
                        </a:rPr>
                        <a:t>Group Policy Preferences</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Download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dirty="0">
                          <a:solidFill>
                            <a:srgbClr val="FFFFFF"/>
                          </a:solidFill>
                          <a:latin typeface="+mn-lt"/>
                        </a:rPr>
                        <a:t>Download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Included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472095">
                <a:tc>
                  <a:txBody>
                    <a:bodyPr/>
                    <a:lstStyle/>
                    <a:p>
                      <a:pPr algn="l" fontAlgn="b"/>
                      <a:r>
                        <a:rPr lang="en-US" sz="1400" b="0" i="0" u="none" strike="noStrike" dirty="0">
                          <a:solidFill>
                            <a:srgbClr val="FFFFFF"/>
                          </a:solidFill>
                          <a:latin typeface="+mn-lt"/>
                        </a:rPr>
                        <a:t>Windows Recovery Environment</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dirty="0">
                          <a:solidFill>
                            <a:srgbClr val="FFFFFF"/>
                          </a:solidFill>
                          <a:latin typeface="+mn-lt"/>
                        </a:rPr>
                        <a:t>Yes</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a:solidFill>
                            <a:srgbClr val="FFFFFF"/>
                          </a:solidFill>
                          <a:latin typeface="+mn-lt"/>
                        </a:rPr>
                        <a:t>Improved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472095">
                <a:tc>
                  <a:txBody>
                    <a:bodyPr/>
                    <a:lstStyle/>
                    <a:p>
                      <a:pPr algn="l" fontAlgn="b"/>
                      <a:r>
                        <a:rPr lang="en-US" sz="1400" b="0" i="0" u="none" strike="noStrike" dirty="0">
                          <a:solidFill>
                            <a:srgbClr val="FFFFFF"/>
                          </a:solidFill>
                          <a:latin typeface="+mn-lt"/>
                        </a:rPr>
                        <a:t>Windows Troubleshooting Platform</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dirty="0">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New</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472095">
                <a:tc>
                  <a:txBody>
                    <a:bodyPr/>
                    <a:lstStyle/>
                    <a:p>
                      <a:pPr algn="l" fontAlgn="b"/>
                      <a:r>
                        <a:rPr lang="en-US" sz="1400" b="0" i="0" u="none" strike="noStrike" dirty="0">
                          <a:solidFill>
                            <a:srgbClr val="FFFFFF"/>
                          </a:solidFill>
                          <a:latin typeface="+mn-lt"/>
                        </a:rPr>
                        <a:t>Unified Tracing</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a:solidFill>
                            <a:srgbClr val="FFFFFF"/>
                          </a:solidFill>
                          <a:latin typeface="+mn-lt"/>
                        </a:rPr>
                        <a:t>Yes</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dirty="0">
                          <a:solidFill>
                            <a:srgbClr val="FFFFFF"/>
                          </a:solidFill>
                          <a:latin typeface="+mn-lt"/>
                        </a:rPr>
                        <a:t>Yes</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dirty="0">
                          <a:solidFill>
                            <a:srgbClr val="FFFFFF"/>
                          </a:solidFill>
                          <a:latin typeface="+mn-lt"/>
                        </a:rPr>
                        <a:t>Improved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472095">
                <a:tc>
                  <a:txBody>
                    <a:bodyPr/>
                    <a:lstStyle/>
                    <a:p>
                      <a:pPr algn="l" fontAlgn="b"/>
                      <a:r>
                        <a:rPr lang="en-US" sz="1400" b="0" i="0" u="none" strike="noStrike" dirty="0">
                          <a:solidFill>
                            <a:srgbClr val="FFFFFF"/>
                          </a:solidFill>
                          <a:latin typeface="+mn-lt"/>
                        </a:rPr>
                        <a:t>Problem Steps Recorder</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dirty="0">
                          <a:solidFill>
                            <a:srgbClr val="FFFFFF"/>
                          </a:solidFill>
                          <a:latin typeface="+mn-lt"/>
                        </a:rPr>
                        <a:t>New</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495701">
                <a:tc>
                  <a:txBody>
                    <a:bodyPr/>
                    <a:lstStyle/>
                    <a:p>
                      <a:pPr algn="l" fontAlgn="b"/>
                      <a:r>
                        <a:rPr lang="en-US" sz="1400" b="0" i="0" u="none" strike="noStrike" dirty="0">
                          <a:solidFill>
                            <a:srgbClr val="FFFFFF"/>
                          </a:solidFill>
                          <a:latin typeface="+mn-lt"/>
                        </a:rPr>
                        <a:t>Remote Access to Reliability Data</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76091"/>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76091"/>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76091"/>
                    </a:solidFill>
                  </a:tcPr>
                </a:tc>
                <a:tc>
                  <a:txBody>
                    <a:bodyPr/>
                    <a:lstStyle/>
                    <a:p>
                      <a:pPr algn="ctr" fontAlgn="b"/>
                      <a:r>
                        <a:rPr lang="en-US" sz="1400" b="0" i="0" u="none" strike="noStrike" dirty="0">
                          <a:solidFill>
                            <a:srgbClr val="FFFFFF"/>
                          </a:solidFill>
                          <a:latin typeface="+mn-lt"/>
                        </a:rPr>
                        <a:t>New</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76091"/>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Event Viewer</a:t>
            </a:r>
            <a:endParaRPr lang="en-US" dirty="0"/>
          </a:p>
        </p:txBody>
      </p:sp>
      <p:pic>
        <p:nvPicPr>
          <p:cNvPr id="9218" name="Picture 2"/>
          <p:cNvPicPr>
            <a:picLocks noChangeAspect="1" noChangeArrowheads="1"/>
          </p:cNvPicPr>
          <p:nvPr/>
        </p:nvPicPr>
        <p:blipFill>
          <a:blip r:embed="rId3" cstate="email"/>
          <a:srcRect/>
          <a:stretch>
            <a:fillRect/>
          </a:stretch>
        </p:blipFill>
        <p:spPr bwMode="auto">
          <a:xfrm>
            <a:off x="1052134" y="1161874"/>
            <a:ext cx="6996366" cy="503629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Local Security Policy</a:t>
            </a:r>
            <a:endParaRPr lang="en-US" dirty="0"/>
          </a:p>
        </p:txBody>
      </p:sp>
      <p:pic>
        <p:nvPicPr>
          <p:cNvPr id="4098" name="Picture 2"/>
          <p:cNvPicPr>
            <a:picLocks noChangeAspect="1" noChangeArrowheads="1"/>
          </p:cNvPicPr>
          <p:nvPr/>
        </p:nvPicPr>
        <p:blipFill>
          <a:blip r:embed="rId3" cstate="email"/>
          <a:srcRect/>
          <a:stretch>
            <a:fillRect/>
          </a:stretch>
        </p:blipFill>
        <p:spPr bwMode="auto">
          <a:xfrm>
            <a:off x="1255192" y="1440360"/>
            <a:ext cx="6616526" cy="4753298"/>
          </a:xfrm>
          <a:prstGeom prst="rect">
            <a:avLst/>
          </a:prstGeom>
          <a:noFill/>
          <a:ln w="9525">
            <a:noFill/>
            <a:miter lim="800000"/>
            <a:headEnd/>
            <a:tailEnd/>
          </a:ln>
          <a:effectLst/>
        </p:spPr>
      </p:pic>
      <p:grpSp>
        <p:nvGrpSpPr>
          <p:cNvPr id="3" name="Group 9"/>
          <p:cNvGrpSpPr/>
          <p:nvPr/>
        </p:nvGrpSpPr>
        <p:grpSpPr>
          <a:xfrm>
            <a:off x="1264003" y="1445457"/>
            <a:ext cx="6633088" cy="4753298"/>
            <a:chOff x="765784" y="1088431"/>
            <a:chExt cx="7629525" cy="5467350"/>
          </a:xfrm>
        </p:grpSpPr>
        <p:grpSp>
          <p:nvGrpSpPr>
            <p:cNvPr id="4" name="Group 7"/>
            <p:cNvGrpSpPr/>
            <p:nvPr/>
          </p:nvGrpSpPr>
          <p:grpSpPr>
            <a:xfrm>
              <a:off x="765784" y="1088431"/>
              <a:ext cx="7629525" cy="5467350"/>
              <a:chOff x="765784" y="1088431"/>
              <a:chExt cx="7629525" cy="5467350"/>
            </a:xfrm>
          </p:grpSpPr>
          <p:pic>
            <p:nvPicPr>
              <p:cNvPr id="155649" name="Picture 1"/>
              <p:cNvPicPr>
                <a:picLocks noChangeAspect="1" noChangeArrowheads="1"/>
              </p:cNvPicPr>
              <p:nvPr/>
            </p:nvPicPr>
            <p:blipFill>
              <a:blip r:embed="rId4" cstate="email"/>
              <a:srcRect/>
              <a:stretch>
                <a:fillRect/>
              </a:stretch>
            </p:blipFill>
            <p:spPr bwMode="auto">
              <a:xfrm>
                <a:off x="765784" y="1088431"/>
                <a:ext cx="7629525" cy="5467350"/>
              </a:xfrm>
              <a:prstGeom prst="rect">
                <a:avLst/>
              </a:prstGeom>
              <a:noFill/>
              <a:ln w="9525">
                <a:noFill/>
                <a:miter lim="800000"/>
                <a:headEnd/>
                <a:tailEnd/>
              </a:ln>
            </p:spPr>
          </p:pic>
          <p:grpSp>
            <p:nvGrpSpPr>
              <p:cNvPr id="7" name="Group 6"/>
              <p:cNvGrpSpPr/>
              <p:nvPr/>
            </p:nvGrpSpPr>
            <p:grpSpPr>
              <a:xfrm>
                <a:off x="922946" y="3597779"/>
                <a:ext cx="2290273" cy="875206"/>
                <a:chOff x="922946" y="3597779"/>
                <a:chExt cx="2290273" cy="875206"/>
              </a:xfrm>
            </p:grpSpPr>
            <p:sp>
              <p:nvSpPr>
                <p:cNvPr id="5" name="Rounded Rectangle 4"/>
                <p:cNvSpPr/>
                <p:nvPr/>
              </p:nvSpPr>
              <p:spPr bwMode="auto">
                <a:xfrm>
                  <a:off x="922946" y="3597779"/>
                  <a:ext cx="2290273" cy="555477"/>
                </a:xfrm>
                <a:prstGeom prst="round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6" name="TextBox 5"/>
                <p:cNvSpPr txBox="1"/>
                <p:nvPr/>
              </p:nvSpPr>
              <p:spPr>
                <a:xfrm>
                  <a:off x="1069411" y="4195986"/>
                  <a:ext cx="1997342" cy="276999"/>
                </a:xfrm>
                <a:prstGeom prst="rect">
                  <a:avLst/>
                </a:prstGeom>
                <a:noFill/>
              </p:spPr>
              <p:txBody>
                <a:bodyPr wrap="none" lIns="0" tIns="0" rIns="0" bIns="0" rtlCol="0">
                  <a:spAutoFit/>
                </a:bodyPr>
                <a:lstStyle/>
                <a:p>
                  <a:r>
                    <a:rPr lang="en-US" dirty="0" smtClean="0">
                      <a:solidFill>
                        <a:srgbClr val="FF0000"/>
                      </a:solidFill>
                    </a:rPr>
                    <a:t>New for Windows 7</a:t>
                  </a:r>
                </a:p>
              </p:txBody>
            </p:sp>
          </p:grpSp>
        </p:grpSp>
        <p:pic>
          <p:nvPicPr>
            <p:cNvPr id="9" name="Picture 8" descr="Windows7_h_rgb_r.png"/>
            <p:cNvPicPr>
              <a:picLocks noChangeAspect="1"/>
            </p:cNvPicPr>
            <p:nvPr/>
          </p:nvPicPr>
          <p:blipFill>
            <a:blip r:embed="rId5" cstate="email"/>
            <a:stretch>
              <a:fillRect/>
            </a:stretch>
          </p:blipFill>
          <p:spPr>
            <a:xfrm>
              <a:off x="7205529" y="5937922"/>
              <a:ext cx="1066800" cy="192024"/>
            </a:xfrm>
            <a:prstGeom prst="rect">
              <a:avLst/>
            </a:prstGeom>
            <a:effectLst>
              <a:glow rad="228600">
                <a:schemeClr val="accent2">
                  <a:satMod val="175000"/>
                  <a:alpha val="40000"/>
                </a:schemeClr>
              </a:glo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System Configuration</a:t>
            </a:r>
            <a:endParaRPr lang="en-US" dirty="0"/>
          </a:p>
        </p:txBody>
      </p:sp>
      <p:pic>
        <p:nvPicPr>
          <p:cNvPr id="1026" name="Picture 2"/>
          <p:cNvPicPr>
            <a:picLocks noChangeAspect="1" noChangeArrowheads="1"/>
          </p:cNvPicPr>
          <p:nvPr/>
        </p:nvPicPr>
        <p:blipFill>
          <a:blip r:embed="rId3" cstate="email"/>
          <a:srcRect/>
          <a:stretch>
            <a:fillRect/>
          </a:stretch>
        </p:blipFill>
        <p:spPr bwMode="auto">
          <a:xfrm>
            <a:off x="1752600" y="1547813"/>
            <a:ext cx="5638800" cy="37623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sz="4000" smtClean="0"/>
              <a:t>Reliability and Performance Monitor</a:t>
            </a:r>
            <a:endParaRPr lang="en-US" sz="4000" dirty="0"/>
          </a:p>
        </p:txBody>
      </p:sp>
      <p:pic>
        <p:nvPicPr>
          <p:cNvPr id="5122" name="Picture 2"/>
          <p:cNvPicPr>
            <a:picLocks noChangeAspect="1" noChangeArrowheads="1"/>
          </p:cNvPicPr>
          <p:nvPr/>
        </p:nvPicPr>
        <p:blipFill>
          <a:blip r:embed="rId3" cstate="email"/>
          <a:srcRect/>
          <a:stretch>
            <a:fillRect/>
          </a:stretch>
        </p:blipFill>
        <p:spPr bwMode="auto">
          <a:xfrm>
            <a:off x="1690824" y="1634447"/>
            <a:ext cx="5516460" cy="4175176"/>
          </a:xfrm>
          <a:prstGeom prst="rect">
            <a:avLst/>
          </a:prstGeom>
          <a:noFill/>
          <a:ln w="9525">
            <a:noFill/>
            <a:miter lim="800000"/>
            <a:headEnd/>
            <a:tailEnd/>
          </a:ln>
          <a:effectLst/>
        </p:spPr>
      </p:pic>
      <p:grpSp>
        <p:nvGrpSpPr>
          <p:cNvPr id="3" name="Group 6"/>
          <p:cNvGrpSpPr/>
          <p:nvPr/>
        </p:nvGrpSpPr>
        <p:grpSpPr>
          <a:xfrm>
            <a:off x="1674085" y="1185510"/>
            <a:ext cx="5759866" cy="5006706"/>
            <a:chOff x="1110953" y="799235"/>
            <a:chExt cx="6648629" cy="5779256"/>
          </a:xfrm>
        </p:grpSpPr>
        <p:pic>
          <p:nvPicPr>
            <p:cNvPr id="153602" name="Picture 2"/>
            <p:cNvPicPr>
              <a:picLocks noChangeAspect="1" noChangeArrowheads="1"/>
            </p:cNvPicPr>
            <p:nvPr/>
          </p:nvPicPr>
          <p:blipFill>
            <a:blip r:embed="rId4" cstate="email"/>
            <a:srcRect/>
            <a:stretch>
              <a:fillRect/>
            </a:stretch>
          </p:blipFill>
          <p:spPr bwMode="auto">
            <a:xfrm>
              <a:off x="1110953" y="799235"/>
              <a:ext cx="6648629" cy="5779256"/>
            </a:xfrm>
            <a:prstGeom prst="rect">
              <a:avLst/>
            </a:prstGeom>
            <a:noFill/>
            <a:ln w="9525">
              <a:noFill/>
              <a:miter lim="800000"/>
              <a:headEnd/>
              <a:tailEnd/>
            </a:ln>
          </p:spPr>
        </p:pic>
        <p:pic>
          <p:nvPicPr>
            <p:cNvPr id="6" name="Picture 5" descr="Windows7_h_rgb_r.png"/>
            <p:cNvPicPr>
              <a:picLocks noChangeAspect="1"/>
            </p:cNvPicPr>
            <p:nvPr/>
          </p:nvPicPr>
          <p:blipFill>
            <a:blip r:embed="rId5" cstate="email"/>
            <a:stretch>
              <a:fillRect/>
            </a:stretch>
          </p:blipFill>
          <p:spPr>
            <a:xfrm>
              <a:off x="1394389" y="6219933"/>
              <a:ext cx="1066800" cy="192024"/>
            </a:xfrm>
            <a:prstGeom prst="rect">
              <a:avLst/>
            </a:prstGeom>
            <a:effectLst>
              <a:glow rad="228600">
                <a:schemeClr val="accent2">
                  <a:satMod val="175000"/>
                  <a:alpha val="40000"/>
                </a:schemeClr>
              </a:glo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sz="4000" smtClean="0"/>
              <a:t>Reliability and Performance Monitor</a:t>
            </a:r>
            <a:endParaRPr lang="en-US" sz="4000" dirty="0"/>
          </a:p>
        </p:txBody>
      </p:sp>
      <p:pic>
        <p:nvPicPr>
          <p:cNvPr id="6" name="Picture 3"/>
          <p:cNvPicPr>
            <a:picLocks noChangeAspect="1" noChangeArrowheads="1"/>
          </p:cNvPicPr>
          <p:nvPr/>
        </p:nvPicPr>
        <p:blipFill>
          <a:blip r:embed="rId3" cstate="email"/>
          <a:srcRect/>
          <a:stretch>
            <a:fillRect/>
          </a:stretch>
        </p:blipFill>
        <p:spPr bwMode="auto">
          <a:xfrm>
            <a:off x="2103631" y="1399877"/>
            <a:ext cx="5168228" cy="4609330"/>
          </a:xfrm>
          <a:prstGeom prst="rect">
            <a:avLst/>
          </a:prstGeom>
          <a:noFill/>
          <a:ln w="9525">
            <a:noFill/>
            <a:miter lim="800000"/>
            <a:headEnd/>
            <a:tailEnd/>
          </a:ln>
          <a:effectLst/>
        </p:spPr>
      </p:pic>
      <p:grpSp>
        <p:nvGrpSpPr>
          <p:cNvPr id="3" name="Group 6"/>
          <p:cNvGrpSpPr/>
          <p:nvPr/>
        </p:nvGrpSpPr>
        <p:grpSpPr>
          <a:xfrm>
            <a:off x="1290858" y="1335358"/>
            <a:ext cx="6524092" cy="4826992"/>
            <a:chOff x="999857" y="1207914"/>
            <a:chExt cx="6868593" cy="5081880"/>
          </a:xfrm>
        </p:grpSpPr>
        <p:pic>
          <p:nvPicPr>
            <p:cNvPr id="4" name="Picture 1"/>
            <p:cNvPicPr>
              <a:picLocks noChangeAspect="1" noChangeArrowheads="1"/>
            </p:cNvPicPr>
            <p:nvPr/>
          </p:nvPicPr>
          <p:blipFill>
            <a:blip r:embed="rId4" cstate="email"/>
            <a:srcRect/>
            <a:stretch>
              <a:fillRect/>
            </a:stretch>
          </p:blipFill>
          <p:spPr bwMode="auto">
            <a:xfrm>
              <a:off x="999857" y="1207914"/>
              <a:ext cx="6868593" cy="5081880"/>
            </a:xfrm>
            <a:prstGeom prst="rect">
              <a:avLst/>
            </a:prstGeom>
            <a:noFill/>
            <a:ln w="9525">
              <a:noFill/>
              <a:miter lim="800000"/>
              <a:headEnd/>
              <a:tailEnd/>
            </a:ln>
          </p:spPr>
        </p:pic>
        <p:pic>
          <p:nvPicPr>
            <p:cNvPr id="5" name="Picture 4" descr="Windows7_h_rgb_r.png"/>
            <p:cNvPicPr>
              <a:picLocks noChangeAspect="1"/>
            </p:cNvPicPr>
            <p:nvPr/>
          </p:nvPicPr>
          <p:blipFill>
            <a:blip r:embed="rId5" cstate="email"/>
            <a:stretch>
              <a:fillRect/>
            </a:stretch>
          </p:blipFill>
          <p:spPr>
            <a:xfrm>
              <a:off x="6590231" y="5604636"/>
              <a:ext cx="1066800" cy="192024"/>
            </a:xfrm>
            <a:prstGeom prst="rect">
              <a:avLst/>
            </a:prstGeom>
            <a:effectLst>
              <a:glow rad="228600">
                <a:schemeClr val="accent2">
                  <a:satMod val="175000"/>
                  <a:alpha val="40000"/>
                </a:schemeClr>
              </a:glo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0997"/>
          </a:xfrm>
        </p:spPr>
        <p:txBody>
          <a:bodyPr/>
          <a:lstStyle/>
          <a:p>
            <a:r>
              <a:rPr lang="en-US" sz="3000" dirty="0">
                <a:latin typeface="Segoe" pitchFamily="34" charset="0"/>
              </a:rPr>
              <a:t>Main Differences between </a:t>
            </a:r>
            <a:br>
              <a:rPr lang="en-US" sz="3000" dirty="0">
                <a:latin typeface="Segoe" pitchFamily="34" charset="0"/>
              </a:rPr>
            </a:br>
            <a:r>
              <a:rPr lang="en-US" sz="3000" dirty="0">
                <a:latin typeface="Segoe" pitchFamily="34" charset="0"/>
              </a:rPr>
              <a:t>Vista SP1 and Windows XP SP3… and Windows 7</a:t>
            </a:r>
          </a:p>
        </p:txBody>
      </p:sp>
      <p:sp>
        <p:nvSpPr>
          <p:cNvPr id="3" name="Rounded Rectangle 2"/>
          <p:cNvSpPr/>
          <p:nvPr/>
        </p:nvSpPr>
        <p:spPr bwMode="auto">
          <a:xfrm>
            <a:off x="411697" y="1242853"/>
            <a:ext cx="8454190" cy="4957011"/>
          </a:xfrm>
          <a:prstGeom prst="roundRect">
            <a:avLst>
              <a:gd name="adj" fmla="val 3313"/>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marL="230207" lvl="1" indent="-222250"/>
            <a:r>
              <a:rPr lang="en-US" sz="1400" dirty="0" smtClean="0">
                <a:solidFill>
                  <a:prstClr val="white"/>
                </a:solidFill>
              </a:rPr>
              <a:t>	</a:t>
            </a:r>
          </a:p>
          <a:p>
            <a:pPr marL="687388" lvl="2" indent="-222250">
              <a:buFont typeface="Arial" pitchFamily="34" charset="0"/>
              <a:buChar char="•"/>
            </a:pPr>
            <a:endParaRPr lang="en-US" sz="1400" dirty="0" smtClean="0">
              <a:solidFill>
                <a:prstClr val="white"/>
              </a:solidFill>
            </a:endParaRPr>
          </a:p>
          <a:p>
            <a:pPr marL="687388" lvl="2" indent="-222250">
              <a:buFont typeface="Arial" pitchFamily="34" charset="0"/>
              <a:buChar char="•"/>
            </a:pPr>
            <a:endParaRPr lang="en-US" sz="1400" dirty="0" smtClean="0">
              <a:solidFill>
                <a:prstClr val="white"/>
              </a:solidFill>
            </a:endParaRPr>
          </a:p>
          <a:p>
            <a:pPr marL="687388" lvl="2" indent="-222250">
              <a:buFont typeface="Arial" pitchFamily="34" charset="0"/>
              <a:buChar char="•"/>
            </a:pPr>
            <a:endParaRPr lang="en-US" sz="1400" dirty="0" smtClean="0">
              <a:solidFill>
                <a:prstClr val="white"/>
              </a:solidFill>
            </a:endParaRPr>
          </a:p>
          <a:p>
            <a:pPr marL="6350" lvl="1"/>
            <a:r>
              <a:rPr lang="en-US" sz="1400" dirty="0" smtClean="0">
                <a:solidFill>
                  <a:prstClr val="white"/>
                </a:solidFill>
              </a:rPr>
              <a:t>	</a:t>
            </a:r>
            <a:endParaRPr lang="en-US" sz="1400" dirty="0" smtClean="0">
              <a:solidFill>
                <a:srgbClr val="FFFFFF"/>
              </a:solidFill>
              <a:effectLst>
                <a:outerShdw blurRad="38100" dist="38100" dir="2700000" algn="tl">
                  <a:srgbClr val="000000">
                    <a:alpha val="43137"/>
                  </a:srgbClr>
                </a:outerShdw>
              </a:effectLst>
            </a:endParaRPr>
          </a:p>
          <a:p>
            <a:pPr marL="6350"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4" name="Rectangle 3"/>
          <p:cNvSpPr/>
          <p:nvPr/>
        </p:nvSpPr>
        <p:spPr>
          <a:xfrm>
            <a:off x="461472" y="1342716"/>
            <a:ext cx="8400516" cy="4678204"/>
          </a:xfrm>
          <a:prstGeom prst="rect">
            <a:avLst/>
          </a:prstGeom>
        </p:spPr>
        <p:txBody>
          <a:bodyPr wrap="square">
            <a:spAutoFit/>
          </a:bodyPr>
          <a:lstStyle/>
          <a:p>
            <a:pPr marL="230207" lvl="1" indent="-222250"/>
            <a:r>
              <a:rPr lang="en-US" b="1" dirty="0" smtClean="0">
                <a:solidFill>
                  <a:prstClr val="white"/>
                </a:solidFill>
                <a:effectLst>
                  <a:outerShdw blurRad="38100" dist="38100" dir="2700000" algn="tl">
                    <a:srgbClr val="000000">
                      <a:alpha val="43137"/>
                    </a:srgbClr>
                  </a:outerShdw>
                </a:effectLst>
              </a:rPr>
              <a:t>Deployment</a:t>
            </a:r>
          </a:p>
          <a:p>
            <a:pPr marL="230207" lvl="1" indent="-222250">
              <a:buFont typeface="Arial" pitchFamily="34" charset="0"/>
              <a:buChar char="•"/>
            </a:pPr>
            <a:r>
              <a:rPr lang="en-US" sz="1400" dirty="0" smtClean="0">
                <a:solidFill>
                  <a:srgbClr val="FFC000"/>
                </a:solidFill>
              </a:rPr>
              <a:t>Image based Setup (IBS)</a:t>
            </a:r>
          </a:p>
          <a:p>
            <a:pPr marL="687388" lvl="2" indent="-222250">
              <a:buFont typeface="Arial" pitchFamily="34" charset="0"/>
              <a:buChar char="•"/>
            </a:pPr>
            <a:r>
              <a:rPr lang="en-US" sz="1400" dirty="0" smtClean="0">
                <a:solidFill>
                  <a:prstClr val="white"/>
                </a:solidFill>
              </a:rPr>
              <a:t>Windows Vista is distributed as a WIM image file and installed by using IBS, resulting in a quicker and more streamlined installation process. </a:t>
            </a:r>
          </a:p>
          <a:p>
            <a:pPr marL="687388" lvl="2" indent="-222250">
              <a:buFont typeface="Arial" pitchFamily="34" charset="0"/>
              <a:buChar char="•"/>
            </a:pPr>
            <a:r>
              <a:rPr lang="en-US" sz="1400" dirty="0" smtClean="0">
                <a:solidFill>
                  <a:prstClr val="white"/>
                </a:solidFill>
              </a:rPr>
              <a:t>Windows XP is not distributed as a WIM image, nor does it use IBS; however, Microsoft tools support creating WIM images of Windows XP but without the offline‐servicing benefits of Windows Vista images. </a:t>
            </a:r>
          </a:p>
          <a:p>
            <a:pPr marL="230207" lvl="1" indent="-222250">
              <a:buFont typeface="Arial" pitchFamily="34" charset="0"/>
              <a:buChar char="•"/>
            </a:pPr>
            <a:r>
              <a:rPr lang="en-US" sz="1400" dirty="0" smtClean="0">
                <a:solidFill>
                  <a:srgbClr val="FFC000"/>
                </a:solidFill>
              </a:rPr>
              <a:t>Installation Tools</a:t>
            </a:r>
          </a:p>
          <a:p>
            <a:pPr marL="687388" lvl="2" indent="-222250">
              <a:buFont typeface="Arial" pitchFamily="34" charset="0"/>
              <a:buChar char="•"/>
            </a:pPr>
            <a:r>
              <a:rPr lang="en-US" sz="1400" dirty="0" smtClean="0">
                <a:solidFill>
                  <a:prstClr val="white"/>
                </a:solidFill>
              </a:rPr>
              <a:t>Windows Vista imaging and installation tools support IBS and are far more advanced than Windows XP deployment tools, supporting more deployment scenarios with less cost. </a:t>
            </a:r>
          </a:p>
          <a:p>
            <a:pPr marL="230207" lvl="1" indent="-222250">
              <a:buFont typeface="Arial" pitchFamily="34" charset="0"/>
              <a:buChar char="•"/>
            </a:pPr>
            <a:r>
              <a:rPr lang="en-US" sz="1400" dirty="0" smtClean="0">
                <a:solidFill>
                  <a:srgbClr val="FFC000"/>
                </a:solidFill>
              </a:rPr>
              <a:t>Windows Setup</a:t>
            </a:r>
          </a:p>
          <a:p>
            <a:pPr marL="687388" lvl="2" indent="-222250">
              <a:buFont typeface="Arial" pitchFamily="34" charset="0"/>
              <a:buChar char="•"/>
            </a:pPr>
            <a:r>
              <a:rPr lang="en-US" sz="1400" dirty="0" smtClean="0">
                <a:solidFill>
                  <a:prstClr val="white"/>
                </a:solidFill>
              </a:rPr>
              <a:t>Windows Vista uses IBS and supports more deployment scenarios than Windows XP. </a:t>
            </a:r>
          </a:p>
          <a:p>
            <a:pPr marL="687388" lvl="2" indent="-222250">
              <a:buFont typeface="Arial" pitchFamily="34" charset="0"/>
              <a:buChar char="•"/>
            </a:pPr>
            <a:r>
              <a:rPr lang="en-US" sz="1400" dirty="0" smtClean="0">
                <a:solidFill>
                  <a:prstClr val="white"/>
                </a:solidFill>
              </a:rPr>
              <a:t>Windows Vista uses a single XML‐based answer file, providing a more consistent installation, while Windows XP uses multiple text‐based answer files. </a:t>
            </a:r>
          </a:p>
          <a:p>
            <a:pPr marL="687388" lvl="2" indent="-222250">
              <a:buFont typeface="Arial" pitchFamily="34" charset="0"/>
              <a:buChar char="•"/>
            </a:pPr>
            <a:r>
              <a:rPr lang="en-US" sz="1400" dirty="0" smtClean="0">
                <a:solidFill>
                  <a:prstClr val="white"/>
                </a:solidFill>
              </a:rPr>
              <a:t>Windows SIM supports all the settings that Windows Vista exposes for deployment for all configuration passes, while Setup Manager only supports a subset of Windows XP settings.</a:t>
            </a:r>
          </a:p>
          <a:p>
            <a:pPr marL="230207" lvl="1" indent="-222250">
              <a:buFont typeface="Arial" pitchFamily="34" charset="0"/>
              <a:buChar char="•"/>
            </a:pPr>
            <a:r>
              <a:rPr lang="en-US" sz="1400" dirty="0" smtClean="0">
                <a:solidFill>
                  <a:srgbClr val="FFC000"/>
                </a:solidFill>
              </a:rPr>
              <a:t>World-wide single image deployment</a:t>
            </a:r>
          </a:p>
          <a:p>
            <a:pPr marL="687388" lvl="2" indent="-222250">
              <a:buFont typeface="Arial" pitchFamily="34" charset="0"/>
              <a:buChar char="•"/>
            </a:pPr>
            <a:r>
              <a:rPr lang="en-US" sz="1400" dirty="0" smtClean="0">
                <a:solidFill>
                  <a:prstClr val="white"/>
                </a:solidFill>
              </a:rPr>
              <a:t>Windows Vista enables organizations to create and deploy a single worldwide image, while Windows XP often requires numerous images for a worldwide deployment. </a:t>
            </a:r>
          </a:p>
          <a:p>
            <a:pPr marL="687388" lvl="2" indent="-222250">
              <a:buFont typeface="Arial" pitchFamily="34" charset="0"/>
              <a:buChar char="•"/>
            </a:pPr>
            <a:r>
              <a:rPr lang="en-US" sz="1400" dirty="0" smtClean="0">
                <a:solidFill>
                  <a:prstClr val="white"/>
                </a:solidFill>
              </a:rPr>
              <a:t>• MDT enables companies to use thin‐imaging techniques to reduce both Windows XP and Windows Vista image counts.</a:t>
            </a:r>
            <a:endParaRPr lang="en-US" dirty="0"/>
          </a:p>
        </p:txBody>
      </p:sp>
      <p:graphicFrame>
        <p:nvGraphicFramePr>
          <p:cNvPr id="5" name="Table 4"/>
          <p:cNvGraphicFramePr>
            <a:graphicFrameLocks noGrp="1"/>
          </p:cNvGraphicFramePr>
          <p:nvPr/>
        </p:nvGraphicFramePr>
        <p:xfrm>
          <a:off x="508144" y="1338265"/>
          <a:ext cx="8152688" cy="4768555"/>
        </p:xfrm>
        <a:graphic>
          <a:graphicData uri="http://schemas.openxmlformats.org/drawingml/2006/table">
            <a:tbl>
              <a:tblPr/>
              <a:tblGrid>
                <a:gridCol w="4950171"/>
                <a:gridCol w="1122844"/>
                <a:gridCol w="1258670"/>
                <a:gridCol w="821003"/>
              </a:tblGrid>
              <a:tr h="550218">
                <a:tc>
                  <a:txBody>
                    <a:bodyPr/>
                    <a:lstStyle/>
                    <a:p>
                      <a:pPr algn="l" fontAlgn="b"/>
                      <a:r>
                        <a:rPr lang="en-US" sz="1400" b="1" i="0" u="none" strike="noStrike" dirty="0">
                          <a:solidFill>
                            <a:srgbClr val="FFFFFF"/>
                          </a:solidFill>
                          <a:latin typeface="+mn-lt"/>
                        </a:rPr>
                        <a:t>Feature</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latin typeface="+mn-lt"/>
                        </a:rPr>
                        <a:t>Windows XP SP3</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a:solidFill>
                            <a:srgbClr val="FFFFFF"/>
                          </a:solidFill>
                          <a:latin typeface="+mn-lt"/>
                        </a:rPr>
                        <a:t>Windows Vista SP1</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a:solidFill>
                            <a:srgbClr val="FFFFFF"/>
                          </a:solidFill>
                          <a:latin typeface="+mn-lt"/>
                        </a:rPr>
                        <a:t>Windows 7</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524017">
                <a:tc>
                  <a:txBody>
                    <a:bodyPr/>
                    <a:lstStyle/>
                    <a:p>
                      <a:pPr algn="l" fontAlgn="b"/>
                      <a:r>
                        <a:rPr lang="en-US" sz="1400" b="0" i="0" u="none" strike="noStrike">
                          <a:solidFill>
                            <a:srgbClr val="FFFFFF"/>
                          </a:solidFill>
                          <a:latin typeface="+mn-lt"/>
                        </a:rPr>
                        <a:t>Deployment Image Servicing &amp; Management</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1400" b="0" i="0" u="none" strike="noStrike" dirty="0">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1400" b="0" i="0" u="none" strike="noStrike">
                          <a:solidFill>
                            <a:srgbClr val="FFFFFF"/>
                          </a:solidFill>
                          <a:latin typeface="+mn-lt"/>
                        </a:rPr>
                        <a:t>Yes</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1400" b="0" i="0" u="none" strike="noStrike">
                          <a:solidFill>
                            <a:srgbClr val="FFFFFF"/>
                          </a:solidFill>
                          <a:latin typeface="+mn-lt"/>
                        </a:rPr>
                        <a:t>Improved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76091"/>
                    </a:solidFill>
                  </a:tcPr>
                </a:tc>
              </a:tr>
              <a:tr h="524017">
                <a:tc>
                  <a:txBody>
                    <a:bodyPr/>
                    <a:lstStyle/>
                    <a:p>
                      <a:pPr algn="l" fontAlgn="b"/>
                      <a:r>
                        <a:rPr lang="en-US" sz="1400" b="0" i="0" u="none" strike="noStrike">
                          <a:solidFill>
                            <a:srgbClr val="FFFFFF"/>
                          </a:solidFill>
                          <a:latin typeface="+mn-lt"/>
                        </a:rPr>
                        <a:t>Dynamic Driver Provisioning</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dirty="0">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New</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524017">
                <a:tc>
                  <a:txBody>
                    <a:bodyPr/>
                    <a:lstStyle/>
                    <a:p>
                      <a:pPr algn="l" fontAlgn="b"/>
                      <a:r>
                        <a:rPr lang="en-US" sz="1400" b="0" i="0" u="none" strike="noStrike">
                          <a:solidFill>
                            <a:srgbClr val="FFFFFF"/>
                          </a:solidFill>
                          <a:latin typeface="+mn-lt"/>
                        </a:rPr>
                        <a:t>Volume Activation</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dirty="0">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dirty="0">
                          <a:solidFill>
                            <a:srgbClr val="FFFFFF"/>
                          </a:solidFill>
                          <a:latin typeface="+mn-lt"/>
                        </a:rPr>
                        <a:t>Yes</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a:solidFill>
                            <a:srgbClr val="FFFFFF"/>
                          </a:solidFill>
                          <a:latin typeface="+mn-lt"/>
                        </a:rPr>
                        <a:t>Improved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524017">
                <a:tc>
                  <a:txBody>
                    <a:bodyPr/>
                    <a:lstStyle/>
                    <a:p>
                      <a:pPr algn="l" fontAlgn="b"/>
                      <a:r>
                        <a:rPr lang="en-US" sz="1400" b="0" i="0" u="none" strike="noStrike">
                          <a:solidFill>
                            <a:srgbClr val="FFFFFF"/>
                          </a:solidFill>
                          <a:latin typeface="+mn-lt"/>
                        </a:rPr>
                        <a:t>Multicast Multiple Stream Transfer</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dirty="0">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New</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524017">
                <a:tc>
                  <a:txBody>
                    <a:bodyPr/>
                    <a:lstStyle/>
                    <a:p>
                      <a:pPr algn="l" fontAlgn="b"/>
                      <a:r>
                        <a:rPr lang="en-US" sz="1400" b="0" i="0" u="none" strike="noStrike">
                          <a:solidFill>
                            <a:srgbClr val="FFFFFF"/>
                          </a:solidFill>
                          <a:latin typeface="+mn-lt"/>
                        </a:rPr>
                        <a:t>User State Migration Tool</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a:solidFill>
                            <a:srgbClr val="FFFFFF"/>
                          </a:solidFill>
                          <a:latin typeface="+mn-lt"/>
                        </a:rPr>
                        <a:t>Yes</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dirty="0">
                          <a:solidFill>
                            <a:srgbClr val="FFFFFF"/>
                          </a:solidFill>
                          <a:latin typeface="+mn-lt"/>
                        </a:rPr>
                        <a:t>Yes</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a:solidFill>
                            <a:srgbClr val="FFFFFF"/>
                          </a:solidFill>
                          <a:latin typeface="+mn-lt"/>
                        </a:rPr>
                        <a:t>Improved</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524017">
                <a:tc>
                  <a:txBody>
                    <a:bodyPr/>
                    <a:lstStyle/>
                    <a:p>
                      <a:pPr algn="l" fontAlgn="b"/>
                      <a:r>
                        <a:rPr lang="en-US" sz="1400" b="0" i="0" u="none" strike="noStrike">
                          <a:solidFill>
                            <a:srgbClr val="FFFFFF"/>
                          </a:solidFill>
                          <a:latin typeface="+mn-lt"/>
                        </a:rPr>
                        <a:t>VHD Image Management &amp; Deployment</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dirty="0">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400" b="0" i="0" u="none" strike="noStrike">
                          <a:solidFill>
                            <a:srgbClr val="FFFFFF"/>
                          </a:solidFill>
                          <a:latin typeface="+mn-lt"/>
                        </a:rPr>
                        <a:t>New</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524017">
                <a:tc>
                  <a:txBody>
                    <a:bodyPr/>
                    <a:lstStyle/>
                    <a:p>
                      <a:pPr algn="l" fontAlgn="b"/>
                      <a:r>
                        <a:rPr lang="en-US" sz="1400" b="0" i="0" u="none" strike="noStrike">
                          <a:solidFill>
                            <a:srgbClr val="FFFFFF"/>
                          </a:solidFill>
                          <a:latin typeface="+mn-lt"/>
                        </a:rPr>
                        <a:t>Rich Remoting Experience (Multimedia, Bi‐directional Audio, Multi‐Monitor) </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dirty="0">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400" b="0" i="0" u="none" strike="noStrike" dirty="0">
                          <a:solidFill>
                            <a:srgbClr val="FFFFFF"/>
                          </a:solidFill>
                          <a:latin typeface="+mn-lt"/>
                        </a:rPr>
                        <a:t>New</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550218">
                <a:tc>
                  <a:txBody>
                    <a:bodyPr/>
                    <a:lstStyle/>
                    <a:p>
                      <a:pPr algn="l" fontAlgn="b"/>
                      <a:r>
                        <a:rPr lang="en-US" sz="1400" b="0" i="0" u="none" strike="noStrike">
                          <a:solidFill>
                            <a:srgbClr val="FFFFFF"/>
                          </a:solidFill>
                          <a:latin typeface="+mn-lt"/>
                        </a:rPr>
                        <a:t>VHD Boot</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400" b="0" i="0" u="none" strike="noStrike">
                          <a:solidFill>
                            <a:srgbClr val="FFFFFF"/>
                          </a:solidFill>
                          <a:latin typeface="+mn-lt"/>
                        </a:rPr>
                        <a:t>No</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400" b="0" i="0" u="none" strike="noStrike" dirty="0">
                          <a:solidFill>
                            <a:srgbClr val="FFFFFF"/>
                          </a:solidFill>
                          <a:latin typeface="+mn-lt"/>
                        </a:rPr>
                        <a:t>New</a:t>
                      </a:r>
                    </a:p>
                  </a:txBody>
                  <a:tcPr marL="5610" marR="5610" marT="5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0997"/>
          </a:xfrm>
        </p:spPr>
        <p:txBody>
          <a:bodyPr/>
          <a:lstStyle/>
          <a:p>
            <a:r>
              <a:rPr lang="en-US" sz="3000" dirty="0">
                <a:latin typeface="Segoe" pitchFamily="34" charset="0"/>
              </a:rPr>
              <a:t>Main Differences between </a:t>
            </a:r>
            <a:br>
              <a:rPr lang="en-US" sz="3000" dirty="0">
                <a:latin typeface="Segoe" pitchFamily="34" charset="0"/>
              </a:rPr>
            </a:br>
            <a:r>
              <a:rPr lang="en-US" sz="3000" dirty="0">
                <a:latin typeface="Segoe" pitchFamily="34" charset="0"/>
              </a:rPr>
              <a:t>Vista SP1 and Windows XP SP3… and Windows 7</a:t>
            </a:r>
          </a:p>
        </p:txBody>
      </p:sp>
      <p:sp>
        <p:nvSpPr>
          <p:cNvPr id="3" name="Rounded Rectangle 2"/>
          <p:cNvSpPr/>
          <p:nvPr/>
        </p:nvSpPr>
        <p:spPr bwMode="auto">
          <a:xfrm>
            <a:off x="368968" y="1288471"/>
            <a:ext cx="8454190" cy="4957011"/>
          </a:xfrm>
          <a:prstGeom prst="roundRect">
            <a:avLst>
              <a:gd name="adj" fmla="val 3313"/>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marL="230207" lvl="1" indent="-222250"/>
            <a:endParaRPr lang="en-US" sz="1200" dirty="0" smtClean="0">
              <a:solidFill>
                <a:prstClr val="white"/>
              </a:solidFill>
            </a:endParaRPr>
          </a:p>
        </p:txBody>
      </p:sp>
      <p:sp>
        <p:nvSpPr>
          <p:cNvPr id="4" name="Rectangle 3"/>
          <p:cNvSpPr/>
          <p:nvPr/>
        </p:nvSpPr>
        <p:spPr>
          <a:xfrm>
            <a:off x="412897" y="1381708"/>
            <a:ext cx="8366333" cy="4770537"/>
          </a:xfrm>
          <a:prstGeom prst="rect">
            <a:avLst/>
          </a:prstGeom>
        </p:spPr>
        <p:txBody>
          <a:bodyPr wrap="square">
            <a:spAutoFit/>
          </a:bodyPr>
          <a:lstStyle/>
          <a:p>
            <a:pPr marL="230207" lvl="1" indent="-222250"/>
            <a:r>
              <a:rPr lang="en-US" sz="1600" b="1" dirty="0" smtClean="0">
                <a:solidFill>
                  <a:prstClr val="white"/>
                </a:solidFill>
                <a:effectLst>
                  <a:outerShdw blurRad="38100" dist="38100" dir="2700000" algn="tl">
                    <a:srgbClr val="000000">
                      <a:alpha val="43137"/>
                    </a:srgbClr>
                  </a:outerShdw>
                </a:effectLst>
              </a:rPr>
              <a:t>Security</a:t>
            </a:r>
          </a:p>
          <a:p>
            <a:pPr marL="230207" lvl="1" indent="-222250">
              <a:buFont typeface="Arial" pitchFamily="34" charset="0"/>
              <a:buChar char="•"/>
            </a:pPr>
            <a:r>
              <a:rPr lang="en-US" sz="1200" dirty="0" smtClean="0">
                <a:solidFill>
                  <a:srgbClr val="FFC000"/>
                </a:solidFill>
              </a:rPr>
              <a:t>Security Development Lifecycle (SDL) </a:t>
            </a:r>
            <a:r>
              <a:rPr lang="en-US" sz="1200" dirty="0" smtClean="0">
                <a:solidFill>
                  <a:prstClr val="white"/>
                </a:solidFill>
              </a:rPr>
              <a:t>	</a:t>
            </a:r>
          </a:p>
          <a:p>
            <a:pPr marL="687388" lvl="2" indent="-222250">
              <a:buFont typeface="Arial" pitchFamily="34" charset="0"/>
              <a:buChar char="•"/>
            </a:pPr>
            <a:r>
              <a:rPr lang="en-US" sz="1200" dirty="0" smtClean="0">
                <a:solidFill>
                  <a:prstClr val="white"/>
                </a:solidFill>
              </a:rPr>
              <a:t>Windows Vista is a more secure operating system than Windows XP using defense‐in‐depth approaches. </a:t>
            </a:r>
          </a:p>
          <a:p>
            <a:pPr marL="230207" lvl="1" indent="-222250">
              <a:buFont typeface="Arial" pitchFamily="34" charset="0"/>
              <a:buChar char="•"/>
            </a:pPr>
            <a:r>
              <a:rPr lang="en-US" sz="1200" dirty="0" smtClean="0">
                <a:solidFill>
                  <a:srgbClr val="FFC000"/>
                </a:solidFill>
              </a:rPr>
              <a:t>Windows </a:t>
            </a:r>
            <a:r>
              <a:rPr lang="en-US" sz="1200" dirty="0" err="1" smtClean="0">
                <a:solidFill>
                  <a:srgbClr val="FFC000"/>
                </a:solidFill>
              </a:rPr>
              <a:t>BitLocker</a:t>
            </a:r>
            <a:r>
              <a:rPr lang="en-US" sz="1200" dirty="0" smtClean="0">
                <a:solidFill>
                  <a:srgbClr val="FFC000"/>
                </a:solidFill>
              </a:rPr>
              <a:t>™ Drive Encryption </a:t>
            </a:r>
            <a:r>
              <a:rPr lang="en-US" sz="1200" dirty="0" smtClean="0">
                <a:solidFill>
                  <a:prstClr val="white"/>
                </a:solidFill>
              </a:rPr>
              <a:t>	</a:t>
            </a:r>
          </a:p>
          <a:p>
            <a:pPr marL="687388" lvl="2" indent="-222250">
              <a:buFont typeface="Arial" pitchFamily="34" charset="0"/>
              <a:buChar char="•"/>
            </a:pPr>
            <a:r>
              <a:rPr lang="en-US" sz="1200" dirty="0" smtClean="0">
                <a:solidFill>
                  <a:prstClr val="white"/>
                </a:solidFill>
              </a:rPr>
              <a:t>Windows Vista helps secure data on portable computers by providing whole‐volume encryption and protection of early boot components. </a:t>
            </a:r>
          </a:p>
          <a:p>
            <a:pPr marL="230207" lvl="1" indent="-222250">
              <a:buFont typeface="Arial" pitchFamily="34" charset="0"/>
              <a:buChar char="•"/>
            </a:pPr>
            <a:r>
              <a:rPr lang="en-US" sz="1200" dirty="0" smtClean="0">
                <a:solidFill>
                  <a:srgbClr val="FFC000"/>
                </a:solidFill>
              </a:rPr>
              <a:t>Windows Firewall</a:t>
            </a:r>
          </a:p>
          <a:p>
            <a:pPr marL="687388" lvl="2" indent="-222250">
              <a:buFont typeface="Arial" pitchFamily="34" charset="0"/>
              <a:buChar char="•"/>
            </a:pPr>
            <a:r>
              <a:rPr lang="en-US" sz="1200" dirty="0" smtClean="0">
                <a:solidFill>
                  <a:prstClr val="white"/>
                </a:solidFill>
              </a:rPr>
              <a:t>Both operating systems include firewall functionality, but Windows Vista includes inbound and outbound filtering, whereas Windows XP only includes inbound filtering. </a:t>
            </a:r>
          </a:p>
          <a:p>
            <a:pPr marL="687388" lvl="2" indent="-222250">
              <a:buFont typeface="Arial" pitchFamily="34" charset="0"/>
              <a:buChar char="•"/>
            </a:pPr>
            <a:r>
              <a:rPr lang="en-US" sz="1200" dirty="0" smtClean="0">
                <a:solidFill>
                  <a:prstClr val="white"/>
                </a:solidFill>
              </a:rPr>
              <a:t>Windows Firewall in Windows Vista can dynamically apply rules based on the current network type, making the computer more secure on public networks. 	</a:t>
            </a:r>
          </a:p>
          <a:p>
            <a:pPr marL="230207" lvl="1" indent="-222250">
              <a:buFont typeface="Arial" pitchFamily="34" charset="0"/>
              <a:buChar char="•"/>
            </a:pPr>
            <a:r>
              <a:rPr lang="en-US" sz="1200" dirty="0" smtClean="0">
                <a:solidFill>
                  <a:srgbClr val="FFC000"/>
                </a:solidFill>
              </a:rPr>
              <a:t>Windows Defender</a:t>
            </a:r>
          </a:p>
          <a:p>
            <a:pPr marL="687388" lvl="2" indent="-222250">
              <a:buFont typeface="Arial" pitchFamily="34" charset="0"/>
              <a:buChar char="•"/>
            </a:pPr>
            <a:r>
              <a:rPr lang="en-US" sz="1200" dirty="0" smtClean="0">
                <a:solidFill>
                  <a:prstClr val="white"/>
                </a:solidFill>
              </a:rPr>
              <a:t>In Windows Vista, Windows Defender is enabled by default; however, Windows Defender is an optional download for Windows XP. </a:t>
            </a:r>
          </a:p>
          <a:p>
            <a:pPr marL="230207" lvl="1" indent="-222250">
              <a:buFont typeface="Arial" pitchFamily="34" charset="0"/>
              <a:buChar char="•"/>
            </a:pPr>
            <a:r>
              <a:rPr lang="en-US" sz="1200" dirty="0" smtClean="0">
                <a:solidFill>
                  <a:srgbClr val="FFC000"/>
                </a:solidFill>
              </a:rPr>
              <a:t>Internet Explorer 7 Protected Mode</a:t>
            </a:r>
          </a:p>
          <a:p>
            <a:pPr marL="687388" lvl="2" indent="-222250">
              <a:buFont typeface="Arial" pitchFamily="34" charset="0"/>
              <a:buChar char="•"/>
            </a:pPr>
            <a:r>
              <a:rPr lang="en-US" sz="1200" dirty="0" smtClean="0">
                <a:solidFill>
                  <a:prstClr val="white"/>
                </a:solidFill>
              </a:rPr>
              <a:t>In Windows Vista, browsing the Internet with Internet Explorer 7 is more secure than in Windows XP. </a:t>
            </a:r>
          </a:p>
          <a:p>
            <a:pPr marL="230207" lvl="1" indent="-222250">
              <a:buFont typeface="Arial" pitchFamily="34" charset="0"/>
              <a:buChar char="•"/>
            </a:pPr>
            <a:r>
              <a:rPr lang="en-US" sz="1200" dirty="0" smtClean="0">
                <a:solidFill>
                  <a:srgbClr val="FFC000"/>
                </a:solidFill>
              </a:rPr>
              <a:t>Microsoft ActiveX® Installer Service </a:t>
            </a:r>
          </a:p>
          <a:p>
            <a:pPr marL="687388" lvl="2" indent="-222250">
              <a:buFont typeface="Arial" pitchFamily="34" charset="0"/>
              <a:buChar char="•"/>
            </a:pPr>
            <a:r>
              <a:rPr lang="en-US" sz="1200" dirty="0" smtClean="0">
                <a:solidFill>
                  <a:prstClr val="white"/>
                </a:solidFill>
              </a:rPr>
              <a:t>With Windows Vista, organizations can deploy, update, and manage ActiveX controls in environments that use standard user accounts. </a:t>
            </a:r>
          </a:p>
          <a:p>
            <a:pPr marL="687388" lvl="2" indent="-222250">
              <a:buFont typeface="Arial" pitchFamily="34" charset="0"/>
              <a:buChar char="•"/>
            </a:pPr>
            <a:r>
              <a:rPr lang="en-US" sz="1200" dirty="0" smtClean="0">
                <a:solidFill>
                  <a:prstClr val="white"/>
                </a:solidFill>
              </a:rPr>
              <a:t>In Windows Vista, organizations can use Group Policy to manage the installation of ActiveX controls.</a:t>
            </a:r>
          </a:p>
          <a:p>
            <a:pPr marL="230207" lvl="1" indent="-222250">
              <a:buFont typeface="Arial" pitchFamily="34" charset="0"/>
              <a:buChar char="•"/>
            </a:pPr>
            <a:r>
              <a:rPr lang="en-US" sz="1200" dirty="0" smtClean="0">
                <a:solidFill>
                  <a:srgbClr val="FFC000"/>
                </a:solidFill>
              </a:rPr>
              <a:t>Defense in Depth</a:t>
            </a:r>
          </a:p>
          <a:p>
            <a:pPr marL="687388" lvl="2" indent="-222250">
              <a:buFont typeface="Arial" pitchFamily="34" charset="0"/>
              <a:buChar char="•"/>
            </a:pPr>
            <a:r>
              <a:rPr lang="en-US" sz="1200" dirty="0" smtClean="0">
                <a:solidFill>
                  <a:prstClr val="white"/>
                </a:solidFill>
              </a:rPr>
              <a:t>In Windows Vista, DEP is enabled by default for most components, and the operating system enables developers to enable DEP in their code. </a:t>
            </a:r>
          </a:p>
          <a:p>
            <a:pPr marL="687388" lvl="2" indent="-222250">
              <a:buFont typeface="Arial" pitchFamily="34" charset="0"/>
              <a:buChar char="•"/>
            </a:pPr>
            <a:r>
              <a:rPr lang="en-US" sz="1200" dirty="0" smtClean="0">
                <a:solidFill>
                  <a:prstClr val="white"/>
                </a:solidFill>
              </a:rPr>
              <a:t>Windows Vista includes ASLR, which makes it difficult for malicious code to exploit system functions. </a:t>
            </a:r>
          </a:p>
          <a:p>
            <a:pPr marL="687388" lvl="2" indent="-222250">
              <a:buFont typeface="Arial" pitchFamily="34" charset="0"/>
              <a:buChar char="•"/>
            </a:pPr>
            <a:r>
              <a:rPr lang="en-US" sz="1200" dirty="0" smtClean="0">
                <a:solidFill>
                  <a:prstClr val="white"/>
                </a:solidFill>
              </a:rPr>
              <a:t>Windows Vista introduces service hardening, which restricts the rights available to some system services. </a:t>
            </a:r>
          </a:p>
        </p:txBody>
      </p:sp>
      <p:graphicFrame>
        <p:nvGraphicFramePr>
          <p:cNvPr id="5" name="Table 4"/>
          <p:cNvGraphicFramePr>
            <a:graphicFrameLocks noGrp="1"/>
          </p:cNvGraphicFramePr>
          <p:nvPr/>
        </p:nvGraphicFramePr>
        <p:xfrm>
          <a:off x="452926" y="1435690"/>
          <a:ext cx="8263783" cy="4734374"/>
        </p:xfrm>
        <a:graphic>
          <a:graphicData uri="http://schemas.openxmlformats.org/drawingml/2006/table">
            <a:tbl>
              <a:tblPr/>
              <a:tblGrid>
                <a:gridCol w="5017624"/>
                <a:gridCol w="1138145"/>
                <a:gridCol w="1275823"/>
                <a:gridCol w="832191"/>
              </a:tblGrid>
              <a:tr h="492187">
                <a:tc>
                  <a:txBody>
                    <a:bodyPr/>
                    <a:lstStyle/>
                    <a:p>
                      <a:pPr algn="l" fontAlgn="b"/>
                      <a:r>
                        <a:rPr lang="en-US" sz="1200" b="1" i="0" u="none" strike="noStrike">
                          <a:solidFill>
                            <a:srgbClr val="FFFFFF"/>
                          </a:solidFill>
                          <a:latin typeface="+mn-lt"/>
                        </a:rPr>
                        <a:t>Feature</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200" b="1" i="0" u="none" strike="noStrike" dirty="0">
                          <a:solidFill>
                            <a:srgbClr val="FFFFFF"/>
                          </a:solidFill>
                          <a:latin typeface="+mn-lt"/>
                        </a:rPr>
                        <a:t>Windows XP SP3</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200" b="1" i="0" u="none" strike="noStrike">
                          <a:solidFill>
                            <a:srgbClr val="FFFFFF"/>
                          </a:solidFill>
                          <a:latin typeface="+mn-lt"/>
                        </a:rPr>
                        <a:t>Windows Vista SP1</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200" b="1" i="0" u="none" strike="noStrike">
                          <a:solidFill>
                            <a:srgbClr val="FFFFFF"/>
                          </a:solidFill>
                          <a:latin typeface="+mn-lt"/>
                        </a:rPr>
                        <a:t>Windows 7</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68750">
                <a:tc>
                  <a:txBody>
                    <a:bodyPr/>
                    <a:lstStyle/>
                    <a:p>
                      <a:pPr algn="l" fontAlgn="b"/>
                      <a:r>
                        <a:rPr lang="en-US" sz="1200" b="0" i="0" u="none" strike="noStrike">
                          <a:solidFill>
                            <a:srgbClr val="FFFFFF"/>
                          </a:solidFill>
                          <a:latin typeface="+mn-lt"/>
                        </a:rPr>
                        <a:t>BitLocker™ Drive Encryption‐ Requires Windows Vista or Windows 7 Enterprise</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ctr" fontAlgn="b"/>
                      <a:r>
                        <a:rPr lang="en-US" sz="1200" b="0" i="0" u="none" strike="noStrike" dirty="0">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ctr" fontAlgn="b"/>
                      <a:r>
                        <a:rPr lang="en-US" sz="1200" b="0" i="0" u="none" strike="noStrike">
                          <a:solidFill>
                            <a:srgbClr val="FFFFFF"/>
                          </a:solidFill>
                          <a:latin typeface="+mn-lt"/>
                        </a:rPr>
                        <a:t>Yes</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ctr" fontAlgn="b"/>
                      <a:r>
                        <a:rPr lang="en-US" sz="1200" b="0" i="0" u="none" strike="noStrike">
                          <a:solidFill>
                            <a:srgbClr val="FFFFFF"/>
                          </a:solidFill>
                          <a:latin typeface="+mn-lt"/>
                        </a:rPr>
                        <a:t>Improved</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r>
              <a:tr h="468750">
                <a:tc>
                  <a:txBody>
                    <a:bodyPr/>
                    <a:lstStyle/>
                    <a:p>
                      <a:pPr algn="l" fontAlgn="b"/>
                      <a:r>
                        <a:rPr lang="en-US" sz="1200" b="0" i="0" u="none" strike="noStrike">
                          <a:solidFill>
                            <a:srgbClr val="FFFFFF"/>
                          </a:solidFill>
                          <a:latin typeface="+mn-lt"/>
                        </a:rPr>
                        <a:t>BitLocker To Go™‐ Requires Windows 7 Enterprise</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dirty="0">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a:solidFill>
                            <a:srgbClr val="FFFFFF"/>
                          </a:solidFill>
                          <a:latin typeface="+mn-lt"/>
                        </a:rPr>
                        <a:t>New</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468750">
                <a:tc>
                  <a:txBody>
                    <a:bodyPr/>
                    <a:lstStyle/>
                    <a:p>
                      <a:pPr algn="l" fontAlgn="b"/>
                      <a:r>
                        <a:rPr lang="en-US" sz="1200" b="0" i="0" u="none" strike="noStrike">
                          <a:solidFill>
                            <a:srgbClr val="FFFFFF"/>
                          </a:solidFill>
                          <a:latin typeface="+mn-lt"/>
                        </a:rPr>
                        <a:t>AppLocker™‐ Requires Windows 7 Enterprise</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200" b="0" i="0" u="none" strike="noStrike">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200" b="0" i="0" u="none" strike="noStrike" dirty="0">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200" b="0" i="0" u="none" strike="noStrike">
                          <a:solidFill>
                            <a:srgbClr val="FFFFFF"/>
                          </a:solidFill>
                          <a:latin typeface="+mn-lt"/>
                        </a:rPr>
                        <a:t>New</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468750">
                <a:tc>
                  <a:txBody>
                    <a:bodyPr/>
                    <a:lstStyle/>
                    <a:p>
                      <a:pPr algn="l" fontAlgn="b"/>
                      <a:r>
                        <a:rPr lang="en-US" sz="1200" b="0" i="0" u="none" strike="noStrike">
                          <a:solidFill>
                            <a:srgbClr val="FFFFFF"/>
                          </a:solidFill>
                          <a:latin typeface="+mn-lt"/>
                        </a:rPr>
                        <a:t>Multiple Active Firewall Profiles</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dirty="0">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a:solidFill>
                            <a:srgbClr val="FFFFFF"/>
                          </a:solidFill>
                          <a:latin typeface="+mn-lt"/>
                        </a:rPr>
                        <a:t>New</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468750">
                <a:tc>
                  <a:txBody>
                    <a:bodyPr/>
                    <a:lstStyle/>
                    <a:p>
                      <a:pPr algn="l" fontAlgn="b"/>
                      <a:r>
                        <a:rPr lang="en-US" sz="1200" b="0" i="0" u="none" strike="noStrike">
                          <a:solidFill>
                            <a:srgbClr val="FFFFFF"/>
                          </a:solidFill>
                          <a:latin typeface="+mn-lt"/>
                        </a:rPr>
                        <a:t>Granular Audit</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200" b="0" i="0" u="none" strike="noStrike">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200" b="0" i="0" u="none" strike="noStrike" dirty="0">
                          <a:solidFill>
                            <a:srgbClr val="FFFFFF"/>
                          </a:solidFill>
                          <a:latin typeface="+mn-lt"/>
                        </a:rPr>
                        <a:t>Yes</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200" b="0" i="0" u="none" strike="noStrike">
                          <a:solidFill>
                            <a:srgbClr val="FFFFFF"/>
                          </a:solidFill>
                          <a:latin typeface="+mn-lt"/>
                        </a:rPr>
                        <a:t>Improved</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468750">
                <a:tc>
                  <a:txBody>
                    <a:bodyPr/>
                    <a:lstStyle/>
                    <a:p>
                      <a:pPr algn="l" fontAlgn="b"/>
                      <a:r>
                        <a:rPr lang="en-US" sz="1200" b="0" i="0" u="none" strike="noStrike">
                          <a:solidFill>
                            <a:srgbClr val="FFFFFF"/>
                          </a:solidFill>
                          <a:latin typeface="+mn-lt"/>
                        </a:rPr>
                        <a:t>User Account Control</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dirty="0">
                          <a:solidFill>
                            <a:srgbClr val="FFFFFF"/>
                          </a:solidFill>
                          <a:latin typeface="+mn-lt"/>
                        </a:rPr>
                        <a:t>Yes</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a:solidFill>
                            <a:srgbClr val="FFFFFF"/>
                          </a:solidFill>
                          <a:latin typeface="+mn-lt"/>
                        </a:rPr>
                        <a:t>Improved</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468750">
                <a:tc>
                  <a:txBody>
                    <a:bodyPr/>
                    <a:lstStyle/>
                    <a:p>
                      <a:pPr algn="l" fontAlgn="b"/>
                      <a:r>
                        <a:rPr lang="en-US" sz="1200" b="0" i="0" u="none" strike="noStrike">
                          <a:solidFill>
                            <a:srgbClr val="FFFFFF"/>
                          </a:solidFill>
                          <a:latin typeface="+mn-lt"/>
                        </a:rPr>
                        <a:t>Domain Name System Security Extensions</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200" b="0" i="0" u="none" strike="noStrike">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200" b="0" i="0" u="none" strike="noStrike" dirty="0">
                          <a:solidFill>
                            <a:srgbClr val="FFFFFF"/>
                          </a:solidFill>
                          <a:latin typeface="+mn-lt"/>
                        </a:rPr>
                        <a:t>No</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200" b="0" i="0" u="none" strike="noStrike">
                          <a:solidFill>
                            <a:srgbClr val="FFFFFF"/>
                          </a:solidFill>
                          <a:latin typeface="+mn-lt"/>
                        </a:rPr>
                        <a:t>New</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468750">
                <a:tc>
                  <a:txBody>
                    <a:bodyPr/>
                    <a:lstStyle/>
                    <a:p>
                      <a:pPr algn="l" fontAlgn="b"/>
                      <a:r>
                        <a:rPr lang="en-US" sz="1200" b="0" i="0" u="none" strike="noStrike">
                          <a:solidFill>
                            <a:srgbClr val="FFFFFF"/>
                          </a:solidFill>
                          <a:latin typeface="+mn-lt"/>
                        </a:rPr>
                        <a:t>Smart Card Support</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a:solidFill>
                            <a:srgbClr val="FFFFFF"/>
                          </a:solidFill>
                          <a:latin typeface="+mn-lt"/>
                        </a:rPr>
                        <a:t>Yes</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a:solidFill>
                            <a:srgbClr val="FFFFFF"/>
                          </a:solidFill>
                          <a:latin typeface="+mn-lt"/>
                        </a:rPr>
                        <a:t>Yes</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200" b="0" i="0" u="none" strike="noStrike" dirty="0">
                          <a:solidFill>
                            <a:srgbClr val="FFFFFF"/>
                          </a:solidFill>
                          <a:latin typeface="+mn-lt"/>
                        </a:rPr>
                        <a:t>Improved</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492187">
                <a:tc>
                  <a:txBody>
                    <a:bodyPr/>
                    <a:lstStyle/>
                    <a:p>
                      <a:pPr algn="l" fontAlgn="b"/>
                      <a:r>
                        <a:rPr lang="en-US" sz="1200" b="0" i="0" u="none" strike="noStrike">
                          <a:solidFill>
                            <a:srgbClr val="FFFFFF"/>
                          </a:solidFill>
                          <a:latin typeface="+mn-lt"/>
                        </a:rPr>
                        <a:t>Biometric Support</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0" i="0" u="none" strike="noStrike">
                          <a:solidFill>
                            <a:srgbClr val="FFFFFF"/>
                          </a:solidFill>
                          <a:latin typeface="+mn-lt"/>
                        </a:rPr>
                        <a:t>3rd Party</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0" i="0" u="none" strike="noStrike">
                          <a:solidFill>
                            <a:srgbClr val="FFFFFF"/>
                          </a:solidFill>
                          <a:latin typeface="+mn-lt"/>
                        </a:rPr>
                        <a:t>3rd Party</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0" i="0" u="none" strike="noStrike" dirty="0">
                          <a:solidFill>
                            <a:srgbClr val="FFFFFF"/>
                          </a:solidFill>
                          <a:latin typeface="+mn-lt"/>
                        </a:rPr>
                        <a:t>New</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Windows Security Center</a:t>
            </a:r>
            <a:endParaRPr lang="en-US" dirty="0"/>
          </a:p>
        </p:txBody>
      </p:sp>
      <p:pic>
        <p:nvPicPr>
          <p:cNvPr id="2050" name="Picture 2"/>
          <p:cNvPicPr>
            <a:picLocks noChangeAspect="1" noChangeArrowheads="1"/>
          </p:cNvPicPr>
          <p:nvPr/>
        </p:nvPicPr>
        <p:blipFill>
          <a:blip r:embed="rId3" cstate="email"/>
          <a:srcRect/>
          <a:stretch>
            <a:fillRect/>
          </a:stretch>
        </p:blipFill>
        <p:spPr bwMode="auto">
          <a:xfrm>
            <a:off x="1347939" y="990600"/>
            <a:ext cx="6407892" cy="5156948"/>
          </a:xfrm>
          <a:prstGeom prst="rect">
            <a:avLst/>
          </a:prstGeom>
          <a:noFill/>
          <a:ln w="9525">
            <a:noFill/>
            <a:miter lim="800000"/>
            <a:headEnd/>
            <a:tailEnd/>
          </a:ln>
          <a:effectLst/>
        </p:spPr>
      </p:pic>
      <p:grpSp>
        <p:nvGrpSpPr>
          <p:cNvPr id="3" name="Group 5"/>
          <p:cNvGrpSpPr/>
          <p:nvPr/>
        </p:nvGrpSpPr>
        <p:grpSpPr>
          <a:xfrm>
            <a:off x="1020725" y="959925"/>
            <a:ext cx="7080182" cy="5215784"/>
            <a:chOff x="1025130" y="991313"/>
            <a:chExt cx="7285122" cy="5366758"/>
          </a:xfrm>
        </p:grpSpPr>
        <p:pic>
          <p:nvPicPr>
            <p:cNvPr id="149505" name="Picture 1"/>
            <p:cNvPicPr>
              <a:picLocks noChangeAspect="1" noChangeArrowheads="1"/>
            </p:cNvPicPr>
            <p:nvPr/>
          </p:nvPicPr>
          <p:blipFill>
            <a:blip r:embed="rId4" cstate="email"/>
            <a:srcRect/>
            <a:stretch>
              <a:fillRect/>
            </a:stretch>
          </p:blipFill>
          <p:spPr bwMode="auto">
            <a:xfrm>
              <a:off x="1025130" y="991313"/>
              <a:ext cx="7285122" cy="5366758"/>
            </a:xfrm>
            <a:prstGeom prst="rect">
              <a:avLst/>
            </a:prstGeom>
            <a:noFill/>
            <a:ln w="9525">
              <a:noFill/>
              <a:miter lim="800000"/>
              <a:headEnd/>
              <a:tailEnd/>
            </a:ln>
          </p:spPr>
        </p:pic>
        <p:pic>
          <p:nvPicPr>
            <p:cNvPr id="5" name="Picture 4" descr="Windows7_h_rgb_r.png"/>
            <p:cNvPicPr>
              <a:picLocks noChangeAspect="1"/>
            </p:cNvPicPr>
            <p:nvPr/>
          </p:nvPicPr>
          <p:blipFill>
            <a:blip r:embed="rId5" cstate="email"/>
            <a:stretch>
              <a:fillRect/>
            </a:stretch>
          </p:blipFill>
          <p:spPr>
            <a:xfrm>
              <a:off x="7077342" y="5937922"/>
              <a:ext cx="1066800" cy="192024"/>
            </a:xfrm>
            <a:prstGeom prst="rect">
              <a:avLst/>
            </a:prstGeom>
            <a:effectLst>
              <a:glow rad="228600">
                <a:schemeClr val="accent2">
                  <a:satMod val="175000"/>
                  <a:alpha val="40000"/>
                </a:schemeClr>
              </a:glo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sz="3600" smtClean="0"/>
              <a:t>Windows Firewall and Advanced Security</a:t>
            </a:r>
            <a:endParaRPr lang="en-US" sz="3600" dirty="0"/>
          </a:p>
        </p:txBody>
      </p:sp>
      <p:pic>
        <p:nvPicPr>
          <p:cNvPr id="3074" name="Picture 2"/>
          <p:cNvPicPr>
            <a:picLocks noChangeAspect="1" noChangeArrowheads="1"/>
          </p:cNvPicPr>
          <p:nvPr/>
        </p:nvPicPr>
        <p:blipFill>
          <a:blip r:embed="rId3" cstate="email"/>
          <a:srcRect/>
          <a:stretch>
            <a:fillRect/>
          </a:stretch>
        </p:blipFill>
        <p:spPr bwMode="auto">
          <a:xfrm>
            <a:off x="1050757" y="1062963"/>
            <a:ext cx="7026444" cy="50670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lgn="r"/>
            <a:r>
              <a:rPr lang="en-US" sz="7200" dirty="0" smtClean="0"/>
              <a:t>What are we facing</a:t>
            </a:r>
            <a:endParaRPr lang="en-US" sz="72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sz="3600" dirty="0" smtClean="0"/>
              <a:t>Windows </a:t>
            </a:r>
            <a:r>
              <a:rPr sz="3600" dirty="0" err="1" smtClean="0"/>
              <a:t>Bitlocker</a:t>
            </a:r>
            <a:r>
              <a:rPr sz="3600" dirty="0" smtClean="0"/>
              <a:t> and </a:t>
            </a:r>
            <a:r>
              <a:rPr sz="3600" dirty="0" err="1" smtClean="0"/>
              <a:t>Bitlocker</a:t>
            </a:r>
            <a:r>
              <a:rPr sz="3600" dirty="0" smtClean="0"/>
              <a:t> To Go</a:t>
            </a:r>
            <a:endParaRPr lang="en-US" sz="3600" dirty="0"/>
          </a:p>
        </p:txBody>
      </p:sp>
      <p:grpSp>
        <p:nvGrpSpPr>
          <p:cNvPr id="3" name="Group 5"/>
          <p:cNvGrpSpPr/>
          <p:nvPr/>
        </p:nvGrpSpPr>
        <p:grpSpPr>
          <a:xfrm>
            <a:off x="959006" y="947916"/>
            <a:ext cx="7214600" cy="5238572"/>
            <a:chOff x="679485" y="940038"/>
            <a:chExt cx="7773641" cy="5644497"/>
          </a:xfrm>
        </p:grpSpPr>
        <p:pic>
          <p:nvPicPr>
            <p:cNvPr id="278530" name="Picture 2"/>
            <p:cNvPicPr>
              <a:picLocks noChangeAspect="1" noChangeArrowheads="1"/>
            </p:cNvPicPr>
            <p:nvPr/>
          </p:nvPicPr>
          <p:blipFill>
            <a:blip r:embed="rId3" cstate="email"/>
            <a:srcRect/>
            <a:stretch>
              <a:fillRect/>
            </a:stretch>
          </p:blipFill>
          <p:spPr bwMode="auto">
            <a:xfrm>
              <a:off x="679485" y="940038"/>
              <a:ext cx="7773641" cy="5644497"/>
            </a:xfrm>
            <a:prstGeom prst="rect">
              <a:avLst/>
            </a:prstGeom>
            <a:noFill/>
            <a:ln w="9525">
              <a:noFill/>
              <a:miter lim="800000"/>
              <a:headEnd/>
              <a:tailEnd/>
            </a:ln>
          </p:spPr>
        </p:pic>
        <p:pic>
          <p:nvPicPr>
            <p:cNvPr id="5" name="Picture 4" descr="Windows7_h_rgb_r.png"/>
            <p:cNvPicPr>
              <a:picLocks noChangeAspect="1"/>
            </p:cNvPicPr>
            <p:nvPr/>
          </p:nvPicPr>
          <p:blipFill>
            <a:blip r:embed="rId4" cstate="email"/>
            <a:stretch>
              <a:fillRect/>
            </a:stretch>
          </p:blipFill>
          <p:spPr>
            <a:xfrm>
              <a:off x="7077342" y="5937922"/>
              <a:ext cx="1066800" cy="192024"/>
            </a:xfrm>
            <a:prstGeom prst="rect">
              <a:avLst/>
            </a:prstGeom>
            <a:effectLst>
              <a:glow rad="228600">
                <a:schemeClr val="accent2">
                  <a:satMod val="175000"/>
                  <a:alpha val="40000"/>
                </a:schemeClr>
              </a:glow>
            </a:effectLst>
          </p:spPr>
        </p:pic>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466"/>
            <a:ext cx="8382000" cy="830997"/>
          </a:xfrm>
        </p:spPr>
        <p:txBody>
          <a:bodyPr/>
          <a:lstStyle/>
          <a:p>
            <a:r>
              <a:rPr lang="en-US" sz="3000" dirty="0">
                <a:latin typeface="Segoe" pitchFamily="34" charset="0"/>
              </a:rPr>
              <a:t>Main Differences between </a:t>
            </a:r>
            <a:br>
              <a:rPr lang="en-US" sz="3000" dirty="0">
                <a:latin typeface="Segoe" pitchFamily="34" charset="0"/>
              </a:rPr>
            </a:br>
            <a:r>
              <a:rPr lang="en-US" sz="3000" dirty="0">
                <a:latin typeface="Segoe" pitchFamily="34" charset="0"/>
              </a:rPr>
              <a:t>Vista SP1 and Windows XP SP3… and Windows 7</a:t>
            </a:r>
          </a:p>
        </p:txBody>
      </p:sp>
      <p:sp>
        <p:nvSpPr>
          <p:cNvPr id="3" name="Rounded Rectangle 2"/>
          <p:cNvSpPr/>
          <p:nvPr/>
        </p:nvSpPr>
        <p:spPr bwMode="auto">
          <a:xfrm>
            <a:off x="279614" y="1243286"/>
            <a:ext cx="8490398" cy="4822174"/>
          </a:xfrm>
          <a:prstGeom prst="roundRect">
            <a:avLst>
              <a:gd name="adj" fmla="val 3313"/>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marL="230207" lvl="1" indent="-222250"/>
            <a:r>
              <a:rPr lang="en-US" sz="1400" b="1" dirty="0" smtClean="0">
                <a:solidFill>
                  <a:prstClr val="white"/>
                </a:solidFill>
                <a:effectLst>
                  <a:outerShdw blurRad="38100" dist="38100" dir="2700000" algn="tl">
                    <a:srgbClr val="000000">
                      <a:alpha val="43137"/>
                    </a:srgbClr>
                  </a:outerShdw>
                </a:effectLst>
              </a:rPr>
              <a:t>Mobility</a:t>
            </a:r>
          </a:p>
          <a:p>
            <a:pPr marL="230207" lvl="1" indent="-222250">
              <a:buFont typeface="Arial" pitchFamily="34" charset="0"/>
              <a:buChar char="•"/>
            </a:pPr>
            <a:r>
              <a:rPr lang="en-US" sz="1100" dirty="0" smtClean="0">
                <a:solidFill>
                  <a:srgbClr val="FFC000"/>
                </a:solidFill>
              </a:rPr>
              <a:t>Windows Mobility Center</a:t>
            </a:r>
          </a:p>
          <a:p>
            <a:pPr marL="687388" lvl="2" indent="-222250">
              <a:buFont typeface="Arial" pitchFamily="34" charset="0"/>
              <a:buChar char="•"/>
            </a:pPr>
            <a:r>
              <a:rPr lang="en-US" sz="1100" dirty="0" smtClean="0">
                <a:solidFill>
                  <a:prstClr val="white"/>
                </a:solidFill>
              </a:rPr>
              <a:t>Windows Vista provides one location for managing common mobility settings, while Windows XP requires users to open various Control Panel items to change the same settings. </a:t>
            </a:r>
          </a:p>
          <a:p>
            <a:pPr marL="230207" lvl="1" indent="-222250">
              <a:buFont typeface="Arial" pitchFamily="34" charset="0"/>
              <a:buChar char="•"/>
            </a:pPr>
            <a:r>
              <a:rPr lang="en-US" sz="1100" dirty="0" smtClean="0">
                <a:solidFill>
                  <a:srgbClr val="FFC000"/>
                </a:solidFill>
              </a:rPr>
              <a:t>Sync Center</a:t>
            </a:r>
          </a:p>
          <a:p>
            <a:pPr marL="687388" lvl="2" indent="-222250">
              <a:buFont typeface="Arial" pitchFamily="34" charset="0"/>
              <a:buChar char="•"/>
            </a:pPr>
            <a:r>
              <a:rPr lang="en-US" sz="1100" dirty="0" smtClean="0">
                <a:solidFill>
                  <a:prstClr val="white"/>
                </a:solidFill>
              </a:rPr>
              <a:t>Windows Vista provides a single location for managing sync relationships, whereas Windows XP users must rely on different programs for different devices. </a:t>
            </a:r>
          </a:p>
          <a:p>
            <a:pPr marL="230207" lvl="1" indent="-222250">
              <a:buFont typeface="Arial" pitchFamily="34" charset="0"/>
              <a:buChar char="•"/>
            </a:pPr>
            <a:r>
              <a:rPr lang="en-US" sz="1100" dirty="0" smtClean="0">
                <a:solidFill>
                  <a:srgbClr val="FFC000"/>
                </a:solidFill>
              </a:rPr>
              <a:t>Offline Files</a:t>
            </a:r>
          </a:p>
          <a:p>
            <a:pPr marL="687388" lvl="2" indent="-222250">
              <a:buFont typeface="Arial" pitchFamily="34" charset="0"/>
              <a:buChar char="•"/>
            </a:pPr>
            <a:r>
              <a:rPr lang="en-US" sz="1100" dirty="0" smtClean="0">
                <a:solidFill>
                  <a:prstClr val="white"/>
                </a:solidFill>
              </a:rPr>
              <a:t>Synchronizing changes in offline files and folders is much faster in Windows Vista than in Windows XP. </a:t>
            </a:r>
          </a:p>
          <a:p>
            <a:pPr marL="687388" lvl="2" indent="-222250">
              <a:buFont typeface="Arial" pitchFamily="34" charset="0"/>
              <a:buChar char="•"/>
            </a:pPr>
            <a:r>
              <a:rPr lang="en-US" sz="1100" dirty="0" smtClean="0">
                <a:solidFill>
                  <a:prstClr val="white"/>
                </a:solidFill>
              </a:rPr>
              <a:t>Windows Vista supports ghosting, which provides a context for offline files and folders. </a:t>
            </a:r>
          </a:p>
          <a:p>
            <a:pPr marL="687388" lvl="2" indent="-222250">
              <a:buFont typeface="Arial" pitchFamily="34" charset="0"/>
              <a:buChar char="•"/>
            </a:pPr>
            <a:r>
              <a:rPr lang="en-US" sz="1100" dirty="0" smtClean="0">
                <a:solidFill>
                  <a:prstClr val="white"/>
                </a:solidFill>
              </a:rPr>
              <a:t>Windows Vista provides an improved UI for using and managing offline files and folders. 	</a:t>
            </a:r>
          </a:p>
          <a:p>
            <a:pPr marL="230207" lvl="1" indent="-222250">
              <a:buFont typeface="Arial" pitchFamily="34" charset="0"/>
              <a:buChar char="•"/>
            </a:pPr>
            <a:r>
              <a:rPr lang="en-US" sz="1100" dirty="0" smtClean="0">
                <a:solidFill>
                  <a:srgbClr val="FFC000"/>
                </a:solidFill>
              </a:rPr>
              <a:t>Windows  Meeting Space</a:t>
            </a:r>
          </a:p>
          <a:p>
            <a:pPr marL="687388" lvl="2" indent="-222250">
              <a:buFont typeface="Arial" pitchFamily="34" charset="0"/>
              <a:buChar char="•"/>
            </a:pPr>
            <a:r>
              <a:rPr lang="en-US" sz="1100" dirty="0" smtClean="0">
                <a:solidFill>
                  <a:prstClr val="white"/>
                </a:solidFill>
              </a:rPr>
              <a:t>Windows Vista enables users to collaborate in new ways. </a:t>
            </a:r>
          </a:p>
          <a:p>
            <a:pPr marL="230207" lvl="1" indent="-222250">
              <a:buFont typeface="Arial" pitchFamily="34" charset="0"/>
              <a:buChar char="•"/>
            </a:pPr>
            <a:r>
              <a:rPr lang="it-IT" sz="1100" dirty="0" smtClean="0">
                <a:solidFill>
                  <a:srgbClr val="FFC000"/>
                </a:solidFill>
              </a:rPr>
              <a:t>Secure Sockets Tunnel Protocol (SSTP) </a:t>
            </a:r>
            <a:r>
              <a:rPr lang="it-IT" sz="1100" dirty="0" smtClean="0">
                <a:solidFill>
                  <a:prstClr val="white"/>
                </a:solidFill>
              </a:rPr>
              <a:t>	</a:t>
            </a:r>
          </a:p>
          <a:p>
            <a:pPr marL="687388" lvl="2" indent="-222250">
              <a:buFont typeface="Arial" pitchFamily="34" charset="0"/>
              <a:buChar char="•"/>
            </a:pPr>
            <a:r>
              <a:rPr lang="en-US" sz="1100" dirty="0" smtClean="0">
                <a:solidFill>
                  <a:prstClr val="white"/>
                </a:solidFill>
              </a:rPr>
              <a:t>By supporting SSTP, Windows Vista enables users to create VPN connections in locations where they can’t connect when using Windows XP. </a:t>
            </a:r>
          </a:p>
          <a:p>
            <a:pPr marL="230207" lvl="1" indent="-222250">
              <a:buFont typeface="Arial" pitchFamily="34" charset="0"/>
              <a:buChar char="•"/>
            </a:pPr>
            <a:r>
              <a:rPr lang="en-US" sz="1100" dirty="0" smtClean="0">
                <a:solidFill>
                  <a:srgbClr val="FFC000"/>
                </a:solidFill>
              </a:rPr>
              <a:t>Power Management</a:t>
            </a:r>
          </a:p>
          <a:p>
            <a:pPr marL="687388" lvl="2" indent="-222250">
              <a:buFont typeface="Arial" pitchFamily="34" charset="0"/>
              <a:buChar char="•"/>
            </a:pPr>
            <a:r>
              <a:rPr lang="en-US" sz="1100" dirty="0" smtClean="0">
                <a:solidFill>
                  <a:prstClr val="white"/>
                </a:solidFill>
              </a:rPr>
              <a:t>Windows Vista reduces power consumption. </a:t>
            </a:r>
          </a:p>
          <a:p>
            <a:pPr marL="687388" lvl="2" indent="-222250">
              <a:buFont typeface="Arial" pitchFamily="34" charset="0"/>
              <a:buChar char="•"/>
            </a:pPr>
            <a:r>
              <a:rPr lang="en-US" sz="1100" dirty="0" smtClean="0">
                <a:solidFill>
                  <a:prstClr val="white"/>
                </a:solidFill>
              </a:rPr>
              <a:t>Windows Vista provides more accurate reports about remaining power. </a:t>
            </a:r>
          </a:p>
          <a:p>
            <a:pPr marL="687388" lvl="2" indent="-222250">
              <a:buFont typeface="Arial" pitchFamily="34" charset="0"/>
              <a:buChar char="•"/>
            </a:pPr>
            <a:r>
              <a:rPr lang="en-US" sz="1100" dirty="0" smtClean="0">
                <a:solidFill>
                  <a:prstClr val="white"/>
                </a:solidFill>
              </a:rPr>
              <a:t>Windows Vista enables standard users to change power settings. </a:t>
            </a:r>
          </a:p>
          <a:p>
            <a:pPr marL="687388" lvl="2" indent="-222250">
              <a:buFont typeface="Arial" pitchFamily="34" charset="0"/>
              <a:buChar char="•"/>
            </a:pPr>
            <a:r>
              <a:rPr lang="en-US" sz="1100" dirty="0" smtClean="0">
                <a:solidFill>
                  <a:prstClr val="white"/>
                </a:solidFill>
              </a:rPr>
              <a:t>Windows Vista enables Group Policy management of power settings. 	</a:t>
            </a:r>
          </a:p>
          <a:p>
            <a:pPr marL="230207" lvl="1" indent="-222250">
              <a:buFont typeface="Arial" pitchFamily="34" charset="0"/>
              <a:buChar char="•"/>
            </a:pPr>
            <a:r>
              <a:rPr lang="en-US" sz="1100" dirty="0" smtClean="0">
                <a:solidFill>
                  <a:srgbClr val="FFC000"/>
                </a:solidFill>
              </a:rPr>
              <a:t>Wireless Networking</a:t>
            </a:r>
          </a:p>
          <a:p>
            <a:pPr marL="687388" lvl="2" indent="-222250">
              <a:buFont typeface="Arial" pitchFamily="34" charset="0"/>
              <a:buChar char="•"/>
            </a:pPr>
            <a:r>
              <a:rPr lang="en-US" sz="1100" dirty="0" smtClean="0">
                <a:solidFill>
                  <a:prstClr val="white"/>
                </a:solidFill>
              </a:rPr>
              <a:t>In Windows Vista, Network Awareness automatically chooses the best network connection to use when multiple connections are available to applications. </a:t>
            </a:r>
          </a:p>
          <a:p>
            <a:pPr marL="687388" lvl="2" indent="-222250">
              <a:buFont typeface="Arial" pitchFamily="34" charset="0"/>
              <a:buChar char="•"/>
            </a:pPr>
            <a:r>
              <a:rPr lang="en-US" sz="1100" dirty="0" smtClean="0">
                <a:solidFill>
                  <a:prstClr val="white"/>
                </a:solidFill>
              </a:rPr>
              <a:t>Windows Vista helps protect users from connection to malicious wireless networks that masquerade as public wireless networks. </a:t>
            </a:r>
          </a:p>
          <a:p>
            <a:pPr marL="687388" lvl="2" indent="-222250">
              <a:buFont typeface="Arial" pitchFamily="34" charset="0"/>
              <a:buChar char="•"/>
            </a:pPr>
            <a:r>
              <a:rPr lang="en-US" sz="1100" dirty="0" smtClean="0">
                <a:solidFill>
                  <a:prstClr val="white"/>
                </a:solidFill>
              </a:rPr>
              <a:t>Windows Vista has an improved UI for creating and managing wireless network connections. </a:t>
            </a:r>
          </a:p>
        </p:txBody>
      </p:sp>
      <p:graphicFrame>
        <p:nvGraphicFramePr>
          <p:cNvPr id="4" name="Table 3"/>
          <p:cNvGraphicFramePr>
            <a:graphicFrameLocks noGrp="1"/>
          </p:cNvGraphicFramePr>
          <p:nvPr/>
        </p:nvGraphicFramePr>
        <p:xfrm>
          <a:off x="381002" y="1323465"/>
          <a:ext cx="8333501" cy="4669166"/>
        </p:xfrm>
        <a:graphic>
          <a:graphicData uri="http://schemas.openxmlformats.org/drawingml/2006/table">
            <a:tbl>
              <a:tblPr/>
              <a:tblGrid>
                <a:gridCol w="1431084"/>
                <a:gridCol w="4191028"/>
                <a:gridCol w="950648"/>
                <a:gridCol w="1065645"/>
                <a:gridCol w="695096"/>
              </a:tblGrid>
              <a:tr h="483018">
                <a:tc>
                  <a:txBody>
                    <a:bodyPr/>
                    <a:lstStyle/>
                    <a:p>
                      <a:pPr algn="l" fontAlgn="b"/>
                      <a:r>
                        <a:rPr lang="en-US" sz="1100" b="1" i="0" u="none" strike="noStrike" dirty="0">
                          <a:solidFill>
                            <a:srgbClr val="FFFFFF"/>
                          </a:solidFill>
                          <a:latin typeface="+mn-lt"/>
                        </a:rPr>
                        <a:t>Category</a:t>
                      </a:r>
                    </a:p>
                  </a:txBody>
                  <a:tcPr marL="5126" marR="5126" marT="512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100" b="1" i="0" u="none" strike="noStrike">
                          <a:solidFill>
                            <a:srgbClr val="FFFFFF"/>
                          </a:solidFill>
                          <a:latin typeface="+mn-lt"/>
                        </a:rPr>
                        <a:t>Feature</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1" i="0" u="none" strike="noStrike" dirty="0">
                          <a:solidFill>
                            <a:srgbClr val="FFFFFF"/>
                          </a:solidFill>
                          <a:latin typeface="+mn-lt"/>
                        </a:rPr>
                        <a:t>Windows XP SP3</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1" i="0" u="none" strike="noStrike">
                          <a:solidFill>
                            <a:srgbClr val="FFFFFF"/>
                          </a:solidFill>
                          <a:latin typeface="+mn-lt"/>
                        </a:rPr>
                        <a:t>Windows Vista SP1</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1" i="0" u="none" strike="noStrike">
                          <a:solidFill>
                            <a:srgbClr val="FFFFFF"/>
                          </a:solidFill>
                          <a:latin typeface="+mn-lt"/>
                        </a:rPr>
                        <a:t>Windows 7</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60016">
                <a:tc>
                  <a:txBody>
                    <a:bodyPr/>
                    <a:lstStyle/>
                    <a:p>
                      <a:pPr marL="60325" indent="0" algn="l" fontAlgn="b"/>
                      <a:r>
                        <a:rPr lang="en-US" sz="1100" b="0" i="0" u="none" strike="noStrike" dirty="0">
                          <a:solidFill>
                            <a:srgbClr val="FFFFFF"/>
                          </a:solidFill>
                          <a:latin typeface="+mn-lt"/>
                        </a:rPr>
                        <a:t>File Organization </a:t>
                      </a:r>
                      <a:endParaRPr lang="en-US" sz="1100" b="0" i="0" u="none" strike="noStrike" dirty="0" smtClean="0">
                        <a:solidFill>
                          <a:srgbClr val="FFFFFF"/>
                        </a:solidFill>
                        <a:latin typeface="+mn-lt"/>
                      </a:endParaRPr>
                    </a:p>
                    <a:p>
                      <a:pPr algn="l" fontAlgn="b"/>
                      <a:r>
                        <a:rPr lang="en-US" sz="1100" b="0" i="0" u="none" strike="noStrike" dirty="0" smtClean="0">
                          <a:solidFill>
                            <a:srgbClr val="FFFFFF"/>
                          </a:solidFill>
                          <a:latin typeface="+mn-lt"/>
                        </a:rPr>
                        <a:t>and</a:t>
                      </a:r>
                      <a:r>
                        <a:rPr lang="en-US" sz="1100" b="0" i="0" u="none" strike="noStrike" dirty="0">
                          <a:solidFill>
                            <a:srgbClr val="FFFFFF"/>
                          </a:solidFill>
                          <a:latin typeface="+mn-lt"/>
                        </a:rPr>
                        <a:t> Search</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25000"/>
                      </a:schemeClr>
                    </a:solidFill>
                  </a:tcPr>
                </a:tc>
                <a:tc>
                  <a:txBody>
                    <a:bodyPr/>
                    <a:lstStyle/>
                    <a:p>
                      <a:pPr algn="l" fontAlgn="b"/>
                      <a:r>
                        <a:rPr lang="en-US" sz="1100" b="0" i="0" u="none" strike="noStrike" dirty="0" smtClean="0">
                          <a:solidFill>
                            <a:srgbClr val="FFFFFF"/>
                          </a:solidFill>
                          <a:latin typeface="+mn-lt"/>
                        </a:rPr>
                        <a:t> Desktop</a:t>
                      </a:r>
                      <a:r>
                        <a:rPr lang="en-US" sz="1100" b="0" i="0" u="none" strike="noStrike" dirty="0">
                          <a:solidFill>
                            <a:srgbClr val="FFFFFF"/>
                          </a:solidFill>
                          <a:latin typeface="+mn-lt"/>
                        </a:rPr>
                        <a:t> Search</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1100" b="0" i="0" u="none" strike="noStrike" dirty="0">
                          <a:solidFill>
                            <a:srgbClr val="FFFFFF"/>
                          </a:solidFill>
                          <a:latin typeface="+mn-lt"/>
                        </a:rPr>
                        <a:t>Separate </a:t>
                      </a:r>
                      <a:endParaRPr lang="en-US" sz="1100" b="0" i="0" u="none" strike="noStrike" dirty="0" smtClean="0">
                        <a:solidFill>
                          <a:srgbClr val="FFFFFF"/>
                        </a:solidFill>
                        <a:latin typeface="+mn-lt"/>
                      </a:endParaRPr>
                    </a:p>
                    <a:p>
                      <a:pPr algn="ctr" fontAlgn="b"/>
                      <a:r>
                        <a:rPr lang="en-US" sz="1100" b="0" i="0" u="none" strike="noStrike" dirty="0" smtClean="0">
                          <a:solidFill>
                            <a:srgbClr val="FFFFFF"/>
                          </a:solidFill>
                          <a:latin typeface="+mn-lt"/>
                        </a:rPr>
                        <a:t>Download</a:t>
                      </a:r>
                      <a:endParaRPr lang="en-US" sz="1100" b="0" i="0" u="none" strike="noStrike" dirty="0">
                        <a:solidFill>
                          <a:srgbClr val="FFFFFF"/>
                        </a:solidFill>
                        <a:latin typeface="+mn-lt"/>
                      </a:endParaRP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1100" b="0" i="0" u="none" strike="noStrike">
                          <a:solidFill>
                            <a:srgbClr val="FFFFFF"/>
                          </a:solidFill>
                          <a:latin typeface="+mn-lt"/>
                        </a:rPr>
                        <a:t>Yes</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1100" b="0" i="0" u="none" strike="noStrike">
                          <a:solidFill>
                            <a:srgbClr val="FFFFFF"/>
                          </a:solidFill>
                          <a:latin typeface="+mn-lt"/>
                        </a:rPr>
                        <a:t>Improved</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76091"/>
                    </a:solidFill>
                  </a:tcPr>
                </a:tc>
              </a:tr>
              <a:tr h="460016">
                <a:tc>
                  <a:txBody>
                    <a:bodyPr/>
                    <a:lstStyle/>
                    <a:p>
                      <a:pPr algn="l" fontAlgn="b"/>
                      <a:r>
                        <a:rPr lang="en-US" sz="1100" b="0" i="0" u="none" strike="noStrike" dirty="0">
                          <a:solidFill>
                            <a:srgbClr val="FFFFFF"/>
                          </a:solidFill>
                          <a:latin typeface="+mn-lt"/>
                        </a:rPr>
                        <a:t> </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25000"/>
                      </a:schemeClr>
                    </a:solidFill>
                  </a:tcPr>
                </a:tc>
                <a:tc>
                  <a:txBody>
                    <a:bodyPr/>
                    <a:lstStyle/>
                    <a:p>
                      <a:pPr algn="l" fontAlgn="b"/>
                      <a:r>
                        <a:rPr lang="en-US" sz="1100" b="0" i="0" u="none" strike="noStrike" dirty="0" smtClean="0">
                          <a:solidFill>
                            <a:srgbClr val="FFFFFF"/>
                          </a:solidFill>
                          <a:latin typeface="+mn-lt"/>
                        </a:rPr>
                        <a:t> Libraries</a:t>
                      </a:r>
                      <a:endParaRPr lang="en-US" sz="1100" b="0" i="0" u="none" strike="noStrike" dirty="0">
                        <a:solidFill>
                          <a:srgbClr val="FFFFFF"/>
                        </a:solidFill>
                        <a:latin typeface="+mn-lt"/>
                      </a:endParaRP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100" b="0" i="0" u="none" strike="noStrike" dirty="0">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100" b="0" i="0" u="none" strike="noStrike">
                          <a:solidFill>
                            <a:srgbClr val="FFFFFF"/>
                          </a:solidFill>
                          <a:latin typeface="+mn-lt"/>
                        </a:rPr>
                        <a:t>New</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460016">
                <a:tc>
                  <a:txBody>
                    <a:bodyPr/>
                    <a:lstStyle/>
                    <a:p>
                      <a:pPr algn="l" fontAlgn="b"/>
                      <a:r>
                        <a:rPr lang="en-US" sz="1100" b="0" i="0" u="none" strike="noStrike" dirty="0">
                          <a:solidFill>
                            <a:srgbClr val="FFFFFF"/>
                          </a:solidFill>
                          <a:latin typeface="+mn-lt"/>
                        </a:rPr>
                        <a:t> </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25000"/>
                      </a:schemeClr>
                    </a:solidFill>
                  </a:tcPr>
                </a:tc>
                <a:tc>
                  <a:txBody>
                    <a:bodyPr/>
                    <a:lstStyle/>
                    <a:p>
                      <a:pPr algn="l" fontAlgn="b"/>
                      <a:r>
                        <a:rPr lang="en-US" sz="1100" b="0" i="0" u="none" strike="noStrike" dirty="0" smtClean="0">
                          <a:solidFill>
                            <a:srgbClr val="FFFFFF"/>
                          </a:solidFill>
                          <a:latin typeface="+mn-lt"/>
                        </a:rPr>
                        <a:t> Search</a:t>
                      </a:r>
                      <a:r>
                        <a:rPr lang="en-US" sz="1100" b="0" i="0" u="none" strike="noStrike" dirty="0">
                          <a:solidFill>
                            <a:srgbClr val="FFFFFF"/>
                          </a:solidFill>
                          <a:latin typeface="+mn-lt"/>
                        </a:rPr>
                        <a:t> Federation</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100" b="0" i="0" u="none" strike="noStrike" dirty="0">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100" b="0" i="0" u="none" strike="noStrike">
                          <a:solidFill>
                            <a:srgbClr val="FFFFFF"/>
                          </a:solidFill>
                          <a:latin typeface="+mn-lt"/>
                        </a:rPr>
                        <a:t>New</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483018">
                <a:tc>
                  <a:txBody>
                    <a:bodyPr/>
                    <a:lstStyle/>
                    <a:p>
                      <a:pPr algn="l" fontAlgn="b"/>
                      <a:r>
                        <a:rPr lang="en-US" sz="1100" b="0" i="0" u="none" strike="noStrike" dirty="0">
                          <a:solidFill>
                            <a:srgbClr val="FFFFFF"/>
                          </a:solidFill>
                          <a:latin typeface="+mn-lt"/>
                        </a:rPr>
                        <a:t> </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algn="l" fontAlgn="b"/>
                      <a:r>
                        <a:rPr lang="en-US" sz="1100" b="0" i="0" u="none" strike="noStrike" dirty="0" smtClean="0">
                          <a:solidFill>
                            <a:srgbClr val="FFFFFF"/>
                          </a:solidFill>
                          <a:latin typeface="+mn-lt"/>
                        </a:rPr>
                        <a:t> Enterprise </a:t>
                      </a:r>
                      <a:r>
                        <a:rPr lang="en-US" sz="1100" b="0" i="0" u="none" strike="noStrike" dirty="0">
                          <a:solidFill>
                            <a:srgbClr val="FFFFFF"/>
                          </a:solidFill>
                          <a:latin typeface="+mn-lt"/>
                        </a:rPr>
                        <a:t>Search Scopes ‐ Requires Windows 7 Enterprise</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0" i="0" u="none" strike="noStrike" dirty="0">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0" i="0" u="none" strike="noStrike">
                          <a:solidFill>
                            <a:srgbClr val="FFFFFF"/>
                          </a:solidFill>
                          <a:latin typeface="+mn-lt"/>
                        </a:rPr>
                        <a:t>New</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r>
              <a:tr h="460016">
                <a:tc>
                  <a:txBody>
                    <a:bodyPr/>
                    <a:lstStyle/>
                    <a:p>
                      <a:pPr marL="60325" indent="0" algn="l" fontAlgn="b"/>
                      <a:r>
                        <a:rPr lang="en-US" sz="1100" b="0" i="0" u="none" strike="noStrike" dirty="0">
                          <a:solidFill>
                            <a:srgbClr val="FFFFFF"/>
                          </a:solidFill>
                          <a:latin typeface="+mn-lt"/>
                        </a:rPr>
                        <a:t>Remote </a:t>
                      </a:r>
                      <a:r>
                        <a:rPr lang="en-US" sz="1100" b="0" i="0" u="none" strike="noStrike" dirty="0" smtClean="0">
                          <a:solidFill>
                            <a:srgbClr val="FFFFFF"/>
                          </a:solidFill>
                          <a:latin typeface="+mn-lt"/>
                        </a:rPr>
                        <a:t>Access </a:t>
                      </a:r>
                      <a:endParaRPr lang="en-US" sz="1100" b="0" i="0" u="none" strike="noStrike" dirty="0">
                        <a:solidFill>
                          <a:srgbClr val="FFFFFF"/>
                        </a:solidFill>
                        <a:latin typeface="+mn-lt"/>
                      </a:endParaRP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50000"/>
                      </a:schemeClr>
                    </a:solidFill>
                  </a:tcPr>
                </a:tc>
                <a:tc>
                  <a:txBody>
                    <a:bodyPr/>
                    <a:lstStyle/>
                    <a:p>
                      <a:pPr algn="l" fontAlgn="b"/>
                      <a:r>
                        <a:rPr lang="en-US" sz="1100" b="0" i="0" u="none" strike="noStrike" dirty="0" smtClean="0">
                          <a:solidFill>
                            <a:srgbClr val="FFFFFF"/>
                          </a:solidFill>
                          <a:latin typeface="+mn-lt"/>
                        </a:rPr>
                        <a:t> </a:t>
                      </a:r>
                      <a:r>
                        <a:rPr lang="en-US" sz="1100" b="0" i="0" u="none" strike="noStrike" dirty="0" err="1" smtClean="0">
                          <a:solidFill>
                            <a:srgbClr val="FFFFFF"/>
                          </a:solidFill>
                          <a:latin typeface="+mn-lt"/>
                        </a:rPr>
                        <a:t>DirectAccess</a:t>
                      </a:r>
                      <a:r>
                        <a:rPr lang="en-US" sz="1100" b="0" i="0" u="none" strike="noStrike" dirty="0">
                          <a:solidFill>
                            <a:srgbClr val="FFFFFF"/>
                          </a:solidFill>
                          <a:latin typeface="+mn-lt"/>
                        </a:rPr>
                        <a:t> – Requires Windows </a:t>
                      </a:r>
                      <a:r>
                        <a:rPr lang="en-US" sz="1100" b="0" i="0" u="none" strike="noStrike" dirty="0" smtClean="0">
                          <a:solidFill>
                            <a:srgbClr val="FFFFFF"/>
                          </a:solidFill>
                          <a:latin typeface="+mn-lt"/>
                        </a:rPr>
                        <a:t>7</a:t>
                      </a:r>
                      <a:endParaRPr lang="en-US" sz="1100" b="0" i="0" u="none" strike="noStrike" baseline="0" dirty="0" smtClean="0">
                        <a:solidFill>
                          <a:srgbClr val="FFFFFF"/>
                        </a:solidFill>
                        <a:latin typeface="+mn-lt"/>
                      </a:endParaRPr>
                    </a:p>
                    <a:p>
                      <a:pPr algn="l" fontAlgn="b"/>
                      <a:r>
                        <a:rPr lang="en-US" sz="1100" b="0" i="0" u="none" strike="noStrike" baseline="0" dirty="0" smtClean="0">
                          <a:solidFill>
                            <a:srgbClr val="FFFFFF"/>
                          </a:solidFill>
                          <a:latin typeface="+mn-lt"/>
                        </a:rPr>
                        <a:t> </a:t>
                      </a:r>
                      <a:r>
                        <a:rPr lang="en-US" sz="1100" b="0" i="0" u="none" strike="noStrike" dirty="0" smtClean="0">
                          <a:solidFill>
                            <a:srgbClr val="FFFFFF"/>
                          </a:solidFill>
                          <a:latin typeface="+mn-lt"/>
                        </a:rPr>
                        <a:t>Enterprise</a:t>
                      </a:r>
                      <a:r>
                        <a:rPr lang="en-US" sz="1100" b="0" i="0" u="none" strike="noStrike" dirty="0">
                          <a:solidFill>
                            <a:srgbClr val="FFFFFF"/>
                          </a:solidFill>
                          <a:latin typeface="+mn-lt"/>
                        </a:rPr>
                        <a:t>, Windows Server® 2008 R2</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ctr" fontAlgn="b"/>
                      <a:r>
                        <a:rPr lang="en-US" sz="1100" b="0" i="0" u="none" strike="noStrike" dirty="0">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ctr" fontAlgn="b"/>
                      <a:r>
                        <a:rPr lang="en-US" sz="1100" b="0" i="0" u="none" strike="noStrike">
                          <a:solidFill>
                            <a:srgbClr val="FFFFFF"/>
                          </a:solidFill>
                          <a:latin typeface="+mn-lt"/>
                        </a:rPr>
                        <a:t>New</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r>
              <a:tr h="460016">
                <a:tc>
                  <a:txBody>
                    <a:bodyPr/>
                    <a:lstStyle/>
                    <a:p>
                      <a:pPr algn="l" fontAlgn="b"/>
                      <a:r>
                        <a:rPr lang="en-US" sz="1100" b="0" i="0" u="none" strike="noStrike" dirty="0">
                          <a:solidFill>
                            <a:srgbClr val="FFFFFF"/>
                          </a:solidFill>
                          <a:latin typeface="+mn-lt"/>
                        </a:rPr>
                        <a:t> </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50000"/>
                      </a:schemeClr>
                    </a:solidFill>
                  </a:tcPr>
                </a:tc>
                <a:tc>
                  <a:txBody>
                    <a:bodyPr/>
                    <a:lstStyle/>
                    <a:p>
                      <a:pPr algn="l" fontAlgn="b"/>
                      <a:r>
                        <a:rPr lang="en-US" sz="1100" b="0" i="0" u="none" strike="noStrike" dirty="0" smtClean="0">
                          <a:solidFill>
                            <a:srgbClr val="FFFFFF"/>
                          </a:solidFill>
                          <a:latin typeface="+mn-lt"/>
                        </a:rPr>
                        <a:t> VPN</a:t>
                      </a:r>
                      <a:r>
                        <a:rPr lang="en-US" sz="1100" b="0" i="0" u="none" strike="noStrike" dirty="0">
                          <a:solidFill>
                            <a:srgbClr val="FFFFFF"/>
                          </a:solidFill>
                          <a:latin typeface="+mn-lt"/>
                        </a:rPr>
                        <a:t> Reconnect</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100" b="0" i="0" u="none" strike="noStrike" dirty="0">
                          <a:solidFill>
                            <a:srgbClr val="FFFFFF"/>
                          </a:solidFill>
                          <a:latin typeface="+mn-lt"/>
                        </a:rPr>
                        <a:t>New</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460016">
                <a:tc>
                  <a:txBody>
                    <a:bodyPr/>
                    <a:lstStyle/>
                    <a:p>
                      <a:pPr algn="l" fontAlgn="b"/>
                      <a:r>
                        <a:rPr lang="en-US" sz="1100" b="0" i="0" u="none" strike="noStrike" dirty="0">
                          <a:solidFill>
                            <a:srgbClr val="FFFFFF"/>
                          </a:solidFill>
                          <a:latin typeface="+mn-lt"/>
                        </a:rPr>
                        <a:t> </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50000"/>
                      </a:schemeClr>
                    </a:solidFill>
                  </a:tcPr>
                </a:tc>
                <a:tc>
                  <a:txBody>
                    <a:bodyPr/>
                    <a:lstStyle/>
                    <a:p>
                      <a:pPr algn="l" fontAlgn="b"/>
                      <a:r>
                        <a:rPr lang="en-US" sz="1100" b="0" i="0" u="none" strike="noStrike" dirty="0" smtClean="0">
                          <a:solidFill>
                            <a:srgbClr val="FFFFFF"/>
                          </a:solidFill>
                          <a:latin typeface="+mn-lt"/>
                        </a:rPr>
                        <a:t> </a:t>
                      </a:r>
                      <a:r>
                        <a:rPr lang="en-US" sz="1100" b="0" i="0" u="none" strike="noStrike" dirty="0" err="1" smtClean="0">
                          <a:solidFill>
                            <a:srgbClr val="FFFFFF"/>
                          </a:solidFill>
                          <a:latin typeface="+mn-lt"/>
                        </a:rPr>
                        <a:t>BranchCache</a:t>
                      </a:r>
                      <a:r>
                        <a:rPr lang="en-US" sz="1100" b="0" i="0" u="none" strike="noStrike" dirty="0">
                          <a:solidFill>
                            <a:srgbClr val="FFFFFF"/>
                          </a:solidFill>
                          <a:latin typeface="+mn-lt"/>
                        </a:rPr>
                        <a:t>™ ‐ Requires Windows </a:t>
                      </a:r>
                      <a:r>
                        <a:rPr lang="en-US" sz="1100" b="0" i="0" u="none" strike="noStrike" dirty="0" smtClean="0">
                          <a:solidFill>
                            <a:srgbClr val="FFFFFF"/>
                          </a:solidFill>
                          <a:latin typeface="+mn-lt"/>
                        </a:rPr>
                        <a:t>7</a:t>
                      </a:r>
                    </a:p>
                    <a:p>
                      <a:pPr algn="l" fontAlgn="b"/>
                      <a:r>
                        <a:rPr lang="en-US" sz="1100" b="0" i="0" u="none" strike="noStrike" baseline="0" dirty="0" smtClean="0">
                          <a:solidFill>
                            <a:srgbClr val="FFFFFF"/>
                          </a:solidFill>
                          <a:latin typeface="+mn-lt"/>
                        </a:rPr>
                        <a:t> </a:t>
                      </a:r>
                      <a:r>
                        <a:rPr lang="en-US" sz="1100" b="0" i="0" u="none" strike="noStrike" dirty="0" smtClean="0">
                          <a:solidFill>
                            <a:srgbClr val="FFFFFF"/>
                          </a:solidFill>
                          <a:latin typeface="+mn-lt"/>
                        </a:rPr>
                        <a:t>Enterprise</a:t>
                      </a:r>
                      <a:r>
                        <a:rPr lang="en-US" sz="1100" b="0" i="0" u="none" strike="noStrike" dirty="0">
                          <a:solidFill>
                            <a:srgbClr val="FFFFFF"/>
                          </a:solidFill>
                          <a:latin typeface="+mn-lt"/>
                        </a:rPr>
                        <a:t>, Windows Server 2008 R2</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fontAlgn="b"/>
                      <a:r>
                        <a:rPr lang="en-US" sz="1100" b="0" i="0" u="none" strike="noStrike" dirty="0">
                          <a:solidFill>
                            <a:srgbClr val="FFFFFF"/>
                          </a:solidFill>
                          <a:latin typeface="+mn-lt"/>
                        </a:rPr>
                        <a:t>New</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r>
              <a:tr h="460016">
                <a:tc>
                  <a:txBody>
                    <a:bodyPr/>
                    <a:lstStyle/>
                    <a:p>
                      <a:pPr algn="l" fontAlgn="b"/>
                      <a:r>
                        <a:rPr lang="en-US" sz="1100" b="0" i="0" u="none" strike="noStrike" dirty="0">
                          <a:solidFill>
                            <a:srgbClr val="FFFFFF"/>
                          </a:solidFill>
                          <a:latin typeface="+mn-lt"/>
                        </a:rPr>
                        <a:t> </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50000"/>
                      </a:schemeClr>
                    </a:solidFill>
                  </a:tcPr>
                </a:tc>
                <a:tc>
                  <a:txBody>
                    <a:bodyPr/>
                    <a:lstStyle/>
                    <a:p>
                      <a:pPr algn="l" fontAlgn="b"/>
                      <a:r>
                        <a:rPr lang="en-US" sz="1100" b="0" i="0" u="none" strike="noStrike" dirty="0" smtClean="0">
                          <a:solidFill>
                            <a:srgbClr val="FFFFFF"/>
                          </a:solidFill>
                          <a:latin typeface="+mn-lt"/>
                        </a:rPr>
                        <a:t> Mobile</a:t>
                      </a:r>
                      <a:r>
                        <a:rPr lang="en-US" sz="1100" b="0" i="0" u="none" strike="noStrike" dirty="0">
                          <a:solidFill>
                            <a:srgbClr val="FFFFFF"/>
                          </a:solidFill>
                          <a:latin typeface="+mn-lt"/>
                        </a:rPr>
                        <a:t> Broadband</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b"/>
                      <a:r>
                        <a:rPr lang="en-US" sz="1100" b="0" i="0" u="none" strike="noStrike" dirty="0">
                          <a:solidFill>
                            <a:srgbClr val="FFFFFF"/>
                          </a:solidFill>
                          <a:latin typeface="+mn-lt"/>
                        </a:rPr>
                        <a:t>New</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76091"/>
                    </a:solidFill>
                  </a:tcPr>
                </a:tc>
              </a:tr>
              <a:tr h="483018">
                <a:tc>
                  <a:txBody>
                    <a:bodyPr/>
                    <a:lstStyle/>
                    <a:p>
                      <a:pPr algn="l" fontAlgn="b"/>
                      <a:r>
                        <a:rPr lang="en-US" sz="1100" b="0" i="0" u="none" strike="noStrike" dirty="0">
                          <a:solidFill>
                            <a:srgbClr val="FFFFFF"/>
                          </a:solidFill>
                          <a:latin typeface="+mn-lt"/>
                        </a:rPr>
                        <a:t> </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l" fontAlgn="b"/>
                      <a:r>
                        <a:rPr lang="en-US" sz="1100" b="0" i="0" u="none" strike="noStrike" dirty="0" smtClean="0">
                          <a:solidFill>
                            <a:srgbClr val="FFFFFF"/>
                          </a:solidFill>
                          <a:latin typeface="+mn-lt"/>
                        </a:rPr>
                        <a:t> </a:t>
                      </a:r>
                      <a:r>
                        <a:rPr lang="en-US" sz="1100" b="0" i="0" u="none" strike="noStrike" dirty="0" err="1" smtClean="0">
                          <a:solidFill>
                            <a:srgbClr val="FFFFFF"/>
                          </a:solidFill>
                          <a:latin typeface="+mn-lt"/>
                        </a:rPr>
                        <a:t>RemoteApp</a:t>
                      </a:r>
                      <a:r>
                        <a:rPr lang="en-US" sz="1100" b="0" i="0" u="none" strike="noStrike" dirty="0" smtClean="0">
                          <a:solidFill>
                            <a:srgbClr val="FFFFFF"/>
                          </a:solidFill>
                          <a:latin typeface="+mn-lt"/>
                        </a:rPr>
                        <a:t> </a:t>
                      </a:r>
                      <a:r>
                        <a:rPr lang="en-US" sz="1100" b="0" i="0" u="none" strike="noStrike" dirty="0">
                          <a:solidFill>
                            <a:srgbClr val="FFFFFF"/>
                          </a:solidFill>
                          <a:latin typeface="+mn-lt"/>
                        </a:rPr>
                        <a:t>&amp; Desktop Connections </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0" i="0" u="none" strike="noStrike">
                          <a:solidFill>
                            <a:srgbClr val="FFFFFF"/>
                          </a:solidFill>
                          <a:latin typeface="+mn-lt"/>
                        </a:rPr>
                        <a:t>No</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0" i="0" u="none" strike="noStrike" dirty="0">
                          <a:solidFill>
                            <a:srgbClr val="FFFFFF"/>
                          </a:solidFill>
                          <a:latin typeface="+mn-lt"/>
                        </a:rPr>
                        <a:t>New</a:t>
                      </a:r>
                    </a:p>
                  </a:txBody>
                  <a:tcPr marL="5126" marR="5126" marT="5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Mobility Center</a:t>
            </a:r>
            <a:endParaRPr lang="en-US" dirty="0"/>
          </a:p>
        </p:txBody>
      </p:sp>
      <p:pic>
        <p:nvPicPr>
          <p:cNvPr id="27649" name="Picture 1"/>
          <p:cNvPicPr>
            <a:picLocks noChangeAspect="1" noChangeArrowheads="1"/>
          </p:cNvPicPr>
          <p:nvPr/>
        </p:nvPicPr>
        <p:blipFill>
          <a:blip r:embed="rId3" cstate="email"/>
          <a:srcRect/>
          <a:stretch>
            <a:fillRect/>
          </a:stretch>
        </p:blipFill>
        <p:spPr bwMode="auto">
          <a:xfrm>
            <a:off x="1614488" y="1933575"/>
            <a:ext cx="5915025" cy="2990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Power Options</a:t>
            </a:r>
            <a:endParaRPr lang="en-US" dirty="0"/>
          </a:p>
        </p:txBody>
      </p:sp>
      <p:pic>
        <p:nvPicPr>
          <p:cNvPr id="25601" name="Picture 1"/>
          <p:cNvPicPr>
            <a:picLocks noChangeAspect="1" noChangeArrowheads="1"/>
          </p:cNvPicPr>
          <p:nvPr/>
        </p:nvPicPr>
        <p:blipFill>
          <a:blip r:embed="rId3" cstate="email"/>
          <a:srcRect/>
          <a:stretch>
            <a:fillRect/>
          </a:stretch>
        </p:blipFill>
        <p:spPr bwMode="auto">
          <a:xfrm>
            <a:off x="983502" y="914401"/>
            <a:ext cx="7176996" cy="502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sz="6000" smtClean="0"/>
              <a:t>Concluding Thoughts</a:t>
            </a:r>
            <a:endParaRPr sz="600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805" descr="Windows-Vista-Logo"/>
          <p:cNvPicPr>
            <a:picLocks noChangeAspect="1" noChangeArrowheads="1"/>
          </p:cNvPicPr>
          <p:nvPr/>
        </p:nvPicPr>
        <p:blipFill>
          <a:blip r:embed="rId3" cstate="email"/>
          <a:srcRect/>
          <a:stretch>
            <a:fillRect/>
          </a:stretch>
        </p:blipFill>
        <p:spPr bwMode="invGray">
          <a:xfrm>
            <a:off x="5990598" y="68368"/>
            <a:ext cx="2746346" cy="568367"/>
          </a:xfrm>
          <a:prstGeom prst="rect">
            <a:avLst/>
          </a:prstGeom>
          <a:noFill/>
        </p:spPr>
      </p:pic>
      <p:grpSp>
        <p:nvGrpSpPr>
          <p:cNvPr id="2" name="Group 780"/>
          <p:cNvGrpSpPr>
            <a:grpSpLocks/>
          </p:cNvGrpSpPr>
          <p:nvPr/>
        </p:nvGrpSpPr>
        <p:grpSpPr bwMode="auto">
          <a:xfrm>
            <a:off x="-174625" y="3362325"/>
            <a:ext cx="3525838" cy="3900488"/>
            <a:chOff x="0" y="2118"/>
            <a:chExt cx="2221" cy="2457"/>
          </a:xfrm>
        </p:grpSpPr>
        <p:pic>
          <p:nvPicPr>
            <p:cNvPr id="618522" name="Picture 26" descr="arrow_5"/>
            <p:cNvPicPr>
              <a:picLocks noChangeAspect="1" noChangeArrowheads="1"/>
            </p:cNvPicPr>
            <p:nvPr/>
          </p:nvPicPr>
          <p:blipFill>
            <a:blip r:embed="rId4" cstate="email"/>
            <a:srcRect/>
            <a:stretch>
              <a:fillRect/>
            </a:stretch>
          </p:blipFill>
          <p:spPr bwMode="auto">
            <a:xfrm>
              <a:off x="0" y="2118"/>
              <a:ext cx="2221" cy="2457"/>
            </a:xfrm>
            <a:prstGeom prst="rect">
              <a:avLst/>
            </a:prstGeom>
            <a:noFill/>
          </p:spPr>
        </p:pic>
        <p:pic>
          <p:nvPicPr>
            <p:cNvPr id="618523" name="Picture 27" descr="Windows XP Professional boxshot larger"/>
            <p:cNvPicPr>
              <a:picLocks noChangeAspect="1" noChangeArrowheads="1"/>
            </p:cNvPicPr>
            <p:nvPr/>
          </p:nvPicPr>
          <p:blipFill>
            <a:blip r:embed="rId5" cstate="email"/>
            <a:srcRect/>
            <a:stretch>
              <a:fillRect/>
            </a:stretch>
          </p:blipFill>
          <p:spPr bwMode="auto">
            <a:xfrm>
              <a:off x="717" y="2961"/>
              <a:ext cx="762" cy="926"/>
            </a:xfrm>
            <a:prstGeom prst="rect">
              <a:avLst/>
            </a:prstGeom>
            <a:noFill/>
          </p:spPr>
        </p:pic>
      </p:grpSp>
      <p:pic>
        <p:nvPicPr>
          <p:cNvPr id="618521" name="Picture 25" descr="arrow_5"/>
          <p:cNvPicPr>
            <a:picLocks noChangeAspect="1" noChangeArrowheads="1"/>
          </p:cNvPicPr>
          <p:nvPr/>
        </p:nvPicPr>
        <p:blipFill>
          <a:blip r:embed="rId4" cstate="email"/>
          <a:srcRect/>
          <a:stretch>
            <a:fillRect/>
          </a:stretch>
        </p:blipFill>
        <p:spPr bwMode="auto">
          <a:xfrm>
            <a:off x="-179388" y="765175"/>
            <a:ext cx="3525838" cy="3900488"/>
          </a:xfrm>
          <a:prstGeom prst="rect">
            <a:avLst/>
          </a:prstGeom>
          <a:noFill/>
        </p:spPr>
      </p:pic>
      <p:sp>
        <p:nvSpPr>
          <p:cNvPr id="618498" name="Rectangle 2"/>
          <p:cNvSpPr>
            <a:spLocks noGrp="1" noChangeArrowheads="1"/>
          </p:cNvSpPr>
          <p:nvPr>
            <p:ph type="title"/>
          </p:nvPr>
        </p:nvSpPr>
        <p:spPr>
          <a:xfrm>
            <a:off x="382588" y="84019"/>
            <a:ext cx="8380412" cy="498598"/>
          </a:xfrm>
        </p:spPr>
        <p:txBody>
          <a:bodyPr/>
          <a:lstStyle/>
          <a:p>
            <a:r>
              <a:rPr lang="en-US" sz="3600" dirty="0"/>
              <a:t>Key Reasons To Upgrade to</a:t>
            </a:r>
          </a:p>
        </p:txBody>
      </p:sp>
      <p:sp>
        <p:nvSpPr>
          <p:cNvPr id="618499" name="Rectangle 3"/>
          <p:cNvSpPr>
            <a:spLocks noChangeArrowheads="1"/>
          </p:cNvSpPr>
          <p:nvPr/>
        </p:nvSpPr>
        <p:spPr bwMode="auto">
          <a:xfrm>
            <a:off x="2919413" y="1589088"/>
            <a:ext cx="4649787" cy="4908550"/>
          </a:xfrm>
          <a:prstGeom prst="rect">
            <a:avLst/>
          </a:prstGeom>
          <a:noFill/>
          <a:ln w="9525">
            <a:noFill/>
            <a:miter lim="800000"/>
            <a:headEnd/>
            <a:tailEnd/>
          </a:ln>
          <a:effectLst/>
        </p:spPr>
        <p:txBody>
          <a:bodyPr lIns="92075" tIns="46038" rIns="92075" bIns="46038">
            <a:spAutoFit/>
          </a:bodyPr>
          <a:lstStyle/>
          <a:p>
            <a:pPr marL="552450" indent="-552450">
              <a:spcBef>
                <a:spcPct val="30000"/>
              </a:spcBef>
              <a:buClr>
                <a:srgbClr val="DEF5FA"/>
              </a:buClr>
              <a:buFont typeface="Wingdings 2" pitchFamily="18" charset="2"/>
              <a:buBlip>
                <a:blip r:embed="rId6"/>
              </a:buBlip>
            </a:pPr>
            <a:r>
              <a:rPr lang="en-US" sz="1500">
                <a:solidFill>
                  <a:prstClr val="white"/>
                </a:solidFill>
                <a:effectLst>
                  <a:outerShdw blurRad="38100" dist="38100" dir="2700000" algn="tl">
                    <a:srgbClr val="000000"/>
                  </a:outerShdw>
                </a:effectLst>
                <a:latin typeface="Segoe Semibold" pitchFamily="34" charset="0"/>
              </a:rPr>
              <a:t>More Secure and Dependable</a:t>
            </a:r>
          </a:p>
          <a:p>
            <a:pPr marL="749300" lvl="1" indent="-514350">
              <a:spcBef>
                <a:spcPct val="30000"/>
              </a:spcBef>
              <a:buClr>
                <a:srgbClr val="0099FF"/>
              </a:buClr>
              <a:buFontTx/>
              <a:buAutoNum type="arabicPeriod"/>
            </a:pPr>
            <a:r>
              <a:rPr lang="en-US" sz="1400">
                <a:solidFill>
                  <a:prstClr val="white"/>
                </a:solidFill>
                <a:effectLst>
                  <a:outerShdw blurRad="38100" dist="38100" dir="2700000" algn="tl">
                    <a:srgbClr val="000000"/>
                  </a:outerShdw>
                </a:effectLst>
                <a:latin typeface="Segoe Semibold" pitchFamily="34" charset="0"/>
              </a:rPr>
              <a:t>User Account Protection, more secure boot, anti-spyware and anti-phishing</a:t>
            </a:r>
          </a:p>
          <a:p>
            <a:pPr marL="749300" lvl="1" indent="-514350">
              <a:spcBef>
                <a:spcPct val="30000"/>
              </a:spcBef>
              <a:buClr>
                <a:srgbClr val="0099FF"/>
              </a:buClr>
              <a:buFontTx/>
              <a:buAutoNum type="arabicPeriod"/>
            </a:pPr>
            <a:r>
              <a:rPr lang="en-US" sz="1400">
                <a:solidFill>
                  <a:prstClr val="white"/>
                </a:solidFill>
                <a:effectLst>
                  <a:outerShdw blurRad="38100" dist="38100" dir="2700000" algn="tl">
                    <a:srgbClr val="000000"/>
                  </a:outerShdw>
                </a:effectLst>
                <a:latin typeface="Segoe Semibold" pitchFamily="34" charset="0"/>
              </a:rPr>
              <a:t>Restart Manager (fewer reboots)</a:t>
            </a:r>
          </a:p>
          <a:p>
            <a:pPr marL="749300" lvl="1" indent="-514350">
              <a:spcBef>
                <a:spcPct val="30000"/>
              </a:spcBef>
              <a:buClr>
                <a:srgbClr val="0099FF"/>
              </a:buClr>
              <a:buFontTx/>
              <a:buAutoNum type="arabicPeriod"/>
            </a:pPr>
            <a:r>
              <a:rPr lang="en-US" sz="1400">
                <a:solidFill>
                  <a:prstClr val="white"/>
                </a:solidFill>
                <a:effectLst>
                  <a:outerShdw blurRad="38100" dist="38100" dir="2700000" algn="tl">
                    <a:srgbClr val="000000"/>
                  </a:outerShdw>
                </a:effectLst>
                <a:latin typeface="Segoe Semibold" pitchFamily="34" charset="0"/>
              </a:rPr>
              <a:t>Instant-on and quick-launch/open</a:t>
            </a:r>
          </a:p>
          <a:p>
            <a:pPr marL="552450" indent="-552450">
              <a:spcBef>
                <a:spcPct val="30000"/>
              </a:spcBef>
              <a:buClr>
                <a:srgbClr val="DEF5FA"/>
              </a:buClr>
              <a:buFont typeface="Wingdings 2" pitchFamily="18" charset="2"/>
              <a:buBlip>
                <a:blip r:embed="rId6"/>
              </a:buBlip>
            </a:pPr>
            <a:r>
              <a:rPr lang="en-US" sz="1500">
                <a:solidFill>
                  <a:prstClr val="white"/>
                </a:solidFill>
                <a:effectLst>
                  <a:outerShdw blurRad="38100" dist="38100" dir="2700000" algn="tl">
                    <a:srgbClr val="000000"/>
                  </a:outerShdw>
                </a:effectLst>
                <a:latin typeface="Segoe Semibold" pitchFamily="34" charset="0"/>
              </a:rPr>
              <a:t>Deployable and Manageable</a:t>
            </a:r>
          </a:p>
          <a:p>
            <a:pPr marL="749300" lvl="1" indent="-514350">
              <a:spcBef>
                <a:spcPct val="30000"/>
              </a:spcBef>
              <a:buClr>
                <a:srgbClr val="0099FF"/>
              </a:buClr>
              <a:buFontTx/>
              <a:buAutoNum type="arabicPeriod" startAt="4"/>
            </a:pPr>
            <a:r>
              <a:rPr lang="en-US" sz="1400">
                <a:solidFill>
                  <a:prstClr val="white"/>
                </a:solidFill>
                <a:effectLst>
                  <a:outerShdw blurRad="38100" dist="38100" dir="2700000" algn="tl">
                    <a:srgbClr val="000000"/>
                  </a:outerShdw>
                </a:effectLst>
                <a:latin typeface="Segoe Semibold" pitchFamily="34" charset="0"/>
              </a:rPr>
              <a:t>Image creation and migration tools</a:t>
            </a:r>
          </a:p>
          <a:p>
            <a:pPr marL="749300" lvl="1" indent="-514350">
              <a:spcBef>
                <a:spcPct val="30000"/>
              </a:spcBef>
              <a:buClr>
                <a:srgbClr val="0099FF"/>
              </a:buClr>
              <a:buFontTx/>
              <a:buAutoNum type="arabicPeriod" startAt="4"/>
            </a:pPr>
            <a:r>
              <a:rPr lang="en-US" sz="1400">
                <a:solidFill>
                  <a:prstClr val="white"/>
                </a:solidFill>
                <a:effectLst>
                  <a:outerShdw blurRad="38100" dist="38100" dir="2700000" algn="tl">
                    <a:srgbClr val="000000"/>
                  </a:outerShdw>
                </a:effectLst>
                <a:latin typeface="Segoe Semibold" pitchFamily="34" charset="0"/>
              </a:rPr>
              <a:t>Enhanced software distribution, management tools and instrumentation</a:t>
            </a:r>
          </a:p>
          <a:p>
            <a:pPr marL="552450" indent="-552450">
              <a:spcBef>
                <a:spcPct val="30000"/>
              </a:spcBef>
              <a:buClr>
                <a:srgbClr val="DEF5FA"/>
              </a:buClr>
              <a:buFont typeface="Wingdings 2" pitchFamily="18" charset="2"/>
              <a:buBlip>
                <a:blip r:embed="rId6"/>
              </a:buBlip>
            </a:pPr>
            <a:r>
              <a:rPr lang="en-US" sz="1500">
                <a:solidFill>
                  <a:prstClr val="white"/>
                </a:solidFill>
                <a:effectLst>
                  <a:outerShdw blurRad="38100" dist="38100" dir="2700000" algn="tl">
                    <a:srgbClr val="000000"/>
                  </a:outerShdw>
                </a:effectLst>
                <a:latin typeface="Segoe Semibold" pitchFamily="34" charset="0"/>
              </a:rPr>
              <a:t>Search, Organize and Share</a:t>
            </a:r>
          </a:p>
          <a:p>
            <a:pPr marL="749300" lvl="1" indent="-514350">
              <a:spcBef>
                <a:spcPct val="30000"/>
              </a:spcBef>
              <a:buClr>
                <a:srgbClr val="0099FF"/>
              </a:buClr>
              <a:buFontTx/>
              <a:buAutoNum type="arabicPeriod" startAt="6"/>
            </a:pPr>
            <a:r>
              <a:rPr lang="en-US" sz="1400">
                <a:solidFill>
                  <a:prstClr val="white"/>
                </a:solidFill>
                <a:effectLst>
                  <a:outerShdw blurRad="38100" dist="38100" dir="2700000" algn="tl">
                    <a:srgbClr val="000000"/>
                  </a:outerShdw>
                </a:effectLst>
                <a:latin typeface="Segoe Semibold" pitchFamily="34" charset="0"/>
              </a:rPr>
              <a:t>Fast search and new ways to visualize and organize - lists, virtual folders and filters</a:t>
            </a:r>
          </a:p>
          <a:p>
            <a:pPr marL="749300" lvl="1" indent="-514350">
              <a:spcBef>
                <a:spcPct val="30000"/>
              </a:spcBef>
              <a:buClr>
                <a:srgbClr val="0099FF"/>
              </a:buClr>
              <a:buFontTx/>
              <a:buAutoNum type="arabicPeriod" startAt="6"/>
            </a:pPr>
            <a:r>
              <a:rPr lang="en-US" sz="1400">
                <a:solidFill>
                  <a:prstClr val="white"/>
                </a:solidFill>
                <a:effectLst>
                  <a:outerShdw blurRad="38100" dist="38100" dir="2700000" algn="tl">
                    <a:srgbClr val="000000"/>
                  </a:outerShdw>
                </a:effectLst>
                <a:latin typeface="Segoe Semibold" pitchFamily="34" charset="0"/>
              </a:rPr>
              <a:t>Easy sharing and ad hoc meetings</a:t>
            </a:r>
          </a:p>
          <a:p>
            <a:pPr marL="552450" indent="-552450">
              <a:spcBef>
                <a:spcPct val="30000"/>
              </a:spcBef>
              <a:buClr>
                <a:srgbClr val="DEF5FA"/>
              </a:buClr>
              <a:buFont typeface="Wingdings 2" pitchFamily="18" charset="2"/>
              <a:buBlip>
                <a:blip r:embed="rId6"/>
              </a:buBlip>
            </a:pPr>
            <a:r>
              <a:rPr lang="en-US" sz="1500">
                <a:solidFill>
                  <a:prstClr val="white"/>
                </a:solidFill>
                <a:effectLst>
                  <a:outerShdw blurRad="38100" dist="38100" dir="2700000" algn="tl">
                    <a:srgbClr val="000000"/>
                  </a:outerShdw>
                </a:effectLst>
                <a:latin typeface="Segoe Semibold" pitchFamily="34" charset="0"/>
              </a:rPr>
              <a:t>Mobile and Connected</a:t>
            </a:r>
          </a:p>
          <a:p>
            <a:pPr marL="749300" lvl="1" indent="-514350">
              <a:spcBef>
                <a:spcPct val="30000"/>
              </a:spcBef>
              <a:buClr>
                <a:srgbClr val="0099FF"/>
              </a:buClr>
              <a:buFontTx/>
              <a:buAutoNum type="arabicPeriod" startAt="8"/>
            </a:pPr>
            <a:r>
              <a:rPr lang="en-US" sz="1400">
                <a:solidFill>
                  <a:prstClr val="white"/>
                </a:solidFill>
                <a:effectLst>
                  <a:outerShdw blurRad="38100" dist="38100" dir="2700000" algn="tl">
                    <a:srgbClr val="000000"/>
                  </a:outerShdw>
                </a:effectLst>
                <a:latin typeface="Segoe Semibold" pitchFamily="34" charset="0"/>
              </a:rPr>
              <a:t>Anywhere, anytime access</a:t>
            </a:r>
          </a:p>
          <a:p>
            <a:pPr marL="749300" lvl="1" indent="-514350">
              <a:spcBef>
                <a:spcPct val="30000"/>
              </a:spcBef>
              <a:buClr>
                <a:srgbClr val="0099FF"/>
              </a:buClr>
              <a:buFontTx/>
              <a:buAutoNum type="arabicPeriod" startAt="8"/>
            </a:pPr>
            <a:r>
              <a:rPr lang="en-US" sz="1400">
                <a:solidFill>
                  <a:prstClr val="white"/>
                </a:solidFill>
                <a:effectLst>
                  <a:outerShdw blurRad="38100" dist="38100" dir="2700000" algn="tl">
                    <a:srgbClr val="000000"/>
                  </a:outerShdw>
                </a:effectLst>
                <a:latin typeface="Segoe Semibold" pitchFamily="34" charset="0"/>
              </a:rPr>
              <a:t>Synchronization manager, mobile transitions </a:t>
            </a:r>
          </a:p>
          <a:p>
            <a:pPr marL="552450" indent="-552450">
              <a:spcBef>
                <a:spcPct val="30000"/>
              </a:spcBef>
              <a:buClr>
                <a:srgbClr val="DEF5FA"/>
              </a:buClr>
              <a:buFont typeface="Wingdings 2" pitchFamily="18" charset="2"/>
              <a:buBlip>
                <a:blip r:embed="rId6"/>
              </a:buBlip>
            </a:pPr>
            <a:r>
              <a:rPr lang="en-US" sz="1500">
                <a:solidFill>
                  <a:prstClr val="white"/>
                </a:solidFill>
                <a:effectLst>
                  <a:outerShdw blurRad="38100" dist="38100" dir="2700000" algn="tl">
                    <a:srgbClr val="000000"/>
                  </a:outerShdw>
                </a:effectLst>
                <a:latin typeface="Segoe Semibold" pitchFamily="34" charset="0"/>
              </a:rPr>
              <a:t>Next Generation Platform</a:t>
            </a:r>
          </a:p>
          <a:p>
            <a:pPr marL="749300" lvl="1" indent="-514350">
              <a:spcBef>
                <a:spcPct val="30000"/>
              </a:spcBef>
              <a:buClr>
                <a:srgbClr val="0099FF"/>
              </a:buClr>
              <a:buFontTx/>
              <a:buAutoNum type="arabicPeriod" startAt="10"/>
            </a:pPr>
            <a:r>
              <a:rPr lang="en-US" sz="1400">
                <a:solidFill>
                  <a:prstClr val="white"/>
                </a:solidFill>
                <a:effectLst>
                  <a:outerShdw blurRad="38100" dist="38100" dir="2700000" algn="tl">
                    <a:srgbClr val="000000"/>
                  </a:outerShdw>
                </a:effectLst>
                <a:latin typeface="Segoe Semibold" pitchFamily="34" charset="0"/>
              </a:rPr>
              <a:t>Smart, connected applications</a:t>
            </a:r>
          </a:p>
        </p:txBody>
      </p:sp>
      <p:pic>
        <p:nvPicPr>
          <p:cNvPr id="618504" name="Picture 8" descr="3657fr Windows 2000 Pro front revised"/>
          <p:cNvPicPr>
            <a:picLocks noChangeAspect="1" noChangeArrowheads="1"/>
          </p:cNvPicPr>
          <p:nvPr/>
        </p:nvPicPr>
        <p:blipFill>
          <a:blip r:embed="rId7" cstate="email"/>
          <a:srcRect/>
          <a:stretch>
            <a:fillRect/>
          </a:stretch>
        </p:blipFill>
        <p:spPr bwMode="auto">
          <a:xfrm>
            <a:off x="733425" y="2108200"/>
            <a:ext cx="1208088" cy="1466850"/>
          </a:xfrm>
          <a:prstGeom prst="rect">
            <a:avLst/>
          </a:prstGeom>
          <a:noFill/>
          <a:ln w="9525">
            <a:solidFill>
              <a:schemeClr val="bg2"/>
            </a:solidFill>
            <a:miter lim="800000"/>
            <a:headEnd/>
            <a:tailEnd/>
          </a:ln>
          <a:effectLst/>
        </p:spPr>
      </p:pic>
      <p:sp>
        <p:nvSpPr>
          <p:cNvPr id="618513" name="Rectangle 17"/>
          <p:cNvSpPr>
            <a:spLocks noChangeArrowheads="1"/>
          </p:cNvSpPr>
          <p:nvPr/>
        </p:nvSpPr>
        <p:spPr bwMode="auto">
          <a:xfrm>
            <a:off x="762000" y="935038"/>
            <a:ext cx="2209800" cy="352425"/>
          </a:xfrm>
          <a:prstGeom prst="rect">
            <a:avLst/>
          </a:prstGeom>
          <a:noFill/>
          <a:ln w="9525">
            <a:noFill/>
            <a:miter lim="800000"/>
            <a:headEnd/>
            <a:tailEnd/>
          </a:ln>
          <a:effectLst/>
        </p:spPr>
        <p:txBody>
          <a:bodyPr lIns="92075" tIns="46038" rIns="92075" bIns="46038">
            <a:spAutoFit/>
          </a:bodyPr>
          <a:lstStyle/>
          <a:p>
            <a:pPr marL="542925" indent="-542925">
              <a:lnSpc>
                <a:spcPct val="90000"/>
              </a:lnSpc>
              <a:spcBef>
                <a:spcPct val="30000"/>
              </a:spcBef>
              <a:buClr>
                <a:srgbClr val="DEF5FA"/>
              </a:buClr>
              <a:buFont typeface="Wingdings 2" pitchFamily="18" charset="2"/>
              <a:buNone/>
            </a:pPr>
            <a:r>
              <a:rPr lang="en-US" sz="1900">
                <a:solidFill>
                  <a:srgbClr val="DEF5FA"/>
                </a:solidFill>
                <a:effectLst>
                  <a:outerShdw blurRad="38100" dist="38100" dir="2700000" algn="tl">
                    <a:srgbClr val="000000"/>
                  </a:outerShdw>
                </a:effectLst>
                <a:latin typeface="Segoe Semibold" pitchFamily="34" charset="0"/>
              </a:rPr>
              <a:t>Current Platform</a:t>
            </a:r>
          </a:p>
        </p:txBody>
      </p:sp>
      <p:sp>
        <p:nvSpPr>
          <p:cNvPr id="618514" name="Rectangle 18"/>
          <p:cNvSpPr>
            <a:spLocks noChangeArrowheads="1"/>
          </p:cNvSpPr>
          <p:nvPr/>
        </p:nvSpPr>
        <p:spPr bwMode="auto">
          <a:xfrm>
            <a:off x="3657600" y="935038"/>
            <a:ext cx="1905000" cy="352425"/>
          </a:xfrm>
          <a:prstGeom prst="rect">
            <a:avLst/>
          </a:prstGeom>
          <a:noFill/>
          <a:ln w="9525">
            <a:noFill/>
            <a:miter lim="800000"/>
            <a:headEnd/>
            <a:tailEnd/>
          </a:ln>
          <a:effectLst/>
        </p:spPr>
        <p:txBody>
          <a:bodyPr lIns="92075" tIns="46038" rIns="92075" bIns="46038">
            <a:spAutoFit/>
          </a:bodyPr>
          <a:lstStyle/>
          <a:p>
            <a:pPr marL="542925" indent="-542925">
              <a:lnSpc>
                <a:spcPct val="90000"/>
              </a:lnSpc>
              <a:spcBef>
                <a:spcPct val="30000"/>
              </a:spcBef>
              <a:buClr>
                <a:srgbClr val="DEF5FA"/>
              </a:buClr>
              <a:buFont typeface="Wingdings 2" pitchFamily="18" charset="2"/>
              <a:buNone/>
            </a:pPr>
            <a:r>
              <a:rPr lang="en-US" sz="1900">
                <a:solidFill>
                  <a:srgbClr val="DEF5FA"/>
                </a:solidFill>
                <a:effectLst>
                  <a:outerShdw blurRad="38100" dist="38100" dir="2700000" algn="tl">
                    <a:srgbClr val="000000"/>
                  </a:outerShdw>
                </a:effectLst>
                <a:latin typeface="Segoe Semibold" pitchFamily="34" charset="0"/>
              </a:rPr>
              <a:t>Key Reasons</a:t>
            </a:r>
          </a:p>
        </p:txBody>
      </p:sp>
      <p:sp>
        <p:nvSpPr>
          <p:cNvPr id="619193" name="Line 697"/>
          <p:cNvSpPr>
            <a:spLocks noChangeShapeType="1"/>
          </p:cNvSpPr>
          <p:nvPr/>
        </p:nvSpPr>
        <p:spPr bwMode="auto">
          <a:xfrm flipH="1">
            <a:off x="7596188" y="1520825"/>
            <a:ext cx="11112" cy="5019675"/>
          </a:xfrm>
          <a:prstGeom prst="line">
            <a:avLst/>
          </a:prstGeom>
          <a:noFill/>
          <a:ln w="28575" cap="sq">
            <a:solidFill>
              <a:schemeClr val="tx1"/>
            </a:solidFill>
            <a:round/>
            <a:headEnd/>
            <a:tailEnd/>
          </a:ln>
          <a:effectLst/>
        </p:spPr>
        <p:txBody>
          <a:bodyPr/>
          <a:lstStyle/>
          <a:p>
            <a:endParaRPr lang="en-US">
              <a:solidFill>
                <a:prstClr val="white"/>
              </a:solidFill>
            </a:endParaRPr>
          </a:p>
        </p:txBody>
      </p:sp>
      <p:sp>
        <p:nvSpPr>
          <p:cNvPr id="619194" name="Line 698"/>
          <p:cNvSpPr>
            <a:spLocks noChangeShapeType="1"/>
          </p:cNvSpPr>
          <p:nvPr/>
        </p:nvSpPr>
        <p:spPr bwMode="auto">
          <a:xfrm>
            <a:off x="8066088" y="1508125"/>
            <a:ext cx="0" cy="5013325"/>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95" name="Line 699"/>
          <p:cNvSpPr>
            <a:spLocks noChangeShapeType="1"/>
          </p:cNvSpPr>
          <p:nvPr/>
        </p:nvSpPr>
        <p:spPr bwMode="auto">
          <a:xfrm>
            <a:off x="8526463" y="1508125"/>
            <a:ext cx="0" cy="5046663"/>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96" name="Line 700"/>
          <p:cNvSpPr>
            <a:spLocks noChangeShapeType="1"/>
          </p:cNvSpPr>
          <p:nvPr/>
        </p:nvSpPr>
        <p:spPr bwMode="auto">
          <a:xfrm>
            <a:off x="8985250" y="1517650"/>
            <a:ext cx="0" cy="5013325"/>
          </a:xfrm>
          <a:prstGeom prst="line">
            <a:avLst/>
          </a:prstGeom>
          <a:noFill/>
          <a:ln w="28575" cap="sq">
            <a:solidFill>
              <a:schemeClr val="tx1"/>
            </a:solidFill>
            <a:round/>
            <a:headEnd/>
            <a:tailEnd/>
          </a:ln>
          <a:effectLst/>
        </p:spPr>
        <p:txBody>
          <a:bodyPr/>
          <a:lstStyle/>
          <a:p>
            <a:endParaRPr lang="en-US">
              <a:solidFill>
                <a:prstClr val="white"/>
              </a:solidFill>
            </a:endParaRPr>
          </a:p>
        </p:txBody>
      </p:sp>
      <p:sp>
        <p:nvSpPr>
          <p:cNvPr id="619174" name="Rectangle 678"/>
          <p:cNvSpPr>
            <a:spLocks noChangeArrowheads="1"/>
          </p:cNvSpPr>
          <p:nvPr/>
        </p:nvSpPr>
        <p:spPr bwMode="auto">
          <a:xfrm>
            <a:off x="8526463" y="6210300"/>
            <a:ext cx="458787"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latin typeface="Segoe Semibold" pitchFamily="34" charset="0"/>
              </a:rPr>
              <a:t>●</a:t>
            </a:r>
          </a:p>
        </p:txBody>
      </p:sp>
      <p:sp>
        <p:nvSpPr>
          <p:cNvPr id="619173" name="Rectangle 677"/>
          <p:cNvSpPr>
            <a:spLocks noChangeArrowheads="1"/>
          </p:cNvSpPr>
          <p:nvPr/>
        </p:nvSpPr>
        <p:spPr bwMode="auto">
          <a:xfrm>
            <a:off x="8066088" y="6210300"/>
            <a:ext cx="460375"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latin typeface="Segoe Semibold" pitchFamily="34" charset="0"/>
              </a:rPr>
              <a:t>●</a:t>
            </a:r>
          </a:p>
        </p:txBody>
      </p:sp>
      <p:sp>
        <p:nvSpPr>
          <p:cNvPr id="619172" name="Rectangle 676"/>
          <p:cNvSpPr>
            <a:spLocks noChangeArrowheads="1"/>
          </p:cNvSpPr>
          <p:nvPr/>
        </p:nvSpPr>
        <p:spPr bwMode="auto">
          <a:xfrm>
            <a:off x="7607300" y="6210300"/>
            <a:ext cx="458788"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latin typeface="Lucida Sans Unicode" pitchFamily="34" charset="0"/>
                <a:ea typeface="Times New Roman" pitchFamily="18" charset="0"/>
                <a:cs typeface="Lucida Sans Unicode" pitchFamily="34" charset="0"/>
              </a:rPr>
              <a:t>○</a:t>
            </a:r>
          </a:p>
        </p:txBody>
      </p:sp>
      <p:sp>
        <p:nvSpPr>
          <p:cNvPr id="619168" name="Rectangle 672"/>
          <p:cNvSpPr>
            <a:spLocks noChangeArrowheads="1"/>
          </p:cNvSpPr>
          <p:nvPr/>
        </p:nvSpPr>
        <p:spPr bwMode="auto">
          <a:xfrm>
            <a:off x="8526463" y="5851525"/>
            <a:ext cx="458787"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a:solidFill>
                <a:prstClr val="white"/>
              </a:solidFill>
              <a:effectLst>
                <a:outerShdw blurRad="38100" dist="38100" dir="2700000" algn="tl">
                  <a:srgbClr val="000000"/>
                </a:outerShdw>
              </a:effectLst>
              <a:latin typeface="Segoe Semibold" pitchFamily="34" charset="0"/>
            </a:endParaRPr>
          </a:p>
        </p:txBody>
      </p:sp>
      <p:sp>
        <p:nvSpPr>
          <p:cNvPr id="619167" name="Rectangle 671"/>
          <p:cNvSpPr>
            <a:spLocks noChangeArrowheads="1"/>
          </p:cNvSpPr>
          <p:nvPr/>
        </p:nvSpPr>
        <p:spPr bwMode="auto">
          <a:xfrm>
            <a:off x="8066088" y="5851525"/>
            <a:ext cx="460375"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b="1">
              <a:solidFill>
                <a:prstClr val="white"/>
              </a:solidFill>
              <a:latin typeface="Lucida Sans Unicode" pitchFamily="34" charset="0"/>
              <a:ea typeface="Times New Roman" pitchFamily="18" charset="0"/>
              <a:cs typeface="Lucida Sans Unicode" pitchFamily="34" charset="0"/>
            </a:endParaRPr>
          </a:p>
        </p:txBody>
      </p:sp>
      <p:sp>
        <p:nvSpPr>
          <p:cNvPr id="619166" name="Rectangle 670"/>
          <p:cNvSpPr>
            <a:spLocks noChangeArrowheads="1"/>
          </p:cNvSpPr>
          <p:nvPr/>
        </p:nvSpPr>
        <p:spPr bwMode="auto">
          <a:xfrm>
            <a:off x="7607300" y="5851525"/>
            <a:ext cx="458788"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b="1">
              <a:solidFill>
                <a:prstClr val="white"/>
              </a:solidFill>
              <a:latin typeface="Lucida Sans Unicode" pitchFamily="34" charset="0"/>
              <a:ea typeface="Times New Roman" pitchFamily="18" charset="0"/>
              <a:cs typeface="Lucida Sans Unicode" pitchFamily="34" charset="0"/>
            </a:endParaRPr>
          </a:p>
        </p:txBody>
      </p:sp>
      <p:sp>
        <p:nvSpPr>
          <p:cNvPr id="619171" name="Rectangle 675"/>
          <p:cNvSpPr>
            <a:spLocks noChangeArrowheads="1"/>
          </p:cNvSpPr>
          <p:nvPr/>
        </p:nvSpPr>
        <p:spPr bwMode="auto">
          <a:xfrm>
            <a:off x="8520113" y="4510088"/>
            <a:ext cx="458787" cy="328612"/>
          </a:xfrm>
          <a:prstGeom prst="rect">
            <a:avLst/>
          </a:prstGeom>
          <a:noFill/>
          <a:ln w="9525">
            <a:solidFill>
              <a:schemeClr val="tx1"/>
            </a:solid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latin typeface="Segoe Semibold" pitchFamily="34" charset="0"/>
              </a:rPr>
              <a:t>●</a:t>
            </a:r>
          </a:p>
        </p:txBody>
      </p:sp>
      <p:sp>
        <p:nvSpPr>
          <p:cNvPr id="619169" name="Rectangle 673"/>
          <p:cNvSpPr>
            <a:spLocks noChangeArrowheads="1"/>
          </p:cNvSpPr>
          <p:nvPr/>
        </p:nvSpPr>
        <p:spPr bwMode="auto">
          <a:xfrm>
            <a:off x="7612063" y="4510088"/>
            <a:ext cx="458787" cy="328612"/>
          </a:xfrm>
          <a:prstGeom prst="rect">
            <a:avLst/>
          </a:prstGeom>
          <a:noFill/>
          <a:ln w="9525">
            <a:solidFill>
              <a:schemeClr val="tx1"/>
            </a:solid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latin typeface="Lucida Sans Unicode" pitchFamily="34" charset="0"/>
                <a:ea typeface="Times New Roman" pitchFamily="18" charset="0"/>
                <a:cs typeface="Lucida Sans Unicode" pitchFamily="34" charset="0"/>
              </a:rPr>
              <a:t>○</a:t>
            </a:r>
          </a:p>
        </p:txBody>
      </p:sp>
      <p:sp>
        <p:nvSpPr>
          <p:cNvPr id="619190" name="Line 694"/>
          <p:cNvSpPr>
            <a:spLocks noChangeShapeType="1"/>
          </p:cNvSpPr>
          <p:nvPr/>
        </p:nvSpPr>
        <p:spPr bwMode="auto">
          <a:xfrm>
            <a:off x="7612063" y="4510088"/>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91" name="Line 695"/>
          <p:cNvSpPr>
            <a:spLocks noChangeShapeType="1"/>
          </p:cNvSpPr>
          <p:nvPr/>
        </p:nvSpPr>
        <p:spPr bwMode="auto">
          <a:xfrm>
            <a:off x="7607300" y="6210300"/>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92" name="Line 696"/>
          <p:cNvSpPr>
            <a:spLocks noChangeShapeType="1"/>
          </p:cNvSpPr>
          <p:nvPr/>
        </p:nvSpPr>
        <p:spPr bwMode="auto">
          <a:xfrm>
            <a:off x="7607300" y="6540500"/>
            <a:ext cx="1377950" cy="0"/>
          </a:xfrm>
          <a:prstGeom prst="line">
            <a:avLst/>
          </a:prstGeom>
          <a:noFill/>
          <a:ln w="28575" cap="sq">
            <a:solidFill>
              <a:schemeClr val="tx1"/>
            </a:solidFill>
            <a:round/>
            <a:headEnd/>
            <a:tailEnd/>
          </a:ln>
          <a:effectLst/>
        </p:spPr>
        <p:txBody>
          <a:bodyPr/>
          <a:lstStyle/>
          <a:p>
            <a:endParaRPr lang="en-US">
              <a:solidFill>
                <a:prstClr val="white"/>
              </a:solidFill>
            </a:endParaRPr>
          </a:p>
        </p:txBody>
      </p:sp>
      <p:pic>
        <p:nvPicPr>
          <p:cNvPr id="619262" name="Picture 766" descr="old-windows-flag"/>
          <p:cNvPicPr>
            <a:picLocks noChangeAspect="1" noChangeArrowheads="1"/>
          </p:cNvPicPr>
          <p:nvPr/>
        </p:nvPicPr>
        <p:blipFill>
          <a:blip r:embed="rId8" cstate="email"/>
          <a:srcRect/>
          <a:stretch>
            <a:fillRect/>
          </a:stretch>
        </p:blipFill>
        <p:spPr bwMode="auto">
          <a:xfrm>
            <a:off x="7656513" y="5838825"/>
            <a:ext cx="368300" cy="342900"/>
          </a:xfrm>
          <a:prstGeom prst="rect">
            <a:avLst/>
          </a:prstGeom>
          <a:noFill/>
        </p:spPr>
      </p:pic>
      <p:pic>
        <p:nvPicPr>
          <p:cNvPr id="619267" name="Picture 771"/>
          <p:cNvPicPr>
            <a:picLocks noChangeAspect="1" noChangeArrowheads="1"/>
          </p:cNvPicPr>
          <p:nvPr/>
        </p:nvPicPr>
        <p:blipFill>
          <a:blip r:embed="rId9" cstate="email"/>
          <a:srcRect/>
          <a:stretch>
            <a:fillRect/>
          </a:stretch>
        </p:blipFill>
        <p:spPr bwMode="auto">
          <a:xfrm>
            <a:off x="8132763" y="5859463"/>
            <a:ext cx="333375" cy="315912"/>
          </a:xfrm>
          <a:prstGeom prst="rect">
            <a:avLst/>
          </a:prstGeom>
          <a:noFill/>
        </p:spPr>
      </p:pic>
      <p:pic>
        <p:nvPicPr>
          <p:cNvPr id="619272" name="Picture 776" descr="glass_flag"/>
          <p:cNvPicPr>
            <a:picLocks noChangeAspect="1" noChangeArrowheads="1"/>
          </p:cNvPicPr>
          <p:nvPr/>
        </p:nvPicPr>
        <p:blipFill>
          <a:blip r:embed="rId10" cstate="email"/>
          <a:srcRect/>
          <a:stretch>
            <a:fillRect/>
          </a:stretch>
        </p:blipFill>
        <p:spPr bwMode="auto">
          <a:xfrm>
            <a:off x="8594725" y="5832475"/>
            <a:ext cx="328613" cy="350838"/>
          </a:xfrm>
          <a:prstGeom prst="rect">
            <a:avLst/>
          </a:prstGeom>
          <a:noFill/>
        </p:spPr>
      </p:pic>
      <p:sp>
        <p:nvSpPr>
          <p:cNvPr id="619165" name="Rectangle 669"/>
          <p:cNvSpPr>
            <a:spLocks noChangeArrowheads="1"/>
          </p:cNvSpPr>
          <p:nvPr/>
        </p:nvSpPr>
        <p:spPr bwMode="auto">
          <a:xfrm>
            <a:off x="8526463" y="5470525"/>
            <a:ext cx="458787" cy="34925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latin typeface="Segoe Semibold" pitchFamily="34" charset="0"/>
              </a:rPr>
              <a:t>●</a:t>
            </a:r>
          </a:p>
        </p:txBody>
      </p:sp>
      <p:sp>
        <p:nvSpPr>
          <p:cNvPr id="619164" name="Rectangle 668"/>
          <p:cNvSpPr>
            <a:spLocks noChangeArrowheads="1"/>
          </p:cNvSpPr>
          <p:nvPr/>
        </p:nvSpPr>
        <p:spPr bwMode="auto">
          <a:xfrm>
            <a:off x="8066088" y="5470525"/>
            <a:ext cx="460375" cy="349250"/>
          </a:xfrm>
          <a:prstGeom prst="rect">
            <a:avLst/>
          </a:prstGeom>
          <a:noFill/>
          <a:ln w="9525">
            <a:noFill/>
            <a:miter lim="800000"/>
            <a:headEnd/>
            <a:tailEnd/>
          </a:ln>
          <a:effectLst/>
        </p:spPr>
        <p:txBody>
          <a:bodyPr lIns="0" tIns="0" rIns="0" bIns="0" anchor="ctr" anchorCtr="1"/>
          <a:lstStyle/>
          <a:p>
            <a:pPr>
              <a:lnSpc>
                <a:spcPct val="90000"/>
              </a:lnSpc>
              <a:spcBef>
                <a:spcPct val="30000"/>
              </a:spcBef>
              <a:buClr>
                <a:srgbClr val="DEF5FA"/>
              </a:buClr>
              <a:buFont typeface="Wingdings 2" pitchFamily="18" charset="2"/>
              <a:buNone/>
            </a:pPr>
            <a:r>
              <a:rPr lang="en-US">
                <a:solidFill>
                  <a:prstClr val="white"/>
                </a:solidFill>
                <a:latin typeface="Lucida Sans Unicode" pitchFamily="34" charset="0"/>
                <a:ea typeface="Times New Roman" pitchFamily="18" charset="0"/>
                <a:cs typeface="Lucida Sans Unicode" pitchFamily="34" charset="0"/>
              </a:rPr>
              <a:t>◒</a:t>
            </a:r>
            <a:r>
              <a:rPr lang="en-US" sz="2300">
                <a:solidFill>
                  <a:prstClr val="white"/>
                </a:solidFill>
                <a:latin typeface="Segoe Semibold" pitchFamily="34" charset="0"/>
                <a:ea typeface="Times New Roman" pitchFamily="18" charset="0"/>
                <a:cs typeface="Lucida Sans Unicode" pitchFamily="34" charset="0"/>
              </a:rPr>
              <a:t> </a:t>
            </a:r>
          </a:p>
        </p:txBody>
      </p:sp>
      <p:sp>
        <p:nvSpPr>
          <p:cNvPr id="619163" name="Rectangle 667"/>
          <p:cNvSpPr>
            <a:spLocks noChangeArrowheads="1"/>
          </p:cNvSpPr>
          <p:nvPr/>
        </p:nvSpPr>
        <p:spPr bwMode="auto">
          <a:xfrm>
            <a:off x="7607300" y="5470525"/>
            <a:ext cx="458788" cy="34925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latin typeface="Lucida Sans Unicode" pitchFamily="34" charset="0"/>
                <a:ea typeface="Times New Roman" pitchFamily="18" charset="0"/>
                <a:cs typeface="Lucida Sans Unicode" pitchFamily="34" charset="0"/>
              </a:rPr>
              <a:t>○</a:t>
            </a:r>
          </a:p>
        </p:txBody>
      </p:sp>
      <p:sp>
        <p:nvSpPr>
          <p:cNvPr id="619162" name="Rectangle 666"/>
          <p:cNvSpPr>
            <a:spLocks noChangeArrowheads="1"/>
          </p:cNvSpPr>
          <p:nvPr/>
        </p:nvSpPr>
        <p:spPr bwMode="auto">
          <a:xfrm>
            <a:off x="8526463" y="5151438"/>
            <a:ext cx="458787"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latin typeface="Segoe Semibold" pitchFamily="34" charset="0"/>
              </a:rPr>
              <a:t>●</a:t>
            </a:r>
          </a:p>
        </p:txBody>
      </p:sp>
      <p:sp>
        <p:nvSpPr>
          <p:cNvPr id="619161" name="Rectangle 665"/>
          <p:cNvSpPr>
            <a:spLocks noChangeArrowheads="1"/>
          </p:cNvSpPr>
          <p:nvPr/>
        </p:nvSpPr>
        <p:spPr bwMode="auto">
          <a:xfrm>
            <a:off x="8066088" y="5151438"/>
            <a:ext cx="460375"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a:solidFill>
                  <a:prstClr val="white"/>
                </a:solidFill>
                <a:latin typeface="Lucida Sans Unicode" pitchFamily="34" charset="0"/>
                <a:ea typeface="Times New Roman" pitchFamily="18" charset="0"/>
                <a:cs typeface="Lucida Sans Unicode" pitchFamily="34" charset="0"/>
              </a:rPr>
              <a:t>◒</a:t>
            </a:r>
          </a:p>
        </p:txBody>
      </p:sp>
      <p:sp>
        <p:nvSpPr>
          <p:cNvPr id="619160" name="Rectangle 664"/>
          <p:cNvSpPr>
            <a:spLocks noChangeArrowheads="1"/>
          </p:cNvSpPr>
          <p:nvPr/>
        </p:nvSpPr>
        <p:spPr bwMode="auto">
          <a:xfrm>
            <a:off x="7607300" y="5151438"/>
            <a:ext cx="458788"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latin typeface="Lucida Sans Unicode" pitchFamily="34" charset="0"/>
                <a:ea typeface="Times New Roman" pitchFamily="18" charset="0"/>
                <a:cs typeface="Lucida Sans Unicode" pitchFamily="34" charset="0"/>
              </a:rPr>
              <a:t>○</a:t>
            </a:r>
          </a:p>
        </p:txBody>
      </p:sp>
      <p:sp>
        <p:nvSpPr>
          <p:cNvPr id="619159" name="Rectangle 663"/>
          <p:cNvSpPr>
            <a:spLocks noChangeArrowheads="1"/>
          </p:cNvSpPr>
          <p:nvPr/>
        </p:nvSpPr>
        <p:spPr bwMode="auto">
          <a:xfrm>
            <a:off x="8526463" y="4811713"/>
            <a:ext cx="458787" cy="328612"/>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a:solidFill>
                <a:prstClr val="white"/>
              </a:solidFill>
              <a:effectLst>
                <a:outerShdw blurRad="38100" dist="38100" dir="2700000" algn="tl">
                  <a:srgbClr val="000000"/>
                </a:outerShdw>
              </a:effectLst>
              <a:latin typeface="Segoe Semibold" pitchFamily="34" charset="0"/>
            </a:endParaRPr>
          </a:p>
        </p:txBody>
      </p:sp>
      <p:sp>
        <p:nvSpPr>
          <p:cNvPr id="619158" name="Rectangle 662"/>
          <p:cNvSpPr>
            <a:spLocks noChangeArrowheads="1"/>
          </p:cNvSpPr>
          <p:nvPr/>
        </p:nvSpPr>
        <p:spPr bwMode="auto">
          <a:xfrm>
            <a:off x="8066088" y="4811713"/>
            <a:ext cx="460375" cy="328612"/>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b="1">
              <a:solidFill>
                <a:prstClr val="white"/>
              </a:solidFill>
              <a:latin typeface="Lucida Sans Unicode" pitchFamily="34" charset="0"/>
              <a:ea typeface="Times New Roman" pitchFamily="18" charset="0"/>
              <a:cs typeface="Lucida Sans Unicode" pitchFamily="34" charset="0"/>
            </a:endParaRPr>
          </a:p>
        </p:txBody>
      </p:sp>
      <p:sp>
        <p:nvSpPr>
          <p:cNvPr id="619157" name="Rectangle 661"/>
          <p:cNvSpPr>
            <a:spLocks noChangeArrowheads="1"/>
          </p:cNvSpPr>
          <p:nvPr/>
        </p:nvSpPr>
        <p:spPr bwMode="auto">
          <a:xfrm>
            <a:off x="7607300" y="4811713"/>
            <a:ext cx="458788" cy="328612"/>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b="1">
              <a:solidFill>
                <a:prstClr val="white"/>
              </a:solidFill>
              <a:latin typeface="Lucida Sans Unicode" pitchFamily="34" charset="0"/>
              <a:ea typeface="Times New Roman" pitchFamily="18" charset="0"/>
              <a:cs typeface="Lucida Sans Unicode" pitchFamily="34" charset="0"/>
            </a:endParaRPr>
          </a:p>
        </p:txBody>
      </p:sp>
      <p:sp>
        <p:nvSpPr>
          <p:cNvPr id="619187" name="Line 691"/>
          <p:cNvSpPr>
            <a:spLocks noChangeShapeType="1"/>
          </p:cNvSpPr>
          <p:nvPr/>
        </p:nvSpPr>
        <p:spPr bwMode="auto">
          <a:xfrm>
            <a:off x="7607300" y="5162550"/>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88" name="Line 692"/>
          <p:cNvSpPr>
            <a:spLocks noChangeShapeType="1"/>
          </p:cNvSpPr>
          <p:nvPr/>
        </p:nvSpPr>
        <p:spPr bwMode="auto">
          <a:xfrm>
            <a:off x="7607300" y="5492750"/>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89" name="Line 693"/>
          <p:cNvSpPr>
            <a:spLocks noChangeShapeType="1"/>
          </p:cNvSpPr>
          <p:nvPr/>
        </p:nvSpPr>
        <p:spPr bwMode="auto">
          <a:xfrm>
            <a:off x="7607300" y="5830888"/>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pic>
        <p:nvPicPr>
          <p:cNvPr id="619261" name="Picture 765" descr="old-windows-flag"/>
          <p:cNvPicPr>
            <a:picLocks noChangeAspect="1" noChangeArrowheads="1"/>
          </p:cNvPicPr>
          <p:nvPr/>
        </p:nvPicPr>
        <p:blipFill>
          <a:blip r:embed="rId8" cstate="email"/>
          <a:srcRect/>
          <a:stretch>
            <a:fillRect/>
          </a:stretch>
        </p:blipFill>
        <p:spPr bwMode="auto">
          <a:xfrm>
            <a:off x="7658100" y="4794250"/>
            <a:ext cx="368300" cy="342900"/>
          </a:xfrm>
          <a:prstGeom prst="rect">
            <a:avLst/>
          </a:prstGeom>
          <a:noFill/>
        </p:spPr>
      </p:pic>
      <p:pic>
        <p:nvPicPr>
          <p:cNvPr id="619266" name="Picture 770"/>
          <p:cNvPicPr>
            <a:picLocks noChangeAspect="1" noChangeArrowheads="1"/>
          </p:cNvPicPr>
          <p:nvPr/>
        </p:nvPicPr>
        <p:blipFill>
          <a:blip r:embed="rId9" cstate="email"/>
          <a:srcRect/>
          <a:stretch>
            <a:fillRect/>
          </a:stretch>
        </p:blipFill>
        <p:spPr bwMode="auto">
          <a:xfrm>
            <a:off x="8126413" y="4840288"/>
            <a:ext cx="333375" cy="315912"/>
          </a:xfrm>
          <a:prstGeom prst="rect">
            <a:avLst/>
          </a:prstGeom>
          <a:noFill/>
        </p:spPr>
      </p:pic>
      <p:pic>
        <p:nvPicPr>
          <p:cNvPr id="619271" name="Picture 775" descr="glass_flag"/>
          <p:cNvPicPr>
            <a:picLocks noChangeAspect="1" noChangeArrowheads="1"/>
          </p:cNvPicPr>
          <p:nvPr/>
        </p:nvPicPr>
        <p:blipFill>
          <a:blip r:embed="rId11" cstate="email"/>
          <a:srcRect/>
          <a:stretch>
            <a:fillRect/>
          </a:stretch>
        </p:blipFill>
        <p:spPr bwMode="auto">
          <a:xfrm>
            <a:off x="8577263" y="4810125"/>
            <a:ext cx="328612" cy="350838"/>
          </a:xfrm>
          <a:prstGeom prst="rect">
            <a:avLst/>
          </a:prstGeom>
          <a:noFill/>
        </p:spPr>
      </p:pic>
      <p:sp>
        <p:nvSpPr>
          <p:cNvPr id="619153" name="Rectangle 657"/>
          <p:cNvSpPr>
            <a:spLocks noChangeArrowheads="1"/>
          </p:cNvSpPr>
          <p:nvPr/>
        </p:nvSpPr>
        <p:spPr bwMode="auto">
          <a:xfrm>
            <a:off x="8526463" y="4179888"/>
            <a:ext cx="458787" cy="328612"/>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latin typeface="Segoe Semibold" pitchFamily="34" charset="0"/>
              </a:rPr>
              <a:t>●</a:t>
            </a:r>
          </a:p>
        </p:txBody>
      </p:sp>
      <p:sp>
        <p:nvSpPr>
          <p:cNvPr id="619152" name="Rectangle 656"/>
          <p:cNvSpPr>
            <a:spLocks noChangeArrowheads="1"/>
          </p:cNvSpPr>
          <p:nvPr/>
        </p:nvSpPr>
        <p:spPr bwMode="auto">
          <a:xfrm>
            <a:off x="8066088" y="4179888"/>
            <a:ext cx="460375" cy="328612"/>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latin typeface="Lucida Sans Unicode" pitchFamily="34" charset="0"/>
                <a:ea typeface="Times New Roman" pitchFamily="18" charset="0"/>
                <a:cs typeface="Lucida Sans Unicode" pitchFamily="34" charset="0"/>
              </a:rPr>
              <a:t>○</a:t>
            </a:r>
          </a:p>
        </p:txBody>
      </p:sp>
      <p:sp>
        <p:nvSpPr>
          <p:cNvPr id="619151" name="Rectangle 655"/>
          <p:cNvSpPr>
            <a:spLocks noChangeArrowheads="1"/>
          </p:cNvSpPr>
          <p:nvPr/>
        </p:nvSpPr>
        <p:spPr bwMode="auto">
          <a:xfrm>
            <a:off x="7607300" y="4179888"/>
            <a:ext cx="458788" cy="328612"/>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latin typeface="Lucida Sans Unicode" pitchFamily="34" charset="0"/>
                <a:ea typeface="Times New Roman" pitchFamily="18" charset="0"/>
                <a:cs typeface="Lucida Sans Unicode" pitchFamily="34" charset="0"/>
              </a:rPr>
              <a:t>○</a:t>
            </a:r>
          </a:p>
        </p:txBody>
      </p:sp>
      <p:sp>
        <p:nvSpPr>
          <p:cNvPr id="619150" name="Rectangle 654"/>
          <p:cNvSpPr>
            <a:spLocks noChangeArrowheads="1"/>
          </p:cNvSpPr>
          <p:nvPr/>
        </p:nvSpPr>
        <p:spPr bwMode="auto">
          <a:xfrm>
            <a:off x="8526463" y="3830638"/>
            <a:ext cx="458787" cy="34925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a:solidFill>
                <a:prstClr val="white"/>
              </a:solidFill>
              <a:effectLst>
                <a:outerShdw blurRad="38100" dist="38100" dir="2700000" algn="tl">
                  <a:srgbClr val="000000"/>
                </a:outerShdw>
              </a:effectLst>
              <a:latin typeface="Segoe Semibold" pitchFamily="34" charset="0"/>
            </a:endParaRPr>
          </a:p>
        </p:txBody>
      </p:sp>
      <p:sp>
        <p:nvSpPr>
          <p:cNvPr id="619149" name="Rectangle 653"/>
          <p:cNvSpPr>
            <a:spLocks noChangeArrowheads="1"/>
          </p:cNvSpPr>
          <p:nvPr/>
        </p:nvSpPr>
        <p:spPr bwMode="auto">
          <a:xfrm>
            <a:off x="8066088" y="3830638"/>
            <a:ext cx="460375" cy="349250"/>
          </a:xfrm>
          <a:prstGeom prst="rect">
            <a:avLst/>
          </a:prstGeom>
          <a:noFill/>
          <a:ln w="9525">
            <a:noFill/>
            <a:miter lim="800000"/>
            <a:headEnd/>
            <a:tailEnd/>
          </a:ln>
          <a:effectLst/>
        </p:spPr>
        <p:txBody>
          <a:bodyPr lIns="0" tIns="0" rIns="0" bIns="0" anchor="ctr" anchorCtr="1"/>
          <a:lstStyle/>
          <a:p>
            <a:pPr>
              <a:lnSpc>
                <a:spcPct val="90000"/>
              </a:lnSpc>
              <a:spcBef>
                <a:spcPct val="30000"/>
              </a:spcBef>
              <a:buClr>
                <a:srgbClr val="DEF5FA"/>
              </a:buClr>
              <a:buFont typeface="Wingdings 2" pitchFamily="18" charset="2"/>
              <a:buNone/>
            </a:pPr>
            <a:r>
              <a:rPr lang="en-US" sz="2300">
                <a:solidFill>
                  <a:prstClr val="white"/>
                </a:solidFill>
                <a:effectLst>
                  <a:outerShdw blurRad="38100" dist="38100" dir="2700000" algn="tl">
                    <a:srgbClr val="000000"/>
                  </a:outerShdw>
                </a:effectLst>
                <a:latin typeface="Segoe Semibold" pitchFamily="34" charset="0"/>
              </a:rPr>
              <a:t> </a:t>
            </a:r>
          </a:p>
        </p:txBody>
      </p:sp>
      <p:sp>
        <p:nvSpPr>
          <p:cNvPr id="619148" name="Rectangle 652"/>
          <p:cNvSpPr>
            <a:spLocks noChangeArrowheads="1"/>
          </p:cNvSpPr>
          <p:nvPr/>
        </p:nvSpPr>
        <p:spPr bwMode="auto">
          <a:xfrm>
            <a:off x="7607300" y="3830638"/>
            <a:ext cx="458788" cy="34925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b="1">
              <a:solidFill>
                <a:prstClr val="white"/>
              </a:solidFill>
              <a:latin typeface="Lucida Sans Unicode" pitchFamily="34" charset="0"/>
              <a:ea typeface="Times New Roman" pitchFamily="18" charset="0"/>
              <a:cs typeface="Lucida Sans Unicode" pitchFamily="34" charset="0"/>
            </a:endParaRPr>
          </a:p>
        </p:txBody>
      </p:sp>
      <p:sp>
        <p:nvSpPr>
          <p:cNvPr id="619147" name="Rectangle 651"/>
          <p:cNvSpPr>
            <a:spLocks noChangeArrowheads="1"/>
          </p:cNvSpPr>
          <p:nvPr/>
        </p:nvSpPr>
        <p:spPr bwMode="auto">
          <a:xfrm>
            <a:off x="8526463" y="3500438"/>
            <a:ext cx="458787"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latin typeface="Segoe Semibold" pitchFamily="34" charset="0"/>
              </a:rPr>
              <a:t>●</a:t>
            </a:r>
          </a:p>
        </p:txBody>
      </p:sp>
      <p:sp>
        <p:nvSpPr>
          <p:cNvPr id="619146" name="Rectangle 650"/>
          <p:cNvSpPr>
            <a:spLocks noChangeArrowheads="1"/>
          </p:cNvSpPr>
          <p:nvPr/>
        </p:nvSpPr>
        <p:spPr bwMode="auto">
          <a:xfrm>
            <a:off x="8066088" y="3500438"/>
            <a:ext cx="460375"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a:solidFill>
                  <a:prstClr val="white"/>
                </a:solidFill>
                <a:latin typeface="Lucida Sans Unicode" pitchFamily="34" charset="0"/>
                <a:ea typeface="Times New Roman" pitchFamily="18" charset="0"/>
                <a:cs typeface="Lucida Sans Unicode" pitchFamily="34" charset="0"/>
              </a:rPr>
              <a:t>◒</a:t>
            </a:r>
          </a:p>
        </p:txBody>
      </p:sp>
      <p:sp>
        <p:nvSpPr>
          <p:cNvPr id="619145" name="Rectangle 649"/>
          <p:cNvSpPr>
            <a:spLocks noChangeArrowheads="1"/>
          </p:cNvSpPr>
          <p:nvPr/>
        </p:nvSpPr>
        <p:spPr bwMode="auto">
          <a:xfrm>
            <a:off x="7607300" y="3500438"/>
            <a:ext cx="458788"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latin typeface="Lucida Sans Unicode" pitchFamily="34" charset="0"/>
                <a:ea typeface="Times New Roman" pitchFamily="18" charset="0"/>
                <a:cs typeface="Lucida Sans Unicode" pitchFamily="34" charset="0"/>
              </a:rPr>
              <a:t>○</a:t>
            </a:r>
          </a:p>
        </p:txBody>
      </p:sp>
      <p:sp>
        <p:nvSpPr>
          <p:cNvPr id="619144" name="Rectangle 648"/>
          <p:cNvSpPr>
            <a:spLocks noChangeArrowheads="1"/>
          </p:cNvSpPr>
          <p:nvPr/>
        </p:nvSpPr>
        <p:spPr bwMode="auto">
          <a:xfrm>
            <a:off x="8526463" y="3170238"/>
            <a:ext cx="458787"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latin typeface="Segoe Semibold" pitchFamily="34" charset="0"/>
              </a:rPr>
              <a:t>●</a:t>
            </a:r>
          </a:p>
        </p:txBody>
      </p:sp>
      <p:sp>
        <p:nvSpPr>
          <p:cNvPr id="619143" name="Rectangle 647"/>
          <p:cNvSpPr>
            <a:spLocks noChangeArrowheads="1"/>
          </p:cNvSpPr>
          <p:nvPr/>
        </p:nvSpPr>
        <p:spPr bwMode="auto">
          <a:xfrm>
            <a:off x="8066088" y="3170238"/>
            <a:ext cx="460375"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latin typeface="Lucida Sans Unicode" pitchFamily="34" charset="0"/>
                <a:ea typeface="Times New Roman" pitchFamily="18" charset="0"/>
                <a:cs typeface="Lucida Sans Unicode" pitchFamily="34" charset="0"/>
              </a:rPr>
              <a:t>○</a:t>
            </a:r>
          </a:p>
        </p:txBody>
      </p:sp>
      <p:sp>
        <p:nvSpPr>
          <p:cNvPr id="619142" name="Rectangle 646"/>
          <p:cNvSpPr>
            <a:spLocks noChangeArrowheads="1"/>
          </p:cNvSpPr>
          <p:nvPr/>
        </p:nvSpPr>
        <p:spPr bwMode="auto">
          <a:xfrm>
            <a:off x="7607300" y="3170238"/>
            <a:ext cx="458788"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latin typeface="Lucida Sans Unicode" pitchFamily="34" charset="0"/>
                <a:ea typeface="Times New Roman" pitchFamily="18" charset="0"/>
                <a:cs typeface="Lucida Sans Unicode" pitchFamily="34" charset="0"/>
              </a:rPr>
              <a:t>○</a:t>
            </a:r>
          </a:p>
        </p:txBody>
      </p:sp>
      <p:sp>
        <p:nvSpPr>
          <p:cNvPr id="619141" name="Rectangle 645"/>
          <p:cNvSpPr>
            <a:spLocks noChangeArrowheads="1"/>
          </p:cNvSpPr>
          <p:nvPr/>
        </p:nvSpPr>
        <p:spPr bwMode="auto">
          <a:xfrm>
            <a:off x="8526463" y="2840038"/>
            <a:ext cx="458787"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a:solidFill>
                <a:prstClr val="white"/>
              </a:solidFill>
              <a:effectLst>
                <a:outerShdw blurRad="38100" dist="38100" dir="2700000" algn="tl">
                  <a:srgbClr val="000000"/>
                </a:outerShdw>
              </a:effectLst>
              <a:latin typeface="Segoe Semibold" pitchFamily="34" charset="0"/>
            </a:endParaRPr>
          </a:p>
        </p:txBody>
      </p:sp>
      <p:sp>
        <p:nvSpPr>
          <p:cNvPr id="619140" name="Rectangle 644"/>
          <p:cNvSpPr>
            <a:spLocks noChangeArrowheads="1"/>
          </p:cNvSpPr>
          <p:nvPr/>
        </p:nvSpPr>
        <p:spPr bwMode="auto">
          <a:xfrm>
            <a:off x="8066088" y="2840038"/>
            <a:ext cx="460375"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b="1">
              <a:solidFill>
                <a:prstClr val="white"/>
              </a:solidFill>
              <a:latin typeface="Lucida Sans Unicode" pitchFamily="34" charset="0"/>
              <a:ea typeface="Times New Roman" pitchFamily="18" charset="0"/>
              <a:cs typeface="Lucida Sans Unicode" pitchFamily="34" charset="0"/>
            </a:endParaRPr>
          </a:p>
        </p:txBody>
      </p:sp>
      <p:sp>
        <p:nvSpPr>
          <p:cNvPr id="619139" name="Rectangle 643"/>
          <p:cNvSpPr>
            <a:spLocks noChangeArrowheads="1"/>
          </p:cNvSpPr>
          <p:nvPr/>
        </p:nvSpPr>
        <p:spPr bwMode="auto">
          <a:xfrm>
            <a:off x="7607300" y="2840038"/>
            <a:ext cx="458788"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b="1">
              <a:solidFill>
                <a:prstClr val="white"/>
              </a:solidFill>
              <a:latin typeface="Lucida Sans Unicode" pitchFamily="34" charset="0"/>
              <a:ea typeface="Times New Roman" pitchFamily="18" charset="0"/>
              <a:cs typeface="Lucida Sans Unicode" pitchFamily="34" charset="0"/>
            </a:endParaRPr>
          </a:p>
        </p:txBody>
      </p:sp>
      <p:sp>
        <p:nvSpPr>
          <p:cNvPr id="619138" name="Rectangle 642"/>
          <p:cNvSpPr>
            <a:spLocks noChangeArrowheads="1"/>
          </p:cNvSpPr>
          <p:nvPr/>
        </p:nvSpPr>
        <p:spPr bwMode="auto">
          <a:xfrm>
            <a:off x="8526463" y="2511425"/>
            <a:ext cx="458787" cy="328613"/>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effectLst>
                  <a:outerShdw blurRad="38100" dist="38100" dir="2700000" algn="tl">
                    <a:srgbClr val="000000"/>
                  </a:outerShdw>
                </a:effectLst>
                <a:latin typeface="Segoe Semibold" pitchFamily="34" charset="0"/>
              </a:rPr>
              <a:t>●</a:t>
            </a:r>
          </a:p>
        </p:txBody>
      </p:sp>
      <p:sp>
        <p:nvSpPr>
          <p:cNvPr id="619137" name="Rectangle 641"/>
          <p:cNvSpPr>
            <a:spLocks noChangeArrowheads="1"/>
          </p:cNvSpPr>
          <p:nvPr/>
        </p:nvSpPr>
        <p:spPr bwMode="auto">
          <a:xfrm>
            <a:off x="8066088" y="2511425"/>
            <a:ext cx="460375" cy="328613"/>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effectLst>
                  <a:outerShdw blurRad="38100" dist="38100" dir="2700000" algn="tl">
                    <a:srgbClr val="000000"/>
                  </a:outerShdw>
                </a:effectLst>
                <a:latin typeface="Lucida Sans Unicode" pitchFamily="34" charset="0"/>
                <a:ea typeface="Times New Roman" pitchFamily="18" charset="0"/>
                <a:cs typeface="Lucida Sans Unicode" pitchFamily="34" charset="0"/>
              </a:rPr>
              <a:t>○</a:t>
            </a:r>
          </a:p>
        </p:txBody>
      </p:sp>
      <p:sp>
        <p:nvSpPr>
          <p:cNvPr id="619136" name="Rectangle 640"/>
          <p:cNvSpPr>
            <a:spLocks noChangeArrowheads="1"/>
          </p:cNvSpPr>
          <p:nvPr/>
        </p:nvSpPr>
        <p:spPr bwMode="auto">
          <a:xfrm>
            <a:off x="7607300" y="2511425"/>
            <a:ext cx="458788" cy="328613"/>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effectLst>
                  <a:outerShdw blurRad="38100" dist="38100" dir="2700000" algn="tl">
                    <a:srgbClr val="000000"/>
                  </a:outerShdw>
                </a:effectLst>
                <a:latin typeface="Lucida Sans Unicode" pitchFamily="34" charset="0"/>
                <a:ea typeface="Times New Roman" pitchFamily="18" charset="0"/>
                <a:cs typeface="Lucida Sans Unicode" pitchFamily="34" charset="0"/>
              </a:rPr>
              <a:t>○</a:t>
            </a:r>
          </a:p>
        </p:txBody>
      </p:sp>
      <p:sp>
        <p:nvSpPr>
          <p:cNvPr id="619132" name="Rectangle 636"/>
          <p:cNvSpPr>
            <a:spLocks noChangeArrowheads="1"/>
          </p:cNvSpPr>
          <p:nvPr/>
        </p:nvSpPr>
        <p:spPr bwMode="auto">
          <a:xfrm>
            <a:off x="8526463" y="2166938"/>
            <a:ext cx="458787"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effectLst>
                  <a:outerShdw blurRad="38100" dist="38100" dir="2700000" algn="tl">
                    <a:srgbClr val="000000"/>
                  </a:outerShdw>
                </a:effectLst>
                <a:latin typeface="Lucida Sans Unicode" pitchFamily="34" charset="0"/>
                <a:ea typeface="Times New Roman" pitchFamily="18" charset="0"/>
                <a:cs typeface="Lucida Sans Unicode" pitchFamily="34" charset="0"/>
              </a:rPr>
              <a:t>●</a:t>
            </a:r>
            <a:r>
              <a:rPr lang="en-US" sz="2300">
                <a:solidFill>
                  <a:prstClr val="white"/>
                </a:solidFill>
                <a:effectLst>
                  <a:outerShdw blurRad="38100" dist="38100" dir="2700000" algn="tl">
                    <a:srgbClr val="000000"/>
                  </a:outerShdw>
                </a:effectLst>
                <a:latin typeface="Segoe Semibold" pitchFamily="34" charset="0"/>
                <a:ea typeface="Times New Roman" pitchFamily="18" charset="0"/>
                <a:cs typeface="Lucida Sans Unicode" pitchFamily="34" charset="0"/>
              </a:rPr>
              <a:t> </a:t>
            </a:r>
          </a:p>
        </p:txBody>
      </p:sp>
      <p:sp>
        <p:nvSpPr>
          <p:cNvPr id="619131" name="Rectangle 635"/>
          <p:cNvSpPr>
            <a:spLocks noChangeArrowheads="1"/>
          </p:cNvSpPr>
          <p:nvPr/>
        </p:nvSpPr>
        <p:spPr bwMode="auto">
          <a:xfrm>
            <a:off x="8066088" y="2166938"/>
            <a:ext cx="460375" cy="330200"/>
          </a:xfrm>
          <a:prstGeom prst="rect">
            <a:avLst/>
          </a:prstGeom>
          <a:noFill/>
          <a:ln w="9525">
            <a:noFill/>
            <a:miter lim="800000"/>
            <a:headEnd/>
            <a:tailEnd/>
          </a:ln>
          <a:effectLst/>
        </p:spPr>
        <p:txBody>
          <a:bodyPr lIns="0" tIns="0" rIns="0" bIns="0" anchor="ctr" anchorCtr="1"/>
          <a:lstStyle/>
          <a:p>
            <a:pPr>
              <a:lnSpc>
                <a:spcPct val="90000"/>
              </a:lnSpc>
              <a:spcBef>
                <a:spcPct val="30000"/>
              </a:spcBef>
              <a:buClr>
                <a:srgbClr val="DEF5FA"/>
              </a:buClr>
              <a:buFont typeface="Wingdings 2" pitchFamily="18" charset="2"/>
              <a:buNone/>
            </a:pPr>
            <a:r>
              <a:rPr lang="en-US" sz="2300">
                <a:solidFill>
                  <a:prstClr val="white"/>
                </a:solidFill>
                <a:effectLst>
                  <a:outerShdw blurRad="38100" dist="38100" dir="2700000" algn="tl">
                    <a:srgbClr val="000000"/>
                  </a:outerShdw>
                </a:effectLst>
                <a:latin typeface="Lucida Sans Unicode" pitchFamily="34" charset="0"/>
                <a:ea typeface="Times New Roman" pitchFamily="18" charset="0"/>
                <a:cs typeface="Lucida Sans Unicode" pitchFamily="34" charset="0"/>
              </a:rPr>
              <a:t>○</a:t>
            </a:r>
            <a:r>
              <a:rPr lang="en-US">
                <a:solidFill>
                  <a:prstClr val="white"/>
                </a:solidFill>
                <a:effectLst>
                  <a:outerShdw blurRad="38100" dist="38100" dir="2700000" algn="tl">
                    <a:srgbClr val="000000"/>
                  </a:outerShdw>
                </a:effectLst>
                <a:latin typeface="Segoe Semibold" pitchFamily="34" charset="0"/>
                <a:ea typeface="Times New Roman" pitchFamily="18" charset="0"/>
                <a:cs typeface="Lucida Sans Unicode" pitchFamily="34" charset="0"/>
              </a:rPr>
              <a:t> </a:t>
            </a:r>
          </a:p>
        </p:txBody>
      </p:sp>
      <p:sp>
        <p:nvSpPr>
          <p:cNvPr id="619130" name="Rectangle 634"/>
          <p:cNvSpPr>
            <a:spLocks noChangeArrowheads="1"/>
          </p:cNvSpPr>
          <p:nvPr/>
        </p:nvSpPr>
        <p:spPr bwMode="auto">
          <a:xfrm>
            <a:off x="7607300" y="2166938"/>
            <a:ext cx="458788"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effectLst>
                  <a:outerShdw blurRad="38100" dist="38100" dir="2700000" algn="tl">
                    <a:srgbClr val="000000"/>
                  </a:outerShdw>
                </a:effectLst>
                <a:latin typeface="Lucida Sans Unicode" pitchFamily="34" charset="0"/>
                <a:ea typeface="Times New Roman" pitchFamily="18" charset="0"/>
                <a:cs typeface="Lucida Sans Unicode" pitchFamily="34" charset="0"/>
              </a:rPr>
              <a:t>○</a:t>
            </a:r>
          </a:p>
        </p:txBody>
      </p:sp>
      <p:sp>
        <p:nvSpPr>
          <p:cNvPr id="619129" name="Rectangle 633"/>
          <p:cNvSpPr>
            <a:spLocks noChangeArrowheads="1"/>
          </p:cNvSpPr>
          <p:nvPr/>
        </p:nvSpPr>
        <p:spPr bwMode="auto">
          <a:xfrm>
            <a:off x="8526463" y="1836738"/>
            <a:ext cx="458787"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a:solidFill>
                  <a:prstClr val="white"/>
                </a:solidFill>
                <a:effectLst>
                  <a:outerShdw blurRad="38100" dist="38100" dir="2700000" algn="tl">
                    <a:srgbClr val="000000"/>
                  </a:outerShdw>
                </a:effectLst>
                <a:latin typeface="Segoe Semibold" pitchFamily="34" charset="0"/>
              </a:rPr>
              <a:t>●</a:t>
            </a:r>
          </a:p>
        </p:txBody>
      </p:sp>
      <p:sp>
        <p:nvSpPr>
          <p:cNvPr id="619128" name="Rectangle 632"/>
          <p:cNvSpPr>
            <a:spLocks noChangeArrowheads="1"/>
          </p:cNvSpPr>
          <p:nvPr/>
        </p:nvSpPr>
        <p:spPr bwMode="auto">
          <a:xfrm>
            <a:off x="8066088" y="1836738"/>
            <a:ext cx="460375"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effectLst>
                  <a:outerShdw blurRad="38100" dist="38100" dir="2700000" algn="tl">
                    <a:srgbClr val="000000"/>
                  </a:outerShdw>
                </a:effectLst>
                <a:latin typeface="Lucida Sans Unicode" pitchFamily="34" charset="0"/>
                <a:ea typeface="Times New Roman" pitchFamily="18" charset="0"/>
                <a:cs typeface="Lucida Sans Unicode" pitchFamily="34" charset="0"/>
              </a:rPr>
              <a:t>○</a:t>
            </a:r>
          </a:p>
        </p:txBody>
      </p:sp>
      <p:sp>
        <p:nvSpPr>
          <p:cNvPr id="619127" name="Rectangle 631"/>
          <p:cNvSpPr>
            <a:spLocks noChangeArrowheads="1"/>
          </p:cNvSpPr>
          <p:nvPr/>
        </p:nvSpPr>
        <p:spPr bwMode="auto">
          <a:xfrm>
            <a:off x="7607300" y="1836738"/>
            <a:ext cx="458788" cy="330200"/>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effectLst>
                  <a:outerShdw blurRad="38100" dist="38100" dir="2700000" algn="tl">
                    <a:srgbClr val="000000"/>
                  </a:outerShdw>
                </a:effectLst>
                <a:latin typeface="Lucida Sans Unicode" pitchFamily="34" charset="0"/>
                <a:ea typeface="Times New Roman" pitchFamily="18" charset="0"/>
                <a:cs typeface="Lucida Sans Unicode" pitchFamily="34" charset="0"/>
              </a:rPr>
              <a:t>○</a:t>
            </a:r>
          </a:p>
        </p:txBody>
      </p:sp>
      <p:sp>
        <p:nvSpPr>
          <p:cNvPr id="619126" name="Rectangle 630"/>
          <p:cNvSpPr>
            <a:spLocks noChangeArrowheads="1"/>
          </p:cNvSpPr>
          <p:nvPr/>
        </p:nvSpPr>
        <p:spPr bwMode="auto">
          <a:xfrm>
            <a:off x="8526463" y="1508125"/>
            <a:ext cx="458787" cy="328613"/>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a:solidFill>
                <a:prstClr val="white"/>
              </a:solidFill>
              <a:effectLst>
                <a:outerShdw blurRad="38100" dist="38100" dir="2700000" algn="tl">
                  <a:srgbClr val="000000"/>
                </a:outerShdw>
              </a:effectLst>
              <a:latin typeface="Segoe Semibold" pitchFamily="34" charset="0"/>
            </a:endParaRPr>
          </a:p>
        </p:txBody>
      </p:sp>
      <p:sp>
        <p:nvSpPr>
          <p:cNvPr id="619125" name="Rectangle 629"/>
          <p:cNvSpPr>
            <a:spLocks noChangeArrowheads="1"/>
          </p:cNvSpPr>
          <p:nvPr/>
        </p:nvSpPr>
        <p:spPr bwMode="auto">
          <a:xfrm>
            <a:off x="8066088" y="1508125"/>
            <a:ext cx="460375" cy="328613"/>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a:solidFill>
                <a:prstClr val="white"/>
              </a:solidFill>
              <a:effectLst>
                <a:outerShdw blurRad="38100" dist="38100" dir="2700000" algn="tl">
                  <a:srgbClr val="000000"/>
                </a:outerShdw>
              </a:effectLst>
              <a:latin typeface="Segoe Semibold" pitchFamily="34" charset="0"/>
            </a:endParaRPr>
          </a:p>
        </p:txBody>
      </p:sp>
      <p:sp>
        <p:nvSpPr>
          <p:cNvPr id="619124" name="Rectangle 628"/>
          <p:cNvSpPr>
            <a:spLocks noChangeArrowheads="1"/>
          </p:cNvSpPr>
          <p:nvPr/>
        </p:nvSpPr>
        <p:spPr bwMode="auto">
          <a:xfrm>
            <a:off x="7607300" y="1508125"/>
            <a:ext cx="458788" cy="328613"/>
          </a:xfrm>
          <a:prstGeom prst="rect">
            <a:avLst/>
          </a:prstGeom>
          <a:noFill/>
          <a:ln w="9525">
            <a:noFill/>
            <a:miter lim="800000"/>
            <a:headEnd/>
            <a:tailEnd/>
          </a:ln>
          <a:effectLst/>
        </p:spPr>
        <p:txBody>
          <a:bodyPr lIns="0" tIns="0" rIns="0" bIns="0" anchor="ctr" anchorCtr="1"/>
          <a:lstStyle/>
          <a:p>
            <a:pPr>
              <a:lnSpc>
                <a:spcPct val="85000"/>
              </a:lnSpc>
              <a:buClr>
                <a:srgbClr val="DEF5FA"/>
              </a:buClr>
              <a:buFont typeface="Wingdings 2" pitchFamily="18" charset="2"/>
              <a:buNone/>
            </a:pPr>
            <a:endParaRPr lang="en-US" sz="2300" b="1">
              <a:solidFill>
                <a:prstClr val="white"/>
              </a:solidFill>
              <a:latin typeface="Lucida Sans Unicode" pitchFamily="34" charset="0"/>
              <a:ea typeface="Times New Roman" pitchFamily="18" charset="0"/>
              <a:cs typeface="Lucida Sans Unicode" pitchFamily="34" charset="0"/>
            </a:endParaRPr>
          </a:p>
        </p:txBody>
      </p:sp>
      <p:sp>
        <p:nvSpPr>
          <p:cNvPr id="619175" name="Line 679"/>
          <p:cNvSpPr>
            <a:spLocks noChangeShapeType="1"/>
          </p:cNvSpPr>
          <p:nvPr/>
        </p:nvSpPr>
        <p:spPr bwMode="auto">
          <a:xfrm>
            <a:off x="7607300" y="1508125"/>
            <a:ext cx="1377950" cy="0"/>
          </a:xfrm>
          <a:prstGeom prst="line">
            <a:avLst/>
          </a:prstGeom>
          <a:noFill/>
          <a:ln w="28575" cap="sq">
            <a:solidFill>
              <a:schemeClr val="tx1"/>
            </a:solidFill>
            <a:round/>
            <a:headEnd/>
            <a:tailEnd/>
          </a:ln>
          <a:effectLst/>
        </p:spPr>
        <p:txBody>
          <a:bodyPr/>
          <a:lstStyle/>
          <a:p>
            <a:endParaRPr lang="en-US">
              <a:solidFill>
                <a:prstClr val="white"/>
              </a:solidFill>
            </a:endParaRPr>
          </a:p>
        </p:txBody>
      </p:sp>
      <p:sp>
        <p:nvSpPr>
          <p:cNvPr id="619176" name="Line 680"/>
          <p:cNvSpPr>
            <a:spLocks noChangeShapeType="1"/>
          </p:cNvSpPr>
          <p:nvPr/>
        </p:nvSpPr>
        <p:spPr bwMode="auto">
          <a:xfrm>
            <a:off x="7607300" y="1836738"/>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77" name="Line 681"/>
          <p:cNvSpPr>
            <a:spLocks noChangeShapeType="1"/>
          </p:cNvSpPr>
          <p:nvPr/>
        </p:nvSpPr>
        <p:spPr bwMode="auto">
          <a:xfrm>
            <a:off x="7607300" y="2166938"/>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79" name="Line 683"/>
          <p:cNvSpPr>
            <a:spLocks noChangeShapeType="1"/>
          </p:cNvSpPr>
          <p:nvPr/>
        </p:nvSpPr>
        <p:spPr bwMode="auto">
          <a:xfrm>
            <a:off x="7607300" y="2511425"/>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80" name="Line 684"/>
          <p:cNvSpPr>
            <a:spLocks noChangeShapeType="1"/>
          </p:cNvSpPr>
          <p:nvPr/>
        </p:nvSpPr>
        <p:spPr bwMode="auto">
          <a:xfrm>
            <a:off x="7607300" y="2840038"/>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81" name="Line 685"/>
          <p:cNvSpPr>
            <a:spLocks noChangeShapeType="1"/>
          </p:cNvSpPr>
          <p:nvPr/>
        </p:nvSpPr>
        <p:spPr bwMode="auto">
          <a:xfrm>
            <a:off x="7607300" y="3170238"/>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82" name="Line 686"/>
          <p:cNvSpPr>
            <a:spLocks noChangeShapeType="1"/>
          </p:cNvSpPr>
          <p:nvPr/>
        </p:nvSpPr>
        <p:spPr bwMode="auto">
          <a:xfrm>
            <a:off x="7607300" y="3500438"/>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83" name="Line 687"/>
          <p:cNvSpPr>
            <a:spLocks noChangeShapeType="1"/>
          </p:cNvSpPr>
          <p:nvPr/>
        </p:nvSpPr>
        <p:spPr bwMode="auto">
          <a:xfrm>
            <a:off x="7607300" y="3830638"/>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84" name="Line 688"/>
          <p:cNvSpPr>
            <a:spLocks noChangeShapeType="1"/>
          </p:cNvSpPr>
          <p:nvPr/>
        </p:nvSpPr>
        <p:spPr bwMode="auto">
          <a:xfrm>
            <a:off x="7607300" y="4179888"/>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sp>
        <p:nvSpPr>
          <p:cNvPr id="619186" name="Line 690"/>
          <p:cNvSpPr>
            <a:spLocks noChangeShapeType="1"/>
          </p:cNvSpPr>
          <p:nvPr/>
        </p:nvSpPr>
        <p:spPr bwMode="auto">
          <a:xfrm>
            <a:off x="7607300" y="4511675"/>
            <a:ext cx="1377950" cy="0"/>
          </a:xfrm>
          <a:prstGeom prst="line">
            <a:avLst/>
          </a:prstGeom>
          <a:noFill/>
          <a:ln w="12700">
            <a:solidFill>
              <a:schemeClr val="tx1"/>
            </a:solidFill>
            <a:round/>
            <a:headEnd/>
            <a:tailEnd/>
          </a:ln>
          <a:effectLst/>
        </p:spPr>
        <p:txBody>
          <a:bodyPr/>
          <a:lstStyle/>
          <a:p>
            <a:endParaRPr lang="en-US">
              <a:solidFill>
                <a:prstClr val="white"/>
              </a:solidFill>
            </a:endParaRPr>
          </a:p>
        </p:txBody>
      </p:sp>
      <p:pic>
        <p:nvPicPr>
          <p:cNvPr id="619258" name="Picture 762" descr="old-windows-flag"/>
          <p:cNvPicPr>
            <a:picLocks noChangeAspect="1" noChangeArrowheads="1"/>
          </p:cNvPicPr>
          <p:nvPr/>
        </p:nvPicPr>
        <p:blipFill>
          <a:blip r:embed="rId8" cstate="email"/>
          <a:srcRect/>
          <a:stretch>
            <a:fillRect/>
          </a:stretch>
        </p:blipFill>
        <p:spPr bwMode="auto">
          <a:xfrm>
            <a:off x="7658100" y="1503363"/>
            <a:ext cx="368300" cy="342900"/>
          </a:xfrm>
          <a:prstGeom prst="rect">
            <a:avLst/>
          </a:prstGeom>
          <a:noFill/>
        </p:spPr>
      </p:pic>
      <p:pic>
        <p:nvPicPr>
          <p:cNvPr id="619259" name="Picture 763" descr="old-windows-flag"/>
          <p:cNvPicPr>
            <a:picLocks noChangeAspect="1" noChangeArrowheads="1"/>
          </p:cNvPicPr>
          <p:nvPr/>
        </p:nvPicPr>
        <p:blipFill>
          <a:blip r:embed="rId8" cstate="email"/>
          <a:srcRect/>
          <a:stretch>
            <a:fillRect/>
          </a:stretch>
        </p:blipFill>
        <p:spPr bwMode="auto">
          <a:xfrm>
            <a:off x="7648575" y="2840038"/>
            <a:ext cx="368300" cy="342900"/>
          </a:xfrm>
          <a:prstGeom prst="rect">
            <a:avLst/>
          </a:prstGeom>
          <a:noFill/>
        </p:spPr>
      </p:pic>
      <p:pic>
        <p:nvPicPr>
          <p:cNvPr id="619260" name="Picture 764" descr="old-windows-flag"/>
          <p:cNvPicPr>
            <a:picLocks noChangeAspect="1" noChangeArrowheads="1"/>
          </p:cNvPicPr>
          <p:nvPr/>
        </p:nvPicPr>
        <p:blipFill>
          <a:blip r:embed="rId12" cstate="email"/>
          <a:srcRect/>
          <a:stretch>
            <a:fillRect/>
          </a:stretch>
        </p:blipFill>
        <p:spPr bwMode="auto">
          <a:xfrm>
            <a:off x="7658100" y="3833813"/>
            <a:ext cx="368300" cy="341312"/>
          </a:xfrm>
          <a:prstGeom prst="rect">
            <a:avLst/>
          </a:prstGeom>
          <a:noFill/>
        </p:spPr>
      </p:pic>
      <p:pic>
        <p:nvPicPr>
          <p:cNvPr id="619263" name="Picture 767"/>
          <p:cNvPicPr>
            <a:picLocks noChangeAspect="1" noChangeArrowheads="1"/>
          </p:cNvPicPr>
          <p:nvPr/>
        </p:nvPicPr>
        <p:blipFill>
          <a:blip r:embed="rId9" cstate="email"/>
          <a:srcRect/>
          <a:stretch>
            <a:fillRect/>
          </a:stretch>
        </p:blipFill>
        <p:spPr bwMode="auto">
          <a:xfrm>
            <a:off x="8135938" y="1525588"/>
            <a:ext cx="333375" cy="315912"/>
          </a:xfrm>
          <a:prstGeom prst="rect">
            <a:avLst/>
          </a:prstGeom>
          <a:noFill/>
        </p:spPr>
      </p:pic>
      <p:pic>
        <p:nvPicPr>
          <p:cNvPr id="619264" name="Picture 768"/>
          <p:cNvPicPr>
            <a:picLocks noChangeAspect="1" noChangeArrowheads="1"/>
          </p:cNvPicPr>
          <p:nvPr/>
        </p:nvPicPr>
        <p:blipFill>
          <a:blip r:embed="rId9" cstate="email"/>
          <a:srcRect/>
          <a:stretch>
            <a:fillRect/>
          </a:stretch>
        </p:blipFill>
        <p:spPr bwMode="auto">
          <a:xfrm>
            <a:off x="8134350" y="2852738"/>
            <a:ext cx="333375" cy="315912"/>
          </a:xfrm>
          <a:prstGeom prst="rect">
            <a:avLst/>
          </a:prstGeom>
          <a:noFill/>
        </p:spPr>
      </p:pic>
      <p:pic>
        <p:nvPicPr>
          <p:cNvPr id="619265" name="Picture 769"/>
          <p:cNvPicPr>
            <a:picLocks noChangeAspect="1" noChangeArrowheads="1"/>
          </p:cNvPicPr>
          <p:nvPr/>
        </p:nvPicPr>
        <p:blipFill>
          <a:blip r:embed="rId9" cstate="email"/>
          <a:srcRect/>
          <a:stretch>
            <a:fillRect/>
          </a:stretch>
        </p:blipFill>
        <p:spPr bwMode="auto">
          <a:xfrm>
            <a:off x="8126413" y="3844925"/>
            <a:ext cx="333375" cy="315913"/>
          </a:xfrm>
          <a:prstGeom prst="rect">
            <a:avLst/>
          </a:prstGeom>
          <a:noFill/>
        </p:spPr>
      </p:pic>
      <p:pic>
        <p:nvPicPr>
          <p:cNvPr id="619268" name="Picture 772" descr="glass_flag"/>
          <p:cNvPicPr>
            <a:picLocks noChangeAspect="1" noChangeArrowheads="1"/>
          </p:cNvPicPr>
          <p:nvPr/>
        </p:nvPicPr>
        <p:blipFill>
          <a:blip r:embed="rId10" cstate="email"/>
          <a:srcRect/>
          <a:stretch>
            <a:fillRect/>
          </a:stretch>
        </p:blipFill>
        <p:spPr bwMode="auto">
          <a:xfrm>
            <a:off x="8578850" y="1485900"/>
            <a:ext cx="328613" cy="350838"/>
          </a:xfrm>
          <a:prstGeom prst="rect">
            <a:avLst/>
          </a:prstGeom>
          <a:noFill/>
        </p:spPr>
      </p:pic>
      <p:pic>
        <p:nvPicPr>
          <p:cNvPr id="619269" name="Picture 773" descr="glass_flag"/>
          <p:cNvPicPr>
            <a:picLocks noChangeAspect="1" noChangeArrowheads="1"/>
          </p:cNvPicPr>
          <p:nvPr/>
        </p:nvPicPr>
        <p:blipFill>
          <a:blip r:embed="rId11" cstate="email"/>
          <a:srcRect/>
          <a:stretch>
            <a:fillRect/>
          </a:stretch>
        </p:blipFill>
        <p:spPr bwMode="auto">
          <a:xfrm>
            <a:off x="8577263" y="2814638"/>
            <a:ext cx="328612" cy="350837"/>
          </a:xfrm>
          <a:prstGeom prst="rect">
            <a:avLst/>
          </a:prstGeom>
          <a:noFill/>
        </p:spPr>
      </p:pic>
      <p:pic>
        <p:nvPicPr>
          <p:cNvPr id="619270" name="Picture 774" descr="glass_flag"/>
          <p:cNvPicPr>
            <a:picLocks noChangeAspect="1" noChangeArrowheads="1"/>
          </p:cNvPicPr>
          <p:nvPr/>
        </p:nvPicPr>
        <p:blipFill>
          <a:blip r:embed="rId11" cstate="email"/>
          <a:srcRect/>
          <a:stretch>
            <a:fillRect/>
          </a:stretch>
        </p:blipFill>
        <p:spPr bwMode="auto">
          <a:xfrm>
            <a:off x="8586788" y="3817938"/>
            <a:ext cx="328612" cy="350837"/>
          </a:xfrm>
          <a:prstGeom prst="rect">
            <a:avLst/>
          </a:prstGeom>
          <a:noFill/>
        </p:spPr>
      </p:pic>
      <p:sp>
        <p:nvSpPr>
          <p:cNvPr id="619273" name="Text Box 777"/>
          <p:cNvSpPr txBox="1">
            <a:spLocks noChangeArrowheads="1"/>
          </p:cNvSpPr>
          <p:nvPr/>
        </p:nvSpPr>
        <p:spPr bwMode="auto">
          <a:xfrm rot="-2575046">
            <a:off x="7640638" y="1122363"/>
            <a:ext cx="666750" cy="228600"/>
          </a:xfrm>
          <a:prstGeom prst="rect">
            <a:avLst/>
          </a:prstGeom>
          <a:noFill/>
          <a:ln w="9525">
            <a:noFill/>
            <a:miter lim="800000"/>
            <a:headEnd/>
            <a:tailEnd/>
          </a:ln>
          <a:effectLst/>
        </p:spPr>
        <p:txBody>
          <a:bodyPr wrap="none">
            <a:spAutoFit/>
          </a:bodyPr>
          <a:lstStyle/>
          <a:p>
            <a:r>
              <a:rPr lang="en-US" sz="900">
                <a:solidFill>
                  <a:prstClr val="white"/>
                </a:solidFill>
                <a:latin typeface="Segoe Semibold" pitchFamily="34" charset="0"/>
              </a:rPr>
              <a:t>Win 2000</a:t>
            </a:r>
          </a:p>
        </p:txBody>
      </p:sp>
      <p:sp>
        <p:nvSpPr>
          <p:cNvPr id="619274" name="Text Box 778"/>
          <p:cNvSpPr txBox="1">
            <a:spLocks noChangeArrowheads="1"/>
          </p:cNvSpPr>
          <p:nvPr/>
        </p:nvSpPr>
        <p:spPr bwMode="auto">
          <a:xfrm rot="-2575046">
            <a:off x="8088313" y="1166813"/>
            <a:ext cx="565150" cy="228600"/>
          </a:xfrm>
          <a:prstGeom prst="rect">
            <a:avLst/>
          </a:prstGeom>
          <a:noFill/>
          <a:ln w="9525">
            <a:noFill/>
            <a:miter lim="800000"/>
            <a:headEnd/>
            <a:tailEnd/>
          </a:ln>
          <a:effectLst/>
        </p:spPr>
        <p:txBody>
          <a:bodyPr wrap="none">
            <a:spAutoFit/>
          </a:bodyPr>
          <a:lstStyle/>
          <a:p>
            <a:r>
              <a:rPr lang="en-US" sz="900">
                <a:solidFill>
                  <a:prstClr val="white"/>
                </a:solidFill>
                <a:latin typeface="Segoe Semibold" pitchFamily="34" charset="0"/>
              </a:rPr>
              <a:t>Win XP</a:t>
            </a:r>
          </a:p>
        </p:txBody>
      </p:sp>
      <p:sp>
        <p:nvSpPr>
          <p:cNvPr id="619275" name="Text Box 779"/>
          <p:cNvSpPr txBox="1">
            <a:spLocks noChangeArrowheads="1"/>
          </p:cNvSpPr>
          <p:nvPr/>
        </p:nvSpPr>
        <p:spPr bwMode="auto">
          <a:xfrm rot="-2575046">
            <a:off x="8464550" y="1108075"/>
            <a:ext cx="666750" cy="228600"/>
          </a:xfrm>
          <a:prstGeom prst="rect">
            <a:avLst/>
          </a:prstGeom>
          <a:noFill/>
          <a:ln w="9525">
            <a:noFill/>
            <a:miter lim="800000"/>
            <a:headEnd/>
            <a:tailEnd/>
          </a:ln>
          <a:effectLst/>
        </p:spPr>
        <p:txBody>
          <a:bodyPr wrap="none">
            <a:spAutoFit/>
          </a:bodyPr>
          <a:lstStyle/>
          <a:p>
            <a:r>
              <a:rPr lang="en-US" sz="900">
                <a:solidFill>
                  <a:prstClr val="white"/>
                </a:solidFill>
                <a:latin typeface="Segoe Semibold" pitchFamily="34" charset="0"/>
              </a:rPr>
              <a:t>Win Vista</a:t>
            </a:r>
          </a:p>
        </p:txBody>
      </p:sp>
      <p:sp>
        <p:nvSpPr>
          <p:cNvPr id="619300" name="Rectangle 804"/>
          <p:cNvSpPr>
            <a:spLocks noChangeArrowheads="1"/>
          </p:cNvSpPr>
          <p:nvPr/>
        </p:nvSpPr>
        <p:spPr bwMode="auto">
          <a:xfrm>
            <a:off x="8062913" y="4510088"/>
            <a:ext cx="460375" cy="328612"/>
          </a:xfrm>
          <a:prstGeom prst="rect">
            <a:avLst/>
          </a:prstGeom>
          <a:noFill/>
          <a:ln w="9525">
            <a:solidFill>
              <a:schemeClr val="tx1"/>
            </a:solidFill>
            <a:miter lim="800000"/>
            <a:headEnd/>
            <a:tailEnd/>
          </a:ln>
          <a:effectLst/>
        </p:spPr>
        <p:txBody>
          <a:bodyPr lIns="0" tIns="0" rIns="0" bIns="0" anchor="ctr" anchorCtr="1"/>
          <a:lstStyle/>
          <a:p>
            <a:pPr>
              <a:lnSpc>
                <a:spcPct val="85000"/>
              </a:lnSpc>
              <a:buClr>
                <a:srgbClr val="DEF5FA"/>
              </a:buClr>
              <a:buFont typeface="Wingdings 2" pitchFamily="18" charset="2"/>
              <a:buNone/>
            </a:pPr>
            <a:r>
              <a:rPr lang="en-US" sz="2300" b="1">
                <a:solidFill>
                  <a:prstClr val="white"/>
                </a:solidFill>
                <a:latin typeface="Lucida Sans Unicode" pitchFamily="34" charset="0"/>
                <a:ea typeface="Times New Roman" pitchFamily="18" charset="0"/>
                <a:cs typeface="Lucida Sans Unicode" pitchFamily="34" charset="0"/>
              </a:rPr>
              <a:t>○</a:t>
            </a:r>
          </a:p>
        </p:txBody>
      </p:sp>
      <p:pic>
        <p:nvPicPr>
          <p:cNvPr id="97" name="Picture 96" descr="Windows7_h_rgb_r.png"/>
          <p:cNvPicPr>
            <a:picLocks noChangeAspect="1"/>
          </p:cNvPicPr>
          <p:nvPr/>
        </p:nvPicPr>
        <p:blipFill>
          <a:blip r:embed="rId13" cstate="email"/>
          <a:stretch>
            <a:fillRect/>
          </a:stretch>
        </p:blipFill>
        <p:spPr>
          <a:xfrm>
            <a:off x="6022731" y="73810"/>
            <a:ext cx="2826704" cy="508807"/>
          </a:xfrm>
          <a:prstGeom prst="rect">
            <a:avLst/>
          </a:prstGeom>
        </p:spPr>
      </p:pic>
      <p:pic>
        <p:nvPicPr>
          <p:cNvPr id="139265" name="Picture 1"/>
          <p:cNvPicPr>
            <a:picLocks noChangeAspect="1" noChangeArrowheads="1"/>
          </p:cNvPicPr>
          <p:nvPr/>
        </p:nvPicPr>
        <p:blipFill>
          <a:blip r:embed="rId14" cstate="email"/>
          <a:srcRect/>
          <a:stretch>
            <a:fillRect/>
          </a:stretch>
        </p:blipFill>
        <p:spPr bwMode="auto">
          <a:xfrm>
            <a:off x="108706" y="910168"/>
            <a:ext cx="8932324" cy="5806833"/>
          </a:xfrm>
          <a:prstGeom prst="rect">
            <a:avLst/>
          </a:prstGeom>
          <a:noFill/>
          <a:ln w="9525">
            <a:noFill/>
            <a:miter lim="800000"/>
            <a:headEnd/>
            <a:tailEnd/>
          </a:ln>
        </p:spPr>
      </p:pic>
      <p:sp>
        <p:nvSpPr>
          <p:cNvPr id="100" name="Rectangle 99"/>
          <p:cNvSpPr/>
          <p:nvPr/>
        </p:nvSpPr>
        <p:spPr>
          <a:xfrm>
            <a:off x="641987" y="2967335"/>
            <a:ext cx="7860037" cy="175432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34 Strong Reasons</a:t>
            </a:r>
          </a:p>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To consider Windows 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1"/>
                                        </p:tgtEl>
                                        <p:attrNameLst>
                                          <p:attrName>style.visibility</p:attrName>
                                        </p:attrNameLst>
                                      </p:cBhvr>
                                      <p:to>
                                        <p:strVal val="hidden"/>
                                      </p:to>
                                    </p:set>
                                  </p:childTnLst>
                                </p:cTn>
                              </p:par>
                            </p:childTnLst>
                          </p:cTn>
                        </p:par>
                        <p:par>
                          <p:cTn id="9" fill="hold">
                            <p:stCondLst>
                              <p:cond delay="0"/>
                            </p:stCondLst>
                            <p:childTnLst>
                              <p:par>
                                <p:cTn id="10" presetID="53" presetClass="entr" presetSubtype="0" fill="hold"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1852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1849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1850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1851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1851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1919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61919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19195"/>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19196"/>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1917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619173"/>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619172"/>
                                        </p:tgtEl>
                                        <p:attrNameLst>
                                          <p:attrName>style.visibility</p:attrName>
                                        </p:attrNameLst>
                                      </p:cBhvr>
                                      <p:to>
                                        <p:strVal val="hidden"/>
                                      </p:to>
                                    </p:set>
                                  </p:childTnLst>
                                </p:cTn>
                              </p:par>
                              <p:par>
                                <p:cTn id="41" presetID="1" presetClass="exit" presetSubtype="0" fill="hold" grpId="0" nodeType="withEffect" nodePh="1">
                                  <p:stCondLst>
                                    <p:cond delay="0"/>
                                  </p:stCondLst>
                                  <p:endCondLst>
                                    <p:cond evt="begin" delay="0">
                                      <p:tn val="41"/>
                                    </p:cond>
                                  </p:endCondLst>
                                  <p:childTnLst>
                                    <p:set>
                                      <p:cBhvr>
                                        <p:cTn id="42" dur="1" fill="hold">
                                          <p:stCondLst>
                                            <p:cond delay="0"/>
                                          </p:stCondLst>
                                        </p:cTn>
                                        <p:tgtEl>
                                          <p:spTgt spid="619168"/>
                                        </p:tgtEl>
                                        <p:attrNameLst>
                                          <p:attrName>style.visibility</p:attrName>
                                        </p:attrNameLst>
                                      </p:cBhvr>
                                      <p:to>
                                        <p:strVal val="hidden"/>
                                      </p:to>
                                    </p:set>
                                  </p:childTnLst>
                                </p:cTn>
                              </p:par>
                              <p:par>
                                <p:cTn id="43" presetID="1" presetClass="exit" presetSubtype="0" fill="hold" grpId="0" nodeType="withEffect" nodePh="1">
                                  <p:stCondLst>
                                    <p:cond delay="0"/>
                                  </p:stCondLst>
                                  <p:endCondLst>
                                    <p:cond evt="begin" delay="0">
                                      <p:tn val="43"/>
                                    </p:cond>
                                  </p:endCondLst>
                                  <p:childTnLst>
                                    <p:set>
                                      <p:cBhvr>
                                        <p:cTn id="44" dur="1" fill="hold">
                                          <p:stCondLst>
                                            <p:cond delay="0"/>
                                          </p:stCondLst>
                                        </p:cTn>
                                        <p:tgtEl>
                                          <p:spTgt spid="619167"/>
                                        </p:tgtEl>
                                        <p:attrNameLst>
                                          <p:attrName>style.visibility</p:attrName>
                                        </p:attrNameLst>
                                      </p:cBhvr>
                                      <p:to>
                                        <p:strVal val="hidden"/>
                                      </p:to>
                                    </p:set>
                                  </p:childTnLst>
                                </p:cTn>
                              </p:par>
                              <p:par>
                                <p:cTn id="45" presetID="1" presetClass="exit" presetSubtype="0" fill="hold" grpId="0" nodeType="withEffect" nodePh="1">
                                  <p:stCondLst>
                                    <p:cond delay="0"/>
                                  </p:stCondLst>
                                  <p:endCondLst>
                                    <p:cond evt="begin" delay="0">
                                      <p:tn val="45"/>
                                    </p:cond>
                                  </p:endCondLst>
                                  <p:childTnLst>
                                    <p:set>
                                      <p:cBhvr>
                                        <p:cTn id="46" dur="1" fill="hold">
                                          <p:stCondLst>
                                            <p:cond delay="0"/>
                                          </p:stCondLst>
                                        </p:cTn>
                                        <p:tgtEl>
                                          <p:spTgt spid="61916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19171"/>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619169"/>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619190"/>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619191"/>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61919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1926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19267"/>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19272"/>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619165"/>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619164"/>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619163"/>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619162"/>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619161"/>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619160"/>
                                        </p:tgtEl>
                                        <p:attrNameLst>
                                          <p:attrName>style.visibility</p:attrName>
                                        </p:attrNameLst>
                                      </p:cBhvr>
                                      <p:to>
                                        <p:strVal val="hidden"/>
                                      </p:to>
                                    </p:set>
                                  </p:childTnLst>
                                </p:cTn>
                              </p:par>
                              <p:par>
                                <p:cTn id="75" presetID="1" presetClass="exit" presetSubtype="0" fill="hold" grpId="0" nodeType="withEffect" nodePh="1">
                                  <p:stCondLst>
                                    <p:cond delay="0"/>
                                  </p:stCondLst>
                                  <p:endCondLst>
                                    <p:cond evt="begin" delay="0">
                                      <p:tn val="75"/>
                                    </p:cond>
                                  </p:endCondLst>
                                  <p:childTnLst>
                                    <p:set>
                                      <p:cBhvr>
                                        <p:cTn id="76" dur="1" fill="hold">
                                          <p:stCondLst>
                                            <p:cond delay="0"/>
                                          </p:stCondLst>
                                        </p:cTn>
                                        <p:tgtEl>
                                          <p:spTgt spid="619159"/>
                                        </p:tgtEl>
                                        <p:attrNameLst>
                                          <p:attrName>style.visibility</p:attrName>
                                        </p:attrNameLst>
                                      </p:cBhvr>
                                      <p:to>
                                        <p:strVal val="hidden"/>
                                      </p:to>
                                    </p:set>
                                  </p:childTnLst>
                                </p:cTn>
                              </p:par>
                              <p:par>
                                <p:cTn id="77" presetID="1" presetClass="exit" presetSubtype="0" fill="hold" grpId="0" nodeType="withEffect" nodePh="1">
                                  <p:stCondLst>
                                    <p:cond delay="0"/>
                                  </p:stCondLst>
                                  <p:endCondLst>
                                    <p:cond evt="begin" delay="0">
                                      <p:tn val="77"/>
                                    </p:cond>
                                  </p:endCondLst>
                                  <p:childTnLst>
                                    <p:set>
                                      <p:cBhvr>
                                        <p:cTn id="78" dur="1" fill="hold">
                                          <p:stCondLst>
                                            <p:cond delay="0"/>
                                          </p:stCondLst>
                                        </p:cTn>
                                        <p:tgtEl>
                                          <p:spTgt spid="619158"/>
                                        </p:tgtEl>
                                        <p:attrNameLst>
                                          <p:attrName>style.visibility</p:attrName>
                                        </p:attrNameLst>
                                      </p:cBhvr>
                                      <p:to>
                                        <p:strVal val="hidden"/>
                                      </p:to>
                                    </p:set>
                                  </p:childTnLst>
                                </p:cTn>
                              </p:par>
                              <p:par>
                                <p:cTn id="79" presetID="1" presetClass="exit" presetSubtype="0" fill="hold" grpId="0" nodeType="withEffect" nodePh="1">
                                  <p:stCondLst>
                                    <p:cond delay="0"/>
                                  </p:stCondLst>
                                  <p:endCondLst>
                                    <p:cond evt="begin" delay="0">
                                      <p:tn val="79"/>
                                    </p:cond>
                                  </p:endCondLst>
                                  <p:childTnLst>
                                    <p:set>
                                      <p:cBhvr>
                                        <p:cTn id="80" dur="1" fill="hold">
                                          <p:stCondLst>
                                            <p:cond delay="0"/>
                                          </p:stCondLst>
                                        </p:cTn>
                                        <p:tgtEl>
                                          <p:spTgt spid="619157"/>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619187"/>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619188"/>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61918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19261"/>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61926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619271"/>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619153"/>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619152"/>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619151"/>
                                        </p:tgtEl>
                                        <p:attrNameLst>
                                          <p:attrName>style.visibility</p:attrName>
                                        </p:attrNameLst>
                                      </p:cBhvr>
                                      <p:to>
                                        <p:strVal val="hidden"/>
                                      </p:to>
                                    </p:set>
                                  </p:childTnLst>
                                </p:cTn>
                              </p:par>
                              <p:par>
                                <p:cTn id="99" presetID="1" presetClass="exit" presetSubtype="0" fill="hold" grpId="0" nodeType="withEffect" nodePh="1">
                                  <p:stCondLst>
                                    <p:cond delay="0"/>
                                  </p:stCondLst>
                                  <p:endCondLst>
                                    <p:cond evt="begin" delay="0">
                                      <p:tn val="99"/>
                                    </p:cond>
                                  </p:endCondLst>
                                  <p:childTnLst>
                                    <p:set>
                                      <p:cBhvr>
                                        <p:cTn id="100" dur="1" fill="hold">
                                          <p:stCondLst>
                                            <p:cond delay="0"/>
                                          </p:stCondLst>
                                        </p:cTn>
                                        <p:tgtEl>
                                          <p:spTgt spid="619150"/>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619149"/>
                                        </p:tgtEl>
                                        <p:attrNameLst>
                                          <p:attrName>style.visibility</p:attrName>
                                        </p:attrNameLst>
                                      </p:cBhvr>
                                      <p:to>
                                        <p:strVal val="hidden"/>
                                      </p:to>
                                    </p:set>
                                  </p:childTnLst>
                                </p:cTn>
                              </p:par>
                              <p:par>
                                <p:cTn id="103" presetID="1" presetClass="exit" presetSubtype="0" fill="hold" grpId="0" nodeType="withEffect" nodePh="1">
                                  <p:stCondLst>
                                    <p:cond delay="0"/>
                                  </p:stCondLst>
                                  <p:endCondLst>
                                    <p:cond evt="begin" delay="0">
                                      <p:tn val="103"/>
                                    </p:cond>
                                  </p:endCondLst>
                                  <p:childTnLst>
                                    <p:set>
                                      <p:cBhvr>
                                        <p:cTn id="104" dur="1" fill="hold">
                                          <p:stCondLst>
                                            <p:cond delay="0"/>
                                          </p:stCondLst>
                                        </p:cTn>
                                        <p:tgtEl>
                                          <p:spTgt spid="619148"/>
                                        </p:tgtEl>
                                        <p:attrNameLst>
                                          <p:attrName>style.visibility</p:attrName>
                                        </p:attrNameLst>
                                      </p:cBhvr>
                                      <p:to>
                                        <p:strVal val="hidden"/>
                                      </p:to>
                                    </p:set>
                                  </p:childTnLst>
                                </p:cTn>
                              </p:par>
                              <p:par>
                                <p:cTn id="105" presetID="1" presetClass="exit" presetSubtype="0" fill="hold" grpId="0" nodeType="withEffect">
                                  <p:stCondLst>
                                    <p:cond delay="0"/>
                                  </p:stCondLst>
                                  <p:childTnLst>
                                    <p:set>
                                      <p:cBhvr>
                                        <p:cTn id="106" dur="1" fill="hold">
                                          <p:stCondLst>
                                            <p:cond delay="0"/>
                                          </p:stCondLst>
                                        </p:cTn>
                                        <p:tgtEl>
                                          <p:spTgt spid="619147"/>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619146"/>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619145"/>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619144"/>
                                        </p:tgtEl>
                                        <p:attrNameLst>
                                          <p:attrName>style.visibility</p:attrName>
                                        </p:attrNameLst>
                                      </p:cBhvr>
                                      <p:to>
                                        <p:strVal val="hidden"/>
                                      </p:to>
                                    </p:set>
                                  </p:childTnLst>
                                </p:cTn>
                              </p:par>
                              <p:par>
                                <p:cTn id="113" presetID="1" presetClass="exit" presetSubtype="0" fill="hold" grpId="0" nodeType="withEffect">
                                  <p:stCondLst>
                                    <p:cond delay="0"/>
                                  </p:stCondLst>
                                  <p:childTnLst>
                                    <p:set>
                                      <p:cBhvr>
                                        <p:cTn id="114" dur="1" fill="hold">
                                          <p:stCondLst>
                                            <p:cond delay="0"/>
                                          </p:stCondLst>
                                        </p:cTn>
                                        <p:tgtEl>
                                          <p:spTgt spid="619143"/>
                                        </p:tgtEl>
                                        <p:attrNameLst>
                                          <p:attrName>style.visibility</p:attrName>
                                        </p:attrNameLst>
                                      </p:cBhvr>
                                      <p:to>
                                        <p:strVal val="hidden"/>
                                      </p:to>
                                    </p:set>
                                  </p:childTnLst>
                                </p:cTn>
                              </p:par>
                              <p:par>
                                <p:cTn id="115" presetID="1" presetClass="exit" presetSubtype="0" fill="hold" grpId="0" nodeType="withEffect">
                                  <p:stCondLst>
                                    <p:cond delay="0"/>
                                  </p:stCondLst>
                                  <p:childTnLst>
                                    <p:set>
                                      <p:cBhvr>
                                        <p:cTn id="116" dur="1" fill="hold">
                                          <p:stCondLst>
                                            <p:cond delay="0"/>
                                          </p:stCondLst>
                                        </p:cTn>
                                        <p:tgtEl>
                                          <p:spTgt spid="619142"/>
                                        </p:tgtEl>
                                        <p:attrNameLst>
                                          <p:attrName>style.visibility</p:attrName>
                                        </p:attrNameLst>
                                      </p:cBhvr>
                                      <p:to>
                                        <p:strVal val="hidden"/>
                                      </p:to>
                                    </p:set>
                                  </p:childTnLst>
                                </p:cTn>
                              </p:par>
                              <p:par>
                                <p:cTn id="117" presetID="1" presetClass="exit" presetSubtype="0" fill="hold" grpId="0" nodeType="withEffect" nodePh="1">
                                  <p:stCondLst>
                                    <p:cond delay="0"/>
                                  </p:stCondLst>
                                  <p:endCondLst>
                                    <p:cond evt="begin" delay="0">
                                      <p:tn val="117"/>
                                    </p:cond>
                                  </p:endCondLst>
                                  <p:childTnLst>
                                    <p:set>
                                      <p:cBhvr>
                                        <p:cTn id="118" dur="1" fill="hold">
                                          <p:stCondLst>
                                            <p:cond delay="0"/>
                                          </p:stCondLst>
                                        </p:cTn>
                                        <p:tgtEl>
                                          <p:spTgt spid="619141"/>
                                        </p:tgtEl>
                                        <p:attrNameLst>
                                          <p:attrName>style.visibility</p:attrName>
                                        </p:attrNameLst>
                                      </p:cBhvr>
                                      <p:to>
                                        <p:strVal val="hidden"/>
                                      </p:to>
                                    </p:set>
                                  </p:childTnLst>
                                </p:cTn>
                              </p:par>
                              <p:par>
                                <p:cTn id="119" presetID="1" presetClass="exit" presetSubtype="0" fill="hold" grpId="0" nodeType="withEffect" nodePh="1">
                                  <p:stCondLst>
                                    <p:cond delay="0"/>
                                  </p:stCondLst>
                                  <p:endCondLst>
                                    <p:cond evt="begin" delay="0">
                                      <p:tn val="119"/>
                                    </p:cond>
                                  </p:endCondLst>
                                  <p:childTnLst>
                                    <p:set>
                                      <p:cBhvr>
                                        <p:cTn id="120" dur="1" fill="hold">
                                          <p:stCondLst>
                                            <p:cond delay="0"/>
                                          </p:stCondLst>
                                        </p:cTn>
                                        <p:tgtEl>
                                          <p:spTgt spid="619140"/>
                                        </p:tgtEl>
                                        <p:attrNameLst>
                                          <p:attrName>style.visibility</p:attrName>
                                        </p:attrNameLst>
                                      </p:cBhvr>
                                      <p:to>
                                        <p:strVal val="hidden"/>
                                      </p:to>
                                    </p:set>
                                  </p:childTnLst>
                                </p:cTn>
                              </p:par>
                              <p:par>
                                <p:cTn id="121" presetID="1" presetClass="exit" presetSubtype="0" fill="hold" grpId="0" nodeType="withEffect" nodePh="1">
                                  <p:stCondLst>
                                    <p:cond delay="0"/>
                                  </p:stCondLst>
                                  <p:endCondLst>
                                    <p:cond evt="begin" delay="0">
                                      <p:tn val="121"/>
                                    </p:cond>
                                  </p:endCondLst>
                                  <p:childTnLst>
                                    <p:set>
                                      <p:cBhvr>
                                        <p:cTn id="122" dur="1" fill="hold">
                                          <p:stCondLst>
                                            <p:cond delay="0"/>
                                          </p:stCondLst>
                                        </p:cTn>
                                        <p:tgtEl>
                                          <p:spTgt spid="619139"/>
                                        </p:tgtEl>
                                        <p:attrNameLst>
                                          <p:attrName>style.visibility</p:attrName>
                                        </p:attrNameLst>
                                      </p:cBhvr>
                                      <p:to>
                                        <p:strVal val="hidden"/>
                                      </p:to>
                                    </p:set>
                                  </p:childTnLst>
                                </p:cTn>
                              </p:par>
                              <p:par>
                                <p:cTn id="123" presetID="1" presetClass="exit" presetSubtype="0" fill="hold" grpId="0" nodeType="withEffect">
                                  <p:stCondLst>
                                    <p:cond delay="0"/>
                                  </p:stCondLst>
                                  <p:childTnLst>
                                    <p:set>
                                      <p:cBhvr>
                                        <p:cTn id="124" dur="1" fill="hold">
                                          <p:stCondLst>
                                            <p:cond delay="0"/>
                                          </p:stCondLst>
                                        </p:cTn>
                                        <p:tgtEl>
                                          <p:spTgt spid="619138"/>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619137"/>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619136"/>
                                        </p:tgtEl>
                                        <p:attrNameLst>
                                          <p:attrName>style.visibility</p:attrName>
                                        </p:attrNameLst>
                                      </p:cBhvr>
                                      <p:to>
                                        <p:strVal val="hidden"/>
                                      </p:to>
                                    </p:set>
                                  </p:childTnLst>
                                </p:cTn>
                              </p:par>
                              <p:par>
                                <p:cTn id="129" presetID="1" presetClass="exit" presetSubtype="0" fill="hold" grpId="0" nodeType="withEffect">
                                  <p:stCondLst>
                                    <p:cond delay="0"/>
                                  </p:stCondLst>
                                  <p:childTnLst>
                                    <p:set>
                                      <p:cBhvr>
                                        <p:cTn id="130" dur="1" fill="hold">
                                          <p:stCondLst>
                                            <p:cond delay="0"/>
                                          </p:stCondLst>
                                        </p:cTn>
                                        <p:tgtEl>
                                          <p:spTgt spid="619132"/>
                                        </p:tgtEl>
                                        <p:attrNameLst>
                                          <p:attrName>style.visibility</p:attrName>
                                        </p:attrNameLst>
                                      </p:cBhvr>
                                      <p:to>
                                        <p:strVal val="hidden"/>
                                      </p:to>
                                    </p:set>
                                  </p:childTnLst>
                                </p:cTn>
                              </p:par>
                              <p:par>
                                <p:cTn id="131" presetID="1" presetClass="exit" presetSubtype="0" fill="hold" grpId="0" nodeType="withEffect">
                                  <p:stCondLst>
                                    <p:cond delay="0"/>
                                  </p:stCondLst>
                                  <p:childTnLst>
                                    <p:set>
                                      <p:cBhvr>
                                        <p:cTn id="132" dur="1" fill="hold">
                                          <p:stCondLst>
                                            <p:cond delay="0"/>
                                          </p:stCondLst>
                                        </p:cTn>
                                        <p:tgtEl>
                                          <p:spTgt spid="619131"/>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619130"/>
                                        </p:tgtEl>
                                        <p:attrNameLst>
                                          <p:attrName>style.visibility</p:attrName>
                                        </p:attrNameLst>
                                      </p:cBhvr>
                                      <p:to>
                                        <p:strVal val="hidden"/>
                                      </p:to>
                                    </p:set>
                                  </p:childTnLst>
                                </p:cTn>
                              </p:par>
                              <p:par>
                                <p:cTn id="135" presetID="1" presetClass="exit" presetSubtype="0" fill="hold" grpId="0" nodeType="withEffect">
                                  <p:stCondLst>
                                    <p:cond delay="0"/>
                                  </p:stCondLst>
                                  <p:childTnLst>
                                    <p:set>
                                      <p:cBhvr>
                                        <p:cTn id="136" dur="1" fill="hold">
                                          <p:stCondLst>
                                            <p:cond delay="0"/>
                                          </p:stCondLst>
                                        </p:cTn>
                                        <p:tgtEl>
                                          <p:spTgt spid="619129"/>
                                        </p:tgtEl>
                                        <p:attrNameLst>
                                          <p:attrName>style.visibility</p:attrName>
                                        </p:attrNameLst>
                                      </p:cBhvr>
                                      <p:to>
                                        <p:strVal val="hidden"/>
                                      </p:to>
                                    </p:set>
                                  </p:childTnLst>
                                </p:cTn>
                              </p:par>
                              <p:par>
                                <p:cTn id="137" presetID="1" presetClass="exit" presetSubtype="0" fill="hold" grpId="0" nodeType="withEffect">
                                  <p:stCondLst>
                                    <p:cond delay="0"/>
                                  </p:stCondLst>
                                  <p:childTnLst>
                                    <p:set>
                                      <p:cBhvr>
                                        <p:cTn id="138" dur="1" fill="hold">
                                          <p:stCondLst>
                                            <p:cond delay="0"/>
                                          </p:stCondLst>
                                        </p:cTn>
                                        <p:tgtEl>
                                          <p:spTgt spid="619128"/>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619127"/>
                                        </p:tgtEl>
                                        <p:attrNameLst>
                                          <p:attrName>style.visibility</p:attrName>
                                        </p:attrNameLst>
                                      </p:cBhvr>
                                      <p:to>
                                        <p:strVal val="hidden"/>
                                      </p:to>
                                    </p:set>
                                  </p:childTnLst>
                                </p:cTn>
                              </p:par>
                              <p:par>
                                <p:cTn id="141" presetID="1" presetClass="exit" presetSubtype="0" fill="hold" grpId="0" nodeType="withEffect" nodePh="1">
                                  <p:stCondLst>
                                    <p:cond delay="0"/>
                                  </p:stCondLst>
                                  <p:endCondLst>
                                    <p:cond evt="begin" delay="0">
                                      <p:tn val="141"/>
                                    </p:cond>
                                  </p:endCondLst>
                                  <p:childTnLst>
                                    <p:set>
                                      <p:cBhvr>
                                        <p:cTn id="142" dur="1" fill="hold">
                                          <p:stCondLst>
                                            <p:cond delay="0"/>
                                          </p:stCondLst>
                                        </p:cTn>
                                        <p:tgtEl>
                                          <p:spTgt spid="619126"/>
                                        </p:tgtEl>
                                        <p:attrNameLst>
                                          <p:attrName>style.visibility</p:attrName>
                                        </p:attrNameLst>
                                      </p:cBhvr>
                                      <p:to>
                                        <p:strVal val="hidden"/>
                                      </p:to>
                                    </p:set>
                                  </p:childTnLst>
                                </p:cTn>
                              </p:par>
                              <p:par>
                                <p:cTn id="143" presetID="1" presetClass="exit" presetSubtype="0" fill="hold" grpId="0" nodeType="withEffect" nodePh="1">
                                  <p:stCondLst>
                                    <p:cond delay="0"/>
                                  </p:stCondLst>
                                  <p:endCondLst>
                                    <p:cond evt="begin" delay="0">
                                      <p:tn val="143"/>
                                    </p:cond>
                                  </p:endCondLst>
                                  <p:childTnLst>
                                    <p:set>
                                      <p:cBhvr>
                                        <p:cTn id="144" dur="1" fill="hold">
                                          <p:stCondLst>
                                            <p:cond delay="0"/>
                                          </p:stCondLst>
                                        </p:cTn>
                                        <p:tgtEl>
                                          <p:spTgt spid="619125"/>
                                        </p:tgtEl>
                                        <p:attrNameLst>
                                          <p:attrName>style.visibility</p:attrName>
                                        </p:attrNameLst>
                                      </p:cBhvr>
                                      <p:to>
                                        <p:strVal val="hidden"/>
                                      </p:to>
                                    </p:set>
                                  </p:childTnLst>
                                </p:cTn>
                              </p:par>
                              <p:par>
                                <p:cTn id="145" presetID="1" presetClass="exit" presetSubtype="0" fill="hold" grpId="0" nodeType="withEffect" nodePh="1">
                                  <p:stCondLst>
                                    <p:cond delay="0"/>
                                  </p:stCondLst>
                                  <p:endCondLst>
                                    <p:cond evt="begin" delay="0">
                                      <p:tn val="145"/>
                                    </p:cond>
                                  </p:endCondLst>
                                  <p:childTnLst>
                                    <p:set>
                                      <p:cBhvr>
                                        <p:cTn id="146" dur="1" fill="hold">
                                          <p:stCondLst>
                                            <p:cond delay="0"/>
                                          </p:stCondLst>
                                        </p:cTn>
                                        <p:tgtEl>
                                          <p:spTgt spid="619124"/>
                                        </p:tgtEl>
                                        <p:attrNameLst>
                                          <p:attrName>style.visibility</p:attrName>
                                        </p:attrNameLst>
                                      </p:cBhvr>
                                      <p:to>
                                        <p:strVal val="hidden"/>
                                      </p:to>
                                    </p:set>
                                  </p:childTnLst>
                                </p:cTn>
                              </p:par>
                              <p:par>
                                <p:cTn id="147" presetID="1" presetClass="exit" presetSubtype="0" fill="hold" grpId="0" nodeType="withEffect">
                                  <p:stCondLst>
                                    <p:cond delay="0"/>
                                  </p:stCondLst>
                                  <p:childTnLst>
                                    <p:set>
                                      <p:cBhvr>
                                        <p:cTn id="148" dur="1" fill="hold">
                                          <p:stCondLst>
                                            <p:cond delay="0"/>
                                          </p:stCondLst>
                                        </p:cTn>
                                        <p:tgtEl>
                                          <p:spTgt spid="619175"/>
                                        </p:tgtEl>
                                        <p:attrNameLst>
                                          <p:attrName>style.visibility</p:attrName>
                                        </p:attrNameLst>
                                      </p:cBhvr>
                                      <p:to>
                                        <p:strVal val="hidden"/>
                                      </p:to>
                                    </p:set>
                                  </p:childTnLst>
                                </p:cTn>
                              </p:par>
                              <p:par>
                                <p:cTn id="149" presetID="1" presetClass="exit" presetSubtype="0" fill="hold" grpId="0" nodeType="withEffect">
                                  <p:stCondLst>
                                    <p:cond delay="0"/>
                                  </p:stCondLst>
                                  <p:childTnLst>
                                    <p:set>
                                      <p:cBhvr>
                                        <p:cTn id="150" dur="1" fill="hold">
                                          <p:stCondLst>
                                            <p:cond delay="0"/>
                                          </p:stCondLst>
                                        </p:cTn>
                                        <p:tgtEl>
                                          <p:spTgt spid="619176"/>
                                        </p:tgtEl>
                                        <p:attrNameLst>
                                          <p:attrName>style.visibility</p:attrName>
                                        </p:attrNameLst>
                                      </p:cBhvr>
                                      <p:to>
                                        <p:strVal val="hidden"/>
                                      </p:to>
                                    </p:set>
                                  </p:childTnLst>
                                </p:cTn>
                              </p:par>
                              <p:par>
                                <p:cTn id="151" presetID="1" presetClass="exit" presetSubtype="0" fill="hold" grpId="0" nodeType="withEffect">
                                  <p:stCondLst>
                                    <p:cond delay="0"/>
                                  </p:stCondLst>
                                  <p:childTnLst>
                                    <p:set>
                                      <p:cBhvr>
                                        <p:cTn id="152" dur="1" fill="hold">
                                          <p:stCondLst>
                                            <p:cond delay="0"/>
                                          </p:stCondLst>
                                        </p:cTn>
                                        <p:tgtEl>
                                          <p:spTgt spid="619177"/>
                                        </p:tgtEl>
                                        <p:attrNameLst>
                                          <p:attrName>style.visibility</p:attrName>
                                        </p:attrNameLst>
                                      </p:cBhvr>
                                      <p:to>
                                        <p:strVal val="hidden"/>
                                      </p:to>
                                    </p:set>
                                  </p:childTnLst>
                                </p:cTn>
                              </p:par>
                              <p:par>
                                <p:cTn id="153" presetID="1" presetClass="exit" presetSubtype="0" fill="hold" grpId="0" nodeType="withEffect">
                                  <p:stCondLst>
                                    <p:cond delay="0"/>
                                  </p:stCondLst>
                                  <p:childTnLst>
                                    <p:set>
                                      <p:cBhvr>
                                        <p:cTn id="154" dur="1" fill="hold">
                                          <p:stCondLst>
                                            <p:cond delay="0"/>
                                          </p:stCondLst>
                                        </p:cTn>
                                        <p:tgtEl>
                                          <p:spTgt spid="619179"/>
                                        </p:tgtEl>
                                        <p:attrNameLst>
                                          <p:attrName>style.visibility</p:attrName>
                                        </p:attrNameLst>
                                      </p:cBhvr>
                                      <p:to>
                                        <p:strVal val="hidden"/>
                                      </p:to>
                                    </p:set>
                                  </p:childTnLst>
                                </p:cTn>
                              </p:par>
                              <p:par>
                                <p:cTn id="155" presetID="1" presetClass="exit" presetSubtype="0" fill="hold" grpId="0" nodeType="withEffect">
                                  <p:stCondLst>
                                    <p:cond delay="0"/>
                                  </p:stCondLst>
                                  <p:childTnLst>
                                    <p:set>
                                      <p:cBhvr>
                                        <p:cTn id="156" dur="1" fill="hold">
                                          <p:stCondLst>
                                            <p:cond delay="0"/>
                                          </p:stCondLst>
                                        </p:cTn>
                                        <p:tgtEl>
                                          <p:spTgt spid="619180"/>
                                        </p:tgtEl>
                                        <p:attrNameLst>
                                          <p:attrName>style.visibility</p:attrName>
                                        </p:attrNameLst>
                                      </p:cBhvr>
                                      <p:to>
                                        <p:strVal val="hidden"/>
                                      </p:to>
                                    </p:set>
                                  </p:childTnLst>
                                </p:cTn>
                              </p:par>
                              <p:par>
                                <p:cTn id="157" presetID="1" presetClass="exit" presetSubtype="0" fill="hold" grpId="0" nodeType="withEffect">
                                  <p:stCondLst>
                                    <p:cond delay="0"/>
                                  </p:stCondLst>
                                  <p:childTnLst>
                                    <p:set>
                                      <p:cBhvr>
                                        <p:cTn id="158" dur="1" fill="hold">
                                          <p:stCondLst>
                                            <p:cond delay="0"/>
                                          </p:stCondLst>
                                        </p:cTn>
                                        <p:tgtEl>
                                          <p:spTgt spid="619181"/>
                                        </p:tgtEl>
                                        <p:attrNameLst>
                                          <p:attrName>style.visibility</p:attrName>
                                        </p:attrNameLst>
                                      </p:cBhvr>
                                      <p:to>
                                        <p:strVal val="hidden"/>
                                      </p:to>
                                    </p:set>
                                  </p:childTnLst>
                                </p:cTn>
                              </p:par>
                              <p:par>
                                <p:cTn id="159" presetID="1" presetClass="exit" presetSubtype="0" fill="hold" grpId="0" nodeType="withEffect">
                                  <p:stCondLst>
                                    <p:cond delay="0"/>
                                  </p:stCondLst>
                                  <p:childTnLst>
                                    <p:set>
                                      <p:cBhvr>
                                        <p:cTn id="160" dur="1" fill="hold">
                                          <p:stCondLst>
                                            <p:cond delay="0"/>
                                          </p:stCondLst>
                                        </p:cTn>
                                        <p:tgtEl>
                                          <p:spTgt spid="619182"/>
                                        </p:tgtEl>
                                        <p:attrNameLst>
                                          <p:attrName>style.visibility</p:attrName>
                                        </p:attrNameLst>
                                      </p:cBhvr>
                                      <p:to>
                                        <p:strVal val="hidden"/>
                                      </p:to>
                                    </p:set>
                                  </p:childTnLst>
                                </p:cTn>
                              </p:par>
                              <p:par>
                                <p:cTn id="161" presetID="1" presetClass="exit" presetSubtype="0" fill="hold" grpId="0" nodeType="withEffect">
                                  <p:stCondLst>
                                    <p:cond delay="0"/>
                                  </p:stCondLst>
                                  <p:childTnLst>
                                    <p:set>
                                      <p:cBhvr>
                                        <p:cTn id="162" dur="1" fill="hold">
                                          <p:stCondLst>
                                            <p:cond delay="0"/>
                                          </p:stCondLst>
                                        </p:cTn>
                                        <p:tgtEl>
                                          <p:spTgt spid="619183"/>
                                        </p:tgtEl>
                                        <p:attrNameLst>
                                          <p:attrName>style.visibility</p:attrName>
                                        </p:attrNameLst>
                                      </p:cBhvr>
                                      <p:to>
                                        <p:strVal val="hidden"/>
                                      </p:to>
                                    </p:set>
                                  </p:childTnLst>
                                </p:cTn>
                              </p:par>
                              <p:par>
                                <p:cTn id="163" presetID="1" presetClass="exit" presetSubtype="0" fill="hold" grpId="0" nodeType="withEffect">
                                  <p:stCondLst>
                                    <p:cond delay="0"/>
                                  </p:stCondLst>
                                  <p:childTnLst>
                                    <p:set>
                                      <p:cBhvr>
                                        <p:cTn id="164" dur="1" fill="hold">
                                          <p:stCondLst>
                                            <p:cond delay="0"/>
                                          </p:stCondLst>
                                        </p:cTn>
                                        <p:tgtEl>
                                          <p:spTgt spid="619184"/>
                                        </p:tgtEl>
                                        <p:attrNameLst>
                                          <p:attrName>style.visibility</p:attrName>
                                        </p:attrNameLst>
                                      </p:cBhvr>
                                      <p:to>
                                        <p:strVal val="hidden"/>
                                      </p:to>
                                    </p:set>
                                  </p:childTnLst>
                                </p:cTn>
                              </p:par>
                              <p:par>
                                <p:cTn id="165" presetID="1" presetClass="exit" presetSubtype="0" fill="hold" grpId="0" nodeType="withEffect">
                                  <p:stCondLst>
                                    <p:cond delay="0"/>
                                  </p:stCondLst>
                                  <p:childTnLst>
                                    <p:set>
                                      <p:cBhvr>
                                        <p:cTn id="166" dur="1" fill="hold">
                                          <p:stCondLst>
                                            <p:cond delay="0"/>
                                          </p:stCondLst>
                                        </p:cTn>
                                        <p:tgtEl>
                                          <p:spTgt spid="619186"/>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619258"/>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619259"/>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619260"/>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619263"/>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619264"/>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619265"/>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619268"/>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619269"/>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619270"/>
                                        </p:tgtEl>
                                        <p:attrNameLst>
                                          <p:attrName>style.visibility</p:attrName>
                                        </p:attrNameLst>
                                      </p:cBhvr>
                                      <p:to>
                                        <p:strVal val="hidden"/>
                                      </p:to>
                                    </p:set>
                                  </p:childTnLst>
                                </p:cTn>
                              </p:par>
                              <p:par>
                                <p:cTn id="185" presetID="1" presetClass="exit" presetSubtype="0" fill="hold" grpId="0" nodeType="withEffect">
                                  <p:stCondLst>
                                    <p:cond delay="0"/>
                                  </p:stCondLst>
                                  <p:childTnLst>
                                    <p:set>
                                      <p:cBhvr>
                                        <p:cTn id="186" dur="1" fill="hold">
                                          <p:stCondLst>
                                            <p:cond delay="0"/>
                                          </p:stCondLst>
                                        </p:cTn>
                                        <p:tgtEl>
                                          <p:spTgt spid="619273"/>
                                        </p:tgtEl>
                                        <p:attrNameLst>
                                          <p:attrName>style.visibility</p:attrName>
                                        </p:attrNameLst>
                                      </p:cBhvr>
                                      <p:to>
                                        <p:strVal val="hidden"/>
                                      </p:to>
                                    </p:set>
                                  </p:childTnLst>
                                </p:cTn>
                              </p:par>
                              <p:par>
                                <p:cTn id="187" presetID="1" presetClass="exit" presetSubtype="0" fill="hold" grpId="0" nodeType="withEffect">
                                  <p:stCondLst>
                                    <p:cond delay="0"/>
                                  </p:stCondLst>
                                  <p:childTnLst>
                                    <p:set>
                                      <p:cBhvr>
                                        <p:cTn id="188" dur="1" fill="hold">
                                          <p:stCondLst>
                                            <p:cond delay="0"/>
                                          </p:stCondLst>
                                        </p:cTn>
                                        <p:tgtEl>
                                          <p:spTgt spid="619274"/>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0"/>
                                          </p:stCondLst>
                                        </p:cTn>
                                        <p:tgtEl>
                                          <p:spTgt spid="619275"/>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2"/>
                                        </p:tgtEl>
                                        <p:attrNameLst>
                                          <p:attrName>style.visibility</p:attrName>
                                        </p:attrNameLst>
                                      </p:cBhvr>
                                      <p:to>
                                        <p:strVal val="hidden"/>
                                      </p:to>
                                    </p:set>
                                  </p:childTnLst>
                                </p:cTn>
                              </p:par>
                              <p:par>
                                <p:cTn id="193" presetID="1" presetClass="exit" presetSubtype="0" fill="hold" grpId="0" nodeType="withEffect">
                                  <p:stCondLst>
                                    <p:cond delay="0"/>
                                  </p:stCondLst>
                                  <p:childTnLst>
                                    <p:set>
                                      <p:cBhvr>
                                        <p:cTn id="194" dur="1" fill="hold">
                                          <p:stCondLst>
                                            <p:cond delay="0"/>
                                          </p:stCondLst>
                                        </p:cTn>
                                        <p:tgtEl>
                                          <p:spTgt spid="619300"/>
                                        </p:tgtEl>
                                        <p:attrNameLst>
                                          <p:attrName>style.visibility</p:attrName>
                                        </p:attrNameLst>
                                      </p:cBhvr>
                                      <p:to>
                                        <p:strVal val="hidden"/>
                                      </p:to>
                                    </p:set>
                                  </p:childTnLst>
                                </p:cTn>
                              </p:par>
                              <p:par>
                                <p:cTn id="195" presetID="9" presetClass="emph" presetSubtype="0" nodeType="withEffect">
                                  <p:stCondLst>
                                    <p:cond delay="0"/>
                                  </p:stCondLst>
                                  <p:childTnLst>
                                    <p:set>
                                      <p:cBhvr rctx="PPT">
                                        <p:cTn id="196" dur="indefinite"/>
                                        <p:tgtEl>
                                          <p:spTgt spid="139265"/>
                                        </p:tgtEl>
                                        <p:attrNameLst>
                                          <p:attrName>style.opacity</p:attrName>
                                        </p:attrNameLst>
                                      </p:cBhvr>
                                      <p:to>
                                        <p:strVal val="0.6"/>
                                      </p:to>
                                    </p:set>
                                    <p:animEffect filter="image" prLst="opacity: 0.6">
                                      <p:cBhvr rctx="IE">
                                        <p:cTn id="197" dur="indefinite"/>
                                        <p:tgtEl>
                                          <p:spTgt spid="139265"/>
                                        </p:tgtEl>
                                      </p:cBhvr>
                                    </p:animEffect>
                                  </p:childTnLst>
                                </p:cTn>
                              </p:par>
                            </p:childTnLst>
                          </p:cTn>
                        </p:par>
                        <p:par>
                          <p:cTn id="198" fill="hold">
                            <p:stCondLst>
                              <p:cond delay="0"/>
                            </p:stCondLst>
                            <p:childTnLst>
                              <p:par>
                                <p:cTn id="199" presetID="1" presetClass="entr" presetSubtype="0" fill="hold" grpId="0" nodeType="afterEffect">
                                  <p:stCondLst>
                                    <p:cond delay="0"/>
                                  </p:stCondLst>
                                  <p:childTnLst>
                                    <p:set>
                                      <p:cBhvr>
                                        <p:cTn id="20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p:bldP spid="618513" grpId="0"/>
      <p:bldP spid="618514" grpId="0"/>
      <p:bldP spid="619193" grpId="0" animBg="1"/>
      <p:bldP spid="619194" grpId="0" animBg="1"/>
      <p:bldP spid="619195" grpId="0" animBg="1"/>
      <p:bldP spid="619196" grpId="0" animBg="1"/>
      <p:bldP spid="619174" grpId="0"/>
      <p:bldP spid="619173" grpId="0"/>
      <p:bldP spid="619172" grpId="0"/>
      <p:bldP spid="619168" grpId="0"/>
      <p:bldP spid="619167" grpId="0"/>
      <p:bldP spid="619166" grpId="0"/>
      <p:bldP spid="619171" grpId="0" animBg="1"/>
      <p:bldP spid="619169" grpId="0" animBg="1"/>
      <p:bldP spid="619190" grpId="0" animBg="1"/>
      <p:bldP spid="619191" grpId="0" animBg="1"/>
      <p:bldP spid="619192" grpId="0" animBg="1"/>
      <p:bldP spid="619165" grpId="0"/>
      <p:bldP spid="619164" grpId="0"/>
      <p:bldP spid="619163" grpId="0"/>
      <p:bldP spid="619162" grpId="0"/>
      <p:bldP spid="619161" grpId="0"/>
      <p:bldP spid="619160" grpId="0"/>
      <p:bldP spid="619159" grpId="0"/>
      <p:bldP spid="619158" grpId="0"/>
      <p:bldP spid="619157" grpId="0"/>
      <p:bldP spid="619187" grpId="0" animBg="1"/>
      <p:bldP spid="619188" grpId="0" animBg="1"/>
      <p:bldP spid="619189" grpId="0" animBg="1"/>
      <p:bldP spid="619153" grpId="0"/>
      <p:bldP spid="619152" grpId="0"/>
      <p:bldP spid="619151" grpId="0"/>
      <p:bldP spid="619150" grpId="0"/>
      <p:bldP spid="619149" grpId="0"/>
      <p:bldP spid="619148" grpId="0"/>
      <p:bldP spid="619147" grpId="0"/>
      <p:bldP spid="619146" grpId="0"/>
      <p:bldP spid="619145" grpId="0"/>
      <p:bldP spid="619144" grpId="0"/>
      <p:bldP spid="619143" grpId="0"/>
      <p:bldP spid="619142" grpId="0"/>
      <p:bldP spid="619141" grpId="0"/>
      <p:bldP spid="619140" grpId="0"/>
      <p:bldP spid="619139" grpId="0"/>
      <p:bldP spid="619138" grpId="0"/>
      <p:bldP spid="619137" grpId="0"/>
      <p:bldP spid="619136" grpId="0"/>
      <p:bldP spid="619132" grpId="0"/>
      <p:bldP spid="619131" grpId="0"/>
      <p:bldP spid="619130" grpId="0"/>
      <p:bldP spid="619129" grpId="0"/>
      <p:bldP spid="619128" grpId="0"/>
      <p:bldP spid="619127" grpId="0"/>
      <p:bldP spid="619126" grpId="0"/>
      <p:bldP spid="619125" grpId="0"/>
      <p:bldP spid="619124" grpId="0"/>
      <p:bldP spid="619175" grpId="0" animBg="1"/>
      <p:bldP spid="619176" grpId="0" animBg="1"/>
      <p:bldP spid="619177" grpId="0" animBg="1"/>
      <p:bldP spid="619179" grpId="0" animBg="1"/>
      <p:bldP spid="619180" grpId="0" animBg="1"/>
      <p:bldP spid="619181" grpId="0" animBg="1"/>
      <p:bldP spid="619182" grpId="0" animBg="1"/>
      <p:bldP spid="619183" grpId="0" animBg="1"/>
      <p:bldP spid="619184" grpId="0" animBg="1"/>
      <p:bldP spid="619186" grpId="0" animBg="1"/>
      <p:bldP spid="619273" grpId="0"/>
      <p:bldP spid="619274" grpId="0"/>
      <p:bldP spid="619275" grpId="0"/>
      <p:bldP spid="619300" grpId="0" animBg="1"/>
      <p:bldP spid="10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1" name="Picture 2" descr="3d-gel-clipboard"/>
          <p:cNvPicPr>
            <a:picLocks noChangeAspect="1" noChangeArrowheads="1"/>
          </p:cNvPicPr>
          <p:nvPr/>
        </p:nvPicPr>
        <p:blipFill>
          <a:blip r:embed="rId3" cstate="email">
            <a:lum bright="-18000"/>
          </a:blip>
          <a:srcRect/>
          <a:stretch>
            <a:fillRect/>
          </a:stretch>
        </p:blipFill>
        <p:spPr bwMode="auto">
          <a:xfrm>
            <a:off x="2565192" y="838201"/>
            <a:ext cx="4463936" cy="5191124"/>
          </a:xfrm>
          <a:prstGeom prst="rect">
            <a:avLst/>
          </a:prstGeom>
          <a:noFill/>
          <a:ln w="9525">
            <a:noFill/>
            <a:miter lim="800000"/>
            <a:headEnd/>
            <a:tailEnd/>
          </a:ln>
        </p:spPr>
      </p:pic>
      <p:pic>
        <p:nvPicPr>
          <p:cNvPr id="56325" name="Picture 3" descr="gel-pen"/>
          <p:cNvPicPr>
            <a:picLocks noChangeAspect="1" noChangeArrowheads="1"/>
          </p:cNvPicPr>
          <p:nvPr/>
        </p:nvPicPr>
        <p:blipFill>
          <a:blip r:embed="rId4" cstate="email"/>
          <a:srcRect/>
          <a:stretch>
            <a:fillRect/>
          </a:stretch>
        </p:blipFill>
        <p:spPr bwMode="auto">
          <a:xfrm rot="598195">
            <a:off x="7199221" y="986616"/>
            <a:ext cx="1035050" cy="3381375"/>
          </a:xfrm>
          <a:prstGeom prst="rect">
            <a:avLst/>
          </a:prstGeom>
          <a:noFill/>
          <a:ln w="9525">
            <a:noFill/>
            <a:miter lim="800000"/>
            <a:headEnd/>
            <a:tailEnd/>
          </a:ln>
        </p:spPr>
      </p:pic>
      <p:pic>
        <p:nvPicPr>
          <p:cNvPr id="56322" name="Picture 15" descr="black gradient"/>
          <p:cNvPicPr>
            <a:picLocks noChangeAspect="1" noChangeArrowheads="1"/>
          </p:cNvPicPr>
          <p:nvPr/>
        </p:nvPicPr>
        <p:blipFill>
          <a:blip r:embed="rId5" cstate="email"/>
          <a:srcRect/>
          <a:stretch>
            <a:fillRect/>
          </a:stretch>
        </p:blipFill>
        <p:spPr bwMode="auto">
          <a:xfrm>
            <a:off x="1844675" y="3201988"/>
            <a:ext cx="8051800" cy="666750"/>
          </a:xfrm>
          <a:prstGeom prst="rect">
            <a:avLst/>
          </a:prstGeom>
          <a:noFill/>
          <a:ln w="9525">
            <a:noFill/>
            <a:miter lim="800000"/>
            <a:headEnd/>
            <a:tailEnd/>
          </a:ln>
        </p:spPr>
      </p:pic>
      <p:pic>
        <p:nvPicPr>
          <p:cNvPr id="56323" name="Picture 16" descr="black gradient"/>
          <p:cNvPicPr>
            <a:picLocks noChangeAspect="1" noChangeArrowheads="1"/>
          </p:cNvPicPr>
          <p:nvPr/>
        </p:nvPicPr>
        <p:blipFill>
          <a:blip r:embed="rId5" cstate="email"/>
          <a:srcRect/>
          <a:stretch>
            <a:fillRect/>
          </a:stretch>
        </p:blipFill>
        <p:spPr bwMode="auto">
          <a:xfrm>
            <a:off x="2728913" y="4306888"/>
            <a:ext cx="7462837" cy="666750"/>
          </a:xfrm>
          <a:prstGeom prst="rect">
            <a:avLst/>
          </a:prstGeom>
          <a:noFill/>
          <a:ln w="9525">
            <a:noFill/>
            <a:miter lim="800000"/>
            <a:headEnd/>
            <a:tailEnd/>
          </a:ln>
        </p:spPr>
      </p:pic>
      <p:pic>
        <p:nvPicPr>
          <p:cNvPr id="56327" name="Picture 7" descr="check box"/>
          <p:cNvPicPr>
            <a:picLocks noChangeAspect="1" noChangeArrowheads="1"/>
          </p:cNvPicPr>
          <p:nvPr/>
        </p:nvPicPr>
        <p:blipFill>
          <a:blip r:embed="rId6" cstate="email"/>
          <a:srcRect/>
          <a:stretch>
            <a:fillRect/>
          </a:stretch>
        </p:blipFill>
        <p:spPr bwMode="auto">
          <a:xfrm>
            <a:off x="1814513" y="3019425"/>
            <a:ext cx="931862" cy="885825"/>
          </a:xfrm>
          <a:prstGeom prst="rect">
            <a:avLst/>
          </a:prstGeom>
          <a:noFill/>
          <a:ln w="9525">
            <a:noFill/>
            <a:miter lim="800000"/>
            <a:headEnd/>
            <a:tailEnd/>
          </a:ln>
        </p:spPr>
      </p:pic>
      <p:pic>
        <p:nvPicPr>
          <p:cNvPr id="56328" name="Picture 12" descr="check box"/>
          <p:cNvPicPr>
            <a:picLocks noChangeAspect="1" noChangeArrowheads="1"/>
          </p:cNvPicPr>
          <p:nvPr/>
        </p:nvPicPr>
        <p:blipFill>
          <a:blip r:embed="rId6" cstate="email"/>
          <a:srcRect/>
          <a:stretch>
            <a:fillRect/>
          </a:stretch>
        </p:blipFill>
        <p:spPr bwMode="auto">
          <a:xfrm>
            <a:off x="2736850" y="4116388"/>
            <a:ext cx="931863" cy="885825"/>
          </a:xfrm>
          <a:prstGeom prst="rect">
            <a:avLst/>
          </a:prstGeom>
          <a:noFill/>
          <a:ln w="9525">
            <a:noFill/>
            <a:miter lim="800000"/>
            <a:headEnd/>
            <a:tailEnd/>
          </a:ln>
        </p:spPr>
      </p:pic>
      <p:sp>
        <p:nvSpPr>
          <p:cNvPr id="56331" name="Rectangle 9"/>
          <p:cNvSpPr>
            <a:spLocks noChangeArrowheads="1"/>
          </p:cNvSpPr>
          <p:nvPr/>
        </p:nvSpPr>
        <p:spPr bwMode="white">
          <a:xfrm>
            <a:off x="3686026" y="4306887"/>
            <a:ext cx="5457974" cy="646331"/>
          </a:xfrm>
          <a:prstGeom prst="rect">
            <a:avLst/>
          </a:prstGeom>
          <a:noFill/>
          <a:ln w="9525" algn="ctr">
            <a:noFill/>
            <a:miter lim="800000"/>
            <a:headEnd/>
            <a:tailEnd/>
          </a:ln>
        </p:spPr>
        <p:txBody>
          <a:bodyPr wrap="square">
            <a:spAutoFit/>
          </a:bodyPr>
          <a:lstStyle/>
          <a:p>
            <a:pPr marL="0" lvl="1" defTabSz="-13873163" eaLnBrk="0" hangingPunct="0">
              <a:lnSpc>
                <a:spcPct val="90000"/>
              </a:lnSpc>
              <a:buClr>
                <a:srgbClr val="DBB7FF"/>
              </a:buClr>
              <a:buSzPct val="95000"/>
              <a:defRPr/>
            </a:pPr>
            <a:r>
              <a:rPr lang="en-US" sz="2000" i="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Let us provide methods to develop an integrated implementation roadmap</a:t>
            </a:r>
            <a:endParaRPr lang="en-US" sz="2000" i="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pic>
        <p:nvPicPr>
          <p:cNvPr id="56332" name="Picture 15" descr="black gradient"/>
          <p:cNvPicPr>
            <a:picLocks noChangeAspect="1" noChangeArrowheads="1"/>
          </p:cNvPicPr>
          <p:nvPr/>
        </p:nvPicPr>
        <p:blipFill>
          <a:blip r:embed="rId5" cstate="email"/>
          <a:srcRect/>
          <a:stretch>
            <a:fillRect/>
          </a:stretch>
        </p:blipFill>
        <p:spPr bwMode="auto">
          <a:xfrm>
            <a:off x="1031875" y="2241550"/>
            <a:ext cx="8483186" cy="666750"/>
          </a:xfrm>
          <a:prstGeom prst="rect">
            <a:avLst/>
          </a:prstGeom>
          <a:noFill/>
          <a:ln w="9525">
            <a:noFill/>
            <a:miter lim="800000"/>
            <a:headEnd/>
            <a:tailEnd/>
          </a:ln>
        </p:spPr>
      </p:pic>
      <p:pic>
        <p:nvPicPr>
          <p:cNvPr id="56334" name="Picture 7" descr="check box"/>
          <p:cNvPicPr>
            <a:picLocks noChangeAspect="1" noChangeArrowheads="1"/>
          </p:cNvPicPr>
          <p:nvPr/>
        </p:nvPicPr>
        <p:blipFill>
          <a:blip r:embed="rId6" cstate="email"/>
          <a:srcRect/>
          <a:stretch>
            <a:fillRect/>
          </a:stretch>
        </p:blipFill>
        <p:spPr bwMode="auto">
          <a:xfrm>
            <a:off x="1014413" y="2055813"/>
            <a:ext cx="931862" cy="885825"/>
          </a:xfrm>
          <a:prstGeom prst="rect">
            <a:avLst/>
          </a:prstGeom>
          <a:noFill/>
          <a:ln w="9525">
            <a:noFill/>
            <a:miter lim="800000"/>
            <a:headEnd/>
            <a:tailEnd/>
          </a:ln>
        </p:spPr>
      </p:pic>
      <p:sp>
        <p:nvSpPr>
          <p:cNvPr id="56335" name="Title 19"/>
          <p:cNvSpPr>
            <a:spLocks noGrp="1"/>
          </p:cNvSpPr>
          <p:nvPr>
            <p:ph type="title" idx="4294967295"/>
          </p:nvPr>
        </p:nvSpPr>
        <p:spPr>
          <a:xfrm>
            <a:off x="133350" y="104775"/>
            <a:ext cx="4433888" cy="507831"/>
          </a:xfrm>
          <a:noFill/>
        </p:spPr>
        <p:txBody>
          <a:bodyPr/>
          <a:lstStyle/>
          <a:p>
            <a:pPr>
              <a:defRPr/>
            </a:pPr>
            <a:r>
              <a:rPr lang="en-US" dirty="0" smtClean="0"/>
              <a:t>Next Steps</a:t>
            </a:r>
          </a:p>
        </p:txBody>
      </p:sp>
      <p:sp>
        <p:nvSpPr>
          <p:cNvPr id="56329" name="Rectangle 13"/>
          <p:cNvSpPr>
            <a:spLocks noChangeArrowheads="1"/>
          </p:cNvSpPr>
          <p:nvPr/>
        </p:nvSpPr>
        <p:spPr bwMode="white">
          <a:xfrm>
            <a:off x="1939959" y="2238781"/>
            <a:ext cx="7204041" cy="369332"/>
          </a:xfrm>
          <a:prstGeom prst="rect">
            <a:avLst/>
          </a:prstGeom>
          <a:noFill/>
          <a:ln w="9525" algn="ctr">
            <a:noFill/>
            <a:miter lim="800000"/>
            <a:headEnd/>
            <a:tailEnd/>
          </a:ln>
        </p:spPr>
        <p:txBody>
          <a:bodyPr wrap="square">
            <a:spAutoFit/>
          </a:bodyPr>
          <a:lstStyle/>
          <a:p>
            <a:pPr marL="0" lvl="1" defTabSz="-13873163" eaLnBrk="0" hangingPunct="0">
              <a:lnSpc>
                <a:spcPct val="90000"/>
              </a:lnSpc>
              <a:buClr>
                <a:srgbClr val="DBB7FF"/>
              </a:buClr>
              <a:buSzPct val="95000"/>
              <a:defRPr/>
            </a:pPr>
            <a:r>
              <a:rPr lang="en-US" sz="2000" i="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Review your application compatibility process and </a:t>
            </a:r>
            <a:r>
              <a:rPr lang="en-US" sz="2000" i="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startegy</a:t>
            </a:r>
            <a:endParaRPr lang="en-US" sz="2000" i="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20" name="Slide Number Placeholder 19"/>
          <p:cNvSpPr>
            <a:spLocks noGrp="1"/>
          </p:cNvSpPr>
          <p:nvPr>
            <p:ph type="sldNum" sz="quarter" idx="4294967295"/>
          </p:nvPr>
        </p:nvSpPr>
        <p:spPr>
          <a:xfrm>
            <a:off x="0" y="6677025"/>
            <a:ext cx="1047750" cy="180975"/>
          </a:xfrm>
          <a:prstGeom prst="rect">
            <a:avLst/>
          </a:prstGeom>
        </p:spPr>
        <p:txBody>
          <a:bodyPr/>
          <a:lstStyle/>
          <a:p>
            <a:fld id="{7DEF32B4-1830-49DE-AE9B-0FCC92E8E6A6}" type="slidenum">
              <a:rPr lang="en-US" smtClean="0">
                <a:solidFill>
                  <a:srgbClr val="FFFFFF"/>
                </a:solidFill>
              </a:rPr>
              <a:pPr/>
              <a:t>46</a:t>
            </a:fld>
            <a:endParaRPr lang="en-US">
              <a:solidFill>
                <a:srgbClr val="FFFFFF"/>
              </a:solidFill>
            </a:endParaRPr>
          </a:p>
        </p:txBody>
      </p:sp>
      <p:sp>
        <p:nvSpPr>
          <p:cNvPr id="21" name="Rectangle 9"/>
          <p:cNvSpPr>
            <a:spLocks noChangeArrowheads="1"/>
          </p:cNvSpPr>
          <p:nvPr/>
        </p:nvSpPr>
        <p:spPr bwMode="white">
          <a:xfrm>
            <a:off x="2819400" y="3200400"/>
            <a:ext cx="6019800" cy="646331"/>
          </a:xfrm>
          <a:prstGeom prst="rect">
            <a:avLst/>
          </a:prstGeom>
          <a:noFill/>
          <a:ln w="9525" algn="ctr">
            <a:noFill/>
            <a:miter lim="800000"/>
            <a:headEnd/>
            <a:tailEnd/>
          </a:ln>
        </p:spPr>
        <p:txBody>
          <a:bodyPr wrap="square">
            <a:spAutoFit/>
          </a:bodyPr>
          <a:lstStyle/>
          <a:p>
            <a:pPr marL="0" lvl="1" defTabSz="-13873163" eaLnBrk="0" hangingPunct="0">
              <a:lnSpc>
                <a:spcPct val="90000"/>
              </a:lnSpc>
              <a:buClr>
                <a:srgbClr val="DBB7FF"/>
              </a:buClr>
              <a:buSzPct val="95000"/>
              <a:defRPr/>
            </a:pPr>
            <a:r>
              <a:rPr lang="en-US" sz="2000" i="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Lets build a pilot and a Windows 7 golden image that can be deployed to that pilot </a:t>
            </a:r>
            <a:endParaRPr lang="en-US" sz="2000" i="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Thank You</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cstate="email"/>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cstate="email"/>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cstate="email"/>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cstate="email"/>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cstate="email"/>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43198"/>
          </a:xfrm>
        </p:spPr>
        <p:txBody>
          <a:bodyPr/>
          <a:lstStyle/>
          <a:p>
            <a:r>
              <a:rPr lang="en-US" sz="3200" dirty="0" smtClean="0"/>
              <a:t>What is the recommended HW / SW refresh cycle?</a:t>
            </a:r>
            <a:endParaRPr lang="en-US" sz="3200" dirty="0"/>
          </a:p>
        </p:txBody>
      </p:sp>
      <p:pic>
        <p:nvPicPr>
          <p:cNvPr id="5121" name="Picture 1" descr="http://na2.www.gartner.com/images/x.gif;pvc1a35b670156b4cf"/>
          <p:cNvPicPr>
            <a:picLocks noChangeAspect="1" noChangeArrowheads="1"/>
          </p:cNvPicPr>
          <p:nvPr/>
        </p:nvPicPr>
        <p:blipFill>
          <a:blip r:embed="rId3" cstate="email"/>
          <a:srcRect/>
          <a:stretch>
            <a:fillRect/>
          </a:stretch>
        </p:blipFill>
        <p:spPr bwMode="auto">
          <a:xfrm>
            <a:off x="0" y="0"/>
            <a:ext cx="9525" cy="47625"/>
          </a:xfrm>
          <a:prstGeom prst="rect">
            <a:avLst/>
          </a:prstGeom>
          <a:noFill/>
        </p:spPr>
      </p:pic>
      <p:pic>
        <p:nvPicPr>
          <p:cNvPr id="1026" name="Picture 2"/>
          <p:cNvPicPr>
            <a:picLocks noChangeAspect="1" noChangeArrowheads="1"/>
          </p:cNvPicPr>
          <p:nvPr/>
        </p:nvPicPr>
        <p:blipFill>
          <a:blip r:embed="rId4" cstate="email"/>
          <a:srcRect/>
          <a:stretch>
            <a:fillRect/>
          </a:stretch>
        </p:blipFill>
        <p:spPr bwMode="auto">
          <a:xfrm>
            <a:off x="727674" y="868919"/>
            <a:ext cx="4415524" cy="2973862"/>
          </a:xfrm>
          <a:prstGeom prst="rect">
            <a:avLst/>
          </a:prstGeom>
          <a:noFill/>
          <a:ln w="9525">
            <a:noFill/>
            <a:miter lim="800000"/>
            <a:headEnd/>
            <a:tailEnd/>
          </a:ln>
        </p:spPr>
      </p:pic>
      <p:graphicFrame>
        <p:nvGraphicFramePr>
          <p:cNvPr id="31" name="Table 30"/>
          <p:cNvGraphicFramePr>
            <a:graphicFrameLocks noGrp="1"/>
          </p:cNvGraphicFramePr>
          <p:nvPr/>
        </p:nvGraphicFramePr>
        <p:xfrm>
          <a:off x="706501" y="4087764"/>
          <a:ext cx="8032749" cy="1916077"/>
        </p:xfrm>
        <a:graphic>
          <a:graphicData uri="http://schemas.openxmlformats.org/drawingml/2006/table">
            <a:tbl>
              <a:tblPr>
                <a:tableStyleId>{306799F8-075E-4A3A-A7F6-7FBC6576F1A4}</a:tableStyleId>
              </a:tblPr>
              <a:tblGrid>
                <a:gridCol w="1276565"/>
                <a:gridCol w="2004416"/>
                <a:gridCol w="1244511"/>
                <a:gridCol w="1357648"/>
                <a:gridCol w="2149609"/>
              </a:tblGrid>
              <a:tr h="522460">
                <a:tc>
                  <a:txBody>
                    <a:bodyPr/>
                    <a:lstStyle/>
                    <a:p>
                      <a:pPr marL="0" marR="0" algn="ctr">
                        <a:spcBef>
                          <a:spcPts val="0"/>
                        </a:spcBef>
                        <a:spcAft>
                          <a:spcPts val="0"/>
                        </a:spcAft>
                      </a:pPr>
                      <a:r>
                        <a:rPr lang="en-US" sz="1200" dirty="0"/>
                        <a:t>Source</a:t>
                      </a:r>
                      <a:endParaRPr lang="en-US" sz="1400" b="1"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t>Core/Focus</a:t>
                      </a:r>
                      <a:endParaRPr lang="en-US" sz="1400" b="1"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t>Cost-of-Money</a:t>
                      </a:r>
                      <a:endParaRPr lang="en-US" sz="1400" dirty="0"/>
                    </a:p>
                    <a:p>
                      <a:pPr marL="0" marR="0" algn="ctr">
                        <a:spcBef>
                          <a:spcPts val="0"/>
                        </a:spcBef>
                        <a:spcAft>
                          <a:spcPts val="0"/>
                        </a:spcAft>
                      </a:pPr>
                      <a:r>
                        <a:rPr lang="en-US" sz="1200" dirty="0"/>
                        <a:t>Considerations</a:t>
                      </a:r>
                      <a:endParaRPr lang="en-US" sz="1400" b="1"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smtClean="0"/>
                        <a:t>End User Computing</a:t>
                      </a:r>
                      <a:endParaRPr lang="en-US" sz="1400" dirty="0"/>
                    </a:p>
                    <a:p>
                      <a:pPr marL="0" marR="0" algn="ctr">
                        <a:spcBef>
                          <a:spcPts val="0"/>
                        </a:spcBef>
                        <a:spcAft>
                          <a:spcPts val="0"/>
                        </a:spcAft>
                      </a:pPr>
                      <a:r>
                        <a:rPr lang="en-US" sz="1200" dirty="0"/>
                        <a:t>Costs?</a:t>
                      </a:r>
                      <a:endParaRPr lang="en-US" sz="1400" b="1"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t>Recommended</a:t>
                      </a:r>
                      <a:endParaRPr lang="en-US" sz="1400" b="1"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63126">
                <a:tc>
                  <a:txBody>
                    <a:bodyPr/>
                    <a:lstStyle/>
                    <a:p>
                      <a:pPr marL="0" marR="0" algn="ctr">
                        <a:spcBef>
                          <a:spcPts val="0"/>
                        </a:spcBef>
                        <a:spcAft>
                          <a:spcPts val="0"/>
                        </a:spcAft>
                      </a:pPr>
                      <a:r>
                        <a:rPr lang="en-US" sz="1100" dirty="0"/>
                        <a:t>Giga</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Standardization; Costs and Risks</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No</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t>No</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3 years</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9640">
                <a:tc>
                  <a:txBody>
                    <a:bodyPr/>
                    <a:lstStyle/>
                    <a:p>
                      <a:pPr marL="0" marR="0" algn="ctr">
                        <a:spcBef>
                          <a:spcPts val="0"/>
                        </a:spcBef>
                        <a:spcAft>
                          <a:spcPts val="0"/>
                        </a:spcAft>
                      </a:pPr>
                      <a:r>
                        <a:rPr lang="en-US" sz="1100"/>
                        <a:t>Intel</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Very ‘Hard’ Cost</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Some</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No</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3 years</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9640">
                <a:tc>
                  <a:txBody>
                    <a:bodyPr/>
                    <a:lstStyle/>
                    <a:p>
                      <a:pPr marL="0" marR="0" algn="ctr">
                        <a:spcBef>
                          <a:spcPts val="0"/>
                        </a:spcBef>
                        <a:spcAft>
                          <a:spcPts val="0"/>
                        </a:spcAft>
                      </a:pPr>
                      <a:r>
                        <a:rPr lang="en-US" sz="1100"/>
                        <a:t>Forrester</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Survey Data</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No</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No</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3 years</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9640">
                <a:tc>
                  <a:txBody>
                    <a:bodyPr/>
                    <a:lstStyle/>
                    <a:p>
                      <a:pPr marL="0" marR="0" algn="ctr">
                        <a:spcBef>
                          <a:spcPts val="0"/>
                        </a:spcBef>
                        <a:spcAft>
                          <a:spcPts val="0"/>
                        </a:spcAft>
                      </a:pPr>
                      <a:r>
                        <a:rPr lang="en-US" sz="1100"/>
                        <a:t>Wipro</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t>Standardization</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No</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No</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2-3 years</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9281">
                <a:tc>
                  <a:txBody>
                    <a:bodyPr/>
                    <a:lstStyle/>
                    <a:p>
                      <a:pPr marL="0" marR="0" algn="ctr">
                        <a:spcBef>
                          <a:spcPts val="0"/>
                        </a:spcBef>
                        <a:spcAft>
                          <a:spcPts val="0"/>
                        </a:spcAft>
                      </a:pPr>
                      <a:r>
                        <a:rPr lang="en-US" sz="1100"/>
                        <a:t>Robert Francis Group</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Very ‘ Hard’ Cost; NPV</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t>Yes</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No</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3 years</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111">
                <a:tc>
                  <a:txBody>
                    <a:bodyPr/>
                    <a:lstStyle/>
                    <a:p>
                      <a:pPr marL="0" marR="0" algn="ctr">
                        <a:spcBef>
                          <a:spcPts val="0"/>
                        </a:spcBef>
                        <a:spcAft>
                          <a:spcPts val="0"/>
                        </a:spcAft>
                      </a:pPr>
                      <a:r>
                        <a:rPr lang="en-US" sz="1100"/>
                        <a:t>Gartner</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t>Technology Substrate</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t>No</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t>Yes</a:t>
                      </a:r>
                      <a:endParaRPr lang="en-US" sz="120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t>2-5 years (varies)</a:t>
                      </a:r>
                      <a:endParaRPr lang="en-US" sz="1200" dirty="0">
                        <a:latin typeface="Times New Roman"/>
                        <a:ea typeface="Calibri"/>
                        <a:cs typeface="Times New Roman"/>
                      </a:endParaRPr>
                    </a:p>
                  </a:txBody>
                  <a:tcPr marL="69877" marR="69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2" name="Rectangle 31"/>
          <p:cNvSpPr/>
          <p:nvPr/>
        </p:nvSpPr>
        <p:spPr>
          <a:xfrm>
            <a:off x="5474526" y="890651"/>
            <a:ext cx="3288474" cy="2846933"/>
          </a:xfrm>
          <a:prstGeom prst="rect">
            <a:avLst/>
          </a:prstGeom>
        </p:spPr>
        <p:txBody>
          <a:bodyPr wrap="square">
            <a:spAutoFit/>
          </a:bodyPr>
          <a:lstStyle/>
          <a:p>
            <a:pPr marL="111125" indent="-111125"/>
            <a:r>
              <a:rPr lang="es-MX" sz="1100" dirty="0" err="1" smtClean="0"/>
              <a:t>Sources</a:t>
            </a:r>
            <a:r>
              <a:rPr lang="es-MX" sz="1100" dirty="0" smtClean="0"/>
              <a:t>:</a:t>
            </a:r>
            <a:endParaRPr lang="en-US" sz="1100" dirty="0" smtClean="0"/>
          </a:p>
          <a:p>
            <a:pPr marL="111125" indent="-111125">
              <a:buFont typeface="Arial" pitchFamily="34" charset="0"/>
              <a:buChar char="•"/>
            </a:pPr>
            <a:r>
              <a:rPr lang="en-US" sz="1050" dirty="0" smtClean="0"/>
              <a:t>MACQUARIE EQUIPMENT FINANCE, </a:t>
            </a:r>
            <a:r>
              <a:rPr lang="es-MX" sz="1050" dirty="0" smtClean="0"/>
              <a:t>“</a:t>
            </a:r>
            <a:r>
              <a:rPr lang="en-US" sz="1050" dirty="0" smtClean="0"/>
              <a:t>Desktop Refresh Cycles”, MAY 2008</a:t>
            </a:r>
          </a:p>
          <a:p>
            <a:pPr marL="111125" indent="-111125">
              <a:buFont typeface="Arial" pitchFamily="34" charset="0"/>
              <a:buChar char="•"/>
            </a:pPr>
            <a:r>
              <a:rPr lang="en-US" sz="1050" dirty="0" smtClean="0"/>
              <a:t>Forrester Document #32736; Available for a fee at </a:t>
            </a:r>
            <a:r>
              <a:rPr lang="en-US" sz="1050" dirty="0" smtClean="0">
                <a:hlinkClick r:id="rId5"/>
              </a:rPr>
              <a:t>www.forrester.com/research/legacyIT/excerpt</a:t>
            </a:r>
            <a:endParaRPr lang="en-US" sz="1050" dirty="0" smtClean="0"/>
          </a:p>
          <a:p>
            <a:pPr marL="111125" indent="-111125">
              <a:buFont typeface="Arial" pitchFamily="34" charset="0"/>
              <a:buChar char="•"/>
            </a:pPr>
            <a:r>
              <a:rPr lang="en-US" sz="1050" dirty="0" smtClean="0"/>
              <a:t>Intel IT Document #3000827-002; Available at </a:t>
            </a:r>
            <a:r>
              <a:rPr lang="en-US" sz="1050" dirty="0" smtClean="0">
                <a:hlinkClick r:id="rId6"/>
              </a:rPr>
              <a:t>www.intel.com</a:t>
            </a:r>
            <a:endParaRPr lang="en-US" sz="1050" dirty="0" smtClean="0"/>
          </a:p>
          <a:p>
            <a:pPr marL="111125" indent="-111125">
              <a:buFont typeface="Arial" pitchFamily="34" charset="0"/>
              <a:buChar char="•"/>
            </a:pPr>
            <a:r>
              <a:rPr lang="en-US" sz="1050" dirty="0" smtClean="0"/>
              <a:t>Forrester Document #35832; Available for a fee at </a:t>
            </a:r>
            <a:r>
              <a:rPr lang="en-US" sz="1050" dirty="0" smtClean="0">
                <a:hlinkClick r:id="rId7"/>
              </a:rPr>
              <a:t>www.forrester.com/research/document/excerpt</a:t>
            </a:r>
            <a:endParaRPr lang="en-US" sz="1050" dirty="0" smtClean="0"/>
          </a:p>
          <a:p>
            <a:pPr marL="111125" indent="-111125">
              <a:buFont typeface="Arial" pitchFamily="34" charset="0"/>
              <a:buChar char="•"/>
            </a:pPr>
            <a:r>
              <a:rPr lang="en-US" sz="1050" dirty="0" smtClean="0"/>
              <a:t>Wipro Technologies Document #303149-001US; Available at www.wipro.com or  www.intel.com/info/stableplatform or </a:t>
            </a:r>
            <a:r>
              <a:rPr lang="en-US" sz="1050" dirty="0" smtClean="0">
                <a:hlinkClick r:id="rId8"/>
              </a:rPr>
              <a:t>www.microsoft.com/desktopdeployment</a:t>
            </a:r>
            <a:endParaRPr lang="en-US" sz="1050" dirty="0" smtClean="0"/>
          </a:p>
          <a:p>
            <a:pPr marL="111125" indent="-111125">
              <a:buFont typeface="Arial" pitchFamily="34" charset="0"/>
              <a:buChar char="•"/>
            </a:pPr>
            <a:r>
              <a:rPr lang="en-US" sz="1050" dirty="0" smtClean="0"/>
              <a:t>Robert Francis Group Document; Available for a fee at </a:t>
            </a:r>
            <a:r>
              <a:rPr lang="en-US" sz="1050" dirty="0" smtClean="0">
                <a:hlinkClick r:id="rId9"/>
              </a:rPr>
              <a:t>www.rfgonline.com</a:t>
            </a:r>
            <a:endParaRPr lang="en-US" sz="1050" dirty="0" smtClean="0"/>
          </a:p>
          <a:p>
            <a:pPr marL="111125" indent="-111125">
              <a:buFont typeface="Arial" pitchFamily="34" charset="0"/>
              <a:buChar char="•"/>
            </a:pPr>
            <a:r>
              <a:rPr lang="en-US" sz="1050" dirty="0" smtClean="0"/>
              <a:t>Gartner Document #G00153148; Available for a fee at </a:t>
            </a:r>
            <a:r>
              <a:rPr lang="en-US" sz="1050" dirty="0" smtClean="0">
                <a:hlinkClick r:id="rId10"/>
              </a:rPr>
              <a:t>www.gartner.com/it</a:t>
            </a:r>
            <a:endParaRPr lang="en-US" sz="1050" dirty="0" smtClean="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ot;GLASS&quot;; White Radial; Stroke;"/>
          <p:cNvSpPr/>
          <p:nvPr/>
        </p:nvSpPr>
        <p:spPr bwMode="auto">
          <a:xfrm rot="10800000">
            <a:off x="696032" y="1648092"/>
            <a:ext cx="7312851" cy="689994"/>
          </a:xfrm>
          <a:prstGeom prst="roundRect">
            <a:avLst>
              <a:gd name="adj" fmla="val 30120"/>
            </a:avLst>
          </a:prstGeom>
          <a:solidFill>
            <a:schemeClr val="accent1">
              <a:alpha val="58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defTabSz="1097104" fontAlgn="base">
              <a:spcBef>
                <a:spcPct val="0"/>
              </a:spcBef>
              <a:spcAft>
                <a:spcPct val="0"/>
              </a:spcAft>
              <a:defRPr/>
            </a:pPr>
            <a:endParaRPr lang="en-US" sz="2200" dirty="0" smtClean="0"/>
          </a:p>
        </p:txBody>
      </p:sp>
      <p:sp>
        <p:nvSpPr>
          <p:cNvPr id="13" name="&quot;GLASS&quot;; White Radial; Stroke;"/>
          <p:cNvSpPr/>
          <p:nvPr/>
        </p:nvSpPr>
        <p:spPr bwMode="auto">
          <a:xfrm rot="10800000">
            <a:off x="696029" y="3245919"/>
            <a:ext cx="7312851" cy="1294879"/>
          </a:xfrm>
          <a:prstGeom prst="roundRect">
            <a:avLst>
              <a:gd name="adj" fmla="val 15368"/>
            </a:avLst>
          </a:prstGeom>
          <a:solidFill>
            <a:schemeClr val="accent1">
              <a:alpha val="58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defTabSz="1097104" fontAlgn="base">
              <a:spcBef>
                <a:spcPct val="0"/>
              </a:spcBef>
              <a:spcAft>
                <a:spcPct val="0"/>
              </a:spcAft>
              <a:defRPr/>
            </a:pPr>
            <a:endParaRPr lang="en-US" sz="2200" dirty="0" smtClean="0"/>
          </a:p>
        </p:txBody>
      </p:sp>
      <p:sp>
        <p:nvSpPr>
          <p:cNvPr id="22" name="&quot;GLASS&quot;; White Radial; Stroke;"/>
          <p:cNvSpPr/>
          <p:nvPr/>
        </p:nvSpPr>
        <p:spPr bwMode="auto">
          <a:xfrm rot="10800000">
            <a:off x="696031" y="5418320"/>
            <a:ext cx="7312851" cy="687403"/>
          </a:xfrm>
          <a:prstGeom prst="roundRect">
            <a:avLst>
              <a:gd name="adj" fmla="val 30120"/>
            </a:avLst>
          </a:prstGeom>
          <a:solidFill>
            <a:schemeClr val="accent1">
              <a:alpha val="58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defTabSz="1097104" fontAlgn="base">
              <a:spcBef>
                <a:spcPct val="0"/>
              </a:spcBef>
              <a:spcAft>
                <a:spcPct val="0"/>
              </a:spcAft>
              <a:defRPr/>
            </a:pPr>
            <a:endParaRPr lang="en-US" sz="2200" dirty="0" smtClean="0"/>
          </a:p>
        </p:txBody>
      </p:sp>
      <p:sp>
        <p:nvSpPr>
          <p:cNvPr id="5" name="&quot;GLASS&quot;; White Radial; Stroke;"/>
          <p:cNvSpPr/>
          <p:nvPr/>
        </p:nvSpPr>
        <p:spPr bwMode="auto">
          <a:xfrm rot="10800000">
            <a:off x="382131" y="936066"/>
            <a:ext cx="7312851" cy="719311"/>
          </a:xfrm>
          <a:prstGeom prst="roundRect">
            <a:avLst>
              <a:gd name="adj" fmla="val 30120"/>
            </a:avLst>
          </a:prstGeom>
          <a:gradFill flip="none" rotWithShape="1">
            <a:gsLst>
              <a:gs pos="10000">
                <a:srgbClr val="FFFFFF">
                  <a:alpha val="0"/>
                </a:srgbClr>
              </a:gs>
              <a:gs pos="100000">
                <a:srgbClr val="000000">
                  <a:alpha val="53333"/>
                </a:srgbClr>
              </a:gs>
            </a:gsLst>
            <a:lin ang="0" scaled="1"/>
            <a:tileRect/>
          </a:gradFill>
          <a:ln w="9525">
            <a:gradFill>
              <a:gsLst>
                <a:gs pos="0">
                  <a:schemeClr val="tx1">
                    <a:alpha val="0"/>
                  </a:schemeClr>
                </a:gs>
                <a:gs pos="50000">
                  <a:schemeClr val="tx1">
                    <a:alpha val="73000"/>
                  </a:schemeClr>
                </a:gs>
                <a:gs pos="100000">
                  <a:schemeClr val="tx1">
                    <a:alpha val="73000"/>
                  </a:schemeClr>
                </a:gs>
              </a:gsLst>
              <a:lin ang="0" scaled="0"/>
            </a:gradFill>
            <a:round/>
            <a:headEnd/>
            <a:tailEnd/>
          </a:ln>
          <a:effectLst/>
        </p:spPr>
        <p:txBody>
          <a:bodyPr vert="horz" wrap="square" lIns="91440" tIns="45720" rIns="91440" bIns="45720" numCol="1" anchor="t" anchorCtr="0" compatLnSpc="1">
            <a:prstTxWarp prst="textNoShape">
              <a:avLst/>
            </a:prstTxWarp>
          </a:bodyPr>
          <a:lstStyle/>
          <a:p>
            <a:pPr defTabSz="1097104" fontAlgn="base">
              <a:spcBef>
                <a:spcPct val="0"/>
              </a:spcBef>
              <a:spcAft>
                <a:spcPct val="0"/>
              </a:spcAft>
              <a:defRPr/>
            </a:pPr>
            <a:endParaRPr lang="en-US" sz="2200" dirty="0" smtClean="0"/>
          </a:p>
        </p:txBody>
      </p:sp>
      <p:pic>
        <p:nvPicPr>
          <p:cNvPr id="4" name="Picture 3" descr="stop_sign[1] copy.png"/>
          <p:cNvPicPr>
            <a:picLocks noChangeAspect="1"/>
          </p:cNvPicPr>
          <p:nvPr/>
        </p:nvPicPr>
        <p:blipFill>
          <a:blip r:embed="rId3" cstate="email"/>
          <a:srcRect/>
          <a:stretch>
            <a:fillRect/>
          </a:stretch>
        </p:blipFill>
        <p:spPr>
          <a:xfrm>
            <a:off x="6491624" y="0"/>
            <a:ext cx="2652376" cy="6986952"/>
          </a:xfrm>
          <a:prstGeom prst="rect">
            <a:avLst/>
          </a:prstGeom>
        </p:spPr>
      </p:pic>
      <p:sp>
        <p:nvSpPr>
          <p:cNvPr id="7" name="Title 6"/>
          <p:cNvSpPr>
            <a:spLocks noGrp="1"/>
          </p:cNvSpPr>
          <p:nvPr>
            <p:ph type="title"/>
          </p:nvPr>
        </p:nvSpPr>
        <p:spPr>
          <a:xfrm>
            <a:off x="381000" y="230188"/>
            <a:ext cx="8382000" cy="553998"/>
          </a:xfrm>
        </p:spPr>
        <p:txBody>
          <a:bodyPr/>
          <a:lstStyle/>
          <a:p>
            <a:r>
              <a:rPr sz="4000" dirty="0" smtClean="0"/>
              <a:t>Windows XP End of Sales</a:t>
            </a:r>
            <a:endParaRPr lang="en-US" sz="4000" dirty="0"/>
          </a:p>
        </p:txBody>
      </p:sp>
      <p:sp>
        <p:nvSpPr>
          <p:cNvPr id="8" name="Text Placeholder 7"/>
          <p:cNvSpPr>
            <a:spLocks noGrp="1"/>
          </p:cNvSpPr>
          <p:nvPr>
            <p:ph type="body" sz="quarter" idx="10"/>
          </p:nvPr>
        </p:nvSpPr>
        <p:spPr>
          <a:xfrm>
            <a:off x="599365" y="1015563"/>
            <a:ext cx="5927560" cy="1254702"/>
          </a:xfrm>
        </p:spPr>
        <p:txBody>
          <a:bodyPr/>
          <a:lstStyle/>
          <a:p>
            <a:pPr marL="0" indent="0">
              <a:spcAft>
                <a:spcPts val="800"/>
              </a:spcAft>
              <a:buNone/>
            </a:pPr>
            <a:r>
              <a:rPr lang="en-US" sz="2200" b="1" dirty="0" smtClean="0">
                <a:solidFill>
                  <a:schemeClr val="tx1"/>
                </a:solidFill>
              </a:rPr>
              <a:t>Key dates around the coming retirement </a:t>
            </a:r>
            <a:br>
              <a:rPr lang="en-US" sz="2200" b="1" dirty="0" smtClean="0">
                <a:solidFill>
                  <a:schemeClr val="tx1"/>
                </a:solidFill>
              </a:rPr>
            </a:br>
            <a:r>
              <a:rPr lang="en-US" sz="2200" b="1" dirty="0" smtClean="0">
                <a:solidFill>
                  <a:schemeClr val="tx1"/>
                </a:solidFill>
              </a:rPr>
              <a:t>of Windows XP</a:t>
            </a:r>
          </a:p>
          <a:p>
            <a:pPr marL="577851" lvl="2" indent="-233363">
              <a:lnSpc>
                <a:spcPct val="85000"/>
              </a:lnSpc>
              <a:spcAft>
                <a:spcPts val="200"/>
              </a:spcAft>
              <a:buBlip>
                <a:blip r:embed="rId4"/>
              </a:buBlip>
            </a:pPr>
            <a:r>
              <a:rPr lang="en-US" sz="1600" dirty="0" smtClean="0">
                <a:solidFill>
                  <a:schemeClr val="tx1"/>
                </a:solidFill>
              </a:rPr>
              <a:t>Retail and OEM partners: </a:t>
            </a:r>
            <a:r>
              <a:rPr lang="en-US" sz="1600" b="1" dirty="0" smtClean="0">
                <a:solidFill>
                  <a:schemeClr val="tx1"/>
                </a:solidFill>
              </a:rPr>
              <a:t>June 30, 2008</a:t>
            </a:r>
          </a:p>
          <a:p>
            <a:pPr marL="577851" lvl="2" indent="-233363">
              <a:lnSpc>
                <a:spcPct val="85000"/>
              </a:lnSpc>
              <a:spcAft>
                <a:spcPts val="200"/>
              </a:spcAft>
              <a:buBlip>
                <a:blip r:embed="rId4"/>
              </a:buBlip>
            </a:pPr>
            <a:r>
              <a:rPr lang="en-US" sz="1600" dirty="0" smtClean="0">
                <a:solidFill>
                  <a:schemeClr val="tx1"/>
                </a:solidFill>
              </a:rPr>
              <a:t>System builders: </a:t>
            </a:r>
            <a:r>
              <a:rPr lang="en-US" sz="1600" b="1" dirty="0" smtClean="0">
                <a:solidFill>
                  <a:schemeClr val="tx1"/>
                </a:solidFill>
              </a:rPr>
              <a:t>January 30, 2009</a:t>
            </a:r>
          </a:p>
        </p:txBody>
      </p:sp>
      <p:sp>
        <p:nvSpPr>
          <p:cNvPr id="14" name="&quot;GLASS&quot;; White Radial; Stroke;"/>
          <p:cNvSpPr/>
          <p:nvPr/>
        </p:nvSpPr>
        <p:spPr bwMode="auto">
          <a:xfrm rot="10800000">
            <a:off x="382131" y="2502362"/>
            <a:ext cx="7312851" cy="735081"/>
          </a:xfrm>
          <a:prstGeom prst="roundRect">
            <a:avLst>
              <a:gd name="adj" fmla="val 30120"/>
            </a:avLst>
          </a:prstGeom>
          <a:gradFill flip="none" rotWithShape="1">
            <a:gsLst>
              <a:gs pos="10000">
                <a:srgbClr val="FFFFFF">
                  <a:alpha val="0"/>
                </a:srgbClr>
              </a:gs>
              <a:gs pos="100000">
                <a:srgbClr val="000000">
                  <a:alpha val="53333"/>
                </a:srgbClr>
              </a:gs>
            </a:gsLst>
            <a:lin ang="0" scaled="1"/>
            <a:tileRect/>
          </a:gradFill>
          <a:ln w="9525">
            <a:gradFill>
              <a:gsLst>
                <a:gs pos="0">
                  <a:schemeClr val="tx1">
                    <a:alpha val="0"/>
                  </a:schemeClr>
                </a:gs>
                <a:gs pos="50000">
                  <a:schemeClr val="tx1">
                    <a:alpha val="73000"/>
                  </a:schemeClr>
                </a:gs>
                <a:gs pos="100000">
                  <a:schemeClr val="tx1">
                    <a:alpha val="73000"/>
                  </a:schemeClr>
                </a:gs>
              </a:gsLst>
              <a:lin ang="0" scaled="0"/>
            </a:gradFill>
            <a:round/>
            <a:headEnd/>
            <a:tailEnd/>
          </a:ln>
          <a:effectLst/>
        </p:spPr>
        <p:txBody>
          <a:bodyPr vert="horz" wrap="square" lIns="91440" tIns="45720" rIns="91440" bIns="45720" numCol="1" anchor="t" anchorCtr="0" compatLnSpc="1">
            <a:prstTxWarp prst="textNoShape">
              <a:avLst/>
            </a:prstTxWarp>
          </a:bodyPr>
          <a:lstStyle/>
          <a:p>
            <a:pPr defTabSz="1097104" fontAlgn="base">
              <a:spcBef>
                <a:spcPct val="0"/>
              </a:spcBef>
              <a:spcAft>
                <a:spcPct val="0"/>
              </a:spcAft>
              <a:defRPr/>
            </a:pPr>
            <a:endParaRPr lang="en-US" sz="2200" dirty="0" smtClean="0"/>
          </a:p>
        </p:txBody>
      </p:sp>
      <p:sp>
        <p:nvSpPr>
          <p:cNvPr id="15" name="Text Placeholder 7"/>
          <p:cNvSpPr txBox="1">
            <a:spLocks/>
          </p:cNvSpPr>
          <p:nvPr/>
        </p:nvSpPr>
        <p:spPr>
          <a:xfrm>
            <a:off x="599365" y="2581859"/>
            <a:ext cx="6432056" cy="1821011"/>
          </a:xfrm>
          <a:prstGeom prst="rect">
            <a:avLst/>
          </a:prstGeom>
        </p:spPr>
        <p:txBody>
          <a:bodyPr vert="horz" wrap="square" lIns="0" tIns="0" rIns="0" bIns="0" rtlCol="0">
            <a:spAutoFit/>
          </a:bodyPr>
          <a:lstStyle/>
          <a:p>
            <a:pPr defTabSz="914363">
              <a:lnSpc>
                <a:spcPct val="90000"/>
              </a:lnSpc>
              <a:spcBef>
                <a:spcPct val="20000"/>
              </a:spcBef>
              <a:spcAft>
                <a:spcPts val="800"/>
              </a:spcAft>
            </a:pPr>
            <a:r>
              <a:rPr lang="en-US" sz="2200" b="1" dirty="0" smtClean="0"/>
              <a:t>Customers will still be able to get XP as part of downgrade rights, both via</a:t>
            </a:r>
          </a:p>
          <a:p>
            <a:pPr marL="577851" lvl="2" indent="-233363" defTabSz="914363">
              <a:spcBef>
                <a:spcPct val="20000"/>
              </a:spcBef>
              <a:spcAft>
                <a:spcPts val="200"/>
              </a:spcAft>
              <a:buBlip>
                <a:blip r:embed="rId4"/>
              </a:buBlip>
            </a:pPr>
            <a:r>
              <a:rPr lang="en-US" sz="1600" dirty="0" smtClean="0"/>
              <a:t>Volume license agreements (companies can </a:t>
            </a:r>
            <a:br>
              <a:rPr lang="en-US" sz="1600" dirty="0" smtClean="0"/>
            </a:br>
            <a:r>
              <a:rPr lang="en-US" sz="1600" dirty="0" smtClean="0"/>
              <a:t>get with as few as 5 licenses)</a:t>
            </a:r>
          </a:p>
          <a:p>
            <a:pPr marL="577851" lvl="2" indent="-233363" defTabSz="914363">
              <a:spcBef>
                <a:spcPct val="20000"/>
              </a:spcBef>
              <a:spcAft>
                <a:spcPts val="200"/>
              </a:spcAft>
              <a:buBlip>
                <a:blip r:embed="rId4"/>
              </a:buBlip>
            </a:pPr>
            <a:r>
              <a:rPr lang="en-US" sz="1600" dirty="0" smtClean="0"/>
              <a:t>When purchasing Windows Vista Ultimate and Windows Vista Business (downgrade rights are part of the license)</a:t>
            </a:r>
          </a:p>
        </p:txBody>
      </p:sp>
      <p:sp>
        <p:nvSpPr>
          <p:cNvPr id="23" name="&quot;GLASS&quot;; White Radial; Stroke;"/>
          <p:cNvSpPr/>
          <p:nvPr/>
        </p:nvSpPr>
        <p:spPr bwMode="auto">
          <a:xfrm rot="10800000">
            <a:off x="382131" y="4706294"/>
            <a:ext cx="7312851" cy="719311"/>
          </a:xfrm>
          <a:prstGeom prst="roundRect">
            <a:avLst>
              <a:gd name="adj" fmla="val 30120"/>
            </a:avLst>
          </a:prstGeom>
          <a:gradFill flip="none" rotWithShape="1">
            <a:gsLst>
              <a:gs pos="10000">
                <a:srgbClr val="FFFFFF">
                  <a:alpha val="0"/>
                </a:srgbClr>
              </a:gs>
              <a:gs pos="100000">
                <a:srgbClr val="000000">
                  <a:alpha val="53333"/>
                </a:srgbClr>
              </a:gs>
            </a:gsLst>
            <a:lin ang="0" scaled="1"/>
            <a:tileRect/>
          </a:gradFill>
          <a:ln w="9525">
            <a:gradFill>
              <a:gsLst>
                <a:gs pos="0">
                  <a:schemeClr val="tx1">
                    <a:alpha val="0"/>
                  </a:schemeClr>
                </a:gs>
                <a:gs pos="50000">
                  <a:schemeClr val="tx1">
                    <a:alpha val="73000"/>
                  </a:schemeClr>
                </a:gs>
                <a:gs pos="100000">
                  <a:schemeClr val="tx1">
                    <a:alpha val="73000"/>
                  </a:schemeClr>
                </a:gs>
              </a:gsLst>
              <a:lin ang="0" scaled="0"/>
            </a:gradFill>
            <a:round/>
            <a:headEnd/>
            <a:tailEnd/>
          </a:ln>
          <a:effectLst/>
        </p:spPr>
        <p:txBody>
          <a:bodyPr vert="horz" wrap="square" lIns="91440" tIns="45720" rIns="91440" bIns="45720" numCol="1" anchor="t" anchorCtr="0" compatLnSpc="1">
            <a:prstTxWarp prst="textNoShape">
              <a:avLst/>
            </a:prstTxWarp>
          </a:bodyPr>
          <a:lstStyle/>
          <a:p>
            <a:pPr defTabSz="1097104" fontAlgn="base">
              <a:spcBef>
                <a:spcPct val="0"/>
              </a:spcBef>
              <a:spcAft>
                <a:spcPct val="0"/>
              </a:spcAft>
              <a:defRPr/>
            </a:pPr>
            <a:endParaRPr lang="en-US" sz="2200" dirty="0" smtClean="0"/>
          </a:p>
        </p:txBody>
      </p:sp>
      <p:sp>
        <p:nvSpPr>
          <p:cNvPr id="24" name="Text Placeholder 7"/>
          <p:cNvSpPr txBox="1">
            <a:spLocks/>
          </p:cNvSpPr>
          <p:nvPr/>
        </p:nvSpPr>
        <p:spPr>
          <a:xfrm>
            <a:off x="599365" y="4770025"/>
            <a:ext cx="6668538" cy="1279325"/>
          </a:xfrm>
          <a:prstGeom prst="rect">
            <a:avLst/>
          </a:prstGeom>
        </p:spPr>
        <p:txBody>
          <a:bodyPr vert="horz" wrap="square" lIns="0" tIns="0" rIns="0" bIns="0" rtlCol="0">
            <a:spAutoFit/>
          </a:bodyPr>
          <a:lstStyle/>
          <a:p>
            <a:pPr defTabSz="914363">
              <a:lnSpc>
                <a:spcPct val="90000"/>
              </a:lnSpc>
              <a:spcBef>
                <a:spcPct val="20000"/>
              </a:spcBef>
              <a:spcAft>
                <a:spcPts val="800"/>
              </a:spcAft>
            </a:pPr>
            <a:r>
              <a:rPr lang="en-US" sz="2200" b="1" dirty="0" smtClean="0"/>
              <a:t>This does not impact technical support. Technical support will continue to be available through</a:t>
            </a:r>
          </a:p>
          <a:p>
            <a:pPr marL="577851" lvl="2" indent="-233363" defTabSz="914363">
              <a:lnSpc>
                <a:spcPct val="90000"/>
              </a:lnSpc>
              <a:spcBef>
                <a:spcPct val="20000"/>
              </a:spcBef>
              <a:spcAft>
                <a:spcPts val="200"/>
              </a:spcAft>
              <a:buBlip>
                <a:blip r:embed="rId4"/>
              </a:buBlip>
            </a:pPr>
            <a:r>
              <a:rPr lang="en-US" sz="1600" dirty="0" smtClean="0"/>
              <a:t>Mainstream: </a:t>
            </a:r>
            <a:r>
              <a:rPr lang="en-US" sz="1600" b="1" dirty="0" smtClean="0"/>
              <a:t>through 2009</a:t>
            </a:r>
          </a:p>
          <a:p>
            <a:pPr marL="577851" lvl="2" indent="-233363" defTabSz="914363">
              <a:lnSpc>
                <a:spcPct val="90000"/>
              </a:lnSpc>
              <a:spcBef>
                <a:spcPct val="20000"/>
              </a:spcBef>
              <a:spcAft>
                <a:spcPts val="200"/>
              </a:spcAft>
              <a:buBlip>
                <a:blip r:embed="rId4"/>
              </a:buBlip>
            </a:pPr>
            <a:r>
              <a:rPr lang="en-US" sz="1600" dirty="0" smtClean="0"/>
              <a:t>Extended: </a:t>
            </a:r>
            <a:r>
              <a:rPr lang="en-US" sz="1600" b="1" dirty="0" smtClean="0"/>
              <a:t>through April 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10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8" fill="hold" grpId="0" nodeType="afterEffect">
                                  <p:stCondLst>
                                    <p:cond delay="10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1+#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8" fill="hold" grpId="0" nodeType="afterEffect">
                                  <p:stCondLst>
                                    <p:cond delay="10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0-#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2" grpId="0" animBg="1"/>
      <p:bldP spid="5" grpId="0" animBg="1"/>
      <p:bldP spid="8" grpId="0" build="p"/>
      <p:bldP spid="14" grpId="0" animBg="1"/>
      <p:bldP spid="15" grpId="0"/>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sz="2400" dirty="0"/>
              <a:t>Lets have a look at a summary of what Wikipedia has to say… </a:t>
            </a:r>
            <a:br>
              <a:rPr lang="en-US" sz="2400" dirty="0"/>
            </a:br>
            <a:r>
              <a:rPr lang="en-US" sz="2400" dirty="0"/>
              <a:t>just for kicks. </a:t>
            </a:r>
          </a:p>
        </p:txBody>
      </p:sp>
      <p:sp>
        <p:nvSpPr>
          <p:cNvPr id="3" name="Rectangle 2"/>
          <p:cNvSpPr/>
          <p:nvPr/>
        </p:nvSpPr>
        <p:spPr>
          <a:xfrm>
            <a:off x="273465" y="975942"/>
            <a:ext cx="8588523" cy="5755422"/>
          </a:xfrm>
          <a:prstGeom prst="rect">
            <a:avLst/>
          </a:prstGeom>
        </p:spPr>
        <p:txBody>
          <a:bodyPr wrap="square">
            <a:spAutoFit/>
          </a:bodyPr>
          <a:lstStyle/>
          <a:p>
            <a:pPr marL="230188" indent="-230188">
              <a:buFont typeface="Arial" pitchFamily="34" charset="0"/>
              <a:buChar char="•"/>
            </a:pPr>
            <a:r>
              <a:rPr lang="en-US" sz="1600" b="1" dirty="0" smtClean="0">
                <a:effectLst>
                  <a:outerShdw blurRad="38100" dist="38100" dir="2700000" algn="tl">
                    <a:srgbClr val="000000">
                      <a:alpha val="43137"/>
                    </a:srgbClr>
                  </a:outerShdw>
                </a:effectLst>
              </a:rPr>
              <a:t>Windows 7 includes a number of new features, such as:</a:t>
            </a:r>
          </a:p>
          <a:p>
            <a:pPr marL="230188" indent="-230188">
              <a:buFont typeface="Arial" pitchFamily="34" charset="0"/>
              <a:buChar char="•"/>
            </a:pPr>
            <a:endParaRPr lang="en-US" sz="1600" b="1" dirty="0" smtClean="0">
              <a:effectLst>
                <a:outerShdw blurRad="38100" dist="38100" dir="2700000" algn="tl">
                  <a:srgbClr val="000000">
                    <a:alpha val="43137"/>
                  </a:srgbClr>
                </a:outerShdw>
              </a:effectLst>
            </a:endParaRPr>
          </a:p>
          <a:p>
            <a:pPr marL="230188" indent="-230188">
              <a:buFont typeface="Arial" pitchFamily="34" charset="0"/>
              <a:buChar char="•"/>
            </a:pPr>
            <a:r>
              <a:rPr lang="en-US" sz="1600" b="1" dirty="0" smtClean="0">
                <a:effectLst>
                  <a:outerShdw blurRad="38100" dist="38100" dir="2700000" algn="tl">
                    <a:srgbClr val="000000">
                      <a:alpha val="43137"/>
                    </a:srgbClr>
                  </a:outerShdw>
                </a:effectLst>
              </a:rPr>
              <a:t>Handwriting recognition, support for virtual hard disks, improved performance on multi-core processors, improved boot performance, </a:t>
            </a:r>
            <a:r>
              <a:rPr lang="en-US" sz="1600" b="1" dirty="0" err="1" smtClean="0">
                <a:effectLst>
                  <a:outerShdw blurRad="38100" dist="38100" dir="2700000" algn="tl">
                    <a:srgbClr val="000000">
                      <a:alpha val="43137"/>
                    </a:srgbClr>
                  </a:outerShdw>
                </a:effectLst>
              </a:rPr>
              <a:t>DirectAccess</a:t>
            </a:r>
            <a:r>
              <a:rPr lang="en-US" sz="1600" b="1" dirty="0" smtClean="0">
                <a:effectLst>
                  <a:outerShdw blurRad="38100" dist="38100" dir="2700000" algn="tl">
                    <a:srgbClr val="000000">
                      <a:alpha val="43137"/>
                    </a:srgbClr>
                  </a:outerShdw>
                </a:effectLst>
              </a:rPr>
              <a:t>, Windows </a:t>
            </a:r>
            <a:r>
              <a:rPr lang="en-US" sz="1600" b="1" dirty="0" err="1" smtClean="0">
                <a:effectLst>
                  <a:outerShdw blurRad="38100" dist="38100" dir="2700000" algn="tl">
                    <a:srgbClr val="000000">
                      <a:alpha val="43137"/>
                    </a:srgbClr>
                  </a:outerShdw>
                </a:effectLst>
              </a:rPr>
              <a:t>PowerShell</a:t>
            </a:r>
            <a:r>
              <a:rPr lang="en-US" sz="1600" b="1" dirty="0" smtClean="0">
                <a:effectLst>
                  <a:outerShdw blurRad="38100" dist="38100" dir="2700000" algn="tl">
                    <a:srgbClr val="000000">
                      <a:alpha val="43137"/>
                    </a:srgbClr>
                  </a:outerShdw>
                </a:effectLst>
              </a:rPr>
              <a:t> included, kernel improvements, as well as support for systems using multiple heterogeneous graphics cards from different vendors. </a:t>
            </a:r>
          </a:p>
          <a:p>
            <a:pPr marL="230188" indent="-230188">
              <a:buFont typeface="Arial" pitchFamily="34" charset="0"/>
              <a:buChar char="•"/>
            </a:pPr>
            <a:endParaRPr lang="en-US" sz="1600" b="1" dirty="0" smtClean="0">
              <a:effectLst>
                <a:outerShdw blurRad="38100" dist="38100" dir="2700000" algn="tl">
                  <a:srgbClr val="000000">
                    <a:alpha val="43137"/>
                  </a:srgbClr>
                </a:outerShdw>
              </a:effectLst>
            </a:endParaRPr>
          </a:p>
          <a:p>
            <a:pPr marL="230188" indent="-230188">
              <a:buFont typeface="Arial" pitchFamily="34" charset="0"/>
              <a:buChar char="•"/>
            </a:pPr>
            <a:r>
              <a:rPr lang="en-US" sz="1600" b="1" dirty="0" smtClean="0">
                <a:effectLst>
                  <a:outerShdw blurRad="38100" dist="38100" dir="2700000" algn="tl">
                    <a:srgbClr val="000000">
                      <a:alpha val="43137"/>
                    </a:srgbClr>
                  </a:outerShdw>
                </a:effectLst>
              </a:rPr>
              <a:t>Many new items have been added to the Control Panel, including </a:t>
            </a:r>
            <a:r>
              <a:rPr lang="en-US" sz="1600" b="1" dirty="0" err="1" smtClean="0">
                <a:effectLst>
                  <a:outerShdw blurRad="38100" dist="38100" dir="2700000" algn="tl">
                    <a:srgbClr val="000000">
                      <a:alpha val="43137"/>
                    </a:srgbClr>
                  </a:outerShdw>
                </a:effectLst>
              </a:rPr>
              <a:t>ClearType</a:t>
            </a:r>
            <a:r>
              <a:rPr lang="en-US" sz="1600" b="1" dirty="0" smtClean="0">
                <a:effectLst>
                  <a:outerShdw blurRad="38100" dist="38100" dir="2700000" algn="tl">
                    <a:srgbClr val="000000">
                      <a:alpha val="43137"/>
                    </a:srgbClr>
                  </a:outerShdw>
                </a:effectLst>
              </a:rPr>
              <a:t> Text Tuner, Display Color Calibration Wizard, Gadgets, Recovery, Troubleshooting, Workspaces Center, Location and Other Sensors, Credential Manager, Biometric Devices, System Icons, and Display.</a:t>
            </a:r>
          </a:p>
          <a:p>
            <a:pPr marL="230188" indent="-230188">
              <a:buFont typeface="Arial" pitchFamily="34" charset="0"/>
              <a:buChar char="•"/>
            </a:pPr>
            <a:endParaRPr lang="en-US" sz="1600" b="1" dirty="0" smtClean="0">
              <a:effectLst>
                <a:outerShdw blurRad="38100" dist="38100" dir="2700000" algn="tl">
                  <a:srgbClr val="000000">
                    <a:alpha val="43137"/>
                  </a:srgbClr>
                </a:outerShdw>
              </a:effectLst>
            </a:endParaRPr>
          </a:p>
          <a:p>
            <a:pPr marL="230188" indent="-230188">
              <a:buFont typeface="Arial" pitchFamily="34" charset="0"/>
              <a:buChar char="•"/>
            </a:pPr>
            <a:r>
              <a:rPr lang="en-US" sz="1600" b="1" dirty="0" smtClean="0">
                <a:effectLst>
                  <a:outerShdw blurRad="38100" dist="38100" dir="2700000" algn="tl">
                    <a:srgbClr val="000000">
                      <a:alpha val="43137"/>
                    </a:srgbClr>
                  </a:outerShdw>
                </a:effectLst>
              </a:rPr>
              <a:t> Windows Security Center has been renamed to Windows Action Center (Windows Health Center and Windows Solution Center in earlier builds) which encompasses both security and maintenance of the computer.</a:t>
            </a:r>
          </a:p>
          <a:p>
            <a:pPr marL="230188" indent="-230188">
              <a:buFont typeface="Arial" pitchFamily="34" charset="0"/>
              <a:buChar char="•"/>
            </a:pPr>
            <a:endParaRPr lang="en-US" sz="1600" b="1" dirty="0" smtClean="0">
              <a:effectLst>
                <a:outerShdw blurRad="38100" dist="38100" dir="2700000" algn="tl">
                  <a:srgbClr val="000000">
                    <a:alpha val="43137"/>
                  </a:srgbClr>
                </a:outerShdw>
              </a:effectLst>
            </a:endParaRPr>
          </a:p>
          <a:p>
            <a:pPr marL="230188" indent="-230188">
              <a:buFont typeface="Arial" pitchFamily="34" charset="0"/>
              <a:buChar char="•"/>
            </a:pPr>
            <a:r>
              <a:rPr lang="en-US" sz="1600" b="1" dirty="0" smtClean="0">
                <a:effectLst>
                  <a:outerShdw blurRad="38100" dist="38100" dir="2700000" algn="tl">
                    <a:srgbClr val="000000">
                      <a:alpha val="43137"/>
                    </a:srgbClr>
                  </a:outerShdw>
                </a:effectLst>
              </a:rPr>
              <a:t>Improved media features, the XPS Essentials Pack, and a redesigned Calculator</a:t>
            </a:r>
          </a:p>
          <a:p>
            <a:pPr marL="230188" indent="-230188">
              <a:buFont typeface="Arial" pitchFamily="34" charset="0"/>
              <a:buChar char="•"/>
            </a:pPr>
            <a:endParaRPr lang="en-US" sz="1600" b="1" dirty="0" smtClean="0">
              <a:effectLst>
                <a:outerShdw blurRad="38100" dist="38100" dir="2700000" algn="tl">
                  <a:srgbClr val="000000">
                    <a:alpha val="43137"/>
                  </a:srgbClr>
                </a:outerShdw>
              </a:effectLst>
            </a:endParaRPr>
          </a:p>
          <a:p>
            <a:pPr marL="230188" indent="-230188">
              <a:buFont typeface="Arial" pitchFamily="34" charset="0"/>
              <a:buChar char="•"/>
            </a:pPr>
            <a:r>
              <a:rPr lang="en-US" sz="1600" b="1" dirty="0" smtClean="0">
                <a:effectLst>
                  <a:outerShdw blurRad="38100" dist="38100" dir="2700000" algn="tl">
                    <a:srgbClr val="000000">
                      <a:alpha val="43137"/>
                    </a:srgbClr>
                  </a:outerShdw>
                </a:effectLst>
              </a:rPr>
              <a:t>The taskbar has seen the biggest visual changes with buttons for pinned applications, Jump Lists, Aero Peek, Aero Snap</a:t>
            </a:r>
          </a:p>
          <a:p>
            <a:pPr marL="230188" indent="-230188">
              <a:buFont typeface="Arial" pitchFamily="34" charset="0"/>
              <a:buChar char="•"/>
            </a:pPr>
            <a:endParaRPr lang="en-US" sz="1600" b="1" dirty="0" smtClean="0">
              <a:effectLst>
                <a:outerShdw blurRad="38100" dist="38100" dir="2700000" algn="tl">
                  <a:srgbClr val="000000">
                    <a:alpha val="43137"/>
                  </a:srgbClr>
                </a:outerShdw>
              </a:effectLst>
            </a:endParaRPr>
          </a:p>
          <a:p>
            <a:pPr marL="230188" indent="-230188">
              <a:buFont typeface="Arial" pitchFamily="34" charset="0"/>
              <a:buChar char="•"/>
            </a:pPr>
            <a:r>
              <a:rPr lang="en-US" sz="1600" b="1" dirty="0" smtClean="0">
                <a:effectLst>
                  <a:outerShdw blurRad="38100" dist="38100" dir="2700000" algn="tl">
                    <a:srgbClr val="000000">
                      <a:alpha val="43137"/>
                    </a:srgbClr>
                  </a:outerShdw>
                </a:effectLst>
              </a:rPr>
              <a:t>Windows 7 now adds libraries, arrangement view and search filters</a:t>
            </a:r>
          </a:p>
          <a:p>
            <a:pPr marL="230188" indent="-230188">
              <a:buFont typeface="Arial" pitchFamily="34" charset="0"/>
              <a:buChar char="•"/>
            </a:pPr>
            <a:endParaRPr lang="en-US" sz="16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email"/>
          <a:srcRect/>
          <a:stretch>
            <a:fillRect/>
          </a:stretch>
        </p:blipFill>
        <p:spPr bwMode="auto">
          <a:xfrm>
            <a:off x="8056274" y="128187"/>
            <a:ext cx="959539" cy="991312"/>
          </a:xfrm>
          <a:prstGeom prst="rect">
            <a:avLst/>
          </a:prstGeom>
          <a:noFill/>
          <a:ln w="9525">
            <a:noFill/>
            <a:miter lim="800000"/>
            <a:headEnd/>
            <a:tailEnd/>
          </a:ln>
          <a:effectLst>
            <a:reflection blurRad="6350" stA="52000" endA="300" endPos="35000" dir="5400000" sy="-100000" algn="bl" rotWithShape="0"/>
          </a:effectLst>
          <a:scene3d>
            <a:camera prst="perspectiveHeroicExtremeLeftFacing"/>
            <a:lightRig rig="threePt" dir="t"/>
          </a:scene3d>
        </p:spPr>
      </p:pic>
      <p:pic>
        <p:nvPicPr>
          <p:cNvPr id="49153" name="Picture 1"/>
          <p:cNvPicPr>
            <a:picLocks noChangeAspect="1" noChangeArrowheads="1"/>
          </p:cNvPicPr>
          <p:nvPr/>
        </p:nvPicPr>
        <p:blipFill>
          <a:blip r:embed="rId4" cstate="email"/>
          <a:srcRect/>
          <a:stretch>
            <a:fillRect/>
          </a:stretch>
        </p:blipFill>
        <p:spPr bwMode="auto">
          <a:xfrm>
            <a:off x="2557463" y="1571625"/>
            <a:ext cx="4029075" cy="3714750"/>
          </a:xfrm>
          <a:prstGeom prst="rect">
            <a:avLst/>
          </a:prstGeom>
          <a:noFill/>
          <a:ln w="9525">
            <a:noFill/>
            <a:miter lim="800000"/>
            <a:headEnd/>
            <a:tailEnd/>
          </a:ln>
          <a:scene3d>
            <a:camera prst="perspectiveHeroicExtremeRigh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3">
                                            <p:txEl>
                                              <p:pRg st="0" end="0"/>
                                            </p:txEl>
                                          </p:spTgt>
                                        </p:tgtEl>
                                        <p:attrNameLst>
                                          <p:attrName>style.opacity</p:attrName>
                                        </p:attrNameLst>
                                      </p:cBhvr>
                                      <p:to>
                                        <p:strVal val="0.25"/>
                                      </p:to>
                                    </p:set>
                                    <p:animEffect filter="image" prLst="opacity: 0.25">
                                      <p:cBhvr rctx="IE">
                                        <p:cTn id="14" dur="indefinite"/>
                                        <p:tgtEl>
                                          <p:spTgt spid="3">
                                            <p:txEl>
                                              <p:pRg st="0" end="0"/>
                                            </p:txEl>
                                          </p:spTgt>
                                        </p:tgtEl>
                                      </p:cBhvr>
                                    </p:animEffect>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3">
                                            <p:txEl>
                                              <p:pRg st="2" end="2"/>
                                            </p:txEl>
                                          </p:spTgt>
                                        </p:tgtEl>
                                        <p:attrNameLst>
                                          <p:attrName>style.opacity</p:attrName>
                                        </p:attrNameLst>
                                      </p:cBhvr>
                                      <p:to>
                                        <p:strVal val="0.25"/>
                                      </p:to>
                                    </p:set>
                                    <p:animEffect filter="image" prLst="opacity: 0.25">
                                      <p:cBhvr rctx="IE">
                                        <p:cTn id="24" dur="indefinite"/>
                                        <p:tgtEl>
                                          <p:spTgt spid="3">
                                            <p:txEl>
                                              <p:pRg st="2" end="2"/>
                                            </p:txEl>
                                          </p:spTgt>
                                        </p:tgtEl>
                                      </p:cBhvr>
                                    </p:animEffect>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rctx="PPT">
                                        <p:cTn id="33" dur="indefinite"/>
                                        <p:tgtEl>
                                          <p:spTgt spid="3">
                                            <p:txEl>
                                              <p:pRg st="4" end="4"/>
                                            </p:txEl>
                                          </p:spTgt>
                                        </p:tgtEl>
                                        <p:attrNameLst>
                                          <p:attrName>style.opacity</p:attrName>
                                        </p:attrNameLst>
                                      </p:cBhvr>
                                      <p:to>
                                        <p:strVal val="0.25"/>
                                      </p:to>
                                    </p:set>
                                    <p:animEffect filter="image" prLst="opacity: 0.25">
                                      <p:cBhvr rctx="IE">
                                        <p:cTn id="34" dur="indefinite"/>
                                        <p:tgtEl>
                                          <p:spTgt spid="3">
                                            <p:txEl>
                                              <p:pRg st="4" end="4"/>
                                            </p:txEl>
                                          </p:spTgt>
                                        </p:tgtEl>
                                      </p:cBhvr>
                                    </p:animEffect>
                                  </p:childTnLst>
                                </p:cTn>
                              </p:par>
                              <p:par>
                                <p:cTn id="35" presetID="4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rctx="PPT">
                                        <p:cTn id="43" dur="indefinite"/>
                                        <p:tgtEl>
                                          <p:spTgt spid="3">
                                            <p:txEl>
                                              <p:pRg st="6" end="6"/>
                                            </p:txEl>
                                          </p:spTgt>
                                        </p:tgtEl>
                                        <p:attrNameLst>
                                          <p:attrName>style.opacity</p:attrName>
                                        </p:attrNameLst>
                                      </p:cBhvr>
                                      <p:to>
                                        <p:strVal val="0.25"/>
                                      </p:to>
                                    </p:set>
                                    <p:animEffect filter="image" prLst="opacity: 0.25">
                                      <p:cBhvr rctx="IE">
                                        <p:cTn id="44" dur="indefinite"/>
                                        <p:tgtEl>
                                          <p:spTgt spid="3">
                                            <p:txEl>
                                              <p:pRg st="6" end="6"/>
                                            </p:txEl>
                                          </p:spTgt>
                                        </p:tgtEl>
                                      </p:cBhvr>
                                    </p:animEffect>
                                  </p:childTnLst>
                                </p:cTn>
                              </p:par>
                              <p:par>
                                <p:cTn id="45" presetID="47"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anim calcmode="lin" valueType="num">
                                      <p:cBhvr>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9153"/>
                                        </p:tgtEl>
                                        <p:attrNameLst>
                                          <p:attrName>style.visibility</p:attrName>
                                        </p:attrNameLst>
                                      </p:cBhvr>
                                      <p:to>
                                        <p:strVal val="visible"/>
                                      </p:to>
                                    </p:set>
                                    <p:anim calcmode="lin" valueType="num">
                                      <p:cBhvr additive="base">
                                        <p:cTn id="54" dur="500" fill="hold"/>
                                        <p:tgtEl>
                                          <p:spTgt spid="49153"/>
                                        </p:tgtEl>
                                        <p:attrNameLst>
                                          <p:attrName>ppt_x</p:attrName>
                                        </p:attrNameLst>
                                      </p:cBhvr>
                                      <p:tavLst>
                                        <p:tav tm="0">
                                          <p:val>
                                            <p:strVal val="#ppt_x"/>
                                          </p:val>
                                        </p:tav>
                                        <p:tav tm="100000">
                                          <p:val>
                                            <p:strVal val="#ppt_x"/>
                                          </p:val>
                                        </p:tav>
                                      </p:tavLst>
                                    </p:anim>
                                    <p:anim calcmode="lin" valueType="num">
                                      <p:cBhvr additive="base">
                                        <p:cTn id="55" dur="500" fill="hold"/>
                                        <p:tgtEl>
                                          <p:spTgt spid="4915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9153"/>
                                        </p:tgtEl>
                                      </p:cBhvr>
                                    </p:animEffect>
                                    <p:set>
                                      <p:cBhvr>
                                        <p:cTn id="60" dur="1" fill="hold">
                                          <p:stCondLst>
                                            <p:cond delay="499"/>
                                          </p:stCondLst>
                                        </p:cTn>
                                        <p:tgtEl>
                                          <p:spTgt spid="49153"/>
                                        </p:tgtEl>
                                        <p:attrNameLst>
                                          <p:attrName>style.visibility</p:attrName>
                                        </p:attrNameLst>
                                      </p:cBhvr>
                                      <p:to>
                                        <p:strVal val="hidden"/>
                                      </p:to>
                                    </p:set>
                                  </p:childTnLst>
                                </p:cTn>
                              </p:par>
                              <p:par>
                                <p:cTn id="61" presetID="9" presetClass="emph" presetSubtype="0" nodeType="withEffect">
                                  <p:stCondLst>
                                    <p:cond delay="0"/>
                                  </p:stCondLst>
                                  <p:childTnLst>
                                    <p:set>
                                      <p:cBhvr rctx="PPT">
                                        <p:cTn id="62" dur="indefinite"/>
                                        <p:tgtEl>
                                          <p:spTgt spid="3">
                                            <p:txEl>
                                              <p:pRg st="8" end="8"/>
                                            </p:txEl>
                                          </p:spTgt>
                                        </p:tgtEl>
                                        <p:attrNameLst>
                                          <p:attrName>style.opacity</p:attrName>
                                        </p:attrNameLst>
                                      </p:cBhvr>
                                      <p:to>
                                        <p:strVal val="0.25"/>
                                      </p:to>
                                    </p:set>
                                    <p:animEffect filter="image" prLst="opacity: 0.25">
                                      <p:cBhvr rctx="IE">
                                        <p:cTn id="63" dur="indefinite"/>
                                        <p:tgtEl>
                                          <p:spTgt spid="3">
                                            <p:txEl>
                                              <p:pRg st="8" end="8"/>
                                            </p:txEl>
                                          </p:spTgt>
                                        </p:tgtEl>
                                      </p:cBhvr>
                                    </p:animEffect>
                                  </p:childTnLst>
                                </p:cTn>
                              </p:par>
                              <p:par>
                                <p:cTn id="64" presetID="47" presetClass="entr" presetSubtype="0" fill="hold" nodeType="with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1000"/>
                                        <p:tgtEl>
                                          <p:spTgt spid="3">
                                            <p:txEl>
                                              <p:pRg st="10" end="10"/>
                                            </p:txEl>
                                          </p:spTgt>
                                        </p:tgtEl>
                                      </p:cBhvr>
                                    </p:animEffect>
                                    <p:anim calcmode="lin" valueType="num">
                                      <p:cBhvr>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9" presetClass="emph" presetSubtype="0" nodeType="clickEffect">
                                  <p:stCondLst>
                                    <p:cond delay="0"/>
                                  </p:stCondLst>
                                  <p:childTnLst>
                                    <p:set>
                                      <p:cBhvr rctx="PPT">
                                        <p:cTn id="72" dur="indefinite"/>
                                        <p:tgtEl>
                                          <p:spTgt spid="3">
                                            <p:txEl>
                                              <p:pRg st="10" end="10"/>
                                            </p:txEl>
                                          </p:spTgt>
                                        </p:tgtEl>
                                        <p:attrNameLst>
                                          <p:attrName>style.opacity</p:attrName>
                                        </p:attrNameLst>
                                      </p:cBhvr>
                                      <p:to>
                                        <p:strVal val="0.25"/>
                                      </p:to>
                                    </p:set>
                                    <p:animEffect filter="image" prLst="opacity: 0.25">
                                      <p:cBhvr rctx="IE">
                                        <p:cTn id="73" dur="indefinite"/>
                                        <p:tgtEl>
                                          <p:spTgt spid="3">
                                            <p:txEl>
                                              <p:pRg st="10" end="10"/>
                                            </p:txEl>
                                          </p:spTgt>
                                        </p:tgtEl>
                                      </p:cBhvr>
                                    </p:animEffect>
                                  </p:childTnLst>
                                </p:cTn>
                              </p:par>
                              <p:par>
                                <p:cTn id="74" presetID="47" presetClass="entr" presetSubtype="0" fill="hold" nodeType="with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500"/>
                                        <p:tgtEl>
                                          <p:spTgt spid="3">
                                            <p:txEl>
                                              <p:pRg st="12" end="12"/>
                                            </p:txEl>
                                          </p:spTgt>
                                        </p:tgtEl>
                                      </p:cBhvr>
                                    </p:animEffect>
                                    <p:anim calcmode="lin" valueType="num">
                                      <p:cBhvr>
                                        <p:cTn id="7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sz="2400" dirty="0"/>
              <a:t>Lets have a look at a summary of what Wikipedia has to say… </a:t>
            </a:r>
            <a:br>
              <a:rPr lang="en-US" sz="2400" dirty="0"/>
            </a:br>
            <a:r>
              <a:rPr lang="en-US" sz="2400" dirty="0"/>
              <a:t>just for kicks……. Cont.  </a:t>
            </a:r>
          </a:p>
        </p:txBody>
      </p:sp>
      <p:sp>
        <p:nvSpPr>
          <p:cNvPr id="3" name="Rectangle 2"/>
          <p:cNvSpPr/>
          <p:nvPr/>
        </p:nvSpPr>
        <p:spPr>
          <a:xfrm>
            <a:off x="273465" y="1121224"/>
            <a:ext cx="8588523" cy="5478423"/>
          </a:xfrm>
          <a:prstGeom prst="rect">
            <a:avLst/>
          </a:prstGeom>
        </p:spPr>
        <p:txBody>
          <a:bodyPr wrap="square">
            <a:spAutoFit/>
          </a:bodyPr>
          <a:lstStyle/>
          <a:p>
            <a:pPr marL="230188" indent="-230188">
              <a:buFont typeface="Arial" pitchFamily="34" charset="0"/>
              <a:buChar char="•"/>
            </a:pPr>
            <a:r>
              <a:rPr lang="en-US" sz="1400" b="1" dirty="0" smtClean="0">
                <a:effectLst>
                  <a:outerShdw blurRad="38100" dist="38100" dir="2700000" algn="tl">
                    <a:srgbClr val="000000">
                      <a:alpha val="43137"/>
                    </a:srgbClr>
                  </a:outerShdw>
                </a:effectLst>
              </a:rPr>
              <a:t>For developers, Windows 7 includes a new networking API with support for building SOAP-based web services in native code</a:t>
            </a:r>
          </a:p>
          <a:p>
            <a:pPr marL="230188" indent="-230188">
              <a:buFont typeface="Arial" pitchFamily="34" charset="0"/>
              <a:buChar char="•"/>
            </a:pPr>
            <a:r>
              <a:rPr lang="en-US" sz="1400" b="1" dirty="0" smtClean="0">
                <a:effectLst>
                  <a:outerShdw blurRad="38100" dist="38100" dir="2700000" algn="tl">
                    <a:srgbClr val="000000">
                      <a:alpha val="43137"/>
                    </a:srgbClr>
                  </a:outerShdw>
                </a:effectLst>
              </a:rPr>
              <a:t>New features to shorten application install times, reduced UAC prompts, simplified development of installation packages, and improved globalization support through a new Extended Linguistic Services API. Color depths of 30-bit and 48-bit would be supported in Windows 7 along with the wide color gamut </a:t>
            </a:r>
            <a:r>
              <a:rPr lang="en-US" sz="1400" b="1" dirty="0" err="1" smtClean="0">
                <a:effectLst>
                  <a:outerShdw blurRad="38100" dist="38100" dir="2700000" algn="tl">
                    <a:srgbClr val="000000">
                      <a:alpha val="43137"/>
                    </a:srgbClr>
                  </a:outerShdw>
                </a:effectLst>
              </a:rPr>
              <a:t>scRGB</a:t>
            </a:r>
            <a:r>
              <a:rPr lang="en-US" sz="1400" b="1" dirty="0" smtClean="0">
                <a:effectLst>
                  <a:outerShdw blurRad="38100" dist="38100" dir="2700000" algn="tl">
                    <a:srgbClr val="000000">
                      <a:alpha val="43137"/>
                    </a:srgbClr>
                  </a:outerShdw>
                </a:effectLst>
              </a:rPr>
              <a:t> </a:t>
            </a:r>
          </a:p>
          <a:p>
            <a:pPr marL="230188" indent="-230188">
              <a:buFont typeface="Arial" pitchFamily="34" charset="0"/>
              <a:buChar char="•"/>
            </a:pPr>
            <a:r>
              <a:rPr lang="en-US" sz="1400" b="1" dirty="0" smtClean="0">
                <a:effectLst>
                  <a:outerShdw blurRad="38100" dist="38100" dir="2700000" algn="tl">
                    <a:srgbClr val="000000">
                      <a:alpha val="43137"/>
                    </a:srgbClr>
                  </a:outerShdw>
                </a:effectLst>
              </a:rPr>
              <a:t>Better support for Solid State Drives and Windows 7 will be able to identify a Solid State Drive uniquely.</a:t>
            </a:r>
          </a:p>
          <a:p>
            <a:pPr marL="230188" indent="-230188">
              <a:buFont typeface="Arial" pitchFamily="34" charset="0"/>
              <a:buChar char="•"/>
            </a:pPr>
            <a:endParaRPr lang="en-US" sz="1400" b="1" dirty="0" smtClean="0">
              <a:effectLst>
                <a:outerShdw blurRad="38100" dist="38100" dir="2700000" algn="tl">
                  <a:srgbClr val="000000">
                    <a:alpha val="43137"/>
                  </a:srgbClr>
                </a:outerShdw>
              </a:effectLst>
            </a:endParaRPr>
          </a:p>
          <a:p>
            <a:pPr marL="230188" indent="-230188">
              <a:buFont typeface="Arial" pitchFamily="34" charset="0"/>
              <a:buChar char="•"/>
            </a:pPr>
            <a:r>
              <a:rPr lang="en-US" sz="1400" b="1" dirty="0" smtClean="0">
                <a:effectLst>
                  <a:outerShdw blurRad="38100" dist="38100" dir="2700000" algn="tl">
                    <a:srgbClr val="000000">
                      <a:alpha val="43137"/>
                    </a:srgbClr>
                  </a:outerShdw>
                </a:effectLst>
              </a:rPr>
              <a:t>Internet Spades, Internet Backgammon and Internet Checkers, which were removed from Windows Vista, were restored in Windows 7. </a:t>
            </a:r>
          </a:p>
          <a:p>
            <a:pPr marL="230188" indent="-230188">
              <a:buFont typeface="Arial" pitchFamily="34" charset="0"/>
              <a:buChar char="•"/>
            </a:pPr>
            <a:endParaRPr lang="en-US" sz="1400" b="1" dirty="0" smtClean="0">
              <a:effectLst>
                <a:outerShdw blurRad="38100" dist="38100" dir="2700000" algn="tl">
                  <a:srgbClr val="000000">
                    <a:alpha val="43137"/>
                  </a:srgbClr>
                </a:outerShdw>
              </a:effectLst>
            </a:endParaRPr>
          </a:p>
          <a:p>
            <a:pPr marL="230188" indent="-230188">
              <a:buFont typeface="Arial" pitchFamily="34" charset="0"/>
              <a:buChar char="•"/>
            </a:pPr>
            <a:r>
              <a:rPr lang="en-US" sz="1400" b="1" dirty="0" smtClean="0">
                <a:effectLst>
                  <a:outerShdw blurRad="38100" dist="38100" dir="2700000" algn="tl">
                    <a:srgbClr val="000000">
                      <a:alpha val="43137"/>
                    </a:srgbClr>
                  </a:outerShdw>
                </a:effectLst>
              </a:rPr>
              <a:t>Windows 7 will include Internet Explorer 8 (except in Europe where IE is not included at all) and Windows Media Player 12.</a:t>
            </a:r>
          </a:p>
          <a:p>
            <a:pPr marL="230188" indent="-230188">
              <a:buFont typeface="Arial" pitchFamily="34" charset="0"/>
              <a:buChar char="•"/>
            </a:pPr>
            <a:r>
              <a:rPr lang="en-US" sz="1400" b="1" dirty="0" smtClean="0">
                <a:effectLst>
                  <a:outerShdw blurRad="38100" dist="38100" dir="2700000" algn="tl">
                    <a:srgbClr val="000000">
                      <a:alpha val="43137"/>
                    </a:srgbClr>
                  </a:outerShdw>
                </a:effectLst>
              </a:rPr>
              <a:t>Windows 7 will allow users to disable Internet Explorer, users will also be able to disable many more Windows components than was possible in Windows Vista. </a:t>
            </a:r>
          </a:p>
          <a:p>
            <a:pPr marL="230188" indent="-230188">
              <a:buFont typeface="Arial" pitchFamily="34" charset="0"/>
              <a:buChar char="•"/>
            </a:pPr>
            <a:endParaRPr lang="en-US" sz="1400" b="1" dirty="0" smtClean="0">
              <a:effectLst>
                <a:outerShdw blurRad="38100" dist="38100" dir="2700000" algn="tl">
                  <a:srgbClr val="000000">
                    <a:alpha val="43137"/>
                  </a:srgbClr>
                </a:outerShdw>
              </a:effectLst>
            </a:endParaRPr>
          </a:p>
          <a:p>
            <a:pPr marL="230188" indent="-230188">
              <a:buFont typeface="Arial" pitchFamily="34" charset="0"/>
              <a:buChar char="•"/>
            </a:pPr>
            <a:r>
              <a:rPr lang="en-US" sz="1400" b="1" dirty="0" smtClean="0">
                <a:effectLst>
                  <a:outerShdw blurRad="38100" dist="38100" dir="2700000" algn="tl">
                    <a:srgbClr val="000000">
                      <a:alpha val="43137"/>
                    </a:srgbClr>
                  </a:outerShdw>
                </a:effectLst>
              </a:rPr>
              <a:t>Includes 13 additional sound schemes</a:t>
            </a:r>
          </a:p>
          <a:p>
            <a:pPr marL="230188" indent="-230188">
              <a:buFont typeface="Arial" pitchFamily="34" charset="0"/>
              <a:buChar char="•"/>
            </a:pPr>
            <a:r>
              <a:rPr lang="en-US" sz="1400" b="1" dirty="0" smtClean="0">
                <a:effectLst>
                  <a:outerShdw blurRad="38100" dist="38100" dir="2700000" algn="tl">
                    <a:srgbClr val="000000">
                      <a:alpha val="43137"/>
                    </a:srgbClr>
                  </a:outerShdw>
                </a:effectLst>
              </a:rPr>
              <a:t>It allows multiple Windows environments, including Windows XP Mode, to run on the same machine, requiring the use of Intel VT-x or AMD-V. </a:t>
            </a:r>
          </a:p>
          <a:p>
            <a:pPr marL="230188" indent="-230188">
              <a:buFont typeface="Arial" pitchFamily="34" charset="0"/>
              <a:buChar char="•"/>
            </a:pPr>
            <a:r>
              <a:rPr lang="en-US" sz="1400" b="1" dirty="0" smtClean="0">
                <a:effectLst>
                  <a:outerShdw blurRad="38100" dist="38100" dir="2700000" algn="tl">
                    <a:srgbClr val="000000">
                      <a:alpha val="43137"/>
                    </a:srgbClr>
                  </a:outerShdw>
                </a:effectLst>
              </a:rPr>
              <a:t>Furthermore Windows 7 supports to mount a virtual hard disk (VHD) as a normal data storage, and the </a:t>
            </a:r>
            <a:r>
              <a:rPr lang="en-US" sz="1400" b="1" dirty="0" err="1" smtClean="0">
                <a:effectLst>
                  <a:outerShdw blurRad="38100" dist="38100" dir="2700000" algn="tl">
                    <a:srgbClr val="000000">
                      <a:alpha val="43137"/>
                    </a:srgbClr>
                  </a:outerShdw>
                </a:effectLst>
              </a:rPr>
              <a:t>bootloader</a:t>
            </a:r>
            <a:r>
              <a:rPr lang="en-US" sz="1400" b="1" dirty="0" smtClean="0">
                <a:effectLst>
                  <a:outerShdw blurRad="38100" dist="38100" dir="2700000" algn="tl">
                    <a:srgbClr val="000000">
                      <a:alpha val="43137"/>
                    </a:srgbClr>
                  </a:outerShdw>
                </a:effectLst>
              </a:rPr>
              <a:t> delivered with Windows 7 can boot the Windows system from a VHD.</a:t>
            </a:r>
          </a:p>
          <a:p>
            <a:pPr marL="230188" indent="-230188">
              <a:buFont typeface="Arial" pitchFamily="34" charset="0"/>
              <a:buChar char="•"/>
            </a:pPr>
            <a:r>
              <a:rPr lang="en-US" sz="1400" b="1" dirty="0" smtClean="0">
                <a:effectLst>
                  <a:outerShdw blurRad="38100" dist="38100" dir="2700000" algn="tl">
                    <a:srgbClr val="000000">
                      <a:alpha val="43137"/>
                    </a:srgbClr>
                  </a:outerShdw>
                </a:effectLst>
              </a:rPr>
              <a:t>The Remote Desktop Protocol (RDP) of Windows 7 is also enhanced to support real-time multimedia application including video playback and 3D games. That means the Direct X 10 can be used in a remote desktop environment.</a:t>
            </a:r>
          </a:p>
        </p:txBody>
      </p:sp>
      <p:pic>
        <p:nvPicPr>
          <p:cNvPr id="48129" name="Picture 1"/>
          <p:cNvPicPr>
            <a:picLocks noChangeAspect="1" noChangeArrowheads="1"/>
          </p:cNvPicPr>
          <p:nvPr/>
        </p:nvPicPr>
        <p:blipFill>
          <a:blip r:embed="rId4" cstate="email"/>
          <a:srcRect/>
          <a:stretch>
            <a:fillRect/>
          </a:stretch>
        </p:blipFill>
        <p:spPr bwMode="auto">
          <a:xfrm>
            <a:off x="2586038" y="1300163"/>
            <a:ext cx="3971925" cy="4257675"/>
          </a:xfrm>
          <a:prstGeom prst="rect">
            <a:avLst/>
          </a:prstGeom>
          <a:noFill/>
          <a:ln w="9525">
            <a:noFill/>
            <a:miter lim="800000"/>
            <a:headEnd/>
            <a:tailEnd/>
          </a:ln>
          <a:scene3d>
            <a:camera prst="perspectiveHeroicExtremeLeftFacing"/>
            <a:lightRig rig="threePt" dir="t"/>
          </a:scene3d>
        </p:spPr>
      </p:pic>
      <p:sp>
        <p:nvSpPr>
          <p:cNvPr id="5" name="Rectangle 4"/>
          <p:cNvSpPr/>
          <p:nvPr/>
        </p:nvSpPr>
        <p:spPr>
          <a:xfrm>
            <a:off x="1748856" y="2967335"/>
            <a:ext cx="5646289"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 not too bad</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Right</a:t>
            </a:r>
          </a:p>
          <a:p>
            <a:pPr algn="ctr"/>
            <a:endParaRPr lang="en-US" dirty="0" smtClean="0">
              <a:solidFill>
                <a:srgbClr val="FFFFFF"/>
              </a:solidFill>
              <a:cs typeface="Arial" charset="0"/>
              <a:hlinkClick r:id="rId5"/>
            </a:endParaRPr>
          </a:p>
          <a:p>
            <a:pPr algn="ctr"/>
            <a:endParaRPr lang="en-US" dirty="0" smtClean="0">
              <a:solidFill>
                <a:srgbClr val="FFFFFF"/>
              </a:solidFill>
              <a:cs typeface="Arial" charset="0"/>
              <a:hlinkClick r:id="rId5"/>
            </a:endParaRPr>
          </a:p>
          <a:p>
            <a:pPr algn="ctr"/>
            <a:endParaRPr lang="en-US" dirty="0" smtClean="0">
              <a:solidFill>
                <a:srgbClr val="FFFFFF"/>
              </a:solidFill>
              <a:cs typeface="Arial" charset="0"/>
              <a:hlinkClick r:id="rId5"/>
            </a:endParaRPr>
          </a:p>
        </p:txBody>
      </p:sp>
      <p:pic>
        <p:nvPicPr>
          <p:cNvPr id="7" name="j0214098.wav">
            <a:hlinkClick r:id="" action="ppaction://media"/>
          </p:cNvPr>
          <p:cNvPicPr>
            <a:picLocks noRot="1" noChangeAspect="1"/>
          </p:cNvPicPr>
          <p:nvPr>
            <a:wavAudioFile r:embed="rId1" name="j0214098.wav"/>
          </p:nvPr>
        </p:nvPicPr>
        <p:blipFill>
          <a:blip r:embed="rId6" cstate="email"/>
          <a:stretch>
            <a:fillRect/>
          </a:stretch>
        </p:blipFill>
        <p:spPr>
          <a:xfrm>
            <a:off x="8320392" y="465306"/>
            <a:ext cx="304800" cy="304800"/>
          </a:xfrm>
          <a:prstGeom prst="rect">
            <a:avLst/>
          </a:prstGeom>
        </p:spPr>
      </p:pic>
      <p:pic>
        <p:nvPicPr>
          <p:cNvPr id="1026" name="Picture 2"/>
          <p:cNvPicPr>
            <a:picLocks noChangeAspect="1" noChangeArrowheads="1"/>
          </p:cNvPicPr>
          <p:nvPr/>
        </p:nvPicPr>
        <p:blipFill>
          <a:blip r:embed="rId7" cstate="email"/>
          <a:srcRect/>
          <a:stretch>
            <a:fillRect/>
          </a:stretch>
        </p:blipFill>
        <p:spPr bwMode="auto">
          <a:xfrm>
            <a:off x="8056274" y="128187"/>
            <a:ext cx="959539" cy="991312"/>
          </a:xfrm>
          <a:prstGeom prst="rect">
            <a:avLst/>
          </a:prstGeom>
          <a:noFill/>
          <a:ln w="9525">
            <a:noFill/>
            <a:miter lim="800000"/>
            <a:headEnd/>
            <a:tailEnd/>
          </a:ln>
          <a:effectLst>
            <a:reflection blurRad="6350" stA="52000" endA="300" endPos="35000" dir="5400000" sy="-100000" algn="bl" rotWithShape="0"/>
          </a:effectLst>
          <a:scene3d>
            <a:camera prst="perspectiveHeroicExtremeLeftFacing"/>
            <a:lightRig rig="threePt" dir="t"/>
          </a:scene3d>
        </p:spPr>
      </p:pic>
      <p:sp>
        <p:nvSpPr>
          <p:cNvPr id="8" name="Rectangle 7"/>
          <p:cNvSpPr/>
          <p:nvPr/>
        </p:nvSpPr>
        <p:spPr>
          <a:xfrm>
            <a:off x="589660" y="6334780"/>
            <a:ext cx="8554340" cy="430887"/>
          </a:xfrm>
          <a:prstGeom prst="rect">
            <a:avLst/>
          </a:prstGeom>
        </p:spPr>
        <p:txBody>
          <a:bodyPr wrap="square">
            <a:spAutoFit/>
          </a:bodyPr>
          <a:lstStyle/>
          <a:p>
            <a:pPr algn="r"/>
            <a:r>
              <a:rPr lang="en-US" sz="1100" dirty="0" smtClean="0">
                <a:solidFill>
                  <a:srgbClr val="FFFFFF"/>
                </a:solidFill>
                <a:cs typeface="Arial" charset="0"/>
                <a:hlinkClick r:id="rId5"/>
              </a:rPr>
              <a:t>http://en.wikipedia.org/wiki/Windows_7</a:t>
            </a:r>
          </a:p>
          <a:p>
            <a:pPr algn="r"/>
            <a:r>
              <a:rPr lang="en-US" sz="1100" dirty="0" smtClean="0">
                <a:solidFill>
                  <a:srgbClr val="FFFFFF"/>
                </a:solidFill>
                <a:cs typeface="Arial" charset="0"/>
                <a:hlinkClick r:id="rId5"/>
              </a:rPr>
              <a:t>http://en.wikipedia.org/wiki/Features_new_to_Windows_7</a:t>
            </a:r>
            <a:r>
              <a:rPr lang="en-US" sz="1100" dirty="0" smtClean="0">
                <a:solidFill>
                  <a:srgbClr val="FFFFFF"/>
                </a:solidFill>
                <a:cs typeface="Arial" charset="0"/>
              </a:rPr>
              <a:t> </a:t>
            </a:r>
            <a:endPar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3">
                                            <p:txEl>
                                              <p:pRg st="0" end="0"/>
                                            </p:txEl>
                                          </p:spTgt>
                                        </p:tgtEl>
                                        <p:attrNameLst>
                                          <p:attrName>style.opacity</p:attrName>
                                        </p:attrNameLst>
                                      </p:cBhvr>
                                      <p:to>
                                        <p:strVal val="0.25"/>
                                      </p:to>
                                    </p:set>
                                    <p:animEffect filter="image" prLst="opacity: 0.25">
                                      <p:cBhvr rctx="IE">
                                        <p:cTn id="14" dur="indefinite"/>
                                        <p:tgtEl>
                                          <p:spTgt spid="3">
                                            <p:txEl>
                                              <p:pRg st="0" end="0"/>
                                            </p:txEl>
                                          </p:spTgt>
                                        </p:tgtEl>
                                      </p:cBhvr>
                                    </p:animEffect>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3">
                                            <p:txEl>
                                              <p:pRg st="1" end="1"/>
                                            </p:txEl>
                                          </p:spTgt>
                                        </p:tgtEl>
                                        <p:attrNameLst>
                                          <p:attrName>style.opacity</p:attrName>
                                        </p:attrNameLst>
                                      </p:cBhvr>
                                      <p:to>
                                        <p:strVal val="0.25"/>
                                      </p:to>
                                    </p:set>
                                    <p:animEffect filter="image" prLst="opacity: 0.25">
                                      <p:cBhvr rctx="IE">
                                        <p:cTn id="24" dur="indefinite"/>
                                        <p:tgtEl>
                                          <p:spTgt spid="3">
                                            <p:txEl>
                                              <p:pRg st="1" end="1"/>
                                            </p:txEl>
                                          </p:spTgt>
                                        </p:tgtEl>
                                      </p:cBhvr>
                                    </p:animEffect>
                                  </p:childTnLst>
                                </p:cTn>
                              </p:par>
                              <p:par>
                                <p:cTn id="25" presetID="47"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rctx="PPT">
                                        <p:cTn id="33" dur="indefinite"/>
                                        <p:tgtEl>
                                          <p:spTgt spid="3">
                                            <p:txEl>
                                              <p:pRg st="2" end="2"/>
                                            </p:txEl>
                                          </p:spTgt>
                                        </p:tgtEl>
                                        <p:attrNameLst>
                                          <p:attrName>style.opacity</p:attrName>
                                        </p:attrNameLst>
                                      </p:cBhvr>
                                      <p:to>
                                        <p:strVal val="0.25"/>
                                      </p:to>
                                    </p:set>
                                    <p:animEffect filter="image" prLst="opacity: 0.25">
                                      <p:cBhvr rctx="IE">
                                        <p:cTn id="34" dur="indefinite"/>
                                        <p:tgtEl>
                                          <p:spTgt spid="3">
                                            <p:txEl>
                                              <p:pRg st="2" end="2"/>
                                            </p:txEl>
                                          </p:spTgt>
                                        </p:tgtEl>
                                      </p:cBhvr>
                                    </p:animEffect>
                                  </p:childTnLst>
                                </p:cTn>
                              </p:par>
                              <p:par>
                                <p:cTn id="35" presetID="47"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anim calcmode="lin" valueType="num">
                                      <p:cBhvr>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48129"/>
                                        </p:tgtEl>
                                        <p:attrNameLst>
                                          <p:attrName>style.visibility</p:attrName>
                                        </p:attrNameLst>
                                      </p:cBhvr>
                                      <p:to>
                                        <p:strVal val="visible"/>
                                      </p:to>
                                    </p:set>
                                    <p:anim calcmode="lin" valueType="num">
                                      <p:cBhvr additive="base">
                                        <p:cTn id="44" dur="500" fill="hold"/>
                                        <p:tgtEl>
                                          <p:spTgt spid="48129"/>
                                        </p:tgtEl>
                                        <p:attrNameLst>
                                          <p:attrName>ppt_x</p:attrName>
                                        </p:attrNameLst>
                                      </p:cBhvr>
                                      <p:tavLst>
                                        <p:tav tm="0">
                                          <p:val>
                                            <p:strVal val="0-#ppt_w/2"/>
                                          </p:val>
                                        </p:tav>
                                        <p:tav tm="100000">
                                          <p:val>
                                            <p:strVal val="#ppt_x"/>
                                          </p:val>
                                        </p:tav>
                                      </p:tavLst>
                                    </p:anim>
                                    <p:anim calcmode="lin" valueType="num">
                                      <p:cBhvr additive="base">
                                        <p:cTn id="45" dur="500" fill="hold"/>
                                        <p:tgtEl>
                                          <p:spTgt spid="4812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48129"/>
                                        </p:tgtEl>
                                        <p:attrNameLst>
                                          <p:attrName>style.visibility</p:attrName>
                                        </p:attrNameLst>
                                      </p:cBhvr>
                                      <p:to>
                                        <p:strVal val="hidden"/>
                                      </p:to>
                                    </p:set>
                                  </p:childTnLst>
                                </p:cTn>
                              </p:par>
                              <p:par>
                                <p:cTn id="50" presetID="9" presetClass="emph" presetSubtype="0" nodeType="withEffect">
                                  <p:stCondLst>
                                    <p:cond delay="0"/>
                                  </p:stCondLst>
                                  <p:childTnLst>
                                    <p:set>
                                      <p:cBhvr rctx="PPT">
                                        <p:cTn id="51" dur="indefinite"/>
                                        <p:tgtEl>
                                          <p:spTgt spid="3">
                                            <p:txEl>
                                              <p:pRg st="4" end="4"/>
                                            </p:txEl>
                                          </p:spTgt>
                                        </p:tgtEl>
                                        <p:attrNameLst>
                                          <p:attrName>style.opacity</p:attrName>
                                        </p:attrNameLst>
                                      </p:cBhvr>
                                      <p:to>
                                        <p:strVal val="0.25"/>
                                      </p:to>
                                    </p:set>
                                    <p:animEffect filter="image" prLst="opacity: 0.25">
                                      <p:cBhvr rctx="IE">
                                        <p:cTn id="52" dur="indefinite"/>
                                        <p:tgtEl>
                                          <p:spTgt spid="3">
                                            <p:txEl>
                                              <p:pRg st="4" end="4"/>
                                            </p:txEl>
                                          </p:spTgt>
                                        </p:tgtEl>
                                      </p:cBhvr>
                                    </p:animEffect>
                                  </p:childTnLst>
                                </p:cTn>
                              </p:par>
                              <p:par>
                                <p:cTn id="53" presetID="47"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500"/>
                                        <p:tgtEl>
                                          <p:spTgt spid="3">
                                            <p:txEl>
                                              <p:pRg st="6" end="6"/>
                                            </p:txEl>
                                          </p:spTgt>
                                        </p:tgtEl>
                                      </p:cBhvr>
                                    </p:animEffect>
                                    <p:anim calcmode="lin" valueType="num">
                                      <p:cBhvr>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9" presetClass="emph" presetSubtype="0" nodeType="clickEffect">
                                  <p:stCondLst>
                                    <p:cond delay="0"/>
                                  </p:stCondLst>
                                  <p:childTnLst>
                                    <p:set>
                                      <p:cBhvr rctx="PPT">
                                        <p:cTn id="61" dur="indefinite"/>
                                        <p:tgtEl>
                                          <p:spTgt spid="3">
                                            <p:txEl>
                                              <p:pRg st="6" end="6"/>
                                            </p:txEl>
                                          </p:spTgt>
                                        </p:tgtEl>
                                        <p:attrNameLst>
                                          <p:attrName>style.opacity</p:attrName>
                                        </p:attrNameLst>
                                      </p:cBhvr>
                                      <p:to>
                                        <p:strVal val="0.25"/>
                                      </p:to>
                                    </p:set>
                                    <p:animEffect filter="image" prLst="opacity: 0.25">
                                      <p:cBhvr rctx="IE">
                                        <p:cTn id="62" dur="indefinite"/>
                                        <p:tgtEl>
                                          <p:spTgt spid="3">
                                            <p:txEl>
                                              <p:pRg st="6" end="6"/>
                                            </p:txEl>
                                          </p:spTgt>
                                        </p:tgtEl>
                                      </p:cBhvr>
                                    </p:animEffect>
                                  </p:childTnLst>
                                </p:cTn>
                              </p:par>
                              <p:par>
                                <p:cTn id="63" presetID="47" presetClass="entr" presetSubtype="0" fill="hold" nodeType="with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500"/>
                                        <p:tgtEl>
                                          <p:spTgt spid="3">
                                            <p:txEl>
                                              <p:pRg st="7" end="7"/>
                                            </p:txEl>
                                          </p:spTgt>
                                        </p:tgtEl>
                                      </p:cBhvr>
                                    </p:animEffect>
                                    <p:anim calcmode="lin" valueType="num">
                                      <p:cBhvr>
                                        <p:cTn id="6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9" presetClass="emph" presetSubtype="0" nodeType="clickEffect">
                                  <p:stCondLst>
                                    <p:cond delay="0"/>
                                  </p:stCondLst>
                                  <p:childTnLst>
                                    <p:set>
                                      <p:cBhvr rctx="PPT">
                                        <p:cTn id="71" dur="indefinite"/>
                                        <p:tgtEl>
                                          <p:spTgt spid="3">
                                            <p:txEl>
                                              <p:pRg st="7" end="7"/>
                                            </p:txEl>
                                          </p:spTgt>
                                        </p:tgtEl>
                                        <p:attrNameLst>
                                          <p:attrName>style.opacity</p:attrName>
                                        </p:attrNameLst>
                                      </p:cBhvr>
                                      <p:to>
                                        <p:strVal val="0.25"/>
                                      </p:to>
                                    </p:set>
                                    <p:animEffect filter="image" prLst="opacity: 0.25">
                                      <p:cBhvr rctx="IE">
                                        <p:cTn id="72" dur="indefinite"/>
                                        <p:tgtEl>
                                          <p:spTgt spid="3">
                                            <p:txEl>
                                              <p:pRg st="7" end="7"/>
                                            </p:txEl>
                                          </p:spTgt>
                                        </p:tgtEl>
                                      </p:cBhvr>
                                    </p:animEffect>
                                  </p:childTnLst>
                                </p:cTn>
                              </p:par>
                              <p:par>
                                <p:cTn id="73" presetID="47" presetClass="entr" presetSubtype="0" fill="hold" nodeType="with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500"/>
                                        <p:tgtEl>
                                          <p:spTgt spid="3">
                                            <p:txEl>
                                              <p:pRg st="9" end="9"/>
                                            </p:txEl>
                                          </p:spTgt>
                                        </p:tgtEl>
                                      </p:cBhvr>
                                    </p:animEffect>
                                    <p:anim calcmode="lin" valueType="num">
                                      <p:cBhvr>
                                        <p:cTn id="7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500" fill="hold"/>
                                        <p:tgtEl>
                                          <p:spTgt spid="3">
                                            <p:txEl>
                                              <p:pRg st="9" end="9"/>
                                            </p:txEl>
                                          </p:spTgt>
                                        </p:tgtEl>
                                        <p:attrNameLst>
                                          <p:attrName>ppt_y</p:attrName>
                                        </p:attrNameLst>
                                      </p:cBhvr>
                                      <p:tavLst>
                                        <p:tav tm="0">
                                          <p:val>
                                            <p:strVal val="#ppt_y-.1"/>
                                          </p:val>
                                        </p:tav>
                                        <p:tav tm="100000">
                                          <p:val>
                                            <p:strVal val="#ppt_y"/>
                                          </p:val>
                                        </p:tav>
                                      </p:tavLst>
                                    </p:anim>
                                  </p:childTnLst>
                                </p:cTn>
                              </p:par>
                              <p:par>
                                <p:cTn id="78" presetID="1" presetClass="mediacall" presetSubtype="0" fill="hold" nodeType="withEffect">
                                  <p:stCondLst>
                                    <p:cond delay="0"/>
                                  </p:stCondLst>
                                  <p:childTnLst>
                                    <p:cmd type="call" cmd="playFrom(0.0)">
                                      <p:cBhvr>
                                        <p:cTn id="79" dur="4745" fill="hold"/>
                                        <p:tgtEl>
                                          <p:spTgt spid="7"/>
                                        </p:tgtEl>
                                      </p:cBhvr>
                                    </p:cmd>
                                  </p:childTnLst>
                                </p:cTn>
                              </p:par>
                            </p:childTnLst>
                          </p:cTn>
                        </p:par>
                      </p:childTnLst>
                    </p:cTn>
                  </p:par>
                  <p:par>
                    <p:cTn id="80" fill="hold">
                      <p:stCondLst>
                        <p:cond delay="indefinite"/>
                      </p:stCondLst>
                      <p:childTnLst>
                        <p:par>
                          <p:cTn id="81" fill="hold">
                            <p:stCondLst>
                              <p:cond delay="0"/>
                            </p:stCondLst>
                            <p:childTnLst>
                              <p:par>
                                <p:cTn id="82" presetID="9" presetClass="emph" presetSubtype="0" nodeType="clickEffect">
                                  <p:stCondLst>
                                    <p:cond delay="0"/>
                                  </p:stCondLst>
                                  <p:childTnLst>
                                    <p:set>
                                      <p:cBhvr rctx="PPT">
                                        <p:cTn id="83" dur="indefinite"/>
                                        <p:tgtEl>
                                          <p:spTgt spid="3">
                                            <p:txEl>
                                              <p:pRg st="9" end="9"/>
                                            </p:txEl>
                                          </p:spTgt>
                                        </p:tgtEl>
                                        <p:attrNameLst>
                                          <p:attrName>style.opacity</p:attrName>
                                        </p:attrNameLst>
                                      </p:cBhvr>
                                      <p:to>
                                        <p:strVal val="0.25"/>
                                      </p:to>
                                    </p:set>
                                    <p:animEffect filter="image" prLst="opacity: 0.25">
                                      <p:cBhvr rctx="IE">
                                        <p:cTn id="84" dur="indefinite"/>
                                        <p:tgtEl>
                                          <p:spTgt spid="3">
                                            <p:txEl>
                                              <p:pRg st="9" end="9"/>
                                            </p:txEl>
                                          </p:spTgt>
                                        </p:tgtEl>
                                      </p:cBhvr>
                                    </p:animEffect>
                                  </p:childTnLst>
                                </p:cTn>
                              </p:par>
                              <p:par>
                                <p:cTn id="85" presetID="47" presetClass="entr" presetSubtype="0" fill="hold" nodeType="with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fade">
                                      <p:cBhvr>
                                        <p:cTn id="87" dur="500"/>
                                        <p:tgtEl>
                                          <p:spTgt spid="3">
                                            <p:txEl>
                                              <p:pRg st="10" end="10"/>
                                            </p:txEl>
                                          </p:spTgt>
                                        </p:tgtEl>
                                      </p:cBhvr>
                                    </p:animEffect>
                                    <p:anim calcmode="lin" valueType="num">
                                      <p:cBhvr>
                                        <p:cTn id="8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9"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9" presetClass="emph" presetSubtype="0" nodeType="clickEffect">
                                  <p:stCondLst>
                                    <p:cond delay="0"/>
                                  </p:stCondLst>
                                  <p:childTnLst>
                                    <p:set>
                                      <p:cBhvr rctx="PPT">
                                        <p:cTn id="93" dur="indefinite"/>
                                        <p:tgtEl>
                                          <p:spTgt spid="3">
                                            <p:txEl>
                                              <p:pRg st="10" end="10"/>
                                            </p:txEl>
                                          </p:spTgt>
                                        </p:tgtEl>
                                        <p:attrNameLst>
                                          <p:attrName>style.opacity</p:attrName>
                                        </p:attrNameLst>
                                      </p:cBhvr>
                                      <p:to>
                                        <p:strVal val="0.25"/>
                                      </p:to>
                                    </p:set>
                                    <p:animEffect filter="image" prLst="opacity: 0.25">
                                      <p:cBhvr rctx="IE">
                                        <p:cTn id="94" dur="indefinite"/>
                                        <p:tgtEl>
                                          <p:spTgt spid="3">
                                            <p:txEl>
                                              <p:pRg st="10" end="10"/>
                                            </p:txEl>
                                          </p:spTgt>
                                        </p:tgtEl>
                                      </p:cBhvr>
                                    </p:animEffect>
                                  </p:childTnLst>
                                </p:cTn>
                              </p:par>
                              <p:par>
                                <p:cTn id="95" presetID="47" presetClass="entr" presetSubtype="0" fill="hold" nodeType="withEffect">
                                  <p:stCondLst>
                                    <p:cond delay="0"/>
                                  </p:stCondLst>
                                  <p:childTnLst>
                                    <p:set>
                                      <p:cBhvr>
                                        <p:cTn id="96" dur="1" fill="hold">
                                          <p:stCondLst>
                                            <p:cond delay="0"/>
                                          </p:stCondLst>
                                        </p:cTn>
                                        <p:tgtEl>
                                          <p:spTgt spid="3">
                                            <p:txEl>
                                              <p:pRg st="11" end="11"/>
                                            </p:txEl>
                                          </p:spTgt>
                                        </p:tgtEl>
                                        <p:attrNameLst>
                                          <p:attrName>style.visibility</p:attrName>
                                        </p:attrNameLst>
                                      </p:cBhvr>
                                      <p:to>
                                        <p:strVal val="visible"/>
                                      </p:to>
                                    </p:set>
                                    <p:animEffect transition="in" filter="fade">
                                      <p:cBhvr>
                                        <p:cTn id="97" dur="500"/>
                                        <p:tgtEl>
                                          <p:spTgt spid="3">
                                            <p:txEl>
                                              <p:pRg st="11" end="11"/>
                                            </p:txEl>
                                          </p:spTgt>
                                        </p:tgtEl>
                                      </p:cBhvr>
                                    </p:animEffect>
                                    <p:anim calcmode="lin" valueType="num">
                                      <p:cBhvr>
                                        <p:cTn id="9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9"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9" presetClass="emph" presetSubtype="0" nodeType="clickEffect">
                                  <p:stCondLst>
                                    <p:cond delay="0"/>
                                  </p:stCondLst>
                                  <p:childTnLst>
                                    <p:set>
                                      <p:cBhvr rctx="PPT">
                                        <p:cTn id="103" dur="indefinite"/>
                                        <p:tgtEl>
                                          <p:spTgt spid="3">
                                            <p:txEl>
                                              <p:pRg st="11" end="11"/>
                                            </p:txEl>
                                          </p:spTgt>
                                        </p:tgtEl>
                                        <p:attrNameLst>
                                          <p:attrName>style.opacity</p:attrName>
                                        </p:attrNameLst>
                                      </p:cBhvr>
                                      <p:to>
                                        <p:strVal val="0.25"/>
                                      </p:to>
                                    </p:set>
                                    <p:animEffect filter="image" prLst="opacity: 0.25">
                                      <p:cBhvr rctx="IE">
                                        <p:cTn id="104" dur="indefinite"/>
                                        <p:tgtEl>
                                          <p:spTgt spid="3">
                                            <p:txEl>
                                              <p:pRg st="11" end="11"/>
                                            </p:txEl>
                                          </p:spTgt>
                                        </p:tgtEl>
                                      </p:cBhvr>
                                    </p:animEffect>
                                  </p:childTnLst>
                                </p:cTn>
                              </p:par>
                              <p:par>
                                <p:cTn id="105" presetID="47" presetClass="entr" presetSubtype="0" fill="hold" nodeType="withEffect">
                                  <p:stCondLst>
                                    <p:cond delay="0"/>
                                  </p:stCondLst>
                                  <p:childTnLst>
                                    <p:set>
                                      <p:cBhvr>
                                        <p:cTn id="106" dur="1" fill="hold">
                                          <p:stCondLst>
                                            <p:cond delay="0"/>
                                          </p:stCondLst>
                                        </p:cTn>
                                        <p:tgtEl>
                                          <p:spTgt spid="3">
                                            <p:txEl>
                                              <p:pRg st="12" end="12"/>
                                            </p:txEl>
                                          </p:spTgt>
                                        </p:tgtEl>
                                        <p:attrNameLst>
                                          <p:attrName>style.visibility</p:attrName>
                                        </p:attrNameLst>
                                      </p:cBhvr>
                                      <p:to>
                                        <p:strVal val="visible"/>
                                      </p:to>
                                    </p:set>
                                    <p:animEffect transition="in" filter="fade">
                                      <p:cBhvr>
                                        <p:cTn id="107" dur="500"/>
                                        <p:tgtEl>
                                          <p:spTgt spid="3">
                                            <p:txEl>
                                              <p:pRg st="12" end="12"/>
                                            </p:txEl>
                                          </p:spTgt>
                                        </p:tgtEl>
                                      </p:cBhvr>
                                    </p:animEffect>
                                    <p:anim calcmode="lin" valueType="num">
                                      <p:cBhvr>
                                        <p:cTn id="10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9"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9" presetClass="emph" presetSubtype="0" nodeType="clickEffect">
                                  <p:stCondLst>
                                    <p:cond delay="0"/>
                                  </p:stCondLst>
                                  <p:childTnLst>
                                    <p:set>
                                      <p:cBhvr rctx="PPT">
                                        <p:cTn id="113" dur="indefinite"/>
                                        <p:tgtEl>
                                          <p:spTgt spid="3">
                                            <p:txEl>
                                              <p:pRg st="12" end="12"/>
                                            </p:txEl>
                                          </p:spTgt>
                                        </p:tgtEl>
                                        <p:attrNameLst>
                                          <p:attrName>style.opacity</p:attrName>
                                        </p:attrNameLst>
                                      </p:cBhvr>
                                      <p:to>
                                        <p:strVal val="0.25"/>
                                      </p:to>
                                    </p:set>
                                    <p:animEffect filter="image" prLst="opacity: 0.25">
                                      <p:cBhvr rctx="IE">
                                        <p:cTn id="114" dur="indefinite"/>
                                        <p:tgtEl>
                                          <p:spTgt spid="3">
                                            <p:txEl>
                                              <p:pRg st="12" end="12"/>
                                            </p:txEl>
                                          </p:spTgt>
                                        </p:tgtEl>
                                      </p:cBhvr>
                                    </p:animEffect>
                                  </p:childTnLst>
                                </p:cTn>
                              </p:par>
                              <p:par>
                                <p:cTn id="115" presetID="26" presetClass="entr" presetSubtype="0" fill="hold" grpId="0" nodeType="with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wipe(down)">
                                      <p:cBhvr>
                                        <p:cTn id="117" dur="145">
                                          <p:stCondLst>
                                            <p:cond delay="0"/>
                                          </p:stCondLst>
                                        </p:cTn>
                                        <p:tgtEl>
                                          <p:spTgt spid="5"/>
                                        </p:tgtEl>
                                      </p:cBhvr>
                                    </p:animEffect>
                                    <p:anim calcmode="lin" valueType="num">
                                      <p:cBhvr>
                                        <p:cTn id="11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2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23" dur="7">
                                          <p:stCondLst>
                                            <p:cond delay="163"/>
                                          </p:stCondLst>
                                        </p:cTn>
                                        <p:tgtEl>
                                          <p:spTgt spid="5"/>
                                        </p:tgtEl>
                                      </p:cBhvr>
                                      <p:to x="100000" y="60000"/>
                                    </p:animScale>
                                    <p:animScale>
                                      <p:cBhvr>
                                        <p:cTn id="124" dur="42" decel="50000">
                                          <p:stCondLst>
                                            <p:cond delay="169"/>
                                          </p:stCondLst>
                                        </p:cTn>
                                        <p:tgtEl>
                                          <p:spTgt spid="5"/>
                                        </p:tgtEl>
                                      </p:cBhvr>
                                      <p:to x="100000" y="100000"/>
                                    </p:animScale>
                                    <p:animScale>
                                      <p:cBhvr>
                                        <p:cTn id="125" dur="7">
                                          <p:stCondLst>
                                            <p:cond delay="328"/>
                                          </p:stCondLst>
                                        </p:cTn>
                                        <p:tgtEl>
                                          <p:spTgt spid="5"/>
                                        </p:tgtEl>
                                      </p:cBhvr>
                                      <p:to x="100000" y="80000"/>
                                    </p:animScale>
                                    <p:animScale>
                                      <p:cBhvr>
                                        <p:cTn id="126" dur="42" decel="50000">
                                          <p:stCondLst>
                                            <p:cond delay="335"/>
                                          </p:stCondLst>
                                        </p:cTn>
                                        <p:tgtEl>
                                          <p:spTgt spid="5"/>
                                        </p:tgtEl>
                                      </p:cBhvr>
                                      <p:to x="100000" y="100000"/>
                                    </p:animScale>
                                    <p:animScale>
                                      <p:cBhvr>
                                        <p:cTn id="127" dur="7">
                                          <p:stCondLst>
                                            <p:cond delay="411"/>
                                          </p:stCondLst>
                                        </p:cTn>
                                        <p:tgtEl>
                                          <p:spTgt spid="5"/>
                                        </p:tgtEl>
                                      </p:cBhvr>
                                      <p:to x="100000" y="90000"/>
                                    </p:animScale>
                                    <p:animScale>
                                      <p:cBhvr>
                                        <p:cTn id="128" dur="42" decel="50000">
                                          <p:stCondLst>
                                            <p:cond delay="417"/>
                                          </p:stCondLst>
                                        </p:cTn>
                                        <p:tgtEl>
                                          <p:spTgt spid="5"/>
                                        </p:tgtEl>
                                      </p:cBhvr>
                                      <p:to x="100000" y="100000"/>
                                    </p:animScale>
                                    <p:animScale>
                                      <p:cBhvr>
                                        <p:cTn id="129" dur="7">
                                          <p:stCondLst>
                                            <p:cond delay="452"/>
                                          </p:stCondLst>
                                        </p:cTn>
                                        <p:tgtEl>
                                          <p:spTgt spid="5"/>
                                        </p:tgtEl>
                                      </p:cBhvr>
                                      <p:to x="100000" y="95000"/>
                                    </p:animScale>
                                    <p:animScale>
                                      <p:cBhvr>
                                        <p:cTn id="130" dur="42" decel="50000">
                                          <p:stCondLst>
                                            <p:cond delay="459"/>
                                          </p:stCondLst>
                                        </p:cTn>
                                        <p:tgtEl>
                                          <p:spTgt spid="5"/>
                                        </p:tgtEl>
                                      </p:cBhvr>
                                      <p:to x="100000" y="100000"/>
                                    </p:animScale>
                                  </p:childTnLst>
                                </p:cTn>
                              </p:par>
                              <p:par>
                                <p:cTn id="131" presetID="1" presetClass="entr" presetSubtype="0" fill="hold" grpId="0" nodeType="withEffect">
                                  <p:stCondLst>
                                    <p:cond delay="0"/>
                                  </p:stCondLst>
                                  <p:childTnLst>
                                    <p:set>
                                      <p:cBhvr>
                                        <p:cTn id="1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3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5"/>
          <p:cNvSpPr>
            <a:spLocks/>
          </p:cNvSpPr>
          <p:nvPr/>
        </p:nvSpPr>
        <p:spPr bwMode="ltGray">
          <a:xfrm>
            <a:off x="0" y="2015421"/>
            <a:ext cx="9144000" cy="3716826"/>
          </a:xfrm>
          <a:custGeom>
            <a:avLst/>
            <a:gdLst/>
            <a:ahLst/>
            <a:cxnLst>
              <a:cxn ang="0">
                <a:pos x="0" y="2"/>
              </a:cxn>
              <a:cxn ang="0">
                <a:pos x="138" y="44"/>
              </a:cxn>
              <a:cxn ang="0">
                <a:pos x="365" y="110"/>
              </a:cxn>
              <a:cxn ang="0">
                <a:pos x="595" y="171"/>
              </a:cxn>
              <a:cxn ang="0">
                <a:pos x="772" y="213"/>
              </a:cxn>
              <a:cxn ang="0">
                <a:pos x="968" y="257"/>
              </a:cxn>
              <a:cxn ang="0">
                <a:pos x="1179" y="300"/>
              </a:cxn>
              <a:cxn ang="0">
                <a:pos x="1402" y="342"/>
              </a:cxn>
              <a:cxn ang="0">
                <a:pos x="1637" y="379"/>
              </a:cxn>
              <a:cxn ang="0">
                <a:pos x="1881" y="413"/>
              </a:cxn>
              <a:cxn ang="0">
                <a:pos x="2133" y="439"/>
              </a:cxn>
              <a:cxn ang="0">
                <a:pos x="2388" y="458"/>
              </a:cxn>
              <a:cxn ang="0">
                <a:pos x="2649" y="468"/>
              </a:cxn>
              <a:cxn ang="0">
                <a:pos x="2778" y="469"/>
              </a:cxn>
              <a:cxn ang="0">
                <a:pos x="3039" y="465"/>
              </a:cxn>
              <a:cxn ang="0">
                <a:pos x="3297" y="450"/>
              </a:cxn>
              <a:cxn ang="0">
                <a:pos x="3551" y="426"/>
              </a:cxn>
              <a:cxn ang="0">
                <a:pos x="3798" y="396"/>
              </a:cxn>
              <a:cxn ang="0">
                <a:pos x="4039" y="360"/>
              </a:cxn>
              <a:cxn ang="0">
                <a:pos x="4268" y="321"/>
              </a:cxn>
              <a:cxn ang="0">
                <a:pos x="4486" y="278"/>
              </a:cxn>
              <a:cxn ang="0">
                <a:pos x="4688" y="234"/>
              </a:cxn>
              <a:cxn ang="0">
                <a:pos x="4876" y="191"/>
              </a:cxn>
              <a:cxn ang="0">
                <a:pos x="5045" y="149"/>
              </a:cxn>
              <a:cxn ang="0">
                <a:pos x="5319" y="73"/>
              </a:cxn>
              <a:cxn ang="0">
                <a:pos x="5495" y="20"/>
              </a:cxn>
              <a:cxn ang="0">
                <a:pos x="5557" y="3234"/>
              </a:cxn>
              <a:cxn ang="0">
                <a:pos x="5494" y="3214"/>
              </a:cxn>
              <a:cxn ang="0">
                <a:pos x="5318" y="3159"/>
              </a:cxn>
              <a:cxn ang="0">
                <a:pos x="5044" y="3084"/>
              </a:cxn>
              <a:cxn ang="0">
                <a:pos x="4875" y="3041"/>
              </a:cxn>
              <a:cxn ang="0">
                <a:pos x="4688" y="2997"/>
              </a:cxn>
              <a:cxn ang="0">
                <a:pos x="4486" y="2953"/>
              </a:cxn>
              <a:cxn ang="0">
                <a:pos x="4268" y="2912"/>
              </a:cxn>
              <a:cxn ang="0">
                <a:pos x="4038" y="2871"/>
              </a:cxn>
              <a:cxn ang="0">
                <a:pos x="3798" y="2836"/>
              </a:cxn>
              <a:cxn ang="0">
                <a:pos x="3551" y="2806"/>
              </a:cxn>
              <a:cxn ang="0">
                <a:pos x="3297" y="2784"/>
              </a:cxn>
              <a:cxn ang="0">
                <a:pos x="3039" y="2769"/>
              </a:cxn>
              <a:cxn ang="0">
                <a:pos x="2778" y="2766"/>
              </a:cxn>
              <a:cxn ang="0">
                <a:pos x="2649" y="2767"/>
              </a:cxn>
              <a:cxn ang="0">
                <a:pos x="2388" y="2779"/>
              </a:cxn>
              <a:cxn ang="0">
                <a:pos x="2133" y="2798"/>
              </a:cxn>
              <a:cxn ang="0">
                <a:pos x="1881" y="2825"/>
              </a:cxn>
              <a:cxn ang="0">
                <a:pos x="1637" y="2858"/>
              </a:cxn>
              <a:cxn ang="0">
                <a:pos x="1402" y="2896"/>
              </a:cxn>
              <a:cxn ang="0">
                <a:pos x="1179" y="2937"/>
              </a:cxn>
              <a:cxn ang="0">
                <a:pos x="968" y="2980"/>
              </a:cxn>
              <a:cxn ang="0">
                <a:pos x="772" y="3023"/>
              </a:cxn>
              <a:cxn ang="0">
                <a:pos x="595" y="3066"/>
              </a:cxn>
              <a:cxn ang="0">
                <a:pos x="365" y="3126"/>
              </a:cxn>
              <a:cxn ang="0">
                <a:pos x="138" y="3191"/>
              </a:cxn>
              <a:cxn ang="0">
                <a:pos x="0" y="3234"/>
              </a:cxn>
            </a:cxnLst>
            <a:rect l="0" t="0" r="r" b="b"/>
            <a:pathLst>
              <a:path w="5558" h="3234">
                <a:moveTo>
                  <a:pt x="0" y="2"/>
                </a:moveTo>
                <a:lnTo>
                  <a:pt x="0" y="2"/>
                </a:lnTo>
                <a:lnTo>
                  <a:pt x="63" y="21"/>
                </a:lnTo>
                <a:lnTo>
                  <a:pt x="138" y="44"/>
                </a:lnTo>
                <a:lnTo>
                  <a:pt x="239" y="75"/>
                </a:lnTo>
                <a:lnTo>
                  <a:pt x="365" y="110"/>
                </a:lnTo>
                <a:lnTo>
                  <a:pt x="513" y="150"/>
                </a:lnTo>
                <a:lnTo>
                  <a:pt x="595" y="171"/>
                </a:lnTo>
                <a:lnTo>
                  <a:pt x="682" y="191"/>
                </a:lnTo>
                <a:lnTo>
                  <a:pt x="772" y="213"/>
                </a:lnTo>
                <a:lnTo>
                  <a:pt x="868" y="235"/>
                </a:lnTo>
                <a:lnTo>
                  <a:pt x="968" y="257"/>
                </a:lnTo>
                <a:lnTo>
                  <a:pt x="1071" y="279"/>
                </a:lnTo>
                <a:lnTo>
                  <a:pt x="1179" y="300"/>
                </a:lnTo>
                <a:lnTo>
                  <a:pt x="1289" y="321"/>
                </a:lnTo>
                <a:lnTo>
                  <a:pt x="1402" y="342"/>
                </a:lnTo>
                <a:lnTo>
                  <a:pt x="1519" y="360"/>
                </a:lnTo>
                <a:lnTo>
                  <a:pt x="1637" y="379"/>
                </a:lnTo>
                <a:lnTo>
                  <a:pt x="1759" y="396"/>
                </a:lnTo>
                <a:lnTo>
                  <a:pt x="1881" y="413"/>
                </a:lnTo>
                <a:lnTo>
                  <a:pt x="2006" y="426"/>
                </a:lnTo>
                <a:lnTo>
                  <a:pt x="2133" y="439"/>
                </a:lnTo>
                <a:lnTo>
                  <a:pt x="2260" y="450"/>
                </a:lnTo>
                <a:lnTo>
                  <a:pt x="2388" y="458"/>
                </a:lnTo>
                <a:lnTo>
                  <a:pt x="2518" y="465"/>
                </a:lnTo>
                <a:lnTo>
                  <a:pt x="2649" y="468"/>
                </a:lnTo>
                <a:lnTo>
                  <a:pt x="2778" y="469"/>
                </a:lnTo>
                <a:lnTo>
                  <a:pt x="2778" y="469"/>
                </a:lnTo>
                <a:lnTo>
                  <a:pt x="2908" y="468"/>
                </a:lnTo>
                <a:lnTo>
                  <a:pt x="3039" y="465"/>
                </a:lnTo>
                <a:lnTo>
                  <a:pt x="3169" y="458"/>
                </a:lnTo>
                <a:lnTo>
                  <a:pt x="3297" y="450"/>
                </a:lnTo>
                <a:lnTo>
                  <a:pt x="3424" y="439"/>
                </a:lnTo>
                <a:lnTo>
                  <a:pt x="3551" y="426"/>
                </a:lnTo>
                <a:lnTo>
                  <a:pt x="3676" y="411"/>
                </a:lnTo>
                <a:lnTo>
                  <a:pt x="3798" y="396"/>
                </a:lnTo>
                <a:lnTo>
                  <a:pt x="3920" y="379"/>
                </a:lnTo>
                <a:lnTo>
                  <a:pt x="4039" y="360"/>
                </a:lnTo>
                <a:lnTo>
                  <a:pt x="4155" y="341"/>
                </a:lnTo>
                <a:lnTo>
                  <a:pt x="4268" y="321"/>
                </a:lnTo>
                <a:lnTo>
                  <a:pt x="4378" y="300"/>
                </a:lnTo>
                <a:lnTo>
                  <a:pt x="4486" y="278"/>
                </a:lnTo>
                <a:lnTo>
                  <a:pt x="4589" y="256"/>
                </a:lnTo>
                <a:lnTo>
                  <a:pt x="4688" y="234"/>
                </a:lnTo>
                <a:lnTo>
                  <a:pt x="4784" y="212"/>
                </a:lnTo>
                <a:lnTo>
                  <a:pt x="4876" y="191"/>
                </a:lnTo>
                <a:lnTo>
                  <a:pt x="4963" y="169"/>
                </a:lnTo>
                <a:lnTo>
                  <a:pt x="5045" y="149"/>
                </a:lnTo>
                <a:lnTo>
                  <a:pt x="5193" y="109"/>
                </a:lnTo>
                <a:lnTo>
                  <a:pt x="5319" y="73"/>
                </a:lnTo>
                <a:lnTo>
                  <a:pt x="5420" y="43"/>
                </a:lnTo>
                <a:lnTo>
                  <a:pt x="5495" y="20"/>
                </a:lnTo>
                <a:lnTo>
                  <a:pt x="5558" y="0"/>
                </a:lnTo>
                <a:lnTo>
                  <a:pt x="5557" y="3234"/>
                </a:lnTo>
                <a:lnTo>
                  <a:pt x="5557" y="3234"/>
                </a:lnTo>
                <a:lnTo>
                  <a:pt x="5494" y="3214"/>
                </a:lnTo>
                <a:lnTo>
                  <a:pt x="5419" y="3190"/>
                </a:lnTo>
                <a:lnTo>
                  <a:pt x="5318" y="3159"/>
                </a:lnTo>
                <a:lnTo>
                  <a:pt x="5192" y="3124"/>
                </a:lnTo>
                <a:lnTo>
                  <a:pt x="5044" y="3084"/>
                </a:lnTo>
                <a:lnTo>
                  <a:pt x="4962" y="3063"/>
                </a:lnTo>
                <a:lnTo>
                  <a:pt x="4875" y="3041"/>
                </a:lnTo>
                <a:lnTo>
                  <a:pt x="4784" y="3019"/>
                </a:lnTo>
                <a:lnTo>
                  <a:pt x="4688" y="2997"/>
                </a:lnTo>
                <a:lnTo>
                  <a:pt x="4589" y="2975"/>
                </a:lnTo>
                <a:lnTo>
                  <a:pt x="4486" y="2953"/>
                </a:lnTo>
                <a:lnTo>
                  <a:pt x="4378" y="2933"/>
                </a:lnTo>
                <a:lnTo>
                  <a:pt x="4268" y="2912"/>
                </a:lnTo>
                <a:lnTo>
                  <a:pt x="4155" y="2891"/>
                </a:lnTo>
                <a:lnTo>
                  <a:pt x="4038" y="2871"/>
                </a:lnTo>
                <a:lnTo>
                  <a:pt x="3920" y="2854"/>
                </a:lnTo>
                <a:lnTo>
                  <a:pt x="3798" y="2836"/>
                </a:lnTo>
                <a:lnTo>
                  <a:pt x="3676" y="2820"/>
                </a:lnTo>
                <a:lnTo>
                  <a:pt x="3551" y="2806"/>
                </a:lnTo>
                <a:lnTo>
                  <a:pt x="3424" y="2795"/>
                </a:lnTo>
                <a:lnTo>
                  <a:pt x="3297" y="2784"/>
                </a:lnTo>
                <a:lnTo>
                  <a:pt x="3169" y="2776"/>
                </a:lnTo>
                <a:lnTo>
                  <a:pt x="3039" y="2769"/>
                </a:lnTo>
                <a:lnTo>
                  <a:pt x="2908" y="2766"/>
                </a:lnTo>
                <a:lnTo>
                  <a:pt x="2778" y="2766"/>
                </a:lnTo>
                <a:lnTo>
                  <a:pt x="2778" y="2766"/>
                </a:lnTo>
                <a:lnTo>
                  <a:pt x="2649" y="2767"/>
                </a:lnTo>
                <a:lnTo>
                  <a:pt x="2518" y="2772"/>
                </a:lnTo>
                <a:lnTo>
                  <a:pt x="2388" y="2779"/>
                </a:lnTo>
                <a:lnTo>
                  <a:pt x="2260" y="2787"/>
                </a:lnTo>
                <a:lnTo>
                  <a:pt x="2133" y="2798"/>
                </a:lnTo>
                <a:lnTo>
                  <a:pt x="2006" y="2811"/>
                </a:lnTo>
                <a:lnTo>
                  <a:pt x="1881" y="2825"/>
                </a:lnTo>
                <a:lnTo>
                  <a:pt x="1759" y="2841"/>
                </a:lnTo>
                <a:lnTo>
                  <a:pt x="1637" y="2858"/>
                </a:lnTo>
                <a:lnTo>
                  <a:pt x="1519" y="2876"/>
                </a:lnTo>
                <a:lnTo>
                  <a:pt x="1402" y="2896"/>
                </a:lnTo>
                <a:lnTo>
                  <a:pt x="1289" y="2916"/>
                </a:lnTo>
                <a:lnTo>
                  <a:pt x="1179" y="2937"/>
                </a:lnTo>
                <a:lnTo>
                  <a:pt x="1071" y="2958"/>
                </a:lnTo>
                <a:lnTo>
                  <a:pt x="968" y="2980"/>
                </a:lnTo>
                <a:lnTo>
                  <a:pt x="868" y="3002"/>
                </a:lnTo>
                <a:lnTo>
                  <a:pt x="772" y="3023"/>
                </a:lnTo>
                <a:lnTo>
                  <a:pt x="682" y="3045"/>
                </a:lnTo>
                <a:lnTo>
                  <a:pt x="595" y="3066"/>
                </a:lnTo>
                <a:lnTo>
                  <a:pt x="513" y="3087"/>
                </a:lnTo>
                <a:lnTo>
                  <a:pt x="365" y="3126"/>
                </a:lnTo>
                <a:lnTo>
                  <a:pt x="239" y="3162"/>
                </a:lnTo>
                <a:lnTo>
                  <a:pt x="138" y="3191"/>
                </a:lnTo>
                <a:lnTo>
                  <a:pt x="63" y="3214"/>
                </a:lnTo>
                <a:lnTo>
                  <a:pt x="0" y="3234"/>
                </a:lnTo>
                <a:lnTo>
                  <a:pt x="0" y="2"/>
                </a:lnTo>
                <a:close/>
              </a:path>
            </a:pathLst>
          </a:custGeom>
          <a:gradFill flip="none" rotWithShape="1">
            <a:gsLst>
              <a:gs pos="0">
                <a:srgbClr val="002060">
                  <a:alpha val="39000"/>
                </a:srgbClr>
              </a:gs>
              <a:gs pos="50000">
                <a:srgbClr val="000000">
                  <a:alpha val="50000"/>
                </a:srgbClr>
              </a:gs>
              <a:gs pos="100000">
                <a:srgbClr val="010113">
                  <a:alpha val="8100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88072"/>
            <a:endParaRPr lang="en-US" sz="4700" dirty="0">
              <a:solidFill>
                <a:srgbClr val="000000"/>
              </a:solidFill>
            </a:endParaRPr>
          </a:p>
        </p:txBody>
      </p:sp>
      <p:sp>
        <p:nvSpPr>
          <p:cNvPr id="33" name="Freeform 32"/>
          <p:cNvSpPr>
            <a:spLocks/>
          </p:cNvSpPr>
          <p:nvPr/>
        </p:nvSpPr>
        <p:spPr bwMode="ltGray">
          <a:xfrm>
            <a:off x="0" y="5225571"/>
            <a:ext cx="9144000" cy="816001"/>
          </a:xfrm>
          <a:custGeom>
            <a:avLst/>
            <a:gdLst/>
            <a:ahLst/>
            <a:cxnLst>
              <a:cxn ang="0">
                <a:pos x="0" y="499"/>
              </a:cxn>
              <a:cxn ang="0">
                <a:pos x="0" y="700"/>
              </a:cxn>
              <a:cxn ang="0">
                <a:pos x="144" y="643"/>
              </a:cxn>
              <a:cxn ang="0">
                <a:pos x="382" y="555"/>
              </a:cxn>
              <a:cxn ang="0">
                <a:pos x="536" y="503"/>
              </a:cxn>
              <a:cxn ang="0">
                <a:pos x="713" y="447"/>
              </a:cxn>
              <a:cxn ang="0">
                <a:pos x="907" y="389"/>
              </a:cxn>
              <a:cxn ang="0">
                <a:pos x="1118" y="331"/>
              </a:cxn>
              <a:cxn ang="0">
                <a:pos x="1344" y="275"/>
              </a:cxn>
              <a:cxn ang="0">
                <a:pos x="1582" y="222"/>
              </a:cxn>
              <a:cxn ang="0">
                <a:pos x="1830" y="174"/>
              </a:cxn>
              <a:cxn ang="0">
                <a:pos x="2087" y="134"/>
              </a:cxn>
              <a:cxn ang="0">
                <a:pos x="2348" y="103"/>
              </a:cxn>
              <a:cxn ang="0">
                <a:pos x="2480" y="92"/>
              </a:cxn>
              <a:cxn ang="0">
                <a:pos x="2614" y="84"/>
              </a:cxn>
              <a:cxn ang="0">
                <a:pos x="2747" y="79"/>
              </a:cxn>
              <a:cxn ang="0">
                <a:pos x="2880" y="77"/>
              </a:cxn>
              <a:cxn ang="0">
                <a:pos x="2947" y="77"/>
              </a:cxn>
              <a:cxn ang="0">
                <a:pos x="3080" y="80"/>
              </a:cxn>
              <a:cxn ang="0">
                <a:pos x="3214" y="88"/>
              </a:cxn>
              <a:cxn ang="0">
                <a:pos x="3346" y="98"/>
              </a:cxn>
              <a:cxn ang="0">
                <a:pos x="3544" y="119"/>
              </a:cxn>
              <a:cxn ang="0">
                <a:pos x="3803" y="155"/>
              </a:cxn>
              <a:cxn ang="0">
                <a:pos x="4055" y="199"/>
              </a:cxn>
              <a:cxn ang="0">
                <a:pos x="4298" y="249"/>
              </a:cxn>
              <a:cxn ang="0">
                <a:pos x="4531" y="306"/>
              </a:cxn>
              <a:cxn ang="0">
                <a:pos x="4750" y="363"/>
              </a:cxn>
              <a:cxn ang="0">
                <a:pos x="4952" y="423"/>
              </a:cxn>
              <a:cxn ang="0">
                <a:pos x="5138" y="481"/>
              </a:cxn>
              <a:cxn ang="0">
                <a:pos x="5304" y="537"/>
              </a:cxn>
              <a:cxn ang="0">
                <a:pos x="5510" y="612"/>
              </a:cxn>
              <a:cxn ang="0">
                <a:pos x="5694" y="682"/>
              </a:cxn>
              <a:cxn ang="0">
                <a:pos x="5760" y="487"/>
              </a:cxn>
              <a:cxn ang="0">
                <a:pos x="5695" y="465"/>
              </a:cxn>
              <a:cxn ang="0">
                <a:pos x="5514" y="410"/>
              </a:cxn>
              <a:cxn ang="0">
                <a:pos x="5231" y="332"/>
              </a:cxn>
              <a:cxn ang="0">
                <a:pos x="5057" y="289"/>
              </a:cxn>
              <a:cxn ang="0">
                <a:pos x="4864" y="243"/>
              </a:cxn>
              <a:cxn ang="0">
                <a:pos x="4654" y="198"/>
              </a:cxn>
              <a:cxn ang="0">
                <a:pos x="4428" y="154"/>
              </a:cxn>
              <a:cxn ang="0">
                <a:pos x="4190" y="113"/>
              </a:cxn>
              <a:cxn ang="0">
                <a:pos x="3942" y="76"/>
              </a:cxn>
              <a:cxn ang="0">
                <a:pos x="3684" y="46"/>
              </a:cxn>
              <a:cxn ang="0">
                <a:pos x="3420" y="22"/>
              </a:cxn>
              <a:cxn ang="0">
                <a:pos x="3151" y="6"/>
              </a:cxn>
              <a:cxn ang="0">
                <a:pos x="2880" y="0"/>
              </a:cxn>
              <a:cxn ang="0">
                <a:pos x="2744" y="1"/>
              </a:cxn>
              <a:cxn ang="0">
                <a:pos x="2474" y="12"/>
              </a:cxn>
              <a:cxn ang="0">
                <a:pos x="2207" y="32"/>
              </a:cxn>
              <a:cxn ang="0">
                <a:pos x="1946" y="61"/>
              </a:cxn>
              <a:cxn ang="0">
                <a:pos x="1693" y="96"/>
              </a:cxn>
              <a:cxn ang="0">
                <a:pos x="1450" y="137"/>
              </a:cxn>
              <a:cxn ang="0">
                <a:pos x="1218" y="180"/>
              </a:cxn>
              <a:cxn ang="0">
                <a:pos x="1000" y="227"/>
              </a:cxn>
              <a:cxn ang="0">
                <a:pos x="798" y="273"/>
              </a:cxn>
              <a:cxn ang="0">
                <a:pos x="613" y="319"/>
              </a:cxn>
              <a:cxn ang="0">
                <a:pos x="376" y="384"/>
              </a:cxn>
              <a:cxn ang="0">
                <a:pos x="142" y="453"/>
              </a:cxn>
              <a:cxn ang="0">
                <a:pos x="0" y="499"/>
              </a:cxn>
            </a:cxnLst>
            <a:rect l="0" t="0" r="r" b="b"/>
            <a:pathLst>
              <a:path w="5760" h="710">
                <a:moveTo>
                  <a:pt x="0" y="499"/>
                </a:moveTo>
                <a:lnTo>
                  <a:pt x="0" y="499"/>
                </a:lnTo>
                <a:lnTo>
                  <a:pt x="0" y="700"/>
                </a:lnTo>
                <a:lnTo>
                  <a:pt x="0" y="700"/>
                </a:lnTo>
                <a:lnTo>
                  <a:pt x="66" y="674"/>
                </a:lnTo>
                <a:lnTo>
                  <a:pt x="144" y="643"/>
                </a:lnTo>
                <a:lnTo>
                  <a:pt x="251" y="603"/>
                </a:lnTo>
                <a:lnTo>
                  <a:pt x="382" y="555"/>
                </a:lnTo>
                <a:lnTo>
                  <a:pt x="456" y="530"/>
                </a:lnTo>
                <a:lnTo>
                  <a:pt x="536" y="503"/>
                </a:lnTo>
                <a:lnTo>
                  <a:pt x="622" y="475"/>
                </a:lnTo>
                <a:lnTo>
                  <a:pt x="713" y="447"/>
                </a:lnTo>
                <a:lnTo>
                  <a:pt x="808" y="417"/>
                </a:lnTo>
                <a:lnTo>
                  <a:pt x="907" y="389"/>
                </a:lnTo>
                <a:lnTo>
                  <a:pt x="1010" y="360"/>
                </a:lnTo>
                <a:lnTo>
                  <a:pt x="1118" y="331"/>
                </a:lnTo>
                <a:lnTo>
                  <a:pt x="1229" y="302"/>
                </a:lnTo>
                <a:lnTo>
                  <a:pt x="1344" y="275"/>
                </a:lnTo>
                <a:lnTo>
                  <a:pt x="1462" y="247"/>
                </a:lnTo>
                <a:lnTo>
                  <a:pt x="1582" y="222"/>
                </a:lnTo>
                <a:lnTo>
                  <a:pt x="1705" y="197"/>
                </a:lnTo>
                <a:lnTo>
                  <a:pt x="1830" y="174"/>
                </a:lnTo>
                <a:lnTo>
                  <a:pt x="1957" y="154"/>
                </a:lnTo>
                <a:lnTo>
                  <a:pt x="2087" y="134"/>
                </a:lnTo>
                <a:lnTo>
                  <a:pt x="2216" y="118"/>
                </a:lnTo>
                <a:lnTo>
                  <a:pt x="2348" y="103"/>
                </a:lnTo>
                <a:lnTo>
                  <a:pt x="2414" y="97"/>
                </a:lnTo>
                <a:lnTo>
                  <a:pt x="2480" y="92"/>
                </a:lnTo>
                <a:lnTo>
                  <a:pt x="2546" y="88"/>
                </a:lnTo>
                <a:lnTo>
                  <a:pt x="2614" y="84"/>
                </a:lnTo>
                <a:lnTo>
                  <a:pt x="2680" y="80"/>
                </a:lnTo>
                <a:lnTo>
                  <a:pt x="2747" y="79"/>
                </a:lnTo>
                <a:lnTo>
                  <a:pt x="2813" y="77"/>
                </a:lnTo>
                <a:lnTo>
                  <a:pt x="2880" y="77"/>
                </a:lnTo>
                <a:lnTo>
                  <a:pt x="2880" y="77"/>
                </a:lnTo>
                <a:lnTo>
                  <a:pt x="2947" y="77"/>
                </a:lnTo>
                <a:lnTo>
                  <a:pt x="3013" y="79"/>
                </a:lnTo>
                <a:lnTo>
                  <a:pt x="3080" y="80"/>
                </a:lnTo>
                <a:lnTo>
                  <a:pt x="3146" y="84"/>
                </a:lnTo>
                <a:lnTo>
                  <a:pt x="3214" y="88"/>
                </a:lnTo>
                <a:lnTo>
                  <a:pt x="3280" y="92"/>
                </a:lnTo>
                <a:lnTo>
                  <a:pt x="3346" y="98"/>
                </a:lnTo>
                <a:lnTo>
                  <a:pt x="3412" y="104"/>
                </a:lnTo>
                <a:lnTo>
                  <a:pt x="3544" y="119"/>
                </a:lnTo>
                <a:lnTo>
                  <a:pt x="3674" y="136"/>
                </a:lnTo>
                <a:lnTo>
                  <a:pt x="3803" y="155"/>
                </a:lnTo>
                <a:lnTo>
                  <a:pt x="3930" y="176"/>
                </a:lnTo>
                <a:lnTo>
                  <a:pt x="4055" y="199"/>
                </a:lnTo>
                <a:lnTo>
                  <a:pt x="4178" y="224"/>
                </a:lnTo>
                <a:lnTo>
                  <a:pt x="4298" y="249"/>
                </a:lnTo>
                <a:lnTo>
                  <a:pt x="4416" y="277"/>
                </a:lnTo>
                <a:lnTo>
                  <a:pt x="4531" y="306"/>
                </a:lnTo>
                <a:lnTo>
                  <a:pt x="4642" y="335"/>
                </a:lnTo>
                <a:lnTo>
                  <a:pt x="4750" y="363"/>
                </a:lnTo>
                <a:lnTo>
                  <a:pt x="4853" y="393"/>
                </a:lnTo>
                <a:lnTo>
                  <a:pt x="4952" y="423"/>
                </a:lnTo>
                <a:lnTo>
                  <a:pt x="5048" y="452"/>
                </a:lnTo>
                <a:lnTo>
                  <a:pt x="5138" y="481"/>
                </a:lnTo>
                <a:lnTo>
                  <a:pt x="5224" y="510"/>
                </a:lnTo>
                <a:lnTo>
                  <a:pt x="5304" y="537"/>
                </a:lnTo>
                <a:lnTo>
                  <a:pt x="5378" y="564"/>
                </a:lnTo>
                <a:lnTo>
                  <a:pt x="5510" y="612"/>
                </a:lnTo>
                <a:lnTo>
                  <a:pt x="5616" y="651"/>
                </a:lnTo>
                <a:lnTo>
                  <a:pt x="5694" y="682"/>
                </a:lnTo>
                <a:lnTo>
                  <a:pt x="5760" y="710"/>
                </a:lnTo>
                <a:lnTo>
                  <a:pt x="5760" y="487"/>
                </a:lnTo>
                <a:lnTo>
                  <a:pt x="5760" y="487"/>
                </a:lnTo>
                <a:lnTo>
                  <a:pt x="5695" y="465"/>
                </a:lnTo>
                <a:lnTo>
                  <a:pt x="5618" y="441"/>
                </a:lnTo>
                <a:lnTo>
                  <a:pt x="5514" y="410"/>
                </a:lnTo>
                <a:lnTo>
                  <a:pt x="5384" y="374"/>
                </a:lnTo>
                <a:lnTo>
                  <a:pt x="5231" y="332"/>
                </a:lnTo>
                <a:lnTo>
                  <a:pt x="5147" y="311"/>
                </a:lnTo>
                <a:lnTo>
                  <a:pt x="5057" y="289"/>
                </a:lnTo>
                <a:lnTo>
                  <a:pt x="4962" y="266"/>
                </a:lnTo>
                <a:lnTo>
                  <a:pt x="4864" y="243"/>
                </a:lnTo>
                <a:lnTo>
                  <a:pt x="4760" y="221"/>
                </a:lnTo>
                <a:lnTo>
                  <a:pt x="4654" y="198"/>
                </a:lnTo>
                <a:lnTo>
                  <a:pt x="4542" y="176"/>
                </a:lnTo>
                <a:lnTo>
                  <a:pt x="4428" y="154"/>
                </a:lnTo>
                <a:lnTo>
                  <a:pt x="4310" y="133"/>
                </a:lnTo>
                <a:lnTo>
                  <a:pt x="4190" y="113"/>
                </a:lnTo>
                <a:lnTo>
                  <a:pt x="4067" y="94"/>
                </a:lnTo>
                <a:lnTo>
                  <a:pt x="3942" y="76"/>
                </a:lnTo>
                <a:lnTo>
                  <a:pt x="3814" y="60"/>
                </a:lnTo>
                <a:lnTo>
                  <a:pt x="3684" y="46"/>
                </a:lnTo>
                <a:lnTo>
                  <a:pt x="3553" y="32"/>
                </a:lnTo>
                <a:lnTo>
                  <a:pt x="3420" y="22"/>
                </a:lnTo>
                <a:lnTo>
                  <a:pt x="3286" y="12"/>
                </a:lnTo>
                <a:lnTo>
                  <a:pt x="3151" y="6"/>
                </a:lnTo>
                <a:lnTo>
                  <a:pt x="3016" y="1"/>
                </a:lnTo>
                <a:lnTo>
                  <a:pt x="2880" y="0"/>
                </a:lnTo>
                <a:lnTo>
                  <a:pt x="2880" y="0"/>
                </a:lnTo>
                <a:lnTo>
                  <a:pt x="2744" y="1"/>
                </a:lnTo>
                <a:lnTo>
                  <a:pt x="2609" y="6"/>
                </a:lnTo>
                <a:lnTo>
                  <a:pt x="2474" y="12"/>
                </a:lnTo>
                <a:lnTo>
                  <a:pt x="2340" y="22"/>
                </a:lnTo>
                <a:lnTo>
                  <a:pt x="2207" y="32"/>
                </a:lnTo>
                <a:lnTo>
                  <a:pt x="2076" y="46"/>
                </a:lnTo>
                <a:lnTo>
                  <a:pt x="1946" y="61"/>
                </a:lnTo>
                <a:lnTo>
                  <a:pt x="1818" y="78"/>
                </a:lnTo>
                <a:lnTo>
                  <a:pt x="1693" y="96"/>
                </a:lnTo>
                <a:lnTo>
                  <a:pt x="1570" y="116"/>
                </a:lnTo>
                <a:lnTo>
                  <a:pt x="1450" y="137"/>
                </a:lnTo>
                <a:lnTo>
                  <a:pt x="1332" y="158"/>
                </a:lnTo>
                <a:lnTo>
                  <a:pt x="1218" y="180"/>
                </a:lnTo>
                <a:lnTo>
                  <a:pt x="1106" y="203"/>
                </a:lnTo>
                <a:lnTo>
                  <a:pt x="1000" y="227"/>
                </a:lnTo>
                <a:lnTo>
                  <a:pt x="896" y="249"/>
                </a:lnTo>
                <a:lnTo>
                  <a:pt x="798" y="273"/>
                </a:lnTo>
                <a:lnTo>
                  <a:pt x="703" y="296"/>
                </a:lnTo>
                <a:lnTo>
                  <a:pt x="613" y="319"/>
                </a:lnTo>
                <a:lnTo>
                  <a:pt x="529" y="341"/>
                </a:lnTo>
                <a:lnTo>
                  <a:pt x="376" y="384"/>
                </a:lnTo>
                <a:lnTo>
                  <a:pt x="246" y="421"/>
                </a:lnTo>
                <a:lnTo>
                  <a:pt x="142" y="453"/>
                </a:lnTo>
                <a:lnTo>
                  <a:pt x="65" y="477"/>
                </a:lnTo>
                <a:lnTo>
                  <a:pt x="0" y="499"/>
                </a:lnTo>
                <a:lnTo>
                  <a:pt x="0" y="499"/>
                </a:lnTo>
                <a:close/>
              </a:path>
            </a:pathLst>
          </a:custGeom>
          <a:gradFill flip="none" rotWithShape="1">
            <a:gsLst>
              <a:gs pos="0">
                <a:srgbClr val="7438B6">
                  <a:alpha val="35000"/>
                </a:srgbClr>
              </a:gs>
              <a:gs pos="25000">
                <a:srgbClr val="17ADB1"/>
              </a:gs>
              <a:gs pos="50000">
                <a:srgbClr val="FFFFFF"/>
              </a:gs>
              <a:gs pos="75000">
                <a:srgbClr val="00B0F0"/>
              </a:gs>
              <a:gs pos="100000">
                <a:srgbClr val="7030A0">
                  <a:alpha val="35000"/>
                </a:srgbClr>
              </a:gs>
            </a:gsLst>
            <a:lin ang="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defTabSz="761970" fontAlgn="base">
              <a:spcBef>
                <a:spcPct val="0"/>
              </a:spcBef>
              <a:spcAft>
                <a:spcPct val="0"/>
              </a:spcAft>
              <a:defRPr/>
            </a:pPr>
            <a:endParaRPr lang="en-US" dirty="0" smtClean="0">
              <a:solidFill>
                <a:prstClr val="white"/>
              </a:solidFill>
              <a:effectLst>
                <a:outerShdw blurRad="38100" dist="38100" dir="2700000" algn="tl">
                  <a:srgbClr val="000000">
                    <a:alpha val="43137"/>
                  </a:srgbClr>
                </a:outerShdw>
              </a:effectLst>
            </a:endParaRPr>
          </a:p>
        </p:txBody>
      </p:sp>
      <p:sp>
        <p:nvSpPr>
          <p:cNvPr id="34" name="Freeform 13"/>
          <p:cNvSpPr>
            <a:spLocks/>
          </p:cNvSpPr>
          <p:nvPr/>
        </p:nvSpPr>
        <p:spPr bwMode="ltGray">
          <a:xfrm>
            <a:off x="0" y="1763486"/>
            <a:ext cx="9144000" cy="766581"/>
          </a:xfrm>
          <a:custGeom>
            <a:avLst/>
            <a:gdLst/>
            <a:ahLst/>
            <a:cxnLst>
              <a:cxn ang="0">
                <a:pos x="0" y="168"/>
              </a:cxn>
              <a:cxn ang="0">
                <a:pos x="0" y="10"/>
              </a:cxn>
              <a:cxn ang="0">
                <a:pos x="144" y="66"/>
              </a:cxn>
              <a:cxn ang="0">
                <a:pos x="382" y="152"/>
              </a:cxn>
              <a:cxn ang="0">
                <a:pos x="536" y="204"/>
              </a:cxn>
              <a:cxn ang="0">
                <a:pos x="713" y="259"/>
              </a:cxn>
              <a:cxn ang="0">
                <a:pos x="907" y="317"/>
              </a:cxn>
              <a:cxn ang="0">
                <a:pos x="1118" y="374"/>
              </a:cxn>
              <a:cxn ang="0">
                <a:pos x="1344" y="429"/>
              </a:cxn>
              <a:cxn ang="0">
                <a:pos x="1582" y="481"/>
              </a:cxn>
              <a:cxn ang="0">
                <a:pos x="1830" y="528"/>
              </a:cxn>
              <a:cxn ang="0">
                <a:pos x="2087" y="567"/>
              </a:cxn>
              <a:cxn ang="0">
                <a:pos x="2348" y="597"/>
              </a:cxn>
              <a:cxn ang="0">
                <a:pos x="2480" y="608"/>
              </a:cxn>
              <a:cxn ang="0">
                <a:pos x="2614" y="617"/>
              </a:cxn>
              <a:cxn ang="0">
                <a:pos x="2747" y="623"/>
              </a:cxn>
              <a:cxn ang="0">
                <a:pos x="2880" y="624"/>
              </a:cxn>
              <a:cxn ang="0">
                <a:pos x="2947" y="624"/>
              </a:cxn>
              <a:cxn ang="0">
                <a:pos x="3080" y="620"/>
              </a:cxn>
              <a:cxn ang="0">
                <a:pos x="3214" y="613"/>
              </a:cxn>
              <a:cxn ang="0">
                <a:pos x="3346" y="603"/>
              </a:cxn>
              <a:cxn ang="0">
                <a:pos x="3544" y="583"/>
              </a:cxn>
              <a:cxn ang="0">
                <a:pos x="3803" y="547"/>
              </a:cxn>
              <a:cxn ang="0">
                <a:pos x="4055" y="504"/>
              </a:cxn>
              <a:cxn ang="0">
                <a:pos x="4298" y="453"/>
              </a:cxn>
              <a:cxn ang="0">
                <a:pos x="4531" y="398"/>
              </a:cxn>
              <a:cxn ang="0">
                <a:pos x="4750" y="341"/>
              </a:cxn>
              <a:cxn ang="0">
                <a:pos x="4952" y="283"/>
              </a:cxn>
              <a:cxn ang="0">
                <a:pos x="5138" y="226"/>
              </a:cxn>
              <a:cxn ang="0">
                <a:pos x="5304" y="170"/>
              </a:cxn>
              <a:cxn ang="0">
                <a:pos x="5510" y="97"/>
              </a:cxn>
              <a:cxn ang="0">
                <a:pos x="5694" y="26"/>
              </a:cxn>
              <a:cxn ang="0">
                <a:pos x="5760" y="180"/>
              </a:cxn>
              <a:cxn ang="0">
                <a:pos x="5695" y="202"/>
              </a:cxn>
              <a:cxn ang="0">
                <a:pos x="5514" y="257"/>
              </a:cxn>
              <a:cxn ang="0">
                <a:pos x="5231" y="335"/>
              </a:cxn>
              <a:cxn ang="0">
                <a:pos x="5057" y="378"/>
              </a:cxn>
              <a:cxn ang="0">
                <a:pos x="4864" y="423"/>
              </a:cxn>
              <a:cxn ang="0">
                <a:pos x="4654" y="469"/>
              </a:cxn>
              <a:cxn ang="0">
                <a:pos x="4428" y="513"/>
              </a:cxn>
              <a:cxn ang="0">
                <a:pos x="4190" y="554"/>
              </a:cxn>
              <a:cxn ang="0">
                <a:pos x="3942" y="591"/>
              </a:cxn>
              <a:cxn ang="0">
                <a:pos x="3684" y="623"/>
              </a:cxn>
              <a:cxn ang="0">
                <a:pos x="3420" y="647"/>
              </a:cxn>
              <a:cxn ang="0">
                <a:pos x="3151" y="661"/>
              </a:cxn>
              <a:cxn ang="0">
                <a:pos x="2880" y="667"/>
              </a:cxn>
              <a:cxn ang="0">
                <a:pos x="2744" y="666"/>
              </a:cxn>
              <a:cxn ang="0">
                <a:pos x="2474" y="655"/>
              </a:cxn>
              <a:cxn ang="0">
                <a:pos x="2207" y="635"/>
              </a:cxn>
              <a:cxn ang="0">
                <a:pos x="1946" y="606"/>
              </a:cxn>
              <a:cxn ang="0">
                <a:pos x="1693" y="571"/>
              </a:cxn>
              <a:cxn ang="0">
                <a:pos x="1450" y="530"/>
              </a:cxn>
              <a:cxn ang="0">
                <a:pos x="1218" y="487"/>
              </a:cxn>
              <a:cxn ang="0">
                <a:pos x="1000" y="441"/>
              </a:cxn>
              <a:cxn ang="0">
                <a:pos x="798" y="395"/>
              </a:cxn>
              <a:cxn ang="0">
                <a:pos x="613" y="348"/>
              </a:cxn>
              <a:cxn ang="0">
                <a:pos x="376" y="284"/>
              </a:cxn>
              <a:cxn ang="0">
                <a:pos x="142" y="214"/>
              </a:cxn>
              <a:cxn ang="0">
                <a:pos x="0" y="168"/>
              </a:cxn>
            </a:cxnLst>
            <a:rect l="0" t="0" r="r" b="b"/>
            <a:pathLst>
              <a:path w="5760" h="667">
                <a:moveTo>
                  <a:pt x="0" y="168"/>
                </a:moveTo>
                <a:lnTo>
                  <a:pt x="0" y="168"/>
                </a:lnTo>
                <a:lnTo>
                  <a:pt x="0" y="10"/>
                </a:lnTo>
                <a:lnTo>
                  <a:pt x="0" y="10"/>
                </a:lnTo>
                <a:lnTo>
                  <a:pt x="66" y="36"/>
                </a:lnTo>
                <a:lnTo>
                  <a:pt x="144" y="66"/>
                </a:lnTo>
                <a:lnTo>
                  <a:pt x="251" y="106"/>
                </a:lnTo>
                <a:lnTo>
                  <a:pt x="382" y="152"/>
                </a:lnTo>
                <a:lnTo>
                  <a:pt x="456" y="178"/>
                </a:lnTo>
                <a:lnTo>
                  <a:pt x="536" y="204"/>
                </a:lnTo>
                <a:lnTo>
                  <a:pt x="622" y="232"/>
                </a:lnTo>
                <a:lnTo>
                  <a:pt x="713" y="259"/>
                </a:lnTo>
                <a:lnTo>
                  <a:pt x="808" y="288"/>
                </a:lnTo>
                <a:lnTo>
                  <a:pt x="907" y="317"/>
                </a:lnTo>
                <a:lnTo>
                  <a:pt x="1010" y="345"/>
                </a:lnTo>
                <a:lnTo>
                  <a:pt x="1118" y="374"/>
                </a:lnTo>
                <a:lnTo>
                  <a:pt x="1229" y="402"/>
                </a:lnTo>
                <a:lnTo>
                  <a:pt x="1344" y="429"/>
                </a:lnTo>
                <a:lnTo>
                  <a:pt x="1462" y="456"/>
                </a:lnTo>
                <a:lnTo>
                  <a:pt x="1582" y="481"/>
                </a:lnTo>
                <a:lnTo>
                  <a:pt x="1705" y="505"/>
                </a:lnTo>
                <a:lnTo>
                  <a:pt x="1830" y="528"/>
                </a:lnTo>
                <a:lnTo>
                  <a:pt x="1957" y="548"/>
                </a:lnTo>
                <a:lnTo>
                  <a:pt x="2087" y="567"/>
                </a:lnTo>
                <a:lnTo>
                  <a:pt x="2216" y="583"/>
                </a:lnTo>
                <a:lnTo>
                  <a:pt x="2348" y="597"/>
                </a:lnTo>
                <a:lnTo>
                  <a:pt x="2414" y="603"/>
                </a:lnTo>
                <a:lnTo>
                  <a:pt x="2480" y="608"/>
                </a:lnTo>
                <a:lnTo>
                  <a:pt x="2546" y="613"/>
                </a:lnTo>
                <a:lnTo>
                  <a:pt x="2614" y="617"/>
                </a:lnTo>
                <a:lnTo>
                  <a:pt x="2680" y="620"/>
                </a:lnTo>
                <a:lnTo>
                  <a:pt x="2747" y="623"/>
                </a:lnTo>
                <a:lnTo>
                  <a:pt x="2813" y="624"/>
                </a:lnTo>
                <a:lnTo>
                  <a:pt x="2880" y="624"/>
                </a:lnTo>
                <a:lnTo>
                  <a:pt x="2880" y="624"/>
                </a:lnTo>
                <a:lnTo>
                  <a:pt x="2947" y="624"/>
                </a:lnTo>
                <a:lnTo>
                  <a:pt x="3013" y="623"/>
                </a:lnTo>
                <a:lnTo>
                  <a:pt x="3080" y="620"/>
                </a:lnTo>
                <a:lnTo>
                  <a:pt x="3146" y="617"/>
                </a:lnTo>
                <a:lnTo>
                  <a:pt x="3214" y="613"/>
                </a:lnTo>
                <a:lnTo>
                  <a:pt x="3280" y="608"/>
                </a:lnTo>
                <a:lnTo>
                  <a:pt x="3346" y="603"/>
                </a:lnTo>
                <a:lnTo>
                  <a:pt x="3412" y="597"/>
                </a:lnTo>
                <a:lnTo>
                  <a:pt x="3544" y="583"/>
                </a:lnTo>
                <a:lnTo>
                  <a:pt x="3674" y="566"/>
                </a:lnTo>
                <a:lnTo>
                  <a:pt x="3803" y="547"/>
                </a:lnTo>
                <a:lnTo>
                  <a:pt x="3930" y="527"/>
                </a:lnTo>
                <a:lnTo>
                  <a:pt x="4055" y="504"/>
                </a:lnTo>
                <a:lnTo>
                  <a:pt x="4178" y="479"/>
                </a:lnTo>
                <a:lnTo>
                  <a:pt x="4298" y="453"/>
                </a:lnTo>
                <a:lnTo>
                  <a:pt x="4416" y="426"/>
                </a:lnTo>
                <a:lnTo>
                  <a:pt x="4531" y="398"/>
                </a:lnTo>
                <a:lnTo>
                  <a:pt x="4642" y="371"/>
                </a:lnTo>
                <a:lnTo>
                  <a:pt x="4750" y="341"/>
                </a:lnTo>
                <a:lnTo>
                  <a:pt x="4853" y="312"/>
                </a:lnTo>
                <a:lnTo>
                  <a:pt x="4952" y="283"/>
                </a:lnTo>
                <a:lnTo>
                  <a:pt x="5048" y="254"/>
                </a:lnTo>
                <a:lnTo>
                  <a:pt x="5138" y="226"/>
                </a:lnTo>
                <a:lnTo>
                  <a:pt x="5224" y="198"/>
                </a:lnTo>
                <a:lnTo>
                  <a:pt x="5304" y="170"/>
                </a:lnTo>
                <a:lnTo>
                  <a:pt x="5378" y="145"/>
                </a:lnTo>
                <a:lnTo>
                  <a:pt x="5510" y="97"/>
                </a:lnTo>
                <a:lnTo>
                  <a:pt x="5616" y="58"/>
                </a:lnTo>
                <a:lnTo>
                  <a:pt x="5694" y="26"/>
                </a:lnTo>
                <a:lnTo>
                  <a:pt x="5760" y="0"/>
                </a:lnTo>
                <a:lnTo>
                  <a:pt x="5760" y="180"/>
                </a:lnTo>
                <a:lnTo>
                  <a:pt x="5760" y="180"/>
                </a:lnTo>
                <a:lnTo>
                  <a:pt x="5695" y="202"/>
                </a:lnTo>
                <a:lnTo>
                  <a:pt x="5618" y="226"/>
                </a:lnTo>
                <a:lnTo>
                  <a:pt x="5514" y="257"/>
                </a:lnTo>
                <a:lnTo>
                  <a:pt x="5384" y="293"/>
                </a:lnTo>
                <a:lnTo>
                  <a:pt x="5231" y="335"/>
                </a:lnTo>
                <a:lnTo>
                  <a:pt x="5147" y="356"/>
                </a:lnTo>
                <a:lnTo>
                  <a:pt x="5057" y="378"/>
                </a:lnTo>
                <a:lnTo>
                  <a:pt x="4962" y="401"/>
                </a:lnTo>
                <a:lnTo>
                  <a:pt x="4864" y="423"/>
                </a:lnTo>
                <a:lnTo>
                  <a:pt x="4760" y="446"/>
                </a:lnTo>
                <a:lnTo>
                  <a:pt x="4654" y="469"/>
                </a:lnTo>
                <a:lnTo>
                  <a:pt x="4542" y="492"/>
                </a:lnTo>
                <a:lnTo>
                  <a:pt x="4428" y="513"/>
                </a:lnTo>
                <a:lnTo>
                  <a:pt x="4310" y="534"/>
                </a:lnTo>
                <a:lnTo>
                  <a:pt x="4190" y="554"/>
                </a:lnTo>
                <a:lnTo>
                  <a:pt x="4067" y="573"/>
                </a:lnTo>
                <a:lnTo>
                  <a:pt x="3942" y="591"/>
                </a:lnTo>
                <a:lnTo>
                  <a:pt x="3814" y="607"/>
                </a:lnTo>
                <a:lnTo>
                  <a:pt x="3684" y="623"/>
                </a:lnTo>
                <a:lnTo>
                  <a:pt x="3553" y="635"/>
                </a:lnTo>
                <a:lnTo>
                  <a:pt x="3420" y="647"/>
                </a:lnTo>
                <a:lnTo>
                  <a:pt x="3286" y="655"/>
                </a:lnTo>
                <a:lnTo>
                  <a:pt x="3151" y="661"/>
                </a:lnTo>
                <a:lnTo>
                  <a:pt x="3016" y="666"/>
                </a:lnTo>
                <a:lnTo>
                  <a:pt x="2880" y="667"/>
                </a:lnTo>
                <a:lnTo>
                  <a:pt x="2880" y="667"/>
                </a:lnTo>
                <a:lnTo>
                  <a:pt x="2744" y="666"/>
                </a:lnTo>
                <a:lnTo>
                  <a:pt x="2609" y="661"/>
                </a:lnTo>
                <a:lnTo>
                  <a:pt x="2474" y="655"/>
                </a:lnTo>
                <a:lnTo>
                  <a:pt x="2340" y="645"/>
                </a:lnTo>
                <a:lnTo>
                  <a:pt x="2207" y="635"/>
                </a:lnTo>
                <a:lnTo>
                  <a:pt x="2076" y="621"/>
                </a:lnTo>
                <a:lnTo>
                  <a:pt x="1946" y="606"/>
                </a:lnTo>
                <a:lnTo>
                  <a:pt x="1818" y="589"/>
                </a:lnTo>
                <a:lnTo>
                  <a:pt x="1693" y="571"/>
                </a:lnTo>
                <a:lnTo>
                  <a:pt x="1570" y="552"/>
                </a:lnTo>
                <a:lnTo>
                  <a:pt x="1450" y="530"/>
                </a:lnTo>
                <a:lnTo>
                  <a:pt x="1332" y="509"/>
                </a:lnTo>
                <a:lnTo>
                  <a:pt x="1218" y="487"/>
                </a:lnTo>
                <a:lnTo>
                  <a:pt x="1106" y="464"/>
                </a:lnTo>
                <a:lnTo>
                  <a:pt x="1000" y="441"/>
                </a:lnTo>
                <a:lnTo>
                  <a:pt x="896" y="417"/>
                </a:lnTo>
                <a:lnTo>
                  <a:pt x="798" y="395"/>
                </a:lnTo>
                <a:lnTo>
                  <a:pt x="703" y="371"/>
                </a:lnTo>
                <a:lnTo>
                  <a:pt x="613" y="348"/>
                </a:lnTo>
                <a:lnTo>
                  <a:pt x="529" y="326"/>
                </a:lnTo>
                <a:lnTo>
                  <a:pt x="376" y="284"/>
                </a:lnTo>
                <a:lnTo>
                  <a:pt x="246" y="246"/>
                </a:lnTo>
                <a:lnTo>
                  <a:pt x="142" y="214"/>
                </a:lnTo>
                <a:lnTo>
                  <a:pt x="65" y="190"/>
                </a:lnTo>
                <a:lnTo>
                  <a:pt x="0" y="168"/>
                </a:lnTo>
                <a:lnTo>
                  <a:pt x="0" y="168"/>
                </a:lnTo>
                <a:close/>
              </a:path>
            </a:pathLst>
          </a:custGeom>
          <a:gradFill flip="none" rotWithShape="1">
            <a:gsLst>
              <a:gs pos="0">
                <a:srgbClr val="7438B6">
                  <a:alpha val="35000"/>
                </a:srgbClr>
              </a:gs>
              <a:gs pos="25000">
                <a:srgbClr val="17ADB1"/>
              </a:gs>
              <a:gs pos="50000">
                <a:srgbClr val="FFFFFF"/>
              </a:gs>
              <a:gs pos="75000">
                <a:srgbClr val="00B0F0"/>
              </a:gs>
              <a:gs pos="100000">
                <a:srgbClr val="7030A0">
                  <a:alpha val="35000"/>
                </a:srgbClr>
              </a:gs>
            </a:gsLst>
            <a:lin ang="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defTabSz="761970" fontAlgn="base">
              <a:spcBef>
                <a:spcPct val="0"/>
              </a:spcBef>
              <a:spcAft>
                <a:spcPct val="0"/>
              </a:spcAft>
              <a:defRPr/>
            </a:pPr>
            <a:endParaRPr lang="en-US" dirty="0" smtClean="0">
              <a:solidFill>
                <a:prstClr val="white"/>
              </a:solidFill>
              <a:effectLst>
                <a:outerShdw blurRad="38100" dist="38100" dir="2700000" algn="tl">
                  <a:srgbClr val="000000">
                    <a:alpha val="43137"/>
                  </a:srgbClr>
                </a:outerShdw>
              </a:effectLst>
            </a:endParaRPr>
          </a:p>
        </p:txBody>
      </p:sp>
      <p:sp>
        <p:nvSpPr>
          <p:cNvPr id="25" name="Title 24"/>
          <p:cNvSpPr>
            <a:spLocks noGrp="1"/>
          </p:cNvSpPr>
          <p:nvPr>
            <p:ph type="title"/>
          </p:nvPr>
        </p:nvSpPr>
        <p:spPr>
          <a:xfrm>
            <a:off x="381000" y="149472"/>
            <a:ext cx="8382000" cy="666385"/>
          </a:xfrm>
        </p:spPr>
        <p:txBody>
          <a:bodyPr/>
          <a:lstStyle/>
          <a:p>
            <a:r>
              <a:rPr dirty="0" smtClean="0"/>
              <a:t>Agenda</a:t>
            </a:r>
            <a:endParaRPr lang="en-US" dirty="0"/>
          </a:p>
        </p:txBody>
      </p:sp>
      <p:grpSp>
        <p:nvGrpSpPr>
          <p:cNvPr id="26" name="Group 25"/>
          <p:cNvGrpSpPr/>
          <p:nvPr/>
        </p:nvGrpSpPr>
        <p:grpSpPr>
          <a:xfrm>
            <a:off x="955875" y="245211"/>
            <a:ext cx="10341430" cy="5858152"/>
            <a:chOff x="587830" y="228601"/>
            <a:chExt cx="11299370" cy="6400799"/>
          </a:xfrm>
        </p:grpSpPr>
        <p:sp>
          <p:nvSpPr>
            <p:cNvPr id="27" name="Round Same Side Corner Rectangle 26"/>
            <p:cNvSpPr/>
            <p:nvPr/>
          </p:nvSpPr>
          <p:spPr bwMode="auto">
            <a:xfrm>
              <a:off x="4619169" y="914400"/>
              <a:ext cx="3853543" cy="5715000"/>
            </a:xfrm>
            <a:prstGeom prst="round2SameRect">
              <a:avLst>
                <a:gd name="adj1" fmla="val 11864"/>
                <a:gd name="adj2" fmla="val 12617"/>
              </a:avLst>
            </a:prstGeom>
            <a:gradFill flip="none" rotWithShape="1">
              <a:gsLst>
                <a:gs pos="0">
                  <a:srgbClr val="FFFFFF"/>
                </a:gs>
                <a:gs pos="38000">
                  <a:srgbClr val="FFFFFF">
                    <a:alpha val="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a:lnSpc>
                  <a:spcPct val="90000"/>
                </a:lnSpc>
                <a:defRPr/>
              </a:pPr>
              <a:endParaRPr lang="en-US" sz="2800" b="1" i="1" kern="0" dirty="0" smtClean="0">
                <a:solidFill>
                  <a:prstClr val="white"/>
                </a:solidFill>
                <a:effectLst>
                  <a:outerShdw blurRad="38100" dist="38100" dir="2700000" algn="tl">
                    <a:srgbClr val="000000">
                      <a:alpha val="43137"/>
                    </a:srgbClr>
                  </a:outerShdw>
                </a:effectLst>
              </a:endParaRPr>
            </a:p>
          </p:txBody>
        </p:sp>
        <p:sp>
          <p:nvSpPr>
            <p:cNvPr id="39" name="Round Same Side Corner Rectangle 38"/>
            <p:cNvSpPr/>
            <p:nvPr/>
          </p:nvSpPr>
          <p:spPr bwMode="auto">
            <a:xfrm>
              <a:off x="587830" y="914400"/>
              <a:ext cx="3853543" cy="5715000"/>
            </a:xfrm>
            <a:prstGeom prst="round2SameRect">
              <a:avLst>
                <a:gd name="adj1" fmla="val 11864"/>
                <a:gd name="adj2" fmla="val 12617"/>
              </a:avLst>
            </a:prstGeom>
            <a:gradFill flip="none" rotWithShape="1">
              <a:gsLst>
                <a:gs pos="0">
                  <a:srgbClr val="FFFFFF"/>
                </a:gs>
                <a:gs pos="38000">
                  <a:srgbClr val="FFFFFF">
                    <a:alpha val="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a:lnSpc>
                  <a:spcPct val="90000"/>
                </a:lnSpc>
                <a:defRPr/>
              </a:pPr>
              <a:endParaRPr lang="en-US" sz="2800" b="1" i="1" kern="0" dirty="0" smtClean="0">
                <a:solidFill>
                  <a:prstClr val="white"/>
                </a:solidFill>
                <a:effectLst>
                  <a:outerShdw blurRad="38100" dist="38100" dir="2700000" algn="tl">
                    <a:srgbClr val="000000">
                      <a:alpha val="43137"/>
                    </a:srgbClr>
                  </a:outerShdw>
                </a:effectLst>
              </a:endParaRPr>
            </a:p>
          </p:txBody>
        </p:sp>
        <p:sp>
          <p:nvSpPr>
            <p:cNvPr id="122" name="AutoShape 51"/>
            <p:cNvSpPr>
              <a:spLocks noChangeArrowheads="1"/>
            </p:cNvSpPr>
            <p:nvPr/>
          </p:nvSpPr>
          <p:spPr bwMode="auto">
            <a:xfrm>
              <a:off x="4760009" y="2133600"/>
              <a:ext cx="3586303" cy="609600"/>
            </a:xfrm>
            <a:prstGeom prst="roundRect">
              <a:avLst>
                <a:gd name="adj"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r>
                <a:rPr lang="en-US" sz="1600" dirty="0" smtClean="0">
                  <a:solidFill>
                    <a:srgbClr val="FFFFFF"/>
                  </a:solidFill>
                </a:rPr>
                <a:t>Press coverage in line with </a:t>
              </a:r>
              <a:br>
                <a:rPr lang="en-US" sz="1600" dirty="0" smtClean="0">
                  <a:solidFill>
                    <a:srgbClr val="FFFFFF"/>
                  </a:solidFill>
                </a:rPr>
              </a:br>
              <a:r>
                <a:rPr lang="en-US" sz="1600" dirty="0" smtClean="0">
                  <a:solidFill>
                    <a:srgbClr val="FFFFFF"/>
                  </a:solidFill>
                </a:rPr>
                <a:t>previous OS releases</a:t>
              </a:r>
            </a:p>
          </p:txBody>
        </p:sp>
        <p:sp>
          <p:nvSpPr>
            <p:cNvPr id="123" name="AutoShape 51"/>
            <p:cNvSpPr>
              <a:spLocks noChangeArrowheads="1"/>
            </p:cNvSpPr>
            <p:nvPr/>
          </p:nvSpPr>
          <p:spPr bwMode="auto">
            <a:xfrm>
              <a:off x="4760009" y="2805962"/>
              <a:ext cx="3586303" cy="546838"/>
            </a:xfrm>
            <a:prstGeom prst="roundRect">
              <a:avLst>
                <a:gd name="adj"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20" rIns="0" bIns="45720" numCol="1" rtlCol="0" anchor="ctr" anchorCtr="0" compatLnSpc="1">
              <a:prstTxWarp prst="textNoShape">
                <a:avLst/>
              </a:prstTxWarp>
            </a:bodyPr>
            <a:lstStyle/>
            <a:p>
              <a:pPr indent="-396875" algn="ctr" defTabSz="913769" fontAlgn="base">
                <a:lnSpc>
                  <a:spcPct val="85000"/>
                </a:lnSpc>
                <a:spcBef>
                  <a:spcPct val="0"/>
                </a:spcBef>
                <a:spcAft>
                  <a:spcPct val="0"/>
                </a:spcAft>
                <a:defRPr/>
              </a:pPr>
              <a:endParaRPr lang="en-US" sz="1600" dirty="0" smtClean="0">
                <a:solidFill>
                  <a:srgbClr val="FFFFFF"/>
                </a:solidFill>
              </a:endParaRPr>
            </a:p>
          </p:txBody>
        </p:sp>
        <p:sp>
          <p:nvSpPr>
            <p:cNvPr id="124" name="AutoShape 51"/>
            <p:cNvSpPr>
              <a:spLocks noChangeArrowheads="1"/>
            </p:cNvSpPr>
            <p:nvPr/>
          </p:nvSpPr>
          <p:spPr bwMode="auto">
            <a:xfrm>
              <a:off x="4760009" y="3429000"/>
              <a:ext cx="3586303" cy="609600"/>
            </a:xfrm>
            <a:prstGeom prst="roundRect">
              <a:avLst>
                <a:gd name="adj"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r>
                <a:rPr lang="en-US" sz="1600" dirty="0" smtClean="0">
                  <a:solidFill>
                    <a:srgbClr val="FFFFFF"/>
                  </a:solidFill>
                </a:rPr>
                <a:t>Highest quality Microsoft OS</a:t>
              </a:r>
            </a:p>
          </p:txBody>
        </p:sp>
        <p:sp>
          <p:nvSpPr>
            <p:cNvPr id="125" name="AutoShape 51"/>
            <p:cNvSpPr>
              <a:spLocks noChangeArrowheads="1"/>
            </p:cNvSpPr>
            <p:nvPr/>
          </p:nvSpPr>
          <p:spPr bwMode="auto">
            <a:xfrm>
              <a:off x="4760009" y="4114800"/>
              <a:ext cx="3586303" cy="609600"/>
            </a:xfrm>
            <a:prstGeom prst="roundRect">
              <a:avLst>
                <a:gd name="adj"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r>
                <a:rPr lang="en-US" sz="1600" dirty="0" smtClean="0">
                  <a:solidFill>
                    <a:srgbClr val="FFFFFF"/>
                  </a:solidFill>
                </a:rPr>
                <a:t>Over 79,000 devices supported</a:t>
              </a:r>
            </a:p>
          </p:txBody>
        </p:sp>
        <p:sp>
          <p:nvSpPr>
            <p:cNvPr id="126" name="AutoShape 51"/>
            <p:cNvSpPr>
              <a:spLocks noChangeArrowheads="1"/>
            </p:cNvSpPr>
            <p:nvPr/>
          </p:nvSpPr>
          <p:spPr bwMode="auto">
            <a:xfrm>
              <a:off x="4760009" y="4800600"/>
              <a:ext cx="3586303" cy="609600"/>
            </a:xfrm>
            <a:prstGeom prst="roundRect">
              <a:avLst>
                <a:gd name="adj"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20" rIns="0" bIns="45720" numCol="1" rtlCol="0" anchor="ctr" anchorCtr="0" compatLnSpc="1">
              <a:prstTxWarp prst="textNoShape">
                <a:avLst/>
              </a:prstTxWarp>
            </a:bodyPr>
            <a:lstStyle/>
            <a:p>
              <a:pPr indent="-396875" algn="ctr" defTabSz="913769" fontAlgn="base">
                <a:lnSpc>
                  <a:spcPct val="85000"/>
                </a:lnSpc>
                <a:spcBef>
                  <a:spcPct val="0"/>
                </a:spcBef>
                <a:spcAft>
                  <a:spcPct val="0"/>
                </a:spcAft>
                <a:defRPr/>
              </a:pPr>
              <a:r>
                <a:rPr lang="en-US" sz="1600" dirty="0" smtClean="0">
                  <a:solidFill>
                    <a:srgbClr val="FFFFFF"/>
                  </a:solidFill>
                </a:rPr>
                <a:t>200+ LOB apps unblocked 5M+ seats </a:t>
              </a:r>
              <a:r>
                <a:rPr lang="en-US" sz="1600" dirty="0" smtClean="0">
                  <a:solidFill>
                    <a:srgbClr val="FFFFFF"/>
                  </a:solidFill>
                  <a:hlinkClick r:id=""/>
                </a:rPr>
                <a:t>99% of NPD top consumer apps</a:t>
              </a:r>
              <a:r>
                <a:rPr lang="en-US" sz="1600" dirty="0" smtClean="0">
                  <a:solidFill>
                    <a:srgbClr val="FFFFFF"/>
                  </a:solidFill>
                </a:rPr>
                <a:t> work</a:t>
              </a:r>
            </a:p>
          </p:txBody>
        </p:sp>
        <p:sp>
          <p:nvSpPr>
            <p:cNvPr id="156" name="Round Same Side Corner Rectangle 155"/>
            <p:cNvSpPr/>
            <p:nvPr/>
          </p:nvSpPr>
          <p:spPr bwMode="auto">
            <a:xfrm>
              <a:off x="746924" y="990600"/>
              <a:ext cx="3576667" cy="1042954"/>
            </a:xfrm>
            <a:prstGeom prst="round2SameRect">
              <a:avLst>
                <a:gd name="adj1" fmla="val 28536"/>
                <a:gd name="adj2" fmla="val 1356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r>
                <a:rPr lang="en-US" sz="28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Concerns</a:t>
              </a:r>
            </a:p>
          </p:txBody>
        </p:sp>
        <p:sp>
          <p:nvSpPr>
            <p:cNvPr id="168" name="Round Same Side Corner Rectangle 167"/>
            <p:cNvSpPr/>
            <p:nvPr/>
          </p:nvSpPr>
          <p:spPr bwMode="auto">
            <a:xfrm>
              <a:off x="4767157" y="990600"/>
              <a:ext cx="3576667" cy="1042954"/>
            </a:xfrm>
            <a:prstGeom prst="round2SameRect">
              <a:avLst>
                <a:gd name="adj1" fmla="val 28536"/>
                <a:gd name="adj2" fmla="val 939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r>
                <a:rPr lang="en-US" sz="28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Response</a:t>
              </a:r>
            </a:p>
          </p:txBody>
        </p:sp>
        <p:sp>
          <p:nvSpPr>
            <p:cNvPr id="12339" name="AutoShape 51"/>
            <p:cNvSpPr>
              <a:spLocks noChangeArrowheads="1"/>
            </p:cNvSpPr>
            <p:nvPr/>
          </p:nvSpPr>
          <p:spPr bwMode="auto">
            <a:xfrm>
              <a:off x="739777" y="2133600"/>
              <a:ext cx="3586303" cy="582559"/>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r>
                <a:rPr lang="en-US" dirty="0" smtClean="0">
                  <a:solidFill>
                    <a:srgbClr val="FFFFFF"/>
                  </a:solidFill>
                  <a:latin typeface="Segoe Semibold" pitchFamily="34" charset="0"/>
                </a:rPr>
                <a:t>Press and Analyst Coverage</a:t>
              </a:r>
              <a:endParaRPr lang="en-US" dirty="0">
                <a:solidFill>
                  <a:srgbClr val="FFFFFF"/>
                </a:solidFill>
                <a:latin typeface="Segoe Semibold" pitchFamily="34" charset="0"/>
              </a:endParaRPr>
            </a:p>
          </p:txBody>
        </p:sp>
        <p:sp>
          <p:nvSpPr>
            <p:cNvPr id="110" name="AutoShape 51"/>
            <p:cNvSpPr>
              <a:spLocks noChangeArrowheads="1"/>
            </p:cNvSpPr>
            <p:nvPr/>
          </p:nvSpPr>
          <p:spPr bwMode="auto">
            <a:xfrm>
              <a:off x="739777" y="2789282"/>
              <a:ext cx="3586303" cy="582559"/>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r>
                <a:rPr lang="en-US" dirty="0" smtClean="0">
                  <a:solidFill>
                    <a:srgbClr val="FFFFFF"/>
                  </a:solidFill>
                  <a:latin typeface="Segoe Semibold" pitchFamily="34" charset="0"/>
                </a:rPr>
                <a:t>Business Value</a:t>
              </a:r>
              <a:endParaRPr lang="en-US" dirty="0">
                <a:solidFill>
                  <a:srgbClr val="FFFFFF"/>
                </a:solidFill>
                <a:latin typeface="Segoe Semibold" pitchFamily="34" charset="0"/>
              </a:endParaRPr>
            </a:p>
          </p:txBody>
        </p:sp>
        <p:sp>
          <p:nvSpPr>
            <p:cNvPr id="111" name="AutoShape 51"/>
            <p:cNvSpPr>
              <a:spLocks noChangeArrowheads="1"/>
            </p:cNvSpPr>
            <p:nvPr/>
          </p:nvSpPr>
          <p:spPr bwMode="auto">
            <a:xfrm>
              <a:off x="739777" y="3447388"/>
              <a:ext cx="3586303" cy="582559"/>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r>
                <a:rPr lang="en-US" dirty="0" smtClean="0">
                  <a:solidFill>
                    <a:srgbClr val="FFFFFF"/>
                  </a:solidFill>
                  <a:latin typeface="Segoe Semibold" pitchFamily="34" charset="0"/>
                </a:rPr>
                <a:t>Quality</a:t>
              </a:r>
              <a:endParaRPr lang="en-US" dirty="0">
                <a:solidFill>
                  <a:srgbClr val="FFFFFF"/>
                </a:solidFill>
                <a:latin typeface="Segoe Semibold" pitchFamily="34" charset="0"/>
              </a:endParaRPr>
            </a:p>
          </p:txBody>
        </p:sp>
        <p:sp>
          <p:nvSpPr>
            <p:cNvPr id="43" name="AutoShape 51"/>
            <p:cNvSpPr>
              <a:spLocks noChangeArrowheads="1"/>
            </p:cNvSpPr>
            <p:nvPr/>
          </p:nvSpPr>
          <p:spPr bwMode="auto">
            <a:xfrm>
              <a:off x="739777" y="4105494"/>
              <a:ext cx="3586303" cy="582559"/>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r>
                <a:rPr lang="en-US" dirty="0" smtClean="0">
                  <a:solidFill>
                    <a:srgbClr val="FFFFFF"/>
                  </a:solidFill>
                  <a:latin typeface="Segoe Semibold" pitchFamily="34" charset="0"/>
                </a:rPr>
                <a:t>Hardware Compatibility</a:t>
              </a:r>
              <a:endParaRPr lang="en-US" dirty="0">
                <a:solidFill>
                  <a:srgbClr val="FFFFFF"/>
                </a:solidFill>
                <a:latin typeface="Segoe Semibold" pitchFamily="34" charset="0"/>
              </a:endParaRPr>
            </a:p>
          </p:txBody>
        </p:sp>
        <p:sp>
          <p:nvSpPr>
            <p:cNvPr id="47" name="AutoShape 51"/>
            <p:cNvSpPr>
              <a:spLocks noChangeArrowheads="1"/>
            </p:cNvSpPr>
            <p:nvPr/>
          </p:nvSpPr>
          <p:spPr bwMode="auto">
            <a:xfrm>
              <a:off x="739777" y="4770862"/>
              <a:ext cx="3586303" cy="639337"/>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r>
                <a:rPr lang="en-US" dirty="0" smtClean="0">
                  <a:solidFill>
                    <a:srgbClr val="FFFFFF"/>
                  </a:solidFill>
                  <a:latin typeface="Segoe Semibold" pitchFamily="34" charset="0"/>
                </a:rPr>
                <a:t>Application Compatibility</a:t>
              </a:r>
            </a:p>
          </p:txBody>
        </p:sp>
        <p:sp>
          <p:nvSpPr>
            <p:cNvPr id="24" name="Content Placeholder 8"/>
            <p:cNvSpPr txBox="1">
              <a:spLocks/>
            </p:cNvSpPr>
            <p:nvPr/>
          </p:nvSpPr>
          <p:spPr>
            <a:xfrm>
              <a:off x="7010400" y="228601"/>
              <a:ext cx="4876800" cy="1066800"/>
            </a:xfrm>
            <a:prstGeom prst="rect">
              <a:avLst/>
            </a:prstGeom>
          </p:spPr>
          <p:txBody>
            <a:bodyPr/>
            <a:lstStyle/>
            <a:p>
              <a:pPr marL="396875" indent="-396875">
                <a:lnSpc>
                  <a:spcPct val="90000"/>
                </a:lnSpc>
                <a:spcBef>
                  <a:spcPct val="20000"/>
                </a:spcBef>
                <a:defRPr/>
              </a:pPr>
              <a:endParaRPr lang="en-US" dirty="0">
                <a:solidFill>
                  <a:prstClr val="white"/>
                </a:solidFill>
              </a:endParaRPr>
            </a:p>
          </p:txBody>
        </p:sp>
        <p:sp>
          <p:nvSpPr>
            <p:cNvPr id="30" name="Round Same Side Corner Rectangle 29"/>
            <p:cNvSpPr/>
            <p:nvPr/>
          </p:nvSpPr>
          <p:spPr bwMode="auto">
            <a:xfrm rot="10800000">
              <a:off x="762000" y="5486400"/>
              <a:ext cx="3576667" cy="1042954"/>
            </a:xfrm>
            <a:prstGeom prst="round2SameRect">
              <a:avLst>
                <a:gd name="adj1" fmla="val 28536"/>
                <a:gd name="adj2" fmla="val 1356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endParaRPr lang="en-US" sz="1600" i="1" dirty="0" smtClean="0">
                <a:solidFill>
                  <a:prstClr val="white"/>
                </a:solidFill>
                <a:latin typeface="Segoe Semibold" pitchFamily="34" charset="0"/>
              </a:endParaRPr>
            </a:p>
          </p:txBody>
        </p:sp>
        <p:sp>
          <p:nvSpPr>
            <p:cNvPr id="31" name="Round Same Side Corner Rectangle 30"/>
            <p:cNvSpPr/>
            <p:nvPr/>
          </p:nvSpPr>
          <p:spPr bwMode="auto">
            <a:xfrm rot="10800000">
              <a:off x="4724400" y="5486400"/>
              <a:ext cx="3576667" cy="1042954"/>
            </a:xfrm>
            <a:prstGeom prst="round2SameRect">
              <a:avLst>
                <a:gd name="adj1" fmla="val 28536"/>
                <a:gd name="adj2" fmla="val 939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20" rIns="0" bIns="45720" numCol="1" rtlCol="0" anchor="ctr" anchorCtr="0" compatLnSpc="1">
              <a:prstTxWarp prst="textNoShape">
                <a:avLst/>
              </a:prstTxWarp>
            </a:bodyPr>
            <a:lstStyle/>
            <a:p>
              <a:pPr algn="ctr" defTabSz="913769" fontAlgn="base">
                <a:lnSpc>
                  <a:spcPct val="85000"/>
                </a:lnSpc>
                <a:spcBef>
                  <a:spcPct val="0"/>
                </a:spcBef>
                <a:spcAft>
                  <a:spcPct val="0"/>
                </a:spcAft>
                <a:defRPr/>
              </a:pPr>
              <a:endParaRPr lang="en-US" dirty="0" smtClean="0">
                <a:solidFill>
                  <a:prstClr val="white"/>
                </a:solidFill>
              </a:endParaRPr>
            </a:p>
          </p:txBody>
        </p:sp>
        <p:sp>
          <p:nvSpPr>
            <p:cNvPr id="35" name="Rectangle 34"/>
            <p:cNvSpPr/>
            <p:nvPr/>
          </p:nvSpPr>
          <p:spPr>
            <a:xfrm>
              <a:off x="990600" y="5562600"/>
              <a:ext cx="3276600" cy="5355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80000"/>
                </a:lnSpc>
              </a:pPr>
              <a:r>
                <a:rPr lang="en-US" dirty="0" smtClean="0">
                  <a:solidFill>
                    <a:prstClr val="white"/>
                  </a:solidFill>
                </a:rPr>
                <a:t>So how does it compare with Vista and XP</a:t>
              </a:r>
            </a:p>
          </p:txBody>
        </p:sp>
        <p:sp>
          <p:nvSpPr>
            <p:cNvPr id="36" name="Rectangle 35"/>
            <p:cNvSpPr/>
            <p:nvPr/>
          </p:nvSpPr>
          <p:spPr>
            <a:xfrm>
              <a:off x="4543425" y="5581650"/>
              <a:ext cx="3962400" cy="313932"/>
            </a:xfrm>
            <a:prstGeom prst="rect">
              <a:avLst/>
            </a:prstGeom>
          </p:spPr>
          <p:txBody>
            <a:bodyPr wrap="square">
              <a:spAutoFit/>
            </a:bodyPr>
            <a:lstStyle/>
            <a:p>
              <a:pPr indent="-396875" algn="ctr">
                <a:lnSpc>
                  <a:spcPct val="90000"/>
                </a:lnSpc>
                <a:defRPr/>
              </a:pPr>
              <a:r>
                <a:rPr lang="en-US" sz="1600" dirty="0" smtClean="0">
                  <a:solidFill>
                    <a:prstClr val="white"/>
                  </a:solidFill>
                </a:rPr>
                <a:t>Technical Feature Comparison</a:t>
              </a:r>
              <a:endParaRPr lang="en-US" sz="1600" dirty="0">
                <a:solidFill>
                  <a:prstClr val="black"/>
                </a:solidFill>
              </a:endParaRPr>
            </a:p>
          </p:txBody>
        </p:sp>
        <p:sp>
          <p:nvSpPr>
            <p:cNvPr id="29" name="Rectangle 28"/>
            <p:cNvSpPr/>
            <p:nvPr/>
          </p:nvSpPr>
          <p:spPr>
            <a:xfrm>
              <a:off x="5105400" y="2768025"/>
              <a:ext cx="2971800" cy="646331"/>
            </a:xfrm>
            <a:prstGeom prst="rect">
              <a:avLst/>
            </a:prstGeom>
          </p:spPr>
          <p:txBody>
            <a:bodyPr wrap="square">
              <a:spAutoFit/>
            </a:bodyPr>
            <a:lstStyle/>
            <a:p>
              <a:pPr algn="ctr"/>
              <a:r>
                <a:rPr lang="en-US" dirty="0" smtClean="0">
                  <a:solidFill>
                    <a:prstClr val="white"/>
                  </a:solidFill>
                </a:rPr>
                <a:t>Lowest Mobile TCO,</a:t>
              </a:r>
              <a:br>
                <a:rPr lang="en-US" dirty="0" smtClean="0">
                  <a:solidFill>
                    <a:prstClr val="white"/>
                  </a:solidFill>
                </a:rPr>
              </a:br>
              <a:r>
                <a:rPr lang="en-US" dirty="0" smtClean="0">
                  <a:solidFill>
                    <a:prstClr val="white"/>
                  </a:solidFill>
                </a:rPr>
                <a:t> Greenest, Fastest Selling</a:t>
              </a:r>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_Europe4x3">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0</TotalTime>
  <Words>3324</Words>
  <Application>Microsoft Office PowerPoint</Application>
  <PresentationFormat>On-screen Show (4:3)</PresentationFormat>
  <Paragraphs>601</Paragraphs>
  <Slides>52</Slides>
  <Notes>50</Notes>
  <HiddenSlides>0</HiddenSlides>
  <MMClips>1</MMClips>
  <ScaleCrop>false</ScaleCrop>
  <HeadingPairs>
    <vt:vector size="4" baseType="variant">
      <vt:variant>
        <vt:lpstr>Theme</vt:lpstr>
      </vt:variant>
      <vt:variant>
        <vt:i4>3</vt:i4>
      </vt:variant>
      <vt:variant>
        <vt:lpstr>Slide Titles</vt:lpstr>
      </vt:variant>
      <vt:variant>
        <vt:i4>52</vt:i4>
      </vt:variant>
    </vt:vector>
  </HeadingPairs>
  <TitlesOfParts>
    <vt:vector size="55" baseType="lpstr">
      <vt:lpstr>TechEd09_Europe</vt:lpstr>
      <vt:lpstr>TechEd09_Europe template</vt:lpstr>
      <vt:lpstr>TechEd_Europe4x3</vt:lpstr>
      <vt:lpstr>Slide 1</vt:lpstr>
      <vt:lpstr>Technical Comparison</vt:lpstr>
      <vt:lpstr>Welcome and, Thank you for being here ON A SUNDAY </vt:lpstr>
      <vt:lpstr>Slide 4</vt:lpstr>
      <vt:lpstr>What is the recommended HW / SW refresh cycle?</vt:lpstr>
      <vt:lpstr>Windows XP End of Sales</vt:lpstr>
      <vt:lpstr>Lets have a look at a summary of what Wikipedia has to say…  just for kicks. </vt:lpstr>
      <vt:lpstr>Lets have a look at a summary of what Wikipedia has to say…  just for kicks……. Cont.  </vt:lpstr>
      <vt:lpstr>Agenda</vt:lpstr>
      <vt:lpstr>Slide 10</vt:lpstr>
      <vt:lpstr>What the Press Is Saying ... </vt:lpstr>
      <vt:lpstr>Slide 12</vt:lpstr>
      <vt:lpstr>What the press is saying ... </vt:lpstr>
      <vt:lpstr>What Analysts Are Saying ... </vt:lpstr>
      <vt:lpstr>Five Windows 7 Features IT Must Prep For Now  CIO Magazine Article , by Shane O'Neill , April 22, 2009 </vt:lpstr>
      <vt:lpstr>Slide 16</vt:lpstr>
      <vt:lpstr>Customer who have already benefited from</vt:lpstr>
      <vt:lpstr>Slide 18</vt:lpstr>
      <vt:lpstr>Slide 19</vt:lpstr>
      <vt:lpstr>Windows 7 &amp; Server 2008 R2 Development Process New approach for Windows development and disclosure </vt:lpstr>
      <vt:lpstr>Windows 7 Builds on Windows Vista Deployment, Testing, and Pilots Today Will Continue to Pay Off </vt:lpstr>
      <vt:lpstr>Most Secure http://blogs.technet.com/security/archive/2008/10/27/download-h1-2008-desktop-vuln-report.aspx </vt:lpstr>
      <vt:lpstr>Slide 23</vt:lpstr>
      <vt:lpstr>Device Coverage Continues To Grow Rapidly; 700K new Compatible Hardware IDs added since November 2006</vt:lpstr>
      <vt:lpstr>Windows 7 out of the box is more compatible</vt:lpstr>
      <vt:lpstr>What does the media say … </vt:lpstr>
      <vt:lpstr>Slide 27</vt:lpstr>
      <vt:lpstr>Microsoft Is Making Steady Progress Resolving Application Compatibility Issues</vt:lpstr>
      <vt:lpstr>Slide 29</vt:lpstr>
      <vt:lpstr>Main Differences between  Vista SP1 and Windows XP SP3… and Windows 7</vt:lpstr>
      <vt:lpstr>Event Viewer</vt:lpstr>
      <vt:lpstr>Local Security Policy</vt:lpstr>
      <vt:lpstr>System Configuration</vt:lpstr>
      <vt:lpstr>Reliability and Performance Monitor</vt:lpstr>
      <vt:lpstr>Reliability and Performance Monitor</vt:lpstr>
      <vt:lpstr>Main Differences between  Vista SP1 and Windows XP SP3… and Windows 7</vt:lpstr>
      <vt:lpstr>Main Differences between  Vista SP1 and Windows XP SP3… and Windows 7</vt:lpstr>
      <vt:lpstr>Windows Security Center</vt:lpstr>
      <vt:lpstr>Windows Firewall and Advanced Security</vt:lpstr>
      <vt:lpstr>Windows Bitlocker and Bitlocker To Go</vt:lpstr>
      <vt:lpstr>Main Differences between  Vista SP1 and Windows XP SP3… and Windows 7</vt:lpstr>
      <vt:lpstr>Windows Mobility Center</vt:lpstr>
      <vt:lpstr>Power Options</vt:lpstr>
      <vt:lpstr>Slide 44</vt:lpstr>
      <vt:lpstr>Key Reasons To Upgrade to</vt:lpstr>
      <vt:lpstr>Next Steps</vt:lpstr>
      <vt:lpstr>Slide 47</vt:lpstr>
      <vt:lpstr>Slide 48</vt:lpstr>
      <vt:lpstr>Resources</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Tech·Ed Europe 2009</dc:subject>
  <dc:creator/>
  <dc:description>Tech·Ed Europe 2009</dc:description>
  <cp:lastModifiedBy/>
  <cp:revision>1</cp:revision>
  <dcterms:created xsi:type="dcterms:W3CDTF">2009-10-30T17:34:27Z</dcterms:created>
  <dcterms:modified xsi:type="dcterms:W3CDTF">2009-11-08T20:03:31Z</dcterms:modified>
</cp:coreProperties>
</file>